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xml" ContentType="application/vnd.openxmlformats-officedocument.presentationml.tags+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0.xml" ContentType="application/vnd.openxmlformats-officedocument.presentationml.tags+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1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3.xml" ContentType="application/vnd.openxmlformats-officedocument.presentationml.tags+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5.xml" ContentType="application/vnd.openxmlformats-officedocument.presentationml.tags+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6.xml" ContentType="application/vnd.openxmlformats-officedocument.presentationml.tags+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7.xml" ContentType="application/vnd.openxmlformats-officedocument.presentationml.tags+xml"/>
  <Override PartName="/ppt/notesSlides/notesSlide5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8.xml" ContentType="application/vnd.openxmlformats-officedocument.presentationml.tags+xml"/>
  <Override PartName="/ppt/notesSlides/notesSlide5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9.xml" ContentType="application/vnd.openxmlformats-officedocument.presentationml.tags+xml"/>
  <Override PartName="/ppt/notesSlides/notesSlide5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0.xml" ContentType="application/vnd.openxmlformats-officedocument.presentationml.tags+xml"/>
  <Override PartName="/ppt/notesSlides/notesSlide5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1.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handoutMasterIdLst>
    <p:handoutMasterId r:id="rId63"/>
  </p:handoutMasterIdLst>
  <p:sldIdLst>
    <p:sldId id="258" r:id="rId5"/>
    <p:sldId id="294" r:id="rId6"/>
    <p:sldId id="328" r:id="rId7"/>
    <p:sldId id="597" r:id="rId8"/>
    <p:sldId id="590" r:id="rId9"/>
    <p:sldId id="301" r:id="rId10"/>
    <p:sldId id="306" r:id="rId11"/>
    <p:sldId id="324" r:id="rId12"/>
    <p:sldId id="302" r:id="rId13"/>
    <p:sldId id="330" r:id="rId14"/>
    <p:sldId id="334" r:id="rId15"/>
    <p:sldId id="359" r:id="rId16"/>
    <p:sldId id="583" r:id="rId17"/>
    <p:sldId id="300" r:id="rId18"/>
    <p:sldId id="299" r:id="rId19"/>
    <p:sldId id="307" r:id="rId20"/>
    <p:sldId id="309" r:id="rId21"/>
    <p:sldId id="318" r:id="rId22"/>
    <p:sldId id="325" r:id="rId23"/>
    <p:sldId id="584" r:id="rId24"/>
    <p:sldId id="358" r:id="rId25"/>
    <p:sldId id="333" r:id="rId26"/>
    <p:sldId id="331" r:id="rId27"/>
    <p:sldId id="339" r:id="rId28"/>
    <p:sldId id="587" r:id="rId29"/>
    <p:sldId id="336" r:id="rId30"/>
    <p:sldId id="585" r:id="rId31"/>
    <p:sldId id="321" r:id="rId32"/>
    <p:sldId id="588" r:id="rId33"/>
    <p:sldId id="337" r:id="rId34"/>
    <p:sldId id="586" r:id="rId35"/>
    <p:sldId id="342" r:id="rId36"/>
    <p:sldId id="361" r:id="rId37"/>
    <p:sldId id="346" r:id="rId38"/>
    <p:sldId id="350" r:id="rId39"/>
    <p:sldId id="353" r:id="rId40"/>
    <p:sldId id="256" r:id="rId41"/>
    <p:sldId id="352" r:id="rId42"/>
    <p:sldId id="347" r:id="rId43"/>
    <p:sldId id="596" r:id="rId44"/>
    <p:sldId id="595" r:id="rId45"/>
    <p:sldId id="592" r:id="rId46"/>
    <p:sldId id="593" r:id="rId47"/>
    <p:sldId id="594" r:id="rId48"/>
    <p:sldId id="296" r:id="rId49"/>
    <p:sldId id="348" r:id="rId50"/>
    <p:sldId id="360" r:id="rId51"/>
    <p:sldId id="320" r:id="rId52"/>
    <p:sldId id="349" r:id="rId53"/>
    <p:sldId id="589" r:id="rId54"/>
    <p:sldId id="327" r:id="rId55"/>
    <p:sldId id="343" r:id="rId56"/>
    <p:sldId id="591" r:id="rId57"/>
    <p:sldId id="345" r:id="rId58"/>
    <p:sldId id="580" r:id="rId59"/>
    <p:sldId id="581" r:id="rId60"/>
    <p:sldId id="5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6.1: Introduction and Measurement Description" id="{9E8FBF40-3D54-4154-A7FE-B1C7BDA28799}">
          <p14:sldIdLst>
            <p14:sldId id="258"/>
            <p14:sldId id="294"/>
            <p14:sldId id="328"/>
            <p14:sldId id="597"/>
            <p14:sldId id="590"/>
            <p14:sldId id="301"/>
            <p14:sldId id="306"/>
            <p14:sldId id="324"/>
            <p14:sldId id="302"/>
            <p14:sldId id="330"/>
            <p14:sldId id="334"/>
          </p14:sldIdLst>
        </p14:section>
        <p14:section name="Module 6.2: Statewide Data Trends and Comparisons" id="{32562A9D-2AB0-44EA-96D7-974AF60220D0}">
          <p14:sldIdLst>
            <p14:sldId id="359"/>
            <p14:sldId id="583"/>
            <p14:sldId id="300"/>
            <p14:sldId id="299"/>
            <p14:sldId id="307"/>
            <p14:sldId id="309"/>
            <p14:sldId id="318"/>
            <p14:sldId id="325"/>
            <p14:sldId id="584"/>
          </p14:sldIdLst>
        </p14:section>
        <p14:section name="Module 6.3: Disaggregate Data in New York State 6A" id="{F577CA0B-F9BE-4764-A6E1-219AE6C5720B}">
          <p14:sldIdLst>
            <p14:sldId id="358"/>
            <p14:sldId id="333"/>
            <p14:sldId id="331"/>
            <p14:sldId id="339"/>
            <p14:sldId id="587"/>
          </p14:sldIdLst>
        </p14:section>
        <p14:section name="Module 6.4: Disaggregate Data in New York State 6B" id="{2A7C6435-F6D9-4622-AB6A-A19988ECAAE4}">
          <p14:sldIdLst>
            <p14:sldId id="336"/>
            <p14:sldId id="585"/>
            <p14:sldId id="321"/>
            <p14:sldId id="588"/>
          </p14:sldIdLst>
        </p14:section>
        <p14:section name="Module 6.5: Disaggregate Data in New York State 6C" id="{B3F06BBD-4AD9-4E88-BAC9-AAD7EFDE0F42}">
          <p14:sldIdLst>
            <p14:sldId id="337"/>
            <p14:sldId id="586"/>
            <p14:sldId id="342"/>
            <p14:sldId id="361"/>
          </p14:sldIdLst>
        </p14:section>
        <p14:section name="Module 6.6: Improvement Strategies" id="{2A2E1EC1-D4EE-4410-B84C-3A71A2B16B96}">
          <p14:sldIdLst>
            <p14:sldId id="346"/>
            <p14:sldId id="350"/>
            <p14:sldId id="353"/>
            <p14:sldId id="256"/>
            <p14:sldId id="352"/>
            <p14:sldId id="347"/>
            <p14:sldId id="596"/>
            <p14:sldId id="595"/>
            <p14:sldId id="592"/>
            <p14:sldId id="593"/>
            <p14:sldId id="594"/>
            <p14:sldId id="296"/>
          </p14:sldIdLst>
        </p14:section>
        <p14:section name="Module 6.7: Target Setting: Inclusive Targets" id="{1A6EEBBF-D51F-4645-A7CE-7A4181F86EE8}">
          <p14:sldIdLst>
            <p14:sldId id="348"/>
            <p14:sldId id="360"/>
            <p14:sldId id="320"/>
            <p14:sldId id="349"/>
          </p14:sldIdLst>
        </p14:section>
        <p14:section name="Module 6.8: Target Setting 6A" id="{5AC8ABDD-C9E4-4CF3-BFC7-6F74EE9C2381}">
          <p14:sldIdLst>
            <p14:sldId id="589"/>
            <p14:sldId id="327"/>
            <p14:sldId id="343"/>
          </p14:sldIdLst>
        </p14:section>
        <p14:section name="Module 6.9: Target Setting 6B" id="{65C75B02-B94D-458F-8D5A-40910A3ADE6E}">
          <p14:sldIdLst>
            <p14:sldId id="591"/>
          </p14:sldIdLst>
        </p14:section>
        <p14:section name="Module 6.10: Target Setting 6C" id="{9A8E041B-DCC2-4EED-965F-FB6FBEC9E28F}">
          <p14:sldIdLst>
            <p14:sldId id="345"/>
          </p14:sldIdLst>
        </p14:section>
        <p14:section name="Module 6.11: Closing Slides" id="{DAFD9811-A749-400B-97D5-471353951F7D}">
          <p14:sldIdLst>
            <p14:sldId id="580"/>
            <p14:sldId id="581"/>
            <p14:sldId id="5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DeRuvo" initials="SD" lastIdx="1" clrIdx="0">
    <p:extLst>
      <p:ext uri="{19B8F6BF-5375-455C-9EA6-DF929625EA0E}">
        <p15:presenceInfo xmlns:p15="http://schemas.microsoft.com/office/powerpoint/2012/main" userId="Silvia DeRuvo" providerId="None"/>
      </p:ext>
    </p:extLst>
  </p:cmAuthor>
  <p:cmAuthor id="2" name="Suzanne Bolling" initials="SB" lastIdx="1" clrIdx="1">
    <p:extLst>
      <p:ext uri="{19B8F6BF-5375-455C-9EA6-DF929625EA0E}">
        <p15:presenceInfo xmlns:p15="http://schemas.microsoft.com/office/powerpoint/2012/main" userId="S::Suzanne.Bolling@nysed.gov::cb909048-b9b0-45ad-b011-5d5cbb3550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DF8"/>
    <a:srgbClr val="C3DBF0"/>
    <a:srgbClr val="FFF3D1"/>
    <a:srgbClr val="E5F4D5"/>
    <a:srgbClr val="FFE8A3"/>
    <a:srgbClr val="CBE8AB"/>
    <a:srgbClr val="FFFFFF"/>
    <a:srgbClr val="C86400"/>
    <a:srgbClr val="BC2400"/>
    <a:srgbClr val="A65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C8A34-E46F-4258-BD55-32E3100A96F5}" v="213" dt="2021-09-15T14:34:20.93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684" autoAdjust="0"/>
  </p:normalViewPr>
  <p:slideViewPr>
    <p:cSldViewPr snapToGrid="0">
      <p:cViewPr varScale="1">
        <p:scale>
          <a:sx n="93" d="100"/>
          <a:sy n="93" d="100"/>
        </p:scale>
        <p:origin x="1236" y="54"/>
      </p:cViewPr>
      <p:guideLst>
        <p:guide orient="horz" pos="2160"/>
        <p:guide pos="3840"/>
      </p:guideLst>
    </p:cSldViewPr>
  </p:slideViewPr>
  <p:outlineViewPr>
    <p:cViewPr>
      <p:scale>
        <a:sx n="33" d="100"/>
        <a:sy n="33" d="100"/>
      </p:scale>
      <p:origin x="0" y="-1814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Bolling" userId="cb909048-b9b0-45ad-b011-5d5cbb3550f1" providerId="ADAL" clId="{9A7C8A34-E46F-4258-BD55-32E3100A96F5}"/>
    <pc:docChg chg="undo custSel modSld">
      <pc:chgData name="Suzanne Bolling" userId="cb909048-b9b0-45ad-b011-5d5cbb3550f1" providerId="ADAL" clId="{9A7C8A34-E46F-4258-BD55-32E3100A96F5}" dt="2021-09-15T14:34:20.939" v="371" actId="962"/>
      <pc:docMkLst>
        <pc:docMk/>
      </pc:docMkLst>
      <pc:sldChg chg="delSp modTransition modAnim">
        <pc:chgData name="Suzanne Bolling" userId="cb909048-b9b0-45ad-b011-5d5cbb3550f1" providerId="ADAL" clId="{9A7C8A34-E46F-4258-BD55-32E3100A96F5}" dt="2021-09-15T14:17:08.346" v="1"/>
        <pc:sldMkLst>
          <pc:docMk/>
          <pc:sldMk cId="22312870" sldId="256"/>
        </pc:sldMkLst>
        <pc:picChg chg="del">
          <ac:chgData name="Suzanne Bolling" userId="cb909048-b9b0-45ad-b011-5d5cbb3550f1" providerId="ADAL" clId="{9A7C8A34-E46F-4258-BD55-32E3100A96F5}" dt="2021-09-15T14:17:08.346" v="1"/>
          <ac:picMkLst>
            <pc:docMk/>
            <pc:sldMk cId="22312870" sldId="256"/>
            <ac:picMk id="6" creationId="{B9A13659-BBEF-4740-A0E4-1C731CBABF00}"/>
          </ac:picMkLst>
        </pc:picChg>
      </pc:sldChg>
      <pc:sldChg chg="delSp modTransition modAnim">
        <pc:chgData name="Suzanne Bolling" userId="cb909048-b9b0-45ad-b011-5d5cbb3550f1" providerId="ADAL" clId="{9A7C8A34-E46F-4258-BD55-32E3100A96F5}" dt="2021-09-15T14:17:08.346" v="1"/>
        <pc:sldMkLst>
          <pc:docMk/>
          <pc:sldMk cId="4261546900" sldId="258"/>
        </pc:sldMkLst>
        <pc:picChg chg="del">
          <ac:chgData name="Suzanne Bolling" userId="cb909048-b9b0-45ad-b011-5d5cbb3550f1" providerId="ADAL" clId="{9A7C8A34-E46F-4258-BD55-32E3100A96F5}" dt="2021-09-15T14:17:08.346" v="1"/>
          <ac:picMkLst>
            <pc:docMk/>
            <pc:sldMk cId="4261546900" sldId="258"/>
            <ac:picMk id="6" creationId="{F028338D-A6C6-43A5-AB0B-5BE30FCE1BD4}"/>
          </ac:picMkLst>
        </pc:picChg>
      </pc:sldChg>
      <pc:sldChg chg="delSp modTransition modAnim">
        <pc:chgData name="Suzanne Bolling" userId="cb909048-b9b0-45ad-b011-5d5cbb3550f1" providerId="ADAL" clId="{9A7C8A34-E46F-4258-BD55-32E3100A96F5}" dt="2021-09-15T14:17:08.346" v="1"/>
        <pc:sldMkLst>
          <pc:docMk/>
          <pc:sldMk cId="1289324374" sldId="294"/>
        </pc:sldMkLst>
        <pc:picChg chg="del">
          <ac:chgData name="Suzanne Bolling" userId="cb909048-b9b0-45ad-b011-5d5cbb3550f1" providerId="ADAL" clId="{9A7C8A34-E46F-4258-BD55-32E3100A96F5}" dt="2021-09-15T14:17:08.346" v="1"/>
          <ac:picMkLst>
            <pc:docMk/>
            <pc:sldMk cId="1289324374" sldId="294"/>
            <ac:picMk id="5" creationId="{BE488E3F-91BA-4477-A62A-BF3B3FAF7105}"/>
          </ac:picMkLst>
        </pc:picChg>
      </pc:sldChg>
      <pc:sldChg chg="delSp modTransition modAnim">
        <pc:chgData name="Suzanne Bolling" userId="cb909048-b9b0-45ad-b011-5d5cbb3550f1" providerId="ADAL" clId="{9A7C8A34-E46F-4258-BD55-32E3100A96F5}" dt="2021-09-15T14:17:08.346" v="1"/>
        <pc:sldMkLst>
          <pc:docMk/>
          <pc:sldMk cId="3663564730" sldId="296"/>
        </pc:sldMkLst>
        <pc:picChg chg="del">
          <ac:chgData name="Suzanne Bolling" userId="cb909048-b9b0-45ad-b011-5d5cbb3550f1" providerId="ADAL" clId="{9A7C8A34-E46F-4258-BD55-32E3100A96F5}" dt="2021-09-15T14:17:08.346" v="1"/>
          <ac:picMkLst>
            <pc:docMk/>
            <pc:sldMk cId="3663564730" sldId="296"/>
            <ac:picMk id="3" creationId="{2B047C0A-3197-43B0-B9F7-5AA27850FE72}"/>
          </ac:picMkLst>
        </pc:picChg>
      </pc:sldChg>
      <pc:sldChg chg="delSp modTransition modAnim">
        <pc:chgData name="Suzanne Bolling" userId="cb909048-b9b0-45ad-b011-5d5cbb3550f1" providerId="ADAL" clId="{9A7C8A34-E46F-4258-BD55-32E3100A96F5}" dt="2021-09-15T14:17:08.346" v="1"/>
        <pc:sldMkLst>
          <pc:docMk/>
          <pc:sldMk cId="1054457153" sldId="299"/>
        </pc:sldMkLst>
        <pc:picChg chg="del">
          <ac:chgData name="Suzanne Bolling" userId="cb909048-b9b0-45ad-b011-5d5cbb3550f1" providerId="ADAL" clId="{9A7C8A34-E46F-4258-BD55-32E3100A96F5}" dt="2021-09-15T14:17:08.346" v="1"/>
          <ac:picMkLst>
            <pc:docMk/>
            <pc:sldMk cId="1054457153" sldId="299"/>
            <ac:picMk id="3" creationId="{B3D76197-B2B7-4F7A-8CA7-C3E408077F5A}"/>
          </ac:picMkLst>
        </pc:picChg>
      </pc:sldChg>
      <pc:sldChg chg="delSp modSp mod modTransition delAnim modAnim">
        <pc:chgData name="Suzanne Bolling" userId="cb909048-b9b0-45ad-b011-5d5cbb3550f1" providerId="ADAL" clId="{9A7C8A34-E46F-4258-BD55-32E3100A96F5}" dt="2021-09-15T14:18:04.866" v="21" actId="478"/>
        <pc:sldMkLst>
          <pc:docMk/>
          <pc:sldMk cId="3444790026" sldId="300"/>
        </pc:sldMkLst>
        <pc:spChg chg="del">
          <ac:chgData name="Suzanne Bolling" userId="cb909048-b9b0-45ad-b011-5d5cbb3550f1" providerId="ADAL" clId="{9A7C8A34-E46F-4258-BD55-32E3100A96F5}" dt="2021-09-15T14:17:39.001" v="8" actId="478"/>
          <ac:spMkLst>
            <pc:docMk/>
            <pc:sldMk cId="3444790026" sldId="300"/>
            <ac:spMk id="5" creationId="{6D98A7E0-17ED-415B-92B8-0D1C1C44FC6F}"/>
          </ac:spMkLst>
        </pc:spChg>
        <pc:spChg chg="del">
          <ac:chgData name="Suzanne Bolling" userId="cb909048-b9b0-45ad-b011-5d5cbb3550f1" providerId="ADAL" clId="{9A7C8A34-E46F-4258-BD55-32E3100A96F5}" dt="2021-09-15T14:17:35.593" v="6" actId="478"/>
          <ac:spMkLst>
            <pc:docMk/>
            <pc:sldMk cId="3444790026" sldId="300"/>
            <ac:spMk id="6" creationId="{85441EA2-6CC4-4DCC-B442-357D0240F7F6}"/>
          </ac:spMkLst>
        </pc:spChg>
        <pc:spChg chg="del">
          <ac:chgData name="Suzanne Bolling" userId="cb909048-b9b0-45ad-b011-5d5cbb3550f1" providerId="ADAL" clId="{9A7C8A34-E46F-4258-BD55-32E3100A96F5}" dt="2021-09-15T14:18:04.866" v="21" actId="478"/>
          <ac:spMkLst>
            <pc:docMk/>
            <pc:sldMk cId="3444790026" sldId="300"/>
            <ac:spMk id="7" creationId="{BF3B0270-64DE-497A-8E03-859FB39542C8}"/>
          </ac:spMkLst>
        </pc:spChg>
        <pc:spChg chg="del">
          <ac:chgData name="Suzanne Bolling" userId="cb909048-b9b0-45ad-b011-5d5cbb3550f1" providerId="ADAL" clId="{9A7C8A34-E46F-4258-BD55-32E3100A96F5}" dt="2021-09-15T14:18:00.576" v="19" actId="478"/>
          <ac:spMkLst>
            <pc:docMk/>
            <pc:sldMk cId="3444790026" sldId="300"/>
            <ac:spMk id="12" creationId="{2F3185B3-8DB0-4F3E-AF4F-4405D7C14A04}"/>
          </ac:spMkLst>
        </pc:spChg>
        <pc:spChg chg="del">
          <ac:chgData name="Suzanne Bolling" userId="cb909048-b9b0-45ad-b011-5d5cbb3550f1" providerId="ADAL" clId="{9A7C8A34-E46F-4258-BD55-32E3100A96F5}" dt="2021-09-15T14:17:40.739" v="9" actId="478"/>
          <ac:spMkLst>
            <pc:docMk/>
            <pc:sldMk cId="3444790026" sldId="300"/>
            <ac:spMk id="13" creationId="{3F37F4B0-9344-494B-8A61-84814A216738}"/>
          </ac:spMkLst>
        </pc:spChg>
        <pc:spChg chg="del">
          <ac:chgData name="Suzanne Bolling" userId="cb909048-b9b0-45ad-b011-5d5cbb3550f1" providerId="ADAL" clId="{9A7C8A34-E46F-4258-BD55-32E3100A96F5}" dt="2021-09-15T14:17:59.489" v="18" actId="478"/>
          <ac:spMkLst>
            <pc:docMk/>
            <pc:sldMk cId="3444790026" sldId="300"/>
            <ac:spMk id="14" creationId="{A2125785-6A91-4BD9-B28C-41E0951BA8B3}"/>
          </ac:spMkLst>
        </pc:spChg>
        <pc:spChg chg="del">
          <ac:chgData name="Suzanne Bolling" userId="cb909048-b9b0-45ad-b011-5d5cbb3550f1" providerId="ADAL" clId="{9A7C8A34-E46F-4258-BD55-32E3100A96F5}" dt="2021-09-15T14:17:44.879" v="12" actId="478"/>
          <ac:spMkLst>
            <pc:docMk/>
            <pc:sldMk cId="3444790026" sldId="300"/>
            <ac:spMk id="16" creationId="{C6E37550-0438-4495-B12B-4F71B9FD37EE}"/>
          </ac:spMkLst>
        </pc:spChg>
        <pc:spChg chg="del">
          <ac:chgData name="Suzanne Bolling" userId="cb909048-b9b0-45ad-b011-5d5cbb3550f1" providerId="ADAL" clId="{9A7C8A34-E46F-4258-BD55-32E3100A96F5}" dt="2021-09-15T14:17:52.428" v="13" actId="478"/>
          <ac:spMkLst>
            <pc:docMk/>
            <pc:sldMk cId="3444790026" sldId="300"/>
            <ac:spMk id="17" creationId="{EEC8AA5E-5C5E-48FA-9CB4-378A9FA66F16}"/>
          </ac:spMkLst>
        </pc:spChg>
        <pc:spChg chg="del">
          <ac:chgData name="Suzanne Bolling" userId="cb909048-b9b0-45ad-b011-5d5cbb3550f1" providerId="ADAL" clId="{9A7C8A34-E46F-4258-BD55-32E3100A96F5}" dt="2021-09-15T14:17:53.846" v="14" actId="478"/>
          <ac:spMkLst>
            <pc:docMk/>
            <pc:sldMk cId="3444790026" sldId="300"/>
            <ac:spMk id="18" creationId="{BF3683A9-957E-405C-B3C9-C63988991EEC}"/>
          </ac:spMkLst>
        </pc:spChg>
        <pc:spChg chg="del">
          <ac:chgData name="Suzanne Bolling" userId="cb909048-b9b0-45ad-b011-5d5cbb3550f1" providerId="ADAL" clId="{9A7C8A34-E46F-4258-BD55-32E3100A96F5}" dt="2021-09-15T14:17:43.647" v="11" actId="478"/>
          <ac:spMkLst>
            <pc:docMk/>
            <pc:sldMk cId="3444790026" sldId="300"/>
            <ac:spMk id="19" creationId="{1AE80CE9-2457-43ED-8D87-E4C88F48146A}"/>
          </ac:spMkLst>
        </pc:spChg>
        <pc:spChg chg="del">
          <ac:chgData name="Suzanne Bolling" userId="cb909048-b9b0-45ad-b011-5d5cbb3550f1" providerId="ADAL" clId="{9A7C8A34-E46F-4258-BD55-32E3100A96F5}" dt="2021-09-15T14:17:41.607" v="10" actId="478"/>
          <ac:spMkLst>
            <pc:docMk/>
            <pc:sldMk cId="3444790026" sldId="300"/>
            <ac:spMk id="20" creationId="{5AEBCE8A-7420-474A-B85F-60EE08445D78}"/>
          </ac:spMkLst>
        </pc:spChg>
        <pc:spChg chg="del">
          <ac:chgData name="Suzanne Bolling" userId="cb909048-b9b0-45ad-b011-5d5cbb3550f1" providerId="ADAL" clId="{9A7C8A34-E46F-4258-BD55-32E3100A96F5}" dt="2021-09-15T14:17:58.324" v="17" actId="478"/>
          <ac:spMkLst>
            <pc:docMk/>
            <pc:sldMk cId="3444790026" sldId="300"/>
            <ac:spMk id="21" creationId="{D7D171FE-CC02-4BED-8A98-CE36128E16A2}"/>
          </ac:spMkLst>
        </pc:spChg>
        <pc:spChg chg="del mod">
          <ac:chgData name="Suzanne Bolling" userId="cb909048-b9b0-45ad-b011-5d5cbb3550f1" providerId="ADAL" clId="{9A7C8A34-E46F-4258-BD55-32E3100A96F5}" dt="2021-09-15T14:18:02.477" v="20" actId="478"/>
          <ac:spMkLst>
            <pc:docMk/>
            <pc:sldMk cId="3444790026" sldId="300"/>
            <ac:spMk id="22" creationId="{3CC41ADB-7CC7-40ED-9F16-5C67DC0F5A61}"/>
          </ac:spMkLst>
        </pc:spChg>
        <pc:spChg chg="del">
          <ac:chgData name="Suzanne Bolling" userId="cb909048-b9b0-45ad-b011-5d5cbb3550f1" providerId="ADAL" clId="{9A7C8A34-E46F-4258-BD55-32E3100A96F5}" dt="2021-09-15T14:17:55.118" v="15" actId="478"/>
          <ac:spMkLst>
            <pc:docMk/>
            <pc:sldMk cId="3444790026" sldId="300"/>
            <ac:spMk id="23" creationId="{29565ACC-C06D-4335-B29F-C22B89106DC3}"/>
          </ac:spMkLst>
        </pc:spChg>
        <pc:spChg chg="del">
          <ac:chgData name="Suzanne Bolling" userId="cb909048-b9b0-45ad-b011-5d5cbb3550f1" providerId="ADAL" clId="{9A7C8A34-E46F-4258-BD55-32E3100A96F5}" dt="2021-09-15T14:17:37.597" v="7" actId="478"/>
          <ac:spMkLst>
            <pc:docMk/>
            <pc:sldMk cId="3444790026" sldId="300"/>
            <ac:spMk id="24" creationId="{F7EF24ED-18B0-44DC-864A-FB5FDE3254F7}"/>
          </ac:spMkLst>
        </pc:spChg>
        <pc:picChg chg="del">
          <ac:chgData name="Suzanne Bolling" userId="cb909048-b9b0-45ad-b011-5d5cbb3550f1" providerId="ADAL" clId="{9A7C8A34-E46F-4258-BD55-32E3100A96F5}" dt="2021-09-15T14:17:08.346" v="1"/>
          <ac:picMkLst>
            <pc:docMk/>
            <pc:sldMk cId="3444790026" sldId="300"/>
            <ac:picMk id="25" creationId="{C65753B2-AB0D-45C8-B85A-546C456BA787}"/>
          </ac:picMkLst>
        </pc:picChg>
      </pc:sldChg>
      <pc:sldChg chg="addSp delSp modSp mod modTransition modAnim">
        <pc:chgData name="Suzanne Bolling" userId="cb909048-b9b0-45ad-b011-5d5cbb3550f1" providerId="ADAL" clId="{9A7C8A34-E46F-4258-BD55-32E3100A96F5}" dt="2021-09-15T14:27:52.991" v="273" actId="962"/>
        <pc:sldMkLst>
          <pc:docMk/>
          <pc:sldMk cId="4294868421" sldId="301"/>
        </pc:sldMkLst>
        <pc:spChg chg="add mod">
          <ac:chgData name="Suzanne Bolling" userId="cb909048-b9b0-45ad-b011-5d5cbb3550f1" providerId="ADAL" clId="{9A7C8A34-E46F-4258-BD55-32E3100A96F5}" dt="2021-09-15T14:27:50.541" v="272" actId="13244"/>
          <ac:spMkLst>
            <pc:docMk/>
            <pc:sldMk cId="4294868421" sldId="301"/>
            <ac:spMk id="3" creationId="{3F635DE8-7972-4704-B4D1-9D76456B4336}"/>
          </ac:spMkLst>
        </pc:spChg>
        <pc:spChg chg="mod">
          <ac:chgData name="Suzanne Bolling" userId="cb909048-b9b0-45ad-b011-5d5cbb3550f1" providerId="ADAL" clId="{9A7C8A34-E46F-4258-BD55-32E3100A96F5}" dt="2021-09-15T14:26:28.401" v="260" actId="207"/>
          <ac:spMkLst>
            <pc:docMk/>
            <pc:sldMk cId="4294868421" sldId="301"/>
            <ac:spMk id="13" creationId="{700202A1-CD52-44D4-A2E2-035B0C3B7607}"/>
          </ac:spMkLst>
        </pc:spChg>
        <pc:picChg chg="del">
          <ac:chgData name="Suzanne Bolling" userId="cb909048-b9b0-45ad-b011-5d5cbb3550f1" providerId="ADAL" clId="{9A7C8A34-E46F-4258-BD55-32E3100A96F5}" dt="2021-09-15T14:17:08.346" v="1"/>
          <ac:picMkLst>
            <pc:docMk/>
            <pc:sldMk cId="4294868421" sldId="301"/>
            <ac:picMk id="2" creationId="{275D0DDE-CDE0-4207-BB92-A266E6BA67AF}"/>
          </ac:picMkLst>
        </pc:picChg>
        <pc:picChg chg="mod">
          <ac:chgData name="Suzanne Bolling" userId="cb909048-b9b0-45ad-b011-5d5cbb3550f1" providerId="ADAL" clId="{9A7C8A34-E46F-4258-BD55-32E3100A96F5}" dt="2021-09-15T14:27:52.991" v="273" actId="962"/>
          <ac:picMkLst>
            <pc:docMk/>
            <pc:sldMk cId="4294868421" sldId="301"/>
            <ac:picMk id="5" creationId="{419D0F38-0A1E-4DB5-A9A6-9586747F1D9B}"/>
          </ac:picMkLst>
        </pc:picChg>
      </pc:sldChg>
      <pc:sldChg chg="delSp mod modTransition delAnim modAnim">
        <pc:chgData name="Suzanne Bolling" userId="cb909048-b9b0-45ad-b011-5d5cbb3550f1" providerId="ADAL" clId="{9A7C8A34-E46F-4258-BD55-32E3100A96F5}" dt="2021-09-15T14:17:27.903" v="5" actId="478"/>
        <pc:sldMkLst>
          <pc:docMk/>
          <pc:sldMk cId="3784616614" sldId="302"/>
        </pc:sldMkLst>
        <pc:spChg chg="del">
          <ac:chgData name="Suzanne Bolling" userId="cb909048-b9b0-45ad-b011-5d5cbb3550f1" providerId="ADAL" clId="{9A7C8A34-E46F-4258-BD55-32E3100A96F5}" dt="2021-09-15T14:17:21.794" v="3" actId="478"/>
          <ac:spMkLst>
            <pc:docMk/>
            <pc:sldMk cId="3784616614" sldId="302"/>
            <ac:spMk id="6" creationId="{7E0BC810-C818-4D8F-9598-5706384B31FE}"/>
          </ac:spMkLst>
        </pc:spChg>
        <pc:spChg chg="del">
          <ac:chgData name="Suzanne Bolling" userId="cb909048-b9b0-45ad-b011-5d5cbb3550f1" providerId="ADAL" clId="{9A7C8A34-E46F-4258-BD55-32E3100A96F5}" dt="2021-09-15T14:17:24.953" v="4" actId="478"/>
          <ac:spMkLst>
            <pc:docMk/>
            <pc:sldMk cId="3784616614" sldId="302"/>
            <ac:spMk id="16" creationId="{93FCE489-02F4-424F-AAB4-78D97BF67EDE}"/>
          </ac:spMkLst>
        </pc:spChg>
        <pc:spChg chg="del">
          <ac:chgData name="Suzanne Bolling" userId="cb909048-b9b0-45ad-b011-5d5cbb3550f1" providerId="ADAL" clId="{9A7C8A34-E46F-4258-BD55-32E3100A96F5}" dt="2021-09-15T14:17:27.903" v="5" actId="478"/>
          <ac:spMkLst>
            <pc:docMk/>
            <pc:sldMk cId="3784616614" sldId="302"/>
            <ac:spMk id="18" creationId="{0105A979-553F-45D1-B109-F689E5A2598A}"/>
          </ac:spMkLst>
        </pc:spChg>
        <pc:picChg chg="del">
          <ac:chgData name="Suzanne Bolling" userId="cb909048-b9b0-45ad-b011-5d5cbb3550f1" providerId="ADAL" clId="{9A7C8A34-E46F-4258-BD55-32E3100A96F5}" dt="2021-09-15T14:17:08.346" v="1"/>
          <ac:picMkLst>
            <pc:docMk/>
            <pc:sldMk cId="3784616614" sldId="302"/>
            <ac:picMk id="25" creationId="{6903632C-F1A6-497E-A1B9-D59369D5F44B}"/>
          </ac:picMkLst>
        </pc:picChg>
      </pc:sldChg>
      <pc:sldChg chg="delSp modTransition modAnim">
        <pc:chgData name="Suzanne Bolling" userId="cb909048-b9b0-45ad-b011-5d5cbb3550f1" providerId="ADAL" clId="{9A7C8A34-E46F-4258-BD55-32E3100A96F5}" dt="2021-09-15T14:17:08.346" v="1"/>
        <pc:sldMkLst>
          <pc:docMk/>
          <pc:sldMk cId="3925901582" sldId="306"/>
        </pc:sldMkLst>
        <pc:picChg chg="del">
          <ac:chgData name="Suzanne Bolling" userId="cb909048-b9b0-45ad-b011-5d5cbb3550f1" providerId="ADAL" clId="{9A7C8A34-E46F-4258-BD55-32E3100A96F5}" dt="2021-09-15T14:17:08.346" v="1"/>
          <ac:picMkLst>
            <pc:docMk/>
            <pc:sldMk cId="3925901582" sldId="306"/>
            <ac:picMk id="3" creationId="{46D5324E-483E-471A-A976-3D74C9AFC63B}"/>
          </ac:picMkLst>
        </pc:picChg>
      </pc:sldChg>
      <pc:sldChg chg="delSp mod modTransition delAnim modAnim">
        <pc:chgData name="Suzanne Bolling" userId="cb909048-b9b0-45ad-b011-5d5cbb3550f1" providerId="ADAL" clId="{9A7C8A34-E46F-4258-BD55-32E3100A96F5}" dt="2021-09-15T14:18:26.485" v="36" actId="478"/>
        <pc:sldMkLst>
          <pc:docMk/>
          <pc:sldMk cId="1477443613" sldId="307"/>
        </pc:sldMkLst>
        <pc:spChg chg="del">
          <ac:chgData name="Suzanne Bolling" userId="cb909048-b9b0-45ad-b011-5d5cbb3550f1" providerId="ADAL" clId="{9A7C8A34-E46F-4258-BD55-32E3100A96F5}" dt="2021-09-15T14:18:10.610" v="22" actId="478"/>
          <ac:spMkLst>
            <pc:docMk/>
            <pc:sldMk cId="1477443613" sldId="307"/>
            <ac:spMk id="6" creationId="{8F4051A5-CF88-4F41-9328-DEA7544C7B59}"/>
          </ac:spMkLst>
        </pc:spChg>
        <pc:spChg chg="del">
          <ac:chgData name="Suzanne Bolling" userId="cb909048-b9b0-45ad-b011-5d5cbb3550f1" providerId="ADAL" clId="{9A7C8A34-E46F-4258-BD55-32E3100A96F5}" dt="2021-09-15T14:18:23.309" v="34" actId="478"/>
          <ac:spMkLst>
            <pc:docMk/>
            <pc:sldMk cId="1477443613" sldId="307"/>
            <ac:spMk id="7" creationId="{0191534C-F0E4-4B80-ABB2-9380699E3F3C}"/>
          </ac:spMkLst>
        </pc:spChg>
        <pc:spChg chg="del">
          <ac:chgData name="Suzanne Bolling" userId="cb909048-b9b0-45ad-b011-5d5cbb3550f1" providerId="ADAL" clId="{9A7C8A34-E46F-4258-BD55-32E3100A96F5}" dt="2021-09-15T14:18:26.485" v="36" actId="478"/>
          <ac:spMkLst>
            <pc:docMk/>
            <pc:sldMk cId="1477443613" sldId="307"/>
            <ac:spMk id="8" creationId="{708D871F-681B-4A70-868E-3E5EEBA00611}"/>
          </ac:spMkLst>
        </pc:spChg>
        <pc:spChg chg="del">
          <ac:chgData name="Suzanne Bolling" userId="cb909048-b9b0-45ad-b011-5d5cbb3550f1" providerId="ADAL" clId="{9A7C8A34-E46F-4258-BD55-32E3100A96F5}" dt="2021-09-15T14:18:12.112" v="23" actId="478"/>
          <ac:spMkLst>
            <pc:docMk/>
            <pc:sldMk cId="1477443613" sldId="307"/>
            <ac:spMk id="13" creationId="{048C0885-F151-4FDC-98EC-06E3E036F9EA}"/>
          </ac:spMkLst>
        </pc:spChg>
        <pc:spChg chg="del">
          <ac:chgData name="Suzanne Bolling" userId="cb909048-b9b0-45ad-b011-5d5cbb3550f1" providerId="ADAL" clId="{9A7C8A34-E46F-4258-BD55-32E3100A96F5}" dt="2021-09-15T14:18:13.283" v="24" actId="478"/>
          <ac:spMkLst>
            <pc:docMk/>
            <pc:sldMk cId="1477443613" sldId="307"/>
            <ac:spMk id="14" creationId="{42DDE7EC-5F0B-4FB2-B6C0-3E6872E47F6E}"/>
          </ac:spMkLst>
        </pc:spChg>
        <pc:spChg chg="del">
          <ac:chgData name="Suzanne Bolling" userId="cb909048-b9b0-45ad-b011-5d5cbb3550f1" providerId="ADAL" clId="{9A7C8A34-E46F-4258-BD55-32E3100A96F5}" dt="2021-09-15T14:18:14.233" v="25" actId="478"/>
          <ac:spMkLst>
            <pc:docMk/>
            <pc:sldMk cId="1477443613" sldId="307"/>
            <ac:spMk id="15" creationId="{9B4B7886-C027-4423-9B5F-52A8737CB0DB}"/>
          </ac:spMkLst>
        </pc:spChg>
        <pc:spChg chg="del">
          <ac:chgData name="Suzanne Bolling" userId="cb909048-b9b0-45ad-b011-5d5cbb3550f1" providerId="ADAL" clId="{9A7C8A34-E46F-4258-BD55-32E3100A96F5}" dt="2021-09-15T14:18:15.259" v="26" actId="478"/>
          <ac:spMkLst>
            <pc:docMk/>
            <pc:sldMk cId="1477443613" sldId="307"/>
            <ac:spMk id="16" creationId="{AE2005EE-4687-4550-BF8A-2FF914714986}"/>
          </ac:spMkLst>
        </pc:spChg>
        <pc:spChg chg="del">
          <ac:chgData name="Suzanne Bolling" userId="cb909048-b9b0-45ad-b011-5d5cbb3550f1" providerId="ADAL" clId="{9A7C8A34-E46F-4258-BD55-32E3100A96F5}" dt="2021-09-15T14:18:21.397" v="32" actId="478"/>
          <ac:spMkLst>
            <pc:docMk/>
            <pc:sldMk cId="1477443613" sldId="307"/>
            <ac:spMk id="17" creationId="{A8F2E48E-EF72-467D-9235-85F70A4542F7}"/>
          </ac:spMkLst>
        </pc:spChg>
        <pc:spChg chg="del">
          <ac:chgData name="Suzanne Bolling" userId="cb909048-b9b0-45ad-b011-5d5cbb3550f1" providerId="ADAL" clId="{9A7C8A34-E46F-4258-BD55-32E3100A96F5}" dt="2021-09-15T14:18:20.511" v="31" actId="478"/>
          <ac:spMkLst>
            <pc:docMk/>
            <pc:sldMk cId="1477443613" sldId="307"/>
            <ac:spMk id="18" creationId="{0A8A9823-0CCE-4D24-8B2F-E74A6FBBB82A}"/>
          </ac:spMkLst>
        </pc:spChg>
        <pc:spChg chg="del">
          <ac:chgData name="Suzanne Bolling" userId="cb909048-b9b0-45ad-b011-5d5cbb3550f1" providerId="ADAL" clId="{9A7C8A34-E46F-4258-BD55-32E3100A96F5}" dt="2021-09-15T14:18:19.364" v="30" actId="478"/>
          <ac:spMkLst>
            <pc:docMk/>
            <pc:sldMk cId="1477443613" sldId="307"/>
            <ac:spMk id="19" creationId="{299CD21B-382D-4BFA-A8CE-7B170D2E0D81}"/>
          </ac:spMkLst>
        </pc:spChg>
        <pc:spChg chg="del">
          <ac:chgData name="Suzanne Bolling" userId="cb909048-b9b0-45ad-b011-5d5cbb3550f1" providerId="ADAL" clId="{9A7C8A34-E46F-4258-BD55-32E3100A96F5}" dt="2021-09-15T14:18:16.245" v="27" actId="478"/>
          <ac:spMkLst>
            <pc:docMk/>
            <pc:sldMk cId="1477443613" sldId="307"/>
            <ac:spMk id="20" creationId="{DE19493F-93D3-4985-8F7B-2F07133C93B7}"/>
          </ac:spMkLst>
        </pc:spChg>
        <pc:spChg chg="del">
          <ac:chgData name="Suzanne Bolling" userId="cb909048-b9b0-45ad-b011-5d5cbb3550f1" providerId="ADAL" clId="{9A7C8A34-E46F-4258-BD55-32E3100A96F5}" dt="2021-09-15T14:18:17.193" v="28" actId="478"/>
          <ac:spMkLst>
            <pc:docMk/>
            <pc:sldMk cId="1477443613" sldId="307"/>
            <ac:spMk id="21" creationId="{E7A4E268-901C-4DF3-A732-B00EF958D418}"/>
          </ac:spMkLst>
        </pc:spChg>
        <pc:spChg chg="del">
          <ac:chgData name="Suzanne Bolling" userId="cb909048-b9b0-45ad-b011-5d5cbb3550f1" providerId="ADAL" clId="{9A7C8A34-E46F-4258-BD55-32E3100A96F5}" dt="2021-09-15T14:18:18.225" v="29" actId="478"/>
          <ac:spMkLst>
            <pc:docMk/>
            <pc:sldMk cId="1477443613" sldId="307"/>
            <ac:spMk id="22" creationId="{17E54A9B-12DD-442A-8547-446341FE80D3}"/>
          </ac:spMkLst>
        </pc:spChg>
        <pc:spChg chg="del">
          <ac:chgData name="Suzanne Bolling" userId="cb909048-b9b0-45ad-b011-5d5cbb3550f1" providerId="ADAL" clId="{9A7C8A34-E46F-4258-BD55-32E3100A96F5}" dt="2021-09-15T14:18:22.318" v="33" actId="478"/>
          <ac:spMkLst>
            <pc:docMk/>
            <pc:sldMk cId="1477443613" sldId="307"/>
            <ac:spMk id="23" creationId="{2C14E2FB-9FA5-4950-9E62-B3BEF8A38728}"/>
          </ac:spMkLst>
        </pc:spChg>
        <pc:spChg chg="del">
          <ac:chgData name="Suzanne Bolling" userId="cb909048-b9b0-45ad-b011-5d5cbb3550f1" providerId="ADAL" clId="{9A7C8A34-E46F-4258-BD55-32E3100A96F5}" dt="2021-09-15T14:18:24.280" v="35" actId="478"/>
          <ac:spMkLst>
            <pc:docMk/>
            <pc:sldMk cId="1477443613" sldId="307"/>
            <ac:spMk id="24" creationId="{0994F2D6-BB50-4E3E-AC9A-2D2862927C0B}"/>
          </ac:spMkLst>
        </pc:spChg>
        <pc:picChg chg="del">
          <ac:chgData name="Suzanne Bolling" userId="cb909048-b9b0-45ad-b011-5d5cbb3550f1" providerId="ADAL" clId="{9A7C8A34-E46F-4258-BD55-32E3100A96F5}" dt="2021-09-15T14:17:08.346" v="1"/>
          <ac:picMkLst>
            <pc:docMk/>
            <pc:sldMk cId="1477443613" sldId="307"/>
            <ac:picMk id="25" creationId="{0D7ABFE9-9CC3-4756-9E4E-13AD7F6C0524}"/>
          </ac:picMkLst>
        </pc:picChg>
      </pc:sldChg>
      <pc:sldChg chg="delSp modTransition modAnim">
        <pc:chgData name="Suzanne Bolling" userId="cb909048-b9b0-45ad-b011-5d5cbb3550f1" providerId="ADAL" clId="{9A7C8A34-E46F-4258-BD55-32E3100A96F5}" dt="2021-09-15T14:17:08.346" v="1"/>
        <pc:sldMkLst>
          <pc:docMk/>
          <pc:sldMk cId="2580180044" sldId="309"/>
        </pc:sldMkLst>
        <pc:picChg chg="del">
          <ac:chgData name="Suzanne Bolling" userId="cb909048-b9b0-45ad-b011-5d5cbb3550f1" providerId="ADAL" clId="{9A7C8A34-E46F-4258-BD55-32E3100A96F5}" dt="2021-09-15T14:17:08.346" v="1"/>
          <ac:picMkLst>
            <pc:docMk/>
            <pc:sldMk cId="2580180044" sldId="309"/>
            <ac:picMk id="3" creationId="{F5405AB2-C24E-4355-8893-B1658409056E}"/>
          </ac:picMkLst>
        </pc:picChg>
      </pc:sldChg>
      <pc:sldChg chg="delSp mod modTransition delAnim modAnim">
        <pc:chgData name="Suzanne Bolling" userId="cb909048-b9b0-45ad-b011-5d5cbb3550f1" providerId="ADAL" clId="{9A7C8A34-E46F-4258-BD55-32E3100A96F5}" dt="2021-09-15T14:18:37.011" v="41" actId="478"/>
        <pc:sldMkLst>
          <pc:docMk/>
          <pc:sldMk cId="2376343858" sldId="318"/>
        </pc:sldMkLst>
        <pc:spChg chg="del">
          <ac:chgData name="Suzanne Bolling" userId="cb909048-b9b0-45ad-b011-5d5cbb3550f1" providerId="ADAL" clId="{9A7C8A34-E46F-4258-BD55-32E3100A96F5}" dt="2021-09-15T14:18:30.562" v="37" actId="478"/>
          <ac:spMkLst>
            <pc:docMk/>
            <pc:sldMk cId="2376343858" sldId="318"/>
            <ac:spMk id="3" creationId="{9BCC8169-2816-486D-BB33-2F288BB31D0E}"/>
          </ac:spMkLst>
        </pc:spChg>
        <pc:spChg chg="del">
          <ac:chgData name="Suzanne Bolling" userId="cb909048-b9b0-45ad-b011-5d5cbb3550f1" providerId="ADAL" clId="{9A7C8A34-E46F-4258-BD55-32E3100A96F5}" dt="2021-09-15T14:18:37.011" v="41" actId="478"/>
          <ac:spMkLst>
            <pc:docMk/>
            <pc:sldMk cId="2376343858" sldId="318"/>
            <ac:spMk id="7" creationId="{FDD25F7D-5554-4EA0-847D-41BB1D8860B9}"/>
          </ac:spMkLst>
        </pc:spChg>
        <pc:spChg chg="del">
          <ac:chgData name="Suzanne Bolling" userId="cb909048-b9b0-45ad-b011-5d5cbb3550f1" providerId="ADAL" clId="{9A7C8A34-E46F-4258-BD55-32E3100A96F5}" dt="2021-09-15T14:18:33.029" v="38" actId="478"/>
          <ac:spMkLst>
            <pc:docMk/>
            <pc:sldMk cId="2376343858" sldId="318"/>
            <ac:spMk id="10" creationId="{DAEFEAA4-0888-4764-87E3-C4A7743985C4}"/>
          </ac:spMkLst>
        </pc:spChg>
        <pc:spChg chg="del">
          <ac:chgData name="Suzanne Bolling" userId="cb909048-b9b0-45ad-b011-5d5cbb3550f1" providerId="ADAL" clId="{9A7C8A34-E46F-4258-BD55-32E3100A96F5}" dt="2021-09-15T14:18:34.408" v="39" actId="478"/>
          <ac:spMkLst>
            <pc:docMk/>
            <pc:sldMk cId="2376343858" sldId="318"/>
            <ac:spMk id="11" creationId="{44F0981B-7EC3-4240-80AF-30A2DE465103}"/>
          </ac:spMkLst>
        </pc:spChg>
        <pc:spChg chg="del">
          <ac:chgData name="Suzanne Bolling" userId="cb909048-b9b0-45ad-b011-5d5cbb3550f1" providerId="ADAL" clId="{9A7C8A34-E46F-4258-BD55-32E3100A96F5}" dt="2021-09-15T14:18:35.710" v="40" actId="478"/>
          <ac:spMkLst>
            <pc:docMk/>
            <pc:sldMk cId="2376343858" sldId="318"/>
            <ac:spMk id="13" creationId="{7E2C3A7A-E6BE-43F4-B04D-32680C9DB386}"/>
          </ac:spMkLst>
        </pc:spChg>
        <pc:picChg chg="del">
          <ac:chgData name="Suzanne Bolling" userId="cb909048-b9b0-45ad-b011-5d5cbb3550f1" providerId="ADAL" clId="{9A7C8A34-E46F-4258-BD55-32E3100A96F5}" dt="2021-09-15T14:17:08.346" v="1"/>
          <ac:picMkLst>
            <pc:docMk/>
            <pc:sldMk cId="2376343858" sldId="318"/>
            <ac:picMk id="12" creationId="{102C7805-22C4-4977-A9DF-93FFCA88261C}"/>
          </ac:picMkLst>
        </pc:picChg>
      </pc:sldChg>
      <pc:sldChg chg="addSp delSp mod modTransition addAnim delAnim modAnim">
        <pc:chgData name="Suzanne Bolling" userId="cb909048-b9b0-45ad-b011-5d5cbb3550f1" providerId="ADAL" clId="{9A7C8A34-E46F-4258-BD55-32E3100A96F5}" dt="2021-09-15T14:20:58.514" v="106" actId="478"/>
        <pc:sldMkLst>
          <pc:docMk/>
          <pc:sldMk cId="2354704290" sldId="320"/>
        </pc:sldMkLst>
        <pc:spChg chg="del">
          <ac:chgData name="Suzanne Bolling" userId="cb909048-b9b0-45ad-b011-5d5cbb3550f1" providerId="ADAL" clId="{9A7C8A34-E46F-4258-BD55-32E3100A96F5}" dt="2021-09-15T14:20:08.934" v="75" actId="478"/>
          <ac:spMkLst>
            <pc:docMk/>
            <pc:sldMk cId="2354704290" sldId="320"/>
            <ac:spMk id="5" creationId="{3E5AB23D-6EFF-48E5-8A72-8BE28B0424D9}"/>
          </ac:spMkLst>
        </pc:spChg>
        <pc:spChg chg="del">
          <ac:chgData name="Suzanne Bolling" userId="cb909048-b9b0-45ad-b011-5d5cbb3550f1" providerId="ADAL" clId="{9A7C8A34-E46F-4258-BD55-32E3100A96F5}" dt="2021-09-15T14:20:13.167" v="77" actId="478"/>
          <ac:spMkLst>
            <pc:docMk/>
            <pc:sldMk cId="2354704290" sldId="320"/>
            <ac:spMk id="7" creationId="{F845913B-6377-43F2-9428-61B0F4C2BE74}"/>
          </ac:spMkLst>
        </pc:spChg>
        <pc:spChg chg="del">
          <ac:chgData name="Suzanne Bolling" userId="cb909048-b9b0-45ad-b011-5d5cbb3550f1" providerId="ADAL" clId="{9A7C8A34-E46F-4258-BD55-32E3100A96F5}" dt="2021-09-15T14:20:14.108" v="78" actId="478"/>
          <ac:spMkLst>
            <pc:docMk/>
            <pc:sldMk cId="2354704290" sldId="320"/>
            <ac:spMk id="9" creationId="{F3BED86E-13F8-44DE-9373-18ABA9DCAA6D}"/>
          </ac:spMkLst>
        </pc:spChg>
        <pc:spChg chg="del">
          <ac:chgData name="Suzanne Bolling" userId="cb909048-b9b0-45ad-b011-5d5cbb3550f1" providerId="ADAL" clId="{9A7C8A34-E46F-4258-BD55-32E3100A96F5}" dt="2021-09-15T14:20:23.736" v="84" actId="478"/>
          <ac:spMkLst>
            <pc:docMk/>
            <pc:sldMk cId="2354704290" sldId="320"/>
            <ac:spMk id="11" creationId="{5B475DFA-2DDD-4B4F-8F4E-A6BCF6B96E37}"/>
          </ac:spMkLst>
        </pc:spChg>
        <pc:spChg chg="del">
          <ac:chgData name="Suzanne Bolling" userId="cb909048-b9b0-45ad-b011-5d5cbb3550f1" providerId="ADAL" clId="{9A7C8A34-E46F-4258-BD55-32E3100A96F5}" dt="2021-09-15T14:20:11.763" v="76" actId="478"/>
          <ac:spMkLst>
            <pc:docMk/>
            <pc:sldMk cId="2354704290" sldId="320"/>
            <ac:spMk id="12" creationId="{F2E3F0D1-13C5-4F34-82BE-FC704D1921C9}"/>
          </ac:spMkLst>
        </pc:spChg>
        <pc:spChg chg="del">
          <ac:chgData name="Suzanne Bolling" userId="cb909048-b9b0-45ad-b011-5d5cbb3550f1" providerId="ADAL" clId="{9A7C8A34-E46F-4258-BD55-32E3100A96F5}" dt="2021-09-15T14:20:15.389" v="79" actId="478"/>
          <ac:spMkLst>
            <pc:docMk/>
            <pc:sldMk cId="2354704290" sldId="320"/>
            <ac:spMk id="13" creationId="{4C542DFF-0302-412D-9AB3-9C11C776FBBC}"/>
          </ac:spMkLst>
        </pc:spChg>
        <pc:spChg chg="del">
          <ac:chgData name="Suzanne Bolling" userId="cb909048-b9b0-45ad-b011-5d5cbb3550f1" providerId="ADAL" clId="{9A7C8A34-E46F-4258-BD55-32E3100A96F5}" dt="2021-09-15T14:20:22.581" v="83" actId="478"/>
          <ac:spMkLst>
            <pc:docMk/>
            <pc:sldMk cId="2354704290" sldId="320"/>
            <ac:spMk id="14" creationId="{1EC66135-081F-4DA4-B033-A7AF821E2167}"/>
          </ac:spMkLst>
        </pc:spChg>
        <pc:spChg chg="del">
          <ac:chgData name="Suzanne Bolling" userId="cb909048-b9b0-45ad-b011-5d5cbb3550f1" providerId="ADAL" clId="{9A7C8A34-E46F-4258-BD55-32E3100A96F5}" dt="2021-09-15T14:20:26.125" v="86" actId="478"/>
          <ac:spMkLst>
            <pc:docMk/>
            <pc:sldMk cId="2354704290" sldId="320"/>
            <ac:spMk id="15" creationId="{90D1DFF4-BD14-4093-AFE6-786B8016C721}"/>
          </ac:spMkLst>
        </pc:spChg>
        <pc:spChg chg="del">
          <ac:chgData name="Suzanne Bolling" userId="cb909048-b9b0-45ad-b011-5d5cbb3550f1" providerId="ADAL" clId="{9A7C8A34-E46F-4258-BD55-32E3100A96F5}" dt="2021-09-15T14:20:32.810" v="89" actId="478"/>
          <ac:spMkLst>
            <pc:docMk/>
            <pc:sldMk cId="2354704290" sldId="320"/>
            <ac:spMk id="16" creationId="{B812AA3F-0A4A-4E51-B155-83EBD36310DE}"/>
          </ac:spMkLst>
        </pc:spChg>
        <pc:spChg chg="del">
          <ac:chgData name="Suzanne Bolling" userId="cb909048-b9b0-45ad-b011-5d5cbb3550f1" providerId="ADAL" clId="{9A7C8A34-E46F-4258-BD55-32E3100A96F5}" dt="2021-09-15T14:20:48.792" v="99" actId="478"/>
          <ac:spMkLst>
            <pc:docMk/>
            <pc:sldMk cId="2354704290" sldId="320"/>
            <ac:spMk id="17" creationId="{67985E29-3915-4EE6-A734-4F10AA08A228}"/>
          </ac:spMkLst>
        </pc:spChg>
        <pc:spChg chg="del">
          <ac:chgData name="Suzanne Bolling" userId="cb909048-b9b0-45ad-b011-5d5cbb3550f1" providerId="ADAL" clId="{9A7C8A34-E46F-4258-BD55-32E3100A96F5}" dt="2021-09-15T14:20:41.428" v="94" actId="478"/>
          <ac:spMkLst>
            <pc:docMk/>
            <pc:sldMk cId="2354704290" sldId="320"/>
            <ac:spMk id="18" creationId="{C99A3AA9-D260-4250-B4B6-3D3297AEC946}"/>
          </ac:spMkLst>
        </pc:spChg>
        <pc:spChg chg="del">
          <ac:chgData name="Suzanne Bolling" userId="cb909048-b9b0-45ad-b011-5d5cbb3550f1" providerId="ADAL" clId="{9A7C8A34-E46F-4258-BD55-32E3100A96F5}" dt="2021-09-15T14:20:43.494" v="96" actId="478"/>
          <ac:spMkLst>
            <pc:docMk/>
            <pc:sldMk cId="2354704290" sldId="320"/>
            <ac:spMk id="19" creationId="{F826F3C2-1DD8-405A-969F-BAAED20F939A}"/>
          </ac:spMkLst>
        </pc:spChg>
        <pc:spChg chg="del">
          <ac:chgData name="Suzanne Bolling" userId="cb909048-b9b0-45ad-b011-5d5cbb3550f1" providerId="ADAL" clId="{9A7C8A34-E46F-4258-BD55-32E3100A96F5}" dt="2021-09-15T14:20:17.877" v="81" actId="478"/>
          <ac:spMkLst>
            <pc:docMk/>
            <pc:sldMk cId="2354704290" sldId="320"/>
            <ac:spMk id="21" creationId="{D6729AC2-5946-452D-873C-61FFCF782FDC}"/>
          </ac:spMkLst>
        </pc:spChg>
        <pc:spChg chg="del">
          <ac:chgData name="Suzanne Bolling" userId="cb909048-b9b0-45ad-b011-5d5cbb3550f1" providerId="ADAL" clId="{9A7C8A34-E46F-4258-BD55-32E3100A96F5}" dt="2021-09-15T14:20:35.414" v="90" actId="478"/>
          <ac:spMkLst>
            <pc:docMk/>
            <pc:sldMk cId="2354704290" sldId="320"/>
            <ac:spMk id="22" creationId="{6DD4B0D3-74D6-4F37-A82C-D9BA5B0CA685}"/>
          </ac:spMkLst>
        </pc:spChg>
        <pc:spChg chg="del">
          <ac:chgData name="Suzanne Bolling" userId="cb909048-b9b0-45ad-b011-5d5cbb3550f1" providerId="ADAL" clId="{9A7C8A34-E46F-4258-BD55-32E3100A96F5}" dt="2021-09-15T14:20:51.785" v="101" actId="478"/>
          <ac:spMkLst>
            <pc:docMk/>
            <pc:sldMk cId="2354704290" sldId="320"/>
            <ac:spMk id="23" creationId="{B707CECE-B51C-4B16-B15B-E146CB6A329C}"/>
          </ac:spMkLst>
        </pc:spChg>
        <pc:spChg chg="del">
          <ac:chgData name="Suzanne Bolling" userId="cb909048-b9b0-45ad-b011-5d5cbb3550f1" providerId="ADAL" clId="{9A7C8A34-E46F-4258-BD55-32E3100A96F5}" dt="2021-09-15T14:20:57.644" v="105" actId="478"/>
          <ac:spMkLst>
            <pc:docMk/>
            <pc:sldMk cId="2354704290" sldId="320"/>
            <ac:spMk id="24" creationId="{B681B075-ABA7-4473-B1D5-D35EF48E2D4D}"/>
          </ac:spMkLst>
        </pc:spChg>
        <pc:spChg chg="del">
          <ac:chgData name="Suzanne Bolling" userId="cb909048-b9b0-45ad-b011-5d5cbb3550f1" providerId="ADAL" clId="{9A7C8A34-E46F-4258-BD55-32E3100A96F5}" dt="2021-09-15T14:20:16.529" v="80" actId="478"/>
          <ac:spMkLst>
            <pc:docMk/>
            <pc:sldMk cId="2354704290" sldId="320"/>
            <ac:spMk id="26" creationId="{E9080BBE-2A5E-4B2F-A7C9-233A53A36C43}"/>
          </ac:spMkLst>
        </pc:spChg>
        <pc:spChg chg="del">
          <ac:chgData name="Suzanne Bolling" userId="cb909048-b9b0-45ad-b011-5d5cbb3550f1" providerId="ADAL" clId="{9A7C8A34-E46F-4258-BD55-32E3100A96F5}" dt="2021-09-15T14:20:40.112" v="93" actId="478"/>
          <ac:spMkLst>
            <pc:docMk/>
            <pc:sldMk cId="2354704290" sldId="320"/>
            <ac:spMk id="27" creationId="{DC1458B7-3466-4D3D-A6C9-3592C2069B54}"/>
          </ac:spMkLst>
        </pc:spChg>
        <pc:spChg chg="del">
          <ac:chgData name="Suzanne Bolling" userId="cb909048-b9b0-45ad-b011-5d5cbb3550f1" providerId="ADAL" clId="{9A7C8A34-E46F-4258-BD55-32E3100A96F5}" dt="2021-09-15T14:20:24.739" v="85" actId="478"/>
          <ac:spMkLst>
            <pc:docMk/>
            <pc:sldMk cId="2354704290" sldId="320"/>
            <ac:spMk id="28" creationId="{0828598C-B46B-43EA-8A92-3C5DD2BC4740}"/>
          </ac:spMkLst>
        </pc:spChg>
        <pc:spChg chg="del">
          <ac:chgData name="Suzanne Bolling" userId="cb909048-b9b0-45ad-b011-5d5cbb3550f1" providerId="ADAL" clId="{9A7C8A34-E46F-4258-BD55-32E3100A96F5}" dt="2021-09-15T14:20:50.275" v="100" actId="478"/>
          <ac:spMkLst>
            <pc:docMk/>
            <pc:sldMk cId="2354704290" sldId="320"/>
            <ac:spMk id="29" creationId="{FF7505F0-A896-4C4F-962D-E268043F48A8}"/>
          </ac:spMkLst>
        </pc:spChg>
        <pc:spChg chg="del">
          <ac:chgData name="Suzanne Bolling" userId="cb909048-b9b0-45ad-b011-5d5cbb3550f1" providerId="ADAL" clId="{9A7C8A34-E46F-4258-BD55-32E3100A96F5}" dt="2021-09-15T14:20:46.820" v="98" actId="478"/>
          <ac:spMkLst>
            <pc:docMk/>
            <pc:sldMk cId="2354704290" sldId="320"/>
            <ac:spMk id="30" creationId="{78922ECB-9459-483A-9446-A4BB64107DB0}"/>
          </ac:spMkLst>
        </pc:spChg>
        <pc:spChg chg="del">
          <ac:chgData name="Suzanne Bolling" userId="cb909048-b9b0-45ad-b011-5d5cbb3550f1" providerId="ADAL" clId="{9A7C8A34-E46F-4258-BD55-32E3100A96F5}" dt="2021-09-15T14:20:37.920" v="92" actId="478"/>
          <ac:spMkLst>
            <pc:docMk/>
            <pc:sldMk cId="2354704290" sldId="320"/>
            <ac:spMk id="31" creationId="{ABB932AE-50B3-4AF2-BBA2-FABA23C0DD38}"/>
          </ac:spMkLst>
        </pc:spChg>
        <pc:spChg chg="del">
          <ac:chgData name="Suzanne Bolling" userId="cb909048-b9b0-45ad-b011-5d5cbb3550f1" providerId="ADAL" clId="{9A7C8A34-E46F-4258-BD55-32E3100A96F5}" dt="2021-09-15T14:20:53.050" v="102" actId="478"/>
          <ac:spMkLst>
            <pc:docMk/>
            <pc:sldMk cId="2354704290" sldId="320"/>
            <ac:spMk id="32" creationId="{FD9915E8-643F-4758-AC76-56E0AC57224B}"/>
          </ac:spMkLst>
        </pc:spChg>
        <pc:spChg chg="del">
          <ac:chgData name="Suzanne Bolling" userId="cb909048-b9b0-45ad-b011-5d5cbb3550f1" providerId="ADAL" clId="{9A7C8A34-E46F-4258-BD55-32E3100A96F5}" dt="2021-09-15T14:20:42.461" v="95" actId="478"/>
          <ac:spMkLst>
            <pc:docMk/>
            <pc:sldMk cId="2354704290" sldId="320"/>
            <ac:spMk id="33" creationId="{F7B02613-F767-497C-A5FA-A6CA92750D29}"/>
          </ac:spMkLst>
        </pc:spChg>
        <pc:spChg chg="del">
          <ac:chgData name="Suzanne Bolling" userId="cb909048-b9b0-45ad-b011-5d5cbb3550f1" providerId="ADAL" clId="{9A7C8A34-E46F-4258-BD55-32E3100A96F5}" dt="2021-09-15T14:20:44.633" v="97" actId="478"/>
          <ac:spMkLst>
            <pc:docMk/>
            <pc:sldMk cId="2354704290" sldId="320"/>
            <ac:spMk id="34" creationId="{F1EB8FC0-4ACD-41FF-9441-CF6A7A1EF161}"/>
          </ac:spMkLst>
        </pc:spChg>
        <pc:spChg chg="del">
          <ac:chgData name="Suzanne Bolling" userId="cb909048-b9b0-45ad-b011-5d5cbb3550f1" providerId="ADAL" clId="{9A7C8A34-E46F-4258-BD55-32E3100A96F5}" dt="2021-09-15T14:20:20.787" v="82" actId="478"/>
          <ac:spMkLst>
            <pc:docMk/>
            <pc:sldMk cId="2354704290" sldId="320"/>
            <ac:spMk id="35" creationId="{A8C9A27F-1013-4725-8EDE-3064360499CA}"/>
          </ac:spMkLst>
        </pc:spChg>
        <pc:spChg chg="del">
          <ac:chgData name="Suzanne Bolling" userId="cb909048-b9b0-45ad-b011-5d5cbb3550f1" providerId="ADAL" clId="{9A7C8A34-E46F-4258-BD55-32E3100A96F5}" dt="2021-09-15T14:20:36.801" v="91" actId="478"/>
          <ac:spMkLst>
            <pc:docMk/>
            <pc:sldMk cId="2354704290" sldId="320"/>
            <ac:spMk id="36" creationId="{835D2784-E2D6-44B4-9CC1-36A4EE547CFD}"/>
          </ac:spMkLst>
        </pc:spChg>
        <pc:spChg chg="del">
          <ac:chgData name="Suzanne Bolling" userId="cb909048-b9b0-45ad-b011-5d5cbb3550f1" providerId="ADAL" clId="{9A7C8A34-E46F-4258-BD55-32E3100A96F5}" dt="2021-09-15T14:20:54.489" v="103" actId="478"/>
          <ac:spMkLst>
            <pc:docMk/>
            <pc:sldMk cId="2354704290" sldId="320"/>
            <ac:spMk id="37" creationId="{1F990756-E6A5-450C-A102-238CDD54C9CE}"/>
          </ac:spMkLst>
        </pc:spChg>
        <pc:spChg chg="del">
          <ac:chgData name="Suzanne Bolling" userId="cb909048-b9b0-45ad-b011-5d5cbb3550f1" providerId="ADAL" clId="{9A7C8A34-E46F-4258-BD55-32E3100A96F5}" dt="2021-09-15T14:20:56.472" v="104" actId="478"/>
          <ac:spMkLst>
            <pc:docMk/>
            <pc:sldMk cId="2354704290" sldId="320"/>
            <ac:spMk id="38" creationId="{83A475C9-71C6-444B-A5D8-C7C4FD5DAB32}"/>
          </ac:spMkLst>
        </pc:spChg>
        <pc:spChg chg="del">
          <ac:chgData name="Suzanne Bolling" userId="cb909048-b9b0-45ad-b011-5d5cbb3550f1" providerId="ADAL" clId="{9A7C8A34-E46F-4258-BD55-32E3100A96F5}" dt="2021-09-15T14:20:58.514" v="106" actId="478"/>
          <ac:spMkLst>
            <pc:docMk/>
            <pc:sldMk cId="2354704290" sldId="320"/>
            <ac:spMk id="39" creationId="{7100F86F-2675-423B-ADF8-B429EC2B5DFE}"/>
          </ac:spMkLst>
        </pc:spChg>
        <pc:graphicFrameChg chg="add del">
          <ac:chgData name="Suzanne Bolling" userId="cb909048-b9b0-45ad-b011-5d5cbb3550f1" providerId="ADAL" clId="{9A7C8A34-E46F-4258-BD55-32E3100A96F5}" dt="2021-09-15T14:20:30.284" v="88" actId="478"/>
          <ac:graphicFrameMkLst>
            <pc:docMk/>
            <pc:sldMk cId="2354704290" sldId="320"/>
            <ac:graphicFrameMk id="8" creationId="{9C5F3CB5-BA1B-4601-8AC8-B9C3939DD5BA}"/>
          </ac:graphicFrameMkLst>
        </pc:graphicFrameChg>
        <pc:picChg chg="del">
          <ac:chgData name="Suzanne Bolling" userId="cb909048-b9b0-45ad-b011-5d5cbb3550f1" providerId="ADAL" clId="{9A7C8A34-E46F-4258-BD55-32E3100A96F5}" dt="2021-09-15T14:17:08.346" v="1"/>
          <ac:picMkLst>
            <pc:docMk/>
            <pc:sldMk cId="2354704290" sldId="320"/>
            <ac:picMk id="10" creationId="{C92CF510-18AC-4FDD-907A-154AFA6DBFEE}"/>
          </ac:picMkLst>
        </pc:picChg>
      </pc:sldChg>
      <pc:sldChg chg="delSp modTransition modAnim">
        <pc:chgData name="Suzanne Bolling" userId="cb909048-b9b0-45ad-b011-5d5cbb3550f1" providerId="ADAL" clId="{9A7C8A34-E46F-4258-BD55-32E3100A96F5}" dt="2021-09-15T14:17:08.346" v="1"/>
        <pc:sldMkLst>
          <pc:docMk/>
          <pc:sldMk cId="3094956486" sldId="321"/>
        </pc:sldMkLst>
        <pc:picChg chg="del">
          <ac:chgData name="Suzanne Bolling" userId="cb909048-b9b0-45ad-b011-5d5cbb3550f1" providerId="ADAL" clId="{9A7C8A34-E46F-4258-BD55-32E3100A96F5}" dt="2021-09-15T14:17:08.346" v="1"/>
          <ac:picMkLst>
            <pc:docMk/>
            <pc:sldMk cId="3094956486" sldId="321"/>
            <ac:picMk id="3" creationId="{F206EB21-A682-4923-BE64-37DA9B121CD5}"/>
          </ac:picMkLst>
        </pc:picChg>
      </pc:sldChg>
      <pc:sldChg chg="delSp mod modTransition delAnim modAnim">
        <pc:chgData name="Suzanne Bolling" userId="cb909048-b9b0-45ad-b011-5d5cbb3550f1" providerId="ADAL" clId="{9A7C8A34-E46F-4258-BD55-32E3100A96F5}" dt="2021-09-15T14:17:18.289" v="2" actId="478"/>
        <pc:sldMkLst>
          <pc:docMk/>
          <pc:sldMk cId="1495164267" sldId="324"/>
        </pc:sldMkLst>
        <pc:graphicFrameChg chg="del">
          <ac:chgData name="Suzanne Bolling" userId="cb909048-b9b0-45ad-b011-5d5cbb3550f1" providerId="ADAL" clId="{9A7C8A34-E46F-4258-BD55-32E3100A96F5}" dt="2021-09-15T14:17:18.289" v="2" actId="478"/>
          <ac:graphicFrameMkLst>
            <pc:docMk/>
            <pc:sldMk cId="1495164267" sldId="324"/>
            <ac:graphicFrameMk id="16" creationId="{57DA399A-6C98-4D19-B2D8-9C5E77079AF4}"/>
          </ac:graphicFrameMkLst>
        </pc:graphicFrameChg>
        <pc:picChg chg="del">
          <ac:chgData name="Suzanne Bolling" userId="cb909048-b9b0-45ad-b011-5d5cbb3550f1" providerId="ADAL" clId="{9A7C8A34-E46F-4258-BD55-32E3100A96F5}" dt="2021-09-15T14:17:08.346" v="1"/>
          <ac:picMkLst>
            <pc:docMk/>
            <pc:sldMk cId="1495164267" sldId="324"/>
            <ac:picMk id="19" creationId="{FBCF8692-3C09-4B84-AE7E-CCFEFAFCC457}"/>
          </ac:picMkLst>
        </pc:picChg>
      </pc:sldChg>
      <pc:sldChg chg="delSp mod modTransition delAnim modAnim">
        <pc:chgData name="Suzanne Bolling" userId="cb909048-b9b0-45ad-b011-5d5cbb3550f1" providerId="ADAL" clId="{9A7C8A34-E46F-4258-BD55-32E3100A96F5}" dt="2021-09-15T14:18:43.324" v="45" actId="478"/>
        <pc:sldMkLst>
          <pc:docMk/>
          <pc:sldMk cId="4243626265" sldId="325"/>
        </pc:sldMkLst>
        <pc:spChg chg="del">
          <ac:chgData name="Suzanne Bolling" userId="cb909048-b9b0-45ad-b011-5d5cbb3550f1" providerId="ADAL" clId="{9A7C8A34-E46F-4258-BD55-32E3100A96F5}" dt="2021-09-15T14:18:39.817" v="42" actId="478"/>
          <ac:spMkLst>
            <pc:docMk/>
            <pc:sldMk cId="4243626265" sldId="325"/>
            <ac:spMk id="9" creationId="{95665EDB-E0B8-48E3-9AA5-BB7320C7F9E2}"/>
          </ac:spMkLst>
        </pc:spChg>
        <pc:spChg chg="del">
          <ac:chgData name="Suzanne Bolling" userId="cb909048-b9b0-45ad-b011-5d5cbb3550f1" providerId="ADAL" clId="{9A7C8A34-E46F-4258-BD55-32E3100A96F5}" dt="2021-09-15T14:18:42.360" v="44" actId="478"/>
          <ac:spMkLst>
            <pc:docMk/>
            <pc:sldMk cId="4243626265" sldId="325"/>
            <ac:spMk id="10" creationId="{9279A4FC-1BDB-4685-98DD-BF24851386A6}"/>
          </ac:spMkLst>
        </pc:spChg>
        <pc:spChg chg="del">
          <ac:chgData name="Suzanne Bolling" userId="cb909048-b9b0-45ad-b011-5d5cbb3550f1" providerId="ADAL" clId="{9A7C8A34-E46F-4258-BD55-32E3100A96F5}" dt="2021-09-15T14:18:43.324" v="45" actId="478"/>
          <ac:spMkLst>
            <pc:docMk/>
            <pc:sldMk cId="4243626265" sldId="325"/>
            <ac:spMk id="11" creationId="{D2837542-5212-435C-9E7D-460E9C432F93}"/>
          </ac:spMkLst>
        </pc:spChg>
        <pc:spChg chg="del">
          <ac:chgData name="Suzanne Bolling" userId="cb909048-b9b0-45ad-b011-5d5cbb3550f1" providerId="ADAL" clId="{9A7C8A34-E46F-4258-BD55-32E3100A96F5}" dt="2021-09-15T14:18:41.103" v="43" actId="478"/>
          <ac:spMkLst>
            <pc:docMk/>
            <pc:sldMk cId="4243626265" sldId="325"/>
            <ac:spMk id="12" creationId="{571B4BB9-982B-48CD-B869-28655C7B90BB}"/>
          </ac:spMkLst>
        </pc:spChg>
        <pc:picChg chg="del">
          <ac:chgData name="Suzanne Bolling" userId="cb909048-b9b0-45ad-b011-5d5cbb3550f1" providerId="ADAL" clId="{9A7C8A34-E46F-4258-BD55-32E3100A96F5}" dt="2021-09-15T14:17:08.346" v="1"/>
          <ac:picMkLst>
            <pc:docMk/>
            <pc:sldMk cId="4243626265" sldId="325"/>
            <ac:picMk id="20" creationId="{9B6BD7D3-D8B1-4783-BB8B-42D5D6D92339}"/>
          </ac:picMkLst>
        </pc:picChg>
      </pc:sldChg>
      <pc:sldChg chg="addSp delSp modSp mod modTransition addAnim delAnim modAnim">
        <pc:chgData name="Suzanne Bolling" userId="cb909048-b9b0-45ad-b011-5d5cbb3550f1" providerId="ADAL" clId="{9A7C8A34-E46F-4258-BD55-32E3100A96F5}" dt="2021-09-15T14:21:15.096" v="118" actId="478"/>
        <pc:sldMkLst>
          <pc:docMk/>
          <pc:sldMk cId="1517303153" sldId="327"/>
        </pc:sldMkLst>
        <pc:spChg chg="del">
          <ac:chgData name="Suzanne Bolling" userId="cb909048-b9b0-45ad-b011-5d5cbb3550f1" providerId="ADAL" clId="{9A7C8A34-E46F-4258-BD55-32E3100A96F5}" dt="2021-09-15T14:21:01.242" v="107" actId="478"/>
          <ac:spMkLst>
            <pc:docMk/>
            <pc:sldMk cId="1517303153" sldId="327"/>
            <ac:spMk id="5" creationId="{580C14F2-B405-4DCB-BFDF-40C9B0F839B6}"/>
          </ac:spMkLst>
        </pc:spChg>
        <pc:spChg chg="add del">
          <ac:chgData name="Suzanne Bolling" userId="cb909048-b9b0-45ad-b011-5d5cbb3550f1" providerId="ADAL" clId="{9A7C8A34-E46F-4258-BD55-32E3100A96F5}" dt="2021-09-15T14:21:11.573" v="114" actId="478"/>
          <ac:spMkLst>
            <pc:docMk/>
            <pc:sldMk cId="1517303153" sldId="327"/>
            <ac:spMk id="8" creationId="{EE9F77FB-0BC8-4879-B747-22C7C30A668A}"/>
          </ac:spMkLst>
        </pc:spChg>
        <pc:spChg chg="del">
          <ac:chgData name="Suzanne Bolling" userId="cb909048-b9b0-45ad-b011-5d5cbb3550f1" providerId="ADAL" clId="{9A7C8A34-E46F-4258-BD55-32E3100A96F5}" dt="2021-09-15T14:21:10.657" v="113" actId="478"/>
          <ac:spMkLst>
            <pc:docMk/>
            <pc:sldMk cId="1517303153" sldId="327"/>
            <ac:spMk id="9" creationId="{0DB439ED-1024-4172-B2E3-68E2BF2A6FAC}"/>
          </ac:spMkLst>
        </pc:spChg>
        <pc:spChg chg="del">
          <ac:chgData name="Suzanne Bolling" userId="cb909048-b9b0-45ad-b011-5d5cbb3550f1" providerId="ADAL" clId="{9A7C8A34-E46F-4258-BD55-32E3100A96F5}" dt="2021-09-15T14:21:12.391" v="115" actId="478"/>
          <ac:spMkLst>
            <pc:docMk/>
            <pc:sldMk cId="1517303153" sldId="327"/>
            <ac:spMk id="10" creationId="{FE97B53D-245C-4AF9-9E1A-61A49F4CC3FD}"/>
          </ac:spMkLst>
        </pc:spChg>
        <pc:spChg chg="add del">
          <ac:chgData name="Suzanne Bolling" userId="cb909048-b9b0-45ad-b011-5d5cbb3550f1" providerId="ADAL" clId="{9A7C8A34-E46F-4258-BD55-32E3100A96F5}" dt="2021-09-15T14:21:15.096" v="118" actId="478"/>
          <ac:spMkLst>
            <pc:docMk/>
            <pc:sldMk cId="1517303153" sldId="327"/>
            <ac:spMk id="11" creationId="{3F9961BF-0DF3-4770-A6C5-6F998AB64ABF}"/>
          </ac:spMkLst>
        </pc:spChg>
        <pc:spChg chg="del">
          <ac:chgData name="Suzanne Bolling" userId="cb909048-b9b0-45ad-b011-5d5cbb3550f1" providerId="ADAL" clId="{9A7C8A34-E46F-4258-BD55-32E3100A96F5}" dt="2021-09-15T14:21:14.364" v="117" actId="478"/>
          <ac:spMkLst>
            <pc:docMk/>
            <pc:sldMk cId="1517303153" sldId="327"/>
            <ac:spMk id="12" creationId="{B03C0877-1E66-45D5-A3EE-AD2EDEAEFF2A}"/>
          </ac:spMkLst>
        </pc:spChg>
        <pc:spChg chg="del">
          <ac:chgData name="Suzanne Bolling" userId="cb909048-b9b0-45ad-b011-5d5cbb3550f1" providerId="ADAL" clId="{9A7C8A34-E46F-4258-BD55-32E3100A96F5}" dt="2021-09-15T14:21:13.224" v="116" actId="478"/>
          <ac:spMkLst>
            <pc:docMk/>
            <pc:sldMk cId="1517303153" sldId="327"/>
            <ac:spMk id="13" creationId="{34ADC7DB-59B0-491E-9A96-A67B724CD8F1}"/>
          </ac:spMkLst>
        </pc:spChg>
        <pc:graphicFrameChg chg="mod">
          <ac:chgData name="Suzanne Bolling" userId="cb909048-b9b0-45ad-b011-5d5cbb3550f1" providerId="ADAL" clId="{9A7C8A34-E46F-4258-BD55-32E3100A96F5}" dt="2021-09-15T14:21:02.442" v="108" actId="478"/>
          <ac:graphicFrameMkLst>
            <pc:docMk/>
            <pc:sldMk cId="1517303153" sldId="327"/>
            <ac:graphicFrameMk id="7" creationId="{442EAD64-5FA2-4121-BA1B-4DC8A5400CB5}"/>
          </ac:graphicFrameMkLst>
        </pc:graphicFrameChg>
        <pc:picChg chg="del">
          <ac:chgData name="Suzanne Bolling" userId="cb909048-b9b0-45ad-b011-5d5cbb3550f1" providerId="ADAL" clId="{9A7C8A34-E46F-4258-BD55-32E3100A96F5}" dt="2021-09-15T14:17:08.346" v="1"/>
          <ac:picMkLst>
            <pc:docMk/>
            <pc:sldMk cId="1517303153" sldId="327"/>
            <ac:picMk id="19" creationId="{56A96E9A-19B9-443C-978A-5A2770A510B8}"/>
          </ac:picMkLst>
        </pc:picChg>
      </pc:sldChg>
      <pc:sldChg chg="delSp modTransition modAnim">
        <pc:chgData name="Suzanne Bolling" userId="cb909048-b9b0-45ad-b011-5d5cbb3550f1" providerId="ADAL" clId="{9A7C8A34-E46F-4258-BD55-32E3100A96F5}" dt="2021-09-15T14:17:08.346" v="1"/>
        <pc:sldMkLst>
          <pc:docMk/>
          <pc:sldMk cId="2745550948" sldId="328"/>
        </pc:sldMkLst>
        <pc:picChg chg="del">
          <ac:chgData name="Suzanne Bolling" userId="cb909048-b9b0-45ad-b011-5d5cbb3550f1" providerId="ADAL" clId="{9A7C8A34-E46F-4258-BD55-32E3100A96F5}" dt="2021-09-15T14:17:08.346" v="1"/>
          <ac:picMkLst>
            <pc:docMk/>
            <pc:sldMk cId="2745550948" sldId="328"/>
            <ac:picMk id="5" creationId="{1BA7E871-F35C-4496-B6EC-DA546D9F242F}"/>
          </ac:picMkLst>
        </pc:picChg>
      </pc:sldChg>
      <pc:sldChg chg="delSp modTransition modAnim">
        <pc:chgData name="Suzanne Bolling" userId="cb909048-b9b0-45ad-b011-5d5cbb3550f1" providerId="ADAL" clId="{9A7C8A34-E46F-4258-BD55-32E3100A96F5}" dt="2021-09-15T14:17:08.346" v="1"/>
        <pc:sldMkLst>
          <pc:docMk/>
          <pc:sldMk cId="3335567977" sldId="330"/>
        </pc:sldMkLst>
        <pc:picChg chg="del">
          <ac:chgData name="Suzanne Bolling" userId="cb909048-b9b0-45ad-b011-5d5cbb3550f1" providerId="ADAL" clId="{9A7C8A34-E46F-4258-BD55-32E3100A96F5}" dt="2021-09-15T14:17:08.346" v="1"/>
          <ac:picMkLst>
            <pc:docMk/>
            <pc:sldMk cId="3335567977" sldId="330"/>
            <ac:picMk id="9" creationId="{5385D7BC-240B-4E29-A5D7-3A0A1A9D8212}"/>
          </ac:picMkLst>
        </pc:picChg>
      </pc:sldChg>
      <pc:sldChg chg="delSp mod modTransition delAnim modAnim">
        <pc:chgData name="Suzanne Bolling" userId="cb909048-b9b0-45ad-b011-5d5cbb3550f1" providerId="ADAL" clId="{9A7C8A34-E46F-4258-BD55-32E3100A96F5}" dt="2021-09-15T14:19:14.514" v="53" actId="478"/>
        <pc:sldMkLst>
          <pc:docMk/>
          <pc:sldMk cId="1325552325" sldId="331"/>
        </pc:sldMkLst>
        <pc:spChg chg="del">
          <ac:chgData name="Suzanne Bolling" userId="cb909048-b9b0-45ad-b011-5d5cbb3550f1" providerId="ADAL" clId="{9A7C8A34-E46F-4258-BD55-32E3100A96F5}" dt="2021-09-15T14:19:12.649" v="52" actId="478"/>
          <ac:spMkLst>
            <pc:docMk/>
            <pc:sldMk cId="1325552325" sldId="331"/>
            <ac:spMk id="13" creationId="{9BFA4367-7688-488A-A786-E525207BC2EA}"/>
          </ac:spMkLst>
        </pc:spChg>
        <pc:spChg chg="del">
          <ac:chgData name="Suzanne Bolling" userId="cb909048-b9b0-45ad-b011-5d5cbb3550f1" providerId="ADAL" clId="{9A7C8A34-E46F-4258-BD55-32E3100A96F5}" dt="2021-09-15T14:19:14.514" v="53" actId="478"/>
          <ac:spMkLst>
            <pc:docMk/>
            <pc:sldMk cId="1325552325" sldId="331"/>
            <ac:spMk id="17" creationId="{F5A41E5A-A148-46FD-8827-87790484922B}"/>
          </ac:spMkLst>
        </pc:spChg>
        <pc:picChg chg="del">
          <ac:chgData name="Suzanne Bolling" userId="cb909048-b9b0-45ad-b011-5d5cbb3550f1" providerId="ADAL" clId="{9A7C8A34-E46F-4258-BD55-32E3100A96F5}" dt="2021-09-15T14:17:08.346" v="1"/>
          <ac:picMkLst>
            <pc:docMk/>
            <pc:sldMk cId="1325552325" sldId="331"/>
            <ac:picMk id="14" creationId="{C46F6DC1-C27B-43AA-8834-6F833E1CCEB2}"/>
          </ac:picMkLst>
        </pc:picChg>
      </pc:sldChg>
      <pc:sldChg chg="delSp mod modTransition delAnim modAnim">
        <pc:chgData name="Suzanne Bolling" userId="cb909048-b9b0-45ad-b011-5d5cbb3550f1" providerId="ADAL" clId="{9A7C8A34-E46F-4258-BD55-32E3100A96F5}" dt="2021-09-15T14:19:06.034" v="51" actId="478"/>
        <pc:sldMkLst>
          <pc:docMk/>
          <pc:sldMk cId="910576263" sldId="333"/>
        </pc:sldMkLst>
        <pc:spChg chg="del">
          <ac:chgData name="Suzanne Bolling" userId="cb909048-b9b0-45ad-b011-5d5cbb3550f1" providerId="ADAL" clId="{9A7C8A34-E46F-4258-BD55-32E3100A96F5}" dt="2021-09-15T14:18:46.129" v="46" actId="478"/>
          <ac:spMkLst>
            <pc:docMk/>
            <pc:sldMk cId="910576263" sldId="333"/>
            <ac:spMk id="4" creationId="{85030E00-8041-4EE4-9B00-D30483387BCC}"/>
          </ac:spMkLst>
        </pc:spChg>
        <pc:spChg chg="del">
          <ac:chgData name="Suzanne Bolling" userId="cb909048-b9b0-45ad-b011-5d5cbb3550f1" providerId="ADAL" clId="{9A7C8A34-E46F-4258-BD55-32E3100A96F5}" dt="2021-09-15T14:18:50.901" v="48" actId="478"/>
          <ac:spMkLst>
            <pc:docMk/>
            <pc:sldMk cId="910576263" sldId="333"/>
            <ac:spMk id="10" creationId="{CF4AEBEE-4C69-4ABA-81DD-660C2585DD2D}"/>
          </ac:spMkLst>
        </pc:spChg>
        <pc:spChg chg="del">
          <ac:chgData name="Suzanne Bolling" userId="cb909048-b9b0-45ad-b011-5d5cbb3550f1" providerId="ADAL" clId="{9A7C8A34-E46F-4258-BD55-32E3100A96F5}" dt="2021-09-15T14:18:52.136" v="49" actId="478"/>
          <ac:spMkLst>
            <pc:docMk/>
            <pc:sldMk cId="910576263" sldId="333"/>
            <ac:spMk id="12" creationId="{1B17C251-3280-423C-BF21-904E2E3D3E5E}"/>
          </ac:spMkLst>
        </pc:spChg>
        <pc:spChg chg="del">
          <ac:chgData name="Suzanne Bolling" userId="cb909048-b9b0-45ad-b011-5d5cbb3550f1" providerId="ADAL" clId="{9A7C8A34-E46F-4258-BD55-32E3100A96F5}" dt="2021-09-15T14:19:03.022" v="50" actId="478"/>
          <ac:spMkLst>
            <pc:docMk/>
            <pc:sldMk cId="910576263" sldId="333"/>
            <ac:spMk id="15" creationId="{8BD4675C-455A-40A7-B21A-58C984862E6B}"/>
          </ac:spMkLst>
        </pc:spChg>
        <pc:spChg chg="del">
          <ac:chgData name="Suzanne Bolling" userId="cb909048-b9b0-45ad-b011-5d5cbb3550f1" providerId="ADAL" clId="{9A7C8A34-E46F-4258-BD55-32E3100A96F5}" dt="2021-09-15T14:19:06.034" v="51" actId="478"/>
          <ac:spMkLst>
            <pc:docMk/>
            <pc:sldMk cId="910576263" sldId="333"/>
            <ac:spMk id="16" creationId="{512FF3CF-983E-4814-A434-7FC935DE6051}"/>
          </ac:spMkLst>
        </pc:spChg>
        <pc:picChg chg="del">
          <ac:chgData name="Suzanne Bolling" userId="cb909048-b9b0-45ad-b011-5d5cbb3550f1" providerId="ADAL" clId="{9A7C8A34-E46F-4258-BD55-32E3100A96F5}" dt="2021-09-15T14:18:48.103" v="47" actId="478"/>
          <ac:picMkLst>
            <pc:docMk/>
            <pc:sldMk cId="910576263" sldId="333"/>
            <ac:picMk id="31" creationId="{1C860FC1-85B8-47A2-8A31-F1CF111E7B8E}"/>
          </ac:picMkLst>
        </pc:picChg>
        <pc:picChg chg="del">
          <ac:chgData name="Suzanne Bolling" userId="cb909048-b9b0-45ad-b011-5d5cbb3550f1" providerId="ADAL" clId="{9A7C8A34-E46F-4258-BD55-32E3100A96F5}" dt="2021-09-15T14:17:08.346" v="1"/>
          <ac:picMkLst>
            <pc:docMk/>
            <pc:sldMk cId="910576263" sldId="333"/>
            <ac:picMk id="32" creationId="{F6A280C1-6C3B-4117-B327-3E429C7E1BAA}"/>
          </ac:picMkLst>
        </pc:picChg>
      </pc:sldChg>
      <pc:sldChg chg="delSp modTransition modAnim">
        <pc:chgData name="Suzanne Bolling" userId="cb909048-b9b0-45ad-b011-5d5cbb3550f1" providerId="ADAL" clId="{9A7C8A34-E46F-4258-BD55-32E3100A96F5}" dt="2021-09-15T14:17:08.346" v="1"/>
        <pc:sldMkLst>
          <pc:docMk/>
          <pc:sldMk cId="1172468748" sldId="334"/>
        </pc:sldMkLst>
        <pc:picChg chg="del">
          <ac:chgData name="Suzanne Bolling" userId="cb909048-b9b0-45ad-b011-5d5cbb3550f1" providerId="ADAL" clId="{9A7C8A34-E46F-4258-BD55-32E3100A96F5}" dt="2021-09-15T14:17:08.346" v="1"/>
          <ac:picMkLst>
            <pc:docMk/>
            <pc:sldMk cId="1172468748" sldId="334"/>
            <ac:picMk id="3" creationId="{0A7B565A-36C3-4B0C-A0D7-741148D8A741}"/>
          </ac:picMkLst>
        </pc:picChg>
      </pc:sldChg>
      <pc:sldChg chg="delSp mod modTransition delAnim modAnim">
        <pc:chgData name="Suzanne Bolling" userId="cb909048-b9b0-45ad-b011-5d5cbb3550f1" providerId="ADAL" clId="{9A7C8A34-E46F-4258-BD55-32E3100A96F5}" dt="2021-09-15T14:19:22.929" v="58" actId="478"/>
        <pc:sldMkLst>
          <pc:docMk/>
          <pc:sldMk cId="775927571" sldId="336"/>
        </pc:sldMkLst>
        <pc:spChg chg="del">
          <ac:chgData name="Suzanne Bolling" userId="cb909048-b9b0-45ad-b011-5d5cbb3550f1" providerId="ADAL" clId="{9A7C8A34-E46F-4258-BD55-32E3100A96F5}" dt="2021-09-15T14:19:16.887" v="54" actId="478"/>
          <ac:spMkLst>
            <pc:docMk/>
            <pc:sldMk cId="775927571" sldId="336"/>
            <ac:spMk id="15" creationId="{E5A1BF1B-7617-4DFB-9674-1AD9DA637C8A}"/>
          </ac:spMkLst>
        </pc:spChg>
        <pc:spChg chg="del">
          <ac:chgData name="Suzanne Bolling" userId="cb909048-b9b0-45ad-b011-5d5cbb3550f1" providerId="ADAL" clId="{9A7C8A34-E46F-4258-BD55-32E3100A96F5}" dt="2021-09-15T14:19:19.893" v="56" actId="478"/>
          <ac:spMkLst>
            <pc:docMk/>
            <pc:sldMk cId="775927571" sldId="336"/>
            <ac:spMk id="16" creationId="{E5A1BF1B-7617-4DFB-9674-1AD9DA637C8A}"/>
          </ac:spMkLst>
        </pc:spChg>
        <pc:spChg chg="del">
          <ac:chgData name="Suzanne Bolling" userId="cb909048-b9b0-45ad-b011-5d5cbb3550f1" providerId="ADAL" clId="{9A7C8A34-E46F-4258-BD55-32E3100A96F5}" dt="2021-09-15T14:19:22.929" v="58" actId="478"/>
          <ac:spMkLst>
            <pc:docMk/>
            <pc:sldMk cId="775927571" sldId="336"/>
            <ac:spMk id="17" creationId="{E5A1BF1B-7617-4DFB-9674-1AD9DA637C8A}"/>
          </ac:spMkLst>
        </pc:spChg>
        <pc:spChg chg="del">
          <ac:chgData name="Suzanne Bolling" userId="cb909048-b9b0-45ad-b011-5d5cbb3550f1" providerId="ADAL" clId="{9A7C8A34-E46F-4258-BD55-32E3100A96F5}" dt="2021-09-15T14:19:21.495" v="57" actId="478"/>
          <ac:spMkLst>
            <pc:docMk/>
            <pc:sldMk cId="775927571" sldId="336"/>
            <ac:spMk id="18" creationId="{E5A1BF1B-7617-4DFB-9674-1AD9DA637C8A}"/>
          </ac:spMkLst>
        </pc:spChg>
        <pc:spChg chg="del">
          <ac:chgData name="Suzanne Bolling" userId="cb909048-b9b0-45ad-b011-5d5cbb3550f1" providerId="ADAL" clId="{9A7C8A34-E46F-4258-BD55-32E3100A96F5}" dt="2021-09-15T14:19:18.490" v="55" actId="478"/>
          <ac:spMkLst>
            <pc:docMk/>
            <pc:sldMk cId="775927571" sldId="336"/>
            <ac:spMk id="19" creationId="{3E922ABA-3081-4EBE-A85F-E444D395B2F4}"/>
          </ac:spMkLst>
        </pc:spChg>
        <pc:picChg chg="del">
          <ac:chgData name="Suzanne Bolling" userId="cb909048-b9b0-45ad-b011-5d5cbb3550f1" providerId="ADAL" clId="{9A7C8A34-E46F-4258-BD55-32E3100A96F5}" dt="2021-09-15T14:17:08.346" v="1"/>
          <ac:picMkLst>
            <pc:docMk/>
            <pc:sldMk cId="775927571" sldId="336"/>
            <ac:picMk id="23" creationId="{F4DF5EFF-B98F-4CF1-9020-332B751CBC52}"/>
          </ac:picMkLst>
        </pc:picChg>
      </pc:sldChg>
      <pc:sldChg chg="delSp mod modTransition delAnim modAnim">
        <pc:chgData name="Suzanne Bolling" userId="cb909048-b9b0-45ad-b011-5d5cbb3550f1" providerId="ADAL" clId="{9A7C8A34-E46F-4258-BD55-32E3100A96F5}" dt="2021-09-15T14:19:30.403" v="62" actId="478"/>
        <pc:sldMkLst>
          <pc:docMk/>
          <pc:sldMk cId="1535940175" sldId="337"/>
        </pc:sldMkLst>
        <pc:spChg chg="del">
          <ac:chgData name="Suzanne Bolling" userId="cb909048-b9b0-45ad-b011-5d5cbb3550f1" providerId="ADAL" clId="{9A7C8A34-E46F-4258-BD55-32E3100A96F5}" dt="2021-09-15T14:19:29.131" v="61" actId="478"/>
          <ac:spMkLst>
            <pc:docMk/>
            <pc:sldMk cId="1535940175" sldId="337"/>
            <ac:spMk id="16" creationId="{E5A1BF1B-7617-4DFB-9674-1AD9DA637C8A}"/>
          </ac:spMkLst>
        </pc:spChg>
        <pc:spChg chg="del">
          <ac:chgData name="Suzanne Bolling" userId="cb909048-b9b0-45ad-b011-5d5cbb3550f1" providerId="ADAL" clId="{9A7C8A34-E46F-4258-BD55-32E3100A96F5}" dt="2021-09-15T14:19:30.403" v="62" actId="478"/>
          <ac:spMkLst>
            <pc:docMk/>
            <pc:sldMk cId="1535940175" sldId="337"/>
            <ac:spMk id="21" creationId="{E5A1BF1B-7617-4DFB-9674-1AD9DA637C8A}"/>
          </ac:spMkLst>
        </pc:spChg>
        <pc:picChg chg="del">
          <ac:chgData name="Suzanne Bolling" userId="cb909048-b9b0-45ad-b011-5d5cbb3550f1" providerId="ADAL" clId="{9A7C8A34-E46F-4258-BD55-32E3100A96F5}" dt="2021-09-15T14:17:08.346" v="1"/>
          <ac:picMkLst>
            <pc:docMk/>
            <pc:sldMk cId="1535940175" sldId="337"/>
            <ac:picMk id="4" creationId="{5591E5A6-9014-4162-ADD3-7BAA22AC96CD}"/>
          </ac:picMkLst>
        </pc:picChg>
      </pc:sldChg>
      <pc:sldChg chg="delSp modTransition modAnim">
        <pc:chgData name="Suzanne Bolling" userId="cb909048-b9b0-45ad-b011-5d5cbb3550f1" providerId="ADAL" clId="{9A7C8A34-E46F-4258-BD55-32E3100A96F5}" dt="2021-09-15T14:17:08.346" v="1"/>
        <pc:sldMkLst>
          <pc:docMk/>
          <pc:sldMk cId="1095276261" sldId="339"/>
        </pc:sldMkLst>
        <pc:picChg chg="del">
          <ac:chgData name="Suzanne Bolling" userId="cb909048-b9b0-45ad-b011-5d5cbb3550f1" providerId="ADAL" clId="{9A7C8A34-E46F-4258-BD55-32E3100A96F5}" dt="2021-09-15T14:17:08.346" v="1"/>
          <ac:picMkLst>
            <pc:docMk/>
            <pc:sldMk cId="1095276261" sldId="339"/>
            <ac:picMk id="13" creationId="{0B1F56F7-70D1-4117-A179-9522BF0F3A7B}"/>
          </ac:picMkLst>
        </pc:picChg>
      </pc:sldChg>
      <pc:sldChg chg="addSp delSp modSp mod modTransition delAnim modAnim">
        <pc:chgData name="Suzanne Bolling" userId="cb909048-b9b0-45ad-b011-5d5cbb3550f1" providerId="ADAL" clId="{9A7C8A34-E46F-4258-BD55-32E3100A96F5}" dt="2021-09-15T14:19:56.461" v="74" actId="962"/>
        <pc:sldMkLst>
          <pc:docMk/>
          <pc:sldMk cId="559491317" sldId="342"/>
        </pc:sldMkLst>
        <pc:graphicFrameChg chg="del">
          <ac:chgData name="Suzanne Bolling" userId="cb909048-b9b0-45ad-b011-5d5cbb3550f1" providerId="ADAL" clId="{9A7C8A34-E46F-4258-BD55-32E3100A96F5}" dt="2021-09-15T14:19:35.695" v="65" actId="478"/>
          <ac:graphicFrameMkLst>
            <pc:docMk/>
            <pc:sldMk cId="559491317" sldId="342"/>
            <ac:graphicFrameMk id="9" creationId="{5BBF987F-195A-4250-9497-A0DFCBD83F8F}"/>
          </ac:graphicFrameMkLst>
        </pc:graphicFrameChg>
        <pc:picChg chg="del">
          <ac:chgData name="Suzanne Bolling" userId="cb909048-b9b0-45ad-b011-5d5cbb3550f1" providerId="ADAL" clId="{9A7C8A34-E46F-4258-BD55-32E3100A96F5}" dt="2021-09-15T14:19:36.857" v="66" actId="478"/>
          <ac:picMkLst>
            <pc:docMk/>
            <pc:sldMk cId="559491317" sldId="342"/>
            <ac:picMk id="7" creationId="{6199950D-B431-4783-8282-E77DB81E3BDA}"/>
          </ac:picMkLst>
        </pc:picChg>
        <pc:picChg chg="del">
          <ac:chgData name="Suzanne Bolling" userId="cb909048-b9b0-45ad-b011-5d5cbb3550f1" providerId="ADAL" clId="{9A7C8A34-E46F-4258-BD55-32E3100A96F5}" dt="2021-09-15T14:19:37.622" v="67" actId="478"/>
          <ac:picMkLst>
            <pc:docMk/>
            <pc:sldMk cId="559491317" sldId="342"/>
            <ac:picMk id="11" creationId="{8595A17D-0CC1-408A-87CA-9AA50A317EE9}"/>
          </ac:picMkLst>
        </pc:picChg>
        <pc:picChg chg="del">
          <ac:chgData name="Suzanne Bolling" userId="cb909048-b9b0-45ad-b011-5d5cbb3550f1" providerId="ADAL" clId="{9A7C8A34-E46F-4258-BD55-32E3100A96F5}" dt="2021-09-15T14:17:08.346" v="1"/>
          <ac:picMkLst>
            <pc:docMk/>
            <pc:sldMk cId="559491317" sldId="342"/>
            <ac:picMk id="21" creationId="{223EC717-B4E3-44C4-B9C2-93501CBFA165}"/>
          </ac:picMkLst>
        </pc:picChg>
        <pc:picChg chg="add del mod">
          <ac:chgData name="Suzanne Bolling" userId="cb909048-b9b0-45ad-b011-5d5cbb3550f1" providerId="ADAL" clId="{9A7C8A34-E46F-4258-BD55-32E3100A96F5}" dt="2021-09-15T14:19:56.461" v="74" actId="962"/>
          <ac:picMkLst>
            <pc:docMk/>
            <pc:sldMk cId="559491317" sldId="342"/>
            <ac:picMk id="23" creationId="{AFE18FA4-D5EC-4F0F-9306-1004B2474C29}"/>
          </ac:picMkLst>
        </pc:picChg>
      </pc:sldChg>
      <pc:sldChg chg="addSp delSp modSp mod modTransition addAnim delAnim modAnim">
        <pc:chgData name="Suzanne Bolling" userId="cb909048-b9b0-45ad-b011-5d5cbb3550f1" providerId="ADAL" clId="{9A7C8A34-E46F-4258-BD55-32E3100A96F5}" dt="2021-09-15T14:22:02.392" v="137" actId="962"/>
        <pc:sldMkLst>
          <pc:docMk/>
          <pc:sldMk cId="531154876" sldId="343"/>
        </pc:sldMkLst>
        <pc:spChg chg="mod">
          <ac:chgData name="Suzanne Bolling" userId="cb909048-b9b0-45ad-b011-5d5cbb3550f1" providerId="ADAL" clId="{9A7C8A34-E46F-4258-BD55-32E3100A96F5}" dt="2021-09-15T14:22:02.392" v="137" actId="962"/>
          <ac:spMkLst>
            <pc:docMk/>
            <pc:sldMk cId="531154876" sldId="343"/>
            <ac:spMk id="4" creationId="{15189BA5-717D-4D42-B54F-D1E6A01EE7DA}"/>
          </ac:spMkLst>
        </pc:spChg>
        <pc:spChg chg="add del mod">
          <ac:chgData name="Suzanne Bolling" userId="cb909048-b9b0-45ad-b011-5d5cbb3550f1" providerId="ADAL" clId="{9A7C8A34-E46F-4258-BD55-32E3100A96F5}" dt="2021-09-15T14:21:34.404" v="125" actId="962"/>
          <ac:spMkLst>
            <pc:docMk/>
            <pc:sldMk cId="531154876" sldId="343"/>
            <ac:spMk id="20" creationId="{EFF68AB6-7510-410B-903E-885BB9A8B1BE}"/>
          </ac:spMkLst>
        </pc:spChg>
        <pc:spChg chg="mod">
          <ac:chgData name="Suzanne Bolling" userId="cb909048-b9b0-45ad-b011-5d5cbb3550f1" providerId="ADAL" clId="{9A7C8A34-E46F-4258-BD55-32E3100A96F5}" dt="2021-09-15T14:21:37.580" v="126" actId="962"/>
          <ac:spMkLst>
            <pc:docMk/>
            <pc:sldMk cId="531154876" sldId="343"/>
            <ac:spMk id="21" creationId="{EFF68AB6-7510-410B-903E-885BB9A8B1BE}"/>
          </ac:spMkLst>
        </pc:spChg>
        <pc:spChg chg="mod">
          <ac:chgData name="Suzanne Bolling" userId="cb909048-b9b0-45ad-b011-5d5cbb3550f1" providerId="ADAL" clId="{9A7C8A34-E46F-4258-BD55-32E3100A96F5}" dt="2021-09-15T14:21:39.599" v="127" actId="962"/>
          <ac:spMkLst>
            <pc:docMk/>
            <pc:sldMk cId="531154876" sldId="343"/>
            <ac:spMk id="23" creationId="{EFF68AB6-7510-410B-903E-885BB9A8B1BE}"/>
          </ac:spMkLst>
        </pc:spChg>
        <pc:spChg chg="mod">
          <ac:chgData name="Suzanne Bolling" userId="cb909048-b9b0-45ad-b011-5d5cbb3550f1" providerId="ADAL" clId="{9A7C8A34-E46F-4258-BD55-32E3100A96F5}" dt="2021-09-15T14:21:41.671" v="128" actId="962"/>
          <ac:spMkLst>
            <pc:docMk/>
            <pc:sldMk cId="531154876" sldId="343"/>
            <ac:spMk id="24" creationId="{EFF68AB6-7510-410B-903E-885BB9A8B1BE}"/>
          </ac:spMkLst>
        </pc:spChg>
        <pc:spChg chg="mod">
          <ac:chgData name="Suzanne Bolling" userId="cb909048-b9b0-45ad-b011-5d5cbb3550f1" providerId="ADAL" clId="{9A7C8A34-E46F-4258-BD55-32E3100A96F5}" dt="2021-09-15T14:21:43.783" v="129" actId="962"/>
          <ac:spMkLst>
            <pc:docMk/>
            <pc:sldMk cId="531154876" sldId="343"/>
            <ac:spMk id="25" creationId="{EFF68AB6-7510-410B-903E-885BB9A8B1BE}"/>
          </ac:spMkLst>
        </pc:spChg>
        <pc:spChg chg="mod">
          <ac:chgData name="Suzanne Bolling" userId="cb909048-b9b0-45ad-b011-5d5cbb3550f1" providerId="ADAL" clId="{9A7C8A34-E46F-4258-BD55-32E3100A96F5}" dt="2021-09-15T14:21:46.044" v="130" actId="962"/>
          <ac:spMkLst>
            <pc:docMk/>
            <pc:sldMk cId="531154876" sldId="343"/>
            <ac:spMk id="26" creationId="{EFF68AB6-7510-410B-903E-885BB9A8B1BE}"/>
          </ac:spMkLst>
        </pc:spChg>
        <pc:spChg chg="del">
          <ac:chgData name="Suzanne Bolling" userId="cb909048-b9b0-45ad-b011-5d5cbb3550f1" providerId="ADAL" clId="{9A7C8A34-E46F-4258-BD55-32E3100A96F5}" dt="2021-09-15T14:21:51.729" v="131" actId="478"/>
          <ac:spMkLst>
            <pc:docMk/>
            <pc:sldMk cId="531154876" sldId="343"/>
            <ac:spMk id="28" creationId="{D3DFBA40-D666-4FB2-B783-478900C7E8FD}"/>
          </ac:spMkLst>
        </pc:spChg>
        <pc:spChg chg="del">
          <ac:chgData name="Suzanne Bolling" userId="cb909048-b9b0-45ad-b011-5d5cbb3550f1" providerId="ADAL" clId="{9A7C8A34-E46F-4258-BD55-32E3100A96F5}" dt="2021-09-15T14:21:53.453" v="132" actId="478"/>
          <ac:spMkLst>
            <pc:docMk/>
            <pc:sldMk cId="531154876" sldId="343"/>
            <ac:spMk id="29" creationId="{93905CB7-F0B1-4645-BE87-C86A1A97FD85}"/>
          </ac:spMkLst>
        </pc:spChg>
        <pc:spChg chg="del">
          <ac:chgData name="Suzanne Bolling" userId="cb909048-b9b0-45ad-b011-5d5cbb3550f1" providerId="ADAL" clId="{9A7C8A34-E46F-4258-BD55-32E3100A96F5}" dt="2021-09-15T14:21:54.771" v="133" actId="478"/>
          <ac:spMkLst>
            <pc:docMk/>
            <pc:sldMk cId="531154876" sldId="343"/>
            <ac:spMk id="30" creationId="{6540DFE7-7464-4EE5-9FF8-B9442B83011B}"/>
          </ac:spMkLst>
        </pc:spChg>
        <pc:spChg chg="del">
          <ac:chgData name="Suzanne Bolling" userId="cb909048-b9b0-45ad-b011-5d5cbb3550f1" providerId="ADAL" clId="{9A7C8A34-E46F-4258-BD55-32E3100A96F5}" dt="2021-09-15T14:21:55.989" v="134" actId="478"/>
          <ac:spMkLst>
            <pc:docMk/>
            <pc:sldMk cId="531154876" sldId="343"/>
            <ac:spMk id="31" creationId="{C0EB1B55-A51D-4A3E-9F42-1F5A71E8945D}"/>
          </ac:spMkLst>
        </pc:spChg>
        <pc:spChg chg="del">
          <ac:chgData name="Suzanne Bolling" userId="cb909048-b9b0-45ad-b011-5d5cbb3550f1" providerId="ADAL" clId="{9A7C8A34-E46F-4258-BD55-32E3100A96F5}" dt="2021-09-15T14:21:57.156" v="135" actId="478"/>
          <ac:spMkLst>
            <pc:docMk/>
            <pc:sldMk cId="531154876" sldId="343"/>
            <ac:spMk id="32" creationId="{BEA0F6F4-1FFE-4FFE-A9BE-3A58C5075257}"/>
          </ac:spMkLst>
        </pc:spChg>
        <pc:spChg chg="del">
          <ac:chgData name="Suzanne Bolling" userId="cb909048-b9b0-45ad-b011-5d5cbb3550f1" providerId="ADAL" clId="{9A7C8A34-E46F-4258-BD55-32E3100A96F5}" dt="2021-09-15T14:21:58.759" v="136" actId="478"/>
          <ac:spMkLst>
            <pc:docMk/>
            <pc:sldMk cId="531154876" sldId="343"/>
            <ac:spMk id="33" creationId="{9E0BBEDE-21DA-4DB7-A906-AE11F39379A3}"/>
          </ac:spMkLst>
        </pc:spChg>
        <pc:picChg chg="del">
          <ac:chgData name="Suzanne Bolling" userId="cb909048-b9b0-45ad-b011-5d5cbb3550f1" providerId="ADAL" clId="{9A7C8A34-E46F-4258-BD55-32E3100A96F5}" dt="2021-09-15T14:17:08.346" v="1"/>
          <ac:picMkLst>
            <pc:docMk/>
            <pc:sldMk cId="531154876" sldId="343"/>
            <ac:picMk id="35" creationId="{DE69EE7F-DB16-4DD5-A6BA-E1805AA7F886}"/>
          </ac:picMkLst>
        </pc:picChg>
      </pc:sldChg>
      <pc:sldChg chg="delSp modSp mod modTransition delAnim modAnim">
        <pc:chgData name="Suzanne Bolling" userId="cb909048-b9b0-45ad-b011-5d5cbb3550f1" providerId="ADAL" clId="{9A7C8A34-E46F-4258-BD55-32E3100A96F5}" dt="2021-09-15T14:29:03.910" v="283" actId="13244"/>
        <pc:sldMkLst>
          <pc:docMk/>
          <pc:sldMk cId="3765054778" sldId="345"/>
        </pc:sldMkLst>
        <pc:spChg chg="mod">
          <ac:chgData name="Suzanne Bolling" userId="cb909048-b9b0-45ad-b011-5d5cbb3550f1" providerId="ADAL" clId="{9A7C8A34-E46F-4258-BD55-32E3100A96F5}" dt="2021-09-15T14:28:55.004" v="281" actId="13244"/>
          <ac:spMkLst>
            <pc:docMk/>
            <pc:sldMk cId="3765054778" sldId="345"/>
            <ac:spMk id="6" creationId="{107DBA6B-FB1B-4781-BC78-2D1DD262A139}"/>
          </ac:spMkLst>
        </pc:spChg>
        <pc:spChg chg="mod">
          <ac:chgData name="Suzanne Bolling" userId="cb909048-b9b0-45ad-b011-5d5cbb3550f1" providerId="ADAL" clId="{9A7C8A34-E46F-4258-BD55-32E3100A96F5}" dt="2021-09-15T14:28:49.305" v="280" actId="13244"/>
          <ac:spMkLst>
            <pc:docMk/>
            <pc:sldMk cId="3765054778" sldId="345"/>
            <ac:spMk id="16" creationId="{2082369A-1006-4610-A059-21829FC2D504}"/>
          </ac:spMkLst>
        </pc:spChg>
        <pc:spChg chg="del">
          <ac:chgData name="Suzanne Bolling" userId="cb909048-b9b0-45ad-b011-5d5cbb3550f1" providerId="ADAL" clId="{9A7C8A34-E46F-4258-BD55-32E3100A96F5}" dt="2021-09-15T14:24:46.623" v="153" actId="478"/>
          <ac:spMkLst>
            <pc:docMk/>
            <pc:sldMk cId="3765054778" sldId="345"/>
            <ac:spMk id="17" creationId="{6D731DD9-AADD-4058-A84C-0CB1160E9D85}"/>
          </ac:spMkLst>
        </pc:spChg>
        <pc:spChg chg="del">
          <ac:chgData name="Suzanne Bolling" userId="cb909048-b9b0-45ad-b011-5d5cbb3550f1" providerId="ADAL" clId="{9A7C8A34-E46F-4258-BD55-32E3100A96F5}" dt="2021-09-15T14:24:48.438" v="154" actId="478"/>
          <ac:spMkLst>
            <pc:docMk/>
            <pc:sldMk cId="3765054778" sldId="345"/>
            <ac:spMk id="18" creationId="{19E8EA10-FEBC-4781-807C-96134AFE1110}"/>
          </ac:spMkLst>
        </pc:spChg>
        <pc:spChg chg="del">
          <ac:chgData name="Suzanne Bolling" userId="cb909048-b9b0-45ad-b011-5d5cbb3550f1" providerId="ADAL" clId="{9A7C8A34-E46F-4258-BD55-32E3100A96F5}" dt="2021-09-15T14:24:49.501" v="155" actId="478"/>
          <ac:spMkLst>
            <pc:docMk/>
            <pc:sldMk cId="3765054778" sldId="345"/>
            <ac:spMk id="22" creationId="{C3A86BAE-7784-4D6D-9664-FE0A8A8EF70C}"/>
          </ac:spMkLst>
        </pc:spChg>
        <pc:spChg chg="del">
          <ac:chgData name="Suzanne Bolling" userId="cb909048-b9b0-45ad-b011-5d5cbb3550f1" providerId="ADAL" clId="{9A7C8A34-E46F-4258-BD55-32E3100A96F5}" dt="2021-09-15T14:24:50.775" v="156" actId="478"/>
          <ac:spMkLst>
            <pc:docMk/>
            <pc:sldMk cId="3765054778" sldId="345"/>
            <ac:spMk id="23" creationId="{393FFAEB-D4BA-4B3F-A53D-621AB3D7E3EE}"/>
          </ac:spMkLst>
        </pc:spChg>
        <pc:spChg chg="del">
          <ac:chgData name="Suzanne Bolling" userId="cb909048-b9b0-45ad-b011-5d5cbb3550f1" providerId="ADAL" clId="{9A7C8A34-E46F-4258-BD55-32E3100A96F5}" dt="2021-09-15T14:24:52.017" v="157" actId="478"/>
          <ac:spMkLst>
            <pc:docMk/>
            <pc:sldMk cId="3765054778" sldId="345"/>
            <ac:spMk id="24" creationId="{654C53A7-50E5-45CA-BA6E-994559278D2B}"/>
          </ac:spMkLst>
        </pc:spChg>
        <pc:spChg chg="del">
          <ac:chgData name="Suzanne Bolling" userId="cb909048-b9b0-45ad-b011-5d5cbb3550f1" providerId="ADAL" clId="{9A7C8A34-E46F-4258-BD55-32E3100A96F5}" dt="2021-09-15T14:24:53.286" v="158" actId="478"/>
          <ac:spMkLst>
            <pc:docMk/>
            <pc:sldMk cId="3765054778" sldId="345"/>
            <ac:spMk id="25" creationId="{99419165-08F9-4AF2-AB65-DEDDEF7BF412}"/>
          </ac:spMkLst>
        </pc:spChg>
        <pc:spChg chg="mod">
          <ac:chgData name="Suzanne Bolling" userId="cb909048-b9b0-45ad-b011-5d5cbb3550f1" providerId="ADAL" clId="{9A7C8A34-E46F-4258-BD55-32E3100A96F5}" dt="2021-09-15T14:24:56.917" v="159" actId="962"/>
          <ac:spMkLst>
            <pc:docMk/>
            <pc:sldMk cId="3765054778" sldId="345"/>
            <ac:spMk id="26" creationId="{1B4CB490-71A1-4C59-B760-2E1AF1674FC0}"/>
          </ac:spMkLst>
        </pc:spChg>
        <pc:spChg chg="mod">
          <ac:chgData name="Suzanne Bolling" userId="cb909048-b9b0-45ad-b011-5d5cbb3550f1" providerId="ADAL" clId="{9A7C8A34-E46F-4258-BD55-32E3100A96F5}" dt="2021-09-15T14:24:59.949" v="160" actId="962"/>
          <ac:spMkLst>
            <pc:docMk/>
            <pc:sldMk cId="3765054778" sldId="345"/>
            <ac:spMk id="27" creationId="{0DB9904F-E8C3-4ADE-89F7-61320FACA717}"/>
          </ac:spMkLst>
        </pc:spChg>
        <pc:spChg chg="mod">
          <ac:chgData name="Suzanne Bolling" userId="cb909048-b9b0-45ad-b011-5d5cbb3550f1" providerId="ADAL" clId="{9A7C8A34-E46F-4258-BD55-32E3100A96F5}" dt="2021-09-15T14:25:01.543" v="161" actId="962"/>
          <ac:spMkLst>
            <pc:docMk/>
            <pc:sldMk cId="3765054778" sldId="345"/>
            <ac:spMk id="28" creationId="{348CEEE9-63A2-4816-96C5-EF5E529B810A}"/>
          </ac:spMkLst>
        </pc:spChg>
        <pc:spChg chg="mod">
          <ac:chgData name="Suzanne Bolling" userId="cb909048-b9b0-45ad-b011-5d5cbb3550f1" providerId="ADAL" clId="{9A7C8A34-E46F-4258-BD55-32E3100A96F5}" dt="2021-09-15T14:25:03.238" v="162" actId="962"/>
          <ac:spMkLst>
            <pc:docMk/>
            <pc:sldMk cId="3765054778" sldId="345"/>
            <ac:spMk id="29" creationId="{8CA7CA07-BF3C-428E-9CF5-6ED375ADB44C}"/>
          </ac:spMkLst>
        </pc:spChg>
        <pc:spChg chg="mod">
          <ac:chgData name="Suzanne Bolling" userId="cb909048-b9b0-45ad-b011-5d5cbb3550f1" providerId="ADAL" clId="{9A7C8A34-E46F-4258-BD55-32E3100A96F5}" dt="2021-09-15T14:25:04.842" v="163" actId="962"/>
          <ac:spMkLst>
            <pc:docMk/>
            <pc:sldMk cId="3765054778" sldId="345"/>
            <ac:spMk id="30" creationId="{AF2CBF3A-11DC-444D-8590-F5A381E2CAA7}"/>
          </ac:spMkLst>
        </pc:spChg>
        <pc:spChg chg="mod">
          <ac:chgData name="Suzanne Bolling" userId="cb909048-b9b0-45ad-b011-5d5cbb3550f1" providerId="ADAL" clId="{9A7C8A34-E46F-4258-BD55-32E3100A96F5}" dt="2021-09-15T14:25:06.689" v="164" actId="962"/>
          <ac:spMkLst>
            <pc:docMk/>
            <pc:sldMk cId="3765054778" sldId="345"/>
            <ac:spMk id="31" creationId="{AC1A0205-DDC7-46D9-A352-DDED441E6E9F}"/>
          </ac:spMkLst>
        </pc:spChg>
        <pc:spChg chg="mod">
          <ac:chgData name="Suzanne Bolling" userId="cb909048-b9b0-45ad-b011-5d5cbb3550f1" providerId="ADAL" clId="{9A7C8A34-E46F-4258-BD55-32E3100A96F5}" dt="2021-09-15T14:25:08.595" v="165" actId="962"/>
          <ac:spMkLst>
            <pc:docMk/>
            <pc:sldMk cId="3765054778" sldId="345"/>
            <ac:spMk id="32" creationId="{5251791A-EEA9-4D03-890F-B23951731F5A}"/>
          </ac:spMkLst>
        </pc:spChg>
        <pc:graphicFrameChg chg="mod">
          <ac:chgData name="Suzanne Bolling" userId="cb909048-b9b0-45ad-b011-5d5cbb3550f1" providerId="ADAL" clId="{9A7C8A34-E46F-4258-BD55-32E3100A96F5}" dt="2021-09-15T14:29:00.259" v="282" actId="13244"/>
          <ac:graphicFrameMkLst>
            <pc:docMk/>
            <pc:sldMk cId="3765054778" sldId="345"/>
            <ac:graphicFrameMk id="10" creationId="{B339DD3A-8FA8-4D4A-B7A9-2FF8B6C8A594}"/>
          </ac:graphicFrameMkLst>
        </pc:graphicFrameChg>
        <pc:graphicFrameChg chg="mod">
          <ac:chgData name="Suzanne Bolling" userId="cb909048-b9b0-45ad-b011-5d5cbb3550f1" providerId="ADAL" clId="{9A7C8A34-E46F-4258-BD55-32E3100A96F5}" dt="2021-09-15T14:29:03.910" v="283" actId="13244"/>
          <ac:graphicFrameMkLst>
            <pc:docMk/>
            <pc:sldMk cId="3765054778" sldId="345"/>
            <ac:graphicFrameMk id="14" creationId="{EACEDBE6-947B-4A8A-B0E6-5595099E8870}"/>
          </ac:graphicFrameMkLst>
        </pc:graphicFrameChg>
        <pc:picChg chg="del">
          <ac:chgData name="Suzanne Bolling" userId="cb909048-b9b0-45ad-b011-5d5cbb3550f1" providerId="ADAL" clId="{9A7C8A34-E46F-4258-BD55-32E3100A96F5}" dt="2021-09-15T14:17:08.346" v="1"/>
          <ac:picMkLst>
            <pc:docMk/>
            <pc:sldMk cId="3765054778" sldId="345"/>
            <ac:picMk id="43" creationId="{26204D83-044B-4EAB-B3D9-95E74CBC98D9}"/>
          </ac:picMkLst>
        </pc:picChg>
      </pc:sldChg>
      <pc:sldChg chg="delSp modTransition modAnim">
        <pc:chgData name="Suzanne Bolling" userId="cb909048-b9b0-45ad-b011-5d5cbb3550f1" providerId="ADAL" clId="{9A7C8A34-E46F-4258-BD55-32E3100A96F5}" dt="2021-09-15T14:17:08.346" v="1"/>
        <pc:sldMkLst>
          <pc:docMk/>
          <pc:sldMk cId="1148257458" sldId="346"/>
        </pc:sldMkLst>
        <pc:picChg chg="del">
          <ac:chgData name="Suzanne Bolling" userId="cb909048-b9b0-45ad-b011-5d5cbb3550f1" providerId="ADAL" clId="{9A7C8A34-E46F-4258-BD55-32E3100A96F5}" dt="2021-09-15T14:17:08.346" v="1"/>
          <ac:picMkLst>
            <pc:docMk/>
            <pc:sldMk cId="1148257458" sldId="346"/>
            <ac:picMk id="6" creationId="{7788A132-61A8-4195-BC5C-077424085A6C}"/>
          </ac:picMkLst>
        </pc:picChg>
      </pc:sldChg>
      <pc:sldChg chg="delSp modTransition modAnim">
        <pc:chgData name="Suzanne Bolling" userId="cb909048-b9b0-45ad-b011-5d5cbb3550f1" providerId="ADAL" clId="{9A7C8A34-E46F-4258-BD55-32E3100A96F5}" dt="2021-09-15T14:17:08.346" v="1"/>
        <pc:sldMkLst>
          <pc:docMk/>
          <pc:sldMk cId="3007728385" sldId="347"/>
        </pc:sldMkLst>
        <pc:picChg chg="del">
          <ac:chgData name="Suzanne Bolling" userId="cb909048-b9b0-45ad-b011-5d5cbb3550f1" providerId="ADAL" clId="{9A7C8A34-E46F-4258-BD55-32E3100A96F5}" dt="2021-09-15T14:17:08.346" v="1"/>
          <ac:picMkLst>
            <pc:docMk/>
            <pc:sldMk cId="3007728385" sldId="347"/>
            <ac:picMk id="10" creationId="{56F3B9FF-C09D-4F30-B62E-199E5A8EB41C}"/>
          </ac:picMkLst>
        </pc:picChg>
      </pc:sldChg>
      <pc:sldChg chg="delSp modTransition modAnim">
        <pc:chgData name="Suzanne Bolling" userId="cb909048-b9b0-45ad-b011-5d5cbb3550f1" providerId="ADAL" clId="{9A7C8A34-E46F-4258-BD55-32E3100A96F5}" dt="2021-09-15T14:17:08.346" v="1"/>
        <pc:sldMkLst>
          <pc:docMk/>
          <pc:sldMk cId="29841062" sldId="348"/>
        </pc:sldMkLst>
        <pc:picChg chg="del">
          <ac:chgData name="Suzanne Bolling" userId="cb909048-b9b0-45ad-b011-5d5cbb3550f1" providerId="ADAL" clId="{9A7C8A34-E46F-4258-BD55-32E3100A96F5}" dt="2021-09-15T14:17:08.346" v="1"/>
          <ac:picMkLst>
            <pc:docMk/>
            <pc:sldMk cId="29841062" sldId="348"/>
            <ac:picMk id="7" creationId="{E626026F-BC1B-4037-9C6E-755F66FDB05D}"/>
          </ac:picMkLst>
        </pc:picChg>
      </pc:sldChg>
      <pc:sldChg chg="delSp modTransition modAnim">
        <pc:chgData name="Suzanne Bolling" userId="cb909048-b9b0-45ad-b011-5d5cbb3550f1" providerId="ADAL" clId="{9A7C8A34-E46F-4258-BD55-32E3100A96F5}" dt="2021-09-15T14:17:08.346" v="1"/>
        <pc:sldMkLst>
          <pc:docMk/>
          <pc:sldMk cId="1240133455" sldId="349"/>
        </pc:sldMkLst>
        <pc:picChg chg="del">
          <ac:chgData name="Suzanne Bolling" userId="cb909048-b9b0-45ad-b011-5d5cbb3550f1" providerId="ADAL" clId="{9A7C8A34-E46F-4258-BD55-32E3100A96F5}" dt="2021-09-15T14:17:08.346" v="1"/>
          <ac:picMkLst>
            <pc:docMk/>
            <pc:sldMk cId="1240133455" sldId="349"/>
            <ac:picMk id="3" creationId="{7468D7E5-CEE5-46BA-89B6-B86253A68E09}"/>
          </ac:picMkLst>
        </pc:picChg>
      </pc:sldChg>
      <pc:sldChg chg="delSp modTransition modAnim">
        <pc:chgData name="Suzanne Bolling" userId="cb909048-b9b0-45ad-b011-5d5cbb3550f1" providerId="ADAL" clId="{9A7C8A34-E46F-4258-BD55-32E3100A96F5}" dt="2021-09-15T14:17:08.346" v="1"/>
        <pc:sldMkLst>
          <pc:docMk/>
          <pc:sldMk cId="3791152181" sldId="350"/>
        </pc:sldMkLst>
        <pc:picChg chg="del">
          <ac:chgData name="Suzanne Bolling" userId="cb909048-b9b0-45ad-b011-5d5cbb3550f1" providerId="ADAL" clId="{9A7C8A34-E46F-4258-BD55-32E3100A96F5}" dt="2021-09-15T14:17:08.346" v="1"/>
          <ac:picMkLst>
            <pc:docMk/>
            <pc:sldMk cId="3791152181" sldId="350"/>
            <ac:picMk id="5" creationId="{58A7F221-6DDD-4BCF-8520-17D3A7AA1D1E}"/>
          </ac:picMkLst>
        </pc:picChg>
      </pc:sldChg>
      <pc:sldChg chg="delSp modTransition modAnim">
        <pc:chgData name="Suzanne Bolling" userId="cb909048-b9b0-45ad-b011-5d5cbb3550f1" providerId="ADAL" clId="{9A7C8A34-E46F-4258-BD55-32E3100A96F5}" dt="2021-09-15T14:17:08.346" v="1"/>
        <pc:sldMkLst>
          <pc:docMk/>
          <pc:sldMk cId="1745847368" sldId="352"/>
        </pc:sldMkLst>
        <pc:picChg chg="del">
          <ac:chgData name="Suzanne Bolling" userId="cb909048-b9b0-45ad-b011-5d5cbb3550f1" providerId="ADAL" clId="{9A7C8A34-E46F-4258-BD55-32E3100A96F5}" dt="2021-09-15T14:17:08.346" v="1"/>
          <ac:picMkLst>
            <pc:docMk/>
            <pc:sldMk cId="1745847368" sldId="352"/>
            <ac:picMk id="15" creationId="{018CF6E4-C0A6-493C-8FC7-9CBDBBDF991A}"/>
          </ac:picMkLst>
        </pc:picChg>
      </pc:sldChg>
      <pc:sldChg chg="delSp modTransition modAnim">
        <pc:chgData name="Suzanne Bolling" userId="cb909048-b9b0-45ad-b011-5d5cbb3550f1" providerId="ADAL" clId="{9A7C8A34-E46F-4258-BD55-32E3100A96F5}" dt="2021-09-15T14:17:08.346" v="1"/>
        <pc:sldMkLst>
          <pc:docMk/>
          <pc:sldMk cId="3697064692" sldId="353"/>
        </pc:sldMkLst>
        <pc:picChg chg="del">
          <ac:chgData name="Suzanne Bolling" userId="cb909048-b9b0-45ad-b011-5d5cbb3550f1" providerId="ADAL" clId="{9A7C8A34-E46F-4258-BD55-32E3100A96F5}" dt="2021-09-15T14:17:08.346" v="1"/>
          <ac:picMkLst>
            <pc:docMk/>
            <pc:sldMk cId="3697064692" sldId="353"/>
            <ac:picMk id="3" creationId="{3A41EE0E-6498-4E41-B395-CF8B7FB3375F}"/>
          </ac:picMkLst>
        </pc:picChg>
      </pc:sldChg>
      <pc:sldChg chg="delSp modTransition modAnim">
        <pc:chgData name="Suzanne Bolling" userId="cb909048-b9b0-45ad-b011-5d5cbb3550f1" providerId="ADAL" clId="{9A7C8A34-E46F-4258-BD55-32E3100A96F5}" dt="2021-09-15T14:17:08.346" v="1"/>
        <pc:sldMkLst>
          <pc:docMk/>
          <pc:sldMk cId="3625948153" sldId="358"/>
        </pc:sldMkLst>
        <pc:picChg chg="del">
          <ac:chgData name="Suzanne Bolling" userId="cb909048-b9b0-45ad-b011-5d5cbb3550f1" providerId="ADAL" clId="{9A7C8A34-E46F-4258-BD55-32E3100A96F5}" dt="2021-09-15T14:17:08.346" v="1"/>
          <ac:picMkLst>
            <pc:docMk/>
            <pc:sldMk cId="3625948153" sldId="358"/>
            <ac:picMk id="4" creationId="{A38E01FB-FD17-4744-A733-555104F608D9}"/>
          </ac:picMkLst>
        </pc:picChg>
      </pc:sldChg>
      <pc:sldChg chg="delSp modTransition modAnim">
        <pc:chgData name="Suzanne Bolling" userId="cb909048-b9b0-45ad-b011-5d5cbb3550f1" providerId="ADAL" clId="{9A7C8A34-E46F-4258-BD55-32E3100A96F5}" dt="2021-09-15T14:17:08.346" v="1"/>
        <pc:sldMkLst>
          <pc:docMk/>
          <pc:sldMk cId="2053524471" sldId="359"/>
        </pc:sldMkLst>
        <pc:picChg chg="del">
          <ac:chgData name="Suzanne Bolling" userId="cb909048-b9b0-45ad-b011-5d5cbb3550f1" providerId="ADAL" clId="{9A7C8A34-E46F-4258-BD55-32E3100A96F5}" dt="2021-09-15T14:17:08.346" v="1"/>
          <ac:picMkLst>
            <pc:docMk/>
            <pc:sldMk cId="2053524471" sldId="359"/>
            <ac:picMk id="6" creationId="{40CFFB17-814E-4168-9A1B-9FE719FA4CC7}"/>
          </ac:picMkLst>
        </pc:picChg>
      </pc:sldChg>
      <pc:sldChg chg="delSp modTransition modAnim">
        <pc:chgData name="Suzanne Bolling" userId="cb909048-b9b0-45ad-b011-5d5cbb3550f1" providerId="ADAL" clId="{9A7C8A34-E46F-4258-BD55-32E3100A96F5}" dt="2021-09-15T14:17:08.346" v="1"/>
        <pc:sldMkLst>
          <pc:docMk/>
          <pc:sldMk cId="1791326181" sldId="360"/>
        </pc:sldMkLst>
        <pc:picChg chg="del">
          <ac:chgData name="Suzanne Bolling" userId="cb909048-b9b0-45ad-b011-5d5cbb3550f1" providerId="ADAL" clId="{9A7C8A34-E46F-4258-BD55-32E3100A96F5}" dt="2021-09-15T14:17:08.346" v="1"/>
          <ac:picMkLst>
            <pc:docMk/>
            <pc:sldMk cId="1791326181" sldId="360"/>
            <ac:picMk id="5" creationId="{4BC757FC-A370-435D-9783-B62A5933B76A}"/>
          </ac:picMkLst>
        </pc:picChg>
      </pc:sldChg>
      <pc:sldChg chg="delSp modTransition modAnim">
        <pc:chgData name="Suzanne Bolling" userId="cb909048-b9b0-45ad-b011-5d5cbb3550f1" providerId="ADAL" clId="{9A7C8A34-E46F-4258-BD55-32E3100A96F5}" dt="2021-09-15T14:17:08.346" v="1"/>
        <pc:sldMkLst>
          <pc:docMk/>
          <pc:sldMk cId="2806119943" sldId="361"/>
        </pc:sldMkLst>
        <pc:picChg chg="del">
          <ac:chgData name="Suzanne Bolling" userId="cb909048-b9b0-45ad-b011-5d5cbb3550f1" providerId="ADAL" clId="{9A7C8A34-E46F-4258-BD55-32E3100A96F5}" dt="2021-09-15T14:17:08.346" v="1"/>
          <ac:picMkLst>
            <pc:docMk/>
            <pc:sldMk cId="2806119943" sldId="361"/>
            <ac:picMk id="5" creationId="{A21B3025-05BF-42FB-B83E-72A7E4DF9BCC}"/>
          </ac:picMkLst>
        </pc:picChg>
      </pc:sldChg>
      <pc:sldChg chg="delSp mod modTransition delAnim modAnim">
        <pc:chgData name="Suzanne Bolling" userId="cb909048-b9b0-45ad-b011-5d5cbb3550f1" providerId="ADAL" clId="{9A7C8A34-E46F-4258-BD55-32E3100A96F5}" dt="2021-09-15T14:25:13.941" v="167" actId="478"/>
        <pc:sldMkLst>
          <pc:docMk/>
          <pc:sldMk cId="1000342751" sldId="580"/>
        </pc:sldMkLst>
        <pc:picChg chg="del">
          <ac:chgData name="Suzanne Bolling" userId="cb909048-b9b0-45ad-b011-5d5cbb3550f1" providerId="ADAL" clId="{9A7C8A34-E46F-4258-BD55-32E3100A96F5}" dt="2021-09-15T14:25:13.941" v="167" actId="478"/>
          <ac:picMkLst>
            <pc:docMk/>
            <pc:sldMk cId="1000342751" sldId="580"/>
            <ac:picMk id="5" creationId="{E89DCF0F-5575-472E-A22B-36078C1EA256}"/>
          </ac:picMkLst>
        </pc:picChg>
        <pc:picChg chg="del">
          <ac:chgData name="Suzanne Bolling" userId="cb909048-b9b0-45ad-b011-5d5cbb3550f1" providerId="ADAL" clId="{9A7C8A34-E46F-4258-BD55-32E3100A96F5}" dt="2021-09-15T14:25:11.267" v="166" actId="478"/>
          <ac:picMkLst>
            <pc:docMk/>
            <pc:sldMk cId="1000342751" sldId="580"/>
            <ac:picMk id="8" creationId="{A190A133-5403-4BD6-B41D-7CB523D8C2CD}"/>
          </ac:picMkLst>
        </pc:picChg>
        <pc:picChg chg="del">
          <ac:chgData name="Suzanne Bolling" userId="cb909048-b9b0-45ad-b011-5d5cbb3550f1" providerId="ADAL" clId="{9A7C8A34-E46F-4258-BD55-32E3100A96F5}" dt="2021-09-15T14:17:08.346" v="1"/>
          <ac:picMkLst>
            <pc:docMk/>
            <pc:sldMk cId="1000342751" sldId="580"/>
            <ac:picMk id="13" creationId="{63AC2097-DE43-4516-835D-1871E33F3306}"/>
          </ac:picMkLst>
        </pc:picChg>
      </pc:sldChg>
      <pc:sldChg chg="delSp modSp modTransition modAnim">
        <pc:chgData name="Suzanne Bolling" userId="cb909048-b9b0-45ad-b011-5d5cbb3550f1" providerId="ADAL" clId="{9A7C8A34-E46F-4258-BD55-32E3100A96F5}" dt="2021-09-15T14:26:59.987" v="261" actId="207"/>
        <pc:sldMkLst>
          <pc:docMk/>
          <pc:sldMk cId="1767144004" sldId="581"/>
        </pc:sldMkLst>
        <pc:spChg chg="mod">
          <ac:chgData name="Suzanne Bolling" userId="cb909048-b9b0-45ad-b011-5d5cbb3550f1" providerId="ADAL" clId="{9A7C8A34-E46F-4258-BD55-32E3100A96F5}" dt="2021-09-15T14:26:59.987" v="261" actId="207"/>
          <ac:spMkLst>
            <pc:docMk/>
            <pc:sldMk cId="1767144004" sldId="581"/>
            <ac:spMk id="16" creationId="{056352DC-2B7B-42AC-A16B-C5B7FDF59271}"/>
          </ac:spMkLst>
        </pc:spChg>
        <pc:picChg chg="del">
          <ac:chgData name="Suzanne Bolling" userId="cb909048-b9b0-45ad-b011-5d5cbb3550f1" providerId="ADAL" clId="{9A7C8A34-E46F-4258-BD55-32E3100A96F5}" dt="2021-09-15T14:17:08.346" v="1"/>
          <ac:picMkLst>
            <pc:docMk/>
            <pc:sldMk cId="1767144004" sldId="581"/>
            <ac:picMk id="7" creationId="{A7D88276-3BCD-4290-AB47-D549F6569527}"/>
          </ac:picMkLst>
        </pc:picChg>
      </pc:sldChg>
      <pc:sldChg chg="delSp modTransition modAnim">
        <pc:chgData name="Suzanne Bolling" userId="cb909048-b9b0-45ad-b011-5d5cbb3550f1" providerId="ADAL" clId="{9A7C8A34-E46F-4258-BD55-32E3100A96F5}" dt="2021-09-15T14:17:08.346" v="1"/>
        <pc:sldMkLst>
          <pc:docMk/>
          <pc:sldMk cId="1053386712" sldId="582"/>
        </pc:sldMkLst>
        <pc:picChg chg="del">
          <ac:chgData name="Suzanne Bolling" userId="cb909048-b9b0-45ad-b011-5d5cbb3550f1" providerId="ADAL" clId="{9A7C8A34-E46F-4258-BD55-32E3100A96F5}" dt="2021-09-15T14:17:08.346" v="1"/>
          <ac:picMkLst>
            <pc:docMk/>
            <pc:sldMk cId="1053386712" sldId="582"/>
            <ac:picMk id="4" creationId="{88D1C275-C9C9-4885-B0F5-336C79ADFA9C}"/>
          </ac:picMkLst>
        </pc:picChg>
      </pc:sldChg>
      <pc:sldChg chg="delSp modTransition modAnim">
        <pc:chgData name="Suzanne Bolling" userId="cb909048-b9b0-45ad-b011-5d5cbb3550f1" providerId="ADAL" clId="{9A7C8A34-E46F-4258-BD55-32E3100A96F5}" dt="2021-09-15T14:17:08.346" v="1"/>
        <pc:sldMkLst>
          <pc:docMk/>
          <pc:sldMk cId="2473532693" sldId="583"/>
        </pc:sldMkLst>
        <pc:picChg chg="del">
          <ac:chgData name="Suzanne Bolling" userId="cb909048-b9b0-45ad-b011-5d5cbb3550f1" providerId="ADAL" clId="{9A7C8A34-E46F-4258-BD55-32E3100A96F5}" dt="2021-09-15T14:17:08.346" v="1"/>
          <ac:picMkLst>
            <pc:docMk/>
            <pc:sldMk cId="2473532693" sldId="583"/>
            <ac:picMk id="3" creationId="{745D43B1-46BC-4895-BF00-0F8517583301}"/>
          </ac:picMkLst>
        </pc:picChg>
      </pc:sldChg>
      <pc:sldChg chg="delSp modTransition modAnim">
        <pc:chgData name="Suzanne Bolling" userId="cb909048-b9b0-45ad-b011-5d5cbb3550f1" providerId="ADAL" clId="{9A7C8A34-E46F-4258-BD55-32E3100A96F5}" dt="2021-09-15T14:17:08.346" v="1"/>
        <pc:sldMkLst>
          <pc:docMk/>
          <pc:sldMk cId="2665627157" sldId="584"/>
        </pc:sldMkLst>
        <pc:picChg chg="del">
          <ac:chgData name="Suzanne Bolling" userId="cb909048-b9b0-45ad-b011-5d5cbb3550f1" providerId="ADAL" clId="{9A7C8A34-E46F-4258-BD55-32E3100A96F5}" dt="2021-09-15T14:17:08.346" v="1"/>
          <ac:picMkLst>
            <pc:docMk/>
            <pc:sldMk cId="2665627157" sldId="584"/>
            <ac:picMk id="5" creationId="{5C400CFD-CBFF-44CD-977B-29885901F6E1}"/>
          </ac:picMkLst>
        </pc:picChg>
      </pc:sldChg>
      <pc:sldChg chg="delSp mod modTransition delAnim modAnim">
        <pc:chgData name="Suzanne Bolling" userId="cb909048-b9b0-45ad-b011-5d5cbb3550f1" providerId="ADAL" clId="{9A7C8A34-E46F-4258-BD55-32E3100A96F5}" dt="2021-09-15T14:19:27.001" v="60" actId="478"/>
        <pc:sldMkLst>
          <pc:docMk/>
          <pc:sldMk cId="1375778490" sldId="585"/>
        </pc:sldMkLst>
        <pc:spChg chg="del">
          <ac:chgData name="Suzanne Bolling" userId="cb909048-b9b0-45ad-b011-5d5cbb3550f1" providerId="ADAL" clId="{9A7C8A34-E46F-4258-BD55-32E3100A96F5}" dt="2021-09-15T14:19:25.352" v="59" actId="478"/>
          <ac:spMkLst>
            <pc:docMk/>
            <pc:sldMk cId="1375778490" sldId="585"/>
            <ac:spMk id="13" creationId="{E5A1BF1B-7617-4DFB-9674-1AD9DA637C8A}"/>
          </ac:spMkLst>
        </pc:spChg>
        <pc:spChg chg="del">
          <ac:chgData name="Suzanne Bolling" userId="cb909048-b9b0-45ad-b011-5d5cbb3550f1" providerId="ADAL" clId="{9A7C8A34-E46F-4258-BD55-32E3100A96F5}" dt="2021-09-15T14:19:27.001" v="60" actId="478"/>
          <ac:spMkLst>
            <pc:docMk/>
            <pc:sldMk cId="1375778490" sldId="585"/>
            <ac:spMk id="16" creationId="{E5A1BF1B-7617-4DFB-9674-1AD9DA637C8A}"/>
          </ac:spMkLst>
        </pc:spChg>
        <pc:picChg chg="del">
          <ac:chgData name="Suzanne Bolling" userId="cb909048-b9b0-45ad-b011-5d5cbb3550f1" providerId="ADAL" clId="{9A7C8A34-E46F-4258-BD55-32E3100A96F5}" dt="2021-09-15T14:17:08.346" v="1"/>
          <ac:picMkLst>
            <pc:docMk/>
            <pc:sldMk cId="1375778490" sldId="585"/>
            <ac:picMk id="2" creationId="{E8F162D1-38C2-4AE1-AE19-A74C1868E5AC}"/>
          </ac:picMkLst>
        </pc:picChg>
      </pc:sldChg>
      <pc:sldChg chg="delSp mod modTransition delAnim modAnim">
        <pc:chgData name="Suzanne Bolling" userId="cb909048-b9b0-45ad-b011-5d5cbb3550f1" providerId="ADAL" clId="{9A7C8A34-E46F-4258-BD55-32E3100A96F5}" dt="2021-09-15T14:19:33.393" v="64" actId="478"/>
        <pc:sldMkLst>
          <pc:docMk/>
          <pc:sldMk cId="2019844088" sldId="586"/>
        </pc:sldMkLst>
        <pc:spChg chg="del">
          <ac:chgData name="Suzanne Bolling" userId="cb909048-b9b0-45ad-b011-5d5cbb3550f1" providerId="ADAL" clId="{9A7C8A34-E46F-4258-BD55-32E3100A96F5}" dt="2021-09-15T14:19:32.092" v="63" actId="478"/>
          <ac:spMkLst>
            <pc:docMk/>
            <pc:sldMk cId="2019844088" sldId="586"/>
            <ac:spMk id="9" creationId="{E5A1BF1B-7617-4DFB-9674-1AD9DA637C8A}"/>
          </ac:spMkLst>
        </pc:spChg>
        <pc:spChg chg="del">
          <ac:chgData name="Suzanne Bolling" userId="cb909048-b9b0-45ad-b011-5d5cbb3550f1" providerId="ADAL" clId="{9A7C8A34-E46F-4258-BD55-32E3100A96F5}" dt="2021-09-15T14:19:33.393" v="64" actId="478"/>
          <ac:spMkLst>
            <pc:docMk/>
            <pc:sldMk cId="2019844088" sldId="586"/>
            <ac:spMk id="13" creationId="{E5A1BF1B-7617-4DFB-9674-1AD9DA637C8A}"/>
          </ac:spMkLst>
        </pc:spChg>
        <pc:picChg chg="del">
          <ac:chgData name="Suzanne Bolling" userId="cb909048-b9b0-45ad-b011-5d5cbb3550f1" providerId="ADAL" clId="{9A7C8A34-E46F-4258-BD55-32E3100A96F5}" dt="2021-09-15T14:17:08.346" v="1"/>
          <ac:picMkLst>
            <pc:docMk/>
            <pc:sldMk cId="2019844088" sldId="586"/>
            <ac:picMk id="3" creationId="{EDAC7989-932F-4808-AD96-82F5655B1C2A}"/>
          </ac:picMkLst>
        </pc:picChg>
      </pc:sldChg>
      <pc:sldChg chg="delSp modTransition modAnim">
        <pc:chgData name="Suzanne Bolling" userId="cb909048-b9b0-45ad-b011-5d5cbb3550f1" providerId="ADAL" clId="{9A7C8A34-E46F-4258-BD55-32E3100A96F5}" dt="2021-09-15T14:17:08.346" v="1"/>
        <pc:sldMkLst>
          <pc:docMk/>
          <pc:sldMk cId="3938593851" sldId="587"/>
        </pc:sldMkLst>
        <pc:picChg chg="del">
          <ac:chgData name="Suzanne Bolling" userId="cb909048-b9b0-45ad-b011-5d5cbb3550f1" providerId="ADAL" clId="{9A7C8A34-E46F-4258-BD55-32E3100A96F5}" dt="2021-09-15T14:17:08.346" v="1"/>
          <ac:picMkLst>
            <pc:docMk/>
            <pc:sldMk cId="3938593851" sldId="587"/>
            <ac:picMk id="5" creationId="{0F80E11E-4EA7-4A44-A46E-803BE2AEC77C}"/>
          </ac:picMkLst>
        </pc:picChg>
      </pc:sldChg>
      <pc:sldChg chg="delSp modTransition modAnim">
        <pc:chgData name="Suzanne Bolling" userId="cb909048-b9b0-45ad-b011-5d5cbb3550f1" providerId="ADAL" clId="{9A7C8A34-E46F-4258-BD55-32E3100A96F5}" dt="2021-09-15T14:17:08.346" v="1"/>
        <pc:sldMkLst>
          <pc:docMk/>
          <pc:sldMk cId="4248830092" sldId="588"/>
        </pc:sldMkLst>
        <pc:picChg chg="del">
          <ac:chgData name="Suzanne Bolling" userId="cb909048-b9b0-45ad-b011-5d5cbb3550f1" providerId="ADAL" clId="{9A7C8A34-E46F-4258-BD55-32E3100A96F5}" dt="2021-09-15T14:17:08.346" v="1"/>
          <ac:picMkLst>
            <pc:docMk/>
            <pc:sldMk cId="4248830092" sldId="588"/>
            <ac:picMk id="5" creationId="{70D01E3B-6EB9-4D22-8CB2-AD9E4B8B43C5}"/>
          </ac:picMkLst>
        </pc:picChg>
      </pc:sldChg>
      <pc:sldChg chg="delSp modTransition modAnim">
        <pc:chgData name="Suzanne Bolling" userId="cb909048-b9b0-45ad-b011-5d5cbb3550f1" providerId="ADAL" clId="{9A7C8A34-E46F-4258-BD55-32E3100A96F5}" dt="2021-09-15T14:17:08.346" v="1"/>
        <pc:sldMkLst>
          <pc:docMk/>
          <pc:sldMk cId="782831897" sldId="589"/>
        </pc:sldMkLst>
        <pc:picChg chg="del">
          <ac:chgData name="Suzanne Bolling" userId="cb909048-b9b0-45ad-b011-5d5cbb3550f1" providerId="ADAL" clId="{9A7C8A34-E46F-4258-BD55-32E3100A96F5}" dt="2021-09-15T14:17:08.346" v="1"/>
          <ac:picMkLst>
            <pc:docMk/>
            <pc:sldMk cId="782831897" sldId="589"/>
            <ac:picMk id="4" creationId="{87B73AB0-CEDA-4A41-89CD-242794C46479}"/>
          </ac:picMkLst>
        </pc:picChg>
      </pc:sldChg>
      <pc:sldChg chg="addSp delSp modSp mod modTransition modAnim">
        <pc:chgData name="Suzanne Bolling" userId="cb909048-b9b0-45ad-b011-5d5cbb3550f1" providerId="ADAL" clId="{9A7C8A34-E46F-4258-BD55-32E3100A96F5}" dt="2021-09-15T14:27:35.184" v="269" actId="1076"/>
        <pc:sldMkLst>
          <pc:docMk/>
          <pc:sldMk cId="1967808117" sldId="590"/>
        </pc:sldMkLst>
        <pc:spChg chg="add mod">
          <ac:chgData name="Suzanne Bolling" userId="cb909048-b9b0-45ad-b011-5d5cbb3550f1" providerId="ADAL" clId="{9A7C8A34-E46F-4258-BD55-32E3100A96F5}" dt="2021-09-15T14:25:53.013" v="222" actId="20577"/>
          <ac:spMkLst>
            <pc:docMk/>
            <pc:sldMk cId="1967808117" sldId="590"/>
            <ac:spMk id="2" creationId="{B9C952F4-7B7D-4338-ABDB-C8B4DDCBFB06}"/>
          </ac:spMkLst>
        </pc:spChg>
        <pc:spChg chg="mod">
          <ac:chgData name="Suzanne Bolling" userId="cb909048-b9b0-45ad-b011-5d5cbb3550f1" providerId="ADAL" clId="{9A7C8A34-E46F-4258-BD55-32E3100A96F5}" dt="2021-09-15T14:27:21.509" v="264" actId="13244"/>
          <ac:spMkLst>
            <pc:docMk/>
            <pc:sldMk cId="1967808117" sldId="590"/>
            <ac:spMk id="3" creationId="{F2BE4132-02AA-4744-B407-004E80218A14}"/>
          </ac:spMkLst>
        </pc:spChg>
        <pc:spChg chg="del mod">
          <ac:chgData name="Suzanne Bolling" userId="cb909048-b9b0-45ad-b011-5d5cbb3550f1" providerId="ADAL" clId="{9A7C8A34-E46F-4258-BD55-32E3100A96F5}" dt="2021-09-15T14:27:31.235" v="268" actId="478"/>
          <ac:spMkLst>
            <pc:docMk/>
            <pc:sldMk cId="1967808117" sldId="590"/>
            <ac:spMk id="7" creationId="{AB116EA2-8B31-49DC-BB9B-EABADE8DC772}"/>
          </ac:spMkLst>
        </pc:spChg>
        <pc:spChg chg="mod">
          <ac:chgData name="Suzanne Bolling" userId="cb909048-b9b0-45ad-b011-5d5cbb3550f1" providerId="ADAL" clId="{9A7C8A34-E46F-4258-BD55-32E3100A96F5}" dt="2021-09-15T14:27:35.184" v="269" actId="1076"/>
          <ac:spMkLst>
            <pc:docMk/>
            <pc:sldMk cId="1967808117" sldId="590"/>
            <ac:spMk id="8" creationId="{19E81354-8E7B-4BA6-A2E6-393BFEEA9368}"/>
          </ac:spMkLst>
        </pc:spChg>
        <pc:picChg chg="del">
          <ac:chgData name="Suzanne Bolling" userId="cb909048-b9b0-45ad-b011-5d5cbb3550f1" providerId="ADAL" clId="{9A7C8A34-E46F-4258-BD55-32E3100A96F5}" dt="2021-09-15T14:17:08.346" v="1"/>
          <ac:picMkLst>
            <pc:docMk/>
            <pc:sldMk cId="1967808117" sldId="590"/>
            <ac:picMk id="9" creationId="{B4100BB6-C84A-41FC-B0DB-6690290B5ABB}"/>
          </ac:picMkLst>
        </pc:picChg>
      </pc:sldChg>
      <pc:sldChg chg="delSp modSp mod modTransition delAnim modAnim">
        <pc:chgData name="Suzanne Bolling" userId="cb909048-b9b0-45ad-b011-5d5cbb3550f1" providerId="ADAL" clId="{9A7C8A34-E46F-4258-BD55-32E3100A96F5}" dt="2021-09-15T14:28:34.960" v="279" actId="13244"/>
        <pc:sldMkLst>
          <pc:docMk/>
          <pc:sldMk cId="3546144269" sldId="591"/>
        </pc:sldMkLst>
        <pc:spChg chg="mod">
          <ac:chgData name="Suzanne Bolling" userId="cb909048-b9b0-45ad-b011-5d5cbb3550f1" providerId="ADAL" clId="{9A7C8A34-E46F-4258-BD55-32E3100A96F5}" dt="2021-09-15T14:22:10.913" v="138" actId="962"/>
          <ac:spMkLst>
            <pc:docMk/>
            <pc:sldMk cId="3546144269" sldId="591"/>
            <ac:spMk id="7" creationId="{C7DA841A-FEC7-475E-952C-E98007F4E199}"/>
          </ac:spMkLst>
        </pc:spChg>
        <pc:spChg chg="del">
          <ac:chgData name="Suzanne Bolling" userId="cb909048-b9b0-45ad-b011-5d5cbb3550f1" providerId="ADAL" clId="{9A7C8A34-E46F-4258-BD55-32E3100A96F5}" dt="2021-09-15T14:24:16.418" v="142" actId="478"/>
          <ac:spMkLst>
            <pc:docMk/>
            <pc:sldMk cId="3546144269" sldId="591"/>
            <ac:spMk id="13" creationId="{40EBD07D-CF7C-4696-BAF8-FBD01E571D36}"/>
          </ac:spMkLst>
        </pc:spChg>
        <pc:spChg chg="mod">
          <ac:chgData name="Suzanne Bolling" userId="cb909048-b9b0-45ad-b011-5d5cbb3550f1" providerId="ADAL" clId="{9A7C8A34-E46F-4258-BD55-32E3100A96F5}" dt="2021-09-15T14:28:24.512" v="277" actId="13244"/>
          <ac:spMkLst>
            <pc:docMk/>
            <pc:sldMk cId="3546144269" sldId="591"/>
            <ac:spMk id="16" creationId="{2082369A-1006-4610-A059-21829FC2D504}"/>
          </ac:spMkLst>
        </pc:spChg>
        <pc:spChg chg="mod">
          <ac:chgData name="Suzanne Bolling" userId="cb909048-b9b0-45ad-b011-5d5cbb3550f1" providerId="ADAL" clId="{9A7C8A34-E46F-4258-BD55-32E3100A96F5}" dt="2021-09-15T14:28:11.851" v="276" actId="1038"/>
          <ac:spMkLst>
            <pc:docMk/>
            <pc:sldMk cId="3546144269" sldId="591"/>
            <ac:spMk id="17" creationId="{AA716370-355C-45D4-96BB-599F64BB64D9}"/>
          </ac:spMkLst>
        </pc:spChg>
        <pc:spChg chg="mod">
          <ac:chgData name="Suzanne Bolling" userId="cb909048-b9b0-45ad-b011-5d5cbb3550f1" providerId="ADAL" clId="{9A7C8A34-E46F-4258-BD55-32E3100A96F5}" dt="2021-09-15T14:24:27.225" v="148" actId="962"/>
          <ac:spMkLst>
            <pc:docMk/>
            <pc:sldMk cId="3546144269" sldId="591"/>
            <ac:spMk id="18" creationId="{B2BCD898-C0E1-4804-AA9E-9FB2E2D6AC53}"/>
          </ac:spMkLst>
        </pc:spChg>
        <pc:spChg chg="mod">
          <ac:chgData name="Suzanne Bolling" userId="cb909048-b9b0-45ad-b011-5d5cbb3550f1" providerId="ADAL" clId="{9A7C8A34-E46F-4258-BD55-32E3100A96F5}" dt="2021-09-15T14:24:31.194" v="149" actId="962"/>
          <ac:spMkLst>
            <pc:docMk/>
            <pc:sldMk cId="3546144269" sldId="591"/>
            <ac:spMk id="22" creationId="{DBF9FE18-7787-454C-A92F-78F477FA1AB1}"/>
          </ac:spMkLst>
        </pc:spChg>
        <pc:spChg chg="mod">
          <ac:chgData name="Suzanne Bolling" userId="cb909048-b9b0-45ad-b011-5d5cbb3550f1" providerId="ADAL" clId="{9A7C8A34-E46F-4258-BD55-32E3100A96F5}" dt="2021-09-15T14:24:43.893" v="152" actId="962"/>
          <ac:spMkLst>
            <pc:docMk/>
            <pc:sldMk cId="3546144269" sldId="591"/>
            <ac:spMk id="23" creationId="{8B7BC4C0-B60B-4CDF-99DA-166E49EE3C78}"/>
          </ac:spMkLst>
        </pc:spChg>
        <pc:spChg chg="mod">
          <ac:chgData name="Suzanne Bolling" userId="cb909048-b9b0-45ad-b011-5d5cbb3550f1" providerId="ADAL" clId="{9A7C8A34-E46F-4258-BD55-32E3100A96F5}" dt="2021-09-15T14:24:37.773" v="150" actId="962"/>
          <ac:spMkLst>
            <pc:docMk/>
            <pc:sldMk cId="3546144269" sldId="591"/>
            <ac:spMk id="24" creationId="{214643B7-59FD-402A-A8EE-72A5CCBB4DC3}"/>
          </ac:spMkLst>
        </pc:spChg>
        <pc:spChg chg="del">
          <ac:chgData name="Suzanne Bolling" userId="cb909048-b9b0-45ad-b011-5d5cbb3550f1" providerId="ADAL" clId="{9A7C8A34-E46F-4258-BD55-32E3100A96F5}" dt="2021-09-15T14:24:18.570" v="143" actId="478"/>
          <ac:spMkLst>
            <pc:docMk/>
            <pc:sldMk cId="3546144269" sldId="591"/>
            <ac:spMk id="26" creationId="{A5B8103C-4BFD-46AA-89B0-BBAE0D5B7DA3}"/>
          </ac:spMkLst>
        </pc:spChg>
        <pc:spChg chg="mod">
          <ac:chgData name="Suzanne Bolling" userId="cb909048-b9b0-45ad-b011-5d5cbb3550f1" providerId="ADAL" clId="{9A7C8A34-E46F-4258-BD55-32E3100A96F5}" dt="2021-09-15T14:24:41.034" v="151" actId="962"/>
          <ac:spMkLst>
            <pc:docMk/>
            <pc:sldMk cId="3546144269" sldId="591"/>
            <ac:spMk id="27" creationId="{142F3C85-4661-411D-B577-883C4B6572BE}"/>
          </ac:spMkLst>
        </pc:spChg>
        <pc:spChg chg="del">
          <ac:chgData name="Suzanne Bolling" userId="cb909048-b9b0-45ad-b011-5d5cbb3550f1" providerId="ADAL" clId="{9A7C8A34-E46F-4258-BD55-32E3100A96F5}" dt="2021-09-15T14:24:19.773" v="144" actId="478"/>
          <ac:spMkLst>
            <pc:docMk/>
            <pc:sldMk cId="3546144269" sldId="591"/>
            <ac:spMk id="28" creationId="{357FF214-94B3-49CE-BD45-39663F41B8FB}"/>
          </ac:spMkLst>
        </pc:spChg>
        <pc:spChg chg="del">
          <ac:chgData name="Suzanne Bolling" userId="cb909048-b9b0-45ad-b011-5d5cbb3550f1" providerId="ADAL" clId="{9A7C8A34-E46F-4258-BD55-32E3100A96F5}" dt="2021-09-15T14:24:21.048" v="145" actId="478"/>
          <ac:spMkLst>
            <pc:docMk/>
            <pc:sldMk cId="3546144269" sldId="591"/>
            <ac:spMk id="29" creationId="{B0A32F24-613F-4E65-B66A-EC00433251C5}"/>
          </ac:spMkLst>
        </pc:spChg>
        <pc:spChg chg="del">
          <ac:chgData name="Suzanne Bolling" userId="cb909048-b9b0-45ad-b011-5d5cbb3550f1" providerId="ADAL" clId="{9A7C8A34-E46F-4258-BD55-32E3100A96F5}" dt="2021-09-15T14:24:22.395" v="146" actId="478"/>
          <ac:spMkLst>
            <pc:docMk/>
            <pc:sldMk cId="3546144269" sldId="591"/>
            <ac:spMk id="30" creationId="{EB9B6030-5030-4E83-A758-836B8B4B1B8B}"/>
          </ac:spMkLst>
        </pc:spChg>
        <pc:spChg chg="del">
          <ac:chgData name="Suzanne Bolling" userId="cb909048-b9b0-45ad-b011-5d5cbb3550f1" providerId="ADAL" clId="{9A7C8A34-E46F-4258-BD55-32E3100A96F5}" dt="2021-09-15T14:24:23.613" v="147" actId="478"/>
          <ac:spMkLst>
            <pc:docMk/>
            <pc:sldMk cId="3546144269" sldId="591"/>
            <ac:spMk id="31" creationId="{9F10EC63-0272-4C1E-8ECC-6F06276EC54F}"/>
          </ac:spMkLst>
        </pc:spChg>
        <pc:graphicFrameChg chg="mod">
          <ac:chgData name="Suzanne Bolling" userId="cb909048-b9b0-45ad-b011-5d5cbb3550f1" providerId="ADAL" clId="{9A7C8A34-E46F-4258-BD55-32E3100A96F5}" dt="2021-09-15T14:28:34.960" v="279" actId="13244"/>
          <ac:graphicFrameMkLst>
            <pc:docMk/>
            <pc:sldMk cId="3546144269" sldId="591"/>
            <ac:graphicFrameMk id="10" creationId="{B339DD3A-8FA8-4D4A-B7A9-2FF8B6C8A594}"/>
          </ac:graphicFrameMkLst>
        </pc:graphicFrameChg>
        <pc:graphicFrameChg chg="mod">
          <ac:chgData name="Suzanne Bolling" userId="cb909048-b9b0-45ad-b011-5d5cbb3550f1" providerId="ADAL" clId="{9A7C8A34-E46F-4258-BD55-32E3100A96F5}" dt="2021-09-15T14:28:28.571" v="278" actId="13244"/>
          <ac:graphicFrameMkLst>
            <pc:docMk/>
            <pc:sldMk cId="3546144269" sldId="591"/>
            <ac:graphicFrameMk id="14" creationId="{C51BD0D2-E3D9-4477-A8E3-B4011F69CC72}"/>
          </ac:graphicFrameMkLst>
        </pc:graphicFrameChg>
        <pc:picChg chg="del">
          <ac:chgData name="Suzanne Bolling" userId="cb909048-b9b0-45ad-b011-5d5cbb3550f1" providerId="ADAL" clId="{9A7C8A34-E46F-4258-BD55-32E3100A96F5}" dt="2021-09-15T14:17:08.346" v="1"/>
          <ac:picMkLst>
            <pc:docMk/>
            <pc:sldMk cId="3546144269" sldId="591"/>
            <ac:picMk id="36" creationId="{C70ADC95-8494-429E-81B4-DADFC1025FE1}"/>
          </ac:picMkLst>
        </pc:picChg>
      </pc:sldChg>
      <pc:sldChg chg="delSp modSp modTransition modAnim">
        <pc:chgData name="Suzanne Bolling" userId="cb909048-b9b0-45ad-b011-5d5cbb3550f1" providerId="ADAL" clId="{9A7C8A34-E46F-4258-BD55-32E3100A96F5}" dt="2021-09-15T14:32:40.088" v="317" actId="962"/>
        <pc:sldMkLst>
          <pc:docMk/>
          <pc:sldMk cId="216964269" sldId="592"/>
        </pc:sldMkLst>
        <pc:graphicFrameChg chg="mod">
          <ac:chgData name="Suzanne Bolling" userId="cb909048-b9b0-45ad-b011-5d5cbb3550f1" providerId="ADAL" clId="{9A7C8A34-E46F-4258-BD55-32E3100A96F5}" dt="2021-09-15T14:32:40.088" v="317" actId="962"/>
          <ac:graphicFrameMkLst>
            <pc:docMk/>
            <pc:sldMk cId="216964269" sldId="592"/>
            <ac:graphicFrameMk id="7" creationId="{59812890-5B41-488C-AB9A-DCCB2CBE6E68}"/>
          </ac:graphicFrameMkLst>
        </pc:graphicFrameChg>
        <pc:picChg chg="del">
          <ac:chgData name="Suzanne Bolling" userId="cb909048-b9b0-45ad-b011-5d5cbb3550f1" providerId="ADAL" clId="{9A7C8A34-E46F-4258-BD55-32E3100A96F5}" dt="2021-09-15T14:17:08.346" v="1"/>
          <ac:picMkLst>
            <pc:docMk/>
            <pc:sldMk cId="216964269" sldId="592"/>
            <ac:picMk id="10" creationId="{E40760A0-32F3-448B-B76E-04A7B07E400C}"/>
          </ac:picMkLst>
        </pc:picChg>
      </pc:sldChg>
      <pc:sldChg chg="delSp modSp modTransition modAnim">
        <pc:chgData name="Suzanne Bolling" userId="cb909048-b9b0-45ad-b011-5d5cbb3550f1" providerId="ADAL" clId="{9A7C8A34-E46F-4258-BD55-32E3100A96F5}" dt="2021-09-15T14:33:51.286" v="353" actId="962"/>
        <pc:sldMkLst>
          <pc:docMk/>
          <pc:sldMk cId="1427912144" sldId="593"/>
        </pc:sldMkLst>
        <pc:graphicFrameChg chg="mod">
          <ac:chgData name="Suzanne Bolling" userId="cb909048-b9b0-45ad-b011-5d5cbb3550f1" providerId="ADAL" clId="{9A7C8A34-E46F-4258-BD55-32E3100A96F5}" dt="2021-09-15T14:33:51.286" v="353" actId="962"/>
          <ac:graphicFrameMkLst>
            <pc:docMk/>
            <pc:sldMk cId="1427912144" sldId="593"/>
            <ac:graphicFrameMk id="7" creationId="{59812890-5B41-488C-AB9A-DCCB2CBE6E68}"/>
          </ac:graphicFrameMkLst>
        </pc:graphicFrameChg>
        <pc:picChg chg="del">
          <ac:chgData name="Suzanne Bolling" userId="cb909048-b9b0-45ad-b011-5d5cbb3550f1" providerId="ADAL" clId="{9A7C8A34-E46F-4258-BD55-32E3100A96F5}" dt="2021-09-15T14:17:08.346" v="1"/>
          <ac:picMkLst>
            <pc:docMk/>
            <pc:sldMk cId="1427912144" sldId="593"/>
            <ac:picMk id="9" creationId="{ED211CB0-822C-4986-8B4D-BB81B46070E3}"/>
          </ac:picMkLst>
        </pc:picChg>
      </pc:sldChg>
      <pc:sldChg chg="delSp modSp modTransition modAnim">
        <pc:chgData name="Suzanne Bolling" userId="cb909048-b9b0-45ad-b011-5d5cbb3550f1" providerId="ADAL" clId="{9A7C8A34-E46F-4258-BD55-32E3100A96F5}" dt="2021-09-15T14:34:20.939" v="371" actId="962"/>
        <pc:sldMkLst>
          <pc:docMk/>
          <pc:sldMk cId="3430432709" sldId="594"/>
        </pc:sldMkLst>
        <pc:spChg chg="mod">
          <ac:chgData name="Suzanne Bolling" userId="cb909048-b9b0-45ad-b011-5d5cbb3550f1" providerId="ADAL" clId="{9A7C8A34-E46F-4258-BD55-32E3100A96F5}" dt="2021-09-15T14:29:25.698" v="287" actId="20577"/>
          <ac:spMkLst>
            <pc:docMk/>
            <pc:sldMk cId="3430432709" sldId="594"/>
            <ac:spMk id="2" creationId="{5A6B1F0B-846C-4142-855F-E45556AD2F72}"/>
          </ac:spMkLst>
        </pc:spChg>
        <pc:graphicFrameChg chg="mod">
          <ac:chgData name="Suzanne Bolling" userId="cb909048-b9b0-45ad-b011-5d5cbb3550f1" providerId="ADAL" clId="{9A7C8A34-E46F-4258-BD55-32E3100A96F5}" dt="2021-09-15T14:34:20.939" v="371" actId="962"/>
          <ac:graphicFrameMkLst>
            <pc:docMk/>
            <pc:sldMk cId="3430432709" sldId="594"/>
            <ac:graphicFrameMk id="7" creationId="{59812890-5B41-488C-AB9A-DCCB2CBE6E68}"/>
          </ac:graphicFrameMkLst>
        </pc:graphicFrameChg>
        <pc:picChg chg="del">
          <ac:chgData name="Suzanne Bolling" userId="cb909048-b9b0-45ad-b011-5d5cbb3550f1" providerId="ADAL" clId="{9A7C8A34-E46F-4258-BD55-32E3100A96F5}" dt="2021-09-15T14:17:08.346" v="1"/>
          <ac:picMkLst>
            <pc:docMk/>
            <pc:sldMk cId="3430432709" sldId="594"/>
            <ac:picMk id="5" creationId="{FEF16926-317D-44C5-A65B-5EB23EBF7B39}"/>
          </ac:picMkLst>
        </pc:picChg>
      </pc:sldChg>
      <pc:sldChg chg="delSp modSp modTransition modAnim">
        <pc:chgData name="Suzanne Bolling" userId="cb909048-b9b0-45ad-b011-5d5cbb3550f1" providerId="ADAL" clId="{9A7C8A34-E46F-4258-BD55-32E3100A96F5}" dt="2021-09-15T14:28:05.038" v="275" actId="13244"/>
        <pc:sldMkLst>
          <pc:docMk/>
          <pc:sldMk cId="1764053210" sldId="595"/>
        </pc:sldMkLst>
        <pc:graphicFrameChg chg="mod">
          <ac:chgData name="Suzanne Bolling" userId="cb909048-b9b0-45ad-b011-5d5cbb3550f1" providerId="ADAL" clId="{9A7C8A34-E46F-4258-BD55-32E3100A96F5}" dt="2021-09-15T14:28:05.038" v="275" actId="13244"/>
          <ac:graphicFrameMkLst>
            <pc:docMk/>
            <pc:sldMk cId="1764053210" sldId="595"/>
            <ac:graphicFrameMk id="2" creationId="{079F4CEB-9036-44EF-92C5-570EB22078B9}"/>
          </ac:graphicFrameMkLst>
        </pc:graphicFrameChg>
        <pc:picChg chg="del">
          <ac:chgData name="Suzanne Bolling" userId="cb909048-b9b0-45ad-b011-5d5cbb3550f1" providerId="ADAL" clId="{9A7C8A34-E46F-4258-BD55-32E3100A96F5}" dt="2021-09-15T14:17:08.346" v="1"/>
          <ac:picMkLst>
            <pc:docMk/>
            <pc:sldMk cId="1764053210" sldId="595"/>
            <ac:picMk id="3" creationId="{FA18AFCB-5980-4378-92FF-3A50D24024C6}"/>
          </ac:picMkLst>
        </pc:picChg>
      </pc:sldChg>
      <pc:sldChg chg="delSp modTransition modAnim">
        <pc:chgData name="Suzanne Bolling" userId="cb909048-b9b0-45ad-b011-5d5cbb3550f1" providerId="ADAL" clId="{9A7C8A34-E46F-4258-BD55-32E3100A96F5}" dt="2021-09-15T14:17:08.346" v="1"/>
        <pc:sldMkLst>
          <pc:docMk/>
          <pc:sldMk cId="4042487808" sldId="596"/>
        </pc:sldMkLst>
        <pc:picChg chg="del">
          <ac:chgData name="Suzanne Bolling" userId="cb909048-b9b0-45ad-b011-5d5cbb3550f1" providerId="ADAL" clId="{9A7C8A34-E46F-4258-BD55-32E3100A96F5}" dt="2021-09-15T14:17:08.346" v="1"/>
          <ac:picMkLst>
            <pc:docMk/>
            <pc:sldMk cId="4042487808" sldId="596"/>
            <ac:picMk id="5" creationId="{6E306C26-4F32-495F-ABBA-12771021E2BE}"/>
          </ac:picMkLst>
        </pc:picChg>
      </pc:sldChg>
      <pc:sldChg chg="delSp modSp mod modTransition modAnim">
        <pc:chgData name="Suzanne Bolling" userId="cb909048-b9b0-45ad-b011-5d5cbb3550f1" providerId="ADAL" clId="{9A7C8A34-E46F-4258-BD55-32E3100A96F5}" dt="2021-09-15T14:27:16.449" v="263" actId="13244"/>
        <pc:sldMkLst>
          <pc:docMk/>
          <pc:sldMk cId="428055415" sldId="597"/>
        </pc:sldMkLst>
        <pc:spChg chg="mod">
          <ac:chgData name="Suzanne Bolling" userId="cb909048-b9b0-45ad-b011-5d5cbb3550f1" providerId="ADAL" clId="{9A7C8A34-E46F-4258-BD55-32E3100A96F5}" dt="2021-09-15T14:27:16.449" v="263" actId="13244"/>
          <ac:spMkLst>
            <pc:docMk/>
            <pc:sldMk cId="428055415" sldId="597"/>
            <ac:spMk id="3" creationId="{E6FE05A6-A643-4ADF-9731-9CFED7F679AD}"/>
          </ac:spMkLst>
        </pc:spChg>
        <pc:spChg chg="mod">
          <ac:chgData name="Suzanne Bolling" userId="cb909048-b9b0-45ad-b011-5d5cbb3550f1" providerId="ADAL" clId="{9A7C8A34-E46F-4258-BD55-32E3100A96F5}" dt="2021-09-15T14:27:11.684" v="262" actId="13244"/>
          <ac:spMkLst>
            <pc:docMk/>
            <pc:sldMk cId="428055415" sldId="597"/>
            <ac:spMk id="7" creationId="{F635A7C8-8E35-403D-9BCA-5207C1F523EB}"/>
          </ac:spMkLst>
        </pc:spChg>
        <pc:picChg chg="del">
          <ac:chgData name="Suzanne Bolling" userId="cb909048-b9b0-45ad-b011-5d5cbb3550f1" providerId="ADAL" clId="{9A7C8A34-E46F-4258-BD55-32E3100A96F5}" dt="2021-09-15T14:17:08.346" v="1"/>
          <ac:picMkLst>
            <pc:docMk/>
            <pc:sldMk cId="428055415" sldId="597"/>
            <ac:picMk id="10" creationId="{3D705E02-899B-445F-931C-4B5252A2DBC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NYS%20Indicator%206%20&amp;%20Other%20States'%20Targe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Indicator%206%20data%20for%20target%20setting%20-%20equated%20to%20FFY%202020-25%20APR%20-%20plus%2020-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Indicator%206%20data%20for%20target%20setting%20-%20equated%20to%20FFY%202020-25%20APR%20-%20plus%2020-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Indicator%206%20data%20for%20target%20setting%20-%20equated%20to%20FFY%202020-25%20APR%20-%20plus%2020-2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Indicator%206%20data%20for%20target%20setting%20-%20equated%20to%20FFY%202020-25%20APR%20-%20plus%2020-21.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NYS%20Indicator%206%20&amp;%20Other%20States'%20Targe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NYS%20Indicator%206%20&amp;%20Other%20States'%20Targe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NYS%20Indicator%206%20&amp;%20Other%20States'%20Targe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Indicator%206%20data%20for%20target%20setting%20-%20equated%20to%20FFY%202020-25%20APR%20-%20plus%20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Indicator%206%20data%20for%20target%20setting%20-%20equated%20to%20FFY%202020-25%20APR%20-%20plus%20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Indicator%206%20data%20for%20target%20setting%20-%20equated%20to%20FFY%202020-25%20APR%20-%20plus%20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Indicator%206%20data%20for%20target%20setting%20-%20equated%20to%20FFY%202020-25%20APR%20-%20plus%20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nysed.sharepoint.com/sites/SuzannesOSETeams/Shared%20Documents/General/SPP%20Target%20Setting%20Project/Indicator%206/Indicator%206%20data%20for%20target%20setting%20-%20equated%20to%20FFY%202020-25%20APR%20-%20plus%20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8861786598442"/>
          <c:y val="6.1643968574859334E-2"/>
          <c:w val="0.87734461031487787"/>
          <c:h val="0.78503355364612759"/>
        </c:manualLayout>
      </c:layout>
      <c:lineChart>
        <c:grouping val="standard"/>
        <c:varyColors val="0"/>
        <c:ser>
          <c:idx val="0"/>
          <c:order val="0"/>
          <c:tx>
            <c:strRef>
              <c:f>'NYS Ind 6 Results w Variance'!$A$2</c:f>
              <c:strCache>
                <c:ptCount val="1"/>
                <c:pt idx="0">
                  <c:v>6A: NYS Target</c:v>
                </c:pt>
              </c:strCache>
            </c:strRef>
          </c:tx>
          <c:spPr>
            <a:ln w="28575" cap="rnd">
              <a:solidFill>
                <a:srgbClr val="FF0000"/>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0CE-4DB5-B3B6-63BEC0EB36A9}"/>
                </c:ext>
              </c:extLst>
            </c:dLbl>
            <c:dLbl>
              <c:idx val="1"/>
              <c:tx>
                <c:rich>
                  <a:bodyPr/>
                  <a:lstStyle/>
                  <a:p>
                    <a:fld id="{722D5524-6B84-493C-A10E-C1EAD29DC43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0CE-4DB5-B3B6-63BEC0EB36A9}"/>
                </c:ext>
              </c:extLst>
            </c:dLbl>
            <c:dLbl>
              <c:idx val="2"/>
              <c:layout>
                <c:manualLayout>
                  <c:x val="-3.9895790803927286E-2"/>
                  <c:y val="-6.6844354141557025E-2"/>
                </c:manualLayout>
              </c:layout>
              <c:tx>
                <c:rich>
                  <a:bodyPr/>
                  <a:lstStyle/>
                  <a:p>
                    <a:fld id="{EAF4654B-8D4C-430E-9FFB-9E3F869304A8}"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0CE-4DB5-B3B6-63BEC0EB36A9}"/>
                </c:ext>
              </c:extLst>
            </c:dLbl>
            <c:dLbl>
              <c:idx val="3"/>
              <c:tx>
                <c:rich>
                  <a:bodyPr/>
                  <a:lstStyle/>
                  <a:p>
                    <a:fld id="{B5432838-8790-4D17-A21E-2252405FA1D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0CE-4DB5-B3B6-63BEC0EB36A9}"/>
                </c:ext>
              </c:extLst>
            </c:dLbl>
            <c:dLbl>
              <c:idx val="4"/>
              <c:tx>
                <c:rich>
                  <a:bodyPr/>
                  <a:lstStyle/>
                  <a:p>
                    <a:fld id="{60949AE9-1D54-499D-8655-FEF444A9EDF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0CE-4DB5-B3B6-63BEC0EB36A9}"/>
                </c:ext>
              </c:extLst>
            </c:dLbl>
            <c:dLbl>
              <c:idx val="5"/>
              <c:tx>
                <c:rich>
                  <a:bodyPr/>
                  <a:lstStyle/>
                  <a:p>
                    <a:fld id="{F6E29E8E-D576-490E-859D-5CD2D98D569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67E-4624-BA37-1F208D86B792}"/>
                </c:ext>
              </c:extLst>
            </c:dLbl>
            <c:dLbl>
              <c:idx val="6"/>
              <c:tx>
                <c:rich>
                  <a:bodyPr/>
                  <a:lstStyle/>
                  <a:p>
                    <a:fld id="{4B8E2C15-C9F7-4C45-8F80-4EAD8B3D15E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67E-4624-BA37-1F208D86B792}"/>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'NYS Ind 6 Results w Variance'!$B$1:$H$1</c:f>
              <c:numCache>
                <c:formatCode>General</c:formatCode>
                <c:ptCount val="7"/>
                <c:pt idx="0">
                  <c:v>2013</c:v>
                </c:pt>
                <c:pt idx="1">
                  <c:v>2014</c:v>
                </c:pt>
                <c:pt idx="2">
                  <c:v>2015</c:v>
                </c:pt>
                <c:pt idx="3">
                  <c:v>2016</c:v>
                </c:pt>
                <c:pt idx="4">
                  <c:v>2017</c:v>
                </c:pt>
                <c:pt idx="5">
                  <c:v>2018</c:v>
                </c:pt>
                <c:pt idx="6">
                  <c:v>2019</c:v>
                </c:pt>
              </c:numCache>
            </c:numRef>
          </c:cat>
          <c:val>
            <c:numRef>
              <c:f>'NYS Ind 6 Results w Variance'!$B$2:$H$2</c:f>
              <c:numCache>
                <c:formatCode>0.00%</c:formatCode>
                <c:ptCount val="7"/>
                <c:pt idx="0">
                  <c:v>0.42899999999999999</c:v>
                </c:pt>
                <c:pt idx="1">
                  <c:v>0.435</c:v>
                </c:pt>
                <c:pt idx="2">
                  <c:v>0.435</c:v>
                </c:pt>
                <c:pt idx="3">
                  <c:v>0.45</c:v>
                </c:pt>
                <c:pt idx="4">
                  <c:v>0.47</c:v>
                </c:pt>
                <c:pt idx="5">
                  <c:v>0.5</c:v>
                </c:pt>
                <c:pt idx="6">
                  <c:v>0.5</c:v>
                </c:pt>
              </c:numCache>
            </c:numRef>
          </c:val>
          <c:smooth val="0"/>
          <c:extLst>
            <c:ext xmlns:c15="http://schemas.microsoft.com/office/drawing/2012/chart" uri="{02D57815-91ED-43cb-92C2-25804820EDAC}">
              <c15:datalabelsRange>
                <c15:f>'NYS Ind 6 Results w Variance'!$B$3:$H$3</c15:f>
                <c15:dlblRangeCache>
                  <c:ptCount val="7"/>
                  <c:pt idx="0">
                    <c:v>0.00</c:v>
                  </c:pt>
                  <c:pt idx="1">
                    <c:v>+0.60</c:v>
                  </c:pt>
                  <c:pt idx="2">
                    <c:v>0.00</c:v>
                  </c:pt>
                  <c:pt idx="3">
                    <c:v>+1.50</c:v>
                  </c:pt>
                  <c:pt idx="4">
                    <c:v>+2.00</c:v>
                  </c:pt>
                  <c:pt idx="5">
                    <c:v>+3.00</c:v>
                  </c:pt>
                  <c:pt idx="6">
                    <c:v>0.00</c:v>
                  </c:pt>
                </c15:dlblRangeCache>
              </c15:datalabelsRange>
            </c:ext>
            <c:ext xmlns:c16="http://schemas.microsoft.com/office/drawing/2014/chart" uri="{C3380CC4-5D6E-409C-BE32-E72D297353CC}">
              <c16:uniqueId val="{00000005-F0CE-4DB5-B3B6-63BEC0EB36A9}"/>
            </c:ext>
          </c:extLst>
        </c:ser>
        <c:ser>
          <c:idx val="2"/>
          <c:order val="2"/>
          <c:tx>
            <c:strRef>
              <c:f>'NYS Ind 6 Results w Variance'!$A$4</c:f>
              <c:strCache>
                <c:ptCount val="1"/>
                <c:pt idx="0">
                  <c:v>6A: NYS Result</c:v>
                </c:pt>
              </c:strCache>
            </c:strRef>
          </c:tx>
          <c:spPr>
            <a:ln w="285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F0CE-4DB5-B3B6-63BEC0EB36A9}"/>
                </c:ext>
              </c:extLst>
            </c:dLbl>
            <c:dLbl>
              <c:idx val="1"/>
              <c:layout>
                <c:manualLayout>
                  <c:x val="-3.9522676949331988E-2"/>
                  <c:y val="4.287249469712625E-2"/>
                </c:manualLayout>
              </c:layout>
              <c:tx>
                <c:rich>
                  <a:bodyPr/>
                  <a:lstStyle/>
                  <a:p>
                    <a:fld id="{45625752-43A4-4AF5-9A6E-9D89A5B9BD94}"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0CE-4DB5-B3B6-63BEC0EB36A9}"/>
                </c:ext>
              </c:extLst>
            </c:dLbl>
            <c:dLbl>
              <c:idx val="2"/>
              <c:tx>
                <c:rich>
                  <a:bodyPr/>
                  <a:lstStyle/>
                  <a:p>
                    <a:fld id="{F715FC8D-064E-4FAE-8190-4400B28893C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0CE-4DB5-B3B6-63BEC0EB36A9}"/>
                </c:ext>
              </c:extLst>
            </c:dLbl>
            <c:dLbl>
              <c:idx val="3"/>
              <c:tx>
                <c:rich>
                  <a:bodyPr/>
                  <a:lstStyle/>
                  <a:p>
                    <a:fld id="{EDC3B473-89E5-4498-9783-13E4CD5F57B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0CE-4DB5-B3B6-63BEC0EB36A9}"/>
                </c:ext>
              </c:extLst>
            </c:dLbl>
            <c:dLbl>
              <c:idx val="4"/>
              <c:tx>
                <c:rich>
                  <a:bodyPr/>
                  <a:lstStyle/>
                  <a:p>
                    <a:fld id="{BACF4DDD-2527-4838-B186-5A8A353D756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0CE-4DB5-B3B6-63BEC0EB36A9}"/>
                </c:ext>
              </c:extLst>
            </c:dLbl>
            <c:dLbl>
              <c:idx val="5"/>
              <c:tx>
                <c:rich>
                  <a:bodyPr/>
                  <a:lstStyle/>
                  <a:p>
                    <a:fld id="{B639D68D-A7D2-4409-BA77-2AE74977FF0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67E-4624-BA37-1F208D86B792}"/>
                </c:ext>
              </c:extLst>
            </c:dLbl>
            <c:dLbl>
              <c:idx val="6"/>
              <c:tx>
                <c:rich>
                  <a:bodyPr/>
                  <a:lstStyle/>
                  <a:p>
                    <a:fld id="{E2797841-E2DC-41FE-8AEC-34AC5F69095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67E-4624-BA37-1F208D86B792}"/>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'NYS Ind 6 Results w Variance'!$B$1:$H$1</c:f>
              <c:numCache>
                <c:formatCode>General</c:formatCode>
                <c:ptCount val="7"/>
                <c:pt idx="0">
                  <c:v>2013</c:v>
                </c:pt>
                <c:pt idx="1">
                  <c:v>2014</c:v>
                </c:pt>
                <c:pt idx="2">
                  <c:v>2015</c:v>
                </c:pt>
                <c:pt idx="3">
                  <c:v>2016</c:v>
                </c:pt>
                <c:pt idx="4">
                  <c:v>2017</c:v>
                </c:pt>
                <c:pt idx="5">
                  <c:v>2018</c:v>
                </c:pt>
                <c:pt idx="6">
                  <c:v>2019</c:v>
                </c:pt>
              </c:numCache>
            </c:numRef>
          </c:cat>
          <c:val>
            <c:numRef>
              <c:f>'NYS Ind 6 Results w Variance'!$B$4:$H$4</c:f>
              <c:numCache>
                <c:formatCode>0.00%</c:formatCode>
                <c:ptCount val="7"/>
                <c:pt idx="0">
                  <c:v>0.42920000000000003</c:v>
                </c:pt>
                <c:pt idx="1">
                  <c:v>0.43190000000000001</c:v>
                </c:pt>
                <c:pt idx="2">
                  <c:v>0.4194</c:v>
                </c:pt>
                <c:pt idx="3">
                  <c:v>0.43409999999999999</c:v>
                </c:pt>
                <c:pt idx="4">
                  <c:v>0.43559999999999999</c:v>
                </c:pt>
                <c:pt idx="5">
                  <c:v>0.43059999999999998</c:v>
                </c:pt>
                <c:pt idx="6">
                  <c:v>0.42199999999999999</c:v>
                </c:pt>
              </c:numCache>
            </c:numRef>
          </c:val>
          <c:smooth val="0"/>
          <c:extLst>
            <c:ext xmlns:c15="http://schemas.microsoft.com/office/drawing/2012/chart" uri="{02D57815-91ED-43cb-92C2-25804820EDAC}">
              <c15:datalabelsRange>
                <c15:f>'NYS Ind 6 Results w Variance'!$B$5:$H$5</c15:f>
                <c15:dlblRangeCache>
                  <c:ptCount val="7"/>
                  <c:pt idx="0">
                    <c:v>0.00</c:v>
                  </c:pt>
                  <c:pt idx="1">
                    <c:v>+0.27</c:v>
                  </c:pt>
                  <c:pt idx="2">
                    <c:v>-1.25</c:v>
                  </c:pt>
                  <c:pt idx="3">
                    <c:v>+1.47</c:v>
                  </c:pt>
                  <c:pt idx="4">
                    <c:v>+0.15</c:v>
                  </c:pt>
                  <c:pt idx="5">
                    <c:v>-0.50</c:v>
                  </c:pt>
                  <c:pt idx="6">
                    <c:v>-0.86</c:v>
                  </c:pt>
                </c15:dlblRangeCache>
              </c15:datalabelsRange>
            </c:ext>
            <c:ext xmlns:c16="http://schemas.microsoft.com/office/drawing/2014/chart" uri="{C3380CC4-5D6E-409C-BE32-E72D297353CC}">
              <c16:uniqueId val="{0000000B-F0CE-4DB5-B3B6-63BEC0EB36A9}"/>
            </c:ext>
          </c:extLst>
        </c:ser>
        <c:dLbls>
          <c:showLegendKey val="0"/>
          <c:showVal val="0"/>
          <c:showCatName val="0"/>
          <c:showSerName val="0"/>
          <c:showPercent val="0"/>
          <c:showBubbleSize val="0"/>
        </c:dLbls>
        <c:smooth val="0"/>
        <c:axId val="846060120"/>
        <c:axId val="846060776"/>
        <c:extLst>
          <c:ext xmlns:c15="http://schemas.microsoft.com/office/drawing/2012/chart" uri="{02D57815-91ED-43cb-92C2-25804820EDAC}">
            <c15:filteredLineSeries>
              <c15:ser>
                <c:idx val="1"/>
                <c:order val="1"/>
                <c:tx>
                  <c:strRef>
                    <c:extLst>
                      <c:ext uri="{02D57815-91ED-43cb-92C2-25804820EDAC}">
                        <c15:formulaRef>
                          <c15:sqref>'NYS Ind 6 Results w Variance'!$A$3</c15:sqref>
                        </c15:formulaRef>
                      </c:ext>
                    </c:extLst>
                    <c:strCache>
                      <c:ptCount val="1"/>
                      <c:pt idx="0">
                        <c:v>Variance</c:v>
                      </c:pt>
                    </c:strCache>
                  </c:strRef>
                </c:tx>
                <c:spPr>
                  <a:ln w="28575" cap="rnd">
                    <a:solidFill>
                      <a:schemeClr val="accent2"/>
                    </a:solidFill>
                    <a:round/>
                  </a:ln>
                  <a:effectLst/>
                </c:spPr>
                <c:marker>
                  <c:symbol val="none"/>
                </c:marker>
                <c:cat>
                  <c:numRef>
                    <c:extLst>
                      <c:ex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c:ext uri="{02D57815-91ED-43cb-92C2-25804820EDAC}">
                        <c15:formulaRef>
                          <c15:sqref>'NYS Ind 6 Results w Variance'!$B$3:$H$3</c15:sqref>
                        </c15:formulaRef>
                      </c:ext>
                    </c:extLst>
                    <c:numCache>
                      <c:formatCode>\+0.00</c:formatCode>
                      <c:ptCount val="7"/>
                      <c:pt idx="0" formatCode="0.00">
                        <c:v>0</c:v>
                      </c:pt>
                      <c:pt idx="1">
                        <c:v>0.60000000000000053</c:v>
                      </c:pt>
                      <c:pt idx="2" formatCode="0.00">
                        <c:v>0</c:v>
                      </c:pt>
                      <c:pt idx="3">
                        <c:v>1.5000000000000013</c:v>
                      </c:pt>
                      <c:pt idx="4">
                        <c:v>1.9999999999999962</c:v>
                      </c:pt>
                      <c:pt idx="5">
                        <c:v>3.0000000000000027</c:v>
                      </c:pt>
                      <c:pt idx="6" formatCode="0.00">
                        <c:v>0</c:v>
                      </c:pt>
                    </c:numCache>
                  </c:numRef>
                </c:val>
                <c:smooth val="0"/>
                <c:extLst>
                  <c:ext xmlns:c16="http://schemas.microsoft.com/office/drawing/2014/chart" uri="{C3380CC4-5D6E-409C-BE32-E72D297353CC}">
                    <c16:uniqueId val="{0000000C-F0CE-4DB5-B3B6-63BEC0EB36A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'NYS Ind 6 Results w Variance'!$A$5</c15:sqref>
                        </c15:formulaRef>
                      </c:ext>
                    </c:extLst>
                    <c:strCache>
                      <c:ptCount val="1"/>
                      <c:pt idx="0">
                        <c:v>Variance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Variance'!$B$5:$H$5</c15:sqref>
                        </c15:formulaRef>
                      </c:ext>
                    </c:extLst>
                    <c:numCache>
                      <c:formatCode>\+0.00</c:formatCode>
                      <c:ptCount val="7"/>
                      <c:pt idx="0" formatCode="0.00">
                        <c:v>0</c:v>
                      </c:pt>
                      <c:pt idx="1">
                        <c:v>0.26999999999999802</c:v>
                      </c:pt>
                      <c:pt idx="2" formatCode="0.00">
                        <c:v>-1.2500000000000011</c:v>
                      </c:pt>
                      <c:pt idx="3">
                        <c:v>1.4699999999999991</c:v>
                      </c:pt>
                      <c:pt idx="4">
                        <c:v>0.15000000000000013</c:v>
                      </c:pt>
                      <c:pt idx="5" formatCode="0.00">
                        <c:v>-0.50000000000000044</c:v>
                      </c:pt>
                      <c:pt idx="6" formatCode="0.00">
                        <c:v>-0.85999999999999965</c:v>
                      </c:pt>
                    </c:numCache>
                  </c:numRef>
                </c:val>
                <c:smooth val="0"/>
                <c:extLst xmlns:c15="http://schemas.microsoft.com/office/drawing/2012/chart">
                  <c:ext xmlns:c16="http://schemas.microsoft.com/office/drawing/2014/chart" uri="{C3380CC4-5D6E-409C-BE32-E72D297353CC}">
                    <c16:uniqueId val="{0000000D-F0CE-4DB5-B3B6-63BEC0EB36A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'NYS Ind 6 Results w Variance'!$A$6</c15:sqref>
                        </c15:formulaRef>
                      </c:ext>
                    </c:extLst>
                    <c:strCache>
                      <c:ptCount val="1"/>
                      <c:pt idx="0">
                        <c:v>6A: National Mean</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Variance'!$B$6:$H$6</c15:sqref>
                        </c15:formulaRef>
                      </c:ext>
                    </c:extLst>
                    <c:numCache>
                      <c:formatCode>0.00%</c:formatCode>
                      <c:ptCount val="7"/>
                      <c:pt idx="0">
                        <c:v>0.5</c:v>
                      </c:pt>
                      <c:pt idx="1">
                        <c:v>0.5</c:v>
                      </c:pt>
                      <c:pt idx="2">
                        <c:v>0.51</c:v>
                      </c:pt>
                      <c:pt idx="3">
                        <c:v>0.51</c:v>
                      </c:pt>
                      <c:pt idx="4">
                        <c:v>0.51</c:v>
                      </c:pt>
                      <c:pt idx="5">
                        <c:v>0.5</c:v>
                      </c:pt>
                    </c:numCache>
                  </c:numRef>
                </c:val>
                <c:smooth val="0"/>
                <c:extLst xmlns:c15="http://schemas.microsoft.com/office/drawing/2012/chart">
                  <c:ext xmlns:c16="http://schemas.microsoft.com/office/drawing/2014/chart" uri="{C3380CC4-5D6E-409C-BE32-E72D297353CC}">
                    <c16:uniqueId val="{0000000E-F0CE-4DB5-B3B6-63BEC0EB36A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'NYS Ind 6 Results w Variance'!$A$7</c15:sqref>
                        </c15:formulaRef>
                      </c:ext>
                    </c:extLst>
                    <c:strCache>
                      <c:ptCount val="1"/>
                      <c:pt idx="0">
                        <c:v>6B: NYS Target</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Variance'!$B$7:$H$7</c15:sqref>
                        </c15:formulaRef>
                      </c:ext>
                    </c:extLst>
                    <c:numCache>
                      <c:formatCode>0.00%</c:formatCode>
                      <c:ptCount val="7"/>
                      <c:pt idx="0">
                        <c:v>0.23769999999999999</c:v>
                      </c:pt>
                      <c:pt idx="1">
                        <c:v>0.22</c:v>
                      </c:pt>
                      <c:pt idx="2">
                        <c:v>0.21</c:v>
                      </c:pt>
                      <c:pt idx="3">
                        <c:v>0.2</c:v>
                      </c:pt>
                      <c:pt idx="4">
                        <c:v>0.19</c:v>
                      </c:pt>
                      <c:pt idx="5">
                        <c:v>0.18</c:v>
                      </c:pt>
                      <c:pt idx="6">
                        <c:v>0.18</c:v>
                      </c:pt>
                    </c:numCache>
                  </c:numRef>
                </c:val>
                <c:smooth val="0"/>
                <c:extLst xmlns:c15="http://schemas.microsoft.com/office/drawing/2012/chart">
                  <c:ext xmlns:c16="http://schemas.microsoft.com/office/drawing/2014/chart" uri="{C3380CC4-5D6E-409C-BE32-E72D297353CC}">
                    <c16:uniqueId val="{0000000F-F0CE-4DB5-B3B6-63BEC0EB36A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'NYS Ind 6 Results w Variance'!$A$8</c15:sqref>
                        </c15:formulaRef>
                      </c:ext>
                    </c:extLst>
                    <c:strCache>
                      <c:ptCount val="1"/>
                      <c:pt idx="0">
                        <c:v>Variance</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Variance'!$B$8:$H$8</c15:sqref>
                        </c15:formulaRef>
                      </c:ext>
                    </c:extLst>
                    <c:numCache>
                      <c:formatCode>0.00</c:formatCode>
                      <c:ptCount val="7"/>
                      <c:pt idx="0">
                        <c:v>0</c:v>
                      </c:pt>
                      <c:pt idx="1">
                        <c:v>-1.7699999999999994</c:v>
                      </c:pt>
                      <c:pt idx="2">
                        <c:v>-1.0000000000000009</c:v>
                      </c:pt>
                      <c:pt idx="3">
                        <c:v>-0.99999999999999811</c:v>
                      </c:pt>
                      <c:pt idx="4">
                        <c:v>-1.0000000000000009</c:v>
                      </c:pt>
                      <c:pt idx="5">
                        <c:v>-1.0000000000000009</c:v>
                      </c:pt>
                      <c:pt idx="6">
                        <c:v>0</c:v>
                      </c:pt>
                    </c:numCache>
                  </c:numRef>
                </c:val>
                <c:smooth val="0"/>
                <c:extLst xmlns:c15="http://schemas.microsoft.com/office/drawing/2012/chart">
                  <c:ext xmlns:c16="http://schemas.microsoft.com/office/drawing/2014/chart" uri="{C3380CC4-5D6E-409C-BE32-E72D297353CC}">
                    <c16:uniqueId val="{00000010-F0CE-4DB5-B3B6-63BEC0EB36A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'NYS Ind 6 Results w Variance'!$A$9</c15:sqref>
                        </c15:formulaRef>
                      </c:ext>
                    </c:extLst>
                    <c:strCache>
                      <c:ptCount val="1"/>
                      <c:pt idx="0">
                        <c:v>6B: NYS Result</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Variance'!$B$9:$H$9</c15:sqref>
                        </c15:formulaRef>
                      </c:ext>
                    </c:extLst>
                    <c:numCache>
                      <c:formatCode>0.00%</c:formatCode>
                      <c:ptCount val="7"/>
                      <c:pt idx="0">
                        <c:v>0.23769999999999999</c:v>
                      </c:pt>
                      <c:pt idx="1">
                        <c:v>0.22650000000000001</c:v>
                      </c:pt>
                      <c:pt idx="2">
                        <c:v>0.23860000000000001</c:v>
                      </c:pt>
                      <c:pt idx="3">
                        <c:v>0.2268</c:v>
                      </c:pt>
                      <c:pt idx="4">
                        <c:v>0.22459999999999999</c:v>
                      </c:pt>
                      <c:pt idx="5">
                        <c:v>0.23280000000000001</c:v>
                      </c:pt>
                      <c:pt idx="6">
                        <c:v>0.23250000000000001</c:v>
                      </c:pt>
                    </c:numCache>
                  </c:numRef>
                </c:val>
                <c:smooth val="0"/>
                <c:extLst xmlns:c15="http://schemas.microsoft.com/office/drawing/2012/chart">
                  <c:ext xmlns:c16="http://schemas.microsoft.com/office/drawing/2014/chart" uri="{C3380CC4-5D6E-409C-BE32-E72D297353CC}">
                    <c16:uniqueId val="{00000011-F0CE-4DB5-B3B6-63BEC0EB36A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'NYS Ind 6 Results w Variance'!$A$10</c15:sqref>
                        </c15:formulaRef>
                      </c:ext>
                    </c:extLst>
                    <c:strCache>
                      <c:ptCount val="1"/>
                      <c:pt idx="0">
                        <c:v>Variance</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Variance'!$B$10:$H$10</c15:sqref>
                        </c15:formulaRef>
                      </c:ext>
                    </c:extLst>
                    <c:numCache>
                      <c:formatCode>0.00</c:formatCode>
                      <c:ptCount val="7"/>
                      <c:pt idx="0">
                        <c:v>0</c:v>
                      </c:pt>
                      <c:pt idx="1">
                        <c:v>-1.1199999999999988</c:v>
                      </c:pt>
                      <c:pt idx="2" formatCode="\+0.00">
                        <c:v>1.21</c:v>
                      </c:pt>
                      <c:pt idx="3">
                        <c:v>-1.1800000000000006</c:v>
                      </c:pt>
                      <c:pt idx="4">
                        <c:v>-0.22000000000000075</c:v>
                      </c:pt>
                      <c:pt idx="5" formatCode="\+0.00">
                        <c:v>0.82000000000000128</c:v>
                      </c:pt>
                      <c:pt idx="6">
                        <c:v>-2.9999999999999472E-2</c:v>
                      </c:pt>
                    </c:numCache>
                  </c:numRef>
                </c:val>
                <c:smooth val="0"/>
                <c:extLst xmlns:c15="http://schemas.microsoft.com/office/drawing/2012/chart">
                  <c:ext xmlns:c16="http://schemas.microsoft.com/office/drawing/2014/chart" uri="{C3380CC4-5D6E-409C-BE32-E72D297353CC}">
                    <c16:uniqueId val="{00000012-F0CE-4DB5-B3B6-63BEC0EB36A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'NYS Ind 6 Results w Variance'!$A$11</c15:sqref>
                        </c15:formulaRef>
                      </c:ext>
                    </c:extLst>
                    <c:strCache>
                      <c:ptCount val="1"/>
                      <c:pt idx="0">
                        <c:v>6B: National Mean</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Variance'!$B$11:$H$11</c15:sqref>
                        </c15:formulaRef>
                      </c:ext>
                    </c:extLst>
                    <c:numCache>
                      <c:formatCode>0.00%</c:formatCode>
                      <c:ptCount val="7"/>
                      <c:pt idx="0">
                        <c:v>0.22</c:v>
                      </c:pt>
                      <c:pt idx="1">
                        <c:v>0.21</c:v>
                      </c:pt>
                      <c:pt idx="2">
                        <c:v>0.2</c:v>
                      </c:pt>
                      <c:pt idx="3">
                        <c:v>0.21</c:v>
                      </c:pt>
                      <c:pt idx="4">
                        <c:v>0.2</c:v>
                      </c:pt>
                      <c:pt idx="5">
                        <c:v>0.2</c:v>
                      </c:pt>
                    </c:numCache>
                  </c:numRef>
                </c:val>
                <c:smooth val="0"/>
                <c:extLst xmlns:c15="http://schemas.microsoft.com/office/drawing/2012/chart">
                  <c:ext xmlns:c16="http://schemas.microsoft.com/office/drawing/2014/chart" uri="{C3380CC4-5D6E-409C-BE32-E72D297353CC}">
                    <c16:uniqueId val="{00000013-F0CE-4DB5-B3B6-63BEC0EB36A9}"/>
                  </c:ext>
                </c:extLst>
              </c15:ser>
            </c15:filteredLineSeries>
          </c:ext>
        </c:extLst>
      </c:lineChart>
      <c:catAx>
        <c:axId val="84606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6060776"/>
        <c:crosses val="autoZero"/>
        <c:auto val="1"/>
        <c:lblAlgn val="ctr"/>
        <c:lblOffset val="100"/>
        <c:noMultiLvlLbl val="0"/>
      </c:catAx>
      <c:valAx>
        <c:axId val="846060776"/>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46060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1" i="0" u="none" strike="noStrike" kern="1200" baseline="0">
                <a:solidFill>
                  <a:schemeClr val="tx1">
                    <a:lumMod val="65000"/>
                    <a:lumOff val="35000"/>
                  </a:schemeClr>
                </a:solidFill>
                <a:latin typeface="+mn-lt"/>
                <a:ea typeface="+mn-ea"/>
                <a:cs typeface="+mn-cs"/>
              </a:defRPr>
            </a:pPr>
            <a:endParaRPr lang="en-US"/>
          </a:p>
        </c:txPr>
      </c:dTable>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40000"/>
                <a:lumOff val="60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15:layout>
                    <c:manualLayout>
                      <c:w val="0.26026778852613841"/>
                      <c:h val="0.10221305841924398"/>
                    </c:manualLayout>
                  </c15:layout>
                </c:ext>
                <c:ext xmlns:c16="http://schemas.microsoft.com/office/drawing/2014/chart" uri="{C3380CC4-5D6E-409C-BE32-E72D297353CC}">
                  <c16:uniqueId val="{00000001-AF87-4324-BC00-CF2132754C69}"/>
                </c:ext>
              </c:extLst>
            </c:dLbl>
            <c:dLbl>
              <c:idx val="2"/>
              <c:dLblPos val="inEnd"/>
              <c:showLegendKey val="0"/>
              <c:showVal val="1"/>
              <c:showCatName val="0"/>
              <c:showSerName val="0"/>
              <c:showPercent val="0"/>
              <c:showBubbleSize val="0"/>
              <c:extLst>
                <c:ext xmlns:c15="http://schemas.microsoft.com/office/drawing/2012/chart" uri="{CE6537A1-D6FC-4f65-9D91-7224C49458BB}">
                  <c15:layout>
                    <c:manualLayout>
                      <c:w val="0.29006991965957546"/>
                      <c:h val="0.10221305841924398"/>
                    </c:manualLayout>
                  </c15:layout>
                </c:ext>
                <c:ext xmlns:c16="http://schemas.microsoft.com/office/drawing/2014/chart" uri="{C3380CC4-5D6E-409C-BE32-E72D297353CC}">
                  <c16:uniqueId val="{00000002-AF87-4324-BC00-CF2132754C69}"/>
                </c:ext>
              </c:extLst>
            </c:dLbl>
            <c:dLbl>
              <c:idx val="3"/>
              <c:dLblPos val="inEnd"/>
              <c:showLegendKey val="0"/>
              <c:showVal val="1"/>
              <c:showCatName val="0"/>
              <c:showSerName val="0"/>
              <c:showPercent val="0"/>
              <c:showBubbleSize val="0"/>
              <c:extLst>
                <c:ext xmlns:c15="http://schemas.microsoft.com/office/drawing/2012/chart" uri="{CE6537A1-D6FC-4f65-9D91-7224C49458BB}">
                  <c15:layout>
                    <c:manualLayout>
                      <c:w val="0.29184956978094168"/>
                      <c:h val="0.10221305841924398"/>
                    </c:manualLayout>
                  </c15:layout>
                </c:ext>
                <c:ext xmlns:c16="http://schemas.microsoft.com/office/drawing/2014/chart" uri="{C3380CC4-5D6E-409C-BE32-E72D297353CC}">
                  <c16:uniqueId val="{00000003-AF87-4324-BC00-CF2132754C69}"/>
                </c:ext>
              </c:extLst>
            </c:dLbl>
            <c:dLbl>
              <c:idx val="4"/>
              <c:dLblPos val="inEnd"/>
              <c:showLegendKey val="0"/>
              <c:showVal val="1"/>
              <c:showCatName val="0"/>
              <c:showSerName val="0"/>
              <c:showPercent val="0"/>
              <c:showBubbleSize val="0"/>
              <c:extLst>
                <c:ext xmlns:c15="http://schemas.microsoft.com/office/drawing/2012/chart" uri="{CE6537A1-D6FC-4f65-9D91-7224C49458BB}">
                  <c15:layout>
                    <c:manualLayout>
                      <c:w val="0.34340955571290449"/>
                      <c:h val="0.10221305841924398"/>
                    </c:manualLayout>
                  </c15:layout>
                </c:ext>
                <c:ext xmlns:c16="http://schemas.microsoft.com/office/drawing/2014/chart" uri="{C3380CC4-5D6E-409C-BE32-E72D297353CC}">
                  <c16:uniqueId val="{00000004-AF87-4324-BC00-CF2132754C69}"/>
                </c:ext>
              </c:extLst>
            </c:dLbl>
            <c:dLbl>
              <c:idx val="5"/>
              <c:dLblPos val="inEnd"/>
              <c:showLegendKey val="0"/>
              <c:showVal val="1"/>
              <c:showCatName val="0"/>
              <c:showSerName val="0"/>
              <c:showPercent val="0"/>
              <c:showBubbleSize val="0"/>
              <c:extLst>
                <c:ext xmlns:c15="http://schemas.microsoft.com/office/drawing/2012/chart" uri="{CE6537A1-D6FC-4f65-9D91-7224C49458BB}">
                  <c15:layout>
                    <c:manualLayout>
                      <c:w val="0.23519270198448869"/>
                      <c:h val="0.10221305841924398"/>
                    </c:manualLayout>
                  </c15:layout>
                </c:ext>
                <c:ext xmlns:c16="http://schemas.microsoft.com/office/drawing/2014/chart" uri="{C3380CC4-5D6E-409C-BE32-E72D297353CC}">
                  <c16:uniqueId val="{00000005-AF87-4324-BC00-CF2132754C6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5">
                        <a:lumMod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'NRC by setting type'!$A$55:$A$60</c:f>
              <c:strCache>
                <c:ptCount val="6"/>
                <c:pt idx="0">
                  <c:v>NEW YORK CITY</c:v>
                </c:pt>
                <c:pt idx="1">
                  <c:v>LARGE CITY</c:v>
                </c:pt>
                <c:pt idx="2">
                  <c:v>URBAN/SUBURBAN/
HIGH NEEDS</c:v>
                </c:pt>
                <c:pt idx="3">
                  <c:v>RURAL HIGH NEEDS</c:v>
                </c:pt>
                <c:pt idx="4">
                  <c:v>AVERAGE NEEDS</c:v>
                </c:pt>
                <c:pt idx="5">
                  <c:v>LOW NEEDS</c:v>
                </c:pt>
              </c:strCache>
            </c:strRef>
          </c:cat>
          <c:val>
            <c:numRef>
              <c:f>'NRC by setting type'!$B$55:$B$60</c:f>
              <c:numCache>
                <c:formatCode>0.0%</c:formatCode>
                <c:ptCount val="6"/>
                <c:pt idx="0">
                  <c:v>1.1814024390243901E-2</c:v>
                </c:pt>
                <c:pt idx="1">
                  <c:v>0.12101118939079999</c:v>
                </c:pt>
                <c:pt idx="2">
                  <c:v>0.130522088353414</c:v>
                </c:pt>
                <c:pt idx="3">
                  <c:v>0.19435483870967701</c:v>
                </c:pt>
                <c:pt idx="4">
                  <c:v>0.13802572626102</c:v>
                </c:pt>
                <c:pt idx="5">
                  <c:v>6.0662073601075499E-2</c:v>
                </c:pt>
              </c:numCache>
            </c:numRef>
          </c:val>
          <c:extLst>
            <c:ext xmlns:c16="http://schemas.microsoft.com/office/drawing/2014/chart" uri="{C3380CC4-5D6E-409C-BE32-E72D297353CC}">
              <c16:uniqueId val="{00000006-AF87-4324-BC00-CF2132754C69}"/>
            </c:ext>
          </c:extLst>
        </c:ser>
        <c:dLbls>
          <c:showLegendKey val="0"/>
          <c:showVal val="0"/>
          <c:showCatName val="0"/>
          <c:showSerName val="0"/>
          <c:showPercent val="0"/>
          <c:showBubbleSize val="0"/>
        </c:dLbls>
        <c:gapWidth val="182"/>
        <c:axId val="704904064"/>
        <c:axId val="704910624"/>
      </c:barChart>
      <c:catAx>
        <c:axId val="7049040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lumMod val="65000"/>
                    <a:lumOff val="35000"/>
                  </a:schemeClr>
                </a:solidFill>
                <a:latin typeface="+mn-lt"/>
                <a:ea typeface="+mn-ea"/>
                <a:cs typeface="+mn-cs"/>
              </a:defRPr>
            </a:pPr>
            <a:endParaRPr lang="en-US"/>
          </a:p>
        </c:txPr>
        <c:crossAx val="704910624"/>
        <c:crosses val="autoZero"/>
        <c:auto val="1"/>
        <c:lblAlgn val="ctr"/>
        <c:lblOffset val="100"/>
        <c:noMultiLvlLbl val="0"/>
      </c:catAx>
      <c:valAx>
        <c:axId val="704910624"/>
        <c:scaling>
          <c:orientation val="minMax"/>
          <c:max val="0.2"/>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490406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3025750750306E-2"/>
          <c:y val="6.8803600442667687E-2"/>
          <c:w val="0.95255085838112497"/>
          <c:h val="0.8623927991146646"/>
        </c:manualLayout>
      </c:layout>
      <c:areaChart>
        <c:grouping val="standard"/>
        <c:varyColors val="0"/>
        <c:ser>
          <c:idx val="1"/>
          <c:order val="1"/>
          <c:spPr>
            <a:solidFill>
              <a:schemeClr val="accent5">
                <a:lumMod val="50000"/>
              </a:schemeClr>
            </a:solidFill>
            <a:ln>
              <a:solidFill>
                <a:schemeClr val="accent5">
                  <a:lumMod val="50000"/>
                </a:schemeClr>
              </a:solidFill>
            </a:ln>
            <a:effectLst/>
          </c:spPr>
          <c:cat>
            <c:strRef>
              <c:f>'Proposed Targets'!$B$9:$B$14</c:f>
              <c:strCache>
                <c:ptCount val="6"/>
                <c:pt idx="0">
                  <c:v>2020-21</c:v>
                </c:pt>
                <c:pt idx="1">
                  <c:v>2021-22</c:v>
                </c:pt>
                <c:pt idx="2">
                  <c:v>2022-23</c:v>
                </c:pt>
                <c:pt idx="3">
                  <c:v>2023-24</c:v>
                </c:pt>
                <c:pt idx="4">
                  <c:v>2024-25</c:v>
                </c:pt>
                <c:pt idx="5">
                  <c:v>2025-26</c:v>
                </c:pt>
              </c:strCache>
            </c:strRef>
          </c:cat>
          <c:val>
            <c:numRef>
              <c:f>'Proposed Targets'!$D$9:$D$14</c:f>
              <c:numCache>
                <c:formatCode>0.00%</c:formatCode>
                <c:ptCount val="6"/>
                <c:pt idx="0">
                  <c:v>0.42566084347541</c:v>
                </c:pt>
                <c:pt idx="1">
                  <c:v>0.42566084347541</c:v>
                </c:pt>
                <c:pt idx="2">
                  <c:v>0.42566084347541</c:v>
                </c:pt>
                <c:pt idx="3">
                  <c:v>0.42566084347541</c:v>
                </c:pt>
                <c:pt idx="4">
                  <c:v>0.42566084347541</c:v>
                </c:pt>
                <c:pt idx="5">
                  <c:v>0.42566084347541</c:v>
                </c:pt>
              </c:numCache>
            </c:numRef>
          </c:val>
          <c:extLst>
            <c:ext xmlns:c16="http://schemas.microsoft.com/office/drawing/2014/chart" uri="{C3380CC4-5D6E-409C-BE32-E72D297353CC}">
              <c16:uniqueId val="{00000000-D959-4DC2-8149-10DD70FA411F}"/>
            </c:ext>
          </c:extLst>
        </c:ser>
        <c:dLbls>
          <c:showLegendKey val="0"/>
          <c:showVal val="0"/>
          <c:showCatName val="0"/>
          <c:showSerName val="0"/>
          <c:showPercent val="0"/>
          <c:showBubbleSize val="0"/>
        </c:dLbls>
        <c:axId val="1054588248"/>
        <c:axId val="1054586608"/>
      </c:areaChart>
      <c:lineChart>
        <c:grouping val="standard"/>
        <c:varyColors val="0"/>
        <c:ser>
          <c:idx val="0"/>
          <c:order val="0"/>
          <c:spPr>
            <a:ln w="28575" cap="rnd">
              <a:solidFill>
                <a:schemeClr val="accent5">
                  <a:lumMod val="50000"/>
                  <a:alpha val="91000"/>
                </a:schemeClr>
              </a:solidFill>
              <a:round/>
            </a:ln>
            <a:effectLst/>
          </c:spPr>
          <c:marker>
            <c:symbol val="circle"/>
            <c:size val="70"/>
            <c:spPr>
              <a:solidFill>
                <a:schemeClr val="bg1"/>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'Proposed Targets'!$B$9:$B$14</c:f>
              <c:strCache>
                <c:ptCount val="6"/>
                <c:pt idx="0">
                  <c:v>2020-21</c:v>
                </c:pt>
                <c:pt idx="1">
                  <c:v>2021-22</c:v>
                </c:pt>
                <c:pt idx="2">
                  <c:v>2022-23</c:v>
                </c:pt>
                <c:pt idx="3">
                  <c:v>2023-24</c:v>
                </c:pt>
                <c:pt idx="4">
                  <c:v>2024-25</c:v>
                </c:pt>
                <c:pt idx="5">
                  <c:v>2025-26</c:v>
                </c:pt>
              </c:strCache>
            </c:strRef>
          </c:cat>
          <c:val>
            <c:numRef>
              <c:f>'Proposed Targets'!$C$9:$C$14</c:f>
              <c:numCache>
                <c:formatCode>0.00%</c:formatCode>
                <c:ptCount val="6"/>
                <c:pt idx="0">
                  <c:v>0.39500000000000002</c:v>
                </c:pt>
                <c:pt idx="1">
                  <c:v>0.41499999999999998</c:v>
                </c:pt>
                <c:pt idx="2">
                  <c:v>0.435</c:v>
                </c:pt>
                <c:pt idx="3">
                  <c:v>0.45500000000000002</c:v>
                </c:pt>
                <c:pt idx="4" formatCode="0%">
                  <c:v>0.48</c:v>
                </c:pt>
                <c:pt idx="5" formatCode="0%">
                  <c:v>0.5</c:v>
                </c:pt>
              </c:numCache>
            </c:numRef>
          </c:val>
          <c:smooth val="0"/>
          <c:extLst>
            <c:ext xmlns:c16="http://schemas.microsoft.com/office/drawing/2014/chart" uri="{C3380CC4-5D6E-409C-BE32-E72D297353CC}">
              <c16:uniqueId val="{00000001-D959-4DC2-8149-10DD70FA411F}"/>
            </c:ext>
          </c:extLst>
        </c:ser>
        <c:dLbls>
          <c:showLegendKey val="0"/>
          <c:showVal val="0"/>
          <c:showCatName val="0"/>
          <c:showSerName val="0"/>
          <c:showPercent val="0"/>
          <c:showBubbleSize val="0"/>
        </c:dLbls>
        <c:marker val="1"/>
        <c:smooth val="0"/>
        <c:axId val="1054588248"/>
        <c:axId val="1054586608"/>
      </c:lineChart>
      <c:catAx>
        <c:axId val="1054588248"/>
        <c:scaling>
          <c:orientation val="minMax"/>
        </c:scaling>
        <c:delete val="1"/>
        <c:axPos val="b"/>
        <c:numFmt formatCode="General" sourceLinked="1"/>
        <c:majorTickMark val="none"/>
        <c:minorTickMark val="none"/>
        <c:tickLblPos val="nextTo"/>
        <c:crossAx val="1054586608"/>
        <c:crosses val="autoZero"/>
        <c:auto val="1"/>
        <c:lblAlgn val="ctr"/>
        <c:lblOffset val="100"/>
        <c:noMultiLvlLbl val="0"/>
      </c:catAx>
      <c:valAx>
        <c:axId val="1054586608"/>
        <c:scaling>
          <c:orientation val="minMax"/>
          <c:min val="0.30000000000000004"/>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054588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spPr>
            <a:solidFill>
              <a:schemeClr val="accent2">
                <a:lumMod val="40000"/>
                <a:lumOff val="60000"/>
              </a:schemeClr>
            </a:solidFill>
            <a:ln>
              <a:noFill/>
            </a:ln>
            <a:effectLst/>
          </c:spPr>
          <c:cat>
            <c:strRef>
              <c:f>'Proposed Targets'!$B$17:$B$22</c:f>
              <c:strCache>
                <c:ptCount val="6"/>
                <c:pt idx="0">
                  <c:v>2020-21</c:v>
                </c:pt>
                <c:pt idx="1">
                  <c:v>2021-22</c:v>
                </c:pt>
                <c:pt idx="2">
                  <c:v>2022-23</c:v>
                </c:pt>
                <c:pt idx="3">
                  <c:v>2023-24</c:v>
                </c:pt>
                <c:pt idx="4">
                  <c:v>2024-25</c:v>
                </c:pt>
                <c:pt idx="5">
                  <c:v>2025-26</c:v>
                </c:pt>
              </c:strCache>
            </c:strRef>
          </c:cat>
          <c:val>
            <c:numRef>
              <c:f>'Proposed Targets'!$D$17:$D$22</c:f>
              <c:numCache>
                <c:formatCode>0.00%</c:formatCode>
                <c:ptCount val="6"/>
                <c:pt idx="0">
                  <c:v>0.29459916458357899</c:v>
                </c:pt>
                <c:pt idx="1">
                  <c:v>0.29459916458357899</c:v>
                </c:pt>
                <c:pt idx="2">
                  <c:v>0.29459916458357899</c:v>
                </c:pt>
                <c:pt idx="3">
                  <c:v>0.29459916458357899</c:v>
                </c:pt>
                <c:pt idx="4">
                  <c:v>0.29459916458357899</c:v>
                </c:pt>
                <c:pt idx="5">
                  <c:v>0.29459916458357899</c:v>
                </c:pt>
              </c:numCache>
            </c:numRef>
          </c:val>
          <c:extLst>
            <c:ext xmlns:c16="http://schemas.microsoft.com/office/drawing/2014/chart" uri="{C3380CC4-5D6E-409C-BE32-E72D297353CC}">
              <c16:uniqueId val="{00000001-0F07-4744-9F61-FFAB0F947168}"/>
            </c:ext>
          </c:extLst>
        </c:ser>
        <c:dLbls>
          <c:showLegendKey val="0"/>
          <c:showVal val="0"/>
          <c:showCatName val="0"/>
          <c:showSerName val="0"/>
          <c:showPercent val="0"/>
          <c:showBubbleSize val="0"/>
        </c:dLbls>
        <c:axId val="879476792"/>
        <c:axId val="879478104"/>
      </c:areaChart>
      <c:lineChart>
        <c:grouping val="standard"/>
        <c:varyColors val="0"/>
        <c:ser>
          <c:idx val="0"/>
          <c:order val="0"/>
          <c:spPr>
            <a:ln w="28575" cap="rnd">
              <a:solidFill>
                <a:srgbClr val="365516"/>
              </a:solidFill>
              <a:round/>
            </a:ln>
            <a:effectLst/>
          </c:spPr>
          <c:marker>
            <c:symbol val="circle"/>
            <c:size val="70"/>
            <c:spPr>
              <a:solidFill>
                <a:schemeClr val="accent1"/>
              </a:solidFill>
              <a:ln w="9525">
                <a:solidFill>
                  <a:schemeClr val="accent2">
                    <a:lumMod val="50000"/>
                  </a:schemeClr>
                </a:solidFill>
              </a:ln>
              <a:effectLst/>
            </c:spPr>
          </c:marker>
          <c:dPt>
            <c:idx val="0"/>
            <c:marker>
              <c:symbol val="circle"/>
              <c:size val="70"/>
              <c:spPr>
                <a:solidFill>
                  <a:schemeClr val="bg1"/>
                </a:solidFill>
                <a:ln w="9525">
                  <a:solidFill>
                    <a:schemeClr val="accent2">
                      <a:lumMod val="50000"/>
                    </a:schemeClr>
                  </a:solidFill>
                </a:ln>
                <a:effectLst/>
              </c:spPr>
            </c:marker>
            <c:bubble3D val="0"/>
            <c:extLst>
              <c:ext xmlns:c16="http://schemas.microsoft.com/office/drawing/2014/chart" uri="{C3380CC4-5D6E-409C-BE32-E72D297353CC}">
                <c16:uniqueId val="{00000000-E130-43D5-81C5-BD87D142F9A5}"/>
              </c:ext>
            </c:extLst>
          </c:dPt>
          <c:dPt>
            <c:idx val="1"/>
            <c:marker>
              <c:symbol val="circle"/>
              <c:size val="70"/>
              <c:spPr>
                <a:solidFill>
                  <a:schemeClr val="bg1"/>
                </a:solidFill>
                <a:ln w="9525">
                  <a:solidFill>
                    <a:schemeClr val="accent2">
                      <a:lumMod val="50000"/>
                    </a:schemeClr>
                  </a:solidFill>
                </a:ln>
                <a:effectLst/>
              </c:spPr>
            </c:marker>
            <c:bubble3D val="0"/>
            <c:extLst>
              <c:ext xmlns:c16="http://schemas.microsoft.com/office/drawing/2014/chart" uri="{C3380CC4-5D6E-409C-BE32-E72D297353CC}">
                <c16:uniqueId val="{00000001-E130-43D5-81C5-BD87D142F9A5}"/>
              </c:ext>
            </c:extLst>
          </c:dPt>
          <c:dPt>
            <c:idx val="2"/>
            <c:marker>
              <c:symbol val="circle"/>
              <c:size val="70"/>
              <c:spPr>
                <a:solidFill>
                  <a:schemeClr val="bg1"/>
                </a:solidFill>
                <a:ln w="9525">
                  <a:solidFill>
                    <a:schemeClr val="accent2">
                      <a:lumMod val="50000"/>
                    </a:schemeClr>
                  </a:solidFill>
                </a:ln>
                <a:effectLst/>
              </c:spPr>
            </c:marker>
            <c:bubble3D val="0"/>
            <c:extLst>
              <c:ext xmlns:c16="http://schemas.microsoft.com/office/drawing/2014/chart" uri="{C3380CC4-5D6E-409C-BE32-E72D297353CC}">
                <c16:uniqueId val="{00000002-E130-43D5-81C5-BD87D142F9A5}"/>
              </c:ext>
            </c:extLst>
          </c:dPt>
          <c:dPt>
            <c:idx val="3"/>
            <c:marker>
              <c:symbol val="circle"/>
              <c:size val="70"/>
              <c:spPr>
                <a:solidFill>
                  <a:schemeClr val="bg1"/>
                </a:solidFill>
                <a:ln w="9525">
                  <a:solidFill>
                    <a:schemeClr val="accent2">
                      <a:lumMod val="50000"/>
                    </a:schemeClr>
                  </a:solidFill>
                </a:ln>
                <a:effectLst/>
              </c:spPr>
            </c:marker>
            <c:bubble3D val="0"/>
            <c:extLst>
              <c:ext xmlns:c16="http://schemas.microsoft.com/office/drawing/2014/chart" uri="{C3380CC4-5D6E-409C-BE32-E72D297353CC}">
                <c16:uniqueId val="{00000003-E130-43D5-81C5-BD87D142F9A5}"/>
              </c:ext>
            </c:extLst>
          </c:dPt>
          <c:dPt>
            <c:idx val="4"/>
            <c:marker>
              <c:symbol val="circle"/>
              <c:size val="70"/>
              <c:spPr>
                <a:solidFill>
                  <a:schemeClr val="bg1"/>
                </a:solidFill>
                <a:ln w="9525">
                  <a:solidFill>
                    <a:schemeClr val="accent2">
                      <a:lumMod val="50000"/>
                    </a:schemeClr>
                  </a:solidFill>
                </a:ln>
                <a:effectLst/>
              </c:spPr>
            </c:marker>
            <c:bubble3D val="0"/>
            <c:extLst>
              <c:ext xmlns:c16="http://schemas.microsoft.com/office/drawing/2014/chart" uri="{C3380CC4-5D6E-409C-BE32-E72D297353CC}">
                <c16:uniqueId val="{00000004-E130-43D5-81C5-BD87D142F9A5}"/>
              </c:ext>
            </c:extLst>
          </c:dPt>
          <c:dPt>
            <c:idx val="5"/>
            <c:marker>
              <c:symbol val="circle"/>
              <c:size val="70"/>
              <c:spPr>
                <a:solidFill>
                  <a:schemeClr val="bg1"/>
                </a:solidFill>
                <a:ln w="9525">
                  <a:solidFill>
                    <a:schemeClr val="accent2">
                      <a:lumMod val="50000"/>
                    </a:schemeClr>
                  </a:solidFill>
                </a:ln>
                <a:effectLst/>
              </c:spPr>
            </c:marker>
            <c:bubble3D val="0"/>
            <c:extLst>
              <c:ext xmlns:c16="http://schemas.microsoft.com/office/drawing/2014/chart" uri="{C3380CC4-5D6E-409C-BE32-E72D297353CC}">
                <c16:uniqueId val="{00000005-E130-43D5-81C5-BD87D142F9A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'Proposed Targets'!$B$17:$B$22</c:f>
              <c:strCache>
                <c:ptCount val="6"/>
                <c:pt idx="0">
                  <c:v>2020-21</c:v>
                </c:pt>
                <c:pt idx="1">
                  <c:v>2021-22</c:v>
                </c:pt>
                <c:pt idx="2">
                  <c:v>2022-23</c:v>
                </c:pt>
                <c:pt idx="3">
                  <c:v>2023-24</c:v>
                </c:pt>
                <c:pt idx="4">
                  <c:v>2024-25</c:v>
                </c:pt>
                <c:pt idx="5">
                  <c:v>2025-26</c:v>
                </c:pt>
              </c:strCache>
            </c:strRef>
          </c:cat>
          <c:val>
            <c:numRef>
              <c:f>'Proposed Targets'!$C$17:$C$22</c:f>
              <c:numCache>
                <c:formatCode>0%</c:formatCode>
                <c:ptCount val="6"/>
                <c:pt idx="0" formatCode="0.00%">
                  <c:v>0.29799999999999999</c:v>
                </c:pt>
                <c:pt idx="1">
                  <c:v>0.28000000000000003</c:v>
                </c:pt>
                <c:pt idx="2">
                  <c:v>0.24</c:v>
                </c:pt>
                <c:pt idx="3">
                  <c:v>0.23</c:v>
                </c:pt>
                <c:pt idx="4">
                  <c:v>0.22</c:v>
                </c:pt>
                <c:pt idx="5">
                  <c:v>0.2</c:v>
                </c:pt>
              </c:numCache>
            </c:numRef>
          </c:val>
          <c:smooth val="0"/>
          <c:extLst>
            <c:ext xmlns:c16="http://schemas.microsoft.com/office/drawing/2014/chart" uri="{C3380CC4-5D6E-409C-BE32-E72D297353CC}">
              <c16:uniqueId val="{00000000-0F07-4744-9F61-FFAB0F947168}"/>
            </c:ext>
          </c:extLst>
        </c:ser>
        <c:dLbls>
          <c:showLegendKey val="0"/>
          <c:showVal val="0"/>
          <c:showCatName val="0"/>
          <c:showSerName val="0"/>
          <c:showPercent val="0"/>
          <c:showBubbleSize val="0"/>
        </c:dLbls>
        <c:marker val="1"/>
        <c:smooth val="0"/>
        <c:axId val="879476792"/>
        <c:axId val="879478104"/>
      </c:lineChart>
      <c:catAx>
        <c:axId val="879476792"/>
        <c:scaling>
          <c:orientation val="minMax"/>
        </c:scaling>
        <c:delete val="1"/>
        <c:axPos val="b"/>
        <c:numFmt formatCode="General" sourceLinked="1"/>
        <c:majorTickMark val="none"/>
        <c:minorTickMark val="none"/>
        <c:tickLblPos val="nextTo"/>
        <c:crossAx val="879478104"/>
        <c:crosses val="autoZero"/>
        <c:auto val="1"/>
        <c:lblAlgn val="ctr"/>
        <c:lblOffset val="100"/>
        <c:noMultiLvlLbl val="0"/>
      </c:catAx>
      <c:valAx>
        <c:axId val="879478104"/>
        <c:scaling>
          <c:orientation val="minMax"/>
          <c:max val="0.4"/>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879476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spPr>
            <a:solidFill>
              <a:schemeClr val="accent4">
                <a:lumMod val="20000"/>
                <a:lumOff val="80000"/>
              </a:schemeClr>
            </a:solidFill>
            <a:ln>
              <a:noFill/>
            </a:ln>
            <a:effectLst/>
          </c:spPr>
          <c:cat>
            <c:strRef>
              <c:f>'Proposed Targets'!$B$25:$B$30</c:f>
              <c:strCache>
                <c:ptCount val="6"/>
                <c:pt idx="0">
                  <c:v>2020-21</c:v>
                </c:pt>
                <c:pt idx="1">
                  <c:v>2021-22</c:v>
                </c:pt>
                <c:pt idx="2">
                  <c:v>2022-23</c:v>
                </c:pt>
                <c:pt idx="3">
                  <c:v>2023-24</c:v>
                </c:pt>
                <c:pt idx="4">
                  <c:v>2024-25</c:v>
                </c:pt>
                <c:pt idx="5">
                  <c:v>2025-26</c:v>
                </c:pt>
              </c:strCache>
            </c:strRef>
          </c:cat>
          <c:val>
            <c:numRef>
              <c:f>'Proposed Targets'!$D$25:$D$30</c:f>
              <c:numCache>
                <c:formatCode>0.00%</c:formatCode>
                <c:ptCount val="6"/>
                <c:pt idx="0">
                  <c:v>8.1755739584069606E-2</c:v>
                </c:pt>
                <c:pt idx="1">
                  <c:v>8.1755739584069606E-2</c:v>
                </c:pt>
                <c:pt idx="2">
                  <c:v>8.1755739584069606E-2</c:v>
                </c:pt>
                <c:pt idx="3">
                  <c:v>8.1755739584069606E-2</c:v>
                </c:pt>
                <c:pt idx="4">
                  <c:v>8.1755739584069606E-2</c:v>
                </c:pt>
                <c:pt idx="5">
                  <c:v>8.1755739584069606E-2</c:v>
                </c:pt>
              </c:numCache>
            </c:numRef>
          </c:val>
          <c:extLst>
            <c:ext xmlns:c16="http://schemas.microsoft.com/office/drawing/2014/chart" uri="{C3380CC4-5D6E-409C-BE32-E72D297353CC}">
              <c16:uniqueId val="{00000000-24A8-4B16-9870-95336048A04C}"/>
            </c:ext>
          </c:extLst>
        </c:ser>
        <c:dLbls>
          <c:showLegendKey val="0"/>
          <c:showVal val="0"/>
          <c:showCatName val="0"/>
          <c:showSerName val="0"/>
          <c:showPercent val="0"/>
          <c:showBubbleSize val="0"/>
        </c:dLbls>
        <c:axId val="1045057112"/>
        <c:axId val="1045055800"/>
      </c:areaChart>
      <c:lineChart>
        <c:grouping val="standard"/>
        <c:varyColors val="0"/>
        <c:ser>
          <c:idx val="0"/>
          <c:order val="0"/>
          <c:spPr>
            <a:ln w="28575" cap="rnd">
              <a:solidFill>
                <a:schemeClr val="accent4">
                  <a:lumMod val="75000"/>
                </a:schemeClr>
              </a:solidFill>
              <a:round/>
            </a:ln>
            <a:effectLst/>
          </c:spPr>
          <c:marker>
            <c:symbol val="circle"/>
            <c:size val="70"/>
            <c:spPr>
              <a:solidFill>
                <a:schemeClr val="bg1"/>
              </a:solidFill>
              <a:ln w="9525">
                <a:solidFill>
                  <a:schemeClr val="accent4">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'Proposed Targets'!$B$25:$B$30</c:f>
              <c:strCache>
                <c:ptCount val="6"/>
                <c:pt idx="0">
                  <c:v>2020-21</c:v>
                </c:pt>
                <c:pt idx="1">
                  <c:v>2021-22</c:v>
                </c:pt>
                <c:pt idx="2">
                  <c:v>2022-23</c:v>
                </c:pt>
                <c:pt idx="3">
                  <c:v>2023-24</c:v>
                </c:pt>
                <c:pt idx="4">
                  <c:v>2024-25</c:v>
                </c:pt>
                <c:pt idx="5">
                  <c:v>2025-26</c:v>
                </c:pt>
              </c:strCache>
            </c:strRef>
          </c:cat>
          <c:val>
            <c:numRef>
              <c:f>'Proposed Targets'!$C$25:$C$30</c:f>
              <c:numCache>
                <c:formatCode>0%</c:formatCode>
                <c:ptCount val="6"/>
                <c:pt idx="0" formatCode="0.00%">
                  <c:v>0.113</c:v>
                </c:pt>
                <c:pt idx="1">
                  <c:v>0.11</c:v>
                </c:pt>
                <c:pt idx="2" formatCode="0.0%">
                  <c:v>0.105</c:v>
                </c:pt>
                <c:pt idx="3">
                  <c:v>0.1</c:v>
                </c:pt>
                <c:pt idx="4" formatCode="0.00%">
                  <c:v>9.5000000000000001E-2</c:v>
                </c:pt>
                <c:pt idx="5">
                  <c:v>0.09</c:v>
                </c:pt>
              </c:numCache>
            </c:numRef>
          </c:val>
          <c:smooth val="0"/>
          <c:extLst>
            <c:ext xmlns:c16="http://schemas.microsoft.com/office/drawing/2014/chart" uri="{C3380CC4-5D6E-409C-BE32-E72D297353CC}">
              <c16:uniqueId val="{00000001-24A8-4B16-9870-95336048A04C}"/>
            </c:ext>
          </c:extLst>
        </c:ser>
        <c:dLbls>
          <c:showLegendKey val="0"/>
          <c:showVal val="0"/>
          <c:showCatName val="0"/>
          <c:showSerName val="0"/>
          <c:showPercent val="0"/>
          <c:showBubbleSize val="0"/>
        </c:dLbls>
        <c:marker val="1"/>
        <c:smooth val="0"/>
        <c:axId val="1045057112"/>
        <c:axId val="1045055800"/>
      </c:lineChart>
      <c:catAx>
        <c:axId val="1045057112"/>
        <c:scaling>
          <c:orientation val="minMax"/>
        </c:scaling>
        <c:delete val="1"/>
        <c:axPos val="b"/>
        <c:numFmt formatCode="General" sourceLinked="1"/>
        <c:majorTickMark val="none"/>
        <c:minorTickMark val="none"/>
        <c:tickLblPos val="nextTo"/>
        <c:crossAx val="1045055800"/>
        <c:crosses val="autoZero"/>
        <c:auto val="1"/>
        <c:lblAlgn val="ctr"/>
        <c:lblOffset val="100"/>
        <c:noMultiLvlLbl val="0"/>
      </c:catAx>
      <c:valAx>
        <c:axId val="1045055800"/>
        <c:scaling>
          <c:orientation val="minMax"/>
          <c:max val="0.15000000000000002"/>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104505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'6A&amp;B State Targets &amp; Results'!$N$3</c:f>
              <c:strCache>
                <c:ptCount val="1"/>
                <c:pt idx="0">
                  <c:v>2015</c:v>
                </c:pt>
              </c:strCache>
            </c:strRef>
          </c:tx>
          <c:spPr>
            <a:solidFill>
              <a:schemeClr val="accent3"/>
            </a:solidFill>
            <a:ln>
              <a:noFill/>
            </a:ln>
            <a:effectLst/>
          </c:spPr>
          <c:invertIfNegative val="0"/>
          <c:cat>
            <c:strRef>
              <c:f>'6A&amp;B State Targets &amp; Results'!$K$4:$K$10</c:f>
              <c:strCache>
                <c:ptCount val="7"/>
                <c:pt idx="0">
                  <c:v>New York</c:v>
                </c:pt>
                <c:pt idx="1">
                  <c:v>California</c:v>
                </c:pt>
                <c:pt idx="2">
                  <c:v>Florida</c:v>
                </c:pt>
                <c:pt idx="3">
                  <c:v>Pennsylvania</c:v>
                </c:pt>
                <c:pt idx="4">
                  <c:v>Illinois</c:v>
                </c:pt>
                <c:pt idx="5">
                  <c:v>Texas</c:v>
                </c:pt>
                <c:pt idx="6">
                  <c:v>Ohio</c:v>
                </c:pt>
              </c:strCache>
            </c:strRef>
          </c:cat>
          <c:val>
            <c:numRef>
              <c:f>'6A&amp;B State Targets &amp; Results'!$N$4:$N$10</c:f>
              <c:numCache>
                <c:formatCode>0.00%</c:formatCode>
                <c:ptCount val="7"/>
                <c:pt idx="0">
                  <c:v>0.4194</c:v>
                </c:pt>
                <c:pt idx="1">
                  <c:v>0.44130000000000003</c:v>
                </c:pt>
                <c:pt idx="2">
                  <c:v>0.35830000000000001</c:v>
                </c:pt>
                <c:pt idx="3">
                  <c:v>0.62450000000000006</c:v>
                </c:pt>
                <c:pt idx="4">
                  <c:v>0.37980000000000003</c:v>
                </c:pt>
                <c:pt idx="5">
                  <c:v>0.32050000000000001</c:v>
                </c:pt>
                <c:pt idx="6">
                  <c:v>0.67049999999999998</c:v>
                </c:pt>
              </c:numCache>
            </c:numRef>
          </c:val>
          <c:extLst>
            <c:ext xmlns:c16="http://schemas.microsoft.com/office/drawing/2014/chart" uri="{C3380CC4-5D6E-409C-BE32-E72D297353CC}">
              <c16:uniqueId val="{00000000-8EA0-4292-8A17-2F81C42DC07D}"/>
            </c:ext>
          </c:extLst>
        </c:ser>
        <c:ser>
          <c:idx val="3"/>
          <c:order val="3"/>
          <c:tx>
            <c:strRef>
              <c:f>'6A&amp;B State Targets &amp; Results'!$O$3</c:f>
              <c:strCache>
                <c:ptCount val="1"/>
                <c:pt idx="0">
                  <c:v>2016</c:v>
                </c:pt>
              </c:strCache>
            </c:strRef>
          </c:tx>
          <c:spPr>
            <a:solidFill>
              <a:schemeClr val="accent4"/>
            </a:solidFill>
            <a:ln>
              <a:noFill/>
            </a:ln>
            <a:effectLst/>
          </c:spPr>
          <c:invertIfNegative val="0"/>
          <c:cat>
            <c:strRef>
              <c:f>'6A&amp;B State Targets &amp; Results'!$K$4:$K$10</c:f>
              <c:strCache>
                <c:ptCount val="7"/>
                <c:pt idx="0">
                  <c:v>New York</c:v>
                </c:pt>
                <c:pt idx="1">
                  <c:v>California</c:v>
                </c:pt>
                <c:pt idx="2">
                  <c:v>Florida</c:v>
                </c:pt>
                <c:pt idx="3">
                  <c:v>Pennsylvania</c:v>
                </c:pt>
                <c:pt idx="4">
                  <c:v>Illinois</c:v>
                </c:pt>
                <c:pt idx="5">
                  <c:v>Texas</c:v>
                </c:pt>
                <c:pt idx="6">
                  <c:v>Ohio</c:v>
                </c:pt>
              </c:strCache>
            </c:strRef>
          </c:cat>
          <c:val>
            <c:numRef>
              <c:f>'6A&amp;B State Targets &amp; Results'!$O$4:$O$10</c:f>
              <c:numCache>
                <c:formatCode>0.00%</c:formatCode>
                <c:ptCount val="7"/>
                <c:pt idx="0">
                  <c:v>0.43409999999999999</c:v>
                </c:pt>
                <c:pt idx="1">
                  <c:v>0.45190000000000002</c:v>
                </c:pt>
                <c:pt idx="2">
                  <c:v>0.36730000000000002</c:v>
                </c:pt>
                <c:pt idx="3">
                  <c:v>0.63900000000000001</c:v>
                </c:pt>
                <c:pt idx="4">
                  <c:v>0.4</c:v>
                </c:pt>
                <c:pt idx="5">
                  <c:v>0.32869999999999999</c:v>
                </c:pt>
                <c:pt idx="6">
                  <c:v>0.68279999999999996</c:v>
                </c:pt>
              </c:numCache>
            </c:numRef>
          </c:val>
          <c:extLst>
            <c:ext xmlns:c16="http://schemas.microsoft.com/office/drawing/2014/chart" uri="{C3380CC4-5D6E-409C-BE32-E72D297353CC}">
              <c16:uniqueId val="{00000001-8EA0-4292-8A17-2F81C42DC07D}"/>
            </c:ext>
          </c:extLst>
        </c:ser>
        <c:ser>
          <c:idx val="4"/>
          <c:order val="4"/>
          <c:tx>
            <c:strRef>
              <c:f>'6A&amp;B State Targets &amp; Results'!$P$3</c:f>
              <c:strCache>
                <c:ptCount val="1"/>
                <c:pt idx="0">
                  <c:v>2017</c:v>
                </c:pt>
              </c:strCache>
            </c:strRef>
          </c:tx>
          <c:spPr>
            <a:solidFill>
              <a:schemeClr val="accent5"/>
            </a:solidFill>
            <a:ln>
              <a:noFill/>
            </a:ln>
            <a:effectLst/>
          </c:spPr>
          <c:invertIfNegative val="0"/>
          <c:cat>
            <c:strRef>
              <c:f>'6A&amp;B State Targets &amp; Results'!$K$4:$K$10</c:f>
              <c:strCache>
                <c:ptCount val="7"/>
                <c:pt idx="0">
                  <c:v>New York</c:v>
                </c:pt>
                <c:pt idx="1">
                  <c:v>California</c:v>
                </c:pt>
                <c:pt idx="2">
                  <c:v>Florida</c:v>
                </c:pt>
                <c:pt idx="3">
                  <c:v>Pennsylvania</c:v>
                </c:pt>
                <c:pt idx="4">
                  <c:v>Illinois</c:v>
                </c:pt>
                <c:pt idx="5">
                  <c:v>Texas</c:v>
                </c:pt>
                <c:pt idx="6">
                  <c:v>Ohio</c:v>
                </c:pt>
              </c:strCache>
            </c:strRef>
          </c:cat>
          <c:val>
            <c:numRef>
              <c:f>'6A&amp;B State Targets &amp; Results'!$P$4:$P$10</c:f>
              <c:numCache>
                <c:formatCode>0.00%</c:formatCode>
                <c:ptCount val="7"/>
                <c:pt idx="0">
                  <c:v>0.43559999999999999</c:v>
                </c:pt>
                <c:pt idx="1">
                  <c:v>0.37319999999999998</c:v>
                </c:pt>
                <c:pt idx="2">
                  <c:v>0.40089999999999998</c:v>
                </c:pt>
                <c:pt idx="3">
                  <c:v>0.66049999999999998</c:v>
                </c:pt>
                <c:pt idx="4">
                  <c:v>0.40760000000000002</c:v>
                </c:pt>
                <c:pt idx="5">
                  <c:v>0.31790000000000002</c:v>
                </c:pt>
                <c:pt idx="6">
                  <c:v>0.71360000000000001</c:v>
                </c:pt>
              </c:numCache>
            </c:numRef>
          </c:val>
          <c:extLst>
            <c:ext xmlns:c16="http://schemas.microsoft.com/office/drawing/2014/chart" uri="{C3380CC4-5D6E-409C-BE32-E72D297353CC}">
              <c16:uniqueId val="{00000002-8EA0-4292-8A17-2F81C42DC07D}"/>
            </c:ext>
          </c:extLst>
        </c:ser>
        <c:ser>
          <c:idx val="5"/>
          <c:order val="5"/>
          <c:tx>
            <c:strRef>
              <c:f>'6A&amp;B State Targets &amp; Results'!$Q$3</c:f>
              <c:strCache>
                <c:ptCount val="1"/>
                <c:pt idx="0">
                  <c:v>2018</c:v>
                </c:pt>
              </c:strCache>
            </c:strRef>
          </c:tx>
          <c:spPr>
            <a:solidFill>
              <a:schemeClr val="accent2">
                <a:lumMod val="75000"/>
              </a:schemeClr>
            </a:solidFill>
            <a:ln>
              <a:noFill/>
            </a:ln>
            <a:effectLst/>
          </c:spPr>
          <c:invertIfNegative val="0"/>
          <c:cat>
            <c:strRef>
              <c:f>'6A&amp;B State Targets &amp; Results'!$K$4:$K$10</c:f>
              <c:strCache>
                <c:ptCount val="7"/>
                <c:pt idx="0">
                  <c:v>New York</c:v>
                </c:pt>
                <c:pt idx="1">
                  <c:v>California</c:v>
                </c:pt>
                <c:pt idx="2">
                  <c:v>Florida</c:v>
                </c:pt>
                <c:pt idx="3">
                  <c:v>Pennsylvania</c:v>
                </c:pt>
                <c:pt idx="4">
                  <c:v>Illinois</c:v>
                </c:pt>
                <c:pt idx="5">
                  <c:v>Texas</c:v>
                </c:pt>
                <c:pt idx="6">
                  <c:v>Ohio</c:v>
                </c:pt>
              </c:strCache>
            </c:strRef>
          </c:cat>
          <c:val>
            <c:numRef>
              <c:f>'6A&amp;B State Targets &amp; Results'!$Q$4:$Q$10</c:f>
              <c:numCache>
                <c:formatCode>0.00%</c:formatCode>
                <c:ptCount val="7"/>
                <c:pt idx="0">
                  <c:v>0.43059999999999998</c:v>
                </c:pt>
                <c:pt idx="1">
                  <c:v>0.36580000000000001</c:v>
                </c:pt>
                <c:pt idx="2">
                  <c:v>0.39229999999999998</c:v>
                </c:pt>
                <c:pt idx="3">
                  <c:v>0.66659999999999997</c:v>
                </c:pt>
                <c:pt idx="4">
                  <c:v>0.44819999999999999</c:v>
                </c:pt>
                <c:pt idx="5">
                  <c:v>0.32029999999999997</c:v>
                </c:pt>
                <c:pt idx="6">
                  <c:v>0.73129999999999995</c:v>
                </c:pt>
              </c:numCache>
            </c:numRef>
          </c:val>
          <c:extLst>
            <c:ext xmlns:c16="http://schemas.microsoft.com/office/drawing/2014/chart" uri="{C3380CC4-5D6E-409C-BE32-E72D297353CC}">
              <c16:uniqueId val="{00000003-8EA0-4292-8A17-2F81C42DC07D}"/>
            </c:ext>
          </c:extLst>
        </c:ser>
        <c:dLbls>
          <c:showLegendKey val="0"/>
          <c:showVal val="0"/>
          <c:showCatName val="0"/>
          <c:showSerName val="0"/>
          <c:showPercent val="0"/>
          <c:showBubbleSize val="0"/>
        </c:dLbls>
        <c:gapWidth val="219"/>
        <c:axId val="1160594488"/>
        <c:axId val="1160593504"/>
        <c:extLst>
          <c:ext xmlns:c15="http://schemas.microsoft.com/office/drawing/2012/chart" uri="{02D57815-91ED-43cb-92C2-25804820EDAC}">
            <c15:filteredBarSeries>
              <c15:ser>
                <c:idx val="0"/>
                <c:order val="0"/>
                <c:tx>
                  <c:strRef>
                    <c:extLst>
                      <c:ext uri="{02D57815-91ED-43cb-92C2-25804820EDAC}">
                        <c15:formulaRef>
                          <c15:sqref>'6A&amp;B State Targets &amp; Results'!$L$3</c15:sqref>
                        </c15:formulaRef>
                      </c:ext>
                    </c:extLst>
                    <c:strCache>
                      <c:ptCount val="1"/>
                      <c:pt idx="0">
                        <c:v>2013</c:v>
                      </c:pt>
                    </c:strCache>
                  </c:strRef>
                </c:tx>
                <c:spPr>
                  <a:solidFill>
                    <a:schemeClr val="accent1"/>
                  </a:solidFill>
                  <a:ln>
                    <a:noFill/>
                  </a:ln>
                  <a:effectLst/>
                </c:spPr>
                <c:invertIfNegative val="0"/>
                <c:cat>
                  <c:strRef>
                    <c:extLst>
                      <c:ext uri="{02D57815-91ED-43cb-92C2-25804820EDAC}">
                        <c15:formulaRef>
                          <c15:sqref>'6A&amp;B State Targets &amp; Results'!$K$4:$K$10</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c:ext uri="{02D57815-91ED-43cb-92C2-25804820EDAC}">
                        <c15:formulaRef>
                          <c15:sqref>'6A&amp;B State Targets &amp; Results'!$L$4:$L$10</c15:sqref>
                        </c15:formulaRef>
                      </c:ext>
                    </c:extLst>
                    <c:numCache>
                      <c:formatCode>0.00%</c:formatCode>
                      <c:ptCount val="7"/>
                      <c:pt idx="0">
                        <c:v>0.42920000000000003</c:v>
                      </c:pt>
                      <c:pt idx="1">
                        <c:v>0.40720000000000001</c:v>
                      </c:pt>
                      <c:pt idx="2">
                        <c:v>0.2833</c:v>
                      </c:pt>
                      <c:pt idx="3">
                        <c:v>0.61709999999999998</c:v>
                      </c:pt>
                      <c:pt idx="4">
                        <c:v>0.33739999999999998</c:v>
                      </c:pt>
                      <c:pt idx="5">
                        <c:v>0.31480000000000002</c:v>
                      </c:pt>
                      <c:pt idx="6">
                        <c:v>0.5504</c:v>
                      </c:pt>
                    </c:numCache>
                  </c:numRef>
                </c:val>
                <c:extLst>
                  <c:ext xmlns:c16="http://schemas.microsoft.com/office/drawing/2014/chart" uri="{C3380CC4-5D6E-409C-BE32-E72D297353CC}">
                    <c16:uniqueId val="{00000005-8EA0-4292-8A17-2F81C42DC07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'6A&amp;B State Targets &amp; Results'!$M$3</c15:sqref>
                        </c15:formulaRef>
                      </c:ext>
                    </c:extLst>
                    <c:strCache>
                      <c:ptCount val="1"/>
                      <c:pt idx="0">
                        <c:v>2014</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'6A&amp;B State Targets &amp; Results'!$K$4:$K$10</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xmlns:c15="http://schemas.microsoft.com/office/drawing/2012/chart">
                      <c:ext xmlns:c15="http://schemas.microsoft.com/office/drawing/2012/chart" uri="{02D57815-91ED-43cb-92C2-25804820EDAC}">
                        <c15:formulaRef>
                          <c15:sqref>'6A&amp;B State Targets &amp; Results'!$M$4:$M$10</c15:sqref>
                        </c15:formulaRef>
                      </c:ext>
                    </c:extLst>
                    <c:numCache>
                      <c:formatCode>0.00%</c:formatCode>
                      <c:ptCount val="7"/>
                      <c:pt idx="0">
                        <c:v>0.43190000000000001</c:v>
                      </c:pt>
                      <c:pt idx="1">
                        <c:v>0.3291</c:v>
                      </c:pt>
                      <c:pt idx="2">
                        <c:v>0.26989999999999997</c:v>
                      </c:pt>
                      <c:pt idx="3">
                        <c:v>0.62080000000000002</c:v>
                      </c:pt>
                      <c:pt idx="4">
                        <c:v>0.35410000000000003</c:v>
                      </c:pt>
                      <c:pt idx="5">
                        <c:v>0.30630000000000002</c:v>
                      </c:pt>
                      <c:pt idx="6">
                        <c:v>0.61709999999999998</c:v>
                      </c:pt>
                    </c:numCache>
                  </c:numRef>
                </c:val>
                <c:extLst xmlns:c15="http://schemas.microsoft.com/office/drawing/2012/chart">
                  <c:ext xmlns:c16="http://schemas.microsoft.com/office/drawing/2014/chart" uri="{C3380CC4-5D6E-409C-BE32-E72D297353CC}">
                    <c16:uniqueId val="{00000006-8EA0-4292-8A17-2F81C42DC07D}"/>
                  </c:ext>
                </c:extLst>
              </c15:ser>
            </c15:filteredBarSeries>
          </c:ext>
        </c:extLst>
      </c:barChart>
      <c:lineChart>
        <c:grouping val="standard"/>
        <c:varyColors val="0"/>
        <c:ser>
          <c:idx val="6"/>
          <c:order val="6"/>
          <c:tx>
            <c:strRef>
              <c:f>'6A&amp;B State Targets &amp; Results'!$R$3</c:f>
              <c:strCache>
                <c:ptCount val="1"/>
                <c:pt idx="0">
                  <c:v>2018 National Mean 50%</c:v>
                </c:pt>
              </c:strCache>
            </c:strRef>
          </c:tx>
          <c:spPr>
            <a:ln w="28575" cap="rnd">
              <a:solidFill>
                <a:srgbClr val="FF0000"/>
              </a:solidFill>
              <a:prstDash val="dash"/>
              <a:round/>
            </a:ln>
            <a:effectLst/>
          </c:spPr>
          <c:marker>
            <c:symbol val="none"/>
          </c:marker>
          <c:cat>
            <c:strRef>
              <c:f>'6A&amp;B State Targets &amp; Results'!$K$4:$K$10</c:f>
              <c:strCache>
                <c:ptCount val="7"/>
                <c:pt idx="0">
                  <c:v>New York</c:v>
                </c:pt>
                <c:pt idx="1">
                  <c:v>California</c:v>
                </c:pt>
                <c:pt idx="2">
                  <c:v>Florida</c:v>
                </c:pt>
                <c:pt idx="3">
                  <c:v>Pennsylvania</c:v>
                </c:pt>
                <c:pt idx="4">
                  <c:v>Illinois</c:v>
                </c:pt>
                <c:pt idx="5">
                  <c:v>Texas</c:v>
                </c:pt>
                <c:pt idx="6">
                  <c:v>Ohio</c:v>
                </c:pt>
              </c:strCache>
            </c:strRef>
          </c:cat>
          <c:val>
            <c:numRef>
              <c:f>'6A&amp;B State Targets &amp; Results'!$R$4:$R$10</c:f>
              <c:numCache>
                <c:formatCode>0.00%</c:formatCode>
                <c:ptCount val="7"/>
                <c:pt idx="0">
                  <c:v>0.5</c:v>
                </c:pt>
                <c:pt idx="1">
                  <c:v>0.5</c:v>
                </c:pt>
                <c:pt idx="2">
                  <c:v>0.5</c:v>
                </c:pt>
                <c:pt idx="3">
                  <c:v>0.5</c:v>
                </c:pt>
                <c:pt idx="4">
                  <c:v>0.5</c:v>
                </c:pt>
                <c:pt idx="5">
                  <c:v>0.5</c:v>
                </c:pt>
                <c:pt idx="6">
                  <c:v>0.5</c:v>
                </c:pt>
              </c:numCache>
            </c:numRef>
          </c:val>
          <c:smooth val="0"/>
          <c:extLst>
            <c:ext xmlns:c16="http://schemas.microsoft.com/office/drawing/2014/chart" uri="{C3380CC4-5D6E-409C-BE32-E72D297353CC}">
              <c16:uniqueId val="{00000004-8EA0-4292-8A17-2F81C42DC07D}"/>
            </c:ext>
          </c:extLst>
        </c:ser>
        <c:dLbls>
          <c:showLegendKey val="0"/>
          <c:showVal val="0"/>
          <c:showCatName val="0"/>
          <c:showSerName val="0"/>
          <c:showPercent val="0"/>
          <c:showBubbleSize val="0"/>
        </c:dLbls>
        <c:marker val="1"/>
        <c:smooth val="0"/>
        <c:axId val="1160594488"/>
        <c:axId val="1160593504"/>
      </c:lineChart>
      <c:catAx>
        <c:axId val="116059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0593504"/>
        <c:crosses val="autoZero"/>
        <c:auto val="1"/>
        <c:lblAlgn val="ctr"/>
        <c:lblOffset val="100"/>
        <c:noMultiLvlLbl val="0"/>
      </c:catAx>
      <c:valAx>
        <c:axId val="1160593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0594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5"/>
          <c:tx>
            <c:strRef>
              <c:f>'NYS Ind 6 Results w Variance'!$A$7</c:f>
              <c:strCache>
                <c:ptCount val="1"/>
                <c:pt idx="0">
                  <c:v>6B: NYS Target</c:v>
                </c:pt>
              </c:strCache>
              <c:extLst xmlns:c15="http://schemas.microsoft.com/office/drawing/2012/chart"/>
            </c:strRef>
          </c:tx>
          <c:spPr>
            <a:ln w="28575" cap="rnd">
              <a:solidFill>
                <a:srgbClr val="FF0000"/>
              </a:solidFill>
              <a:prstDash val="dash"/>
              <a:round/>
            </a:ln>
            <a:effectLst/>
          </c:spPr>
          <c:marker>
            <c:symbol val="none"/>
          </c:marker>
          <c:dLbls>
            <c:dLbl>
              <c:idx val="0"/>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fld id="{66CBB1E4-A0BD-4544-8BFD-F6D82C44F37A}" type="CELLRANGE">
                      <a:rPr lang="en-US">
                        <a:solidFill>
                          <a:schemeClr val="bg1"/>
                        </a:solidFill>
                      </a:rPr>
                      <a:pPr>
                        <a:defRPr sz="1800">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161-4E75-9971-796E7361A78E}"/>
                </c:ext>
              </c:extLst>
            </c:dLbl>
            <c:dLbl>
              <c:idx val="1"/>
              <c:layout>
                <c:manualLayout>
                  <c:x val="5.4420804655458043E-3"/>
                  <c:y val="-2.8618106517900668E-2"/>
                </c:manualLayout>
              </c:layout>
              <c:tx>
                <c:rich>
                  <a:bodyPr/>
                  <a:lstStyle/>
                  <a:p>
                    <a:fld id="{4DD8D0A7-D2BD-4BF0-A352-21B4F48508B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161-4E75-9971-796E7361A78E}"/>
                </c:ext>
              </c:extLst>
            </c:dLbl>
            <c:dLbl>
              <c:idx val="2"/>
              <c:tx>
                <c:rich>
                  <a:bodyPr/>
                  <a:lstStyle/>
                  <a:p>
                    <a:fld id="{FF887288-CC5A-461D-9830-D8614075561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161-4E75-9971-796E7361A78E}"/>
                </c:ext>
              </c:extLst>
            </c:dLbl>
            <c:dLbl>
              <c:idx val="3"/>
              <c:tx>
                <c:rich>
                  <a:bodyPr/>
                  <a:lstStyle/>
                  <a:p>
                    <a:fld id="{0AC50C6D-B8ED-46E8-A2EC-BAA3819134F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161-4E75-9971-796E7361A78E}"/>
                </c:ext>
              </c:extLst>
            </c:dLbl>
            <c:dLbl>
              <c:idx val="4"/>
              <c:tx>
                <c:rich>
                  <a:bodyPr/>
                  <a:lstStyle/>
                  <a:p>
                    <a:fld id="{68FD5C6C-9684-46B0-AC23-762E281BFC7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161-4E75-9971-796E7361A78E}"/>
                </c:ext>
              </c:extLst>
            </c:dLbl>
            <c:dLbl>
              <c:idx val="5"/>
              <c:tx>
                <c:rich>
                  <a:bodyPr/>
                  <a:lstStyle/>
                  <a:p>
                    <a:fld id="{56905B39-271B-45CB-B328-47C3D29BE9C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4DF-42F5-A6D1-1022A792CA3A}"/>
                </c:ext>
              </c:extLst>
            </c:dLbl>
            <c:dLbl>
              <c:idx val="6"/>
              <c:tx>
                <c:rich>
                  <a:bodyPr/>
                  <a:lstStyle/>
                  <a:p>
                    <a:fld id="{9DC18456-04B8-419B-B64E-7B946E48418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4DF-42F5-A6D1-1022A792CA3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'NYS Ind 6 Results w Variance'!$B$1:$H$1</c:f>
              <c:numCache>
                <c:formatCode>General</c:formatCode>
                <c:ptCount val="7"/>
                <c:pt idx="0">
                  <c:v>2013</c:v>
                </c:pt>
                <c:pt idx="1">
                  <c:v>2014</c:v>
                </c:pt>
                <c:pt idx="2">
                  <c:v>2015</c:v>
                </c:pt>
                <c:pt idx="3">
                  <c:v>2016</c:v>
                </c:pt>
                <c:pt idx="4">
                  <c:v>2017</c:v>
                </c:pt>
                <c:pt idx="5">
                  <c:v>2018</c:v>
                </c:pt>
                <c:pt idx="6">
                  <c:v>2019</c:v>
                </c:pt>
              </c:numCache>
            </c:numRef>
          </c:cat>
          <c:val>
            <c:numRef>
              <c:f>'NYS Ind 6 Results w Variance'!$B$7:$H$7</c:f>
              <c:numCache>
                <c:formatCode>0.00%</c:formatCode>
                <c:ptCount val="7"/>
                <c:pt idx="0">
                  <c:v>0.23769999999999999</c:v>
                </c:pt>
                <c:pt idx="1">
                  <c:v>0.22</c:v>
                </c:pt>
                <c:pt idx="2">
                  <c:v>0.21</c:v>
                </c:pt>
                <c:pt idx="3">
                  <c:v>0.2</c:v>
                </c:pt>
                <c:pt idx="4">
                  <c:v>0.19</c:v>
                </c:pt>
                <c:pt idx="5">
                  <c:v>0.18</c:v>
                </c:pt>
                <c:pt idx="6">
                  <c:v>0.18</c:v>
                </c:pt>
              </c:numCache>
            </c:numRef>
          </c:val>
          <c:smooth val="0"/>
          <c:extLst>
            <c:ext xmlns:c15="http://schemas.microsoft.com/office/drawing/2012/chart" uri="{02D57815-91ED-43cb-92C2-25804820EDAC}">
              <c15:datalabelsRange>
                <c15:f>'NYS Ind 6 Results w Variance'!$B$8:$H$8</c15:f>
                <c15:dlblRangeCache>
                  <c:ptCount val="7"/>
                  <c:pt idx="0">
                    <c:v>0.00</c:v>
                  </c:pt>
                  <c:pt idx="1">
                    <c:v>-1.77</c:v>
                  </c:pt>
                  <c:pt idx="2">
                    <c:v>-1.00</c:v>
                  </c:pt>
                  <c:pt idx="3">
                    <c:v>-1.00</c:v>
                  </c:pt>
                  <c:pt idx="4">
                    <c:v>-1.00</c:v>
                  </c:pt>
                  <c:pt idx="5">
                    <c:v>-1.00</c:v>
                  </c:pt>
                  <c:pt idx="6">
                    <c:v>0.00</c:v>
                  </c:pt>
                </c15:dlblRangeCache>
              </c15:datalabelsRange>
            </c:ext>
            <c:ext xmlns:c16="http://schemas.microsoft.com/office/drawing/2014/chart" uri="{C3380CC4-5D6E-409C-BE32-E72D297353CC}">
              <c16:uniqueId val="{00000005-4161-4E75-9971-796E7361A78E}"/>
            </c:ext>
          </c:extLst>
        </c:ser>
        <c:ser>
          <c:idx val="7"/>
          <c:order val="7"/>
          <c:tx>
            <c:strRef>
              <c:f>'NYS Ind 6 Results w Variance'!$A$9</c:f>
              <c:strCache>
                <c:ptCount val="1"/>
                <c:pt idx="0">
                  <c:v>6B: NYS Result</c:v>
                </c:pt>
              </c:strCache>
              <c:extLst xmlns:c15="http://schemas.microsoft.com/office/drawing/2012/chart"/>
            </c:strRef>
          </c:tx>
          <c:spPr>
            <a:ln w="28575" cap="rnd">
              <a:solidFill>
                <a:schemeClr val="accent1">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4161-4E75-9971-796E7361A78E}"/>
                </c:ext>
              </c:extLst>
            </c:dLbl>
            <c:dLbl>
              <c:idx val="1"/>
              <c:layout>
                <c:manualLayout>
                  <c:x val="-3.7791338346274864E-2"/>
                  <c:y val="-7.4464475156096527E-2"/>
                </c:manualLayout>
              </c:layout>
              <c:tx>
                <c:rich>
                  <a:bodyPr/>
                  <a:lstStyle/>
                  <a:p>
                    <a:fld id="{CD5F7EA7-40E8-470C-BF8B-56FD51B2E8CD}"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161-4E75-9971-796E7361A78E}"/>
                </c:ext>
              </c:extLst>
            </c:dLbl>
            <c:dLbl>
              <c:idx val="2"/>
              <c:tx>
                <c:rich>
                  <a:bodyPr/>
                  <a:lstStyle/>
                  <a:p>
                    <a:fld id="{C4BF153E-C48C-4094-8D5E-F92288A1B5A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161-4E75-9971-796E7361A78E}"/>
                </c:ext>
              </c:extLst>
            </c:dLbl>
            <c:dLbl>
              <c:idx val="3"/>
              <c:tx>
                <c:rich>
                  <a:bodyPr/>
                  <a:lstStyle/>
                  <a:p>
                    <a:fld id="{097633FF-3D67-40F8-95A2-22A988F0FB6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161-4E75-9971-796E7361A78E}"/>
                </c:ext>
              </c:extLst>
            </c:dLbl>
            <c:dLbl>
              <c:idx val="4"/>
              <c:tx>
                <c:rich>
                  <a:bodyPr/>
                  <a:lstStyle/>
                  <a:p>
                    <a:fld id="{CCD24BA8-84FA-4A86-93BB-D024513CC04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161-4E75-9971-796E7361A78E}"/>
                </c:ext>
              </c:extLst>
            </c:dLbl>
            <c:dLbl>
              <c:idx val="5"/>
              <c:tx>
                <c:rich>
                  <a:bodyPr/>
                  <a:lstStyle/>
                  <a:p>
                    <a:fld id="{F6DE1046-9363-423E-B072-37428C7FDB6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4DF-42F5-A6D1-1022A792CA3A}"/>
                </c:ext>
              </c:extLst>
            </c:dLbl>
            <c:dLbl>
              <c:idx val="6"/>
              <c:tx>
                <c:rich>
                  <a:bodyPr/>
                  <a:lstStyle/>
                  <a:p>
                    <a:fld id="{BA9AEB13-DCF5-4006-83E0-11E87FFA381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4DF-42F5-A6D1-1022A792CA3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'NYS Ind 6 Results w Variance'!$B$1:$H$1</c:f>
              <c:numCache>
                <c:formatCode>General</c:formatCode>
                <c:ptCount val="7"/>
                <c:pt idx="0">
                  <c:v>2013</c:v>
                </c:pt>
                <c:pt idx="1">
                  <c:v>2014</c:v>
                </c:pt>
                <c:pt idx="2">
                  <c:v>2015</c:v>
                </c:pt>
                <c:pt idx="3">
                  <c:v>2016</c:v>
                </c:pt>
                <c:pt idx="4">
                  <c:v>2017</c:v>
                </c:pt>
                <c:pt idx="5">
                  <c:v>2018</c:v>
                </c:pt>
                <c:pt idx="6">
                  <c:v>2019</c:v>
                </c:pt>
              </c:numCache>
            </c:numRef>
          </c:cat>
          <c:val>
            <c:numRef>
              <c:f>'NYS Ind 6 Results w Variance'!$B$9:$H$9</c:f>
              <c:numCache>
                <c:formatCode>0.00%</c:formatCode>
                <c:ptCount val="7"/>
                <c:pt idx="0">
                  <c:v>0.23769999999999999</c:v>
                </c:pt>
                <c:pt idx="1">
                  <c:v>0.22650000000000001</c:v>
                </c:pt>
                <c:pt idx="2">
                  <c:v>0.23860000000000001</c:v>
                </c:pt>
                <c:pt idx="3">
                  <c:v>0.2268</c:v>
                </c:pt>
                <c:pt idx="4">
                  <c:v>0.22459999999999999</c:v>
                </c:pt>
                <c:pt idx="5">
                  <c:v>0.23280000000000001</c:v>
                </c:pt>
                <c:pt idx="6">
                  <c:v>0.23250000000000001</c:v>
                </c:pt>
              </c:numCache>
            </c:numRef>
          </c:val>
          <c:smooth val="0"/>
          <c:extLst>
            <c:ext xmlns:c15="http://schemas.microsoft.com/office/drawing/2012/chart" uri="{02D57815-91ED-43cb-92C2-25804820EDAC}">
              <c15:datalabelsRange>
                <c15:f>'NYS Ind 6 Results w Variance'!$B$10:$H$10</c15:f>
                <c15:dlblRangeCache>
                  <c:ptCount val="7"/>
                  <c:pt idx="0">
                    <c:v>0.00</c:v>
                  </c:pt>
                  <c:pt idx="1">
                    <c:v>-1.12</c:v>
                  </c:pt>
                  <c:pt idx="2">
                    <c:v>+1.21</c:v>
                  </c:pt>
                  <c:pt idx="3">
                    <c:v>-1.18</c:v>
                  </c:pt>
                  <c:pt idx="4">
                    <c:v>-0.22</c:v>
                  </c:pt>
                  <c:pt idx="5">
                    <c:v>+0.82</c:v>
                  </c:pt>
                  <c:pt idx="6">
                    <c:v>-0.03</c:v>
                  </c:pt>
                </c15:dlblRangeCache>
              </c15:datalabelsRange>
            </c:ext>
            <c:ext xmlns:c16="http://schemas.microsoft.com/office/drawing/2014/chart" uri="{C3380CC4-5D6E-409C-BE32-E72D297353CC}">
              <c16:uniqueId val="{0000000B-4161-4E75-9971-796E7361A78E}"/>
            </c:ext>
          </c:extLst>
        </c:ser>
        <c:dLbls>
          <c:showLegendKey val="0"/>
          <c:showVal val="0"/>
          <c:showCatName val="0"/>
          <c:showSerName val="0"/>
          <c:showPercent val="0"/>
          <c:showBubbleSize val="0"/>
        </c:dLbls>
        <c:smooth val="0"/>
        <c:axId val="846060120"/>
        <c:axId val="846060776"/>
        <c:extLst>
          <c:ext xmlns:c15="http://schemas.microsoft.com/office/drawing/2012/chart" uri="{02D57815-91ED-43cb-92C2-25804820EDAC}">
            <c15:filteredLineSeries>
              <c15:ser>
                <c:idx val="0"/>
                <c:order val="0"/>
                <c:tx>
                  <c:strRef>
                    <c:extLst>
                      <c:ext uri="{02D57815-91ED-43cb-92C2-25804820EDAC}">
                        <c15:formulaRef>
                          <c15:sqref>'NYS Ind 6 Results w Variance'!$A$2</c15:sqref>
                        </c15:formulaRef>
                      </c:ext>
                    </c:extLst>
                    <c:strCache>
                      <c:ptCount val="1"/>
                      <c:pt idx="0">
                        <c:v>6A: NYS Target</c:v>
                      </c:pt>
                    </c:strCache>
                  </c:strRef>
                </c:tx>
                <c:spPr>
                  <a:ln w="28575" cap="rnd">
                    <a:solidFill>
                      <a:srgbClr val="FF0000"/>
                    </a:solidFill>
                    <a:prstDash val="dash"/>
                    <a:round/>
                  </a:ln>
                  <a:effectLst/>
                </c:spPr>
                <c:marker>
                  <c:symbol val="none"/>
                </c:marker>
                <c:cat>
                  <c:numRef>
                    <c:extLst>
                      <c:ex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c:ext uri="{02D57815-91ED-43cb-92C2-25804820EDAC}">
                        <c15:formulaRef>
                          <c15:sqref>'NYS Ind 6 Results w Variance'!$B$2:$H$2</c15:sqref>
                        </c15:formulaRef>
                      </c:ext>
                    </c:extLst>
                    <c:numCache>
                      <c:formatCode>0.00%</c:formatCode>
                      <c:ptCount val="7"/>
                      <c:pt idx="0">
                        <c:v>0.42899999999999999</c:v>
                      </c:pt>
                      <c:pt idx="1">
                        <c:v>0.435</c:v>
                      </c:pt>
                      <c:pt idx="2">
                        <c:v>0.435</c:v>
                      </c:pt>
                      <c:pt idx="3">
                        <c:v>0.45</c:v>
                      </c:pt>
                      <c:pt idx="4">
                        <c:v>0.47</c:v>
                      </c:pt>
                      <c:pt idx="5">
                        <c:v>0.5</c:v>
                      </c:pt>
                      <c:pt idx="6">
                        <c:v>0.5</c:v>
                      </c:pt>
                    </c:numCache>
                  </c:numRef>
                </c:val>
                <c:smooth val="0"/>
                <c:extLst>
                  <c:ext xmlns:c16="http://schemas.microsoft.com/office/drawing/2014/chart" uri="{C3380CC4-5D6E-409C-BE32-E72D297353CC}">
                    <c16:uniqueId val="{0000000C-4161-4E75-9971-796E7361A78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'NYS Ind 6 Results w Variance'!$A$3</c15:sqref>
                        </c15:formulaRef>
                      </c:ext>
                    </c:extLst>
                    <c:strCache>
                      <c:ptCount val="1"/>
                      <c:pt idx="0">
                        <c:v>Variance</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Variance'!$B$3:$H$3</c15:sqref>
                        </c15:formulaRef>
                      </c:ext>
                    </c:extLst>
                    <c:numCache>
                      <c:formatCode>\+0.00</c:formatCode>
                      <c:ptCount val="7"/>
                      <c:pt idx="0" formatCode="0.00">
                        <c:v>0</c:v>
                      </c:pt>
                      <c:pt idx="1">
                        <c:v>0.60000000000000053</c:v>
                      </c:pt>
                      <c:pt idx="2" formatCode="0.00">
                        <c:v>0</c:v>
                      </c:pt>
                      <c:pt idx="3">
                        <c:v>1.5000000000000013</c:v>
                      </c:pt>
                      <c:pt idx="4">
                        <c:v>1.9999999999999962</c:v>
                      </c:pt>
                      <c:pt idx="5">
                        <c:v>3.0000000000000027</c:v>
                      </c:pt>
                      <c:pt idx="6" formatCode="0.00">
                        <c:v>0</c:v>
                      </c:pt>
                    </c:numCache>
                  </c:numRef>
                </c:val>
                <c:smooth val="0"/>
                <c:extLst xmlns:c15="http://schemas.microsoft.com/office/drawing/2012/chart">
                  <c:ext xmlns:c16="http://schemas.microsoft.com/office/drawing/2014/chart" uri="{C3380CC4-5D6E-409C-BE32-E72D297353CC}">
                    <c16:uniqueId val="{0000000D-4161-4E75-9971-796E7361A78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'NYS Ind 6 Results w Variance'!$A$4</c15:sqref>
                        </c15:formulaRef>
                      </c:ext>
                    </c:extLst>
                    <c:strCache>
                      <c:ptCount val="1"/>
                      <c:pt idx="0">
                        <c:v>6A: NYS Result</c:v>
                      </c:pt>
                    </c:strCache>
                  </c:strRef>
                </c:tx>
                <c:spPr>
                  <a:ln w="28575" cap="rnd">
                    <a:solidFill>
                      <a:schemeClr val="accent1"/>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Variance'!$B$4:$H$4</c15:sqref>
                        </c15:formulaRef>
                      </c:ext>
                    </c:extLst>
                    <c:numCache>
                      <c:formatCode>0.00%</c:formatCode>
                      <c:ptCount val="7"/>
                      <c:pt idx="0">
                        <c:v>0.42920000000000003</c:v>
                      </c:pt>
                      <c:pt idx="1">
                        <c:v>0.43190000000000001</c:v>
                      </c:pt>
                      <c:pt idx="2">
                        <c:v>0.4194</c:v>
                      </c:pt>
                      <c:pt idx="3">
                        <c:v>0.43409999999999999</c:v>
                      </c:pt>
                      <c:pt idx="4">
                        <c:v>0.43559999999999999</c:v>
                      </c:pt>
                      <c:pt idx="5">
                        <c:v>0.43059999999999998</c:v>
                      </c:pt>
                      <c:pt idx="6">
                        <c:v>0.42199999999999999</c:v>
                      </c:pt>
                    </c:numCache>
                  </c:numRef>
                </c:val>
                <c:smooth val="0"/>
                <c:extLst xmlns:c15="http://schemas.microsoft.com/office/drawing/2012/chart">
                  <c:ext xmlns:c16="http://schemas.microsoft.com/office/drawing/2014/chart" uri="{C3380CC4-5D6E-409C-BE32-E72D297353CC}">
                    <c16:uniqueId val="{0000000E-4161-4E75-9971-796E7361A78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'NYS Ind 6 Results w Variance'!$A$5</c15:sqref>
                        </c15:formulaRef>
                      </c:ext>
                    </c:extLst>
                    <c:strCache>
                      <c:ptCount val="1"/>
                      <c:pt idx="0">
                        <c:v>Variance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Variance'!$B$5:$H$5</c15:sqref>
                        </c15:formulaRef>
                      </c:ext>
                    </c:extLst>
                    <c:numCache>
                      <c:formatCode>\+0.00</c:formatCode>
                      <c:ptCount val="7"/>
                      <c:pt idx="0" formatCode="0.00">
                        <c:v>0</c:v>
                      </c:pt>
                      <c:pt idx="1">
                        <c:v>0.26999999999999802</c:v>
                      </c:pt>
                      <c:pt idx="2" formatCode="0.00">
                        <c:v>-1.2500000000000011</c:v>
                      </c:pt>
                      <c:pt idx="3">
                        <c:v>1.4699999999999991</c:v>
                      </c:pt>
                      <c:pt idx="4">
                        <c:v>0.15000000000000013</c:v>
                      </c:pt>
                      <c:pt idx="5" formatCode="0.00">
                        <c:v>-0.50000000000000044</c:v>
                      </c:pt>
                      <c:pt idx="6" formatCode="0.00">
                        <c:v>-0.85999999999999965</c:v>
                      </c:pt>
                    </c:numCache>
                  </c:numRef>
                </c:val>
                <c:smooth val="0"/>
                <c:extLst xmlns:c15="http://schemas.microsoft.com/office/drawing/2012/chart">
                  <c:ext xmlns:c16="http://schemas.microsoft.com/office/drawing/2014/chart" uri="{C3380CC4-5D6E-409C-BE32-E72D297353CC}">
                    <c16:uniqueId val="{0000000F-4161-4E75-9971-796E7361A78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'NYS Ind 6 Results w Variance'!$A$6</c15:sqref>
                        </c15:formulaRef>
                      </c:ext>
                    </c:extLst>
                    <c:strCache>
                      <c:ptCount val="1"/>
                      <c:pt idx="0">
                        <c:v>6A: National Mean</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Variance'!$B$6:$H$6</c15:sqref>
                        </c15:formulaRef>
                      </c:ext>
                    </c:extLst>
                    <c:numCache>
                      <c:formatCode>0.00%</c:formatCode>
                      <c:ptCount val="7"/>
                      <c:pt idx="0">
                        <c:v>0.5</c:v>
                      </c:pt>
                      <c:pt idx="1">
                        <c:v>0.5</c:v>
                      </c:pt>
                      <c:pt idx="2">
                        <c:v>0.51</c:v>
                      </c:pt>
                      <c:pt idx="3">
                        <c:v>0.51</c:v>
                      </c:pt>
                      <c:pt idx="4">
                        <c:v>0.51</c:v>
                      </c:pt>
                      <c:pt idx="5">
                        <c:v>0.5</c:v>
                      </c:pt>
                    </c:numCache>
                  </c:numRef>
                </c:val>
                <c:smooth val="0"/>
                <c:extLst xmlns:c15="http://schemas.microsoft.com/office/drawing/2012/chart">
                  <c:ext xmlns:c16="http://schemas.microsoft.com/office/drawing/2014/chart" uri="{C3380CC4-5D6E-409C-BE32-E72D297353CC}">
                    <c16:uniqueId val="{00000010-4161-4E75-9971-796E7361A78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'NYS Ind 6 Results w Variance'!$A$8</c15:sqref>
                        </c15:formulaRef>
                      </c:ext>
                    </c:extLst>
                    <c:strCache>
                      <c:ptCount val="1"/>
                      <c:pt idx="0">
                        <c:v>Variance</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Variance'!$B$8:$H$8</c15:sqref>
                        </c15:formulaRef>
                      </c:ext>
                    </c:extLst>
                    <c:numCache>
                      <c:formatCode>0.00</c:formatCode>
                      <c:ptCount val="7"/>
                      <c:pt idx="0">
                        <c:v>0</c:v>
                      </c:pt>
                      <c:pt idx="1">
                        <c:v>-1.7699999999999994</c:v>
                      </c:pt>
                      <c:pt idx="2">
                        <c:v>-1.0000000000000009</c:v>
                      </c:pt>
                      <c:pt idx="3">
                        <c:v>-0.99999999999999811</c:v>
                      </c:pt>
                      <c:pt idx="4">
                        <c:v>-1.0000000000000009</c:v>
                      </c:pt>
                      <c:pt idx="5">
                        <c:v>-1.0000000000000009</c:v>
                      </c:pt>
                      <c:pt idx="6">
                        <c:v>0</c:v>
                      </c:pt>
                    </c:numCache>
                  </c:numRef>
                </c:val>
                <c:smooth val="0"/>
                <c:extLst xmlns:c15="http://schemas.microsoft.com/office/drawing/2012/chart">
                  <c:ext xmlns:c16="http://schemas.microsoft.com/office/drawing/2014/chart" uri="{C3380CC4-5D6E-409C-BE32-E72D297353CC}">
                    <c16:uniqueId val="{00000011-4161-4E75-9971-796E7361A78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'NYS Ind 6 Results w Variance'!$A$10</c15:sqref>
                        </c15:formulaRef>
                      </c:ext>
                    </c:extLst>
                    <c:strCache>
                      <c:ptCount val="1"/>
                      <c:pt idx="0">
                        <c:v>Variance</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Variance'!$B$10:$H$10</c15:sqref>
                        </c15:formulaRef>
                      </c:ext>
                    </c:extLst>
                    <c:numCache>
                      <c:formatCode>0.00</c:formatCode>
                      <c:ptCount val="7"/>
                      <c:pt idx="0">
                        <c:v>0</c:v>
                      </c:pt>
                      <c:pt idx="1">
                        <c:v>-1.1199999999999988</c:v>
                      </c:pt>
                      <c:pt idx="2" formatCode="\+0.00">
                        <c:v>1.21</c:v>
                      </c:pt>
                      <c:pt idx="3">
                        <c:v>-1.1800000000000006</c:v>
                      </c:pt>
                      <c:pt idx="4">
                        <c:v>-0.22000000000000075</c:v>
                      </c:pt>
                      <c:pt idx="5" formatCode="\+0.00">
                        <c:v>0.82000000000000128</c:v>
                      </c:pt>
                      <c:pt idx="6">
                        <c:v>-2.9999999999999472E-2</c:v>
                      </c:pt>
                    </c:numCache>
                  </c:numRef>
                </c:val>
                <c:smooth val="0"/>
                <c:extLst xmlns:c15="http://schemas.microsoft.com/office/drawing/2012/chart">
                  <c:ext xmlns:c16="http://schemas.microsoft.com/office/drawing/2014/chart" uri="{C3380CC4-5D6E-409C-BE32-E72D297353CC}">
                    <c16:uniqueId val="{00000012-4161-4E75-9971-796E7361A78E}"/>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'NYS Ind 6 Results w Variance'!$A$11</c15:sqref>
                        </c15:formulaRef>
                      </c:ext>
                    </c:extLst>
                    <c:strCache>
                      <c:ptCount val="1"/>
                      <c:pt idx="0">
                        <c:v>6B: National Mean</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'NYS Ind 6 Results w Variance'!$B$1:$H$1</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xmlns:c15="http://schemas.microsoft.com/office/drawing/2012/chart">
                      <c:ext xmlns:c15="http://schemas.microsoft.com/office/drawing/2012/chart" uri="{02D57815-91ED-43cb-92C2-25804820EDAC}">
                        <c15:formulaRef>
                          <c15:sqref>'NYS Ind 6 Results w Variance'!$B$11:$H$11</c15:sqref>
                        </c15:formulaRef>
                      </c:ext>
                    </c:extLst>
                    <c:numCache>
                      <c:formatCode>0.00%</c:formatCode>
                      <c:ptCount val="7"/>
                      <c:pt idx="0">
                        <c:v>0.22</c:v>
                      </c:pt>
                      <c:pt idx="1">
                        <c:v>0.21</c:v>
                      </c:pt>
                      <c:pt idx="2">
                        <c:v>0.2</c:v>
                      </c:pt>
                      <c:pt idx="3">
                        <c:v>0.21</c:v>
                      </c:pt>
                      <c:pt idx="4">
                        <c:v>0.2</c:v>
                      </c:pt>
                      <c:pt idx="5">
                        <c:v>0.2</c:v>
                      </c:pt>
                    </c:numCache>
                  </c:numRef>
                </c:val>
                <c:smooth val="0"/>
                <c:extLst xmlns:c15="http://schemas.microsoft.com/office/drawing/2012/chart">
                  <c:ext xmlns:c16="http://schemas.microsoft.com/office/drawing/2014/chart" uri="{C3380CC4-5D6E-409C-BE32-E72D297353CC}">
                    <c16:uniqueId val="{00000013-4161-4E75-9971-796E7361A78E}"/>
                  </c:ext>
                </c:extLst>
              </c15:ser>
            </c15:filteredLineSeries>
          </c:ext>
        </c:extLst>
      </c:lineChart>
      <c:catAx>
        <c:axId val="84606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6060776"/>
        <c:crosses val="autoZero"/>
        <c:auto val="1"/>
        <c:lblAlgn val="ctr"/>
        <c:lblOffset val="100"/>
        <c:noMultiLvlLbl val="0"/>
      </c:catAx>
      <c:valAx>
        <c:axId val="846060776"/>
        <c:scaling>
          <c:orientation val="minMax"/>
          <c:max val="0.25"/>
          <c:min val="0.1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60601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1" i="0" u="none" strike="noStrike" kern="1200" baseline="0">
                <a:solidFill>
                  <a:schemeClr val="tx1">
                    <a:lumMod val="65000"/>
                    <a:lumOff val="35000"/>
                  </a:schemeClr>
                </a:solidFill>
                <a:latin typeface="+mn-lt"/>
                <a:ea typeface="+mn-ea"/>
                <a:cs typeface="+mn-cs"/>
              </a:defRPr>
            </a:pPr>
            <a:endParaRPr lang="en-US"/>
          </a:p>
        </c:txPr>
      </c:dTable>
      <c:spPr>
        <a:noFill/>
        <a:ln>
          <a:solidFill>
            <a:schemeClr val="accent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97809756539055E-2"/>
          <c:y val="6.6975109874784902E-2"/>
          <c:w val="0.94479040708146778"/>
          <c:h val="0.76695555804715232"/>
        </c:manualLayout>
      </c:layout>
      <c:barChart>
        <c:barDir val="col"/>
        <c:grouping val="clustered"/>
        <c:varyColors val="0"/>
        <c:ser>
          <c:idx val="2"/>
          <c:order val="2"/>
          <c:tx>
            <c:strRef>
              <c:f>'6A&amp;B State Targets &amp; Results'!$N$13</c:f>
              <c:strCache>
                <c:ptCount val="1"/>
                <c:pt idx="0">
                  <c:v>2015</c:v>
                </c:pt>
              </c:strCache>
            </c:strRef>
          </c:tx>
          <c:spPr>
            <a:solidFill>
              <a:schemeClr val="accent3"/>
            </a:solidFill>
            <a:ln>
              <a:noFill/>
            </a:ln>
            <a:effectLst/>
          </c:spPr>
          <c:invertIfNegative val="0"/>
          <c:cat>
            <c:strRef>
              <c:f>'6A&amp;B State Targets &amp; Results'!$K$14:$K$20</c:f>
              <c:strCache>
                <c:ptCount val="7"/>
                <c:pt idx="0">
                  <c:v>New York</c:v>
                </c:pt>
                <c:pt idx="1">
                  <c:v>California</c:v>
                </c:pt>
                <c:pt idx="2">
                  <c:v>Florida</c:v>
                </c:pt>
                <c:pt idx="3">
                  <c:v>Pennsylvania</c:v>
                </c:pt>
                <c:pt idx="4">
                  <c:v>Illinois</c:v>
                </c:pt>
                <c:pt idx="5">
                  <c:v>Texas</c:v>
                </c:pt>
                <c:pt idx="6">
                  <c:v>Ohio</c:v>
                </c:pt>
              </c:strCache>
            </c:strRef>
          </c:cat>
          <c:val>
            <c:numRef>
              <c:f>'6A&amp;B State Targets &amp; Results'!$N$14:$N$20</c:f>
              <c:numCache>
                <c:formatCode>0.00%</c:formatCode>
                <c:ptCount val="7"/>
                <c:pt idx="0">
                  <c:v>0.23860000000000001</c:v>
                </c:pt>
                <c:pt idx="1">
                  <c:v>0.3145</c:v>
                </c:pt>
                <c:pt idx="2">
                  <c:v>0.49540000000000001</c:v>
                </c:pt>
                <c:pt idx="3">
                  <c:v>0.15989999999999999</c:v>
                </c:pt>
                <c:pt idx="4">
                  <c:v>0.28210000000000002</c:v>
                </c:pt>
                <c:pt idx="5">
                  <c:v>0.16589999999999999</c:v>
                </c:pt>
                <c:pt idx="6">
                  <c:v>0.2344</c:v>
                </c:pt>
              </c:numCache>
            </c:numRef>
          </c:val>
          <c:extLst>
            <c:ext xmlns:c16="http://schemas.microsoft.com/office/drawing/2014/chart" uri="{C3380CC4-5D6E-409C-BE32-E72D297353CC}">
              <c16:uniqueId val="{00000000-DC5D-4227-AD5A-416A84FDD6AF}"/>
            </c:ext>
          </c:extLst>
        </c:ser>
        <c:ser>
          <c:idx val="3"/>
          <c:order val="3"/>
          <c:tx>
            <c:strRef>
              <c:f>'6A&amp;B State Targets &amp; Results'!$O$13</c:f>
              <c:strCache>
                <c:ptCount val="1"/>
                <c:pt idx="0">
                  <c:v>2016</c:v>
                </c:pt>
              </c:strCache>
            </c:strRef>
          </c:tx>
          <c:spPr>
            <a:solidFill>
              <a:schemeClr val="accent4"/>
            </a:solidFill>
            <a:ln>
              <a:noFill/>
            </a:ln>
            <a:effectLst/>
          </c:spPr>
          <c:invertIfNegative val="0"/>
          <c:cat>
            <c:strRef>
              <c:f>'6A&amp;B State Targets &amp; Results'!$K$14:$K$20</c:f>
              <c:strCache>
                <c:ptCount val="7"/>
                <c:pt idx="0">
                  <c:v>New York</c:v>
                </c:pt>
                <c:pt idx="1">
                  <c:v>California</c:v>
                </c:pt>
                <c:pt idx="2">
                  <c:v>Florida</c:v>
                </c:pt>
                <c:pt idx="3">
                  <c:v>Pennsylvania</c:v>
                </c:pt>
                <c:pt idx="4">
                  <c:v>Illinois</c:v>
                </c:pt>
                <c:pt idx="5">
                  <c:v>Texas</c:v>
                </c:pt>
                <c:pt idx="6">
                  <c:v>Ohio</c:v>
                </c:pt>
              </c:strCache>
            </c:strRef>
          </c:cat>
          <c:val>
            <c:numRef>
              <c:f>'6A&amp;B State Targets &amp; Results'!$O$14:$O$20</c:f>
              <c:numCache>
                <c:formatCode>0.00%</c:formatCode>
                <c:ptCount val="7"/>
                <c:pt idx="0">
                  <c:v>0.2268</c:v>
                </c:pt>
                <c:pt idx="1">
                  <c:v>0.29859999999999998</c:v>
                </c:pt>
                <c:pt idx="2">
                  <c:v>0.49819999999999998</c:v>
                </c:pt>
                <c:pt idx="3">
                  <c:v>0.153</c:v>
                </c:pt>
                <c:pt idx="4">
                  <c:v>0.2676</c:v>
                </c:pt>
                <c:pt idx="5">
                  <c:v>0.1699</c:v>
                </c:pt>
                <c:pt idx="6">
                  <c:v>0.218</c:v>
                </c:pt>
              </c:numCache>
            </c:numRef>
          </c:val>
          <c:extLst>
            <c:ext xmlns:c16="http://schemas.microsoft.com/office/drawing/2014/chart" uri="{C3380CC4-5D6E-409C-BE32-E72D297353CC}">
              <c16:uniqueId val="{00000001-DC5D-4227-AD5A-416A84FDD6AF}"/>
            </c:ext>
          </c:extLst>
        </c:ser>
        <c:ser>
          <c:idx val="4"/>
          <c:order val="4"/>
          <c:tx>
            <c:strRef>
              <c:f>'6A&amp;B State Targets &amp; Results'!$P$13</c:f>
              <c:strCache>
                <c:ptCount val="1"/>
                <c:pt idx="0">
                  <c:v>2017</c:v>
                </c:pt>
              </c:strCache>
            </c:strRef>
          </c:tx>
          <c:spPr>
            <a:solidFill>
              <a:schemeClr val="accent5"/>
            </a:solidFill>
            <a:ln>
              <a:noFill/>
            </a:ln>
            <a:effectLst/>
          </c:spPr>
          <c:invertIfNegative val="0"/>
          <c:cat>
            <c:strRef>
              <c:f>'6A&amp;B State Targets &amp; Results'!$K$14:$K$20</c:f>
              <c:strCache>
                <c:ptCount val="7"/>
                <c:pt idx="0">
                  <c:v>New York</c:v>
                </c:pt>
                <c:pt idx="1">
                  <c:v>California</c:v>
                </c:pt>
                <c:pt idx="2">
                  <c:v>Florida</c:v>
                </c:pt>
                <c:pt idx="3">
                  <c:v>Pennsylvania</c:v>
                </c:pt>
                <c:pt idx="4">
                  <c:v>Illinois</c:v>
                </c:pt>
                <c:pt idx="5">
                  <c:v>Texas</c:v>
                </c:pt>
                <c:pt idx="6">
                  <c:v>Ohio</c:v>
                </c:pt>
              </c:strCache>
            </c:strRef>
          </c:cat>
          <c:val>
            <c:numRef>
              <c:f>'6A&amp;B State Targets &amp; Results'!$P$14:$P$20</c:f>
              <c:numCache>
                <c:formatCode>0.00%</c:formatCode>
                <c:ptCount val="7"/>
                <c:pt idx="0">
                  <c:v>0.22459999999999999</c:v>
                </c:pt>
                <c:pt idx="1">
                  <c:v>0.33810000000000001</c:v>
                </c:pt>
                <c:pt idx="2">
                  <c:v>0.4854</c:v>
                </c:pt>
                <c:pt idx="3">
                  <c:v>0.14560000000000001</c:v>
                </c:pt>
                <c:pt idx="4">
                  <c:v>0.24940000000000001</c:v>
                </c:pt>
                <c:pt idx="5">
                  <c:v>0.16880000000000001</c:v>
                </c:pt>
                <c:pt idx="6">
                  <c:v>0.18390000000000001</c:v>
                </c:pt>
              </c:numCache>
            </c:numRef>
          </c:val>
          <c:extLst>
            <c:ext xmlns:c16="http://schemas.microsoft.com/office/drawing/2014/chart" uri="{C3380CC4-5D6E-409C-BE32-E72D297353CC}">
              <c16:uniqueId val="{00000002-DC5D-4227-AD5A-416A84FDD6AF}"/>
            </c:ext>
          </c:extLst>
        </c:ser>
        <c:ser>
          <c:idx val="5"/>
          <c:order val="5"/>
          <c:tx>
            <c:strRef>
              <c:f>'6A&amp;B State Targets &amp; Results'!$Q$13</c:f>
              <c:strCache>
                <c:ptCount val="1"/>
                <c:pt idx="0">
                  <c:v>2018</c:v>
                </c:pt>
              </c:strCache>
            </c:strRef>
          </c:tx>
          <c:spPr>
            <a:solidFill>
              <a:schemeClr val="accent2">
                <a:lumMod val="75000"/>
              </a:schemeClr>
            </a:solidFill>
            <a:ln>
              <a:noFill/>
            </a:ln>
            <a:effectLst/>
          </c:spPr>
          <c:invertIfNegative val="0"/>
          <c:cat>
            <c:strRef>
              <c:f>'6A&amp;B State Targets &amp; Results'!$K$14:$K$20</c:f>
              <c:strCache>
                <c:ptCount val="7"/>
                <c:pt idx="0">
                  <c:v>New York</c:v>
                </c:pt>
                <c:pt idx="1">
                  <c:v>California</c:v>
                </c:pt>
                <c:pt idx="2">
                  <c:v>Florida</c:v>
                </c:pt>
                <c:pt idx="3">
                  <c:v>Pennsylvania</c:v>
                </c:pt>
                <c:pt idx="4">
                  <c:v>Illinois</c:v>
                </c:pt>
                <c:pt idx="5">
                  <c:v>Texas</c:v>
                </c:pt>
                <c:pt idx="6">
                  <c:v>Ohio</c:v>
                </c:pt>
              </c:strCache>
            </c:strRef>
          </c:cat>
          <c:val>
            <c:numRef>
              <c:f>'6A&amp;B State Targets &amp; Results'!$Q$14:$Q$20</c:f>
              <c:numCache>
                <c:formatCode>0.00%</c:formatCode>
                <c:ptCount val="7"/>
                <c:pt idx="0">
                  <c:v>0.23280000000000001</c:v>
                </c:pt>
                <c:pt idx="1">
                  <c:v>0.33839999999999998</c:v>
                </c:pt>
                <c:pt idx="2">
                  <c:v>0.46899999999999997</c:v>
                </c:pt>
                <c:pt idx="3">
                  <c:v>0.1447</c:v>
                </c:pt>
                <c:pt idx="4">
                  <c:v>0.2349</c:v>
                </c:pt>
                <c:pt idx="5">
                  <c:v>0.1759</c:v>
                </c:pt>
                <c:pt idx="6">
                  <c:v>0.15939999999999999</c:v>
                </c:pt>
              </c:numCache>
            </c:numRef>
          </c:val>
          <c:extLst>
            <c:ext xmlns:c16="http://schemas.microsoft.com/office/drawing/2014/chart" uri="{C3380CC4-5D6E-409C-BE32-E72D297353CC}">
              <c16:uniqueId val="{00000003-DC5D-4227-AD5A-416A84FDD6AF}"/>
            </c:ext>
          </c:extLst>
        </c:ser>
        <c:dLbls>
          <c:showLegendKey val="0"/>
          <c:showVal val="0"/>
          <c:showCatName val="0"/>
          <c:showSerName val="0"/>
          <c:showPercent val="0"/>
          <c:showBubbleSize val="0"/>
        </c:dLbls>
        <c:gapWidth val="219"/>
        <c:axId val="1204403384"/>
        <c:axId val="1204403712"/>
        <c:extLst>
          <c:ext xmlns:c15="http://schemas.microsoft.com/office/drawing/2012/chart" uri="{02D57815-91ED-43cb-92C2-25804820EDAC}">
            <c15:filteredBarSeries>
              <c15:ser>
                <c:idx val="0"/>
                <c:order val="0"/>
                <c:tx>
                  <c:strRef>
                    <c:extLst>
                      <c:ext uri="{02D57815-91ED-43cb-92C2-25804820EDAC}">
                        <c15:formulaRef>
                          <c15:sqref>'6A&amp;B State Targets &amp; Results'!$L$13</c15:sqref>
                        </c15:formulaRef>
                      </c:ext>
                    </c:extLst>
                    <c:strCache>
                      <c:ptCount val="1"/>
                      <c:pt idx="0">
                        <c:v>2013</c:v>
                      </c:pt>
                    </c:strCache>
                  </c:strRef>
                </c:tx>
                <c:spPr>
                  <a:solidFill>
                    <a:schemeClr val="accent1"/>
                  </a:solidFill>
                  <a:ln>
                    <a:noFill/>
                  </a:ln>
                  <a:effectLst/>
                </c:spPr>
                <c:invertIfNegative val="0"/>
                <c:cat>
                  <c:strRef>
                    <c:extLst>
                      <c:ext uri="{02D57815-91ED-43cb-92C2-25804820EDAC}">
                        <c15:formulaRef>
                          <c15:sqref>'6A&amp;B State Targets &amp; Results'!$K$14:$K$20</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c:ext uri="{02D57815-91ED-43cb-92C2-25804820EDAC}">
                        <c15:formulaRef>
                          <c15:sqref>'6A&amp;B State Targets &amp; Results'!$L$14:$L$20</c15:sqref>
                        </c15:formulaRef>
                      </c:ext>
                    </c:extLst>
                    <c:numCache>
                      <c:formatCode>0.00%</c:formatCode>
                      <c:ptCount val="7"/>
                      <c:pt idx="0">
                        <c:v>0.23769999999999999</c:v>
                      </c:pt>
                      <c:pt idx="1">
                        <c:v>0.34439999999999998</c:v>
                      </c:pt>
                      <c:pt idx="2">
                        <c:v>0.51239999999999997</c:v>
                      </c:pt>
                      <c:pt idx="3">
                        <c:v>0.16120000000000001</c:v>
                      </c:pt>
                      <c:pt idx="4">
                        <c:v>0.29239999999999999</c:v>
                      </c:pt>
                      <c:pt idx="5">
                        <c:v>0.16589999999999999</c:v>
                      </c:pt>
                      <c:pt idx="6">
                        <c:v>0.3654</c:v>
                      </c:pt>
                    </c:numCache>
                  </c:numRef>
                </c:val>
                <c:extLst>
                  <c:ext xmlns:c16="http://schemas.microsoft.com/office/drawing/2014/chart" uri="{C3380CC4-5D6E-409C-BE32-E72D297353CC}">
                    <c16:uniqueId val="{00000005-DC5D-4227-AD5A-416A84FDD6A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'6A&amp;B State Targets &amp; Results'!$M$13</c15:sqref>
                        </c15:formulaRef>
                      </c:ext>
                    </c:extLst>
                    <c:strCache>
                      <c:ptCount val="1"/>
                      <c:pt idx="0">
                        <c:v>2014</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'6A&amp;B State Targets &amp; Results'!$K$14:$K$20</c15:sqref>
                        </c15:formulaRef>
                      </c:ext>
                    </c:extLst>
                    <c:strCache>
                      <c:ptCount val="7"/>
                      <c:pt idx="0">
                        <c:v>New York</c:v>
                      </c:pt>
                      <c:pt idx="1">
                        <c:v>California</c:v>
                      </c:pt>
                      <c:pt idx="2">
                        <c:v>Florida</c:v>
                      </c:pt>
                      <c:pt idx="3">
                        <c:v>Pennsylvania</c:v>
                      </c:pt>
                      <c:pt idx="4">
                        <c:v>Illinois</c:v>
                      </c:pt>
                      <c:pt idx="5">
                        <c:v>Texas</c:v>
                      </c:pt>
                      <c:pt idx="6">
                        <c:v>Ohio</c:v>
                      </c:pt>
                    </c:strCache>
                  </c:strRef>
                </c:cat>
                <c:val>
                  <c:numRef>
                    <c:extLst xmlns:c15="http://schemas.microsoft.com/office/drawing/2012/chart">
                      <c:ext xmlns:c15="http://schemas.microsoft.com/office/drawing/2012/chart" uri="{02D57815-91ED-43cb-92C2-25804820EDAC}">
                        <c15:formulaRef>
                          <c15:sqref>'6A&amp;B State Targets &amp; Results'!$M$14:$M$20</c15:sqref>
                        </c15:formulaRef>
                      </c:ext>
                    </c:extLst>
                    <c:numCache>
                      <c:formatCode>0.00%</c:formatCode>
                      <c:ptCount val="7"/>
                      <c:pt idx="0">
                        <c:v>0.22650000000000001</c:v>
                      </c:pt>
                      <c:pt idx="1">
                        <c:v>0.34410000000000002</c:v>
                      </c:pt>
                      <c:pt idx="2">
                        <c:v>0.51180000000000003</c:v>
                      </c:pt>
                      <c:pt idx="3">
                        <c:v>0.16070000000000001</c:v>
                      </c:pt>
                      <c:pt idx="4">
                        <c:v>0.29149999999999998</c:v>
                      </c:pt>
                      <c:pt idx="5">
                        <c:v>0.15959999999999999</c:v>
                      </c:pt>
                      <c:pt idx="6">
                        <c:v>0.29609999999999997</c:v>
                      </c:pt>
                    </c:numCache>
                  </c:numRef>
                </c:val>
                <c:extLst xmlns:c15="http://schemas.microsoft.com/office/drawing/2012/chart">
                  <c:ext xmlns:c16="http://schemas.microsoft.com/office/drawing/2014/chart" uri="{C3380CC4-5D6E-409C-BE32-E72D297353CC}">
                    <c16:uniqueId val="{00000006-DC5D-4227-AD5A-416A84FDD6AF}"/>
                  </c:ext>
                </c:extLst>
              </c15:ser>
            </c15:filteredBarSeries>
          </c:ext>
        </c:extLst>
      </c:barChart>
      <c:lineChart>
        <c:grouping val="standard"/>
        <c:varyColors val="0"/>
        <c:ser>
          <c:idx val="6"/>
          <c:order val="6"/>
          <c:tx>
            <c:strRef>
              <c:f>'6A&amp;B State Targets &amp; Results'!$R$13</c:f>
              <c:strCache>
                <c:ptCount val="1"/>
                <c:pt idx="0">
                  <c:v>2018 National Mean 20%</c:v>
                </c:pt>
              </c:strCache>
            </c:strRef>
          </c:tx>
          <c:spPr>
            <a:ln w="28575" cap="rnd">
              <a:solidFill>
                <a:srgbClr val="FF0000"/>
              </a:solidFill>
              <a:prstDash val="dash"/>
              <a:round/>
            </a:ln>
            <a:effectLst/>
          </c:spPr>
          <c:marker>
            <c:symbol val="none"/>
          </c:marker>
          <c:cat>
            <c:strRef>
              <c:f>'6A&amp;B State Targets &amp; Results'!$K$14:$K$20</c:f>
              <c:strCache>
                <c:ptCount val="7"/>
                <c:pt idx="0">
                  <c:v>New York</c:v>
                </c:pt>
                <c:pt idx="1">
                  <c:v>California</c:v>
                </c:pt>
                <c:pt idx="2">
                  <c:v>Florida</c:v>
                </c:pt>
                <c:pt idx="3">
                  <c:v>Pennsylvania</c:v>
                </c:pt>
                <c:pt idx="4">
                  <c:v>Illinois</c:v>
                </c:pt>
                <c:pt idx="5">
                  <c:v>Texas</c:v>
                </c:pt>
                <c:pt idx="6">
                  <c:v>Ohio</c:v>
                </c:pt>
              </c:strCache>
            </c:strRef>
          </c:cat>
          <c:val>
            <c:numRef>
              <c:f>'6A&amp;B State Targets &amp; Results'!$R$14:$R$20</c:f>
              <c:numCache>
                <c:formatCode>0.00%</c:formatCode>
                <c:ptCount val="7"/>
                <c:pt idx="0">
                  <c:v>0.2</c:v>
                </c:pt>
                <c:pt idx="1">
                  <c:v>0.2</c:v>
                </c:pt>
                <c:pt idx="2">
                  <c:v>0.2</c:v>
                </c:pt>
                <c:pt idx="3">
                  <c:v>0.2</c:v>
                </c:pt>
                <c:pt idx="4">
                  <c:v>0.2</c:v>
                </c:pt>
                <c:pt idx="5">
                  <c:v>0.2</c:v>
                </c:pt>
                <c:pt idx="6">
                  <c:v>0.2</c:v>
                </c:pt>
              </c:numCache>
            </c:numRef>
          </c:val>
          <c:smooth val="0"/>
          <c:extLst>
            <c:ext xmlns:c16="http://schemas.microsoft.com/office/drawing/2014/chart" uri="{C3380CC4-5D6E-409C-BE32-E72D297353CC}">
              <c16:uniqueId val="{00000004-DC5D-4227-AD5A-416A84FDD6AF}"/>
            </c:ext>
          </c:extLst>
        </c:ser>
        <c:dLbls>
          <c:showLegendKey val="0"/>
          <c:showVal val="0"/>
          <c:showCatName val="0"/>
          <c:showSerName val="0"/>
          <c:showPercent val="0"/>
          <c:showBubbleSize val="0"/>
        </c:dLbls>
        <c:marker val="1"/>
        <c:smooth val="0"/>
        <c:axId val="1204403384"/>
        <c:axId val="1204403712"/>
      </c:lineChart>
      <c:catAx>
        <c:axId val="120440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04403712"/>
        <c:crosses val="autoZero"/>
        <c:auto val="1"/>
        <c:lblAlgn val="ctr"/>
        <c:lblOffset val="100"/>
        <c:noMultiLvlLbl val="0"/>
      </c:catAx>
      <c:valAx>
        <c:axId val="1204403712"/>
        <c:scaling>
          <c:orientation val="minMax"/>
          <c:max val="0.5"/>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04403384"/>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race by setting type'!$A$36:$A$42</c:f>
              <c:strCache>
                <c:ptCount val="7"/>
                <c:pt idx="0">
                  <c:v>White
(Student Count = 11,144)</c:v>
                </c:pt>
                <c:pt idx="1">
                  <c:v>American Indian or Alaska Native
(Student Count = 74)</c:v>
                </c:pt>
                <c:pt idx="2">
                  <c:v>Asian
(Student Count = 1,045)</c:v>
                </c:pt>
                <c:pt idx="3">
                  <c:v>Black or African American
(Student Count = 2,126)</c:v>
                </c:pt>
                <c:pt idx="4">
                  <c:v>Hispanic or Latino
(Student Count = 4,305)</c:v>
                </c:pt>
                <c:pt idx="5">
                  <c:v>Multiracial
(Student Count = 833)</c:v>
                </c:pt>
                <c:pt idx="6">
                  <c:v>Native Hawaiian/
Other Pacific Islander 
(Student Count = 28)</c:v>
                </c:pt>
              </c:strCache>
            </c:strRef>
          </c:cat>
          <c:val>
            <c:numRef>
              <c:f>'SW race by setting type'!$B$36:$B$42</c:f>
              <c:numCache>
                <c:formatCode>0.0%</c:formatCode>
                <c:ptCount val="7"/>
                <c:pt idx="0">
                  <c:v>0.44882999718071598</c:v>
                </c:pt>
                <c:pt idx="1">
                  <c:v>0.24183006535947699</c:v>
                </c:pt>
                <c:pt idx="2">
                  <c:v>0.40788446526151401</c:v>
                </c:pt>
                <c:pt idx="3">
                  <c:v>0.36922542549496401</c:v>
                </c:pt>
                <c:pt idx="4">
                  <c:v>0.35051294577430397</c:v>
                </c:pt>
                <c:pt idx="5">
                  <c:v>0.47709049255441</c:v>
                </c:pt>
                <c:pt idx="6">
                  <c:v>0.57142857142857095</c:v>
                </c:pt>
              </c:numCache>
            </c:numRef>
          </c:val>
          <c:extLst>
            <c:ext xmlns:c16="http://schemas.microsoft.com/office/drawing/2014/chart" uri="{C3380CC4-5D6E-409C-BE32-E72D297353CC}">
              <c16:uniqueId val="{00000000-2C9A-4276-8596-CD38C430B66C}"/>
            </c:ext>
          </c:extLst>
        </c:ser>
        <c:dLbls>
          <c:showLegendKey val="0"/>
          <c:showVal val="0"/>
          <c:showCatName val="0"/>
          <c:showSerName val="0"/>
          <c:showPercent val="0"/>
          <c:showBubbleSize val="0"/>
        </c:dLbls>
        <c:gapWidth val="182"/>
        <c:axId val="652308720"/>
        <c:axId val="652303472"/>
      </c:barChart>
      <c:scatterChart>
        <c:scatterStyle val="lineMarker"/>
        <c:varyColors val="0"/>
        <c:ser>
          <c:idx val="1"/>
          <c:order val="1"/>
          <c:tx>
            <c:v>NYS Target</c:v>
          </c:tx>
          <c:spPr>
            <a:ln w="28575" cap="rnd">
              <a:solidFill>
                <a:schemeClr val="accent2"/>
              </a:solidFill>
              <a:round/>
            </a:ln>
            <a:effectLst/>
          </c:spPr>
          <c:marker>
            <c:symbol val="none"/>
          </c:marker>
          <c:dPt>
            <c:idx val="1"/>
            <c:marker>
              <c:symbol val="none"/>
            </c:marker>
            <c:bubble3D val="0"/>
            <c:spPr>
              <a:ln w="28575" cap="rnd">
                <a:solidFill>
                  <a:srgbClr val="FF0000"/>
                </a:solidFill>
                <a:prstDash val="dash"/>
                <a:round/>
              </a:ln>
              <a:effectLst/>
            </c:spPr>
            <c:extLst>
              <c:ext xmlns:c16="http://schemas.microsoft.com/office/drawing/2014/chart" uri="{C3380CC4-5D6E-409C-BE32-E72D297353CC}">
                <c16:uniqueId val="{00000002-2C9A-4276-8596-CD38C430B66C}"/>
              </c:ext>
            </c:extLst>
          </c:dPt>
          <c:xVal>
            <c:numRef>
              <c:f>'SW race by setting type'!$D$38:$D$39</c:f>
              <c:numCache>
                <c:formatCode>0%</c:formatCode>
                <c:ptCount val="2"/>
                <c:pt idx="0">
                  <c:v>0.5</c:v>
                </c:pt>
                <c:pt idx="1">
                  <c:v>0.5</c:v>
                </c:pt>
              </c:numCache>
            </c:numRef>
          </c:xVal>
          <c:yVal>
            <c:numRef>
              <c:f>'SW race by setting type'!$E$38:$E$39</c:f>
              <c:numCache>
                <c:formatCode>General</c:formatCode>
                <c:ptCount val="2"/>
                <c:pt idx="0">
                  <c:v>0</c:v>
                </c:pt>
                <c:pt idx="1">
                  <c:v>1</c:v>
                </c:pt>
              </c:numCache>
            </c:numRef>
          </c:yVal>
          <c:smooth val="0"/>
          <c:extLst>
            <c:ext xmlns:c16="http://schemas.microsoft.com/office/drawing/2014/chart" uri="{C3380CC4-5D6E-409C-BE32-E72D297353CC}">
              <c16:uniqueId val="{00000003-2C9A-4276-8596-CD38C430B66C}"/>
            </c:ext>
          </c:extLst>
        </c:ser>
        <c:dLbls>
          <c:showLegendKey val="0"/>
          <c:showVal val="0"/>
          <c:showCatName val="0"/>
          <c:showSerName val="0"/>
          <c:showPercent val="0"/>
          <c:showBubbleSize val="0"/>
        </c:dLbls>
        <c:axId val="657273584"/>
        <c:axId val="657273256"/>
      </c:scatterChart>
      <c:catAx>
        <c:axId val="652308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652303472"/>
        <c:crosses val="autoZero"/>
        <c:auto val="1"/>
        <c:lblAlgn val="ctr"/>
        <c:lblOffset val="100"/>
        <c:noMultiLvlLbl val="0"/>
      </c:catAx>
      <c:valAx>
        <c:axId val="65230347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2308720"/>
        <c:crosses val="autoZero"/>
        <c:crossBetween val="between"/>
      </c:valAx>
      <c:valAx>
        <c:axId val="657273256"/>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7273584"/>
        <c:crosses val="max"/>
        <c:crossBetween val="midCat"/>
      </c:valAx>
      <c:valAx>
        <c:axId val="657273584"/>
        <c:scaling>
          <c:orientation val="minMax"/>
        </c:scaling>
        <c:delete val="1"/>
        <c:axPos val="b"/>
        <c:numFmt formatCode="0%" sourceLinked="1"/>
        <c:majorTickMark val="out"/>
        <c:minorTickMark val="none"/>
        <c:tickLblPos val="nextTo"/>
        <c:crossAx val="6572732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37512389048197"/>
          <c:y val="2.9483004852138617E-2"/>
          <c:w val="0.73171092723637499"/>
          <c:h val="0.8983817692462079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'NRC by setting type'!$A$37:$A$42</c:f>
              <c:strCache>
                <c:ptCount val="6"/>
                <c:pt idx="0">
                  <c:v>NEW YORK CITY</c:v>
                </c:pt>
                <c:pt idx="1">
                  <c:v>LARGE CITY</c:v>
                </c:pt>
                <c:pt idx="2">
                  <c:v>URBAN/SUBURBAN/
HIGH NEEDS</c:v>
                </c:pt>
                <c:pt idx="3">
                  <c:v>RURAL HIGH NEEDS</c:v>
                </c:pt>
                <c:pt idx="4">
                  <c:v>AVERAGE NEEDS</c:v>
                </c:pt>
                <c:pt idx="5">
                  <c:v>LOW NEEDS</c:v>
                </c:pt>
              </c:strCache>
            </c:strRef>
          </c:cat>
          <c:val>
            <c:numRef>
              <c:f>'NRC by setting type'!$B$37:$B$42</c:f>
              <c:numCache>
                <c:formatCode>0.0%</c:formatCode>
                <c:ptCount val="6"/>
                <c:pt idx="0">
                  <c:v>0.45797038327526102</c:v>
                </c:pt>
                <c:pt idx="1">
                  <c:v>0.418980522171571</c:v>
                </c:pt>
                <c:pt idx="2">
                  <c:v>0.33221775992860297</c:v>
                </c:pt>
                <c:pt idx="3">
                  <c:v>0.35564516129032298</c:v>
                </c:pt>
                <c:pt idx="4">
                  <c:v>0.40374331550802101</c:v>
                </c:pt>
                <c:pt idx="5">
                  <c:v>0.36531675348680898</c:v>
                </c:pt>
              </c:numCache>
            </c:numRef>
          </c:val>
          <c:extLst>
            <c:ext xmlns:c16="http://schemas.microsoft.com/office/drawing/2014/chart" uri="{C3380CC4-5D6E-409C-BE32-E72D297353CC}">
              <c16:uniqueId val="{00000000-2A1A-45BC-88C7-BEA21197A4A2}"/>
            </c:ext>
          </c:extLst>
        </c:ser>
        <c:dLbls>
          <c:showLegendKey val="0"/>
          <c:showVal val="0"/>
          <c:showCatName val="0"/>
          <c:showSerName val="0"/>
          <c:showPercent val="0"/>
          <c:showBubbleSize val="0"/>
        </c:dLbls>
        <c:gapWidth val="182"/>
        <c:axId val="415200624"/>
        <c:axId val="418863192"/>
      </c:barChart>
      <c:scatterChart>
        <c:scatterStyle val="lineMarker"/>
        <c:varyColors val="0"/>
        <c:ser>
          <c:idx val="1"/>
          <c:order val="1"/>
          <c:tx>
            <c:v>NYS Target</c:v>
          </c:tx>
          <c:spPr>
            <a:ln w="28575" cap="rnd">
              <a:solidFill>
                <a:schemeClr val="accent2"/>
              </a:solidFill>
              <a:round/>
            </a:ln>
            <a:effectLst/>
          </c:spPr>
          <c:marker>
            <c:symbol val="none"/>
          </c:marker>
          <c:dPt>
            <c:idx val="1"/>
            <c:marker>
              <c:symbol val="none"/>
            </c:marker>
            <c:bubble3D val="0"/>
            <c:spPr>
              <a:ln w="28575" cap="rnd">
                <a:solidFill>
                  <a:srgbClr val="FF0000"/>
                </a:solidFill>
                <a:prstDash val="dash"/>
                <a:round/>
              </a:ln>
              <a:effectLst/>
            </c:spPr>
            <c:extLst>
              <c:ext xmlns:c16="http://schemas.microsoft.com/office/drawing/2014/chart" uri="{C3380CC4-5D6E-409C-BE32-E72D297353CC}">
                <c16:uniqueId val="{00000002-2A1A-45BC-88C7-BEA21197A4A2}"/>
              </c:ext>
            </c:extLst>
          </c:dPt>
          <c:xVal>
            <c:numRef>
              <c:f>'NRC by setting type'!$C$37:$C$38</c:f>
              <c:numCache>
                <c:formatCode>0.0%</c:formatCode>
                <c:ptCount val="2"/>
                <c:pt idx="0">
                  <c:v>0.5</c:v>
                </c:pt>
                <c:pt idx="1">
                  <c:v>0.5</c:v>
                </c:pt>
              </c:numCache>
            </c:numRef>
          </c:xVal>
          <c:yVal>
            <c:numRef>
              <c:f>'NRC by setting type'!$D$37:$D$38</c:f>
              <c:numCache>
                <c:formatCode>General</c:formatCode>
                <c:ptCount val="2"/>
                <c:pt idx="0">
                  <c:v>0</c:v>
                </c:pt>
                <c:pt idx="1">
                  <c:v>1</c:v>
                </c:pt>
              </c:numCache>
            </c:numRef>
          </c:yVal>
          <c:smooth val="0"/>
          <c:extLst>
            <c:ext xmlns:c16="http://schemas.microsoft.com/office/drawing/2014/chart" uri="{C3380CC4-5D6E-409C-BE32-E72D297353CC}">
              <c16:uniqueId val="{00000003-2A1A-45BC-88C7-BEA21197A4A2}"/>
            </c:ext>
          </c:extLst>
        </c:ser>
        <c:dLbls>
          <c:showLegendKey val="0"/>
          <c:showVal val="0"/>
          <c:showCatName val="0"/>
          <c:showSerName val="0"/>
          <c:showPercent val="0"/>
          <c:showBubbleSize val="0"/>
        </c:dLbls>
        <c:axId val="548721512"/>
        <c:axId val="548727416"/>
      </c:scatterChart>
      <c:catAx>
        <c:axId val="415200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lumMod val="65000"/>
                    <a:lumOff val="35000"/>
                  </a:schemeClr>
                </a:solidFill>
                <a:latin typeface="+mn-lt"/>
                <a:ea typeface="+mn-ea"/>
                <a:cs typeface="+mn-cs"/>
              </a:defRPr>
            </a:pPr>
            <a:endParaRPr lang="en-US"/>
          </a:p>
        </c:txPr>
        <c:crossAx val="418863192"/>
        <c:crosses val="autoZero"/>
        <c:auto val="1"/>
        <c:lblAlgn val="ctr"/>
        <c:lblOffset val="100"/>
        <c:noMultiLvlLbl val="0"/>
      </c:catAx>
      <c:valAx>
        <c:axId val="41886319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5200624"/>
        <c:crosses val="autoZero"/>
        <c:crossBetween val="between"/>
        <c:majorUnit val="0.2"/>
      </c:valAx>
      <c:valAx>
        <c:axId val="548727416"/>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8721512"/>
        <c:crosses val="max"/>
        <c:crossBetween val="midCat"/>
      </c:valAx>
      <c:valAx>
        <c:axId val="548721512"/>
        <c:scaling>
          <c:orientation val="minMax"/>
        </c:scaling>
        <c:delete val="1"/>
        <c:axPos val="b"/>
        <c:numFmt formatCode="0.0%" sourceLinked="1"/>
        <c:majorTickMark val="out"/>
        <c:minorTickMark val="none"/>
        <c:tickLblPos val="nextTo"/>
        <c:crossAx val="5487274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09632980418077"/>
          <c:y val="3.776119242115028E-2"/>
          <c:w val="0.73685063723980071"/>
          <c:h val="0.9105215839036227"/>
        </c:manualLayout>
      </c:layout>
      <c:barChart>
        <c:barDir val="bar"/>
        <c:grouping val="clustered"/>
        <c:varyColors val="0"/>
        <c:ser>
          <c:idx val="0"/>
          <c:order val="0"/>
          <c:spPr>
            <a:solidFill>
              <a:srgbClr val="D1E4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race by setting type'!$A$45:$A$51</c:f>
              <c:strCache>
                <c:ptCount val="7"/>
                <c:pt idx="0">
                  <c:v>White
(Student Count = 5,042)</c:v>
                </c:pt>
                <c:pt idx="1">
                  <c:v>American Indian or Alaska Native
(Student Count = 146)</c:v>
                </c:pt>
                <c:pt idx="2">
                  <c:v>Asian
(Student Count = 1,062)</c:v>
                </c:pt>
                <c:pt idx="3">
                  <c:v>Black or African American
(Student Count = 2,588)</c:v>
                </c:pt>
                <c:pt idx="4">
                  <c:v>Hispanic or Latino
(Student Count = 5,166)</c:v>
                </c:pt>
                <c:pt idx="5">
                  <c:v>Multiracial
(Student Count = 411)</c:v>
                </c:pt>
                <c:pt idx="6">
                  <c:v>Native Hawaiian/
Other Pacific Islander 
(Student Count = 11)</c:v>
                </c:pt>
              </c:strCache>
            </c:strRef>
          </c:cat>
          <c:val>
            <c:numRef>
              <c:f>'SW race by setting type'!$B$45:$B$51</c:f>
              <c:numCache>
                <c:formatCode>0.0%</c:formatCode>
                <c:ptCount val="7"/>
                <c:pt idx="0">
                  <c:v>0.20306899190462799</c:v>
                </c:pt>
                <c:pt idx="1">
                  <c:v>0.47712418300653597</c:v>
                </c:pt>
                <c:pt idx="2">
                  <c:v>0.41451990632318497</c:v>
                </c:pt>
                <c:pt idx="3">
                  <c:v>0.449461618617576</c:v>
                </c:pt>
                <c:pt idx="4">
                  <c:v>0.42061553492916498</c:v>
                </c:pt>
                <c:pt idx="5">
                  <c:v>0.23539518900343601</c:v>
                </c:pt>
                <c:pt idx="6">
                  <c:v>0.22448979591836701</c:v>
                </c:pt>
              </c:numCache>
            </c:numRef>
          </c:val>
          <c:extLst>
            <c:ext xmlns:c16="http://schemas.microsoft.com/office/drawing/2014/chart" uri="{C3380CC4-5D6E-409C-BE32-E72D297353CC}">
              <c16:uniqueId val="{00000000-0906-4D64-8B71-BCBEB702ACB0}"/>
            </c:ext>
          </c:extLst>
        </c:ser>
        <c:dLbls>
          <c:dLblPos val="inEnd"/>
          <c:showLegendKey val="0"/>
          <c:showVal val="1"/>
          <c:showCatName val="0"/>
          <c:showSerName val="0"/>
          <c:showPercent val="0"/>
          <c:showBubbleSize val="0"/>
        </c:dLbls>
        <c:gapWidth val="182"/>
        <c:axId val="665496464"/>
        <c:axId val="665497120"/>
      </c:barChart>
      <c:scatterChart>
        <c:scatterStyle val="lineMarker"/>
        <c:varyColors val="0"/>
        <c:ser>
          <c:idx val="1"/>
          <c:order val="1"/>
          <c:tx>
            <c:v>NYS Target</c:v>
          </c:tx>
          <c:spPr>
            <a:ln w="28575" cap="rnd">
              <a:solidFill>
                <a:schemeClr val="accent2"/>
              </a:solidFill>
              <a:round/>
            </a:ln>
            <a:effectLst/>
          </c:spPr>
          <c:marker>
            <c:symbol val="none"/>
          </c:marker>
          <c:dPt>
            <c:idx val="1"/>
            <c:marker>
              <c:symbol val="none"/>
            </c:marker>
            <c:bubble3D val="0"/>
            <c:spPr>
              <a:ln w="28575" cap="rnd">
                <a:solidFill>
                  <a:srgbClr val="FF0000"/>
                </a:solidFill>
                <a:prstDash val="dash"/>
                <a:round/>
              </a:ln>
              <a:effectLst/>
            </c:spPr>
            <c:extLst>
              <c:ext xmlns:c16="http://schemas.microsoft.com/office/drawing/2014/chart" uri="{C3380CC4-5D6E-409C-BE32-E72D297353CC}">
                <c16:uniqueId val="{00000002-0906-4D64-8B71-BCBEB702ACB0}"/>
              </c:ext>
            </c:extLst>
          </c:dPt>
          <c:dLbls>
            <c:delete val="1"/>
          </c:dLbls>
          <c:xVal>
            <c:numRef>
              <c:f>'SW race by setting type'!$D$47:$D$48</c:f>
              <c:numCache>
                <c:formatCode>0%</c:formatCode>
                <c:ptCount val="2"/>
                <c:pt idx="0">
                  <c:v>0.18</c:v>
                </c:pt>
                <c:pt idx="1">
                  <c:v>0.18</c:v>
                </c:pt>
              </c:numCache>
            </c:numRef>
          </c:xVal>
          <c:yVal>
            <c:numRef>
              <c:f>'SW race by setting type'!$E$47:$E$48</c:f>
              <c:numCache>
                <c:formatCode>General</c:formatCode>
                <c:ptCount val="2"/>
                <c:pt idx="0">
                  <c:v>0</c:v>
                </c:pt>
                <c:pt idx="1">
                  <c:v>1</c:v>
                </c:pt>
              </c:numCache>
            </c:numRef>
          </c:yVal>
          <c:smooth val="0"/>
          <c:extLst>
            <c:ext xmlns:c16="http://schemas.microsoft.com/office/drawing/2014/chart" uri="{C3380CC4-5D6E-409C-BE32-E72D297353CC}">
              <c16:uniqueId val="{00000003-0906-4D64-8B71-BCBEB702ACB0}"/>
            </c:ext>
          </c:extLst>
        </c:ser>
        <c:dLbls>
          <c:showLegendKey val="0"/>
          <c:showVal val="1"/>
          <c:showCatName val="0"/>
          <c:showSerName val="0"/>
          <c:showPercent val="0"/>
          <c:showBubbleSize val="0"/>
        </c:dLbls>
        <c:axId val="707247584"/>
        <c:axId val="707247256"/>
      </c:scatterChart>
      <c:catAx>
        <c:axId val="665496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665497120"/>
        <c:crosses val="autoZero"/>
        <c:auto val="1"/>
        <c:lblAlgn val="ctr"/>
        <c:lblOffset val="100"/>
        <c:noMultiLvlLbl val="0"/>
      </c:catAx>
      <c:valAx>
        <c:axId val="665497120"/>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496464"/>
        <c:crosses val="autoZero"/>
        <c:crossBetween val="between"/>
      </c:valAx>
      <c:valAx>
        <c:axId val="707247256"/>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7247584"/>
        <c:crosses val="max"/>
        <c:crossBetween val="midCat"/>
      </c:valAx>
      <c:valAx>
        <c:axId val="707247584"/>
        <c:scaling>
          <c:orientation val="minMax"/>
        </c:scaling>
        <c:delete val="1"/>
        <c:axPos val="b"/>
        <c:numFmt formatCode="0%" sourceLinked="1"/>
        <c:majorTickMark val="out"/>
        <c:minorTickMark val="none"/>
        <c:tickLblPos val="nextTo"/>
        <c:crossAx val="7072472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9CD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'NRC by setting type'!$A$46:$A$51</c:f>
              <c:strCache>
                <c:ptCount val="6"/>
                <c:pt idx="0">
                  <c:v>NEW YORK CITY</c:v>
                </c:pt>
                <c:pt idx="1">
                  <c:v>LARGE CITY</c:v>
                </c:pt>
                <c:pt idx="2">
                  <c:v>URBAN/SUBURBAN/
HIGH NEEDS</c:v>
                </c:pt>
                <c:pt idx="3">
                  <c:v>RURAL HIGH NEEDS</c:v>
                </c:pt>
                <c:pt idx="4">
                  <c:v>AVERAGE NEEDS</c:v>
                </c:pt>
                <c:pt idx="5">
                  <c:v>LOW NEEDS</c:v>
                </c:pt>
              </c:strCache>
            </c:strRef>
          </c:cat>
          <c:val>
            <c:numRef>
              <c:f>'NRC by setting type'!$B$46:$B$51</c:f>
              <c:numCache>
                <c:formatCode>0.0%</c:formatCode>
                <c:ptCount val="6"/>
                <c:pt idx="0">
                  <c:v>0.45764372822299698</c:v>
                </c:pt>
                <c:pt idx="1">
                  <c:v>0.22420223787815999</c:v>
                </c:pt>
                <c:pt idx="2">
                  <c:v>0.28157072735386002</c:v>
                </c:pt>
                <c:pt idx="3">
                  <c:v>0.103629032258065</c:v>
                </c:pt>
                <c:pt idx="4">
                  <c:v>0.18933371874548299</c:v>
                </c:pt>
                <c:pt idx="5">
                  <c:v>0.22517223995967101</c:v>
                </c:pt>
              </c:numCache>
            </c:numRef>
          </c:val>
          <c:extLst>
            <c:ext xmlns:c16="http://schemas.microsoft.com/office/drawing/2014/chart" uri="{C3380CC4-5D6E-409C-BE32-E72D297353CC}">
              <c16:uniqueId val="{00000003-4165-4C7F-8DC8-6A52C1E294B2}"/>
            </c:ext>
          </c:extLst>
        </c:ser>
        <c:dLbls>
          <c:dLblPos val="inEnd"/>
          <c:showLegendKey val="0"/>
          <c:showVal val="1"/>
          <c:showCatName val="0"/>
          <c:showSerName val="0"/>
          <c:showPercent val="0"/>
          <c:showBubbleSize val="0"/>
        </c:dLbls>
        <c:gapWidth val="182"/>
        <c:axId val="652301832"/>
        <c:axId val="652302160"/>
      </c:barChart>
      <c:scatterChart>
        <c:scatterStyle val="lineMarker"/>
        <c:varyColors val="0"/>
        <c:ser>
          <c:idx val="1"/>
          <c:order val="1"/>
          <c:tx>
            <c:v>NYS Target</c:v>
          </c:tx>
          <c:spPr>
            <a:ln w="28575" cap="rnd">
              <a:solidFill>
                <a:srgbClr val="FF0000"/>
              </a:solidFill>
              <a:prstDash val="dash"/>
              <a:round/>
            </a:ln>
            <a:effectLst/>
          </c:spPr>
          <c:marker>
            <c:symbol val="none"/>
          </c:marker>
          <c:dLbls>
            <c:delete val="1"/>
          </c:dLbls>
          <c:xVal>
            <c:numRef>
              <c:f>'NRC by setting type'!$C$46:$C$47</c:f>
              <c:numCache>
                <c:formatCode>0.0%</c:formatCode>
                <c:ptCount val="2"/>
                <c:pt idx="0">
                  <c:v>0.18</c:v>
                </c:pt>
                <c:pt idx="1">
                  <c:v>0.18</c:v>
                </c:pt>
              </c:numCache>
            </c:numRef>
          </c:xVal>
          <c:yVal>
            <c:numRef>
              <c:f>'NRC by setting type'!$D$46:$D$47</c:f>
              <c:numCache>
                <c:formatCode>General</c:formatCode>
                <c:ptCount val="2"/>
                <c:pt idx="0">
                  <c:v>0</c:v>
                </c:pt>
                <c:pt idx="1">
                  <c:v>1</c:v>
                </c:pt>
              </c:numCache>
            </c:numRef>
          </c:yVal>
          <c:smooth val="0"/>
          <c:extLst>
            <c:ext xmlns:c16="http://schemas.microsoft.com/office/drawing/2014/chart" uri="{C3380CC4-5D6E-409C-BE32-E72D297353CC}">
              <c16:uniqueId val="{00000004-4165-4C7F-8DC8-6A52C1E294B2}"/>
            </c:ext>
          </c:extLst>
        </c:ser>
        <c:dLbls>
          <c:showLegendKey val="0"/>
          <c:showVal val="1"/>
          <c:showCatName val="0"/>
          <c:showSerName val="0"/>
          <c:showPercent val="0"/>
          <c:showBubbleSize val="0"/>
        </c:dLbls>
        <c:axId val="652327416"/>
        <c:axId val="652325448"/>
      </c:scatterChart>
      <c:catAx>
        <c:axId val="652301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lumMod val="65000"/>
                    <a:lumOff val="35000"/>
                  </a:schemeClr>
                </a:solidFill>
                <a:latin typeface="+mn-lt"/>
                <a:ea typeface="+mn-ea"/>
                <a:cs typeface="+mn-cs"/>
              </a:defRPr>
            </a:pPr>
            <a:endParaRPr lang="en-US"/>
          </a:p>
        </c:txPr>
        <c:crossAx val="652302160"/>
        <c:crosses val="autoZero"/>
        <c:auto val="1"/>
        <c:lblAlgn val="ctr"/>
        <c:lblOffset val="100"/>
        <c:noMultiLvlLbl val="0"/>
      </c:catAx>
      <c:valAx>
        <c:axId val="652302160"/>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2301832"/>
        <c:crosses val="autoZero"/>
        <c:crossBetween val="between"/>
      </c:valAx>
      <c:valAx>
        <c:axId val="652325448"/>
        <c:scaling>
          <c:orientation val="minMax"/>
          <c:max val="1"/>
        </c:scaling>
        <c:delete val="1"/>
        <c:axPos val="r"/>
        <c:numFmt formatCode="General" sourceLinked="1"/>
        <c:majorTickMark val="out"/>
        <c:minorTickMark val="none"/>
        <c:tickLblPos val="nextTo"/>
        <c:crossAx val="652327416"/>
        <c:crosses val="max"/>
        <c:crossBetween val="midCat"/>
      </c:valAx>
      <c:valAx>
        <c:axId val="652327416"/>
        <c:scaling>
          <c:orientation val="minMax"/>
        </c:scaling>
        <c:delete val="1"/>
        <c:axPos val="t"/>
        <c:numFmt formatCode="0.0%" sourceLinked="1"/>
        <c:majorTickMark val="out"/>
        <c:minorTickMark val="none"/>
        <c:tickLblPos val="nextTo"/>
        <c:crossAx val="652325448"/>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63498005478589"/>
          <c:y val="3.8327524160769628E-2"/>
          <c:w val="0.74372598512598709"/>
          <c:h val="0.9061017154396358"/>
        </c:manualLayout>
      </c:layout>
      <c:barChart>
        <c:barDir val="bar"/>
        <c:grouping val="clustered"/>
        <c:varyColors val="0"/>
        <c:ser>
          <c:idx val="0"/>
          <c:order val="0"/>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 race by setting type'!$A$55:$A$61</c:f>
              <c:strCache>
                <c:ptCount val="7"/>
                <c:pt idx="0">
                  <c:v>White
(Student Count = 2,519)</c:v>
                </c:pt>
                <c:pt idx="1">
                  <c:v>American Indian or Alaska Native
(Student Count = 20)</c:v>
                </c:pt>
                <c:pt idx="2">
                  <c:v>Asian
(Student Count = 107)</c:v>
                </c:pt>
                <c:pt idx="3">
                  <c:v>Black or African American
(Student Count = 227)</c:v>
                </c:pt>
                <c:pt idx="4">
                  <c:v>Hispanic or Latino
(Student Count = 852)</c:v>
                </c:pt>
                <c:pt idx="5">
                  <c:v>Multiracial
(Student Count = 120)</c:v>
                </c:pt>
                <c:pt idx="6">
                  <c:v>Native Hawaiian/
Other Pacific Islander 
(Student Count = &gt;=5)</c:v>
                </c:pt>
              </c:strCache>
            </c:strRef>
          </c:cat>
          <c:val>
            <c:numRef>
              <c:f>'SW race by setting type'!$B$55:$B$61</c:f>
              <c:numCache>
                <c:formatCode>0.0%</c:formatCode>
                <c:ptCount val="7"/>
                <c:pt idx="0">
                  <c:v>0.101453944983688</c:v>
                </c:pt>
                <c:pt idx="1">
                  <c:v>6.5359477124182996E-2</c:v>
                </c:pt>
                <c:pt idx="2">
                  <c:v>4.1764246682279502E-2</c:v>
                </c:pt>
                <c:pt idx="3">
                  <c:v>3.9423410906564801E-2</c:v>
                </c:pt>
                <c:pt idx="4">
                  <c:v>6.93698094772838E-2</c:v>
                </c:pt>
                <c:pt idx="5">
                  <c:v>6.8728522336769807E-2</c:v>
                </c:pt>
                <c:pt idx="6">
                  <c:v>4.08163265306122E-2</c:v>
                </c:pt>
              </c:numCache>
            </c:numRef>
          </c:val>
          <c:extLst>
            <c:ext xmlns:c16="http://schemas.microsoft.com/office/drawing/2014/chart" uri="{C3380CC4-5D6E-409C-BE32-E72D297353CC}">
              <c16:uniqueId val="{00000000-2188-42FB-8F57-062F995ACF93}"/>
            </c:ext>
          </c:extLst>
        </c:ser>
        <c:dLbls>
          <c:showLegendKey val="0"/>
          <c:showVal val="0"/>
          <c:showCatName val="0"/>
          <c:showSerName val="0"/>
          <c:showPercent val="0"/>
          <c:showBubbleSize val="0"/>
        </c:dLbls>
        <c:gapWidth val="182"/>
        <c:axId val="707240696"/>
        <c:axId val="707242336"/>
      </c:barChart>
      <c:catAx>
        <c:axId val="70724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707242336"/>
        <c:crosses val="autoZero"/>
        <c:auto val="1"/>
        <c:lblAlgn val="ctr"/>
        <c:lblOffset val="100"/>
        <c:noMultiLvlLbl val="0"/>
      </c:catAx>
      <c:valAx>
        <c:axId val="70724233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724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1" Type="http://schemas.openxmlformats.org/officeDocument/2006/relationships/hyperlink" Target="https://ectacenter.org/~pdfs/topics/inclusion/local-inclusion-self-assessment.pdf"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ectacenter.org/~pdfs/topics/inclusion/local-inclusion-self-assessment.pdf"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5B417-E18A-4F0A-9111-FCEF7AC5643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226B7C69-AD73-4664-B8BE-E7F6C47D30BB}">
      <dgm:prSet phldrT="[Text]"/>
      <dgm:spPr>
        <a:solidFill>
          <a:srgbClr val="7030A0"/>
        </a:solidFill>
      </dgm:spPr>
      <dgm:t>
        <a:bodyPr/>
        <a:lstStyle/>
        <a:p>
          <a:r>
            <a:rPr lang="en-US"/>
            <a:t>Frequently Used Terms for Preschool Least Restrictive Environment  </a:t>
          </a:r>
        </a:p>
      </dgm:t>
    </dgm:pt>
    <dgm:pt modelId="{CB41195B-9F5D-4993-A378-B9A60BA3857C}" type="parTrans" cxnId="{04524052-ED43-41B8-903A-EC3D2AD4A591}">
      <dgm:prSet/>
      <dgm:spPr/>
      <dgm:t>
        <a:bodyPr/>
        <a:lstStyle/>
        <a:p>
          <a:endParaRPr lang="en-US"/>
        </a:p>
      </dgm:t>
    </dgm:pt>
    <dgm:pt modelId="{E05E2AB5-4692-4411-9232-E373C68425FA}" type="sibTrans" cxnId="{04524052-ED43-41B8-903A-EC3D2AD4A591}">
      <dgm:prSet/>
      <dgm:spPr/>
      <dgm:t>
        <a:bodyPr/>
        <a:lstStyle/>
        <a:p>
          <a:endParaRPr lang="en-US"/>
        </a:p>
      </dgm:t>
    </dgm:pt>
    <dgm:pt modelId="{7C5FE6A7-FEA7-4EC0-80DE-98A844D8BA39}">
      <dgm:prSet phldrT="[Text]"/>
      <dgm:spPr>
        <a:solidFill>
          <a:srgbClr val="17A14C"/>
        </a:solidFill>
      </dgm:spPr>
      <dgm:t>
        <a:bodyPr/>
        <a:lstStyle/>
        <a:p>
          <a:r>
            <a:rPr lang="en-US"/>
            <a:t>Indicator 6 Improvement Activities  </a:t>
          </a:r>
        </a:p>
      </dgm:t>
    </dgm:pt>
    <dgm:pt modelId="{A149E85A-6C27-470F-B514-F83796E7DE33}" type="parTrans" cxnId="{204F30EB-0BEB-4C9C-B77C-43289D6B04B6}">
      <dgm:prSet/>
      <dgm:spPr/>
      <dgm:t>
        <a:bodyPr/>
        <a:lstStyle/>
        <a:p>
          <a:endParaRPr lang="en-US"/>
        </a:p>
      </dgm:t>
    </dgm:pt>
    <dgm:pt modelId="{1FA56EB3-9B13-48EA-A60A-FC3DADAEB6DE}" type="sibTrans" cxnId="{204F30EB-0BEB-4C9C-B77C-43289D6B04B6}">
      <dgm:prSet/>
      <dgm:spPr/>
      <dgm:t>
        <a:bodyPr/>
        <a:lstStyle/>
        <a:p>
          <a:endParaRPr lang="en-US"/>
        </a:p>
      </dgm:t>
    </dgm:pt>
    <dgm:pt modelId="{1EB5EFDB-09FA-4204-95F3-E953A5C11117}">
      <dgm:prSet phldrT="[Text]"/>
      <dgm:spPr>
        <a:solidFill>
          <a:srgbClr val="2A69A2"/>
        </a:solidFill>
      </dgm:spPr>
      <dgm:t>
        <a:bodyPr/>
        <a:lstStyle/>
        <a:p>
          <a:r>
            <a:rPr lang="en-US"/>
            <a:t>Next Steps and Closing </a:t>
          </a:r>
        </a:p>
      </dgm:t>
    </dgm:pt>
    <dgm:pt modelId="{1C88FB6A-877A-4061-A699-10174B98AA73}" type="parTrans" cxnId="{D7D3C0F6-F314-4AD8-8A6F-A048C6EE4B8F}">
      <dgm:prSet/>
      <dgm:spPr/>
      <dgm:t>
        <a:bodyPr/>
        <a:lstStyle/>
        <a:p>
          <a:endParaRPr lang="en-US"/>
        </a:p>
      </dgm:t>
    </dgm:pt>
    <dgm:pt modelId="{9C571C56-B779-4E11-AD1E-C2B194FE137A}" type="sibTrans" cxnId="{D7D3C0F6-F314-4AD8-8A6F-A048C6EE4B8F}">
      <dgm:prSet/>
      <dgm:spPr/>
      <dgm:t>
        <a:bodyPr/>
        <a:lstStyle/>
        <a:p>
          <a:endParaRPr lang="en-US"/>
        </a:p>
      </dgm:t>
    </dgm:pt>
    <dgm:pt modelId="{C079E542-46BD-473E-A75E-F72B4556EA78}">
      <dgm:prSet/>
      <dgm:spPr>
        <a:solidFill>
          <a:srgbClr val="BC2400"/>
        </a:solidFill>
      </dgm:spPr>
      <dgm:t>
        <a:bodyPr/>
        <a:lstStyle/>
        <a:p>
          <a:r>
            <a:rPr lang="en-US"/>
            <a:t>Indicator 6 How the Measurement Works</a:t>
          </a:r>
        </a:p>
      </dgm:t>
    </dgm:pt>
    <dgm:pt modelId="{871428DC-6BB2-4B84-8C80-137B833B0058}" type="parTrans" cxnId="{FD4FB4FE-76FB-4431-90C1-6BE702CF66B0}">
      <dgm:prSet/>
      <dgm:spPr/>
      <dgm:t>
        <a:bodyPr/>
        <a:lstStyle/>
        <a:p>
          <a:endParaRPr lang="en-US"/>
        </a:p>
      </dgm:t>
    </dgm:pt>
    <dgm:pt modelId="{C8CD1CE9-94B5-4692-B474-2B051101474A}" type="sibTrans" cxnId="{FD4FB4FE-76FB-4431-90C1-6BE702CF66B0}">
      <dgm:prSet/>
      <dgm:spPr/>
      <dgm:t>
        <a:bodyPr/>
        <a:lstStyle/>
        <a:p>
          <a:endParaRPr lang="en-US"/>
        </a:p>
      </dgm:t>
    </dgm:pt>
    <dgm:pt modelId="{0DE106F3-2210-4238-A469-FF9E7E11A365}">
      <dgm:prSet/>
      <dgm:spPr>
        <a:solidFill>
          <a:srgbClr val="C86400"/>
        </a:solidFill>
      </dgm:spPr>
      <dgm:t>
        <a:bodyPr/>
        <a:lstStyle/>
        <a:p>
          <a:r>
            <a:rPr lang="en-US"/>
            <a:t>Indicator 6 Data in New York State (Trends and Comparisons)</a:t>
          </a:r>
        </a:p>
      </dgm:t>
    </dgm:pt>
    <dgm:pt modelId="{926A24D3-3820-4A21-8868-D173740B85D5}" type="parTrans" cxnId="{EF517F73-3C54-42C8-A02F-C4E025E27B86}">
      <dgm:prSet/>
      <dgm:spPr/>
      <dgm:t>
        <a:bodyPr/>
        <a:lstStyle/>
        <a:p>
          <a:endParaRPr lang="en-US"/>
        </a:p>
      </dgm:t>
    </dgm:pt>
    <dgm:pt modelId="{04412BAA-137F-4D4E-ACA4-F05ACD398AEB}" type="sibTrans" cxnId="{EF517F73-3C54-42C8-A02F-C4E025E27B86}">
      <dgm:prSet/>
      <dgm:spPr/>
      <dgm:t>
        <a:bodyPr/>
        <a:lstStyle/>
        <a:p>
          <a:endParaRPr lang="en-US"/>
        </a:p>
      </dgm:t>
    </dgm:pt>
    <dgm:pt modelId="{A37CCD35-D200-40B0-BF69-B8E8C925AF85}">
      <dgm:prSet/>
      <dgm:spPr>
        <a:solidFill>
          <a:srgbClr val="1B8981"/>
        </a:solidFill>
      </dgm:spPr>
      <dgm:t>
        <a:bodyPr/>
        <a:lstStyle/>
        <a:p>
          <a:r>
            <a:rPr lang="en-US"/>
            <a:t>Indicator 6 Proposed Target Setting</a:t>
          </a:r>
        </a:p>
      </dgm:t>
    </dgm:pt>
    <dgm:pt modelId="{1BCD8F47-5F6D-4284-829A-7506143842D5}" type="parTrans" cxnId="{7F6C4AF1-0609-412C-B81D-4D3D04E21952}">
      <dgm:prSet/>
      <dgm:spPr/>
      <dgm:t>
        <a:bodyPr/>
        <a:lstStyle/>
        <a:p>
          <a:endParaRPr lang="en-US"/>
        </a:p>
      </dgm:t>
    </dgm:pt>
    <dgm:pt modelId="{FA1994E5-D4E0-4432-9C33-CA15CECBDFBD}" type="sibTrans" cxnId="{7F6C4AF1-0609-412C-B81D-4D3D04E21952}">
      <dgm:prSet/>
      <dgm:spPr/>
      <dgm:t>
        <a:bodyPr/>
        <a:lstStyle/>
        <a:p>
          <a:endParaRPr lang="en-US"/>
        </a:p>
      </dgm:t>
    </dgm:pt>
    <dgm:pt modelId="{9CF4B7AE-6670-44AF-A0A7-DA2DF85E5CDD}" type="pres">
      <dgm:prSet presAssocID="{22E5B417-E18A-4F0A-9111-FCEF7AC56434}" presName="Name0" presStyleCnt="0">
        <dgm:presLayoutVars>
          <dgm:chMax val="7"/>
          <dgm:chPref val="7"/>
          <dgm:dir/>
        </dgm:presLayoutVars>
      </dgm:prSet>
      <dgm:spPr/>
    </dgm:pt>
    <dgm:pt modelId="{50AD92EF-7080-4416-B016-345EC380FEFF}" type="pres">
      <dgm:prSet presAssocID="{22E5B417-E18A-4F0A-9111-FCEF7AC56434}" presName="Name1" presStyleCnt="0"/>
      <dgm:spPr/>
    </dgm:pt>
    <dgm:pt modelId="{19FF5584-5F8A-4D47-88F6-07B4326319D0}" type="pres">
      <dgm:prSet presAssocID="{22E5B417-E18A-4F0A-9111-FCEF7AC56434}" presName="cycle" presStyleCnt="0"/>
      <dgm:spPr/>
    </dgm:pt>
    <dgm:pt modelId="{18A4E6C8-AF2F-4354-AF43-079DC81A3070}" type="pres">
      <dgm:prSet presAssocID="{22E5B417-E18A-4F0A-9111-FCEF7AC56434}" presName="srcNode" presStyleLbl="node1" presStyleIdx="0" presStyleCnt="6"/>
      <dgm:spPr/>
    </dgm:pt>
    <dgm:pt modelId="{46253619-5BC6-43E9-9BD6-FC811855B91C}" type="pres">
      <dgm:prSet presAssocID="{22E5B417-E18A-4F0A-9111-FCEF7AC56434}" presName="conn" presStyleLbl="parChTrans1D2" presStyleIdx="0" presStyleCnt="1"/>
      <dgm:spPr/>
    </dgm:pt>
    <dgm:pt modelId="{892582DC-9D1C-4EB2-9FDF-7C9B2BB23CC8}" type="pres">
      <dgm:prSet presAssocID="{22E5B417-E18A-4F0A-9111-FCEF7AC56434}" presName="extraNode" presStyleLbl="node1" presStyleIdx="0" presStyleCnt="6"/>
      <dgm:spPr/>
    </dgm:pt>
    <dgm:pt modelId="{A91801F5-071C-4455-B7D5-189AFA8C0268}" type="pres">
      <dgm:prSet presAssocID="{22E5B417-E18A-4F0A-9111-FCEF7AC56434}" presName="dstNode" presStyleLbl="node1" presStyleIdx="0" presStyleCnt="6"/>
      <dgm:spPr/>
    </dgm:pt>
    <dgm:pt modelId="{03FDE2D2-E592-41E9-940D-3FDA6EA69854}" type="pres">
      <dgm:prSet presAssocID="{226B7C69-AD73-4664-B8BE-E7F6C47D30BB}" presName="text_1" presStyleLbl="node1" presStyleIdx="0" presStyleCnt="6">
        <dgm:presLayoutVars>
          <dgm:bulletEnabled val="1"/>
        </dgm:presLayoutVars>
      </dgm:prSet>
      <dgm:spPr/>
    </dgm:pt>
    <dgm:pt modelId="{9360EBA2-2066-4A0A-876E-2923B911B83D}" type="pres">
      <dgm:prSet presAssocID="{226B7C69-AD73-4664-B8BE-E7F6C47D30BB}" presName="accent_1" presStyleCnt="0"/>
      <dgm:spPr/>
    </dgm:pt>
    <dgm:pt modelId="{F0DBED7D-E1F2-48FF-9AF1-D8510FDF74AA}" type="pres">
      <dgm:prSet presAssocID="{226B7C69-AD73-4664-B8BE-E7F6C47D30BB}" presName="accentRepeatNode" presStyleLbl="solidFgAcc1" presStyleIdx="0" presStyleCnt="6"/>
      <dgm:spPr/>
    </dgm:pt>
    <dgm:pt modelId="{5DFBF051-DA47-402E-8091-43170D413FA8}" type="pres">
      <dgm:prSet presAssocID="{C079E542-46BD-473E-A75E-F72B4556EA78}" presName="text_2" presStyleLbl="node1" presStyleIdx="1" presStyleCnt="6">
        <dgm:presLayoutVars>
          <dgm:bulletEnabled val="1"/>
        </dgm:presLayoutVars>
      </dgm:prSet>
      <dgm:spPr/>
    </dgm:pt>
    <dgm:pt modelId="{C72D6B57-9DE8-43BC-AB5F-5341366066E5}" type="pres">
      <dgm:prSet presAssocID="{C079E542-46BD-473E-A75E-F72B4556EA78}" presName="accent_2" presStyleCnt="0"/>
      <dgm:spPr/>
    </dgm:pt>
    <dgm:pt modelId="{6A6866DD-3C5F-478B-9CC6-B48E0FA84F23}" type="pres">
      <dgm:prSet presAssocID="{C079E542-46BD-473E-A75E-F72B4556EA78}" presName="accentRepeatNode" presStyleLbl="solidFgAcc1" presStyleIdx="1" presStyleCnt="6"/>
      <dgm:spPr/>
    </dgm:pt>
    <dgm:pt modelId="{23360063-79D5-4956-9BF8-A1A34332C152}" type="pres">
      <dgm:prSet presAssocID="{0DE106F3-2210-4238-A469-FF9E7E11A365}" presName="text_3" presStyleLbl="node1" presStyleIdx="2" presStyleCnt="6">
        <dgm:presLayoutVars>
          <dgm:bulletEnabled val="1"/>
        </dgm:presLayoutVars>
      </dgm:prSet>
      <dgm:spPr/>
    </dgm:pt>
    <dgm:pt modelId="{1CB0A861-72D5-489E-84DC-BE87A2D04ABC}" type="pres">
      <dgm:prSet presAssocID="{0DE106F3-2210-4238-A469-FF9E7E11A365}" presName="accent_3" presStyleCnt="0"/>
      <dgm:spPr/>
    </dgm:pt>
    <dgm:pt modelId="{178AEDC5-6531-41C7-B8B0-810E1ED2F327}" type="pres">
      <dgm:prSet presAssocID="{0DE106F3-2210-4238-A469-FF9E7E11A365}" presName="accentRepeatNode" presStyleLbl="solidFgAcc1" presStyleIdx="2" presStyleCnt="6"/>
      <dgm:spPr/>
    </dgm:pt>
    <dgm:pt modelId="{4ACE167F-9120-4092-A03F-A30C7BDF179C}" type="pres">
      <dgm:prSet presAssocID="{7C5FE6A7-FEA7-4EC0-80DE-98A844D8BA39}" presName="text_4" presStyleLbl="node1" presStyleIdx="3" presStyleCnt="6">
        <dgm:presLayoutVars>
          <dgm:bulletEnabled val="1"/>
        </dgm:presLayoutVars>
      </dgm:prSet>
      <dgm:spPr/>
    </dgm:pt>
    <dgm:pt modelId="{5022D8E4-80A0-4758-BA76-E109E64613BA}" type="pres">
      <dgm:prSet presAssocID="{7C5FE6A7-FEA7-4EC0-80DE-98A844D8BA39}" presName="accent_4" presStyleCnt="0"/>
      <dgm:spPr/>
    </dgm:pt>
    <dgm:pt modelId="{E6729D6F-9858-46BB-9A39-4C9189F90AE1}" type="pres">
      <dgm:prSet presAssocID="{7C5FE6A7-FEA7-4EC0-80DE-98A844D8BA39}" presName="accentRepeatNode" presStyleLbl="solidFgAcc1" presStyleIdx="3" presStyleCnt="6"/>
      <dgm:spPr/>
    </dgm:pt>
    <dgm:pt modelId="{8B3EA13D-57D2-407E-B32B-3B810E0A2BC2}" type="pres">
      <dgm:prSet presAssocID="{A37CCD35-D200-40B0-BF69-B8E8C925AF85}" presName="text_5" presStyleLbl="node1" presStyleIdx="4" presStyleCnt="6">
        <dgm:presLayoutVars>
          <dgm:bulletEnabled val="1"/>
        </dgm:presLayoutVars>
      </dgm:prSet>
      <dgm:spPr/>
    </dgm:pt>
    <dgm:pt modelId="{65817588-C6B8-444F-9DBA-231AA4BAF282}" type="pres">
      <dgm:prSet presAssocID="{A37CCD35-D200-40B0-BF69-B8E8C925AF85}" presName="accent_5" presStyleCnt="0"/>
      <dgm:spPr/>
    </dgm:pt>
    <dgm:pt modelId="{929B291E-B52C-4E77-9576-56C8996A2D6A}" type="pres">
      <dgm:prSet presAssocID="{A37CCD35-D200-40B0-BF69-B8E8C925AF85}" presName="accentRepeatNode" presStyleLbl="solidFgAcc1" presStyleIdx="4" presStyleCnt="6"/>
      <dgm:spPr/>
    </dgm:pt>
    <dgm:pt modelId="{1D6F7930-3A36-455A-85CC-6DD5AEFE1D8C}" type="pres">
      <dgm:prSet presAssocID="{1EB5EFDB-09FA-4204-95F3-E953A5C11117}" presName="text_6" presStyleLbl="node1" presStyleIdx="5" presStyleCnt="6">
        <dgm:presLayoutVars>
          <dgm:bulletEnabled val="1"/>
        </dgm:presLayoutVars>
      </dgm:prSet>
      <dgm:spPr/>
    </dgm:pt>
    <dgm:pt modelId="{13475084-9B4B-4881-A071-41221049CD83}" type="pres">
      <dgm:prSet presAssocID="{1EB5EFDB-09FA-4204-95F3-E953A5C11117}" presName="accent_6" presStyleCnt="0"/>
      <dgm:spPr/>
    </dgm:pt>
    <dgm:pt modelId="{32D2E0FA-09B3-493A-907C-9978AB1B4A46}" type="pres">
      <dgm:prSet presAssocID="{1EB5EFDB-09FA-4204-95F3-E953A5C11117}" presName="accentRepeatNode" presStyleLbl="solidFgAcc1" presStyleIdx="5" presStyleCnt="6"/>
      <dgm:spPr/>
    </dgm:pt>
  </dgm:ptLst>
  <dgm:cxnLst>
    <dgm:cxn modelId="{2FE30403-BD3D-4EF0-AC9A-24295B0E5FE6}" type="presOf" srcId="{E05E2AB5-4692-4411-9232-E373C68425FA}" destId="{46253619-5BC6-43E9-9BD6-FC811855B91C}" srcOrd="0" destOrd="0" presId="urn:microsoft.com/office/officeart/2008/layout/VerticalCurvedList"/>
    <dgm:cxn modelId="{2F205023-E66C-4216-9808-FA2FF2E9DC93}" type="presOf" srcId="{226B7C69-AD73-4664-B8BE-E7F6C47D30BB}" destId="{03FDE2D2-E592-41E9-940D-3FDA6EA69854}" srcOrd="0" destOrd="0" presId="urn:microsoft.com/office/officeart/2008/layout/VerticalCurvedList"/>
    <dgm:cxn modelId="{BF3FC526-74CA-4F0A-BA6A-BB72D3697452}" type="presOf" srcId="{7C5FE6A7-FEA7-4EC0-80DE-98A844D8BA39}" destId="{4ACE167F-9120-4092-A03F-A30C7BDF179C}" srcOrd="0" destOrd="0" presId="urn:microsoft.com/office/officeart/2008/layout/VerticalCurvedList"/>
    <dgm:cxn modelId="{AD49453E-4095-4258-8953-C7D720619A59}" type="presOf" srcId="{A37CCD35-D200-40B0-BF69-B8E8C925AF85}" destId="{8B3EA13D-57D2-407E-B32B-3B810E0A2BC2}" srcOrd="0" destOrd="0" presId="urn:microsoft.com/office/officeart/2008/layout/VerticalCurvedList"/>
    <dgm:cxn modelId="{837B8C44-8F04-4389-8B70-489617F0BBAF}" type="presOf" srcId="{22E5B417-E18A-4F0A-9111-FCEF7AC56434}" destId="{9CF4B7AE-6670-44AF-A0A7-DA2DF85E5CDD}" srcOrd="0" destOrd="0" presId="urn:microsoft.com/office/officeart/2008/layout/VerticalCurvedList"/>
    <dgm:cxn modelId="{04524052-ED43-41B8-903A-EC3D2AD4A591}" srcId="{22E5B417-E18A-4F0A-9111-FCEF7AC56434}" destId="{226B7C69-AD73-4664-B8BE-E7F6C47D30BB}" srcOrd="0" destOrd="0" parTransId="{CB41195B-9F5D-4993-A378-B9A60BA3857C}" sibTransId="{E05E2AB5-4692-4411-9232-E373C68425FA}"/>
    <dgm:cxn modelId="{EF517F73-3C54-42C8-A02F-C4E025E27B86}" srcId="{22E5B417-E18A-4F0A-9111-FCEF7AC56434}" destId="{0DE106F3-2210-4238-A469-FF9E7E11A365}" srcOrd="2" destOrd="0" parTransId="{926A24D3-3820-4A21-8868-D173740B85D5}" sibTransId="{04412BAA-137F-4D4E-ACA4-F05ACD398AEB}"/>
    <dgm:cxn modelId="{F76F0EBF-5B8D-4907-894D-7A00B1A482BC}" type="presOf" srcId="{0DE106F3-2210-4238-A469-FF9E7E11A365}" destId="{23360063-79D5-4956-9BF8-A1A34332C152}" srcOrd="0" destOrd="0" presId="urn:microsoft.com/office/officeart/2008/layout/VerticalCurvedList"/>
    <dgm:cxn modelId="{5F823AC5-320F-4C04-B3D0-9DE612DA5F1A}" type="presOf" srcId="{1EB5EFDB-09FA-4204-95F3-E953A5C11117}" destId="{1D6F7930-3A36-455A-85CC-6DD5AEFE1D8C}" srcOrd="0" destOrd="0" presId="urn:microsoft.com/office/officeart/2008/layout/VerticalCurvedList"/>
    <dgm:cxn modelId="{204F30EB-0BEB-4C9C-B77C-43289D6B04B6}" srcId="{22E5B417-E18A-4F0A-9111-FCEF7AC56434}" destId="{7C5FE6A7-FEA7-4EC0-80DE-98A844D8BA39}" srcOrd="3" destOrd="0" parTransId="{A149E85A-6C27-470F-B514-F83796E7DE33}" sibTransId="{1FA56EB3-9B13-48EA-A60A-FC3DADAEB6DE}"/>
    <dgm:cxn modelId="{480EBDEF-BAEA-4E70-849C-F7B200DE5F56}" type="presOf" srcId="{C079E542-46BD-473E-A75E-F72B4556EA78}" destId="{5DFBF051-DA47-402E-8091-43170D413FA8}" srcOrd="0" destOrd="0" presId="urn:microsoft.com/office/officeart/2008/layout/VerticalCurvedList"/>
    <dgm:cxn modelId="{7F6C4AF1-0609-412C-B81D-4D3D04E21952}" srcId="{22E5B417-E18A-4F0A-9111-FCEF7AC56434}" destId="{A37CCD35-D200-40B0-BF69-B8E8C925AF85}" srcOrd="4" destOrd="0" parTransId="{1BCD8F47-5F6D-4284-829A-7506143842D5}" sibTransId="{FA1994E5-D4E0-4432-9C33-CA15CECBDFBD}"/>
    <dgm:cxn modelId="{D7D3C0F6-F314-4AD8-8A6F-A048C6EE4B8F}" srcId="{22E5B417-E18A-4F0A-9111-FCEF7AC56434}" destId="{1EB5EFDB-09FA-4204-95F3-E953A5C11117}" srcOrd="5" destOrd="0" parTransId="{1C88FB6A-877A-4061-A699-10174B98AA73}" sibTransId="{9C571C56-B779-4E11-AD1E-C2B194FE137A}"/>
    <dgm:cxn modelId="{FD4FB4FE-76FB-4431-90C1-6BE702CF66B0}" srcId="{22E5B417-E18A-4F0A-9111-FCEF7AC56434}" destId="{C079E542-46BD-473E-A75E-F72B4556EA78}" srcOrd="1" destOrd="0" parTransId="{871428DC-6BB2-4B84-8C80-137B833B0058}" sibTransId="{C8CD1CE9-94B5-4692-B474-2B051101474A}"/>
    <dgm:cxn modelId="{EBD2CF79-C368-4884-B9D0-661910D22B0F}" type="presParOf" srcId="{9CF4B7AE-6670-44AF-A0A7-DA2DF85E5CDD}" destId="{50AD92EF-7080-4416-B016-345EC380FEFF}" srcOrd="0" destOrd="0" presId="urn:microsoft.com/office/officeart/2008/layout/VerticalCurvedList"/>
    <dgm:cxn modelId="{EB805C8E-30B0-4D52-9D39-0C92111D2F48}" type="presParOf" srcId="{50AD92EF-7080-4416-B016-345EC380FEFF}" destId="{19FF5584-5F8A-4D47-88F6-07B4326319D0}" srcOrd="0" destOrd="0" presId="urn:microsoft.com/office/officeart/2008/layout/VerticalCurvedList"/>
    <dgm:cxn modelId="{FD20FFA1-7C8E-4A2E-B23E-0141415B4DD6}" type="presParOf" srcId="{19FF5584-5F8A-4D47-88F6-07B4326319D0}" destId="{18A4E6C8-AF2F-4354-AF43-079DC81A3070}" srcOrd="0" destOrd="0" presId="urn:microsoft.com/office/officeart/2008/layout/VerticalCurvedList"/>
    <dgm:cxn modelId="{4F9FF628-F2AE-4CDC-A38F-6F52A22CDF40}" type="presParOf" srcId="{19FF5584-5F8A-4D47-88F6-07B4326319D0}" destId="{46253619-5BC6-43E9-9BD6-FC811855B91C}" srcOrd="1" destOrd="0" presId="urn:microsoft.com/office/officeart/2008/layout/VerticalCurvedList"/>
    <dgm:cxn modelId="{C90BAABC-08D5-4537-B1AC-1A91EB914D30}" type="presParOf" srcId="{19FF5584-5F8A-4D47-88F6-07B4326319D0}" destId="{892582DC-9D1C-4EB2-9FDF-7C9B2BB23CC8}" srcOrd="2" destOrd="0" presId="urn:microsoft.com/office/officeart/2008/layout/VerticalCurvedList"/>
    <dgm:cxn modelId="{7D24F69E-0521-45B5-807D-E131E060AF58}" type="presParOf" srcId="{19FF5584-5F8A-4D47-88F6-07B4326319D0}" destId="{A91801F5-071C-4455-B7D5-189AFA8C0268}" srcOrd="3" destOrd="0" presId="urn:microsoft.com/office/officeart/2008/layout/VerticalCurvedList"/>
    <dgm:cxn modelId="{8B3C728C-12ED-47A0-AFCD-BBD2632C6741}" type="presParOf" srcId="{50AD92EF-7080-4416-B016-345EC380FEFF}" destId="{03FDE2D2-E592-41E9-940D-3FDA6EA69854}" srcOrd="1" destOrd="0" presId="urn:microsoft.com/office/officeart/2008/layout/VerticalCurvedList"/>
    <dgm:cxn modelId="{4A768394-F2EA-4902-9842-420E240F1B44}" type="presParOf" srcId="{50AD92EF-7080-4416-B016-345EC380FEFF}" destId="{9360EBA2-2066-4A0A-876E-2923B911B83D}" srcOrd="2" destOrd="0" presId="urn:microsoft.com/office/officeart/2008/layout/VerticalCurvedList"/>
    <dgm:cxn modelId="{8A081CEB-DA0F-4750-A30C-63DF3F50636E}" type="presParOf" srcId="{9360EBA2-2066-4A0A-876E-2923B911B83D}" destId="{F0DBED7D-E1F2-48FF-9AF1-D8510FDF74AA}" srcOrd="0" destOrd="0" presId="urn:microsoft.com/office/officeart/2008/layout/VerticalCurvedList"/>
    <dgm:cxn modelId="{BE1A3AF9-2E12-414B-9693-71C57E0CFB47}" type="presParOf" srcId="{50AD92EF-7080-4416-B016-345EC380FEFF}" destId="{5DFBF051-DA47-402E-8091-43170D413FA8}" srcOrd="3" destOrd="0" presId="urn:microsoft.com/office/officeart/2008/layout/VerticalCurvedList"/>
    <dgm:cxn modelId="{796F85E6-33BF-4E8A-92C0-1FF55F9D0295}" type="presParOf" srcId="{50AD92EF-7080-4416-B016-345EC380FEFF}" destId="{C72D6B57-9DE8-43BC-AB5F-5341366066E5}" srcOrd="4" destOrd="0" presId="urn:microsoft.com/office/officeart/2008/layout/VerticalCurvedList"/>
    <dgm:cxn modelId="{5C4AEC7F-B64B-4065-BDBB-154CC582026D}" type="presParOf" srcId="{C72D6B57-9DE8-43BC-AB5F-5341366066E5}" destId="{6A6866DD-3C5F-478B-9CC6-B48E0FA84F23}" srcOrd="0" destOrd="0" presId="urn:microsoft.com/office/officeart/2008/layout/VerticalCurvedList"/>
    <dgm:cxn modelId="{0D5E4457-5B56-4B42-8D63-FB1FD2597F2B}" type="presParOf" srcId="{50AD92EF-7080-4416-B016-345EC380FEFF}" destId="{23360063-79D5-4956-9BF8-A1A34332C152}" srcOrd="5" destOrd="0" presId="urn:microsoft.com/office/officeart/2008/layout/VerticalCurvedList"/>
    <dgm:cxn modelId="{07CC365A-96C9-432E-917A-4B1184CE6469}" type="presParOf" srcId="{50AD92EF-7080-4416-B016-345EC380FEFF}" destId="{1CB0A861-72D5-489E-84DC-BE87A2D04ABC}" srcOrd="6" destOrd="0" presId="urn:microsoft.com/office/officeart/2008/layout/VerticalCurvedList"/>
    <dgm:cxn modelId="{64B121C1-146F-469D-A5A9-FA9679E682D2}" type="presParOf" srcId="{1CB0A861-72D5-489E-84DC-BE87A2D04ABC}" destId="{178AEDC5-6531-41C7-B8B0-810E1ED2F327}" srcOrd="0" destOrd="0" presId="urn:microsoft.com/office/officeart/2008/layout/VerticalCurvedList"/>
    <dgm:cxn modelId="{26DF9358-D3DC-4CED-9C29-1DD1072BA0D4}" type="presParOf" srcId="{50AD92EF-7080-4416-B016-345EC380FEFF}" destId="{4ACE167F-9120-4092-A03F-A30C7BDF179C}" srcOrd="7" destOrd="0" presId="urn:microsoft.com/office/officeart/2008/layout/VerticalCurvedList"/>
    <dgm:cxn modelId="{8149ED90-6355-480C-BC2D-443C8960F827}" type="presParOf" srcId="{50AD92EF-7080-4416-B016-345EC380FEFF}" destId="{5022D8E4-80A0-4758-BA76-E109E64613BA}" srcOrd="8" destOrd="0" presId="urn:microsoft.com/office/officeart/2008/layout/VerticalCurvedList"/>
    <dgm:cxn modelId="{07021915-E862-436E-88AD-62FECB24252A}" type="presParOf" srcId="{5022D8E4-80A0-4758-BA76-E109E64613BA}" destId="{E6729D6F-9858-46BB-9A39-4C9189F90AE1}" srcOrd="0" destOrd="0" presId="urn:microsoft.com/office/officeart/2008/layout/VerticalCurvedList"/>
    <dgm:cxn modelId="{A31A2718-CE13-4AB3-9CD4-D5C5CFA5B995}" type="presParOf" srcId="{50AD92EF-7080-4416-B016-345EC380FEFF}" destId="{8B3EA13D-57D2-407E-B32B-3B810E0A2BC2}" srcOrd="9" destOrd="0" presId="urn:microsoft.com/office/officeart/2008/layout/VerticalCurvedList"/>
    <dgm:cxn modelId="{6C449AA7-926A-4296-B968-E6723F283A4C}" type="presParOf" srcId="{50AD92EF-7080-4416-B016-345EC380FEFF}" destId="{65817588-C6B8-444F-9DBA-231AA4BAF282}" srcOrd="10" destOrd="0" presId="urn:microsoft.com/office/officeart/2008/layout/VerticalCurvedList"/>
    <dgm:cxn modelId="{7D9F4CBE-3974-4F27-91E6-D670C8DC6C4F}" type="presParOf" srcId="{65817588-C6B8-444F-9DBA-231AA4BAF282}" destId="{929B291E-B52C-4E77-9576-56C8996A2D6A}" srcOrd="0" destOrd="0" presId="urn:microsoft.com/office/officeart/2008/layout/VerticalCurvedList"/>
    <dgm:cxn modelId="{4AD455B1-1A64-46CC-AAF6-D91D65DAB2B2}" type="presParOf" srcId="{50AD92EF-7080-4416-B016-345EC380FEFF}" destId="{1D6F7930-3A36-455A-85CC-6DD5AEFE1D8C}" srcOrd="11" destOrd="0" presId="urn:microsoft.com/office/officeart/2008/layout/VerticalCurvedList"/>
    <dgm:cxn modelId="{721236A1-EA87-4A18-BCBE-48BD10436C17}" type="presParOf" srcId="{50AD92EF-7080-4416-B016-345EC380FEFF}" destId="{13475084-9B4B-4881-A071-41221049CD83}" srcOrd="12" destOrd="0" presId="urn:microsoft.com/office/officeart/2008/layout/VerticalCurvedList"/>
    <dgm:cxn modelId="{34AD455F-53D6-43CC-9EB1-857D5812847E}" type="presParOf" srcId="{13475084-9B4B-4881-A071-41221049CD83}" destId="{32D2E0FA-09B3-493A-907C-9978AB1B4A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906D53-7B57-444B-818D-21892C54D88F}" type="doc">
      <dgm:prSet loTypeId="urn:microsoft.com/office/officeart/2005/8/layout/lProcess3" loCatId="process" qsTypeId="urn:microsoft.com/office/officeart/2005/8/quickstyle/simple3" qsCatId="simple" csTypeId="urn:microsoft.com/office/officeart/2005/8/colors/colorful5" csCatId="colorful" phldr="1"/>
      <dgm:spPr/>
      <dgm:t>
        <a:bodyPr/>
        <a:lstStyle/>
        <a:p>
          <a:endParaRPr lang="en-US"/>
        </a:p>
      </dgm:t>
    </dgm:pt>
    <dgm:pt modelId="{2886C314-B8AD-4C12-9365-404CAC81CBD9}">
      <dgm:prSet phldrT="[Text]"/>
      <dgm:spPr/>
      <dgm:t>
        <a:bodyPr/>
        <a:lstStyle/>
        <a:p>
          <a:r>
            <a:rPr lang="en-US"/>
            <a:t>A. Receiving a majority of services in a regular early childhood program </a:t>
          </a:r>
        </a:p>
      </dgm:t>
    </dgm:pt>
    <dgm:pt modelId="{3B049C44-4859-4F78-A127-C9EDFC82D2EF}" type="parTrans" cxnId="{5CDB8973-E121-4E8B-8605-10966FEAFB55}">
      <dgm:prSet/>
      <dgm:spPr/>
      <dgm:t>
        <a:bodyPr/>
        <a:lstStyle/>
        <a:p>
          <a:endParaRPr lang="en-US"/>
        </a:p>
      </dgm:t>
    </dgm:pt>
    <dgm:pt modelId="{BDB9B6DC-97D2-468D-A178-3847768BE2E9}" type="sibTrans" cxnId="{5CDB8973-E121-4E8B-8605-10966FEAFB55}">
      <dgm:prSet/>
      <dgm:spPr/>
      <dgm:t>
        <a:bodyPr/>
        <a:lstStyle/>
        <a:p>
          <a:endParaRPr lang="en-US"/>
        </a:p>
      </dgm:t>
    </dgm:pt>
    <dgm:pt modelId="{0D12BC76-D066-4C77-A49A-AED66461D905}">
      <dgm:prSet phldrT="[Text]"/>
      <dgm:spPr>
        <a:solidFill>
          <a:schemeClr val="accent5">
            <a:lumMod val="20000"/>
            <a:lumOff val="80000"/>
            <a:alpha val="90000"/>
          </a:schemeClr>
        </a:solidFill>
      </dgm:spPr>
      <dgm:t>
        <a:bodyPr/>
        <a:lstStyle/>
        <a:p>
          <a:r>
            <a:rPr lang="en-US"/>
            <a:t>2020 Reported Data Serves as New FFY 2020-25 Baseline </a:t>
          </a:r>
        </a:p>
      </dgm:t>
    </dgm:pt>
    <dgm:pt modelId="{49BD42BB-F4C0-40A5-B1D0-F4789F1DA6BE}" type="parTrans" cxnId="{689C0944-B568-472E-8FEE-EDF3EC546821}">
      <dgm:prSet/>
      <dgm:spPr/>
      <dgm:t>
        <a:bodyPr/>
        <a:lstStyle/>
        <a:p>
          <a:endParaRPr lang="en-US"/>
        </a:p>
      </dgm:t>
    </dgm:pt>
    <dgm:pt modelId="{A39BE644-FC69-48E3-85F2-FF2DA3BA3A71}" type="sibTrans" cxnId="{689C0944-B568-472E-8FEE-EDF3EC546821}">
      <dgm:prSet/>
      <dgm:spPr/>
      <dgm:t>
        <a:bodyPr/>
        <a:lstStyle/>
        <a:p>
          <a:endParaRPr lang="en-US"/>
        </a:p>
      </dgm:t>
    </dgm:pt>
    <dgm:pt modelId="{478FF632-1491-4D40-BF24-F4137094019B}">
      <dgm:prSet phldrT="[Text]"/>
      <dgm:spPr>
        <a:gradFill rotWithShape="0">
          <a:gsLst>
            <a:gs pos="0">
              <a:schemeClr val="accent2">
                <a:lumMod val="20000"/>
                <a:lumOff val="80000"/>
              </a:schemeClr>
            </a:gs>
            <a:gs pos="50000">
              <a:schemeClr val="accent2">
                <a:lumMod val="40000"/>
                <a:lumOff val="60000"/>
              </a:schemeClr>
            </a:gs>
            <a:gs pos="100000">
              <a:schemeClr val="accent2">
                <a:lumMod val="60000"/>
                <a:lumOff val="40000"/>
              </a:schemeClr>
            </a:gs>
          </a:gsLst>
        </a:gradFill>
      </dgm:spPr>
      <dgm:t>
        <a:bodyPr/>
        <a:lstStyle/>
        <a:p>
          <a:r>
            <a:rPr lang="en-US"/>
            <a:t>B. Separate special education class, separate school or residential facility</a:t>
          </a:r>
        </a:p>
      </dgm:t>
    </dgm:pt>
    <dgm:pt modelId="{0C0A7E42-69A0-43DA-96C8-F7D8FD61C5F3}" type="parTrans" cxnId="{B7B49E02-E696-461A-9957-99DC02D866D7}">
      <dgm:prSet/>
      <dgm:spPr/>
      <dgm:t>
        <a:bodyPr/>
        <a:lstStyle/>
        <a:p>
          <a:endParaRPr lang="en-US"/>
        </a:p>
      </dgm:t>
    </dgm:pt>
    <dgm:pt modelId="{A3141E06-BCD3-417C-BDC1-DCD11A80A71C}" type="sibTrans" cxnId="{B7B49E02-E696-461A-9957-99DC02D866D7}">
      <dgm:prSet/>
      <dgm:spPr/>
      <dgm:t>
        <a:bodyPr/>
        <a:lstStyle/>
        <a:p>
          <a:endParaRPr lang="en-US"/>
        </a:p>
      </dgm:t>
    </dgm:pt>
    <dgm:pt modelId="{A5A3FADD-E43C-4AE0-8F29-DCF945A00DFA}">
      <dgm:prSet phldrT="[Text]"/>
      <dgm:spPr>
        <a:solidFill>
          <a:schemeClr val="accent2">
            <a:lumMod val="20000"/>
            <a:lumOff val="80000"/>
            <a:alpha val="90000"/>
          </a:schemeClr>
        </a:solidFill>
      </dgm:spPr>
      <dgm:t>
        <a:bodyPr/>
        <a:lstStyle/>
        <a:p>
          <a:r>
            <a:rPr lang="en-US"/>
            <a:t>2020 Reported Data Serves as New FFY 2020-25 Baseline </a:t>
          </a:r>
        </a:p>
      </dgm:t>
    </dgm:pt>
    <dgm:pt modelId="{F3C5AD27-EFCA-4543-B33E-51361BDCDFB5}" type="parTrans" cxnId="{10D8171B-46B2-41AC-A342-748E8F7E5C3C}">
      <dgm:prSet/>
      <dgm:spPr/>
      <dgm:t>
        <a:bodyPr/>
        <a:lstStyle/>
        <a:p>
          <a:endParaRPr lang="en-US"/>
        </a:p>
      </dgm:t>
    </dgm:pt>
    <dgm:pt modelId="{C06D1500-BEF7-4007-B2DB-E3519E4EB57C}" type="sibTrans" cxnId="{10D8171B-46B2-41AC-A342-748E8F7E5C3C}">
      <dgm:prSet/>
      <dgm:spPr/>
      <dgm:t>
        <a:bodyPr/>
        <a:lstStyle/>
        <a:p>
          <a:endParaRPr lang="en-US"/>
        </a:p>
      </dgm:t>
    </dgm:pt>
    <dgm:pt modelId="{A94F5BDF-98D0-4194-8960-0E7B0662CE16}">
      <dgm:prSet phldrT="[Text]" custT="1"/>
      <dgm:spPr>
        <a:solidFill>
          <a:schemeClr val="accent2">
            <a:lumMod val="40000"/>
            <a:lumOff val="60000"/>
            <a:alpha val="90000"/>
          </a:schemeClr>
        </a:solidFill>
      </dgm:spPr>
      <dgm:t>
        <a:bodyPr/>
        <a:lstStyle/>
        <a:p>
          <a:r>
            <a:rPr lang="en-US" sz="3200"/>
            <a:t>29.8%</a:t>
          </a:r>
        </a:p>
      </dgm:t>
    </dgm:pt>
    <dgm:pt modelId="{70F07E59-CA13-487A-87BF-4F106B9BD65C}" type="parTrans" cxnId="{BBB4CC9F-EB3F-4F79-BC7E-A64CFC55E4D4}">
      <dgm:prSet/>
      <dgm:spPr/>
      <dgm:t>
        <a:bodyPr/>
        <a:lstStyle/>
        <a:p>
          <a:endParaRPr lang="en-US"/>
        </a:p>
      </dgm:t>
    </dgm:pt>
    <dgm:pt modelId="{303C12B2-B765-4961-83E1-FF76ADFF3463}" type="sibTrans" cxnId="{BBB4CC9F-EB3F-4F79-BC7E-A64CFC55E4D4}">
      <dgm:prSet/>
      <dgm:spPr/>
      <dgm:t>
        <a:bodyPr/>
        <a:lstStyle/>
        <a:p>
          <a:endParaRPr lang="en-US"/>
        </a:p>
      </dgm:t>
    </dgm:pt>
    <dgm:pt modelId="{2C627C5C-BEC9-48C2-959C-3312E712EE5B}">
      <dgm:prSet phldrT="[Tex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gradFill>
      </dgm:spPr>
      <dgm:t>
        <a:bodyPr/>
        <a:lstStyle/>
        <a:p>
          <a:r>
            <a:rPr lang="en-US"/>
            <a:t>C. Receiving special education and related services in the home</a:t>
          </a:r>
        </a:p>
      </dgm:t>
    </dgm:pt>
    <dgm:pt modelId="{6BA59619-978F-40DF-9C86-833A3F1C9B2C}" type="parTrans" cxnId="{E0F77A5E-BCD9-460C-92F9-B21251B9AF1B}">
      <dgm:prSet/>
      <dgm:spPr/>
      <dgm:t>
        <a:bodyPr/>
        <a:lstStyle/>
        <a:p>
          <a:endParaRPr lang="en-US"/>
        </a:p>
      </dgm:t>
    </dgm:pt>
    <dgm:pt modelId="{D9D8D0E1-5F41-49D7-AD1D-AC8F66EE2358}" type="sibTrans" cxnId="{E0F77A5E-BCD9-460C-92F9-B21251B9AF1B}">
      <dgm:prSet/>
      <dgm:spPr/>
      <dgm:t>
        <a:bodyPr/>
        <a:lstStyle/>
        <a:p>
          <a:endParaRPr lang="en-US"/>
        </a:p>
      </dgm:t>
    </dgm:pt>
    <dgm:pt modelId="{C442B5A9-B8E8-4F25-BC2F-FE65B5F8094F}">
      <dgm:prSet phldrT="[Text]"/>
      <dgm:spPr>
        <a:solidFill>
          <a:schemeClr val="accent4">
            <a:lumMod val="20000"/>
            <a:lumOff val="80000"/>
            <a:alpha val="90000"/>
          </a:schemeClr>
        </a:solidFill>
      </dgm:spPr>
      <dgm:t>
        <a:bodyPr/>
        <a:lstStyle/>
        <a:p>
          <a:r>
            <a:rPr lang="en-US"/>
            <a:t>2020 Reported Data Serves as New FFY 2020-25 Baseline </a:t>
          </a:r>
        </a:p>
      </dgm:t>
    </dgm:pt>
    <dgm:pt modelId="{6140D987-68CD-43BC-9D40-3271FFE42A08}" type="parTrans" cxnId="{36445693-E03D-4E92-93D5-13CDEAE0BBA1}">
      <dgm:prSet/>
      <dgm:spPr/>
      <dgm:t>
        <a:bodyPr/>
        <a:lstStyle/>
        <a:p>
          <a:endParaRPr lang="en-US"/>
        </a:p>
      </dgm:t>
    </dgm:pt>
    <dgm:pt modelId="{AE99B488-0590-4588-A753-F7FEA5A28271}" type="sibTrans" cxnId="{36445693-E03D-4E92-93D5-13CDEAE0BBA1}">
      <dgm:prSet/>
      <dgm:spPr/>
      <dgm:t>
        <a:bodyPr/>
        <a:lstStyle/>
        <a:p>
          <a:endParaRPr lang="en-US"/>
        </a:p>
      </dgm:t>
    </dgm:pt>
    <dgm:pt modelId="{4DDC7B94-1DD8-4ABF-B5AA-45D8D026E5D3}">
      <dgm:prSet phldrT="[Text]" custT="1"/>
      <dgm:spPr>
        <a:solidFill>
          <a:schemeClr val="accent4">
            <a:lumMod val="40000"/>
            <a:lumOff val="60000"/>
            <a:alpha val="90000"/>
          </a:schemeClr>
        </a:solidFill>
      </dgm:spPr>
      <dgm:t>
        <a:bodyPr/>
        <a:lstStyle/>
        <a:p>
          <a:r>
            <a:rPr lang="en-US" sz="3200"/>
            <a:t>11.3%</a:t>
          </a:r>
        </a:p>
      </dgm:t>
    </dgm:pt>
    <dgm:pt modelId="{5452C302-239C-4309-90BF-D03800D73130}" type="parTrans" cxnId="{797322BD-3C80-4D84-9E05-CF2E12684A4E}">
      <dgm:prSet/>
      <dgm:spPr/>
      <dgm:t>
        <a:bodyPr/>
        <a:lstStyle/>
        <a:p>
          <a:endParaRPr lang="en-US"/>
        </a:p>
      </dgm:t>
    </dgm:pt>
    <dgm:pt modelId="{4E9070E7-6185-4123-8EBE-D47A80D592BC}" type="sibTrans" cxnId="{797322BD-3C80-4D84-9E05-CF2E12684A4E}">
      <dgm:prSet/>
      <dgm:spPr/>
      <dgm:t>
        <a:bodyPr/>
        <a:lstStyle/>
        <a:p>
          <a:endParaRPr lang="en-US"/>
        </a:p>
      </dgm:t>
    </dgm:pt>
    <dgm:pt modelId="{8DA3BA87-B060-4484-81CF-B8E6602D7397}">
      <dgm:prSet/>
      <dgm:spPr>
        <a:solidFill>
          <a:schemeClr val="accent5">
            <a:lumMod val="20000"/>
            <a:lumOff val="80000"/>
            <a:alpha val="90000"/>
          </a:schemeClr>
        </a:solidFill>
      </dgm:spPr>
      <dgm:t>
        <a:bodyPr/>
        <a:lstStyle/>
        <a:p>
          <a:r>
            <a:rPr lang="en-US"/>
            <a:t>New Baseline is 2.7 percentage points lower than old baseline</a:t>
          </a:r>
        </a:p>
      </dgm:t>
    </dgm:pt>
    <dgm:pt modelId="{DF79FD83-9635-46F3-815F-533DE32A92C8}" type="parTrans" cxnId="{352745C4-3C6F-4FF1-9E56-CA87E58F183F}">
      <dgm:prSet/>
      <dgm:spPr/>
      <dgm:t>
        <a:bodyPr/>
        <a:lstStyle/>
        <a:p>
          <a:endParaRPr lang="en-US"/>
        </a:p>
      </dgm:t>
    </dgm:pt>
    <dgm:pt modelId="{473497C2-307C-49EB-B282-A3EAB8DE97AB}" type="sibTrans" cxnId="{352745C4-3C6F-4FF1-9E56-CA87E58F183F}">
      <dgm:prSet/>
      <dgm:spPr/>
      <dgm:t>
        <a:bodyPr/>
        <a:lstStyle/>
        <a:p>
          <a:endParaRPr lang="en-US"/>
        </a:p>
      </dgm:t>
    </dgm:pt>
    <dgm:pt modelId="{360C74B4-9897-4C98-882B-1E8D5FD0D46C}">
      <dgm:prSet/>
      <dgm:spPr>
        <a:solidFill>
          <a:schemeClr val="accent2">
            <a:lumMod val="20000"/>
            <a:lumOff val="80000"/>
            <a:alpha val="90000"/>
          </a:schemeClr>
        </a:solidFill>
      </dgm:spPr>
      <dgm:t>
        <a:bodyPr/>
        <a:lstStyle/>
        <a:p>
          <a:r>
            <a:rPr lang="en-US" dirty="0"/>
            <a:t>New Baseline is 3 percentage points worse than old baseline</a:t>
          </a:r>
        </a:p>
      </dgm:t>
    </dgm:pt>
    <dgm:pt modelId="{E78B4B21-15A7-4A4E-A48D-3990133D3579}" type="parTrans" cxnId="{82501C68-3529-4479-B331-7B0942C4AAE7}">
      <dgm:prSet/>
      <dgm:spPr/>
      <dgm:t>
        <a:bodyPr/>
        <a:lstStyle/>
        <a:p>
          <a:endParaRPr lang="en-US"/>
        </a:p>
      </dgm:t>
    </dgm:pt>
    <dgm:pt modelId="{E3909D20-1466-456B-9CF6-ADD1D6D4E599}" type="sibTrans" cxnId="{82501C68-3529-4479-B331-7B0942C4AAE7}">
      <dgm:prSet/>
      <dgm:spPr/>
      <dgm:t>
        <a:bodyPr/>
        <a:lstStyle/>
        <a:p>
          <a:endParaRPr lang="en-US"/>
        </a:p>
      </dgm:t>
    </dgm:pt>
    <dgm:pt modelId="{A8F6C3EC-0CFE-4195-A573-107334E0518D}">
      <dgm:prSet/>
      <dgm:spPr>
        <a:solidFill>
          <a:schemeClr val="accent4">
            <a:lumMod val="20000"/>
            <a:lumOff val="80000"/>
            <a:alpha val="90000"/>
          </a:schemeClr>
        </a:solidFill>
      </dgm:spPr>
      <dgm:t>
        <a:bodyPr/>
        <a:lstStyle/>
        <a:p>
          <a:r>
            <a:rPr lang="en-US"/>
            <a:t>New Measurement </a:t>
          </a:r>
        </a:p>
      </dgm:t>
    </dgm:pt>
    <dgm:pt modelId="{1D179347-A890-4780-8791-BD59CD9FAA0A}" type="parTrans" cxnId="{9F6A4B66-FC1B-4E72-B5E4-30A9338C7255}">
      <dgm:prSet/>
      <dgm:spPr/>
      <dgm:t>
        <a:bodyPr/>
        <a:lstStyle/>
        <a:p>
          <a:endParaRPr lang="en-US"/>
        </a:p>
      </dgm:t>
    </dgm:pt>
    <dgm:pt modelId="{AF1D262F-47CA-40E6-A69E-3A5B75DC8551}" type="sibTrans" cxnId="{9F6A4B66-FC1B-4E72-B5E4-30A9338C7255}">
      <dgm:prSet/>
      <dgm:spPr/>
      <dgm:t>
        <a:bodyPr/>
        <a:lstStyle/>
        <a:p>
          <a:endParaRPr lang="en-US"/>
        </a:p>
      </dgm:t>
    </dgm:pt>
    <dgm:pt modelId="{606C0092-A1A8-4B95-A01C-A7AA85DBA9F9}">
      <dgm:prSet phldrT="[Text]" custT="1"/>
      <dgm:spPr>
        <a:solidFill>
          <a:schemeClr val="accent5">
            <a:lumMod val="40000"/>
            <a:lumOff val="60000"/>
            <a:alpha val="90000"/>
          </a:schemeClr>
        </a:solidFill>
      </dgm:spPr>
      <dgm:t>
        <a:bodyPr/>
        <a:lstStyle/>
        <a:p>
          <a:r>
            <a:rPr lang="en-US" sz="3200"/>
            <a:t>39.5%</a:t>
          </a:r>
        </a:p>
      </dgm:t>
    </dgm:pt>
    <dgm:pt modelId="{3039DBD5-D993-4E9C-B1D7-6B79134336A8}" type="sibTrans" cxnId="{1DA73255-C58A-4AEA-A59D-AFAF6537CF2D}">
      <dgm:prSet/>
      <dgm:spPr/>
      <dgm:t>
        <a:bodyPr/>
        <a:lstStyle/>
        <a:p>
          <a:endParaRPr lang="en-US"/>
        </a:p>
      </dgm:t>
    </dgm:pt>
    <dgm:pt modelId="{F55B3485-B36B-4D4A-84A5-58ED52896EC8}" type="parTrans" cxnId="{1DA73255-C58A-4AEA-A59D-AFAF6537CF2D}">
      <dgm:prSet/>
      <dgm:spPr/>
      <dgm:t>
        <a:bodyPr/>
        <a:lstStyle/>
        <a:p>
          <a:endParaRPr lang="en-US"/>
        </a:p>
      </dgm:t>
    </dgm:pt>
    <dgm:pt modelId="{F5F3823C-3C23-449D-8ADB-4011949A7758}" type="pres">
      <dgm:prSet presAssocID="{BB906D53-7B57-444B-818D-21892C54D88F}" presName="Name0" presStyleCnt="0">
        <dgm:presLayoutVars>
          <dgm:chPref val="3"/>
          <dgm:dir/>
          <dgm:animLvl val="lvl"/>
          <dgm:resizeHandles/>
        </dgm:presLayoutVars>
      </dgm:prSet>
      <dgm:spPr/>
    </dgm:pt>
    <dgm:pt modelId="{A3B777AC-D9BA-4746-9A1E-9077134F0ED4}" type="pres">
      <dgm:prSet presAssocID="{2886C314-B8AD-4C12-9365-404CAC81CBD9}" presName="horFlow" presStyleCnt="0"/>
      <dgm:spPr/>
    </dgm:pt>
    <dgm:pt modelId="{52C29CFD-A17F-4DA8-A387-96810B7C3E57}" type="pres">
      <dgm:prSet presAssocID="{2886C314-B8AD-4C12-9365-404CAC81CBD9}" presName="bigChev" presStyleLbl="node1" presStyleIdx="0" presStyleCnt="3"/>
      <dgm:spPr/>
    </dgm:pt>
    <dgm:pt modelId="{F6695F78-208B-4215-85BC-48D179DABA2D}" type="pres">
      <dgm:prSet presAssocID="{49BD42BB-F4C0-40A5-B1D0-F4789F1DA6BE}" presName="parTrans" presStyleCnt="0"/>
      <dgm:spPr/>
    </dgm:pt>
    <dgm:pt modelId="{828D1763-243A-4DDB-849B-919532F24F72}" type="pres">
      <dgm:prSet presAssocID="{0D12BC76-D066-4C77-A49A-AED66461D905}" presName="node" presStyleLbl="alignAccFollowNode1" presStyleIdx="0" presStyleCnt="9" custScaleX="109511">
        <dgm:presLayoutVars>
          <dgm:bulletEnabled val="1"/>
        </dgm:presLayoutVars>
      </dgm:prSet>
      <dgm:spPr/>
    </dgm:pt>
    <dgm:pt modelId="{8063B211-EA42-43B7-8027-6504443F20A4}" type="pres">
      <dgm:prSet presAssocID="{A39BE644-FC69-48E3-85F2-FF2DA3BA3A71}" presName="sibTrans" presStyleCnt="0"/>
      <dgm:spPr/>
    </dgm:pt>
    <dgm:pt modelId="{8E8D0478-A320-4F19-882E-D396AED03937}" type="pres">
      <dgm:prSet presAssocID="{606C0092-A1A8-4B95-A01C-A7AA85DBA9F9}" presName="node" presStyleLbl="alignAccFollowNode1" presStyleIdx="1" presStyleCnt="9" custScaleX="78222">
        <dgm:presLayoutVars>
          <dgm:bulletEnabled val="1"/>
        </dgm:presLayoutVars>
      </dgm:prSet>
      <dgm:spPr/>
    </dgm:pt>
    <dgm:pt modelId="{C06542F7-10EA-416D-91A1-B4ED7C3DDB91}" type="pres">
      <dgm:prSet presAssocID="{3039DBD5-D993-4E9C-B1D7-6B79134336A8}" presName="sibTrans" presStyleCnt="0"/>
      <dgm:spPr/>
    </dgm:pt>
    <dgm:pt modelId="{144727D1-5804-4EDA-B2E8-A12198223E81}" type="pres">
      <dgm:prSet presAssocID="{8DA3BA87-B060-4484-81CF-B8E6602D7397}" presName="node" presStyleLbl="alignAccFollowNode1" presStyleIdx="2" presStyleCnt="9" custScaleX="118898">
        <dgm:presLayoutVars>
          <dgm:bulletEnabled val="1"/>
        </dgm:presLayoutVars>
      </dgm:prSet>
      <dgm:spPr/>
    </dgm:pt>
    <dgm:pt modelId="{F7A7509E-C118-4958-9F5B-8E7619182761}" type="pres">
      <dgm:prSet presAssocID="{2886C314-B8AD-4C12-9365-404CAC81CBD9}" presName="vSp" presStyleCnt="0"/>
      <dgm:spPr/>
    </dgm:pt>
    <dgm:pt modelId="{14B94021-1990-4B44-8E67-BC949968E936}" type="pres">
      <dgm:prSet presAssocID="{478FF632-1491-4D40-BF24-F4137094019B}" presName="horFlow" presStyleCnt="0"/>
      <dgm:spPr/>
    </dgm:pt>
    <dgm:pt modelId="{6CCC71DF-0F83-474B-9D75-9E87812CA4E7}" type="pres">
      <dgm:prSet presAssocID="{478FF632-1491-4D40-BF24-F4137094019B}" presName="bigChev" presStyleLbl="node1" presStyleIdx="1" presStyleCnt="3"/>
      <dgm:spPr/>
    </dgm:pt>
    <dgm:pt modelId="{27C785BC-BB9B-461D-886A-B2FFB3D8292E}" type="pres">
      <dgm:prSet presAssocID="{F3C5AD27-EFCA-4543-B33E-51361BDCDFB5}" presName="parTrans" presStyleCnt="0"/>
      <dgm:spPr/>
    </dgm:pt>
    <dgm:pt modelId="{D992E12E-52DA-4078-A57A-49A4D94ED6F1}" type="pres">
      <dgm:prSet presAssocID="{A5A3FADD-E43C-4AE0-8F29-DCF945A00DFA}" presName="node" presStyleLbl="alignAccFollowNode1" presStyleIdx="3" presStyleCnt="9" custScaleX="109511">
        <dgm:presLayoutVars>
          <dgm:bulletEnabled val="1"/>
        </dgm:presLayoutVars>
      </dgm:prSet>
      <dgm:spPr/>
    </dgm:pt>
    <dgm:pt modelId="{DA0D9870-D430-4DE4-A4B4-59EDAA1B5A83}" type="pres">
      <dgm:prSet presAssocID="{C06D1500-BEF7-4007-B2DB-E3519E4EB57C}" presName="sibTrans" presStyleCnt="0"/>
      <dgm:spPr/>
    </dgm:pt>
    <dgm:pt modelId="{E467E021-314C-4F62-903F-967850759E3F}" type="pres">
      <dgm:prSet presAssocID="{A94F5BDF-98D0-4194-8960-0E7B0662CE16}" presName="node" presStyleLbl="alignAccFollowNode1" presStyleIdx="4" presStyleCnt="9" custScaleX="78222">
        <dgm:presLayoutVars>
          <dgm:bulletEnabled val="1"/>
        </dgm:presLayoutVars>
      </dgm:prSet>
      <dgm:spPr/>
    </dgm:pt>
    <dgm:pt modelId="{CB49F6BF-E97F-4AD0-AE1B-73FB8AE4D3EE}" type="pres">
      <dgm:prSet presAssocID="{303C12B2-B765-4961-83E1-FF76ADFF3463}" presName="sibTrans" presStyleCnt="0"/>
      <dgm:spPr/>
    </dgm:pt>
    <dgm:pt modelId="{0E071782-58FE-4CBE-82C5-7A1BB6F15F27}" type="pres">
      <dgm:prSet presAssocID="{360C74B4-9897-4C98-882B-1E8D5FD0D46C}" presName="node" presStyleLbl="alignAccFollowNode1" presStyleIdx="5" presStyleCnt="9" custScaleX="118898">
        <dgm:presLayoutVars>
          <dgm:bulletEnabled val="1"/>
        </dgm:presLayoutVars>
      </dgm:prSet>
      <dgm:spPr/>
    </dgm:pt>
    <dgm:pt modelId="{B629E65A-2BFB-4C5C-B7A5-4A63E27F9597}" type="pres">
      <dgm:prSet presAssocID="{478FF632-1491-4D40-BF24-F4137094019B}" presName="vSp" presStyleCnt="0"/>
      <dgm:spPr/>
    </dgm:pt>
    <dgm:pt modelId="{70F51884-365C-4264-B542-1277CEAEF6B6}" type="pres">
      <dgm:prSet presAssocID="{2C627C5C-BEC9-48C2-959C-3312E712EE5B}" presName="horFlow" presStyleCnt="0"/>
      <dgm:spPr/>
    </dgm:pt>
    <dgm:pt modelId="{F940BEC3-8237-4F92-8785-176A1B4DB93F}" type="pres">
      <dgm:prSet presAssocID="{2C627C5C-BEC9-48C2-959C-3312E712EE5B}" presName="bigChev" presStyleLbl="node1" presStyleIdx="2" presStyleCnt="3"/>
      <dgm:spPr/>
    </dgm:pt>
    <dgm:pt modelId="{6C34BAFD-0EFA-490E-AAA2-D4566EF07A35}" type="pres">
      <dgm:prSet presAssocID="{6140D987-68CD-43BC-9D40-3271FFE42A08}" presName="parTrans" presStyleCnt="0"/>
      <dgm:spPr/>
    </dgm:pt>
    <dgm:pt modelId="{CB670351-2E9E-4D25-9A5D-4192103359CA}" type="pres">
      <dgm:prSet presAssocID="{C442B5A9-B8E8-4F25-BC2F-FE65B5F8094F}" presName="node" presStyleLbl="alignAccFollowNode1" presStyleIdx="6" presStyleCnt="9" custScaleX="109511">
        <dgm:presLayoutVars>
          <dgm:bulletEnabled val="1"/>
        </dgm:presLayoutVars>
      </dgm:prSet>
      <dgm:spPr/>
    </dgm:pt>
    <dgm:pt modelId="{E39D4313-2C12-4279-BA0E-90ED059AA2DD}" type="pres">
      <dgm:prSet presAssocID="{AE99B488-0590-4588-A753-F7FEA5A28271}" presName="sibTrans" presStyleCnt="0"/>
      <dgm:spPr/>
    </dgm:pt>
    <dgm:pt modelId="{5C187A99-0C8E-4188-8A98-0575A339BF85}" type="pres">
      <dgm:prSet presAssocID="{4DDC7B94-1DD8-4ABF-B5AA-45D8D026E5D3}" presName="node" presStyleLbl="alignAccFollowNode1" presStyleIdx="7" presStyleCnt="9" custScaleX="78222">
        <dgm:presLayoutVars>
          <dgm:bulletEnabled val="1"/>
        </dgm:presLayoutVars>
      </dgm:prSet>
      <dgm:spPr/>
    </dgm:pt>
    <dgm:pt modelId="{AEDE8C3E-3A7E-4A9D-99C6-C2B456EE9CC8}" type="pres">
      <dgm:prSet presAssocID="{4E9070E7-6185-4123-8EBE-D47A80D592BC}" presName="sibTrans" presStyleCnt="0"/>
      <dgm:spPr/>
    </dgm:pt>
    <dgm:pt modelId="{903E7A2D-CF7B-43B8-93A3-E7D40885F553}" type="pres">
      <dgm:prSet presAssocID="{A8F6C3EC-0CFE-4195-A573-107334E0518D}" presName="node" presStyleLbl="alignAccFollowNode1" presStyleIdx="8" presStyleCnt="9" custScaleX="118898">
        <dgm:presLayoutVars>
          <dgm:bulletEnabled val="1"/>
        </dgm:presLayoutVars>
      </dgm:prSet>
      <dgm:spPr/>
    </dgm:pt>
  </dgm:ptLst>
  <dgm:cxnLst>
    <dgm:cxn modelId="{B7B49E02-E696-461A-9957-99DC02D866D7}" srcId="{BB906D53-7B57-444B-818D-21892C54D88F}" destId="{478FF632-1491-4D40-BF24-F4137094019B}" srcOrd="1" destOrd="0" parTransId="{0C0A7E42-69A0-43DA-96C8-F7D8FD61C5F3}" sibTransId="{A3141E06-BCD3-417C-BDC1-DCD11A80A71C}"/>
    <dgm:cxn modelId="{22FBC10A-3948-4205-A808-8A9538EBF0EB}" type="presOf" srcId="{606C0092-A1A8-4B95-A01C-A7AA85DBA9F9}" destId="{8E8D0478-A320-4F19-882E-D396AED03937}" srcOrd="0" destOrd="0" presId="urn:microsoft.com/office/officeart/2005/8/layout/lProcess3"/>
    <dgm:cxn modelId="{AC323C0B-62DD-4EC7-B26D-D6B5127904BC}" type="presOf" srcId="{2C627C5C-BEC9-48C2-959C-3312E712EE5B}" destId="{F940BEC3-8237-4F92-8785-176A1B4DB93F}" srcOrd="0" destOrd="0" presId="urn:microsoft.com/office/officeart/2005/8/layout/lProcess3"/>
    <dgm:cxn modelId="{B3166A13-D5A0-4073-82F8-41FBBC21B774}" type="presOf" srcId="{C442B5A9-B8E8-4F25-BC2F-FE65B5F8094F}" destId="{CB670351-2E9E-4D25-9A5D-4192103359CA}" srcOrd="0" destOrd="0" presId="urn:microsoft.com/office/officeart/2005/8/layout/lProcess3"/>
    <dgm:cxn modelId="{10D8171B-46B2-41AC-A342-748E8F7E5C3C}" srcId="{478FF632-1491-4D40-BF24-F4137094019B}" destId="{A5A3FADD-E43C-4AE0-8F29-DCF945A00DFA}" srcOrd="0" destOrd="0" parTransId="{F3C5AD27-EFCA-4543-B33E-51361BDCDFB5}" sibTransId="{C06D1500-BEF7-4007-B2DB-E3519E4EB57C}"/>
    <dgm:cxn modelId="{09EB4F22-9CFB-4A1B-AAC0-D4ED08D36DBA}" type="presOf" srcId="{A94F5BDF-98D0-4194-8960-0E7B0662CE16}" destId="{E467E021-314C-4F62-903F-967850759E3F}" srcOrd="0" destOrd="0" presId="urn:microsoft.com/office/officeart/2005/8/layout/lProcess3"/>
    <dgm:cxn modelId="{604D7522-AF9F-4104-B498-96D154B12444}" type="presOf" srcId="{BB906D53-7B57-444B-818D-21892C54D88F}" destId="{F5F3823C-3C23-449D-8ADB-4011949A7758}" srcOrd="0" destOrd="0" presId="urn:microsoft.com/office/officeart/2005/8/layout/lProcess3"/>
    <dgm:cxn modelId="{D842A73C-D654-4CFB-8075-E2BCA6EDDB8E}" type="presOf" srcId="{A5A3FADD-E43C-4AE0-8F29-DCF945A00DFA}" destId="{D992E12E-52DA-4078-A57A-49A4D94ED6F1}" srcOrd="0" destOrd="0" presId="urn:microsoft.com/office/officeart/2005/8/layout/lProcess3"/>
    <dgm:cxn modelId="{3D8FEC3E-D495-4254-AB31-7A268988AC27}" type="presOf" srcId="{A8F6C3EC-0CFE-4195-A573-107334E0518D}" destId="{903E7A2D-CF7B-43B8-93A3-E7D40885F553}" srcOrd="0" destOrd="0" presId="urn:microsoft.com/office/officeart/2005/8/layout/lProcess3"/>
    <dgm:cxn modelId="{E0F77A5E-BCD9-460C-92F9-B21251B9AF1B}" srcId="{BB906D53-7B57-444B-818D-21892C54D88F}" destId="{2C627C5C-BEC9-48C2-959C-3312E712EE5B}" srcOrd="2" destOrd="0" parTransId="{6BA59619-978F-40DF-9C86-833A3F1C9B2C}" sibTransId="{D9D8D0E1-5F41-49D7-AD1D-AC8F66EE2358}"/>
    <dgm:cxn modelId="{689C0944-B568-472E-8FEE-EDF3EC546821}" srcId="{2886C314-B8AD-4C12-9365-404CAC81CBD9}" destId="{0D12BC76-D066-4C77-A49A-AED66461D905}" srcOrd="0" destOrd="0" parTransId="{49BD42BB-F4C0-40A5-B1D0-F4789F1DA6BE}" sibTransId="{A39BE644-FC69-48E3-85F2-FF2DA3BA3A71}"/>
    <dgm:cxn modelId="{9F6A4B66-FC1B-4E72-B5E4-30A9338C7255}" srcId="{2C627C5C-BEC9-48C2-959C-3312E712EE5B}" destId="{A8F6C3EC-0CFE-4195-A573-107334E0518D}" srcOrd="2" destOrd="0" parTransId="{1D179347-A890-4780-8791-BD59CD9FAA0A}" sibTransId="{AF1D262F-47CA-40E6-A69E-3A5B75DC8551}"/>
    <dgm:cxn modelId="{82501C68-3529-4479-B331-7B0942C4AAE7}" srcId="{478FF632-1491-4D40-BF24-F4137094019B}" destId="{360C74B4-9897-4C98-882B-1E8D5FD0D46C}" srcOrd="2" destOrd="0" parTransId="{E78B4B21-15A7-4A4E-A48D-3990133D3579}" sibTransId="{E3909D20-1466-456B-9CF6-ADD1D6D4E599}"/>
    <dgm:cxn modelId="{5CDB8973-E121-4E8B-8605-10966FEAFB55}" srcId="{BB906D53-7B57-444B-818D-21892C54D88F}" destId="{2886C314-B8AD-4C12-9365-404CAC81CBD9}" srcOrd="0" destOrd="0" parTransId="{3B049C44-4859-4F78-A127-C9EDFC82D2EF}" sibTransId="{BDB9B6DC-97D2-468D-A178-3847768BE2E9}"/>
    <dgm:cxn modelId="{1DA73255-C58A-4AEA-A59D-AFAF6537CF2D}" srcId="{2886C314-B8AD-4C12-9365-404CAC81CBD9}" destId="{606C0092-A1A8-4B95-A01C-A7AA85DBA9F9}" srcOrd="1" destOrd="0" parTransId="{F55B3485-B36B-4D4A-84A5-58ED52896EC8}" sibTransId="{3039DBD5-D993-4E9C-B1D7-6B79134336A8}"/>
    <dgm:cxn modelId="{69061B7E-640E-4A25-98D9-6F0F3AF963A2}" type="presOf" srcId="{4DDC7B94-1DD8-4ABF-B5AA-45D8D026E5D3}" destId="{5C187A99-0C8E-4188-8A98-0575A339BF85}" srcOrd="0" destOrd="0" presId="urn:microsoft.com/office/officeart/2005/8/layout/lProcess3"/>
    <dgm:cxn modelId="{A028F085-80F7-43E3-9266-2F7CB3815514}" type="presOf" srcId="{360C74B4-9897-4C98-882B-1E8D5FD0D46C}" destId="{0E071782-58FE-4CBE-82C5-7A1BB6F15F27}" srcOrd="0" destOrd="0" presId="urn:microsoft.com/office/officeart/2005/8/layout/lProcess3"/>
    <dgm:cxn modelId="{36445693-E03D-4E92-93D5-13CDEAE0BBA1}" srcId="{2C627C5C-BEC9-48C2-959C-3312E712EE5B}" destId="{C442B5A9-B8E8-4F25-BC2F-FE65B5F8094F}" srcOrd="0" destOrd="0" parTransId="{6140D987-68CD-43BC-9D40-3271FFE42A08}" sibTransId="{AE99B488-0590-4588-A753-F7FEA5A28271}"/>
    <dgm:cxn modelId="{BBB4CC9F-EB3F-4F79-BC7E-A64CFC55E4D4}" srcId="{478FF632-1491-4D40-BF24-F4137094019B}" destId="{A94F5BDF-98D0-4194-8960-0E7B0662CE16}" srcOrd="1" destOrd="0" parTransId="{70F07E59-CA13-487A-87BF-4F106B9BD65C}" sibTransId="{303C12B2-B765-4961-83E1-FF76ADFF3463}"/>
    <dgm:cxn modelId="{A27258BC-1B10-4515-9074-33C226BEF353}" type="presOf" srcId="{0D12BC76-D066-4C77-A49A-AED66461D905}" destId="{828D1763-243A-4DDB-849B-919532F24F72}" srcOrd="0" destOrd="0" presId="urn:microsoft.com/office/officeart/2005/8/layout/lProcess3"/>
    <dgm:cxn modelId="{797322BD-3C80-4D84-9E05-CF2E12684A4E}" srcId="{2C627C5C-BEC9-48C2-959C-3312E712EE5B}" destId="{4DDC7B94-1DD8-4ABF-B5AA-45D8D026E5D3}" srcOrd="1" destOrd="0" parTransId="{5452C302-239C-4309-90BF-D03800D73130}" sibTransId="{4E9070E7-6185-4123-8EBE-D47A80D592BC}"/>
    <dgm:cxn modelId="{CB89F3C3-40A0-4C86-8936-F1BF4F5857DE}" type="presOf" srcId="{478FF632-1491-4D40-BF24-F4137094019B}" destId="{6CCC71DF-0F83-474B-9D75-9E87812CA4E7}" srcOrd="0" destOrd="0" presId="urn:microsoft.com/office/officeart/2005/8/layout/lProcess3"/>
    <dgm:cxn modelId="{352745C4-3C6F-4FF1-9E56-CA87E58F183F}" srcId="{2886C314-B8AD-4C12-9365-404CAC81CBD9}" destId="{8DA3BA87-B060-4484-81CF-B8E6602D7397}" srcOrd="2" destOrd="0" parTransId="{DF79FD83-9635-46F3-815F-533DE32A92C8}" sibTransId="{473497C2-307C-49EB-B282-A3EAB8DE97AB}"/>
    <dgm:cxn modelId="{0B525DE0-410D-4858-9BD9-4D844AF9C89E}" type="presOf" srcId="{8DA3BA87-B060-4484-81CF-B8E6602D7397}" destId="{144727D1-5804-4EDA-B2E8-A12198223E81}" srcOrd="0" destOrd="0" presId="urn:microsoft.com/office/officeart/2005/8/layout/lProcess3"/>
    <dgm:cxn modelId="{A072C6F2-1096-4B90-8D62-B504A869A231}" type="presOf" srcId="{2886C314-B8AD-4C12-9365-404CAC81CBD9}" destId="{52C29CFD-A17F-4DA8-A387-96810B7C3E57}" srcOrd="0" destOrd="0" presId="urn:microsoft.com/office/officeart/2005/8/layout/lProcess3"/>
    <dgm:cxn modelId="{668ED2C0-B78C-412D-935E-673321B2BFFC}" type="presParOf" srcId="{F5F3823C-3C23-449D-8ADB-4011949A7758}" destId="{A3B777AC-D9BA-4746-9A1E-9077134F0ED4}" srcOrd="0" destOrd="0" presId="urn:microsoft.com/office/officeart/2005/8/layout/lProcess3"/>
    <dgm:cxn modelId="{9A5EF6E9-CA7C-469A-A0A1-2F1495893F81}" type="presParOf" srcId="{A3B777AC-D9BA-4746-9A1E-9077134F0ED4}" destId="{52C29CFD-A17F-4DA8-A387-96810B7C3E57}" srcOrd="0" destOrd="0" presId="urn:microsoft.com/office/officeart/2005/8/layout/lProcess3"/>
    <dgm:cxn modelId="{CB654525-107E-43C3-8358-5AD60863F702}" type="presParOf" srcId="{A3B777AC-D9BA-4746-9A1E-9077134F0ED4}" destId="{F6695F78-208B-4215-85BC-48D179DABA2D}" srcOrd="1" destOrd="0" presId="urn:microsoft.com/office/officeart/2005/8/layout/lProcess3"/>
    <dgm:cxn modelId="{E03EBE5C-CD12-4618-BF68-AE419622A4FD}" type="presParOf" srcId="{A3B777AC-D9BA-4746-9A1E-9077134F0ED4}" destId="{828D1763-243A-4DDB-849B-919532F24F72}" srcOrd="2" destOrd="0" presId="urn:microsoft.com/office/officeart/2005/8/layout/lProcess3"/>
    <dgm:cxn modelId="{4A15106C-D093-4DCA-B352-6BFF31BFD8DC}" type="presParOf" srcId="{A3B777AC-D9BA-4746-9A1E-9077134F0ED4}" destId="{8063B211-EA42-43B7-8027-6504443F20A4}" srcOrd="3" destOrd="0" presId="urn:microsoft.com/office/officeart/2005/8/layout/lProcess3"/>
    <dgm:cxn modelId="{269D2459-E1AA-4ED9-A7CC-8FBCCBF47C30}" type="presParOf" srcId="{A3B777AC-D9BA-4746-9A1E-9077134F0ED4}" destId="{8E8D0478-A320-4F19-882E-D396AED03937}" srcOrd="4" destOrd="0" presId="urn:microsoft.com/office/officeart/2005/8/layout/lProcess3"/>
    <dgm:cxn modelId="{5403736E-3075-4B1F-8CC1-B7A2B0A77155}" type="presParOf" srcId="{A3B777AC-D9BA-4746-9A1E-9077134F0ED4}" destId="{C06542F7-10EA-416D-91A1-B4ED7C3DDB91}" srcOrd="5" destOrd="0" presId="urn:microsoft.com/office/officeart/2005/8/layout/lProcess3"/>
    <dgm:cxn modelId="{5FC1100F-0C56-4A5E-9249-0F0D25676DAD}" type="presParOf" srcId="{A3B777AC-D9BA-4746-9A1E-9077134F0ED4}" destId="{144727D1-5804-4EDA-B2E8-A12198223E81}" srcOrd="6" destOrd="0" presId="urn:microsoft.com/office/officeart/2005/8/layout/lProcess3"/>
    <dgm:cxn modelId="{6258437E-89F3-4F21-8610-837370526599}" type="presParOf" srcId="{F5F3823C-3C23-449D-8ADB-4011949A7758}" destId="{F7A7509E-C118-4958-9F5B-8E7619182761}" srcOrd="1" destOrd="0" presId="urn:microsoft.com/office/officeart/2005/8/layout/lProcess3"/>
    <dgm:cxn modelId="{FD3B95EB-D2DB-4A87-ACE7-FA3C45B7D7D9}" type="presParOf" srcId="{F5F3823C-3C23-449D-8ADB-4011949A7758}" destId="{14B94021-1990-4B44-8E67-BC949968E936}" srcOrd="2" destOrd="0" presId="urn:microsoft.com/office/officeart/2005/8/layout/lProcess3"/>
    <dgm:cxn modelId="{04F8F7C7-B5FE-4FFC-8C9A-1B7E210688A1}" type="presParOf" srcId="{14B94021-1990-4B44-8E67-BC949968E936}" destId="{6CCC71DF-0F83-474B-9D75-9E87812CA4E7}" srcOrd="0" destOrd="0" presId="urn:microsoft.com/office/officeart/2005/8/layout/lProcess3"/>
    <dgm:cxn modelId="{678714D4-234E-48C1-BCE4-7494DBDDBFDF}" type="presParOf" srcId="{14B94021-1990-4B44-8E67-BC949968E936}" destId="{27C785BC-BB9B-461D-886A-B2FFB3D8292E}" srcOrd="1" destOrd="0" presId="urn:microsoft.com/office/officeart/2005/8/layout/lProcess3"/>
    <dgm:cxn modelId="{FA749C49-984E-46A8-B3B8-3671232BEE04}" type="presParOf" srcId="{14B94021-1990-4B44-8E67-BC949968E936}" destId="{D992E12E-52DA-4078-A57A-49A4D94ED6F1}" srcOrd="2" destOrd="0" presId="urn:microsoft.com/office/officeart/2005/8/layout/lProcess3"/>
    <dgm:cxn modelId="{F75C6DAC-37A9-43FE-AF82-51CAB4C19ED5}" type="presParOf" srcId="{14B94021-1990-4B44-8E67-BC949968E936}" destId="{DA0D9870-D430-4DE4-A4B4-59EDAA1B5A83}" srcOrd="3" destOrd="0" presId="urn:microsoft.com/office/officeart/2005/8/layout/lProcess3"/>
    <dgm:cxn modelId="{96FD7BBB-0F4E-4683-B180-487A7216BCFF}" type="presParOf" srcId="{14B94021-1990-4B44-8E67-BC949968E936}" destId="{E467E021-314C-4F62-903F-967850759E3F}" srcOrd="4" destOrd="0" presId="urn:microsoft.com/office/officeart/2005/8/layout/lProcess3"/>
    <dgm:cxn modelId="{8A281922-BCC4-4C2D-8558-C70D87AB140F}" type="presParOf" srcId="{14B94021-1990-4B44-8E67-BC949968E936}" destId="{CB49F6BF-E97F-4AD0-AE1B-73FB8AE4D3EE}" srcOrd="5" destOrd="0" presId="urn:microsoft.com/office/officeart/2005/8/layout/lProcess3"/>
    <dgm:cxn modelId="{BFFDCBFB-FC5C-463A-8F5A-5A7E688EF6DD}" type="presParOf" srcId="{14B94021-1990-4B44-8E67-BC949968E936}" destId="{0E071782-58FE-4CBE-82C5-7A1BB6F15F27}" srcOrd="6" destOrd="0" presId="urn:microsoft.com/office/officeart/2005/8/layout/lProcess3"/>
    <dgm:cxn modelId="{FC0062C0-9555-4DEA-887C-5C5BBBB69B7A}" type="presParOf" srcId="{F5F3823C-3C23-449D-8ADB-4011949A7758}" destId="{B629E65A-2BFB-4C5C-B7A5-4A63E27F9597}" srcOrd="3" destOrd="0" presId="urn:microsoft.com/office/officeart/2005/8/layout/lProcess3"/>
    <dgm:cxn modelId="{FC2C6CB5-0A99-4FAF-8107-6EF08D89CD4A}" type="presParOf" srcId="{F5F3823C-3C23-449D-8ADB-4011949A7758}" destId="{70F51884-365C-4264-B542-1277CEAEF6B6}" srcOrd="4" destOrd="0" presId="urn:microsoft.com/office/officeart/2005/8/layout/lProcess3"/>
    <dgm:cxn modelId="{ABD885CE-FD87-4D0C-BB20-DEE5DD8B6A33}" type="presParOf" srcId="{70F51884-365C-4264-B542-1277CEAEF6B6}" destId="{F940BEC3-8237-4F92-8785-176A1B4DB93F}" srcOrd="0" destOrd="0" presId="urn:microsoft.com/office/officeart/2005/8/layout/lProcess3"/>
    <dgm:cxn modelId="{4CDA3ECE-5DC2-41D1-AAFD-0E7D454E8E89}" type="presParOf" srcId="{70F51884-365C-4264-B542-1277CEAEF6B6}" destId="{6C34BAFD-0EFA-490E-AAA2-D4566EF07A35}" srcOrd="1" destOrd="0" presId="urn:microsoft.com/office/officeart/2005/8/layout/lProcess3"/>
    <dgm:cxn modelId="{C90DB54C-2038-403C-8BAC-3477A2659121}" type="presParOf" srcId="{70F51884-365C-4264-B542-1277CEAEF6B6}" destId="{CB670351-2E9E-4D25-9A5D-4192103359CA}" srcOrd="2" destOrd="0" presId="urn:microsoft.com/office/officeart/2005/8/layout/lProcess3"/>
    <dgm:cxn modelId="{7B6CFAAC-CA69-422A-A9A3-445AA9213DAC}" type="presParOf" srcId="{70F51884-365C-4264-B542-1277CEAEF6B6}" destId="{E39D4313-2C12-4279-BA0E-90ED059AA2DD}" srcOrd="3" destOrd="0" presId="urn:microsoft.com/office/officeart/2005/8/layout/lProcess3"/>
    <dgm:cxn modelId="{E911A2E7-6276-4774-8570-B84733D112B3}" type="presParOf" srcId="{70F51884-365C-4264-B542-1277CEAEF6B6}" destId="{5C187A99-0C8E-4188-8A98-0575A339BF85}" srcOrd="4" destOrd="0" presId="urn:microsoft.com/office/officeart/2005/8/layout/lProcess3"/>
    <dgm:cxn modelId="{02330F69-85F7-475B-BC08-AA2FBAE9A59D}" type="presParOf" srcId="{70F51884-365C-4264-B542-1277CEAEF6B6}" destId="{AEDE8C3E-3A7E-4A9D-99C6-C2B456EE9CC8}" srcOrd="5" destOrd="0" presId="urn:microsoft.com/office/officeart/2005/8/layout/lProcess3"/>
    <dgm:cxn modelId="{C13B7357-92EA-4425-8CE7-6E90E261CE6C}" type="presParOf" srcId="{70F51884-365C-4264-B542-1277CEAEF6B6}" destId="{903E7A2D-CF7B-43B8-93A3-E7D40885F553}"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F76F89-40F5-4462-9E3B-2C6589E83766}" type="doc">
      <dgm:prSet loTypeId="urn:microsoft.com/office/officeart/2005/8/layout/chevron1" loCatId="process" qsTypeId="urn:microsoft.com/office/officeart/2005/8/quickstyle/simple1" qsCatId="simple" csTypeId="urn:microsoft.com/office/officeart/2005/8/colors/accent1_2" csCatId="accent1" phldr="1"/>
      <dgm:spPr/>
    </dgm:pt>
    <dgm:pt modelId="{AB382663-FAAF-4BA1-927A-95A329BE3C49}">
      <dgm:prSet phldrT="[Text]"/>
      <dgm:spPr>
        <a:solidFill>
          <a:srgbClr val="2F5597"/>
        </a:solidFill>
      </dgm:spPr>
      <dgm:t>
        <a:bodyPr/>
        <a:lstStyle/>
        <a:p>
          <a:r>
            <a:rPr lang="en-US"/>
            <a:t>Recognition that preschool LRE is a priority area </a:t>
          </a:r>
        </a:p>
      </dgm:t>
    </dgm:pt>
    <dgm:pt modelId="{1D8C0874-5365-4211-90AA-58E558B87A20}" type="parTrans" cxnId="{D3D5121C-FA58-4180-BA35-7BD80CF6761C}">
      <dgm:prSet/>
      <dgm:spPr/>
      <dgm:t>
        <a:bodyPr/>
        <a:lstStyle/>
        <a:p>
          <a:endParaRPr lang="en-US"/>
        </a:p>
      </dgm:t>
    </dgm:pt>
    <dgm:pt modelId="{5C472976-4DBA-4E94-9DA2-E0F9DABA836E}" type="sibTrans" cxnId="{D3D5121C-FA58-4180-BA35-7BD80CF6761C}">
      <dgm:prSet/>
      <dgm:spPr/>
      <dgm:t>
        <a:bodyPr/>
        <a:lstStyle/>
        <a:p>
          <a:endParaRPr lang="en-US"/>
        </a:p>
      </dgm:t>
    </dgm:pt>
    <dgm:pt modelId="{F5A711B4-3BD6-4537-A3DB-B61B4E3D1270}">
      <dgm:prSet phldrT="[Text]"/>
      <dgm:spPr>
        <a:solidFill>
          <a:srgbClr val="2F5597"/>
        </a:solidFill>
      </dgm:spPr>
      <dgm:t>
        <a:bodyPr/>
        <a:lstStyle/>
        <a:p>
          <a:r>
            <a:rPr lang="en-US"/>
            <a:t>Improvement Over Baseline &amp; Increase over Average Past Trend Data </a:t>
          </a:r>
        </a:p>
      </dgm:t>
    </dgm:pt>
    <dgm:pt modelId="{C23EA4E9-3902-4729-8B67-4DAF13BB04C7}" type="parTrans" cxnId="{BA900ADD-28CE-4D73-8C25-BAB40A657261}">
      <dgm:prSet/>
      <dgm:spPr/>
      <dgm:t>
        <a:bodyPr/>
        <a:lstStyle/>
        <a:p>
          <a:endParaRPr lang="en-US"/>
        </a:p>
      </dgm:t>
    </dgm:pt>
    <dgm:pt modelId="{3C16E211-06C5-4DAC-AD7C-531C97A9D7BF}" type="sibTrans" cxnId="{BA900ADD-28CE-4D73-8C25-BAB40A657261}">
      <dgm:prSet/>
      <dgm:spPr/>
      <dgm:t>
        <a:bodyPr/>
        <a:lstStyle/>
        <a:p>
          <a:endParaRPr lang="en-US"/>
        </a:p>
      </dgm:t>
    </dgm:pt>
    <dgm:pt modelId="{322595D9-46E6-423F-B252-919D5CE0CF5E}">
      <dgm:prSet phldrT="[Text]"/>
      <dgm:spPr>
        <a:solidFill>
          <a:srgbClr val="2F5597"/>
        </a:solidFill>
      </dgm:spPr>
      <dgm:t>
        <a:bodyPr/>
        <a:lstStyle/>
        <a:p>
          <a:r>
            <a:rPr lang="en-US"/>
            <a:t>Consideration of Student Impact associated with each proposed Target </a:t>
          </a:r>
        </a:p>
      </dgm:t>
    </dgm:pt>
    <dgm:pt modelId="{5900BFA9-386D-4453-8D38-3B289BC964BC}" type="parTrans" cxnId="{C876660B-62CF-4445-B585-B913AA6CDD0B}">
      <dgm:prSet/>
      <dgm:spPr/>
      <dgm:t>
        <a:bodyPr/>
        <a:lstStyle/>
        <a:p>
          <a:endParaRPr lang="en-US"/>
        </a:p>
      </dgm:t>
    </dgm:pt>
    <dgm:pt modelId="{F10C9006-94F6-42FF-B0AD-699F83DE0B93}" type="sibTrans" cxnId="{C876660B-62CF-4445-B585-B913AA6CDD0B}">
      <dgm:prSet/>
      <dgm:spPr/>
      <dgm:t>
        <a:bodyPr/>
        <a:lstStyle/>
        <a:p>
          <a:endParaRPr lang="en-US"/>
        </a:p>
      </dgm:t>
    </dgm:pt>
    <dgm:pt modelId="{705EBAC6-53D0-482B-BC8A-F5D5171B1C93}" type="pres">
      <dgm:prSet presAssocID="{7CF76F89-40F5-4462-9E3B-2C6589E83766}" presName="Name0" presStyleCnt="0">
        <dgm:presLayoutVars>
          <dgm:dir/>
          <dgm:animLvl val="lvl"/>
          <dgm:resizeHandles val="exact"/>
        </dgm:presLayoutVars>
      </dgm:prSet>
      <dgm:spPr/>
    </dgm:pt>
    <dgm:pt modelId="{B51B057B-386A-4584-81F9-E0E4FCC17E51}" type="pres">
      <dgm:prSet presAssocID="{AB382663-FAAF-4BA1-927A-95A329BE3C49}" presName="parTxOnly" presStyleLbl="node1" presStyleIdx="0" presStyleCnt="3" custLinFactNeighborX="2905">
        <dgm:presLayoutVars>
          <dgm:chMax val="0"/>
          <dgm:chPref val="0"/>
          <dgm:bulletEnabled val="1"/>
        </dgm:presLayoutVars>
      </dgm:prSet>
      <dgm:spPr/>
    </dgm:pt>
    <dgm:pt modelId="{AA26CB0D-01D4-46BC-9C09-042973523FD8}" type="pres">
      <dgm:prSet presAssocID="{5C472976-4DBA-4E94-9DA2-E0F9DABA836E}" presName="parTxOnlySpace" presStyleCnt="0"/>
      <dgm:spPr/>
    </dgm:pt>
    <dgm:pt modelId="{8AD9A04E-1E4C-48A5-8517-32AF375E617C}" type="pres">
      <dgm:prSet presAssocID="{F5A711B4-3BD6-4537-A3DB-B61B4E3D1270}" presName="parTxOnly" presStyleLbl="node1" presStyleIdx="1" presStyleCnt="3" custLinFactNeighborX="-14368" custLinFactNeighborY="-3337">
        <dgm:presLayoutVars>
          <dgm:chMax val="0"/>
          <dgm:chPref val="0"/>
          <dgm:bulletEnabled val="1"/>
        </dgm:presLayoutVars>
      </dgm:prSet>
      <dgm:spPr/>
    </dgm:pt>
    <dgm:pt modelId="{0224E9EB-9E72-480A-B7AA-BF6B1E4DDBCA}" type="pres">
      <dgm:prSet presAssocID="{3C16E211-06C5-4DAC-AD7C-531C97A9D7BF}" presName="parTxOnlySpace" presStyleCnt="0"/>
      <dgm:spPr/>
    </dgm:pt>
    <dgm:pt modelId="{13162660-72F8-45BE-8CE5-03B2864D0CE4}" type="pres">
      <dgm:prSet presAssocID="{322595D9-46E6-423F-B252-919D5CE0CF5E}" presName="parTxOnly" presStyleLbl="node1" presStyleIdx="2" presStyleCnt="3" custScaleX="110738">
        <dgm:presLayoutVars>
          <dgm:chMax val="0"/>
          <dgm:chPref val="0"/>
          <dgm:bulletEnabled val="1"/>
        </dgm:presLayoutVars>
      </dgm:prSet>
      <dgm:spPr/>
    </dgm:pt>
  </dgm:ptLst>
  <dgm:cxnLst>
    <dgm:cxn modelId="{C876660B-62CF-4445-B585-B913AA6CDD0B}" srcId="{7CF76F89-40F5-4462-9E3B-2C6589E83766}" destId="{322595D9-46E6-423F-B252-919D5CE0CF5E}" srcOrd="2" destOrd="0" parTransId="{5900BFA9-386D-4453-8D38-3B289BC964BC}" sibTransId="{F10C9006-94F6-42FF-B0AD-699F83DE0B93}"/>
    <dgm:cxn modelId="{9B8B5E10-D20B-4881-9910-AB2EF26C9BF8}" type="presOf" srcId="{7CF76F89-40F5-4462-9E3B-2C6589E83766}" destId="{705EBAC6-53D0-482B-BC8A-F5D5171B1C93}" srcOrd="0" destOrd="0" presId="urn:microsoft.com/office/officeart/2005/8/layout/chevron1"/>
    <dgm:cxn modelId="{D3D5121C-FA58-4180-BA35-7BD80CF6761C}" srcId="{7CF76F89-40F5-4462-9E3B-2C6589E83766}" destId="{AB382663-FAAF-4BA1-927A-95A329BE3C49}" srcOrd="0" destOrd="0" parTransId="{1D8C0874-5365-4211-90AA-58E558B87A20}" sibTransId="{5C472976-4DBA-4E94-9DA2-E0F9DABA836E}"/>
    <dgm:cxn modelId="{39947986-A079-4B5C-AAEB-5FEEE9A90ECC}" type="presOf" srcId="{F5A711B4-3BD6-4537-A3DB-B61B4E3D1270}" destId="{8AD9A04E-1E4C-48A5-8517-32AF375E617C}" srcOrd="0" destOrd="0" presId="urn:microsoft.com/office/officeart/2005/8/layout/chevron1"/>
    <dgm:cxn modelId="{BBB69DAB-337D-4A47-A1B5-401A80FF66A7}" type="presOf" srcId="{AB382663-FAAF-4BA1-927A-95A329BE3C49}" destId="{B51B057B-386A-4584-81F9-E0E4FCC17E51}" srcOrd="0" destOrd="0" presId="urn:microsoft.com/office/officeart/2005/8/layout/chevron1"/>
    <dgm:cxn modelId="{CF44F7D4-4ADC-4361-8725-29F70F94882A}" type="presOf" srcId="{322595D9-46E6-423F-B252-919D5CE0CF5E}" destId="{13162660-72F8-45BE-8CE5-03B2864D0CE4}" srcOrd="0" destOrd="0" presId="urn:microsoft.com/office/officeart/2005/8/layout/chevron1"/>
    <dgm:cxn modelId="{BA900ADD-28CE-4D73-8C25-BAB40A657261}" srcId="{7CF76F89-40F5-4462-9E3B-2C6589E83766}" destId="{F5A711B4-3BD6-4537-A3DB-B61B4E3D1270}" srcOrd="1" destOrd="0" parTransId="{C23EA4E9-3902-4729-8B67-4DAF13BB04C7}" sibTransId="{3C16E211-06C5-4DAC-AD7C-531C97A9D7BF}"/>
    <dgm:cxn modelId="{67B79665-ABBD-48FD-AA43-A2F7AC194B05}" type="presParOf" srcId="{705EBAC6-53D0-482B-BC8A-F5D5171B1C93}" destId="{B51B057B-386A-4584-81F9-E0E4FCC17E51}" srcOrd="0" destOrd="0" presId="urn:microsoft.com/office/officeart/2005/8/layout/chevron1"/>
    <dgm:cxn modelId="{FFA63ABB-51F5-4A24-A938-70CB6783350E}" type="presParOf" srcId="{705EBAC6-53D0-482B-BC8A-F5D5171B1C93}" destId="{AA26CB0D-01D4-46BC-9C09-042973523FD8}" srcOrd="1" destOrd="0" presId="urn:microsoft.com/office/officeart/2005/8/layout/chevron1"/>
    <dgm:cxn modelId="{25751145-9E59-490B-AC44-F0D81F3DA30E}" type="presParOf" srcId="{705EBAC6-53D0-482B-BC8A-F5D5171B1C93}" destId="{8AD9A04E-1E4C-48A5-8517-32AF375E617C}" srcOrd="2" destOrd="0" presId="urn:microsoft.com/office/officeart/2005/8/layout/chevron1"/>
    <dgm:cxn modelId="{DF5C4E46-080D-4952-8C48-6810CD290D53}" type="presParOf" srcId="{705EBAC6-53D0-482B-BC8A-F5D5171B1C93}" destId="{0224E9EB-9E72-480A-B7AA-BF6B1E4DDBCA}" srcOrd="3" destOrd="0" presId="urn:microsoft.com/office/officeart/2005/8/layout/chevron1"/>
    <dgm:cxn modelId="{F6129164-BC8F-4776-BD4C-9A673BE1DC5C}" type="presParOf" srcId="{705EBAC6-53D0-482B-BC8A-F5D5171B1C93}" destId="{13162660-72F8-45BE-8CE5-03B2864D0CE4}"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F76F89-40F5-4462-9E3B-2C6589E83766}" type="doc">
      <dgm:prSet loTypeId="urn:microsoft.com/office/officeart/2005/8/layout/chevron1" loCatId="process" qsTypeId="urn:microsoft.com/office/officeart/2005/8/quickstyle/simple1" qsCatId="simple" csTypeId="urn:microsoft.com/office/officeart/2005/8/colors/accent2_2" csCatId="accent2" phldr="1"/>
      <dgm:spPr/>
    </dgm:pt>
    <dgm:pt modelId="{AB382663-FAAF-4BA1-927A-95A329BE3C49}">
      <dgm:prSet phldrT="[Text]"/>
      <dgm:spPr>
        <a:solidFill>
          <a:srgbClr val="517D21"/>
        </a:solidFill>
      </dgm:spPr>
      <dgm:t>
        <a:bodyPr/>
        <a:lstStyle/>
        <a:p>
          <a:r>
            <a:rPr lang="en-US"/>
            <a:t>Recognition that Preschool LRE is a  Priority Area</a:t>
          </a:r>
        </a:p>
      </dgm:t>
    </dgm:pt>
    <dgm:pt modelId="{1D8C0874-5365-4211-90AA-58E558B87A20}" type="parTrans" cxnId="{D3D5121C-FA58-4180-BA35-7BD80CF6761C}">
      <dgm:prSet/>
      <dgm:spPr/>
      <dgm:t>
        <a:bodyPr/>
        <a:lstStyle/>
        <a:p>
          <a:endParaRPr lang="en-US"/>
        </a:p>
      </dgm:t>
    </dgm:pt>
    <dgm:pt modelId="{5C472976-4DBA-4E94-9DA2-E0F9DABA836E}" type="sibTrans" cxnId="{D3D5121C-FA58-4180-BA35-7BD80CF6761C}">
      <dgm:prSet/>
      <dgm:spPr/>
      <dgm:t>
        <a:bodyPr/>
        <a:lstStyle/>
        <a:p>
          <a:endParaRPr lang="en-US"/>
        </a:p>
      </dgm:t>
    </dgm:pt>
    <dgm:pt modelId="{F5A711B4-3BD6-4537-A3DB-B61B4E3D1270}">
      <dgm:prSet phldrT="[Text]"/>
      <dgm:spPr>
        <a:solidFill>
          <a:srgbClr val="517D21"/>
        </a:solidFill>
      </dgm:spPr>
      <dgm:t>
        <a:bodyPr/>
        <a:lstStyle/>
        <a:p>
          <a:r>
            <a:rPr lang="en-US"/>
            <a:t>Improvement Over Baseline &amp; Increase over Average Past Trend Data </a:t>
          </a:r>
        </a:p>
      </dgm:t>
    </dgm:pt>
    <dgm:pt modelId="{C23EA4E9-3902-4729-8B67-4DAF13BB04C7}" type="parTrans" cxnId="{BA900ADD-28CE-4D73-8C25-BAB40A657261}">
      <dgm:prSet/>
      <dgm:spPr/>
      <dgm:t>
        <a:bodyPr/>
        <a:lstStyle/>
        <a:p>
          <a:endParaRPr lang="en-US"/>
        </a:p>
      </dgm:t>
    </dgm:pt>
    <dgm:pt modelId="{3C16E211-06C5-4DAC-AD7C-531C97A9D7BF}" type="sibTrans" cxnId="{BA900ADD-28CE-4D73-8C25-BAB40A657261}">
      <dgm:prSet/>
      <dgm:spPr/>
      <dgm:t>
        <a:bodyPr/>
        <a:lstStyle/>
        <a:p>
          <a:endParaRPr lang="en-US"/>
        </a:p>
      </dgm:t>
    </dgm:pt>
    <dgm:pt modelId="{322595D9-46E6-423F-B252-919D5CE0CF5E}">
      <dgm:prSet phldrT="[Text]"/>
      <dgm:spPr>
        <a:solidFill>
          <a:srgbClr val="517D21"/>
        </a:solidFill>
      </dgm:spPr>
      <dgm:t>
        <a:bodyPr/>
        <a:lstStyle/>
        <a:p>
          <a:r>
            <a:rPr lang="en-US"/>
            <a:t>Consideration of Student Impact associated with each Proposed Target </a:t>
          </a:r>
        </a:p>
      </dgm:t>
    </dgm:pt>
    <dgm:pt modelId="{5900BFA9-386D-4453-8D38-3B289BC964BC}" type="parTrans" cxnId="{C876660B-62CF-4445-B585-B913AA6CDD0B}">
      <dgm:prSet/>
      <dgm:spPr/>
      <dgm:t>
        <a:bodyPr/>
        <a:lstStyle/>
        <a:p>
          <a:endParaRPr lang="en-US"/>
        </a:p>
      </dgm:t>
    </dgm:pt>
    <dgm:pt modelId="{F10C9006-94F6-42FF-B0AD-699F83DE0B93}" type="sibTrans" cxnId="{C876660B-62CF-4445-B585-B913AA6CDD0B}">
      <dgm:prSet/>
      <dgm:spPr/>
      <dgm:t>
        <a:bodyPr/>
        <a:lstStyle/>
        <a:p>
          <a:endParaRPr lang="en-US"/>
        </a:p>
      </dgm:t>
    </dgm:pt>
    <dgm:pt modelId="{705EBAC6-53D0-482B-BC8A-F5D5171B1C93}" type="pres">
      <dgm:prSet presAssocID="{7CF76F89-40F5-4462-9E3B-2C6589E83766}" presName="Name0" presStyleCnt="0">
        <dgm:presLayoutVars>
          <dgm:dir/>
          <dgm:animLvl val="lvl"/>
          <dgm:resizeHandles val="exact"/>
        </dgm:presLayoutVars>
      </dgm:prSet>
      <dgm:spPr/>
    </dgm:pt>
    <dgm:pt modelId="{B51B057B-386A-4584-81F9-E0E4FCC17E51}" type="pres">
      <dgm:prSet presAssocID="{AB382663-FAAF-4BA1-927A-95A329BE3C49}" presName="parTxOnly" presStyleLbl="node1" presStyleIdx="0" presStyleCnt="3" custLinFactNeighborX="2905" custLinFactNeighborY="1443">
        <dgm:presLayoutVars>
          <dgm:chMax val="0"/>
          <dgm:chPref val="0"/>
          <dgm:bulletEnabled val="1"/>
        </dgm:presLayoutVars>
      </dgm:prSet>
      <dgm:spPr/>
    </dgm:pt>
    <dgm:pt modelId="{AA26CB0D-01D4-46BC-9C09-042973523FD8}" type="pres">
      <dgm:prSet presAssocID="{5C472976-4DBA-4E94-9DA2-E0F9DABA836E}" presName="parTxOnlySpace" presStyleCnt="0"/>
      <dgm:spPr/>
    </dgm:pt>
    <dgm:pt modelId="{8AD9A04E-1E4C-48A5-8517-32AF375E617C}" type="pres">
      <dgm:prSet presAssocID="{F5A711B4-3BD6-4537-A3DB-B61B4E3D1270}" presName="parTxOnly" presStyleLbl="node1" presStyleIdx="1" presStyleCnt="3" custLinFactNeighborX="-14368" custLinFactNeighborY="-3337">
        <dgm:presLayoutVars>
          <dgm:chMax val="0"/>
          <dgm:chPref val="0"/>
          <dgm:bulletEnabled val="1"/>
        </dgm:presLayoutVars>
      </dgm:prSet>
      <dgm:spPr/>
    </dgm:pt>
    <dgm:pt modelId="{0224E9EB-9E72-480A-B7AA-BF6B1E4DDBCA}" type="pres">
      <dgm:prSet presAssocID="{3C16E211-06C5-4DAC-AD7C-531C97A9D7BF}" presName="parTxOnlySpace" presStyleCnt="0"/>
      <dgm:spPr/>
    </dgm:pt>
    <dgm:pt modelId="{13162660-72F8-45BE-8CE5-03B2864D0CE4}" type="pres">
      <dgm:prSet presAssocID="{322595D9-46E6-423F-B252-919D5CE0CF5E}" presName="parTxOnly" presStyleLbl="node1" presStyleIdx="2" presStyleCnt="3" custScaleX="110738">
        <dgm:presLayoutVars>
          <dgm:chMax val="0"/>
          <dgm:chPref val="0"/>
          <dgm:bulletEnabled val="1"/>
        </dgm:presLayoutVars>
      </dgm:prSet>
      <dgm:spPr/>
    </dgm:pt>
  </dgm:ptLst>
  <dgm:cxnLst>
    <dgm:cxn modelId="{C876660B-62CF-4445-B585-B913AA6CDD0B}" srcId="{7CF76F89-40F5-4462-9E3B-2C6589E83766}" destId="{322595D9-46E6-423F-B252-919D5CE0CF5E}" srcOrd="2" destOrd="0" parTransId="{5900BFA9-386D-4453-8D38-3B289BC964BC}" sibTransId="{F10C9006-94F6-42FF-B0AD-699F83DE0B93}"/>
    <dgm:cxn modelId="{9B8B5E10-D20B-4881-9910-AB2EF26C9BF8}" type="presOf" srcId="{7CF76F89-40F5-4462-9E3B-2C6589E83766}" destId="{705EBAC6-53D0-482B-BC8A-F5D5171B1C93}" srcOrd="0" destOrd="0" presId="urn:microsoft.com/office/officeart/2005/8/layout/chevron1"/>
    <dgm:cxn modelId="{D3D5121C-FA58-4180-BA35-7BD80CF6761C}" srcId="{7CF76F89-40F5-4462-9E3B-2C6589E83766}" destId="{AB382663-FAAF-4BA1-927A-95A329BE3C49}" srcOrd="0" destOrd="0" parTransId="{1D8C0874-5365-4211-90AA-58E558B87A20}" sibTransId="{5C472976-4DBA-4E94-9DA2-E0F9DABA836E}"/>
    <dgm:cxn modelId="{39947986-A079-4B5C-AAEB-5FEEE9A90ECC}" type="presOf" srcId="{F5A711B4-3BD6-4537-A3DB-B61B4E3D1270}" destId="{8AD9A04E-1E4C-48A5-8517-32AF375E617C}" srcOrd="0" destOrd="0" presId="urn:microsoft.com/office/officeart/2005/8/layout/chevron1"/>
    <dgm:cxn modelId="{BBB69DAB-337D-4A47-A1B5-401A80FF66A7}" type="presOf" srcId="{AB382663-FAAF-4BA1-927A-95A329BE3C49}" destId="{B51B057B-386A-4584-81F9-E0E4FCC17E51}" srcOrd="0" destOrd="0" presId="urn:microsoft.com/office/officeart/2005/8/layout/chevron1"/>
    <dgm:cxn modelId="{CF44F7D4-4ADC-4361-8725-29F70F94882A}" type="presOf" srcId="{322595D9-46E6-423F-B252-919D5CE0CF5E}" destId="{13162660-72F8-45BE-8CE5-03B2864D0CE4}" srcOrd="0" destOrd="0" presId="urn:microsoft.com/office/officeart/2005/8/layout/chevron1"/>
    <dgm:cxn modelId="{BA900ADD-28CE-4D73-8C25-BAB40A657261}" srcId="{7CF76F89-40F5-4462-9E3B-2C6589E83766}" destId="{F5A711B4-3BD6-4537-A3DB-B61B4E3D1270}" srcOrd="1" destOrd="0" parTransId="{C23EA4E9-3902-4729-8B67-4DAF13BB04C7}" sibTransId="{3C16E211-06C5-4DAC-AD7C-531C97A9D7BF}"/>
    <dgm:cxn modelId="{67B79665-ABBD-48FD-AA43-A2F7AC194B05}" type="presParOf" srcId="{705EBAC6-53D0-482B-BC8A-F5D5171B1C93}" destId="{B51B057B-386A-4584-81F9-E0E4FCC17E51}" srcOrd="0" destOrd="0" presId="urn:microsoft.com/office/officeart/2005/8/layout/chevron1"/>
    <dgm:cxn modelId="{FFA63ABB-51F5-4A24-A938-70CB6783350E}" type="presParOf" srcId="{705EBAC6-53D0-482B-BC8A-F5D5171B1C93}" destId="{AA26CB0D-01D4-46BC-9C09-042973523FD8}" srcOrd="1" destOrd="0" presId="urn:microsoft.com/office/officeart/2005/8/layout/chevron1"/>
    <dgm:cxn modelId="{25751145-9E59-490B-AC44-F0D81F3DA30E}" type="presParOf" srcId="{705EBAC6-53D0-482B-BC8A-F5D5171B1C93}" destId="{8AD9A04E-1E4C-48A5-8517-32AF375E617C}" srcOrd="2" destOrd="0" presId="urn:microsoft.com/office/officeart/2005/8/layout/chevron1"/>
    <dgm:cxn modelId="{DF5C4E46-080D-4952-8C48-6810CD290D53}" type="presParOf" srcId="{705EBAC6-53D0-482B-BC8A-F5D5171B1C93}" destId="{0224E9EB-9E72-480A-B7AA-BF6B1E4DDBCA}" srcOrd="3" destOrd="0" presId="urn:microsoft.com/office/officeart/2005/8/layout/chevron1"/>
    <dgm:cxn modelId="{F6129164-BC8F-4776-BD4C-9A673BE1DC5C}" type="presParOf" srcId="{705EBAC6-53D0-482B-BC8A-F5D5171B1C93}" destId="{13162660-72F8-45BE-8CE5-03B2864D0CE4}"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7CF76F89-40F5-4462-9E3B-2C6589E83766}" type="doc">
      <dgm:prSet loTypeId="urn:microsoft.com/office/officeart/2005/8/layout/chevron1" loCatId="process" qsTypeId="urn:microsoft.com/office/officeart/2005/8/quickstyle/simple1" qsCatId="simple" csTypeId="urn:microsoft.com/office/officeart/2005/8/colors/accent4_2" csCatId="accent4" phldr="1"/>
      <dgm:spPr/>
    </dgm:pt>
    <dgm:pt modelId="{AB382663-FAAF-4BA1-927A-95A329BE3C49}">
      <dgm:prSet phldrT="[Text]"/>
      <dgm:spPr/>
      <dgm:t>
        <a:bodyPr/>
        <a:lstStyle/>
        <a:p>
          <a:r>
            <a:rPr lang="en-US">
              <a:solidFill>
                <a:schemeClr val="tx1"/>
              </a:solidFill>
            </a:rPr>
            <a:t>Recognition that preschool LRE is a  priority area</a:t>
          </a:r>
        </a:p>
      </dgm:t>
    </dgm:pt>
    <dgm:pt modelId="{1D8C0874-5365-4211-90AA-58E558B87A20}" type="parTrans" cxnId="{D3D5121C-FA58-4180-BA35-7BD80CF6761C}">
      <dgm:prSet/>
      <dgm:spPr/>
      <dgm:t>
        <a:bodyPr/>
        <a:lstStyle/>
        <a:p>
          <a:endParaRPr lang="en-US"/>
        </a:p>
      </dgm:t>
    </dgm:pt>
    <dgm:pt modelId="{5C472976-4DBA-4E94-9DA2-E0F9DABA836E}" type="sibTrans" cxnId="{D3D5121C-FA58-4180-BA35-7BD80CF6761C}">
      <dgm:prSet/>
      <dgm:spPr/>
      <dgm:t>
        <a:bodyPr/>
        <a:lstStyle/>
        <a:p>
          <a:endParaRPr lang="en-US"/>
        </a:p>
      </dgm:t>
    </dgm:pt>
    <dgm:pt modelId="{F5A711B4-3BD6-4537-A3DB-B61B4E3D1270}">
      <dgm:prSet phldrT="[Text]"/>
      <dgm:spPr/>
      <dgm:t>
        <a:bodyPr/>
        <a:lstStyle/>
        <a:p>
          <a:r>
            <a:rPr lang="en-US">
              <a:solidFill>
                <a:schemeClr val="tx1"/>
              </a:solidFill>
            </a:rPr>
            <a:t>Improvement Over Baseline &amp; Consideration of COVID-19 impact</a:t>
          </a:r>
        </a:p>
      </dgm:t>
    </dgm:pt>
    <dgm:pt modelId="{C23EA4E9-3902-4729-8B67-4DAF13BB04C7}" type="parTrans" cxnId="{BA900ADD-28CE-4D73-8C25-BAB40A657261}">
      <dgm:prSet/>
      <dgm:spPr/>
      <dgm:t>
        <a:bodyPr/>
        <a:lstStyle/>
        <a:p>
          <a:endParaRPr lang="en-US"/>
        </a:p>
      </dgm:t>
    </dgm:pt>
    <dgm:pt modelId="{3C16E211-06C5-4DAC-AD7C-531C97A9D7BF}" type="sibTrans" cxnId="{BA900ADD-28CE-4D73-8C25-BAB40A657261}">
      <dgm:prSet/>
      <dgm:spPr/>
      <dgm:t>
        <a:bodyPr/>
        <a:lstStyle/>
        <a:p>
          <a:endParaRPr lang="en-US"/>
        </a:p>
      </dgm:t>
    </dgm:pt>
    <dgm:pt modelId="{322595D9-46E6-423F-B252-919D5CE0CF5E}">
      <dgm:prSet phldrT="[Text]"/>
      <dgm:spPr/>
      <dgm:t>
        <a:bodyPr/>
        <a:lstStyle/>
        <a:p>
          <a:r>
            <a:rPr lang="en-US">
              <a:solidFill>
                <a:schemeClr val="tx1"/>
              </a:solidFill>
            </a:rPr>
            <a:t>Consideration of Student Impact associated with each proposed Target </a:t>
          </a:r>
        </a:p>
      </dgm:t>
    </dgm:pt>
    <dgm:pt modelId="{5900BFA9-386D-4453-8D38-3B289BC964BC}" type="parTrans" cxnId="{C876660B-62CF-4445-B585-B913AA6CDD0B}">
      <dgm:prSet/>
      <dgm:spPr/>
      <dgm:t>
        <a:bodyPr/>
        <a:lstStyle/>
        <a:p>
          <a:endParaRPr lang="en-US"/>
        </a:p>
      </dgm:t>
    </dgm:pt>
    <dgm:pt modelId="{F10C9006-94F6-42FF-B0AD-699F83DE0B93}" type="sibTrans" cxnId="{C876660B-62CF-4445-B585-B913AA6CDD0B}">
      <dgm:prSet/>
      <dgm:spPr/>
      <dgm:t>
        <a:bodyPr/>
        <a:lstStyle/>
        <a:p>
          <a:endParaRPr lang="en-US"/>
        </a:p>
      </dgm:t>
    </dgm:pt>
    <dgm:pt modelId="{705EBAC6-53D0-482B-BC8A-F5D5171B1C93}" type="pres">
      <dgm:prSet presAssocID="{7CF76F89-40F5-4462-9E3B-2C6589E83766}" presName="Name0" presStyleCnt="0">
        <dgm:presLayoutVars>
          <dgm:dir/>
          <dgm:animLvl val="lvl"/>
          <dgm:resizeHandles val="exact"/>
        </dgm:presLayoutVars>
      </dgm:prSet>
      <dgm:spPr/>
    </dgm:pt>
    <dgm:pt modelId="{B51B057B-386A-4584-81F9-E0E4FCC17E51}" type="pres">
      <dgm:prSet presAssocID="{AB382663-FAAF-4BA1-927A-95A329BE3C49}" presName="parTxOnly" presStyleLbl="node1" presStyleIdx="0" presStyleCnt="3" custLinFactNeighborX="2905" custLinFactNeighborY="1440">
        <dgm:presLayoutVars>
          <dgm:chMax val="0"/>
          <dgm:chPref val="0"/>
          <dgm:bulletEnabled val="1"/>
        </dgm:presLayoutVars>
      </dgm:prSet>
      <dgm:spPr/>
    </dgm:pt>
    <dgm:pt modelId="{AA26CB0D-01D4-46BC-9C09-042973523FD8}" type="pres">
      <dgm:prSet presAssocID="{5C472976-4DBA-4E94-9DA2-E0F9DABA836E}" presName="parTxOnlySpace" presStyleCnt="0"/>
      <dgm:spPr/>
    </dgm:pt>
    <dgm:pt modelId="{8AD9A04E-1E4C-48A5-8517-32AF375E617C}" type="pres">
      <dgm:prSet presAssocID="{F5A711B4-3BD6-4537-A3DB-B61B4E3D1270}" presName="parTxOnly" presStyleLbl="node1" presStyleIdx="1" presStyleCnt="3" custLinFactNeighborX="-14368" custLinFactNeighborY="-3337">
        <dgm:presLayoutVars>
          <dgm:chMax val="0"/>
          <dgm:chPref val="0"/>
          <dgm:bulletEnabled val="1"/>
        </dgm:presLayoutVars>
      </dgm:prSet>
      <dgm:spPr/>
    </dgm:pt>
    <dgm:pt modelId="{0224E9EB-9E72-480A-B7AA-BF6B1E4DDBCA}" type="pres">
      <dgm:prSet presAssocID="{3C16E211-06C5-4DAC-AD7C-531C97A9D7BF}" presName="parTxOnlySpace" presStyleCnt="0"/>
      <dgm:spPr/>
    </dgm:pt>
    <dgm:pt modelId="{13162660-72F8-45BE-8CE5-03B2864D0CE4}" type="pres">
      <dgm:prSet presAssocID="{322595D9-46E6-423F-B252-919D5CE0CF5E}" presName="parTxOnly" presStyleLbl="node1" presStyleIdx="2" presStyleCnt="3" custScaleX="110738">
        <dgm:presLayoutVars>
          <dgm:chMax val="0"/>
          <dgm:chPref val="0"/>
          <dgm:bulletEnabled val="1"/>
        </dgm:presLayoutVars>
      </dgm:prSet>
      <dgm:spPr/>
    </dgm:pt>
  </dgm:ptLst>
  <dgm:cxnLst>
    <dgm:cxn modelId="{C876660B-62CF-4445-B585-B913AA6CDD0B}" srcId="{7CF76F89-40F5-4462-9E3B-2C6589E83766}" destId="{322595D9-46E6-423F-B252-919D5CE0CF5E}" srcOrd="2" destOrd="0" parTransId="{5900BFA9-386D-4453-8D38-3B289BC964BC}" sibTransId="{F10C9006-94F6-42FF-B0AD-699F83DE0B93}"/>
    <dgm:cxn modelId="{9B8B5E10-D20B-4881-9910-AB2EF26C9BF8}" type="presOf" srcId="{7CF76F89-40F5-4462-9E3B-2C6589E83766}" destId="{705EBAC6-53D0-482B-BC8A-F5D5171B1C93}" srcOrd="0" destOrd="0" presId="urn:microsoft.com/office/officeart/2005/8/layout/chevron1"/>
    <dgm:cxn modelId="{D3D5121C-FA58-4180-BA35-7BD80CF6761C}" srcId="{7CF76F89-40F5-4462-9E3B-2C6589E83766}" destId="{AB382663-FAAF-4BA1-927A-95A329BE3C49}" srcOrd="0" destOrd="0" parTransId="{1D8C0874-5365-4211-90AA-58E558B87A20}" sibTransId="{5C472976-4DBA-4E94-9DA2-E0F9DABA836E}"/>
    <dgm:cxn modelId="{39947986-A079-4B5C-AAEB-5FEEE9A90ECC}" type="presOf" srcId="{F5A711B4-3BD6-4537-A3DB-B61B4E3D1270}" destId="{8AD9A04E-1E4C-48A5-8517-32AF375E617C}" srcOrd="0" destOrd="0" presId="urn:microsoft.com/office/officeart/2005/8/layout/chevron1"/>
    <dgm:cxn modelId="{BBB69DAB-337D-4A47-A1B5-401A80FF66A7}" type="presOf" srcId="{AB382663-FAAF-4BA1-927A-95A329BE3C49}" destId="{B51B057B-386A-4584-81F9-E0E4FCC17E51}" srcOrd="0" destOrd="0" presId="urn:microsoft.com/office/officeart/2005/8/layout/chevron1"/>
    <dgm:cxn modelId="{CF44F7D4-4ADC-4361-8725-29F70F94882A}" type="presOf" srcId="{322595D9-46E6-423F-B252-919D5CE0CF5E}" destId="{13162660-72F8-45BE-8CE5-03B2864D0CE4}" srcOrd="0" destOrd="0" presId="urn:microsoft.com/office/officeart/2005/8/layout/chevron1"/>
    <dgm:cxn modelId="{BA900ADD-28CE-4D73-8C25-BAB40A657261}" srcId="{7CF76F89-40F5-4462-9E3B-2C6589E83766}" destId="{F5A711B4-3BD6-4537-A3DB-B61B4E3D1270}" srcOrd="1" destOrd="0" parTransId="{C23EA4E9-3902-4729-8B67-4DAF13BB04C7}" sibTransId="{3C16E211-06C5-4DAC-AD7C-531C97A9D7BF}"/>
    <dgm:cxn modelId="{67B79665-ABBD-48FD-AA43-A2F7AC194B05}" type="presParOf" srcId="{705EBAC6-53D0-482B-BC8A-F5D5171B1C93}" destId="{B51B057B-386A-4584-81F9-E0E4FCC17E51}" srcOrd="0" destOrd="0" presId="urn:microsoft.com/office/officeart/2005/8/layout/chevron1"/>
    <dgm:cxn modelId="{FFA63ABB-51F5-4A24-A938-70CB6783350E}" type="presParOf" srcId="{705EBAC6-53D0-482B-BC8A-F5D5171B1C93}" destId="{AA26CB0D-01D4-46BC-9C09-042973523FD8}" srcOrd="1" destOrd="0" presId="urn:microsoft.com/office/officeart/2005/8/layout/chevron1"/>
    <dgm:cxn modelId="{25751145-9E59-490B-AC44-F0D81F3DA30E}" type="presParOf" srcId="{705EBAC6-53D0-482B-BC8A-F5D5171B1C93}" destId="{8AD9A04E-1E4C-48A5-8517-32AF375E617C}" srcOrd="2" destOrd="0" presId="urn:microsoft.com/office/officeart/2005/8/layout/chevron1"/>
    <dgm:cxn modelId="{DF5C4E46-080D-4952-8C48-6810CD290D53}" type="presParOf" srcId="{705EBAC6-53D0-482B-BC8A-F5D5171B1C93}" destId="{0224E9EB-9E72-480A-B7AA-BF6B1E4DDBCA}" srcOrd="3" destOrd="0" presId="urn:microsoft.com/office/officeart/2005/8/layout/chevron1"/>
    <dgm:cxn modelId="{F6129164-BC8F-4776-BD4C-9A673BE1DC5C}" type="presParOf" srcId="{705EBAC6-53D0-482B-BC8A-F5D5171B1C93}" destId="{13162660-72F8-45BE-8CE5-03B2864D0CE4}"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4F90D5-20B7-4071-988A-C3FE15EEE40D}" type="doc">
      <dgm:prSet loTypeId="urn:microsoft.com/office/officeart/2005/8/layout/hList3" loCatId="list" qsTypeId="urn:microsoft.com/office/officeart/2005/8/quickstyle/simple2" qsCatId="simple" csTypeId="urn:microsoft.com/office/officeart/2005/8/colors/accent1_2" csCatId="accent1" phldr="1"/>
      <dgm:spPr/>
      <dgm:t>
        <a:bodyPr/>
        <a:lstStyle/>
        <a:p>
          <a:endParaRPr lang="en-US"/>
        </a:p>
      </dgm:t>
    </dgm:pt>
    <dgm:pt modelId="{855E5AF3-406B-4165-9075-FF1C00FF3C43}">
      <dgm:prSet phldrT="[Text]" custT="1"/>
      <dgm:spPr/>
      <dgm:t>
        <a:bodyPr/>
        <a:lstStyle/>
        <a:p>
          <a:pPr>
            <a:buFont typeface="Arial" panose="020B0604020202020204" pitchFamily="34" charset="0"/>
            <a:buChar char="•"/>
          </a:pPr>
          <a:r>
            <a:rPr lang="en-US" sz="2400"/>
            <a:t>Each SPP Indicator has an online survey to collect input on NYS’s target-setting and/or improvement activities</a:t>
          </a:r>
        </a:p>
      </dgm:t>
    </dgm:pt>
    <dgm:pt modelId="{4C2D56E2-2815-4624-B1D3-84E87E9FF9EC}" type="parTrans" cxnId="{B886B000-D6D0-4451-8404-06A345C2FF83}">
      <dgm:prSet/>
      <dgm:spPr/>
      <dgm:t>
        <a:bodyPr/>
        <a:lstStyle/>
        <a:p>
          <a:endParaRPr lang="en-US"/>
        </a:p>
      </dgm:t>
    </dgm:pt>
    <dgm:pt modelId="{D1488006-CC14-4DCE-92A9-7262750B76CE}" type="sibTrans" cxnId="{B886B000-D6D0-4451-8404-06A345C2FF83}">
      <dgm:prSet/>
      <dgm:spPr/>
      <dgm:t>
        <a:bodyPr/>
        <a:lstStyle/>
        <a:p>
          <a:endParaRPr lang="en-US"/>
        </a:p>
      </dgm:t>
    </dgm:pt>
    <dgm:pt modelId="{1CE8A9D0-7D30-4A0F-A49B-990F12B89CEC}">
      <dgm:prSet phldrT="[Text]" custT="1"/>
      <dgm:spPr/>
      <dgm:t>
        <a:bodyPr/>
        <a:lstStyle/>
        <a:p>
          <a:endParaRPr lang="en-US"/>
        </a:p>
      </dgm:t>
    </dgm:pt>
    <dgm:pt modelId="{7D091595-5E77-4AD5-8325-B6561FA32ADE}" type="parTrans" cxnId="{F31C2544-01C8-4345-A2D8-CD20686EBE83}">
      <dgm:prSet/>
      <dgm:spPr/>
      <dgm:t>
        <a:bodyPr/>
        <a:lstStyle/>
        <a:p>
          <a:endParaRPr lang="en-US"/>
        </a:p>
      </dgm:t>
    </dgm:pt>
    <dgm:pt modelId="{8E099092-E339-4264-A234-38624D22E9CF}" type="sibTrans" cxnId="{F31C2544-01C8-4345-A2D8-CD20686EBE83}">
      <dgm:prSet/>
      <dgm:spPr/>
      <dgm:t>
        <a:bodyPr/>
        <a:lstStyle/>
        <a:p>
          <a:endParaRPr lang="en-US"/>
        </a:p>
      </dgm:t>
    </dgm:pt>
    <dgm:pt modelId="{ACF3BC59-3668-41F3-9401-38083B9CB8EA}">
      <dgm:prSet phldrT="[Text]" custT="1"/>
      <dgm:spPr/>
      <dgm:t>
        <a:bodyPr/>
        <a:lstStyle/>
        <a:p>
          <a:pPr>
            <a:buFont typeface="Arial" panose="020B0604020202020204" pitchFamily="34" charset="0"/>
            <a:buChar char="•"/>
          </a:pPr>
          <a:r>
            <a:rPr lang="en-US" sz="2600"/>
            <a:t>The online surveys are intended to collect feedback from interested stakeholders.  They are available for those who are not attending a virtual meeting or for those who have additional information to share                                     beyond the virtual meetings</a:t>
          </a:r>
        </a:p>
      </dgm:t>
    </dgm:pt>
    <dgm:pt modelId="{D7A38B69-0A13-4792-9305-F7879E20E5FF}" type="parTrans" cxnId="{74D8F625-8EAB-45F9-963F-9FFD0198E55A}">
      <dgm:prSet/>
      <dgm:spPr/>
      <dgm:t>
        <a:bodyPr/>
        <a:lstStyle/>
        <a:p>
          <a:endParaRPr lang="en-US"/>
        </a:p>
      </dgm:t>
    </dgm:pt>
    <dgm:pt modelId="{795AE19C-0978-48D6-ACF8-28E88A54D975}" type="sibTrans" cxnId="{74D8F625-8EAB-45F9-963F-9FFD0198E55A}">
      <dgm:prSet/>
      <dgm:spPr/>
      <dgm:t>
        <a:bodyPr/>
        <a:lstStyle/>
        <a:p>
          <a:endParaRPr lang="en-US"/>
        </a:p>
      </dgm:t>
    </dgm:pt>
    <dgm:pt modelId="{81131737-DAFB-4179-8E26-822F1CFFDBE9}">
      <dgm:prSet/>
      <dgm:spPr/>
      <dgm:t>
        <a:bodyPr/>
        <a:lstStyle/>
        <a:p>
          <a:endParaRPr lang="en-US"/>
        </a:p>
      </dgm:t>
    </dgm:pt>
    <dgm:pt modelId="{29F99932-7665-4534-BE69-3780EA81BB98}" type="parTrans" cxnId="{F3D6491D-C069-4835-A757-AC9E1E9DE1CE}">
      <dgm:prSet/>
      <dgm:spPr/>
      <dgm:t>
        <a:bodyPr/>
        <a:lstStyle/>
        <a:p>
          <a:endParaRPr lang="en-US"/>
        </a:p>
      </dgm:t>
    </dgm:pt>
    <dgm:pt modelId="{11260E54-8953-4511-AC8B-93D6F2B95B13}" type="sibTrans" cxnId="{F3D6491D-C069-4835-A757-AC9E1E9DE1CE}">
      <dgm:prSet/>
      <dgm:spPr/>
      <dgm:t>
        <a:bodyPr/>
        <a:lstStyle/>
        <a:p>
          <a:endParaRPr lang="en-US"/>
        </a:p>
      </dgm:t>
    </dgm:pt>
    <dgm:pt modelId="{7675B844-1EDA-4A1B-81A8-816F8CEB4122}" type="pres">
      <dgm:prSet presAssocID="{874F90D5-20B7-4071-988A-C3FE15EEE40D}" presName="composite" presStyleCnt="0">
        <dgm:presLayoutVars>
          <dgm:chMax val="1"/>
          <dgm:dir/>
          <dgm:resizeHandles val="exact"/>
        </dgm:presLayoutVars>
      </dgm:prSet>
      <dgm:spPr/>
    </dgm:pt>
    <dgm:pt modelId="{07F647A0-B2CC-4590-AF3E-F823CE23D891}" type="pres">
      <dgm:prSet presAssocID="{855E5AF3-406B-4165-9075-FF1C00FF3C43}" presName="roof" presStyleLbl="dkBgShp" presStyleIdx="0" presStyleCnt="2" custLinFactNeighborY="-782"/>
      <dgm:spPr/>
    </dgm:pt>
    <dgm:pt modelId="{73EDDBFE-5421-4326-AF0D-FDA1DBCCD566}" type="pres">
      <dgm:prSet presAssocID="{855E5AF3-406B-4165-9075-FF1C00FF3C43}" presName="pillars" presStyleCnt="0"/>
      <dgm:spPr/>
    </dgm:pt>
    <dgm:pt modelId="{0AF612C6-5EDD-4D36-BF37-DE27139B54A0}" type="pres">
      <dgm:prSet presAssocID="{855E5AF3-406B-4165-9075-FF1C00FF3C43}" presName="pillar1" presStyleLbl="node1" presStyleIdx="0" presStyleCnt="1" custScaleY="96166">
        <dgm:presLayoutVars>
          <dgm:bulletEnabled val="1"/>
        </dgm:presLayoutVars>
      </dgm:prSet>
      <dgm:spPr/>
    </dgm:pt>
    <dgm:pt modelId="{0A1A6F76-6A9B-4814-8207-5FCC2A1D6B85}" type="pres">
      <dgm:prSet presAssocID="{855E5AF3-406B-4165-9075-FF1C00FF3C43}" presName="base" presStyleLbl="dkBgShp" presStyleIdx="1" presStyleCnt="2"/>
      <dgm:spPr/>
    </dgm:pt>
  </dgm:ptLst>
  <dgm:cxnLst>
    <dgm:cxn modelId="{B886B000-D6D0-4451-8404-06A345C2FF83}" srcId="{874F90D5-20B7-4071-988A-C3FE15EEE40D}" destId="{855E5AF3-406B-4165-9075-FF1C00FF3C43}" srcOrd="0" destOrd="0" parTransId="{4C2D56E2-2815-4624-B1D3-84E87E9FF9EC}" sibTransId="{D1488006-CC14-4DCE-92A9-7262750B76CE}"/>
    <dgm:cxn modelId="{F3D6491D-C069-4835-A757-AC9E1E9DE1CE}" srcId="{874F90D5-20B7-4071-988A-C3FE15EEE40D}" destId="{81131737-DAFB-4179-8E26-822F1CFFDBE9}" srcOrd="2" destOrd="0" parTransId="{29F99932-7665-4534-BE69-3780EA81BB98}" sibTransId="{11260E54-8953-4511-AC8B-93D6F2B95B13}"/>
    <dgm:cxn modelId="{74D8F625-8EAB-45F9-963F-9FFD0198E55A}" srcId="{855E5AF3-406B-4165-9075-FF1C00FF3C43}" destId="{ACF3BC59-3668-41F3-9401-38083B9CB8EA}" srcOrd="0" destOrd="0" parTransId="{D7A38B69-0A13-4792-9305-F7879E20E5FF}" sibTransId="{795AE19C-0978-48D6-ACF8-28E88A54D975}"/>
    <dgm:cxn modelId="{F31C2544-01C8-4345-A2D8-CD20686EBE83}" srcId="{874F90D5-20B7-4071-988A-C3FE15EEE40D}" destId="{1CE8A9D0-7D30-4A0F-A49B-990F12B89CEC}" srcOrd="1" destOrd="0" parTransId="{7D091595-5E77-4AD5-8325-B6561FA32ADE}" sibTransId="{8E099092-E339-4264-A234-38624D22E9CF}"/>
    <dgm:cxn modelId="{CEDE9E57-B739-4F8C-8BD5-44D12260B871}" type="presOf" srcId="{ACF3BC59-3668-41F3-9401-38083B9CB8EA}" destId="{0AF612C6-5EDD-4D36-BF37-DE27139B54A0}" srcOrd="0" destOrd="0" presId="urn:microsoft.com/office/officeart/2005/8/layout/hList3"/>
    <dgm:cxn modelId="{B8D115AB-C11F-40FC-ABA8-BA5069DB2E16}" type="presOf" srcId="{874F90D5-20B7-4071-988A-C3FE15EEE40D}" destId="{7675B844-1EDA-4A1B-81A8-816F8CEB4122}" srcOrd="0" destOrd="0" presId="urn:microsoft.com/office/officeart/2005/8/layout/hList3"/>
    <dgm:cxn modelId="{E26408BF-7A2B-40AE-86BA-90C7EB3C36A9}" type="presOf" srcId="{855E5AF3-406B-4165-9075-FF1C00FF3C43}" destId="{07F647A0-B2CC-4590-AF3E-F823CE23D891}" srcOrd="0" destOrd="0" presId="urn:microsoft.com/office/officeart/2005/8/layout/hList3"/>
    <dgm:cxn modelId="{DDA19CC0-CDF0-4124-8A57-1AA40530C53D}" type="presParOf" srcId="{7675B844-1EDA-4A1B-81A8-816F8CEB4122}" destId="{07F647A0-B2CC-4590-AF3E-F823CE23D891}" srcOrd="0" destOrd="0" presId="urn:microsoft.com/office/officeart/2005/8/layout/hList3"/>
    <dgm:cxn modelId="{11EF8528-44F6-4EB3-8365-5AB33F7869E6}" type="presParOf" srcId="{7675B844-1EDA-4A1B-81A8-816F8CEB4122}" destId="{73EDDBFE-5421-4326-AF0D-FDA1DBCCD566}" srcOrd="1" destOrd="0" presId="urn:microsoft.com/office/officeart/2005/8/layout/hList3"/>
    <dgm:cxn modelId="{FE5FFE27-B1EF-4489-812D-A75DB7DC93A5}" type="presParOf" srcId="{73EDDBFE-5421-4326-AF0D-FDA1DBCCD566}" destId="{0AF612C6-5EDD-4D36-BF37-DE27139B54A0}" srcOrd="0" destOrd="0" presId="urn:microsoft.com/office/officeart/2005/8/layout/hList3"/>
    <dgm:cxn modelId="{AED5753F-8F14-43BC-AEC0-76428E8E856E}" type="presParOf" srcId="{7675B844-1EDA-4A1B-81A8-816F8CEB4122}" destId="{0A1A6F76-6A9B-4814-8207-5FCC2A1D6B8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07ED42-E5B7-4FAD-A9A7-68D93368737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16267F2-11A5-4A3E-9424-8DE38553301D}">
      <dgm:prSet phldrT="[Text]" custT="1"/>
      <dgm:spPr/>
      <dgm:t>
        <a:bodyPr/>
        <a:lstStyle/>
        <a:p>
          <a:r>
            <a:rPr lang="en-US" sz="2700"/>
            <a:t>Percent of children aged 3 through 5 with individualized education programs (IEPs) attending a:</a:t>
          </a:r>
        </a:p>
      </dgm:t>
    </dgm:pt>
    <dgm:pt modelId="{30A5DE3C-7165-4706-B2A3-36FA2CCD6246}" type="parTrans" cxnId="{9DB52507-B8DF-4E63-BB82-50A629EDDF49}">
      <dgm:prSet/>
      <dgm:spPr/>
      <dgm:t>
        <a:bodyPr/>
        <a:lstStyle/>
        <a:p>
          <a:endParaRPr lang="en-US"/>
        </a:p>
      </dgm:t>
    </dgm:pt>
    <dgm:pt modelId="{86185D37-18AD-4260-9D32-674A76DDAD70}" type="sibTrans" cxnId="{9DB52507-B8DF-4E63-BB82-50A629EDDF49}">
      <dgm:prSet/>
      <dgm:spPr/>
      <dgm:t>
        <a:bodyPr/>
        <a:lstStyle/>
        <a:p>
          <a:endParaRPr lang="en-US"/>
        </a:p>
      </dgm:t>
    </dgm:pt>
    <dgm:pt modelId="{E4E34349-94D3-41D6-AAA4-E27CDE8D15A0}">
      <dgm:prSet phldrT="[Text]" custT="1"/>
      <dgm:spPr/>
      <dgm:t>
        <a:bodyPr/>
        <a:lstStyle/>
        <a:p>
          <a:r>
            <a:rPr lang="en-US" sz="2400"/>
            <a:t>A. Regular early childhood program and receiving the majority of special education and related services in the regular early childhood program.</a:t>
          </a:r>
        </a:p>
      </dgm:t>
    </dgm:pt>
    <dgm:pt modelId="{B2F78A7E-DA14-44CF-817F-661D78949DD5}" type="parTrans" cxnId="{CB1D8665-062D-4650-ABC3-D8320733AEAD}">
      <dgm:prSet/>
      <dgm:spPr/>
      <dgm:t>
        <a:bodyPr/>
        <a:lstStyle/>
        <a:p>
          <a:endParaRPr lang="en-US"/>
        </a:p>
      </dgm:t>
    </dgm:pt>
    <dgm:pt modelId="{2DB19565-60C4-4F09-9254-742114F5DFAF}" type="sibTrans" cxnId="{CB1D8665-062D-4650-ABC3-D8320733AEAD}">
      <dgm:prSet/>
      <dgm:spPr/>
      <dgm:t>
        <a:bodyPr/>
        <a:lstStyle/>
        <a:p>
          <a:endParaRPr lang="en-US"/>
        </a:p>
      </dgm:t>
    </dgm:pt>
    <dgm:pt modelId="{9ACA565E-F58C-4224-8774-4A7D17569987}">
      <dgm:prSet phldrT="[Text]" custT="1"/>
      <dgm:spPr/>
      <dgm:t>
        <a:bodyPr/>
        <a:lstStyle/>
        <a:p>
          <a:r>
            <a:rPr lang="en-US" sz="2400"/>
            <a:t>B. Separate special education class, separate school or residential facility.</a:t>
          </a:r>
        </a:p>
      </dgm:t>
    </dgm:pt>
    <dgm:pt modelId="{9CAB734E-B766-4A03-A7D3-07A68D768034}" type="parTrans" cxnId="{151424D2-E1D2-4D19-A962-0B8ED054A7EA}">
      <dgm:prSet/>
      <dgm:spPr/>
      <dgm:t>
        <a:bodyPr/>
        <a:lstStyle/>
        <a:p>
          <a:endParaRPr lang="en-US"/>
        </a:p>
      </dgm:t>
    </dgm:pt>
    <dgm:pt modelId="{6A93CE45-8EBE-4369-B8BD-C131B3DC1919}" type="sibTrans" cxnId="{151424D2-E1D2-4D19-A962-0B8ED054A7EA}">
      <dgm:prSet/>
      <dgm:spPr/>
      <dgm:t>
        <a:bodyPr/>
        <a:lstStyle/>
        <a:p>
          <a:endParaRPr lang="en-US"/>
        </a:p>
      </dgm:t>
    </dgm:pt>
    <dgm:pt modelId="{F8590DBF-28A1-423F-88D3-1DFE2D7386F8}" type="pres">
      <dgm:prSet presAssocID="{8707ED42-E5B7-4FAD-A9A7-68D933687374}" presName="vert0" presStyleCnt="0">
        <dgm:presLayoutVars>
          <dgm:dir/>
          <dgm:animOne val="branch"/>
          <dgm:animLvl val="lvl"/>
        </dgm:presLayoutVars>
      </dgm:prSet>
      <dgm:spPr/>
    </dgm:pt>
    <dgm:pt modelId="{CE55D8A1-0FD6-4DE9-96F8-B705552BF57B}" type="pres">
      <dgm:prSet presAssocID="{B16267F2-11A5-4A3E-9424-8DE38553301D}" presName="thickLine" presStyleLbl="alignNode1" presStyleIdx="0" presStyleCnt="1" custLinFactNeighborY="-162"/>
      <dgm:spPr/>
    </dgm:pt>
    <dgm:pt modelId="{8C7B81CD-2E07-4A09-9594-78D33B425DD9}" type="pres">
      <dgm:prSet presAssocID="{B16267F2-11A5-4A3E-9424-8DE38553301D}" presName="horz1" presStyleCnt="0"/>
      <dgm:spPr/>
    </dgm:pt>
    <dgm:pt modelId="{A5D6AE9C-53EE-4FE3-9F2B-91FBC4898905}" type="pres">
      <dgm:prSet presAssocID="{B16267F2-11A5-4A3E-9424-8DE38553301D}" presName="tx1" presStyleLbl="revTx" presStyleIdx="0" presStyleCnt="3" custScaleX="227090"/>
      <dgm:spPr/>
    </dgm:pt>
    <dgm:pt modelId="{74C303FD-C393-4B16-83E1-D8254E66BB63}" type="pres">
      <dgm:prSet presAssocID="{B16267F2-11A5-4A3E-9424-8DE38553301D}" presName="vert1" presStyleCnt="0"/>
      <dgm:spPr/>
    </dgm:pt>
    <dgm:pt modelId="{05D2C9D0-D96A-4426-81AA-7E15393A5907}" type="pres">
      <dgm:prSet presAssocID="{E4E34349-94D3-41D6-AAA4-E27CDE8D15A0}" presName="vertSpace2a" presStyleCnt="0"/>
      <dgm:spPr/>
    </dgm:pt>
    <dgm:pt modelId="{49565127-2DEF-44C5-B70E-46A1C94AF226}" type="pres">
      <dgm:prSet presAssocID="{E4E34349-94D3-41D6-AAA4-E27CDE8D15A0}" presName="horz2" presStyleCnt="0"/>
      <dgm:spPr/>
    </dgm:pt>
    <dgm:pt modelId="{8A99BBF1-EC50-4529-B247-06A6663AAFC9}" type="pres">
      <dgm:prSet presAssocID="{E4E34349-94D3-41D6-AAA4-E27CDE8D15A0}" presName="horzSpace2" presStyleCnt="0"/>
      <dgm:spPr/>
    </dgm:pt>
    <dgm:pt modelId="{646B2617-049E-489C-ADE5-E8C7106CBC8D}" type="pres">
      <dgm:prSet presAssocID="{E4E34349-94D3-41D6-AAA4-E27CDE8D15A0}" presName="tx2" presStyleLbl="revTx" presStyleIdx="1" presStyleCnt="3"/>
      <dgm:spPr/>
    </dgm:pt>
    <dgm:pt modelId="{010C35B6-571B-432B-84B3-0938A1975FF2}" type="pres">
      <dgm:prSet presAssocID="{E4E34349-94D3-41D6-AAA4-E27CDE8D15A0}" presName="vert2" presStyleCnt="0"/>
      <dgm:spPr/>
    </dgm:pt>
    <dgm:pt modelId="{CFEDEEBB-86F3-41B9-A4C5-EFB8682B7E3E}" type="pres">
      <dgm:prSet presAssocID="{E4E34349-94D3-41D6-AAA4-E27CDE8D15A0}" presName="thinLine2b" presStyleLbl="callout" presStyleIdx="0" presStyleCnt="2"/>
      <dgm:spPr/>
    </dgm:pt>
    <dgm:pt modelId="{8D53DD55-2521-45A1-9C00-B637CDC8BF80}" type="pres">
      <dgm:prSet presAssocID="{E4E34349-94D3-41D6-AAA4-E27CDE8D15A0}" presName="vertSpace2b" presStyleCnt="0"/>
      <dgm:spPr/>
    </dgm:pt>
    <dgm:pt modelId="{4D14691C-B054-4E36-9727-414CE686542C}" type="pres">
      <dgm:prSet presAssocID="{9ACA565E-F58C-4224-8774-4A7D17569987}" presName="horz2" presStyleCnt="0"/>
      <dgm:spPr/>
    </dgm:pt>
    <dgm:pt modelId="{616B0B77-E95E-4B57-9BAD-7D4252D479A4}" type="pres">
      <dgm:prSet presAssocID="{9ACA565E-F58C-4224-8774-4A7D17569987}" presName="horzSpace2" presStyleCnt="0"/>
      <dgm:spPr/>
    </dgm:pt>
    <dgm:pt modelId="{42FA8B8D-4C41-41F9-ABCA-FE31531F5E82}" type="pres">
      <dgm:prSet presAssocID="{9ACA565E-F58C-4224-8774-4A7D17569987}" presName="tx2" presStyleLbl="revTx" presStyleIdx="2" presStyleCnt="3" custScaleY="76919"/>
      <dgm:spPr/>
    </dgm:pt>
    <dgm:pt modelId="{2E9AF0F4-31FF-41CE-8CD3-17E500D585A6}" type="pres">
      <dgm:prSet presAssocID="{9ACA565E-F58C-4224-8774-4A7D17569987}" presName="vert2" presStyleCnt="0"/>
      <dgm:spPr/>
    </dgm:pt>
    <dgm:pt modelId="{82750287-BDC7-4791-B894-24A7232B79BE}" type="pres">
      <dgm:prSet presAssocID="{9ACA565E-F58C-4224-8774-4A7D17569987}" presName="thinLine2b" presStyleLbl="callout" presStyleIdx="1" presStyleCnt="2"/>
      <dgm:spPr/>
    </dgm:pt>
    <dgm:pt modelId="{F0717D52-0FE7-4C46-B103-311B1CE9E32A}" type="pres">
      <dgm:prSet presAssocID="{9ACA565E-F58C-4224-8774-4A7D17569987}" presName="vertSpace2b" presStyleCnt="0"/>
      <dgm:spPr/>
    </dgm:pt>
  </dgm:ptLst>
  <dgm:cxnLst>
    <dgm:cxn modelId="{9DB52507-B8DF-4E63-BB82-50A629EDDF49}" srcId="{8707ED42-E5B7-4FAD-A9A7-68D933687374}" destId="{B16267F2-11A5-4A3E-9424-8DE38553301D}" srcOrd="0" destOrd="0" parTransId="{30A5DE3C-7165-4706-B2A3-36FA2CCD6246}" sibTransId="{86185D37-18AD-4260-9D32-674A76DDAD70}"/>
    <dgm:cxn modelId="{A3EC2E34-4455-4858-A58C-ECF9A4C06DC0}" type="presOf" srcId="{9ACA565E-F58C-4224-8774-4A7D17569987}" destId="{42FA8B8D-4C41-41F9-ABCA-FE31531F5E82}" srcOrd="0" destOrd="0" presId="urn:microsoft.com/office/officeart/2008/layout/LinedList"/>
    <dgm:cxn modelId="{911F6A34-E413-4A08-A376-986E325D5A6D}" type="presOf" srcId="{B16267F2-11A5-4A3E-9424-8DE38553301D}" destId="{A5D6AE9C-53EE-4FE3-9F2B-91FBC4898905}" srcOrd="0" destOrd="0" presId="urn:microsoft.com/office/officeart/2008/layout/LinedList"/>
    <dgm:cxn modelId="{CB1D8665-062D-4650-ABC3-D8320733AEAD}" srcId="{B16267F2-11A5-4A3E-9424-8DE38553301D}" destId="{E4E34349-94D3-41D6-AAA4-E27CDE8D15A0}" srcOrd="0" destOrd="0" parTransId="{B2F78A7E-DA14-44CF-817F-661D78949DD5}" sibTransId="{2DB19565-60C4-4F09-9254-742114F5DFAF}"/>
    <dgm:cxn modelId="{467E38A4-632B-436F-AAFE-68EFE734AA2C}" type="presOf" srcId="{E4E34349-94D3-41D6-AAA4-E27CDE8D15A0}" destId="{646B2617-049E-489C-ADE5-E8C7106CBC8D}" srcOrd="0" destOrd="0" presId="urn:microsoft.com/office/officeart/2008/layout/LinedList"/>
    <dgm:cxn modelId="{151424D2-E1D2-4D19-A962-0B8ED054A7EA}" srcId="{B16267F2-11A5-4A3E-9424-8DE38553301D}" destId="{9ACA565E-F58C-4224-8774-4A7D17569987}" srcOrd="1" destOrd="0" parTransId="{9CAB734E-B766-4A03-A7D3-07A68D768034}" sibTransId="{6A93CE45-8EBE-4369-B8BD-C131B3DC1919}"/>
    <dgm:cxn modelId="{1B465BF2-63C8-4B29-A6AD-1FFBB08F8698}" type="presOf" srcId="{8707ED42-E5B7-4FAD-A9A7-68D933687374}" destId="{F8590DBF-28A1-423F-88D3-1DFE2D7386F8}" srcOrd="0" destOrd="0" presId="urn:microsoft.com/office/officeart/2008/layout/LinedList"/>
    <dgm:cxn modelId="{070E131A-12FB-493B-A1EA-B1E7B2567905}" type="presParOf" srcId="{F8590DBF-28A1-423F-88D3-1DFE2D7386F8}" destId="{CE55D8A1-0FD6-4DE9-96F8-B705552BF57B}" srcOrd="0" destOrd="0" presId="urn:microsoft.com/office/officeart/2008/layout/LinedList"/>
    <dgm:cxn modelId="{559E12F5-12AA-4B2C-B011-95BDAC02B48F}" type="presParOf" srcId="{F8590DBF-28A1-423F-88D3-1DFE2D7386F8}" destId="{8C7B81CD-2E07-4A09-9594-78D33B425DD9}" srcOrd="1" destOrd="0" presId="urn:microsoft.com/office/officeart/2008/layout/LinedList"/>
    <dgm:cxn modelId="{A67292D8-08FA-4478-8D3B-2D328D1A4BB5}" type="presParOf" srcId="{8C7B81CD-2E07-4A09-9594-78D33B425DD9}" destId="{A5D6AE9C-53EE-4FE3-9F2B-91FBC4898905}" srcOrd="0" destOrd="0" presId="urn:microsoft.com/office/officeart/2008/layout/LinedList"/>
    <dgm:cxn modelId="{D7816E9D-9E25-432C-A183-5C10EC71823C}" type="presParOf" srcId="{8C7B81CD-2E07-4A09-9594-78D33B425DD9}" destId="{74C303FD-C393-4B16-83E1-D8254E66BB63}" srcOrd="1" destOrd="0" presId="urn:microsoft.com/office/officeart/2008/layout/LinedList"/>
    <dgm:cxn modelId="{338FD8FF-E26A-4B9E-9173-FBF3D68577D2}" type="presParOf" srcId="{74C303FD-C393-4B16-83E1-D8254E66BB63}" destId="{05D2C9D0-D96A-4426-81AA-7E15393A5907}" srcOrd="0" destOrd="0" presId="urn:microsoft.com/office/officeart/2008/layout/LinedList"/>
    <dgm:cxn modelId="{4A5810F3-D5BB-4B80-BAAE-4465093DCABD}" type="presParOf" srcId="{74C303FD-C393-4B16-83E1-D8254E66BB63}" destId="{49565127-2DEF-44C5-B70E-46A1C94AF226}" srcOrd="1" destOrd="0" presId="urn:microsoft.com/office/officeart/2008/layout/LinedList"/>
    <dgm:cxn modelId="{3BADDB63-883F-46D7-83B7-7AC5491E4876}" type="presParOf" srcId="{49565127-2DEF-44C5-B70E-46A1C94AF226}" destId="{8A99BBF1-EC50-4529-B247-06A6663AAFC9}" srcOrd="0" destOrd="0" presId="urn:microsoft.com/office/officeart/2008/layout/LinedList"/>
    <dgm:cxn modelId="{9C6277BE-22C9-44BB-BF2E-11849AF209CA}" type="presParOf" srcId="{49565127-2DEF-44C5-B70E-46A1C94AF226}" destId="{646B2617-049E-489C-ADE5-E8C7106CBC8D}" srcOrd="1" destOrd="0" presId="urn:microsoft.com/office/officeart/2008/layout/LinedList"/>
    <dgm:cxn modelId="{40ECA4EA-1AC7-41FC-8044-621DBF0F417A}" type="presParOf" srcId="{49565127-2DEF-44C5-B70E-46A1C94AF226}" destId="{010C35B6-571B-432B-84B3-0938A1975FF2}" srcOrd="2" destOrd="0" presId="urn:microsoft.com/office/officeart/2008/layout/LinedList"/>
    <dgm:cxn modelId="{3DCFDB24-040E-4CA4-95B7-65B6C04FF0F4}" type="presParOf" srcId="{74C303FD-C393-4B16-83E1-D8254E66BB63}" destId="{CFEDEEBB-86F3-41B9-A4C5-EFB8682B7E3E}" srcOrd="2" destOrd="0" presId="urn:microsoft.com/office/officeart/2008/layout/LinedList"/>
    <dgm:cxn modelId="{63BC0AAD-1809-4F1E-A5D1-409C162F8C0D}" type="presParOf" srcId="{74C303FD-C393-4B16-83E1-D8254E66BB63}" destId="{8D53DD55-2521-45A1-9C00-B637CDC8BF80}" srcOrd="3" destOrd="0" presId="urn:microsoft.com/office/officeart/2008/layout/LinedList"/>
    <dgm:cxn modelId="{EB4484F2-0308-45B5-AE38-C4C5E0157C75}" type="presParOf" srcId="{74C303FD-C393-4B16-83E1-D8254E66BB63}" destId="{4D14691C-B054-4E36-9727-414CE686542C}" srcOrd="4" destOrd="0" presId="urn:microsoft.com/office/officeart/2008/layout/LinedList"/>
    <dgm:cxn modelId="{4793FB47-C022-41AE-9574-5A839AFDB064}" type="presParOf" srcId="{4D14691C-B054-4E36-9727-414CE686542C}" destId="{616B0B77-E95E-4B57-9BAD-7D4252D479A4}" srcOrd="0" destOrd="0" presId="urn:microsoft.com/office/officeart/2008/layout/LinedList"/>
    <dgm:cxn modelId="{B9B51A2C-7BD8-4F32-A1A3-F0476C2223D4}" type="presParOf" srcId="{4D14691C-B054-4E36-9727-414CE686542C}" destId="{42FA8B8D-4C41-41F9-ABCA-FE31531F5E82}" srcOrd="1" destOrd="0" presId="urn:microsoft.com/office/officeart/2008/layout/LinedList"/>
    <dgm:cxn modelId="{846C8E34-6B50-4D77-A444-E1AC8EC80D7E}" type="presParOf" srcId="{4D14691C-B054-4E36-9727-414CE686542C}" destId="{2E9AF0F4-31FF-41CE-8CD3-17E500D585A6}" srcOrd="2" destOrd="0" presId="urn:microsoft.com/office/officeart/2008/layout/LinedList"/>
    <dgm:cxn modelId="{06FADEF2-F26F-4EBF-82F5-B983EA9141B3}" type="presParOf" srcId="{74C303FD-C393-4B16-83E1-D8254E66BB63}" destId="{82750287-BDC7-4791-B894-24A7232B79BE}" srcOrd="5" destOrd="0" presId="urn:microsoft.com/office/officeart/2008/layout/LinedList"/>
    <dgm:cxn modelId="{E0BF7539-E8E5-444B-A2E4-3358AE6E6871}" type="presParOf" srcId="{74C303FD-C393-4B16-83E1-D8254E66BB63}" destId="{F0717D52-0FE7-4C46-B103-311B1CE9E32A}"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07ED42-E5B7-4FAD-A9A7-68D93368737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16267F2-11A5-4A3E-9424-8DE38553301D}">
      <dgm:prSet phldrT="[Text]"/>
      <dgm:spPr/>
      <dgm:t>
        <a:bodyPr/>
        <a:lstStyle/>
        <a:p>
          <a:r>
            <a:rPr lang="en-US"/>
            <a:t>Percent of children with individualized education programs (IEPs) aged 3, 4, </a:t>
          </a:r>
          <a:r>
            <a:rPr lang="en-US" u="sng">
              <a:highlight>
                <a:srgbClr val="E3EAF6"/>
              </a:highlight>
            </a:rPr>
            <a:t>and aged 5 who are enrolled in a preschool program </a:t>
          </a:r>
          <a:r>
            <a:rPr lang="en-US"/>
            <a:t>attending a: </a:t>
          </a:r>
        </a:p>
      </dgm:t>
    </dgm:pt>
    <dgm:pt modelId="{30A5DE3C-7165-4706-B2A3-36FA2CCD6246}" type="parTrans" cxnId="{9DB52507-B8DF-4E63-BB82-50A629EDDF49}">
      <dgm:prSet/>
      <dgm:spPr/>
      <dgm:t>
        <a:bodyPr/>
        <a:lstStyle/>
        <a:p>
          <a:endParaRPr lang="en-US"/>
        </a:p>
      </dgm:t>
    </dgm:pt>
    <dgm:pt modelId="{86185D37-18AD-4260-9D32-674A76DDAD70}" type="sibTrans" cxnId="{9DB52507-B8DF-4E63-BB82-50A629EDDF49}">
      <dgm:prSet/>
      <dgm:spPr/>
      <dgm:t>
        <a:bodyPr/>
        <a:lstStyle/>
        <a:p>
          <a:endParaRPr lang="en-US"/>
        </a:p>
      </dgm:t>
    </dgm:pt>
    <dgm:pt modelId="{E4E34349-94D3-41D6-AAA4-E27CDE8D15A0}">
      <dgm:prSet phldrT="[Text]"/>
      <dgm:spPr/>
      <dgm:t>
        <a:bodyPr/>
        <a:lstStyle/>
        <a:p>
          <a:r>
            <a:rPr lang="en-US"/>
            <a:t>A.  Regular early childhood program and receiving the majority of special education and related services in the regular early childhood program.</a:t>
          </a:r>
        </a:p>
      </dgm:t>
    </dgm:pt>
    <dgm:pt modelId="{B2F78A7E-DA14-44CF-817F-661D78949DD5}" type="parTrans" cxnId="{CB1D8665-062D-4650-ABC3-D8320733AEAD}">
      <dgm:prSet/>
      <dgm:spPr/>
      <dgm:t>
        <a:bodyPr/>
        <a:lstStyle/>
        <a:p>
          <a:endParaRPr lang="en-US"/>
        </a:p>
      </dgm:t>
    </dgm:pt>
    <dgm:pt modelId="{2DB19565-60C4-4F09-9254-742114F5DFAF}" type="sibTrans" cxnId="{CB1D8665-062D-4650-ABC3-D8320733AEAD}">
      <dgm:prSet/>
      <dgm:spPr/>
      <dgm:t>
        <a:bodyPr/>
        <a:lstStyle/>
        <a:p>
          <a:endParaRPr lang="en-US"/>
        </a:p>
      </dgm:t>
    </dgm:pt>
    <dgm:pt modelId="{9ACA565E-F58C-4224-8774-4A7D17569987}">
      <dgm:prSet phldrT="[Text]"/>
      <dgm:spPr/>
      <dgm:t>
        <a:bodyPr/>
        <a:lstStyle/>
        <a:p>
          <a:r>
            <a:rPr lang="en-US"/>
            <a:t>B.  Separate special education class, separate school or residential facility.</a:t>
          </a:r>
        </a:p>
      </dgm:t>
    </dgm:pt>
    <dgm:pt modelId="{9CAB734E-B766-4A03-A7D3-07A68D768034}" type="parTrans" cxnId="{151424D2-E1D2-4D19-A962-0B8ED054A7EA}">
      <dgm:prSet/>
      <dgm:spPr/>
      <dgm:t>
        <a:bodyPr/>
        <a:lstStyle/>
        <a:p>
          <a:endParaRPr lang="en-US"/>
        </a:p>
      </dgm:t>
    </dgm:pt>
    <dgm:pt modelId="{6A93CE45-8EBE-4369-B8BD-C131B3DC1919}" type="sibTrans" cxnId="{151424D2-E1D2-4D19-A962-0B8ED054A7EA}">
      <dgm:prSet/>
      <dgm:spPr/>
      <dgm:t>
        <a:bodyPr/>
        <a:lstStyle/>
        <a:p>
          <a:endParaRPr lang="en-US"/>
        </a:p>
      </dgm:t>
    </dgm:pt>
    <dgm:pt modelId="{7EE10967-2112-4CD6-ABED-C779310572EE}">
      <dgm:prSet phldrT="[Text]"/>
      <dgm:spPr/>
      <dgm:t>
        <a:bodyPr/>
        <a:lstStyle/>
        <a:p>
          <a:r>
            <a:rPr lang="en-US" u="sng">
              <a:highlight>
                <a:srgbClr val="E3EAF6"/>
              </a:highlight>
            </a:rPr>
            <a:t>C. Receiving special education and related services in the home</a:t>
          </a:r>
          <a:r>
            <a:rPr lang="en-US">
              <a:highlight>
                <a:srgbClr val="E3EAF6"/>
              </a:highlight>
            </a:rPr>
            <a:t>.</a:t>
          </a:r>
        </a:p>
      </dgm:t>
    </dgm:pt>
    <dgm:pt modelId="{D7017D22-48C5-465C-A068-6B0D17CA1C9A}" type="parTrans" cxnId="{40B3AFF7-87DA-491E-91F5-4FAC06CD2D03}">
      <dgm:prSet/>
      <dgm:spPr/>
      <dgm:t>
        <a:bodyPr/>
        <a:lstStyle/>
        <a:p>
          <a:endParaRPr lang="en-US"/>
        </a:p>
      </dgm:t>
    </dgm:pt>
    <dgm:pt modelId="{93C04EB4-2258-4F95-B974-15A0FB1ABA0C}" type="sibTrans" cxnId="{40B3AFF7-87DA-491E-91F5-4FAC06CD2D03}">
      <dgm:prSet/>
      <dgm:spPr/>
      <dgm:t>
        <a:bodyPr/>
        <a:lstStyle/>
        <a:p>
          <a:endParaRPr lang="en-US"/>
        </a:p>
      </dgm:t>
    </dgm:pt>
    <dgm:pt modelId="{F8590DBF-28A1-423F-88D3-1DFE2D7386F8}" type="pres">
      <dgm:prSet presAssocID="{8707ED42-E5B7-4FAD-A9A7-68D933687374}" presName="vert0" presStyleCnt="0">
        <dgm:presLayoutVars>
          <dgm:dir/>
          <dgm:animOne val="branch"/>
          <dgm:animLvl val="lvl"/>
        </dgm:presLayoutVars>
      </dgm:prSet>
      <dgm:spPr/>
    </dgm:pt>
    <dgm:pt modelId="{CE55D8A1-0FD6-4DE9-96F8-B705552BF57B}" type="pres">
      <dgm:prSet presAssocID="{B16267F2-11A5-4A3E-9424-8DE38553301D}" presName="thickLine" presStyleLbl="alignNode1" presStyleIdx="0" presStyleCnt="1"/>
      <dgm:spPr/>
    </dgm:pt>
    <dgm:pt modelId="{8C7B81CD-2E07-4A09-9594-78D33B425DD9}" type="pres">
      <dgm:prSet presAssocID="{B16267F2-11A5-4A3E-9424-8DE38553301D}" presName="horz1" presStyleCnt="0"/>
      <dgm:spPr/>
    </dgm:pt>
    <dgm:pt modelId="{A5D6AE9C-53EE-4FE3-9F2B-91FBC4898905}" type="pres">
      <dgm:prSet presAssocID="{B16267F2-11A5-4A3E-9424-8DE38553301D}" presName="tx1" presStyleLbl="revTx" presStyleIdx="0" presStyleCnt="4" custScaleX="205195"/>
      <dgm:spPr/>
    </dgm:pt>
    <dgm:pt modelId="{74C303FD-C393-4B16-83E1-D8254E66BB63}" type="pres">
      <dgm:prSet presAssocID="{B16267F2-11A5-4A3E-9424-8DE38553301D}" presName="vert1" presStyleCnt="0"/>
      <dgm:spPr/>
    </dgm:pt>
    <dgm:pt modelId="{05D2C9D0-D96A-4426-81AA-7E15393A5907}" type="pres">
      <dgm:prSet presAssocID="{E4E34349-94D3-41D6-AAA4-E27CDE8D15A0}" presName="vertSpace2a" presStyleCnt="0"/>
      <dgm:spPr/>
    </dgm:pt>
    <dgm:pt modelId="{49565127-2DEF-44C5-B70E-46A1C94AF226}" type="pres">
      <dgm:prSet presAssocID="{E4E34349-94D3-41D6-AAA4-E27CDE8D15A0}" presName="horz2" presStyleCnt="0"/>
      <dgm:spPr/>
    </dgm:pt>
    <dgm:pt modelId="{8A99BBF1-EC50-4529-B247-06A6663AAFC9}" type="pres">
      <dgm:prSet presAssocID="{E4E34349-94D3-41D6-AAA4-E27CDE8D15A0}" presName="horzSpace2" presStyleCnt="0"/>
      <dgm:spPr/>
    </dgm:pt>
    <dgm:pt modelId="{646B2617-049E-489C-ADE5-E8C7106CBC8D}" type="pres">
      <dgm:prSet presAssocID="{E4E34349-94D3-41D6-AAA4-E27CDE8D15A0}" presName="tx2" presStyleLbl="revTx" presStyleIdx="1" presStyleCnt="4"/>
      <dgm:spPr/>
    </dgm:pt>
    <dgm:pt modelId="{010C35B6-571B-432B-84B3-0938A1975FF2}" type="pres">
      <dgm:prSet presAssocID="{E4E34349-94D3-41D6-AAA4-E27CDE8D15A0}" presName="vert2" presStyleCnt="0"/>
      <dgm:spPr/>
    </dgm:pt>
    <dgm:pt modelId="{CFEDEEBB-86F3-41B9-A4C5-EFB8682B7E3E}" type="pres">
      <dgm:prSet presAssocID="{E4E34349-94D3-41D6-AAA4-E27CDE8D15A0}" presName="thinLine2b" presStyleLbl="callout" presStyleIdx="0" presStyleCnt="3"/>
      <dgm:spPr/>
    </dgm:pt>
    <dgm:pt modelId="{8D53DD55-2521-45A1-9C00-B637CDC8BF80}" type="pres">
      <dgm:prSet presAssocID="{E4E34349-94D3-41D6-AAA4-E27CDE8D15A0}" presName="vertSpace2b" presStyleCnt="0"/>
      <dgm:spPr/>
    </dgm:pt>
    <dgm:pt modelId="{4D14691C-B054-4E36-9727-414CE686542C}" type="pres">
      <dgm:prSet presAssocID="{9ACA565E-F58C-4224-8774-4A7D17569987}" presName="horz2" presStyleCnt="0"/>
      <dgm:spPr/>
    </dgm:pt>
    <dgm:pt modelId="{616B0B77-E95E-4B57-9BAD-7D4252D479A4}" type="pres">
      <dgm:prSet presAssocID="{9ACA565E-F58C-4224-8774-4A7D17569987}" presName="horzSpace2" presStyleCnt="0"/>
      <dgm:spPr/>
    </dgm:pt>
    <dgm:pt modelId="{42FA8B8D-4C41-41F9-ABCA-FE31531F5E82}" type="pres">
      <dgm:prSet presAssocID="{9ACA565E-F58C-4224-8774-4A7D17569987}" presName="tx2" presStyleLbl="revTx" presStyleIdx="2" presStyleCnt="4" custScaleY="76919"/>
      <dgm:spPr/>
    </dgm:pt>
    <dgm:pt modelId="{2E9AF0F4-31FF-41CE-8CD3-17E500D585A6}" type="pres">
      <dgm:prSet presAssocID="{9ACA565E-F58C-4224-8774-4A7D17569987}" presName="vert2" presStyleCnt="0"/>
      <dgm:spPr/>
    </dgm:pt>
    <dgm:pt modelId="{82750287-BDC7-4791-B894-24A7232B79BE}" type="pres">
      <dgm:prSet presAssocID="{9ACA565E-F58C-4224-8774-4A7D17569987}" presName="thinLine2b" presStyleLbl="callout" presStyleIdx="1" presStyleCnt="3"/>
      <dgm:spPr/>
    </dgm:pt>
    <dgm:pt modelId="{F0717D52-0FE7-4C46-B103-311B1CE9E32A}" type="pres">
      <dgm:prSet presAssocID="{9ACA565E-F58C-4224-8774-4A7D17569987}" presName="vertSpace2b" presStyleCnt="0"/>
      <dgm:spPr/>
    </dgm:pt>
    <dgm:pt modelId="{ADF6FCEB-89EE-4C86-86A6-A7734571D5E7}" type="pres">
      <dgm:prSet presAssocID="{7EE10967-2112-4CD6-ABED-C779310572EE}" presName="horz2" presStyleCnt="0"/>
      <dgm:spPr/>
    </dgm:pt>
    <dgm:pt modelId="{7E7CB1EA-5AB3-4F91-9B68-34B05F692628}" type="pres">
      <dgm:prSet presAssocID="{7EE10967-2112-4CD6-ABED-C779310572EE}" presName="horzSpace2" presStyleCnt="0"/>
      <dgm:spPr/>
    </dgm:pt>
    <dgm:pt modelId="{16D09963-B673-48D1-979F-04DBBABAB43C}" type="pres">
      <dgm:prSet presAssocID="{7EE10967-2112-4CD6-ABED-C779310572EE}" presName="tx2" presStyleLbl="revTx" presStyleIdx="3" presStyleCnt="4" custScaleY="68806"/>
      <dgm:spPr/>
    </dgm:pt>
    <dgm:pt modelId="{B2304B2A-2D2F-4B3F-8518-B32426DE7E83}" type="pres">
      <dgm:prSet presAssocID="{7EE10967-2112-4CD6-ABED-C779310572EE}" presName="vert2" presStyleCnt="0"/>
      <dgm:spPr/>
    </dgm:pt>
    <dgm:pt modelId="{7F6FFC76-D1C2-48F5-BAB8-F94BB5B3388F}" type="pres">
      <dgm:prSet presAssocID="{7EE10967-2112-4CD6-ABED-C779310572EE}" presName="thinLine2b" presStyleLbl="callout" presStyleIdx="2" presStyleCnt="3"/>
      <dgm:spPr/>
    </dgm:pt>
    <dgm:pt modelId="{0FD73284-3ECB-49EE-B90F-2088C16853B5}" type="pres">
      <dgm:prSet presAssocID="{7EE10967-2112-4CD6-ABED-C779310572EE}" presName="vertSpace2b" presStyleCnt="0"/>
      <dgm:spPr/>
    </dgm:pt>
  </dgm:ptLst>
  <dgm:cxnLst>
    <dgm:cxn modelId="{9DB52507-B8DF-4E63-BB82-50A629EDDF49}" srcId="{8707ED42-E5B7-4FAD-A9A7-68D933687374}" destId="{B16267F2-11A5-4A3E-9424-8DE38553301D}" srcOrd="0" destOrd="0" parTransId="{30A5DE3C-7165-4706-B2A3-36FA2CCD6246}" sibTransId="{86185D37-18AD-4260-9D32-674A76DDAD70}"/>
    <dgm:cxn modelId="{A3EC2E34-4455-4858-A58C-ECF9A4C06DC0}" type="presOf" srcId="{9ACA565E-F58C-4224-8774-4A7D17569987}" destId="{42FA8B8D-4C41-41F9-ABCA-FE31531F5E82}" srcOrd="0" destOrd="0" presId="urn:microsoft.com/office/officeart/2008/layout/LinedList"/>
    <dgm:cxn modelId="{911F6A34-E413-4A08-A376-986E325D5A6D}" type="presOf" srcId="{B16267F2-11A5-4A3E-9424-8DE38553301D}" destId="{A5D6AE9C-53EE-4FE3-9F2B-91FBC4898905}" srcOrd="0" destOrd="0" presId="urn:microsoft.com/office/officeart/2008/layout/LinedList"/>
    <dgm:cxn modelId="{9A329140-93F7-452D-B196-58DA355EE499}" type="presOf" srcId="{7EE10967-2112-4CD6-ABED-C779310572EE}" destId="{16D09963-B673-48D1-979F-04DBBABAB43C}" srcOrd="0" destOrd="0" presId="urn:microsoft.com/office/officeart/2008/layout/LinedList"/>
    <dgm:cxn modelId="{CB1D8665-062D-4650-ABC3-D8320733AEAD}" srcId="{B16267F2-11A5-4A3E-9424-8DE38553301D}" destId="{E4E34349-94D3-41D6-AAA4-E27CDE8D15A0}" srcOrd="0" destOrd="0" parTransId="{B2F78A7E-DA14-44CF-817F-661D78949DD5}" sibTransId="{2DB19565-60C4-4F09-9254-742114F5DFAF}"/>
    <dgm:cxn modelId="{467E38A4-632B-436F-AAFE-68EFE734AA2C}" type="presOf" srcId="{E4E34349-94D3-41D6-AAA4-E27CDE8D15A0}" destId="{646B2617-049E-489C-ADE5-E8C7106CBC8D}" srcOrd="0" destOrd="0" presId="urn:microsoft.com/office/officeart/2008/layout/LinedList"/>
    <dgm:cxn modelId="{151424D2-E1D2-4D19-A962-0B8ED054A7EA}" srcId="{B16267F2-11A5-4A3E-9424-8DE38553301D}" destId="{9ACA565E-F58C-4224-8774-4A7D17569987}" srcOrd="1" destOrd="0" parTransId="{9CAB734E-B766-4A03-A7D3-07A68D768034}" sibTransId="{6A93CE45-8EBE-4369-B8BD-C131B3DC1919}"/>
    <dgm:cxn modelId="{1B465BF2-63C8-4B29-A6AD-1FFBB08F8698}" type="presOf" srcId="{8707ED42-E5B7-4FAD-A9A7-68D933687374}" destId="{F8590DBF-28A1-423F-88D3-1DFE2D7386F8}" srcOrd="0" destOrd="0" presId="urn:microsoft.com/office/officeart/2008/layout/LinedList"/>
    <dgm:cxn modelId="{40B3AFF7-87DA-491E-91F5-4FAC06CD2D03}" srcId="{B16267F2-11A5-4A3E-9424-8DE38553301D}" destId="{7EE10967-2112-4CD6-ABED-C779310572EE}" srcOrd="2" destOrd="0" parTransId="{D7017D22-48C5-465C-A068-6B0D17CA1C9A}" sibTransId="{93C04EB4-2258-4F95-B974-15A0FB1ABA0C}"/>
    <dgm:cxn modelId="{070E131A-12FB-493B-A1EA-B1E7B2567905}" type="presParOf" srcId="{F8590DBF-28A1-423F-88D3-1DFE2D7386F8}" destId="{CE55D8A1-0FD6-4DE9-96F8-B705552BF57B}" srcOrd="0" destOrd="0" presId="urn:microsoft.com/office/officeart/2008/layout/LinedList"/>
    <dgm:cxn modelId="{559E12F5-12AA-4B2C-B011-95BDAC02B48F}" type="presParOf" srcId="{F8590DBF-28A1-423F-88D3-1DFE2D7386F8}" destId="{8C7B81CD-2E07-4A09-9594-78D33B425DD9}" srcOrd="1" destOrd="0" presId="urn:microsoft.com/office/officeart/2008/layout/LinedList"/>
    <dgm:cxn modelId="{A67292D8-08FA-4478-8D3B-2D328D1A4BB5}" type="presParOf" srcId="{8C7B81CD-2E07-4A09-9594-78D33B425DD9}" destId="{A5D6AE9C-53EE-4FE3-9F2B-91FBC4898905}" srcOrd="0" destOrd="0" presId="urn:microsoft.com/office/officeart/2008/layout/LinedList"/>
    <dgm:cxn modelId="{D7816E9D-9E25-432C-A183-5C10EC71823C}" type="presParOf" srcId="{8C7B81CD-2E07-4A09-9594-78D33B425DD9}" destId="{74C303FD-C393-4B16-83E1-D8254E66BB63}" srcOrd="1" destOrd="0" presId="urn:microsoft.com/office/officeart/2008/layout/LinedList"/>
    <dgm:cxn modelId="{338FD8FF-E26A-4B9E-9173-FBF3D68577D2}" type="presParOf" srcId="{74C303FD-C393-4B16-83E1-D8254E66BB63}" destId="{05D2C9D0-D96A-4426-81AA-7E15393A5907}" srcOrd="0" destOrd="0" presId="urn:microsoft.com/office/officeart/2008/layout/LinedList"/>
    <dgm:cxn modelId="{4A5810F3-D5BB-4B80-BAAE-4465093DCABD}" type="presParOf" srcId="{74C303FD-C393-4B16-83E1-D8254E66BB63}" destId="{49565127-2DEF-44C5-B70E-46A1C94AF226}" srcOrd="1" destOrd="0" presId="urn:microsoft.com/office/officeart/2008/layout/LinedList"/>
    <dgm:cxn modelId="{3BADDB63-883F-46D7-83B7-7AC5491E4876}" type="presParOf" srcId="{49565127-2DEF-44C5-B70E-46A1C94AF226}" destId="{8A99BBF1-EC50-4529-B247-06A6663AAFC9}" srcOrd="0" destOrd="0" presId="urn:microsoft.com/office/officeart/2008/layout/LinedList"/>
    <dgm:cxn modelId="{9C6277BE-22C9-44BB-BF2E-11849AF209CA}" type="presParOf" srcId="{49565127-2DEF-44C5-B70E-46A1C94AF226}" destId="{646B2617-049E-489C-ADE5-E8C7106CBC8D}" srcOrd="1" destOrd="0" presId="urn:microsoft.com/office/officeart/2008/layout/LinedList"/>
    <dgm:cxn modelId="{40ECA4EA-1AC7-41FC-8044-621DBF0F417A}" type="presParOf" srcId="{49565127-2DEF-44C5-B70E-46A1C94AF226}" destId="{010C35B6-571B-432B-84B3-0938A1975FF2}" srcOrd="2" destOrd="0" presId="urn:microsoft.com/office/officeart/2008/layout/LinedList"/>
    <dgm:cxn modelId="{3DCFDB24-040E-4CA4-95B7-65B6C04FF0F4}" type="presParOf" srcId="{74C303FD-C393-4B16-83E1-D8254E66BB63}" destId="{CFEDEEBB-86F3-41B9-A4C5-EFB8682B7E3E}" srcOrd="2" destOrd="0" presId="urn:microsoft.com/office/officeart/2008/layout/LinedList"/>
    <dgm:cxn modelId="{63BC0AAD-1809-4F1E-A5D1-409C162F8C0D}" type="presParOf" srcId="{74C303FD-C393-4B16-83E1-D8254E66BB63}" destId="{8D53DD55-2521-45A1-9C00-B637CDC8BF80}" srcOrd="3" destOrd="0" presId="urn:microsoft.com/office/officeart/2008/layout/LinedList"/>
    <dgm:cxn modelId="{EB4484F2-0308-45B5-AE38-C4C5E0157C75}" type="presParOf" srcId="{74C303FD-C393-4B16-83E1-D8254E66BB63}" destId="{4D14691C-B054-4E36-9727-414CE686542C}" srcOrd="4" destOrd="0" presId="urn:microsoft.com/office/officeart/2008/layout/LinedList"/>
    <dgm:cxn modelId="{4793FB47-C022-41AE-9574-5A839AFDB064}" type="presParOf" srcId="{4D14691C-B054-4E36-9727-414CE686542C}" destId="{616B0B77-E95E-4B57-9BAD-7D4252D479A4}" srcOrd="0" destOrd="0" presId="urn:microsoft.com/office/officeart/2008/layout/LinedList"/>
    <dgm:cxn modelId="{B9B51A2C-7BD8-4F32-A1A3-F0476C2223D4}" type="presParOf" srcId="{4D14691C-B054-4E36-9727-414CE686542C}" destId="{42FA8B8D-4C41-41F9-ABCA-FE31531F5E82}" srcOrd="1" destOrd="0" presId="urn:microsoft.com/office/officeart/2008/layout/LinedList"/>
    <dgm:cxn modelId="{846C8E34-6B50-4D77-A444-E1AC8EC80D7E}" type="presParOf" srcId="{4D14691C-B054-4E36-9727-414CE686542C}" destId="{2E9AF0F4-31FF-41CE-8CD3-17E500D585A6}" srcOrd="2" destOrd="0" presId="urn:microsoft.com/office/officeart/2008/layout/LinedList"/>
    <dgm:cxn modelId="{06FADEF2-F26F-4EBF-82F5-B983EA9141B3}" type="presParOf" srcId="{74C303FD-C393-4B16-83E1-D8254E66BB63}" destId="{82750287-BDC7-4791-B894-24A7232B79BE}" srcOrd="5" destOrd="0" presId="urn:microsoft.com/office/officeart/2008/layout/LinedList"/>
    <dgm:cxn modelId="{E0BF7539-E8E5-444B-A2E4-3358AE6E6871}" type="presParOf" srcId="{74C303FD-C393-4B16-83E1-D8254E66BB63}" destId="{F0717D52-0FE7-4C46-B103-311B1CE9E32A}" srcOrd="6" destOrd="0" presId="urn:microsoft.com/office/officeart/2008/layout/LinedList"/>
    <dgm:cxn modelId="{FA2234AD-058E-41B0-BD27-BBF6DBAC6185}" type="presParOf" srcId="{74C303FD-C393-4B16-83E1-D8254E66BB63}" destId="{ADF6FCEB-89EE-4C86-86A6-A7734571D5E7}" srcOrd="7" destOrd="0" presId="urn:microsoft.com/office/officeart/2008/layout/LinedList"/>
    <dgm:cxn modelId="{5A28D81D-6569-4C6E-BA1F-794B211D96FD}" type="presParOf" srcId="{ADF6FCEB-89EE-4C86-86A6-A7734571D5E7}" destId="{7E7CB1EA-5AB3-4F91-9B68-34B05F692628}" srcOrd="0" destOrd="0" presId="urn:microsoft.com/office/officeart/2008/layout/LinedList"/>
    <dgm:cxn modelId="{384AAE9E-7A14-4C47-8301-C10C0A937CB3}" type="presParOf" srcId="{ADF6FCEB-89EE-4C86-86A6-A7734571D5E7}" destId="{16D09963-B673-48D1-979F-04DBBABAB43C}" srcOrd="1" destOrd="0" presId="urn:microsoft.com/office/officeart/2008/layout/LinedList"/>
    <dgm:cxn modelId="{129CF352-14C3-481B-A535-BB7E49B613B5}" type="presParOf" srcId="{ADF6FCEB-89EE-4C86-86A6-A7734571D5E7}" destId="{B2304B2A-2D2F-4B3F-8518-B32426DE7E83}" srcOrd="2" destOrd="0" presId="urn:microsoft.com/office/officeart/2008/layout/LinedList"/>
    <dgm:cxn modelId="{16A52D4E-F006-4C8E-81BE-9A8CFDDC5850}" type="presParOf" srcId="{74C303FD-C393-4B16-83E1-D8254E66BB63}" destId="{7F6FFC76-D1C2-48F5-BAB8-F94BB5B3388F}" srcOrd="8" destOrd="0" presId="urn:microsoft.com/office/officeart/2008/layout/LinedList"/>
    <dgm:cxn modelId="{1E2AAB87-7EB2-4B47-A224-24DE160ABBC8}" type="presParOf" srcId="{74C303FD-C393-4B16-83E1-D8254E66BB63}" destId="{0FD73284-3ECB-49EE-B90F-2088C16853B5}"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D639C4-D3AE-44FD-A031-7B49D1357CA2}" type="doc">
      <dgm:prSet loTypeId="urn:microsoft.com/office/officeart/2016/7/layout/RoundedRectangleTimeline" loCatId="process" qsTypeId="urn:microsoft.com/office/officeart/2005/8/quickstyle/simple1" qsCatId="simple" csTypeId="urn:microsoft.com/office/officeart/2005/8/colors/accent1_5" csCatId="accent1" phldr="1"/>
      <dgm:spPr/>
      <dgm:t>
        <a:bodyPr/>
        <a:lstStyle/>
        <a:p>
          <a:endParaRPr lang="en-US"/>
        </a:p>
      </dgm:t>
    </dgm:pt>
    <dgm:pt modelId="{E63D74D9-B0D0-4B8D-86F0-579EBA1440A3}">
      <dgm:prSet custT="1"/>
      <dgm:spPr>
        <a:solidFill>
          <a:schemeClr val="tx1">
            <a:lumMod val="40000"/>
            <a:lumOff val="60000"/>
            <a:alpha val="90000"/>
          </a:schemeClr>
        </a:solidFill>
      </dgm:spPr>
      <dgm:t>
        <a:bodyPr/>
        <a:lstStyle/>
        <a:p>
          <a:r>
            <a:rPr lang="en-US" sz="2400">
              <a:solidFill>
                <a:schemeClr val="tx1"/>
              </a:solidFill>
            </a:rPr>
            <a:t>October 2020 </a:t>
          </a:r>
        </a:p>
      </dgm:t>
    </dgm:pt>
    <dgm:pt modelId="{F743A6AC-6F03-454D-8104-0F329AE6DD48}" type="parTrans" cxnId="{B8055F4A-5185-4269-A0D2-9248459366ED}">
      <dgm:prSet/>
      <dgm:spPr/>
      <dgm:t>
        <a:bodyPr/>
        <a:lstStyle/>
        <a:p>
          <a:endParaRPr lang="en-US" sz="4000"/>
        </a:p>
      </dgm:t>
    </dgm:pt>
    <dgm:pt modelId="{6CCA7B9D-7A5A-48A3-9690-81D9B1040E4B}" type="sibTrans" cxnId="{B8055F4A-5185-4269-A0D2-9248459366ED}">
      <dgm:prSet/>
      <dgm:spPr/>
      <dgm:t>
        <a:bodyPr/>
        <a:lstStyle/>
        <a:p>
          <a:endParaRPr lang="en-US" sz="4000"/>
        </a:p>
      </dgm:t>
    </dgm:pt>
    <dgm:pt modelId="{FC6A834B-9836-4EC4-9DAB-F972C72C9912}">
      <dgm:prSet custT="1"/>
      <dgm:spPr/>
      <dgm:t>
        <a:bodyPr/>
        <a:lstStyle/>
        <a:p>
          <a:pPr>
            <a:spcAft>
              <a:spcPts val="0"/>
            </a:spcAft>
          </a:pPr>
          <a:r>
            <a:rPr lang="en-US" sz="2400"/>
            <a:t>The Indicator 6 data sample is  </a:t>
          </a:r>
        </a:p>
        <a:p>
          <a:pPr>
            <a:spcAft>
              <a:spcPts val="0"/>
            </a:spcAft>
          </a:pPr>
          <a:r>
            <a:rPr lang="en-US" sz="2400"/>
            <a:t>collected on a “point in time” basis</a:t>
          </a:r>
        </a:p>
      </dgm:t>
    </dgm:pt>
    <dgm:pt modelId="{BDEB6DDC-9A29-451C-A9CB-40C26884C094}" type="parTrans" cxnId="{657AB696-F8A1-428C-B743-78C47BC8D39D}">
      <dgm:prSet/>
      <dgm:spPr/>
      <dgm:t>
        <a:bodyPr/>
        <a:lstStyle/>
        <a:p>
          <a:endParaRPr lang="en-US" sz="4000"/>
        </a:p>
      </dgm:t>
    </dgm:pt>
    <dgm:pt modelId="{168F899F-4395-4B52-89CB-A5EA86B7EA1E}" type="sibTrans" cxnId="{657AB696-F8A1-428C-B743-78C47BC8D39D}">
      <dgm:prSet/>
      <dgm:spPr/>
      <dgm:t>
        <a:bodyPr/>
        <a:lstStyle/>
        <a:p>
          <a:endParaRPr lang="en-US" sz="4000"/>
        </a:p>
      </dgm:t>
    </dgm:pt>
    <dgm:pt modelId="{DE7E549C-5B30-4874-B4C6-9BABDD91A4CF}">
      <dgm:prSet custT="1"/>
      <dgm:spPr/>
      <dgm:t>
        <a:bodyPr/>
        <a:lstStyle/>
        <a:p>
          <a:pPr>
            <a:spcAft>
              <a:spcPts val="0"/>
            </a:spcAft>
          </a:pPr>
          <a:r>
            <a:rPr lang="en-US" sz="2400"/>
            <a:t>The FFY 2020 APR is </a:t>
          </a:r>
        </a:p>
        <a:p>
          <a:pPr>
            <a:spcAft>
              <a:spcPts val="0"/>
            </a:spcAft>
          </a:pPr>
          <a:r>
            <a:rPr lang="en-US" sz="2400"/>
            <a:t>submitted to OSEP</a:t>
          </a:r>
        </a:p>
      </dgm:t>
    </dgm:pt>
    <dgm:pt modelId="{0E239E6A-8EFD-47CB-9692-86786A1744A1}" type="parTrans" cxnId="{367268EB-CB15-4ED1-AFF3-77BC07D04397}">
      <dgm:prSet/>
      <dgm:spPr/>
      <dgm:t>
        <a:bodyPr/>
        <a:lstStyle/>
        <a:p>
          <a:endParaRPr lang="en-US" sz="4000"/>
        </a:p>
      </dgm:t>
    </dgm:pt>
    <dgm:pt modelId="{FB95F073-989F-4C29-AC45-4C0AB9BC7C8B}" type="sibTrans" cxnId="{367268EB-CB15-4ED1-AFF3-77BC07D04397}">
      <dgm:prSet/>
      <dgm:spPr/>
      <dgm:t>
        <a:bodyPr/>
        <a:lstStyle/>
        <a:p>
          <a:endParaRPr lang="en-US" sz="4000"/>
        </a:p>
      </dgm:t>
    </dgm:pt>
    <dgm:pt modelId="{7D64E78C-2C97-49A5-90C0-607D5C9473CE}">
      <dgm:prSet custT="1"/>
      <dgm:spPr/>
      <dgm:t>
        <a:bodyPr/>
        <a:lstStyle/>
        <a:p>
          <a:pPr>
            <a:spcAft>
              <a:spcPts val="0"/>
            </a:spcAft>
          </a:pPr>
          <a:endParaRPr lang="en-US" sz="2400"/>
        </a:p>
      </dgm:t>
    </dgm:pt>
    <dgm:pt modelId="{53A433A2-0032-4608-8B63-6DC520DABB5C}" type="parTrans" cxnId="{EA7737CB-4771-4546-B659-1EFB87DB3F07}">
      <dgm:prSet/>
      <dgm:spPr/>
      <dgm:t>
        <a:bodyPr/>
        <a:lstStyle/>
        <a:p>
          <a:endParaRPr lang="en-US" sz="4000"/>
        </a:p>
      </dgm:t>
    </dgm:pt>
    <dgm:pt modelId="{19FF7039-448E-4161-A6B7-1B5B43BD51B9}" type="sibTrans" cxnId="{EA7737CB-4771-4546-B659-1EFB87DB3F07}">
      <dgm:prSet/>
      <dgm:spPr/>
      <dgm:t>
        <a:bodyPr/>
        <a:lstStyle/>
        <a:p>
          <a:endParaRPr lang="en-US" sz="4000"/>
        </a:p>
      </dgm:t>
    </dgm:pt>
    <dgm:pt modelId="{BCC3666D-909C-42E9-A357-C489EFD7448E}">
      <dgm:prSet custT="1"/>
      <dgm:spPr>
        <a:solidFill>
          <a:schemeClr val="tx1">
            <a:lumMod val="75000"/>
            <a:alpha val="70000"/>
          </a:schemeClr>
        </a:solidFill>
      </dgm:spPr>
      <dgm:t>
        <a:bodyPr/>
        <a:lstStyle/>
        <a:p>
          <a:r>
            <a:rPr lang="en-US" sz="2400">
              <a:solidFill>
                <a:schemeClr val="bg1"/>
              </a:solidFill>
            </a:rPr>
            <a:t>FFY 2020 APR</a:t>
          </a:r>
        </a:p>
      </dgm:t>
    </dgm:pt>
    <dgm:pt modelId="{266EA25B-479F-47CE-91F7-36ACB74DE692}" type="parTrans" cxnId="{06D3025D-9903-4273-8426-2943CEE7CB87}">
      <dgm:prSet/>
      <dgm:spPr/>
      <dgm:t>
        <a:bodyPr/>
        <a:lstStyle/>
        <a:p>
          <a:endParaRPr lang="en-US" sz="4000"/>
        </a:p>
      </dgm:t>
    </dgm:pt>
    <dgm:pt modelId="{CE26B57A-B78C-40B2-A027-21D34E1A7E69}" type="sibTrans" cxnId="{06D3025D-9903-4273-8426-2943CEE7CB87}">
      <dgm:prSet/>
      <dgm:spPr/>
      <dgm:t>
        <a:bodyPr/>
        <a:lstStyle/>
        <a:p>
          <a:endParaRPr lang="en-US" sz="4000"/>
        </a:p>
      </dgm:t>
    </dgm:pt>
    <dgm:pt modelId="{6CBEAB83-1C97-47B4-8784-BF4EB6B5E295}">
      <dgm:prSet custT="1"/>
      <dgm:spPr/>
      <dgm:t>
        <a:bodyPr/>
        <a:lstStyle/>
        <a:p>
          <a:pPr>
            <a:spcAft>
              <a:spcPts val="0"/>
            </a:spcAft>
          </a:pPr>
          <a:r>
            <a:rPr lang="en-US" sz="2600"/>
            <a:t>The October 2020 Preschool LRE Data is included in the FFY 2020 APR</a:t>
          </a:r>
        </a:p>
      </dgm:t>
    </dgm:pt>
    <dgm:pt modelId="{5E086464-70F8-4343-AEF4-888615845606}" type="parTrans" cxnId="{56FF2826-3A26-46DA-BC8B-9CB2F03B3B7B}">
      <dgm:prSet/>
      <dgm:spPr/>
      <dgm:t>
        <a:bodyPr/>
        <a:lstStyle/>
        <a:p>
          <a:endParaRPr lang="en-US" sz="4000"/>
        </a:p>
      </dgm:t>
    </dgm:pt>
    <dgm:pt modelId="{5B824976-F5C9-4F90-8449-111C6F68D2EF}" type="sibTrans" cxnId="{56FF2826-3A26-46DA-BC8B-9CB2F03B3B7B}">
      <dgm:prSet/>
      <dgm:spPr/>
      <dgm:t>
        <a:bodyPr/>
        <a:lstStyle/>
        <a:p>
          <a:endParaRPr lang="en-US" sz="4000"/>
        </a:p>
      </dgm:t>
    </dgm:pt>
    <dgm:pt modelId="{9D874E61-B04E-49CE-9BFA-C23EB057FD6B}">
      <dgm:prSet custT="1"/>
      <dgm:spPr/>
      <dgm:t>
        <a:bodyPr/>
        <a:lstStyle/>
        <a:p>
          <a:r>
            <a:rPr lang="en-US" sz="2400">
              <a:solidFill>
                <a:schemeClr val="tx1"/>
              </a:solidFill>
            </a:rPr>
            <a:t>February 2022</a:t>
          </a:r>
        </a:p>
      </dgm:t>
    </dgm:pt>
    <dgm:pt modelId="{B3191DAE-600C-4B8A-8D6D-E00A0B7B81AE}" type="sibTrans" cxnId="{BF7248DD-97D4-48FD-AEC0-E67B4A039743}">
      <dgm:prSet/>
      <dgm:spPr/>
      <dgm:t>
        <a:bodyPr/>
        <a:lstStyle/>
        <a:p>
          <a:endParaRPr lang="en-US" sz="4000"/>
        </a:p>
      </dgm:t>
    </dgm:pt>
    <dgm:pt modelId="{24BDE125-EC46-4CED-B23D-38B3091E76E0}" type="parTrans" cxnId="{BF7248DD-97D4-48FD-AEC0-E67B4A039743}">
      <dgm:prSet/>
      <dgm:spPr/>
      <dgm:t>
        <a:bodyPr/>
        <a:lstStyle/>
        <a:p>
          <a:endParaRPr lang="en-US" sz="4000"/>
        </a:p>
      </dgm:t>
    </dgm:pt>
    <dgm:pt modelId="{19095BB5-2802-480B-AA09-679F3589E6EE}" type="pres">
      <dgm:prSet presAssocID="{4FD639C4-D3AE-44FD-A031-7B49D1357CA2}" presName="Name0" presStyleCnt="0">
        <dgm:presLayoutVars>
          <dgm:chMax/>
          <dgm:chPref/>
          <dgm:animLvl val="lvl"/>
        </dgm:presLayoutVars>
      </dgm:prSet>
      <dgm:spPr/>
    </dgm:pt>
    <dgm:pt modelId="{B622FC15-C958-469F-A39E-9EDC723A2293}" type="pres">
      <dgm:prSet presAssocID="{E63D74D9-B0D0-4B8D-86F0-579EBA1440A3}" presName="composite1" presStyleCnt="0"/>
      <dgm:spPr/>
    </dgm:pt>
    <dgm:pt modelId="{3B51558E-8599-49B9-B59C-0B1B7569CF5A}" type="pres">
      <dgm:prSet presAssocID="{E63D74D9-B0D0-4B8D-86F0-579EBA1440A3}" presName="parent1" presStyleLbl="alignNode1" presStyleIdx="0" presStyleCnt="3">
        <dgm:presLayoutVars>
          <dgm:chMax val="1"/>
          <dgm:chPref val="1"/>
          <dgm:bulletEnabled val="1"/>
        </dgm:presLayoutVars>
      </dgm:prSet>
      <dgm:spPr/>
    </dgm:pt>
    <dgm:pt modelId="{F63F2B01-5D72-4A02-8697-133ED9E6591E}" type="pres">
      <dgm:prSet presAssocID="{E63D74D9-B0D0-4B8D-86F0-579EBA1440A3}" presName="Childtext1" presStyleLbl="revTx" presStyleIdx="0" presStyleCnt="3">
        <dgm:presLayoutVars>
          <dgm:bulletEnabled val="1"/>
        </dgm:presLayoutVars>
      </dgm:prSet>
      <dgm:spPr/>
    </dgm:pt>
    <dgm:pt modelId="{2F310C15-1BED-4BBD-A1DE-87B40BF60BC1}" type="pres">
      <dgm:prSet presAssocID="{E63D74D9-B0D0-4B8D-86F0-579EBA1440A3}" presName="ConnectLine1" presStyleLbl="sibTrans1D1" presStyleIdx="0" presStyleCnt="3"/>
      <dgm:spPr>
        <a:noFill/>
        <a:ln w="6350" cap="flat" cmpd="sng" algn="ctr">
          <a:solidFill>
            <a:schemeClr val="accent1">
              <a:shade val="90000"/>
              <a:hueOff val="0"/>
              <a:satOff val="0"/>
              <a:lumOff val="0"/>
              <a:alphaOff val="0"/>
            </a:schemeClr>
          </a:solidFill>
          <a:prstDash val="dash"/>
          <a:miter lim="800000"/>
        </a:ln>
        <a:effectLst/>
      </dgm:spPr>
    </dgm:pt>
    <dgm:pt modelId="{16803928-0384-4E94-82B3-A4E028570F79}" type="pres">
      <dgm:prSet presAssocID="{E63D74D9-B0D0-4B8D-86F0-579EBA1440A3}" presName="ConnectLineEnd1" presStyleLbl="lnNode1" presStyleIdx="0" presStyleCnt="3"/>
      <dgm:spPr/>
    </dgm:pt>
    <dgm:pt modelId="{7E2A9C47-54E2-442C-BEDF-835870442900}" type="pres">
      <dgm:prSet presAssocID="{E63D74D9-B0D0-4B8D-86F0-579EBA1440A3}" presName="EmptyPane1" presStyleCnt="0"/>
      <dgm:spPr/>
    </dgm:pt>
    <dgm:pt modelId="{C306B04A-19FD-4073-9AE1-41113BA127B5}" type="pres">
      <dgm:prSet presAssocID="{6CCA7B9D-7A5A-48A3-9690-81D9B1040E4B}" presName="spaceBetweenRectangles1" presStyleCnt="0"/>
      <dgm:spPr/>
    </dgm:pt>
    <dgm:pt modelId="{1F8CA5B4-235E-4C3A-9C01-92E8354841BA}" type="pres">
      <dgm:prSet presAssocID="{BCC3666D-909C-42E9-A357-C489EFD7448E}" presName="composite1" presStyleCnt="0"/>
      <dgm:spPr/>
    </dgm:pt>
    <dgm:pt modelId="{E8F4C2FB-C519-4B52-B0BA-6C6F070F731F}" type="pres">
      <dgm:prSet presAssocID="{BCC3666D-909C-42E9-A357-C489EFD7448E}" presName="parent1" presStyleLbl="alignNode1" presStyleIdx="1" presStyleCnt="3">
        <dgm:presLayoutVars>
          <dgm:chMax val="1"/>
          <dgm:chPref val="1"/>
          <dgm:bulletEnabled val="1"/>
        </dgm:presLayoutVars>
      </dgm:prSet>
      <dgm:spPr/>
    </dgm:pt>
    <dgm:pt modelId="{6AD09D91-4B94-49E3-9314-CB0BF2F207D7}" type="pres">
      <dgm:prSet presAssocID="{BCC3666D-909C-42E9-A357-C489EFD7448E}" presName="Childtext1" presStyleLbl="revTx" presStyleIdx="1" presStyleCnt="3">
        <dgm:presLayoutVars>
          <dgm:bulletEnabled val="1"/>
        </dgm:presLayoutVars>
      </dgm:prSet>
      <dgm:spPr/>
    </dgm:pt>
    <dgm:pt modelId="{B225364B-B269-431F-AF61-ABC8EE0401B0}" type="pres">
      <dgm:prSet presAssocID="{BCC3666D-909C-42E9-A357-C489EFD7448E}" presName="ConnectLine1" presStyleLbl="sibTrans1D1" presStyleIdx="1" presStyleCnt="3"/>
      <dgm:spPr>
        <a:noFill/>
        <a:ln w="6350" cap="flat" cmpd="sng" algn="ctr">
          <a:solidFill>
            <a:schemeClr val="accent1">
              <a:shade val="90000"/>
              <a:hueOff val="207713"/>
              <a:satOff val="-4436"/>
              <a:lumOff val="16555"/>
              <a:alphaOff val="0"/>
            </a:schemeClr>
          </a:solidFill>
          <a:prstDash val="dash"/>
          <a:miter lim="800000"/>
        </a:ln>
        <a:effectLst/>
      </dgm:spPr>
    </dgm:pt>
    <dgm:pt modelId="{E95CD284-3A25-4BC0-9ABD-2E732BFBCD95}" type="pres">
      <dgm:prSet presAssocID="{BCC3666D-909C-42E9-A357-C489EFD7448E}" presName="ConnectLineEnd1" presStyleLbl="lnNode1" presStyleIdx="1" presStyleCnt="3"/>
      <dgm:spPr/>
    </dgm:pt>
    <dgm:pt modelId="{C3C3F9CE-BCD0-470B-B84E-EE72A257ED8A}" type="pres">
      <dgm:prSet presAssocID="{BCC3666D-909C-42E9-A357-C489EFD7448E}" presName="EmptyPane1" presStyleCnt="0"/>
      <dgm:spPr/>
    </dgm:pt>
    <dgm:pt modelId="{CD40A0E6-EACA-4BAF-BA1E-AA208EA716BF}" type="pres">
      <dgm:prSet presAssocID="{CE26B57A-B78C-40B2-A027-21D34E1A7E69}" presName="spaceBetweenRectangles1" presStyleCnt="0"/>
      <dgm:spPr/>
    </dgm:pt>
    <dgm:pt modelId="{71835881-13EC-4DE4-A163-1BD73BE79A34}" type="pres">
      <dgm:prSet presAssocID="{9D874E61-B04E-49CE-9BFA-C23EB057FD6B}" presName="composite1" presStyleCnt="0"/>
      <dgm:spPr/>
    </dgm:pt>
    <dgm:pt modelId="{FEFCA557-3386-4095-B2D8-0E5404D351C4}" type="pres">
      <dgm:prSet presAssocID="{9D874E61-B04E-49CE-9BFA-C23EB057FD6B}" presName="parent1" presStyleLbl="alignNode1" presStyleIdx="2" presStyleCnt="3">
        <dgm:presLayoutVars>
          <dgm:chMax val="1"/>
          <dgm:chPref val="1"/>
          <dgm:bulletEnabled val="1"/>
        </dgm:presLayoutVars>
      </dgm:prSet>
      <dgm:spPr/>
    </dgm:pt>
    <dgm:pt modelId="{6F1F35E7-B7DF-4548-98F0-7A70E47E2EFA}" type="pres">
      <dgm:prSet presAssocID="{9D874E61-B04E-49CE-9BFA-C23EB057FD6B}" presName="Childtext1" presStyleLbl="revTx" presStyleIdx="2" presStyleCnt="3">
        <dgm:presLayoutVars>
          <dgm:bulletEnabled val="1"/>
        </dgm:presLayoutVars>
      </dgm:prSet>
      <dgm:spPr/>
    </dgm:pt>
    <dgm:pt modelId="{0B9C7160-43DA-41EE-8EC4-4F7749243820}" type="pres">
      <dgm:prSet presAssocID="{9D874E61-B04E-49CE-9BFA-C23EB057FD6B}" presName="ConnectLine1" presStyleLbl="sibTrans1D1" presStyleIdx="2" presStyleCnt="3"/>
      <dgm:spPr>
        <a:noFill/>
        <a:ln w="6350" cap="flat" cmpd="sng" algn="ctr">
          <a:solidFill>
            <a:schemeClr val="accent1">
              <a:shade val="90000"/>
              <a:hueOff val="415426"/>
              <a:satOff val="-8871"/>
              <a:lumOff val="33109"/>
              <a:alphaOff val="0"/>
            </a:schemeClr>
          </a:solidFill>
          <a:prstDash val="dash"/>
          <a:miter lim="800000"/>
        </a:ln>
        <a:effectLst/>
      </dgm:spPr>
    </dgm:pt>
    <dgm:pt modelId="{BD0FA086-FA31-467C-ABAE-D1CE5E39F6AB}" type="pres">
      <dgm:prSet presAssocID="{9D874E61-B04E-49CE-9BFA-C23EB057FD6B}" presName="ConnectLineEnd1" presStyleLbl="lnNode1" presStyleIdx="2" presStyleCnt="3"/>
      <dgm:spPr/>
    </dgm:pt>
    <dgm:pt modelId="{90AC2040-7560-411E-BDC9-3ACEA54E03C3}" type="pres">
      <dgm:prSet presAssocID="{9D874E61-B04E-49CE-9BFA-C23EB057FD6B}" presName="EmptyPane1" presStyleCnt="0"/>
      <dgm:spPr/>
    </dgm:pt>
  </dgm:ptLst>
  <dgm:cxnLst>
    <dgm:cxn modelId="{56FF2826-3A26-46DA-BC8B-9CB2F03B3B7B}" srcId="{BCC3666D-909C-42E9-A357-C489EFD7448E}" destId="{6CBEAB83-1C97-47B4-8784-BF4EB6B5E295}" srcOrd="0" destOrd="0" parTransId="{5E086464-70F8-4343-AEF4-888615845606}" sibTransId="{5B824976-F5C9-4F90-8449-111C6F68D2EF}"/>
    <dgm:cxn modelId="{D7505132-A59E-4C88-B23E-7D81354A2EEE}" type="presOf" srcId="{DE7E549C-5B30-4874-B4C6-9BABDD91A4CF}" destId="{6F1F35E7-B7DF-4548-98F0-7A70E47E2EFA}" srcOrd="0" destOrd="0" presId="urn:microsoft.com/office/officeart/2016/7/layout/RoundedRectangleTimeline"/>
    <dgm:cxn modelId="{06D3025D-9903-4273-8426-2943CEE7CB87}" srcId="{4FD639C4-D3AE-44FD-A031-7B49D1357CA2}" destId="{BCC3666D-909C-42E9-A357-C489EFD7448E}" srcOrd="1" destOrd="0" parTransId="{266EA25B-479F-47CE-91F7-36ACB74DE692}" sibTransId="{CE26B57A-B78C-40B2-A027-21D34E1A7E69}"/>
    <dgm:cxn modelId="{B8055F4A-5185-4269-A0D2-9248459366ED}" srcId="{4FD639C4-D3AE-44FD-A031-7B49D1357CA2}" destId="{E63D74D9-B0D0-4B8D-86F0-579EBA1440A3}" srcOrd="0" destOrd="0" parTransId="{F743A6AC-6F03-454D-8104-0F329AE6DD48}" sibTransId="{6CCA7B9D-7A5A-48A3-9690-81D9B1040E4B}"/>
    <dgm:cxn modelId="{B6D85551-1A5B-4FE7-82DE-B5005B19C01E}" type="presOf" srcId="{6CBEAB83-1C97-47B4-8784-BF4EB6B5E295}" destId="{6AD09D91-4B94-49E3-9314-CB0BF2F207D7}" srcOrd="0" destOrd="0" presId="urn:microsoft.com/office/officeart/2016/7/layout/RoundedRectangleTimeline"/>
    <dgm:cxn modelId="{007C5A96-8464-4CF6-BBD9-28C7393DF03D}" type="presOf" srcId="{BCC3666D-909C-42E9-A357-C489EFD7448E}" destId="{E8F4C2FB-C519-4B52-B0BA-6C6F070F731F}" srcOrd="0" destOrd="0" presId="urn:microsoft.com/office/officeart/2016/7/layout/RoundedRectangleTimeline"/>
    <dgm:cxn modelId="{657AB696-F8A1-428C-B743-78C47BC8D39D}" srcId="{E63D74D9-B0D0-4B8D-86F0-579EBA1440A3}" destId="{FC6A834B-9836-4EC4-9DAB-F972C72C9912}" srcOrd="1" destOrd="0" parTransId="{BDEB6DDC-9A29-451C-A9CB-40C26884C094}" sibTransId="{168F899F-4395-4B52-89CB-A5EA86B7EA1E}"/>
    <dgm:cxn modelId="{E221A39B-79AA-4064-8CE2-ED95A248D907}" type="presOf" srcId="{4FD639C4-D3AE-44FD-A031-7B49D1357CA2}" destId="{19095BB5-2802-480B-AA09-679F3589E6EE}" srcOrd="0" destOrd="0" presId="urn:microsoft.com/office/officeart/2016/7/layout/RoundedRectangleTimeline"/>
    <dgm:cxn modelId="{6DFD91B8-864D-46EB-AAC7-05D2A96CD1BE}" type="presOf" srcId="{9D874E61-B04E-49CE-9BFA-C23EB057FD6B}" destId="{FEFCA557-3386-4095-B2D8-0E5404D351C4}" srcOrd="0" destOrd="0" presId="urn:microsoft.com/office/officeart/2016/7/layout/RoundedRectangleTimeline"/>
    <dgm:cxn modelId="{EA7737CB-4771-4546-B659-1EFB87DB3F07}" srcId="{E63D74D9-B0D0-4B8D-86F0-579EBA1440A3}" destId="{7D64E78C-2C97-49A5-90C0-607D5C9473CE}" srcOrd="0" destOrd="0" parTransId="{53A433A2-0032-4608-8B63-6DC520DABB5C}" sibTransId="{19FF7039-448E-4161-A6B7-1B5B43BD51B9}"/>
    <dgm:cxn modelId="{95D69ED8-58ED-473E-9DBF-FB6780A39746}" type="presOf" srcId="{E63D74D9-B0D0-4B8D-86F0-579EBA1440A3}" destId="{3B51558E-8599-49B9-B59C-0B1B7569CF5A}" srcOrd="0" destOrd="0" presId="urn:microsoft.com/office/officeart/2016/7/layout/RoundedRectangleTimeline"/>
    <dgm:cxn modelId="{BF7248DD-97D4-48FD-AEC0-E67B4A039743}" srcId="{4FD639C4-D3AE-44FD-A031-7B49D1357CA2}" destId="{9D874E61-B04E-49CE-9BFA-C23EB057FD6B}" srcOrd="2" destOrd="0" parTransId="{24BDE125-EC46-4CED-B23D-38B3091E76E0}" sibTransId="{B3191DAE-600C-4B8A-8D6D-E00A0B7B81AE}"/>
    <dgm:cxn modelId="{E4E95DE7-3525-4412-B8E0-DED74BFEA59B}" type="presOf" srcId="{FC6A834B-9836-4EC4-9DAB-F972C72C9912}" destId="{F63F2B01-5D72-4A02-8697-133ED9E6591E}" srcOrd="0" destOrd="1" presId="urn:microsoft.com/office/officeart/2016/7/layout/RoundedRectangleTimeline"/>
    <dgm:cxn modelId="{367268EB-CB15-4ED1-AFF3-77BC07D04397}" srcId="{9D874E61-B04E-49CE-9BFA-C23EB057FD6B}" destId="{DE7E549C-5B30-4874-B4C6-9BABDD91A4CF}" srcOrd="0" destOrd="0" parTransId="{0E239E6A-8EFD-47CB-9692-86786A1744A1}" sibTransId="{FB95F073-989F-4C29-AC45-4C0AB9BC7C8B}"/>
    <dgm:cxn modelId="{EA3D1CEC-BC42-4F33-B16E-E914259FB470}" type="presOf" srcId="{7D64E78C-2C97-49A5-90C0-607D5C9473CE}" destId="{F63F2B01-5D72-4A02-8697-133ED9E6591E}" srcOrd="0" destOrd="0" presId="urn:microsoft.com/office/officeart/2016/7/layout/RoundedRectangleTimeline"/>
    <dgm:cxn modelId="{635DB7C9-DD3B-4CDB-8D7E-7349400A4250}" type="presParOf" srcId="{19095BB5-2802-480B-AA09-679F3589E6EE}" destId="{B622FC15-C958-469F-A39E-9EDC723A2293}" srcOrd="0" destOrd="0" presId="urn:microsoft.com/office/officeart/2016/7/layout/RoundedRectangleTimeline"/>
    <dgm:cxn modelId="{30466793-4A99-4ED9-AA25-CA44B2C52A9B}" type="presParOf" srcId="{B622FC15-C958-469F-A39E-9EDC723A2293}" destId="{3B51558E-8599-49B9-B59C-0B1B7569CF5A}" srcOrd="0" destOrd="0" presId="urn:microsoft.com/office/officeart/2016/7/layout/RoundedRectangleTimeline"/>
    <dgm:cxn modelId="{CBDEC9E2-CA33-4823-904D-CDB106EE3C21}" type="presParOf" srcId="{B622FC15-C958-469F-A39E-9EDC723A2293}" destId="{F63F2B01-5D72-4A02-8697-133ED9E6591E}" srcOrd="1" destOrd="0" presId="urn:microsoft.com/office/officeart/2016/7/layout/RoundedRectangleTimeline"/>
    <dgm:cxn modelId="{B7D4A847-C71E-413B-9BEB-0AD289C137CB}" type="presParOf" srcId="{B622FC15-C958-469F-A39E-9EDC723A2293}" destId="{2F310C15-1BED-4BBD-A1DE-87B40BF60BC1}" srcOrd="2" destOrd="0" presId="urn:microsoft.com/office/officeart/2016/7/layout/RoundedRectangleTimeline"/>
    <dgm:cxn modelId="{9FC313A0-5143-4AC8-84CB-C59F050C948E}" type="presParOf" srcId="{B622FC15-C958-469F-A39E-9EDC723A2293}" destId="{16803928-0384-4E94-82B3-A4E028570F79}" srcOrd="3" destOrd="0" presId="urn:microsoft.com/office/officeart/2016/7/layout/RoundedRectangleTimeline"/>
    <dgm:cxn modelId="{228A768D-06C6-4987-AC5E-5436F1C26937}" type="presParOf" srcId="{B622FC15-C958-469F-A39E-9EDC723A2293}" destId="{7E2A9C47-54E2-442C-BEDF-835870442900}" srcOrd="4" destOrd="0" presId="urn:microsoft.com/office/officeart/2016/7/layout/RoundedRectangleTimeline"/>
    <dgm:cxn modelId="{F3138AB3-8AC8-436F-951A-C60AE7E033B1}" type="presParOf" srcId="{19095BB5-2802-480B-AA09-679F3589E6EE}" destId="{C306B04A-19FD-4073-9AE1-41113BA127B5}" srcOrd="1" destOrd="0" presId="urn:microsoft.com/office/officeart/2016/7/layout/RoundedRectangleTimeline"/>
    <dgm:cxn modelId="{F970E288-A87A-491F-BAD5-3BEEB7EB6229}" type="presParOf" srcId="{19095BB5-2802-480B-AA09-679F3589E6EE}" destId="{1F8CA5B4-235E-4C3A-9C01-92E8354841BA}" srcOrd="2" destOrd="0" presId="urn:microsoft.com/office/officeart/2016/7/layout/RoundedRectangleTimeline"/>
    <dgm:cxn modelId="{60568957-8268-477B-A126-5BEB31D478C2}" type="presParOf" srcId="{1F8CA5B4-235E-4C3A-9C01-92E8354841BA}" destId="{E8F4C2FB-C519-4B52-B0BA-6C6F070F731F}" srcOrd="0" destOrd="0" presId="urn:microsoft.com/office/officeart/2016/7/layout/RoundedRectangleTimeline"/>
    <dgm:cxn modelId="{414068F9-51D6-40D1-B2A8-5395CDCB0FB7}" type="presParOf" srcId="{1F8CA5B4-235E-4C3A-9C01-92E8354841BA}" destId="{6AD09D91-4B94-49E3-9314-CB0BF2F207D7}" srcOrd="1" destOrd="0" presId="urn:microsoft.com/office/officeart/2016/7/layout/RoundedRectangleTimeline"/>
    <dgm:cxn modelId="{ECA23F85-9C65-40BA-A1D2-715F789C15AD}" type="presParOf" srcId="{1F8CA5B4-235E-4C3A-9C01-92E8354841BA}" destId="{B225364B-B269-431F-AF61-ABC8EE0401B0}" srcOrd="2" destOrd="0" presId="urn:microsoft.com/office/officeart/2016/7/layout/RoundedRectangleTimeline"/>
    <dgm:cxn modelId="{AE96DF47-7B07-410B-9B4C-A7608191F5AA}" type="presParOf" srcId="{1F8CA5B4-235E-4C3A-9C01-92E8354841BA}" destId="{E95CD284-3A25-4BC0-9ABD-2E732BFBCD95}" srcOrd="3" destOrd="0" presId="urn:microsoft.com/office/officeart/2016/7/layout/RoundedRectangleTimeline"/>
    <dgm:cxn modelId="{533DBC42-F2D4-493C-B40F-693DD6CD4FAD}" type="presParOf" srcId="{1F8CA5B4-235E-4C3A-9C01-92E8354841BA}" destId="{C3C3F9CE-BCD0-470B-B84E-EE72A257ED8A}" srcOrd="4" destOrd="0" presId="urn:microsoft.com/office/officeart/2016/7/layout/RoundedRectangleTimeline"/>
    <dgm:cxn modelId="{BA2C796D-0C6D-426E-B386-F50C7C652320}" type="presParOf" srcId="{19095BB5-2802-480B-AA09-679F3589E6EE}" destId="{CD40A0E6-EACA-4BAF-BA1E-AA208EA716BF}" srcOrd="3" destOrd="0" presId="urn:microsoft.com/office/officeart/2016/7/layout/RoundedRectangleTimeline"/>
    <dgm:cxn modelId="{0FDC0F84-46DF-4E86-9821-B34F62C551B2}" type="presParOf" srcId="{19095BB5-2802-480B-AA09-679F3589E6EE}" destId="{71835881-13EC-4DE4-A163-1BD73BE79A34}" srcOrd="4" destOrd="0" presId="urn:microsoft.com/office/officeart/2016/7/layout/RoundedRectangleTimeline"/>
    <dgm:cxn modelId="{4E262FD3-12B6-4579-987A-4C731F894362}" type="presParOf" srcId="{71835881-13EC-4DE4-A163-1BD73BE79A34}" destId="{FEFCA557-3386-4095-B2D8-0E5404D351C4}" srcOrd="0" destOrd="0" presId="urn:microsoft.com/office/officeart/2016/7/layout/RoundedRectangleTimeline"/>
    <dgm:cxn modelId="{DA47E84F-21F6-4429-B7EA-7D543AE273D3}" type="presParOf" srcId="{71835881-13EC-4DE4-A163-1BD73BE79A34}" destId="{6F1F35E7-B7DF-4548-98F0-7A70E47E2EFA}" srcOrd="1" destOrd="0" presId="urn:microsoft.com/office/officeart/2016/7/layout/RoundedRectangleTimeline"/>
    <dgm:cxn modelId="{93B02EA8-EE37-4CE3-952E-A2F8980A331D}" type="presParOf" srcId="{71835881-13EC-4DE4-A163-1BD73BE79A34}" destId="{0B9C7160-43DA-41EE-8EC4-4F7749243820}" srcOrd="2" destOrd="0" presId="urn:microsoft.com/office/officeart/2016/7/layout/RoundedRectangleTimeline"/>
    <dgm:cxn modelId="{41BAADCD-FDAB-4C72-A837-98F26750C10B}" type="presParOf" srcId="{71835881-13EC-4DE4-A163-1BD73BE79A34}" destId="{BD0FA086-FA31-467C-ABAE-D1CE5E39F6AB}" srcOrd="3" destOrd="0" presId="urn:microsoft.com/office/officeart/2016/7/layout/RoundedRectangleTimeline"/>
    <dgm:cxn modelId="{6F7764E9-7FC6-4106-A0B2-38E958DE790B}" type="presParOf" srcId="{71835881-13EC-4DE4-A163-1BD73BE79A34}" destId="{90AC2040-7560-411E-BDC9-3ACEA54E03C3}"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BD75C5-3A92-4F58-8DE3-67FF30F2B014}" type="doc">
      <dgm:prSet loTypeId="urn:diagrams.loki3.com/VaryingWidthList" loCatId="list" qsTypeId="urn:microsoft.com/office/officeart/2005/8/quickstyle/simple1" qsCatId="simple" csTypeId="urn:microsoft.com/office/officeart/2005/8/colors/accent5_1" csCatId="accent5" phldr="1"/>
      <dgm:spPr/>
    </dgm:pt>
    <dgm:pt modelId="{18A2E101-E050-4234-9537-D775A2FF6C64}">
      <dgm:prSet phldrT="[Text]" custT="1"/>
      <dgm:spPr/>
      <dgm:t>
        <a:bodyPr/>
        <a:lstStyle/>
        <a:p>
          <a:r>
            <a:rPr lang="en-US" sz="2000"/>
            <a:t>12 Regional                Partnership Centers</a:t>
          </a:r>
        </a:p>
      </dgm:t>
    </dgm:pt>
    <dgm:pt modelId="{04BAD232-D1F8-4E84-8D5E-E71215B249DA}" type="parTrans" cxnId="{7949BAA2-371E-4AC2-9E78-37A71665EB6E}">
      <dgm:prSet/>
      <dgm:spPr/>
      <dgm:t>
        <a:bodyPr/>
        <a:lstStyle/>
        <a:p>
          <a:endParaRPr lang="en-US" sz="2000"/>
        </a:p>
      </dgm:t>
    </dgm:pt>
    <dgm:pt modelId="{BF9E20EA-5410-47DA-A24C-472D2E094A64}" type="sibTrans" cxnId="{7949BAA2-371E-4AC2-9E78-37A71665EB6E}">
      <dgm:prSet/>
      <dgm:spPr/>
      <dgm:t>
        <a:bodyPr/>
        <a:lstStyle/>
        <a:p>
          <a:endParaRPr lang="en-US" sz="2000"/>
        </a:p>
      </dgm:t>
    </dgm:pt>
    <dgm:pt modelId="{B607122C-2BB3-4C2C-9662-A64EC9817588}">
      <dgm:prSet phldrT="[Text]" custT="1"/>
      <dgm:spPr/>
      <dgm:t>
        <a:bodyPr/>
        <a:lstStyle/>
        <a:p>
          <a:r>
            <a:rPr lang="en-US" sz="2000"/>
            <a:t>14 School-Age Family and Community Engagement Centers</a:t>
          </a:r>
        </a:p>
      </dgm:t>
    </dgm:pt>
    <dgm:pt modelId="{6772F098-6AAD-4796-8DA2-B0FCDC63D0C9}" type="parTrans" cxnId="{6ADC0548-A274-4050-BD8E-D1C6C123310B}">
      <dgm:prSet/>
      <dgm:spPr/>
      <dgm:t>
        <a:bodyPr/>
        <a:lstStyle/>
        <a:p>
          <a:endParaRPr lang="en-US" sz="2000"/>
        </a:p>
      </dgm:t>
    </dgm:pt>
    <dgm:pt modelId="{CB12D106-A244-4FF8-A704-897954E07A36}" type="sibTrans" cxnId="{6ADC0548-A274-4050-BD8E-D1C6C123310B}">
      <dgm:prSet/>
      <dgm:spPr/>
      <dgm:t>
        <a:bodyPr/>
        <a:lstStyle/>
        <a:p>
          <a:endParaRPr lang="en-US" sz="2000"/>
        </a:p>
      </dgm:t>
    </dgm:pt>
    <dgm:pt modelId="{9D541428-6B0D-4C0E-AA96-F752A9401F38}">
      <dgm:prSet phldrT="[Text]" custT="1"/>
      <dgm:spPr/>
      <dgm:t>
        <a:bodyPr/>
        <a:lstStyle/>
        <a:p>
          <a:r>
            <a:rPr lang="en-US" sz="2000"/>
            <a:t>14 Early Childhood Family and Community Engagement Centers</a:t>
          </a:r>
        </a:p>
      </dgm:t>
    </dgm:pt>
    <dgm:pt modelId="{DA8B2C4E-49C7-4886-9732-D2022C999332}" type="parTrans" cxnId="{E179F60A-A768-40A2-9979-A6209BF09DFE}">
      <dgm:prSet/>
      <dgm:spPr/>
      <dgm:t>
        <a:bodyPr/>
        <a:lstStyle/>
        <a:p>
          <a:endParaRPr lang="en-US" sz="2000"/>
        </a:p>
      </dgm:t>
    </dgm:pt>
    <dgm:pt modelId="{57AFB624-2DEF-4364-9E19-4B1432DEA0A2}" type="sibTrans" cxnId="{E179F60A-A768-40A2-9979-A6209BF09DFE}">
      <dgm:prSet/>
      <dgm:spPr/>
      <dgm:t>
        <a:bodyPr/>
        <a:lstStyle/>
        <a:p>
          <a:endParaRPr lang="en-US" sz="2000"/>
        </a:p>
      </dgm:t>
    </dgm:pt>
    <dgm:pt modelId="{0884E014-6279-45FC-8E66-44226F5468CA}" type="pres">
      <dgm:prSet presAssocID="{4DBD75C5-3A92-4F58-8DE3-67FF30F2B014}" presName="Name0" presStyleCnt="0">
        <dgm:presLayoutVars>
          <dgm:resizeHandles/>
        </dgm:presLayoutVars>
      </dgm:prSet>
      <dgm:spPr/>
    </dgm:pt>
    <dgm:pt modelId="{C8D5398C-A3AC-4537-88D1-F8AE75AF582D}" type="pres">
      <dgm:prSet presAssocID="{18A2E101-E050-4234-9537-D775A2FF6C64}" presName="text" presStyleLbl="node1" presStyleIdx="0" presStyleCnt="3" custScaleX="206644" custScaleY="84179">
        <dgm:presLayoutVars>
          <dgm:bulletEnabled val="1"/>
        </dgm:presLayoutVars>
      </dgm:prSet>
      <dgm:spPr/>
    </dgm:pt>
    <dgm:pt modelId="{03B43D1A-1ECB-439A-AB70-66B1C1C3A294}" type="pres">
      <dgm:prSet presAssocID="{BF9E20EA-5410-47DA-A24C-472D2E094A64}" presName="space" presStyleCnt="0"/>
      <dgm:spPr/>
    </dgm:pt>
    <dgm:pt modelId="{72665B3F-F325-440F-BCA9-C4535B31A4E0}" type="pres">
      <dgm:prSet presAssocID="{B607122C-2BB3-4C2C-9662-A64EC9817588}" presName="text" presStyleLbl="node1" presStyleIdx="1" presStyleCnt="3" custScaleX="169333" custScaleY="84179">
        <dgm:presLayoutVars>
          <dgm:bulletEnabled val="1"/>
        </dgm:presLayoutVars>
      </dgm:prSet>
      <dgm:spPr/>
    </dgm:pt>
    <dgm:pt modelId="{4C4AA012-0E40-4478-B069-9E9F58274B47}" type="pres">
      <dgm:prSet presAssocID="{CB12D106-A244-4FF8-A704-897954E07A36}" presName="space" presStyleCnt="0"/>
      <dgm:spPr/>
    </dgm:pt>
    <dgm:pt modelId="{692F3BB9-0B04-47E3-B2A3-8F8C3B4C4B60}" type="pres">
      <dgm:prSet presAssocID="{9D541428-6B0D-4C0E-AA96-F752A9401F38}" presName="text" presStyleLbl="node1" presStyleIdx="2" presStyleCnt="3" custScaleX="139725" custScaleY="84179">
        <dgm:presLayoutVars>
          <dgm:bulletEnabled val="1"/>
        </dgm:presLayoutVars>
      </dgm:prSet>
      <dgm:spPr/>
    </dgm:pt>
  </dgm:ptLst>
  <dgm:cxnLst>
    <dgm:cxn modelId="{21667A01-F8EB-4EF0-9A7C-FE93FE34529D}" type="presOf" srcId="{4DBD75C5-3A92-4F58-8DE3-67FF30F2B014}" destId="{0884E014-6279-45FC-8E66-44226F5468CA}" srcOrd="0" destOrd="0" presId="urn:diagrams.loki3.com/VaryingWidthList"/>
    <dgm:cxn modelId="{E179F60A-A768-40A2-9979-A6209BF09DFE}" srcId="{4DBD75C5-3A92-4F58-8DE3-67FF30F2B014}" destId="{9D541428-6B0D-4C0E-AA96-F752A9401F38}" srcOrd="2" destOrd="0" parTransId="{DA8B2C4E-49C7-4886-9732-D2022C999332}" sibTransId="{57AFB624-2DEF-4364-9E19-4B1432DEA0A2}"/>
    <dgm:cxn modelId="{6ADC0548-A274-4050-BD8E-D1C6C123310B}" srcId="{4DBD75C5-3A92-4F58-8DE3-67FF30F2B014}" destId="{B607122C-2BB3-4C2C-9662-A64EC9817588}" srcOrd="1" destOrd="0" parTransId="{6772F098-6AAD-4796-8DA2-B0FCDC63D0C9}" sibTransId="{CB12D106-A244-4FF8-A704-897954E07A36}"/>
    <dgm:cxn modelId="{955DC56C-7E3F-4F6C-8D4E-0497B2517A88}" type="presOf" srcId="{B607122C-2BB3-4C2C-9662-A64EC9817588}" destId="{72665B3F-F325-440F-BCA9-C4535B31A4E0}" srcOrd="0" destOrd="0" presId="urn:diagrams.loki3.com/VaryingWidthList"/>
    <dgm:cxn modelId="{14942156-28F4-49B2-8716-1B27E4DF78DB}" type="presOf" srcId="{18A2E101-E050-4234-9537-D775A2FF6C64}" destId="{C8D5398C-A3AC-4537-88D1-F8AE75AF582D}" srcOrd="0" destOrd="0" presId="urn:diagrams.loki3.com/VaryingWidthList"/>
    <dgm:cxn modelId="{7949BAA2-371E-4AC2-9E78-37A71665EB6E}" srcId="{4DBD75C5-3A92-4F58-8DE3-67FF30F2B014}" destId="{18A2E101-E050-4234-9537-D775A2FF6C64}" srcOrd="0" destOrd="0" parTransId="{04BAD232-D1F8-4E84-8D5E-E71215B249DA}" sibTransId="{BF9E20EA-5410-47DA-A24C-472D2E094A64}"/>
    <dgm:cxn modelId="{CB2B29D2-7B84-4241-93F2-5A23F7DAAAD6}" type="presOf" srcId="{9D541428-6B0D-4C0E-AA96-F752A9401F38}" destId="{692F3BB9-0B04-47E3-B2A3-8F8C3B4C4B60}" srcOrd="0" destOrd="0" presId="urn:diagrams.loki3.com/VaryingWidthList"/>
    <dgm:cxn modelId="{0FFF6564-E745-4201-AC6B-1A47DA560D41}" type="presParOf" srcId="{0884E014-6279-45FC-8E66-44226F5468CA}" destId="{C8D5398C-A3AC-4537-88D1-F8AE75AF582D}" srcOrd="0" destOrd="0" presId="urn:diagrams.loki3.com/VaryingWidthList"/>
    <dgm:cxn modelId="{407E2BBC-5EC3-4AD7-9F59-566C99458FF5}" type="presParOf" srcId="{0884E014-6279-45FC-8E66-44226F5468CA}" destId="{03B43D1A-1ECB-439A-AB70-66B1C1C3A294}" srcOrd="1" destOrd="0" presId="urn:diagrams.loki3.com/VaryingWidthList"/>
    <dgm:cxn modelId="{E51F6560-4854-4BC5-BB50-4E86267A9A76}" type="presParOf" srcId="{0884E014-6279-45FC-8E66-44226F5468CA}" destId="{72665B3F-F325-440F-BCA9-C4535B31A4E0}" srcOrd="2" destOrd="0" presId="urn:diagrams.loki3.com/VaryingWidthList"/>
    <dgm:cxn modelId="{19F3E207-9612-43B6-8A1F-A242D05A2CFF}" type="presParOf" srcId="{0884E014-6279-45FC-8E66-44226F5468CA}" destId="{4C4AA012-0E40-4478-B069-9E9F58274B47}" srcOrd="3" destOrd="0" presId="urn:diagrams.loki3.com/VaryingWidthList"/>
    <dgm:cxn modelId="{042792DE-E0A5-4466-BDE2-1D09B4C4472C}" type="presParOf" srcId="{0884E014-6279-45FC-8E66-44226F5468CA}" destId="{692F3BB9-0B04-47E3-B2A3-8F8C3B4C4B60}" srcOrd="4" destOrd="0" presId="urn:diagrams.loki3.com/VaryingWidth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F4E6E9-A126-4C00-BFC6-F3F2EDF779B7}"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EE664D0B-277E-4F88-BAEF-E0E0D9F73CDA}">
      <dgm:prSet phldrT="[Text]" custT="1"/>
      <dgm:spPr>
        <a:solidFill>
          <a:schemeClr val="accent2">
            <a:lumMod val="75000"/>
          </a:schemeClr>
        </a:solidFill>
      </dgm:spPr>
      <dgm:t>
        <a:bodyPr/>
        <a:lstStyle/>
        <a:p>
          <a:r>
            <a:rPr lang="en-US" sz="2400" b="1"/>
            <a:t>Regional Learning</a:t>
          </a:r>
          <a:endParaRPr lang="en-US" sz="2400"/>
        </a:p>
      </dgm:t>
    </dgm:pt>
    <dgm:pt modelId="{79251788-8846-45D0-84B6-3735F2E66E59}" type="parTrans" cxnId="{3395DF60-8241-4AAB-BEFD-ACF193282134}">
      <dgm:prSet/>
      <dgm:spPr/>
      <dgm:t>
        <a:bodyPr/>
        <a:lstStyle/>
        <a:p>
          <a:endParaRPr lang="en-US" sz="1400"/>
        </a:p>
      </dgm:t>
    </dgm:pt>
    <dgm:pt modelId="{548E8B94-0B91-4E51-A007-63CF6DFB73E3}" type="sibTrans" cxnId="{3395DF60-8241-4AAB-BEFD-ACF193282134}">
      <dgm:prSet/>
      <dgm:spPr/>
      <dgm:t>
        <a:bodyPr/>
        <a:lstStyle/>
        <a:p>
          <a:endParaRPr lang="en-US" sz="1400"/>
        </a:p>
      </dgm:t>
    </dgm:pt>
    <dgm:pt modelId="{8C229F49-6895-4A34-A85F-E162715BFD67}">
      <dgm:prSet phldrT="[Text]" custT="1"/>
      <dgm:spPr>
        <a:solidFill>
          <a:schemeClr val="accent6">
            <a:lumMod val="75000"/>
          </a:schemeClr>
        </a:solidFill>
      </dgm:spPr>
      <dgm:t>
        <a:bodyPr/>
        <a:lstStyle/>
        <a:p>
          <a:r>
            <a:rPr lang="en-US" sz="2400" b="1"/>
            <a:t>Targeted Skills/Support Groups</a:t>
          </a:r>
          <a:endParaRPr lang="en-US" sz="2400"/>
        </a:p>
      </dgm:t>
    </dgm:pt>
    <dgm:pt modelId="{6D1203EB-09A0-483D-9B84-458947682562}" type="parTrans" cxnId="{9B4F2557-4E46-4F74-8F61-0B593B376CE5}">
      <dgm:prSet/>
      <dgm:spPr/>
      <dgm:t>
        <a:bodyPr/>
        <a:lstStyle/>
        <a:p>
          <a:endParaRPr lang="en-US" sz="1400"/>
        </a:p>
      </dgm:t>
    </dgm:pt>
    <dgm:pt modelId="{AD454628-47D8-42EA-831A-41F8DC8309DF}" type="sibTrans" cxnId="{9B4F2557-4E46-4F74-8F61-0B593B376CE5}">
      <dgm:prSet/>
      <dgm:spPr/>
      <dgm:t>
        <a:bodyPr/>
        <a:lstStyle/>
        <a:p>
          <a:endParaRPr lang="en-US" sz="1400"/>
        </a:p>
      </dgm:t>
    </dgm:pt>
    <dgm:pt modelId="{0CE9C8F4-DD7A-4DB6-8930-14B8D09503F3}">
      <dgm:prSet phldrT="[Text]" custT="1"/>
      <dgm:spPr>
        <a:solidFill>
          <a:schemeClr val="accent3">
            <a:lumMod val="75000"/>
          </a:schemeClr>
        </a:solidFill>
      </dgm:spPr>
      <dgm:t>
        <a:bodyPr/>
        <a:lstStyle/>
        <a:p>
          <a:r>
            <a:rPr lang="en-US" sz="2400" b="1"/>
            <a:t>Support Plans </a:t>
          </a:r>
          <a:endParaRPr lang="en-US" sz="2400"/>
        </a:p>
      </dgm:t>
    </dgm:pt>
    <dgm:pt modelId="{03BE7D42-31D6-4888-A74E-53429F595708}" type="parTrans" cxnId="{D34A980A-4FC3-4E76-B87C-655EDE7DE9AF}">
      <dgm:prSet/>
      <dgm:spPr/>
      <dgm:t>
        <a:bodyPr/>
        <a:lstStyle/>
        <a:p>
          <a:endParaRPr lang="en-US" sz="1400"/>
        </a:p>
      </dgm:t>
    </dgm:pt>
    <dgm:pt modelId="{F0599700-FFF7-4174-81E0-0CEFBED1B4B3}" type="sibTrans" cxnId="{D34A980A-4FC3-4E76-B87C-655EDE7DE9AF}">
      <dgm:prSet/>
      <dgm:spPr/>
      <dgm:t>
        <a:bodyPr/>
        <a:lstStyle/>
        <a:p>
          <a:endParaRPr lang="en-US" sz="1400"/>
        </a:p>
      </dgm:t>
    </dgm:pt>
    <dgm:pt modelId="{1061D0BF-7132-4EC0-B9FC-B5230DC42F8C}" type="pres">
      <dgm:prSet presAssocID="{8DF4E6E9-A126-4C00-BFC6-F3F2EDF779B7}" presName="Name0" presStyleCnt="0">
        <dgm:presLayoutVars>
          <dgm:chMax val="7"/>
          <dgm:chPref val="7"/>
          <dgm:dir/>
        </dgm:presLayoutVars>
      </dgm:prSet>
      <dgm:spPr/>
    </dgm:pt>
    <dgm:pt modelId="{DDB74783-6664-4DA9-99B8-B27F048681B6}" type="pres">
      <dgm:prSet presAssocID="{8DF4E6E9-A126-4C00-BFC6-F3F2EDF779B7}" presName="Name1" presStyleCnt="0"/>
      <dgm:spPr/>
    </dgm:pt>
    <dgm:pt modelId="{F72DFFDF-B4F7-48F8-9AC0-96FA34DF30B8}" type="pres">
      <dgm:prSet presAssocID="{8DF4E6E9-A126-4C00-BFC6-F3F2EDF779B7}" presName="cycle" presStyleCnt="0"/>
      <dgm:spPr/>
    </dgm:pt>
    <dgm:pt modelId="{1FCD95AE-1C91-4607-A29A-C7CA064F802E}" type="pres">
      <dgm:prSet presAssocID="{8DF4E6E9-A126-4C00-BFC6-F3F2EDF779B7}" presName="srcNode" presStyleLbl="node1" presStyleIdx="0" presStyleCnt="3"/>
      <dgm:spPr/>
    </dgm:pt>
    <dgm:pt modelId="{7A9F7C20-49A4-4550-B3C1-70C34F718F71}" type="pres">
      <dgm:prSet presAssocID="{8DF4E6E9-A126-4C00-BFC6-F3F2EDF779B7}" presName="conn" presStyleLbl="parChTrans1D2" presStyleIdx="0" presStyleCnt="1" custFlipVert="0" custFlipHor="1" custScaleX="7231" custScaleY="66080" custLinFactNeighborX="50586" custLinFactNeighborY="973"/>
      <dgm:spPr/>
    </dgm:pt>
    <dgm:pt modelId="{1A9B351E-A3C2-46F1-A36E-2CDF0724FA30}" type="pres">
      <dgm:prSet presAssocID="{8DF4E6E9-A126-4C00-BFC6-F3F2EDF779B7}" presName="extraNode" presStyleLbl="node1" presStyleIdx="0" presStyleCnt="3"/>
      <dgm:spPr/>
    </dgm:pt>
    <dgm:pt modelId="{246864D2-7068-47E5-8100-300B69392A52}" type="pres">
      <dgm:prSet presAssocID="{8DF4E6E9-A126-4C00-BFC6-F3F2EDF779B7}" presName="dstNode" presStyleLbl="node1" presStyleIdx="0" presStyleCnt="3"/>
      <dgm:spPr/>
    </dgm:pt>
    <dgm:pt modelId="{8FB4DD1F-D5F8-4E9A-B0DF-EB59D0654FDD}" type="pres">
      <dgm:prSet presAssocID="{EE664D0B-277E-4F88-BAEF-E0E0D9F73CDA}" presName="text_1" presStyleLbl="node1" presStyleIdx="0" presStyleCnt="3">
        <dgm:presLayoutVars>
          <dgm:bulletEnabled val="1"/>
        </dgm:presLayoutVars>
      </dgm:prSet>
      <dgm:spPr/>
    </dgm:pt>
    <dgm:pt modelId="{B65987EE-63B6-4C00-8E37-FCDC81AF6814}" type="pres">
      <dgm:prSet presAssocID="{EE664D0B-277E-4F88-BAEF-E0E0D9F73CDA}" presName="accent_1" presStyleCnt="0"/>
      <dgm:spPr/>
    </dgm:pt>
    <dgm:pt modelId="{AE8CDDE3-1383-4284-ABAA-1DC19B91C4B4}" type="pres">
      <dgm:prSet presAssocID="{EE664D0B-277E-4F88-BAEF-E0E0D9F73CDA}" presName="accentRepeatNode" presStyleLbl="solidFgAcc1" presStyleIdx="0" presStyleCnt="3"/>
      <dgm:spPr/>
    </dgm:pt>
    <dgm:pt modelId="{D4570DDA-D2DF-47A5-98A0-982BFB5E4EC2}" type="pres">
      <dgm:prSet presAssocID="{8C229F49-6895-4A34-A85F-E162715BFD67}" presName="text_2" presStyleLbl="node1" presStyleIdx="1" presStyleCnt="3">
        <dgm:presLayoutVars>
          <dgm:bulletEnabled val="1"/>
        </dgm:presLayoutVars>
      </dgm:prSet>
      <dgm:spPr/>
    </dgm:pt>
    <dgm:pt modelId="{B2EB3DD2-629E-4DEA-B330-7C4B2EFB6A4E}" type="pres">
      <dgm:prSet presAssocID="{8C229F49-6895-4A34-A85F-E162715BFD67}" presName="accent_2" presStyleCnt="0"/>
      <dgm:spPr/>
    </dgm:pt>
    <dgm:pt modelId="{5E800F7C-E559-4BF9-8D95-1AA4F764BC4E}" type="pres">
      <dgm:prSet presAssocID="{8C229F49-6895-4A34-A85F-E162715BFD67}" presName="accentRepeatNode" presStyleLbl="solidFgAcc1" presStyleIdx="1" presStyleCnt="3"/>
      <dgm:spPr/>
    </dgm:pt>
    <dgm:pt modelId="{75D98347-D1A8-48A2-93B5-F5A0918E322D}" type="pres">
      <dgm:prSet presAssocID="{0CE9C8F4-DD7A-4DB6-8930-14B8D09503F3}" presName="text_3" presStyleLbl="node1" presStyleIdx="2" presStyleCnt="3" custScaleX="87651" custLinFactNeighborX="6003" custLinFactNeighborY="-877">
        <dgm:presLayoutVars>
          <dgm:bulletEnabled val="1"/>
        </dgm:presLayoutVars>
      </dgm:prSet>
      <dgm:spPr/>
    </dgm:pt>
    <dgm:pt modelId="{C208898D-CC63-4404-AD2B-831474929E6A}" type="pres">
      <dgm:prSet presAssocID="{0CE9C8F4-DD7A-4DB6-8930-14B8D09503F3}" presName="accent_3" presStyleCnt="0"/>
      <dgm:spPr/>
    </dgm:pt>
    <dgm:pt modelId="{5D2CE53C-0B08-4F59-A423-F5C65E36CCFB}" type="pres">
      <dgm:prSet presAssocID="{0CE9C8F4-DD7A-4DB6-8930-14B8D09503F3}" presName="accentRepeatNode" presStyleLbl="solidFgAcc1" presStyleIdx="2" presStyleCnt="3" custLinFactNeighborX="62992" custLinFactNeighborY="-157"/>
      <dgm:spPr/>
    </dgm:pt>
  </dgm:ptLst>
  <dgm:cxnLst>
    <dgm:cxn modelId="{D34A980A-4FC3-4E76-B87C-655EDE7DE9AF}" srcId="{8DF4E6E9-A126-4C00-BFC6-F3F2EDF779B7}" destId="{0CE9C8F4-DD7A-4DB6-8930-14B8D09503F3}" srcOrd="2" destOrd="0" parTransId="{03BE7D42-31D6-4888-A74E-53429F595708}" sibTransId="{F0599700-FFF7-4174-81E0-0CEFBED1B4B3}"/>
    <dgm:cxn modelId="{2ADD7D2E-0F2C-430A-A820-1B43D216C692}" type="presOf" srcId="{8DF4E6E9-A126-4C00-BFC6-F3F2EDF779B7}" destId="{1061D0BF-7132-4EC0-B9FC-B5230DC42F8C}" srcOrd="0" destOrd="0" presId="urn:microsoft.com/office/officeart/2008/layout/VerticalCurvedList"/>
    <dgm:cxn modelId="{E40C2A3F-1980-4F37-A8EA-BE25224A536E}" type="presOf" srcId="{548E8B94-0B91-4E51-A007-63CF6DFB73E3}" destId="{7A9F7C20-49A4-4550-B3C1-70C34F718F71}" srcOrd="0" destOrd="0" presId="urn:microsoft.com/office/officeart/2008/layout/VerticalCurvedList"/>
    <dgm:cxn modelId="{3395DF60-8241-4AAB-BEFD-ACF193282134}" srcId="{8DF4E6E9-A126-4C00-BFC6-F3F2EDF779B7}" destId="{EE664D0B-277E-4F88-BAEF-E0E0D9F73CDA}" srcOrd="0" destOrd="0" parTransId="{79251788-8846-45D0-84B6-3735F2E66E59}" sibTransId="{548E8B94-0B91-4E51-A007-63CF6DFB73E3}"/>
    <dgm:cxn modelId="{8A329962-1092-4352-8F00-9318B6653E59}" type="presOf" srcId="{EE664D0B-277E-4F88-BAEF-E0E0D9F73CDA}" destId="{8FB4DD1F-D5F8-4E9A-B0DF-EB59D0654FDD}" srcOrd="0" destOrd="0" presId="urn:microsoft.com/office/officeart/2008/layout/VerticalCurvedList"/>
    <dgm:cxn modelId="{9B4F2557-4E46-4F74-8F61-0B593B376CE5}" srcId="{8DF4E6E9-A126-4C00-BFC6-F3F2EDF779B7}" destId="{8C229F49-6895-4A34-A85F-E162715BFD67}" srcOrd="1" destOrd="0" parTransId="{6D1203EB-09A0-483D-9B84-458947682562}" sibTransId="{AD454628-47D8-42EA-831A-41F8DC8309DF}"/>
    <dgm:cxn modelId="{9CA6DA98-5766-488B-9CFB-80074DB8AE9B}" type="presOf" srcId="{8C229F49-6895-4A34-A85F-E162715BFD67}" destId="{D4570DDA-D2DF-47A5-98A0-982BFB5E4EC2}" srcOrd="0" destOrd="0" presId="urn:microsoft.com/office/officeart/2008/layout/VerticalCurvedList"/>
    <dgm:cxn modelId="{848821CF-F9D1-4F59-8085-99A1D7DB6BE4}" type="presOf" srcId="{0CE9C8F4-DD7A-4DB6-8930-14B8D09503F3}" destId="{75D98347-D1A8-48A2-93B5-F5A0918E322D}" srcOrd="0" destOrd="0" presId="urn:microsoft.com/office/officeart/2008/layout/VerticalCurvedList"/>
    <dgm:cxn modelId="{15D854EE-E6D0-4AEB-B1B8-C69B4B84639E}" type="presParOf" srcId="{1061D0BF-7132-4EC0-B9FC-B5230DC42F8C}" destId="{DDB74783-6664-4DA9-99B8-B27F048681B6}" srcOrd="0" destOrd="0" presId="urn:microsoft.com/office/officeart/2008/layout/VerticalCurvedList"/>
    <dgm:cxn modelId="{9D2B69C3-C1B9-4D87-A37C-3D4D2165901F}" type="presParOf" srcId="{DDB74783-6664-4DA9-99B8-B27F048681B6}" destId="{F72DFFDF-B4F7-48F8-9AC0-96FA34DF30B8}" srcOrd="0" destOrd="0" presId="urn:microsoft.com/office/officeart/2008/layout/VerticalCurvedList"/>
    <dgm:cxn modelId="{6B36AEC7-3F4C-4A6B-AF1A-20166B122952}" type="presParOf" srcId="{F72DFFDF-B4F7-48F8-9AC0-96FA34DF30B8}" destId="{1FCD95AE-1C91-4607-A29A-C7CA064F802E}" srcOrd="0" destOrd="0" presId="urn:microsoft.com/office/officeart/2008/layout/VerticalCurvedList"/>
    <dgm:cxn modelId="{2ED89B08-6CB6-450F-A0DD-1961AEBED1A7}" type="presParOf" srcId="{F72DFFDF-B4F7-48F8-9AC0-96FA34DF30B8}" destId="{7A9F7C20-49A4-4550-B3C1-70C34F718F71}" srcOrd="1" destOrd="0" presId="urn:microsoft.com/office/officeart/2008/layout/VerticalCurvedList"/>
    <dgm:cxn modelId="{001F88B8-2C62-4C75-A026-83AC248FD455}" type="presParOf" srcId="{F72DFFDF-B4F7-48F8-9AC0-96FA34DF30B8}" destId="{1A9B351E-A3C2-46F1-A36E-2CDF0724FA30}" srcOrd="2" destOrd="0" presId="urn:microsoft.com/office/officeart/2008/layout/VerticalCurvedList"/>
    <dgm:cxn modelId="{2B60DC3F-33F9-472B-91F6-43AFC7A321C1}" type="presParOf" srcId="{F72DFFDF-B4F7-48F8-9AC0-96FA34DF30B8}" destId="{246864D2-7068-47E5-8100-300B69392A52}" srcOrd="3" destOrd="0" presId="urn:microsoft.com/office/officeart/2008/layout/VerticalCurvedList"/>
    <dgm:cxn modelId="{77089B6C-09A6-43DC-97FF-43B53FBED48C}" type="presParOf" srcId="{DDB74783-6664-4DA9-99B8-B27F048681B6}" destId="{8FB4DD1F-D5F8-4E9A-B0DF-EB59D0654FDD}" srcOrd="1" destOrd="0" presId="urn:microsoft.com/office/officeart/2008/layout/VerticalCurvedList"/>
    <dgm:cxn modelId="{4CF88D86-CC94-4F84-A19E-24DDA7259AD6}" type="presParOf" srcId="{DDB74783-6664-4DA9-99B8-B27F048681B6}" destId="{B65987EE-63B6-4C00-8E37-FCDC81AF6814}" srcOrd="2" destOrd="0" presId="urn:microsoft.com/office/officeart/2008/layout/VerticalCurvedList"/>
    <dgm:cxn modelId="{E924BDC7-4CBA-4713-A15C-587E5D8B9C01}" type="presParOf" srcId="{B65987EE-63B6-4C00-8E37-FCDC81AF6814}" destId="{AE8CDDE3-1383-4284-ABAA-1DC19B91C4B4}" srcOrd="0" destOrd="0" presId="urn:microsoft.com/office/officeart/2008/layout/VerticalCurvedList"/>
    <dgm:cxn modelId="{830FD644-4486-4FB8-A52A-48E5E96235EC}" type="presParOf" srcId="{DDB74783-6664-4DA9-99B8-B27F048681B6}" destId="{D4570DDA-D2DF-47A5-98A0-982BFB5E4EC2}" srcOrd="3" destOrd="0" presId="urn:microsoft.com/office/officeart/2008/layout/VerticalCurvedList"/>
    <dgm:cxn modelId="{81A079C0-AF61-42A9-BFF0-C69A2CE4459B}" type="presParOf" srcId="{DDB74783-6664-4DA9-99B8-B27F048681B6}" destId="{B2EB3DD2-629E-4DEA-B330-7C4B2EFB6A4E}" srcOrd="4" destOrd="0" presId="urn:microsoft.com/office/officeart/2008/layout/VerticalCurvedList"/>
    <dgm:cxn modelId="{D3D02B85-7690-4800-8C0B-5D49FD009EB9}" type="presParOf" srcId="{B2EB3DD2-629E-4DEA-B330-7C4B2EFB6A4E}" destId="{5E800F7C-E559-4BF9-8D95-1AA4F764BC4E}" srcOrd="0" destOrd="0" presId="urn:microsoft.com/office/officeart/2008/layout/VerticalCurvedList"/>
    <dgm:cxn modelId="{10383B54-E1B9-4BCB-B292-E184AEF70CF5}" type="presParOf" srcId="{DDB74783-6664-4DA9-99B8-B27F048681B6}" destId="{75D98347-D1A8-48A2-93B5-F5A0918E322D}" srcOrd="5" destOrd="0" presId="urn:microsoft.com/office/officeart/2008/layout/VerticalCurvedList"/>
    <dgm:cxn modelId="{5887EEF0-BF27-423C-8C0F-42FC0FA2ED86}" type="presParOf" srcId="{DDB74783-6664-4DA9-99B8-B27F048681B6}" destId="{C208898D-CC63-4404-AD2B-831474929E6A}" srcOrd="6" destOrd="0" presId="urn:microsoft.com/office/officeart/2008/layout/VerticalCurvedList"/>
    <dgm:cxn modelId="{8C935607-AFDD-4C98-B3A5-DA50B2385095}" type="presParOf" srcId="{C208898D-CC63-4404-AD2B-831474929E6A}" destId="{5D2CE53C-0B08-4F59-A423-F5C65E36CCFB}"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6F9ECC-D299-46E2-A1D9-F4DBAAF92A1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2A843E9-9286-4C62-8268-E0E6B993C261}">
      <dgm:prSet phldrT="[Text]"/>
      <dgm:spPr/>
      <dgm:t>
        <a:bodyPr/>
        <a:lstStyle/>
        <a:p>
          <a:r>
            <a:rPr lang="en-US" dirty="0">
              <a:solidFill>
                <a:srgbClr val="1F3864"/>
              </a:solidFill>
              <a:ea typeface="Times New Roman" panose="02020603050405020304" pitchFamily="18" charset="0"/>
            </a:rPr>
            <a:t>Amend New York State law to deem school districts approved to provide preschool Special Education Itinerant Services (SEIS) and Special Class in an Integrated Setting (SCIS) program services without separate NYSED approval.   </a:t>
          </a:r>
          <a:endParaRPr lang="en-US" dirty="0"/>
        </a:p>
      </dgm:t>
    </dgm:pt>
    <dgm:pt modelId="{DC1997F7-9860-4CD4-9C83-4C1C6B5EA562}" type="parTrans" cxnId="{EB3A3A4A-130A-4000-9A63-D6AAB99E7F13}">
      <dgm:prSet/>
      <dgm:spPr/>
      <dgm:t>
        <a:bodyPr/>
        <a:lstStyle/>
        <a:p>
          <a:endParaRPr lang="en-US"/>
        </a:p>
      </dgm:t>
    </dgm:pt>
    <dgm:pt modelId="{4ACC4ABC-47D1-4C95-BBB4-1D904D193AF3}" type="sibTrans" cxnId="{EB3A3A4A-130A-4000-9A63-D6AAB99E7F13}">
      <dgm:prSet/>
      <dgm:spPr/>
      <dgm:t>
        <a:bodyPr/>
        <a:lstStyle/>
        <a:p>
          <a:endParaRPr lang="en-US"/>
        </a:p>
      </dgm:t>
    </dgm:pt>
    <dgm:pt modelId="{5E012B3C-D86B-490B-A6E6-97BA2374142D}">
      <dgm:prSet phldrT="[Text]"/>
      <dgm:spPr/>
      <dgm:t>
        <a:bodyPr/>
        <a:lstStyle/>
        <a:p>
          <a:r>
            <a:rPr lang="en-US" dirty="0">
              <a:solidFill>
                <a:srgbClr val="1F3864"/>
              </a:solidFill>
              <a:ea typeface="Times New Roman" panose="02020603050405020304" pitchFamily="18" charset="0"/>
            </a:rPr>
            <a:t>Require districts to review their Indicator 6 data in aggregate and also by race and ethnicity.  For districts not meeting Indicator 6 targets, or if a disparity is found in the race and ethnicity data, districts would be required to complete a </a:t>
          </a:r>
          <a:r>
            <a:rPr lang="en-US" dirty="0">
              <a:hlinkClick xmlns:r="http://schemas.openxmlformats.org/officeDocument/2006/relationships" r:id="rId1"/>
            </a:rPr>
            <a:t>Local District Preschool Inclusion Self-Assessment</a:t>
          </a:r>
          <a:r>
            <a:rPr lang="en-US" dirty="0"/>
            <a:t>.</a:t>
          </a:r>
        </a:p>
      </dgm:t>
    </dgm:pt>
    <dgm:pt modelId="{396C4BE4-E5EC-4DFF-B94B-70BFB0B3AC13}" type="parTrans" cxnId="{E643239A-906D-4B02-891E-DEF64C360149}">
      <dgm:prSet/>
      <dgm:spPr/>
      <dgm:t>
        <a:bodyPr/>
        <a:lstStyle/>
        <a:p>
          <a:endParaRPr lang="en-US"/>
        </a:p>
      </dgm:t>
    </dgm:pt>
    <dgm:pt modelId="{59CD6182-351D-422D-8493-F5266A0C7EBD}" type="sibTrans" cxnId="{E643239A-906D-4B02-891E-DEF64C360149}">
      <dgm:prSet/>
      <dgm:spPr/>
      <dgm:t>
        <a:bodyPr/>
        <a:lstStyle/>
        <a:p>
          <a:endParaRPr lang="en-US"/>
        </a:p>
      </dgm:t>
    </dgm:pt>
    <dgm:pt modelId="{0DF2C0F4-5246-4199-A1D3-B4CDAE9F816E}">
      <dgm:prSet phldrT="[Text]"/>
      <dgm:spPr/>
      <dgm:t>
        <a:bodyPr/>
        <a:lstStyle/>
        <a:p>
          <a:r>
            <a:rPr lang="en-US" dirty="0">
              <a:solidFill>
                <a:srgbClr val="1F3864"/>
              </a:solidFill>
              <a:ea typeface="Calibri" panose="020F0502020204030204" pitchFamily="34" charset="0"/>
              <a:cs typeface="Times New Roman"/>
            </a:rPr>
            <a:t>Create a targeted monitoring activity to review and document Committee on Preschool Special Education decision-making processes pertaining to preschool inclusion.  Include documentation that the parent was informed of their child’s rights to receive services in the least restrictive environment. </a:t>
          </a:r>
          <a:endParaRPr lang="en-US" dirty="0"/>
        </a:p>
      </dgm:t>
    </dgm:pt>
    <dgm:pt modelId="{D2F435F8-94CA-487F-A3C9-A7F9D3EB90F5}" type="parTrans" cxnId="{1D981C0C-71CD-4E1B-ABED-1AAA05D03FB0}">
      <dgm:prSet/>
      <dgm:spPr/>
      <dgm:t>
        <a:bodyPr/>
        <a:lstStyle/>
        <a:p>
          <a:endParaRPr lang="en-US"/>
        </a:p>
      </dgm:t>
    </dgm:pt>
    <dgm:pt modelId="{BDD9841D-84C3-4E3C-8EF9-425E4988D0A0}" type="sibTrans" cxnId="{1D981C0C-71CD-4E1B-ABED-1AAA05D03FB0}">
      <dgm:prSet/>
      <dgm:spPr/>
      <dgm:t>
        <a:bodyPr/>
        <a:lstStyle/>
        <a:p>
          <a:endParaRPr lang="en-US"/>
        </a:p>
      </dgm:t>
    </dgm:pt>
    <dgm:pt modelId="{8F7B9EB6-1A41-4C53-AFE3-F438493CBF61}" type="pres">
      <dgm:prSet presAssocID="{FF6F9ECC-D299-46E2-A1D9-F4DBAAF92A12}" presName="vert0" presStyleCnt="0">
        <dgm:presLayoutVars>
          <dgm:dir/>
          <dgm:animOne val="branch"/>
          <dgm:animLvl val="lvl"/>
        </dgm:presLayoutVars>
      </dgm:prSet>
      <dgm:spPr/>
    </dgm:pt>
    <dgm:pt modelId="{6E9EC8E1-AF6D-4AE2-8075-FA53A8750AA9}" type="pres">
      <dgm:prSet presAssocID="{82A843E9-9286-4C62-8268-E0E6B993C261}" presName="thickLine" presStyleLbl="alignNode1" presStyleIdx="0" presStyleCnt="3"/>
      <dgm:spPr/>
    </dgm:pt>
    <dgm:pt modelId="{7C657B87-D7D8-478A-8B6A-F4EFA5734BB4}" type="pres">
      <dgm:prSet presAssocID="{82A843E9-9286-4C62-8268-E0E6B993C261}" presName="horz1" presStyleCnt="0"/>
      <dgm:spPr/>
    </dgm:pt>
    <dgm:pt modelId="{5FC90FF3-28B9-482D-9091-CE8E6D111517}" type="pres">
      <dgm:prSet presAssocID="{82A843E9-9286-4C62-8268-E0E6B993C261}" presName="tx1" presStyleLbl="revTx" presStyleIdx="0" presStyleCnt="3" custScaleY="65994" custLinFactNeighborX="954" custLinFactNeighborY="-3852"/>
      <dgm:spPr/>
    </dgm:pt>
    <dgm:pt modelId="{6F6E1E2A-1B4C-4931-ACAC-14647291762D}" type="pres">
      <dgm:prSet presAssocID="{82A843E9-9286-4C62-8268-E0E6B993C261}" presName="vert1" presStyleCnt="0"/>
      <dgm:spPr/>
    </dgm:pt>
    <dgm:pt modelId="{A19A9330-5374-4C81-B1E7-F2C1D983B15E}" type="pres">
      <dgm:prSet presAssocID="{5E012B3C-D86B-490B-A6E6-97BA2374142D}" presName="thickLine" presStyleLbl="alignNode1" presStyleIdx="1" presStyleCnt="3"/>
      <dgm:spPr/>
    </dgm:pt>
    <dgm:pt modelId="{101BE4F4-E119-4C84-8117-60589A3197D7}" type="pres">
      <dgm:prSet presAssocID="{5E012B3C-D86B-490B-A6E6-97BA2374142D}" presName="horz1" presStyleCnt="0"/>
      <dgm:spPr/>
    </dgm:pt>
    <dgm:pt modelId="{C57343AC-27CE-4CED-9C55-E3D3C8D0DF3C}" type="pres">
      <dgm:prSet presAssocID="{5E012B3C-D86B-490B-A6E6-97BA2374142D}" presName="tx1" presStyleLbl="revTx" presStyleIdx="1" presStyleCnt="3" custScaleY="77638"/>
      <dgm:spPr/>
    </dgm:pt>
    <dgm:pt modelId="{B0D57275-1485-4379-A1F8-DF808115DA16}" type="pres">
      <dgm:prSet presAssocID="{5E012B3C-D86B-490B-A6E6-97BA2374142D}" presName="vert1" presStyleCnt="0"/>
      <dgm:spPr/>
    </dgm:pt>
    <dgm:pt modelId="{8D1C61C6-335E-46BE-9201-4267048E3653}" type="pres">
      <dgm:prSet presAssocID="{0DF2C0F4-5246-4199-A1D3-B4CDAE9F816E}" presName="thickLine" presStyleLbl="alignNode1" presStyleIdx="2" presStyleCnt="3"/>
      <dgm:spPr/>
    </dgm:pt>
    <dgm:pt modelId="{2066BDC7-C627-48E0-8420-082E736D8BEA}" type="pres">
      <dgm:prSet presAssocID="{0DF2C0F4-5246-4199-A1D3-B4CDAE9F816E}" presName="horz1" presStyleCnt="0"/>
      <dgm:spPr/>
    </dgm:pt>
    <dgm:pt modelId="{505AC44B-B5D1-4E62-A95F-FFD148B23508}" type="pres">
      <dgm:prSet presAssocID="{0DF2C0F4-5246-4199-A1D3-B4CDAE9F816E}" presName="tx1" presStyleLbl="revTx" presStyleIdx="2" presStyleCnt="3" custScaleY="84150"/>
      <dgm:spPr/>
    </dgm:pt>
    <dgm:pt modelId="{0C9848DF-8F39-42CF-8EA7-2F9A26E97050}" type="pres">
      <dgm:prSet presAssocID="{0DF2C0F4-5246-4199-A1D3-B4CDAE9F816E}" presName="vert1" presStyleCnt="0"/>
      <dgm:spPr/>
    </dgm:pt>
  </dgm:ptLst>
  <dgm:cxnLst>
    <dgm:cxn modelId="{1D981C0C-71CD-4E1B-ABED-1AAA05D03FB0}" srcId="{FF6F9ECC-D299-46E2-A1D9-F4DBAAF92A12}" destId="{0DF2C0F4-5246-4199-A1D3-B4CDAE9F816E}" srcOrd="2" destOrd="0" parTransId="{D2F435F8-94CA-487F-A3C9-A7F9D3EB90F5}" sibTransId="{BDD9841D-84C3-4E3C-8EF9-425E4988D0A0}"/>
    <dgm:cxn modelId="{EB3A3A4A-130A-4000-9A63-D6AAB99E7F13}" srcId="{FF6F9ECC-D299-46E2-A1D9-F4DBAAF92A12}" destId="{82A843E9-9286-4C62-8268-E0E6B993C261}" srcOrd="0" destOrd="0" parTransId="{DC1997F7-9860-4CD4-9C83-4C1C6B5EA562}" sibTransId="{4ACC4ABC-47D1-4C95-BBB4-1D904D193AF3}"/>
    <dgm:cxn modelId="{E643239A-906D-4B02-891E-DEF64C360149}" srcId="{FF6F9ECC-D299-46E2-A1D9-F4DBAAF92A12}" destId="{5E012B3C-D86B-490B-A6E6-97BA2374142D}" srcOrd="1" destOrd="0" parTransId="{396C4BE4-E5EC-4DFF-B94B-70BFB0B3AC13}" sibTransId="{59CD6182-351D-422D-8493-F5266A0C7EBD}"/>
    <dgm:cxn modelId="{B7CEB5B8-EF69-44DF-BD7A-2E6A706B4ADB}" type="presOf" srcId="{82A843E9-9286-4C62-8268-E0E6B993C261}" destId="{5FC90FF3-28B9-482D-9091-CE8E6D111517}" srcOrd="0" destOrd="0" presId="urn:microsoft.com/office/officeart/2008/layout/LinedList"/>
    <dgm:cxn modelId="{247D38BA-6C1B-480C-B9F6-066366DDD6D2}" type="presOf" srcId="{0DF2C0F4-5246-4199-A1D3-B4CDAE9F816E}" destId="{505AC44B-B5D1-4E62-A95F-FFD148B23508}" srcOrd="0" destOrd="0" presId="urn:microsoft.com/office/officeart/2008/layout/LinedList"/>
    <dgm:cxn modelId="{CE367DDD-6A9A-4372-BAB8-B43B53CE682D}" type="presOf" srcId="{FF6F9ECC-D299-46E2-A1D9-F4DBAAF92A12}" destId="{8F7B9EB6-1A41-4C53-AFE3-F438493CBF61}" srcOrd="0" destOrd="0" presId="urn:microsoft.com/office/officeart/2008/layout/LinedList"/>
    <dgm:cxn modelId="{C6FE40DE-F93C-4B0F-B384-99676DEDD3F0}" type="presOf" srcId="{5E012B3C-D86B-490B-A6E6-97BA2374142D}" destId="{C57343AC-27CE-4CED-9C55-E3D3C8D0DF3C}" srcOrd="0" destOrd="0" presId="urn:microsoft.com/office/officeart/2008/layout/LinedList"/>
    <dgm:cxn modelId="{3532AA79-29C6-4EF4-9E03-7242C128D0FF}" type="presParOf" srcId="{8F7B9EB6-1A41-4C53-AFE3-F438493CBF61}" destId="{6E9EC8E1-AF6D-4AE2-8075-FA53A8750AA9}" srcOrd="0" destOrd="0" presId="urn:microsoft.com/office/officeart/2008/layout/LinedList"/>
    <dgm:cxn modelId="{C28E1FFC-CEA8-4690-B6AF-96C0A2BB097F}" type="presParOf" srcId="{8F7B9EB6-1A41-4C53-AFE3-F438493CBF61}" destId="{7C657B87-D7D8-478A-8B6A-F4EFA5734BB4}" srcOrd="1" destOrd="0" presId="urn:microsoft.com/office/officeart/2008/layout/LinedList"/>
    <dgm:cxn modelId="{5F8CA2F2-000B-4081-99B1-159C651C0BB9}" type="presParOf" srcId="{7C657B87-D7D8-478A-8B6A-F4EFA5734BB4}" destId="{5FC90FF3-28B9-482D-9091-CE8E6D111517}" srcOrd="0" destOrd="0" presId="urn:microsoft.com/office/officeart/2008/layout/LinedList"/>
    <dgm:cxn modelId="{2662DD13-CA61-4BD0-8DF5-4E12B62024DE}" type="presParOf" srcId="{7C657B87-D7D8-478A-8B6A-F4EFA5734BB4}" destId="{6F6E1E2A-1B4C-4931-ACAC-14647291762D}" srcOrd="1" destOrd="0" presId="urn:microsoft.com/office/officeart/2008/layout/LinedList"/>
    <dgm:cxn modelId="{53AEE706-F94A-4C74-BAA5-FA20A12079E6}" type="presParOf" srcId="{8F7B9EB6-1A41-4C53-AFE3-F438493CBF61}" destId="{A19A9330-5374-4C81-B1E7-F2C1D983B15E}" srcOrd="2" destOrd="0" presId="urn:microsoft.com/office/officeart/2008/layout/LinedList"/>
    <dgm:cxn modelId="{A336EC6D-3B5C-482F-BC5B-5752708591FD}" type="presParOf" srcId="{8F7B9EB6-1A41-4C53-AFE3-F438493CBF61}" destId="{101BE4F4-E119-4C84-8117-60589A3197D7}" srcOrd="3" destOrd="0" presId="urn:microsoft.com/office/officeart/2008/layout/LinedList"/>
    <dgm:cxn modelId="{25394FC6-66BF-423B-A3A1-E54A33FB6FF4}" type="presParOf" srcId="{101BE4F4-E119-4C84-8117-60589A3197D7}" destId="{C57343AC-27CE-4CED-9C55-E3D3C8D0DF3C}" srcOrd="0" destOrd="0" presId="urn:microsoft.com/office/officeart/2008/layout/LinedList"/>
    <dgm:cxn modelId="{A6E42E65-CE33-4A0A-BBD0-E6DFACEEC96A}" type="presParOf" srcId="{101BE4F4-E119-4C84-8117-60589A3197D7}" destId="{B0D57275-1485-4379-A1F8-DF808115DA16}" srcOrd="1" destOrd="0" presId="urn:microsoft.com/office/officeart/2008/layout/LinedList"/>
    <dgm:cxn modelId="{A00B992E-55BF-4F00-AD2D-996DA34ACA21}" type="presParOf" srcId="{8F7B9EB6-1A41-4C53-AFE3-F438493CBF61}" destId="{8D1C61C6-335E-46BE-9201-4267048E3653}" srcOrd="4" destOrd="0" presId="urn:microsoft.com/office/officeart/2008/layout/LinedList"/>
    <dgm:cxn modelId="{1A5F81A4-79D6-4739-8D2F-379BBBE6B8A9}" type="presParOf" srcId="{8F7B9EB6-1A41-4C53-AFE3-F438493CBF61}" destId="{2066BDC7-C627-48E0-8420-082E736D8BEA}" srcOrd="5" destOrd="0" presId="urn:microsoft.com/office/officeart/2008/layout/LinedList"/>
    <dgm:cxn modelId="{6E5029B0-D3A9-4737-A132-8C7B79D7D482}" type="presParOf" srcId="{2066BDC7-C627-48E0-8420-082E736D8BEA}" destId="{505AC44B-B5D1-4E62-A95F-FFD148B23508}" srcOrd="0" destOrd="0" presId="urn:microsoft.com/office/officeart/2008/layout/LinedList"/>
    <dgm:cxn modelId="{66D82075-02F8-452E-B4A0-BB5CED023AF1}" type="presParOf" srcId="{2066BDC7-C627-48E0-8420-082E736D8BEA}" destId="{0C9848DF-8F39-42CF-8EA7-2F9A26E9705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6F9ECC-D299-46E2-A1D9-F4DBAAF92A1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2A843E9-9286-4C62-8268-E0E6B993C261}">
      <dgm:prSet phldrT="[Text]"/>
      <dgm:spPr/>
      <dgm:t>
        <a:bodyPr/>
        <a:lstStyle/>
        <a:p>
          <a:r>
            <a:rPr lang="en-US" dirty="0">
              <a:solidFill>
                <a:srgbClr val="1F3864"/>
              </a:solidFill>
              <a:ea typeface="Calibri" panose="020F0502020204030204" pitchFamily="34" charset="0"/>
              <a:cs typeface="Times New Roman"/>
            </a:rPr>
            <a:t>Streamline the existing regional need process to identify need for SEIS and SCIS programs in counties based on districts' Indicator 6 data.</a:t>
          </a:r>
          <a:r>
            <a:rPr lang="en-US" dirty="0">
              <a:solidFill>
                <a:srgbClr val="1F3864"/>
              </a:solidFill>
              <a:ea typeface="Times New Roman" panose="02020603050405020304" pitchFamily="18" charset="0"/>
            </a:rPr>
            <a:t>  </a:t>
          </a:r>
          <a:endParaRPr lang="en-US" dirty="0"/>
        </a:p>
      </dgm:t>
    </dgm:pt>
    <dgm:pt modelId="{DC1997F7-9860-4CD4-9C83-4C1C6B5EA562}" type="parTrans" cxnId="{EB3A3A4A-130A-4000-9A63-D6AAB99E7F13}">
      <dgm:prSet/>
      <dgm:spPr/>
      <dgm:t>
        <a:bodyPr/>
        <a:lstStyle/>
        <a:p>
          <a:endParaRPr lang="en-US"/>
        </a:p>
      </dgm:t>
    </dgm:pt>
    <dgm:pt modelId="{4ACC4ABC-47D1-4C95-BBB4-1D904D193AF3}" type="sibTrans" cxnId="{EB3A3A4A-130A-4000-9A63-D6AAB99E7F13}">
      <dgm:prSet/>
      <dgm:spPr/>
      <dgm:t>
        <a:bodyPr/>
        <a:lstStyle/>
        <a:p>
          <a:endParaRPr lang="en-US"/>
        </a:p>
      </dgm:t>
    </dgm:pt>
    <dgm:pt modelId="{5E012B3C-D86B-490B-A6E6-97BA2374142D}">
      <dgm:prSet phldrT="[Text]"/>
      <dgm:spPr/>
      <dgm:t>
        <a:bodyPr/>
        <a:lstStyle/>
        <a:p>
          <a:r>
            <a:rPr lang="en-US" dirty="0">
              <a:solidFill>
                <a:srgbClr val="1F3864"/>
              </a:solidFill>
              <a:cs typeface="Times New Roman"/>
            </a:rPr>
            <a:t>Streamline the existing regional need process to identify</a:t>
          </a:r>
          <a:r>
            <a:rPr lang="en-US" dirty="0">
              <a:solidFill>
                <a:srgbClr val="1F3864"/>
              </a:solidFill>
              <a:ea typeface="Calibri" panose="020F0502020204030204" pitchFamily="34" charset="0"/>
              <a:cs typeface="Times New Roman"/>
            </a:rPr>
            <a:t> need based on a school district’s endorsement of an inclusive PreK program for dually enrolled resident students.  </a:t>
          </a:r>
          <a:endParaRPr lang="en-US" dirty="0"/>
        </a:p>
      </dgm:t>
    </dgm:pt>
    <dgm:pt modelId="{396C4BE4-E5EC-4DFF-B94B-70BFB0B3AC13}" type="parTrans" cxnId="{E643239A-906D-4B02-891E-DEF64C360149}">
      <dgm:prSet/>
      <dgm:spPr/>
      <dgm:t>
        <a:bodyPr/>
        <a:lstStyle/>
        <a:p>
          <a:endParaRPr lang="en-US"/>
        </a:p>
      </dgm:t>
    </dgm:pt>
    <dgm:pt modelId="{59CD6182-351D-422D-8493-F5266A0C7EBD}" type="sibTrans" cxnId="{E643239A-906D-4B02-891E-DEF64C360149}">
      <dgm:prSet/>
      <dgm:spPr/>
      <dgm:t>
        <a:bodyPr/>
        <a:lstStyle/>
        <a:p>
          <a:endParaRPr lang="en-US"/>
        </a:p>
      </dgm:t>
    </dgm:pt>
    <dgm:pt modelId="{0DF2C0F4-5246-4199-A1D3-B4CDAE9F816E}">
      <dgm:prSet phldrT="[Text]"/>
      <dgm:spPr/>
      <dgm:t>
        <a:bodyPr/>
        <a:lstStyle/>
        <a:p>
          <a:r>
            <a:rPr lang="en-US" dirty="0">
              <a:solidFill>
                <a:srgbClr val="1F3864"/>
              </a:solidFill>
              <a:ea typeface="Calibri" panose="020F0502020204030204" pitchFamily="34" charset="0"/>
              <a:cs typeface="Times New Roman"/>
            </a:rPr>
            <a:t>Issue a </a:t>
          </a:r>
          <a:r>
            <a:rPr lang="en-US" dirty="0">
              <a:ea typeface="+mn-lt"/>
              <a:cs typeface="+mn-lt"/>
            </a:rPr>
            <a:t>moratorium </a:t>
          </a:r>
          <a:r>
            <a:rPr lang="en-US" dirty="0">
              <a:solidFill>
                <a:srgbClr val="1F3864"/>
              </a:solidFill>
              <a:ea typeface="Calibri" panose="020F0502020204030204" pitchFamily="34" charset="0"/>
              <a:cs typeface="Times New Roman"/>
            </a:rPr>
            <a:t>on special class expansions where least restrictive environment targets are not being met. </a:t>
          </a:r>
          <a:endParaRPr lang="en-US" dirty="0"/>
        </a:p>
      </dgm:t>
    </dgm:pt>
    <dgm:pt modelId="{D2F435F8-94CA-487F-A3C9-A7F9D3EB90F5}" type="parTrans" cxnId="{1D981C0C-71CD-4E1B-ABED-1AAA05D03FB0}">
      <dgm:prSet/>
      <dgm:spPr/>
      <dgm:t>
        <a:bodyPr/>
        <a:lstStyle/>
        <a:p>
          <a:endParaRPr lang="en-US"/>
        </a:p>
      </dgm:t>
    </dgm:pt>
    <dgm:pt modelId="{BDD9841D-84C3-4E3C-8EF9-425E4988D0A0}" type="sibTrans" cxnId="{1D981C0C-71CD-4E1B-ABED-1AAA05D03FB0}">
      <dgm:prSet/>
      <dgm:spPr/>
      <dgm:t>
        <a:bodyPr/>
        <a:lstStyle/>
        <a:p>
          <a:endParaRPr lang="en-US"/>
        </a:p>
      </dgm:t>
    </dgm:pt>
    <dgm:pt modelId="{A5A52552-490A-4AAD-9B16-0827EAA0D41D}">
      <dgm:prSet/>
      <dgm:spPr/>
      <dgm:t>
        <a:bodyPr/>
        <a:lstStyle/>
        <a:p>
          <a:r>
            <a:rPr lang="en-US" dirty="0">
              <a:solidFill>
                <a:srgbClr val="1F3864"/>
              </a:solidFill>
              <a:ea typeface="+mn-lt"/>
            </a:rPr>
            <a:t>Supplement existing guidance with additional information for blending and braiding district PreK and county preschool special education funding. </a:t>
          </a:r>
          <a:endParaRPr lang="en-US" dirty="0">
            <a:ea typeface="+mn-lt"/>
            <a:cs typeface="+mn-lt"/>
          </a:endParaRPr>
        </a:p>
      </dgm:t>
    </dgm:pt>
    <dgm:pt modelId="{A75C519D-6236-4C9C-8609-662A43BF271F}" type="parTrans" cxnId="{A84CFBE8-2CE0-4487-A9F3-2CEA57335CE8}">
      <dgm:prSet/>
      <dgm:spPr/>
      <dgm:t>
        <a:bodyPr/>
        <a:lstStyle/>
        <a:p>
          <a:endParaRPr lang="en-US"/>
        </a:p>
      </dgm:t>
    </dgm:pt>
    <dgm:pt modelId="{6855C45E-B4D4-4AF7-808E-0693CD6F9237}" type="sibTrans" cxnId="{A84CFBE8-2CE0-4487-A9F3-2CEA57335CE8}">
      <dgm:prSet/>
      <dgm:spPr/>
      <dgm:t>
        <a:bodyPr/>
        <a:lstStyle/>
        <a:p>
          <a:endParaRPr lang="en-US"/>
        </a:p>
      </dgm:t>
    </dgm:pt>
    <dgm:pt modelId="{8F7B9EB6-1A41-4C53-AFE3-F438493CBF61}" type="pres">
      <dgm:prSet presAssocID="{FF6F9ECC-D299-46E2-A1D9-F4DBAAF92A12}" presName="vert0" presStyleCnt="0">
        <dgm:presLayoutVars>
          <dgm:dir/>
          <dgm:animOne val="branch"/>
          <dgm:animLvl val="lvl"/>
        </dgm:presLayoutVars>
      </dgm:prSet>
      <dgm:spPr/>
    </dgm:pt>
    <dgm:pt modelId="{6E9EC8E1-AF6D-4AE2-8075-FA53A8750AA9}" type="pres">
      <dgm:prSet presAssocID="{82A843E9-9286-4C62-8268-E0E6B993C261}" presName="thickLine" presStyleLbl="alignNode1" presStyleIdx="0" presStyleCnt="4"/>
      <dgm:spPr/>
    </dgm:pt>
    <dgm:pt modelId="{7C657B87-D7D8-478A-8B6A-F4EFA5734BB4}" type="pres">
      <dgm:prSet presAssocID="{82A843E9-9286-4C62-8268-E0E6B993C261}" presName="horz1" presStyleCnt="0"/>
      <dgm:spPr/>
    </dgm:pt>
    <dgm:pt modelId="{5FC90FF3-28B9-482D-9091-CE8E6D111517}" type="pres">
      <dgm:prSet presAssocID="{82A843E9-9286-4C62-8268-E0E6B993C261}" presName="tx1" presStyleLbl="revTx" presStyleIdx="0" presStyleCnt="4" custScaleY="58628" custLinFactNeighborX="954" custLinFactNeighborY="-3852"/>
      <dgm:spPr/>
    </dgm:pt>
    <dgm:pt modelId="{6F6E1E2A-1B4C-4931-ACAC-14647291762D}" type="pres">
      <dgm:prSet presAssocID="{82A843E9-9286-4C62-8268-E0E6B993C261}" presName="vert1" presStyleCnt="0"/>
      <dgm:spPr/>
    </dgm:pt>
    <dgm:pt modelId="{A19A9330-5374-4C81-B1E7-F2C1D983B15E}" type="pres">
      <dgm:prSet presAssocID="{5E012B3C-D86B-490B-A6E6-97BA2374142D}" presName="thickLine" presStyleLbl="alignNode1" presStyleIdx="1" presStyleCnt="4"/>
      <dgm:spPr/>
    </dgm:pt>
    <dgm:pt modelId="{101BE4F4-E119-4C84-8117-60589A3197D7}" type="pres">
      <dgm:prSet presAssocID="{5E012B3C-D86B-490B-A6E6-97BA2374142D}" presName="horz1" presStyleCnt="0"/>
      <dgm:spPr/>
    </dgm:pt>
    <dgm:pt modelId="{C57343AC-27CE-4CED-9C55-E3D3C8D0DF3C}" type="pres">
      <dgm:prSet presAssocID="{5E012B3C-D86B-490B-A6E6-97BA2374142D}" presName="tx1" presStyleLbl="revTx" presStyleIdx="1" presStyleCnt="4" custScaleY="77638"/>
      <dgm:spPr/>
    </dgm:pt>
    <dgm:pt modelId="{B0D57275-1485-4379-A1F8-DF808115DA16}" type="pres">
      <dgm:prSet presAssocID="{5E012B3C-D86B-490B-A6E6-97BA2374142D}" presName="vert1" presStyleCnt="0"/>
      <dgm:spPr/>
    </dgm:pt>
    <dgm:pt modelId="{8D1C61C6-335E-46BE-9201-4267048E3653}" type="pres">
      <dgm:prSet presAssocID="{0DF2C0F4-5246-4199-A1D3-B4CDAE9F816E}" presName="thickLine" presStyleLbl="alignNode1" presStyleIdx="2" presStyleCnt="4"/>
      <dgm:spPr/>
    </dgm:pt>
    <dgm:pt modelId="{2066BDC7-C627-48E0-8420-082E736D8BEA}" type="pres">
      <dgm:prSet presAssocID="{0DF2C0F4-5246-4199-A1D3-B4CDAE9F816E}" presName="horz1" presStyleCnt="0"/>
      <dgm:spPr/>
    </dgm:pt>
    <dgm:pt modelId="{505AC44B-B5D1-4E62-A95F-FFD148B23508}" type="pres">
      <dgm:prSet presAssocID="{0DF2C0F4-5246-4199-A1D3-B4CDAE9F816E}" presName="tx1" presStyleLbl="revTx" presStyleIdx="2" presStyleCnt="4" custScaleY="65680"/>
      <dgm:spPr/>
    </dgm:pt>
    <dgm:pt modelId="{0C9848DF-8F39-42CF-8EA7-2F9A26E97050}" type="pres">
      <dgm:prSet presAssocID="{0DF2C0F4-5246-4199-A1D3-B4CDAE9F816E}" presName="vert1" presStyleCnt="0"/>
      <dgm:spPr/>
    </dgm:pt>
    <dgm:pt modelId="{706467B9-1BAC-463A-BBDB-241D4369940E}" type="pres">
      <dgm:prSet presAssocID="{A5A52552-490A-4AAD-9B16-0827EAA0D41D}" presName="thickLine" presStyleLbl="alignNode1" presStyleIdx="3" presStyleCnt="4"/>
      <dgm:spPr/>
    </dgm:pt>
    <dgm:pt modelId="{D33F878E-02DB-4C6D-841F-CF31966EBA8C}" type="pres">
      <dgm:prSet presAssocID="{A5A52552-490A-4AAD-9B16-0827EAA0D41D}" presName="horz1" presStyleCnt="0"/>
      <dgm:spPr/>
    </dgm:pt>
    <dgm:pt modelId="{9BEB5EFF-CDDF-4262-A56F-F0AACFF3904A}" type="pres">
      <dgm:prSet presAssocID="{A5A52552-490A-4AAD-9B16-0827EAA0D41D}" presName="tx1" presStyleLbl="revTx" presStyleIdx="3" presStyleCnt="4" custScaleY="74642"/>
      <dgm:spPr/>
    </dgm:pt>
    <dgm:pt modelId="{8BE513C1-C42A-4A35-BE76-969890E44C92}" type="pres">
      <dgm:prSet presAssocID="{A5A52552-490A-4AAD-9B16-0827EAA0D41D}" presName="vert1" presStyleCnt="0"/>
      <dgm:spPr/>
    </dgm:pt>
  </dgm:ptLst>
  <dgm:cxnLst>
    <dgm:cxn modelId="{1D981C0C-71CD-4E1B-ABED-1AAA05D03FB0}" srcId="{FF6F9ECC-D299-46E2-A1D9-F4DBAAF92A12}" destId="{0DF2C0F4-5246-4199-A1D3-B4CDAE9F816E}" srcOrd="2" destOrd="0" parTransId="{D2F435F8-94CA-487F-A3C9-A7F9D3EB90F5}" sibTransId="{BDD9841D-84C3-4E3C-8EF9-425E4988D0A0}"/>
    <dgm:cxn modelId="{EB3A3A4A-130A-4000-9A63-D6AAB99E7F13}" srcId="{FF6F9ECC-D299-46E2-A1D9-F4DBAAF92A12}" destId="{82A843E9-9286-4C62-8268-E0E6B993C261}" srcOrd="0" destOrd="0" parTransId="{DC1997F7-9860-4CD4-9C83-4C1C6B5EA562}" sibTransId="{4ACC4ABC-47D1-4C95-BBB4-1D904D193AF3}"/>
    <dgm:cxn modelId="{E643239A-906D-4B02-891E-DEF64C360149}" srcId="{FF6F9ECC-D299-46E2-A1D9-F4DBAAF92A12}" destId="{5E012B3C-D86B-490B-A6E6-97BA2374142D}" srcOrd="1" destOrd="0" parTransId="{396C4BE4-E5EC-4DFF-B94B-70BFB0B3AC13}" sibTransId="{59CD6182-351D-422D-8493-F5266A0C7EBD}"/>
    <dgm:cxn modelId="{B7CEB5B8-EF69-44DF-BD7A-2E6A706B4ADB}" type="presOf" srcId="{82A843E9-9286-4C62-8268-E0E6B993C261}" destId="{5FC90FF3-28B9-482D-9091-CE8E6D111517}" srcOrd="0" destOrd="0" presId="urn:microsoft.com/office/officeart/2008/layout/LinedList"/>
    <dgm:cxn modelId="{247D38BA-6C1B-480C-B9F6-066366DDD6D2}" type="presOf" srcId="{0DF2C0F4-5246-4199-A1D3-B4CDAE9F816E}" destId="{505AC44B-B5D1-4E62-A95F-FFD148B23508}" srcOrd="0" destOrd="0" presId="urn:microsoft.com/office/officeart/2008/layout/LinedList"/>
    <dgm:cxn modelId="{CE367DDD-6A9A-4372-BAB8-B43B53CE682D}" type="presOf" srcId="{FF6F9ECC-D299-46E2-A1D9-F4DBAAF92A12}" destId="{8F7B9EB6-1A41-4C53-AFE3-F438493CBF61}" srcOrd="0" destOrd="0" presId="urn:microsoft.com/office/officeart/2008/layout/LinedList"/>
    <dgm:cxn modelId="{DFDE1FDE-AEB0-46A1-8413-1C17459B1B12}" type="presOf" srcId="{A5A52552-490A-4AAD-9B16-0827EAA0D41D}" destId="{9BEB5EFF-CDDF-4262-A56F-F0AACFF3904A}" srcOrd="0" destOrd="0" presId="urn:microsoft.com/office/officeart/2008/layout/LinedList"/>
    <dgm:cxn modelId="{C6FE40DE-F93C-4B0F-B384-99676DEDD3F0}" type="presOf" srcId="{5E012B3C-D86B-490B-A6E6-97BA2374142D}" destId="{C57343AC-27CE-4CED-9C55-E3D3C8D0DF3C}" srcOrd="0" destOrd="0" presId="urn:microsoft.com/office/officeart/2008/layout/LinedList"/>
    <dgm:cxn modelId="{A84CFBE8-2CE0-4487-A9F3-2CEA57335CE8}" srcId="{FF6F9ECC-D299-46E2-A1D9-F4DBAAF92A12}" destId="{A5A52552-490A-4AAD-9B16-0827EAA0D41D}" srcOrd="3" destOrd="0" parTransId="{A75C519D-6236-4C9C-8609-662A43BF271F}" sibTransId="{6855C45E-B4D4-4AF7-808E-0693CD6F9237}"/>
    <dgm:cxn modelId="{3532AA79-29C6-4EF4-9E03-7242C128D0FF}" type="presParOf" srcId="{8F7B9EB6-1A41-4C53-AFE3-F438493CBF61}" destId="{6E9EC8E1-AF6D-4AE2-8075-FA53A8750AA9}" srcOrd="0" destOrd="0" presId="urn:microsoft.com/office/officeart/2008/layout/LinedList"/>
    <dgm:cxn modelId="{C28E1FFC-CEA8-4690-B6AF-96C0A2BB097F}" type="presParOf" srcId="{8F7B9EB6-1A41-4C53-AFE3-F438493CBF61}" destId="{7C657B87-D7D8-478A-8B6A-F4EFA5734BB4}" srcOrd="1" destOrd="0" presId="urn:microsoft.com/office/officeart/2008/layout/LinedList"/>
    <dgm:cxn modelId="{5F8CA2F2-000B-4081-99B1-159C651C0BB9}" type="presParOf" srcId="{7C657B87-D7D8-478A-8B6A-F4EFA5734BB4}" destId="{5FC90FF3-28B9-482D-9091-CE8E6D111517}" srcOrd="0" destOrd="0" presId="urn:microsoft.com/office/officeart/2008/layout/LinedList"/>
    <dgm:cxn modelId="{2662DD13-CA61-4BD0-8DF5-4E12B62024DE}" type="presParOf" srcId="{7C657B87-D7D8-478A-8B6A-F4EFA5734BB4}" destId="{6F6E1E2A-1B4C-4931-ACAC-14647291762D}" srcOrd="1" destOrd="0" presId="urn:microsoft.com/office/officeart/2008/layout/LinedList"/>
    <dgm:cxn modelId="{53AEE706-F94A-4C74-BAA5-FA20A12079E6}" type="presParOf" srcId="{8F7B9EB6-1A41-4C53-AFE3-F438493CBF61}" destId="{A19A9330-5374-4C81-B1E7-F2C1D983B15E}" srcOrd="2" destOrd="0" presId="urn:microsoft.com/office/officeart/2008/layout/LinedList"/>
    <dgm:cxn modelId="{A336EC6D-3B5C-482F-BC5B-5752708591FD}" type="presParOf" srcId="{8F7B9EB6-1A41-4C53-AFE3-F438493CBF61}" destId="{101BE4F4-E119-4C84-8117-60589A3197D7}" srcOrd="3" destOrd="0" presId="urn:microsoft.com/office/officeart/2008/layout/LinedList"/>
    <dgm:cxn modelId="{25394FC6-66BF-423B-A3A1-E54A33FB6FF4}" type="presParOf" srcId="{101BE4F4-E119-4C84-8117-60589A3197D7}" destId="{C57343AC-27CE-4CED-9C55-E3D3C8D0DF3C}" srcOrd="0" destOrd="0" presId="urn:microsoft.com/office/officeart/2008/layout/LinedList"/>
    <dgm:cxn modelId="{A6E42E65-CE33-4A0A-BBD0-E6DFACEEC96A}" type="presParOf" srcId="{101BE4F4-E119-4C84-8117-60589A3197D7}" destId="{B0D57275-1485-4379-A1F8-DF808115DA16}" srcOrd="1" destOrd="0" presId="urn:microsoft.com/office/officeart/2008/layout/LinedList"/>
    <dgm:cxn modelId="{A00B992E-55BF-4F00-AD2D-996DA34ACA21}" type="presParOf" srcId="{8F7B9EB6-1A41-4C53-AFE3-F438493CBF61}" destId="{8D1C61C6-335E-46BE-9201-4267048E3653}" srcOrd="4" destOrd="0" presId="urn:microsoft.com/office/officeart/2008/layout/LinedList"/>
    <dgm:cxn modelId="{1A5F81A4-79D6-4739-8D2F-379BBBE6B8A9}" type="presParOf" srcId="{8F7B9EB6-1A41-4C53-AFE3-F438493CBF61}" destId="{2066BDC7-C627-48E0-8420-082E736D8BEA}" srcOrd="5" destOrd="0" presId="urn:microsoft.com/office/officeart/2008/layout/LinedList"/>
    <dgm:cxn modelId="{6E5029B0-D3A9-4737-A132-8C7B79D7D482}" type="presParOf" srcId="{2066BDC7-C627-48E0-8420-082E736D8BEA}" destId="{505AC44B-B5D1-4E62-A95F-FFD148B23508}" srcOrd="0" destOrd="0" presId="urn:microsoft.com/office/officeart/2008/layout/LinedList"/>
    <dgm:cxn modelId="{66D82075-02F8-452E-B4A0-BB5CED023AF1}" type="presParOf" srcId="{2066BDC7-C627-48E0-8420-082E736D8BEA}" destId="{0C9848DF-8F39-42CF-8EA7-2F9A26E97050}" srcOrd="1" destOrd="0" presId="urn:microsoft.com/office/officeart/2008/layout/LinedList"/>
    <dgm:cxn modelId="{52FF488F-8E84-4DD1-9702-AEDD835D19B8}" type="presParOf" srcId="{8F7B9EB6-1A41-4C53-AFE3-F438493CBF61}" destId="{706467B9-1BAC-463A-BBDB-241D4369940E}" srcOrd="6" destOrd="0" presId="urn:microsoft.com/office/officeart/2008/layout/LinedList"/>
    <dgm:cxn modelId="{AE23758B-8C8E-4E1F-91CF-8A1CA27D6096}" type="presParOf" srcId="{8F7B9EB6-1A41-4C53-AFE3-F438493CBF61}" destId="{D33F878E-02DB-4C6D-841F-CF31966EBA8C}" srcOrd="7" destOrd="0" presId="urn:microsoft.com/office/officeart/2008/layout/LinedList"/>
    <dgm:cxn modelId="{6A708E30-76D4-4F72-95A8-80CB6EE77D01}" type="presParOf" srcId="{D33F878E-02DB-4C6D-841F-CF31966EBA8C}" destId="{9BEB5EFF-CDDF-4262-A56F-F0AACFF3904A}" srcOrd="0" destOrd="0" presId="urn:microsoft.com/office/officeart/2008/layout/LinedList"/>
    <dgm:cxn modelId="{2FBAA89E-53E7-4040-A783-23626961089A}" type="presParOf" srcId="{D33F878E-02DB-4C6D-841F-CF31966EBA8C}" destId="{8BE513C1-C42A-4A35-BE76-969890E44C9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6F9ECC-D299-46E2-A1D9-F4DBAAF92A1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2A843E9-9286-4C62-8268-E0E6B993C261}">
      <dgm:prSet phldrT="[Text]"/>
      <dgm:spPr/>
      <dgm:t>
        <a:bodyPr/>
        <a:lstStyle/>
        <a:p>
          <a:r>
            <a:rPr lang="en-US" dirty="0">
              <a:solidFill>
                <a:srgbClr val="1F3864"/>
              </a:solidFill>
              <a:ea typeface="Calibri" panose="020F0502020204030204" pitchFamily="34" charset="0"/>
              <a:cs typeface="Times New Roman"/>
            </a:rPr>
            <a:t>Amend regulation to expand the preschool continuum in New York State to include more flexible models for preschool special education delivery in the regular early childhood program environment. </a:t>
          </a:r>
          <a:endParaRPr lang="en-US" dirty="0"/>
        </a:p>
      </dgm:t>
    </dgm:pt>
    <dgm:pt modelId="{DC1997F7-9860-4CD4-9C83-4C1C6B5EA562}" type="parTrans" cxnId="{EB3A3A4A-130A-4000-9A63-D6AAB99E7F13}">
      <dgm:prSet/>
      <dgm:spPr/>
      <dgm:t>
        <a:bodyPr/>
        <a:lstStyle/>
        <a:p>
          <a:endParaRPr lang="en-US"/>
        </a:p>
      </dgm:t>
    </dgm:pt>
    <dgm:pt modelId="{4ACC4ABC-47D1-4C95-BBB4-1D904D193AF3}" type="sibTrans" cxnId="{EB3A3A4A-130A-4000-9A63-D6AAB99E7F13}">
      <dgm:prSet/>
      <dgm:spPr/>
      <dgm:t>
        <a:bodyPr/>
        <a:lstStyle/>
        <a:p>
          <a:endParaRPr lang="en-US"/>
        </a:p>
      </dgm:t>
    </dgm:pt>
    <dgm:pt modelId="{5E012B3C-D86B-490B-A6E6-97BA2374142D}">
      <dgm:prSet phldrT="[Text]"/>
      <dgm:spPr/>
      <dgm:t>
        <a:bodyPr/>
        <a:lstStyle/>
        <a:p>
          <a:r>
            <a:rPr lang="en-US" dirty="0">
              <a:solidFill>
                <a:srgbClr val="1F3864"/>
              </a:solidFill>
              <a:cs typeface="Times New Roman"/>
            </a:rPr>
            <a:t>Create a parent resource to describe the benefits of preschool inclusion and outline their child's right to receive preschool special education programs and related services in the least restrictive environment.</a:t>
          </a:r>
          <a:r>
            <a:rPr lang="en-US" dirty="0">
              <a:solidFill>
                <a:srgbClr val="1F3864"/>
              </a:solidFill>
              <a:ea typeface="Calibri" panose="020F0502020204030204" pitchFamily="34" charset="0"/>
              <a:cs typeface="Times New Roman"/>
            </a:rPr>
            <a:t>  </a:t>
          </a:r>
          <a:endParaRPr lang="en-US" dirty="0"/>
        </a:p>
      </dgm:t>
    </dgm:pt>
    <dgm:pt modelId="{396C4BE4-E5EC-4DFF-B94B-70BFB0B3AC13}" type="parTrans" cxnId="{E643239A-906D-4B02-891E-DEF64C360149}">
      <dgm:prSet/>
      <dgm:spPr/>
      <dgm:t>
        <a:bodyPr/>
        <a:lstStyle/>
        <a:p>
          <a:endParaRPr lang="en-US"/>
        </a:p>
      </dgm:t>
    </dgm:pt>
    <dgm:pt modelId="{59CD6182-351D-422D-8493-F5266A0C7EBD}" type="sibTrans" cxnId="{E643239A-906D-4B02-891E-DEF64C360149}">
      <dgm:prSet/>
      <dgm:spPr/>
      <dgm:t>
        <a:bodyPr/>
        <a:lstStyle/>
        <a:p>
          <a:endParaRPr lang="en-US"/>
        </a:p>
      </dgm:t>
    </dgm:pt>
    <dgm:pt modelId="{8F7B9EB6-1A41-4C53-AFE3-F438493CBF61}" type="pres">
      <dgm:prSet presAssocID="{FF6F9ECC-D299-46E2-A1D9-F4DBAAF92A12}" presName="vert0" presStyleCnt="0">
        <dgm:presLayoutVars>
          <dgm:dir/>
          <dgm:animOne val="branch"/>
          <dgm:animLvl val="lvl"/>
        </dgm:presLayoutVars>
      </dgm:prSet>
      <dgm:spPr/>
    </dgm:pt>
    <dgm:pt modelId="{6E9EC8E1-AF6D-4AE2-8075-FA53A8750AA9}" type="pres">
      <dgm:prSet presAssocID="{82A843E9-9286-4C62-8268-E0E6B993C261}" presName="thickLine" presStyleLbl="alignNode1" presStyleIdx="0" presStyleCnt="2"/>
      <dgm:spPr/>
    </dgm:pt>
    <dgm:pt modelId="{7C657B87-D7D8-478A-8B6A-F4EFA5734BB4}" type="pres">
      <dgm:prSet presAssocID="{82A843E9-9286-4C62-8268-E0E6B993C261}" presName="horz1" presStyleCnt="0"/>
      <dgm:spPr/>
    </dgm:pt>
    <dgm:pt modelId="{5FC90FF3-28B9-482D-9091-CE8E6D111517}" type="pres">
      <dgm:prSet presAssocID="{82A843E9-9286-4C62-8268-E0E6B993C261}" presName="tx1" presStyleLbl="revTx" presStyleIdx="0" presStyleCnt="2" custScaleY="58628" custLinFactNeighborX="954" custLinFactNeighborY="-3852"/>
      <dgm:spPr/>
    </dgm:pt>
    <dgm:pt modelId="{6F6E1E2A-1B4C-4931-ACAC-14647291762D}" type="pres">
      <dgm:prSet presAssocID="{82A843E9-9286-4C62-8268-E0E6B993C261}" presName="vert1" presStyleCnt="0"/>
      <dgm:spPr/>
    </dgm:pt>
    <dgm:pt modelId="{A19A9330-5374-4C81-B1E7-F2C1D983B15E}" type="pres">
      <dgm:prSet presAssocID="{5E012B3C-D86B-490B-A6E6-97BA2374142D}" presName="thickLine" presStyleLbl="alignNode1" presStyleIdx="1" presStyleCnt="2"/>
      <dgm:spPr/>
    </dgm:pt>
    <dgm:pt modelId="{101BE4F4-E119-4C84-8117-60589A3197D7}" type="pres">
      <dgm:prSet presAssocID="{5E012B3C-D86B-490B-A6E6-97BA2374142D}" presName="horz1" presStyleCnt="0"/>
      <dgm:spPr/>
    </dgm:pt>
    <dgm:pt modelId="{C57343AC-27CE-4CED-9C55-E3D3C8D0DF3C}" type="pres">
      <dgm:prSet presAssocID="{5E012B3C-D86B-490B-A6E6-97BA2374142D}" presName="tx1" presStyleLbl="revTx" presStyleIdx="1" presStyleCnt="2" custScaleY="77638"/>
      <dgm:spPr/>
    </dgm:pt>
    <dgm:pt modelId="{B0D57275-1485-4379-A1F8-DF808115DA16}" type="pres">
      <dgm:prSet presAssocID="{5E012B3C-D86B-490B-A6E6-97BA2374142D}" presName="vert1" presStyleCnt="0"/>
      <dgm:spPr/>
    </dgm:pt>
  </dgm:ptLst>
  <dgm:cxnLst>
    <dgm:cxn modelId="{EB3A3A4A-130A-4000-9A63-D6AAB99E7F13}" srcId="{FF6F9ECC-D299-46E2-A1D9-F4DBAAF92A12}" destId="{82A843E9-9286-4C62-8268-E0E6B993C261}" srcOrd="0" destOrd="0" parTransId="{DC1997F7-9860-4CD4-9C83-4C1C6B5EA562}" sibTransId="{4ACC4ABC-47D1-4C95-BBB4-1D904D193AF3}"/>
    <dgm:cxn modelId="{E643239A-906D-4B02-891E-DEF64C360149}" srcId="{FF6F9ECC-D299-46E2-A1D9-F4DBAAF92A12}" destId="{5E012B3C-D86B-490B-A6E6-97BA2374142D}" srcOrd="1" destOrd="0" parTransId="{396C4BE4-E5EC-4DFF-B94B-70BFB0B3AC13}" sibTransId="{59CD6182-351D-422D-8493-F5266A0C7EBD}"/>
    <dgm:cxn modelId="{B7CEB5B8-EF69-44DF-BD7A-2E6A706B4ADB}" type="presOf" srcId="{82A843E9-9286-4C62-8268-E0E6B993C261}" destId="{5FC90FF3-28B9-482D-9091-CE8E6D111517}" srcOrd="0" destOrd="0" presId="urn:microsoft.com/office/officeart/2008/layout/LinedList"/>
    <dgm:cxn modelId="{CE367DDD-6A9A-4372-BAB8-B43B53CE682D}" type="presOf" srcId="{FF6F9ECC-D299-46E2-A1D9-F4DBAAF92A12}" destId="{8F7B9EB6-1A41-4C53-AFE3-F438493CBF61}" srcOrd="0" destOrd="0" presId="urn:microsoft.com/office/officeart/2008/layout/LinedList"/>
    <dgm:cxn modelId="{C6FE40DE-F93C-4B0F-B384-99676DEDD3F0}" type="presOf" srcId="{5E012B3C-D86B-490B-A6E6-97BA2374142D}" destId="{C57343AC-27CE-4CED-9C55-E3D3C8D0DF3C}" srcOrd="0" destOrd="0" presId="urn:microsoft.com/office/officeart/2008/layout/LinedList"/>
    <dgm:cxn modelId="{3532AA79-29C6-4EF4-9E03-7242C128D0FF}" type="presParOf" srcId="{8F7B9EB6-1A41-4C53-AFE3-F438493CBF61}" destId="{6E9EC8E1-AF6D-4AE2-8075-FA53A8750AA9}" srcOrd="0" destOrd="0" presId="urn:microsoft.com/office/officeart/2008/layout/LinedList"/>
    <dgm:cxn modelId="{C28E1FFC-CEA8-4690-B6AF-96C0A2BB097F}" type="presParOf" srcId="{8F7B9EB6-1A41-4C53-AFE3-F438493CBF61}" destId="{7C657B87-D7D8-478A-8B6A-F4EFA5734BB4}" srcOrd="1" destOrd="0" presId="urn:microsoft.com/office/officeart/2008/layout/LinedList"/>
    <dgm:cxn modelId="{5F8CA2F2-000B-4081-99B1-159C651C0BB9}" type="presParOf" srcId="{7C657B87-D7D8-478A-8B6A-F4EFA5734BB4}" destId="{5FC90FF3-28B9-482D-9091-CE8E6D111517}" srcOrd="0" destOrd="0" presId="urn:microsoft.com/office/officeart/2008/layout/LinedList"/>
    <dgm:cxn modelId="{2662DD13-CA61-4BD0-8DF5-4E12B62024DE}" type="presParOf" srcId="{7C657B87-D7D8-478A-8B6A-F4EFA5734BB4}" destId="{6F6E1E2A-1B4C-4931-ACAC-14647291762D}" srcOrd="1" destOrd="0" presId="urn:microsoft.com/office/officeart/2008/layout/LinedList"/>
    <dgm:cxn modelId="{53AEE706-F94A-4C74-BAA5-FA20A12079E6}" type="presParOf" srcId="{8F7B9EB6-1A41-4C53-AFE3-F438493CBF61}" destId="{A19A9330-5374-4C81-B1E7-F2C1D983B15E}" srcOrd="2" destOrd="0" presId="urn:microsoft.com/office/officeart/2008/layout/LinedList"/>
    <dgm:cxn modelId="{A336EC6D-3B5C-482F-BC5B-5752708591FD}" type="presParOf" srcId="{8F7B9EB6-1A41-4C53-AFE3-F438493CBF61}" destId="{101BE4F4-E119-4C84-8117-60589A3197D7}" srcOrd="3" destOrd="0" presId="urn:microsoft.com/office/officeart/2008/layout/LinedList"/>
    <dgm:cxn modelId="{25394FC6-66BF-423B-A3A1-E54A33FB6FF4}" type="presParOf" srcId="{101BE4F4-E119-4C84-8117-60589A3197D7}" destId="{C57343AC-27CE-4CED-9C55-E3D3C8D0DF3C}" srcOrd="0" destOrd="0" presId="urn:microsoft.com/office/officeart/2008/layout/LinedList"/>
    <dgm:cxn modelId="{A6E42E65-CE33-4A0A-BBD0-E6DFACEEC96A}" type="presParOf" srcId="{101BE4F4-E119-4C84-8117-60589A3197D7}" destId="{B0D57275-1485-4379-A1F8-DF808115DA1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3619-5BC6-43E9-9BD6-FC811855B91C}">
      <dsp:nvSpPr>
        <dsp:cNvPr id="0" name=""/>
        <dsp:cNvSpPr/>
      </dsp:nvSpPr>
      <dsp:spPr>
        <a:xfrm>
          <a:off x="-5797620" y="-887339"/>
          <a:ext cx="6902231" cy="6902231"/>
        </a:xfrm>
        <a:prstGeom prst="blockArc">
          <a:avLst>
            <a:gd name="adj1" fmla="val 18900000"/>
            <a:gd name="adj2" fmla="val 2700000"/>
            <a:gd name="adj3" fmla="val 313"/>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FDE2D2-E592-41E9-940D-3FDA6EA69854}">
      <dsp:nvSpPr>
        <dsp:cNvPr id="0" name=""/>
        <dsp:cNvSpPr/>
      </dsp:nvSpPr>
      <dsp:spPr>
        <a:xfrm>
          <a:off x="411543" y="270016"/>
          <a:ext cx="9527246" cy="539828"/>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89"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Frequently Used Terms for Preschool Least Restrictive Environment  </a:t>
          </a:r>
        </a:p>
      </dsp:txBody>
      <dsp:txXfrm>
        <a:off x="411543" y="270016"/>
        <a:ext cx="9527246" cy="539828"/>
      </dsp:txXfrm>
    </dsp:sp>
    <dsp:sp modelId="{F0DBED7D-E1F2-48FF-9AF1-D8510FDF74AA}">
      <dsp:nvSpPr>
        <dsp:cNvPr id="0" name=""/>
        <dsp:cNvSpPr/>
      </dsp:nvSpPr>
      <dsp:spPr>
        <a:xfrm>
          <a:off x="74150" y="202538"/>
          <a:ext cx="674785" cy="67478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BF051-DA47-402E-8091-43170D413FA8}">
      <dsp:nvSpPr>
        <dsp:cNvPr id="0" name=""/>
        <dsp:cNvSpPr/>
      </dsp:nvSpPr>
      <dsp:spPr>
        <a:xfrm>
          <a:off x="855590" y="1079657"/>
          <a:ext cx="9083200" cy="539828"/>
        </a:xfrm>
        <a:prstGeom prst="rect">
          <a:avLst/>
        </a:prstGeom>
        <a:solidFill>
          <a:srgbClr val="BC2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89"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Indicator 6 How the Measurement Works</a:t>
          </a:r>
        </a:p>
      </dsp:txBody>
      <dsp:txXfrm>
        <a:off x="855590" y="1079657"/>
        <a:ext cx="9083200" cy="539828"/>
      </dsp:txXfrm>
    </dsp:sp>
    <dsp:sp modelId="{6A6866DD-3C5F-478B-9CC6-B48E0FA84F23}">
      <dsp:nvSpPr>
        <dsp:cNvPr id="0" name=""/>
        <dsp:cNvSpPr/>
      </dsp:nvSpPr>
      <dsp:spPr>
        <a:xfrm>
          <a:off x="518197" y="1012178"/>
          <a:ext cx="674785" cy="674785"/>
        </a:xfrm>
        <a:prstGeom prst="ellipse">
          <a:avLst/>
        </a:prstGeom>
        <a:solidFill>
          <a:schemeClr val="lt1">
            <a:hueOff val="0"/>
            <a:satOff val="0"/>
            <a:lumOff val="0"/>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360063-79D5-4956-9BF8-A1A34332C152}">
      <dsp:nvSpPr>
        <dsp:cNvPr id="0" name=""/>
        <dsp:cNvSpPr/>
      </dsp:nvSpPr>
      <dsp:spPr>
        <a:xfrm>
          <a:off x="1058641" y="1889298"/>
          <a:ext cx="8880149" cy="539828"/>
        </a:xfrm>
        <a:prstGeom prst="rect">
          <a:avLst/>
        </a:prstGeom>
        <a:solidFill>
          <a:srgbClr val="C86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89"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Indicator 6 Data in New York State (Trends and Comparisons)</a:t>
          </a:r>
        </a:p>
      </dsp:txBody>
      <dsp:txXfrm>
        <a:off x="1058641" y="1889298"/>
        <a:ext cx="8880149" cy="539828"/>
      </dsp:txXfrm>
    </dsp:sp>
    <dsp:sp modelId="{178AEDC5-6531-41C7-B8B0-810E1ED2F327}">
      <dsp:nvSpPr>
        <dsp:cNvPr id="0" name=""/>
        <dsp:cNvSpPr/>
      </dsp:nvSpPr>
      <dsp:spPr>
        <a:xfrm>
          <a:off x="721248" y="1821819"/>
          <a:ext cx="674785" cy="674785"/>
        </a:xfrm>
        <a:prstGeom prst="ellipse">
          <a:avLst/>
        </a:prstGeom>
        <a:solidFill>
          <a:schemeClr val="lt1">
            <a:hueOff val="0"/>
            <a:satOff val="0"/>
            <a:lumOff val="0"/>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CE167F-9120-4092-A03F-A30C7BDF179C}">
      <dsp:nvSpPr>
        <dsp:cNvPr id="0" name=""/>
        <dsp:cNvSpPr/>
      </dsp:nvSpPr>
      <dsp:spPr>
        <a:xfrm>
          <a:off x="1058641" y="2698426"/>
          <a:ext cx="8880149" cy="539828"/>
        </a:xfrm>
        <a:prstGeom prst="rect">
          <a:avLst/>
        </a:prstGeom>
        <a:solidFill>
          <a:srgbClr val="17A1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89"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Indicator 6 Improvement Activities  </a:t>
          </a:r>
        </a:p>
      </dsp:txBody>
      <dsp:txXfrm>
        <a:off x="1058641" y="2698426"/>
        <a:ext cx="8880149" cy="539828"/>
      </dsp:txXfrm>
    </dsp:sp>
    <dsp:sp modelId="{E6729D6F-9858-46BB-9A39-4C9189F90AE1}">
      <dsp:nvSpPr>
        <dsp:cNvPr id="0" name=""/>
        <dsp:cNvSpPr/>
      </dsp:nvSpPr>
      <dsp:spPr>
        <a:xfrm>
          <a:off x="721248" y="2630947"/>
          <a:ext cx="674785" cy="674785"/>
        </a:xfrm>
        <a:prstGeom prst="ellipse">
          <a:avLst/>
        </a:prstGeom>
        <a:solidFill>
          <a:schemeClr val="lt1">
            <a:hueOff val="0"/>
            <a:satOff val="0"/>
            <a:lumOff val="0"/>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3EA13D-57D2-407E-B32B-3B810E0A2BC2}">
      <dsp:nvSpPr>
        <dsp:cNvPr id="0" name=""/>
        <dsp:cNvSpPr/>
      </dsp:nvSpPr>
      <dsp:spPr>
        <a:xfrm>
          <a:off x="855590" y="3508066"/>
          <a:ext cx="9083200" cy="539828"/>
        </a:xfrm>
        <a:prstGeom prst="rect">
          <a:avLst/>
        </a:prstGeom>
        <a:solidFill>
          <a:srgbClr val="1B8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89"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Indicator 6 Proposed Target Setting</a:t>
          </a:r>
        </a:p>
      </dsp:txBody>
      <dsp:txXfrm>
        <a:off x="855590" y="3508066"/>
        <a:ext cx="9083200" cy="539828"/>
      </dsp:txXfrm>
    </dsp:sp>
    <dsp:sp modelId="{929B291E-B52C-4E77-9576-56C8996A2D6A}">
      <dsp:nvSpPr>
        <dsp:cNvPr id="0" name=""/>
        <dsp:cNvSpPr/>
      </dsp:nvSpPr>
      <dsp:spPr>
        <a:xfrm>
          <a:off x="518197" y="3440588"/>
          <a:ext cx="674785" cy="674785"/>
        </a:xfrm>
        <a:prstGeom prst="ellipse">
          <a:avLst/>
        </a:prstGeom>
        <a:solidFill>
          <a:schemeClr val="lt1">
            <a:hueOff val="0"/>
            <a:satOff val="0"/>
            <a:lumOff val="0"/>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6F7930-3A36-455A-85CC-6DD5AEFE1D8C}">
      <dsp:nvSpPr>
        <dsp:cNvPr id="0" name=""/>
        <dsp:cNvSpPr/>
      </dsp:nvSpPr>
      <dsp:spPr>
        <a:xfrm>
          <a:off x="411543" y="4317707"/>
          <a:ext cx="9527246" cy="539828"/>
        </a:xfrm>
        <a:prstGeom prst="rect">
          <a:avLst/>
        </a:prstGeom>
        <a:solidFill>
          <a:srgbClr val="2A69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89"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Next Steps and Closing </a:t>
          </a:r>
        </a:p>
      </dsp:txBody>
      <dsp:txXfrm>
        <a:off x="411543" y="4317707"/>
        <a:ext cx="9527246" cy="539828"/>
      </dsp:txXfrm>
    </dsp:sp>
    <dsp:sp modelId="{32D2E0FA-09B3-493A-907C-9978AB1B4A46}">
      <dsp:nvSpPr>
        <dsp:cNvPr id="0" name=""/>
        <dsp:cNvSpPr/>
      </dsp:nvSpPr>
      <dsp:spPr>
        <a:xfrm>
          <a:off x="74150" y="4250228"/>
          <a:ext cx="674785" cy="674785"/>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29CFD-A17F-4DA8-A387-96810B7C3E57}">
      <dsp:nvSpPr>
        <dsp:cNvPr id="0" name=""/>
        <dsp:cNvSpPr/>
      </dsp:nvSpPr>
      <dsp:spPr>
        <a:xfrm>
          <a:off x="4392" y="679270"/>
          <a:ext cx="3610867" cy="1444347"/>
        </a:xfrm>
        <a:prstGeom prst="chevr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t>A. Receiving a majority of services in a regular early childhood program </a:t>
          </a:r>
        </a:p>
      </dsp:txBody>
      <dsp:txXfrm>
        <a:off x="726566" y="679270"/>
        <a:ext cx="2166520" cy="1444347"/>
      </dsp:txXfrm>
    </dsp:sp>
    <dsp:sp modelId="{828D1763-243A-4DDB-849B-919532F24F72}">
      <dsp:nvSpPr>
        <dsp:cNvPr id="0" name=""/>
        <dsp:cNvSpPr/>
      </dsp:nvSpPr>
      <dsp:spPr>
        <a:xfrm>
          <a:off x="3145846" y="802040"/>
          <a:ext cx="3282066" cy="1198808"/>
        </a:xfrm>
        <a:prstGeom prst="chevron">
          <a:avLst/>
        </a:prstGeom>
        <a:solidFill>
          <a:schemeClr val="accent5">
            <a:lumMod val="20000"/>
            <a:lumOff val="80000"/>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a:t>2020 Reported Data Serves as New FFY 2020-25 Baseline </a:t>
          </a:r>
        </a:p>
      </dsp:txBody>
      <dsp:txXfrm>
        <a:off x="3745250" y="802040"/>
        <a:ext cx="2083258" cy="1198808"/>
      </dsp:txXfrm>
    </dsp:sp>
    <dsp:sp modelId="{8E8D0478-A320-4F19-882E-D396AED03937}">
      <dsp:nvSpPr>
        <dsp:cNvPr id="0" name=""/>
        <dsp:cNvSpPr/>
      </dsp:nvSpPr>
      <dsp:spPr>
        <a:xfrm>
          <a:off x="6008330" y="802040"/>
          <a:ext cx="2344329" cy="1198808"/>
        </a:xfrm>
        <a:prstGeom prst="chevron">
          <a:avLst/>
        </a:prstGeom>
        <a:solidFill>
          <a:schemeClr val="accent5">
            <a:lumMod val="40000"/>
            <a:lumOff val="60000"/>
            <a:alpha val="90000"/>
          </a:schemeClr>
        </a:solidFill>
        <a:ln w="6350" cap="flat" cmpd="sng" algn="ctr">
          <a:solidFill>
            <a:schemeClr val="accent5">
              <a:tint val="40000"/>
              <a:alpha val="90000"/>
              <a:hueOff val="902342"/>
              <a:satOff val="-5176"/>
              <a:lumOff val="-74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39.5%</a:t>
          </a:r>
        </a:p>
      </dsp:txBody>
      <dsp:txXfrm>
        <a:off x="6607734" y="802040"/>
        <a:ext cx="1145521" cy="1198808"/>
      </dsp:txXfrm>
    </dsp:sp>
    <dsp:sp modelId="{144727D1-5804-4EDA-B2E8-A12198223E81}">
      <dsp:nvSpPr>
        <dsp:cNvPr id="0" name=""/>
        <dsp:cNvSpPr/>
      </dsp:nvSpPr>
      <dsp:spPr>
        <a:xfrm>
          <a:off x="7933076" y="802040"/>
          <a:ext cx="3563396" cy="1198808"/>
        </a:xfrm>
        <a:prstGeom prst="chevron">
          <a:avLst/>
        </a:prstGeom>
        <a:solidFill>
          <a:schemeClr val="accent5">
            <a:lumMod val="20000"/>
            <a:lumOff val="80000"/>
            <a:alpha val="90000"/>
          </a:schemeClr>
        </a:solidFill>
        <a:ln w="6350" cap="flat" cmpd="sng" algn="ctr">
          <a:solidFill>
            <a:schemeClr val="accent5">
              <a:tint val="40000"/>
              <a:alpha val="90000"/>
              <a:hueOff val="1804683"/>
              <a:satOff val="-10352"/>
              <a:lumOff val="-148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a:t>New Baseline is 2.7 percentage points lower than old baseline</a:t>
          </a:r>
        </a:p>
      </dsp:txBody>
      <dsp:txXfrm>
        <a:off x="8532480" y="802040"/>
        <a:ext cx="2364588" cy="1198808"/>
      </dsp:txXfrm>
    </dsp:sp>
    <dsp:sp modelId="{6CCC71DF-0F83-474B-9D75-9E87812CA4E7}">
      <dsp:nvSpPr>
        <dsp:cNvPr id="0" name=""/>
        <dsp:cNvSpPr/>
      </dsp:nvSpPr>
      <dsp:spPr>
        <a:xfrm>
          <a:off x="4392" y="2325826"/>
          <a:ext cx="3610867" cy="1444347"/>
        </a:xfrm>
        <a:prstGeom prst="chevron">
          <a:avLst/>
        </a:prstGeom>
        <a:gradFill rotWithShape="0">
          <a:gsLst>
            <a:gs pos="0">
              <a:schemeClr val="accent2">
                <a:lumMod val="20000"/>
                <a:lumOff val="80000"/>
              </a:schemeClr>
            </a:gs>
            <a:gs pos="50000">
              <a:schemeClr val="accent2">
                <a:lumMod val="40000"/>
                <a:lumOff val="60000"/>
              </a:schemeClr>
            </a:gs>
            <a:gs pos="100000">
              <a:schemeClr val="accent2">
                <a:lumMod val="60000"/>
                <a:lumOff val="4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t>B. Separate special education class, separate school or residential facility</a:t>
          </a:r>
        </a:p>
      </dsp:txBody>
      <dsp:txXfrm>
        <a:off x="726566" y="2325826"/>
        <a:ext cx="2166520" cy="1444347"/>
      </dsp:txXfrm>
    </dsp:sp>
    <dsp:sp modelId="{D992E12E-52DA-4078-A57A-49A4D94ED6F1}">
      <dsp:nvSpPr>
        <dsp:cNvPr id="0" name=""/>
        <dsp:cNvSpPr/>
      </dsp:nvSpPr>
      <dsp:spPr>
        <a:xfrm>
          <a:off x="3145846" y="2448595"/>
          <a:ext cx="3282066" cy="1198808"/>
        </a:xfrm>
        <a:prstGeom prst="chevron">
          <a:avLst/>
        </a:prstGeom>
        <a:solidFill>
          <a:schemeClr val="accent2">
            <a:lumMod val="20000"/>
            <a:lumOff val="80000"/>
            <a:alpha val="90000"/>
          </a:schemeClr>
        </a:solidFill>
        <a:ln w="6350" cap="flat" cmpd="sng" algn="ctr">
          <a:solidFill>
            <a:schemeClr val="accent5">
              <a:tint val="40000"/>
              <a:alpha val="90000"/>
              <a:hueOff val="2707025"/>
              <a:satOff val="-15529"/>
              <a:lumOff val="-222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a:t>2020 Reported Data Serves as New FFY 2020-25 Baseline </a:t>
          </a:r>
        </a:p>
      </dsp:txBody>
      <dsp:txXfrm>
        <a:off x="3745250" y="2448595"/>
        <a:ext cx="2083258" cy="1198808"/>
      </dsp:txXfrm>
    </dsp:sp>
    <dsp:sp modelId="{E467E021-314C-4F62-903F-967850759E3F}">
      <dsp:nvSpPr>
        <dsp:cNvPr id="0" name=""/>
        <dsp:cNvSpPr/>
      </dsp:nvSpPr>
      <dsp:spPr>
        <a:xfrm>
          <a:off x="6008330" y="2448595"/>
          <a:ext cx="2344329" cy="1198808"/>
        </a:xfrm>
        <a:prstGeom prst="chevron">
          <a:avLst/>
        </a:prstGeom>
        <a:solidFill>
          <a:schemeClr val="accent2">
            <a:lumMod val="40000"/>
            <a:lumOff val="60000"/>
            <a:alpha val="90000"/>
          </a:schemeClr>
        </a:solidFill>
        <a:ln w="6350" cap="flat" cmpd="sng" algn="ctr">
          <a:solidFill>
            <a:schemeClr val="accent5">
              <a:tint val="40000"/>
              <a:alpha val="90000"/>
              <a:hueOff val="3609367"/>
              <a:satOff val="-20705"/>
              <a:lumOff val="-2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29.8%</a:t>
          </a:r>
        </a:p>
      </dsp:txBody>
      <dsp:txXfrm>
        <a:off x="6607734" y="2448595"/>
        <a:ext cx="1145521" cy="1198808"/>
      </dsp:txXfrm>
    </dsp:sp>
    <dsp:sp modelId="{0E071782-58FE-4CBE-82C5-7A1BB6F15F27}">
      <dsp:nvSpPr>
        <dsp:cNvPr id="0" name=""/>
        <dsp:cNvSpPr/>
      </dsp:nvSpPr>
      <dsp:spPr>
        <a:xfrm>
          <a:off x="7933076" y="2448595"/>
          <a:ext cx="3563396" cy="1198808"/>
        </a:xfrm>
        <a:prstGeom prst="chevron">
          <a:avLst/>
        </a:prstGeom>
        <a:solidFill>
          <a:schemeClr val="accent2">
            <a:lumMod val="20000"/>
            <a:lumOff val="80000"/>
            <a:alpha val="90000"/>
          </a:schemeClr>
        </a:solidFill>
        <a:ln w="6350" cap="flat" cmpd="sng" algn="ctr">
          <a:solidFill>
            <a:schemeClr val="accent5">
              <a:tint val="40000"/>
              <a:alpha val="90000"/>
              <a:hueOff val="4511709"/>
              <a:satOff val="-25881"/>
              <a:lumOff val="-370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t>New Baseline is 3 percentage points worse than old baseline</a:t>
          </a:r>
        </a:p>
      </dsp:txBody>
      <dsp:txXfrm>
        <a:off x="8532480" y="2448595"/>
        <a:ext cx="2364588" cy="1198808"/>
      </dsp:txXfrm>
    </dsp:sp>
    <dsp:sp modelId="{F940BEC3-8237-4F92-8785-176A1B4DB93F}">
      <dsp:nvSpPr>
        <dsp:cNvPr id="0" name=""/>
        <dsp:cNvSpPr/>
      </dsp:nvSpPr>
      <dsp:spPr>
        <a:xfrm>
          <a:off x="4392" y="3972382"/>
          <a:ext cx="3610867" cy="1444347"/>
        </a:xfrm>
        <a:prstGeom prst="chevron">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t>C. Receiving special education and related services in the home</a:t>
          </a:r>
        </a:p>
      </dsp:txBody>
      <dsp:txXfrm>
        <a:off x="726566" y="3972382"/>
        <a:ext cx="2166520" cy="1444347"/>
      </dsp:txXfrm>
    </dsp:sp>
    <dsp:sp modelId="{CB670351-2E9E-4D25-9A5D-4192103359CA}">
      <dsp:nvSpPr>
        <dsp:cNvPr id="0" name=""/>
        <dsp:cNvSpPr/>
      </dsp:nvSpPr>
      <dsp:spPr>
        <a:xfrm>
          <a:off x="3145846" y="4095151"/>
          <a:ext cx="3282066" cy="1198808"/>
        </a:xfrm>
        <a:prstGeom prst="chevron">
          <a:avLst/>
        </a:prstGeom>
        <a:solidFill>
          <a:schemeClr val="accent4">
            <a:lumMod val="20000"/>
            <a:lumOff val="80000"/>
            <a:alpha val="90000"/>
          </a:schemeClr>
        </a:solidFill>
        <a:ln w="6350" cap="flat" cmpd="sng" algn="ctr">
          <a:solidFill>
            <a:schemeClr val="accent5">
              <a:tint val="40000"/>
              <a:alpha val="90000"/>
              <a:hueOff val="5414050"/>
              <a:satOff val="-31058"/>
              <a:lumOff val="-44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a:t>2020 Reported Data Serves as New FFY 2020-25 Baseline </a:t>
          </a:r>
        </a:p>
      </dsp:txBody>
      <dsp:txXfrm>
        <a:off x="3745250" y="4095151"/>
        <a:ext cx="2083258" cy="1198808"/>
      </dsp:txXfrm>
    </dsp:sp>
    <dsp:sp modelId="{5C187A99-0C8E-4188-8A98-0575A339BF85}">
      <dsp:nvSpPr>
        <dsp:cNvPr id="0" name=""/>
        <dsp:cNvSpPr/>
      </dsp:nvSpPr>
      <dsp:spPr>
        <a:xfrm>
          <a:off x="6008330" y="4095151"/>
          <a:ext cx="2344329" cy="1198808"/>
        </a:xfrm>
        <a:prstGeom prst="chevron">
          <a:avLst/>
        </a:prstGeom>
        <a:solidFill>
          <a:schemeClr val="accent4">
            <a:lumMod val="40000"/>
            <a:lumOff val="60000"/>
            <a:alpha val="90000"/>
          </a:schemeClr>
        </a:solidFill>
        <a:ln w="6350" cap="flat" cmpd="sng" algn="ctr">
          <a:solidFill>
            <a:schemeClr val="accent5">
              <a:tint val="40000"/>
              <a:alpha val="90000"/>
              <a:hueOff val="6316392"/>
              <a:satOff val="-36234"/>
              <a:lumOff val="-51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kern="1200"/>
            <a:t>11.3%</a:t>
          </a:r>
        </a:p>
      </dsp:txBody>
      <dsp:txXfrm>
        <a:off x="6607734" y="4095151"/>
        <a:ext cx="1145521" cy="1198808"/>
      </dsp:txXfrm>
    </dsp:sp>
    <dsp:sp modelId="{903E7A2D-CF7B-43B8-93A3-E7D40885F553}">
      <dsp:nvSpPr>
        <dsp:cNvPr id="0" name=""/>
        <dsp:cNvSpPr/>
      </dsp:nvSpPr>
      <dsp:spPr>
        <a:xfrm>
          <a:off x="7933076" y="4095151"/>
          <a:ext cx="3563396" cy="1198808"/>
        </a:xfrm>
        <a:prstGeom prst="chevron">
          <a:avLst/>
        </a:prstGeom>
        <a:solidFill>
          <a:schemeClr val="accent4">
            <a:lumMod val="20000"/>
            <a:lumOff val="80000"/>
            <a:alpha val="90000"/>
          </a:schemeClr>
        </a:solidFill>
        <a:ln w="6350" cap="flat" cmpd="sng" algn="ctr">
          <a:solidFill>
            <a:schemeClr val="accent5">
              <a:tint val="40000"/>
              <a:alpha val="90000"/>
              <a:hueOff val="7218734"/>
              <a:satOff val="-41410"/>
              <a:lumOff val="-592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a:t>New Measurement </a:t>
          </a:r>
        </a:p>
      </dsp:txBody>
      <dsp:txXfrm>
        <a:off x="8532480" y="4095151"/>
        <a:ext cx="2364588" cy="11988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B057B-386A-4584-81F9-E0E4FCC17E51}">
      <dsp:nvSpPr>
        <dsp:cNvPr id="0" name=""/>
        <dsp:cNvSpPr/>
      </dsp:nvSpPr>
      <dsp:spPr>
        <a:xfrm>
          <a:off x="12328" y="0"/>
          <a:ext cx="3278584" cy="897812"/>
        </a:xfrm>
        <a:prstGeom prst="chevron">
          <a:avLst/>
        </a:prstGeom>
        <a:solidFill>
          <a:srgbClr val="2F55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Recognition that preschool LRE is a priority area </a:t>
          </a:r>
        </a:p>
      </dsp:txBody>
      <dsp:txXfrm>
        <a:off x="461234" y="0"/>
        <a:ext cx="2380772" cy="897812"/>
      </dsp:txXfrm>
    </dsp:sp>
    <dsp:sp modelId="{8AD9A04E-1E4C-48A5-8517-32AF375E617C}">
      <dsp:nvSpPr>
        <dsp:cNvPr id="0" name=""/>
        <dsp:cNvSpPr/>
      </dsp:nvSpPr>
      <dsp:spPr>
        <a:xfrm>
          <a:off x="2906424" y="0"/>
          <a:ext cx="3278584" cy="897812"/>
        </a:xfrm>
        <a:prstGeom prst="chevron">
          <a:avLst/>
        </a:prstGeom>
        <a:solidFill>
          <a:srgbClr val="2F55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Improvement Over Baseline &amp; Increase over Average Past Trend Data </a:t>
          </a:r>
        </a:p>
      </dsp:txBody>
      <dsp:txXfrm>
        <a:off x="3355330" y="0"/>
        <a:ext cx="2380772" cy="897812"/>
      </dsp:txXfrm>
    </dsp:sp>
    <dsp:sp modelId="{13162660-72F8-45BE-8CE5-03B2864D0CE4}">
      <dsp:nvSpPr>
        <dsp:cNvPr id="0" name=""/>
        <dsp:cNvSpPr/>
      </dsp:nvSpPr>
      <dsp:spPr>
        <a:xfrm>
          <a:off x="5904257" y="0"/>
          <a:ext cx="3630639" cy="897812"/>
        </a:xfrm>
        <a:prstGeom prst="chevron">
          <a:avLst/>
        </a:prstGeom>
        <a:solidFill>
          <a:srgbClr val="2F55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Consideration of Student Impact associated with each proposed Target </a:t>
          </a:r>
        </a:p>
      </dsp:txBody>
      <dsp:txXfrm>
        <a:off x="6353163" y="0"/>
        <a:ext cx="2732827" cy="8978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B057B-386A-4584-81F9-E0E4FCC17E51}">
      <dsp:nvSpPr>
        <dsp:cNvPr id="0" name=""/>
        <dsp:cNvSpPr/>
      </dsp:nvSpPr>
      <dsp:spPr>
        <a:xfrm>
          <a:off x="12328" y="0"/>
          <a:ext cx="3278584" cy="879839"/>
        </a:xfrm>
        <a:prstGeom prst="chevron">
          <a:avLst/>
        </a:prstGeom>
        <a:solidFill>
          <a:srgbClr val="517D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Recognition that Preschool LRE is a  Priority Area</a:t>
          </a:r>
        </a:p>
      </dsp:txBody>
      <dsp:txXfrm>
        <a:off x="452248" y="0"/>
        <a:ext cx="2398745" cy="879839"/>
      </dsp:txXfrm>
    </dsp:sp>
    <dsp:sp modelId="{8AD9A04E-1E4C-48A5-8517-32AF375E617C}">
      <dsp:nvSpPr>
        <dsp:cNvPr id="0" name=""/>
        <dsp:cNvSpPr/>
      </dsp:nvSpPr>
      <dsp:spPr>
        <a:xfrm>
          <a:off x="2906424" y="0"/>
          <a:ext cx="3278584" cy="879839"/>
        </a:xfrm>
        <a:prstGeom prst="chevron">
          <a:avLst/>
        </a:prstGeom>
        <a:solidFill>
          <a:srgbClr val="517D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Improvement Over Baseline &amp; Increase over Average Past Trend Data </a:t>
          </a:r>
        </a:p>
      </dsp:txBody>
      <dsp:txXfrm>
        <a:off x="3346344" y="0"/>
        <a:ext cx="2398745" cy="879839"/>
      </dsp:txXfrm>
    </dsp:sp>
    <dsp:sp modelId="{13162660-72F8-45BE-8CE5-03B2864D0CE4}">
      <dsp:nvSpPr>
        <dsp:cNvPr id="0" name=""/>
        <dsp:cNvSpPr/>
      </dsp:nvSpPr>
      <dsp:spPr>
        <a:xfrm>
          <a:off x="5904257" y="0"/>
          <a:ext cx="3630639" cy="879839"/>
        </a:xfrm>
        <a:prstGeom prst="chevron">
          <a:avLst/>
        </a:prstGeom>
        <a:solidFill>
          <a:srgbClr val="517D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Consideration of Student Impact associated with each Proposed Target </a:t>
          </a:r>
        </a:p>
      </dsp:txBody>
      <dsp:txXfrm>
        <a:off x="6344177" y="0"/>
        <a:ext cx="2750800" cy="8798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B057B-386A-4584-81F9-E0E4FCC17E51}">
      <dsp:nvSpPr>
        <dsp:cNvPr id="0" name=""/>
        <dsp:cNvSpPr/>
      </dsp:nvSpPr>
      <dsp:spPr>
        <a:xfrm>
          <a:off x="12328" y="0"/>
          <a:ext cx="3278584" cy="88211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Recognition that preschool LRE is a  priority area</a:t>
          </a:r>
        </a:p>
      </dsp:txBody>
      <dsp:txXfrm>
        <a:off x="453384" y="0"/>
        <a:ext cx="2396472" cy="882112"/>
      </dsp:txXfrm>
    </dsp:sp>
    <dsp:sp modelId="{8AD9A04E-1E4C-48A5-8517-32AF375E617C}">
      <dsp:nvSpPr>
        <dsp:cNvPr id="0" name=""/>
        <dsp:cNvSpPr/>
      </dsp:nvSpPr>
      <dsp:spPr>
        <a:xfrm>
          <a:off x="2906424" y="0"/>
          <a:ext cx="3278584" cy="88211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Improvement Over Baseline &amp; Consideration of COVID-19 impact</a:t>
          </a:r>
        </a:p>
      </dsp:txBody>
      <dsp:txXfrm>
        <a:off x="3347480" y="0"/>
        <a:ext cx="2396472" cy="882112"/>
      </dsp:txXfrm>
    </dsp:sp>
    <dsp:sp modelId="{13162660-72F8-45BE-8CE5-03B2864D0CE4}">
      <dsp:nvSpPr>
        <dsp:cNvPr id="0" name=""/>
        <dsp:cNvSpPr/>
      </dsp:nvSpPr>
      <dsp:spPr>
        <a:xfrm>
          <a:off x="5904257" y="0"/>
          <a:ext cx="3630639" cy="88211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Consideration of Student Impact associated with each proposed Target </a:t>
          </a:r>
        </a:p>
      </dsp:txBody>
      <dsp:txXfrm>
        <a:off x="6345313" y="0"/>
        <a:ext cx="2748527" cy="8821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647A0-B2CC-4590-AF3E-F823CE23D891}">
      <dsp:nvSpPr>
        <dsp:cNvPr id="0" name=""/>
        <dsp:cNvSpPr/>
      </dsp:nvSpPr>
      <dsp:spPr>
        <a:xfrm>
          <a:off x="0" y="0"/>
          <a:ext cx="7800072" cy="124569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a:t>Each SPP Indicator has an online survey to collect input on NYS’s target-setting and/or improvement activities</a:t>
          </a:r>
        </a:p>
      </dsp:txBody>
      <dsp:txXfrm>
        <a:off x="0" y="0"/>
        <a:ext cx="7800072" cy="1245691"/>
      </dsp:txXfrm>
    </dsp:sp>
    <dsp:sp modelId="{0AF612C6-5EDD-4D36-BF37-DE27139B54A0}">
      <dsp:nvSpPr>
        <dsp:cNvPr id="0" name=""/>
        <dsp:cNvSpPr/>
      </dsp:nvSpPr>
      <dsp:spPr>
        <a:xfrm>
          <a:off x="0" y="1295839"/>
          <a:ext cx="7800072" cy="25156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sz="2600" kern="1200"/>
            <a:t>The online surveys are intended to collect feedback from interested stakeholders.  They are available for those who are not attending a virtual meeting or for those who have additional information to share                                     beyond the virtual meetings</a:t>
          </a:r>
        </a:p>
      </dsp:txBody>
      <dsp:txXfrm>
        <a:off x="0" y="1295839"/>
        <a:ext cx="7800072" cy="2515657"/>
      </dsp:txXfrm>
    </dsp:sp>
    <dsp:sp modelId="{0A1A6F76-6A9B-4814-8207-5FCC2A1D6B85}">
      <dsp:nvSpPr>
        <dsp:cNvPr id="0" name=""/>
        <dsp:cNvSpPr/>
      </dsp:nvSpPr>
      <dsp:spPr>
        <a:xfrm>
          <a:off x="0" y="3861644"/>
          <a:ext cx="7800072" cy="29066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5D8A1-0FD6-4DE9-96F8-B705552BF57B}">
      <dsp:nvSpPr>
        <dsp:cNvPr id="0" name=""/>
        <dsp:cNvSpPr/>
      </dsp:nvSpPr>
      <dsp:spPr>
        <a:xfrm>
          <a:off x="0" y="0"/>
          <a:ext cx="6267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6AE9C-53EE-4FE3-9F2B-91FBC4898905}">
      <dsp:nvSpPr>
        <dsp:cNvPr id="0" name=""/>
        <dsp:cNvSpPr/>
      </dsp:nvSpPr>
      <dsp:spPr>
        <a:xfrm>
          <a:off x="0" y="0"/>
          <a:ext cx="2268267" cy="520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Percent of children aged 3 through 5 with individualized education programs (IEPs) attending a:</a:t>
          </a:r>
        </a:p>
      </dsp:txBody>
      <dsp:txXfrm>
        <a:off x="0" y="0"/>
        <a:ext cx="2268267" cy="5208029"/>
      </dsp:txXfrm>
    </dsp:sp>
    <dsp:sp modelId="{646B2617-049E-489C-ADE5-E8C7106CBC8D}">
      <dsp:nvSpPr>
        <dsp:cNvPr id="0" name=""/>
        <dsp:cNvSpPr/>
      </dsp:nvSpPr>
      <dsp:spPr>
        <a:xfrm>
          <a:off x="2343180" y="135540"/>
          <a:ext cx="3920449" cy="2710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 Regular early childhood program and receiving the majority of special education and related services in the regular early childhood program.</a:t>
          </a:r>
        </a:p>
      </dsp:txBody>
      <dsp:txXfrm>
        <a:off x="2343180" y="135540"/>
        <a:ext cx="3920449" cy="2710819"/>
      </dsp:txXfrm>
    </dsp:sp>
    <dsp:sp modelId="{CFEDEEBB-86F3-41B9-A4C5-EFB8682B7E3E}">
      <dsp:nvSpPr>
        <dsp:cNvPr id="0" name=""/>
        <dsp:cNvSpPr/>
      </dsp:nvSpPr>
      <dsp:spPr>
        <a:xfrm>
          <a:off x="2268267" y="2846360"/>
          <a:ext cx="39953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FA8B8D-4C41-41F9-ABCA-FE31531F5E82}">
      <dsp:nvSpPr>
        <dsp:cNvPr id="0" name=""/>
        <dsp:cNvSpPr/>
      </dsp:nvSpPr>
      <dsp:spPr>
        <a:xfrm>
          <a:off x="2343180" y="2981901"/>
          <a:ext cx="3920449" cy="208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B. Separate special education class, separate school or residential facility.</a:t>
          </a:r>
        </a:p>
      </dsp:txBody>
      <dsp:txXfrm>
        <a:off x="2343180" y="2981901"/>
        <a:ext cx="3920449" cy="2085135"/>
      </dsp:txXfrm>
    </dsp:sp>
    <dsp:sp modelId="{82750287-BDC7-4791-B894-24A7232B79BE}">
      <dsp:nvSpPr>
        <dsp:cNvPr id="0" name=""/>
        <dsp:cNvSpPr/>
      </dsp:nvSpPr>
      <dsp:spPr>
        <a:xfrm>
          <a:off x="2268267" y="5067037"/>
          <a:ext cx="39953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5D8A1-0FD6-4DE9-96F8-B705552BF57B}">
      <dsp:nvSpPr>
        <dsp:cNvPr id="0" name=""/>
        <dsp:cNvSpPr/>
      </dsp:nvSpPr>
      <dsp:spPr>
        <a:xfrm>
          <a:off x="0" y="0"/>
          <a:ext cx="58951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6AE9C-53EE-4FE3-9F2B-91FBC4898905}">
      <dsp:nvSpPr>
        <dsp:cNvPr id="0" name=""/>
        <dsp:cNvSpPr/>
      </dsp:nvSpPr>
      <dsp:spPr>
        <a:xfrm>
          <a:off x="0" y="0"/>
          <a:ext cx="1998765" cy="525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Percent of children with individualized education programs (IEPs) aged 3, 4, </a:t>
          </a:r>
          <a:r>
            <a:rPr lang="en-US" sz="2400" u="sng" kern="1200">
              <a:highlight>
                <a:srgbClr val="E3EAF6"/>
              </a:highlight>
            </a:rPr>
            <a:t>and aged 5 who are enrolled in a preschool program </a:t>
          </a:r>
          <a:r>
            <a:rPr lang="en-US" sz="2400" kern="1200"/>
            <a:t>attending a: </a:t>
          </a:r>
        </a:p>
      </dsp:txBody>
      <dsp:txXfrm>
        <a:off x="0" y="0"/>
        <a:ext cx="1998765" cy="5254942"/>
      </dsp:txXfrm>
    </dsp:sp>
    <dsp:sp modelId="{646B2617-049E-489C-ADE5-E8C7106CBC8D}">
      <dsp:nvSpPr>
        <dsp:cNvPr id="0" name=""/>
        <dsp:cNvSpPr/>
      </dsp:nvSpPr>
      <dsp:spPr>
        <a:xfrm>
          <a:off x="2071821" y="98786"/>
          <a:ext cx="3823268" cy="197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  Regular early childhood program and receiving the majority of special education and related services in the regular early childhood program.</a:t>
          </a:r>
        </a:p>
      </dsp:txBody>
      <dsp:txXfrm>
        <a:off x="2071821" y="98786"/>
        <a:ext cx="3823268" cy="1975735"/>
      </dsp:txXfrm>
    </dsp:sp>
    <dsp:sp modelId="{CFEDEEBB-86F3-41B9-A4C5-EFB8682B7E3E}">
      <dsp:nvSpPr>
        <dsp:cNvPr id="0" name=""/>
        <dsp:cNvSpPr/>
      </dsp:nvSpPr>
      <dsp:spPr>
        <a:xfrm>
          <a:off x="1998765" y="2074521"/>
          <a:ext cx="38963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FA8B8D-4C41-41F9-ABCA-FE31531F5E82}">
      <dsp:nvSpPr>
        <dsp:cNvPr id="0" name=""/>
        <dsp:cNvSpPr/>
      </dsp:nvSpPr>
      <dsp:spPr>
        <a:xfrm>
          <a:off x="2071821" y="2173308"/>
          <a:ext cx="3823268" cy="151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B.  Separate special education class, separate school or residential facility.</a:t>
          </a:r>
        </a:p>
      </dsp:txBody>
      <dsp:txXfrm>
        <a:off x="2071821" y="2173308"/>
        <a:ext cx="3823268" cy="1519715"/>
      </dsp:txXfrm>
    </dsp:sp>
    <dsp:sp modelId="{82750287-BDC7-4791-B894-24A7232B79BE}">
      <dsp:nvSpPr>
        <dsp:cNvPr id="0" name=""/>
        <dsp:cNvSpPr/>
      </dsp:nvSpPr>
      <dsp:spPr>
        <a:xfrm>
          <a:off x="1998765" y="3693024"/>
          <a:ext cx="38963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D09963-B673-48D1-979F-04DBBABAB43C}">
      <dsp:nvSpPr>
        <dsp:cNvPr id="0" name=""/>
        <dsp:cNvSpPr/>
      </dsp:nvSpPr>
      <dsp:spPr>
        <a:xfrm>
          <a:off x="2071821" y="3791810"/>
          <a:ext cx="3823268" cy="1359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u="sng" kern="1200">
              <a:highlight>
                <a:srgbClr val="E3EAF6"/>
              </a:highlight>
            </a:rPr>
            <a:t>C. Receiving special education and related services in the home</a:t>
          </a:r>
          <a:r>
            <a:rPr lang="en-US" sz="2100" kern="1200">
              <a:highlight>
                <a:srgbClr val="E3EAF6"/>
              </a:highlight>
            </a:rPr>
            <a:t>.</a:t>
          </a:r>
        </a:p>
      </dsp:txBody>
      <dsp:txXfrm>
        <a:off x="2071821" y="3791810"/>
        <a:ext cx="3823268" cy="1359424"/>
      </dsp:txXfrm>
    </dsp:sp>
    <dsp:sp modelId="{7F6FFC76-D1C2-48F5-BAB8-F94BB5B3388F}">
      <dsp:nvSpPr>
        <dsp:cNvPr id="0" name=""/>
        <dsp:cNvSpPr/>
      </dsp:nvSpPr>
      <dsp:spPr>
        <a:xfrm>
          <a:off x="1998765" y="5151235"/>
          <a:ext cx="38963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1558E-8599-49B9-B59C-0B1B7569CF5A}">
      <dsp:nvSpPr>
        <dsp:cNvPr id="0" name=""/>
        <dsp:cNvSpPr/>
      </dsp:nvSpPr>
      <dsp:spPr>
        <a:xfrm rot="16200000">
          <a:off x="2470824" y="362602"/>
          <a:ext cx="391843" cy="3193228"/>
        </a:xfrm>
        <a:prstGeom prst="round2SameRect">
          <a:avLst/>
        </a:prstGeom>
        <a:solidFill>
          <a:schemeClr val="tx1">
            <a:lumMod val="40000"/>
            <a:lumOff val="60000"/>
            <a:alpha val="90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a:lnSpc>
              <a:spcPct val="90000"/>
            </a:lnSpc>
            <a:spcBef>
              <a:spcPct val="0"/>
            </a:spcBef>
            <a:spcAft>
              <a:spcPct val="35000"/>
            </a:spcAft>
            <a:buNone/>
          </a:pPr>
          <a:r>
            <a:rPr lang="en-US" sz="2400" kern="1200">
              <a:solidFill>
                <a:schemeClr val="tx1"/>
              </a:solidFill>
            </a:rPr>
            <a:t>October 2020 </a:t>
          </a:r>
        </a:p>
      </dsp:txBody>
      <dsp:txXfrm rot="5400000">
        <a:off x="1089260" y="1782422"/>
        <a:ext cx="3174100" cy="353587"/>
      </dsp:txXfrm>
    </dsp:sp>
    <dsp:sp modelId="{F63F2B01-5D72-4A02-8697-133ED9E6591E}">
      <dsp:nvSpPr>
        <dsp:cNvPr id="0" name=""/>
        <dsp:cNvSpPr/>
      </dsp:nvSpPr>
      <dsp:spPr>
        <a:xfrm>
          <a:off x="5722" y="0"/>
          <a:ext cx="5322046" cy="13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a:lnSpc>
              <a:spcPct val="90000"/>
            </a:lnSpc>
            <a:spcBef>
              <a:spcPct val="0"/>
            </a:spcBef>
            <a:spcAft>
              <a:spcPts val="0"/>
            </a:spcAft>
            <a:buNone/>
          </a:pPr>
          <a:endParaRPr lang="en-US" sz="2400" kern="1200"/>
        </a:p>
        <a:p>
          <a:pPr marL="0" lvl="0" indent="0" algn="ctr" defTabSz="1066800">
            <a:lnSpc>
              <a:spcPct val="90000"/>
            </a:lnSpc>
            <a:spcBef>
              <a:spcPct val="0"/>
            </a:spcBef>
            <a:spcAft>
              <a:spcPts val="0"/>
            </a:spcAft>
            <a:buNone/>
          </a:pPr>
          <a:r>
            <a:rPr lang="en-US" sz="2400" kern="1200"/>
            <a:t>The Indicator 6 data sample is  </a:t>
          </a:r>
        </a:p>
        <a:p>
          <a:pPr marL="0" lvl="0" indent="0" algn="ctr" defTabSz="1066800">
            <a:lnSpc>
              <a:spcPct val="90000"/>
            </a:lnSpc>
            <a:spcBef>
              <a:spcPct val="0"/>
            </a:spcBef>
            <a:spcAft>
              <a:spcPts val="0"/>
            </a:spcAft>
            <a:buNone/>
          </a:pPr>
          <a:r>
            <a:rPr lang="en-US" sz="2400" kern="1200"/>
            <a:t>collected on a “point in time” basis</a:t>
          </a:r>
        </a:p>
      </dsp:txBody>
      <dsp:txXfrm>
        <a:off x="5722" y="0"/>
        <a:ext cx="5322046" cy="1371451"/>
      </dsp:txXfrm>
    </dsp:sp>
    <dsp:sp modelId="{2F310C15-1BED-4BBD-A1DE-87B40BF60BC1}">
      <dsp:nvSpPr>
        <dsp:cNvPr id="0" name=""/>
        <dsp:cNvSpPr/>
      </dsp:nvSpPr>
      <dsp:spPr>
        <a:xfrm>
          <a:off x="2666745" y="1449820"/>
          <a:ext cx="0" cy="313474"/>
        </a:xfrm>
        <a:prstGeom prst="line">
          <a:avLst/>
        </a:prstGeom>
        <a:noFill/>
        <a:ln w="6350" cap="flat" cmpd="sng" algn="ctr">
          <a:solidFill>
            <a:schemeClr val="accent1">
              <a:shade val="90000"/>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6803928-0384-4E94-82B3-A4E028570F79}">
      <dsp:nvSpPr>
        <dsp:cNvPr id="0" name=""/>
        <dsp:cNvSpPr/>
      </dsp:nvSpPr>
      <dsp:spPr>
        <a:xfrm>
          <a:off x="2627561" y="1371451"/>
          <a:ext cx="78368" cy="78368"/>
        </a:xfrm>
        <a:prstGeom prst="ellipse">
          <a:avLst/>
        </a:prstGeom>
        <a:solidFill>
          <a:schemeClr val="accent1">
            <a:shade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4C2FB-C519-4B52-B0BA-6C6F070F731F}">
      <dsp:nvSpPr>
        <dsp:cNvPr id="0" name=""/>
        <dsp:cNvSpPr/>
      </dsp:nvSpPr>
      <dsp:spPr>
        <a:xfrm>
          <a:off x="4263359" y="1763294"/>
          <a:ext cx="3193228" cy="391843"/>
        </a:xfrm>
        <a:prstGeom prst="rect">
          <a:avLst/>
        </a:prstGeom>
        <a:solidFill>
          <a:schemeClr val="tx1">
            <a:lumMod val="75000"/>
            <a:alpha val="7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a:lnSpc>
              <a:spcPct val="90000"/>
            </a:lnSpc>
            <a:spcBef>
              <a:spcPct val="0"/>
            </a:spcBef>
            <a:spcAft>
              <a:spcPct val="35000"/>
            </a:spcAft>
            <a:buNone/>
          </a:pPr>
          <a:r>
            <a:rPr lang="en-US" sz="2400" kern="1200">
              <a:solidFill>
                <a:schemeClr val="bg1"/>
              </a:solidFill>
            </a:rPr>
            <a:t>FFY 2020 APR</a:t>
          </a:r>
        </a:p>
      </dsp:txBody>
      <dsp:txXfrm>
        <a:off x="4263359" y="1763294"/>
        <a:ext cx="3193228" cy="391843"/>
      </dsp:txXfrm>
    </dsp:sp>
    <dsp:sp modelId="{6AD09D91-4B94-49E3-9314-CB0BF2F207D7}">
      <dsp:nvSpPr>
        <dsp:cNvPr id="0" name=""/>
        <dsp:cNvSpPr/>
      </dsp:nvSpPr>
      <dsp:spPr>
        <a:xfrm>
          <a:off x="3198950" y="2546981"/>
          <a:ext cx="5322046" cy="13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8120" rIns="0" bIns="0" numCol="1" spcCol="1270" anchor="t" anchorCtr="1">
          <a:noAutofit/>
        </a:bodyPr>
        <a:lstStyle/>
        <a:p>
          <a:pPr marL="0" lvl="0" indent="0" algn="ctr" defTabSz="1155700">
            <a:lnSpc>
              <a:spcPct val="90000"/>
            </a:lnSpc>
            <a:spcBef>
              <a:spcPct val="0"/>
            </a:spcBef>
            <a:spcAft>
              <a:spcPts val="0"/>
            </a:spcAft>
            <a:buNone/>
          </a:pPr>
          <a:r>
            <a:rPr lang="en-US" sz="2600" kern="1200"/>
            <a:t>The October 2020 Preschool LRE Data is included in the FFY 2020 APR</a:t>
          </a:r>
        </a:p>
      </dsp:txBody>
      <dsp:txXfrm>
        <a:off x="3198950" y="2546981"/>
        <a:ext cx="5322046" cy="1371451"/>
      </dsp:txXfrm>
    </dsp:sp>
    <dsp:sp modelId="{B225364B-B269-431F-AF61-ABC8EE0401B0}">
      <dsp:nvSpPr>
        <dsp:cNvPr id="0" name=""/>
        <dsp:cNvSpPr/>
      </dsp:nvSpPr>
      <dsp:spPr>
        <a:xfrm>
          <a:off x="5859974" y="2155138"/>
          <a:ext cx="0" cy="313474"/>
        </a:xfrm>
        <a:prstGeom prst="line">
          <a:avLst/>
        </a:prstGeom>
        <a:noFill/>
        <a:ln w="6350" cap="flat" cmpd="sng" algn="ctr">
          <a:solidFill>
            <a:schemeClr val="accent1">
              <a:shade val="90000"/>
              <a:hueOff val="207713"/>
              <a:satOff val="-4436"/>
              <a:lumOff val="16555"/>
              <a:alphaOff val="0"/>
            </a:schemeClr>
          </a:solidFill>
          <a:prstDash val="dash"/>
          <a:miter lim="800000"/>
        </a:ln>
        <a:effectLst/>
      </dsp:spPr>
      <dsp:style>
        <a:lnRef idx="1">
          <a:scrgbClr r="0" g="0" b="0"/>
        </a:lnRef>
        <a:fillRef idx="0">
          <a:scrgbClr r="0" g="0" b="0"/>
        </a:fillRef>
        <a:effectRef idx="0">
          <a:scrgbClr r="0" g="0" b="0"/>
        </a:effectRef>
        <a:fontRef idx="minor"/>
      </dsp:style>
    </dsp:sp>
    <dsp:sp modelId="{E95CD284-3A25-4BC0-9ABD-2E732BFBCD95}">
      <dsp:nvSpPr>
        <dsp:cNvPr id="0" name=""/>
        <dsp:cNvSpPr/>
      </dsp:nvSpPr>
      <dsp:spPr>
        <a:xfrm>
          <a:off x="5820789" y="2468612"/>
          <a:ext cx="78368" cy="78368"/>
        </a:xfrm>
        <a:prstGeom prst="ellipse">
          <a:avLst/>
        </a:prstGeom>
        <a:solidFill>
          <a:schemeClr val="accent1">
            <a:shade val="90000"/>
            <a:hueOff val="207713"/>
            <a:satOff val="-4436"/>
            <a:lumOff val="16555"/>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CA557-3386-4095-B2D8-0E5404D351C4}">
      <dsp:nvSpPr>
        <dsp:cNvPr id="0" name=""/>
        <dsp:cNvSpPr/>
      </dsp:nvSpPr>
      <dsp:spPr>
        <a:xfrm rot="5400000">
          <a:off x="8857280" y="362602"/>
          <a:ext cx="391843" cy="3193228"/>
        </a:xfrm>
        <a:prstGeom prst="round2SameRect">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1">
          <a:noAutofit/>
        </a:bodyPr>
        <a:lstStyle/>
        <a:p>
          <a:pPr marL="0" lvl="0" indent="0" algn="ctr" defTabSz="1066800">
            <a:lnSpc>
              <a:spcPct val="90000"/>
            </a:lnSpc>
            <a:spcBef>
              <a:spcPct val="0"/>
            </a:spcBef>
            <a:spcAft>
              <a:spcPct val="35000"/>
            </a:spcAft>
            <a:buNone/>
          </a:pPr>
          <a:r>
            <a:rPr lang="en-US" sz="2400" kern="1200">
              <a:solidFill>
                <a:schemeClr val="tx1"/>
              </a:solidFill>
            </a:rPr>
            <a:t>February 2022</a:t>
          </a:r>
        </a:p>
      </dsp:txBody>
      <dsp:txXfrm rot="-5400000">
        <a:off x="7456588" y="1782422"/>
        <a:ext cx="3174100" cy="353587"/>
      </dsp:txXfrm>
    </dsp:sp>
    <dsp:sp modelId="{6F1F35E7-B7DF-4548-98F0-7A70E47E2EFA}">
      <dsp:nvSpPr>
        <dsp:cNvPr id="0" name=""/>
        <dsp:cNvSpPr/>
      </dsp:nvSpPr>
      <dsp:spPr>
        <a:xfrm>
          <a:off x="6392178" y="0"/>
          <a:ext cx="5322046" cy="13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anchor="b" anchorCtr="1">
          <a:noAutofit/>
        </a:bodyPr>
        <a:lstStyle/>
        <a:p>
          <a:pPr marL="0" lvl="0" indent="0" algn="ctr" defTabSz="1066800">
            <a:lnSpc>
              <a:spcPct val="90000"/>
            </a:lnSpc>
            <a:spcBef>
              <a:spcPct val="0"/>
            </a:spcBef>
            <a:spcAft>
              <a:spcPts val="0"/>
            </a:spcAft>
            <a:buNone/>
          </a:pPr>
          <a:r>
            <a:rPr lang="en-US" sz="2400" kern="1200"/>
            <a:t>The FFY 2020 APR is </a:t>
          </a:r>
        </a:p>
        <a:p>
          <a:pPr marL="0" lvl="0" indent="0" algn="ctr" defTabSz="1066800">
            <a:lnSpc>
              <a:spcPct val="90000"/>
            </a:lnSpc>
            <a:spcBef>
              <a:spcPct val="0"/>
            </a:spcBef>
            <a:spcAft>
              <a:spcPts val="0"/>
            </a:spcAft>
            <a:buNone/>
          </a:pPr>
          <a:r>
            <a:rPr lang="en-US" sz="2400" kern="1200"/>
            <a:t>submitted to OSEP</a:t>
          </a:r>
        </a:p>
      </dsp:txBody>
      <dsp:txXfrm>
        <a:off x="6392178" y="0"/>
        <a:ext cx="5322046" cy="1371451"/>
      </dsp:txXfrm>
    </dsp:sp>
    <dsp:sp modelId="{0B9C7160-43DA-41EE-8EC4-4F7749243820}">
      <dsp:nvSpPr>
        <dsp:cNvPr id="0" name=""/>
        <dsp:cNvSpPr/>
      </dsp:nvSpPr>
      <dsp:spPr>
        <a:xfrm>
          <a:off x="9053202" y="1449820"/>
          <a:ext cx="0" cy="313474"/>
        </a:xfrm>
        <a:prstGeom prst="line">
          <a:avLst/>
        </a:prstGeom>
        <a:noFill/>
        <a:ln w="6350" cap="flat" cmpd="sng" algn="ctr">
          <a:solidFill>
            <a:schemeClr val="accent1">
              <a:shade val="90000"/>
              <a:hueOff val="415426"/>
              <a:satOff val="-8871"/>
              <a:lumOff val="33109"/>
              <a:alphaOff val="0"/>
            </a:schemeClr>
          </a:solidFill>
          <a:prstDash val="dash"/>
          <a:miter lim="800000"/>
        </a:ln>
        <a:effectLst/>
      </dsp:spPr>
      <dsp:style>
        <a:lnRef idx="1">
          <a:scrgbClr r="0" g="0" b="0"/>
        </a:lnRef>
        <a:fillRef idx="0">
          <a:scrgbClr r="0" g="0" b="0"/>
        </a:fillRef>
        <a:effectRef idx="0">
          <a:scrgbClr r="0" g="0" b="0"/>
        </a:effectRef>
        <a:fontRef idx="minor"/>
      </dsp:style>
    </dsp:sp>
    <dsp:sp modelId="{BD0FA086-FA31-467C-ABAE-D1CE5E39F6AB}">
      <dsp:nvSpPr>
        <dsp:cNvPr id="0" name=""/>
        <dsp:cNvSpPr/>
      </dsp:nvSpPr>
      <dsp:spPr>
        <a:xfrm>
          <a:off x="9014017" y="1371451"/>
          <a:ext cx="78368" cy="78368"/>
        </a:xfrm>
        <a:prstGeom prst="ellipse">
          <a:avLst/>
        </a:prstGeom>
        <a:solidFill>
          <a:schemeClr val="accent1">
            <a:shade val="90000"/>
            <a:hueOff val="415426"/>
            <a:satOff val="-8871"/>
            <a:lumOff val="33109"/>
            <a:alpha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5398C-A3AC-4537-88D1-F8AE75AF582D}">
      <dsp:nvSpPr>
        <dsp:cNvPr id="0" name=""/>
        <dsp:cNvSpPr/>
      </dsp:nvSpPr>
      <dsp:spPr>
        <a:xfrm>
          <a:off x="190071" y="243"/>
          <a:ext cx="2743199" cy="1510656"/>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12 Regional                Partnership Centers</a:t>
          </a:r>
        </a:p>
      </dsp:txBody>
      <dsp:txXfrm>
        <a:off x="190071" y="243"/>
        <a:ext cx="2743199" cy="1510656"/>
      </dsp:txXfrm>
    </dsp:sp>
    <dsp:sp modelId="{72665B3F-F325-440F-BCA9-C4535B31A4E0}">
      <dsp:nvSpPr>
        <dsp:cNvPr id="0" name=""/>
        <dsp:cNvSpPr/>
      </dsp:nvSpPr>
      <dsp:spPr>
        <a:xfrm>
          <a:off x="190074" y="1600628"/>
          <a:ext cx="2743194" cy="1510656"/>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14 School-Age Family and Community Engagement Centers</a:t>
          </a:r>
        </a:p>
      </dsp:txBody>
      <dsp:txXfrm>
        <a:off x="190074" y="1600628"/>
        <a:ext cx="2743194" cy="1510656"/>
      </dsp:txXfrm>
    </dsp:sp>
    <dsp:sp modelId="{692F3BB9-0B04-47E3-B2A3-8F8C3B4C4B60}">
      <dsp:nvSpPr>
        <dsp:cNvPr id="0" name=""/>
        <dsp:cNvSpPr/>
      </dsp:nvSpPr>
      <dsp:spPr>
        <a:xfrm>
          <a:off x="202298" y="3201013"/>
          <a:ext cx="2718746" cy="1510656"/>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t>14 Early Childhood Family and Community Engagement Centers</a:t>
          </a:r>
        </a:p>
      </dsp:txBody>
      <dsp:txXfrm>
        <a:off x="202298" y="3201013"/>
        <a:ext cx="2718746" cy="15106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F7C20-49A4-4550-B3C1-70C34F718F71}">
      <dsp:nvSpPr>
        <dsp:cNvPr id="0" name=""/>
        <dsp:cNvSpPr/>
      </dsp:nvSpPr>
      <dsp:spPr>
        <a:xfrm flipH="1">
          <a:off x="677652" y="262967"/>
          <a:ext cx="375935" cy="3435462"/>
        </a:xfrm>
        <a:prstGeom prst="blockArc">
          <a:avLst>
            <a:gd name="adj1" fmla="val 18900000"/>
            <a:gd name="adj2" fmla="val 2700000"/>
            <a:gd name="adj3" fmla="val 41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B4DD1F-D5F8-4E9A-B0DF-EB59D0654FDD}">
      <dsp:nvSpPr>
        <dsp:cNvPr id="0" name=""/>
        <dsp:cNvSpPr/>
      </dsp:nvSpPr>
      <dsp:spPr>
        <a:xfrm>
          <a:off x="537102" y="386022"/>
          <a:ext cx="8220831" cy="77204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Regional Learning</a:t>
          </a:r>
          <a:endParaRPr lang="en-US" sz="2400" kern="1200"/>
        </a:p>
      </dsp:txBody>
      <dsp:txXfrm>
        <a:off x="537102" y="386022"/>
        <a:ext cx="8220831" cy="772045"/>
      </dsp:txXfrm>
    </dsp:sp>
    <dsp:sp modelId="{AE8CDDE3-1383-4284-ABAA-1DC19B91C4B4}">
      <dsp:nvSpPr>
        <dsp:cNvPr id="0" name=""/>
        <dsp:cNvSpPr/>
      </dsp:nvSpPr>
      <dsp:spPr>
        <a:xfrm>
          <a:off x="54574" y="289517"/>
          <a:ext cx="965056" cy="96505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570DDA-D2DF-47A5-98A0-982BFB5E4EC2}">
      <dsp:nvSpPr>
        <dsp:cNvPr id="0" name=""/>
        <dsp:cNvSpPr/>
      </dsp:nvSpPr>
      <dsp:spPr>
        <a:xfrm>
          <a:off x="817740" y="1544090"/>
          <a:ext cx="7940192" cy="77204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Targeted Skills/Support Groups</a:t>
          </a:r>
          <a:endParaRPr lang="en-US" sz="2400" kern="1200"/>
        </a:p>
      </dsp:txBody>
      <dsp:txXfrm>
        <a:off x="817740" y="1544090"/>
        <a:ext cx="7940192" cy="772045"/>
      </dsp:txXfrm>
    </dsp:sp>
    <dsp:sp modelId="{5E800F7C-E559-4BF9-8D95-1AA4F764BC4E}">
      <dsp:nvSpPr>
        <dsp:cNvPr id="0" name=""/>
        <dsp:cNvSpPr/>
      </dsp:nvSpPr>
      <dsp:spPr>
        <a:xfrm>
          <a:off x="335212" y="1447585"/>
          <a:ext cx="965056" cy="96505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98347-D1A8-48A2-93B5-F5A0918E322D}">
      <dsp:nvSpPr>
        <dsp:cNvPr id="0" name=""/>
        <dsp:cNvSpPr/>
      </dsp:nvSpPr>
      <dsp:spPr>
        <a:xfrm>
          <a:off x="1538194" y="2695388"/>
          <a:ext cx="7205640" cy="772045"/>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81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t>Support Plans </a:t>
          </a:r>
          <a:endParaRPr lang="en-US" sz="2400" kern="1200"/>
        </a:p>
      </dsp:txBody>
      <dsp:txXfrm>
        <a:off x="1538194" y="2695388"/>
        <a:ext cx="7205640" cy="772045"/>
      </dsp:txXfrm>
    </dsp:sp>
    <dsp:sp modelId="{5D2CE53C-0B08-4F59-A423-F5C65E36CCFB}">
      <dsp:nvSpPr>
        <dsp:cNvPr id="0" name=""/>
        <dsp:cNvSpPr/>
      </dsp:nvSpPr>
      <dsp:spPr>
        <a:xfrm>
          <a:off x="662482" y="2604138"/>
          <a:ext cx="965056" cy="96505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EC8E1-AF6D-4AE2-8075-FA53A8750AA9}">
      <dsp:nvSpPr>
        <dsp:cNvPr id="0" name=""/>
        <dsp:cNvSpPr/>
      </dsp:nvSpPr>
      <dsp:spPr>
        <a:xfrm>
          <a:off x="0" y="298"/>
          <a:ext cx="10755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90FF3-28B9-482D-9091-CE8E6D111517}">
      <dsp:nvSpPr>
        <dsp:cNvPr id="0" name=""/>
        <dsp:cNvSpPr/>
      </dsp:nvSpPr>
      <dsp:spPr>
        <a:xfrm>
          <a:off x="0" y="0"/>
          <a:ext cx="10755666" cy="1479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rgbClr val="1F3864"/>
              </a:solidFill>
              <a:ea typeface="Times New Roman" panose="02020603050405020304" pitchFamily="18" charset="0"/>
            </a:rPr>
            <a:t>Amend New York State law to deem school districts approved to provide preschool Special Education Itinerant Services (SEIS) and Special Class in an Integrated Setting (SCIS) program services without separate NYSED approval.   </a:t>
          </a:r>
          <a:endParaRPr lang="en-US" sz="2500" kern="1200" dirty="0"/>
        </a:p>
      </dsp:txBody>
      <dsp:txXfrm>
        <a:off x="0" y="0"/>
        <a:ext cx="10755666" cy="1479170"/>
      </dsp:txXfrm>
    </dsp:sp>
    <dsp:sp modelId="{A19A9330-5374-4C81-B1E7-F2C1D983B15E}">
      <dsp:nvSpPr>
        <dsp:cNvPr id="0" name=""/>
        <dsp:cNvSpPr/>
      </dsp:nvSpPr>
      <dsp:spPr>
        <a:xfrm>
          <a:off x="0" y="1479469"/>
          <a:ext cx="10755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343AC-27CE-4CED-9C55-E3D3C8D0DF3C}">
      <dsp:nvSpPr>
        <dsp:cNvPr id="0" name=""/>
        <dsp:cNvSpPr/>
      </dsp:nvSpPr>
      <dsp:spPr>
        <a:xfrm>
          <a:off x="0" y="1479469"/>
          <a:ext cx="10755666" cy="17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rgbClr val="1F3864"/>
              </a:solidFill>
              <a:ea typeface="Times New Roman" panose="02020603050405020304" pitchFamily="18" charset="0"/>
            </a:rPr>
            <a:t>Require districts to review their Indicator 6 data in aggregate and also by race and ethnicity.  For districts not meeting Indicator 6 targets, or if a disparity is found in the race and ethnicity data, districts would be required to complete a </a:t>
          </a:r>
          <a:r>
            <a:rPr lang="en-US" sz="2500" kern="1200" dirty="0">
              <a:hlinkClick xmlns:r="http://schemas.openxmlformats.org/officeDocument/2006/relationships" r:id="rId1"/>
            </a:rPr>
            <a:t>Local District Preschool Inclusion Self-Assessment</a:t>
          </a:r>
          <a:r>
            <a:rPr lang="en-US" sz="2500" kern="1200" dirty="0"/>
            <a:t>.</a:t>
          </a:r>
        </a:p>
      </dsp:txBody>
      <dsp:txXfrm>
        <a:off x="0" y="1479469"/>
        <a:ext cx="10755666" cy="1740156"/>
      </dsp:txXfrm>
    </dsp:sp>
    <dsp:sp modelId="{8D1C61C6-335E-46BE-9201-4267048E3653}">
      <dsp:nvSpPr>
        <dsp:cNvPr id="0" name=""/>
        <dsp:cNvSpPr/>
      </dsp:nvSpPr>
      <dsp:spPr>
        <a:xfrm>
          <a:off x="0" y="3219625"/>
          <a:ext cx="10755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5AC44B-B5D1-4E62-A95F-FFD148B23508}">
      <dsp:nvSpPr>
        <dsp:cNvPr id="0" name=""/>
        <dsp:cNvSpPr/>
      </dsp:nvSpPr>
      <dsp:spPr>
        <a:xfrm>
          <a:off x="0" y="3219625"/>
          <a:ext cx="10755666" cy="1886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rgbClr val="1F3864"/>
              </a:solidFill>
              <a:ea typeface="Calibri" panose="020F0502020204030204" pitchFamily="34" charset="0"/>
              <a:cs typeface="Times New Roman"/>
            </a:rPr>
            <a:t>Create a targeted monitoring activity to review and document Committee on Preschool Special Education decision-making processes pertaining to preschool inclusion.  Include documentation that the parent was informed of their child’s rights to receive services in the least restrictive environment. </a:t>
          </a:r>
          <a:endParaRPr lang="en-US" sz="2500" kern="1200" dirty="0"/>
        </a:p>
      </dsp:txBody>
      <dsp:txXfrm>
        <a:off x="0" y="3219625"/>
        <a:ext cx="10755666" cy="18861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EC8E1-AF6D-4AE2-8075-FA53A8750AA9}">
      <dsp:nvSpPr>
        <dsp:cNvPr id="0" name=""/>
        <dsp:cNvSpPr/>
      </dsp:nvSpPr>
      <dsp:spPr>
        <a:xfrm>
          <a:off x="0" y="1477"/>
          <a:ext cx="10755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90FF3-28B9-482D-9091-CE8E6D111517}">
      <dsp:nvSpPr>
        <dsp:cNvPr id="0" name=""/>
        <dsp:cNvSpPr/>
      </dsp:nvSpPr>
      <dsp:spPr>
        <a:xfrm>
          <a:off x="0" y="0"/>
          <a:ext cx="10755666" cy="1026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1F3864"/>
              </a:solidFill>
              <a:ea typeface="Calibri" panose="020F0502020204030204" pitchFamily="34" charset="0"/>
              <a:cs typeface="Times New Roman"/>
            </a:rPr>
            <a:t>Streamline the existing regional need process to identify need for SEIS and SCIS programs in counties based on districts' Indicator 6 data.</a:t>
          </a:r>
          <a:r>
            <a:rPr lang="en-US" sz="2700" kern="1200" dirty="0">
              <a:solidFill>
                <a:srgbClr val="1F3864"/>
              </a:solidFill>
              <a:ea typeface="Times New Roman" panose="02020603050405020304" pitchFamily="18" charset="0"/>
            </a:rPr>
            <a:t>  </a:t>
          </a:r>
          <a:endParaRPr lang="en-US" sz="2700" kern="1200" dirty="0"/>
        </a:p>
      </dsp:txBody>
      <dsp:txXfrm>
        <a:off x="0" y="0"/>
        <a:ext cx="10755666" cy="1026641"/>
      </dsp:txXfrm>
    </dsp:sp>
    <dsp:sp modelId="{A19A9330-5374-4C81-B1E7-F2C1D983B15E}">
      <dsp:nvSpPr>
        <dsp:cNvPr id="0" name=""/>
        <dsp:cNvSpPr/>
      </dsp:nvSpPr>
      <dsp:spPr>
        <a:xfrm>
          <a:off x="0" y="1028119"/>
          <a:ext cx="10755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343AC-27CE-4CED-9C55-E3D3C8D0DF3C}">
      <dsp:nvSpPr>
        <dsp:cNvPr id="0" name=""/>
        <dsp:cNvSpPr/>
      </dsp:nvSpPr>
      <dsp:spPr>
        <a:xfrm>
          <a:off x="0" y="1028119"/>
          <a:ext cx="10755666" cy="135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1F3864"/>
              </a:solidFill>
              <a:cs typeface="Times New Roman"/>
            </a:rPr>
            <a:t>Streamline the existing regional need process to identify</a:t>
          </a:r>
          <a:r>
            <a:rPr lang="en-US" sz="2700" kern="1200" dirty="0">
              <a:solidFill>
                <a:srgbClr val="1F3864"/>
              </a:solidFill>
              <a:ea typeface="Calibri" panose="020F0502020204030204" pitchFamily="34" charset="0"/>
              <a:cs typeface="Times New Roman"/>
            </a:rPr>
            <a:t> need based on a school district’s endorsement of an inclusive PreK program for dually enrolled resident students.  </a:t>
          </a:r>
          <a:endParaRPr lang="en-US" sz="2700" kern="1200" dirty="0"/>
        </a:p>
      </dsp:txBody>
      <dsp:txXfrm>
        <a:off x="0" y="1028119"/>
        <a:ext cx="10755666" cy="1359528"/>
      </dsp:txXfrm>
    </dsp:sp>
    <dsp:sp modelId="{8D1C61C6-335E-46BE-9201-4267048E3653}">
      <dsp:nvSpPr>
        <dsp:cNvPr id="0" name=""/>
        <dsp:cNvSpPr/>
      </dsp:nvSpPr>
      <dsp:spPr>
        <a:xfrm>
          <a:off x="0" y="2387647"/>
          <a:ext cx="10755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5AC44B-B5D1-4E62-A95F-FFD148B23508}">
      <dsp:nvSpPr>
        <dsp:cNvPr id="0" name=""/>
        <dsp:cNvSpPr/>
      </dsp:nvSpPr>
      <dsp:spPr>
        <a:xfrm>
          <a:off x="0" y="2387647"/>
          <a:ext cx="10755666" cy="11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1F3864"/>
              </a:solidFill>
              <a:ea typeface="Calibri" panose="020F0502020204030204" pitchFamily="34" charset="0"/>
              <a:cs typeface="Times New Roman"/>
            </a:rPr>
            <a:t>Issue a </a:t>
          </a:r>
          <a:r>
            <a:rPr lang="en-US" sz="2700" kern="1200" dirty="0">
              <a:ea typeface="+mn-lt"/>
              <a:cs typeface="+mn-lt"/>
            </a:rPr>
            <a:t>moratorium </a:t>
          </a:r>
          <a:r>
            <a:rPr lang="en-US" sz="2700" kern="1200" dirty="0">
              <a:solidFill>
                <a:srgbClr val="1F3864"/>
              </a:solidFill>
              <a:ea typeface="Calibri" panose="020F0502020204030204" pitchFamily="34" charset="0"/>
              <a:cs typeface="Times New Roman"/>
            </a:rPr>
            <a:t>on special class expansions where least restrictive environment targets are not being met. </a:t>
          </a:r>
          <a:endParaRPr lang="en-US" sz="2700" kern="1200" dirty="0"/>
        </a:p>
      </dsp:txBody>
      <dsp:txXfrm>
        <a:off x="0" y="2387647"/>
        <a:ext cx="10755666" cy="1150130"/>
      </dsp:txXfrm>
    </dsp:sp>
    <dsp:sp modelId="{706467B9-1BAC-463A-BBDB-241D4369940E}">
      <dsp:nvSpPr>
        <dsp:cNvPr id="0" name=""/>
        <dsp:cNvSpPr/>
      </dsp:nvSpPr>
      <dsp:spPr>
        <a:xfrm>
          <a:off x="0" y="3537777"/>
          <a:ext cx="10755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B5EFF-CDDF-4262-A56F-F0AACFF3904A}">
      <dsp:nvSpPr>
        <dsp:cNvPr id="0" name=""/>
        <dsp:cNvSpPr/>
      </dsp:nvSpPr>
      <dsp:spPr>
        <a:xfrm>
          <a:off x="0" y="3537777"/>
          <a:ext cx="10755666" cy="1307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1F3864"/>
              </a:solidFill>
              <a:ea typeface="+mn-lt"/>
            </a:rPr>
            <a:t>Supplement existing guidance with additional information for blending and braiding district PreK and county preschool special education funding. </a:t>
          </a:r>
          <a:endParaRPr lang="en-US" sz="2700" kern="1200" dirty="0">
            <a:ea typeface="+mn-lt"/>
            <a:cs typeface="+mn-lt"/>
          </a:endParaRPr>
        </a:p>
      </dsp:txBody>
      <dsp:txXfrm>
        <a:off x="0" y="3537777"/>
        <a:ext cx="10755666" cy="13070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EC8E1-AF6D-4AE2-8075-FA53A8750AA9}">
      <dsp:nvSpPr>
        <dsp:cNvPr id="0" name=""/>
        <dsp:cNvSpPr/>
      </dsp:nvSpPr>
      <dsp:spPr>
        <a:xfrm>
          <a:off x="0" y="1091"/>
          <a:ext cx="10755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90FF3-28B9-482D-9091-CE8E6D111517}">
      <dsp:nvSpPr>
        <dsp:cNvPr id="0" name=""/>
        <dsp:cNvSpPr/>
      </dsp:nvSpPr>
      <dsp:spPr>
        <a:xfrm>
          <a:off x="0" y="0"/>
          <a:ext cx="10755666" cy="1495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rgbClr val="1F3864"/>
              </a:solidFill>
              <a:ea typeface="Calibri" panose="020F0502020204030204" pitchFamily="34" charset="0"/>
              <a:cs typeface="Times New Roman"/>
            </a:rPr>
            <a:t>Amend regulation to expand the preschool continuum in New York State to include more flexible models for preschool special education delivery in the regular early childhood program environment. </a:t>
          </a:r>
          <a:endParaRPr lang="en-US" sz="2900" kern="1200" dirty="0"/>
        </a:p>
      </dsp:txBody>
      <dsp:txXfrm>
        <a:off x="0" y="0"/>
        <a:ext cx="10755666" cy="1495845"/>
      </dsp:txXfrm>
    </dsp:sp>
    <dsp:sp modelId="{A19A9330-5374-4C81-B1E7-F2C1D983B15E}">
      <dsp:nvSpPr>
        <dsp:cNvPr id="0" name=""/>
        <dsp:cNvSpPr/>
      </dsp:nvSpPr>
      <dsp:spPr>
        <a:xfrm>
          <a:off x="0" y="1496937"/>
          <a:ext cx="107556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343AC-27CE-4CED-9C55-E3D3C8D0DF3C}">
      <dsp:nvSpPr>
        <dsp:cNvPr id="0" name=""/>
        <dsp:cNvSpPr/>
      </dsp:nvSpPr>
      <dsp:spPr>
        <a:xfrm>
          <a:off x="0" y="1496937"/>
          <a:ext cx="10755666" cy="1980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rgbClr val="1F3864"/>
              </a:solidFill>
              <a:cs typeface="Times New Roman"/>
            </a:rPr>
            <a:t>Create a parent resource to describe the benefits of preschool inclusion and outline their child's right to receive preschool special education programs and related services in the least restrictive environment.</a:t>
          </a:r>
          <a:r>
            <a:rPr lang="en-US" sz="2900" kern="1200" dirty="0">
              <a:solidFill>
                <a:srgbClr val="1F3864"/>
              </a:solidFill>
              <a:ea typeface="Calibri" panose="020F0502020204030204" pitchFamily="34" charset="0"/>
              <a:cs typeface="Times New Roman"/>
            </a:rPr>
            <a:t>  </a:t>
          </a:r>
          <a:endParaRPr lang="en-US" sz="2900" kern="1200" dirty="0"/>
        </a:p>
      </dsp:txBody>
      <dsp:txXfrm>
        <a:off x="0" y="1496937"/>
        <a:ext cx="10755666" cy="198087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9/27/2021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9/27/2021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p12.nysed.gov/specialed/spp/"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presentation will discuss State Performance Plan Indicator 6 which measures education in the Least Restrictive Environment for Preschool Students with Disabilities.  </a:t>
            </a:r>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54450"/>
          </a:xfrm>
        </p:spPr>
        <p:txBody>
          <a:bodyPr/>
          <a:lstStyle/>
          <a:p>
            <a:r>
              <a:rPr lang="en-US"/>
              <a:t>Indicator 6 data is collected annually for all children who meet the age requirements (there is no data sampling allowed for this indicator).</a:t>
            </a:r>
          </a:p>
          <a:p>
            <a:endParaRPr lang="en-US"/>
          </a:p>
          <a:p>
            <a:r>
              <a:rPr lang="en-US"/>
              <a:t>Data reflecting preschool students’ Primary Service Code and Least Restrictive Environment Code is collected annually via the Student Information Repository System (SIRS) and verified by school districts.  The reported data is a “snapshot” or “point in time” reflecting students’ educational environment as of the first Wednesday in October (BEDs Day).  </a:t>
            </a:r>
          </a:p>
          <a:p>
            <a:endParaRPr lang="en-US"/>
          </a:p>
          <a:p>
            <a:r>
              <a:rPr lang="en-US"/>
              <a:t>Due to the timing of the “snapshot” being in October, the reported data does not reflect all preschool students with disabilities entering the program during the school year.  Many preschool students with disabilities first become eligible after October; for example, January is a month when many children enter into preschool special education services due to the transition from early intervention.</a:t>
            </a:r>
          </a:p>
        </p:txBody>
      </p:sp>
      <p:sp>
        <p:nvSpPr>
          <p:cNvPr id="4" name="Slide Number Placeholder 3"/>
          <p:cNvSpPr>
            <a:spLocks noGrp="1"/>
          </p:cNvSpPr>
          <p:nvPr>
            <p:ph type="sldNum" sz="quarter" idx="5"/>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48828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going to pause to check to ensure the information we presented regarding the measurement was clear and understandable.  </a:t>
            </a:r>
          </a:p>
        </p:txBody>
      </p:sp>
      <p:sp>
        <p:nvSpPr>
          <p:cNvPr id="4" name="Slide Number Placeholder 3"/>
          <p:cNvSpPr>
            <a:spLocks noGrp="1"/>
          </p:cNvSpPr>
          <p:nvPr>
            <p:ph type="sldNum" sz="quarter" idx="5"/>
          </p:nvPr>
        </p:nvSpPr>
        <p:spPr/>
        <p:txBody>
          <a:bodyPr/>
          <a:lstStyle/>
          <a:p>
            <a:fld id="{77542409-6A04-4DC6-AC3A-D3758287A8F2}" type="slidenum">
              <a:rPr lang="en-US" smtClean="0"/>
              <a:t>11</a:t>
            </a:fld>
            <a:endParaRPr lang="en-US"/>
          </a:p>
        </p:txBody>
      </p:sp>
    </p:spTree>
    <p:extLst>
      <p:ext uri="{BB962C8B-B14F-4D97-AF65-F5344CB8AC3E}">
        <p14:creationId xmlns:p14="http://schemas.microsoft.com/office/powerpoint/2010/main" val="163398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going to present data from Indicator 6 that will illustrate trends and compare New York State data to other states and national mean.  </a:t>
            </a:r>
          </a:p>
          <a:p>
            <a:endParaRPr lang="en-US"/>
          </a:p>
          <a:p>
            <a:r>
              <a:rPr lang="en-US"/>
              <a:t>Following our data presentation we will pause for stakeholder feedback to discuss as a group:</a:t>
            </a:r>
          </a:p>
          <a:p>
            <a:pPr marL="171450" indent="-171450">
              <a:buFontTx/>
              <a:buChar char="-"/>
            </a:pPr>
            <a:r>
              <a:rPr lang="en-US"/>
              <a:t>what does the data tell us? </a:t>
            </a:r>
          </a:p>
          <a:p>
            <a:pPr marL="171450" indent="-171450">
              <a:buFontTx/>
              <a:buChar char="-"/>
            </a:pPr>
            <a:r>
              <a:rPr lang="en-US"/>
              <a:t>what is your reaction to the data? and</a:t>
            </a:r>
          </a:p>
          <a:p>
            <a:pPr marL="171450" indent="-171450">
              <a:buFontTx/>
              <a:buChar char="-"/>
            </a:pPr>
            <a:r>
              <a:rPr lang="en-US"/>
              <a:t>how should the data inform Indicator 6 targets and improvement strategies?</a:t>
            </a:r>
          </a:p>
          <a:p>
            <a:pPr marL="171450" indent="-171450">
              <a:buFontTx/>
              <a:buChar char="-"/>
            </a:pPr>
            <a:endParaRPr lang="en-US"/>
          </a:p>
          <a:p>
            <a:pPr marL="171450" indent="-171450">
              <a:buFontTx/>
              <a:buChar char="-"/>
            </a:pPr>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12</a:t>
            </a:fld>
            <a:endParaRPr lang="en-US"/>
          </a:p>
        </p:txBody>
      </p:sp>
    </p:spTree>
    <p:extLst>
      <p:ext uri="{BB962C8B-B14F-4D97-AF65-F5344CB8AC3E}">
        <p14:creationId xmlns:p14="http://schemas.microsoft.com/office/powerpoint/2010/main" val="73168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that we present today will reflect the Annual Performance Report data that NYSED submits to the federal Office of Special Education Programs (or OSEP).  The reporting period is based on the federal fiscal year (or FFY).  For Indicator 6, preschool least restrictive environment or preschool LRE data is reported in the same year’s APR.  For example, the October 2020 preschool LRE data is reported in the FFY 2020 APR which is submitted to OSEP in February of 2022. </a:t>
            </a:r>
          </a:p>
        </p:txBody>
      </p:sp>
      <p:sp>
        <p:nvSpPr>
          <p:cNvPr id="4" name="Slide Number Placeholder 3"/>
          <p:cNvSpPr>
            <a:spLocks noGrp="1"/>
          </p:cNvSpPr>
          <p:nvPr>
            <p:ph type="sldNum" sz="quarter" idx="5"/>
          </p:nvPr>
        </p:nvSpPr>
        <p:spPr/>
        <p:txBody>
          <a:bodyPr/>
          <a:lstStyle/>
          <a:p>
            <a:fld id="{4F9AEDF7-9276-4CA5-9DDB-B7F4F711EBC3}" type="slidenum">
              <a:rPr lang="en-US" smtClean="0"/>
              <a:t>13</a:t>
            </a:fld>
            <a:endParaRPr lang="en-US"/>
          </a:p>
        </p:txBody>
      </p:sp>
    </p:spTree>
    <p:extLst>
      <p:ext uri="{BB962C8B-B14F-4D97-AF65-F5344CB8AC3E}">
        <p14:creationId xmlns:p14="http://schemas.microsoft.com/office/powerpoint/2010/main" val="1521957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476" y="4342676"/>
            <a:ext cx="6105645" cy="4587192"/>
          </a:xfrm>
        </p:spPr>
        <p:txBody>
          <a:bodyPr/>
          <a:lstStyle/>
          <a:p>
            <a:r>
              <a:rPr lang="en-US" sz="1150"/>
              <a:t>We will now consider New York State’s past performance in Indicator 6 based on the actual reported data in our Annual Performance Report (or APR). </a:t>
            </a:r>
          </a:p>
          <a:p>
            <a:endParaRPr lang="en-US" sz="1150"/>
          </a:p>
          <a:p>
            <a:r>
              <a:rPr lang="en-US" sz="1150"/>
              <a:t>The graph and chart contains New York State historical data reported in each year’s APR from 2013 through 2019 for the Percent of children aged 3 through 5 with IEPs attending a regular early childhood program and receiving the majority of special education and related services in the regular early childhood program.  For Indicator 6A, the greater the percent the better the improvement for this outcome.  In other words, more children receiving a majority of their services in a regular early childhood environment demonstrates improvement. </a:t>
            </a:r>
          </a:p>
          <a:p>
            <a:endParaRPr lang="en-US" sz="1150"/>
          </a:p>
          <a:p>
            <a:r>
              <a:rPr lang="en-US" sz="1150"/>
              <a:t>The red dotted line illustrates the New York State Indicator 6A Targets during the period and the blue solid line reflects the New York State actual reported data results.  Each year on the line graph is marked with the percentage point increase or decrease from the prior year.  For example, from 2013 to 2014, the New York State target increased by +0.6 percentage points and the reported data increased by +0.27 percentage points.</a:t>
            </a:r>
          </a:p>
          <a:p>
            <a:endParaRPr lang="en-US" sz="1150"/>
          </a:p>
          <a:p>
            <a:r>
              <a:rPr lang="en-US" sz="1150"/>
              <a:t>The chart below the line graph provides the reported percent values for each year with the difference between the New York State Target and Actual Reported Data in the bottom row labeled “difference.”  A positive symbol is used where results performed better than the target and a negative symbol is used where results performed worse than the target. </a:t>
            </a:r>
          </a:p>
          <a:p>
            <a:endParaRPr lang="en-US" sz="1150"/>
          </a:p>
          <a:p>
            <a:r>
              <a:rPr lang="en-US" sz="1150"/>
              <a:t>The data reflects that while New York State Indicator 6A Targets increased by approximately 7 percentage points, the actual reported data performed relatively flat (the average reported data was approximately 42.9% for the period).  This resulted in a -7.8 percentage point difference between New York State Targets and actual data reported in 2019. </a:t>
            </a:r>
          </a:p>
        </p:txBody>
      </p:sp>
      <p:sp>
        <p:nvSpPr>
          <p:cNvPr id="4" name="Slide Number Placeholder 3"/>
          <p:cNvSpPr>
            <a:spLocks noGrp="1"/>
          </p:cNvSpPr>
          <p:nvPr>
            <p:ph type="sldNum" sz="quarter" idx="5"/>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1837467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bar graph demonstrates performance for New York, California, Florida, Pennsylvania, Illinois, Texas, and Ohio in Indicator 6A (majority of services in a regular early childhood program) for the years 2015 through 2018.  </a:t>
            </a:r>
          </a:p>
          <a:p>
            <a:r>
              <a:rPr lang="en-US"/>
              <a:t>These states are referred to as the 7-PAK States.  7-PAK States is a consortium of the seven largest states that the National Association of State Directors of Special Education, Inc. determined to have both similar demographics (e.g., general population, diversity, significant rural and inter-city populations) and issues in the delivery of special education programs to its students with disabilities. </a:t>
            </a:r>
          </a:p>
          <a:p>
            <a:endParaRPr lang="en-US"/>
          </a:p>
          <a:p>
            <a:r>
              <a:rPr lang="en-US"/>
              <a:t>As a reminder, for Indicator 6A, the greater the percentage, the better the outcome.</a:t>
            </a:r>
          </a:p>
          <a:p>
            <a:endParaRPr lang="en-US"/>
          </a:p>
          <a:p>
            <a:r>
              <a:rPr lang="en-US"/>
              <a:t>The red dotted line reflects the 2018 National Mean for Indicator 6A performance at 50%. The bar graph values above the dotted line performed better than the 2018 National Mean and the bar graph values below the red dotted line performed worse.  </a:t>
            </a:r>
          </a:p>
          <a:p>
            <a:endParaRPr lang="en-US"/>
          </a:p>
          <a:p>
            <a:r>
              <a:rPr lang="en-US"/>
              <a:t>New York State ranks in the middle for Indicator 6A performance compared to other states and below the 2018 National Mean.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3793282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5033" y="4400549"/>
            <a:ext cx="5677381" cy="4401997"/>
          </a:xfrm>
        </p:spPr>
        <p:txBody>
          <a:bodyPr/>
          <a:lstStyle/>
          <a:p>
            <a:r>
              <a:rPr lang="en-US"/>
              <a:t>For the percent of children aged 3 through 5 with IEPs attending a separate class, school or facility, the New York State reported APR data from 2013 through 2019 is reflected on the graph and chart.  For Indicator 6B, the lower the percent (or fewer preschool students with disabilities in a separate class, school, or facility) demonstrates improvement on this measurement. </a:t>
            </a:r>
          </a:p>
          <a:p>
            <a:endParaRPr lang="en-US"/>
          </a:p>
          <a:p>
            <a:r>
              <a:rPr lang="en-US"/>
              <a:t>The red dotted line illustrates the New York State Indicator 6B Targets and the blue solid line reflects the New York State actual reported results.  Each year on the line graph is marked with the percentage point increase or decrease from the prior year to show change from year to year.  For example, from 2013 to 2014 the New York State 6B target decreased by 1.77 percentage points and the reported results decreased by 1.12 percentage points. </a:t>
            </a:r>
          </a:p>
          <a:p>
            <a:endParaRPr lang="en-US"/>
          </a:p>
          <a:p>
            <a:r>
              <a:rPr lang="en-US"/>
              <a:t>The chart below the line graph contains the reported percent values for each year with the difference between the New York State Target and Actual Reported Data in the bottom row labeled “difference.”  A negative symbol is used to demonstrate where reported data performed worse than the target.  </a:t>
            </a:r>
          </a:p>
          <a:p>
            <a:endParaRPr lang="en-US"/>
          </a:p>
          <a:p>
            <a:r>
              <a:rPr lang="en-US"/>
              <a:t>The data reflects that while New York State Indicator 6B Targets decreased by approximately 5.75 percentage points, the actual reported data performed relatively flat (on average approximately 23%) which resulted in the reported results being 5.25 percentage point worse than the New York State Target in 2019.</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498357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above bar graph demonstrates performance for the 7-PAK States in Indicator 6B (preschool separate class, setting, facility) for the years 2015 through 2018. As a reminder, for Indicator 6B, the lower the percentage, the better the outcome on this measurement.</a:t>
            </a:r>
          </a:p>
          <a:p>
            <a:endParaRPr lang="en-US"/>
          </a:p>
          <a:p>
            <a:r>
              <a:rPr lang="en-US"/>
              <a:t>The red dotted line reflects the 2018 National Mean for Indicator 6B performance at 20%.  Bar graph values below the dotted line performed better than the 2018 National Mean and the bar graph values above the red dotted line performed worse.  </a:t>
            </a:r>
          </a:p>
          <a:p>
            <a:endParaRPr lang="en-US"/>
          </a:p>
          <a:p>
            <a:r>
              <a:rPr lang="en-US"/>
              <a:t>New York State ranks in the middle for performance in Indicator 6B compared to other states but worse than the 2018 National Mean.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2581354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2020, the Indicator 6 measurement changed.  Previously, all children ages 3-5 were included in the Indicator 6 measurement but in 2020, 5 year </a:t>
            </a:r>
            <a:r>
              <a:rPr lang="en-US" err="1"/>
              <a:t>olds</a:t>
            </a:r>
            <a:r>
              <a:rPr lang="en-US"/>
              <a:t> in kindergarten are now included in the school-age LRE measurement (Indicator 5) instead.  </a:t>
            </a:r>
          </a:p>
          <a:p>
            <a:endParaRPr lang="en-US"/>
          </a:p>
          <a:p>
            <a:r>
              <a:rPr lang="en-US"/>
              <a:t>In order to compare the impact of the new Indicator 6 measurement, we recalculated the historic data equated to the new measurement standards.  In other words, to see the impact we considered the historic reported data but removed children aged 5 attending kindergarten to equate this data to the new standards for 2020.</a:t>
            </a:r>
          </a:p>
          <a:p>
            <a:endParaRPr lang="en-US"/>
          </a:p>
          <a:p>
            <a:r>
              <a:rPr lang="en-US"/>
              <a:t>The chart compares the old measurement and new measurement against the applicable year’s target.  </a:t>
            </a:r>
          </a:p>
          <a:p>
            <a:endParaRPr lang="en-US"/>
          </a:p>
          <a:p>
            <a:r>
              <a:rPr lang="en-US"/>
              <a:t>For example, in 2019, the New York State target for preschool children with disabilities receiving a majority of services in a regular early childhood environment was 50%.  The reported data (using the old measurement) was 42.2% but when the 5 year </a:t>
            </a:r>
            <a:r>
              <a:rPr lang="en-US" err="1"/>
              <a:t>olds</a:t>
            </a:r>
            <a:r>
              <a:rPr lang="en-US"/>
              <a:t> in kindergarten were removed to equate the data to the new measurement, New York State performed worse at 41.1%.  The data demonstrates that the new measurement reflected better performance in 2015 and 2016; but the old measurement, with all 5 year </a:t>
            </a:r>
            <a:r>
              <a:rPr lang="en-US" err="1"/>
              <a:t>olds</a:t>
            </a:r>
            <a:r>
              <a:rPr lang="en-US"/>
              <a:t> (including those 5 year old children in kindergarten) performed better in 2017, 2018 and 2019.</a:t>
            </a:r>
          </a:p>
        </p:txBody>
      </p:sp>
      <p:sp>
        <p:nvSpPr>
          <p:cNvPr id="4" name="Slide Number Placeholder 3"/>
          <p:cNvSpPr>
            <a:spLocks noGrp="1"/>
          </p:cNvSpPr>
          <p:nvPr>
            <p:ph type="sldNum" sz="quarter" idx="5"/>
          </p:nvPr>
        </p:nvSpPr>
        <p:spPr/>
        <p:txBody>
          <a:bodyPr/>
          <a:lstStyle/>
          <a:p>
            <a:fld id="{77542409-6A04-4DC6-AC3A-D3758287A8F2}" type="slidenum">
              <a:rPr lang="en-US" smtClean="0"/>
              <a:t>18</a:t>
            </a:fld>
            <a:endParaRPr lang="en-US"/>
          </a:p>
        </p:txBody>
      </p:sp>
    </p:spTree>
    <p:extLst>
      <p:ext uri="{BB962C8B-B14F-4D97-AF65-F5344CB8AC3E}">
        <p14:creationId xmlns:p14="http://schemas.microsoft.com/office/powerpoint/2010/main" val="2467634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comparing 6B, preschool separate class, school, or facility data under the old data measurement and the new equated data measurement, the old measurement which included 5 year old in kindergarten performed significantly better in all years 2015 through 2019.  As a reminder, the lower the percent the greater the improvement in Indicator 6B.  Therefore, in New York State including 5 year </a:t>
            </a:r>
            <a:r>
              <a:rPr lang="en-US" err="1"/>
              <a:t>olds</a:t>
            </a:r>
            <a:r>
              <a:rPr lang="en-US"/>
              <a:t> in kindergarten improved Indicator 6B results and removing them in the new measurement reduces New York State’s performance in Indicator 6B.</a:t>
            </a:r>
          </a:p>
          <a:p>
            <a:endParaRPr lang="en-US"/>
          </a:p>
          <a:p>
            <a:r>
              <a:rPr lang="en-US"/>
              <a:t>For example, the New York State target for Indicator 6B in 2019 was no more that 18% of preschool students with disabilities in a separate class, school, or facility; with 5 year </a:t>
            </a:r>
            <a:r>
              <a:rPr lang="en-US" err="1"/>
              <a:t>olds</a:t>
            </a:r>
            <a:r>
              <a:rPr lang="en-US"/>
              <a:t> in kindergarten included in the reported data, New York State performed at 23.3%  Once these kindergarten children were not counted toward the measurement, the percent of preschool children attending a separate class, school, or facility increased to 30.4%.  </a:t>
            </a:r>
          </a:p>
        </p:txBody>
      </p:sp>
      <p:sp>
        <p:nvSpPr>
          <p:cNvPr id="4" name="Slide Number Placeholder 3"/>
          <p:cNvSpPr>
            <a:spLocks noGrp="1"/>
          </p:cNvSpPr>
          <p:nvPr>
            <p:ph type="sldNum" sz="quarter" idx="5"/>
          </p:nvPr>
        </p:nvSpPr>
        <p:spPr/>
        <p:txBody>
          <a:bodyPr/>
          <a:lstStyle/>
          <a:p>
            <a:fld id="{77542409-6A04-4DC6-AC3A-D3758287A8F2}" type="slidenum">
              <a:rPr lang="en-US" smtClean="0"/>
              <a:t>19</a:t>
            </a:fld>
            <a:endParaRPr lang="en-US"/>
          </a:p>
        </p:txBody>
      </p:sp>
    </p:spTree>
    <p:extLst>
      <p:ext uri="{BB962C8B-B14F-4D97-AF65-F5344CB8AC3E}">
        <p14:creationId xmlns:p14="http://schemas.microsoft.com/office/powerpoint/2010/main" val="422542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 will first review the Frequently Used Terms that will be used throughout the presentation to describe the indicator and the data collected to measure outcomes.</a:t>
            </a:r>
          </a:p>
          <a:p>
            <a:endParaRPr lang="en-US"/>
          </a:p>
          <a:p>
            <a:r>
              <a:rPr lang="en-US"/>
              <a:t>We will then provide a description of how Indicator 6 Preschool Least Restrictive Environment Measurement Works and illustrate data treads and comparisons in New York State.</a:t>
            </a:r>
          </a:p>
          <a:p>
            <a:endParaRPr lang="en-US"/>
          </a:p>
          <a:p>
            <a:r>
              <a:rPr lang="en-US"/>
              <a:t>Next we will provide an overview of existing activities and potential new activities aimed at improving preschool least restrictive environment outcomes.</a:t>
            </a:r>
          </a:p>
          <a:p>
            <a:endParaRPr lang="en-US"/>
          </a:p>
          <a:p>
            <a:r>
              <a:rPr lang="en-US"/>
              <a:t>We will then offer our proposed State Performance Plan targets for the 2020 through 2025 Annual Performance Reports to the federal government. </a:t>
            </a:r>
          </a:p>
          <a:p>
            <a:endParaRPr lang="en-US"/>
          </a:p>
          <a:p>
            <a:r>
              <a:rPr lang="en-US"/>
              <a:t>Finally, we will offer next steps for how to continue the discussion and obtain additional information and resources. </a:t>
            </a:r>
          </a:p>
        </p:txBody>
      </p:sp>
      <p:sp>
        <p:nvSpPr>
          <p:cNvPr id="4" name="Slide Number Placeholder 3"/>
          <p:cNvSpPr>
            <a:spLocks noGrp="1"/>
          </p:cNvSpPr>
          <p:nvPr>
            <p:ph type="sldNum" sz="quarter" idx="5"/>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3236346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virtual meetings, we will pause to have discussion and feedback from stakeholders on the Indicator 6 Statewide data.  We will be asking: What did the State Performance Plan data tell us? And how should we use the data to inform our target-setting and improvement activities? </a:t>
            </a:r>
          </a:p>
        </p:txBody>
      </p:sp>
      <p:sp>
        <p:nvSpPr>
          <p:cNvPr id="4" name="Slide Number Placeholder 3"/>
          <p:cNvSpPr>
            <a:spLocks noGrp="1"/>
          </p:cNvSpPr>
          <p:nvPr>
            <p:ph type="sldNum" sz="quarter" idx="5"/>
          </p:nvPr>
        </p:nvSpPr>
        <p:spPr/>
        <p:txBody>
          <a:bodyPr/>
          <a:lstStyle/>
          <a:p>
            <a:fld id="{77542409-6A04-4DC6-AC3A-D3758287A8F2}" type="slidenum">
              <a:rPr lang="en-US" smtClean="0"/>
              <a:t>20</a:t>
            </a:fld>
            <a:endParaRPr lang="en-US"/>
          </a:p>
        </p:txBody>
      </p:sp>
    </p:spTree>
    <p:extLst>
      <p:ext uri="{BB962C8B-B14F-4D97-AF65-F5344CB8AC3E}">
        <p14:creationId xmlns:p14="http://schemas.microsoft.com/office/powerpoint/2010/main" val="1173068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consider disaggregated data for Indicator 6 to consider preschool least restrictive environment data by race &amp; ethnicity, school district needs resource capacity, and region by New York State county.  </a:t>
            </a:r>
          </a:p>
          <a:p>
            <a:endParaRPr lang="en-US"/>
          </a:p>
          <a:p>
            <a:r>
              <a:rPr lang="en-US"/>
              <a:t>Similar to the stakeholder feedback on the statewide data,  we will also be asking virtual meeting participants :</a:t>
            </a:r>
          </a:p>
          <a:p>
            <a:pPr marL="171450" indent="-171450">
              <a:buFontTx/>
              <a:buChar char="-"/>
            </a:pPr>
            <a:r>
              <a:rPr lang="en-US"/>
              <a:t>what does the data tell us? </a:t>
            </a:r>
          </a:p>
          <a:p>
            <a:pPr marL="171450" indent="-171450">
              <a:buFontTx/>
              <a:buChar char="-"/>
            </a:pPr>
            <a:r>
              <a:rPr lang="en-US"/>
              <a:t>what is your reaction to the data? and</a:t>
            </a:r>
          </a:p>
          <a:p>
            <a:pPr marL="171450" indent="-171450">
              <a:buFontTx/>
              <a:buChar char="-"/>
            </a:pPr>
            <a:r>
              <a:rPr lang="en-US"/>
              <a:t>How should the data inform Indicator 6 targets and improvement strategies?</a:t>
            </a:r>
          </a:p>
          <a:p>
            <a:pPr marL="171450" indent="-171450">
              <a:buFontTx/>
              <a:buChar char="-"/>
            </a:pPr>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21</a:t>
            </a:fld>
            <a:endParaRPr lang="en-US"/>
          </a:p>
        </p:txBody>
      </p:sp>
    </p:spTree>
    <p:extLst>
      <p:ext uri="{BB962C8B-B14F-4D97-AF65-F5344CB8AC3E}">
        <p14:creationId xmlns:p14="http://schemas.microsoft.com/office/powerpoint/2010/main" val="946609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00550"/>
            <a:ext cx="6242050" cy="4622800"/>
          </a:xfrm>
        </p:spPr>
        <p:txBody>
          <a:bodyPr/>
          <a:lstStyle/>
          <a:p>
            <a:r>
              <a:rPr lang="en-US"/>
              <a:t>The bar graph illustrates Indicator 6A data (receiving a majority of services in a regular early childhood program) by race and ethnicity.</a:t>
            </a:r>
          </a:p>
          <a:p>
            <a:endParaRPr lang="en-US" sz="500"/>
          </a:p>
          <a:p>
            <a:r>
              <a:rPr lang="en-US"/>
              <a:t>The data is from October 2019 (we choose this point in time because it is pre-COVID).  The 2019 data is equated to the new Indicator 6 measurement so that only those 5 year old children attending a preschool program are included in the data.</a:t>
            </a:r>
          </a:p>
          <a:p>
            <a:endParaRPr lang="en-US" sz="500"/>
          </a:p>
          <a:p>
            <a:r>
              <a:rPr lang="en-US"/>
              <a:t>The New York State 2019 target of 50% is reflected as the red dotted vertical line.  Bar graph values to the right of the line met target and bar graph values to the left of the line did not.  </a:t>
            </a:r>
          </a:p>
          <a:p>
            <a:endParaRPr lang="en-US" sz="500"/>
          </a:p>
          <a:p>
            <a:r>
              <a:rPr lang="en-US"/>
              <a:t>Each bar on the graph represents a student cohort by race or ethnicity and each student count belonging to that cohort is also labeled.  The highest percent receiving a majority of services in a regular early childhood program is reflected at 57.1% by the Native Hawaiian Other Pacific Islander cohort which has a student count of 28.  The lowest percentage of 24.2% is reflected by the American Indian or Alaska Native cohort with a student count of 74.  The only other cohort with less than 1,000 students was the Multiracial cohort at 47.7% with a student count of 833. </a:t>
            </a:r>
          </a:p>
          <a:p>
            <a:endParaRPr lang="en-US" sz="500"/>
          </a:p>
          <a:p>
            <a:r>
              <a:rPr lang="en-US"/>
              <a:t>The other cohorts reflect approximately a 10 percentage point range from 35.1% (for the Hispanic or Latino cohort) to 44.9% (for the White cohort).</a:t>
            </a:r>
          </a:p>
          <a:p>
            <a:endParaRPr lang="en-US" sz="500"/>
          </a:p>
          <a:p>
            <a:r>
              <a:rPr lang="en-US"/>
              <a:t>Indicator 6 Race and Ethnicity data is made available to each district in its annual Verification Report where each school district is required to review its data to verify the report accurately represents the LRE data for all preschool children with disabilities for whom the district has CPSE responsibility and who were receiving special education services on the October snapshot date.  The Verification Report specifically directs each district to also verify that all students’ race/ethnicity information is accurate.  Therefore, this information can be used as an identifier for how school district decision-making results in equity in opportunities for preschool children with disabilities and we will discuss this further in our improvement strategy conversation.   </a:t>
            </a:r>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22</a:t>
            </a:fld>
            <a:endParaRPr lang="en-US"/>
          </a:p>
        </p:txBody>
      </p:sp>
    </p:spTree>
    <p:extLst>
      <p:ext uri="{BB962C8B-B14F-4D97-AF65-F5344CB8AC3E}">
        <p14:creationId xmlns:p14="http://schemas.microsoft.com/office/powerpoint/2010/main" val="3402626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557" y="4400550"/>
            <a:ext cx="6493397" cy="4597400"/>
          </a:xfrm>
        </p:spPr>
        <p:txBody>
          <a:bodyPr/>
          <a:lstStyle/>
          <a:p>
            <a:r>
              <a:rPr lang="en-US" sz="1150"/>
              <a:t>Next we considered disaggregate data by school district need/resource capacity.  Again, we used FFY 2019 data from October of 2019 (pre-COVID impact).  </a:t>
            </a:r>
          </a:p>
          <a:p>
            <a:endParaRPr lang="en-US" sz="500"/>
          </a:p>
          <a:p>
            <a:r>
              <a:rPr lang="en-US" sz="1150"/>
              <a:t>The need/resource capacity index is a measure of a school district's ability to meet the needs of its students with local resources.  Districts are evaluated based on an estimated poverty percentage (which considers free-and-reduced-price-lunch and poverty factors) and a Combined Wealth Ratio (which is a ratio of district wealth per pupil to State average wealth per pupil).  New York City represents the New York City Department of Education, and the Large City represents the Big 4 school districts of Buffalo, Rochester, Syracuse, and Yonkers. Low Needs districts have more local resources and High Need districts have fewer local resources. </a:t>
            </a:r>
          </a:p>
          <a:p>
            <a:endParaRPr lang="en-US" sz="1150"/>
          </a:p>
          <a:p>
            <a:r>
              <a:rPr lang="en-US" sz="1150"/>
              <a:t>Rural High Need Districts have fewer than 50 students per square mile; or fewer than 100 students per square mile and an enrollment of less than 2,500.  </a:t>
            </a:r>
          </a:p>
          <a:p>
            <a:endParaRPr lang="en-US" sz="500"/>
          </a:p>
          <a:p>
            <a:r>
              <a:rPr lang="en-US" sz="1150"/>
              <a:t>For Indicator 6A (majority of services in a regular early childhood setting), the reported results range from the lowest performance of 33.2% for urban/suburban high needs and highest performance of 45.8% for the New York City Department of Education.  No district category met the New York State 2019 Target. </a:t>
            </a:r>
          </a:p>
          <a:p>
            <a:endParaRPr lang="en-US" sz="500"/>
          </a:p>
          <a:p>
            <a:endParaRPr lang="en-US" sz="1150"/>
          </a:p>
        </p:txBody>
      </p:sp>
      <p:sp>
        <p:nvSpPr>
          <p:cNvPr id="4" name="Slide Number Placeholder 3"/>
          <p:cNvSpPr>
            <a:spLocks noGrp="1"/>
          </p:cNvSpPr>
          <p:nvPr>
            <p:ph type="sldNum" sz="quarter" idx="5"/>
          </p:nvPr>
        </p:nvSpPr>
        <p:spPr/>
        <p:txBody>
          <a:bodyPr/>
          <a:lstStyle/>
          <a:p>
            <a:fld id="{77542409-6A04-4DC6-AC3A-D3758287A8F2}" type="slidenum">
              <a:rPr lang="en-US" smtClean="0"/>
              <a:t>23</a:t>
            </a:fld>
            <a:endParaRPr lang="en-US"/>
          </a:p>
        </p:txBody>
      </p:sp>
    </p:spTree>
    <p:extLst>
      <p:ext uri="{BB962C8B-B14F-4D97-AF65-F5344CB8AC3E}">
        <p14:creationId xmlns:p14="http://schemas.microsoft.com/office/powerpoint/2010/main" val="428861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7800"/>
          </a:xfrm>
        </p:spPr>
        <p:txBody>
          <a:bodyPr/>
          <a:lstStyle/>
          <a:p>
            <a:r>
              <a:rPr lang="en-US"/>
              <a:t>When looking at Indicator 6 data on a regional County level, there is a variety in performance.  For Indicator 6A, the light blue Counties reflect where the school districts on aggregate met the 2019 Target of 50% or more preschool students with disabilities receiving a majority of services in a regular early childhood program. </a:t>
            </a:r>
          </a:p>
          <a:p>
            <a:endParaRPr lang="en-US"/>
          </a:p>
          <a:p>
            <a:r>
              <a:rPr lang="en-US"/>
              <a:t>Medium blue Counties did not meet the 50% Target but were within 25% of the Target - meaning those school districts in aggregate had between 37.5% and 49.9% of its preschool students with disabilities receiving a majority of services in a regular early childhood program.</a:t>
            </a:r>
          </a:p>
          <a:p>
            <a:endParaRPr lang="en-US"/>
          </a:p>
          <a:p>
            <a:r>
              <a:rPr lang="en-US"/>
              <a:t>School districts in dark blue Counties on aggregate did not meet the 2019 target and were more than 25% from the target (they had less than 37.5% of their preschool students with disabilities receiving a majority of services in a regular early childhood program).  Creating new early childhood program capacity or expanding inclusion in existing early learning settings needs to be greater priority in these regions in order to meet Indicator 6A Targets.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24</a:t>
            </a:fld>
            <a:endParaRPr lang="en-US"/>
          </a:p>
        </p:txBody>
      </p:sp>
    </p:spTree>
    <p:extLst>
      <p:ext uri="{BB962C8B-B14F-4D97-AF65-F5344CB8AC3E}">
        <p14:creationId xmlns:p14="http://schemas.microsoft.com/office/powerpoint/2010/main" val="93971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virtual meetings, we will pause to have discussion and feedback from stakeholders on the Indicator 6 disaggregate data.  We will be asking: What did the State Performance Plan data tell us? And how should we use the data to inform our target-setting and improvement activities? </a:t>
            </a:r>
          </a:p>
        </p:txBody>
      </p:sp>
      <p:sp>
        <p:nvSpPr>
          <p:cNvPr id="4" name="Slide Number Placeholder 3"/>
          <p:cNvSpPr>
            <a:spLocks noGrp="1"/>
          </p:cNvSpPr>
          <p:nvPr>
            <p:ph type="sldNum" sz="quarter" idx="5"/>
          </p:nvPr>
        </p:nvSpPr>
        <p:spPr/>
        <p:txBody>
          <a:bodyPr/>
          <a:lstStyle/>
          <a:p>
            <a:fld id="{77542409-6A04-4DC6-AC3A-D3758287A8F2}" type="slidenum">
              <a:rPr lang="en-US" smtClean="0"/>
              <a:t>25</a:t>
            </a:fld>
            <a:endParaRPr lang="en-US"/>
          </a:p>
        </p:txBody>
      </p:sp>
    </p:spTree>
    <p:extLst>
      <p:ext uri="{BB962C8B-B14F-4D97-AF65-F5344CB8AC3E}">
        <p14:creationId xmlns:p14="http://schemas.microsoft.com/office/powerpoint/2010/main" val="3983094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Indicator 6B, the lower the percentage the greater the improvement.  The 2019 Indicator 6B target is reflected by the red dotted line at 18%.  In 2019, no student cohort met the New York State target of less than 18% of preschool students with disabilities placed in a separate class, school, or facility.  </a:t>
            </a:r>
          </a:p>
          <a:p>
            <a:endParaRPr lang="en-US"/>
          </a:p>
          <a:p>
            <a:endParaRPr lang="en-US"/>
          </a:p>
          <a:p>
            <a:r>
              <a:rPr lang="en-US"/>
              <a:t>The Indicator 6B by race and ethnicity demonstrates that preschool students who are Hispanic or Latino (at 42.1%), Black or African American (at 44.9%),  Asian (at 41.5%), or American Indian or Alaska Native (at 47.7%) are significantly more likely to be placed in a preschool separate class, school, or facility compared to the White student cohort (at 20.3%).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26</a:t>
            </a:fld>
            <a:endParaRPr lang="en-US"/>
          </a:p>
        </p:txBody>
      </p:sp>
    </p:spTree>
    <p:extLst>
      <p:ext uri="{BB962C8B-B14F-4D97-AF65-F5344CB8AC3E}">
        <p14:creationId xmlns:p14="http://schemas.microsoft.com/office/powerpoint/2010/main" val="3016175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For Indicator 6B (preschool separate class, school, or facility), rural high needs </a:t>
            </a:r>
            <a:r>
              <a:rPr lang="en-US"/>
              <a:t>districts </a:t>
            </a:r>
            <a:r>
              <a:rPr lang="en-US" sz="1200"/>
              <a:t>performed the best at 10.4% with the New York City Department of Education performing the lowest with 45.8% of its preschool students with disabilities placed in a separate special class.</a:t>
            </a:r>
            <a:r>
              <a:rPr lang="en-US"/>
              <a:t>  </a:t>
            </a:r>
            <a:r>
              <a:rPr lang="en-US" sz="1200"/>
              <a:t> Because New York City’s performance greatly impacts New York State results (as it represents a little less than half of the student cohort) its significantly lower performance in Indicator 6B skews the statewide data as all other district categories perform measurably better in Indicator 6B (although not meeting the 18% target with the exception of rural high needs</a:t>
            </a:r>
            <a:r>
              <a:rPr lang="en-US"/>
              <a:t> districts</a:t>
            </a:r>
            <a:r>
              <a:rPr lang="en-US" sz="1200"/>
              <a:t>).</a:t>
            </a:r>
          </a:p>
          <a:p>
            <a:endParaRPr lang="en-US" sz="600"/>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27</a:t>
            </a:fld>
            <a:endParaRPr lang="en-US"/>
          </a:p>
        </p:txBody>
      </p:sp>
    </p:spTree>
    <p:extLst>
      <p:ext uri="{BB962C8B-B14F-4D97-AF65-F5344CB8AC3E}">
        <p14:creationId xmlns:p14="http://schemas.microsoft.com/office/powerpoint/2010/main" val="283274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70350"/>
          </a:xfrm>
        </p:spPr>
        <p:txBody>
          <a:bodyPr/>
          <a:lstStyle/>
          <a:p>
            <a:r>
              <a:rPr lang="en-US"/>
              <a:t>School District aggregate data by County for Indicator 6B also demonstrates regional disparities in the percent of preschool students with disabilities attending a separate class, school, or facility.</a:t>
            </a:r>
          </a:p>
          <a:p>
            <a:endParaRPr lang="en-US"/>
          </a:p>
          <a:p>
            <a:r>
              <a:rPr lang="en-US"/>
              <a:t>The light green Counties are those where school district data in aggregate met the New York State 2019 target of 18% or less for separate preschool class, school, or facility placements.  </a:t>
            </a:r>
          </a:p>
          <a:p>
            <a:endParaRPr lang="en-US"/>
          </a:p>
          <a:p>
            <a:r>
              <a:rPr lang="en-US"/>
              <a:t>The medium green shade reflects aggregate school district data where the 18% target was not met but reported performance was within 25% of the target.  In other words, the school districts in the medium green Counites had aggregate data demonstrating the percent of preschool students with disabilities placed in a separate class, school, or facility was between 18.1% and 22.5%.</a:t>
            </a:r>
          </a:p>
          <a:p>
            <a:endParaRPr lang="en-US"/>
          </a:p>
          <a:p>
            <a:r>
              <a:rPr lang="en-US"/>
              <a:t>The dark green shade on the map reflects those Counties where over 22.5% of preschool students with disabilities are placed in a separate class, school, or facility based on aggregate data from the districts.  Expanding inclusion in new and existing early learning settings needs to be greater priority in these regions in order to meet Indicator 6B Targets. </a:t>
            </a:r>
          </a:p>
        </p:txBody>
      </p:sp>
      <p:sp>
        <p:nvSpPr>
          <p:cNvPr id="4" name="Slide Number Placeholder 3"/>
          <p:cNvSpPr>
            <a:spLocks noGrp="1"/>
          </p:cNvSpPr>
          <p:nvPr>
            <p:ph type="sldNum" sz="quarter" idx="5"/>
          </p:nvPr>
        </p:nvSpPr>
        <p:spPr/>
        <p:txBody>
          <a:bodyPr/>
          <a:lstStyle/>
          <a:p>
            <a:fld id="{77542409-6A04-4DC6-AC3A-D3758287A8F2}" type="slidenum">
              <a:rPr lang="en-US" smtClean="0"/>
              <a:t>28</a:t>
            </a:fld>
            <a:endParaRPr lang="en-US"/>
          </a:p>
        </p:txBody>
      </p:sp>
    </p:spTree>
    <p:extLst>
      <p:ext uri="{BB962C8B-B14F-4D97-AF65-F5344CB8AC3E}">
        <p14:creationId xmlns:p14="http://schemas.microsoft.com/office/powerpoint/2010/main" val="3415448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virtual meetings, we will pause to have discussion and feedback from stakeholders on the Indicator 6 disaggregate data.  We will be asking: What did the State Performance Plan data tell us? And how should we use the data to inform our target-setting and improvement activities? </a:t>
            </a:r>
          </a:p>
        </p:txBody>
      </p:sp>
      <p:sp>
        <p:nvSpPr>
          <p:cNvPr id="4" name="Slide Number Placeholder 3"/>
          <p:cNvSpPr>
            <a:spLocks noGrp="1"/>
          </p:cNvSpPr>
          <p:nvPr>
            <p:ph type="sldNum" sz="quarter" idx="5"/>
          </p:nvPr>
        </p:nvSpPr>
        <p:spPr/>
        <p:txBody>
          <a:bodyPr/>
          <a:lstStyle/>
          <a:p>
            <a:fld id="{77542409-6A04-4DC6-AC3A-D3758287A8F2}" type="slidenum">
              <a:rPr lang="en-US" smtClean="0"/>
              <a:t>29</a:t>
            </a:fld>
            <a:endParaRPr lang="en-US"/>
          </a:p>
        </p:txBody>
      </p:sp>
    </p:spTree>
    <p:extLst>
      <p:ext uri="{BB962C8B-B14F-4D97-AF65-F5344CB8AC3E}">
        <p14:creationId xmlns:p14="http://schemas.microsoft.com/office/powerpoint/2010/main" val="110713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9797" y="4400550"/>
            <a:ext cx="5955175" cy="4560570"/>
          </a:xfrm>
        </p:spPr>
        <p:txBody>
          <a:bodyPr/>
          <a:lstStyle/>
          <a:p>
            <a:r>
              <a:rPr lang="en-US"/>
              <a:t>Today we will use the term State Performance Plan or SPP to identify the plan used by the federal Department of Education to evaluate state’s efforts to implement the requirements and purposes of the Individuals with Disabilities Education Act (also referred to at the IDEA).</a:t>
            </a:r>
          </a:p>
          <a:p>
            <a:endParaRPr lang="en-US" sz="500"/>
          </a:p>
          <a:p>
            <a:r>
              <a:rPr lang="en-US"/>
              <a:t>The term Federal Fiscal Year or FFY is the reporting period of time used for the Annual Performance Report which runs from October 1</a:t>
            </a:r>
            <a:r>
              <a:rPr lang="en-US" baseline="30000"/>
              <a:t>st</a:t>
            </a:r>
            <a:r>
              <a:rPr lang="en-US"/>
              <a:t> through September 30th. </a:t>
            </a:r>
          </a:p>
          <a:p>
            <a:endParaRPr lang="en-US" sz="500"/>
          </a:p>
          <a:p>
            <a:r>
              <a:rPr lang="en-US"/>
              <a:t>Indicator 6 is the SPP Indicator that measures Preschool Least Restrictive Environment. </a:t>
            </a:r>
          </a:p>
          <a:p>
            <a:endParaRPr lang="en-US" sz="500"/>
          </a:p>
          <a:p>
            <a:r>
              <a:rPr lang="en-US"/>
              <a:t>6A is a subcomponent of the Indicator 6 measurement which captures majority of services in a regular early childhood program; subcomponent 6B captures services in a separate class, separate school or residential facility; and subcomponent 6C captures services in the home.</a:t>
            </a:r>
          </a:p>
          <a:p>
            <a:endParaRPr lang="en-US" sz="500"/>
          </a:p>
          <a:p>
            <a:r>
              <a:rPr lang="en-US"/>
              <a:t>We will use the term “Baseline” as a starting point in our New York State results used to measure our improvement over time.  Targets reflect our desired annual outcomes for our measurement results and are required as part of our SPP in order to set performance objectives.  </a:t>
            </a:r>
          </a:p>
          <a:p>
            <a:endParaRPr lang="en-US" sz="500"/>
          </a:p>
          <a:p>
            <a:r>
              <a:rPr lang="en-US"/>
              <a:t>The Annual Performance Report or APR is data that is reported annually to the United States Department of Education Office of Special Education Programs.  It contains our actual reported performance against our SPP Targets.</a:t>
            </a:r>
          </a:p>
          <a:p>
            <a:endParaRPr lang="en-US" sz="500"/>
          </a:p>
          <a:p>
            <a:r>
              <a:rPr lang="en-US"/>
              <a:t>Finally, because our Indicator 6 measurement has changed, meaning prior to 2020 we measured progress in a different manner than we will for 2020 through 2025, some of the data we use in the presentation will be equated data.  Equated data is our New York State historical data that we have “recalculated” to the best of our ability to apply the standards of the new measurement.  We will use the terms “equated data” or “equated to new measurement” when this occurs in our presentation of data. </a:t>
            </a:r>
          </a:p>
        </p:txBody>
      </p:sp>
      <p:sp>
        <p:nvSpPr>
          <p:cNvPr id="4" name="Slide Number Placeholder 3"/>
          <p:cNvSpPr>
            <a:spLocks noGrp="1"/>
          </p:cNvSpPr>
          <p:nvPr>
            <p:ph type="sldNum" sz="quarter" idx="5"/>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2044374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Indicator 6C (home setting) is a new subcomponent to Indicator 6, the race and ethnicity data can still be evaluated.</a:t>
            </a:r>
          </a:p>
          <a:p>
            <a:endParaRPr lang="en-US"/>
          </a:p>
          <a:p>
            <a:r>
              <a:rPr lang="en-US"/>
              <a:t>The 2019 preschool LRE data equated to the new Indicator 6 measurement illustrates that the White student cohort is most likely to receive services in the home (at 10.1%) and Black or African American cohort are least likely to receive services in the home (at 3.9%).</a:t>
            </a:r>
          </a:p>
          <a:p>
            <a:endParaRPr lang="en-US"/>
          </a:p>
          <a:p>
            <a:r>
              <a:rPr lang="en-US"/>
              <a:t>As a reminder, for purposes of target setting, OSEP has directed that the percent of home services should decrease over time to demonstrate improvement in this measurement. </a:t>
            </a:r>
          </a:p>
        </p:txBody>
      </p:sp>
      <p:sp>
        <p:nvSpPr>
          <p:cNvPr id="4" name="Slide Number Placeholder 3"/>
          <p:cNvSpPr>
            <a:spLocks noGrp="1"/>
          </p:cNvSpPr>
          <p:nvPr>
            <p:ph type="sldNum" sz="quarter" idx="5"/>
          </p:nvPr>
        </p:nvSpPr>
        <p:spPr/>
        <p:txBody>
          <a:bodyPr/>
          <a:lstStyle/>
          <a:p>
            <a:fld id="{77542409-6A04-4DC6-AC3A-D3758287A8F2}" type="slidenum">
              <a:rPr lang="en-US" smtClean="0"/>
              <a:t>30</a:t>
            </a:fld>
            <a:endParaRPr lang="en-US"/>
          </a:p>
        </p:txBody>
      </p:sp>
    </p:spTree>
    <p:extLst>
      <p:ext uri="{BB962C8B-B14F-4D97-AF65-F5344CB8AC3E}">
        <p14:creationId xmlns:p14="http://schemas.microsoft.com/office/powerpoint/2010/main" val="395393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For Indicator 6C (services in the home) the range in data based on district need/resource capacity is quite substantial with the New York City Department of Education performing the highest per the measurement (at 1.2% of students receiving home services) and rural high needs performing the lowest at 19.4%.  This could reflect fewer early childhood center-based program opportunities that are currently available in rural areas.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31</a:t>
            </a:fld>
            <a:endParaRPr lang="en-US"/>
          </a:p>
        </p:txBody>
      </p:sp>
    </p:spTree>
    <p:extLst>
      <p:ext uri="{BB962C8B-B14F-4D97-AF65-F5344CB8AC3E}">
        <p14:creationId xmlns:p14="http://schemas.microsoft.com/office/powerpoint/2010/main" val="1415493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0390" y="4400549"/>
            <a:ext cx="6041985" cy="4495801"/>
          </a:xfrm>
        </p:spPr>
        <p:txBody>
          <a:bodyPr/>
          <a:lstStyle/>
          <a:p>
            <a:r>
              <a:rPr lang="en-US" dirty="0"/>
              <a:t>For Indicator 6C, there was not a 2019 New York State target because this Indicator 6 subcomponent is new for 2020.  To do a regional comparison, we used 2020 reported data which provides an aggregate statewide performance number of 11.3% for preschool students with disabilities receiving services in the home.  </a:t>
            </a:r>
          </a:p>
          <a:p>
            <a:endParaRPr lang="en-US" dirty="0"/>
          </a:p>
          <a:p>
            <a:r>
              <a:rPr lang="en-US" dirty="0"/>
              <a:t>The 2020 data will be impacted by COVID-19.  During the COVID-19 pandemic, home services increased statewide by 3.5 percentage points in 2020 compared to a prior five-year average from 2015-2019.  Several Counites saw a decrease in home services in 2020 compared to its prior five-year district aggregate average.  Most New York State Counties saw an increase and in these Counties the increase was on average 5.5 percentage points.</a:t>
            </a:r>
          </a:p>
          <a:p>
            <a:endParaRPr lang="en-US" dirty="0"/>
          </a:p>
          <a:p>
            <a:r>
              <a:rPr lang="en-US" dirty="0"/>
              <a:t>The regional data for Indicator 6C (services in the home setting) illustrates that most County level data exceeds the 2020 Baseline of 11.3% by over 25% - these Counties are reflected in the dark purple and have over 14.08% of preschool students receiving home services.   Those Counties which exceeded the 2020 baseline but within 25% of the baseline are reflected in medium purple and the pale pink shade represents those Counties where school districts in aggregate met the baseline of 11.3% or fewer preschool students with disabilities receiving services in the home. </a:t>
            </a:r>
          </a:p>
        </p:txBody>
      </p:sp>
      <p:sp>
        <p:nvSpPr>
          <p:cNvPr id="4" name="Slide Number Placeholder 3"/>
          <p:cNvSpPr>
            <a:spLocks noGrp="1"/>
          </p:cNvSpPr>
          <p:nvPr>
            <p:ph type="sldNum" sz="quarter" idx="5"/>
          </p:nvPr>
        </p:nvSpPr>
        <p:spPr/>
        <p:txBody>
          <a:bodyPr/>
          <a:lstStyle/>
          <a:p>
            <a:fld id="{77542409-6A04-4DC6-AC3A-D3758287A8F2}" type="slidenum">
              <a:rPr lang="en-US" smtClean="0"/>
              <a:t>32</a:t>
            </a:fld>
            <a:endParaRPr lang="en-US"/>
          </a:p>
        </p:txBody>
      </p:sp>
    </p:spTree>
    <p:extLst>
      <p:ext uri="{BB962C8B-B14F-4D97-AF65-F5344CB8AC3E}">
        <p14:creationId xmlns:p14="http://schemas.microsoft.com/office/powerpoint/2010/main" val="3905662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virtual meetings, we will pause to have discussion and feedback from stakeholders on the Indicator 6 disaggregate data.  We will be asking: What did the State Performance Plan data tell us? And how should we use the data to inform our target-setting and improvement activities? </a:t>
            </a:r>
          </a:p>
        </p:txBody>
      </p:sp>
      <p:sp>
        <p:nvSpPr>
          <p:cNvPr id="4" name="Slide Number Placeholder 3"/>
          <p:cNvSpPr>
            <a:spLocks noGrp="1"/>
          </p:cNvSpPr>
          <p:nvPr>
            <p:ph type="sldNum" sz="quarter" idx="5"/>
          </p:nvPr>
        </p:nvSpPr>
        <p:spPr/>
        <p:txBody>
          <a:bodyPr/>
          <a:lstStyle/>
          <a:p>
            <a:fld id="{77542409-6A04-4DC6-AC3A-D3758287A8F2}" type="slidenum">
              <a:rPr lang="en-US" smtClean="0"/>
              <a:t>33</a:t>
            </a:fld>
            <a:endParaRPr lang="en-US"/>
          </a:p>
        </p:txBody>
      </p:sp>
    </p:spTree>
    <p:extLst>
      <p:ext uri="{BB962C8B-B14F-4D97-AF65-F5344CB8AC3E}">
        <p14:creationId xmlns:p14="http://schemas.microsoft.com/office/powerpoint/2010/main" val="1282874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presentation will now consider the existing and potential new strategies aimed at improving least restrictive environment outcomes for preschool students with disabilities. </a:t>
            </a:r>
          </a:p>
        </p:txBody>
      </p:sp>
      <p:sp>
        <p:nvSpPr>
          <p:cNvPr id="4" name="Slide Number Placeholder 3"/>
          <p:cNvSpPr>
            <a:spLocks noGrp="1"/>
          </p:cNvSpPr>
          <p:nvPr>
            <p:ph type="sldNum" sz="quarter" idx="10"/>
          </p:nvPr>
        </p:nvSpPr>
        <p:spPr/>
        <p:txBody>
          <a:bodyPr/>
          <a:lstStyle/>
          <a:p>
            <a:fld id="{77542409-6A04-4DC6-AC3A-D3758287A8F2}" type="slidenum">
              <a:rPr lang="en-US" smtClean="0"/>
              <a:t>34</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Office of Special Education considers Least Restrictive Environment to be a priority area in New York State. This is reflected in the Office of Special Education Blueprint for Improved Results for Students with Disabilities where providing high quality inclusive programs and activities is one of seven core principles and practices supported by research to improve outcomes for all students with disabilities. Research has consistently demonstrated that the inclusion of students with disabilities in general education classrooms results in favorable outcomes. </a:t>
            </a:r>
          </a:p>
          <a:p>
            <a:endParaRPr lang="en-US"/>
          </a:p>
          <a:p>
            <a:r>
              <a:rPr lang="en-US"/>
              <a:t>As stated in the in the federal policy statement on inclusion of children with disabilities in early childhood programs, “inclusion in early childhood programs can set a trajectory for inclusion across the life course, making it critical that we include individuals with disabilities in all facets of society from birth.”  Sharing this policy objective, the Office of Special Education is committed to ensuring preschool students with disabilities are included in programs that deliver high quality early childhood education to all children.</a:t>
            </a:r>
          </a:p>
        </p:txBody>
      </p:sp>
      <p:sp>
        <p:nvSpPr>
          <p:cNvPr id="4" name="Slide Number Placeholder 3"/>
          <p:cNvSpPr>
            <a:spLocks noGrp="1"/>
          </p:cNvSpPr>
          <p:nvPr>
            <p:ph type="sldNum" sz="quarter" idx="5"/>
          </p:nvPr>
        </p:nvSpPr>
        <p:spPr/>
        <p:txBody>
          <a:bodyPr/>
          <a:lstStyle/>
          <a:p>
            <a:fld id="{77542409-6A04-4DC6-AC3A-D3758287A8F2}" type="slidenum">
              <a:rPr lang="en-US" smtClean="0"/>
              <a:t>35</a:t>
            </a:fld>
            <a:endParaRPr lang="en-US"/>
          </a:p>
        </p:txBody>
      </p:sp>
    </p:spTree>
    <p:extLst>
      <p:ext uri="{BB962C8B-B14F-4D97-AF65-F5344CB8AC3E}">
        <p14:creationId xmlns:p14="http://schemas.microsoft.com/office/powerpoint/2010/main" val="1297843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Field memos issued by the Office of Special Education in 2010 and 2015 regarding quality IEP development and implementation and school district responsibilities for providing students with services in the least restrictive environment remain a good point of reference for parents, committees on preschool special education, and program providers to ensure preschool least restrictive environment requirements are being met. </a:t>
            </a:r>
          </a:p>
        </p:txBody>
      </p:sp>
      <p:sp>
        <p:nvSpPr>
          <p:cNvPr id="4" name="Slide Number Placeholder 3"/>
          <p:cNvSpPr>
            <a:spLocks noGrp="1"/>
          </p:cNvSpPr>
          <p:nvPr>
            <p:ph type="sldNum" sz="quarter" idx="5"/>
          </p:nvPr>
        </p:nvSpPr>
        <p:spPr/>
        <p:txBody>
          <a:bodyPr/>
          <a:lstStyle/>
          <a:p>
            <a:fld id="{77542409-6A04-4DC6-AC3A-D3758287A8F2}" type="slidenum">
              <a:rPr lang="en-US" smtClean="0"/>
              <a:t>36</a:t>
            </a:fld>
            <a:endParaRPr lang="en-US"/>
          </a:p>
        </p:txBody>
      </p:sp>
    </p:spTree>
    <p:extLst>
      <p:ext uri="{BB962C8B-B14F-4D97-AF65-F5344CB8AC3E}">
        <p14:creationId xmlns:p14="http://schemas.microsoft.com/office/powerpoint/2010/main" val="3235370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3894" y="4384646"/>
            <a:ext cx="6170211" cy="4624181"/>
          </a:xfrm>
        </p:spPr>
        <p:txBody>
          <a:bodyPr/>
          <a:lstStyle/>
          <a:p>
            <a:r>
              <a:rPr lang="en-US"/>
              <a:t>In July of 2021, the NYSED Office of Special Education and Office of Early Learning issued a joint memo titled School District Responsibilities for Preschool Inclusion in Publicly Funded Prekindergarten Programs.</a:t>
            </a:r>
          </a:p>
          <a:p>
            <a:endParaRPr lang="en-US" sz="500"/>
          </a:p>
          <a:p>
            <a:pPr lvl="0"/>
            <a:r>
              <a:rPr lang="en-US"/>
              <a:t>This guidance contains federal and New York State expectations that school districts ensure resident preschool students with disabilities have equal access to enroll and attend the district’s public PreK programs in accordance with the provision of a free and appropriate public education (FAPE) in the least restrictive environment.</a:t>
            </a:r>
          </a:p>
          <a:p>
            <a:pPr lvl="0"/>
            <a:endParaRPr lang="en-US" sz="500"/>
          </a:p>
          <a:p>
            <a:r>
              <a:rPr lang="en-US"/>
              <a:t>It is important for School Districts to recognize and plan to leverage their publicly funded Prekindergarten programs as valuable opportunities to satisfy preschool inclusion requirements. </a:t>
            </a:r>
          </a:p>
          <a:p>
            <a:endParaRPr lang="en-US" sz="500"/>
          </a:p>
          <a:p>
            <a:pPr lvl="0"/>
            <a:r>
              <a:rPr lang="en-US"/>
              <a:t>There is a short Questions and Answers component of the guidance based on some existing conversations with school districts planning to blend funding and utilize dual enrollment. We are collecting additional questions for future guidance to assist school districts in their dual enrollment implementation to achieve preschool inclusion in their publicly funded programs. </a:t>
            </a:r>
          </a:p>
        </p:txBody>
      </p:sp>
      <p:sp>
        <p:nvSpPr>
          <p:cNvPr id="4" name="Slide Number Placeholder 3"/>
          <p:cNvSpPr>
            <a:spLocks noGrp="1"/>
          </p:cNvSpPr>
          <p:nvPr>
            <p:ph type="sldNum" sz="quarter" idx="5"/>
          </p:nvPr>
        </p:nvSpPr>
        <p:spPr/>
        <p:txBody>
          <a:bodyPr/>
          <a:lstStyle/>
          <a:p>
            <a:fld id="{100FA81B-5F73-4F22-A0B2-848E1CDFD697}" type="slidenum">
              <a:rPr lang="en-US" smtClean="0"/>
              <a:t>37</a:t>
            </a:fld>
            <a:endParaRPr lang="en-US"/>
          </a:p>
        </p:txBody>
      </p:sp>
    </p:spTree>
    <p:extLst>
      <p:ext uri="{BB962C8B-B14F-4D97-AF65-F5344CB8AC3E}">
        <p14:creationId xmlns:p14="http://schemas.microsoft.com/office/powerpoint/2010/main" val="4213534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91200" cy="4387850"/>
          </a:xfrm>
        </p:spPr>
        <p:txBody>
          <a:bodyPr/>
          <a:lstStyle/>
          <a:p>
            <a:r>
              <a:rPr lang="en-US">
                <a:ea typeface="+mn-lt"/>
                <a:cs typeface="+mn-lt"/>
              </a:rPr>
              <a:t>The Office of Special Education has cross-system partnerships with state and local agencies to promote high-quality early learning opportunities through the Birth to 5 </a:t>
            </a:r>
            <a:r>
              <a:rPr lang="en-US"/>
              <a:t>grant from the U.S. Department of Health and Human Services Administration of Children and Families. This three year grant runs from 2020-2022 for a total of $40.2 million and is intended to enhance coordination and more efficiently provide access to high quality, equitable and comprehensive early care and learning environments for children.  </a:t>
            </a:r>
            <a:endParaRPr lang="en-US">
              <a:ea typeface="+mn-lt"/>
              <a:cs typeface="+mn-lt"/>
            </a:endParaRPr>
          </a:p>
          <a:p>
            <a:endParaRPr lang="en-US" b="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ea typeface="+mn-lt"/>
                <a:cs typeface="+mn-lt"/>
              </a:rPr>
              <a:t>As part of this grant effort, a “How to Guide for Blending and Braiding Funds” was created to assist program providers in identifying how to access and leverage various funding streams to support early childhood learning environments, including inclusive preschool programs for students with and without disabilities. </a:t>
            </a:r>
            <a:r>
              <a:rPr lang="en-US" sz="1200" b="0" kern="1200">
                <a:solidFill>
                  <a:schemeClr val="tx1"/>
                </a:solidFill>
                <a:effectLst/>
                <a:latin typeface="+mn-lt"/>
                <a:ea typeface="+mn-ea"/>
                <a:cs typeface="+mn-cs"/>
              </a:rPr>
              <a:t>The Guide has been reformatted as a Train the Trainer, with training dates to be posted later this year. </a:t>
            </a:r>
          </a:p>
          <a:p>
            <a:endParaRPr lang="en-US">
              <a:ea typeface="+mn-lt"/>
              <a:cs typeface="+mn-lt"/>
            </a:endParaRPr>
          </a:p>
          <a:p>
            <a:r>
              <a:rPr lang="en-US">
                <a:ea typeface="+mn-lt"/>
                <a:cs typeface="+mn-lt"/>
              </a:rPr>
              <a:t>This work is supported by the New York State Early Childhood Advisory Council which is </a:t>
            </a:r>
            <a:r>
              <a:rPr lang="en-US"/>
              <a:t>comprised of experts in education, health care, child welfare and mental health. The Office of Special Education is invited to participate in meetings and provide feedback and input on the Early Childhood Advisory Council strategic plan. </a:t>
            </a:r>
            <a:endParaRPr lang="en-US">
              <a:ea typeface="+mn-lt"/>
              <a:cs typeface="+mn-lt"/>
            </a:endParaRPr>
          </a:p>
          <a:p>
            <a:endParaRPr lang="en-US">
              <a:ea typeface="+mn-lt"/>
              <a:cs typeface="+mn-lt"/>
            </a:endParaRPr>
          </a:p>
        </p:txBody>
      </p:sp>
      <p:sp>
        <p:nvSpPr>
          <p:cNvPr id="4" name="Slide Number Placeholder 3"/>
          <p:cNvSpPr>
            <a:spLocks noGrp="1"/>
          </p:cNvSpPr>
          <p:nvPr>
            <p:ph type="sldNum" sz="quarter" idx="5"/>
          </p:nvPr>
        </p:nvSpPr>
        <p:spPr/>
        <p:txBody>
          <a:bodyPr/>
          <a:lstStyle/>
          <a:p>
            <a:fld id="{77542409-6A04-4DC6-AC3A-D3758287A8F2}" type="slidenum">
              <a:rPr lang="en-US" smtClean="0"/>
              <a:t>38</a:t>
            </a:fld>
            <a:endParaRPr lang="en-US"/>
          </a:p>
        </p:txBody>
      </p:sp>
    </p:spTree>
    <p:extLst>
      <p:ext uri="{BB962C8B-B14F-4D97-AF65-F5344CB8AC3E}">
        <p14:creationId xmlns:p14="http://schemas.microsoft.com/office/powerpoint/2010/main" val="3099209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previously described in the presentation, the New York City Department of Education has a higher rate of special class placements compared to the rest of the state.  For our target-setting purpose, NYSED is expecting that New York City Department of Education’s investment in preschool inclusion will have a significant impact on New York State’s Indicator 6 performance. </a:t>
            </a:r>
          </a:p>
          <a:p>
            <a:endParaRPr lang="en-US"/>
          </a:p>
          <a:p>
            <a:r>
              <a:rPr lang="en-US"/>
              <a:t>Specifically, the New York City Department of Education is implementing a comprehensive plan to promote preschool inclusion and reduce the number of preschool students with disabilities placed in a separate class, school, or facility in the district.  The Office of Special Education is partnering in this work by providing technical assistance, review of district materials and policies, and monitoring the district’s improvement activities to ensure the New York City Department of Education’s goals and objectives are achieved to come into alignment with New York State preschool least restrictive environment performance targets.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39</a:t>
            </a:fld>
            <a:endParaRPr lang="en-US"/>
          </a:p>
        </p:txBody>
      </p:sp>
    </p:spTree>
    <p:extLst>
      <p:ext uri="{BB962C8B-B14F-4D97-AF65-F5344CB8AC3E}">
        <p14:creationId xmlns:p14="http://schemas.microsoft.com/office/powerpoint/2010/main" val="362287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IDEA Part B includes the right for a preschool child with a disability to be educated in the least restrictive environment.  </a:t>
            </a:r>
          </a:p>
        </p:txBody>
      </p:sp>
      <p:sp>
        <p:nvSpPr>
          <p:cNvPr id="4" name="Slide Number Placeholder 3"/>
          <p:cNvSpPr>
            <a:spLocks noGrp="1"/>
          </p:cNvSpPr>
          <p:nvPr>
            <p:ph type="sldNum" sz="quarter" idx="5"/>
          </p:nvPr>
        </p:nvSpPr>
        <p:spPr/>
        <p:txBody>
          <a:bodyPr/>
          <a:lstStyle/>
          <a:p>
            <a:fld id="{2E1F0B89-EE7B-4DBF-B2C8-1D16C6F2DED4}" type="slidenum">
              <a:rPr lang="en-US" smtClean="0"/>
              <a:t>4</a:t>
            </a:fld>
            <a:endParaRPr lang="en-US"/>
          </a:p>
        </p:txBody>
      </p:sp>
    </p:spTree>
    <p:extLst>
      <p:ext uri="{BB962C8B-B14F-4D97-AF65-F5344CB8AC3E}">
        <p14:creationId xmlns:p14="http://schemas.microsoft.com/office/powerpoint/2010/main" val="3153225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3359" y="4400549"/>
            <a:ext cx="6112701"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The OSE Educational Partnership is a special education professional development network located in Regional Teams across the State.  Regional Teams are comprised of a </a:t>
            </a:r>
            <a:r>
              <a:rPr lang="en-US" sz="1100" b="1"/>
              <a:t>Regional Partnership Center </a:t>
            </a:r>
            <a:r>
              <a:rPr lang="en-US" sz="1100"/>
              <a:t>that has specialists who provide professional development in a range of disciplines including behavior, transition, culturally responsive education, literacy and specially designed instruction, a </a:t>
            </a:r>
            <a:r>
              <a:rPr lang="en-US" sz="1100" b="1"/>
              <a:t>school-aged </a:t>
            </a:r>
            <a:r>
              <a:rPr lang="en-US" sz="1100" b="0"/>
              <a:t>and an </a:t>
            </a:r>
            <a:r>
              <a:rPr lang="en-US" sz="1100" b="1"/>
              <a:t>early childhood Family and Community Engagement Center </a:t>
            </a:r>
            <a:r>
              <a:rPr lang="en-US" sz="1100" b="0"/>
              <a:t>to support parents and families.  </a:t>
            </a:r>
          </a:p>
          <a:p>
            <a:endParaRPr lang="en-US" sz="1100"/>
          </a:p>
          <a:p>
            <a:r>
              <a:rPr lang="en-US" sz="1100"/>
              <a:t>These Regional Teams offer three tiers of support:</a:t>
            </a:r>
          </a:p>
          <a:p>
            <a:r>
              <a:rPr lang="en-US" sz="1100" b="1"/>
              <a:t> </a:t>
            </a:r>
            <a:endParaRPr lang="en-US" sz="1100"/>
          </a:p>
          <a:p>
            <a:r>
              <a:rPr lang="en-US" sz="1100" b="1"/>
              <a:t>Regional Learnings </a:t>
            </a:r>
            <a:r>
              <a:rPr lang="en-US" sz="1100"/>
              <a:t>offered to all educational organizations and/or parents and families of students with disabilities in a region.  </a:t>
            </a:r>
          </a:p>
          <a:p>
            <a:r>
              <a:rPr lang="en-US" sz="1100" b="1"/>
              <a:t> </a:t>
            </a:r>
            <a:endParaRPr lang="en-US" sz="1100"/>
          </a:p>
          <a:p>
            <a:r>
              <a:rPr lang="en-US" sz="1100" b="1"/>
              <a:t>Targeted Skills Groups </a:t>
            </a:r>
            <a:r>
              <a:rPr lang="en-US" sz="1100"/>
              <a:t>provided to groups of schools that have a similar performance or compliance issue that requires more targeted assistance.</a:t>
            </a:r>
          </a:p>
          <a:p>
            <a:r>
              <a:rPr lang="en-US" sz="1100" b="1"/>
              <a:t> </a:t>
            </a:r>
            <a:endParaRPr lang="en-US" sz="1100"/>
          </a:p>
          <a:p>
            <a:r>
              <a:rPr lang="en-US" sz="1100" b="1"/>
              <a:t>Support Plans </a:t>
            </a:r>
            <a:r>
              <a:rPr lang="en-US" sz="1100"/>
              <a:t>are the most intensive level of support that includes embedded support from one or more specialists from the Regional Team provided directly into the identified schools.</a:t>
            </a:r>
          </a:p>
          <a:p>
            <a:r>
              <a:rPr lang="en-US" sz="110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96232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Educational Partnership has developed a variety regional learning opportunities aimed at addressing issues that may lead to a preschool student being placed in a more restrictive setting.  By providing this training to school districts and providers, committees on preschool special education are better equipped to develop individualized education programs to support children with a variety of program and service needs in inclusive early childhood settings. </a:t>
            </a:r>
          </a:p>
        </p:txBody>
      </p:sp>
      <p:sp>
        <p:nvSpPr>
          <p:cNvPr id="4" name="Slide Number Placeholder 3"/>
          <p:cNvSpPr>
            <a:spLocks noGrp="1"/>
          </p:cNvSpPr>
          <p:nvPr>
            <p:ph type="sldNum" sz="quarter" idx="5"/>
          </p:nvPr>
        </p:nvSpPr>
        <p:spPr/>
        <p:txBody>
          <a:bodyPr/>
          <a:lstStyle/>
          <a:p>
            <a:fld id="{77542409-6A04-4DC6-AC3A-D3758287A8F2}" type="slidenum">
              <a:rPr lang="en-US" smtClean="0"/>
              <a:t>41</a:t>
            </a:fld>
            <a:endParaRPr lang="en-US"/>
          </a:p>
        </p:txBody>
      </p:sp>
    </p:spTree>
    <p:extLst>
      <p:ext uri="{BB962C8B-B14F-4D97-AF65-F5344CB8AC3E}">
        <p14:creationId xmlns:p14="http://schemas.microsoft.com/office/powerpoint/2010/main" val="3752927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would like to discuss some improvement strategies that are not currently in place but may be considered as potential new activities to improve preschool LRE outcomes. </a:t>
            </a:r>
          </a:p>
          <a:p>
            <a:endParaRPr lang="en-US" sz="500"/>
          </a:p>
          <a:p>
            <a:r>
              <a:rPr lang="en-US"/>
              <a:t>First, just as the New York State law was amended to deem school districts to be approved as preschool evaluators, one recommendation would be to amend the law to also deem school districts as approved providers of Special Education Itinerant Services and Special Class in an Integrated Setting programs without having to apply to NYSED for authorization.</a:t>
            </a:r>
          </a:p>
          <a:p>
            <a:endParaRPr lang="en-US"/>
          </a:p>
          <a:p>
            <a:r>
              <a:rPr lang="en-US"/>
              <a:t>A second option would be to require a district to complete a self-assessment following its review that the district preschool LRE data does not meet Indicator 6 targets.  For districts that do not meet the Indicator 6 targets in aggregate, or if the district identifies a disparity in its data based on race &amp; ethnicity, a self-assessment could identify areas the district could address to increase inclusive preschool opportunities. </a:t>
            </a:r>
          </a:p>
          <a:p>
            <a:endParaRPr lang="en-US"/>
          </a:p>
          <a:p>
            <a:r>
              <a:rPr lang="en-US"/>
              <a:t>For a third proposed improvement strategy, a targeted monitoring activity could be implemented for districts not meeting the Indicator 6 target for three consecutive years.  This would require the CPSE to document its LRE decision-making process at the IEP meeting and document how parents were informed of their child’s right to receive preschool special education services in the least restrictive environment. </a:t>
            </a:r>
          </a:p>
          <a:p>
            <a:endParaRPr lang="en-US"/>
          </a:p>
          <a:p>
            <a:endParaRPr lang="en-US"/>
          </a:p>
        </p:txBody>
      </p:sp>
      <p:sp>
        <p:nvSpPr>
          <p:cNvPr id="4" name="Slide Number Placeholder 3"/>
          <p:cNvSpPr>
            <a:spLocks noGrp="1"/>
          </p:cNvSpPr>
          <p:nvPr>
            <p:ph type="sldNum" sz="quarter" idx="5"/>
          </p:nvPr>
        </p:nvSpPr>
        <p:spPr/>
        <p:txBody>
          <a:bodyPr/>
          <a:lstStyle/>
          <a:p>
            <a:fld id="{2E1F0B89-EE7B-4DBF-B2C8-1D16C6F2DED4}" type="slidenum">
              <a:rPr lang="en-US" smtClean="0"/>
              <a:t>42</a:t>
            </a:fld>
            <a:endParaRPr lang="en-US"/>
          </a:p>
        </p:txBody>
      </p:sp>
    </p:spTree>
    <p:extLst>
      <p:ext uri="{BB962C8B-B14F-4D97-AF65-F5344CB8AC3E}">
        <p14:creationId xmlns:p14="http://schemas.microsoft.com/office/powerpoint/2010/main" val="2646727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​A fourth </a:t>
            </a:r>
            <a:r>
              <a:rPr lang="en-US" sz="1200" b="0" i="0" u="none" strike="noStrike" kern="1200">
                <a:solidFill>
                  <a:schemeClr val="tx1"/>
                </a:solidFill>
                <a:effectLst/>
                <a:latin typeface="+mn-lt"/>
                <a:ea typeface="+mn-ea"/>
                <a:cs typeface="+mn-cs"/>
              </a:rPr>
              <a:t>potential recommendation would be to streamline the regional need process for inclusive preschool programs.  For example, providers seeking to apply for Special Education Itinerant Services or Special Class in an Integrated Setting program services in counties that did not meet Indicator 6 targets could use district’s aggregate performance data as the regional need justification for the program.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Additionally, as a fifth potential improvement activity, if a district wants to operate an inclusive state administered PreK program, the district’s endorsement of this objective could serve as the regional need justification without the requirement to provide specific student identified need.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 sixth potential improvement activity could be to issue a moratorium on creating additional preschool special classes where preschool least restrictive environment targets are not met.  </a:t>
            </a:r>
          </a:p>
          <a:p>
            <a:pPr rtl="0" fontAlgn="base"/>
            <a:endParaRPr lang="en-US" sz="1200" b="0"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A seventh item for consideration would be for the Office of Special Education to develop additional guidance for how to blend and braid available funding for preschool special education and public PreK programs in order to increase the inclusive opportunities in the district’s PreK programs.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E1F0B89-EE7B-4DBF-B2C8-1D16C6F2DED4}" type="slidenum">
              <a:rPr lang="en-US" smtClean="0"/>
              <a:t>43</a:t>
            </a:fld>
            <a:endParaRPr lang="en-US"/>
          </a:p>
        </p:txBody>
      </p:sp>
    </p:spTree>
    <p:extLst>
      <p:ext uri="{BB962C8B-B14F-4D97-AF65-F5344CB8AC3E}">
        <p14:creationId xmlns:p14="http://schemas.microsoft.com/office/powerpoint/2010/main" val="3479628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An eighth potential activity would be for the Office of Special Education to amend New York State regulations to expand the preschool continuum to include additional program models that allow for more flexibility in preschool special education service delivery within regular early childhood programs.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Finally, a ninth potential improvement activity would be to create parent resources outlining the benefits of preschool inclusion and their child's right to receive preschool special education and related services in the least restrictive environment.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E1F0B89-EE7B-4DBF-B2C8-1D16C6F2DED4}" type="slidenum">
              <a:rPr lang="en-US" smtClean="0"/>
              <a:t>44</a:t>
            </a:fld>
            <a:endParaRPr lang="en-US"/>
          </a:p>
        </p:txBody>
      </p:sp>
    </p:spTree>
    <p:extLst>
      <p:ext uri="{BB962C8B-B14F-4D97-AF65-F5344CB8AC3E}">
        <p14:creationId xmlns:p14="http://schemas.microsoft.com/office/powerpoint/2010/main" val="3998716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pause the presentation to ask what activities could be considered, maintained, or strengthened to address improvement in preschool least restrictive environments?</a:t>
            </a:r>
          </a:p>
        </p:txBody>
      </p:sp>
      <p:sp>
        <p:nvSpPr>
          <p:cNvPr id="4" name="Slide Number Placeholder 3"/>
          <p:cNvSpPr>
            <a:spLocks noGrp="1"/>
          </p:cNvSpPr>
          <p:nvPr>
            <p:ph type="sldNum" sz="quarter" idx="5"/>
          </p:nvPr>
        </p:nvSpPr>
        <p:spPr/>
        <p:txBody>
          <a:bodyPr/>
          <a:lstStyle/>
          <a:p>
            <a:fld id="{77542409-6A04-4DC6-AC3A-D3758287A8F2}" type="slidenum">
              <a:rPr lang="en-US" smtClean="0"/>
              <a:t>45</a:t>
            </a:fld>
            <a:endParaRPr lang="en-US"/>
          </a:p>
        </p:txBody>
      </p:sp>
    </p:spTree>
    <p:extLst>
      <p:ext uri="{BB962C8B-B14F-4D97-AF65-F5344CB8AC3E}">
        <p14:creationId xmlns:p14="http://schemas.microsoft.com/office/powerpoint/2010/main" val="173921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Indicator 6, Preschool Least Restrictive Environments, requires each state to establish targets for performance.  We will now provide an overview of the Office of Special Education’s proposed targets for Indicator 6 and request stakeholder feedback on each target. </a:t>
            </a:r>
          </a:p>
        </p:txBody>
      </p:sp>
      <p:sp>
        <p:nvSpPr>
          <p:cNvPr id="4" name="Slide Number Placeholder 3"/>
          <p:cNvSpPr>
            <a:spLocks noGrp="1"/>
          </p:cNvSpPr>
          <p:nvPr>
            <p:ph type="sldNum" sz="quarter" idx="10"/>
          </p:nvPr>
        </p:nvSpPr>
        <p:spPr/>
        <p:txBody>
          <a:bodyPr/>
          <a:lstStyle/>
          <a:p>
            <a:fld id="{77542409-6A04-4DC6-AC3A-D3758287A8F2}" type="slidenum">
              <a:rPr lang="en-US" smtClean="0"/>
              <a:t>46</a:t>
            </a:fld>
            <a:endParaRPr lang="en-US"/>
          </a:p>
        </p:txBody>
      </p:sp>
    </p:spTree>
    <p:extLst>
      <p:ext uri="{BB962C8B-B14F-4D97-AF65-F5344CB8AC3E}">
        <p14:creationId xmlns:p14="http://schemas.microsoft.com/office/powerpoint/2010/main" val="1416905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present a target-setting recommendation for Indicator 6 Inclusive Targets. </a:t>
            </a:r>
          </a:p>
        </p:txBody>
      </p:sp>
      <p:sp>
        <p:nvSpPr>
          <p:cNvPr id="4" name="Slide Number Placeholder 3"/>
          <p:cNvSpPr>
            <a:spLocks noGrp="1"/>
          </p:cNvSpPr>
          <p:nvPr>
            <p:ph type="sldNum" sz="quarter" idx="5"/>
          </p:nvPr>
        </p:nvSpPr>
        <p:spPr/>
        <p:txBody>
          <a:bodyPr/>
          <a:lstStyle/>
          <a:p>
            <a:fld id="{77542409-6A04-4DC6-AC3A-D3758287A8F2}" type="slidenum">
              <a:rPr lang="en-US" smtClean="0"/>
              <a:t>47</a:t>
            </a:fld>
            <a:endParaRPr lang="en-US"/>
          </a:p>
        </p:txBody>
      </p:sp>
    </p:spTree>
    <p:extLst>
      <p:ext uri="{BB962C8B-B14F-4D97-AF65-F5344CB8AC3E}">
        <p14:creationId xmlns:p14="http://schemas.microsoft.com/office/powerpoint/2010/main" val="1839458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550" y="4400549"/>
            <a:ext cx="6006698" cy="4284663"/>
          </a:xfrm>
        </p:spPr>
        <p:txBody>
          <a:bodyPr/>
          <a:lstStyle/>
          <a:p>
            <a:r>
              <a:rPr lang="en-US" dirty="0"/>
              <a:t>The new Indicator 6 measurement allows states to establish one target including all preschool children ages 3, 4, and 5 or states may set individual targets for each age. </a:t>
            </a:r>
          </a:p>
          <a:p>
            <a:endParaRPr lang="en-US" dirty="0"/>
          </a:p>
          <a:p>
            <a:r>
              <a:rPr lang="en-US" dirty="0"/>
              <a:t>Historically, inclusive targets have been established for Indicator 6 and we are proposing to continue this by proposing to not establish individual targets by age and instead establish inclusive targets.  Our rationale is that the age 5 cohort is extremely small and therefore data is very inconsistent from year to year.  For example, for the 2015-16 school year through the 2019-20 school year, New York State had less than 5 children in its cohort of children aged 5 attending a preschool program for all Indicator 6 subcomponents.  As a result, the percent values from year to year varied greatly.  This would make target setting and improvement activities difficult for the age 5 cohort.  Inclusive targets would still apply to the age 5 children as part of the larger Indicator 6 cohort. </a:t>
            </a:r>
          </a:p>
        </p:txBody>
      </p:sp>
      <p:sp>
        <p:nvSpPr>
          <p:cNvPr id="4" name="Slide Number Placeholder 3"/>
          <p:cNvSpPr>
            <a:spLocks noGrp="1"/>
          </p:cNvSpPr>
          <p:nvPr>
            <p:ph type="sldNum" sz="quarter" idx="5"/>
          </p:nvPr>
        </p:nvSpPr>
        <p:spPr/>
        <p:txBody>
          <a:bodyPr/>
          <a:lstStyle/>
          <a:p>
            <a:fld id="{77542409-6A04-4DC6-AC3A-D3758287A8F2}" type="slidenum">
              <a:rPr lang="en-US" smtClean="0"/>
              <a:t>48</a:t>
            </a:fld>
            <a:endParaRPr lang="en-US"/>
          </a:p>
        </p:txBody>
      </p:sp>
    </p:spTree>
    <p:extLst>
      <p:ext uri="{BB962C8B-B14F-4D97-AF65-F5344CB8AC3E}">
        <p14:creationId xmlns:p14="http://schemas.microsoft.com/office/powerpoint/2010/main" val="1103801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We’d like to get stakeholder feedback on our recommendation that Indicator 6 targets be inclusive of all children ages 3, 4, and 5 and not establish separate targets for each age. </a:t>
            </a:r>
          </a:p>
        </p:txBody>
      </p:sp>
      <p:sp>
        <p:nvSpPr>
          <p:cNvPr id="4" name="Slide Number Placeholder 3"/>
          <p:cNvSpPr>
            <a:spLocks noGrp="1"/>
          </p:cNvSpPr>
          <p:nvPr>
            <p:ph type="sldNum" sz="quarter" idx="5"/>
          </p:nvPr>
        </p:nvSpPr>
        <p:spPr/>
        <p:txBody>
          <a:bodyPr/>
          <a:lstStyle/>
          <a:p>
            <a:fld id="{77542409-6A04-4DC6-AC3A-D3758287A8F2}" type="slidenum">
              <a:rPr lang="en-US" smtClean="0"/>
              <a:t>49</a:t>
            </a:fld>
            <a:endParaRPr lang="en-US"/>
          </a:p>
        </p:txBody>
      </p:sp>
    </p:spTree>
    <p:extLst>
      <p:ext uri="{BB962C8B-B14F-4D97-AF65-F5344CB8AC3E}">
        <p14:creationId xmlns:p14="http://schemas.microsoft.com/office/powerpoint/2010/main" val="54555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Least restrictive environment (also referred to as “LRE”) includes a strong preference for educating children with disabilities in regular classes alongside their peers without disabilities and requires the consideration of whether supplementary aids and services would enable the child to receive education in the regular early childhood program prior to placement outside of that setting.  </a:t>
            </a:r>
          </a:p>
          <a:p>
            <a:endParaRPr lang="en-US"/>
          </a:p>
        </p:txBody>
      </p:sp>
      <p:sp>
        <p:nvSpPr>
          <p:cNvPr id="4" name="Slide Number Placeholder 3"/>
          <p:cNvSpPr>
            <a:spLocks noGrp="1"/>
          </p:cNvSpPr>
          <p:nvPr>
            <p:ph type="sldNum" sz="quarter" idx="5"/>
          </p:nvPr>
        </p:nvSpPr>
        <p:spPr/>
        <p:txBody>
          <a:bodyPr/>
          <a:lstStyle/>
          <a:p>
            <a:fld id="{2E1F0B89-EE7B-4DBF-B2C8-1D16C6F2DED4}" type="slidenum">
              <a:rPr lang="en-US" smtClean="0"/>
              <a:t>5</a:t>
            </a:fld>
            <a:endParaRPr lang="en-US"/>
          </a:p>
        </p:txBody>
      </p:sp>
    </p:spTree>
    <p:extLst>
      <p:ext uri="{BB962C8B-B14F-4D97-AF65-F5344CB8AC3E}">
        <p14:creationId xmlns:p14="http://schemas.microsoft.com/office/powerpoint/2010/main" val="13165461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present our baseline and 2020-2025 target-setting recommendation for Indicator 6 and request stakeholder feedback. </a:t>
            </a:r>
          </a:p>
        </p:txBody>
      </p:sp>
      <p:sp>
        <p:nvSpPr>
          <p:cNvPr id="4" name="Slide Number Placeholder 3"/>
          <p:cNvSpPr>
            <a:spLocks noGrp="1"/>
          </p:cNvSpPr>
          <p:nvPr>
            <p:ph type="sldNum" sz="quarter" idx="5"/>
          </p:nvPr>
        </p:nvSpPr>
        <p:spPr/>
        <p:txBody>
          <a:bodyPr/>
          <a:lstStyle/>
          <a:p>
            <a:fld id="{77542409-6A04-4DC6-AC3A-D3758287A8F2}" type="slidenum">
              <a:rPr lang="en-US" smtClean="0"/>
              <a:t>50</a:t>
            </a:fld>
            <a:endParaRPr lang="en-US"/>
          </a:p>
        </p:txBody>
      </p:sp>
    </p:spTree>
    <p:extLst>
      <p:ext uri="{BB962C8B-B14F-4D97-AF65-F5344CB8AC3E}">
        <p14:creationId xmlns:p14="http://schemas.microsoft.com/office/powerpoint/2010/main" val="4245062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743937" cy="4051300"/>
          </a:xfrm>
        </p:spPr>
        <p:txBody>
          <a:bodyPr/>
          <a:lstStyle/>
          <a:p>
            <a:r>
              <a:rPr lang="en-US" dirty="0"/>
              <a:t>Because the Indicator 6 measurement changed in 2020 to add the new 6C services in the home subcomponent, and to include only those children age 5 who attend a preschool program, New York State will establish a new baseline for our SPP targets.  </a:t>
            </a:r>
          </a:p>
          <a:p>
            <a:endParaRPr lang="en-US" dirty="0"/>
          </a:p>
          <a:p>
            <a:r>
              <a:rPr lang="en-US" dirty="0"/>
              <a:t>A baseline is a starting point used to evaluate improvement over the SPP period. Each 2025 target must demonstrate improvement over the applicable baseline. </a:t>
            </a:r>
          </a:p>
          <a:p>
            <a:endParaRPr lang="en-US" dirty="0"/>
          </a:p>
          <a:p>
            <a:r>
              <a:rPr lang="en-US" dirty="0"/>
              <a:t>The new baseline for Indicator 6A, 6B, and 6C is the data that was reported for these subcomponents by school districts in October 2020.  </a:t>
            </a:r>
          </a:p>
          <a:p>
            <a:endParaRPr lang="en-US" dirty="0"/>
          </a:p>
          <a:p>
            <a:r>
              <a:rPr lang="en-US" dirty="0"/>
              <a:t>For Indicator 6A (majority of services in a regular early childhood environment) the 2020 baseline is 39.5% .  This is 2.7 percentage points lower than the prior New York State baseline of 42.20% from 2011 demonstrating that New York State’s performance on Indicator 6A has decreased from the last SPP baseline. </a:t>
            </a:r>
          </a:p>
          <a:p>
            <a:endParaRPr lang="en-US" dirty="0"/>
          </a:p>
          <a:p>
            <a:r>
              <a:rPr lang="en-US" dirty="0"/>
              <a:t>For Indicator 6B (separate class, school, or facility) the 2020 baseline is 29.8% which is 3 percentage points higher than the New York State 2011 baseline of 26.80% - demonstrating that New York State’s performance on Indicator 6B has decreased from the last SPP baseline.  </a:t>
            </a:r>
          </a:p>
          <a:p>
            <a:endParaRPr lang="en-US" dirty="0"/>
          </a:p>
          <a:p>
            <a:r>
              <a:rPr lang="en-US" dirty="0"/>
              <a:t>Indicator 6C is a new subcomponent of the measurement and the 2020 baseline is 11.3%</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51</a:t>
            </a:fld>
            <a:endParaRPr lang="en-US"/>
          </a:p>
        </p:txBody>
      </p:sp>
    </p:spTree>
    <p:extLst>
      <p:ext uri="{BB962C8B-B14F-4D97-AF65-F5344CB8AC3E}">
        <p14:creationId xmlns:p14="http://schemas.microsoft.com/office/powerpoint/2010/main" val="12032249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9253" cy="3950585"/>
          </a:xfrm>
        </p:spPr>
        <p:txBody>
          <a:bodyPr/>
          <a:lstStyle/>
          <a:p>
            <a:r>
              <a:rPr lang="en-US"/>
              <a:t>The Office of Special Education proposed targets for Indicator 6A (majority of services in the regular early childhood program environment) are reflected in the circles on the line graph.  2020 would start with the baseline of 39.5% and we propose to increase over baseline by 10.5 percentage points by 2025 with a proposed target of 50% (a 2 percentage point increase in each year except 2024 where we propose a 2.5 percentage point increase).</a:t>
            </a:r>
          </a:p>
          <a:p>
            <a:endParaRPr lang="en-US"/>
          </a:p>
          <a:p>
            <a:r>
              <a:rPr lang="en-US"/>
              <a:t>Our rationale and methodology used to establish the proposed targets includes:</a:t>
            </a:r>
          </a:p>
          <a:p>
            <a:pPr marL="171450" indent="-171450">
              <a:buFontTx/>
              <a:buChar char="-"/>
            </a:pPr>
            <a:r>
              <a:rPr lang="en-US"/>
              <a:t>Recognition that Preschool LRE is as priority area and therefore we expect additional attention to improvement will have a meaningful impact on Indicator 6 results;</a:t>
            </a:r>
          </a:p>
          <a:p>
            <a:pPr marL="171450" indent="-171450">
              <a:buFontTx/>
              <a:buChar char="-"/>
            </a:pPr>
            <a:r>
              <a:rPr lang="en-US"/>
              <a:t>Our proposed targets demonstrate improvement over baseline and improvement over the prior 5-Year performance average of 42.57%;</a:t>
            </a:r>
          </a:p>
          <a:p>
            <a:pPr marL="171450" indent="-171450">
              <a:buFontTx/>
              <a:buChar char="-"/>
            </a:pPr>
            <a:r>
              <a:rPr lang="en-US"/>
              <a:t>Identifying the statewide student impact that 4299 additional preschool students with disabilities would be educated in a regular early childhood program if 2025 targets are met.  With the expansion of school district PreK programs and the implementation of the New York City Department of Education preschool inclusion plan, this number should be achievable.  </a:t>
            </a:r>
          </a:p>
          <a:p>
            <a:endParaRPr lang="en-US"/>
          </a:p>
          <a:p>
            <a:r>
              <a:rPr lang="en-US"/>
              <a:t>We will now pause to have stakeholder discussion on the proposed preschool LRE targets for majority of services in a regular early childhood environment.  Targets must show improvement over baseline and be rigorous but achievable.  Do you feel the proposed targets are too high, too low, or just right?</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52</a:t>
            </a:fld>
            <a:endParaRPr lang="en-US"/>
          </a:p>
        </p:txBody>
      </p:sp>
    </p:spTree>
    <p:extLst>
      <p:ext uri="{BB962C8B-B14F-4D97-AF65-F5344CB8AC3E}">
        <p14:creationId xmlns:p14="http://schemas.microsoft.com/office/powerpoint/2010/main" val="1576335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94594"/>
          </a:xfrm>
        </p:spPr>
        <p:txBody>
          <a:bodyPr/>
          <a:lstStyle/>
          <a:p>
            <a:r>
              <a:rPr lang="en-US"/>
              <a:t>For Indicator 6B the Office of Special Education proposed State Performance Plan targets are reflected in the circles on the line graph. </a:t>
            </a:r>
          </a:p>
          <a:p>
            <a:endParaRPr lang="en-US"/>
          </a:p>
          <a:p>
            <a:r>
              <a:rPr lang="en-US"/>
              <a:t>2020 would start with the baseline of 29.8% and we propose to decrease below baseline by 9.8 percentage points by 2025 with a proposed target of 20% (a 1.8 percentage point decrease in 2021, 4 point decrease in 2022, a 1 point decrease in 2023 and 2024, and a 2 percentage point decrease in 2025).  </a:t>
            </a:r>
          </a:p>
          <a:p>
            <a:endParaRPr lang="en-US"/>
          </a:p>
          <a:p>
            <a:r>
              <a:rPr lang="en-US"/>
              <a:t>Our rationale and methodology used to establish the proposed targets includes:</a:t>
            </a:r>
          </a:p>
          <a:p>
            <a:pPr marL="171450" indent="-171450">
              <a:buFontTx/>
              <a:buChar char="-"/>
            </a:pPr>
            <a:r>
              <a:rPr lang="en-US"/>
              <a:t>Recognition that Preschool LRE is as priority area and we expect the expansion of district PreK programs to have a meaningful impact;</a:t>
            </a:r>
          </a:p>
          <a:p>
            <a:pPr marL="171450" indent="-171450">
              <a:buFontTx/>
              <a:buChar char="-"/>
            </a:pPr>
            <a:r>
              <a:rPr lang="en-US"/>
              <a:t>Our proposed targets demonstrate improvement over baseline and improvement over the prior 5-Year performance average of 29.5%;</a:t>
            </a:r>
          </a:p>
          <a:p>
            <a:pPr marL="171450" indent="-171450">
              <a:buFontTx/>
              <a:buChar char="-"/>
            </a:pPr>
            <a:r>
              <a:rPr lang="en-US"/>
              <a:t>Identifying the statewide student impact that 3995 fewer preschool students with disabilities would be educated in a separate class, school, or facility if 2025 targets are met.  </a:t>
            </a:r>
          </a:p>
          <a:p>
            <a:pPr marL="171450" indent="-171450">
              <a:buFontTx/>
              <a:buChar char="-"/>
            </a:pPr>
            <a:endParaRPr lang="en-US"/>
          </a:p>
          <a:p>
            <a:r>
              <a:rPr lang="en-US"/>
              <a:t>We will now pause to have stakeholder discussion on the proposed targets.  Targets must show improvement over baseline and be rigorous but achievable.  Do you feel the proposed targets are too high, too low, or just right?</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6110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a:t>For Indicator 6C (services in the home) the Office of Special Education proposed targets are reflected in the circles on the line graph. </a:t>
            </a:r>
          </a:p>
          <a:p>
            <a:endParaRPr lang="en-US"/>
          </a:p>
          <a:p>
            <a:r>
              <a:rPr lang="en-US"/>
              <a:t>2020 Indicator 6C would start with the baseline of 11.3% and we propose to decrease below baseline by 2.3 percentage points by 2025 with a proposed target of 9% (a 0.3 percentage point decrease in 2021, a 0.5 percentage point decrease in all subsequent years).</a:t>
            </a:r>
          </a:p>
          <a:p>
            <a:endParaRPr lang="en-US"/>
          </a:p>
          <a:p>
            <a:r>
              <a:rPr lang="en-US"/>
              <a:t>Our rationale and methodology used to establish the proposed targets includes:</a:t>
            </a:r>
          </a:p>
          <a:p>
            <a:pPr marL="171450" indent="-171450">
              <a:buFontTx/>
              <a:buChar char="-"/>
            </a:pPr>
            <a:r>
              <a:rPr lang="en-US"/>
              <a:t>Recognition that Preschool LRE is as priority area and therefore we expect additional attention to improvement will have a meaningful impact on Indicator 6 results;</a:t>
            </a:r>
          </a:p>
          <a:p>
            <a:pPr marL="171450" indent="-171450">
              <a:buFontTx/>
              <a:buChar char="-"/>
            </a:pPr>
            <a:r>
              <a:rPr lang="en-US"/>
              <a:t>Our proposed targets demonstrate improvement over baseline;</a:t>
            </a:r>
          </a:p>
          <a:p>
            <a:pPr marL="171450" indent="-171450">
              <a:buFontTx/>
              <a:buChar char="-"/>
            </a:pPr>
            <a:r>
              <a:rPr lang="en-US"/>
              <a:t>Our proposed targets recognize that during COVID-19, preschool home-based services increased in most Counties and adjustment to pre-COVID levels may take some time before our results align with our prior 5 year average of 8.17%;</a:t>
            </a:r>
          </a:p>
          <a:p>
            <a:pPr marL="171450" indent="-171450">
              <a:buFontTx/>
              <a:buChar char="-"/>
            </a:pPr>
            <a:r>
              <a:rPr lang="en-US"/>
              <a:t>Identifying the statewide student impact that 922 fewer preschool students with disabilities would be educated at home if 2025 targets are met.  If home services in 2025 align with pre-COVID-19 pandemic levels, this proposed target should be met. </a:t>
            </a:r>
          </a:p>
          <a:p>
            <a:pPr marL="171450" indent="-171450">
              <a:buFontTx/>
              <a:buChar char="-"/>
            </a:pPr>
            <a:endParaRPr lang="en-US"/>
          </a:p>
          <a:p>
            <a:r>
              <a:rPr lang="en-US"/>
              <a:t>We will now pause to have stakeholder discussion on the proposed preschool LRE targets for Indicator 6C services in the home setting.  Targets must show improvement over baseline and be rigorous but achievable.  Do you feel the proposed targets are too high, too low, or just right?</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54</a:t>
            </a:fld>
            <a:endParaRPr lang="en-US"/>
          </a:p>
        </p:txBody>
      </p:sp>
    </p:spTree>
    <p:extLst>
      <p:ext uri="{BB962C8B-B14F-4D97-AF65-F5344CB8AC3E}">
        <p14:creationId xmlns:p14="http://schemas.microsoft.com/office/powerpoint/2010/main" val="3817774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additional information on how the SPP Indicator data impacts your school district, please visit data.nysed.gov.  </a:t>
            </a:r>
          </a:p>
          <a:p>
            <a:endParaRPr lang="en-US"/>
          </a:p>
          <a:p>
            <a:r>
              <a:rPr lang="en-US"/>
              <a:t>In the “Districts” category on this webpage, you can view the Special Education Data reports under each school district.  These reports are published annually for each individual school district and outline the district’s performance on the SPP Indicators.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401365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greatly appreciate your feedback and ask that you visit our </a:t>
            </a:r>
            <a:r>
              <a:rPr lang="en-US" sz="1200" kern="1200">
                <a:solidFill>
                  <a:schemeClr val="tx1"/>
                </a:solidFill>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rPr>
              <a:t>SPP/APR webpage</a:t>
            </a:r>
            <a:r>
              <a:rPr lang="en-US" sz="1200" kern="1200">
                <a:solidFill>
                  <a:schemeClr val="tx1"/>
                </a:solidFill>
                <a:latin typeface="+mn-lt"/>
                <a:ea typeface="+mn-ea"/>
                <a:cs typeface="Arial" panose="020B0604020202020204" pitchFamily="34" charset="0"/>
              </a:rPr>
              <a:t> (link provided in the slide). </a:t>
            </a:r>
          </a:p>
          <a:p>
            <a:endParaRPr lang="en-US">
              <a:cs typeface="Arial" panose="020B0604020202020204" pitchFamily="34" charset="0"/>
            </a:endParaRPr>
          </a:p>
          <a:p>
            <a:r>
              <a:rPr lang="en-US">
                <a:cs typeface="Arial" panose="020B0604020202020204" pitchFamily="34" charset="0"/>
              </a:rPr>
              <a:t>We will use the survey information to collect input from those who have not attended a virtual meeting or for those who have additional information to share. </a:t>
            </a:r>
          </a:p>
          <a:p>
            <a:endParaRPr lang="en-US">
              <a:cs typeface="Arial" panose="020B0604020202020204" pitchFamily="34" charset="0"/>
            </a:endParaRPr>
          </a:p>
          <a:p>
            <a:r>
              <a:rPr lang="en-US">
                <a:cs typeface="Arial" panose="020B0604020202020204" pitchFamily="34" charset="0"/>
              </a:rPr>
              <a:t>Each individual SPP Indicator will have its own survey and we encourage you to access all surveys that are of interest to you so that we can achieve our objective of meaningful stakeholder engagement. It is important to us t</a:t>
            </a:r>
            <a:r>
              <a:rPr lang="en-US"/>
              <a:t>o ensure that voices from diverse backgrounds are included in conversations about our students and we value multiple perspectives and viewpoints to inform our efforts.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121933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participation and contribution today.  We greatly value your voice and input on our efforts to improve outcomes for students with disabilities in New York State.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7982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9797" y="4400549"/>
            <a:ext cx="5706319" cy="4284663"/>
          </a:xfrm>
        </p:spPr>
        <p:txBody>
          <a:bodyPr/>
          <a:lstStyle/>
          <a:p>
            <a:r>
              <a:rPr lang="en-US"/>
              <a:t>The United States Department of Education has issued guidance on preschool LRE to reaffirm their position that all young children with disabilities should have access to inclusive high-quality early childhood programs where they are provided with individualized and appropriate supports to enable them to meet high expectations.  </a:t>
            </a:r>
          </a:p>
        </p:txBody>
      </p:sp>
      <p:sp>
        <p:nvSpPr>
          <p:cNvPr id="4" name="Slide Number Placeholder 3"/>
          <p:cNvSpPr>
            <a:spLocks noGrp="1"/>
          </p:cNvSpPr>
          <p:nvPr>
            <p:ph type="sldNum" sz="quarter" idx="5"/>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101306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alignment with federal preschool LRE guidance, the U.S. Department of Education and U.S. Department of Health and Human Services issued a joint statement on the inclusion of children with disabilities in early childhood programs.   </a:t>
            </a:r>
          </a:p>
          <a:p>
            <a:endParaRPr lang="en-US"/>
          </a:p>
          <a:p>
            <a:r>
              <a:rPr lang="en-US"/>
              <a:t>The policy statement reads in part:</a:t>
            </a:r>
          </a:p>
          <a:p>
            <a:endParaRPr lang="en-US"/>
          </a:p>
          <a:p>
            <a:r>
              <a:rPr lang="en-US"/>
              <a:t>"Inclusion in early childhood programs refers to including children with disabilities in early childhood programs, together with their peers without disabilities; holding high expectations and intentionally promoting participation in all learning and social activities, facilitated by individualized accommodations; and using evidence-based services and supports to foster their development (cognitive, language, communication, physical, behavioral, and social-emotional), friendships with peers, and sense of belonging. This applies to all young children with disabilities, from those with the mildest disabilities, to those with the most significant disabilities.“</a:t>
            </a:r>
          </a:p>
        </p:txBody>
      </p:sp>
      <p:sp>
        <p:nvSpPr>
          <p:cNvPr id="4" name="Slide Number Placeholder 3"/>
          <p:cNvSpPr>
            <a:spLocks noGrp="1"/>
          </p:cNvSpPr>
          <p:nvPr>
            <p:ph type="sldNum" sz="quarter" idx="5"/>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2366256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1800" y="4400550"/>
            <a:ext cx="6007100" cy="4565650"/>
          </a:xfrm>
        </p:spPr>
        <p:txBody>
          <a:bodyPr/>
          <a:lstStyle/>
          <a:p>
            <a:r>
              <a:rPr lang="en-US"/>
              <a:t>State’s preschool LRE performance is measured by SPP Indicator 6.</a:t>
            </a:r>
          </a:p>
          <a:p>
            <a:endParaRPr lang="en-US"/>
          </a:p>
          <a:p>
            <a:r>
              <a:rPr lang="en-US"/>
              <a:t>From 2013 through 2019, the Preschool LRE Indicator 6 measurement considered the Percent of children aged 3 through 5 with IEPs attending a:</a:t>
            </a:r>
          </a:p>
          <a:p>
            <a:endParaRPr lang="en-US" sz="500"/>
          </a:p>
          <a:p>
            <a:pPr marL="228600" indent="-228600">
              <a:buAutoNum type="alphaUcPeriod"/>
            </a:pPr>
            <a:r>
              <a:rPr lang="en-US"/>
              <a:t>Regular early childhood program and receiving the majority of special education and related services in the regular early childhood program (where improvement is measured as an increase in the percentage, or in other words, improvement occurs when more preschool students with disabilities receive a majority of their services in a regular early childhood environment); and</a:t>
            </a:r>
          </a:p>
          <a:p>
            <a:pPr marL="228600" indent="-228600">
              <a:buAutoNum type="alphaUcPeriod"/>
            </a:pPr>
            <a:endParaRPr lang="en-US" sz="500"/>
          </a:p>
          <a:p>
            <a:pPr marL="228600" indent="-228600">
              <a:buAutoNum type="alphaUcPeriod"/>
            </a:pPr>
            <a:r>
              <a:rPr lang="en-US"/>
              <a:t>Separate special education class, separate school or residential facility (where improvement occurred with a decrease in the percentage or fewer preschool students with disabilities receiving services in a separate class, school or facility). </a:t>
            </a:r>
          </a:p>
          <a:p>
            <a:endParaRPr lang="en-US"/>
          </a:p>
          <a:p>
            <a:r>
              <a:rPr lang="en-US"/>
              <a:t>When reporting data in the SPP, a regular early childhood environment is one were at least 50% of the children attending the class do not have individualized education programs (or IEPs).  Typically these are preschool programs, licensed childcare programs, Head Start, or public school district PreK programs (such as Universal Prekindergarten or UPK). </a:t>
            </a:r>
          </a:p>
          <a:p>
            <a:endParaRPr lang="en-US"/>
          </a:p>
          <a:p>
            <a:r>
              <a:rPr lang="en-US"/>
              <a:t>It is important to consider that Indicator 6A and Indicator 6B do not add up to 100%. Meaning, not all children receive a majority of their services in a regular early childhood environment or attend a separate class setting.  For example, a child may attend a regular early childhood program but not receive a majority of their services there.  While most children are represented in the reported data for Indicator 6A or 6B, not all are.  For example, the 2020 data reflects 39% of preschool students with disabilities met 6A criteria; 30% met 6B criteria;11% were receiving home services and 20% did not fall into the other categories. </a:t>
            </a:r>
          </a:p>
        </p:txBody>
      </p:sp>
      <p:sp>
        <p:nvSpPr>
          <p:cNvPr id="4" name="Slide Number Placeholder 3"/>
          <p:cNvSpPr>
            <a:spLocks noGrp="1"/>
          </p:cNvSpPr>
          <p:nvPr>
            <p:ph type="sldNum" sz="quarter" idx="5"/>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206088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8450" y="4400550"/>
            <a:ext cx="6235700" cy="4584700"/>
          </a:xfrm>
        </p:spPr>
        <p:txBody>
          <a:bodyPr/>
          <a:lstStyle/>
          <a:p>
            <a:r>
              <a:rPr lang="en-US"/>
              <a:t>For the SPP 2020 through 2025, the Indicator 6 measurement has changed. </a:t>
            </a:r>
          </a:p>
          <a:p>
            <a:endParaRPr lang="en-US"/>
          </a:p>
          <a:p>
            <a:r>
              <a:rPr lang="en-US"/>
              <a:t>The first change is that, Indicator 6 now includes only those children aged 5 who are enrolled in preschool program.  Previously all 5 year old children were included in Indicator 6 but starting in 2020, states are required to identify if a child with a disability aged 5 attends a preschool program or a kindergarten program.  If the child age 5 attends a preschool program, they are reported in Indicator 6; if the child age 5 attends a school-age kindergarten program, then they are reported as part of School-Age LRE (which is Indicator 5).</a:t>
            </a:r>
          </a:p>
          <a:p>
            <a:pPr marL="228600" indent="-228600">
              <a:buAutoNum type="arabicParenR"/>
            </a:pPr>
            <a:endParaRPr lang="en-US" sz="500"/>
          </a:p>
          <a:p>
            <a:r>
              <a:rPr lang="en-US"/>
              <a:t>The second change is that Indicator 6 now also includes a new subcomponent to measure special education and related services provided in the home.  For this subcomponent, home means the unduplicated total of children who receive the majority of their special education and related services in the principal residence of the child’s family or caregiver and who attend neither a regular early childhood program nor a separate class, school, or facility program.   The United States Department of Education Office of Special Education Programs (also known as OSEP) has communicated that the final target for Indicator 6C (receiving special education services in the home) should decrease from the baseline established in FFY 2020 because OSEP expects that most children would attend a regular early childhood program and receive the majority of special education and related services in the regular early childhood program.  Therefore, it is expected that the targets for the “home” category should decrease over time. </a:t>
            </a:r>
          </a:p>
          <a:p>
            <a:pPr marL="228600" indent="-228600">
              <a:buAutoNum type="arabicParenR"/>
            </a:pPr>
            <a:endParaRPr lang="en-US"/>
          </a:p>
          <a:p>
            <a:r>
              <a:rPr lang="en-US"/>
              <a:t>The last new component of the Indicator 6 measurement for 2020 through 2025 is that States may choose to set one target that is inclusive of children ages 3, 4, and 5, or set individual targets for each age.  This means states could have up to 9 separate targets for Indicator 6.  </a:t>
            </a:r>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9</a:t>
            </a:fld>
            <a:endParaRPr lang="en-US"/>
          </a:p>
        </p:txBody>
      </p:sp>
    </p:spTree>
    <p:extLst>
      <p:ext uri="{BB962C8B-B14F-4D97-AF65-F5344CB8AC3E}">
        <p14:creationId xmlns:p14="http://schemas.microsoft.com/office/powerpoint/2010/main" val="3530210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2956218" y="0"/>
            <a:ext cx="3712394" cy="62335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175593" y="861237"/>
            <a:ext cx="3273646" cy="3409168"/>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3175592" y="4579890"/>
            <a:ext cx="3273646"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4" name="Picture 3">
            <a:extLst>
              <a:ext uri="{FF2B5EF4-FFF2-40B4-BE49-F238E27FC236}">
                <a16:creationId xmlns:a16="http://schemas.microsoft.com/office/drawing/2014/main" id="{C386F605-CE7F-4090-B254-6F916FCF960F}"/>
              </a:ext>
            </a:extLst>
          </p:cNvPr>
          <p:cNvPicPr>
            <a:picLocks noChangeAspect="1"/>
          </p:cNvPicPr>
          <p:nvPr userDrawn="1"/>
        </p:nvPicPr>
        <p:blipFill>
          <a:blip r:embed="rId2"/>
          <a:stretch>
            <a:fillRect/>
          </a:stretch>
        </p:blipFill>
        <p:spPr>
          <a:xfrm>
            <a:off x="6739128" y="0"/>
            <a:ext cx="5452872" cy="2501013"/>
          </a:xfrm>
          <a:prstGeom prst="rect">
            <a:avLst/>
          </a:prstGeom>
        </p:spPr>
      </p:pic>
      <p:sp>
        <p:nvSpPr>
          <p:cNvPr id="5" name="Rectangle 4">
            <a:extLst>
              <a:ext uri="{FF2B5EF4-FFF2-40B4-BE49-F238E27FC236}">
                <a16:creationId xmlns:a16="http://schemas.microsoft.com/office/drawing/2014/main" id="{1A0C00E4-63B3-4D28-A36E-8845EF416324}"/>
              </a:ext>
            </a:extLst>
          </p:cNvPr>
          <p:cNvSpPr/>
          <p:nvPr userDrawn="1"/>
        </p:nvSpPr>
        <p:spPr>
          <a:xfrm>
            <a:off x="6739128" y="2501013"/>
            <a:ext cx="5452872" cy="93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young&#10;&#10;Description automatically generated">
            <a:extLst>
              <a:ext uri="{FF2B5EF4-FFF2-40B4-BE49-F238E27FC236}">
                <a16:creationId xmlns:a16="http://schemas.microsoft.com/office/drawing/2014/main" id="{513BFF69-4F6A-4F50-A7F7-7C3314634A2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739128" y="2583711"/>
            <a:ext cx="5452872" cy="3639200"/>
          </a:xfrm>
          <a:prstGeom prst="rect">
            <a:avLst/>
          </a:prstGeom>
        </p:spPr>
      </p:pic>
      <p:pic>
        <p:nvPicPr>
          <p:cNvPr id="15" name="Picture 14">
            <a:extLst>
              <a:ext uri="{FF2B5EF4-FFF2-40B4-BE49-F238E27FC236}">
                <a16:creationId xmlns:a16="http://schemas.microsoft.com/office/drawing/2014/main" id="{039964FC-7CF6-4C15-931A-257280C2A6D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655" b="8653"/>
          <a:stretch/>
        </p:blipFill>
        <p:spPr>
          <a:xfrm>
            <a:off x="0" y="0"/>
            <a:ext cx="2896251" cy="1828800"/>
          </a:xfrm>
          <a:prstGeom prst="rect">
            <a:avLst/>
          </a:prstGeom>
        </p:spPr>
      </p:pic>
      <p:pic>
        <p:nvPicPr>
          <p:cNvPr id="17" name="Picture 16" descr="A picture containing person&#10;&#10;Description automatically generated">
            <a:extLst>
              <a:ext uri="{FF2B5EF4-FFF2-40B4-BE49-F238E27FC236}">
                <a16:creationId xmlns:a16="http://schemas.microsoft.com/office/drawing/2014/main" id="{DD5C8211-8765-40B9-B7E6-4DA7689A16D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669" t="1590" r="5552" b="11035"/>
          <a:stretch/>
        </p:blipFill>
        <p:spPr>
          <a:xfrm>
            <a:off x="-10549" y="4375087"/>
            <a:ext cx="2896251" cy="1858457"/>
          </a:xfrm>
          <a:prstGeom prst="rect">
            <a:avLst/>
          </a:prstGeom>
        </p:spPr>
      </p:pic>
      <p:pic>
        <p:nvPicPr>
          <p:cNvPr id="19" name="Picture 18">
            <a:extLst>
              <a:ext uri="{FF2B5EF4-FFF2-40B4-BE49-F238E27FC236}">
                <a16:creationId xmlns:a16="http://schemas.microsoft.com/office/drawing/2014/main" id="{59F7A5E5-FB11-416E-A066-C7142B58B0D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034" t="17308" r="13177" b="1774"/>
          <a:stretch/>
        </p:blipFill>
        <p:spPr>
          <a:xfrm>
            <a:off x="0" y="1948310"/>
            <a:ext cx="2896251" cy="2307266"/>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6E47D2BB-415D-4079-B52B-C3C35D36F369}"/>
              </a:ext>
            </a:extLst>
          </p:cNvPr>
          <p:cNvSpPr>
            <a:spLocks noGrp="1"/>
          </p:cNvSpPr>
          <p:nvPr>
            <p:ph type="pic" sz="quarter" idx="28" hasCustomPrompt="1"/>
          </p:nvPr>
        </p:nvSpPr>
        <p:spPr>
          <a:xfrm>
            <a:off x="4448450" y="4321945"/>
            <a:ext cx="4208017" cy="2375332"/>
          </a:xfrm>
          <a:custGeom>
            <a:avLst/>
            <a:gdLst>
              <a:gd name="connsiteX0" fmla="*/ 2414723 w 4208017"/>
              <a:gd name="connsiteY0" fmla="*/ 0 h 2375332"/>
              <a:gd name="connsiteX1" fmla="*/ 3618021 w 4208017"/>
              <a:gd name="connsiteY1" fmla="*/ 0 h 2375332"/>
              <a:gd name="connsiteX2" fmla="*/ 3618021 w 4208017"/>
              <a:gd name="connsiteY2" fmla="*/ 1026017 h 2375332"/>
              <a:gd name="connsiteX3" fmla="*/ 4208017 w 4208017"/>
              <a:gd name="connsiteY3" fmla="*/ 1026017 h 2375332"/>
              <a:gd name="connsiteX4" fmla="*/ 4208017 w 4208017"/>
              <a:gd name="connsiteY4" fmla="*/ 2375332 h 2375332"/>
              <a:gd name="connsiteX5" fmla="*/ 0 w 4208017"/>
              <a:gd name="connsiteY5" fmla="*/ 2375332 h 2375332"/>
              <a:gd name="connsiteX6" fmla="*/ 0 w 4208017"/>
              <a:gd name="connsiteY6" fmla="*/ 152629 h 2375332"/>
              <a:gd name="connsiteX7" fmla="*/ 113020 w 4208017"/>
              <a:gd name="connsiteY7" fmla="*/ 255349 h 2375332"/>
              <a:gd name="connsiteX8" fmla="*/ 1140778 w 4208017"/>
              <a:gd name="connsiteY8" fmla="*/ 624304 h 2375332"/>
              <a:gd name="connsiteX9" fmla="*/ 2387559 w 4208017"/>
              <a:gd name="connsiteY9" fmla="*/ 36326 h 237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017" h="2375332">
                <a:moveTo>
                  <a:pt x="2414723" y="0"/>
                </a:moveTo>
                <a:lnTo>
                  <a:pt x="3618021" y="0"/>
                </a:lnTo>
                <a:lnTo>
                  <a:pt x="3618021" y="1026017"/>
                </a:lnTo>
                <a:lnTo>
                  <a:pt x="4208017" y="1026017"/>
                </a:lnTo>
                <a:lnTo>
                  <a:pt x="4208017" y="2375332"/>
                </a:lnTo>
                <a:lnTo>
                  <a:pt x="0" y="2375332"/>
                </a:lnTo>
                <a:lnTo>
                  <a:pt x="0" y="152629"/>
                </a:lnTo>
                <a:lnTo>
                  <a:pt x="113020" y="255349"/>
                </a:lnTo>
                <a:cubicBezTo>
                  <a:pt x="392315" y="485843"/>
                  <a:pt x="750377" y="624304"/>
                  <a:pt x="1140778" y="624304"/>
                </a:cubicBezTo>
                <a:cubicBezTo>
                  <a:pt x="1642723" y="624304"/>
                  <a:pt x="2091209" y="395419"/>
                  <a:pt x="2387559" y="36326"/>
                </a:cubicBezTo>
                <a:close/>
              </a:path>
            </a:pathLst>
          </a:custGeom>
          <a:solidFill>
            <a:schemeClr val="accent6">
              <a:lumMod val="40000"/>
              <a:lumOff val="60000"/>
            </a:schemeClr>
          </a:solidFill>
        </p:spPr>
        <p:txBody>
          <a:bodyPr wrap="square">
            <a:noAutofit/>
          </a:bodyPr>
          <a:lstStyle>
            <a:lvl1pPr algn="ctr">
              <a:buFontTx/>
              <a:buNone/>
              <a:defRPr sz="2000">
                <a:solidFill>
                  <a:schemeClr val="accent6">
                    <a:lumMod val="40000"/>
                    <a:lumOff val="60000"/>
                  </a:schemeClr>
                </a:solidFill>
              </a:defRPr>
            </a:lvl1pPr>
          </a:lstStyle>
          <a:p>
            <a:r>
              <a:rPr lang="en-US"/>
              <a:t>picture</a:t>
            </a:r>
          </a:p>
        </p:txBody>
      </p:sp>
      <p:sp>
        <p:nvSpPr>
          <p:cNvPr id="48" name="Picture Placeholder 47">
            <a:extLst>
              <a:ext uri="{FF2B5EF4-FFF2-40B4-BE49-F238E27FC236}">
                <a16:creationId xmlns:a16="http://schemas.microsoft.com/office/drawing/2014/main" id="{5FE1F749-6235-4ED4-9205-2DEBFB359391}"/>
              </a:ext>
            </a:extLst>
          </p:cNvPr>
          <p:cNvSpPr>
            <a:spLocks noGrp="1"/>
          </p:cNvSpPr>
          <p:nvPr>
            <p:ph type="pic" sz="quarter" idx="29" hasCustomPrompt="1"/>
          </p:nvPr>
        </p:nvSpPr>
        <p:spPr>
          <a:xfrm>
            <a:off x="4874582" y="736014"/>
            <a:ext cx="3780401" cy="3478367"/>
          </a:xfrm>
          <a:custGeom>
            <a:avLst/>
            <a:gdLst>
              <a:gd name="connsiteX0" fmla="*/ 0 w 3780401"/>
              <a:gd name="connsiteY0" fmla="*/ 0 h 3478367"/>
              <a:gd name="connsiteX1" fmla="*/ 3780401 w 3780401"/>
              <a:gd name="connsiteY1" fmla="*/ 0 h 3478367"/>
              <a:gd name="connsiteX2" fmla="*/ 3780401 w 3780401"/>
              <a:gd name="connsiteY2" fmla="*/ 2069606 h 3478367"/>
              <a:gd name="connsiteX3" fmla="*/ 3191889 w 3780401"/>
              <a:gd name="connsiteY3" fmla="*/ 2069606 h 3478367"/>
              <a:gd name="connsiteX4" fmla="*/ 3191889 w 3780401"/>
              <a:gd name="connsiteY4" fmla="*/ 3478367 h 3478367"/>
              <a:gd name="connsiteX5" fmla="*/ 2066290 w 3780401"/>
              <a:gd name="connsiteY5" fmla="*/ 3478367 h 3478367"/>
              <a:gd name="connsiteX6" fmla="*/ 2135372 w 3780401"/>
              <a:gd name="connsiteY6" fmla="*/ 3364655 h 3478367"/>
              <a:gd name="connsiteX7" fmla="*/ 2330382 w 3780401"/>
              <a:gd name="connsiteY7" fmla="*/ 2594499 h 3478367"/>
              <a:gd name="connsiteX8" fmla="*/ 714646 w 3780401"/>
              <a:gd name="connsiteY8" fmla="*/ 978763 h 3478367"/>
              <a:gd name="connsiteX9" fmla="*/ 85729 w 3780401"/>
              <a:gd name="connsiteY9" fmla="*/ 1105736 h 3478367"/>
              <a:gd name="connsiteX10" fmla="*/ 0 w 3780401"/>
              <a:gd name="connsiteY10" fmla="*/ 1147033 h 347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0401" h="3478367">
                <a:moveTo>
                  <a:pt x="0" y="0"/>
                </a:moveTo>
                <a:lnTo>
                  <a:pt x="3780401" y="0"/>
                </a:lnTo>
                <a:lnTo>
                  <a:pt x="3780401" y="2069606"/>
                </a:lnTo>
                <a:lnTo>
                  <a:pt x="3191889" y="2069606"/>
                </a:lnTo>
                <a:lnTo>
                  <a:pt x="3191889" y="3478367"/>
                </a:lnTo>
                <a:lnTo>
                  <a:pt x="2066290" y="3478367"/>
                </a:lnTo>
                <a:lnTo>
                  <a:pt x="2135372" y="3364655"/>
                </a:lnTo>
                <a:cubicBezTo>
                  <a:pt x="2259739" y="3135716"/>
                  <a:pt x="2330382" y="2873357"/>
                  <a:pt x="2330382" y="2594499"/>
                </a:cubicBezTo>
                <a:cubicBezTo>
                  <a:pt x="2330382" y="1702153"/>
                  <a:pt x="1606992" y="978763"/>
                  <a:pt x="714646" y="978763"/>
                </a:cubicBezTo>
                <a:cubicBezTo>
                  <a:pt x="491560" y="978763"/>
                  <a:pt x="279033" y="1023975"/>
                  <a:pt x="85729" y="1105736"/>
                </a:cubicBezTo>
                <a:lnTo>
                  <a:pt x="0" y="1147033"/>
                </a:lnTo>
                <a:close/>
              </a:path>
            </a:pathLst>
          </a:custGeom>
          <a:solidFill>
            <a:schemeClr val="accent2"/>
          </a:solidFill>
        </p:spPr>
        <p:txBody>
          <a:bodyPr wrap="square">
            <a:noAutofit/>
          </a:bodyPr>
          <a:lstStyle>
            <a:lvl1pPr algn="r">
              <a:buFontTx/>
              <a:buNone/>
              <a:defRPr sz="2000">
                <a:solidFill>
                  <a:schemeClr val="accent2"/>
                </a:solidFill>
              </a:defRPr>
            </a:lvl1pPr>
          </a:lstStyle>
          <a:p>
            <a:r>
              <a:rPr lang="en-US"/>
              <a:t>picture</a:t>
            </a:r>
          </a:p>
        </p:txBody>
      </p:sp>
      <p:sp>
        <p:nvSpPr>
          <p:cNvPr id="38" name="Picture Placeholder 37">
            <a:extLst>
              <a:ext uri="{FF2B5EF4-FFF2-40B4-BE49-F238E27FC236}">
                <a16:creationId xmlns:a16="http://schemas.microsoft.com/office/drawing/2014/main" id="{83422ECC-7B1E-4F28-AFEB-5532505DDF56}"/>
              </a:ext>
            </a:extLst>
          </p:cNvPr>
          <p:cNvSpPr>
            <a:spLocks noGrp="1"/>
          </p:cNvSpPr>
          <p:nvPr>
            <p:ph type="pic" sz="quarter" idx="21" hasCustomPrompt="1"/>
          </p:nvPr>
        </p:nvSpPr>
        <p:spPr>
          <a:xfrm>
            <a:off x="1117838" y="3346510"/>
            <a:ext cx="3231471" cy="2397525"/>
          </a:xfrm>
          <a:custGeom>
            <a:avLst/>
            <a:gdLst>
              <a:gd name="connsiteX0" fmla="*/ 1946992 w 3231471"/>
              <a:gd name="connsiteY0" fmla="*/ 0 h 2397525"/>
              <a:gd name="connsiteX1" fmla="*/ 2856462 w 3231471"/>
              <a:gd name="connsiteY1" fmla="*/ 0 h 2397525"/>
              <a:gd name="connsiteX2" fmla="*/ 2863996 w 3231471"/>
              <a:gd name="connsiteY2" fmla="*/ 149203 h 2397525"/>
              <a:gd name="connsiteX3" fmla="*/ 3224610 w 3231471"/>
              <a:gd name="connsiteY3" fmla="*/ 1011761 h 2397525"/>
              <a:gd name="connsiteX4" fmla="*/ 3231471 w 3231471"/>
              <a:gd name="connsiteY4" fmla="*/ 1019311 h 2397525"/>
              <a:gd name="connsiteX5" fmla="*/ 3231471 w 3231471"/>
              <a:gd name="connsiteY5" fmla="*/ 2397525 h 2397525"/>
              <a:gd name="connsiteX6" fmla="*/ 0 w 3231471"/>
              <a:gd name="connsiteY6" fmla="*/ 2397525 h 2397525"/>
              <a:gd name="connsiteX7" fmla="*/ 0 w 3231471"/>
              <a:gd name="connsiteY7" fmla="*/ 984960 h 2397525"/>
              <a:gd name="connsiteX8" fmla="*/ 1946992 w 3231471"/>
              <a:gd name="connsiteY8" fmla="*/ 984960 h 239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1471" h="2397525">
                <a:moveTo>
                  <a:pt x="1946992" y="0"/>
                </a:moveTo>
                <a:lnTo>
                  <a:pt x="2856462" y="0"/>
                </a:lnTo>
                <a:lnTo>
                  <a:pt x="2863996" y="149203"/>
                </a:lnTo>
                <a:cubicBezTo>
                  <a:pt x="2897093" y="475100"/>
                  <a:pt x="3027043" y="772366"/>
                  <a:pt x="3224610" y="1011761"/>
                </a:cubicBezTo>
                <a:lnTo>
                  <a:pt x="3231471" y="1019311"/>
                </a:lnTo>
                <a:lnTo>
                  <a:pt x="3231471" y="2397525"/>
                </a:lnTo>
                <a:lnTo>
                  <a:pt x="0" y="2397525"/>
                </a:lnTo>
                <a:lnTo>
                  <a:pt x="0" y="984960"/>
                </a:lnTo>
                <a:lnTo>
                  <a:pt x="1946992" y="984960"/>
                </a:lnTo>
                <a:close/>
              </a:path>
            </a:pathLst>
          </a:custGeom>
          <a:solidFill>
            <a:schemeClr val="accent1">
              <a:lumMod val="75000"/>
            </a:schemeClr>
          </a:solidFill>
        </p:spPr>
        <p:txBody>
          <a:bodyPr wrap="square">
            <a:noAutofit/>
          </a:bodyPr>
          <a:lstStyle>
            <a:lvl1pPr algn="ctr">
              <a:buFontTx/>
              <a:buNone/>
              <a:defRPr sz="2000">
                <a:solidFill>
                  <a:schemeClr val="accent1">
                    <a:lumMod val="75000"/>
                  </a:schemeClr>
                </a:solidFill>
              </a:defRPr>
            </a:lvl1pPr>
          </a:lstStyle>
          <a:p>
            <a:r>
              <a:rPr lang="en-US"/>
              <a:t>picture</a:t>
            </a:r>
          </a:p>
        </p:txBody>
      </p:sp>
      <p:sp>
        <p:nvSpPr>
          <p:cNvPr id="40" name="Picture Placeholder 39">
            <a:extLst>
              <a:ext uri="{FF2B5EF4-FFF2-40B4-BE49-F238E27FC236}">
                <a16:creationId xmlns:a16="http://schemas.microsoft.com/office/drawing/2014/main" id="{0F36A301-8DE6-4070-89B9-CAEDEEBAFF39}"/>
              </a:ext>
            </a:extLst>
          </p:cNvPr>
          <p:cNvSpPr>
            <a:spLocks noGrp="1"/>
          </p:cNvSpPr>
          <p:nvPr>
            <p:ph type="pic" sz="quarter" idx="10" hasCustomPrompt="1"/>
          </p:nvPr>
        </p:nvSpPr>
        <p:spPr>
          <a:xfrm>
            <a:off x="1013719" y="284365"/>
            <a:ext cx="3778414" cy="2985113"/>
          </a:xfrm>
          <a:custGeom>
            <a:avLst/>
            <a:gdLst>
              <a:gd name="connsiteX0" fmla="*/ 0 w 3778414"/>
              <a:gd name="connsiteY0" fmla="*/ 0 h 2985113"/>
              <a:gd name="connsiteX1" fmla="*/ 3778414 w 3778414"/>
              <a:gd name="connsiteY1" fmla="*/ 0 h 2985113"/>
              <a:gd name="connsiteX2" fmla="*/ 3778414 w 3778414"/>
              <a:gd name="connsiteY2" fmla="*/ 1641789 h 2985113"/>
              <a:gd name="connsiteX3" fmla="*/ 3672136 w 3778414"/>
              <a:gd name="connsiteY3" fmla="*/ 1706355 h 2985113"/>
              <a:gd name="connsiteX4" fmla="*/ 2968115 w 3778414"/>
              <a:gd name="connsiteY4" fmla="*/ 2880949 h 2985113"/>
              <a:gd name="connsiteX5" fmla="*/ 2962855 w 3778414"/>
              <a:gd name="connsiteY5" fmla="*/ 2985113 h 2985113"/>
              <a:gd name="connsiteX6" fmla="*/ 2051111 w 3778414"/>
              <a:gd name="connsiteY6" fmla="*/ 2985113 h 2985113"/>
              <a:gd name="connsiteX7" fmla="*/ 2051111 w 3778414"/>
              <a:gd name="connsiteY7" fmla="*/ 2050462 h 2985113"/>
              <a:gd name="connsiteX8" fmla="*/ 0 w 3778414"/>
              <a:gd name="connsiteY8" fmla="*/ 2050462 h 298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8414" h="2985113">
                <a:moveTo>
                  <a:pt x="0" y="0"/>
                </a:moveTo>
                <a:lnTo>
                  <a:pt x="3778414" y="0"/>
                </a:lnTo>
                <a:lnTo>
                  <a:pt x="3778414" y="1641789"/>
                </a:lnTo>
                <a:lnTo>
                  <a:pt x="3672136" y="1706355"/>
                </a:lnTo>
                <a:cubicBezTo>
                  <a:pt x="3285326" y="1967678"/>
                  <a:pt x="3017760" y="2392102"/>
                  <a:pt x="2968115" y="2880949"/>
                </a:cubicBezTo>
                <a:lnTo>
                  <a:pt x="2962855" y="2985113"/>
                </a:lnTo>
                <a:lnTo>
                  <a:pt x="2051111" y="2985113"/>
                </a:lnTo>
                <a:lnTo>
                  <a:pt x="2051111" y="2050462"/>
                </a:lnTo>
                <a:lnTo>
                  <a:pt x="0" y="2050462"/>
                </a:lnTo>
                <a:close/>
              </a:path>
            </a:pathLst>
          </a:custGeom>
          <a:solidFill>
            <a:schemeClr val="tx2"/>
          </a:solidFill>
          <a:ln w="76200">
            <a:noFill/>
          </a:ln>
        </p:spPr>
        <p:txBody>
          <a:bodyPr wrap="square">
            <a:noAutofit/>
          </a:bodyPr>
          <a:lstStyle>
            <a:lvl1pPr algn="ctr">
              <a:buFontTx/>
              <a:buNone/>
              <a:defRPr sz="2000">
                <a:solidFill>
                  <a:schemeClr val="tx2"/>
                </a:solidFill>
              </a:defRPr>
            </a:lvl1pPr>
          </a:lstStyle>
          <a:p>
            <a:r>
              <a:rPr lang="en-US"/>
              <a:t>picture</a:t>
            </a:r>
          </a:p>
        </p:txBody>
      </p:sp>
      <p:sp>
        <p:nvSpPr>
          <p:cNvPr id="34" name="Text Placeholder 55">
            <a:extLst>
              <a:ext uri="{FF2B5EF4-FFF2-40B4-BE49-F238E27FC236}">
                <a16:creationId xmlns:a16="http://schemas.microsoft.com/office/drawing/2014/main" id="{A094AAC4-B5ED-47F4-8258-99D53CFD5ECB}"/>
              </a:ext>
            </a:extLst>
          </p:cNvPr>
          <p:cNvSpPr>
            <a:spLocks noGrp="1"/>
          </p:cNvSpPr>
          <p:nvPr>
            <p:ph type="body" sz="quarter" idx="27" hasCustomPrompt="1"/>
          </p:nvPr>
        </p:nvSpPr>
        <p:spPr>
          <a:xfrm>
            <a:off x="8889236" y="1212967"/>
            <a:ext cx="2943225" cy="460375"/>
          </a:xfrm>
        </p:spPr>
        <p:txBody>
          <a:bodyPr>
            <a:normAutofit/>
          </a:bodyPr>
          <a:lstStyle>
            <a:lvl1pPr marL="0" indent="0" algn="ctr">
              <a:buNone/>
              <a:defRPr sz="1600" spc="300">
                <a:solidFill>
                  <a:schemeClr val="tx2"/>
                </a:solidFill>
              </a:defRPr>
            </a:lvl1pPr>
          </a:lstStyle>
          <a:p>
            <a:pPr lvl="0"/>
            <a:r>
              <a:rPr lang="en-US"/>
              <a:t>Add Subtitle</a:t>
            </a:r>
          </a:p>
        </p:txBody>
      </p:sp>
      <p:cxnSp>
        <p:nvCxnSpPr>
          <p:cNvPr id="36" name="Straight Connector 35">
            <a:extLst>
              <a:ext uri="{FF2B5EF4-FFF2-40B4-BE49-F238E27FC236}">
                <a16:creationId xmlns:a16="http://schemas.microsoft.com/office/drawing/2014/main" id="{C3DAD4DA-9BF0-49DF-B3A0-AD4373B7AB97}"/>
              </a:ext>
            </a:extLst>
          </p:cNvPr>
          <p:cNvCxnSpPr>
            <a:cxnSpLocks/>
          </p:cNvCxnSpPr>
          <p:nvPr userDrawn="1"/>
        </p:nvCxnSpPr>
        <p:spPr>
          <a:xfrm>
            <a:off x="9355907" y="1113989"/>
            <a:ext cx="198859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654188-189F-4C45-84FE-46196D57E725}"/>
              </a:ext>
            </a:extLst>
          </p:cNvPr>
          <p:cNvSpPr>
            <a:spLocks noGrp="1"/>
          </p:cNvSpPr>
          <p:nvPr>
            <p:ph type="title" hasCustomPrompt="1"/>
          </p:nvPr>
        </p:nvSpPr>
        <p:spPr>
          <a:xfrm>
            <a:off x="8889236" y="638380"/>
            <a:ext cx="2943960" cy="475585"/>
          </a:xfrm>
        </p:spPr>
        <p:txBody>
          <a:bodyPr vert="horz" lIns="91440" tIns="45720" rIns="91440" bIns="45720" rtlCol="0">
            <a:normAutofit/>
          </a:bodyPr>
          <a:lstStyle>
            <a:lvl1pPr algn="ctr">
              <a:defRPr lang="en-US" sz="2800" b="1" cap="all" spc="300" baseline="0">
                <a:solidFill>
                  <a:schemeClr val="tx2"/>
                </a:solidFill>
                <a:ea typeface="+mn-ea"/>
                <a:cs typeface="+mn-cs"/>
              </a:defRPr>
            </a:lvl1pPr>
          </a:lstStyle>
          <a:p>
            <a:pPr marL="0" lvl="0" indent="0" algn="ctr">
              <a:spcBef>
                <a:spcPts val="1000"/>
              </a:spcBef>
              <a:buFont typeface="Arial" panose="020B0604020202020204" pitchFamily="34" charset="0"/>
            </a:pPr>
            <a:r>
              <a:rPr lang="en-US"/>
              <a:t>Add Title</a:t>
            </a:r>
          </a:p>
        </p:txBody>
      </p:sp>
      <p:sp>
        <p:nvSpPr>
          <p:cNvPr id="21" name="Picture Placeholder 73">
            <a:extLst>
              <a:ext uri="{FF2B5EF4-FFF2-40B4-BE49-F238E27FC236}">
                <a16:creationId xmlns:a16="http://schemas.microsoft.com/office/drawing/2014/main" id="{E2592FC4-8899-4307-8C15-58CDB76E20D7}"/>
              </a:ext>
            </a:extLst>
          </p:cNvPr>
          <p:cNvSpPr>
            <a:spLocks noGrp="1"/>
          </p:cNvSpPr>
          <p:nvPr>
            <p:ph type="pic" sz="quarter" idx="22" hasCustomPrompt="1"/>
          </p:nvPr>
        </p:nvSpPr>
        <p:spPr>
          <a:xfrm>
            <a:off x="8914350" y="4156229"/>
            <a:ext cx="2184926" cy="2184926"/>
          </a:xfrm>
          <a:prstGeom prst="ellipse">
            <a:avLst/>
          </a:prstGeom>
          <a:solidFill>
            <a:schemeClr val="accent1"/>
          </a:solidFill>
          <a:ln w="76200">
            <a:solidFill>
              <a:schemeClr val="bg1"/>
            </a:solidFill>
          </a:ln>
        </p:spPr>
        <p:txBody>
          <a:bodyPr>
            <a:normAutofit/>
          </a:bodyPr>
          <a:lstStyle>
            <a:lvl1pPr algn="ctr">
              <a:buFontTx/>
              <a:buNone/>
              <a:defRPr sz="2000">
                <a:solidFill>
                  <a:schemeClr val="accent1"/>
                </a:solidFill>
              </a:defRPr>
            </a:lvl1pPr>
          </a:lstStyle>
          <a:p>
            <a:r>
              <a:rPr lang="en-US"/>
              <a:t>picture</a:t>
            </a:r>
          </a:p>
        </p:txBody>
      </p:sp>
      <p:sp>
        <p:nvSpPr>
          <p:cNvPr id="37" name="Picture Placeholder 73">
            <a:extLst>
              <a:ext uri="{FF2B5EF4-FFF2-40B4-BE49-F238E27FC236}">
                <a16:creationId xmlns:a16="http://schemas.microsoft.com/office/drawing/2014/main" id="{D7F536AA-2C67-4EE9-BA44-3CD14A662A4A}"/>
              </a:ext>
            </a:extLst>
          </p:cNvPr>
          <p:cNvSpPr>
            <a:spLocks noGrp="1"/>
          </p:cNvSpPr>
          <p:nvPr>
            <p:ph type="pic" sz="quarter" idx="30" hasCustomPrompt="1"/>
          </p:nvPr>
        </p:nvSpPr>
        <p:spPr>
          <a:xfrm>
            <a:off x="3973492" y="1714777"/>
            <a:ext cx="3231471" cy="3231472"/>
          </a:xfrm>
          <a:prstGeom prst="ellipse">
            <a:avLst/>
          </a:prstGeom>
          <a:solidFill>
            <a:schemeClr val="accent1">
              <a:lumMod val="40000"/>
              <a:lumOff val="60000"/>
            </a:schemeClr>
          </a:solidFill>
          <a:ln w="76200">
            <a:solidFill>
              <a:schemeClr val="bg1"/>
            </a:solidFill>
          </a:ln>
        </p:spPr>
        <p:txBody>
          <a:bodyPr>
            <a:normAutofit/>
          </a:bodyPr>
          <a:lstStyle>
            <a:lvl1pPr algn="ctr">
              <a:buFontTx/>
              <a:buNone/>
              <a:defRPr sz="2000">
                <a:solidFill>
                  <a:schemeClr val="accent1">
                    <a:lumMod val="40000"/>
                    <a:lumOff val="60000"/>
                  </a:schemeClr>
                </a:solidFill>
              </a:defRPr>
            </a:lvl1pPr>
          </a:lstStyle>
          <a:p>
            <a:r>
              <a:rPr lang="en-US"/>
              <a:t>picture</a:t>
            </a:r>
          </a:p>
        </p:txBody>
      </p:sp>
      <p:sp>
        <p:nvSpPr>
          <p:cNvPr id="45" name="Picture Placeholder 76">
            <a:extLst>
              <a:ext uri="{FF2B5EF4-FFF2-40B4-BE49-F238E27FC236}">
                <a16:creationId xmlns:a16="http://schemas.microsoft.com/office/drawing/2014/main" id="{612A5F8A-A926-4147-B50C-7CE357925765}"/>
              </a:ext>
            </a:extLst>
          </p:cNvPr>
          <p:cNvSpPr>
            <a:spLocks noGrp="1"/>
          </p:cNvSpPr>
          <p:nvPr>
            <p:ph type="pic" sz="quarter" idx="23" hasCustomPrompt="1"/>
          </p:nvPr>
        </p:nvSpPr>
        <p:spPr>
          <a:xfrm>
            <a:off x="568720" y="2334827"/>
            <a:ext cx="2496110" cy="1996643"/>
          </a:xfrm>
          <a:solidFill>
            <a:schemeClr val="accent6"/>
          </a:solidFill>
          <a:ln w="76200" cap="sq">
            <a:solidFill>
              <a:schemeClr val="bg1"/>
            </a:solidFill>
            <a:miter lim="800000"/>
          </a:ln>
        </p:spPr>
        <p:txBody>
          <a:bodyPr>
            <a:normAutofit/>
          </a:bodyPr>
          <a:lstStyle>
            <a:lvl1pPr algn="ctr">
              <a:buFontTx/>
              <a:buNone/>
              <a:defRPr sz="2000">
                <a:solidFill>
                  <a:schemeClr val="accent6"/>
                </a:solidFill>
              </a:defRPr>
            </a:lvl1pPr>
          </a:lstStyle>
          <a:p>
            <a:r>
              <a:rPr lang="en-US"/>
              <a:t>picture</a:t>
            </a:r>
          </a:p>
        </p:txBody>
      </p:sp>
      <p:sp>
        <p:nvSpPr>
          <p:cNvPr id="49" name="Picture Placeholder 48">
            <a:extLst>
              <a:ext uri="{FF2B5EF4-FFF2-40B4-BE49-F238E27FC236}">
                <a16:creationId xmlns:a16="http://schemas.microsoft.com/office/drawing/2014/main" id="{702D7850-E2F0-4CF9-AE7D-387BB2740649}"/>
              </a:ext>
            </a:extLst>
          </p:cNvPr>
          <p:cNvSpPr>
            <a:spLocks noGrp="1"/>
          </p:cNvSpPr>
          <p:nvPr>
            <p:ph type="pic" sz="quarter" idx="24" hasCustomPrompt="1"/>
          </p:nvPr>
        </p:nvSpPr>
        <p:spPr>
          <a:xfrm>
            <a:off x="8066471" y="2805620"/>
            <a:ext cx="3555325" cy="2542342"/>
          </a:xfrm>
          <a:custGeom>
            <a:avLst/>
            <a:gdLst>
              <a:gd name="connsiteX0" fmla="*/ 0 w 3555325"/>
              <a:gd name="connsiteY0" fmla="*/ 0 h 2542342"/>
              <a:gd name="connsiteX1" fmla="*/ 3555325 w 3555325"/>
              <a:gd name="connsiteY1" fmla="*/ 0 h 2542342"/>
              <a:gd name="connsiteX2" fmla="*/ 3555325 w 3555325"/>
              <a:gd name="connsiteY2" fmla="*/ 2542342 h 2542342"/>
              <a:gd name="connsiteX3" fmla="*/ 3027792 w 3555325"/>
              <a:gd name="connsiteY3" fmla="*/ 2542342 h 2542342"/>
              <a:gd name="connsiteX4" fmla="*/ 3032805 w 3555325"/>
              <a:gd name="connsiteY4" fmla="*/ 2443072 h 2542342"/>
              <a:gd name="connsiteX5" fmla="*/ 1940342 w 3555325"/>
              <a:gd name="connsiteY5" fmla="*/ 1350609 h 2542342"/>
              <a:gd name="connsiteX6" fmla="*/ 847879 w 3555325"/>
              <a:gd name="connsiteY6" fmla="*/ 2443072 h 2542342"/>
              <a:gd name="connsiteX7" fmla="*/ 852892 w 3555325"/>
              <a:gd name="connsiteY7" fmla="*/ 2542342 h 2542342"/>
              <a:gd name="connsiteX8" fmla="*/ 0 w 3555325"/>
              <a:gd name="connsiteY8" fmla="*/ 2542342 h 254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5325" h="2542342">
                <a:moveTo>
                  <a:pt x="0" y="0"/>
                </a:moveTo>
                <a:lnTo>
                  <a:pt x="3555325" y="0"/>
                </a:lnTo>
                <a:lnTo>
                  <a:pt x="3555325" y="2542342"/>
                </a:lnTo>
                <a:lnTo>
                  <a:pt x="3027792" y="2542342"/>
                </a:lnTo>
                <a:lnTo>
                  <a:pt x="3032805" y="2443072"/>
                </a:lnTo>
                <a:cubicBezTo>
                  <a:pt x="3032805" y="1839721"/>
                  <a:pt x="2543693" y="1350609"/>
                  <a:pt x="1940342" y="1350609"/>
                </a:cubicBezTo>
                <a:cubicBezTo>
                  <a:pt x="1336991" y="1350609"/>
                  <a:pt x="847879" y="1839721"/>
                  <a:pt x="847879" y="2443072"/>
                </a:cubicBezTo>
                <a:lnTo>
                  <a:pt x="852892" y="2542342"/>
                </a:lnTo>
                <a:lnTo>
                  <a:pt x="0" y="2542342"/>
                </a:lnTo>
                <a:close/>
              </a:path>
            </a:pathLst>
          </a:custGeom>
          <a:solidFill>
            <a:schemeClr val="accent2">
              <a:lumMod val="75000"/>
            </a:schemeClr>
          </a:solidFill>
          <a:ln w="76200">
            <a:solidFill>
              <a:schemeClr val="bg1"/>
            </a:solidFill>
            <a:miter lim="800000"/>
          </a:ln>
        </p:spPr>
        <p:txBody>
          <a:bodyPr wrap="square">
            <a:noAutofit/>
          </a:bodyPr>
          <a:lstStyle>
            <a:lvl1pPr algn="ctr">
              <a:buFontTx/>
              <a:buNone/>
              <a:defRPr sz="2000">
                <a:solidFill>
                  <a:schemeClr val="accent2">
                    <a:lumMod val="75000"/>
                  </a:schemeClr>
                </a:solidFill>
              </a:defRPr>
            </a:lvl1pPr>
          </a:lstStyle>
          <a:p>
            <a:r>
              <a:rPr lang="en-US"/>
              <a:t>picture</a:t>
            </a:r>
          </a:p>
        </p:txBody>
      </p:sp>
    </p:spTree>
    <p:extLst>
      <p:ext uri="{BB962C8B-B14F-4D97-AF65-F5344CB8AC3E}">
        <p14:creationId xmlns:p14="http://schemas.microsoft.com/office/powerpoint/2010/main" val="105435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76F7-3B3B-45C8-89AE-B10D01A3A0E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DBBE3C6-9999-4950-980B-949BB517BA2A}"/>
              </a:ext>
            </a:extLst>
          </p:cNvPr>
          <p:cNvSpPr>
            <a:spLocks noGrp="1"/>
          </p:cNvSpPr>
          <p:nvPr>
            <p:ph type="sldNum" sz="quarter" idx="10"/>
          </p:nvPr>
        </p:nvSpPr>
        <p:spPr/>
        <p:txBody>
          <a:bodyPr/>
          <a:lstStyle/>
          <a:p>
            <a:fld id="{9CD8D479-8942-46E8-A226-A4E01F7A105C}" type="slidenum">
              <a:rPr lang="en-US" smtClean="0"/>
              <a:pPr/>
              <a:t>‹#›</a:t>
            </a:fld>
            <a:endParaRPr lang="en-US"/>
          </a:p>
        </p:txBody>
      </p:sp>
      <p:sp>
        <p:nvSpPr>
          <p:cNvPr id="4" name="Date Placeholder 3">
            <a:extLst>
              <a:ext uri="{FF2B5EF4-FFF2-40B4-BE49-F238E27FC236}">
                <a16:creationId xmlns:a16="http://schemas.microsoft.com/office/drawing/2014/main" id="{EF73E0FE-A7B5-4D16-B86D-5B273C126AAD}"/>
              </a:ext>
            </a:extLst>
          </p:cNvPr>
          <p:cNvSpPr>
            <a:spLocks noGrp="1"/>
          </p:cNvSpPr>
          <p:nvPr>
            <p:ph type="dt" sz="half" idx="11"/>
          </p:nvPr>
        </p:nvSpPr>
        <p:spPr/>
        <p:txBody>
          <a:bodyPr/>
          <a:lstStyle/>
          <a:p>
            <a:fld id="{1E56E745-E731-42F7-BC46-83DD513FC98F}" type="datetime1">
              <a:rPr lang="en-US" smtClean="0"/>
              <a:pPr/>
              <a:t>9/27/2021</a:t>
            </a:fld>
            <a:endParaRPr lang="en-US"/>
          </a:p>
        </p:txBody>
      </p:sp>
      <p:sp>
        <p:nvSpPr>
          <p:cNvPr id="5" name="Footer Placeholder 4">
            <a:extLst>
              <a:ext uri="{FF2B5EF4-FFF2-40B4-BE49-F238E27FC236}">
                <a16:creationId xmlns:a16="http://schemas.microsoft.com/office/drawing/2014/main" id="{504D1CDF-484E-495A-A403-48390B2E90BA}"/>
              </a:ext>
            </a:extLst>
          </p:cNvPr>
          <p:cNvSpPr>
            <a:spLocks noGrp="1"/>
          </p:cNvSpPr>
          <p:nvPr>
            <p:ph type="ftr" sz="quarter" idx="12"/>
          </p:nvPr>
        </p:nvSpPr>
        <p:spPr/>
        <p:txBody>
          <a:bodyPr/>
          <a:lstStyle/>
          <a:p>
            <a:r>
              <a:rPr lang="en-US"/>
              <a:t>Add a footer</a:t>
            </a:r>
          </a:p>
        </p:txBody>
      </p:sp>
      <p:pic>
        <p:nvPicPr>
          <p:cNvPr id="7" name="Picture 6">
            <a:extLst>
              <a:ext uri="{FF2B5EF4-FFF2-40B4-BE49-F238E27FC236}">
                <a16:creationId xmlns:a16="http://schemas.microsoft.com/office/drawing/2014/main" id="{98FC4D54-3C6E-4B78-80CB-FD1D3F5795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212" b="7423"/>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2EAE014-8C90-43F6-AA3C-24B048A977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1473" y="0"/>
            <a:ext cx="2460527" cy="1123284"/>
          </a:xfrm>
          <a:prstGeom prst="rect">
            <a:avLst/>
          </a:prstGeom>
        </p:spPr>
      </p:pic>
    </p:spTree>
    <p:extLst>
      <p:ext uri="{BB962C8B-B14F-4D97-AF65-F5344CB8AC3E}">
        <p14:creationId xmlns:p14="http://schemas.microsoft.com/office/powerpoint/2010/main" val="199549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pic>
        <p:nvPicPr>
          <p:cNvPr id="7" name="Picture 6" descr="A picture containing person, child, indoor, adult&#10;&#10;Description automatically generated">
            <a:extLst>
              <a:ext uri="{FF2B5EF4-FFF2-40B4-BE49-F238E27FC236}">
                <a16:creationId xmlns:a16="http://schemas.microsoft.com/office/drawing/2014/main" id="{EF3C72D0-7E07-40D2-9E2F-4FAB8AAAFC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17" t="18285" b="-2808"/>
          <a:stretch/>
        </p:blipFill>
        <p:spPr>
          <a:xfrm>
            <a:off x="0" y="-1"/>
            <a:ext cx="12192000" cy="7122696"/>
          </a:xfrm>
          <a:prstGeom prst="rect">
            <a:avLst/>
          </a:prstGeom>
        </p:spPr>
      </p:pic>
      <p:sp>
        <p:nvSpPr>
          <p:cNvPr id="2" name="Title 1">
            <a:extLst>
              <a:ext uri="{FF2B5EF4-FFF2-40B4-BE49-F238E27FC236}">
                <a16:creationId xmlns:a16="http://schemas.microsoft.com/office/drawing/2014/main" id="{18635752-4251-48E6-9C3A-A54C87BE7C4D}"/>
              </a:ext>
            </a:extLst>
          </p:cNvPr>
          <p:cNvSpPr>
            <a:spLocks noGrp="1"/>
          </p:cNvSpPr>
          <p:nvPr>
            <p:ph type="title"/>
          </p:nvPr>
        </p:nvSpPr>
        <p:spPr>
          <a:xfrm>
            <a:off x="205201" y="4878256"/>
            <a:ext cx="9371949" cy="1183566"/>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41C7682-CEE8-4045-9485-80DF9092C1D3}"/>
              </a:ext>
            </a:extLst>
          </p:cNvPr>
          <p:cNvSpPr>
            <a:spLocks noGrp="1"/>
          </p:cNvSpPr>
          <p:nvPr>
            <p:ph type="sldNum" sz="quarter" idx="10"/>
          </p:nvPr>
        </p:nvSpPr>
        <p:spPr/>
        <p:txBody>
          <a:bodyPr/>
          <a:lstStyle/>
          <a:p>
            <a:fld id="{9CD8D479-8942-46E8-A226-A4E01F7A105C}" type="slidenum">
              <a:rPr lang="en-US" smtClean="0"/>
              <a:pPr/>
              <a:t>‹#›</a:t>
            </a:fld>
            <a:endParaRPr lang="en-US"/>
          </a:p>
        </p:txBody>
      </p:sp>
      <p:sp>
        <p:nvSpPr>
          <p:cNvPr id="4" name="Date Placeholder 3">
            <a:extLst>
              <a:ext uri="{FF2B5EF4-FFF2-40B4-BE49-F238E27FC236}">
                <a16:creationId xmlns:a16="http://schemas.microsoft.com/office/drawing/2014/main" id="{6C743008-8AF5-4DC4-9399-F46B43BD7261}"/>
              </a:ext>
            </a:extLst>
          </p:cNvPr>
          <p:cNvSpPr>
            <a:spLocks noGrp="1"/>
          </p:cNvSpPr>
          <p:nvPr>
            <p:ph type="dt" sz="half" idx="11"/>
          </p:nvPr>
        </p:nvSpPr>
        <p:spPr/>
        <p:txBody>
          <a:bodyPr/>
          <a:lstStyle/>
          <a:p>
            <a:fld id="{1E56E745-E731-42F7-BC46-83DD513FC98F}" type="datetime1">
              <a:rPr lang="en-US" smtClean="0"/>
              <a:pPr/>
              <a:t>9/27/2021</a:t>
            </a:fld>
            <a:endParaRPr lang="en-US"/>
          </a:p>
        </p:txBody>
      </p:sp>
      <p:sp>
        <p:nvSpPr>
          <p:cNvPr id="5" name="Footer Placeholder 4">
            <a:extLst>
              <a:ext uri="{FF2B5EF4-FFF2-40B4-BE49-F238E27FC236}">
                <a16:creationId xmlns:a16="http://schemas.microsoft.com/office/drawing/2014/main" id="{21F8BC7E-021F-4743-B4C9-CC8EDC090172}"/>
              </a:ext>
            </a:extLst>
          </p:cNvPr>
          <p:cNvSpPr>
            <a:spLocks noGrp="1"/>
          </p:cNvSpPr>
          <p:nvPr>
            <p:ph type="ftr" sz="quarter" idx="12"/>
          </p:nvPr>
        </p:nvSpPr>
        <p:spPr/>
        <p:txBody>
          <a:bodyPr/>
          <a:lstStyle/>
          <a:p>
            <a:r>
              <a:rPr lang="en-US"/>
              <a:t>Add a footer</a:t>
            </a:r>
          </a:p>
        </p:txBody>
      </p:sp>
      <p:pic>
        <p:nvPicPr>
          <p:cNvPr id="8" name="Picture 7">
            <a:extLst>
              <a:ext uri="{FF2B5EF4-FFF2-40B4-BE49-F238E27FC236}">
                <a16:creationId xmlns:a16="http://schemas.microsoft.com/office/drawing/2014/main" id="{A92533BA-C131-44EF-8CDB-E1E992E3F8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1473" y="0"/>
            <a:ext cx="2460527" cy="1123284"/>
          </a:xfrm>
          <a:prstGeom prst="rect">
            <a:avLst/>
          </a:prstGeom>
        </p:spPr>
      </p:pic>
    </p:spTree>
    <p:extLst>
      <p:ext uri="{BB962C8B-B14F-4D97-AF65-F5344CB8AC3E}">
        <p14:creationId xmlns:p14="http://schemas.microsoft.com/office/powerpoint/2010/main" val="790184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971800"/>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3429000"/>
            <a:ext cx="6922990" cy="2488676"/>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25327" y="61151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4" name="Picture 3">
            <a:extLst>
              <a:ext uri="{FF2B5EF4-FFF2-40B4-BE49-F238E27FC236}">
                <a16:creationId xmlns:a16="http://schemas.microsoft.com/office/drawing/2014/main" id="{57A9AB34-58B0-4896-9BF0-EED4AE425A62}"/>
              </a:ext>
            </a:extLst>
          </p:cNvPr>
          <p:cNvPicPr>
            <a:picLocks noChangeAspect="1"/>
          </p:cNvPicPr>
          <p:nvPr userDrawn="1"/>
        </p:nvPicPr>
        <p:blipFill>
          <a:blip r:embed="rId3"/>
          <a:stretch>
            <a:fillRect/>
          </a:stretch>
        </p:blipFill>
        <p:spPr>
          <a:xfrm>
            <a:off x="1600199" y="-31043"/>
            <a:ext cx="7199696" cy="3302210"/>
          </a:xfrm>
          <a:prstGeom prst="rect">
            <a:avLst/>
          </a:prstGeom>
        </p:spPr>
      </p:pic>
      <p:pic>
        <p:nvPicPr>
          <p:cNvPr id="6" name="Picture 5">
            <a:extLst>
              <a:ext uri="{FF2B5EF4-FFF2-40B4-BE49-F238E27FC236}">
                <a16:creationId xmlns:a16="http://schemas.microsoft.com/office/drawing/2014/main" id="{6310AD46-1355-4F8B-8F4F-33DBDE93C36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5720" r="24556"/>
          <a:stretch/>
        </p:blipFill>
        <p:spPr>
          <a:xfrm>
            <a:off x="8909304" y="2509395"/>
            <a:ext cx="3282696" cy="3886200"/>
          </a:xfrm>
          <a:prstGeom prst="rect">
            <a:avLst/>
          </a:prstGeom>
        </p:spPr>
      </p:pic>
      <p:pic>
        <p:nvPicPr>
          <p:cNvPr id="10" name="Picture 9" descr="A picture containing text, person, table&#10;&#10;Description automatically generated">
            <a:extLst>
              <a:ext uri="{FF2B5EF4-FFF2-40B4-BE49-F238E27FC236}">
                <a16:creationId xmlns:a16="http://schemas.microsoft.com/office/drawing/2014/main" id="{2AA854C9-0C1D-4856-9055-67E6D1C2B59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586"/>
          <a:stretch/>
        </p:blipFill>
        <p:spPr>
          <a:xfrm>
            <a:off x="8909304" y="106326"/>
            <a:ext cx="3282696" cy="2320446"/>
          </a:xfrm>
          <a:prstGeom prst="rect">
            <a:avLst/>
          </a:prstGeom>
        </p:spPr>
      </p:pic>
      <p:pic>
        <p:nvPicPr>
          <p:cNvPr id="13" name="Picture 12">
            <a:extLst>
              <a:ext uri="{FF2B5EF4-FFF2-40B4-BE49-F238E27FC236}">
                <a16:creationId xmlns:a16="http://schemas.microsoft.com/office/drawing/2014/main" id="{CDBE66BA-A6AD-4575-A3B0-A32A5A8FEDA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8845" r="45587"/>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9/27/2021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
        <p:nvSpPr>
          <p:cNvPr id="7" name="Date Placeholder 6"/>
          <p:cNvSpPr>
            <a:spLocks noGrp="1"/>
          </p:cNvSpPr>
          <p:nvPr>
            <p:ph type="dt" sz="half" idx="10"/>
          </p:nvPr>
        </p:nvSpPr>
        <p:spPr/>
        <p:txBody>
          <a:bodyPr/>
          <a:lstStyle/>
          <a:p>
            <a:fld id="{94C81B4D-F060-418E-A958-B2BDC1A258F8}" type="datetime1">
              <a:rPr lang="en-US" smtClean="0"/>
              <a:pPr/>
              <a:t>9/27/2021</a:t>
            </a:fld>
            <a:endParaRPr lang="en-US"/>
          </a:p>
        </p:txBody>
      </p:sp>
      <p:sp>
        <p:nvSpPr>
          <p:cNvPr id="8" name="Footer Placeholder 7"/>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9/27/2021</a:t>
            </a:fld>
            <a:endParaRPr lang="en-US"/>
          </a:p>
        </p:txBody>
      </p:sp>
      <p:sp>
        <p:nvSpPr>
          <p:cNvPr id="4" name="Footer Placeholder 3"/>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9/27/2021</a:t>
            </a:fld>
            <a:endParaRPr lang="en-US"/>
          </a:p>
        </p:txBody>
      </p:sp>
      <p:sp>
        <p:nvSpPr>
          <p:cNvPr id="3" name="Footer Placeholder 2"/>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9/27/2021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1171280"/>
            <a:ext cx="5509565" cy="2458281"/>
          </a:xfrm>
          <a:solidFill>
            <a:schemeClr val="accent1">
              <a:lumMod val="75000"/>
            </a:schemeClr>
          </a:solidFill>
        </p:spPr>
        <p:txBody>
          <a:bodyPr anchor="b"/>
          <a:lstStyle>
            <a:lvl1pPr>
              <a:defRPr sz="320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6707180" y="3704169"/>
            <a:ext cx="5484819" cy="2691756"/>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9/27/2021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pic>
        <p:nvPicPr>
          <p:cNvPr id="11" name="Picture 10">
            <a:extLst>
              <a:ext uri="{FF2B5EF4-FFF2-40B4-BE49-F238E27FC236}">
                <a16:creationId xmlns:a16="http://schemas.microsoft.com/office/drawing/2014/main" id="{FAB57F3C-4405-432E-81E7-55A6EFEC1F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9" y="0"/>
            <a:ext cx="6586869" cy="4391246"/>
          </a:xfrm>
          <a:prstGeom prst="rect">
            <a:avLst/>
          </a:prstGeom>
        </p:spPr>
      </p:pic>
      <p:pic>
        <p:nvPicPr>
          <p:cNvPr id="13" name="Picture 12" descr="A picture containing outdoor, grass, sky, person&#10;&#10;Description automatically generated">
            <a:extLst>
              <a:ext uri="{FF2B5EF4-FFF2-40B4-BE49-F238E27FC236}">
                <a16:creationId xmlns:a16="http://schemas.microsoft.com/office/drawing/2014/main" id="{2307A8DE-EB37-47D2-9266-81899A1F8C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42" y="4431437"/>
            <a:ext cx="2942819" cy="1964488"/>
          </a:xfrm>
          <a:prstGeom prst="rect">
            <a:avLst/>
          </a:prstGeom>
        </p:spPr>
      </p:pic>
      <p:pic>
        <p:nvPicPr>
          <p:cNvPr id="17" name="Picture 16">
            <a:extLst>
              <a:ext uri="{FF2B5EF4-FFF2-40B4-BE49-F238E27FC236}">
                <a16:creationId xmlns:a16="http://schemas.microsoft.com/office/drawing/2014/main" id="{CC7566B6-E1D4-433D-9346-4869FBABAE5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 t="9887" r="-600" b="6927"/>
          <a:stretch/>
        </p:blipFill>
        <p:spPr>
          <a:xfrm>
            <a:off x="3041864" y="4443559"/>
            <a:ext cx="3563547" cy="1964488"/>
          </a:xfrm>
          <a:prstGeom prst="rect">
            <a:avLst/>
          </a:prstGeom>
        </p:spPr>
      </p:pic>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9/27/2021</a:t>
            </a:fld>
            <a:endParaRPr lang="en-US"/>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p>
        </p:txBody>
      </p:sp>
      <p:pic>
        <p:nvPicPr>
          <p:cNvPr id="13" name="Picture 12">
            <a:extLst>
              <a:ext uri="{FF2B5EF4-FFF2-40B4-BE49-F238E27FC236}">
                <a16:creationId xmlns:a16="http://schemas.microsoft.com/office/drawing/2014/main" id="{3CFD5101-6071-4435-AD9B-67CF4EB5320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731473" y="0"/>
            <a:ext cx="2460527" cy="1123284"/>
          </a:xfrm>
          <a:prstGeom prst="rect">
            <a:avLst/>
          </a:prstGeom>
        </p:spPr>
      </p:pic>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chart" Target="../charts/chart7.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p12.nysed.gov/specialed/publications/2015-memos/documents/blueprint-students-disabilities-special-education-june-2019.pdf"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hyperlink" Target="http://www.p12.nysed.gov/specialed/publications/iepguidance.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www.p12.nysed.gov/specialed/publications/2015-memos/documents/SpecialEducationFieldAdvisoryMemoLRE.pdf" TargetMode="Externa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hyperlink" Target="mailto:SPECED@nysed.gov"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hyperlink" Target="http://www.p12.nysed.gov/specialed/documents/school-district-responsibilities-for-preschool-inclusion-in-publicly-funded-prekindergarten-.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hyperlink" Target="https://www.schools.nyc.gov/docs/default-source/default-document-library/ei-to-pre-k-second-edition---english"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notesSlide" Target="../notesSlides/notesSlide40.xml"/><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39.png"/><Relationship Id="rId9" Type="http://schemas.microsoft.com/office/2007/relationships/diagramDrawing" Target="../diagrams/drawing5.xml"/><Relationship Id="rId14" Type="http://schemas.microsoft.com/office/2007/relationships/diagramDrawing" Target="../diagrams/drawing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2.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43.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44.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40.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51.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notesSlide" Target="../notesSlides/notesSlide52.xml"/><Relationship Id="rId7" Type="http://schemas.openxmlformats.org/officeDocument/2006/relationships/diagramQuickStyle" Target="../diagrams/quickStyle1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Layout" Target="../diagrams/layout11.xml"/><Relationship Id="rId11" Type="http://schemas.openxmlformats.org/officeDocument/2006/relationships/image" Target="../media/image40.svg"/><Relationship Id="rId5" Type="http://schemas.openxmlformats.org/officeDocument/2006/relationships/diagramData" Target="../diagrams/data11.xml"/><Relationship Id="rId10" Type="http://schemas.openxmlformats.org/officeDocument/2006/relationships/image" Target="../media/image20.png"/><Relationship Id="rId4" Type="http://schemas.openxmlformats.org/officeDocument/2006/relationships/chart" Target="../charts/chart11.xml"/><Relationship Id="rId9" Type="http://schemas.microsoft.com/office/2007/relationships/diagramDrawing" Target="../diagrams/drawing11.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notesSlide" Target="../notesSlides/notesSlide53.xml"/><Relationship Id="rId7" Type="http://schemas.openxmlformats.org/officeDocument/2006/relationships/diagramData" Target="../diagrams/data1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40.svg"/><Relationship Id="rId11" Type="http://schemas.microsoft.com/office/2007/relationships/diagramDrawing" Target="../diagrams/drawing12.xml"/><Relationship Id="rId5" Type="http://schemas.openxmlformats.org/officeDocument/2006/relationships/image" Target="../media/image20.png"/><Relationship Id="rId10" Type="http://schemas.openxmlformats.org/officeDocument/2006/relationships/diagramColors" Target="../diagrams/colors12.xml"/><Relationship Id="rId4" Type="http://schemas.openxmlformats.org/officeDocument/2006/relationships/chart" Target="../charts/chart12.xml"/><Relationship Id="rId9"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notesSlide" Target="../notesSlides/notesSlide54.xml"/><Relationship Id="rId7" Type="http://schemas.openxmlformats.org/officeDocument/2006/relationships/diagramData" Target="../diagrams/data13.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0.svg"/><Relationship Id="rId11" Type="http://schemas.microsoft.com/office/2007/relationships/diagramDrawing" Target="../diagrams/drawing13.xml"/><Relationship Id="rId5" Type="http://schemas.openxmlformats.org/officeDocument/2006/relationships/image" Target="../media/image20.png"/><Relationship Id="rId10" Type="http://schemas.openxmlformats.org/officeDocument/2006/relationships/diagramColors" Target="../diagrams/colors13.xml"/><Relationship Id="rId4" Type="http://schemas.openxmlformats.org/officeDocument/2006/relationships/chart" Target="../charts/chart13.xml"/><Relationship Id="rId9" Type="http://schemas.openxmlformats.org/officeDocument/2006/relationships/diagramQuickStyle" Target="../diagrams/quickStyle1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data.nysed.gov/"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6.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hyperlink" Target="http://www.nysed.gov/special-education/ffy-2020-2025-spp-apr" TargetMode="External"/><Relationship Id="rId4" Type="http://schemas.openxmlformats.org/officeDocument/2006/relationships/diagramLayout" Target="../diagrams/layout14.xml"/><Relationship Id="rId9" Type="http://schemas.openxmlformats.org/officeDocument/2006/relationships/image" Target="../media/image44.svg"/></Relationships>
</file>

<file path=ppt/slides/_rels/slide5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10.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hyperlink" Target="https://www2.ed.gov/policy/speced/guid/idea/memosdcltrs/preschool-lre-dcl-1-10-17.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2.ed.gov/policy/speced/guid/earlylearning/joint-statement-full-text.pdf"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75592" y="248654"/>
            <a:ext cx="3381865" cy="4759281"/>
          </a:xfrm>
        </p:spPr>
        <p:txBody>
          <a:bodyPr>
            <a:normAutofit fontScale="90000"/>
          </a:bodyPr>
          <a:lstStyle/>
          <a:p>
            <a:r>
              <a:rPr lang="en-US" dirty="0"/>
              <a:t>State Performance Plan (SPP)/</a:t>
            </a:r>
            <a:br>
              <a:rPr lang="en-US" dirty="0"/>
            </a:br>
            <a:r>
              <a:rPr lang="en-US" dirty="0"/>
              <a:t>Annual Performance Report (APR) </a:t>
            </a:r>
            <a:br>
              <a:rPr lang="en-US" dirty="0"/>
            </a:br>
            <a:r>
              <a:rPr lang="en-US" dirty="0"/>
              <a:t>2020-2025</a:t>
            </a:r>
          </a:p>
        </p:txBody>
      </p:sp>
      <p:sp>
        <p:nvSpPr>
          <p:cNvPr id="3" name="Subtitle 2"/>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descr="NYSED Logo">
            <a:extLst>
              <a:ext uri="{FF2B5EF4-FFF2-40B4-BE49-F238E27FC236}">
                <a16:creationId xmlns:a16="http://schemas.microsoft.com/office/drawing/2014/main" id="{BE459E9C-B3CC-4422-8530-86C2CCBEAC0A}"/>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5146D4-3D16-40CC-858A-B819447F8057}"/>
              </a:ext>
            </a:extLst>
          </p:cNvPr>
          <p:cNvSpPr txBox="1"/>
          <p:nvPr/>
        </p:nvSpPr>
        <p:spPr>
          <a:xfrm>
            <a:off x="133349" y="6276974"/>
            <a:ext cx="10353675" cy="523220"/>
          </a:xfrm>
          <a:prstGeom prst="rect">
            <a:avLst/>
          </a:prstGeom>
          <a:noFill/>
        </p:spPr>
        <p:txBody>
          <a:bodyPr wrap="square" rtlCol="0">
            <a:spAutoFit/>
          </a:bodyPr>
          <a:lstStyle/>
          <a:p>
            <a:r>
              <a:rPr lang="en-US" sz="2800" dirty="0"/>
              <a:t>Indicator 6 – Preschool Least Restrictive Environment</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D909-D800-4344-AAC3-DC16616F9988}"/>
              </a:ext>
            </a:extLst>
          </p:cNvPr>
          <p:cNvSpPr>
            <a:spLocks noGrp="1"/>
          </p:cNvSpPr>
          <p:nvPr>
            <p:ph type="title"/>
          </p:nvPr>
        </p:nvSpPr>
        <p:spPr>
          <a:xfrm>
            <a:off x="318500" y="72548"/>
            <a:ext cx="9463852" cy="982720"/>
          </a:xfrm>
        </p:spPr>
        <p:txBody>
          <a:bodyPr anchor="b">
            <a:normAutofit/>
          </a:bodyPr>
          <a:lstStyle/>
          <a:p>
            <a:r>
              <a:rPr lang="en-US" sz="3600"/>
              <a:t>Data Collection Methodology for Indicator 6</a:t>
            </a:r>
          </a:p>
        </p:txBody>
      </p:sp>
      <p:sp>
        <p:nvSpPr>
          <p:cNvPr id="3" name="Content Placeholder 2">
            <a:extLst>
              <a:ext uri="{FF2B5EF4-FFF2-40B4-BE49-F238E27FC236}">
                <a16:creationId xmlns:a16="http://schemas.microsoft.com/office/drawing/2014/main" id="{4DC80A2E-140C-44A4-9410-EC3D2077CED6}"/>
              </a:ext>
            </a:extLst>
          </p:cNvPr>
          <p:cNvSpPr>
            <a:spLocks noGrp="1"/>
          </p:cNvSpPr>
          <p:nvPr>
            <p:ph sz="half" idx="1"/>
          </p:nvPr>
        </p:nvSpPr>
        <p:spPr>
          <a:xfrm>
            <a:off x="318499" y="1232076"/>
            <a:ext cx="4243227" cy="5220516"/>
          </a:xfrm>
        </p:spPr>
        <p:txBody>
          <a:bodyPr>
            <a:normAutofit fontScale="92500"/>
          </a:bodyPr>
          <a:lstStyle/>
          <a:p>
            <a:r>
              <a:rPr lang="en-US" sz="3200" dirty="0"/>
              <a:t>Data is collected for all children in New York State who meet the age requirements.  </a:t>
            </a:r>
          </a:p>
          <a:p>
            <a:r>
              <a:rPr lang="en-US" sz="3200" dirty="0"/>
              <a:t>Sampling is not allowed.</a:t>
            </a:r>
          </a:p>
          <a:p>
            <a:r>
              <a:rPr lang="en-US" sz="3200" dirty="0"/>
              <a:t>Preschool environment data is reported annually as a “snapshot” or “point in time” as of the first Wednesday in October (BEDs Day).</a:t>
            </a:r>
          </a:p>
        </p:txBody>
      </p:sp>
      <p:graphicFrame>
        <p:nvGraphicFramePr>
          <p:cNvPr id="4" name="Table 3">
            <a:extLst>
              <a:ext uri="{FF2B5EF4-FFF2-40B4-BE49-F238E27FC236}">
                <a16:creationId xmlns:a16="http://schemas.microsoft.com/office/drawing/2014/main" id="{6DA32E65-C9D0-48D5-9909-9C5E56589237}"/>
              </a:ext>
            </a:extLst>
          </p:cNvPr>
          <p:cNvGraphicFramePr>
            <a:graphicFrameLocks noGrp="1"/>
          </p:cNvGraphicFramePr>
          <p:nvPr>
            <p:extLst>
              <p:ext uri="{D42A27DB-BD31-4B8C-83A1-F6EECF244321}">
                <p14:modId xmlns:p14="http://schemas.microsoft.com/office/powerpoint/2010/main" val="545227202"/>
              </p:ext>
            </p:extLst>
          </p:nvPr>
        </p:nvGraphicFramePr>
        <p:xfrm>
          <a:off x="4654193" y="1252623"/>
          <a:ext cx="7356297" cy="5199969"/>
        </p:xfrm>
        <a:graphic>
          <a:graphicData uri="http://schemas.openxmlformats.org/drawingml/2006/table">
            <a:tbl>
              <a:tblPr firstRow="1"/>
              <a:tblGrid>
                <a:gridCol w="716927">
                  <a:extLst>
                    <a:ext uri="{9D8B030D-6E8A-4147-A177-3AD203B41FA5}">
                      <a16:colId xmlns:a16="http://schemas.microsoft.com/office/drawing/2014/main" val="3850596191"/>
                    </a:ext>
                  </a:extLst>
                </a:gridCol>
                <a:gridCol w="6639370">
                  <a:extLst>
                    <a:ext uri="{9D8B030D-6E8A-4147-A177-3AD203B41FA5}">
                      <a16:colId xmlns:a16="http://schemas.microsoft.com/office/drawing/2014/main" val="2119118962"/>
                    </a:ext>
                  </a:extLst>
                </a:gridCol>
              </a:tblGrid>
              <a:tr h="269253">
                <a:tc>
                  <a:txBody>
                    <a:bodyPr/>
                    <a:lstStyle/>
                    <a:p>
                      <a:pPr algn="ctr" fontAlgn="b"/>
                      <a:r>
                        <a:rPr lang="en-US" sz="1600" b="1">
                          <a:solidFill>
                            <a:srgbClr val="006699"/>
                          </a:solidFill>
                          <a:effectLst/>
                        </a:rPr>
                        <a:t>Code</a:t>
                      </a:r>
                    </a:p>
                  </a:txBody>
                  <a:tcPr marL="8122" marR="8122" marT="8122" marB="81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C"/>
                    </a:solidFill>
                  </a:tcPr>
                </a:tc>
                <a:tc>
                  <a:txBody>
                    <a:bodyPr/>
                    <a:lstStyle/>
                    <a:p>
                      <a:pPr marL="91440" algn="l" fontAlgn="b"/>
                      <a:r>
                        <a:rPr lang="en-US" sz="1600" b="1">
                          <a:solidFill>
                            <a:srgbClr val="006699"/>
                          </a:solidFill>
                          <a:effectLst/>
                        </a:rPr>
                        <a:t>Preschool Least Restrictive Environment Code Description</a:t>
                      </a:r>
                    </a:p>
                  </a:txBody>
                  <a:tcPr marL="8122" marR="8122" marT="8122" marB="812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C"/>
                    </a:solidFill>
                  </a:tcPr>
                </a:tc>
                <a:extLst>
                  <a:ext uri="{0D108BD9-81ED-4DB2-BD59-A6C34878D82A}">
                    <a16:rowId xmlns:a16="http://schemas.microsoft.com/office/drawing/2014/main" val="1772813391"/>
                  </a:ext>
                </a:extLst>
              </a:tr>
              <a:tr h="277659">
                <a:tc>
                  <a:txBody>
                    <a:bodyPr/>
                    <a:lstStyle/>
                    <a:p>
                      <a:pPr algn="ctr" fontAlgn="t"/>
                      <a:r>
                        <a:rPr lang="en-US" sz="1600">
                          <a:solidFill>
                            <a:srgbClr val="000000"/>
                          </a:solidFill>
                          <a:effectLst/>
                        </a:rPr>
                        <a:t>PS04</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600">
                          <a:solidFill>
                            <a:srgbClr val="000000"/>
                          </a:solidFill>
                          <a:effectLst/>
                        </a:rPr>
                        <a:t>Separate Class</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840053"/>
                  </a:ext>
                </a:extLst>
              </a:tr>
              <a:tr h="277659">
                <a:tc>
                  <a:txBody>
                    <a:bodyPr/>
                    <a:lstStyle/>
                    <a:p>
                      <a:pPr algn="ctr" fontAlgn="t"/>
                      <a:r>
                        <a:rPr lang="en-US" sz="1600">
                          <a:solidFill>
                            <a:srgbClr val="000000"/>
                          </a:solidFill>
                          <a:effectLst/>
                        </a:rPr>
                        <a:t>PS05</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600">
                          <a:solidFill>
                            <a:srgbClr val="000000"/>
                          </a:solidFill>
                          <a:effectLst/>
                        </a:rPr>
                        <a:t>Separate School</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58223"/>
                  </a:ext>
                </a:extLst>
              </a:tr>
              <a:tr h="277659">
                <a:tc>
                  <a:txBody>
                    <a:bodyPr/>
                    <a:lstStyle/>
                    <a:p>
                      <a:pPr algn="ctr" fontAlgn="t"/>
                      <a:r>
                        <a:rPr lang="en-US" sz="1600">
                          <a:solidFill>
                            <a:srgbClr val="000000"/>
                          </a:solidFill>
                          <a:effectLst/>
                        </a:rPr>
                        <a:t>PS06</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600">
                          <a:solidFill>
                            <a:srgbClr val="000000"/>
                          </a:solidFill>
                          <a:effectLst/>
                        </a:rPr>
                        <a:t>Residential Facility</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918760"/>
                  </a:ext>
                </a:extLst>
              </a:tr>
              <a:tr h="277659">
                <a:tc>
                  <a:txBody>
                    <a:bodyPr/>
                    <a:lstStyle/>
                    <a:p>
                      <a:pPr algn="ctr" fontAlgn="t"/>
                      <a:r>
                        <a:rPr lang="en-US" sz="1600">
                          <a:solidFill>
                            <a:srgbClr val="000000"/>
                          </a:solidFill>
                          <a:effectLst/>
                        </a:rPr>
                        <a:t>PS07</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600">
                          <a:solidFill>
                            <a:srgbClr val="000000"/>
                          </a:solidFill>
                          <a:effectLst/>
                        </a:rPr>
                        <a:t>Home</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129616"/>
                  </a:ext>
                </a:extLst>
              </a:tr>
              <a:tr h="388448">
                <a:tc>
                  <a:txBody>
                    <a:bodyPr/>
                    <a:lstStyle/>
                    <a:p>
                      <a:pPr algn="ctr" fontAlgn="t"/>
                      <a:r>
                        <a:rPr lang="en-US" sz="1600">
                          <a:solidFill>
                            <a:srgbClr val="000000"/>
                          </a:solidFill>
                          <a:effectLst/>
                        </a:rPr>
                        <a:t>PS08</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600">
                          <a:solidFill>
                            <a:srgbClr val="000000"/>
                          </a:solidFill>
                          <a:effectLst/>
                        </a:rPr>
                        <a:t>Service Provider Location or some other location that is not in any other code</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4142408"/>
                  </a:ext>
                </a:extLst>
              </a:tr>
              <a:tr h="933284">
                <a:tc>
                  <a:txBody>
                    <a:bodyPr/>
                    <a:lstStyle/>
                    <a:p>
                      <a:pPr algn="ctr" fontAlgn="t"/>
                      <a:r>
                        <a:rPr lang="en-US" sz="1600">
                          <a:solidFill>
                            <a:srgbClr val="000000"/>
                          </a:solidFill>
                          <a:effectLst/>
                        </a:rPr>
                        <a:t>PS09</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600">
                          <a:solidFill>
                            <a:srgbClr val="000000"/>
                          </a:solidFill>
                          <a:effectLst/>
                        </a:rPr>
                        <a:t>Attending a regular early childhood program for 10 or more hours a week and receiving the majority of hours of special education and related services in the regular early childhood program</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000537"/>
                  </a:ext>
                </a:extLst>
              </a:tr>
              <a:tr h="782532">
                <a:tc>
                  <a:txBody>
                    <a:bodyPr/>
                    <a:lstStyle/>
                    <a:p>
                      <a:pPr algn="ctr" fontAlgn="t"/>
                      <a:r>
                        <a:rPr lang="en-US" sz="1600">
                          <a:solidFill>
                            <a:srgbClr val="000000"/>
                          </a:solidFill>
                          <a:effectLst/>
                        </a:rPr>
                        <a:t>PS10</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600">
                          <a:solidFill>
                            <a:srgbClr val="000000"/>
                          </a:solidFill>
                          <a:effectLst/>
                        </a:rPr>
                        <a:t>Attending a regular early childhood program for 10 or more hours a week and receiving the majority of hours of special education and related services in some other location</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34641"/>
                  </a:ext>
                </a:extLst>
              </a:tr>
              <a:tr h="933284">
                <a:tc>
                  <a:txBody>
                    <a:bodyPr/>
                    <a:lstStyle/>
                    <a:p>
                      <a:pPr algn="ctr" fontAlgn="t"/>
                      <a:r>
                        <a:rPr lang="en-US" sz="1600">
                          <a:solidFill>
                            <a:srgbClr val="000000"/>
                          </a:solidFill>
                          <a:effectLst/>
                        </a:rPr>
                        <a:t>PS11</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600">
                          <a:solidFill>
                            <a:srgbClr val="000000"/>
                          </a:solidFill>
                          <a:effectLst/>
                        </a:rPr>
                        <a:t>Attending a regular early childhood program for less than 10 hours a week and receiving the majority of hours of special education and related services in the regular early childhood program</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985236"/>
                  </a:ext>
                </a:extLst>
              </a:tr>
              <a:tr h="782532">
                <a:tc>
                  <a:txBody>
                    <a:bodyPr/>
                    <a:lstStyle/>
                    <a:p>
                      <a:pPr algn="ctr" fontAlgn="t"/>
                      <a:r>
                        <a:rPr lang="en-US" sz="1600">
                          <a:solidFill>
                            <a:srgbClr val="000000"/>
                          </a:solidFill>
                          <a:effectLst/>
                        </a:rPr>
                        <a:t>PS12</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t"/>
                      <a:r>
                        <a:rPr lang="en-US" sz="1600">
                          <a:solidFill>
                            <a:srgbClr val="000000"/>
                          </a:solidFill>
                          <a:effectLst/>
                        </a:rPr>
                        <a:t>Attending a regular early childhood program for less than 10 hours a week and receiving the majority of hours of special education and related services in some other location</a:t>
                      </a:r>
                    </a:p>
                  </a:txBody>
                  <a:tcPr marL="12182" marR="12182" marT="12182" marB="121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714797"/>
                  </a:ext>
                </a:extLst>
              </a:tr>
            </a:tbl>
          </a:graphicData>
        </a:graphic>
      </p:graphicFrame>
      <p:sp>
        <p:nvSpPr>
          <p:cNvPr id="5" name="Slide Number Placeholder 4">
            <a:extLst>
              <a:ext uri="{FF2B5EF4-FFF2-40B4-BE49-F238E27FC236}">
                <a16:creationId xmlns:a16="http://schemas.microsoft.com/office/drawing/2014/main" id="{6FE8DDC5-9CA8-438C-86AF-0C759E77CBDD}"/>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10</a:t>
            </a:fld>
            <a:endParaRPr lang="en-US" sz="1000"/>
          </a:p>
        </p:txBody>
      </p:sp>
      <p:sp>
        <p:nvSpPr>
          <p:cNvPr id="7" name="Footer Placeholder 6">
            <a:extLst>
              <a:ext uri="{FF2B5EF4-FFF2-40B4-BE49-F238E27FC236}">
                <a16:creationId xmlns:a16="http://schemas.microsoft.com/office/drawing/2014/main" id="{5A32A040-33F9-4D33-9F76-59509C1EF479}"/>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Data Collection Methodology </a:t>
            </a:r>
          </a:p>
        </p:txBody>
      </p:sp>
      <p:pic>
        <p:nvPicPr>
          <p:cNvPr id="11" name="Graphic 10" descr="Pumpkin">
            <a:extLst>
              <a:ext uri="{FF2B5EF4-FFF2-40B4-BE49-F238E27FC236}">
                <a16:creationId xmlns:a16="http://schemas.microsoft.com/office/drawing/2014/main" id="{CEE56BD7-C59A-4261-A40E-9F8615BF99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5993" y="5483798"/>
            <a:ext cx="673276" cy="673276"/>
          </a:xfrm>
          <a:prstGeom prst="rect">
            <a:avLst/>
          </a:prstGeom>
        </p:spPr>
      </p:pic>
    </p:spTree>
    <p:extLst>
      <p:ext uri="{BB962C8B-B14F-4D97-AF65-F5344CB8AC3E}">
        <p14:creationId xmlns:p14="http://schemas.microsoft.com/office/powerpoint/2010/main" val="333556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5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42" presetClass="entr" presetSubtype="0" fill="hold" nodeType="withEffect">
                                  <p:stCondLst>
                                    <p:cond delay="8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9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26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0E7F-AE8B-476F-907B-DB29A042C642}"/>
              </a:ext>
            </a:extLst>
          </p:cNvPr>
          <p:cNvSpPr>
            <a:spLocks noGrp="1"/>
          </p:cNvSpPr>
          <p:nvPr>
            <p:ph type="title"/>
          </p:nvPr>
        </p:nvSpPr>
        <p:spPr>
          <a:xfrm>
            <a:off x="1818452" y="3927588"/>
            <a:ext cx="6922990" cy="2488676"/>
          </a:xfrm>
        </p:spPr>
        <p:txBody>
          <a:bodyPr>
            <a:noAutofit/>
          </a:bodyPr>
          <a:lstStyle/>
          <a:p>
            <a:r>
              <a:rPr lang="en-US" sz="3600"/>
              <a:t>Facilitator check for understanding on the SPP measurement for Indicator 6 and how the                                              data is used to measure                                       results or outcomes in LRE.</a:t>
            </a:r>
            <a:endParaRPr lang="en-US" sz="2000"/>
          </a:p>
        </p:txBody>
      </p:sp>
      <p:pic>
        <p:nvPicPr>
          <p:cNvPr id="4" name="Graphic 3" descr="Questions">
            <a:extLst>
              <a:ext uri="{FF2B5EF4-FFF2-40B4-BE49-F238E27FC236}">
                <a16:creationId xmlns:a16="http://schemas.microsoft.com/office/drawing/2014/main" id="{3433772C-ADC6-480C-8C34-F338A2DE0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0372" y="4424200"/>
            <a:ext cx="1495452" cy="1495452"/>
          </a:xfrm>
          <a:prstGeom prst="rect">
            <a:avLst/>
          </a:prstGeom>
        </p:spPr>
      </p:pic>
    </p:spTree>
    <p:extLst>
      <p:ext uri="{BB962C8B-B14F-4D97-AF65-F5344CB8AC3E}">
        <p14:creationId xmlns:p14="http://schemas.microsoft.com/office/powerpoint/2010/main" val="117246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4121-9DDB-4B96-91B6-CEAF09691B95}"/>
              </a:ext>
            </a:extLst>
          </p:cNvPr>
          <p:cNvSpPr>
            <a:spLocks noGrp="1"/>
          </p:cNvSpPr>
          <p:nvPr>
            <p:ph type="ctrTitle"/>
          </p:nvPr>
        </p:nvSpPr>
        <p:spPr>
          <a:xfrm>
            <a:off x="3175593" y="861237"/>
            <a:ext cx="3389594" cy="3409168"/>
          </a:xfrm>
        </p:spPr>
        <p:txBody>
          <a:bodyPr>
            <a:normAutofit/>
          </a:bodyPr>
          <a:lstStyle/>
          <a:p>
            <a:r>
              <a:rPr lang="en-US" sz="4000"/>
              <a:t>Indicator 6 New York State Data</a:t>
            </a:r>
          </a:p>
        </p:txBody>
      </p:sp>
      <p:sp>
        <p:nvSpPr>
          <p:cNvPr id="4" name="TextBox 3">
            <a:extLst>
              <a:ext uri="{FF2B5EF4-FFF2-40B4-BE49-F238E27FC236}">
                <a16:creationId xmlns:a16="http://schemas.microsoft.com/office/drawing/2014/main" id="{6E3D9045-2F8B-4720-ACAC-24B7548CF77A}"/>
              </a:ext>
            </a:extLst>
          </p:cNvPr>
          <p:cNvSpPr txBox="1"/>
          <p:nvPr/>
        </p:nvSpPr>
        <p:spPr>
          <a:xfrm>
            <a:off x="90189" y="6308332"/>
            <a:ext cx="6005811" cy="830997"/>
          </a:xfrm>
          <a:prstGeom prst="rect">
            <a:avLst/>
          </a:prstGeom>
          <a:noFill/>
        </p:spPr>
        <p:txBody>
          <a:bodyPr wrap="none" rtlCol="0">
            <a:spAutoFit/>
          </a:bodyPr>
          <a:lstStyle/>
          <a:p>
            <a:r>
              <a:rPr lang="en-US" sz="2400"/>
              <a:t>New York State Data Trends and Comparisons </a:t>
            </a:r>
          </a:p>
          <a:p>
            <a:endParaRPr lang="en-US" sz="2400"/>
          </a:p>
        </p:txBody>
      </p:sp>
    </p:spTree>
    <p:extLst>
      <p:ext uri="{BB962C8B-B14F-4D97-AF65-F5344CB8AC3E}">
        <p14:creationId xmlns:p14="http://schemas.microsoft.com/office/powerpoint/2010/main" val="20535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6433-E6D6-4C05-8A2C-557997D110EB}"/>
              </a:ext>
            </a:extLst>
          </p:cNvPr>
          <p:cNvSpPr>
            <a:spLocks noGrp="1"/>
          </p:cNvSpPr>
          <p:nvPr>
            <p:ph type="title"/>
          </p:nvPr>
        </p:nvSpPr>
        <p:spPr>
          <a:xfrm>
            <a:off x="1088138" y="356297"/>
            <a:ext cx="9693838" cy="1183566"/>
          </a:xfrm>
        </p:spPr>
        <p:txBody>
          <a:bodyPr>
            <a:normAutofit fontScale="90000"/>
          </a:bodyPr>
          <a:lstStyle/>
          <a:p>
            <a:r>
              <a:rPr lang="en-US" sz="3600"/>
              <a:t>Explanation Indicator 6 FFY Data </a:t>
            </a:r>
            <a:br>
              <a:rPr lang="en-US" sz="3600"/>
            </a:br>
            <a:r>
              <a:rPr lang="en-US" sz="3600"/>
              <a:t>in the Annual Performance Report (APR) </a:t>
            </a:r>
            <a:endParaRPr lang="en-US"/>
          </a:p>
        </p:txBody>
      </p:sp>
      <p:sp>
        <p:nvSpPr>
          <p:cNvPr id="7" name="TextBox 6">
            <a:extLst>
              <a:ext uri="{FF2B5EF4-FFF2-40B4-BE49-F238E27FC236}">
                <a16:creationId xmlns:a16="http://schemas.microsoft.com/office/drawing/2014/main" id="{56243912-4678-41D5-A091-E247E3FCD806}"/>
              </a:ext>
            </a:extLst>
          </p:cNvPr>
          <p:cNvSpPr txBox="1"/>
          <p:nvPr/>
        </p:nvSpPr>
        <p:spPr>
          <a:xfrm>
            <a:off x="914400" y="1941525"/>
            <a:ext cx="10543032" cy="769441"/>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2200"/>
              <a:t>Data years presented will reflect the data NYSED submits to the federal Office of Special Education Programs (OSEP) in the APR which covers the federal fiscal year (FFY) period </a:t>
            </a:r>
          </a:p>
        </p:txBody>
      </p:sp>
      <p:graphicFrame>
        <p:nvGraphicFramePr>
          <p:cNvPr id="8" name="Content Placeholder 3" descr="Description of the school year data that is submitted in the Annual Performance Report on a federal fiscal year basis. ">
            <a:extLst>
              <a:ext uri="{FF2B5EF4-FFF2-40B4-BE49-F238E27FC236}">
                <a16:creationId xmlns:a16="http://schemas.microsoft.com/office/drawing/2014/main" id="{02748ED5-F8EA-4A11-B475-B65C83B53061}"/>
              </a:ext>
            </a:extLst>
          </p:cNvPr>
          <p:cNvGraphicFramePr/>
          <p:nvPr>
            <p:extLst>
              <p:ext uri="{D42A27DB-BD31-4B8C-83A1-F6EECF244321}">
                <p14:modId xmlns:p14="http://schemas.microsoft.com/office/powerpoint/2010/main" val="1640255133"/>
              </p:ext>
            </p:extLst>
          </p:nvPr>
        </p:nvGraphicFramePr>
        <p:xfrm>
          <a:off x="349871" y="2710966"/>
          <a:ext cx="11719948" cy="391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88DBA58-1AAE-41C0-8BB5-7CAFA2DCB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6" name="Footer Placeholder 5">
            <a:extLst>
              <a:ext uri="{FF2B5EF4-FFF2-40B4-BE49-F238E27FC236}">
                <a16:creationId xmlns:a16="http://schemas.microsoft.com/office/drawing/2014/main" id="{35E0F7ED-4DEB-4A0D-9B93-09AEE637D4F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FFY Data Explanation </a:t>
            </a:r>
          </a:p>
        </p:txBody>
      </p:sp>
    </p:spTree>
    <p:extLst>
      <p:ext uri="{BB962C8B-B14F-4D97-AF65-F5344CB8AC3E}">
        <p14:creationId xmlns:p14="http://schemas.microsoft.com/office/powerpoint/2010/main" val="247353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24500"/>
                                  </p:stCondLst>
                                  <p:childTnLst>
                                    <p:set>
                                      <p:cBhvr>
                                        <p:cTn id="11" dur="1" fill="hold">
                                          <p:stCondLst>
                                            <p:cond delay="0"/>
                                          </p:stCondLst>
                                        </p:cTn>
                                        <p:tgtEl>
                                          <p:spTgt spid="8">
                                            <p:graphicEl>
                                              <a:dgm id="{16803928-0384-4E94-82B3-A4E028570F79}"/>
                                            </p:graphicEl>
                                          </p:spTgt>
                                        </p:tgtEl>
                                        <p:attrNameLst>
                                          <p:attrName>style.visibility</p:attrName>
                                        </p:attrNameLst>
                                      </p:cBhvr>
                                      <p:to>
                                        <p:strVal val="visible"/>
                                      </p:to>
                                    </p:set>
                                    <p:animEffect transition="in" filter="fade">
                                      <p:cBhvr>
                                        <p:cTn id="12" dur="500"/>
                                        <p:tgtEl>
                                          <p:spTgt spid="8">
                                            <p:graphicEl>
                                              <a:dgm id="{16803928-0384-4E94-82B3-A4E028570F79}"/>
                                            </p:graphicEl>
                                          </p:spTgt>
                                        </p:tgtEl>
                                      </p:cBhvr>
                                    </p:animEffect>
                                  </p:childTnLst>
                                </p:cTn>
                              </p:par>
                              <p:par>
                                <p:cTn id="13" presetID="10" presetClass="entr" presetSubtype="0" fill="hold" grpId="0" nodeType="withEffect">
                                  <p:stCondLst>
                                    <p:cond delay="24500"/>
                                  </p:stCondLst>
                                  <p:childTnLst>
                                    <p:set>
                                      <p:cBhvr>
                                        <p:cTn id="14" dur="1" fill="hold">
                                          <p:stCondLst>
                                            <p:cond delay="0"/>
                                          </p:stCondLst>
                                        </p:cTn>
                                        <p:tgtEl>
                                          <p:spTgt spid="8">
                                            <p:graphicEl>
                                              <a:dgm id="{2F310C15-1BED-4BBD-A1DE-87B40BF60BC1}"/>
                                            </p:graphicEl>
                                          </p:spTgt>
                                        </p:tgtEl>
                                        <p:attrNameLst>
                                          <p:attrName>style.visibility</p:attrName>
                                        </p:attrNameLst>
                                      </p:cBhvr>
                                      <p:to>
                                        <p:strVal val="visible"/>
                                      </p:to>
                                    </p:set>
                                    <p:animEffect transition="in" filter="fade">
                                      <p:cBhvr>
                                        <p:cTn id="15" dur="500"/>
                                        <p:tgtEl>
                                          <p:spTgt spid="8">
                                            <p:graphicEl>
                                              <a:dgm id="{2F310C15-1BED-4BBD-A1DE-87B40BF60BC1}"/>
                                            </p:graphicEl>
                                          </p:spTgt>
                                        </p:tgtEl>
                                      </p:cBhvr>
                                    </p:animEffect>
                                  </p:childTnLst>
                                </p:cTn>
                              </p:par>
                              <p:par>
                                <p:cTn id="16" presetID="10" presetClass="entr" presetSubtype="0" fill="hold" grpId="0" nodeType="withEffect">
                                  <p:stCondLst>
                                    <p:cond delay="24500"/>
                                  </p:stCondLst>
                                  <p:childTnLst>
                                    <p:set>
                                      <p:cBhvr>
                                        <p:cTn id="17" dur="1" fill="hold">
                                          <p:stCondLst>
                                            <p:cond delay="0"/>
                                          </p:stCondLst>
                                        </p:cTn>
                                        <p:tgtEl>
                                          <p:spTgt spid="8">
                                            <p:graphicEl>
                                              <a:dgm id="{3B51558E-8599-49B9-B59C-0B1B7569CF5A}"/>
                                            </p:graphicEl>
                                          </p:spTgt>
                                        </p:tgtEl>
                                        <p:attrNameLst>
                                          <p:attrName>style.visibility</p:attrName>
                                        </p:attrNameLst>
                                      </p:cBhvr>
                                      <p:to>
                                        <p:strVal val="visible"/>
                                      </p:to>
                                    </p:set>
                                    <p:animEffect transition="in" filter="fade">
                                      <p:cBhvr>
                                        <p:cTn id="18" dur="500"/>
                                        <p:tgtEl>
                                          <p:spTgt spid="8">
                                            <p:graphicEl>
                                              <a:dgm id="{3B51558E-8599-49B9-B59C-0B1B7569CF5A}"/>
                                            </p:graphicEl>
                                          </p:spTgt>
                                        </p:tgtEl>
                                      </p:cBhvr>
                                    </p:animEffect>
                                  </p:childTnLst>
                                </p:cTn>
                              </p:par>
                              <p:par>
                                <p:cTn id="19" presetID="10" presetClass="entr" presetSubtype="0" fill="hold" grpId="0" nodeType="withEffect">
                                  <p:stCondLst>
                                    <p:cond delay="24500"/>
                                  </p:stCondLst>
                                  <p:childTnLst>
                                    <p:set>
                                      <p:cBhvr>
                                        <p:cTn id="20" dur="1" fill="hold">
                                          <p:stCondLst>
                                            <p:cond delay="0"/>
                                          </p:stCondLst>
                                        </p:cTn>
                                        <p:tgtEl>
                                          <p:spTgt spid="8">
                                            <p:graphicEl>
                                              <a:dgm id="{F63F2B01-5D72-4A02-8697-133ED9E6591E}"/>
                                            </p:graphicEl>
                                          </p:spTgt>
                                        </p:tgtEl>
                                        <p:attrNameLst>
                                          <p:attrName>style.visibility</p:attrName>
                                        </p:attrNameLst>
                                      </p:cBhvr>
                                      <p:to>
                                        <p:strVal val="visible"/>
                                      </p:to>
                                    </p:set>
                                    <p:animEffect transition="in" filter="fade">
                                      <p:cBhvr>
                                        <p:cTn id="21" dur="500"/>
                                        <p:tgtEl>
                                          <p:spTgt spid="8">
                                            <p:graphicEl>
                                              <a:dgm id="{F63F2B01-5D72-4A02-8697-133ED9E6591E}"/>
                                            </p:graphicEl>
                                          </p:spTgt>
                                        </p:tgtEl>
                                      </p:cBhvr>
                                    </p:animEffect>
                                  </p:childTnLst>
                                </p:cTn>
                              </p:par>
                              <p:par>
                                <p:cTn id="22" presetID="10" presetClass="entr" presetSubtype="0" fill="hold" grpId="0" nodeType="withEffect">
                                  <p:stCondLst>
                                    <p:cond delay="28000"/>
                                  </p:stCondLst>
                                  <p:childTnLst>
                                    <p:set>
                                      <p:cBhvr>
                                        <p:cTn id="23" dur="1" fill="hold">
                                          <p:stCondLst>
                                            <p:cond delay="0"/>
                                          </p:stCondLst>
                                        </p:cTn>
                                        <p:tgtEl>
                                          <p:spTgt spid="8">
                                            <p:graphicEl>
                                              <a:dgm id="{E95CD284-3A25-4BC0-9ABD-2E732BFBCD95}"/>
                                            </p:graphicEl>
                                          </p:spTgt>
                                        </p:tgtEl>
                                        <p:attrNameLst>
                                          <p:attrName>style.visibility</p:attrName>
                                        </p:attrNameLst>
                                      </p:cBhvr>
                                      <p:to>
                                        <p:strVal val="visible"/>
                                      </p:to>
                                    </p:set>
                                    <p:animEffect transition="in" filter="fade">
                                      <p:cBhvr>
                                        <p:cTn id="24" dur="500"/>
                                        <p:tgtEl>
                                          <p:spTgt spid="8">
                                            <p:graphicEl>
                                              <a:dgm id="{E95CD284-3A25-4BC0-9ABD-2E732BFBCD95}"/>
                                            </p:graphicEl>
                                          </p:spTgt>
                                        </p:tgtEl>
                                      </p:cBhvr>
                                    </p:animEffect>
                                  </p:childTnLst>
                                </p:cTn>
                              </p:par>
                              <p:par>
                                <p:cTn id="25" presetID="10" presetClass="entr" presetSubtype="0" fill="hold" grpId="0" nodeType="withEffect">
                                  <p:stCondLst>
                                    <p:cond delay="28000"/>
                                  </p:stCondLst>
                                  <p:childTnLst>
                                    <p:set>
                                      <p:cBhvr>
                                        <p:cTn id="26" dur="1" fill="hold">
                                          <p:stCondLst>
                                            <p:cond delay="0"/>
                                          </p:stCondLst>
                                        </p:cTn>
                                        <p:tgtEl>
                                          <p:spTgt spid="8">
                                            <p:graphicEl>
                                              <a:dgm id="{B225364B-B269-431F-AF61-ABC8EE0401B0}"/>
                                            </p:graphicEl>
                                          </p:spTgt>
                                        </p:tgtEl>
                                        <p:attrNameLst>
                                          <p:attrName>style.visibility</p:attrName>
                                        </p:attrNameLst>
                                      </p:cBhvr>
                                      <p:to>
                                        <p:strVal val="visible"/>
                                      </p:to>
                                    </p:set>
                                    <p:animEffect transition="in" filter="fade">
                                      <p:cBhvr>
                                        <p:cTn id="27" dur="500"/>
                                        <p:tgtEl>
                                          <p:spTgt spid="8">
                                            <p:graphicEl>
                                              <a:dgm id="{B225364B-B269-431F-AF61-ABC8EE0401B0}"/>
                                            </p:graphicEl>
                                          </p:spTgt>
                                        </p:tgtEl>
                                      </p:cBhvr>
                                    </p:animEffect>
                                  </p:childTnLst>
                                </p:cTn>
                              </p:par>
                              <p:par>
                                <p:cTn id="28" presetID="10" presetClass="entr" presetSubtype="0" fill="hold" grpId="0" nodeType="withEffect">
                                  <p:stCondLst>
                                    <p:cond delay="28000"/>
                                  </p:stCondLst>
                                  <p:childTnLst>
                                    <p:set>
                                      <p:cBhvr>
                                        <p:cTn id="29" dur="1" fill="hold">
                                          <p:stCondLst>
                                            <p:cond delay="0"/>
                                          </p:stCondLst>
                                        </p:cTn>
                                        <p:tgtEl>
                                          <p:spTgt spid="8">
                                            <p:graphicEl>
                                              <a:dgm id="{E8F4C2FB-C519-4B52-B0BA-6C6F070F731F}"/>
                                            </p:graphicEl>
                                          </p:spTgt>
                                        </p:tgtEl>
                                        <p:attrNameLst>
                                          <p:attrName>style.visibility</p:attrName>
                                        </p:attrNameLst>
                                      </p:cBhvr>
                                      <p:to>
                                        <p:strVal val="visible"/>
                                      </p:to>
                                    </p:set>
                                    <p:animEffect transition="in" filter="fade">
                                      <p:cBhvr>
                                        <p:cTn id="30" dur="500"/>
                                        <p:tgtEl>
                                          <p:spTgt spid="8">
                                            <p:graphicEl>
                                              <a:dgm id="{E8F4C2FB-C519-4B52-B0BA-6C6F070F731F}"/>
                                            </p:graphicEl>
                                          </p:spTgt>
                                        </p:tgtEl>
                                      </p:cBhvr>
                                    </p:animEffect>
                                  </p:childTnLst>
                                </p:cTn>
                              </p:par>
                              <p:par>
                                <p:cTn id="31" presetID="10" presetClass="entr" presetSubtype="0" fill="hold" grpId="0" nodeType="withEffect">
                                  <p:stCondLst>
                                    <p:cond delay="28000"/>
                                  </p:stCondLst>
                                  <p:childTnLst>
                                    <p:set>
                                      <p:cBhvr>
                                        <p:cTn id="32" dur="1" fill="hold">
                                          <p:stCondLst>
                                            <p:cond delay="0"/>
                                          </p:stCondLst>
                                        </p:cTn>
                                        <p:tgtEl>
                                          <p:spTgt spid="8">
                                            <p:graphicEl>
                                              <a:dgm id="{6AD09D91-4B94-49E3-9314-CB0BF2F207D7}"/>
                                            </p:graphicEl>
                                          </p:spTgt>
                                        </p:tgtEl>
                                        <p:attrNameLst>
                                          <p:attrName>style.visibility</p:attrName>
                                        </p:attrNameLst>
                                      </p:cBhvr>
                                      <p:to>
                                        <p:strVal val="visible"/>
                                      </p:to>
                                    </p:set>
                                    <p:animEffect transition="in" filter="fade">
                                      <p:cBhvr>
                                        <p:cTn id="33" dur="500"/>
                                        <p:tgtEl>
                                          <p:spTgt spid="8">
                                            <p:graphicEl>
                                              <a:dgm id="{6AD09D91-4B94-49E3-9314-CB0BF2F207D7}"/>
                                            </p:graphicEl>
                                          </p:spTgt>
                                        </p:tgtEl>
                                      </p:cBhvr>
                                    </p:animEffect>
                                  </p:childTnLst>
                                </p:cTn>
                              </p:par>
                              <p:par>
                                <p:cTn id="34" presetID="10" presetClass="entr" presetSubtype="0" fill="hold" grpId="0" nodeType="withEffect">
                                  <p:stCondLst>
                                    <p:cond delay="31000"/>
                                  </p:stCondLst>
                                  <p:childTnLst>
                                    <p:set>
                                      <p:cBhvr>
                                        <p:cTn id="35" dur="1" fill="hold">
                                          <p:stCondLst>
                                            <p:cond delay="0"/>
                                          </p:stCondLst>
                                        </p:cTn>
                                        <p:tgtEl>
                                          <p:spTgt spid="8">
                                            <p:graphicEl>
                                              <a:dgm id="{BD0FA086-FA31-467C-ABAE-D1CE5E39F6AB}"/>
                                            </p:graphicEl>
                                          </p:spTgt>
                                        </p:tgtEl>
                                        <p:attrNameLst>
                                          <p:attrName>style.visibility</p:attrName>
                                        </p:attrNameLst>
                                      </p:cBhvr>
                                      <p:to>
                                        <p:strVal val="visible"/>
                                      </p:to>
                                    </p:set>
                                    <p:animEffect transition="in" filter="fade">
                                      <p:cBhvr>
                                        <p:cTn id="36" dur="500"/>
                                        <p:tgtEl>
                                          <p:spTgt spid="8">
                                            <p:graphicEl>
                                              <a:dgm id="{BD0FA086-FA31-467C-ABAE-D1CE5E39F6AB}"/>
                                            </p:graphicEl>
                                          </p:spTgt>
                                        </p:tgtEl>
                                      </p:cBhvr>
                                    </p:animEffect>
                                  </p:childTnLst>
                                </p:cTn>
                              </p:par>
                              <p:par>
                                <p:cTn id="37" presetID="10" presetClass="entr" presetSubtype="0" fill="hold" grpId="0" nodeType="withEffect">
                                  <p:stCondLst>
                                    <p:cond delay="31000"/>
                                  </p:stCondLst>
                                  <p:childTnLst>
                                    <p:set>
                                      <p:cBhvr>
                                        <p:cTn id="38" dur="1" fill="hold">
                                          <p:stCondLst>
                                            <p:cond delay="0"/>
                                          </p:stCondLst>
                                        </p:cTn>
                                        <p:tgtEl>
                                          <p:spTgt spid="8">
                                            <p:graphicEl>
                                              <a:dgm id="{0B9C7160-43DA-41EE-8EC4-4F7749243820}"/>
                                            </p:graphicEl>
                                          </p:spTgt>
                                        </p:tgtEl>
                                        <p:attrNameLst>
                                          <p:attrName>style.visibility</p:attrName>
                                        </p:attrNameLst>
                                      </p:cBhvr>
                                      <p:to>
                                        <p:strVal val="visible"/>
                                      </p:to>
                                    </p:set>
                                    <p:animEffect transition="in" filter="fade">
                                      <p:cBhvr>
                                        <p:cTn id="39" dur="500"/>
                                        <p:tgtEl>
                                          <p:spTgt spid="8">
                                            <p:graphicEl>
                                              <a:dgm id="{0B9C7160-43DA-41EE-8EC4-4F7749243820}"/>
                                            </p:graphicEl>
                                          </p:spTgt>
                                        </p:tgtEl>
                                      </p:cBhvr>
                                    </p:animEffect>
                                  </p:childTnLst>
                                </p:cTn>
                              </p:par>
                              <p:par>
                                <p:cTn id="40" presetID="10" presetClass="entr" presetSubtype="0" fill="hold" grpId="0" nodeType="withEffect">
                                  <p:stCondLst>
                                    <p:cond delay="31000"/>
                                  </p:stCondLst>
                                  <p:childTnLst>
                                    <p:set>
                                      <p:cBhvr>
                                        <p:cTn id="41" dur="1" fill="hold">
                                          <p:stCondLst>
                                            <p:cond delay="0"/>
                                          </p:stCondLst>
                                        </p:cTn>
                                        <p:tgtEl>
                                          <p:spTgt spid="8">
                                            <p:graphicEl>
                                              <a:dgm id="{FEFCA557-3386-4095-B2D8-0E5404D351C4}"/>
                                            </p:graphicEl>
                                          </p:spTgt>
                                        </p:tgtEl>
                                        <p:attrNameLst>
                                          <p:attrName>style.visibility</p:attrName>
                                        </p:attrNameLst>
                                      </p:cBhvr>
                                      <p:to>
                                        <p:strVal val="visible"/>
                                      </p:to>
                                    </p:set>
                                    <p:animEffect transition="in" filter="fade">
                                      <p:cBhvr>
                                        <p:cTn id="42" dur="500"/>
                                        <p:tgtEl>
                                          <p:spTgt spid="8">
                                            <p:graphicEl>
                                              <a:dgm id="{FEFCA557-3386-4095-B2D8-0E5404D351C4}"/>
                                            </p:graphicEl>
                                          </p:spTgt>
                                        </p:tgtEl>
                                      </p:cBhvr>
                                    </p:animEffect>
                                  </p:childTnLst>
                                </p:cTn>
                              </p:par>
                              <p:par>
                                <p:cTn id="43" presetID="10" presetClass="entr" presetSubtype="0" fill="hold" grpId="0" nodeType="withEffect">
                                  <p:stCondLst>
                                    <p:cond delay="31000"/>
                                  </p:stCondLst>
                                  <p:childTnLst>
                                    <p:set>
                                      <p:cBhvr>
                                        <p:cTn id="44" dur="1" fill="hold">
                                          <p:stCondLst>
                                            <p:cond delay="0"/>
                                          </p:stCondLst>
                                        </p:cTn>
                                        <p:tgtEl>
                                          <p:spTgt spid="8">
                                            <p:graphicEl>
                                              <a:dgm id="{6F1F35E7-B7DF-4548-98F0-7A70E47E2EFA}"/>
                                            </p:graphicEl>
                                          </p:spTgt>
                                        </p:tgtEl>
                                        <p:attrNameLst>
                                          <p:attrName>style.visibility</p:attrName>
                                        </p:attrNameLst>
                                      </p:cBhvr>
                                      <p:to>
                                        <p:strVal val="visible"/>
                                      </p:to>
                                    </p:set>
                                    <p:animEffect transition="in" filter="fade">
                                      <p:cBhvr>
                                        <p:cTn id="45" dur="500"/>
                                        <p:tgtEl>
                                          <p:spTgt spid="8">
                                            <p:graphicEl>
                                              <a:dgm id="{6F1F35E7-B7DF-4548-98F0-7A70E47E2E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14777DC-1C48-4DD5-A81E-B4B9B13F4114}"/>
              </a:ext>
            </a:extLst>
          </p:cNvPr>
          <p:cNvSpPr>
            <a:spLocks noGrp="1"/>
          </p:cNvSpPr>
          <p:nvPr>
            <p:ph type="title"/>
          </p:nvPr>
        </p:nvSpPr>
        <p:spPr>
          <a:xfrm>
            <a:off x="529154" y="281500"/>
            <a:ext cx="9371949" cy="1009828"/>
          </a:xfrm>
        </p:spPr>
        <p:txBody>
          <a:bodyPr>
            <a:noAutofit/>
          </a:bodyPr>
          <a:lstStyle/>
          <a:p>
            <a:pPr>
              <a:defRPr sz="1400" b="0" i="0" u="none" strike="noStrike" kern="1200" spc="0" baseline="0">
                <a:solidFill>
                  <a:srgbClr val="1F3864">
                    <a:lumMod val="65000"/>
                    <a:lumOff val="35000"/>
                  </a:srgbClr>
                </a:solidFill>
                <a:latin typeface="+mn-lt"/>
                <a:ea typeface="+mn-ea"/>
                <a:cs typeface="+mn-cs"/>
              </a:defRPr>
            </a:pPr>
            <a:r>
              <a:rPr lang="en-US" sz="3200" b="1">
                <a:solidFill>
                  <a:srgbClr val="1F3864"/>
                </a:solidFill>
                <a:latin typeface="+mn-lt"/>
                <a:ea typeface="+mn-ea"/>
                <a:cs typeface="+mn-cs"/>
              </a:rPr>
              <a:t>New York State SPP 2013-19 Targets and Actuals  </a:t>
            </a:r>
            <a:br>
              <a:rPr lang="en-US" sz="3200" b="1">
                <a:latin typeface="+mn-lt"/>
                <a:ea typeface="+mn-ea"/>
                <a:cs typeface="+mn-cs"/>
              </a:rPr>
            </a:br>
            <a:r>
              <a:rPr lang="en-US" sz="3200" b="1">
                <a:solidFill>
                  <a:srgbClr val="1F3864"/>
                </a:solidFill>
                <a:latin typeface="+mn-lt"/>
                <a:ea typeface="+mn-ea"/>
                <a:cs typeface="+mn-cs"/>
              </a:rPr>
              <a:t>Indicator 6A: Regular Early Childhood Program</a:t>
            </a:r>
          </a:p>
        </p:txBody>
      </p:sp>
      <p:graphicFrame>
        <p:nvGraphicFramePr>
          <p:cNvPr id="9" name="Chart 8" descr="Line graph demonstrating NYS Targets and NYS Results for Indicator 6A: Regular Early Childhood Program. The X-axis represents the years 2013 through 2019 and Y-axis indicates percent of preschool students in a regular early childhood program in New York State.  It is indicated that as that improvement is indicated by the percentage increasing. The graph shows two lines, one being the 6A NYS target and the other being the 6A NYS result. For the 6A NYS Target, the line shows a steady increase from 42.9 percent in 2013 to 50 percent in 2019. However, the 6A NYS Result shows a fairly consistent flat line with a dip in 2015, where 2013 starts at 42.92 percent and ends in 2019 at 42.2 percent. The difference between the target and result for each year is indicated in a chart below the graph.">
            <a:extLst>
              <a:ext uri="{FF2B5EF4-FFF2-40B4-BE49-F238E27FC236}">
                <a16:creationId xmlns:a16="http://schemas.microsoft.com/office/drawing/2014/main" id="{307D81FE-EB01-4650-B830-EC6C94F005E8}"/>
              </a:ext>
            </a:extLst>
          </p:cNvPr>
          <p:cNvGraphicFramePr>
            <a:graphicFrameLocks/>
          </p:cNvGraphicFramePr>
          <p:nvPr>
            <p:extLst>
              <p:ext uri="{D42A27DB-BD31-4B8C-83A1-F6EECF244321}">
                <p14:modId xmlns:p14="http://schemas.microsoft.com/office/powerpoint/2010/main" val="725979732"/>
              </p:ext>
            </p:extLst>
          </p:nvPr>
        </p:nvGraphicFramePr>
        <p:xfrm>
          <a:off x="285750" y="1445683"/>
          <a:ext cx="11572875" cy="44471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11">
            <a:extLst>
              <a:ext uri="{FF2B5EF4-FFF2-40B4-BE49-F238E27FC236}">
                <a16:creationId xmlns:a16="http://schemas.microsoft.com/office/drawing/2014/main" id="{A78CD346-7E6F-4244-877A-3D212D509AEE}"/>
              </a:ext>
            </a:extLst>
          </p:cNvPr>
          <p:cNvGraphicFramePr>
            <a:graphicFrameLocks noGrp="1"/>
          </p:cNvGraphicFramePr>
          <p:nvPr>
            <p:extLst>
              <p:ext uri="{D42A27DB-BD31-4B8C-83A1-F6EECF244321}">
                <p14:modId xmlns:p14="http://schemas.microsoft.com/office/powerpoint/2010/main" val="875220185"/>
              </p:ext>
            </p:extLst>
          </p:nvPr>
        </p:nvGraphicFramePr>
        <p:xfrm>
          <a:off x="410402" y="6019840"/>
          <a:ext cx="11448224" cy="370840"/>
        </p:xfrm>
        <a:graphic>
          <a:graphicData uri="http://schemas.openxmlformats.org/drawingml/2006/table">
            <a:tbl>
              <a:tblPr firstRow="1" bandRow="1">
                <a:tableStyleId>{3B4B98B0-60AC-42C2-AFA5-B58CD77FA1E5}</a:tableStyleId>
              </a:tblPr>
              <a:tblGrid>
                <a:gridCol w="1973202">
                  <a:extLst>
                    <a:ext uri="{9D8B030D-6E8A-4147-A177-3AD203B41FA5}">
                      <a16:colId xmlns:a16="http://schemas.microsoft.com/office/drawing/2014/main" val="188048402"/>
                    </a:ext>
                  </a:extLst>
                </a:gridCol>
                <a:gridCol w="1397286">
                  <a:extLst>
                    <a:ext uri="{9D8B030D-6E8A-4147-A177-3AD203B41FA5}">
                      <a16:colId xmlns:a16="http://schemas.microsoft.com/office/drawing/2014/main" val="1163091956"/>
                    </a:ext>
                  </a:extLst>
                </a:gridCol>
                <a:gridCol w="1315092">
                  <a:extLst>
                    <a:ext uri="{9D8B030D-6E8A-4147-A177-3AD203B41FA5}">
                      <a16:colId xmlns:a16="http://schemas.microsoft.com/office/drawing/2014/main" val="2394152938"/>
                    </a:ext>
                  </a:extLst>
                </a:gridCol>
                <a:gridCol w="1356189">
                  <a:extLst>
                    <a:ext uri="{9D8B030D-6E8A-4147-A177-3AD203B41FA5}">
                      <a16:colId xmlns:a16="http://schemas.microsoft.com/office/drawing/2014/main" val="3815503295"/>
                    </a:ext>
                  </a:extLst>
                </a:gridCol>
                <a:gridCol w="1366463">
                  <a:extLst>
                    <a:ext uri="{9D8B030D-6E8A-4147-A177-3AD203B41FA5}">
                      <a16:colId xmlns:a16="http://schemas.microsoft.com/office/drawing/2014/main" val="628828465"/>
                    </a:ext>
                  </a:extLst>
                </a:gridCol>
                <a:gridCol w="1345914">
                  <a:extLst>
                    <a:ext uri="{9D8B030D-6E8A-4147-A177-3AD203B41FA5}">
                      <a16:colId xmlns:a16="http://schemas.microsoft.com/office/drawing/2014/main" val="492740934"/>
                    </a:ext>
                  </a:extLst>
                </a:gridCol>
                <a:gridCol w="1356189">
                  <a:extLst>
                    <a:ext uri="{9D8B030D-6E8A-4147-A177-3AD203B41FA5}">
                      <a16:colId xmlns:a16="http://schemas.microsoft.com/office/drawing/2014/main" val="2029022107"/>
                    </a:ext>
                  </a:extLst>
                </a:gridCol>
                <a:gridCol w="1337889">
                  <a:extLst>
                    <a:ext uri="{9D8B030D-6E8A-4147-A177-3AD203B41FA5}">
                      <a16:colId xmlns:a16="http://schemas.microsoft.com/office/drawing/2014/main" val="2068141523"/>
                    </a:ext>
                  </a:extLst>
                </a:gridCol>
              </a:tblGrid>
              <a:tr h="370840">
                <a:tc>
                  <a:txBody>
                    <a:bodyPr/>
                    <a:lstStyle/>
                    <a:p>
                      <a:pPr algn="ctr"/>
                      <a:r>
                        <a:rPr lang="en-US" sz="1800">
                          <a:solidFill>
                            <a:schemeClr val="accent1">
                              <a:lumMod val="50000"/>
                            </a:schemeClr>
                          </a:solidFill>
                          <a:latin typeface="Calibri" panose="020F0502020204030204" pitchFamily="34" charset="0"/>
                        </a:rPr>
                        <a:t>Difference</a:t>
                      </a:r>
                      <a:endParaRPr lang="en-US" sz="180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solidFill>
                            <a:schemeClr val="accent1">
                              <a:lumMod val="50000"/>
                            </a:schemeClr>
                          </a:solidFill>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solidFill>
                            <a:schemeClr val="accent1">
                              <a:lumMod val="50000"/>
                            </a:schemeClr>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accent1">
                              <a:lumMod val="50000"/>
                            </a:schemeClr>
                          </a:solidFill>
                          <a:latin typeface="Calibri" panose="020F0502020204030204" pitchFamily="34" charset="0"/>
                        </a:rPr>
                        <a:t>-1.56</a:t>
                      </a:r>
                      <a:endParaRPr lang="en-US">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accent1">
                              <a:lumMod val="50000"/>
                            </a:schemeClr>
                          </a:solidFill>
                          <a:latin typeface="Calibri" panose="020F0502020204030204" pitchFamily="34" charset="0"/>
                        </a:rPr>
                        <a:t>-1.59</a:t>
                      </a:r>
                      <a:endParaRPr lang="en-US">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accent1">
                              <a:lumMod val="50000"/>
                            </a:schemeClr>
                          </a:solidFill>
                          <a:latin typeface="Calibri" panose="020F0502020204030204" pitchFamily="34" charset="0"/>
                        </a:rPr>
                        <a:t>-3.44</a:t>
                      </a:r>
                      <a:r>
                        <a:rPr lang="en-US">
                          <a:solidFill>
                            <a:schemeClr val="accent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accent1">
                              <a:lumMod val="50000"/>
                            </a:schemeClr>
                          </a:solidFill>
                          <a:latin typeface="Calibri" panose="020F0502020204030204" pitchFamily="34" charset="0"/>
                        </a:rPr>
                        <a:t>-6.94</a:t>
                      </a:r>
                      <a:endParaRPr lang="en-US">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accent1">
                              <a:lumMod val="50000"/>
                            </a:schemeClr>
                          </a:solidFill>
                          <a:latin typeface="Calibri" panose="020F0502020204030204" pitchFamily="34" charset="0"/>
                        </a:rPr>
                        <a:t>-7.80</a:t>
                      </a:r>
                      <a:r>
                        <a:rPr lang="en-US">
                          <a:solidFill>
                            <a:schemeClr val="accent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6086722"/>
                  </a:ext>
                </a:extLst>
              </a:tr>
            </a:tbl>
          </a:graphicData>
        </a:graphic>
      </p:graphicFrame>
      <p:sp>
        <p:nvSpPr>
          <p:cNvPr id="15" name="Arrow: Up 14">
            <a:extLst>
              <a:ext uri="{FF2B5EF4-FFF2-40B4-BE49-F238E27FC236}">
                <a16:creationId xmlns:a16="http://schemas.microsoft.com/office/drawing/2014/main" id="{73994FCC-3932-4EC4-B124-B01157FA1421}"/>
              </a:ext>
              <a:ext uri="{C183D7F6-B498-43B3-948B-1728B52AA6E4}">
                <adec:decorative xmlns:adec="http://schemas.microsoft.com/office/drawing/2017/decorative" val="1"/>
              </a:ext>
            </a:extLst>
          </p:cNvPr>
          <p:cNvSpPr/>
          <p:nvPr/>
        </p:nvSpPr>
        <p:spPr>
          <a:xfrm>
            <a:off x="559985" y="1716959"/>
            <a:ext cx="649055" cy="3180080"/>
          </a:xfrm>
          <a:prstGeom prst="up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sz="2000"/>
              <a:t>Increase = Improvement</a:t>
            </a:r>
          </a:p>
        </p:txBody>
      </p:sp>
      <p:sp>
        <p:nvSpPr>
          <p:cNvPr id="2" name="Slide Number Placeholder 1">
            <a:extLst>
              <a:ext uri="{FF2B5EF4-FFF2-40B4-BE49-F238E27FC236}">
                <a16:creationId xmlns:a16="http://schemas.microsoft.com/office/drawing/2014/main" id="{0580F438-E0F7-4A4A-A719-C9C7DF6BF2D6}"/>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14</a:t>
            </a:fld>
            <a:endParaRPr lang="en-US" sz="1000"/>
          </a:p>
        </p:txBody>
      </p:sp>
      <p:sp>
        <p:nvSpPr>
          <p:cNvPr id="4" name="Footer Placeholder 3">
            <a:extLst>
              <a:ext uri="{FF2B5EF4-FFF2-40B4-BE49-F238E27FC236}">
                <a16:creationId xmlns:a16="http://schemas.microsoft.com/office/drawing/2014/main" id="{5872A0F3-EA90-4EFE-9A65-31B9231B2952}"/>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Indicator 6A: SPP 2015-19 Actual Reported Data</a:t>
            </a:r>
          </a:p>
        </p:txBody>
      </p:sp>
    </p:spTree>
    <p:custDataLst>
      <p:tags r:id="rId1"/>
    </p:custDataLst>
    <p:extLst>
      <p:ext uri="{BB962C8B-B14F-4D97-AF65-F5344CB8AC3E}">
        <p14:creationId xmlns:p14="http://schemas.microsoft.com/office/powerpoint/2010/main" val="344479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5"/>
                                        </p:tgtEl>
                                      </p:cBhvr>
                                    </p:animEffect>
                                    <p:animScale>
                                      <p:cBhvr>
                                        <p:cTn id="7" dur="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D7F94E-38A1-4A7F-A067-594FE9F51C03}"/>
              </a:ext>
            </a:extLst>
          </p:cNvPr>
          <p:cNvSpPr>
            <a:spLocks noGrp="1"/>
          </p:cNvSpPr>
          <p:nvPr>
            <p:ph type="title" idx="4294967295"/>
          </p:nvPr>
        </p:nvSpPr>
        <p:spPr>
          <a:xfrm>
            <a:off x="952500" y="355600"/>
            <a:ext cx="8715375" cy="82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algn="ctr">
              <a:lnSpc>
                <a:spcPct val="90000"/>
              </a:lnSpc>
              <a:spcBef>
                <a:spcPts val="1100"/>
              </a:spcBef>
              <a:defRPr sz="1600" b="1" i="0" u="none" strike="noStrike" kern="1200" baseline="0">
                <a:solidFill>
                  <a:srgbClr val="44546A"/>
                </a:solidFill>
                <a:latin typeface="+mn-lt"/>
                <a:ea typeface="+mn-ea"/>
                <a:cs typeface="+mn-cs"/>
              </a:defRPr>
            </a:pPr>
            <a:r>
              <a:rPr lang="en-US" sz="2800" b="1">
                <a:solidFill>
                  <a:srgbClr val="44546A"/>
                </a:solidFill>
                <a:latin typeface="+mn-lt"/>
                <a:ea typeface="+mn-ea"/>
                <a:cs typeface="+mn-cs"/>
              </a:rPr>
              <a:t>7-PAK States</a:t>
            </a:r>
            <a:r>
              <a:rPr kumimoji="0" lang="en-US" sz="2800" b="1" i="0" u="none" strike="noStrike" kern="1200" cap="none" spc="0" normalizeH="0" baseline="0" noProof="0">
                <a:ln>
                  <a:noFill/>
                </a:ln>
                <a:solidFill>
                  <a:srgbClr val="44546A"/>
                </a:solidFill>
                <a:effectLst/>
                <a:uLnTx/>
                <a:uFillTx/>
                <a:latin typeface="+mn-lt"/>
                <a:ea typeface="+mn-ea"/>
                <a:cs typeface="+mn-cs"/>
              </a:rPr>
              <a:t> Results Comparison</a:t>
            </a:r>
          </a:p>
          <a:p>
            <a:pPr marL="0" marR="0" lvl="0" indent="0" algn="ctr" defTabSz="914400" rtl="0" eaLnBrk="1" fontAlgn="auto" latinLnBrk="0" hangingPunct="1">
              <a:lnSpc>
                <a:spcPct val="90000"/>
              </a:lnSpc>
              <a:spcBef>
                <a:spcPts val="1100"/>
              </a:spcBef>
              <a:spcAft>
                <a:spcPts val="0"/>
              </a:spcAft>
              <a:buClrTx/>
              <a:buSzTx/>
              <a:buFont typeface="Arial" panose="020B0604020202020204" pitchFamily="34" charset="0"/>
              <a:buNone/>
              <a:tabLst/>
              <a:defRPr sz="1600" b="1" i="0" u="none" strike="noStrike" kern="1200" baseline="0">
                <a:solidFill>
                  <a:srgbClr val="44546A"/>
                </a:solidFill>
                <a:latin typeface="+mn-lt"/>
                <a:ea typeface="+mn-ea"/>
                <a:cs typeface="+mn-cs"/>
              </a:defRPr>
            </a:pPr>
            <a:r>
              <a:rPr kumimoji="0" lang="en-US" sz="2800" b="1" i="0" u="none" strike="noStrike" kern="1200" cap="none" spc="0" normalizeH="0" baseline="0" noProof="0">
                <a:ln>
                  <a:noFill/>
                </a:ln>
                <a:solidFill>
                  <a:srgbClr val="44546A"/>
                </a:solidFill>
                <a:effectLst/>
                <a:uLnTx/>
                <a:uFillTx/>
                <a:latin typeface="+mn-lt"/>
                <a:ea typeface="+mn-ea"/>
                <a:cs typeface="+mn-cs"/>
              </a:rPr>
              <a:t>Indicator 6A: Regular Early Childhood Program</a:t>
            </a:r>
          </a:p>
        </p:txBody>
      </p:sp>
      <p:sp>
        <p:nvSpPr>
          <p:cNvPr id="12" name="Arrow: Up 11">
            <a:extLst>
              <a:ext uri="{FF2B5EF4-FFF2-40B4-BE49-F238E27FC236}">
                <a16:creationId xmlns:a16="http://schemas.microsoft.com/office/drawing/2014/main" id="{9F01CCF2-F13D-4E3F-9846-4C67DA6A6933}"/>
              </a:ext>
              <a:ext uri="{C183D7F6-B498-43B3-948B-1728B52AA6E4}">
                <adec:decorative xmlns:adec="http://schemas.microsoft.com/office/drawing/2017/decorative" val="1"/>
              </a:ext>
            </a:extLst>
          </p:cNvPr>
          <p:cNvSpPr/>
          <p:nvPr/>
        </p:nvSpPr>
        <p:spPr>
          <a:xfrm>
            <a:off x="218114" y="1627632"/>
            <a:ext cx="582783" cy="3822191"/>
          </a:xfrm>
          <a:prstGeom prst="up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sz="2000"/>
              <a:t>Increase = Improvement</a:t>
            </a:r>
          </a:p>
        </p:txBody>
      </p:sp>
      <p:graphicFrame>
        <p:nvGraphicFramePr>
          <p:cNvPr id="11" name="Chart 10" descr="The bar graph shown is describing State-to-State Results Comparison of Indicator 6A: Regular Early Childhood Program. The X-axis shows the PAC7 states' (New York, California, Florida, Pennsylvania, Illinois, Texas and Ohio) performance from 2015 to 2018. The y-axis shows the percent of preschool students in a regular early childhood program. It is indicated that the higher the percentage, the better the outcome on this measurement.  The 2018 National mean is indicated with a red-dotted line at 50 percent. On average across the four years, the highest percent of Indicator 6A was found in Ohio and the lowest percent was found in Texas. New York State ranks in the middle for performance in Indicator 6B compared to other states but worse than the 2018 National Mean. ">
            <a:extLst>
              <a:ext uri="{FF2B5EF4-FFF2-40B4-BE49-F238E27FC236}">
                <a16:creationId xmlns:a16="http://schemas.microsoft.com/office/drawing/2014/main" id="{BB0A3DD6-A325-4E52-9B7E-BCBD0E92D5DD}"/>
              </a:ext>
            </a:extLst>
          </p:cNvPr>
          <p:cNvGraphicFramePr>
            <a:graphicFrameLocks/>
          </p:cNvGraphicFramePr>
          <p:nvPr>
            <p:extLst>
              <p:ext uri="{D42A27DB-BD31-4B8C-83A1-F6EECF244321}">
                <p14:modId xmlns:p14="http://schemas.microsoft.com/office/powerpoint/2010/main" val="3666930667"/>
              </p:ext>
            </p:extLst>
          </p:nvPr>
        </p:nvGraphicFramePr>
        <p:xfrm>
          <a:off x="855677" y="1282947"/>
          <a:ext cx="11244823" cy="4950073"/>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58D3BEF6-2E19-4994-9934-A7CC82DBAC60}"/>
              </a:ext>
            </a:extLst>
          </p:cNvPr>
          <p:cNvSpPr>
            <a:spLocks noGrp="1"/>
          </p:cNvSpPr>
          <p:nvPr>
            <p:ph type="sldNum" sz="quarter" idx="12"/>
          </p:nvPr>
        </p:nvSpPr>
        <p:spPr/>
        <p:txBody>
          <a:bodyPr/>
          <a:lstStyle/>
          <a:p>
            <a:fld id="{9CD8D479-8942-46E8-A226-A4E01F7A105C}" type="slidenum">
              <a:rPr lang="en-US" smtClean="0"/>
              <a:t>15</a:t>
            </a:fld>
            <a:endParaRPr lang="en-US"/>
          </a:p>
        </p:txBody>
      </p:sp>
      <p:sp>
        <p:nvSpPr>
          <p:cNvPr id="9" name="Footer Placeholder 8">
            <a:extLst>
              <a:ext uri="{FF2B5EF4-FFF2-40B4-BE49-F238E27FC236}">
                <a16:creationId xmlns:a16="http://schemas.microsoft.com/office/drawing/2014/main" id="{B20919C2-6034-4FC6-80CF-3984262B3B7E}"/>
              </a:ext>
            </a:extLst>
          </p:cNvPr>
          <p:cNvSpPr>
            <a:spLocks noGrp="1"/>
          </p:cNvSpPr>
          <p:nvPr>
            <p:ph type="ftr" sz="quarter" idx="11"/>
          </p:nvPr>
        </p:nvSpPr>
        <p:spPr/>
        <p:txBody>
          <a:bodyPr/>
          <a:lstStyle/>
          <a:p>
            <a:r>
              <a:rPr lang="en-US"/>
              <a:t>6A: State Comparison Reported Data from the APR </a:t>
            </a:r>
          </a:p>
        </p:txBody>
      </p:sp>
    </p:spTree>
    <p:extLst>
      <p:ext uri="{BB962C8B-B14F-4D97-AF65-F5344CB8AC3E}">
        <p14:creationId xmlns:p14="http://schemas.microsoft.com/office/powerpoint/2010/main" val="10544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14777DC-1C48-4DD5-A81E-B4B9B13F4114}"/>
              </a:ext>
            </a:extLst>
          </p:cNvPr>
          <p:cNvSpPr>
            <a:spLocks noGrp="1"/>
          </p:cNvSpPr>
          <p:nvPr>
            <p:ph type="title"/>
          </p:nvPr>
        </p:nvSpPr>
        <p:spPr>
          <a:xfrm>
            <a:off x="529154" y="281500"/>
            <a:ext cx="9371949" cy="1009828"/>
          </a:xfrm>
        </p:spPr>
        <p:txBody>
          <a:bodyPr>
            <a:normAutofit fontScale="90000"/>
          </a:bodyPr>
          <a:lstStyle/>
          <a:p>
            <a:pPr>
              <a:defRPr sz="1400" b="0" i="0" u="none" strike="noStrike" kern="1200" spc="0" baseline="0">
                <a:solidFill>
                  <a:srgbClr val="1F3864">
                    <a:lumMod val="65000"/>
                    <a:lumOff val="35000"/>
                  </a:srgbClr>
                </a:solidFill>
                <a:latin typeface="+mn-lt"/>
                <a:ea typeface="+mn-ea"/>
                <a:cs typeface="+mn-cs"/>
              </a:defRPr>
            </a:pPr>
            <a:r>
              <a:rPr lang="en-US" sz="3600" b="1">
                <a:solidFill>
                  <a:srgbClr val="1F3864"/>
                </a:solidFill>
                <a:latin typeface="+mn-lt"/>
                <a:ea typeface="+mn-ea"/>
                <a:cs typeface="+mn-cs"/>
              </a:rPr>
              <a:t>New York State SPP 2013-19 Targets and Actuals  </a:t>
            </a:r>
            <a:br>
              <a:rPr lang="en-US" sz="3600" b="1">
                <a:latin typeface="+mn-lt"/>
                <a:ea typeface="+mn-ea"/>
                <a:cs typeface="+mn-cs"/>
              </a:rPr>
            </a:br>
            <a:r>
              <a:rPr lang="en-US" sz="3600" b="1">
                <a:solidFill>
                  <a:srgbClr val="1F3864"/>
                </a:solidFill>
                <a:latin typeface="+mn-lt"/>
                <a:ea typeface="+mn-ea"/>
                <a:cs typeface="+mn-cs"/>
              </a:rPr>
              <a:t>Indicator 6B: Separate Class, School or Facility</a:t>
            </a:r>
            <a:endParaRPr lang="en-US">
              <a:solidFill>
                <a:srgbClr val="1F3864"/>
              </a:solidFill>
              <a:highlight>
                <a:srgbClr val="FFFF00"/>
              </a:highlight>
            </a:endParaRPr>
          </a:p>
        </p:txBody>
      </p:sp>
      <p:graphicFrame>
        <p:nvGraphicFramePr>
          <p:cNvPr id="10" name="Chart 9" descr="Line graph demonstrating NYS Targets and NYS Results for Indicator 6B: Separate Class, School or Facility. The X-axis represents the years 2013 through 2019 and Y-axis indicates percent of preschool students in a separate class, school or facility in New York State.  It is indicated that as that improvement is indicated by the percentage decreasing. The graph shows two lines, one being the 6B NYS target and the other being the 6B NYS result. For the 6B NYS Target, the line shows a steady decrease from 23.77 percent in 2013 to 18 percent in 2019. However, the 6A NYS Result shows a fluctuating flat line with a peak in 2015, where 2013 starts at 23.77 percent and ends in 2019 at 23.25 percent. The difference between the target and result for each year is indicated in a chart below the graph.">
            <a:extLst>
              <a:ext uri="{FF2B5EF4-FFF2-40B4-BE49-F238E27FC236}">
                <a16:creationId xmlns:a16="http://schemas.microsoft.com/office/drawing/2014/main" id="{4FE754D5-9997-409A-BBFC-965907E347D5}"/>
              </a:ext>
            </a:extLst>
          </p:cNvPr>
          <p:cNvGraphicFramePr>
            <a:graphicFrameLocks/>
          </p:cNvGraphicFramePr>
          <p:nvPr>
            <p:extLst>
              <p:ext uri="{D42A27DB-BD31-4B8C-83A1-F6EECF244321}">
                <p14:modId xmlns:p14="http://schemas.microsoft.com/office/powerpoint/2010/main" val="2543098735"/>
              </p:ext>
            </p:extLst>
          </p:nvPr>
        </p:nvGraphicFramePr>
        <p:xfrm>
          <a:off x="83961" y="1450446"/>
          <a:ext cx="12024078" cy="44321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a:extLst>
              <a:ext uri="{FF2B5EF4-FFF2-40B4-BE49-F238E27FC236}">
                <a16:creationId xmlns:a16="http://schemas.microsoft.com/office/drawing/2014/main" id="{9ED41F65-7C27-47F8-A3A0-F9CF5E0EFF40}"/>
              </a:ext>
            </a:extLst>
          </p:cNvPr>
          <p:cNvGraphicFramePr>
            <a:graphicFrameLocks noGrp="1"/>
          </p:cNvGraphicFramePr>
          <p:nvPr>
            <p:extLst>
              <p:ext uri="{D42A27DB-BD31-4B8C-83A1-F6EECF244321}">
                <p14:modId xmlns:p14="http://schemas.microsoft.com/office/powerpoint/2010/main" val="2157594237"/>
              </p:ext>
            </p:extLst>
          </p:nvPr>
        </p:nvGraphicFramePr>
        <p:xfrm>
          <a:off x="294640" y="5973918"/>
          <a:ext cx="11663681" cy="370840"/>
        </p:xfrm>
        <a:graphic>
          <a:graphicData uri="http://schemas.openxmlformats.org/drawingml/2006/table">
            <a:tbl>
              <a:tblPr firstRow="1" bandRow="1">
                <a:tableStyleId>{3B4B98B0-60AC-42C2-AFA5-B58CD77FA1E5}</a:tableStyleId>
              </a:tblPr>
              <a:tblGrid>
                <a:gridCol w="1918208">
                  <a:extLst>
                    <a:ext uri="{9D8B030D-6E8A-4147-A177-3AD203B41FA5}">
                      <a16:colId xmlns:a16="http://schemas.microsoft.com/office/drawing/2014/main" val="188048402"/>
                    </a:ext>
                  </a:extLst>
                </a:gridCol>
                <a:gridCol w="1380957">
                  <a:extLst>
                    <a:ext uri="{9D8B030D-6E8A-4147-A177-3AD203B41FA5}">
                      <a16:colId xmlns:a16="http://schemas.microsoft.com/office/drawing/2014/main" val="1961550516"/>
                    </a:ext>
                  </a:extLst>
                </a:gridCol>
                <a:gridCol w="1371387">
                  <a:extLst>
                    <a:ext uri="{9D8B030D-6E8A-4147-A177-3AD203B41FA5}">
                      <a16:colId xmlns:a16="http://schemas.microsoft.com/office/drawing/2014/main" val="3142643498"/>
                    </a:ext>
                  </a:extLst>
                </a:gridCol>
                <a:gridCol w="1435608">
                  <a:extLst>
                    <a:ext uri="{9D8B030D-6E8A-4147-A177-3AD203B41FA5}">
                      <a16:colId xmlns:a16="http://schemas.microsoft.com/office/drawing/2014/main" val="3815503295"/>
                    </a:ext>
                  </a:extLst>
                </a:gridCol>
                <a:gridCol w="1380744">
                  <a:extLst>
                    <a:ext uri="{9D8B030D-6E8A-4147-A177-3AD203B41FA5}">
                      <a16:colId xmlns:a16="http://schemas.microsoft.com/office/drawing/2014/main" val="628828465"/>
                    </a:ext>
                  </a:extLst>
                </a:gridCol>
                <a:gridCol w="1408176">
                  <a:extLst>
                    <a:ext uri="{9D8B030D-6E8A-4147-A177-3AD203B41FA5}">
                      <a16:colId xmlns:a16="http://schemas.microsoft.com/office/drawing/2014/main" val="492740934"/>
                    </a:ext>
                  </a:extLst>
                </a:gridCol>
                <a:gridCol w="1362456">
                  <a:extLst>
                    <a:ext uri="{9D8B030D-6E8A-4147-A177-3AD203B41FA5}">
                      <a16:colId xmlns:a16="http://schemas.microsoft.com/office/drawing/2014/main" val="2029022107"/>
                    </a:ext>
                  </a:extLst>
                </a:gridCol>
                <a:gridCol w="1406145">
                  <a:extLst>
                    <a:ext uri="{9D8B030D-6E8A-4147-A177-3AD203B41FA5}">
                      <a16:colId xmlns:a16="http://schemas.microsoft.com/office/drawing/2014/main" val="2068141523"/>
                    </a:ext>
                  </a:extLst>
                </a:gridCol>
              </a:tblGrid>
              <a:tr h="370840">
                <a:tc>
                  <a:txBody>
                    <a:bodyPr/>
                    <a:lstStyle/>
                    <a:p>
                      <a:pPr algn="ctr"/>
                      <a:r>
                        <a:rPr lang="en-US" sz="1800">
                          <a:solidFill>
                            <a:schemeClr val="accent1">
                              <a:lumMod val="50000"/>
                            </a:schemeClr>
                          </a:solidFill>
                          <a:latin typeface="Calibri" panose="020F0502020204030204" pitchFamily="34" charset="0"/>
                        </a:rPr>
                        <a:t>Difference</a:t>
                      </a:r>
                      <a:endParaRPr lang="en-US" sz="180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solidFill>
                            <a:schemeClr val="accent1">
                              <a:lumMod val="50000"/>
                            </a:schemeClr>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solidFill>
                            <a:schemeClr val="accent1">
                              <a:lumMod val="50000"/>
                            </a:schemeClr>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accent1">
                              <a:lumMod val="50000"/>
                            </a:schemeClr>
                          </a:solidFill>
                          <a:latin typeface="Calibri"/>
                        </a:rPr>
                        <a:t>-2.86</a:t>
                      </a:r>
                      <a:r>
                        <a:rPr lang="en-US">
                          <a:solidFill>
                            <a:schemeClr val="accent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accent1">
                              <a:lumMod val="50000"/>
                            </a:schemeClr>
                          </a:solidFill>
                          <a:latin typeface="Calibri"/>
                        </a:rPr>
                        <a:t>-2.68</a:t>
                      </a:r>
                      <a:endParaRPr lang="en-US">
                        <a:solidFill>
                          <a:schemeClr val="accent1">
                            <a:lumMod val="50000"/>
                          </a:schemeClr>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accent1">
                              <a:lumMod val="50000"/>
                            </a:schemeClr>
                          </a:solidFill>
                          <a:latin typeface="Calibri"/>
                        </a:rPr>
                        <a:t>-3.46</a:t>
                      </a:r>
                      <a:r>
                        <a:rPr lang="en-US">
                          <a:solidFill>
                            <a:schemeClr val="accent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accent1">
                              <a:lumMod val="50000"/>
                            </a:schemeClr>
                          </a:solidFill>
                          <a:latin typeface="Calibri"/>
                        </a:rPr>
                        <a:t>-5.28</a:t>
                      </a:r>
                      <a:endParaRPr lang="en-US">
                        <a:solidFill>
                          <a:schemeClr val="accent1">
                            <a:lumMod val="50000"/>
                          </a:schemeClr>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accent1">
                              <a:lumMod val="50000"/>
                            </a:schemeClr>
                          </a:solidFill>
                          <a:latin typeface="Calibri"/>
                        </a:rPr>
                        <a:t>-5.25</a:t>
                      </a:r>
                      <a:r>
                        <a:rPr lang="en-US" dirty="0">
                          <a:solidFill>
                            <a:schemeClr val="accent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6086722"/>
                  </a:ext>
                </a:extLst>
              </a:tr>
            </a:tbl>
          </a:graphicData>
        </a:graphic>
      </p:graphicFrame>
      <p:sp>
        <p:nvSpPr>
          <p:cNvPr id="5" name="Arrow: Down 4">
            <a:extLst>
              <a:ext uri="{FF2B5EF4-FFF2-40B4-BE49-F238E27FC236}">
                <a16:creationId xmlns:a16="http://schemas.microsoft.com/office/drawing/2014/main" id="{2107FE38-4FD3-43C6-9576-09E58F0D267C}"/>
              </a:ext>
              <a:ext uri="{C183D7F6-B498-43B3-948B-1728B52AA6E4}">
                <adec:decorative xmlns:adec="http://schemas.microsoft.com/office/drawing/2017/decorative" val="1"/>
              </a:ext>
            </a:extLst>
          </p:cNvPr>
          <p:cNvSpPr/>
          <p:nvPr/>
        </p:nvSpPr>
        <p:spPr>
          <a:xfrm>
            <a:off x="529154" y="1808480"/>
            <a:ext cx="618926" cy="3027680"/>
          </a:xfrm>
          <a:prstGeom prst="down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a:t>Decrease = Improvement</a:t>
            </a:r>
          </a:p>
        </p:txBody>
      </p:sp>
      <p:sp>
        <p:nvSpPr>
          <p:cNvPr id="2" name="Slide Number Placeholder 1">
            <a:extLst>
              <a:ext uri="{FF2B5EF4-FFF2-40B4-BE49-F238E27FC236}">
                <a16:creationId xmlns:a16="http://schemas.microsoft.com/office/drawing/2014/main" id="{0580F438-E0F7-4A4A-A719-C9C7DF6BF2D6}"/>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16</a:t>
            </a:fld>
            <a:endParaRPr lang="en-US" sz="1000"/>
          </a:p>
        </p:txBody>
      </p:sp>
      <p:sp>
        <p:nvSpPr>
          <p:cNvPr id="4" name="Footer Placeholder 3">
            <a:extLst>
              <a:ext uri="{FF2B5EF4-FFF2-40B4-BE49-F238E27FC236}">
                <a16:creationId xmlns:a16="http://schemas.microsoft.com/office/drawing/2014/main" id="{5872A0F3-EA90-4EFE-9A65-31B9231B2952}"/>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Indicator 6B: SPP 2015-19 Actual Reported Data</a:t>
            </a:r>
          </a:p>
        </p:txBody>
      </p:sp>
    </p:spTree>
    <p:custDataLst>
      <p:tags r:id="rId1"/>
    </p:custDataLst>
    <p:extLst>
      <p:ext uri="{BB962C8B-B14F-4D97-AF65-F5344CB8AC3E}">
        <p14:creationId xmlns:p14="http://schemas.microsoft.com/office/powerpoint/2010/main" val="147744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D7F94E-38A1-4A7F-A067-594FE9F51C03}"/>
              </a:ext>
            </a:extLst>
          </p:cNvPr>
          <p:cNvSpPr>
            <a:spLocks noGrp="1"/>
          </p:cNvSpPr>
          <p:nvPr>
            <p:ph type="title" idx="4294967295"/>
          </p:nvPr>
        </p:nvSpPr>
        <p:spPr>
          <a:xfrm>
            <a:off x="954088" y="344488"/>
            <a:ext cx="8715375"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algn="ctr">
              <a:lnSpc>
                <a:spcPct val="90000"/>
              </a:lnSpc>
              <a:spcBef>
                <a:spcPts val="1100"/>
              </a:spcBef>
              <a:defRPr sz="1600" b="1" i="0" u="none" strike="noStrike" kern="1200" baseline="0">
                <a:solidFill>
                  <a:srgbClr val="44546A"/>
                </a:solidFill>
                <a:latin typeface="+mn-lt"/>
                <a:ea typeface="+mn-ea"/>
                <a:cs typeface="+mn-cs"/>
              </a:defRPr>
            </a:pPr>
            <a:r>
              <a:rPr lang="en-US" sz="2800" b="1">
                <a:solidFill>
                  <a:srgbClr val="44546A"/>
                </a:solidFill>
                <a:latin typeface="+mn-lt"/>
                <a:ea typeface="+mn-ea"/>
                <a:cs typeface="+mn-cs"/>
              </a:rPr>
              <a:t>7-PAK States </a:t>
            </a:r>
            <a:r>
              <a:rPr kumimoji="0" lang="en-US" sz="2800" b="1" i="0" u="none" strike="noStrike" kern="1200" cap="none" spc="0" normalizeH="0" baseline="0" noProof="0">
                <a:ln>
                  <a:noFill/>
                </a:ln>
                <a:solidFill>
                  <a:srgbClr val="44546A"/>
                </a:solidFill>
                <a:effectLst/>
                <a:uLnTx/>
                <a:uFillTx/>
                <a:latin typeface="+mn-lt"/>
                <a:ea typeface="+mn-ea"/>
                <a:cs typeface="+mn-cs"/>
              </a:rPr>
              <a:t>Results Comparison</a:t>
            </a:r>
            <a:r>
              <a:rPr lang="en-US" sz="2800" b="1">
                <a:solidFill>
                  <a:srgbClr val="44546A"/>
                </a:solidFill>
                <a:latin typeface="+mn-lt"/>
                <a:ea typeface="+mn-ea"/>
                <a:cs typeface="+mn-cs"/>
              </a:rPr>
              <a:t> </a:t>
            </a:r>
            <a:endParaRPr kumimoji="0" lang="en-US" sz="2800" b="1" i="0" u="none" strike="noStrike" kern="1200" cap="none" spc="0" normalizeH="0" baseline="0" noProof="0">
              <a:ln>
                <a:noFill/>
              </a:ln>
              <a:solidFill>
                <a:srgbClr val="44546A"/>
              </a:solidFill>
              <a:effectLst/>
              <a:uLnTx/>
              <a:uFillTx/>
              <a:latin typeface="+mn-lt"/>
              <a:ea typeface="+mn-ea"/>
              <a:cs typeface="+mn-cs"/>
            </a:endParaRPr>
          </a:p>
          <a:p>
            <a:pPr marL="0" marR="0" lvl="0" indent="0" algn="ctr" defTabSz="914400" rtl="0" eaLnBrk="1" fontAlgn="auto" latinLnBrk="0" hangingPunct="1">
              <a:lnSpc>
                <a:spcPct val="90000"/>
              </a:lnSpc>
              <a:spcBef>
                <a:spcPts val="1100"/>
              </a:spcBef>
              <a:spcAft>
                <a:spcPts val="0"/>
              </a:spcAft>
              <a:buClrTx/>
              <a:buSzTx/>
              <a:buFont typeface="Arial" panose="020B0604020202020204" pitchFamily="34" charset="0"/>
              <a:buNone/>
              <a:tabLst/>
              <a:defRPr sz="1600" b="1" i="0" u="none" strike="noStrike" kern="1200" baseline="0">
                <a:solidFill>
                  <a:srgbClr val="44546A"/>
                </a:solidFill>
                <a:latin typeface="+mn-lt"/>
                <a:ea typeface="+mn-ea"/>
                <a:cs typeface="+mn-cs"/>
              </a:defRPr>
            </a:pPr>
            <a:r>
              <a:rPr kumimoji="0" lang="en-US" sz="2800" b="1" i="0" u="none" strike="noStrike" kern="1200" cap="none" spc="0" normalizeH="0" baseline="0" noProof="0">
                <a:ln>
                  <a:noFill/>
                </a:ln>
                <a:solidFill>
                  <a:srgbClr val="44546A"/>
                </a:solidFill>
                <a:effectLst/>
                <a:uLnTx/>
                <a:uFillTx/>
                <a:latin typeface="+mn-lt"/>
                <a:ea typeface="+mn-ea"/>
                <a:cs typeface="+mn-cs"/>
              </a:rPr>
              <a:t>Indicator 6B: Separate Class Setting</a:t>
            </a:r>
          </a:p>
        </p:txBody>
      </p:sp>
      <p:sp>
        <p:nvSpPr>
          <p:cNvPr id="13" name="Arrow: Down 12">
            <a:extLst>
              <a:ext uri="{FF2B5EF4-FFF2-40B4-BE49-F238E27FC236}">
                <a16:creationId xmlns:a16="http://schemas.microsoft.com/office/drawing/2014/main" id="{B1ABF656-878E-4049-803E-F51AD3D8A3D2}"/>
              </a:ext>
              <a:ext uri="{C183D7F6-B498-43B3-948B-1728B52AA6E4}">
                <adec:decorative xmlns:adec="http://schemas.microsoft.com/office/drawing/2017/decorative" val="1"/>
              </a:ext>
            </a:extLst>
          </p:cNvPr>
          <p:cNvSpPr/>
          <p:nvPr/>
        </p:nvSpPr>
        <p:spPr>
          <a:xfrm>
            <a:off x="205201" y="1808481"/>
            <a:ext cx="618926" cy="3906520"/>
          </a:xfrm>
          <a:prstGeom prst="down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a:t>Decrease = Improvement</a:t>
            </a:r>
          </a:p>
        </p:txBody>
      </p:sp>
      <p:graphicFrame>
        <p:nvGraphicFramePr>
          <p:cNvPr id="11" name="Chart 10" descr="The bar graph shown is describing State-to-State Results Comparison of Indicator 6B: Separate Class Setting. The X-axis shows the PAC7 states' (New York, California, Florida, Pennsylvania, Illinois, Texas and Ohio) performance from 2015 to 2018. The y-axis shows the percent of preschool students in a separate class setting. It is indicated that the lower the percentage, the better the outcome on this measurement.  The 2018 National mean is indicated with a red-dotted line at 20 percent. On average across the four years, the highest percent of Indicator 6B was found in Florida and the lowest percent was found in Pennsylvania. New York State ranks in the middle for performance in Indicator 6B compared to other states but worse than the 2018 National Mean. ">
            <a:extLst>
              <a:ext uri="{FF2B5EF4-FFF2-40B4-BE49-F238E27FC236}">
                <a16:creationId xmlns:a16="http://schemas.microsoft.com/office/drawing/2014/main" id="{D5618A4D-E62E-4B54-BB84-A00005554EDA}"/>
              </a:ext>
            </a:extLst>
          </p:cNvPr>
          <p:cNvGraphicFramePr>
            <a:graphicFrameLocks/>
          </p:cNvGraphicFramePr>
          <p:nvPr>
            <p:extLst>
              <p:ext uri="{D42A27DB-BD31-4B8C-83A1-F6EECF244321}">
                <p14:modId xmlns:p14="http://schemas.microsoft.com/office/powerpoint/2010/main" val="441594019"/>
              </p:ext>
            </p:extLst>
          </p:nvPr>
        </p:nvGraphicFramePr>
        <p:xfrm>
          <a:off x="824127" y="1142999"/>
          <a:ext cx="11301071" cy="5395915"/>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58D3BEF6-2E19-4994-9934-A7CC82DBAC60}"/>
              </a:ext>
            </a:extLst>
          </p:cNvPr>
          <p:cNvSpPr>
            <a:spLocks noGrp="1"/>
          </p:cNvSpPr>
          <p:nvPr>
            <p:ph type="sldNum" sz="quarter" idx="12"/>
          </p:nvPr>
        </p:nvSpPr>
        <p:spPr/>
        <p:txBody>
          <a:bodyPr/>
          <a:lstStyle/>
          <a:p>
            <a:fld id="{9CD8D479-8942-46E8-A226-A4E01F7A105C}" type="slidenum">
              <a:rPr lang="en-US" smtClean="0"/>
              <a:t>17</a:t>
            </a:fld>
            <a:endParaRPr lang="en-US"/>
          </a:p>
        </p:txBody>
      </p:sp>
      <p:sp>
        <p:nvSpPr>
          <p:cNvPr id="9" name="Footer Placeholder 8">
            <a:extLst>
              <a:ext uri="{FF2B5EF4-FFF2-40B4-BE49-F238E27FC236}">
                <a16:creationId xmlns:a16="http://schemas.microsoft.com/office/drawing/2014/main" id="{B20919C2-6034-4FC6-80CF-3984262B3B7E}"/>
              </a:ext>
            </a:extLst>
          </p:cNvPr>
          <p:cNvSpPr>
            <a:spLocks noGrp="1"/>
          </p:cNvSpPr>
          <p:nvPr>
            <p:ph type="ftr" sz="quarter" idx="11"/>
          </p:nvPr>
        </p:nvSpPr>
        <p:spPr/>
        <p:txBody>
          <a:bodyPr/>
          <a:lstStyle/>
          <a:p>
            <a:r>
              <a:rPr lang="en-US"/>
              <a:t>6B: State Comparison Reported Data from the APR </a:t>
            </a:r>
          </a:p>
        </p:txBody>
      </p:sp>
    </p:spTree>
    <p:extLst>
      <p:ext uri="{BB962C8B-B14F-4D97-AF65-F5344CB8AC3E}">
        <p14:creationId xmlns:p14="http://schemas.microsoft.com/office/powerpoint/2010/main" val="258018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E3EC-EF90-49CA-BE08-E4D4DBE13D63}"/>
              </a:ext>
            </a:extLst>
          </p:cNvPr>
          <p:cNvSpPr>
            <a:spLocks noGrp="1"/>
          </p:cNvSpPr>
          <p:nvPr>
            <p:ph type="title"/>
          </p:nvPr>
        </p:nvSpPr>
        <p:spPr>
          <a:xfrm>
            <a:off x="343675" y="557667"/>
            <a:ext cx="9371949" cy="431406"/>
          </a:xfrm>
        </p:spPr>
        <p:txBody>
          <a:bodyPr>
            <a:noAutofit/>
          </a:bodyPr>
          <a:lstStyle/>
          <a:p>
            <a:r>
              <a:rPr lang="en-US" sz="2600"/>
              <a:t>6A Regular Early Childhood Program: Old vs New Measurement</a:t>
            </a:r>
          </a:p>
        </p:txBody>
      </p:sp>
      <p:sp>
        <p:nvSpPr>
          <p:cNvPr id="4" name="Slide Number Placeholder 3">
            <a:extLst>
              <a:ext uri="{FF2B5EF4-FFF2-40B4-BE49-F238E27FC236}">
                <a16:creationId xmlns:a16="http://schemas.microsoft.com/office/drawing/2014/main" id="{FC24CF7A-6F60-4897-A238-B151D1F7755B}"/>
              </a:ext>
            </a:extLst>
          </p:cNvPr>
          <p:cNvSpPr>
            <a:spLocks noGrp="1"/>
          </p:cNvSpPr>
          <p:nvPr>
            <p:ph type="sldNum" sz="quarter" idx="12"/>
          </p:nvPr>
        </p:nvSpPr>
        <p:spPr/>
        <p:txBody>
          <a:bodyPr/>
          <a:lstStyle/>
          <a:p>
            <a:fld id="{9CD8D479-8942-46E8-A226-A4E01F7A105C}" type="slidenum">
              <a:rPr lang="en-US" smtClean="0"/>
              <a:t>18</a:t>
            </a:fld>
            <a:endParaRPr lang="en-US"/>
          </a:p>
        </p:txBody>
      </p:sp>
      <p:sp>
        <p:nvSpPr>
          <p:cNvPr id="6" name="Footer Placeholder 5">
            <a:extLst>
              <a:ext uri="{FF2B5EF4-FFF2-40B4-BE49-F238E27FC236}">
                <a16:creationId xmlns:a16="http://schemas.microsoft.com/office/drawing/2014/main" id="{5BD2157C-76DA-45D4-BEC6-26C351E8EE54}"/>
              </a:ext>
            </a:extLst>
          </p:cNvPr>
          <p:cNvSpPr>
            <a:spLocks noGrp="1"/>
          </p:cNvSpPr>
          <p:nvPr>
            <p:ph type="ftr" sz="quarter" idx="11"/>
          </p:nvPr>
        </p:nvSpPr>
        <p:spPr>
          <a:xfrm>
            <a:off x="1637716" y="6693011"/>
            <a:ext cx="9144259" cy="228600"/>
          </a:xfrm>
        </p:spPr>
        <p:txBody>
          <a:bodyPr/>
          <a:lstStyle/>
          <a:p>
            <a:r>
              <a:rPr lang="en-US"/>
              <a:t>6A: Old (Reported Data) vs. New (Equated Data) Measurement Comparison</a:t>
            </a:r>
          </a:p>
        </p:txBody>
      </p:sp>
      <p:graphicFrame>
        <p:nvGraphicFramePr>
          <p:cNvPr id="101" name="Table 101">
            <a:extLst>
              <a:ext uri="{FF2B5EF4-FFF2-40B4-BE49-F238E27FC236}">
                <a16:creationId xmlns:a16="http://schemas.microsoft.com/office/drawing/2014/main" id="{CD4A72AE-EEF7-43BC-B25F-85A40FEEE201}"/>
              </a:ext>
            </a:extLst>
          </p:cNvPr>
          <p:cNvGraphicFramePr>
            <a:graphicFrameLocks noGrp="1"/>
          </p:cNvGraphicFramePr>
          <p:nvPr>
            <p:extLst>
              <p:ext uri="{D42A27DB-BD31-4B8C-83A1-F6EECF244321}">
                <p14:modId xmlns:p14="http://schemas.microsoft.com/office/powerpoint/2010/main" val="934544410"/>
              </p:ext>
            </p:extLst>
          </p:nvPr>
        </p:nvGraphicFramePr>
        <p:xfrm>
          <a:off x="192494" y="1648047"/>
          <a:ext cx="2200926" cy="4799132"/>
        </p:xfrm>
        <a:graphic>
          <a:graphicData uri="http://schemas.openxmlformats.org/drawingml/2006/table">
            <a:tbl>
              <a:tblPr firstRow="1" bandRow="1">
                <a:tableStyleId>{3B4B98B0-60AC-42C2-AFA5-B58CD77FA1E5}</a:tableStyleId>
              </a:tblPr>
              <a:tblGrid>
                <a:gridCol w="2200926">
                  <a:extLst>
                    <a:ext uri="{9D8B030D-6E8A-4147-A177-3AD203B41FA5}">
                      <a16:colId xmlns:a16="http://schemas.microsoft.com/office/drawing/2014/main" val="2278101250"/>
                    </a:ext>
                  </a:extLst>
                </a:gridCol>
              </a:tblGrid>
              <a:tr h="1601914">
                <a:tc>
                  <a:txBody>
                    <a:bodyPr/>
                    <a:lstStyle/>
                    <a:p>
                      <a:pPr algn="ctr"/>
                      <a:r>
                        <a:rPr lang="en-US"/>
                        <a:t>Target</a:t>
                      </a:r>
                    </a:p>
                  </a:txBody>
                  <a:tcPr anchor="ctr"/>
                </a:tc>
                <a:extLst>
                  <a:ext uri="{0D108BD9-81ED-4DB2-BD59-A6C34878D82A}">
                    <a16:rowId xmlns:a16="http://schemas.microsoft.com/office/drawing/2014/main" val="2049252729"/>
                  </a:ext>
                </a:extLst>
              </a:tr>
              <a:tr h="1598609">
                <a:tc>
                  <a:txBody>
                    <a:bodyPr/>
                    <a:lstStyle/>
                    <a:p>
                      <a:pPr algn="ctr"/>
                      <a:r>
                        <a:rPr lang="en-US"/>
                        <a:t>Old Measurement (includes 5-year-olds in Kindergarten)</a:t>
                      </a:r>
                    </a:p>
                  </a:txBody>
                  <a:tcPr anchor="ctr"/>
                </a:tc>
                <a:extLst>
                  <a:ext uri="{0D108BD9-81ED-4DB2-BD59-A6C34878D82A}">
                    <a16:rowId xmlns:a16="http://schemas.microsoft.com/office/drawing/2014/main" val="2666577140"/>
                  </a:ext>
                </a:extLst>
              </a:tr>
              <a:tr h="1598609">
                <a:tc>
                  <a:txBody>
                    <a:bodyPr/>
                    <a:lstStyle/>
                    <a:p>
                      <a:pPr algn="ctr"/>
                      <a:r>
                        <a:rPr lang="en-US"/>
                        <a:t>New Measurement (excludes 5-year-olds in Kindergarten)</a:t>
                      </a:r>
                    </a:p>
                  </a:txBody>
                  <a:tcPr anchor="ctr"/>
                </a:tc>
                <a:extLst>
                  <a:ext uri="{0D108BD9-81ED-4DB2-BD59-A6C34878D82A}">
                    <a16:rowId xmlns:a16="http://schemas.microsoft.com/office/drawing/2014/main" val="693677559"/>
                  </a:ext>
                </a:extLst>
              </a:tr>
            </a:tbl>
          </a:graphicData>
        </a:graphic>
      </p:graphicFrame>
      <p:sp>
        <p:nvSpPr>
          <p:cNvPr id="148" name="Arrow: Up 147">
            <a:extLst>
              <a:ext uri="{FF2B5EF4-FFF2-40B4-BE49-F238E27FC236}">
                <a16:creationId xmlns:a16="http://schemas.microsoft.com/office/drawing/2014/main" id="{FFE2A270-48C8-474B-9740-79570A1C6AB9}"/>
              </a:ext>
            </a:extLst>
          </p:cNvPr>
          <p:cNvSpPr/>
          <p:nvPr/>
        </p:nvSpPr>
        <p:spPr>
          <a:xfrm>
            <a:off x="2226845" y="1307805"/>
            <a:ext cx="649055" cy="5139374"/>
          </a:xfrm>
          <a:prstGeom prst="up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sz="2000"/>
              <a:t>Increase = Improvement</a:t>
            </a:r>
          </a:p>
        </p:txBody>
      </p:sp>
      <p:pic>
        <p:nvPicPr>
          <p:cNvPr id="5" name="Picture 4" descr="Chart displaying Indicator 6A, Regular Early Childhood Program, New York State Target, New York State Result using the old measurement (which included data on 5-year-old students in Kindergarten) and New York State Result using the new measurement (which excluded data on 5-year-old students in Kindergarten, for the years 2015 through 2019. The targets ranged from 43.5% in 2015 to 50% in 2019. The old measurement results increased from 41.9% in 2015 to 43.6% in 2017, then decreased to 42.2% in 2019. The new measurement results increased from 43% in 2015 to 44% in 2016, then decreased to 41.1% in 2019. New York State performed better under the new measurement in years 2015-2016 and performed better under the old measurement in years 2017-2019.">
            <a:extLst>
              <a:ext uri="{FF2B5EF4-FFF2-40B4-BE49-F238E27FC236}">
                <a16:creationId xmlns:a16="http://schemas.microsoft.com/office/drawing/2014/main" id="{AE6AE22E-BD8E-4FE2-B0FC-5A9C5A19E980}"/>
              </a:ext>
            </a:extLst>
          </p:cNvPr>
          <p:cNvPicPr>
            <a:picLocks noChangeAspect="1"/>
          </p:cNvPicPr>
          <p:nvPr/>
        </p:nvPicPr>
        <p:blipFill>
          <a:blip r:embed="rId4"/>
          <a:stretch>
            <a:fillRect/>
          </a:stretch>
        </p:blipFill>
        <p:spPr>
          <a:xfrm>
            <a:off x="2710688" y="1210261"/>
            <a:ext cx="9156986" cy="5236918"/>
          </a:xfrm>
          <a:prstGeom prst="rect">
            <a:avLst/>
          </a:prstGeom>
        </p:spPr>
      </p:pic>
    </p:spTree>
    <p:custDataLst>
      <p:tags r:id="rId1"/>
    </p:custDataLst>
    <p:extLst>
      <p:ext uri="{BB962C8B-B14F-4D97-AF65-F5344CB8AC3E}">
        <p14:creationId xmlns:p14="http://schemas.microsoft.com/office/powerpoint/2010/main" val="237634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E3EC-EF90-49CA-BE08-E4D4DBE13D63}"/>
              </a:ext>
            </a:extLst>
          </p:cNvPr>
          <p:cNvSpPr>
            <a:spLocks noGrp="1"/>
          </p:cNvSpPr>
          <p:nvPr>
            <p:ph type="title"/>
          </p:nvPr>
        </p:nvSpPr>
        <p:spPr>
          <a:xfrm>
            <a:off x="343675" y="557667"/>
            <a:ext cx="9371949" cy="431406"/>
          </a:xfrm>
        </p:spPr>
        <p:txBody>
          <a:bodyPr>
            <a:noAutofit/>
          </a:bodyPr>
          <a:lstStyle/>
          <a:p>
            <a:r>
              <a:rPr lang="en-US" sz="2600"/>
              <a:t>6B Separate Class Setting: Old vs New Measurement</a:t>
            </a:r>
          </a:p>
        </p:txBody>
      </p:sp>
      <p:sp>
        <p:nvSpPr>
          <p:cNvPr id="4" name="Slide Number Placeholder 3">
            <a:extLst>
              <a:ext uri="{FF2B5EF4-FFF2-40B4-BE49-F238E27FC236}">
                <a16:creationId xmlns:a16="http://schemas.microsoft.com/office/drawing/2014/main" id="{FC24CF7A-6F60-4897-A238-B151D1F7755B}"/>
              </a:ext>
            </a:extLst>
          </p:cNvPr>
          <p:cNvSpPr>
            <a:spLocks noGrp="1"/>
          </p:cNvSpPr>
          <p:nvPr>
            <p:ph type="sldNum" sz="quarter" idx="12"/>
          </p:nvPr>
        </p:nvSpPr>
        <p:spPr/>
        <p:txBody>
          <a:bodyPr/>
          <a:lstStyle/>
          <a:p>
            <a:fld id="{9CD8D479-8942-46E8-A226-A4E01F7A105C}" type="slidenum">
              <a:rPr lang="en-US" smtClean="0"/>
              <a:t>19</a:t>
            </a:fld>
            <a:endParaRPr lang="en-US"/>
          </a:p>
        </p:txBody>
      </p:sp>
      <p:sp>
        <p:nvSpPr>
          <p:cNvPr id="6" name="Footer Placeholder 5">
            <a:extLst>
              <a:ext uri="{FF2B5EF4-FFF2-40B4-BE49-F238E27FC236}">
                <a16:creationId xmlns:a16="http://schemas.microsoft.com/office/drawing/2014/main" id="{5BD2157C-76DA-45D4-BEC6-26C351E8EE54}"/>
              </a:ext>
            </a:extLst>
          </p:cNvPr>
          <p:cNvSpPr>
            <a:spLocks noGrp="1"/>
          </p:cNvSpPr>
          <p:nvPr>
            <p:ph type="ftr" sz="quarter" idx="11"/>
          </p:nvPr>
        </p:nvSpPr>
        <p:spPr/>
        <p:txBody>
          <a:bodyPr/>
          <a:lstStyle/>
          <a:p>
            <a:r>
              <a:rPr lang="en-US"/>
              <a:t>6A: Old vs. New Measurement Comparison</a:t>
            </a:r>
          </a:p>
        </p:txBody>
      </p:sp>
      <p:graphicFrame>
        <p:nvGraphicFramePr>
          <p:cNvPr id="101" name="Table 101">
            <a:extLst>
              <a:ext uri="{FF2B5EF4-FFF2-40B4-BE49-F238E27FC236}">
                <a16:creationId xmlns:a16="http://schemas.microsoft.com/office/drawing/2014/main" id="{CD4A72AE-EEF7-43BC-B25F-85A40FEEE201}"/>
              </a:ext>
            </a:extLst>
          </p:cNvPr>
          <p:cNvGraphicFramePr>
            <a:graphicFrameLocks noGrp="1"/>
          </p:cNvGraphicFramePr>
          <p:nvPr/>
        </p:nvGraphicFramePr>
        <p:xfrm>
          <a:off x="192494" y="1603538"/>
          <a:ext cx="2200926" cy="4843641"/>
        </p:xfrm>
        <a:graphic>
          <a:graphicData uri="http://schemas.openxmlformats.org/drawingml/2006/table">
            <a:tbl>
              <a:tblPr firstRow="1" bandRow="1">
                <a:tableStyleId>{3B4B98B0-60AC-42C2-AFA5-B58CD77FA1E5}</a:tableStyleId>
              </a:tblPr>
              <a:tblGrid>
                <a:gridCol w="2200926">
                  <a:extLst>
                    <a:ext uri="{9D8B030D-6E8A-4147-A177-3AD203B41FA5}">
                      <a16:colId xmlns:a16="http://schemas.microsoft.com/office/drawing/2014/main" val="2278101250"/>
                    </a:ext>
                  </a:extLst>
                </a:gridCol>
              </a:tblGrid>
              <a:tr h="1614547">
                <a:tc>
                  <a:txBody>
                    <a:bodyPr/>
                    <a:lstStyle/>
                    <a:p>
                      <a:pPr algn="ctr"/>
                      <a:r>
                        <a:rPr lang="en-US"/>
                        <a:t>Target</a:t>
                      </a:r>
                    </a:p>
                  </a:txBody>
                  <a:tcPr anchor="ctr"/>
                </a:tc>
                <a:extLst>
                  <a:ext uri="{0D108BD9-81ED-4DB2-BD59-A6C34878D82A}">
                    <a16:rowId xmlns:a16="http://schemas.microsoft.com/office/drawing/2014/main" val="2049252729"/>
                  </a:ext>
                </a:extLst>
              </a:tr>
              <a:tr h="1614547">
                <a:tc>
                  <a:txBody>
                    <a:bodyPr/>
                    <a:lstStyle/>
                    <a:p>
                      <a:pPr algn="ctr"/>
                      <a:r>
                        <a:rPr lang="en-US"/>
                        <a:t>Old Measurement (includes 5-year-olds in Kindergarten)</a:t>
                      </a:r>
                    </a:p>
                  </a:txBody>
                  <a:tcPr anchor="ctr"/>
                </a:tc>
                <a:extLst>
                  <a:ext uri="{0D108BD9-81ED-4DB2-BD59-A6C34878D82A}">
                    <a16:rowId xmlns:a16="http://schemas.microsoft.com/office/drawing/2014/main" val="2666577140"/>
                  </a:ext>
                </a:extLst>
              </a:tr>
              <a:tr h="1614547">
                <a:tc>
                  <a:txBody>
                    <a:bodyPr/>
                    <a:lstStyle/>
                    <a:p>
                      <a:pPr algn="ctr"/>
                      <a:r>
                        <a:rPr lang="en-US"/>
                        <a:t>New Measurement (excludes 5-year-olds in Kindergarten)</a:t>
                      </a:r>
                    </a:p>
                  </a:txBody>
                  <a:tcPr anchor="ctr"/>
                </a:tc>
                <a:extLst>
                  <a:ext uri="{0D108BD9-81ED-4DB2-BD59-A6C34878D82A}">
                    <a16:rowId xmlns:a16="http://schemas.microsoft.com/office/drawing/2014/main" val="693677559"/>
                  </a:ext>
                </a:extLst>
              </a:tr>
            </a:tbl>
          </a:graphicData>
        </a:graphic>
      </p:graphicFrame>
      <p:sp>
        <p:nvSpPr>
          <p:cNvPr id="76" name="Arrow: Down 75">
            <a:extLst>
              <a:ext uri="{FF2B5EF4-FFF2-40B4-BE49-F238E27FC236}">
                <a16:creationId xmlns:a16="http://schemas.microsoft.com/office/drawing/2014/main" id="{323A14F0-F745-4A73-AE3B-44F52777EA96}"/>
              </a:ext>
            </a:extLst>
          </p:cNvPr>
          <p:cNvSpPr/>
          <p:nvPr/>
        </p:nvSpPr>
        <p:spPr>
          <a:xfrm>
            <a:off x="2221600" y="1582015"/>
            <a:ext cx="618926" cy="4865164"/>
          </a:xfrm>
          <a:prstGeom prst="down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a:t>Decrease = Improvement</a:t>
            </a:r>
          </a:p>
        </p:txBody>
      </p:sp>
      <p:pic>
        <p:nvPicPr>
          <p:cNvPr id="5" name="Picture 4" descr="Chart displaying Indicator 6B, Separate Class Setting, New York State Target, New York State Result using the old measurement (which included data on 5-year-old students in Kindergarten) and New York State Result using the new measurement (which excluded data on 5-year-old students in Kindergarten, for the years 2015 through 2019. The targets ranged from 21% in 2015 to 18% in 2019. The old measurement results decreased from 23.9% in 2015 to 23.3% in 2019. The new measurement results decreased from 29.1% in 2015 to 28.2% in 2016, then increased to 30.4% in 2019. New York State performed better under the old measurement for each year.">
            <a:extLst>
              <a:ext uri="{FF2B5EF4-FFF2-40B4-BE49-F238E27FC236}">
                <a16:creationId xmlns:a16="http://schemas.microsoft.com/office/drawing/2014/main" id="{46DD38D6-6C15-4BB1-8286-EA3B2536BAD7}"/>
              </a:ext>
            </a:extLst>
          </p:cNvPr>
          <p:cNvPicPr>
            <a:picLocks noChangeAspect="1"/>
          </p:cNvPicPr>
          <p:nvPr/>
        </p:nvPicPr>
        <p:blipFill>
          <a:blip r:embed="rId4"/>
          <a:stretch>
            <a:fillRect/>
          </a:stretch>
        </p:blipFill>
        <p:spPr>
          <a:xfrm>
            <a:off x="2799845" y="1185200"/>
            <a:ext cx="9199661" cy="5444200"/>
          </a:xfrm>
          <a:prstGeom prst="rect">
            <a:avLst/>
          </a:prstGeom>
        </p:spPr>
      </p:pic>
    </p:spTree>
    <p:custDataLst>
      <p:tags r:id="rId1"/>
    </p:custDataLst>
    <p:extLst>
      <p:ext uri="{BB962C8B-B14F-4D97-AF65-F5344CB8AC3E}">
        <p14:creationId xmlns:p14="http://schemas.microsoft.com/office/powerpoint/2010/main" val="424362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76"/>
                                        </p:tgtEl>
                                      </p:cBhvr>
                                    </p:animEffect>
                                    <p:animScale>
                                      <p:cBhvr>
                                        <p:cTn id="7" dur="500" autoRev="1" fill="hold"/>
                                        <p:tgtEl>
                                          <p:spTgt spid="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8DCF-5FD9-42FA-92A1-33A55030975B}"/>
              </a:ext>
            </a:extLst>
          </p:cNvPr>
          <p:cNvSpPr>
            <a:spLocks noGrp="1"/>
          </p:cNvSpPr>
          <p:nvPr>
            <p:ph type="title"/>
          </p:nvPr>
        </p:nvSpPr>
        <p:spPr>
          <a:xfrm>
            <a:off x="536723" y="234990"/>
            <a:ext cx="9371949" cy="833522"/>
          </a:xfrm>
        </p:spPr>
        <p:txBody>
          <a:bodyPr/>
          <a:lstStyle/>
          <a:p>
            <a:r>
              <a:rPr lang="en-US"/>
              <a:t>Agenda Preschool Least Restrictive Environment </a:t>
            </a:r>
          </a:p>
        </p:txBody>
      </p:sp>
      <p:sp>
        <p:nvSpPr>
          <p:cNvPr id="4" name="Slide Number Placeholder 3">
            <a:extLst>
              <a:ext uri="{FF2B5EF4-FFF2-40B4-BE49-F238E27FC236}">
                <a16:creationId xmlns:a16="http://schemas.microsoft.com/office/drawing/2014/main" id="{F3101AAE-6C1B-4CE1-ACFB-F01FBBDE146C}"/>
              </a:ext>
            </a:extLst>
          </p:cNvPr>
          <p:cNvSpPr>
            <a:spLocks noGrp="1"/>
          </p:cNvSpPr>
          <p:nvPr>
            <p:ph type="sldNum" sz="quarter" idx="12"/>
          </p:nvPr>
        </p:nvSpPr>
        <p:spPr/>
        <p:txBody>
          <a:bodyPr/>
          <a:lstStyle/>
          <a:p>
            <a:fld id="{9CD8D479-8942-46E8-A226-A4E01F7A105C}" type="slidenum">
              <a:rPr lang="en-US" smtClean="0"/>
              <a:t>2</a:t>
            </a:fld>
            <a:endParaRPr lang="en-US"/>
          </a:p>
        </p:txBody>
      </p:sp>
      <p:sp>
        <p:nvSpPr>
          <p:cNvPr id="6" name="Footer Placeholder 5">
            <a:extLst>
              <a:ext uri="{FF2B5EF4-FFF2-40B4-BE49-F238E27FC236}">
                <a16:creationId xmlns:a16="http://schemas.microsoft.com/office/drawing/2014/main" id="{0E6F9492-5260-4208-B792-82CDDAB61569}"/>
              </a:ext>
            </a:extLst>
          </p:cNvPr>
          <p:cNvSpPr>
            <a:spLocks noGrp="1"/>
          </p:cNvSpPr>
          <p:nvPr>
            <p:ph type="ftr" sz="quarter" idx="11"/>
          </p:nvPr>
        </p:nvSpPr>
        <p:spPr/>
        <p:txBody>
          <a:bodyPr/>
          <a:lstStyle/>
          <a:p>
            <a:r>
              <a:rPr lang="en-US"/>
              <a:t>Preschool LRE Agenda</a:t>
            </a:r>
          </a:p>
        </p:txBody>
      </p:sp>
      <p:graphicFrame>
        <p:nvGraphicFramePr>
          <p:cNvPr id="7" name="Content Placeholder 6" descr="List of Agenda Items:&#10;Frequently Used Terms&#10;How Measurement Works&#10;Data Trends and Comparisons&#10;Improvement Activities&#10;Target Setting&#10;Closing &#10;">
            <a:extLst>
              <a:ext uri="{FF2B5EF4-FFF2-40B4-BE49-F238E27FC236}">
                <a16:creationId xmlns:a16="http://schemas.microsoft.com/office/drawing/2014/main" id="{106D7C86-1E63-4EA8-8E1A-99A84AA647F7}"/>
              </a:ext>
            </a:extLst>
          </p:cNvPr>
          <p:cNvGraphicFramePr>
            <a:graphicFrameLocks/>
          </p:cNvGraphicFramePr>
          <p:nvPr>
            <p:extLst>
              <p:ext uri="{D42A27DB-BD31-4B8C-83A1-F6EECF244321}">
                <p14:modId xmlns:p14="http://schemas.microsoft.com/office/powerpoint/2010/main" val="1034402203"/>
              </p:ext>
            </p:extLst>
          </p:nvPr>
        </p:nvGraphicFramePr>
        <p:xfrm>
          <a:off x="1204457" y="1183566"/>
          <a:ext cx="10010775" cy="5127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932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dgm id="{46253619-5BC6-43E9-9BD6-FC811855B91C}"/>
                                            </p:graphicEl>
                                          </p:spTgt>
                                        </p:tgtEl>
                                        <p:attrNameLst>
                                          <p:attrName>style.visibility</p:attrName>
                                        </p:attrNameLst>
                                      </p:cBhvr>
                                      <p:to>
                                        <p:strVal val="visible"/>
                                      </p:to>
                                    </p:set>
                                    <p:animEffect transition="in" filter="fade">
                                      <p:cBhvr>
                                        <p:cTn id="7" dur="500"/>
                                        <p:tgtEl>
                                          <p:spTgt spid="7">
                                            <p:graphicEl>
                                              <a:dgm id="{46253619-5BC6-43E9-9BD6-FC811855B91C}"/>
                                            </p:graphic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7">
                                            <p:graphicEl>
                                              <a:dgm id="{F0DBED7D-E1F2-48FF-9AF1-D8510FDF74AA}"/>
                                            </p:graphicEl>
                                          </p:spTgt>
                                        </p:tgtEl>
                                        <p:attrNameLst>
                                          <p:attrName>style.visibility</p:attrName>
                                        </p:attrNameLst>
                                      </p:cBhvr>
                                      <p:to>
                                        <p:strVal val="visible"/>
                                      </p:to>
                                    </p:set>
                                    <p:animEffect transition="in" filter="fade">
                                      <p:cBhvr>
                                        <p:cTn id="10" dur="500"/>
                                        <p:tgtEl>
                                          <p:spTgt spid="7">
                                            <p:graphicEl>
                                              <a:dgm id="{F0DBED7D-E1F2-48FF-9AF1-D8510FDF74AA}"/>
                                            </p:graphic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7">
                                            <p:graphicEl>
                                              <a:dgm id="{03FDE2D2-E592-41E9-940D-3FDA6EA69854}"/>
                                            </p:graphicEl>
                                          </p:spTgt>
                                        </p:tgtEl>
                                        <p:attrNameLst>
                                          <p:attrName>style.visibility</p:attrName>
                                        </p:attrNameLst>
                                      </p:cBhvr>
                                      <p:to>
                                        <p:strVal val="visible"/>
                                      </p:to>
                                    </p:set>
                                    <p:animEffect transition="in" filter="fade">
                                      <p:cBhvr>
                                        <p:cTn id="13" dur="500"/>
                                        <p:tgtEl>
                                          <p:spTgt spid="7">
                                            <p:graphicEl>
                                              <a:dgm id="{03FDE2D2-E592-41E9-940D-3FDA6EA69854}"/>
                                            </p:graphicEl>
                                          </p:spTgt>
                                        </p:tgtEl>
                                      </p:cBhvr>
                                    </p:animEffect>
                                  </p:childTnLst>
                                </p:cTn>
                              </p:par>
                              <p:par>
                                <p:cTn id="14" presetID="10" presetClass="entr" presetSubtype="0" fill="hold" grpId="0" nodeType="withEffect">
                                  <p:stCondLst>
                                    <p:cond delay="10000"/>
                                  </p:stCondLst>
                                  <p:childTnLst>
                                    <p:set>
                                      <p:cBhvr>
                                        <p:cTn id="15" dur="1" fill="hold">
                                          <p:stCondLst>
                                            <p:cond delay="0"/>
                                          </p:stCondLst>
                                        </p:cTn>
                                        <p:tgtEl>
                                          <p:spTgt spid="7">
                                            <p:graphicEl>
                                              <a:dgm id="{6A6866DD-3C5F-478B-9CC6-B48E0FA84F23}"/>
                                            </p:graphicEl>
                                          </p:spTgt>
                                        </p:tgtEl>
                                        <p:attrNameLst>
                                          <p:attrName>style.visibility</p:attrName>
                                        </p:attrNameLst>
                                      </p:cBhvr>
                                      <p:to>
                                        <p:strVal val="visible"/>
                                      </p:to>
                                    </p:set>
                                    <p:animEffect transition="in" filter="fade">
                                      <p:cBhvr>
                                        <p:cTn id="16" dur="500"/>
                                        <p:tgtEl>
                                          <p:spTgt spid="7">
                                            <p:graphicEl>
                                              <a:dgm id="{6A6866DD-3C5F-478B-9CC6-B48E0FA84F23}"/>
                                            </p:graphicEl>
                                          </p:spTgt>
                                        </p:tgtEl>
                                      </p:cBhvr>
                                    </p:animEffect>
                                  </p:childTnLst>
                                </p:cTn>
                              </p:par>
                              <p:par>
                                <p:cTn id="17" presetID="10" presetClass="entr" presetSubtype="0" fill="hold" grpId="0" nodeType="withEffect">
                                  <p:stCondLst>
                                    <p:cond delay="10000"/>
                                  </p:stCondLst>
                                  <p:childTnLst>
                                    <p:set>
                                      <p:cBhvr>
                                        <p:cTn id="18" dur="1" fill="hold">
                                          <p:stCondLst>
                                            <p:cond delay="0"/>
                                          </p:stCondLst>
                                        </p:cTn>
                                        <p:tgtEl>
                                          <p:spTgt spid="7">
                                            <p:graphicEl>
                                              <a:dgm id="{5DFBF051-DA47-402E-8091-43170D413FA8}"/>
                                            </p:graphicEl>
                                          </p:spTgt>
                                        </p:tgtEl>
                                        <p:attrNameLst>
                                          <p:attrName>style.visibility</p:attrName>
                                        </p:attrNameLst>
                                      </p:cBhvr>
                                      <p:to>
                                        <p:strVal val="visible"/>
                                      </p:to>
                                    </p:set>
                                    <p:animEffect transition="in" filter="fade">
                                      <p:cBhvr>
                                        <p:cTn id="19" dur="500"/>
                                        <p:tgtEl>
                                          <p:spTgt spid="7">
                                            <p:graphicEl>
                                              <a:dgm id="{5DFBF051-DA47-402E-8091-43170D413FA8}"/>
                                            </p:graphicEl>
                                          </p:spTgt>
                                        </p:tgtEl>
                                      </p:cBhvr>
                                    </p:animEffect>
                                  </p:childTnLst>
                                </p:cTn>
                              </p:par>
                              <p:par>
                                <p:cTn id="20" presetID="10" presetClass="entr" presetSubtype="0" fill="hold" grpId="0" nodeType="withEffect">
                                  <p:stCondLst>
                                    <p:cond delay="16000"/>
                                  </p:stCondLst>
                                  <p:childTnLst>
                                    <p:set>
                                      <p:cBhvr>
                                        <p:cTn id="21" dur="1" fill="hold">
                                          <p:stCondLst>
                                            <p:cond delay="0"/>
                                          </p:stCondLst>
                                        </p:cTn>
                                        <p:tgtEl>
                                          <p:spTgt spid="7">
                                            <p:graphicEl>
                                              <a:dgm id="{178AEDC5-6531-41C7-B8B0-810E1ED2F327}"/>
                                            </p:graphicEl>
                                          </p:spTgt>
                                        </p:tgtEl>
                                        <p:attrNameLst>
                                          <p:attrName>style.visibility</p:attrName>
                                        </p:attrNameLst>
                                      </p:cBhvr>
                                      <p:to>
                                        <p:strVal val="visible"/>
                                      </p:to>
                                    </p:set>
                                    <p:animEffect transition="in" filter="fade">
                                      <p:cBhvr>
                                        <p:cTn id="22" dur="500"/>
                                        <p:tgtEl>
                                          <p:spTgt spid="7">
                                            <p:graphicEl>
                                              <a:dgm id="{178AEDC5-6531-41C7-B8B0-810E1ED2F327}"/>
                                            </p:graphicEl>
                                          </p:spTgt>
                                        </p:tgtEl>
                                      </p:cBhvr>
                                    </p:animEffect>
                                  </p:childTnLst>
                                </p:cTn>
                              </p:par>
                              <p:par>
                                <p:cTn id="23" presetID="10" presetClass="entr" presetSubtype="0" fill="hold" grpId="0" nodeType="withEffect">
                                  <p:stCondLst>
                                    <p:cond delay="16000"/>
                                  </p:stCondLst>
                                  <p:childTnLst>
                                    <p:set>
                                      <p:cBhvr>
                                        <p:cTn id="24" dur="1" fill="hold">
                                          <p:stCondLst>
                                            <p:cond delay="0"/>
                                          </p:stCondLst>
                                        </p:cTn>
                                        <p:tgtEl>
                                          <p:spTgt spid="7">
                                            <p:graphicEl>
                                              <a:dgm id="{23360063-79D5-4956-9BF8-A1A34332C152}"/>
                                            </p:graphicEl>
                                          </p:spTgt>
                                        </p:tgtEl>
                                        <p:attrNameLst>
                                          <p:attrName>style.visibility</p:attrName>
                                        </p:attrNameLst>
                                      </p:cBhvr>
                                      <p:to>
                                        <p:strVal val="visible"/>
                                      </p:to>
                                    </p:set>
                                    <p:animEffect transition="in" filter="fade">
                                      <p:cBhvr>
                                        <p:cTn id="25" dur="500"/>
                                        <p:tgtEl>
                                          <p:spTgt spid="7">
                                            <p:graphicEl>
                                              <a:dgm id="{23360063-79D5-4956-9BF8-A1A34332C152}"/>
                                            </p:graphicEl>
                                          </p:spTgt>
                                        </p:tgtEl>
                                      </p:cBhvr>
                                    </p:animEffect>
                                  </p:childTnLst>
                                </p:cTn>
                              </p:par>
                              <p:par>
                                <p:cTn id="26" presetID="10" presetClass="entr" presetSubtype="0" fill="hold" grpId="0" nodeType="withEffect">
                                  <p:stCondLst>
                                    <p:cond delay="20500"/>
                                  </p:stCondLst>
                                  <p:childTnLst>
                                    <p:set>
                                      <p:cBhvr>
                                        <p:cTn id="27" dur="1" fill="hold">
                                          <p:stCondLst>
                                            <p:cond delay="0"/>
                                          </p:stCondLst>
                                        </p:cTn>
                                        <p:tgtEl>
                                          <p:spTgt spid="7">
                                            <p:graphicEl>
                                              <a:dgm id="{E6729D6F-9858-46BB-9A39-4C9189F90AE1}"/>
                                            </p:graphicEl>
                                          </p:spTgt>
                                        </p:tgtEl>
                                        <p:attrNameLst>
                                          <p:attrName>style.visibility</p:attrName>
                                        </p:attrNameLst>
                                      </p:cBhvr>
                                      <p:to>
                                        <p:strVal val="visible"/>
                                      </p:to>
                                    </p:set>
                                    <p:animEffect transition="in" filter="fade">
                                      <p:cBhvr>
                                        <p:cTn id="28" dur="500"/>
                                        <p:tgtEl>
                                          <p:spTgt spid="7">
                                            <p:graphicEl>
                                              <a:dgm id="{E6729D6F-9858-46BB-9A39-4C9189F90AE1}"/>
                                            </p:graphicEl>
                                          </p:spTgt>
                                        </p:tgtEl>
                                      </p:cBhvr>
                                    </p:animEffect>
                                  </p:childTnLst>
                                </p:cTn>
                              </p:par>
                              <p:par>
                                <p:cTn id="29" presetID="10" presetClass="entr" presetSubtype="0" fill="hold" grpId="0" nodeType="withEffect">
                                  <p:stCondLst>
                                    <p:cond delay="20500"/>
                                  </p:stCondLst>
                                  <p:childTnLst>
                                    <p:set>
                                      <p:cBhvr>
                                        <p:cTn id="30" dur="1" fill="hold">
                                          <p:stCondLst>
                                            <p:cond delay="0"/>
                                          </p:stCondLst>
                                        </p:cTn>
                                        <p:tgtEl>
                                          <p:spTgt spid="7">
                                            <p:graphicEl>
                                              <a:dgm id="{4ACE167F-9120-4092-A03F-A30C7BDF179C}"/>
                                            </p:graphicEl>
                                          </p:spTgt>
                                        </p:tgtEl>
                                        <p:attrNameLst>
                                          <p:attrName>style.visibility</p:attrName>
                                        </p:attrNameLst>
                                      </p:cBhvr>
                                      <p:to>
                                        <p:strVal val="visible"/>
                                      </p:to>
                                    </p:set>
                                    <p:animEffect transition="in" filter="fade">
                                      <p:cBhvr>
                                        <p:cTn id="31" dur="500"/>
                                        <p:tgtEl>
                                          <p:spTgt spid="7">
                                            <p:graphicEl>
                                              <a:dgm id="{4ACE167F-9120-4092-A03F-A30C7BDF179C}"/>
                                            </p:graphicEl>
                                          </p:spTgt>
                                        </p:tgtEl>
                                      </p:cBhvr>
                                    </p:animEffect>
                                  </p:childTnLst>
                                </p:cTn>
                              </p:par>
                              <p:par>
                                <p:cTn id="32" presetID="10" presetClass="entr" presetSubtype="0" fill="hold" grpId="0" nodeType="withEffect">
                                  <p:stCondLst>
                                    <p:cond delay="29500"/>
                                  </p:stCondLst>
                                  <p:childTnLst>
                                    <p:set>
                                      <p:cBhvr>
                                        <p:cTn id="33" dur="1" fill="hold">
                                          <p:stCondLst>
                                            <p:cond delay="0"/>
                                          </p:stCondLst>
                                        </p:cTn>
                                        <p:tgtEl>
                                          <p:spTgt spid="7">
                                            <p:graphicEl>
                                              <a:dgm id="{929B291E-B52C-4E77-9576-56C8996A2D6A}"/>
                                            </p:graphicEl>
                                          </p:spTgt>
                                        </p:tgtEl>
                                        <p:attrNameLst>
                                          <p:attrName>style.visibility</p:attrName>
                                        </p:attrNameLst>
                                      </p:cBhvr>
                                      <p:to>
                                        <p:strVal val="visible"/>
                                      </p:to>
                                    </p:set>
                                    <p:animEffect transition="in" filter="fade">
                                      <p:cBhvr>
                                        <p:cTn id="34" dur="500"/>
                                        <p:tgtEl>
                                          <p:spTgt spid="7">
                                            <p:graphicEl>
                                              <a:dgm id="{929B291E-B52C-4E77-9576-56C8996A2D6A}"/>
                                            </p:graphicEl>
                                          </p:spTgt>
                                        </p:tgtEl>
                                      </p:cBhvr>
                                    </p:animEffect>
                                  </p:childTnLst>
                                </p:cTn>
                              </p:par>
                              <p:par>
                                <p:cTn id="35" presetID="10" presetClass="entr" presetSubtype="0" fill="hold" grpId="0" nodeType="withEffect">
                                  <p:stCondLst>
                                    <p:cond delay="29500"/>
                                  </p:stCondLst>
                                  <p:childTnLst>
                                    <p:set>
                                      <p:cBhvr>
                                        <p:cTn id="36" dur="1" fill="hold">
                                          <p:stCondLst>
                                            <p:cond delay="0"/>
                                          </p:stCondLst>
                                        </p:cTn>
                                        <p:tgtEl>
                                          <p:spTgt spid="7">
                                            <p:graphicEl>
                                              <a:dgm id="{8B3EA13D-57D2-407E-B32B-3B810E0A2BC2}"/>
                                            </p:graphicEl>
                                          </p:spTgt>
                                        </p:tgtEl>
                                        <p:attrNameLst>
                                          <p:attrName>style.visibility</p:attrName>
                                        </p:attrNameLst>
                                      </p:cBhvr>
                                      <p:to>
                                        <p:strVal val="visible"/>
                                      </p:to>
                                    </p:set>
                                    <p:animEffect transition="in" filter="fade">
                                      <p:cBhvr>
                                        <p:cTn id="37" dur="500"/>
                                        <p:tgtEl>
                                          <p:spTgt spid="7">
                                            <p:graphicEl>
                                              <a:dgm id="{8B3EA13D-57D2-407E-B32B-3B810E0A2BC2}"/>
                                            </p:graphicEl>
                                          </p:spTgt>
                                        </p:tgtEl>
                                      </p:cBhvr>
                                    </p:animEffect>
                                  </p:childTnLst>
                                </p:cTn>
                              </p:par>
                              <p:par>
                                <p:cTn id="38" presetID="10" presetClass="entr" presetSubtype="0" fill="hold" grpId="0" nodeType="withEffect">
                                  <p:stCondLst>
                                    <p:cond delay="39000"/>
                                  </p:stCondLst>
                                  <p:childTnLst>
                                    <p:set>
                                      <p:cBhvr>
                                        <p:cTn id="39" dur="1" fill="hold">
                                          <p:stCondLst>
                                            <p:cond delay="0"/>
                                          </p:stCondLst>
                                        </p:cTn>
                                        <p:tgtEl>
                                          <p:spTgt spid="7">
                                            <p:graphicEl>
                                              <a:dgm id="{32D2E0FA-09B3-493A-907C-9978AB1B4A46}"/>
                                            </p:graphicEl>
                                          </p:spTgt>
                                        </p:tgtEl>
                                        <p:attrNameLst>
                                          <p:attrName>style.visibility</p:attrName>
                                        </p:attrNameLst>
                                      </p:cBhvr>
                                      <p:to>
                                        <p:strVal val="visible"/>
                                      </p:to>
                                    </p:set>
                                    <p:animEffect transition="in" filter="fade">
                                      <p:cBhvr>
                                        <p:cTn id="40" dur="500"/>
                                        <p:tgtEl>
                                          <p:spTgt spid="7">
                                            <p:graphicEl>
                                              <a:dgm id="{32D2E0FA-09B3-493A-907C-9978AB1B4A46}"/>
                                            </p:graphicEl>
                                          </p:spTgt>
                                        </p:tgtEl>
                                      </p:cBhvr>
                                    </p:animEffect>
                                  </p:childTnLst>
                                </p:cTn>
                              </p:par>
                              <p:par>
                                <p:cTn id="41" presetID="10" presetClass="entr" presetSubtype="0" fill="hold" grpId="0" nodeType="withEffect">
                                  <p:stCondLst>
                                    <p:cond delay="39000"/>
                                  </p:stCondLst>
                                  <p:childTnLst>
                                    <p:set>
                                      <p:cBhvr>
                                        <p:cTn id="42" dur="1" fill="hold">
                                          <p:stCondLst>
                                            <p:cond delay="0"/>
                                          </p:stCondLst>
                                        </p:cTn>
                                        <p:tgtEl>
                                          <p:spTgt spid="7">
                                            <p:graphicEl>
                                              <a:dgm id="{1D6F7930-3A36-455A-85CC-6DD5AEFE1D8C}"/>
                                            </p:graphicEl>
                                          </p:spTgt>
                                        </p:tgtEl>
                                        <p:attrNameLst>
                                          <p:attrName>style.visibility</p:attrName>
                                        </p:attrNameLst>
                                      </p:cBhvr>
                                      <p:to>
                                        <p:strVal val="visible"/>
                                      </p:to>
                                    </p:set>
                                    <p:animEffect transition="in" filter="fade">
                                      <p:cBhvr>
                                        <p:cTn id="43" dur="500"/>
                                        <p:tgtEl>
                                          <p:spTgt spid="7">
                                            <p:graphicEl>
                                              <a:dgm id="{1D6F7930-3A36-455A-85CC-6DD5AEFE1D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8FA3-316D-4567-86E8-E62BACE8A517}"/>
              </a:ext>
            </a:extLst>
          </p:cNvPr>
          <p:cNvSpPr>
            <a:spLocks noGrp="1"/>
          </p:cNvSpPr>
          <p:nvPr>
            <p:ph type="title"/>
          </p:nvPr>
        </p:nvSpPr>
        <p:spPr>
          <a:xfrm>
            <a:off x="6682434" y="1171280"/>
            <a:ext cx="5509565" cy="3781720"/>
          </a:xfrm>
        </p:spPr>
        <p:txBody>
          <a:bodyPr anchor="ctr">
            <a:normAutofit fontScale="90000"/>
          </a:bodyPr>
          <a:lstStyle/>
          <a:p>
            <a:pPr>
              <a:spcBef>
                <a:spcPts val="600"/>
              </a:spcBef>
            </a:pPr>
            <a:r>
              <a:rPr lang="en-US" sz="3000"/>
              <a:t>  </a:t>
            </a:r>
            <a:br>
              <a:rPr lang="en-US" sz="3000"/>
            </a:br>
            <a:r>
              <a:rPr lang="en-US" sz="3600"/>
              <a:t>Past Trend and State/National Comparison Data</a:t>
            </a:r>
            <a:br>
              <a:rPr lang="en-US" sz="3600"/>
            </a:br>
            <a:br>
              <a:rPr lang="en-US" sz="1200"/>
            </a:br>
            <a:r>
              <a:rPr lang="en-US" sz="3300"/>
              <a:t>1) What did the Indicator 6 Statewide SPP data tell us?</a:t>
            </a:r>
            <a:br>
              <a:rPr lang="en-US" sz="3300"/>
            </a:br>
            <a:br>
              <a:rPr lang="en-US" sz="1200"/>
            </a:br>
            <a:r>
              <a:rPr lang="en-US" sz="3300"/>
              <a:t>2) How should we use the data to inform our target-setting and improvement activities?</a:t>
            </a:r>
            <a:br>
              <a:rPr lang="en-US" sz="2000"/>
            </a:br>
            <a:endParaRPr lang="en-US" sz="3000"/>
          </a:p>
        </p:txBody>
      </p:sp>
      <p:sp>
        <p:nvSpPr>
          <p:cNvPr id="3" name="Text Placeholder 2">
            <a:extLst>
              <a:ext uri="{FF2B5EF4-FFF2-40B4-BE49-F238E27FC236}">
                <a16:creationId xmlns:a16="http://schemas.microsoft.com/office/drawing/2014/main" id="{B2797A79-BCC3-4C71-B87C-A99B492D145A}"/>
              </a:ext>
            </a:extLst>
          </p:cNvPr>
          <p:cNvSpPr>
            <a:spLocks noGrp="1"/>
          </p:cNvSpPr>
          <p:nvPr>
            <p:ph type="body" sz="half" idx="2"/>
          </p:nvPr>
        </p:nvSpPr>
        <p:spPr>
          <a:xfrm>
            <a:off x="6682434" y="5079558"/>
            <a:ext cx="3170245" cy="1214324"/>
          </a:xfrm>
        </p:spPr>
        <p:txBody>
          <a:bodyPr/>
          <a:lstStyle/>
          <a:p>
            <a:pPr algn="ctr"/>
            <a:r>
              <a:rPr lang="en-US" sz="3600" b="1">
                <a:solidFill>
                  <a:srgbClr val="09213B"/>
                </a:solidFill>
              </a:rPr>
              <a:t>Stakeholder </a:t>
            </a:r>
          </a:p>
          <a:p>
            <a:pPr algn="ctr"/>
            <a:r>
              <a:rPr lang="en-US" sz="3600" b="1">
                <a:solidFill>
                  <a:srgbClr val="09213B"/>
                </a:solidFill>
              </a:rPr>
              <a:t>Discussion </a:t>
            </a:r>
          </a:p>
          <a:p>
            <a:pPr algn="ctr"/>
            <a:endParaRPr lang="en-US">
              <a:solidFill>
                <a:schemeClr val="bg1"/>
              </a:solidFill>
            </a:endParaRPr>
          </a:p>
        </p:txBody>
      </p:sp>
      <p:sp>
        <p:nvSpPr>
          <p:cNvPr id="4" name="Slide Number Placeholder 3">
            <a:extLst>
              <a:ext uri="{FF2B5EF4-FFF2-40B4-BE49-F238E27FC236}">
                <a16:creationId xmlns:a16="http://schemas.microsoft.com/office/drawing/2014/main" id="{57C85D91-1027-40B1-8AB5-3E73C7638985}"/>
              </a:ext>
            </a:extLst>
          </p:cNvPr>
          <p:cNvSpPr>
            <a:spLocks noGrp="1"/>
          </p:cNvSpPr>
          <p:nvPr>
            <p:ph type="sldNum" sz="quarter" idx="12"/>
          </p:nvPr>
        </p:nvSpPr>
        <p:spPr/>
        <p:txBody>
          <a:bodyPr/>
          <a:lstStyle/>
          <a:p>
            <a:fld id="{9CD8D479-8942-46E8-A226-A4E01F7A105C}" type="slidenum">
              <a:rPr lang="en-US" smtClean="0"/>
              <a:t>20</a:t>
            </a:fld>
            <a:endParaRPr lang="en-US"/>
          </a:p>
        </p:txBody>
      </p:sp>
      <p:sp>
        <p:nvSpPr>
          <p:cNvPr id="6" name="Footer Placeholder 5">
            <a:extLst>
              <a:ext uri="{FF2B5EF4-FFF2-40B4-BE49-F238E27FC236}">
                <a16:creationId xmlns:a16="http://schemas.microsoft.com/office/drawing/2014/main" id="{3A5AED2C-5BC2-448F-A79B-CEB598ED38D3}"/>
              </a:ext>
            </a:extLst>
          </p:cNvPr>
          <p:cNvSpPr>
            <a:spLocks noGrp="1"/>
          </p:cNvSpPr>
          <p:nvPr>
            <p:ph type="ftr" sz="quarter" idx="11"/>
          </p:nvPr>
        </p:nvSpPr>
        <p:spPr/>
        <p:txBody>
          <a:bodyPr/>
          <a:lstStyle/>
          <a:p>
            <a:r>
              <a:rPr lang="en-US"/>
              <a:t>Stakeholder Question </a:t>
            </a:r>
          </a:p>
        </p:txBody>
      </p:sp>
      <p:pic>
        <p:nvPicPr>
          <p:cNvPr id="7" name="Graphic 6" descr="Questions">
            <a:extLst>
              <a:ext uri="{FF2B5EF4-FFF2-40B4-BE49-F238E27FC236}">
                <a16:creationId xmlns:a16="http://schemas.microsoft.com/office/drawing/2014/main" id="{E928C14B-69CD-4A67-8B12-BDDEF937B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3941" y="5015076"/>
            <a:ext cx="1496067" cy="1496067"/>
          </a:xfrm>
          <a:prstGeom prst="rect">
            <a:avLst/>
          </a:prstGeom>
        </p:spPr>
      </p:pic>
    </p:spTree>
    <p:extLst>
      <p:ext uri="{BB962C8B-B14F-4D97-AF65-F5344CB8AC3E}">
        <p14:creationId xmlns:p14="http://schemas.microsoft.com/office/powerpoint/2010/main" val="266562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4121-9DDB-4B96-91B6-CEAF09691B95}"/>
              </a:ext>
            </a:extLst>
          </p:cNvPr>
          <p:cNvSpPr>
            <a:spLocks noGrp="1"/>
          </p:cNvSpPr>
          <p:nvPr>
            <p:ph type="ctrTitle"/>
          </p:nvPr>
        </p:nvSpPr>
        <p:spPr>
          <a:xfrm>
            <a:off x="3175593" y="861237"/>
            <a:ext cx="3389594" cy="3409168"/>
          </a:xfrm>
        </p:spPr>
        <p:txBody>
          <a:bodyPr>
            <a:normAutofit/>
          </a:bodyPr>
          <a:lstStyle/>
          <a:p>
            <a:r>
              <a:rPr lang="en-US" sz="4000"/>
              <a:t>Indicator 6 Disaggregated Data in NYS</a:t>
            </a:r>
          </a:p>
        </p:txBody>
      </p:sp>
      <p:sp>
        <p:nvSpPr>
          <p:cNvPr id="3" name="Subtitle 2">
            <a:extLst>
              <a:ext uri="{FF2B5EF4-FFF2-40B4-BE49-F238E27FC236}">
                <a16:creationId xmlns:a16="http://schemas.microsoft.com/office/drawing/2014/main" id="{F70140A2-97ED-4044-9468-D5B8780C27E7}"/>
              </a:ext>
            </a:extLst>
          </p:cNvPr>
          <p:cNvSpPr>
            <a:spLocks noGrp="1"/>
          </p:cNvSpPr>
          <p:nvPr>
            <p:ph type="subTitle" idx="1"/>
          </p:nvPr>
        </p:nvSpPr>
        <p:spPr>
          <a:xfrm>
            <a:off x="3175592" y="4579890"/>
            <a:ext cx="3273646" cy="1327750"/>
          </a:xfrm>
        </p:spPr>
        <p:txBody>
          <a:bodyPr>
            <a:normAutofit/>
          </a:bodyPr>
          <a:lstStyle/>
          <a:p>
            <a:r>
              <a:rPr lang="en-US" sz="2000"/>
              <a:t>Consideration of data by Race &amp; Ethnicity, School District Needs Resource Capacity and County Region</a:t>
            </a:r>
          </a:p>
        </p:txBody>
      </p:sp>
    </p:spTree>
    <p:extLst>
      <p:ext uri="{BB962C8B-B14F-4D97-AF65-F5344CB8AC3E}">
        <p14:creationId xmlns:p14="http://schemas.microsoft.com/office/powerpoint/2010/main" val="36259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24BC859-CD43-4986-B0E4-D32AE1B0F2AB}"/>
              </a:ext>
            </a:extLst>
          </p:cNvPr>
          <p:cNvSpPr>
            <a:spLocks noGrp="1"/>
          </p:cNvSpPr>
          <p:nvPr>
            <p:ph type="title"/>
          </p:nvPr>
        </p:nvSpPr>
        <p:spPr>
          <a:xfrm>
            <a:off x="410402" y="276087"/>
            <a:ext cx="9123747" cy="924640"/>
          </a:xfrm>
        </p:spPr>
        <p:txBody>
          <a:bodyPr>
            <a:normAutofit fontScale="90000"/>
          </a:bodyPr>
          <a:lstStyle/>
          <a:p>
            <a:r>
              <a:rPr lang="en-US" sz="3600"/>
              <a:t>Indicator 6A: Regular Class Setting</a:t>
            </a:r>
            <a:br>
              <a:rPr lang="en-US" sz="3600"/>
            </a:br>
            <a:r>
              <a:rPr lang="en-US" sz="3600"/>
              <a:t>Student Data by Race and Ethnicity (FFY 2019)</a:t>
            </a:r>
            <a:endParaRPr lang="en-US"/>
          </a:p>
        </p:txBody>
      </p:sp>
      <p:graphicFrame>
        <p:nvGraphicFramePr>
          <p:cNvPr id="6" name="Chart 5" descr="The bar graph shown is describing Student Data by Race and Ethnicity of Indicator 6A: Regular Early Childhood Program Class Setting for Federal Fiscal Year 2019. The X-axis shows the percent of preschool students in a regular early childhood program. The y-axis is split between seven different race and ethnicity cohorts which include Native Hawaiian/Other Pacific Islander, Multiracial, Hispanic or Latino, Black or African American, Asian, American Indian or Alaska Native, and White. It is indicated that the higher the percentage, the better the outcome on this measurement.  The 2019 NYS target is indicated with a red-dotted line at 50 percent. The highest percent of indicator 6A, as well as the only cohort to meet the target, was Native Hawaiian/Other Pacific Islander (student count 28). The cohort with lowest percent of Indicator 6A was American Indian or Alaska Native (student count: 74). The only other cohort with less than 1,000 students was the Multiracial cohort at 47.7% for Indicator 6A with a student count of 833. The other cohorts reflect approximately a 10 percentage point range from 35% (for the Hispanic or Latino cohort) to 44.9% (for the White cohort).&#10;">
            <a:extLst>
              <a:ext uri="{FF2B5EF4-FFF2-40B4-BE49-F238E27FC236}">
                <a16:creationId xmlns:a16="http://schemas.microsoft.com/office/drawing/2014/main" id="{353FCACE-A46A-40C4-A06C-1FA9E5032881}"/>
              </a:ext>
            </a:extLst>
          </p:cNvPr>
          <p:cNvGraphicFramePr>
            <a:graphicFrameLocks/>
          </p:cNvGraphicFramePr>
          <p:nvPr>
            <p:extLst>
              <p:ext uri="{D42A27DB-BD31-4B8C-83A1-F6EECF244321}">
                <p14:modId xmlns:p14="http://schemas.microsoft.com/office/powerpoint/2010/main" val="1757417364"/>
              </p:ext>
            </p:extLst>
          </p:nvPr>
        </p:nvGraphicFramePr>
        <p:xfrm>
          <a:off x="453403" y="1340578"/>
          <a:ext cx="11406088" cy="5288822"/>
        </p:xfrm>
        <a:graphic>
          <a:graphicData uri="http://schemas.openxmlformats.org/drawingml/2006/chart">
            <c:chart xmlns:c="http://schemas.openxmlformats.org/drawingml/2006/chart" xmlns:r="http://schemas.openxmlformats.org/officeDocument/2006/relationships" r:id="rId4"/>
          </a:graphicData>
        </a:graphic>
      </p:graphicFrame>
      <p:sp>
        <p:nvSpPr>
          <p:cNvPr id="9" name="Arrow: Right 8">
            <a:extLst>
              <a:ext uri="{FF2B5EF4-FFF2-40B4-BE49-F238E27FC236}">
                <a16:creationId xmlns:a16="http://schemas.microsoft.com/office/drawing/2014/main" id="{4448CC4F-01C0-4F10-A065-91ED8B37D1A9}"/>
              </a:ext>
              <a:ext uri="{C183D7F6-B498-43B3-948B-1728B52AA6E4}">
                <adec:decorative xmlns:adec="http://schemas.microsoft.com/office/drawing/2017/decorative" val="1"/>
              </a:ext>
            </a:extLst>
          </p:cNvPr>
          <p:cNvSpPr/>
          <p:nvPr/>
        </p:nvSpPr>
        <p:spPr>
          <a:xfrm>
            <a:off x="3133619" y="1213276"/>
            <a:ext cx="5690342" cy="46978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a:t>Increase = Improvement </a:t>
            </a:r>
          </a:p>
        </p:txBody>
      </p:sp>
      <p:sp>
        <p:nvSpPr>
          <p:cNvPr id="7" name="TextBox 6">
            <a:extLst>
              <a:ext uri="{FF2B5EF4-FFF2-40B4-BE49-F238E27FC236}">
                <a16:creationId xmlns:a16="http://schemas.microsoft.com/office/drawing/2014/main" id="{8E2E5DA2-634B-47D9-A516-A8C62B88D4A7}"/>
              </a:ext>
            </a:extLst>
          </p:cNvPr>
          <p:cNvSpPr txBox="1"/>
          <p:nvPr/>
        </p:nvSpPr>
        <p:spPr>
          <a:xfrm>
            <a:off x="8866962" y="1277550"/>
            <a:ext cx="237744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1400">
                <a:solidFill>
                  <a:schemeClr val="tx1"/>
                </a:solidFill>
              </a:rPr>
              <a:t>6A: Regular Class 50% Target</a:t>
            </a:r>
          </a:p>
        </p:txBody>
      </p:sp>
      <p:sp>
        <p:nvSpPr>
          <p:cNvPr id="3" name="Slide Number Placeholder 2">
            <a:extLst>
              <a:ext uri="{FF2B5EF4-FFF2-40B4-BE49-F238E27FC236}">
                <a16:creationId xmlns:a16="http://schemas.microsoft.com/office/drawing/2014/main" id="{5D2BBA10-4C05-45D0-8D21-E68BF481F82B}"/>
              </a:ext>
              <a:ext uri="{C183D7F6-B498-43B3-948B-1728B52AA6E4}">
                <adec:decorative xmlns:adec="http://schemas.microsoft.com/office/drawing/2017/decorative" val="0"/>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22</a:t>
            </a:fld>
            <a:endParaRPr lang="en-US" sz="1000"/>
          </a:p>
        </p:txBody>
      </p:sp>
      <p:sp>
        <p:nvSpPr>
          <p:cNvPr id="8" name="Footer Placeholder 4">
            <a:extLst>
              <a:ext uri="{FF2B5EF4-FFF2-40B4-BE49-F238E27FC236}">
                <a16:creationId xmlns:a16="http://schemas.microsoft.com/office/drawing/2014/main" id="{D0E793DF-A9CD-4F77-9514-684198647753}"/>
              </a:ext>
            </a:extLst>
          </p:cNvPr>
          <p:cNvSpPr txBox="1">
            <a:spLocks/>
          </p:cNvSpPr>
          <p:nvPr/>
        </p:nvSpPr>
        <p:spPr>
          <a:xfrm>
            <a:off x="1637716" y="6641949"/>
            <a:ext cx="9144259" cy="22860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000"/>
              <a:t>2019 Data Equated to the New 2020 Measurement with FFY 2019 Target </a:t>
            </a:r>
          </a:p>
        </p:txBody>
      </p:sp>
      <p:sp>
        <p:nvSpPr>
          <p:cNvPr id="5" name="TextBox 4">
            <a:extLst>
              <a:ext uri="{FF2B5EF4-FFF2-40B4-BE49-F238E27FC236}">
                <a16:creationId xmlns:a16="http://schemas.microsoft.com/office/drawing/2014/main" id="{8EAEA1F1-FED6-4022-9509-24DCB5EFA0B5}"/>
              </a:ext>
            </a:extLst>
          </p:cNvPr>
          <p:cNvSpPr txBox="1"/>
          <p:nvPr/>
        </p:nvSpPr>
        <p:spPr>
          <a:xfrm>
            <a:off x="10255888" y="1997908"/>
            <a:ext cx="1549400" cy="369332"/>
          </a:xfrm>
          <a:prstGeom prst="rect">
            <a:avLst/>
          </a:prstGeom>
          <a:noFill/>
        </p:spPr>
        <p:txBody>
          <a:bodyPr wrap="square" rtlCol="0">
            <a:spAutoFit/>
          </a:bodyPr>
          <a:lstStyle/>
          <a:p>
            <a:r>
              <a:rPr lang="en-US"/>
              <a:t>Met Target</a:t>
            </a:r>
          </a:p>
        </p:txBody>
      </p:sp>
      <p:sp>
        <p:nvSpPr>
          <p:cNvPr id="17" name="TextBox 16">
            <a:extLst>
              <a:ext uri="{FF2B5EF4-FFF2-40B4-BE49-F238E27FC236}">
                <a16:creationId xmlns:a16="http://schemas.microsoft.com/office/drawing/2014/main" id="{E5DB0CD1-EE23-4376-A368-911ECFEE5B16}"/>
              </a:ext>
            </a:extLst>
          </p:cNvPr>
          <p:cNvSpPr txBox="1"/>
          <p:nvPr/>
        </p:nvSpPr>
        <p:spPr>
          <a:xfrm>
            <a:off x="7824246" y="1985208"/>
            <a:ext cx="2377440" cy="369332"/>
          </a:xfrm>
          <a:prstGeom prst="rect">
            <a:avLst/>
          </a:prstGeom>
          <a:noFill/>
        </p:spPr>
        <p:txBody>
          <a:bodyPr wrap="square" rtlCol="0">
            <a:spAutoFit/>
          </a:bodyPr>
          <a:lstStyle/>
          <a:p>
            <a:r>
              <a:rPr lang="en-US" dirty="0"/>
              <a:t>Did Not Meet Target</a:t>
            </a:r>
          </a:p>
        </p:txBody>
      </p:sp>
    </p:spTree>
    <p:custDataLst>
      <p:tags r:id="rId1"/>
    </p:custDataLst>
    <p:extLst>
      <p:ext uri="{BB962C8B-B14F-4D97-AF65-F5344CB8AC3E}">
        <p14:creationId xmlns:p14="http://schemas.microsoft.com/office/powerpoint/2010/main" val="91057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E4C0F9-DB31-425B-8816-4410F90A6C24}"/>
              </a:ext>
            </a:extLst>
          </p:cNvPr>
          <p:cNvSpPr>
            <a:spLocks noGrp="1"/>
          </p:cNvSpPr>
          <p:nvPr>
            <p:ph type="title"/>
          </p:nvPr>
        </p:nvSpPr>
        <p:spPr>
          <a:xfrm>
            <a:off x="410402" y="243396"/>
            <a:ext cx="9506961" cy="943126"/>
          </a:xfrm>
        </p:spPr>
        <p:txBody>
          <a:bodyPr anchor="b">
            <a:noAutofit/>
          </a:bodyPr>
          <a:lstStyle/>
          <a:p>
            <a:r>
              <a:rPr lang="en-US" sz="3200"/>
              <a:t>Indicator 6A: Regular Class Setting </a:t>
            </a:r>
            <a:br>
              <a:rPr lang="en-US" sz="3200"/>
            </a:br>
            <a:r>
              <a:rPr lang="en-US" sz="3200"/>
              <a:t>Needs/Resource Capacity FFY 2019</a:t>
            </a:r>
          </a:p>
        </p:txBody>
      </p:sp>
      <p:graphicFrame>
        <p:nvGraphicFramePr>
          <p:cNvPr id="6" name="Chart 5" descr="The bar graph shown is describing Data by Needs/Resource Capacity of Indicator 6A: Regular Class Setting for Federal Fiscal Year 2019. The X-axis shows the percent of preschool students in a regular class setting. The y-axis is split between six different needs/resource capacity cohorts which include Low Needs, Average Needs, Rural High Needs, Urban/Suburban/High Needs, Large City, and New York City. It is indicated that the higher the percentage, the better the outcome on this measurement.  The 2019 NYS target is indicated with a red-dotted line at 50 percent. The highest percent of indicator 6A, was  in New York City at 45.8 percent. The cohort with lowest percent of Indicator 6A was Urban/Suburban/High Needs at 33.2 percent.  No cohort met the New York State Target.">
            <a:extLst>
              <a:ext uri="{FF2B5EF4-FFF2-40B4-BE49-F238E27FC236}">
                <a16:creationId xmlns:a16="http://schemas.microsoft.com/office/drawing/2014/main" id="{CD01BEB2-5AC7-4172-9527-0BBD6FA19216}"/>
              </a:ext>
            </a:extLst>
          </p:cNvPr>
          <p:cNvGraphicFramePr>
            <a:graphicFrameLocks/>
          </p:cNvGraphicFramePr>
          <p:nvPr>
            <p:extLst>
              <p:ext uri="{D42A27DB-BD31-4B8C-83A1-F6EECF244321}">
                <p14:modId xmlns:p14="http://schemas.microsoft.com/office/powerpoint/2010/main" val="2187460390"/>
              </p:ext>
            </p:extLst>
          </p:nvPr>
        </p:nvGraphicFramePr>
        <p:xfrm>
          <a:off x="205199" y="1821868"/>
          <a:ext cx="11735163" cy="4738323"/>
        </p:xfrm>
        <a:graphic>
          <a:graphicData uri="http://schemas.openxmlformats.org/drawingml/2006/chart">
            <c:chart xmlns:c="http://schemas.openxmlformats.org/drawingml/2006/chart" xmlns:r="http://schemas.openxmlformats.org/officeDocument/2006/relationships" r:id="rId4"/>
          </a:graphicData>
        </a:graphic>
      </p:graphicFrame>
      <p:sp>
        <p:nvSpPr>
          <p:cNvPr id="7" name="Arrow: Right 6">
            <a:extLst>
              <a:ext uri="{FF2B5EF4-FFF2-40B4-BE49-F238E27FC236}">
                <a16:creationId xmlns:a16="http://schemas.microsoft.com/office/drawing/2014/main" id="{1366721C-67F0-4A0B-A07D-EE1321018F04}"/>
              </a:ext>
              <a:ext uri="{C183D7F6-B498-43B3-948B-1728B52AA6E4}">
                <adec:decorative xmlns:adec="http://schemas.microsoft.com/office/drawing/2017/decorative" val="1"/>
              </a:ext>
            </a:extLst>
          </p:cNvPr>
          <p:cNvSpPr/>
          <p:nvPr/>
        </p:nvSpPr>
        <p:spPr>
          <a:xfrm>
            <a:off x="2800457" y="1282876"/>
            <a:ext cx="5386613" cy="46978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a:t>Increase = Improvement </a:t>
            </a:r>
          </a:p>
        </p:txBody>
      </p:sp>
      <p:sp>
        <p:nvSpPr>
          <p:cNvPr id="12" name="TextBox 11">
            <a:extLst>
              <a:ext uri="{FF2B5EF4-FFF2-40B4-BE49-F238E27FC236}">
                <a16:creationId xmlns:a16="http://schemas.microsoft.com/office/drawing/2014/main" id="{FCBA984B-E2A6-425C-B390-FABEBC2E9FC0}"/>
              </a:ext>
            </a:extLst>
          </p:cNvPr>
          <p:cNvSpPr txBox="1"/>
          <p:nvPr/>
        </p:nvSpPr>
        <p:spPr>
          <a:xfrm>
            <a:off x="8335244" y="1363878"/>
            <a:ext cx="2935639"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400">
                <a:solidFill>
                  <a:schemeClr val="tx1"/>
                </a:solidFill>
              </a:rPr>
              <a:t>6A: Regular Class 50% Target</a:t>
            </a:r>
          </a:p>
        </p:txBody>
      </p:sp>
      <p:sp>
        <p:nvSpPr>
          <p:cNvPr id="3" name="Slide Number Placeholder 2">
            <a:extLst>
              <a:ext uri="{FF2B5EF4-FFF2-40B4-BE49-F238E27FC236}">
                <a16:creationId xmlns:a16="http://schemas.microsoft.com/office/drawing/2014/main" id="{B849D3A1-3961-41EB-8E6A-CFC49C08CC17}"/>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23</a:t>
            </a:fld>
            <a:endParaRPr lang="en-US" sz="1000"/>
          </a:p>
        </p:txBody>
      </p:sp>
      <p:sp>
        <p:nvSpPr>
          <p:cNvPr id="5" name="Footer Placeholder 4">
            <a:extLst>
              <a:ext uri="{FF2B5EF4-FFF2-40B4-BE49-F238E27FC236}">
                <a16:creationId xmlns:a16="http://schemas.microsoft.com/office/drawing/2014/main" id="{06E3E69B-D2A6-426B-A29D-7BE6C06F269A}"/>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2019 Data Equated to the New 2020 Measurement with FFY 2019 Targets </a:t>
            </a:r>
          </a:p>
        </p:txBody>
      </p:sp>
    </p:spTree>
    <p:custDataLst>
      <p:tags r:id="rId1"/>
    </p:custDataLst>
    <p:extLst>
      <p:ext uri="{BB962C8B-B14F-4D97-AF65-F5344CB8AC3E}">
        <p14:creationId xmlns:p14="http://schemas.microsoft.com/office/powerpoint/2010/main" val="132555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6EB949-3625-4C63-872A-56C4AF01FFD5}"/>
              </a:ext>
            </a:extLst>
          </p:cNvPr>
          <p:cNvSpPr>
            <a:spLocks noGrp="1"/>
          </p:cNvSpPr>
          <p:nvPr>
            <p:ph type="title"/>
          </p:nvPr>
        </p:nvSpPr>
        <p:spPr>
          <a:xfrm>
            <a:off x="410402" y="371780"/>
            <a:ext cx="10537426" cy="1183566"/>
          </a:xfrm>
        </p:spPr>
        <p:txBody>
          <a:bodyPr>
            <a:normAutofit fontScale="90000"/>
          </a:bodyPr>
          <a:lstStyle/>
          <a:p>
            <a:r>
              <a:rPr lang="en-US"/>
              <a:t>Regional 6A Data</a:t>
            </a:r>
            <a:br>
              <a:rPr lang="en-US"/>
            </a:br>
            <a:r>
              <a:rPr lang="en-US" sz="2400"/>
              <a:t>Majority of services in a</a:t>
            </a:r>
            <a:br>
              <a:rPr lang="en-US" sz="2400"/>
            </a:br>
            <a:r>
              <a:rPr lang="en-US" sz="2400"/>
              <a:t>regular early childhood program</a:t>
            </a:r>
          </a:p>
        </p:txBody>
      </p:sp>
      <p:graphicFrame>
        <p:nvGraphicFramePr>
          <p:cNvPr id="11" name="Table 10">
            <a:extLst>
              <a:ext uri="{FF2B5EF4-FFF2-40B4-BE49-F238E27FC236}">
                <a16:creationId xmlns:a16="http://schemas.microsoft.com/office/drawing/2014/main" id="{3892C9B9-F694-4E3B-97B8-4AB4CA42E442}"/>
              </a:ext>
            </a:extLst>
          </p:cNvPr>
          <p:cNvGraphicFramePr>
            <a:graphicFrameLocks noGrp="1"/>
          </p:cNvGraphicFramePr>
          <p:nvPr>
            <p:extLst>
              <p:ext uri="{D42A27DB-BD31-4B8C-83A1-F6EECF244321}">
                <p14:modId xmlns:p14="http://schemas.microsoft.com/office/powerpoint/2010/main" val="2974305350"/>
              </p:ext>
            </p:extLst>
          </p:nvPr>
        </p:nvGraphicFramePr>
        <p:xfrm>
          <a:off x="975481" y="5155502"/>
          <a:ext cx="6220986" cy="1000760"/>
        </p:xfrm>
        <a:graphic>
          <a:graphicData uri="http://schemas.openxmlformats.org/drawingml/2006/table">
            <a:tbl>
              <a:tblPr firstRow="1">
                <a:tableStyleId>{BC89EF96-8CEA-46FF-86C4-4CE0E7609802}</a:tableStyleId>
              </a:tblPr>
              <a:tblGrid>
                <a:gridCol w="2846506">
                  <a:extLst>
                    <a:ext uri="{9D8B030D-6E8A-4147-A177-3AD203B41FA5}">
                      <a16:colId xmlns:a16="http://schemas.microsoft.com/office/drawing/2014/main" val="3595715554"/>
                    </a:ext>
                  </a:extLst>
                </a:gridCol>
                <a:gridCol w="1664413">
                  <a:extLst>
                    <a:ext uri="{9D8B030D-6E8A-4147-A177-3AD203B41FA5}">
                      <a16:colId xmlns:a16="http://schemas.microsoft.com/office/drawing/2014/main" val="117260036"/>
                    </a:ext>
                  </a:extLst>
                </a:gridCol>
                <a:gridCol w="1710067">
                  <a:extLst>
                    <a:ext uri="{9D8B030D-6E8A-4147-A177-3AD203B41FA5}">
                      <a16:colId xmlns:a16="http://schemas.microsoft.com/office/drawing/2014/main" val="71295221"/>
                    </a:ext>
                  </a:extLst>
                </a:gridCol>
              </a:tblGrid>
              <a:tr h="184150">
                <a:tc>
                  <a:txBody>
                    <a:bodyPr/>
                    <a:lstStyle/>
                    <a:p>
                      <a:pPr algn="l" fontAlgn="b"/>
                      <a:r>
                        <a:rPr lang="en-US" sz="1600" u="none" strike="noStrike" kern="1200">
                          <a:solidFill>
                            <a:schemeClr val="tx1"/>
                          </a:solidFill>
                          <a:effectLst/>
                          <a:latin typeface="+mn-lt"/>
                          <a:ea typeface="+mn-ea"/>
                          <a:cs typeface="+mn-cs"/>
                        </a:rPr>
                        <a:t>County Level Data</a:t>
                      </a:r>
                    </a:p>
                  </a:txBody>
                  <a:tcPr marL="6350" marR="6350" marT="6350" marB="0" anchor="b"/>
                </a:tc>
                <a:tc>
                  <a:txBody>
                    <a:bodyPr/>
                    <a:lstStyle/>
                    <a:p>
                      <a:pPr algn="ctr" fontAlgn="b"/>
                      <a:r>
                        <a:rPr lang="en-US" sz="1600" u="none" strike="noStrike">
                          <a:effectLst/>
                        </a:rPr>
                        <a:t>Minimum Value</a:t>
                      </a:r>
                      <a:endParaRPr lang="en-US" sz="1600" b="1" i="0" u="none" strike="noStrike">
                        <a:solidFill>
                          <a:srgbClr val="FFFFFF"/>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Maximum Value</a:t>
                      </a:r>
                      <a:endParaRPr lang="en-US" sz="1600" b="1" i="0" u="none" strike="noStrike">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84042463"/>
                  </a:ext>
                </a:extLst>
              </a:tr>
              <a:tr h="184150">
                <a:tc>
                  <a:txBody>
                    <a:bodyPr/>
                    <a:lstStyle/>
                    <a:p>
                      <a:pPr algn="l" fontAlgn="b"/>
                      <a:r>
                        <a:rPr lang="en-US" sz="1600" u="none" strike="noStrike">
                          <a:effectLst/>
                        </a:rPr>
                        <a:t>Met Target</a:t>
                      </a:r>
                      <a:endParaRPr lang="en-US" sz="1600" b="0" i="0" u="none" strike="noStrike">
                        <a:solidFill>
                          <a:srgbClr val="000000"/>
                        </a:solidFill>
                        <a:effectLst/>
                        <a:latin typeface="Calibri" panose="020F0502020204030204" pitchFamily="34" charset="0"/>
                      </a:endParaRPr>
                    </a:p>
                  </a:txBody>
                  <a:tcPr marL="6350" marR="6350" marT="6350" marB="0" anchor="b">
                    <a:solidFill>
                      <a:srgbClr val="DAE3F3"/>
                    </a:solidFill>
                  </a:tcPr>
                </a:tc>
                <a:tc>
                  <a:txBody>
                    <a:bodyPr/>
                    <a:lstStyle/>
                    <a:p>
                      <a:pPr algn="ctr" fontAlgn="b"/>
                      <a:r>
                        <a:rPr lang="en-US" sz="1600" u="none" strike="noStrike">
                          <a:effectLst/>
                        </a:rPr>
                        <a:t>50.0%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100.0%</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37201643"/>
                  </a:ext>
                </a:extLst>
              </a:tr>
              <a:tr h="184150">
                <a:tc>
                  <a:txBody>
                    <a:bodyPr/>
                    <a:lstStyle/>
                    <a:p>
                      <a:pPr algn="l" fontAlgn="b"/>
                      <a:r>
                        <a:rPr lang="en-US" sz="1600" u="none" strike="noStrike">
                          <a:effectLst/>
                        </a:rPr>
                        <a:t>Did not Meet Target (Within 25%)</a:t>
                      </a:r>
                      <a:endParaRPr lang="en-US" sz="1600" b="0" i="0" u="none" strike="noStrike">
                        <a:solidFill>
                          <a:srgbClr val="000000"/>
                        </a:solidFill>
                        <a:effectLst/>
                        <a:latin typeface="Calibri" panose="020F0502020204030204" pitchFamily="34" charset="0"/>
                      </a:endParaRPr>
                    </a:p>
                  </a:txBody>
                  <a:tcPr marL="6350" marR="6350" marT="6350" marB="0" anchor="b">
                    <a:solidFill>
                      <a:srgbClr val="8FAADC"/>
                    </a:solidFill>
                  </a:tcPr>
                </a:tc>
                <a:tc>
                  <a:txBody>
                    <a:bodyPr/>
                    <a:lstStyle/>
                    <a:p>
                      <a:pPr algn="ctr" fontAlgn="b"/>
                      <a:r>
                        <a:rPr lang="en-US" sz="1600" u="none" strike="noStrike">
                          <a:effectLst/>
                        </a:rPr>
                        <a:t>37.5%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49.9%</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1132800"/>
                  </a:ext>
                </a:extLst>
              </a:tr>
              <a:tr h="184150">
                <a:tc>
                  <a:txBody>
                    <a:bodyPr/>
                    <a:lstStyle/>
                    <a:p>
                      <a:pPr algn="l" fontAlgn="b"/>
                      <a:r>
                        <a:rPr lang="en-US" sz="1600" u="none" strike="noStrike">
                          <a:solidFill>
                            <a:schemeClr val="bg1"/>
                          </a:solidFill>
                          <a:effectLst/>
                        </a:rPr>
                        <a:t>Did not Meet Target (Over 25%)</a:t>
                      </a:r>
                      <a:endParaRPr lang="en-US" sz="1600" b="0" i="0" u="none" strike="noStrike">
                        <a:solidFill>
                          <a:schemeClr val="bg1"/>
                        </a:solidFill>
                        <a:effectLst/>
                        <a:latin typeface="Calibri" panose="020F0502020204030204" pitchFamily="34" charset="0"/>
                      </a:endParaRPr>
                    </a:p>
                  </a:txBody>
                  <a:tcPr marL="6350" marR="6350" marT="6350" marB="0" anchor="b">
                    <a:solidFill>
                      <a:srgbClr val="2F5597"/>
                    </a:solidFill>
                  </a:tcPr>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37.4%</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93122624"/>
                  </a:ext>
                </a:extLst>
              </a:tr>
            </a:tbl>
          </a:graphicData>
        </a:graphic>
      </p:graphicFrame>
      <p:sp>
        <p:nvSpPr>
          <p:cNvPr id="4" name="Slide Number Placeholder 3">
            <a:extLst>
              <a:ext uri="{FF2B5EF4-FFF2-40B4-BE49-F238E27FC236}">
                <a16:creationId xmlns:a16="http://schemas.microsoft.com/office/drawing/2014/main" id="{BE4AB9FC-8813-4FF3-8E72-6AFF8EDA775F}"/>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24</a:t>
            </a:fld>
            <a:endParaRPr lang="en-US" sz="1000"/>
          </a:p>
        </p:txBody>
      </p:sp>
      <p:sp>
        <p:nvSpPr>
          <p:cNvPr id="6" name="Footer Placeholder 5">
            <a:extLst>
              <a:ext uri="{FF2B5EF4-FFF2-40B4-BE49-F238E27FC236}">
                <a16:creationId xmlns:a16="http://schemas.microsoft.com/office/drawing/2014/main" id="{EE2BDD06-F0D5-4A66-B4AE-36650817415D}"/>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2019 Reported Data Equated to the 2020 Measurement Compared to the 2019 APR Target – School District Data by County </a:t>
            </a:r>
          </a:p>
        </p:txBody>
      </p:sp>
      <p:pic>
        <p:nvPicPr>
          <p:cNvPr id="3" name="Picture 2" descr="Map of New York State counties by 6A Data where data is separated into three categories, Met Target (50 percent to 100 percent), Did not Meet Target (Within 25 percent) (37.5 percent to 49.9 percent), and Did not Meet Target (Over 25 percent) (37.5 percent to 0 percent.)  &#10;Data represented on this map demonstrates that counties are basically split among the three categories evenly with no real regional pattern.  For example, New York City met target but Long Island did not by over 25%.  Most central New York counties met target but remaining New York State counties typically did not meet target (either within or over 25% of the target). &#10;">
            <a:extLst>
              <a:ext uri="{FF2B5EF4-FFF2-40B4-BE49-F238E27FC236}">
                <a16:creationId xmlns:a16="http://schemas.microsoft.com/office/drawing/2014/main" id="{20DFF466-47CD-4453-88A0-78ADD6E79FC1}"/>
              </a:ext>
            </a:extLst>
          </p:cNvPr>
          <p:cNvPicPr>
            <a:picLocks noChangeAspect="1"/>
          </p:cNvPicPr>
          <p:nvPr/>
        </p:nvPicPr>
        <p:blipFill>
          <a:blip r:embed="rId3"/>
          <a:stretch>
            <a:fillRect/>
          </a:stretch>
        </p:blipFill>
        <p:spPr>
          <a:xfrm>
            <a:off x="1847461" y="91862"/>
            <a:ext cx="9369058" cy="6419540"/>
          </a:xfrm>
          <a:prstGeom prst="rect">
            <a:avLst/>
          </a:prstGeom>
        </p:spPr>
      </p:pic>
    </p:spTree>
    <p:extLst>
      <p:ext uri="{BB962C8B-B14F-4D97-AF65-F5344CB8AC3E}">
        <p14:creationId xmlns:p14="http://schemas.microsoft.com/office/powerpoint/2010/main" val="109527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8FA3-316D-4567-86E8-E62BACE8A517}"/>
              </a:ext>
            </a:extLst>
          </p:cNvPr>
          <p:cNvSpPr>
            <a:spLocks noGrp="1"/>
          </p:cNvSpPr>
          <p:nvPr>
            <p:ph type="title"/>
          </p:nvPr>
        </p:nvSpPr>
        <p:spPr>
          <a:xfrm>
            <a:off x="6682434" y="1171280"/>
            <a:ext cx="5509565" cy="3781720"/>
          </a:xfrm>
        </p:spPr>
        <p:txBody>
          <a:bodyPr anchor="ctr">
            <a:normAutofit fontScale="90000"/>
          </a:bodyPr>
          <a:lstStyle/>
          <a:p>
            <a:pPr>
              <a:spcBef>
                <a:spcPts val="1200"/>
              </a:spcBef>
            </a:pPr>
            <a:r>
              <a:rPr lang="en-US" sz="3000"/>
              <a:t>  </a:t>
            </a:r>
            <a:br>
              <a:rPr lang="en-US" sz="3000"/>
            </a:br>
            <a:r>
              <a:rPr lang="en-US" sz="3600"/>
              <a:t>6A Disaggregate Data </a:t>
            </a:r>
            <a:br>
              <a:rPr lang="en-US"/>
            </a:br>
            <a:br>
              <a:rPr lang="en-US" sz="1100"/>
            </a:br>
            <a:r>
              <a:rPr lang="en-US"/>
              <a:t>1) What did the Indicator 6A disaggregate SPP data tell us?</a:t>
            </a:r>
            <a:br>
              <a:rPr lang="en-US"/>
            </a:br>
            <a:br>
              <a:rPr lang="en-US" sz="1100"/>
            </a:br>
            <a:r>
              <a:rPr lang="en-US"/>
              <a:t>2) How should we use the data to inform our target-setting and improvement activities?</a:t>
            </a:r>
            <a:br>
              <a:rPr lang="en-US" sz="3000"/>
            </a:br>
            <a:br>
              <a:rPr lang="en-US" sz="2000"/>
            </a:br>
            <a:endParaRPr lang="en-US" sz="3000"/>
          </a:p>
        </p:txBody>
      </p:sp>
      <p:sp>
        <p:nvSpPr>
          <p:cNvPr id="3" name="Text Placeholder 2">
            <a:extLst>
              <a:ext uri="{FF2B5EF4-FFF2-40B4-BE49-F238E27FC236}">
                <a16:creationId xmlns:a16="http://schemas.microsoft.com/office/drawing/2014/main" id="{B2797A79-BCC3-4C71-B87C-A99B492D145A}"/>
              </a:ext>
            </a:extLst>
          </p:cNvPr>
          <p:cNvSpPr>
            <a:spLocks noGrp="1"/>
          </p:cNvSpPr>
          <p:nvPr>
            <p:ph type="body" sz="half" idx="2"/>
          </p:nvPr>
        </p:nvSpPr>
        <p:spPr>
          <a:xfrm>
            <a:off x="6682434" y="5079558"/>
            <a:ext cx="3170245" cy="1214324"/>
          </a:xfrm>
        </p:spPr>
        <p:txBody>
          <a:bodyPr/>
          <a:lstStyle/>
          <a:p>
            <a:pPr algn="ctr"/>
            <a:r>
              <a:rPr lang="en-US" sz="3600" b="1">
                <a:solidFill>
                  <a:srgbClr val="09213B"/>
                </a:solidFill>
              </a:rPr>
              <a:t>Stakeholder </a:t>
            </a:r>
          </a:p>
          <a:p>
            <a:pPr algn="ctr"/>
            <a:r>
              <a:rPr lang="en-US" sz="3600" b="1">
                <a:solidFill>
                  <a:srgbClr val="09213B"/>
                </a:solidFill>
              </a:rPr>
              <a:t>Discussion </a:t>
            </a:r>
          </a:p>
          <a:p>
            <a:pPr algn="ctr"/>
            <a:endParaRPr lang="en-US">
              <a:solidFill>
                <a:schemeClr val="bg1"/>
              </a:solidFill>
            </a:endParaRPr>
          </a:p>
        </p:txBody>
      </p:sp>
      <p:sp>
        <p:nvSpPr>
          <p:cNvPr id="4" name="Slide Number Placeholder 3">
            <a:extLst>
              <a:ext uri="{FF2B5EF4-FFF2-40B4-BE49-F238E27FC236}">
                <a16:creationId xmlns:a16="http://schemas.microsoft.com/office/drawing/2014/main" id="{57C85D91-1027-40B1-8AB5-3E73C7638985}"/>
              </a:ext>
            </a:extLst>
          </p:cNvPr>
          <p:cNvSpPr>
            <a:spLocks noGrp="1"/>
          </p:cNvSpPr>
          <p:nvPr>
            <p:ph type="sldNum" sz="quarter" idx="12"/>
          </p:nvPr>
        </p:nvSpPr>
        <p:spPr/>
        <p:txBody>
          <a:bodyPr/>
          <a:lstStyle/>
          <a:p>
            <a:fld id="{9CD8D479-8942-46E8-A226-A4E01F7A105C}" type="slidenum">
              <a:rPr lang="en-US" smtClean="0"/>
              <a:t>25</a:t>
            </a:fld>
            <a:endParaRPr lang="en-US"/>
          </a:p>
        </p:txBody>
      </p:sp>
      <p:sp>
        <p:nvSpPr>
          <p:cNvPr id="6" name="Footer Placeholder 5">
            <a:extLst>
              <a:ext uri="{FF2B5EF4-FFF2-40B4-BE49-F238E27FC236}">
                <a16:creationId xmlns:a16="http://schemas.microsoft.com/office/drawing/2014/main" id="{3A5AED2C-5BC2-448F-A79B-CEB598ED38D3}"/>
              </a:ext>
            </a:extLst>
          </p:cNvPr>
          <p:cNvSpPr>
            <a:spLocks noGrp="1"/>
          </p:cNvSpPr>
          <p:nvPr>
            <p:ph type="ftr" sz="quarter" idx="11"/>
          </p:nvPr>
        </p:nvSpPr>
        <p:spPr/>
        <p:txBody>
          <a:bodyPr/>
          <a:lstStyle/>
          <a:p>
            <a:r>
              <a:rPr lang="en-US"/>
              <a:t>Stakeholder Question </a:t>
            </a:r>
          </a:p>
        </p:txBody>
      </p:sp>
      <p:pic>
        <p:nvPicPr>
          <p:cNvPr id="7" name="Graphic 6" descr="Questions">
            <a:extLst>
              <a:ext uri="{FF2B5EF4-FFF2-40B4-BE49-F238E27FC236}">
                <a16:creationId xmlns:a16="http://schemas.microsoft.com/office/drawing/2014/main" id="{E928C14B-69CD-4A67-8B12-BDDEF937B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3941" y="5015076"/>
            <a:ext cx="1496067" cy="1496067"/>
          </a:xfrm>
          <a:prstGeom prst="rect">
            <a:avLst/>
          </a:prstGeom>
        </p:spPr>
      </p:pic>
    </p:spTree>
    <p:extLst>
      <p:ext uri="{BB962C8B-B14F-4D97-AF65-F5344CB8AC3E}">
        <p14:creationId xmlns:p14="http://schemas.microsoft.com/office/powerpoint/2010/main" val="393859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24BC859-CD43-4986-B0E4-D32AE1B0F2AB}"/>
              </a:ext>
            </a:extLst>
          </p:cNvPr>
          <p:cNvSpPr>
            <a:spLocks noGrp="1"/>
          </p:cNvSpPr>
          <p:nvPr>
            <p:ph type="title"/>
          </p:nvPr>
        </p:nvSpPr>
        <p:spPr>
          <a:xfrm>
            <a:off x="410402" y="276087"/>
            <a:ext cx="9123747" cy="924640"/>
          </a:xfrm>
        </p:spPr>
        <p:txBody>
          <a:bodyPr>
            <a:normAutofit fontScale="90000"/>
          </a:bodyPr>
          <a:lstStyle/>
          <a:p>
            <a:r>
              <a:rPr lang="en-US" sz="3600"/>
              <a:t>Indicator 6B: Separate Class Setting</a:t>
            </a:r>
            <a:br>
              <a:rPr lang="en-US" sz="3600"/>
            </a:br>
            <a:r>
              <a:rPr lang="en-US" sz="3600"/>
              <a:t>Student Data by Race and Ethnicity (FFY 2019)</a:t>
            </a:r>
            <a:endParaRPr lang="en-US"/>
          </a:p>
        </p:txBody>
      </p:sp>
      <p:graphicFrame>
        <p:nvGraphicFramePr>
          <p:cNvPr id="7" name="Chart 6" descr="The bar graph shown is describing Student Data by Race and Ethnicity of Indicator 6B: Separate Class Setting for Federal Fiscal Year 2019. The X-axis shows the percent of preschool students in a separate class setting. The y-axis is split between seven different race and ethnicity cohorts which include Native Hawaiian/Other Pacific Islander, Multiracial, Hispanic or Latino, Black or African American, Asian, American Indian or Alaska Native, and White. It is indicated that the lower the percentage, the better the outcome on this measurement.  The 2019 NYS target is indicated with a red-dotted line at 18 percent. The highest percent of indicator 6B, was American Indian or Alaska Native at 47.7 percent (student count 146). The cohort with lowest percent of Indicator 6B was White at 20.3 percent (student count: 5,042).  No student cohort met the New York State Target.">
            <a:extLst>
              <a:ext uri="{FF2B5EF4-FFF2-40B4-BE49-F238E27FC236}">
                <a16:creationId xmlns:a16="http://schemas.microsoft.com/office/drawing/2014/main" id="{434F4073-ADDC-4EC5-9336-1604C1218CE8}"/>
              </a:ext>
            </a:extLst>
          </p:cNvPr>
          <p:cNvGraphicFramePr>
            <a:graphicFrameLocks/>
          </p:cNvGraphicFramePr>
          <p:nvPr>
            <p:extLst>
              <p:ext uri="{D42A27DB-BD31-4B8C-83A1-F6EECF244321}">
                <p14:modId xmlns:p14="http://schemas.microsoft.com/office/powerpoint/2010/main" val="3648541043"/>
              </p:ext>
            </p:extLst>
          </p:nvPr>
        </p:nvGraphicFramePr>
        <p:xfrm>
          <a:off x="410402" y="1300905"/>
          <a:ext cx="11393670" cy="5283201"/>
        </p:xfrm>
        <a:graphic>
          <a:graphicData uri="http://schemas.openxmlformats.org/drawingml/2006/chart">
            <c:chart xmlns:c="http://schemas.openxmlformats.org/drawingml/2006/chart" xmlns:r="http://schemas.openxmlformats.org/officeDocument/2006/relationships" r:id="rId4"/>
          </a:graphicData>
        </a:graphic>
      </p:graphicFrame>
      <p:sp>
        <p:nvSpPr>
          <p:cNvPr id="9" name="Arrow: Left 8">
            <a:extLst>
              <a:ext uri="{FF2B5EF4-FFF2-40B4-BE49-F238E27FC236}">
                <a16:creationId xmlns:a16="http://schemas.microsoft.com/office/drawing/2014/main" id="{660547FB-A3B9-4CA5-A208-F03E71FA9F72}"/>
              </a:ext>
            </a:extLst>
          </p:cNvPr>
          <p:cNvSpPr/>
          <p:nvPr/>
        </p:nvSpPr>
        <p:spPr>
          <a:xfrm>
            <a:off x="6421349" y="1196107"/>
            <a:ext cx="5068686" cy="418413"/>
          </a:xfrm>
          <a:prstGeom prst="leftArrow">
            <a:avLst/>
          </a:prstGeom>
          <a:solidFill>
            <a:srgbClr val="D1E4C6"/>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a:t>Decrease = Improvement </a:t>
            </a:r>
          </a:p>
        </p:txBody>
      </p:sp>
      <p:sp>
        <p:nvSpPr>
          <p:cNvPr id="10" name="TextBox 9">
            <a:extLst>
              <a:ext uri="{FF2B5EF4-FFF2-40B4-BE49-F238E27FC236}">
                <a16:creationId xmlns:a16="http://schemas.microsoft.com/office/drawing/2014/main" id="{86E85E76-07B5-4776-A99C-DBE7721EE2B9}"/>
              </a:ext>
              <a:ext uri="{C183D7F6-B498-43B3-948B-1728B52AA6E4}">
                <adec:decorative xmlns:adec="http://schemas.microsoft.com/office/drawing/2017/decorative" val="1"/>
              </a:ext>
            </a:extLst>
          </p:cNvPr>
          <p:cNvSpPr txBox="1"/>
          <p:nvPr/>
        </p:nvSpPr>
        <p:spPr>
          <a:xfrm>
            <a:off x="3749040" y="1251424"/>
            <a:ext cx="2546172"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1400">
                <a:solidFill>
                  <a:schemeClr val="tx1"/>
                </a:solidFill>
              </a:rPr>
              <a:t>6B: Separate Class 18 % Target</a:t>
            </a:r>
          </a:p>
        </p:txBody>
      </p:sp>
      <p:sp>
        <p:nvSpPr>
          <p:cNvPr id="3" name="Slide Number Placeholder 2">
            <a:extLst>
              <a:ext uri="{FF2B5EF4-FFF2-40B4-BE49-F238E27FC236}">
                <a16:creationId xmlns:a16="http://schemas.microsoft.com/office/drawing/2014/main" id="{5D2BBA10-4C05-45D0-8D21-E68BF481F82B}"/>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26</a:t>
            </a:fld>
            <a:endParaRPr lang="en-US" sz="1000"/>
          </a:p>
        </p:txBody>
      </p:sp>
      <p:sp>
        <p:nvSpPr>
          <p:cNvPr id="8" name="Footer Placeholder 4">
            <a:extLst>
              <a:ext uri="{FF2B5EF4-FFF2-40B4-BE49-F238E27FC236}">
                <a16:creationId xmlns:a16="http://schemas.microsoft.com/office/drawing/2014/main" id="{D0E793DF-A9CD-4F77-9514-684198647753}"/>
              </a:ext>
            </a:extLst>
          </p:cNvPr>
          <p:cNvSpPr txBox="1">
            <a:spLocks/>
          </p:cNvSpPr>
          <p:nvPr/>
        </p:nvSpPr>
        <p:spPr>
          <a:xfrm>
            <a:off x="1637716" y="6641949"/>
            <a:ext cx="9144259" cy="22860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000"/>
              <a:t>2019 Data Equated to the New 2020 Measurement with FFY 2019 Target </a:t>
            </a:r>
          </a:p>
        </p:txBody>
      </p:sp>
      <p:sp>
        <p:nvSpPr>
          <p:cNvPr id="2" name="TextBox 1">
            <a:extLst>
              <a:ext uri="{FF2B5EF4-FFF2-40B4-BE49-F238E27FC236}">
                <a16:creationId xmlns:a16="http://schemas.microsoft.com/office/drawing/2014/main" id="{9195362A-0F35-42D4-9DC8-94E395FAE31A}"/>
              </a:ext>
            </a:extLst>
          </p:cNvPr>
          <p:cNvSpPr txBox="1"/>
          <p:nvPr/>
        </p:nvSpPr>
        <p:spPr>
          <a:xfrm>
            <a:off x="7836948" y="1595793"/>
            <a:ext cx="2635193" cy="369332"/>
          </a:xfrm>
          <a:prstGeom prst="rect">
            <a:avLst/>
          </a:prstGeom>
          <a:noFill/>
        </p:spPr>
        <p:txBody>
          <a:bodyPr wrap="square" rtlCol="0">
            <a:spAutoFit/>
          </a:bodyPr>
          <a:lstStyle/>
          <a:p>
            <a:r>
              <a:rPr lang="en-US"/>
              <a:t>No Cohort Met Target</a:t>
            </a:r>
          </a:p>
        </p:txBody>
      </p:sp>
    </p:spTree>
    <p:custDataLst>
      <p:tags r:id="rId1"/>
    </p:custDataLst>
    <p:extLst>
      <p:ext uri="{BB962C8B-B14F-4D97-AF65-F5344CB8AC3E}">
        <p14:creationId xmlns:p14="http://schemas.microsoft.com/office/powerpoint/2010/main" val="77592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10"/>
                                        </p:tgtEl>
                                      </p:cBhvr>
                                    </p:animEffect>
                                    <p:animScale>
                                      <p:cBhvr>
                                        <p:cTn id="12" dur="50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6EF3837-A940-43EB-998D-FC3C3EC86DEB}"/>
              </a:ext>
            </a:extLst>
          </p:cNvPr>
          <p:cNvSpPr>
            <a:spLocks noGrp="1"/>
          </p:cNvSpPr>
          <p:nvPr>
            <p:ph type="title"/>
          </p:nvPr>
        </p:nvSpPr>
        <p:spPr>
          <a:xfrm>
            <a:off x="659220" y="276087"/>
            <a:ext cx="10122756" cy="1183566"/>
          </a:xfrm>
        </p:spPr>
        <p:txBody>
          <a:bodyPr>
            <a:normAutofit/>
          </a:bodyPr>
          <a:lstStyle/>
          <a:p>
            <a:r>
              <a:rPr lang="en-US" sz="3200"/>
              <a:t>Indicator 6B: Separate Class Setting</a:t>
            </a:r>
            <a:br>
              <a:rPr lang="en-US" sz="3200"/>
            </a:br>
            <a:r>
              <a:rPr lang="en-US" sz="3200"/>
              <a:t>Needs/Resource Capacity (FFY 2019)</a:t>
            </a:r>
          </a:p>
        </p:txBody>
      </p:sp>
      <p:graphicFrame>
        <p:nvGraphicFramePr>
          <p:cNvPr id="7" name="Chart 6" descr="The bar graph shown is describing Data by Needs/Resource Capacity of Indicator 6B: Separate Class Setting for Federal Fiscal Year 2019. The X-axis shows the percent of preschool students in a separate class setting. The y-axis is split between six different needs/resource capacity cohorts which include Low Needs, Average Needs, Rural High Needs, Urban/Suburban/High Needs, Large City, and New York City. It is indicated that the lower the percentage, the better the outcome on this measurement.  The 2019 NYS target is indicated with a red-dotted line at 18 percent. The highest percent of indicator 6B, was  in New York City at 45.8 percent. The cohort with lowest percent of Indicator 6B was Rural High Needs at 10.4 percent, which was the only cohort to meet the 18% target.">
            <a:extLst>
              <a:ext uri="{FF2B5EF4-FFF2-40B4-BE49-F238E27FC236}">
                <a16:creationId xmlns:a16="http://schemas.microsoft.com/office/drawing/2014/main" id="{3D8FD7DE-2FD9-40DF-AD8F-551CEA416664}"/>
              </a:ext>
            </a:extLst>
          </p:cNvPr>
          <p:cNvGraphicFramePr>
            <a:graphicFrameLocks/>
          </p:cNvGraphicFramePr>
          <p:nvPr>
            <p:extLst>
              <p:ext uri="{D42A27DB-BD31-4B8C-83A1-F6EECF244321}">
                <p14:modId xmlns:p14="http://schemas.microsoft.com/office/powerpoint/2010/main" val="3715810548"/>
              </p:ext>
            </p:extLst>
          </p:nvPr>
        </p:nvGraphicFramePr>
        <p:xfrm>
          <a:off x="659219" y="1903228"/>
          <a:ext cx="11025962" cy="4571999"/>
        </p:xfrm>
        <a:graphic>
          <a:graphicData uri="http://schemas.openxmlformats.org/drawingml/2006/chart">
            <c:chart xmlns:c="http://schemas.openxmlformats.org/drawingml/2006/chart" xmlns:r="http://schemas.openxmlformats.org/officeDocument/2006/relationships" r:id="rId3"/>
          </a:graphicData>
        </a:graphic>
      </p:graphicFrame>
      <p:sp>
        <p:nvSpPr>
          <p:cNvPr id="11" name="Arrow: Left 10">
            <a:extLst>
              <a:ext uri="{FF2B5EF4-FFF2-40B4-BE49-F238E27FC236}">
                <a16:creationId xmlns:a16="http://schemas.microsoft.com/office/drawing/2014/main" id="{0E532730-0A0B-4BAE-8ECD-06CB6F6AE6BB}"/>
              </a:ext>
            </a:extLst>
          </p:cNvPr>
          <p:cNvSpPr/>
          <p:nvPr/>
        </p:nvSpPr>
        <p:spPr>
          <a:xfrm>
            <a:off x="5634989" y="1570200"/>
            <a:ext cx="5667419" cy="577577"/>
          </a:xfrm>
          <a:prstGeom prst="leftArrow">
            <a:avLst/>
          </a:prstGeom>
          <a:solidFill>
            <a:srgbClr val="D1E4C6"/>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a:t>Decrease = Improvement </a:t>
            </a:r>
          </a:p>
        </p:txBody>
      </p:sp>
      <p:sp>
        <p:nvSpPr>
          <p:cNvPr id="8" name="TextBox 7">
            <a:extLst>
              <a:ext uri="{FF2B5EF4-FFF2-40B4-BE49-F238E27FC236}">
                <a16:creationId xmlns:a16="http://schemas.microsoft.com/office/drawing/2014/main" id="{34890BE9-685F-4A81-8026-B390989403AA}"/>
              </a:ext>
              <a:ext uri="{C183D7F6-B498-43B3-948B-1728B52AA6E4}">
                <adec:decorative xmlns:adec="http://schemas.microsoft.com/office/drawing/2017/decorative" val="1"/>
              </a:ext>
            </a:extLst>
          </p:cNvPr>
          <p:cNvSpPr txBox="1"/>
          <p:nvPr/>
        </p:nvSpPr>
        <p:spPr>
          <a:xfrm>
            <a:off x="3017520" y="1760769"/>
            <a:ext cx="2546172"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1400">
                <a:solidFill>
                  <a:schemeClr val="tx1"/>
                </a:solidFill>
              </a:rPr>
              <a:t>6B: Separate Class 18 % Target</a:t>
            </a:r>
          </a:p>
        </p:txBody>
      </p:sp>
      <p:sp>
        <p:nvSpPr>
          <p:cNvPr id="4" name="Slide Number Placeholder 3">
            <a:extLst>
              <a:ext uri="{FF2B5EF4-FFF2-40B4-BE49-F238E27FC236}">
                <a16:creationId xmlns:a16="http://schemas.microsoft.com/office/drawing/2014/main" id="{68BC62EA-A492-4653-B872-D775B879DC83}"/>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27</a:t>
            </a:fld>
            <a:endParaRPr lang="en-US" sz="1000"/>
          </a:p>
        </p:txBody>
      </p:sp>
      <p:sp>
        <p:nvSpPr>
          <p:cNvPr id="6" name="Footer Placeholder 5">
            <a:extLst>
              <a:ext uri="{FF2B5EF4-FFF2-40B4-BE49-F238E27FC236}">
                <a16:creationId xmlns:a16="http://schemas.microsoft.com/office/drawing/2014/main" id="{5688ED8E-4DAD-45FA-8A97-67D01F1118CE}"/>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2019 Data Equated to the New 2020 Measurement with FFY 2019 Targets </a:t>
            </a:r>
          </a:p>
        </p:txBody>
      </p:sp>
    </p:spTree>
    <p:extLst>
      <p:ext uri="{BB962C8B-B14F-4D97-AF65-F5344CB8AC3E}">
        <p14:creationId xmlns:p14="http://schemas.microsoft.com/office/powerpoint/2010/main" val="137577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F60C-56D6-40A6-B9C0-BEB8926BB59F}"/>
              </a:ext>
            </a:extLst>
          </p:cNvPr>
          <p:cNvSpPr>
            <a:spLocks noGrp="1"/>
          </p:cNvSpPr>
          <p:nvPr>
            <p:ph type="title"/>
          </p:nvPr>
        </p:nvSpPr>
        <p:spPr>
          <a:xfrm>
            <a:off x="410402" y="371780"/>
            <a:ext cx="10537426" cy="1183566"/>
          </a:xfrm>
        </p:spPr>
        <p:txBody>
          <a:bodyPr>
            <a:normAutofit fontScale="90000"/>
          </a:bodyPr>
          <a:lstStyle/>
          <a:p>
            <a:r>
              <a:rPr lang="en-US"/>
              <a:t>Regional 6B Data</a:t>
            </a:r>
            <a:br>
              <a:rPr lang="en-US"/>
            </a:br>
            <a:r>
              <a:rPr lang="en-US" sz="2700"/>
              <a:t>Separate special education class, </a:t>
            </a:r>
            <a:br>
              <a:rPr lang="en-US" sz="2700"/>
            </a:br>
            <a:r>
              <a:rPr lang="en-US" sz="2700"/>
              <a:t>separate school or residential facility</a:t>
            </a:r>
            <a:endParaRPr lang="en-US"/>
          </a:p>
        </p:txBody>
      </p:sp>
      <p:sp>
        <p:nvSpPr>
          <p:cNvPr id="4" name="Slide Number Placeholder 3">
            <a:extLst>
              <a:ext uri="{FF2B5EF4-FFF2-40B4-BE49-F238E27FC236}">
                <a16:creationId xmlns:a16="http://schemas.microsoft.com/office/drawing/2014/main" id="{8558C4AF-24E2-4624-B9B1-0DB456810DF8}"/>
              </a:ext>
            </a:extLst>
          </p:cNvPr>
          <p:cNvSpPr>
            <a:spLocks noGrp="1"/>
          </p:cNvSpPr>
          <p:nvPr>
            <p:ph type="sldNum" sz="quarter" idx="12"/>
          </p:nvPr>
        </p:nvSpPr>
        <p:spPr/>
        <p:txBody>
          <a:bodyPr/>
          <a:lstStyle/>
          <a:p>
            <a:fld id="{9CD8D479-8942-46E8-A226-A4E01F7A105C}" type="slidenum">
              <a:rPr lang="en-US" smtClean="0"/>
              <a:t>28</a:t>
            </a:fld>
            <a:endParaRPr lang="en-US"/>
          </a:p>
        </p:txBody>
      </p:sp>
      <p:sp>
        <p:nvSpPr>
          <p:cNvPr id="6" name="Footer Placeholder 5">
            <a:extLst>
              <a:ext uri="{FF2B5EF4-FFF2-40B4-BE49-F238E27FC236}">
                <a16:creationId xmlns:a16="http://schemas.microsoft.com/office/drawing/2014/main" id="{12DFF906-726F-4C3E-90AE-64EF5BCFCBE8}"/>
              </a:ext>
            </a:extLst>
          </p:cNvPr>
          <p:cNvSpPr>
            <a:spLocks noGrp="1"/>
          </p:cNvSpPr>
          <p:nvPr>
            <p:ph type="ftr" sz="quarter" idx="11"/>
          </p:nvPr>
        </p:nvSpPr>
        <p:spPr/>
        <p:txBody>
          <a:bodyPr/>
          <a:lstStyle/>
          <a:p>
            <a:r>
              <a:rPr lang="en-US"/>
              <a:t>2019 Reported Data Equated to the 2020 Measurement Compared to the 2019 APR Target </a:t>
            </a:r>
          </a:p>
        </p:txBody>
      </p:sp>
      <p:graphicFrame>
        <p:nvGraphicFramePr>
          <p:cNvPr id="10" name="Table 9">
            <a:extLst>
              <a:ext uri="{FF2B5EF4-FFF2-40B4-BE49-F238E27FC236}">
                <a16:creationId xmlns:a16="http://schemas.microsoft.com/office/drawing/2014/main" id="{806B16F8-E911-477A-BC93-B1E635E4BDCB}"/>
              </a:ext>
            </a:extLst>
          </p:cNvPr>
          <p:cNvGraphicFramePr>
            <a:graphicFrameLocks noGrp="1"/>
          </p:cNvGraphicFramePr>
          <p:nvPr>
            <p:extLst>
              <p:ext uri="{D42A27DB-BD31-4B8C-83A1-F6EECF244321}">
                <p14:modId xmlns:p14="http://schemas.microsoft.com/office/powerpoint/2010/main" val="2571737880"/>
              </p:ext>
            </p:extLst>
          </p:nvPr>
        </p:nvGraphicFramePr>
        <p:xfrm>
          <a:off x="863029" y="5137078"/>
          <a:ext cx="6554912" cy="1050332"/>
        </p:xfrm>
        <a:graphic>
          <a:graphicData uri="http://schemas.openxmlformats.org/drawingml/2006/table">
            <a:tbl>
              <a:tblPr firstRow="1">
                <a:tableStyleId>{5DA37D80-6434-44D0-A028-1B22A696006F}</a:tableStyleId>
              </a:tblPr>
              <a:tblGrid>
                <a:gridCol w="3020602">
                  <a:extLst>
                    <a:ext uri="{9D8B030D-6E8A-4147-A177-3AD203B41FA5}">
                      <a16:colId xmlns:a16="http://schemas.microsoft.com/office/drawing/2014/main" val="2279857103"/>
                    </a:ext>
                  </a:extLst>
                </a:gridCol>
                <a:gridCol w="1921268">
                  <a:extLst>
                    <a:ext uri="{9D8B030D-6E8A-4147-A177-3AD203B41FA5}">
                      <a16:colId xmlns:a16="http://schemas.microsoft.com/office/drawing/2014/main" val="10507004"/>
                    </a:ext>
                  </a:extLst>
                </a:gridCol>
                <a:gridCol w="1613042">
                  <a:extLst>
                    <a:ext uri="{9D8B030D-6E8A-4147-A177-3AD203B41FA5}">
                      <a16:colId xmlns:a16="http://schemas.microsoft.com/office/drawing/2014/main" val="2299935051"/>
                    </a:ext>
                  </a:extLst>
                </a:gridCol>
              </a:tblGrid>
              <a:tr h="262583">
                <a:tc>
                  <a:txBody>
                    <a:bodyPr/>
                    <a:lstStyle/>
                    <a:p>
                      <a:pPr algn="l" fontAlgn="b"/>
                      <a:r>
                        <a:rPr lang="en-US" sz="1600" u="none" strike="noStrike">
                          <a:effectLst/>
                        </a:rPr>
                        <a:t>County Level Data</a:t>
                      </a:r>
                      <a:endParaRPr lang="en-US" sz="1600" b="1" i="0" u="none" strike="noStrike">
                        <a:solidFill>
                          <a:srgbClr val="FFFFFF"/>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Minimum Value</a:t>
                      </a:r>
                      <a:endParaRPr lang="en-US" sz="1600" b="1" i="0" u="none" strike="noStrike">
                        <a:solidFill>
                          <a:srgbClr val="FFFFFF"/>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Maximum Value</a:t>
                      </a:r>
                      <a:endParaRPr lang="en-US" sz="1600" b="1" i="0" u="none" strike="noStrike">
                        <a:solidFill>
                          <a:srgbClr val="FFFFFF"/>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57016025"/>
                  </a:ext>
                </a:extLst>
              </a:tr>
              <a:tr h="262583">
                <a:tc>
                  <a:txBody>
                    <a:bodyPr/>
                    <a:lstStyle/>
                    <a:p>
                      <a:pPr algn="l" fontAlgn="b"/>
                      <a:r>
                        <a:rPr lang="en-US" sz="1600" u="none" strike="noStrike">
                          <a:effectLst/>
                        </a:rPr>
                        <a:t>Met Target</a:t>
                      </a:r>
                      <a:endParaRPr lang="en-US" sz="1600" b="0" i="0" u="none" strike="noStrike">
                        <a:solidFill>
                          <a:srgbClr val="000000"/>
                        </a:solidFill>
                        <a:effectLst/>
                        <a:latin typeface="Calibri" panose="020F0502020204030204" pitchFamily="34" charset="0"/>
                      </a:endParaRPr>
                    </a:p>
                  </a:txBody>
                  <a:tcPr marL="6350" marR="6350" marT="6350" marB="0" anchor="b">
                    <a:solidFill>
                      <a:srgbClr val="E2F3D0"/>
                    </a:solidFill>
                  </a:tcP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18%</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48730213"/>
                  </a:ext>
                </a:extLst>
              </a:tr>
              <a:tr h="262583">
                <a:tc>
                  <a:txBody>
                    <a:bodyPr/>
                    <a:lstStyle/>
                    <a:p>
                      <a:pPr algn="l" fontAlgn="b"/>
                      <a:r>
                        <a:rPr lang="en-US" sz="1600" u="none" strike="noStrike">
                          <a:effectLst/>
                        </a:rPr>
                        <a:t>Did not Meet Target (Within 25%)</a:t>
                      </a:r>
                      <a:endParaRPr lang="en-US" sz="1600" b="0" i="0" u="none" strike="noStrike">
                        <a:solidFill>
                          <a:srgbClr val="000000"/>
                        </a:solidFill>
                        <a:effectLst/>
                        <a:latin typeface="Calibri" panose="020F0502020204030204" pitchFamily="34" charset="0"/>
                      </a:endParaRPr>
                    </a:p>
                  </a:txBody>
                  <a:tcPr marL="6350" marR="6350" marT="6350" marB="0" anchor="b">
                    <a:solidFill>
                      <a:srgbClr val="A8DA73"/>
                    </a:solidFill>
                  </a:tcPr>
                </a:tc>
                <a:tc>
                  <a:txBody>
                    <a:bodyPr/>
                    <a:lstStyle/>
                    <a:p>
                      <a:pPr algn="ctr" fontAlgn="b"/>
                      <a:r>
                        <a:rPr lang="en-US" sz="1600" u="none" strike="noStrike">
                          <a:effectLst/>
                        </a:rPr>
                        <a:t>18.1%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22.5%</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99651105"/>
                  </a:ext>
                </a:extLst>
              </a:tr>
              <a:tr h="262583">
                <a:tc>
                  <a:txBody>
                    <a:bodyPr/>
                    <a:lstStyle/>
                    <a:p>
                      <a:pPr algn="l" fontAlgn="b"/>
                      <a:r>
                        <a:rPr lang="en-US" sz="1600" u="none" strike="noStrike">
                          <a:solidFill>
                            <a:schemeClr val="bg1"/>
                          </a:solidFill>
                          <a:effectLst/>
                        </a:rPr>
                        <a:t>Did not Meet Target (Over 25%)</a:t>
                      </a:r>
                      <a:endParaRPr lang="en-US" sz="1600" b="0" i="0" u="none" strike="noStrike">
                        <a:solidFill>
                          <a:schemeClr val="bg1"/>
                        </a:solidFill>
                        <a:effectLst/>
                        <a:latin typeface="Calibri" panose="020F0502020204030204" pitchFamily="34" charset="0"/>
                      </a:endParaRPr>
                    </a:p>
                  </a:txBody>
                  <a:tcPr marL="6350" marR="6350" marT="6350" marB="0" anchor="b">
                    <a:solidFill>
                      <a:srgbClr val="365516"/>
                    </a:solidFill>
                  </a:tcPr>
                </a:tc>
                <a:tc>
                  <a:txBody>
                    <a:bodyPr/>
                    <a:lstStyle/>
                    <a:p>
                      <a:pPr algn="ctr" fontAlgn="b"/>
                      <a:r>
                        <a:rPr lang="en-US" sz="1600" u="none" strike="noStrike">
                          <a:effectLst/>
                        </a:rPr>
                        <a:t>22.6%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100.0%</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98247056"/>
                  </a:ext>
                </a:extLst>
              </a:tr>
            </a:tbl>
          </a:graphicData>
        </a:graphic>
      </p:graphicFrame>
      <p:pic>
        <p:nvPicPr>
          <p:cNvPr id="5" name="Picture 4" descr="Map of New York State counties by 6B Data where data is separated into three categories, Met Target (0 percent to 18 percent), Did not Meet Target (Within 25 percent) (18.1 percent to 22.5 percent), and Did not Meet Target (Over 25 percent) (22.6 percent to 100 percent.)  &#10;&#10;Most counties met target except a few counties in the North Country, one in Western region and several downstate, including Long Island and New York City who did not meet target by over 25% of the target.&#10;">
            <a:extLst>
              <a:ext uri="{FF2B5EF4-FFF2-40B4-BE49-F238E27FC236}">
                <a16:creationId xmlns:a16="http://schemas.microsoft.com/office/drawing/2014/main" id="{8A805EDB-5B5B-4531-A348-C6048F655ED1}"/>
              </a:ext>
            </a:extLst>
          </p:cNvPr>
          <p:cNvPicPr>
            <a:picLocks noChangeAspect="1"/>
          </p:cNvPicPr>
          <p:nvPr/>
        </p:nvPicPr>
        <p:blipFill rotWithShape="1">
          <a:blip r:embed="rId3"/>
          <a:srcRect r="13758"/>
          <a:stretch/>
        </p:blipFill>
        <p:spPr>
          <a:xfrm>
            <a:off x="1167011" y="195552"/>
            <a:ext cx="9508078" cy="6212853"/>
          </a:xfrm>
          <a:prstGeom prst="rect">
            <a:avLst/>
          </a:prstGeom>
        </p:spPr>
      </p:pic>
    </p:spTree>
    <p:extLst>
      <p:ext uri="{BB962C8B-B14F-4D97-AF65-F5344CB8AC3E}">
        <p14:creationId xmlns:p14="http://schemas.microsoft.com/office/powerpoint/2010/main" val="30949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8FA3-316D-4567-86E8-E62BACE8A517}"/>
              </a:ext>
            </a:extLst>
          </p:cNvPr>
          <p:cNvSpPr>
            <a:spLocks noGrp="1"/>
          </p:cNvSpPr>
          <p:nvPr>
            <p:ph type="title"/>
          </p:nvPr>
        </p:nvSpPr>
        <p:spPr>
          <a:xfrm>
            <a:off x="6682434" y="1171280"/>
            <a:ext cx="5509565" cy="3781720"/>
          </a:xfrm>
        </p:spPr>
        <p:txBody>
          <a:bodyPr anchor="ctr">
            <a:normAutofit fontScale="90000"/>
          </a:bodyPr>
          <a:lstStyle/>
          <a:p>
            <a:pPr>
              <a:spcBef>
                <a:spcPts val="1200"/>
              </a:spcBef>
            </a:pPr>
            <a:r>
              <a:rPr lang="en-US" sz="3000"/>
              <a:t>  </a:t>
            </a:r>
            <a:br>
              <a:rPr lang="en-US" sz="3000"/>
            </a:br>
            <a:r>
              <a:rPr lang="en-US" sz="4000"/>
              <a:t>6B Disaggregate Data </a:t>
            </a:r>
            <a:br>
              <a:rPr lang="en-US" sz="3600"/>
            </a:br>
            <a:br>
              <a:rPr lang="en-US" sz="1200"/>
            </a:br>
            <a:r>
              <a:rPr lang="en-US" sz="3600"/>
              <a:t>1) What did the Indicator 6B disaggregate SPP data tell us?</a:t>
            </a:r>
            <a:br>
              <a:rPr lang="en-US" sz="3600"/>
            </a:br>
            <a:br>
              <a:rPr lang="en-US" sz="1200"/>
            </a:br>
            <a:r>
              <a:rPr lang="en-US" sz="3600"/>
              <a:t>2) How should we use the data to inform our target-setting and improvement activities?</a:t>
            </a:r>
            <a:br>
              <a:rPr lang="en-US" sz="2000"/>
            </a:br>
            <a:endParaRPr lang="en-US" sz="3000"/>
          </a:p>
        </p:txBody>
      </p:sp>
      <p:sp>
        <p:nvSpPr>
          <p:cNvPr id="3" name="Text Placeholder 2">
            <a:extLst>
              <a:ext uri="{FF2B5EF4-FFF2-40B4-BE49-F238E27FC236}">
                <a16:creationId xmlns:a16="http://schemas.microsoft.com/office/drawing/2014/main" id="{B2797A79-BCC3-4C71-B87C-A99B492D145A}"/>
              </a:ext>
            </a:extLst>
          </p:cNvPr>
          <p:cNvSpPr>
            <a:spLocks noGrp="1"/>
          </p:cNvSpPr>
          <p:nvPr>
            <p:ph type="body" sz="half" idx="2"/>
          </p:nvPr>
        </p:nvSpPr>
        <p:spPr>
          <a:xfrm>
            <a:off x="6682434" y="5079558"/>
            <a:ext cx="3170245" cy="1214324"/>
          </a:xfrm>
        </p:spPr>
        <p:txBody>
          <a:bodyPr/>
          <a:lstStyle/>
          <a:p>
            <a:pPr algn="ctr"/>
            <a:r>
              <a:rPr lang="en-US" sz="3600" b="1">
                <a:solidFill>
                  <a:srgbClr val="09213B"/>
                </a:solidFill>
              </a:rPr>
              <a:t>Stakeholder </a:t>
            </a:r>
          </a:p>
          <a:p>
            <a:pPr algn="ctr"/>
            <a:r>
              <a:rPr lang="en-US" sz="3600" b="1">
                <a:solidFill>
                  <a:srgbClr val="09213B"/>
                </a:solidFill>
              </a:rPr>
              <a:t>Discussion </a:t>
            </a:r>
          </a:p>
          <a:p>
            <a:pPr algn="ctr"/>
            <a:endParaRPr lang="en-US">
              <a:solidFill>
                <a:schemeClr val="bg1"/>
              </a:solidFill>
            </a:endParaRPr>
          </a:p>
        </p:txBody>
      </p:sp>
      <p:sp>
        <p:nvSpPr>
          <p:cNvPr id="4" name="Slide Number Placeholder 3">
            <a:extLst>
              <a:ext uri="{FF2B5EF4-FFF2-40B4-BE49-F238E27FC236}">
                <a16:creationId xmlns:a16="http://schemas.microsoft.com/office/drawing/2014/main" id="{57C85D91-1027-40B1-8AB5-3E73C7638985}"/>
              </a:ext>
            </a:extLst>
          </p:cNvPr>
          <p:cNvSpPr>
            <a:spLocks noGrp="1"/>
          </p:cNvSpPr>
          <p:nvPr>
            <p:ph type="sldNum" sz="quarter" idx="12"/>
          </p:nvPr>
        </p:nvSpPr>
        <p:spPr/>
        <p:txBody>
          <a:bodyPr/>
          <a:lstStyle/>
          <a:p>
            <a:fld id="{9CD8D479-8942-46E8-A226-A4E01F7A105C}" type="slidenum">
              <a:rPr lang="en-US" smtClean="0"/>
              <a:t>29</a:t>
            </a:fld>
            <a:endParaRPr lang="en-US"/>
          </a:p>
        </p:txBody>
      </p:sp>
      <p:sp>
        <p:nvSpPr>
          <p:cNvPr id="6" name="Footer Placeholder 5">
            <a:extLst>
              <a:ext uri="{FF2B5EF4-FFF2-40B4-BE49-F238E27FC236}">
                <a16:creationId xmlns:a16="http://schemas.microsoft.com/office/drawing/2014/main" id="{3A5AED2C-5BC2-448F-A79B-CEB598ED38D3}"/>
              </a:ext>
            </a:extLst>
          </p:cNvPr>
          <p:cNvSpPr>
            <a:spLocks noGrp="1"/>
          </p:cNvSpPr>
          <p:nvPr>
            <p:ph type="ftr" sz="quarter" idx="11"/>
          </p:nvPr>
        </p:nvSpPr>
        <p:spPr/>
        <p:txBody>
          <a:bodyPr/>
          <a:lstStyle/>
          <a:p>
            <a:r>
              <a:rPr lang="en-US"/>
              <a:t>Stakeholder Question </a:t>
            </a:r>
          </a:p>
        </p:txBody>
      </p:sp>
      <p:pic>
        <p:nvPicPr>
          <p:cNvPr id="7" name="Graphic 6" descr="Questions">
            <a:extLst>
              <a:ext uri="{FF2B5EF4-FFF2-40B4-BE49-F238E27FC236}">
                <a16:creationId xmlns:a16="http://schemas.microsoft.com/office/drawing/2014/main" id="{E928C14B-69CD-4A67-8B12-BDDEF937B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3941" y="5015076"/>
            <a:ext cx="1496067" cy="1496067"/>
          </a:xfrm>
          <a:prstGeom prst="rect">
            <a:avLst/>
          </a:prstGeom>
        </p:spPr>
      </p:pic>
    </p:spTree>
    <p:extLst>
      <p:ext uri="{BB962C8B-B14F-4D97-AF65-F5344CB8AC3E}">
        <p14:creationId xmlns:p14="http://schemas.microsoft.com/office/powerpoint/2010/main" val="424883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E2A3-1E1B-4029-A189-05DE6DE321AF}"/>
              </a:ext>
            </a:extLst>
          </p:cNvPr>
          <p:cNvSpPr>
            <a:spLocks noGrp="1"/>
          </p:cNvSpPr>
          <p:nvPr>
            <p:ph type="title"/>
          </p:nvPr>
        </p:nvSpPr>
        <p:spPr>
          <a:xfrm>
            <a:off x="410402" y="346291"/>
            <a:ext cx="9371949" cy="610023"/>
          </a:xfrm>
        </p:spPr>
        <p:txBody>
          <a:bodyPr/>
          <a:lstStyle/>
          <a:p>
            <a:r>
              <a:rPr lang="en-US"/>
              <a:t>Frequently Used Terms in the Presentation </a:t>
            </a:r>
          </a:p>
        </p:txBody>
      </p:sp>
      <p:graphicFrame>
        <p:nvGraphicFramePr>
          <p:cNvPr id="7" name="Table 7">
            <a:extLst>
              <a:ext uri="{FF2B5EF4-FFF2-40B4-BE49-F238E27FC236}">
                <a16:creationId xmlns:a16="http://schemas.microsoft.com/office/drawing/2014/main" id="{EFAFE6AB-A4F7-4520-847F-06D504C5A687}"/>
              </a:ext>
            </a:extLst>
          </p:cNvPr>
          <p:cNvGraphicFramePr>
            <a:graphicFrameLocks noGrp="1"/>
          </p:cNvGraphicFramePr>
          <p:nvPr>
            <p:ph idx="1"/>
            <p:extLst>
              <p:ext uri="{D42A27DB-BD31-4B8C-83A1-F6EECF244321}">
                <p14:modId xmlns:p14="http://schemas.microsoft.com/office/powerpoint/2010/main" val="2127563578"/>
              </p:ext>
            </p:extLst>
          </p:nvPr>
        </p:nvGraphicFramePr>
        <p:xfrm>
          <a:off x="397389" y="1166070"/>
          <a:ext cx="11397221" cy="5345639"/>
        </p:xfrm>
        <a:graphic>
          <a:graphicData uri="http://schemas.openxmlformats.org/drawingml/2006/table">
            <a:tbl>
              <a:tblPr firstRow="1" bandRow="1">
                <a:tableStyleId>{3B4B98B0-60AC-42C2-AFA5-B58CD77FA1E5}</a:tableStyleId>
              </a:tblPr>
              <a:tblGrid>
                <a:gridCol w="3757870">
                  <a:extLst>
                    <a:ext uri="{9D8B030D-6E8A-4147-A177-3AD203B41FA5}">
                      <a16:colId xmlns:a16="http://schemas.microsoft.com/office/drawing/2014/main" val="559247522"/>
                    </a:ext>
                  </a:extLst>
                </a:gridCol>
                <a:gridCol w="7639351">
                  <a:extLst>
                    <a:ext uri="{9D8B030D-6E8A-4147-A177-3AD203B41FA5}">
                      <a16:colId xmlns:a16="http://schemas.microsoft.com/office/drawing/2014/main" val="152258923"/>
                    </a:ext>
                  </a:extLst>
                </a:gridCol>
              </a:tblGrid>
              <a:tr h="405646">
                <a:tc>
                  <a:txBody>
                    <a:bodyPr/>
                    <a:lstStyle/>
                    <a:p>
                      <a:r>
                        <a:rPr lang="en-US"/>
                        <a:t>Term</a:t>
                      </a:r>
                    </a:p>
                  </a:txBody>
                  <a:tcPr/>
                </a:tc>
                <a:tc>
                  <a:txBody>
                    <a:bodyPr/>
                    <a:lstStyle/>
                    <a:p>
                      <a:r>
                        <a:rPr lang="en-US"/>
                        <a:t>Description </a:t>
                      </a:r>
                    </a:p>
                  </a:txBody>
                  <a:tcPr/>
                </a:tc>
                <a:extLst>
                  <a:ext uri="{0D108BD9-81ED-4DB2-BD59-A6C34878D82A}">
                    <a16:rowId xmlns:a16="http://schemas.microsoft.com/office/drawing/2014/main" val="3108222081"/>
                  </a:ext>
                </a:extLst>
              </a:tr>
              <a:tr h="700157">
                <a:tc>
                  <a:txBody>
                    <a:bodyPr/>
                    <a:lstStyle/>
                    <a:p>
                      <a:r>
                        <a:rPr lang="en-US"/>
                        <a:t>State Performance Plan or SPP</a:t>
                      </a:r>
                    </a:p>
                  </a:txBody>
                  <a:tcPr/>
                </a:tc>
                <a:tc>
                  <a:txBody>
                    <a:bodyPr/>
                    <a:lstStyle/>
                    <a:p>
                      <a:r>
                        <a:rPr lang="en-US" sz="1800" b="0" i="0" kern="1200">
                          <a:solidFill>
                            <a:schemeClr val="tx1"/>
                          </a:solidFill>
                          <a:effectLst/>
                          <a:latin typeface="+mn-lt"/>
                          <a:ea typeface="+mn-ea"/>
                          <a:cs typeface="+mn-cs"/>
                        </a:rPr>
                        <a:t>Evaluates the state’s efforts to implement the requirements and purposes of the IDEA and describes how the state will improve its implementation</a:t>
                      </a:r>
                      <a:endParaRPr lang="en-US"/>
                    </a:p>
                  </a:txBody>
                  <a:tcPr/>
                </a:tc>
                <a:extLst>
                  <a:ext uri="{0D108BD9-81ED-4DB2-BD59-A6C34878D82A}">
                    <a16:rowId xmlns:a16="http://schemas.microsoft.com/office/drawing/2014/main" val="3529852344"/>
                  </a:ext>
                </a:extLst>
              </a:tr>
              <a:tr h="405646">
                <a:tc>
                  <a:txBody>
                    <a:bodyPr/>
                    <a:lstStyle/>
                    <a:p>
                      <a:r>
                        <a:rPr lang="en-US"/>
                        <a:t>Federal Fiscal Year or FFY</a:t>
                      </a:r>
                    </a:p>
                  </a:txBody>
                  <a:tcPr/>
                </a:tc>
                <a:tc>
                  <a:txBody>
                    <a:bodyPr/>
                    <a:lstStyle/>
                    <a:p>
                      <a:r>
                        <a:rPr lang="en-US"/>
                        <a:t>Federal Government Fiscal Year (October 1 – September 30)</a:t>
                      </a:r>
                    </a:p>
                  </a:txBody>
                  <a:tcPr/>
                </a:tc>
                <a:extLst>
                  <a:ext uri="{0D108BD9-81ED-4DB2-BD59-A6C34878D82A}">
                    <a16:rowId xmlns:a16="http://schemas.microsoft.com/office/drawing/2014/main" val="4081121707"/>
                  </a:ext>
                </a:extLst>
              </a:tr>
              <a:tr h="405646">
                <a:tc>
                  <a:txBody>
                    <a:bodyPr/>
                    <a:lstStyle/>
                    <a:p>
                      <a:r>
                        <a:rPr lang="en-US"/>
                        <a:t>Indicator 6</a:t>
                      </a:r>
                    </a:p>
                  </a:txBody>
                  <a:tcPr/>
                </a:tc>
                <a:tc>
                  <a:txBody>
                    <a:bodyPr/>
                    <a:lstStyle/>
                    <a:p>
                      <a:r>
                        <a:rPr lang="en-US"/>
                        <a:t>SPP Indicator 6 measures Preschool Least Restrictive Environment </a:t>
                      </a:r>
                    </a:p>
                  </a:txBody>
                  <a:tcPr/>
                </a:tc>
                <a:extLst>
                  <a:ext uri="{0D108BD9-81ED-4DB2-BD59-A6C34878D82A}">
                    <a16:rowId xmlns:a16="http://schemas.microsoft.com/office/drawing/2014/main" val="2526537569"/>
                  </a:ext>
                </a:extLst>
              </a:tr>
              <a:tr h="405646">
                <a:tc>
                  <a:txBody>
                    <a:bodyPr/>
                    <a:lstStyle/>
                    <a:p>
                      <a:r>
                        <a:rPr lang="en-US"/>
                        <a:t>Indicator 6A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Indicator 6A measures preschool services in a regular early childhood program</a:t>
                      </a:r>
                    </a:p>
                  </a:txBody>
                  <a:tcPr/>
                </a:tc>
                <a:extLst>
                  <a:ext uri="{0D108BD9-81ED-4DB2-BD59-A6C34878D82A}">
                    <a16:rowId xmlns:a16="http://schemas.microsoft.com/office/drawing/2014/main" val="3977139098"/>
                  </a:ext>
                </a:extLst>
              </a:tr>
              <a:tr h="700157">
                <a:tc>
                  <a:txBody>
                    <a:bodyPr/>
                    <a:lstStyle/>
                    <a:p>
                      <a:r>
                        <a:rPr lang="en-US"/>
                        <a:t>Indicator 6B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Indicator 6B measures preschool services in a separate special education class, separate school or residential facility.</a:t>
                      </a:r>
                    </a:p>
                  </a:txBody>
                  <a:tcPr/>
                </a:tc>
                <a:extLst>
                  <a:ext uri="{0D108BD9-81ED-4DB2-BD59-A6C34878D82A}">
                    <a16:rowId xmlns:a16="http://schemas.microsoft.com/office/drawing/2014/main" val="670441880"/>
                  </a:ext>
                </a:extLst>
              </a:tr>
              <a:tr h="405646">
                <a:tc>
                  <a:txBody>
                    <a:bodyPr/>
                    <a:lstStyle/>
                    <a:p>
                      <a:r>
                        <a:rPr lang="en-US"/>
                        <a:t>Indicator 6C</a:t>
                      </a:r>
                    </a:p>
                  </a:txBody>
                  <a:tcPr/>
                </a:tc>
                <a:tc>
                  <a:txBody>
                    <a:bodyPr/>
                    <a:lstStyle/>
                    <a:p>
                      <a:r>
                        <a:rPr lang="en-US"/>
                        <a:t>Indicator 6C measures preschool services in the home setting</a:t>
                      </a:r>
                    </a:p>
                  </a:txBody>
                  <a:tcPr/>
                </a:tc>
                <a:extLst>
                  <a:ext uri="{0D108BD9-81ED-4DB2-BD59-A6C34878D82A}">
                    <a16:rowId xmlns:a16="http://schemas.microsoft.com/office/drawing/2014/main" val="3320845826"/>
                  </a:ext>
                </a:extLst>
              </a:tr>
              <a:tr h="405646">
                <a:tc>
                  <a:txBody>
                    <a:bodyPr/>
                    <a:lstStyle/>
                    <a:p>
                      <a:r>
                        <a:rPr lang="en-US"/>
                        <a:t>Baseline</a:t>
                      </a:r>
                    </a:p>
                  </a:txBody>
                  <a:tcPr/>
                </a:tc>
                <a:tc>
                  <a:txBody>
                    <a:bodyPr/>
                    <a:lstStyle/>
                    <a:p>
                      <a:r>
                        <a:rPr lang="en-US"/>
                        <a:t>Data starting point to measure improvement overtime </a:t>
                      </a:r>
                    </a:p>
                  </a:txBody>
                  <a:tcPr/>
                </a:tc>
                <a:extLst>
                  <a:ext uri="{0D108BD9-81ED-4DB2-BD59-A6C34878D82A}">
                    <a16:rowId xmlns:a16="http://schemas.microsoft.com/office/drawing/2014/main" val="4226070526"/>
                  </a:ext>
                </a:extLst>
              </a:tr>
              <a:tr h="405646">
                <a:tc>
                  <a:txBody>
                    <a:bodyPr/>
                    <a:lstStyle/>
                    <a:p>
                      <a:r>
                        <a:rPr lang="en-US"/>
                        <a:t>Targets</a:t>
                      </a:r>
                    </a:p>
                  </a:txBody>
                  <a:tcPr/>
                </a:tc>
                <a:tc>
                  <a:txBody>
                    <a:bodyPr/>
                    <a:lstStyle/>
                    <a:p>
                      <a:r>
                        <a:rPr lang="en-US"/>
                        <a:t>Performance Objectives set for SPP Measurements </a:t>
                      </a:r>
                    </a:p>
                  </a:txBody>
                  <a:tcPr/>
                </a:tc>
                <a:extLst>
                  <a:ext uri="{0D108BD9-81ED-4DB2-BD59-A6C34878D82A}">
                    <a16:rowId xmlns:a16="http://schemas.microsoft.com/office/drawing/2014/main" val="4259787709"/>
                  </a:ext>
                </a:extLst>
              </a:tr>
              <a:tr h="700157">
                <a:tc>
                  <a:txBody>
                    <a:bodyPr/>
                    <a:lstStyle/>
                    <a:p>
                      <a:r>
                        <a:rPr lang="en-US"/>
                        <a:t>Annual Performance Report (APR) Reported Data</a:t>
                      </a:r>
                    </a:p>
                  </a:txBody>
                  <a:tcPr/>
                </a:tc>
                <a:tc>
                  <a:txBody>
                    <a:bodyPr/>
                    <a:lstStyle/>
                    <a:p>
                      <a:r>
                        <a:rPr lang="en-US"/>
                        <a:t>Data reported to the United States Department of Education Office of Special Education Programs (OSEP) against the state’s targets</a:t>
                      </a:r>
                    </a:p>
                  </a:txBody>
                  <a:tcPr/>
                </a:tc>
                <a:extLst>
                  <a:ext uri="{0D108BD9-81ED-4DB2-BD59-A6C34878D82A}">
                    <a16:rowId xmlns:a16="http://schemas.microsoft.com/office/drawing/2014/main" val="1399695351"/>
                  </a:ext>
                </a:extLst>
              </a:tr>
              <a:tr h="405646">
                <a:tc>
                  <a:txBody>
                    <a:bodyPr/>
                    <a:lstStyle/>
                    <a:p>
                      <a:r>
                        <a:rPr lang="en-US"/>
                        <a:t>Data Equated to New Measurement </a:t>
                      </a:r>
                    </a:p>
                  </a:txBody>
                  <a:tcPr/>
                </a:tc>
                <a:tc>
                  <a:txBody>
                    <a:bodyPr/>
                    <a:lstStyle/>
                    <a:p>
                      <a:r>
                        <a:rPr lang="en-US"/>
                        <a:t>Submitted Data recalculated using the components of a new measurement</a:t>
                      </a:r>
                    </a:p>
                  </a:txBody>
                  <a:tcPr/>
                </a:tc>
                <a:extLst>
                  <a:ext uri="{0D108BD9-81ED-4DB2-BD59-A6C34878D82A}">
                    <a16:rowId xmlns:a16="http://schemas.microsoft.com/office/drawing/2014/main" val="3151541008"/>
                  </a:ext>
                </a:extLst>
              </a:tr>
            </a:tbl>
          </a:graphicData>
        </a:graphic>
      </p:graphicFrame>
      <p:sp>
        <p:nvSpPr>
          <p:cNvPr id="4" name="Slide Number Placeholder 3">
            <a:extLst>
              <a:ext uri="{FF2B5EF4-FFF2-40B4-BE49-F238E27FC236}">
                <a16:creationId xmlns:a16="http://schemas.microsoft.com/office/drawing/2014/main" id="{AD3BC8BE-CA47-4CEF-A830-4BAB3D619163}"/>
              </a:ext>
            </a:extLst>
          </p:cNvPr>
          <p:cNvSpPr>
            <a:spLocks noGrp="1"/>
          </p:cNvSpPr>
          <p:nvPr>
            <p:ph type="sldNum" sz="quarter" idx="12"/>
          </p:nvPr>
        </p:nvSpPr>
        <p:spPr/>
        <p:txBody>
          <a:bodyPr/>
          <a:lstStyle/>
          <a:p>
            <a:fld id="{9CD8D479-8942-46E8-A226-A4E01F7A105C}" type="slidenum">
              <a:rPr lang="en-US" smtClean="0"/>
              <a:t>3</a:t>
            </a:fld>
            <a:endParaRPr lang="en-US"/>
          </a:p>
        </p:txBody>
      </p:sp>
      <p:sp>
        <p:nvSpPr>
          <p:cNvPr id="6" name="Footer Placeholder 5">
            <a:extLst>
              <a:ext uri="{FF2B5EF4-FFF2-40B4-BE49-F238E27FC236}">
                <a16:creationId xmlns:a16="http://schemas.microsoft.com/office/drawing/2014/main" id="{CEB40C37-1B69-44FA-942A-A22D63729CBE}"/>
              </a:ext>
            </a:extLst>
          </p:cNvPr>
          <p:cNvSpPr>
            <a:spLocks noGrp="1"/>
          </p:cNvSpPr>
          <p:nvPr>
            <p:ph type="ftr" sz="quarter" idx="11"/>
          </p:nvPr>
        </p:nvSpPr>
        <p:spPr/>
        <p:txBody>
          <a:bodyPr/>
          <a:lstStyle/>
          <a:p>
            <a:r>
              <a:rPr lang="en-US"/>
              <a:t>Key Terms Used in the Preschool LRE Presentation </a:t>
            </a:r>
          </a:p>
        </p:txBody>
      </p:sp>
    </p:spTree>
    <p:extLst>
      <p:ext uri="{BB962C8B-B14F-4D97-AF65-F5344CB8AC3E}">
        <p14:creationId xmlns:p14="http://schemas.microsoft.com/office/powerpoint/2010/main" val="274555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24BC859-CD43-4986-B0E4-D32AE1B0F2AB}"/>
              </a:ext>
            </a:extLst>
          </p:cNvPr>
          <p:cNvSpPr>
            <a:spLocks noGrp="1"/>
          </p:cNvSpPr>
          <p:nvPr>
            <p:ph type="title"/>
          </p:nvPr>
        </p:nvSpPr>
        <p:spPr>
          <a:xfrm>
            <a:off x="410402" y="276087"/>
            <a:ext cx="9123747" cy="924640"/>
          </a:xfrm>
        </p:spPr>
        <p:txBody>
          <a:bodyPr>
            <a:normAutofit fontScale="90000"/>
          </a:bodyPr>
          <a:lstStyle/>
          <a:p>
            <a:r>
              <a:rPr lang="en-US" sz="3600"/>
              <a:t>Indicator 6C: Home Setting</a:t>
            </a:r>
            <a:br>
              <a:rPr lang="en-US" sz="3600"/>
            </a:br>
            <a:r>
              <a:rPr lang="en-US" sz="3600"/>
              <a:t>Student Data by Race and Ethnicity (FFY 2019)</a:t>
            </a:r>
            <a:endParaRPr lang="en-US"/>
          </a:p>
        </p:txBody>
      </p:sp>
      <p:sp>
        <p:nvSpPr>
          <p:cNvPr id="3" name="Slide Number Placeholder 2">
            <a:extLst>
              <a:ext uri="{FF2B5EF4-FFF2-40B4-BE49-F238E27FC236}">
                <a16:creationId xmlns:a16="http://schemas.microsoft.com/office/drawing/2014/main" id="{5D2BBA10-4C05-45D0-8D21-E68BF481F82B}"/>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30</a:t>
            </a:fld>
            <a:endParaRPr lang="en-US" sz="1000"/>
          </a:p>
        </p:txBody>
      </p:sp>
      <p:sp>
        <p:nvSpPr>
          <p:cNvPr id="8" name="Footer Placeholder 4">
            <a:extLst>
              <a:ext uri="{FF2B5EF4-FFF2-40B4-BE49-F238E27FC236}">
                <a16:creationId xmlns:a16="http://schemas.microsoft.com/office/drawing/2014/main" id="{D0E793DF-A9CD-4F77-9514-684198647753}"/>
              </a:ext>
            </a:extLst>
          </p:cNvPr>
          <p:cNvSpPr txBox="1">
            <a:spLocks/>
          </p:cNvSpPr>
          <p:nvPr/>
        </p:nvSpPr>
        <p:spPr>
          <a:xfrm>
            <a:off x="1637716" y="6641949"/>
            <a:ext cx="9144259" cy="22860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000"/>
              <a:t>2019 Data Equated to the New 2020 Measurement </a:t>
            </a:r>
          </a:p>
        </p:txBody>
      </p:sp>
      <p:graphicFrame>
        <p:nvGraphicFramePr>
          <p:cNvPr id="7" name="Chart 6" descr="The bar graph shown is describing Student Data by Race and Ethnicity of Indicator 6C: Home Setting for Federal Fiscal Year 2019. The X-axis shows the percent of preschool students in a home setting. The y-axis is split between seven different race and ethnicity cohorts which include Native Hawaiian/Other Pacific Islander, Multiracial, Hispanic or Latino, Black or African American, Asian, American Indian or Alaska Native, and White. It is indicated that the lower the percentage, the better the outcome on this measurement.  The Race and Ethnicity cohort with highest percent of indicator 6C, was White at 10.1 percent (student count 2,519). The Race and Ethnicity cohort with lowest percent of Indicator 6C was Black or African American at 3.9 percent (student count: 227).  ">
            <a:extLst>
              <a:ext uri="{FF2B5EF4-FFF2-40B4-BE49-F238E27FC236}">
                <a16:creationId xmlns:a16="http://schemas.microsoft.com/office/drawing/2014/main" id="{29B8A185-BBAA-410D-ADA2-543505E95B44}"/>
              </a:ext>
            </a:extLst>
          </p:cNvPr>
          <p:cNvGraphicFramePr>
            <a:graphicFrameLocks/>
          </p:cNvGraphicFramePr>
          <p:nvPr>
            <p:extLst>
              <p:ext uri="{D42A27DB-BD31-4B8C-83A1-F6EECF244321}">
                <p14:modId xmlns:p14="http://schemas.microsoft.com/office/powerpoint/2010/main" val="3891491553"/>
              </p:ext>
            </p:extLst>
          </p:nvPr>
        </p:nvGraphicFramePr>
        <p:xfrm>
          <a:off x="314036" y="1307857"/>
          <a:ext cx="11563927" cy="5301673"/>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Left 8">
            <a:extLst>
              <a:ext uri="{FF2B5EF4-FFF2-40B4-BE49-F238E27FC236}">
                <a16:creationId xmlns:a16="http://schemas.microsoft.com/office/drawing/2014/main" id="{40A9DA54-A934-47D6-8DC3-D4EFD0973F07}"/>
              </a:ext>
            </a:extLst>
          </p:cNvPr>
          <p:cNvSpPr/>
          <p:nvPr/>
        </p:nvSpPr>
        <p:spPr>
          <a:xfrm>
            <a:off x="2937163" y="1200727"/>
            <a:ext cx="8663709" cy="418413"/>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a:t>Decrease = Improvement </a:t>
            </a:r>
          </a:p>
        </p:txBody>
      </p:sp>
    </p:spTree>
    <p:extLst>
      <p:ext uri="{BB962C8B-B14F-4D97-AF65-F5344CB8AC3E}">
        <p14:creationId xmlns:p14="http://schemas.microsoft.com/office/powerpoint/2010/main" val="15359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5DEE61-8BAD-480C-B52E-8C88BA42AB8B}"/>
              </a:ext>
            </a:extLst>
          </p:cNvPr>
          <p:cNvSpPr>
            <a:spLocks noGrp="1"/>
          </p:cNvSpPr>
          <p:nvPr>
            <p:ph type="title"/>
          </p:nvPr>
        </p:nvSpPr>
        <p:spPr>
          <a:xfrm>
            <a:off x="453404" y="276087"/>
            <a:ext cx="10328572" cy="1183566"/>
          </a:xfrm>
        </p:spPr>
        <p:txBody>
          <a:bodyPr/>
          <a:lstStyle/>
          <a:p>
            <a:r>
              <a:rPr lang="en-US" sz="3600"/>
              <a:t>Indicator 6C: Home Setting</a:t>
            </a:r>
            <a:br>
              <a:rPr lang="en-US" sz="3600"/>
            </a:br>
            <a:r>
              <a:rPr lang="en-US"/>
              <a:t>Needs/Resource Capacity FFY 2019</a:t>
            </a:r>
          </a:p>
        </p:txBody>
      </p:sp>
      <p:sp>
        <p:nvSpPr>
          <p:cNvPr id="4" name="Slide Number Placeholder 3">
            <a:extLst>
              <a:ext uri="{FF2B5EF4-FFF2-40B4-BE49-F238E27FC236}">
                <a16:creationId xmlns:a16="http://schemas.microsoft.com/office/drawing/2014/main" id="{2BDE452C-DC11-4EAE-9BC9-BFCAF5E89CF1}"/>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31</a:t>
            </a:fld>
            <a:endParaRPr lang="en-US" sz="1000"/>
          </a:p>
        </p:txBody>
      </p:sp>
      <p:sp>
        <p:nvSpPr>
          <p:cNvPr id="6" name="Footer Placeholder 5">
            <a:extLst>
              <a:ext uri="{FF2B5EF4-FFF2-40B4-BE49-F238E27FC236}">
                <a16:creationId xmlns:a16="http://schemas.microsoft.com/office/drawing/2014/main" id="{1874C227-F115-4316-83FF-084371F4E569}"/>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2019 Data Equated to the New 2020 Measurement with FFY 2019 Targets </a:t>
            </a:r>
          </a:p>
        </p:txBody>
      </p:sp>
      <p:graphicFrame>
        <p:nvGraphicFramePr>
          <p:cNvPr id="7" name="Chart 6" descr="The bar graph shown is describing Data by Needs/Resource Capacity of Indicator 6C: Home Setting for Federal Fiscal Year 2019. The X-axis shows the percent of preschool students in a home setting. The y-axis is split between six different needs/resource capacity cohorts which include Low Needs, Average Needs, Rural High Needs, Urban/Suburban/High Needs, Large City, and New York City. It is indicated that the lower the percentage, the better the outcome on this measurement.  The highest percent of indicator 6C, was the Rural High Needs at 19.4 percent. The cohort with lowest percent of Indicator 6C was New York City at 1.2 percent.">
            <a:extLst>
              <a:ext uri="{FF2B5EF4-FFF2-40B4-BE49-F238E27FC236}">
                <a16:creationId xmlns:a16="http://schemas.microsoft.com/office/drawing/2014/main" id="{925CB1DC-C71D-43A9-BAC3-1138F0377B70}"/>
              </a:ext>
            </a:extLst>
          </p:cNvPr>
          <p:cNvGraphicFramePr>
            <a:graphicFrameLocks/>
          </p:cNvGraphicFramePr>
          <p:nvPr>
            <p:extLst>
              <p:ext uri="{D42A27DB-BD31-4B8C-83A1-F6EECF244321}">
                <p14:modId xmlns:p14="http://schemas.microsoft.com/office/powerpoint/2010/main" val="989430468"/>
              </p:ext>
            </p:extLst>
          </p:nvPr>
        </p:nvGraphicFramePr>
        <p:xfrm>
          <a:off x="453403" y="1722477"/>
          <a:ext cx="11285412" cy="4803246"/>
        </p:xfrm>
        <a:graphic>
          <a:graphicData uri="http://schemas.openxmlformats.org/drawingml/2006/chart">
            <c:chart xmlns:c="http://schemas.openxmlformats.org/drawingml/2006/chart" xmlns:r="http://schemas.openxmlformats.org/officeDocument/2006/relationships" r:id="rId3"/>
          </a:graphicData>
        </a:graphic>
      </p:graphicFrame>
      <p:sp>
        <p:nvSpPr>
          <p:cNvPr id="10" name="Arrow: Left 9">
            <a:extLst>
              <a:ext uri="{FF2B5EF4-FFF2-40B4-BE49-F238E27FC236}">
                <a16:creationId xmlns:a16="http://schemas.microsoft.com/office/drawing/2014/main" id="{B47A3A10-D476-4331-B888-11A9EFABFCCC}"/>
              </a:ext>
            </a:extLst>
          </p:cNvPr>
          <p:cNvSpPr/>
          <p:nvPr/>
        </p:nvSpPr>
        <p:spPr>
          <a:xfrm>
            <a:off x="2498651" y="1512470"/>
            <a:ext cx="8899451" cy="439727"/>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a:solidFill>
                  <a:schemeClr val="bg1"/>
                </a:solidFill>
              </a:rPr>
              <a:t>Decrease = Improvement </a:t>
            </a:r>
          </a:p>
        </p:txBody>
      </p:sp>
    </p:spTree>
    <p:extLst>
      <p:ext uri="{BB962C8B-B14F-4D97-AF65-F5344CB8AC3E}">
        <p14:creationId xmlns:p14="http://schemas.microsoft.com/office/powerpoint/2010/main" val="201984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of New York State counties by 6C Data where data is separated into three categories, Met Target (0 percent to 11.30 percent), Did not Meet Target (Within 25 percent) (11.31 percent to 14.07 percent), and Did not Meet Target (Over 25 percent) (14.08 percent to 100 percent.)  &#10;Data represented on this map indicates that most counties did not meet baseline by over 25%; except in New York City Long Island regions did meet the baseline of less than 11.30%. &#10;">
            <a:extLst>
              <a:ext uri="{FF2B5EF4-FFF2-40B4-BE49-F238E27FC236}">
                <a16:creationId xmlns:a16="http://schemas.microsoft.com/office/drawing/2014/main" id="{D15D060F-4AC1-45D1-9FA2-A5D7D76223BE}"/>
              </a:ext>
            </a:extLst>
          </p:cNvPr>
          <p:cNvPicPr>
            <a:picLocks noChangeAspect="1"/>
          </p:cNvPicPr>
          <p:nvPr/>
        </p:nvPicPr>
        <p:blipFill rotWithShape="1">
          <a:blip r:embed="rId4"/>
          <a:srcRect r="12934"/>
          <a:stretch/>
        </p:blipFill>
        <p:spPr>
          <a:xfrm>
            <a:off x="205201" y="472577"/>
            <a:ext cx="11459851" cy="5912846"/>
          </a:xfrm>
          <a:prstGeom prst="rect">
            <a:avLst/>
          </a:prstGeom>
        </p:spPr>
      </p:pic>
      <p:sp>
        <p:nvSpPr>
          <p:cNvPr id="2" name="Title 1">
            <a:extLst>
              <a:ext uri="{FF2B5EF4-FFF2-40B4-BE49-F238E27FC236}">
                <a16:creationId xmlns:a16="http://schemas.microsoft.com/office/drawing/2014/main" id="{F773F60C-56D6-40A6-B9C0-BEB8926BB59F}"/>
              </a:ext>
            </a:extLst>
          </p:cNvPr>
          <p:cNvSpPr>
            <a:spLocks noGrp="1"/>
          </p:cNvSpPr>
          <p:nvPr>
            <p:ph type="title"/>
          </p:nvPr>
        </p:nvSpPr>
        <p:spPr>
          <a:xfrm>
            <a:off x="410402" y="371780"/>
            <a:ext cx="10537426" cy="1183566"/>
          </a:xfrm>
        </p:spPr>
        <p:txBody>
          <a:bodyPr>
            <a:normAutofit fontScale="90000"/>
          </a:bodyPr>
          <a:lstStyle/>
          <a:p>
            <a:r>
              <a:rPr lang="en-US" dirty="0"/>
              <a:t>2020 Regional 6C Data </a:t>
            </a:r>
            <a:br>
              <a:rPr lang="en-US" dirty="0"/>
            </a:br>
            <a:r>
              <a:rPr lang="en-US" sz="2800" dirty="0"/>
              <a:t>Receiving special education and </a:t>
            </a:r>
            <a:br>
              <a:rPr lang="en-US" sz="2800" dirty="0"/>
            </a:br>
            <a:r>
              <a:rPr lang="en-US" sz="2800" dirty="0"/>
              <a:t>related services in the home</a:t>
            </a:r>
            <a:endParaRPr lang="en-US" dirty="0"/>
          </a:p>
        </p:txBody>
      </p:sp>
      <p:sp>
        <p:nvSpPr>
          <p:cNvPr id="4" name="Slide Number Placeholder 3">
            <a:extLst>
              <a:ext uri="{FF2B5EF4-FFF2-40B4-BE49-F238E27FC236}">
                <a16:creationId xmlns:a16="http://schemas.microsoft.com/office/drawing/2014/main" id="{8558C4AF-24E2-4624-B9B1-0DB456810DF8}"/>
              </a:ext>
            </a:extLst>
          </p:cNvPr>
          <p:cNvSpPr>
            <a:spLocks noGrp="1"/>
          </p:cNvSpPr>
          <p:nvPr>
            <p:ph type="sldNum" sz="quarter" idx="12"/>
          </p:nvPr>
        </p:nvSpPr>
        <p:spPr/>
        <p:txBody>
          <a:bodyPr/>
          <a:lstStyle/>
          <a:p>
            <a:fld id="{9CD8D479-8942-46E8-A226-A4E01F7A105C}" type="slidenum">
              <a:rPr lang="en-US" smtClean="0"/>
              <a:t>32</a:t>
            </a:fld>
            <a:endParaRPr lang="en-US"/>
          </a:p>
        </p:txBody>
      </p:sp>
      <p:sp>
        <p:nvSpPr>
          <p:cNvPr id="6" name="Footer Placeholder 5">
            <a:extLst>
              <a:ext uri="{FF2B5EF4-FFF2-40B4-BE49-F238E27FC236}">
                <a16:creationId xmlns:a16="http://schemas.microsoft.com/office/drawing/2014/main" id="{12DFF906-726F-4C3E-90AE-64EF5BCFCBE8}"/>
              </a:ext>
            </a:extLst>
          </p:cNvPr>
          <p:cNvSpPr>
            <a:spLocks noGrp="1"/>
          </p:cNvSpPr>
          <p:nvPr>
            <p:ph type="ftr" sz="quarter" idx="11"/>
          </p:nvPr>
        </p:nvSpPr>
        <p:spPr/>
        <p:txBody>
          <a:bodyPr/>
          <a:lstStyle/>
          <a:p>
            <a:r>
              <a:rPr lang="en-US"/>
              <a:t>2o20 Reported Data Compared to the 2020 Baseline</a:t>
            </a:r>
          </a:p>
        </p:txBody>
      </p:sp>
      <p:graphicFrame>
        <p:nvGraphicFramePr>
          <p:cNvPr id="8" name="Table 7">
            <a:extLst>
              <a:ext uri="{FF2B5EF4-FFF2-40B4-BE49-F238E27FC236}">
                <a16:creationId xmlns:a16="http://schemas.microsoft.com/office/drawing/2014/main" id="{88DD91A3-43D3-4C82-BBB3-9DC312E0F414}"/>
              </a:ext>
            </a:extLst>
          </p:cNvPr>
          <p:cNvGraphicFramePr>
            <a:graphicFrameLocks noGrp="1"/>
          </p:cNvGraphicFramePr>
          <p:nvPr>
            <p:extLst>
              <p:ext uri="{D42A27DB-BD31-4B8C-83A1-F6EECF244321}">
                <p14:modId xmlns:p14="http://schemas.microsoft.com/office/powerpoint/2010/main" val="3314967473"/>
              </p:ext>
            </p:extLst>
          </p:nvPr>
        </p:nvGraphicFramePr>
        <p:xfrm>
          <a:off x="690114" y="5096924"/>
          <a:ext cx="6549742" cy="1183568"/>
        </p:xfrm>
        <a:graphic>
          <a:graphicData uri="http://schemas.openxmlformats.org/drawingml/2006/table">
            <a:tbl>
              <a:tblPr firstRow="1">
                <a:tableStyleId>{E8B1032C-EA38-4F05-BA0D-38AFFFC7BED3}</a:tableStyleId>
              </a:tblPr>
              <a:tblGrid>
                <a:gridCol w="3352619">
                  <a:extLst>
                    <a:ext uri="{9D8B030D-6E8A-4147-A177-3AD203B41FA5}">
                      <a16:colId xmlns:a16="http://schemas.microsoft.com/office/drawing/2014/main" val="2152572317"/>
                    </a:ext>
                  </a:extLst>
                </a:gridCol>
                <a:gridCol w="1628603">
                  <a:extLst>
                    <a:ext uri="{9D8B030D-6E8A-4147-A177-3AD203B41FA5}">
                      <a16:colId xmlns:a16="http://schemas.microsoft.com/office/drawing/2014/main" val="431945732"/>
                    </a:ext>
                  </a:extLst>
                </a:gridCol>
                <a:gridCol w="1568520">
                  <a:extLst>
                    <a:ext uri="{9D8B030D-6E8A-4147-A177-3AD203B41FA5}">
                      <a16:colId xmlns:a16="http://schemas.microsoft.com/office/drawing/2014/main" val="1630933084"/>
                    </a:ext>
                  </a:extLst>
                </a:gridCol>
              </a:tblGrid>
              <a:tr h="295892">
                <a:tc>
                  <a:txBody>
                    <a:bodyPr/>
                    <a:lstStyle/>
                    <a:p>
                      <a:pPr algn="l" fontAlgn="b"/>
                      <a:r>
                        <a:rPr lang="en-US" sz="1600" u="none" strike="noStrike">
                          <a:effectLst/>
                        </a:rPr>
                        <a:t>County Level Data</a:t>
                      </a:r>
                      <a:endParaRPr lang="en-US" sz="1600" b="1" i="0" u="none" strike="noStrike">
                        <a:solidFill>
                          <a:srgbClr val="FFFFFF"/>
                        </a:solidFill>
                        <a:effectLst/>
                        <a:latin typeface="Calibri" panose="020F0502020204030204" pitchFamily="34" charset="0"/>
                      </a:endParaRPr>
                    </a:p>
                  </a:txBody>
                  <a:tcPr marL="6350" marR="6350" marT="6350" marB="0" anchor="ctr"/>
                </a:tc>
                <a:tc>
                  <a:txBody>
                    <a:bodyPr/>
                    <a:lstStyle/>
                    <a:p>
                      <a:pPr algn="ctr" fontAlgn="b"/>
                      <a:r>
                        <a:rPr lang="en-US" sz="1600" u="none" strike="noStrike">
                          <a:effectLst/>
                        </a:rPr>
                        <a:t>Minimum Value</a:t>
                      </a:r>
                      <a:endParaRPr lang="en-US" sz="1600" b="1" i="0" u="none" strike="noStrike">
                        <a:solidFill>
                          <a:srgbClr val="FFFFFF"/>
                        </a:solidFill>
                        <a:effectLst/>
                        <a:latin typeface="Calibri" panose="020F0502020204030204" pitchFamily="34" charset="0"/>
                      </a:endParaRPr>
                    </a:p>
                  </a:txBody>
                  <a:tcPr marL="6350" marR="6350" marT="6350" marB="0" anchor="ctr"/>
                </a:tc>
                <a:tc>
                  <a:txBody>
                    <a:bodyPr/>
                    <a:lstStyle/>
                    <a:p>
                      <a:pPr algn="ctr" fontAlgn="b"/>
                      <a:r>
                        <a:rPr lang="en-US" sz="1600" u="none" strike="noStrike">
                          <a:effectLst/>
                        </a:rPr>
                        <a:t>Maximum Value</a:t>
                      </a:r>
                      <a:endParaRPr lang="en-US" sz="1600" b="1" i="0" u="none" strike="noStrike">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32546881"/>
                  </a:ext>
                </a:extLst>
              </a:tr>
              <a:tr h="295892">
                <a:tc>
                  <a:txBody>
                    <a:bodyPr/>
                    <a:lstStyle/>
                    <a:p>
                      <a:pPr algn="l" fontAlgn="b"/>
                      <a:r>
                        <a:rPr lang="en-US" sz="1600" u="none" strike="noStrike">
                          <a:effectLst/>
                        </a:rPr>
                        <a:t>Met Baseline</a:t>
                      </a:r>
                      <a:endParaRPr lang="en-US" sz="1600" b="0" i="0" u="none" strike="noStrike">
                        <a:solidFill>
                          <a:srgbClr val="000000"/>
                        </a:solidFill>
                        <a:effectLst/>
                        <a:latin typeface="Calibri" panose="020F0502020204030204" pitchFamily="34" charset="0"/>
                      </a:endParaRPr>
                    </a:p>
                  </a:txBody>
                  <a:tcPr marL="6350" marR="6350" marT="6350" marB="0" anchor="ctr">
                    <a:solidFill>
                      <a:srgbClr val="D6B4C5"/>
                    </a:solidFill>
                  </a:tcPr>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a:effectLst/>
                        </a:rPr>
                        <a:t>11.30%</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91927178"/>
                  </a:ext>
                </a:extLst>
              </a:tr>
              <a:tr h="295892">
                <a:tc>
                  <a:txBody>
                    <a:bodyPr/>
                    <a:lstStyle/>
                    <a:p>
                      <a:pPr algn="l" fontAlgn="b"/>
                      <a:r>
                        <a:rPr lang="en-US" sz="1600" b="1" u="none" strike="noStrike">
                          <a:solidFill>
                            <a:schemeClr val="bg1"/>
                          </a:solidFill>
                          <a:effectLst/>
                        </a:rPr>
                        <a:t>Did Not Meet Baseline (Within 25%)</a:t>
                      </a:r>
                      <a:endParaRPr lang="en-US" sz="1600" b="1" i="0" u="none" strike="noStrike">
                        <a:solidFill>
                          <a:schemeClr val="bg1"/>
                        </a:solidFill>
                        <a:effectLst/>
                        <a:latin typeface="Calibri" panose="020F0502020204030204" pitchFamily="34" charset="0"/>
                      </a:endParaRPr>
                    </a:p>
                  </a:txBody>
                  <a:tcPr marL="6350" marR="6350" marT="6350" marB="0" anchor="ctr">
                    <a:solidFill>
                      <a:srgbClr val="A6587F"/>
                    </a:solidFill>
                  </a:tcPr>
                </a:tc>
                <a:tc>
                  <a:txBody>
                    <a:bodyPr/>
                    <a:lstStyle/>
                    <a:p>
                      <a:pPr algn="ctr" fontAlgn="b"/>
                      <a:r>
                        <a:rPr lang="en-US" sz="1600" u="none" strike="noStrike">
                          <a:effectLst/>
                        </a:rPr>
                        <a:t>11.31%</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a:effectLst/>
                        </a:rPr>
                        <a:t>14.07%</a:t>
                      </a:r>
                      <a:endParaRPr lang="en-US"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23543786"/>
                  </a:ext>
                </a:extLst>
              </a:tr>
              <a:tr h="295892">
                <a:tc>
                  <a:txBody>
                    <a:bodyPr/>
                    <a:lstStyle/>
                    <a:p>
                      <a:pPr algn="l" fontAlgn="b"/>
                      <a:r>
                        <a:rPr lang="en-US" sz="1600" u="none" strike="noStrike">
                          <a:solidFill>
                            <a:schemeClr val="bg1"/>
                          </a:solidFill>
                          <a:effectLst/>
                        </a:rPr>
                        <a:t>Did Not Meet Baseline (Over 25%)</a:t>
                      </a:r>
                      <a:endParaRPr lang="en-US" sz="1600" b="0" i="0" u="none" strike="noStrike">
                        <a:solidFill>
                          <a:schemeClr val="bg1"/>
                        </a:solidFill>
                        <a:effectLst/>
                        <a:latin typeface="Calibri" panose="020F0502020204030204" pitchFamily="34" charset="0"/>
                      </a:endParaRPr>
                    </a:p>
                  </a:txBody>
                  <a:tcPr marL="6350" marR="6350" marT="6350" marB="0" anchor="ctr">
                    <a:solidFill>
                      <a:srgbClr val="532C40"/>
                    </a:solidFill>
                  </a:tcPr>
                </a:tc>
                <a:tc>
                  <a:txBody>
                    <a:bodyPr/>
                    <a:lstStyle/>
                    <a:p>
                      <a:pPr algn="ctr" fontAlgn="b"/>
                      <a:r>
                        <a:rPr lang="en-US" sz="1600" u="none" strike="noStrike">
                          <a:effectLst/>
                        </a:rPr>
                        <a:t>14.08%</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16949785"/>
                  </a:ext>
                </a:extLst>
              </a:tr>
            </a:tbl>
          </a:graphicData>
        </a:graphic>
      </p:graphicFrame>
      <p:sp>
        <p:nvSpPr>
          <p:cNvPr id="3" name="TextBox 2">
            <a:extLst>
              <a:ext uri="{FF2B5EF4-FFF2-40B4-BE49-F238E27FC236}">
                <a16:creationId xmlns:a16="http://schemas.microsoft.com/office/drawing/2014/main" id="{90189A20-6398-45FD-A52F-6486D2E610E8}"/>
              </a:ext>
            </a:extLst>
          </p:cNvPr>
          <p:cNvSpPr txBox="1"/>
          <p:nvPr/>
        </p:nvSpPr>
        <p:spPr>
          <a:xfrm>
            <a:off x="699308" y="2098442"/>
            <a:ext cx="1876816" cy="2308324"/>
          </a:xfrm>
          <a:prstGeom prst="rect">
            <a:avLst/>
          </a:prstGeom>
          <a:noFill/>
        </p:spPr>
        <p:txBody>
          <a:bodyPr wrap="square" rtlCol="0">
            <a:spAutoFit/>
          </a:bodyPr>
          <a:lstStyle/>
          <a:p>
            <a:r>
              <a:rPr lang="en-US" sz="2400" dirty="0"/>
              <a:t>11.3% aggregate statewide average performance in 2020</a:t>
            </a:r>
          </a:p>
        </p:txBody>
      </p:sp>
      <p:pic>
        <p:nvPicPr>
          <p:cNvPr id="23" name="Picture 22">
            <a:extLst>
              <a:ext uri="{FF2B5EF4-FFF2-40B4-BE49-F238E27FC236}">
                <a16:creationId xmlns:a16="http://schemas.microsoft.com/office/drawing/2014/main" id="{AFE18FA4-D5EC-4F0F-9306-1004B2474C2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4852" y="14298"/>
            <a:ext cx="2403565" cy="1097280"/>
          </a:xfrm>
          <a:prstGeom prst="rect">
            <a:avLst/>
          </a:prstGeom>
        </p:spPr>
      </p:pic>
    </p:spTree>
    <p:custDataLst>
      <p:tags r:id="rId1"/>
    </p:custDataLst>
    <p:extLst>
      <p:ext uri="{BB962C8B-B14F-4D97-AF65-F5344CB8AC3E}">
        <p14:creationId xmlns:p14="http://schemas.microsoft.com/office/powerpoint/2010/main" val="5594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8FA3-316D-4567-86E8-E62BACE8A517}"/>
              </a:ext>
            </a:extLst>
          </p:cNvPr>
          <p:cNvSpPr>
            <a:spLocks noGrp="1"/>
          </p:cNvSpPr>
          <p:nvPr>
            <p:ph type="title"/>
          </p:nvPr>
        </p:nvSpPr>
        <p:spPr>
          <a:xfrm>
            <a:off x="6682434" y="1171280"/>
            <a:ext cx="5509565" cy="3781720"/>
          </a:xfrm>
        </p:spPr>
        <p:txBody>
          <a:bodyPr anchor="ctr">
            <a:normAutofit fontScale="90000"/>
          </a:bodyPr>
          <a:lstStyle/>
          <a:p>
            <a:pPr>
              <a:spcBef>
                <a:spcPts val="1200"/>
              </a:spcBef>
            </a:pPr>
            <a:r>
              <a:rPr lang="en-US" sz="3000"/>
              <a:t>  </a:t>
            </a:r>
            <a:br>
              <a:rPr lang="en-US" sz="3000"/>
            </a:br>
            <a:br>
              <a:rPr lang="en-US" sz="3000"/>
            </a:br>
            <a:r>
              <a:rPr lang="en-US" sz="4000"/>
              <a:t>6C Disaggregate Data </a:t>
            </a:r>
            <a:br>
              <a:rPr lang="en-US" sz="3600"/>
            </a:br>
            <a:br>
              <a:rPr lang="en-US" sz="1200"/>
            </a:br>
            <a:r>
              <a:rPr lang="en-US" sz="3600"/>
              <a:t>1) What did the Indicator 6C disaggregate SPP data tell us?</a:t>
            </a:r>
            <a:br>
              <a:rPr lang="en-US" sz="3600"/>
            </a:br>
            <a:br>
              <a:rPr lang="en-US" sz="1200"/>
            </a:br>
            <a:r>
              <a:rPr lang="en-US" sz="3600"/>
              <a:t>2) How should we use the data to inform our target-setting and improvement activities?</a:t>
            </a:r>
            <a:br>
              <a:rPr lang="en-US" sz="3000"/>
            </a:br>
            <a:br>
              <a:rPr lang="en-US" sz="2000"/>
            </a:br>
            <a:endParaRPr lang="en-US" sz="3000"/>
          </a:p>
        </p:txBody>
      </p:sp>
      <p:sp>
        <p:nvSpPr>
          <p:cNvPr id="3" name="Text Placeholder 2">
            <a:extLst>
              <a:ext uri="{FF2B5EF4-FFF2-40B4-BE49-F238E27FC236}">
                <a16:creationId xmlns:a16="http://schemas.microsoft.com/office/drawing/2014/main" id="{B2797A79-BCC3-4C71-B87C-A99B492D145A}"/>
              </a:ext>
            </a:extLst>
          </p:cNvPr>
          <p:cNvSpPr>
            <a:spLocks noGrp="1"/>
          </p:cNvSpPr>
          <p:nvPr>
            <p:ph type="body" sz="half" idx="2"/>
          </p:nvPr>
        </p:nvSpPr>
        <p:spPr>
          <a:xfrm>
            <a:off x="6682434" y="5079558"/>
            <a:ext cx="3170245" cy="1214324"/>
          </a:xfrm>
        </p:spPr>
        <p:txBody>
          <a:bodyPr/>
          <a:lstStyle/>
          <a:p>
            <a:pPr algn="ctr"/>
            <a:r>
              <a:rPr lang="en-US" sz="3600" b="1">
                <a:solidFill>
                  <a:srgbClr val="09213B"/>
                </a:solidFill>
              </a:rPr>
              <a:t>Stakeholder </a:t>
            </a:r>
          </a:p>
          <a:p>
            <a:pPr algn="ctr"/>
            <a:r>
              <a:rPr lang="en-US" sz="3600" b="1">
                <a:solidFill>
                  <a:srgbClr val="09213B"/>
                </a:solidFill>
              </a:rPr>
              <a:t>Discussion </a:t>
            </a:r>
          </a:p>
          <a:p>
            <a:pPr algn="ctr"/>
            <a:endParaRPr lang="en-US">
              <a:solidFill>
                <a:schemeClr val="bg1"/>
              </a:solidFill>
            </a:endParaRPr>
          </a:p>
        </p:txBody>
      </p:sp>
      <p:sp>
        <p:nvSpPr>
          <p:cNvPr id="4" name="Slide Number Placeholder 3">
            <a:extLst>
              <a:ext uri="{FF2B5EF4-FFF2-40B4-BE49-F238E27FC236}">
                <a16:creationId xmlns:a16="http://schemas.microsoft.com/office/drawing/2014/main" id="{57C85D91-1027-40B1-8AB5-3E73C7638985}"/>
              </a:ext>
            </a:extLst>
          </p:cNvPr>
          <p:cNvSpPr>
            <a:spLocks noGrp="1"/>
          </p:cNvSpPr>
          <p:nvPr>
            <p:ph type="sldNum" sz="quarter" idx="12"/>
          </p:nvPr>
        </p:nvSpPr>
        <p:spPr/>
        <p:txBody>
          <a:bodyPr/>
          <a:lstStyle/>
          <a:p>
            <a:fld id="{9CD8D479-8942-46E8-A226-A4E01F7A105C}" type="slidenum">
              <a:rPr lang="en-US" smtClean="0"/>
              <a:t>33</a:t>
            </a:fld>
            <a:endParaRPr lang="en-US"/>
          </a:p>
        </p:txBody>
      </p:sp>
      <p:sp>
        <p:nvSpPr>
          <p:cNvPr id="6" name="Footer Placeholder 5">
            <a:extLst>
              <a:ext uri="{FF2B5EF4-FFF2-40B4-BE49-F238E27FC236}">
                <a16:creationId xmlns:a16="http://schemas.microsoft.com/office/drawing/2014/main" id="{3A5AED2C-5BC2-448F-A79B-CEB598ED38D3}"/>
              </a:ext>
            </a:extLst>
          </p:cNvPr>
          <p:cNvSpPr>
            <a:spLocks noGrp="1"/>
          </p:cNvSpPr>
          <p:nvPr>
            <p:ph type="ftr" sz="quarter" idx="11"/>
          </p:nvPr>
        </p:nvSpPr>
        <p:spPr/>
        <p:txBody>
          <a:bodyPr/>
          <a:lstStyle/>
          <a:p>
            <a:r>
              <a:rPr lang="en-US"/>
              <a:t>Stakeholder Question </a:t>
            </a:r>
          </a:p>
        </p:txBody>
      </p:sp>
      <p:pic>
        <p:nvPicPr>
          <p:cNvPr id="7" name="Graphic 6" descr="Questions">
            <a:extLst>
              <a:ext uri="{FF2B5EF4-FFF2-40B4-BE49-F238E27FC236}">
                <a16:creationId xmlns:a16="http://schemas.microsoft.com/office/drawing/2014/main" id="{E928C14B-69CD-4A67-8B12-BDDEF937B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3941" y="5015076"/>
            <a:ext cx="1496067" cy="1496067"/>
          </a:xfrm>
          <a:prstGeom prst="rect">
            <a:avLst/>
          </a:prstGeom>
        </p:spPr>
      </p:pic>
    </p:spTree>
    <p:extLst>
      <p:ext uri="{BB962C8B-B14F-4D97-AF65-F5344CB8AC3E}">
        <p14:creationId xmlns:p14="http://schemas.microsoft.com/office/powerpoint/2010/main" val="280611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146D4-3D16-40CC-858A-B819447F8057}"/>
              </a:ext>
            </a:extLst>
          </p:cNvPr>
          <p:cNvSpPr txBox="1">
            <a:spLocks noGrp="1"/>
          </p:cNvSpPr>
          <p:nvPr>
            <p:ph type="title" idx="4294967295"/>
          </p:nvPr>
        </p:nvSpPr>
        <p:spPr>
          <a:xfrm>
            <a:off x="133349" y="6276974"/>
            <a:ext cx="1035367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 6 – Improvement Strategies </a:t>
            </a:r>
          </a:p>
        </p:txBody>
      </p:sp>
      <p:sp>
        <p:nvSpPr>
          <p:cNvPr id="2" name="Title 1">
            <a:extLst>
              <a:ext uri="{C183D7F6-B498-43B3-948B-1728B52AA6E4}">
                <adec:decorative xmlns:adec="http://schemas.microsoft.com/office/drawing/2017/decorative" val="1"/>
              </a:ext>
            </a:extLst>
          </p:cNvPr>
          <p:cNvSpPr>
            <a:spLocks/>
          </p:cNvSpPr>
          <p:nvPr/>
        </p:nvSpPr>
        <p:spPr>
          <a:xfrm>
            <a:off x="3175592" y="248654"/>
            <a:ext cx="3381865" cy="47592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mj-lt"/>
                <a:ea typeface="+mj-ea"/>
                <a:cs typeface="+mj-cs"/>
              </a:rPr>
              <a:t>State Performance Plan (SPP)/</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Annual Performance Report (APR) </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2020-2025</a:t>
            </a:r>
          </a:p>
        </p:txBody>
      </p:sp>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a:extLst>
              <a:ext uri="{FF2B5EF4-FFF2-40B4-BE49-F238E27FC236}">
                <a16:creationId xmlns:a16="http://schemas.microsoft.com/office/drawing/2014/main" id="{BE459E9C-B3CC-4422-8530-86C2CCBEAC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25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C1F1-C1BF-45DF-A754-8025D89EB899}"/>
              </a:ext>
            </a:extLst>
          </p:cNvPr>
          <p:cNvSpPr>
            <a:spLocks noGrp="1"/>
          </p:cNvSpPr>
          <p:nvPr>
            <p:ph type="title"/>
          </p:nvPr>
        </p:nvSpPr>
        <p:spPr>
          <a:xfrm>
            <a:off x="976046" y="174661"/>
            <a:ext cx="8507001" cy="1012306"/>
          </a:xfrm>
        </p:spPr>
        <p:txBody>
          <a:bodyPr anchor="b">
            <a:normAutofit fontScale="90000"/>
          </a:bodyPr>
          <a:lstStyle/>
          <a:p>
            <a:r>
              <a:rPr lang="en-US"/>
              <a:t>Inclusive Programs and Activities is a Priority Area</a:t>
            </a:r>
          </a:p>
        </p:txBody>
      </p:sp>
      <p:sp>
        <p:nvSpPr>
          <p:cNvPr id="3" name="Content Placeholder 2">
            <a:extLst>
              <a:ext uri="{FF2B5EF4-FFF2-40B4-BE49-F238E27FC236}">
                <a16:creationId xmlns:a16="http://schemas.microsoft.com/office/drawing/2014/main" id="{4D1D6AC1-5812-4239-8D80-05825CF96520}"/>
              </a:ext>
            </a:extLst>
          </p:cNvPr>
          <p:cNvSpPr>
            <a:spLocks noGrp="1"/>
          </p:cNvSpPr>
          <p:nvPr>
            <p:ph sz="half" idx="1"/>
          </p:nvPr>
        </p:nvSpPr>
        <p:spPr>
          <a:xfrm>
            <a:off x="976046" y="1551396"/>
            <a:ext cx="4006922" cy="4972692"/>
          </a:xfrm>
        </p:spPr>
        <p:txBody>
          <a:bodyPr>
            <a:normAutofit/>
          </a:bodyPr>
          <a:lstStyle/>
          <a:p>
            <a:r>
              <a:rPr lang="en-US" sz="2800"/>
              <a:t>Providing high quality inclusive programs and activities is one of seven core principles and practices supported by research for all students with disabilities as part of New York State’s Blueprint for Improved Results for Students with Disabilities</a:t>
            </a:r>
          </a:p>
        </p:txBody>
      </p:sp>
      <p:pic>
        <p:nvPicPr>
          <p:cNvPr id="7" name="Picture 6" descr="Photo of the blueprint for Improved Results for Students with Disabilities ">
            <a:hlinkClick r:id="rId3"/>
            <a:extLst>
              <a:ext uri="{FF2B5EF4-FFF2-40B4-BE49-F238E27FC236}">
                <a16:creationId xmlns:a16="http://schemas.microsoft.com/office/drawing/2014/main" id="{5A47E76A-04D3-43EB-867D-34EDE0F11672}"/>
              </a:ext>
            </a:extLst>
          </p:cNvPr>
          <p:cNvPicPr>
            <a:picLocks noChangeAspect="1"/>
          </p:cNvPicPr>
          <p:nvPr/>
        </p:nvPicPr>
        <p:blipFill>
          <a:blip r:embed="rId4"/>
          <a:stretch>
            <a:fillRect/>
          </a:stretch>
        </p:blipFill>
        <p:spPr>
          <a:xfrm>
            <a:off x="4993401" y="1489752"/>
            <a:ext cx="6903643" cy="4798031"/>
          </a:xfrm>
          <a:prstGeom prst="rect">
            <a:avLst/>
          </a:prstGeom>
          <a:noFill/>
        </p:spPr>
      </p:pic>
      <p:sp>
        <p:nvSpPr>
          <p:cNvPr id="4" name="Slide Number Placeholder 3">
            <a:extLst>
              <a:ext uri="{FF2B5EF4-FFF2-40B4-BE49-F238E27FC236}">
                <a16:creationId xmlns:a16="http://schemas.microsoft.com/office/drawing/2014/main" id="{C339522F-9DE2-4940-A91E-5514F9AB613E}"/>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35</a:t>
            </a:fld>
            <a:endParaRPr lang="en-US" sz="1000"/>
          </a:p>
        </p:txBody>
      </p:sp>
      <p:sp>
        <p:nvSpPr>
          <p:cNvPr id="6" name="Footer Placeholder 5">
            <a:extLst>
              <a:ext uri="{FF2B5EF4-FFF2-40B4-BE49-F238E27FC236}">
                <a16:creationId xmlns:a16="http://schemas.microsoft.com/office/drawing/2014/main" id="{FD338FDD-9950-4D52-A7D2-0D876C2FC945}"/>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hlinkClick r:id="rId3"/>
              </a:rPr>
              <a:t>Blueprint for Improved Results for Students with Disabilities (nysed.gov)</a:t>
            </a:r>
            <a:endParaRPr lang="en-US" sz="1000"/>
          </a:p>
        </p:txBody>
      </p:sp>
    </p:spTree>
    <p:extLst>
      <p:ext uri="{BB962C8B-B14F-4D97-AF65-F5344CB8AC3E}">
        <p14:creationId xmlns:p14="http://schemas.microsoft.com/office/powerpoint/2010/main" val="379115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6442-147D-49C4-A029-9C66ED1BAC90}"/>
              </a:ext>
            </a:extLst>
          </p:cNvPr>
          <p:cNvSpPr>
            <a:spLocks noGrp="1"/>
          </p:cNvSpPr>
          <p:nvPr>
            <p:ph type="title"/>
          </p:nvPr>
        </p:nvSpPr>
        <p:spPr>
          <a:xfrm>
            <a:off x="400693" y="0"/>
            <a:ext cx="9424660" cy="940565"/>
          </a:xfrm>
        </p:spPr>
        <p:txBody>
          <a:bodyPr/>
          <a:lstStyle/>
          <a:p>
            <a:r>
              <a:rPr lang="en-US"/>
              <a:t>LRE Guidance from the Office of Special Education </a:t>
            </a:r>
          </a:p>
        </p:txBody>
      </p:sp>
      <p:sp>
        <p:nvSpPr>
          <p:cNvPr id="9" name="TextBox 8">
            <a:extLst>
              <a:ext uri="{FF2B5EF4-FFF2-40B4-BE49-F238E27FC236}">
                <a16:creationId xmlns:a16="http://schemas.microsoft.com/office/drawing/2014/main" id="{40A58F9A-D6EE-4C69-83D1-E9909F0A715E}"/>
              </a:ext>
            </a:extLst>
          </p:cNvPr>
          <p:cNvSpPr txBox="1"/>
          <p:nvPr/>
        </p:nvSpPr>
        <p:spPr>
          <a:xfrm>
            <a:off x="8129793" y="1411857"/>
            <a:ext cx="3990287" cy="5078313"/>
          </a:xfrm>
          <a:prstGeom prst="rect">
            <a:avLst/>
          </a:prstGeom>
          <a:noFill/>
        </p:spPr>
        <p:txBody>
          <a:bodyPr wrap="square" rtlCol="0">
            <a:spAutoFit/>
          </a:bodyPr>
          <a:lstStyle/>
          <a:p>
            <a:r>
              <a:rPr lang="en-US" sz="2600"/>
              <a:t>The Office of Special Education published guidance on Individualized Education Program (IEP) development and School District Responsibilities to Provide Students with Disabilities with Specially-Designed Instruction and Related Services in the Least Restrictive Environment (LRE)</a:t>
            </a:r>
          </a:p>
        </p:txBody>
      </p:sp>
      <p:pic>
        <p:nvPicPr>
          <p:cNvPr id="8" name="Picture 7">
            <a:hlinkClick r:id="rId3"/>
            <a:extLst>
              <a:ext uri="{FF2B5EF4-FFF2-40B4-BE49-F238E27FC236}">
                <a16:creationId xmlns:a16="http://schemas.microsoft.com/office/drawing/2014/main" id="{156EA10B-B228-49F3-86C5-FF79900BEE2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0693" y="1065585"/>
            <a:ext cx="5472325" cy="5316316"/>
          </a:xfrm>
          <a:prstGeom prst="rect">
            <a:avLst/>
          </a:prstGeom>
        </p:spPr>
      </p:pic>
      <p:pic>
        <p:nvPicPr>
          <p:cNvPr id="7" name="Content Placeholder 6">
            <a:hlinkClick r:id="rId5"/>
            <a:extLst>
              <a:ext uri="{FF2B5EF4-FFF2-40B4-BE49-F238E27FC236}">
                <a16:creationId xmlns:a16="http://schemas.microsoft.com/office/drawing/2014/main" id="{1DAB1976-82E8-456E-95B8-CC444CE3E2D3}"/>
              </a:ext>
              <a:ext uri="{C183D7F6-B498-43B3-948B-1728B52AA6E4}">
                <adec:decorative xmlns:adec="http://schemas.microsoft.com/office/drawing/2017/decorative" val="1"/>
              </a:ext>
            </a:extLst>
          </p:cNvPr>
          <p:cNvPicPr>
            <a:picLocks noGrp="1" noChangeAspect="1"/>
          </p:cNvPicPr>
          <p:nvPr>
            <p:ph idx="1"/>
          </p:nvPr>
        </p:nvPicPr>
        <p:blipFill>
          <a:blip r:embed="rId6"/>
          <a:stretch>
            <a:fillRect/>
          </a:stretch>
        </p:blipFill>
        <p:spPr>
          <a:xfrm rot="567975">
            <a:off x="4077975" y="1640408"/>
            <a:ext cx="3590085" cy="4621213"/>
          </a:xfrm>
          <a:prstGeom prst="rect">
            <a:avLst/>
          </a:prstGeom>
          <a:ln>
            <a:solidFill>
              <a:schemeClr val="tx1"/>
            </a:solidFill>
          </a:ln>
        </p:spPr>
      </p:pic>
      <p:sp>
        <p:nvSpPr>
          <p:cNvPr id="4" name="Slide Number Placeholder 3">
            <a:extLst>
              <a:ext uri="{FF2B5EF4-FFF2-40B4-BE49-F238E27FC236}">
                <a16:creationId xmlns:a16="http://schemas.microsoft.com/office/drawing/2014/main" id="{7714AF59-CBEC-4E38-8071-1235346068C6}"/>
              </a:ext>
            </a:extLst>
          </p:cNvPr>
          <p:cNvSpPr>
            <a:spLocks noGrp="1"/>
          </p:cNvSpPr>
          <p:nvPr>
            <p:ph type="sldNum" sz="quarter" idx="12"/>
          </p:nvPr>
        </p:nvSpPr>
        <p:spPr/>
        <p:txBody>
          <a:bodyPr/>
          <a:lstStyle/>
          <a:p>
            <a:fld id="{9CD8D479-8942-46E8-A226-A4E01F7A105C}" type="slidenum">
              <a:rPr lang="en-US" smtClean="0"/>
              <a:t>36</a:t>
            </a:fld>
            <a:endParaRPr lang="en-US"/>
          </a:p>
        </p:txBody>
      </p:sp>
      <p:sp>
        <p:nvSpPr>
          <p:cNvPr id="6" name="Footer Placeholder 5">
            <a:extLst>
              <a:ext uri="{FF2B5EF4-FFF2-40B4-BE49-F238E27FC236}">
                <a16:creationId xmlns:a16="http://schemas.microsoft.com/office/drawing/2014/main" id="{F49D98C1-E77A-4D4D-A9F7-3C60354244EC}"/>
              </a:ext>
            </a:extLst>
          </p:cNvPr>
          <p:cNvSpPr>
            <a:spLocks noGrp="1"/>
          </p:cNvSpPr>
          <p:nvPr>
            <p:ph type="ftr" sz="quarter" idx="11"/>
          </p:nvPr>
        </p:nvSpPr>
        <p:spPr/>
        <p:txBody>
          <a:bodyPr/>
          <a:lstStyle/>
          <a:p>
            <a:r>
              <a:rPr lang="en-US"/>
              <a:t>OSE LRE Guidance: IEP Development and  District LRE Responsibilities  </a:t>
            </a:r>
          </a:p>
        </p:txBody>
      </p:sp>
    </p:spTree>
    <p:extLst>
      <p:ext uri="{BB962C8B-B14F-4D97-AF65-F5344CB8AC3E}">
        <p14:creationId xmlns:p14="http://schemas.microsoft.com/office/powerpoint/2010/main" val="369706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D92206-C116-4143-A34D-5B6701174566}"/>
              </a:ext>
            </a:extLst>
          </p:cNvPr>
          <p:cNvSpPr>
            <a:spLocks noGrp="1"/>
          </p:cNvSpPr>
          <p:nvPr>
            <p:ph type="title"/>
          </p:nvPr>
        </p:nvSpPr>
        <p:spPr>
          <a:xfrm>
            <a:off x="657546" y="321794"/>
            <a:ext cx="8619804" cy="517894"/>
          </a:xfrm>
        </p:spPr>
        <p:txBody>
          <a:bodyPr vert="horz" lIns="91440" tIns="45720" rIns="91440" bIns="45720" rtlCol="0" anchor="b">
            <a:noAutofit/>
          </a:bodyPr>
          <a:lstStyle/>
          <a:p>
            <a:r>
              <a:rPr lang="en-US" sz="3300"/>
              <a:t>Promoting Preschool Inclusion in PreK Programs</a:t>
            </a:r>
          </a:p>
        </p:txBody>
      </p:sp>
      <p:sp>
        <p:nvSpPr>
          <p:cNvPr id="5" name="Content Placeholder 4">
            <a:extLst>
              <a:ext uri="{FF2B5EF4-FFF2-40B4-BE49-F238E27FC236}">
                <a16:creationId xmlns:a16="http://schemas.microsoft.com/office/drawing/2014/main" id="{67E5E711-4DC3-4A2A-B132-70BBAB60959B}"/>
              </a:ext>
            </a:extLst>
          </p:cNvPr>
          <p:cNvSpPr>
            <a:spLocks noGrp="1"/>
          </p:cNvSpPr>
          <p:nvPr>
            <p:ph sz="half" idx="1"/>
          </p:nvPr>
        </p:nvSpPr>
        <p:spPr>
          <a:xfrm>
            <a:off x="657546" y="1061728"/>
            <a:ext cx="6914507" cy="5435028"/>
          </a:xfrm>
        </p:spPr>
        <p:txBody>
          <a:bodyPr vert="horz" lIns="91440" tIns="45720" rIns="91440" bIns="45720" rtlCol="0" anchor="t">
            <a:noAutofit/>
          </a:bodyPr>
          <a:lstStyle/>
          <a:p>
            <a:r>
              <a:rPr lang="en-US" sz="2450"/>
              <a:t>Joint guidance was issued in July 2021 titled “School District Responsibilities for Preschool Inclusion in Publicly Funded Prekindergarten (PreK) Programs.”</a:t>
            </a:r>
          </a:p>
          <a:p>
            <a:r>
              <a:rPr lang="en-US" sz="2450"/>
              <a:t>This guidance outlines that publicly funded PreK programs must be leveraged to meet preschool least restrictive environment responsibilities and ensure meaningful preschool inclusion. </a:t>
            </a:r>
          </a:p>
          <a:p>
            <a:r>
              <a:rPr lang="en-US" sz="2450"/>
              <a:t>NYSED plans to support school districts in implementing blended funding and dual enrollment models in publicly funded PreK programs by issuing future guidance based on questions from the field.  Questions may be submitted to </a:t>
            </a:r>
            <a:r>
              <a:rPr lang="en-US" sz="2450">
                <a:hlinkClick r:id="rId3">
                  <a:extLst>
                    <a:ext uri="{A12FA001-AC4F-418D-AE19-62706E023703}">
                      <ahyp:hlinkClr xmlns:ahyp="http://schemas.microsoft.com/office/drawing/2018/hyperlinkcolor" val="tx"/>
                    </a:ext>
                  </a:extLst>
                </a:hlinkClick>
              </a:rPr>
              <a:t>SPECED@nysed.gov</a:t>
            </a:r>
            <a:r>
              <a:rPr lang="en-US" sz="2450"/>
              <a:t> </a:t>
            </a:r>
          </a:p>
        </p:txBody>
      </p:sp>
      <p:pic>
        <p:nvPicPr>
          <p:cNvPr id="7" name="Picture 6" descr="NYSED guidance on School District Responsibilities for Preschool Inclusion  ">
            <a:hlinkClick r:id="rId4"/>
            <a:extLst>
              <a:ext uri="{FF2B5EF4-FFF2-40B4-BE49-F238E27FC236}">
                <a16:creationId xmlns:a16="http://schemas.microsoft.com/office/drawing/2014/main" id="{ACB2A707-B098-47C2-AACC-D0DE71E5FDD8}"/>
              </a:ext>
            </a:extLst>
          </p:cNvPr>
          <p:cNvPicPr>
            <a:picLocks noChangeAspect="1"/>
          </p:cNvPicPr>
          <p:nvPr/>
        </p:nvPicPr>
        <p:blipFill rotWithShape="1">
          <a:blip r:embed="rId5"/>
          <a:srcRect r="3776"/>
          <a:stretch/>
        </p:blipFill>
        <p:spPr>
          <a:xfrm>
            <a:off x="7882532" y="1243173"/>
            <a:ext cx="3889071" cy="5181665"/>
          </a:xfrm>
          <a:prstGeom prst="rect">
            <a:avLst/>
          </a:prstGeom>
          <a:ln>
            <a:solidFill>
              <a:schemeClr val="tx2"/>
            </a:solidFill>
          </a:ln>
        </p:spPr>
      </p:pic>
      <p:sp>
        <p:nvSpPr>
          <p:cNvPr id="8" name="Footer Placeholder 5">
            <a:extLst>
              <a:ext uri="{FF2B5EF4-FFF2-40B4-BE49-F238E27FC236}">
                <a16:creationId xmlns:a16="http://schemas.microsoft.com/office/drawing/2014/main" id="{1679036D-9ECA-48F8-8FC9-6E99C2468A22}"/>
              </a:ext>
            </a:extLst>
          </p:cNvPr>
          <p:cNvSpPr>
            <a:spLocks noGrp="1"/>
          </p:cNvSpPr>
          <p:nvPr>
            <p:ph type="ftr" sz="quarter" idx="11"/>
          </p:nvPr>
        </p:nvSpPr>
        <p:spPr>
          <a:xfrm>
            <a:off x="1637716" y="6629400"/>
            <a:ext cx="9144259" cy="228600"/>
          </a:xfrm>
        </p:spPr>
        <p:txBody>
          <a:bodyPr/>
          <a:lstStyle/>
          <a:p>
            <a:r>
              <a:rPr lang="en-US"/>
              <a:t>OSE LRE Guidance: Inclusion in UPK </a:t>
            </a:r>
          </a:p>
        </p:txBody>
      </p:sp>
    </p:spTree>
    <p:extLst>
      <p:ext uri="{BB962C8B-B14F-4D97-AF65-F5344CB8AC3E}">
        <p14:creationId xmlns:p14="http://schemas.microsoft.com/office/powerpoint/2010/main" val="2231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110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390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5A54-BF73-47D5-A6E0-B9CE9C73CC6A}"/>
              </a:ext>
            </a:extLst>
          </p:cNvPr>
          <p:cNvSpPr>
            <a:spLocks noGrp="1"/>
          </p:cNvSpPr>
          <p:nvPr>
            <p:ph type="title"/>
          </p:nvPr>
        </p:nvSpPr>
        <p:spPr>
          <a:xfrm>
            <a:off x="453403" y="354091"/>
            <a:ext cx="9516913" cy="847197"/>
          </a:xfrm>
        </p:spPr>
        <p:txBody>
          <a:bodyPr/>
          <a:lstStyle/>
          <a:p>
            <a:r>
              <a:rPr lang="en-US"/>
              <a:t>Early Childhood Cross-System Collaboration </a:t>
            </a:r>
          </a:p>
        </p:txBody>
      </p:sp>
      <p:sp>
        <p:nvSpPr>
          <p:cNvPr id="10" name="TextBox 9">
            <a:extLst>
              <a:ext uri="{FF2B5EF4-FFF2-40B4-BE49-F238E27FC236}">
                <a16:creationId xmlns:a16="http://schemas.microsoft.com/office/drawing/2014/main" id="{CBBD906F-5BA2-4EA4-BF27-EF4CAFA5BEED}"/>
              </a:ext>
            </a:extLst>
          </p:cNvPr>
          <p:cNvSpPr txBox="1"/>
          <p:nvPr/>
        </p:nvSpPr>
        <p:spPr>
          <a:xfrm>
            <a:off x="4403863" y="1282988"/>
            <a:ext cx="7377735" cy="1631216"/>
          </a:xfrm>
          <a:prstGeom prst="rect">
            <a:avLst/>
          </a:prstGeom>
          <a:noFill/>
        </p:spPr>
        <p:txBody>
          <a:bodyPr wrap="square" rtlCol="0">
            <a:spAutoFit/>
          </a:bodyPr>
          <a:lstStyle/>
          <a:p>
            <a:pPr marL="342900" indent="-342900">
              <a:buFont typeface="Arial" panose="020B0604020202020204" pitchFamily="34" charset="0"/>
              <a:buChar char="•"/>
            </a:pPr>
            <a:r>
              <a:rPr lang="en-US" sz="2000"/>
              <a:t>Partnership with the New York State Council on Children and Families on the New York State Birth – Five Renewal Grant to enhance coordination and more efficiently provide access to high quality, equitable and comprehensive early care and learning environments and services essential for healthy development.</a:t>
            </a:r>
          </a:p>
        </p:txBody>
      </p:sp>
      <p:pic>
        <p:nvPicPr>
          <p:cNvPr id="8" name="Picture 7">
            <a:extLst>
              <a:ext uri="{FF2B5EF4-FFF2-40B4-BE49-F238E27FC236}">
                <a16:creationId xmlns:a16="http://schemas.microsoft.com/office/drawing/2014/main" id="{9E5A10E8-05A9-4F79-A271-61C9089095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4251" y="1265241"/>
            <a:ext cx="3974715" cy="4953108"/>
          </a:xfrm>
          <a:prstGeom prst="rect">
            <a:avLst/>
          </a:prstGeom>
          <a:ln>
            <a:solidFill>
              <a:schemeClr val="tx1"/>
            </a:solidFill>
          </a:ln>
        </p:spPr>
      </p:pic>
      <p:pic>
        <p:nvPicPr>
          <p:cNvPr id="9" name="Picture 8">
            <a:extLst>
              <a:ext uri="{FF2B5EF4-FFF2-40B4-BE49-F238E27FC236}">
                <a16:creationId xmlns:a16="http://schemas.microsoft.com/office/drawing/2014/main" id="{0106D72A-A939-48BB-BD58-E986DE512B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42869" y="2994600"/>
            <a:ext cx="2383605" cy="3015450"/>
          </a:xfrm>
          <a:prstGeom prst="rect">
            <a:avLst/>
          </a:prstGeom>
          <a:ln>
            <a:solidFill>
              <a:schemeClr val="tx1"/>
            </a:solidFill>
          </a:ln>
        </p:spPr>
      </p:pic>
      <p:sp>
        <p:nvSpPr>
          <p:cNvPr id="11" name="TextBox 10">
            <a:extLst>
              <a:ext uri="{FF2B5EF4-FFF2-40B4-BE49-F238E27FC236}">
                <a16:creationId xmlns:a16="http://schemas.microsoft.com/office/drawing/2014/main" id="{7821846E-FE26-4866-8BAE-3B5C918D0CD0}"/>
              </a:ext>
            </a:extLst>
          </p:cNvPr>
          <p:cNvSpPr txBox="1"/>
          <p:nvPr/>
        </p:nvSpPr>
        <p:spPr>
          <a:xfrm>
            <a:off x="5826474" y="2999420"/>
            <a:ext cx="6096000" cy="1323439"/>
          </a:xfrm>
          <a:prstGeom prst="rect">
            <a:avLst/>
          </a:prstGeom>
          <a:noFill/>
        </p:spPr>
        <p:txBody>
          <a:bodyPr wrap="square" rtlCol="0">
            <a:spAutoFit/>
          </a:bodyPr>
          <a:lstStyle/>
          <a:p>
            <a:pPr marL="342900" indent="-342900">
              <a:buFont typeface="Arial" panose="020B0604020202020204" pitchFamily="34" charset="0"/>
              <a:buChar char="•"/>
            </a:pPr>
            <a:r>
              <a:rPr lang="en-US" sz="2000"/>
              <a:t>“How to Guide for Blending and Braiding Funds” was issued to assist early childhood program providers in navigating reimbursement options including integrated general and special education services.</a:t>
            </a:r>
          </a:p>
        </p:txBody>
      </p:sp>
      <p:sp>
        <p:nvSpPr>
          <p:cNvPr id="3" name="Content Placeholder 2" descr="Picture of Early Childhood Advisory Council (ECAC) logo                        ">
            <a:extLst>
              <a:ext uri="{FF2B5EF4-FFF2-40B4-BE49-F238E27FC236}">
                <a16:creationId xmlns:a16="http://schemas.microsoft.com/office/drawing/2014/main" id="{839E4406-9F81-4D9E-8A4A-3CDF6DD78BD7}"/>
              </a:ext>
            </a:extLst>
          </p:cNvPr>
          <p:cNvSpPr>
            <a:spLocks noGrp="1"/>
          </p:cNvSpPr>
          <p:nvPr>
            <p:ph idx="1"/>
          </p:nvPr>
        </p:nvSpPr>
        <p:spPr>
          <a:xfrm>
            <a:off x="8743308" y="4502325"/>
            <a:ext cx="3038290" cy="1970761"/>
          </a:xfrm>
        </p:spPr>
        <p:txBody>
          <a:bodyPr>
            <a:noAutofit/>
          </a:bodyPr>
          <a:lstStyle/>
          <a:p>
            <a:r>
              <a:rPr lang="en-US" sz="2000" dirty="0"/>
              <a:t>OSE participation in the Early Childhood Advisory Council (ECAC)                            which provides strategic direction and advice to the State of New York on early childhood issues. </a:t>
            </a:r>
          </a:p>
        </p:txBody>
      </p:sp>
      <p:pic>
        <p:nvPicPr>
          <p:cNvPr id="7" name="Picture 6">
            <a:extLst>
              <a:ext uri="{FF2B5EF4-FFF2-40B4-BE49-F238E27FC236}">
                <a16:creationId xmlns:a16="http://schemas.microsoft.com/office/drawing/2014/main" id="{940D3170-D96C-4ADE-9868-97CB287DCAE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76718" y="4447994"/>
            <a:ext cx="2660496" cy="2013156"/>
          </a:xfrm>
          <a:prstGeom prst="rect">
            <a:avLst/>
          </a:prstGeom>
          <a:ln>
            <a:solidFill>
              <a:schemeClr val="tx1"/>
            </a:solidFill>
          </a:ln>
        </p:spPr>
      </p:pic>
      <p:sp>
        <p:nvSpPr>
          <p:cNvPr id="4" name="Slide Number Placeholder 3">
            <a:extLst>
              <a:ext uri="{FF2B5EF4-FFF2-40B4-BE49-F238E27FC236}">
                <a16:creationId xmlns:a16="http://schemas.microsoft.com/office/drawing/2014/main" id="{BCC7C23F-0908-4A27-936F-745ACEBC3DD6}"/>
              </a:ext>
            </a:extLst>
          </p:cNvPr>
          <p:cNvSpPr>
            <a:spLocks noGrp="1"/>
          </p:cNvSpPr>
          <p:nvPr>
            <p:ph type="sldNum" sz="quarter" idx="12"/>
          </p:nvPr>
        </p:nvSpPr>
        <p:spPr/>
        <p:txBody>
          <a:bodyPr/>
          <a:lstStyle/>
          <a:p>
            <a:fld id="{9CD8D479-8942-46E8-A226-A4E01F7A105C}" type="slidenum">
              <a:rPr lang="en-US" smtClean="0"/>
              <a:t>38</a:t>
            </a:fld>
            <a:endParaRPr lang="en-US"/>
          </a:p>
        </p:txBody>
      </p:sp>
      <p:sp>
        <p:nvSpPr>
          <p:cNvPr id="6" name="Footer Placeholder 5">
            <a:extLst>
              <a:ext uri="{FF2B5EF4-FFF2-40B4-BE49-F238E27FC236}">
                <a16:creationId xmlns:a16="http://schemas.microsoft.com/office/drawing/2014/main" id="{D9F7A394-056B-40FA-A802-DAD706731AEF}"/>
              </a:ext>
            </a:extLst>
          </p:cNvPr>
          <p:cNvSpPr>
            <a:spLocks noGrp="1"/>
          </p:cNvSpPr>
          <p:nvPr>
            <p:ph type="ftr" sz="quarter" idx="11"/>
          </p:nvPr>
        </p:nvSpPr>
        <p:spPr/>
        <p:txBody>
          <a:bodyPr/>
          <a:lstStyle/>
          <a:p>
            <a:r>
              <a:rPr lang="en-US"/>
              <a:t>New York State Early Childhood Cross-System Collaboration </a:t>
            </a:r>
          </a:p>
        </p:txBody>
      </p:sp>
    </p:spTree>
    <p:extLst>
      <p:ext uri="{BB962C8B-B14F-4D97-AF65-F5344CB8AC3E}">
        <p14:creationId xmlns:p14="http://schemas.microsoft.com/office/powerpoint/2010/main" val="174584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1200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nodeType="withEffect">
                                  <p:stCondLst>
                                    <p:cond delay="2700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2700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4900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5700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0AB3-8D4F-4405-85D8-45E48F4647D4}"/>
              </a:ext>
            </a:extLst>
          </p:cNvPr>
          <p:cNvSpPr>
            <a:spLocks noGrp="1"/>
          </p:cNvSpPr>
          <p:nvPr>
            <p:ph type="title"/>
          </p:nvPr>
        </p:nvSpPr>
        <p:spPr>
          <a:xfrm>
            <a:off x="5074845" y="183619"/>
            <a:ext cx="4489807" cy="1079299"/>
          </a:xfrm>
        </p:spPr>
        <p:txBody>
          <a:bodyPr>
            <a:normAutofit fontScale="90000"/>
          </a:bodyPr>
          <a:lstStyle/>
          <a:p>
            <a:pPr algn="ctr"/>
            <a:r>
              <a:rPr lang="en-US" sz="3600">
                <a:ea typeface="+mj-lt"/>
                <a:cs typeface="+mj-lt"/>
              </a:rPr>
              <a:t>NYCDOE Preschool Inclusion Efforts</a:t>
            </a:r>
            <a:endParaRPr lang="en-US" sz="3600"/>
          </a:p>
        </p:txBody>
      </p:sp>
      <p:sp>
        <p:nvSpPr>
          <p:cNvPr id="3" name="Content Placeholder 2">
            <a:extLst>
              <a:ext uri="{FF2B5EF4-FFF2-40B4-BE49-F238E27FC236}">
                <a16:creationId xmlns:a16="http://schemas.microsoft.com/office/drawing/2014/main" id="{06101B23-0302-4531-81ED-E6CD2328B302}"/>
              </a:ext>
            </a:extLst>
          </p:cNvPr>
          <p:cNvSpPr>
            <a:spLocks noGrp="1"/>
          </p:cNvSpPr>
          <p:nvPr>
            <p:ph idx="1"/>
          </p:nvPr>
        </p:nvSpPr>
        <p:spPr>
          <a:xfrm>
            <a:off x="7319749" y="1682052"/>
            <a:ext cx="4489807" cy="4620682"/>
          </a:xfrm>
        </p:spPr>
        <p:txBody>
          <a:bodyPr>
            <a:noAutofit/>
          </a:bodyPr>
          <a:lstStyle/>
          <a:p>
            <a:r>
              <a:rPr lang="en-US" sz="2300"/>
              <a:t>The New York City Department of Education (NYCDOE) is implementing a comprehensive plan to promote preschool inclusion. </a:t>
            </a:r>
          </a:p>
          <a:p>
            <a:r>
              <a:rPr lang="en-US" sz="2300"/>
              <a:t>As part of the NYCDOE inclusion plan, more preschool students with disabilities will receive the majority of their services in a regular early childhood classroom and the number of preschool students receiving services in a special class program will be reduced.  </a:t>
            </a:r>
          </a:p>
        </p:txBody>
      </p:sp>
      <p:pic>
        <p:nvPicPr>
          <p:cNvPr id="8" name="Picture 7">
            <a:hlinkClick r:id="rId3"/>
            <a:extLst>
              <a:ext uri="{FF2B5EF4-FFF2-40B4-BE49-F238E27FC236}">
                <a16:creationId xmlns:a16="http://schemas.microsoft.com/office/drawing/2014/main" id="{A88E96ED-D1A7-4B60-A3FF-BBE6022C1DEC}"/>
              </a:ext>
              <a:ext uri="{C183D7F6-B498-43B3-948B-1728B52AA6E4}">
                <adec:decorative xmlns:adec="http://schemas.microsoft.com/office/drawing/2017/decorative" val="1"/>
              </a:ext>
            </a:extLst>
          </p:cNvPr>
          <p:cNvPicPr>
            <a:picLocks noChangeAspect="1"/>
          </p:cNvPicPr>
          <p:nvPr/>
        </p:nvPicPr>
        <p:blipFill rotWithShape="1">
          <a:blip r:embed="rId4"/>
          <a:srcRect l="967" t="845" r="5278" b="1400"/>
          <a:stretch/>
        </p:blipFill>
        <p:spPr>
          <a:xfrm>
            <a:off x="453403" y="587053"/>
            <a:ext cx="4302572" cy="5683894"/>
          </a:xfrm>
          <a:prstGeom prst="rect">
            <a:avLst/>
          </a:prstGeom>
          <a:ln>
            <a:solidFill>
              <a:schemeClr val="tx1"/>
            </a:solidFill>
          </a:ln>
        </p:spPr>
      </p:pic>
      <p:pic>
        <p:nvPicPr>
          <p:cNvPr id="7" name="Picture 6">
            <a:hlinkClick r:id="rId3"/>
            <a:extLst>
              <a:ext uri="{FF2B5EF4-FFF2-40B4-BE49-F238E27FC236}">
                <a16:creationId xmlns:a16="http://schemas.microsoft.com/office/drawing/2014/main" id="{73FA020F-3A7B-4D08-9185-DA6F2562A838}"/>
              </a:ext>
              <a:ext uri="{C183D7F6-B498-43B3-948B-1728B52AA6E4}">
                <adec:decorative xmlns:adec="http://schemas.microsoft.com/office/drawing/2017/decorative" val="1"/>
              </a:ext>
            </a:extLst>
          </p:cNvPr>
          <p:cNvPicPr>
            <a:picLocks noChangeAspect="1"/>
          </p:cNvPicPr>
          <p:nvPr/>
        </p:nvPicPr>
        <p:blipFill rotWithShape="1">
          <a:blip r:embed="rId5"/>
          <a:srcRect l="3514" r="2915"/>
          <a:stretch/>
        </p:blipFill>
        <p:spPr>
          <a:xfrm rot="404384">
            <a:off x="3192268" y="1299648"/>
            <a:ext cx="3854976" cy="4870929"/>
          </a:xfrm>
          <a:prstGeom prst="rect">
            <a:avLst/>
          </a:prstGeom>
          <a:ln>
            <a:solidFill>
              <a:schemeClr val="tx1"/>
            </a:solidFill>
          </a:ln>
        </p:spPr>
      </p:pic>
      <p:sp>
        <p:nvSpPr>
          <p:cNvPr id="4" name="Slide Number Placeholder 3">
            <a:extLst>
              <a:ext uri="{FF2B5EF4-FFF2-40B4-BE49-F238E27FC236}">
                <a16:creationId xmlns:a16="http://schemas.microsoft.com/office/drawing/2014/main" id="{D3D2D2D3-E60E-47D9-8071-73AACD094587}"/>
              </a:ext>
            </a:extLst>
          </p:cNvPr>
          <p:cNvSpPr>
            <a:spLocks noGrp="1"/>
          </p:cNvSpPr>
          <p:nvPr>
            <p:ph type="sldNum" sz="quarter" idx="12"/>
          </p:nvPr>
        </p:nvSpPr>
        <p:spPr/>
        <p:txBody>
          <a:bodyPr/>
          <a:lstStyle/>
          <a:p>
            <a:fld id="{9CD8D479-8942-46E8-A226-A4E01F7A105C}" type="slidenum">
              <a:rPr lang="en-US" smtClean="0"/>
              <a:t>39</a:t>
            </a:fld>
            <a:endParaRPr lang="en-US"/>
          </a:p>
        </p:txBody>
      </p:sp>
      <p:sp>
        <p:nvSpPr>
          <p:cNvPr id="6" name="Footer Placeholder 5">
            <a:extLst>
              <a:ext uri="{FF2B5EF4-FFF2-40B4-BE49-F238E27FC236}">
                <a16:creationId xmlns:a16="http://schemas.microsoft.com/office/drawing/2014/main" id="{0C31F849-B211-4849-BEBD-8494D96739A1}"/>
              </a:ext>
            </a:extLst>
          </p:cNvPr>
          <p:cNvSpPr>
            <a:spLocks noGrp="1"/>
          </p:cNvSpPr>
          <p:nvPr>
            <p:ph type="ftr" sz="quarter" idx="11"/>
          </p:nvPr>
        </p:nvSpPr>
        <p:spPr/>
        <p:txBody>
          <a:bodyPr/>
          <a:lstStyle/>
          <a:p>
            <a:r>
              <a:rPr lang="en-US"/>
              <a:t>NYCDOE Inclusion Efforts  </a:t>
            </a:r>
          </a:p>
        </p:txBody>
      </p:sp>
    </p:spTree>
    <p:extLst>
      <p:ext uri="{BB962C8B-B14F-4D97-AF65-F5344CB8AC3E}">
        <p14:creationId xmlns:p14="http://schemas.microsoft.com/office/powerpoint/2010/main" val="300772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740AC4-9460-49CF-B68C-86FE46164A81}"/>
              </a:ext>
            </a:extLst>
          </p:cNvPr>
          <p:cNvSpPr txBox="1"/>
          <p:nvPr/>
        </p:nvSpPr>
        <p:spPr>
          <a:xfrm>
            <a:off x="0" y="5107866"/>
            <a:ext cx="12191999" cy="1569660"/>
          </a:xfrm>
          <a:prstGeom prst="rect">
            <a:avLst/>
          </a:prstGeom>
          <a:solidFill>
            <a:schemeClr val="bg1">
              <a:alpha val="85000"/>
            </a:schemeClr>
          </a:solidFill>
        </p:spPr>
        <p:txBody>
          <a:bodyPr wrap="square" rtlCol="0" anchor="b">
            <a:spAutoFit/>
          </a:bodyPr>
          <a:lstStyle/>
          <a:p>
            <a:pPr marL="274320"/>
            <a:r>
              <a:rPr lang="en-US" sz="3200"/>
              <a:t>A preschool child with a disability is entitled to all the rights and protections guaranteed under Part B of the IDEA, including the right to be educated in the least restrictive environment (LRE). </a:t>
            </a:r>
          </a:p>
        </p:txBody>
      </p:sp>
      <p:sp>
        <p:nvSpPr>
          <p:cNvPr id="8" name="Rectangle 7">
            <a:extLst>
              <a:ext uri="{FF2B5EF4-FFF2-40B4-BE49-F238E27FC236}">
                <a16:creationId xmlns:a16="http://schemas.microsoft.com/office/drawing/2014/main" id="{43105B7E-7717-4383-9DF7-B1271BA910C7}"/>
              </a:ext>
              <a:ext uri="{C183D7F6-B498-43B3-948B-1728B52AA6E4}">
                <adec:decorative xmlns:adec="http://schemas.microsoft.com/office/drawing/2017/decorative" val="1"/>
              </a:ext>
            </a:extLst>
          </p:cNvPr>
          <p:cNvSpPr/>
          <p:nvPr/>
        </p:nvSpPr>
        <p:spPr>
          <a:xfrm>
            <a:off x="0" y="-1"/>
            <a:ext cx="6657473" cy="401053"/>
          </a:xfrm>
          <a:prstGeom prst="rect">
            <a:avLst/>
          </a:prstGeom>
          <a:solidFill>
            <a:srgbClr val="F0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635A7C8-8E35-403D-9BCA-5207C1F523EB}"/>
              </a:ext>
            </a:extLst>
          </p:cNvPr>
          <p:cNvSpPr txBox="1">
            <a:spLocks noGrp="1"/>
          </p:cNvSpPr>
          <p:nvPr>
            <p:ph type="title" idx="4294967295"/>
          </p:nvPr>
        </p:nvSpPr>
        <p:spPr>
          <a:xfrm>
            <a:off x="0" y="0"/>
            <a:ext cx="6657473" cy="747706"/>
          </a:xfrm>
          <a:prstGeom prst="rect">
            <a:avLst/>
          </a:prstGeom>
          <a:solidFill>
            <a:schemeClr val="bg1"/>
          </a:solidFill>
          <a:ln>
            <a:noFill/>
            <a:prstDash/>
          </a:ln>
          <a:effectLst>
            <a:softEdge rad="2286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srgbClr val="09213B"/>
                </a:solidFill>
                <a:effectLst/>
                <a:uLnTx/>
                <a:uFillTx/>
                <a:latin typeface="+mj-lt"/>
                <a:ea typeface="+mj-ea"/>
                <a:cs typeface="+mj-cs"/>
              </a:rPr>
              <a:t>Least Restrictive Environment</a:t>
            </a:r>
          </a:p>
        </p:txBody>
      </p:sp>
      <p:sp>
        <p:nvSpPr>
          <p:cNvPr id="3" name="Slide Number Placeholder 2">
            <a:extLst>
              <a:ext uri="{FF2B5EF4-FFF2-40B4-BE49-F238E27FC236}">
                <a16:creationId xmlns:a16="http://schemas.microsoft.com/office/drawing/2014/main" id="{E6FE05A6-A643-4ADF-9731-9CFED7F679AD}"/>
              </a:ext>
            </a:extLst>
          </p:cNvPr>
          <p:cNvSpPr>
            <a:spLocks noGrp="1"/>
          </p:cNvSpPr>
          <p:nvPr>
            <p:ph type="sldNum" sz="quarter" idx="10"/>
          </p:nvPr>
        </p:nvSpPr>
        <p:spPr>
          <a:xfrm>
            <a:off x="0" y="6677526"/>
            <a:ext cx="410402" cy="228600"/>
          </a:xfrm>
        </p:spPr>
        <p:txBody>
          <a:bodyPr/>
          <a:lstStyle/>
          <a:p>
            <a:fld id="{9CD8D479-8942-46E8-A226-A4E01F7A105C}" type="slidenum">
              <a:rPr lang="en-US" smtClean="0"/>
              <a:pPr/>
              <a:t>4</a:t>
            </a:fld>
            <a:endParaRPr lang="en-US"/>
          </a:p>
        </p:txBody>
      </p:sp>
    </p:spTree>
    <p:custDataLst>
      <p:tags r:id="rId1"/>
    </p:custDataLst>
    <p:extLst>
      <p:ext uri="{BB962C8B-B14F-4D97-AF65-F5344CB8AC3E}">
        <p14:creationId xmlns:p14="http://schemas.microsoft.com/office/powerpoint/2010/main" val="42805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YS Educational Partnership Logo">
            <a:extLst>
              <a:ext uri="{FF2B5EF4-FFF2-40B4-BE49-F238E27FC236}">
                <a16:creationId xmlns:a16="http://schemas.microsoft.com/office/drawing/2014/main" id="{27F6ECB2-AD1D-443C-B4D0-BE27DAAB8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01" y="147361"/>
            <a:ext cx="2021214" cy="1561847"/>
          </a:xfrm>
          <a:prstGeom prst="rect">
            <a:avLst/>
          </a:prstGeom>
        </p:spPr>
      </p:pic>
      <p:sp>
        <p:nvSpPr>
          <p:cNvPr id="14" name="Title 13">
            <a:extLst>
              <a:ext uri="{FF2B5EF4-FFF2-40B4-BE49-F238E27FC236}">
                <a16:creationId xmlns:a16="http://schemas.microsoft.com/office/drawing/2014/main" id="{AEB32E50-FCB3-4AD9-AB27-157D7813B56C}"/>
              </a:ext>
            </a:extLst>
          </p:cNvPr>
          <p:cNvSpPr>
            <a:spLocks noGrp="1"/>
          </p:cNvSpPr>
          <p:nvPr>
            <p:ph type="title" idx="4294967295"/>
          </p:nvPr>
        </p:nvSpPr>
        <p:spPr>
          <a:xfrm>
            <a:off x="1849347" y="363553"/>
            <a:ext cx="8024116" cy="984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Office of Special Education Educational Partnership Tiered Support &amp; Professional Development </a:t>
            </a:r>
            <a:endParaRPr kumimoji="0" lang="en-US" sz="2800" b="0" i="0" u="none" strike="noStrike" kern="1200" cap="none" spc="0" normalizeH="0" baseline="0" noProof="0">
              <a:ln>
                <a:noFill/>
              </a:ln>
              <a:solidFill>
                <a:srgbClr val="1F3864"/>
              </a:solidFill>
              <a:effectLst/>
              <a:uLnTx/>
              <a:uFillTx/>
              <a:latin typeface="Corbel" panose="020B0503020204020204"/>
              <a:ea typeface="+mn-ea"/>
              <a:cs typeface="+mn-cs"/>
            </a:endParaRPr>
          </a:p>
        </p:txBody>
      </p:sp>
      <p:graphicFrame>
        <p:nvGraphicFramePr>
          <p:cNvPr id="13" name="Diagram 12" descr="12 Regional Partnership Centers&#10;14 School-Age Family and Community Engagement Centers&#10;14 Early Childhood Family and Community Engagement Centers">
            <a:extLst>
              <a:ext uri="{FF2B5EF4-FFF2-40B4-BE49-F238E27FC236}">
                <a16:creationId xmlns:a16="http://schemas.microsoft.com/office/drawing/2014/main" id="{60A07586-72AD-400D-AB3F-9EF9B58C30E2}"/>
              </a:ext>
              <a:ext uri="{C183D7F6-B498-43B3-948B-1728B52AA6E4}">
                <adec:decorative xmlns:adec="http://schemas.microsoft.com/office/drawing/2017/decorative" val="0"/>
              </a:ext>
            </a:extLst>
          </p:cNvPr>
          <p:cNvGraphicFramePr/>
          <p:nvPr/>
        </p:nvGraphicFramePr>
        <p:xfrm>
          <a:off x="76044" y="1715786"/>
          <a:ext cx="3123343" cy="47119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a:extLst>
              <a:ext uri="{FF2B5EF4-FFF2-40B4-BE49-F238E27FC236}">
                <a16:creationId xmlns:a16="http://schemas.microsoft.com/office/drawing/2014/main" id="{9057373F-C34B-41E6-BFCB-7A3E08AA7B22}"/>
              </a:ext>
            </a:extLst>
          </p:cNvPr>
          <p:cNvSpPr/>
          <p:nvPr/>
        </p:nvSpPr>
        <p:spPr>
          <a:xfrm>
            <a:off x="3328544" y="1715786"/>
            <a:ext cx="8658253" cy="108201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orbel" panose="020B0503020204020204"/>
                <a:ea typeface="+mn-ea"/>
                <a:cs typeface="+mn-cs"/>
              </a:rPr>
              <a:t>Systems Change Work Providing a Variety of Supports to Educational Organizations in New York State</a:t>
            </a:r>
          </a:p>
        </p:txBody>
      </p:sp>
      <p:graphicFrame>
        <p:nvGraphicFramePr>
          <p:cNvPr id="12" name="Content Placeholder 4" descr="Regional Learning&#10;Targeted Skills/Support Groups&#10;Support Plans &#10;">
            <a:extLst>
              <a:ext uri="{FF2B5EF4-FFF2-40B4-BE49-F238E27FC236}">
                <a16:creationId xmlns:a16="http://schemas.microsoft.com/office/drawing/2014/main" id="{9B4D52B1-C334-4EC7-8595-C12320E477E7}"/>
              </a:ext>
              <a:ext uri="{C183D7F6-B498-43B3-948B-1728B52AA6E4}">
                <adec:decorative xmlns:adec="http://schemas.microsoft.com/office/drawing/2017/decorative" val="0"/>
              </a:ext>
            </a:extLst>
          </p:cNvPr>
          <p:cNvGraphicFramePr>
            <a:graphicFrameLocks/>
          </p:cNvGraphicFramePr>
          <p:nvPr/>
        </p:nvGraphicFramePr>
        <p:xfrm>
          <a:off x="3199387" y="2634220"/>
          <a:ext cx="8809902" cy="386022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5" name="TextBox 14">
            <a:extLst>
              <a:ext uri="{FF2B5EF4-FFF2-40B4-BE49-F238E27FC236}">
                <a16:creationId xmlns:a16="http://schemas.microsoft.com/office/drawing/2014/main" id="{08158444-1019-4154-A388-73BBA7006F0E}"/>
              </a:ext>
              <a:ext uri="{C183D7F6-B498-43B3-948B-1728B52AA6E4}">
                <adec:decorative xmlns:adec="http://schemas.microsoft.com/office/drawing/2017/decorative" val="1"/>
              </a:ext>
            </a:extLst>
          </p:cNvPr>
          <p:cNvSpPr txBox="1"/>
          <p:nvPr/>
        </p:nvSpPr>
        <p:spPr>
          <a:xfrm>
            <a:off x="3513761" y="2901933"/>
            <a:ext cx="3493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1F3864"/>
                </a:solidFill>
                <a:effectLst/>
                <a:uLnTx/>
                <a:uFillTx/>
                <a:latin typeface="Corbel" panose="020B0503020204020204"/>
                <a:ea typeface="+mn-ea"/>
                <a:cs typeface="+mn-cs"/>
              </a:rPr>
              <a:t>1</a:t>
            </a:r>
          </a:p>
        </p:txBody>
      </p:sp>
      <p:sp>
        <p:nvSpPr>
          <p:cNvPr id="17" name="TextBox 16">
            <a:extLst>
              <a:ext uri="{FF2B5EF4-FFF2-40B4-BE49-F238E27FC236}">
                <a16:creationId xmlns:a16="http://schemas.microsoft.com/office/drawing/2014/main" id="{74AEC6B6-F838-46B2-8EAE-73A6541D19DA}"/>
              </a:ext>
              <a:ext uri="{C183D7F6-B498-43B3-948B-1728B52AA6E4}">
                <adec:decorative xmlns:adec="http://schemas.microsoft.com/office/drawing/2017/decorative" val="1"/>
              </a:ext>
            </a:extLst>
          </p:cNvPr>
          <p:cNvSpPr txBox="1"/>
          <p:nvPr/>
        </p:nvSpPr>
        <p:spPr>
          <a:xfrm>
            <a:off x="4140481" y="5167525"/>
            <a:ext cx="3493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1F3864"/>
                </a:solidFill>
                <a:effectLst/>
                <a:uLnTx/>
                <a:uFillTx/>
                <a:latin typeface="Corbel" panose="020B0503020204020204"/>
                <a:ea typeface="+mn-ea"/>
                <a:cs typeface="+mn-cs"/>
              </a:rPr>
              <a:t>3</a:t>
            </a:r>
          </a:p>
        </p:txBody>
      </p:sp>
      <p:sp>
        <p:nvSpPr>
          <p:cNvPr id="16" name="TextBox 15">
            <a:extLst>
              <a:ext uri="{FF2B5EF4-FFF2-40B4-BE49-F238E27FC236}">
                <a16:creationId xmlns:a16="http://schemas.microsoft.com/office/drawing/2014/main" id="{7F958AC9-E7C3-493A-88D0-92A0F45AE368}"/>
              </a:ext>
              <a:ext uri="{C183D7F6-B498-43B3-948B-1728B52AA6E4}">
                <adec:decorative xmlns:adec="http://schemas.microsoft.com/office/drawing/2017/decorative" val="1"/>
              </a:ext>
            </a:extLst>
          </p:cNvPr>
          <p:cNvSpPr txBox="1"/>
          <p:nvPr/>
        </p:nvSpPr>
        <p:spPr>
          <a:xfrm>
            <a:off x="3811711" y="4062484"/>
            <a:ext cx="3493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1F3864"/>
                </a:solidFill>
                <a:effectLst/>
                <a:uLnTx/>
                <a:uFillTx/>
                <a:latin typeface="Corbel" panose="020B0503020204020204"/>
                <a:ea typeface="+mn-ea"/>
                <a:cs typeface="+mn-cs"/>
              </a:rPr>
              <a:t>2</a:t>
            </a:r>
          </a:p>
        </p:txBody>
      </p:sp>
      <p:sp>
        <p:nvSpPr>
          <p:cNvPr id="2" name="Slide Number Placeholder 1">
            <a:extLst>
              <a:ext uri="{FF2B5EF4-FFF2-40B4-BE49-F238E27FC236}">
                <a16:creationId xmlns:a16="http://schemas.microsoft.com/office/drawing/2014/main" id="{EEFBEB5B-5D94-4BA2-9FD3-42C5B9EAF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4" name="Footer Placeholder 3">
            <a:extLst>
              <a:ext uri="{FF2B5EF4-FFF2-40B4-BE49-F238E27FC236}">
                <a16:creationId xmlns:a16="http://schemas.microsoft.com/office/drawing/2014/main" id="{15340F09-5937-4DC5-9325-723F3CC34BA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Office of Special Education Educational Partnership </a:t>
            </a:r>
          </a:p>
        </p:txBody>
      </p:sp>
      <p:sp>
        <p:nvSpPr>
          <p:cNvPr id="3" name="Frame 2">
            <a:extLst>
              <a:ext uri="{FF2B5EF4-FFF2-40B4-BE49-F238E27FC236}">
                <a16:creationId xmlns:a16="http://schemas.microsoft.com/office/drawing/2014/main" id="{FC36673B-6C9D-4629-8F98-03D3AC22940C}"/>
              </a:ext>
              <a:ext uri="{C183D7F6-B498-43B3-948B-1728B52AA6E4}">
                <adec:decorative xmlns:adec="http://schemas.microsoft.com/office/drawing/2017/decorative" val="1"/>
              </a:ext>
            </a:extLst>
          </p:cNvPr>
          <p:cNvSpPr/>
          <p:nvPr/>
        </p:nvSpPr>
        <p:spPr>
          <a:xfrm>
            <a:off x="205201" y="1715786"/>
            <a:ext cx="2842799" cy="1561847"/>
          </a:xfrm>
          <a:prstGeom prst="fram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FED81473-B4E6-4B7E-8A51-AB4049520CAF}"/>
              </a:ext>
              <a:ext uri="{C183D7F6-B498-43B3-948B-1728B52AA6E4}">
                <adec:decorative xmlns:adec="http://schemas.microsoft.com/office/drawing/2017/decorative" val="1"/>
              </a:ext>
            </a:extLst>
          </p:cNvPr>
          <p:cNvSpPr/>
          <p:nvPr/>
        </p:nvSpPr>
        <p:spPr>
          <a:xfrm>
            <a:off x="199401" y="3317431"/>
            <a:ext cx="2842799" cy="1561847"/>
          </a:xfrm>
          <a:prstGeom prst="fram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C2E46FD7-5680-4D48-919A-67BFFCA88284}"/>
              </a:ext>
              <a:ext uri="{C183D7F6-B498-43B3-948B-1728B52AA6E4}">
                <adec:decorative xmlns:adec="http://schemas.microsoft.com/office/drawing/2017/decorative" val="1"/>
              </a:ext>
            </a:extLst>
          </p:cNvPr>
          <p:cNvSpPr/>
          <p:nvPr/>
        </p:nvSpPr>
        <p:spPr>
          <a:xfrm>
            <a:off x="199401" y="4917488"/>
            <a:ext cx="2842799" cy="1561847"/>
          </a:xfrm>
          <a:prstGeom prst="fram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04248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6" grpId="0"/>
      <p:bldP spid="3"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49EC22F-1D1E-4029-B628-6AFD41729F02}"/>
              </a:ext>
            </a:extLst>
          </p:cNvPr>
          <p:cNvSpPr txBox="1">
            <a:spLocks noGrp="1"/>
          </p:cNvSpPr>
          <p:nvPr>
            <p:ph type="title" idx="4294967295"/>
          </p:nvPr>
        </p:nvSpPr>
        <p:spPr>
          <a:xfrm>
            <a:off x="1921267" y="183545"/>
            <a:ext cx="9216483" cy="11835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a:ln>
                  <a:noFill/>
                </a:ln>
                <a:solidFill>
                  <a:schemeClr val="accent1">
                    <a:lumMod val="75000"/>
                  </a:schemeClr>
                </a:solidFill>
                <a:effectLst/>
                <a:uLnTx/>
                <a:uFillTx/>
                <a:latin typeface="+mj-lt"/>
                <a:ea typeface="+mj-ea"/>
                <a:cs typeface="+mj-cs"/>
              </a:rPr>
              <a:t>Educational Partnership Resources </a:t>
            </a:r>
            <a:br>
              <a:rPr kumimoji="0" lang="en-US" sz="3400" b="0" i="0" u="none" strike="noStrike" kern="1200" cap="none" spc="0" normalizeH="0" baseline="0" noProof="0" dirty="0">
                <a:ln>
                  <a:noFill/>
                </a:ln>
                <a:solidFill>
                  <a:schemeClr val="accent1">
                    <a:lumMod val="75000"/>
                  </a:schemeClr>
                </a:solidFill>
                <a:effectLst/>
                <a:uLnTx/>
                <a:uFillTx/>
                <a:latin typeface="+mj-lt"/>
                <a:ea typeface="+mj-ea"/>
                <a:cs typeface="+mj-cs"/>
              </a:rPr>
            </a:br>
            <a:r>
              <a:rPr kumimoji="0" lang="en-US" sz="2300" b="0" i="0" u="none" strike="noStrike" kern="1200" cap="none" spc="0" normalizeH="0" baseline="0" noProof="0" dirty="0">
                <a:ln>
                  <a:noFill/>
                </a:ln>
                <a:solidFill>
                  <a:schemeClr val="accent1">
                    <a:lumMod val="75000"/>
                  </a:schemeClr>
                </a:solidFill>
                <a:effectLst/>
                <a:uLnTx/>
                <a:uFillTx/>
                <a:latin typeface="+mj-lt"/>
                <a:ea typeface="+mj-ea"/>
                <a:cs typeface="+mj-cs"/>
              </a:rPr>
              <a:t>Targeted Professional Development Improvement Strategies </a:t>
            </a:r>
          </a:p>
        </p:txBody>
      </p:sp>
      <p:pic>
        <p:nvPicPr>
          <p:cNvPr id="12" name="Picture 11" descr="NYS Educational Partnership Logo">
            <a:extLst>
              <a:ext uri="{FF2B5EF4-FFF2-40B4-BE49-F238E27FC236}">
                <a16:creationId xmlns:a16="http://schemas.microsoft.com/office/drawing/2014/main" id="{22A47267-CA61-4BDE-822F-D578035AE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12" y="154112"/>
            <a:ext cx="1607855" cy="1242433"/>
          </a:xfrm>
          <a:prstGeom prst="rect">
            <a:avLst/>
          </a:prstGeom>
        </p:spPr>
      </p:pic>
      <p:graphicFrame>
        <p:nvGraphicFramePr>
          <p:cNvPr id="2" name="Table 6">
            <a:extLst>
              <a:ext uri="{FF2B5EF4-FFF2-40B4-BE49-F238E27FC236}">
                <a16:creationId xmlns:a16="http://schemas.microsoft.com/office/drawing/2014/main" id="{079F4CEB-9036-44EF-92C5-570EB22078B9}"/>
              </a:ext>
            </a:extLst>
          </p:cNvPr>
          <p:cNvGraphicFramePr>
            <a:graphicFrameLocks noGrp="1"/>
          </p:cNvGraphicFramePr>
          <p:nvPr>
            <p:extLst>
              <p:ext uri="{D42A27DB-BD31-4B8C-83A1-F6EECF244321}">
                <p14:modId xmlns:p14="http://schemas.microsoft.com/office/powerpoint/2010/main" val="4218222041"/>
              </p:ext>
            </p:extLst>
          </p:nvPr>
        </p:nvGraphicFramePr>
        <p:xfrm>
          <a:off x="313412" y="1404712"/>
          <a:ext cx="11637287" cy="5072283"/>
        </p:xfrm>
        <a:graphic>
          <a:graphicData uri="http://schemas.openxmlformats.org/drawingml/2006/table">
            <a:tbl>
              <a:tblPr firstRow="1" bandRow="1">
                <a:tableStyleId>{93296810-A885-4BE3-A3E7-6D5BEEA58F35}</a:tableStyleId>
              </a:tblPr>
              <a:tblGrid>
                <a:gridCol w="11637287">
                  <a:extLst>
                    <a:ext uri="{9D8B030D-6E8A-4147-A177-3AD203B41FA5}">
                      <a16:colId xmlns:a16="http://schemas.microsoft.com/office/drawing/2014/main" val="142955907"/>
                    </a:ext>
                  </a:extLst>
                </a:gridCol>
              </a:tblGrid>
              <a:tr h="399759">
                <a:tc>
                  <a:txBody>
                    <a:bodyPr/>
                    <a:lstStyle/>
                    <a:p>
                      <a:r>
                        <a:rPr lang="en-US" sz="2000" kern="1200"/>
                        <a:t>Educational Partnership Trainings impacting Preschool LRE include, but are not limited to:</a:t>
                      </a:r>
                      <a:endParaRPr lang="en-US" sz="2000"/>
                    </a:p>
                  </a:txBody>
                  <a:tcPr/>
                </a:tc>
                <a:extLst>
                  <a:ext uri="{0D108BD9-81ED-4DB2-BD59-A6C34878D82A}">
                    <a16:rowId xmlns:a16="http://schemas.microsoft.com/office/drawing/2014/main" val="4114325987"/>
                  </a:ext>
                </a:extLst>
              </a:tr>
              <a:tr h="389377">
                <a:tc>
                  <a:txBody>
                    <a:bodyPr/>
                    <a:lstStyle/>
                    <a:p>
                      <a:r>
                        <a:rPr lang="en-US" sz="1800" kern="1200"/>
                        <a:t>Classroom Management Training</a:t>
                      </a:r>
                      <a:endParaRPr lang="en-US"/>
                    </a:p>
                  </a:txBody>
                  <a:tcPr/>
                </a:tc>
                <a:extLst>
                  <a:ext uri="{0D108BD9-81ED-4DB2-BD59-A6C34878D82A}">
                    <a16:rowId xmlns:a16="http://schemas.microsoft.com/office/drawing/2014/main" val="3808787928"/>
                  </a:ext>
                </a:extLst>
              </a:tr>
              <a:tr h="389377">
                <a:tc>
                  <a:txBody>
                    <a:bodyPr/>
                    <a:lstStyle/>
                    <a:p>
                      <a:r>
                        <a:rPr lang="en-US" sz="1800" kern="1200"/>
                        <a:t>CPSE/CSE Chairperson Training</a:t>
                      </a:r>
                      <a:endParaRPr lang="en-US"/>
                    </a:p>
                  </a:txBody>
                  <a:tcPr/>
                </a:tc>
                <a:extLst>
                  <a:ext uri="{0D108BD9-81ED-4DB2-BD59-A6C34878D82A}">
                    <a16:rowId xmlns:a16="http://schemas.microsoft.com/office/drawing/2014/main" val="2132986536"/>
                  </a:ext>
                </a:extLst>
              </a:tr>
              <a:tr h="389377">
                <a:tc>
                  <a:txBody>
                    <a:bodyPr/>
                    <a:lstStyle/>
                    <a:p>
                      <a:r>
                        <a:rPr lang="en-US" sz="1800" kern="1200"/>
                        <a:t>Creating the Individualized Education Program </a:t>
                      </a:r>
                      <a:endParaRPr lang="en-US"/>
                    </a:p>
                  </a:txBody>
                  <a:tcPr/>
                </a:tc>
                <a:extLst>
                  <a:ext uri="{0D108BD9-81ED-4DB2-BD59-A6C34878D82A}">
                    <a16:rowId xmlns:a16="http://schemas.microsoft.com/office/drawing/2014/main" val="1064838491"/>
                  </a:ext>
                </a:extLst>
              </a:tr>
              <a:tr h="389377">
                <a:tc>
                  <a:txBody>
                    <a:bodyPr/>
                    <a:lstStyle/>
                    <a:p>
                      <a:r>
                        <a:rPr lang="en-US" sz="1800" kern="1200"/>
                        <a:t>Functional Behavioral Assessment (FBA)/Behavioral Intervention Plan (BIP) Toolkit</a:t>
                      </a:r>
                      <a:endParaRPr lang="en-US"/>
                    </a:p>
                  </a:txBody>
                  <a:tcPr/>
                </a:tc>
                <a:extLst>
                  <a:ext uri="{0D108BD9-81ED-4DB2-BD59-A6C34878D82A}">
                    <a16:rowId xmlns:a16="http://schemas.microsoft.com/office/drawing/2014/main" val="2883247252"/>
                  </a:ext>
                </a:extLst>
              </a:tr>
              <a:tr h="389377">
                <a:tc>
                  <a:txBody>
                    <a:bodyPr/>
                    <a:lstStyle/>
                    <a:p>
                      <a:r>
                        <a:rPr lang="en-US" sz="1800" kern="1200"/>
                        <a:t>Using the FBA/BIP Process to Support Students Needing Intensive Interventions</a:t>
                      </a:r>
                      <a:endParaRPr lang="en-US"/>
                    </a:p>
                  </a:txBody>
                  <a:tcPr/>
                </a:tc>
                <a:extLst>
                  <a:ext uri="{0D108BD9-81ED-4DB2-BD59-A6C34878D82A}">
                    <a16:rowId xmlns:a16="http://schemas.microsoft.com/office/drawing/2014/main" val="3968501811"/>
                  </a:ext>
                </a:extLst>
              </a:tr>
              <a:tr h="389377">
                <a:tc>
                  <a:txBody>
                    <a:bodyPr/>
                    <a:lstStyle/>
                    <a:p>
                      <a:r>
                        <a:rPr lang="en-US" sz="1800" kern="1200"/>
                        <a:t>Function Based Thinking in Preschool</a:t>
                      </a:r>
                      <a:endParaRPr lang="en-US"/>
                    </a:p>
                  </a:txBody>
                  <a:tcPr/>
                </a:tc>
                <a:extLst>
                  <a:ext uri="{0D108BD9-81ED-4DB2-BD59-A6C34878D82A}">
                    <a16:rowId xmlns:a16="http://schemas.microsoft.com/office/drawing/2014/main" val="2559656157"/>
                  </a:ext>
                </a:extLst>
              </a:tr>
              <a:tr h="389377">
                <a:tc>
                  <a:txBody>
                    <a:bodyPr/>
                    <a:lstStyle/>
                    <a:p>
                      <a:r>
                        <a:rPr lang="en-US" sz="1800" kern="1200"/>
                        <a:t>Introduction to the Behavior Pathways</a:t>
                      </a:r>
                      <a:endParaRPr lang="en-US"/>
                    </a:p>
                  </a:txBody>
                  <a:tcPr/>
                </a:tc>
                <a:extLst>
                  <a:ext uri="{0D108BD9-81ED-4DB2-BD59-A6C34878D82A}">
                    <a16:rowId xmlns:a16="http://schemas.microsoft.com/office/drawing/2014/main" val="3965552021"/>
                  </a:ext>
                </a:extLst>
              </a:tr>
              <a:tr h="389377">
                <a:tc>
                  <a:txBody>
                    <a:bodyPr/>
                    <a:lstStyle/>
                    <a:p>
                      <a:r>
                        <a:rPr lang="en-US" sz="1800" kern="1200"/>
                        <a:t>Specially Designed Instruction Series</a:t>
                      </a:r>
                      <a:endParaRPr lang="en-US"/>
                    </a:p>
                  </a:txBody>
                  <a:tcPr/>
                </a:tc>
                <a:extLst>
                  <a:ext uri="{0D108BD9-81ED-4DB2-BD59-A6C34878D82A}">
                    <a16:rowId xmlns:a16="http://schemas.microsoft.com/office/drawing/2014/main" val="4098562310"/>
                  </a:ext>
                </a:extLst>
              </a:tr>
              <a:tr h="389377">
                <a:tc>
                  <a:txBody>
                    <a:bodyPr/>
                    <a:lstStyle/>
                    <a:p>
                      <a:r>
                        <a:rPr lang="en-US" sz="1800" kern="1200"/>
                        <a:t>Positive Behavior Interventions and Supports Tier 1  &amp; Tier 2 Team Training</a:t>
                      </a:r>
                      <a:endParaRPr lang="en-US"/>
                    </a:p>
                  </a:txBody>
                  <a:tcPr/>
                </a:tc>
                <a:extLst>
                  <a:ext uri="{0D108BD9-81ED-4DB2-BD59-A6C34878D82A}">
                    <a16:rowId xmlns:a16="http://schemas.microsoft.com/office/drawing/2014/main" val="557752810"/>
                  </a:ext>
                </a:extLst>
              </a:tr>
              <a:tr h="389377">
                <a:tc>
                  <a:txBody>
                    <a:bodyPr/>
                    <a:lstStyle/>
                    <a:p>
                      <a:r>
                        <a:rPr lang="en-US" sz="1800" kern="1200"/>
                        <a:t>Positive Solutions for Families: Pyramid Model</a:t>
                      </a:r>
                      <a:endParaRPr lang="en-US"/>
                    </a:p>
                  </a:txBody>
                  <a:tcPr/>
                </a:tc>
                <a:extLst>
                  <a:ext uri="{0D108BD9-81ED-4DB2-BD59-A6C34878D82A}">
                    <a16:rowId xmlns:a16="http://schemas.microsoft.com/office/drawing/2014/main" val="387237162"/>
                  </a:ext>
                </a:extLst>
              </a:tr>
              <a:tr h="389377">
                <a:tc>
                  <a:txBody>
                    <a:bodyPr/>
                    <a:lstStyle/>
                    <a:p>
                      <a:r>
                        <a:rPr lang="en-US" sz="1800" kern="1200"/>
                        <a:t>Preschool Special Education Process</a:t>
                      </a:r>
                      <a:endParaRPr lang="en-US"/>
                    </a:p>
                  </a:txBody>
                  <a:tcPr/>
                </a:tc>
                <a:extLst>
                  <a:ext uri="{0D108BD9-81ED-4DB2-BD59-A6C34878D82A}">
                    <a16:rowId xmlns:a16="http://schemas.microsoft.com/office/drawing/2014/main" val="3440755190"/>
                  </a:ext>
                </a:extLst>
              </a:tr>
              <a:tr h="389377">
                <a:tc>
                  <a:txBody>
                    <a:bodyPr/>
                    <a:lstStyle/>
                    <a:p>
                      <a:r>
                        <a:rPr lang="en-US" sz="1800" kern="1200" dirty="0"/>
                        <a:t>Using the Competing Behavior Pathway to Identify Interventions</a:t>
                      </a:r>
                      <a:endParaRPr lang="en-US" dirty="0"/>
                    </a:p>
                  </a:txBody>
                  <a:tcPr/>
                </a:tc>
                <a:extLst>
                  <a:ext uri="{0D108BD9-81ED-4DB2-BD59-A6C34878D82A}">
                    <a16:rowId xmlns:a16="http://schemas.microsoft.com/office/drawing/2014/main" val="3342735091"/>
                  </a:ext>
                </a:extLst>
              </a:tr>
            </a:tbl>
          </a:graphicData>
        </a:graphic>
      </p:graphicFrame>
      <p:sp>
        <p:nvSpPr>
          <p:cNvPr id="4" name="Slide Number Placeholder 3">
            <a:extLst>
              <a:ext uri="{FF2B5EF4-FFF2-40B4-BE49-F238E27FC236}">
                <a16:creationId xmlns:a16="http://schemas.microsoft.com/office/drawing/2014/main" id="{3930C941-F4DB-4DBB-A6E4-E20FD0460139}"/>
              </a:ext>
            </a:extLst>
          </p:cNvPr>
          <p:cNvSpPr>
            <a:spLocks noGrp="1"/>
          </p:cNvSpPr>
          <p:nvPr>
            <p:ph type="sldNum" sz="quarter" idx="12"/>
          </p:nvPr>
        </p:nvSpPr>
        <p:spPr/>
        <p:txBody>
          <a:bodyPr/>
          <a:lstStyle/>
          <a:p>
            <a:fld id="{9CD8D479-8942-46E8-A226-A4E01F7A105C}" type="slidenum">
              <a:rPr lang="en-US"/>
              <a:t>41</a:t>
            </a:fld>
            <a:endParaRPr lang="en-US"/>
          </a:p>
        </p:txBody>
      </p:sp>
      <p:sp>
        <p:nvSpPr>
          <p:cNvPr id="6" name="Footer Placeholder 5">
            <a:extLst>
              <a:ext uri="{FF2B5EF4-FFF2-40B4-BE49-F238E27FC236}">
                <a16:creationId xmlns:a16="http://schemas.microsoft.com/office/drawing/2014/main" id="{80AEB994-A5A3-4482-81FD-780953365A85}"/>
              </a:ext>
            </a:extLst>
          </p:cNvPr>
          <p:cNvSpPr>
            <a:spLocks noGrp="1"/>
          </p:cNvSpPr>
          <p:nvPr>
            <p:ph type="ftr" sz="quarter" idx="11"/>
          </p:nvPr>
        </p:nvSpPr>
        <p:spPr/>
        <p:txBody>
          <a:bodyPr/>
          <a:lstStyle/>
          <a:p>
            <a:r>
              <a:rPr lang="en-US"/>
              <a:t>OSE Educational Partnership Resources </a:t>
            </a:r>
          </a:p>
        </p:txBody>
      </p:sp>
    </p:spTree>
    <p:extLst>
      <p:ext uri="{BB962C8B-B14F-4D97-AF65-F5344CB8AC3E}">
        <p14:creationId xmlns:p14="http://schemas.microsoft.com/office/powerpoint/2010/main" val="176405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1F0B-846C-4142-855F-E45556AD2F72}"/>
              </a:ext>
            </a:extLst>
          </p:cNvPr>
          <p:cNvSpPr>
            <a:spLocks noGrp="1"/>
          </p:cNvSpPr>
          <p:nvPr>
            <p:ph type="title"/>
          </p:nvPr>
        </p:nvSpPr>
        <p:spPr>
          <a:xfrm>
            <a:off x="203200" y="404197"/>
            <a:ext cx="10146975" cy="917713"/>
          </a:xfrm>
        </p:spPr>
        <p:txBody>
          <a:bodyPr>
            <a:normAutofit/>
          </a:bodyPr>
          <a:lstStyle/>
          <a:p>
            <a:r>
              <a:rPr lang="en-US" sz="3600" b="1" dirty="0">
                <a:solidFill>
                  <a:srgbClr val="1F3864"/>
                </a:solidFill>
                <a:ea typeface="Times New Roman" panose="02020603050405020304" pitchFamily="18" charset="0"/>
              </a:rPr>
              <a:t>Potential New Improvement Strategies#1-#3</a:t>
            </a:r>
            <a:endParaRPr lang="en-US" sz="3200" dirty="0"/>
          </a:p>
        </p:txBody>
      </p:sp>
      <p:graphicFrame>
        <p:nvGraphicFramePr>
          <p:cNvPr id="7" name="Content Placeholder 6" descr="1) Amend New York State law to deem school districts approved to provide preschool Special Education Itinerant Services (SEIS) and Special Class in an Integrated Setting (SCIS) program services without separate NYSED approval. &#10;2) Require districts to review their Indicator 6 data in aggregate and also by race and ethnicity.  For districts not meeting Indicator 6 targets, or if a disparity is found in the race and ethnicity data, districts would be required to complete a Local District Preschool Inclusion Self-Assessment.&#10;3) Create a targeted monitoring activity to review and document Committee on Preschool Special Education decision-making processes pertaining to preschool inclusion.  Include documentation that the parent was informed of their child’s rights to receive services in the least restrictive environment. &#10;">
            <a:extLst>
              <a:ext uri="{FF2B5EF4-FFF2-40B4-BE49-F238E27FC236}">
                <a16:creationId xmlns:a16="http://schemas.microsoft.com/office/drawing/2014/main" id="{59812890-5B41-488C-AB9A-DCCB2CBE6E68}"/>
              </a:ext>
            </a:extLst>
          </p:cNvPr>
          <p:cNvGraphicFramePr>
            <a:graphicFrameLocks noGrp="1"/>
          </p:cNvGraphicFramePr>
          <p:nvPr>
            <p:ph idx="1"/>
            <p:extLst>
              <p:ext uri="{D42A27DB-BD31-4B8C-83A1-F6EECF244321}">
                <p14:modId xmlns:p14="http://schemas.microsoft.com/office/powerpoint/2010/main" val="685411697"/>
              </p:ext>
            </p:extLst>
          </p:nvPr>
        </p:nvGraphicFramePr>
        <p:xfrm>
          <a:off x="1233134" y="1475874"/>
          <a:ext cx="10755666" cy="51060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2DE71FD6-739F-455D-833E-C2569B27D4A2}"/>
              </a:ext>
            </a:extLst>
          </p:cNvPr>
          <p:cNvSpPr>
            <a:spLocks noGrp="1"/>
          </p:cNvSpPr>
          <p:nvPr>
            <p:ph type="sldNum" sz="quarter" idx="12"/>
          </p:nvPr>
        </p:nvSpPr>
        <p:spPr/>
        <p:txBody>
          <a:bodyPr/>
          <a:lstStyle/>
          <a:p>
            <a:fld id="{9CD8D479-8942-46E8-A226-A4E01F7A105C}" type="slidenum">
              <a:rPr lang="en-US" smtClean="0"/>
              <a:t>42</a:t>
            </a:fld>
            <a:endParaRPr lang="en-US"/>
          </a:p>
        </p:txBody>
      </p:sp>
      <p:graphicFrame>
        <p:nvGraphicFramePr>
          <p:cNvPr id="8" name="Table 8">
            <a:extLst>
              <a:ext uri="{FF2B5EF4-FFF2-40B4-BE49-F238E27FC236}">
                <a16:creationId xmlns:a16="http://schemas.microsoft.com/office/drawing/2014/main" id="{CA1FF4A3-53BF-436E-B88F-6977BCED37CD}"/>
              </a:ext>
            </a:extLst>
          </p:cNvPr>
          <p:cNvGraphicFramePr>
            <a:graphicFrameLocks noGrp="1"/>
          </p:cNvGraphicFramePr>
          <p:nvPr/>
        </p:nvGraphicFramePr>
        <p:xfrm>
          <a:off x="203200" y="1475874"/>
          <a:ext cx="1000662" cy="4845599"/>
        </p:xfrm>
        <a:graphic>
          <a:graphicData uri="http://schemas.openxmlformats.org/drawingml/2006/table">
            <a:tbl>
              <a:tblPr firstRow="1" bandRow="1">
                <a:tableStyleId>{5C22544A-7EE6-4342-B048-85BDC9FD1C3A}</a:tableStyleId>
              </a:tblPr>
              <a:tblGrid>
                <a:gridCol w="1000662">
                  <a:extLst>
                    <a:ext uri="{9D8B030D-6E8A-4147-A177-3AD203B41FA5}">
                      <a16:colId xmlns:a16="http://schemas.microsoft.com/office/drawing/2014/main" val="148099015"/>
                    </a:ext>
                  </a:extLst>
                </a:gridCol>
              </a:tblGrid>
              <a:tr h="1514696">
                <a:tc>
                  <a:txBody>
                    <a:bodyPr/>
                    <a:lstStyle/>
                    <a:p>
                      <a:pPr algn="ctr"/>
                      <a:r>
                        <a:rPr lang="en-US" sz="5400" b="1">
                          <a:solidFill>
                            <a:schemeClr val="bg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211076256"/>
                  </a:ext>
                </a:extLst>
              </a:tr>
              <a:tr h="1697096">
                <a:tc>
                  <a:txBody>
                    <a:bodyPr/>
                    <a:lstStyle/>
                    <a:p>
                      <a:pPr algn="ctr"/>
                      <a:r>
                        <a:rPr lang="en-US" sz="5400" b="1">
                          <a:solidFill>
                            <a:schemeClr val="bg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25236167"/>
                  </a:ext>
                </a:extLst>
              </a:tr>
              <a:tr h="1633807">
                <a:tc>
                  <a:txBody>
                    <a:bodyPr/>
                    <a:lstStyle/>
                    <a:p>
                      <a:pPr algn="ctr"/>
                      <a:r>
                        <a:rPr lang="en-US" sz="5400" b="1">
                          <a:solidFill>
                            <a:schemeClr val="bg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28079054"/>
                  </a:ext>
                </a:extLst>
              </a:tr>
            </a:tbl>
          </a:graphicData>
        </a:graphic>
      </p:graphicFrame>
    </p:spTree>
    <p:custDataLst>
      <p:tags r:id="rId1"/>
    </p:custDataLst>
    <p:extLst>
      <p:ext uri="{BB962C8B-B14F-4D97-AF65-F5344CB8AC3E}">
        <p14:creationId xmlns:p14="http://schemas.microsoft.com/office/powerpoint/2010/main" val="21696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6E9EC8E1-AF6D-4AE2-8075-FA53A8750AA9}"/>
                                            </p:graphicEl>
                                          </p:spTgt>
                                        </p:tgtEl>
                                        <p:attrNameLst>
                                          <p:attrName>style.visibility</p:attrName>
                                        </p:attrNameLst>
                                      </p:cBhvr>
                                      <p:to>
                                        <p:strVal val="visible"/>
                                      </p:to>
                                    </p:set>
                                    <p:animEffect transition="in" filter="fade">
                                      <p:cBhvr>
                                        <p:cTn id="7" dur="500"/>
                                        <p:tgtEl>
                                          <p:spTgt spid="7">
                                            <p:graphicEl>
                                              <a:dgm id="{6E9EC8E1-AF6D-4AE2-8075-FA53A8750AA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5FC90FF3-28B9-482D-9091-CE8E6D111517}"/>
                                            </p:graphicEl>
                                          </p:spTgt>
                                        </p:tgtEl>
                                        <p:attrNameLst>
                                          <p:attrName>style.visibility</p:attrName>
                                        </p:attrNameLst>
                                      </p:cBhvr>
                                      <p:to>
                                        <p:strVal val="visible"/>
                                      </p:to>
                                    </p:set>
                                    <p:animEffect transition="in" filter="fade">
                                      <p:cBhvr>
                                        <p:cTn id="10" dur="500"/>
                                        <p:tgtEl>
                                          <p:spTgt spid="7">
                                            <p:graphicEl>
                                              <a:dgm id="{5FC90FF3-28B9-482D-9091-CE8E6D11151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A19A9330-5374-4C81-B1E7-F2C1D983B15E}"/>
                                            </p:graphicEl>
                                          </p:spTgt>
                                        </p:tgtEl>
                                        <p:attrNameLst>
                                          <p:attrName>style.visibility</p:attrName>
                                        </p:attrNameLst>
                                      </p:cBhvr>
                                      <p:to>
                                        <p:strVal val="visible"/>
                                      </p:to>
                                    </p:set>
                                    <p:animEffect transition="in" filter="fade">
                                      <p:cBhvr>
                                        <p:cTn id="15" dur="500"/>
                                        <p:tgtEl>
                                          <p:spTgt spid="7">
                                            <p:graphicEl>
                                              <a:dgm id="{A19A9330-5374-4C81-B1E7-F2C1D983B15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C57343AC-27CE-4CED-9C55-E3D3C8D0DF3C}"/>
                                            </p:graphicEl>
                                          </p:spTgt>
                                        </p:tgtEl>
                                        <p:attrNameLst>
                                          <p:attrName>style.visibility</p:attrName>
                                        </p:attrNameLst>
                                      </p:cBhvr>
                                      <p:to>
                                        <p:strVal val="visible"/>
                                      </p:to>
                                    </p:set>
                                    <p:animEffect transition="in" filter="fade">
                                      <p:cBhvr>
                                        <p:cTn id="18" dur="500"/>
                                        <p:tgtEl>
                                          <p:spTgt spid="7">
                                            <p:graphicEl>
                                              <a:dgm id="{C57343AC-27CE-4CED-9C55-E3D3C8D0DF3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8D1C61C6-335E-46BE-9201-4267048E3653}"/>
                                            </p:graphicEl>
                                          </p:spTgt>
                                        </p:tgtEl>
                                        <p:attrNameLst>
                                          <p:attrName>style.visibility</p:attrName>
                                        </p:attrNameLst>
                                      </p:cBhvr>
                                      <p:to>
                                        <p:strVal val="visible"/>
                                      </p:to>
                                    </p:set>
                                    <p:animEffect transition="in" filter="fade">
                                      <p:cBhvr>
                                        <p:cTn id="23" dur="500"/>
                                        <p:tgtEl>
                                          <p:spTgt spid="7">
                                            <p:graphicEl>
                                              <a:dgm id="{8D1C61C6-335E-46BE-9201-4267048E365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505AC44B-B5D1-4E62-A95F-FFD148B23508}"/>
                                            </p:graphicEl>
                                          </p:spTgt>
                                        </p:tgtEl>
                                        <p:attrNameLst>
                                          <p:attrName>style.visibility</p:attrName>
                                        </p:attrNameLst>
                                      </p:cBhvr>
                                      <p:to>
                                        <p:strVal val="visible"/>
                                      </p:to>
                                    </p:set>
                                    <p:animEffect transition="in" filter="fade">
                                      <p:cBhvr>
                                        <p:cTn id="26" dur="500"/>
                                        <p:tgtEl>
                                          <p:spTgt spid="7">
                                            <p:graphicEl>
                                              <a:dgm id="{505AC44B-B5D1-4E62-A95F-FFD148B235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1F0B-846C-4142-855F-E45556AD2F72}"/>
              </a:ext>
            </a:extLst>
          </p:cNvPr>
          <p:cNvSpPr>
            <a:spLocks noGrp="1"/>
          </p:cNvSpPr>
          <p:nvPr>
            <p:ph type="title"/>
          </p:nvPr>
        </p:nvSpPr>
        <p:spPr>
          <a:xfrm>
            <a:off x="203200" y="390387"/>
            <a:ext cx="10354177" cy="917713"/>
          </a:xfrm>
        </p:spPr>
        <p:txBody>
          <a:bodyPr>
            <a:normAutofit/>
          </a:bodyPr>
          <a:lstStyle/>
          <a:p>
            <a:r>
              <a:rPr lang="en-US" sz="3600" b="1" dirty="0">
                <a:solidFill>
                  <a:srgbClr val="1F3864"/>
                </a:solidFill>
                <a:ea typeface="Times New Roman" panose="02020603050405020304" pitchFamily="18" charset="0"/>
              </a:rPr>
              <a:t>Potential New Improvement Strategies #4-#7</a:t>
            </a:r>
            <a:endParaRPr lang="en-US" sz="3200" dirty="0"/>
          </a:p>
        </p:txBody>
      </p:sp>
      <p:graphicFrame>
        <p:nvGraphicFramePr>
          <p:cNvPr id="7" name="Content Placeholder 6" descr="4) Streamline the existing regional need process to identify need for SEIS and SCIS programs in counties based on districts' Indicator 6 data.  &#10;5) Streamline the existing regional need process to identify need based on a school district’s endorsement of an inclusive PreK program for dually enrolled resident students.  &#10;6) Issue a moratorium on special class expansions where least restrictive environment targets are not being met. &#10;7) Supplement existing guidance with additional information for blending and braiding district PreK and county preschool special education funding.">
            <a:extLst>
              <a:ext uri="{FF2B5EF4-FFF2-40B4-BE49-F238E27FC236}">
                <a16:creationId xmlns:a16="http://schemas.microsoft.com/office/drawing/2014/main" id="{59812890-5B41-488C-AB9A-DCCB2CBE6E68}"/>
              </a:ext>
            </a:extLst>
          </p:cNvPr>
          <p:cNvGraphicFramePr>
            <a:graphicFrameLocks noGrp="1"/>
          </p:cNvGraphicFramePr>
          <p:nvPr>
            <p:ph idx="1"/>
            <p:extLst>
              <p:ext uri="{D42A27DB-BD31-4B8C-83A1-F6EECF244321}">
                <p14:modId xmlns:p14="http://schemas.microsoft.com/office/powerpoint/2010/main" val="1694284275"/>
              </p:ext>
            </p:extLst>
          </p:nvPr>
        </p:nvGraphicFramePr>
        <p:xfrm>
          <a:off x="1233134" y="1475874"/>
          <a:ext cx="10755666" cy="4846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2DE71FD6-739F-455D-833E-C2569B27D4A2}"/>
              </a:ext>
            </a:extLst>
          </p:cNvPr>
          <p:cNvSpPr>
            <a:spLocks noGrp="1"/>
          </p:cNvSpPr>
          <p:nvPr>
            <p:ph type="sldNum" sz="quarter" idx="12"/>
          </p:nvPr>
        </p:nvSpPr>
        <p:spPr/>
        <p:txBody>
          <a:bodyPr/>
          <a:lstStyle/>
          <a:p>
            <a:fld id="{9CD8D479-8942-46E8-A226-A4E01F7A105C}" type="slidenum">
              <a:rPr lang="en-US" smtClean="0"/>
              <a:t>43</a:t>
            </a:fld>
            <a:endParaRPr lang="en-US"/>
          </a:p>
        </p:txBody>
      </p:sp>
      <p:graphicFrame>
        <p:nvGraphicFramePr>
          <p:cNvPr id="8" name="Table 8">
            <a:extLst>
              <a:ext uri="{FF2B5EF4-FFF2-40B4-BE49-F238E27FC236}">
                <a16:creationId xmlns:a16="http://schemas.microsoft.com/office/drawing/2014/main" id="{CA1FF4A3-53BF-436E-B88F-6977BCED37CD}"/>
              </a:ext>
            </a:extLst>
          </p:cNvPr>
          <p:cNvGraphicFramePr>
            <a:graphicFrameLocks noGrp="1"/>
          </p:cNvGraphicFramePr>
          <p:nvPr>
            <p:extLst>
              <p:ext uri="{D42A27DB-BD31-4B8C-83A1-F6EECF244321}">
                <p14:modId xmlns:p14="http://schemas.microsoft.com/office/powerpoint/2010/main" val="3552045614"/>
              </p:ext>
            </p:extLst>
          </p:nvPr>
        </p:nvGraphicFramePr>
        <p:xfrm>
          <a:off x="203200" y="1475875"/>
          <a:ext cx="1000662" cy="4878378"/>
        </p:xfrm>
        <a:graphic>
          <a:graphicData uri="http://schemas.openxmlformats.org/drawingml/2006/table">
            <a:tbl>
              <a:tblPr firstRow="1" bandRow="1">
                <a:tableStyleId>{5C22544A-7EE6-4342-B048-85BDC9FD1C3A}</a:tableStyleId>
              </a:tblPr>
              <a:tblGrid>
                <a:gridCol w="1000662">
                  <a:extLst>
                    <a:ext uri="{9D8B030D-6E8A-4147-A177-3AD203B41FA5}">
                      <a16:colId xmlns:a16="http://schemas.microsoft.com/office/drawing/2014/main" val="148099015"/>
                    </a:ext>
                  </a:extLst>
                </a:gridCol>
              </a:tblGrid>
              <a:tr h="1011434">
                <a:tc>
                  <a:txBody>
                    <a:bodyPr/>
                    <a:lstStyle/>
                    <a:p>
                      <a:pPr algn="ctr"/>
                      <a:r>
                        <a:rPr lang="en-US" sz="5400" b="1">
                          <a:solidFill>
                            <a:schemeClr val="bg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211076256"/>
                  </a:ext>
                </a:extLst>
              </a:tr>
              <a:tr h="1382942">
                <a:tc>
                  <a:txBody>
                    <a:bodyPr/>
                    <a:lstStyle/>
                    <a:p>
                      <a:pPr algn="ctr"/>
                      <a:r>
                        <a:rPr lang="en-US" sz="5400" b="1">
                          <a:solidFill>
                            <a:schemeClr val="bg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25236167"/>
                  </a:ext>
                </a:extLst>
              </a:tr>
              <a:tr h="1137684">
                <a:tc>
                  <a:txBody>
                    <a:bodyPr/>
                    <a:lstStyle/>
                    <a:p>
                      <a:pPr algn="ctr"/>
                      <a:r>
                        <a:rPr lang="en-US" sz="5400" b="1">
                          <a:solidFill>
                            <a:schemeClr val="bg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28079054"/>
                  </a:ext>
                </a:extLst>
              </a:tr>
              <a:tr h="1346318">
                <a:tc>
                  <a:txBody>
                    <a:bodyPr/>
                    <a:lstStyle/>
                    <a:p>
                      <a:pPr algn="ctr"/>
                      <a:r>
                        <a:rPr lang="en-US" sz="5400" b="1">
                          <a:solidFill>
                            <a:schemeClr val="bg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73723636"/>
                  </a:ext>
                </a:extLst>
              </a:tr>
            </a:tbl>
          </a:graphicData>
        </a:graphic>
      </p:graphicFrame>
    </p:spTree>
    <p:custDataLst>
      <p:tags r:id="rId1"/>
    </p:custDataLst>
    <p:extLst>
      <p:ext uri="{BB962C8B-B14F-4D97-AF65-F5344CB8AC3E}">
        <p14:creationId xmlns:p14="http://schemas.microsoft.com/office/powerpoint/2010/main" val="142791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6E9EC8E1-AF6D-4AE2-8075-FA53A8750AA9}"/>
                                            </p:graphicEl>
                                          </p:spTgt>
                                        </p:tgtEl>
                                        <p:attrNameLst>
                                          <p:attrName>style.visibility</p:attrName>
                                        </p:attrNameLst>
                                      </p:cBhvr>
                                      <p:to>
                                        <p:strVal val="visible"/>
                                      </p:to>
                                    </p:set>
                                    <p:animEffect transition="in" filter="fade">
                                      <p:cBhvr>
                                        <p:cTn id="7" dur="500"/>
                                        <p:tgtEl>
                                          <p:spTgt spid="7">
                                            <p:graphicEl>
                                              <a:dgm id="{6E9EC8E1-AF6D-4AE2-8075-FA53A8750AA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5FC90FF3-28B9-482D-9091-CE8E6D111517}"/>
                                            </p:graphicEl>
                                          </p:spTgt>
                                        </p:tgtEl>
                                        <p:attrNameLst>
                                          <p:attrName>style.visibility</p:attrName>
                                        </p:attrNameLst>
                                      </p:cBhvr>
                                      <p:to>
                                        <p:strVal val="visible"/>
                                      </p:to>
                                    </p:set>
                                    <p:animEffect transition="in" filter="fade">
                                      <p:cBhvr>
                                        <p:cTn id="10" dur="500"/>
                                        <p:tgtEl>
                                          <p:spTgt spid="7">
                                            <p:graphicEl>
                                              <a:dgm id="{5FC90FF3-28B9-482D-9091-CE8E6D11151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A19A9330-5374-4C81-B1E7-F2C1D983B15E}"/>
                                            </p:graphicEl>
                                          </p:spTgt>
                                        </p:tgtEl>
                                        <p:attrNameLst>
                                          <p:attrName>style.visibility</p:attrName>
                                        </p:attrNameLst>
                                      </p:cBhvr>
                                      <p:to>
                                        <p:strVal val="visible"/>
                                      </p:to>
                                    </p:set>
                                    <p:animEffect transition="in" filter="fade">
                                      <p:cBhvr>
                                        <p:cTn id="15" dur="500"/>
                                        <p:tgtEl>
                                          <p:spTgt spid="7">
                                            <p:graphicEl>
                                              <a:dgm id="{A19A9330-5374-4C81-B1E7-F2C1D983B15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C57343AC-27CE-4CED-9C55-E3D3C8D0DF3C}"/>
                                            </p:graphicEl>
                                          </p:spTgt>
                                        </p:tgtEl>
                                        <p:attrNameLst>
                                          <p:attrName>style.visibility</p:attrName>
                                        </p:attrNameLst>
                                      </p:cBhvr>
                                      <p:to>
                                        <p:strVal val="visible"/>
                                      </p:to>
                                    </p:set>
                                    <p:animEffect transition="in" filter="fade">
                                      <p:cBhvr>
                                        <p:cTn id="18" dur="500"/>
                                        <p:tgtEl>
                                          <p:spTgt spid="7">
                                            <p:graphicEl>
                                              <a:dgm id="{C57343AC-27CE-4CED-9C55-E3D3C8D0DF3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8D1C61C6-335E-46BE-9201-4267048E3653}"/>
                                            </p:graphicEl>
                                          </p:spTgt>
                                        </p:tgtEl>
                                        <p:attrNameLst>
                                          <p:attrName>style.visibility</p:attrName>
                                        </p:attrNameLst>
                                      </p:cBhvr>
                                      <p:to>
                                        <p:strVal val="visible"/>
                                      </p:to>
                                    </p:set>
                                    <p:animEffect transition="in" filter="fade">
                                      <p:cBhvr>
                                        <p:cTn id="23" dur="500"/>
                                        <p:tgtEl>
                                          <p:spTgt spid="7">
                                            <p:graphicEl>
                                              <a:dgm id="{8D1C61C6-335E-46BE-9201-4267048E365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505AC44B-B5D1-4E62-A95F-FFD148B23508}"/>
                                            </p:graphicEl>
                                          </p:spTgt>
                                        </p:tgtEl>
                                        <p:attrNameLst>
                                          <p:attrName>style.visibility</p:attrName>
                                        </p:attrNameLst>
                                      </p:cBhvr>
                                      <p:to>
                                        <p:strVal val="visible"/>
                                      </p:to>
                                    </p:set>
                                    <p:animEffect transition="in" filter="fade">
                                      <p:cBhvr>
                                        <p:cTn id="26" dur="500"/>
                                        <p:tgtEl>
                                          <p:spTgt spid="7">
                                            <p:graphicEl>
                                              <a:dgm id="{505AC44B-B5D1-4E62-A95F-FFD148B2350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graphicEl>
                                              <a:dgm id="{706467B9-1BAC-463A-BBDB-241D4369940E}"/>
                                            </p:graphicEl>
                                          </p:spTgt>
                                        </p:tgtEl>
                                        <p:attrNameLst>
                                          <p:attrName>style.visibility</p:attrName>
                                        </p:attrNameLst>
                                      </p:cBhvr>
                                      <p:to>
                                        <p:strVal val="visible"/>
                                      </p:to>
                                    </p:set>
                                    <p:animEffect transition="in" filter="fade">
                                      <p:cBhvr>
                                        <p:cTn id="31" dur="500"/>
                                        <p:tgtEl>
                                          <p:spTgt spid="7">
                                            <p:graphicEl>
                                              <a:dgm id="{706467B9-1BAC-463A-BBDB-241D4369940E}"/>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graphicEl>
                                              <a:dgm id="{9BEB5EFF-CDDF-4262-A56F-F0AACFF3904A}"/>
                                            </p:graphicEl>
                                          </p:spTgt>
                                        </p:tgtEl>
                                        <p:attrNameLst>
                                          <p:attrName>style.visibility</p:attrName>
                                        </p:attrNameLst>
                                      </p:cBhvr>
                                      <p:to>
                                        <p:strVal val="visible"/>
                                      </p:to>
                                    </p:set>
                                    <p:animEffect transition="in" filter="fade">
                                      <p:cBhvr>
                                        <p:cTn id="34" dur="500"/>
                                        <p:tgtEl>
                                          <p:spTgt spid="7">
                                            <p:graphicEl>
                                              <a:dgm id="{9BEB5EFF-CDDF-4262-A56F-F0AACFF390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1F0B-846C-4142-855F-E45556AD2F72}"/>
              </a:ext>
            </a:extLst>
          </p:cNvPr>
          <p:cNvSpPr>
            <a:spLocks noGrp="1"/>
          </p:cNvSpPr>
          <p:nvPr>
            <p:ph type="title"/>
          </p:nvPr>
        </p:nvSpPr>
        <p:spPr>
          <a:xfrm>
            <a:off x="203200" y="390387"/>
            <a:ext cx="10354177" cy="917713"/>
          </a:xfrm>
        </p:spPr>
        <p:txBody>
          <a:bodyPr>
            <a:normAutofit/>
          </a:bodyPr>
          <a:lstStyle/>
          <a:p>
            <a:r>
              <a:rPr lang="en-US" sz="3600" b="1" dirty="0">
                <a:solidFill>
                  <a:srgbClr val="1F3864"/>
                </a:solidFill>
                <a:ea typeface="Times New Roman" panose="02020603050405020304" pitchFamily="18" charset="0"/>
              </a:rPr>
              <a:t>Potential New Improvement Strategies #8-#9</a:t>
            </a:r>
            <a:endParaRPr lang="en-US" sz="3200" dirty="0"/>
          </a:p>
        </p:txBody>
      </p:sp>
      <p:graphicFrame>
        <p:nvGraphicFramePr>
          <p:cNvPr id="7" name="Content Placeholder 6" descr="8) Amend regulation to expand the preschool continuum in New York State to include more flexible models for preschool special education delivery in the regular early childhood program environment. &#10;9) Create a parent resource to describe the benefits of preschool inclusion and outline their child's right to receive preschool special education programs and related services in the least restrictive environment.  ">
            <a:extLst>
              <a:ext uri="{FF2B5EF4-FFF2-40B4-BE49-F238E27FC236}">
                <a16:creationId xmlns:a16="http://schemas.microsoft.com/office/drawing/2014/main" id="{59812890-5B41-488C-AB9A-DCCB2CBE6E68}"/>
              </a:ext>
            </a:extLst>
          </p:cNvPr>
          <p:cNvGraphicFramePr>
            <a:graphicFrameLocks noGrp="1"/>
          </p:cNvGraphicFramePr>
          <p:nvPr>
            <p:ph idx="1"/>
            <p:extLst>
              <p:ext uri="{D42A27DB-BD31-4B8C-83A1-F6EECF244321}">
                <p14:modId xmlns:p14="http://schemas.microsoft.com/office/powerpoint/2010/main" val="4002000575"/>
              </p:ext>
            </p:extLst>
          </p:nvPr>
        </p:nvGraphicFramePr>
        <p:xfrm>
          <a:off x="1233134" y="1475873"/>
          <a:ext cx="10755666" cy="3478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2DE71FD6-739F-455D-833E-C2569B27D4A2}"/>
              </a:ext>
            </a:extLst>
          </p:cNvPr>
          <p:cNvSpPr>
            <a:spLocks noGrp="1"/>
          </p:cNvSpPr>
          <p:nvPr>
            <p:ph type="sldNum" sz="quarter" idx="12"/>
          </p:nvPr>
        </p:nvSpPr>
        <p:spPr/>
        <p:txBody>
          <a:bodyPr/>
          <a:lstStyle/>
          <a:p>
            <a:fld id="{9CD8D479-8942-46E8-A226-A4E01F7A105C}" type="slidenum">
              <a:rPr lang="en-US" smtClean="0"/>
              <a:t>44</a:t>
            </a:fld>
            <a:endParaRPr lang="en-US"/>
          </a:p>
        </p:txBody>
      </p:sp>
      <p:graphicFrame>
        <p:nvGraphicFramePr>
          <p:cNvPr id="8" name="Table 8">
            <a:extLst>
              <a:ext uri="{FF2B5EF4-FFF2-40B4-BE49-F238E27FC236}">
                <a16:creationId xmlns:a16="http://schemas.microsoft.com/office/drawing/2014/main" id="{CA1FF4A3-53BF-436E-B88F-6977BCED37CD}"/>
              </a:ext>
            </a:extLst>
          </p:cNvPr>
          <p:cNvGraphicFramePr>
            <a:graphicFrameLocks noGrp="1"/>
          </p:cNvGraphicFramePr>
          <p:nvPr>
            <p:extLst>
              <p:ext uri="{D42A27DB-BD31-4B8C-83A1-F6EECF244321}">
                <p14:modId xmlns:p14="http://schemas.microsoft.com/office/powerpoint/2010/main" val="537027812"/>
              </p:ext>
            </p:extLst>
          </p:nvPr>
        </p:nvGraphicFramePr>
        <p:xfrm>
          <a:off x="203200" y="1475875"/>
          <a:ext cx="1000662" cy="3272956"/>
        </p:xfrm>
        <a:graphic>
          <a:graphicData uri="http://schemas.openxmlformats.org/drawingml/2006/table">
            <a:tbl>
              <a:tblPr firstRow="1" bandRow="1">
                <a:tableStyleId>{5C22544A-7EE6-4342-B048-85BDC9FD1C3A}</a:tableStyleId>
              </a:tblPr>
              <a:tblGrid>
                <a:gridCol w="1000662">
                  <a:extLst>
                    <a:ext uri="{9D8B030D-6E8A-4147-A177-3AD203B41FA5}">
                      <a16:colId xmlns:a16="http://schemas.microsoft.com/office/drawing/2014/main" val="148099015"/>
                    </a:ext>
                  </a:extLst>
                </a:gridCol>
              </a:tblGrid>
              <a:tr h="1511874">
                <a:tc>
                  <a:txBody>
                    <a:bodyPr/>
                    <a:lstStyle/>
                    <a:p>
                      <a:pPr algn="ctr"/>
                      <a:r>
                        <a:rPr lang="en-US" sz="5400" b="1">
                          <a:solidFill>
                            <a:schemeClr val="bg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211076256"/>
                  </a:ext>
                </a:extLst>
              </a:tr>
              <a:tr h="1761082">
                <a:tc>
                  <a:txBody>
                    <a:bodyPr/>
                    <a:lstStyle/>
                    <a:p>
                      <a:pPr algn="ctr"/>
                      <a:r>
                        <a:rPr lang="en-US" sz="5400" b="1">
                          <a:solidFill>
                            <a:schemeClr val="bg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25236167"/>
                  </a:ext>
                </a:extLst>
              </a:tr>
            </a:tbl>
          </a:graphicData>
        </a:graphic>
      </p:graphicFrame>
    </p:spTree>
    <p:custDataLst>
      <p:tags r:id="rId1"/>
    </p:custDataLst>
    <p:extLst>
      <p:ext uri="{BB962C8B-B14F-4D97-AF65-F5344CB8AC3E}">
        <p14:creationId xmlns:p14="http://schemas.microsoft.com/office/powerpoint/2010/main" val="343043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6E9EC8E1-AF6D-4AE2-8075-FA53A8750AA9}"/>
                                            </p:graphicEl>
                                          </p:spTgt>
                                        </p:tgtEl>
                                        <p:attrNameLst>
                                          <p:attrName>style.visibility</p:attrName>
                                        </p:attrNameLst>
                                      </p:cBhvr>
                                      <p:to>
                                        <p:strVal val="visible"/>
                                      </p:to>
                                    </p:set>
                                    <p:animEffect transition="in" filter="fade">
                                      <p:cBhvr>
                                        <p:cTn id="7" dur="500"/>
                                        <p:tgtEl>
                                          <p:spTgt spid="7">
                                            <p:graphicEl>
                                              <a:dgm id="{6E9EC8E1-AF6D-4AE2-8075-FA53A8750AA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5FC90FF3-28B9-482D-9091-CE8E6D111517}"/>
                                            </p:graphicEl>
                                          </p:spTgt>
                                        </p:tgtEl>
                                        <p:attrNameLst>
                                          <p:attrName>style.visibility</p:attrName>
                                        </p:attrNameLst>
                                      </p:cBhvr>
                                      <p:to>
                                        <p:strVal val="visible"/>
                                      </p:to>
                                    </p:set>
                                    <p:animEffect transition="in" filter="fade">
                                      <p:cBhvr>
                                        <p:cTn id="10" dur="500"/>
                                        <p:tgtEl>
                                          <p:spTgt spid="7">
                                            <p:graphicEl>
                                              <a:dgm id="{5FC90FF3-28B9-482D-9091-CE8E6D11151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A19A9330-5374-4C81-B1E7-F2C1D983B15E}"/>
                                            </p:graphicEl>
                                          </p:spTgt>
                                        </p:tgtEl>
                                        <p:attrNameLst>
                                          <p:attrName>style.visibility</p:attrName>
                                        </p:attrNameLst>
                                      </p:cBhvr>
                                      <p:to>
                                        <p:strVal val="visible"/>
                                      </p:to>
                                    </p:set>
                                    <p:animEffect transition="in" filter="fade">
                                      <p:cBhvr>
                                        <p:cTn id="15" dur="500"/>
                                        <p:tgtEl>
                                          <p:spTgt spid="7">
                                            <p:graphicEl>
                                              <a:dgm id="{A19A9330-5374-4C81-B1E7-F2C1D983B15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C57343AC-27CE-4CED-9C55-E3D3C8D0DF3C}"/>
                                            </p:graphicEl>
                                          </p:spTgt>
                                        </p:tgtEl>
                                        <p:attrNameLst>
                                          <p:attrName>style.visibility</p:attrName>
                                        </p:attrNameLst>
                                      </p:cBhvr>
                                      <p:to>
                                        <p:strVal val="visible"/>
                                      </p:to>
                                    </p:set>
                                    <p:animEffect transition="in" filter="fade">
                                      <p:cBhvr>
                                        <p:cTn id="18" dur="500"/>
                                        <p:tgtEl>
                                          <p:spTgt spid="7">
                                            <p:graphicEl>
                                              <a:dgm id="{C57343AC-27CE-4CED-9C55-E3D3C8D0DF3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7E20-C66F-4D98-A8FC-BA44F8ACADFB}"/>
              </a:ext>
            </a:extLst>
          </p:cNvPr>
          <p:cNvSpPr>
            <a:spLocks noGrp="1"/>
          </p:cNvSpPr>
          <p:nvPr>
            <p:ph type="title"/>
          </p:nvPr>
        </p:nvSpPr>
        <p:spPr>
          <a:xfrm>
            <a:off x="1751777" y="3431566"/>
            <a:ext cx="6922990" cy="2106203"/>
          </a:xfrm>
        </p:spPr>
        <p:txBody>
          <a:bodyPr>
            <a:noAutofit/>
          </a:bodyPr>
          <a:lstStyle/>
          <a:p>
            <a:r>
              <a:rPr lang="en-US" sz="3200"/>
              <a:t>What activities could be considered, maintained, or strengthened to address improvements in preschool least restrictive environment?</a:t>
            </a:r>
          </a:p>
        </p:txBody>
      </p:sp>
      <p:sp>
        <p:nvSpPr>
          <p:cNvPr id="5" name="TextBox 4">
            <a:extLst>
              <a:ext uri="{FF2B5EF4-FFF2-40B4-BE49-F238E27FC236}">
                <a16:creationId xmlns:a16="http://schemas.microsoft.com/office/drawing/2014/main" id="{496BC50C-489F-4BCA-B501-072A5F027D06}"/>
              </a:ext>
            </a:extLst>
          </p:cNvPr>
          <p:cNvSpPr txBox="1"/>
          <p:nvPr/>
        </p:nvSpPr>
        <p:spPr>
          <a:xfrm>
            <a:off x="2234504" y="5733716"/>
            <a:ext cx="4421595" cy="646331"/>
          </a:xfrm>
          <a:prstGeom prst="rect">
            <a:avLst/>
          </a:prstGeom>
          <a:noFill/>
        </p:spPr>
        <p:txBody>
          <a:bodyPr wrap="none" rtlCol="0">
            <a:spAutoFit/>
          </a:bodyPr>
          <a:lstStyle/>
          <a:p>
            <a:r>
              <a:rPr lang="en-US" sz="3600">
                <a:solidFill>
                  <a:schemeClr val="bg1"/>
                </a:solidFill>
              </a:rPr>
              <a:t>Stakeholder Question </a:t>
            </a:r>
          </a:p>
        </p:txBody>
      </p:sp>
      <p:pic>
        <p:nvPicPr>
          <p:cNvPr id="4" name="Graphic 3">
            <a:extLst>
              <a:ext uri="{FF2B5EF4-FFF2-40B4-BE49-F238E27FC236}">
                <a16:creationId xmlns:a16="http://schemas.microsoft.com/office/drawing/2014/main" id="{074CA8C6-E990-4966-832E-ED2ADC5E84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5604" y="5055655"/>
            <a:ext cx="1623318" cy="1623318"/>
          </a:xfrm>
          <a:prstGeom prst="rect">
            <a:avLst/>
          </a:prstGeom>
        </p:spPr>
      </p:pic>
    </p:spTree>
    <p:extLst>
      <p:ext uri="{BB962C8B-B14F-4D97-AF65-F5344CB8AC3E}">
        <p14:creationId xmlns:p14="http://schemas.microsoft.com/office/powerpoint/2010/main" val="366356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146D4-3D16-40CC-858A-B819447F8057}"/>
              </a:ext>
            </a:extLst>
          </p:cNvPr>
          <p:cNvSpPr txBox="1">
            <a:spLocks noGrp="1"/>
          </p:cNvSpPr>
          <p:nvPr>
            <p:ph type="title" idx="4294967295"/>
          </p:nvPr>
        </p:nvSpPr>
        <p:spPr>
          <a:xfrm>
            <a:off x="133349" y="6276974"/>
            <a:ext cx="1035367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mn-lt"/>
                <a:ea typeface="+mn-ea"/>
                <a:cs typeface="+mn-cs"/>
              </a:rPr>
              <a:t>Indicator 6 – Preschool Least Restrictive Environment Target Setting </a:t>
            </a:r>
          </a:p>
        </p:txBody>
      </p:sp>
      <p:sp>
        <p:nvSpPr>
          <p:cNvPr id="2" name="Title 1">
            <a:extLst>
              <a:ext uri="{C183D7F6-B498-43B3-948B-1728B52AA6E4}">
                <adec:decorative xmlns:adec="http://schemas.microsoft.com/office/drawing/2017/decorative" val="1"/>
              </a:ext>
            </a:extLst>
          </p:cNvPr>
          <p:cNvSpPr>
            <a:spLocks/>
          </p:cNvSpPr>
          <p:nvPr/>
        </p:nvSpPr>
        <p:spPr>
          <a:xfrm>
            <a:off x="3175592" y="248654"/>
            <a:ext cx="3381865" cy="47592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mj-lt"/>
                <a:ea typeface="+mj-ea"/>
                <a:cs typeface="+mj-cs"/>
              </a:rPr>
              <a:t>State Performance Plan (SPP)/</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Annual Performance Report (APR) </a:t>
            </a:r>
            <a:br>
              <a:rPr kumimoji="0" lang="en-US" sz="4800" b="0" i="0" u="none" strike="noStrike" kern="1200" cap="none" spc="0" normalizeH="0" baseline="0" noProof="0">
                <a:ln>
                  <a:noFill/>
                </a:ln>
                <a:solidFill>
                  <a:schemeClr val="bg1"/>
                </a:solidFill>
                <a:effectLst/>
                <a:uLnTx/>
                <a:uFillTx/>
                <a:latin typeface="+mj-lt"/>
                <a:ea typeface="+mj-ea"/>
                <a:cs typeface="+mj-cs"/>
              </a:rPr>
            </a:br>
            <a:r>
              <a:rPr kumimoji="0" lang="en-US" sz="4800" b="0" i="0" u="none" strike="noStrike" kern="1200" cap="none" spc="0" normalizeH="0" baseline="0" noProof="0">
                <a:ln>
                  <a:noFill/>
                </a:ln>
                <a:solidFill>
                  <a:schemeClr val="bg1"/>
                </a:solidFill>
                <a:effectLst/>
                <a:uLnTx/>
                <a:uFillTx/>
                <a:latin typeface="+mj-lt"/>
                <a:ea typeface="+mj-ea"/>
                <a:cs typeface="+mj-cs"/>
              </a:rPr>
              <a:t>2020-2025</a:t>
            </a:r>
          </a:p>
        </p:txBody>
      </p:sp>
      <p:sp>
        <p:nvSpPr>
          <p:cNvPr id="3" name="Subtitle 2"/>
          <p:cNvSpPr>
            <a:spLocks noGrp="1"/>
          </p:cNvSpPr>
          <p:nvPr>
            <p:ph type="subTitle" idx="1"/>
          </p:nvPr>
        </p:nvSpPr>
        <p:spPr>
          <a:xfrm>
            <a:off x="3175592" y="5175312"/>
            <a:ext cx="3273646" cy="683228"/>
          </a:xfrm>
        </p:spPr>
        <p:txBody>
          <a:bodyPr>
            <a:normAutofit/>
          </a:bodyPr>
          <a:lstStyle/>
          <a:p>
            <a:r>
              <a:rPr lang="en-US"/>
              <a:t>Individuals with Disabilities Education Act (IDEA)</a:t>
            </a:r>
          </a:p>
        </p:txBody>
      </p:sp>
      <p:pic>
        <p:nvPicPr>
          <p:cNvPr id="5" name="Picture 4" descr="NYSED SPP Logo">
            <a:extLst>
              <a:ext uri="{FF2B5EF4-FFF2-40B4-BE49-F238E27FC236}">
                <a16:creationId xmlns:a16="http://schemas.microsoft.com/office/drawing/2014/main" id="{BE459E9C-B3CC-4422-8530-86C2CCBEAC0A}"/>
              </a:ext>
            </a:extLst>
          </p:cNvPr>
          <p:cNvPicPr>
            <a:picLocks noChangeAspect="1"/>
          </p:cNvPicPr>
          <p:nvPr/>
        </p:nvPicPr>
        <p:blipFill>
          <a:blip r:embed="rId3"/>
          <a:stretch>
            <a:fillRect/>
          </a:stretch>
        </p:blipFill>
        <p:spPr>
          <a:xfrm>
            <a:off x="6732574" y="2"/>
            <a:ext cx="5459426" cy="2499358"/>
          </a:xfrm>
          <a:prstGeom prst="rect">
            <a:avLst/>
          </a:prstGeom>
        </p:spPr>
      </p:pic>
      <p:sp>
        <p:nvSpPr>
          <p:cNvPr id="8" name="Rectangle 7">
            <a:extLst>
              <a:ext uri="{FF2B5EF4-FFF2-40B4-BE49-F238E27FC236}">
                <a16:creationId xmlns:a16="http://schemas.microsoft.com/office/drawing/2014/main" id="{E66F4B16-3F27-48A0-95E4-E8E1AA3F3888}"/>
              </a:ext>
              <a:ext uri="{C183D7F6-B498-43B3-948B-1728B52AA6E4}">
                <adec:decorative xmlns:adec="http://schemas.microsoft.com/office/drawing/2017/decorative" val="1"/>
              </a:ext>
            </a:extLst>
          </p:cNvPr>
          <p:cNvSpPr/>
          <p:nvPr/>
        </p:nvSpPr>
        <p:spPr>
          <a:xfrm>
            <a:off x="6732574" y="2499360"/>
            <a:ext cx="5459426"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94FF-E125-4954-8BB1-2811D92377A9}"/>
              </a:ext>
            </a:extLst>
          </p:cNvPr>
          <p:cNvSpPr>
            <a:spLocks noGrp="1"/>
          </p:cNvSpPr>
          <p:nvPr>
            <p:ph type="title"/>
          </p:nvPr>
        </p:nvSpPr>
        <p:spPr/>
        <p:txBody>
          <a:bodyPr>
            <a:normAutofit fontScale="90000"/>
          </a:bodyPr>
          <a:lstStyle/>
          <a:p>
            <a:r>
              <a:rPr lang="en-US"/>
              <a:t>Target Setting Recommendation for Indicator 6</a:t>
            </a:r>
          </a:p>
        </p:txBody>
      </p:sp>
      <p:sp>
        <p:nvSpPr>
          <p:cNvPr id="3" name="Text Placeholder 2">
            <a:extLst>
              <a:ext uri="{FF2B5EF4-FFF2-40B4-BE49-F238E27FC236}">
                <a16:creationId xmlns:a16="http://schemas.microsoft.com/office/drawing/2014/main" id="{927C1B2C-28F5-4DEA-96CF-29A8651388C5}"/>
              </a:ext>
            </a:extLst>
          </p:cNvPr>
          <p:cNvSpPr>
            <a:spLocks noGrp="1"/>
          </p:cNvSpPr>
          <p:nvPr>
            <p:ph type="body" idx="1"/>
          </p:nvPr>
        </p:nvSpPr>
        <p:spPr/>
        <p:txBody>
          <a:bodyPr>
            <a:normAutofit fontScale="92500" lnSpcReduction="20000"/>
          </a:bodyPr>
          <a:lstStyle/>
          <a:p>
            <a:r>
              <a:rPr lang="en-US" sz="3200" dirty="0"/>
              <a:t>Inclusive Targets vs. Individual Targets</a:t>
            </a:r>
          </a:p>
        </p:txBody>
      </p:sp>
    </p:spTree>
    <p:extLst>
      <p:ext uri="{BB962C8B-B14F-4D97-AF65-F5344CB8AC3E}">
        <p14:creationId xmlns:p14="http://schemas.microsoft.com/office/powerpoint/2010/main" val="179132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E3EC-EF90-49CA-BE08-E4D4DBE13D63}"/>
              </a:ext>
            </a:extLst>
          </p:cNvPr>
          <p:cNvSpPr>
            <a:spLocks noGrp="1"/>
          </p:cNvSpPr>
          <p:nvPr>
            <p:ph type="title"/>
          </p:nvPr>
        </p:nvSpPr>
        <p:spPr>
          <a:xfrm>
            <a:off x="294694" y="50800"/>
            <a:ext cx="9371949" cy="1183566"/>
          </a:xfrm>
        </p:spPr>
        <p:txBody>
          <a:bodyPr/>
          <a:lstStyle/>
          <a:p>
            <a:r>
              <a:rPr lang="en-US"/>
              <a:t>NYSED is Recommending One Target Inclusive of Children Ages 3, 4, and 5 for Indicator 6</a:t>
            </a:r>
          </a:p>
        </p:txBody>
      </p:sp>
      <p:sp>
        <p:nvSpPr>
          <p:cNvPr id="3" name="Content Placeholder 2">
            <a:extLst>
              <a:ext uri="{FF2B5EF4-FFF2-40B4-BE49-F238E27FC236}">
                <a16:creationId xmlns:a16="http://schemas.microsoft.com/office/drawing/2014/main" id="{5FD291B8-D8FF-4B41-9F5D-4F60ACC9E5C1}"/>
              </a:ext>
            </a:extLst>
          </p:cNvPr>
          <p:cNvSpPr>
            <a:spLocks noGrp="1"/>
          </p:cNvSpPr>
          <p:nvPr>
            <p:ph idx="1"/>
          </p:nvPr>
        </p:nvSpPr>
        <p:spPr>
          <a:xfrm>
            <a:off x="211302" y="1234366"/>
            <a:ext cx="11820197" cy="1576477"/>
          </a:xfrm>
          <a:solidFill>
            <a:srgbClr val="2F528F"/>
          </a:solidFill>
        </p:spPr>
        <p:txBody>
          <a:bodyPr>
            <a:normAutofit/>
          </a:bodyPr>
          <a:lstStyle/>
          <a:p>
            <a:r>
              <a:rPr lang="en-US" sz="2400">
                <a:solidFill>
                  <a:schemeClr val="bg1"/>
                </a:solidFill>
              </a:rPr>
              <a:t>States may choose to set one target that is inclusive of children ages 3, 4, and 5, or set individual targets for each age.</a:t>
            </a:r>
          </a:p>
          <a:p>
            <a:r>
              <a:rPr lang="en-US" sz="2400">
                <a:solidFill>
                  <a:schemeClr val="bg1"/>
                </a:solidFill>
              </a:rPr>
              <a:t>NYSED proposes to NOT establish individual targets due to the small sample size for Age 5. NYSED recommends Indicator 6 targets inclusive of children ages 3, 4, and 5.  </a:t>
            </a:r>
          </a:p>
          <a:p>
            <a:endParaRPr lang="en-US" sz="2400">
              <a:solidFill>
                <a:schemeClr val="bg1"/>
              </a:solidFill>
            </a:endParaRPr>
          </a:p>
          <a:p>
            <a:endParaRPr lang="en-US" sz="2400">
              <a:solidFill>
                <a:schemeClr val="bg1"/>
              </a:solidFill>
            </a:endParaRPr>
          </a:p>
          <a:p>
            <a:endParaRPr lang="en-US">
              <a:solidFill>
                <a:schemeClr val="bg1"/>
              </a:solidFill>
            </a:endParaRPr>
          </a:p>
        </p:txBody>
      </p:sp>
      <p:graphicFrame>
        <p:nvGraphicFramePr>
          <p:cNvPr id="8" name="Table 7">
            <a:extLst>
              <a:ext uri="{FF2B5EF4-FFF2-40B4-BE49-F238E27FC236}">
                <a16:creationId xmlns:a16="http://schemas.microsoft.com/office/drawing/2014/main" id="{9C5F3CB5-BA1B-4601-8AC8-B9C3939DD5BA}"/>
              </a:ext>
            </a:extLst>
          </p:cNvPr>
          <p:cNvGraphicFramePr>
            <a:graphicFrameLocks noGrp="1"/>
          </p:cNvGraphicFramePr>
          <p:nvPr>
            <p:extLst>
              <p:ext uri="{D42A27DB-BD31-4B8C-83A1-F6EECF244321}">
                <p14:modId xmlns:p14="http://schemas.microsoft.com/office/powerpoint/2010/main" val="4270100087"/>
              </p:ext>
            </p:extLst>
          </p:nvPr>
        </p:nvGraphicFramePr>
        <p:xfrm>
          <a:off x="224003" y="2848705"/>
          <a:ext cx="11807496" cy="3644561"/>
        </p:xfrm>
        <a:graphic>
          <a:graphicData uri="http://schemas.openxmlformats.org/drawingml/2006/table">
            <a:tbl>
              <a:tblPr firstRow="1">
                <a:tableStyleId>{BDBED569-4797-4DF1-A0F4-6AAB3CD982D8}</a:tableStyleId>
              </a:tblPr>
              <a:tblGrid>
                <a:gridCol w="2236975">
                  <a:extLst>
                    <a:ext uri="{9D8B030D-6E8A-4147-A177-3AD203B41FA5}">
                      <a16:colId xmlns:a16="http://schemas.microsoft.com/office/drawing/2014/main" val="4245723050"/>
                    </a:ext>
                  </a:extLst>
                </a:gridCol>
                <a:gridCol w="991139">
                  <a:extLst>
                    <a:ext uri="{9D8B030D-6E8A-4147-A177-3AD203B41FA5}">
                      <a16:colId xmlns:a16="http://schemas.microsoft.com/office/drawing/2014/main" val="1192581529"/>
                    </a:ext>
                  </a:extLst>
                </a:gridCol>
                <a:gridCol w="855338">
                  <a:extLst>
                    <a:ext uri="{9D8B030D-6E8A-4147-A177-3AD203B41FA5}">
                      <a16:colId xmlns:a16="http://schemas.microsoft.com/office/drawing/2014/main" val="1033788916"/>
                    </a:ext>
                  </a:extLst>
                </a:gridCol>
                <a:gridCol w="1127574">
                  <a:extLst>
                    <a:ext uri="{9D8B030D-6E8A-4147-A177-3AD203B41FA5}">
                      <a16:colId xmlns:a16="http://schemas.microsoft.com/office/drawing/2014/main" val="3185910669"/>
                    </a:ext>
                  </a:extLst>
                </a:gridCol>
                <a:gridCol w="819244">
                  <a:extLst>
                    <a:ext uri="{9D8B030D-6E8A-4147-A177-3AD203B41FA5}">
                      <a16:colId xmlns:a16="http://schemas.microsoft.com/office/drawing/2014/main" val="1170483965"/>
                    </a:ext>
                  </a:extLst>
                </a:gridCol>
                <a:gridCol w="1102024">
                  <a:extLst>
                    <a:ext uri="{9D8B030D-6E8A-4147-A177-3AD203B41FA5}">
                      <a16:colId xmlns:a16="http://schemas.microsoft.com/office/drawing/2014/main" val="1808423513"/>
                    </a:ext>
                  </a:extLst>
                </a:gridCol>
                <a:gridCol w="823718">
                  <a:extLst>
                    <a:ext uri="{9D8B030D-6E8A-4147-A177-3AD203B41FA5}">
                      <a16:colId xmlns:a16="http://schemas.microsoft.com/office/drawing/2014/main" val="522521451"/>
                    </a:ext>
                  </a:extLst>
                </a:gridCol>
                <a:gridCol w="1107823">
                  <a:extLst>
                    <a:ext uri="{9D8B030D-6E8A-4147-A177-3AD203B41FA5}">
                      <a16:colId xmlns:a16="http://schemas.microsoft.com/office/drawing/2014/main" val="3917355739"/>
                    </a:ext>
                  </a:extLst>
                </a:gridCol>
                <a:gridCol w="817919">
                  <a:extLst>
                    <a:ext uri="{9D8B030D-6E8A-4147-A177-3AD203B41FA5}">
                      <a16:colId xmlns:a16="http://schemas.microsoft.com/office/drawing/2014/main" val="4081923278"/>
                    </a:ext>
                  </a:extLst>
                </a:gridCol>
                <a:gridCol w="1141181">
                  <a:extLst>
                    <a:ext uri="{9D8B030D-6E8A-4147-A177-3AD203B41FA5}">
                      <a16:colId xmlns:a16="http://schemas.microsoft.com/office/drawing/2014/main" val="2555761263"/>
                    </a:ext>
                  </a:extLst>
                </a:gridCol>
                <a:gridCol w="784561">
                  <a:extLst>
                    <a:ext uri="{9D8B030D-6E8A-4147-A177-3AD203B41FA5}">
                      <a16:colId xmlns:a16="http://schemas.microsoft.com/office/drawing/2014/main" val="1766221426"/>
                    </a:ext>
                  </a:extLst>
                </a:gridCol>
              </a:tblGrid>
              <a:tr h="1155204">
                <a:tc>
                  <a:txBody>
                    <a:bodyPr/>
                    <a:lstStyle/>
                    <a:p>
                      <a:pPr algn="l" fontAlgn="b"/>
                      <a:r>
                        <a:rPr lang="en-US" sz="1800" u="none" strike="noStrike">
                          <a:effectLst/>
                        </a:rPr>
                        <a:t>Setting Type</a:t>
                      </a:r>
                      <a:endParaRPr lang="en-US" sz="1800" b="1" i="0" u="none" strike="noStrike">
                        <a:solidFill>
                          <a:srgbClr val="000000"/>
                        </a:solidFill>
                        <a:effectLst/>
                        <a:latin typeface="Calibri" panose="020F0502020204030204" pitchFamily="34" charset="0"/>
                      </a:endParaRPr>
                    </a:p>
                  </a:txBody>
                  <a:tcPr marL="3331" marR="3331" marT="3331" marB="0" anchor="ctr"/>
                </a:tc>
                <a:tc>
                  <a:txBody>
                    <a:bodyPr/>
                    <a:lstStyle/>
                    <a:p>
                      <a:pPr algn="ctr" fontAlgn="b"/>
                      <a:r>
                        <a:rPr lang="en-US" sz="1800" u="none" strike="noStrike">
                          <a:effectLst/>
                        </a:rPr>
                        <a:t>Age 5 Student Count 2015-16</a:t>
                      </a:r>
                      <a:endParaRPr lang="en-US" sz="1800" b="1" i="0" u="none" strike="noStrike">
                        <a:solidFill>
                          <a:srgbClr val="000000"/>
                        </a:solidFill>
                        <a:effectLst/>
                        <a:latin typeface="Calibri" panose="020F0502020204030204" pitchFamily="34" charset="0"/>
                      </a:endParaRP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 </a:t>
                      </a:r>
                    </a:p>
                    <a:p>
                      <a:pPr algn="ctr" fontAlgn="b"/>
                      <a:r>
                        <a:rPr lang="en-US" sz="1800" u="none" strike="noStrike">
                          <a:effectLst/>
                        </a:rPr>
                        <a:t>2015-16</a:t>
                      </a:r>
                      <a:endParaRPr lang="en-US" sz="1800" b="1" i="0" u="none" strike="noStrike">
                        <a:solidFill>
                          <a:srgbClr val="000000"/>
                        </a:solidFill>
                        <a:effectLst/>
                        <a:latin typeface="Calibri" panose="020F0502020204030204" pitchFamily="34" charset="0"/>
                      </a:endParaRPr>
                    </a:p>
                  </a:txBody>
                  <a:tcPr marL="3331" marR="3331" marT="3331" marB="0" anchor="ctr"/>
                </a:tc>
                <a:tc>
                  <a:txBody>
                    <a:bodyPr/>
                    <a:lstStyle/>
                    <a:p>
                      <a:pPr algn="ctr" fontAlgn="b"/>
                      <a:r>
                        <a:rPr lang="en-US" sz="1800" u="none" strike="noStrike" kern="1200">
                          <a:solidFill>
                            <a:schemeClr val="tx1"/>
                          </a:solidFill>
                          <a:effectLst/>
                          <a:latin typeface="+mn-lt"/>
                          <a:ea typeface="+mn-ea"/>
                          <a:cs typeface="+mn-cs"/>
                        </a:rPr>
                        <a:t>Age 5 Student Count 2016-17</a:t>
                      </a:r>
                    </a:p>
                  </a:txBody>
                  <a:tcPr marL="3331" marR="3331" marT="3331" marB="0" anchor="ctr">
                    <a:solidFill>
                      <a:schemeClr val="accent5">
                        <a:lumMod val="20000"/>
                        <a:lumOff val="80000"/>
                      </a:schemeClr>
                    </a:solidFill>
                  </a:tcPr>
                </a:tc>
                <a:tc>
                  <a:txBody>
                    <a:bodyPr/>
                    <a:lstStyle/>
                    <a:p>
                      <a:pPr algn="ctr" fontAlgn="b"/>
                      <a:r>
                        <a:rPr lang="en-US" sz="1800" u="none" strike="noStrike" kern="1200">
                          <a:solidFill>
                            <a:schemeClr val="tx1"/>
                          </a:solidFill>
                          <a:effectLst/>
                          <a:latin typeface="+mn-lt"/>
                          <a:ea typeface="+mn-ea"/>
                          <a:cs typeface="+mn-cs"/>
                        </a:rPr>
                        <a:t>% </a:t>
                      </a:r>
                    </a:p>
                    <a:p>
                      <a:pPr algn="ctr" fontAlgn="b"/>
                      <a:r>
                        <a:rPr lang="en-US" sz="1800" u="none" strike="noStrike" kern="1200">
                          <a:solidFill>
                            <a:schemeClr val="tx1"/>
                          </a:solidFill>
                          <a:effectLst/>
                          <a:latin typeface="+mn-lt"/>
                          <a:ea typeface="+mn-ea"/>
                          <a:cs typeface="+mn-cs"/>
                        </a:rPr>
                        <a:t>2016-17</a:t>
                      </a:r>
                    </a:p>
                  </a:txBody>
                  <a:tcPr marL="3331" marR="3331" marT="3331" marB="0" anchor="ctr"/>
                </a:tc>
                <a:tc>
                  <a:txBody>
                    <a:bodyPr/>
                    <a:lstStyle/>
                    <a:p>
                      <a:pPr algn="ctr" fontAlgn="b"/>
                      <a:r>
                        <a:rPr lang="en-US" sz="1800" u="none" strike="noStrike">
                          <a:effectLst/>
                        </a:rPr>
                        <a:t>Age 5 Student Count 2017-18</a:t>
                      </a:r>
                      <a:endParaRPr lang="en-US" sz="1800" b="1" i="0" u="none" strike="noStrike">
                        <a:solidFill>
                          <a:srgbClr val="000000"/>
                        </a:solidFill>
                        <a:effectLst/>
                        <a:latin typeface="Calibri" panose="020F0502020204030204" pitchFamily="34" charset="0"/>
                      </a:endParaRP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 </a:t>
                      </a:r>
                    </a:p>
                    <a:p>
                      <a:pPr algn="ctr" fontAlgn="b"/>
                      <a:r>
                        <a:rPr lang="en-US" sz="1800" u="none" strike="noStrike">
                          <a:effectLst/>
                        </a:rPr>
                        <a:t>2017-18</a:t>
                      </a:r>
                      <a:endParaRPr lang="en-US" sz="1800" b="1" i="0" u="none" strike="noStrike">
                        <a:solidFill>
                          <a:srgbClr val="000000"/>
                        </a:solidFill>
                        <a:effectLst/>
                        <a:latin typeface="Calibri" panose="020F0502020204030204" pitchFamily="34" charset="0"/>
                      </a:endParaRPr>
                    </a:p>
                  </a:txBody>
                  <a:tcPr marL="3331" marR="3331" marT="3331" marB="0" anchor="ctr"/>
                </a:tc>
                <a:tc>
                  <a:txBody>
                    <a:bodyPr/>
                    <a:lstStyle/>
                    <a:p>
                      <a:pPr algn="ctr" fontAlgn="b"/>
                      <a:r>
                        <a:rPr lang="en-US" sz="1800" u="none" strike="noStrike">
                          <a:effectLst/>
                        </a:rPr>
                        <a:t>Age 5 Student Count 2018-19</a:t>
                      </a:r>
                      <a:endParaRPr lang="en-US" sz="1800" b="1" i="0" u="none" strike="noStrike">
                        <a:solidFill>
                          <a:srgbClr val="000000"/>
                        </a:solidFill>
                        <a:effectLst/>
                        <a:latin typeface="Calibri" panose="020F0502020204030204" pitchFamily="34" charset="0"/>
                      </a:endParaRP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 </a:t>
                      </a:r>
                    </a:p>
                    <a:p>
                      <a:pPr algn="ctr" fontAlgn="b"/>
                      <a:r>
                        <a:rPr lang="en-US" sz="1800" u="none" strike="noStrike">
                          <a:effectLst/>
                        </a:rPr>
                        <a:t>2018-19</a:t>
                      </a:r>
                      <a:endParaRPr lang="en-US" sz="1800" b="1" i="0" u="none" strike="noStrike">
                        <a:solidFill>
                          <a:srgbClr val="000000"/>
                        </a:solidFill>
                        <a:effectLst/>
                        <a:latin typeface="Calibri" panose="020F0502020204030204" pitchFamily="34" charset="0"/>
                      </a:endParaRPr>
                    </a:p>
                  </a:txBody>
                  <a:tcPr marL="3331" marR="3331" marT="3331" marB="0" anchor="ctr"/>
                </a:tc>
                <a:tc>
                  <a:txBody>
                    <a:bodyPr/>
                    <a:lstStyle/>
                    <a:p>
                      <a:pPr algn="ctr" fontAlgn="b"/>
                      <a:r>
                        <a:rPr lang="en-US" sz="1800" u="none" strike="noStrike">
                          <a:effectLst/>
                        </a:rPr>
                        <a:t>Age 5 Student Count 2019-20</a:t>
                      </a:r>
                      <a:endParaRPr lang="en-US" sz="1800" b="1" i="0" u="none" strike="noStrike">
                        <a:solidFill>
                          <a:srgbClr val="000000"/>
                        </a:solidFill>
                        <a:effectLst/>
                        <a:latin typeface="Calibri" panose="020F0502020204030204" pitchFamily="34" charset="0"/>
                      </a:endParaRP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 2019-20</a:t>
                      </a:r>
                      <a:endParaRPr lang="en-US" sz="1800" b="1" i="0" u="none" strike="noStrike">
                        <a:solidFill>
                          <a:srgbClr val="000000"/>
                        </a:solidFill>
                        <a:effectLst/>
                        <a:latin typeface="Calibri" panose="020F0502020204030204" pitchFamily="34" charset="0"/>
                      </a:endParaRPr>
                    </a:p>
                  </a:txBody>
                  <a:tcPr marL="3331" marR="3331" marT="3331" marB="0" anchor="ctr"/>
                </a:tc>
                <a:extLst>
                  <a:ext uri="{0D108BD9-81ED-4DB2-BD59-A6C34878D82A}">
                    <a16:rowId xmlns:a16="http://schemas.microsoft.com/office/drawing/2014/main" val="4210602459"/>
                  </a:ext>
                </a:extLst>
              </a:tr>
              <a:tr h="623397">
                <a:tc>
                  <a:txBody>
                    <a:bodyPr/>
                    <a:lstStyle/>
                    <a:p>
                      <a:pPr algn="l" fontAlgn="b"/>
                      <a:r>
                        <a:rPr lang="en-US" sz="1800" u="none" strike="noStrike">
                          <a:effectLst/>
                        </a:rPr>
                        <a:t>A. Regular early childhood program</a:t>
                      </a:r>
                      <a:endParaRPr lang="en-US" sz="1800" b="0" i="0" u="none" strike="noStrike">
                        <a:solidFill>
                          <a:srgbClr val="000000"/>
                        </a:solidFill>
                        <a:effectLst/>
                        <a:latin typeface="Calibri" panose="020F0502020204030204" pitchFamily="34" charset="0"/>
                      </a:endParaRPr>
                    </a:p>
                  </a:txBody>
                  <a:tcPr marL="3331" marR="3331" marT="3331" marB="0" anchor="b"/>
                </a:tc>
                <a:tc>
                  <a:txBody>
                    <a:bodyPr/>
                    <a:lstStyle/>
                    <a:p>
                      <a:pPr algn="ctr" fontAlgn="b"/>
                      <a:r>
                        <a:rPr lang="en-US" sz="1800" u="none" strike="noStrike" kern="1200">
                          <a:solidFill>
                            <a:schemeClr val="tx1"/>
                          </a:solidFill>
                          <a:effectLst/>
                          <a:latin typeface="+mn-lt"/>
                          <a:ea typeface="+mn-ea"/>
                          <a:cs typeface="+mn-cs"/>
                        </a:rPr>
                        <a:t>&lt;=5</a:t>
                      </a: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12.1</a:t>
                      </a:r>
                      <a:endParaRPr lang="en-US" sz="1800" b="0" i="0" u="none" strike="noStrike">
                        <a:solidFill>
                          <a:srgbClr val="000000"/>
                        </a:solidFill>
                        <a:effectLst/>
                        <a:latin typeface="Calibri" panose="020F0502020204030204" pitchFamily="34" charset="0"/>
                      </a:endParaRP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solidFill>
                          <a:effectLst/>
                          <a:uLnTx/>
                          <a:uFillTx/>
                          <a:latin typeface="Corbel" panose="020B0503020204020204"/>
                          <a:ea typeface="+mn-ea"/>
                          <a:cs typeface="+mn-cs"/>
                        </a:rPr>
                        <a:t>&lt;=5</a:t>
                      </a:r>
                    </a:p>
                  </a:txBody>
                  <a:tcPr marL="3331" marR="3331" marT="3331" marB="0" anchor="ctr">
                    <a:solidFill>
                      <a:schemeClr val="accent5">
                        <a:lumMod val="20000"/>
                        <a:lumOff val="80000"/>
                      </a:schemeClr>
                    </a:solidFill>
                  </a:tcPr>
                </a:tc>
                <a:tc>
                  <a:txBody>
                    <a:bodyPr/>
                    <a:lstStyle/>
                    <a:p>
                      <a:pPr algn="ctr" fontAlgn="b"/>
                      <a:r>
                        <a:rPr lang="en-US" sz="1800" u="none" strike="noStrike" kern="1200">
                          <a:solidFill>
                            <a:schemeClr val="tx1"/>
                          </a:solidFill>
                          <a:effectLst/>
                          <a:latin typeface="+mn-lt"/>
                          <a:ea typeface="+mn-ea"/>
                          <a:cs typeface="+mn-cs"/>
                        </a:rPr>
                        <a:t>17.2</a:t>
                      </a: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solidFill>
                          <a:effectLst/>
                          <a:uLnTx/>
                          <a:uFillTx/>
                          <a:latin typeface="Corbel" panose="020B0503020204020204"/>
                          <a:ea typeface="+mn-ea"/>
                          <a:cs typeface="+mn-cs"/>
                        </a:rPr>
                        <a:t>&lt;=5</a:t>
                      </a: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14.3</a:t>
                      </a:r>
                      <a:endParaRPr lang="en-US" sz="1800" b="0" i="0" u="none" strike="noStrike">
                        <a:solidFill>
                          <a:srgbClr val="000000"/>
                        </a:solidFill>
                        <a:effectLst/>
                        <a:latin typeface="Calibri" panose="020F0502020204030204" pitchFamily="34" charset="0"/>
                      </a:endParaRP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solidFill>
                          <a:effectLst/>
                          <a:uLnTx/>
                          <a:uFillTx/>
                          <a:latin typeface="Corbel" panose="020B0503020204020204"/>
                          <a:ea typeface="+mn-ea"/>
                          <a:cs typeface="+mn-cs"/>
                        </a:rPr>
                        <a:t>&lt;=5</a:t>
                      </a: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22.2</a:t>
                      </a:r>
                      <a:endParaRPr lang="en-US" sz="1800" b="0" i="0" u="none" strike="noStrike">
                        <a:solidFill>
                          <a:srgbClr val="000000"/>
                        </a:solidFill>
                        <a:effectLst/>
                        <a:latin typeface="Calibri" panose="020F0502020204030204" pitchFamily="34" charset="0"/>
                      </a:endParaRP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solidFill>
                          <a:effectLst/>
                          <a:uLnTx/>
                          <a:uFillTx/>
                          <a:latin typeface="Corbel" panose="020B0503020204020204"/>
                          <a:ea typeface="+mn-ea"/>
                          <a:cs typeface="+mn-cs"/>
                        </a:rPr>
                        <a:t>&lt;=5</a:t>
                      </a: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41.7</a:t>
                      </a:r>
                      <a:endParaRPr lang="en-US" sz="1800" b="0" i="0" u="none" strike="noStrike">
                        <a:solidFill>
                          <a:srgbClr val="000000"/>
                        </a:solidFill>
                        <a:effectLst/>
                        <a:latin typeface="Calibri" panose="020F0502020204030204" pitchFamily="34" charset="0"/>
                      </a:endParaRPr>
                    </a:p>
                  </a:txBody>
                  <a:tcPr marL="3331" marR="3331" marT="3331" marB="0" anchor="ctr"/>
                </a:tc>
                <a:extLst>
                  <a:ext uri="{0D108BD9-81ED-4DB2-BD59-A6C34878D82A}">
                    <a16:rowId xmlns:a16="http://schemas.microsoft.com/office/drawing/2014/main" val="3696919780"/>
                  </a:ext>
                </a:extLst>
              </a:tr>
              <a:tr h="932980">
                <a:tc>
                  <a:txBody>
                    <a:bodyPr/>
                    <a:lstStyle/>
                    <a:p>
                      <a:pPr algn="l" fontAlgn="b"/>
                      <a:r>
                        <a:rPr lang="en-US" sz="1800" u="none" strike="noStrike">
                          <a:effectLst/>
                        </a:rPr>
                        <a:t>B. Separate class, school or residential facility</a:t>
                      </a:r>
                      <a:endParaRPr lang="en-US" sz="1800" b="0" i="0" u="none" strike="noStrike">
                        <a:solidFill>
                          <a:srgbClr val="000000"/>
                        </a:solidFill>
                        <a:effectLst/>
                        <a:latin typeface="Calibri" panose="020F0502020204030204" pitchFamily="34" charset="0"/>
                      </a:endParaRPr>
                    </a:p>
                  </a:txBody>
                  <a:tcPr marL="3331" marR="3331" marT="3331" marB="0" anchor="b"/>
                </a:tc>
                <a:tc>
                  <a:txBody>
                    <a:bodyPr/>
                    <a:lstStyle/>
                    <a:p>
                      <a:pPr algn="ctr" fontAlgn="b"/>
                      <a:r>
                        <a:rPr lang="en-US" sz="1800" u="none" strike="noStrike" kern="1200">
                          <a:solidFill>
                            <a:schemeClr val="tx1"/>
                          </a:solidFill>
                          <a:effectLst/>
                          <a:latin typeface="+mn-lt"/>
                          <a:ea typeface="+mn-ea"/>
                          <a:cs typeface="+mn-cs"/>
                        </a:rPr>
                        <a:t>&lt;=5</a:t>
                      </a: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9.1</a:t>
                      </a:r>
                      <a:endParaRPr lang="en-US" sz="1800" b="0" i="0" u="none" strike="noStrike">
                        <a:solidFill>
                          <a:srgbClr val="000000"/>
                        </a:solidFill>
                        <a:effectLst/>
                        <a:latin typeface="Calibri" panose="020F0502020204030204" pitchFamily="34" charset="0"/>
                      </a:endParaRP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solidFill>
                          <a:effectLst/>
                          <a:uLnTx/>
                          <a:uFillTx/>
                          <a:latin typeface="Corbel" panose="020B0503020204020204"/>
                          <a:ea typeface="+mn-ea"/>
                          <a:cs typeface="+mn-cs"/>
                        </a:rPr>
                        <a:t>&lt;=5</a:t>
                      </a:r>
                    </a:p>
                  </a:txBody>
                  <a:tcPr marL="3331" marR="3331" marT="3331" marB="0" anchor="ctr">
                    <a:solidFill>
                      <a:schemeClr val="accent5">
                        <a:lumMod val="20000"/>
                        <a:lumOff val="80000"/>
                      </a:schemeClr>
                    </a:solidFill>
                  </a:tcPr>
                </a:tc>
                <a:tc>
                  <a:txBody>
                    <a:bodyPr/>
                    <a:lstStyle/>
                    <a:p>
                      <a:pPr algn="ctr" fontAlgn="b"/>
                      <a:r>
                        <a:rPr lang="en-US" sz="1800" u="none" strike="noStrike" kern="1200">
                          <a:solidFill>
                            <a:schemeClr val="tx1"/>
                          </a:solidFill>
                          <a:effectLst/>
                          <a:latin typeface="+mn-lt"/>
                          <a:ea typeface="+mn-ea"/>
                          <a:cs typeface="+mn-cs"/>
                        </a:rPr>
                        <a:t>17.2</a:t>
                      </a: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solidFill>
                          <a:effectLst/>
                          <a:uLnTx/>
                          <a:uFillTx/>
                          <a:latin typeface="Corbel" panose="020B0503020204020204"/>
                          <a:ea typeface="+mn-ea"/>
                          <a:cs typeface="+mn-cs"/>
                        </a:rPr>
                        <a:t>&lt;=5</a:t>
                      </a: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14.3</a:t>
                      </a:r>
                      <a:endParaRPr lang="en-US" sz="1800" b="0" i="0" u="none" strike="noStrike">
                        <a:solidFill>
                          <a:srgbClr val="000000"/>
                        </a:solidFill>
                        <a:effectLst/>
                        <a:latin typeface="Calibri" panose="020F0502020204030204" pitchFamily="34" charset="0"/>
                      </a:endParaRP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solidFill>
                          <a:effectLst/>
                          <a:uLnTx/>
                          <a:uFillTx/>
                          <a:latin typeface="Corbel" panose="020B0503020204020204"/>
                          <a:ea typeface="+mn-ea"/>
                          <a:cs typeface="+mn-cs"/>
                        </a:rPr>
                        <a:t>&lt;=5</a:t>
                      </a: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11.1</a:t>
                      </a:r>
                      <a:endParaRPr lang="en-US" sz="1800" b="0" i="0" u="none" strike="noStrike">
                        <a:solidFill>
                          <a:srgbClr val="000000"/>
                        </a:solidFill>
                        <a:effectLst/>
                        <a:latin typeface="Calibri" panose="020F0502020204030204" pitchFamily="34" charset="0"/>
                      </a:endParaRP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solidFill>
                          <a:effectLst/>
                          <a:uLnTx/>
                          <a:uFillTx/>
                          <a:latin typeface="Corbel" panose="020B0503020204020204"/>
                          <a:ea typeface="+mn-ea"/>
                          <a:cs typeface="+mn-cs"/>
                        </a:rPr>
                        <a:t>&lt;=5</a:t>
                      </a: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8.3</a:t>
                      </a:r>
                      <a:endParaRPr lang="en-US" sz="1800" b="0" i="0" u="none" strike="noStrike">
                        <a:solidFill>
                          <a:srgbClr val="000000"/>
                        </a:solidFill>
                        <a:effectLst/>
                        <a:latin typeface="Calibri" panose="020F0502020204030204" pitchFamily="34" charset="0"/>
                      </a:endParaRPr>
                    </a:p>
                  </a:txBody>
                  <a:tcPr marL="3331" marR="3331" marT="3331" marB="0" anchor="ctr"/>
                </a:tc>
                <a:extLst>
                  <a:ext uri="{0D108BD9-81ED-4DB2-BD59-A6C34878D82A}">
                    <a16:rowId xmlns:a16="http://schemas.microsoft.com/office/drawing/2014/main" val="1365277416"/>
                  </a:ext>
                </a:extLst>
              </a:tr>
              <a:tr h="932980">
                <a:tc>
                  <a:txBody>
                    <a:bodyPr/>
                    <a:lstStyle/>
                    <a:p>
                      <a:pPr algn="l" fontAlgn="b"/>
                      <a:r>
                        <a:rPr lang="en-US" sz="1800" u="none" strike="noStrike">
                          <a:effectLst/>
                        </a:rPr>
                        <a:t>C. Receiving special education and related services in the home</a:t>
                      </a:r>
                      <a:endParaRPr lang="en-US" sz="1800" b="0" i="0" u="none" strike="noStrike">
                        <a:solidFill>
                          <a:srgbClr val="000000"/>
                        </a:solidFill>
                        <a:effectLst/>
                        <a:latin typeface="Calibri" panose="020F0502020204030204" pitchFamily="34" charset="0"/>
                      </a:endParaRPr>
                    </a:p>
                  </a:txBody>
                  <a:tcPr marL="3331" marR="3331" marT="3331"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u="none" strike="noStrike" kern="1200">
                        <a:solidFill>
                          <a:schemeClr val="tx1"/>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kern="1200">
                          <a:solidFill>
                            <a:schemeClr val="tx1"/>
                          </a:solidFill>
                          <a:effectLst/>
                          <a:latin typeface="+mn-lt"/>
                          <a:ea typeface="+mn-ea"/>
                          <a:cs typeface="+mn-cs"/>
                        </a:rPr>
                        <a:t>&lt;=5</a:t>
                      </a:r>
                    </a:p>
                    <a:p>
                      <a:pPr algn="ctr" fontAlgn="b"/>
                      <a:endParaRPr lang="en-US" sz="1800" b="0" i="0" u="none" strike="noStrike">
                        <a:solidFill>
                          <a:srgbClr val="000000"/>
                        </a:solidFill>
                        <a:effectLst/>
                        <a:latin typeface="Calibri" panose="020F0502020204030204" pitchFamily="34" charset="0"/>
                      </a:endParaRP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 0%</a:t>
                      </a:r>
                      <a:endParaRPr lang="en-US" sz="1800" b="0" i="0" u="none" strike="noStrike">
                        <a:solidFill>
                          <a:srgbClr val="000000"/>
                        </a:solidFill>
                        <a:effectLst/>
                        <a:latin typeface="Calibri" panose="020F0502020204030204" pitchFamily="34" charset="0"/>
                      </a:endParaRP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solidFill>
                          <a:effectLst/>
                          <a:uLnTx/>
                          <a:uFillTx/>
                          <a:latin typeface="Corbel" panose="020B0503020204020204"/>
                          <a:ea typeface="+mn-ea"/>
                          <a:cs typeface="+mn-cs"/>
                        </a:rPr>
                        <a:t>&lt;=5</a:t>
                      </a:r>
                    </a:p>
                  </a:txBody>
                  <a:tcPr marL="3331" marR="3331" marT="3331" marB="0" anchor="ctr">
                    <a:solidFill>
                      <a:schemeClr val="accent5">
                        <a:lumMod val="20000"/>
                        <a:lumOff val="80000"/>
                      </a:schemeClr>
                    </a:solidFill>
                  </a:tcPr>
                </a:tc>
                <a:tc>
                  <a:txBody>
                    <a:bodyPr/>
                    <a:lstStyle/>
                    <a:p>
                      <a:pPr algn="ctr" fontAlgn="b"/>
                      <a:r>
                        <a:rPr lang="en-US" sz="1800" u="none" strike="noStrike" kern="1200">
                          <a:solidFill>
                            <a:schemeClr val="tx1"/>
                          </a:solidFill>
                          <a:effectLst/>
                          <a:latin typeface="+mn-lt"/>
                          <a:ea typeface="+mn-ea"/>
                          <a:cs typeface="+mn-cs"/>
                        </a:rPr>
                        <a:t>3.4</a:t>
                      </a: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kern="1200">
                          <a:solidFill>
                            <a:schemeClr val="tx1"/>
                          </a:solidFill>
                          <a:effectLst/>
                          <a:latin typeface="+mn-lt"/>
                          <a:ea typeface="+mn-ea"/>
                          <a:cs typeface="+mn-cs"/>
                        </a:rPr>
                        <a:t>&lt;=5</a:t>
                      </a: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0% </a:t>
                      </a:r>
                      <a:endParaRPr lang="en-US" sz="1800" b="0" i="0" u="none" strike="noStrike">
                        <a:solidFill>
                          <a:srgbClr val="000000"/>
                        </a:solidFill>
                        <a:effectLst/>
                        <a:latin typeface="Calibri" panose="020F0502020204030204" pitchFamily="34" charset="0"/>
                      </a:endParaRP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kern="1200">
                          <a:solidFill>
                            <a:schemeClr val="tx1"/>
                          </a:solidFill>
                          <a:effectLst/>
                          <a:latin typeface="+mn-lt"/>
                          <a:ea typeface="+mn-ea"/>
                          <a:cs typeface="+mn-cs"/>
                        </a:rPr>
                        <a:t>&lt;=5</a:t>
                      </a: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a:txBody>
                  <a:tcPr marL="3331" marR="3331" marT="3331" marB="0" anchor="ctr">
                    <a:solidFill>
                      <a:schemeClr val="accent5">
                        <a:lumMod val="20000"/>
                        <a:lumOff val="80000"/>
                      </a:schemeClr>
                    </a:solidFill>
                  </a:tcPr>
                </a:tc>
                <a:tc>
                  <a:txBody>
                    <a:bodyPr/>
                    <a:lstStyle/>
                    <a:p>
                      <a:pPr algn="ctr" fontAlgn="b"/>
                      <a:r>
                        <a:rPr lang="en-US" sz="1800" u="none" strike="noStrike">
                          <a:effectLst/>
                        </a:rPr>
                        <a:t>0% </a:t>
                      </a:r>
                      <a:endParaRPr lang="en-US" sz="1800" b="0" i="0" u="none" strike="noStrike">
                        <a:solidFill>
                          <a:srgbClr val="000000"/>
                        </a:solidFill>
                        <a:effectLst/>
                        <a:latin typeface="Calibri" panose="020F0502020204030204" pitchFamily="34" charset="0"/>
                      </a:endParaRPr>
                    </a:p>
                  </a:txBody>
                  <a:tcPr marL="3331" marR="3331" marT="333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kern="1200">
                          <a:solidFill>
                            <a:schemeClr val="tx1"/>
                          </a:solidFill>
                          <a:effectLst/>
                          <a:latin typeface="+mn-lt"/>
                          <a:ea typeface="+mn-ea"/>
                          <a:cs typeface="+mn-cs"/>
                        </a:rPr>
                        <a:t>&lt;=5</a:t>
                      </a: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a:txBody>
                  <a:tcPr marL="3331" marR="3331" marT="3331" marB="0" anchor="ctr">
                    <a:solidFill>
                      <a:schemeClr val="accent5">
                        <a:lumMod val="20000"/>
                        <a:lumOff val="80000"/>
                      </a:schemeClr>
                    </a:solidFill>
                  </a:tcPr>
                </a:tc>
                <a:tc>
                  <a:txBody>
                    <a:bodyPr/>
                    <a:lstStyle/>
                    <a:p>
                      <a:pPr algn="ctr" fontAlgn="b"/>
                      <a:r>
                        <a:rPr lang="en-US" sz="1800" u="none" strike="noStrike" dirty="0">
                          <a:effectLst/>
                        </a:rPr>
                        <a:t> 0%</a:t>
                      </a:r>
                      <a:endParaRPr lang="en-US" sz="1800" b="0" i="0" u="none" strike="noStrike" dirty="0">
                        <a:solidFill>
                          <a:srgbClr val="000000"/>
                        </a:solidFill>
                        <a:effectLst/>
                        <a:latin typeface="Calibri" panose="020F0502020204030204" pitchFamily="34" charset="0"/>
                      </a:endParaRPr>
                    </a:p>
                  </a:txBody>
                  <a:tcPr marL="3331" marR="3331" marT="3331" marB="0" anchor="ctr"/>
                </a:tc>
                <a:extLst>
                  <a:ext uri="{0D108BD9-81ED-4DB2-BD59-A6C34878D82A}">
                    <a16:rowId xmlns:a16="http://schemas.microsoft.com/office/drawing/2014/main" val="1826732534"/>
                  </a:ext>
                </a:extLst>
              </a:tr>
            </a:tbl>
          </a:graphicData>
        </a:graphic>
      </p:graphicFrame>
      <p:sp>
        <p:nvSpPr>
          <p:cNvPr id="4" name="Slide Number Placeholder 3">
            <a:extLst>
              <a:ext uri="{FF2B5EF4-FFF2-40B4-BE49-F238E27FC236}">
                <a16:creationId xmlns:a16="http://schemas.microsoft.com/office/drawing/2014/main" id="{FC24CF7A-6F60-4897-A238-B151D1F7755B}"/>
              </a:ext>
            </a:extLst>
          </p:cNvPr>
          <p:cNvSpPr>
            <a:spLocks noGrp="1"/>
          </p:cNvSpPr>
          <p:nvPr>
            <p:ph type="sldNum" sz="quarter" idx="12"/>
          </p:nvPr>
        </p:nvSpPr>
        <p:spPr/>
        <p:txBody>
          <a:bodyPr/>
          <a:lstStyle/>
          <a:p>
            <a:fld id="{9CD8D479-8942-46E8-A226-A4E01F7A105C}" type="slidenum">
              <a:rPr lang="en-US" smtClean="0"/>
              <a:t>48</a:t>
            </a:fld>
            <a:endParaRPr lang="en-US"/>
          </a:p>
        </p:txBody>
      </p:sp>
      <p:sp>
        <p:nvSpPr>
          <p:cNvPr id="6" name="Footer Placeholder 5">
            <a:extLst>
              <a:ext uri="{FF2B5EF4-FFF2-40B4-BE49-F238E27FC236}">
                <a16:creationId xmlns:a16="http://schemas.microsoft.com/office/drawing/2014/main" id="{5BD2157C-76DA-45D4-BEC6-26C351E8EE54}"/>
              </a:ext>
            </a:extLst>
          </p:cNvPr>
          <p:cNvSpPr>
            <a:spLocks noGrp="1"/>
          </p:cNvSpPr>
          <p:nvPr>
            <p:ph type="ftr" sz="quarter" idx="11"/>
          </p:nvPr>
        </p:nvSpPr>
        <p:spPr/>
        <p:txBody>
          <a:bodyPr/>
          <a:lstStyle/>
          <a:p>
            <a:r>
              <a:rPr lang="en-US"/>
              <a:t>Target Recommendation for Indicator 6 Target Inclusive of Children Ages 3,4, and 5 </a:t>
            </a:r>
          </a:p>
        </p:txBody>
      </p:sp>
    </p:spTree>
    <p:extLst>
      <p:ext uri="{BB962C8B-B14F-4D97-AF65-F5344CB8AC3E}">
        <p14:creationId xmlns:p14="http://schemas.microsoft.com/office/powerpoint/2010/main" val="235470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14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23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165B-32B1-4142-9E0B-D6946E9C159B}"/>
              </a:ext>
            </a:extLst>
          </p:cNvPr>
          <p:cNvSpPr>
            <a:spLocks noGrp="1"/>
          </p:cNvSpPr>
          <p:nvPr>
            <p:ph type="title"/>
          </p:nvPr>
        </p:nvSpPr>
        <p:spPr>
          <a:xfrm>
            <a:off x="1751777" y="3367356"/>
            <a:ext cx="6922990" cy="2488676"/>
          </a:xfrm>
        </p:spPr>
        <p:txBody>
          <a:bodyPr>
            <a:noAutofit/>
          </a:bodyPr>
          <a:lstStyle/>
          <a:p>
            <a:r>
              <a:rPr lang="en-US" sz="4000"/>
              <a:t>Do you agree with NYSED’s recommendation to set Indicator 6 targets inclusive of children ages 3, 4, and 5?</a:t>
            </a:r>
          </a:p>
        </p:txBody>
      </p:sp>
      <p:pic>
        <p:nvPicPr>
          <p:cNvPr id="5" name="Graphic 4" descr="Questions">
            <a:extLst>
              <a:ext uri="{FF2B5EF4-FFF2-40B4-BE49-F238E27FC236}">
                <a16:creationId xmlns:a16="http://schemas.microsoft.com/office/drawing/2014/main" id="{31A0CD70-6687-4FB5-948A-365FA7748F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8826" y="5238877"/>
            <a:ext cx="1440096" cy="1440096"/>
          </a:xfrm>
          <a:prstGeom prst="rect">
            <a:avLst/>
          </a:prstGeom>
        </p:spPr>
      </p:pic>
      <p:sp>
        <p:nvSpPr>
          <p:cNvPr id="6" name="TextBox 5">
            <a:extLst>
              <a:ext uri="{FF2B5EF4-FFF2-40B4-BE49-F238E27FC236}">
                <a16:creationId xmlns:a16="http://schemas.microsoft.com/office/drawing/2014/main" id="{434312E1-F825-4DB0-87EB-04DD8B167E50}"/>
              </a:ext>
            </a:extLst>
          </p:cNvPr>
          <p:cNvSpPr txBox="1"/>
          <p:nvPr/>
        </p:nvSpPr>
        <p:spPr>
          <a:xfrm>
            <a:off x="2832103" y="6032642"/>
            <a:ext cx="4421595" cy="646331"/>
          </a:xfrm>
          <a:prstGeom prst="rect">
            <a:avLst/>
          </a:prstGeom>
          <a:noFill/>
        </p:spPr>
        <p:txBody>
          <a:bodyPr wrap="none" rtlCol="0">
            <a:spAutoFit/>
          </a:bodyPr>
          <a:lstStyle/>
          <a:p>
            <a:r>
              <a:rPr lang="en-US" sz="3600">
                <a:solidFill>
                  <a:schemeClr val="bg1"/>
                </a:solidFill>
              </a:rPr>
              <a:t>Stakeholder Question </a:t>
            </a:r>
          </a:p>
        </p:txBody>
      </p:sp>
    </p:spTree>
    <p:extLst>
      <p:ext uri="{BB962C8B-B14F-4D97-AF65-F5344CB8AC3E}">
        <p14:creationId xmlns:p14="http://schemas.microsoft.com/office/powerpoint/2010/main" val="12401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D02D80-71E6-4A18-80F7-8DF7E3255A7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1473" y="0"/>
            <a:ext cx="2460527" cy="1123284"/>
          </a:xfrm>
          <a:prstGeom prst="rect">
            <a:avLst/>
          </a:prstGeom>
        </p:spPr>
      </p:pic>
      <p:sp>
        <p:nvSpPr>
          <p:cNvPr id="8" name="Content Placeholder 5">
            <a:extLst>
              <a:ext uri="{FF2B5EF4-FFF2-40B4-BE49-F238E27FC236}">
                <a16:creationId xmlns:a16="http://schemas.microsoft.com/office/drawing/2014/main" id="{19E81354-8E7B-4BA6-A2E6-393BFEEA9368}"/>
              </a:ext>
            </a:extLst>
          </p:cNvPr>
          <p:cNvSpPr txBox="1">
            <a:spLocks/>
          </p:cNvSpPr>
          <p:nvPr/>
        </p:nvSpPr>
        <p:spPr>
          <a:xfrm>
            <a:off x="0" y="4280123"/>
            <a:ext cx="12191999" cy="2331422"/>
          </a:xfrm>
          <a:prstGeom prst="rect">
            <a:avLst/>
          </a:prstGeom>
          <a:solidFill>
            <a:schemeClr val="bg1">
              <a:alpha val="83000"/>
            </a:schemeClr>
          </a:solidFill>
          <a:effectLst>
            <a:softEdge rad="12700"/>
          </a:effectLst>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90000"/>
              </a:lnSpc>
              <a:buNone/>
            </a:pPr>
            <a:r>
              <a:rPr lang="en-US" sz="3600">
                <a:solidFill>
                  <a:schemeClr val="tx1"/>
                </a:solidFill>
              </a:rPr>
              <a:t>	Part B LRE requirements state a strong preference for 	educating children with disabilities in regular classes 	alongside their peers without disabilities. </a:t>
            </a:r>
          </a:p>
        </p:txBody>
      </p:sp>
      <p:sp>
        <p:nvSpPr>
          <p:cNvPr id="2" name="Title 1">
            <a:extLst>
              <a:ext uri="{FF2B5EF4-FFF2-40B4-BE49-F238E27FC236}">
                <a16:creationId xmlns:a16="http://schemas.microsoft.com/office/drawing/2014/main" id="{B9C952F4-7B7D-4338-ABDB-C8B4DDCBFB06}"/>
              </a:ext>
            </a:extLst>
          </p:cNvPr>
          <p:cNvSpPr>
            <a:spLocks noGrp="1"/>
          </p:cNvSpPr>
          <p:nvPr>
            <p:ph type="title"/>
          </p:nvPr>
        </p:nvSpPr>
        <p:spPr>
          <a:xfrm>
            <a:off x="205201" y="6858000"/>
            <a:ext cx="9371949" cy="1183566"/>
          </a:xfrm>
        </p:spPr>
        <p:txBody>
          <a:bodyPr vert="horz" lIns="91440" tIns="45720" rIns="91440" bIns="45720" rtlCol="0" anchor="t">
            <a:normAutofit/>
          </a:bodyPr>
          <a:lstStyle/>
          <a:p>
            <a:r>
              <a:rPr lang="en-US" dirty="0"/>
              <a:t>Part B LRE requirements</a:t>
            </a:r>
          </a:p>
        </p:txBody>
      </p:sp>
      <p:sp>
        <p:nvSpPr>
          <p:cNvPr id="3" name="Slide Number Placeholder 2">
            <a:extLst>
              <a:ext uri="{FF2B5EF4-FFF2-40B4-BE49-F238E27FC236}">
                <a16:creationId xmlns:a16="http://schemas.microsoft.com/office/drawing/2014/main" id="{F2BE4132-02AA-4744-B407-004E80218A14}"/>
              </a:ext>
            </a:extLst>
          </p:cNvPr>
          <p:cNvSpPr>
            <a:spLocks noGrp="1"/>
          </p:cNvSpPr>
          <p:nvPr>
            <p:ph type="sldNum" sz="quarter" idx="10"/>
          </p:nvPr>
        </p:nvSpPr>
        <p:spPr/>
        <p:txBody>
          <a:bodyPr/>
          <a:lstStyle/>
          <a:p>
            <a:fld id="{9CD8D479-8942-46E8-A226-A4E01F7A105C}" type="slidenum">
              <a:rPr lang="en-US" smtClean="0"/>
              <a:pPr/>
              <a:t>5</a:t>
            </a:fld>
            <a:endParaRPr lang="en-US"/>
          </a:p>
        </p:txBody>
      </p:sp>
    </p:spTree>
    <p:custDataLst>
      <p:tags r:id="rId1"/>
    </p:custDataLst>
    <p:extLst>
      <p:ext uri="{BB962C8B-B14F-4D97-AF65-F5344CB8AC3E}">
        <p14:creationId xmlns:p14="http://schemas.microsoft.com/office/powerpoint/2010/main" val="196780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7C1B2C-28F5-4DEA-96CF-29A8651388C5}"/>
              </a:ext>
            </a:extLst>
          </p:cNvPr>
          <p:cNvSpPr>
            <a:spLocks noGrp="1"/>
          </p:cNvSpPr>
          <p:nvPr>
            <p:ph type="title" idx="4294967295"/>
          </p:nvPr>
        </p:nvSpPr>
        <p:spPr>
          <a:xfrm>
            <a:off x="1725613" y="6115050"/>
            <a:ext cx="6948487" cy="449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1"/>
                </a:solidFill>
                <a:effectLst/>
                <a:uLnTx/>
                <a:uFillTx/>
                <a:latin typeface="+mn-lt"/>
                <a:ea typeface="+mn-ea"/>
                <a:cs typeface="+mn-cs"/>
              </a:rPr>
              <a:t>Baseline and 2020-2025 Proposed Targets</a:t>
            </a:r>
          </a:p>
        </p:txBody>
      </p:sp>
      <p:sp>
        <p:nvSpPr>
          <p:cNvPr id="2" name="Title 1">
            <a:extLst>
              <a:ext uri="{FF2B5EF4-FFF2-40B4-BE49-F238E27FC236}">
                <a16:creationId xmlns:a16="http://schemas.microsoft.com/office/drawing/2014/main" id="{5A8594FF-E125-4954-8BB1-2811D92377A9}"/>
              </a:ext>
            </a:extLst>
          </p:cNvPr>
          <p:cNvSpPr>
            <a:spLocks/>
          </p:cNvSpPr>
          <p:nvPr/>
        </p:nvSpPr>
        <p:spPr>
          <a:xfrm>
            <a:off x="1751777" y="3429000"/>
            <a:ext cx="6922990" cy="24886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mj-lt"/>
                <a:ea typeface="+mj-ea"/>
                <a:cs typeface="+mj-cs"/>
              </a:rPr>
              <a:t>Target Setting Recommendation for Indicator 6</a:t>
            </a:r>
          </a:p>
        </p:txBody>
      </p:sp>
    </p:spTree>
    <p:extLst>
      <p:ext uri="{BB962C8B-B14F-4D97-AF65-F5344CB8AC3E}">
        <p14:creationId xmlns:p14="http://schemas.microsoft.com/office/powerpoint/2010/main" val="78283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B40F-141D-4A42-B838-AA4541103755}"/>
              </a:ext>
            </a:extLst>
          </p:cNvPr>
          <p:cNvSpPr>
            <a:spLocks noGrp="1"/>
          </p:cNvSpPr>
          <p:nvPr>
            <p:ph type="title"/>
          </p:nvPr>
        </p:nvSpPr>
        <p:spPr>
          <a:xfrm>
            <a:off x="410402" y="397552"/>
            <a:ext cx="10328572" cy="669078"/>
          </a:xfrm>
        </p:spPr>
        <p:txBody>
          <a:bodyPr/>
          <a:lstStyle/>
          <a:p>
            <a:r>
              <a:rPr lang="en-US"/>
              <a:t>New Baseline for Indicator 6: Preschool LRE</a:t>
            </a:r>
          </a:p>
        </p:txBody>
      </p:sp>
      <p:graphicFrame>
        <p:nvGraphicFramePr>
          <p:cNvPr id="7" name="Content Placeholder 6" descr="Describes the new baselines for Indicator 6. For 6A, the new baseline is 39.5 percent; for 6B the new baseline is 29.8 percent; and for 6C the new baseline is 11.3 percent.  All are based on reported 2020 data. ">
            <a:extLst>
              <a:ext uri="{FF2B5EF4-FFF2-40B4-BE49-F238E27FC236}">
                <a16:creationId xmlns:a16="http://schemas.microsoft.com/office/drawing/2014/main" id="{442EAD64-5FA2-4121-BA1B-4DC8A5400CB5}"/>
              </a:ext>
            </a:extLst>
          </p:cNvPr>
          <p:cNvGraphicFramePr>
            <a:graphicFrameLocks noGrp="1"/>
          </p:cNvGraphicFramePr>
          <p:nvPr>
            <p:ph idx="1"/>
            <p:extLst>
              <p:ext uri="{D42A27DB-BD31-4B8C-83A1-F6EECF244321}">
                <p14:modId xmlns:p14="http://schemas.microsoft.com/office/powerpoint/2010/main" val="1251869568"/>
              </p:ext>
            </p:extLst>
          </p:nvPr>
        </p:nvGraphicFramePr>
        <p:xfrm>
          <a:off x="322326" y="762000"/>
          <a:ext cx="11500866" cy="609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E2AAB795-1F6D-4C0B-A3F4-201985935BDE}"/>
              </a:ext>
            </a:extLst>
          </p:cNvPr>
          <p:cNvSpPr>
            <a:spLocks noGrp="1"/>
          </p:cNvSpPr>
          <p:nvPr>
            <p:ph type="sldNum" sz="quarter" idx="12"/>
          </p:nvPr>
        </p:nvSpPr>
        <p:spPr/>
        <p:txBody>
          <a:bodyPr/>
          <a:lstStyle/>
          <a:p>
            <a:fld id="{9CD8D479-8942-46E8-A226-A4E01F7A105C}" type="slidenum">
              <a:rPr lang="en-US" smtClean="0"/>
              <a:t>51</a:t>
            </a:fld>
            <a:endParaRPr lang="en-US"/>
          </a:p>
        </p:txBody>
      </p:sp>
      <p:sp>
        <p:nvSpPr>
          <p:cNvPr id="6" name="Footer Placeholder 5">
            <a:extLst>
              <a:ext uri="{FF2B5EF4-FFF2-40B4-BE49-F238E27FC236}">
                <a16:creationId xmlns:a16="http://schemas.microsoft.com/office/drawing/2014/main" id="{BED3A1AC-3D88-455C-B02B-40396C885CAA}"/>
              </a:ext>
            </a:extLst>
          </p:cNvPr>
          <p:cNvSpPr>
            <a:spLocks noGrp="1"/>
          </p:cNvSpPr>
          <p:nvPr>
            <p:ph type="ftr" sz="quarter" idx="11"/>
          </p:nvPr>
        </p:nvSpPr>
        <p:spPr/>
        <p:txBody>
          <a:bodyPr/>
          <a:lstStyle/>
          <a:p>
            <a:r>
              <a:rPr lang="en-US"/>
              <a:t>Indicator 6 2020-25 Baselines</a:t>
            </a:r>
          </a:p>
        </p:txBody>
      </p:sp>
    </p:spTree>
    <p:custDataLst>
      <p:tags r:id="rId1"/>
    </p:custDataLst>
    <p:extLst>
      <p:ext uri="{BB962C8B-B14F-4D97-AF65-F5344CB8AC3E}">
        <p14:creationId xmlns:p14="http://schemas.microsoft.com/office/powerpoint/2010/main" val="151730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5B9A7DD-F2B7-4120-9C21-1015A2282A10}"/>
              </a:ext>
            </a:extLst>
          </p:cNvPr>
          <p:cNvSpPr>
            <a:spLocks noGrp="1"/>
          </p:cNvSpPr>
          <p:nvPr>
            <p:ph type="title"/>
          </p:nvPr>
        </p:nvSpPr>
        <p:spPr>
          <a:xfrm>
            <a:off x="315434" y="250484"/>
            <a:ext cx="9248774" cy="1323553"/>
          </a:xfrm>
        </p:spPr>
        <p:txBody>
          <a:bodyPr>
            <a:normAutofit fontScale="90000"/>
          </a:bodyPr>
          <a:lstStyle/>
          <a:p>
            <a:r>
              <a:rPr lang="en-US" sz="3600"/>
              <a:t>Proposed Targets: Indicator 6A</a:t>
            </a:r>
            <a:br>
              <a:rPr lang="en-US" sz="3600"/>
            </a:br>
            <a:r>
              <a:rPr lang="en-US" sz="2200"/>
              <a:t>Percent of children with IEPs aged 3, 4, and aged 5 who are enrolled in a preschool program attending a regular early childhood program and receiving the majority of special education and related services in the regular early childhood program.</a:t>
            </a:r>
          </a:p>
        </p:txBody>
      </p:sp>
      <p:graphicFrame>
        <p:nvGraphicFramePr>
          <p:cNvPr id="14" name="Chart 13" descr="Line graph describing the proposed New York State targets for indicator 6A, the percentage of children with IEPs aged 3, 4, and aged 5 who are enrolled in a preschool program attending a regular early childhood program and receiving the majority of special education and related services in the regular early childhood program. The X-axis represents the federal fiscal year from 2020 to 2025 and Y-axis represents target percentage. The graph shows an increase in target from the baseline of 39.5% in 2020 to 50% in 2025. The potential student impact would be an additional 4,299 students included in this indicator.">
            <a:extLst>
              <a:ext uri="{FF2B5EF4-FFF2-40B4-BE49-F238E27FC236}">
                <a16:creationId xmlns:a16="http://schemas.microsoft.com/office/drawing/2014/main" id="{E2E98579-6B6A-4755-B8E4-09195AEB66BD}"/>
              </a:ext>
            </a:extLst>
          </p:cNvPr>
          <p:cNvGraphicFramePr>
            <a:graphicFrameLocks/>
          </p:cNvGraphicFramePr>
          <p:nvPr>
            <p:extLst>
              <p:ext uri="{D42A27DB-BD31-4B8C-83A1-F6EECF244321}">
                <p14:modId xmlns:p14="http://schemas.microsoft.com/office/powerpoint/2010/main" val="1272538885"/>
              </p:ext>
            </p:extLst>
          </p:nvPr>
        </p:nvGraphicFramePr>
        <p:xfrm>
          <a:off x="1077732" y="1574037"/>
          <a:ext cx="10973855" cy="203041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3BC7B970-64DD-44D0-B988-8E4D55A38227}"/>
              </a:ext>
            </a:extLst>
          </p:cNvPr>
          <p:cNvSpPr txBox="1"/>
          <p:nvPr/>
        </p:nvSpPr>
        <p:spPr>
          <a:xfrm>
            <a:off x="6096000" y="3037286"/>
            <a:ext cx="4685975" cy="369332"/>
          </a:xfrm>
          <a:prstGeom prst="rect">
            <a:avLst/>
          </a:prstGeom>
          <a:noFill/>
        </p:spPr>
        <p:txBody>
          <a:bodyPr wrap="square" rtlCol="0">
            <a:spAutoFit/>
          </a:bodyPr>
          <a:lstStyle/>
          <a:p>
            <a:pPr algn="r"/>
            <a:r>
              <a:rPr lang="en-US">
                <a:solidFill>
                  <a:schemeClr val="bg1"/>
                </a:solidFill>
              </a:rPr>
              <a:t>2015-2019  Five Year Equated Average = 42.57%</a:t>
            </a:r>
          </a:p>
        </p:txBody>
      </p:sp>
      <p:graphicFrame>
        <p:nvGraphicFramePr>
          <p:cNvPr id="13" name="Table 13">
            <a:extLst>
              <a:ext uri="{FF2B5EF4-FFF2-40B4-BE49-F238E27FC236}">
                <a16:creationId xmlns:a16="http://schemas.microsoft.com/office/drawing/2014/main" id="{1E66997E-F1A2-48AD-97ED-8C71F497B266}"/>
              </a:ext>
            </a:extLst>
          </p:cNvPr>
          <p:cNvGraphicFramePr>
            <a:graphicFrameLocks noGrp="1"/>
          </p:cNvGraphicFramePr>
          <p:nvPr>
            <p:extLst>
              <p:ext uri="{D42A27DB-BD31-4B8C-83A1-F6EECF244321}">
                <p14:modId xmlns:p14="http://schemas.microsoft.com/office/powerpoint/2010/main" val="1658484960"/>
              </p:ext>
            </p:extLst>
          </p:nvPr>
        </p:nvGraphicFramePr>
        <p:xfrm>
          <a:off x="1077733" y="3604453"/>
          <a:ext cx="10593568" cy="731520"/>
        </p:xfrm>
        <a:graphic>
          <a:graphicData uri="http://schemas.openxmlformats.org/drawingml/2006/table">
            <a:tbl>
              <a:tblPr firstRow="1" bandRow="1">
                <a:tableStyleId>{3B4B98B0-60AC-42C2-AFA5-B58CD77FA1E5}</a:tableStyleId>
              </a:tblPr>
              <a:tblGrid>
                <a:gridCol w="2076433">
                  <a:extLst>
                    <a:ext uri="{9D8B030D-6E8A-4147-A177-3AD203B41FA5}">
                      <a16:colId xmlns:a16="http://schemas.microsoft.com/office/drawing/2014/main" val="236280785"/>
                    </a:ext>
                  </a:extLst>
                </a:gridCol>
                <a:gridCol w="1621034">
                  <a:extLst>
                    <a:ext uri="{9D8B030D-6E8A-4147-A177-3AD203B41FA5}">
                      <a16:colId xmlns:a16="http://schemas.microsoft.com/office/drawing/2014/main" val="1105117118"/>
                    </a:ext>
                  </a:extLst>
                </a:gridCol>
                <a:gridCol w="1522858">
                  <a:extLst>
                    <a:ext uri="{9D8B030D-6E8A-4147-A177-3AD203B41FA5}">
                      <a16:colId xmlns:a16="http://schemas.microsoft.com/office/drawing/2014/main" val="4107838460"/>
                    </a:ext>
                  </a:extLst>
                </a:gridCol>
                <a:gridCol w="1995042">
                  <a:extLst>
                    <a:ext uri="{9D8B030D-6E8A-4147-A177-3AD203B41FA5}">
                      <a16:colId xmlns:a16="http://schemas.microsoft.com/office/drawing/2014/main" val="4094384491"/>
                    </a:ext>
                  </a:extLst>
                </a:gridCol>
                <a:gridCol w="1765777">
                  <a:extLst>
                    <a:ext uri="{9D8B030D-6E8A-4147-A177-3AD203B41FA5}">
                      <a16:colId xmlns:a16="http://schemas.microsoft.com/office/drawing/2014/main" val="159150580"/>
                    </a:ext>
                  </a:extLst>
                </a:gridCol>
                <a:gridCol w="1612424">
                  <a:extLst>
                    <a:ext uri="{9D8B030D-6E8A-4147-A177-3AD203B41FA5}">
                      <a16:colId xmlns:a16="http://schemas.microsoft.com/office/drawing/2014/main" val="2633532351"/>
                    </a:ext>
                  </a:extLst>
                </a:gridCol>
              </a:tblGrid>
              <a:tr h="341887">
                <a:tc>
                  <a:txBody>
                    <a:bodyPr/>
                    <a:lstStyle/>
                    <a:p>
                      <a:pPr algn="ctr"/>
                      <a:r>
                        <a:rPr lang="en-US" sz="1600"/>
                        <a:t>Baseline 2020</a:t>
                      </a:r>
                    </a:p>
                  </a:txBody>
                  <a:tcPr anchor="ctr"/>
                </a:tc>
                <a:tc>
                  <a:txBody>
                    <a:bodyPr/>
                    <a:lstStyle/>
                    <a:p>
                      <a:pPr algn="ctr"/>
                      <a:r>
                        <a:rPr lang="en-US"/>
                        <a:t>2021</a:t>
                      </a:r>
                    </a:p>
                  </a:txBody>
                  <a:tcPr anchor="ctr"/>
                </a:tc>
                <a:tc>
                  <a:txBody>
                    <a:bodyPr/>
                    <a:lstStyle/>
                    <a:p>
                      <a:pPr algn="ctr"/>
                      <a:r>
                        <a:rPr lang="en-US"/>
                        <a:t>2022</a:t>
                      </a:r>
                    </a:p>
                  </a:txBody>
                  <a:tcPr anchor="ctr"/>
                </a:tc>
                <a:tc>
                  <a:txBody>
                    <a:bodyPr/>
                    <a:lstStyle/>
                    <a:p>
                      <a:pPr algn="ctr"/>
                      <a:r>
                        <a:rPr lang="en-US"/>
                        <a:t>2023</a:t>
                      </a:r>
                    </a:p>
                  </a:txBody>
                  <a:tcPr anchor="ctr"/>
                </a:tc>
                <a:tc>
                  <a:txBody>
                    <a:bodyPr/>
                    <a:lstStyle/>
                    <a:p>
                      <a:pPr algn="ctr"/>
                      <a:r>
                        <a:rPr lang="en-US"/>
                        <a:t>2024</a:t>
                      </a:r>
                    </a:p>
                  </a:txBody>
                  <a:tcPr anchor="ctr"/>
                </a:tc>
                <a:tc>
                  <a:txBody>
                    <a:bodyPr/>
                    <a:lstStyle/>
                    <a:p>
                      <a:pPr algn="ctr"/>
                      <a:r>
                        <a:rPr lang="en-US"/>
                        <a:t>2025</a:t>
                      </a:r>
                    </a:p>
                  </a:txBody>
                  <a:tcPr anchor="ctr"/>
                </a:tc>
                <a:extLst>
                  <a:ext uri="{0D108BD9-81ED-4DB2-BD59-A6C34878D82A}">
                    <a16:rowId xmlns:a16="http://schemas.microsoft.com/office/drawing/2014/main" val="520556430"/>
                  </a:ext>
                </a:extLst>
              </a:tr>
              <a:tr h="341887">
                <a:tc>
                  <a:txBody>
                    <a:bodyPr/>
                    <a:lstStyle/>
                    <a:p>
                      <a:pPr lvl="0" algn="ctr"/>
                      <a:r>
                        <a:rPr lang="en-US" sz="1800"/>
                        <a:t>39.5%</a:t>
                      </a:r>
                    </a:p>
                  </a:txBody>
                  <a:tcPr anchor="ctr"/>
                </a:tc>
                <a:tc>
                  <a:txBody>
                    <a:bodyPr/>
                    <a:lstStyle/>
                    <a:p>
                      <a:pPr algn="ctr" fontAlgn="b"/>
                      <a:r>
                        <a:rPr lang="en-US" sz="1800" kern="1200">
                          <a:solidFill>
                            <a:schemeClr val="tx1"/>
                          </a:solidFill>
                          <a:effectLst/>
                          <a:latin typeface="+mn-lt"/>
                          <a:ea typeface="+mn-ea"/>
                          <a:cs typeface="+mn-cs"/>
                        </a:rPr>
                        <a:t>+2</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+2</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+2</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+2.5</a:t>
                      </a:r>
                    </a:p>
                  </a:txBody>
                  <a:tcPr marL="6350" marR="6350" marT="6350" marB="0" anchor="ctr"/>
                </a:tc>
                <a:tc>
                  <a:txBody>
                    <a:bodyPr/>
                    <a:lstStyle/>
                    <a:p>
                      <a:pPr algn="ctr" fontAlgn="b"/>
                      <a:r>
                        <a:rPr lang="en-US" sz="1800" kern="1200">
                          <a:solidFill>
                            <a:schemeClr val="tx1"/>
                          </a:solidFill>
                          <a:effectLst/>
                          <a:latin typeface="+mn-lt"/>
                          <a:ea typeface="+mn-ea"/>
                          <a:cs typeface="+mn-cs"/>
                        </a:rPr>
                        <a:t>+2</a:t>
                      </a:r>
                    </a:p>
                  </a:txBody>
                  <a:tcPr marL="6350" marR="6350" marT="6350" marB="0" anchor="ctr"/>
                </a:tc>
                <a:extLst>
                  <a:ext uri="{0D108BD9-81ED-4DB2-BD59-A6C34878D82A}">
                    <a16:rowId xmlns:a16="http://schemas.microsoft.com/office/drawing/2014/main" val="3165134794"/>
                  </a:ext>
                </a:extLst>
              </a:tr>
            </a:tbl>
          </a:graphicData>
        </a:graphic>
      </p:graphicFrame>
      <p:graphicFrame>
        <p:nvGraphicFramePr>
          <p:cNvPr id="2" name="Table 1">
            <a:extLst>
              <a:ext uri="{FF2B5EF4-FFF2-40B4-BE49-F238E27FC236}">
                <a16:creationId xmlns:a16="http://schemas.microsoft.com/office/drawing/2014/main" id="{E0EE2A65-8945-4CFC-B126-DC198F0557FA}"/>
              </a:ext>
            </a:extLst>
          </p:cNvPr>
          <p:cNvGraphicFramePr>
            <a:graphicFrameLocks noGrp="1"/>
          </p:cNvGraphicFramePr>
          <p:nvPr>
            <p:extLst>
              <p:ext uri="{D42A27DB-BD31-4B8C-83A1-F6EECF244321}">
                <p14:modId xmlns:p14="http://schemas.microsoft.com/office/powerpoint/2010/main" val="2319398807"/>
              </p:ext>
            </p:extLst>
          </p:nvPr>
        </p:nvGraphicFramePr>
        <p:xfrm>
          <a:off x="1077733" y="4334949"/>
          <a:ext cx="10593568" cy="365760"/>
        </p:xfrm>
        <a:graphic>
          <a:graphicData uri="http://schemas.openxmlformats.org/drawingml/2006/table">
            <a:tbl>
              <a:tblPr firstRow="1" bandRow="1">
                <a:tableStyleId>{3B4B98B0-60AC-42C2-AFA5-B58CD77FA1E5}</a:tableStyleId>
              </a:tblPr>
              <a:tblGrid>
                <a:gridCol w="2076433">
                  <a:extLst>
                    <a:ext uri="{9D8B030D-6E8A-4147-A177-3AD203B41FA5}">
                      <a16:colId xmlns:a16="http://schemas.microsoft.com/office/drawing/2014/main" val="2014650810"/>
                    </a:ext>
                  </a:extLst>
                </a:gridCol>
                <a:gridCol w="8517135">
                  <a:extLst>
                    <a:ext uri="{9D8B030D-6E8A-4147-A177-3AD203B41FA5}">
                      <a16:colId xmlns:a16="http://schemas.microsoft.com/office/drawing/2014/main" val="691954450"/>
                    </a:ext>
                  </a:extLst>
                </a:gridCol>
              </a:tblGrid>
              <a:tr h="341887">
                <a:tc>
                  <a:txBody>
                    <a:bodyPr/>
                    <a:lstStyle/>
                    <a:p>
                      <a:pPr algn="ctr"/>
                      <a:r>
                        <a:rPr lang="en-US" b="0"/>
                        <a:t>Student Impact</a:t>
                      </a:r>
                    </a:p>
                  </a:txBody>
                  <a:tcPr anchor="ctr">
                    <a:lnT w="12700" cap="flat" cmpd="sng" algn="ctr">
                      <a:noFill/>
                      <a:prstDash val="solid"/>
                      <a:round/>
                      <a:headEnd type="none" w="med" len="med"/>
                      <a:tailEnd type="none" w="med" len="med"/>
                    </a:lnT>
                  </a:tcPr>
                </a:tc>
                <a:tc>
                  <a:txBody>
                    <a:bodyPr/>
                    <a:lstStyle/>
                    <a:p>
                      <a:pPr algn="ctr" fontAlgn="b"/>
                      <a:r>
                        <a:rPr lang="en-US" sz="1800" b="0" kern="1200">
                          <a:solidFill>
                            <a:schemeClr val="tx1"/>
                          </a:solidFill>
                          <a:effectLst/>
                          <a:latin typeface="+mn-lt"/>
                          <a:ea typeface="+mn-ea"/>
                          <a:cs typeface="+mn-cs"/>
                        </a:rPr>
                        <a:t>4299 additional students in a regular program (2020 baseline vs 2025 proposed target)</a:t>
                      </a:r>
                    </a:p>
                  </a:txBody>
                  <a:tcPr marL="6350" marR="6350" marT="6350" marB="0" anchor="ctr">
                    <a:lnT w="12700" cap="flat" cmpd="sng" algn="ctr">
                      <a:noFill/>
                      <a:prstDash val="solid"/>
                      <a:round/>
                      <a:headEnd type="none" w="med" len="med"/>
                      <a:tailEnd type="none" w="med" len="med"/>
                    </a:lnT>
                  </a:tcPr>
                </a:tc>
                <a:extLst>
                  <a:ext uri="{0D108BD9-81ED-4DB2-BD59-A6C34878D82A}">
                    <a16:rowId xmlns:a16="http://schemas.microsoft.com/office/drawing/2014/main" val="2139937014"/>
                  </a:ext>
                </a:extLst>
              </a:tr>
            </a:tbl>
          </a:graphicData>
        </a:graphic>
      </p:graphicFrame>
      <p:sp>
        <p:nvSpPr>
          <p:cNvPr id="16" name="TextBox 15">
            <a:extLst>
              <a:ext uri="{FF2B5EF4-FFF2-40B4-BE49-F238E27FC236}">
                <a16:creationId xmlns:a16="http://schemas.microsoft.com/office/drawing/2014/main" id="{2082369A-1006-4610-A059-21829FC2D504}"/>
              </a:ext>
            </a:extLst>
          </p:cNvPr>
          <p:cNvSpPr txBox="1"/>
          <p:nvPr/>
        </p:nvSpPr>
        <p:spPr>
          <a:xfrm>
            <a:off x="648415" y="4883539"/>
            <a:ext cx="1978602" cy="707886"/>
          </a:xfrm>
          <a:prstGeom prst="rect">
            <a:avLst/>
          </a:prstGeom>
          <a:noFill/>
        </p:spPr>
        <p:txBody>
          <a:bodyPr wrap="square" rtlCol="0">
            <a:spAutoFit/>
          </a:bodyPr>
          <a:lstStyle/>
          <a:p>
            <a:r>
              <a:rPr lang="en-US" sz="2000"/>
              <a:t>Target Setting </a:t>
            </a:r>
          </a:p>
          <a:p>
            <a:r>
              <a:rPr lang="en-US" sz="2000"/>
              <a:t>Methodology</a:t>
            </a:r>
          </a:p>
        </p:txBody>
      </p:sp>
      <p:graphicFrame>
        <p:nvGraphicFramePr>
          <p:cNvPr id="10" name="Diagram 9" descr="Recognition that preschool LRE is a priority area. Improvement Over Baseline &amp; Increase over Average Past Trend Data. Consideration of Student Impact associated with each proposed Target.&#10;">
            <a:extLst>
              <a:ext uri="{FF2B5EF4-FFF2-40B4-BE49-F238E27FC236}">
                <a16:creationId xmlns:a16="http://schemas.microsoft.com/office/drawing/2014/main" id="{B339DD3A-8FA8-4D4A-B7A9-2FF8B6C8A594}"/>
              </a:ext>
            </a:extLst>
          </p:cNvPr>
          <p:cNvGraphicFramePr/>
          <p:nvPr>
            <p:extLst>
              <p:ext uri="{D42A27DB-BD31-4B8C-83A1-F6EECF244321}">
                <p14:modId xmlns:p14="http://schemas.microsoft.com/office/powerpoint/2010/main" val="4077284680"/>
              </p:ext>
            </p:extLst>
          </p:nvPr>
        </p:nvGraphicFramePr>
        <p:xfrm>
          <a:off x="2338865" y="4800600"/>
          <a:ext cx="9537701" cy="8978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Diagonal Corners Snipped 5">
            <a:extLst>
              <a:ext uri="{FF2B5EF4-FFF2-40B4-BE49-F238E27FC236}">
                <a16:creationId xmlns:a16="http://schemas.microsoft.com/office/drawing/2014/main" id="{107DBA6B-FB1B-4781-BC78-2D1DD262A139}"/>
              </a:ext>
            </a:extLst>
          </p:cNvPr>
          <p:cNvSpPr/>
          <p:nvPr/>
        </p:nvSpPr>
        <p:spPr>
          <a:xfrm>
            <a:off x="381001" y="5790379"/>
            <a:ext cx="11495565" cy="741680"/>
          </a:xfrm>
          <a:prstGeom prst="snip2Diag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lvl="1" algn="ctr" fontAlgn="base"/>
            <a:r>
              <a:rPr lang="en-US" sz="2000" b="1"/>
              <a:t>Stakeholder Question: </a:t>
            </a:r>
            <a:r>
              <a:rPr lang="en-US"/>
              <a:t>Targets must show improvement over baseline and be rigorous but achievable.                           Do you feel that the proposed targets are too high, too low, or just right?</a:t>
            </a:r>
          </a:p>
        </p:txBody>
      </p:sp>
      <p:sp>
        <p:nvSpPr>
          <p:cNvPr id="22" name="Arrow: Up 21">
            <a:extLst>
              <a:ext uri="{FF2B5EF4-FFF2-40B4-BE49-F238E27FC236}">
                <a16:creationId xmlns:a16="http://schemas.microsoft.com/office/drawing/2014/main" id="{4BA7A8CA-F1BD-46AD-B6DE-5ADB4AE34F39}"/>
              </a:ext>
              <a:ext uri="{C183D7F6-B498-43B3-948B-1728B52AA6E4}">
                <adec:decorative xmlns:adec="http://schemas.microsoft.com/office/drawing/2017/decorative" val="1"/>
              </a:ext>
            </a:extLst>
          </p:cNvPr>
          <p:cNvSpPr/>
          <p:nvPr/>
        </p:nvSpPr>
        <p:spPr>
          <a:xfrm>
            <a:off x="520699" y="1619966"/>
            <a:ext cx="526354" cy="2834640"/>
          </a:xfrm>
          <a:prstGeom prst="up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sz="2000"/>
              <a:t>Increase = Improvement</a:t>
            </a:r>
          </a:p>
        </p:txBody>
      </p:sp>
      <p:pic>
        <p:nvPicPr>
          <p:cNvPr id="15" name="Graphic 14" descr="Questions">
            <a:extLst>
              <a:ext uri="{FF2B5EF4-FFF2-40B4-BE49-F238E27FC236}">
                <a16:creationId xmlns:a16="http://schemas.microsoft.com/office/drawing/2014/main" id="{EF13F4C7-0DB4-4980-834D-CA53CF69C5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5120" y="5851414"/>
            <a:ext cx="562002" cy="562002"/>
          </a:xfrm>
          <a:prstGeom prst="rect">
            <a:avLst/>
          </a:prstGeom>
        </p:spPr>
      </p:pic>
      <p:sp>
        <p:nvSpPr>
          <p:cNvPr id="3" name="Slide Number Placeholder 2">
            <a:extLst>
              <a:ext uri="{FF2B5EF4-FFF2-40B4-BE49-F238E27FC236}">
                <a16:creationId xmlns:a16="http://schemas.microsoft.com/office/drawing/2014/main" id="{278D0D36-EEEE-41AB-8CE7-45D308B02B63}"/>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52</a:t>
            </a:fld>
            <a:endParaRPr lang="en-US" sz="1000"/>
          </a:p>
        </p:txBody>
      </p:sp>
      <p:sp>
        <p:nvSpPr>
          <p:cNvPr id="5" name="Footer Placeholder 4">
            <a:extLst>
              <a:ext uri="{FF2B5EF4-FFF2-40B4-BE49-F238E27FC236}">
                <a16:creationId xmlns:a16="http://schemas.microsoft.com/office/drawing/2014/main" id="{53F7E818-42DF-48AB-993C-842EE4D74B6E}"/>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Indicator  6A Proposed Target</a:t>
            </a:r>
          </a:p>
        </p:txBody>
      </p:sp>
      <p:sp>
        <p:nvSpPr>
          <p:cNvPr id="20" name="Circle: Hollow 19">
            <a:extLst>
              <a:ext uri="{FF2B5EF4-FFF2-40B4-BE49-F238E27FC236}">
                <a16:creationId xmlns:a16="http://schemas.microsoft.com/office/drawing/2014/main" id="{EFF68AB6-7510-410B-903E-885BB9A8B1BE}"/>
              </a:ext>
              <a:ext uri="{C183D7F6-B498-43B3-948B-1728B52AA6E4}">
                <adec:decorative xmlns:adec="http://schemas.microsoft.com/office/drawing/2017/decorative" val="1"/>
              </a:ext>
            </a:extLst>
          </p:cNvPr>
          <p:cNvSpPr/>
          <p:nvPr/>
        </p:nvSpPr>
        <p:spPr>
          <a:xfrm>
            <a:off x="1503748" y="2250949"/>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1" name="Circle: Hollow 20">
            <a:extLst>
              <a:ext uri="{FF2B5EF4-FFF2-40B4-BE49-F238E27FC236}">
                <a16:creationId xmlns:a16="http://schemas.microsoft.com/office/drawing/2014/main" id="{EFF68AB6-7510-410B-903E-885BB9A8B1BE}"/>
              </a:ext>
              <a:ext uri="{C183D7F6-B498-43B3-948B-1728B52AA6E4}">
                <adec:decorative xmlns:adec="http://schemas.microsoft.com/office/drawing/2017/decorative" val="1"/>
              </a:ext>
            </a:extLst>
          </p:cNvPr>
          <p:cNvSpPr/>
          <p:nvPr/>
        </p:nvSpPr>
        <p:spPr>
          <a:xfrm>
            <a:off x="3257391" y="2093905"/>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3" name="Circle: Hollow 22">
            <a:extLst>
              <a:ext uri="{FF2B5EF4-FFF2-40B4-BE49-F238E27FC236}">
                <a16:creationId xmlns:a16="http://schemas.microsoft.com/office/drawing/2014/main" id="{EFF68AB6-7510-410B-903E-885BB9A8B1BE}"/>
              </a:ext>
              <a:ext uri="{C183D7F6-B498-43B3-948B-1728B52AA6E4}">
                <adec:decorative xmlns:adec="http://schemas.microsoft.com/office/drawing/2017/decorative" val="1"/>
              </a:ext>
            </a:extLst>
          </p:cNvPr>
          <p:cNvSpPr/>
          <p:nvPr/>
        </p:nvSpPr>
        <p:spPr>
          <a:xfrm>
            <a:off x="4996003" y="1950215"/>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4" name="Circle: Hollow 23">
            <a:extLst>
              <a:ext uri="{FF2B5EF4-FFF2-40B4-BE49-F238E27FC236}">
                <a16:creationId xmlns:a16="http://schemas.microsoft.com/office/drawing/2014/main" id="{EFF68AB6-7510-410B-903E-885BB9A8B1BE}"/>
              </a:ext>
              <a:ext uri="{C183D7F6-B498-43B3-948B-1728B52AA6E4}">
                <adec:decorative xmlns:adec="http://schemas.microsoft.com/office/drawing/2017/decorative" val="1"/>
              </a:ext>
            </a:extLst>
          </p:cNvPr>
          <p:cNvSpPr/>
          <p:nvPr/>
        </p:nvSpPr>
        <p:spPr>
          <a:xfrm>
            <a:off x="6734615" y="1813282"/>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5" name="Circle: Hollow 24">
            <a:extLst>
              <a:ext uri="{FF2B5EF4-FFF2-40B4-BE49-F238E27FC236}">
                <a16:creationId xmlns:a16="http://schemas.microsoft.com/office/drawing/2014/main" id="{EFF68AB6-7510-410B-903E-885BB9A8B1BE}"/>
              </a:ext>
              <a:ext uri="{C183D7F6-B498-43B3-948B-1728B52AA6E4}">
                <adec:decorative xmlns:adec="http://schemas.microsoft.com/office/drawing/2017/decorative" val="1"/>
              </a:ext>
            </a:extLst>
          </p:cNvPr>
          <p:cNvSpPr/>
          <p:nvPr/>
        </p:nvSpPr>
        <p:spPr>
          <a:xfrm>
            <a:off x="8506269" y="1649840"/>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6" name="Circle: Hollow 25">
            <a:extLst>
              <a:ext uri="{FF2B5EF4-FFF2-40B4-BE49-F238E27FC236}">
                <a16:creationId xmlns:a16="http://schemas.microsoft.com/office/drawing/2014/main" id="{EFF68AB6-7510-410B-903E-885BB9A8B1BE}"/>
              </a:ext>
              <a:ext uri="{C183D7F6-B498-43B3-948B-1728B52AA6E4}">
                <adec:decorative xmlns:adec="http://schemas.microsoft.com/office/drawing/2017/decorative" val="1"/>
              </a:ext>
            </a:extLst>
          </p:cNvPr>
          <p:cNvSpPr/>
          <p:nvPr/>
        </p:nvSpPr>
        <p:spPr>
          <a:xfrm>
            <a:off x="10232917" y="1491586"/>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4" name="Circle: Hollow 3">
            <a:extLst>
              <a:ext uri="{FF2B5EF4-FFF2-40B4-BE49-F238E27FC236}">
                <a16:creationId xmlns:a16="http://schemas.microsoft.com/office/drawing/2014/main" id="{15189BA5-717D-4D42-B54F-D1E6A01EE7DA}"/>
              </a:ext>
              <a:ext uri="{C183D7F6-B498-43B3-948B-1728B52AA6E4}">
                <adec:decorative xmlns:adec="http://schemas.microsoft.com/office/drawing/2017/decorative" val="1"/>
              </a:ext>
            </a:extLst>
          </p:cNvPr>
          <p:cNvSpPr/>
          <p:nvPr/>
        </p:nvSpPr>
        <p:spPr>
          <a:xfrm>
            <a:off x="10132944" y="1408448"/>
            <a:ext cx="1332838" cy="1281668"/>
          </a:xfrm>
          <a:prstGeom prst="donut">
            <a:avLst>
              <a:gd name="adj" fmla="val 94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53115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2000"/>
                                        <p:tgtEl>
                                          <p:spTgt spid="2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in)">
                                      <p:cBhvr>
                                        <p:cTn id="16" dur="2000"/>
                                        <p:tgtEl>
                                          <p:spTgt spid="2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2000"/>
                                        <p:tgtEl>
                                          <p:spTgt spid="2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1000" tmFilter="0, 0; .2, .5; .8, .5; 1, 0"/>
                                        <p:tgtEl>
                                          <p:spTgt spid="22"/>
                                        </p:tgtEl>
                                      </p:cBhvr>
                                    </p:animEffect>
                                    <p:animScale>
                                      <p:cBhvr>
                                        <p:cTn id="27" dur="500" autoRev="1" fill="hold"/>
                                        <p:tgtEl>
                                          <p:spTgt spid="2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animBg="1"/>
      <p:bldP spid="22" grpId="0" animBg="1"/>
      <p:bldP spid="20" grpId="0" animBg="1"/>
      <p:bldP spid="21" grpId="0" animBg="1"/>
      <p:bldP spid="23" grpId="0" animBg="1"/>
      <p:bldP spid="24" grpId="0" animBg="1"/>
      <p:bldP spid="25" grpId="0" animBg="1"/>
      <p:bldP spid="26" grpId="0" animBg="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5B9A7DD-F2B7-4120-9C21-1015A2282A10}"/>
              </a:ext>
            </a:extLst>
          </p:cNvPr>
          <p:cNvSpPr>
            <a:spLocks noGrp="1"/>
          </p:cNvSpPr>
          <p:nvPr>
            <p:ph type="title"/>
          </p:nvPr>
        </p:nvSpPr>
        <p:spPr>
          <a:xfrm>
            <a:off x="315433" y="174284"/>
            <a:ext cx="9527209" cy="1323553"/>
          </a:xfrm>
        </p:spPr>
        <p:txBody>
          <a:bodyPr>
            <a:normAutofit fontScale="90000"/>
          </a:bodyPr>
          <a:lstStyle/>
          <a:p>
            <a:r>
              <a:rPr lang="en-US" sz="3600" dirty="0"/>
              <a:t>Proposed Targets: Indicator 6B</a:t>
            </a:r>
            <a:br>
              <a:rPr lang="en-US" sz="3600" dirty="0"/>
            </a:br>
            <a:r>
              <a:rPr lang="en-US" sz="2200" dirty="0"/>
              <a:t>Percent of children with IEPs aged 3, 4, and aged 5 who are enrolled in a preschool program attending separate special education class, separate school or residential facility</a:t>
            </a:r>
          </a:p>
        </p:txBody>
      </p:sp>
      <p:graphicFrame>
        <p:nvGraphicFramePr>
          <p:cNvPr id="21" name="Chart 20" descr="Line graph describing the proposed New York State targets for indicator 6B, the percentage of children with IEPs aged 3, 4, and aged 5 who are enrolled in a preschool program attending separate special education class, separate school or residential facility. The X-axis represents the federal fiscal year from 2020 to 2025 and Y-axis represents target percentage. The graph shows a decrease in target from the baseline of 29.8% in 2020 to 20% in 2025. The potential student impact would be 3,995 fewer students included in this indicator.">
            <a:extLst>
              <a:ext uri="{FF2B5EF4-FFF2-40B4-BE49-F238E27FC236}">
                <a16:creationId xmlns:a16="http://schemas.microsoft.com/office/drawing/2014/main" id="{2CFFD4AF-985E-4563-91FB-A1849DCB290E}"/>
              </a:ext>
            </a:extLst>
          </p:cNvPr>
          <p:cNvGraphicFramePr>
            <a:graphicFrameLocks/>
          </p:cNvGraphicFramePr>
          <p:nvPr>
            <p:extLst>
              <p:ext uri="{D42A27DB-BD31-4B8C-83A1-F6EECF244321}">
                <p14:modId xmlns:p14="http://schemas.microsoft.com/office/powerpoint/2010/main" val="3321866763"/>
              </p:ext>
            </p:extLst>
          </p:nvPr>
        </p:nvGraphicFramePr>
        <p:xfrm>
          <a:off x="1217122" y="1558873"/>
          <a:ext cx="10659444" cy="190826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Diagonal Corners Snipped 5">
            <a:extLst>
              <a:ext uri="{FF2B5EF4-FFF2-40B4-BE49-F238E27FC236}">
                <a16:creationId xmlns:a16="http://schemas.microsoft.com/office/drawing/2014/main" id="{107DBA6B-FB1B-4781-BC78-2D1DD262A139}"/>
              </a:ext>
            </a:extLst>
          </p:cNvPr>
          <p:cNvSpPr/>
          <p:nvPr/>
        </p:nvSpPr>
        <p:spPr>
          <a:xfrm>
            <a:off x="381001" y="5790379"/>
            <a:ext cx="11495565" cy="741680"/>
          </a:xfrm>
          <a:prstGeom prst="snip2Diag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457200" marR="0" lvl="1" indent="0" algn="ctr"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orbel" panose="020B0503020204020204"/>
                <a:ea typeface="+mn-ea"/>
                <a:cs typeface="+mn-cs"/>
              </a:rPr>
              <a:t>Stakeholder Question: </a:t>
            </a:r>
            <a:r>
              <a:rPr kumimoji="0" lang="en-US" sz="1800" b="0" i="0" u="none" strike="noStrike" kern="1200" cap="none" spc="0" normalizeH="0" baseline="0" noProof="0">
                <a:ln>
                  <a:noFill/>
                </a:ln>
                <a:solidFill>
                  <a:prstClr val="white"/>
                </a:solidFill>
                <a:effectLst/>
                <a:uLnTx/>
                <a:uFillTx/>
                <a:latin typeface="Corbel" panose="020B0503020204020204"/>
                <a:ea typeface="+mn-ea"/>
                <a:cs typeface="+mn-cs"/>
              </a:rPr>
              <a:t>Targets must show improvement over baseline and be rigorous but achievable.                           Do you feel that the proposed targets are too high, too low, or just right?</a:t>
            </a:r>
          </a:p>
        </p:txBody>
      </p:sp>
      <p:graphicFrame>
        <p:nvGraphicFramePr>
          <p:cNvPr id="14" name="Table 13">
            <a:extLst>
              <a:ext uri="{FF2B5EF4-FFF2-40B4-BE49-F238E27FC236}">
                <a16:creationId xmlns:a16="http://schemas.microsoft.com/office/drawing/2014/main" id="{C51BD0D2-E3D9-4477-A8E3-B4011F69CC72}"/>
              </a:ext>
            </a:extLst>
          </p:cNvPr>
          <p:cNvGraphicFramePr>
            <a:graphicFrameLocks noGrp="1"/>
          </p:cNvGraphicFramePr>
          <p:nvPr>
            <p:extLst>
              <p:ext uri="{D42A27DB-BD31-4B8C-83A1-F6EECF244321}">
                <p14:modId xmlns:p14="http://schemas.microsoft.com/office/powerpoint/2010/main" val="3656779587"/>
              </p:ext>
            </p:extLst>
          </p:nvPr>
        </p:nvGraphicFramePr>
        <p:xfrm>
          <a:off x="1217123" y="3604453"/>
          <a:ext cx="10454179" cy="731520"/>
        </p:xfrm>
        <a:graphic>
          <a:graphicData uri="http://schemas.openxmlformats.org/drawingml/2006/table">
            <a:tbl>
              <a:tblPr firstRow="1" bandRow="1">
                <a:tableStyleId>{3B4B98B0-60AC-42C2-AFA5-B58CD77FA1E5}</a:tableStyleId>
              </a:tblPr>
              <a:tblGrid>
                <a:gridCol w="2337735">
                  <a:extLst>
                    <a:ext uri="{9D8B030D-6E8A-4147-A177-3AD203B41FA5}">
                      <a16:colId xmlns:a16="http://schemas.microsoft.com/office/drawing/2014/main" val="236280785"/>
                    </a:ext>
                  </a:extLst>
                </a:gridCol>
                <a:gridCol w="1520576">
                  <a:extLst>
                    <a:ext uri="{9D8B030D-6E8A-4147-A177-3AD203B41FA5}">
                      <a16:colId xmlns:a16="http://schemas.microsoft.com/office/drawing/2014/main" val="1105117118"/>
                    </a:ext>
                  </a:extLst>
                </a:gridCol>
                <a:gridCol w="1592494">
                  <a:extLst>
                    <a:ext uri="{9D8B030D-6E8A-4147-A177-3AD203B41FA5}">
                      <a16:colId xmlns:a16="http://schemas.microsoft.com/office/drawing/2014/main" val="4107838460"/>
                    </a:ext>
                  </a:extLst>
                </a:gridCol>
                <a:gridCol w="1643865">
                  <a:extLst>
                    <a:ext uri="{9D8B030D-6E8A-4147-A177-3AD203B41FA5}">
                      <a16:colId xmlns:a16="http://schemas.microsoft.com/office/drawing/2014/main" val="4094384491"/>
                    </a:ext>
                  </a:extLst>
                </a:gridCol>
                <a:gridCol w="1768301">
                  <a:extLst>
                    <a:ext uri="{9D8B030D-6E8A-4147-A177-3AD203B41FA5}">
                      <a16:colId xmlns:a16="http://schemas.microsoft.com/office/drawing/2014/main" val="159150580"/>
                    </a:ext>
                  </a:extLst>
                </a:gridCol>
                <a:gridCol w="1591208">
                  <a:extLst>
                    <a:ext uri="{9D8B030D-6E8A-4147-A177-3AD203B41FA5}">
                      <a16:colId xmlns:a16="http://schemas.microsoft.com/office/drawing/2014/main" val="2633532351"/>
                    </a:ext>
                  </a:extLst>
                </a:gridCol>
              </a:tblGrid>
              <a:tr h="341887">
                <a:tc>
                  <a:txBody>
                    <a:bodyPr/>
                    <a:lstStyle/>
                    <a:p>
                      <a:pPr algn="ctr"/>
                      <a:r>
                        <a:rPr lang="en-US" sz="1600"/>
                        <a:t>Baseline 2020</a:t>
                      </a:r>
                    </a:p>
                  </a:txBody>
                  <a:tcPr anchor="ctr"/>
                </a:tc>
                <a:tc>
                  <a:txBody>
                    <a:bodyPr/>
                    <a:lstStyle/>
                    <a:p>
                      <a:pPr algn="ctr"/>
                      <a:r>
                        <a:rPr lang="en-US"/>
                        <a:t>2021</a:t>
                      </a:r>
                    </a:p>
                  </a:txBody>
                  <a:tcPr anchor="ctr"/>
                </a:tc>
                <a:tc>
                  <a:txBody>
                    <a:bodyPr/>
                    <a:lstStyle/>
                    <a:p>
                      <a:pPr algn="ctr"/>
                      <a:r>
                        <a:rPr lang="en-US"/>
                        <a:t>2022</a:t>
                      </a:r>
                    </a:p>
                  </a:txBody>
                  <a:tcPr anchor="ctr"/>
                </a:tc>
                <a:tc>
                  <a:txBody>
                    <a:bodyPr/>
                    <a:lstStyle/>
                    <a:p>
                      <a:pPr algn="ctr"/>
                      <a:r>
                        <a:rPr lang="en-US"/>
                        <a:t>2023</a:t>
                      </a:r>
                    </a:p>
                  </a:txBody>
                  <a:tcPr anchor="ctr"/>
                </a:tc>
                <a:tc>
                  <a:txBody>
                    <a:bodyPr/>
                    <a:lstStyle/>
                    <a:p>
                      <a:pPr algn="ctr"/>
                      <a:r>
                        <a:rPr lang="en-US"/>
                        <a:t>2024</a:t>
                      </a:r>
                    </a:p>
                  </a:txBody>
                  <a:tcPr anchor="ctr"/>
                </a:tc>
                <a:tc>
                  <a:txBody>
                    <a:bodyPr/>
                    <a:lstStyle/>
                    <a:p>
                      <a:pPr algn="ctr"/>
                      <a:r>
                        <a:rPr lang="en-US"/>
                        <a:t>2025</a:t>
                      </a:r>
                    </a:p>
                  </a:txBody>
                  <a:tcPr anchor="ctr"/>
                </a:tc>
                <a:extLst>
                  <a:ext uri="{0D108BD9-81ED-4DB2-BD59-A6C34878D82A}">
                    <a16:rowId xmlns:a16="http://schemas.microsoft.com/office/drawing/2014/main" val="520556430"/>
                  </a:ext>
                </a:extLst>
              </a:tr>
              <a:tr h="341887">
                <a:tc>
                  <a:txBody>
                    <a:bodyPr/>
                    <a:lstStyle/>
                    <a:p>
                      <a:pPr algn="ctr"/>
                      <a:r>
                        <a:rPr lang="en-US" sz="1800" kern="1200">
                          <a:solidFill>
                            <a:schemeClr val="tx1"/>
                          </a:solidFill>
                          <a:effectLst/>
                          <a:latin typeface="+mn-lt"/>
                          <a:ea typeface="+mn-ea"/>
                          <a:cs typeface="+mn-cs"/>
                        </a:rPr>
                        <a:t>29.8%</a:t>
                      </a:r>
                      <a:endParaRPr lang="en-US"/>
                    </a:p>
                  </a:txBody>
                  <a:tcPr anchor="ctr"/>
                </a:tc>
                <a:tc>
                  <a:txBody>
                    <a:bodyPr/>
                    <a:lstStyle/>
                    <a:p>
                      <a:pPr algn="ctr" fontAlgn="b"/>
                      <a:r>
                        <a:rPr lang="en-US" sz="1800" kern="1200">
                          <a:solidFill>
                            <a:schemeClr val="tx1"/>
                          </a:solidFill>
                          <a:effectLst/>
                          <a:latin typeface="+mn-lt"/>
                          <a:ea typeface="+mn-ea"/>
                          <a:cs typeface="+mn-cs"/>
                        </a:rPr>
                        <a:t>-1.8</a:t>
                      </a:r>
                    </a:p>
                  </a:txBody>
                  <a:tcPr marL="6350" marR="6350" marT="6350" marB="0" anchor="ctr"/>
                </a:tc>
                <a:tc>
                  <a:txBody>
                    <a:bodyPr/>
                    <a:lstStyle/>
                    <a:p>
                      <a:pPr algn="ctr" fontAlgn="b"/>
                      <a:r>
                        <a:rPr lang="en-US" sz="1800" kern="1200">
                          <a:solidFill>
                            <a:schemeClr val="tx1"/>
                          </a:solidFill>
                          <a:effectLst/>
                          <a:latin typeface="+mn-lt"/>
                          <a:ea typeface="+mn-ea"/>
                          <a:cs typeface="+mn-cs"/>
                        </a:rPr>
                        <a:t>-4</a:t>
                      </a:r>
                    </a:p>
                  </a:txBody>
                  <a:tcPr marL="6350" marR="6350" marT="6350" marB="0" anchor="ctr"/>
                </a:tc>
                <a:tc>
                  <a:txBody>
                    <a:bodyPr/>
                    <a:lstStyle/>
                    <a:p>
                      <a:pPr algn="ctr" fontAlgn="b"/>
                      <a:r>
                        <a:rPr lang="en-US" sz="1800" kern="1200">
                          <a:solidFill>
                            <a:schemeClr val="tx1"/>
                          </a:solidFill>
                          <a:effectLst/>
                          <a:latin typeface="+mn-lt"/>
                          <a:ea typeface="+mn-ea"/>
                          <a:cs typeface="+mn-cs"/>
                        </a:rPr>
                        <a:t>-1</a:t>
                      </a:r>
                    </a:p>
                  </a:txBody>
                  <a:tcPr marL="6350" marR="6350" marT="6350" marB="0" anchor="ctr"/>
                </a:tc>
                <a:tc>
                  <a:txBody>
                    <a:bodyPr/>
                    <a:lstStyle/>
                    <a:p>
                      <a:pPr algn="ctr" fontAlgn="b"/>
                      <a:r>
                        <a:rPr lang="en-US" sz="1800" kern="1200">
                          <a:solidFill>
                            <a:schemeClr val="tx1"/>
                          </a:solidFill>
                          <a:effectLst/>
                          <a:latin typeface="+mn-lt"/>
                          <a:ea typeface="+mn-ea"/>
                          <a:cs typeface="+mn-cs"/>
                        </a:rPr>
                        <a:t>-1</a:t>
                      </a:r>
                    </a:p>
                  </a:txBody>
                  <a:tcPr marL="6350" marR="6350" marT="6350" marB="0" anchor="ctr"/>
                </a:tc>
                <a:tc>
                  <a:txBody>
                    <a:bodyPr/>
                    <a:lstStyle/>
                    <a:p>
                      <a:pPr algn="ctr" fontAlgn="b"/>
                      <a:r>
                        <a:rPr lang="en-US" sz="1800" kern="1200" dirty="0">
                          <a:solidFill>
                            <a:schemeClr val="tx1"/>
                          </a:solidFill>
                          <a:effectLst/>
                          <a:latin typeface="+mn-lt"/>
                          <a:ea typeface="+mn-ea"/>
                          <a:cs typeface="+mn-cs"/>
                        </a:rPr>
                        <a:t>-2</a:t>
                      </a:r>
                    </a:p>
                  </a:txBody>
                  <a:tcPr marL="6350" marR="6350" marT="6350" marB="0" anchor="ctr"/>
                </a:tc>
                <a:extLst>
                  <a:ext uri="{0D108BD9-81ED-4DB2-BD59-A6C34878D82A}">
                    <a16:rowId xmlns:a16="http://schemas.microsoft.com/office/drawing/2014/main" val="3165134794"/>
                  </a:ext>
                </a:extLst>
              </a:tr>
            </a:tbl>
          </a:graphicData>
        </a:graphic>
      </p:graphicFrame>
      <p:pic>
        <p:nvPicPr>
          <p:cNvPr id="15" name="Graphic 14" descr="Questions">
            <a:extLst>
              <a:ext uri="{FF2B5EF4-FFF2-40B4-BE49-F238E27FC236}">
                <a16:creationId xmlns:a16="http://schemas.microsoft.com/office/drawing/2014/main" id="{EF13F4C7-0DB4-4980-834D-CA53CF69C5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5120" y="5851414"/>
            <a:ext cx="562002" cy="562002"/>
          </a:xfrm>
          <a:prstGeom prst="rect">
            <a:avLst/>
          </a:prstGeom>
        </p:spPr>
      </p:pic>
      <p:sp>
        <p:nvSpPr>
          <p:cNvPr id="19" name="TextBox 18">
            <a:extLst>
              <a:ext uri="{FF2B5EF4-FFF2-40B4-BE49-F238E27FC236}">
                <a16:creationId xmlns:a16="http://schemas.microsoft.com/office/drawing/2014/main" id="{3BC7B970-64DD-44D0-B988-8E4D55A38227}"/>
              </a:ext>
            </a:extLst>
          </p:cNvPr>
          <p:cNvSpPr txBox="1"/>
          <p:nvPr/>
        </p:nvSpPr>
        <p:spPr>
          <a:xfrm>
            <a:off x="5955527" y="2954388"/>
            <a:ext cx="462486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solidFill>
                <a:effectLst/>
                <a:uLnTx/>
                <a:uFillTx/>
                <a:latin typeface="Corbel" panose="020B0503020204020204"/>
                <a:ea typeface="+mn-ea"/>
                <a:cs typeface="+mn-cs"/>
              </a:rPr>
              <a:t>2015-2019 Five Year Equated Average = 29.5%</a:t>
            </a:r>
          </a:p>
        </p:txBody>
      </p:sp>
      <p:sp>
        <p:nvSpPr>
          <p:cNvPr id="16" name="TextBox 15">
            <a:extLst>
              <a:ext uri="{FF2B5EF4-FFF2-40B4-BE49-F238E27FC236}">
                <a16:creationId xmlns:a16="http://schemas.microsoft.com/office/drawing/2014/main" id="{2082369A-1006-4610-A059-21829FC2D504}"/>
              </a:ext>
            </a:extLst>
          </p:cNvPr>
          <p:cNvSpPr txBox="1"/>
          <p:nvPr/>
        </p:nvSpPr>
        <p:spPr>
          <a:xfrm>
            <a:off x="648415" y="4908939"/>
            <a:ext cx="19786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3864"/>
                </a:solidFill>
                <a:effectLst/>
                <a:uLnTx/>
                <a:uFillTx/>
                <a:latin typeface="Corbel" panose="020B0503020204020204"/>
                <a:ea typeface="+mn-ea"/>
                <a:cs typeface="+mn-cs"/>
              </a:rPr>
              <a:t>Target Setting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3864"/>
                </a:solidFill>
                <a:effectLst/>
                <a:uLnTx/>
                <a:uFillTx/>
                <a:latin typeface="Corbel" panose="020B0503020204020204"/>
                <a:ea typeface="+mn-ea"/>
                <a:cs typeface="+mn-cs"/>
              </a:rPr>
              <a:t>Methodology</a:t>
            </a:r>
          </a:p>
        </p:txBody>
      </p:sp>
      <p:graphicFrame>
        <p:nvGraphicFramePr>
          <p:cNvPr id="10" name="Diagram 9" descr="Recognition that preschool LRE is a  priority area. Improvement Over Baseline &amp; Increase over Average Past Trend Data. Consideration of Student Impact associated with each proposed Target.&#10;">
            <a:extLst>
              <a:ext uri="{FF2B5EF4-FFF2-40B4-BE49-F238E27FC236}">
                <a16:creationId xmlns:a16="http://schemas.microsoft.com/office/drawing/2014/main" id="{B339DD3A-8FA8-4D4A-B7A9-2FF8B6C8A594}"/>
              </a:ext>
            </a:extLst>
          </p:cNvPr>
          <p:cNvGraphicFramePr/>
          <p:nvPr>
            <p:extLst>
              <p:ext uri="{D42A27DB-BD31-4B8C-83A1-F6EECF244321}">
                <p14:modId xmlns:p14="http://schemas.microsoft.com/office/powerpoint/2010/main" val="3821045799"/>
              </p:ext>
            </p:extLst>
          </p:nvPr>
        </p:nvGraphicFramePr>
        <p:xfrm>
          <a:off x="2338865" y="4818572"/>
          <a:ext cx="9537701" cy="8798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Arrow: Down 19">
            <a:extLst>
              <a:ext uri="{FF2B5EF4-FFF2-40B4-BE49-F238E27FC236}">
                <a16:creationId xmlns:a16="http://schemas.microsoft.com/office/drawing/2014/main" id="{770409DD-081D-43CB-8B2E-772BEF337EF4}"/>
              </a:ext>
              <a:ext uri="{C183D7F6-B498-43B3-948B-1728B52AA6E4}">
                <adec:decorative xmlns:adec="http://schemas.microsoft.com/office/drawing/2017/decorative" val="1"/>
              </a:ext>
            </a:extLst>
          </p:cNvPr>
          <p:cNvSpPr/>
          <p:nvPr/>
        </p:nvSpPr>
        <p:spPr>
          <a:xfrm>
            <a:off x="565079" y="1687944"/>
            <a:ext cx="505713" cy="2743200"/>
          </a:xfrm>
          <a:prstGeom prst="downArrow">
            <a:avLst>
              <a:gd name="adj1" fmla="val 44977"/>
              <a:gd name="adj2" fmla="val 50000"/>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3864"/>
                </a:solidFill>
                <a:effectLst/>
                <a:uLnTx/>
                <a:uFillTx/>
                <a:latin typeface="Corbel" panose="020B0503020204020204"/>
                <a:ea typeface="+mn-ea"/>
                <a:cs typeface="+mn-cs"/>
              </a:rPr>
              <a:t>Decrease = Improvement</a:t>
            </a:r>
          </a:p>
        </p:txBody>
      </p:sp>
      <p:graphicFrame>
        <p:nvGraphicFramePr>
          <p:cNvPr id="2" name="Table 1">
            <a:extLst>
              <a:ext uri="{FF2B5EF4-FFF2-40B4-BE49-F238E27FC236}">
                <a16:creationId xmlns:a16="http://schemas.microsoft.com/office/drawing/2014/main" id="{D0719C05-3085-4FDA-A838-3073B0315F69}"/>
              </a:ext>
            </a:extLst>
          </p:cNvPr>
          <p:cNvGraphicFramePr>
            <a:graphicFrameLocks noGrp="1"/>
          </p:cNvGraphicFramePr>
          <p:nvPr/>
        </p:nvGraphicFramePr>
        <p:xfrm>
          <a:off x="1217123" y="4336522"/>
          <a:ext cx="10454179" cy="365760"/>
        </p:xfrm>
        <a:graphic>
          <a:graphicData uri="http://schemas.openxmlformats.org/drawingml/2006/table">
            <a:tbl>
              <a:tblPr firstRow="1" bandRow="1">
                <a:tableStyleId>{3B4B98B0-60AC-42C2-AFA5-B58CD77FA1E5}</a:tableStyleId>
              </a:tblPr>
              <a:tblGrid>
                <a:gridCol w="2337735">
                  <a:extLst>
                    <a:ext uri="{9D8B030D-6E8A-4147-A177-3AD203B41FA5}">
                      <a16:colId xmlns:a16="http://schemas.microsoft.com/office/drawing/2014/main" val="799152465"/>
                    </a:ext>
                  </a:extLst>
                </a:gridCol>
                <a:gridCol w="8116444">
                  <a:extLst>
                    <a:ext uri="{9D8B030D-6E8A-4147-A177-3AD203B41FA5}">
                      <a16:colId xmlns:a16="http://schemas.microsoft.com/office/drawing/2014/main" val="1807576495"/>
                    </a:ext>
                  </a:extLst>
                </a:gridCol>
              </a:tblGrid>
              <a:tr h="341887">
                <a:tc>
                  <a:txBody>
                    <a:bodyPr/>
                    <a:lstStyle/>
                    <a:p>
                      <a:pPr algn="ctr"/>
                      <a:r>
                        <a:rPr lang="en-US" b="0"/>
                        <a:t>Student Impact</a:t>
                      </a: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700" b="0" kern="1200">
                          <a:solidFill>
                            <a:schemeClr val="tx1"/>
                          </a:solidFill>
                          <a:effectLst/>
                          <a:latin typeface="+mn-lt"/>
                          <a:ea typeface="+mn-ea"/>
                          <a:cs typeface="+mn-cs"/>
                        </a:rPr>
                        <a:t>3995 fewer preschool students in a separate class (2020 baseline vs 2025 proposed target)</a:t>
                      </a:r>
                    </a:p>
                  </a:txBody>
                  <a:tcPr marL="6350" marR="6350" marT="6350" marB="0" anchor="ctr">
                    <a:lnL>
                      <a:noFill/>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053139"/>
                  </a:ext>
                </a:extLst>
              </a:tr>
            </a:tbl>
          </a:graphicData>
        </a:graphic>
      </p:graphicFrame>
      <p:sp>
        <p:nvSpPr>
          <p:cNvPr id="3" name="Slide Number Placeholder 2">
            <a:extLst>
              <a:ext uri="{FF2B5EF4-FFF2-40B4-BE49-F238E27FC236}">
                <a16:creationId xmlns:a16="http://schemas.microsoft.com/office/drawing/2014/main" id="{278D0D36-EEEE-41AB-8CE7-45D308B02B63}"/>
              </a:ext>
            </a:extLst>
          </p:cNvPr>
          <p:cNvSpPr>
            <a:spLocks noGrp="1"/>
          </p:cNvSpPr>
          <p:nvPr>
            <p:ph type="sldNum" sz="quarter" idx="12"/>
          </p:nvPr>
        </p:nvSpPr>
        <p:spPr>
          <a:xfrm>
            <a:off x="0" y="6629400"/>
            <a:ext cx="410402" cy="22860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9CD8D479-8942-46E8-A226-A4E01F7A105C}" type="slidenum">
              <a:rPr kumimoji="0" lang="en-US" sz="1000" b="0" i="0" u="none" strike="noStrike" kern="1200" cap="none" spc="0" normalizeH="0" baseline="0" noProof="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53</a:t>
            </a:fld>
            <a:endPar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53F7E818-42DF-48AB-993C-842EE4D74B6E}"/>
              </a:ext>
            </a:extLst>
          </p:cNvPr>
          <p:cNvSpPr>
            <a:spLocks noGrp="1"/>
          </p:cNvSpPr>
          <p:nvPr>
            <p:ph type="ftr" sz="quarter" idx="11"/>
          </p:nvPr>
        </p:nvSpPr>
        <p:spPr>
          <a:xfrm>
            <a:off x="1637716" y="6629400"/>
            <a:ext cx="9144259" cy="228600"/>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Indicator  6B Proposed Target</a:t>
            </a:r>
          </a:p>
        </p:txBody>
      </p:sp>
      <p:sp>
        <p:nvSpPr>
          <p:cNvPr id="7" name="Circle: Hollow 6">
            <a:extLst>
              <a:ext uri="{FF2B5EF4-FFF2-40B4-BE49-F238E27FC236}">
                <a16:creationId xmlns:a16="http://schemas.microsoft.com/office/drawing/2014/main" id="{C7DA841A-FEC7-475E-952C-E98007F4E199}"/>
              </a:ext>
              <a:ext uri="{C183D7F6-B498-43B3-948B-1728B52AA6E4}">
                <adec:decorative xmlns:adec="http://schemas.microsoft.com/office/drawing/2017/decorative" val="1"/>
              </a:ext>
            </a:extLst>
          </p:cNvPr>
          <p:cNvSpPr/>
          <p:nvPr/>
        </p:nvSpPr>
        <p:spPr>
          <a:xfrm>
            <a:off x="1632001" y="1549348"/>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17" name="Circle: Hollow 16">
            <a:extLst>
              <a:ext uri="{FF2B5EF4-FFF2-40B4-BE49-F238E27FC236}">
                <a16:creationId xmlns:a16="http://schemas.microsoft.com/office/drawing/2014/main" id="{AA716370-355C-45D4-96BB-599F64BB64D9}"/>
              </a:ext>
              <a:ext uri="{C183D7F6-B498-43B3-948B-1728B52AA6E4}">
                <adec:decorative xmlns:adec="http://schemas.microsoft.com/office/drawing/2017/decorative" val="1"/>
              </a:ext>
            </a:extLst>
          </p:cNvPr>
          <p:cNvSpPr/>
          <p:nvPr/>
        </p:nvSpPr>
        <p:spPr>
          <a:xfrm>
            <a:off x="3371918" y="1614127"/>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18" name="Circle: Hollow 17">
            <a:extLst>
              <a:ext uri="{FF2B5EF4-FFF2-40B4-BE49-F238E27FC236}">
                <a16:creationId xmlns:a16="http://schemas.microsoft.com/office/drawing/2014/main" id="{B2BCD898-C0E1-4804-AA9E-9FB2E2D6AC53}"/>
              </a:ext>
              <a:ext uri="{C183D7F6-B498-43B3-948B-1728B52AA6E4}">
                <adec:decorative xmlns:adec="http://schemas.microsoft.com/office/drawing/2017/decorative" val="1"/>
              </a:ext>
            </a:extLst>
          </p:cNvPr>
          <p:cNvSpPr/>
          <p:nvPr/>
        </p:nvSpPr>
        <p:spPr>
          <a:xfrm>
            <a:off x="5099101" y="1778537"/>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2" name="Circle: Hollow 21">
            <a:extLst>
              <a:ext uri="{FF2B5EF4-FFF2-40B4-BE49-F238E27FC236}">
                <a16:creationId xmlns:a16="http://schemas.microsoft.com/office/drawing/2014/main" id="{DBF9FE18-7787-454C-A92F-78F477FA1AB1}"/>
              </a:ext>
              <a:ext uri="{C183D7F6-B498-43B3-948B-1728B52AA6E4}">
                <adec:decorative xmlns:adec="http://schemas.microsoft.com/office/drawing/2017/decorative" val="1"/>
              </a:ext>
            </a:extLst>
          </p:cNvPr>
          <p:cNvSpPr/>
          <p:nvPr/>
        </p:nvSpPr>
        <p:spPr>
          <a:xfrm>
            <a:off x="6847891" y="1835166"/>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3" name="Circle: Hollow 22">
            <a:extLst>
              <a:ext uri="{FF2B5EF4-FFF2-40B4-BE49-F238E27FC236}">
                <a16:creationId xmlns:a16="http://schemas.microsoft.com/office/drawing/2014/main" id="{8B7BC4C0-B60B-4CDF-99DA-166E49EE3C78}"/>
              </a:ext>
              <a:ext uri="{C183D7F6-B498-43B3-948B-1728B52AA6E4}">
                <adec:decorative xmlns:adec="http://schemas.microsoft.com/office/drawing/2017/decorative" val="1"/>
              </a:ext>
            </a:extLst>
          </p:cNvPr>
          <p:cNvSpPr/>
          <p:nvPr/>
        </p:nvSpPr>
        <p:spPr>
          <a:xfrm>
            <a:off x="8559525" y="1874593"/>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4" name="Circle: Hollow 23">
            <a:extLst>
              <a:ext uri="{FF2B5EF4-FFF2-40B4-BE49-F238E27FC236}">
                <a16:creationId xmlns:a16="http://schemas.microsoft.com/office/drawing/2014/main" id="{214643B7-59FD-402A-A8EE-72A5CCBB4DC3}"/>
              </a:ext>
              <a:ext uri="{C183D7F6-B498-43B3-948B-1728B52AA6E4}">
                <adec:decorative xmlns:adec="http://schemas.microsoft.com/office/drawing/2017/decorative" val="1"/>
              </a:ext>
            </a:extLst>
          </p:cNvPr>
          <p:cNvSpPr/>
          <p:nvPr/>
        </p:nvSpPr>
        <p:spPr>
          <a:xfrm>
            <a:off x="10299734" y="1949414"/>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7" name="Circle: Hollow 26">
            <a:extLst>
              <a:ext uri="{FF2B5EF4-FFF2-40B4-BE49-F238E27FC236}">
                <a16:creationId xmlns:a16="http://schemas.microsoft.com/office/drawing/2014/main" id="{142F3C85-4661-411D-B577-883C4B6572BE}"/>
              </a:ext>
              <a:ext uri="{C183D7F6-B498-43B3-948B-1728B52AA6E4}">
                <adec:decorative xmlns:adec="http://schemas.microsoft.com/office/drawing/2017/decorative" val="1"/>
              </a:ext>
            </a:extLst>
          </p:cNvPr>
          <p:cNvSpPr/>
          <p:nvPr/>
        </p:nvSpPr>
        <p:spPr>
          <a:xfrm>
            <a:off x="10203478" y="1853975"/>
            <a:ext cx="1332838" cy="1281668"/>
          </a:xfrm>
          <a:prstGeom prst="donut">
            <a:avLst>
              <a:gd name="adj" fmla="val 94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54614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2000"/>
                                        <p:tgtEl>
                                          <p:spTgt spid="2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2000"/>
                                        <p:tgtEl>
                                          <p:spTgt spid="2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1000" tmFilter="0, 0; .2, .5; .8, .5; 1, 0"/>
                                        <p:tgtEl>
                                          <p:spTgt spid="20"/>
                                        </p:tgtEl>
                                      </p:cBhvr>
                                    </p:animEffect>
                                    <p:animScale>
                                      <p:cBhvr>
                                        <p:cTn id="27" dur="500" autoRev="1" fill="hold"/>
                                        <p:tgtEl>
                                          <p:spTgt spid="2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animBg="1"/>
      <p:bldP spid="7" grpId="0" animBg="1"/>
      <p:bldP spid="17" grpId="0" animBg="1"/>
      <p:bldP spid="18" grpId="0" animBg="1"/>
      <p:bldP spid="22" grpId="0" animBg="1"/>
      <p:bldP spid="23" grpId="0" animBg="1"/>
      <p:bldP spid="24" grpId="0" animBg="1"/>
      <p:bldP spid="2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5B9A7DD-F2B7-4120-9C21-1015A2282A10}"/>
              </a:ext>
            </a:extLst>
          </p:cNvPr>
          <p:cNvSpPr>
            <a:spLocks noGrp="1"/>
          </p:cNvSpPr>
          <p:nvPr>
            <p:ph type="title"/>
          </p:nvPr>
        </p:nvSpPr>
        <p:spPr>
          <a:xfrm>
            <a:off x="205200" y="170025"/>
            <a:ext cx="11024454" cy="1323553"/>
          </a:xfrm>
        </p:spPr>
        <p:txBody>
          <a:bodyPr>
            <a:normAutofit/>
          </a:bodyPr>
          <a:lstStyle/>
          <a:p>
            <a:r>
              <a:rPr lang="en-US" sz="3600" dirty="0"/>
              <a:t>Proposed Targets: Indicator 6C</a:t>
            </a:r>
            <a:br>
              <a:rPr lang="en-US" sz="3600" dirty="0"/>
            </a:br>
            <a:r>
              <a:rPr lang="en-US" sz="2000" dirty="0"/>
              <a:t>Percent of children with individualized education programs (IEPs) aged 3, 4, and aged 5                     </a:t>
            </a:r>
            <a:br>
              <a:rPr lang="en-US" sz="2000" dirty="0"/>
            </a:br>
            <a:r>
              <a:rPr lang="en-US" sz="2000" dirty="0"/>
              <a:t>receiving special education and related services in the home</a:t>
            </a:r>
          </a:p>
        </p:txBody>
      </p:sp>
      <p:graphicFrame>
        <p:nvGraphicFramePr>
          <p:cNvPr id="21" name="Chart 20" descr="Line graph describing the proposed New York State targets for indicator 6C, the percentage of children with individualized education programs (IEPs) aged 3, 4, and aged 5                     &#10;receiving special education and related services in the home. The X-axis represents the federal fiscal year from 2020 to 2025 and Y-axis represents target percentage. The graph shows a decrease in target from the baseline of 11.3% in 2020 to 8% in 2025. The potential student impact would be 1,330 fewer students included in this indicator.&#10;">
            <a:extLst>
              <a:ext uri="{FF2B5EF4-FFF2-40B4-BE49-F238E27FC236}">
                <a16:creationId xmlns:a16="http://schemas.microsoft.com/office/drawing/2014/main" id="{C6BD89CB-0AB3-45E5-B6DA-A61D92A59495}"/>
              </a:ext>
            </a:extLst>
          </p:cNvPr>
          <p:cNvGraphicFramePr>
            <a:graphicFrameLocks/>
          </p:cNvGraphicFramePr>
          <p:nvPr>
            <p:extLst>
              <p:ext uri="{D42A27DB-BD31-4B8C-83A1-F6EECF244321}">
                <p14:modId xmlns:p14="http://schemas.microsoft.com/office/powerpoint/2010/main" val="708988441"/>
              </p:ext>
            </p:extLst>
          </p:nvPr>
        </p:nvGraphicFramePr>
        <p:xfrm>
          <a:off x="1160280" y="1590919"/>
          <a:ext cx="10609962" cy="214312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3BC7B970-64DD-44D0-B988-8E4D55A38227}"/>
              </a:ext>
            </a:extLst>
          </p:cNvPr>
          <p:cNvSpPr txBox="1"/>
          <p:nvPr/>
        </p:nvSpPr>
        <p:spPr>
          <a:xfrm>
            <a:off x="6528022" y="3090151"/>
            <a:ext cx="4253954" cy="338554"/>
          </a:xfrm>
          <a:prstGeom prst="rect">
            <a:avLst/>
          </a:prstGeom>
          <a:noFill/>
        </p:spPr>
        <p:txBody>
          <a:bodyPr wrap="square" rtlCol="0">
            <a:spAutoFit/>
          </a:bodyPr>
          <a:lstStyle/>
          <a:p>
            <a:pPr algn="r"/>
            <a:r>
              <a:rPr lang="en-US" sz="1600"/>
              <a:t>2015-2019 Five Year Equated Average = 8.17%</a:t>
            </a:r>
          </a:p>
        </p:txBody>
      </p:sp>
      <p:graphicFrame>
        <p:nvGraphicFramePr>
          <p:cNvPr id="14" name="Table 13">
            <a:extLst>
              <a:ext uri="{FF2B5EF4-FFF2-40B4-BE49-F238E27FC236}">
                <a16:creationId xmlns:a16="http://schemas.microsoft.com/office/drawing/2014/main" id="{EACEDBE6-947B-4A8A-B0E6-5595099E8870}"/>
              </a:ext>
            </a:extLst>
          </p:cNvPr>
          <p:cNvGraphicFramePr>
            <a:graphicFrameLocks noGrp="1"/>
          </p:cNvGraphicFramePr>
          <p:nvPr>
            <p:extLst>
              <p:ext uri="{D42A27DB-BD31-4B8C-83A1-F6EECF244321}">
                <p14:modId xmlns:p14="http://schemas.microsoft.com/office/powerpoint/2010/main" val="2741461241"/>
              </p:ext>
            </p:extLst>
          </p:nvPr>
        </p:nvGraphicFramePr>
        <p:xfrm>
          <a:off x="1217123" y="3604453"/>
          <a:ext cx="10454179" cy="731520"/>
        </p:xfrm>
        <a:graphic>
          <a:graphicData uri="http://schemas.openxmlformats.org/drawingml/2006/table">
            <a:tbl>
              <a:tblPr firstRow="1" bandRow="1">
                <a:tableStyleId>{3B4B98B0-60AC-42C2-AFA5-B58CD77FA1E5}</a:tableStyleId>
              </a:tblPr>
              <a:tblGrid>
                <a:gridCol w="1995977">
                  <a:extLst>
                    <a:ext uri="{9D8B030D-6E8A-4147-A177-3AD203B41FA5}">
                      <a16:colId xmlns:a16="http://schemas.microsoft.com/office/drawing/2014/main" val="236280785"/>
                    </a:ext>
                  </a:extLst>
                </a:gridCol>
                <a:gridCol w="1600200">
                  <a:extLst>
                    <a:ext uri="{9D8B030D-6E8A-4147-A177-3AD203B41FA5}">
                      <a16:colId xmlns:a16="http://schemas.microsoft.com/office/drawing/2014/main" val="1105117118"/>
                    </a:ext>
                  </a:extLst>
                </a:gridCol>
                <a:gridCol w="1689100">
                  <a:extLst>
                    <a:ext uri="{9D8B030D-6E8A-4147-A177-3AD203B41FA5}">
                      <a16:colId xmlns:a16="http://schemas.microsoft.com/office/drawing/2014/main" val="4107838460"/>
                    </a:ext>
                  </a:extLst>
                </a:gridCol>
                <a:gridCol w="1638300">
                  <a:extLst>
                    <a:ext uri="{9D8B030D-6E8A-4147-A177-3AD203B41FA5}">
                      <a16:colId xmlns:a16="http://schemas.microsoft.com/office/drawing/2014/main" val="4094384491"/>
                    </a:ext>
                  </a:extLst>
                </a:gridCol>
                <a:gridCol w="1939394">
                  <a:extLst>
                    <a:ext uri="{9D8B030D-6E8A-4147-A177-3AD203B41FA5}">
                      <a16:colId xmlns:a16="http://schemas.microsoft.com/office/drawing/2014/main" val="159150580"/>
                    </a:ext>
                  </a:extLst>
                </a:gridCol>
                <a:gridCol w="1591208">
                  <a:extLst>
                    <a:ext uri="{9D8B030D-6E8A-4147-A177-3AD203B41FA5}">
                      <a16:colId xmlns:a16="http://schemas.microsoft.com/office/drawing/2014/main" val="2633532351"/>
                    </a:ext>
                  </a:extLst>
                </a:gridCol>
              </a:tblGrid>
              <a:tr h="341887">
                <a:tc>
                  <a:txBody>
                    <a:bodyPr/>
                    <a:lstStyle/>
                    <a:p>
                      <a:pPr algn="ctr"/>
                      <a:r>
                        <a:rPr lang="en-US" sz="1600"/>
                        <a:t>Baseline 2020</a:t>
                      </a:r>
                    </a:p>
                  </a:txBody>
                  <a:tcPr anchor="ctr"/>
                </a:tc>
                <a:tc>
                  <a:txBody>
                    <a:bodyPr/>
                    <a:lstStyle/>
                    <a:p>
                      <a:pPr algn="ctr"/>
                      <a:r>
                        <a:rPr lang="en-US"/>
                        <a:t>2021</a:t>
                      </a:r>
                    </a:p>
                  </a:txBody>
                  <a:tcPr anchor="ctr"/>
                </a:tc>
                <a:tc>
                  <a:txBody>
                    <a:bodyPr/>
                    <a:lstStyle/>
                    <a:p>
                      <a:pPr algn="ctr"/>
                      <a:r>
                        <a:rPr lang="en-US"/>
                        <a:t>2022</a:t>
                      </a:r>
                    </a:p>
                  </a:txBody>
                  <a:tcPr anchor="ctr"/>
                </a:tc>
                <a:tc>
                  <a:txBody>
                    <a:bodyPr/>
                    <a:lstStyle/>
                    <a:p>
                      <a:pPr algn="ctr"/>
                      <a:r>
                        <a:rPr lang="en-US"/>
                        <a:t>2023</a:t>
                      </a:r>
                    </a:p>
                  </a:txBody>
                  <a:tcPr anchor="ctr"/>
                </a:tc>
                <a:tc>
                  <a:txBody>
                    <a:bodyPr/>
                    <a:lstStyle/>
                    <a:p>
                      <a:pPr algn="ctr"/>
                      <a:r>
                        <a:rPr lang="en-US"/>
                        <a:t>2024</a:t>
                      </a:r>
                    </a:p>
                  </a:txBody>
                  <a:tcPr anchor="ctr"/>
                </a:tc>
                <a:tc>
                  <a:txBody>
                    <a:bodyPr/>
                    <a:lstStyle/>
                    <a:p>
                      <a:pPr algn="ctr"/>
                      <a:r>
                        <a:rPr lang="en-US"/>
                        <a:t>2025</a:t>
                      </a:r>
                    </a:p>
                  </a:txBody>
                  <a:tcPr anchor="ctr"/>
                </a:tc>
                <a:extLst>
                  <a:ext uri="{0D108BD9-81ED-4DB2-BD59-A6C34878D82A}">
                    <a16:rowId xmlns:a16="http://schemas.microsoft.com/office/drawing/2014/main" val="520556430"/>
                  </a:ext>
                </a:extLst>
              </a:tr>
              <a:tr h="341887">
                <a:tc>
                  <a:txBody>
                    <a:bodyPr/>
                    <a:lstStyle/>
                    <a:p>
                      <a:pPr algn="ctr"/>
                      <a:r>
                        <a:rPr lang="en-US" sz="1800" kern="1200">
                          <a:solidFill>
                            <a:schemeClr val="tx1"/>
                          </a:solidFill>
                          <a:effectLst/>
                          <a:latin typeface="+mn-lt"/>
                          <a:ea typeface="+mn-ea"/>
                          <a:cs typeface="+mn-cs"/>
                        </a:rPr>
                        <a:t>11.3%</a:t>
                      </a:r>
                      <a:endParaRPr lang="en-US"/>
                    </a:p>
                  </a:txBody>
                  <a:tcPr anchor="ctr"/>
                </a:tc>
                <a:tc>
                  <a:txBody>
                    <a:bodyPr/>
                    <a:lstStyle/>
                    <a:p>
                      <a:pPr algn="ctr" fontAlgn="b"/>
                      <a:r>
                        <a:rPr lang="en-US" sz="1800" kern="1200">
                          <a:solidFill>
                            <a:schemeClr val="tx1"/>
                          </a:solidFill>
                          <a:effectLst/>
                          <a:latin typeface="+mn-lt"/>
                          <a:ea typeface="+mn-ea"/>
                          <a:cs typeface="+mn-cs"/>
                        </a:rPr>
                        <a:t>-0.30</a:t>
                      </a:r>
                    </a:p>
                  </a:txBody>
                  <a:tcPr marL="6350" marR="6350" marT="6350" marB="0" anchor="ctr"/>
                </a:tc>
                <a:tc>
                  <a:txBody>
                    <a:bodyPr/>
                    <a:lstStyle/>
                    <a:p>
                      <a:pPr algn="ctr" fontAlgn="b"/>
                      <a:r>
                        <a:rPr lang="en-US" sz="1800" kern="1200">
                          <a:solidFill>
                            <a:schemeClr val="tx1"/>
                          </a:solidFill>
                          <a:effectLst/>
                          <a:latin typeface="+mn-lt"/>
                          <a:ea typeface="+mn-ea"/>
                          <a:cs typeface="+mn-cs"/>
                        </a:rPr>
                        <a:t>-.50</a:t>
                      </a:r>
                    </a:p>
                  </a:txBody>
                  <a:tcPr marL="6350" marR="6350" marT="6350" marB="0" anchor="ctr"/>
                </a:tc>
                <a:tc>
                  <a:txBody>
                    <a:bodyPr/>
                    <a:lstStyle/>
                    <a:p>
                      <a:pPr algn="ctr" fontAlgn="b"/>
                      <a:r>
                        <a:rPr lang="en-US" sz="1800" kern="1200">
                          <a:solidFill>
                            <a:schemeClr val="tx1"/>
                          </a:solidFill>
                          <a:effectLst/>
                          <a:latin typeface="+mn-lt"/>
                          <a:ea typeface="+mn-ea"/>
                          <a:cs typeface="+mn-cs"/>
                        </a:rPr>
                        <a:t>-.50</a:t>
                      </a:r>
                    </a:p>
                  </a:txBody>
                  <a:tcPr marL="6350" marR="6350" marT="6350" marB="0" anchor="ctr"/>
                </a:tc>
                <a:tc>
                  <a:txBody>
                    <a:bodyPr/>
                    <a:lstStyle/>
                    <a:p>
                      <a:pPr algn="ctr" fontAlgn="b"/>
                      <a:r>
                        <a:rPr lang="en-US" sz="1800" kern="1200">
                          <a:solidFill>
                            <a:schemeClr val="tx1"/>
                          </a:solidFill>
                          <a:effectLst/>
                          <a:latin typeface="+mn-lt"/>
                          <a:ea typeface="+mn-ea"/>
                          <a:cs typeface="+mn-cs"/>
                        </a:rPr>
                        <a:t>-.50</a:t>
                      </a:r>
                    </a:p>
                  </a:txBody>
                  <a:tcPr marL="6350" marR="6350" marT="6350" marB="0" anchor="ctr"/>
                </a:tc>
                <a:tc>
                  <a:txBody>
                    <a:bodyPr/>
                    <a:lstStyle/>
                    <a:p>
                      <a:pPr algn="ctr" fontAlgn="b"/>
                      <a:r>
                        <a:rPr lang="en-US" sz="1800" kern="1200" dirty="0">
                          <a:solidFill>
                            <a:schemeClr val="tx1"/>
                          </a:solidFill>
                          <a:effectLst/>
                          <a:latin typeface="+mn-lt"/>
                          <a:ea typeface="+mn-ea"/>
                          <a:cs typeface="+mn-cs"/>
                        </a:rPr>
                        <a:t>-0.50</a:t>
                      </a:r>
                    </a:p>
                  </a:txBody>
                  <a:tcPr marL="6350" marR="6350" marT="6350" marB="0" anchor="ctr"/>
                </a:tc>
                <a:extLst>
                  <a:ext uri="{0D108BD9-81ED-4DB2-BD59-A6C34878D82A}">
                    <a16:rowId xmlns:a16="http://schemas.microsoft.com/office/drawing/2014/main" val="3165134794"/>
                  </a:ext>
                </a:extLst>
              </a:tr>
            </a:tbl>
          </a:graphicData>
        </a:graphic>
      </p:graphicFrame>
      <p:pic>
        <p:nvPicPr>
          <p:cNvPr id="15" name="Graphic 14" descr="Questions">
            <a:extLst>
              <a:ext uri="{FF2B5EF4-FFF2-40B4-BE49-F238E27FC236}">
                <a16:creationId xmlns:a16="http://schemas.microsoft.com/office/drawing/2014/main" id="{EF13F4C7-0DB4-4980-834D-CA53CF69C5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5120" y="5851414"/>
            <a:ext cx="562002" cy="562002"/>
          </a:xfrm>
          <a:prstGeom prst="rect">
            <a:avLst/>
          </a:prstGeom>
        </p:spPr>
      </p:pic>
      <p:sp>
        <p:nvSpPr>
          <p:cNvPr id="16" name="TextBox 15">
            <a:extLst>
              <a:ext uri="{FF2B5EF4-FFF2-40B4-BE49-F238E27FC236}">
                <a16:creationId xmlns:a16="http://schemas.microsoft.com/office/drawing/2014/main" id="{2082369A-1006-4610-A059-21829FC2D504}"/>
              </a:ext>
            </a:extLst>
          </p:cNvPr>
          <p:cNvSpPr txBox="1"/>
          <p:nvPr/>
        </p:nvSpPr>
        <p:spPr>
          <a:xfrm>
            <a:off x="655120" y="4899363"/>
            <a:ext cx="1978602" cy="707886"/>
          </a:xfrm>
          <a:prstGeom prst="rect">
            <a:avLst/>
          </a:prstGeom>
          <a:noFill/>
        </p:spPr>
        <p:txBody>
          <a:bodyPr wrap="square" rtlCol="0">
            <a:spAutoFit/>
          </a:bodyPr>
          <a:lstStyle/>
          <a:p>
            <a:r>
              <a:rPr lang="en-US" sz="2000"/>
              <a:t>Target Setting </a:t>
            </a:r>
          </a:p>
          <a:p>
            <a:r>
              <a:rPr lang="en-US" sz="2000"/>
              <a:t>Methodology</a:t>
            </a:r>
          </a:p>
        </p:txBody>
      </p:sp>
      <p:graphicFrame>
        <p:nvGraphicFramePr>
          <p:cNvPr id="10" name="Diagram 9" descr="Table describing the target setting methodology: Consideration that preschool LRE is a priority area ">
            <a:extLst>
              <a:ext uri="{FF2B5EF4-FFF2-40B4-BE49-F238E27FC236}">
                <a16:creationId xmlns:a16="http://schemas.microsoft.com/office/drawing/2014/main" id="{B339DD3A-8FA8-4D4A-B7A9-2FF8B6C8A594}"/>
              </a:ext>
            </a:extLst>
          </p:cNvPr>
          <p:cNvGraphicFramePr/>
          <p:nvPr>
            <p:extLst>
              <p:ext uri="{D42A27DB-BD31-4B8C-83A1-F6EECF244321}">
                <p14:modId xmlns:p14="http://schemas.microsoft.com/office/powerpoint/2010/main" val="2446335205"/>
              </p:ext>
            </p:extLst>
          </p:nvPr>
        </p:nvGraphicFramePr>
        <p:xfrm>
          <a:off x="2338865" y="4799912"/>
          <a:ext cx="9537701" cy="882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Arrow: Down 19">
            <a:extLst>
              <a:ext uri="{FF2B5EF4-FFF2-40B4-BE49-F238E27FC236}">
                <a16:creationId xmlns:a16="http://schemas.microsoft.com/office/drawing/2014/main" id="{0C08E93B-97DF-4FA6-9E0B-CE3E02596BEA}"/>
              </a:ext>
              <a:ext uri="{C183D7F6-B498-43B3-948B-1728B52AA6E4}">
                <adec:decorative xmlns:adec="http://schemas.microsoft.com/office/drawing/2017/decorative" val="1"/>
              </a:ext>
            </a:extLst>
          </p:cNvPr>
          <p:cNvSpPr/>
          <p:nvPr/>
        </p:nvSpPr>
        <p:spPr>
          <a:xfrm>
            <a:off x="565079" y="1687944"/>
            <a:ext cx="505713" cy="2743200"/>
          </a:xfrm>
          <a:prstGeom prst="downArrow">
            <a:avLst>
              <a:gd name="adj1" fmla="val 44977"/>
              <a:gd name="adj2" fmla="val 50000"/>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a:t>Decrease = Improvement</a:t>
            </a:r>
          </a:p>
        </p:txBody>
      </p:sp>
      <p:graphicFrame>
        <p:nvGraphicFramePr>
          <p:cNvPr id="2" name="Table 1">
            <a:extLst>
              <a:ext uri="{FF2B5EF4-FFF2-40B4-BE49-F238E27FC236}">
                <a16:creationId xmlns:a16="http://schemas.microsoft.com/office/drawing/2014/main" id="{9D6DA786-CFD0-46A6-B78D-88C9CA87802A}"/>
              </a:ext>
            </a:extLst>
          </p:cNvPr>
          <p:cNvGraphicFramePr>
            <a:graphicFrameLocks noGrp="1"/>
          </p:cNvGraphicFramePr>
          <p:nvPr>
            <p:extLst>
              <p:ext uri="{D42A27DB-BD31-4B8C-83A1-F6EECF244321}">
                <p14:modId xmlns:p14="http://schemas.microsoft.com/office/powerpoint/2010/main" val="4057067664"/>
              </p:ext>
            </p:extLst>
          </p:nvPr>
        </p:nvGraphicFramePr>
        <p:xfrm>
          <a:off x="1217123" y="4326253"/>
          <a:ext cx="10454179" cy="365760"/>
        </p:xfrm>
        <a:graphic>
          <a:graphicData uri="http://schemas.openxmlformats.org/drawingml/2006/table">
            <a:tbl>
              <a:tblPr firstRow="1" bandRow="1">
                <a:tableStyleId>{3B4B98B0-60AC-42C2-AFA5-B58CD77FA1E5}</a:tableStyleId>
              </a:tblPr>
              <a:tblGrid>
                <a:gridCol w="1995977">
                  <a:extLst>
                    <a:ext uri="{9D8B030D-6E8A-4147-A177-3AD203B41FA5}">
                      <a16:colId xmlns:a16="http://schemas.microsoft.com/office/drawing/2014/main" val="2031440674"/>
                    </a:ext>
                  </a:extLst>
                </a:gridCol>
                <a:gridCol w="8458202">
                  <a:extLst>
                    <a:ext uri="{9D8B030D-6E8A-4147-A177-3AD203B41FA5}">
                      <a16:colId xmlns:a16="http://schemas.microsoft.com/office/drawing/2014/main" val="18470684"/>
                    </a:ext>
                  </a:extLst>
                </a:gridCol>
              </a:tblGrid>
              <a:tr h="341887">
                <a:tc>
                  <a:txBody>
                    <a:bodyPr/>
                    <a:lstStyle/>
                    <a:p>
                      <a:pPr algn="ctr"/>
                      <a:r>
                        <a:rPr lang="en-US" b="0"/>
                        <a:t>Student Impact</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kern="1200">
                          <a:solidFill>
                            <a:schemeClr val="tx1"/>
                          </a:solidFill>
                          <a:effectLst/>
                          <a:latin typeface="+mn-lt"/>
                          <a:ea typeface="+mn-ea"/>
                          <a:cs typeface="+mn-cs"/>
                        </a:rPr>
                        <a:t>922 fewer students would receive home services (2020 baseline vs 2025 proposed target)</a:t>
                      </a:r>
                    </a:p>
                  </a:txBody>
                  <a:tcPr marL="6350" marR="6350" marT="635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623372"/>
                  </a:ext>
                </a:extLst>
              </a:tr>
            </a:tbl>
          </a:graphicData>
        </a:graphic>
      </p:graphicFrame>
      <p:sp>
        <p:nvSpPr>
          <p:cNvPr id="6" name="Rectangle: Diagonal Corners Snipped 5">
            <a:extLst>
              <a:ext uri="{FF2B5EF4-FFF2-40B4-BE49-F238E27FC236}">
                <a16:creationId xmlns:a16="http://schemas.microsoft.com/office/drawing/2014/main" id="{107DBA6B-FB1B-4781-BC78-2D1DD262A139}"/>
              </a:ext>
            </a:extLst>
          </p:cNvPr>
          <p:cNvSpPr/>
          <p:nvPr/>
        </p:nvSpPr>
        <p:spPr>
          <a:xfrm>
            <a:off x="381001" y="5790379"/>
            <a:ext cx="11495565" cy="741680"/>
          </a:xfrm>
          <a:prstGeom prst="snip2Diag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lvl="1" algn="ctr" fontAlgn="base"/>
            <a:r>
              <a:rPr lang="en-US" sz="2000" b="1"/>
              <a:t>Stakeholder Question: </a:t>
            </a:r>
            <a:r>
              <a:rPr lang="en-US"/>
              <a:t>Targets must show improvement over baseline and be rigorous but achievable.                           Do you feel that the proposed targets are too high, too low, or just right?</a:t>
            </a:r>
          </a:p>
        </p:txBody>
      </p:sp>
      <p:sp>
        <p:nvSpPr>
          <p:cNvPr id="3" name="Slide Number Placeholder 2">
            <a:extLst>
              <a:ext uri="{FF2B5EF4-FFF2-40B4-BE49-F238E27FC236}">
                <a16:creationId xmlns:a16="http://schemas.microsoft.com/office/drawing/2014/main" id="{278D0D36-EEEE-41AB-8CE7-45D308B02B63}"/>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54</a:t>
            </a:fld>
            <a:endParaRPr lang="en-US" sz="1000"/>
          </a:p>
        </p:txBody>
      </p:sp>
      <p:sp>
        <p:nvSpPr>
          <p:cNvPr id="5" name="Footer Placeholder 4">
            <a:extLst>
              <a:ext uri="{FF2B5EF4-FFF2-40B4-BE49-F238E27FC236}">
                <a16:creationId xmlns:a16="http://schemas.microsoft.com/office/drawing/2014/main" id="{53F7E818-42DF-48AB-993C-842EE4D74B6E}"/>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Indicator  6B Proposed Target</a:t>
            </a:r>
          </a:p>
        </p:txBody>
      </p:sp>
      <p:sp>
        <p:nvSpPr>
          <p:cNvPr id="26" name="Circle: Hollow 25">
            <a:extLst>
              <a:ext uri="{FF2B5EF4-FFF2-40B4-BE49-F238E27FC236}">
                <a16:creationId xmlns:a16="http://schemas.microsoft.com/office/drawing/2014/main" id="{1B4CB490-71A1-4C59-B760-2E1AF1674FC0}"/>
              </a:ext>
              <a:ext uri="{C183D7F6-B498-43B3-948B-1728B52AA6E4}">
                <adec:decorative xmlns:adec="http://schemas.microsoft.com/office/drawing/2017/decorative" val="1"/>
              </a:ext>
            </a:extLst>
          </p:cNvPr>
          <p:cNvSpPr/>
          <p:nvPr/>
        </p:nvSpPr>
        <p:spPr>
          <a:xfrm>
            <a:off x="1570938" y="1590919"/>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7" name="Circle: Hollow 26">
            <a:extLst>
              <a:ext uri="{FF2B5EF4-FFF2-40B4-BE49-F238E27FC236}">
                <a16:creationId xmlns:a16="http://schemas.microsoft.com/office/drawing/2014/main" id="{0DB9904F-E8C3-4ADE-89F7-61320FACA717}"/>
              </a:ext>
              <a:ext uri="{C183D7F6-B498-43B3-948B-1728B52AA6E4}">
                <adec:decorative xmlns:adec="http://schemas.microsoft.com/office/drawing/2017/decorative" val="1"/>
              </a:ext>
            </a:extLst>
          </p:cNvPr>
          <p:cNvSpPr/>
          <p:nvPr/>
        </p:nvSpPr>
        <p:spPr>
          <a:xfrm>
            <a:off x="3307391" y="1618685"/>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8" name="Circle: Hollow 27">
            <a:extLst>
              <a:ext uri="{FF2B5EF4-FFF2-40B4-BE49-F238E27FC236}">
                <a16:creationId xmlns:a16="http://schemas.microsoft.com/office/drawing/2014/main" id="{348CEEE9-63A2-4816-96C5-EF5E529B810A}"/>
              </a:ext>
              <a:ext uri="{C183D7F6-B498-43B3-948B-1728B52AA6E4}">
                <adec:decorative xmlns:adec="http://schemas.microsoft.com/office/drawing/2017/decorative" val="1"/>
              </a:ext>
            </a:extLst>
          </p:cNvPr>
          <p:cNvSpPr/>
          <p:nvPr/>
        </p:nvSpPr>
        <p:spPr>
          <a:xfrm>
            <a:off x="5036385" y="1674949"/>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29" name="Circle: Hollow 28">
            <a:extLst>
              <a:ext uri="{FF2B5EF4-FFF2-40B4-BE49-F238E27FC236}">
                <a16:creationId xmlns:a16="http://schemas.microsoft.com/office/drawing/2014/main" id="{8CA7CA07-BF3C-428E-9CF5-6ED375ADB44C}"/>
              </a:ext>
              <a:ext uri="{C183D7F6-B498-43B3-948B-1728B52AA6E4}">
                <adec:decorative xmlns:adec="http://schemas.microsoft.com/office/drawing/2017/decorative" val="1"/>
              </a:ext>
            </a:extLst>
          </p:cNvPr>
          <p:cNvSpPr/>
          <p:nvPr/>
        </p:nvSpPr>
        <p:spPr>
          <a:xfrm>
            <a:off x="6765379" y="1728760"/>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30" name="Circle: Hollow 29">
            <a:extLst>
              <a:ext uri="{FF2B5EF4-FFF2-40B4-BE49-F238E27FC236}">
                <a16:creationId xmlns:a16="http://schemas.microsoft.com/office/drawing/2014/main" id="{AF2CBF3A-11DC-444D-8590-F5A381E2CAA7}"/>
              </a:ext>
              <a:ext uri="{C183D7F6-B498-43B3-948B-1728B52AA6E4}">
                <adec:decorative xmlns:adec="http://schemas.microsoft.com/office/drawing/2017/decorative" val="1"/>
              </a:ext>
            </a:extLst>
          </p:cNvPr>
          <p:cNvSpPr/>
          <p:nvPr/>
        </p:nvSpPr>
        <p:spPr>
          <a:xfrm>
            <a:off x="8470206" y="1800748"/>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31" name="Circle: Hollow 30">
            <a:extLst>
              <a:ext uri="{FF2B5EF4-FFF2-40B4-BE49-F238E27FC236}">
                <a16:creationId xmlns:a16="http://schemas.microsoft.com/office/drawing/2014/main" id="{AC1A0205-DDC7-46D9-A352-DDED441E6E9F}"/>
              </a:ext>
              <a:ext uri="{C183D7F6-B498-43B3-948B-1728B52AA6E4}">
                <adec:decorative xmlns:adec="http://schemas.microsoft.com/office/drawing/2017/decorative" val="1"/>
              </a:ext>
            </a:extLst>
          </p:cNvPr>
          <p:cNvSpPr/>
          <p:nvPr/>
        </p:nvSpPr>
        <p:spPr>
          <a:xfrm>
            <a:off x="10214945" y="1870961"/>
            <a:ext cx="1134059" cy="1108127"/>
          </a:xfrm>
          <a:prstGeom prst="donut">
            <a:avLst>
              <a:gd name="adj" fmla="val 12036"/>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3864"/>
              </a:solidFill>
              <a:effectLst/>
              <a:uLnTx/>
              <a:uFillTx/>
              <a:latin typeface="Corbel" panose="020B0503020204020204"/>
              <a:ea typeface="+mn-ea"/>
              <a:cs typeface="+mn-cs"/>
            </a:endParaRPr>
          </a:p>
        </p:txBody>
      </p:sp>
      <p:sp>
        <p:nvSpPr>
          <p:cNvPr id="32" name="Circle: Hollow 31">
            <a:extLst>
              <a:ext uri="{FF2B5EF4-FFF2-40B4-BE49-F238E27FC236}">
                <a16:creationId xmlns:a16="http://schemas.microsoft.com/office/drawing/2014/main" id="{5251791A-EEA9-4D03-890F-B23951731F5A}"/>
              </a:ext>
              <a:ext uri="{C183D7F6-B498-43B3-948B-1728B52AA6E4}">
                <adec:decorative xmlns:adec="http://schemas.microsoft.com/office/drawing/2017/decorative" val="1"/>
              </a:ext>
            </a:extLst>
          </p:cNvPr>
          <p:cNvSpPr/>
          <p:nvPr/>
        </p:nvSpPr>
        <p:spPr>
          <a:xfrm>
            <a:off x="10115383" y="1782004"/>
            <a:ext cx="1332838" cy="1281668"/>
          </a:xfrm>
          <a:prstGeom prst="donut">
            <a:avLst>
              <a:gd name="adj" fmla="val 94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76505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ircle(in)">
                                      <p:cBhvr>
                                        <p:cTn id="10" dur="2000"/>
                                        <p:tgtEl>
                                          <p:spTgt spid="2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2000"/>
                                        <p:tgtEl>
                                          <p:spTgt spid="2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2000"/>
                                        <p:tgtEl>
                                          <p:spTgt spid="3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in)">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1000" tmFilter="0, 0; .2, .5; .8, .5; 1, 0"/>
                                        <p:tgtEl>
                                          <p:spTgt spid="20"/>
                                        </p:tgtEl>
                                      </p:cBhvr>
                                    </p:animEffect>
                                    <p:animScale>
                                      <p:cBhvr>
                                        <p:cTn id="27" dur="500" autoRev="1" fill="hold"/>
                                        <p:tgtEl>
                                          <p:spTgt spid="2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6" grpId="0" animBg="1"/>
      <p:bldP spid="26" grpId="0" animBg="1"/>
      <p:bldP spid="27" grpId="0" animBg="1"/>
      <p:bldP spid="28" grpId="0" animBg="1"/>
      <p:bldP spid="29" grpId="0" animBg="1"/>
      <p:bldP spid="30" grpId="0" animBg="1"/>
      <p:bldP spid="31" grpId="0" animBg="1"/>
      <p:bldP spid="3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3D8AD9-CCB8-453F-A090-09555A4B1B57}"/>
              </a:ext>
            </a:extLst>
          </p:cNvPr>
          <p:cNvSpPr>
            <a:spLocks noGrp="1"/>
          </p:cNvSpPr>
          <p:nvPr>
            <p:ph type="title"/>
          </p:nvPr>
        </p:nvSpPr>
        <p:spPr>
          <a:xfrm>
            <a:off x="534256" y="276087"/>
            <a:ext cx="10247720" cy="827757"/>
          </a:xfrm>
        </p:spPr>
        <p:txBody>
          <a:bodyPr>
            <a:normAutofit/>
          </a:bodyPr>
          <a:lstStyle/>
          <a:p>
            <a:r>
              <a:rPr lang="en-US" sz="4000" dirty="0"/>
              <a:t>New York State School District SPP Data </a:t>
            </a:r>
          </a:p>
        </p:txBody>
      </p:sp>
      <p:sp>
        <p:nvSpPr>
          <p:cNvPr id="3" name="Content Placeholder 2">
            <a:extLst>
              <a:ext uri="{FF2B5EF4-FFF2-40B4-BE49-F238E27FC236}">
                <a16:creationId xmlns:a16="http://schemas.microsoft.com/office/drawing/2014/main" id="{1BAB31DE-D7B7-4AD5-8336-CD15620CB9EE}"/>
              </a:ext>
            </a:extLst>
          </p:cNvPr>
          <p:cNvSpPr>
            <a:spLocks noGrp="1"/>
          </p:cNvSpPr>
          <p:nvPr>
            <p:ph sz="half" idx="1"/>
          </p:nvPr>
        </p:nvSpPr>
        <p:spPr>
          <a:xfrm>
            <a:off x="534256" y="1261152"/>
            <a:ext cx="2887037" cy="5221841"/>
          </a:xfrm>
          <a:solidFill>
            <a:srgbClr val="232E3D"/>
          </a:solidFill>
        </p:spPr>
        <p:style>
          <a:lnRef idx="1">
            <a:schemeClr val="dk1"/>
          </a:lnRef>
          <a:fillRef idx="3">
            <a:schemeClr val="dk1"/>
          </a:fillRef>
          <a:effectRef idx="2">
            <a:schemeClr val="dk1"/>
          </a:effectRef>
          <a:fontRef idx="minor">
            <a:schemeClr val="lt1"/>
          </a:fontRef>
        </p:style>
        <p:txBody>
          <a:bodyPr anchor="t">
            <a:normAutofit/>
          </a:bodyPr>
          <a:lstStyle/>
          <a:p>
            <a:pPr marL="0" indent="0">
              <a:buNone/>
            </a:pPr>
            <a:endParaRPr lang="en-US" sz="2800"/>
          </a:p>
          <a:p>
            <a:pPr marL="0" indent="0">
              <a:buNone/>
            </a:pPr>
            <a:r>
              <a:rPr lang="en-US" sz="2800"/>
              <a:t>Additional information on SPP Indicator data may be found in school district “Special Education Data” reports available at data.nysed.gov  </a:t>
            </a:r>
          </a:p>
        </p:txBody>
      </p:sp>
      <p:pic>
        <p:nvPicPr>
          <p:cNvPr id="14" name="Picture 2" descr="data.nysed.gov">
            <a:hlinkClick r:id="rId4"/>
            <a:extLst>
              <a:ext uri="{FF2B5EF4-FFF2-40B4-BE49-F238E27FC236}">
                <a16:creationId xmlns:a16="http://schemas.microsoft.com/office/drawing/2014/main" id="{E26A56AD-F09F-481B-931C-40571B39374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4256" y="5438036"/>
            <a:ext cx="2873441" cy="652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hoto of the webpage Data.NYSED.gov ">
            <a:extLst>
              <a:ext uri="{FF2B5EF4-FFF2-40B4-BE49-F238E27FC236}">
                <a16:creationId xmlns:a16="http://schemas.microsoft.com/office/drawing/2014/main" id="{1F8D98EF-B4D3-42BC-AC64-BDB693C3F640}"/>
              </a:ext>
            </a:extLst>
          </p:cNvPr>
          <p:cNvPicPr>
            <a:picLocks noChangeAspect="1"/>
          </p:cNvPicPr>
          <p:nvPr/>
        </p:nvPicPr>
        <p:blipFill>
          <a:blip r:embed="rId6"/>
          <a:stretch>
            <a:fillRect/>
          </a:stretch>
        </p:blipFill>
        <p:spPr>
          <a:xfrm>
            <a:off x="3613388" y="1261152"/>
            <a:ext cx="8388503" cy="5221841"/>
          </a:xfrm>
          <a:prstGeom prst="rect">
            <a:avLst/>
          </a:prstGeom>
          <a:noFill/>
        </p:spPr>
      </p:pic>
      <p:sp>
        <p:nvSpPr>
          <p:cNvPr id="4" name="Slide Number Placeholder 3">
            <a:extLst>
              <a:ext uri="{FF2B5EF4-FFF2-40B4-BE49-F238E27FC236}">
                <a16:creationId xmlns:a16="http://schemas.microsoft.com/office/drawing/2014/main" id="{7989FB1F-7D81-402B-8185-A74098BD4358}"/>
              </a:ext>
            </a:extLst>
          </p:cNvPr>
          <p:cNvSpPr>
            <a:spLocks noGrp="1"/>
          </p:cNvSpPr>
          <p:nvPr>
            <p:ph type="sldNum" sz="quarter" idx="12"/>
          </p:nvPr>
        </p:nvSpPr>
        <p:spPr>
          <a:xfrm>
            <a:off x="0" y="6629400"/>
            <a:ext cx="410402" cy="22860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9CD8D479-8942-46E8-A226-A4E01F7A105C}" type="slidenum">
              <a:rPr kumimoji="0" lang="en-US" sz="1000" b="0" i="0" u="none" strike="noStrike" kern="1200" cap="none" spc="0" normalizeH="0" baseline="0" noProof="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55</a:t>
            </a:fld>
            <a:endPar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6" name="Footer Placeholder 5">
            <a:extLst>
              <a:ext uri="{FF2B5EF4-FFF2-40B4-BE49-F238E27FC236}">
                <a16:creationId xmlns:a16="http://schemas.microsoft.com/office/drawing/2014/main" id="{6BFB94F7-B4DF-4EE4-948C-C9BE54977987}"/>
              </a:ext>
            </a:extLst>
          </p:cNvPr>
          <p:cNvSpPr>
            <a:spLocks noGrp="1"/>
          </p:cNvSpPr>
          <p:nvPr>
            <p:ph type="ftr" sz="quarter" idx="11"/>
          </p:nvPr>
        </p:nvSpPr>
        <p:spPr>
          <a:xfrm>
            <a:off x="1637716" y="6629400"/>
            <a:ext cx="9144259" cy="228600"/>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Additional information on SPP Indicator School District performance is available at data.nysed.gov </a:t>
            </a:r>
          </a:p>
        </p:txBody>
      </p:sp>
    </p:spTree>
    <p:custDataLst>
      <p:tags r:id="rId1"/>
    </p:custDataLst>
    <p:extLst>
      <p:ext uri="{BB962C8B-B14F-4D97-AF65-F5344CB8AC3E}">
        <p14:creationId xmlns:p14="http://schemas.microsoft.com/office/powerpoint/2010/main" val="100034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42B6-28D6-4D2D-809A-95E15A337D47}"/>
              </a:ext>
            </a:extLst>
          </p:cNvPr>
          <p:cNvSpPr>
            <a:spLocks noGrp="1"/>
          </p:cNvSpPr>
          <p:nvPr>
            <p:ph type="title"/>
          </p:nvPr>
        </p:nvSpPr>
        <p:spPr>
          <a:xfrm>
            <a:off x="513708" y="114708"/>
            <a:ext cx="9441949" cy="1046723"/>
          </a:xfrm>
        </p:spPr>
        <p:txBody>
          <a:bodyPr anchor="b">
            <a:noAutofit/>
          </a:bodyPr>
          <a:lstStyle/>
          <a:p>
            <a:r>
              <a:rPr lang="en-US" sz="4400" dirty="0"/>
              <a:t>Share Your Voice in our Online Survey </a:t>
            </a:r>
          </a:p>
        </p:txBody>
      </p:sp>
      <p:graphicFrame>
        <p:nvGraphicFramePr>
          <p:cNvPr id="9" name="Diagram 8" descr="Directions to submit the online survey to the SPP/APR webpage. http://www.p12.nysed.gov/specialed/spp/">
            <a:extLst>
              <a:ext uri="{FF2B5EF4-FFF2-40B4-BE49-F238E27FC236}">
                <a16:creationId xmlns:a16="http://schemas.microsoft.com/office/drawing/2014/main" id="{C68646C4-33F4-42C3-9093-1FB55706F461}"/>
              </a:ext>
            </a:extLst>
          </p:cNvPr>
          <p:cNvGraphicFramePr/>
          <p:nvPr>
            <p:extLst>
              <p:ext uri="{D42A27DB-BD31-4B8C-83A1-F6EECF244321}">
                <p14:modId xmlns:p14="http://schemas.microsoft.com/office/powerpoint/2010/main" val="4252812163"/>
              </p:ext>
            </p:extLst>
          </p:nvPr>
        </p:nvGraphicFramePr>
        <p:xfrm>
          <a:off x="4230967" y="1239832"/>
          <a:ext cx="7800072" cy="4152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List">
            <a:extLst>
              <a:ext uri="{FF2B5EF4-FFF2-40B4-BE49-F238E27FC236}">
                <a16:creationId xmlns:a16="http://schemas.microsoft.com/office/drawing/2014/main" id="{5079E53A-44B2-47DC-8D8E-D9D02E31DD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961" y="1107825"/>
            <a:ext cx="4376968" cy="4376968"/>
          </a:xfrm>
          <a:prstGeom prst="rect">
            <a:avLst/>
          </a:prstGeom>
        </p:spPr>
      </p:pic>
      <p:sp>
        <p:nvSpPr>
          <p:cNvPr id="16" name="TextBox 15">
            <a:extLst>
              <a:ext uri="{FF2B5EF4-FFF2-40B4-BE49-F238E27FC236}">
                <a16:creationId xmlns:a16="http://schemas.microsoft.com/office/drawing/2014/main" id="{056352DC-2B7B-42AC-A16B-C5B7FDF59271}"/>
              </a:ext>
            </a:extLst>
          </p:cNvPr>
          <p:cNvSpPr txBox="1"/>
          <p:nvPr/>
        </p:nvSpPr>
        <p:spPr>
          <a:xfrm>
            <a:off x="522269" y="5517471"/>
            <a:ext cx="11517331"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defRPr/>
            </a:pPr>
            <a:r>
              <a:rPr kumimoji="0" lang="en-US" sz="2800" b="0" i="0" u="none" strike="noStrike" kern="1200" cap="none" spc="0" normalizeH="0" baseline="0" noProof="0" dirty="0">
                <a:ln>
                  <a:noFill/>
                </a:ln>
                <a:solidFill>
                  <a:schemeClr val="tx1"/>
                </a:solidFill>
                <a:effectLst/>
                <a:uLnTx/>
                <a:uFillTx/>
                <a:latin typeface="Corbel" panose="020B0503020204020204"/>
                <a:ea typeface="+mn-ea"/>
                <a:cs typeface="+mn-cs"/>
              </a:rPr>
              <a:t>Please visit the </a:t>
            </a:r>
            <a:r>
              <a:rPr kumimoji="0" lang="en-US" sz="2800" b="0" i="0" u="none" strike="noStrike" kern="1200" cap="none" spc="0" normalizeH="0" baseline="0" noProof="0" dirty="0">
                <a:ln>
                  <a:noFill/>
                </a:ln>
                <a:solidFill>
                  <a:schemeClr val="tx1"/>
                </a:solidFill>
                <a:effectLst/>
                <a:uLnTx/>
                <a:uFillTx/>
                <a:latin typeface="Corbel" panose="020B0503020204020204"/>
                <a:ea typeface="+mn-ea"/>
                <a:cs typeface="Arial" panose="020B0604020202020204" pitchFamily="34" charset="0"/>
                <a:hlinkClick r:id="rId10">
                  <a:extLst>
                    <a:ext uri="{A12FA001-AC4F-418D-AE19-62706E023703}">
                      <ahyp:hlinkClr xmlns:ahyp="http://schemas.microsoft.com/office/drawing/2018/hyperlinkcolor" val="tx"/>
                    </a:ext>
                  </a:extLst>
                </a:hlinkClick>
              </a:rPr>
              <a:t>SPP/APR webpage </a:t>
            </a:r>
            <a:r>
              <a:rPr kumimoji="0" lang="en-US" sz="2800" b="0" i="0" u="none" strike="noStrike" kern="1200" cap="none" spc="0" normalizeH="0" baseline="0" noProof="0" dirty="0">
                <a:ln>
                  <a:noFill/>
                </a:ln>
                <a:solidFill>
                  <a:schemeClr val="tx1"/>
                </a:solidFill>
                <a:effectLst/>
                <a:uLnTx/>
                <a:uFillTx/>
                <a:latin typeface="Corbel" panose="020B0503020204020204"/>
                <a:ea typeface="+mn-ea"/>
                <a:cs typeface="Arial" panose="020B0604020202020204" pitchFamily="34" charset="0"/>
              </a:rPr>
              <a:t>to submit your survey </a:t>
            </a:r>
            <a:r>
              <a:rPr lang="en-US" sz="2800" u="sng" dirty="0">
                <a:solidFill>
                  <a:schemeClr val="tx1"/>
                </a:solidFill>
                <a:hlinkClick r:id="rId10">
                  <a:extLst>
                    <a:ext uri="{A12FA001-AC4F-418D-AE19-62706E023703}">
                      <ahyp:hlinkClr xmlns:ahyp="http://schemas.microsoft.com/office/drawing/2018/hyperlinkcolor" val="tx"/>
                    </a:ext>
                  </a:extLst>
                </a:hlinkClick>
              </a:rPr>
              <a:t>http://www.nysed.gov/special-education/ffy-2020-2025-spp-apr</a:t>
            </a:r>
            <a:endParaRPr kumimoji="0" lang="en-US" sz="2800" b="0" i="0" u="none" strike="noStrike" kern="1200" cap="none" spc="0" normalizeH="0" baseline="0" noProof="0" dirty="0">
              <a:ln>
                <a:noFill/>
              </a:ln>
              <a:solidFill>
                <a:schemeClr val="tx1"/>
              </a:solidFill>
              <a:effectLst/>
              <a:uLnTx/>
              <a:uFillTx/>
              <a:latin typeface="Corbel" panose="020B0503020204020204"/>
              <a:cs typeface="Arial" panose="020B0604020202020204" pitchFamily="34" charset="0"/>
            </a:endParaRPr>
          </a:p>
        </p:txBody>
      </p:sp>
      <p:sp>
        <p:nvSpPr>
          <p:cNvPr id="4" name="Slide Number Placeholder 3">
            <a:extLst>
              <a:ext uri="{FF2B5EF4-FFF2-40B4-BE49-F238E27FC236}">
                <a16:creationId xmlns:a16="http://schemas.microsoft.com/office/drawing/2014/main" id="{7989FB1F-7D81-402B-8185-A74098BD4358}"/>
              </a:ext>
            </a:extLst>
          </p:cNvPr>
          <p:cNvSpPr>
            <a:spLocks noGrp="1"/>
          </p:cNvSpPr>
          <p:nvPr>
            <p:ph type="sldNum" sz="quarter" idx="12"/>
          </p:nvPr>
        </p:nvSpPr>
        <p:spPr>
          <a:xfrm>
            <a:off x="0" y="6629400"/>
            <a:ext cx="410402" cy="228600"/>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9CD8D479-8942-46E8-A226-A4E01F7A105C}" type="slidenum">
              <a:rPr kumimoji="0" lang="en-US" sz="1000" b="0" i="0" u="none" strike="noStrike" kern="1200" cap="none" spc="0" normalizeH="0" baseline="0" noProof="0" smtClean="0">
                <a:ln>
                  <a:noFill/>
                </a:ln>
                <a:solidFill>
                  <a:srgbClr val="4472C4">
                    <a:lumMod val="50000"/>
                  </a:srgbClr>
                </a:solidFill>
                <a:effectLst/>
                <a:uLnTx/>
                <a:uFillTx/>
                <a:latin typeface="Corbel" panose="020B0503020204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56</a:t>
            </a:fld>
            <a:endPar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
        <p:nvSpPr>
          <p:cNvPr id="6" name="Footer Placeholder 5">
            <a:extLst>
              <a:ext uri="{FF2B5EF4-FFF2-40B4-BE49-F238E27FC236}">
                <a16:creationId xmlns:a16="http://schemas.microsoft.com/office/drawing/2014/main" id="{6BFB94F7-B4DF-4EE4-948C-C9BE54977987}"/>
              </a:ext>
            </a:extLst>
          </p:cNvPr>
          <p:cNvSpPr>
            <a:spLocks noGrp="1"/>
          </p:cNvSpPr>
          <p:nvPr>
            <p:ph type="ftr" sz="quarter" idx="11"/>
          </p:nvPr>
        </p:nvSpPr>
        <p:spPr>
          <a:xfrm>
            <a:off x="1637716" y="6629400"/>
            <a:ext cx="9144259" cy="228600"/>
          </a:xfrm>
        </p:spPr>
        <p:txBody>
          <a:bodyPr anchor="ctr">
            <a:normAutofit fontScale="92500"/>
          </a:bodyPr>
          <a:lstStyle/>
          <a:p>
            <a:pPr lvl="0">
              <a:lnSpc>
                <a:spcPct val="90000"/>
              </a:lnSpc>
              <a:spcAft>
                <a:spcPts val="600"/>
              </a:spcAft>
              <a:defRPr/>
            </a:pPr>
            <a:r>
              <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rPr>
              <a:t>Online Survey: </a:t>
            </a:r>
            <a:r>
              <a:rPr lang="en-US" u="sng">
                <a:hlinkClick r:id="rId10"/>
              </a:rPr>
              <a:t>http://www.nysed.gov/special-education/ffy-2020-2025-spp-apr</a:t>
            </a:r>
            <a:r>
              <a:rPr lang="en-US" u="sng"/>
              <a:t> </a:t>
            </a:r>
            <a:endParaRPr kumimoji="0" lang="en-US" sz="1000" b="0" i="0" u="none" strike="noStrike" kern="1200" cap="none" spc="0" normalizeH="0" baseline="0" noProof="0">
              <a:ln>
                <a:noFill/>
              </a:ln>
              <a:solidFill>
                <a:srgbClr val="4472C4">
                  <a:lumMod val="5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6714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63FAB73-E9A5-41A2-9556-C68A66B59919}"/>
              </a:ext>
            </a:extLst>
          </p:cNvPr>
          <p:cNvSpPr>
            <a:spLocks noGrp="1"/>
          </p:cNvSpPr>
          <p:nvPr>
            <p:ph type="title"/>
          </p:nvPr>
        </p:nvSpPr>
        <p:spPr>
          <a:xfrm>
            <a:off x="897911" y="1211634"/>
            <a:ext cx="6030931" cy="1436840"/>
          </a:xfrm>
        </p:spPr>
        <p:txBody>
          <a:bodyPr vert="horz" lIns="91440" tIns="45720" rIns="91440" bIns="45720" rtlCol="0" anchor="ctr">
            <a:noAutofit/>
          </a:bodyPr>
          <a:lstStyle/>
          <a:p>
            <a:pPr algn="l"/>
            <a:r>
              <a:rPr lang="en-US" sz="4000" kern="1200">
                <a:solidFill>
                  <a:schemeClr val="tx1"/>
                </a:solidFill>
                <a:latin typeface="+mj-lt"/>
                <a:ea typeface="+mj-ea"/>
                <a:cs typeface="+mj-cs"/>
              </a:rPr>
              <a:t>THANK YOU for your contribution </a:t>
            </a:r>
          </a:p>
        </p:txBody>
      </p:sp>
      <p:sp>
        <p:nvSpPr>
          <p:cNvPr id="28" name="Text Placeholder 27">
            <a:extLst>
              <a:ext uri="{FF2B5EF4-FFF2-40B4-BE49-F238E27FC236}">
                <a16:creationId xmlns:a16="http://schemas.microsoft.com/office/drawing/2014/main" id="{B7C9176F-2792-4A5E-93ED-9A636C6B2E1C}"/>
              </a:ext>
            </a:extLst>
          </p:cNvPr>
          <p:cNvSpPr>
            <a:spLocks noGrp="1"/>
          </p:cNvSpPr>
          <p:nvPr>
            <p:ph type="body" sz="quarter" idx="27"/>
          </p:nvPr>
        </p:nvSpPr>
        <p:spPr>
          <a:xfrm>
            <a:off x="925938" y="2308441"/>
            <a:ext cx="5113274" cy="2473134"/>
          </a:xfrm>
        </p:spPr>
        <p:txBody>
          <a:bodyPr vert="horz" lIns="91440" tIns="45720" rIns="91440" bIns="45720" rtlCol="0" anchor="ctr">
            <a:normAutofit/>
          </a:bodyPr>
          <a:lstStyle/>
          <a:p>
            <a:pPr algn="l"/>
            <a:r>
              <a:rPr lang="en-US" sz="2800">
                <a:solidFill>
                  <a:schemeClr val="tx1"/>
                </a:solidFill>
              </a:rPr>
              <a:t>Your Voice is Important to New York State’s Efforts to Improve Outcomes for our Students with Disabilities </a:t>
            </a:r>
          </a:p>
        </p:txBody>
      </p:sp>
      <p:pic>
        <p:nvPicPr>
          <p:cNvPr id="11" name="Picture Placeholder 10">
            <a:extLst>
              <a:ext uri="{FF2B5EF4-FFF2-40B4-BE49-F238E27FC236}">
                <a16:creationId xmlns:a16="http://schemas.microsoft.com/office/drawing/2014/main" id="{99FBE785-57DC-4C69-ADF1-033B1B43EE46}"/>
              </a:ext>
              <a:ext uri="{C183D7F6-B498-43B3-948B-1728B52AA6E4}">
                <adec:decorative xmlns:adec="http://schemas.microsoft.com/office/drawing/2017/decorative" val="1"/>
              </a:ext>
            </a:extLst>
          </p:cNvPr>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l="11624" r="17632" b="8"/>
          <a:stretch/>
        </p:blipFill>
        <p:spPr>
          <a:xfrm>
            <a:off x="5816590" y="83809"/>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7" name="Picture Placeholder 6">
            <a:extLst>
              <a:ext uri="{FF2B5EF4-FFF2-40B4-BE49-F238E27FC236}">
                <a16:creationId xmlns:a16="http://schemas.microsoft.com/office/drawing/2014/main" id="{BE0BF38B-9BF0-4DFF-A4B2-D8CBBA10D876}"/>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4" cstate="print">
            <a:extLst>
              <a:ext uri="{28A0092B-C50C-407E-A947-70E740481C1C}">
                <a14:useLocalDpi xmlns:a14="http://schemas.microsoft.com/office/drawing/2010/main" val="0"/>
              </a:ext>
            </a:extLst>
          </a:blip>
          <a:srcRect l="14141" t="906" r="19108" b="-908"/>
          <a:stretch/>
        </p:blipFill>
        <p:spPr>
          <a:xfrm>
            <a:off x="6114880" y="291155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3" name="Picture Placeholder 12">
            <a:extLst>
              <a:ext uri="{FF2B5EF4-FFF2-40B4-BE49-F238E27FC236}">
                <a16:creationId xmlns:a16="http://schemas.microsoft.com/office/drawing/2014/main" id="{C243D131-4504-483D-8549-B1A9D7ED73F2}"/>
              </a:ext>
              <a:ext uri="{C183D7F6-B498-43B3-948B-1728B52AA6E4}">
                <adec:decorative xmlns:adec="http://schemas.microsoft.com/office/drawing/2017/decorative" val="1"/>
              </a:ext>
            </a:extLst>
          </p:cNvPr>
          <p:cNvPicPr>
            <a:picLocks noGrp="1" noChangeAspect="1"/>
          </p:cNvPicPr>
          <p:nvPr>
            <p:ph type="pic" sz="quarter" idx="28"/>
          </p:nvPr>
        </p:nvPicPr>
        <p:blipFill rotWithShape="1">
          <a:blip r:embed="rId5" cstate="print">
            <a:extLst>
              <a:ext uri="{28A0092B-C50C-407E-A947-70E740481C1C}">
                <a14:useLocalDpi xmlns:a14="http://schemas.microsoft.com/office/drawing/2010/main" val="0"/>
              </a:ext>
            </a:extLst>
          </a:blip>
          <a:srcRect l="8079" r="12323"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5" name="Picture Placeholder 4">
            <a:extLst>
              <a:ext uri="{FF2B5EF4-FFF2-40B4-BE49-F238E27FC236}">
                <a16:creationId xmlns:a16="http://schemas.microsoft.com/office/drawing/2014/main" id="{BC57EF4E-AEA0-45A9-862C-DFF0D9AE1510}"/>
              </a:ext>
              <a:ext uri="{C183D7F6-B498-43B3-948B-1728B52AA6E4}">
                <adec:decorative xmlns:adec="http://schemas.microsoft.com/office/drawing/2017/decorative" val="1"/>
              </a:ext>
            </a:extLst>
          </p:cNvPr>
          <p:cNvPicPr>
            <a:picLocks noGrp="1" noChangeAspect="1"/>
          </p:cNvPicPr>
          <p:nvPr>
            <p:ph type="pic" sz="quarter" idx="23"/>
          </p:nvPr>
        </p:nvPicPr>
        <p:blipFill rotWithShape="1">
          <a:blip r:embed="rId6" cstate="print">
            <a:extLst>
              <a:ext uri="{28A0092B-C50C-407E-A947-70E740481C1C}">
                <a14:useLocalDpi xmlns:a14="http://schemas.microsoft.com/office/drawing/2010/main" val="0"/>
              </a:ext>
            </a:extLst>
          </a:blip>
          <a:srcRect l="21166" r="22167" b="1"/>
          <a:stretch/>
        </p:blipFill>
        <p:spPr>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9" name="Picture Placeholder 8">
            <a:extLst>
              <a:ext uri="{FF2B5EF4-FFF2-40B4-BE49-F238E27FC236}">
                <a16:creationId xmlns:a16="http://schemas.microsoft.com/office/drawing/2014/main" id="{A5CAEFD4-F731-4DAC-BBDB-D2E896374E6D}"/>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7" cstate="print">
            <a:extLst>
              <a:ext uri="{28A0092B-C50C-407E-A947-70E740481C1C}">
                <a14:useLocalDpi xmlns:a14="http://schemas.microsoft.com/office/drawing/2010/main" val="0"/>
              </a:ext>
            </a:extLst>
          </a:blip>
          <a:srcRect t="1596" r="5" b="19202"/>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3" name="Picture Placeholder 2">
            <a:extLst>
              <a:ext uri="{FF2B5EF4-FFF2-40B4-BE49-F238E27FC236}">
                <a16:creationId xmlns:a16="http://schemas.microsoft.com/office/drawing/2014/main" id="{3CF9673C-16C7-4C2A-848E-42E2AE314FBE}"/>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8" cstate="print">
            <a:extLst>
              <a:ext uri="{28A0092B-C50C-407E-A947-70E740481C1C}">
                <a14:useLocalDpi xmlns:a14="http://schemas.microsoft.com/office/drawing/2010/main" val="0"/>
              </a:ext>
            </a:extLst>
          </a:blip>
          <a:srcRect l="14174" t="-4" r="7996"/>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105338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635DE8-7972-4704-B4D1-9D76456B4336}"/>
              </a:ext>
            </a:extLst>
          </p:cNvPr>
          <p:cNvSpPr>
            <a:spLocks noGrp="1"/>
          </p:cNvSpPr>
          <p:nvPr>
            <p:ph type="title"/>
          </p:nvPr>
        </p:nvSpPr>
        <p:spPr>
          <a:xfrm>
            <a:off x="6682434" y="-2532888"/>
            <a:ext cx="4155622" cy="2532888"/>
          </a:xfrm>
        </p:spPr>
        <p:txBody>
          <a:bodyPr vert="horz" lIns="91440" tIns="45720" rIns="91440" bIns="45720" rtlCol="0" anchor="b">
            <a:normAutofit/>
          </a:bodyPr>
          <a:lstStyle/>
          <a:p>
            <a:r>
              <a:rPr lang="en-US" dirty="0"/>
              <a:t>USDE Guidance on LRE</a:t>
            </a:r>
          </a:p>
        </p:txBody>
      </p:sp>
      <p:sp>
        <p:nvSpPr>
          <p:cNvPr id="13" name="Text Placeholder 3">
            <a:extLst>
              <a:ext uri="{FF2B5EF4-FFF2-40B4-BE49-F238E27FC236}">
                <a16:creationId xmlns:a16="http://schemas.microsoft.com/office/drawing/2014/main" id="{700202A1-CD52-44D4-A2E2-035B0C3B7607}"/>
              </a:ext>
            </a:extLst>
          </p:cNvPr>
          <p:cNvSpPr>
            <a:spLocks noGrp="1"/>
          </p:cNvSpPr>
          <p:nvPr>
            <p:ph type="body" sz="half" idx="2"/>
          </p:nvPr>
        </p:nvSpPr>
        <p:spPr>
          <a:xfrm>
            <a:off x="5839326" y="1349298"/>
            <a:ext cx="5486400" cy="5067545"/>
          </a:xfrm>
          <a:solidFill>
            <a:schemeClr val="bg1"/>
          </a:solidFill>
        </p:spPr>
        <p:txBody>
          <a:bodyPr>
            <a:normAutofit/>
          </a:bodyPr>
          <a:lstStyle/>
          <a:p>
            <a:r>
              <a:rPr lang="en-US" sz="3200" dirty="0"/>
              <a:t>The United States Department of Education January 2017 Guidance </a:t>
            </a:r>
            <a:r>
              <a:rPr lang="en-US" sz="3200" dirty="0">
                <a:hlinkClick r:id="rId3">
                  <a:extLst>
                    <a:ext uri="{A12FA001-AC4F-418D-AE19-62706E023703}">
                      <ahyp:hlinkClr xmlns:ahyp="http://schemas.microsoft.com/office/drawing/2018/hyperlinkcolor" val="tx"/>
                    </a:ext>
                  </a:extLst>
                </a:hlinkClick>
              </a:rPr>
              <a:t>Dear Colleague Letter (DCL) related to Preschool Least Restrictive Environments (LRE) (PDF)</a:t>
            </a:r>
            <a:r>
              <a:rPr lang="en-US" sz="3200" dirty="0"/>
              <a:t> is an effective resource to highlight the importance of preschool inclusion and outline the IDEA preschool least restrictive environment requirements.</a:t>
            </a:r>
          </a:p>
        </p:txBody>
      </p:sp>
      <p:pic>
        <p:nvPicPr>
          <p:cNvPr id="5" name="Picture 4">
            <a:hlinkClick r:id="rId3"/>
            <a:extLst>
              <a:ext uri="{FF2B5EF4-FFF2-40B4-BE49-F238E27FC236}">
                <a16:creationId xmlns:a16="http://schemas.microsoft.com/office/drawing/2014/main" id="{419D0F38-0A1E-4DB5-A9A6-9586747F1D9B}"/>
              </a:ext>
              <a:ext uri="{C183D7F6-B498-43B3-948B-1728B52AA6E4}">
                <adec:decorative xmlns:adec="http://schemas.microsoft.com/office/drawing/2017/decorative" val="1"/>
              </a:ext>
            </a:extLst>
          </p:cNvPr>
          <p:cNvPicPr>
            <a:picLocks noChangeAspect="1"/>
          </p:cNvPicPr>
          <p:nvPr/>
        </p:nvPicPr>
        <p:blipFill rotWithShape="1">
          <a:blip r:embed="rId4"/>
          <a:srcRect l="2313" t="2750" r="2753" b="10272"/>
          <a:stretch/>
        </p:blipFill>
        <p:spPr>
          <a:xfrm>
            <a:off x="144379" y="176463"/>
            <a:ext cx="5268936" cy="6372726"/>
          </a:xfrm>
          <a:prstGeom prst="rect">
            <a:avLst/>
          </a:prstGeom>
          <a:noFill/>
          <a:ln>
            <a:solidFill>
              <a:schemeClr val="tx1"/>
            </a:solidFill>
          </a:ln>
        </p:spPr>
      </p:pic>
      <p:sp>
        <p:nvSpPr>
          <p:cNvPr id="4" name="Slide Number Placeholder 3">
            <a:extLst>
              <a:ext uri="{FF2B5EF4-FFF2-40B4-BE49-F238E27FC236}">
                <a16:creationId xmlns:a16="http://schemas.microsoft.com/office/drawing/2014/main" id="{41E45ACA-C2D6-4F5C-BE37-8242B3C9C8CA}"/>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6</a:t>
            </a:fld>
            <a:endParaRPr lang="en-US" sz="1000"/>
          </a:p>
        </p:txBody>
      </p:sp>
      <p:sp>
        <p:nvSpPr>
          <p:cNvPr id="6" name="Footer Placeholder 5">
            <a:extLst>
              <a:ext uri="{FF2B5EF4-FFF2-40B4-BE49-F238E27FC236}">
                <a16:creationId xmlns:a16="http://schemas.microsoft.com/office/drawing/2014/main" id="{B56B4D83-9F36-4BB6-86CE-94CB02155691}"/>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IDEA Preschool LRE Requirements</a:t>
            </a:r>
          </a:p>
        </p:txBody>
      </p:sp>
    </p:spTree>
    <p:extLst>
      <p:ext uri="{BB962C8B-B14F-4D97-AF65-F5344CB8AC3E}">
        <p14:creationId xmlns:p14="http://schemas.microsoft.com/office/powerpoint/2010/main" val="42948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02BD-70FD-4566-9326-18E0A1B4C1D7}"/>
              </a:ext>
            </a:extLst>
          </p:cNvPr>
          <p:cNvSpPr>
            <a:spLocks noGrp="1"/>
          </p:cNvSpPr>
          <p:nvPr>
            <p:ph type="title"/>
          </p:nvPr>
        </p:nvSpPr>
        <p:spPr>
          <a:xfrm>
            <a:off x="410402" y="318383"/>
            <a:ext cx="9219373" cy="1376368"/>
          </a:xfrm>
        </p:spPr>
        <p:txBody>
          <a:bodyPr>
            <a:noAutofit/>
          </a:bodyPr>
          <a:lstStyle/>
          <a:p>
            <a:br>
              <a:rPr lang="en-US" sz="2800"/>
            </a:br>
            <a:r>
              <a:rPr lang="en-US" sz="2800" b="1"/>
              <a:t>Policy Statement on Inclusion of Children with Disabilities in Early Childhood Programs: U.S. Departments of Education and Health and Human Services </a:t>
            </a:r>
            <a:r>
              <a:rPr lang="en-US" sz="2800"/>
              <a:t> </a:t>
            </a:r>
          </a:p>
        </p:txBody>
      </p:sp>
      <p:sp>
        <p:nvSpPr>
          <p:cNvPr id="4" name="Slide Number Placeholder 3">
            <a:extLst>
              <a:ext uri="{FF2B5EF4-FFF2-40B4-BE49-F238E27FC236}">
                <a16:creationId xmlns:a16="http://schemas.microsoft.com/office/drawing/2014/main" id="{CA1A40D1-AED9-4BC9-942F-A3233903C453}"/>
              </a:ext>
            </a:extLst>
          </p:cNvPr>
          <p:cNvSpPr>
            <a:spLocks noGrp="1"/>
          </p:cNvSpPr>
          <p:nvPr>
            <p:ph type="sldNum" sz="quarter" idx="12"/>
          </p:nvPr>
        </p:nvSpPr>
        <p:spPr/>
        <p:txBody>
          <a:bodyPr/>
          <a:lstStyle/>
          <a:p>
            <a:fld id="{9CD8D479-8942-46E8-A226-A4E01F7A105C}" type="slidenum">
              <a:rPr lang="en-US" smtClean="0"/>
              <a:t>7</a:t>
            </a:fld>
            <a:endParaRPr lang="en-US"/>
          </a:p>
        </p:txBody>
      </p:sp>
      <p:sp>
        <p:nvSpPr>
          <p:cNvPr id="6" name="Footer Placeholder 5">
            <a:extLst>
              <a:ext uri="{FF2B5EF4-FFF2-40B4-BE49-F238E27FC236}">
                <a16:creationId xmlns:a16="http://schemas.microsoft.com/office/drawing/2014/main" id="{EE3CA81B-7F4C-476B-84BB-4D1953F7E50F}"/>
              </a:ext>
            </a:extLst>
          </p:cNvPr>
          <p:cNvSpPr>
            <a:spLocks noGrp="1"/>
          </p:cNvSpPr>
          <p:nvPr>
            <p:ph type="ftr" sz="quarter" idx="11"/>
          </p:nvPr>
        </p:nvSpPr>
        <p:spPr/>
        <p:txBody>
          <a:bodyPr/>
          <a:lstStyle/>
          <a:p>
            <a:r>
              <a:rPr lang="en-US"/>
              <a:t>LRE Policy Statement </a:t>
            </a:r>
          </a:p>
        </p:txBody>
      </p:sp>
      <p:pic>
        <p:nvPicPr>
          <p:cNvPr id="7" name="Picture Placeholder 9" descr="Photo of children in a classroom">
            <a:extLst>
              <a:ext uri="{FF2B5EF4-FFF2-40B4-BE49-F238E27FC236}">
                <a16:creationId xmlns:a16="http://schemas.microsoft.com/office/drawing/2014/main" id="{8E600724-C0CE-4522-AC2F-1FD20E4D33BE}"/>
              </a:ext>
            </a:extLst>
          </p:cNvPr>
          <p:cNvPicPr>
            <a:picLocks noChangeAspect="1"/>
          </p:cNvPicPr>
          <p:nvPr/>
        </p:nvPicPr>
        <p:blipFill rotWithShape="1">
          <a:blip r:embed="rId3"/>
          <a:srcRect l="8909" r="2854"/>
          <a:stretch/>
        </p:blipFill>
        <p:spPr>
          <a:xfrm>
            <a:off x="413478" y="1929849"/>
            <a:ext cx="5590718" cy="4229354"/>
          </a:xfrm>
          <a:prstGeom prst="rect">
            <a:avLst/>
          </a:prstGeom>
          <a:noFill/>
        </p:spPr>
      </p:pic>
      <p:sp>
        <p:nvSpPr>
          <p:cNvPr id="8" name="Text Placeholder 4">
            <a:extLst>
              <a:ext uri="{FF2B5EF4-FFF2-40B4-BE49-F238E27FC236}">
                <a16:creationId xmlns:a16="http://schemas.microsoft.com/office/drawing/2014/main" id="{78AD1814-BCBC-4541-BED7-D6E442411B19}"/>
              </a:ext>
            </a:extLst>
          </p:cNvPr>
          <p:cNvSpPr txBox="1">
            <a:spLocks/>
          </p:cNvSpPr>
          <p:nvPr/>
        </p:nvSpPr>
        <p:spPr>
          <a:xfrm>
            <a:off x="6118454" y="1706888"/>
            <a:ext cx="5660068" cy="4705925"/>
          </a:xfrm>
          <a:prstGeom prst="rect">
            <a:avLst/>
          </a:prstGeom>
        </p:spPr>
        <p:txBody>
          <a:bodyPr anchor="ctr">
            <a:normAutofit fontScale="925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2000"/>
              <a:t>"Inclusion in early childhood programs refers to including children with disabilities in early childhood programs, together with their peers without disabilities; holding high expectations and intentionally promoting participation in all learning and social activities, facilitated by individualized accommodations; and using evidence-based services and supports to foster their development (cognitive, language, communication, physical, behavioral, and social-emotional), friendships with peers, and sense of belonging. This applies to all young children with disabilities, from those with the mildest disabilities, to those with the most significant disabilities.“                                                               </a:t>
            </a:r>
            <a:r>
              <a:rPr lang="en-US"/>
              <a:t>U.S. Departments of Health and Human Services and Education, </a:t>
            </a:r>
            <a:r>
              <a:rPr lang="en-US" i="1">
                <a:solidFill>
                  <a:schemeClr val="accent1">
                    <a:lumMod val="75000"/>
                  </a:schemeClr>
                </a:solidFill>
                <a:hlinkClick r:id="rId4">
                  <a:extLst>
                    <a:ext uri="{A12FA001-AC4F-418D-AE19-62706E023703}">
                      <ahyp:hlinkClr xmlns:ahyp="http://schemas.microsoft.com/office/drawing/2018/hyperlinkcolor" val="tx"/>
                    </a:ext>
                  </a:extLst>
                </a:hlinkClick>
              </a:rPr>
              <a:t>Policy Statement on Inclusion of Children with Disabilities in Early Childhood Programs</a:t>
            </a:r>
            <a:r>
              <a:rPr lang="en-US" i="1">
                <a:solidFill>
                  <a:schemeClr val="accent1">
                    <a:lumMod val="75000"/>
                  </a:schemeClr>
                </a:solidFill>
              </a:rPr>
              <a:t> </a:t>
            </a:r>
            <a:r>
              <a:rPr lang="en-US" i="1"/>
              <a:t>(2015)</a:t>
            </a:r>
            <a:endParaRPr lang="en-US" sz="2000"/>
          </a:p>
        </p:txBody>
      </p:sp>
    </p:spTree>
    <p:extLst>
      <p:ext uri="{BB962C8B-B14F-4D97-AF65-F5344CB8AC3E}">
        <p14:creationId xmlns:p14="http://schemas.microsoft.com/office/powerpoint/2010/main" val="392590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FFA8-C262-46F5-9AEA-12BC9E3A0636}"/>
              </a:ext>
            </a:extLst>
          </p:cNvPr>
          <p:cNvSpPr>
            <a:spLocks noGrp="1"/>
          </p:cNvSpPr>
          <p:nvPr>
            <p:ph type="title"/>
          </p:nvPr>
        </p:nvSpPr>
        <p:spPr>
          <a:xfrm>
            <a:off x="410402" y="348561"/>
            <a:ext cx="9144259" cy="934933"/>
          </a:xfrm>
        </p:spPr>
        <p:txBody>
          <a:bodyPr>
            <a:noAutofit/>
          </a:bodyPr>
          <a:lstStyle/>
          <a:p>
            <a:r>
              <a:rPr lang="en-US" sz="2900"/>
              <a:t>Indicator 6 – </a:t>
            </a:r>
            <a:r>
              <a:rPr lang="en-US" sz="2900" u="sng"/>
              <a:t>Preschool LRE FFY 2013-19 Measurement </a:t>
            </a:r>
            <a:br>
              <a:rPr lang="en-US" sz="2900"/>
            </a:br>
            <a:r>
              <a:rPr lang="en-US" sz="2900"/>
              <a:t>Targets are established by the State with Stakeholder Input</a:t>
            </a:r>
          </a:p>
        </p:txBody>
      </p:sp>
      <p:graphicFrame>
        <p:nvGraphicFramePr>
          <p:cNvPr id="8" name="Content Placeholder 8" descr="Chart reflecting the 2013-19 Preschool LRE Measurement. ">
            <a:extLst>
              <a:ext uri="{FF2B5EF4-FFF2-40B4-BE49-F238E27FC236}">
                <a16:creationId xmlns:a16="http://schemas.microsoft.com/office/drawing/2014/main" id="{84913331-4306-4401-9B02-E38D4040170C}"/>
              </a:ext>
            </a:extLst>
          </p:cNvPr>
          <p:cNvGraphicFramePr>
            <a:graphicFrameLocks noGrp="1"/>
          </p:cNvGraphicFramePr>
          <p:nvPr>
            <p:ph sz="half" idx="1"/>
            <p:extLst>
              <p:ext uri="{D42A27DB-BD31-4B8C-83A1-F6EECF244321}">
                <p14:modId xmlns:p14="http://schemas.microsoft.com/office/powerpoint/2010/main" val="3608751141"/>
              </p:ext>
            </p:extLst>
          </p:nvPr>
        </p:nvGraphicFramePr>
        <p:xfrm>
          <a:off x="410402" y="1413210"/>
          <a:ext cx="6267236" cy="5208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F353D7BA-DD35-438A-83D7-BD58305B1C9B}"/>
              </a:ext>
            </a:extLst>
          </p:cNvPr>
          <p:cNvSpPr txBox="1"/>
          <p:nvPr/>
        </p:nvSpPr>
        <p:spPr>
          <a:xfrm>
            <a:off x="6677638" y="1404821"/>
            <a:ext cx="5293302" cy="5078313"/>
          </a:xfrm>
          <a:prstGeom prst="rect">
            <a:avLst/>
          </a:prstGeom>
          <a:solidFill>
            <a:schemeClr val="tx2">
              <a:lumMod val="75000"/>
            </a:schemeClr>
          </a:solidFill>
        </p:spPr>
        <p:style>
          <a:lnRef idx="0">
            <a:scrgbClr r="0" g="0" b="0"/>
          </a:lnRef>
          <a:fillRef idx="1003">
            <a:schemeClr val="lt2"/>
          </a:fillRef>
          <a:effectRef idx="0">
            <a:scrgbClr r="0" g="0" b="0"/>
          </a:effectRef>
          <a:fontRef idx="major"/>
        </p:style>
        <p:txBody>
          <a:bodyPr wrap="square" rtlCol="0">
            <a:spAutoFit/>
          </a:bodyPr>
          <a:lstStyle/>
          <a:p>
            <a:r>
              <a:rPr lang="en-US" sz="2300">
                <a:solidFill>
                  <a:schemeClr val="bg1"/>
                </a:solidFill>
              </a:rPr>
              <a:t>For data collection purposes, a Regular Early Childhood Program is a program that includes a majority (at least 50 percent) of children who do not have IEPs and that may include, but is not limited to: </a:t>
            </a:r>
          </a:p>
          <a:p>
            <a:pPr marL="285750" indent="-285750">
              <a:spcBef>
                <a:spcPts val="600"/>
              </a:spcBef>
              <a:buFont typeface="Arial" panose="020B0604020202020204" pitchFamily="34" charset="0"/>
              <a:buChar char="•"/>
            </a:pPr>
            <a:r>
              <a:rPr lang="en-US" sz="2300">
                <a:solidFill>
                  <a:schemeClr val="bg1"/>
                </a:solidFill>
              </a:rPr>
              <a:t>Head Start; </a:t>
            </a:r>
          </a:p>
          <a:p>
            <a:pPr marL="285750" indent="-285750">
              <a:spcBef>
                <a:spcPts val="600"/>
              </a:spcBef>
              <a:buFont typeface="Arial" panose="020B0604020202020204" pitchFamily="34" charset="0"/>
              <a:buChar char="•"/>
            </a:pPr>
            <a:r>
              <a:rPr lang="en-US" sz="2300">
                <a:solidFill>
                  <a:schemeClr val="bg1"/>
                </a:solidFill>
              </a:rPr>
              <a:t>Kindergartens; </a:t>
            </a:r>
          </a:p>
          <a:p>
            <a:pPr marL="285750" indent="-285750">
              <a:spcBef>
                <a:spcPts val="600"/>
              </a:spcBef>
              <a:buFont typeface="Arial" panose="020B0604020202020204" pitchFamily="34" charset="0"/>
              <a:buChar char="•"/>
            </a:pPr>
            <a:r>
              <a:rPr lang="en-US" sz="2300">
                <a:solidFill>
                  <a:schemeClr val="bg1"/>
                </a:solidFill>
              </a:rPr>
              <a:t>Preschool classes offered to an eligible pre-kindergarten population by the public school system;  </a:t>
            </a:r>
          </a:p>
          <a:p>
            <a:pPr marL="285750" indent="-285750">
              <a:spcBef>
                <a:spcPts val="600"/>
              </a:spcBef>
              <a:buFont typeface="Arial" panose="020B0604020202020204" pitchFamily="34" charset="0"/>
              <a:buChar char="•"/>
            </a:pPr>
            <a:r>
              <a:rPr lang="en-US" sz="2300">
                <a:solidFill>
                  <a:schemeClr val="bg1"/>
                </a:solidFill>
              </a:rPr>
              <a:t>Private kindergartens or preschools;</a:t>
            </a:r>
          </a:p>
          <a:p>
            <a:pPr marL="285750" indent="-285750">
              <a:spcBef>
                <a:spcPts val="600"/>
              </a:spcBef>
              <a:buFont typeface="Arial" panose="020B0604020202020204" pitchFamily="34" charset="0"/>
              <a:buChar char="•"/>
            </a:pPr>
            <a:r>
              <a:rPr lang="en-US" sz="2300">
                <a:solidFill>
                  <a:schemeClr val="bg1"/>
                </a:solidFill>
              </a:rPr>
              <a:t>Group child development centers or child care.</a:t>
            </a:r>
          </a:p>
        </p:txBody>
      </p:sp>
      <p:sp>
        <p:nvSpPr>
          <p:cNvPr id="10" name="Arrow: Up 9">
            <a:extLst>
              <a:ext uri="{FF2B5EF4-FFF2-40B4-BE49-F238E27FC236}">
                <a16:creationId xmlns:a16="http://schemas.microsoft.com/office/drawing/2014/main" id="{4E48F188-A883-4151-800C-3280EFC1D961}"/>
              </a:ext>
              <a:ext uri="{C183D7F6-B498-43B3-948B-1728B52AA6E4}">
                <adec:decorative xmlns:adec="http://schemas.microsoft.com/office/drawing/2017/decorative" val="1"/>
              </a:ext>
            </a:extLst>
          </p:cNvPr>
          <p:cNvSpPr/>
          <p:nvPr/>
        </p:nvSpPr>
        <p:spPr>
          <a:xfrm>
            <a:off x="2762325" y="3771948"/>
            <a:ext cx="332509" cy="34405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65E4065-995F-4BA6-B924-AA36DE670FCE}"/>
              </a:ext>
              <a:ext uri="{C183D7F6-B498-43B3-948B-1728B52AA6E4}">
                <adec:decorative xmlns:adec="http://schemas.microsoft.com/office/drawing/2017/decorative" val="1"/>
              </a:ext>
            </a:extLst>
          </p:cNvPr>
          <p:cNvSpPr txBox="1"/>
          <p:nvPr/>
        </p:nvSpPr>
        <p:spPr>
          <a:xfrm>
            <a:off x="3189842" y="3790088"/>
            <a:ext cx="3246332"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a:t>Improvement = Increase over Baseline</a:t>
            </a:r>
          </a:p>
        </p:txBody>
      </p:sp>
      <p:sp>
        <p:nvSpPr>
          <p:cNvPr id="12" name="Arrow: Up 11">
            <a:extLst>
              <a:ext uri="{FF2B5EF4-FFF2-40B4-BE49-F238E27FC236}">
                <a16:creationId xmlns:a16="http://schemas.microsoft.com/office/drawing/2014/main" id="{125131DB-5495-4D55-9C85-560DD007D0B2}"/>
              </a:ext>
              <a:ext uri="{C183D7F6-B498-43B3-948B-1728B52AA6E4}">
                <adec:decorative xmlns:adec="http://schemas.microsoft.com/office/drawing/2017/decorative" val="1"/>
              </a:ext>
            </a:extLst>
          </p:cNvPr>
          <p:cNvSpPr/>
          <p:nvPr/>
        </p:nvSpPr>
        <p:spPr>
          <a:xfrm rot="10800000">
            <a:off x="2762325" y="5651587"/>
            <a:ext cx="332509" cy="34405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7BBE007-6493-498C-9573-D8E236C837ED}"/>
              </a:ext>
              <a:ext uri="{C183D7F6-B498-43B3-948B-1728B52AA6E4}">
                <adec:decorative xmlns:adec="http://schemas.microsoft.com/office/drawing/2017/decorative" val="1"/>
              </a:ext>
            </a:extLst>
          </p:cNvPr>
          <p:cNvSpPr txBox="1"/>
          <p:nvPr/>
        </p:nvSpPr>
        <p:spPr>
          <a:xfrm>
            <a:off x="3189842" y="5651587"/>
            <a:ext cx="3246333"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a:t>Improvement = Decrease over Baseline</a:t>
            </a:r>
          </a:p>
        </p:txBody>
      </p:sp>
      <p:sp>
        <p:nvSpPr>
          <p:cNvPr id="5" name="Slide Number Placeholder 4">
            <a:extLst>
              <a:ext uri="{FF2B5EF4-FFF2-40B4-BE49-F238E27FC236}">
                <a16:creationId xmlns:a16="http://schemas.microsoft.com/office/drawing/2014/main" id="{FED9BB6D-F5E3-4638-A208-49F40CAAF77A}"/>
              </a:ext>
            </a:extLst>
          </p:cNvPr>
          <p:cNvSpPr>
            <a:spLocks noGrp="1"/>
          </p:cNvSpPr>
          <p:nvPr>
            <p:ph type="sldNum" sz="quarter" idx="12"/>
          </p:nvPr>
        </p:nvSpPr>
        <p:spPr/>
        <p:txBody>
          <a:bodyPr/>
          <a:lstStyle/>
          <a:p>
            <a:fld id="{9CD8D479-8942-46E8-A226-A4E01F7A105C}" type="slidenum">
              <a:rPr lang="en-US" smtClean="0"/>
              <a:t>8</a:t>
            </a:fld>
            <a:endParaRPr lang="en-US"/>
          </a:p>
        </p:txBody>
      </p:sp>
      <p:sp>
        <p:nvSpPr>
          <p:cNvPr id="7" name="Footer Placeholder 6">
            <a:extLst>
              <a:ext uri="{FF2B5EF4-FFF2-40B4-BE49-F238E27FC236}">
                <a16:creationId xmlns:a16="http://schemas.microsoft.com/office/drawing/2014/main" id="{F155C1D4-68E4-4CAC-9FC9-ECFF8827EA13}"/>
              </a:ext>
            </a:extLst>
          </p:cNvPr>
          <p:cNvSpPr>
            <a:spLocks noGrp="1"/>
          </p:cNvSpPr>
          <p:nvPr>
            <p:ph type="ftr" sz="quarter" idx="11"/>
          </p:nvPr>
        </p:nvSpPr>
        <p:spPr/>
        <p:txBody>
          <a:bodyPr/>
          <a:lstStyle/>
          <a:p>
            <a:r>
              <a:rPr lang="en-US"/>
              <a:t>Indicator 6 Measurement for 2015-2019</a:t>
            </a:r>
          </a:p>
        </p:txBody>
      </p:sp>
    </p:spTree>
    <p:custDataLst>
      <p:tags r:id="rId1"/>
    </p:custDataLst>
    <p:extLst>
      <p:ext uri="{BB962C8B-B14F-4D97-AF65-F5344CB8AC3E}">
        <p14:creationId xmlns:p14="http://schemas.microsoft.com/office/powerpoint/2010/main" val="14951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CE55D8A1-0FD6-4DE9-96F8-B705552BF57B}"/>
                                            </p:graphicEl>
                                          </p:spTgt>
                                        </p:tgtEl>
                                        <p:attrNameLst>
                                          <p:attrName>style.visibility</p:attrName>
                                        </p:attrNameLst>
                                      </p:cBhvr>
                                      <p:to>
                                        <p:strVal val="visible"/>
                                      </p:to>
                                    </p:set>
                                    <p:animEffect transition="in" filter="fade">
                                      <p:cBhvr>
                                        <p:cTn id="7" dur="500"/>
                                        <p:tgtEl>
                                          <p:spTgt spid="8">
                                            <p:graphicEl>
                                              <a:dgm id="{CE55D8A1-0FD6-4DE9-96F8-B705552BF57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A5D6AE9C-53EE-4FE3-9F2B-91FBC4898905}"/>
                                            </p:graphicEl>
                                          </p:spTgt>
                                        </p:tgtEl>
                                        <p:attrNameLst>
                                          <p:attrName>style.visibility</p:attrName>
                                        </p:attrNameLst>
                                      </p:cBhvr>
                                      <p:to>
                                        <p:strVal val="visible"/>
                                      </p:to>
                                    </p:set>
                                    <p:animEffect transition="in" filter="fade">
                                      <p:cBhvr>
                                        <p:cTn id="10" dur="500"/>
                                        <p:tgtEl>
                                          <p:spTgt spid="8">
                                            <p:graphicEl>
                                              <a:dgm id="{A5D6AE9C-53EE-4FE3-9F2B-91FBC489890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graphicEl>
                                              <a:dgm id="{CFEDEEBB-86F3-41B9-A4C5-EFB8682B7E3E}"/>
                                            </p:graphicEl>
                                          </p:spTgt>
                                        </p:tgtEl>
                                        <p:attrNameLst>
                                          <p:attrName>style.visibility</p:attrName>
                                        </p:attrNameLst>
                                      </p:cBhvr>
                                      <p:to>
                                        <p:strVal val="visible"/>
                                      </p:to>
                                    </p:set>
                                    <p:animEffect transition="in" filter="fade">
                                      <p:cBhvr>
                                        <p:cTn id="15" dur="500"/>
                                        <p:tgtEl>
                                          <p:spTgt spid="8">
                                            <p:graphicEl>
                                              <a:dgm id="{CFEDEEBB-86F3-41B9-A4C5-EFB8682B7E3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646B2617-049E-489C-ADE5-E8C7106CBC8D}"/>
                                            </p:graphicEl>
                                          </p:spTgt>
                                        </p:tgtEl>
                                        <p:attrNameLst>
                                          <p:attrName>style.visibility</p:attrName>
                                        </p:attrNameLst>
                                      </p:cBhvr>
                                      <p:to>
                                        <p:strVal val="visible"/>
                                      </p:to>
                                    </p:set>
                                    <p:animEffect transition="in" filter="fade">
                                      <p:cBhvr>
                                        <p:cTn id="18" dur="500"/>
                                        <p:tgtEl>
                                          <p:spTgt spid="8">
                                            <p:graphicEl>
                                              <a:dgm id="{646B2617-049E-489C-ADE5-E8C7106CBC8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graphicEl>
                                              <a:dgm id="{82750287-BDC7-4791-B894-24A7232B79BE}"/>
                                            </p:graphicEl>
                                          </p:spTgt>
                                        </p:tgtEl>
                                        <p:attrNameLst>
                                          <p:attrName>style.visibility</p:attrName>
                                        </p:attrNameLst>
                                      </p:cBhvr>
                                      <p:to>
                                        <p:strVal val="visible"/>
                                      </p:to>
                                    </p:set>
                                    <p:animEffect transition="in" filter="fade">
                                      <p:cBhvr>
                                        <p:cTn id="31" dur="500"/>
                                        <p:tgtEl>
                                          <p:spTgt spid="8">
                                            <p:graphicEl>
                                              <a:dgm id="{82750287-BDC7-4791-B894-24A7232B79BE}"/>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graphicEl>
                                              <a:dgm id="{42FA8B8D-4C41-41F9-ABCA-FE31531F5E82}"/>
                                            </p:graphicEl>
                                          </p:spTgt>
                                        </p:tgtEl>
                                        <p:attrNameLst>
                                          <p:attrName>style.visibility</p:attrName>
                                        </p:attrNameLst>
                                      </p:cBhvr>
                                      <p:to>
                                        <p:strVal val="visible"/>
                                      </p:to>
                                    </p:set>
                                    <p:animEffect transition="in" filter="fade">
                                      <p:cBhvr>
                                        <p:cTn id="34" dur="500"/>
                                        <p:tgtEl>
                                          <p:spTgt spid="8">
                                            <p:graphicEl>
                                              <a:dgm id="{42FA8B8D-4C41-41F9-ABCA-FE31531F5E82}"/>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FFA8-C262-46F5-9AEA-12BC9E3A0636}"/>
              </a:ext>
            </a:extLst>
          </p:cNvPr>
          <p:cNvSpPr>
            <a:spLocks noGrp="1"/>
          </p:cNvSpPr>
          <p:nvPr>
            <p:ph type="title"/>
          </p:nvPr>
        </p:nvSpPr>
        <p:spPr>
          <a:xfrm>
            <a:off x="410402" y="257121"/>
            <a:ext cx="9144259" cy="934933"/>
          </a:xfrm>
        </p:spPr>
        <p:txBody>
          <a:bodyPr>
            <a:noAutofit/>
          </a:bodyPr>
          <a:lstStyle/>
          <a:p>
            <a:r>
              <a:rPr lang="en-US" sz="2900"/>
              <a:t>Indicator 6 – </a:t>
            </a:r>
            <a:r>
              <a:rPr lang="en-US" sz="2900" u="sng"/>
              <a:t>Preschool LRE FFY 2020-25 Measurement </a:t>
            </a:r>
            <a:br>
              <a:rPr lang="en-US" sz="2900"/>
            </a:br>
            <a:r>
              <a:rPr lang="en-US" sz="2900"/>
              <a:t>Targets are established by the State with Stakeholder Input</a:t>
            </a:r>
          </a:p>
        </p:txBody>
      </p:sp>
      <p:graphicFrame>
        <p:nvGraphicFramePr>
          <p:cNvPr id="8" name="Content Placeholder 8" descr="Chart reflecting the 2020-25 Preschool LRE Measurement: Percent of children with individualized education programs (IEPs) aged 3, 4, and aged 5 who are enrolled in a preschool program attending a: Regular early childhood program and receiving the majority of special education and related services in the regular early childhood program; b. Separate special education class, separate school or residential facility; or c. receiving special education and related services in the home. &#10;&#10;&#10;">
            <a:extLst>
              <a:ext uri="{FF2B5EF4-FFF2-40B4-BE49-F238E27FC236}">
                <a16:creationId xmlns:a16="http://schemas.microsoft.com/office/drawing/2014/main" id="{84913331-4306-4401-9B02-E38D4040170C}"/>
              </a:ext>
            </a:extLst>
          </p:cNvPr>
          <p:cNvGraphicFramePr>
            <a:graphicFrameLocks noGrp="1"/>
          </p:cNvGraphicFramePr>
          <p:nvPr>
            <p:ph sz="half" idx="1"/>
            <p:extLst>
              <p:ext uri="{D42A27DB-BD31-4B8C-83A1-F6EECF244321}">
                <p14:modId xmlns:p14="http://schemas.microsoft.com/office/powerpoint/2010/main" val="3942329792"/>
              </p:ext>
            </p:extLst>
          </p:nvPr>
        </p:nvGraphicFramePr>
        <p:xfrm>
          <a:off x="410402" y="1298285"/>
          <a:ext cx="5895148" cy="5254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F353D7BA-DD35-438A-83D7-BD58305B1C9B}"/>
              </a:ext>
            </a:extLst>
          </p:cNvPr>
          <p:cNvSpPr txBox="1"/>
          <p:nvPr/>
        </p:nvSpPr>
        <p:spPr>
          <a:xfrm>
            <a:off x="6488296" y="1350939"/>
            <a:ext cx="5293302" cy="969496"/>
          </a:xfrm>
          <a:prstGeom prst="rect">
            <a:avLst/>
          </a:prstGeom>
          <a:solidFill>
            <a:schemeClr val="tx2">
              <a:lumMod val="75000"/>
            </a:schemeClr>
          </a:solidFill>
        </p:spPr>
        <p:style>
          <a:lnRef idx="0">
            <a:scrgbClr r="0" g="0" b="0"/>
          </a:lnRef>
          <a:fillRef idx="1003">
            <a:schemeClr val="lt2"/>
          </a:fillRef>
          <a:effectRef idx="0">
            <a:scrgbClr r="0" g="0" b="0"/>
          </a:effectRef>
          <a:fontRef idx="major"/>
        </p:style>
        <p:txBody>
          <a:bodyPr wrap="square" rtlCol="0">
            <a:spAutoFit/>
          </a:bodyPr>
          <a:lstStyle/>
          <a:p>
            <a:r>
              <a:rPr lang="en-US" sz="1900">
                <a:solidFill>
                  <a:schemeClr val="bg1"/>
                </a:solidFill>
              </a:rPr>
              <a:t>New Measurement: States must report only those five-year-old children with disabilities who are enrolled in preschool programs in this indicator. </a:t>
            </a:r>
          </a:p>
        </p:txBody>
      </p:sp>
      <p:sp>
        <p:nvSpPr>
          <p:cNvPr id="10" name="TextBox 9">
            <a:extLst>
              <a:ext uri="{FF2B5EF4-FFF2-40B4-BE49-F238E27FC236}">
                <a16:creationId xmlns:a16="http://schemas.microsoft.com/office/drawing/2014/main" id="{D0CFA18D-B59C-47E2-90AA-FB79ED804DAE}"/>
              </a:ext>
            </a:extLst>
          </p:cNvPr>
          <p:cNvSpPr txBox="1"/>
          <p:nvPr/>
        </p:nvSpPr>
        <p:spPr>
          <a:xfrm>
            <a:off x="6488296" y="2398271"/>
            <a:ext cx="5293302"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a:t>New Measurement Component: Home Environment. “Home” is the “unduplicated total who received the majority of their special education and related services in the principal residence of the child's family or caregivers, and who attended neither a Regular Early Childhood Program nor a Special Education Program provided in a separate class, separate school, or residential facility. </a:t>
            </a:r>
          </a:p>
        </p:txBody>
      </p:sp>
      <p:sp>
        <p:nvSpPr>
          <p:cNvPr id="11" name="TextBox 10">
            <a:extLst>
              <a:ext uri="{FF2B5EF4-FFF2-40B4-BE49-F238E27FC236}">
                <a16:creationId xmlns:a16="http://schemas.microsoft.com/office/drawing/2014/main" id="{B06F230D-E79F-4724-BFD9-A9DFFAEBD306}"/>
              </a:ext>
            </a:extLst>
          </p:cNvPr>
          <p:cNvSpPr txBox="1"/>
          <p:nvPr/>
        </p:nvSpPr>
        <p:spPr>
          <a:xfrm>
            <a:off x="6488296" y="5336766"/>
            <a:ext cx="5293302" cy="969496"/>
          </a:xfrm>
          <a:prstGeom prst="rect">
            <a:avLst/>
          </a:prstGeom>
          <a:solidFill>
            <a:schemeClr val="tx2">
              <a:lumMod val="75000"/>
            </a:schemeClr>
          </a:solidFill>
        </p:spPr>
        <p:style>
          <a:lnRef idx="0">
            <a:scrgbClr r="0" g="0" b="0"/>
          </a:lnRef>
          <a:fillRef idx="1003">
            <a:schemeClr val="lt2"/>
          </a:fillRef>
          <a:effectRef idx="0">
            <a:scrgbClr r="0" g="0" b="0"/>
          </a:effectRef>
          <a:fontRef idx="major"/>
        </p:style>
        <p:txBody>
          <a:bodyPr wrap="square" rtlCol="0">
            <a:spAutoFit/>
          </a:bodyPr>
          <a:lstStyle/>
          <a:p>
            <a:r>
              <a:rPr lang="en-US" sz="1900">
                <a:solidFill>
                  <a:schemeClr val="bg1"/>
                </a:solidFill>
              </a:rPr>
              <a:t>States may choose to set one target that is inclusive of children ages 3, 4, and 5, or set individual targets for each age.</a:t>
            </a:r>
          </a:p>
        </p:txBody>
      </p:sp>
      <p:sp>
        <p:nvSpPr>
          <p:cNvPr id="3" name="Arrow: Up 2">
            <a:extLst>
              <a:ext uri="{FF2B5EF4-FFF2-40B4-BE49-F238E27FC236}">
                <a16:creationId xmlns:a16="http://schemas.microsoft.com/office/drawing/2014/main" id="{4FAE60C1-C929-4BEB-A37F-97579FE5E20D}"/>
              </a:ext>
              <a:ext uri="{C183D7F6-B498-43B3-948B-1728B52AA6E4}">
                <adec:decorative xmlns:adec="http://schemas.microsoft.com/office/drawing/2017/decorative" val="1"/>
              </a:ext>
            </a:extLst>
          </p:cNvPr>
          <p:cNvSpPr/>
          <p:nvPr/>
        </p:nvSpPr>
        <p:spPr>
          <a:xfrm>
            <a:off x="2615869" y="2953011"/>
            <a:ext cx="332509" cy="34405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6D321674-2463-4AE1-A4CE-EBAD91E99C70}"/>
              </a:ext>
              <a:ext uri="{C183D7F6-B498-43B3-948B-1728B52AA6E4}">
                <adec:decorative xmlns:adec="http://schemas.microsoft.com/office/drawing/2017/decorative" val="1"/>
              </a:ext>
            </a:extLst>
          </p:cNvPr>
          <p:cNvSpPr/>
          <p:nvPr/>
        </p:nvSpPr>
        <p:spPr>
          <a:xfrm rot="10800000">
            <a:off x="2615871" y="4546399"/>
            <a:ext cx="332509" cy="34405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146E27E0-C10D-408B-9F24-F523096669F0}"/>
              </a:ext>
              <a:ext uri="{C183D7F6-B498-43B3-948B-1728B52AA6E4}">
                <adec:decorative xmlns:adec="http://schemas.microsoft.com/office/drawing/2017/decorative" val="1"/>
              </a:ext>
            </a:extLst>
          </p:cNvPr>
          <p:cNvSpPr/>
          <p:nvPr/>
        </p:nvSpPr>
        <p:spPr>
          <a:xfrm rot="10800000">
            <a:off x="2615870" y="5987651"/>
            <a:ext cx="332509" cy="34405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B830F60-AA3C-4AC3-999D-360F7665C809}"/>
              </a:ext>
              <a:ext uri="{C183D7F6-B498-43B3-948B-1728B52AA6E4}">
                <adec:decorative xmlns:adec="http://schemas.microsoft.com/office/drawing/2017/decorative" val="1"/>
              </a:ext>
            </a:extLst>
          </p:cNvPr>
          <p:cNvSpPr txBox="1"/>
          <p:nvPr/>
        </p:nvSpPr>
        <p:spPr>
          <a:xfrm>
            <a:off x="3059217" y="2967278"/>
            <a:ext cx="3246332"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a:t>Improvement = Increase over Baseline</a:t>
            </a:r>
          </a:p>
        </p:txBody>
      </p:sp>
      <p:sp>
        <p:nvSpPr>
          <p:cNvPr id="14" name="TextBox 13">
            <a:extLst>
              <a:ext uri="{FF2B5EF4-FFF2-40B4-BE49-F238E27FC236}">
                <a16:creationId xmlns:a16="http://schemas.microsoft.com/office/drawing/2014/main" id="{07769D86-88F4-4182-BF7A-7B2CD24E1414}"/>
              </a:ext>
              <a:ext uri="{C183D7F6-B498-43B3-948B-1728B52AA6E4}">
                <adec:decorative xmlns:adec="http://schemas.microsoft.com/office/drawing/2017/decorative" val="1"/>
              </a:ext>
            </a:extLst>
          </p:cNvPr>
          <p:cNvSpPr txBox="1"/>
          <p:nvPr/>
        </p:nvSpPr>
        <p:spPr>
          <a:xfrm>
            <a:off x="3059217" y="4564537"/>
            <a:ext cx="3246333"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a:t>Improvement = Decrease over Baseline</a:t>
            </a:r>
          </a:p>
        </p:txBody>
      </p:sp>
      <p:sp>
        <p:nvSpPr>
          <p:cNvPr id="15" name="TextBox 14">
            <a:extLst>
              <a:ext uri="{FF2B5EF4-FFF2-40B4-BE49-F238E27FC236}">
                <a16:creationId xmlns:a16="http://schemas.microsoft.com/office/drawing/2014/main" id="{1209397B-8B92-45AB-82D3-836FC0A79CA2}"/>
              </a:ext>
              <a:ext uri="{C183D7F6-B498-43B3-948B-1728B52AA6E4}">
                <adec:decorative xmlns:adec="http://schemas.microsoft.com/office/drawing/2017/decorative" val="1"/>
              </a:ext>
            </a:extLst>
          </p:cNvPr>
          <p:cNvSpPr txBox="1"/>
          <p:nvPr/>
        </p:nvSpPr>
        <p:spPr>
          <a:xfrm>
            <a:off x="3059217" y="5992644"/>
            <a:ext cx="3246333"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a:t>Improvement = Decrease over Baseline</a:t>
            </a:r>
          </a:p>
        </p:txBody>
      </p:sp>
      <p:sp>
        <p:nvSpPr>
          <p:cNvPr id="5" name="Slide Number Placeholder 4">
            <a:extLst>
              <a:ext uri="{FF2B5EF4-FFF2-40B4-BE49-F238E27FC236}">
                <a16:creationId xmlns:a16="http://schemas.microsoft.com/office/drawing/2014/main" id="{FED9BB6D-F5E3-4638-A208-49F40CAAF77A}"/>
              </a:ext>
            </a:extLst>
          </p:cNvPr>
          <p:cNvSpPr>
            <a:spLocks noGrp="1"/>
          </p:cNvSpPr>
          <p:nvPr>
            <p:ph type="sldNum" sz="quarter" idx="12"/>
          </p:nvPr>
        </p:nvSpPr>
        <p:spPr/>
        <p:txBody>
          <a:bodyPr/>
          <a:lstStyle/>
          <a:p>
            <a:fld id="{9CD8D479-8942-46E8-A226-A4E01F7A105C}" type="slidenum">
              <a:rPr lang="en-US" smtClean="0"/>
              <a:t>9</a:t>
            </a:fld>
            <a:endParaRPr lang="en-US"/>
          </a:p>
        </p:txBody>
      </p:sp>
      <p:sp>
        <p:nvSpPr>
          <p:cNvPr id="7" name="Footer Placeholder 6">
            <a:extLst>
              <a:ext uri="{FF2B5EF4-FFF2-40B4-BE49-F238E27FC236}">
                <a16:creationId xmlns:a16="http://schemas.microsoft.com/office/drawing/2014/main" id="{F155C1D4-68E4-4CAC-9FC9-ECFF8827EA13}"/>
              </a:ext>
            </a:extLst>
          </p:cNvPr>
          <p:cNvSpPr>
            <a:spLocks noGrp="1"/>
          </p:cNvSpPr>
          <p:nvPr>
            <p:ph type="ftr" sz="quarter" idx="11"/>
          </p:nvPr>
        </p:nvSpPr>
        <p:spPr/>
        <p:txBody>
          <a:bodyPr/>
          <a:lstStyle/>
          <a:p>
            <a:r>
              <a:rPr lang="en-US"/>
              <a:t>Indicator 6 Measurement for 2020-2025</a:t>
            </a:r>
          </a:p>
        </p:txBody>
      </p:sp>
    </p:spTree>
    <p:custDataLst>
      <p:tags r:id="rId1"/>
    </p:custDataLst>
    <p:extLst>
      <p:ext uri="{BB962C8B-B14F-4D97-AF65-F5344CB8AC3E}">
        <p14:creationId xmlns:p14="http://schemas.microsoft.com/office/powerpoint/2010/main" val="37846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10.xml><?xml version="1.0" encoding="utf-8"?>
<p:tagLst xmlns:a="http://schemas.openxmlformats.org/drawingml/2006/main" xmlns:r="http://schemas.openxmlformats.org/officeDocument/2006/relationships" xmlns:p="http://schemas.openxmlformats.org/presentationml/2006/main">
  <p:tag name="TIMING" val="|68.1|6"/>
</p:tagLst>
</file>

<file path=ppt/tags/tag11.xml><?xml version="1.0" encoding="utf-8"?>
<p:tagLst xmlns:a="http://schemas.openxmlformats.org/drawingml/2006/main" xmlns:r="http://schemas.openxmlformats.org/officeDocument/2006/relationships" xmlns:p="http://schemas.openxmlformats.org/presentationml/2006/main">
  <p:tag name="TIMING" val="|3.2|7.7|3.4|16.8|3.8|3|4.5|9.3"/>
</p:tagLst>
</file>

<file path=ppt/tags/tag12.xml><?xml version="1.0" encoding="utf-8"?>
<p:tagLst xmlns:a="http://schemas.openxmlformats.org/drawingml/2006/main" xmlns:r="http://schemas.openxmlformats.org/officeDocument/2006/relationships" xmlns:p="http://schemas.openxmlformats.org/presentationml/2006/main">
  <p:tag name="TIMING" val="|16.7|26.3|9.2|8.8"/>
</p:tagLst>
</file>

<file path=ppt/tags/tag13.xml><?xml version="1.0" encoding="utf-8"?>
<p:tagLst xmlns:a="http://schemas.openxmlformats.org/drawingml/2006/main" xmlns:r="http://schemas.openxmlformats.org/officeDocument/2006/relationships" xmlns:p="http://schemas.openxmlformats.org/presentationml/2006/main">
  <p:tag name="TIMING" val="|10.8|12.5|1.4|8.3|7.2|8"/>
</p:tagLst>
</file>

<file path=ppt/tags/tag14.xml><?xml version="1.0" encoding="utf-8"?>
<p:tagLst xmlns:a="http://schemas.openxmlformats.org/drawingml/2006/main" xmlns:r="http://schemas.openxmlformats.org/officeDocument/2006/relationships" xmlns:p="http://schemas.openxmlformats.org/presentationml/2006/main">
  <p:tag name="TIMING" val="|10.1|20.8|26.3"/>
</p:tagLst>
</file>

<file path=ppt/tags/tag15.xml><?xml version="1.0" encoding="utf-8"?>
<p:tagLst xmlns:a="http://schemas.openxmlformats.org/drawingml/2006/main" xmlns:r="http://schemas.openxmlformats.org/officeDocument/2006/relationships" xmlns:p="http://schemas.openxmlformats.org/presentationml/2006/main">
  <p:tag name="TIMING" val="|2.8|22.5|17.8|11.8"/>
</p:tagLst>
</file>

<file path=ppt/tags/tag16.xml><?xml version="1.0" encoding="utf-8"?>
<p:tagLst xmlns:a="http://schemas.openxmlformats.org/drawingml/2006/main" xmlns:r="http://schemas.openxmlformats.org/officeDocument/2006/relationships" xmlns:p="http://schemas.openxmlformats.org/presentationml/2006/main">
  <p:tag name="TIMING" val="|2.5|17.5"/>
</p:tagLst>
</file>

<file path=ppt/tags/tag17.xml><?xml version="1.0" encoding="utf-8"?>
<p:tagLst xmlns:a="http://schemas.openxmlformats.org/drawingml/2006/main" xmlns:r="http://schemas.openxmlformats.org/officeDocument/2006/relationships" xmlns:p="http://schemas.openxmlformats.org/presentationml/2006/main">
  <p:tag name="TIMING" val="|34.8|12.6|3.7|22|3.8|20|2.4"/>
</p:tagLst>
</file>

<file path=ppt/tags/tag18.xml><?xml version="1.0" encoding="utf-8"?>
<p:tagLst xmlns:a="http://schemas.openxmlformats.org/drawingml/2006/main" xmlns:r="http://schemas.openxmlformats.org/officeDocument/2006/relationships" xmlns:p="http://schemas.openxmlformats.org/presentationml/2006/main">
  <p:tag name="TIMING" val="|9.7|4.8|4.1|6.7|3.9|3.4|23|7.6|22.7"/>
</p:tagLst>
</file>

<file path=ppt/tags/tag19.xml><?xml version="1.0" encoding="utf-8"?>
<p:tagLst xmlns:a="http://schemas.openxmlformats.org/drawingml/2006/main" xmlns:r="http://schemas.openxmlformats.org/officeDocument/2006/relationships" xmlns:p="http://schemas.openxmlformats.org/presentationml/2006/main">
  <p:tag name="TIMING" val="|6.7|3.9|3.1|6.6|2.9|3|2.7|1.3|2|19.7|6|12.7"/>
</p:tagLst>
</file>

<file path=ppt/tags/tag2.xml><?xml version="1.0" encoding="utf-8"?>
<p:tagLst xmlns:a="http://schemas.openxmlformats.org/drawingml/2006/main" xmlns:r="http://schemas.openxmlformats.org/officeDocument/2006/relationships" xmlns:p="http://schemas.openxmlformats.org/presentationml/2006/main">
  <p:tag name="TIMING" val="|3.5|7.4"/>
</p:tagLst>
</file>

<file path=ppt/tags/tag20.xml><?xml version="1.0" encoding="utf-8"?>
<p:tagLst xmlns:a="http://schemas.openxmlformats.org/drawingml/2006/main" xmlns:r="http://schemas.openxmlformats.org/officeDocument/2006/relationships" xmlns:p="http://schemas.openxmlformats.org/presentationml/2006/main">
  <p:tag name="TIMING" val="|5.8|5|3.6|6.3|2.5|4.1|1.1|0.8|0.9|32.6|6.9|16.5"/>
</p:tagLst>
</file>

<file path=ppt/tags/tag21.xml><?xml version="1.0" encoding="utf-8"?>
<p:tagLst xmlns:a="http://schemas.openxmlformats.org/drawingml/2006/main" xmlns:r="http://schemas.openxmlformats.org/officeDocument/2006/relationships" xmlns:p="http://schemas.openxmlformats.org/presentationml/2006/main">
  <p:tag name="TIMING" val="|10.8|7"/>
</p:tagLst>
</file>

<file path=ppt/tags/tag3.xml><?xml version="1.0" encoding="utf-8"?>
<p:tagLst xmlns:a="http://schemas.openxmlformats.org/drawingml/2006/main" xmlns:r="http://schemas.openxmlformats.org/officeDocument/2006/relationships" xmlns:p="http://schemas.openxmlformats.org/presentationml/2006/main">
  <p:tag name="TIMING" val="|11.4|4.4|10.6|11.9|6.4|11.6|53.3"/>
</p:tagLst>
</file>

<file path=ppt/tags/tag4.xml><?xml version="1.0" encoding="utf-8"?>
<p:tagLst xmlns:a="http://schemas.openxmlformats.org/drawingml/2006/main" xmlns:r="http://schemas.openxmlformats.org/officeDocument/2006/relationships" xmlns:p="http://schemas.openxmlformats.org/presentationml/2006/main">
  <p:tag name="TIMING" val="|6|37.9|8.6|32.7|21.2"/>
</p:tagLst>
</file>

<file path=ppt/tags/tag5.xml><?xml version="1.0" encoding="utf-8"?>
<p:tagLst xmlns:a="http://schemas.openxmlformats.org/drawingml/2006/main" xmlns:r="http://schemas.openxmlformats.org/officeDocument/2006/relationships" xmlns:p="http://schemas.openxmlformats.org/presentationml/2006/main">
  <p:tag name="TIMING" val="|30.1|20.4|10.6|4.6|3.3|5.1|30.8"/>
</p:tagLst>
</file>

<file path=ppt/tags/tag6.xml><?xml version="1.0" encoding="utf-8"?>
<p:tagLst xmlns:a="http://schemas.openxmlformats.org/drawingml/2006/main" xmlns:r="http://schemas.openxmlformats.org/officeDocument/2006/relationships" xmlns:p="http://schemas.openxmlformats.org/presentationml/2006/main">
  <p:tag name="TIMING" val="|15.9|19|12.5|5.8|6.8|4.1|29.5"/>
</p:tagLst>
</file>

<file path=ppt/tags/tag7.xml><?xml version="1.0" encoding="utf-8"?>
<p:tagLst xmlns:a="http://schemas.openxmlformats.org/drawingml/2006/main" xmlns:r="http://schemas.openxmlformats.org/officeDocument/2006/relationships" xmlns:p="http://schemas.openxmlformats.org/presentationml/2006/main">
  <p:tag name="TIMING" val="|51.8|4.9|9.6|7.2|1.3|9.3"/>
</p:tagLst>
</file>

<file path=ppt/tags/tag8.xml><?xml version="1.0" encoding="utf-8"?>
<p:tagLst xmlns:a="http://schemas.openxmlformats.org/drawingml/2006/main" xmlns:r="http://schemas.openxmlformats.org/officeDocument/2006/relationships" xmlns:p="http://schemas.openxmlformats.org/presentationml/2006/main">
  <p:tag name="TIMING" val="|14.5|5.5|23.6|13|11.2"/>
</p:tagLst>
</file>

<file path=ppt/tags/tag9.xml><?xml version="1.0" encoding="utf-8"?>
<p:tagLst xmlns:a="http://schemas.openxmlformats.org/drawingml/2006/main" xmlns:r="http://schemas.openxmlformats.org/officeDocument/2006/relationships" xmlns:p="http://schemas.openxmlformats.org/presentationml/2006/main">
  <p:tag name="TIMING" val="|27.9|5.3|2.6|18.1|9.1|13.9|9.5|5.2|5.4|2.4"/>
</p:tagLst>
</file>

<file path=ppt/theme/theme1.xml><?xml version="1.0" encoding="utf-8"?>
<a:theme xmlns:a="http://schemas.openxmlformats.org/drawingml/2006/main" name="Ecology 16x9">
  <a:themeElements>
    <a:clrScheme name="SPP">
      <a:dk1>
        <a:srgbClr val="1F3864"/>
      </a:dk1>
      <a:lt1>
        <a:sysClr val="window" lastClr="FFFFFF"/>
      </a:lt1>
      <a:dk2>
        <a:srgbClr val="44546A"/>
      </a:dk2>
      <a:lt2>
        <a:srgbClr val="E7E6E6"/>
      </a:lt2>
      <a:accent1>
        <a:srgbClr val="4472C4"/>
      </a:accent1>
      <a:accent2>
        <a:srgbClr val="6DAA2D"/>
      </a:accent2>
      <a:accent3>
        <a:srgbClr val="C00000"/>
      </a:accent3>
      <a:accent4>
        <a:srgbClr val="FFC000"/>
      </a:accent4>
      <a:accent5>
        <a:srgbClr val="5B9BD5"/>
      </a:accent5>
      <a:accent6>
        <a:srgbClr val="6F3B55"/>
      </a:accent6>
      <a:hlink>
        <a:srgbClr val="48A1FA"/>
      </a:hlink>
      <a:folHlink>
        <a:srgbClr val="2E75B5"/>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7822A754DEBD4089E2469E7A38BCE1" ma:contentTypeVersion="8" ma:contentTypeDescription="Create a new document." ma:contentTypeScope="" ma:versionID="f8ccb29db8327d114b209b21eb273f3b">
  <xsd:schema xmlns:xsd="http://www.w3.org/2001/XMLSchema" xmlns:xs="http://www.w3.org/2001/XMLSchema" xmlns:p="http://schemas.microsoft.com/office/2006/metadata/properties" xmlns:ns2="5709f26a-af04-479e-a03f-406e189626ef" xmlns:ns3="2cf0b8c0-9d1c-4f61-914c-2762716bd4d1" targetNamespace="http://schemas.microsoft.com/office/2006/metadata/properties" ma:root="true" ma:fieldsID="df8a8e33c43858a1c514b10a47e75f91" ns2:_="" ns3:_="">
    <xsd:import namespace="5709f26a-af04-479e-a03f-406e189626ef"/>
    <xsd:import namespace="2cf0b8c0-9d1c-4f61-914c-2762716bd4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9f26a-af04-479e-a03f-406e18962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f0b8c0-9d1c-4f61-914c-2762716bd4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cf0b8c0-9d1c-4f61-914c-2762716bd4d1">
      <UserInfo>
        <DisplayName>Everyone</DisplayName>
        <AccountId>11</AccountId>
        <AccountType/>
      </UserInfo>
    </SharedWithUsers>
    <MediaLengthInSeconds xmlns="5709f26a-af04-479e-a03f-406e189626ef" xsi:nil="true"/>
  </documentManagement>
</p:properties>
</file>

<file path=customXml/itemProps1.xml><?xml version="1.0" encoding="utf-8"?>
<ds:datastoreItem xmlns:ds="http://schemas.openxmlformats.org/officeDocument/2006/customXml" ds:itemID="{7EC533EE-7655-4839-8C64-CF40F9816934}">
  <ds:schemaRefs>
    <ds:schemaRef ds:uri="http://schemas.microsoft.com/sharepoint/v3/contenttype/forms"/>
  </ds:schemaRefs>
</ds:datastoreItem>
</file>

<file path=customXml/itemProps2.xml><?xml version="1.0" encoding="utf-8"?>
<ds:datastoreItem xmlns:ds="http://schemas.openxmlformats.org/officeDocument/2006/customXml" ds:itemID="{248EF622-7020-47BC-AEDC-8E816BC79318}">
  <ds:schemaRefs>
    <ds:schemaRef ds:uri="2cf0b8c0-9d1c-4f61-914c-2762716bd4d1"/>
    <ds:schemaRef ds:uri="5709f26a-af04-479e-a03f-406e189626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C50C4A-BDB5-4E51-82B2-B8D715A28499}">
  <ds:schemaRefs>
    <ds:schemaRef ds:uri="http://purl.org/dc/elements/1.1/"/>
    <ds:schemaRef ds:uri="http://schemas.microsoft.com/office/2006/metadata/properties"/>
    <ds:schemaRef ds:uri="http://schemas.microsoft.com/office/2006/documentManagement/types"/>
    <ds:schemaRef ds:uri="5709f26a-af04-479e-a03f-406e189626ef"/>
    <ds:schemaRef ds:uri="http://purl.org/dc/terms/"/>
    <ds:schemaRef ds:uri="http://schemas.openxmlformats.org/package/2006/metadata/core-properties"/>
    <ds:schemaRef ds:uri="http://purl.org/dc/dcmitype/"/>
    <ds:schemaRef ds:uri="http://schemas.microsoft.com/office/infopath/2007/PartnerControls"/>
    <ds:schemaRef ds:uri="2cf0b8c0-9d1c-4f61-914c-2762716bd4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TotalTime>
  <Words>12067</Words>
  <Application>Microsoft Office PowerPoint</Application>
  <PresentationFormat>Widescreen</PresentationFormat>
  <Paragraphs>842</Paragraphs>
  <Slides>57</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Corbel</vt:lpstr>
      <vt:lpstr>Times New Roman</vt:lpstr>
      <vt:lpstr>Wingdings 2</vt:lpstr>
      <vt:lpstr>Ecology 16x9</vt:lpstr>
      <vt:lpstr>State Performance Plan (SPP)/ Annual Performance Report (APR)  2020-2025</vt:lpstr>
      <vt:lpstr>Agenda Preschool Least Restrictive Environment </vt:lpstr>
      <vt:lpstr>Frequently Used Terms in the Presentation </vt:lpstr>
      <vt:lpstr>Least Restrictive Environment</vt:lpstr>
      <vt:lpstr>Part B LRE requirements</vt:lpstr>
      <vt:lpstr>USDE Guidance on LRE</vt:lpstr>
      <vt:lpstr> Policy Statement on Inclusion of Children with Disabilities in Early Childhood Programs: U.S. Departments of Education and Health and Human Services  </vt:lpstr>
      <vt:lpstr>Indicator 6 – Preschool LRE FFY 2013-19 Measurement  Targets are established by the State with Stakeholder Input</vt:lpstr>
      <vt:lpstr>Indicator 6 – Preschool LRE FFY 2020-25 Measurement  Targets are established by the State with Stakeholder Input</vt:lpstr>
      <vt:lpstr>Data Collection Methodology for Indicator 6</vt:lpstr>
      <vt:lpstr>Facilitator check for understanding on the SPP measurement for Indicator 6 and how the                                              data is used to measure                                       results or outcomes in LRE.</vt:lpstr>
      <vt:lpstr>Indicator 6 New York State Data</vt:lpstr>
      <vt:lpstr>Explanation Indicator 6 FFY Data  in the Annual Performance Report (APR) </vt:lpstr>
      <vt:lpstr>New York State SPP 2013-19 Targets and Actuals   Indicator 6A: Regular Early Childhood Program</vt:lpstr>
      <vt:lpstr>7-PAK States Results Comparison Indicator 6A: Regular Early Childhood Program</vt:lpstr>
      <vt:lpstr>New York State SPP 2013-19 Targets and Actuals   Indicator 6B: Separate Class, School or Facility</vt:lpstr>
      <vt:lpstr>7-PAK States Results Comparison  Indicator 6B: Separate Class Setting</vt:lpstr>
      <vt:lpstr>6A Regular Early Childhood Program: Old vs New Measurement</vt:lpstr>
      <vt:lpstr>6B Separate Class Setting: Old vs New Measurement</vt:lpstr>
      <vt:lpstr>   Past Trend and State/National Comparison Data  1) What did the Indicator 6 Statewide SPP data tell us?  2) How should we use the data to inform our target-setting and improvement activities? </vt:lpstr>
      <vt:lpstr>Indicator 6 Disaggregated Data in NYS</vt:lpstr>
      <vt:lpstr>Indicator 6A: Regular Class Setting Student Data by Race and Ethnicity (FFY 2019)</vt:lpstr>
      <vt:lpstr>Indicator 6A: Regular Class Setting  Needs/Resource Capacity FFY 2019</vt:lpstr>
      <vt:lpstr>Regional 6A Data Majority of services in a regular early childhood program</vt:lpstr>
      <vt:lpstr>   6A Disaggregate Data   1) What did the Indicator 6A disaggregate SPP data tell us?  2) How should we use the data to inform our target-setting and improvement activities?  </vt:lpstr>
      <vt:lpstr>Indicator 6B: Separate Class Setting Student Data by Race and Ethnicity (FFY 2019)</vt:lpstr>
      <vt:lpstr>Indicator 6B: Separate Class Setting Needs/Resource Capacity (FFY 2019)</vt:lpstr>
      <vt:lpstr>Regional 6B Data Separate special education class,  separate school or residential facility</vt:lpstr>
      <vt:lpstr>   6B Disaggregate Data   1) What did the Indicator 6B disaggregate SPP data tell us?  2) How should we use the data to inform our target-setting and improvement activities? </vt:lpstr>
      <vt:lpstr>Indicator 6C: Home Setting Student Data by Race and Ethnicity (FFY 2019)</vt:lpstr>
      <vt:lpstr>Indicator 6C: Home Setting Needs/Resource Capacity FFY 2019</vt:lpstr>
      <vt:lpstr>2020 Regional 6C Data  Receiving special education and  related services in the home</vt:lpstr>
      <vt:lpstr>    6C Disaggregate Data   1) What did the Indicator 6C disaggregate SPP data tell us?  2) How should we use the data to inform our target-setting and improvement activities?  </vt:lpstr>
      <vt:lpstr>Indicator 6 – Improvement Strategies </vt:lpstr>
      <vt:lpstr>Inclusive Programs and Activities is a Priority Area</vt:lpstr>
      <vt:lpstr>LRE Guidance from the Office of Special Education </vt:lpstr>
      <vt:lpstr>Promoting Preschool Inclusion in PreK Programs</vt:lpstr>
      <vt:lpstr>Early Childhood Cross-System Collaboration </vt:lpstr>
      <vt:lpstr>NYCDOE Preschool Inclusion Efforts</vt:lpstr>
      <vt:lpstr>Office of Special Education Educational Partnership Tiered Support &amp; Professional Development </vt:lpstr>
      <vt:lpstr>Educational Partnership Resources  Targeted Professional Development Improvement Strategies </vt:lpstr>
      <vt:lpstr>Potential New Improvement Strategies#1-#3</vt:lpstr>
      <vt:lpstr>Potential New Improvement Strategies #4-#7</vt:lpstr>
      <vt:lpstr>Potential New Improvement Strategies #8-#9</vt:lpstr>
      <vt:lpstr>What activities could be considered, maintained, or strengthened to address improvements in preschool least restrictive environment?</vt:lpstr>
      <vt:lpstr>Indicator 6 – Preschool Least Restrictive Environment Target Setting </vt:lpstr>
      <vt:lpstr>Target Setting Recommendation for Indicator 6</vt:lpstr>
      <vt:lpstr>NYSED is Recommending One Target Inclusive of Children Ages 3, 4, and 5 for Indicator 6</vt:lpstr>
      <vt:lpstr>Do you agree with NYSED’s recommendation to set Indicator 6 targets inclusive of children ages 3, 4, and 5?</vt:lpstr>
      <vt:lpstr>Baseline and 2020-2025 Proposed Targets</vt:lpstr>
      <vt:lpstr>New Baseline for Indicator 6: Preschool LRE</vt:lpstr>
      <vt:lpstr>Proposed Targets: Indicator 6A Percent of children with IEPs aged 3, 4, and aged 5 who are enrolled in a preschool program attending a regular early childhood program and receiving the majority of special education and related services in the regular early childhood program.</vt:lpstr>
      <vt:lpstr>Proposed Targets: Indicator 6B Percent of children with IEPs aged 3, 4, and aged 5 who are enrolled in a preschool program attending separate special education class, separate school or residential facility</vt:lpstr>
      <vt:lpstr>Proposed Targets: Indicator 6C Percent of children with individualized education programs (IEPs) aged 3, 4, and aged 5                      receiving special education and related services in the home</vt:lpstr>
      <vt:lpstr>New York State School District SPP Data </vt:lpstr>
      <vt:lpstr>Share Your Voice in our Online Survey </vt:lpstr>
      <vt:lpstr>THANK YOU for your contribution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Performance Plan (SPP)/ Annual Performance Report (APR) 2020-2025 Indicator 6 – Preschool Least Restrictive Environment</dc:title>
  <dc:creator>New York State Education Department</dc:creator>
  <cp:lastModifiedBy>Jonathan Campano</cp:lastModifiedBy>
  <cp:revision>3</cp:revision>
  <dcterms:created xsi:type="dcterms:W3CDTF">2021-04-28T12:59:52Z</dcterms:created>
  <dcterms:modified xsi:type="dcterms:W3CDTF">2021-09-27T19:06:28Z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0x010100657822A754DEBD4089E2469E7A38BCE1</vt:lpwstr>
  </property>
  <property fmtid="{D5CDD505-2E9C-101B-9397-08002B2CF9AE}" pid="3" name="Order">
    <vt:r8>39700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