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xml" ContentType="application/vnd.openxmlformats-officedocument.presentationml.tags+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9.xml" ContentType="application/vnd.openxmlformats-officedocument.presentationml.tags+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1.xml" ContentType="application/vnd.openxmlformats-officedocument.presentationml.tags+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3.xml" ContentType="application/vnd.openxmlformats-officedocument.presentationml.tags+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4.xml" ContentType="application/vnd.openxmlformats-officedocument.presentationml.tags+xml"/>
  <Override PartName="/ppt/notesSlides/notesSlide5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5.xml" ContentType="application/vnd.openxmlformats-officedocument.presentationml.tags+xml"/>
  <Override PartName="/ppt/notesSlides/notesSlide5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6.xml" ContentType="application/vnd.openxmlformats-officedocument.presentationml.tags+xml"/>
  <Override PartName="/ppt/notesSlides/notesSlide5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8" r:id="rId5"/>
    <p:sldId id="301" r:id="rId6"/>
    <p:sldId id="328" r:id="rId7"/>
    <p:sldId id="303" r:id="rId8"/>
    <p:sldId id="304" r:id="rId9"/>
    <p:sldId id="341" r:id="rId10"/>
    <p:sldId id="288" r:id="rId11"/>
    <p:sldId id="330" r:id="rId12"/>
    <p:sldId id="334" r:id="rId13"/>
    <p:sldId id="584" r:id="rId14"/>
    <p:sldId id="583" r:id="rId15"/>
    <p:sldId id="300" r:id="rId16"/>
    <p:sldId id="299" r:id="rId17"/>
    <p:sldId id="305" r:id="rId18"/>
    <p:sldId id="316" r:id="rId19"/>
    <p:sldId id="315" r:id="rId20"/>
    <p:sldId id="318" r:id="rId21"/>
    <p:sldId id="588" r:id="rId22"/>
    <p:sldId id="340" r:id="rId23"/>
    <p:sldId id="319" r:id="rId24"/>
    <p:sldId id="320" r:id="rId25"/>
    <p:sldId id="587" r:id="rId26"/>
    <p:sldId id="589" r:id="rId27"/>
    <p:sldId id="309" r:id="rId28"/>
    <p:sldId id="592" r:id="rId29"/>
    <p:sldId id="357" r:id="rId30"/>
    <p:sldId id="586" r:id="rId31"/>
    <p:sldId id="311" r:id="rId32"/>
    <p:sldId id="308" r:id="rId33"/>
    <p:sldId id="321" r:id="rId34"/>
    <p:sldId id="585" r:id="rId35"/>
    <p:sldId id="307" r:id="rId36"/>
    <p:sldId id="313" r:id="rId37"/>
    <p:sldId id="358" r:id="rId38"/>
    <p:sldId id="286" r:id="rId39"/>
    <p:sldId id="345" r:id="rId40"/>
    <p:sldId id="363" r:id="rId41"/>
    <p:sldId id="348" r:id="rId42"/>
    <p:sldId id="350" r:id="rId43"/>
    <p:sldId id="332" r:id="rId44"/>
    <p:sldId id="351" r:id="rId45"/>
    <p:sldId id="354" r:id="rId46"/>
    <p:sldId id="355" r:id="rId47"/>
    <p:sldId id="576" r:id="rId48"/>
    <p:sldId id="306" r:id="rId49"/>
    <p:sldId id="359" r:id="rId50"/>
    <p:sldId id="360" r:id="rId51"/>
    <p:sldId id="346" r:id="rId52"/>
    <p:sldId id="361" r:id="rId53"/>
    <p:sldId id="327" r:id="rId54"/>
    <p:sldId id="342" r:id="rId55"/>
    <p:sldId id="343" r:id="rId56"/>
    <p:sldId id="344" r:id="rId57"/>
    <p:sldId id="591" r:id="rId58"/>
    <p:sldId id="581" r:id="rId59"/>
    <p:sldId id="582" r:id="rId6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5.1: Introduction and Measurement Description" id="{EBEE0CAF-E378-4E27-B26D-D0856535A61A}">
          <p14:sldIdLst>
            <p14:sldId id="258"/>
            <p14:sldId id="301"/>
            <p14:sldId id="328"/>
            <p14:sldId id="303"/>
            <p14:sldId id="304"/>
            <p14:sldId id="341"/>
            <p14:sldId id="288"/>
            <p14:sldId id="330"/>
            <p14:sldId id="334"/>
          </p14:sldIdLst>
        </p14:section>
        <p14:section name="Module 5.2: Data Trends and State/National Comparisons" id="{D04B0953-D56A-44FE-BF47-9213E241A988}">
          <p14:sldIdLst>
            <p14:sldId id="584"/>
            <p14:sldId id="583"/>
            <p14:sldId id="300"/>
            <p14:sldId id="299"/>
            <p14:sldId id="305"/>
            <p14:sldId id="316"/>
            <p14:sldId id="315"/>
            <p14:sldId id="318"/>
            <p14:sldId id="588"/>
          </p14:sldIdLst>
        </p14:section>
        <p14:section name="Module 5.3: Data Trends Old vs New Measurement" id="{901ECBDD-85DC-461F-8678-20EE21096756}">
          <p14:sldIdLst>
            <p14:sldId id="340"/>
            <p14:sldId id="319"/>
            <p14:sldId id="320"/>
            <p14:sldId id="587"/>
          </p14:sldIdLst>
        </p14:section>
        <p14:section name="Module 5.4: Disaggregate Data 5A" id="{672A6F29-4F60-474F-8328-45F0B33ABDA2}">
          <p14:sldIdLst>
            <p14:sldId id="589"/>
            <p14:sldId id="309"/>
            <p14:sldId id="592"/>
            <p14:sldId id="357"/>
            <p14:sldId id="586"/>
          </p14:sldIdLst>
        </p14:section>
        <p14:section name="Module 5.5: Disaggregate Data 5B" id="{B8208D1D-7BBA-4E1A-9FD3-C3D59BC90C96}">
          <p14:sldIdLst>
            <p14:sldId id="311"/>
            <p14:sldId id="308"/>
            <p14:sldId id="321"/>
            <p14:sldId id="585"/>
          </p14:sldIdLst>
        </p14:section>
        <p14:section name="Module 5.6: Disaggregate Data 5C" id="{E688AD27-7F24-4706-B609-5F511A288BB9}">
          <p14:sldIdLst>
            <p14:sldId id="307"/>
            <p14:sldId id="313"/>
            <p14:sldId id="358"/>
            <p14:sldId id="286"/>
          </p14:sldIdLst>
        </p14:section>
        <p14:section name="Module 5.7: Improvement Activities" id="{63740724-1301-4485-B2AB-0F6F79179485}">
          <p14:sldIdLst>
            <p14:sldId id="345"/>
            <p14:sldId id="363"/>
            <p14:sldId id="348"/>
            <p14:sldId id="350"/>
            <p14:sldId id="332"/>
            <p14:sldId id="351"/>
            <p14:sldId id="354"/>
            <p14:sldId id="355"/>
            <p14:sldId id="576"/>
            <p14:sldId id="306"/>
            <p14:sldId id="359"/>
            <p14:sldId id="360"/>
            <p14:sldId id="346"/>
          </p14:sldIdLst>
        </p14:section>
        <p14:section name="Module 5.8: Indicator 5A Target Setting" id="{F2BD34FE-86C6-47C7-8617-43F921413973}">
          <p14:sldIdLst>
            <p14:sldId id="361"/>
            <p14:sldId id="327"/>
            <p14:sldId id="342"/>
          </p14:sldIdLst>
        </p14:section>
        <p14:section name="Module 5.9: Indicator 5B Target Setting" id="{4AE546BA-7E73-4C8E-89E7-972C1F519106}">
          <p14:sldIdLst>
            <p14:sldId id="343"/>
          </p14:sldIdLst>
        </p14:section>
        <p14:section name="Module 5.10: Indicator 5C Target Setting" id="{550A4ABA-1C8C-4540-81F2-D7822BA8CD65}">
          <p14:sldIdLst>
            <p14:sldId id="344"/>
          </p14:sldIdLst>
        </p14:section>
        <p14:section name="Module 5.11: Closing Slides" id="{BEA8B19F-56ED-4A91-BC40-E2DE69DD53C6}">
          <p14:sldIdLst>
            <p14:sldId id="591"/>
            <p14:sldId id="581"/>
            <p14:sldId id="5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FFF00"/>
    <a:srgbClr val="DDC1CF"/>
    <a:srgbClr val="D9B9C9"/>
    <a:srgbClr val="78405D"/>
    <a:srgbClr val="673750"/>
    <a:srgbClr val="B16B8E"/>
    <a:srgbClr val="D1ABBE"/>
    <a:srgbClr val="456A1C"/>
    <a:srgbClr val="7D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BE18C-ACDD-4CDC-ADBA-D2799D2CB05D}" v="23" dt="2021-09-03T17:36:12.85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9" autoAdjust="0"/>
  </p:normalViewPr>
  <p:slideViewPr>
    <p:cSldViewPr snapToGrid="0">
      <p:cViewPr varScale="1">
        <p:scale>
          <a:sx n="86" d="100"/>
          <a:sy n="86" d="100"/>
        </p:scale>
        <p:origin x="108" y="18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Bolling" userId="cb909048-b9b0-45ad-b011-5d5cbb3550f1" providerId="ADAL" clId="{FC7BE18C-ACDD-4CDC-ADBA-D2799D2CB05D}"/>
    <pc:docChg chg="custSel modSld">
      <pc:chgData name="Suzanne Bolling" userId="cb909048-b9b0-45ad-b011-5d5cbb3550f1" providerId="ADAL" clId="{FC7BE18C-ACDD-4CDC-ADBA-D2799D2CB05D}" dt="2021-09-03T17:36:46.385" v="112" actId="962"/>
      <pc:docMkLst>
        <pc:docMk/>
      </pc:docMkLst>
      <pc:sldChg chg="delSp modTransition modAnim">
        <pc:chgData name="Suzanne Bolling" userId="cb909048-b9b0-45ad-b011-5d5cbb3550f1" providerId="ADAL" clId="{FC7BE18C-ACDD-4CDC-ADBA-D2799D2CB05D}" dt="2021-09-03T17:35:18.247" v="102"/>
        <pc:sldMkLst>
          <pc:docMk/>
          <pc:sldMk cId="4261546900" sldId="258"/>
        </pc:sldMkLst>
        <pc:picChg chg="del">
          <ac:chgData name="Suzanne Bolling" userId="cb909048-b9b0-45ad-b011-5d5cbb3550f1" providerId="ADAL" clId="{FC7BE18C-ACDD-4CDC-ADBA-D2799D2CB05D}" dt="2021-09-03T17:35:18.247" v="102"/>
          <ac:picMkLst>
            <pc:docMk/>
            <pc:sldMk cId="4261546900" sldId="258"/>
            <ac:picMk id="10" creationId="{E7A62A44-1DB4-42F3-99DE-76A514E179F6}"/>
          </ac:picMkLst>
        </pc:picChg>
      </pc:sldChg>
      <pc:sldChg chg="delSp modTransition modAnim">
        <pc:chgData name="Suzanne Bolling" userId="cb909048-b9b0-45ad-b011-5d5cbb3550f1" providerId="ADAL" clId="{FC7BE18C-ACDD-4CDC-ADBA-D2799D2CB05D}" dt="2021-09-03T17:35:18.247" v="102"/>
        <pc:sldMkLst>
          <pc:docMk/>
          <pc:sldMk cId="1471328796" sldId="286"/>
        </pc:sldMkLst>
        <pc:picChg chg="del">
          <ac:chgData name="Suzanne Bolling" userId="cb909048-b9b0-45ad-b011-5d5cbb3550f1" providerId="ADAL" clId="{FC7BE18C-ACDD-4CDC-ADBA-D2799D2CB05D}" dt="2021-09-03T17:35:18.247" v="102"/>
          <ac:picMkLst>
            <pc:docMk/>
            <pc:sldMk cId="1471328796" sldId="286"/>
            <ac:picMk id="8" creationId="{4DBFC6AA-A6C4-4328-9AAE-D09E06FDD24F}"/>
          </ac:picMkLst>
        </pc:picChg>
      </pc:sldChg>
      <pc:sldChg chg="delSp modTransition modAnim">
        <pc:chgData name="Suzanne Bolling" userId="cb909048-b9b0-45ad-b011-5d5cbb3550f1" providerId="ADAL" clId="{FC7BE18C-ACDD-4CDC-ADBA-D2799D2CB05D}" dt="2021-09-03T17:35:18.247" v="102"/>
        <pc:sldMkLst>
          <pc:docMk/>
          <pc:sldMk cId="3900909136" sldId="288"/>
        </pc:sldMkLst>
        <pc:picChg chg="del">
          <ac:chgData name="Suzanne Bolling" userId="cb909048-b9b0-45ad-b011-5d5cbb3550f1" providerId="ADAL" clId="{FC7BE18C-ACDD-4CDC-ADBA-D2799D2CB05D}" dt="2021-09-03T17:35:18.247" v="102"/>
          <ac:picMkLst>
            <pc:docMk/>
            <pc:sldMk cId="3900909136" sldId="288"/>
            <ac:picMk id="2" creationId="{AC3F24E4-A9DE-4841-A535-F149E2484E20}"/>
          </ac:picMkLst>
        </pc:picChg>
      </pc:sldChg>
      <pc:sldChg chg="delSp modTransition modAnim">
        <pc:chgData name="Suzanne Bolling" userId="cb909048-b9b0-45ad-b011-5d5cbb3550f1" providerId="ADAL" clId="{FC7BE18C-ACDD-4CDC-ADBA-D2799D2CB05D}" dt="2021-09-03T17:35:18.247" v="102"/>
        <pc:sldMkLst>
          <pc:docMk/>
          <pc:sldMk cId="1054457153" sldId="299"/>
        </pc:sldMkLst>
        <pc:picChg chg="del">
          <ac:chgData name="Suzanne Bolling" userId="cb909048-b9b0-45ad-b011-5d5cbb3550f1" providerId="ADAL" clId="{FC7BE18C-ACDD-4CDC-ADBA-D2799D2CB05D}" dt="2021-09-03T17:35:18.247" v="102"/>
          <ac:picMkLst>
            <pc:docMk/>
            <pc:sldMk cId="1054457153" sldId="299"/>
            <ac:picMk id="4" creationId="{2AEDC25D-A135-4FD6-A6DA-702236D3B76A}"/>
          </ac:picMkLst>
        </pc:picChg>
      </pc:sldChg>
      <pc:sldChg chg="delSp mod modTransition delAnim modAnim">
        <pc:chgData name="Suzanne Bolling" userId="cb909048-b9b0-45ad-b011-5d5cbb3550f1" providerId="ADAL" clId="{FC7BE18C-ACDD-4CDC-ADBA-D2799D2CB05D}" dt="2021-09-03T17:35:18.247" v="102"/>
        <pc:sldMkLst>
          <pc:docMk/>
          <pc:sldMk cId="3444790026" sldId="300"/>
        </pc:sldMkLst>
        <pc:spChg chg="del">
          <ac:chgData name="Suzanne Bolling" userId="cb909048-b9b0-45ad-b011-5d5cbb3550f1" providerId="ADAL" clId="{FC7BE18C-ACDD-4CDC-ADBA-D2799D2CB05D}" dt="2021-09-03T17:26:10.569" v="14" actId="478"/>
          <ac:spMkLst>
            <pc:docMk/>
            <pc:sldMk cId="3444790026" sldId="300"/>
            <ac:spMk id="20" creationId="{31CECB42-0486-459C-85AD-2BB305860763}"/>
          </ac:spMkLst>
        </pc:spChg>
        <pc:spChg chg="del">
          <ac:chgData name="Suzanne Bolling" userId="cb909048-b9b0-45ad-b011-5d5cbb3550f1" providerId="ADAL" clId="{FC7BE18C-ACDD-4CDC-ADBA-D2799D2CB05D}" dt="2021-09-03T17:25:51.149" v="5" actId="478"/>
          <ac:spMkLst>
            <pc:docMk/>
            <pc:sldMk cId="3444790026" sldId="300"/>
            <ac:spMk id="22" creationId="{081946F3-67C6-4185-BDCF-C984C5083A4A}"/>
          </ac:spMkLst>
        </pc:spChg>
        <pc:spChg chg="del">
          <ac:chgData name="Suzanne Bolling" userId="cb909048-b9b0-45ad-b011-5d5cbb3550f1" providerId="ADAL" clId="{FC7BE18C-ACDD-4CDC-ADBA-D2799D2CB05D}" dt="2021-09-03T17:25:53.069" v="6" actId="478"/>
          <ac:spMkLst>
            <pc:docMk/>
            <pc:sldMk cId="3444790026" sldId="300"/>
            <ac:spMk id="23" creationId="{7003C293-3F5F-4E1D-A95D-34C4B40AD368}"/>
          </ac:spMkLst>
        </pc:spChg>
        <pc:spChg chg="del">
          <ac:chgData name="Suzanne Bolling" userId="cb909048-b9b0-45ad-b011-5d5cbb3550f1" providerId="ADAL" clId="{FC7BE18C-ACDD-4CDC-ADBA-D2799D2CB05D}" dt="2021-09-03T17:26:07.110" v="13" actId="478"/>
          <ac:spMkLst>
            <pc:docMk/>
            <pc:sldMk cId="3444790026" sldId="300"/>
            <ac:spMk id="24" creationId="{006302C0-AE98-4698-9C1C-C5F743D94895}"/>
          </ac:spMkLst>
        </pc:spChg>
        <pc:spChg chg="del">
          <ac:chgData name="Suzanne Bolling" userId="cb909048-b9b0-45ad-b011-5d5cbb3550f1" providerId="ADAL" clId="{FC7BE18C-ACDD-4CDC-ADBA-D2799D2CB05D}" dt="2021-09-03T17:26:16.848" v="17" actId="478"/>
          <ac:spMkLst>
            <pc:docMk/>
            <pc:sldMk cId="3444790026" sldId="300"/>
            <ac:spMk id="27" creationId="{5FD53D0A-0B13-4867-831D-A080A63C7C95}"/>
          </ac:spMkLst>
        </pc:spChg>
        <pc:spChg chg="del">
          <ac:chgData name="Suzanne Bolling" userId="cb909048-b9b0-45ad-b011-5d5cbb3550f1" providerId="ADAL" clId="{FC7BE18C-ACDD-4CDC-ADBA-D2799D2CB05D}" dt="2021-09-03T17:25:54.065" v="7" actId="478"/>
          <ac:spMkLst>
            <pc:docMk/>
            <pc:sldMk cId="3444790026" sldId="300"/>
            <ac:spMk id="28" creationId="{44239C5C-4DBD-4620-B519-1271DFC51F08}"/>
          </ac:spMkLst>
        </pc:spChg>
        <pc:spChg chg="del">
          <ac:chgData name="Suzanne Bolling" userId="cb909048-b9b0-45ad-b011-5d5cbb3550f1" providerId="ADAL" clId="{FC7BE18C-ACDD-4CDC-ADBA-D2799D2CB05D}" dt="2021-09-03T17:26:14.756" v="16" actId="478"/>
          <ac:spMkLst>
            <pc:docMk/>
            <pc:sldMk cId="3444790026" sldId="300"/>
            <ac:spMk id="29" creationId="{FE5D3E02-8B7E-44E9-AE49-D9443A6AF2C0}"/>
          </ac:spMkLst>
        </pc:spChg>
        <pc:spChg chg="del">
          <ac:chgData name="Suzanne Bolling" userId="cb909048-b9b0-45ad-b011-5d5cbb3550f1" providerId="ADAL" clId="{FC7BE18C-ACDD-4CDC-ADBA-D2799D2CB05D}" dt="2021-09-03T17:25:55.176" v="8" actId="478"/>
          <ac:spMkLst>
            <pc:docMk/>
            <pc:sldMk cId="3444790026" sldId="300"/>
            <ac:spMk id="30" creationId="{961FF42E-EBF5-41CB-91E3-4615BD098934}"/>
          </ac:spMkLst>
        </pc:spChg>
        <pc:spChg chg="del">
          <ac:chgData name="Suzanne Bolling" userId="cb909048-b9b0-45ad-b011-5d5cbb3550f1" providerId="ADAL" clId="{FC7BE18C-ACDD-4CDC-ADBA-D2799D2CB05D}" dt="2021-09-03T17:26:01.466" v="9" actId="478"/>
          <ac:spMkLst>
            <pc:docMk/>
            <pc:sldMk cId="3444790026" sldId="300"/>
            <ac:spMk id="31" creationId="{2C987A86-DDA8-4C5F-A24A-A9650355E6C3}"/>
          </ac:spMkLst>
        </pc:spChg>
        <pc:spChg chg="del">
          <ac:chgData name="Suzanne Bolling" userId="cb909048-b9b0-45ad-b011-5d5cbb3550f1" providerId="ADAL" clId="{FC7BE18C-ACDD-4CDC-ADBA-D2799D2CB05D}" dt="2021-09-03T17:26:02.968" v="10" actId="478"/>
          <ac:spMkLst>
            <pc:docMk/>
            <pc:sldMk cId="3444790026" sldId="300"/>
            <ac:spMk id="32" creationId="{6F25C44C-9BB2-42FB-9136-56B09386E101}"/>
          </ac:spMkLst>
        </pc:spChg>
        <pc:spChg chg="del">
          <ac:chgData name="Suzanne Bolling" userId="cb909048-b9b0-45ad-b011-5d5cbb3550f1" providerId="ADAL" clId="{FC7BE18C-ACDD-4CDC-ADBA-D2799D2CB05D}" dt="2021-09-03T17:26:13.539" v="15" actId="478"/>
          <ac:spMkLst>
            <pc:docMk/>
            <pc:sldMk cId="3444790026" sldId="300"/>
            <ac:spMk id="33" creationId="{D9218042-7D10-4323-97D5-BD557485689A}"/>
          </ac:spMkLst>
        </pc:spChg>
        <pc:spChg chg="del">
          <ac:chgData name="Suzanne Bolling" userId="cb909048-b9b0-45ad-b011-5d5cbb3550f1" providerId="ADAL" clId="{FC7BE18C-ACDD-4CDC-ADBA-D2799D2CB05D}" dt="2021-09-03T17:26:18.922" v="18" actId="478"/>
          <ac:spMkLst>
            <pc:docMk/>
            <pc:sldMk cId="3444790026" sldId="300"/>
            <ac:spMk id="34" creationId="{0E96BD53-361A-4D68-AE8E-A617B834793A}"/>
          </ac:spMkLst>
        </pc:spChg>
        <pc:spChg chg="del">
          <ac:chgData name="Suzanne Bolling" userId="cb909048-b9b0-45ad-b011-5d5cbb3550f1" providerId="ADAL" clId="{FC7BE18C-ACDD-4CDC-ADBA-D2799D2CB05D}" dt="2021-09-03T17:26:20.231" v="19" actId="478"/>
          <ac:spMkLst>
            <pc:docMk/>
            <pc:sldMk cId="3444790026" sldId="300"/>
            <ac:spMk id="35" creationId="{FBAD7D2C-3104-41F7-B1AC-FE2B02445806}"/>
          </ac:spMkLst>
        </pc:spChg>
        <pc:spChg chg="del">
          <ac:chgData name="Suzanne Bolling" userId="cb909048-b9b0-45ad-b011-5d5cbb3550f1" providerId="ADAL" clId="{FC7BE18C-ACDD-4CDC-ADBA-D2799D2CB05D}" dt="2021-09-03T17:26:04.644" v="11" actId="478"/>
          <ac:spMkLst>
            <pc:docMk/>
            <pc:sldMk cId="3444790026" sldId="300"/>
            <ac:spMk id="37" creationId="{0E4DF5C1-4334-4DF8-B010-87415AB95288}"/>
          </ac:spMkLst>
        </pc:spChg>
        <pc:spChg chg="del">
          <ac:chgData name="Suzanne Bolling" userId="cb909048-b9b0-45ad-b011-5d5cbb3550f1" providerId="ADAL" clId="{FC7BE18C-ACDD-4CDC-ADBA-D2799D2CB05D}" dt="2021-09-03T17:26:06.036" v="12" actId="478"/>
          <ac:spMkLst>
            <pc:docMk/>
            <pc:sldMk cId="3444790026" sldId="300"/>
            <ac:spMk id="38" creationId="{490F8A6B-18B9-4CF7-959A-E31B4697FC47}"/>
          </ac:spMkLst>
        </pc:spChg>
        <pc:picChg chg="del">
          <ac:chgData name="Suzanne Bolling" userId="cb909048-b9b0-45ad-b011-5d5cbb3550f1" providerId="ADAL" clId="{FC7BE18C-ACDD-4CDC-ADBA-D2799D2CB05D}" dt="2021-09-03T17:35:18.247" v="102"/>
          <ac:picMkLst>
            <pc:docMk/>
            <pc:sldMk cId="3444790026" sldId="300"/>
            <ac:picMk id="50" creationId="{64F580CE-A614-4E8A-8CB0-36E65DEA0925}"/>
          </ac:picMkLst>
        </pc:picChg>
      </pc:sldChg>
      <pc:sldChg chg="delSp modTransition modAnim">
        <pc:chgData name="Suzanne Bolling" userId="cb909048-b9b0-45ad-b011-5d5cbb3550f1" providerId="ADAL" clId="{FC7BE18C-ACDD-4CDC-ADBA-D2799D2CB05D}" dt="2021-09-03T17:35:18.247" v="102"/>
        <pc:sldMkLst>
          <pc:docMk/>
          <pc:sldMk cId="4294868421" sldId="301"/>
        </pc:sldMkLst>
        <pc:picChg chg="del">
          <ac:chgData name="Suzanne Bolling" userId="cb909048-b9b0-45ad-b011-5d5cbb3550f1" providerId="ADAL" clId="{FC7BE18C-ACDD-4CDC-ADBA-D2799D2CB05D}" dt="2021-09-03T17:35:18.247" v="102"/>
          <ac:picMkLst>
            <pc:docMk/>
            <pc:sldMk cId="4294868421" sldId="301"/>
            <ac:picMk id="3" creationId="{3E8983EC-68EC-4C2D-B975-9F86A6ACDB74}"/>
          </ac:picMkLst>
        </pc:picChg>
      </pc:sldChg>
      <pc:sldChg chg="delSp modTransition modAnim">
        <pc:chgData name="Suzanne Bolling" userId="cb909048-b9b0-45ad-b011-5d5cbb3550f1" providerId="ADAL" clId="{FC7BE18C-ACDD-4CDC-ADBA-D2799D2CB05D}" dt="2021-09-03T17:35:18.247" v="102"/>
        <pc:sldMkLst>
          <pc:docMk/>
          <pc:sldMk cId="1194833166" sldId="303"/>
        </pc:sldMkLst>
        <pc:picChg chg="del">
          <ac:chgData name="Suzanne Bolling" userId="cb909048-b9b0-45ad-b011-5d5cbb3550f1" providerId="ADAL" clId="{FC7BE18C-ACDD-4CDC-ADBA-D2799D2CB05D}" dt="2021-09-03T17:35:18.247" v="102"/>
          <ac:picMkLst>
            <pc:docMk/>
            <pc:sldMk cId="1194833166" sldId="303"/>
            <ac:picMk id="5" creationId="{A737862E-6A37-4EED-AF0D-673266529169}"/>
          </ac:picMkLst>
        </pc:picChg>
      </pc:sldChg>
      <pc:sldChg chg="delSp modTransition modAnim">
        <pc:chgData name="Suzanne Bolling" userId="cb909048-b9b0-45ad-b011-5d5cbb3550f1" providerId="ADAL" clId="{FC7BE18C-ACDD-4CDC-ADBA-D2799D2CB05D}" dt="2021-09-03T17:35:18.247" v="102"/>
        <pc:sldMkLst>
          <pc:docMk/>
          <pc:sldMk cId="2854622349" sldId="304"/>
        </pc:sldMkLst>
        <pc:picChg chg="del">
          <ac:chgData name="Suzanne Bolling" userId="cb909048-b9b0-45ad-b011-5d5cbb3550f1" providerId="ADAL" clId="{FC7BE18C-ACDD-4CDC-ADBA-D2799D2CB05D}" dt="2021-09-03T17:35:18.247" v="102"/>
          <ac:picMkLst>
            <pc:docMk/>
            <pc:sldMk cId="2854622349" sldId="304"/>
            <ac:picMk id="7" creationId="{91A78762-BF7C-4436-B2C1-04186BFE27D0}"/>
          </ac:picMkLst>
        </pc:picChg>
      </pc:sldChg>
      <pc:sldChg chg="delSp modSp mod modTransition delAnim modAnim">
        <pc:chgData name="Suzanne Bolling" userId="cb909048-b9b0-45ad-b011-5d5cbb3550f1" providerId="ADAL" clId="{FC7BE18C-ACDD-4CDC-ADBA-D2799D2CB05D}" dt="2021-09-03T17:35:44.376" v="105" actId="13244"/>
        <pc:sldMkLst>
          <pc:docMk/>
          <pc:sldMk cId="417830781" sldId="305"/>
        </pc:sldMkLst>
        <pc:spChg chg="del">
          <ac:chgData name="Suzanne Bolling" userId="cb909048-b9b0-45ad-b011-5d5cbb3550f1" providerId="ADAL" clId="{FC7BE18C-ACDD-4CDC-ADBA-D2799D2CB05D}" dt="2021-09-03T17:26:37.660" v="24" actId="478"/>
          <ac:spMkLst>
            <pc:docMk/>
            <pc:sldMk cId="417830781" sldId="305"/>
            <ac:spMk id="9" creationId="{EF5A9246-D60C-483E-AFF1-AD8EC84B872B}"/>
          </ac:spMkLst>
        </pc:spChg>
        <pc:spChg chg="del">
          <ac:chgData name="Suzanne Bolling" userId="cb909048-b9b0-45ad-b011-5d5cbb3550f1" providerId="ADAL" clId="{FC7BE18C-ACDD-4CDC-ADBA-D2799D2CB05D}" dt="2021-09-03T17:26:44.878" v="29" actId="478"/>
          <ac:spMkLst>
            <pc:docMk/>
            <pc:sldMk cId="417830781" sldId="305"/>
            <ac:spMk id="12" creationId="{157B2821-D87B-493F-8FDB-85D949967212}"/>
          </ac:spMkLst>
        </pc:spChg>
        <pc:spChg chg="del">
          <ac:chgData name="Suzanne Bolling" userId="cb909048-b9b0-45ad-b011-5d5cbb3550f1" providerId="ADAL" clId="{FC7BE18C-ACDD-4CDC-ADBA-D2799D2CB05D}" dt="2021-09-03T17:26:39.948" v="25" actId="478"/>
          <ac:spMkLst>
            <pc:docMk/>
            <pc:sldMk cId="417830781" sldId="305"/>
            <ac:spMk id="14" creationId="{FED45B39-BBBC-4A81-BCD1-0D02304D3AA0}"/>
          </ac:spMkLst>
        </pc:spChg>
        <pc:spChg chg="del">
          <ac:chgData name="Suzanne Bolling" userId="cb909048-b9b0-45ad-b011-5d5cbb3550f1" providerId="ADAL" clId="{FC7BE18C-ACDD-4CDC-ADBA-D2799D2CB05D}" dt="2021-09-03T17:26:43.740" v="28" actId="478"/>
          <ac:spMkLst>
            <pc:docMk/>
            <pc:sldMk cId="417830781" sldId="305"/>
            <ac:spMk id="16" creationId="{319D1F83-60B5-4061-9AF5-2374AF5E04B1}"/>
          </ac:spMkLst>
        </pc:spChg>
        <pc:spChg chg="del">
          <ac:chgData name="Suzanne Bolling" userId="cb909048-b9b0-45ad-b011-5d5cbb3550f1" providerId="ADAL" clId="{FC7BE18C-ACDD-4CDC-ADBA-D2799D2CB05D}" dt="2021-09-03T17:26:41.003" v="26" actId="478"/>
          <ac:spMkLst>
            <pc:docMk/>
            <pc:sldMk cId="417830781" sldId="305"/>
            <ac:spMk id="17" creationId="{8B573094-F7F0-42FE-8A11-845DF43E12A1}"/>
          </ac:spMkLst>
        </pc:spChg>
        <pc:spChg chg="del">
          <ac:chgData name="Suzanne Bolling" userId="cb909048-b9b0-45ad-b011-5d5cbb3550f1" providerId="ADAL" clId="{FC7BE18C-ACDD-4CDC-ADBA-D2799D2CB05D}" dt="2021-09-03T17:26:42.462" v="27" actId="478"/>
          <ac:spMkLst>
            <pc:docMk/>
            <pc:sldMk cId="417830781" sldId="305"/>
            <ac:spMk id="18" creationId="{0D7068E9-605D-4988-8820-6F4E993F68BC}"/>
          </ac:spMkLst>
        </pc:spChg>
        <pc:spChg chg="del">
          <ac:chgData name="Suzanne Bolling" userId="cb909048-b9b0-45ad-b011-5d5cbb3550f1" providerId="ADAL" clId="{FC7BE18C-ACDD-4CDC-ADBA-D2799D2CB05D}" dt="2021-09-03T17:26:46.141" v="30" actId="478"/>
          <ac:spMkLst>
            <pc:docMk/>
            <pc:sldMk cId="417830781" sldId="305"/>
            <ac:spMk id="19" creationId="{D9CACE59-F88E-4CA4-A6E3-695EB9ED329D}"/>
          </ac:spMkLst>
        </pc:spChg>
        <pc:spChg chg="del">
          <ac:chgData name="Suzanne Bolling" userId="cb909048-b9b0-45ad-b011-5d5cbb3550f1" providerId="ADAL" clId="{FC7BE18C-ACDD-4CDC-ADBA-D2799D2CB05D}" dt="2021-09-03T17:26:47.347" v="31" actId="478"/>
          <ac:spMkLst>
            <pc:docMk/>
            <pc:sldMk cId="417830781" sldId="305"/>
            <ac:spMk id="20" creationId="{26A6E299-9402-483D-A402-3CFD1DB42751}"/>
          </ac:spMkLst>
        </pc:spChg>
        <pc:spChg chg="del">
          <ac:chgData name="Suzanne Bolling" userId="cb909048-b9b0-45ad-b011-5d5cbb3550f1" providerId="ADAL" clId="{FC7BE18C-ACDD-4CDC-ADBA-D2799D2CB05D}" dt="2021-09-03T17:29:54.211" v="33" actId="478"/>
          <ac:spMkLst>
            <pc:docMk/>
            <pc:sldMk cId="417830781" sldId="305"/>
            <ac:spMk id="21" creationId="{B95B68FF-2ACF-4C1A-B96C-6E2C259B905E}"/>
          </ac:spMkLst>
        </pc:spChg>
        <pc:spChg chg="del">
          <ac:chgData name="Suzanne Bolling" userId="cb909048-b9b0-45ad-b011-5d5cbb3550f1" providerId="ADAL" clId="{FC7BE18C-ACDD-4CDC-ADBA-D2799D2CB05D}" dt="2021-09-03T17:29:56.079" v="34" actId="478"/>
          <ac:spMkLst>
            <pc:docMk/>
            <pc:sldMk cId="417830781" sldId="305"/>
            <ac:spMk id="22" creationId="{19479CB9-D0B3-4691-BFE9-177D4B896B6A}"/>
          </ac:spMkLst>
        </pc:spChg>
        <pc:spChg chg="del">
          <ac:chgData name="Suzanne Bolling" userId="cb909048-b9b0-45ad-b011-5d5cbb3550f1" providerId="ADAL" clId="{FC7BE18C-ACDD-4CDC-ADBA-D2799D2CB05D}" dt="2021-09-03T17:29:57.446" v="35" actId="478"/>
          <ac:spMkLst>
            <pc:docMk/>
            <pc:sldMk cId="417830781" sldId="305"/>
            <ac:spMk id="23" creationId="{3E008378-C012-4826-AE32-45C0EAE3B64E}"/>
          </ac:spMkLst>
        </pc:spChg>
        <pc:spChg chg="del">
          <ac:chgData name="Suzanne Bolling" userId="cb909048-b9b0-45ad-b011-5d5cbb3550f1" providerId="ADAL" clId="{FC7BE18C-ACDD-4CDC-ADBA-D2799D2CB05D}" dt="2021-09-03T17:26:48.897" v="32" actId="478"/>
          <ac:spMkLst>
            <pc:docMk/>
            <pc:sldMk cId="417830781" sldId="305"/>
            <ac:spMk id="24" creationId="{8855EDB0-401F-47E3-A618-7ED832788C8C}"/>
          </ac:spMkLst>
        </pc:spChg>
        <pc:spChg chg="del">
          <ac:chgData name="Suzanne Bolling" userId="cb909048-b9b0-45ad-b011-5d5cbb3550f1" providerId="ADAL" clId="{FC7BE18C-ACDD-4CDC-ADBA-D2799D2CB05D}" dt="2021-09-03T17:26:25.887" v="20" actId="478"/>
          <ac:spMkLst>
            <pc:docMk/>
            <pc:sldMk cId="417830781" sldId="305"/>
            <ac:spMk id="25" creationId="{DD24D014-C3F2-4651-87E1-1489CEC1A5F4}"/>
          </ac:spMkLst>
        </pc:spChg>
        <pc:spChg chg="del">
          <ac:chgData name="Suzanne Bolling" userId="cb909048-b9b0-45ad-b011-5d5cbb3550f1" providerId="ADAL" clId="{FC7BE18C-ACDD-4CDC-ADBA-D2799D2CB05D}" dt="2021-09-03T17:26:28.164" v="21" actId="478"/>
          <ac:spMkLst>
            <pc:docMk/>
            <pc:sldMk cId="417830781" sldId="305"/>
            <ac:spMk id="26" creationId="{9EDAD47B-117A-4F07-A4AA-F79E113D008A}"/>
          </ac:spMkLst>
        </pc:spChg>
        <pc:spChg chg="del">
          <ac:chgData name="Suzanne Bolling" userId="cb909048-b9b0-45ad-b011-5d5cbb3550f1" providerId="ADAL" clId="{FC7BE18C-ACDD-4CDC-ADBA-D2799D2CB05D}" dt="2021-09-03T17:29:59.048" v="36" actId="478"/>
          <ac:spMkLst>
            <pc:docMk/>
            <pc:sldMk cId="417830781" sldId="305"/>
            <ac:spMk id="27" creationId="{76877D88-F8EF-4EFC-9E20-3B5517D7C3FA}"/>
          </ac:spMkLst>
        </pc:spChg>
        <pc:spChg chg="del">
          <ac:chgData name="Suzanne Bolling" userId="cb909048-b9b0-45ad-b011-5d5cbb3550f1" providerId="ADAL" clId="{FC7BE18C-ACDD-4CDC-ADBA-D2799D2CB05D}" dt="2021-09-03T17:26:30.004" v="22" actId="478"/>
          <ac:spMkLst>
            <pc:docMk/>
            <pc:sldMk cId="417830781" sldId="305"/>
            <ac:spMk id="29" creationId="{CCE62D5F-211C-4F4A-AC59-EA75E47A56C0}"/>
          </ac:spMkLst>
        </pc:spChg>
        <pc:spChg chg="del">
          <ac:chgData name="Suzanne Bolling" userId="cb909048-b9b0-45ad-b011-5d5cbb3550f1" providerId="ADAL" clId="{FC7BE18C-ACDD-4CDC-ADBA-D2799D2CB05D}" dt="2021-09-03T17:26:31.536" v="23" actId="478"/>
          <ac:spMkLst>
            <pc:docMk/>
            <pc:sldMk cId="417830781" sldId="305"/>
            <ac:spMk id="30" creationId="{93EAA801-D712-48AE-AC5B-BF93F2240006}"/>
          </ac:spMkLst>
        </pc:spChg>
        <pc:graphicFrameChg chg="mod">
          <ac:chgData name="Suzanne Bolling" userId="cb909048-b9b0-45ad-b011-5d5cbb3550f1" providerId="ADAL" clId="{FC7BE18C-ACDD-4CDC-ADBA-D2799D2CB05D}" dt="2021-09-03T17:35:44.376" v="105" actId="13244"/>
          <ac:graphicFrameMkLst>
            <pc:docMk/>
            <pc:sldMk cId="417830781" sldId="305"/>
            <ac:graphicFrameMk id="15" creationId="{E05E9910-D971-4A0C-AA5A-ED9E4B71374A}"/>
          </ac:graphicFrameMkLst>
        </pc:graphicFrameChg>
        <pc:picChg chg="del">
          <ac:chgData name="Suzanne Bolling" userId="cb909048-b9b0-45ad-b011-5d5cbb3550f1" providerId="ADAL" clId="{FC7BE18C-ACDD-4CDC-ADBA-D2799D2CB05D}" dt="2021-09-03T17:35:18.247" v="102"/>
          <ac:picMkLst>
            <pc:docMk/>
            <pc:sldMk cId="417830781" sldId="305"/>
            <ac:picMk id="34" creationId="{710B4F7B-27D9-481C-B2BA-DC0DF2CCAA62}"/>
          </ac:picMkLst>
        </pc:picChg>
      </pc:sldChg>
      <pc:sldChg chg="delSp modTransition modAnim">
        <pc:chgData name="Suzanne Bolling" userId="cb909048-b9b0-45ad-b011-5d5cbb3550f1" providerId="ADAL" clId="{FC7BE18C-ACDD-4CDC-ADBA-D2799D2CB05D}" dt="2021-09-03T17:35:18.247" v="102"/>
        <pc:sldMkLst>
          <pc:docMk/>
          <pc:sldMk cId="1191759945" sldId="306"/>
        </pc:sldMkLst>
        <pc:picChg chg="del">
          <ac:chgData name="Suzanne Bolling" userId="cb909048-b9b0-45ad-b011-5d5cbb3550f1" providerId="ADAL" clId="{FC7BE18C-ACDD-4CDC-ADBA-D2799D2CB05D}" dt="2021-09-03T17:35:18.247" v="102"/>
          <ac:picMkLst>
            <pc:docMk/>
            <pc:sldMk cId="1191759945" sldId="306"/>
            <ac:picMk id="4" creationId="{FFD13117-BA96-481C-B486-799E9FE3F850}"/>
          </ac:picMkLst>
        </pc:picChg>
      </pc:sldChg>
      <pc:sldChg chg="delSp mod modTransition delAnim modAnim">
        <pc:chgData name="Suzanne Bolling" userId="cb909048-b9b0-45ad-b011-5d5cbb3550f1" providerId="ADAL" clId="{FC7BE18C-ACDD-4CDC-ADBA-D2799D2CB05D}" dt="2021-09-03T17:35:18.247" v="102"/>
        <pc:sldMkLst>
          <pc:docMk/>
          <pc:sldMk cId="1574670628" sldId="307"/>
        </pc:sldMkLst>
        <pc:spChg chg="del">
          <ac:chgData name="Suzanne Bolling" userId="cb909048-b9b0-45ad-b011-5d5cbb3550f1" providerId="ADAL" clId="{FC7BE18C-ACDD-4CDC-ADBA-D2799D2CB05D}" dt="2021-09-03T17:32:15.422" v="82" actId="478"/>
          <ac:spMkLst>
            <pc:docMk/>
            <pc:sldMk cId="1574670628" sldId="307"/>
            <ac:spMk id="8" creationId="{60CB694F-99D8-4416-B9C1-749F0D235323}"/>
          </ac:spMkLst>
        </pc:spChg>
        <pc:spChg chg="del">
          <ac:chgData name="Suzanne Bolling" userId="cb909048-b9b0-45ad-b011-5d5cbb3550f1" providerId="ADAL" clId="{FC7BE18C-ACDD-4CDC-ADBA-D2799D2CB05D}" dt="2021-09-03T17:32:17.223" v="83" actId="478"/>
          <ac:spMkLst>
            <pc:docMk/>
            <pc:sldMk cId="1574670628" sldId="307"/>
            <ac:spMk id="9" creationId="{AEF7FD13-5ADB-4F8D-807F-E79B299BAA3D}"/>
          </ac:spMkLst>
        </pc:spChg>
        <pc:spChg chg="del">
          <ac:chgData name="Suzanne Bolling" userId="cb909048-b9b0-45ad-b011-5d5cbb3550f1" providerId="ADAL" clId="{FC7BE18C-ACDD-4CDC-ADBA-D2799D2CB05D}" dt="2021-09-03T17:32:18.604" v="84" actId="478"/>
          <ac:spMkLst>
            <pc:docMk/>
            <pc:sldMk cId="1574670628" sldId="307"/>
            <ac:spMk id="10" creationId="{0D54FEB8-73A5-45FA-82D2-997787630205}"/>
          </ac:spMkLst>
        </pc:spChg>
        <pc:spChg chg="del">
          <ac:chgData name="Suzanne Bolling" userId="cb909048-b9b0-45ad-b011-5d5cbb3550f1" providerId="ADAL" clId="{FC7BE18C-ACDD-4CDC-ADBA-D2799D2CB05D}" dt="2021-09-03T17:32:11.014" v="79" actId="478"/>
          <ac:spMkLst>
            <pc:docMk/>
            <pc:sldMk cId="1574670628" sldId="307"/>
            <ac:spMk id="13" creationId="{0D3C19DB-7999-49BB-9EB4-75BC7B2FD860}"/>
          </ac:spMkLst>
        </pc:spChg>
        <pc:spChg chg="del">
          <ac:chgData name="Suzanne Bolling" userId="cb909048-b9b0-45ad-b011-5d5cbb3550f1" providerId="ADAL" clId="{FC7BE18C-ACDD-4CDC-ADBA-D2799D2CB05D}" dt="2021-09-03T17:32:12.359" v="80" actId="478"/>
          <ac:spMkLst>
            <pc:docMk/>
            <pc:sldMk cId="1574670628" sldId="307"/>
            <ac:spMk id="14" creationId="{51D10A93-6090-46C7-A611-2D3F7D76D578}"/>
          </ac:spMkLst>
        </pc:spChg>
        <pc:spChg chg="del">
          <ac:chgData name="Suzanne Bolling" userId="cb909048-b9b0-45ad-b011-5d5cbb3550f1" providerId="ADAL" clId="{FC7BE18C-ACDD-4CDC-ADBA-D2799D2CB05D}" dt="2021-09-03T17:32:14.191" v="81" actId="478"/>
          <ac:spMkLst>
            <pc:docMk/>
            <pc:sldMk cId="1574670628" sldId="307"/>
            <ac:spMk id="15" creationId="{0356E4DF-F307-4D52-808B-CE2CDB7F8397}"/>
          </ac:spMkLst>
        </pc:spChg>
        <pc:spChg chg="del">
          <ac:chgData name="Suzanne Bolling" userId="cb909048-b9b0-45ad-b011-5d5cbb3550f1" providerId="ADAL" clId="{FC7BE18C-ACDD-4CDC-ADBA-D2799D2CB05D}" dt="2021-09-03T17:32:19.962" v="85" actId="478"/>
          <ac:spMkLst>
            <pc:docMk/>
            <pc:sldMk cId="1574670628" sldId="307"/>
            <ac:spMk id="16" creationId="{D4BF4BAC-EE18-4A90-A6F4-8C73E0C639EC}"/>
          </ac:spMkLst>
        </pc:spChg>
        <pc:picChg chg="del">
          <ac:chgData name="Suzanne Bolling" userId="cb909048-b9b0-45ad-b011-5d5cbb3550f1" providerId="ADAL" clId="{FC7BE18C-ACDD-4CDC-ADBA-D2799D2CB05D}" dt="2021-09-03T17:35:18.247" v="102"/>
          <ac:picMkLst>
            <pc:docMk/>
            <pc:sldMk cId="1574670628" sldId="307"/>
            <ac:picMk id="7" creationId="{887DF18D-B290-49AE-9252-811DE3F2C271}"/>
          </ac:picMkLst>
        </pc:picChg>
      </pc:sldChg>
      <pc:sldChg chg="delSp mod modTransition delAnim modAnim">
        <pc:chgData name="Suzanne Bolling" userId="cb909048-b9b0-45ad-b011-5d5cbb3550f1" providerId="ADAL" clId="{FC7BE18C-ACDD-4CDC-ADBA-D2799D2CB05D}" dt="2021-09-03T17:35:18.247" v="102"/>
        <pc:sldMkLst>
          <pc:docMk/>
          <pc:sldMk cId="846732117" sldId="308"/>
        </pc:sldMkLst>
        <pc:spChg chg="del">
          <ac:chgData name="Suzanne Bolling" userId="cb909048-b9b0-45ad-b011-5d5cbb3550f1" providerId="ADAL" clId="{FC7BE18C-ACDD-4CDC-ADBA-D2799D2CB05D}" dt="2021-09-03T17:32:01.848" v="77" actId="478"/>
          <ac:spMkLst>
            <pc:docMk/>
            <pc:sldMk cId="846732117" sldId="308"/>
            <ac:spMk id="8" creationId="{50B8045F-6DC1-41EF-93F2-A7885CF2BD43}"/>
          </ac:spMkLst>
        </pc:spChg>
        <pc:spChg chg="del">
          <ac:chgData name="Suzanne Bolling" userId="cb909048-b9b0-45ad-b011-5d5cbb3550f1" providerId="ADAL" clId="{FC7BE18C-ACDD-4CDC-ADBA-D2799D2CB05D}" dt="2021-09-03T17:32:00.262" v="76" actId="478"/>
          <ac:spMkLst>
            <pc:docMk/>
            <pc:sldMk cId="846732117" sldId="308"/>
            <ac:spMk id="9" creationId="{57723670-C8BE-4D3B-9AC2-CA0881645EFB}"/>
          </ac:spMkLst>
        </pc:spChg>
        <pc:spChg chg="del">
          <ac:chgData name="Suzanne Bolling" userId="cb909048-b9b0-45ad-b011-5d5cbb3550f1" providerId="ADAL" clId="{FC7BE18C-ACDD-4CDC-ADBA-D2799D2CB05D}" dt="2021-09-03T17:31:53.994" v="73" actId="478"/>
          <ac:spMkLst>
            <pc:docMk/>
            <pc:sldMk cId="846732117" sldId="308"/>
            <ac:spMk id="10" creationId="{A3383567-D409-44D4-A1F5-F7282E0169E4}"/>
          </ac:spMkLst>
        </pc:spChg>
        <pc:spChg chg="del">
          <ac:chgData name="Suzanne Bolling" userId="cb909048-b9b0-45ad-b011-5d5cbb3550f1" providerId="ADAL" clId="{FC7BE18C-ACDD-4CDC-ADBA-D2799D2CB05D}" dt="2021-09-03T17:31:57.788" v="74" actId="478"/>
          <ac:spMkLst>
            <pc:docMk/>
            <pc:sldMk cId="846732117" sldId="308"/>
            <ac:spMk id="11" creationId="{D123FE2C-DF0F-46AC-8D3C-A23FDE79EBF6}"/>
          </ac:spMkLst>
        </pc:spChg>
        <pc:spChg chg="del">
          <ac:chgData name="Suzanne Bolling" userId="cb909048-b9b0-45ad-b011-5d5cbb3550f1" providerId="ADAL" clId="{FC7BE18C-ACDD-4CDC-ADBA-D2799D2CB05D}" dt="2021-09-03T17:31:58.862" v="75" actId="478"/>
          <ac:spMkLst>
            <pc:docMk/>
            <pc:sldMk cId="846732117" sldId="308"/>
            <ac:spMk id="14" creationId="{7B17F093-7DA3-4632-999E-C9714399B095}"/>
          </ac:spMkLst>
        </pc:spChg>
        <pc:spChg chg="del">
          <ac:chgData name="Suzanne Bolling" userId="cb909048-b9b0-45ad-b011-5d5cbb3550f1" providerId="ADAL" clId="{FC7BE18C-ACDD-4CDC-ADBA-D2799D2CB05D}" dt="2021-09-03T17:32:04.466" v="78" actId="478"/>
          <ac:spMkLst>
            <pc:docMk/>
            <pc:sldMk cId="846732117" sldId="308"/>
            <ac:spMk id="15" creationId="{BA95A1E7-2ED3-4EA5-879E-28C4C1904C47}"/>
          </ac:spMkLst>
        </pc:spChg>
        <pc:picChg chg="del">
          <ac:chgData name="Suzanne Bolling" userId="cb909048-b9b0-45ad-b011-5d5cbb3550f1" providerId="ADAL" clId="{FC7BE18C-ACDD-4CDC-ADBA-D2799D2CB05D}" dt="2021-09-03T17:35:18.247" v="102"/>
          <ac:picMkLst>
            <pc:docMk/>
            <pc:sldMk cId="846732117" sldId="308"/>
            <ac:picMk id="24" creationId="{5B7C1420-F91E-4563-B0C4-7267757B1DC0}"/>
          </ac:picMkLst>
        </pc:picChg>
      </pc:sldChg>
      <pc:sldChg chg="delSp modSp mod modTransition delAnim modAnim">
        <pc:chgData name="Suzanne Bolling" userId="cb909048-b9b0-45ad-b011-5d5cbb3550f1" providerId="ADAL" clId="{FC7BE18C-ACDD-4CDC-ADBA-D2799D2CB05D}" dt="2021-09-03T17:36:12.855" v="111" actId="13244"/>
        <pc:sldMkLst>
          <pc:docMk/>
          <pc:sldMk cId="2284696604" sldId="309"/>
        </pc:sldMkLst>
        <pc:spChg chg="del">
          <ac:chgData name="Suzanne Bolling" userId="cb909048-b9b0-45ad-b011-5d5cbb3550f1" providerId="ADAL" clId="{FC7BE18C-ACDD-4CDC-ADBA-D2799D2CB05D}" dt="2021-09-03T17:31:15.815" v="55" actId="478"/>
          <ac:spMkLst>
            <pc:docMk/>
            <pc:sldMk cId="2284696604" sldId="309"/>
            <ac:spMk id="3" creationId="{31519578-5EC9-496F-8706-7431F0221081}"/>
          </ac:spMkLst>
        </pc:spChg>
        <pc:spChg chg="del">
          <ac:chgData name="Suzanne Bolling" userId="cb909048-b9b0-45ad-b011-5d5cbb3550f1" providerId="ADAL" clId="{FC7BE18C-ACDD-4CDC-ADBA-D2799D2CB05D}" dt="2021-09-03T17:31:17.033" v="56" actId="478"/>
          <ac:spMkLst>
            <pc:docMk/>
            <pc:sldMk cId="2284696604" sldId="309"/>
            <ac:spMk id="10" creationId="{CE9D3352-541E-42FD-AC18-147CD0209DC9}"/>
          </ac:spMkLst>
        </pc:spChg>
        <pc:spChg chg="del">
          <ac:chgData name="Suzanne Bolling" userId="cb909048-b9b0-45ad-b011-5d5cbb3550f1" providerId="ADAL" clId="{FC7BE18C-ACDD-4CDC-ADBA-D2799D2CB05D}" dt="2021-09-03T17:31:18.283" v="57" actId="478"/>
          <ac:spMkLst>
            <pc:docMk/>
            <pc:sldMk cId="2284696604" sldId="309"/>
            <ac:spMk id="11" creationId="{C9D44FEF-8697-4854-9F30-D04C2B1F5FBF}"/>
          </ac:spMkLst>
        </pc:spChg>
        <pc:spChg chg="del">
          <ac:chgData name="Suzanne Bolling" userId="cb909048-b9b0-45ad-b011-5d5cbb3550f1" providerId="ADAL" clId="{FC7BE18C-ACDD-4CDC-ADBA-D2799D2CB05D}" dt="2021-09-03T17:31:14.492" v="54" actId="478"/>
          <ac:spMkLst>
            <pc:docMk/>
            <pc:sldMk cId="2284696604" sldId="309"/>
            <ac:spMk id="14" creationId="{5D543FF6-17EC-4417-B4E8-59473FCB9A57}"/>
          </ac:spMkLst>
        </pc:spChg>
        <pc:spChg chg="del">
          <ac:chgData name="Suzanne Bolling" userId="cb909048-b9b0-45ad-b011-5d5cbb3550f1" providerId="ADAL" clId="{FC7BE18C-ACDD-4CDC-ADBA-D2799D2CB05D}" dt="2021-09-03T17:31:23.983" v="60" actId="478"/>
          <ac:spMkLst>
            <pc:docMk/>
            <pc:sldMk cId="2284696604" sldId="309"/>
            <ac:spMk id="21" creationId="{E8C5C296-E7E6-4C52-8B4C-66D1A13B85F6}"/>
          </ac:spMkLst>
        </pc:spChg>
        <pc:spChg chg="del">
          <ac:chgData name="Suzanne Bolling" userId="cb909048-b9b0-45ad-b011-5d5cbb3550f1" providerId="ADAL" clId="{FC7BE18C-ACDD-4CDC-ADBA-D2799D2CB05D}" dt="2021-09-03T17:31:26.089" v="61" actId="478"/>
          <ac:spMkLst>
            <pc:docMk/>
            <pc:sldMk cId="2284696604" sldId="309"/>
            <ac:spMk id="22" creationId="{4D05E776-1F38-46B1-8EC1-7685D462C6AF}"/>
          </ac:spMkLst>
        </pc:spChg>
        <pc:spChg chg="del mod">
          <ac:chgData name="Suzanne Bolling" userId="cb909048-b9b0-45ad-b011-5d5cbb3550f1" providerId="ADAL" clId="{FC7BE18C-ACDD-4CDC-ADBA-D2799D2CB05D}" dt="2021-09-03T17:31:21.772" v="59" actId="478"/>
          <ac:spMkLst>
            <pc:docMk/>
            <pc:sldMk cId="2284696604" sldId="309"/>
            <ac:spMk id="23" creationId="{240E5F0E-DC5A-4A97-AD7F-681BA2CC2490}"/>
          </ac:spMkLst>
        </pc:spChg>
        <pc:graphicFrameChg chg="mod">
          <ac:chgData name="Suzanne Bolling" userId="cb909048-b9b0-45ad-b011-5d5cbb3550f1" providerId="ADAL" clId="{FC7BE18C-ACDD-4CDC-ADBA-D2799D2CB05D}" dt="2021-09-03T17:36:12.855" v="111" actId="13244"/>
          <ac:graphicFrameMkLst>
            <pc:docMk/>
            <pc:sldMk cId="2284696604" sldId="309"/>
            <ac:graphicFrameMk id="12" creationId="{7E3DF558-077C-46F4-AC77-1A2C7CF7ECE8}"/>
          </ac:graphicFrameMkLst>
        </pc:graphicFrameChg>
        <pc:picChg chg="del">
          <ac:chgData name="Suzanne Bolling" userId="cb909048-b9b0-45ad-b011-5d5cbb3550f1" providerId="ADAL" clId="{FC7BE18C-ACDD-4CDC-ADBA-D2799D2CB05D}" dt="2021-09-03T17:35:18.247" v="102"/>
          <ac:picMkLst>
            <pc:docMk/>
            <pc:sldMk cId="2284696604" sldId="309"/>
            <ac:picMk id="32" creationId="{B43267E5-111A-4E50-93DD-E9904D38B694}"/>
          </ac:picMkLst>
        </pc:picChg>
      </pc:sldChg>
      <pc:sldChg chg="delSp modSp mod modTransition delAnim modAnim">
        <pc:chgData name="Suzanne Bolling" userId="cb909048-b9b0-45ad-b011-5d5cbb3550f1" providerId="ADAL" clId="{FC7BE18C-ACDD-4CDC-ADBA-D2799D2CB05D}" dt="2021-09-03T17:35:18.247" v="102"/>
        <pc:sldMkLst>
          <pc:docMk/>
          <pc:sldMk cId="3740423809" sldId="311"/>
        </pc:sldMkLst>
        <pc:spChg chg="del">
          <ac:chgData name="Suzanne Bolling" userId="cb909048-b9b0-45ad-b011-5d5cbb3550f1" providerId="ADAL" clId="{FC7BE18C-ACDD-4CDC-ADBA-D2799D2CB05D}" dt="2021-09-03T17:31:40.476" v="65" actId="478"/>
          <ac:spMkLst>
            <pc:docMk/>
            <pc:sldMk cId="3740423809" sldId="311"/>
            <ac:spMk id="3" creationId="{8447570A-90B6-426C-9964-FBEC07BFD9C0}"/>
          </ac:spMkLst>
        </pc:spChg>
        <pc:spChg chg="del">
          <ac:chgData name="Suzanne Bolling" userId="cb909048-b9b0-45ad-b011-5d5cbb3550f1" providerId="ADAL" clId="{FC7BE18C-ACDD-4CDC-ADBA-D2799D2CB05D}" dt="2021-09-03T17:31:50.326" v="72" actId="478"/>
          <ac:spMkLst>
            <pc:docMk/>
            <pc:sldMk cId="3740423809" sldId="311"/>
            <ac:spMk id="10" creationId="{8005CD7C-3E82-47DB-8A55-8B00AF264E33}"/>
          </ac:spMkLst>
        </pc:spChg>
        <pc:spChg chg="del">
          <ac:chgData name="Suzanne Bolling" userId="cb909048-b9b0-45ad-b011-5d5cbb3550f1" providerId="ADAL" clId="{FC7BE18C-ACDD-4CDC-ADBA-D2799D2CB05D}" dt="2021-09-03T17:31:47.456" v="70" actId="478"/>
          <ac:spMkLst>
            <pc:docMk/>
            <pc:sldMk cId="3740423809" sldId="311"/>
            <ac:spMk id="12" creationId="{A87C84FF-1A0D-4D38-B8C1-4E0AFB80473B}"/>
          </ac:spMkLst>
        </pc:spChg>
        <pc:spChg chg="del">
          <ac:chgData name="Suzanne Bolling" userId="cb909048-b9b0-45ad-b011-5d5cbb3550f1" providerId="ADAL" clId="{FC7BE18C-ACDD-4CDC-ADBA-D2799D2CB05D}" dt="2021-09-03T17:31:46.401" v="69" actId="478"/>
          <ac:spMkLst>
            <pc:docMk/>
            <pc:sldMk cId="3740423809" sldId="311"/>
            <ac:spMk id="13" creationId="{3F4DE45E-5864-4802-88FC-3E3F454D5FC2}"/>
          </ac:spMkLst>
        </pc:spChg>
        <pc:spChg chg="del">
          <ac:chgData name="Suzanne Bolling" userId="cb909048-b9b0-45ad-b011-5d5cbb3550f1" providerId="ADAL" clId="{FC7BE18C-ACDD-4CDC-ADBA-D2799D2CB05D}" dt="2021-09-03T17:31:48.626" v="71" actId="478"/>
          <ac:spMkLst>
            <pc:docMk/>
            <pc:sldMk cId="3740423809" sldId="311"/>
            <ac:spMk id="14" creationId="{877FA33F-5267-4A82-AA4A-047C12CF91F7}"/>
          </ac:spMkLst>
        </pc:spChg>
        <pc:spChg chg="del mod">
          <ac:chgData name="Suzanne Bolling" userId="cb909048-b9b0-45ad-b011-5d5cbb3550f1" providerId="ADAL" clId="{FC7BE18C-ACDD-4CDC-ADBA-D2799D2CB05D}" dt="2021-09-03T17:31:44.721" v="68" actId="478"/>
          <ac:spMkLst>
            <pc:docMk/>
            <pc:sldMk cId="3740423809" sldId="311"/>
            <ac:spMk id="15" creationId="{4D85E6E5-97FB-4117-910A-6104FEBB2F8C}"/>
          </ac:spMkLst>
        </pc:spChg>
        <pc:picChg chg="del">
          <ac:chgData name="Suzanne Bolling" userId="cb909048-b9b0-45ad-b011-5d5cbb3550f1" providerId="ADAL" clId="{FC7BE18C-ACDD-4CDC-ADBA-D2799D2CB05D}" dt="2021-09-03T17:35:18.247" v="102"/>
          <ac:picMkLst>
            <pc:docMk/>
            <pc:sldMk cId="3740423809" sldId="311"/>
            <ac:picMk id="22" creationId="{92C72C09-12F9-4C38-B21F-CDAF7F0D61FE}"/>
          </ac:picMkLst>
        </pc:picChg>
      </pc:sldChg>
      <pc:sldChg chg="delSp mod modTransition delAnim modAnim">
        <pc:chgData name="Suzanne Bolling" userId="cb909048-b9b0-45ad-b011-5d5cbb3550f1" providerId="ADAL" clId="{FC7BE18C-ACDD-4CDC-ADBA-D2799D2CB05D}" dt="2021-09-03T17:35:18.247" v="102"/>
        <pc:sldMkLst>
          <pc:docMk/>
          <pc:sldMk cId="432581114" sldId="313"/>
        </pc:sldMkLst>
        <pc:spChg chg="del">
          <ac:chgData name="Suzanne Bolling" userId="cb909048-b9b0-45ad-b011-5d5cbb3550f1" providerId="ADAL" clId="{FC7BE18C-ACDD-4CDC-ADBA-D2799D2CB05D}" dt="2021-09-03T17:32:25.794" v="86" actId="478"/>
          <ac:spMkLst>
            <pc:docMk/>
            <pc:sldMk cId="432581114" sldId="313"/>
            <ac:spMk id="9" creationId="{8C86429B-2B7F-4179-B98B-D6CA29B63A65}"/>
          </ac:spMkLst>
        </pc:spChg>
        <pc:spChg chg="del">
          <ac:chgData name="Suzanne Bolling" userId="cb909048-b9b0-45ad-b011-5d5cbb3550f1" providerId="ADAL" clId="{FC7BE18C-ACDD-4CDC-ADBA-D2799D2CB05D}" dt="2021-09-03T17:32:27.705" v="87" actId="478"/>
          <ac:spMkLst>
            <pc:docMk/>
            <pc:sldMk cId="432581114" sldId="313"/>
            <ac:spMk id="12" creationId="{BE808BFE-F0D1-404B-B692-86D31CC142CD}"/>
          </ac:spMkLst>
        </pc:spChg>
        <pc:spChg chg="del">
          <ac:chgData name="Suzanne Bolling" userId="cb909048-b9b0-45ad-b011-5d5cbb3550f1" providerId="ADAL" clId="{FC7BE18C-ACDD-4CDC-ADBA-D2799D2CB05D}" dt="2021-09-03T17:32:29.395" v="88" actId="478"/>
          <ac:spMkLst>
            <pc:docMk/>
            <pc:sldMk cId="432581114" sldId="313"/>
            <ac:spMk id="13" creationId="{601114FD-9CE4-4D13-B4B5-AA2B8A99A583}"/>
          </ac:spMkLst>
        </pc:spChg>
        <pc:spChg chg="del">
          <ac:chgData name="Suzanne Bolling" userId="cb909048-b9b0-45ad-b011-5d5cbb3550f1" providerId="ADAL" clId="{FC7BE18C-ACDD-4CDC-ADBA-D2799D2CB05D}" dt="2021-09-03T17:32:30.554" v="89" actId="478"/>
          <ac:spMkLst>
            <pc:docMk/>
            <pc:sldMk cId="432581114" sldId="313"/>
            <ac:spMk id="14" creationId="{E7E2DD14-B90C-4ACB-A07F-EC13DF0075EC}"/>
          </ac:spMkLst>
        </pc:spChg>
        <pc:spChg chg="del">
          <ac:chgData name="Suzanne Bolling" userId="cb909048-b9b0-45ad-b011-5d5cbb3550f1" providerId="ADAL" clId="{FC7BE18C-ACDD-4CDC-ADBA-D2799D2CB05D}" dt="2021-09-03T17:32:32.151" v="90" actId="478"/>
          <ac:spMkLst>
            <pc:docMk/>
            <pc:sldMk cId="432581114" sldId="313"/>
            <ac:spMk id="15" creationId="{92CA46AC-4BBE-441C-AC8C-3A2204070DF3}"/>
          </ac:spMkLst>
        </pc:spChg>
        <pc:spChg chg="del">
          <ac:chgData name="Suzanne Bolling" userId="cb909048-b9b0-45ad-b011-5d5cbb3550f1" providerId="ADAL" clId="{FC7BE18C-ACDD-4CDC-ADBA-D2799D2CB05D}" dt="2021-09-03T17:32:33.473" v="91" actId="478"/>
          <ac:spMkLst>
            <pc:docMk/>
            <pc:sldMk cId="432581114" sldId="313"/>
            <ac:spMk id="16" creationId="{9FE65BAC-9CE6-4C9F-A0D6-B8A2A40A7742}"/>
          </ac:spMkLst>
        </pc:spChg>
        <pc:picChg chg="del">
          <ac:chgData name="Suzanne Bolling" userId="cb909048-b9b0-45ad-b011-5d5cbb3550f1" providerId="ADAL" clId="{FC7BE18C-ACDD-4CDC-ADBA-D2799D2CB05D}" dt="2021-09-03T17:35:18.247" v="102"/>
          <ac:picMkLst>
            <pc:docMk/>
            <pc:sldMk cId="432581114" sldId="313"/>
            <ac:picMk id="8" creationId="{D9D3C84D-1D2B-4E13-90FA-46C080AF590F}"/>
          </ac:picMkLst>
        </pc:picChg>
      </pc:sldChg>
      <pc:sldChg chg="delSp modSp mod modTransition delAnim modAnim">
        <pc:chgData name="Suzanne Bolling" userId="cb909048-b9b0-45ad-b011-5d5cbb3550f1" providerId="ADAL" clId="{FC7BE18C-ACDD-4CDC-ADBA-D2799D2CB05D}" dt="2021-09-03T17:35:48.483" v="106" actId="13244"/>
        <pc:sldMkLst>
          <pc:docMk/>
          <pc:sldMk cId="3360199611" sldId="315"/>
        </pc:sldMkLst>
        <pc:spChg chg="del">
          <ac:chgData name="Suzanne Bolling" userId="cb909048-b9b0-45ad-b011-5d5cbb3550f1" providerId="ADAL" clId="{FC7BE18C-ACDD-4CDC-ADBA-D2799D2CB05D}" dt="2021-09-03T17:30:10.302" v="39" actId="478"/>
          <ac:spMkLst>
            <pc:docMk/>
            <pc:sldMk cId="3360199611" sldId="315"/>
            <ac:spMk id="17" creationId="{37948845-4956-4CD2-9558-005509FEC48F}"/>
          </ac:spMkLst>
        </pc:spChg>
        <pc:spChg chg="del">
          <ac:chgData name="Suzanne Bolling" userId="cb909048-b9b0-45ad-b011-5d5cbb3550f1" providerId="ADAL" clId="{FC7BE18C-ACDD-4CDC-ADBA-D2799D2CB05D}" dt="2021-09-03T17:30:11.536" v="40" actId="478"/>
          <ac:spMkLst>
            <pc:docMk/>
            <pc:sldMk cId="3360199611" sldId="315"/>
            <ac:spMk id="18" creationId="{9278F397-A20A-4657-9E33-477CAD6EAC99}"/>
          </ac:spMkLst>
        </pc:spChg>
        <pc:spChg chg="del">
          <ac:chgData name="Suzanne Bolling" userId="cb909048-b9b0-45ad-b011-5d5cbb3550f1" providerId="ADAL" clId="{FC7BE18C-ACDD-4CDC-ADBA-D2799D2CB05D}" dt="2021-09-03T17:30:17.842" v="44" actId="478"/>
          <ac:spMkLst>
            <pc:docMk/>
            <pc:sldMk cId="3360199611" sldId="315"/>
            <ac:spMk id="19" creationId="{8B33A031-206C-4286-B573-DC70A20A68DE}"/>
          </ac:spMkLst>
        </pc:spChg>
        <pc:spChg chg="del">
          <ac:chgData name="Suzanne Bolling" userId="cb909048-b9b0-45ad-b011-5d5cbb3550f1" providerId="ADAL" clId="{FC7BE18C-ACDD-4CDC-ADBA-D2799D2CB05D}" dt="2021-09-03T17:30:13.571" v="41" actId="478"/>
          <ac:spMkLst>
            <pc:docMk/>
            <pc:sldMk cId="3360199611" sldId="315"/>
            <ac:spMk id="20" creationId="{30D2322F-33F6-4D64-983E-B32B6902CC54}"/>
          </ac:spMkLst>
        </pc:spChg>
        <pc:spChg chg="del">
          <ac:chgData name="Suzanne Bolling" userId="cb909048-b9b0-45ad-b011-5d5cbb3550f1" providerId="ADAL" clId="{FC7BE18C-ACDD-4CDC-ADBA-D2799D2CB05D}" dt="2021-09-03T17:30:16.147" v="43" actId="478"/>
          <ac:spMkLst>
            <pc:docMk/>
            <pc:sldMk cId="3360199611" sldId="315"/>
            <ac:spMk id="21" creationId="{7EE65705-C2FA-4F2A-B8EC-BFA4F77DB4BF}"/>
          </ac:spMkLst>
        </pc:spChg>
        <pc:spChg chg="del">
          <ac:chgData name="Suzanne Bolling" userId="cb909048-b9b0-45ad-b011-5d5cbb3550f1" providerId="ADAL" clId="{FC7BE18C-ACDD-4CDC-ADBA-D2799D2CB05D}" dt="2021-09-03T17:30:34.135" v="47" actId="478"/>
          <ac:spMkLst>
            <pc:docMk/>
            <pc:sldMk cId="3360199611" sldId="315"/>
            <ac:spMk id="22" creationId="{8D2374BF-A6EF-4B19-BC8D-4E0287D87945}"/>
          </ac:spMkLst>
        </pc:spChg>
        <pc:spChg chg="del">
          <ac:chgData name="Suzanne Bolling" userId="cb909048-b9b0-45ad-b011-5d5cbb3550f1" providerId="ADAL" clId="{FC7BE18C-ACDD-4CDC-ADBA-D2799D2CB05D}" dt="2021-09-03T17:30:19.265" v="45" actId="478"/>
          <ac:spMkLst>
            <pc:docMk/>
            <pc:sldMk cId="3360199611" sldId="315"/>
            <ac:spMk id="23" creationId="{704FE5ED-6B8C-4172-B175-6DFE16EAC9F1}"/>
          </ac:spMkLst>
        </pc:spChg>
        <pc:spChg chg="del">
          <ac:chgData name="Suzanne Bolling" userId="cb909048-b9b0-45ad-b011-5d5cbb3550f1" providerId="ADAL" clId="{FC7BE18C-ACDD-4CDC-ADBA-D2799D2CB05D}" dt="2021-09-03T17:30:26.355" v="46" actId="478"/>
          <ac:spMkLst>
            <pc:docMk/>
            <pc:sldMk cId="3360199611" sldId="315"/>
            <ac:spMk id="24" creationId="{2FE1183F-66A1-484E-A252-E687A0BCFC61}"/>
          </ac:spMkLst>
        </pc:spChg>
        <pc:spChg chg="del">
          <ac:chgData name="Suzanne Bolling" userId="cb909048-b9b0-45ad-b011-5d5cbb3550f1" providerId="ADAL" clId="{FC7BE18C-ACDD-4CDC-ADBA-D2799D2CB05D}" dt="2021-09-03T17:30:35.422" v="48" actId="478"/>
          <ac:spMkLst>
            <pc:docMk/>
            <pc:sldMk cId="3360199611" sldId="315"/>
            <ac:spMk id="25" creationId="{2C03AE24-AFEB-4969-A1B8-F6B6780BDA6C}"/>
          </ac:spMkLst>
        </pc:spChg>
        <pc:spChg chg="del">
          <ac:chgData name="Suzanne Bolling" userId="cb909048-b9b0-45ad-b011-5d5cbb3550f1" providerId="ADAL" clId="{FC7BE18C-ACDD-4CDC-ADBA-D2799D2CB05D}" dt="2021-09-03T17:30:37.013" v="49" actId="478"/>
          <ac:spMkLst>
            <pc:docMk/>
            <pc:sldMk cId="3360199611" sldId="315"/>
            <ac:spMk id="26" creationId="{EB94C3D3-1251-4D2A-9533-4950DF2CF850}"/>
          </ac:spMkLst>
        </pc:spChg>
        <pc:spChg chg="del">
          <ac:chgData name="Suzanne Bolling" userId="cb909048-b9b0-45ad-b011-5d5cbb3550f1" providerId="ADAL" clId="{FC7BE18C-ACDD-4CDC-ADBA-D2799D2CB05D}" dt="2021-09-03T17:30:41.419" v="50" actId="478"/>
          <ac:spMkLst>
            <pc:docMk/>
            <pc:sldMk cId="3360199611" sldId="315"/>
            <ac:spMk id="27" creationId="{5967DEFF-17EA-4F79-9EAF-521A2C728A5A}"/>
          </ac:spMkLst>
        </pc:spChg>
        <pc:spChg chg="del">
          <ac:chgData name="Suzanne Bolling" userId="cb909048-b9b0-45ad-b011-5d5cbb3550f1" providerId="ADAL" clId="{FC7BE18C-ACDD-4CDC-ADBA-D2799D2CB05D}" dt="2021-09-03T17:30:04.767" v="38" actId="478"/>
          <ac:spMkLst>
            <pc:docMk/>
            <pc:sldMk cId="3360199611" sldId="315"/>
            <ac:spMk id="28" creationId="{C5C1042F-21DC-4FCF-B4C6-8C34E513F5F9}"/>
          </ac:spMkLst>
        </pc:spChg>
        <pc:spChg chg="del">
          <ac:chgData name="Suzanne Bolling" userId="cb909048-b9b0-45ad-b011-5d5cbb3550f1" providerId="ADAL" clId="{FC7BE18C-ACDD-4CDC-ADBA-D2799D2CB05D}" dt="2021-09-03T17:30:03.537" v="37" actId="478"/>
          <ac:spMkLst>
            <pc:docMk/>
            <pc:sldMk cId="3360199611" sldId="315"/>
            <ac:spMk id="29" creationId="{6B234D9F-82F7-41E1-A13C-5370DEC7DC6E}"/>
          </ac:spMkLst>
        </pc:spChg>
        <pc:spChg chg="del">
          <ac:chgData name="Suzanne Bolling" userId="cb909048-b9b0-45ad-b011-5d5cbb3550f1" providerId="ADAL" clId="{FC7BE18C-ACDD-4CDC-ADBA-D2799D2CB05D}" dt="2021-09-03T17:30:14.930" v="42" actId="478"/>
          <ac:spMkLst>
            <pc:docMk/>
            <pc:sldMk cId="3360199611" sldId="315"/>
            <ac:spMk id="30" creationId="{15341FD2-BAB5-4A88-B7EA-10F7C90B40F2}"/>
          </ac:spMkLst>
        </pc:spChg>
        <pc:graphicFrameChg chg="mod">
          <ac:chgData name="Suzanne Bolling" userId="cb909048-b9b0-45ad-b011-5d5cbb3550f1" providerId="ADAL" clId="{FC7BE18C-ACDD-4CDC-ADBA-D2799D2CB05D}" dt="2021-09-03T17:35:48.483" v="106" actId="13244"/>
          <ac:graphicFrameMkLst>
            <pc:docMk/>
            <pc:sldMk cId="3360199611" sldId="315"/>
            <ac:graphicFrameMk id="12" creationId="{E5D90F21-DD48-463B-9151-89BFB6708758}"/>
          </ac:graphicFrameMkLst>
        </pc:graphicFrameChg>
        <pc:picChg chg="del">
          <ac:chgData name="Suzanne Bolling" userId="cb909048-b9b0-45ad-b011-5d5cbb3550f1" providerId="ADAL" clId="{FC7BE18C-ACDD-4CDC-ADBA-D2799D2CB05D}" dt="2021-09-03T17:35:18.247" v="102"/>
          <ac:picMkLst>
            <pc:docMk/>
            <pc:sldMk cId="3360199611" sldId="315"/>
            <ac:picMk id="3" creationId="{DCDE12C0-7FEC-4BD5-BDE4-328839167A88}"/>
          </ac:picMkLst>
        </pc:picChg>
      </pc:sldChg>
      <pc:sldChg chg="delSp modTransition modAnim">
        <pc:chgData name="Suzanne Bolling" userId="cb909048-b9b0-45ad-b011-5d5cbb3550f1" providerId="ADAL" clId="{FC7BE18C-ACDD-4CDC-ADBA-D2799D2CB05D}" dt="2021-09-03T17:35:18.247" v="102"/>
        <pc:sldMkLst>
          <pc:docMk/>
          <pc:sldMk cId="1089855591" sldId="316"/>
        </pc:sldMkLst>
        <pc:picChg chg="del">
          <ac:chgData name="Suzanne Bolling" userId="cb909048-b9b0-45ad-b011-5d5cbb3550f1" providerId="ADAL" clId="{FC7BE18C-ACDD-4CDC-ADBA-D2799D2CB05D}" dt="2021-09-03T17:35:18.247" v="102"/>
          <ac:picMkLst>
            <pc:docMk/>
            <pc:sldMk cId="1089855591" sldId="316"/>
            <ac:picMk id="11" creationId="{7057281C-7AB6-4451-8EEA-F1F4CB2FBBE3}"/>
          </ac:picMkLst>
        </pc:picChg>
      </pc:sldChg>
      <pc:sldChg chg="delSp modSp mod modTransition modAnim">
        <pc:chgData name="Suzanne Bolling" userId="cb909048-b9b0-45ad-b011-5d5cbb3550f1" providerId="ADAL" clId="{FC7BE18C-ACDD-4CDC-ADBA-D2799D2CB05D}" dt="2021-09-03T17:36:01.906" v="108" actId="962"/>
        <pc:sldMkLst>
          <pc:docMk/>
          <pc:sldMk cId="2129106885" sldId="318"/>
        </pc:sldMkLst>
        <pc:spChg chg="mod">
          <ac:chgData name="Suzanne Bolling" userId="cb909048-b9b0-45ad-b011-5d5cbb3550f1" providerId="ADAL" clId="{FC7BE18C-ACDD-4CDC-ADBA-D2799D2CB05D}" dt="2021-09-03T17:36:01.906" v="108" actId="962"/>
          <ac:spMkLst>
            <pc:docMk/>
            <pc:sldMk cId="2129106885" sldId="318"/>
            <ac:spMk id="4" creationId="{5EDE83F0-45A0-46C0-9DAB-086BCCB49AB4}"/>
          </ac:spMkLst>
        </pc:spChg>
        <pc:spChg chg="mod">
          <ac:chgData name="Suzanne Bolling" userId="cb909048-b9b0-45ad-b011-5d5cbb3550f1" providerId="ADAL" clId="{FC7BE18C-ACDD-4CDC-ADBA-D2799D2CB05D}" dt="2021-09-03T17:35:59.103" v="107" actId="962"/>
          <ac:spMkLst>
            <pc:docMk/>
            <pc:sldMk cId="2129106885" sldId="318"/>
            <ac:spMk id="9" creationId="{E3AC6A75-A8CD-4848-8884-81B9AFBB92C2}"/>
          </ac:spMkLst>
        </pc:spChg>
        <pc:picChg chg="del">
          <ac:chgData name="Suzanne Bolling" userId="cb909048-b9b0-45ad-b011-5d5cbb3550f1" providerId="ADAL" clId="{FC7BE18C-ACDD-4CDC-ADBA-D2799D2CB05D}" dt="2021-09-03T17:35:18.247" v="102"/>
          <ac:picMkLst>
            <pc:docMk/>
            <pc:sldMk cId="2129106885" sldId="318"/>
            <ac:picMk id="3" creationId="{815BC9E3-9470-4C25-B612-B581C5D7A5A8}"/>
          </ac:picMkLst>
        </pc:picChg>
      </pc:sldChg>
      <pc:sldChg chg="delSp modTransition modAnim">
        <pc:chgData name="Suzanne Bolling" userId="cb909048-b9b0-45ad-b011-5d5cbb3550f1" providerId="ADAL" clId="{FC7BE18C-ACDD-4CDC-ADBA-D2799D2CB05D}" dt="2021-09-03T17:35:18.247" v="102"/>
        <pc:sldMkLst>
          <pc:docMk/>
          <pc:sldMk cId="1517800537" sldId="319"/>
        </pc:sldMkLst>
        <pc:picChg chg="del">
          <ac:chgData name="Suzanne Bolling" userId="cb909048-b9b0-45ad-b011-5d5cbb3550f1" providerId="ADAL" clId="{FC7BE18C-ACDD-4CDC-ADBA-D2799D2CB05D}" dt="2021-09-03T17:35:18.247" v="102"/>
          <ac:picMkLst>
            <pc:docMk/>
            <pc:sldMk cId="1517800537" sldId="319"/>
            <ac:picMk id="16" creationId="{ECFBF6A2-9AEE-4CE4-BCD1-07E76AC8A23E}"/>
          </ac:picMkLst>
        </pc:picChg>
      </pc:sldChg>
      <pc:sldChg chg="delSp modTransition modAnim">
        <pc:chgData name="Suzanne Bolling" userId="cb909048-b9b0-45ad-b011-5d5cbb3550f1" providerId="ADAL" clId="{FC7BE18C-ACDD-4CDC-ADBA-D2799D2CB05D}" dt="2021-09-03T17:35:18.247" v="102"/>
        <pc:sldMkLst>
          <pc:docMk/>
          <pc:sldMk cId="970539218" sldId="320"/>
        </pc:sldMkLst>
        <pc:picChg chg="del">
          <ac:chgData name="Suzanne Bolling" userId="cb909048-b9b0-45ad-b011-5d5cbb3550f1" providerId="ADAL" clId="{FC7BE18C-ACDD-4CDC-ADBA-D2799D2CB05D}" dt="2021-09-03T17:35:18.247" v="102"/>
          <ac:picMkLst>
            <pc:docMk/>
            <pc:sldMk cId="970539218" sldId="320"/>
            <ac:picMk id="8" creationId="{71486819-50D8-426B-B1C8-FC729A514ED4}"/>
          </ac:picMkLst>
        </pc:picChg>
      </pc:sldChg>
      <pc:sldChg chg="delSp modTransition modAnim">
        <pc:chgData name="Suzanne Bolling" userId="cb909048-b9b0-45ad-b011-5d5cbb3550f1" providerId="ADAL" clId="{FC7BE18C-ACDD-4CDC-ADBA-D2799D2CB05D}" dt="2021-09-03T17:35:18.247" v="102"/>
        <pc:sldMkLst>
          <pc:docMk/>
          <pc:sldMk cId="3094956486" sldId="321"/>
        </pc:sldMkLst>
        <pc:picChg chg="del">
          <ac:chgData name="Suzanne Bolling" userId="cb909048-b9b0-45ad-b011-5d5cbb3550f1" providerId="ADAL" clId="{FC7BE18C-ACDD-4CDC-ADBA-D2799D2CB05D}" dt="2021-09-03T17:35:18.247" v="102"/>
          <ac:picMkLst>
            <pc:docMk/>
            <pc:sldMk cId="3094956486" sldId="321"/>
            <ac:picMk id="3" creationId="{03ACCBEA-9742-42B5-92C0-45405DD3ED0E}"/>
          </ac:picMkLst>
        </pc:picChg>
      </pc:sldChg>
      <pc:sldChg chg="delSp mod modTransition delAnim modAnim">
        <pc:chgData name="Suzanne Bolling" userId="cb909048-b9b0-45ad-b011-5d5cbb3550f1" providerId="ADAL" clId="{FC7BE18C-ACDD-4CDC-ADBA-D2799D2CB05D}" dt="2021-09-03T17:35:18.247" v="102"/>
        <pc:sldMkLst>
          <pc:docMk/>
          <pc:sldMk cId="1517303153" sldId="327"/>
        </pc:sldMkLst>
        <pc:spChg chg="del">
          <ac:chgData name="Suzanne Bolling" userId="cb909048-b9b0-45ad-b011-5d5cbb3550f1" providerId="ADAL" clId="{FC7BE18C-ACDD-4CDC-ADBA-D2799D2CB05D}" dt="2021-09-03T17:33:08.452" v="97" actId="478"/>
          <ac:spMkLst>
            <pc:docMk/>
            <pc:sldMk cId="1517303153" sldId="327"/>
            <ac:spMk id="5" creationId="{E9B6F6E6-44BF-46F2-B54D-AF6D6594F319}"/>
          </ac:spMkLst>
        </pc:spChg>
        <pc:picChg chg="del">
          <ac:chgData name="Suzanne Bolling" userId="cb909048-b9b0-45ad-b011-5d5cbb3550f1" providerId="ADAL" clId="{FC7BE18C-ACDD-4CDC-ADBA-D2799D2CB05D}" dt="2021-09-03T17:35:18.247" v="102"/>
          <ac:picMkLst>
            <pc:docMk/>
            <pc:sldMk cId="1517303153" sldId="327"/>
            <ac:picMk id="3" creationId="{4B89D280-E1CD-4494-85C0-7420A492ECAB}"/>
          </ac:picMkLst>
        </pc:picChg>
      </pc:sldChg>
      <pc:sldChg chg="delSp modTransition modAnim">
        <pc:chgData name="Suzanne Bolling" userId="cb909048-b9b0-45ad-b011-5d5cbb3550f1" providerId="ADAL" clId="{FC7BE18C-ACDD-4CDC-ADBA-D2799D2CB05D}" dt="2021-09-03T17:35:18.247" v="102"/>
        <pc:sldMkLst>
          <pc:docMk/>
          <pc:sldMk cId="2745550948" sldId="328"/>
        </pc:sldMkLst>
        <pc:picChg chg="del">
          <ac:chgData name="Suzanne Bolling" userId="cb909048-b9b0-45ad-b011-5d5cbb3550f1" providerId="ADAL" clId="{FC7BE18C-ACDD-4CDC-ADBA-D2799D2CB05D}" dt="2021-09-03T17:35:18.247" v="102"/>
          <ac:picMkLst>
            <pc:docMk/>
            <pc:sldMk cId="2745550948" sldId="328"/>
            <ac:picMk id="10" creationId="{13710714-ED98-4A30-9705-9FECF2C81EC2}"/>
          </ac:picMkLst>
        </pc:picChg>
      </pc:sldChg>
      <pc:sldChg chg="delSp modTransition modAnim">
        <pc:chgData name="Suzanne Bolling" userId="cb909048-b9b0-45ad-b011-5d5cbb3550f1" providerId="ADAL" clId="{FC7BE18C-ACDD-4CDC-ADBA-D2799D2CB05D}" dt="2021-09-03T17:35:18.247" v="102"/>
        <pc:sldMkLst>
          <pc:docMk/>
          <pc:sldMk cId="3335567977" sldId="330"/>
        </pc:sldMkLst>
        <pc:picChg chg="del">
          <ac:chgData name="Suzanne Bolling" userId="cb909048-b9b0-45ad-b011-5d5cbb3550f1" providerId="ADAL" clId="{FC7BE18C-ACDD-4CDC-ADBA-D2799D2CB05D}" dt="2021-09-03T17:35:18.247" v="102"/>
          <ac:picMkLst>
            <pc:docMk/>
            <pc:sldMk cId="3335567977" sldId="330"/>
            <ac:picMk id="6" creationId="{514E58FA-4C70-4389-A5ED-AA089A14C706}"/>
          </ac:picMkLst>
        </pc:picChg>
      </pc:sldChg>
      <pc:sldChg chg="delSp modTransition modAnim">
        <pc:chgData name="Suzanne Bolling" userId="cb909048-b9b0-45ad-b011-5d5cbb3550f1" providerId="ADAL" clId="{FC7BE18C-ACDD-4CDC-ADBA-D2799D2CB05D}" dt="2021-09-03T17:35:18.247" v="102"/>
        <pc:sldMkLst>
          <pc:docMk/>
          <pc:sldMk cId="2852258357" sldId="332"/>
        </pc:sldMkLst>
        <pc:picChg chg="del">
          <ac:chgData name="Suzanne Bolling" userId="cb909048-b9b0-45ad-b011-5d5cbb3550f1" providerId="ADAL" clId="{FC7BE18C-ACDD-4CDC-ADBA-D2799D2CB05D}" dt="2021-09-03T17:35:18.247" v="102"/>
          <ac:picMkLst>
            <pc:docMk/>
            <pc:sldMk cId="2852258357" sldId="332"/>
            <ac:picMk id="12" creationId="{1360EB0F-75BD-4DD1-8BD2-D5AE9F24C36E}"/>
          </ac:picMkLst>
        </pc:picChg>
      </pc:sldChg>
      <pc:sldChg chg="delSp modTransition modAnim">
        <pc:chgData name="Suzanne Bolling" userId="cb909048-b9b0-45ad-b011-5d5cbb3550f1" providerId="ADAL" clId="{FC7BE18C-ACDD-4CDC-ADBA-D2799D2CB05D}" dt="2021-09-03T17:35:18.247" v="102"/>
        <pc:sldMkLst>
          <pc:docMk/>
          <pc:sldMk cId="1172468748" sldId="334"/>
        </pc:sldMkLst>
        <pc:picChg chg="del">
          <ac:chgData name="Suzanne Bolling" userId="cb909048-b9b0-45ad-b011-5d5cbb3550f1" providerId="ADAL" clId="{FC7BE18C-ACDD-4CDC-ADBA-D2799D2CB05D}" dt="2021-09-03T17:35:18.247" v="102"/>
          <ac:picMkLst>
            <pc:docMk/>
            <pc:sldMk cId="1172468748" sldId="334"/>
            <ac:picMk id="3" creationId="{2C2FC213-7A92-48FE-8E36-496206568181}"/>
          </ac:picMkLst>
        </pc:picChg>
      </pc:sldChg>
      <pc:sldChg chg="delSp mod modTransition delAnim modAnim">
        <pc:chgData name="Suzanne Bolling" userId="cb909048-b9b0-45ad-b011-5d5cbb3550f1" providerId="ADAL" clId="{FC7BE18C-ACDD-4CDC-ADBA-D2799D2CB05D}" dt="2021-09-03T17:35:18.247" v="102"/>
        <pc:sldMkLst>
          <pc:docMk/>
          <pc:sldMk cId="2376343858" sldId="340"/>
        </pc:sldMkLst>
        <pc:spChg chg="del">
          <ac:chgData name="Suzanne Bolling" userId="cb909048-b9b0-45ad-b011-5d5cbb3550f1" providerId="ADAL" clId="{FC7BE18C-ACDD-4CDC-ADBA-D2799D2CB05D}" dt="2021-09-03T17:30:55.206" v="51" actId="478"/>
          <ac:spMkLst>
            <pc:docMk/>
            <pc:sldMk cId="2376343858" sldId="340"/>
            <ac:spMk id="9" creationId="{2DFBB144-A1E2-4A5B-B251-C6DAAD7A1422}"/>
          </ac:spMkLst>
        </pc:spChg>
        <pc:spChg chg="del">
          <ac:chgData name="Suzanne Bolling" userId="cb909048-b9b0-45ad-b011-5d5cbb3550f1" providerId="ADAL" clId="{FC7BE18C-ACDD-4CDC-ADBA-D2799D2CB05D}" dt="2021-09-03T17:31:00.434" v="53" actId="478"/>
          <ac:spMkLst>
            <pc:docMk/>
            <pc:sldMk cId="2376343858" sldId="340"/>
            <ac:spMk id="13" creationId="{4C9831D4-475A-4B4A-BE0D-5A52967DE731}"/>
          </ac:spMkLst>
        </pc:spChg>
        <pc:spChg chg="del">
          <ac:chgData name="Suzanne Bolling" userId="cb909048-b9b0-45ad-b011-5d5cbb3550f1" providerId="ADAL" clId="{FC7BE18C-ACDD-4CDC-ADBA-D2799D2CB05D}" dt="2021-09-03T17:30:57.111" v="52" actId="478"/>
          <ac:spMkLst>
            <pc:docMk/>
            <pc:sldMk cId="2376343858" sldId="340"/>
            <ac:spMk id="14" creationId="{D62AFE33-06EC-4CA5-85F4-E96E514534BF}"/>
          </ac:spMkLst>
        </pc:spChg>
        <pc:picChg chg="del">
          <ac:chgData name="Suzanne Bolling" userId="cb909048-b9b0-45ad-b011-5d5cbb3550f1" providerId="ADAL" clId="{FC7BE18C-ACDD-4CDC-ADBA-D2799D2CB05D}" dt="2021-09-03T17:35:18.247" v="102"/>
          <ac:picMkLst>
            <pc:docMk/>
            <pc:sldMk cId="2376343858" sldId="340"/>
            <ac:picMk id="24" creationId="{AD791419-3F2C-4D9E-BD3C-A85B8D5C2394}"/>
          </ac:picMkLst>
        </pc:picChg>
      </pc:sldChg>
      <pc:sldChg chg="delSp modSp mod modTransition delAnim modAnim">
        <pc:chgData name="Suzanne Bolling" userId="cb909048-b9b0-45ad-b011-5d5cbb3550f1" providerId="ADAL" clId="{FC7BE18C-ACDD-4CDC-ADBA-D2799D2CB05D}" dt="2021-09-03T17:35:18.247" v="102"/>
        <pc:sldMkLst>
          <pc:docMk/>
          <pc:sldMk cId="798996838" sldId="341"/>
        </pc:sldMkLst>
        <pc:spChg chg="del mod">
          <ac:chgData name="Suzanne Bolling" userId="cb909048-b9b0-45ad-b011-5d5cbb3550f1" providerId="ADAL" clId="{FC7BE18C-ACDD-4CDC-ADBA-D2799D2CB05D}" dt="2021-09-03T17:25:30.575" v="4" actId="478"/>
          <ac:spMkLst>
            <pc:docMk/>
            <pc:sldMk cId="798996838" sldId="341"/>
            <ac:spMk id="20" creationId="{E6FB9DF4-A1F9-4E8E-82AF-5C293E7E6F3B}"/>
          </ac:spMkLst>
        </pc:spChg>
        <pc:spChg chg="del">
          <ac:chgData name="Suzanne Bolling" userId="cb909048-b9b0-45ad-b011-5d5cbb3550f1" providerId="ADAL" clId="{FC7BE18C-ACDD-4CDC-ADBA-D2799D2CB05D}" dt="2021-09-03T17:25:26.053" v="2" actId="478"/>
          <ac:spMkLst>
            <pc:docMk/>
            <pc:sldMk cId="798996838" sldId="341"/>
            <ac:spMk id="21" creationId="{704037E6-17A1-4D01-B7AD-D721BF2A672B}"/>
          </ac:spMkLst>
        </pc:spChg>
        <pc:spChg chg="del">
          <ac:chgData name="Suzanne Bolling" userId="cb909048-b9b0-45ad-b011-5d5cbb3550f1" providerId="ADAL" clId="{FC7BE18C-ACDD-4CDC-ADBA-D2799D2CB05D}" dt="2021-09-03T17:25:23.277" v="1" actId="478"/>
          <ac:spMkLst>
            <pc:docMk/>
            <pc:sldMk cId="798996838" sldId="341"/>
            <ac:spMk id="22" creationId="{CE1D522C-797A-4A06-AEF5-7326DFEC4ADB}"/>
          </ac:spMkLst>
        </pc:spChg>
        <pc:graphicFrameChg chg="del">
          <ac:chgData name="Suzanne Bolling" userId="cb909048-b9b0-45ad-b011-5d5cbb3550f1" providerId="ADAL" clId="{FC7BE18C-ACDD-4CDC-ADBA-D2799D2CB05D}" dt="2021-09-03T17:25:18.913" v="0" actId="478"/>
          <ac:graphicFrameMkLst>
            <pc:docMk/>
            <pc:sldMk cId="798996838" sldId="341"/>
            <ac:graphicFrameMk id="19" creationId="{1EFD303D-1603-495A-B613-C6AA11A06EA7}"/>
          </ac:graphicFrameMkLst>
        </pc:graphicFrameChg>
        <pc:picChg chg="del">
          <ac:chgData name="Suzanne Bolling" userId="cb909048-b9b0-45ad-b011-5d5cbb3550f1" providerId="ADAL" clId="{FC7BE18C-ACDD-4CDC-ADBA-D2799D2CB05D}" dt="2021-09-03T17:35:18.247" v="102"/>
          <ac:picMkLst>
            <pc:docMk/>
            <pc:sldMk cId="798996838" sldId="341"/>
            <ac:picMk id="30" creationId="{B231480B-B9BA-495C-A4C5-B70D34CA6E64}"/>
          </ac:picMkLst>
        </pc:picChg>
      </pc:sldChg>
      <pc:sldChg chg="delSp modSp mod modTransition modAnim">
        <pc:chgData name="Suzanne Bolling" userId="cb909048-b9b0-45ad-b011-5d5cbb3550f1" providerId="ADAL" clId="{FC7BE18C-ACDD-4CDC-ADBA-D2799D2CB05D}" dt="2021-09-03T17:35:18.247" v="102"/>
        <pc:sldMkLst>
          <pc:docMk/>
          <pc:sldMk cId="531154876" sldId="342"/>
        </pc:sldMkLst>
        <pc:spChg chg="mod">
          <ac:chgData name="Suzanne Bolling" userId="cb909048-b9b0-45ad-b011-5d5cbb3550f1" providerId="ADAL" clId="{FC7BE18C-ACDD-4CDC-ADBA-D2799D2CB05D}" dt="2021-09-03T17:33:53.488" v="98" actId="962"/>
          <ac:spMkLst>
            <pc:docMk/>
            <pc:sldMk cId="531154876" sldId="342"/>
            <ac:spMk id="37" creationId="{24B72A2D-0847-448C-8EA3-CC0333DA6940}"/>
          </ac:spMkLst>
        </pc:spChg>
        <pc:picChg chg="del">
          <ac:chgData name="Suzanne Bolling" userId="cb909048-b9b0-45ad-b011-5d5cbb3550f1" providerId="ADAL" clId="{FC7BE18C-ACDD-4CDC-ADBA-D2799D2CB05D}" dt="2021-09-03T17:35:18.247" v="102"/>
          <ac:picMkLst>
            <pc:docMk/>
            <pc:sldMk cId="531154876" sldId="342"/>
            <ac:picMk id="46" creationId="{45677FA5-369A-42E4-BB81-D892C656D28F}"/>
          </ac:picMkLst>
        </pc:picChg>
      </pc:sldChg>
      <pc:sldChg chg="delSp modSp mod modTransition modAnim">
        <pc:chgData name="Suzanne Bolling" userId="cb909048-b9b0-45ad-b011-5d5cbb3550f1" providerId="ADAL" clId="{FC7BE18C-ACDD-4CDC-ADBA-D2799D2CB05D}" dt="2021-09-03T17:35:18.247" v="102"/>
        <pc:sldMkLst>
          <pc:docMk/>
          <pc:sldMk cId="4196603851" sldId="343"/>
        </pc:sldMkLst>
        <pc:spChg chg="mod">
          <ac:chgData name="Suzanne Bolling" userId="cb909048-b9b0-45ad-b011-5d5cbb3550f1" providerId="ADAL" clId="{FC7BE18C-ACDD-4CDC-ADBA-D2799D2CB05D}" dt="2021-09-03T17:33:57.186" v="99" actId="962"/>
          <ac:spMkLst>
            <pc:docMk/>
            <pc:sldMk cId="4196603851" sldId="343"/>
            <ac:spMk id="34" creationId="{4A8563B9-F54A-4BC7-A58F-68CD0071410D}"/>
          </ac:spMkLst>
        </pc:spChg>
        <pc:picChg chg="del">
          <ac:chgData name="Suzanne Bolling" userId="cb909048-b9b0-45ad-b011-5d5cbb3550f1" providerId="ADAL" clId="{FC7BE18C-ACDD-4CDC-ADBA-D2799D2CB05D}" dt="2021-09-03T17:35:18.247" v="102"/>
          <ac:picMkLst>
            <pc:docMk/>
            <pc:sldMk cId="4196603851" sldId="343"/>
            <ac:picMk id="35" creationId="{44D438BD-5EF4-4FDF-AB5A-88BBFCCFBE17}"/>
          </ac:picMkLst>
        </pc:picChg>
      </pc:sldChg>
      <pc:sldChg chg="delSp modSp mod modTransition modAnim">
        <pc:chgData name="Suzanne Bolling" userId="cb909048-b9b0-45ad-b011-5d5cbb3550f1" providerId="ADAL" clId="{FC7BE18C-ACDD-4CDC-ADBA-D2799D2CB05D}" dt="2021-09-03T17:35:18.247" v="102"/>
        <pc:sldMkLst>
          <pc:docMk/>
          <pc:sldMk cId="3765054778" sldId="344"/>
        </pc:sldMkLst>
        <pc:spChg chg="mod">
          <ac:chgData name="Suzanne Bolling" userId="cb909048-b9b0-45ad-b011-5d5cbb3550f1" providerId="ADAL" clId="{FC7BE18C-ACDD-4CDC-ADBA-D2799D2CB05D}" dt="2021-09-03T17:34:00.290" v="100" actId="962"/>
          <ac:spMkLst>
            <pc:docMk/>
            <pc:sldMk cId="3765054778" sldId="344"/>
            <ac:spMk id="34" creationId="{F33EE639-868E-47FF-B527-22ED355CB689}"/>
          </ac:spMkLst>
        </pc:spChg>
        <pc:picChg chg="del">
          <ac:chgData name="Suzanne Bolling" userId="cb909048-b9b0-45ad-b011-5d5cbb3550f1" providerId="ADAL" clId="{FC7BE18C-ACDD-4CDC-ADBA-D2799D2CB05D}" dt="2021-09-03T17:35:18.247" v="102"/>
          <ac:picMkLst>
            <pc:docMk/>
            <pc:sldMk cId="3765054778" sldId="344"/>
            <ac:picMk id="45" creationId="{0A969837-2F67-446B-843B-D50727AC16BB}"/>
          </ac:picMkLst>
        </pc:picChg>
      </pc:sldChg>
      <pc:sldChg chg="delSp modTransition modAnim">
        <pc:chgData name="Suzanne Bolling" userId="cb909048-b9b0-45ad-b011-5d5cbb3550f1" providerId="ADAL" clId="{FC7BE18C-ACDD-4CDC-ADBA-D2799D2CB05D}" dt="2021-09-03T17:35:18.247" v="102"/>
        <pc:sldMkLst>
          <pc:docMk/>
          <pc:sldMk cId="39184981" sldId="345"/>
        </pc:sldMkLst>
        <pc:picChg chg="del">
          <ac:chgData name="Suzanne Bolling" userId="cb909048-b9b0-45ad-b011-5d5cbb3550f1" providerId="ADAL" clId="{FC7BE18C-ACDD-4CDC-ADBA-D2799D2CB05D}" dt="2021-09-03T17:35:18.247" v="102"/>
          <ac:picMkLst>
            <pc:docMk/>
            <pc:sldMk cId="39184981" sldId="345"/>
            <ac:picMk id="6" creationId="{B439E37F-1DDA-489B-BBCC-D82F36972118}"/>
          </ac:picMkLst>
        </pc:picChg>
      </pc:sldChg>
      <pc:sldChg chg="delSp modTransition modAnim">
        <pc:chgData name="Suzanne Bolling" userId="cb909048-b9b0-45ad-b011-5d5cbb3550f1" providerId="ADAL" clId="{FC7BE18C-ACDD-4CDC-ADBA-D2799D2CB05D}" dt="2021-09-03T17:35:18.247" v="102"/>
        <pc:sldMkLst>
          <pc:docMk/>
          <pc:sldMk cId="3301875852" sldId="346"/>
        </pc:sldMkLst>
        <pc:picChg chg="del">
          <ac:chgData name="Suzanne Bolling" userId="cb909048-b9b0-45ad-b011-5d5cbb3550f1" providerId="ADAL" clId="{FC7BE18C-ACDD-4CDC-ADBA-D2799D2CB05D}" dt="2021-09-03T17:35:18.247" v="102"/>
          <ac:picMkLst>
            <pc:docMk/>
            <pc:sldMk cId="3301875852" sldId="346"/>
            <ac:picMk id="10" creationId="{4BDF76C3-FAED-4BA8-83C9-9E05AFADF6B4}"/>
          </ac:picMkLst>
        </pc:picChg>
      </pc:sldChg>
      <pc:sldChg chg="delSp modTransition modAnim">
        <pc:chgData name="Suzanne Bolling" userId="cb909048-b9b0-45ad-b011-5d5cbb3550f1" providerId="ADAL" clId="{FC7BE18C-ACDD-4CDC-ADBA-D2799D2CB05D}" dt="2021-09-03T17:35:18.247" v="102"/>
        <pc:sldMkLst>
          <pc:docMk/>
          <pc:sldMk cId="1043736202" sldId="348"/>
        </pc:sldMkLst>
        <pc:picChg chg="del">
          <ac:chgData name="Suzanne Bolling" userId="cb909048-b9b0-45ad-b011-5d5cbb3550f1" providerId="ADAL" clId="{FC7BE18C-ACDD-4CDC-ADBA-D2799D2CB05D}" dt="2021-09-03T17:35:18.247" v="102"/>
          <ac:picMkLst>
            <pc:docMk/>
            <pc:sldMk cId="1043736202" sldId="348"/>
            <ac:picMk id="11" creationId="{8CFA26B8-0809-40E0-8455-F70ED026CD39}"/>
          </ac:picMkLst>
        </pc:picChg>
      </pc:sldChg>
      <pc:sldChg chg="delSp modTransition modAnim">
        <pc:chgData name="Suzanne Bolling" userId="cb909048-b9b0-45ad-b011-5d5cbb3550f1" providerId="ADAL" clId="{FC7BE18C-ACDD-4CDC-ADBA-D2799D2CB05D}" dt="2021-09-03T17:35:18.247" v="102"/>
        <pc:sldMkLst>
          <pc:docMk/>
          <pc:sldMk cId="2388358809" sldId="350"/>
        </pc:sldMkLst>
        <pc:picChg chg="del">
          <ac:chgData name="Suzanne Bolling" userId="cb909048-b9b0-45ad-b011-5d5cbb3550f1" providerId="ADAL" clId="{FC7BE18C-ACDD-4CDC-ADBA-D2799D2CB05D}" dt="2021-09-03T17:35:18.247" v="102"/>
          <ac:picMkLst>
            <pc:docMk/>
            <pc:sldMk cId="2388358809" sldId="350"/>
            <ac:picMk id="10" creationId="{5443AEFD-AB3C-4AAF-BC03-431A6644EB86}"/>
          </ac:picMkLst>
        </pc:picChg>
      </pc:sldChg>
      <pc:sldChg chg="delSp modTransition modAnim">
        <pc:chgData name="Suzanne Bolling" userId="cb909048-b9b0-45ad-b011-5d5cbb3550f1" providerId="ADAL" clId="{FC7BE18C-ACDD-4CDC-ADBA-D2799D2CB05D}" dt="2021-09-03T17:35:18.247" v="102"/>
        <pc:sldMkLst>
          <pc:docMk/>
          <pc:sldMk cId="1453089671" sldId="351"/>
        </pc:sldMkLst>
        <pc:picChg chg="del">
          <ac:chgData name="Suzanne Bolling" userId="cb909048-b9b0-45ad-b011-5d5cbb3550f1" providerId="ADAL" clId="{FC7BE18C-ACDD-4CDC-ADBA-D2799D2CB05D}" dt="2021-09-03T17:35:18.247" v="102"/>
          <ac:picMkLst>
            <pc:docMk/>
            <pc:sldMk cId="1453089671" sldId="351"/>
            <ac:picMk id="7" creationId="{58A2D38D-4998-477C-8DB7-3F4FE5671FB2}"/>
          </ac:picMkLst>
        </pc:picChg>
      </pc:sldChg>
      <pc:sldChg chg="delSp mod modTransition delAnim modAnim">
        <pc:chgData name="Suzanne Bolling" userId="cb909048-b9b0-45ad-b011-5d5cbb3550f1" providerId="ADAL" clId="{FC7BE18C-ACDD-4CDC-ADBA-D2799D2CB05D}" dt="2021-09-03T17:35:18.247" v="102"/>
        <pc:sldMkLst>
          <pc:docMk/>
          <pc:sldMk cId="106473427" sldId="354"/>
        </pc:sldMkLst>
        <pc:spChg chg="del">
          <ac:chgData name="Suzanne Bolling" userId="cb909048-b9b0-45ad-b011-5d5cbb3550f1" providerId="ADAL" clId="{FC7BE18C-ACDD-4CDC-ADBA-D2799D2CB05D}" dt="2021-09-03T17:32:52.025" v="92" actId="478"/>
          <ac:spMkLst>
            <pc:docMk/>
            <pc:sldMk cId="106473427" sldId="354"/>
            <ac:spMk id="3" creationId="{278179EE-30F0-4956-B21E-0E65C9B20E43}"/>
          </ac:spMkLst>
        </pc:spChg>
        <pc:spChg chg="del">
          <ac:chgData name="Suzanne Bolling" userId="cb909048-b9b0-45ad-b011-5d5cbb3550f1" providerId="ADAL" clId="{FC7BE18C-ACDD-4CDC-ADBA-D2799D2CB05D}" dt="2021-09-03T17:32:53.543" v="93" actId="478"/>
          <ac:spMkLst>
            <pc:docMk/>
            <pc:sldMk cId="106473427" sldId="354"/>
            <ac:spMk id="8" creationId="{E2AE3954-E840-4C7B-A5F8-8C55BC3671D1}"/>
          </ac:spMkLst>
        </pc:spChg>
        <pc:spChg chg="del">
          <ac:chgData name="Suzanne Bolling" userId="cb909048-b9b0-45ad-b011-5d5cbb3550f1" providerId="ADAL" clId="{FC7BE18C-ACDD-4CDC-ADBA-D2799D2CB05D}" dt="2021-09-03T17:32:54.293" v="94" actId="478"/>
          <ac:spMkLst>
            <pc:docMk/>
            <pc:sldMk cId="106473427" sldId="354"/>
            <ac:spMk id="14" creationId="{7B7618D1-2E22-4586-A6E3-6E074C60135F}"/>
          </ac:spMkLst>
        </pc:spChg>
        <pc:spChg chg="del">
          <ac:chgData name="Suzanne Bolling" userId="cb909048-b9b0-45ad-b011-5d5cbb3550f1" providerId="ADAL" clId="{FC7BE18C-ACDD-4CDC-ADBA-D2799D2CB05D}" dt="2021-09-03T17:32:55.736" v="96" actId="478"/>
          <ac:spMkLst>
            <pc:docMk/>
            <pc:sldMk cId="106473427" sldId="354"/>
            <ac:spMk id="15" creationId="{1B046354-E833-4002-ADD9-C8037572E8B0}"/>
          </ac:spMkLst>
        </pc:spChg>
        <pc:spChg chg="del">
          <ac:chgData name="Suzanne Bolling" userId="cb909048-b9b0-45ad-b011-5d5cbb3550f1" providerId="ADAL" clId="{FC7BE18C-ACDD-4CDC-ADBA-D2799D2CB05D}" dt="2021-09-03T17:32:54.993" v="95" actId="478"/>
          <ac:spMkLst>
            <pc:docMk/>
            <pc:sldMk cId="106473427" sldId="354"/>
            <ac:spMk id="16" creationId="{B493EAB8-F95F-4807-A8E0-57AA46A0E885}"/>
          </ac:spMkLst>
        </pc:spChg>
        <pc:picChg chg="del">
          <ac:chgData name="Suzanne Bolling" userId="cb909048-b9b0-45ad-b011-5d5cbb3550f1" providerId="ADAL" clId="{FC7BE18C-ACDD-4CDC-ADBA-D2799D2CB05D}" dt="2021-09-03T17:35:18.247" v="102"/>
          <ac:picMkLst>
            <pc:docMk/>
            <pc:sldMk cId="106473427" sldId="354"/>
            <ac:picMk id="5" creationId="{E7EAF7A4-9150-42DA-B8CF-46CBFAB5B37B}"/>
          </ac:picMkLst>
        </pc:picChg>
      </pc:sldChg>
      <pc:sldChg chg="delSp modTransition modAnim">
        <pc:chgData name="Suzanne Bolling" userId="cb909048-b9b0-45ad-b011-5d5cbb3550f1" providerId="ADAL" clId="{FC7BE18C-ACDD-4CDC-ADBA-D2799D2CB05D}" dt="2021-09-03T17:35:18.247" v="102"/>
        <pc:sldMkLst>
          <pc:docMk/>
          <pc:sldMk cId="3584136720" sldId="355"/>
        </pc:sldMkLst>
        <pc:picChg chg="del">
          <ac:chgData name="Suzanne Bolling" userId="cb909048-b9b0-45ad-b011-5d5cbb3550f1" providerId="ADAL" clId="{FC7BE18C-ACDD-4CDC-ADBA-D2799D2CB05D}" dt="2021-09-03T17:35:18.247" v="102"/>
          <ac:picMkLst>
            <pc:docMk/>
            <pc:sldMk cId="3584136720" sldId="355"/>
            <ac:picMk id="2" creationId="{3DC67675-D979-4781-BB75-BA75E635FD86}"/>
          </ac:picMkLst>
        </pc:picChg>
      </pc:sldChg>
      <pc:sldChg chg="delSp modTransition modAnim">
        <pc:chgData name="Suzanne Bolling" userId="cb909048-b9b0-45ad-b011-5d5cbb3550f1" providerId="ADAL" clId="{FC7BE18C-ACDD-4CDC-ADBA-D2799D2CB05D}" dt="2021-09-03T17:35:18.247" v="102"/>
        <pc:sldMkLst>
          <pc:docMk/>
          <pc:sldMk cId="1095276261" sldId="357"/>
        </pc:sldMkLst>
        <pc:picChg chg="del">
          <ac:chgData name="Suzanne Bolling" userId="cb909048-b9b0-45ad-b011-5d5cbb3550f1" providerId="ADAL" clId="{FC7BE18C-ACDD-4CDC-ADBA-D2799D2CB05D}" dt="2021-09-03T17:35:18.247" v="102"/>
          <ac:picMkLst>
            <pc:docMk/>
            <pc:sldMk cId="1095276261" sldId="357"/>
            <ac:picMk id="9" creationId="{43171E83-BAAE-46A2-9628-6C73DF9F23EC}"/>
          </ac:picMkLst>
        </pc:picChg>
      </pc:sldChg>
      <pc:sldChg chg="delSp modTransition modAnim">
        <pc:chgData name="Suzanne Bolling" userId="cb909048-b9b0-45ad-b011-5d5cbb3550f1" providerId="ADAL" clId="{FC7BE18C-ACDD-4CDC-ADBA-D2799D2CB05D}" dt="2021-09-03T17:35:18.247" v="102"/>
        <pc:sldMkLst>
          <pc:docMk/>
          <pc:sldMk cId="559491317" sldId="358"/>
        </pc:sldMkLst>
        <pc:picChg chg="del">
          <ac:chgData name="Suzanne Bolling" userId="cb909048-b9b0-45ad-b011-5d5cbb3550f1" providerId="ADAL" clId="{FC7BE18C-ACDD-4CDC-ADBA-D2799D2CB05D}" dt="2021-09-03T17:35:18.247" v="102"/>
          <ac:picMkLst>
            <pc:docMk/>
            <pc:sldMk cId="559491317" sldId="358"/>
            <ac:picMk id="7" creationId="{B4D435AE-C404-4A26-B9AD-C4F73F7B243F}"/>
          </ac:picMkLst>
        </pc:picChg>
      </pc:sldChg>
      <pc:sldChg chg="delSp modTransition modAnim">
        <pc:chgData name="Suzanne Bolling" userId="cb909048-b9b0-45ad-b011-5d5cbb3550f1" providerId="ADAL" clId="{FC7BE18C-ACDD-4CDC-ADBA-D2799D2CB05D}" dt="2021-09-03T17:35:18.247" v="102"/>
        <pc:sldMkLst>
          <pc:docMk/>
          <pc:sldMk cId="2368769578" sldId="359"/>
        </pc:sldMkLst>
        <pc:picChg chg="del">
          <ac:chgData name="Suzanne Bolling" userId="cb909048-b9b0-45ad-b011-5d5cbb3550f1" providerId="ADAL" clId="{FC7BE18C-ACDD-4CDC-ADBA-D2799D2CB05D}" dt="2021-09-03T17:35:18.247" v="102"/>
          <ac:picMkLst>
            <pc:docMk/>
            <pc:sldMk cId="2368769578" sldId="359"/>
            <ac:picMk id="10" creationId="{03FFFAB0-7586-4D4C-A5AF-D1B46FB83135}"/>
          </ac:picMkLst>
        </pc:picChg>
      </pc:sldChg>
      <pc:sldChg chg="delSp modTransition modAnim">
        <pc:chgData name="Suzanne Bolling" userId="cb909048-b9b0-45ad-b011-5d5cbb3550f1" providerId="ADAL" clId="{FC7BE18C-ACDD-4CDC-ADBA-D2799D2CB05D}" dt="2021-09-03T17:35:18.247" v="102"/>
        <pc:sldMkLst>
          <pc:docMk/>
          <pc:sldMk cId="2758301311" sldId="360"/>
        </pc:sldMkLst>
        <pc:picChg chg="del">
          <ac:chgData name="Suzanne Bolling" userId="cb909048-b9b0-45ad-b011-5d5cbb3550f1" providerId="ADAL" clId="{FC7BE18C-ACDD-4CDC-ADBA-D2799D2CB05D}" dt="2021-09-03T17:35:18.247" v="102"/>
          <ac:picMkLst>
            <pc:docMk/>
            <pc:sldMk cId="2758301311" sldId="360"/>
            <ac:picMk id="3" creationId="{E5B2F673-B50C-421F-A9D3-06152256F70E}"/>
          </ac:picMkLst>
        </pc:picChg>
      </pc:sldChg>
      <pc:sldChg chg="delSp modTransition modAnim">
        <pc:chgData name="Suzanne Bolling" userId="cb909048-b9b0-45ad-b011-5d5cbb3550f1" providerId="ADAL" clId="{FC7BE18C-ACDD-4CDC-ADBA-D2799D2CB05D}" dt="2021-09-03T17:35:18.247" v="102"/>
        <pc:sldMkLst>
          <pc:docMk/>
          <pc:sldMk cId="29841062" sldId="361"/>
        </pc:sldMkLst>
        <pc:picChg chg="del">
          <ac:chgData name="Suzanne Bolling" userId="cb909048-b9b0-45ad-b011-5d5cbb3550f1" providerId="ADAL" clId="{FC7BE18C-ACDD-4CDC-ADBA-D2799D2CB05D}" dt="2021-09-03T17:35:18.247" v="102"/>
          <ac:picMkLst>
            <pc:docMk/>
            <pc:sldMk cId="29841062" sldId="361"/>
            <ac:picMk id="9" creationId="{7C84D41F-346F-4D57-9CED-44CB821002C2}"/>
          </ac:picMkLst>
        </pc:picChg>
      </pc:sldChg>
      <pc:sldChg chg="delSp modTransition modAnim">
        <pc:chgData name="Suzanne Bolling" userId="cb909048-b9b0-45ad-b011-5d5cbb3550f1" providerId="ADAL" clId="{FC7BE18C-ACDD-4CDC-ADBA-D2799D2CB05D}" dt="2021-09-03T17:35:18.247" v="102"/>
        <pc:sldMkLst>
          <pc:docMk/>
          <pc:sldMk cId="2143946838" sldId="363"/>
        </pc:sldMkLst>
        <pc:picChg chg="del">
          <ac:chgData name="Suzanne Bolling" userId="cb909048-b9b0-45ad-b011-5d5cbb3550f1" providerId="ADAL" clId="{FC7BE18C-ACDD-4CDC-ADBA-D2799D2CB05D}" dt="2021-09-03T17:35:18.247" v="102"/>
          <ac:picMkLst>
            <pc:docMk/>
            <pc:sldMk cId="2143946838" sldId="363"/>
            <ac:picMk id="15" creationId="{3321CF38-C807-4408-80A7-57F6D1BEF8ED}"/>
          </ac:picMkLst>
        </pc:picChg>
      </pc:sldChg>
      <pc:sldChg chg="delSp modTransition modAnim">
        <pc:chgData name="Suzanne Bolling" userId="cb909048-b9b0-45ad-b011-5d5cbb3550f1" providerId="ADAL" clId="{FC7BE18C-ACDD-4CDC-ADBA-D2799D2CB05D}" dt="2021-09-03T17:35:18.247" v="102"/>
        <pc:sldMkLst>
          <pc:docMk/>
          <pc:sldMk cId="1209416051" sldId="576"/>
        </pc:sldMkLst>
        <pc:picChg chg="del">
          <ac:chgData name="Suzanne Bolling" userId="cb909048-b9b0-45ad-b011-5d5cbb3550f1" providerId="ADAL" clId="{FC7BE18C-ACDD-4CDC-ADBA-D2799D2CB05D}" dt="2021-09-03T17:35:18.247" v="102"/>
          <ac:picMkLst>
            <pc:docMk/>
            <pc:sldMk cId="1209416051" sldId="576"/>
            <ac:picMk id="29" creationId="{34E3C64E-F81B-4BB1-B152-B9D502B1B9BF}"/>
          </ac:picMkLst>
        </pc:picChg>
      </pc:sldChg>
      <pc:sldChg chg="delSp modTransition modAnim">
        <pc:chgData name="Suzanne Bolling" userId="cb909048-b9b0-45ad-b011-5d5cbb3550f1" providerId="ADAL" clId="{FC7BE18C-ACDD-4CDC-ADBA-D2799D2CB05D}" dt="2021-09-03T17:35:18.247" v="102"/>
        <pc:sldMkLst>
          <pc:docMk/>
          <pc:sldMk cId="1767144004" sldId="581"/>
        </pc:sldMkLst>
        <pc:picChg chg="del">
          <ac:chgData name="Suzanne Bolling" userId="cb909048-b9b0-45ad-b011-5d5cbb3550f1" providerId="ADAL" clId="{FC7BE18C-ACDD-4CDC-ADBA-D2799D2CB05D}" dt="2021-09-03T17:35:18.247" v="102"/>
          <ac:picMkLst>
            <pc:docMk/>
            <pc:sldMk cId="1767144004" sldId="581"/>
            <ac:picMk id="3" creationId="{4399D7F2-AFAF-409F-AFC3-2F2159ED1536}"/>
          </ac:picMkLst>
        </pc:picChg>
      </pc:sldChg>
      <pc:sldChg chg="delSp modTransition modAnim">
        <pc:chgData name="Suzanne Bolling" userId="cb909048-b9b0-45ad-b011-5d5cbb3550f1" providerId="ADAL" clId="{FC7BE18C-ACDD-4CDC-ADBA-D2799D2CB05D}" dt="2021-09-03T17:35:18.247" v="102"/>
        <pc:sldMkLst>
          <pc:docMk/>
          <pc:sldMk cId="1053386712" sldId="582"/>
        </pc:sldMkLst>
        <pc:picChg chg="del">
          <ac:chgData name="Suzanne Bolling" userId="cb909048-b9b0-45ad-b011-5d5cbb3550f1" providerId="ADAL" clId="{FC7BE18C-ACDD-4CDC-ADBA-D2799D2CB05D}" dt="2021-09-03T17:35:18.247" v="102"/>
          <ac:picMkLst>
            <pc:docMk/>
            <pc:sldMk cId="1053386712" sldId="582"/>
            <ac:picMk id="4" creationId="{F95A92AE-FD28-493C-99F5-3DA0F25ABC4A}"/>
          </ac:picMkLst>
        </pc:picChg>
      </pc:sldChg>
      <pc:sldChg chg="delSp modTransition modAnim">
        <pc:chgData name="Suzanne Bolling" userId="cb909048-b9b0-45ad-b011-5d5cbb3550f1" providerId="ADAL" clId="{FC7BE18C-ACDD-4CDC-ADBA-D2799D2CB05D}" dt="2021-09-03T17:35:18.247" v="102"/>
        <pc:sldMkLst>
          <pc:docMk/>
          <pc:sldMk cId="2473532693" sldId="583"/>
        </pc:sldMkLst>
        <pc:picChg chg="del">
          <ac:chgData name="Suzanne Bolling" userId="cb909048-b9b0-45ad-b011-5d5cbb3550f1" providerId="ADAL" clId="{FC7BE18C-ACDD-4CDC-ADBA-D2799D2CB05D}" dt="2021-09-03T17:35:18.247" v="102"/>
          <ac:picMkLst>
            <pc:docMk/>
            <pc:sldMk cId="2473532693" sldId="583"/>
            <ac:picMk id="5" creationId="{14BD5AA4-4016-4E63-AA62-DEABC3A0C96D}"/>
          </ac:picMkLst>
        </pc:picChg>
      </pc:sldChg>
      <pc:sldChg chg="delSp modSp mod modTransition modAnim">
        <pc:chgData name="Suzanne Bolling" userId="cb909048-b9b0-45ad-b011-5d5cbb3550f1" providerId="ADAL" clId="{FC7BE18C-ACDD-4CDC-ADBA-D2799D2CB05D}" dt="2021-09-03T17:35:38.389" v="104" actId="962"/>
        <pc:sldMkLst>
          <pc:docMk/>
          <pc:sldMk cId="3156867635" sldId="584"/>
        </pc:sldMkLst>
        <pc:spChg chg="mod">
          <ac:chgData name="Suzanne Bolling" userId="cb909048-b9b0-45ad-b011-5d5cbb3550f1" providerId="ADAL" clId="{FC7BE18C-ACDD-4CDC-ADBA-D2799D2CB05D}" dt="2021-09-03T17:35:37.434" v="103" actId="962"/>
          <ac:spMkLst>
            <pc:docMk/>
            <pc:sldMk cId="3156867635" sldId="584"/>
            <ac:spMk id="2" creationId="{00000000-0000-0000-0000-000000000000}"/>
          </ac:spMkLst>
        </pc:spChg>
        <pc:spChg chg="mod">
          <ac:chgData name="Suzanne Bolling" userId="cb909048-b9b0-45ad-b011-5d5cbb3550f1" providerId="ADAL" clId="{FC7BE18C-ACDD-4CDC-ADBA-D2799D2CB05D}" dt="2021-09-03T17:35:38.389" v="104" actId="962"/>
          <ac:spMkLst>
            <pc:docMk/>
            <pc:sldMk cId="3156867635" sldId="584"/>
            <ac:spMk id="3" creationId="{00000000-0000-0000-0000-000000000000}"/>
          </ac:spMkLst>
        </pc:spChg>
        <pc:picChg chg="del">
          <ac:chgData name="Suzanne Bolling" userId="cb909048-b9b0-45ad-b011-5d5cbb3550f1" providerId="ADAL" clId="{FC7BE18C-ACDD-4CDC-ADBA-D2799D2CB05D}" dt="2021-09-03T17:35:18.247" v="102"/>
          <ac:picMkLst>
            <pc:docMk/>
            <pc:sldMk cId="3156867635" sldId="584"/>
            <ac:picMk id="6" creationId="{977A042F-96AF-4E39-AE2E-BDD2F1D44189}"/>
          </ac:picMkLst>
        </pc:picChg>
      </pc:sldChg>
      <pc:sldChg chg="delSp modTransition modAnim">
        <pc:chgData name="Suzanne Bolling" userId="cb909048-b9b0-45ad-b011-5d5cbb3550f1" providerId="ADAL" clId="{FC7BE18C-ACDD-4CDC-ADBA-D2799D2CB05D}" dt="2021-09-03T17:35:18.247" v="102"/>
        <pc:sldMkLst>
          <pc:docMk/>
          <pc:sldMk cId="3255260484" sldId="585"/>
        </pc:sldMkLst>
        <pc:picChg chg="del">
          <ac:chgData name="Suzanne Bolling" userId="cb909048-b9b0-45ad-b011-5d5cbb3550f1" providerId="ADAL" clId="{FC7BE18C-ACDD-4CDC-ADBA-D2799D2CB05D}" dt="2021-09-03T17:35:18.247" v="102"/>
          <ac:picMkLst>
            <pc:docMk/>
            <pc:sldMk cId="3255260484" sldId="585"/>
            <ac:picMk id="8" creationId="{8B981A33-E0A3-49AF-9A8B-0991A14627CA}"/>
          </ac:picMkLst>
        </pc:picChg>
      </pc:sldChg>
      <pc:sldChg chg="delSp modTransition modAnim">
        <pc:chgData name="Suzanne Bolling" userId="cb909048-b9b0-45ad-b011-5d5cbb3550f1" providerId="ADAL" clId="{FC7BE18C-ACDD-4CDC-ADBA-D2799D2CB05D}" dt="2021-09-03T17:35:18.247" v="102"/>
        <pc:sldMkLst>
          <pc:docMk/>
          <pc:sldMk cId="3099777176" sldId="586"/>
        </pc:sldMkLst>
        <pc:picChg chg="del">
          <ac:chgData name="Suzanne Bolling" userId="cb909048-b9b0-45ad-b011-5d5cbb3550f1" providerId="ADAL" clId="{FC7BE18C-ACDD-4CDC-ADBA-D2799D2CB05D}" dt="2021-09-03T17:35:18.247" v="102"/>
          <ac:picMkLst>
            <pc:docMk/>
            <pc:sldMk cId="3099777176" sldId="586"/>
            <ac:picMk id="5" creationId="{18BCF563-A0EA-4F2D-AE34-BF6F7006BD29}"/>
          </ac:picMkLst>
        </pc:picChg>
      </pc:sldChg>
      <pc:sldChg chg="delSp modTransition modAnim">
        <pc:chgData name="Suzanne Bolling" userId="cb909048-b9b0-45ad-b011-5d5cbb3550f1" providerId="ADAL" clId="{FC7BE18C-ACDD-4CDC-ADBA-D2799D2CB05D}" dt="2021-09-03T17:35:18.247" v="102"/>
        <pc:sldMkLst>
          <pc:docMk/>
          <pc:sldMk cId="1618687778" sldId="587"/>
        </pc:sldMkLst>
        <pc:picChg chg="del">
          <ac:chgData name="Suzanne Bolling" userId="cb909048-b9b0-45ad-b011-5d5cbb3550f1" providerId="ADAL" clId="{FC7BE18C-ACDD-4CDC-ADBA-D2799D2CB05D}" dt="2021-09-03T17:35:18.247" v="102"/>
          <ac:picMkLst>
            <pc:docMk/>
            <pc:sldMk cId="1618687778" sldId="587"/>
            <ac:picMk id="8" creationId="{DA8240C5-4875-4D10-9CCD-0DE2C2DAD5CC}"/>
          </ac:picMkLst>
        </pc:picChg>
      </pc:sldChg>
      <pc:sldChg chg="delSp modTransition modAnim">
        <pc:chgData name="Suzanne Bolling" userId="cb909048-b9b0-45ad-b011-5d5cbb3550f1" providerId="ADAL" clId="{FC7BE18C-ACDD-4CDC-ADBA-D2799D2CB05D}" dt="2021-09-03T17:35:18.247" v="102"/>
        <pc:sldMkLst>
          <pc:docMk/>
          <pc:sldMk cId="60309951" sldId="588"/>
        </pc:sldMkLst>
        <pc:picChg chg="del">
          <ac:chgData name="Suzanne Bolling" userId="cb909048-b9b0-45ad-b011-5d5cbb3550f1" providerId="ADAL" clId="{FC7BE18C-ACDD-4CDC-ADBA-D2799D2CB05D}" dt="2021-09-03T17:35:18.247" v="102"/>
          <ac:picMkLst>
            <pc:docMk/>
            <pc:sldMk cId="60309951" sldId="588"/>
            <ac:picMk id="8" creationId="{C2F29463-C168-4A66-9D78-AB6CB8097FDF}"/>
          </ac:picMkLst>
        </pc:picChg>
      </pc:sldChg>
      <pc:sldChg chg="delSp modSp mod modTransition modAnim">
        <pc:chgData name="Suzanne Bolling" userId="cb909048-b9b0-45ad-b011-5d5cbb3550f1" providerId="ADAL" clId="{FC7BE18C-ACDD-4CDC-ADBA-D2799D2CB05D}" dt="2021-09-03T17:36:08.616" v="110" actId="962"/>
        <pc:sldMkLst>
          <pc:docMk/>
          <pc:sldMk cId="4000278030" sldId="589"/>
        </pc:sldMkLst>
        <pc:spChg chg="mod">
          <ac:chgData name="Suzanne Bolling" userId="cb909048-b9b0-45ad-b011-5d5cbb3550f1" providerId="ADAL" clId="{FC7BE18C-ACDD-4CDC-ADBA-D2799D2CB05D}" dt="2021-09-03T17:36:07.835" v="109" actId="962"/>
          <ac:spMkLst>
            <pc:docMk/>
            <pc:sldMk cId="4000278030" sldId="589"/>
            <ac:spMk id="2" creationId="{00000000-0000-0000-0000-000000000000}"/>
          </ac:spMkLst>
        </pc:spChg>
        <pc:spChg chg="mod">
          <ac:chgData name="Suzanne Bolling" userId="cb909048-b9b0-45ad-b011-5d5cbb3550f1" providerId="ADAL" clId="{FC7BE18C-ACDD-4CDC-ADBA-D2799D2CB05D}" dt="2021-09-03T17:36:08.616" v="110" actId="962"/>
          <ac:spMkLst>
            <pc:docMk/>
            <pc:sldMk cId="4000278030" sldId="589"/>
            <ac:spMk id="3" creationId="{00000000-0000-0000-0000-000000000000}"/>
          </ac:spMkLst>
        </pc:spChg>
        <pc:picChg chg="del">
          <ac:chgData name="Suzanne Bolling" userId="cb909048-b9b0-45ad-b011-5d5cbb3550f1" providerId="ADAL" clId="{FC7BE18C-ACDD-4CDC-ADBA-D2799D2CB05D}" dt="2021-09-03T17:35:18.247" v="102"/>
          <ac:picMkLst>
            <pc:docMk/>
            <pc:sldMk cId="4000278030" sldId="589"/>
            <ac:picMk id="11" creationId="{1389D378-1B14-4166-91BB-5B95EE8514D9}"/>
          </ac:picMkLst>
        </pc:picChg>
      </pc:sldChg>
      <pc:sldChg chg="delSp modTransition modAnim">
        <pc:chgData name="Suzanne Bolling" userId="cb909048-b9b0-45ad-b011-5d5cbb3550f1" providerId="ADAL" clId="{FC7BE18C-ACDD-4CDC-ADBA-D2799D2CB05D}" dt="2021-09-03T17:35:18.247" v="102"/>
        <pc:sldMkLst>
          <pc:docMk/>
          <pc:sldMk cId="2340472604" sldId="591"/>
        </pc:sldMkLst>
        <pc:picChg chg="del">
          <ac:chgData name="Suzanne Bolling" userId="cb909048-b9b0-45ad-b011-5d5cbb3550f1" providerId="ADAL" clId="{FC7BE18C-ACDD-4CDC-ADBA-D2799D2CB05D}" dt="2021-09-03T17:35:18.247" v="102"/>
          <ac:picMkLst>
            <pc:docMk/>
            <pc:sldMk cId="2340472604" sldId="591"/>
            <ac:picMk id="22" creationId="{0BF381D3-80DD-42A6-856B-AF71283C5BB9}"/>
          </ac:picMkLst>
        </pc:picChg>
      </pc:sldChg>
      <pc:sldChg chg="delSp modSp mod modTransition delAnim modAnim">
        <pc:chgData name="Suzanne Bolling" userId="cb909048-b9b0-45ad-b011-5d5cbb3550f1" providerId="ADAL" clId="{FC7BE18C-ACDD-4CDC-ADBA-D2799D2CB05D}" dt="2021-09-03T17:36:46.385" v="112" actId="962"/>
        <pc:sldMkLst>
          <pc:docMk/>
          <pc:sldMk cId="1685057691" sldId="592"/>
        </pc:sldMkLst>
        <pc:spChg chg="mod">
          <ac:chgData name="Suzanne Bolling" userId="cb909048-b9b0-45ad-b011-5d5cbb3550f1" providerId="ADAL" clId="{FC7BE18C-ACDD-4CDC-ADBA-D2799D2CB05D}" dt="2021-09-03T17:36:46.385" v="112" actId="962"/>
          <ac:spMkLst>
            <pc:docMk/>
            <pc:sldMk cId="1685057691" sldId="592"/>
            <ac:spMk id="7" creationId="{D7B0B9DC-B28C-43A7-B3E3-69335B9D3832}"/>
          </ac:spMkLst>
        </pc:spChg>
        <pc:spChg chg="del">
          <ac:chgData name="Suzanne Bolling" userId="cb909048-b9b0-45ad-b011-5d5cbb3550f1" providerId="ADAL" clId="{FC7BE18C-ACDD-4CDC-ADBA-D2799D2CB05D}" dt="2021-09-03T17:31:30.960" v="62" actId="478"/>
          <ac:spMkLst>
            <pc:docMk/>
            <pc:sldMk cId="1685057691" sldId="592"/>
            <ac:spMk id="8" creationId="{E8D80191-8820-40F3-A811-F4B9D6949EFD}"/>
          </ac:spMkLst>
        </pc:spChg>
        <pc:spChg chg="del">
          <ac:chgData name="Suzanne Bolling" userId="cb909048-b9b0-45ad-b011-5d5cbb3550f1" providerId="ADAL" clId="{FC7BE18C-ACDD-4CDC-ADBA-D2799D2CB05D}" dt="2021-09-03T17:31:32.200" v="63" actId="478"/>
          <ac:spMkLst>
            <pc:docMk/>
            <pc:sldMk cId="1685057691" sldId="592"/>
            <ac:spMk id="10" creationId="{F880C7AD-9001-4DAB-BB74-BC0D083613F0}"/>
          </ac:spMkLst>
        </pc:spChg>
        <pc:spChg chg="del">
          <ac:chgData name="Suzanne Bolling" userId="cb909048-b9b0-45ad-b011-5d5cbb3550f1" providerId="ADAL" clId="{FC7BE18C-ACDD-4CDC-ADBA-D2799D2CB05D}" dt="2021-09-03T17:31:34.352" v="64" actId="478"/>
          <ac:spMkLst>
            <pc:docMk/>
            <pc:sldMk cId="1685057691" sldId="592"/>
            <ac:spMk id="11" creationId="{3289E8AD-1292-4109-A418-139D43D81458}"/>
          </ac:spMkLst>
        </pc:spChg>
        <pc:picChg chg="del">
          <ac:chgData name="Suzanne Bolling" userId="cb909048-b9b0-45ad-b011-5d5cbb3550f1" providerId="ADAL" clId="{FC7BE18C-ACDD-4CDC-ADBA-D2799D2CB05D}" dt="2021-09-03T17:35:18.247" v="102"/>
          <ac:picMkLst>
            <pc:docMk/>
            <pc:sldMk cId="1685057691" sldId="592"/>
            <ac:picMk id="14" creationId="{4C8B91D5-C13E-42C9-9BF1-C4C99EB71F6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Charts%20for%20Power%20Point/Other%20States'%20Targe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bolling\AppData\Local\Microsoft\Windows\INetCache\Content.Outlook\5EIYWSX8\NYS%20Indicator%205-Revis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bolling\AppData\Local\Microsoft\Windows\INetCache\Content.Outlook\5EIYWSX8\NYS%20Indicator%205-Revis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bolling\AppData\Local\Microsoft\Windows\INetCache\Content.Outlook\5EIYWSX8\NYS%20Indicator%205-Revis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Indicators%205%20&amp;%206%20Target%20Setting/Indicator%205%20data%20for%20target%20setting%20-%20equated%20to%20FFY%202020-25%20APR"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Indicators%205%20&amp;%206%20Target%20Setting/Indicator%205%20data%20for%20target%20setting%20-%20equated%20to%20FFY%202020-25%20APR"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Indicators%205%20&amp;%206%20Target%20Setting/Indicator%205%20data%20for%20target%20setting%20-%20equated%20to%20FFY%202020-25%20APR"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Other%20States'%20Targe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Charts%20for%20Power%20Point/Other%20States'%20Targe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Other%20States'%20Targe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Charts%20for%20Power%20Point/Other%20States'%20Targe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5/Data/Other%20States'%20Targe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bolling\AppData\Local\Microsoft\Windows\INetCache\Content.Outlook\5EIYWSX8\NYS%20Indicator%205-Revis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bolling\AppData\Local\Microsoft\Windows\INetCache\Content.Outlook\5EIYWSX8\NYS%20Indicator%205-Revis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bolling\AppData\Local\Microsoft\Windows\INetCache\Content.Outlook\5EIYWSX8\NYS%20Indicator%205-Revis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96660121393241"/>
          <c:y val="2.4593477233138625E-2"/>
          <c:w val="0.94483367478751679"/>
          <c:h val="0.80860867391576052"/>
        </c:manualLayout>
      </c:layout>
      <c:lineChart>
        <c:grouping val="standard"/>
        <c:varyColors val="0"/>
        <c:ser>
          <c:idx val="0"/>
          <c:order val="0"/>
          <c:tx>
            <c:strRef>
              <c:f>'NYS Ind 5 Results w Variance'!$A$4</c:f>
              <c:strCache>
                <c:ptCount val="1"/>
                <c:pt idx="0">
                  <c:v>5A: NYS Target</c:v>
                </c:pt>
              </c:strCache>
            </c:strRef>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9BD-4930-B8C0-15EB8188F12C}"/>
                </c:ext>
              </c:extLst>
            </c:dLbl>
            <c:dLbl>
              <c:idx val="1"/>
              <c:tx>
                <c:rich>
                  <a:bodyPr/>
                  <a:lstStyle/>
                  <a:p>
                    <a:fld id="{223BAAC6-F98E-4770-A836-AE792D4C288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9BD-4930-B8C0-15EB8188F12C}"/>
                </c:ext>
              </c:extLst>
            </c:dLbl>
            <c:dLbl>
              <c:idx val="2"/>
              <c:tx>
                <c:rich>
                  <a:bodyPr/>
                  <a:lstStyle/>
                  <a:p>
                    <a:fld id="{C4EDBB23-9375-488D-A876-3EF869944D2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9BD-4930-B8C0-15EB8188F12C}"/>
                </c:ext>
              </c:extLst>
            </c:dLbl>
            <c:dLbl>
              <c:idx val="3"/>
              <c:tx>
                <c:rich>
                  <a:bodyPr/>
                  <a:lstStyle/>
                  <a:p>
                    <a:fld id="{01328D7A-243F-4F4E-B926-45B7251DB7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9BD-4930-B8C0-15EB8188F12C}"/>
                </c:ext>
              </c:extLst>
            </c:dLbl>
            <c:dLbl>
              <c:idx val="4"/>
              <c:tx>
                <c:rich>
                  <a:bodyPr/>
                  <a:lstStyle/>
                  <a:p>
                    <a:fld id="{FDE74224-CA15-4528-B0E5-7C0E2BFEE5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9BD-4930-B8C0-15EB8188F12C}"/>
                </c:ext>
              </c:extLst>
            </c:dLbl>
            <c:dLbl>
              <c:idx val="5"/>
              <c:tx>
                <c:rich>
                  <a:bodyPr/>
                  <a:lstStyle/>
                  <a:p>
                    <a:fld id="{A27E1772-95A7-4AC6-B899-1FC0EC1873B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9BD-4930-B8C0-15EB8188F12C}"/>
                </c:ext>
              </c:extLst>
            </c:dLbl>
            <c:dLbl>
              <c:idx val="6"/>
              <c:tx>
                <c:rich>
                  <a:bodyPr/>
                  <a:lstStyle/>
                  <a:p>
                    <a:fld id="{EBE62196-5928-4B6E-9774-87EA0A22878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9BD-4930-B8C0-15EB8188F12C}"/>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5 Results w Variance'!$B$3:$H$3</c:f>
              <c:numCache>
                <c:formatCode>General</c:formatCode>
                <c:ptCount val="7"/>
                <c:pt idx="0">
                  <c:v>2013</c:v>
                </c:pt>
                <c:pt idx="1">
                  <c:v>2014</c:v>
                </c:pt>
                <c:pt idx="2">
                  <c:v>2015</c:v>
                </c:pt>
                <c:pt idx="3">
                  <c:v>2016</c:v>
                </c:pt>
                <c:pt idx="4">
                  <c:v>2017</c:v>
                </c:pt>
                <c:pt idx="5">
                  <c:v>2018</c:v>
                </c:pt>
                <c:pt idx="6">
                  <c:v>2019</c:v>
                </c:pt>
              </c:numCache>
            </c:numRef>
          </c:cat>
          <c:val>
            <c:numRef>
              <c:f>'NYS Ind 5 Results w Variance'!$B$4:$H$4</c:f>
              <c:numCache>
                <c:formatCode>0.00%</c:formatCode>
                <c:ptCount val="7"/>
                <c:pt idx="0">
                  <c:v>0.57999999999999996</c:v>
                </c:pt>
                <c:pt idx="1">
                  <c:v>0.58399999999999996</c:v>
                </c:pt>
                <c:pt idx="2">
                  <c:v>0.58799999999999997</c:v>
                </c:pt>
                <c:pt idx="3">
                  <c:v>0.59</c:v>
                </c:pt>
                <c:pt idx="4">
                  <c:v>0.59499999999999997</c:v>
                </c:pt>
                <c:pt idx="5">
                  <c:v>0.6</c:v>
                </c:pt>
                <c:pt idx="6">
                  <c:v>0.6</c:v>
                </c:pt>
              </c:numCache>
            </c:numRef>
          </c:val>
          <c:smooth val="0"/>
          <c:extLst>
            <c:ext xmlns:c15="http://schemas.microsoft.com/office/drawing/2012/chart" uri="{02D57815-91ED-43cb-92C2-25804820EDAC}">
              <c15:datalabelsRange>
                <c15:f>'NYS Ind 5 Results w Variance'!$B$5:$H$5</c15:f>
                <c15:dlblRangeCache>
                  <c:ptCount val="7"/>
                  <c:pt idx="0">
                    <c:v>0.00</c:v>
                  </c:pt>
                  <c:pt idx="1">
                    <c:v>0.40</c:v>
                  </c:pt>
                  <c:pt idx="2">
                    <c:v>0.40</c:v>
                  </c:pt>
                  <c:pt idx="3">
                    <c:v>0.20</c:v>
                  </c:pt>
                  <c:pt idx="4">
                    <c:v>0.50</c:v>
                  </c:pt>
                  <c:pt idx="5">
                    <c:v>0.50</c:v>
                  </c:pt>
                  <c:pt idx="6">
                    <c:v>0.00</c:v>
                  </c:pt>
                </c15:dlblRangeCache>
              </c15:datalabelsRange>
            </c:ext>
            <c:ext xmlns:c16="http://schemas.microsoft.com/office/drawing/2014/chart" uri="{C3380CC4-5D6E-409C-BE32-E72D297353CC}">
              <c16:uniqueId val="{00000007-39BD-4930-B8C0-15EB8188F12C}"/>
            </c:ext>
          </c:extLst>
        </c:ser>
        <c:ser>
          <c:idx val="2"/>
          <c:order val="2"/>
          <c:tx>
            <c:strRef>
              <c:f>'NYS Ind 5 Results w Variance'!$A$6</c:f>
              <c:strCache>
                <c:ptCount val="1"/>
                <c:pt idx="0">
                  <c:v>5A: NYS Result</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39BD-4930-B8C0-15EB8188F12C}"/>
                </c:ext>
              </c:extLst>
            </c:dLbl>
            <c:dLbl>
              <c:idx val="1"/>
              <c:tx>
                <c:rich>
                  <a:bodyPr/>
                  <a:lstStyle/>
                  <a:p>
                    <a:fld id="{D4749E96-80FE-4805-91D6-CE58300EAF2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9BD-4930-B8C0-15EB8188F12C}"/>
                </c:ext>
              </c:extLst>
            </c:dLbl>
            <c:dLbl>
              <c:idx val="2"/>
              <c:tx>
                <c:rich>
                  <a:bodyPr/>
                  <a:lstStyle/>
                  <a:p>
                    <a:fld id="{E18FD54C-AED1-4B87-BC7A-E264061C1F0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9BD-4930-B8C0-15EB8188F12C}"/>
                </c:ext>
              </c:extLst>
            </c:dLbl>
            <c:dLbl>
              <c:idx val="3"/>
              <c:tx>
                <c:rich>
                  <a:bodyPr/>
                  <a:lstStyle/>
                  <a:p>
                    <a:fld id="{8C5E1F99-0BB8-4AF5-94D0-FE1369F7483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9BD-4930-B8C0-15EB8188F12C}"/>
                </c:ext>
              </c:extLst>
            </c:dLbl>
            <c:dLbl>
              <c:idx val="4"/>
              <c:tx>
                <c:rich>
                  <a:bodyPr/>
                  <a:lstStyle/>
                  <a:p>
                    <a:fld id="{5872A9E3-6A35-4738-9986-B3D0E930892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9BD-4930-B8C0-15EB8188F12C}"/>
                </c:ext>
              </c:extLst>
            </c:dLbl>
            <c:dLbl>
              <c:idx val="5"/>
              <c:tx>
                <c:rich>
                  <a:bodyPr/>
                  <a:lstStyle/>
                  <a:p>
                    <a:fld id="{315BC9E9-D8AB-4A8F-848C-C7FD22D4E73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9BD-4930-B8C0-15EB8188F12C}"/>
                </c:ext>
              </c:extLst>
            </c:dLbl>
            <c:dLbl>
              <c:idx val="6"/>
              <c:tx>
                <c:rich>
                  <a:bodyPr/>
                  <a:lstStyle/>
                  <a:p>
                    <a:fld id="{13290369-B500-488B-BE62-35627158F3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9BD-4930-B8C0-15EB8188F12C}"/>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5 Results w Variance'!$B$3:$H$3</c:f>
              <c:numCache>
                <c:formatCode>General</c:formatCode>
                <c:ptCount val="7"/>
                <c:pt idx="0">
                  <c:v>2013</c:v>
                </c:pt>
                <c:pt idx="1">
                  <c:v>2014</c:v>
                </c:pt>
                <c:pt idx="2">
                  <c:v>2015</c:v>
                </c:pt>
                <c:pt idx="3">
                  <c:v>2016</c:v>
                </c:pt>
                <c:pt idx="4">
                  <c:v>2017</c:v>
                </c:pt>
                <c:pt idx="5">
                  <c:v>2018</c:v>
                </c:pt>
                <c:pt idx="6">
                  <c:v>2019</c:v>
                </c:pt>
              </c:numCache>
            </c:numRef>
          </c:cat>
          <c:val>
            <c:numRef>
              <c:f>'NYS Ind 5 Results w Variance'!$B$6:$H$6</c:f>
              <c:numCache>
                <c:formatCode>0.00%</c:formatCode>
                <c:ptCount val="7"/>
                <c:pt idx="0">
                  <c:v>0.58160000000000001</c:v>
                </c:pt>
                <c:pt idx="1">
                  <c:v>0.57799999999999996</c:v>
                </c:pt>
                <c:pt idx="2">
                  <c:v>0.57979999999999998</c:v>
                </c:pt>
                <c:pt idx="3">
                  <c:v>0.58260000000000001</c:v>
                </c:pt>
                <c:pt idx="4">
                  <c:v>0.58479999999999999</c:v>
                </c:pt>
                <c:pt idx="5">
                  <c:v>0.58509999999999995</c:v>
                </c:pt>
                <c:pt idx="6">
                  <c:v>0.58220000000000005</c:v>
                </c:pt>
              </c:numCache>
            </c:numRef>
          </c:val>
          <c:smooth val="0"/>
          <c:extLst>
            <c:ext xmlns:c15="http://schemas.microsoft.com/office/drawing/2012/chart" uri="{02D57815-91ED-43cb-92C2-25804820EDAC}">
              <c15:datalabelsRange>
                <c15:f>'NYS Ind 5 Results w Variance'!$B$7:$H$7</c15:f>
                <c15:dlblRangeCache>
                  <c:ptCount val="7"/>
                  <c:pt idx="0">
                    <c:v>0.00</c:v>
                  </c:pt>
                  <c:pt idx="1">
                    <c:v>-0.36</c:v>
                  </c:pt>
                  <c:pt idx="2">
                    <c:v>0.18</c:v>
                  </c:pt>
                  <c:pt idx="3">
                    <c:v>0.28</c:v>
                  </c:pt>
                  <c:pt idx="4">
                    <c:v>0.22</c:v>
                  </c:pt>
                  <c:pt idx="5">
                    <c:v>0.03</c:v>
                  </c:pt>
                  <c:pt idx="6">
                    <c:v>-0.29</c:v>
                  </c:pt>
                </c15:dlblRangeCache>
              </c15:datalabelsRange>
            </c:ext>
            <c:ext xmlns:c16="http://schemas.microsoft.com/office/drawing/2014/chart" uri="{C3380CC4-5D6E-409C-BE32-E72D297353CC}">
              <c16:uniqueId val="{0000000F-39BD-4930-B8C0-15EB8188F12C}"/>
            </c:ext>
          </c:extLst>
        </c:ser>
        <c:dLbls>
          <c:showLegendKey val="0"/>
          <c:showVal val="1"/>
          <c:showCatName val="0"/>
          <c:showSerName val="0"/>
          <c:showPercent val="0"/>
          <c:showBubbleSize val="0"/>
        </c:dLbls>
        <c:smooth val="0"/>
        <c:axId val="804760696"/>
        <c:axId val="804760040"/>
        <c:extLst>
          <c:ext xmlns:c15="http://schemas.microsoft.com/office/drawing/2012/chart" uri="{02D57815-91ED-43cb-92C2-25804820EDAC}">
            <c15:filteredLineSeries>
              <c15:ser>
                <c:idx val="1"/>
                <c:order val="1"/>
                <c:tx>
                  <c:strRef>
                    <c:extLst>
                      <c:ext uri="{02D57815-91ED-43cb-92C2-25804820EDAC}">
                        <c15:formulaRef>
                          <c15:sqref>'NYS Ind 5 Results w Variance'!$A$5</c15:sqref>
                        </c15:formulaRef>
                      </c:ext>
                    </c:extLst>
                    <c:strCache>
                      <c:ptCount val="1"/>
                      <c:pt idx="0">
                        <c:v>Variance</c:v>
                      </c:pt>
                    </c:strCache>
                  </c:strRef>
                </c:tx>
                <c:spPr>
                  <a:ln w="28575" cap="rnd">
                    <a:solidFill>
                      <a:srgbClr val="FF0000"/>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'NYS Ind 5 Results w Variance'!$B$3:$H$3</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'NYS Ind 5 Results w Variance'!$B$5:$H$5</c15:sqref>
                        </c15:formulaRef>
                      </c:ext>
                    </c:extLst>
                    <c:numCache>
                      <c:formatCode>0.00</c:formatCode>
                      <c:ptCount val="7"/>
                      <c:pt idx="0">
                        <c:v>0</c:v>
                      </c:pt>
                      <c:pt idx="1">
                        <c:v>0.40000000000000036</c:v>
                      </c:pt>
                      <c:pt idx="2">
                        <c:v>0.40000000000000036</c:v>
                      </c:pt>
                      <c:pt idx="3">
                        <c:v>0.20000000000000018</c:v>
                      </c:pt>
                      <c:pt idx="4">
                        <c:v>0.50000000000000044</c:v>
                      </c:pt>
                      <c:pt idx="5">
                        <c:v>0.50000000000000044</c:v>
                      </c:pt>
                      <c:pt idx="6">
                        <c:v>0</c:v>
                      </c:pt>
                    </c:numCache>
                  </c:numRef>
                </c:val>
                <c:smooth val="0"/>
                <c:extLst>
                  <c:ext xmlns:c16="http://schemas.microsoft.com/office/drawing/2014/chart" uri="{C3380CC4-5D6E-409C-BE32-E72D297353CC}">
                    <c16:uniqueId val="{00000010-39BD-4930-B8C0-15EB8188F1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'NYS Ind 5 Results w Variance'!$A$7</c15:sqref>
                        </c15:formulaRef>
                      </c:ext>
                    </c:extLst>
                    <c:strCache>
                      <c:ptCount val="1"/>
                      <c:pt idx="0">
                        <c:v>Variance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'NYS Ind 5 Results w Variance'!$B$3:$H$3</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5 Results w Variance'!$B$7:$H$7</c15:sqref>
                        </c15:formulaRef>
                      </c:ext>
                    </c:extLst>
                    <c:numCache>
                      <c:formatCode>0.00</c:formatCode>
                      <c:ptCount val="7"/>
                      <c:pt idx="0">
                        <c:v>0</c:v>
                      </c:pt>
                      <c:pt idx="1">
                        <c:v>-0.36000000000000476</c:v>
                      </c:pt>
                      <c:pt idx="2">
                        <c:v>0.18000000000000238</c:v>
                      </c:pt>
                      <c:pt idx="3">
                        <c:v>0.28000000000000247</c:v>
                      </c:pt>
                      <c:pt idx="4">
                        <c:v>0.21999999999999797</c:v>
                      </c:pt>
                      <c:pt idx="5">
                        <c:v>2.9999999999996696E-2</c:v>
                      </c:pt>
                      <c:pt idx="6">
                        <c:v>-0.28999999999999027</c:v>
                      </c:pt>
                    </c:numCache>
                  </c:numRef>
                </c:val>
                <c:smooth val="0"/>
                <c:extLst xmlns:c15="http://schemas.microsoft.com/office/drawing/2012/chart">
                  <c:ext xmlns:c16="http://schemas.microsoft.com/office/drawing/2014/chart" uri="{C3380CC4-5D6E-409C-BE32-E72D297353CC}">
                    <c16:uniqueId val="{00000011-39BD-4930-B8C0-15EB8188F12C}"/>
                  </c:ext>
                </c:extLst>
              </c15:ser>
            </c15:filteredLineSeries>
          </c:ext>
        </c:extLst>
      </c:lineChart>
      <c:catAx>
        <c:axId val="80476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04760040"/>
        <c:crosses val="autoZero"/>
        <c:auto val="1"/>
        <c:lblAlgn val="ctr"/>
        <c:lblOffset val="100"/>
        <c:noMultiLvlLbl val="0"/>
      </c:catAx>
      <c:valAx>
        <c:axId val="804760040"/>
        <c:scaling>
          <c:orientation val="minMax"/>
          <c:min val="0.55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04760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'FFY 2019 NRC 5B'!$B$25</c:f>
              <c:strCache>
                <c:ptCount val="1"/>
                <c:pt idx="0">
                  <c:v>FFY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'FFY 2019 NRC 5B'!$A$26:$A$31</c:f>
              <c:strCache>
                <c:ptCount val="6"/>
                <c:pt idx="0">
                  <c:v>LARGE CITY: 5B</c:v>
                </c:pt>
                <c:pt idx="1">
                  <c:v>URBAN/SUBURBAN/HIGH NEEDS: 5B</c:v>
                </c:pt>
                <c:pt idx="2">
                  <c:v>RURAL HIGH NEEDS: 5B</c:v>
                </c:pt>
                <c:pt idx="3">
                  <c:v>AVERAGE NEEDS: 5B</c:v>
                </c:pt>
                <c:pt idx="4">
                  <c:v>LOW NEEDS: 5B</c:v>
                </c:pt>
                <c:pt idx="5">
                  <c:v>NEW YORK CITY: 5B</c:v>
                </c:pt>
              </c:strCache>
            </c:strRef>
          </c:cat>
          <c:val>
            <c:numRef>
              <c:f>'FFY 2019 NRC 5B'!$B$26:$B$31</c:f>
              <c:numCache>
                <c:formatCode>0.00%</c:formatCode>
                <c:ptCount val="6"/>
                <c:pt idx="0">
                  <c:v>0.245329751059989</c:v>
                </c:pt>
                <c:pt idx="1">
                  <c:v>0.26277657025023698</c:v>
                </c:pt>
                <c:pt idx="2">
                  <c:v>0.22991712148776999</c:v>
                </c:pt>
                <c:pt idx="3">
                  <c:v>0.18339048623933901</c:v>
                </c:pt>
                <c:pt idx="4">
                  <c:v>0.13776315283069701</c:v>
                </c:pt>
                <c:pt idx="5">
                  <c:v>0.21535977477850499</c:v>
                </c:pt>
              </c:numCache>
            </c:numRef>
          </c:val>
          <c:extLst>
            <c:ext xmlns:c16="http://schemas.microsoft.com/office/drawing/2014/chart" uri="{C3380CC4-5D6E-409C-BE32-E72D297353CC}">
              <c16:uniqueId val="{00000000-F803-43A7-AC23-F58CAEA4C719}"/>
            </c:ext>
          </c:extLst>
        </c:ser>
        <c:dLbls>
          <c:dLblPos val="inEnd"/>
          <c:showLegendKey val="0"/>
          <c:showVal val="1"/>
          <c:showCatName val="0"/>
          <c:showSerName val="0"/>
          <c:showPercent val="0"/>
          <c:showBubbleSize val="0"/>
        </c:dLbls>
        <c:gapWidth val="182"/>
        <c:axId val="1198353624"/>
        <c:axId val="1198353952"/>
      </c:barChart>
      <c:scatterChart>
        <c:scatterStyle val="lineMarker"/>
        <c:varyColors val="0"/>
        <c:ser>
          <c:idx val="1"/>
          <c:order val="1"/>
          <c:tx>
            <c:v>2019 Target</c:v>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F803-43A7-AC23-F58CAEA4C71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'FFY 2019 NRC 5B'!$D$26:$D$27</c:f>
              <c:numCache>
                <c:formatCode>0.00%</c:formatCode>
                <c:ptCount val="2"/>
                <c:pt idx="0">
                  <c:v>0.18</c:v>
                </c:pt>
                <c:pt idx="1">
                  <c:v>0.18</c:v>
                </c:pt>
              </c:numCache>
            </c:numRef>
          </c:xVal>
          <c:yVal>
            <c:numRef>
              <c:f>'FFY 2019 NRC 5B'!$E$26:$E$27</c:f>
              <c:numCache>
                <c:formatCode>0</c:formatCode>
                <c:ptCount val="2"/>
                <c:pt idx="0">
                  <c:v>0</c:v>
                </c:pt>
                <c:pt idx="1">
                  <c:v>1</c:v>
                </c:pt>
              </c:numCache>
            </c:numRef>
          </c:yVal>
          <c:smooth val="0"/>
          <c:extLst>
            <c:ext xmlns:c16="http://schemas.microsoft.com/office/drawing/2014/chart" uri="{C3380CC4-5D6E-409C-BE32-E72D297353CC}">
              <c16:uniqueId val="{00000002-F803-43A7-AC23-F58CAEA4C719}"/>
            </c:ext>
          </c:extLst>
        </c:ser>
        <c:dLbls>
          <c:showLegendKey val="0"/>
          <c:showVal val="1"/>
          <c:showCatName val="0"/>
          <c:showSerName val="0"/>
          <c:showPercent val="0"/>
          <c:showBubbleSize val="0"/>
        </c:dLbls>
        <c:axId val="717006768"/>
        <c:axId val="717008080"/>
      </c:scatterChart>
      <c:catAx>
        <c:axId val="1198353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8353952"/>
        <c:crosses val="autoZero"/>
        <c:auto val="1"/>
        <c:lblAlgn val="ctr"/>
        <c:lblOffset val="100"/>
        <c:noMultiLvlLbl val="0"/>
      </c:catAx>
      <c:valAx>
        <c:axId val="1198353952"/>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198353624"/>
        <c:crosses val="autoZero"/>
        <c:crossBetween val="between"/>
      </c:valAx>
      <c:valAx>
        <c:axId val="717008080"/>
        <c:scaling>
          <c:orientation val="minMax"/>
          <c:max val="1"/>
        </c:scaling>
        <c:delete val="1"/>
        <c:axPos val="r"/>
        <c:numFmt formatCode="0" sourceLinked="1"/>
        <c:majorTickMark val="out"/>
        <c:minorTickMark val="none"/>
        <c:tickLblPos val="nextTo"/>
        <c:crossAx val="717006768"/>
        <c:crosses val="max"/>
        <c:crossBetween val="midCat"/>
      </c:valAx>
      <c:valAx>
        <c:axId val="717006768"/>
        <c:scaling>
          <c:orientation val="minMax"/>
        </c:scaling>
        <c:delete val="1"/>
        <c:axPos val="b"/>
        <c:numFmt formatCode="0.00%" sourceLinked="1"/>
        <c:majorTickMark val="out"/>
        <c:minorTickMark val="none"/>
        <c:tickLblPos val="nextTo"/>
        <c:crossAx val="717008080"/>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95507379759346"/>
          <c:y val="0.20398724082934613"/>
          <c:w val="0.61065608276238192"/>
          <c:h val="0.76092503987240834"/>
        </c:manualLayout>
      </c:layout>
      <c:barChart>
        <c:barDir val="bar"/>
        <c:grouping val="clustered"/>
        <c:varyColors val="0"/>
        <c:ser>
          <c:idx val="0"/>
          <c:order val="0"/>
          <c:tx>
            <c:strRef>
              <c:f>'FFY 2019 Race 5C'!$B$25</c:f>
              <c:strCache>
                <c:ptCount val="1"/>
                <c:pt idx="0">
                  <c:v>FFY 2019</c:v>
                </c:pt>
              </c:strCache>
            </c:strRef>
          </c:tx>
          <c:spPr>
            <a:solidFill>
              <a:schemeClr val="accent6">
                <a:lumMod val="40000"/>
                <a:lumOff val="60000"/>
              </a:schemeClr>
            </a:solidFill>
            <a:ln>
              <a:noFill/>
            </a:ln>
            <a:effectLst/>
          </c:spPr>
          <c:invertIfNegative val="0"/>
          <c:dLbls>
            <c:dLbl>
              <c:idx val="1"/>
              <c:layout>
                <c:manualLayout>
                  <c:x val="-5.6942683300951015E-2"/>
                  <c:y val="3.99222995602557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3F-47CB-B5B8-4B6639CE535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'FFY 2019 Race 5C'!$A$26:$A$32</c:f>
              <c:strCache>
                <c:ptCount val="7"/>
                <c:pt idx="0">
                  <c:v>American Indian or Alaska Native: 5C
(Student Count = 233)</c:v>
                </c:pt>
                <c:pt idx="1">
                  <c:v>Asian: 5C
(Student Count = 1,241)</c:v>
                </c:pt>
                <c:pt idx="2">
                  <c:v>Black or African American: 5C
(Student Count = 6,390)</c:v>
                </c:pt>
                <c:pt idx="3">
                  <c:v>Hispanic or Latino: 5C
(Student Count = 6,689)</c:v>
                </c:pt>
                <c:pt idx="4">
                  <c:v>Multiracial: 5C
(Student Count = 685)</c:v>
                </c:pt>
                <c:pt idx="5">
                  <c:v>Native Hawaiian/Other Pacific Islander: 5C
(Student Count = 92)</c:v>
                </c:pt>
                <c:pt idx="6">
                  <c:v>White: 5C
(Student Count = 8,725)</c:v>
                </c:pt>
              </c:strCache>
            </c:strRef>
          </c:cat>
          <c:val>
            <c:numRef>
              <c:f>'FFY 2019 Race 5C'!$B$26:$B$32</c:f>
              <c:numCache>
                <c:formatCode>0.00%</c:formatCode>
                <c:ptCount val="7"/>
                <c:pt idx="0">
                  <c:v>6.3418617310832898E-2</c:v>
                </c:pt>
                <c:pt idx="1">
                  <c:v>5.6488688606672999E-2</c:v>
                </c:pt>
                <c:pt idx="2">
                  <c:v>6.4638821732401402E-2</c:v>
                </c:pt>
                <c:pt idx="3">
                  <c:v>4.2264289234579797E-2</c:v>
                </c:pt>
                <c:pt idx="4">
                  <c:v>4.5554299394826102E-2</c:v>
                </c:pt>
                <c:pt idx="5">
                  <c:v>0.10267857142857099</c:v>
                </c:pt>
                <c:pt idx="6">
                  <c:v>4.5212173345286301E-2</c:v>
                </c:pt>
              </c:numCache>
            </c:numRef>
          </c:val>
          <c:extLst>
            <c:ext xmlns:c16="http://schemas.microsoft.com/office/drawing/2014/chart" uri="{C3380CC4-5D6E-409C-BE32-E72D297353CC}">
              <c16:uniqueId val="{00000000-FF3F-47CB-B5B8-4B6639CE535B}"/>
            </c:ext>
          </c:extLst>
        </c:ser>
        <c:dLbls>
          <c:dLblPos val="outEnd"/>
          <c:showLegendKey val="0"/>
          <c:showVal val="1"/>
          <c:showCatName val="0"/>
          <c:showSerName val="0"/>
          <c:showPercent val="0"/>
          <c:showBubbleSize val="0"/>
        </c:dLbls>
        <c:gapWidth val="182"/>
        <c:axId val="780784320"/>
        <c:axId val="780782680"/>
      </c:barChart>
      <c:scatterChart>
        <c:scatterStyle val="lineMarker"/>
        <c:varyColors val="0"/>
        <c:ser>
          <c:idx val="1"/>
          <c:order val="1"/>
          <c:tx>
            <c:v>2019 Target</c:v>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FF3F-47CB-B5B8-4B6639CE535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'FFY 2019 Race 5C'!$D$26:$D$27</c:f>
              <c:numCache>
                <c:formatCode>0.00%</c:formatCode>
                <c:ptCount val="2"/>
                <c:pt idx="0">
                  <c:v>0.05</c:v>
                </c:pt>
                <c:pt idx="1">
                  <c:v>0.05</c:v>
                </c:pt>
              </c:numCache>
            </c:numRef>
          </c:xVal>
          <c:yVal>
            <c:numRef>
              <c:f>'FFY 2019 Race 5C'!$E$26:$E$27</c:f>
              <c:numCache>
                <c:formatCode>0</c:formatCode>
                <c:ptCount val="2"/>
                <c:pt idx="0">
                  <c:v>0</c:v>
                </c:pt>
                <c:pt idx="1">
                  <c:v>1</c:v>
                </c:pt>
              </c:numCache>
            </c:numRef>
          </c:yVal>
          <c:smooth val="0"/>
          <c:extLst>
            <c:ext xmlns:c16="http://schemas.microsoft.com/office/drawing/2014/chart" uri="{C3380CC4-5D6E-409C-BE32-E72D297353CC}">
              <c16:uniqueId val="{00000002-FF3F-47CB-B5B8-4B6639CE535B}"/>
            </c:ext>
          </c:extLst>
        </c:ser>
        <c:dLbls>
          <c:showLegendKey val="0"/>
          <c:showVal val="0"/>
          <c:showCatName val="0"/>
          <c:showSerName val="0"/>
          <c:showPercent val="0"/>
          <c:showBubbleSize val="0"/>
        </c:dLbls>
        <c:axId val="1198322136"/>
        <c:axId val="1198323120"/>
      </c:scatterChart>
      <c:catAx>
        <c:axId val="78078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lumMod val="65000"/>
                    <a:lumOff val="35000"/>
                  </a:schemeClr>
                </a:solidFill>
                <a:latin typeface="+mn-lt"/>
                <a:ea typeface="+mn-ea"/>
                <a:cs typeface="+mn-cs"/>
              </a:defRPr>
            </a:pPr>
            <a:endParaRPr lang="en-US"/>
          </a:p>
        </c:txPr>
        <c:crossAx val="780782680"/>
        <c:crosses val="autoZero"/>
        <c:auto val="1"/>
        <c:lblAlgn val="ctr"/>
        <c:lblOffset val="100"/>
        <c:noMultiLvlLbl val="0"/>
      </c:catAx>
      <c:valAx>
        <c:axId val="780782680"/>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80784320"/>
        <c:crosses val="autoZero"/>
        <c:crossBetween val="between"/>
      </c:valAx>
      <c:valAx>
        <c:axId val="1198323120"/>
        <c:scaling>
          <c:orientation val="minMax"/>
          <c:max val="1"/>
        </c:scaling>
        <c:delete val="1"/>
        <c:axPos val="r"/>
        <c:numFmt formatCode="0" sourceLinked="1"/>
        <c:majorTickMark val="out"/>
        <c:minorTickMark val="none"/>
        <c:tickLblPos val="nextTo"/>
        <c:crossAx val="1198322136"/>
        <c:crosses val="max"/>
        <c:crossBetween val="midCat"/>
      </c:valAx>
      <c:valAx>
        <c:axId val="1198322136"/>
        <c:scaling>
          <c:orientation val="minMax"/>
        </c:scaling>
        <c:delete val="1"/>
        <c:axPos val="b"/>
        <c:numFmt formatCode="0.00%" sourceLinked="1"/>
        <c:majorTickMark val="out"/>
        <c:minorTickMark val="none"/>
        <c:tickLblPos val="nextTo"/>
        <c:crossAx val="11983231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'FFY 2019 NRC 5C'!$B$25</c:f>
              <c:strCache>
                <c:ptCount val="1"/>
                <c:pt idx="0">
                  <c:v>FFY 2019</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'FFY 2019 NRC 5C'!$A$26:$A$31</c:f>
              <c:strCache>
                <c:ptCount val="6"/>
                <c:pt idx="0">
                  <c:v>LARGE CITY: 5C</c:v>
                </c:pt>
                <c:pt idx="1">
                  <c:v>URBAN/SUBURBAN/HIGH NEEDS: 5C</c:v>
                </c:pt>
                <c:pt idx="2">
                  <c:v>RURAL HIGH NEEDS: 5C</c:v>
                </c:pt>
                <c:pt idx="3">
                  <c:v>AVERAGE NEEDS: 5C</c:v>
                </c:pt>
                <c:pt idx="4">
                  <c:v>LOW NEEDS: 5C</c:v>
                </c:pt>
                <c:pt idx="5">
                  <c:v>NEW YORK CITY: 5C</c:v>
                </c:pt>
              </c:strCache>
            </c:strRef>
          </c:cat>
          <c:val>
            <c:numRef>
              <c:f>'FFY 2019 NRC 5C'!$B$26:$B$31</c:f>
              <c:numCache>
                <c:formatCode>0.00%</c:formatCode>
                <c:ptCount val="6"/>
                <c:pt idx="0">
                  <c:v>6.9518492086814196E-2</c:v>
                </c:pt>
                <c:pt idx="1">
                  <c:v>7.2563116535696401E-2</c:v>
                </c:pt>
                <c:pt idx="2">
                  <c:v>2.369112593491E-2</c:v>
                </c:pt>
                <c:pt idx="3">
                  <c:v>4.9723028224742803E-2</c:v>
                </c:pt>
                <c:pt idx="4">
                  <c:v>4.9474656506177099E-2</c:v>
                </c:pt>
                <c:pt idx="5">
                  <c:v>4.5470729485799499E-2</c:v>
                </c:pt>
              </c:numCache>
            </c:numRef>
          </c:val>
          <c:extLst>
            <c:ext xmlns:c16="http://schemas.microsoft.com/office/drawing/2014/chart" uri="{C3380CC4-5D6E-409C-BE32-E72D297353CC}">
              <c16:uniqueId val="{00000000-0F2A-474D-A396-D6965FB368D9}"/>
            </c:ext>
          </c:extLst>
        </c:ser>
        <c:dLbls>
          <c:showLegendKey val="0"/>
          <c:showVal val="0"/>
          <c:showCatName val="0"/>
          <c:showSerName val="0"/>
          <c:showPercent val="0"/>
          <c:showBubbleSize val="0"/>
        </c:dLbls>
        <c:gapWidth val="182"/>
        <c:axId val="1198353624"/>
        <c:axId val="1198353952"/>
      </c:barChart>
      <c:scatterChart>
        <c:scatterStyle val="lineMarker"/>
        <c:varyColors val="0"/>
        <c:ser>
          <c:idx val="1"/>
          <c:order val="1"/>
          <c:tx>
            <c:v>2019 Target</c:v>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0F2A-474D-A396-D6965FB368D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'FFY 2019 NRC 5C'!$D$26:$D$27</c:f>
              <c:numCache>
                <c:formatCode>0.00%</c:formatCode>
                <c:ptCount val="2"/>
                <c:pt idx="0">
                  <c:v>0.05</c:v>
                </c:pt>
                <c:pt idx="1">
                  <c:v>0.05</c:v>
                </c:pt>
              </c:numCache>
            </c:numRef>
          </c:xVal>
          <c:yVal>
            <c:numRef>
              <c:f>'FFY 2019 NRC 5C'!$E$26:$E$27</c:f>
              <c:numCache>
                <c:formatCode>0</c:formatCode>
                <c:ptCount val="2"/>
                <c:pt idx="0">
                  <c:v>0</c:v>
                </c:pt>
                <c:pt idx="1">
                  <c:v>1</c:v>
                </c:pt>
              </c:numCache>
            </c:numRef>
          </c:yVal>
          <c:smooth val="0"/>
          <c:extLst>
            <c:ext xmlns:c16="http://schemas.microsoft.com/office/drawing/2014/chart" uri="{C3380CC4-5D6E-409C-BE32-E72D297353CC}">
              <c16:uniqueId val="{00000002-0F2A-474D-A396-D6965FB368D9}"/>
            </c:ext>
          </c:extLst>
        </c:ser>
        <c:dLbls>
          <c:showLegendKey val="0"/>
          <c:showVal val="0"/>
          <c:showCatName val="0"/>
          <c:showSerName val="0"/>
          <c:showPercent val="0"/>
          <c:showBubbleSize val="0"/>
        </c:dLbls>
        <c:axId val="1207020688"/>
        <c:axId val="1207024624"/>
      </c:scatterChart>
      <c:catAx>
        <c:axId val="1198353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8353952"/>
        <c:crosses val="autoZero"/>
        <c:auto val="1"/>
        <c:lblAlgn val="ctr"/>
        <c:lblOffset val="100"/>
        <c:noMultiLvlLbl val="0"/>
      </c:catAx>
      <c:valAx>
        <c:axId val="1198353952"/>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198353624"/>
        <c:crosses val="autoZero"/>
        <c:crossBetween val="between"/>
      </c:valAx>
      <c:valAx>
        <c:axId val="1207024624"/>
        <c:scaling>
          <c:orientation val="minMax"/>
          <c:max val="1"/>
        </c:scaling>
        <c:delete val="1"/>
        <c:axPos val="r"/>
        <c:numFmt formatCode="0" sourceLinked="1"/>
        <c:majorTickMark val="out"/>
        <c:minorTickMark val="none"/>
        <c:tickLblPos val="nextTo"/>
        <c:crossAx val="1207020688"/>
        <c:crosses val="max"/>
        <c:crossBetween val="midCat"/>
      </c:valAx>
      <c:valAx>
        <c:axId val="1207020688"/>
        <c:scaling>
          <c:orientation val="minMax"/>
        </c:scaling>
        <c:delete val="1"/>
        <c:axPos val="b"/>
        <c:numFmt formatCode="0.00%" sourceLinked="1"/>
        <c:majorTickMark val="out"/>
        <c:minorTickMark val="none"/>
        <c:tickLblPos val="nextTo"/>
        <c:crossAx val="12070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v>Average</c:v>
          </c:tx>
          <c:spPr>
            <a:solidFill>
              <a:schemeClr val="accent1">
                <a:lumMod val="75000"/>
              </a:schemeClr>
            </a:solidFill>
            <a:ln>
              <a:noFill/>
            </a:ln>
            <a:effectLst/>
          </c:spPr>
          <c:val>
            <c:numRef>
              <c:f>'[Indicator 5 data for target setting - equated to FFY 2020-25 APR - plus 20-21.xlsx]SW by setting type'!$AB$2:$AB$7</c:f>
              <c:numCache>
                <c:formatCode>0.00%</c:formatCode>
                <c:ptCount val="6"/>
                <c:pt idx="0">
                  <c:v>0.57605574502957602</c:v>
                </c:pt>
                <c:pt idx="1">
                  <c:v>0.57605574502957602</c:v>
                </c:pt>
                <c:pt idx="2">
                  <c:v>0.57605574502957602</c:v>
                </c:pt>
                <c:pt idx="3">
                  <c:v>0.57605574502957602</c:v>
                </c:pt>
                <c:pt idx="4">
                  <c:v>0.57605574502957602</c:v>
                </c:pt>
                <c:pt idx="5">
                  <c:v>0.57605574502957602</c:v>
                </c:pt>
              </c:numCache>
            </c:numRef>
          </c:val>
          <c:extLst>
            <c:ext xmlns:c16="http://schemas.microsoft.com/office/drawing/2014/chart" uri="{C3380CC4-5D6E-409C-BE32-E72D297353CC}">
              <c16:uniqueId val="{00000000-A499-4887-BA50-1C235F46E160}"/>
            </c:ext>
          </c:extLst>
        </c:ser>
        <c:dLbls>
          <c:showLegendKey val="0"/>
          <c:showVal val="0"/>
          <c:showCatName val="0"/>
          <c:showSerName val="0"/>
          <c:showPercent val="0"/>
          <c:showBubbleSize val="0"/>
        </c:dLbls>
        <c:axId val="780274288"/>
        <c:axId val="780277896"/>
      </c:areaChart>
      <c:lineChart>
        <c:grouping val="standard"/>
        <c:varyColors val="0"/>
        <c:ser>
          <c:idx val="0"/>
          <c:order val="0"/>
          <c:spPr>
            <a:ln w="28575" cap="rnd">
              <a:solidFill>
                <a:schemeClr val="accent1"/>
              </a:solidFill>
              <a:round/>
            </a:ln>
            <a:effectLst/>
          </c:spPr>
          <c:marker>
            <c:symbol val="circle"/>
            <c:size val="72"/>
            <c:spPr>
              <a:solidFill>
                <a:schemeClr val="accent1"/>
              </a:solidFill>
              <a:ln w="9525">
                <a:solidFill>
                  <a:schemeClr val="accent1"/>
                </a:solidFill>
              </a:ln>
              <a:effectLst/>
            </c:spPr>
          </c:marker>
          <c:dPt>
            <c:idx val="0"/>
            <c:marker>
              <c:symbol val="circle"/>
              <c:size val="72"/>
              <c:spPr>
                <a:solidFill>
                  <a:schemeClr val="bg1"/>
                </a:solidFill>
                <a:ln w="9525">
                  <a:solidFill>
                    <a:schemeClr val="accent1"/>
                  </a:solidFill>
                </a:ln>
                <a:effectLst/>
              </c:spPr>
            </c:marker>
            <c:bubble3D val="0"/>
            <c:extLst>
              <c:ext xmlns:c16="http://schemas.microsoft.com/office/drawing/2014/chart" uri="{C3380CC4-5D6E-409C-BE32-E72D297353CC}">
                <c16:uniqueId val="{00000001-A499-4887-BA50-1C235F46E160}"/>
              </c:ext>
            </c:extLst>
          </c:dPt>
          <c:dPt>
            <c:idx val="1"/>
            <c:marker>
              <c:symbol val="circle"/>
              <c:size val="72"/>
              <c:spPr>
                <a:solidFill>
                  <a:schemeClr val="bg1"/>
                </a:solidFill>
                <a:ln w="9525">
                  <a:solidFill>
                    <a:schemeClr val="accent1"/>
                  </a:solidFill>
                </a:ln>
                <a:effectLst/>
              </c:spPr>
            </c:marker>
            <c:bubble3D val="0"/>
            <c:extLst>
              <c:ext xmlns:c16="http://schemas.microsoft.com/office/drawing/2014/chart" uri="{C3380CC4-5D6E-409C-BE32-E72D297353CC}">
                <c16:uniqueId val="{00000002-A499-4887-BA50-1C235F46E160}"/>
              </c:ext>
            </c:extLst>
          </c:dPt>
          <c:dPt>
            <c:idx val="2"/>
            <c:marker>
              <c:symbol val="circle"/>
              <c:size val="72"/>
              <c:spPr>
                <a:solidFill>
                  <a:schemeClr val="bg1"/>
                </a:solidFill>
                <a:ln w="9525">
                  <a:solidFill>
                    <a:schemeClr val="accent1"/>
                  </a:solidFill>
                </a:ln>
                <a:effectLst/>
              </c:spPr>
            </c:marker>
            <c:bubble3D val="0"/>
            <c:extLst>
              <c:ext xmlns:c16="http://schemas.microsoft.com/office/drawing/2014/chart" uri="{C3380CC4-5D6E-409C-BE32-E72D297353CC}">
                <c16:uniqueId val="{00000003-A499-4887-BA50-1C235F46E160}"/>
              </c:ext>
            </c:extLst>
          </c:dPt>
          <c:dPt>
            <c:idx val="3"/>
            <c:marker>
              <c:symbol val="circle"/>
              <c:size val="72"/>
              <c:spPr>
                <a:solidFill>
                  <a:schemeClr val="bg1"/>
                </a:solidFill>
                <a:ln w="9525">
                  <a:solidFill>
                    <a:schemeClr val="accent1"/>
                  </a:solidFill>
                </a:ln>
                <a:effectLst/>
              </c:spPr>
            </c:marker>
            <c:bubble3D val="0"/>
            <c:extLst>
              <c:ext xmlns:c16="http://schemas.microsoft.com/office/drawing/2014/chart" uri="{C3380CC4-5D6E-409C-BE32-E72D297353CC}">
                <c16:uniqueId val="{00000004-A499-4887-BA50-1C235F46E160}"/>
              </c:ext>
            </c:extLst>
          </c:dPt>
          <c:dPt>
            <c:idx val="4"/>
            <c:marker>
              <c:symbol val="circle"/>
              <c:size val="72"/>
              <c:spPr>
                <a:solidFill>
                  <a:schemeClr val="bg1"/>
                </a:solidFill>
                <a:ln w="9525">
                  <a:solidFill>
                    <a:schemeClr val="accent1"/>
                  </a:solidFill>
                </a:ln>
                <a:effectLst/>
              </c:spPr>
            </c:marker>
            <c:bubble3D val="0"/>
            <c:extLst>
              <c:ext xmlns:c16="http://schemas.microsoft.com/office/drawing/2014/chart" uri="{C3380CC4-5D6E-409C-BE32-E72D297353CC}">
                <c16:uniqueId val="{00000005-A499-4887-BA50-1C235F46E160}"/>
              </c:ext>
            </c:extLst>
          </c:dPt>
          <c:dPt>
            <c:idx val="5"/>
            <c:marker>
              <c:symbol val="circle"/>
              <c:size val="72"/>
              <c:spPr>
                <a:solidFill>
                  <a:schemeClr val="bg1"/>
                </a:solidFill>
                <a:ln w="9525">
                  <a:solidFill>
                    <a:schemeClr val="accent1"/>
                  </a:solidFill>
                </a:ln>
                <a:effectLst/>
              </c:spPr>
            </c:marker>
            <c:bubble3D val="0"/>
            <c:extLst>
              <c:ext xmlns:c16="http://schemas.microsoft.com/office/drawing/2014/chart" uri="{C3380CC4-5D6E-409C-BE32-E72D297353CC}">
                <c16:uniqueId val="{00000006-A499-4887-BA50-1C235F46E16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5 data for target setting - equated to FFY 2020-25 APR - plus 20-21.xlsx]SW by setting type'!$Z$2:$Z$7</c:f>
              <c:strCache>
                <c:ptCount val="6"/>
                <c:pt idx="0">
                  <c:v>2020-21</c:v>
                </c:pt>
                <c:pt idx="1">
                  <c:v>2021-22</c:v>
                </c:pt>
                <c:pt idx="2">
                  <c:v>2022-23</c:v>
                </c:pt>
                <c:pt idx="3">
                  <c:v>2023-24</c:v>
                </c:pt>
                <c:pt idx="4">
                  <c:v>2024-25</c:v>
                </c:pt>
                <c:pt idx="5">
                  <c:v>2025-26</c:v>
                </c:pt>
              </c:strCache>
            </c:strRef>
          </c:cat>
          <c:val>
            <c:numRef>
              <c:f>'[Indicator 5 data for target setting - equated to FFY 2020-25 APR - plus 20-21.xlsx]SW by setting type'!$AA$2:$AA$7</c:f>
              <c:numCache>
                <c:formatCode>0.00%</c:formatCode>
                <c:ptCount val="6"/>
                <c:pt idx="0">
                  <c:v>0.58275606639044697</c:v>
                </c:pt>
                <c:pt idx="1">
                  <c:v>0.58250000000000002</c:v>
                </c:pt>
                <c:pt idx="2">
                  <c:v>0.58750000000000002</c:v>
                </c:pt>
                <c:pt idx="3">
                  <c:v>0.59</c:v>
                </c:pt>
                <c:pt idx="4">
                  <c:v>0.59499999999999997</c:v>
                </c:pt>
                <c:pt idx="5">
                  <c:v>0.6</c:v>
                </c:pt>
              </c:numCache>
            </c:numRef>
          </c:val>
          <c:smooth val="0"/>
          <c:extLst>
            <c:ext xmlns:c16="http://schemas.microsoft.com/office/drawing/2014/chart" uri="{C3380CC4-5D6E-409C-BE32-E72D297353CC}">
              <c16:uniqueId val="{00000007-A499-4887-BA50-1C235F46E160}"/>
            </c:ext>
          </c:extLst>
        </c:ser>
        <c:dLbls>
          <c:dLblPos val="ctr"/>
          <c:showLegendKey val="0"/>
          <c:showVal val="1"/>
          <c:showCatName val="0"/>
          <c:showSerName val="0"/>
          <c:showPercent val="0"/>
          <c:showBubbleSize val="0"/>
        </c:dLbls>
        <c:marker val="1"/>
        <c:smooth val="0"/>
        <c:axId val="780274288"/>
        <c:axId val="780277896"/>
      </c:lineChart>
      <c:catAx>
        <c:axId val="780274288"/>
        <c:scaling>
          <c:orientation val="minMax"/>
        </c:scaling>
        <c:delete val="1"/>
        <c:axPos val="b"/>
        <c:numFmt formatCode="General" sourceLinked="1"/>
        <c:majorTickMark val="none"/>
        <c:minorTickMark val="none"/>
        <c:tickLblPos val="nextTo"/>
        <c:crossAx val="780277896"/>
        <c:crosses val="autoZero"/>
        <c:auto val="1"/>
        <c:lblAlgn val="ctr"/>
        <c:lblOffset val="100"/>
        <c:noMultiLvlLbl val="0"/>
      </c:catAx>
      <c:valAx>
        <c:axId val="780277896"/>
        <c:scaling>
          <c:orientation val="minMax"/>
          <c:max val="0.65000000000000013"/>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78027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spPr>
            <a:solidFill>
              <a:schemeClr val="accent2">
                <a:lumMod val="20000"/>
                <a:lumOff val="80000"/>
              </a:schemeClr>
            </a:solidFill>
            <a:ln>
              <a:noFill/>
            </a:ln>
            <a:effectLst/>
          </c:spPr>
          <c:cat>
            <c:strRef>
              <c:f>'[Indicator 5 data for target setting - equated to FFY 2020-25 APR - plus 20-21.xlsx]SW by setting type'!$Z$11:$Z$16</c:f>
              <c:strCache>
                <c:ptCount val="6"/>
                <c:pt idx="0">
                  <c:v>2020-21</c:v>
                </c:pt>
                <c:pt idx="1">
                  <c:v>2021-22</c:v>
                </c:pt>
                <c:pt idx="2">
                  <c:v>2022-23</c:v>
                </c:pt>
                <c:pt idx="3">
                  <c:v>2023-24</c:v>
                </c:pt>
                <c:pt idx="4">
                  <c:v>2024-25</c:v>
                </c:pt>
                <c:pt idx="5">
                  <c:v>2025-26</c:v>
                </c:pt>
              </c:strCache>
            </c:strRef>
          </c:cat>
          <c:val>
            <c:numRef>
              <c:f>'[Indicator 5 data for target setting - equated to FFY 2020-25 APR - plus 20-21.xlsx]SW by setting type'!$AB$11:$AB$16</c:f>
              <c:numCache>
                <c:formatCode>0.00%</c:formatCode>
                <c:ptCount val="6"/>
                <c:pt idx="0">
                  <c:v>0.20665490532858699</c:v>
                </c:pt>
                <c:pt idx="1">
                  <c:v>0.20665490532858699</c:v>
                </c:pt>
                <c:pt idx="2">
                  <c:v>0.20665490532858699</c:v>
                </c:pt>
                <c:pt idx="3">
                  <c:v>0.20665490532858699</c:v>
                </c:pt>
                <c:pt idx="4">
                  <c:v>0.20665490532858699</c:v>
                </c:pt>
                <c:pt idx="5">
                  <c:v>0.20665490532858699</c:v>
                </c:pt>
              </c:numCache>
            </c:numRef>
          </c:val>
          <c:extLst>
            <c:ext xmlns:c16="http://schemas.microsoft.com/office/drawing/2014/chart" uri="{C3380CC4-5D6E-409C-BE32-E72D297353CC}">
              <c16:uniqueId val="{00000000-E4CF-4549-ADF2-9F3235F46730}"/>
            </c:ext>
          </c:extLst>
        </c:ser>
        <c:dLbls>
          <c:showLegendKey val="0"/>
          <c:showVal val="0"/>
          <c:showCatName val="0"/>
          <c:showSerName val="0"/>
          <c:showPercent val="0"/>
          <c:showBubbleSize val="0"/>
        </c:dLbls>
        <c:axId val="780273632"/>
        <c:axId val="547559536"/>
      </c:areaChart>
      <c:lineChart>
        <c:grouping val="standard"/>
        <c:varyColors val="0"/>
        <c:ser>
          <c:idx val="0"/>
          <c:order val="0"/>
          <c:spPr>
            <a:ln w="28575" cap="rnd">
              <a:solidFill>
                <a:schemeClr val="accent2">
                  <a:lumMod val="50000"/>
                </a:schemeClr>
              </a:solidFill>
              <a:round/>
            </a:ln>
            <a:effectLst/>
          </c:spPr>
          <c:marker>
            <c:symbol val="circle"/>
            <c:size val="72"/>
            <c:spPr>
              <a:solidFill>
                <a:schemeClr val="bg1"/>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5 data for target setting - equated to FFY 2020-25 APR - plus 20-21.xlsx]SW by setting type'!$Z$11:$Z$16</c:f>
              <c:strCache>
                <c:ptCount val="6"/>
                <c:pt idx="0">
                  <c:v>2020-21</c:v>
                </c:pt>
                <c:pt idx="1">
                  <c:v>2021-22</c:v>
                </c:pt>
                <c:pt idx="2">
                  <c:v>2022-23</c:v>
                </c:pt>
                <c:pt idx="3">
                  <c:v>2023-24</c:v>
                </c:pt>
                <c:pt idx="4">
                  <c:v>2024-25</c:v>
                </c:pt>
                <c:pt idx="5">
                  <c:v>2025-26</c:v>
                </c:pt>
              </c:strCache>
            </c:strRef>
          </c:cat>
          <c:val>
            <c:numRef>
              <c:f>'[Indicator 5 data for target setting - equated to FFY 2020-25 APR - plus 20-21.xlsx]SW by setting type'!$AA$11:$AA$16</c:f>
              <c:numCache>
                <c:formatCode>0.00%</c:formatCode>
                <c:ptCount val="6"/>
                <c:pt idx="0">
                  <c:v>0.18157860462844599</c:v>
                </c:pt>
                <c:pt idx="1">
                  <c:v>0.18</c:v>
                </c:pt>
                <c:pt idx="2">
                  <c:v>0.17799999999999999</c:v>
                </c:pt>
                <c:pt idx="3">
                  <c:v>0.17499999999999999</c:v>
                </c:pt>
                <c:pt idx="4">
                  <c:v>0.17249999999999999</c:v>
                </c:pt>
                <c:pt idx="5">
                  <c:v>0.17</c:v>
                </c:pt>
              </c:numCache>
            </c:numRef>
          </c:val>
          <c:smooth val="0"/>
          <c:extLst>
            <c:ext xmlns:c16="http://schemas.microsoft.com/office/drawing/2014/chart" uri="{C3380CC4-5D6E-409C-BE32-E72D297353CC}">
              <c16:uniqueId val="{00000001-E4CF-4549-ADF2-9F3235F46730}"/>
            </c:ext>
          </c:extLst>
        </c:ser>
        <c:dLbls>
          <c:showLegendKey val="0"/>
          <c:showVal val="0"/>
          <c:showCatName val="0"/>
          <c:showSerName val="0"/>
          <c:showPercent val="0"/>
          <c:showBubbleSize val="0"/>
        </c:dLbls>
        <c:marker val="1"/>
        <c:smooth val="0"/>
        <c:axId val="780273632"/>
        <c:axId val="547559536"/>
      </c:lineChart>
      <c:catAx>
        <c:axId val="780273632"/>
        <c:scaling>
          <c:orientation val="minMax"/>
        </c:scaling>
        <c:delete val="1"/>
        <c:axPos val="b"/>
        <c:numFmt formatCode="General" sourceLinked="1"/>
        <c:majorTickMark val="none"/>
        <c:minorTickMark val="none"/>
        <c:tickLblPos val="nextTo"/>
        <c:crossAx val="547559536"/>
        <c:crosses val="autoZero"/>
        <c:auto val="1"/>
        <c:lblAlgn val="ctr"/>
        <c:lblOffset val="100"/>
        <c:noMultiLvlLbl val="0"/>
      </c:catAx>
      <c:valAx>
        <c:axId val="547559536"/>
        <c:scaling>
          <c:orientation val="minMax"/>
          <c:min val="0.15000000000000002"/>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780273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spPr>
            <a:solidFill>
              <a:srgbClr val="FFDF79"/>
            </a:solidFill>
            <a:ln>
              <a:noFill/>
            </a:ln>
            <a:effectLst/>
          </c:spPr>
          <c:cat>
            <c:strRef>
              <c:f>'[Indicator 5 data for target setting - equated to FFY 2020-25 APR - plus 20-21.xlsx]SW by setting type'!$Z$19:$Z$24</c:f>
              <c:strCache>
                <c:ptCount val="6"/>
                <c:pt idx="0">
                  <c:v>2020-21</c:v>
                </c:pt>
                <c:pt idx="1">
                  <c:v>2021-22</c:v>
                </c:pt>
                <c:pt idx="2">
                  <c:v>2022-23</c:v>
                </c:pt>
                <c:pt idx="3">
                  <c:v>2023-24</c:v>
                </c:pt>
                <c:pt idx="4">
                  <c:v>2024-25</c:v>
                </c:pt>
                <c:pt idx="5">
                  <c:v>2025-26</c:v>
                </c:pt>
              </c:strCache>
            </c:strRef>
          </c:cat>
          <c:val>
            <c:numRef>
              <c:f>'[Indicator 5 data for target setting - equated to FFY 2020-25 APR - plus 20-21.xlsx]SW by setting type'!$AB$19:$AB$24</c:f>
              <c:numCache>
                <c:formatCode>0.00%</c:formatCode>
                <c:ptCount val="6"/>
                <c:pt idx="0">
                  <c:v>5.3179580271023701E-2</c:v>
                </c:pt>
                <c:pt idx="1">
                  <c:v>5.3179580271023701E-2</c:v>
                </c:pt>
                <c:pt idx="2">
                  <c:v>5.3179580271023701E-2</c:v>
                </c:pt>
                <c:pt idx="3">
                  <c:v>5.3179580271023701E-2</c:v>
                </c:pt>
                <c:pt idx="4">
                  <c:v>5.3179580271023701E-2</c:v>
                </c:pt>
                <c:pt idx="5">
                  <c:v>5.3179580271023701E-2</c:v>
                </c:pt>
              </c:numCache>
            </c:numRef>
          </c:val>
          <c:extLst>
            <c:ext xmlns:c16="http://schemas.microsoft.com/office/drawing/2014/chart" uri="{C3380CC4-5D6E-409C-BE32-E72D297353CC}">
              <c16:uniqueId val="{00000000-8A9D-4E73-935B-602FBBCA36E2}"/>
            </c:ext>
          </c:extLst>
        </c:ser>
        <c:dLbls>
          <c:showLegendKey val="0"/>
          <c:showVal val="0"/>
          <c:showCatName val="0"/>
          <c:showSerName val="0"/>
          <c:showPercent val="0"/>
          <c:showBubbleSize val="0"/>
        </c:dLbls>
        <c:axId val="814014024"/>
        <c:axId val="547162600"/>
      </c:areaChart>
      <c:lineChart>
        <c:grouping val="standard"/>
        <c:varyColors val="0"/>
        <c:ser>
          <c:idx val="0"/>
          <c:order val="0"/>
          <c:spPr>
            <a:ln w="28575" cap="rnd">
              <a:solidFill>
                <a:schemeClr val="accent1"/>
              </a:solidFill>
              <a:round/>
            </a:ln>
            <a:effectLst/>
          </c:spPr>
          <c:marker>
            <c:symbol val="circle"/>
            <c:size val="72"/>
            <c:spPr>
              <a:solidFill>
                <a:schemeClr val="bg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5 data for target setting - equated to FFY 2020-25 APR - plus 20-21.xlsx]SW by setting type'!$Z$19:$Z$24</c:f>
              <c:strCache>
                <c:ptCount val="6"/>
                <c:pt idx="0">
                  <c:v>2020-21</c:v>
                </c:pt>
                <c:pt idx="1">
                  <c:v>2021-22</c:v>
                </c:pt>
                <c:pt idx="2">
                  <c:v>2022-23</c:v>
                </c:pt>
                <c:pt idx="3">
                  <c:v>2023-24</c:v>
                </c:pt>
                <c:pt idx="4">
                  <c:v>2024-25</c:v>
                </c:pt>
                <c:pt idx="5">
                  <c:v>2025-26</c:v>
                </c:pt>
              </c:strCache>
            </c:strRef>
          </c:cat>
          <c:val>
            <c:numRef>
              <c:f>'[Indicator 5 data for target setting - equated to FFY 2020-25 APR - plus 20-21.xlsx]SW by setting type'!$AA$19:$AA$24</c:f>
              <c:numCache>
                <c:formatCode>0.00%</c:formatCode>
                <c:ptCount val="6"/>
                <c:pt idx="0">
                  <c:v>5.1388289688967803E-2</c:v>
                </c:pt>
                <c:pt idx="1">
                  <c:v>5.0999999999999997E-2</c:v>
                </c:pt>
                <c:pt idx="2">
                  <c:v>0.05</c:v>
                </c:pt>
                <c:pt idx="3">
                  <c:v>4.9000000000000002E-2</c:v>
                </c:pt>
                <c:pt idx="4">
                  <c:v>4.8000000000000001E-2</c:v>
                </c:pt>
                <c:pt idx="5">
                  <c:v>4.7500000000000001E-2</c:v>
                </c:pt>
              </c:numCache>
            </c:numRef>
          </c:val>
          <c:smooth val="0"/>
          <c:extLst>
            <c:ext xmlns:c16="http://schemas.microsoft.com/office/drawing/2014/chart" uri="{C3380CC4-5D6E-409C-BE32-E72D297353CC}">
              <c16:uniqueId val="{00000001-8A9D-4E73-935B-602FBBCA36E2}"/>
            </c:ext>
          </c:extLst>
        </c:ser>
        <c:dLbls>
          <c:showLegendKey val="0"/>
          <c:showVal val="0"/>
          <c:showCatName val="0"/>
          <c:showSerName val="0"/>
          <c:showPercent val="0"/>
          <c:showBubbleSize val="0"/>
        </c:dLbls>
        <c:marker val="1"/>
        <c:smooth val="0"/>
        <c:axId val="814014024"/>
        <c:axId val="547162600"/>
      </c:lineChart>
      <c:catAx>
        <c:axId val="814014024"/>
        <c:scaling>
          <c:orientation val="minMax"/>
        </c:scaling>
        <c:delete val="1"/>
        <c:axPos val="b"/>
        <c:numFmt formatCode="General" sourceLinked="1"/>
        <c:majorTickMark val="none"/>
        <c:minorTickMark val="none"/>
        <c:tickLblPos val="nextTo"/>
        <c:crossAx val="547162600"/>
        <c:crosses val="autoZero"/>
        <c:auto val="1"/>
        <c:lblAlgn val="ctr"/>
        <c:lblOffset val="100"/>
        <c:noMultiLvlLbl val="0"/>
      </c:catAx>
      <c:valAx>
        <c:axId val="547162600"/>
        <c:scaling>
          <c:orientation val="minMax"/>
          <c:max val="6.0000000000000012E-2"/>
          <c:min val="3.0000000000000006E-2"/>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14014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'Indicator 5 Targets &amp; Results'!$D$17</c:f>
              <c:strCache>
                <c:ptCount val="1"/>
                <c:pt idx="0">
                  <c:v>2015</c:v>
                </c:pt>
              </c:strCache>
            </c:strRef>
          </c:tx>
          <c:spPr>
            <a:solidFill>
              <a:schemeClr val="accent3"/>
            </a:solidFill>
            <a:ln>
              <a:noFill/>
            </a:ln>
            <a:effectLst/>
          </c:spPr>
          <c:invertIfNegative val="0"/>
          <c:cat>
            <c:strRef>
              <c:f>'Indicator 5 Targets &amp; Results'!$A$18:$A$24</c:f>
              <c:strCache>
                <c:ptCount val="7"/>
                <c:pt idx="0">
                  <c:v>New York</c:v>
                </c:pt>
                <c:pt idx="1">
                  <c:v>California</c:v>
                </c:pt>
                <c:pt idx="2">
                  <c:v>Florida</c:v>
                </c:pt>
                <c:pt idx="3">
                  <c:v>Pennsylvania</c:v>
                </c:pt>
                <c:pt idx="4">
                  <c:v>Illinois</c:v>
                </c:pt>
                <c:pt idx="5">
                  <c:v>Texas</c:v>
                </c:pt>
                <c:pt idx="6">
                  <c:v>Ohio</c:v>
                </c:pt>
              </c:strCache>
            </c:strRef>
          </c:cat>
          <c:val>
            <c:numRef>
              <c:f>'Indicator 5 Targets &amp; Results'!$D$18:$D$24</c:f>
              <c:numCache>
                <c:formatCode>0.00%</c:formatCode>
                <c:ptCount val="7"/>
                <c:pt idx="0">
                  <c:v>0.57979999999999998</c:v>
                </c:pt>
                <c:pt idx="1">
                  <c:v>0.54069999999999996</c:v>
                </c:pt>
                <c:pt idx="2">
                  <c:v>0.73019999999999996</c:v>
                </c:pt>
                <c:pt idx="3">
                  <c:v>0.61839999999999995</c:v>
                </c:pt>
                <c:pt idx="4">
                  <c:v>0.52649999999999997</c:v>
                </c:pt>
                <c:pt idx="5">
                  <c:v>0.68130000000000002</c:v>
                </c:pt>
                <c:pt idx="6">
                  <c:v>0.65129999999999999</c:v>
                </c:pt>
              </c:numCache>
            </c:numRef>
          </c:val>
          <c:extLst>
            <c:ext xmlns:c16="http://schemas.microsoft.com/office/drawing/2014/chart" uri="{C3380CC4-5D6E-409C-BE32-E72D297353CC}">
              <c16:uniqueId val="{00000000-6416-4C36-AAB0-A5BE6B9CD871}"/>
            </c:ext>
          </c:extLst>
        </c:ser>
        <c:ser>
          <c:idx val="3"/>
          <c:order val="3"/>
          <c:tx>
            <c:strRef>
              <c:f>'Indicator 5 Targets &amp; Results'!$E$17</c:f>
              <c:strCache>
                <c:ptCount val="1"/>
                <c:pt idx="0">
                  <c:v>2016</c:v>
                </c:pt>
              </c:strCache>
            </c:strRef>
          </c:tx>
          <c:spPr>
            <a:solidFill>
              <a:schemeClr val="accent4"/>
            </a:solidFill>
            <a:ln>
              <a:noFill/>
            </a:ln>
            <a:effectLst/>
          </c:spPr>
          <c:invertIfNegative val="0"/>
          <c:cat>
            <c:strRef>
              <c:f>'Indicator 5 Targets &amp; Results'!$A$18:$A$24</c:f>
              <c:strCache>
                <c:ptCount val="7"/>
                <c:pt idx="0">
                  <c:v>New York</c:v>
                </c:pt>
                <c:pt idx="1">
                  <c:v>California</c:v>
                </c:pt>
                <c:pt idx="2">
                  <c:v>Florida</c:v>
                </c:pt>
                <c:pt idx="3">
                  <c:v>Pennsylvania</c:v>
                </c:pt>
                <c:pt idx="4">
                  <c:v>Illinois</c:v>
                </c:pt>
                <c:pt idx="5">
                  <c:v>Texas</c:v>
                </c:pt>
                <c:pt idx="6">
                  <c:v>Ohio</c:v>
                </c:pt>
              </c:strCache>
            </c:strRef>
          </c:cat>
          <c:val>
            <c:numRef>
              <c:f>'Indicator 5 Targets &amp; Results'!$E$18:$E$24</c:f>
              <c:numCache>
                <c:formatCode>0.00%</c:formatCode>
                <c:ptCount val="7"/>
                <c:pt idx="0">
                  <c:v>0.58260000000000001</c:v>
                </c:pt>
                <c:pt idx="1">
                  <c:v>0.54920000000000002</c:v>
                </c:pt>
                <c:pt idx="2">
                  <c:v>0.73899999999999999</c:v>
                </c:pt>
                <c:pt idx="3">
                  <c:v>0.62370000000000003</c:v>
                </c:pt>
                <c:pt idx="4">
                  <c:v>0.52510000000000001</c:v>
                </c:pt>
                <c:pt idx="5">
                  <c:v>0.68420000000000003</c:v>
                </c:pt>
                <c:pt idx="6">
                  <c:v>0.65810000000000002</c:v>
                </c:pt>
              </c:numCache>
            </c:numRef>
          </c:val>
          <c:extLst>
            <c:ext xmlns:c16="http://schemas.microsoft.com/office/drawing/2014/chart" uri="{C3380CC4-5D6E-409C-BE32-E72D297353CC}">
              <c16:uniqueId val="{00000001-6416-4C36-AAB0-A5BE6B9CD871}"/>
            </c:ext>
          </c:extLst>
        </c:ser>
        <c:ser>
          <c:idx val="4"/>
          <c:order val="4"/>
          <c:tx>
            <c:strRef>
              <c:f>'Indicator 5 Targets &amp; Results'!$F$17</c:f>
              <c:strCache>
                <c:ptCount val="1"/>
                <c:pt idx="0">
                  <c:v>2017</c:v>
                </c:pt>
              </c:strCache>
            </c:strRef>
          </c:tx>
          <c:spPr>
            <a:solidFill>
              <a:srgbClr val="00B050"/>
            </a:solidFill>
            <a:ln>
              <a:noFill/>
            </a:ln>
            <a:effectLst/>
          </c:spPr>
          <c:invertIfNegative val="0"/>
          <c:cat>
            <c:strRef>
              <c:f>'Indicator 5 Targets &amp; Results'!$A$18:$A$24</c:f>
              <c:strCache>
                <c:ptCount val="7"/>
                <c:pt idx="0">
                  <c:v>New York</c:v>
                </c:pt>
                <c:pt idx="1">
                  <c:v>California</c:v>
                </c:pt>
                <c:pt idx="2">
                  <c:v>Florida</c:v>
                </c:pt>
                <c:pt idx="3">
                  <c:v>Pennsylvania</c:v>
                </c:pt>
                <c:pt idx="4">
                  <c:v>Illinois</c:v>
                </c:pt>
                <c:pt idx="5">
                  <c:v>Texas</c:v>
                </c:pt>
                <c:pt idx="6">
                  <c:v>Ohio</c:v>
                </c:pt>
              </c:strCache>
            </c:strRef>
          </c:cat>
          <c:val>
            <c:numRef>
              <c:f>'Indicator 5 Targets &amp; Results'!$F$18:$F$24</c:f>
              <c:numCache>
                <c:formatCode>0.00%</c:formatCode>
                <c:ptCount val="7"/>
                <c:pt idx="0">
                  <c:v>0.58479999999999999</c:v>
                </c:pt>
                <c:pt idx="1">
                  <c:v>0.56100000000000005</c:v>
                </c:pt>
                <c:pt idx="2">
                  <c:v>0.75270000000000004</c:v>
                </c:pt>
                <c:pt idx="3">
                  <c:v>0.61970000000000003</c:v>
                </c:pt>
                <c:pt idx="4">
                  <c:v>0.52529999999999999</c:v>
                </c:pt>
                <c:pt idx="5">
                  <c:v>0.6875</c:v>
                </c:pt>
                <c:pt idx="6">
                  <c:v>0.63280000000000003</c:v>
                </c:pt>
              </c:numCache>
            </c:numRef>
          </c:val>
          <c:extLst>
            <c:ext xmlns:c16="http://schemas.microsoft.com/office/drawing/2014/chart" uri="{C3380CC4-5D6E-409C-BE32-E72D297353CC}">
              <c16:uniqueId val="{00000002-6416-4C36-AAB0-A5BE6B9CD871}"/>
            </c:ext>
          </c:extLst>
        </c:ser>
        <c:ser>
          <c:idx val="5"/>
          <c:order val="5"/>
          <c:tx>
            <c:strRef>
              <c:f>'Indicator 5 Targets &amp; Results'!$G$17</c:f>
              <c:strCache>
                <c:ptCount val="1"/>
                <c:pt idx="0">
                  <c:v>2018</c:v>
                </c:pt>
              </c:strCache>
            </c:strRef>
          </c:tx>
          <c:spPr>
            <a:solidFill>
              <a:srgbClr val="002060"/>
            </a:solidFill>
            <a:ln>
              <a:noFill/>
            </a:ln>
            <a:effectLst/>
          </c:spPr>
          <c:invertIfNegative val="0"/>
          <c:cat>
            <c:strRef>
              <c:f>'Indicator 5 Targets &amp; Results'!$A$18:$A$24</c:f>
              <c:strCache>
                <c:ptCount val="7"/>
                <c:pt idx="0">
                  <c:v>New York</c:v>
                </c:pt>
                <c:pt idx="1">
                  <c:v>California</c:v>
                </c:pt>
                <c:pt idx="2">
                  <c:v>Florida</c:v>
                </c:pt>
                <c:pt idx="3">
                  <c:v>Pennsylvania</c:v>
                </c:pt>
                <c:pt idx="4">
                  <c:v>Illinois</c:v>
                </c:pt>
                <c:pt idx="5">
                  <c:v>Texas</c:v>
                </c:pt>
                <c:pt idx="6">
                  <c:v>Ohio</c:v>
                </c:pt>
              </c:strCache>
            </c:strRef>
          </c:cat>
          <c:val>
            <c:numRef>
              <c:f>'Indicator 5 Targets &amp; Results'!$G$18:$G$24</c:f>
              <c:numCache>
                <c:formatCode>0.00%</c:formatCode>
                <c:ptCount val="7"/>
                <c:pt idx="0">
                  <c:v>0.58509999999999995</c:v>
                </c:pt>
                <c:pt idx="1">
                  <c:v>0.56879999999999997</c:v>
                </c:pt>
                <c:pt idx="2">
                  <c:v>0.76200000000000001</c:v>
                </c:pt>
                <c:pt idx="3">
                  <c:v>0.61519999999999997</c:v>
                </c:pt>
                <c:pt idx="4">
                  <c:v>0.52790000000000004</c:v>
                </c:pt>
                <c:pt idx="5">
                  <c:v>0.69450000000000001</c:v>
                </c:pt>
                <c:pt idx="6">
                  <c:v>0.63719999999999999</c:v>
                </c:pt>
              </c:numCache>
            </c:numRef>
          </c:val>
          <c:extLst>
            <c:ext xmlns:c16="http://schemas.microsoft.com/office/drawing/2014/chart" uri="{C3380CC4-5D6E-409C-BE32-E72D297353CC}">
              <c16:uniqueId val="{00000003-6416-4C36-AAB0-A5BE6B9CD871}"/>
            </c:ext>
          </c:extLst>
        </c:ser>
        <c:dLbls>
          <c:showLegendKey val="0"/>
          <c:showVal val="0"/>
          <c:showCatName val="0"/>
          <c:showSerName val="0"/>
          <c:showPercent val="0"/>
          <c:showBubbleSize val="0"/>
        </c:dLbls>
        <c:gapWidth val="219"/>
        <c:overlap val="-27"/>
        <c:axId val="913992496"/>
        <c:axId val="913995120"/>
        <c:extLst>
          <c:ext xmlns:c15="http://schemas.microsoft.com/office/drawing/2012/chart" uri="{02D57815-91ED-43cb-92C2-25804820EDAC}">
            <c15:filteredBarSeries>
              <c15:ser>
                <c:idx val="0"/>
                <c:order val="0"/>
                <c:tx>
                  <c:strRef>
                    <c:extLst>
                      <c:ext uri="{02D57815-91ED-43cb-92C2-25804820EDAC}">
                        <c15:formulaRef>
                          <c15:sqref>'Indicator 5 Targets &amp; Results'!$B$17</c15:sqref>
                        </c15:formulaRef>
                      </c:ext>
                    </c:extLst>
                    <c:strCache>
                      <c:ptCount val="1"/>
                      <c:pt idx="0">
                        <c:v>2013</c:v>
                      </c:pt>
                    </c:strCache>
                  </c:strRef>
                </c:tx>
                <c:spPr>
                  <a:solidFill>
                    <a:schemeClr val="accent1"/>
                  </a:solidFill>
                  <a:ln>
                    <a:noFill/>
                  </a:ln>
                  <a:effectLst/>
                </c:spPr>
                <c:invertIfNegative val="0"/>
                <c:cat>
                  <c:strRef>
                    <c:extLst>
                      <c:ext uri="{02D57815-91ED-43cb-92C2-25804820EDAC}">
                        <c15:formulaRef>
                          <c15:sqref>'Indicator 5 Targets &amp; Results'!$A$18:$A$24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c:ext uri="{02D57815-91ED-43cb-92C2-25804820EDAC}">
                        <c15:formulaRef>
                          <c15:sqref>'Indicator 5 Targets &amp; Results'!$B$18:$B$24</c15:sqref>
                        </c15:formulaRef>
                      </c:ext>
                    </c:extLst>
                    <c:numCache>
                      <c:formatCode>0.00%</c:formatCode>
                      <c:ptCount val="7"/>
                      <c:pt idx="0">
                        <c:v>0.58160000000000001</c:v>
                      </c:pt>
                      <c:pt idx="1">
                        <c:v>0.56379999999999997</c:v>
                      </c:pt>
                      <c:pt idx="2">
                        <c:v>0.71279999999999999</c:v>
                      </c:pt>
                      <c:pt idx="3">
                        <c:v>0.62429999999999997</c:v>
                      </c:pt>
                      <c:pt idx="4">
                        <c:v>0.53800000000000003</c:v>
                      </c:pt>
                      <c:pt idx="5">
                        <c:v>0.66169999999999995</c:v>
                      </c:pt>
                      <c:pt idx="6">
                        <c:v>0.62809999999999999</c:v>
                      </c:pt>
                    </c:numCache>
                  </c:numRef>
                </c:val>
                <c:extLst>
                  <c:ext xmlns:c16="http://schemas.microsoft.com/office/drawing/2014/chart" uri="{C3380CC4-5D6E-409C-BE32-E72D297353CC}">
                    <c16:uniqueId val="{00000005-6416-4C36-AAB0-A5BE6B9CD87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'Indicator 5 Targets &amp; Results'!$C$17</c15:sqref>
                        </c15:formulaRef>
                      </c:ext>
                    </c:extLst>
                    <c:strCache>
                      <c:ptCount val="1"/>
                      <c:pt idx="0">
                        <c:v>2014</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'Indicator 5 Targets &amp; Results'!$A$18:$A$24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'Indicator 5 Targets &amp; Results'!$C$18:$C$24</c15:sqref>
                        </c15:formulaRef>
                      </c:ext>
                    </c:extLst>
                    <c:numCache>
                      <c:formatCode>0.00%</c:formatCode>
                      <c:ptCount val="7"/>
                      <c:pt idx="0">
                        <c:v>0.57799999999999996</c:v>
                      </c:pt>
                      <c:pt idx="1">
                        <c:v>0.53380000000000005</c:v>
                      </c:pt>
                      <c:pt idx="2">
                        <c:v>0.74439999999999995</c:v>
                      </c:pt>
                      <c:pt idx="3">
                        <c:v>0.61960000000000004</c:v>
                      </c:pt>
                      <c:pt idx="4">
                        <c:v>0.53</c:v>
                      </c:pt>
                      <c:pt idx="5">
                        <c:v>0.67530000000000001</c:v>
                      </c:pt>
                      <c:pt idx="6">
                        <c:v>0.63919999999999999</c:v>
                      </c:pt>
                    </c:numCache>
                  </c:numRef>
                </c:val>
                <c:extLst xmlns:c15="http://schemas.microsoft.com/office/drawing/2012/chart">
                  <c:ext xmlns:c16="http://schemas.microsoft.com/office/drawing/2014/chart" uri="{C3380CC4-5D6E-409C-BE32-E72D297353CC}">
                    <c16:uniqueId val="{00000006-6416-4C36-AAB0-A5BE6B9CD87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'Indicator 5 Targets &amp; Results'!$H$17</c15:sqref>
                        </c15:formulaRef>
                      </c:ext>
                    </c:extLst>
                    <c:strCache>
                      <c:ptCount val="1"/>
                      <c:pt idx="0">
                        <c:v>2019</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'Indicator 5 Targets &amp; Results'!$A$18:$A$24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'Indicator 5 Targets &amp; Results'!$H$18:$H$24</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6416-4C36-AAB0-A5BE6B9CD871}"/>
                  </c:ext>
                </c:extLst>
              </c15:ser>
            </c15:filteredBarSeries>
          </c:ext>
        </c:extLst>
      </c:barChart>
      <c:lineChart>
        <c:grouping val="standard"/>
        <c:varyColors val="0"/>
        <c:ser>
          <c:idx val="7"/>
          <c:order val="7"/>
          <c:tx>
            <c:strRef>
              <c:f>'Indicator 5 Targets &amp; Results'!$I$17</c:f>
              <c:strCache>
                <c:ptCount val="1"/>
                <c:pt idx="0">
                  <c:v>2018 National Mean</c:v>
                </c:pt>
              </c:strCache>
            </c:strRef>
          </c:tx>
          <c:spPr>
            <a:ln w="28575" cap="rnd">
              <a:solidFill>
                <a:srgbClr val="FF0000"/>
              </a:solidFill>
              <a:prstDash val="dash"/>
              <a:round/>
            </a:ln>
            <a:effectLst/>
          </c:spPr>
          <c:marker>
            <c:symbol val="none"/>
          </c:marker>
          <c:cat>
            <c:strRef>
              <c:f>'Indicator 5 Targets &amp; Results'!$A$18:$A$24</c:f>
              <c:strCache>
                <c:ptCount val="7"/>
                <c:pt idx="0">
                  <c:v>New York</c:v>
                </c:pt>
                <c:pt idx="1">
                  <c:v>California</c:v>
                </c:pt>
                <c:pt idx="2">
                  <c:v>Florida</c:v>
                </c:pt>
                <c:pt idx="3">
                  <c:v>Pennsylvania</c:v>
                </c:pt>
                <c:pt idx="4">
                  <c:v>Illinois</c:v>
                </c:pt>
                <c:pt idx="5">
                  <c:v>Texas</c:v>
                </c:pt>
                <c:pt idx="6">
                  <c:v>Ohio</c:v>
                </c:pt>
              </c:strCache>
            </c:strRef>
          </c:cat>
          <c:val>
            <c:numRef>
              <c:f>'Indicator 5 Targets &amp; Results'!$I$18:$I$24</c:f>
              <c:numCache>
                <c:formatCode>0.00%</c:formatCode>
                <c:ptCount val="7"/>
                <c:pt idx="0">
                  <c:v>0.66279999999999994</c:v>
                </c:pt>
                <c:pt idx="1">
                  <c:v>0.66279999999999994</c:v>
                </c:pt>
                <c:pt idx="2">
                  <c:v>0.66279999999999994</c:v>
                </c:pt>
                <c:pt idx="3">
                  <c:v>0.66279999999999994</c:v>
                </c:pt>
                <c:pt idx="4">
                  <c:v>0.66279999999999994</c:v>
                </c:pt>
                <c:pt idx="5">
                  <c:v>0.66279999999999994</c:v>
                </c:pt>
                <c:pt idx="6">
                  <c:v>0.66279999999999994</c:v>
                </c:pt>
              </c:numCache>
            </c:numRef>
          </c:val>
          <c:smooth val="0"/>
          <c:extLst>
            <c:ext xmlns:c16="http://schemas.microsoft.com/office/drawing/2014/chart" uri="{C3380CC4-5D6E-409C-BE32-E72D297353CC}">
              <c16:uniqueId val="{00000004-6416-4C36-AAB0-A5BE6B9CD871}"/>
            </c:ext>
          </c:extLst>
        </c:ser>
        <c:dLbls>
          <c:showLegendKey val="0"/>
          <c:showVal val="0"/>
          <c:showCatName val="0"/>
          <c:showSerName val="0"/>
          <c:showPercent val="0"/>
          <c:showBubbleSize val="0"/>
        </c:dLbls>
        <c:marker val="1"/>
        <c:smooth val="0"/>
        <c:axId val="913992496"/>
        <c:axId val="913995120"/>
      </c:lineChart>
      <c:catAx>
        <c:axId val="91399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3995120"/>
        <c:crosses val="autoZero"/>
        <c:auto val="1"/>
        <c:lblAlgn val="ctr"/>
        <c:lblOffset val="100"/>
        <c:noMultiLvlLbl val="0"/>
      </c:catAx>
      <c:valAx>
        <c:axId val="91399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3992496"/>
        <c:crosses val="autoZero"/>
        <c:crossBetween val="between"/>
      </c:valAx>
      <c:spPr>
        <a:noFill/>
        <a:ln>
          <a:noFill/>
          <a:prstDash val="dash"/>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27140259505182E-2"/>
          <c:y val="3.2031746031746029E-2"/>
          <c:w val="0.94483367478751679"/>
          <c:h val="0.80860867391576052"/>
        </c:manualLayout>
      </c:layout>
      <c:lineChart>
        <c:grouping val="standard"/>
        <c:varyColors val="0"/>
        <c:ser>
          <c:idx val="0"/>
          <c:order val="0"/>
          <c:tx>
            <c:strRef>
              <c:f>'NYS Ind 5 Results w Variance'!$A$9</c:f>
              <c:strCache>
                <c:ptCount val="1"/>
                <c:pt idx="0">
                  <c:v>5B: NYS Target</c:v>
                </c:pt>
              </c:strCache>
            </c:strRef>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AF0-47AF-9F2C-7DE0A6BD00FA}"/>
                </c:ext>
              </c:extLst>
            </c:dLbl>
            <c:dLbl>
              <c:idx val="1"/>
              <c:tx>
                <c:rich>
                  <a:bodyPr/>
                  <a:lstStyle/>
                  <a:p>
                    <a:fld id="{3FB09FB4-9355-44EA-AB7C-16BDEFC1D63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AF0-47AF-9F2C-7DE0A6BD00FA}"/>
                </c:ext>
              </c:extLst>
            </c:dLbl>
            <c:dLbl>
              <c:idx val="2"/>
              <c:tx>
                <c:rich>
                  <a:bodyPr/>
                  <a:lstStyle/>
                  <a:p>
                    <a:fld id="{6C739D9C-BB56-428E-81D7-48CFB73C16A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AF0-47AF-9F2C-7DE0A6BD00FA}"/>
                </c:ext>
              </c:extLst>
            </c:dLbl>
            <c:dLbl>
              <c:idx val="3"/>
              <c:tx>
                <c:rich>
                  <a:bodyPr/>
                  <a:lstStyle/>
                  <a:p>
                    <a:fld id="{622B51D7-B2EF-471A-9FF2-4B7A392FAFC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AF0-47AF-9F2C-7DE0A6BD00FA}"/>
                </c:ext>
              </c:extLst>
            </c:dLbl>
            <c:dLbl>
              <c:idx val="4"/>
              <c:tx>
                <c:rich>
                  <a:bodyPr/>
                  <a:lstStyle/>
                  <a:p>
                    <a:fld id="{0046FAA2-DBAA-495B-935E-333F8BFF7AE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AF0-47AF-9F2C-7DE0A6BD00FA}"/>
                </c:ext>
              </c:extLst>
            </c:dLbl>
            <c:dLbl>
              <c:idx val="5"/>
              <c:tx>
                <c:rich>
                  <a:bodyPr/>
                  <a:lstStyle/>
                  <a:p>
                    <a:fld id="{6BF9350E-1BE6-4674-82B5-FB10AC07F8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AF0-47AF-9F2C-7DE0A6BD00FA}"/>
                </c:ext>
              </c:extLst>
            </c:dLbl>
            <c:dLbl>
              <c:idx val="6"/>
              <c:tx>
                <c:rich>
                  <a:bodyPr/>
                  <a:lstStyle/>
                  <a:p>
                    <a:fld id="{BD36E2E0-493B-4146-B3E4-AE7B7CFB30C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AF0-47AF-9F2C-7DE0A6BD00FA}"/>
                </c:ext>
              </c:extLst>
            </c:dLbl>
            <c:dLbl>
              <c:idx val="8"/>
              <c:dLblPos val="b"/>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3AF0-47AF-9F2C-7DE0A6BD00F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5 Results w Variance'!$B$3:$H$3</c:f>
              <c:numCache>
                <c:formatCode>General</c:formatCode>
                <c:ptCount val="7"/>
                <c:pt idx="0">
                  <c:v>2013</c:v>
                </c:pt>
                <c:pt idx="1">
                  <c:v>2014</c:v>
                </c:pt>
                <c:pt idx="2">
                  <c:v>2015</c:v>
                </c:pt>
                <c:pt idx="3">
                  <c:v>2016</c:v>
                </c:pt>
                <c:pt idx="4">
                  <c:v>2017</c:v>
                </c:pt>
                <c:pt idx="5">
                  <c:v>2018</c:v>
                </c:pt>
                <c:pt idx="6">
                  <c:v>2019</c:v>
                </c:pt>
              </c:numCache>
            </c:numRef>
          </c:cat>
          <c:val>
            <c:numRef>
              <c:f>'NYS Ind 5 Results w Variance'!$B$9:$H$9</c:f>
              <c:numCache>
                <c:formatCode>0.00%</c:formatCode>
                <c:ptCount val="7"/>
                <c:pt idx="0">
                  <c:v>0.215</c:v>
                </c:pt>
                <c:pt idx="1">
                  <c:v>0.21</c:v>
                </c:pt>
                <c:pt idx="2">
                  <c:v>0.20499999999999999</c:v>
                </c:pt>
                <c:pt idx="3">
                  <c:v>0.2</c:v>
                </c:pt>
                <c:pt idx="4">
                  <c:v>0.19</c:v>
                </c:pt>
                <c:pt idx="5">
                  <c:v>0.18</c:v>
                </c:pt>
                <c:pt idx="6">
                  <c:v>0.18</c:v>
                </c:pt>
              </c:numCache>
            </c:numRef>
          </c:val>
          <c:smooth val="0"/>
          <c:extLst>
            <c:ext xmlns:c15="http://schemas.microsoft.com/office/drawing/2012/chart" uri="{02D57815-91ED-43cb-92C2-25804820EDAC}">
              <c15:datalabelsRange>
                <c15:f>'NYS Ind 5 Results w Variance'!$B$10:$H$10</c15:f>
                <c15:dlblRangeCache>
                  <c:ptCount val="7"/>
                  <c:pt idx="0">
                    <c:v>0.00</c:v>
                  </c:pt>
                  <c:pt idx="1">
                    <c:v>-0.50</c:v>
                  </c:pt>
                  <c:pt idx="2">
                    <c:v>-0.50</c:v>
                  </c:pt>
                  <c:pt idx="3">
                    <c:v>-0.50</c:v>
                  </c:pt>
                  <c:pt idx="4">
                    <c:v>-1.00</c:v>
                  </c:pt>
                  <c:pt idx="5">
                    <c:v>-1.00</c:v>
                  </c:pt>
                  <c:pt idx="6">
                    <c:v>0.00</c:v>
                  </c:pt>
                </c15:dlblRangeCache>
              </c15:datalabelsRange>
            </c:ext>
            <c:ext xmlns:c16="http://schemas.microsoft.com/office/drawing/2014/chart" uri="{C3380CC4-5D6E-409C-BE32-E72D297353CC}">
              <c16:uniqueId val="{00000008-D850-49D3-8E98-9E034537B865}"/>
            </c:ext>
          </c:extLst>
        </c:ser>
        <c:ser>
          <c:idx val="2"/>
          <c:order val="2"/>
          <c:tx>
            <c:strRef>
              <c:f>'NYS Ind 5 Results w Variance'!$A$11</c:f>
              <c:strCache>
                <c:ptCount val="1"/>
                <c:pt idx="0">
                  <c:v>5B: NYS Result</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3AF0-47AF-9F2C-7DE0A6BD00FA}"/>
                </c:ext>
              </c:extLst>
            </c:dLbl>
            <c:dLbl>
              <c:idx val="1"/>
              <c:tx>
                <c:rich>
                  <a:bodyPr/>
                  <a:lstStyle/>
                  <a:p>
                    <a:fld id="{66B4FAA4-608E-4D30-8CF5-E79AEFC9C03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AF0-47AF-9F2C-7DE0A6BD00FA}"/>
                </c:ext>
              </c:extLst>
            </c:dLbl>
            <c:dLbl>
              <c:idx val="2"/>
              <c:tx>
                <c:rich>
                  <a:bodyPr/>
                  <a:lstStyle/>
                  <a:p>
                    <a:fld id="{9E87C48B-B90F-489C-A23D-D15317C6F6D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AF0-47AF-9F2C-7DE0A6BD00FA}"/>
                </c:ext>
              </c:extLst>
            </c:dLbl>
            <c:dLbl>
              <c:idx val="3"/>
              <c:layout>
                <c:manualLayout>
                  <c:x val="-3.852224568671913E-2"/>
                  <c:y val="-4.1429375465086606E-2"/>
                </c:manualLayout>
              </c:layout>
              <c:tx>
                <c:rich>
                  <a:bodyPr/>
                  <a:lstStyle/>
                  <a:p>
                    <a:fld id="{31F1E641-7A40-433D-919E-38BF2258815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AF0-47AF-9F2C-7DE0A6BD00FA}"/>
                </c:ext>
              </c:extLst>
            </c:dLbl>
            <c:dLbl>
              <c:idx val="4"/>
              <c:layout>
                <c:manualLayout>
                  <c:x val="-2.9509242817916795E-2"/>
                  <c:y val="1.9868665641744953E-2"/>
                </c:manualLayout>
              </c:layout>
              <c:tx>
                <c:rich>
                  <a:bodyPr/>
                  <a:lstStyle/>
                  <a:p>
                    <a:fld id="{6B77161B-E764-42F2-BCCF-70F8C5CF5FD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AF0-47AF-9F2C-7DE0A6BD00FA}"/>
                </c:ext>
              </c:extLst>
            </c:dLbl>
            <c:dLbl>
              <c:idx val="5"/>
              <c:tx>
                <c:rich>
                  <a:bodyPr/>
                  <a:lstStyle/>
                  <a:p>
                    <a:fld id="{8F6E75F9-606F-4B76-88C0-FB7B1BC0FF6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AF0-47AF-9F2C-7DE0A6BD00FA}"/>
                </c:ext>
              </c:extLst>
            </c:dLbl>
            <c:dLbl>
              <c:idx val="6"/>
              <c:tx>
                <c:rich>
                  <a:bodyPr/>
                  <a:lstStyle/>
                  <a:p>
                    <a:fld id="{9463A367-C70D-41F9-90BF-4112CF05D3F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AF0-47AF-9F2C-7DE0A6BD00F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5 Results w Variance'!$B$3:$H$3</c:f>
              <c:numCache>
                <c:formatCode>General</c:formatCode>
                <c:ptCount val="7"/>
                <c:pt idx="0">
                  <c:v>2013</c:v>
                </c:pt>
                <c:pt idx="1">
                  <c:v>2014</c:v>
                </c:pt>
                <c:pt idx="2">
                  <c:v>2015</c:v>
                </c:pt>
                <c:pt idx="3">
                  <c:v>2016</c:v>
                </c:pt>
                <c:pt idx="4">
                  <c:v>2017</c:v>
                </c:pt>
                <c:pt idx="5">
                  <c:v>2018</c:v>
                </c:pt>
                <c:pt idx="6">
                  <c:v>2019</c:v>
                </c:pt>
              </c:numCache>
            </c:numRef>
          </c:cat>
          <c:val>
            <c:numRef>
              <c:f>'NYS Ind 5 Results w Variance'!$B$11:$H$11</c:f>
              <c:numCache>
                <c:formatCode>0.00%</c:formatCode>
                <c:ptCount val="7"/>
                <c:pt idx="0">
                  <c:v>0.2147</c:v>
                </c:pt>
                <c:pt idx="1">
                  <c:v>0.19800000000000001</c:v>
                </c:pt>
                <c:pt idx="2">
                  <c:v>0.19819999999999999</c:v>
                </c:pt>
                <c:pt idx="3">
                  <c:v>0.1956</c:v>
                </c:pt>
                <c:pt idx="4">
                  <c:v>0.19040000000000001</c:v>
                </c:pt>
                <c:pt idx="5">
                  <c:v>0.18959999999999999</c:v>
                </c:pt>
                <c:pt idx="6">
                  <c:v>0.19009999999999999</c:v>
                </c:pt>
              </c:numCache>
            </c:numRef>
          </c:val>
          <c:smooth val="0"/>
          <c:extLst>
            <c:ext xmlns:c15="http://schemas.microsoft.com/office/drawing/2012/chart" uri="{02D57815-91ED-43cb-92C2-25804820EDAC}">
              <c15:datalabelsRange>
                <c15:f>'NYS Ind 5 Results w Variance'!$B$12:$H$12</c15:f>
                <c15:dlblRangeCache>
                  <c:ptCount val="7"/>
                  <c:pt idx="0">
                    <c:v>0.00</c:v>
                  </c:pt>
                  <c:pt idx="1">
                    <c:v>-1.67</c:v>
                  </c:pt>
                  <c:pt idx="2">
                    <c:v>0.02</c:v>
                  </c:pt>
                  <c:pt idx="3">
                    <c:v>-0.26</c:v>
                  </c:pt>
                  <c:pt idx="4">
                    <c:v>-0.52</c:v>
                  </c:pt>
                  <c:pt idx="5">
                    <c:v>-0.08</c:v>
                  </c:pt>
                  <c:pt idx="6">
                    <c:v>0.05</c:v>
                  </c:pt>
                </c15:dlblRangeCache>
              </c15:datalabelsRange>
            </c:ext>
            <c:ext xmlns:c16="http://schemas.microsoft.com/office/drawing/2014/chart" uri="{C3380CC4-5D6E-409C-BE32-E72D297353CC}">
              <c16:uniqueId val="{00000010-D850-49D3-8E98-9E034537B865}"/>
            </c:ext>
          </c:extLst>
        </c:ser>
        <c:dLbls>
          <c:dLblPos val="t"/>
          <c:showLegendKey val="0"/>
          <c:showVal val="1"/>
          <c:showCatName val="0"/>
          <c:showSerName val="0"/>
          <c:showPercent val="0"/>
          <c:showBubbleSize val="0"/>
        </c:dLbls>
        <c:smooth val="0"/>
        <c:axId val="804760696"/>
        <c:axId val="804760040"/>
        <c:extLst>
          <c:ext xmlns:c15="http://schemas.microsoft.com/office/drawing/2012/chart" uri="{02D57815-91ED-43cb-92C2-25804820EDAC}">
            <c15:filteredLineSeries>
              <c15:ser>
                <c:idx val="1"/>
                <c:order val="1"/>
                <c:tx>
                  <c:strRef>
                    <c:extLst>
                      <c:ext uri="{02D57815-91ED-43cb-92C2-25804820EDAC}">
                        <c15:formulaRef>
                          <c15:sqref>'NYS Ind 5 Results w Variance'!$A$10</c15:sqref>
                        </c15:formulaRef>
                      </c:ext>
                    </c:extLst>
                    <c:strCache>
                      <c:ptCount val="1"/>
                      <c:pt idx="0">
                        <c:v>Variance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'NYS Ind 5 Results w Variance'!$B$3:$H$3</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'NYS Ind 5 Results w Variance'!$B$10:$H$10</c15:sqref>
                        </c15:formulaRef>
                      </c:ext>
                    </c:extLst>
                    <c:numCache>
                      <c:formatCode>0.00</c:formatCode>
                      <c:ptCount val="7"/>
                      <c:pt idx="0">
                        <c:v>0</c:v>
                      </c:pt>
                      <c:pt idx="1">
                        <c:v>-0.50000000000000044</c:v>
                      </c:pt>
                      <c:pt idx="2">
                        <c:v>-0.50000000000000044</c:v>
                      </c:pt>
                      <c:pt idx="3">
                        <c:v>-0.49999999999999767</c:v>
                      </c:pt>
                      <c:pt idx="4">
                        <c:v>-1.0000000000000009</c:v>
                      </c:pt>
                      <c:pt idx="5">
                        <c:v>-1.0000000000000009</c:v>
                      </c:pt>
                      <c:pt idx="6">
                        <c:v>0</c:v>
                      </c:pt>
                    </c:numCache>
                  </c:numRef>
                </c:val>
                <c:smooth val="0"/>
                <c:extLst>
                  <c:ext xmlns:c16="http://schemas.microsoft.com/office/drawing/2014/chart" uri="{C3380CC4-5D6E-409C-BE32-E72D297353CC}">
                    <c16:uniqueId val="{00000011-D850-49D3-8E98-9E034537B86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'NYS Ind 5 Results w Variance'!$A$12</c15:sqref>
                        </c15:formulaRef>
                      </c:ext>
                    </c:extLst>
                    <c:strCache>
                      <c:ptCount val="1"/>
                      <c:pt idx="0">
                        <c:v>Variance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'NYS Ind 5 Results w Variance'!$B$3:$H$3</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5 Results w Variance'!$B$12:$H$12</c15:sqref>
                        </c15:formulaRef>
                      </c:ext>
                    </c:extLst>
                    <c:numCache>
                      <c:formatCode>0.00</c:formatCode>
                      <c:ptCount val="7"/>
                      <c:pt idx="0">
                        <c:v>0</c:v>
                      </c:pt>
                      <c:pt idx="1">
                        <c:v>-1.6699999999999993</c:v>
                      </c:pt>
                      <c:pt idx="2">
                        <c:v>1.9999999999997797E-2</c:v>
                      </c:pt>
                      <c:pt idx="3">
                        <c:v>-0.25999999999999912</c:v>
                      </c:pt>
                      <c:pt idx="4">
                        <c:v>-0.51999999999999824</c:v>
                      </c:pt>
                      <c:pt idx="5">
                        <c:v>-8.0000000000002292E-2</c:v>
                      </c:pt>
                      <c:pt idx="6">
                        <c:v>5.0000000000000044E-2</c:v>
                      </c:pt>
                    </c:numCache>
                  </c:numRef>
                </c:val>
                <c:smooth val="0"/>
                <c:extLst xmlns:c15="http://schemas.microsoft.com/office/drawing/2012/chart">
                  <c:ext xmlns:c16="http://schemas.microsoft.com/office/drawing/2014/chart" uri="{C3380CC4-5D6E-409C-BE32-E72D297353CC}">
                    <c16:uniqueId val="{00000012-D850-49D3-8E98-9E034537B865}"/>
                  </c:ext>
                </c:extLst>
              </c15:ser>
            </c15:filteredLineSeries>
          </c:ext>
        </c:extLst>
      </c:lineChart>
      <c:catAx>
        <c:axId val="80476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4760040"/>
        <c:crosses val="autoZero"/>
        <c:auto val="1"/>
        <c:lblAlgn val="ctr"/>
        <c:lblOffset val="100"/>
        <c:noMultiLvlLbl val="0"/>
      </c:catAx>
      <c:valAx>
        <c:axId val="804760040"/>
        <c:scaling>
          <c:orientation val="minMax"/>
          <c:min val="0.160000000000000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4760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'Indicator 5 Targets &amp; Results'!$N$17</c:f>
              <c:strCache>
                <c:ptCount val="1"/>
                <c:pt idx="0">
                  <c:v>2015</c:v>
                </c:pt>
              </c:strCache>
            </c:strRef>
          </c:tx>
          <c:spPr>
            <a:solidFill>
              <a:schemeClr val="accent3"/>
            </a:solidFill>
            <a:ln>
              <a:noFill/>
            </a:ln>
            <a:effectLst/>
          </c:spPr>
          <c:invertIfNegative val="0"/>
          <c:cat>
            <c:strRef>
              <c:f>'Indicator 5 Targets &amp; Results'!$K$18:$K$24</c:f>
              <c:strCache>
                <c:ptCount val="7"/>
                <c:pt idx="0">
                  <c:v>New York</c:v>
                </c:pt>
                <c:pt idx="1">
                  <c:v>California</c:v>
                </c:pt>
                <c:pt idx="2">
                  <c:v>Florida</c:v>
                </c:pt>
                <c:pt idx="3">
                  <c:v>Pennsylvania</c:v>
                </c:pt>
                <c:pt idx="4">
                  <c:v>Illinois</c:v>
                </c:pt>
                <c:pt idx="5">
                  <c:v>Texas</c:v>
                </c:pt>
                <c:pt idx="6">
                  <c:v>Ohio</c:v>
                </c:pt>
              </c:strCache>
            </c:strRef>
          </c:cat>
          <c:val>
            <c:numRef>
              <c:f>'Indicator 5 Targets &amp; Results'!$N$18:$N$24</c:f>
              <c:numCache>
                <c:formatCode>0.00%</c:formatCode>
                <c:ptCount val="7"/>
                <c:pt idx="0">
                  <c:v>0.19819999999999999</c:v>
                </c:pt>
                <c:pt idx="1">
                  <c:v>0.21540000000000001</c:v>
                </c:pt>
                <c:pt idx="2">
                  <c:v>0.1391</c:v>
                </c:pt>
                <c:pt idx="3">
                  <c:v>9.5299999999999996E-2</c:v>
                </c:pt>
                <c:pt idx="4">
                  <c:v>0.13289999999999999</c:v>
                </c:pt>
                <c:pt idx="5">
                  <c:v>0.14599999999999999</c:v>
                </c:pt>
                <c:pt idx="6">
                  <c:v>0.1177</c:v>
                </c:pt>
              </c:numCache>
            </c:numRef>
          </c:val>
          <c:extLst>
            <c:ext xmlns:c16="http://schemas.microsoft.com/office/drawing/2014/chart" uri="{C3380CC4-5D6E-409C-BE32-E72D297353CC}">
              <c16:uniqueId val="{00000000-E0A4-417C-8A36-F8E35202C6CE}"/>
            </c:ext>
          </c:extLst>
        </c:ser>
        <c:ser>
          <c:idx val="3"/>
          <c:order val="3"/>
          <c:tx>
            <c:strRef>
              <c:f>'Indicator 5 Targets &amp; Results'!$O$17</c:f>
              <c:strCache>
                <c:ptCount val="1"/>
                <c:pt idx="0">
                  <c:v>2016</c:v>
                </c:pt>
              </c:strCache>
            </c:strRef>
          </c:tx>
          <c:spPr>
            <a:solidFill>
              <a:schemeClr val="accent4"/>
            </a:solidFill>
            <a:ln>
              <a:noFill/>
            </a:ln>
            <a:effectLst/>
          </c:spPr>
          <c:invertIfNegative val="0"/>
          <c:cat>
            <c:strRef>
              <c:f>'Indicator 5 Targets &amp; Results'!$K$18:$K$24</c:f>
              <c:strCache>
                <c:ptCount val="7"/>
                <c:pt idx="0">
                  <c:v>New York</c:v>
                </c:pt>
                <c:pt idx="1">
                  <c:v>California</c:v>
                </c:pt>
                <c:pt idx="2">
                  <c:v>Florida</c:v>
                </c:pt>
                <c:pt idx="3">
                  <c:v>Pennsylvania</c:v>
                </c:pt>
                <c:pt idx="4">
                  <c:v>Illinois</c:v>
                </c:pt>
                <c:pt idx="5">
                  <c:v>Texas</c:v>
                </c:pt>
                <c:pt idx="6">
                  <c:v>Ohio</c:v>
                </c:pt>
              </c:strCache>
            </c:strRef>
          </c:cat>
          <c:val>
            <c:numRef>
              <c:f>'Indicator 5 Targets &amp; Results'!$O$18:$O$24</c:f>
              <c:numCache>
                <c:formatCode>0.00%</c:formatCode>
                <c:ptCount val="7"/>
                <c:pt idx="0">
                  <c:v>0.1956</c:v>
                </c:pt>
                <c:pt idx="1">
                  <c:v>0.20699999999999999</c:v>
                </c:pt>
                <c:pt idx="2">
                  <c:v>0.13769999999999999</c:v>
                </c:pt>
                <c:pt idx="3">
                  <c:v>9.01E-2</c:v>
                </c:pt>
                <c:pt idx="4">
                  <c:v>0.13439999999999999</c:v>
                </c:pt>
                <c:pt idx="5">
                  <c:v>0.1479</c:v>
                </c:pt>
                <c:pt idx="6">
                  <c:v>0.1241</c:v>
                </c:pt>
              </c:numCache>
            </c:numRef>
          </c:val>
          <c:extLst>
            <c:ext xmlns:c16="http://schemas.microsoft.com/office/drawing/2014/chart" uri="{C3380CC4-5D6E-409C-BE32-E72D297353CC}">
              <c16:uniqueId val="{00000001-E0A4-417C-8A36-F8E35202C6CE}"/>
            </c:ext>
          </c:extLst>
        </c:ser>
        <c:ser>
          <c:idx val="4"/>
          <c:order val="4"/>
          <c:tx>
            <c:strRef>
              <c:f>'Indicator 5 Targets &amp; Results'!$P$17</c:f>
              <c:strCache>
                <c:ptCount val="1"/>
                <c:pt idx="0">
                  <c:v>2017</c:v>
                </c:pt>
              </c:strCache>
            </c:strRef>
          </c:tx>
          <c:spPr>
            <a:solidFill>
              <a:srgbClr val="00B050"/>
            </a:solidFill>
            <a:ln>
              <a:noFill/>
            </a:ln>
            <a:effectLst/>
          </c:spPr>
          <c:invertIfNegative val="0"/>
          <c:cat>
            <c:strRef>
              <c:f>'Indicator 5 Targets &amp; Results'!$K$18:$K$24</c:f>
              <c:strCache>
                <c:ptCount val="7"/>
                <c:pt idx="0">
                  <c:v>New York</c:v>
                </c:pt>
                <c:pt idx="1">
                  <c:v>California</c:v>
                </c:pt>
                <c:pt idx="2">
                  <c:v>Florida</c:v>
                </c:pt>
                <c:pt idx="3">
                  <c:v>Pennsylvania</c:v>
                </c:pt>
                <c:pt idx="4">
                  <c:v>Illinois</c:v>
                </c:pt>
                <c:pt idx="5">
                  <c:v>Texas</c:v>
                </c:pt>
                <c:pt idx="6">
                  <c:v>Ohio</c:v>
                </c:pt>
              </c:strCache>
            </c:strRef>
          </c:cat>
          <c:val>
            <c:numRef>
              <c:f>'Indicator 5 Targets &amp; Results'!$P$18:$P$24</c:f>
              <c:numCache>
                <c:formatCode>0.00%</c:formatCode>
                <c:ptCount val="7"/>
                <c:pt idx="0">
                  <c:v>0.19040000000000001</c:v>
                </c:pt>
                <c:pt idx="1">
                  <c:v>0.19819999999999999</c:v>
                </c:pt>
                <c:pt idx="2">
                  <c:v>0.13789999999999999</c:v>
                </c:pt>
                <c:pt idx="3">
                  <c:v>9.2700000000000005E-2</c:v>
                </c:pt>
                <c:pt idx="4">
                  <c:v>0.13220000000000001</c:v>
                </c:pt>
                <c:pt idx="5">
                  <c:v>0.14940000000000001</c:v>
                </c:pt>
                <c:pt idx="6">
                  <c:v>0.1196</c:v>
                </c:pt>
              </c:numCache>
            </c:numRef>
          </c:val>
          <c:extLst>
            <c:ext xmlns:c16="http://schemas.microsoft.com/office/drawing/2014/chart" uri="{C3380CC4-5D6E-409C-BE32-E72D297353CC}">
              <c16:uniqueId val="{00000002-E0A4-417C-8A36-F8E35202C6CE}"/>
            </c:ext>
          </c:extLst>
        </c:ser>
        <c:ser>
          <c:idx val="5"/>
          <c:order val="5"/>
          <c:tx>
            <c:strRef>
              <c:f>'Indicator 5 Targets &amp; Results'!$Q$17</c:f>
              <c:strCache>
                <c:ptCount val="1"/>
                <c:pt idx="0">
                  <c:v>2018</c:v>
                </c:pt>
              </c:strCache>
            </c:strRef>
          </c:tx>
          <c:spPr>
            <a:solidFill>
              <a:srgbClr val="002060"/>
            </a:solidFill>
            <a:ln>
              <a:noFill/>
            </a:ln>
            <a:effectLst/>
          </c:spPr>
          <c:invertIfNegative val="0"/>
          <c:cat>
            <c:strRef>
              <c:f>'Indicator 5 Targets &amp; Results'!$K$18:$K$24</c:f>
              <c:strCache>
                <c:ptCount val="7"/>
                <c:pt idx="0">
                  <c:v>New York</c:v>
                </c:pt>
                <c:pt idx="1">
                  <c:v>California</c:v>
                </c:pt>
                <c:pt idx="2">
                  <c:v>Florida</c:v>
                </c:pt>
                <c:pt idx="3">
                  <c:v>Pennsylvania</c:v>
                </c:pt>
                <c:pt idx="4">
                  <c:v>Illinois</c:v>
                </c:pt>
                <c:pt idx="5">
                  <c:v>Texas</c:v>
                </c:pt>
                <c:pt idx="6">
                  <c:v>Ohio</c:v>
                </c:pt>
              </c:strCache>
            </c:strRef>
          </c:cat>
          <c:val>
            <c:numRef>
              <c:f>'Indicator 5 Targets &amp; Results'!$Q$18:$Q$24</c:f>
              <c:numCache>
                <c:formatCode>0.00%</c:formatCode>
                <c:ptCount val="7"/>
                <c:pt idx="0">
                  <c:v>0.18959999999999999</c:v>
                </c:pt>
                <c:pt idx="1">
                  <c:v>0.19539999999999999</c:v>
                </c:pt>
                <c:pt idx="2">
                  <c:v>0.13519999999999999</c:v>
                </c:pt>
                <c:pt idx="3">
                  <c:v>9.3899999999999997E-2</c:v>
                </c:pt>
                <c:pt idx="4">
                  <c:v>0.1305</c:v>
                </c:pt>
                <c:pt idx="5">
                  <c:v>0.14879999999999999</c:v>
                </c:pt>
                <c:pt idx="6">
                  <c:v>0.11890000000000001</c:v>
                </c:pt>
              </c:numCache>
            </c:numRef>
          </c:val>
          <c:extLst>
            <c:ext xmlns:c16="http://schemas.microsoft.com/office/drawing/2014/chart" uri="{C3380CC4-5D6E-409C-BE32-E72D297353CC}">
              <c16:uniqueId val="{00000003-E0A4-417C-8A36-F8E35202C6CE}"/>
            </c:ext>
          </c:extLst>
        </c:ser>
        <c:dLbls>
          <c:showLegendKey val="0"/>
          <c:showVal val="0"/>
          <c:showCatName val="0"/>
          <c:showSerName val="0"/>
          <c:showPercent val="0"/>
          <c:showBubbleSize val="0"/>
        </c:dLbls>
        <c:gapWidth val="219"/>
        <c:axId val="993096080"/>
        <c:axId val="993094112"/>
        <c:extLst>
          <c:ext xmlns:c15="http://schemas.microsoft.com/office/drawing/2012/chart" uri="{02D57815-91ED-43cb-92C2-25804820EDAC}">
            <c15:filteredBarSeries>
              <c15:ser>
                <c:idx val="0"/>
                <c:order val="0"/>
                <c:tx>
                  <c:strRef>
                    <c:extLst>
                      <c:ext uri="{02D57815-91ED-43cb-92C2-25804820EDAC}">
                        <c15:formulaRef>
                          <c15:sqref>'Indicator 5 Targets &amp; Results'!$L$17</c15:sqref>
                        </c15:formulaRef>
                      </c:ext>
                    </c:extLst>
                    <c:strCache>
                      <c:ptCount val="1"/>
                      <c:pt idx="0">
                        <c:v>2013</c:v>
                      </c:pt>
                    </c:strCache>
                  </c:strRef>
                </c:tx>
                <c:spPr>
                  <a:solidFill>
                    <a:schemeClr val="accent1"/>
                  </a:solidFill>
                  <a:ln>
                    <a:noFill/>
                  </a:ln>
                  <a:effectLst/>
                </c:spPr>
                <c:invertIfNegative val="0"/>
                <c:cat>
                  <c:strRef>
                    <c:extLst>
                      <c:ext uri="{02D57815-91ED-43cb-92C2-25804820EDAC}">
                        <c15:formulaRef>
                          <c15:sqref>'Indicator 5 Targets &amp; Results'!$K$18:$K$24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c:ext uri="{02D57815-91ED-43cb-92C2-25804820EDAC}">
                        <c15:formulaRef>
                          <c15:sqref>'Indicator 5 Targets &amp; Results'!$L$18:$L$24</c15:sqref>
                        </c15:formulaRef>
                      </c:ext>
                    </c:extLst>
                    <c:numCache>
                      <c:formatCode>0.00%</c:formatCode>
                      <c:ptCount val="7"/>
                      <c:pt idx="0">
                        <c:v>0.2147</c:v>
                      </c:pt>
                      <c:pt idx="1">
                        <c:v>0.23599999999999999</c:v>
                      </c:pt>
                      <c:pt idx="2">
                        <c:v>0.1462</c:v>
                      </c:pt>
                      <c:pt idx="3">
                        <c:v>8.9300000000000004E-2</c:v>
                      </c:pt>
                      <c:pt idx="4">
                        <c:v>0.1336</c:v>
                      </c:pt>
                      <c:pt idx="5">
                        <c:v>0.13930000000000001</c:v>
                      </c:pt>
                      <c:pt idx="6">
                        <c:v>0.1183</c:v>
                      </c:pt>
                    </c:numCache>
                  </c:numRef>
                </c:val>
                <c:extLst>
                  <c:ext xmlns:c16="http://schemas.microsoft.com/office/drawing/2014/chart" uri="{C3380CC4-5D6E-409C-BE32-E72D297353CC}">
                    <c16:uniqueId val="{00000005-E0A4-417C-8A36-F8E35202C6C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'Indicator 5 Targets &amp; Results'!$M$17</c15:sqref>
                        </c15:formulaRef>
                      </c:ext>
                    </c:extLst>
                    <c:strCache>
                      <c:ptCount val="1"/>
                      <c:pt idx="0">
                        <c:v>2014</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'Indicator 5 Targets &amp; Results'!$K$18:$K$24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'Indicator 5 Targets &amp; Results'!$M$18:$M$24</c15:sqref>
                        </c15:formulaRef>
                      </c:ext>
                    </c:extLst>
                    <c:numCache>
                      <c:formatCode>0.00%</c:formatCode>
                      <c:ptCount val="7"/>
                      <c:pt idx="0">
                        <c:v>0.19800000000000001</c:v>
                      </c:pt>
                      <c:pt idx="1">
                        <c:v>0.22009999999999999</c:v>
                      </c:pt>
                      <c:pt idx="2">
                        <c:v>0.12909999999999999</c:v>
                      </c:pt>
                      <c:pt idx="3">
                        <c:v>9.4899999999999998E-2</c:v>
                      </c:pt>
                      <c:pt idx="4">
                        <c:v>0.13189999999999999</c:v>
                      </c:pt>
                      <c:pt idx="5">
                        <c:v>0.1426</c:v>
                      </c:pt>
                      <c:pt idx="6">
                        <c:v>0.1179</c:v>
                      </c:pt>
                    </c:numCache>
                  </c:numRef>
                </c:val>
                <c:extLst xmlns:c15="http://schemas.microsoft.com/office/drawing/2012/chart">
                  <c:ext xmlns:c16="http://schemas.microsoft.com/office/drawing/2014/chart" uri="{C3380CC4-5D6E-409C-BE32-E72D297353CC}">
                    <c16:uniqueId val="{00000006-E0A4-417C-8A36-F8E35202C6C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'Indicator 5 Targets &amp; Results'!$R$17</c15:sqref>
                        </c15:formulaRef>
                      </c:ext>
                    </c:extLst>
                    <c:strCache>
                      <c:ptCount val="1"/>
                      <c:pt idx="0">
                        <c:v>2019</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'Indicator 5 Targets &amp; Results'!$K$18:$K$24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'Indicator 5 Targets &amp; Results'!$R$18:$R$24</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E0A4-417C-8A36-F8E35202C6CE}"/>
                  </c:ext>
                </c:extLst>
              </c15:ser>
            </c15:filteredBarSeries>
          </c:ext>
        </c:extLst>
      </c:barChart>
      <c:lineChart>
        <c:grouping val="standard"/>
        <c:varyColors val="0"/>
        <c:ser>
          <c:idx val="7"/>
          <c:order val="7"/>
          <c:tx>
            <c:strRef>
              <c:f>'Indicator 5 Targets &amp; Results'!$S$17</c:f>
              <c:strCache>
                <c:ptCount val="1"/>
                <c:pt idx="0">
                  <c:v>2018 National Mean</c:v>
                </c:pt>
              </c:strCache>
            </c:strRef>
          </c:tx>
          <c:spPr>
            <a:ln w="28575" cap="rnd">
              <a:solidFill>
                <a:srgbClr val="FF0000"/>
              </a:solidFill>
              <a:prstDash val="dash"/>
              <a:round/>
            </a:ln>
            <a:effectLst/>
          </c:spPr>
          <c:marker>
            <c:symbol val="none"/>
          </c:marker>
          <c:cat>
            <c:strRef>
              <c:f>'Indicator 5 Targets &amp; Results'!$K$18:$K$24</c:f>
              <c:strCache>
                <c:ptCount val="7"/>
                <c:pt idx="0">
                  <c:v>New York</c:v>
                </c:pt>
                <c:pt idx="1">
                  <c:v>California</c:v>
                </c:pt>
                <c:pt idx="2">
                  <c:v>Florida</c:v>
                </c:pt>
                <c:pt idx="3">
                  <c:v>Pennsylvania</c:v>
                </c:pt>
                <c:pt idx="4">
                  <c:v>Illinois</c:v>
                </c:pt>
                <c:pt idx="5">
                  <c:v>Texas</c:v>
                </c:pt>
                <c:pt idx="6">
                  <c:v>Ohio</c:v>
                </c:pt>
              </c:strCache>
            </c:strRef>
          </c:cat>
          <c:val>
            <c:numRef>
              <c:f>'Indicator 5 Targets &amp; Results'!$S$18:$S$24</c:f>
              <c:numCache>
                <c:formatCode>0.00%</c:formatCode>
                <c:ptCount val="7"/>
                <c:pt idx="0">
                  <c:v>0.1038</c:v>
                </c:pt>
                <c:pt idx="1">
                  <c:v>0.1038</c:v>
                </c:pt>
                <c:pt idx="2">
                  <c:v>0.1038</c:v>
                </c:pt>
                <c:pt idx="3">
                  <c:v>0.1038</c:v>
                </c:pt>
                <c:pt idx="4">
                  <c:v>0.1038</c:v>
                </c:pt>
                <c:pt idx="5">
                  <c:v>0.1038</c:v>
                </c:pt>
                <c:pt idx="6">
                  <c:v>0.1038</c:v>
                </c:pt>
              </c:numCache>
            </c:numRef>
          </c:val>
          <c:smooth val="0"/>
          <c:extLst>
            <c:ext xmlns:c16="http://schemas.microsoft.com/office/drawing/2014/chart" uri="{C3380CC4-5D6E-409C-BE32-E72D297353CC}">
              <c16:uniqueId val="{00000004-E0A4-417C-8A36-F8E35202C6CE}"/>
            </c:ext>
          </c:extLst>
        </c:ser>
        <c:dLbls>
          <c:showLegendKey val="0"/>
          <c:showVal val="0"/>
          <c:showCatName val="0"/>
          <c:showSerName val="0"/>
          <c:showPercent val="0"/>
          <c:showBubbleSize val="0"/>
        </c:dLbls>
        <c:marker val="1"/>
        <c:smooth val="0"/>
        <c:axId val="993096080"/>
        <c:axId val="993094112"/>
      </c:lineChart>
      <c:catAx>
        <c:axId val="9930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3094112"/>
        <c:crosses val="autoZero"/>
        <c:auto val="1"/>
        <c:lblAlgn val="ctr"/>
        <c:lblOffset val="100"/>
        <c:noMultiLvlLbl val="0"/>
      </c:catAx>
      <c:valAx>
        <c:axId val="99309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309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35404025895864"/>
          <c:y val="2.7795596042238479E-2"/>
          <c:w val="0.94483367478751679"/>
          <c:h val="0.80860867391576052"/>
        </c:manualLayout>
      </c:layout>
      <c:lineChart>
        <c:grouping val="standard"/>
        <c:varyColors val="0"/>
        <c:ser>
          <c:idx val="0"/>
          <c:order val="0"/>
          <c:tx>
            <c:strRef>
              <c:f>'NYS Ind 5 Results w Variance'!$A$14</c:f>
              <c:strCache>
                <c:ptCount val="1"/>
                <c:pt idx="0">
                  <c:v>5C: NYS Target</c:v>
                </c:pt>
              </c:strCache>
            </c:strRef>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750-4DDC-8024-865B995B15D0}"/>
                </c:ext>
              </c:extLst>
            </c:dLbl>
            <c:dLbl>
              <c:idx val="1"/>
              <c:layout>
                <c:manualLayout>
                  <c:x val="-3.8291618467348458E-2"/>
                  <c:y val="2.9133422716023483E-2"/>
                </c:manualLayout>
              </c:layout>
              <c:tx>
                <c:rich>
                  <a:bodyPr/>
                  <a:lstStyle/>
                  <a:p>
                    <a:fld id="{ACB82ECB-985A-4DB7-82D2-8DF0CA706CF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750-4DDC-8024-865B995B15D0}"/>
                </c:ext>
              </c:extLst>
            </c:dLbl>
            <c:dLbl>
              <c:idx val="2"/>
              <c:tx>
                <c:rich>
                  <a:bodyPr/>
                  <a:lstStyle/>
                  <a:p>
                    <a:fld id="{7B07B4AE-1E1A-495F-994E-0B6A1ED2010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750-4DDC-8024-865B995B15D0}"/>
                </c:ext>
              </c:extLst>
            </c:dLbl>
            <c:dLbl>
              <c:idx val="3"/>
              <c:tx>
                <c:rich>
                  <a:bodyPr/>
                  <a:lstStyle/>
                  <a:p>
                    <a:fld id="{A90449F6-895C-45D5-A6A2-5C3D5338CC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750-4DDC-8024-865B995B15D0}"/>
                </c:ext>
              </c:extLst>
            </c:dLbl>
            <c:dLbl>
              <c:idx val="4"/>
              <c:tx>
                <c:rich>
                  <a:bodyPr/>
                  <a:lstStyle/>
                  <a:p>
                    <a:fld id="{15D6CBF7-D4A5-4E93-B465-D66DE4C7AE1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750-4DDC-8024-865B995B15D0}"/>
                </c:ext>
              </c:extLst>
            </c:dLbl>
            <c:dLbl>
              <c:idx val="5"/>
              <c:tx>
                <c:rich>
                  <a:bodyPr/>
                  <a:lstStyle/>
                  <a:p>
                    <a:fld id="{3F5007D2-663C-4C24-B1CC-D6A96701CB6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750-4DDC-8024-865B995B15D0}"/>
                </c:ext>
              </c:extLst>
            </c:dLbl>
            <c:dLbl>
              <c:idx val="6"/>
              <c:layout>
                <c:manualLayout>
                  <c:x val="-2.2861475976153307E-2"/>
                  <c:y val="2.3440543253108664E-2"/>
                </c:manualLayout>
              </c:layout>
              <c:tx>
                <c:rich>
                  <a:bodyPr/>
                  <a:lstStyle/>
                  <a:p>
                    <a:fld id="{ADCE7A6C-16D6-447F-8C02-4A14CCF1540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750-4DDC-8024-865B995B15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5 Results w Variance'!$B$3:$H$3</c:f>
              <c:numCache>
                <c:formatCode>General</c:formatCode>
                <c:ptCount val="7"/>
                <c:pt idx="0">
                  <c:v>2013</c:v>
                </c:pt>
                <c:pt idx="1">
                  <c:v>2014</c:v>
                </c:pt>
                <c:pt idx="2">
                  <c:v>2015</c:v>
                </c:pt>
                <c:pt idx="3">
                  <c:v>2016</c:v>
                </c:pt>
                <c:pt idx="4">
                  <c:v>2017</c:v>
                </c:pt>
                <c:pt idx="5">
                  <c:v>2018</c:v>
                </c:pt>
                <c:pt idx="6">
                  <c:v>2019</c:v>
                </c:pt>
              </c:numCache>
            </c:numRef>
          </c:cat>
          <c:val>
            <c:numRef>
              <c:f>'NYS Ind 5 Results w Variance'!$B$14:$H$14</c:f>
              <c:numCache>
                <c:formatCode>0.00%</c:formatCode>
                <c:ptCount val="7"/>
                <c:pt idx="0">
                  <c:v>6.0999999999999999E-2</c:v>
                </c:pt>
                <c:pt idx="1">
                  <c:v>0.06</c:v>
                </c:pt>
                <c:pt idx="2">
                  <c:v>5.8000000000000003E-2</c:v>
                </c:pt>
                <c:pt idx="3">
                  <c:v>5.6000000000000001E-2</c:v>
                </c:pt>
                <c:pt idx="4">
                  <c:v>5.3999999999999999E-2</c:v>
                </c:pt>
                <c:pt idx="5">
                  <c:v>0.05</c:v>
                </c:pt>
                <c:pt idx="6">
                  <c:v>0.05</c:v>
                </c:pt>
              </c:numCache>
            </c:numRef>
          </c:val>
          <c:smooth val="0"/>
          <c:extLst>
            <c:ext xmlns:c15="http://schemas.microsoft.com/office/drawing/2012/chart" uri="{02D57815-91ED-43cb-92C2-25804820EDAC}">
              <c15:datalabelsRange>
                <c15:f>'NYS Ind 5 Results w Variance'!$B$15:$H$15</c15:f>
                <c15:dlblRangeCache>
                  <c:ptCount val="7"/>
                  <c:pt idx="0">
                    <c:v>0.00</c:v>
                  </c:pt>
                  <c:pt idx="1">
                    <c:v>-0.10</c:v>
                  </c:pt>
                  <c:pt idx="2">
                    <c:v>-0.20</c:v>
                  </c:pt>
                  <c:pt idx="3">
                    <c:v>-0.20</c:v>
                  </c:pt>
                  <c:pt idx="4">
                    <c:v>-0.20</c:v>
                  </c:pt>
                  <c:pt idx="5">
                    <c:v>-0.40</c:v>
                  </c:pt>
                  <c:pt idx="6">
                    <c:v>0.00</c:v>
                  </c:pt>
                </c15:dlblRangeCache>
              </c15:datalabelsRange>
            </c:ext>
            <c:ext xmlns:c16="http://schemas.microsoft.com/office/drawing/2014/chart" uri="{C3380CC4-5D6E-409C-BE32-E72D297353CC}">
              <c16:uniqueId val="{00000007-8D05-496C-9DD1-F61CEC98E931}"/>
            </c:ext>
          </c:extLst>
        </c:ser>
        <c:ser>
          <c:idx val="2"/>
          <c:order val="2"/>
          <c:tx>
            <c:strRef>
              <c:f>'NYS Ind 5 Results w Variance'!$A$16</c:f>
              <c:strCache>
                <c:ptCount val="1"/>
                <c:pt idx="0">
                  <c:v>5C: NYS Result</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7750-4DDC-8024-865B995B15D0}"/>
                </c:ext>
              </c:extLst>
            </c:dLbl>
            <c:dLbl>
              <c:idx val="1"/>
              <c:layout>
                <c:manualLayout>
                  <c:x val="-3.1818254489305593E-2"/>
                  <c:y val="-3.1979638318368239E-2"/>
                </c:manualLayout>
              </c:layout>
              <c:tx>
                <c:rich>
                  <a:bodyPr/>
                  <a:lstStyle/>
                  <a:p>
                    <a:fld id="{380775EE-6A06-41DE-9E14-2A737B455E78}"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750-4DDC-8024-865B995B15D0}"/>
                </c:ext>
              </c:extLst>
            </c:dLbl>
            <c:dLbl>
              <c:idx val="2"/>
              <c:tx>
                <c:rich>
                  <a:bodyPr/>
                  <a:lstStyle/>
                  <a:p>
                    <a:fld id="{845E4B70-94CF-4F43-97B9-359051778A3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750-4DDC-8024-865B995B15D0}"/>
                </c:ext>
              </c:extLst>
            </c:dLbl>
            <c:dLbl>
              <c:idx val="3"/>
              <c:tx>
                <c:rich>
                  <a:bodyPr/>
                  <a:lstStyle/>
                  <a:p>
                    <a:fld id="{6E299553-AADB-4EB5-87A4-FE3877F6459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750-4DDC-8024-865B995B15D0}"/>
                </c:ext>
              </c:extLst>
            </c:dLbl>
            <c:dLbl>
              <c:idx val="4"/>
              <c:layout>
                <c:manualLayout>
                  <c:x val="-1.3874613180594492E-2"/>
                  <c:y val="-3.7672517781283207E-2"/>
                </c:manualLayout>
              </c:layout>
              <c:tx>
                <c:rich>
                  <a:bodyPr/>
                  <a:lstStyle/>
                  <a:p>
                    <a:fld id="{326B391B-7B70-4E16-BD9D-F8283C70CCFA}"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750-4DDC-8024-865B995B15D0}"/>
                </c:ext>
              </c:extLst>
            </c:dLbl>
            <c:dLbl>
              <c:idx val="5"/>
              <c:tx>
                <c:rich>
                  <a:bodyPr/>
                  <a:lstStyle/>
                  <a:p>
                    <a:fld id="{04056C76-BC57-4ACD-ABA0-1151AFCEE88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750-4DDC-8024-865B995B15D0}"/>
                </c:ext>
              </c:extLst>
            </c:dLbl>
            <c:dLbl>
              <c:idx val="6"/>
              <c:layout>
                <c:manualLayout>
                  <c:x val="-2.2842565855783516E-3"/>
                  <c:y val="-1.4900999929623458E-2"/>
                </c:manualLayout>
              </c:layout>
              <c:tx>
                <c:rich>
                  <a:bodyPr/>
                  <a:lstStyle/>
                  <a:p>
                    <a:fld id="{19C99D4F-47F7-41FF-8AA0-BD0299E66E0E}"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750-4DDC-8024-865B995B15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5 Results w Variance'!$B$3:$H$3</c:f>
              <c:numCache>
                <c:formatCode>General</c:formatCode>
                <c:ptCount val="7"/>
                <c:pt idx="0">
                  <c:v>2013</c:v>
                </c:pt>
                <c:pt idx="1">
                  <c:v>2014</c:v>
                </c:pt>
                <c:pt idx="2">
                  <c:v>2015</c:v>
                </c:pt>
                <c:pt idx="3">
                  <c:v>2016</c:v>
                </c:pt>
                <c:pt idx="4">
                  <c:v>2017</c:v>
                </c:pt>
                <c:pt idx="5">
                  <c:v>2018</c:v>
                </c:pt>
                <c:pt idx="6">
                  <c:v>2019</c:v>
                </c:pt>
              </c:numCache>
            </c:numRef>
          </c:cat>
          <c:val>
            <c:numRef>
              <c:f>'NYS Ind 5 Results w Variance'!$B$16:$H$16</c:f>
              <c:numCache>
                <c:formatCode>0.00%</c:formatCode>
                <c:ptCount val="7"/>
                <c:pt idx="0">
                  <c:v>5.9799999999999999E-2</c:v>
                </c:pt>
                <c:pt idx="1">
                  <c:v>6.13E-2</c:v>
                </c:pt>
                <c:pt idx="2">
                  <c:v>5.4399999999999997E-2</c:v>
                </c:pt>
                <c:pt idx="3">
                  <c:v>6.0400000000000002E-2</c:v>
                </c:pt>
                <c:pt idx="4">
                  <c:v>5.5500000000000001E-2</c:v>
                </c:pt>
                <c:pt idx="5">
                  <c:v>5.4300000000000001E-2</c:v>
                </c:pt>
                <c:pt idx="6">
                  <c:v>5.11E-2</c:v>
                </c:pt>
              </c:numCache>
            </c:numRef>
          </c:val>
          <c:smooth val="0"/>
          <c:extLst>
            <c:ext xmlns:c15="http://schemas.microsoft.com/office/drawing/2012/chart" uri="{02D57815-91ED-43cb-92C2-25804820EDAC}">
              <c15:datalabelsRange>
                <c15:f>'NYS Ind 5 Results w Variance'!$B$17:$H$17</c15:f>
                <c15:dlblRangeCache>
                  <c:ptCount val="7"/>
                  <c:pt idx="0">
                    <c:v>0.00</c:v>
                  </c:pt>
                  <c:pt idx="1">
                    <c:v>0.15</c:v>
                  </c:pt>
                  <c:pt idx="2">
                    <c:v>-0.69</c:v>
                  </c:pt>
                  <c:pt idx="3">
                    <c:v>0.60</c:v>
                  </c:pt>
                  <c:pt idx="4">
                    <c:v>-0.49</c:v>
                  </c:pt>
                  <c:pt idx="5">
                    <c:v>-0.12</c:v>
                  </c:pt>
                  <c:pt idx="6">
                    <c:v>-0.32</c:v>
                  </c:pt>
                </c15:dlblRangeCache>
              </c15:datalabelsRange>
            </c:ext>
            <c:ext xmlns:c16="http://schemas.microsoft.com/office/drawing/2014/chart" uri="{C3380CC4-5D6E-409C-BE32-E72D297353CC}">
              <c16:uniqueId val="{0000000F-8D05-496C-9DD1-F61CEC98E931}"/>
            </c:ext>
          </c:extLst>
        </c:ser>
        <c:dLbls>
          <c:showLegendKey val="0"/>
          <c:showVal val="0"/>
          <c:showCatName val="0"/>
          <c:showSerName val="0"/>
          <c:showPercent val="0"/>
          <c:showBubbleSize val="0"/>
        </c:dLbls>
        <c:smooth val="0"/>
        <c:axId val="804760696"/>
        <c:axId val="804760040"/>
        <c:extLst>
          <c:ext xmlns:c15="http://schemas.microsoft.com/office/drawing/2012/chart" uri="{02D57815-91ED-43cb-92C2-25804820EDAC}">
            <c15:filteredLineSeries>
              <c15:ser>
                <c:idx val="1"/>
                <c:order val="1"/>
                <c:tx>
                  <c:strRef>
                    <c:extLst>
                      <c:ext uri="{02D57815-91ED-43cb-92C2-25804820EDAC}">
                        <c15:formulaRef>
                          <c15:sqref>'NYS Ind 5 Results w Variance'!$A$15</c15:sqref>
                        </c15:formulaRef>
                      </c:ext>
                    </c:extLst>
                    <c:strCache>
                      <c:ptCount val="1"/>
                      <c:pt idx="0">
                        <c:v>Variance</c:v>
                      </c:pt>
                    </c:strCache>
                  </c:strRef>
                </c:tx>
                <c:spPr>
                  <a:ln w="28575" cap="rnd">
                    <a:solidFill>
                      <a:schemeClr val="accent2"/>
                    </a:solidFill>
                    <a:round/>
                  </a:ln>
                  <a:effectLst/>
                </c:spPr>
                <c:marker>
                  <c:symbol val="none"/>
                </c:marker>
                <c:cat>
                  <c:numRef>
                    <c:extLst>
                      <c:ext uri="{02D57815-91ED-43cb-92C2-25804820EDAC}">
                        <c15:formulaRef>
                          <c15:sqref>'NYS Ind 5 Results w Variance'!$B$3:$H$3</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'NYS Ind 5 Results w Variance'!$B$15:$H$15</c15:sqref>
                        </c15:formulaRef>
                      </c:ext>
                    </c:extLst>
                    <c:numCache>
                      <c:formatCode>0.00</c:formatCode>
                      <c:ptCount val="7"/>
                      <c:pt idx="0">
                        <c:v>0</c:v>
                      </c:pt>
                      <c:pt idx="1">
                        <c:v>-0.10000000000000009</c:v>
                      </c:pt>
                      <c:pt idx="2">
                        <c:v>-0.19999999999999948</c:v>
                      </c:pt>
                      <c:pt idx="3">
                        <c:v>-0.20000000000000018</c:v>
                      </c:pt>
                      <c:pt idx="4">
                        <c:v>-0.20000000000000018</c:v>
                      </c:pt>
                      <c:pt idx="5">
                        <c:v>-0.39999999999999969</c:v>
                      </c:pt>
                      <c:pt idx="6">
                        <c:v>0</c:v>
                      </c:pt>
                    </c:numCache>
                  </c:numRef>
                </c:val>
                <c:smooth val="0"/>
                <c:extLst>
                  <c:ext xmlns:c16="http://schemas.microsoft.com/office/drawing/2014/chart" uri="{C3380CC4-5D6E-409C-BE32-E72D297353CC}">
                    <c16:uniqueId val="{00000010-8D05-496C-9DD1-F61CEC98E93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'NYS Ind 5 Results w Variance'!$A$17</c15:sqref>
                        </c15:formulaRef>
                      </c:ext>
                    </c:extLst>
                    <c:strCache>
                      <c:ptCount val="1"/>
                      <c:pt idx="0">
                        <c:v>Variance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'NYS Ind 5 Results w Variance'!$B$3:$H$3</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5 Results w Variance'!$B$17:$H$17</c15:sqref>
                        </c15:formulaRef>
                      </c:ext>
                    </c:extLst>
                    <c:numCache>
                      <c:formatCode>0.00</c:formatCode>
                      <c:ptCount val="7"/>
                      <c:pt idx="0">
                        <c:v>0</c:v>
                      </c:pt>
                      <c:pt idx="1">
                        <c:v>0.15000000000000013</c:v>
                      </c:pt>
                      <c:pt idx="2">
                        <c:v>-0.69000000000000039</c:v>
                      </c:pt>
                      <c:pt idx="3">
                        <c:v>0.60000000000000053</c:v>
                      </c:pt>
                      <c:pt idx="4">
                        <c:v>-0.49000000000000016</c:v>
                      </c:pt>
                      <c:pt idx="5">
                        <c:v>-0.11999999999999997</c:v>
                      </c:pt>
                      <c:pt idx="6">
                        <c:v>-0.32000000000000017</c:v>
                      </c:pt>
                    </c:numCache>
                  </c:numRef>
                </c:val>
                <c:smooth val="0"/>
                <c:extLst xmlns:c15="http://schemas.microsoft.com/office/drawing/2012/chart">
                  <c:ext xmlns:c16="http://schemas.microsoft.com/office/drawing/2014/chart" uri="{C3380CC4-5D6E-409C-BE32-E72D297353CC}">
                    <c16:uniqueId val="{00000011-8D05-496C-9DD1-F61CEC98E931}"/>
                  </c:ext>
                </c:extLst>
              </c15:ser>
            </c15:filteredLineSeries>
          </c:ext>
        </c:extLst>
      </c:lineChart>
      <c:catAx>
        <c:axId val="80476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4760040"/>
        <c:crosses val="autoZero"/>
        <c:auto val="1"/>
        <c:lblAlgn val="ctr"/>
        <c:lblOffset val="100"/>
        <c:noMultiLvlLbl val="0"/>
      </c:catAx>
      <c:valAx>
        <c:axId val="804760040"/>
        <c:scaling>
          <c:orientation val="minMax"/>
          <c:min val="4.9000000000000009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4760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11985528597802E-2"/>
          <c:y val="5.0527079418814395E-2"/>
          <c:w val="0.94959856506964846"/>
          <c:h val="0.75115123766541725"/>
        </c:manualLayout>
      </c:layout>
      <c:barChart>
        <c:barDir val="col"/>
        <c:grouping val="clustered"/>
        <c:varyColors val="0"/>
        <c:ser>
          <c:idx val="2"/>
          <c:order val="2"/>
          <c:tx>
            <c:strRef>
              <c:f>'Indicator 5 Targets &amp; Results'!$X$17</c:f>
              <c:strCache>
                <c:ptCount val="1"/>
                <c:pt idx="0">
                  <c:v>2015</c:v>
                </c:pt>
              </c:strCache>
            </c:strRef>
          </c:tx>
          <c:spPr>
            <a:solidFill>
              <a:schemeClr val="accent3"/>
            </a:solidFill>
            <a:ln>
              <a:noFill/>
            </a:ln>
            <a:effectLst/>
          </c:spPr>
          <c:invertIfNegative val="0"/>
          <c:cat>
            <c:strRef>
              <c:f>'Indicator 5 Targets &amp; Results'!$U$18:$U$24</c:f>
              <c:strCache>
                <c:ptCount val="7"/>
                <c:pt idx="0">
                  <c:v>New York</c:v>
                </c:pt>
                <c:pt idx="1">
                  <c:v>California</c:v>
                </c:pt>
                <c:pt idx="2">
                  <c:v>Florida</c:v>
                </c:pt>
                <c:pt idx="3">
                  <c:v>Pennsylvania</c:v>
                </c:pt>
                <c:pt idx="4">
                  <c:v>Illinois</c:v>
                </c:pt>
                <c:pt idx="5">
                  <c:v>Texas</c:v>
                </c:pt>
                <c:pt idx="6">
                  <c:v>Ohio</c:v>
                </c:pt>
              </c:strCache>
            </c:strRef>
          </c:cat>
          <c:val>
            <c:numRef>
              <c:f>'Indicator 5 Targets &amp; Results'!$X$18:$X$24</c:f>
              <c:numCache>
                <c:formatCode>0.00%</c:formatCode>
                <c:ptCount val="7"/>
                <c:pt idx="0">
                  <c:v>5.4399999999999997E-2</c:v>
                </c:pt>
                <c:pt idx="1">
                  <c:v>3.6299999999999999E-2</c:v>
                </c:pt>
                <c:pt idx="2">
                  <c:v>3.8399999999999997E-2</c:v>
                </c:pt>
                <c:pt idx="3">
                  <c:v>4.9299999999999997E-2</c:v>
                </c:pt>
                <c:pt idx="4">
                  <c:v>6.2E-2</c:v>
                </c:pt>
                <c:pt idx="5">
                  <c:v>1.12E-2</c:v>
                </c:pt>
                <c:pt idx="6">
                  <c:v>3.9300000000000002E-2</c:v>
                </c:pt>
              </c:numCache>
            </c:numRef>
          </c:val>
          <c:extLst>
            <c:ext xmlns:c16="http://schemas.microsoft.com/office/drawing/2014/chart" uri="{C3380CC4-5D6E-409C-BE32-E72D297353CC}">
              <c16:uniqueId val="{00000000-6C3C-410B-B450-2E3ABC8A9E36}"/>
            </c:ext>
          </c:extLst>
        </c:ser>
        <c:ser>
          <c:idx val="3"/>
          <c:order val="3"/>
          <c:tx>
            <c:strRef>
              <c:f>'Indicator 5 Targets &amp; Results'!$Y$17</c:f>
              <c:strCache>
                <c:ptCount val="1"/>
                <c:pt idx="0">
                  <c:v>2016</c:v>
                </c:pt>
              </c:strCache>
            </c:strRef>
          </c:tx>
          <c:spPr>
            <a:solidFill>
              <a:schemeClr val="accent4"/>
            </a:solidFill>
            <a:ln>
              <a:noFill/>
            </a:ln>
            <a:effectLst/>
          </c:spPr>
          <c:invertIfNegative val="0"/>
          <c:cat>
            <c:strRef>
              <c:f>'Indicator 5 Targets &amp; Results'!$U$18:$U$24</c:f>
              <c:strCache>
                <c:ptCount val="7"/>
                <c:pt idx="0">
                  <c:v>New York</c:v>
                </c:pt>
                <c:pt idx="1">
                  <c:v>California</c:v>
                </c:pt>
                <c:pt idx="2">
                  <c:v>Florida</c:v>
                </c:pt>
                <c:pt idx="3">
                  <c:v>Pennsylvania</c:v>
                </c:pt>
                <c:pt idx="4">
                  <c:v>Illinois</c:v>
                </c:pt>
                <c:pt idx="5">
                  <c:v>Texas</c:v>
                </c:pt>
                <c:pt idx="6">
                  <c:v>Ohio</c:v>
                </c:pt>
              </c:strCache>
            </c:strRef>
          </c:cat>
          <c:val>
            <c:numRef>
              <c:f>'Indicator 5 Targets &amp; Results'!$Y$18:$Y$24</c:f>
              <c:numCache>
                <c:formatCode>0.00%</c:formatCode>
                <c:ptCount val="7"/>
                <c:pt idx="0">
                  <c:v>6.0400000000000002E-2</c:v>
                </c:pt>
                <c:pt idx="1">
                  <c:v>3.56E-2</c:v>
                </c:pt>
                <c:pt idx="2">
                  <c:v>3.7900000000000003E-2</c:v>
                </c:pt>
                <c:pt idx="3">
                  <c:v>4.9000000000000002E-2</c:v>
                </c:pt>
                <c:pt idx="4">
                  <c:v>6.2300000000000001E-2</c:v>
                </c:pt>
                <c:pt idx="5">
                  <c:v>1.15E-2</c:v>
                </c:pt>
                <c:pt idx="6">
                  <c:v>3.6299999999999999E-2</c:v>
                </c:pt>
              </c:numCache>
            </c:numRef>
          </c:val>
          <c:extLst>
            <c:ext xmlns:c16="http://schemas.microsoft.com/office/drawing/2014/chart" uri="{C3380CC4-5D6E-409C-BE32-E72D297353CC}">
              <c16:uniqueId val="{00000001-6C3C-410B-B450-2E3ABC8A9E36}"/>
            </c:ext>
          </c:extLst>
        </c:ser>
        <c:ser>
          <c:idx val="4"/>
          <c:order val="4"/>
          <c:tx>
            <c:strRef>
              <c:f>'Indicator 5 Targets &amp; Results'!$Z$17</c:f>
              <c:strCache>
                <c:ptCount val="1"/>
                <c:pt idx="0">
                  <c:v>2017</c:v>
                </c:pt>
              </c:strCache>
            </c:strRef>
          </c:tx>
          <c:spPr>
            <a:solidFill>
              <a:srgbClr val="00B050"/>
            </a:solidFill>
            <a:ln>
              <a:noFill/>
            </a:ln>
            <a:effectLst/>
          </c:spPr>
          <c:invertIfNegative val="0"/>
          <c:cat>
            <c:strRef>
              <c:f>'Indicator 5 Targets &amp; Results'!$U$18:$U$24</c:f>
              <c:strCache>
                <c:ptCount val="7"/>
                <c:pt idx="0">
                  <c:v>New York</c:v>
                </c:pt>
                <c:pt idx="1">
                  <c:v>California</c:v>
                </c:pt>
                <c:pt idx="2">
                  <c:v>Florida</c:v>
                </c:pt>
                <c:pt idx="3">
                  <c:v>Pennsylvania</c:v>
                </c:pt>
                <c:pt idx="4">
                  <c:v>Illinois</c:v>
                </c:pt>
                <c:pt idx="5">
                  <c:v>Texas</c:v>
                </c:pt>
                <c:pt idx="6">
                  <c:v>Ohio</c:v>
                </c:pt>
              </c:strCache>
            </c:strRef>
          </c:cat>
          <c:val>
            <c:numRef>
              <c:f>'Indicator 5 Targets &amp; Results'!$Z$18:$Z$24</c:f>
              <c:numCache>
                <c:formatCode>0.00%</c:formatCode>
                <c:ptCount val="7"/>
                <c:pt idx="0">
                  <c:v>5.5500000000000001E-2</c:v>
                </c:pt>
                <c:pt idx="1">
                  <c:v>3.4000000000000002E-2</c:v>
                </c:pt>
                <c:pt idx="2">
                  <c:v>3.2599999999999997E-2</c:v>
                </c:pt>
                <c:pt idx="3">
                  <c:v>4.8599999999999997E-2</c:v>
                </c:pt>
                <c:pt idx="4">
                  <c:v>6.3299999999999995E-2</c:v>
                </c:pt>
                <c:pt idx="5">
                  <c:v>1.11E-2</c:v>
                </c:pt>
                <c:pt idx="6">
                  <c:v>3.5999999999999997E-2</c:v>
                </c:pt>
              </c:numCache>
            </c:numRef>
          </c:val>
          <c:extLst>
            <c:ext xmlns:c16="http://schemas.microsoft.com/office/drawing/2014/chart" uri="{C3380CC4-5D6E-409C-BE32-E72D297353CC}">
              <c16:uniqueId val="{00000002-6C3C-410B-B450-2E3ABC8A9E36}"/>
            </c:ext>
          </c:extLst>
        </c:ser>
        <c:ser>
          <c:idx val="5"/>
          <c:order val="5"/>
          <c:tx>
            <c:strRef>
              <c:f>'Indicator 5 Targets &amp; Results'!$AA$17</c:f>
              <c:strCache>
                <c:ptCount val="1"/>
                <c:pt idx="0">
                  <c:v>2018</c:v>
                </c:pt>
              </c:strCache>
            </c:strRef>
          </c:tx>
          <c:spPr>
            <a:solidFill>
              <a:schemeClr val="tx1"/>
            </a:solidFill>
            <a:ln>
              <a:noFill/>
            </a:ln>
            <a:effectLst/>
          </c:spPr>
          <c:invertIfNegative val="0"/>
          <c:cat>
            <c:strRef>
              <c:f>'Indicator 5 Targets &amp; Results'!$U$18:$U$24</c:f>
              <c:strCache>
                <c:ptCount val="7"/>
                <c:pt idx="0">
                  <c:v>New York</c:v>
                </c:pt>
                <c:pt idx="1">
                  <c:v>California</c:v>
                </c:pt>
                <c:pt idx="2">
                  <c:v>Florida</c:v>
                </c:pt>
                <c:pt idx="3">
                  <c:v>Pennsylvania</c:v>
                </c:pt>
                <c:pt idx="4">
                  <c:v>Illinois</c:v>
                </c:pt>
                <c:pt idx="5">
                  <c:v>Texas</c:v>
                </c:pt>
                <c:pt idx="6">
                  <c:v>Ohio</c:v>
                </c:pt>
              </c:strCache>
            </c:strRef>
          </c:cat>
          <c:val>
            <c:numRef>
              <c:f>'Indicator 5 Targets &amp; Results'!$AA$18:$AA$24</c:f>
              <c:numCache>
                <c:formatCode>0.00%</c:formatCode>
                <c:ptCount val="7"/>
                <c:pt idx="0">
                  <c:v>5.4300000000000001E-2</c:v>
                </c:pt>
                <c:pt idx="1">
                  <c:v>3.1E-2</c:v>
                </c:pt>
                <c:pt idx="2">
                  <c:v>3.3799999999999997E-2</c:v>
                </c:pt>
                <c:pt idx="3">
                  <c:v>4.7699999999999999E-2</c:v>
                </c:pt>
                <c:pt idx="4">
                  <c:v>6.5000000000000002E-2</c:v>
                </c:pt>
                <c:pt idx="5">
                  <c:v>9.1000000000000004E-3</c:v>
                </c:pt>
                <c:pt idx="6">
                  <c:v>3.7699999999999997E-2</c:v>
                </c:pt>
              </c:numCache>
            </c:numRef>
          </c:val>
          <c:extLst>
            <c:ext xmlns:c16="http://schemas.microsoft.com/office/drawing/2014/chart" uri="{C3380CC4-5D6E-409C-BE32-E72D297353CC}">
              <c16:uniqueId val="{00000003-6C3C-410B-B450-2E3ABC8A9E36}"/>
            </c:ext>
          </c:extLst>
        </c:ser>
        <c:dLbls>
          <c:showLegendKey val="0"/>
          <c:showVal val="0"/>
          <c:showCatName val="0"/>
          <c:showSerName val="0"/>
          <c:showPercent val="0"/>
          <c:showBubbleSize val="0"/>
        </c:dLbls>
        <c:gapWidth val="219"/>
        <c:axId val="934288952"/>
        <c:axId val="934290920"/>
        <c:extLst>
          <c:ext xmlns:c15="http://schemas.microsoft.com/office/drawing/2012/chart" uri="{02D57815-91ED-43cb-92C2-25804820EDAC}">
            <c15:filteredBarSeries>
              <c15:ser>
                <c:idx val="0"/>
                <c:order val="0"/>
                <c:tx>
                  <c:strRef>
                    <c:extLst>
                      <c:ext uri="{02D57815-91ED-43cb-92C2-25804820EDAC}">
                        <c15:formulaRef>
                          <c15:sqref>'Indicator 5 Targets &amp; Results'!$V$17</c15:sqref>
                        </c15:formulaRef>
                      </c:ext>
                    </c:extLst>
                    <c:strCache>
                      <c:ptCount val="1"/>
                      <c:pt idx="0">
                        <c:v>2013</c:v>
                      </c:pt>
                    </c:strCache>
                  </c:strRef>
                </c:tx>
                <c:spPr>
                  <a:solidFill>
                    <a:schemeClr val="accent1"/>
                  </a:solidFill>
                  <a:ln>
                    <a:noFill/>
                  </a:ln>
                  <a:effectLst/>
                </c:spPr>
                <c:invertIfNegative val="0"/>
                <c:cat>
                  <c:strRef>
                    <c:extLst>
                      <c:ext uri="{02D57815-91ED-43cb-92C2-25804820EDAC}">
                        <c15:formulaRef>
                          <c15:sqref>'Indicator 5 Targets &amp; Results'!$U$18:$U$24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c:ext uri="{02D57815-91ED-43cb-92C2-25804820EDAC}">
                        <c15:formulaRef>
                          <c15:sqref>'Indicator 5 Targets &amp; Results'!$V$18:$V$24</c15:sqref>
                        </c15:formulaRef>
                      </c:ext>
                    </c:extLst>
                    <c:numCache>
                      <c:formatCode>0.00%</c:formatCode>
                      <c:ptCount val="7"/>
                      <c:pt idx="0">
                        <c:v>5.9799999999999999E-2</c:v>
                      </c:pt>
                      <c:pt idx="1">
                        <c:v>3.9199999999999999E-2</c:v>
                      </c:pt>
                      <c:pt idx="2">
                        <c:v>4.0500000000000001E-2</c:v>
                      </c:pt>
                      <c:pt idx="3">
                        <c:v>4.8000000000000001E-2</c:v>
                      </c:pt>
                      <c:pt idx="4">
                        <c:v>6.4299999999999996E-2</c:v>
                      </c:pt>
                      <c:pt idx="5">
                        <c:v>1.1900000000000001E-2</c:v>
                      </c:pt>
                      <c:pt idx="6">
                        <c:v>4.3299999999999998E-2</c:v>
                      </c:pt>
                    </c:numCache>
                  </c:numRef>
                </c:val>
                <c:extLst>
                  <c:ext xmlns:c16="http://schemas.microsoft.com/office/drawing/2014/chart" uri="{C3380CC4-5D6E-409C-BE32-E72D297353CC}">
                    <c16:uniqueId val="{00000005-6C3C-410B-B450-2E3ABC8A9E3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'Indicator 5 Targets &amp; Results'!$W$17</c15:sqref>
                        </c15:formulaRef>
                      </c:ext>
                    </c:extLst>
                    <c:strCache>
                      <c:ptCount val="1"/>
                      <c:pt idx="0">
                        <c:v>2014</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'Indicator 5 Targets &amp; Results'!$U$18:$U$24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'Indicator 5 Targets &amp; Results'!$W$18:$W$24</c15:sqref>
                        </c15:formulaRef>
                      </c:ext>
                    </c:extLst>
                    <c:numCache>
                      <c:formatCode>0.00%</c:formatCode>
                      <c:ptCount val="7"/>
                      <c:pt idx="0">
                        <c:v>6.13E-2</c:v>
                      </c:pt>
                      <c:pt idx="1">
                        <c:v>3.3099999999999997E-2</c:v>
                      </c:pt>
                      <c:pt idx="2">
                        <c:v>3.9199999999999999E-2</c:v>
                      </c:pt>
                      <c:pt idx="3">
                        <c:v>4.8399999999999999E-2</c:v>
                      </c:pt>
                      <c:pt idx="4">
                        <c:v>6.3100000000000003E-2</c:v>
                      </c:pt>
                      <c:pt idx="5">
                        <c:v>1.2200000000000001E-2</c:v>
                      </c:pt>
                      <c:pt idx="6">
                        <c:v>4.0399999999999998E-2</c:v>
                      </c:pt>
                    </c:numCache>
                  </c:numRef>
                </c:val>
                <c:extLst xmlns:c15="http://schemas.microsoft.com/office/drawing/2012/chart">
                  <c:ext xmlns:c16="http://schemas.microsoft.com/office/drawing/2014/chart" uri="{C3380CC4-5D6E-409C-BE32-E72D297353CC}">
                    <c16:uniqueId val="{00000006-6C3C-410B-B450-2E3ABC8A9E3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'Indicator 5 Targets &amp; Results'!$AB$17</c15:sqref>
                        </c15:formulaRef>
                      </c:ext>
                    </c:extLst>
                    <c:strCache>
                      <c:ptCount val="1"/>
                      <c:pt idx="0">
                        <c:v>2019</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'Indicator 5 Targets &amp; Results'!$U$18:$U$24</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'Indicator 5 Targets &amp; Results'!$AB$18:$AB$24</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6C3C-410B-B450-2E3ABC8A9E36}"/>
                  </c:ext>
                </c:extLst>
              </c15:ser>
            </c15:filteredBarSeries>
          </c:ext>
        </c:extLst>
      </c:barChart>
      <c:lineChart>
        <c:grouping val="standard"/>
        <c:varyColors val="0"/>
        <c:ser>
          <c:idx val="7"/>
          <c:order val="7"/>
          <c:tx>
            <c:strRef>
              <c:f>'Indicator 5 Targets &amp; Results'!$AC$17</c:f>
              <c:strCache>
                <c:ptCount val="1"/>
                <c:pt idx="0">
                  <c:v>2018 National Mean</c:v>
                </c:pt>
              </c:strCache>
            </c:strRef>
          </c:tx>
          <c:spPr>
            <a:ln w="28575" cap="rnd">
              <a:solidFill>
                <a:srgbClr val="FF0000"/>
              </a:solidFill>
              <a:prstDash val="dash"/>
              <a:round/>
            </a:ln>
            <a:effectLst/>
          </c:spPr>
          <c:marker>
            <c:symbol val="none"/>
          </c:marker>
          <c:cat>
            <c:strRef>
              <c:f>'Indicator 5 Targets &amp; Results'!$U$18:$U$24</c:f>
              <c:strCache>
                <c:ptCount val="7"/>
                <c:pt idx="0">
                  <c:v>New York</c:v>
                </c:pt>
                <c:pt idx="1">
                  <c:v>California</c:v>
                </c:pt>
                <c:pt idx="2">
                  <c:v>Florida</c:v>
                </c:pt>
                <c:pt idx="3">
                  <c:v>Pennsylvania</c:v>
                </c:pt>
                <c:pt idx="4">
                  <c:v>Illinois</c:v>
                </c:pt>
                <c:pt idx="5">
                  <c:v>Texas</c:v>
                </c:pt>
                <c:pt idx="6">
                  <c:v>Ohio</c:v>
                </c:pt>
              </c:strCache>
            </c:strRef>
          </c:cat>
          <c:val>
            <c:numRef>
              <c:f>'Indicator 5 Targets &amp; Results'!$AC$18:$AC$24</c:f>
              <c:numCache>
                <c:formatCode>0.00%</c:formatCode>
                <c:ptCount val="7"/>
                <c:pt idx="0">
                  <c:v>2.7799999999999998E-2</c:v>
                </c:pt>
                <c:pt idx="1">
                  <c:v>2.7799999999999998E-2</c:v>
                </c:pt>
                <c:pt idx="2">
                  <c:v>2.7799999999999998E-2</c:v>
                </c:pt>
                <c:pt idx="3">
                  <c:v>2.7799999999999998E-2</c:v>
                </c:pt>
                <c:pt idx="4">
                  <c:v>2.7799999999999998E-2</c:v>
                </c:pt>
                <c:pt idx="5">
                  <c:v>2.7799999999999998E-2</c:v>
                </c:pt>
                <c:pt idx="6">
                  <c:v>2.7799999999999998E-2</c:v>
                </c:pt>
              </c:numCache>
            </c:numRef>
          </c:val>
          <c:smooth val="0"/>
          <c:extLst>
            <c:ext xmlns:c16="http://schemas.microsoft.com/office/drawing/2014/chart" uri="{C3380CC4-5D6E-409C-BE32-E72D297353CC}">
              <c16:uniqueId val="{00000004-6C3C-410B-B450-2E3ABC8A9E36}"/>
            </c:ext>
          </c:extLst>
        </c:ser>
        <c:dLbls>
          <c:showLegendKey val="0"/>
          <c:showVal val="0"/>
          <c:showCatName val="0"/>
          <c:showSerName val="0"/>
          <c:showPercent val="0"/>
          <c:showBubbleSize val="0"/>
        </c:dLbls>
        <c:marker val="1"/>
        <c:smooth val="0"/>
        <c:axId val="934288952"/>
        <c:axId val="934290920"/>
      </c:lineChart>
      <c:catAx>
        <c:axId val="93428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4290920"/>
        <c:crosses val="autoZero"/>
        <c:auto val="1"/>
        <c:lblAlgn val="ctr"/>
        <c:lblOffset val="100"/>
        <c:noMultiLvlLbl val="0"/>
      </c:catAx>
      <c:valAx>
        <c:axId val="934290920"/>
        <c:scaling>
          <c:orientation val="minMax"/>
          <c:min val="5.000000000000001E-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4288952"/>
        <c:crosses val="autoZero"/>
        <c:crossBetween val="between"/>
      </c:valAx>
      <c:spPr>
        <a:noFill/>
        <a:ln>
          <a:noFill/>
        </a:ln>
        <a:effectLst/>
      </c:spPr>
    </c:plotArea>
    <c:legend>
      <c:legendPos val="b"/>
      <c:layout>
        <c:manualLayout>
          <c:xMode val="edge"/>
          <c:yMode val="edge"/>
          <c:x val="0.21335973225669166"/>
          <c:y val="0.9140118189537948"/>
          <c:w val="0.56196443779010963"/>
          <c:h val="5.59206644365604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'FFY 2019 Race 5A'!$B$23</c:f>
              <c:strCache>
                <c:ptCount val="1"/>
                <c:pt idx="0">
                  <c:v>FFY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'FFY 2019 Race 5A'!$A$24:$A$30</c:f>
              <c:strCache>
                <c:ptCount val="7"/>
                <c:pt idx="0">
                  <c:v>American Indian or Alaska Native: 5A
(Student Count = 2,119)</c:v>
                </c:pt>
                <c:pt idx="1">
                  <c:v>Asian: 5A
(Student Count = 13,194)</c:v>
                </c:pt>
                <c:pt idx="2">
                  <c:v>Black or African American: 5A
(Student Count = 56,050)</c:v>
                </c:pt>
                <c:pt idx="3">
                  <c:v>Hispanic or Latino: 5A
(Student Count = 96,426)</c:v>
                </c:pt>
                <c:pt idx="4">
                  <c:v>Multiracial: 5A
(Student Count = 6,836)</c:v>
                </c:pt>
                <c:pt idx="5">
                  <c:v>Native Hawaiian/Other Pacific Islander: 5A
(Student Count = 486)</c:v>
                </c:pt>
                <c:pt idx="6">
                  <c:v>White: 5A
(Student Count = 107,593)</c:v>
                </c:pt>
              </c:strCache>
            </c:strRef>
          </c:cat>
          <c:val>
            <c:numRef>
              <c:f>'FFY 2019 Race 5A'!$B$24:$B$30</c:f>
              <c:numCache>
                <c:formatCode>0.00%</c:formatCode>
                <c:ptCount val="7"/>
                <c:pt idx="0">
                  <c:v>0.57675557974959202</c:v>
                </c:pt>
                <c:pt idx="1">
                  <c:v>0.60057353543629699</c:v>
                </c:pt>
                <c:pt idx="2">
                  <c:v>0.56698058812223695</c:v>
                </c:pt>
                <c:pt idx="3">
                  <c:v>0.60926541392339495</c:v>
                </c:pt>
                <c:pt idx="4">
                  <c:v>0.45461195717230801</c:v>
                </c:pt>
                <c:pt idx="5">
                  <c:v>0.54241071428571397</c:v>
                </c:pt>
                <c:pt idx="6">
                  <c:v>0.55753734862342497</c:v>
                </c:pt>
              </c:numCache>
            </c:numRef>
          </c:val>
          <c:extLst>
            <c:ext xmlns:c16="http://schemas.microsoft.com/office/drawing/2014/chart" uri="{C3380CC4-5D6E-409C-BE32-E72D297353CC}">
              <c16:uniqueId val="{00000000-7987-400B-9639-ADAAD71A02B9}"/>
            </c:ext>
          </c:extLst>
        </c:ser>
        <c:dLbls>
          <c:dLblPos val="inEnd"/>
          <c:showLegendKey val="0"/>
          <c:showVal val="1"/>
          <c:showCatName val="0"/>
          <c:showSerName val="0"/>
          <c:showPercent val="0"/>
          <c:showBubbleSize val="0"/>
        </c:dLbls>
        <c:gapWidth val="182"/>
        <c:axId val="780784320"/>
        <c:axId val="780782680"/>
      </c:barChart>
      <c:scatterChart>
        <c:scatterStyle val="lineMarker"/>
        <c:varyColors val="0"/>
        <c:ser>
          <c:idx val="1"/>
          <c:order val="1"/>
          <c:tx>
            <c:v>2019 Target</c:v>
          </c:tx>
          <c:spPr>
            <a:ln w="28575" cap="rnd">
              <a:solidFill>
                <a:srgbClr val="FF0000"/>
              </a:solidFill>
              <a:prstDash val="dash"/>
              <a:round/>
            </a:ln>
            <a:effectLst/>
          </c:spPr>
          <c:marker>
            <c:symbol val="none"/>
          </c:marker>
          <c:dLbls>
            <c:delete val="1"/>
          </c:dLbls>
          <c:xVal>
            <c:numRef>
              <c:f>'FFY 2019 Race 5A'!$D$24:$D$25</c:f>
              <c:numCache>
                <c:formatCode>0%</c:formatCode>
                <c:ptCount val="2"/>
                <c:pt idx="0">
                  <c:v>0.6</c:v>
                </c:pt>
                <c:pt idx="1">
                  <c:v>0.6</c:v>
                </c:pt>
              </c:numCache>
            </c:numRef>
          </c:xVal>
          <c:yVal>
            <c:numRef>
              <c:f>'FFY 2019 Race 5A'!$E$24:$E$25</c:f>
              <c:numCache>
                <c:formatCode>General</c:formatCode>
                <c:ptCount val="2"/>
                <c:pt idx="0">
                  <c:v>0</c:v>
                </c:pt>
                <c:pt idx="1">
                  <c:v>1</c:v>
                </c:pt>
              </c:numCache>
            </c:numRef>
          </c:yVal>
          <c:smooth val="0"/>
          <c:extLst>
            <c:ext xmlns:c16="http://schemas.microsoft.com/office/drawing/2014/chart" uri="{C3380CC4-5D6E-409C-BE32-E72D297353CC}">
              <c16:uniqueId val="{00000002-7987-400B-9639-ADAAD71A02B9}"/>
            </c:ext>
          </c:extLst>
        </c:ser>
        <c:dLbls>
          <c:showLegendKey val="0"/>
          <c:showVal val="1"/>
          <c:showCatName val="0"/>
          <c:showSerName val="0"/>
          <c:showPercent val="0"/>
          <c:showBubbleSize val="0"/>
        </c:dLbls>
        <c:axId val="785796360"/>
        <c:axId val="785795048"/>
      </c:scatterChart>
      <c:catAx>
        <c:axId val="78078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lumMod val="65000"/>
                    <a:lumOff val="35000"/>
                  </a:schemeClr>
                </a:solidFill>
                <a:latin typeface="+mn-lt"/>
                <a:ea typeface="+mn-ea"/>
                <a:cs typeface="+mn-cs"/>
              </a:defRPr>
            </a:pPr>
            <a:endParaRPr lang="en-US"/>
          </a:p>
        </c:txPr>
        <c:crossAx val="780782680"/>
        <c:crosses val="autoZero"/>
        <c:auto val="1"/>
        <c:lblAlgn val="ctr"/>
        <c:lblOffset val="100"/>
        <c:noMultiLvlLbl val="0"/>
      </c:catAx>
      <c:valAx>
        <c:axId val="780782680"/>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80784320"/>
        <c:crosses val="autoZero"/>
        <c:crossBetween val="between"/>
      </c:valAx>
      <c:valAx>
        <c:axId val="785795048"/>
        <c:scaling>
          <c:orientation val="minMax"/>
          <c:max val="1"/>
        </c:scaling>
        <c:delete val="1"/>
        <c:axPos val="r"/>
        <c:numFmt formatCode="General" sourceLinked="1"/>
        <c:majorTickMark val="out"/>
        <c:minorTickMark val="none"/>
        <c:tickLblPos val="nextTo"/>
        <c:crossAx val="785796360"/>
        <c:crosses val="max"/>
        <c:crossBetween val="midCat"/>
      </c:valAx>
      <c:valAx>
        <c:axId val="785796360"/>
        <c:scaling>
          <c:orientation val="minMax"/>
        </c:scaling>
        <c:delete val="1"/>
        <c:axPos val="b"/>
        <c:numFmt formatCode="0%" sourceLinked="1"/>
        <c:majorTickMark val="out"/>
        <c:minorTickMark val="none"/>
        <c:tickLblPos val="nextTo"/>
        <c:crossAx val="785795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99078332219562"/>
          <c:y val="0.19788493435555821"/>
          <c:w val="0.74054196628139457"/>
          <c:h val="0.76092503987240834"/>
        </c:manualLayout>
      </c:layout>
      <c:barChart>
        <c:barDir val="bar"/>
        <c:grouping val="clustered"/>
        <c:varyColors val="0"/>
        <c:ser>
          <c:idx val="0"/>
          <c:order val="0"/>
          <c:tx>
            <c:strRef>
              <c:f>'FFY 2019 NRC 5A'!$B$25</c:f>
              <c:strCache>
                <c:ptCount val="1"/>
                <c:pt idx="0">
                  <c:v>FFY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'FFY 2019 NRC 5A'!$A$26:$A$31</c:f>
              <c:strCache>
                <c:ptCount val="6"/>
                <c:pt idx="0">
                  <c:v>LARGE CITY: 5A</c:v>
                </c:pt>
                <c:pt idx="1">
                  <c:v>URBAN/SUBURBAN HIGH NEEDS: 5A</c:v>
                </c:pt>
                <c:pt idx="2">
                  <c:v>RURAL HIGH NEEDS: 5A</c:v>
                </c:pt>
                <c:pt idx="3">
                  <c:v>AVERAGE NEEDS: 5A</c:v>
                </c:pt>
                <c:pt idx="4">
                  <c:v>LOW NEEDS: 5A</c:v>
                </c:pt>
                <c:pt idx="5">
                  <c:v>NEW YORK CITY: 5A</c:v>
                </c:pt>
              </c:strCache>
            </c:strRef>
          </c:cat>
          <c:val>
            <c:numRef>
              <c:f>'FFY 2019 NRC 5A'!$B$26:$B$31</c:f>
              <c:numCache>
                <c:formatCode>0.00%</c:formatCode>
                <c:ptCount val="6"/>
                <c:pt idx="0">
                  <c:v>0.50472272364720205</c:v>
                </c:pt>
                <c:pt idx="1">
                  <c:v>0.45814523769715199</c:v>
                </c:pt>
                <c:pt idx="2">
                  <c:v>0.56749545178896299</c:v>
                </c:pt>
                <c:pt idx="3">
                  <c:v>0.56851314516838103</c:v>
                </c:pt>
                <c:pt idx="4">
                  <c:v>0.61436323750144295</c:v>
                </c:pt>
                <c:pt idx="5">
                  <c:v>0.59460130827192204</c:v>
                </c:pt>
              </c:numCache>
            </c:numRef>
          </c:val>
          <c:extLst>
            <c:ext xmlns:c16="http://schemas.microsoft.com/office/drawing/2014/chart" uri="{C3380CC4-5D6E-409C-BE32-E72D297353CC}">
              <c16:uniqueId val="{00000000-55CE-4AC4-ABE4-E42CD2A4DB44}"/>
            </c:ext>
          </c:extLst>
        </c:ser>
        <c:dLbls>
          <c:dLblPos val="outEnd"/>
          <c:showLegendKey val="0"/>
          <c:showVal val="1"/>
          <c:showCatName val="0"/>
          <c:showSerName val="0"/>
          <c:showPercent val="0"/>
          <c:showBubbleSize val="0"/>
        </c:dLbls>
        <c:gapWidth val="182"/>
        <c:axId val="780784320"/>
        <c:axId val="780782680"/>
      </c:barChart>
      <c:scatterChart>
        <c:scatterStyle val="lineMarker"/>
        <c:varyColors val="0"/>
        <c:ser>
          <c:idx val="1"/>
          <c:order val="1"/>
          <c:tx>
            <c:v>2019 Target</c:v>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55CE-4AC4-ABE4-E42CD2A4DB4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'FFY 2019 NRC 5A'!$D$26:$D$27</c:f>
              <c:numCache>
                <c:formatCode>0.00%</c:formatCode>
                <c:ptCount val="2"/>
                <c:pt idx="0">
                  <c:v>0.6</c:v>
                </c:pt>
                <c:pt idx="1">
                  <c:v>0.6</c:v>
                </c:pt>
              </c:numCache>
            </c:numRef>
          </c:xVal>
          <c:yVal>
            <c:numRef>
              <c:f>'FFY 2019 NRC 5A'!$E$26:$E$27</c:f>
              <c:numCache>
                <c:formatCode>0</c:formatCode>
                <c:ptCount val="2"/>
                <c:pt idx="0">
                  <c:v>0</c:v>
                </c:pt>
                <c:pt idx="1">
                  <c:v>1</c:v>
                </c:pt>
              </c:numCache>
            </c:numRef>
          </c:yVal>
          <c:smooth val="0"/>
          <c:extLst>
            <c:ext xmlns:c16="http://schemas.microsoft.com/office/drawing/2014/chart" uri="{C3380CC4-5D6E-409C-BE32-E72D297353CC}">
              <c16:uniqueId val="{00000002-55CE-4AC4-ABE4-E42CD2A4DB44}"/>
            </c:ext>
          </c:extLst>
        </c:ser>
        <c:dLbls>
          <c:showLegendKey val="0"/>
          <c:showVal val="0"/>
          <c:showCatName val="0"/>
          <c:showSerName val="0"/>
          <c:showPercent val="0"/>
          <c:showBubbleSize val="0"/>
        </c:dLbls>
        <c:axId val="847152208"/>
        <c:axId val="847151224"/>
      </c:scatterChart>
      <c:catAx>
        <c:axId val="78078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780782680"/>
        <c:crosses val="autoZero"/>
        <c:auto val="1"/>
        <c:lblAlgn val="ctr"/>
        <c:lblOffset val="100"/>
        <c:noMultiLvlLbl val="0"/>
      </c:catAx>
      <c:valAx>
        <c:axId val="780782680"/>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80784320"/>
        <c:crosses val="autoZero"/>
        <c:crossBetween val="between"/>
      </c:valAx>
      <c:valAx>
        <c:axId val="847151224"/>
        <c:scaling>
          <c:orientation val="minMax"/>
          <c:max val="1"/>
        </c:scaling>
        <c:delete val="1"/>
        <c:axPos val="r"/>
        <c:numFmt formatCode="0" sourceLinked="1"/>
        <c:majorTickMark val="out"/>
        <c:minorTickMark val="none"/>
        <c:tickLblPos val="nextTo"/>
        <c:crossAx val="847152208"/>
        <c:crosses val="max"/>
        <c:crossBetween val="midCat"/>
      </c:valAx>
      <c:valAx>
        <c:axId val="847152208"/>
        <c:scaling>
          <c:orientation val="minMax"/>
        </c:scaling>
        <c:delete val="1"/>
        <c:axPos val="b"/>
        <c:numFmt formatCode="0.00%" sourceLinked="1"/>
        <c:majorTickMark val="out"/>
        <c:minorTickMark val="none"/>
        <c:tickLblPos val="nextTo"/>
        <c:crossAx val="8471512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'FFY 2019 Race 5B'!$B$25</c:f>
              <c:strCache>
                <c:ptCount val="1"/>
                <c:pt idx="0">
                  <c:v>FFY 2019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'FFY 2019 Race 5B'!$A$26:$A$32</c:f>
              <c:strCache>
                <c:ptCount val="7"/>
                <c:pt idx="0">
                  <c:v>American Indian or Alaska Native: 5B
(Student Count = 882)</c:v>
                </c:pt>
                <c:pt idx="1">
                  <c:v>Asian: 5B
(Student Count = 5,325)</c:v>
                </c:pt>
                <c:pt idx="2">
                  <c:v>Black or African American: 5B
(Student Count = 24,147)</c:v>
                </c:pt>
                <c:pt idx="3">
                  <c:v>Hispanic or Latino: 5B
(Student Count = 37,309)</c:v>
                </c:pt>
                <c:pt idx="4">
                  <c:v>Multiracial: 5B
(Student Count = 2,437)</c:v>
                </c:pt>
                <c:pt idx="5">
                  <c:v>Native Hawaiian/Other Pacific Islander: 5B
(Student Count = 237)</c:v>
                </c:pt>
                <c:pt idx="6">
                  <c:v>White: 5B
(Student Count = 30,658)</c:v>
                </c:pt>
              </c:strCache>
            </c:strRef>
          </c:cat>
          <c:val>
            <c:numRef>
              <c:f>'FFY 2019 Race 5B'!$B$26:$B$32</c:f>
              <c:numCache>
                <c:formatCode>0.00%</c:formatCode>
                <c:ptCount val="7"/>
                <c:pt idx="0">
                  <c:v>0.240065323897659</c:v>
                </c:pt>
                <c:pt idx="1">
                  <c:v>0.242386999863444</c:v>
                </c:pt>
                <c:pt idx="2">
                  <c:v>0.24426191367328601</c:v>
                </c:pt>
                <c:pt idx="3">
                  <c:v>0.23573603932619799</c:v>
                </c:pt>
                <c:pt idx="4">
                  <c:v>0.162066901642615</c:v>
                </c:pt>
                <c:pt idx="5">
                  <c:v>0.26450892857142899</c:v>
                </c:pt>
                <c:pt idx="6">
                  <c:v>0.15886702698221</c:v>
                </c:pt>
              </c:numCache>
            </c:numRef>
          </c:val>
          <c:extLst>
            <c:ext xmlns:c16="http://schemas.microsoft.com/office/drawing/2014/chart" uri="{C3380CC4-5D6E-409C-BE32-E72D297353CC}">
              <c16:uniqueId val="{00000000-22FD-4CB0-BA91-357767F62F7F}"/>
            </c:ext>
          </c:extLst>
        </c:ser>
        <c:dLbls>
          <c:dLblPos val="outEnd"/>
          <c:showLegendKey val="0"/>
          <c:showVal val="1"/>
          <c:showCatName val="0"/>
          <c:showSerName val="0"/>
          <c:showPercent val="0"/>
          <c:showBubbleSize val="0"/>
        </c:dLbls>
        <c:gapWidth val="182"/>
        <c:axId val="780784320"/>
        <c:axId val="780782680"/>
      </c:barChart>
      <c:scatterChart>
        <c:scatterStyle val="lineMarker"/>
        <c:varyColors val="0"/>
        <c:ser>
          <c:idx val="1"/>
          <c:order val="1"/>
          <c:tx>
            <c:v>2019 Target</c:v>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22FD-4CB0-BA91-357767F62F7F}"/>
                </c:ext>
              </c:extLst>
            </c:dLbl>
            <c:dLbl>
              <c:idx val="1"/>
              <c:layout>
                <c:manualLayout>
                  <c:x val="7.3876271379351138E-3"/>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FD-4CB0-BA91-357767F62F7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'FFY 2019 Race 5B'!$D$26:$D$27</c:f>
              <c:numCache>
                <c:formatCode>0.00%</c:formatCode>
                <c:ptCount val="2"/>
                <c:pt idx="0">
                  <c:v>0.18</c:v>
                </c:pt>
                <c:pt idx="1">
                  <c:v>0.18</c:v>
                </c:pt>
              </c:numCache>
            </c:numRef>
          </c:xVal>
          <c:yVal>
            <c:numRef>
              <c:f>'FFY 2019 Race 5B'!$E$26:$E$27</c:f>
              <c:numCache>
                <c:formatCode>0</c:formatCode>
                <c:ptCount val="2"/>
                <c:pt idx="0">
                  <c:v>0</c:v>
                </c:pt>
                <c:pt idx="1">
                  <c:v>1</c:v>
                </c:pt>
              </c:numCache>
            </c:numRef>
          </c:yVal>
          <c:smooth val="0"/>
          <c:extLst>
            <c:ext xmlns:c16="http://schemas.microsoft.com/office/drawing/2014/chart" uri="{C3380CC4-5D6E-409C-BE32-E72D297353CC}">
              <c16:uniqueId val="{00000002-22FD-4CB0-BA91-357767F62F7F}"/>
            </c:ext>
          </c:extLst>
        </c:ser>
        <c:dLbls>
          <c:showLegendKey val="0"/>
          <c:showVal val="0"/>
          <c:showCatName val="0"/>
          <c:showSerName val="0"/>
          <c:showPercent val="0"/>
          <c:showBubbleSize val="0"/>
        </c:dLbls>
        <c:axId val="854392776"/>
        <c:axId val="854401632"/>
      </c:scatterChart>
      <c:catAx>
        <c:axId val="78078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lumMod val="65000"/>
                    <a:lumOff val="35000"/>
                  </a:schemeClr>
                </a:solidFill>
                <a:latin typeface="+mn-lt"/>
                <a:ea typeface="+mn-ea"/>
                <a:cs typeface="+mn-cs"/>
              </a:defRPr>
            </a:pPr>
            <a:endParaRPr lang="en-US"/>
          </a:p>
        </c:txPr>
        <c:crossAx val="780782680"/>
        <c:crosses val="autoZero"/>
        <c:auto val="1"/>
        <c:lblAlgn val="ctr"/>
        <c:lblOffset val="100"/>
        <c:noMultiLvlLbl val="0"/>
      </c:catAx>
      <c:valAx>
        <c:axId val="780782680"/>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80784320"/>
        <c:crosses val="autoZero"/>
        <c:crossBetween val="between"/>
      </c:valAx>
      <c:valAx>
        <c:axId val="854401632"/>
        <c:scaling>
          <c:orientation val="minMax"/>
          <c:max val="1"/>
        </c:scaling>
        <c:delete val="1"/>
        <c:axPos val="r"/>
        <c:numFmt formatCode="0" sourceLinked="1"/>
        <c:majorTickMark val="out"/>
        <c:minorTickMark val="none"/>
        <c:tickLblPos val="nextTo"/>
        <c:crossAx val="854392776"/>
        <c:crosses val="max"/>
        <c:crossBetween val="midCat"/>
      </c:valAx>
      <c:valAx>
        <c:axId val="854392776"/>
        <c:scaling>
          <c:orientation val="minMax"/>
        </c:scaling>
        <c:delete val="1"/>
        <c:axPos val="b"/>
        <c:numFmt formatCode="0.00%" sourceLinked="1"/>
        <c:majorTickMark val="out"/>
        <c:minorTickMark val="none"/>
        <c:tickLblPos val="nextTo"/>
        <c:crossAx val="854401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5B417-E18A-4F0A-9111-FCEF7AC5643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226B7C69-AD73-4664-B8BE-E7F6C47D30BB}">
      <dgm:prSet phldrT="[Text]"/>
      <dgm:spPr>
        <a:solidFill>
          <a:srgbClr val="580058"/>
        </a:solidFill>
      </dgm:spPr>
      <dgm:t>
        <a:bodyPr/>
        <a:lstStyle/>
        <a:p>
          <a:r>
            <a:rPr lang="en-US"/>
            <a:t>Frequently Used Terms for School-Age Least Restrictive Environment</a:t>
          </a:r>
        </a:p>
      </dgm:t>
    </dgm:pt>
    <dgm:pt modelId="{CB41195B-9F5D-4993-A378-B9A60BA3857C}" type="parTrans" cxnId="{04524052-ED43-41B8-903A-EC3D2AD4A591}">
      <dgm:prSet/>
      <dgm:spPr/>
      <dgm:t>
        <a:bodyPr/>
        <a:lstStyle/>
        <a:p>
          <a:endParaRPr lang="en-US"/>
        </a:p>
      </dgm:t>
    </dgm:pt>
    <dgm:pt modelId="{E05E2AB5-4692-4411-9232-E373C68425FA}" type="sibTrans" cxnId="{04524052-ED43-41B8-903A-EC3D2AD4A591}">
      <dgm:prSet/>
      <dgm:spPr/>
      <dgm:t>
        <a:bodyPr/>
        <a:lstStyle/>
        <a:p>
          <a:endParaRPr lang="en-US"/>
        </a:p>
      </dgm:t>
    </dgm:pt>
    <dgm:pt modelId="{1EB5EFDB-09FA-4204-95F3-E953A5C11117}">
      <dgm:prSet phldrT="[Text]"/>
      <dgm:spPr>
        <a:solidFill>
          <a:srgbClr val="337EC3"/>
        </a:solidFill>
      </dgm:spPr>
      <dgm:t>
        <a:bodyPr/>
        <a:lstStyle/>
        <a:p>
          <a:r>
            <a:rPr lang="en-US"/>
            <a:t>Next Steps and Closing </a:t>
          </a:r>
        </a:p>
      </dgm:t>
    </dgm:pt>
    <dgm:pt modelId="{1C88FB6A-877A-4061-A699-10174B98AA73}" type="parTrans" cxnId="{D7D3C0F6-F314-4AD8-8A6F-A048C6EE4B8F}">
      <dgm:prSet/>
      <dgm:spPr/>
      <dgm:t>
        <a:bodyPr/>
        <a:lstStyle/>
        <a:p>
          <a:endParaRPr lang="en-US"/>
        </a:p>
      </dgm:t>
    </dgm:pt>
    <dgm:pt modelId="{9C571C56-B779-4E11-AD1E-C2B194FE137A}" type="sibTrans" cxnId="{D7D3C0F6-F314-4AD8-8A6F-A048C6EE4B8F}">
      <dgm:prSet/>
      <dgm:spPr/>
      <dgm:t>
        <a:bodyPr/>
        <a:lstStyle/>
        <a:p>
          <a:endParaRPr lang="en-US"/>
        </a:p>
      </dgm:t>
    </dgm:pt>
    <dgm:pt modelId="{C079E542-46BD-473E-A75E-F72B4556EA78}">
      <dgm:prSet/>
      <dgm:spPr>
        <a:solidFill>
          <a:srgbClr val="D06800"/>
        </a:solidFill>
      </dgm:spPr>
      <dgm:t>
        <a:bodyPr/>
        <a:lstStyle/>
        <a:p>
          <a:r>
            <a:rPr lang="en-US"/>
            <a:t>Indicator 5 How the Measurement Works</a:t>
          </a:r>
        </a:p>
      </dgm:t>
    </dgm:pt>
    <dgm:pt modelId="{871428DC-6BB2-4B84-8C80-137B833B0058}" type="parTrans" cxnId="{FD4FB4FE-76FB-4431-90C1-6BE702CF66B0}">
      <dgm:prSet/>
      <dgm:spPr/>
      <dgm:t>
        <a:bodyPr/>
        <a:lstStyle/>
        <a:p>
          <a:endParaRPr lang="en-US"/>
        </a:p>
      </dgm:t>
    </dgm:pt>
    <dgm:pt modelId="{C8CD1CE9-94B5-4692-B474-2B051101474A}" type="sibTrans" cxnId="{FD4FB4FE-76FB-4431-90C1-6BE702CF66B0}">
      <dgm:prSet/>
      <dgm:spPr/>
      <dgm:t>
        <a:bodyPr/>
        <a:lstStyle/>
        <a:p>
          <a:endParaRPr lang="en-US"/>
        </a:p>
      </dgm:t>
    </dgm:pt>
    <dgm:pt modelId="{0DE106F3-2210-4238-A469-FF9E7E11A365}">
      <dgm:prSet/>
      <dgm:spPr>
        <a:solidFill>
          <a:srgbClr val="CC2700"/>
        </a:solidFill>
      </dgm:spPr>
      <dgm:t>
        <a:bodyPr/>
        <a:lstStyle/>
        <a:p>
          <a:r>
            <a:rPr lang="en-US"/>
            <a:t>Indicator 5 Data in New York State (Trends and Comparisons)</a:t>
          </a:r>
        </a:p>
      </dgm:t>
    </dgm:pt>
    <dgm:pt modelId="{926A24D3-3820-4A21-8868-D173740B85D5}" type="parTrans" cxnId="{EF517F73-3C54-42C8-A02F-C4E025E27B86}">
      <dgm:prSet/>
      <dgm:spPr/>
      <dgm:t>
        <a:bodyPr/>
        <a:lstStyle/>
        <a:p>
          <a:endParaRPr lang="en-US"/>
        </a:p>
      </dgm:t>
    </dgm:pt>
    <dgm:pt modelId="{04412BAA-137F-4D4E-ACA4-F05ACD398AEB}" type="sibTrans" cxnId="{EF517F73-3C54-42C8-A02F-C4E025E27B86}">
      <dgm:prSet/>
      <dgm:spPr/>
      <dgm:t>
        <a:bodyPr/>
        <a:lstStyle/>
        <a:p>
          <a:endParaRPr lang="en-US"/>
        </a:p>
      </dgm:t>
    </dgm:pt>
    <dgm:pt modelId="{418ABE09-EEDA-4154-9221-95298035E3B8}">
      <dgm:prSet/>
      <dgm:spPr>
        <a:solidFill>
          <a:srgbClr val="12A624"/>
        </a:solidFill>
      </dgm:spPr>
      <dgm:t>
        <a:bodyPr/>
        <a:lstStyle/>
        <a:p>
          <a:r>
            <a:rPr lang="en-US"/>
            <a:t>Indicator 5 Improvement Activities </a:t>
          </a:r>
        </a:p>
      </dgm:t>
    </dgm:pt>
    <dgm:pt modelId="{9401DAD7-C813-443C-A285-766C0F9C76CE}" type="parTrans" cxnId="{523301F2-17D8-451F-A30A-012307555E53}">
      <dgm:prSet/>
      <dgm:spPr/>
      <dgm:t>
        <a:bodyPr/>
        <a:lstStyle/>
        <a:p>
          <a:endParaRPr lang="en-US"/>
        </a:p>
      </dgm:t>
    </dgm:pt>
    <dgm:pt modelId="{8033E2CB-315D-4381-9041-48C1512EB16A}" type="sibTrans" cxnId="{523301F2-17D8-451F-A30A-012307555E53}">
      <dgm:prSet/>
      <dgm:spPr/>
      <dgm:t>
        <a:bodyPr/>
        <a:lstStyle/>
        <a:p>
          <a:endParaRPr lang="en-US"/>
        </a:p>
      </dgm:t>
    </dgm:pt>
    <dgm:pt modelId="{A9E3F6CE-1B68-4634-86FD-AA36088AFC28}">
      <dgm:prSet/>
      <dgm:spPr>
        <a:solidFill>
          <a:srgbClr val="002060"/>
        </a:solidFill>
      </dgm:spPr>
      <dgm:t>
        <a:bodyPr/>
        <a:lstStyle/>
        <a:p>
          <a:r>
            <a:rPr lang="en-US"/>
            <a:t>Indicator 5 Proposed Targets </a:t>
          </a:r>
        </a:p>
      </dgm:t>
    </dgm:pt>
    <dgm:pt modelId="{426A99EC-F5B1-4EE3-86C5-6E862C87B399}" type="parTrans" cxnId="{FDFA4BA0-FC09-4163-9F90-B31214FC5FE0}">
      <dgm:prSet/>
      <dgm:spPr/>
      <dgm:t>
        <a:bodyPr/>
        <a:lstStyle/>
        <a:p>
          <a:endParaRPr lang="en-US"/>
        </a:p>
      </dgm:t>
    </dgm:pt>
    <dgm:pt modelId="{F95D580C-BA5F-4F7C-B70F-7D6843353E5C}" type="sibTrans" cxnId="{FDFA4BA0-FC09-4163-9F90-B31214FC5FE0}">
      <dgm:prSet/>
      <dgm:spPr/>
      <dgm:t>
        <a:bodyPr/>
        <a:lstStyle/>
        <a:p>
          <a:endParaRPr lang="en-US"/>
        </a:p>
      </dgm:t>
    </dgm:pt>
    <dgm:pt modelId="{9CF4B7AE-6670-44AF-A0A7-DA2DF85E5CDD}" type="pres">
      <dgm:prSet presAssocID="{22E5B417-E18A-4F0A-9111-FCEF7AC56434}" presName="Name0" presStyleCnt="0">
        <dgm:presLayoutVars>
          <dgm:chMax val="7"/>
          <dgm:chPref val="7"/>
          <dgm:dir/>
        </dgm:presLayoutVars>
      </dgm:prSet>
      <dgm:spPr/>
    </dgm:pt>
    <dgm:pt modelId="{50AD92EF-7080-4416-B016-345EC380FEFF}" type="pres">
      <dgm:prSet presAssocID="{22E5B417-E18A-4F0A-9111-FCEF7AC56434}" presName="Name1" presStyleCnt="0"/>
      <dgm:spPr/>
    </dgm:pt>
    <dgm:pt modelId="{19FF5584-5F8A-4D47-88F6-07B4326319D0}" type="pres">
      <dgm:prSet presAssocID="{22E5B417-E18A-4F0A-9111-FCEF7AC56434}" presName="cycle" presStyleCnt="0"/>
      <dgm:spPr/>
    </dgm:pt>
    <dgm:pt modelId="{18A4E6C8-AF2F-4354-AF43-079DC81A3070}" type="pres">
      <dgm:prSet presAssocID="{22E5B417-E18A-4F0A-9111-FCEF7AC56434}" presName="srcNode" presStyleLbl="node1" presStyleIdx="0" presStyleCnt="6"/>
      <dgm:spPr/>
    </dgm:pt>
    <dgm:pt modelId="{46253619-5BC6-43E9-9BD6-FC811855B91C}" type="pres">
      <dgm:prSet presAssocID="{22E5B417-E18A-4F0A-9111-FCEF7AC56434}" presName="conn" presStyleLbl="parChTrans1D2" presStyleIdx="0" presStyleCnt="1"/>
      <dgm:spPr/>
    </dgm:pt>
    <dgm:pt modelId="{892582DC-9D1C-4EB2-9FDF-7C9B2BB23CC8}" type="pres">
      <dgm:prSet presAssocID="{22E5B417-E18A-4F0A-9111-FCEF7AC56434}" presName="extraNode" presStyleLbl="node1" presStyleIdx="0" presStyleCnt="6"/>
      <dgm:spPr/>
    </dgm:pt>
    <dgm:pt modelId="{A91801F5-071C-4455-B7D5-189AFA8C0268}" type="pres">
      <dgm:prSet presAssocID="{22E5B417-E18A-4F0A-9111-FCEF7AC56434}" presName="dstNode" presStyleLbl="node1" presStyleIdx="0" presStyleCnt="6"/>
      <dgm:spPr/>
    </dgm:pt>
    <dgm:pt modelId="{03FDE2D2-E592-41E9-940D-3FDA6EA69854}" type="pres">
      <dgm:prSet presAssocID="{226B7C69-AD73-4664-B8BE-E7F6C47D30BB}" presName="text_1" presStyleLbl="node1" presStyleIdx="0" presStyleCnt="6">
        <dgm:presLayoutVars>
          <dgm:bulletEnabled val="1"/>
        </dgm:presLayoutVars>
      </dgm:prSet>
      <dgm:spPr/>
    </dgm:pt>
    <dgm:pt modelId="{9360EBA2-2066-4A0A-876E-2923B911B83D}" type="pres">
      <dgm:prSet presAssocID="{226B7C69-AD73-4664-B8BE-E7F6C47D30BB}" presName="accent_1" presStyleCnt="0"/>
      <dgm:spPr/>
    </dgm:pt>
    <dgm:pt modelId="{F0DBED7D-E1F2-48FF-9AF1-D8510FDF74AA}" type="pres">
      <dgm:prSet presAssocID="{226B7C69-AD73-4664-B8BE-E7F6C47D30BB}" presName="accentRepeatNode" presStyleLbl="solidFgAcc1" presStyleIdx="0" presStyleCnt="6"/>
      <dgm:spPr/>
    </dgm:pt>
    <dgm:pt modelId="{5DFBF051-DA47-402E-8091-43170D413FA8}" type="pres">
      <dgm:prSet presAssocID="{C079E542-46BD-473E-A75E-F72B4556EA78}" presName="text_2" presStyleLbl="node1" presStyleIdx="1" presStyleCnt="6">
        <dgm:presLayoutVars>
          <dgm:bulletEnabled val="1"/>
        </dgm:presLayoutVars>
      </dgm:prSet>
      <dgm:spPr/>
    </dgm:pt>
    <dgm:pt modelId="{C72D6B57-9DE8-43BC-AB5F-5341366066E5}" type="pres">
      <dgm:prSet presAssocID="{C079E542-46BD-473E-A75E-F72B4556EA78}" presName="accent_2" presStyleCnt="0"/>
      <dgm:spPr/>
    </dgm:pt>
    <dgm:pt modelId="{6A6866DD-3C5F-478B-9CC6-B48E0FA84F23}" type="pres">
      <dgm:prSet presAssocID="{C079E542-46BD-473E-A75E-F72B4556EA78}" presName="accentRepeatNode" presStyleLbl="solidFgAcc1" presStyleIdx="1" presStyleCnt="6"/>
      <dgm:spPr/>
    </dgm:pt>
    <dgm:pt modelId="{23360063-79D5-4956-9BF8-A1A34332C152}" type="pres">
      <dgm:prSet presAssocID="{0DE106F3-2210-4238-A469-FF9E7E11A365}" presName="text_3" presStyleLbl="node1" presStyleIdx="2" presStyleCnt="6">
        <dgm:presLayoutVars>
          <dgm:bulletEnabled val="1"/>
        </dgm:presLayoutVars>
      </dgm:prSet>
      <dgm:spPr/>
    </dgm:pt>
    <dgm:pt modelId="{1CB0A861-72D5-489E-84DC-BE87A2D04ABC}" type="pres">
      <dgm:prSet presAssocID="{0DE106F3-2210-4238-A469-FF9E7E11A365}" presName="accent_3" presStyleCnt="0"/>
      <dgm:spPr/>
    </dgm:pt>
    <dgm:pt modelId="{178AEDC5-6531-41C7-B8B0-810E1ED2F327}" type="pres">
      <dgm:prSet presAssocID="{0DE106F3-2210-4238-A469-FF9E7E11A365}" presName="accentRepeatNode" presStyleLbl="solidFgAcc1" presStyleIdx="2" presStyleCnt="6"/>
      <dgm:spPr/>
    </dgm:pt>
    <dgm:pt modelId="{2F6C92AF-A8EC-4B09-B8EC-F0ED10C482ED}" type="pres">
      <dgm:prSet presAssocID="{418ABE09-EEDA-4154-9221-95298035E3B8}" presName="text_4" presStyleLbl="node1" presStyleIdx="3" presStyleCnt="6">
        <dgm:presLayoutVars>
          <dgm:bulletEnabled val="1"/>
        </dgm:presLayoutVars>
      </dgm:prSet>
      <dgm:spPr/>
    </dgm:pt>
    <dgm:pt modelId="{D214D90A-9B8C-48E8-87E1-A5F4DCD4FCA3}" type="pres">
      <dgm:prSet presAssocID="{418ABE09-EEDA-4154-9221-95298035E3B8}" presName="accent_4" presStyleCnt="0"/>
      <dgm:spPr/>
    </dgm:pt>
    <dgm:pt modelId="{99516A43-031D-44FA-8ADF-3CF6B9334CF8}" type="pres">
      <dgm:prSet presAssocID="{418ABE09-EEDA-4154-9221-95298035E3B8}" presName="accentRepeatNode" presStyleLbl="solidFgAcc1" presStyleIdx="3" presStyleCnt="6"/>
      <dgm:spPr/>
    </dgm:pt>
    <dgm:pt modelId="{796B1817-2951-4A1E-8834-1F32E7F6D5CF}" type="pres">
      <dgm:prSet presAssocID="{A9E3F6CE-1B68-4634-86FD-AA36088AFC28}" presName="text_5" presStyleLbl="node1" presStyleIdx="4" presStyleCnt="6">
        <dgm:presLayoutVars>
          <dgm:bulletEnabled val="1"/>
        </dgm:presLayoutVars>
      </dgm:prSet>
      <dgm:spPr/>
    </dgm:pt>
    <dgm:pt modelId="{B9D4EE39-95C8-4E3A-97F7-2237A12A8CAB}" type="pres">
      <dgm:prSet presAssocID="{A9E3F6CE-1B68-4634-86FD-AA36088AFC28}" presName="accent_5" presStyleCnt="0"/>
      <dgm:spPr/>
    </dgm:pt>
    <dgm:pt modelId="{1C13A3C4-E24B-4EDD-B026-979EEB0A54F1}" type="pres">
      <dgm:prSet presAssocID="{A9E3F6CE-1B68-4634-86FD-AA36088AFC28}" presName="accentRepeatNode" presStyleLbl="solidFgAcc1" presStyleIdx="4" presStyleCnt="6"/>
      <dgm:spPr/>
    </dgm:pt>
    <dgm:pt modelId="{35D754C7-CE14-46C2-B55E-E86DAD9BCC09}" type="pres">
      <dgm:prSet presAssocID="{1EB5EFDB-09FA-4204-95F3-E953A5C11117}" presName="text_6" presStyleLbl="node1" presStyleIdx="5" presStyleCnt="6">
        <dgm:presLayoutVars>
          <dgm:bulletEnabled val="1"/>
        </dgm:presLayoutVars>
      </dgm:prSet>
      <dgm:spPr/>
    </dgm:pt>
    <dgm:pt modelId="{E72EF42C-850A-4E5B-BEEA-8BE768F1E958}" type="pres">
      <dgm:prSet presAssocID="{1EB5EFDB-09FA-4204-95F3-E953A5C11117}" presName="accent_6" presStyleCnt="0"/>
      <dgm:spPr/>
    </dgm:pt>
    <dgm:pt modelId="{32D2E0FA-09B3-493A-907C-9978AB1B4A46}" type="pres">
      <dgm:prSet presAssocID="{1EB5EFDB-09FA-4204-95F3-E953A5C11117}" presName="accentRepeatNode" presStyleLbl="solidFgAcc1" presStyleIdx="5" presStyleCnt="6"/>
      <dgm:spPr/>
    </dgm:pt>
  </dgm:ptLst>
  <dgm:cxnLst>
    <dgm:cxn modelId="{2FE30403-BD3D-4EF0-AC9A-24295B0E5FE6}" type="presOf" srcId="{E05E2AB5-4692-4411-9232-E373C68425FA}" destId="{46253619-5BC6-43E9-9BD6-FC811855B91C}" srcOrd="0" destOrd="0" presId="urn:microsoft.com/office/officeart/2008/layout/VerticalCurvedList"/>
    <dgm:cxn modelId="{2F205023-E66C-4216-9808-FA2FF2E9DC93}" type="presOf" srcId="{226B7C69-AD73-4664-B8BE-E7F6C47D30BB}" destId="{03FDE2D2-E592-41E9-940D-3FDA6EA69854}" srcOrd="0" destOrd="0" presId="urn:microsoft.com/office/officeart/2008/layout/VerticalCurvedList"/>
    <dgm:cxn modelId="{2492293A-22D3-4718-B1DA-D802E598B2CB}" type="presOf" srcId="{1EB5EFDB-09FA-4204-95F3-E953A5C11117}" destId="{35D754C7-CE14-46C2-B55E-E86DAD9BCC09}" srcOrd="0" destOrd="0" presId="urn:microsoft.com/office/officeart/2008/layout/VerticalCurvedList"/>
    <dgm:cxn modelId="{837B8C44-8F04-4389-8B70-489617F0BBAF}" type="presOf" srcId="{22E5B417-E18A-4F0A-9111-FCEF7AC56434}" destId="{9CF4B7AE-6670-44AF-A0A7-DA2DF85E5CDD}" srcOrd="0" destOrd="0" presId="urn:microsoft.com/office/officeart/2008/layout/VerticalCurvedList"/>
    <dgm:cxn modelId="{4954A14D-4727-4F4E-999D-936972F28FFB}" type="presOf" srcId="{418ABE09-EEDA-4154-9221-95298035E3B8}" destId="{2F6C92AF-A8EC-4B09-B8EC-F0ED10C482ED}" srcOrd="0" destOrd="0" presId="urn:microsoft.com/office/officeart/2008/layout/VerticalCurvedList"/>
    <dgm:cxn modelId="{04524052-ED43-41B8-903A-EC3D2AD4A591}" srcId="{22E5B417-E18A-4F0A-9111-FCEF7AC56434}" destId="{226B7C69-AD73-4664-B8BE-E7F6C47D30BB}" srcOrd="0" destOrd="0" parTransId="{CB41195B-9F5D-4993-A378-B9A60BA3857C}" sibTransId="{E05E2AB5-4692-4411-9232-E373C68425FA}"/>
    <dgm:cxn modelId="{EF517F73-3C54-42C8-A02F-C4E025E27B86}" srcId="{22E5B417-E18A-4F0A-9111-FCEF7AC56434}" destId="{0DE106F3-2210-4238-A469-FF9E7E11A365}" srcOrd="2" destOrd="0" parTransId="{926A24D3-3820-4A21-8868-D173740B85D5}" sibTransId="{04412BAA-137F-4D4E-ACA4-F05ACD398AEB}"/>
    <dgm:cxn modelId="{FDFA4BA0-FC09-4163-9F90-B31214FC5FE0}" srcId="{22E5B417-E18A-4F0A-9111-FCEF7AC56434}" destId="{A9E3F6CE-1B68-4634-86FD-AA36088AFC28}" srcOrd="4" destOrd="0" parTransId="{426A99EC-F5B1-4EE3-86C5-6E862C87B399}" sibTransId="{F95D580C-BA5F-4F7C-B70F-7D6843353E5C}"/>
    <dgm:cxn modelId="{A4EB13B7-ADDB-4727-9F0A-1C63482B5897}" type="presOf" srcId="{A9E3F6CE-1B68-4634-86FD-AA36088AFC28}" destId="{796B1817-2951-4A1E-8834-1F32E7F6D5CF}" srcOrd="0" destOrd="0" presId="urn:microsoft.com/office/officeart/2008/layout/VerticalCurvedList"/>
    <dgm:cxn modelId="{F76F0EBF-5B8D-4907-894D-7A00B1A482BC}" type="presOf" srcId="{0DE106F3-2210-4238-A469-FF9E7E11A365}" destId="{23360063-79D5-4956-9BF8-A1A34332C152}" srcOrd="0" destOrd="0" presId="urn:microsoft.com/office/officeart/2008/layout/VerticalCurvedList"/>
    <dgm:cxn modelId="{480EBDEF-BAEA-4E70-849C-F7B200DE5F56}" type="presOf" srcId="{C079E542-46BD-473E-A75E-F72B4556EA78}" destId="{5DFBF051-DA47-402E-8091-43170D413FA8}" srcOrd="0" destOrd="0" presId="urn:microsoft.com/office/officeart/2008/layout/VerticalCurvedList"/>
    <dgm:cxn modelId="{523301F2-17D8-451F-A30A-012307555E53}" srcId="{22E5B417-E18A-4F0A-9111-FCEF7AC56434}" destId="{418ABE09-EEDA-4154-9221-95298035E3B8}" srcOrd="3" destOrd="0" parTransId="{9401DAD7-C813-443C-A285-766C0F9C76CE}" sibTransId="{8033E2CB-315D-4381-9041-48C1512EB16A}"/>
    <dgm:cxn modelId="{D7D3C0F6-F314-4AD8-8A6F-A048C6EE4B8F}" srcId="{22E5B417-E18A-4F0A-9111-FCEF7AC56434}" destId="{1EB5EFDB-09FA-4204-95F3-E953A5C11117}" srcOrd="5" destOrd="0" parTransId="{1C88FB6A-877A-4061-A699-10174B98AA73}" sibTransId="{9C571C56-B779-4E11-AD1E-C2B194FE137A}"/>
    <dgm:cxn modelId="{FD4FB4FE-76FB-4431-90C1-6BE702CF66B0}" srcId="{22E5B417-E18A-4F0A-9111-FCEF7AC56434}" destId="{C079E542-46BD-473E-A75E-F72B4556EA78}" srcOrd="1" destOrd="0" parTransId="{871428DC-6BB2-4B84-8C80-137B833B0058}" sibTransId="{C8CD1CE9-94B5-4692-B474-2B051101474A}"/>
    <dgm:cxn modelId="{EBD2CF79-C368-4884-B9D0-661910D22B0F}" type="presParOf" srcId="{9CF4B7AE-6670-44AF-A0A7-DA2DF85E5CDD}" destId="{50AD92EF-7080-4416-B016-345EC380FEFF}" srcOrd="0" destOrd="0" presId="urn:microsoft.com/office/officeart/2008/layout/VerticalCurvedList"/>
    <dgm:cxn modelId="{EB805C8E-30B0-4D52-9D39-0C92111D2F48}" type="presParOf" srcId="{50AD92EF-7080-4416-B016-345EC380FEFF}" destId="{19FF5584-5F8A-4D47-88F6-07B4326319D0}" srcOrd="0" destOrd="0" presId="urn:microsoft.com/office/officeart/2008/layout/VerticalCurvedList"/>
    <dgm:cxn modelId="{FD20FFA1-7C8E-4A2E-B23E-0141415B4DD6}" type="presParOf" srcId="{19FF5584-5F8A-4D47-88F6-07B4326319D0}" destId="{18A4E6C8-AF2F-4354-AF43-079DC81A3070}" srcOrd="0" destOrd="0" presId="urn:microsoft.com/office/officeart/2008/layout/VerticalCurvedList"/>
    <dgm:cxn modelId="{4F9FF628-F2AE-4CDC-A38F-6F52A22CDF40}" type="presParOf" srcId="{19FF5584-5F8A-4D47-88F6-07B4326319D0}" destId="{46253619-5BC6-43E9-9BD6-FC811855B91C}" srcOrd="1" destOrd="0" presId="urn:microsoft.com/office/officeart/2008/layout/VerticalCurvedList"/>
    <dgm:cxn modelId="{C90BAABC-08D5-4537-B1AC-1A91EB914D30}" type="presParOf" srcId="{19FF5584-5F8A-4D47-88F6-07B4326319D0}" destId="{892582DC-9D1C-4EB2-9FDF-7C9B2BB23CC8}" srcOrd="2" destOrd="0" presId="urn:microsoft.com/office/officeart/2008/layout/VerticalCurvedList"/>
    <dgm:cxn modelId="{7D24F69E-0521-45B5-807D-E131E060AF58}" type="presParOf" srcId="{19FF5584-5F8A-4D47-88F6-07B4326319D0}" destId="{A91801F5-071C-4455-B7D5-189AFA8C0268}" srcOrd="3" destOrd="0" presId="urn:microsoft.com/office/officeart/2008/layout/VerticalCurvedList"/>
    <dgm:cxn modelId="{8B3C728C-12ED-47A0-AFCD-BBD2632C6741}" type="presParOf" srcId="{50AD92EF-7080-4416-B016-345EC380FEFF}" destId="{03FDE2D2-E592-41E9-940D-3FDA6EA69854}" srcOrd="1" destOrd="0" presId="urn:microsoft.com/office/officeart/2008/layout/VerticalCurvedList"/>
    <dgm:cxn modelId="{4A768394-F2EA-4902-9842-420E240F1B44}" type="presParOf" srcId="{50AD92EF-7080-4416-B016-345EC380FEFF}" destId="{9360EBA2-2066-4A0A-876E-2923B911B83D}" srcOrd="2" destOrd="0" presId="urn:microsoft.com/office/officeart/2008/layout/VerticalCurvedList"/>
    <dgm:cxn modelId="{8A081CEB-DA0F-4750-A30C-63DF3F50636E}" type="presParOf" srcId="{9360EBA2-2066-4A0A-876E-2923B911B83D}" destId="{F0DBED7D-E1F2-48FF-9AF1-D8510FDF74AA}" srcOrd="0" destOrd="0" presId="urn:microsoft.com/office/officeart/2008/layout/VerticalCurvedList"/>
    <dgm:cxn modelId="{BE1A3AF9-2E12-414B-9693-71C57E0CFB47}" type="presParOf" srcId="{50AD92EF-7080-4416-B016-345EC380FEFF}" destId="{5DFBF051-DA47-402E-8091-43170D413FA8}" srcOrd="3" destOrd="0" presId="urn:microsoft.com/office/officeart/2008/layout/VerticalCurvedList"/>
    <dgm:cxn modelId="{796F85E6-33BF-4E8A-92C0-1FF55F9D0295}" type="presParOf" srcId="{50AD92EF-7080-4416-B016-345EC380FEFF}" destId="{C72D6B57-9DE8-43BC-AB5F-5341366066E5}" srcOrd="4" destOrd="0" presId="urn:microsoft.com/office/officeart/2008/layout/VerticalCurvedList"/>
    <dgm:cxn modelId="{5C4AEC7F-B64B-4065-BDBB-154CC582026D}" type="presParOf" srcId="{C72D6B57-9DE8-43BC-AB5F-5341366066E5}" destId="{6A6866DD-3C5F-478B-9CC6-B48E0FA84F23}" srcOrd="0" destOrd="0" presId="urn:microsoft.com/office/officeart/2008/layout/VerticalCurvedList"/>
    <dgm:cxn modelId="{0D5E4457-5B56-4B42-8D63-FB1FD2597F2B}" type="presParOf" srcId="{50AD92EF-7080-4416-B016-345EC380FEFF}" destId="{23360063-79D5-4956-9BF8-A1A34332C152}" srcOrd="5" destOrd="0" presId="urn:microsoft.com/office/officeart/2008/layout/VerticalCurvedList"/>
    <dgm:cxn modelId="{07CC365A-96C9-432E-917A-4B1184CE6469}" type="presParOf" srcId="{50AD92EF-7080-4416-B016-345EC380FEFF}" destId="{1CB0A861-72D5-489E-84DC-BE87A2D04ABC}" srcOrd="6" destOrd="0" presId="urn:microsoft.com/office/officeart/2008/layout/VerticalCurvedList"/>
    <dgm:cxn modelId="{64B121C1-146F-469D-A5A9-FA9679E682D2}" type="presParOf" srcId="{1CB0A861-72D5-489E-84DC-BE87A2D04ABC}" destId="{178AEDC5-6531-41C7-B8B0-810E1ED2F327}" srcOrd="0" destOrd="0" presId="urn:microsoft.com/office/officeart/2008/layout/VerticalCurvedList"/>
    <dgm:cxn modelId="{B565BFB4-7D0F-47AB-B623-4E98CD49EA33}" type="presParOf" srcId="{50AD92EF-7080-4416-B016-345EC380FEFF}" destId="{2F6C92AF-A8EC-4B09-B8EC-F0ED10C482ED}" srcOrd="7" destOrd="0" presId="urn:microsoft.com/office/officeart/2008/layout/VerticalCurvedList"/>
    <dgm:cxn modelId="{8F35D61A-7915-45F9-8B2A-73AC9438E0DA}" type="presParOf" srcId="{50AD92EF-7080-4416-B016-345EC380FEFF}" destId="{D214D90A-9B8C-48E8-87E1-A5F4DCD4FCA3}" srcOrd="8" destOrd="0" presId="urn:microsoft.com/office/officeart/2008/layout/VerticalCurvedList"/>
    <dgm:cxn modelId="{4908CDFB-E174-44B9-8004-9794F8AB0B63}" type="presParOf" srcId="{D214D90A-9B8C-48E8-87E1-A5F4DCD4FCA3}" destId="{99516A43-031D-44FA-8ADF-3CF6B9334CF8}" srcOrd="0" destOrd="0" presId="urn:microsoft.com/office/officeart/2008/layout/VerticalCurvedList"/>
    <dgm:cxn modelId="{1BB83C97-AC6A-4127-A91F-5A2C3F1CC88B}" type="presParOf" srcId="{50AD92EF-7080-4416-B016-345EC380FEFF}" destId="{796B1817-2951-4A1E-8834-1F32E7F6D5CF}" srcOrd="9" destOrd="0" presId="urn:microsoft.com/office/officeart/2008/layout/VerticalCurvedList"/>
    <dgm:cxn modelId="{A6DD4197-9F50-4546-82A1-72DCB17D0015}" type="presParOf" srcId="{50AD92EF-7080-4416-B016-345EC380FEFF}" destId="{B9D4EE39-95C8-4E3A-97F7-2237A12A8CAB}" srcOrd="10" destOrd="0" presId="urn:microsoft.com/office/officeart/2008/layout/VerticalCurvedList"/>
    <dgm:cxn modelId="{9AAD5AD5-880F-4A07-8B7F-7E70D171668F}" type="presParOf" srcId="{B9D4EE39-95C8-4E3A-97F7-2237A12A8CAB}" destId="{1C13A3C4-E24B-4EDD-B026-979EEB0A54F1}" srcOrd="0" destOrd="0" presId="urn:microsoft.com/office/officeart/2008/layout/VerticalCurvedList"/>
    <dgm:cxn modelId="{9CA5DD31-A69A-4C3E-9806-49DD29A20953}" type="presParOf" srcId="{50AD92EF-7080-4416-B016-345EC380FEFF}" destId="{35D754C7-CE14-46C2-B55E-E86DAD9BCC09}" srcOrd="11" destOrd="0" presId="urn:microsoft.com/office/officeart/2008/layout/VerticalCurvedList"/>
    <dgm:cxn modelId="{C346C06B-00A2-4019-89CA-51698D95E281}" type="presParOf" srcId="{50AD92EF-7080-4416-B016-345EC380FEFF}" destId="{E72EF42C-850A-4E5B-BEEA-8BE768F1E958}" srcOrd="12" destOrd="0" presId="urn:microsoft.com/office/officeart/2008/layout/VerticalCurvedList"/>
    <dgm:cxn modelId="{D2801E17-0D7A-414E-A76E-EB348FA3440B}" type="presParOf" srcId="{E72EF42C-850A-4E5B-BEEA-8BE768F1E958}" destId="{32D2E0FA-09B3-493A-907C-9978AB1B4A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F4E6E9-A126-4C00-BFC6-F3F2EDF779B7}"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EE664D0B-277E-4F88-BAEF-E0E0D9F73CDA}">
      <dgm:prSet phldrT="[Text]" custT="1"/>
      <dgm:spPr>
        <a:solidFill>
          <a:schemeClr val="accent2">
            <a:lumMod val="75000"/>
          </a:schemeClr>
        </a:solidFill>
      </dgm:spPr>
      <dgm:t>
        <a:bodyPr/>
        <a:lstStyle/>
        <a:p>
          <a:r>
            <a:rPr lang="en-US" sz="2400" b="1"/>
            <a:t>Regional Learning</a:t>
          </a:r>
          <a:endParaRPr lang="en-US" sz="2400"/>
        </a:p>
      </dgm:t>
    </dgm:pt>
    <dgm:pt modelId="{79251788-8846-45D0-84B6-3735F2E66E59}" type="parTrans" cxnId="{3395DF60-8241-4AAB-BEFD-ACF193282134}">
      <dgm:prSet/>
      <dgm:spPr/>
      <dgm:t>
        <a:bodyPr/>
        <a:lstStyle/>
        <a:p>
          <a:endParaRPr lang="en-US" sz="1400"/>
        </a:p>
      </dgm:t>
    </dgm:pt>
    <dgm:pt modelId="{548E8B94-0B91-4E51-A007-63CF6DFB73E3}" type="sibTrans" cxnId="{3395DF60-8241-4AAB-BEFD-ACF193282134}">
      <dgm:prSet/>
      <dgm:spPr/>
      <dgm:t>
        <a:bodyPr/>
        <a:lstStyle/>
        <a:p>
          <a:endParaRPr lang="en-US" sz="1400"/>
        </a:p>
      </dgm:t>
    </dgm:pt>
    <dgm:pt modelId="{8C229F49-6895-4A34-A85F-E162715BFD67}">
      <dgm:prSet phldrT="[Text]" custT="1"/>
      <dgm:spPr>
        <a:solidFill>
          <a:schemeClr val="accent6">
            <a:lumMod val="75000"/>
          </a:schemeClr>
        </a:solidFill>
      </dgm:spPr>
      <dgm:t>
        <a:bodyPr/>
        <a:lstStyle/>
        <a:p>
          <a:r>
            <a:rPr lang="en-US" sz="2400" b="1"/>
            <a:t>Targeted Skills/Support Groups</a:t>
          </a:r>
          <a:endParaRPr lang="en-US" sz="2400"/>
        </a:p>
      </dgm:t>
    </dgm:pt>
    <dgm:pt modelId="{6D1203EB-09A0-483D-9B84-458947682562}" type="parTrans" cxnId="{9B4F2557-4E46-4F74-8F61-0B593B376CE5}">
      <dgm:prSet/>
      <dgm:spPr/>
      <dgm:t>
        <a:bodyPr/>
        <a:lstStyle/>
        <a:p>
          <a:endParaRPr lang="en-US" sz="1400"/>
        </a:p>
      </dgm:t>
    </dgm:pt>
    <dgm:pt modelId="{AD454628-47D8-42EA-831A-41F8DC8309DF}" type="sibTrans" cxnId="{9B4F2557-4E46-4F74-8F61-0B593B376CE5}">
      <dgm:prSet/>
      <dgm:spPr/>
      <dgm:t>
        <a:bodyPr/>
        <a:lstStyle/>
        <a:p>
          <a:endParaRPr lang="en-US" sz="1400"/>
        </a:p>
      </dgm:t>
    </dgm:pt>
    <dgm:pt modelId="{0CE9C8F4-DD7A-4DB6-8930-14B8D09503F3}">
      <dgm:prSet phldrT="[Text]" custT="1"/>
      <dgm:spPr>
        <a:solidFill>
          <a:schemeClr val="accent3">
            <a:lumMod val="75000"/>
          </a:schemeClr>
        </a:solidFill>
      </dgm:spPr>
      <dgm:t>
        <a:bodyPr/>
        <a:lstStyle/>
        <a:p>
          <a:r>
            <a:rPr lang="en-US" sz="2400" b="1"/>
            <a:t>Support Plans </a:t>
          </a:r>
          <a:endParaRPr lang="en-US" sz="2400"/>
        </a:p>
      </dgm:t>
    </dgm:pt>
    <dgm:pt modelId="{03BE7D42-31D6-4888-A74E-53429F595708}" type="parTrans" cxnId="{D34A980A-4FC3-4E76-B87C-655EDE7DE9AF}">
      <dgm:prSet/>
      <dgm:spPr/>
      <dgm:t>
        <a:bodyPr/>
        <a:lstStyle/>
        <a:p>
          <a:endParaRPr lang="en-US" sz="1400"/>
        </a:p>
      </dgm:t>
    </dgm:pt>
    <dgm:pt modelId="{F0599700-FFF7-4174-81E0-0CEFBED1B4B3}" type="sibTrans" cxnId="{D34A980A-4FC3-4E76-B87C-655EDE7DE9AF}">
      <dgm:prSet/>
      <dgm:spPr/>
      <dgm:t>
        <a:bodyPr/>
        <a:lstStyle/>
        <a:p>
          <a:endParaRPr lang="en-US" sz="1400"/>
        </a:p>
      </dgm:t>
    </dgm:pt>
    <dgm:pt modelId="{1061D0BF-7132-4EC0-B9FC-B5230DC42F8C}" type="pres">
      <dgm:prSet presAssocID="{8DF4E6E9-A126-4C00-BFC6-F3F2EDF779B7}" presName="Name0" presStyleCnt="0">
        <dgm:presLayoutVars>
          <dgm:chMax val="7"/>
          <dgm:chPref val="7"/>
          <dgm:dir/>
        </dgm:presLayoutVars>
      </dgm:prSet>
      <dgm:spPr/>
    </dgm:pt>
    <dgm:pt modelId="{DDB74783-6664-4DA9-99B8-B27F048681B6}" type="pres">
      <dgm:prSet presAssocID="{8DF4E6E9-A126-4C00-BFC6-F3F2EDF779B7}" presName="Name1" presStyleCnt="0"/>
      <dgm:spPr/>
    </dgm:pt>
    <dgm:pt modelId="{F72DFFDF-B4F7-48F8-9AC0-96FA34DF30B8}" type="pres">
      <dgm:prSet presAssocID="{8DF4E6E9-A126-4C00-BFC6-F3F2EDF779B7}" presName="cycle" presStyleCnt="0"/>
      <dgm:spPr/>
    </dgm:pt>
    <dgm:pt modelId="{1FCD95AE-1C91-4607-A29A-C7CA064F802E}" type="pres">
      <dgm:prSet presAssocID="{8DF4E6E9-A126-4C00-BFC6-F3F2EDF779B7}" presName="srcNode" presStyleLbl="node1" presStyleIdx="0" presStyleCnt="3"/>
      <dgm:spPr/>
    </dgm:pt>
    <dgm:pt modelId="{7A9F7C20-49A4-4550-B3C1-70C34F718F71}" type="pres">
      <dgm:prSet presAssocID="{8DF4E6E9-A126-4C00-BFC6-F3F2EDF779B7}" presName="conn" presStyleLbl="parChTrans1D2" presStyleIdx="0" presStyleCnt="1" custFlipVert="0" custFlipHor="1" custScaleX="7231" custScaleY="66080" custLinFactNeighborX="50586" custLinFactNeighborY="973"/>
      <dgm:spPr/>
    </dgm:pt>
    <dgm:pt modelId="{1A9B351E-A3C2-46F1-A36E-2CDF0724FA30}" type="pres">
      <dgm:prSet presAssocID="{8DF4E6E9-A126-4C00-BFC6-F3F2EDF779B7}" presName="extraNode" presStyleLbl="node1" presStyleIdx="0" presStyleCnt="3"/>
      <dgm:spPr/>
    </dgm:pt>
    <dgm:pt modelId="{246864D2-7068-47E5-8100-300B69392A52}" type="pres">
      <dgm:prSet presAssocID="{8DF4E6E9-A126-4C00-BFC6-F3F2EDF779B7}" presName="dstNode" presStyleLbl="node1" presStyleIdx="0" presStyleCnt="3"/>
      <dgm:spPr/>
    </dgm:pt>
    <dgm:pt modelId="{8FB4DD1F-D5F8-4E9A-B0DF-EB59D0654FDD}" type="pres">
      <dgm:prSet presAssocID="{EE664D0B-277E-4F88-BAEF-E0E0D9F73CDA}" presName="text_1" presStyleLbl="node1" presStyleIdx="0" presStyleCnt="3">
        <dgm:presLayoutVars>
          <dgm:bulletEnabled val="1"/>
        </dgm:presLayoutVars>
      </dgm:prSet>
      <dgm:spPr/>
    </dgm:pt>
    <dgm:pt modelId="{B65987EE-63B6-4C00-8E37-FCDC81AF6814}" type="pres">
      <dgm:prSet presAssocID="{EE664D0B-277E-4F88-BAEF-E0E0D9F73CDA}" presName="accent_1" presStyleCnt="0"/>
      <dgm:spPr/>
    </dgm:pt>
    <dgm:pt modelId="{AE8CDDE3-1383-4284-ABAA-1DC19B91C4B4}" type="pres">
      <dgm:prSet presAssocID="{EE664D0B-277E-4F88-BAEF-E0E0D9F73CDA}" presName="accentRepeatNode" presStyleLbl="solidFgAcc1" presStyleIdx="0" presStyleCnt="3"/>
      <dgm:spPr/>
    </dgm:pt>
    <dgm:pt modelId="{D4570DDA-D2DF-47A5-98A0-982BFB5E4EC2}" type="pres">
      <dgm:prSet presAssocID="{8C229F49-6895-4A34-A85F-E162715BFD67}" presName="text_2" presStyleLbl="node1" presStyleIdx="1" presStyleCnt="3">
        <dgm:presLayoutVars>
          <dgm:bulletEnabled val="1"/>
        </dgm:presLayoutVars>
      </dgm:prSet>
      <dgm:spPr/>
    </dgm:pt>
    <dgm:pt modelId="{B2EB3DD2-629E-4DEA-B330-7C4B2EFB6A4E}" type="pres">
      <dgm:prSet presAssocID="{8C229F49-6895-4A34-A85F-E162715BFD67}" presName="accent_2" presStyleCnt="0"/>
      <dgm:spPr/>
    </dgm:pt>
    <dgm:pt modelId="{5E800F7C-E559-4BF9-8D95-1AA4F764BC4E}" type="pres">
      <dgm:prSet presAssocID="{8C229F49-6895-4A34-A85F-E162715BFD67}" presName="accentRepeatNode" presStyleLbl="solidFgAcc1" presStyleIdx="1" presStyleCnt="3"/>
      <dgm:spPr/>
    </dgm:pt>
    <dgm:pt modelId="{75D98347-D1A8-48A2-93B5-F5A0918E322D}" type="pres">
      <dgm:prSet presAssocID="{0CE9C8F4-DD7A-4DB6-8930-14B8D09503F3}" presName="text_3" presStyleLbl="node1" presStyleIdx="2" presStyleCnt="3" custScaleX="87651" custLinFactNeighborX="6003" custLinFactNeighborY="-877">
        <dgm:presLayoutVars>
          <dgm:bulletEnabled val="1"/>
        </dgm:presLayoutVars>
      </dgm:prSet>
      <dgm:spPr/>
    </dgm:pt>
    <dgm:pt modelId="{C208898D-CC63-4404-AD2B-831474929E6A}" type="pres">
      <dgm:prSet presAssocID="{0CE9C8F4-DD7A-4DB6-8930-14B8D09503F3}" presName="accent_3" presStyleCnt="0"/>
      <dgm:spPr/>
    </dgm:pt>
    <dgm:pt modelId="{5D2CE53C-0B08-4F59-A423-F5C65E36CCFB}" type="pres">
      <dgm:prSet presAssocID="{0CE9C8F4-DD7A-4DB6-8930-14B8D09503F3}" presName="accentRepeatNode" presStyleLbl="solidFgAcc1" presStyleIdx="2" presStyleCnt="3" custLinFactNeighborX="62992" custLinFactNeighborY="-157"/>
      <dgm:spPr/>
    </dgm:pt>
  </dgm:ptLst>
  <dgm:cxnLst>
    <dgm:cxn modelId="{D34A980A-4FC3-4E76-B87C-655EDE7DE9AF}" srcId="{8DF4E6E9-A126-4C00-BFC6-F3F2EDF779B7}" destId="{0CE9C8F4-DD7A-4DB6-8930-14B8D09503F3}" srcOrd="2" destOrd="0" parTransId="{03BE7D42-31D6-4888-A74E-53429F595708}" sibTransId="{F0599700-FFF7-4174-81E0-0CEFBED1B4B3}"/>
    <dgm:cxn modelId="{2ADD7D2E-0F2C-430A-A820-1B43D216C692}" type="presOf" srcId="{8DF4E6E9-A126-4C00-BFC6-F3F2EDF779B7}" destId="{1061D0BF-7132-4EC0-B9FC-B5230DC42F8C}" srcOrd="0" destOrd="0" presId="urn:microsoft.com/office/officeart/2008/layout/VerticalCurvedList"/>
    <dgm:cxn modelId="{E40C2A3F-1980-4F37-A8EA-BE25224A536E}" type="presOf" srcId="{548E8B94-0B91-4E51-A007-63CF6DFB73E3}" destId="{7A9F7C20-49A4-4550-B3C1-70C34F718F71}" srcOrd="0" destOrd="0" presId="urn:microsoft.com/office/officeart/2008/layout/VerticalCurvedList"/>
    <dgm:cxn modelId="{3395DF60-8241-4AAB-BEFD-ACF193282134}" srcId="{8DF4E6E9-A126-4C00-BFC6-F3F2EDF779B7}" destId="{EE664D0B-277E-4F88-BAEF-E0E0D9F73CDA}" srcOrd="0" destOrd="0" parTransId="{79251788-8846-45D0-84B6-3735F2E66E59}" sibTransId="{548E8B94-0B91-4E51-A007-63CF6DFB73E3}"/>
    <dgm:cxn modelId="{8A329962-1092-4352-8F00-9318B6653E59}" type="presOf" srcId="{EE664D0B-277E-4F88-BAEF-E0E0D9F73CDA}" destId="{8FB4DD1F-D5F8-4E9A-B0DF-EB59D0654FDD}" srcOrd="0" destOrd="0" presId="urn:microsoft.com/office/officeart/2008/layout/VerticalCurvedList"/>
    <dgm:cxn modelId="{9B4F2557-4E46-4F74-8F61-0B593B376CE5}" srcId="{8DF4E6E9-A126-4C00-BFC6-F3F2EDF779B7}" destId="{8C229F49-6895-4A34-A85F-E162715BFD67}" srcOrd="1" destOrd="0" parTransId="{6D1203EB-09A0-483D-9B84-458947682562}" sibTransId="{AD454628-47D8-42EA-831A-41F8DC8309DF}"/>
    <dgm:cxn modelId="{9CA6DA98-5766-488B-9CFB-80074DB8AE9B}" type="presOf" srcId="{8C229F49-6895-4A34-A85F-E162715BFD67}" destId="{D4570DDA-D2DF-47A5-98A0-982BFB5E4EC2}" srcOrd="0" destOrd="0" presId="urn:microsoft.com/office/officeart/2008/layout/VerticalCurvedList"/>
    <dgm:cxn modelId="{848821CF-F9D1-4F59-8085-99A1D7DB6BE4}" type="presOf" srcId="{0CE9C8F4-DD7A-4DB6-8930-14B8D09503F3}" destId="{75D98347-D1A8-48A2-93B5-F5A0918E322D}" srcOrd="0" destOrd="0" presId="urn:microsoft.com/office/officeart/2008/layout/VerticalCurvedList"/>
    <dgm:cxn modelId="{15D854EE-E6D0-4AEB-B1B8-C69B4B84639E}" type="presParOf" srcId="{1061D0BF-7132-4EC0-B9FC-B5230DC42F8C}" destId="{DDB74783-6664-4DA9-99B8-B27F048681B6}" srcOrd="0" destOrd="0" presId="urn:microsoft.com/office/officeart/2008/layout/VerticalCurvedList"/>
    <dgm:cxn modelId="{9D2B69C3-C1B9-4D87-A37C-3D4D2165901F}" type="presParOf" srcId="{DDB74783-6664-4DA9-99B8-B27F048681B6}" destId="{F72DFFDF-B4F7-48F8-9AC0-96FA34DF30B8}" srcOrd="0" destOrd="0" presId="urn:microsoft.com/office/officeart/2008/layout/VerticalCurvedList"/>
    <dgm:cxn modelId="{6B36AEC7-3F4C-4A6B-AF1A-20166B122952}" type="presParOf" srcId="{F72DFFDF-B4F7-48F8-9AC0-96FA34DF30B8}" destId="{1FCD95AE-1C91-4607-A29A-C7CA064F802E}" srcOrd="0" destOrd="0" presId="urn:microsoft.com/office/officeart/2008/layout/VerticalCurvedList"/>
    <dgm:cxn modelId="{2ED89B08-6CB6-450F-A0DD-1961AEBED1A7}" type="presParOf" srcId="{F72DFFDF-B4F7-48F8-9AC0-96FA34DF30B8}" destId="{7A9F7C20-49A4-4550-B3C1-70C34F718F71}" srcOrd="1" destOrd="0" presId="urn:microsoft.com/office/officeart/2008/layout/VerticalCurvedList"/>
    <dgm:cxn modelId="{001F88B8-2C62-4C75-A026-83AC248FD455}" type="presParOf" srcId="{F72DFFDF-B4F7-48F8-9AC0-96FA34DF30B8}" destId="{1A9B351E-A3C2-46F1-A36E-2CDF0724FA30}" srcOrd="2" destOrd="0" presId="urn:microsoft.com/office/officeart/2008/layout/VerticalCurvedList"/>
    <dgm:cxn modelId="{2B60DC3F-33F9-472B-91F6-43AFC7A321C1}" type="presParOf" srcId="{F72DFFDF-B4F7-48F8-9AC0-96FA34DF30B8}" destId="{246864D2-7068-47E5-8100-300B69392A52}" srcOrd="3" destOrd="0" presId="urn:microsoft.com/office/officeart/2008/layout/VerticalCurvedList"/>
    <dgm:cxn modelId="{77089B6C-09A6-43DC-97FF-43B53FBED48C}" type="presParOf" srcId="{DDB74783-6664-4DA9-99B8-B27F048681B6}" destId="{8FB4DD1F-D5F8-4E9A-B0DF-EB59D0654FDD}" srcOrd="1" destOrd="0" presId="urn:microsoft.com/office/officeart/2008/layout/VerticalCurvedList"/>
    <dgm:cxn modelId="{4CF88D86-CC94-4F84-A19E-24DDA7259AD6}" type="presParOf" srcId="{DDB74783-6664-4DA9-99B8-B27F048681B6}" destId="{B65987EE-63B6-4C00-8E37-FCDC81AF6814}" srcOrd="2" destOrd="0" presId="urn:microsoft.com/office/officeart/2008/layout/VerticalCurvedList"/>
    <dgm:cxn modelId="{E924BDC7-4CBA-4713-A15C-587E5D8B9C01}" type="presParOf" srcId="{B65987EE-63B6-4C00-8E37-FCDC81AF6814}" destId="{AE8CDDE3-1383-4284-ABAA-1DC19B91C4B4}" srcOrd="0" destOrd="0" presId="urn:microsoft.com/office/officeart/2008/layout/VerticalCurvedList"/>
    <dgm:cxn modelId="{830FD644-4486-4FB8-A52A-48E5E96235EC}" type="presParOf" srcId="{DDB74783-6664-4DA9-99B8-B27F048681B6}" destId="{D4570DDA-D2DF-47A5-98A0-982BFB5E4EC2}" srcOrd="3" destOrd="0" presId="urn:microsoft.com/office/officeart/2008/layout/VerticalCurvedList"/>
    <dgm:cxn modelId="{81A079C0-AF61-42A9-BFF0-C69A2CE4459B}" type="presParOf" srcId="{DDB74783-6664-4DA9-99B8-B27F048681B6}" destId="{B2EB3DD2-629E-4DEA-B330-7C4B2EFB6A4E}" srcOrd="4" destOrd="0" presId="urn:microsoft.com/office/officeart/2008/layout/VerticalCurvedList"/>
    <dgm:cxn modelId="{D3D02B85-7690-4800-8C0B-5D49FD009EB9}" type="presParOf" srcId="{B2EB3DD2-629E-4DEA-B330-7C4B2EFB6A4E}" destId="{5E800F7C-E559-4BF9-8D95-1AA4F764BC4E}" srcOrd="0" destOrd="0" presId="urn:microsoft.com/office/officeart/2008/layout/VerticalCurvedList"/>
    <dgm:cxn modelId="{10383B54-E1B9-4BCB-B292-E184AEF70CF5}" type="presParOf" srcId="{DDB74783-6664-4DA9-99B8-B27F048681B6}" destId="{75D98347-D1A8-48A2-93B5-F5A0918E322D}" srcOrd="5" destOrd="0" presId="urn:microsoft.com/office/officeart/2008/layout/VerticalCurvedList"/>
    <dgm:cxn modelId="{5887EEF0-BF27-423C-8C0F-42FC0FA2ED86}" type="presParOf" srcId="{DDB74783-6664-4DA9-99B8-B27F048681B6}" destId="{C208898D-CC63-4404-AD2B-831474929E6A}" srcOrd="6" destOrd="0" presId="urn:microsoft.com/office/officeart/2008/layout/VerticalCurvedList"/>
    <dgm:cxn modelId="{8C935607-AFDD-4C98-B3A5-DA50B2385095}" type="presParOf" srcId="{C208898D-CC63-4404-AD2B-831474929E6A}" destId="{5D2CE53C-0B08-4F59-A423-F5C65E36CCFB}"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A204E7-9C2A-430D-9361-657F4432E800}" type="doc">
      <dgm:prSet loTypeId="urn:microsoft.com/office/officeart/2005/8/layout/hList1" loCatId="list" qsTypeId="urn:microsoft.com/office/officeart/2005/8/quickstyle/simple1" qsCatId="simple" csTypeId="urn:microsoft.com/office/officeart/2005/8/colors/accent3_5" csCatId="accent3" phldr="1"/>
      <dgm:spPr/>
      <dgm:t>
        <a:bodyPr/>
        <a:lstStyle/>
        <a:p>
          <a:endParaRPr lang="en-US"/>
        </a:p>
      </dgm:t>
    </dgm:pt>
    <dgm:pt modelId="{09282871-5488-4BAD-879A-753FD0E08863}">
      <dgm:prSet phldrT="[Text]" custT="1"/>
      <dgm:spPr/>
      <dgm:t>
        <a:bodyPr/>
        <a:lstStyle/>
        <a:p>
          <a:r>
            <a:rPr lang="en-US" sz="2700" kern="1200">
              <a:solidFill>
                <a:prstClr val="white"/>
              </a:solidFill>
              <a:latin typeface="Corbel" panose="020B0503020204020204"/>
              <a:ea typeface="Times New Roman" panose="02020603050405020304" pitchFamily="18" charset="0"/>
              <a:cs typeface="+mn-cs"/>
            </a:rPr>
            <a:t>Require School Districts </a:t>
          </a:r>
          <a:r>
            <a:rPr lang="en-US" sz="2700" kern="1200">
              <a:ea typeface="Times New Roman" panose="02020603050405020304" pitchFamily="18" charset="0"/>
            </a:rPr>
            <a:t>to </a:t>
          </a:r>
          <a:r>
            <a:rPr lang="en-US" sz="2700" kern="1200"/>
            <a:t>develop and implement a five-year plan for                                                 high-quality inclusive programs for students with disabilities</a:t>
          </a:r>
        </a:p>
      </dgm:t>
    </dgm:pt>
    <dgm:pt modelId="{0AA11E44-53F7-47A7-B671-3D798CF2282C}" type="parTrans" cxnId="{32536868-296A-4850-A0B6-55B6039CEAA4}">
      <dgm:prSet/>
      <dgm:spPr/>
      <dgm:t>
        <a:bodyPr/>
        <a:lstStyle/>
        <a:p>
          <a:endParaRPr lang="en-US"/>
        </a:p>
      </dgm:t>
    </dgm:pt>
    <dgm:pt modelId="{C809198E-45A3-433E-B461-BE4802EA0ED3}" type="sibTrans" cxnId="{32536868-296A-4850-A0B6-55B6039CEAA4}">
      <dgm:prSet/>
      <dgm:spPr/>
      <dgm:t>
        <a:bodyPr/>
        <a:lstStyle/>
        <a:p>
          <a:endParaRPr lang="en-US"/>
        </a:p>
      </dgm:t>
    </dgm:pt>
    <dgm:pt modelId="{86D4A0BE-B89E-48CB-9B84-77912B5882B5}">
      <dgm:prSet/>
      <dgm:spPr/>
      <dgm:t>
        <a:bodyPr/>
        <a:lstStyle/>
        <a:p>
          <a:pPr>
            <a:lnSpc>
              <a:spcPct val="100000"/>
            </a:lnSpc>
            <a:spcBef>
              <a:spcPts val="600"/>
            </a:spcBef>
            <a:spcAft>
              <a:spcPts val="600"/>
            </a:spcAft>
          </a:pPr>
          <a:r>
            <a:rPr lang="en-US"/>
            <a:t>District inclusion plans </a:t>
          </a:r>
          <a:r>
            <a:rPr lang="en-US">
              <a:ea typeface="Times New Roman" panose="02020603050405020304" pitchFamily="18" charset="0"/>
            </a:rPr>
            <a:t>would be required for districts whose </a:t>
          </a:r>
          <a:r>
            <a:rPr lang="en-US"/>
            <a:t>data shows:</a:t>
          </a:r>
        </a:p>
      </dgm:t>
    </dgm:pt>
    <dgm:pt modelId="{5D3C88E6-F3CA-426A-9498-DEE9C40EC8D5}" type="parTrans" cxnId="{25AD8317-B2EC-4F0A-80E6-67DF124A65F8}">
      <dgm:prSet/>
      <dgm:spPr/>
      <dgm:t>
        <a:bodyPr/>
        <a:lstStyle/>
        <a:p>
          <a:endParaRPr lang="en-US"/>
        </a:p>
      </dgm:t>
    </dgm:pt>
    <dgm:pt modelId="{8D46C969-20A7-44FB-8DB6-A8C3B9EA41EB}" type="sibTrans" cxnId="{25AD8317-B2EC-4F0A-80E6-67DF124A65F8}">
      <dgm:prSet/>
      <dgm:spPr/>
      <dgm:t>
        <a:bodyPr/>
        <a:lstStyle/>
        <a:p>
          <a:endParaRPr lang="en-US"/>
        </a:p>
      </dgm:t>
    </dgm:pt>
    <dgm:pt modelId="{E74A0BB1-AC68-4B79-BCED-41EC65EBA93D}">
      <dgm:prSet/>
      <dgm:spPr/>
      <dgm:t>
        <a:bodyPr/>
        <a:lstStyle/>
        <a:p>
          <a:pPr>
            <a:lnSpc>
              <a:spcPct val="100000"/>
            </a:lnSpc>
            <a:spcBef>
              <a:spcPts val="600"/>
            </a:spcBef>
            <a:spcAft>
              <a:spcPts val="600"/>
            </a:spcAft>
          </a:pPr>
          <a:r>
            <a:rPr lang="en-US"/>
            <a:t>District inclusion plans would provide a five-year projection to increase the number of students with disabilities in inclusive settings and describe the steps the district will take to improve the availability and quality of inclusive programs in the district. </a:t>
          </a:r>
        </a:p>
      </dgm:t>
    </dgm:pt>
    <dgm:pt modelId="{AAB9556D-62BE-42EA-BF51-A10F9B291DF5}" type="parTrans" cxnId="{FC6679E6-3724-49AA-AD4F-289A86F67EB1}">
      <dgm:prSet/>
      <dgm:spPr/>
      <dgm:t>
        <a:bodyPr/>
        <a:lstStyle/>
        <a:p>
          <a:endParaRPr lang="en-US"/>
        </a:p>
      </dgm:t>
    </dgm:pt>
    <dgm:pt modelId="{3D44F2E1-77C9-465F-AF6D-926191B2783D}" type="sibTrans" cxnId="{FC6679E6-3724-49AA-AD4F-289A86F67EB1}">
      <dgm:prSet/>
      <dgm:spPr/>
      <dgm:t>
        <a:bodyPr/>
        <a:lstStyle/>
        <a:p>
          <a:endParaRPr lang="en-US"/>
        </a:p>
      </dgm:t>
    </dgm:pt>
    <dgm:pt modelId="{253CCC2F-915F-4298-961C-0793F600D1A2}">
      <dgm:prSet/>
      <dgm:spPr/>
      <dgm:t>
        <a:bodyPr/>
        <a:lstStyle/>
        <a:p>
          <a:pPr>
            <a:lnSpc>
              <a:spcPct val="100000"/>
            </a:lnSpc>
            <a:spcBef>
              <a:spcPts val="600"/>
            </a:spcBef>
            <a:spcAft>
              <a:spcPts val="600"/>
            </a:spcAft>
          </a:pPr>
          <a:r>
            <a:rPr lang="en-US"/>
            <a:t>(1) high percentage of school age students with disabilities placed in </a:t>
          </a:r>
          <a:r>
            <a:rPr lang="en-US" u="sng"/>
            <a:t>special classes </a:t>
          </a:r>
          <a:r>
            <a:rPr lang="en-US"/>
            <a:t>for 40 percent or more of the school day and/or in </a:t>
          </a:r>
          <a:r>
            <a:rPr lang="en-US" u="sng"/>
            <a:t>separate schools</a:t>
          </a:r>
          <a:r>
            <a:rPr lang="en-US"/>
            <a:t>; and/or </a:t>
          </a:r>
        </a:p>
      </dgm:t>
    </dgm:pt>
    <dgm:pt modelId="{57107AD6-BB6A-4643-8039-8E56BC6EF0F6}" type="parTrans" cxnId="{6476115A-12A7-4699-9B3D-515459FA580B}">
      <dgm:prSet/>
      <dgm:spPr/>
      <dgm:t>
        <a:bodyPr/>
        <a:lstStyle/>
        <a:p>
          <a:endParaRPr lang="en-US"/>
        </a:p>
      </dgm:t>
    </dgm:pt>
    <dgm:pt modelId="{06B23617-21EB-4EAB-98F4-907BBBFBB086}" type="sibTrans" cxnId="{6476115A-12A7-4699-9B3D-515459FA580B}">
      <dgm:prSet/>
      <dgm:spPr/>
      <dgm:t>
        <a:bodyPr/>
        <a:lstStyle/>
        <a:p>
          <a:endParaRPr lang="en-US"/>
        </a:p>
      </dgm:t>
    </dgm:pt>
    <dgm:pt modelId="{91719A2A-A8D4-43FB-AD3F-8C7E1C885238}">
      <dgm:prSet/>
      <dgm:spPr/>
      <dgm:t>
        <a:bodyPr/>
        <a:lstStyle/>
        <a:p>
          <a:pPr>
            <a:lnSpc>
              <a:spcPct val="100000"/>
            </a:lnSpc>
            <a:spcBef>
              <a:spcPts val="600"/>
            </a:spcBef>
            <a:spcAft>
              <a:spcPts val="600"/>
            </a:spcAft>
          </a:pPr>
          <a:r>
            <a:rPr lang="en-US"/>
            <a:t>(2) low percentage of students participating in </a:t>
          </a:r>
          <a:r>
            <a:rPr lang="en-US" u="sng"/>
            <a:t>regular education classes </a:t>
          </a:r>
          <a:r>
            <a:rPr lang="en-US"/>
            <a:t>for 80 percent or more of the school day. </a:t>
          </a:r>
        </a:p>
      </dgm:t>
    </dgm:pt>
    <dgm:pt modelId="{A2FD4B1F-C5A1-40BF-BBAA-B7DF2DD3F641}" type="parTrans" cxnId="{8D7338F5-0268-4668-9B1D-F146BBD336CF}">
      <dgm:prSet/>
      <dgm:spPr/>
      <dgm:t>
        <a:bodyPr/>
        <a:lstStyle/>
        <a:p>
          <a:endParaRPr lang="en-US"/>
        </a:p>
      </dgm:t>
    </dgm:pt>
    <dgm:pt modelId="{DE6880C3-B7E0-4023-9879-8AB68F2ADDAA}" type="sibTrans" cxnId="{8D7338F5-0268-4668-9B1D-F146BBD336CF}">
      <dgm:prSet/>
      <dgm:spPr/>
      <dgm:t>
        <a:bodyPr/>
        <a:lstStyle/>
        <a:p>
          <a:endParaRPr lang="en-US"/>
        </a:p>
      </dgm:t>
    </dgm:pt>
    <dgm:pt modelId="{45888572-4503-43ED-9BDE-A0F1788D3C23}">
      <dgm:prSet/>
      <dgm:spPr/>
      <dgm:t>
        <a:bodyPr/>
        <a:lstStyle/>
        <a:p>
          <a:pPr>
            <a:lnSpc>
              <a:spcPct val="100000"/>
            </a:lnSpc>
            <a:spcBef>
              <a:spcPts val="600"/>
            </a:spcBef>
            <a:spcAft>
              <a:spcPts val="600"/>
            </a:spcAft>
          </a:pPr>
          <a:r>
            <a:rPr lang="en-US"/>
            <a:t>District inclusion plans would describe the district’s data analysis on the number and percentage of time students with disabilities spend in special classes, regular education classes and separate schools, disaggregated by race and ethnicity, age, and disability categories.</a:t>
          </a:r>
        </a:p>
      </dgm:t>
    </dgm:pt>
    <dgm:pt modelId="{C02B60AD-C57D-4A10-B77C-DA5C07A54DEE}" type="sibTrans" cxnId="{7C3B565D-85A1-414E-9B33-8DABB63035B8}">
      <dgm:prSet/>
      <dgm:spPr/>
      <dgm:t>
        <a:bodyPr/>
        <a:lstStyle/>
        <a:p>
          <a:endParaRPr lang="en-US"/>
        </a:p>
      </dgm:t>
    </dgm:pt>
    <dgm:pt modelId="{0C489914-670B-4177-AE9B-AC73E0D02D98}" type="parTrans" cxnId="{7C3B565D-85A1-414E-9B33-8DABB63035B8}">
      <dgm:prSet/>
      <dgm:spPr/>
      <dgm:t>
        <a:bodyPr/>
        <a:lstStyle/>
        <a:p>
          <a:endParaRPr lang="en-US"/>
        </a:p>
      </dgm:t>
    </dgm:pt>
    <dgm:pt modelId="{845CFA6E-3830-41F2-BE19-562D7E6B9F3D}" type="pres">
      <dgm:prSet presAssocID="{E9A204E7-9C2A-430D-9361-657F4432E800}" presName="Name0" presStyleCnt="0">
        <dgm:presLayoutVars>
          <dgm:dir/>
          <dgm:animLvl val="lvl"/>
          <dgm:resizeHandles val="exact"/>
        </dgm:presLayoutVars>
      </dgm:prSet>
      <dgm:spPr/>
    </dgm:pt>
    <dgm:pt modelId="{4B3F7894-AC48-4C8D-92FE-1DD60932D5A7}" type="pres">
      <dgm:prSet presAssocID="{09282871-5488-4BAD-879A-753FD0E08863}" presName="composite" presStyleCnt="0"/>
      <dgm:spPr/>
    </dgm:pt>
    <dgm:pt modelId="{3715F7C7-F2FD-4D69-8E90-CDAF9CCB57D3}" type="pres">
      <dgm:prSet presAssocID="{09282871-5488-4BAD-879A-753FD0E08863}" presName="parTx" presStyleLbl="alignNode1" presStyleIdx="0" presStyleCnt="1" custLinFactNeighborY="12112">
        <dgm:presLayoutVars>
          <dgm:chMax val="0"/>
          <dgm:chPref val="0"/>
          <dgm:bulletEnabled val="1"/>
        </dgm:presLayoutVars>
      </dgm:prSet>
      <dgm:spPr/>
    </dgm:pt>
    <dgm:pt modelId="{5C6DB683-8651-4727-934E-554B9AD1190F}" type="pres">
      <dgm:prSet presAssocID="{09282871-5488-4BAD-879A-753FD0E08863}" presName="desTx" presStyleLbl="alignAccFollowNode1" presStyleIdx="0" presStyleCnt="1" custLinFactNeighborY="1422">
        <dgm:presLayoutVars>
          <dgm:bulletEnabled val="1"/>
        </dgm:presLayoutVars>
      </dgm:prSet>
      <dgm:spPr/>
    </dgm:pt>
  </dgm:ptLst>
  <dgm:cxnLst>
    <dgm:cxn modelId="{3B9EFE09-F05C-4F0A-BC50-0551838CF6B1}" type="presOf" srcId="{E74A0BB1-AC68-4B79-BCED-41EC65EBA93D}" destId="{5C6DB683-8651-4727-934E-554B9AD1190F}" srcOrd="0" destOrd="4" presId="urn:microsoft.com/office/officeart/2005/8/layout/hList1"/>
    <dgm:cxn modelId="{25AD8317-B2EC-4F0A-80E6-67DF124A65F8}" srcId="{09282871-5488-4BAD-879A-753FD0E08863}" destId="{86D4A0BE-B89E-48CB-9B84-77912B5882B5}" srcOrd="0" destOrd="0" parTransId="{5D3C88E6-F3CA-426A-9498-DEE9C40EC8D5}" sibTransId="{8D46C969-20A7-44FB-8DB6-A8C3B9EA41EB}"/>
    <dgm:cxn modelId="{C2541A2F-5A70-4281-90C6-F50177278E8E}" type="presOf" srcId="{E9A204E7-9C2A-430D-9361-657F4432E800}" destId="{845CFA6E-3830-41F2-BE19-562D7E6B9F3D}" srcOrd="0" destOrd="0" presId="urn:microsoft.com/office/officeart/2005/8/layout/hList1"/>
    <dgm:cxn modelId="{7C3B565D-85A1-414E-9B33-8DABB63035B8}" srcId="{09282871-5488-4BAD-879A-753FD0E08863}" destId="{45888572-4503-43ED-9BDE-A0F1788D3C23}" srcOrd="1" destOrd="0" parTransId="{0C489914-670B-4177-AE9B-AC73E0D02D98}" sibTransId="{C02B60AD-C57D-4A10-B77C-DA5C07A54DEE}"/>
    <dgm:cxn modelId="{32536868-296A-4850-A0B6-55B6039CEAA4}" srcId="{E9A204E7-9C2A-430D-9361-657F4432E800}" destId="{09282871-5488-4BAD-879A-753FD0E08863}" srcOrd="0" destOrd="0" parTransId="{0AA11E44-53F7-47A7-B671-3D798CF2282C}" sibTransId="{C809198E-45A3-433E-B461-BE4802EA0ED3}"/>
    <dgm:cxn modelId="{3BAC946B-F8A2-4261-A131-5F596830F9DA}" type="presOf" srcId="{09282871-5488-4BAD-879A-753FD0E08863}" destId="{3715F7C7-F2FD-4D69-8E90-CDAF9CCB57D3}" srcOrd="0" destOrd="0" presId="urn:microsoft.com/office/officeart/2005/8/layout/hList1"/>
    <dgm:cxn modelId="{6476115A-12A7-4699-9B3D-515459FA580B}" srcId="{86D4A0BE-B89E-48CB-9B84-77912B5882B5}" destId="{253CCC2F-915F-4298-961C-0793F600D1A2}" srcOrd="0" destOrd="0" parTransId="{57107AD6-BB6A-4643-8039-8E56BC6EF0F6}" sibTransId="{06B23617-21EB-4EAB-98F4-907BBBFBB086}"/>
    <dgm:cxn modelId="{EC557397-2426-4157-A5D6-233E068E2E26}" type="presOf" srcId="{253CCC2F-915F-4298-961C-0793F600D1A2}" destId="{5C6DB683-8651-4727-934E-554B9AD1190F}" srcOrd="0" destOrd="1" presId="urn:microsoft.com/office/officeart/2005/8/layout/hList1"/>
    <dgm:cxn modelId="{1D215997-0C55-4212-AA1D-5DFEFC557A2B}" type="presOf" srcId="{86D4A0BE-B89E-48CB-9B84-77912B5882B5}" destId="{5C6DB683-8651-4727-934E-554B9AD1190F}" srcOrd="0" destOrd="0" presId="urn:microsoft.com/office/officeart/2005/8/layout/hList1"/>
    <dgm:cxn modelId="{4242CCA1-E59C-44CF-8E85-0B7F417A6011}" type="presOf" srcId="{45888572-4503-43ED-9BDE-A0F1788D3C23}" destId="{5C6DB683-8651-4727-934E-554B9AD1190F}" srcOrd="0" destOrd="3" presId="urn:microsoft.com/office/officeart/2005/8/layout/hList1"/>
    <dgm:cxn modelId="{C8E2C0BF-42AD-433F-B5AD-654B5F5F0ED1}" type="presOf" srcId="{91719A2A-A8D4-43FB-AD3F-8C7E1C885238}" destId="{5C6DB683-8651-4727-934E-554B9AD1190F}" srcOrd="0" destOrd="2" presId="urn:microsoft.com/office/officeart/2005/8/layout/hList1"/>
    <dgm:cxn modelId="{FC6679E6-3724-49AA-AD4F-289A86F67EB1}" srcId="{09282871-5488-4BAD-879A-753FD0E08863}" destId="{E74A0BB1-AC68-4B79-BCED-41EC65EBA93D}" srcOrd="2" destOrd="0" parTransId="{AAB9556D-62BE-42EA-BF51-A10F9B291DF5}" sibTransId="{3D44F2E1-77C9-465F-AF6D-926191B2783D}"/>
    <dgm:cxn modelId="{8D7338F5-0268-4668-9B1D-F146BBD336CF}" srcId="{86D4A0BE-B89E-48CB-9B84-77912B5882B5}" destId="{91719A2A-A8D4-43FB-AD3F-8C7E1C885238}" srcOrd="1" destOrd="0" parTransId="{A2FD4B1F-C5A1-40BF-BBAA-B7DF2DD3F641}" sibTransId="{DE6880C3-B7E0-4023-9879-8AB68F2ADDAA}"/>
    <dgm:cxn modelId="{6F2C9691-69D5-4644-AF16-85F639FAB34A}" type="presParOf" srcId="{845CFA6E-3830-41F2-BE19-562D7E6B9F3D}" destId="{4B3F7894-AC48-4C8D-92FE-1DD60932D5A7}" srcOrd="0" destOrd="0" presId="urn:microsoft.com/office/officeart/2005/8/layout/hList1"/>
    <dgm:cxn modelId="{EA030A1C-DFA5-4EC8-9046-44DFBDCB18FA}" type="presParOf" srcId="{4B3F7894-AC48-4C8D-92FE-1DD60932D5A7}" destId="{3715F7C7-F2FD-4D69-8E90-CDAF9CCB57D3}" srcOrd="0" destOrd="0" presId="urn:microsoft.com/office/officeart/2005/8/layout/hList1"/>
    <dgm:cxn modelId="{6ED73877-C3BD-4168-8E58-98F9B2A97339}" type="presParOf" srcId="{4B3F7894-AC48-4C8D-92FE-1DD60932D5A7}" destId="{5C6DB683-8651-4727-934E-554B9AD119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A204E7-9C2A-430D-9361-657F4432E80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9282871-5488-4BAD-879A-753FD0E08863}">
      <dgm:prSet phldrT="[Text]" custT="1"/>
      <dgm:spPr>
        <a:solidFill>
          <a:srgbClr val="12A624"/>
        </a:solidFill>
      </dgm:spPr>
      <dgm:t>
        <a:bodyPr/>
        <a:lstStyle/>
        <a:p>
          <a:r>
            <a:rPr lang="en-US" sz="3000" kern="1200"/>
            <a:t>Develop a CSE training module for Indicator 5 and placement in the LRE</a:t>
          </a:r>
        </a:p>
      </dgm:t>
    </dgm:pt>
    <dgm:pt modelId="{0AA11E44-53F7-47A7-B671-3D798CF2282C}" type="parTrans" cxnId="{32536868-296A-4850-A0B6-55B6039CEAA4}">
      <dgm:prSet/>
      <dgm:spPr/>
      <dgm:t>
        <a:bodyPr/>
        <a:lstStyle/>
        <a:p>
          <a:endParaRPr lang="en-US"/>
        </a:p>
      </dgm:t>
    </dgm:pt>
    <dgm:pt modelId="{C809198E-45A3-433E-B461-BE4802EA0ED3}" type="sibTrans" cxnId="{32536868-296A-4850-A0B6-55B6039CEAA4}">
      <dgm:prSet/>
      <dgm:spPr/>
      <dgm:t>
        <a:bodyPr/>
        <a:lstStyle/>
        <a:p>
          <a:endParaRPr lang="en-US"/>
        </a:p>
      </dgm:t>
    </dgm:pt>
    <dgm:pt modelId="{86D4A0BE-B89E-48CB-9B84-77912B5882B5}">
      <dgm:prSet/>
      <dgm:spPr/>
      <dgm:t>
        <a:bodyPr/>
        <a:lstStyle/>
        <a:p>
          <a:pPr>
            <a:lnSpc>
              <a:spcPct val="100000"/>
            </a:lnSpc>
            <a:spcBef>
              <a:spcPts val="600"/>
            </a:spcBef>
            <a:spcAft>
              <a:spcPts val="600"/>
            </a:spcAft>
          </a:pPr>
          <a:r>
            <a:rPr lang="en-US">
              <a:ea typeface="Times New Roman" panose="02020603050405020304" pitchFamily="18" charset="0"/>
            </a:rPr>
            <a:t>Training Modules would be available remotely and/or via webinar and emphasize: </a:t>
          </a:r>
          <a:endParaRPr lang="en-US"/>
        </a:p>
      </dgm:t>
    </dgm:pt>
    <dgm:pt modelId="{5D3C88E6-F3CA-426A-9498-DEE9C40EC8D5}" type="parTrans" cxnId="{25AD8317-B2EC-4F0A-80E6-67DF124A65F8}">
      <dgm:prSet/>
      <dgm:spPr/>
      <dgm:t>
        <a:bodyPr/>
        <a:lstStyle/>
        <a:p>
          <a:endParaRPr lang="en-US"/>
        </a:p>
      </dgm:t>
    </dgm:pt>
    <dgm:pt modelId="{8D46C969-20A7-44FB-8DB6-A8C3B9EA41EB}" type="sibTrans" cxnId="{25AD8317-B2EC-4F0A-80E6-67DF124A65F8}">
      <dgm:prSet/>
      <dgm:spPr/>
      <dgm:t>
        <a:bodyPr/>
        <a:lstStyle/>
        <a:p>
          <a:endParaRPr lang="en-US"/>
        </a:p>
      </dgm:t>
    </dgm:pt>
    <dgm:pt modelId="{5712D2D6-0390-4B5F-86AB-8361632B57CD}">
      <dgm:prSet/>
      <dgm:spPr/>
      <dgm:t>
        <a:bodyPr/>
        <a:lstStyle/>
        <a:p>
          <a:pPr>
            <a:lnSpc>
              <a:spcPct val="100000"/>
            </a:lnSpc>
            <a:spcBef>
              <a:spcPts val="600"/>
            </a:spcBef>
            <a:spcAft>
              <a:spcPts val="600"/>
            </a:spcAft>
          </a:pPr>
          <a:r>
            <a:rPr lang="en-US">
              <a:ea typeface="Times New Roman" panose="02020603050405020304" pitchFamily="18" charset="0"/>
            </a:rPr>
            <a:t>reporting Indicator 5 LRE data accurately;</a:t>
          </a:r>
        </a:p>
      </dgm:t>
    </dgm:pt>
    <dgm:pt modelId="{DFAF03DF-3B76-4D17-9041-3B3E6C3BFBD0}" type="parTrans" cxnId="{E2FBA2F9-6DD6-4CEF-A29B-FA3750055EAC}">
      <dgm:prSet/>
      <dgm:spPr/>
      <dgm:t>
        <a:bodyPr/>
        <a:lstStyle/>
        <a:p>
          <a:endParaRPr lang="en-US"/>
        </a:p>
      </dgm:t>
    </dgm:pt>
    <dgm:pt modelId="{278251B5-5174-4562-A8F0-99545F39F5D0}" type="sibTrans" cxnId="{E2FBA2F9-6DD6-4CEF-A29B-FA3750055EAC}">
      <dgm:prSet/>
      <dgm:spPr/>
      <dgm:t>
        <a:bodyPr/>
        <a:lstStyle/>
        <a:p>
          <a:endParaRPr lang="en-US"/>
        </a:p>
      </dgm:t>
    </dgm:pt>
    <dgm:pt modelId="{DAF98ADB-B85D-439C-9283-E0959D7108F3}">
      <dgm:prSet/>
      <dgm:spPr/>
      <dgm:t>
        <a:bodyPr/>
        <a:lstStyle/>
        <a:p>
          <a:pPr>
            <a:lnSpc>
              <a:spcPct val="100000"/>
            </a:lnSpc>
            <a:spcBef>
              <a:spcPts val="600"/>
            </a:spcBef>
            <a:spcAft>
              <a:spcPts val="600"/>
            </a:spcAft>
          </a:pPr>
          <a:r>
            <a:rPr lang="en-US">
              <a:ea typeface="Times New Roman" panose="02020603050405020304" pitchFamily="18" charset="0"/>
            </a:rPr>
            <a:t>connection of Indicator 5 and significant disproportionality placement data on LRE; and</a:t>
          </a:r>
        </a:p>
      </dgm:t>
    </dgm:pt>
    <dgm:pt modelId="{DF1096BB-768A-4A24-94C9-1DD235284284}" type="parTrans" cxnId="{EB8AF24D-8C31-4B69-8B8C-2FF621862D49}">
      <dgm:prSet/>
      <dgm:spPr/>
      <dgm:t>
        <a:bodyPr/>
        <a:lstStyle/>
        <a:p>
          <a:endParaRPr lang="en-US"/>
        </a:p>
      </dgm:t>
    </dgm:pt>
    <dgm:pt modelId="{8EFE3E89-96E2-4646-BF80-2FD8593EB9EA}" type="sibTrans" cxnId="{EB8AF24D-8C31-4B69-8B8C-2FF621862D49}">
      <dgm:prSet/>
      <dgm:spPr/>
      <dgm:t>
        <a:bodyPr/>
        <a:lstStyle/>
        <a:p>
          <a:endParaRPr lang="en-US"/>
        </a:p>
      </dgm:t>
    </dgm:pt>
    <dgm:pt modelId="{0CBC2D2B-C47F-4391-9CAF-487A60CE7B49}">
      <dgm:prSet/>
      <dgm:spPr/>
      <dgm:t>
        <a:bodyPr/>
        <a:lstStyle/>
        <a:p>
          <a:pPr>
            <a:lnSpc>
              <a:spcPct val="100000"/>
            </a:lnSpc>
            <a:spcBef>
              <a:spcPts val="600"/>
            </a:spcBef>
            <a:spcAft>
              <a:spcPts val="600"/>
            </a:spcAft>
          </a:pPr>
          <a:r>
            <a:rPr lang="en-US">
              <a:ea typeface="Times New Roman" panose="02020603050405020304" pitchFamily="18" charset="0"/>
            </a:rPr>
            <a:t>LRE decision making tools. </a:t>
          </a:r>
        </a:p>
      </dgm:t>
    </dgm:pt>
    <dgm:pt modelId="{47C5B62D-8886-415A-A337-00553D725F0C}" type="parTrans" cxnId="{2D2DB506-90FB-4502-AAA5-C8F82EF2969B}">
      <dgm:prSet/>
      <dgm:spPr/>
      <dgm:t>
        <a:bodyPr/>
        <a:lstStyle/>
        <a:p>
          <a:endParaRPr lang="en-US"/>
        </a:p>
      </dgm:t>
    </dgm:pt>
    <dgm:pt modelId="{FEBB7CB0-F543-4E4C-AFDF-5F54030B76A7}" type="sibTrans" cxnId="{2D2DB506-90FB-4502-AAA5-C8F82EF2969B}">
      <dgm:prSet/>
      <dgm:spPr/>
      <dgm:t>
        <a:bodyPr/>
        <a:lstStyle/>
        <a:p>
          <a:endParaRPr lang="en-US"/>
        </a:p>
      </dgm:t>
    </dgm:pt>
    <dgm:pt modelId="{D0F44C6E-6B26-46FC-960C-3F0BA41FFFCB}">
      <dgm:prSet/>
      <dgm:spPr/>
      <dgm:t>
        <a:bodyPr/>
        <a:lstStyle/>
        <a:p>
          <a:pPr>
            <a:lnSpc>
              <a:spcPct val="100000"/>
            </a:lnSpc>
            <a:spcBef>
              <a:spcPts val="600"/>
            </a:spcBef>
            <a:spcAft>
              <a:spcPts val="600"/>
            </a:spcAft>
          </a:pPr>
          <a:r>
            <a:rPr lang="en-US">
              <a:ea typeface="Times New Roman" panose="02020603050405020304" pitchFamily="18" charset="0"/>
            </a:rPr>
            <a:t>Identified school districts would be required to participate in the training modules in order to improve Indicator 5 results. </a:t>
          </a:r>
        </a:p>
      </dgm:t>
    </dgm:pt>
    <dgm:pt modelId="{B3817EE5-1A7E-4E6E-A7C5-9A36E68BFECF}" type="parTrans" cxnId="{95C5BEA6-4FC6-43E3-867A-0F013AE72A0B}">
      <dgm:prSet/>
      <dgm:spPr/>
      <dgm:t>
        <a:bodyPr/>
        <a:lstStyle/>
        <a:p>
          <a:endParaRPr lang="en-US"/>
        </a:p>
      </dgm:t>
    </dgm:pt>
    <dgm:pt modelId="{4481CE64-C416-4202-811A-A7DE811D2BAA}" type="sibTrans" cxnId="{95C5BEA6-4FC6-43E3-867A-0F013AE72A0B}">
      <dgm:prSet/>
      <dgm:spPr/>
      <dgm:t>
        <a:bodyPr/>
        <a:lstStyle/>
        <a:p>
          <a:endParaRPr lang="en-US"/>
        </a:p>
      </dgm:t>
    </dgm:pt>
    <dgm:pt modelId="{845CFA6E-3830-41F2-BE19-562D7E6B9F3D}" type="pres">
      <dgm:prSet presAssocID="{E9A204E7-9C2A-430D-9361-657F4432E800}" presName="Name0" presStyleCnt="0">
        <dgm:presLayoutVars>
          <dgm:dir/>
          <dgm:animLvl val="lvl"/>
          <dgm:resizeHandles val="exact"/>
        </dgm:presLayoutVars>
      </dgm:prSet>
      <dgm:spPr/>
    </dgm:pt>
    <dgm:pt modelId="{4B3F7894-AC48-4C8D-92FE-1DD60932D5A7}" type="pres">
      <dgm:prSet presAssocID="{09282871-5488-4BAD-879A-753FD0E08863}" presName="composite" presStyleCnt="0"/>
      <dgm:spPr/>
    </dgm:pt>
    <dgm:pt modelId="{3715F7C7-F2FD-4D69-8E90-CDAF9CCB57D3}" type="pres">
      <dgm:prSet presAssocID="{09282871-5488-4BAD-879A-753FD0E08863}" presName="parTx" presStyleLbl="alignNode1" presStyleIdx="0" presStyleCnt="1" custLinFactNeighborY="12112">
        <dgm:presLayoutVars>
          <dgm:chMax val="0"/>
          <dgm:chPref val="0"/>
          <dgm:bulletEnabled val="1"/>
        </dgm:presLayoutVars>
      </dgm:prSet>
      <dgm:spPr/>
    </dgm:pt>
    <dgm:pt modelId="{5C6DB683-8651-4727-934E-554B9AD1190F}" type="pres">
      <dgm:prSet presAssocID="{09282871-5488-4BAD-879A-753FD0E08863}" presName="desTx" presStyleLbl="alignAccFollowNode1" presStyleIdx="0" presStyleCnt="1" custLinFactNeighborY="1422">
        <dgm:presLayoutVars>
          <dgm:bulletEnabled val="1"/>
        </dgm:presLayoutVars>
      </dgm:prSet>
      <dgm:spPr/>
    </dgm:pt>
  </dgm:ptLst>
  <dgm:cxnLst>
    <dgm:cxn modelId="{2D2DB506-90FB-4502-AAA5-C8F82EF2969B}" srcId="{86D4A0BE-B89E-48CB-9B84-77912B5882B5}" destId="{0CBC2D2B-C47F-4391-9CAF-487A60CE7B49}" srcOrd="2" destOrd="0" parTransId="{47C5B62D-8886-415A-A337-00553D725F0C}" sibTransId="{FEBB7CB0-F543-4E4C-AFDF-5F54030B76A7}"/>
    <dgm:cxn modelId="{1981F80E-F03A-41B3-AC4A-911354DA167B}" type="presOf" srcId="{5712D2D6-0390-4B5F-86AB-8361632B57CD}" destId="{5C6DB683-8651-4727-934E-554B9AD1190F}" srcOrd="0" destOrd="1" presId="urn:microsoft.com/office/officeart/2005/8/layout/hList1"/>
    <dgm:cxn modelId="{25AD8317-B2EC-4F0A-80E6-67DF124A65F8}" srcId="{09282871-5488-4BAD-879A-753FD0E08863}" destId="{86D4A0BE-B89E-48CB-9B84-77912B5882B5}" srcOrd="0" destOrd="0" parTransId="{5D3C88E6-F3CA-426A-9498-DEE9C40EC8D5}" sibTransId="{8D46C969-20A7-44FB-8DB6-A8C3B9EA41EB}"/>
    <dgm:cxn modelId="{C2541A2F-5A70-4281-90C6-F50177278E8E}" type="presOf" srcId="{E9A204E7-9C2A-430D-9361-657F4432E800}" destId="{845CFA6E-3830-41F2-BE19-562D7E6B9F3D}" srcOrd="0" destOrd="0" presId="urn:microsoft.com/office/officeart/2005/8/layout/hList1"/>
    <dgm:cxn modelId="{32536868-296A-4850-A0B6-55B6039CEAA4}" srcId="{E9A204E7-9C2A-430D-9361-657F4432E800}" destId="{09282871-5488-4BAD-879A-753FD0E08863}" srcOrd="0" destOrd="0" parTransId="{0AA11E44-53F7-47A7-B671-3D798CF2282C}" sibTransId="{C809198E-45A3-433E-B461-BE4802EA0ED3}"/>
    <dgm:cxn modelId="{3BAC946B-F8A2-4261-A131-5F596830F9DA}" type="presOf" srcId="{09282871-5488-4BAD-879A-753FD0E08863}" destId="{3715F7C7-F2FD-4D69-8E90-CDAF9CCB57D3}" srcOrd="0" destOrd="0" presId="urn:microsoft.com/office/officeart/2005/8/layout/hList1"/>
    <dgm:cxn modelId="{EB8AF24D-8C31-4B69-8B8C-2FF621862D49}" srcId="{86D4A0BE-B89E-48CB-9B84-77912B5882B5}" destId="{DAF98ADB-B85D-439C-9283-E0959D7108F3}" srcOrd="1" destOrd="0" parTransId="{DF1096BB-768A-4A24-94C9-1DD235284284}" sibTransId="{8EFE3E89-96E2-4646-BF80-2FD8593EB9EA}"/>
    <dgm:cxn modelId="{1FBC4958-5A77-4692-8D3B-0FC32FDC969D}" type="presOf" srcId="{D0F44C6E-6B26-46FC-960C-3F0BA41FFFCB}" destId="{5C6DB683-8651-4727-934E-554B9AD1190F}" srcOrd="0" destOrd="4" presId="urn:microsoft.com/office/officeart/2005/8/layout/hList1"/>
    <dgm:cxn modelId="{1D215997-0C55-4212-AA1D-5DFEFC557A2B}" type="presOf" srcId="{86D4A0BE-B89E-48CB-9B84-77912B5882B5}" destId="{5C6DB683-8651-4727-934E-554B9AD1190F}" srcOrd="0" destOrd="0" presId="urn:microsoft.com/office/officeart/2005/8/layout/hList1"/>
    <dgm:cxn modelId="{95C5BEA6-4FC6-43E3-867A-0F013AE72A0B}" srcId="{09282871-5488-4BAD-879A-753FD0E08863}" destId="{D0F44C6E-6B26-46FC-960C-3F0BA41FFFCB}" srcOrd="1" destOrd="0" parTransId="{B3817EE5-1A7E-4E6E-A7C5-9A36E68BFECF}" sibTransId="{4481CE64-C416-4202-811A-A7DE811D2BAA}"/>
    <dgm:cxn modelId="{F65493A9-FD8A-4CA4-B4F3-90C82A63FBF4}" type="presOf" srcId="{0CBC2D2B-C47F-4391-9CAF-487A60CE7B49}" destId="{5C6DB683-8651-4727-934E-554B9AD1190F}" srcOrd="0" destOrd="3" presId="urn:microsoft.com/office/officeart/2005/8/layout/hList1"/>
    <dgm:cxn modelId="{19773FCA-1E0C-4259-B7E5-323B6DAFB9DD}" type="presOf" srcId="{DAF98ADB-B85D-439C-9283-E0959D7108F3}" destId="{5C6DB683-8651-4727-934E-554B9AD1190F}" srcOrd="0" destOrd="2" presId="urn:microsoft.com/office/officeart/2005/8/layout/hList1"/>
    <dgm:cxn modelId="{E2FBA2F9-6DD6-4CEF-A29B-FA3750055EAC}" srcId="{86D4A0BE-B89E-48CB-9B84-77912B5882B5}" destId="{5712D2D6-0390-4B5F-86AB-8361632B57CD}" srcOrd="0" destOrd="0" parTransId="{DFAF03DF-3B76-4D17-9041-3B3E6C3BFBD0}" sibTransId="{278251B5-5174-4562-A8F0-99545F39F5D0}"/>
    <dgm:cxn modelId="{6F2C9691-69D5-4644-AF16-85F639FAB34A}" type="presParOf" srcId="{845CFA6E-3830-41F2-BE19-562D7E6B9F3D}" destId="{4B3F7894-AC48-4C8D-92FE-1DD60932D5A7}" srcOrd="0" destOrd="0" presId="urn:microsoft.com/office/officeart/2005/8/layout/hList1"/>
    <dgm:cxn modelId="{EA030A1C-DFA5-4EC8-9046-44DFBDCB18FA}" type="presParOf" srcId="{4B3F7894-AC48-4C8D-92FE-1DD60932D5A7}" destId="{3715F7C7-F2FD-4D69-8E90-CDAF9CCB57D3}" srcOrd="0" destOrd="0" presId="urn:microsoft.com/office/officeart/2005/8/layout/hList1"/>
    <dgm:cxn modelId="{6ED73877-C3BD-4168-8E58-98F9B2A97339}" type="presParOf" srcId="{4B3F7894-AC48-4C8D-92FE-1DD60932D5A7}" destId="{5C6DB683-8651-4727-934E-554B9AD119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906D53-7B57-444B-818D-21892C54D88F}" type="doc">
      <dgm:prSet loTypeId="urn:microsoft.com/office/officeart/2005/8/layout/lProcess3" loCatId="process" qsTypeId="urn:microsoft.com/office/officeart/2005/8/quickstyle/simple3" qsCatId="simple" csTypeId="urn:microsoft.com/office/officeart/2005/8/colors/colorful5" csCatId="colorful" phldr="1"/>
      <dgm:spPr/>
      <dgm:t>
        <a:bodyPr/>
        <a:lstStyle/>
        <a:p>
          <a:endParaRPr lang="en-US"/>
        </a:p>
      </dgm:t>
    </dgm:pt>
    <dgm:pt modelId="{2886C314-B8AD-4C12-9365-404CAC81CBD9}">
      <dgm:prSet phldrT="[Text]"/>
      <dgm:spPr/>
      <dgm:t>
        <a:bodyPr/>
        <a:lstStyle/>
        <a:p>
          <a:r>
            <a:rPr lang="en-US"/>
            <a:t>A. </a:t>
          </a:r>
          <a:r>
            <a:rPr lang="en-US" b="0" i="0"/>
            <a:t>Inside the regular class 80% or more of the day</a:t>
          </a:r>
          <a:endParaRPr lang="en-US"/>
        </a:p>
      </dgm:t>
    </dgm:pt>
    <dgm:pt modelId="{3B049C44-4859-4F78-A127-C9EDFC82D2EF}" type="parTrans" cxnId="{5CDB8973-E121-4E8B-8605-10966FEAFB55}">
      <dgm:prSet/>
      <dgm:spPr/>
      <dgm:t>
        <a:bodyPr/>
        <a:lstStyle/>
        <a:p>
          <a:endParaRPr lang="en-US"/>
        </a:p>
      </dgm:t>
    </dgm:pt>
    <dgm:pt modelId="{BDB9B6DC-97D2-468D-A178-3847768BE2E9}" type="sibTrans" cxnId="{5CDB8973-E121-4E8B-8605-10966FEAFB55}">
      <dgm:prSet/>
      <dgm:spPr/>
      <dgm:t>
        <a:bodyPr/>
        <a:lstStyle/>
        <a:p>
          <a:endParaRPr lang="en-US"/>
        </a:p>
      </dgm:t>
    </dgm:pt>
    <dgm:pt modelId="{0D12BC76-D066-4C77-A49A-AED66461D905}">
      <dgm:prSet phldrT="[Text]"/>
      <dgm:spPr>
        <a:solidFill>
          <a:schemeClr val="accent5">
            <a:lumMod val="20000"/>
            <a:lumOff val="80000"/>
            <a:alpha val="90000"/>
          </a:schemeClr>
        </a:solidFill>
      </dgm:spPr>
      <dgm:t>
        <a:bodyPr/>
        <a:lstStyle/>
        <a:p>
          <a:r>
            <a:rPr lang="en-US"/>
            <a:t>2020 Reported Data Serves as New FFY 2020-25 Baseline </a:t>
          </a:r>
        </a:p>
      </dgm:t>
    </dgm:pt>
    <dgm:pt modelId="{49BD42BB-F4C0-40A5-B1D0-F4789F1DA6BE}" type="parTrans" cxnId="{689C0944-B568-472E-8FEE-EDF3EC546821}">
      <dgm:prSet/>
      <dgm:spPr/>
      <dgm:t>
        <a:bodyPr/>
        <a:lstStyle/>
        <a:p>
          <a:endParaRPr lang="en-US"/>
        </a:p>
      </dgm:t>
    </dgm:pt>
    <dgm:pt modelId="{A39BE644-FC69-48E3-85F2-FF2DA3BA3A71}" type="sibTrans" cxnId="{689C0944-B568-472E-8FEE-EDF3EC546821}">
      <dgm:prSet/>
      <dgm:spPr/>
      <dgm:t>
        <a:bodyPr/>
        <a:lstStyle/>
        <a:p>
          <a:endParaRPr lang="en-US"/>
        </a:p>
      </dgm:t>
    </dgm:pt>
    <dgm:pt modelId="{606C0092-A1A8-4B95-A01C-A7AA85DBA9F9}">
      <dgm:prSet phldrT="[Text]" custT="1"/>
      <dgm:spPr>
        <a:solidFill>
          <a:schemeClr val="accent5">
            <a:lumMod val="40000"/>
            <a:lumOff val="60000"/>
            <a:alpha val="90000"/>
          </a:schemeClr>
        </a:solidFill>
      </dgm:spPr>
      <dgm:t>
        <a:bodyPr/>
        <a:lstStyle/>
        <a:p>
          <a:r>
            <a:rPr lang="en-US" sz="2800"/>
            <a:t>58.28%</a:t>
          </a:r>
        </a:p>
      </dgm:t>
    </dgm:pt>
    <dgm:pt modelId="{F55B3485-B36B-4D4A-84A5-58ED52896EC8}" type="parTrans" cxnId="{1DA73255-C58A-4AEA-A59D-AFAF6537CF2D}">
      <dgm:prSet/>
      <dgm:spPr/>
      <dgm:t>
        <a:bodyPr/>
        <a:lstStyle/>
        <a:p>
          <a:endParaRPr lang="en-US"/>
        </a:p>
      </dgm:t>
    </dgm:pt>
    <dgm:pt modelId="{3039DBD5-D993-4E9C-B1D7-6B79134336A8}" type="sibTrans" cxnId="{1DA73255-C58A-4AEA-A59D-AFAF6537CF2D}">
      <dgm:prSet/>
      <dgm:spPr/>
      <dgm:t>
        <a:bodyPr/>
        <a:lstStyle/>
        <a:p>
          <a:endParaRPr lang="en-US"/>
        </a:p>
      </dgm:t>
    </dgm:pt>
    <dgm:pt modelId="{478FF632-1491-4D40-BF24-F4137094019B}">
      <dgm:prSet phldrT="[Text]"/>
      <dgm:spPr>
        <a:gradFill rotWithShape="0">
          <a:gsLst>
            <a:gs pos="0">
              <a:schemeClr val="accent2">
                <a:lumMod val="20000"/>
                <a:lumOff val="80000"/>
              </a:schemeClr>
            </a:gs>
            <a:gs pos="50000">
              <a:schemeClr val="accent2">
                <a:lumMod val="40000"/>
                <a:lumOff val="60000"/>
              </a:schemeClr>
            </a:gs>
            <a:gs pos="100000">
              <a:schemeClr val="accent2">
                <a:lumMod val="60000"/>
                <a:lumOff val="40000"/>
              </a:schemeClr>
            </a:gs>
          </a:gsLst>
        </a:gradFill>
      </dgm:spPr>
      <dgm:t>
        <a:bodyPr/>
        <a:lstStyle/>
        <a:p>
          <a:r>
            <a:rPr lang="en-US"/>
            <a:t>B. </a:t>
          </a:r>
          <a:r>
            <a:rPr lang="en-US" b="0" i="0"/>
            <a:t>Inside the regular class less than 40% of the day</a:t>
          </a:r>
          <a:endParaRPr lang="en-US"/>
        </a:p>
      </dgm:t>
    </dgm:pt>
    <dgm:pt modelId="{0C0A7E42-69A0-43DA-96C8-F7D8FD61C5F3}" type="parTrans" cxnId="{B7B49E02-E696-461A-9957-99DC02D866D7}">
      <dgm:prSet/>
      <dgm:spPr/>
      <dgm:t>
        <a:bodyPr/>
        <a:lstStyle/>
        <a:p>
          <a:endParaRPr lang="en-US"/>
        </a:p>
      </dgm:t>
    </dgm:pt>
    <dgm:pt modelId="{A3141E06-BCD3-417C-BDC1-DCD11A80A71C}" type="sibTrans" cxnId="{B7B49E02-E696-461A-9957-99DC02D866D7}">
      <dgm:prSet/>
      <dgm:spPr/>
      <dgm:t>
        <a:bodyPr/>
        <a:lstStyle/>
        <a:p>
          <a:endParaRPr lang="en-US"/>
        </a:p>
      </dgm:t>
    </dgm:pt>
    <dgm:pt modelId="{A5A3FADD-E43C-4AE0-8F29-DCF945A00DFA}">
      <dgm:prSet phldrT="[Text]"/>
      <dgm:spPr>
        <a:solidFill>
          <a:schemeClr val="accent2">
            <a:lumMod val="20000"/>
            <a:lumOff val="80000"/>
            <a:alpha val="90000"/>
          </a:schemeClr>
        </a:solidFill>
      </dgm:spPr>
      <dgm:t>
        <a:bodyPr/>
        <a:lstStyle/>
        <a:p>
          <a:r>
            <a:rPr lang="en-US"/>
            <a:t>2020 Reported Data Serves as New FFY 2020-25 Baseline </a:t>
          </a:r>
        </a:p>
      </dgm:t>
    </dgm:pt>
    <dgm:pt modelId="{F3C5AD27-EFCA-4543-B33E-51361BDCDFB5}" type="parTrans" cxnId="{10D8171B-46B2-41AC-A342-748E8F7E5C3C}">
      <dgm:prSet/>
      <dgm:spPr/>
      <dgm:t>
        <a:bodyPr/>
        <a:lstStyle/>
        <a:p>
          <a:endParaRPr lang="en-US"/>
        </a:p>
      </dgm:t>
    </dgm:pt>
    <dgm:pt modelId="{C06D1500-BEF7-4007-B2DB-E3519E4EB57C}" type="sibTrans" cxnId="{10D8171B-46B2-41AC-A342-748E8F7E5C3C}">
      <dgm:prSet/>
      <dgm:spPr/>
      <dgm:t>
        <a:bodyPr/>
        <a:lstStyle/>
        <a:p>
          <a:endParaRPr lang="en-US"/>
        </a:p>
      </dgm:t>
    </dgm:pt>
    <dgm:pt modelId="{A94F5BDF-98D0-4194-8960-0E7B0662CE16}">
      <dgm:prSet phldrT="[Text]" custT="1"/>
      <dgm:spPr>
        <a:solidFill>
          <a:schemeClr val="accent2">
            <a:lumMod val="40000"/>
            <a:lumOff val="60000"/>
            <a:alpha val="90000"/>
          </a:schemeClr>
        </a:solidFill>
      </dgm:spPr>
      <dgm:t>
        <a:bodyPr/>
        <a:lstStyle/>
        <a:p>
          <a:r>
            <a:rPr lang="en-US" sz="2800"/>
            <a:t>18.16%</a:t>
          </a:r>
        </a:p>
      </dgm:t>
    </dgm:pt>
    <dgm:pt modelId="{70F07E59-CA13-487A-87BF-4F106B9BD65C}" type="parTrans" cxnId="{BBB4CC9F-EB3F-4F79-BC7E-A64CFC55E4D4}">
      <dgm:prSet/>
      <dgm:spPr/>
      <dgm:t>
        <a:bodyPr/>
        <a:lstStyle/>
        <a:p>
          <a:endParaRPr lang="en-US"/>
        </a:p>
      </dgm:t>
    </dgm:pt>
    <dgm:pt modelId="{303C12B2-B765-4961-83E1-FF76ADFF3463}" type="sibTrans" cxnId="{BBB4CC9F-EB3F-4F79-BC7E-A64CFC55E4D4}">
      <dgm:prSet/>
      <dgm:spPr/>
      <dgm:t>
        <a:bodyPr/>
        <a:lstStyle/>
        <a:p>
          <a:endParaRPr lang="en-US"/>
        </a:p>
      </dgm:t>
    </dgm:pt>
    <dgm:pt modelId="{2C627C5C-BEC9-48C2-959C-3312E712EE5B}">
      <dgm:prSet phldrT="[Tex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gradFill>
      </dgm:spPr>
      <dgm:t>
        <a:bodyPr/>
        <a:lstStyle/>
        <a:p>
          <a:r>
            <a:rPr lang="en-US"/>
            <a:t>C. In separate schools, residential facilities, or homebound/hospital placements</a:t>
          </a:r>
        </a:p>
      </dgm:t>
    </dgm:pt>
    <dgm:pt modelId="{6BA59619-978F-40DF-9C86-833A3F1C9B2C}" type="parTrans" cxnId="{E0F77A5E-BCD9-460C-92F9-B21251B9AF1B}">
      <dgm:prSet/>
      <dgm:spPr/>
      <dgm:t>
        <a:bodyPr/>
        <a:lstStyle/>
        <a:p>
          <a:endParaRPr lang="en-US"/>
        </a:p>
      </dgm:t>
    </dgm:pt>
    <dgm:pt modelId="{D9D8D0E1-5F41-49D7-AD1D-AC8F66EE2358}" type="sibTrans" cxnId="{E0F77A5E-BCD9-460C-92F9-B21251B9AF1B}">
      <dgm:prSet/>
      <dgm:spPr/>
      <dgm:t>
        <a:bodyPr/>
        <a:lstStyle/>
        <a:p>
          <a:endParaRPr lang="en-US"/>
        </a:p>
      </dgm:t>
    </dgm:pt>
    <dgm:pt modelId="{C442B5A9-B8E8-4F25-BC2F-FE65B5F8094F}">
      <dgm:prSet phldrT="[Text]"/>
      <dgm:spPr>
        <a:solidFill>
          <a:schemeClr val="accent4">
            <a:lumMod val="20000"/>
            <a:lumOff val="80000"/>
            <a:alpha val="90000"/>
          </a:schemeClr>
        </a:solidFill>
      </dgm:spPr>
      <dgm:t>
        <a:bodyPr/>
        <a:lstStyle/>
        <a:p>
          <a:r>
            <a:rPr lang="en-US"/>
            <a:t>2020 Reported Data Serves as New FFY 2020-25 Baseline </a:t>
          </a:r>
        </a:p>
      </dgm:t>
    </dgm:pt>
    <dgm:pt modelId="{6140D987-68CD-43BC-9D40-3271FFE42A08}" type="parTrans" cxnId="{36445693-E03D-4E92-93D5-13CDEAE0BBA1}">
      <dgm:prSet/>
      <dgm:spPr/>
      <dgm:t>
        <a:bodyPr/>
        <a:lstStyle/>
        <a:p>
          <a:endParaRPr lang="en-US"/>
        </a:p>
      </dgm:t>
    </dgm:pt>
    <dgm:pt modelId="{AE99B488-0590-4588-A753-F7FEA5A28271}" type="sibTrans" cxnId="{36445693-E03D-4E92-93D5-13CDEAE0BBA1}">
      <dgm:prSet/>
      <dgm:spPr/>
      <dgm:t>
        <a:bodyPr/>
        <a:lstStyle/>
        <a:p>
          <a:endParaRPr lang="en-US"/>
        </a:p>
      </dgm:t>
    </dgm:pt>
    <dgm:pt modelId="{4DDC7B94-1DD8-4ABF-B5AA-45D8D026E5D3}">
      <dgm:prSet phldrT="[Text]" custT="1"/>
      <dgm:spPr>
        <a:solidFill>
          <a:schemeClr val="accent4">
            <a:lumMod val="40000"/>
            <a:lumOff val="60000"/>
            <a:alpha val="90000"/>
          </a:schemeClr>
        </a:solidFill>
      </dgm:spPr>
      <dgm:t>
        <a:bodyPr/>
        <a:lstStyle/>
        <a:p>
          <a:r>
            <a:rPr lang="en-US" sz="2800"/>
            <a:t>5.14%</a:t>
          </a:r>
        </a:p>
      </dgm:t>
    </dgm:pt>
    <dgm:pt modelId="{5452C302-239C-4309-90BF-D03800D73130}" type="parTrans" cxnId="{797322BD-3C80-4D84-9E05-CF2E12684A4E}">
      <dgm:prSet/>
      <dgm:spPr/>
      <dgm:t>
        <a:bodyPr/>
        <a:lstStyle/>
        <a:p>
          <a:endParaRPr lang="en-US"/>
        </a:p>
      </dgm:t>
    </dgm:pt>
    <dgm:pt modelId="{4E9070E7-6185-4123-8EBE-D47A80D592BC}" type="sibTrans" cxnId="{797322BD-3C80-4D84-9E05-CF2E12684A4E}">
      <dgm:prSet/>
      <dgm:spPr/>
      <dgm:t>
        <a:bodyPr/>
        <a:lstStyle/>
        <a:p>
          <a:endParaRPr lang="en-US"/>
        </a:p>
      </dgm:t>
    </dgm:pt>
    <dgm:pt modelId="{8DA3BA87-B060-4484-81CF-B8E6602D7397}">
      <dgm:prSet/>
      <dgm:spPr>
        <a:solidFill>
          <a:schemeClr val="accent5">
            <a:lumMod val="20000"/>
            <a:lumOff val="80000"/>
            <a:alpha val="90000"/>
          </a:schemeClr>
        </a:solidFill>
      </dgm:spPr>
      <dgm:t>
        <a:bodyPr/>
        <a:lstStyle/>
        <a:p>
          <a:r>
            <a:rPr lang="en-US"/>
            <a:t>New Baseline performs 3.78 percentage points better than old baseline (2005 54.50%)</a:t>
          </a:r>
        </a:p>
      </dgm:t>
    </dgm:pt>
    <dgm:pt modelId="{DF79FD83-9635-46F3-815F-533DE32A92C8}" type="parTrans" cxnId="{352745C4-3C6F-4FF1-9E56-CA87E58F183F}">
      <dgm:prSet/>
      <dgm:spPr/>
      <dgm:t>
        <a:bodyPr/>
        <a:lstStyle/>
        <a:p>
          <a:endParaRPr lang="en-US"/>
        </a:p>
      </dgm:t>
    </dgm:pt>
    <dgm:pt modelId="{473497C2-307C-49EB-B282-A3EAB8DE97AB}" type="sibTrans" cxnId="{352745C4-3C6F-4FF1-9E56-CA87E58F183F}">
      <dgm:prSet/>
      <dgm:spPr/>
      <dgm:t>
        <a:bodyPr/>
        <a:lstStyle/>
        <a:p>
          <a:endParaRPr lang="en-US"/>
        </a:p>
      </dgm:t>
    </dgm:pt>
    <dgm:pt modelId="{360C74B4-9897-4C98-882B-1E8D5FD0D46C}">
      <dgm:prSet/>
      <dgm:spPr>
        <a:solidFill>
          <a:schemeClr val="accent2">
            <a:lumMod val="20000"/>
            <a:lumOff val="80000"/>
            <a:alpha val="90000"/>
          </a:schemeClr>
        </a:solidFill>
      </dgm:spPr>
      <dgm:t>
        <a:bodyPr/>
        <a:lstStyle/>
        <a:p>
          <a:r>
            <a:rPr lang="en-US"/>
            <a:t>New Baseline performs 7.34 percentage points better than old baseline (2005 25.50%)</a:t>
          </a:r>
        </a:p>
      </dgm:t>
    </dgm:pt>
    <dgm:pt modelId="{E78B4B21-15A7-4A4E-A48D-3990133D3579}" type="parTrans" cxnId="{82501C68-3529-4479-B331-7B0942C4AAE7}">
      <dgm:prSet/>
      <dgm:spPr/>
      <dgm:t>
        <a:bodyPr/>
        <a:lstStyle/>
        <a:p>
          <a:endParaRPr lang="en-US"/>
        </a:p>
      </dgm:t>
    </dgm:pt>
    <dgm:pt modelId="{E3909D20-1466-456B-9CF6-ADD1D6D4E599}" type="sibTrans" cxnId="{82501C68-3529-4479-B331-7B0942C4AAE7}">
      <dgm:prSet/>
      <dgm:spPr/>
      <dgm:t>
        <a:bodyPr/>
        <a:lstStyle/>
        <a:p>
          <a:endParaRPr lang="en-US"/>
        </a:p>
      </dgm:t>
    </dgm:pt>
    <dgm:pt modelId="{A8F6C3EC-0CFE-4195-A573-107334E0518D}">
      <dgm:prSet/>
      <dgm:spPr>
        <a:solidFill>
          <a:schemeClr val="accent4">
            <a:lumMod val="20000"/>
            <a:lumOff val="80000"/>
            <a:alpha val="90000"/>
          </a:schemeClr>
        </a:solidFill>
      </dgm:spPr>
      <dgm:t>
        <a:bodyPr/>
        <a:lstStyle/>
        <a:p>
          <a:r>
            <a:rPr lang="en-US"/>
            <a:t>New Baseline performs 1.76 percentage points better than old baseline (2005 6.90%)  </a:t>
          </a:r>
        </a:p>
      </dgm:t>
    </dgm:pt>
    <dgm:pt modelId="{1D179347-A890-4780-8791-BD59CD9FAA0A}" type="parTrans" cxnId="{9F6A4B66-FC1B-4E72-B5E4-30A9338C7255}">
      <dgm:prSet/>
      <dgm:spPr/>
      <dgm:t>
        <a:bodyPr/>
        <a:lstStyle/>
        <a:p>
          <a:endParaRPr lang="en-US"/>
        </a:p>
      </dgm:t>
    </dgm:pt>
    <dgm:pt modelId="{AF1D262F-47CA-40E6-A69E-3A5B75DC8551}" type="sibTrans" cxnId="{9F6A4B66-FC1B-4E72-B5E4-30A9338C7255}">
      <dgm:prSet/>
      <dgm:spPr/>
      <dgm:t>
        <a:bodyPr/>
        <a:lstStyle/>
        <a:p>
          <a:endParaRPr lang="en-US"/>
        </a:p>
      </dgm:t>
    </dgm:pt>
    <dgm:pt modelId="{F5F3823C-3C23-449D-8ADB-4011949A7758}" type="pres">
      <dgm:prSet presAssocID="{BB906D53-7B57-444B-818D-21892C54D88F}" presName="Name0" presStyleCnt="0">
        <dgm:presLayoutVars>
          <dgm:chPref val="3"/>
          <dgm:dir/>
          <dgm:animLvl val="lvl"/>
          <dgm:resizeHandles/>
        </dgm:presLayoutVars>
      </dgm:prSet>
      <dgm:spPr/>
    </dgm:pt>
    <dgm:pt modelId="{A3B777AC-D9BA-4746-9A1E-9077134F0ED4}" type="pres">
      <dgm:prSet presAssocID="{2886C314-B8AD-4C12-9365-404CAC81CBD9}" presName="horFlow" presStyleCnt="0"/>
      <dgm:spPr/>
    </dgm:pt>
    <dgm:pt modelId="{52C29CFD-A17F-4DA8-A387-96810B7C3E57}" type="pres">
      <dgm:prSet presAssocID="{2886C314-B8AD-4C12-9365-404CAC81CBD9}" presName="bigChev" presStyleLbl="node1" presStyleIdx="0" presStyleCnt="3"/>
      <dgm:spPr/>
    </dgm:pt>
    <dgm:pt modelId="{F6695F78-208B-4215-85BC-48D179DABA2D}" type="pres">
      <dgm:prSet presAssocID="{49BD42BB-F4C0-40A5-B1D0-F4789F1DA6BE}" presName="parTrans" presStyleCnt="0"/>
      <dgm:spPr/>
    </dgm:pt>
    <dgm:pt modelId="{828D1763-243A-4DDB-849B-919532F24F72}" type="pres">
      <dgm:prSet presAssocID="{0D12BC76-D066-4C77-A49A-AED66461D905}" presName="node" presStyleLbl="alignAccFollowNode1" presStyleIdx="0" presStyleCnt="9" custScaleX="109511">
        <dgm:presLayoutVars>
          <dgm:bulletEnabled val="1"/>
        </dgm:presLayoutVars>
      </dgm:prSet>
      <dgm:spPr/>
    </dgm:pt>
    <dgm:pt modelId="{8063B211-EA42-43B7-8027-6504443F20A4}" type="pres">
      <dgm:prSet presAssocID="{A39BE644-FC69-48E3-85F2-FF2DA3BA3A71}" presName="sibTrans" presStyleCnt="0"/>
      <dgm:spPr/>
    </dgm:pt>
    <dgm:pt modelId="{8E8D0478-A320-4F19-882E-D396AED03937}" type="pres">
      <dgm:prSet presAssocID="{606C0092-A1A8-4B95-A01C-A7AA85DBA9F9}" presName="node" presStyleLbl="alignAccFollowNode1" presStyleIdx="1" presStyleCnt="9" custScaleX="78222">
        <dgm:presLayoutVars>
          <dgm:bulletEnabled val="1"/>
        </dgm:presLayoutVars>
      </dgm:prSet>
      <dgm:spPr/>
    </dgm:pt>
    <dgm:pt modelId="{C06542F7-10EA-416D-91A1-B4ED7C3DDB91}" type="pres">
      <dgm:prSet presAssocID="{3039DBD5-D993-4E9C-B1D7-6B79134336A8}" presName="sibTrans" presStyleCnt="0"/>
      <dgm:spPr/>
    </dgm:pt>
    <dgm:pt modelId="{144727D1-5804-4EDA-B2E8-A12198223E81}" type="pres">
      <dgm:prSet presAssocID="{8DA3BA87-B060-4484-81CF-B8E6602D7397}" presName="node" presStyleLbl="alignAccFollowNode1" presStyleIdx="2" presStyleCnt="9" custScaleX="118898">
        <dgm:presLayoutVars>
          <dgm:bulletEnabled val="1"/>
        </dgm:presLayoutVars>
      </dgm:prSet>
      <dgm:spPr/>
    </dgm:pt>
    <dgm:pt modelId="{F7A7509E-C118-4958-9F5B-8E7619182761}" type="pres">
      <dgm:prSet presAssocID="{2886C314-B8AD-4C12-9365-404CAC81CBD9}" presName="vSp" presStyleCnt="0"/>
      <dgm:spPr/>
    </dgm:pt>
    <dgm:pt modelId="{14B94021-1990-4B44-8E67-BC949968E936}" type="pres">
      <dgm:prSet presAssocID="{478FF632-1491-4D40-BF24-F4137094019B}" presName="horFlow" presStyleCnt="0"/>
      <dgm:spPr/>
    </dgm:pt>
    <dgm:pt modelId="{6CCC71DF-0F83-474B-9D75-9E87812CA4E7}" type="pres">
      <dgm:prSet presAssocID="{478FF632-1491-4D40-BF24-F4137094019B}" presName="bigChev" presStyleLbl="node1" presStyleIdx="1" presStyleCnt="3"/>
      <dgm:spPr/>
    </dgm:pt>
    <dgm:pt modelId="{27C785BC-BB9B-461D-886A-B2FFB3D8292E}" type="pres">
      <dgm:prSet presAssocID="{F3C5AD27-EFCA-4543-B33E-51361BDCDFB5}" presName="parTrans" presStyleCnt="0"/>
      <dgm:spPr/>
    </dgm:pt>
    <dgm:pt modelId="{D992E12E-52DA-4078-A57A-49A4D94ED6F1}" type="pres">
      <dgm:prSet presAssocID="{A5A3FADD-E43C-4AE0-8F29-DCF945A00DFA}" presName="node" presStyleLbl="alignAccFollowNode1" presStyleIdx="3" presStyleCnt="9" custScaleX="109511">
        <dgm:presLayoutVars>
          <dgm:bulletEnabled val="1"/>
        </dgm:presLayoutVars>
      </dgm:prSet>
      <dgm:spPr/>
    </dgm:pt>
    <dgm:pt modelId="{DA0D9870-D430-4DE4-A4B4-59EDAA1B5A83}" type="pres">
      <dgm:prSet presAssocID="{C06D1500-BEF7-4007-B2DB-E3519E4EB57C}" presName="sibTrans" presStyleCnt="0"/>
      <dgm:spPr/>
    </dgm:pt>
    <dgm:pt modelId="{E467E021-314C-4F62-903F-967850759E3F}" type="pres">
      <dgm:prSet presAssocID="{A94F5BDF-98D0-4194-8960-0E7B0662CE16}" presName="node" presStyleLbl="alignAccFollowNode1" presStyleIdx="4" presStyleCnt="9" custScaleX="78222">
        <dgm:presLayoutVars>
          <dgm:bulletEnabled val="1"/>
        </dgm:presLayoutVars>
      </dgm:prSet>
      <dgm:spPr/>
    </dgm:pt>
    <dgm:pt modelId="{CB49F6BF-E97F-4AD0-AE1B-73FB8AE4D3EE}" type="pres">
      <dgm:prSet presAssocID="{303C12B2-B765-4961-83E1-FF76ADFF3463}" presName="sibTrans" presStyleCnt="0"/>
      <dgm:spPr/>
    </dgm:pt>
    <dgm:pt modelId="{0E071782-58FE-4CBE-82C5-7A1BB6F15F27}" type="pres">
      <dgm:prSet presAssocID="{360C74B4-9897-4C98-882B-1E8D5FD0D46C}" presName="node" presStyleLbl="alignAccFollowNode1" presStyleIdx="5" presStyleCnt="9" custScaleX="118898">
        <dgm:presLayoutVars>
          <dgm:bulletEnabled val="1"/>
        </dgm:presLayoutVars>
      </dgm:prSet>
      <dgm:spPr/>
    </dgm:pt>
    <dgm:pt modelId="{B629E65A-2BFB-4C5C-B7A5-4A63E27F9597}" type="pres">
      <dgm:prSet presAssocID="{478FF632-1491-4D40-BF24-F4137094019B}" presName="vSp" presStyleCnt="0"/>
      <dgm:spPr/>
    </dgm:pt>
    <dgm:pt modelId="{70F51884-365C-4264-B542-1277CEAEF6B6}" type="pres">
      <dgm:prSet presAssocID="{2C627C5C-BEC9-48C2-959C-3312E712EE5B}" presName="horFlow" presStyleCnt="0"/>
      <dgm:spPr/>
    </dgm:pt>
    <dgm:pt modelId="{F940BEC3-8237-4F92-8785-176A1B4DB93F}" type="pres">
      <dgm:prSet presAssocID="{2C627C5C-BEC9-48C2-959C-3312E712EE5B}" presName="bigChev" presStyleLbl="node1" presStyleIdx="2" presStyleCnt="3"/>
      <dgm:spPr/>
    </dgm:pt>
    <dgm:pt modelId="{6C34BAFD-0EFA-490E-AAA2-D4566EF07A35}" type="pres">
      <dgm:prSet presAssocID="{6140D987-68CD-43BC-9D40-3271FFE42A08}" presName="parTrans" presStyleCnt="0"/>
      <dgm:spPr/>
    </dgm:pt>
    <dgm:pt modelId="{CB670351-2E9E-4D25-9A5D-4192103359CA}" type="pres">
      <dgm:prSet presAssocID="{C442B5A9-B8E8-4F25-BC2F-FE65B5F8094F}" presName="node" presStyleLbl="alignAccFollowNode1" presStyleIdx="6" presStyleCnt="9" custScaleX="109511">
        <dgm:presLayoutVars>
          <dgm:bulletEnabled val="1"/>
        </dgm:presLayoutVars>
      </dgm:prSet>
      <dgm:spPr/>
    </dgm:pt>
    <dgm:pt modelId="{E39D4313-2C12-4279-BA0E-90ED059AA2DD}" type="pres">
      <dgm:prSet presAssocID="{AE99B488-0590-4588-A753-F7FEA5A28271}" presName="sibTrans" presStyleCnt="0"/>
      <dgm:spPr/>
    </dgm:pt>
    <dgm:pt modelId="{5C187A99-0C8E-4188-8A98-0575A339BF85}" type="pres">
      <dgm:prSet presAssocID="{4DDC7B94-1DD8-4ABF-B5AA-45D8D026E5D3}" presName="node" presStyleLbl="alignAccFollowNode1" presStyleIdx="7" presStyleCnt="9" custScaleX="78222">
        <dgm:presLayoutVars>
          <dgm:bulletEnabled val="1"/>
        </dgm:presLayoutVars>
      </dgm:prSet>
      <dgm:spPr/>
    </dgm:pt>
    <dgm:pt modelId="{AEDE8C3E-3A7E-4A9D-99C6-C2B456EE9CC8}" type="pres">
      <dgm:prSet presAssocID="{4E9070E7-6185-4123-8EBE-D47A80D592BC}" presName="sibTrans" presStyleCnt="0"/>
      <dgm:spPr/>
    </dgm:pt>
    <dgm:pt modelId="{903E7A2D-CF7B-43B8-93A3-E7D40885F553}" type="pres">
      <dgm:prSet presAssocID="{A8F6C3EC-0CFE-4195-A573-107334E0518D}" presName="node" presStyleLbl="alignAccFollowNode1" presStyleIdx="8" presStyleCnt="9" custScaleX="118898">
        <dgm:presLayoutVars>
          <dgm:bulletEnabled val="1"/>
        </dgm:presLayoutVars>
      </dgm:prSet>
      <dgm:spPr/>
    </dgm:pt>
  </dgm:ptLst>
  <dgm:cxnLst>
    <dgm:cxn modelId="{B7B49E02-E696-461A-9957-99DC02D866D7}" srcId="{BB906D53-7B57-444B-818D-21892C54D88F}" destId="{478FF632-1491-4D40-BF24-F4137094019B}" srcOrd="1" destOrd="0" parTransId="{0C0A7E42-69A0-43DA-96C8-F7D8FD61C5F3}" sibTransId="{A3141E06-BCD3-417C-BDC1-DCD11A80A71C}"/>
    <dgm:cxn modelId="{22FBC10A-3948-4205-A808-8A9538EBF0EB}" type="presOf" srcId="{606C0092-A1A8-4B95-A01C-A7AA85DBA9F9}" destId="{8E8D0478-A320-4F19-882E-D396AED03937}" srcOrd="0" destOrd="0" presId="urn:microsoft.com/office/officeart/2005/8/layout/lProcess3"/>
    <dgm:cxn modelId="{AC323C0B-62DD-4EC7-B26D-D6B5127904BC}" type="presOf" srcId="{2C627C5C-BEC9-48C2-959C-3312E712EE5B}" destId="{F940BEC3-8237-4F92-8785-176A1B4DB93F}" srcOrd="0" destOrd="0" presId="urn:microsoft.com/office/officeart/2005/8/layout/lProcess3"/>
    <dgm:cxn modelId="{B3166A13-D5A0-4073-82F8-41FBBC21B774}" type="presOf" srcId="{C442B5A9-B8E8-4F25-BC2F-FE65B5F8094F}" destId="{CB670351-2E9E-4D25-9A5D-4192103359CA}" srcOrd="0" destOrd="0" presId="urn:microsoft.com/office/officeart/2005/8/layout/lProcess3"/>
    <dgm:cxn modelId="{10D8171B-46B2-41AC-A342-748E8F7E5C3C}" srcId="{478FF632-1491-4D40-BF24-F4137094019B}" destId="{A5A3FADD-E43C-4AE0-8F29-DCF945A00DFA}" srcOrd="0" destOrd="0" parTransId="{F3C5AD27-EFCA-4543-B33E-51361BDCDFB5}" sibTransId="{C06D1500-BEF7-4007-B2DB-E3519E4EB57C}"/>
    <dgm:cxn modelId="{09EB4F22-9CFB-4A1B-AAC0-D4ED08D36DBA}" type="presOf" srcId="{A94F5BDF-98D0-4194-8960-0E7B0662CE16}" destId="{E467E021-314C-4F62-903F-967850759E3F}" srcOrd="0" destOrd="0" presId="urn:microsoft.com/office/officeart/2005/8/layout/lProcess3"/>
    <dgm:cxn modelId="{604D7522-AF9F-4104-B498-96D154B12444}" type="presOf" srcId="{BB906D53-7B57-444B-818D-21892C54D88F}" destId="{F5F3823C-3C23-449D-8ADB-4011949A7758}" srcOrd="0" destOrd="0" presId="urn:microsoft.com/office/officeart/2005/8/layout/lProcess3"/>
    <dgm:cxn modelId="{D842A73C-D654-4CFB-8075-E2BCA6EDDB8E}" type="presOf" srcId="{A5A3FADD-E43C-4AE0-8F29-DCF945A00DFA}" destId="{D992E12E-52DA-4078-A57A-49A4D94ED6F1}" srcOrd="0" destOrd="0" presId="urn:microsoft.com/office/officeart/2005/8/layout/lProcess3"/>
    <dgm:cxn modelId="{3D8FEC3E-D495-4254-AB31-7A268988AC27}" type="presOf" srcId="{A8F6C3EC-0CFE-4195-A573-107334E0518D}" destId="{903E7A2D-CF7B-43B8-93A3-E7D40885F553}" srcOrd="0" destOrd="0" presId="urn:microsoft.com/office/officeart/2005/8/layout/lProcess3"/>
    <dgm:cxn modelId="{E0F77A5E-BCD9-460C-92F9-B21251B9AF1B}" srcId="{BB906D53-7B57-444B-818D-21892C54D88F}" destId="{2C627C5C-BEC9-48C2-959C-3312E712EE5B}" srcOrd="2" destOrd="0" parTransId="{6BA59619-978F-40DF-9C86-833A3F1C9B2C}" sibTransId="{D9D8D0E1-5F41-49D7-AD1D-AC8F66EE2358}"/>
    <dgm:cxn modelId="{689C0944-B568-472E-8FEE-EDF3EC546821}" srcId="{2886C314-B8AD-4C12-9365-404CAC81CBD9}" destId="{0D12BC76-D066-4C77-A49A-AED66461D905}" srcOrd="0" destOrd="0" parTransId="{49BD42BB-F4C0-40A5-B1D0-F4789F1DA6BE}" sibTransId="{A39BE644-FC69-48E3-85F2-FF2DA3BA3A71}"/>
    <dgm:cxn modelId="{9F6A4B66-FC1B-4E72-B5E4-30A9338C7255}" srcId="{2C627C5C-BEC9-48C2-959C-3312E712EE5B}" destId="{A8F6C3EC-0CFE-4195-A573-107334E0518D}" srcOrd="2" destOrd="0" parTransId="{1D179347-A890-4780-8791-BD59CD9FAA0A}" sibTransId="{AF1D262F-47CA-40E6-A69E-3A5B75DC8551}"/>
    <dgm:cxn modelId="{82501C68-3529-4479-B331-7B0942C4AAE7}" srcId="{478FF632-1491-4D40-BF24-F4137094019B}" destId="{360C74B4-9897-4C98-882B-1E8D5FD0D46C}" srcOrd="2" destOrd="0" parTransId="{E78B4B21-15A7-4A4E-A48D-3990133D3579}" sibTransId="{E3909D20-1466-456B-9CF6-ADD1D6D4E599}"/>
    <dgm:cxn modelId="{5CDB8973-E121-4E8B-8605-10966FEAFB55}" srcId="{BB906D53-7B57-444B-818D-21892C54D88F}" destId="{2886C314-B8AD-4C12-9365-404CAC81CBD9}" srcOrd="0" destOrd="0" parTransId="{3B049C44-4859-4F78-A127-C9EDFC82D2EF}" sibTransId="{BDB9B6DC-97D2-468D-A178-3847768BE2E9}"/>
    <dgm:cxn modelId="{1DA73255-C58A-4AEA-A59D-AFAF6537CF2D}" srcId="{2886C314-B8AD-4C12-9365-404CAC81CBD9}" destId="{606C0092-A1A8-4B95-A01C-A7AA85DBA9F9}" srcOrd="1" destOrd="0" parTransId="{F55B3485-B36B-4D4A-84A5-58ED52896EC8}" sibTransId="{3039DBD5-D993-4E9C-B1D7-6B79134336A8}"/>
    <dgm:cxn modelId="{69061B7E-640E-4A25-98D9-6F0F3AF963A2}" type="presOf" srcId="{4DDC7B94-1DD8-4ABF-B5AA-45D8D026E5D3}" destId="{5C187A99-0C8E-4188-8A98-0575A339BF85}" srcOrd="0" destOrd="0" presId="urn:microsoft.com/office/officeart/2005/8/layout/lProcess3"/>
    <dgm:cxn modelId="{A028F085-80F7-43E3-9266-2F7CB3815514}" type="presOf" srcId="{360C74B4-9897-4C98-882B-1E8D5FD0D46C}" destId="{0E071782-58FE-4CBE-82C5-7A1BB6F15F27}" srcOrd="0" destOrd="0" presId="urn:microsoft.com/office/officeart/2005/8/layout/lProcess3"/>
    <dgm:cxn modelId="{36445693-E03D-4E92-93D5-13CDEAE0BBA1}" srcId="{2C627C5C-BEC9-48C2-959C-3312E712EE5B}" destId="{C442B5A9-B8E8-4F25-BC2F-FE65B5F8094F}" srcOrd="0" destOrd="0" parTransId="{6140D987-68CD-43BC-9D40-3271FFE42A08}" sibTransId="{AE99B488-0590-4588-A753-F7FEA5A28271}"/>
    <dgm:cxn modelId="{BBB4CC9F-EB3F-4F79-BC7E-A64CFC55E4D4}" srcId="{478FF632-1491-4D40-BF24-F4137094019B}" destId="{A94F5BDF-98D0-4194-8960-0E7B0662CE16}" srcOrd="1" destOrd="0" parTransId="{70F07E59-CA13-487A-87BF-4F106B9BD65C}" sibTransId="{303C12B2-B765-4961-83E1-FF76ADFF3463}"/>
    <dgm:cxn modelId="{A27258BC-1B10-4515-9074-33C226BEF353}" type="presOf" srcId="{0D12BC76-D066-4C77-A49A-AED66461D905}" destId="{828D1763-243A-4DDB-849B-919532F24F72}" srcOrd="0" destOrd="0" presId="urn:microsoft.com/office/officeart/2005/8/layout/lProcess3"/>
    <dgm:cxn modelId="{797322BD-3C80-4D84-9E05-CF2E12684A4E}" srcId="{2C627C5C-BEC9-48C2-959C-3312E712EE5B}" destId="{4DDC7B94-1DD8-4ABF-B5AA-45D8D026E5D3}" srcOrd="1" destOrd="0" parTransId="{5452C302-239C-4309-90BF-D03800D73130}" sibTransId="{4E9070E7-6185-4123-8EBE-D47A80D592BC}"/>
    <dgm:cxn modelId="{CB89F3C3-40A0-4C86-8936-F1BF4F5857DE}" type="presOf" srcId="{478FF632-1491-4D40-BF24-F4137094019B}" destId="{6CCC71DF-0F83-474B-9D75-9E87812CA4E7}" srcOrd="0" destOrd="0" presId="urn:microsoft.com/office/officeart/2005/8/layout/lProcess3"/>
    <dgm:cxn modelId="{352745C4-3C6F-4FF1-9E56-CA87E58F183F}" srcId="{2886C314-B8AD-4C12-9365-404CAC81CBD9}" destId="{8DA3BA87-B060-4484-81CF-B8E6602D7397}" srcOrd="2" destOrd="0" parTransId="{DF79FD83-9635-46F3-815F-533DE32A92C8}" sibTransId="{473497C2-307C-49EB-B282-A3EAB8DE97AB}"/>
    <dgm:cxn modelId="{0B525DE0-410D-4858-9BD9-4D844AF9C89E}" type="presOf" srcId="{8DA3BA87-B060-4484-81CF-B8E6602D7397}" destId="{144727D1-5804-4EDA-B2E8-A12198223E81}" srcOrd="0" destOrd="0" presId="urn:microsoft.com/office/officeart/2005/8/layout/lProcess3"/>
    <dgm:cxn modelId="{A072C6F2-1096-4B90-8D62-B504A869A231}" type="presOf" srcId="{2886C314-B8AD-4C12-9365-404CAC81CBD9}" destId="{52C29CFD-A17F-4DA8-A387-96810B7C3E57}" srcOrd="0" destOrd="0" presId="urn:microsoft.com/office/officeart/2005/8/layout/lProcess3"/>
    <dgm:cxn modelId="{668ED2C0-B78C-412D-935E-673321B2BFFC}" type="presParOf" srcId="{F5F3823C-3C23-449D-8ADB-4011949A7758}" destId="{A3B777AC-D9BA-4746-9A1E-9077134F0ED4}" srcOrd="0" destOrd="0" presId="urn:microsoft.com/office/officeart/2005/8/layout/lProcess3"/>
    <dgm:cxn modelId="{9A5EF6E9-CA7C-469A-A0A1-2F1495893F81}" type="presParOf" srcId="{A3B777AC-D9BA-4746-9A1E-9077134F0ED4}" destId="{52C29CFD-A17F-4DA8-A387-96810B7C3E57}" srcOrd="0" destOrd="0" presId="urn:microsoft.com/office/officeart/2005/8/layout/lProcess3"/>
    <dgm:cxn modelId="{CB654525-107E-43C3-8358-5AD60863F702}" type="presParOf" srcId="{A3B777AC-D9BA-4746-9A1E-9077134F0ED4}" destId="{F6695F78-208B-4215-85BC-48D179DABA2D}" srcOrd="1" destOrd="0" presId="urn:microsoft.com/office/officeart/2005/8/layout/lProcess3"/>
    <dgm:cxn modelId="{E03EBE5C-CD12-4618-BF68-AE419622A4FD}" type="presParOf" srcId="{A3B777AC-D9BA-4746-9A1E-9077134F0ED4}" destId="{828D1763-243A-4DDB-849B-919532F24F72}" srcOrd="2" destOrd="0" presId="urn:microsoft.com/office/officeart/2005/8/layout/lProcess3"/>
    <dgm:cxn modelId="{4A15106C-D093-4DCA-B352-6BFF31BFD8DC}" type="presParOf" srcId="{A3B777AC-D9BA-4746-9A1E-9077134F0ED4}" destId="{8063B211-EA42-43B7-8027-6504443F20A4}" srcOrd="3" destOrd="0" presId="urn:microsoft.com/office/officeart/2005/8/layout/lProcess3"/>
    <dgm:cxn modelId="{269D2459-E1AA-4ED9-A7CC-8FBCCBF47C30}" type="presParOf" srcId="{A3B777AC-D9BA-4746-9A1E-9077134F0ED4}" destId="{8E8D0478-A320-4F19-882E-D396AED03937}" srcOrd="4" destOrd="0" presId="urn:microsoft.com/office/officeart/2005/8/layout/lProcess3"/>
    <dgm:cxn modelId="{5403736E-3075-4B1F-8CC1-B7A2B0A77155}" type="presParOf" srcId="{A3B777AC-D9BA-4746-9A1E-9077134F0ED4}" destId="{C06542F7-10EA-416D-91A1-B4ED7C3DDB91}" srcOrd="5" destOrd="0" presId="urn:microsoft.com/office/officeart/2005/8/layout/lProcess3"/>
    <dgm:cxn modelId="{5FC1100F-0C56-4A5E-9249-0F0D25676DAD}" type="presParOf" srcId="{A3B777AC-D9BA-4746-9A1E-9077134F0ED4}" destId="{144727D1-5804-4EDA-B2E8-A12198223E81}" srcOrd="6" destOrd="0" presId="urn:microsoft.com/office/officeart/2005/8/layout/lProcess3"/>
    <dgm:cxn modelId="{6258437E-89F3-4F21-8610-837370526599}" type="presParOf" srcId="{F5F3823C-3C23-449D-8ADB-4011949A7758}" destId="{F7A7509E-C118-4958-9F5B-8E7619182761}" srcOrd="1" destOrd="0" presId="urn:microsoft.com/office/officeart/2005/8/layout/lProcess3"/>
    <dgm:cxn modelId="{FD3B95EB-D2DB-4A87-ACE7-FA3C45B7D7D9}" type="presParOf" srcId="{F5F3823C-3C23-449D-8ADB-4011949A7758}" destId="{14B94021-1990-4B44-8E67-BC949968E936}" srcOrd="2" destOrd="0" presId="urn:microsoft.com/office/officeart/2005/8/layout/lProcess3"/>
    <dgm:cxn modelId="{04F8F7C7-B5FE-4FFC-8C9A-1B7E210688A1}" type="presParOf" srcId="{14B94021-1990-4B44-8E67-BC949968E936}" destId="{6CCC71DF-0F83-474B-9D75-9E87812CA4E7}" srcOrd="0" destOrd="0" presId="urn:microsoft.com/office/officeart/2005/8/layout/lProcess3"/>
    <dgm:cxn modelId="{678714D4-234E-48C1-BCE4-7494DBDDBFDF}" type="presParOf" srcId="{14B94021-1990-4B44-8E67-BC949968E936}" destId="{27C785BC-BB9B-461D-886A-B2FFB3D8292E}" srcOrd="1" destOrd="0" presId="urn:microsoft.com/office/officeart/2005/8/layout/lProcess3"/>
    <dgm:cxn modelId="{FA749C49-984E-46A8-B3B8-3671232BEE04}" type="presParOf" srcId="{14B94021-1990-4B44-8E67-BC949968E936}" destId="{D992E12E-52DA-4078-A57A-49A4D94ED6F1}" srcOrd="2" destOrd="0" presId="urn:microsoft.com/office/officeart/2005/8/layout/lProcess3"/>
    <dgm:cxn modelId="{F75C6DAC-37A9-43FE-AF82-51CAB4C19ED5}" type="presParOf" srcId="{14B94021-1990-4B44-8E67-BC949968E936}" destId="{DA0D9870-D430-4DE4-A4B4-59EDAA1B5A83}" srcOrd="3" destOrd="0" presId="urn:microsoft.com/office/officeart/2005/8/layout/lProcess3"/>
    <dgm:cxn modelId="{96FD7BBB-0F4E-4683-B180-487A7216BCFF}" type="presParOf" srcId="{14B94021-1990-4B44-8E67-BC949968E936}" destId="{E467E021-314C-4F62-903F-967850759E3F}" srcOrd="4" destOrd="0" presId="urn:microsoft.com/office/officeart/2005/8/layout/lProcess3"/>
    <dgm:cxn modelId="{8A281922-BCC4-4C2D-8558-C70D87AB140F}" type="presParOf" srcId="{14B94021-1990-4B44-8E67-BC949968E936}" destId="{CB49F6BF-E97F-4AD0-AE1B-73FB8AE4D3EE}" srcOrd="5" destOrd="0" presId="urn:microsoft.com/office/officeart/2005/8/layout/lProcess3"/>
    <dgm:cxn modelId="{BFFDCBFB-FC5C-463A-8F5A-5A7E688EF6DD}" type="presParOf" srcId="{14B94021-1990-4B44-8E67-BC949968E936}" destId="{0E071782-58FE-4CBE-82C5-7A1BB6F15F27}" srcOrd="6" destOrd="0" presId="urn:microsoft.com/office/officeart/2005/8/layout/lProcess3"/>
    <dgm:cxn modelId="{FC0062C0-9555-4DEA-887C-5C5BBBB69B7A}" type="presParOf" srcId="{F5F3823C-3C23-449D-8ADB-4011949A7758}" destId="{B629E65A-2BFB-4C5C-B7A5-4A63E27F9597}" srcOrd="3" destOrd="0" presId="urn:microsoft.com/office/officeart/2005/8/layout/lProcess3"/>
    <dgm:cxn modelId="{FC2C6CB5-0A99-4FAF-8107-6EF08D89CD4A}" type="presParOf" srcId="{F5F3823C-3C23-449D-8ADB-4011949A7758}" destId="{70F51884-365C-4264-B542-1277CEAEF6B6}" srcOrd="4" destOrd="0" presId="urn:microsoft.com/office/officeart/2005/8/layout/lProcess3"/>
    <dgm:cxn modelId="{ABD885CE-FD87-4D0C-BB20-DEE5DD8B6A33}" type="presParOf" srcId="{70F51884-365C-4264-B542-1277CEAEF6B6}" destId="{F940BEC3-8237-4F92-8785-176A1B4DB93F}" srcOrd="0" destOrd="0" presId="urn:microsoft.com/office/officeart/2005/8/layout/lProcess3"/>
    <dgm:cxn modelId="{4CDA3ECE-5DC2-41D1-AAFD-0E7D454E8E89}" type="presParOf" srcId="{70F51884-365C-4264-B542-1277CEAEF6B6}" destId="{6C34BAFD-0EFA-490E-AAA2-D4566EF07A35}" srcOrd="1" destOrd="0" presId="urn:microsoft.com/office/officeart/2005/8/layout/lProcess3"/>
    <dgm:cxn modelId="{C90DB54C-2038-403C-8BAC-3477A2659121}" type="presParOf" srcId="{70F51884-365C-4264-B542-1277CEAEF6B6}" destId="{CB670351-2E9E-4D25-9A5D-4192103359CA}" srcOrd="2" destOrd="0" presId="urn:microsoft.com/office/officeart/2005/8/layout/lProcess3"/>
    <dgm:cxn modelId="{7B6CFAAC-CA69-422A-A9A3-445AA9213DAC}" type="presParOf" srcId="{70F51884-365C-4264-B542-1277CEAEF6B6}" destId="{E39D4313-2C12-4279-BA0E-90ED059AA2DD}" srcOrd="3" destOrd="0" presId="urn:microsoft.com/office/officeart/2005/8/layout/lProcess3"/>
    <dgm:cxn modelId="{E911A2E7-6276-4774-8570-B84733D112B3}" type="presParOf" srcId="{70F51884-365C-4264-B542-1277CEAEF6B6}" destId="{5C187A99-0C8E-4188-8A98-0575A339BF85}" srcOrd="4" destOrd="0" presId="urn:microsoft.com/office/officeart/2005/8/layout/lProcess3"/>
    <dgm:cxn modelId="{02330F69-85F7-475B-BC08-AA2FBAE9A59D}" type="presParOf" srcId="{70F51884-365C-4264-B542-1277CEAEF6B6}" destId="{AEDE8C3E-3A7E-4A9D-99C6-C2B456EE9CC8}" srcOrd="5" destOrd="0" presId="urn:microsoft.com/office/officeart/2005/8/layout/lProcess3"/>
    <dgm:cxn modelId="{C13B7357-92EA-4425-8CE7-6E90E261CE6C}" type="presParOf" srcId="{70F51884-365C-4264-B542-1277CEAEF6B6}" destId="{903E7A2D-CF7B-43B8-93A3-E7D40885F553}"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F76F89-40F5-4462-9E3B-2C6589E83766}" type="doc">
      <dgm:prSet loTypeId="urn:microsoft.com/office/officeart/2005/8/layout/chevron1" loCatId="process" qsTypeId="urn:microsoft.com/office/officeart/2005/8/quickstyle/simple1" qsCatId="simple" csTypeId="urn:microsoft.com/office/officeart/2005/8/colors/accent1_2" csCatId="accent1" phldr="1"/>
      <dgm:spPr/>
    </dgm:pt>
    <dgm:pt modelId="{AB382663-FAAF-4BA1-927A-95A329BE3C49}">
      <dgm:prSet phldrT="[Text]"/>
      <dgm:spPr>
        <a:solidFill>
          <a:srgbClr val="2F5597"/>
        </a:solidFill>
      </dgm:spPr>
      <dgm:t>
        <a:bodyPr/>
        <a:lstStyle/>
        <a:p>
          <a:r>
            <a:rPr lang="en-US"/>
            <a:t>Consideration that 2020 Baseline Outperforms Prior 5-year Average</a:t>
          </a:r>
        </a:p>
      </dgm:t>
    </dgm:pt>
    <dgm:pt modelId="{1D8C0874-5365-4211-90AA-58E558B87A20}" type="parTrans" cxnId="{D3D5121C-FA58-4180-BA35-7BD80CF6761C}">
      <dgm:prSet/>
      <dgm:spPr/>
      <dgm:t>
        <a:bodyPr/>
        <a:lstStyle/>
        <a:p>
          <a:endParaRPr lang="en-US"/>
        </a:p>
      </dgm:t>
    </dgm:pt>
    <dgm:pt modelId="{5C472976-4DBA-4E94-9DA2-E0F9DABA836E}" type="sibTrans" cxnId="{D3D5121C-FA58-4180-BA35-7BD80CF6761C}">
      <dgm:prSet/>
      <dgm:spPr/>
      <dgm:t>
        <a:bodyPr/>
        <a:lstStyle/>
        <a:p>
          <a:endParaRPr lang="en-US"/>
        </a:p>
      </dgm:t>
    </dgm:pt>
    <dgm:pt modelId="{F5A711B4-3BD6-4537-A3DB-B61B4E3D1270}">
      <dgm:prSet phldrT="[Text]"/>
      <dgm:spPr>
        <a:solidFill>
          <a:srgbClr val="2F5597"/>
        </a:solidFill>
      </dgm:spPr>
      <dgm:t>
        <a:bodyPr/>
        <a:lstStyle/>
        <a:p>
          <a:r>
            <a:rPr lang="en-US"/>
            <a:t>Improvement Over Baseline &amp; Increase over Average Past Trend Data </a:t>
          </a:r>
        </a:p>
      </dgm:t>
    </dgm:pt>
    <dgm:pt modelId="{C23EA4E9-3902-4729-8B67-4DAF13BB04C7}" type="parTrans" cxnId="{BA900ADD-28CE-4D73-8C25-BAB40A657261}">
      <dgm:prSet/>
      <dgm:spPr/>
      <dgm:t>
        <a:bodyPr/>
        <a:lstStyle/>
        <a:p>
          <a:endParaRPr lang="en-US"/>
        </a:p>
      </dgm:t>
    </dgm:pt>
    <dgm:pt modelId="{3C16E211-06C5-4DAC-AD7C-531C97A9D7BF}" type="sibTrans" cxnId="{BA900ADD-28CE-4D73-8C25-BAB40A657261}">
      <dgm:prSet/>
      <dgm:spPr/>
      <dgm:t>
        <a:bodyPr/>
        <a:lstStyle/>
        <a:p>
          <a:endParaRPr lang="en-US"/>
        </a:p>
      </dgm:t>
    </dgm:pt>
    <dgm:pt modelId="{322595D9-46E6-423F-B252-919D5CE0CF5E}">
      <dgm:prSet phldrT="[Text]"/>
      <dgm:spPr>
        <a:solidFill>
          <a:srgbClr val="2F5597"/>
        </a:solidFill>
      </dgm:spPr>
      <dgm:t>
        <a:bodyPr/>
        <a:lstStyle/>
        <a:p>
          <a:r>
            <a:rPr lang="en-US"/>
            <a:t>Consideration of Student Impact associated with each Proposed Target </a:t>
          </a:r>
        </a:p>
      </dgm:t>
    </dgm:pt>
    <dgm:pt modelId="{5900BFA9-386D-4453-8D38-3B289BC964BC}" type="parTrans" cxnId="{C876660B-62CF-4445-B585-B913AA6CDD0B}">
      <dgm:prSet/>
      <dgm:spPr/>
      <dgm:t>
        <a:bodyPr/>
        <a:lstStyle/>
        <a:p>
          <a:endParaRPr lang="en-US"/>
        </a:p>
      </dgm:t>
    </dgm:pt>
    <dgm:pt modelId="{F10C9006-94F6-42FF-B0AD-699F83DE0B93}" type="sibTrans" cxnId="{C876660B-62CF-4445-B585-B913AA6CDD0B}">
      <dgm:prSet/>
      <dgm:spPr/>
      <dgm:t>
        <a:bodyPr/>
        <a:lstStyle/>
        <a:p>
          <a:endParaRPr lang="en-US"/>
        </a:p>
      </dgm:t>
    </dgm:pt>
    <dgm:pt modelId="{705EBAC6-53D0-482B-BC8A-F5D5171B1C93}" type="pres">
      <dgm:prSet presAssocID="{7CF76F89-40F5-4462-9E3B-2C6589E83766}" presName="Name0" presStyleCnt="0">
        <dgm:presLayoutVars>
          <dgm:dir/>
          <dgm:animLvl val="lvl"/>
          <dgm:resizeHandles val="exact"/>
        </dgm:presLayoutVars>
      </dgm:prSet>
      <dgm:spPr/>
    </dgm:pt>
    <dgm:pt modelId="{B51B057B-386A-4584-81F9-E0E4FCC17E51}" type="pres">
      <dgm:prSet presAssocID="{AB382663-FAAF-4BA1-927A-95A329BE3C49}" presName="parTxOnly" presStyleLbl="node1" presStyleIdx="0" presStyleCnt="3" custLinFactNeighborX="2905">
        <dgm:presLayoutVars>
          <dgm:chMax val="0"/>
          <dgm:chPref val="0"/>
          <dgm:bulletEnabled val="1"/>
        </dgm:presLayoutVars>
      </dgm:prSet>
      <dgm:spPr/>
    </dgm:pt>
    <dgm:pt modelId="{AA26CB0D-01D4-46BC-9C09-042973523FD8}" type="pres">
      <dgm:prSet presAssocID="{5C472976-4DBA-4E94-9DA2-E0F9DABA836E}" presName="parTxOnlySpace" presStyleCnt="0"/>
      <dgm:spPr/>
    </dgm:pt>
    <dgm:pt modelId="{8AD9A04E-1E4C-48A5-8517-32AF375E617C}" type="pres">
      <dgm:prSet presAssocID="{F5A711B4-3BD6-4537-A3DB-B61B4E3D1270}" presName="parTxOnly" presStyleLbl="node1" presStyleIdx="1" presStyleCnt="3" custLinFactNeighborX="-14368" custLinFactNeighborY="-3337">
        <dgm:presLayoutVars>
          <dgm:chMax val="0"/>
          <dgm:chPref val="0"/>
          <dgm:bulletEnabled val="1"/>
        </dgm:presLayoutVars>
      </dgm:prSet>
      <dgm:spPr/>
    </dgm:pt>
    <dgm:pt modelId="{0224E9EB-9E72-480A-B7AA-BF6B1E4DDBCA}" type="pres">
      <dgm:prSet presAssocID="{3C16E211-06C5-4DAC-AD7C-531C97A9D7BF}" presName="parTxOnlySpace" presStyleCnt="0"/>
      <dgm:spPr/>
    </dgm:pt>
    <dgm:pt modelId="{13162660-72F8-45BE-8CE5-03B2864D0CE4}" type="pres">
      <dgm:prSet presAssocID="{322595D9-46E6-423F-B252-919D5CE0CF5E}" presName="parTxOnly" presStyleLbl="node1" presStyleIdx="2" presStyleCnt="3" custScaleX="110738">
        <dgm:presLayoutVars>
          <dgm:chMax val="0"/>
          <dgm:chPref val="0"/>
          <dgm:bulletEnabled val="1"/>
        </dgm:presLayoutVars>
      </dgm:prSet>
      <dgm:spPr/>
    </dgm:pt>
  </dgm:ptLst>
  <dgm:cxnLst>
    <dgm:cxn modelId="{C876660B-62CF-4445-B585-B913AA6CDD0B}" srcId="{7CF76F89-40F5-4462-9E3B-2C6589E83766}" destId="{322595D9-46E6-423F-B252-919D5CE0CF5E}" srcOrd="2" destOrd="0" parTransId="{5900BFA9-386D-4453-8D38-3B289BC964BC}" sibTransId="{F10C9006-94F6-42FF-B0AD-699F83DE0B93}"/>
    <dgm:cxn modelId="{9B8B5E10-D20B-4881-9910-AB2EF26C9BF8}" type="presOf" srcId="{7CF76F89-40F5-4462-9E3B-2C6589E83766}" destId="{705EBAC6-53D0-482B-BC8A-F5D5171B1C93}" srcOrd="0" destOrd="0" presId="urn:microsoft.com/office/officeart/2005/8/layout/chevron1"/>
    <dgm:cxn modelId="{D3D5121C-FA58-4180-BA35-7BD80CF6761C}" srcId="{7CF76F89-40F5-4462-9E3B-2C6589E83766}" destId="{AB382663-FAAF-4BA1-927A-95A329BE3C49}" srcOrd="0" destOrd="0" parTransId="{1D8C0874-5365-4211-90AA-58E558B87A20}" sibTransId="{5C472976-4DBA-4E94-9DA2-E0F9DABA836E}"/>
    <dgm:cxn modelId="{39947986-A079-4B5C-AAEB-5FEEE9A90ECC}" type="presOf" srcId="{F5A711B4-3BD6-4537-A3DB-B61B4E3D1270}" destId="{8AD9A04E-1E4C-48A5-8517-32AF375E617C}" srcOrd="0" destOrd="0" presId="urn:microsoft.com/office/officeart/2005/8/layout/chevron1"/>
    <dgm:cxn modelId="{BBB69DAB-337D-4A47-A1B5-401A80FF66A7}" type="presOf" srcId="{AB382663-FAAF-4BA1-927A-95A329BE3C49}" destId="{B51B057B-386A-4584-81F9-E0E4FCC17E51}" srcOrd="0" destOrd="0" presId="urn:microsoft.com/office/officeart/2005/8/layout/chevron1"/>
    <dgm:cxn modelId="{CF44F7D4-4ADC-4361-8725-29F70F94882A}" type="presOf" srcId="{322595D9-46E6-423F-B252-919D5CE0CF5E}" destId="{13162660-72F8-45BE-8CE5-03B2864D0CE4}" srcOrd="0" destOrd="0" presId="urn:microsoft.com/office/officeart/2005/8/layout/chevron1"/>
    <dgm:cxn modelId="{BA900ADD-28CE-4D73-8C25-BAB40A657261}" srcId="{7CF76F89-40F5-4462-9E3B-2C6589E83766}" destId="{F5A711B4-3BD6-4537-A3DB-B61B4E3D1270}" srcOrd="1" destOrd="0" parTransId="{C23EA4E9-3902-4729-8B67-4DAF13BB04C7}" sibTransId="{3C16E211-06C5-4DAC-AD7C-531C97A9D7BF}"/>
    <dgm:cxn modelId="{67B79665-ABBD-48FD-AA43-A2F7AC194B05}" type="presParOf" srcId="{705EBAC6-53D0-482B-BC8A-F5D5171B1C93}" destId="{B51B057B-386A-4584-81F9-E0E4FCC17E51}" srcOrd="0" destOrd="0" presId="urn:microsoft.com/office/officeart/2005/8/layout/chevron1"/>
    <dgm:cxn modelId="{FFA63ABB-51F5-4A24-A938-70CB6783350E}" type="presParOf" srcId="{705EBAC6-53D0-482B-BC8A-F5D5171B1C93}" destId="{AA26CB0D-01D4-46BC-9C09-042973523FD8}" srcOrd="1" destOrd="0" presId="urn:microsoft.com/office/officeart/2005/8/layout/chevron1"/>
    <dgm:cxn modelId="{25751145-9E59-490B-AC44-F0D81F3DA30E}" type="presParOf" srcId="{705EBAC6-53D0-482B-BC8A-F5D5171B1C93}" destId="{8AD9A04E-1E4C-48A5-8517-32AF375E617C}" srcOrd="2" destOrd="0" presId="urn:microsoft.com/office/officeart/2005/8/layout/chevron1"/>
    <dgm:cxn modelId="{DF5C4E46-080D-4952-8C48-6810CD290D53}" type="presParOf" srcId="{705EBAC6-53D0-482B-BC8A-F5D5171B1C93}" destId="{0224E9EB-9E72-480A-B7AA-BF6B1E4DDBCA}" srcOrd="3" destOrd="0" presId="urn:microsoft.com/office/officeart/2005/8/layout/chevron1"/>
    <dgm:cxn modelId="{F6129164-BC8F-4776-BD4C-9A673BE1DC5C}" type="presParOf" srcId="{705EBAC6-53D0-482B-BC8A-F5D5171B1C93}" destId="{13162660-72F8-45BE-8CE5-03B2864D0CE4}"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F76F89-40F5-4462-9E3B-2C6589E83766}" type="doc">
      <dgm:prSet loTypeId="urn:microsoft.com/office/officeart/2005/8/layout/chevron1" loCatId="process" qsTypeId="urn:microsoft.com/office/officeart/2005/8/quickstyle/simple1" qsCatId="simple" csTypeId="urn:microsoft.com/office/officeart/2005/8/colors/accent2_2" csCatId="accent2" phldr="1"/>
      <dgm:spPr/>
    </dgm:pt>
    <dgm:pt modelId="{AB382663-FAAF-4BA1-927A-95A329BE3C49}">
      <dgm:prSet phldrT="[Text]"/>
      <dgm:spPr>
        <a:solidFill>
          <a:srgbClr val="456A1C"/>
        </a:solidFill>
      </dgm:spPr>
      <dgm:t>
        <a:bodyPr/>
        <a:lstStyle/>
        <a:p>
          <a:r>
            <a:rPr lang="en-US"/>
            <a:t>Consideration that 2020 Baseline Outperforms Prior 5-year Average </a:t>
          </a:r>
        </a:p>
      </dgm:t>
    </dgm:pt>
    <dgm:pt modelId="{1D8C0874-5365-4211-90AA-58E558B87A20}" type="parTrans" cxnId="{D3D5121C-FA58-4180-BA35-7BD80CF6761C}">
      <dgm:prSet/>
      <dgm:spPr/>
      <dgm:t>
        <a:bodyPr/>
        <a:lstStyle/>
        <a:p>
          <a:endParaRPr lang="en-US"/>
        </a:p>
      </dgm:t>
    </dgm:pt>
    <dgm:pt modelId="{5C472976-4DBA-4E94-9DA2-E0F9DABA836E}" type="sibTrans" cxnId="{D3D5121C-FA58-4180-BA35-7BD80CF6761C}">
      <dgm:prSet/>
      <dgm:spPr/>
      <dgm:t>
        <a:bodyPr/>
        <a:lstStyle/>
        <a:p>
          <a:endParaRPr lang="en-US"/>
        </a:p>
      </dgm:t>
    </dgm:pt>
    <dgm:pt modelId="{F5A711B4-3BD6-4537-A3DB-B61B4E3D1270}">
      <dgm:prSet phldrT="[Text]"/>
      <dgm:spPr>
        <a:solidFill>
          <a:srgbClr val="456A1C"/>
        </a:solidFill>
      </dgm:spPr>
      <dgm:t>
        <a:bodyPr/>
        <a:lstStyle/>
        <a:p>
          <a:r>
            <a:rPr lang="en-US"/>
            <a:t>Improvement Over Baseline &amp; Increase over Average Past Trend Data </a:t>
          </a:r>
        </a:p>
      </dgm:t>
    </dgm:pt>
    <dgm:pt modelId="{C23EA4E9-3902-4729-8B67-4DAF13BB04C7}" type="parTrans" cxnId="{BA900ADD-28CE-4D73-8C25-BAB40A657261}">
      <dgm:prSet/>
      <dgm:spPr/>
      <dgm:t>
        <a:bodyPr/>
        <a:lstStyle/>
        <a:p>
          <a:endParaRPr lang="en-US"/>
        </a:p>
      </dgm:t>
    </dgm:pt>
    <dgm:pt modelId="{3C16E211-06C5-4DAC-AD7C-531C97A9D7BF}" type="sibTrans" cxnId="{BA900ADD-28CE-4D73-8C25-BAB40A657261}">
      <dgm:prSet/>
      <dgm:spPr/>
      <dgm:t>
        <a:bodyPr/>
        <a:lstStyle/>
        <a:p>
          <a:endParaRPr lang="en-US"/>
        </a:p>
      </dgm:t>
    </dgm:pt>
    <dgm:pt modelId="{322595D9-46E6-423F-B252-919D5CE0CF5E}">
      <dgm:prSet phldrT="[Text]"/>
      <dgm:spPr>
        <a:solidFill>
          <a:srgbClr val="456A1C"/>
        </a:solidFill>
      </dgm:spPr>
      <dgm:t>
        <a:bodyPr/>
        <a:lstStyle/>
        <a:p>
          <a:r>
            <a:rPr lang="en-US"/>
            <a:t>Consideration of Student Impact associated with each Proposed Target </a:t>
          </a:r>
        </a:p>
      </dgm:t>
    </dgm:pt>
    <dgm:pt modelId="{5900BFA9-386D-4453-8D38-3B289BC964BC}" type="parTrans" cxnId="{C876660B-62CF-4445-B585-B913AA6CDD0B}">
      <dgm:prSet/>
      <dgm:spPr/>
      <dgm:t>
        <a:bodyPr/>
        <a:lstStyle/>
        <a:p>
          <a:endParaRPr lang="en-US"/>
        </a:p>
      </dgm:t>
    </dgm:pt>
    <dgm:pt modelId="{F10C9006-94F6-42FF-B0AD-699F83DE0B93}" type="sibTrans" cxnId="{C876660B-62CF-4445-B585-B913AA6CDD0B}">
      <dgm:prSet/>
      <dgm:spPr/>
      <dgm:t>
        <a:bodyPr/>
        <a:lstStyle/>
        <a:p>
          <a:endParaRPr lang="en-US"/>
        </a:p>
      </dgm:t>
    </dgm:pt>
    <dgm:pt modelId="{705EBAC6-53D0-482B-BC8A-F5D5171B1C93}" type="pres">
      <dgm:prSet presAssocID="{7CF76F89-40F5-4462-9E3B-2C6589E83766}" presName="Name0" presStyleCnt="0">
        <dgm:presLayoutVars>
          <dgm:dir/>
          <dgm:animLvl val="lvl"/>
          <dgm:resizeHandles val="exact"/>
        </dgm:presLayoutVars>
      </dgm:prSet>
      <dgm:spPr/>
    </dgm:pt>
    <dgm:pt modelId="{B51B057B-386A-4584-81F9-E0E4FCC17E51}" type="pres">
      <dgm:prSet presAssocID="{AB382663-FAAF-4BA1-927A-95A329BE3C49}" presName="parTxOnly" presStyleLbl="node1" presStyleIdx="0" presStyleCnt="3" custLinFactNeighborX="2905" custLinFactNeighborY="1443">
        <dgm:presLayoutVars>
          <dgm:chMax val="0"/>
          <dgm:chPref val="0"/>
          <dgm:bulletEnabled val="1"/>
        </dgm:presLayoutVars>
      </dgm:prSet>
      <dgm:spPr/>
    </dgm:pt>
    <dgm:pt modelId="{AA26CB0D-01D4-46BC-9C09-042973523FD8}" type="pres">
      <dgm:prSet presAssocID="{5C472976-4DBA-4E94-9DA2-E0F9DABA836E}" presName="parTxOnlySpace" presStyleCnt="0"/>
      <dgm:spPr/>
    </dgm:pt>
    <dgm:pt modelId="{8AD9A04E-1E4C-48A5-8517-32AF375E617C}" type="pres">
      <dgm:prSet presAssocID="{F5A711B4-3BD6-4537-A3DB-B61B4E3D1270}" presName="parTxOnly" presStyleLbl="node1" presStyleIdx="1" presStyleCnt="3" custLinFactNeighborX="-14368" custLinFactNeighborY="-3337">
        <dgm:presLayoutVars>
          <dgm:chMax val="0"/>
          <dgm:chPref val="0"/>
          <dgm:bulletEnabled val="1"/>
        </dgm:presLayoutVars>
      </dgm:prSet>
      <dgm:spPr/>
    </dgm:pt>
    <dgm:pt modelId="{0224E9EB-9E72-480A-B7AA-BF6B1E4DDBCA}" type="pres">
      <dgm:prSet presAssocID="{3C16E211-06C5-4DAC-AD7C-531C97A9D7BF}" presName="parTxOnlySpace" presStyleCnt="0"/>
      <dgm:spPr/>
    </dgm:pt>
    <dgm:pt modelId="{13162660-72F8-45BE-8CE5-03B2864D0CE4}" type="pres">
      <dgm:prSet presAssocID="{322595D9-46E6-423F-B252-919D5CE0CF5E}" presName="parTxOnly" presStyleLbl="node1" presStyleIdx="2" presStyleCnt="3" custScaleX="110738">
        <dgm:presLayoutVars>
          <dgm:chMax val="0"/>
          <dgm:chPref val="0"/>
          <dgm:bulletEnabled val="1"/>
        </dgm:presLayoutVars>
      </dgm:prSet>
      <dgm:spPr/>
    </dgm:pt>
  </dgm:ptLst>
  <dgm:cxnLst>
    <dgm:cxn modelId="{C876660B-62CF-4445-B585-B913AA6CDD0B}" srcId="{7CF76F89-40F5-4462-9E3B-2C6589E83766}" destId="{322595D9-46E6-423F-B252-919D5CE0CF5E}" srcOrd="2" destOrd="0" parTransId="{5900BFA9-386D-4453-8D38-3B289BC964BC}" sibTransId="{F10C9006-94F6-42FF-B0AD-699F83DE0B93}"/>
    <dgm:cxn modelId="{9B8B5E10-D20B-4881-9910-AB2EF26C9BF8}" type="presOf" srcId="{7CF76F89-40F5-4462-9E3B-2C6589E83766}" destId="{705EBAC6-53D0-482B-BC8A-F5D5171B1C93}" srcOrd="0" destOrd="0" presId="urn:microsoft.com/office/officeart/2005/8/layout/chevron1"/>
    <dgm:cxn modelId="{D3D5121C-FA58-4180-BA35-7BD80CF6761C}" srcId="{7CF76F89-40F5-4462-9E3B-2C6589E83766}" destId="{AB382663-FAAF-4BA1-927A-95A329BE3C49}" srcOrd="0" destOrd="0" parTransId="{1D8C0874-5365-4211-90AA-58E558B87A20}" sibTransId="{5C472976-4DBA-4E94-9DA2-E0F9DABA836E}"/>
    <dgm:cxn modelId="{39947986-A079-4B5C-AAEB-5FEEE9A90ECC}" type="presOf" srcId="{F5A711B4-3BD6-4537-A3DB-B61B4E3D1270}" destId="{8AD9A04E-1E4C-48A5-8517-32AF375E617C}" srcOrd="0" destOrd="0" presId="urn:microsoft.com/office/officeart/2005/8/layout/chevron1"/>
    <dgm:cxn modelId="{BBB69DAB-337D-4A47-A1B5-401A80FF66A7}" type="presOf" srcId="{AB382663-FAAF-4BA1-927A-95A329BE3C49}" destId="{B51B057B-386A-4584-81F9-E0E4FCC17E51}" srcOrd="0" destOrd="0" presId="urn:microsoft.com/office/officeart/2005/8/layout/chevron1"/>
    <dgm:cxn modelId="{CF44F7D4-4ADC-4361-8725-29F70F94882A}" type="presOf" srcId="{322595D9-46E6-423F-B252-919D5CE0CF5E}" destId="{13162660-72F8-45BE-8CE5-03B2864D0CE4}" srcOrd="0" destOrd="0" presId="urn:microsoft.com/office/officeart/2005/8/layout/chevron1"/>
    <dgm:cxn modelId="{BA900ADD-28CE-4D73-8C25-BAB40A657261}" srcId="{7CF76F89-40F5-4462-9E3B-2C6589E83766}" destId="{F5A711B4-3BD6-4537-A3DB-B61B4E3D1270}" srcOrd="1" destOrd="0" parTransId="{C23EA4E9-3902-4729-8B67-4DAF13BB04C7}" sibTransId="{3C16E211-06C5-4DAC-AD7C-531C97A9D7BF}"/>
    <dgm:cxn modelId="{67B79665-ABBD-48FD-AA43-A2F7AC194B05}" type="presParOf" srcId="{705EBAC6-53D0-482B-BC8A-F5D5171B1C93}" destId="{B51B057B-386A-4584-81F9-E0E4FCC17E51}" srcOrd="0" destOrd="0" presId="urn:microsoft.com/office/officeart/2005/8/layout/chevron1"/>
    <dgm:cxn modelId="{FFA63ABB-51F5-4A24-A938-70CB6783350E}" type="presParOf" srcId="{705EBAC6-53D0-482B-BC8A-F5D5171B1C93}" destId="{AA26CB0D-01D4-46BC-9C09-042973523FD8}" srcOrd="1" destOrd="0" presId="urn:microsoft.com/office/officeart/2005/8/layout/chevron1"/>
    <dgm:cxn modelId="{25751145-9E59-490B-AC44-F0D81F3DA30E}" type="presParOf" srcId="{705EBAC6-53D0-482B-BC8A-F5D5171B1C93}" destId="{8AD9A04E-1E4C-48A5-8517-32AF375E617C}" srcOrd="2" destOrd="0" presId="urn:microsoft.com/office/officeart/2005/8/layout/chevron1"/>
    <dgm:cxn modelId="{DF5C4E46-080D-4952-8C48-6810CD290D53}" type="presParOf" srcId="{705EBAC6-53D0-482B-BC8A-F5D5171B1C93}" destId="{0224E9EB-9E72-480A-B7AA-BF6B1E4DDBCA}" srcOrd="3" destOrd="0" presId="urn:microsoft.com/office/officeart/2005/8/layout/chevron1"/>
    <dgm:cxn modelId="{F6129164-BC8F-4776-BD4C-9A673BE1DC5C}" type="presParOf" srcId="{705EBAC6-53D0-482B-BC8A-F5D5171B1C93}" destId="{13162660-72F8-45BE-8CE5-03B2864D0CE4}"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F76F89-40F5-4462-9E3B-2C6589E83766}" type="doc">
      <dgm:prSet loTypeId="urn:microsoft.com/office/officeart/2005/8/layout/chevron1" loCatId="process" qsTypeId="urn:microsoft.com/office/officeart/2005/8/quickstyle/simple1" qsCatId="simple" csTypeId="urn:microsoft.com/office/officeart/2005/8/colors/accent4_2" csCatId="accent4" phldr="1"/>
      <dgm:spPr/>
    </dgm:pt>
    <dgm:pt modelId="{AB382663-FAAF-4BA1-927A-95A329BE3C49}">
      <dgm:prSet phldrT="[Text]"/>
      <dgm:spPr/>
      <dgm:t>
        <a:bodyPr/>
        <a:lstStyle/>
        <a:p>
          <a:r>
            <a:rPr lang="en-US">
              <a:solidFill>
                <a:schemeClr val="tx1"/>
              </a:solidFill>
            </a:rPr>
            <a:t>Consideration that 2020 Baseline Outperforms Prior 5-year Average </a:t>
          </a:r>
        </a:p>
      </dgm:t>
    </dgm:pt>
    <dgm:pt modelId="{1D8C0874-5365-4211-90AA-58E558B87A20}" type="parTrans" cxnId="{D3D5121C-FA58-4180-BA35-7BD80CF6761C}">
      <dgm:prSet/>
      <dgm:spPr/>
      <dgm:t>
        <a:bodyPr/>
        <a:lstStyle/>
        <a:p>
          <a:endParaRPr lang="en-US"/>
        </a:p>
      </dgm:t>
    </dgm:pt>
    <dgm:pt modelId="{5C472976-4DBA-4E94-9DA2-E0F9DABA836E}" type="sibTrans" cxnId="{D3D5121C-FA58-4180-BA35-7BD80CF6761C}">
      <dgm:prSet/>
      <dgm:spPr/>
      <dgm:t>
        <a:bodyPr/>
        <a:lstStyle/>
        <a:p>
          <a:endParaRPr lang="en-US"/>
        </a:p>
      </dgm:t>
    </dgm:pt>
    <dgm:pt modelId="{F5A711B4-3BD6-4537-A3DB-B61B4E3D1270}">
      <dgm:prSet phldrT="[Text]"/>
      <dgm:spPr/>
      <dgm:t>
        <a:bodyPr/>
        <a:lstStyle/>
        <a:p>
          <a:r>
            <a:rPr lang="en-US">
              <a:solidFill>
                <a:schemeClr val="tx1"/>
              </a:solidFill>
            </a:rPr>
            <a:t>Improvement Over Baseline &amp; Increase over Average  Past Trend Data </a:t>
          </a:r>
        </a:p>
      </dgm:t>
    </dgm:pt>
    <dgm:pt modelId="{C23EA4E9-3902-4729-8B67-4DAF13BB04C7}" type="parTrans" cxnId="{BA900ADD-28CE-4D73-8C25-BAB40A657261}">
      <dgm:prSet/>
      <dgm:spPr/>
      <dgm:t>
        <a:bodyPr/>
        <a:lstStyle/>
        <a:p>
          <a:endParaRPr lang="en-US"/>
        </a:p>
      </dgm:t>
    </dgm:pt>
    <dgm:pt modelId="{3C16E211-06C5-4DAC-AD7C-531C97A9D7BF}" type="sibTrans" cxnId="{BA900ADD-28CE-4D73-8C25-BAB40A657261}">
      <dgm:prSet/>
      <dgm:spPr/>
      <dgm:t>
        <a:bodyPr/>
        <a:lstStyle/>
        <a:p>
          <a:endParaRPr lang="en-US"/>
        </a:p>
      </dgm:t>
    </dgm:pt>
    <dgm:pt modelId="{322595D9-46E6-423F-B252-919D5CE0CF5E}">
      <dgm:prSet phldrT="[Text]"/>
      <dgm:spPr/>
      <dgm:t>
        <a:bodyPr/>
        <a:lstStyle/>
        <a:p>
          <a:r>
            <a:rPr lang="en-US">
              <a:solidFill>
                <a:schemeClr val="tx1"/>
              </a:solidFill>
            </a:rPr>
            <a:t>Consideration of Student Impact associated with each Proposed Target </a:t>
          </a:r>
        </a:p>
      </dgm:t>
    </dgm:pt>
    <dgm:pt modelId="{5900BFA9-386D-4453-8D38-3B289BC964BC}" type="parTrans" cxnId="{C876660B-62CF-4445-B585-B913AA6CDD0B}">
      <dgm:prSet/>
      <dgm:spPr/>
      <dgm:t>
        <a:bodyPr/>
        <a:lstStyle/>
        <a:p>
          <a:endParaRPr lang="en-US"/>
        </a:p>
      </dgm:t>
    </dgm:pt>
    <dgm:pt modelId="{F10C9006-94F6-42FF-B0AD-699F83DE0B93}" type="sibTrans" cxnId="{C876660B-62CF-4445-B585-B913AA6CDD0B}">
      <dgm:prSet/>
      <dgm:spPr/>
      <dgm:t>
        <a:bodyPr/>
        <a:lstStyle/>
        <a:p>
          <a:endParaRPr lang="en-US"/>
        </a:p>
      </dgm:t>
    </dgm:pt>
    <dgm:pt modelId="{705EBAC6-53D0-482B-BC8A-F5D5171B1C93}" type="pres">
      <dgm:prSet presAssocID="{7CF76F89-40F5-4462-9E3B-2C6589E83766}" presName="Name0" presStyleCnt="0">
        <dgm:presLayoutVars>
          <dgm:dir/>
          <dgm:animLvl val="lvl"/>
          <dgm:resizeHandles val="exact"/>
        </dgm:presLayoutVars>
      </dgm:prSet>
      <dgm:spPr/>
    </dgm:pt>
    <dgm:pt modelId="{B51B057B-386A-4584-81F9-E0E4FCC17E51}" type="pres">
      <dgm:prSet presAssocID="{AB382663-FAAF-4BA1-927A-95A329BE3C49}" presName="parTxOnly" presStyleLbl="node1" presStyleIdx="0" presStyleCnt="3" custLinFactNeighborX="2905" custLinFactNeighborY="1440">
        <dgm:presLayoutVars>
          <dgm:chMax val="0"/>
          <dgm:chPref val="0"/>
          <dgm:bulletEnabled val="1"/>
        </dgm:presLayoutVars>
      </dgm:prSet>
      <dgm:spPr/>
    </dgm:pt>
    <dgm:pt modelId="{AA26CB0D-01D4-46BC-9C09-042973523FD8}" type="pres">
      <dgm:prSet presAssocID="{5C472976-4DBA-4E94-9DA2-E0F9DABA836E}" presName="parTxOnlySpace" presStyleCnt="0"/>
      <dgm:spPr/>
    </dgm:pt>
    <dgm:pt modelId="{8AD9A04E-1E4C-48A5-8517-32AF375E617C}" type="pres">
      <dgm:prSet presAssocID="{F5A711B4-3BD6-4537-A3DB-B61B4E3D1270}" presName="parTxOnly" presStyleLbl="node1" presStyleIdx="1" presStyleCnt="3" custLinFactNeighborX="-14368" custLinFactNeighborY="-3337">
        <dgm:presLayoutVars>
          <dgm:chMax val="0"/>
          <dgm:chPref val="0"/>
          <dgm:bulletEnabled val="1"/>
        </dgm:presLayoutVars>
      </dgm:prSet>
      <dgm:spPr/>
    </dgm:pt>
    <dgm:pt modelId="{0224E9EB-9E72-480A-B7AA-BF6B1E4DDBCA}" type="pres">
      <dgm:prSet presAssocID="{3C16E211-06C5-4DAC-AD7C-531C97A9D7BF}" presName="parTxOnlySpace" presStyleCnt="0"/>
      <dgm:spPr/>
    </dgm:pt>
    <dgm:pt modelId="{13162660-72F8-45BE-8CE5-03B2864D0CE4}" type="pres">
      <dgm:prSet presAssocID="{322595D9-46E6-423F-B252-919D5CE0CF5E}" presName="parTxOnly" presStyleLbl="node1" presStyleIdx="2" presStyleCnt="3" custScaleX="110738">
        <dgm:presLayoutVars>
          <dgm:chMax val="0"/>
          <dgm:chPref val="0"/>
          <dgm:bulletEnabled val="1"/>
        </dgm:presLayoutVars>
      </dgm:prSet>
      <dgm:spPr/>
    </dgm:pt>
  </dgm:ptLst>
  <dgm:cxnLst>
    <dgm:cxn modelId="{C876660B-62CF-4445-B585-B913AA6CDD0B}" srcId="{7CF76F89-40F5-4462-9E3B-2C6589E83766}" destId="{322595D9-46E6-423F-B252-919D5CE0CF5E}" srcOrd="2" destOrd="0" parTransId="{5900BFA9-386D-4453-8D38-3B289BC964BC}" sibTransId="{F10C9006-94F6-42FF-B0AD-699F83DE0B93}"/>
    <dgm:cxn modelId="{9B8B5E10-D20B-4881-9910-AB2EF26C9BF8}" type="presOf" srcId="{7CF76F89-40F5-4462-9E3B-2C6589E83766}" destId="{705EBAC6-53D0-482B-BC8A-F5D5171B1C93}" srcOrd="0" destOrd="0" presId="urn:microsoft.com/office/officeart/2005/8/layout/chevron1"/>
    <dgm:cxn modelId="{D3D5121C-FA58-4180-BA35-7BD80CF6761C}" srcId="{7CF76F89-40F5-4462-9E3B-2C6589E83766}" destId="{AB382663-FAAF-4BA1-927A-95A329BE3C49}" srcOrd="0" destOrd="0" parTransId="{1D8C0874-5365-4211-90AA-58E558B87A20}" sibTransId="{5C472976-4DBA-4E94-9DA2-E0F9DABA836E}"/>
    <dgm:cxn modelId="{39947986-A079-4B5C-AAEB-5FEEE9A90ECC}" type="presOf" srcId="{F5A711B4-3BD6-4537-A3DB-B61B4E3D1270}" destId="{8AD9A04E-1E4C-48A5-8517-32AF375E617C}" srcOrd="0" destOrd="0" presId="urn:microsoft.com/office/officeart/2005/8/layout/chevron1"/>
    <dgm:cxn modelId="{BBB69DAB-337D-4A47-A1B5-401A80FF66A7}" type="presOf" srcId="{AB382663-FAAF-4BA1-927A-95A329BE3C49}" destId="{B51B057B-386A-4584-81F9-E0E4FCC17E51}" srcOrd="0" destOrd="0" presId="urn:microsoft.com/office/officeart/2005/8/layout/chevron1"/>
    <dgm:cxn modelId="{CF44F7D4-4ADC-4361-8725-29F70F94882A}" type="presOf" srcId="{322595D9-46E6-423F-B252-919D5CE0CF5E}" destId="{13162660-72F8-45BE-8CE5-03B2864D0CE4}" srcOrd="0" destOrd="0" presId="urn:microsoft.com/office/officeart/2005/8/layout/chevron1"/>
    <dgm:cxn modelId="{BA900ADD-28CE-4D73-8C25-BAB40A657261}" srcId="{7CF76F89-40F5-4462-9E3B-2C6589E83766}" destId="{F5A711B4-3BD6-4537-A3DB-B61B4E3D1270}" srcOrd="1" destOrd="0" parTransId="{C23EA4E9-3902-4729-8B67-4DAF13BB04C7}" sibTransId="{3C16E211-06C5-4DAC-AD7C-531C97A9D7BF}"/>
    <dgm:cxn modelId="{67B79665-ABBD-48FD-AA43-A2F7AC194B05}" type="presParOf" srcId="{705EBAC6-53D0-482B-BC8A-F5D5171B1C93}" destId="{B51B057B-386A-4584-81F9-E0E4FCC17E51}" srcOrd="0" destOrd="0" presId="urn:microsoft.com/office/officeart/2005/8/layout/chevron1"/>
    <dgm:cxn modelId="{FFA63ABB-51F5-4A24-A938-70CB6783350E}" type="presParOf" srcId="{705EBAC6-53D0-482B-BC8A-F5D5171B1C93}" destId="{AA26CB0D-01D4-46BC-9C09-042973523FD8}" srcOrd="1" destOrd="0" presId="urn:microsoft.com/office/officeart/2005/8/layout/chevron1"/>
    <dgm:cxn modelId="{25751145-9E59-490B-AC44-F0D81F3DA30E}" type="presParOf" srcId="{705EBAC6-53D0-482B-BC8A-F5D5171B1C93}" destId="{8AD9A04E-1E4C-48A5-8517-32AF375E617C}" srcOrd="2" destOrd="0" presId="urn:microsoft.com/office/officeart/2005/8/layout/chevron1"/>
    <dgm:cxn modelId="{DF5C4E46-080D-4952-8C48-6810CD290D53}" type="presParOf" srcId="{705EBAC6-53D0-482B-BC8A-F5D5171B1C93}" destId="{0224E9EB-9E72-480A-B7AA-BF6B1E4DDBCA}" srcOrd="3" destOrd="0" presId="urn:microsoft.com/office/officeart/2005/8/layout/chevron1"/>
    <dgm:cxn modelId="{F6129164-BC8F-4776-BD4C-9A673BE1DC5C}" type="presParOf" srcId="{705EBAC6-53D0-482B-BC8A-F5D5171B1C93}" destId="{13162660-72F8-45BE-8CE5-03B2864D0CE4}"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4F90D5-20B7-4071-988A-C3FE15EEE40D}"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en-US"/>
        </a:p>
      </dgm:t>
    </dgm:pt>
    <dgm:pt modelId="{855E5AF3-406B-4165-9075-FF1C00FF3C43}">
      <dgm:prSet phldrT="[Text]" custT="1"/>
      <dgm:spPr/>
      <dgm:t>
        <a:bodyPr/>
        <a:lstStyle/>
        <a:p>
          <a:pPr>
            <a:buFont typeface="Arial" panose="020B0604020202020204" pitchFamily="34" charset="0"/>
            <a:buChar char="•"/>
          </a:pPr>
          <a:r>
            <a:rPr lang="en-US" sz="2400"/>
            <a:t>Each SPP Indicator has an online survey to collect input on NYS’s target-setting and/or improvement activities</a:t>
          </a:r>
        </a:p>
      </dgm:t>
    </dgm:pt>
    <dgm:pt modelId="{4C2D56E2-2815-4624-B1D3-84E87E9FF9EC}" type="parTrans" cxnId="{B886B000-D6D0-4451-8404-06A345C2FF83}">
      <dgm:prSet/>
      <dgm:spPr/>
      <dgm:t>
        <a:bodyPr/>
        <a:lstStyle/>
        <a:p>
          <a:endParaRPr lang="en-US"/>
        </a:p>
      </dgm:t>
    </dgm:pt>
    <dgm:pt modelId="{D1488006-CC14-4DCE-92A9-7262750B76CE}" type="sibTrans" cxnId="{B886B000-D6D0-4451-8404-06A345C2FF83}">
      <dgm:prSet/>
      <dgm:spPr/>
      <dgm:t>
        <a:bodyPr/>
        <a:lstStyle/>
        <a:p>
          <a:endParaRPr lang="en-US"/>
        </a:p>
      </dgm:t>
    </dgm:pt>
    <dgm:pt modelId="{1CE8A9D0-7D30-4A0F-A49B-990F12B89CEC}">
      <dgm:prSet phldrT="[Text]" custT="1"/>
      <dgm:spPr/>
      <dgm:t>
        <a:bodyPr/>
        <a:lstStyle/>
        <a:p>
          <a:endParaRPr lang="en-US"/>
        </a:p>
      </dgm:t>
    </dgm:pt>
    <dgm:pt modelId="{7D091595-5E77-4AD5-8325-B6561FA32ADE}" type="parTrans" cxnId="{F31C2544-01C8-4345-A2D8-CD20686EBE83}">
      <dgm:prSet/>
      <dgm:spPr/>
      <dgm:t>
        <a:bodyPr/>
        <a:lstStyle/>
        <a:p>
          <a:endParaRPr lang="en-US"/>
        </a:p>
      </dgm:t>
    </dgm:pt>
    <dgm:pt modelId="{8E099092-E339-4264-A234-38624D22E9CF}" type="sibTrans" cxnId="{F31C2544-01C8-4345-A2D8-CD20686EBE83}">
      <dgm:prSet/>
      <dgm:spPr/>
      <dgm:t>
        <a:bodyPr/>
        <a:lstStyle/>
        <a:p>
          <a:endParaRPr lang="en-US"/>
        </a:p>
      </dgm:t>
    </dgm:pt>
    <dgm:pt modelId="{ACF3BC59-3668-41F3-9401-38083B9CB8EA}">
      <dgm:prSet phldrT="[Text]" custT="1"/>
      <dgm:spPr/>
      <dgm:t>
        <a:bodyPr/>
        <a:lstStyle/>
        <a:p>
          <a:pPr>
            <a:buFont typeface="Arial" panose="020B0604020202020204" pitchFamily="34" charset="0"/>
            <a:buChar char="•"/>
          </a:pPr>
          <a:r>
            <a:rPr lang="en-US" sz="2600"/>
            <a:t>The online surveys are intended to collect feedback from interested stakeholders.  They are available for those who are not attending a virtual meeting or for those who have additional information to share                                     beyond the virtual meetings</a:t>
          </a:r>
        </a:p>
      </dgm:t>
    </dgm:pt>
    <dgm:pt modelId="{D7A38B69-0A13-4792-9305-F7879E20E5FF}" type="parTrans" cxnId="{74D8F625-8EAB-45F9-963F-9FFD0198E55A}">
      <dgm:prSet/>
      <dgm:spPr/>
      <dgm:t>
        <a:bodyPr/>
        <a:lstStyle/>
        <a:p>
          <a:endParaRPr lang="en-US"/>
        </a:p>
      </dgm:t>
    </dgm:pt>
    <dgm:pt modelId="{795AE19C-0978-48D6-ACF8-28E88A54D975}" type="sibTrans" cxnId="{74D8F625-8EAB-45F9-963F-9FFD0198E55A}">
      <dgm:prSet/>
      <dgm:spPr/>
      <dgm:t>
        <a:bodyPr/>
        <a:lstStyle/>
        <a:p>
          <a:endParaRPr lang="en-US"/>
        </a:p>
      </dgm:t>
    </dgm:pt>
    <dgm:pt modelId="{81131737-DAFB-4179-8E26-822F1CFFDBE9}">
      <dgm:prSet/>
      <dgm:spPr/>
      <dgm:t>
        <a:bodyPr/>
        <a:lstStyle/>
        <a:p>
          <a:endParaRPr lang="en-US"/>
        </a:p>
      </dgm:t>
    </dgm:pt>
    <dgm:pt modelId="{29F99932-7665-4534-BE69-3780EA81BB98}" type="parTrans" cxnId="{F3D6491D-C069-4835-A757-AC9E1E9DE1CE}">
      <dgm:prSet/>
      <dgm:spPr/>
      <dgm:t>
        <a:bodyPr/>
        <a:lstStyle/>
        <a:p>
          <a:endParaRPr lang="en-US"/>
        </a:p>
      </dgm:t>
    </dgm:pt>
    <dgm:pt modelId="{11260E54-8953-4511-AC8B-93D6F2B95B13}" type="sibTrans" cxnId="{F3D6491D-C069-4835-A757-AC9E1E9DE1CE}">
      <dgm:prSet/>
      <dgm:spPr/>
      <dgm:t>
        <a:bodyPr/>
        <a:lstStyle/>
        <a:p>
          <a:endParaRPr lang="en-US"/>
        </a:p>
      </dgm:t>
    </dgm:pt>
    <dgm:pt modelId="{7675B844-1EDA-4A1B-81A8-816F8CEB4122}" type="pres">
      <dgm:prSet presAssocID="{874F90D5-20B7-4071-988A-C3FE15EEE40D}" presName="composite" presStyleCnt="0">
        <dgm:presLayoutVars>
          <dgm:chMax val="1"/>
          <dgm:dir/>
          <dgm:resizeHandles val="exact"/>
        </dgm:presLayoutVars>
      </dgm:prSet>
      <dgm:spPr/>
    </dgm:pt>
    <dgm:pt modelId="{07F647A0-B2CC-4590-AF3E-F823CE23D891}" type="pres">
      <dgm:prSet presAssocID="{855E5AF3-406B-4165-9075-FF1C00FF3C43}" presName="roof" presStyleLbl="dkBgShp" presStyleIdx="0" presStyleCnt="2"/>
      <dgm:spPr/>
    </dgm:pt>
    <dgm:pt modelId="{73EDDBFE-5421-4326-AF0D-FDA1DBCCD566}" type="pres">
      <dgm:prSet presAssocID="{855E5AF3-406B-4165-9075-FF1C00FF3C43}" presName="pillars" presStyleCnt="0"/>
      <dgm:spPr/>
    </dgm:pt>
    <dgm:pt modelId="{0AF612C6-5EDD-4D36-BF37-DE27139B54A0}" type="pres">
      <dgm:prSet presAssocID="{855E5AF3-406B-4165-9075-FF1C00FF3C43}" presName="pillar1" presStyleLbl="node1" presStyleIdx="0" presStyleCnt="1" custScaleY="96166">
        <dgm:presLayoutVars>
          <dgm:bulletEnabled val="1"/>
        </dgm:presLayoutVars>
      </dgm:prSet>
      <dgm:spPr/>
    </dgm:pt>
    <dgm:pt modelId="{0A1A6F76-6A9B-4814-8207-5FCC2A1D6B85}" type="pres">
      <dgm:prSet presAssocID="{855E5AF3-406B-4165-9075-FF1C00FF3C43}" presName="base" presStyleLbl="dkBgShp" presStyleIdx="1" presStyleCnt="2"/>
      <dgm:spPr/>
    </dgm:pt>
  </dgm:ptLst>
  <dgm:cxnLst>
    <dgm:cxn modelId="{B886B000-D6D0-4451-8404-06A345C2FF83}" srcId="{874F90D5-20B7-4071-988A-C3FE15EEE40D}" destId="{855E5AF3-406B-4165-9075-FF1C00FF3C43}" srcOrd="0" destOrd="0" parTransId="{4C2D56E2-2815-4624-B1D3-84E87E9FF9EC}" sibTransId="{D1488006-CC14-4DCE-92A9-7262750B76CE}"/>
    <dgm:cxn modelId="{F3D6491D-C069-4835-A757-AC9E1E9DE1CE}" srcId="{874F90D5-20B7-4071-988A-C3FE15EEE40D}" destId="{81131737-DAFB-4179-8E26-822F1CFFDBE9}" srcOrd="2" destOrd="0" parTransId="{29F99932-7665-4534-BE69-3780EA81BB98}" sibTransId="{11260E54-8953-4511-AC8B-93D6F2B95B13}"/>
    <dgm:cxn modelId="{74D8F625-8EAB-45F9-963F-9FFD0198E55A}" srcId="{855E5AF3-406B-4165-9075-FF1C00FF3C43}" destId="{ACF3BC59-3668-41F3-9401-38083B9CB8EA}" srcOrd="0" destOrd="0" parTransId="{D7A38B69-0A13-4792-9305-F7879E20E5FF}" sibTransId="{795AE19C-0978-48D6-ACF8-28E88A54D975}"/>
    <dgm:cxn modelId="{F31C2544-01C8-4345-A2D8-CD20686EBE83}" srcId="{874F90D5-20B7-4071-988A-C3FE15EEE40D}" destId="{1CE8A9D0-7D30-4A0F-A49B-990F12B89CEC}" srcOrd="1" destOrd="0" parTransId="{7D091595-5E77-4AD5-8325-B6561FA32ADE}" sibTransId="{8E099092-E339-4264-A234-38624D22E9CF}"/>
    <dgm:cxn modelId="{CEDE9E57-B739-4F8C-8BD5-44D12260B871}" type="presOf" srcId="{ACF3BC59-3668-41F3-9401-38083B9CB8EA}" destId="{0AF612C6-5EDD-4D36-BF37-DE27139B54A0}" srcOrd="0" destOrd="0" presId="urn:microsoft.com/office/officeart/2005/8/layout/hList3"/>
    <dgm:cxn modelId="{B8D115AB-C11F-40FC-ABA8-BA5069DB2E16}" type="presOf" srcId="{874F90D5-20B7-4071-988A-C3FE15EEE40D}" destId="{7675B844-1EDA-4A1B-81A8-816F8CEB4122}" srcOrd="0" destOrd="0" presId="urn:microsoft.com/office/officeart/2005/8/layout/hList3"/>
    <dgm:cxn modelId="{E26408BF-7A2B-40AE-86BA-90C7EB3C36A9}" type="presOf" srcId="{855E5AF3-406B-4165-9075-FF1C00FF3C43}" destId="{07F647A0-B2CC-4590-AF3E-F823CE23D891}" srcOrd="0" destOrd="0" presId="urn:microsoft.com/office/officeart/2005/8/layout/hList3"/>
    <dgm:cxn modelId="{DDA19CC0-CDF0-4124-8A57-1AA40530C53D}" type="presParOf" srcId="{7675B844-1EDA-4A1B-81A8-816F8CEB4122}" destId="{07F647A0-B2CC-4590-AF3E-F823CE23D891}" srcOrd="0" destOrd="0" presId="urn:microsoft.com/office/officeart/2005/8/layout/hList3"/>
    <dgm:cxn modelId="{11EF8528-44F6-4EB3-8365-5AB33F7869E6}" type="presParOf" srcId="{7675B844-1EDA-4A1B-81A8-816F8CEB4122}" destId="{73EDDBFE-5421-4326-AF0D-FDA1DBCCD566}" srcOrd="1" destOrd="0" presId="urn:microsoft.com/office/officeart/2005/8/layout/hList3"/>
    <dgm:cxn modelId="{FE5FFE27-B1EF-4489-812D-A75DB7DC93A5}" type="presParOf" srcId="{73EDDBFE-5421-4326-AF0D-FDA1DBCCD566}" destId="{0AF612C6-5EDD-4D36-BF37-DE27139B54A0}" srcOrd="0" destOrd="0" presId="urn:microsoft.com/office/officeart/2005/8/layout/hList3"/>
    <dgm:cxn modelId="{AED5753F-8F14-43BC-AEC0-76428E8E856E}" type="presParOf" srcId="{7675B844-1EDA-4A1B-81A8-816F8CEB4122}" destId="{0A1A6F76-6A9B-4814-8207-5FCC2A1D6B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3D4ABD-4321-4511-9044-4EF03086AD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B875C5-0226-4626-B0A2-F2DCBF7F40CA}">
      <dgm:prSet phldrT="[Text]" custT="1"/>
      <dgm:spPr/>
      <dgm:t>
        <a:bodyPr/>
        <a:lstStyle/>
        <a:p>
          <a:r>
            <a:rPr lang="en-US" sz="3000"/>
            <a:t>Percent of children aged 6 through 21 served: </a:t>
          </a:r>
          <a:r>
            <a:rPr lang="en-US" sz="3200"/>
            <a:t> </a:t>
          </a:r>
        </a:p>
      </dgm:t>
    </dgm:pt>
    <dgm:pt modelId="{796D8FE1-1A28-49B0-A3A9-D808B1573B80}" type="parTrans" cxnId="{78A755C0-7951-4C11-858F-A8DCC5BC773D}">
      <dgm:prSet/>
      <dgm:spPr/>
      <dgm:t>
        <a:bodyPr/>
        <a:lstStyle/>
        <a:p>
          <a:endParaRPr lang="en-US"/>
        </a:p>
      </dgm:t>
    </dgm:pt>
    <dgm:pt modelId="{6EAF9CB8-8530-407A-B028-26F91B140045}" type="sibTrans" cxnId="{78A755C0-7951-4C11-858F-A8DCC5BC773D}">
      <dgm:prSet/>
      <dgm:spPr/>
      <dgm:t>
        <a:bodyPr/>
        <a:lstStyle/>
        <a:p>
          <a:endParaRPr lang="en-US"/>
        </a:p>
      </dgm:t>
    </dgm:pt>
    <dgm:pt modelId="{A6353999-7A5A-43C8-892E-518A3F3D4E47}">
      <dgm:prSet phldrT="[Text]" custT="1"/>
      <dgm:spPr/>
      <dgm:t>
        <a:bodyPr/>
        <a:lstStyle/>
        <a:p>
          <a:r>
            <a:rPr lang="en-US" sz="2500" b="0" i="0"/>
            <a:t>A. Inside the regular class 80% or more of the day; </a:t>
          </a:r>
          <a:endParaRPr lang="en-US" sz="2500"/>
        </a:p>
      </dgm:t>
    </dgm:pt>
    <dgm:pt modelId="{FC853ACB-1EE8-4E2C-80FB-62E573C68BA5}" type="parTrans" cxnId="{D4CDD992-5715-4C7A-84DA-F1BED2F80AE1}">
      <dgm:prSet/>
      <dgm:spPr/>
      <dgm:t>
        <a:bodyPr/>
        <a:lstStyle/>
        <a:p>
          <a:endParaRPr lang="en-US"/>
        </a:p>
      </dgm:t>
    </dgm:pt>
    <dgm:pt modelId="{47A41600-98B8-4E51-9281-576A9845C356}" type="sibTrans" cxnId="{D4CDD992-5715-4C7A-84DA-F1BED2F80AE1}">
      <dgm:prSet/>
      <dgm:spPr/>
      <dgm:t>
        <a:bodyPr/>
        <a:lstStyle/>
        <a:p>
          <a:endParaRPr lang="en-US"/>
        </a:p>
      </dgm:t>
    </dgm:pt>
    <dgm:pt modelId="{06295FDF-14DA-44D4-AA47-1F7D59ED87D6}">
      <dgm:prSet phldrT="[Text]" custT="1"/>
      <dgm:spPr/>
      <dgm:t>
        <a:bodyPr/>
        <a:lstStyle/>
        <a:p>
          <a:r>
            <a:rPr lang="en-US" sz="2500" b="0" i="0"/>
            <a:t>B. Inside the regular class less than 40% of the day; </a:t>
          </a:r>
          <a:endParaRPr lang="en-US" sz="2500"/>
        </a:p>
      </dgm:t>
    </dgm:pt>
    <dgm:pt modelId="{3E753656-941B-4E20-BAC2-8EE80C2A2293}" type="parTrans" cxnId="{BC3E3115-91EA-410A-A574-478ED09AEEA7}">
      <dgm:prSet/>
      <dgm:spPr/>
      <dgm:t>
        <a:bodyPr/>
        <a:lstStyle/>
        <a:p>
          <a:endParaRPr lang="en-US"/>
        </a:p>
      </dgm:t>
    </dgm:pt>
    <dgm:pt modelId="{C4AF06B5-3BB4-4026-BEB4-5F5A8C79051E}" type="sibTrans" cxnId="{BC3E3115-91EA-410A-A574-478ED09AEEA7}">
      <dgm:prSet/>
      <dgm:spPr/>
      <dgm:t>
        <a:bodyPr/>
        <a:lstStyle/>
        <a:p>
          <a:endParaRPr lang="en-US"/>
        </a:p>
      </dgm:t>
    </dgm:pt>
    <dgm:pt modelId="{62686222-46B3-406D-88D2-6B74DD9ECF5B}">
      <dgm:prSet phldrT="[Text]" custT="1"/>
      <dgm:spPr/>
      <dgm:t>
        <a:bodyPr/>
        <a:lstStyle/>
        <a:p>
          <a:r>
            <a:rPr lang="en-US" sz="2500"/>
            <a:t>C. In separate schools, residential facilities, or homebound/hospital placements</a:t>
          </a:r>
          <a:r>
            <a:rPr lang="en-US" sz="2700"/>
            <a:t>.  </a:t>
          </a:r>
        </a:p>
      </dgm:t>
    </dgm:pt>
    <dgm:pt modelId="{1708F653-77A5-4AF8-ACCE-C5C7E1B11617}" type="parTrans" cxnId="{CC82F168-BA02-4411-ACF8-F674C5560487}">
      <dgm:prSet/>
      <dgm:spPr/>
      <dgm:t>
        <a:bodyPr/>
        <a:lstStyle/>
        <a:p>
          <a:endParaRPr lang="en-US"/>
        </a:p>
      </dgm:t>
    </dgm:pt>
    <dgm:pt modelId="{4DBD27E0-D63F-44CE-82BF-37E2BF0DDFCA}" type="sibTrans" cxnId="{CC82F168-BA02-4411-ACF8-F674C5560487}">
      <dgm:prSet/>
      <dgm:spPr/>
      <dgm:t>
        <a:bodyPr/>
        <a:lstStyle/>
        <a:p>
          <a:endParaRPr lang="en-US"/>
        </a:p>
      </dgm:t>
    </dgm:pt>
    <dgm:pt modelId="{AFF9334F-5B85-4F18-BA63-AE6A110F18E4}" type="pres">
      <dgm:prSet presAssocID="{2B3D4ABD-4321-4511-9044-4EF03086ADDD}" presName="vert0" presStyleCnt="0">
        <dgm:presLayoutVars>
          <dgm:dir/>
          <dgm:animOne val="branch"/>
          <dgm:animLvl val="lvl"/>
        </dgm:presLayoutVars>
      </dgm:prSet>
      <dgm:spPr/>
    </dgm:pt>
    <dgm:pt modelId="{40DC2BFD-65FA-4520-941A-D0900832E746}" type="pres">
      <dgm:prSet presAssocID="{D0B875C5-0226-4626-B0A2-F2DCBF7F40CA}" presName="thickLine" presStyleLbl="alignNode1" presStyleIdx="0" presStyleCnt="1"/>
      <dgm:spPr/>
    </dgm:pt>
    <dgm:pt modelId="{D8E3DCF6-AA2F-41CC-A3B6-10B30F0B5224}" type="pres">
      <dgm:prSet presAssocID="{D0B875C5-0226-4626-B0A2-F2DCBF7F40CA}" presName="horz1" presStyleCnt="0"/>
      <dgm:spPr/>
    </dgm:pt>
    <dgm:pt modelId="{7A6A31CC-53BC-4849-BA07-2C8D158AD0B0}" type="pres">
      <dgm:prSet presAssocID="{D0B875C5-0226-4626-B0A2-F2DCBF7F40CA}" presName="tx1" presStyleLbl="revTx" presStyleIdx="0" presStyleCnt="4" custScaleX="253435"/>
      <dgm:spPr/>
    </dgm:pt>
    <dgm:pt modelId="{F1C8B4C8-1EF9-4242-8A47-4DDA9751DD47}" type="pres">
      <dgm:prSet presAssocID="{D0B875C5-0226-4626-B0A2-F2DCBF7F40CA}" presName="vert1" presStyleCnt="0"/>
      <dgm:spPr/>
    </dgm:pt>
    <dgm:pt modelId="{24B49C41-B14B-4B40-B16F-B56C15F248A8}" type="pres">
      <dgm:prSet presAssocID="{A6353999-7A5A-43C8-892E-518A3F3D4E47}" presName="vertSpace2a" presStyleCnt="0"/>
      <dgm:spPr/>
    </dgm:pt>
    <dgm:pt modelId="{F651905F-4AC3-4FE8-A777-650AE692C31E}" type="pres">
      <dgm:prSet presAssocID="{A6353999-7A5A-43C8-892E-518A3F3D4E47}" presName="horz2" presStyleCnt="0"/>
      <dgm:spPr/>
    </dgm:pt>
    <dgm:pt modelId="{B86AA952-9210-4B1A-9208-38BCDC441783}" type="pres">
      <dgm:prSet presAssocID="{A6353999-7A5A-43C8-892E-518A3F3D4E47}" presName="horzSpace2" presStyleCnt="0"/>
      <dgm:spPr/>
    </dgm:pt>
    <dgm:pt modelId="{6C43C9B3-62C2-4831-93B7-0CD18938ECB3}" type="pres">
      <dgm:prSet presAssocID="{A6353999-7A5A-43C8-892E-518A3F3D4E47}" presName="tx2" presStyleLbl="revTx" presStyleIdx="1" presStyleCnt="4" custScaleY="88340"/>
      <dgm:spPr/>
    </dgm:pt>
    <dgm:pt modelId="{A951278A-D731-4589-A0E9-AEEE66475665}" type="pres">
      <dgm:prSet presAssocID="{A6353999-7A5A-43C8-892E-518A3F3D4E47}" presName="vert2" presStyleCnt="0"/>
      <dgm:spPr/>
    </dgm:pt>
    <dgm:pt modelId="{C76BF47F-EA71-46CE-8865-274D39060AFB}" type="pres">
      <dgm:prSet presAssocID="{A6353999-7A5A-43C8-892E-518A3F3D4E47}" presName="thinLine2b" presStyleLbl="callout" presStyleIdx="0" presStyleCnt="3"/>
      <dgm:spPr/>
    </dgm:pt>
    <dgm:pt modelId="{B6488BB8-BAB5-4EEB-A8F5-373E55D31E65}" type="pres">
      <dgm:prSet presAssocID="{A6353999-7A5A-43C8-892E-518A3F3D4E47}" presName="vertSpace2b" presStyleCnt="0"/>
      <dgm:spPr/>
    </dgm:pt>
    <dgm:pt modelId="{7E4CC4D4-F1BC-4E8C-A041-475A12A8582B}" type="pres">
      <dgm:prSet presAssocID="{06295FDF-14DA-44D4-AA47-1F7D59ED87D6}" presName="horz2" presStyleCnt="0"/>
      <dgm:spPr/>
    </dgm:pt>
    <dgm:pt modelId="{B97886C2-C172-4EFB-BE9E-7CC944D193D1}" type="pres">
      <dgm:prSet presAssocID="{06295FDF-14DA-44D4-AA47-1F7D59ED87D6}" presName="horzSpace2" presStyleCnt="0"/>
      <dgm:spPr/>
    </dgm:pt>
    <dgm:pt modelId="{ED50E8F2-DD3F-4FB8-A8D2-AADC979DA03E}" type="pres">
      <dgm:prSet presAssocID="{06295FDF-14DA-44D4-AA47-1F7D59ED87D6}" presName="tx2" presStyleLbl="revTx" presStyleIdx="2" presStyleCnt="4" custScaleY="83357"/>
      <dgm:spPr/>
    </dgm:pt>
    <dgm:pt modelId="{0F5A709D-578D-4D64-91E7-ABFDA1ACBBBE}" type="pres">
      <dgm:prSet presAssocID="{06295FDF-14DA-44D4-AA47-1F7D59ED87D6}" presName="vert2" presStyleCnt="0"/>
      <dgm:spPr/>
    </dgm:pt>
    <dgm:pt modelId="{33F31E86-35E7-4473-9795-6848B60BF336}" type="pres">
      <dgm:prSet presAssocID="{06295FDF-14DA-44D4-AA47-1F7D59ED87D6}" presName="thinLine2b" presStyleLbl="callout" presStyleIdx="1" presStyleCnt="3"/>
      <dgm:spPr/>
    </dgm:pt>
    <dgm:pt modelId="{0FAE9E8D-47F5-44CA-B6CD-EC6512282ABD}" type="pres">
      <dgm:prSet presAssocID="{06295FDF-14DA-44D4-AA47-1F7D59ED87D6}" presName="vertSpace2b" presStyleCnt="0"/>
      <dgm:spPr/>
    </dgm:pt>
    <dgm:pt modelId="{3D743C30-6E8E-4798-937B-3F4CD56DB875}" type="pres">
      <dgm:prSet presAssocID="{62686222-46B3-406D-88D2-6B74DD9ECF5B}" presName="horz2" presStyleCnt="0"/>
      <dgm:spPr/>
    </dgm:pt>
    <dgm:pt modelId="{B36B0DE8-B5D3-41A9-B6F1-0AD14986C8F1}" type="pres">
      <dgm:prSet presAssocID="{62686222-46B3-406D-88D2-6B74DD9ECF5B}" presName="horzSpace2" presStyleCnt="0"/>
      <dgm:spPr/>
    </dgm:pt>
    <dgm:pt modelId="{588DB3B3-F078-4E47-AE67-FB0E6325EB95}" type="pres">
      <dgm:prSet presAssocID="{62686222-46B3-406D-88D2-6B74DD9ECF5B}" presName="tx2" presStyleLbl="revTx" presStyleIdx="3" presStyleCnt="4" custScaleY="123945"/>
      <dgm:spPr/>
    </dgm:pt>
    <dgm:pt modelId="{246A5A93-09AF-4A77-B2DB-224D09E4FE23}" type="pres">
      <dgm:prSet presAssocID="{62686222-46B3-406D-88D2-6B74DD9ECF5B}" presName="vert2" presStyleCnt="0"/>
      <dgm:spPr/>
    </dgm:pt>
    <dgm:pt modelId="{81D8ADA4-44FE-41B0-9FF7-35362CCBE148}" type="pres">
      <dgm:prSet presAssocID="{62686222-46B3-406D-88D2-6B74DD9ECF5B}" presName="thinLine2b" presStyleLbl="callout" presStyleIdx="2" presStyleCnt="3"/>
      <dgm:spPr/>
    </dgm:pt>
    <dgm:pt modelId="{0AC36CAE-3D94-4469-A556-AB8F17EECF19}" type="pres">
      <dgm:prSet presAssocID="{62686222-46B3-406D-88D2-6B74DD9ECF5B}" presName="vertSpace2b" presStyleCnt="0"/>
      <dgm:spPr/>
    </dgm:pt>
  </dgm:ptLst>
  <dgm:cxnLst>
    <dgm:cxn modelId="{FA8B0800-EB49-4879-BF78-71465A0C7B73}" type="presOf" srcId="{2B3D4ABD-4321-4511-9044-4EF03086ADDD}" destId="{AFF9334F-5B85-4F18-BA63-AE6A110F18E4}" srcOrd="0" destOrd="0" presId="urn:microsoft.com/office/officeart/2008/layout/LinedList"/>
    <dgm:cxn modelId="{FE175C03-3A6A-484B-A562-26AE8B0618D4}" type="presOf" srcId="{62686222-46B3-406D-88D2-6B74DD9ECF5B}" destId="{588DB3B3-F078-4E47-AE67-FB0E6325EB95}" srcOrd="0" destOrd="0" presId="urn:microsoft.com/office/officeart/2008/layout/LinedList"/>
    <dgm:cxn modelId="{55E2A708-3FEC-45D0-9BC2-092081A35D47}" type="presOf" srcId="{A6353999-7A5A-43C8-892E-518A3F3D4E47}" destId="{6C43C9B3-62C2-4831-93B7-0CD18938ECB3}" srcOrd="0" destOrd="0" presId="urn:microsoft.com/office/officeart/2008/layout/LinedList"/>
    <dgm:cxn modelId="{BC3E3115-91EA-410A-A574-478ED09AEEA7}" srcId="{D0B875C5-0226-4626-B0A2-F2DCBF7F40CA}" destId="{06295FDF-14DA-44D4-AA47-1F7D59ED87D6}" srcOrd="1" destOrd="0" parTransId="{3E753656-941B-4E20-BAC2-8EE80C2A2293}" sibTransId="{C4AF06B5-3BB4-4026-BEB4-5F5A8C79051E}"/>
    <dgm:cxn modelId="{CC82F168-BA02-4411-ACF8-F674C5560487}" srcId="{D0B875C5-0226-4626-B0A2-F2DCBF7F40CA}" destId="{62686222-46B3-406D-88D2-6B74DD9ECF5B}" srcOrd="2" destOrd="0" parTransId="{1708F653-77A5-4AF8-ACCE-C5C7E1B11617}" sibTransId="{4DBD27E0-D63F-44CE-82BF-37E2BF0DDFCA}"/>
    <dgm:cxn modelId="{9827E06F-5B1C-410A-94AD-9F5FC838D2C7}" type="presOf" srcId="{06295FDF-14DA-44D4-AA47-1F7D59ED87D6}" destId="{ED50E8F2-DD3F-4FB8-A8D2-AADC979DA03E}" srcOrd="0" destOrd="0" presId="urn:microsoft.com/office/officeart/2008/layout/LinedList"/>
    <dgm:cxn modelId="{D4CDD992-5715-4C7A-84DA-F1BED2F80AE1}" srcId="{D0B875C5-0226-4626-B0A2-F2DCBF7F40CA}" destId="{A6353999-7A5A-43C8-892E-518A3F3D4E47}" srcOrd="0" destOrd="0" parTransId="{FC853ACB-1EE8-4E2C-80FB-62E573C68BA5}" sibTransId="{47A41600-98B8-4E51-9281-576A9845C356}"/>
    <dgm:cxn modelId="{78A755C0-7951-4C11-858F-A8DCC5BC773D}" srcId="{2B3D4ABD-4321-4511-9044-4EF03086ADDD}" destId="{D0B875C5-0226-4626-B0A2-F2DCBF7F40CA}" srcOrd="0" destOrd="0" parTransId="{796D8FE1-1A28-49B0-A3A9-D808B1573B80}" sibTransId="{6EAF9CB8-8530-407A-B028-26F91B140045}"/>
    <dgm:cxn modelId="{252B57D9-2C3B-4F16-A50F-93982E5EF7F7}" type="presOf" srcId="{D0B875C5-0226-4626-B0A2-F2DCBF7F40CA}" destId="{7A6A31CC-53BC-4849-BA07-2C8D158AD0B0}" srcOrd="0" destOrd="0" presId="urn:microsoft.com/office/officeart/2008/layout/LinedList"/>
    <dgm:cxn modelId="{2D7CD957-9765-44F1-8BD3-8F1AA949774A}" type="presParOf" srcId="{AFF9334F-5B85-4F18-BA63-AE6A110F18E4}" destId="{40DC2BFD-65FA-4520-941A-D0900832E746}" srcOrd="0" destOrd="0" presId="urn:microsoft.com/office/officeart/2008/layout/LinedList"/>
    <dgm:cxn modelId="{E223950E-D537-4CBA-8AAC-6B934CFD45B5}" type="presParOf" srcId="{AFF9334F-5B85-4F18-BA63-AE6A110F18E4}" destId="{D8E3DCF6-AA2F-41CC-A3B6-10B30F0B5224}" srcOrd="1" destOrd="0" presId="urn:microsoft.com/office/officeart/2008/layout/LinedList"/>
    <dgm:cxn modelId="{91A4CAAC-5C1F-468C-929A-01865822913A}" type="presParOf" srcId="{D8E3DCF6-AA2F-41CC-A3B6-10B30F0B5224}" destId="{7A6A31CC-53BC-4849-BA07-2C8D158AD0B0}" srcOrd="0" destOrd="0" presId="urn:microsoft.com/office/officeart/2008/layout/LinedList"/>
    <dgm:cxn modelId="{FA7CDC24-E3A8-4E74-84B6-988C154AAC03}" type="presParOf" srcId="{D8E3DCF6-AA2F-41CC-A3B6-10B30F0B5224}" destId="{F1C8B4C8-1EF9-4242-8A47-4DDA9751DD47}" srcOrd="1" destOrd="0" presId="urn:microsoft.com/office/officeart/2008/layout/LinedList"/>
    <dgm:cxn modelId="{18FC2710-E153-45D3-8047-8410C1B8797F}" type="presParOf" srcId="{F1C8B4C8-1EF9-4242-8A47-4DDA9751DD47}" destId="{24B49C41-B14B-4B40-B16F-B56C15F248A8}" srcOrd="0" destOrd="0" presId="urn:microsoft.com/office/officeart/2008/layout/LinedList"/>
    <dgm:cxn modelId="{3B6B7EA5-DAE8-4AF2-9F1C-248D6B9D7CA3}" type="presParOf" srcId="{F1C8B4C8-1EF9-4242-8A47-4DDA9751DD47}" destId="{F651905F-4AC3-4FE8-A777-650AE692C31E}" srcOrd="1" destOrd="0" presId="urn:microsoft.com/office/officeart/2008/layout/LinedList"/>
    <dgm:cxn modelId="{870AACBC-BB31-4597-AEC2-187C1449806A}" type="presParOf" srcId="{F651905F-4AC3-4FE8-A777-650AE692C31E}" destId="{B86AA952-9210-4B1A-9208-38BCDC441783}" srcOrd="0" destOrd="0" presId="urn:microsoft.com/office/officeart/2008/layout/LinedList"/>
    <dgm:cxn modelId="{7368592E-012F-43A3-9A4E-20248FC22E2D}" type="presParOf" srcId="{F651905F-4AC3-4FE8-A777-650AE692C31E}" destId="{6C43C9B3-62C2-4831-93B7-0CD18938ECB3}" srcOrd="1" destOrd="0" presId="urn:microsoft.com/office/officeart/2008/layout/LinedList"/>
    <dgm:cxn modelId="{31A2687D-B608-4044-9C8C-39C7BA0DEC88}" type="presParOf" srcId="{F651905F-4AC3-4FE8-A777-650AE692C31E}" destId="{A951278A-D731-4589-A0E9-AEEE66475665}" srcOrd="2" destOrd="0" presId="urn:microsoft.com/office/officeart/2008/layout/LinedList"/>
    <dgm:cxn modelId="{9AA019D9-89B8-40B4-AA38-0EBE5CEC7034}" type="presParOf" srcId="{F1C8B4C8-1EF9-4242-8A47-4DDA9751DD47}" destId="{C76BF47F-EA71-46CE-8865-274D39060AFB}" srcOrd="2" destOrd="0" presId="urn:microsoft.com/office/officeart/2008/layout/LinedList"/>
    <dgm:cxn modelId="{5307D33E-0E41-47AD-ACB9-BA36F4194E71}" type="presParOf" srcId="{F1C8B4C8-1EF9-4242-8A47-4DDA9751DD47}" destId="{B6488BB8-BAB5-4EEB-A8F5-373E55D31E65}" srcOrd="3" destOrd="0" presId="urn:microsoft.com/office/officeart/2008/layout/LinedList"/>
    <dgm:cxn modelId="{E7A00DD9-DAF3-4051-B407-91088C03F9D3}" type="presParOf" srcId="{F1C8B4C8-1EF9-4242-8A47-4DDA9751DD47}" destId="{7E4CC4D4-F1BC-4E8C-A041-475A12A8582B}" srcOrd="4" destOrd="0" presId="urn:microsoft.com/office/officeart/2008/layout/LinedList"/>
    <dgm:cxn modelId="{C7EB56E4-B75E-42D1-AC79-6B4B331BAD03}" type="presParOf" srcId="{7E4CC4D4-F1BC-4E8C-A041-475A12A8582B}" destId="{B97886C2-C172-4EFB-BE9E-7CC944D193D1}" srcOrd="0" destOrd="0" presId="urn:microsoft.com/office/officeart/2008/layout/LinedList"/>
    <dgm:cxn modelId="{BA49A998-C7B4-449E-8A1F-156DFD2B11B1}" type="presParOf" srcId="{7E4CC4D4-F1BC-4E8C-A041-475A12A8582B}" destId="{ED50E8F2-DD3F-4FB8-A8D2-AADC979DA03E}" srcOrd="1" destOrd="0" presId="urn:microsoft.com/office/officeart/2008/layout/LinedList"/>
    <dgm:cxn modelId="{31CA3F00-6D4B-4CB8-9174-CA78A52AFEA8}" type="presParOf" srcId="{7E4CC4D4-F1BC-4E8C-A041-475A12A8582B}" destId="{0F5A709D-578D-4D64-91E7-ABFDA1ACBBBE}" srcOrd="2" destOrd="0" presId="urn:microsoft.com/office/officeart/2008/layout/LinedList"/>
    <dgm:cxn modelId="{9F4353F5-0C2E-476D-B23B-8ECF415208D5}" type="presParOf" srcId="{F1C8B4C8-1EF9-4242-8A47-4DDA9751DD47}" destId="{33F31E86-35E7-4473-9795-6848B60BF336}" srcOrd="5" destOrd="0" presId="urn:microsoft.com/office/officeart/2008/layout/LinedList"/>
    <dgm:cxn modelId="{1B178C89-0EA7-422E-BEED-6F7B838664D7}" type="presParOf" srcId="{F1C8B4C8-1EF9-4242-8A47-4DDA9751DD47}" destId="{0FAE9E8D-47F5-44CA-B6CD-EC6512282ABD}" srcOrd="6" destOrd="0" presId="urn:microsoft.com/office/officeart/2008/layout/LinedList"/>
    <dgm:cxn modelId="{4CE05B57-972B-4700-A9AB-991A658CD408}" type="presParOf" srcId="{F1C8B4C8-1EF9-4242-8A47-4DDA9751DD47}" destId="{3D743C30-6E8E-4798-937B-3F4CD56DB875}" srcOrd="7" destOrd="0" presId="urn:microsoft.com/office/officeart/2008/layout/LinedList"/>
    <dgm:cxn modelId="{6191B609-4A0B-4A14-B66F-294193E8604D}" type="presParOf" srcId="{3D743C30-6E8E-4798-937B-3F4CD56DB875}" destId="{B36B0DE8-B5D3-41A9-B6F1-0AD14986C8F1}" srcOrd="0" destOrd="0" presId="urn:microsoft.com/office/officeart/2008/layout/LinedList"/>
    <dgm:cxn modelId="{3C432238-72B3-45B6-951A-D45DA1BF8DE8}" type="presParOf" srcId="{3D743C30-6E8E-4798-937B-3F4CD56DB875}" destId="{588DB3B3-F078-4E47-AE67-FB0E6325EB95}" srcOrd="1" destOrd="0" presId="urn:microsoft.com/office/officeart/2008/layout/LinedList"/>
    <dgm:cxn modelId="{F160C1BE-0248-4409-8975-A34A21E07D29}" type="presParOf" srcId="{3D743C30-6E8E-4798-937B-3F4CD56DB875}" destId="{246A5A93-09AF-4A77-B2DB-224D09E4FE23}" srcOrd="2" destOrd="0" presId="urn:microsoft.com/office/officeart/2008/layout/LinedList"/>
    <dgm:cxn modelId="{D95BFFA8-491F-4AED-A956-C90E345EFFB9}" type="presParOf" srcId="{F1C8B4C8-1EF9-4242-8A47-4DDA9751DD47}" destId="{81D8ADA4-44FE-41B0-9FF7-35362CCBE148}" srcOrd="8" destOrd="0" presId="urn:microsoft.com/office/officeart/2008/layout/LinedList"/>
    <dgm:cxn modelId="{86A5C732-46B3-45C1-8577-98F1E5A51EA8}" type="presParOf" srcId="{F1C8B4C8-1EF9-4242-8A47-4DDA9751DD47}" destId="{0AC36CAE-3D94-4469-A556-AB8F17EECF19}"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3D4ABD-4321-4511-9044-4EF03086AD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B875C5-0226-4626-B0A2-F2DCBF7F40CA}">
      <dgm:prSet phldrT="[Text]" custT="1"/>
      <dgm:spPr/>
      <dgm:t>
        <a:bodyPr/>
        <a:lstStyle/>
        <a:p>
          <a:r>
            <a:rPr lang="en-US" sz="2800"/>
            <a:t>Percent of </a:t>
          </a:r>
          <a:r>
            <a:rPr lang="en-US" sz="2800">
              <a:highlight>
                <a:srgbClr val="BECEEA"/>
              </a:highlight>
            </a:rPr>
            <a:t>children with Individualized Education Programs (IEPs) aged 5 who are enrolled in kindergarten </a:t>
          </a:r>
          <a:r>
            <a:rPr lang="en-US" sz="2800"/>
            <a:t>and aged 6 through 21 served:  </a:t>
          </a:r>
        </a:p>
      </dgm:t>
    </dgm:pt>
    <dgm:pt modelId="{796D8FE1-1A28-49B0-A3A9-D808B1573B80}" type="parTrans" cxnId="{78A755C0-7951-4C11-858F-A8DCC5BC773D}">
      <dgm:prSet/>
      <dgm:spPr/>
      <dgm:t>
        <a:bodyPr/>
        <a:lstStyle/>
        <a:p>
          <a:endParaRPr lang="en-US"/>
        </a:p>
      </dgm:t>
    </dgm:pt>
    <dgm:pt modelId="{6EAF9CB8-8530-407A-B028-26F91B140045}" type="sibTrans" cxnId="{78A755C0-7951-4C11-858F-A8DCC5BC773D}">
      <dgm:prSet/>
      <dgm:spPr/>
      <dgm:t>
        <a:bodyPr/>
        <a:lstStyle/>
        <a:p>
          <a:endParaRPr lang="en-US"/>
        </a:p>
      </dgm:t>
    </dgm:pt>
    <dgm:pt modelId="{A6353999-7A5A-43C8-892E-518A3F3D4E47}">
      <dgm:prSet phldrT="[Text]" custT="1"/>
      <dgm:spPr/>
      <dgm:t>
        <a:bodyPr/>
        <a:lstStyle/>
        <a:p>
          <a:r>
            <a:rPr lang="en-US" sz="2500" b="0" i="0"/>
            <a:t>A. Inside the regular class 80% or more of the day; </a:t>
          </a:r>
          <a:endParaRPr lang="en-US" sz="2500"/>
        </a:p>
      </dgm:t>
    </dgm:pt>
    <dgm:pt modelId="{FC853ACB-1EE8-4E2C-80FB-62E573C68BA5}" type="parTrans" cxnId="{D4CDD992-5715-4C7A-84DA-F1BED2F80AE1}">
      <dgm:prSet/>
      <dgm:spPr/>
      <dgm:t>
        <a:bodyPr/>
        <a:lstStyle/>
        <a:p>
          <a:endParaRPr lang="en-US"/>
        </a:p>
      </dgm:t>
    </dgm:pt>
    <dgm:pt modelId="{47A41600-98B8-4E51-9281-576A9845C356}" type="sibTrans" cxnId="{D4CDD992-5715-4C7A-84DA-F1BED2F80AE1}">
      <dgm:prSet/>
      <dgm:spPr/>
      <dgm:t>
        <a:bodyPr/>
        <a:lstStyle/>
        <a:p>
          <a:endParaRPr lang="en-US"/>
        </a:p>
      </dgm:t>
    </dgm:pt>
    <dgm:pt modelId="{06295FDF-14DA-44D4-AA47-1F7D59ED87D6}">
      <dgm:prSet phldrT="[Text]" custT="1"/>
      <dgm:spPr/>
      <dgm:t>
        <a:bodyPr/>
        <a:lstStyle/>
        <a:p>
          <a:r>
            <a:rPr lang="en-US" sz="2500" b="0" i="0"/>
            <a:t>B. Inside the regular class less than 40% of the day; </a:t>
          </a:r>
          <a:endParaRPr lang="en-US" sz="2500"/>
        </a:p>
      </dgm:t>
    </dgm:pt>
    <dgm:pt modelId="{3E753656-941B-4E20-BAC2-8EE80C2A2293}" type="parTrans" cxnId="{BC3E3115-91EA-410A-A574-478ED09AEEA7}">
      <dgm:prSet/>
      <dgm:spPr/>
      <dgm:t>
        <a:bodyPr/>
        <a:lstStyle/>
        <a:p>
          <a:endParaRPr lang="en-US"/>
        </a:p>
      </dgm:t>
    </dgm:pt>
    <dgm:pt modelId="{C4AF06B5-3BB4-4026-BEB4-5F5A8C79051E}" type="sibTrans" cxnId="{BC3E3115-91EA-410A-A574-478ED09AEEA7}">
      <dgm:prSet/>
      <dgm:spPr/>
      <dgm:t>
        <a:bodyPr/>
        <a:lstStyle/>
        <a:p>
          <a:endParaRPr lang="en-US"/>
        </a:p>
      </dgm:t>
    </dgm:pt>
    <dgm:pt modelId="{62686222-46B3-406D-88D2-6B74DD9ECF5B}">
      <dgm:prSet phldrT="[Text]" custT="1"/>
      <dgm:spPr/>
      <dgm:t>
        <a:bodyPr/>
        <a:lstStyle/>
        <a:p>
          <a:r>
            <a:rPr lang="en-US" sz="2500"/>
            <a:t>C. In separate schools, residential facilities, or homebound/hospital placements</a:t>
          </a:r>
          <a:r>
            <a:rPr lang="en-US" sz="2700"/>
            <a:t>.  </a:t>
          </a:r>
        </a:p>
      </dgm:t>
    </dgm:pt>
    <dgm:pt modelId="{1708F653-77A5-4AF8-ACCE-C5C7E1B11617}" type="parTrans" cxnId="{CC82F168-BA02-4411-ACF8-F674C5560487}">
      <dgm:prSet/>
      <dgm:spPr/>
      <dgm:t>
        <a:bodyPr/>
        <a:lstStyle/>
        <a:p>
          <a:endParaRPr lang="en-US"/>
        </a:p>
      </dgm:t>
    </dgm:pt>
    <dgm:pt modelId="{4DBD27E0-D63F-44CE-82BF-37E2BF0DDFCA}" type="sibTrans" cxnId="{CC82F168-BA02-4411-ACF8-F674C5560487}">
      <dgm:prSet/>
      <dgm:spPr/>
      <dgm:t>
        <a:bodyPr/>
        <a:lstStyle/>
        <a:p>
          <a:endParaRPr lang="en-US"/>
        </a:p>
      </dgm:t>
    </dgm:pt>
    <dgm:pt modelId="{AFF9334F-5B85-4F18-BA63-AE6A110F18E4}" type="pres">
      <dgm:prSet presAssocID="{2B3D4ABD-4321-4511-9044-4EF03086ADDD}" presName="vert0" presStyleCnt="0">
        <dgm:presLayoutVars>
          <dgm:dir/>
          <dgm:animOne val="branch"/>
          <dgm:animLvl val="lvl"/>
        </dgm:presLayoutVars>
      </dgm:prSet>
      <dgm:spPr/>
    </dgm:pt>
    <dgm:pt modelId="{40DC2BFD-65FA-4520-941A-D0900832E746}" type="pres">
      <dgm:prSet presAssocID="{D0B875C5-0226-4626-B0A2-F2DCBF7F40CA}" presName="thickLine" presStyleLbl="alignNode1" presStyleIdx="0" presStyleCnt="1"/>
      <dgm:spPr/>
    </dgm:pt>
    <dgm:pt modelId="{D8E3DCF6-AA2F-41CC-A3B6-10B30F0B5224}" type="pres">
      <dgm:prSet presAssocID="{D0B875C5-0226-4626-B0A2-F2DCBF7F40CA}" presName="horz1" presStyleCnt="0"/>
      <dgm:spPr/>
    </dgm:pt>
    <dgm:pt modelId="{7A6A31CC-53BC-4849-BA07-2C8D158AD0B0}" type="pres">
      <dgm:prSet presAssocID="{D0B875C5-0226-4626-B0A2-F2DCBF7F40CA}" presName="tx1" presStyleLbl="revTx" presStyleIdx="0" presStyleCnt="4" custScaleX="253435"/>
      <dgm:spPr/>
    </dgm:pt>
    <dgm:pt modelId="{F1C8B4C8-1EF9-4242-8A47-4DDA9751DD47}" type="pres">
      <dgm:prSet presAssocID="{D0B875C5-0226-4626-B0A2-F2DCBF7F40CA}" presName="vert1" presStyleCnt="0"/>
      <dgm:spPr/>
    </dgm:pt>
    <dgm:pt modelId="{24B49C41-B14B-4B40-B16F-B56C15F248A8}" type="pres">
      <dgm:prSet presAssocID="{A6353999-7A5A-43C8-892E-518A3F3D4E47}" presName="vertSpace2a" presStyleCnt="0"/>
      <dgm:spPr/>
    </dgm:pt>
    <dgm:pt modelId="{F651905F-4AC3-4FE8-A777-650AE692C31E}" type="pres">
      <dgm:prSet presAssocID="{A6353999-7A5A-43C8-892E-518A3F3D4E47}" presName="horz2" presStyleCnt="0"/>
      <dgm:spPr/>
    </dgm:pt>
    <dgm:pt modelId="{B86AA952-9210-4B1A-9208-38BCDC441783}" type="pres">
      <dgm:prSet presAssocID="{A6353999-7A5A-43C8-892E-518A3F3D4E47}" presName="horzSpace2" presStyleCnt="0"/>
      <dgm:spPr/>
    </dgm:pt>
    <dgm:pt modelId="{6C43C9B3-62C2-4831-93B7-0CD18938ECB3}" type="pres">
      <dgm:prSet presAssocID="{A6353999-7A5A-43C8-892E-518A3F3D4E47}" presName="tx2" presStyleLbl="revTx" presStyleIdx="1" presStyleCnt="4" custScaleY="88340"/>
      <dgm:spPr/>
    </dgm:pt>
    <dgm:pt modelId="{A951278A-D731-4589-A0E9-AEEE66475665}" type="pres">
      <dgm:prSet presAssocID="{A6353999-7A5A-43C8-892E-518A3F3D4E47}" presName="vert2" presStyleCnt="0"/>
      <dgm:spPr/>
    </dgm:pt>
    <dgm:pt modelId="{C76BF47F-EA71-46CE-8865-274D39060AFB}" type="pres">
      <dgm:prSet presAssocID="{A6353999-7A5A-43C8-892E-518A3F3D4E47}" presName="thinLine2b" presStyleLbl="callout" presStyleIdx="0" presStyleCnt="3"/>
      <dgm:spPr/>
    </dgm:pt>
    <dgm:pt modelId="{B6488BB8-BAB5-4EEB-A8F5-373E55D31E65}" type="pres">
      <dgm:prSet presAssocID="{A6353999-7A5A-43C8-892E-518A3F3D4E47}" presName="vertSpace2b" presStyleCnt="0"/>
      <dgm:spPr/>
    </dgm:pt>
    <dgm:pt modelId="{7E4CC4D4-F1BC-4E8C-A041-475A12A8582B}" type="pres">
      <dgm:prSet presAssocID="{06295FDF-14DA-44D4-AA47-1F7D59ED87D6}" presName="horz2" presStyleCnt="0"/>
      <dgm:spPr/>
    </dgm:pt>
    <dgm:pt modelId="{B97886C2-C172-4EFB-BE9E-7CC944D193D1}" type="pres">
      <dgm:prSet presAssocID="{06295FDF-14DA-44D4-AA47-1F7D59ED87D6}" presName="horzSpace2" presStyleCnt="0"/>
      <dgm:spPr/>
    </dgm:pt>
    <dgm:pt modelId="{ED50E8F2-DD3F-4FB8-A8D2-AADC979DA03E}" type="pres">
      <dgm:prSet presAssocID="{06295FDF-14DA-44D4-AA47-1F7D59ED87D6}" presName="tx2" presStyleLbl="revTx" presStyleIdx="2" presStyleCnt="4" custScaleY="83357"/>
      <dgm:spPr/>
    </dgm:pt>
    <dgm:pt modelId="{0F5A709D-578D-4D64-91E7-ABFDA1ACBBBE}" type="pres">
      <dgm:prSet presAssocID="{06295FDF-14DA-44D4-AA47-1F7D59ED87D6}" presName="vert2" presStyleCnt="0"/>
      <dgm:spPr/>
    </dgm:pt>
    <dgm:pt modelId="{33F31E86-35E7-4473-9795-6848B60BF336}" type="pres">
      <dgm:prSet presAssocID="{06295FDF-14DA-44D4-AA47-1F7D59ED87D6}" presName="thinLine2b" presStyleLbl="callout" presStyleIdx="1" presStyleCnt="3"/>
      <dgm:spPr/>
    </dgm:pt>
    <dgm:pt modelId="{0FAE9E8D-47F5-44CA-B6CD-EC6512282ABD}" type="pres">
      <dgm:prSet presAssocID="{06295FDF-14DA-44D4-AA47-1F7D59ED87D6}" presName="vertSpace2b" presStyleCnt="0"/>
      <dgm:spPr/>
    </dgm:pt>
    <dgm:pt modelId="{3D743C30-6E8E-4798-937B-3F4CD56DB875}" type="pres">
      <dgm:prSet presAssocID="{62686222-46B3-406D-88D2-6B74DD9ECF5B}" presName="horz2" presStyleCnt="0"/>
      <dgm:spPr/>
    </dgm:pt>
    <dgm:pt modelId="{B36B0DE8-B5D3-41A9-B6F1-0AD14986C8F1}" type="pres">
      <dgm:prSet presAssocID="{62686222-46B3-406D-88D2-6B74DD9ECF5B}" presName="horzSpace2" presStyleCnt="0"/>
      <dgm:spPr/>
    </dgm:pt>
    <dgm:pt modelId="{588DB3B3-F078-4E47-AE67-FB0E6325EB95}" type="pres">
      <dgm:prSet presAssocID="{62686222-46B3-406D-88D2-6B74DD9ECF5B}" presName="tx2" presStyleLbl="revTx" presStyleIdx="3" presStyleCnt="4" custScaleY="123945"/>
      <dgm:spPr/>
    </dgm:pt>
    <dgm:pt modelId="{246A5A93-09AF-4A77-B2DB-224D09E4FE23}" type="pres">
      <dgm:prSet presAssocID="{62686222-46B3-406D-88D2-6B74DD9ECF5B}" presName="vert2" presStyleCnt="0"/>
      <dgm:spPr/>
    </dgm:pt>
    <dgm:pt modelId="{81D8ADA4-44FE-41B0-9FF7-35362CCBE148}" type="pres">
      <dgm:prSet presAssocID="{62686222-46B3-406D-88D2-6B74DD9ECF5B}" presName="thinLine2b" presStyleLbl="callout" presStyleIdx="2" presStyleCnt="3"/>
      <dgm:spPr/>
    </dgm:pt>
    <dgm:pt modelId="{0AC36CAE-3D94-4469-A556-AB8F17EECF19}" type="pres">
      <dgm:prSet presAssocID="{62686222-46B3-406D-88D2-6B74DD9ECF5B}" presName="vertSpace2b" presStyleCnt="0"/>
      <dgm:spPr/>
    </dgm:pt>
  </dgm:ptLst>
  <dgm:cxnLst>
    <dgm:cxn modelId="{FA8B0800-EB49-4879-BF78-71465A0C7B73}" type="presOf" srcId="{2B3D4ABD-4321-4511-9044-4EF03086ADDD}" destId="{AFF9334F-5B85-4F18-BA63-AE6A110F18E4}" srcOrd="0" destOrd="0" presId="urn:microsoft.com/office/officeart/2008/layout/LinedList"/>
    <dgm:cxn modelId="{FE175C03-3A6A-484B-A562-26AE8B0618D4}" type="presOf" srcId="{62686222-46B3-406D-88D2-6B74DD9ECF5B}" destId="{588DB3B3-F078-4E47-AE67-FB0E6325EB95}" srcOrd="0" destOrd="0" presId="urn:microsoft.com/office/officeart/2008/layout/LinedList"/>
    <dgm:cxn modelId="{55E2A708-3FEC-45D0-9BC2-092081A35D47}" type="presOf" srcId="{A6353999-7A5A-43C8-892E-518A3F3D4E47}" destId="{6C43C9B3-62C2-4831-93B7-0CD18938ECB3}" srcOrd="0" destOrd="0" presId="urn:microsoft.com/office/officeart/2008/layout/LinedList"/>
    <dgm:cxn modelId="{BC3E3115-91EA-410A-A574-478ED09AEEA7}" srcId="{D0B875C5-0226-4626-B0A2-F2DCBF7F40CA}" destId="{06295FDF-14DA-44D4-AA47-1F7D59ED87D6}" srcOrd="1" destOrd="0" parTransId="{3E753656-941B-4E20-BAC2-8EE80C2A2293}" sibTransId="{C4AF06B5-3BB4-4026-BEB4-5F5A8C79051E}"/>
    <dgm:cxn modelId="{CC82F168-BA02-4411-ACF8-F674C5560487}" srcId="{D0B875C5-0226-4626-B0A2-F2DCBF7F40CA}" destId="{62686222-46B3-406D-88D2-6B74DD9ECF5B}" srcOrd="2" destOrd="0" parTransId="{1708F653-77A5-4AF8-ACCE-C5C7E1B11617}" sibTransId="{4DBD27E0-D63F-44CE-82BF-37E2BF0DDFCA}"/>
    <dgm:cxn modelId="{9827E06F-5B1C-410A-94AD-9F5FC838D2C7}" type="presOf" srcId="{06295FDF-14DA-44D4-AA47-1F7D59ED87D6}" destId="{ED50E8F2-DD3F-4FB8-A8D2-AADC979DA03E}" srcOrd="0" destOrd="0" presId="urn:microsoft.com/office/officeart/2008/layout/LinedList"/>
    <dgm:cxn modelId="{D4CDD992-5715-4C7A-84DA-F1BED2F80AE1}" srcId="{D0B875C5-0226-4626-B0A2-F2DCBF7F40CA}" destId="{A6353999-7A5A-43C8-892E-518A3F3D4E47}" srcOrd="0" destOrd="0" parTransId="{FC853ACB-1EE8-4E2C-80FB-62E573C68BA5}" sibTransId="{47A41600-98B8-4E51-9281-576A9845C356}"/>
    <dgm:cxn modelId="{78A755C0-7951-4C11-858F-A8DCC5BC773D}" srcId="{2B3D4ABD-4321-4511-9044-4EF03086ADDD}" destId="{D0B875C5-0226-4626-B0A2-F2DCBF7F40CA}" srcOrd="0" destOrd="0" parTransId="{796D8FE1-1A28-49B0-A3A9-D808B1573B80}" sibTransId="{6EAF9CB8-8530-407A-B028-26F91B140045}"/>
    <dgm:cxn modelId="{252B57D9-2C3B-4F16-A50F-93982E5EF7F7}" type="presOf" srcId="{D0B875C5-0226-4626-B0A2-F2DCBF7F40CA}" destId="{7A6A31CC-53BC-4849-BA07-2C8D158AD0B0}" srcOrd="0" destOrd="0" presId="urn:microsoft.com/office/officeart/2008/layout/LinedList"/>
    <dgm:cxn modelId="{2D7CD957-9765-44F1-8BD3-8F1AA949774A}" type="presParOf" srcId="{AFF9334F-5B85-4F18-BA63-AE6A110F18E4}" destId="{40DC2BFD-65FA-4520-941A-D0900832E746}" srcOrd="0" destOrd="0" presId="urn:microsoft.com/office/officeart/2008/layout/LinedList"/>
    <dgm:cxn modelId="{E223950E-D537-4CBA-8AAC-6B934CFD45B5}" type="presParOf" srcId="{AFF9334F-5B85-4F18-BA63-AE6A110F18E4}" destId="{D8E3DCF6-AA2F-41CC-A3B6-10B30F0B5224}" srcOrd="1" destOrd="0" presId="urn:microsoft.com/office/officeart/2008/layout/LinedList"/>
    <dgm:cxn modelId="{91A4CAAC-5C1F-468C-929A-01865822913A}" type="presParOf" srcId="{D8E3DCF6-AA2F-41CC-A3B6-10B30F0B5224}" destId="{7A6A31CC-53BC-4849-BA07-2C8D158AD0B0}" srcOrd="0" destOrd="0" presId="urn:microsoft.com/office/officeart/2008/layout/LinedList"/>
    <dgm:cxn modelId="{FA7CDC24-E3A8-4E74-84B6-988C154AAC03}" type="presParOf" srcId="{D8E3DCF6-AA2F-41CC-A3B6-10B30F0B5224}" destId="{F1C8B4C8-1EF9-4242-8A47-4DDA9751DD47}" srcOrd="1" destOrd="0" presId="urn:microsoft.com/office/officeart/2008/layout/LinedList"/>
    <dgm:cxn modelId="{18FC2710-E153-45D3-8047-8410C1B8797F}" type="presParOf" srcId="{F1C8B4C8-1EF9-4242-8A47-4DDA9751DD47}" destId="{24B49C41-B14B-4B40-B16F-B56C15F248A8}" srcOrd="0" destOrd="0" presId="urn:microsoft.com/office/officeart/2008/layout/LinedList"/>
    <dgm:cxn modelId="{3B6B7EA5-DAE8-4AF2-9F1C-248D6B9D7CA3}" type="presParOf" srcId="{F1C8B4C8-1EF9-4242-8A47-4DDA9751DD47}" destId="{F651905F-4AC3-4FE8-A777-650AE692C31E}" srcOrd="1" destOrd="0" presId="urn:microsoft.com/office/officeart/2008/layout/LinedList"/>
    <dgm:cxn modelId="{870AACBC-BB31-4597-AEC2-187C1449806A}" type="presParOf" srcId="{F651905F-4AC3-4FE8-A777-650AE692C31E}" destId="{B86AA952-9210-4B1A-9208-38BCDC441783}" srcOrd="0" destOrd="0" presId="urn:microsoft.com/office/officeart/2008/layout/LinedList"/>
    <dgm:cxn modelId="{7368592E-012F-43A3-9A4E-20248FC22E2D}" type="presParOf" srcId="{F651905F-4AC3-4FE8-A777-650AE692C31E}" destId="{6C43C9B3-62C2-4831-93B7-0CD18938ECB3}" srcOrd="1" destOrd="0" presId="urn:microsoft.com/office/officeart/2008/layout/LinedList"/>
    <dgm:cxn modelId="{31A2687D-B608-4044-9C8C-39C7BA0DEC88}" type="presParOf" srcId="{F651905F-4AC3-4FE8-A777-650AE692C31E}" destId="{A951278A-D731-4589-A0E9-AEEE66475665}" srcOrd="2" destOrd="0" presId="urn:microsoft.com/office/officeart/2008/layout/LinedList"/>
    <dgm:cxn modelId="{9AA019D9-89B8-40B4-AA38-0EBE5CEC7034}" type="presParOf" srcId="{F1C8B4C8-1EF9-4242-8A47-4DDA9751DD47}" destId="{C76BF47F-EA71-46CE-8865-274D39060AFB}" srcOrd="2" destOrd="0" presId="urn:microsoft.com/office/officeart/2008/layout/LinedList"/>
    <dgm:cxn modelId="{5307D33E-0E41-47AD-ACB9-BA36F4194E71}" type="presParOf" srcId="{F1C8B4C8-1EF9-4242-8A47-4DDA9751DD47}" destId="{B6488BB8-BAB5-4EEB-A8F5-373E55D31E65}" srcOrd="3" destOrd="0" presId="urn:microsoft.com/office/officeart/2008/layout/LinedList"/>
    <dgm:cxn modelId="{E7A00DD9-DAF3-4051-B407-91088C03F9D3}" type="presParOf" srcId="{F1C8B4C8-1EF9-4242-8A47-4DDA9751DD47}" destId="{7E4CC4D4-F1BC-4E8C-A041-475A12A8582B}" srcOrd="4" destOrd="0" presId="urn:microsoft.com/office/officeart/2008/layout/LinedList"/>
    <dgm:cxn modelId="{C7EB56E4-B75E-42D1-AC79-6B4B331BAD03}" type="presParOf" srcId="{7E4CC4D4-F1BC-4E8C-A041-475A12A8582B}" destId="{B97886C2-C172-4EFB-BE9E-7CC944D193D1}" srcOrd="0" destOrd="0" presId="urn:microsoft.com/office/officeart/2008/layout/LinedList"/>
    <dgm:cxn modelId="{BA49A998-C7B4-449E-8A1F-156DFD2B11B1}" type="presParOf" srcId="{7E4CC4D4-F1BC-4E8C-A041-475A12A8582B}" destId="{ED50E8F2-DD3F-4FB8-A8D2-AADC979DA03E}" srcOrd="1" destOrd="0" presId="urn:microsoft.com/office/officeart/2008/layout/LinedList"/>
    <dgm:cxn modelId="{31CA3F00-6D4B-4CB8-9174-CA78A52AFEA8}" type="presParOf" srcId="{7E4CC4D4-F1BC-4E8C-A041-475A12A8582B}" destId="{0F5A709D-578D-4D64-91E7-ABFDA1ACBBBE}" srcOrd="2" destOrd="0" presId="urn:microsoft.com/office/officeart/2008/layout/LinedList"/>
    <dgm:cxn modelId="{9F4353F5-0C2E-476D-B23B-8ECF415208D5}" type="presParOf" srcId="{F1C8B4C8-1EF9-4242-8A47-4DDA9751DD47}" destId="{33F31E86-35E7-4473-9795-6848B60BF336}" srcOrd="5" destOrd="0" presId="urn:microsoft.com/office/officeart/2008/layout/LinedList"/>
    <dgm:cxn modelId="{1B178C89-0EA7-422E-BEED-6F7B838664D7}" type="presParOf" srcId="{F1C8B4C8-1EF9-4242-8A47-4DDA9751DD47}" destId="{0FAE9E8D-47F5-44CA-B6CD-EC6512282ABD}" srcOrd="6" destOrd="0" presId="urn:microsoft.com/office/officeart/2008/layout/LinedList"/>
    <dgm:cxn modelId="{4CE05B57-972B-4700-A9AB-991A658CD408}" type="presParOf" srcId="{F1C8B4C8-1EF9-4242-8A47-4DDA9751DD47}" destId="{3D743C30-6E8E-4798-937B-3F4CD56DB875}" srcOrd="7" destOrd="0" presId="urn:microsoft.com/office/officeart/2008/layout/LinedList"/>
    <dgm:cxn modelId="{6191B609-4A0B-4A14-B66F-294193E8604D}" type="presParOf" srcId="{3D743C30-6E8E-4798-937B-3F4CD56DB875}" destId="{B36B0DE8-B5D3-41A9-B6F1-0AD14986C8F1}" srcOrd="0" destOrd="0" presId="urn:microsoft.com/office/officeart/2008/layout/LinedList"/>
    <dgm:cxn modelId="{3C432238-72B3-45B6-951A-D45DA1BF8DE8}" type="presParOf" srcId="{3D743C30-6E8E-4798-937B-3F4CD56DB875}" destId="{588DB3B3-F078-4E47-AE67-FB0E6325EB95}" srcOrd="1" destOrd="0" presId="urn:microsoft.com/office/officeart/2008/layout/LinedList"/>
    <dgm:cxn modelId="{F160C1BE-0248-4409-8975-A34A21E07D29}" type="presParOf" srcId="{3D743C30-6E8E-4798-937B-3F4CD56DB875}" destId="{246A5A93-09AF-4A77-B2DB-224D09E4FE23}" srcOrd="2" destOrd="0" presId="urn:microsoft.com/office/officeart/2008/layout/LinedList"/>
    <dgm:cxn modelId="{D95BFFA8-491F-4AED-A956-C90E345EFFB9}" type="presParOf" srcId="{F1C8B4C8-1EF9-4242-8A47-4DDA9751DD47}" destId="{81D8ADA4-44FE-41B0-9FF7-35362CCBE148}" srcOrd="8" destOrd="0" presId="urn:microsoft.com/office/officeart/2008/layout/LinedList"/>
    <dgm:cxn modelId="{86A5C732-46B3-45C1-8577-98F1E5A51EA8}" type="presParOf" srcId="{F1C8B4C8-1EF9-4242-8A47-4DDA9751DD47}" destId="{0AC36CAE-3D94-4469-A556-AB8F17EECF1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639C4-D3AE-44FD-A031-7B49D1357CA2}" type="doc">
      <dgm:prSet loTypeId="urn:microsoft.com/office/officeart/2016/7/layout/RoundedRectangleTimeline" loCatId="process" qsTypeId="urn:microsoft.com/office/officeart/2005/8/quickstyle/simple1" qsCatId="simple" csTypeId="urn:microsoft.com/office/officeart/2005/8/colors/accent1_5" csCatId="accent1" phldr="1"/>
      <dgm:spPr/>
      <dgm:t>
        <a:bodyPr/>
        <a:lstStyle/>
        <a:p>
          <a:endParaRPr lang="en-US"/>
        </a:p>
      </dgm:t>
    </dgm:pt>
    <dgm:pt modelId="{E63D74D9-B0D0-4B8D-86F0-579EBA1440A3}">
      <dgm:prSet custT="1"/>
      <dgm:spPr>
        <a:solidFill>
          <a:schemeClr val="tx1">
            <a:lumMod val="40000"/>
            <a:lumOff val="60000"/>
            <a:alpha val="90000"/>
          </a:schemeClr>
        </a:solidFill>
      </dgm:spPr>
      <dgm:t>
        <a:bodyPr/>
        <a:lstStyle/>
        <a:p>
          <a:r>
            <a:rPr lang="en-US" sz="2400">
              <a:solidFill>
                <a:schemeClr val="tx1"/>
              </a:solidFill>
            </a:rPr>
            <a:t>October 2020 </a:t>
          </a:r>
        </a:p>
      </dgm:t>
    </dgm:pt>
    <dgm:pt modelId="{F743A6AC-6F03-454D-8104-0F329AE6DD48}" type="parTrans" cxnId="{B8055F4A-5185-4269-A0D2-9248459366ED}">
      <dgm:prSet/>
      <dgm:spPr/>
      <dgm:t>
        <a:bodyPr/>
        <a:lstStyle/>
        <a:p>
          <a:endParaRPr lang="en-US" sz="4000"/>
        </a:p>
      </dgm:t>
    </dgm:pt>
    <dgm:pt modelId="{6CCA7B9D-7A5A-48A3-9690-81D9B1040E4B}" type="sibTrans" cxnId="{B8055F4A-5185-4269-A0D2-9248459366ED}">
      <dgm:prSet/>
      <dgm:spPr/>
      <dgm:t>
        <a:bodyPr/>
        <a:lstStyle/>
        <a:p>
          <a:endParaRPr lang="en-US" sz="4000"/>
        </a:p>
      </dgm:t>
    </dgm:pt>
    <dgm:pt modelId="{FC6A834B-9836-4EC4-9DAB-F972C72C9912}">
      <dgm:prSet custT="1"/>
      <dgm:spPr/>
      <dgm:t>
        <a:bodyPr/>
        <a:lstStyle/>
        <a:p>
          <a:pPr>
            <a:spcAft>
              <a:spcPts val="0"/>
            </a:spcAft>
          </a:pPr>
          <a:r>
            <a:rPr lang="en-US" sz="2400"/>
            <a:t>The Indicator 5 data sample is  </a:t>
          </a:r>
        </a:p>
        <a:p>
          <a:pPr>
            <a:spcAft>
              <a:spcPts val="0"/>
            </a:spcAft>
          </a:pPr>
          <a:r>
            <a:rPr lang="en-US" sz="2400"/>
            <a:t>collected on a “point in time” basis</a:t>
          </a:r>
        </a:p>
      </dgm:t>
    </dgm:pt>
    <dgm:pt modelId="{BDEB6DDC-9A29-451C-A9CB-40C26884C094}" type="parTrans" cxnId="{657AB696-F8A1-428C-B743-78C47BC8D39D}">
      <dgm:prSet/>
      <dgm:spPr/>
      <dgm:t>
        <a:bodyPr/>
        <a:lstStyle/>
        <a:p>
          <a:endParaRPr lang="en-US" sz="4000"/>
        </a:p>
      </dgm:t>
    </dgm:pt>
    <dgm:pt modelId="{168F899F-4395-4B52-89CB-A5EA86B7EA1E}" type="sibTrans" cxnId="{657AB696-F8A1-428C-B743-78C47BC8D39D}">
      <dgm:prSet/>
      <dgm:spPr/>
      <dgm:t>
        <a:bodyPr/>
        <a:lstStyle/>
        <a:p>
          <a:endParaRPr lang="en-US" sz="4000"/>
        </a:p>
      </dgm:t>
    </dgm:pt>
    <dgm:pt modelId="{DE7E549C-5B30-4874-B4C6-9BABDD91A4CF}">
      <dgm:prSet custT="1"/>
      <dgm:spPr/>
      <dgm:t>
        <a:bodyPr/>
        <a:lstStyle/>
        <a:p>
          <a:pPr>
            <a:spcAft>
              <a:spcPts val="0"/>
            </a:spcAft>
          </a:pPr>
          <a:r>
            <a:rPr lang="en-US" sz="2400"/>
            <a:t>The FFY 2020 APR is </a:t>
          </a:r>
        </a:p>
        <a:p>
          <a:pPr>
            <a:spcAft>
              <a:spcPts val="0"/>
            </a:spcAft>
          </a:pPr>
          <a:r>
            <a:rPr lang="en-US" sz="2400"/>
            <a:t>submitted to OSEP</a:t>
          </a:r>
        </a:p>
      </dgm:t>
    </dgm:pt>
    <dgm:pt modelId="{0E239E6A-8EFD-47CB-9692-86786A1744A1}" type="parTrans" cxnId="{367268EB-CB15-4ED1-AFF3-77BC07D04397}">
      <dgm:prSet/>
      <dgm:spPr/>
      <dgm:t>
        <a:bodyPr/>
        <a:lstStyle/>
        <a:p>
          <a:endParaRPr lang="en-US" sz="4000"/>
        </a:p>
      </dgm:t>
    </dgm:pt>
    <dgm:pt modelId="{FB95F073-989F-4C29-AC45-4C0AB9BC7C8B}" type="sibTrans" cxnId="{367268EB-CB15-4ED1-AFF3-77BC07D04397}">
      <dgm:prSet/>
      <dgm:spPr/>
      <dgm:t>
        <a:bodyPr/>
        <a:lstStyle/>
        <a:p>
          <a:endParaRPr lang="en-US" sz="4000"/>
        </a:p>
      </dgm:t>
    </dgm:pt>
    <dgm:pt modelId="{7D64E78C-2C97-49A5-90C0-607D5C9473CE}">
      <dgm:prSet custT="1"/>
      <dgm:spPr/>
      <dgm:t>
        <a:bodyPr/>
        <a:lstStyle/>
        <a:p>
          <a:pPr>
            <a:spcAft>
              <a:spcPts val="0"/>
            </a:spcAft>
          </a:pPr>
          <a:endParaRPr lang="en-US" sz="2400"/>
        </a:p>
      </dgm:t>
    </dgm:pt>
    <dgm:pt modelId="{53A433A2-0032-4608-8B63-6DC520DABB5C}" type="parTrans" cxnId="{EA7737CB-4771-4546-B659-1EFB87DB3F07}">
      <dgm:prSet/>
      <dgm:spPr/>
      <dgm:t>
        <a:bodyPr/>
        <a:lstStyle/>
        <a:p>
          <a:endParaRPr lang="en-US" sz="4000"/>
        </a:p>
      </dgm:t>
    </dgm:pt>
    <dgm:pt modelId="{19FF7039-448E-4161-A6B7-1B5B43BD51B9}" type="sibTrans" cxnId="{EA7737CB-4771-4546-B659-1EFB87DB3F07}">
      <dgm:prSet/>
      <dgm:spPr/>
      <dgm:t>
        <a:bodyPr/>
        <a:lstStyle/>
        <a:p>
          <a:endParaRPr lang="en-US" sz="4000"/>
        </a:p>
      </dgm:t>
    </dgm:pt>
    <dgm:pt modelId="{BCC3666D-909C-42E9-A357-C489EFD7448E}">
      <dgm:prSet custT="1"/>
      <dgm:spPr>
        <a:solidFill>
          <a:schemeClr val="tx1">
            <a:lumMod val="75000"/>
            <a:alpha val="70000"/>
          </a:schemeClr>
        </a:solidFill>
      </dgm:spPr>
      <dgm:t>
        <a:bodyPr/>
        <a:lstStyle/>
        <a:p>
          <a:r>
            <a:rPr lang="en-US" sz="2400">
              <a:solidFill>
                <a:schemeClr val="bg1"/>
              </a:solidFill>
            </a:rPr>
            <a:t>FFY 2020 APR</a:t>
          </a:r>
        </a:p>
      </dgm:t>
    </dgm:pt>
    <dgm:pt modelId="{266EA25B-479F-47CE-91F7-36ACB74DE692}" type="parTrans" cxnId="{06D3025D-9903-4273-8426-2943CEE7CB87}">
      <dgm:prSet/>
      <dgm:spPr/>
      <dgm:t>
        <a:bodyPr/>
        <a:lstStyle/>
        <a:p>
          <a:endParaRPr lang="en-US" sz="4000"/>
        </a:p>
      </dgm:t>
    </dgm:pt>
    <dgm:pt modelId="{CE26B57A-B78C-40B2-A027-21D34E1A7E69}" type="sibTrans" cxnId="{06D3025D-9903-4273-8426-2943CEE7CB87}">
      <dgm:prSet/>
      <dgm:spPr/>
      <dgm:t>
        <a:bodyPr/>
        <a:lstStyle/>
        <a:p>
          <a:endParaRPr lang="en-US" sz="4000"/>
        </a:p>
      </dgm:t>
    </dgm:pt>
    <dgm:pt modelId="{6CBEAB83-1C97-47B4-8784-BF4EB6B5E295}">
      <dgm:prSet custT="1"/>
      <dgm:spPr/>
      <dgm:t>
        <a:bodyPr/>
        <a:lstStyle/>
        <a:p>
          <a:pPr>
            <a:spcAft>
              <a:spcPts val="0"/>
            </a:spcAft>
          </a:pPr>
          <a:r>
            <a:rPr lang="en-US" sz="2800"/>
            <a:t>The October 2020 LRE Data is </a:t>
          </a:r>
        </a:p>
        <a:p>
          <a:pPr>
            <a:spcAft>
              <a:spcPts val="0"/>
            </a:spcAft>
          </a:pPr>
          <a:r>
            <a:rPr lang="en-US" sz="2800"/>
            <a:t>included in the FFY 2020 APR</a:t>
          </a:r>
        </a:p>
      </dgm:t>
    </dgm:pt>
    <dgm:pt modelId="{5E086464-70F8-4343-AEF4-888615845606}" type="parTrans" cxnId="{56FF2826-3A26-46DA-BC8B-9CB2F03B3B7B}">
      <dgm:prSet/>
      <dgm:spPr/>
      <dgm:t>
        <a:bodyPr/>
        <a:lstStyle/>
        <a:p>
          <a:endParaRPr lang="en-US" sz="4000"/>
        </a:p>
      </dgm:t>
    </dgm:pt>
    <dgm:pt modelId="{5B824976-F5C9-4F90-8449-111C6F68D2EF}" type="sibTrans" cxnId="{56FF2826-3A26-46DA-BC8B-9CB2F03B3B7B}">
      <dgm:prSet/>
      <dgm:spPr/>
      <dgm:t>
        <a:bodyPr/>
        <a:lstStyle/>
        <a:p>
          <a:endParaRPr lang="en-US" sz="4000"/>
        </a:p>
      </dgm:t>
    </dgm:pt>
    <dgm:pt modelId="{9D874E61-B04E-49CE-9BFA-C23EB057FD6B}">
      <dgm:prSet custT="1"/>
      <dgm:spPr/>
      <dgm:t>
        <a:bodyPr/>
        <a:lstStyle/>
        <a:p>
          <a:r>
            <a:rPr lang="en-US" sz="2400">
              <a:solidFill>
                <a:schemeClr val="tx1"/>
              </a:solidFill>
            </a:rPr>
            <a:t>February 2022</a:t>
          </a:r>
        </a:p>
      </dgm:t>
    </dgm:pt>
    <dgm:pt modelId="{B3191DAE-600C-4B8A-8D6D-E00A0B7B81AE}" type="sibTrans" cxnId="{BF7248DD-97D4-48FD-AEC0-E67B4A039743}">
      <dgm:prSet/>
      <dgm:spPr/>
      <dgm:t>
        <a:bodyPr/>
        <a:lstStyle/>
        <a:p>
          <a:endParaRPr lang="en-US" sz="4000"/>
        </a:p>
      </dgm:t>
    </dgm:pt>
    <dgm:pt modelId="{24BDE125-EC46-4CED-B23D-38B3091E76E0}" type="parTrans" cxnId="{BF7248DD-97D4-48FD-AEC0-E67B4A039743}">
      <dgm:prSet/>
      <dgm:spPr/>
      <dgm:t>
        <a:bodyPr/>
        <a:lstStyle/>
        <a:p>
          <a:endParaRPr lang="en-US" sz="4000"/>
        </a:p>
      </dgm:t>
    </dgm:pt>
    <dgm:pt modelId="{19095BB5-2802-480B-AA09-679F3589E6EE}" type="pres">
      <dgm:prSet presAssocID="{4FD639C4-D3AE-44FD-A031-7B49D1357CA2}" presName="Name0" presStyleCnt="0">
        <dgm:presLayoutVars>
          <dgm:chMax/>
          <dgm:chPref/>
          <dgm:animLvl val="lvl"/>
        </dgm:presLayoutVars>
      </dgm:prSet>
      <dgm:spPr/>
    </dgm:pt>
    <dgm:pt modelId="{B622FC15-C958-469F-A39E-9EDC723A2293}" type="pres">
      <dgm:prSet presAssocID="{E63D74D9-B0D0-4B8D-86F0-579EBA1440A3}" presName="composite1" presStyleCnt="0"/>
      <dgm:spPr/>
    </dgm:pt>
    <dgm:pt modelId="{3B51558E-8599-49B9-B59C-0B1B7569CF5A}" type="pres">
      <dgm:prSet presAssocID="{E63D74D9-B0D0-4B8D-86F0-579EBA1440A3}" presName="parent1" presStyleLbl="alignNode1" presStyleIdx="0" presStyleCnt="3">
        <dgm:presLayoutVars>
          <dgm:chMax val="1"/>
          <dgm:chPref val="1"/>
          <dgm:bulletEnabled val="1"/>
        </dgm:presLayoutVars>
      </dgm:prSet>
      <dgm:spPr/>
    </dgm:pt>
    <dgm:pt modelId="{F63F2B01-5D72-4A02-8697-133ED9E6591E}" type="pres">
      <dgm:prSet presAssocID="{E63D74D9-B0D0-4B8D-86F0-579EBA1440A3}" presName="Childtext1" presStyleLbl="revTx" presStyleIdx="0" presStyleCnt="3">
        <dgm:presLayoutVars>
          <dgm:bulletEnabled val="1"/>
        </dgm:presLayoutVars>
      </dgm:prSet>
      <dgm:spPr/>
    </dgm:pt>
    <dgm:pt modelId="{2F310C15-1BED-4BBD-A1DE-87B40BF60BC1}" type="pres">
      <dgm:prSet presAssocID="{E63D74D9-B0D0-4B8D-86F0-579EBA1440A3}" presName="ConnectLine1" presStyleLbl="sibTrans1D1" presStyleIdx="0" presStyleCnt="3"/>
      <dgm:spPr>
        <a:noFill/>
        <a:ln w="6350" cap="flat" cmpd="sng" algn="ctr">
          <a:solidFill>
            <a:schemeClr val="accent1">
              <a:shade val="90000"/>
              <a:hueOff val="0"/>
              <a:satOff val="0"/>
              <a:lumOff val="0"/>
              <a:alphaOff val="0"/>
            </a:schemeClr>
          </a:solidFill>
          <a:prstDash val="dash"/>
          <a:miter lim="800000"/>
        </a:ln>
        <a:effectLst/>
      </dgm:spPr>
    </dgm:pt>
    <dgm:pt modelId="{16803928-0384-4E94-82B3-A4E028570F79}" type="pres">
      <dgm:prSet presAssocID="{E63D74D9-B0D0-4B8D-86F0-579EBA1440A3}" presName="ConnectLineEnd1" presStyleLbl="lnNode1" presStyleIdx="0" presStyleCnt="3"/>
      <dgm:spPr/>
    </dgm:pt>
    <dgm:pt modelId="{7E2A9C47-54E2-442C-BEDF-835870442900}" type="pres">
      <dgm:prSet presAssocID="{E63D74D9-B0D0-4B8D-86F0-579EBA1440A3}" presName="EmptyPane1" presStyleCnt="0"/>
      <dgm:spPr/>
    </dgm:pt>
    <dgm:pt modelId="{C306B04A-19FD-4073-9AE1-41113BA127B5}" type="pres">
      <dgm:prSet presAssocID="{6CCA7B9D-7A5A-48A3-9690-81D9B1040E4B}" presName="spaceBetweenRectangles1" presStyleCnt="0"/>
      <dgm:spPr/>
    </dgm:pt>
    <dgm:pt modelId="{1F8CA5B4-235E-4C3A-9C01-92E8354841BA}" type="pres">
      <dgm:prSet presAssocID="{BCC3666D-909C-42E9-A357-C489EFD7448E}" presName="composite1" presStyleCnt="0"/>
      <dgm:spPr/>
    </dgm:pt>
    <dgm:pt modelId="{E8F4C2FB-C519-4B52-B0BA-6C6F070F731F}" type="pres">
      <dgm:prSet presAssocID="{BCC3666D-909C-42E9-A357-C489EFD7448E}" presName="parent1" presStyleLbl="alignNode1" presStyleIdx="1" presStyleCnt="3">
        <dgm:presLayoutVars>
          <dgm:chMax val="1"/>
          <dgm:chPref val="1"/>
          <dgm:bulletEnabled val="1"/>
        </dgm:presLayoutVars>
      </dgm:prSet>
      <dgm:spPr/>
    </dgm:pt>
    <dgm:pt modelId="{6AD09D91-4B94-49E3-9314-CB0BF2F207D7}" type="pres">
      <dgm:prSet presAssocID="{BCC3666D-909C-42E9-A357-C489EFD7448E}" presName="Childtext1" presStyleLbl="revTx" presStyleIdx="1" presStyleCnt="3">
        <dgm:presLayoutVars>
          <dgm:bulletEnabled val="1"/>
        </dgm:presLayoutVars>
      </dgm:prSet>
      <dgm:spPr/>
    </dgm:pt>
    <dgm:pt modelId="{B225364B-B269-431F-AF61-ABC8EE0401B0}" type="pres">
      <dgm:prSet presAssocID="{BCC3666D-909C-42E9-A357-C489EFD7448E}" presName="ConnectLine1" presStyleLbl="sibTrans1D1" presStyleIdx="1" presStyleCnt="3"/>
      <dgm:spPr>
        <a:noFill/>
        <a:ln w="6350" cap="flat" cmpd="sng" algn="ctr">
          <a:solidFill>
            <a:schemeClr val="accent1">
              <a:shade val="90000"/>
              <a:hueOff val="207713"/>
              <a:satOff val="-4436"/>
              <a:lumOff val="16555"/>
              <a:alphaOff val="0"/>
            </a:schemeClr>
          </a:solidFill>
          <a:prstDash val="dash"/>
          <a:miter lim="800000"/>
        </a:ln>
        <a:effectLst/>
      </dgm:spPr>
    </dgm:pt>
    <dgm:pt modelId="{E95CD284-3A25-4BC0-9ABD-2E732BFBCD95}" type="pres">
      <dgm:prSet presAssocID="{BCC3666D-909C-42E9-A357-C489EFD7448E}" presName="ConnectLineEnd1" presStyleLbl="lnNode1" presStyleIdx="1" presStyleCnt="3"/>
      <dgm:spPr/>
    </dgm:pt>
    <dgm:pt modelId="{C3C3F9CE-BCD0-470B-B84E-EE72A257ED8A}" type="pres">
      <dgm:prSet presAssocID="{BCC3666D-909C-42E9-A357-C489EFD7448E}" presName="EmptyPane1" presStyleCnt="0"/>
      <dgm:spPr/>
    </dgm:pt>
    <dgm:pt modelId="{CD40A0E6-EACA-4BAF-BA1E-AA208EA716BF}" type="pres">
      <dgm:prSet presAssocID="{CE26B57A-B78C-40B2-A027-21D34E1A7E69}" presName="spaceBetweenRectangles1" presStyleCnt="0"/>
      <dgm:spPr/>
    </dgm:pt>
    <dgm:pt modelId="{71835881-13EC-4DE4-A163-1BD73BE79A34}" type="pres">
      <dgm:prSet presAssocID="{9D874E61-B04E-49CE-9BFA-C23EB057FD6B}" presName="composite1" presStyleCnt="0"/>
      <dgm:spPr/>
    </dgm:pt>
    <dgm:pt modelId="{FEFCA557-3386-4095-B2D8-0E5404D351C4}" type="pres">
      <dgm:prSet presAssocID="{9D874E61-B04E-49CE-9BFA-C23EB057FD6B}" presName="parent1" presStyleLbl="alignNode1" presStyleIdx="2" presStyleCnt="3">
        <dgm:presLayoutVars>
          <dgm:chMax val="1"/>
          <dgm:chPref val="1"/>
          <dgm:bulletEnabled val="1"/>
        </dgm:presLayoutVars>
      </dgm:prSet>
      <dgm:spPr/>
    </dgm:pt>
    <dgm:pt modelId="{6F1F35E7-B7DF-4548-98F0-7A70E47E2EFA}" type="pres">
      <dgm:prSet presAssocID="{9D874E61-B04E-49CE-9BFA-C23EB057FD6B}" presName="Childtext1" presStyleLbl="revTx" presStyleIdx="2" presStyleCnt="3">
        <dgm:presLayoutVars>
          <dgm:bulletEnabled val="1"/>
        </dgm:presLayoutVars>
      </dgm:prSet>
      <dgm:spPr/>
    </dgm:pt>
    <dgm:pt modelId="{0B9C7160-43DA-41EE-8EC4-4F7749243820}" type="pres">
      <dgm:prSet presAssocID="{9D874E61-B04E-49CE-9BFA-C23EB057FD6B}" presName="ConnectLine1" presStyleLbl="sibTrans1D1" presStyleIdx="2" presStyleCnt="3"/>
      <dgm:spPr>
        <a:noFill/>
        <a:ln w="6350" cap="flat" cmpd="sng" algn="ctr">
          <a:solidFill>
            <a:schemeClr val="accent1">
              <a:shade val="90000"/>
              <a:hueOff val="415426"/>
              <a:satOff val="-8871"/>
              <a:lumOff val="33109"/>
              <a:alphaOff val="0"/>
            </a:schemeClr>
          </a:solidFill>
          <a:prstDash val="dash"/>
          <a:miter lim="800000"/>
        </a:ln>
        <a:effectLst/>
      </dgm:spPr>
    </dgm:pt>
    <dgm:pt modelId="{BD0FA086-FA31-467C-ABAE-D1CE5E39F6AB}" type="pres">
      <dgm:prSet presAssocID="{9D874E61-B04E-49CE-9BFA-C23EB057FD6B}" presName="ConnectLineEnd1" presStyleLbl="lnNode1" presStyleIdx="2" presStyleCnt="3"/>
      <dgm:spPr/>
    </dgm:pt>
    <dgm:pt modelId="{90AC2040-7560-411E-BDC9-3ACEA54E03C3}" type="pres">
      <dgm:prSet presAssocID="{9D874E61-B04E-49CE-9BFA-C23EB057FD6B}" presName="EmptyPane1" presStyleCnt="0"/>
      <dgm:spPr/>
    </dgm:pt>
  </dgm:ptLst>
  <dgm:cxnLst>
    <dgm:cxn modelId="{56FF2826-3A26-46DA-BC8B-9CB2F03B3B7B}" srcId="{BCC3666D-909C-42E9-A357-C489EFD7448E}" destId="{6CBEAB83-1C97-47B4-8784-BF4EB6B5E295}" srcOrd="0" destOrd="0" parTransId="{5E086464-70F8-4343-AEF4-888615845606}" sibTransId="{5B824976-F5C9-4F90-8449-111C6F68D2EF}"/>
    <dgm:cxn modelId="{D7505132-A59E-4C88-B23E-7D81354A2EEE}" type="presOf" srcId="{DE7E549C-5B30-4874-B4C6-9BABDD91A4CF}" destId="{6F1F35E7-B7DF-4548-98F0-7A70E47E2EFA}" srcOrd="0" destOrd="0" presId="urn:microsoft.com/office/officeart/2016/7/layout/RoundedRectangleTimeline"/>
    <dgm:cxn modelId="{06D3025D-9903-4273-8426-2943CEE7CB87}" srcId="{4FD639C4-D3AE-44FD-A031-7B49D1357CA2}" destId="{BCC3666D-909C-42E9-A357-C489EFD7448E}" srcOrd="1" destOrd="0" parTransId="{266EA25B-479F-47CE-91F7-36ACB74DE692}" sibTransId="{CE26B57A-B78C-40B2-A027-21D34E1A7E69}"/>
    <dgm:cxn modelId="{B8055F4A-5185-4269-A0D2-9248459366ED}" srcId="{4FD639C4-D3AE-44FD-A031-7B49D1357CA2}" destId="{E63D74D9-B0D0-4B8D-86F0-579EBA1440A3}" srcOrd="0" destOrd="0" parTransId="{F743A6AC-6F03-454D-8104-0F329AE6DD48}" sibTransId="{6CCA7B9D-7A5A-48A3-9690-81D9B1040E4B}"/>
    <dgm:cxn modelId="{B6D85551-1A5B-4FE7-82DE-B5005B19C01E}" type="presOf" srcId="{6CBEAB83-1C97-47B4-8784-BF4EB6B5E295}" destId="{6AD09D91-4B94-49E3-9314-CB0BF2F207D7}" srcOrd="0" destOrd="0" presId="urn:microsoft.com/office/officeart/2016/7/layout/RoundedRectangleTimeline"/>
    <dgm:cxn modelId="{007C5A96-8464-4CF6-BBD9-28C7393DF03D}" type="presOf" srcId="{BCC3666D-909C-42E9-A357-C489EFD7448E}" destId="{E8F4C2FB-C519-4B52-B0BA-6C6F070F731F}" srcOrd="0" destOrd="0" presId="urn:microsoft.com/office/officeart/2016/7/layout/RoundedRectangleTimeline"/>
    <dgm:cxn modelId="{657AB696-F8A1-428C-B743-78C47BC8D39D}" srcId="{E63D74D9-B0D0-4B8D-86F0-579EBA1440A3}" destId="{FC6A834B-9836-4EC4-9DAB-F972C72C9912}" srcOrd="1" destOrd="0" parTransId="{BDEB6DDC-9A29-451C-A9CB-40C26884C094}" sibTransId="{168F899F-4395-4B52-89CB-A5EA86B7EA1E}"/>
    <dgm:cxn modelId="{E221A39B-79AA-4064-8CE2-ED95A248D907}" type="presOf" srcId="{4FD639C4-D3AE-44FD-A031-7B49D1357CA2}" destId="{19095BB5-2802-480B-AA09-679F3589E6EE}" srcOrd="0" destOrd="0" presId="urn:microsoft.com/office/officeart/2016/7/layout/RoundedRectangleTimeline"/>
    <dgm:cxn modelId="{6DFD91B8-864D-46EB-AAC7-05D2A96CD1BE}" type="presOf" srcId="{9D874E61-B04E-49CE-9BFA-C23EB057FD6B}" destId="{FEFCA557-3386-4095-B2D8-0E5404D351C4}" srcOrd="0" destOrd="0" presId="urn:microsoft.com/office/officeart/2016/7/layout/RoundedRectangleTimeline"/>
    <dgm:cxn modelId="{EA7737CB-4771-4546-B659-1EFB87DB3F07}" srcId="{E63D74D9-B0D0-4B8D-86F0-579EBA1440A3}" destId="{7D64E78C-2C97-49A5-90C0-607D5C9473CE}" srcOrd="0" destOrd="0" parTransId="{53A433A2-0032-4608-8B63-6DC520DABB5C}" sibTransId="{19FF7039-448E-4161-A6B7-1B5B43BD51B9}"/>
    <dgm:cxn modelId="{95D69ED8-58ED-473E-9DBF-FB6780A39746}" type="presOf" srcId="{E63D74D9-B0D0-4B8D-86F0-579EBA1440A3}" destId="{3B51558E-8599-49B9-B59C-0B1B7569CF5A}" srcOrd="0" destOrd="0" presId="urn:microsoft.com/office/officeart/2016/7/layout/RoundedRectangleTimeline"/>
    <dgm:cxn modelId="{BF7248DD-97D4-48FD-AEC0-E67B4A039743}" srcId="{4FD639C4-D3AE-44FD-A031-7B49D1357CA2}" destId="{9D874E61-B04E-49CE-9BFA-C23EB057FD6B}" srcOrd="2" destOrd="0" parTransId="{24BDE125-EC46-4CED-B23D-38B3091E76E0}" sibTransId="{B3191DAE-600C-4B8A-8D6D-E00A0B7B81AE}"/>
    <dgm:cxn modelId="{E4E95DE7-3525-4412-B8E0-DED74BFEA59B}" type="presOf" srcId="{FC6A834B-9836-4EC4-9DAB-F972C72C9912}" destId="{F63F2B01-5D72-4A02-8697-133ED9E6591E}" srcOrd="0" destOrd="1" presId="urn:microsoft.com/office/officeart/2016/7/layout/RoundedRectangleTimeline"/>
    <dgm:cxn modelId="{367268EB-CB15-4ED1-AFF3-77BC07D04397}" srcId="{9D874E61-B04E-49CE-9BFA-C23EB057FD6B}" destId="{DE7E549C-5B30-4874-B4C6-9BABDD91A4CF}" srcOrd="0" destOrd="0" parTransId="{0E239E6A-8EFD-47CB-9692-86786A1744A1}" sibTransId="{FB95F073-989F-4C29-AC45-4C0AB9BC7C8B}"/>
    <dgm:cxn modelId="{EA3D1CEC-BC42-4F33-B16E-E914259FB470}" type="presOf" srcId="{7D64E78C-2C97-49A5-90C0-607D5C9473CE}" destId="{F63F2B01-5D72-4A02-8697-133ED9E6591E}" srcOrd="0" destOrd="0" presId="urn:microsoft.com/office/officeart/2016/7/layout/RoundedRectangleTimeline"/>
    <dgm:cxn modelId="{635DB7C9-DD3B-4CDB-8D7E-7349400A4250}" type="presParOf" srcId="{19095BB5-2802-480B-AA09-679F3589E6EE}" destId="{B622FC15-C958-469F-A39E-9EDC723A2293}" srcOrd="0" destOrd="0" presId="urn:microsoft.com/office/officeart/2016/7/layout/RoundedRectangleTimeline"/>
    <dgm:cxn modelId="{30466793-4A99-4ED9-AA25-CA44B2C52A9B}" type="presParOf" srcId="{B622FC15-C958-469F-A39E-9EDC723A2293}" destId="{3B51558E-8599-49B9-B59C-0B1B7569CF5A}" srcOrd="0" destOrd="0" presId="urn:microsoft.com/office/officeart/2016/7/layout/RoundedRectangleTimeline"/>
    <dgm:cxn modelId="{CBDEC9E2-CA33-4823-904D-CDB106EE3C21}" type="presParOf" srcId="{B622FC15-C958-469F-A39E-9EDC723A2293}" destId="{F63F2B01-5D72-4A02-8697-133ED9E6591E}" srcOrd="1" destOrd="0" presId="urn:microsoft.com/office/officeart/2016/7/layout/RoundedRectangleTimeline"/>
    <dgm:cxn modelId="{B7D4A847-C71E-413B-9BEB-0AD289C137CB}" type="presParOf" srcId="{B622FC15-C958-469F-A39E-9EDC723A2293}" destId="{2F310C15-1BED-4BBD-A1DE-87B40BF60BC1}" srcOrd="2" destOrd="0" presId="urn:microsoft.com/office/officeart/2016/7/layout/RoundedRectangleTimeline"/>
    <dgm:cxn modelId="{9FC313A0-5143-4AC8-84CB-C59F050C948E}" type="presParOf" srcId="{B622FC15-C958-469F-A39E-9EDC723A2293}" destId="{16803928-0384-4E94-82B3-A4E028570F79}" srcOrd="3" destOrd="0" presId="urn:microsoft.com/office/officeart/2016/7/layout/RoundedRectangleTimeline"/>
    <dgm:cxn modelId="{228A768D-06C6-4987-AC5E-5436F1C26937}" type="presParOf" srcId="{B622FC15-C958-469F-A39E-9EDC723A2293}" destId="{7E2A9C47-54E2-442C-BEDF-835870442900}" srcOrd="4" destOrd="0" presId="urn:microsoft.com/office/officeart/2016/7/layout/RoundedRectangleTimeline"/>
    <dgm:cxn modelId="{F3138AB3-8AC8-436F-951A-C60AE7E033B1}" type="presParOf" srcId="{19095BB5-2802-480B-AA09-679F3589E6EE}" destId="{C306B04A-19FD-4073-9AE1-41113BA127B5}" srcOrd="1" destOrd="0" presId="urn:microsoft.com/office/officeart/2016/7/layout/RoundedRectangleTimeline"/>
    <dgm:cxn modelId="{F970E288-A87A-491F-BAD5-3BEEB7EB6229}" type="presParOf" srcId="{19095BB5-2802-480B-AA09-679F3589E6EE}" destId="{1F8CA5B4-235E-4C3A-9C01-92E8354841BA}" srcOrd="2" destOrd="0" presId="urn:microsoft.com/office/officeart/2016/7/layout/RoundedRectangleTimeline"/>
    <dgm:cxn modelId="{60568957-8268-477B-A126-5BEB31D478C2}" type="presParOf" srcId="{1F8CA5B4-235E-4C3A-9C01-92E8354841BA}" destId="{E8F4C2FB-C519-4B52-B0BA-6C6F070F731F}" srcOrd="0" destOrd="0" presId="urn:microsoft.com/office/officeart/2016/7/layout/RoundedRectangleTimeline"/>
    <dgm:cxn modelId="{414068F9-51D6-40D1-B2A8-5395CDCB0FB7}" type="presParOf" srcId="{1F8CA5B4-235E-4C3A-9C01-92E8354841BA}" destId="{6AD09D91-4B94-49E3-9314-CB0BF2F207D7}" srcOrd="1" destOrd="0" presId="urn:microsoft.com/office/officeart/2016/7/layout/RoundedRectangleTimeline"/>
    <dgm:cxn modelId="{ECA23F85-9C65-40BA-A1D2-715F789C15AD}" type="presParOf" srcId="{1F8CA5B4-235E-4C3A-9C01-92E8354841BA}" destId="{B225364B-B269-431F-AF61-ABC8EE0401B0}" srcOrd="2" destOrd="0" presId="urn:microsoft.com/office/officeart/2016/7/layout/RoundedRectangleTimeline"/>
    <dgm:cxn modelId="{AE96DF47-7B07-410B-9B4C-A7608191F5AA}" type="presParOf" srcId="{1F8CA5B4-235E-4C3A-9C01-92E8354841BA}" destId="{E95CD284-3A25-4BC0-9ABD-2E732BFBCD95}" srcOrd="3" destOrd="0" presId="urn:microsoft.com/office/officeart/2016/7/layout/RoundedRectangleTimeline"/>
    <dgm:cxn modelId="{533DBC42-F2D4-493C-B40F-693DD6CD4FAD}" type="presParOf" srcId="{1F8CA5B4-235E-4C3A-9C01-92E8354841BA}" destId="{C3C3F9CE-BCD0-470B-B84E-EE72A257ED8A}" srcOrd="4" destOrd="0" presId="urn:microsoft.com/office/officeart/2016/7/layout/RoundedRectangleTimeline"/>
    <dgm:cxn modelId="{BA2C796D-0C6D-426E-B386-F50C7C652320}" type="presParOf" srcId="{19095BB5-2802-480B-AA09-679F3589E6EE}" destId="{CD40A0E6-EACA-4BAF-BA1E-AA208EA716BF}" srcOrd="3" destOrd="0" presId="urn:microsoft.com/office/officeart/2016/7/layout/RoundedRectangleTimeline"/>
    <dgm:cxn modelId="{0FDC0F84-46DF-4E86-9821-B34F62C551B2}" type="presParOf" srcId="{19095BB5-2802-480B-AA09-679F3589E6EE}" destId="{71835881-13EC-4DE4-A163-1BD73BE79A34}" srcOrd="4" destOrd="0" presId="urn:microsoft.com/office/officeart/2016/7/layout/RoundedRectangleTimeline"/>
    <dgm:cxn modelId="{4E262FD3-12B6-4579-987A-4C731F894362}" type="presParOf" srcId="{71835881-13EC-4DE4-A163-1BD73BE79A34}" destId="{FEFCA557-3386-4095-B2D8-0E5404D351C4}" srcOrd="0" destOrd="0" presId="urn:microsoft.com/office/officeart/2016/7/layout/RoundedRectangleTimeline"/>
    <dgm:cxn modelId="{DA47E84F-21F6-4429-B7EA-7D543AE273D3}" type="presParOf" srcId="{71835881-13EC-4DE4-A163-1BD73BE79A34}" destId="{6F1F35E7-B7DF-4548-98F0-7A70E47E2EFA}" srcOrd="1" destOrd="0" presId="urn:microsoft.com/office/officeart/2016/7/layout/RoundedRectangleTimeline"/>
    <dgm:cxn modelId="{93B02EA8-EE37-4CE3-952E-A2F8980A331D}" type="presParOf" srcId="{71835881-13EC-4DE4-A163-1BD73BE79A34}" destId="{0B9C7160-43DA-41EE-8EC4-4F7749243820}" srcOrd="2" destOrd="0" presId="urn:microsoft.com/office/officeart/2016/7/layout/RoundedRectangleTimeline"/>
    <dgm:cxn modelId="{41BAADCD-FDAB-4C72-A837-98F26750C10B}" type="presParOf" srcId="{71835881-13EC-4DE4-A163-1BD73BE79A34}" destId="{BD0FA086-FA31-467C-ABAE-D1CE5E39F6AB}" srcOrd="3" destOrd="0" presId="urn:microsoft.com/office/officeart/2016/7/layout/RoundedRectangleTimeline"/>
    <dgm:cxn modelId="{6F7764E9-7FC6-4106-A0B2-38E958DE790B}" type="presParOf" srcId="{71835881-13EC-4DE4-A163-1BD73BE79A34}" destId="{90AC2040-7560-411E-BDC9-3ACEA54E03C3}"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75006D-C00D-422B-9047-AD1876F2ABB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1C80FF1C-D3DC-4F3F-AC95-3F61E193B5F4}">
      <dgm:prSet phldrT="[Text]" custT="1"/>
      <dgm:spPr/>
      <dgm:t>
        <a:bodyPr/>
        <a:lstStyle/>
        <a:p>
          <a:r>
            <a:rPr lang="en-US" sz="2400"/>
            <a:t>District Survey </a:t>
          </a:r>
        </a:p>
      </dgm:t>
    </dgm:pt>
    <dgm:pt modelId="{381C96A4-80CE-4C7E-92D2-1C6BE1E751E0}" type="parTrans" cxnId="{BF74E400-FEE1-4763-B46B-4D9F7966CE67}">
      <dgm:prSet/>
      <dgm:spPr/>
      <dgm:t>
        <a:bodyPr/>
        <a:lstStyle/>
        <a:p>
          <a:endParaRPr lang="en-US"/>
        </a:p>
      </dgm:t>
    </dgm:pt>
    <dgm:pt modelId="{D30AD638-85B0-4E16-8D3D-0942C405E983}" type="sibTrans" cxnId="{BF74E400-FEE1-4763-B46B-4D9F7966CE67}">
      <dgm:prSet/>
      <dgm:spPr/>
      <dgm:t>
        <a:bodyPr/>
        <a:lstStyle/>
        <a:p>
          <a:endParaRPr lang="en-US"/>
        </a:p>
      </dgm:t>
    </dgm:pt>
    <dgm:pt modelId="{61D746B7-1C67-4AC1-80C7-C7C054F64DEC}">
      <dgm:prSet phldrT="[Text]"/>
      <dgm:spPr/>
      <dgm:t>
        <a:bodyPr/>
        <a:lstStyle/>
        <a:p>
          <a:r>
            <a:rPr lang="en-US"/>
            <a:t>Identifies the special education service options in the district and potential barriers to LRE</a:t>
          </a:r>
        </a:p>
      </dgm:t>
    </dgm:pt>
    <dgm:pt modelId="{FFF2C4F5-931B-430F-82DF-D3C01D2E4FC7}" type="parTrans" cxnId="{EE875B7B-EECE-4B27-88F1-02D074CF0709}">
      <dgm:prSet/>
      <dgm:spPr/>
      <dgm:t>
        <a:bodyPr/>
        <a:lstStyle/>
        <a:p>
          <a:endParaRPr lang="en-US"/>
        </a:p>
      </dgm:t>
    </dgm:pt>
    <dgm:pt modelId="{34379379-9A91-44AC-8F5D-55ADE9B69DB4}" type="sibTrans" cxnId="{EE875B7B-EECE-4B27-88F1-02D074CF0709}">
      <dgm:prSet/>
      <dgm:spPr/>
      <dgm:t>
        <a:bodyPr/>
        <a:lstStyle/>
        <a:p>
          <a:endParaRPr lang="en-US"/>
        </a:p>
      </dgm:t>
    </dgm:pt>
    <dgm:pt modelId="{47260D5C-6FE6-4775-B558-8D4DDD19964C}">
      <dgm:prSet phldrT="[Text]" custT="1"/>
      <dgm:spPr>
        <a:solidFill>
          <a:schemeClr val="accent2">
            <a:lumMod val="50000"/>
          </a:schemeClr>
        </a:solidFill>
      </dgm:spPr>
      <dgm:t>
        <a:bodyPr/>
        <a:lstStyle/>
        <a:p>
          <a:r>
            <a:rPr lang="en-US" sz="2400"/>
            <a:t>Parent Interview </a:t>
          </a:r>
        </a:p>
      </dgm:t>
    </dgm:pt>
    <dgm:pt modelId="{4FB4A7A6-EBF5-4DF4-94BA-DB887D6FF9B9}" type="parTrans" cxnId="{E7758670-56CF-42D5-BD50-94DBBEA3315E}">
      <dgm:prSet/>
      <dgm:spPr/>
      <dgm:t>
        <a:bodyPr/>
        <a:lstStyle/>
        <a:p>
          <a:endParaRPr lang="en-US"/>
        </a:p>
      </dgm:t>
    </dgm:pt>
    <dgm:pt modelId="{BCBFFA65-2C86-4C94-A5A5-BDD83FC8490C}" type="sibTrans" cxnId="{E7758670-56CF-42D5-BD50-94DBBEA3315E}">
      <dgm:prSet/>
      <dgm:spPr/>
      <dgm:t>
        <a:bodyPr/>
        <a:lstStyle/>
        <a:p>
          <a:endParaRPr lang="en-US"/>
        </a:p>
      </dgm:t>
    </dgm:pt>
    <dgm:pt modelId="{2C9DFA5F-9B85-46E4-8811-29D504A75A85}">
      <dgm:prSet phldrT="[Text]"/>
      <dgm:spPr/>
      <dgm:t>
        <a:bodyPr/>
        <a:lstStyle/>
        <a:p>
          <a:r>
            <a:rPr lang="en-US"/>
            <a:t>Describes the child’s needs and the services received </a:t>
          </a:r>
        </a:p>
      </dgm:t>
    </dgm:pt>
    <dgm:pt modelId="{652712AF-ED58-40DB-80C4-E29E5112FC95}" type="parTrans" cxnId="{17F14534-13DD-4D70-8ADD-9018F6377973}">
      <dgm:prSet/>
      <dgm:spPr/>
      <dgm:t>
        <a:bodyPr/>
        <a:lstStyle/>
        <a:p>
          <a:endParaRPr lang="en-US"/>
        </a:p>
      </dgm:t>
    </dgm:pt>
    <dgm:pt modelId="{29CEB137-8B5C-4392-A854-A795A7CBC1F2}" type="sibTrans" cxnId="{17F14534-13DD-4D70-8ADD-9018F6377973}">
      <dgm:prSet/>
      <dgm:spPr/>
      <dgm:t>
        <a:bodyPr/>
        <a:lstStyle/>
        <a:p>
          <a:endParaRPr lang="en-US"/>
        </a:p>
      </dgm:t>
    </dgm:pt>
    <dgm:pt modelId="{BAAEE0D7-C0D3-4089-A4E8-A4C9255B9C4A}">
      <dgm:prSet phldrT="[Text]" custT="1"/>
      <dgm:spPr/>
      <dgm:t>
        <a:bodyPr/>
        <a:lstStyle/>
        <a:p>
          <a:r>
            <a:rPr lang="en-US" sz="2400"/>
            <a:t>Student Record Review </a:t>
          </a:r>
        </a:p>
      </dgm:t>
    </dgm:pt>
    <dgm:pt modelId="{87AFDDFF-CDAB-4A9C-8C23-6B9149150C82}" type="parTrans" cxnId="{0E3E6D8C-6609-4D53-883C-57C308722629}">
      <dgm:prSet/>
      <dgm:spPr/>
      <dgm:t>
        <a:bodyPr/>
        <a:lstStyle/>
        <a:p>
          <a:endParaRPr lang="en-US"/>
        </a:p>
      </dgm:t>
    </dgm:pt>
    <dgm:pt modelId="{C1710DA2-B47F-4686-B5F9-9697B69FC456}" type="sibTrans" cxnId="{0E3E6D8C-6609-4D53-883C-57C308722629}">
      <dgm:prSet/>
      <dgm:spPr/>
      <dgm:t>
        <a:bodyPr/>
        <a:lstStyle/>
        <a:p>
          <a:endParaRPr lang="en-US"/>
        </a:p>
      </dgm:t>
    </dgm:pt>
    <dgm:pt modelId="{36427CFA-834F-4580-A1B5-8110C5D76BA1}">
      <dgm:prSet phldrT="[Text]"/>
      <dgm:spPr/>
      <dgm:t>
        <a:bodyPr/>
        <a:lstStyle/>
        <a:p>
          <a:r>
            <a:rPr lang="en-US"/>
            <a:t>Review of the student’s IEP and Prior Written Notice (for the notice of placement)</a:t>
          </a:r>
        </a:p>
      </dgm:t>
    </dgm:pt>
    <dgm:pt modelId="{BBCD072C-D02D-44DF-8027-A3BF56EAE276}" type="parTrans" cxnId="{A98FA46C-8BCC-48B9-8F7F-F16FC051F7FC}">
      <dgm:prSet/>
      <dgm:spPr/>
      <dgm:t>
        <a:bodyPr/>
        <a:lstStyle/>
        <a:p>
          <a:endParaRPr lang="en-US"/>
        </a:p>
      </dgm:t>
    </dgm:pt>
    <dgm:pt modelId="{6B412BFE-209B-46B6-A966-27ADB27B2160}" type="sibTrans" cxnId="{A98FA46C-8BCC-48B9-8F7F-F16FC051F7FC}">
      <dgm:prSet/>
      <dgm:spPr/>
      <dgm:t>
        <a:bodyPr/>
        <a:lstStyle/>
        <a:p>
          <a:endParaRPr lang="en-US"/>
        </a:p>
      </dgm:t>
    </dgm:pt>
    <dgm:pt modelId="{73CB2EE0-F443-4EAC-B304-8D01DDA6FB2B}">
      <dgm:prSet phldrT="[Text]" custT="1"/>
      <dgm:spPr>
        <a:solidFill>
          <a:schemeClr val="tx2">
            <a:lumMod val="50000"/>
          </a:schemeClr>
        </a:solidFill>
      </dgm:spPr>
      <dgm:t>
        <a:bodyPr/>
        <a:lstStyle/>
        <a:p>
          <a:r>
            <a:rPr lang="en-US" sz="2400"/>
            <a:t>CSE Observation </a:t>
          </a:r>
        </a:p>
      </dgm:t>
    </dgm:pt>
    <dgm:pt modelId="{593991EA-78A8-4AC8-9EE2-C223263D68DA}" type="parTrans" cxnId="{34E469ED-AC32-4511-89DF-DFE540A6E140}">
      <dgm:prSet/>
      <dgm:spPr/>
      <dgm:t>
        <a:bodyPr/>
        <a:lstStyle/>
        <a:p>
          <a:endParaRPr lang="en-US"/>
        </a:p>
      </dgm:t>
    </dgm:pt>
    <dgm:pt modelId="{D5292881-BE9C-4031-8A1B-D3EC352D5948}" type="sibTrans" cxnId="{34E469ED-AC32-4511-89DF-DFE540A6E140}">
      <dgm:prSet/>
      <dgm:spPr/>
      <dgm:t>
        <a:bodyPr/>
        <a:lstStyle/>
        <a:p>
          <a:endParaRPr lang="en-US"/>
        </a:p>
      </dgm:t>
    </dgm:pt>
    <dgm:pt modelId="{D3E53238-ECAD-44CA-8263-D5A74CA8C063}">
      <dgm:prSet phldrT="[Text]"/>
      <dgm:spPr/>
      <dgm:t>
        <a:bodyPr/>
        <a:lstStyle/>
        <a:p>
          <a:r>
            <a:rPr lang="en-US"/>
            <a:t>Observing the IEP meeting and CSE recommendation to provide a free appropriate public education in the LRE</a:t>
          </a:r>
        </a:p>
      </dgm:t>
    </dgm:pt>
    <dgm:pt modelId="{CC26E7DE-2BC0-47ED-9072-4C6297E79DDB}" type="parTrans" cxnId="{A955EC54-D5B4-401E-B3ED-3194BCB28BEB}">
      <dgm:prSet/>
      <dgm:spPr/>
      <dgm:t>
        <a:bodyPr/>
        <a:lstStyle/>
        <a:p>
          <a:endParaRPr lang="en-US"/>
        </a:p>
      </dgm:t>
    </dgm:pt>
    <dgm:pt modelId="{0697CCCB-0AF1-41B0-B3F1-0D05ACB22178}" type="sibTrans" cxnId="{A955EC54-D5B4-401E-B3ED-3194BCB28BEB}">
      <dgm:prSet/>
      <dgm:spPr/>
      <dgm:t>
        <a:bodyPr/>
        <a:lstStyle/>
        <a:p>
          <a:endParaRPr lang="en-US"/>
        </a:p>
      </dgm:t>
    </dgm:pt>
    <dgm:pt modelId="{5A09218C-07C9-46A9-AC6E-02F003FD30E3}" type="pres">
      <dgm:prSet presAssocID="{4B75006D-C00D-422B-9047-AD1876F2ABBD}" presName="Name0" presStyleCnt="0">
        <dgm:presLayoutVars>
          <dgm:dir/>
          <dgm:animLvl val="lvl"/>
          <dgm:resizeHandles val="exact"/>
        </dgm:presLayoutVars>
      </dgm:prSet>
      <dgm:spPr/>
    </dgm:pt>
    <dgm:pt modelId="{0690DE48-BA05-4302-8F32-A4A9B4730E63}" type="pres">
      <dgm:prSet presAssocID="{73CB2EE0-F443-4EAC-B304-8D01DDA6FB2B}" presName="boxAndChildren" presStyleCnt="0"/>
      <dgm:spPr/>
    </dgm:pt>
    <dgm:pt modelId="{83B3E2B4-E9C9-4225-A3C1-0C6DDF950F26}" type="pres">
      <dgm:prSet presAssocID="{73CB2EE0-F443-4EAC-B304-8D01DDA6FB2B}" presName="parentTextBox" presStyleLbl="node1" presStyleIdx="0" presStyleCnt="4"/>
      <dgm:spPr/>
    </dgm:pt>
    <dgm:pt modelId="{984559A7-8ED0-4725-8E62-E074750333F9}" type="pres">
      <dgm:prSet presAssocID="{73CB2EE0-F443-4EAC-B304-8D01DDA6FB2B}" presName="entireBox" presStyleLbl="node1" presStyleIdx="0" presStyleCnt="4"/>
      <dgm:spPr/>
    </dgm:pt>
    <dgm:pt modelId="{330867D6-286B-44B8-825F-7B60DF9BBB01}" type="pres">
      <dgm:prSet presAssocID="{73CB2EE0-F443-4EAC-B304-8D01DDA6FB2B}" presName="descendantBox" presStyleCnt="0"/>
      <dgm:spPr/>
    </dgm:pt>
    <dgm:pt modelId="{539BE095-6EE5-4065-B8A1-E35BFAE2C038}" type="pres">
      <dgm:prSet presAssocID="{D3E53238-ECAD-44CA-8263-D5A74CA8C063}" presName="childTextBox" presStyleLbl="fgAccFollowNode1" presStyleIdx="0" presStyleCnt="4">
        <dgm:presLayoutVars>
          <dgm:bulletEnabled val="1"/>
        </dgm:presLayoutVars>
      </dgm:prSet>
      <dgm:spPr/>
    </dgm:pt>
    <dgm:pt modelId="{8D71B10E-2BC2-448C-8A3E-06ED2D24AFAA}" type="pres">
      <dgm:prSet presAssocID="{C1710DA2-B47F-4686-B5F9-9697B69FC456}" presName="sp" presStyleCnt="0"/>
      <dgm:spPr/>
    </dgm:pt>
    <dgm:pt modelId="{3F58188A-49CD-4768-A871-D6F87F9894EF}" type="pres">
      <dgm:prSet presAssocID="{BAAEE0D7-C0D3-4089-A4E8-A4C9255B9C4A}" presName="arrowAndChildren" presStyleCnt="0"/>
      <dgm:spPr/>
    </dgm:pt>
    <dgm:pt modelId="{2A86E131-815E-4E93-A5A7-0F06C9073E37}" type="pres">
      <dgm:prSet presAssocID="{BAAEE0D7-C0D3-4089-A4E8-A4C9255B9C4A}" presName="parentTextArrow" presStyleLbl="node1" presStyleIdx="0" presStyleCnt="4"/>
      <dgm:spPr/>
    </dgm:pt>
    <dgm:pt modelId="{9B8382B9-C39C-4518-84A8-979E14DAC270}" type="pres">
      <dgm:prSet presAssocID="{BAAEE0D7-C0D3-4089-A4E8-A4C9255B9C4A}" presName="arrow" presStyleLbl="node1" presStyleIdx="1" presStyleCnt="4"/>
      <dgm:spPr/>
    </dgm:pt>
    <dgm:pt modelId="{5234D848-E264-4C1B-AE62-5DF9E54B6BD7}" type="pres">
      <dgm:prSet presAssocID="{BAAEE0D7-C0D3-4089-A4E8-A4C9255B9C4A}" presName="descendantArrow" presStyleCnt="0"/>
      <dgm:spPr/>
    </dgm:pt>
    <dgm:pt modelId="{49E22F14-094C-4A8B-9731-6EE3EB8481D4}" type="pres">
      <dgm:prSet presAssocID="{36427CFA-834F-4580-A1B5-8110C5D76BA1}" presName="childTextArrow" presStyleLbl="fgAccFollowNode1" presStyleIdx="1" presStyleCnt="4">
        <dgm:presLayoutVars>
          <dgm:bulletEnabled val="1"/>
        </dgm:presLayoutVars>
      </dgm:prSet>
      <dgm:spPr/>
    </dgm:pt>
    <dgm:pt modelId="{07A194C2-BDCE-4DB8-AA01-D72E969432DA}" type="pres">
      <dgm:prSet presAssocID="{BCBFFA65-2C86-4C94-A5A5-BDD83FC8490C}" presName="sp" presStyleCnt="0"/>
      <dgm:spPr/>
    </dgm:pt>
    <dgm:pt modelId="{167462D7-F0CD-46BC-B1CE-AB5B2B78BF7C}" type="pres">
      <dgm:prSet presAssocID="{47260D5C-6FE6-4775-B558-8D4DDD19964C}" presName="arrowAndChildren" presStyleCnt="0"/>
      <dgm:spPr/>
    </dgm:pt>
    <dgm:pt modelId="{2EFCDBFE-56A1-4978-B34F-B3E5F819C2A5}" type="pres">
      <dgm:prSet presAssocID="{47260D5C-6FE6-4775-B558-8D4DDD19964C}" presName="parentTextArrow" presStyleLbl="node1" presStyleIdx="1" presStyleCnt="4"/>
      <dgm:spPr/>
    </dgm:pt>
    <dgm:pt modelId="{61BCD61F-7A2B-457C-BD0A-C4EEB0C105D2}" type="pres">
      <dgm:prSet presAssocID="{47260D5C-6FE6-4775-B558-8D4DDD19964C}" presName="arrow" presStyleLbl="node1" presStyleIdx="2" presStyleCnt="4"/>
      <dgm:spPr/>
    </dgm:pt>
    <dgm:pt modelId="{83F40B9E-480B-42AB-83C6-B61F2002E538}" type="pres">
      <dgm:prSet presAssocID="{47260D5C-6FE6-4775-B558-8D4DDD19964C}" presName="descendantArrow" presStyleCnt="0"/>
      <dgm:spPr/>
    </dgm:pt>
    <dgm:pt modelId="{06638889-4C41-4C12-AD37-A0A2AC2CBDC0}" type="pres">
      <dgm:prSet presAssocID="{2C9DFA5F-9B85-46E4-8811-29D504A75A85}" presName="childTextArrow" presStyleLbl="fgAccFollowNode1" presStyleIdx="2" presStyleCnt="4">
        <dgm:presLayoutVars>
          <dgm:bulletEnabled val="1"/>
        </dgm:presLayoutVars>
      </dgm:prSet>
      <dgm:spPr/>
    </dgm:pt>
    <dgm:pt modelId="{CBFD0D64-B859-4899-96BD-2E3B676F2720}" type="pres">
      <dgm:prSet presAssocID="{D30AD638-85B0-4E16-8D3D-0942C405E983}" presName="sp" presStyleCnt="0"/>
      <dgm:spPr/>
    </dgm:pt>
    <dgm:pt modelId="{9075CFEC-CD15-437F-8916-0B8501DCD1BB}" type="pres">
      <dgm:prSet presAssocID="{1C80FF1C-D3DC-4F3F-AC95-3F61E193B5F4}" presName="arrowAndChildren" presStyleCnt="0"/>
      <dgm:spPr/>
    </dgm:pt>
    <dgm:pt modelId="{E16F0D31-BA18-4B81-90F1-EEF0CCFAD545}" type="pres">
      <dgm:prSet presAssocID="{1C80FF1C-D3DC-4F3F-AC95-3F61E193B5F4}" presName="parentTextArrow" presStyleLbl="node1" presStyleIdx="2" presStyleCnt="4"/>
      <dgm:spPr/>
    </dgm:pt>
    <dgm:pt modelId="{72F3A3D4-FFC9-443D-98BA-B2236ECFF67A}" type="pres">
      <dgm:prSet presAssocID="{1C80FF1C-D3DC-4F3F-AC95-3F61E193B5F4}" presName="arrow" presStyleLbl="node1" presStyleIdx="3" presStyleCnt="4"/>
      <dgm:spPr/>
    </dgm:pt>
    <dgm:pt modelId="{DBB02D15-1542-4DDA-9F13-FB72B98A53D5}" type="pres">
      <dgm:prSet presAssocID="{1C80FF1C-D3DC-4F3F-AC95-3F61E193B5F4}" presName="descendantArrow" presStyleCnt="0"/>
      <dgm:spPr/>
    </dgm:pt>
    <dgm:pt modelId="{44B82275-6D80-43E0-93BC-988A082DF8D3}" type="pres">
      <dgm:prSet presAssocID="{61D746B7-1C67-4AC1-80C7-C7C054F64DEC}" presName="childTextArrow" presStyleLbl="fgAccFollowNode1" presStyleIdx="3" presStyleCnt="4">
        <dgm:presLayoutVars>
          <dgm:bulletEnabled val="1"/>
        </dgm:presLayoutVars>
      </dgm:prSet>
      <dgm:spPr/>
    </dgm:pt>
  </dgm:ptLst>
  <dgm:cxnLst>
    <dgm:cxn modelId="{BF74E400-FEE1-4763-B46B-4D9F7966CE67}" srcId="{4B75006D-C00D-422B-9047-AD1876F2ABBD}" destId="{1C80FF1C-D3DC-4F3F-AC95-3F61E193B5F4}" srcOrd="0" destOrd="0" parTransId="{381C96A4-80CE-4C7E-92D2-1C6BE1E751E0}" sibTransId="{D30AD638-85B0-4E16-8D3D-0942C405E983}"/>
    <dgm:cxn modelId="{66F1EE23-D048-45D6-8CB1-AF866DBA70C3}" type="presOf" srcId="{61D746B7-1C67-4AC1-80C7-C7C054F64DEC}" destId="{44B82275-6D80-43E0-93BC-988A082DF8D3}" srcOrd="0" destOrd="0" presId="urn:microsoft.com/office/officeart/2005/8/layout/process4"/>
    <dgm:cxn modelId="{E0C3F423-C66A-4C35-84C4-713B083EFBD5}" type="presOf" srcId="{4B75006D-C00D-422B-9047-AD1876F2ABBD}" destId="{5A09218C-07C9-46A9-AC6E-02F003FD30E3}" srcOrd="0" destOrd="0" presId="urn:microsoft.com/office/officeart/2005/8/layout/process4"/>
    <dgm:cxn modelId="{ED758E28-DF42-4642-AD75-B82D73B35B9E}" type="presOf" srcId="{2C9DFA5F-9B85-46E4-8811-29D504A75A85}" destId="{06638889-4C41-4C12-AD37-A0A2AC2CBDC0}" srcOrd="0" destOrd="0" presId="urn:microsoft.com/office/officeart/2005/8/layout/process4"/>
    <dgm:cxn modelId="{17F14534-13DD-4D70-8ADD-9018F6377973}" srcId="{47260D5C-6FE6-4775-B558-8D4DDD19964C}" destId="{2C9DFA5F-9B85-46E4-8811-29D504A75A85}" srcOrd="0" destOrd="0" parTransId="{652712AF-ED58-40DB-80C4-E29E5112FC95}" sibTransId="{29CEB137-8B5C-4392-A854-A795A7CBC1F2}"/>
    <dgm:cxn modelId="{A98FA46C-8BCC-48B9-8F7F-F16FC051F7FC}" srcId="{BAAEE0D7-C0D3-4089-A4E8-A4C9255B9C4A}" destId="{36427CFA-834F-4580-A1B5-8110C5D76BA1}" srcOrd="0" destOrd="0" parTransId="{BBCD072C-D02D-44DF-8027-A3BF56EAE276}" sibTransId="{6B412BFE-209B-46B6-A966-27ADB27B2160}"/>
    <dgm:cxn modelId="{EB1D514D-6BE8-43B2-995F-8A33CE92A080}" type="presOf" srcId="{73CB2EE0-F443-4EAC-B304-8D01DDA6FB2B}" destId="{984559A7-8ED0-4725-8E62-E074750333F9}" srcOrd="1" destOrd="0" presId="urn:microsoft.com/office/officeart/2005/8/layout/process4"/>
    <dgm:cxn modelId="{E7758670-56CF-42D5-BD50-94DBBEA3315E}" srcId="{4B75006D-C00D-422B-9047-AD1876F2ABBD}" destId="{47260D5C-6FE6-4775-B558-8D4DDD19964C}" srcOrd="1" destOrd="0" parTransId="{4FB4A7A6-EBF5-4DF4-94BA-DB887D6FF9B9}" sibTransId="{BCBFFA65-2C86-4C94-A5A5-BDD83FC8490C}"/>
    <dgm:cxn modelId="{A955EC54-D5B4-401E-B3ED-3194BCB28BEB}" srcId="{73CB2EE0-F443-4EAC-B304-8D01DDA6FB2B}" destId="{D3E53238-ECAD-44CA-8263-D5A74CA8C063}" srcOrd="0" destOrd="0" parTransId="{CC26E7DE-2BC0-47ED-9072-4C6297E79DDB}" sibTransId="{0697CCCB-0AF1-41B0-B3F1-0D05ACB22178}"/>
    <dgm:cxn modelId="{EE875B7B-EECE-4B27-88F1-02D074CF0709}" srcId="{1C80FF1C-D3DC-4F3F-AC95-3F61E193B5F4}" destId="{61D746B7-1C67-4AC1-80C7-C7C054F64DEC}" srcOrd="0" destOrd="0" parTransId="{FFF2C4F5-931B-430F-82DF-D3C01D2E4FC7}" sibTransId="{34379379-9A91-44AC-8F5D-55ADE9B69DB4}"/>
    <dgm:cxn modelId="{0E3E6D8C-6609-4D53-883C-57C308722629}" srcId="{4B75006D-C00D-422B-9047-AD1876F2ABBD}" destId="{BAAEE0D7-C0D3-4089-A4E8-A4C9255B9C4A}" srcOrd="2" destOrd="0" parTransId="{87AFDDFF-CDAB-4A9C-8C23-6B9149150C82}" sibTransId="{C1710DA2-B47F-4686-B5F9-9697B69FC456}"/>
    <dgm:cxn modelId="{033EF090-6F3A-4923-B095-A3ED38D7A07B}" type="presOf" srcId="{47260D5C-6FE6-4775-B558-8D4DDD19964C}" destId="{61BCD61F-7A2B-457C-BD0A-C4EEB0C105D2}" srcOrd="1" destOrd="0" presId="urn:microsoft.com/office/officeart/2005/8/layout/process4"/>
    <dgm:cxn modelId="{9B57AA95-CB2B-44ED-95A0-342EB7FDC5C3}" type="presOf" srcId="{1C80FF1C-D3DC-4F3F-AC95-3F61E193B5F4}" destId="{E16F0D31-BA18-4B81-90F1-EEF0CCFAD545}" srcOrd="0" destOrd="0" presId="urn:microsoft.com/office/officeart/2005/8/layout/process4"/>
    <dgm:cxn modelId="{1C8AD8B1-6074-41AB-A9CD-8406CEB7C094}" type="presOf" srcId="{47260D5C-6FE6-4775-B558-8D4DDD19964C}" destId="{2EFCDBFE-56A1-4978-B34F-B3E5F819C2A5}" srcOrd="0" destOrd="0" presId="urn:microsoft.com/office/officeart/2005/8/layout/process4"/>
    <dgm:cxn modelId="{069400B8-E680-4257-932E-E8BE46129537}" type="presOf" srcId="{1C80FF1C-D3DC-4F3F-AC95-3F61E193B5F4}" destId="{72F3A3D4-FFC9-443D-98BA-B2236ECFF67A}" srcOrd="1" destOrd="0" presId="urn:microsoft.com/office/officeart/2005/8/layout/process4"/>
    <dgm:cxn modelId="{CD6609D5-E06E-4536-8196-D18C6615BE93}" type="presOf" srcId="{D3E53238-ECAD-44CA-8263-D5A74CA8C063}" destId="{539BE095-6EE5-4065-B8A1-E35BFAE2C038}" srcOrd="0" destOrd="0" presId="urn:microsoft.com/office/officeart/2005/8/layout/process4"/>
    <dgm:cxn modelId="{D1DD37D6-C40B-4FD0-8962-7EE5988C015A}" type="presOf" srcId="{BAAEE0D7-C0D3-4089-A4E8-A4C9255B9C4A}" destId="{2A86E131-815E-4E93-A5A7-0F06C9073E37}" srcOrd="0" destOrd="0" presId="urn:microsoft.com/office/officeart/2005/8/layout/process4"/>
    <dgm:cxn modelId="{DF84D5E6-DB8E-4DCB-A8F3-DBFDC5582B32}" type="presOf" srcId="{BAAEE0D7-C0D3-4089-A4E8-A4C9255B9C4A}" destId="{9B8382B9-C39C-4518-84A8-979E14DAC270}" srcOrd="1" destOrd="0" presId="urn:microsoft.com/office/officeart/2005/8/layout/process4"/>
    <dgm:cxn modelId="{34E469ED-AC32-4511-89DF-DFE540A6E140}" srcId="{4B75006D-C00D-422B-9047-AD1876F2ABBD}" destId="{73CB2EE0-F443-4EAC-B304-8D01DDA6FB2B}" srcOrd="3" destOrd="0" parTransId="{593991EA-78A8-4AC8-9EE2-C223263D68DA}" sibTransId="{D5292881-BE9C-4031-8A1B-D3EC352D5948}"/>
    <dgm:cxn modelId="{3525A0EE-319A-4743-BB11-FB4A5A9237AA}" type="presOf" srcId="{36427CFA-834F-4580-A1B5-8110C5D76BA1}" destId="{49E22F14-094C-4A8B-9731-6EE3EB8481D4}" srcOrd="0" destOrd="0" presId="urn:microsoft.com/office/officeart/2005/8/layout/process4"/>
    <dgm:cxn modelId="{BA68B5FA-ADFE-4017-8507-1827C7AFB110}" type="presOf" srcId="{73CB2EE0-F443-4EAC-B304-8D01DDA6FB2B}" destId="{83B3E2B4-E9C9-4225-A3C1-0C6DDF950F26}" srcOrd="0" destOrd="0" presId="urn:microsoft.com/office/officeart/2005/8/layout/process4"/>
    <dgm:cxn modelId="{178476D6-A624-441E-8D17-A70BF40B7DA0}" type="presParOf" srcId="{5A09218C-07C9-46A9-AC6E-02F003FD30E3}" destId="{0690DE48-BA05-4302-8F32-A4A9B4730E63}" srcOrd="0" destOrd="0" presId="urn:microsoft.com/office/officeart/2005/8/layout/process4"/>
    <dgm:cxn modelId="{0F4BC366-7AED-4283-B3AC-4CBE17AEFC91}" type="presParOf" srcId="{0690DE48-BA05-4302-8F32-A4A9B4730E63}" destId="{83B3E2B4-E9C9-4225-A3C1-0C6DDF950F26}" srcOrd="0" destOrd="0" presId="urn:microsoft.com/office/officeart/2005/8/layout/process4"/>
    <dgm:cxn modelId="{8A3F78AB-BC8E-4F6A-9865-4EBE77134516}" type="presParOf" srcId="{0690DE48-BA05-4302-8F32-A4A9B4730E63}" destId="{984559A7-8ED0-4725-8E62-E074750333F9}" srcOrd="1" destOrd="0" presId="urn:microsoft.com/office/officeart/2005/8/layout/process4"/>
    <dgm:cxn modelId="{11ABBDE9-BB19-4CEE-8EC9-EB8C513DF8BE}" type="presParOf" srcId="{0690DE48-BA05-4302-8F32-A4A9B4730E63}" destId="{330867D6-286B-44B8-825F-7B60DF9BBB01}" srcOrd="2" destOrd="0" presId="urn:microsoft.com/office/officeart/2005/8/layout/process4"/>
    <dgm:cxn modelId="{FEB36E2F-33DE-4CA0-A35C-D8DDCF4E92F5}" type="presParOf" srcId="{330867D6-286B-44B8-825F-7B60DF9BBB01}" destId="{539BE095-6EE5-4065-B8A1-E35BFAE2C038}" srcOrd="0" destOrd="0" presId="urn:microsoft.com/office/officeart/2005/8/layout/process4"/>
    <dgm:cxn modelId="{8103E5DC-DB36-466F-AB0A-7C696466FA79}" type="presParOf" srcId="{5A09218C-07C9-46A9-AC6E-02F003FD30E3}" destId="{8D71B10E-2BC2-448C-8A3E-06ED2D24AFAA}" srcOrd="1" destOrd="0" presId="urn:microsoft.com/office/officeart/2005/8/layout/process4"/>
    <dgm:cxn modelId="{3FE13506-70A9-4BBA-A198-0EDAF60A63DA}" type="presParOf" srcId="{5A09218C-07C9-46A9-AC6E-02F003FD30E3}" destId="{3F58188A-49CD-4768-A871-D6F87F9894EF}" srcOrd="2" destOrd="0" presId="urn:microsoft.com/office/officeart/2005/8/layout/process4"/>
    <dgm:cxn modelId="{3243310D-8813-4A9B-B0D3-0B41286FC1B0}" type="presParOf" srcId="{3F58188A-49CD-4768-A871-D6F87F9894EF}" destId="{2A86E131-815E-4E93-A5A7-0F06C9073E37}" srcOrd="0" destOrd="0" presId="urn:microsoft.com/office/officeart/2005/8/layout/process4"/>
    <dgm:cxn modelId="{1797A885-AFF3-4173-9EBB-284642EF711B}" type="presParOf" srcId="{3F58188A-49CD-4768-A871-D6F87F9894EF}" destId="{9B8382B9-C39C-4518-84A8-979E14DAC270}" srcOrd="1" destOrd="0" presId="urn:microsoft.com/office/officeart/2005/8/layout/process4"/>
    <dgm:cxn modelId="{3C76FDA6-EEDD-4F42-A331-2FD2E5E05142}" type="presParOf" srcId="{3F58188A-49CD-4768-A871-D6F87F9894EF}" destId="{5234D848-E264-4C1B-AE62-5DF9E54B6BD7}" srcOrd="2" destOrd="0" presId="urn:microsoft.com/office/officeart/2005/8/layout/process4"/>
    <dgm:cxn modelId="{423C2A57-6244-4CF7-A4F5-DF2F9E757AA7}" type="presParOf" srcId="{5234D848-E264-4C1B-AE62-5DF9E54B6BD7}" destId="{49E22F14-094C-4A8B-9731-6EE3EB8481D4}" srcOrd="0" destOrd="0" presId="urn:microsoft.com/office/officeart/2005/8/layout/process4"/>
    <dgm:cxn modelId="{83188D07-71AE-4355-B228-59121256CD0B}" type="presParOf" srcId="{5A09218C-07C9-46A9-AC6E-02F003FD30E3}" destId="{07A194C2-BDCE-4DB8-AA01-D72E969432DA}" srcOrd="3" destOrd="0" presId="urn:microsoft.com/office/officeart/2005/8/layout/process4"/>
    <dgm:cxn modelId="{096EC93C-2F19-4429-94AA-7BF12C9C220F}" type="presParOf" srcId="{5A09218C-07C9-46A9-AC6E-02F003FD30E3}" destId="{167462D7-F0CD-46BC-B1CE-AB5B2B78BF7C}" srcOrd="4" destOrd="0" presId="urn:microsoft.com/office/officeart/2005/8/layout/process4"/>
    <dgm:cxn modelId="{0BDB97D7-CEF9-446C-B5F9-4A8763F0F002}" type="presParOf" srcId="{167462D7-F0CD-46BC-B1CE-AB5B2B78BF7C}" destId="{2EFCDBFE-56A1-4978-B34F-B3E5F819C2A5}" srcOrd="0" destOrd="0" presId="urn:microsoft.com/office/officeart/2005/8/layout/process4"/>
    <dgm:cxn modelId="{17A798DE-0DB9-4B00-A003-371C12364947}" type="presParOf" srcId="{167462D7-F0CD-46BC-B1CE-AB5B2B78BF7C}" destId="{61BCD61F-7A2B-457C-BD0A-C4EEB0C105D2}" srcOrd="1" destOrd="0" presId="urn:microsoft.com/office/officeart/2005/8/layout/process4"/>
    <dgm:cxn modelId="{46600332-2735-4258-91F3-E4EE907D94F9}" type="presParOf" srcId="{167462D7-F0CD-46BC-B1CE-AB5B2B78BF7C}" destId="{83F40B9E-480B-42AB-83C6-B61F2002E538}" srcOrd="2" destOrd="0" presId="urn:microsoft.com/office/officeart/2005/8/layout/process4"/>
    <dgm:cxn modelId="{B5D7CDB9-5867-4799-8CC8-F9A82F6B7F07}" type="presParOf" srcId="{83F40B9E-480B-42AB-83C6-B61F2002E538}" destId="{06638889-4C41-4C12-AD37-A0A2AC2CBDC0}" srcOrd="0" destOrd="0" presId="urn:microsoft.com/office/officeart/2005/8/layout/process4"/>
    <dgm:cxn modelId="{BEA7450F-E0B6-44F9-A30F-5FE5F7E2D6E6}" type="presParOf" srcId="{5A09218C-07C9-46A9-AC6E-02F003FD30E3}" destId="{CBFD0D64-B859-4899-96BD-2E3B676F2720}" srcOrd="5" destOrd="0" presId="urn:microsoft.com/office/officeart/2005/8/layout/process4"/>
    <dgm:cxn modelId="{67070EB4-CA9A-4068-983F-D3F0FE35EDD0}" type="presParOf" srcId="{5A09218C-07C9-46A9-AC6E-02F003FD30E3}" destId="{9075CFEC-CD15-437F-8916-0B8501DCD1BB}" srcOrd="6" destOrd="0" presId="urn:microsoft.com/office/officeart/2005/8/layout/process4"/>
    <dgm:cxn modelId="{1924BE11-3F8C-40B6-A94B-78A9C006FB8F}" type="presParOf" srcId="{9075CFEC-CD15-437F-8916-0B8501DCD1BB}" destId="{E16F0D31-BA18-4B81-90F1-EEF0CCFAD545}" srcOrd="0" destOrd="0" presId="urn:microsoft.com/office/officeart/2005/8/layout/process4"/>
    <dgm:cxn modelId="{33946D8B-B7F3-4570-8A14-04326C491616}" type="presParOf" srcId="{9075CFEC-CD15-437F-8916-0B8501DCD1BB}" destId="{72F3A3D4-FFC9-443D-98BA-B2236ECFF67A}" srcOrd="1" destOrd="0" presId="urn:microsoft.com/office/officeart/2005/8/layout/process4"/>
    <dgm:cxn modelId="{81DC6B17-8DAD-4180-A018-D1141D5141D0}" type="presParOf" srcId="{9075CFEC-CD15-437F-8916-0B8501DCD1BB}" destId="{DBB02D15-1542-4DDA-9F13-FB72B98A53D5}" srcOrd="2" destOrd="0" presId="urn:microsoft.com/office/officeart/2005/8/layout/process4"/>
    <dgm:cxn modelId="{08D4ECB1-C5C4-4DB7-A066-9BFB5579012F}" type="presParOf" srcId="{DBB02D15-1542-4DDA-9F13-FB72B98A53D5}" destId="{44B82275-6D80-43E0-93BC-988A082DF8D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120DBA-65F7-45C7-A4DA-4F89336F7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B752B6-92E3-4C11-9780-58E860307B81}">
      <dgm:prSet/>
      <dgm:spPr/>
      <dgm:t>
        <a:bodyPr/>
        <a:lstStyle/>
        <a:p>
          <a:r>
            <a:rPr lang="en-US"/>
            <a:t>IDEA requires state to collect and examine data to determine if significant disproportionality based on race and ethnicity is occurring with respect to identification, placement, and discipline.</a:t>
          </a:r>
        </a:p>
      </dgm:t>
      <dgm:extLst>
        <a:ext uri="{E40237B7-FDA0-4F09-8148-C483321AD2D9}">
          <dgm14:cNvPr xmlns:dgm14="http://schemas.microsoft.com/office/drawing/2010/diagram" id="0" name="" descr="IDEA requires state to collect and examine data to determine if significant disproportionality based on race and ethnicity is occurring with respect to identification, placement, and discipline.&#10;"/>
        </a:ext>
      </dgm:extLst>
    </dgm:pt>
    <dgm:pt modelId="{7DD3D23D-3052-4A42-9DF4-8A938D275D95}" type="parTrans" cxnId="{838DC9C5-1124-4F6C-97DA-AAF9EBAAF4E2}">
      <dgm:prSet/>
      <dgm:spPr/>
      <dgm:t>
        <a:bodyPr/>
        <a:lstStyle/>
        <a:p>
          <a:endParaRPr lang="en-US"/>
        </a:p>
      </dgm:t>
    </dgm:pt>
    <dgm:pt modelId="{34DE4D9E-B993-46DA-8BDB-79D1F7871F6B}" type="sibTrans" cxnId="{838DC9C5-1124-4F6C-97DA-AAF9EBAAF4E2}">
      <dgm:prSet/>
      <dgm:spPr/>
      <dgm:t>
        <a:bodyPr/>
        <a:lstStyle/>
        <a:p>
          <a:endParaRPr lang="en-US"/>
        </a:p>
      </dgm:t>
    </dgm:pt>
    <dgm:pt modelId="{2356AA8C-8DD5-4719-8C8B-270FE0BF8A2F}">
      <dgm:prSet/>
      <dgm:spPr/>
      <dgm:t>
        <a:bodyPr/>
        <a:lstStyle/>
        <a:p>
          <a:r>
            <a:rPr lang="en-US"/>
            <a:t>In order to identify significant disproportionality in placement, school district’s school-age LRE data is evaluated for those students inside a regular class 40 percent or less and also for those students educated in separate schools and residential facilities. </a:t>
          </a:r>
        </a:p>
      </dgm:t>
      <dgm:extLst>
        <a:ext uri="{E40237B7-FDA0-4F09-8148-C483321AD2D9}">
          <dgm14:cNvPr xmlns:dgm14="http://schemas.microsoft.com/office/drawing/2010/diagram" id="0" name="" descr="In order to identify significant disproportionality in placement, school district’s school-age LRE data is evaluated for those students inside a regular class 40 percent or less and also for those students educated in separate schools and residential facilities. "/>
        </a:ext>
      </dgm:extLst>
    </dgm:pt>
    <dgm:pt modelId="{AA95C06C-55A1-49C9-8D79-8F9808158B18}" type="parTrans" cxnId="{7638A462-02B6-4BB2-B1C5-1734B8D1A693}">
      <dgm:prSet/>
      <dgm:spPr/>
      <dgm:t>
        <a:bodyPr/>
        <a:lstStyle/>
        <a:p>
          <a:endParaRPr lang="en-US"/>
        </a:p>
      </dgm:t>
    </dgm:pt>
    <dgm:pt modelId="{75730450-3AF0-4DAF-94AE-152427ED9595}" type="sibTrans" cxnId="{7638A462-02B6-4BB2-B1C5-1734B8D1A693}">
      <dgm:prSet/>
      <dgm:spPr/>
      <dgm:t>
        <a:bodyPr/>
        <a:lstStyle/>
        <a:p>
          <a:endParaRPr lang="en-US"/>
        </a:p>
      </dgm:t>
    </dgm:pt>
    <dgm:pt modelId="{14D93EC7-D698-42CF-A2E1-FA2035E56707}">
      <dgm:prSet/>
      <dgm:spPr/>
      <dgm:t>
        <a:bodyPr/>
        <a:lstStyle/>
        <a:p>
          <a:r>
            <a:rPr lang="en-US"/>
            <a:t>Significant disproportionality in placement generally occurs when students of one racial or ethnic group are more likely to be placed in a more restrictive setting compared to all other students.  </a:t>
          </a:r>
        </a:p>
      </dgm:t>
      <dgm:extLst>
        <a:ext uri="{E40237B7-FDA0-4F09-8148-C483321AD2D9}">
          <dgm14:cNvPr xmlns:dgm14="http://schemas.microsoft.com/office/drawing/2010/diagram" id="0" name="" descr="Significant disproportionality in placement generally occurs when students of one racial or ethnic group are more likely to be placed in a more restrictive setting compared to all other students.  &#10;"/>
        </a:ext>
      </dgm:extLst>
    </dgm:pt>
    <dgm:pt modelId="{4F1E4F85-C842-4FF2-B5D9-0AFECE94944E}" type="parTrans" cxnId="{B7A6EB83-8253-4E45-AD81-860FB0E269AD}">
      <dgm:prSet/>
      <dgm:spPr/>
      <dgm:t>
        <a:bodyPr/>
        <a:lstStyle/>
        <a:p>
          <a:endParaRPr lang="en-US"/>
        </a:p>
      </dgm:t>
    </dgm:pt>
    <dgm:pt modelId="{07E0107E-FDAA-4C5C-B819-584FEC5501DC}" type="sibTrans" cxnId="{B7A6EB83-8253-4E45-AD81-860FB0E269AD}">
      <dgm:prSet/>
      <dgm:spPr/>
      <dgm:t>
        <a:bodyPr/>
        <a:lstStyle/>
        <a:p>
          <a:endParaRPr lang="en-US"/>
        </a:p>
      </dgm:t>
    </dgm:pt>
    <dgm:pt modelId="{60272E43-9F13-4ACF-BCFE-529C10734423}">
      <dgm:prSet/>
      <dgm:spPr/>
      <dgm:t>
        <a:bodyPr/>
        <a:lstStyle/>
        <a:p>
          <a:r>
            <a:rPr lang="en-US"/>
            <a:t>To identify significant disproportionality in placement, New York State uses a relative risk ratio of 2.5 or higher or, if there are not enough students in a subgroup to meet the minimum cell size, an alternate risk ratio to compare district data to the State average. </a:t>
          </a:r>
        </a:p>
      </dgm:t>
      <dgm:extLst>
        <a:ext uri="{E40237B7-FDA0-4F09-8148-C483321AD2D9}">
          <dgm14:cNvPr xmlns:dgm14="http://schemas.microsoft.com/office/drawing/2010/diagram" id="0" name="" descr="To identify significant disproportionality in placement, New York State uses a relative risk ratio of 2.5 or higher or, if there are not enough students in a subgroup to meet the minimum cell size, an alternate risk ratio to compare district data to the State average. &#10;"/>
        </a:ext>
      </dgm:extLst>
    </dgm:pt>
    <dgm:pt modelId="{DD374324-CF64-4A51-AEE7-15A21177CDD4}" type="parTrans" cxnId="{5317674A-F548-4460-A191-780ABCAD7014}">
      <dgm:prSet/>
      <dgm:spPr/>
      <dgm:t>
        <a:bodyPr/>
        <a:lstStyle/>
        <a:p>
          <a:endParaRPr lang="en-US"/>
        </a:p>
      </dgm:t>
    </dgm:pt>
    <dgm:pt modelId="{710891A8-EDBC-44B1-A3D5-D70FF741F31F}" type="sibTrans" cxnId="{5317674A-F548-4460-A191-780ABCAD7014}">
      <dgm:prSet/>
      <dgm:spPr/>
      <dgm:t>
        <a:bodyPr/>
        <a:lstStyle/>
        <a:p>
          <a:endParaRPr lang="en-US"/>
        </a:p>
      </dgm:t>
    </dgm:pt>
    <dgm:pt modelId="{D7E62F25-0F5C-4C51-ADE5-1679E5E32ED2}" type="pres">
      <dgm:prSet presAssocID="{A8120DBA-65F7-45C7-A4DA-4F89336F70EF}" presName="vert0" presStyleCnt="0">
        <dgm:presLayoutVars>
          <dgm:dir/>
          <dgm:animOne val="branch"/>
          <dgm:animLvl val="lvl"/>
        </dgm:presLayoutVars>
      </dgm:prSet>
      <dgm:spPr/>
    </dgm:pt>
    <dgm:pt modelId="{4F32ADAA-F5F3-4D39-845C-9404FC4954FF}" type="pres">
      <dgm:prSet presAssocID="{39B752B6-92E3-4C11-9780-58E860307B81}" presName="thickLine" presStyleLbl="alignNode1" presStyleIdx="0" presStyleCnt="4"/>
      <dgm:spPr/>
    </dgm:pt>
    <dgm:pt modelId="{1905FF99-C345-45A9-BB81-D0073373C568}" type="pres">
      <dgm:prSet presAssocID="{39B752B6-92E3-4C11-9780-58E860307B81}" presName="horz1" presStyleCnt="0"/>
      <dgm:spPr/>
    </dgm:pt>
    <dgm:pt modelId="{38039535-748C-4DB9-BD95-B723056D8B31}" type="pres">
      <dgm:prSet presAssocID="{39B752B6-92E3-4C11-9780-58E860307B81}" presName="tx1" presStyleLbl="revTx" presStyleIdx="0" presStyleCnt="4"/>
      <dgm:spPr/>
    </dgm:pt>
    <dgm:pt modelId="{F6F76343-CA99-48CE-B439-41BF8F07AD82}" type="pres">
      <dgm:prSet presAssocID="{39B752B6-92E3-4C11-9780-58E860307B81}" presName="vert1" presStyleCnt="0"/>
      <dgm:spPr/>
    </dgm:pt>
    <dgm:pt modelId="{7EADBCA2-52B3-43CE-AFE6-EBA7300F9FD7}" type="pres">
      <dgm:prSet presAssocID="{2356AA8C-8DD5-4719-8C8B-270FE0BF8A2F}" presName="thickLine" presStyleLbl="alignNode1" presStyleIdx="1" presStyleCnt="4"/>
      <dgm:spPr/>
    </dgm:pt>
    <dgm:pt modelId="{066F2672-1ADA-4C40-8F13-A941A4DA380F}" type="pres">
      <dgm:prSet presAssocID="{2356AA8C-8DD5-4719-8C8B-270FE0BF8A2F}" presName="horz1" presStyleCnt="0"/>
      <dgm:spPr/>
    </dgm:pt>
    <dgm:pt modelId="{82C73648-8414-45C8-B57B-60BEBA34C60A}" type="pres">
      <dgm:prSet presAssocID="{2356AA8C-8DD5-4719-8C8B-270FE0BF8A2F}" presName="tx1" presStyleLbl="revTx" presStyleIdx="1" presStyleCnt="4"/>
      <dgm:spPr/>
    </dgm:pt>
    <dgm:pt modelId="{29A35E39-1C82-475E-92F4-E00B53DFD819}" type="pres">
      <dgm:prSet presAssocID="{2356AA8C-8DD5-4719-8C8B-270FE0BF8A2F}" presName="vert1" presStyleCnt="0"/>
      <dgm:spPr/>
    </dgm:pt>
    <dgm:pt modelId="{6D256BAE-6B07-4C4E-A3D9-110E3E4CAC0C}" type="pres">
      <dgm:prSet presAssocID="{14D93EC7-D698-42CF-A2E1-FA2035E56707}" presName="thickLine" presStyleLbl="alignNode1" presStyleIdx="2" presStyleCnt="4"/>
      <dgm:spPr/>
    </dgm:pt>
    <dgm:pt modelId="{A3A03F18-0B0A-46F6-82CD-10FD0D03C066}" type="pres">
      <dgm:prSet presAssocID="{14D93EC7-D698-42CF-A2E1-FA2035E56707}" presName="horz1" presStyleCnt="0"/>
      <dgm:spPr/>
    </dgm:pt>
    <dgm:pt modelId="{C483B746-3859-4CC5-B8A4-604835B3C465}" type="pres">
      <dgm:prSet presAssocID="{14D93EC7-D698-42CF-A2E1-FA2035E56707}" presName="tx1" presStyleLbl="revTx" presStyleIdx="2" presStyleCnt="4"/>
      <dgm:spPr/>
    </dgm:pt>
    <dgm:pt modelId="{A75A3149-DDF7-4F52-A14D-52B2867A2B3B}" type="pres">
      <dgm:prSet presAssocID="{14D93EC7-D698-42CF-A2E1-FA2035E56707}" presName="vert1" presStyleCnt="0"/>
      <dgm:spPr/>
    </dgm:pt>
    <dgm:pt modelId="{556AC8AD-CE69-4878-9FD7-D1A2FCF4A694}" type="pres">
      <dgm:prSet presAssocID="{60272E43-9F13-4ACF-BCFE-529C10734423}" presName="thickLine" presStyleLbl="alignNode1" presStyleIdx="3" presStyleCnt="4"/>
      <dgm:spPr/>
    </dgm:pt>
    <dgm:pt modelId="{436CA550-CE91-46D1-9D86-CB58BC8DA5A0}" type="pres">
      <dgm:prSet presAssocID="{60272E43-9F13-4ACF-BCFE-529C10734423}" presName="horz1" presStyleCnt="0"/>
      <dgm:spPr/>
    </dgm:pt>
    <dgm:pt modelId="{E9B12984-CBF2-4561-960A-83BD009E7022}" type="pres">
      <dgm:prSet presAssocID="{60272E43-9F13-4ACF-BCFE-529C10734423}" presName="tx1" presStyleLbl="revTx" presStyleIdx="3" presStyleCnt="4"/>
      <dgm:spPr/>
    </dgm:pt>
    <dgm:pt modelId="{4439D530-FE56-49D0-9A2E-5DC90FA37C19}" type="pres">
      <dgm:prSet presAssocID="{60272E43-9F13-4ACF-BCFE-529C10734423}" presName="vert1" presStyleCnt="0"/>
      <dgm:spPr/>
    </dgm:pt>
  </dgm:ptLst>
  <dgm:cxnLst>
    <dgm:cxn modelId="{C2077337-9936-48D6-B792-CB2C8B332A27}" type="presOf" srcId="{14D93EC7-D698-42CF-A2E1-FA2035E56707}" destId="{C483B746-3859-4CC5-B8A4-604835B3C465}" srcOrd="0" destOrd="0" presId="urn:microsoft.com/office/officeart/2008/layout/LinedList"/>
    <dgm:cxn modelId="{7638A462-02B6-4BB2-B1C5-1734B8D1A693}" srcId="{A8120DBA-65F7-45C7-A4DA-4F89336F70EF}" destId="{2356AA8C-8DD5-4719-8C8B-270FE0BF8A2F}" srcOrd="1" destOrd="0" parTransId="{AA95C06C-55A1-49C9-8D79-8F9808158B18}" sibTransId="{75730450-3AF0-4DAF-94AE-152427ED9595}"/>
    <dgm:cxn modelId="{9D796865-F607-4A1F-B6F8-43433BF745B9}" type="presOf" srcId="{39B752B6-92E3-4C11-9780-58E860307B81}" destId="{38039535-748C-4DB9-BD95-B723056D8B31}" srcOrd="0" destOrd="0" presId="urn:microsoft.com/office/officeart/2008/layout/LinedList"/>
    <dgm:cxn modelId="{5317674A-F548-4460-A191-780ABCAD7014}" srcId="{A8120DBA-65F7-45C7-A4DA-4F89336F70EF}" destId="{60272E43-9F13-4ACF-BCFE-529C10734423}" srcOrd="3" destOrd="0" parTransId="{DD374324-CF64-4A51-AEE7-15A21177CDD4}" sibTransId="{710891A8-EDBC-44B1-A3D5-D70FF741F31F}"/>
    <dgm:cxn modelId="{B7A6EB83-8253-4E45-AD81-860FB0E269AD}" srcId="{A8120DBA-65F7-45C7-A4DA-4F89336F70EF}" destId="{14D93EC7-D698-42CF-A2E1-FA2035E56707}" srcOrd="2" destOrd="0" parTransId="{4F1E4F85-C842-4FF2-B5D9-0AFECE94944E}" sibTransId="{07E0107E-FDAA-4C5C-B819-584FEC5501DC}"/>
    <dgm:cxn modelId="{CF1389B2-7C89-4525-A33F-6B55C8745C2B}" type="presOf" srcId="{A8120DBA-65F7-45C7-A4DA-4F89336F70EF}" destId="{D7E62F25-0F5C-4C51-ADE5-1679E5E32ED2}" srcOrd="0" destOrd="0" presId="urn:microsoft.com/office/officeart/2008/layout/LinedList"/>
    <dgm:cxn modelId="{838DC9C5-1124-4F6C-97DA-AAF9EBAAF4E2}" srcId="{A8120DBA-65F7-45C7-A4DA-4F89336F70EF}" destId="{39B752B6-92E3-4C11-9780-58E860307B81}" srcOrd="0" destOrd="0" parTransId="{7DD3D23D-3052-4A42-9DF4-8A938D275D95}" sibTransId="{34DE4D9E-B993-46DA-8BDB-79D1F7871F6B}"/>
    <dgm:cxn modelId="{F12E30DD-877D-45D1-9D6A-D3926A5C3024}" type="presOf" srcId="{60272E43-9F13-4ACF-BCFE-529C10734423}" destId="{E9B12984-CBF2-4561-960A-83BD009E7022}" srcOrd="0" destOrd="0" presId="urn:microsoft.com/office/officeart/2008/layout/LinedList"/>
    <dgm:cxn modelId="{C35BC7EC-36B0-4BDF-8C42-16D573B2A14D}" type="presOf" srcId="{2356AA8C-8DD5-4719-8C8B-270FE0BF8A2F}" destId="{82C73648-8414-45C8-B57B-60BEBA34C60A}" srcOrd="0" destOrd="0" presId="urn:microsoft.com/office/officeart/2008/layout/LinedList"/>
    <dgm:cxn modelId="{4B71BFC1-4381-4AAB-9D28-8C5E4A3018BC}" type="presParOf" srcId="{D7E62F25-0F5C-4C51-ADE5-1679E5E32ED2}" destId="{4F32ADAA-F5F3-4D39-845C-9404FC4954FF}" srcOrd="0" destOrd="0" presId="urn:microsoft.com/office/officeart/2008/layout/LinedList"/>
    <dgm:cxn modelId="{5B7BBE1F-E441-47A7-941F-0B0105A4B903}" type="presParOf" srcId="{D7E62F25-0F5C-4C51-ADE5-1679E5E32ED2}" destId="{1905FF99-C345-45A9-BB81-D0073373C568}" srcOrd="1" destOrd="0" presId="urn:microsoft.com/office/officeart/2008/layout/LinedList"/>
    <dgm:cxn modelId="{0F494368-FE61-4759-83A0-92688181A414}" type="presParOf" srcId="{1905FF99-C345-45A9-BB81-D0073373C568}" destId="{38039535-748C-4DB9-BD95-B723056D8B31}" srcOrd="0" destOrd="0" presId="urn:microsoft.com/office/officeart/2008/layout/LinedList"/>
    <dgm:cxn modelId="{C304891B-6ED7-4721-9A0B-CF94C531737E}" type="presParOf" srcId="{1905FF99-C345-45A9-BB81-D0073373C568}" destId="{F6F76343-CA99-48CE-B439-41BF8F07AD82}" srcOrd="1" destOrd="0" presId="urn:microsoft.com/office/officeart/2008/layout/LinedList"/>
    <dgm:cxn modelId="{68868593-AAA3-4470-928D-CE08DCB8D68A}" type="presParOf" srcId="{D7E62F25-0F5C-4C51-ADE5-1679E5E32ED2}" destId="{7EADBCA2-52B3-43CE-AFE6-EBA7300F9FD7}" srcOrd="2" destOrd="0" presId="urn:microsoft.com/office/officeart/2008/layout/LinedList"/>
    <dgm:cxn modelId="{38F2F0F4-7B7B-480F-8BEB-6BE3B1E27D6E}" type="presParOf" srcId="{D7E62F25-0F5C-4C51-ADE5-1679E5E32ED2}" destId="{066F2672-1ADA-4C40-8F13-A941A4DA380F}" srcOrd="3" destOrd="0" presId="urn:microsoft.com/office/officeart/2008/layout/LinedList"/>
    <dgm:cxn modelId="{A7D7DA51-E4D4-4D38-B342-62F7AFCE59CF}" type="presParOf" srcId="{066F2672-1ADA-4C40-8F13-A941A4DA380F}" destId="{82C73648-8414-45C8-B57B-60BEBA34C60A}" srcOrd="0" destOrd="0" presId="urn:microsoft.com/office/officeart/2008/layout/LinedList"/>
    <dgm:cxn modelId="{CF6A1FC6-B908-4E05-8892-04AC3FB99E2D}" type="presParOf" srcId="{066F2672-1ADA-4C40-8F13-A941A4DA380F}" destId="{29A35E39-1C82-475E-92F4-E00B53DFD819}" srcOrd="1" destOrd="0" presId="urn:microsoft.com/office/officeart/2008/layout/LinedList"/>
    <dgm:cxn modelId="{D366885D-59FB-4EC2-869A-68B6C067DA82}" type="presParOf" srcId="{D7E62F25-0F5C-4C51-ADE5-1679E5E32ED2}" destId="{6D256BAE-6B07-4C4E-A3D9-110E3E4CAC0C}" srcOrd="4" destOrd="0" presId="urn:microsoft.com/office/officeart/2008/layout/LinedList"/>
    <dgm:cxn modelId="{93D84E87-A39A-4F07-AD70-B9221B669044}" type="presParOf" srcId="{D7E62F25-0F5C-4C51-ADE5-1679E5E32ED2}" destId="{A3A03F18-0B0A-46F6-82CD-10FD0D03C066}" srcOrd="5" destOrd="0" presId="urn:microsoft.com/office/officeart/2008/layout/LinedList"/>
    <dgm:cxn modelId="{2C76442A-F81F-4666-A4E8-9F170D3AB4B9}" type="presParOf" srcId="{A3A03F18-0B0A-46F6-82CD-10FD0D03C066}" destId="{C483B746-3859-4CC5-B8A4-604835B3C465}" srcOrd="0" destOrd="0" presId="urn:microsoft.com/office/officeart/2008/layout/LinedList"/>
    <dgm:cxn modelId="{BBBBB151-8D3B-4AEC-93C2-94C5CCE24F03}" type="presParOf" srcId="{A3A03F18-0B0A-46F6-82CD-10FD0D03C066}" destId="{A75A3149-DDF7-4F52-A14D-52B2867A2B3B}" srcOrd="1" destOrd="0" presId="urn:microsoft.com/office/officeart/2008/layout/LinedList"/>
    <dgm:cxn modelId="{E4485282-22D9-49A7-A24E-401ECB5C6F74}" type="presParOf" srcId="{D7E62F25-0F5C-4C51-ADE5-1679E5E32ED2}" destId="{556AC8AD-CE69-4878-9FD7-D1A2FCF4A694}" srcOrd="6" destOrd="0" presId="urn:microsoft.com/office/officeart/2008/layout/LinedList"/>
    <dgm:cxn modelId="{848D86E6-EA5C-43F7-B7CA-2126F233D9D2}" type="presParOf" srcId="{D7E62F25-0F5C-4C51-ADE5-1679E5E32ED2}" destId="{436CA550-CE91-46D1-9D86-CB58BC8DA5A0}" srcOrd="7" destOrd="0" presId="urn:microsoft.com/office/officeart/2008/layout/LinedList"/>
    <dgm:cxn modelId="{EEB3ECEE-B50F-43F0-964F-E5D4C8384BC7}" type="presParOf" srcId="{436CA550-CE91-46D1-9D86-CB58BC8DA5A0}" destId="{E9B12984-CBF2-4561-960A-83BD009E7022}" srcOrd="0" destOrd="0" presId="urn:microsoft.com/office/officeart/2008/layout/LinedList"/>
    <dgm:cxn modelId="{1B2E6058-1266-4E19-97C7-857965F9123D}" type="presParOf" srcId="{436CA550-CE91-46D1-9D86-CB58BC8DA5A0}" destId="{4439D530-FE56-49D0-9A2E-5DC90FA37C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425BF2-87C2-499C-8CC4-4D0BFC932A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573C82-970B-4E6D-A770-45B2B9132017}">
      <dgm:prSet phldrT="[Text]"/>
      <dgm:spPr/>
      <dgm:t>
        <a:bodyPr/>
        <a:lstStyle/>
        <a:p>
          <a:r>
            <a:rPr lang="en-US"/>
            <a:t>At Risk for Significant Disproportionality</a:t>
          </a:r>
        </a:p>
      </dgm:t>
    </dgm:pt>
    <dgm:pt modelId="{B44C2EF2-D678-4866-9901-D234D8B5340C}" type="parTrans" cxnId="{2A26469D-D0CF-493B-94E7-410F383E4975}">
      <dgm:prSet/>
      <dgm:spPr/>
      <dgm:t>
        <a:bodyPr/>
        <a:lstStyle/>
        <a:p>
          <a:endParaRPr lang="en-US"/>
        </a:p>
      </dgm:t>
    </dgm:pt>
    <dgm:pt modelId="{521179E3-8E37-45DF-9ACE-5C0DFCEE1125}" type="sibTrans" cxnId="{2A26469D-D0CF-493B-94E7-410F383E4975}">
      <dgm:prSet/>
      <dgm:spPr/>
      <dgm:t>
        <a:bodyPr/>
        <a:lstStyle/>
        <a:p>
          <a:endParaRPr lang="en-US"/>
        </a:p>
      </dgm:t>
    </dgm:pt>
    <dgm:pt modelId="{F6DE9129-B145-436F-87F3-A5C776570FAF}">
      <dgm:prSet phldrT="[Text]"/>
      <dgm:spPr/>
      <dgm:t>
        <a:bodyPr/>
        <a:lstStyle/>
        <a:p>
          <a:r>
            <a:rPr lang="en-US"/>
            <a:t>When a district shows disproportionality for one or two years, they are notified as being At Risk for Significant Disproportionality.</a:t>
          </a:r>
        </a:p>
      </dgm:t>
    </dgm:pt>
    <dgm:pt modelId="{D237B58F-45A2-4C0A-A3DD-9A8AA8E7A426}" type="parTrans" cxnId="{21EF83BD-50A3-4FCF-904A-60EEBA71883C}">
      <dgm:prSet/>
      <dgm:spPr/>
      <dgm:t>
        <a:bodyPr/>
        <a:lstStyle/>
        <a:p>
          <a:endParaRPr lang="en-US"/>
        </a:p>
      </dgm:t>
    </dgm:pt>
    <dgm:pt modelId="{91E24C14-803A-4F75-BB70-E712A50D7071}" type="sibTrans" cxnId="{21EF83BD-50A3-4FCF-904A-60EEBA71883C}">
      <dgm:prSet/>
      <dgm:spPr/>
      <dgm:t>
        <a:bodyPr/>
        <a:lstStyle/>
        <a:p>
          <a:endParaRPr lang="en-US"/>
        </a:p>
      </dgm:t>
    </dgm:pt>
    <dgm:pt modelId="{5943C4BF-EE62-47E1-8CBE-A1F4E349B62F}">
      <dgm:prSet phldrT="[Text]"/>
      <dgm:spPr/>
      <dgm:t>
        <a:bodyPr/>
        <a:lstStyle/>
        <a:p>
          <a:r>
            <a:rPr lang="en-US"/>
            <a:t>Having Significant Disproportionality</a:t>
          </a:r>
        </a:p>
      </dgm:t>
    </dgm:pt>
    <dgm:pt modelId="{1B0B053A-0943-4678-8F34-931546CF0B4E}" type="parTrans" cxnId="{FCAA5E95-C41D-422D-8979-3D40A462741F}">
      <dgm:prSet/>
      <dgm:spPr/>
      <dgm:t>
        <a:bodyPr/>
        <a:lstStyle/>
        <a:p>
          <a:endParaRPr lang="en-US"/>
        </a:p>
      </dgm:t>
    </dgm:pt>
    <dgm:pt modelId="{4FB7FED7-3DAC-4824-B3C6-EFF6FB537117}" type="sibTrans" cxnId="{FCAA5E95-C41D-422D-8979-3D40A462741F}">
      <dgm:prSet/>
      <dgm:spPr/>
      <dgm:t>
        <a:bodyPr/>
        <a:lstStyle/>
        <a:p>
          <a:endParaRPr lang="en-US"/>
        </a:p>
      </dgm:t>
    </dgm:pt>
    <dgm:pt modelId="{4AECD083-51CD-4BEC-B530-18BCAC20AA25}">
      <dgm:prSet phldrT="[Text]"/>
      <dgm:spPr/>
      <dgm:t>
        <a:bodyPr/>
        <a:lstStyle/>
        <a:p>
          <a:r>
            <a:rPr lang="en-US"/>
            <a:t>When a district shows disproportionality in placement for three years in a row for the same race and ethnicity subgroup, the district is identified as having Significant Disproportionality.</a:t>
          </a:r>
        </a:p>
      </dgm:t>
    </dgm:pt>
    <dgm:pt modelId="{2CAB118E-C471-4167-B6E8-A6C102F404CB}" type="parTrans" cxnId="{F2A5B8CE-5DB4-4E3B-BE22-5DDB6BC532F3}">
      <dgm:prSet/>
      <dgm:spPr/>
      <dgm:t>
        <a:bodyPr/>
        <a:lstStyle/>
        <a:p>
          <a:endParaRPr lang="en-US"/>
        </a:p>
      </dgm:t>
    </dgm:pt>
    <dgm:pt modelId="{DCA76F63-1393-4205-AE54-CD9CE13FE70E}" type="sibTrans" cxnId="{F2A5B8CE-5DB4-4E3B-BE22-5DDB6BC532F3}">
      <dgm:prSet/>
      <dgm:spPr/>
      <dgm:t>
        <a:bodyPr/>
        <a:lstStyle/>
        <a:p>
          <a:endParaRPr lang="en-US"/>
        </a:p>
      </dgm:t>
    </dgm:pt>
    <dgm:pt modelId="{13BFD09C-A692-4A7C-9D0C-BFB3086908CB}">
      <dgm:prSet/>
      <dgm:spPr/>
      <dgm:t>
        <a:bodyPr/>
        <a:lstStyle/>
        <a:p>
          <a:r>
            <a:rPr lang="en-US"/>
            <a:t>The district is subject to a monitoring review; and </a:t>
          </a:r>
        </a:p>
      </dgm:t>
    </dgm:pt>
    <dgm:pt modelId="{BCADE4CE-DB72-45DB-B551-0102DE964F6C}" type="parTrans" cxnId="{C3C150D5-D9A1-458A-9DCB-686CFDCA2648}">
      <dgm:prSet/>
      <dgm:spPr/>
      <dgm:t>
        <a:bodyPr/>
        <a:lstStyle/>
        <a:p>
          <a:endParaRPr lang="en-US"/>
        </a:p>
      </dgm:t>
    </dgm:pt>
    <dgm:pt modelId="{928D19DF-CC24-413F-88C4-57B1BF862D4C}" type="sibTrans" cxnId="{C3C150D5-D9A1-458A-9DCB-686CFDCA2648}">
      <dgm:prSet/>
      <dgm:spPr/>
      <dgm:t>
        <a:bodyPr/>
        <a:lstStyle/>
        <a:p>
          <a:endParaRPr lang="en-US"/>
        </a:p>
      </dgm:t>
    </dgm:pt>
    <dgm:pt modelId="{661236C2-84D5-4B96-B91B-645041A91383}">
      <dgm:prSet/>
      <dgm:spPr/>
      <dgm:t>
        <a:bodyPr/>
        <a:lstStyle/>
        <a:p>
          <a:r>
            <a:rPr lang="en-US"/>
            <a:t>The district is required to reserve 15 percent of its IDEA funds (Sections 611 and 619) to provide Comprehensive Coordinated Early Intervening Services (CCEIS) for students in grades K-12. </a:t>
          </a:r>
        </a:p>
      </dgm:t>
    </dgm:pt>
    <dgm:pt modelId="{31149285-7941-48A9-9460-9AEC7952E4A5}" type="parTrans" cxnId="{BCEDD29D-A957-4413-A83F-9FC84EED95D0}">
      <dgm:prSet/>
      <dgm:spPr/>
      <dgm:t>
        <a:bodyPr/>
        <a:lstStyle/>
        <a:p>
          <a:endParaRPr lang="en-US"/>
        </a:p>
      </dgm:t>
    </dgm:pt>
    <dgm:pt modelId="{326F9A36-FAEC-4707-9519-29CA1D6589FC}" type="sibTrans" cxnId="{BCEDD29D-A957-4413-A83F-9FC84EED95D0}">
      <dgm:prSet/>
      <dgm:spPr/>
      <dgm:t>
        <a:bodyPr/>
        <a:lstStyle/>
        <a:p>
          <a:endParaRPr lang="en-US"/>
        </a:p>
      </dgm:t>
    </dgm:pt>
    <dgm:pt modelId="{2B61D76C-8DC5-45A5-87CF-4E399D243A46}" type="pres">
      <dgm:prSet presAssocID="{F1425BF2-87C2-499C-8CC4-4D0BFC932A53}" presName="linear" presStyleCnt="0">
        <dgm:presLayoutVars>
          <dgm:dir/>
          <dgm:animLvl val="lvl"/>
          <dgm:resizeHandles val="exact"/>
        </dgm:presLayoutVars>
      </dgm:prSet>
      <dgm:spPr/>
    </dgm:pt>
    <dgm:pt modelId="{4533CACB-DA81-4FF2-A967-04A7434F7403}" type="pres">
      <dgm:prSet presAssocID="{86573C82-970B-4E6D-A770-45B2B9132017}" presName="parentLin" presStyleCnt="0"/>
      <dgm:spPr/>
    </dgm:pt>
    <dgm:pt modelId="{1B9813DA-0E16-4007-A233-6608BCAC4C35}" type="pres">
      <dgm:prSet presAssocID="{86573C82-970B-4E6D-A770-45B2B9132017}" presName="parentLeftMargin" presStyleLbl="node1" presStyleIdx="0" presStyleCnt="2"/>
      <dgm:spPr/>
    </dgm:pt>
    <dgm:pt modelId="{F90FA182-B022-432D-B5B7-A785B19FED09}" type="pres">
      <dgm:prSet presAssocID="{86573C82-970B-4E6D-A770-45B2B9132017}" presName="parentText" presStyleLbl="node1" presStyleIdx="0" presStyleCnt="2">
        <dgm:presLayoutVars>
          <dgm:chMax val="0"/>
          <dgm:bulletEnabled val="1"/>
        </dgm:presLayoutVars>
      </dgm:prSet>
      <dgm:spPr/>
    </dgm:pt>
    <dgm:pt modelId="{1A134BC6-365A-4FFA-969F-A774D400828D}" type="pres">
      <dgm:prSet presAssocID="{86573C82-970B-4E6D-A770-45B2B9132017}" presName="negativeSpace" presStyleCnt="0"/>
      <dgm:spPr/>
    </dgm:pt>
    <dgm:pt modelId="{FA3B8A78-0577-4BF9-9515-7EDBE8294F41}" type="pres">
      <dgm:prSet presAssocID="{86573C82-970B-4E6D-A770-45B2B9132017}" presName="childText" presStyleLbl="conFgAcc1" presStyleIdx="0" presStyleCnt="2">
        <dgm:presLayoutVars>
          <dgm:bulletEnabled val="1"/>
        </dgm:presLayoutVars>
      </dgm:prSet>
      <dgm:spPr/>
    </dgm:pt>
    <dgm:pt modelId="{FF7D1E7D-20D1-4FEA-8677-6D9A9A85F82D}" type="pres">
      <dgm:prSet presAssocID="{521179E3-8E37-45DF-9ACE-5C0DFCEE1125}" presName="spaceBetweenRectangles" presStyleCnt="0"/>
      <dgm:spPr/>
    </dgm:pt>
    <dgm:pt modelId="{2425E7B8-9C42-49AE-8D95-2C13BD063A6E}" type="pres">
      <dgm:prSet presAssocID="{5943C4BF-EE62-47E1-8CBE-A1F4E349B62F}" presName="parentLin" presStyleCnt="0"/>
      <dgm:spPr/>
    </dgm:pt>
    <dgm:pt modelId="{DE6CE540-8F91-4F39-BB95-1AA26BE7C35E}" type="pres">
      <dgm:prSet presAssocID="{5943C4BF-EE62-47E1-8CBE-A1F4E349B62F}" presName="parentLeftMargin" presStyleLbl="node1" presStyleIdx="0" presStyleCnt="2"/>
      <dgm:spPr/>
    </dgm:pt>
    <dgm:pt modelId="{6AB0C1BE-792F-4BF0-B9EA-E2B4A43F2AE4}" type="pres">
      <dgm:prSet presAssocID="{5943C4BF-EE62-47E1-8CBE-A1F4E349B62F}" presName="parentText" presStyleLbl="node1" presStyleIdx="1" presStyleCnt="2">
        <dgm:presLayoutVars>
          <dgm:chMax val="0"/>
          <dgm:bulletEnabled val="1"/>
        </dgm:presLayoutVars>
      </dgm:prSet>
      <dgm:spPr/>
    </dgm:pt>
    <dgm:pt modelId="{5077CA14-B27E-462F-9879-E07F8646492B}" type="pres">
      <dgm:prSet presAssocID="{5943C4BF-EE62-47E1-8CBE-A1F4E349B62F}" presName="negativeSpace" presStyleCnt="0"/>
      <dgm:spPr/>
    </dgm:pt>
    <dgm:pt modelId="{817EA7B5-562E-4874-9DA8-35F20D4E53F2}" type="pres">
      <dgm:prSet presAssocID="{5943C4BF-EE62-47E1-8CBE-A1F4E349B62F}" presName="childText" presStyleLbl="conFgAcc1" presStyleIdx="1" presStyleCnt="2">
        <dgm:presLayoutVars>
          <dgm:bulletEnabled val="1"/>
        </dgm:presLayoutVars>
      </dgm:prSet>
      <dgm:spPr/>
    </dgm:pt>
  </dgm:ptLst>
  <dgm:cxnLst>
    <dgm:cxn modelId="{774DD823-852F-4437-9731-DB267C310DAE}" type="presOf" srcId="{661236C2-84D5-4B96-B91B-645041A91383}" destId="{817EA7B5-562E-4874-9DA8-35F20D4E53F2}" srcOrd="0" destOrd="2" presId="urn:microsoft.com/office/officeart/2005/8/layout/list1"/>
    <dgm:cxn modelId="{C4C2EA27-423E-4B96-B2EC-8CBF347281F1}" type="presOf" srcId="{F6DE9129-B145-436F-87F3-A5C776570FAF}" destId="{FA3B8A78-0577-4BF9-9515-7EDBE8294F41}" srcOrd="0" destOrd="0" presId="urn:microsoft.com/office/officeart/2005/8/layout/list1"/>
    <dgm:cxn modelId="{7CE0973C-5301-4B24-A916-B2DA282CC10B}" type="presOf" srcId="{86573C82-970B-4E6D-A770-45B2B9132017}" destId="{1B9813DA-0E16-4007-A233-6608BCAC4C35}" srcOrd="0" destOrd="0" presId="urn:microsoft.com/office/officeart/2005/8/layout/list1"/>
    <dgm:cxn modelId="{2B79AF60-071E-41AD-A6F5-B33C11383F8E}" type="presOf" srcId="{F1425BF2-87C2-499C-8CC4-4D0BFC932A53}" destId="{2B61D76C-8DC5-45A5-87CF-4E399D243A46}" srcOrd="0" destOrd="0" presId="urn:microsoft.com/office/officeart/2005/8/layout/list1"/>
    <dgm:cxn modelId="{FF6CFA79-BDA0-4A5C-B10D-62F08FE5B214}" type="presOf" srcId="{4AECD083-51CD-4BEC-B530-18BCAC20AA25}" destId="{817EA7B5-562E-4874-9DA8-35F20D4E53F2}" srcOrd="0" destOrd="0" presId="urn:microsoft.com/office/officeart/2005/8/layout/list1"/>
    <dgm:cxn modelId="{78BAB67C-A3ED-48E1-839A-23B935A56F74}" type="presOf" srcId="{13BFD09C-A692-4A7C-9D0C-BFB3086908CB}" destId="{817EA7B5-562E-4874-9DA8-35F20D4E53F2}" srcOrd="0" destOrd="1" presId="urn:microsoft.com/office/officeart/2005/8/layout/list1"/>
    <dgm:cxn modelId="{FCAA5E95-C41D-422D-8979-3D40A462741F}" srcId="{F1425BF2-87C2-499C-8CC4-4D0BFC932A53}" destId="{5943C4BF-EE62-47E1-8CBE-A1F4E349B62F}" srcOrd="1" destOrd="0" parTransId="{1B0B053A-0943-4678-8F34-931546CF0B4E}" sibTransId="{4FB7FED7-3DAC-4824-B3C6-EFF6FB537117}"/>
    <dgm:cxn modelId="{2A26469D-D0CF-493B-94E7-410F383E4975}" srcId="{F1425BF2-87C2-499C-8CC4-4D0BFC932A53}" destId="{86573C82-970B-4E6D-A770-45B2B9132017}" srcOrd="0" destOrd="0" parTransId="{B44C2EF2-D678-4866-9901-D234D8B5340C}" sibTransId="{521179E3-8E37-45DF-9ACE-5C0DFCEE1125}"/>
    <dgm:cxn modelId="{BCEDD29D-A957-4413-A83F-9FC84EED95D0}" srcId="{4AECD083-51CD-4BEC-B530-18BCAC20AA25}" destId="{661236C2-84D5-4B96-B91B-645041A91383}" srcOrd="1" destOrd="0" parTransId="{31149285-7941-48A9-9460-9AEC7952E4A5}" sibTransId="{326F9A36-FAEC-4707-9519-29CA1D6589FC}"/>
    <dgm:cxn modelId="{1F5095A8-9235-4BC0-8FED-A7E076A5B304}" type="presOf" srcId="{5943C4BF-EE62-47E1-8CBE-A1F4E349B62F}" destId="{DE6CE540-8F91-4F39-BB95-1AA26BE7C35E}" srcOrd="0" destOrd="0" presId="urn:microsoft.com/office/officeart/2005/8/layout/list1"/>
    <dgm:cxn modelId="{21EF83BD-50A3-4FCF-904A-60EEBA71883C}" srcId="{86573C82-970B-4E6D-A770-45B2B9132017}" destId="{F6DE9129-B145-436F-87F3-A5C776570FAF}" srcOrd="0" destOrd="0" parTransId="{D237B58F-45A2-4C0A-A3DD-9A8AA8E7A426}" sibTransId="{91E24C14-803A-4F75-BB70-E712A50D7071}"/>
    <dgm:cxn modelId="{F2A5B8CE-5DB4-4E3B-BE22-5DDB6BC532F3}" srcId="{5943C4BF-EE62-47E1-8CBE-A1F4E349B62F}" destId="{4AECD083-51CD-4BEC-B530-18BCAC20AA25}" srcOrd="0" destOrd="0" parTransId="{2CAB118E-C471-4167-B6E8-A6C102F404CB}" sibTransId="{DCA76F63-1393-4205-AE54-CD9CE13FE70E}"/>
    <dgm:cxn modelId="{D27DACD3-34C7-435C-843B-E9609A813073}" type="presOf" srcId="{86573C82-970B-4E6D-A770-45B2B9132017}" destId="{F90FA182-B022-432D-B5B7-A785B19FED09}" srcOrd="1" destOrd="0" presId="urn:microsoft.com/office/officeart/2005/8/layout/list1"/>
    <dgm:cxn modelId="{C3C150D5-D9A1-458A-9DCB-686CFDCA2648}" srcId="{4AECD083-51CD-4BEC-B530-18BCAC20AA25}" destId="{13BFD09C-A692-4A7C-9D0C-BFB3086908CB}" srcOrd="0" destOrd="0" parTransId="{BCADE4CE-DB72-45DB-B551-0102DE964F6C}" sibTransId="{928D19DF-CC24-413F-88C4-57B1BF862D4C}"/>
    <dgm:cxn modelId="{048689F6-B150-4FD1-A60D-E68354E05AE4}" type="presOf" srcId="{5943C4BF-EE62-47E1-8CBE-A1F4E349B62F}" destId="{6AB0C1BE-792F-4BF0-B9EA-E2B4A43F2AE4}" srcOrd="1" destOrd="0" presId="urn:microsoft.com/office/officeart/2005/8/layout/list1"/>
    <dgm:cxn modelId="{7B55489A-5AAB-48BB-B59E-56E51FCFAED9}" type="presParOf" srcId="{2B61D76C-8DC5-45A5-87CF-4E399D243A46}" destId="{4533CACB-DA81-4FF2-A967-04A7434F7403}" srcOrd="0" destOrd="0" presId="urn:microsoft.com/office/officeart/2005/8/layout/list1"/>
    <dgm:cxn modelId="{93A9BD0A-2E97-4AEC-80A3-27D16D08D5D9}" type="presParOf" srcId="{4533CACB-DA81-4FF2-A967-04A7434F7403}" destId="{1B9813DA-0E16-4007-A233-6608BCAC4C35}" srcOrd="0" destOrd="0" presId="urn:microsoft.com/office/officeart/2005/8/layout/list1"/>
    <dgm:cxn modelId="{A66C8900-DD80-41C7-8643-61B5E6DC1397}" type="presParOf" srcId="{4533CACB-DA81-4FF2-A967-04A7434F7403}" destId="{F90FA182-B022-432D-B5B7-A785B19FED09}" srcOrd="1" destOrd="0" presId="urn:microsoft.com/office/officeart/2005/8/layout/list1"/>
    <dgm:cxn modelId="{464EAE44-7C57-4D29-BA67-65E8EDB0D80B}" type="presParOf" srcId="{2B61D76C-8DC5-45A5-87CF-4E399D243A46}" destId="{1A134BC6-365A-4FFA-969F-A774D400828D}" srcOrd="1" destOrd="0" presId="urn:microsoft.com/office/officeart/2005/8/layout/list1"/>
    <dgm:cxn modelId="{78EC234B-ED4C-4C34-B617-06D672AE9FFC}" type="presParOf" srcId="{2B61D76C-8DC5-45A5-87CF-4E399D243A46}" destId="{FA3B8A78-0577-4BF9-9515-7EDBE8294F41}" srcOrd="2" destOrd="0" presId="urn:microsoft.com/office/officeart/2005/8/layout/list1"/>
    <dgm:cxn modelId="{80287C72-8F15-4E5A-BA5C-7DB76F3028EE}" type="presParOf" srcId="{2B61D76C-8DC5-45A5-87CF-4E399D243A46}" destId="{FF7D1E7D-20D1-4FEA-8677-6D9A9A85F82D}" srcOrd="3" destOrd="0" presId="urn:microsoft.com/office/officeart/2005/8/layout/list1"/>
    <dgm:cxn modelId="{52911ADF-D3FD-483A-9744-73B13DE411C8}" type="presParOf" srcId="{2B61D76C-8DC5-45A5-87CF-4E399D243A46}" destId="{2425E7B8-9C42-49AE-8D95-2C13BD063A6E}" srcOrd="4" destOrd="0" presId="urn:microsoft.com/office/officeart/2005/8/layout/list1"/>
    <dgm:cxn modelId="{2503B774-E4A3-4CD0-8CBA-80D7437F7B9B}" type="presParOf" srcId="{2425E7B8-9C42-49AE-8D95-2C13BD063A6E}" destId="{DE6CE540-8F91-4F39-BB95-1AA26BE7C35E}" srcOrd="0" destOrd="0" presId="urn:microsoft.com/office/officeart/2005/8/layout/list1"/>
    <dgm:cxn modelId="{C77F8F1C-5A40-4334-9D30-6A0EFDA01D57}" type="presParOf" srcId="{2425E7B8-9C42-49AE-8D95-2C13BD063A6E}" destId="{6AB0C1BE-792F-4BF0-B9EA-E2B4A43F2AE4}" srcOrd="1" destOrd="0" presId="urn:microsoft.com/office/officeart/2005/8/layout/list1"/>
    <dgm:cxn modelId="{AA6F2D37-635B-401F-838D-6933BB5DD440}" type="presParOf" srcId="{2B61D76C-8DC5-45A5-87CF-4E399D243A46}" destId="{5077CA14-B27E-462F-9879-E07F8646492B}" srcOrd="5" destOrd="0" presId="urn:microsoft.com/office/officeart/2005/8/layout/list1"/>
    <dgm:cxn modelId="{54FBD81F-5F3E-4C2F-85A1-5619966A337D}" type="presParOf" srcId="{2B61D76C-8DC5-45A5-87CF-4E399D243A46}" destId="{817EA7B5-562E-4874-9DA8-35F20D4E53F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001D87-C0EB-4C8A-82D1-094706E4DBD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7B832FD4-A7D6-4380-BC47-F6E2F8DDF613}">
      <dgm:prSet phldrT="[Text]" custT="1"/>
      <dgm:spPr/>
      <dgm:t>
        <a:bodyPr/>
        <a:lstStyle/>
        <a:p>
          <a:r>
            <a:rPr lang="en-US" sz="2400"/>
            <a:t>In order to qualify for State Aid reimbursement, the DCERT screen is used by school district personnel to submit information to NYSED for providing                               “Assurance of Required Certifications for 10-Month Private School Reimbursement</a:t>
          </a:r>
          <a:r>
            <a:rPr lang="en-US" sz="2300"/>
            <a:t>”</a:t>
          </a:r>
        </a:p>
      </dgm:t>
      <dgm:extLst>
        <a:ext uri="{E40237B7-FDA0-4F09-8148-C483321AD2D9}">
          <dgm14:cNvPr xmlns:dgm14="http://schemas.microsoft.com/office/drawing/2010/diagram" id="0" name="" descr="Before state aid can be provided to a school district for a separate school placement, there are assurances that the school district must complete.  This is commonly referred to as the DCERT online screen.  The DCERT Private Certification Placement process is part of NYSED’s online state aid reimbursement system (also known as STAC).  On an annual basis, school district personnel must submit information to NYSED providing “Assurance of Required Certifications for 10-Month Private School Reimbursement.”  This assurance is also required if a student changes from a day to residential placement (or vice versa); if a student moves from an in-state placement to an out-of-state placement; if there is a change in school district, or if a preschool student has transitioned to school-age. &#10;"/>
        </a:ext>
      </dgm:extLst>
    </dgm:pt>
    <dgm:pt modelId="{A7941888-5ABB-490B-ACE9-6AD4FF68798B}" type="parTrans" cxnId="{A37C053E-6AE5-4732-A71A-01129C7E7199}">
      <dgm:prSet/>
      <dgm:spPr/>
      <dgm:t>
        <a:bodyPr/>
        <a:lstStyle/>
        <a:p>
          <a:endParaRPr lang="en-US"/>
        </a:p>
      </dgm:t>
    </dgm:pt>
    <dgm:pt modelId="{78D6C6EC-D975-4937-9D05-F189EA7B5D02}" type="sibTrans" cxnId="{A37C053E-6AE5-4732-A71A-01129C7E7199}">
      <dgm:prSet/>
      <dgm:spPr/>
      <dgm:t>
        <a:bodyPr/>
        <a:lstStyle/>
        <a:p>
          <a:endParaRPr lang="en-US"/>
        </a:p>
      </dgm:t>
    </dgm:pt>
    <dgm:pt modelId="{283DBBE5-52C2-41D3-B067-3EE78F47E7A3}">
      <dgm:prSet phldrT="[Text]"/>
      <dgm:spPr/>
      <dgm:t>
        <a:bodyPr/>
        <a:lstStyle/>
        <a:p>
          <a:pPr algn="l">
            <a:buFont typeface="Arial" panose="020B0604020202020204" pitchFamily="34" charset="0"/>
            <a:buChar char="•"/>
          </a:pPr>
          <a:r>
            <a:rPr lang="en-US"/>
            <a:t>Placement certification is required for four types of separate school 10-month programs:</a:t>
          </a:r>
        </a:p>
        <a:p>
          <a:pPr algn="l">
            <a:buFont typeface="Arial" panose="020B0604020202020204" pitchFamily="34" charset="0"/>
            <a:buChar char="•"/>
          </a:pPr>
          <a:r>
            <a:rPr lang="en-US"/>
            <a:t>Day In-State </a:t>
          </a:r>
        </a:p>
        <a:p>
          <a:pPr algn="l">
            <a:buFont typeface="Arial" panose="020B0604020202020204" pitchFamily="34" charset="0"/>
            <a:buChar char="•"/>
          </a:pPr>
          <a:r>
            <a:rPr lang="en-US"/>
            <a:t>Day Out-of-State </a:t>
          </a:r>
        </a:p>
        <a:p>
          <a:pPr algn="l">
            <a:buFont typeface="Arial" panose="020B0604020202020204" pitchFamily="34" charset="0"/>
            <a:buChar char="•"/>
          </a:pPr>
          <a:r>
            <a:rPr lang="en-US"/>
            <a:t>Residential In-State </a:t>
          </a:r>
        </a:p>
        <a:p>
          <a:pPr algn="l">
            <a:buFont typeface="Arial" panose="020B0604020202020204" pitchFamily="34" charset="0"/>
            <a:buChar char="•"/>
          </a:pPr>
          <a:r>
            <a:rPr lang="en-US"/>
            <a:t>Residential Out-of-State </a:t>
          </a:r>
        </a:p>
      </dgm:t>
    </dgm:pt>
    <dgm:pt modelId="{C24B3256-BE1D-4B39-BB3A-CAF2D3371023}" type="parTrans" cxnId="{FBA3EC1F-78D8-440F-AA14-9920464E6448}">
      <dgm:prSet/>
      <dgm:spPr/>
      <dgm:t>
        <a:bodyPr/>
        <a:lstStyle/>
        <a:p>
          <a:endParaRPr lang="en-US"/>
        </a:p>
      </dgm:t>
    </dgm:pt>
    <dgm:pt modelId="{9F6F23E9-D07C-4CC2-B7F9-2E449530FF38}" type="sibTrans" cxnId="{FBA3EC1F-78D8-440F-AA14-9920464E6448}">
      <dgm:prSet/>
      <dgm:spPr/>
      <dgm:t>
        <a:bodyPr/>
        <a:lstStyle/>
        <a:p>
          <a:endParaRPr lang="en-US"/>
        </a:p>
      </dgm:t>
    </dgm:pt>
    <dgm:pt modelId="{0E09C5DD-FE89-48E0-ADD8-0AEAB679B8F8}">
      <dgm:prSet phldrT="[Text]"/>
      <dgm:spPr/>
      <dgm:t>
        <a:bodyPr/>
        <a:lstStyle/>
        <a:p>
          <a:pPr algn="l">
            <a:buFont typeface="Arial" panose="020B0604020202020204" pitchFamily="34" charset="0"/>
            <a:buChar char="•"/>
          </a:pPr>
          <a:r>
            <a:rPr lang="en-US"/>
            <a:t>Placement certification is also required upon:</a:t>
          </a:r>
        </a:p>
        <a:p>
          <a:pPr algn="l">
            <a:buFont typeface="Arial" panose="020B0604020202020204" pitchFamily="34" charset="0"/>
            <a:buChar char="•"/>
          </a:pPr>
          <a:r>
            <a:rPr lang="en-US"/>
            <a:t>Change from day to residential or residential to day placement </a:t>
          </a:r>
        </a:p>
        <a:p>
          <a:pPr algn="l">
            <a:buFont typeface="Arial" panose="020B0604020202020204" pitchFamily="34" charset="0"/>
            <a:buChar char="•"/>
          </a:pPr>
          <a:r>
            <a:rPr lang="en-US"/>
            <a:t>Change from in-state to out-of-state placement </a:t>
          </a:r>
        </a:p>
        <a:p>
          <a:pPr algn="l">
            <a:buFont typeface="Arial" panose="020B0604020202020204" pitchFamily="34" charset="0"/>
            <a:buChar char="•"/>
          </a:pPr>
          <a:r>
            <a:rPr lang="en-US"/>
            <a:t>Change in Committee on Special Education (CSE) school district </a:t>
          </a:r>
        </a:p>
        <a:p>
          <a:pPr algn="l">
            <a:buFont typeface="Arial" panose="020B0604020202020204" pitchFamily="34" charset="0"/>
            <a:buChar char="•"/>
          </a:pPr>
          <a:r>
            <a:rPr lang="en-US"/>
            <a:t>Change from preschool to school age </a:t>
          </a:r>
        </a:p>
      </dgm:t>
    </dgm:pt>
    <dgm:pt modelId="{296F6F17-94ED-426D-8BC9-02B4E73C3568}" type="parTrans" cxnId="{777D1360-0935-46CC-933B-36CDE2E4CA7F}">
      <dgm:prSet/>
      <dgm:spPr/>
      <dgm:t>
        <a:bodyPr/>
        <a:lstStyle/>
        <a:p>
          <a:endParaRPr lang="en-US"/>
        </a:p>
      </dgm:t>
    </dgm:pt>
    <dgm:pt modelId="{B73A5FC5-F3F9-49CD-9503-EA15CA26439F}" type="sibTrans" cxnId="{777D1360-0935-46CC-933B-36CDE2E4CA7F}">
      <dgm:prSet/>
      <dgm:spPr/>
      <dgm:t>
        <a:bodyPr/>
        <a:lstStyle/>
        <a:p>
          <a:endParaRPr lang="en-US"/>
        </a:p>
      </dgm:t>
    </dgm:pt>
    <dgm:pt modelId="{610D5902-476A-4FBC-A6F1-A93260DADF6C}" type="pres">
      <dgm:prSet presAssocID="{92001D87-C0EB-4C8A-82D1-094706E4DBDE}" presName="composite" presStyleCnt="0">
        <dgm:presLayoutVars>
          <dgm:chMax val="1"/>
          <dgm:dir/>
          <dgm:resizeHandles val="exact"/>
        </dgm:presLayoutVars>
      </dgm:prSet>
      <dgm:spPr/>
    </dgm:pt>
    <dgm:pt modelId="{D4AB2970-24F3-432C-969D-C1337DEB3854}" type="pres">
      <dgm:prSet presAssocID="{7B832FD4-A7D6-4380-BC47-F6E2F8DDF613}" presName="roof" presStyleLbl="dkBgShp" presStyleIdx="0" presStyleCnt="2" custLinFactNeighborX="-8281"/>
      <dgm:spPr/>
    </dgm:pt>
    <dgm:pt modelId="{7245B92C-622A-4DAD-82F1-04E395116A7D}" type="pres">
      <dgm:prSet presAssocID="{7B832FD4-A7D6-4380-BC47-F6E2F8DDF613}" presName="pillars" presStyleCnt="0"/>
      <dgm:spPr/>
    </dgm:pt>
    <dgm:pt modelId="{EB785E7C-4A74-461A-B8A7-8653F221EACC}" type="pres">
      <dgm:prSet presAssocID="{7B832FD4-A7D6-4380-BC47-F6E2F8DDF613}" presName="pillar1" presStyleLbl="node1" presStyleIdx="0" presStyleCnt="2" custScaleX="113714">
        <dgm:presLayoutVars>
          <dgm:bulletEnabled val="1"/>
        </dgm:presLayoutVars>
      </dgm:prSet>
      <dgm:spPr/>
    </dgm:pt>
    <dgm:pt modelId="{7CE0BA03-1040-4EF7-A56C-47325DFAD4FA}" type="pres">
      <dgm:prSet presAssocID="{0E09C5DD-FE89-48E0-ADD8-0AEAB679B8F8}" presName="pillarX" presStyleLbl="node1" presStyleIdx="1" presStyleCnt="2" custScaleX="136947">
        <dgm:presLayoutVars>
          <dgm:bulletEnabled val="1"/>
        </dgm:presLayoutVars>
      </dgm:prSet>
      <dgm:spPr/>
    </dgm:pt>
    <dgm:pt modelId="{68B16E58-4C73-4572-9A40-09872009B92D}" type="pres">
      <dgm:prSet presAssocID="{7B832FD4-A7D6-4380-BC47-F6E2F8DDF613}" presName="base" presStyleLbl="dkBgShp" presStyleIdx="1" presStyleCnt="2"/>
      <dgm:spPr/>
    </dgm:pt>
  </dgm:ptLst>
  <dgm:cxnLst>
    <dgm:cxn modelId="{FBA3EC1F-78D8-440F-AA14-9920464E6448}" srcId="{7B832FD4-A7D6-4380-BC47-F6E2F8DDF613}" destId="{283DBBE5-52C2-41D3-B067-3EE78F47E7A3}" srcOrd="0" destOrd="0" parTransId="{C24B3256-BE1D-4B39-BB3A-CAF2D3371023}" sibTransId="{9F6F23E9-D07C-4CC2-B7F9-2E449530FF38}"/>
    <dgm:cxn modelId="{A37C053E-6AE5-4732-A71A-01129C7E7199}" srcId="{92001D87-C0EB-4C8A-82D1-094706E4DBDE}" destId="{7B832FD4-A7D6-4380-BC47-F6E2F8DDF613}" srcOrd="0" destOrd="0" parTransId="{A7941888-5ABB-490B-ACE9-6AD4FF68798B}" sibTransId="{78D6C6EC-D975-4937-9D05-F189EA7B5D02}"/>
    <dgm:cxn modelId="{777D1360-0935-46CC-933B-36CDE2E4CA7F}" srcId="{7B832FD4-A7D6-4380-BC47-F6E2F8DDF613}" destId="{0E09C5DD-FE89-48E0-ADD8-0AEAB679B8F8}" srcOrd="1" destOrd="0" parTransId="{296F6F17-94ED-426D-8BC9-02B4E73C3568}" sibTransId="{B73A5FC5-F3F9-49CD-9503-EA15CA26439F}"/>
    <dgm:cxn modelId="{7F96184A-6A21-4315-8FC8-A787574414C6}" type="presOf" srcId="{92001D87-C0EB-4C8A-82D1-094706E4DBDE}" destId="{610D5902-476A-4FBC-A6F1-A93260DADF6C}" srcOrd="0" destOrd="0" presId="urn:microsoft.com/office/officeart/2005/8/layout/hList3"/>
    <dgm:cxn modelId="{CBB50DAB-A74D-4B7F-8D53-6ABA87AF2A56}" type="presOf" srcId="{283DBBE5-52C2-41D3-B067-3EE78F47E7A3}" destId="{EB785E7C-4A74-461A-B8A7-8653F221EACC}" srcOrd="0" destOrd="0" presId="urn:microsoft.com/office/officeart/2005/8/layout/hList3"/>
    <dgm:cxn modelId="{59C754BB-CF2F-442C-8C4D-B5C04EBCA7DC}" type="presOf" srcId="{0E09C5DD-FE89-48E0-ADD8-0AEAB679B8F8}" destId="{7CE0BA03-1040-4EF7-A56C-47325DFAD4FA}" srcOrd="0" destOrd="0" presId="urn:microsoft.com/office/officeart/2005/8/layout/hList3"/>
    <dgm:cxn modelId="{4596CDBC-CF08-4A24-A608-EACB76318BBA}" type="presOf" srcId="{7B832FD4-A7D6-4380-BC47-F6E2F8DDF613}" destId="{D4AB2970-24F3-432C-969D-C1337DEB3854}" srcOrd="0" destOrd="0" presId="urn:microsoft.com/office/officeart/2005/8/layout/hList3"/>
    <dgm:cxn modelId="{7EE73D8B-6BB1-422D-8BAC-428DDD5128AB}" type="presParOf" srcId="{610D5902-476A-4FBC-A6F1-A93260DADF6C}" destId="{D4AB2970-24F3-432C-969D-C1337DEB3854}" srcOrd="0" destOrd="0" presId="urn:microsoft.com/office/officeart/2005/8/layout/hList3"/>
    <dgm:cxn modelId="{2F0DF6B8-35C7-41DA-AA7B-7AF32868DC9E}" type="presParOf" srcId="{610D5902-476A-4FBC-A6F1-A93260DADF6C}" destId="{7245B92C-622A-4DAD-82F1-04E395116A7D}" srcOrd="1" destOrd="0" presId="urn:microsoft.com/office/officeart/2005/8/layout/hList3"/>
    <dgm:cxn modelId="{DA607AFD-A144-431A-AB22-1DDFE671F52F}" type="presParOf" srcId="{7245B92C-622A-4DAD-82F1-04E395116A7D}" destId="{EB785E7C-4A74-461A-B8A7-8653F221EACC}" srcOrd="0" destOrd="0" presId="urn:microsoft.com/office/officeart/2005/8/layout/hList3"/>
    <dgm:cxn modelId="{3C9F79E4-8273-49C5-AD77-757C2CA6B90A}" type="presParOf" srcId="{7245B92C-622A-4DAD-82F1-04E395116A7D}" destId="{7CE0BA03-1040-4EF7-A56C-47325DFAD4FA}" srcOrd="1" destOrd="0" presId="urn:microsoft.com/office/officeart/2005/8/layout/hList3"/>
    <dgm:cxn modelId="{CBEA4014-B618-4BFF-B91D-63180AC0FBB3}" type="presParOf" srcId="{610D5902-476A-4FBC-A6F1-A93260DADF6C}" destId="{68B16E58-4C73-4572-9A40-09872009B92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BD75C5-3A92-4F58-8DE3-67FF30F2B014}" type="doc">
      <dgm:prSet loTypeId="urn:diagrams.loki3.com/VaryingWidthList" loCatId="list" qsTypeId="urn:microsoft.com/office/officeart/2005/8/quickstyle/simple1" qsCatId="simple" csTypeId="urn:microsoft.com/office/officeart/2005/8/colors/accent5_1" csCatId="accent5" phldr="1"/>
      <dgm:spPr/>
    </dgm:pt>
    <dgm:pt modelId="{18A2E101-E050-4234-9537-D775A2FF6C64}">
      <dgm:prSet phldrT="[Text]" custT="1"/>
      <dgm:spPr/>
      <dgm:t>
        <a:bodyPr/>
        <a:lstStyle/>
        <a:p>
          <a:r>
            <a:rPr lang="en-US" sz="2000"/>
            <a:t>12 Regional                Partnership Centers</a:t>
          </a:r>
        </a:p>
      </dgm:t>
    </dgm:pt>
    <dgm:pt modelId="{04BAD232-D1F8-4E84-8D5E-E71215B249DA}" type="parTrans" cxnId="{7949BAA2-371E-4AC2-9E78-37A71665EB6E}">
      <dgm:prSet/>
      <dgm:spPr/>
      <dgm:t>
        <a:bodyPr/>
        <a:lstStyle/>
        <a:p>
          <a:endParaRPr lang="en-US" sz="2000"/>
        </a:p>
      </dgm:t>
    </dgm:pt>
    <dgm:pt modelId="{BF9E20EA-5410-47DA-A24C-472D2E094A64}" type="sibTrans" cxnId="{7949BAA2-371E-4AC2-9E78-37A71665EB6E}">
      <dgm:prSet/>
      <dgm:spPr/>
      <dgm:t>
        <a:bodyPr/>
        <a:lstStyle/>
        <a:p>
          <a:endParaRPr lang="en-US" sz="2000"/>
        </a:p>
      </dgm:t>
    </dgm:pt>
    <dgm:pt modelId="{B607122C-2BB3-4C2C-9662-A64EC9817588}">
      <dgm:prSet phldrT="[Text]" custT="1"/>
      <dgm:spPr/>
      <dgm:t>
        <a:bodyPr/>
        <a:lstStyle/>
        <a:p>
          <a:r>
            <a:rPr lang="en-US" sz="2000"/>
            <a:t>14 School-Age Family and Community Engagement Centers</a:t>
          </a:r>
        </a:p>
      </dgm:t>
    </dgm:pt>
    <dgm:pt modelId="{6772F098-6AAD-4796-8DA2-B0FCDC63D0C9}" type="parTrans" cxnId="{6ADC0548-A274-4050-BD8E-D1C6C123310B}">
      <dgm:prSet/>
      <dgm:spPr/>
      <dgm:t>
        <a:bodyPr/>
        <a:lstStyle/>
        <a:p>
          <a:endParaRPr lang="en-US" sz="2000"/>
        </a:p>
      </dgm:t>
    </dgm:pt>
    <dgm:pt modelId="{CB12D106-A244-4FF8-A704-897954E07A36}" type="sibTrans" cxnId="{6ADC0548-A274-4050-BD8E-D1C6C123310B}">
      <dgm:prSet/>
      <dgm:spPr/>
      <dgm:t>
        <a:bodyPr/>
        <a:lstStyle/>
        <a:p>
          <a:endParaRPr lang="en-US" sz="2000"/>
        </a:p>
      </dgm:t>
    </dgm:pt>
    <dgm:pt modelId="{9D541428-6B0D-4C0E-AA96-F752A9401F38}">
      <dgm:prSet phldrT="[Text]" custT="1"/>
      <dgm:spPr/>
      <dgm:t>
        <a:bodyPr/>
        <a:lstStyle/>
        <a:p>
          <a:r>
            <a:rPr lang="en-US" sz="2000"/>
            <a:t>14 Early Childhood Family and Community Engagement Centers</a:t>
          </a:r>
        </a:p>
      </dgm:t>
    </dgm:pt>
    <dgm:pt modelId="{DA8B2C4E-49C7-4886-9732-D2022C999332}" type="parTrans" cxnId="{E179F60A-A768-40A2-9979-A6209BF09DFE}">
      <dgm:prSet/>
      <dgm:spPr/>
      <dgm:t>
        <a:bodyPr/>
        <a:lstStyle/>
        <a:p>
          <a:endParaRPr lang="en-US" sz="2000"/>
        </a:p>
      </dgm:t>
    </dgm:pt>
    <dgm:pt modelId="{57AFB624-2DEF-4364-9E19-4B1432DEA0A2}" type="sibTrans" cxnId="{E179F60A-A768-40A2-9979-A6209BF09DFE}">
      <dgm:prSet/>
      <dgm:spPr/>
      <dgm:t>
        <a:bodyPr/>
        <a:lstStyle/>
        <a:p>
          <a:endParaRPr lang="en-US" sz="2000"/>
        </a:p>
      </dgm:t>
    </dgm:pt>
    <dgm:pt modelId="{0884E014-6279-45FC-8E66-44226F5468CA}" type="pres">
      <dgm:prSet presAssocID="{4DBD75C5-3A92-4F58-8DE3-67FF30F2B014}" presName="Name0" presStyleCnt="0">
        <dgm:presLayoutVars>
          <dgm:resizeHandles/>
        </dgm:presLayoutVars>
      </dgm:prSet>
      <dgm:spPr/>
    </dgm:pt>
    <dgm:pt modelId="{C8D5398C-A3AC-4537-88D1-F8AE75AF582D}" type="pres">
      <dgm:prSet presAssocID="{18A2E101-E050-4234-9537-D775A2FF6C64}" presName="text" presStyleLbl="node1" presStyleIdx="0" presStyleCnt="3" custScaleX="206644" custScaleY="84179">
        <dgm:presLayoutVars>
          <dgm:bulletEnabled val="1"/>
        </dgm:presLayoutVars>
      </dgm:prSet>
      <dgm:spPr/>
    </dgm:pt>
    <dgm:pt modelId="{03B43D1A-1ECB-439A-AB70-66B1C1C3A294}" type="pres">
      <dgm:prSet presAssocID="{BF9E20EA-5410-47DA-A24C-472D2E094A64}" presName="space" presStyleCnt="0"/>
      <dgm:spPr/>
    </dgm:pt>
    <dgm:pt modelId="{72665B3F-F325-440F-BCA9-C4535B31A4E0}" type="pres">
      <dgm:prSet presAssocID="{B607122C-2BB3-4C2C-9662-A64EC9817588}" presName="text" presStyleLbl="node1" presStyleIdx="1" presStyleCnt="3" custScaleX="169333" custScaleY="84179">
        <dgm:presLayoutVars>
          <dgm:bulletEnabled val="1"/>
        </dgm:presLayoutVars>
      </dgm:prSet>
      <dgm:spPr/>
    </dgm:pt>
    <dgm:pt modelId="{4C4AA012-0E40-4478-B069-9E9F58274B47}" type="pres">
      <dgm:prSet presAssocID="{CB12D106-A244-4FF8-A704-897954E07A36}" presName="space" presStyleCnt="0"/>
      <dgm:spPr/>
    </dgm:pt>
    <dgm:pt modelId="{692F3BB9-0B04-47E3-B2A3-8F8C3B4C4B60}" type="pres">
      <dgm:prSet presAssocID="{9D541428-6B0D-4C0E-AA96-F752A9401F38}" presName="text" presStyleLbl="node1" presStyleIdx="2" presStyleCnt="3" custScaleX="139725" custScaleY="84179">
        <dgm:presLayoutVars>
          <dgm:bulletEnabled val="1"/>
        </dgm:presLayoutVars>
      </dgm:prSet>
      <dgm:spPr/>
    </dgm:pt>
  </dgm:ptLst>
  <dgm:cxnLst>
    <dgm:cxn modelId="{21667A01-F8EB-4EF0-9A7C-FE93FE34529D}" type="presOf" srcId="{4DBD75C5-3A92-4F58-8DE3-67FF30F2B014}" destId="{0884E014-6279-45FC-8E66-44226F5468CA}" srcOrd="0" destOrd="0" presId="urn:diagrams.loki3.com/VaryingWidthList"/>
    <dgm:cxn modelId="{E179F60A-A768-40A2-9979-A6209BF09DFE}" srcId="{4DBD75C5-3A92-4F58-8DE3-67FF30F2B014}" destId="{9D541428-6B0D-4C0E-AA96-F752A9401F38}" srcOrd="2" destOrd="0" parTransId="{DA8B2C4E-49C7-4886-9732-D2022C999332}" sibTransId="{57AFB624-2DEF-4364-9E19-4B1432DEA0A2}"/>
    <dgm:cxn modelId="{6ADC0548-A274-4050-BD8E-D1C6C123310B}" srcId="{4DBD75C5-3A92-4F58-8DE3-67FF30F2B014}" destId="{B607122C-2BB3-4C2C-9662-A64EC9817588}" srcOrd="1" destOrd="0" parTransId="{6772F098-6AAD-4796-8DA2-B0FCDC63D0C9}" sibTransId="{CB12D106-A244-4FF8-A704-897954E07A36}"/>
    <dgm:cxn modelId="{955DC56C-7E3F-4F6C-8D4E-0497B2517A88}" type="presOf" srcId="{B607122C-2BB3-4C2C-9662-A64EC9817588}" destId="{72665B3F-F325-440F-BCA9-C4535B31A4E0}" srcOrd="0" destOrd="0" presId="urn:diagrams.loki3.com/VaryingWidthList"/>
    <dgm:cxn modelId="{14942156-28F4-49B2-8716-1B27E4DF78DB}" type="presOf" srcId="{18A2E101-E050-4234-9537-D775A2FF6C64}" destId="{C8D5398C-A3AC-4537-88D1-F8AE75AF582D}" srcOrd="0" destOrd="0" presId="urn:diagrams.loki3.com/VaryingWidthList"/>
    <dgm:cxn modelId="{7949BAA2-371E-4AC2-9E78-37A71665EB6E}" srcId="{4DBD75C5-3A92-4F58-8DE3-67FF30F2B014}" destId="{18A2E101-E050-4234-9537-D775A2FF6C64}" srcOrd="0" destOrd="0" parTransId="{04BAD232-D1F8-4E84-8D5E-E71215B249DA}" sibTransId="{BF9E20EA-5410-47DA-A24C-472D2E094A64}"/>
    <dgm:cxn modelId="{CB2B29D2-7B84-4241-93F2-5A23F7DAAAD6}" type="presOf" srcId="{9D541428-6B0D-4C0E-AA96-F752A9401F38}" destId="{692F3BB9-0B04-47E3-B2A3-8F8C3B4C4B60}" srcOrd="0" destOrd="0" presId="urn:diagrams.loki3.com/VaryingWidthList"/>
    <dgm:cxn modelId="{0FFF6564-E745-4201-AC6B-1A47DA560D41}" type="presParOf" srcId="{0884E014-6279-45FC-8E66-44226F5468CA}" destId="{C8D5398C-A3AC-4537-88D1-F8AE75AF582D}" srcOrd="0" destOrd="0" presId="urn:diagrams.loki3.com/VaryingWidthList"/>
    <dgm:cxn modelId="{407E2BBC-5EC3-4AD7-9F59-566C99458FF5}" type="presParOf" srcId="{0884E014-6279-45FC-8E66-44226F5468CA}" destId="{03B43D1A-1ECB-439A-AB70-66B1C1C3A294}" srcOrd="1" destOrd="0" presId="urn:diagrams.loki3.com/VaryingWidthList"/>
    <dgm:cxn modelId="{E51F6560-4854-4BC5-BB50-4E86267A9A76}" type="presParOf" srcId="{0884E014-6279-45FC-8E66-44226F5468CA}" destId="{72665B3F-F325-440F-BCA9-C4535B31A4E0}" srcOrd="2" destOrd="0" presId="urn:diagrams.loki3.com/VaryingWidthList"/>
    <dgm:cxn modelId="{19F3E207-9612-43B6-8A1F-A242D05A2CFF}" type="presParOf" srcId="{0884E014-6279-45FC-8E66-44226F5468CA}" destId="{4C4AA012-0E40-4478-B069-9E9F58274B47}" srcOrd="3" destOrd="0" presId="urn:diagrams.loki3.com/VaryingWidthList"/>
    <dgm:cxn modelId="{042792DE-E0A5-4466-BDE2-1D09B4C4472C}" type="presParOf" srcId="{0884E014-6279-45FC-8E66-44226F5468CA}" destId="{692F3BB9-0B04-47E3-B2A3-8F8C3B4C4B60}" srcOrd="4"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3619-5BC6-43E9-9BD6-FC811855B91C}">
      <dsp:nvSpPr>
        <dsp:cNvPr id="0" name=""/>
        <dsp:cNvSpPr/>
      </dsp:nvSpPr>
      <dsp:spPr>
        <a:xfrm>
          <a:off x="-5985294" y="-915870"/>
          <a:ext cx="7125175" cy="7125175"/>
        </a:xfrm>
        <a:prstGeom prst="blockArc">
          <a:avLst>
            <a:gd name="adj1" fmla="val 18900000"/>
            <a:gd name="adj2" fmla="val 2700000"/>
            <a:gd name="adj3" fmla="val 30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DE2D2-E592-41E9-940D-3FDA6EA69854}">
      <dsp:nvSpPr>
        <dsp:cNvPr id="0" name=""/>
        <dsp:cNvSpPr/>
      </dsp:nvSpPr>
      <dsp:spPr>
        <a:xfrm>
          <a:off x="424566" y="278752"/>
          <a:ext cx="10286629" cy="557292"/>
        </a:xfrm>
        <a:prstGeom prst="rect">
          <a:avLst/>
        </a:prstGeom>
        <a:solidFill>
          <a:srgbClr val="5800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3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Frequently Used Terms for School-Age Least Restrictive Environment</a:t>
          </a:r>
        </a:p>
      </dsp:txBody>
      <dsp:txXfrm>
        <a:off x="424566" y="278752"/>
        <a:ext cx="10286629" cy="557292"/>
      </dsp:txXfrm>
    </dsp:sp>
    <dsp:sp modelId="{F0DBED7D-E1F2-48FF-9AF1-D8510FDF74AA}">
      <dsp:nvSpPr>
        <dsp:cNvPr id="0" name=""/>
        <dsp:cNvSpPr/>
      </dsp:nvSpPr>
      <dsp:spPr>
        <a:xfrm>
          <a:off x="76258" y="209090"/>
          <a:ext cx="696615" cy="69661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BF051-DA47-402E-8091-43170D413FA8}">
      <dsp:nvSpPr>
        <dsp:cNvPr id="0" name=""/>
        <dsp:cNvSpPr/>
      </dsp:nvSpPr>
      <dsp:spPr>
        <a:xfrm>
          <a:off x="882978" y="1114585"/>
          <a:ext cx="9828217" cy="557292"/>
        </a:xfrm>
        <a:prstGeom prst="rect">
          <a:avLst/>
        </a:prstGeom>
        <a:solidFill>
          <a:srgbClr val="D06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3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Indicator 5 How the Measurement Works</a:t>
          </a:r>
        </a:p>
      </dsp:txBody>
      <dsp:txXfrm>
        <a:off x="882978" y="1114585"/>
        <a:ext cx="9828217" cy="557292"/>
      </dsp:txXfrm>
    </dsp:sp>
    <dsp:sp modelId="{6A6866DD-3C5F-478B-9CC6-B48E0FA84F23}">
      <dsp:nvSpPr>
        <dsp:cNvPr id="0" name=""/>
        <dsp:cNvSpPr/>
      </dsp:nvSpPr>
      <dsp:spPr>
        <a:xfrm>
          <a:off x="534670" y="1044923"/>
          <a:ext cx="696615" cy="696615"/>
        </a:xfrm>
        <a:prstGeom prst="ellipse">
          <a:avLst/>
        </a:prstGeom>
        <a:solidFill>
          <a:schemeClr val="lt1">
            <a:hueOff val="0"/>
            <a:satOff val="0"/>
            <a:lumOff val="0"/>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60063-79D5-4956-9BF8-A1A34332C152}">
      <dsp:nvSpPr>
        <dsp:cNvPr id="0" name=""/>
        <dsp:cNvSpPr/>
      </dsp:nvSpPr>
      <dsp:spPr>
        <a:xfrm>
          <a:off x="1092598" y="1950418"/>
          <a:ext cx="9618597" cy="557292"/>
        </a:xfrm>
        <a:prstGeom prst="rect">
          <a:avLst/>
        </a:prstGeom>
        <a:solidFill>
          <a:srgbClr val="CC2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3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Indicator 5 Data in New York State (Trends and Comparisons)</a:t>
          </a:r>
        </a:p>
      </dsp:txBody>
      <dsp:txXfrm>
        <a:off x="1092598" y="1950418"/>
        <a:ext cx="9618597" cy="557292"/>
      </dsp:txXfrm>
    </dsp:sp>
    <dsp:sp modelId="{178AEDC5-6531-41C7-B8B0-810E1ED2F327}">
      <dsp:nvSpPr>
        <dsp:cNvPr id="0" name=""/>
        <dsp:cNvSpPr/>
      </dsp:nvSpPr>
      <dsp:spPr>
        <a:xfrm>
          <a:off x="744290" y="1880757"/>
          <a:ext cx="696615" cy="696615"/>
        </a:xfrm>
        <a:prstGeom prst="ellipse">
          <a:avLst/>
        </a:prstGeom>
        <a:solidFill>
          <a:schemeClr val="lt1">
            <a:hueOff val="0"/>
            <a:satOff val="0"/>
            <a:lumOff val="0"/>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C92AF-A8EC-4B09-B8EC-F0ED10C482ED}">
      <dsp:nvSpPr>
        <dsp:cNvPr id="0" name=""/>
        <dsp:cNvSpPr/>
      </dsp:nvSpPr>
      <dsp:spPr>
        <a:xfrm>
          <a:off x="1092598" y="2785722"/>
          <a:ext cx="9618597" cy="557292"/>
        </a:xfrm>
        <a:prstGeom prst="rect">
          <a:avLst/>
        </a:prstGeom>
        <a:solidFill>
          <a:srgbClr val="12A6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3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Indicator 5 Improvement Activities </a:t>
          </a:r>
        </a:p>
      </dsp:txBody>
      <dsp:txXfrm>
        <a:off x="1092598" y="2785722"/>
        <a:ext cx="9618597" cy="557292"/>
      </dsp:txXfrm>
    </dsp:sp>
    <dsp:sp modelId="{99516A43-031D-44FA-8ADF-3CF6B9334CF8}">
      <dsp:nvSpPr>
        <dsp:cNvPr id="0" name=""/>
        <dsp:cNvSpPr/>
      </dsp:nvSpPr>
      <dsp:spPr>
        <a:xfrm>
          <a:off x="744290" y="2716060"/>
          <a:ext cx="696615" cy="696615"/>
        </a:xfrm>
        <a:prstGeom prst="ellipse">
          <a:avLst/>
        </a:prstGeom>
        <a:solidFill>
          <a:schemeClr val="lt1">
            <a:hueOff val="0"/>
            <a:satOff val="0"/>
            <a:lumOff val="0"/>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B1817-2951-4A1E-8834-1F32E7F6D5CF}">
      <dsp:nvSpPr>
        <dsp:cNvPr id="0" name=""/>
        <dsp:cNvSpPr/>
      </dsp:nvSpPr>
      <dsp:spPr>
        <a:xfrm>
          <a:off x="882978" y="3621555"/>
          <a:ext cx="9828217" cy="55729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3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Indicator 5 Proposed Targets </a:t>
          </a:r>
        </a:p>
      </dsp:txBody>
      <dsp:txXfrm>
        <a:off x="882978" y="3621555"/>
        <a:ext cx="9828217" cy="557292"/>
      </dsp:txXfrm>
    </dsp:sp>
    <dsp:sp modelId="{1C13A3C4-E24B-4EDD-B026-979EEB0A54F1}">
      <dsp:nvSpPr>
        <dsp:cNvPr id="0" name=""/>
        <dsp:cNvSpPr/>
      </dsp:nvSpPr>
      <dsp:spPr>
        <a:xfrm>
          <a:off x="534670" y="3551894"/>
          <a:ext cx="696615" cy="696615"/>
        </a:xfrm>
        <a:prstGeom prst="ellipse">
          <a:avLst/>
        </a:prstGeom>
        <a:solidFill>
          <a:schemeClr val="lt1">
            <a:hueOff val="0"/>
            <a:satOff val="0"/>
            <a:lumOff val="0"/>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D754C7-CE14-46C2-B55E-E86DAD9BCC09}">
      <dsp:nvSpPr>
        <dsp:cNvPr id="0" name=""/>
        <dsp:cNvSpPr/>
      </dsp:nvSpPr>
      <dsp:spPr>
        <a:xfrm>
          <a:off x="424566" y="4457389"/>
          <a:ext cx="10286629" cy="557292"/>
        </a:xfrm>
        <a:prstGeom prst="rect">
          <a:avLst/>
        </a:prstGeom>
        <a:solidFill>
          <a:srgbClr val="337E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23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Next Steps and Closing </a:t>
          </a:r>
        </a:p>
      </dsp:txBody>
      <dsp:txXfrm>
        <a:off x="424566" y="4457389"/>
        <a:ext cx="10286629" cy="557292"/>
      </dsp:txXfrm>
    </dsp:sp>
    <dsp:sp modelId="{32D2E0FA-09B3-493A-907C-9978AB1B4A46}">
      <dsp:nvSpPr>
        <dsp:cNvPr id="0" name=""/>
        <dsp:cNvSpPr/>
      </dsp:nvSpPr>
      <dsp:spPr>
        <a:xfrm>
          <a:off x="76258" y="4387727"/>
          <a:ext cx="696615" cy="696615"/>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F7C20-49A4-4550-B3C1-70C34F718F71}">
      <dsp:nvSpPr>
        <dsp:cNvPr id="0" name=""/>
        <dsp:cNvSpPr/>
      </dsp:nvSpPr>
      <dsp:spPr>
        <a:xfrm flipH="1">
          <a:off x="677652" y="262967"/>
          <a:ext cx="375935" cy="3435462"/>
        </a:xfrm>
        <a:prstGeom prst="blockArc">
          <a:avLst>
            <a:gd name="adj1" fmla="val 18900000"/>
            <a:gd name="adj2" fmla="val 2700000"/>
            <a:gd name="adj3" fmla="val 41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B4DD1F-D5F8-4E9A-B0DF-EB59D0654FDD}">
      <dsp:nvSpPr>
        <dsp:cNvPr id="0" name=""/>
        <dsp:cNvSpPr/>
      </dsp:nvSpPr>
      <dsp:spPr>
        <a:xfrm>
          <a:off x="537102" y="386022"/>
          <a:ext cx="8220831" cy="77204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Regional Learning</a:t>
          </a:r>
          <a:endParaRPr lang="en-US" sz="2400" kern="1200"/>
        </a:p>
      </dsp:txBody>
      <dsp:txXfrm>
        <a:off x="537102" y="386022"/>
        <a:ext cx="8220831" cy="772045"/>
      </dsp:txXfrm>
    </dsp:sp>
    <dsp:sp modelId="{AE8CDDE3-1383-4284-ABAA-1DC19B91C4B4}">
      <dsp:nvSpPr>
        <dsp:cNvPr id="0" name=""/>
        <dsp:cNvSpPr/>
      </dsp:nvSpPr>
      <dsp:spPr>
        <a:xfrm>
          <a:off x="54574" y="289517"/>
          <a:ext cx="965056" cy="96505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570DDA-D2DF-47A5-98A0-982BFB5E4EC2}">
      <dsp:nvSpPr>
        <dsp:cNvPr id="0" name=""/>
        <dsp:cNvSpPr/>
      </dsp:nvSpPr>
      <dsp:spPr>
        <a:xfrm>
          <a:off x="817740" y="1544090"/>
          <a:ext cx="7940192" cy="77204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Targeted Skills/Support Groups</a:t>
          </a:r>
          <a:endParaRPr lang="en-US" sz="2400" kern="1200"/>
        </a:p>
      </dsp:txBody>
      <dsp:txXfrm>
        <a:off x="817740" y="1544090"/>
        <a:ext cx="7940192" cy="772045"/>
      </dsp:txXfrm>
    </dsp:sp>
    <dsp:sp modelId="{5E800F7C-E559-4BF9-8D95-1AA4F764BC4E}">
      <dsp:nvSpPr>
        <dsp:cNvPr id="0" name=""/>
        <dsp:cNvSpPr/>
      </dsp:nvSpPr>
      <dsp:spPr>
        <a:xfrm>
          <a:off x="335212" y="1447585"/>
          <a:ext cx="965056" cy="96505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98347-D1A8-48A2-93B5-F5A0918E322D}">
      <dsp:nvSpPr>
        <dsp:cNvPr id="0" name=""/>
        <dsp:cNvSpPr/>
      </dsp:nvSpPr>
      <dsp:spPr>
        <a:xfrm>
          <a:off x="1538194" y="2695388"/>
          <a:ext cx="7205640" cy="772045"/>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Support Plans </a:t>
          </a:r>
          <a:endParaRPr lang="en-US" sz="2400" kern="1200"/>
        </a:p>
      </dsp:txBody>
      <dsp:txXfrm>
        <a:off x="1538194" y="2695388"/>
        <a:ext cx="7205640" cy="772045"/>
      </dsp:txXfrm>
    </dsp:sp>
    <dsp:sp modelId="{5D2CE53C-0B08-4F59-A423-F5C65E36CCFB}">
      <dsp:nvSpPr>
        <dsp:cNvPr id="0" name=""/>
        <dsp:cNvSpPr/>
      </dsp:nvSpPr>
      <dsp:spPr>
        <a:xfrm>
          <a:off x="662482" y="2604138"/>
          <a:ext cx="965056" cy="96505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5F7C7-F2FD-4D69-8E90-CDAF9CCB57D3}">
      <dsp:nvSpPr>
        <dsp:cNvPr id="0" name=""/>
        <dsp:cNvSpPr/>
      </dsp:nvSpPr>
      <dsp:spPr>
        <a:xfrm>
          <a:off x="0" y="210434"/>
          <a:ext cx="11536120" cy="980704"/>
        </a:xfrm>
        <a:prstGeom prst="rect">
          <a:avLst/>
        </a:prstGeom>
        <a:solidFill>
          <a:schemeClr val="accent3">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solidFill>
                <a:prstClr val="white"/>
              </a:solidFill>
              <a:latin typeface="Corbel" panose="020B0503020204020204"/>
              <a:ea typeface="Times New Roman" panose="02020603050405020304" pitchFamily="18" charset="0"/>
              <a:cs typeface="+mn-cs"/>
            </a:rPr>
            <a:t>Require School Districts </a:t>
          </a:r>
          <a:r>
            <a:rPr lang="en-US" sz="2700" kern="1200">
              <a:ea typeface="Times New Roman" panose="02020603050405020304" pitchFamily="18" charset="0"/>
            </a:rPr>
            <a:t>to </a:t>
          </a:r>
          <a:r>
            <a:rPr lang="en-US" sz="2700" kern="1200"/>
            <a:t>develop and implement a five-year plan for                                                 high-quality inclusive programs for students with disabilities</a:t>
          </a:r>
        </a:p>
      </dsp:txBody>
      <dsp:txXfrm>
        <a:off x="0" y="210434"/>
        <a:ext cx="11536120" cy="980704"/>
      </dsp:txXfrm>
    </dsp:sp>
    <dsp:sp modelId="{5C6DB683-8651-4727-934E-554B9AD1190F}">
      <dsp:nvSpPr>
        <dsp:cNvPr id="0" name=""/>
        <dsp:cNvSpPr/>
      </dsp:nvSpPr>
      <dsp:spPr>
        <a:xfrm>
          <a:off x="0" y="1133014"/>
          <a:ext cx="11536120" cy="426573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ts val="600"/>
            </a:spcAft>
            <a:buChar char="•"/>
          </a:pPr>
          <a:r>
            <a:rPr lang="en-US" sz="2100" kern="1200"/>
            <a:t>District inclusion plans </a:t>
          </a:r>
          <a:r>
            <a:rPr lang="en-US" sz="2100" kern="1200">
              <a:ea typeface="Times New Roman" panose="02020603050405020304" pitchFamily="18" charset="0"/>
            </a:rPr>
            <a:t>would be required for districts whose </a:t>
          </a:r>
          <a:r>
            <a:rPr lang="en-US" sz="2100" kern="1200"/>
            <a:t>data shows:</a:t>
          </a:r>
        </a:p>
        <a:p>
          <a:pPr marL="457200" lvl="2" indent="-228600" algn="l" defTabSz="933450">
            <a:lnSpc>
              <a:spcPct val="100000"/>
            </a:lnSpc>
            <a:spcBef>
              <a:spcPct val="0"/>
            </a:spcBef>
            <a:spcAft>
              <a:spcPts val="600"/>
            </a:spcAft>
            <a:buChar char="•"/>
          </a:pPr>
          <a:r>
            <a:rPr lang="en-US" sz="2100" kern="1200"/>
            <a:t>(1) high percentage of school age students with disabilities placed in </a:t>
          </a:r>
          <a:r>
            <a:rPr lang="en-US" sz="2100" u="sng" kern="1200"/>
            <a:t>special classes </a:t>
          </a:r>
          <a:r>
            <a:rPr lang="en-US" sz="2100" kern="1200"/>
            <a:t>for 40 percent or more of the school day and/or in </a:t>
          </a:r>
          <a:r>
            <a:rPr lang="en-US" sz="2100" u="sng" kern="1200"/>
            <a:t>separate schools</a:t>
          </a:r>
          <a:r>
            <a:rPr lang="en-US" sz="2100" kern="1200"/>
            <a:t>; and/or </a:t>
          </a:r>
        </a:p>
        <a:p>
          <a:pPr marL="457200" lvl="2" indent="-228600" algn="l" defTabSz="933450">
            <a:lnSpc>
              <a:spcPct val="100000"/>
            </a:lnSpc>
            <a:spcBef>
              <a:spcPct val="0"/>
            </a:spcBef>
            <a:spcAft>
              <a:spcPts val="600"/>
            </a:spcAft>
            <a:buChar char="•"/>
          </a:pPr>
          <a:r>
            <a:rPr lang="en-US" sz="2100" kern="1200"/>
            <a:t>(2) low percentage of students participating in </a:t>
          </a:r>
          <a:r>
            <a:rPr lang="en-US" sz="2100" u="sng" kern="1200"/>
            <a:t>regular education classes </a:t>
          </a:r>
          <a:r>
            <a:rPr lang="en-US" sz="2100" kern="1200"/>
            <a:t>for 80 percent or more of the school day. </a:t>
          </a:r>
        </a:p>
        <a:p>
          <a:pPr marL="228600" lvl="1" indent="-228600" algn="l" defTabSz="933450">
            <a:lnSpc>
              <a:spcPct val="100000"/>
            </a:lnSpc>
            <a:spcBef>
              <a:spcPct val="0"/>
            </a:spcBef>
            <a:spcAft>
              <a:spcPts val="600"/>
            </a:spcAft>
            <a:buChar char="•"/>
          </a:pPr>
          <a:r>
            <a:rPr lang="en-US" sz="2100" kern="1200"/>
            <a:t>District inclusion plans would describe the district’s data analysis on the number and percentage of time students with disabilities spend in special classes, regular education classes and separate schools, disaggregated by race and ethnicity, age, and disability categories.</a:t>
          </a:r>
        </a:p>
        <a:p>
          <a:pPr marL="228600" lvl="1" indent="-228600" algn="l" defTabSz="933450">
            <a:lnSpc>
              <a:spcPct val="100000"/>
            </a:lnSpc>
            <a:spcBef>
              <a:spcPct val="0"/>
            </a:spcBef>
            <a:spcAft>
              <a:spcPts val="600"/>
            </a:spcAft>
            <a:buChar char="•"/>
          </a:pPr>
          <a:r>
            <a:rPr lang="en-US" sz="2100" kern="1200"/>
            <a:t>District inclusion plans would provide a five-year projection to increase the number of students with disabilities in inclusive settings and describe the steps the district will take to improve the availability and quality of inclusive programs in the district. </a:t>
          </a:r>
        </a:p>
      </dsp:txBody>
      <dsp:txXfrm>
        <a:off x="0" y="1133014"/>
        <a:ext cx="11536120" cy="42657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5F7C7-F2FD-4D69-8E90-CDAF9CCB57D3}">
      <dsp:nvSpPr>
        <dsp:cNvPr id="0" name=""/>
        <dsp:cNvSpPr/>
      </dsp:nvSpPr>
      <dsp:spPr>
        <a:xfrm>
          <a:off x="0" y="164801"/>
          <a:ext cx="11898344" cy="864000"/>
        </a:xfrm>
        <a:prstGeom prst="rect">
          <a:avLst/>
        </a:prstGeom>
        <a:solidFill>
          <a:srgbClr val="12A62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Develop a CSE training module for Indicator 5 and placement in the LRE</a:t>
          </a:r>
        </a:p>
      </dsp:txBody>
      <dsp:txXfrm>
        <a:off x="0" y="164801"/>
        <a:ext cx="11898344" cy="864000"/>
      </dsp:txXfrm>
    </dsp:sp>
    <dsp:sp modelId="{5C6DB683-8651-4727-934E-554B9AD1190F}">
      <dsp:nvSpPr>
        <dsp:cNvPr id="0" name=""/>
        <dsp:cNvSpPr/>
      </dsp:nvSpPr>
      <dsp:spPr>
        <a:xfrm>
          <a:off x="0" y="984307"/>
          <a:ext cx="11898344" cy="44469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100000"/>
            </a:lnSpc>
            <a:spcBef>
              <a:spcPct val="0"/>
            </a:spcBef>
            <a:spcAft>
              <a:spcPts val="600"/>
            </a:spcAft>
            <a:buChar char="•"/>
          </a:pPr>
          <a:r>
            <a:rPr lang="en-US" sz="3000" kern="1200">
              <a:ea typeface="Times New Roman" panose="02020603050405020304" pitchFamily="18" charset="0"/>
            </a:rPr>
            <a:t>Training Modules would be available remotely and/or via webinar and emphasize: </a:t>
          </a:r>
          <a:endParaRPr lang="en-US" sz="3000" kern="1200"/>
        </a:p>
        <a:p>
          <a:pPr marL="571500" lvl="2" indent="-285750" algn="l" defTabSz="1333500">
            <a:lnSpc>
              <a:spcPct val="100000"/>
            </a:lnSpc>
            <a:spcBef>
              <a:spcPct val="0"/>
            </a:spcBef>
            <a:spcAft>
              <a:spcPts val="600"/>
            </a:spcAft>
            <a:buChar char="•"/>
          </a:pPr>
          <a:r>
            <a:rPr lang="en-US" sz="3000" kern="1200">
              <a:ea typeface="Times New Roman" panose="02020603050405020304" pitchFamily="18" charset="0"/>
            </a:rPr>
            <a:t>reporting Indicator 5 LRE data accurately;</a:t>
          </a:r>
        </a:p>
        <a:p>
          <a:pPr marL="571500" lvl="2" indent="-285750" algn="l" defTabSz="1333500">
            <a:lnSpc>
              <a:spcPct val="100000"/>
            </a:lnSpc>
            <a:spcBef>
              <a:spcPct val="0"/>
            </a:spcBef>
            <a:spcAft>
              <a:spcPts val="600"/>
            </a:spcAft>
            <a:buChar char="•"/>
          </a:pPr>
          <a:r>
            <a:rPr lang="en-US" sz="3000" kern="1200">
              <a:ea typeface="Times New Roman" panose="02020603050405020304" pitchFamily="18" charset="0"/>
            </a:rPr>
            <a:t>connection of Indicator 5 and significant disproportionality placement data on LRE; and</a:t>
          </a:r>
        </a:p>
        <a:p>
          <a:pPr marL="571500" lvl="2" indent="-285750" algn="l" defTabSz="1333500">
            <a:lnSpc>
              <a:spcPct val="100000"/>
            </a:lnSpc>
            <a:spcBef>
              <a:spcPct val="0"/>
            </a:spcBef>
            <a:spcAft>
              <a:spcPts val="600"/>
            </a:spcAft>
            <a:buChar char="•"/>
          </a:pPr>
          <a:r>
            <a:rPr lang="en-US" sz="3000" kern="1200">
              <a:ea typeface="Times New Roman" panose="02020603050405020304" pitchFamily="18" charset="0"/>
            </a:rPr>
            <a:t>LRE decision making tools. </a:t>
          </a:r>
        </a:p>
        <a:p>
          <a:pPr marL="285750" lvl="1" indent="-285750" algn="l" defTabSz="1333500">
            <a:lnSpc>
              <a:spcPct val="100000"/>
            </a:lnSpc>
            <a:spcBef>
              <a:spcPct val="0"/>
            </a:spcBef>
            <a:spcAft>
              <a:spcPts val="600"/>
            </a:spcAft>
            <a:buChar char="•"/>
          </a:pPr>
          <a:r>
            <a:rPr lang="en-US" sz="3000" kern="1200">
              <a:ea typeface="Times New Roman" panose="02020603050405020304" pitchFamily="18" charset="0"/>
            </a:rPr>
            <a:t>Identified school districts would be required to participate in the training modules in order to improve Indicator 5 results. </a:t>
          </a:r>
        </a:p>
      </dsp:txBody>
      <dsp:txXfrm>
        <a:off x="0" y="984307"/>
        <a:ext cx="11898344" cy="4446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29CFD-A17F-4DA8-A387-96810B7C3E57}">
      <dsp:nvSpPr>
        <dsp:cNvPr id="0" name=""/>
        <dsp:cNvSpPr/>
      </dsp:nvSpPr>
      <dsp:spPr>
        <a:xfrm>
          <a:off x="4392" y="679270"/>
          <a:ext cx="3610867" cy="1444347"/>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A. </a:t>
          </a:r>
          <a:r>
            <a:rPr lang="en-US" sz="1900" b="0" i="0" kern="1200"/>
            <a:t>Inside the regular class 80% or more of the day</a:t>
          </a:r>
          <a:endParaRPr lang="en-US" sz="1900" kern="1200"/>
        </a:p>
      </dsp:txBody>
      <dsp:txXfrm>
        <a:off x="726566" y="679270"/>
        <a:ext cx="2166520" cy="1444347"/>
      </dsp:txXfrm>
    </dsp:sp>
    <dsp:sp modelId="{828D1763-243A-4DDB-849B-919532F24F72}">
      <dsp:nvSpPr>
        <dsp:cNvPr id="0" name=""/>
        <dsp:cNvSpPr/>
      </dsp:nvSpPr>
      <dsp:spPr>
        <a:xfrm>
          <a:off x="3145846" y="802040"/>
          <a:ext cx="3282066" cy="1198808"/>
        </a:xfrm>
        <a:prstGeom prst="chevron">
          <a:avLst/>
        </a:prstGeom>
        <a:solidFill>
          <a:schemeClr val="accent5">
            <a:lumMod val="20000"/>
            <a:lumOff val="8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2020 Reported Data Serves as New FFY 2020-25 Baseline </a:t>
          </a:r>
        </a:p>
      </dsp:txBody>
      <dsp:txXfrm>
        <a:off x="3745250" y="802040"/>
        <a:ext cx="2083258" cy="1198808"/>
      </dsp:txXfrm>
    </dsp:sp>
    <dsp:sp modelId="{8E8D0478-A320-4F19-882E-D396AED03937}">
      <dsp:nvSpPr>
        <dsp:cNvPr id="0" name=""/>
        <dsp:cNvSpPr/>
      </dsp:nvSpPr>
      <dsp:spPr>
        <a:xfrm>
          <a:off x="6008330" y="802040"/>
          <a:ext cx="2344329" cy="1198808"/>
        </a:xfrm>
        <a:prstGeom prst="chevron">
          <a:avLst/>
        </a:prstGeom>
        <a:solidFill>
          <a:schemeClr val="accent5">
            <a:lumMod val="40000"/>
            <a:lumOff val="60000"/>
            <a:alpha val="90000"/>
          </a:schemeClr>
        </a:solidFill>
        <a:ln w="6350" cap="flat" cmpd="sng" algn="ctr">
          <a:solidFill>
            <a:schemeClr val="accent5">
              <a:tint val="40000"/>
              <a:alpha val="90000"/>
              <a:hueOff val="902342"/>
              <a:satOff val="-5176"/>
              <a:lumOff val="-7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a:t>58.28%</a:t>
          </a:r>
        </a:p>
      </dsp:txBody>
      <dsp:txXfrm>
        <a:off x="6607734" y="802040"/>
        <a:ext cx="1145521" cy="1198808"/>
      </dsp:txXfrm>
    </dsp:sp>
    <dsp:sp modelId="{144727D1-5804-4EDA-B2E8-A12198223E81}">
      <dsp:nvSpPr>
        <dsp:cNvPr id="0" name=""/>
        <dsp:cNvSpPr/>
      </dsp:nvSpPr>
      <dsp:spPr>
        <a:xfrm>
          <a:off x="7933076" y="802040"/>
          <a:ext cx="3563396" cy="1198808"/>
        </a:xfrm>
        <a:prstGeom prst="chevron">
          <a:avLst/>
        </a:prstGeom>
        <a:solidFill>
          <a:schemeClr val="accent5">
            <a:lumMod val="20000"/>
            <a:lumOff val="80000"/>
            <a:alpha val="90000"/>
          </a:schemeClr>
        </a:solidFill>
        <a:ln w="6350" cap="flat" cmpd="sng" algn="ctr">
          <a:solidFill>
            <a:schemeClr val="accent5">
              <a:tint val="40000"/>
              <a:alpha val="90000"/>
              <a:hueOff val="1804683"/>
              <a:satOff val="-10352"/>
              <a:lumOff val="-148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New Baseline performs 3.78 percentage points better than old baseline (2005 54.50%)</a:t>
          </a:r>
        </a:p>
      </dsp:txBody>
      <dsp:txXfrm>
        <a:off x="8532480" y="802040"/>
        <a:ext cx="2364588" cy="1198808"/>
      </dsp:txXfrm>
    </dsp:sp>
    <dsp:sp modelId="{6CCC71DF-0F83-474B-9D75-9E87812CA4E7}">
      <dsp:nvSpPr>
        <dsp:cNvPr id="0" name=""/>
        <dsp:cNvSpPr/>
      </dsp:nvSpPr>
      <dsp:spPr>
        <a:xfrm>
          <a:off x="4392" y="2325826"/>
          <a:ext cx="3610867" cy="1444347"/>
        </a:xfrm>
        <a:prstGeom prst="chevron">
          <a:avLst/>
        </a:prstGeom>
        <a:gradFill rotWithShape="0">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B. </a:t>
          </a:r>
          <a:r>
            <a:rPr lang="en-US" sz="1900" b="0" i="0" kern="1200"/>
            <a:t>Inside the regular class less than 40% of the day</a:t>
          </a:r>
          <a:endParaRPr lang="en-US" sz="1900" kern="1200"/>
        </a:p>
      </dsp:txBody>
      <dsp:txXfrm>
        <a:off x="726566" y="2325826"/>
        <a:ext cx="2166520" cy="1444347"/>
      </dsp:txXfrm>
    </dsp:sp>
    <dsp:sp modelId="{D992E12E-52DA-4078-A57A-49A4D94ED6F1}">
      <dsp:nvSpPr>
        <dsp:cNvPr id="0" name=""/>
        <dsp:cNvSpPr/>
      </dsp:nvSpPr>
      <dsp:spPr>
        <a:xfrm>
          <a:off x="3145846" y="2448595"/>
          <a:ext cx="3282066" cy="1198808"/>
        </a:xfrm>
        <a:prstGeom prst="chevron">
          <a:avLst/>
        </a:prstGeom>
        <a:solidFill>
          <a:schemeClr val="accent2">
            <a:lumMod val="20000"/>
            <a:lumOff val="80000"/>
            <a:alpha val="90000"/>
          </a:schemeClr>
        </a:solidFill>
        <a:ln w="6350" cap="flat" cmpd="sng" algn="ctr">
          <a:solidFill>
            <a:schemeClr val="accent5">
              <a:tint val="40000"/>
              <a:alpha val="90000"/>
              <a:hueOff val="2707025"/>
              <a:satOff val="-15529"/>
              <a:lumOff val="-222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2020 Reported Data Serves as New FFY 2020-25 Baseline </a:t>
          </a:r>
        </a:p>
      </dsp:txBody>
      <dsp:txXfrm>
        <a:off x="3745250" y="2448595"/>
        <a:ext cx="2083258" cy="1198808"/>
      </dsp:txXfrm>
    </dsp:sp>
    <dsp:sp modelId="{E467E021-314C-4F62-903F-967850759E3F}">
      <dsp:nvSpPr>
        <dsp:cNvPr id="0" name=""/>
        <dsp:cNvSpPr/>
      </dsp:nvSpPr>
      <dsp:spPr>
        <a:xfrm>
          <a:off x="6008330" y="2448595"/>
          <a:ext cx="2344329" cy="1198808"/>
        </a:xfrm>
        <a:prstGeom prst="chevron">
          <a:avLst/>
        </a:prstGeom>
        <a:solidFill>
          <a:schemeClr val="accent2">
            <a:lumMod val="40000"/>
            <a:lumOff val="60000"/>
            <a:alpha val="90000"/>
          </a:schemeClr>
        </a:solidFill>
        <a:ln w="6350" cap="flat" cmpd="sng" algn="ctr">
          <a:solidFill>
            <a:schemeClr val="accent5">
              <a:tint val="40000"/>
              <a:alpha val="90000"/>
              <a:hueOff val="3609367"/>
              <a:satOff val="-20705"/>
              <a:lumOff val="-2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a:t>18.16%</a:t>
          </a:r>
        </a:p>
      </dsp:txBody>
      <dsp:txXfrm>
        <a:off x="6607734" y="2448595"/>
        <a:ext cx="1145521" cy="1198808"/>
      </dsp:txXfrm>
    </dsp:sp>
    <dsp:sp modelId="{0E071782-58FE-4CBE-82C5-7A1BB6F15F27}">
      <dsp:nvSpPr>
        <dsp:cNvPr id="0" name=""/>
        <dsp:cNvSpPr/>
      </dsp:nvSpPr>
      <dsp:spPr>
        <a:xfrm>
          <a:off x="7933076" y="2448595"/>
          <a:ext cx="3563396" cy="1198808"/>
        </a:xfrm>
        <a:prstGeom prst="chevron">
          <a:avLst/>
        </a:prstGeom>
        <a:solidFill>
          <a:schemeClr val="accent2">
            <a:lumMod val="20000"/>
            <a:lumOff val="80000"/>
            <a:alpha val="90000"/>
          </a:schemeClr>
        </a:solidFill>
        <a:ln w="6350" cap="flat" cmpd="sng" algn="ctr">
          <a:solidFill>
            <a:schemeClr val="accent5">
              <a:tint val="40000"/>
              <a:alpha val="90000"/>
              <a:hueOff val="4511709"/>
              <a:satOff val="-25881"/>
              <a:lumOff val="-37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New Baseline performs 7.34 percentage points better than old baseline (2005 25.50%)</a:t>
          </a:r>
        </a:p>
      </dsp:txBody>
      <dsp:txXfrm>
        <a:off x="8532480" y="2448595"/>
        <a:ext cx="2364588" cy="1198808"/>
      </dsp:txXfrm>
    </dsp:sp>
    <dsp:sp modelId="{F940BEC3-8237-4F92-8785-176A1B4DB93F}">
      <dsp:nvSpPr>
        <dsp:cNvPr id="0" name=""/>
        <dsp:cNvSpPr/>
      </dsp:nvSpPr>
      <dsp:spPr>
        <a:xfrm>
          <a:off x="4392" y="3972382"/>
          <a:ext cx="3610867" cy="1444347"/>
        </a:xfrm>
        <a:prstGeom prst="chevron">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C. In separate schools, residential facilities, or homebound/hospital placements</a:t>
          </a:r>
        </a:p>
      </dsp:txBody>
      <dsp:txXfrm>
        <a:off x="726566" y="3972382"/>
        <a:ext cx="2166520" cy="1444347"/>
      </dsp:txXfrm>
    </dsp:sp>
    <dsp:sp modelId="{CB670351-2E9E-4D25-9A5D-4192103359CA}">
      <dsp:nvSpPr>
        <dsp:cNvPr id="0" name=""/>
        <dsp:cNvSpPr/>
      </dsp:nvSpPr>
      <dsp:spPr>
        <a:xfrm>
          <a:off x="3145846" y="4095151"/>
          <a:ext cx="3282066" cy="1198808"/>
        </a:xfrm>
        <a:prstGeom prst="chevron">
          <a:avLst/>
        </a:prstGeom>
        <a:solidFill>
          <a:schemeClr val="accent4">
            <a:lumMod val="20000"/>
            <a:lumOff val="80000"/>
            <a:alpha val="90000"/>
          </a:schemeClr>
        </a:solidFill>
        <a:ln w="6350" cap="flat" cmpd="sng" algn="ctr">
          <a:solidFill>
            <a:schemeClr val="accent5">
              <a:tint val="40000"/>
              <a:alpha val="90000"/>
              <a:hueOff val="5414050"/>
              <a:satOff val="-31058"/>
              <a:lumOff val="-44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2020 Reported Data Serves as New FFY 2020-25 Baseline </a:t>
          </a:r>
        </a:p>
      </dsp:txBody>
      <dsp:txXfrm>
        <a:off x="3745250" y="4095151"/>
        <a:ext cx="2083258" cy="1198808"/>
      </dsp:txXfrm>
    </dsp:sp>
    <dsp:sp modelId="{5C187A99-0C8E-4188-8A98-0575A339BF85}">
      <dsp:nvSpPr>
        <dsp:cNvPr id="0" name=""/>
        <dsp:cNvSpPr/>
      </dsp:nvSpPr>
      <dsp:spPr>
        <a:xfrm>
          <a:off x="6008330" y="4095151"/>
          <a:ext cx="2344329" cy="1198808"/>
        </a:xfrm>
        <a:prstGeom prst="chevron">
          <a:avLst/>
        </a:prstGeom>
        <a:solidFill>
          <a:schemeClr val="accent4">
            <a:lumMod val="40000"/>
            <a:lumOff val="60000"/>
            <a:alpha val="90000"/>
          </a:schemeClr>
        </a:solidFill>
        <a:ln w="6350" cap="flat" cmpd="sng" algn="ctr">
          <a:solidFill>
            <a:schemeClr val="accent5">
              <a:tint val="40000"/>
              <a:alpha val="90000"/>
              <a:hueOff val="6316392"/>
              <a:satOff val="-36234"/>
              <a:lumOff val="-51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a:t>5.14%</a:t>
          </a:r>
        </a:p>
      </dsp:txBody>
      <dsp:txXfrm>
        <a:off x="6607734" y="4095151"/>
        <a:ext cx="1145521" cy="1198808"/>
      </dsp:txXfrm>
    </dsp:sp>
    <dsp:sp modelId="{903E7A2D-CF7B-43B8-93A3-E7D40885F553}">
      <dsp:nvSpPr>
        <dsp:cNvPr id="0" name=""/>
        <dsp:cNvSpPr/>
      </dsp:nvSpPr>
      <dsp:spPr>
        <a:xfrm>
          <a:off x="7933076" y="4095151"/>
          <a:ext cx="3563396" cy="1198808"/>
        </a:xfrm>
        <a:prstGeom prst="chevron">
          <a:avLst/>
        </a:prstGeom>
        <a:solidFill>
          <a:schemeClr val="accent4">
            <a:lumMod val="20000"/>
            <a:lumOff val="80000"/>
            <a:alpha val="90000"/>
          </a:schemeClr>
        </a:solidFill>
        <a:ln w="6350" cap="flat" cmpd="sng" algn="ctr">
          <a:solidFill>
            <a:schemeClr val="accent5">
              <a:tint val="40000"/>
              <a:alpha val="90000"/>
              <a:hueOff val="7218734"/>
              <a:satOff val="-41410"/>
              <a:lumOff val="-59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New Baseline performs 1.76 percentage points better than old baseline (2005 6.90%)  </a:t>
          </a:r>
        </a:p>
      </dsp:txBody>
      <dsp:txXfrm>
        <a:off x="8532480" y="4095151"/>
        <a:ext cx="2364588" cy="11988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057B-386A-4584-81F9-E0E4FCC17E51}">
      <dsp:nvSpPr>
        <dsp:cNvPr id="0" name=""/>
        <dsp:cNvSpPr/>
      </dsp:nvSpPr>
      <dsp:spPr>
        <a:xfrm>
          <a:off x="12328" y="0"/>
          <a:ext cx="3278584" cy="897812"/>
        </a:xfrm>
        <a:prstGeom prst="chevron">
          <a:avLst/>
        </a:prstGeom>
        <a:solidFill>
          <a:srgbClr val="2F5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Consideration that 2020 Baseline Outperforms Prior 5-year Average</a:t>
          </a:r>
        </a:p>
      </dsp:txBody>
      <dsp:txXfrm>
        <a:off x="461234" y="0"/>
        <a:ext cx="2380772" cy="897812"/>
      </dsp:txXfrm>
    </dsp:sp>
    <dsp:sp modelId="{8AD9A04E-1E4C-48A5-8517-32AF375E617C}">
      <dsp:nvSpPr>
        <dsp:cNvPr id="0" name=""/>
        <dsp:cNvSpPr/>
      </dsp:nvSpPr>
      <dsp:spPr>
        <a:xfrm>
          <a:off x="2906424" y="0"/>
          <a:ext cx="3278584" cy="897812"/>
        </a:xfrm>
        <a:prstGeom prst="chevron">
          <a:avLst/>
        </a:prstGeom>
        <a:solidFill>
          <a:srgbClr val="2F5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Improvement Over Baseline &amp; Increase over Average Past Trend Data </a:t>
          </a:r>
        </a:p>
      </dsp:txBody>
      <dsp:txXfrm>
        <a:off x="3355330" y="0"/>
        <a:ext cx="2380772" cy="897812"/>
      </dsp:txXfrm>
    </dsp:sp>
    <dsp:sp modelId="{13162660-72F8-45BE-8CE5-03B2864D0CE4}">
      <dsp:nvSpPr>
        <dsp:cNvPr id="0" name=""/>
        <dsp:cNvSpPr/>
      </dsp:nvSpPr>
      <dsp:spPr>
        <a:xfrm>
          <a:off x="5904257" y="0"/>
          <a:ext cx="3630639" cy="897812"/>
        </a:xfrm>
        <a:prstGeom prst="chevron">
          <a:avLst/>
        </a:prstGeom>
        <a:solidFill>
          <a:srgbClr val="2F5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Consideration of Student Impact associated with each Proposed Target </a:t>
          </a:r>
        </a:p>
      </dsp:txBody>
      <dsp:txXfrm>
        <a:off x="6353163" y="0"/>
        <a:ext cx="2732827" cy="8978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057B-386A-4584-81F9-E0E4FCC17E51}">
      <dsp:nvSpPr>
        <dsp:cNvPr id="0" name=""/>
        <dsp:cNvSpPr/>
      </dsp:nvSpPr>
      <dsp:spPr>
        <a:xfrm>
          <a:off x="12328" y="0"/>
          <a:ext cx="3278584" cy="879839"/>
        </a:xfrm>
        <a:prstGeom prst="chevron">
          <a:avLst/>
        </a:prstGeom>
        <a:solidFill>
          <a:srgbClr val="456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Consideration that 2020 Baseline Outperforms Prior 5-year Average </a:t>
          </a:r>
        </a:p>
      </dsp:txBody>
      <dsp:txXfrm>
        <a:off x="452248" y="0"/>
        <a:ext cx="2398745" cy="879839"/>
      </dsp:txXfrm>
    </dsp:sp>
    <dsp:sp modelId="{8AD9A04E-1E4C-48A5-8517-32AF375E617C}">
      <dsp:nvSpPr>
        <dsp:cNvPr id="0" name=""/>
        <dsp:cNvSpPr/>
      </dsp:nvSpPr>
      <dsp:spPr>
        <a:xfrm>
          <a:off x="2906424" y="0"/>
          <a:ext cx="3278584" cy="879839"/>
        </a:xfrm>
        <a:prstGeom prst="chevron">
          <a:avLst/>
        </a:prstGeom>
        <a:solidFill>
          <a:srgbClr val="456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Improvement Over Baseline &amp; Increase over Average Past Trend Data </a:t>
          </a:r>
        </a:p>
      </dsp:txBody>
      <dsp:txXfrm>
        <a:off x="3346344" y="0"/>
        <a:ext cx="2398745" cy="879839"/>
      </dsp:txXfrm>
    </dsp:sp>
    <dsp:sp modelId="{13162660-72F8-45BE-8CE5-03B2864D0CE4}">
      <dsp:nvSpPr>
        <dsp:cNvPr id="0" name=""/>
        <dsp:cNvSpPr/>
      </dsp:nvSpPr>
      <dsp:spPr>
        <a:xfrm>
          <a:off x="5904257" y="0"/>
          <a:ext cx="3630639" cy="879839"/>
        </a:xfrm>
        <a:prstGeom prst="chevron">
          <a:avLst/>
        </a:prstGeom>
        <a:solidFill>
          <a:srgbClr val="456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Consideration of Student Impact associated with each Proposed Target </a:t>
          </a:r>
        </a:p>
      </dsp:txBody>
      <dsp:txXfrm>
        <a:off x="6344177" y="0"/>
        <a:ext cx="2750800" cy="8798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057B-386A-4584-81F9-E0E4FCC17E51}">
      <dsp:nvSpPr>
        <dsp:cNvPr id="0" name=""/>
        <dsp:cNvSpPr/>
      </dsp:nvSpPr>
      <dsp:spPr>
        <a:xfrm>
          <a:off x="12328" y="0"/>
          <a:ext cx="3278584" cy="8821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Consideration that 2020 Baseline Outperforms Prior 5-year Average </a:t>
          </a:r>
        </a:p>
      </dsp:txBody>
      <dsp:txXfrm>
        <a:off x="453384" y="0"/>
        <a:ext cx="2396472" cy="882112"/>
      </dsp:txXfrm>
    </dsp:sp>
    <dsp:sp modelId="{8AD9A04E-1E4C-48A5-8517-32AF375E617C}">
      <dsp:nvSpPr>
        <dsp:cNvPr id="0" name=""/>
        <dsp:cNvSpPr/>
      </dsp:nvSpPr>
      <dsp:spPr>
        <a:xfrm>
          <a:off x="2906424" y="0"/>
          <a:ext cx="3278584" cy="8821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Improvement Over Baseline &amp; Increase over Average  Past Trend Data </a:t>
          </a:r>
        </a:p>
      </dsp:txBody>
      <dsp:txXfrm>
        <a:off x="3347480" y="0"/>
        <a:ext cx="2396472" cy="882112"/>
      </dsp:txXfrm>
    </dsp:sp>
    <dsp:sp modelId="{13162660-72F8-45BE-8CE5-03B2864D0CE4}">
      <dsp:nvSpPr>
        <dsp:cNvPr id="0" name=""/>
        <dsp:cNvSpPr/>
      </dsp:nvSpPr>
      <dsp:spPr>
        <a:xfrm>
          <a:off x="5904257" y="0"/>
          <a:ext cx="3630639" cy="8821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Consideration of Student Impact associated with each Proposed Target </a:t>
          </a:r>
        </a:p>
      </dsp:txBody>
      <dsp:txXfrm>
        <a:off x="6345313" y="0"/>
        <a:ext cx="2748527" cy="8821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647A0-B2CC-4590-AF3E-F823CE23D891}">
      <dsp:nvSpPr>
        <dsp:cNvPr id="0" name=""/>
        <dsp:cNvSpPr/>
      </dsp:nvSpPr>
      <dsp:spPr>
        <a:xfrm>
          <a:off x="0" y="0"/>
          <a:ext cx="7800072" cy="11784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Each SPP Indicator has an online survey to collect input on NYS’s target-setting and/or improvement activities</a:t>
          </a:r>
        </a:p>
      </dsp:txBody>
      <dsp:txXfrm>
        <a:off x="0" y="0"/>
        <a:ext cx="7800072" cy="1178417"/>
      </dsp:txXfrm>
    </dsp:sp>
    <dsp:sp modelId="{0AF612C6-5EDD-4D36-BF37-DE27139B54A0}">
      <dsp:nvSpPr>
        <dsp:cNvPr id="0" name=""/>
        <dsp:cNvSpPr/>
      </dsp:nvSpPr>
      <dsp:spPr>
        <a:xfrm>
          <a:off x="0" y="1225856"/>
          <a:ext cx="7800072" cy="23797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kern="1200"/>
            <a:t>The online surveys are intended to collect feedback from interested stakeholders.  They are available for those who are not attending a virtual meeting or for those who have additional information to share                                     beyond the virtual meetings</a:t>
          </a:r>
        </a:p>
      </dsp:txBody>
      <dsp:txXfrm>
        <a:off x="0" y="1225856"/>
        <a:ext cx="7800072" cy="2379796"/>
      </dsp:txXfrm>
    </dsp:sp>
    <dsp:sp modelId="{0A1A6F76-6A9B-4814-8207-5FCC2A1D6B85}">
      <dsp:nvSpPr>
        <dsp:cNvPr id="0" name=""/>
        <dsp:cNvSpPr/>
      </dsp:nvSpPr>
      <dsp:spPr>
        <a:xfrm>
          <a:off x="0" y="3653093"/>
          <a:ext cx="7800072" cy="27496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2BFD-65FA-4520-941A-D0900832E746}">
      <dsp:nvSpPr>
        <dsp:cNvPr id="0" name=""/>
        <dsp:cNvSpPr/>
      </dsp:nvSpPr>
      <dsp:spPr>
        <a:xfrm>
          <a:off x="0" y="0"/>
          <a:ext cx="6362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A31CC-53BC-4849-BA07-2C8D158AD0B0}">
      <dsp:nvSpPr>
        <dsp:cNvPr id="0" name=""/>
        <dsp:cNvSpPr/>
      </dsp:nvSpPr>
      <dsp:spPr>
        <a:xfrm>
          <a:off x="0" y="0"/>
          <a:ext cx="2465975" cy="520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Percent of children aged 6 through 21 served: </a:t>
          </a:r>
          <a:r>
            <a:rPr lang="en-US" sz="3200" kern="1200"/>
            <a:t> </a:t>
          </a:r>
        </a:p>
      </dsp:txBody>
      <dsp:txXfrm>
        <a:off x="0" y="0"/>
        <a:ext cx="2465975" cy="5208973"/>
      </dsp:txXfrm>
    </dsp:sp>
    <dsp:sp modelId="{6C43C9B3-62C2-4831-93B7-0CD18938ECB3}">
      <dsp:nvSpPr>
        <dsp:cNvPr id="0" name=""/>
        <dsp:cNvSpPr/>
      </dsp:nvSpPr>
      <dsp:spPr>
        <a:xfrm>
          <a:off x="2538952" y="82407"/>
          <a:ext cx="3819107" cy="1455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A. Inside the regular class 80% or more of the day; </a:t>
          </a:r>
          <a:endParaRPr lang="en-US" sz="2500" kern="1200"/>
        </a:p>
      </dsp:txBody>
      <dsp:txXfrm>
        <a:off x="2538952" y="82407"/>
        <a:ext cx="3819107" cy="1455977"/>
      </dsp:txXfrm>
    </dsp:sp>
    <dsp:sp modelId="{C76BF47F-EA71-46CE-8865-274D39060AFB}">
      <dsp:nvSpPr>
        <dsp:cNvPr id="0" name=""/>
        <dsp:cNvSpPr/>
      </dsp:nvSpPr>
      <dsp:spPr>
        <a:xfrm>
          <a:off x="2465975" y="1538384"/>
          <a:ext cx="38920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50E8F2-DD3F-4FB8-A8D2-AADC979DA03E}">
      <dsp:nvSpPr>
        <dsp:cNvPr id="0" name=""/>
        <dsp:cNvSpPr/>
      </dsp:nvSpPr>
      <dsp:spPr>
        <a:xfrm>
          <a:off x="2538952" y="1620792"/>
          <a:ext cx="3819107" cy="137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B. Inside the regular class less than 40% of the day; </a:t>
          </a:r>
          <a:endParaRPr lang="en-US" sz="2500" kern="1200"/>
        </a:p>
      </dsp:txBody>
      <dsp:txXfrm>
        <a:off x="2538952" y="1620792"/>
        <a:ext cx="3819107" cy="1373849"/>
      </dsp:txXfrm>
    </dsp:sp>
    <dsp:sp modelId="{33F31E86-35E7-4473-9795-6848B60BF336}">
      <dsp:nvSpPr>
        <dsp:cNvPr id="0" name=""/>
        <dsp:cNvSpPr/>
      </dsp:nvSpPr>
      <dsp:spPr>
        <a:xfrm>
          <a:off x="2465975" y="2994642"/>
          <a:ext cx="38920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DB3B3-F078-4E47-AE67-FB0E6325EB95}">
      <dsp:nvSpPr>
        <dsp:cNvPr id="0" name=""/>
        <dsp:cNvSpPr/>
      </dsp:nvSpPr>
      <dsp:spPr>
        <a:xfrm>
          <a:off x="2538952" y="3077049"/>
          <a:ext cx="3819107" cy="20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 In separate schools, residential facilities, or homebound/hospital placements</a:t>
          </a:r>
          <a:r>
            <a:rPr lang="en-US" sz="2700" kern="1200"/>
            <a:t>.  </a:t>
          </a:r>
        </a:p>
      </dsp:txBody>
      <dsp:txXfrm>
        <a:off x="2538952" y="3077049"/>
        <a:ext cx="3819107" cy="2042801"/>
      </dsp:txXfrm>
    </dsp:sp>
    <dsp:sp modelId="{81D8ADA4-44FE-41B0-9FF7-35362CCBE148}">
      <dsp:nvSpPr>
        <dsp:cNvPr id="0" name=""/>
        <dsp:cNvSpPr/>
      </dsp:nvSpPr>
      <dsp:spPr>
        <a:xfrm>
          <a:off x="2465975" y="5119851"/>
          <a:ext cx="38920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2BFD-65FA-4520-941A-D0900832E746}">
      <dsp:nvSpPr>
        <dsp:cNvPr id="0" name=""/>
        <dsp:cNvSpPr/>
      </dsp:nvSpPr>
      <dsp:spPr>
        <a:xfrm>
          <a:off x="0" y="0"/>
          <a:ext cx="6362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A31CC-53BC-4849-BA07-2C8D158AD0B0}">
      <dsp:nvSpPr>
        <dsp:cNvPr id="0" name=""/>
        <dsp:cNvSpPr/>
      </dsp:nvSpPr>
      <dsp:spPr>
        <a:xfrm>
          <a:off x="0" y="0"/>
          <a:ext cx="2465975" cy="520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Percent of </a:t>
          </a:r>
          <a:r>
            <a:rPr lang="en-US" sz="2800" kern="1200">
              <a:highlight>
                <a:srgbClr val="BECEEA"/>
              </a:highlight>
            </a:rPr>
            <a:t>children with Individualized Education Programs (IEPs) aged 5 who are enrolled in kindergarten </a:t>
          </a:r>
          <a:r>
            <a:rPr lang="en-US" sz="2800" kern="1200"/>
            <a:t>and aged 6 through 21 served:  </a:t>
          </a:r>
        </a:p>
      </dsp:txBody>
      <dsp:txXfrm>
        <a:off x="0" y="0"/>
        <a:ext cx="2465975" cy="5208973"/>
      </dsp:txXfrm>
    </dsp:sp>
    <dsp:sp modelId="{6C43C9B3-62C2-4831-93B7-0CD18938ECB3}">
      <dsp:nvSpPr>
        <dsp:cNvPr id="0" name=""/>
        <dsp:cNvSpPr/>
      </dsp:nvSpPr>
      <dsp:spPr>
        <a:xfrm>
          <a:off x="2538952" y="82407"/>
          <a:ext cx="3819107" cy="1455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A. Inside the regular class 80% or more of the day; </a:t>
          </a:r>
          <a:endParaRPr lang="en-US" sz="2500" kern="1200"/>
        </a:p>
      </dsp:txBody>
      <dsp:txXfrm>
        <a:off x="2538952" y="82407"/>
        <a:ext cx="3819107" cy="1455977"/>
      </dsp:txXfrm>
    </dsp:sp>
    <dsp:sp modelId="{C76BF47F-EA71-46CE-8865-274D39060AFB}">
      <dsp:nvSpPr>
        <dsp:cNvPr id="0" name=""/>
        <dsp:cNvSpPr/>
      </dsp:nvSpPr>
      <dsp:spPr>
        <a:xfrm>
          <a:off x="2465975" y="1538384"/>
          <a:ext cx="38920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50E8F2-DD3F-4FB8-A8D2-AADC979DA03E}">
      <dsp:nvSpPr>
        <dsp:cNvPr id="0" name=""/>
        <dsp:cNvSpPr/>
      </dsp:nvSpPr>
      <dsp:spPr>
        <a:xfrm>
          <a:off x="2538952" y="1620792"/>
          <a:ext cx="3819107" cy="137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B. Inside the regular class less than 40% of the day; </a:t>
          </a:r>
          <a:endParaRPr lang="en-US" sz="2500" kern="1200"/>
        </a:p>
      </dsp:txBody>
      <dsp:txXfrm>
        <a:off x="2538952" y="1620792"/>
        <a:ext cx="3819107" cy="1373849"/>
      </dsp:txXfrm>
    </dsp:sp>
    <dsp:sp modelId="{33F31E86-35E7-4473-9795-6848B60BF336}">
      <dsp:nvSpPr>
        <dsp:cNvPr id="0" name=""/>
        <dsp:cNvSpPr/>
      </dsp:nvSpPr>
      <dsp:spPr>
        <a:xfrm>
          <a:off x="2465975" y="2994642"/>
          <a:ext cx="38920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DB3B3-F078-4E47-AE67-FB0E6325EB95}">
      <dsp:nvSpPr>
        <dsp:cNvPr id="0" name=""/>
        <dsp:cNvSpPr/>
      </dsp:nvSpPr>
      <dsp:spPr>
        <a:xfrm>
          <a:off x="2538952" y="3077049"/>
          <a:ext cx="3819107" cy="20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 In separate schools, residential facilities, or homebound/hospital placements</a:t>
          </a:r>
          <a:r>
            <a:rPr lang="en-US" sz="2700" kern="1200"/>
            <a:t>.  </a:t>
          </a:r>
        </a:p>
      </dsp:txBody>
      <dsp:txXfrm>
        <a:off x="2538952" y="3077049"/>
        <a:ext cx="3819107" cy="2042801"/>
      </dsp:txXfrm>
    </dsp:sp>
    <dsp:sp modelId="{81D8ADA4-44FE-41B0-9FF7-35362CCBE148}">
      <dsp:nvSpPr>
        <dsp:cNvPr id="0" name=""/>
        <dsp:cNvSpPr/>
      </dsp:nvSpPr>
      <dsp:spPr>
        <a:xfrm>
          <a:off x="2465975" y="5119851"/>
          <a:ext cx="38920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1558E-8599-49B9-B59C-0B1B7569CF5A}">
      <dsp:nvSpPr>
        <dsp:cNvPr id="0" name=""/>
        <dsp:cNvSpPr/>
      </dsp:nvSpPr>
      <dsp:spPr>
        <a:xfrm rot="16200000">
          <a:off x="2470824" y="362602"/>
          <a:ext cx="391843" cy="3193228"/>
        </a:xfrm>
        <a:prstGeom prst="round2SameRect">
          <a:avLst/>
        </a:prstGeom>
        <a:solidFill>
          <a:schemeClr val="tx1">
            <a:lumMod val="40000"/>
            <a:lumOff val="60000"/>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tx1"/>
              </a:solidFill>
            </a:rPr>
            <a:t>October 2020 </a:t>
          </a:r>
        </a:p>
      </dsp:txBody>
      <dsp:txXfrm rot="5400000">
        <a:off x="1089260" y="1782422"/>
        <a:ext cx="3174100" cy="353587"/>
      </dsp:txXfrm>
    </dsp:sp>
    <dsp:sp modelId="{F63F2B01-5D72-4A02-8697-133ED9E6591E}">
      <dsp:nvSpPr>
        <dsp:cNvPr id="0" name=""/>
        <dsp:cNvSpPr/>
      </dsp:nvSpPr>
      <dsp:spPr>
        <a:xfrm>
          <a:off x="5722" y="0"/>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ts val="0"/>
            </a:spcAft>
            <a:buNone/>
          </a:pPr>
          <a:endParaRPr lang="en-US" sz="2400" kern="1200"/>
        </a:p>
        <a:p>
          <a:pPr marL="0" lvl="0" indent="0" algn="ctr" defTabSz="1066800">
            <a:lnSpc>
              <a:spcPct val="90000"/>
            </a:lnSpc>
            <a:spcBef>
              <a:spcPct val="0"/>
            </a:spcBef>
            <a:spcAft>
              <a:spcPts val="0"/>
            </a:spcAft>
            <a:buNone/>
          </a:pPr>
          <a:r>
            <a:rPr lang="en-US" sz="2400" kern="1200"/>
            <a:t>The Indicator 5 data sample is  </a:t>
          </a:r>
        </a:p>
        <a:p>
          <a:pPr marL="0" lvl="0" indent="0" algn="ctr" defTabSz="1066800">
            <a:lnSpc>
              <a:spcPct val="90000"/>
            </a:lnSpc>
            <a:spcBef>
              <a:spcPct val="0"/>
            </a:spcBef>
            <a:spcAft>
              <a:spcPts val="0"/>
            </a:spcAft>
            <a:buNone/>
          </a:pPr>
          <a:r>
            <a:rPr lang="en-US" sz="2400" kern="1200"/>
            <a:t>collected on a “point in time” basis</a:t>
          </a:r>
        </a:p>
      </dsp:txBody>
      <dsp:txXfrm>
        <a:off x="5722" y="0"/>
        <a:ext cx="5322046" cy="1371451"/>
      </dsp:txXfrm>
    </dsp:sp>
    <dsp:sp modelId="{2F310C15-1BED-4BBD-A1DE-87B40BF60BC1}">
      <dsp:nvSpPr>
        <dsp:cNvPr id="0" name=""/>
        <dsp:cNvSpPr/>
      </dsp:nvSpPr>
      <dsp:spPr>
        <a:xfrm>
          <a:off x="2666745" y="1449820"/>
          <a:ext cx="0" cy="313474"/>
        </a:xfrm>
        <a:prstGeom prst="line">
          <a:avLst/>
        </a:prstGeom>
        <a:noFill/>
        <a:ln w="635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803928-0384-4E94-82B3-A4E028570F79}">
      <dsp:nvSpPr>
        <dsp:cNvPr id="0" name=""/>
        <dsp:cNvSpPr/>
      </dsp:nvSpPr>
      <dsp:spPr>
        <a:xfrm>
          <a:off x="2627561" y="1371451"/>
          <a:ext cx="78368" cy="78368"/>
        </a:xfrm>
        <a:prstGeom prst="ellipse">
          <a:avLst/>
        </a:prstGeom>
        <a:solidFill>
          <a:schemeClr val="accent1">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4C2FB-C519-4B52-B0BA-6C6F070F731F}">
      <dsp:nvSpPr>
        <dsp:cNvPr id="0" name=""/>
        <dsp:cNvSpPr/>
      </dsp:nvSpPr>
      <dsp:spPr>
        <a:xfrm>
          <a:off x="4263359" y="1763294"/>
          <a:ext cx="3193228" cy="391843"/>
        </a:xfrm>
        <a:prstGeom prst="rect">
          <a:avLst/>
        </a:prstGeom>
        <a:solidFill>
          <a:schemeClr val="tx1">
            <a:lumMod val="75000"/>
            <a:alpha val="7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bg1"/>
              </a:solidFill>
            </a:rPr>
            <a:t>FFY 2020 APR</a:t>
          </a:r>
        </a:p>
      </dsp:txBody>
      <dsp:txXfrm>
        <a:off x="4263359" y="1763294"/>
        <a:ext cx="3193228" cy="391843"/>
      </dsp:txXfrm>
    </dsp:sp>
    <dsp:sp modelId="{6AD09D91-4B94-49E3-9314-CB0BF2F207D7}">
      <dsp:nvSpPr>
        <dsp:cNvPr id="0" name=""/>
        <dsp:cNvSpPr/>
      </dsp:nvSpPr>
      <dsp:spPr>
        <a:xfrm>
          <a:off x="3198950" y="2546981"/>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ts val="0"/>
            </a:spcAft>
            <a:buNone/>
          </a:pPr>
          <a:r>
            <a:rPr lang="en-US" sz="2800" kern="1200"/>
            <a:t>The October 2020 LRE Data is </a:t>
          </a:r>
        </a:p>
        <a:p>
          <a:pPr marL="0" lvl="0" indent="0" algn="ctr" defTabSz="1244600">
            <a:lnSpc>
              <a:spcPct val="90000"/>
            </a:lnSpc>
            <a:spcBef>
              <a:spcPct val="0"/>
            </a:spcBef>
            <a:spcAft>
              <a:spcPts val="0"/>
            </a:spcAft>
            <a:buNone/>
          </a:pPr>
          <a:r>
            <a:rPr lang="en-US" sz="2800" kern="1200"/>
            <a:t>included in the FFY 2020 APR</a:t>
          </a:r>
        </a:p>
      </dsp:txBody>
      <dsp:txXfrm>
        <a:off x="3198950" y="2546981"/>
        <a:ext cx="5322046" cy="1371451"/>
      </dsp:txXfrm>
    </dsp:sp>
    <dsp:sp modelId="{B225364B-B269-431F-AF61-ABC8EE0401B0}">
      <dsp:nvSpPr>
        <dsp:cNvPr id="0" name=""/>
        <dsp:cNvSpPr/>
      </dsp:nvSpPr>
      <dsp:spPr>
        <a:xfrm>
          <a:off x="5859974" y="2155138"/>
          <a:ext cx="0" cy="313474"/>
        </a:xfrm>
        <a:prstGeom prst="line">
          <a:avLst/>
        </a:prstGeom>
        <a:noFill/>
        <a:ln w="6350" cap="flat" cmpd="sng" algn="ctr">
          <a:solidFill>
            <a:schemeClr val="accent1">
              <a:shade val="90000"/>
              <a:hueOff val="207713"/>
              <a:satOff val="-4436"/>
              <a:lumOff val="16555"/>
              <a:alphaOff val="0"/>
            </a:schemeClr>
          </a:solidFill>
          <a:prstDash val="dash"/>
          <a:miter lim="800000"/>
        </a:ln>
        <a:effectLst/>
      </dsp:spPr>
      <dsp:style>
        <a:lnRef idx="1">
          <a:scrgbClr r="0" g="0" b="0"/>
        </a:lnRef>
        <a:fillRef idx="0">
          <a:scrgbClr r="0" g="0" b="0"/>
        </a:fillRef>
        <a:effectRef idx="0">
          <a:scrgbClr r="0" g="0" b="0"/>
        </a:effectRef>
        <a:fontRef idx="minor"/>
      </dsp:style>
    </dsp:sp>
    <dsp:sp modelId="{E95CD284-3A25-4BC0-9ABD-2E732BFBCD95}">
      <dsp:nvSpPr>
        <dsp:cNvPr id="0" name=""/>
        <dsp:cNvSpPr/>
      </dsp:nvSpPr>
      <dsp:spPr>
        <a:xfrm>
          <a:off x="5820789" y="2468612"/>
          <a:ext cx="78368" cy="78368"/>
        </a:xfrm>
        <a:prstGeom prst="ellipse">
          <a:avLst/>
        </a:prstGeom>
        <a:solidFill>
          <a:schemeClr val="accent1">
            <a:shade val="90000"/>
            <a:hueOff val="207713"/>
            <a:satOff val="-4436"/>
            <a:lumOff val="16555"/>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CA557-3386-4095-B2D8-0E5404D351C4}">
      <dsp:nvSpPr>
        <dsp:cNvPr id="0" name=""/>
        <dsp:cNvSpPr/>
      </dsp:nvSpPr>
      <dsp:spPr>
        <a:xfrm rot="5400000">
          <a:off x="8857280" y="362602"/>
          <a:ext cx="391843" cy="3193228"/>
        </a:xfrm>
        <a:prstGeom prst="round2Same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tx1"/>
              </a:solidFill>
            </a:rPr>
            <a:t>February 2022</a:t>
          </a:r>
        </a:p>
      </dsp:txBody>
      <dsp:txXfrm rot="-5400000">
        <a:off x="7456588" y="1782422"/>
        <a:ext cx="3174100" cy="353587"/>
      </dsp:txXfrm>
    </dsp:sp>
    <dsp:sp modelId="{6F1F35E7-B7DF-4548-98F0-7A70E47E2EFA}">
      <dsp:nvSpPr>
        <dsp:cNvPr id="0" name=""/>
        <dsp:cNvSpPr/>
      </dsp:nvSpPr>
      <dsp:spPr>
        <a:xfrm>
          <a:off x="6392178" y="0"/>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ts val="0"/>
            </a:spcAft>
            <a:buNone/>
          </a:pPr>
          <a:r>
            <a:rPr lang="en-US" sz="2400" kern="1200"/>
            <a:t>The FFY 2020 APR is </a:t>
          </a:r>
        </a:p>
        <a:p>
          <a:pPr marL="0" lvl="0" indent="0" algn="ctr" defTabSz="1066800">
            <a:lnSpc>
              <a:spcPct val="90000"/>
            </a:lnSpc>
            <a:spcBef>
              <a:spcPct val="0"/>
            </a:spcBef>
            <a:spcAft>
              <a:spcPts val="0"/>
            </a:spcAft>
            <a:buNone/>
          </a:pPr>
          <a:r>
            <a:rPr lang="en-US" sz="2400" kern="1200"/>
            <a:t>submitted to OSEP</a:t>
          </a:r>
        </a:p>
      </dsp:txBody>
      <dsp:txXfrm>
        <a:off x="6392178" y="0"/>
        <a:ext cx="5322046" cy="1371451"/>
      </dsp:txXfrm>
    </dsp:sp>
    <dsp:sp modelId="{0B9C7160-43DA-41EE-8EC4-4F7749243820}">
      <dsp:nvSpPr>
        <dsp:cNvPr id="0" name=""/>
        <dsp:cNvSpPr/>
      </dsp:nvSpPr>
      <dsp:spPr>
        <a:xfrm>
          <a:off x="9053202" y="1449820"/>
          <a:ext cx="0" cy="313474"/>
        </a:xfrm>
        <a:prstGeom prst="line">
          <a:avLst/>
        </a:prstGeom>
        <a:noFill/>
        <a:ln w="6350" cap="flat" cmpd="sng" algn="ctr">
          <a:solidFill>
            <a:schemeClr val="accent1">
              <a:shade val="90000"/>
              <a:hueOff val="415426"/>
              <a:satOff val="-8871"/>
              <a:lumOff val="33109"/>
              <a:alphaOff val="0"/>
            </a:schemeClr>
          </a:solidFill>
          <a:prstDash val="dash"/>
          <a:miter lim="800000"/>
        </a:ln>
        <a:effectLst/>
      </dsp:spPr>
      <dsp:style>
        <a:lnRef idx="1">
          <a:scrgbClr r="0" g="0" b="0"/>
        </a:lnRef>
        <a:fillRef idx="0">
          <a:scrgbClr r="0" g="0" b="0"/>
        </a:fillRef>
        <a:effectRef idx="0">
          <a:scrgbClr r="0" g="0" b="0"/>
        </a:effectRef>
        <a:fontRef idx="minor"/>
      </dsp:style>
    </dsp:sp>
    <dsp:sp modelId="{BD0FA086-FA31-467C-ABAE-D1CE5E39F6AB}">
      <dsp:nvSpPr>
        <dsp:cNvPr id="0" name=""/>
        <dsp:cNvSpPr/>
      </dsp:nvSpPr>
      <dsp:spPr>
        <a:xfrm>
          <a:off x="9014017" y="1371451"/>
          <a:ext cx="78368" cy="78368"/>
        </a:xfrm>
        <a:prstGeom prst="ellipse">
          <a:avLst/>
        </a:prstGeom>
        <a:solidFill>
          <a:schemeClr val="accent1">
            <a:shade val="90000"/>
            <a:hueOff val="415426"/>
            <a:satOff val="-8871"/>
            <a:lumOff val="33109"/>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559A7-8ED0-4725-8E62-E074750333F9}">
      <dsp:nvSpPr>
        <dsp:cNvPr id="0" name=""/>
        <dsp:cNvSpPr/>
      </dsp:nvSpPr>
      <dsp:spPr>
        <a:xfrm>
          <a:off x="0" y="4110032"/>
          <a:ext cx="11426309" cy="899174"/>
        </a:xfrm>
        <a:prstGeom prst="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CSE Observation </a:t>
          </a:r>
        </a:p>
      </dsp:txBody>
      <dsp:txXfrm>
        <a:off x="0" y="4110032"/>
        <a:ext cx="11426309" cy="485554"/>
      </dsp:txXfrm>
    </dsp:sp>
    <dsp:sp modelId="{539BE095-6EE5-4065-B8A1-E35BFAE2C038}">
      <dsp:nvSpPr>
        <dsp:cNvPr id="0" name=""/>
        <dsp:cNvSpPr/>
      </dsp:nvSpPr>
      <dsp:spPr>
        <a:xfrm>
          <a:off x="0" y="4577603"/>
          <a:ext cx="11426309" cy="4136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Observing the IEP meeting and CSE recommendation to provide a free appropriate public education in the LRE</a:t>
          </a:r>
        </a:p>
      </dsp:txBody>
      <dsp:txXfrm>
        <a:off x="0" y="4577603"/>
        <a:ext cx="11426309" cy="413620"/>
      </dsp:txXfrm>
    </dsp:sp>
    <dsp:sp modelId="{9B8382B9-C39C-4518-84A8-979E14DAC270}">
      <dsp:nvSpPr>
        <dsp:cNvPr id="0" name=""/>
        <dsp:cNvSpPr/>
      </dsp:nvSpPr>
      <dsp:spPr>
        <a:xfrm rot="10800000">
          <a:off x="0" y="2740589"/>
          <a:ext cx="11426309" cy="1382930"/>
        </a:xfrm>
        <a:prstGeom prst="upArrowCallout">
          <a:avLst/>
        </a:prstGeom>
        <a:solidFill>
          <a:schemeClr val="accent5">
            <a:hueOff val="2429558"/>
            <a:satOff val="-9546"/>
            <a:lumOff val="-87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Student Record Review </a:t>
          </a:r>
        </a:p>
      </dsp:txBody>
      <dsp:txXfrm rot="-10800000">
        <a:off x="0" y="2740589"/>
        <a:ext cx="11426309" cy="485408"/>
      </dsp:txXfrm>
    </dsp:sp>
    <dsp:sp modelId="{49E22F14-094C-4A8B-9731-6EE3EB8481D4}">
      <dsp:nvSpPr>
        <dsp:cNvPr id="0" name=""/>
        <dsp:cNvSpPr/>
      </dsp:nvSpPr>
      <dsp:spPr>
        <a:xfrm>
          <a:off x="0" y="3225998"/>
          <a:ext cx="11426309" cy="413496"/>
        </a:xfrm>
        <a:prstGeom prst="rect">
          <a:avLst/>
        </a:prstGeom>
        <a:solidFill>
          <a:schemeClr val="accent5">
            <a:tint val="40000"/>
            <a:alpha val="90000"/>
            <a:hueOff val="2406245"/>
            <a:satOff val="-13803"/>
            <a:lumOff val="-197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Review of the student’s IEP and Prior Written Notice (for the notice of placement)</a:t>
          </a:r>
        </a:p>
      </dsp:txBody>
      <dsp:txXfrm>
        <a:off x="0" y="3225998"/>
        <a:ext cx="11426309" cy="413496"/>
      </dsp:txXfrm>
    </dsp:sp>
    <dsp:sp modelId="{61BCD61F-7A2B-457C-BD0A-C4EEB0C105D2}">
      <dsp:nvSpPr>
        <dsp:cNvPr id="0" name=""/>
        <dsp:cNvSpPr/>
      </dsp:nvSpPr>
      <dsp:spPr>
        <a:xfrm rot="10800000">
          <a:off x="0" y="1371146"/>
          <a:ext cx="11426309" cy="1382930"/>
        </a:xfrm>
        <a:prstGeom prst="upArrowCallou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Parent Interview </a:t>
          </a:r>
        </a:p>
      </dsp:txBody>
      <dsp:txXfrm rot="-10800000">
        <a:off x="0" y="1371146"/>
        <a:ext cx="11426309" cy="485408"/>
      </dsp:txXfrm>
    </dsp:sp>
    <dsp:sp modelId="{06638889-4C41-4C12-AD37-A0A2AC2CBDC0}">
      <dsp:nvSpPr>
        <dsp:cNvPr id="0" name=""/>
        <dsp:cNvSpPr/>
      </dsp:nvSpPr>
      <dsp:spPr>
        <a:xfrm>
          <a:off x="0" y="1856555"/>
          <a:ext cx="11426309" cy="413496"/>
        </a:xfrm>
        <a:prstGeom prst="rect">
          <a:avLst/>
        </a:prstGeom>
        <a:solidFill>
          <a:schemeClr val="accent5">
            <a:tint val="40000"/>
            <a:alpha val="90000"/>
            <a:hueOff val="4812489"/>
            <a:satOff val="-27607"/>
            <a:lumOff val="-394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Describes the child’s needs and the services received </a:t>
          </a:r>
        </a:p>
      </dsp:txBody>
      <dsp:txXfrm>
        <a:off x="0" y="1856555"/>
        <a:ext cx="11426309" cy="413496"/>
      </dsp:txXfrm>
    </dsp:sp>
    <dsp:sp modelId="{72F3A3D4-FFC9-443D-98BA-B2236ECFF67A}">
      <dsp:nvSpPr>
        <dsp:cNvPr id="0" name=""/>
        <dsp:cNvSpPr/>
      </dsp:nvSpPr>
      <dsp:spPr>
        <a:xfrm rot="10800000">
          <a:off x="0" y="1703"/>
          <a:ext cx="11426309" cy="1382930"/>
        </a:xfrm>
        <a:prstGeom prst="upArrowCallout">
          <a:avLst/>
        </a:prstGeom>
        <a:solidFill>
          <a:schemeClr val="accent5">
            <a:hueOff val="7288675"/>
            <a:satOff val="-28638"/>
            <a:lumOff val="-2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District Survey </a:t>
          </a:r>
        </a:p>
      </dsp:txBody>
      <dsp:txXfrm rot="-10800000">
        <a:off x="0" y="1703"/>
        <a:ext cx="11426309" cy="485408"/>
      </dsp:txXfrm>
    </dsp:sp>
    <dsp:sp modelId="{44B82275-6D80-43E0-93BC-988A082DF8D3}">
      <dsp:nvSpPr>
        <dsp:cNvPr id="0" name=""/>
        <dsp:cNvSpPr/>
      </dsp:nvSpPr>
      <dsp:spPr>
        <a:xfrm>
          <a:off x="0" y="487112"/>
          <a:ext cx="11426309" cy="413496"/>
        </a:xfrm>
        <a:prstGeom prst="rect">
          <a:avLst/>
        </a:prstGeom>
        <a:solidFill>
          <a:schemeClr val="accent5">
            <a:tint val="40000"/>
            <a:alpha val="90000"/>
            <a:hueOff val="7218734"/>
            <a:satOff val="-41410"/>
            <a:lumOff val="-592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Identifies the special education service options in the district and potential barriers to LRE</a:t>
          </a:r>
        </a:p>
      </dsp:txBody>
      <dsp:txXfrm>
        <a:off x="0" y="487112"/>
        <a:ext cx="11426309" cy="413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2ADAA-F5F3-4D39-845C-9404FC4954FF}">
      <dsp:nvSpPr>
        <dsp:cNvPr id="0" name=""/>
        <dsp:cNvSpPr/>
      </dsp:nvSpPr>
      <dsp:spPr>
        <a:xfrm>
          <a:off x="0" y="0"/>
          <a:ext cx="11210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39535-748C-4DB9-BD95-B723056D8B31}">
      <dsp:nvSpPr>
        <dsp:cNvPr id="0" name=""/>
        <dsp:cNvSpPr/>
      </dsp:nvSpPr>
      <dsp:spPr>
        <a:xfrm>
          <a:off x="0" y="0"/>
          <a:ext cx="11210087" cy="127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IDEA requires state to collect and examine data to determine if significant disproportionality based on race and ethnicity is occurring with respect to identification, placement, and discipline.</a:t>
          </a:r>
        </a:p>
      </dsp:txBody>
      <dsp:txXfrm>
        <a:off x="0" y="0"/>
        <a:ext cx="11210087" cy="1277821"/>
      </dsp:txXfrm>
    </dsp:sp>
    <dsp:sp modelId="{7EADBCA2-52B3-43CE-AFE6-EBA7300F9FD7}">
      <dsp:nvSpPr>
        <dsp:cNvPr id="0" name=""/>
        <dsp:cNvSpPr/>
      </dsp:nvSpPr>
      <dsp:spPr>
        <a:xfrm>
          <a:off x="0" y="1277821"/>
          <a:ext cx="11210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73648-8414-45C8-B57B-60BEBA34C60A}">
      <dsp:nvSpPr>
        <dsp:cNvPr id="0" name=""/>
        <dsp:cNvSpPr/>
      </dsp:nvSpPr>
      <dsp:spPr>
        <a:xfrm>
          <a:off x="0" y="1277821"/>
          <a:ext cx="11210087" cy="127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 order to identify significant disproportionality in placement, school district’s school-age LRE data is evaluated for those students inside a regular class 40 percent or less and also for those students educated in separate schools and residential facilities. </a:t>
          </a:r>
        </a:p>
      </dsp:txBody>
      <dsp:txXfrm>
        <a:off x="0" y="1277821"/>
        <a:ext cx="11210087" cy="1277821"/>
      </dsp:txXfrm>
    </dsp:sp>
    <dsp:sp modelId="{6D256BAE-6B07-4C4E-A3D9-110E3E4CAC0C}">
      <dsp:nvSpPr>
        <dsp:cNvPr id="0" name=""/>
        <dsp:cNvSpPr/>
      </dsp:nvSpPr>
      <dsp:spPr>
        <a:xfrm>
          <a:off x="0" y="2555642"/>
          <a:ext cx="11210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3B746-3859-4CC5-B8A4-604835B3C465}">
      <dsp:nvSpPr>
        <dsp:cNvPr id="0" name=""/>
        <dsp:cNvSpPr/>
      </dsp:nvSpPr>
      <dsp:spPr>
        <a:xfrm>
          <a:off x="0" y="2555642"/>
          <a:ext cx="11210087" cy="127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Significant disproportionality in placement generally occurs when students of one racial or ethnic group are more likely to be placed in a more restrictive setting compared to all other students.  </a:t>
          </a:r>
        </a:p>
      </dsp:txBody>
      <dsp:txXfrm>
        <a:off x="0" y="2555642"/>
        <a:ext cx="11210087" cy="1277821"/>
      </dsp:txXfrm>
    </dsp:sp>
    <dsp:sp modelId="{556AC8AD-CE69-4878-9FD7-D1A2FCF4A694}">
      <dsp:nvSpPr>
        <dsp:cNvPr id="0" name=""/>
        <dsp:cNvSpPr/>
      </dsp:nvSpPr>
      <dsp:spPr>
        <a:xfrm>
          <a:off x="0" y="3833463"/>
          <a:ext cx="112100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12984-CBF2-4561-960A-83BD009E7022}">
      <dsp:nvSpPr>
        <dsp:cNvPr id="0" name=""/>
        <dsp:cNvSpPr/>
      </dsp:nvSpPr>
      <dsp:spPr>
        <a:xfrm>
          <a:off x="0" y="3833463"/>
          <a:ext cx="11210087" cy="127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To identify significant disproportionality in placement, New York State uses a relative risk ratio of 2.5 or higher or, if there are not enough students in a subgroup to meet the minimum cell size, an alternate risk ratio to compare district data to the State average. </a:t>
          </a:r>
        </a:p>
      </dsp:txBody>
      <dsp:txXfrm>
        <a:off x="0" y="3833463"/>
        <a:ext cx="11210087" cy="1277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B8A78-0577-4BF9-9515-7EDBE8294F41}">
      <dsp:nvSpPr>
        <dsp:cNvPr id="0" name=""/>
        <dsp:cNvSpPr/>
      </dsp:nvSpPr>
      <dsp:spPr>
        <a:xfrm>
          <a:off x="0" y="392944"/>
          <a:ext cx="10912802" cy="141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6955" tIns="520700" rIns="846955"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When a district shows disproportionality for one or two years, they are notified as being At Risk for Significant Disproportionality.</a:t>
          </a:r>
        </a:p>
      </dsp:txBody>
      <dsp:txXfrm>
        <a:off x="0" y="392944"/>
        <a:ext cx="10912802" cy="1417500"/>
      </dsp:txXfrm>
    </dsp:sp>
    <dsp:sp modelId="{F90FA182-B022-432D-B5B7-A785B19FED09}">
      <dsp:nvSpPr>
        <dsp:cNvPr id="0" name=""/>
        <dsp:cNvSpPr/>
      </dsp:nvSpPr>
      <dsp:spPr>
        <a:xfrm>
          <a:off x="545640" y="23944"/>
          <a:ext cx="763896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735" tIns="0" rIns="288735" bIns="0" numCol="1" spcCol="1270" anchor="ctr" anchorCtr="0">
          <a:noAutofit/>
        </a:bodyPr>
        <a:lstStyle/>
        <a:p>
          <a:pPr marL="0" lvl="0" indent="0" algn="l" defTabSz="1111250">
            <a:lnSpc>
              <a:spcPct val="90000"/>
            </a:lnSpc>
            <a:spcBef>
              <a:spcPct val="0"/>
            </a:spcBef>
            <a:spcAft>
              <a:spcPct val="35000"/>
            </a:spcAft>
            <a:buNone/>
          </a:pPr>
          <a:r>
            <a:rPr lang="en-US" sz="2500" kern="1200"/>
            <a:t>At Risk for Significant Disproportionality</a:t>
          </a:r>
        </a:p>
      </dsp:txBody>
      <dsp:txXfrm>
        <a:off x="581666" y="59970"/>
        <a:ext cx="7566909" cy="665948"/>
      </dsp:txXfrm>
    </dsp:sp>
    <dsp:sp modelId="{817EA7B5-562E-4874-9DA8-35F20D4E53F2}">
      <dsp:nvSpPr>
        <dsp:cNvPr id="0" name=""/>
        <dsp:cNvSpPr/>
      </dsp:nvSpPr>
      <dsp:spPr>
        <a:xfrm>
          <a:off x="0" y="2314444"/>
          <a:ext cx="10912802" cy="330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6955" tIns="520700" rIns="846955"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When a district shows disproportionality in placement for three years in a row for the same race and ethnicity subgroup, the district is identified as having Significant Disproportionality.</a:t>
          </a:r>
        </a:p>
        <a:p>
          <a:pPr marL="457200" lvl="2" indent="-228600" algn="l" defTabSz="1111250">
            <a:lnSpc>
              <a:spcPct val="90000"/>
            </a:lnSpc>
            <a:spcBef>
              <a:spcPct val="0"/>
            </a:spcBef>
            <a:spcAft>
              <a:spcPct val="15000"/>
            </a:spcAft>
            <a:buChar char="•"/>
          </a:pPr>
          <a:r>
            <a:rPr lang="en-US" sz="2500" kern="1200"/>
            <a:t>The district is subject to a monitoring review; and </a:t>
          </a:r>
        </a:p>
        <a:p>
          <a:pPr marL="457200" lvl="2" indent="-228600" algn="l" defTabSz="1111250">
            <a:lnSpc>
              <a:spcPct val="90000"/>
            </a:lnSpc>
            <a:spcBef>
              <a:spcPct val="0"/>
            </a:spcBef>
            <a:spcAft>
              <a:spcPct val="15000"/>
            </a:spcAft>
            <a:buChar char="•"/>
          </a:pPr>
          <a:r>
            <a:rPr lang="en-US" sz="2500" kern="1200"/>
            <a:t>The district is required to reserve 15 percent of its IDEA funds (Sections 611 and 619) to provide Comprehensive Coordinated Early Intervening Services (CCEIS) for students in grades K-12. </a:t>
          </a:r>
        </a:p>
      </dsp:txBody>
      <dsp:txXfrm>
        <a:off x="0" y="2314444"/>
        <a:ext cx="10912802" cy="3307500"/>
      </dsp:txXfrm>
    </dsp:sp>
    <dsp:sp modelId="{6AB0C1BE-792F-4BF0-B9EA-E2B4A43F2AE4}">
      <dsp:nvSpPr>
        <dsp:cNvPr id="0" name=""/>
        <dsp:cNvSpPr/>
      </dsp:nvSpPr>
      <dsp:spPr>
        <a:xfrm>
          <a:off x="545640" y="1945444"/>
          <a:ext cx="763896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735" tIns="0" rIns="288735" bIns="0" numCol="1" spcCol="1270" anchor="ctr" anchorCtr="0">
          <a:noAutofit/>
        </a:bodyPr>
        <a:lstStyle/>
        <a:p>
          <a:pPr marL="0" lvl="0" indent="0" algn="l" defTabSz="1111250">
            <a:lnSpc>
              <a:spcPct val="90000"/>
            </a:lnSpc>
            <a:spcBef>
              <a:spcPct val="0"/>
            </a:spcBef>
            <a:spcAft>
              <a:spcPct val="35000"/>
            </a:spcAft>
            <a:buNone/>
          </a:pPr>
          <a:r>
            <a:rPr lang="en-US" sz="2500" kern="1200"/>
            <a:t>Having Significant Disproportionality</a:t>
          </a:r>
        </a:p>
      </dsp:txBody>
      <dsp:txXfrm>
        <a:off x="581666" y="1981470"/>
        <a:ext cx="7566909"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B2970-24F3-432C-969D-C1337DEB3854}">
      <dsp:nvSpPr>
        <dsp:cNvPr id="0" name=""/>
        <dsp:cNvSpPr/>
      </dsp:nvSpPr>
      <dsp:spPr>
        <a:xfrm>
          <a:off x="0" y="0"/>
          <a:ext cx="11072289" cy="151764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 order to qualify for State Aid reimbursement, the DCERT screen is used by school district personnel to submit information to NYSED for providing                               “Assurance of Required Certifications for 10-Month Private School Reimbursement</a:t>
          </a:r>
          <a:r>
            <a:rPr lang="en-US" sz="2300" kern="1200"/>
            <a:t>”</a:t>
          </a:r>
        </a:p>
      </dsp:txBody>
      <dsp:txXfrm>
        <a:off x="0" y="0"/>
        <a:ext cx="11072289" cy="1517642"/>
      </dsp:txXfrm>
    </dsp:sp>
    <dsp:sp modelId="{EB785E7C-4A74-461A-B8A7-8653F221EACC}">
      <dsp:nvSpPr>
        <dsp:cNvPr id="0" name=""/>
        <dsp:cNvSpPr/>
      </dsp:nvSpPr>
      <dsp:spPr>
        <a:xfrm>
          <a:off x="269" y="1517642"/>
          <a:ext cx="5022771" cy="318704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kern="1200"/>
            <a:t>Placement certification is required for four types of separate school 10-month programs:</a:t>
          </a:r>
        </a:p>
        <a:p>
          <a:pPr marL="0" lvl="0" indent="0" algn="l" defTabSz="1022350">
            <a:lnSpc>
              <a:spcPct val="90000"/>
            </a:lnSpc>
            <a:spcBef>
              <a:spcPct val="0"/>
            </a:spcBef>
            <a:spcAft>
              <a:spcPct val="35000"/>
            </a:spcAft>
            <a:buFont typeface="Arial" panose="020B0604020202020204" pitchFamily="34" charset="0"/>
            <a:buNone/>
          </a:pPr>
          <a:r>
            <a:rPr lang="en-US" sz="2300" kern="1200"/>
            <a:t>Day In-State </a:t>
          </a:r>
        </a:p>
        <a:p>
          <a:pPr marL="0" lvl="0" indent="0" algn="l" defTabSz="1022350">
            <a:lnSpc>
              <a:spcPct val="90000"/>
            </a:lnSpc>
            <a:spcBef>
              <a:spcPct val="0"/>
            </a:spcBef>
            <a:spcAft>
              <a:spcPct val="35000"/>
            </a:spcAft>
            <a:buFont typeface="Arial" panose="020B0604020202020204" pitchFamily="34" charset="0"/>
            <a:buNone/>
          </a:pPr>
          <a:r>
            <a:rPr lang="en-US" sz="2300" kern="1200"/>
            <a:t>Day Out-of-State </a:t>
          </a:r>
        </a:p>
        <a:p>
          <a:pPr marL="0" lvl="0" indent="0" algn="l" defTabSz="1022350">
            <a:lnSpc>
              <a:spcPct val="90000"/>
            </a:lnSpc>
            <a:spcBef>
              <a:spcPct val="0"/>
            </a:spcBef>
            <a:spcAft>
              <a:spcPct val="35000"/>
            </a:spcAft>
            <a:buFont typeface="Arial" panose="020B0604020202020204" pitchFamily="34" charset="0"/>
            <a:buNone/>
          </a:pPr>
          <a:r>
            <a:rPr lang="en-US" sz="2300" kern="1200"/>
            <a:t>Residential In-State </a:t>
          </a:r>
        </a:p>
        <a:p>
          <a:pPr marL="0" lvl="0" indent="0" algn="l" defTabSz="1022350">
            <a:lnSpc>
              <a:spcPct val="90000"/>
            </a:lnSpc>
            <a:spcBef>
              <a:spcPct val="0"/>
            </a:spcBef>
            <a:spcAft>
              <a:spcPct val="35000"/>
            </a:spcAft>
            <a:buFont typeface="Arial" panose="020B0604020202020204" pitchFamily="34" charset="0"/>
            <a:buNone/>
          </a:pPr>
          <a:r>
            <a:rPr lang="en-US" sz="2300" kern="1200"/>
            <a:t>Residential Out-of-State </a:t>
          </a:r>
        </a:p>
      </dsp:txBody>
      <dsp:txXfrm>
        <a:off x="269" y="1517642"/>
        <a:ext cx="5022771" cy="3187049"/>
      </dsp:txXfrm>
    </dsp:sp>
    <dsp:sp modelId="{7CE0BA03-1040-4EF7-A56C-47325DFAD4FA}">
      <dsp:nvSpPr>
        <dsp:cNvPr id="0" name=""/>
        <dsp:cNvSpPr/>
      </dsp:nvSpPr>
      <dsp:spPr>
        <a:xfrm>
          <a:off x="5023041" y="1517642"/>
          <a:ext cx="6048978" cy="318704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kern="1200"/>
            <a:t>Placement certification is also required upon:</a:t>
          </a:r>
        </a:p>
        <a:p>
          <a:pPr marL="0" lvl="0" indent="0" algn="l" defTabSz="1022350">
            <a:lnSpc>
              <a:spcPct val="90000"/>
            </a:lnSpc>
            <a:spcBef>
              <a:spcPct val="0"/>
            </a:spcBef>
            <a:spcAft>
              <a:spcPct val="35000"/>
            </a:spcAft>
            <a:buFont typeface="Arial" panose="020B0604020202020204" pitchFamily="34" charset="0"/>
            <a:buNone/>
          </a:pPr>
          <a:r>
            <a:rPr lang="en-US" sz="2300" kern="1200"/>
            <a:t>Change from day to residential or residential to day placement </a:t>
          </a:r>
        </a:p>
        <a:p>
          <a:pPr marL="0" lvl="0" indent="0" algn="l" defTabSz="1022350">
            <a:lnSpc>
              <a:spcPct val="90000"/>
            </a:lnSpc>
            <a:spcBef>
              <a:spcPct val="0"/>
            </a:spcBef>
            <a:spcAft>
              <a:spcPct val="35000"/>
            </a:spcAft>
            <a:buFont typeface="Arial" panose="020B0604020202020204" pitchFamily="34" charset="0"/>
            <a:buNone/>
          </a:pPr>
          <a:r>
            <a:rPr lang="en-US" sz="2300" kern="1200"/>
            <a:t>Change from in-state to out-of-state placement </a:t>
          </a:r>
        </a:p>
        <a:p>
          <a:pPr marL="0" lvl="0" indent="0" algn="l" defTabSz="1022350">
            <a:lnSpc>
              <a:spcPct val="90000"/>
            </a:lnSpc>
            <a:spcBef>
              <a:spcPct val="0"/>
            </a:spcBef>
            <a:spcAft>
              <a:spcPct val="35000"/>
            </a:spcAft>
            <a:buFont typeface="Arial" panose="020B0604020202020204" pitchFamily="34" charset="0"/>
            <a:buNone/>
          </a:pPr>
          <a:r>
            <a:rPr lang="en-US" sz="2300" kern="1200"/>
            <a:t>Change in Committee on Special Education (CSE) school district </a:t>
          </a:r>
        </a:p>
        <a:p>
          <a:pPr marL="0" lvl="0" indent="0" algn="l" defTabSz="1022350">
            <a:lnSpc>
              <a:spcPct val="90000"/>
            </a:lnSpc>
            <a:spcBef>
              <a:spcPct val="0"/>
            </a:spcBef>
            <a:spcAft>
              <a:spcPct val="35000"/>
            </a:spcAft>
            <a:buFont typeface="Arial" panose="020B0604020202020204" pitchFamily="34" charset="0"/>
            <a:buNone/>
          </a:pPr>
          <a:r>
            <a:rPr lang="en-US" sz="2300" kern="1200"/>
            <a:t>Change from preschool to school age </a:t>
          </a:r>
        </a:p>
      </dsp:txBody>
      <dsp:txXfrm>
        <a:off x="5023041" y="1517642"/>
        <a:ext cx="6048978" cy="3187049"/>
      </dsp:txXfrm>
    </dsp:sp>
    <dsp:sp modelId="{68B16E58-4C73-4572-9A40-09872009B92D}">
      <dsp:nvSpPr>
        <dsp:cNvPr id="0" name=""/>
        <dsp:cNvSpPr/>
      </dsp:nvSpPr>
      <dsp:spPr>
        <a:xfrm>
          <a:off x="0" y="4704692"/>
          <a:ext cx="11072289" cy="35411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5398C-A3AC-4537-88D1-F8AE75AF582D}">
      <dsp:nvSpPr>
        <dsp:cNvPr id="0" name=""/>
        <dsp:cNvSpPr/>
      </dsp:nvSpPr>
      <dsp:spPr>
        <a:xfrm>
          <a:off x="190071" y="243"/>
          <a:ext cx="2743199"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12 Regional                Partnership Centers</a:t>
          </a:r>
        </a:p>
      </dsp:txBody>
      <dsp:txXfrm>
        <a:off x="190071" y="243"/>
        <a:ext cx="2743199" cy="1510656"/>
      </dsp:txXfrm>
    </dsp:sp>
    <dsp:sp modelId="{72665B3F-F325-440F-BCA9-C4535B31A4E0}">
      <dsp:nvSpPr>
        <dsp:cNvPr id="0" name=""/>
        <dsp:cNvSpPr/>
      </dsp:nvSpPr>
      <dsp:spPr>
        <a:xfrm>
          <a:off x="190074" y="1600628"/>
          <a:ext cx="2743194"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14 School-Age Family and Community Engagement Centers</a:t>
          </a:r>
        </a:p>
      </dsp:txBody>
      <dsp:txXfrm>
        <a:off x="190074" y="1600628"/>
        <a:ext cx="2743194" cy="1510656"/>
      </dsp:txXfrm>
    </dsp:sp>
    <dsp:sp modelId="{692F3BB9-0B04-47E3-B2A3-8F8C3B4C4B60}">
      <dsp:nvSpPr>
        <dsp:cNvPr id="0" name=""/>
        <dsp:cNvSpPr/>
      </dsp:nvSpPr>
      <dsp:spPr>
        <a:xfrm>
          <a:off x="202298" y="3201013"/>
          <a:ext cx="2718746"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14 Early Childhood Family and Community Engagement Centers</a:t>
          </a:r>
        </a:p>
      </dsp:txBody>
      <dsp:txXfrm>
        <a:off x="202298" y="3201013"/>
        <a:ext cx="2718746" cy="15106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5012" tIns="47506" rIns="95012" bIns="47506"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5012" tIns="47506" rIns="95012" bIns="47506" rtlCol="0"/>
          <a:lstStyle>
            <a:lvl1pPr algn="r">
              <a:defRPr sz="1200"/>
            </a:lvl1pPr>
          </a:lstStyle>
          <a:p>
            <a:fld id="{30E08F2E-5F06-4CE2-A139-452A1382A6F0}" type="datetimeFigureOut">
              <a:rPr lang="en-US"/>
              <a:t>9/29/2021</a:t>
            </a:fld>
            <a:endParaRPr/>
          </a:p>
        </p:txBody>
      </p:sp>
      <p:sp>
        <p:nvSpPr>
          <p:cNvPr id="4" name="Footer Placeholder 3"/>
          <p:cNvSpPr>
            <a:spLocks noGrp="1"/>
          </p:cNvSpPr>
          <p:nvPr>
            <p:ph type="ftr" sz="quarter" idx="2"/>
          </p:nvPr>
        </p:nvSpPr>
        <p:spPr>
          <a:xfrm>
            <a:off x="0" y="8917424"/>
            <a:ext cx="3077739" cy="471053"/>
          </a:xfrm>
          <a:prstGeom prst="rect">
            <a:avLst/>
          </a:prstGeom>
        </p:spPr>
        <p:txBody>
          <a:bodyPr vert="horz" lIns="95012" tIns="47506" rIns="95012" bIns="47506" rtlCol="0" anchor="b"/>
          <a:lstStyle>
            <a:lvl1pPr algn="l">
              <a:defRPr sz="1200"/>
            </a:lvl1pPr>
          </a:lstStyle>
          <a:p>
            <a:endParaRPr/>
          </a:p>
        </p:txBody>
      </p:sp>
      <p:sp>
        <p:nvSpPr>
          <p:cNvPr id="5" name="Slide Number Placeholder 4"/>
          <p:cNvSpPr>
            <a:spLocks noGrp="1"/>
          </p:cNvSpPr>
          <p:nvPr>
            <p:ph type="sldNum" sz="quarter" idx="3"/>
          </p:nvPr>
        </p:nvSpPr>
        <p:spPr>
          <a:xfrm>
            <a:off x="4023092" y="8917424"/>
            <a:ext cx="3077739" cy="471053"/>
          </a:xfrm>
          <a:prstGeom prst="rect">
            <a:avLst/>
          </a:prstGeom>
        </p:spPr>
        <p:txBody>
          <a:bodyPr vert="horz" lIns="95012" tIns="47506" rIns="95012" bIns="47506"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5012" tIns="47506" rIns="95012" bIns="47506"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5012" tIns="47506" rIns="95012" bIns="47506" rtlCol="0"/>
          <a:lstStyle>
            <a:lvl1pPr algn="r">
              <a:defRPr sz="1200"/>
            </a:lvl1pPr>
          </a:lstStyle>
          <a:p>
            <a:fld id="{1A4C5DC6-1594-414D-9341-ABA08739246C}" type="datetimeFigureOut">
              <a:rPr lang="en-US"/>
              <a:t>9/29/2021</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5012" tIns="47506" rIns="95012" bIns="47506" rtlCol="0" anchor="ctr"/>
          <a:lstStyle/>
          <a:p>
            <a:endParaRPr/>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5012" tIns="47506" rIns="95012" bIns="4750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5012" tIns="47506" rIns="95012" bIns="47506" rtlCol="0" anchor="b"/>
          <a:lstStyle>
            <a:lvl1pPr algn="l">
              <a:defRPr sz="1200"/>
            </a:lvl1pPr>
          </a:lstStyle>
          <a:p>
            <a:endParaRPr/>
          </a:p>
        </p:txBody>
      </p:sp>
      <p:sp>
        <p:nvSpPr>
          <p:cNvPr id="7" name="Slide Number Placeholder 6"/>
          <p:cNvSpPr>
            <a:spLocks noGrp="1"/>
          </p:cNvSpPr>
          <p:nvPr>
            <p:ph type="sldNum" sz="quarter" idx="5"/>
          </p:nvPr>
        </p:nvSpPr>
        <p:spPr>
          <a:xfrm>
            <a:off x="4023092" y="8917424"/>
            <a:ext cx="3077739" cy="471053"/>
          </a:xfrm>
          <a:prstGeom prst="rect">
            <a:avLst/>
          </a:prstGeom>
        </p:spPr>
        <p:txBody>
          <a:bodyPr vert="horz" lIns="95012" tIns="47506" rIns="95012" bIns="47506"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p12.nysed.gov/specialed/sp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presentation will discuss State Performance Plan Indicator 5 which measures education in the Least Restrictive Environment for Students with Disabilities.  </a:t>
            </a:r>
          </a:p>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present Indicator 5 data trends and comparisons.  During the virtual meetings, we will pause throughout the data presentation to get stakeholder feedback.  Specifically, we will ask stakeholders what does the State Performance Plan data tell us? And how should we use the data to inform our target-setting and improvement activities? </a:t>
            </a:r>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304926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that we present today will reflect the Annual Performance Report data that NYSED submits to the federal Office of Special Education Programs (or OSEP).  The reporting period is based on the federal fiscal year (or FFY).  For Indicator 5, least restrictive environment or LRE data is reported in the same year’s APR.  For example, the October 2020 LRE data is reported in the FFY 2020 APR which is submitted to OSEP in February of 2022. </a:t>
            </a:r>
          </a:p>
        </p:txBody>
      </p:sp>
      <p:sp>
        <p:nvSpPr>
          <p:cNvPr id="4" name="Slide Number Placeholder 3"/>
          <p:cNvSpPr>
            <a:spLocks noGrp="1"/>
          </p:cNvSpPr>
          <p:nvPr>
            <p:ph type="sldNum" sz="quarter" idx="5"/>
          </p:nvPr>
        </p:nvSpPr>
        <p:spPr/>
        <p:txBody>
          <a:bodyPr/>
          <a:lstStyle/>
          <a:p>
            <a:fld id="{4F9AEDF7-9276-4CA5-9DDB-B7F4F711EBC3}" type="slidenum">
              <a:rPr lang="en-US" smtClean="0"/>
              <a:t>11</a:t>
            </a:fld>
            <a:endParaRPr lang="en-US"/>
          </a:p>
        </p:txBody>
      </p:sp>
    </p:spTree>
    <p:extLst>
      <p:ext uri="{BB962C8B-B14F-4D97-AF65-F5344CB8AC3E}">
        <p14:creationId xmlns:p14="http://schemas.microsoft.com/office/powerpoint/2010/main" val="152195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2615" y="4518204"/>
            <a:ext cx="6540363" cy="4728669"/>
          </a:xfrm>
        </p:spPr>
        <p:txBody>
          <a:bodyPr/>
          <a:lstStyle/>
          <a:p>
            <a:r>
              <a:rPr lang="en-US"/>
              <a:t>We will now consider New York State’s past performance for Indicator 5 based on the actual reported data in our Annual Performance Report (which used the old measurement applicable during this time). </a:t>
            </a:r>
          </a:p>
          <a:p>
            <a:endParaRPr lang="en-US" sz="500"/>
          </a:p>
          <a:p>
            <a:r>
              <a:rPr lang="en-US"/>
              <a:t>This graph and chart contains New York State historical data from 2013 through 2019 for the Percent of children aged 6 through 21 with IEPs served inside the regular class 80% or more of the day.  For Indicator 5A, the greater the percent value the better the improvement for this outcome.  In other words, more students served inside the regular class 80% or more of the day demonstrates improvement. </a:t>
            </a:r>
          </a:p>
          <a:p>
            <a:endParaRPr lang="en-US" sz="500"/>
          </a:p>
          <a:p>
            <a:r>
              <a:rPr lang="en-US"/>
              <a:t>The red dotted line illustrates the New York State Indicator 5A Targets and the blue solid line reflects the New York State actual reported data results during the period.  Each year on the line graph is marked with the percentage point increase or decrease from the prior year.  For example, from 2013 to 2014, the New York State target increased by 0.4 percentage points and the reported data decreased by 0.36 percentage points from the prior year.</a:t>
            </a:r>
          </a:p>
          <a:p>
            <a:endParaRPr lang="en-US" sz="500"/>
          </a:p>
          <a:p>
            <a:r>
              <a:rPr lang="en-US"/>
              <a:t>The chart below the line graph provides the reported percent values for each year with the difference between the New York State Target and Actual Reported Data in the bottom row labeled “difference.” A positive symbol is used to illustrate where results performed better than the target and a negative symbol is used to illustrate where results performed worse than the target.  For example, in 2019 the New York State Actual Reported Data was 1.79  percentage points below our 60% target for students served inside the regular class for 80% or more of the day. </a:t>
            </a:r>
          </a:p>
          <a:p>
            <a:endParaRPr lang="en-US" sz="500"/>
          </a:p>
          <a:p>
            <a:r>
              <a:rPr lang="en-US"/>
              <a:t>Although New York State did not meet most of its targets during the period, results slightly increased in most years with the 2019 results above the 2013 results to a small degree.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40494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bar graph demonstrates performance for New York State against comparable states in Indicator 5A (served in a regular class for 80% or more of the day) for the years 2015 through 2018.  As a reminder, for Indicator 5A, the greater the percentage, the better the outcome.</a:t>
            </a:r>
          </a:p>
          <a:p>
            <a:endParaRPr lang="en-US"/>
          </a:p>
          <a:p>
            <a:pPr defTabSz="935888">
              <a:defRPr/>
            </a:pPr>
            <a:r>
              <a:rPr lang="en-US"/>
              <a:t>New York, California, Florida, Pennsylvania, Illinois, Texas, and Ohio are known as the 7-PAK States.  7-PAK States is a consortium of the seven largest states that the National Association of State Directors of Special Education, Inc. determined to have both similar demographics (e.g., general population, diversity, significant rural and inter-city populations) and issues in the delivery of special education programs to its students with disabilities. </a:t>
            </a:r>
          </a:p>
          <a:p>
            <a:endParaRPr lang="en-US"/>
          </a:p>
          <a:p>
            <a:r>
              <a:rPr lang="en-US"/>
              <a:t>The red dotted line reflects the 2018 National Mean for Indicator 5A performance at 66%. The bar graph values above the dotted line performed better than the 2018 National Mean and the bar graph values below the red dotted line performed worse.  </a:t>
            </a:r>
          </a:p>
          <a:p>
            <a:endParaRPr lang="en-US"/>
          </a:p>
          <a:p>
            <a:r>
              <a:rPr lang="en-US"/>
              <a:t>Of the 7 represented states, New York State ranks 5 out of 7 for Indicator 5A performance and below the 2018 National Mean.</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141379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641" y="4518204"/>
            <a:ext cx="6447319" cy="4539191"/>
          </a:xfrm>
        </p:spPr>
        <p:txBody>
          <a:bodyPr/>
          <a:lstStyle/>
          <a:p>
            <a:r>
              <a:rPr lang="en-US"/>
              <a:t>For the percent of children aged 6 through 21 with IEPs served inside the regular class less than 40% of the day, the reported APR data for New York State from 2013 through 2019 is reflected on the graph and chart.  For Indicator 5B, the lower the percentage value (or fewer students with disabilities served inside the regular class less than 40% of the day) the greater the improvement on this measurement. </a:t>
            </a:r>
          </a:p>
          <a:p>
            <a:endParaRPr lang="en-US" sz="500"/>
          </a:p>
          <a:p>
            <a:r>
              <a:rPr lang="en-US"/>
              <a:t>The red dotted line illustrates the New York State Indicator 5B Targets during the period and the blue solid line reflects the New York State actual reported results.  Each year on the line graph is marked with the percentage point increase or decrease from the prior year to show change from year to year.  </a:t>
            </a:r>
          </a:p>
          <a:p>
            <a:endParaRPr lang="en-US" sz="500"/>
          </a:p>
          <a:p>
            <a:r>
              <a:rPr lang="en-US"/>
              <a:t>The chart below the graph contains the reported percent values for each year with the difference of how far above or below the results were from the target in the bottom row labeled “difference.”  A positive symbol is used to illustrate where results performed better than the target and a negative symbol is used to illustrate where results performed worse than the target.  </a:t>
            </a:r>
          </a:p>
          <a:p>
            <a:endParaRPr lang="en-US" sz="500"/>
          </a:p>
          <a:p>
            <a:r>
              <a:rPr lang="en-US"/>
              <a:t>The data reflects that New York State Indicator 5B reported data results demonstrated improvement in most years from 2013 through 2019 with a total decreased by approximately 2.46 percentage points during that period.  Indicator 5B targets were met in the first 4 years from 2013 through 2016 but not in the final three years from 2017 through 2019 where New York State ended approximately 1 percentage point off Target.  </a:t>
            </a:r>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366146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bar graph demonstrates performance for New York, California, Florida, Pennsylvania, Illinois, Texas, and Ohio in Indicator 5B (inside the regular class 40% or less) for the years 2015 through 2018.  As a reminder, for Indicator 5B, the lower the percentage, the better the outcome on this measurement.</a:t>
            </a:r>
          </a:p>
          <a:p>
            <a:endParaRPr lang="en-US"/>
          </a:p>
          <a:p>
            <a:r>
              <a:rPr lang="en-US"/>
              <a:t>The red dotted line reflects the 2018 National Mean for Indicator 5B performance (at 10.38%).  Bar graph values below the dotted line performed better than the 2018 National Mean and the bar graph values above the red dotted line performed worse.  </a:t>
            </a:r>
          </a:p>
          <a:p>
            <a:endParaRPr lang="en-US"/>
          </a:p>
          <a:p>
            <a:r>
              <a:rPr lang="en-US"/>
              <a:t>Of the 7 represented states, New York State ranks 6</a:t>
            </a:r>
            <a:r>
              <a:rPr lang="en-US" baseline="30000"/>
              <a:t>th</a:t>
            </a:r>
            <a:r>
              <a:rPr lang="en-US"/>
              <a:t> for performance in Indicator 5B compared to other states and worse than the 2018 National Mean.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263721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8826" y="4518204"/>
            <a:ext cx="6406505" cy="4647556"/>
          </a:xfrm>
        </p:spPr>
        <p:txBody>
          <a:bodyPr/>
          <a:lstStyle/>
          <a:p>
            <a:r>
              <a:rPr lang="en-US"/>
              <a:t>For the percent of students aged 6 through 21 with IEPs served in separate schools, facilities, and homebound or hospital placements, the reported APR data for New York State is reflected on the graph and chart.  For Indicator 5C, the lower the percentage value (or fewer students with disabilities in a separate schools, facilities, or home/hospital placements) the greater the improvement on this measurement. </a:t>
            </a:r>
          </a:p>
          <a:p>
            <a:endParaRPr lang="en-US" sz="500"/>
          </a:p>
          <a:p>
            <a:r>
              <a:rPr lang="en-US"/>
              <a:t>The red dotted line illustrates the New York State Indicator 5C Targets during the period. The blue solid line reflects the New York State actual reported results.  Each year on the line graph is marked with the percentage point increase or decrease from the prior year to show change from year to year.  The chart below the line graph contains the reported percent values for each year with the difference between the New York State Target and Actual Reported Data in the bottom row labeled “difference.” A positive symbol is used to illustrate where results performed better than the target and a negative symbol is used to illustrate where results performed worse than the target.  </a:t>
            </a:r>
          </a:p>
          <a:p>
            <a:endParaRPr lang="en-US" sz="500"/>
          </a:p>
          <a:p>
            <a:r>
              <a:rPr lang="en-US"/>
              <a:t>The data reflects that New York State Indicator 5C Targets decreased by approximately 1.1 percentage points, and the actual reported data varied year to year but ultimately decreased by 0.87 percentage points.</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230559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state and national data comparison demonstrates that New York performs worse than the 2018 National Mean of 2.78% and among the lowest of the represented states. </a:t>
            </a:r>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389598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We will be asking: What did the State Performance Plan data tell us? And how should we use the data to inform our target-setting and improvement activities?  </a:t>
            </a:r>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103552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compare the impact of the new Indicator 5 measurement, we recalculated the historic data equated to the new measurement standards.  In other words, to see the impact of the new measurement, we considered the historic reported data but added children aged 5 attending kindergarten to equate the historic data to the new standards for 2020.</a:t>
            </a:r>
          </a:p>
          <a:p>
            <a:endParaRPr lang="en-US"/>
          </a:p>
          <a:p>
            <a:r>
              <a:rPr lang="en-US"/>
              <a:t>For example, in 2015, the New York State target for students with disabilities served in a regular class 80% or more of the day was 58.8%.  The reported data (using the old measurement) was 58% but when the 5 year </a:t>
            </a:r>
            <a:r>
              <a:rPr lang="en-US" err="1"/>
              <a:t>olds</a:t>
            </a:r>
            <a:r>
              <a:rPr lang="en-US"/>
              <a:t> in kindergarten were added to equate the data to the new measurement, New York State performed slightly worse at 57.2%. The old measurement performed better in all 5 of the last 5 years but the new measurement was within 1 percentage point of the old measurement each year.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319589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first review the Frequently Used Terms that will be used throughout the presentation to describe the indicator and the data collected to measure outcomes.</a:t>
            </a:r>
          </a:p>
          <a:p>
            <a:endParaRPr lang="en-US"/>
          </a:p>
          <a:p>
            <a:r>
              <a:rPr lang="en-US"/>
              <a:t>We will then provide a description of “How the Indicator 5 School-Age Least Restrictive Environment Measurement Works” and illustrate data trends and comparisons in New York State.</a:t>
            </a:r>
          </a:p>
          <a:p>
            <a:endParaRPr lang="en-US"/>
          </a:p>
          <a:p>
            <a:r>
              <a:rPr lang="en-US"/>
              <a:t>Next we will provide an overview of existing activities and potential new activities aimed at improving school-age least restrictive environment outcomes.</a:t>
            </a:r>
          </a:p>
          <a:p>
            <a:endParaRPr lang="en-US"/>
          </a:p>
          <a:p>
            <a:r>
              <a:rPr lang="en-US"/>
              <a:t>We will then offer our proposed State Performance Plan targets for the 2020 through 2025 Annual Performance Reports to the federal government. </a:t>
            </a:r>
          </a:p>
          <a:p>
            <a:endParaRPr lang="en-US"/>
          </a:p>
          <a:p>
            <a:r>
              <a:rPr lang="en-US"/>
              <a:t>Finally, we will offer next steps for how to continue the discussion and obtain additional information and resources.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03283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comparing Indicator 5B, inside the regular class 40% or less of the day, the old measurement which excluded 5 year old students with disabilities in kindergarten performed better in all years 2015 through 2019.  In other words, including 5 year </a:t>
            </a:r>
            <a:r>
              <a:rPr lang="en-US" err="1"/>
              <a:t>olds</a:t>
            </a:r>
            <a:r>
              <a:rPr lang="en-US"/>
              <a:t> in kindergarten worsened Indicator 5B results in the equated data comparison.</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286404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Indicator 5C old and new measurement comparison, the new measurement demonstrated better performance.  For example in 2019, once kindergarten children were included in the measurement, the percent of students in separate settings decreased to 4.9% which meets the 5% target for that year.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3728485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We will be asking: What did the State Performance Plan data tell us? And how should we use the data to inform our target-setting and improvement activities?  </a:t>
            </a:r>
          </a:p>
        </p:txBody>
      </p:sp>
      <p:sp>
        <p:nvSpPr>
          <p:cNvPr id="4" name="Slide Number Placeholder 3"/>
          <p:cNvSpPr>
            <a:spLocks noGrp="1"/>
          </p:cNvSpPr>
          <p:nvPr>
            <p:ph type="sldNum" sz="quarter" idx="5"/>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885809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9235"/>
            <a:ext cx="5681980" cy="3696713"/>
          </a:xfrm>
        </p:spPr>
        <p:txBody>
          <a:bodyPr/>
          <a:lstStyle/>
          <a:p>
            <a:r>
              <a:rPr lang="en-US"/>
              <a:t>We will now present Indicator 5 disaggregate data.  During the virtual meetings, we will pause throughout the data presentation to get stakeholder feedback.  Specifically, we will ask what does the State Performance Plan data tell us? And how should we use the data to inform our target-setting and improvement activities? </a:t>
            </a:r>
          </a:p>
        </p:txBody>
      </p:sp>
      <p:sp>
        <p:nvSpPr>
          <p:cNvPr id="4" name="Slide Number Placeholder 3"/>
          <p:cNvSpPr>
            <a:spLocks noGrp="1"/>
          </p:cNvSpPr>
          <p:nvPr>
            <p:ph type="sldNum" sz="quarter" idx="10"/>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182524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1746" y="4518204"/>
            <a:ext cx="5921053" cy="4729438"/>
          </a:xfrm>
        </p:spPr>
        <p:txBody>
          <a:bodyPr/>
          <a:lstStyle/>
          <a:p>
            <a:r>
              <a:rPr lang="en-US"/>
              <a:t>The bar graph illustrates Indicator 5A data (inside a regular class 80% or more) by race and ethnicity.</a:t>
            </a:r>
          </a:p>
          <a:p>
            <a:endParaRPr lang="en-US" sz="500"/>
          </a:p>
          <a:p>
            <a:r>
              <a:rPr lang="en-US"/>
              <a:t>The data is from October 2019 (we chose this point in time because it is pre-COVID).  The 2019 data is equated to the new Indicator 5 measurement so that 5 year old children attending kindergarten are included in the data.</a:t>
            </a:r>
          </a:p>
          <a:p>
            <a:endParaRPr lang="en-US" sz="500"/>
          </a:p>
          <a:p>
            <a:r>
              <a:rPr lang="en-US"/>
              <a:t>The New York State 2019 target of 60% is reflected as the red dotted vertical line. Bar values to the right of the line met the target and bar values to the left did not. </a:t>
            </a:r>
          </a:p>
          <a:p>
            <a:endParaRPr lang="en-US" sz="500"/>
          </a:p>
          <a:p>
            <a:r>
              <a:rPr lang="en-US"/>
              <a:t>Each bar on the graph represents a student cohort by race or ethnicity and each student count belonging to that cohort is also labeled.  The highest percent served inside a regular class 80% or more is reflected at 60.93% by Hispanic or Latino cohort which has a student count of 96,426.  The lowest percentage of 45.46% is reflected by the Multiracial cohort with a student count of 6,836.  </a:t>
            </a:r>
          </a:p>
          <a:p>
            <a:endParaRPr lang="en-US" sz="500"/>
          </a:p>
          <a:p>
            <a:r>
              <a:rPr lang="en-US"/>
              <a:t>The other cohorts reflect approximately a 5.75 percentage point range from 54.25% (for the Native Hawaiian/Other Pacific Islander cohort) to 60.06% (for the Asian cohort).</a:t>
            </a:r>
          </a:p>
          <a:p>
            <a:endParaRPr lang="en-US" sz="500"/>
          </a:p>
          <a:p>
            <a:r>
              <a:rPr lang="en-US"/>
              <a:t>Indicator 5 Race and Ethnicity data is made available to each district in its annual Verification Report where each school district is required to review its data to verify the report accurately represents LRE data for all students with disabilities for whom the district has CSE responsibility and who were receiving special education services on the October snapshot date.  The Verification Report specifically directs each district to verify that all students’ race/ethnicity information are accurate.  This information can be used as an identifier for how school district decision-making results in equity in educational opportunities and this will be discussed further in the improvement strategy conversation.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598909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5653" y="4518204"/>
            <a:ext cx="5786575" cy="3696713"/>
          </a:xfrm>
        </p:spPr>
        <p:txBody>
          <a:bodyPr/>
          <a:lstStyle/>
          <a:p>
            <a:r>
              <a:rPr lang="en-US"/>
              <a:t>Next we considered disaggregate data by school district need/resource capacity.  Again, we used FFY 2019 data.  </a:t>
            </a:r>
          </a:p>
          <a:p>
            <a:endParaRPr lang="en-US" sz="600"/>
          </a:p>
          <a:p>
            <a:r>
              <a:rPr lang="en-US"/>
              <a:t>The need/resource capacity index is a measure of a school district's ability to meet the needs of its students with local resources.  Districts are evaluated based on an estimated poverty percentage (which considers free-and-reduced-price-lunch and poverty factors) and a Combined Wealth Ratio (which is a ratio of district wealth per pupil compared to the State average).  On the needs/resource capacity index, low need districts have more local resources and high need districts have fewer local resources.  </a:t>
            </a:r>
          </a:p>
          <a:p>
            <a:endParaRPr lang="en-US"/>
          </a:p>
          <a:p>
            <a:r>
              <a:rPr lang="en-US"/>
              <a:t>New York City represents the New York City Department of Education and the Large City represents the Big 4 school districts of Buffalo, Rochester, Syracuse, and Yonkers.  Rural High Need Districts have fewer than 50 students per square mile; or fewer than 100 students per square mile and an enrollment of less than 2,500.</a:t>
            </a:r>
          </a:p>
          <a:p>
            <a:endParaRPr lang="en-US" sz="600"/>
          </a:p>
          <a:p>
            <a:r>
              <a:rPr lang="en-US"/>
              <a:t>For Indicator 5A (inside the regular class 80% or more of the day), the reported results range from the lowest performance of 45.81% for urban/suburban high needs districts and highest performance of 61.44% for low needs districts which was the only category that met the 2019 target, with the New York City Department of Education within a percentage point of meeting the 60% target in 2019.  </a:t>
            </a:r>
          </a:p>
          <a:p>
            <a:endParaRPr lang="en-US"/>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25</a:t>
            </a:fld>
            <a:endParaRPr lang="en-US">
              <a:solidFill>
                <a:srgbClr val="4D3E2F"/>
              </a:solidFill>
              <a:latin typeface="Corbel" panose="020B0503020204020204"/>
            </a:endParaRPr>
          </a:p>
        </p:txBody>
      </p:sp>
    </p:spTree>
    <p:extLst>
      <p:ext uri="{BB962C8B-B14F-4D97-AF65-F5344CB8AC3E}">
        <p14:creationId xmlns:p14="http://schemas.microsoft.com/office/powerpoint/2010/main" val="2422463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32194"/>
            <a:ext cx="5681980" cy="3696713"/>
          </a:xfrm>
        </p:spPr>
        <p:txBody>
          <a:bodyPr/>
          <a:lstStyle/>
          <a:p>
            <a:r>
              <a:rPr lang="en-US"/>
              <a:t>When looking at Indicator 5 data on a regional County level, there is a variety in performance.  The light blue Counties reflect where the school districts in aggregate met the 2019 Target of 60% or more school-age students with disabilities served in a regular class 80% or more of the day. </a:t>
            </a:r>
          </a:p>
          <a:p>
            <a:endParaRPr lang="en-US"/>
          </a:p>
          <a:p>
            <a:r>
              <a:rPr lang="en-US"/>
              <a:t>Medium blue Counties did not meet the 60% Target but were within 25% of the Target - meaning those school districts in aggregate had between 45% and 59.9% of their students served in a regular class 80% or more of the day. </a:t>
            </a:r>
          </a:p>
          <a:p>
            <a:endParaRPr lang="en-US"/>
          </a:p>
          <a:p>
            <a:r>
              <a:rPr lang="en-US"/>
              <a:t>School districts in dark blue Counties did not meet the 2019 target and were more than 25% from the target (they had less than 44.9% of their students inside the regular class 80% or more of the day).  </a:t>
            </a:r>
          </a:p>
        </p:txBody>
      </p:sp>
      <p:sp>
        <p:nvSpPr>
          <p:cNvPr id="4" name="Slide Number Placeholder 3"/>
          <p:cNvSpPr>
            <a:spLocks noGrp="1"/>
          </p:cNvSpPr>
          <p:nvPr>
            <p:ph type="sldNum" sz="quarter" idx="5"/>
          </p:nvPr>
        </p:nvSpPr>
        <p:spPr>
          <a:xfrm>
            <a:off x="4029831" y="8917424"/>
            <a:ext cx="3077739" cy="471053"/>
          </a:xfrm>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3291546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We will be asking: What did the State Performance Plan data tell us? And how should we use the data to inform our target-setting and improvement activities?  What questions do you have about the data?</a:t>
            </a:r>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3960372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Indicator 5B by race and ethnicity is reflected in the bar graph with the 2019 target of 18% represented by the red dotted vertical line.  Because a decrease in percentage demonstrates improvement, bar graph values to the left of the red dotted line met the 5B target and bar graph values to the right of the red dotted line did not. </a:t>
            </a:r>
          </a:p>
          <a:p>
            <a:endParaRPr lang="en-US"/>
          </a:p>
          <a:p>
            <a:r>
              <a:rPr lang="en-US"/>
              <a:t>The data demonstrates that the White and Multiracial student cohorts (at 15.89% and 16.21% respectively) met the New York State 2019 target.  The remaining student cohorts did not and ranged from 23.57% for the Hispanic or Latino cohort and 26.45% for the Native Hawaiian/Other Pacific Islander cohort of students inside the regular classroom for 40% or less of the school day.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187425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viewing Indicator 5B by school district needs/resource data, as with Indicator 5A, only the low needs school districts category met the target.   Average needs districts were slightly over the target at 18.34% with the remaining district categories performing between approximately 3.5 percentage points and 8 percentage points worse than the 2019 target of 18% or under for students inside a regular class 40% or less of the day.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340491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138" y="4518204"/>
            <a:ext cx="6790883" cy="4604123"/>
          </a:xfrm>
        </p:spPr>
        <p:txBody>
          <a:bodyPr/>
          <a:lstStyle/>
          <a:p>
            <a:r>
              <a:rPr lang="en-US"/>
              <a:t>In this presentation we will use the term State Performance Plan or SPP to identify the plan used by the federal Department of Education to evaluate state’s efforts to implement the requirements and purposes of the Individuals with Disabilities Education Act (also referred to as the IDEA).</a:t>
            </a:r>
          </a:p>
          <a:p>
            <a:endParaRPr lang="en-US" sz="500"/>
          </a:p>
          <a:p>
            <a:r>
              <a:rPr lang="en-US"/>
              <a:t>The term Federal Fiscal Year or FFY is the reporting period of time used for the Annual Performance Report which runs from October 1st through September 30th.  When we present Annual Performance Report data, the year reflected in the presentation will be the data for the federal fiscal year.  </a:t>
            </a:r>
          </a:p>
          <a:p>
            <a:endParaRPr lang="en-US" sz="500"/>
          </a:p>
          <a:p>
            <a:r>
              <a:rPr lang="en-US"/>
              <a:t>Indicator 5 is the SPP Indicator that measures School-Age Least Restrictive Environment. </a:t>
            </a:r>
          </a:p>
          <a:p>
            <a:endParaRPr lang="en-US" sz="500"/>
          </a:p>
          <a:p>
            <a:r>
              <a:rPr lang="en-US"/>
              <a:t>5A is a subcomponent of the Indicator 5 measurement which captures services inside the regular class 80% or more of the day; subcomponent 5B captures services in the regular class less than 40% of the day; and subcomponent 5C captures services in separate schools, residential facilities, or homebound/hospital placements. </a:t>
            </a:r>
          </a:p>
          <a:p>
            <a:endParaRPr lang="en-US" sz="500"/>
          </a:p>
          <a:p>
            <a:r>
              <a:rPr lang="en-US"/>
              <a:t>We will use the term “Baseline” as a starting point in our New York State results used to measure our improvement over time.  Targets reflect our desired annual outcomes for our measurement results and are required as part of our SPP in order to set performance objectives.  </a:t>
            </a:r>
          </a:p>
          <a:p>
            <a:endParaRPr lang="en-US" sz="500"/>
          </a:p>
          <a:p>
            <a:r>
              <a:rPr lang="en-US"/>
              <a:t>The Annual Performance Report or APR is data that is reported annually to the United States Department of Education Office of Special Education Programs.  It contains our actual reported performance against our SPP Targets.</a:t>
            </a:r>
          </a:p>
          <a:p>
            <a:endParaRPr lang="en-US" sz="500"/>
          </a:p>
          <a:p>
            <a:r>
              <a:rPr lang="en-US"/>
              <a:t>Finally, because our Indicator 5 measurement has changed, meaning prior to 2020 we measured progress in a different manner than we will for 2020 through 2025, some of the data we use in the presentation will be equated data.  Equated data is our New York State historical data that we have “recalculated” to the best of our ability to apply the standards of the new measurement.  We will use the terms “equated data” or “equated to new measurement” when this occurs in our presentation of data.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2333128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District aggregate data by County for Indicator 5B also demonstrates regional disparities in the percent of school-age students inside a regular class for 40% or less of the day. </a:t>
            </a:r>
          </a:p>
          <a:p>
            <a:endParaRPr lang="en-US"/>
          </a:p>
          <a:p>
            <a:r>
              <a:rPr lang="en-US"/>
              <a:t>The light green Counties are those where school district data in aggregate met the New York State 2019 target of 18% or less.  </a:t>
            </a:r>
          </a:p>
          <a:p>
            <a:endParaRPr lang="en-US"/>
          </a:p>
          <a:p>
            <a:r>
              <a:rPr lang="en-US"/>
              <a:t>The medium green shade reflects aggregate school district data where the 18% target was not met but reported performance was within 25% of the target.  In other words, the school districts in the medium green Counties had aggregate data demonstrating the percent of school-age students in a regular class 40% or less of the day was between 18.1% and 22.5%.</a:t>
            </a:r>
          </a:p>
          <a:p>
            <a:endParaRPr lang="en-US"/>
          </a:p>
          <a:p>
            <a:r>
              <a:rPr lang="en-US"/>
              <a:t>The dark green shade on the map reflects those Counties where over 22.5% of school-age students with disabilities are served in a regular class 40% or less of the day based on aggregate data from the districts.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1633172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We will be asking: What did the State Performance Plan data tell us? And how should we use the data to inform our target-setting and improvement activities?  What questions do you have about the data?</a:t>
            </a:r>
          </a:p>
        </p:txBody>
      </p:sp>
      <p:sp>
        <p:nvSpPr>
          <p:cNvPr id="4" name="Slide Number Placeholder 3"/>
          <p:cNvSpPr>
            <a:spLocks noGrp="1"/>
          </p:cNvSpPr>
          <p:nvPr>
            <p:ph type="sldNum" sz="quarter" idx="5"/>
          </p:nvPr>
        </p:nvSpPr>
        <p:spPr/>
        <p:txBody>
          <a:bodyPr/>
          <a:lstStyle/>
          <a:p>
            <a:fld id="{77542409-6A04-4DC6-AC3A-D3758287A8F2}" type="slidenum">
              <a:rPr lang="en-US" smtClean="0"/>
              <a:t>31</a:t>
            </a:fld>
            <a:endParaRPr lang="en-US"/>
          </a:p>
        </p:txBody>
      </p:sp>
    </p:spTree>
    <p:extLst>
      <p:ext uri="{BB962C8B-B14F-4D97-AF65-F5344CB8AC3E}">
        <p14:creationId xmlns:p14="http://schemas.microsoft.com/office/powerpoint/2010/main" val="2528733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race and ethnicity data for Indicator 5C in 2019 illustrates that the Hispanic or Latino, Multiracial, and White student cohorts met the target of below 5% of students in separate schools, residential facilities, or homebound/hospital placements.  </a:t>
            </a:r>
          </a:p>
          <a:p>
            <a:endParaRPr lang="en-US"/>
          </a:p>
          <a:p>
            <a:r>
              <a:rPr lang="en-US"/>
              <a:t>The American Indian or Alaska Native, Asian, Black or African American, and Native Hawaiian/Other Pacific Islander student cohort data reported more than 5% of students in separate schools, residential facilities, or homebound/hospital placements.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32</a:t>
            </a:fld>
            <a:endParaRPr lang="en-US"/>
          </a:p>
        </p:txBody>
      </p:sp>
    </p:spTree>
    <p:extLst>
      <p:ext uri="{BB962C8B-B14F-4D97-AF65-F5344CB8AC3E}">
        <p14:creationId xmlns:p14="http://schemas.microsoft.com/office/powerpoint/2010/main" val="1707378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Indicator 5C by school district needs/resource data illustrates that most school district categories met the 5C target and had 5% or below for the percent of school-age students served in separate schools, residential facilities, or homebound/hospital placements.  </a:t>
            </a:r>
          </a:p>
          <a:p>
            <a:endParaRPr lang="en-US"/>
          </a:p>
          <a:p>
            <a:r>
              <a:rPr lang="en-US"/>
              <a:t>The Large City School Districts, and the Urban/Suburban High Needs districts did not meet the 2019 target by almost 2 percentage points or more.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33</a:t>
            </a:fld>
            <a:endParaRPr lang="en-US"/>
          </a:p>
        </p:txBody>
      </p:sp>
    </p:spTree>
    <p:extLst>
      <p:ext uri="{BB962C8B-B14F-4D97-AF65-F5344CB8AC3E}">
        <p14:creationId xmlns:p14="http://schemas.microsoft.com/office/powerpoint/2010/main" val="3515045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District aggregate data by County for Indicator 5C also demonstrates some regional differences in the percent of school-age students served in separate schools, residential facilities, or homebound/hospital placements.  </a:t>
            </a:r>
          </a:p>
          <a:p>
            <a:endParaRPr lang="en-US"/>
          </a:p>
          <a:p>
            <a:r>
              <a:rPr lang="en-US"/>
              <a:t>The pale pink Counties are those where school district data in aggregate met the New York State 2019 target of 5% or less served in separate schools, residential facilities, or homebound/hospital placements.  </a:t>
            </a:r>
          </a:p>
          <a:p>
            <a:endParaRPr lang="en-US"/>
          </a:p>
          <a:p>
            <a:r>
              <a:rPr lang="en-US"/>
              <a:t>The medium pink shade reflects aggregate school district data where the 5% target was not met but reported performance was within 25% of the target.  In other words, the school districts in the medium pink Counties had aggregate data demonstrating the percent of students served in separate schools, residential facilities, or homebound/hospital placements was between 5.1% and 6.25%.</a:t>
            </a:r>
          </a:p>
          <a:p>
            <a:endParaRPr lang="en-US"/>
          </a:p>
          <a:p>
            <a:r>
              <a:rPr lang="en-US"/>
              <a:t>The dark plum shade on the map reflects those Counties where over 6.25% of school-age students with disabilities were served in separate schools, residential facilities, or homebound/hospital placements in 2019.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2137957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We will be asking: What did the State Performance Plan data tell us? And how should we use the data to inform our target-setting and improvement activities?  What questions do you have about the data?</a:t>
            </a:r>
          </a:p>
        </p:txBody>
      </p:sp>
      <p:sp>
        <p:nvSpPr>
          <p:cNvPr id="4" name="Slide Number Placeholder 3"/>
          <p:cNvSpPr>
            <a:spLocks noGrp="1"/>
          </p:cNvSpPr>
          <p:nvPr>
            <p:ph type="sldNum" sz="quarter" idx="5"/>
          </p:nvPr>
        </p:nvSpPr>
        <p:spPr/>
        <p:txBody>
          <a:bodyPr/>
          <a:lstStyle/>
          <a:p>
            <a:fld id="{77542409-6A04-4DC6-AC3A-D3758287A8F2}" type="slidenum">
              <a:rPr lang="en-US" smtClean="0"/>
              <a:t>35</a:t>
            </a:fld>
            <a:endParaRPr lang="en-US"/>
          </a:p>
        </p:txBody>
      </p:sp>
    </p:spTree>
    <p:extLst>
      <p:ext uri="{BB962C8B-B14F-4D97-AF65-F5344CB8AC3E}">
        <p14:creationId xmlns:p14="http://schemas.microsoft.com/office/powerpoint/2010/main" val="1846393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look at Improvement Strategies aimed at improving New York State’s School-Age Least Restrictive Environment performance. </a:t>
            </a:r>
          </a:p>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36</a:t>
            </a:fld>
            <a:endParaRPr lang="en-US"/>
          </a:p>
        </p:txBody>
      </p:sp>
    </p:spTree>
    <p:extLst>
      <p:ext uri="{BB962C8B-B14F-4D97-AF65-F5344CB8AC3E}">
        <p14:creationId xmlns:p14="http://schemas.microsoft.com/office/powerpoint/2010/main" val="2258649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518204"/>
            <a:ext cx="5936904" cy="4681064"/>
          </a:xfrm>
        </p:spPr>
        <p:txBody>
          <a:bodyPr/>
          <a:lstStyle/>
          <a:p>
            <a:r>
              <a:rPr lang="en-US"/>
              <a:t>School Districts not meeting IDEA targets may receive an LRE monitoring review as a focused intervention.  The LRE review module is comprised of a district survey, parent interview, student record review, and CSE observation.</a:t>
            </a:r>
          </a:p>
          <a:p>
            <a:endParaRPr lang="en-US"/>
          </a:p>
          <a:p>
            <a:r>
              <a:rPr lang="en-US"/>
              <a:t>The district survey identifies student’s access to the continuum of special education programs and services including the supports available to include students in the general education classroom and participation of students with disabilities in in extracurricular and nonacademic activities.  The district is also asked to identify “what barriers might prevent a student with a disability in the district from being successfully included in the general education classroom.”</a:t>
            </a:r>
          </a:p>
          <a:p>
            <a:endParaRPr lang="en-US"/>
          </a:p>
          <a:p>
            <a:r>
              <a:rPr lang="en-US"/>
              <a:t>The parent interview asks parents to describe the programs and services their child receives and any other special education programs and services that were recommended. </a:t>
            </a:r>
          </a:p>
          <a:p>
            <a:endParaRPr lang="en-US"/>
          </a:p>
          <a:p>
            <a:r>
              <a:rPr lang="en-US"/>
              <a:t>Student record review evaluates the student’s IEP and extent to which the student is involved in and progressing in the general education curriculum. The Prior Written Notice for the notification of placement is also reviewed to ensure it includes a description of other options that the CSE considered and the reasons why those options were rejected.</a:t>
            </a:r>
          </a:p>
          <a:p>
            <a:endParaRPr lang="en-US"/>
          </a:p>
          <a:p>
            <a:r>
              <a:rPr lang="en-US"/>
              <a:t>The CSE Observation provides an opportunity to see IEP meetings in progress and listen to the discussion of the student’s present levels of performance, annual goals, and recommended programs and services following consideration of the various options from the continuum of services that might meet the needs of the student and also promote access to the general education curriculum in the least restrictive environment.</a:t>
            </a:r>
          </a:p>
          <a:p>
            <a:r>
              <a:rPr lang="en-US"/>
              <a:t> </a:t>
            </a:r>
          </a:p>
        </p:txBody>
      </p:sp>
      <p:sp>
        <p:nvSpPr>
          <p:cNvPr id="4" name="Slide Number Placeholder 3"/>
          <p:cNvSpPr>
            <a:spLocks noGrp="1"/>
          </p:cNvSpPr>
          <p:nvPr>
            <p:ph type="sldNum" sz="quarter" idx="5"/>
          </p:nvPr>
        </p:nvSpPr>
        <p:spPr/>
        <p:txBody>
          <a:bodyPr/>
          <a:lstStyle/>
          <a:p>
            <a:fld id="{77542409-6A04-4DC6-AC3A-D3758287A8F2}" type="slidenum">
              <a:rPr lang="en-US" smtClean="0"/>
              <a:t>37</a:t>
            </a:fld>
            <a:endParaRPr lang="en-US"/>
          </a:p>
        </p:txBody>
      </p:sp>
    </p:spTree>
    <p:extLst>
      <p:ext uri="{BB962C8B-B14F-4D97-AF65-F5344CB8AC3E}">
        <p14:creationId xmlns:p14="http://schemas.microsoft.com/office/powerpoint/2010/main" val="1002491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5 School-Age LRE data is used to determine significant disproportionality in placement.  Significant disproportionality is identified with respect to identification, placement, and discipline.</a:t>
            </a:r>
          </a:p>
          <a:p>
            <a:endParaRPr lang="en-US"/>
          </a:p>
          <a:p>
            <a:r>
              <a:rPr lang="en-US"/>
              <a:t>Significant disproportionality in placement considers a school district’s data for students inside a regular class 40% or less of the day and students in separate settings.   Significant disproportionality in placement generally occurs when students of one race or ethnicity are more likely to be placed in a more restrictive setting compared to other students.  </a:t>
            </a:r>
          </a:p>
          <a:p>
            <a:endParaRPr lang="en-US"/>
          </a:p>
          <a:p>
            <a:r>
              <a:rPr lang="en-US"/>
              <a:t>New York State identifies significant disproportionality in placement when students of a particular race or ethnicity are two and a half times more likely to be inside a regular class 40% or less or be placed in a separate setting.  If there are not enough students in a subgroup to meet the minimum cell size, an alternate risk ratio is used to compare district data against a State average. </a:t>
            </a:r>
          </a:p>
        </p:txBody>
      </p:sp>
      <p:sp>
        <p:nvSpPr>
          <p:cNvPr id="4" name="Slide Number Placeholder 3"/>
          <p:cNvSpPr>
            <a:spLocks noGrp="1"/>
          </p:cNvSpPr>
          <p:nvPr>
            <p:ph type="sldNum" sz="quarter" idx="5"/>
          </p:nvPr>
        </p:nvSpPr>
        <p:spPr/>
        <p:txBody>
          <a:bodyPr/>
          <a:lstStyle/>
          <a:p>
            <a:fld id="{77542409-6A04-4DC6-AC3A-D3758287A8F2}" type="slidenum">
              <a:rPr lang="en-US" smtClean="0"/>
              <a:t>38</a:t>
            </a:fld>
            <a:endParaRPr lang="en-US"/>
          </a:p>
        </p:txBody>
      </p:sp>
    </p:spTree>
    <p:extLst>
      <p:ext uri="{BB962C8B-B14F-4D97-AF65-F5344CB8AC3E}">
        <p14:creationId xmlns:p14="http://schemas.microsoft.com/office/powerpoint/2010/main" val="3910516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498868" cy="3696713"/>
          </a:xfrm>
        </p:spPr>
        <p:txBody>
          <a:bodyPr/>
          <a:lstStyle/>
          <a:p>
            <a:r>
              <a:rPr lang="en-US"/>
              <a:t>School districts are notified if their data demonstrates a significant disproportionately in placement.  A school district is “At Risk” for Significant Disproportionality when the district data shows disproportionality for one or two years (13 districts were “at risk” in the 2020-21 school year).  A district with data showing disproportionality in placement for three consecutive years for the same race and ethnicity subgroup, is identified as having Significant Disproportionality.  Those districts undergo a monitoring review and are required to reserve 15% of its IDEA funds to provide Comprehensive Coordinated Early Intervening Services (also known as Comprehensive CEIS). </a:t>
            </a:r>
          </a:p>
          <a:p>
            <a:pPr lvl="0"/>
            <a:endParaRPr lang="en-US"/>
          </a:p>
          <a:p>
            <a:pPr lvl="0"/>
            <a:r>
              <a:rPr lang="en-US"/>
              <a:t>Comprehensive CEIS are services provided to students age 3 through grade 12 who are either:</a:t>
            </a:r>
          </a:p>
          <a:p>
            <a:pPr marL="175479" indent="-175479">
              <a:buFontTx/>
              <a:buChar char="-"/>
            </a:pPr>
            <a:r>
              <a:rPr lang="en-US"/>
              <a:t>Not currently identified as a student with a disability, but who need additional academic and/or behavioral support to succeed in the general education environment; or</a:t>
            </a:r>
          </a:p>
          <a:p>
            <a:pPr marL="175479" indent="-175479">
              <a:buFontTx/>
              <a:buChar char="-"/>
            </a:pPr>
            <a:r>
              <a:rPr lang="en-US"/>
              <a:t>Currently identified as a student with a disability (funds can be used primarily, but not exclusively, for this group).</a:t>
            </a:r>
          </a:p>
          <a:p>
            <a:pPr lvl="0"/>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39</a:t>
            </a:fld>
            <a:endParaRPr lang="en-US"/>
          </a:p>
        </p:txBody>
      </p:sp>
    </p:spTree>
    <p:extLst>
      <p:ext uri="{BB962C8B-B14F-4D97-AF65-F5344CB8AC3E}">
        <p14:creationId xmlns:p14="http://schemas.microsoft.com/office/powerpoint/2010/main" val="368548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IDEA Part B includes the right for a student with a disability to be educated in the least restrictive environment (also referred to as “LRE”).</a:t>
            </a:r>
          </a:p>
          <a:p>
            <a:endParaRPr lang="en-US"/>
          </a:p>
          <a:p>
            <a:r>
              <a:rPr lang="en-US"/>
              <a:t>Under federal law, the presumption is that students with disabilities would attend the same schools they would have attended if they did not have a disability and removal from regular schools and classrooms only occurs for reasons related to the student’s disability when the student’s individualized education program (also referred to as IEP) cannot be satisfactorily implemented in that setting, even with the use of supplementary aids and services.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1021181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895" y="4518204"/>
            <a:ext cx="5428685" cy="3696713"/>
          </a:xfrm>
        </p:spPr>
        <p:txBody>
          <a:bodyPr/>
          <a:lstStyle/>
          <a:p>
            <a:r>
              <a:rPr lang="en-US"/>
              <a:t>Each BOCES district superintendent must determine the adequacy and appropriateness of facilities space that houses special education programs in their geographic area.  District Superintendents and local school districts must ensure the stability and continuity of their program placements for students with disabilities which requires consideration of the allocation of instructional space with respect to students with disabilities and their appropriate access to the general education curriculum.  </a:t>
            </a:r>
          </a:p>
          <a:p>
            <a:endParaRPr lang="en-US"/>
          </a:p>
          <a:p>
            <a:r>
              <a:rPr lang="en-US"/>
              <a:t>In addition, under section 155 of the Regulations of the Commissioner of Education, each school district’s long-range plan pertaining to educational facilities must include an appraisal of the allocation of instructional space to meet the current and future special education program and service needs, and to serve students with disabilities in settings with nondisabled peers.</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40</a:t>
            </a:fld>
            <a:endParaRPr lang="en-US"/>
          </a:p>
        </p:txBody>
      </p:sp>
    </p:spTree>
    <p:extLst>
      <p:ext uri="{BB962C8B-B14F-4D97-AF65-F5344CB8AC3E}">
        <p14:creationId xmlns:p14="http://schemas.microsoft.com/office/powerpoint/2010/main" val="2976508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896" y="4518205"/>
            <a:ext cx="5428684" cy="4497304"/>
          </a:xfrm>
        </p:spPr>
        <p:txBody>
          <a:bodyPr/>
          <a:lstStyle/>
          <a:p>
            <a:r>
              <a:rPr lang="en-US"/>
              <a:t>Before state aid can be provided to a school district for a separate school placement, there are assurances that the school district must complete.  This is commonly referred to as the DCERT online screen.  The DCERT Private Certification Placement process is part of NYSED’s online state aid reimbursement system (also known as STAC).  On an annual basis, school district personnel must submit information to NYSED providing “Assurance of Required Certifications for 10-Month Private School Reimbursement.”  This assurance is also required if a student changes from a day to residential placement (or vice versa); if a student moves from an in-state placement to an out-of-state placement; if there is a change in school district, or if a preschool student has transitioned to school-age.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41</a:t>
            </a:fld>
            <a:endParaRPr lang="en-US"/>
          </a:p>
        </p:txBody>
      </p:sp>
    </p:spTree>
    <p:extLst>
      <p:ext uri="{BB962C8B-B14F-4D97-AF65-F5344CB8AC3E}">
        <p14:creationId xmlns:p14="http://schemas.microsoft.com/office/powerpoint/2010/main" val="2733288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DCERT is a series of questions that school districts must complete.  The DCERT questions ensure that a school district has considered all appropriate lesser restrictive options for the student by asking the district to certify:</a:t>
            </a:r>
          </a:p>
          <a:p>
            <a:endParaRPr lang="en-US"/>
          </a:p>
          <a:p>
            <a:pPr marL="175479" indent="-175479">
              <a:buFontTx/>
              <a:buChar char="-"/>
            </a:pPr>
            <a:r>
              <a:rPr lang="en-US"/>
              <a:t>That appropriate public facilities are not available to meet the student’s needs</a:t>
            </a:r>
          </a:p>
          <a:p>
            <a:pPr marL="175479" indent="-175479">
              <a:buFontTx/>
              <a:buChar char="-"/>
            </a:pPr>
            <a:r>
              <a:rPr lang="en-US"/>
              <a:t>The CSE has documented its efforts to place the student in a public facility </a:t>
            </a:r>
          </a:p>
          <a:p>
            <a:pPr marL="175479" indent="-175479">
              <a:buFontTx/>
              <a:buChar char="-"/>
            </a:pPr>
            <a:r>
              <a:rPr lang="en-US"/>
              <a:t>The CSE has documented its efforts to place in a less restrictive setting using support services and supplementary aids and, if those services were not used, the reason.</a:t>
            </a:r>
          </a:p>
          <a:p>
            <a:pPr marL="175479" indent="-175479">
              <a:buFontTx/>
              <a:buChar char="-"/>
            </a:pPr>
            <a:r>
              <a:rPr lang="en-US"/>
              <a:t>The CSE has evidence of the student’s lack of progress in less restrictive programs; and </a:t>
            </a:r>
          </a:p>
          <a:p>
            <a:pPr marL="175479" indent="-175479">
              <a:buFontTx/>
              <a:buChar char="-"/>
            </a:pPr>
            <a:r>
              <a:rPr lang="en-US"/>
              <a:t>For a residential placement, the CSE had documented a proposed plan for enabling the student to return to a less restrictive environment. </a:t>
            </a:r>
          </a:p>
          <a:p>
            <a:endParaRPr lang="en-US"/>
          </a:p>
          <a:p>
            <a:r>
              <a:rPr lang="en-US"/>
              <a:t>State Aid reimbursement for a separate school will not be paid to a school district for a student without a current DCERT on file.</a:t>
            </a:r>
          </a:p>
        </p:txBody>
      </p:sp>
      <p:sp>
        <p:nvSpPr>
          <p:cNvPr id="4" name="Slide Number Placeholder 3"/>
          <p:cNvSpPr>
            <a:spLocks noGrp="1"/>
          </p:cNvSpPr>
          <p:nvPr>
            <p:ph type="sldNum" sz="quarter" idx="5"/>
          </p:nvPr>
        </p:nvSpPr>
        <p:spPr/>
        <p:txBody>
          <a:bodyPr/>
          <a:lstStyle/>
          <a:p>
            <a:fld id="{77542409-6A04-4DC6-AC3A-D3758287A8F2}" type="slidenum">
              <a:rPr lang="en-US" smtClean="0"/>
              <a:t>42</a:t>
            </a:fld>
            <a:endParaRPr lang="en-US"/>
          </a:p>
        </p:txBody>
      </p:sp>
    </p:spTree>
    <p:extLst>
      <p:ext uri="{BB962C8B-B14F-4D97-AF65-F5344CB8AC3E}">
        <p14:creationId xmlns:p14="http://schemas.microsoft.com/office/powerpoint/2010/main" val="2042248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Special Education also oversees a robust application process for school district placements in New York State approved out-of-state residential schools.  </a:t>
            </a:r>
          </a:p>
          <a:p>
            <a:endParaRPr lang="en-US"/>
          </a:p>
          <a:p>
            <a:r>
              <a:rPr lang="en-US"/>
              <a:t>In order to receive State reimbursement for any residential placement (including an out-of-state school), the school district must demonstrate that there is no appropriate nonresidential school available to meet the educational needs of the student.  Appropriate in-state school options must be exhausted prior to reimbursement for an out-of-state CSE placement.  </a:t>
            </a:r>
          </a:p>
          <a:p>
            <a:endParaRPr lang="en-US"/>
          </a:p>
          <a:p>
            <a:r>
              <a:rPr lang="en-US"/>
              <a:t>To support families to maintain children in their own homes, school districts are required to identify needed support services that would avoid placement in residential care for as long as possible.  </a:t>
            </a:r>
          </a:p>
        </p:txBody>
      </p:sp>
      <p:sp>
        <p:nvSpPr>
          <p:cNvPr id="4" name="Slide Number Placeholder 3"/>
          <p:cNvSpPr>
            <a:spLocks noGrp="1"/>
          </p:cNvSpPr>
          <p:nvPr>
            <p:ph type="sldNum" sz="quarter" idx="5"/>
          </p:nvPr>
        </p:nvSpPr>
        <p:spPr/>
        <p:txBody>
          <a:bodyPr/>
          <a:lstStyle/>
          <a:p>
            <a:fld id="{77542409-6A04-4DC6-AC3A-D3758287A8F2}" type="slidenum">
              <a:rPr lang="en-US" smtClean="0"/>
              <a:t>43</a:t>
            </a:fld>
            <a:endParaRPr lang="en-US"/>
          </a:p>
        </p:txBody>
      </p:sp>
    </p:spTree>
    <p:extLst>
      <p:ext uri="{BB962C8B-B14F-4D97-AF65-F5344CB8AC3E}">
        <p14:creationId xmlns:p14="http://schemas.microsoft.com/office/powerpoint/2010/main" val="1201338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86" y="4577810"/>
            <a:ext cx="6126394" cy="4457255"/>
          </a:xfrm>
        </p:spPr>
        <p:txBody>
          <a:bodyPr/>
          <a:lstStyle/>
          <a:p>
            <a:r>
              <a:rPr lang="en-US" sz="1100"/>
              <a:t>The OSE Educational Partnership is a special education professional development network located in Regional Teams across the State.  Regional Teams are comprised of a </a:t>
            </a:r>
            <a:r>
              <a:rPr lang="en-US" sz="1100" b="1"/>
              <a:t>Regional Partnership Center </a:t>
            </a:r>
            <a:r>
              <a:rPr lang="en-US" sz="1100"/>
              <a:t>that has specialists who provide professional development in a range of disciplines including behavior, transition, culturally responsive education, literacy and specially designed instruction, a </a:t>
            </a:r>
            <a:r>
              <a:rPr lang="en-US" sz="1100" b="1"/>
              <a:t>school aged Family and Community Engagement Center</a:t>
            </a:r>
            <a:r>
              <a:rPr lang="en-US" sz="1100"/>
              <a:t> and an </a:t>
            </a:r>
            <a:r>
              <a:rPr lang="en-US" sz="1100" b="1"/>
              <a:t>early childhood Family and Community Engagement Center </a:t>
            </a:r>
            <a:r>
              <a:rPr lang="en-US" sz="1100"/>
              <a:t>who provide direct support for parents and families. </a:t>
            </a:r>
          </a:p>
          <a:p>
            <a:r>
              <a:rPr lang="en-US" sz="1100"/>
              <a:t> </a:t>
            </a:r>
          </a:p>
          <a:p>
            <a:r>
              <a:rPr lang="en-US" sz="1100"/>
              <a:t>These Regional Teams offer three tiers of support:</a:t>
            </a:r>
          </a:p>
          <a:p>
            <a:r>
              <a:rPr lang="en-US" sz="1100" b="1"/>
              <a:t> </a:t>
            </a:r>
            <a:endParaRPr lang="en-US" sz="1100"/>
          </a:p>
          <a:p>
            <a:r>
              <a:rPr lang="en-US" sz="1100" b="1"/>
              <a:t>Regional Learnings </a:t>
            </a:r>
            <a:r>
              <a:rPr lang="en-US" sz="1100"/>
              <a:t>are offered to all educational organizations and/or parents and families of students with disabilities in a region.  The training may be offered in-person and/or virtually and there are training topics in all areas of special education.</a:t>
            </a:r>
          </a:p>
          <a:p>
            <a:r>
              <a:rPr lang="en-US" sz="1100" b="1"/>
              <a:t> </a:t>
            </a:r>
            <a:endParaRPr lang="en-US" sz="1100"/>
          </a:p>
          <a:p>
            <a:r>
              <a:rPr lang="en-US" sz="1100" b="1"/>
              <a:t>Targeted Skills Groups </a:t>
            </a:r>
            <a:r>
              <a:rPr lang="en-US" sz="1100"/>
              <a:t>are provided to groups of schools that have a similar performance or compliance issue that requires more intensive professional development and targeted assistance.</a:t>
            </a:r>
          </a:p>
          <a:p>
            <a:r>
              <a:rPr lang="en-US" sz="1100" b="1"/>
              <a:t> </a:t>
            </a:r>
            <a:endParaRPr lang="en-US" sz="1100"/>
          </a:p>
          <a:p>
            <a:r>
              <a:rPr lang="en-US" sz="1100" b="1"/>
              <a:t>Support Plans </a:t>
            </a:r>
            <a:r>
              <a:rPr lang="en-US" sz="1100"/>
              <a:t>are the most intensive level of support that includes embedded support from one or more specialists from the Regional Team provided directly into the identified schools.</a:t>
            </a:r>
          </a:p>
          <a:p>
            <a:r>
              <a:rPr lang="en-US" sz="1100"/>
              <a:t> </a:t>
            </a:r>
          </a:p>
          <a:p>
            <a:r>
              <a:rPr lang="en-US" sz="1100"/>
              <a:t>In the next slide, we will take a look at trainings currently offered by the Educational Partnership related to our Indicator.</a:t>
            </a:r>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44</a:t>
            </a:fld>
            <a:endParaRPr lang="en-US">
              <a:solidFill>
                <a:srgbClr val="4D3E2F"/>
              </a:solidFill>
              <a:latin typeface="Corbel" panose="020B0503020204020204"/>
            </a:endParaRPr>
          </a:p>
        </p:txBody>
      </p:sp>
    </p:spTree>
    <p:extLst>
      <p:ext uri="{BB962C8B-B14F-4D97-AF65-F5344CB8AC3E}">
        <p14:creationId xmlns:p14="http://schemas.microsoft.com/office/powerpoint/2010/main" val="1896232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9634" y="4518204"/>
            <a:ext cx="5742593" cy="3840147"/>
          </a:xfrm>
        </p:spPr>
        <p:txBody>
          <a:bodyPr/>
          <a:lstStyle/>
          <a:p>
            <a:r>
              <a:rPr lang="en-US"/>
              <a:t>The Office of Special Education’s Educational Partnership provides a variety of regional learning opportunities to Committees on Special Education, and to educators and leaders representing educational organizations serving students with disabilities. </a:t>
            </a:r>
          </a:p>
          <a:p>
            <a:endParaRPr lang="en-US"/>
          </a:p>
          <a:p>
            <a:r>
              <a:rPr lang="en-US"/>
              <a:t>These professional development offerings contain effective practices to assist Committees and Educators in effective methods of supporting students in the general education classroom and understanding the requirements for placements in the Least Restrictive Environment.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45</a:t>
            </a:fld>
            <a:endParaRPr lang="en-US"/>
          </a:p>
        </p:txBody>
      </p:sp>
    </p:spTree>
    <p:extLst>
      <p:ext uri="{BB962C8B-B14F-4D97-AF65-F5344CB8AC3E}">
        <p14:creationId xmlns:p14="http://schemas.microsoft.com/office/powerpoint/2010/main" val="1089100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potential new improvement activity to increase school-age LRE performance would be to require school districts to develop and implement comprehensive plans to expand high-quality inclusive programs for students with disabilities.  </a:t>
            </a:r>
          </a:p>
          <a:p>
            <a:endParaRPr lang="en-US"/>
          </a:p>
          <a:p>
            <a:r>
              <a:rPr lang="en-US"/>
              <a:t>These plans could be required for districts that have low performance based on:</a:t>
            </a:r>
          </a:p>
          <a:p>
            <a:pPr marL="175479" indent="-175479">
              <a:buFontTx/>
              <a:buChar char="-"/>
            </a:pPr>
            <a:r>
              <a:rPr lang="en-US"/>
              <a:t>a high percentage of students served in special classes for 40% or more of the day</a:t>
            </a:r>
          </a:p>
          <a:p>
            <a:pPr marL="175479" indent="-175479">
              <a:buFontTx/>
              <a:buChar char="-"/>
            </a:pPr>
            <a:r>
              <a:rPr lang="en-US"/>
              <a:t>a high percentage of students served in a separate setting; or</a:t>
            </a:r>
          </a:p>
          <a:p>
            <a:pPr marL="175479" indent="-175479">
              <a:buFontTx/>
              <a:buChar char="-"/>
            </a:pPr>
            <a:r>
              <a:rPr lang="en-US"/>
              <a:t>a low percentage of students served in a regular class for 80% or more of the day.</a:t>
            </a:r>
          </a:p>
          <a:p>
            <a:endParaRPr lang="en-US"/>
          </a:p>
          <a:p>
            <a:r>
              <a:rPr lang="en-US"/>
              <a:t>The district plans for inclusion would describe the district's analysis of its Indicator 5 data both in aggregate and by race and ethnicity, age, and disability category.  This would include both an overview of the district-wide LRE data and also a record review of student specific information, including but not limited to the LRE decision-path and considerations made prior to a special class or school placement for the student.</a:t>
            </a:r>
          </a:p>
          <a:p>
            <a:endParaRPr lang="en-US"/>
          </a:p>
          <a:p>
            <a:r>
              <a:rPr lang="en-US"/>
              <a:t>The school district inclusion plan would focus on improving the availability and quality of inclusive programs in the district to increase the number of students with disabilities served in a regular class over a five-year period.  Additionally, if the district data demonstrates a disparity in the data by race or ethnicity, measures taken to address this disparity must also be included in the district’s inclusion plan.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46</a:t>
            </a:fld>
            <a:endParaRPr lang="en-US"/>
          </a:p>
        </p:txBody>
      </p:sp>
    </p:spTree>
    <p:extLst>
      <p:ext uri="{BB962C8B-B14F-4D97-AF65-F5344CB8AC3E}">
        <p14:creationId xmlns:p14="http://schemas.microsoft.com/office/powerpoint/2010/main" val="2219905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second potential improvement activity to improve school-age LRE would be to develop a CSE training module for Indicator 5 and placement in the least restrictive environment.  An LRE training module would serve as a proactive and preventative measure by providing professional development to CSE chairpersons in making optimal LRE decisions for individual students with disabilities, as well as to assist districts in accurately reporting their Indicator 5 School-Age LRE data to NYSED.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47</a:t>
            </a:fld>
            <a:endParaRPr lang="en-US"/>
          </a:p>
        </p:txBody>
      </p:sp>
    </p:spTree>
    <p:extLst>
      <p:ext uri="{BB962C8B-B14F-4D97-AF65-F5344CB8AC3E}">
        <p14:creationId xmlns:p14="http://schemas.microsoft.com/office/powerpoint/2010/main" val="568845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pause the presentation to discuss our improvement activities.  </a:t>
            </a:r>
          </a:p>
          <a:p>
            <a:r>
              <a:rPr lang="en-US" dirty="0"/>
              <a:t>Specifically, we will ask:  What activities could be considered, maintained, or strengthened to address improvement in School-age LRE Outcomes?  </a:t>
            </a:r>
          </a:p>
        </p:txBody>
      </p:sp>
      <p:sp>
        <p:nvSpPr>
          <p:cNvPr id="4" name="Slide Number Placeholder 3"/>
          <p:cNvSpPr>
            <a:spLocks noGrp="1"/>
          </p:cNvSpPr>
          <p:nvPr>
            <p:ph type="sldNum" sz="quarter" idx="5"/>
          </p:nvPr>
        </p:nvSpPr>
        <p:spPr/>
        <p:txBody>
          <a:bodyPr/>
          <a:lstStyle/>
          <a:p>
            <a:fld id="{77542409-6A04-4DC6-AC3A-D3758287A8F2}" type="slidenum">
              <a:rPr lang="en-US" smtClean="0"/>
              <a:t>48</a:t>
            </a:fld>
            <a:endParaRPr lang="en-US"/>
          </a:p>
        </p:txBody>
      </p:sp>
    </p:spTree>
    <p:extLst>
      <p:ext uri="{BB962C8B-B14F-4D97-AF65-F5344CB8AC3E}">
        <p14:creationId xmlns:p14="http://schemas.microsoft.com/office/powerpoint/2010/main" val="1227691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5, School-Age Least Restrictive Environments, requires each state to establish targets for performance.  We will now provide an overview of the Office of Special Education’s proposed targets for Indicator 5 and request stakeholder feedback on each target. </a:t>
            </a:r>
          </a:p>
        </p:txBody>
      </p:sp>
      <p:sp>
        <p:nvSpPr>
          <p:cNvPr id="4" name="Slide Number Placeholder 3"/>
          <p:cNvSpPr>
            <a:spLocks noGrp="1"/>
          </p:cNvSpPr>
          <p:nvPr>
            <p:ph type="sldNum" sz="quarter" idx="10"/>
          </p:nvPr>
        </p:nvSpPr>
        <p:spPr/>
        <p:txBody>
          <a:bodyPr/>
          <a:lstStyle/>
          <a:p>
            <a:fld id="{77542409-6A04-4DC6-AC3A-D3758287A8F2}" type="slidenum">
              <a:rPr lang="en-US" smtClean="0"/>
              <a:t>49</a:t>
            </a:fld>
            <a:endParaRPr lang="en-US"/>
          </a:p>
        </p:txBody>
      </p:sp>
    </p:spTree>
    <p:extLst>
      <p:ext uri="{BB962C8B-B14F-4D97-AF65-F5344CB8AC3E}">
        <p14:creationId xmlns:p14="http://schemas.microsoft.com/office/powerpoint/2010/main" val="141690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placement in the least restrictive environment must:</a:t>
            </a:r>
          </a:p>
          <a:p>
            <a:pPr marL="175479" indent="-175479">
              <a:buFontTx/>
              <a:buChar char="-"/>
            </a:pPr>
            <a:r>
              <a:rPr lang="en-US"/>
              <a:t>Provide the special education needed by the student</a:t>
            </a:r>
          </a:p>
          <a:p>
            <a:pPr marL="175479" indent="-175479">
              <a:buFontTx/>
              <a:buChar char="-"/>
            </a:pPr>
            <a:r>
              <a:rPr lang="en-US"/>
              <a:t>To the maximum extent appropriate with other students who do not have disabilities; and</a:t>
            </a:r>
          </a:p>
          <a:p>
            <a:pPr marL="175479" indent="-175479">
              <a:buFontTx/>
              <a:buChar char="-"/>
            </a:pPr>
            <a:r>
              <a:rPr lang="en-US"/>
              <a:t>Be as close to home as possible. </a:t>
            </a:r>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3406329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160878"/>
          </a:xfrm>
        </p:spPr>
        <p:txBody>
          <a:bodyPr/>
          <a:lstStyle/>
          <a:p>
            <a:r>
              <a:rPr lang="en-US"/>
              <a:t>Because the Indicator 5 measurement changed in 2020 to include children aged 5 with IEPs in kindergarten, New York State will establish a new baseline for our SPP targets.  </a:t>
            </a:r>
          </a:p>
          <a:p>
            <a:endParaRPr lang="en-US"/>
          </a:p>
          <a:p>
            <a:r>
              <a:rPr lang="en-US"/>
              <a:t>A baseline is a starting point used to evaluate improvement over the SPP period. Each 2025 target must demonstrate improvement over the applicable baseline. </a:t>
            </a:r>
          </a:p>
          <a:p>
            <a:endParaRPr lang="en-US"/>
          </a:p>
          <a:p>
            <a:r>
              <a:rPr lang="en-US"/>
              <a:t>The new baseline for Indicator 5A, 5B, and 5C is the data that was reported for these subcomponents by school districts in October 2020.  </a:t>
            </a:r>
          </a:p>
          <a:p>
            <a:endParaRPr lang="en-US"/>
          </a:p>
          <a:p>
            <a:r>
              <a:rPr lang="en-US"/>
              <a:t>For Indicator 5A (inside the regular class 80% or more of the day) the 2020 baseline is 58.28% .  This performs 3.78 percentage points better than the prior New York State baseline of 54.50% from 2005 - demonstrating that New York State’s performance on Indicator 5A has improved from the last time we established our baseline.</a:t>
            </a:r>
          </a:p>
          <a:p>
            <a:endParaRPr lang="en-US"/>
          </a:p>
          <a:p>
            <a:r>
              <a:rPr lang="en-US"/>
              <a:t>For Indicator 5B (inside the regular class for 40% or less of the day) the 2020 baseline is 18.16% which performs 7.34 percentage points better than the New York State 2005 baseline of 25.50% - demonstrating that New York State’s performance on Indicator 5B has improved from the last time we established our baseline.</a:t>
            </a:r>
          </a:p>
          <a:p>
            <a:endParaRPr lang="en-US"/>
          </a:p>
          <a:p>
            <a:r>
              <a:rPr lang="en-US"/>
              <a:t>Indicator 5C’s new baseline is 5.14% which again performs better than the prior baseline of 6.9% from 2005.</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50</a:t>
            </a:fld>
            <a:endParaRPr lang="en-US"/>
          </a:p>
        </p:txBody>
      </p:sp>
    </p:spTree>
    <p:extLst>
      <p:ext uri="{BB962C8B-B14F-4D97-AF65-F5344CB8AC3E}">
        <p14:creationId xmlns:p14="http://schemas.microsoft.com/office/powerpoint/2010/main" val="3632725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895" y="4518204"/>
            <a:ext cx="5428685" cy="3696713"/>
          </a:xfrm>
        </p:spPr>
        <p:txBody>
          <a:bodyPr/>
          <a:lstStyle/>
          <a:p>
            <a:r>
              <a:rPr lang="en-US"/>
              <a:t>The Office of Special Education’s proposed targets for Indicator 5A (inside the regular class 80% or more of the day) are reflected in the circles on the line graph. </a:t>
            </a:r>
          </a:p>
          <a:p>
            <a:endParaRPr lang="en-US"/>
          </a:p>
          <a:p>
            <a:r>
              <a:rPr lang="en-US"/>
              <a:t>2020 would start with the baseline of 58.28% and we propose to increase over baseline by 1.72 percentage points by 2025 with a proposed target of 60%.</a:t>
            </a:r>
          </a:p>
          <a:p>
            <a:endParaRPr lang="en-US" sz="500"/>
          </a:p>
          <a:p>
            <a:r>
              <a:rPr lang="en-US"/>
              <a:t>Our rationale and methodology used to establish the proposed targets include:</a:t>
            </a:r>
          </a:p>
          <a:p>
            <a:pPr marL="175479" indent="-175479">
              <a:buFontTx/>
              <a:buChar char="-"/>
            </a:pPr>
            <a:r>
              <a:rPr lang="en-US"/>
              <a:t>The baseline establishes a rigorous starting point at 58.28% which performs better than the prior 5 year average which was 57.6% </a:t>
            </a:r>
          </a:p>
          <a:p>
            <a:pPr marL="175479" indent="-175479">
              <a:buFontTx/>
              <a:buChar char="-"/>
            </a:pPr>
            <a:r>
              <a:rPr lang="en-US">
                <a:highlight>
                  <a:srgbClr val="FFFF00"/>
                </a:highlight>
              </a:rPr>
              <a:t>Our proposed targets maintain our 2020 performance in 2021 (with a very slight decrease of .o3 percentage points in consideration of a potential COVID-19 impact) and then add mostly incremental growth in each following year (0.5 percentage point increase for 2022, 2024, and 2025 with a .25 percentage point increase in 2023).  </a:t>
            </a:r>
          </a:p>
          <a:p>
            <a:pPr marL="175479" indent="-175479">
              <a:buFontTx/>
              <a:buChar char="-"/>
            </a:pPr>
            <a:r>
              <a:rPr lang="en-US"/>
              <a:t>We have identified a statewide student impact that 8,474 additional students with disabilities would be educated in a regular class 80% or more of the day if 2025 targets are met.  </a:t>
            </a:r>
          </a:p>
          <a:p>
            <a:endParaRPr lang="en-US"/>
          </a:p>
          <a:p>
            <a:r>
              <a:rPr lang="en-US"/>
              <a:t>We will now pause to have stakeholder discussion on the proposed Indicator 5A targets for students served in a regular class for 80% or more of the day.  Targets must show improvement over baseline and be rigorous but achievable.  Do you feel the proposed targets are too high, too low, or just right?</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51</a:t>
            </a:fld>
            <a:endParaRPr lang="en-US"/>
          </a:p>
        </p:txBody>
      </p:sp>
    </p:spTree>
    <p:extLst>
      <p:ext uri="{BB962C8B-B14F-4D97-AF65-F5344CB8AC3E}">
        <p14:creationId xmlns:p14="http://schemas.microsoft.com/office/powerpoint/2010/main" val="1576335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Special Education’s proposed targets for Indicator 5B (inside the regular class 40% or less of the day) are reflected in the circles on the line graph.  </a:t>
            </a:r>
          </a:p>
          <a:p>
            <a:endParaRPr lang="en-US"/>
          </a:p>
          <a:p>
            <a:r>
              <a:rPr lang="en-US"/>
              <a:t>2020 would start with the baseline of 18.16% and we propose to decrease below baseline by 1.16 percentage points by 2025 with a proposed target of 17%.</a:t>
            </a:r>
          </a:p>
          <a:p>
            <a:endParaRPr lang="en-US" sz="500"/>
          </a:p>
          <a:p>
            <a:r>
              <a:rPr lang="en-US"/>
              <a:t>Our rationale and methodology used to establish the proposed targets include:</a:t>
            </a:r>
          </a:p>
          <a:p>
            <a:pPr marL="175479" indent="-175479">
              <a:buFontTx/>
              <a:buChar char="-"/>
            </a:pPr>
            <a:r>
              <a:rPr lang="en-US"/>
              <a:t>The baseline sets a rigorous starting point at 18.16% which performs better than the prior 5 year average of 20.67%.</a:t>
            </a:r>
          </a:p>
          <a:p>
            <a:pPr marL="175479" indent="-175479">
              <a:buFontTx/>
              <a:buChar char="-"/>
            </a:pPr>
            <a:r>
              <a:rPr lang="en-US">
                <a:highlight>
                  <a:srgbClr val="FFFF00"/>
                </a:highlight>
              </a:rPr>
              <a:t>Our proposed targets propose the smallest improvement in 2021 to account for a potential COVID-19 impact.  The following years targets propose to improve between 0.2 percentage points and 0.3 percentage points.  </a:t>
            </a:r>
          </a:p>
          <a:p>
            <a:pPr marL="175479" indent="-175479">
              <a:buFontTx/>
              <a:buChar char="-"/>
            </a:pPr>
            <a:r>
              <a:rPr lang="en-US"/>
              <a:t>We have identified the statewide student impact of 5,690 fewer students with disabilities would be educated in a regular class 40% or less of the day if 2025 targets are met.  </a:t>
            </a:r>
          </a:p>
          <a:p>
            <a:endParaRPr lang="en-US"/>
          </a:p>
          <a:p>
            <a:r>
              <a:rPr lang="en-US"/>
              <a:t>We will now pause to have stakeholder discussion on the proposed Indicator 5B targets for students served in a regular class for 40% or less of the day.  Targets must show improvement over baseline and be rigorous but achievable.  Do you feel the proposed targets are too high, too low, or just right?</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52</a:t>
            </a:fld>
            <a:endParaRPr lang="en-US"/>
          </a:p>
        </p:txBody>
      </p:sp>
    </p:spTree>
    <p:extLst>
      <p:ext uri="{BB962C8B-B14F-4D97-AF65-F5344CB8AC3E}">
        <p14:creationId xmlns:p14="http://schemas.microsoft.com/office/powerpoint/2010/main" val="3020611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3958609"/>
          </a:xfrm>
        </p:spPr>
        <p:txBody>
          <a:bodyPr/>
          <a:lstStyle/>
          <a:p>
            <a:r>
              <a:rPr lang="en-US"/>
              <a:t>The Office of Special Education’s proposed targets for Indicator 5C (served in separate schools, residential facilities, or homebound/hospital placements) are reflected in the circles on the line graph.  </a:t>
            </a:r>
          </a:p>
          <a:p>
            <a:endParaRPr lang="en-US"/>
          </a:p>
          <a:p>
            <a:r>
              <a:rPr lang="en-US"/>
              <a:t>2020 would start with the baseline of 5.14% and we propose to decrease below baseline by 0.39 percentage points by 2025 with a proposed target of 4.75%.</a:t>
            </a:r>
          </a:p>
          <a:p>
            <a:endParaRPr lang="en-US" sz="500"/>
          </a:p>
          <a:p>
            <a:r>
              <a:rPr lang="en-US"/>
              <a:t>Our rationale and methodology used to establish the proposed targets include:</a:t>
            </a:r>
          </a:p>
          <a:p>
            <a:pPr marL="175479" indent="-175479">
              <a:buFontTx/>
              <a:buChar char="-"/>
            </a:pPr>
            <a:r>
              <a:rPr lang="en-US"/>
              <a:t>The baseline sets a rigorous starting point at 5.14% as it performs better than the prior 5 year average of 5.32%.</a:t>
            </a:r>
          </a:p>
          <a:p>
            <a:pPr marL="175479" indent="-175479" defTabSz="935888">
              <a:buFontTx/>
              <a:buChar char="-"/>
              <a:defRPr/>
            </a:pPr>
            <a:r>
              <a:rPr lang="en-US">
                <a:highlight>
                  <a:srgbClr val="FFFF00"/>
                </a:highlight>
              </a:rPr>
              <a:t>Our proposed targets maintain our 2020 performance in 2021 (with a very slight improvement of 0.04 percentage points in consideration of a potential COVID-19 impact) and then add mostly incremental improvement in each following year (0.1 percentage points for 2022, 2023, and 2024 with a 0.05 percentage point improvement in 2025).  </a:t>
            </a:r>
            <a:endParaRPr lang="en-US"/>
          </a:p>
          <a:p>
            <a:pPr marL="175479" indent="-175479">
              <a:buFontTx/>
              <a:buChar char="-"/>
            </a:pPr>
            <a:r>
              <a:rPr lang="en-US"/>
              <a:t>We have identified a statewide student impact that 1,911 fewer students with disabilities would be educated in separate schools, residential facilities, or homebound/hospital placements if 2025 targets are met.  </a:t>
            </a:r>
          </a:p>
          <a:p>
            <a:endParaRPr lang="en-US"/>
          </a:p>
          <a:p>
            <a:r>
              <a:rPr lang="en-US"/>
              <a:t>We will now pause to have stakeholder discussion on the proposed Indicator 5C targets for students served in separate schools, residential facilities, or homebound/hospital placements.  Targets must show improvement over baseline and be rigorous but achievable.  Do you feel the proposed targets are too high, too low, or just right?</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53</a:t>
            </a:fld>
            <a:endParaRPr lang="en-US"/>
          </a:p>
        </p:txBody>
      </p:sp>
    </p:spTree>
    <p:extLst>
      <p:ext uri="{BB962C8B-B14F-4D97-AF65-F5344CB8AC3E}">
        <p14:creationId xmlns:p14="http://schemas.microsoft.com/office/powerpoint/2010/main" val="3817774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additional information on how the SPP Indicator data impacts your school district, please visit data.nysed.gov.  </a:t>
            </a:r>
          </a:p>
          <a:p>
            <a:endParaRPr lang="en-US"/>
          </a:p>
          <a:p>
            <a:r>
              <a:rPr lang="en-US"/>
              <a:t>In the “Districts” category on this webpage, you can view the Special Education Data reports under each school district.  These reports are published annually for each individual school district and outline the district’s performance on the SPP Indicators.  </a:t>
            </a:r>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54</a:t>
            </a:fld>
            <a:endParaRPr lang="en-US">
              <a:solidFill>
                <a:srgbClr val="4D3E2F"/>
              </a:solidFill>
              <a:latin typeface="Corbel" panose="020B0503020204020204"/>
            </a:endParaRPr>
          </a:p>
        </p:txBody>
      </p:sp>
    </p:spTree>
    <p:extLst>
      <p:ext uri="{BB962C8B-B14F-4D97-AF65-F5344CB8AC3E}">
        <p14:creationId xmlns:p14="http://schemas.microsoft.com/office/powerpoint/2010/main" val="15480194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greatly appreciate your feedback and ask that you visit our </a:t>
            </a:r>
            <a:r>
              <a:rPr lang="en-US">
                <a:cs typeface="Arial" panose="020B0604020202020204" pitchFamily="34" charset="0"/>
                <a:hlinkClick r:id="rId3">
                  <a:extLst>
                    <a:ext uri="{A12FA001-AC4F-418D-AE19-62706E023703}">
                      <ahyp:hlinkClr xmlns:ahyp="http://schemas.microsoft.com/office/drawing/2018/hyperlinkcolor" val="tx"/>
                    </a:ext>
                  </a:extLst>
                </a:hlinkClick>
              </a:rPr>
              <a:t>SPP/APR webpage</a:t>
            </a:r>
            <a:r>
              <a:rPr lang="en-US">
                <a:cs typeface="Arial" panose="020B0604020202020204" pitchFamily="34" charset="0"/>
              </a:rPr>
              <a:t> (link provided in the slide). </a:t>
            </a:r>
          </a:p>
          <a:p>
            <a:endParaRPr lang="en-US">
              <a:cs typeface="Arial" panose="020B0604020202020204" pitchFamily="34" charset="0"/>
            </a:endParaRPr>
          </a:p>
          <a:p>
            <a:r>
              <a:rPr lang="en-US">
                <a:cs typeface="Arial" panose="020B0604020202020204" pitchFamily="34" charset="0"/>
              </a:rPr>
              <a:t>We will use the survey information to collect input from those who have not attended a virtual meeting or for those who have additional information to share. </a:t>
            </a:r>
          </a:p>
          <a:p>
            <a:endParaRPr lang="en-US">
              <a:cs typeface="Arial" panose="020B0604020202020204" pitchFamily="34" charset="0"/>
            </a:endParaRPr>
          </a:p>
          <a:p>
            <a:r>
              <a:rPr lang="en-US">
                <a:cs typeface="Arial" panose="020B0604020202020204" pitchFamily="34" charset="0"/>
              </a:rPr>
              <a:t>Each individual SPP Indicator will have its own survey and we encourage you to access all surveys that are of interest to you so that we can achieve our objective of meaningful stakeholder engagement. It is important to us t</a:t>
            </a:r>
            <a:r>
              <a:rPr lang="en-US"/>
              <a:t>o ensure that voices from diverse backgrounds are included in conversations about our students and we value multiple perspectives and viewpoints to inform our efforts.    </a:t>
            </a:r>
          </a:p>
          <a:p>
            <a:endParaRPr lang="en-US"/>
          </a:p>
          <a:p>
            <a:endParaRPr lang="en-US"/>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55</a:t>
            </a:fld>
            <a:endParaRPr lang="en-US">
              <a:solidFill>
                <a:srgbClr val="4D3E2F"/>
              </a:solidFill>
              <a:latin typeface="Corbel" panose="020B0503020204020204"/>
            </a:endParaRPr>
          </a:p>
        </p:txBody>
      </p:sp>
    </p:spTree>
    <p:extLst>
      <p:ext uri="{BB962C8B-B14F-4D97-AF65-F5344CB8AC3E}">
        <p14:creationId xmlns:p14="http://schemas.microsoft.com/office/powerpoint/2010/main" val="3412193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participation and contribution today.  We greatly value your voice and input on our efforts to improve outcomes for students with disabilities in New York State. </a:t>
            </a:r>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56</a:t>
            </a:fld>
            <a:endParaRPr lang="en-US">
              <a:solidFill>
                <a:srgbClr val="4D3E2F"/>
              </a:solidFill>
              <a:latin typeface="Corbel" panose="020B0503020204020204"/>
            </a:endParaRPr>
          </a:p>
        </p:txBody>
      </p:sp>
    </p:spTree>
    <p:extLst>
      <p:ext uri="{BB962C8B-B14F-4D97-AF65-F5344CB8AC3E}">
        <p14:creationId xmlns:p14="http://schemas.microsoft.com/office/powerpoint/2010/main" val="97982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112" y="4518204"/>
            <a:ext cx="6680909" cy="4708759"/>
          </a:xfrm>
        </p:spPr>
        <p:txBody>
          <a:bodyPr/>
          <a:lstStyle/>
          <a:p>
            <a:r>
              <a:rPr lang="en-US"/>
              <a:t>State’s School-Age LRE performance is measured by SPP Indicator 5.</a:t>
            </a:r>
          </a:p>
          <a:p>
            <a:endParaRPr lang="en-US"/>
          </a:p>
          <a:p>
            <a:r>
              <a:rPr lang="en-US"/>
              <a:t>From 2013 through 2019, School-Age LRE Indicator 5 measurement considered the Percent of children aged 6 through 21 served:</a:t>
            </a:r>
          </a:p>
          <a:p>
            <a:endParaRPr lang="en-US" sz="500"/>
          </a:p>
          <a:p>
            <a:pPr marL="233972" indent="-233972">
              <a:buAutoNum type="alphaUcPeriod"/>
            </a:pPr>
            <a:r>
              <a:rPr lang="en-US"/>
              <a:t>Inside the regular class 80% or more of the day (where improvement occurs with an increase in the percentage or when more students receive services inside the regular class 80% or more of the day); </a:t>
            </a:r>
          </a:p>
          <a:p>
            <a:pPr marL="233972" indent="-233972">
              <a:buAutoNum type="alphaUcPeriod"/>
            </a:pPr>
            <a:r>
              <a:rPr lang="en-US"/>
              <a:t>Inside the regular class less than 40% of the day (where improvement occurs with a decrease in the percentage or fewer students with disabilities receiving services in a regular class less than 40% of the day); </a:t>
            </a:r>
          </a:p>
          <a:p>
            <a:pPr marL="233972" indent="-233972">
              <a:buAutoNum type="alphaUcPeriod"/>
            </a:pPr>
            <a:r>
              <a:rPr lang="en-US"/>
              <a:t>In separate schools, residential facilities, or homebound/hospital placements (where improvement occurs with a decrease in the percentage or fewer students with disabilities receiving services in separate schools, facilities, or home/hospital placements). </a:t>
            </a:r>
          </a:p>
          <a:p>
            <a:endParaRPr lang="en-US"/>
          </a:p>
          <a:p>
            <a:r>
              <a:rPr lang="en-US"/>
              <a:t>When reporting data in the SPP, a regular class is one where at least 50% of the students attending the class do not have individualized education programs (or IEPs).  A regular school facility is a building attended by both students with and without disabilities and a separate setting includes buildings that are attended only by students with disabilities. </a:t>
            </a:r>
          </a:p>
          <a:p>
            <a:endParaRPr lang="en-US"/>
          </a:p>
          <a:p>
            <a:r>
              <a:rPr lang="en-US"/>
              <a:t>It is important to consider that Indicators 5A, 5B, and 5C do not add up to 100%. Meaning, not all students are served in a regular class 80% or more, or less than 40%, or are served in a separate school/facility.  For example, a student may attend a regular class less than 80% but more than 40% of the day.  While most students are represented in the reported data for Indicator 5A, 5B, or 5C, not all are.  The 2020 reported data reflected 18.4% of students with disabilities are NOT included in the Indicator 5 measurement.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92561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SPP 2020 through 2025, the Indicator 5 measurement has changed.  Indicator 5 now includes children aged 5 who are enrolled in kindergarten.  Previously all 5 year old children were included in Indicator 6 (Preschool LRE) but starting in 2020, states are required to identify whether a child with a disability aged 5 attends a preschool program or a kindergarten program.  If the child aged 5 attends a preschool program, they are reported in Indicator 6; if the child aged 5 attends a school-age program, then they are reported as part of Indicator 5 (School-Age LRE).</a:t>
            </a:r>
          </a:p>
          <a:p>
            <a:endParaRPr lang="en-US"/>
          </a:p>
          <a:p>
            <a:r>
              <a:rPr lang="en-US"/>
              <a:t>Improvement is still measured the same (increase in 80% or more and decrease in 40% or less and separate setting).  And the interpretation of regular class and separate setting are also still the same under the new SPP measurement.  </a:t>
            </a:r>
          </a:p>
          <a:p>
            <a:pPr marL="233972" indent="-233972">
              <a:buAutoNum type="arabicParenR"/>
            </a:pPr>
            <a:endParaRPr lang="en-US" sz="500"/>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72442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5 data is collected annually for all children who meet the age requirements (there is no data sampling allowed for this indicator).</a:t>
            </a:r>
          </a:p>
          <a:p>
            <a:endParaRPr lang="en-US"/>
          </a:p>
          <a:p>
            <a:r>
              <a:rPr lang="en-US"/>
              <a:t>Data reflecting students’ Least Restrictive Environment Code is collected annually via the Student Information Repository System (SIRS) and verified by school districts.  The reported data is a “snapshot” or “point in time” reflecting students’ educational environment as of the first Wednesday in October (BEDs Day).  The October 2020 BEDS Day data is reported in the 2020 annual performance report due to the United States Department of Education in February of 2022.</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98608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pause to check to ensure the information we presented regarding the measurement was clear and understandable.  </a:t>
            </a:r>
          </a:p>
        </p:txBody>
      </p:sp>
      <p:sp>
        <p:nvSpPr>
          <p:cNvPr id="4" name="Slide Number Placeholder 3"/>
          <p:cNvSpPr>
            <a:spLocks noGrp="1"/>
          </p:cNvSpPr>
          <p:nvPr>
            <p:ph type="sldNum" sz="quarter" idx="5"/>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1633986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2956218" y="0"/>
            <a:ext cx="3712394" cy="62335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175593" y="861237"/>
            <a:ext cx="3273646" cy="3409168"/>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3175592" y="4579890"/>
            <a:ext cx="3273646"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4" name="Picture 3">
            <a:extLst>
              <a:ext uri="{FF2B5EF4-FFF2-40B4-BE49-F238E27FC236}">
                <a16:creationId xmlns:a16="http://schemas.microsoft.com/office/drawing/2014/main" id="{C386F605-CE7F-4090-B254-6F916FCF960F}"/>
              </a:ext>
            </a:extLst>
          </p:cNvPr>
          <p:cNvPicPr>
            <a:picLocks noChangeAspect="1"/>
          </p:cNvPicPr>
          <p:nvPr userDrawn="1"/>
        </p:nvPicPr>
        <p:blipFill>
          <a:blip r:embed="rId2"/>
          <a:stretch>
            <a:fillRect/>
          </a:stretch>
        </p:blipFill>
        <p:spPr>
          <a:xfrm>
            <a:off x="6739128" y="0"/>
            <a:ext cx="5452872" cy="2501013"/>
          </a:xfrm>
          <a:prstGeom prst="rect">
            <a:avLst/>
          </a:prstGeom>
        </p:spPr>
      </p:pic>
      <p:sp>
        <p:nvSpPr>
          <p:cNvPr id="5" name="Rectangle 4">
            <a:extLst>
              <a:ext uri="{FF2B5EF4-FFF2-40B4-BE49-F238E27FC236}">
                <a16:creationId xmlns:a16="http://schemas.microsoft.com/office/drawing/2014/main" id="{1A0C00E4-63B3-4D28-A36E-8845EF416324}"/>
              </a:ext>
            </a:extLst>
          </p:cNvPr>
          <p:cNvSpPr/>
          <p:nvPr userDrawn="1"/>
        </p:nvSpPr>
        <p:spPr>
          <a:xfrm>
            <a:off x="6739128" y="2501013"/>
            <a:ext cx="5452872" cy="9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young&#10;&#10;Description automatically generated">
            <a:extLst>
              <a:ext uri="{FF2B5EF4-FFF2-40B4-BE49-F238E27FC236}">
                <a16:creationId xmlns:a16="http://schemas.microsoft.com/office/drawing/2014/main" id="{513BFF69-4F6A-4F50-A7F7-7C3314634A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739128" y="2583711"/>
            <a:ext cx="5452872" cy="3639200"/>
          </a:xfrm>
          <a:prstGeom prst="rect">
            <a:avLst/>
          </a:prstGeom>
        </p:spPr>
      </p:pic>
      <p:pic>
        <p:nvPicPr>
          <p:cNvPr id="15" name="Picture 14">
            <a:extLst>
              <a:ext uri="{FF2B5EF4-FFF2-40B4-BE49-F238E27FC236}">
                <a16:creationId xmlns:a16="http://schemas.microsoft.com/office/drawing/2014/main" id="{039964FC-7CF6-4C15-931A-257280C2A6D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655" b="8653"/>
          <a:stretch/>
        </p:blipFill>
        <p:spPr>
          <a:xfrm>
            <a:off x="0" y="0"/>
            <a:ext cx="2896251" cy="1828800"/>
          </a:xfrm>
          <a:prstGeom prst="rect">
            <a:avLst/>
          </a:prstGeom>
        </p:spPr>
      </p:pic>
      <p:pic>
        <p:nvPicPr>
          <p:cNvPr id="17" name="Picture 16" descr="A picture containing person&#10;&#10;Description automatically generated">
            <a:extLst>
              <a:ext uri="{FF2B5EF4-FFF2-40B4-BE49-F238E27FC236}">
                <a16:creationId xmlns:a16="http://schemas.microsoft.com/office/drawing/2014/main" id="{DD5C8211-8765-40B9-B7E6-4DA7689A16D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669" t="1590" r="5552" b="11035"/>
          <a:stretch/>
        </p:blipFill>
        <p:spPr>
          <a:xfrm>
            <a:off x="-10549" y="4375087"/>
            <a:ext cx="2896251" cy="1858457"/>
          </a:xfrm>
          <a:prstGeom prst="rect">
            <a:avLst/>
          </a:prstGeom>
        </p:spPr>
      </p:pic>
      <p:pic>
        <p:nvPicPr>
          <p:cNvPr id="19" name="Picture 18">
            <a:extLst>
              <a:ext uri="{FF2B5EF4-FFF2-40B4-BE49-F238E27FC236}">
                <a16:creationId xmlns:a16="http://schemas.microsoft.com/office/drawing/2014/main" id="{59F7A5E5-FB11-416E-A066-C7142B58B0D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034" t="17308" r="13177" b="1774"/>
          <a:stretch/>
        </p:blipFill>
        <p:spPr>
          <a:xfrm>
            <a:off x="0" y="1948310"/>
            <a:ext cx="2896251" cy="2307266"/>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6E47D2BB-415D-4079-B52B-C3C35D36F369}"/>
              </a:ext>
            </a:extLst>
          </p:cNvPr>
          <p:cNvSpPr>
            <a:spLocks noGrp="1"/>
          </p:cNvSpPr>
          <p:nvPr>
            <p:ph type="pic" sz="quarter" idx="28" hasCustomPrompt="1"/>
          </p:nvPr>
        </p:nvSpPr>
        <p:spPr>
          <a:xfrm>
            <a:off x="4448450" y="4321945"/>
            <a:ext cx="4208017" cy="2375332"/>
          </a:xfrm>
          <a:custGeom>
            <a:avLst/>
            <a:gdLst>
              <a:gd name="connsiteX0" fmla="*/ 2414723 w 4208017"/>
              <a:gd name="connsiteY0" fmla="*/ 0 h 2375332"/>
              <a:gd name="connsiteX1" fmla="*/ 3618021 w 4208017"/>
              <a:gd name="connsiteY1" fmla="*/ 0 h 2375332"/>
              <a:gd name="connsiteX2" fmla="*/ 3618021 w 4208017"/>
              <a:gd name="connsiteY2" fmla="*/ 1026017 h 2375332"/>
              <a:gd name="connsiteX3" fmla="*/ 4208017 w 4208017"/>
              <a:gd name="connsiteY3" fmla="*/ 1026017 h 2375332"/>
              <a:gd name="connsiteX4" fmla="*/ 4208017 w 4208017"/>
              <a:gd name="connsiteY4" fmla="*/ 2375332 h 2375332"/>
              <a:gd name="connsiteX5" fmla="*/ 0 w 4208017"/>
              <a:gd name="connsiteY5" fmla="*/ 2375332 h 2375332"/>
              <a:gd name="connsiteX6" fmla="*/ 0 w 4208017"/>
              <a:gd name="connsiteY6" fmla="*/ 152629 h 2375332"/>
              <a:gd name="connsiteX7" fmla="*/ 113020 w 4208017"/>
              <a:gd name="connsiteY7" fmla="*/ 255349 h 2375332"/>
              <a:gd name="connsiteX8" fmla="*/ 1140778 w 4208017"/>
              <a:gd name="connsiteY8" fmla="*/ 624304 h 2375332"/>
              <a:gd name="connsiteX9" fmla="*/ 2387559 w 4208017"/>
              <a:gd name="connsiteY9" fmla="*/ 36326 h 23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017" h="2375332">
                <a:moveTo>
                  <a:pt x="2414723" y="0"/>
                </a:moveTo>
                <a:lnTo>
                  <a:pt x="3618021" y="0"/>
                </a:lnTo>
                <a:lnTo>
                  <a:pt x="3618021" y="1026017"/>
                </a:lnTo>
                <a:lnTo>
                  <a:pt x="4208017" y="1026017"/>
                </a:lnTo>
                <a:lnTo>
                  <a:pt x="4208017" y="2375332"/>
                </a:lnTo>
                <a:lnTo>
                  <a:pt x="0" y="2375332"/>
                </a:lnTo>
                <a:lnTo>
                  <a:pt x="0" y="152629"/>
                </a:lnTo>
                <a:lnTo>
                  <a:pt x="113020" y="255349"/>
                </a:lnTo>
                <a:cubicBezTo>
                  <a:pt x="392315" y="485843"/>
                  <a:pt x="750377" y="624304"/>
                  <a:pt x="1140778" y="624304"/>
                </a:cubicBezTo>
                <a:cubicBezTo>
                  <a:pt x="1642723" y="624304"/>
                  <a:pt x="2091209" y="395419"/>
                  <a:pt x="2387559" y="36326"/>
                </a:cubicBezTo>
                <a:close/>
              </a:path>
            </a:pathLst>
          </a:custGeom>
          <a:solidFill>
            <a:schemeClr val="accent6">
              <a:lumMod val="40000"/>
              <a:lumOff val="60000"/>
            </a:schemeClr>
          </a:solidFill>
        </p:spPr>
        <p:txBody>
          <a:bodyPr wrap="square">
            <a:noAutofit/>
          </a:bodyPr>
          <a:lstStyle>
            <a:lvl1pPr algn="ctr">
              <a:buFontTx/>
              <a:buNone/>
              <a:defRPr sz="2000">
                <a:solidFill>
                  <a:schemeClr val="accent6">
                    <a:lumMod val="40000"/>
                    <a:lumOff val="60000"/>
                  </a:schemeClr>
                </a:solidFill>
              </a:defRPr>
            </a:lvl1pPr>
          </a:lstStyle>
          <a:p>
            <a:r>
              <a:rPr lang="en-US"/>
              <a:t>picture</a:t>
            </a:r>
          </a:p>
        </p:txBody>
      </p:sp>
      <p:sp>
        <p:nvSpPr>
          <p:cNvPr id="48" name="Picture Placeholder 47">
            <a:extLst>
              <a:ext uri="{FF2B5EF4-FFF2-40B4-BE49-F238E27FC236}">
                <a16:creationId xmlns:a16="http://schemas.microsoft.com/office/drawing/2014/main" id="{5FE1F749-6235-4ED4-9205-2DEBFB359391}"/>
              </a:ext>
            </a:extLst>
          </p:cNvPr>
          <p:cNvSpPr>
            <a:spLocks noGrp="1"/>
          </p:cNvSpPr>
          <p:nvPr>
            <p:ph type="pic" sz="quarter" idx="29" hasCustomPrompt="1"/>
          </p:nvPr>
        </p:nvSpPr>
        <p:spPr>
          <a:xfrm>
            <a:off x="4874582" y="736014"/>
            <a:ext cx="3780401" cy="3478367"/>
          </a:xfrm>
          <a:custGeom>
            <a:avLst/>
            <a:gdLst>
              <a:gd name="connsiteX0" fmla="*/ 0 w 3780401"/>
              <a:gd name="connsiteY0" fmla="*/ 0 h 3478367"/>
              <a:gd name="connsiteX1" fmla="*/ 3780401 w 3780401"/>
              <a:gd name="connsiteY1" fmla="*/ 0 h 3478367"/>
              <a:gd name="connsiteX2" fmla="*/ 3780401 w 3780401"/>
              <a:gd name="connsiteY2" fmla="*/ 2069606 h 3478367"/>
              <a:gd name="connsiteX3" fmla="*/ 3191889 w 3780401"/>
              <a:gd name="connsiteY3" fmla="*/ 2069606 h 3478367"/>
              <a:gd name="connsiteX4" fmla="*/ 3191889 w 3780401"/>
              <a:gd name="connsiteY4" fmla="*/ 3478367 h 3478367"/>
              <a:gd name="connsiteX5" fmla="*/ 2066290 w 3780401"/>
              <a:gd name="connsiteY5" fmla="*/ 3478367 h 3478367"/>
              <a:gd name="connsiteX6" fmla="*/ 2135372 w 3780401"/>
              <a:gd name="connsiteY6" fmla="*/ 3364655 h 3478367"/>
              <a:gd name="connsiteX7" fmla="*/ 2330382 w 3780401"/>
              <a:gd name="connsiteY7" fmla="*/ 2594499 h 3478367"/>
              <a:gd name="connsiteX8" fmla="*/ 714646 w 3780401"/>
              <a:gd name="connsiteY8" fmla="*/ 978763 h 3478367"/>
              <a:gd name="connsiteX9" fmla="*/ 85729 w 3780401"/>
              <a:gd name="connsiteY9" fmla="*/ 1105736 h 3478367"/>
              <a:gd name="connsiteX10" fmla="*/ 0 w 3780401"/>
              <a:gd name="connsiteY10" fmla="*/ 1147033 h 347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401" h="3478367">
                <a:moveTo>
                  <a:pt x="0" y="0"/>
                </a:moveTo>
                <a:lnTo>
                  <a:pt x="3780401" y="0"/>
                </a:lnTo>
                <a:lnTo>
                  <a:pt x="3780401" y="2069606"/>
                </a:lnTo>
                <a:lnTo>
                  <a:pt x="3191889" y="2069606"/>
                </a:lnTo>
                <a:lnTo>
                  <a:pt x="3191889" y="3478367"/>
                </a:lnTo>
                <a:lnTo>
                  <a:pt x="2066290" y="3478367"/>
                </a:lnTo>
                <a:lnTo>
                  <a:pt x="2135372" y="3364655"/>
                </a:lnTo>
                <a:cubicBezTo>
                  <a:pt x="2259739" y="3135716"/>
                  <a:pt x="2330382" y="2873357"/>
                  <a:pt x="2330382" y="2594499"/>
                </a:cubicBezTo>
                <a:cubicBezTo>
                  <a:pt x="2330382" y="1702153"/>
                  <a:pt x="1606992" y="978763"/>
                  <a:pt x="714646" y="978763"/>
                </a:cubicBezTo>
                <a:cubicBezTo>
                  <a:pt x="491560" y="978763"/>
                  <a:pt x="279033" y="1023975"/>
                  <a:pt x="85729" y="1105736"/>
                </a:cubicBezTo>
                <a:lnTo>
                  <a:pt x="0" y="1147033"/>
                </a:lnTo>
                <a:close/>
              </a:path>
            </a:pathLst>
          </a:custGeom>
          <a:solidFill>
            <a:schemeClr val="accent2"/>
          </a:solidFill>
        </p:spPr>
        <p:txBody>
          <a:bodyPr wrap="square">
            <a:noAutofit/>
          </a:bodyPr>
          <a:lstStyle>
            <a:lvl1pPr algn="r">
              <a:buFontTx/>
              <a:buNone/>
              <a:defRPr sz="2000">
                <a:solidFill>
                  <a:schemeClr val="accent2"/>
                </a:solidFill>
              </a:defRPr>
            </a:lvl1pPr>
          </a:lstStyle>
          <a:p>
            <a:r>
              <a:rPr lang="en-US"/>
              <a:t>picture</a:t>
            </a:r>
          </a:p>
        </p:txBody>
      </p:sp>
      <p:sp>
        <p:nvSpPr>
          <p:cNvPr id="38" name="Picture Placeholder 37">
            <a:extLst>
              <a:ext uri="{FF2B5EF4-FFF2-40B4-BE49-F238E27FC236}">
                <a16:creationId xmlns:a16="http://schemas.microsoft.com/office/drawing/2014/main" id="{83422ECC-7B1E-4F28-AFEB-5532505DDF56}"/>
              </a:ext>
            </a:extLst>
          </p:cNvPr>
          <p:cNvSpPr>
            <a:spLocks noGrp="1"/>
          </p:cNvSpPr>
          <p:nvPr>
            <p:ph type="pic" sz="quarter" idx="21" hasCustomPrompt="1"/>
          </p:nvPr>
        </p:nvSpPr>
        <p:spPr>
          <a:xfrm>
            <a:off x="1117838" y="3346510"/>
            <a:ext cx="3231471" cy="2397525"/>
          </a:xfrm>
          <a:custGeom>
            <a:avLst/>
            <a:gdLst>
              <a:gd name="connsiteX0" fmla="*/ 1946992 w 3231471"/>
              <a:gd name="connsiteY0" fmla="*/ 0 h 2397525"/>
              <a:gd name="connsiteX1" fmla="*/ 2856462 w 3231471"/>
              <a:gd name="connsiteY1" fmla="*/ 0 h 2397525"/>
              <a:gd name="connsiteX2" fmla="*/ 2863996 w 3231471"/>
              <a:gd name="connsiteY2" fmla="*/ 149203 h 2397525"/>
              <a:gd name="connsiteX3" fmla="*/ 3224610 w 3231471"/>
              <a:gd name="connsiteY3" fmla="*/ 1011761 h 2397525"/>
              <a:gd name="connsiteX4" fmla="*/ 3231471 w 3231471"/>
              <a:gd name="connsiteY4" fmla="*/ 1019311 h 2397525"/>
              <a:gd name="connsiteX5" fmla="*/ 3231471 w 3231471"/>
              <a:gd name="connsiteY5" fmla="*/ 2397525 h 2397525"/>
              <a:gd name="connsiteX6" fmla="*/ 0 w 3231471"/>
              <a:gd name="connsiteY6" fmla="*/ 2397525 h 2397525"/>
              <a:gd name="connsiteX7" fmla="*/ 0 w 3231471"/>
              <a:gd name="connsiteY7" fmla="*/ 984960 h 2397525"/>
              <a:gd name="connsiteX8" fmla="*/ 1946992 w 3231471"/>
              <a:gd name="connsiteY8" fmla="*/ 984960 h 239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1471" h="2397525">
                <a:moveTo>
                  <a:pt x="1946992" y="0"/>
                </a:moveTo>
                <a:lnTo>
                  <a:pt x="2856462" y="0"/>
                </a:lnTo>
                <a:lnTo>
                  <a:pt x="2863996" y="149203"/>
                </a:lnTo>
                <a:cubicBezTo>
                  <a:pt x="2897093" y="475100"/>
                  <a:pt x="3027043" y="772366"/>
                  <a:pt x="3224610" y="1011761"/>
                </a:cubicBezTo>
                <a:lnTo>
                  <a:pt x="3231471" y="1019311"/>
                </a:lnTo>
                <a:lnTo>
                  <a:pt x="3231471" y="2397525"/>
                </a:lnTo>
                <a:lnTo>
                  <a:pt x="0" y="2397525"/>
                </a:lnTo>
                <a:lnTo>
                  <a:pt x="0" y="984960"/>
                </a:lnTo>
                <a:lnTo>
                  <a:pt x="1946992" y="984960"/>
                </a:lnTo>
                <a:close/>
              </a:path>
            </a:pathLst>
          </a:custGeom>
          <a:solidFill>
            <a:schemeClr val="accent1">
              <a:lumMod val="75000"/>
            </a:schemeClr>
          </a:solidFill>
        </p:spPr>
        <p:txBody>
          <a:bodyPr wrap="square">
            <a:noAutofit/>
          </a:bodyPr>
          <a:lstStyle>
            <a:lvl1pPr algn="ctr">
              <a:buFontTx/>
              <a:buNone/>
              <a:defRPr sz="2000">
                <a:solidFill>
                  <a:schemeClr val="accent1">
                    <a:lumMod val="75000"/>
                  </a:schemeClr>
                </a:solidFill>
              </a:defRPr>
            </a:lvl1pPr>
          </a:lstStyle>
          <a:p>
            <a:r>
              <a:rPr lang="en-US"/>
              <a:t>picture</a:t>
            </a:r>
          </a:p>
        </p:txBody>
      </p:sp>
      <p:sp>
        <p:nvSpPr>
          <p:cNvPr id="40" name="Picture Placeholder 39">
            <a:extLst>
              <a:ext uri="{FF2B5EF4-FFF2-40B4-BE49-F238E27FC236}">
                <a16:creationId xmlns:a16="http://schemas.microsoft.com/office/drawing/2014/main" id="{0F36A301-8DE6-4070-89B9-CAEDEEBAFF39}"/>
              </a:ext>
            </a:extLst>
          </p:cNvPr>
          <p:cNvSpPr>
            <a:spLocks noGrp="1"/>
          </p:cNvSpPr>
          <p:nvPr>
            <p:ph type="pic" sz="quarter" idx="10" hasCustomPrompt="1"/>
          </p:nvPr>
        </p:nvSpPr>
        <p:spPr>
          <a:xfrm>
            <a:off x="1013719" y="284365"/>
            <a:ext cx="3778414" cy="2985113"/>
          </a:xfrm>
          <a:custGeom>
            <a:avLst/>
            <a:gdLst>
              <a:gd name="connsiteX0" fmla="*/ 0 w 3778414"/>
              <a:gd name="connsiteY0" fmla="*/ 0 h 2985113"/>
              <a:gd name="connsiteX1" fmla="*/ 3778414 w 3778414"/>
              <a:gd name="connsiteY1" fmla="*/ 0 h 2985113"/>
              <a:gd name="connsiteX2" fmla="*/ 3778414 w 3778414"/>
              <a:gd name="connsiteY2" fmla="*/ 1641789 h 2985113"/>
              <a:gd name="connsiteX3" fmla="*/ 3672136 w 3778414"/>
              <a:gd name="connsiteY3" fmla="*/ 1706355 h 2985113"/>
              <a:gd name="connsiteX4" fmla="*/ 2968115 w 3778414"/>
              <a:gd name="connsiteY4" fmla="*/ 2880949 h 2985113"/>
              <a:gd name="connsiteX5" fmla="*/ 2962855 w 3778414"/>
              <a:gd name="connsiteY5" fmla="*/ 2985113 h 2985113"/>
              <a:gd name="connsiteX6" fmla="*/ 2051111 w 3778414"/>
              <a:gd name="connsiteY6" fmla="*/ 2985113 h 2985113"/>
              <a:gd name="connsiteX7" fmla="*/ 2051111 w 3778414"/>
              <a:gd name="connsiteY7" fmla="*/ 2050462 h 2985113"/>
              <a:gd name="connsiteX8" fmla="*/ 0 w 3778414"/>
              <a:gd name="connsiteY8" fmla="*/ 2050462 h 298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8414" h="2985113">
                <a:moveTo>
                  <a:pt x="0" y="0"/>
                </a:moveTo>
                <a:lnTo>
                  <a:pt x="3778414" y="0"/>
                </a:lnTo>
                <a:lnTo>
                  <a:pt x="3778414" y="1641789"/>
                </a:lnTo>
                <a:lnTo>
                  <a:pt x="3672136" y="1706355"/>
                </a:lnTo>
                <a:cubicBezTo>
                  <a:pt x="3285326" y="1967678"/>
                  <a:pt x="3017760" y="2392102"/>
                  <a:pt x="2968115" y="2880949"/>
                </a:cubicBezTo>
                <a:lnTo>
                  <a:pt x="2962855" y="2985113"/>
                </a:lnTo>
                <a:lnTo>
                  <a:pt x="2051111" y="2985113"/>
                </a:lnTo>
                <a:lnTo>
                  <a:pt x="2051111" y="2050462"/>
                </a:lnTo>
                <a:lnTo>
                  <a:pt x="0" y="2050462"/>
                </a:lnTo>
                <a:close/>
              </a:path>
            </a:pathLst>
          </a:custGeom>
          <a:solidFill>
            <a:schemeClr val="tx2"/>
          </a:solidFill>
          <a:ln w="76200">
            <a:noFill/>
          </a:ln>
        </p:spPr>
        <p:txBody>
          <a:bodyPr wrap="square">
            <a:noAutofit/>
          </a:bodyPr>
          <a:lstStyle>
            <a:lvl1pPr algn="ctr">
              <a:buFontTx/>
              <a:buNone/>
              <a:defRPr sz="2000">
                <a:solidFill>
                  <a:schemeClr val="tx2"/>
                </a:solidFill>
              </a:defRPr>
            </a:lvl1pPr>
          </a:lstStyle>
          <a:p>
            <a:r>
              <a:rPr lang="en-US"/>
              <a:t>picture</a:t>
            </a:r>
          </a:p>
        </p:txBody>
      </p:sp>
      <p:sp>
        <p:nvSpPr>
          <p:cNvPr id="34" name="Text Placeholder 55">
            <a:extLst>
              <a:ext uri="{FF2B5EF4-FFF2-40B4-BE49-F238E27FC236}">
                <a16:creationId xmlns:a16="http://schemas.microsoft.com/office/drawing/2014/main" id="{A094AAC4-B5ED-47F4-8258-99D53CFD5ECB}"/>
              </a:ext>
            </a:extLst>
          </p:cNvPr>
          <p:cNvSpPr>
            <a:spLocks noGrp="1"/>
          </p:cNvSpPr>
          <p:nvPr>
            <p:ph type="body" sz="quarter" idx="27" hasCustomPrompt="1"/>
          </p:nvPr>
        </p:nvSpPr>
        <p:spPr>
          <a:xfrm>
            <a:off x="8889236" y="1212967"/>
            <a:ext cx="2943225" cy="460375"/>
          </a:xfrm>
        </p:spPr>
        <p:txBody>
          <a:bodyPr>
            <a:normAutofit/>
          </a:bodyPr>
          <a:lstStyle>
            <a:lvl1pPr marL="0" indent="0" algn="ctr">
              <a:buNone/>
              <a:defRPr sz="1600" spc="300">
                <a:solidFill>
                  <a:schemeClr val="tx2"/>
                </a:solidFill>
              </a:defRPr>
            </a:lvl1pPr>
          </a:lstStyle>
          <a:p>
            <a:pPr lvl="0"/>
            <a:r>
              <a:rPr lang="en-US"/>
              <a:t>Add Subtitle</a:t>
            </a:r>
          </a:p>
        </p:txBody>
      </p:sp>
      <p:cxnSp>
        <p:nvCxnSpPr>
          <p:cNvPr id="36" name="Straight Connector 35">
            <a:extLst>
              <a:ext uri="{FF2B5EF4-FFF2-40B4-BE49-F238E27FC236}">
                <a16:creationId xmlns:a16="http://schemas.microsoft.com/office/drawing/2014/main" id="{C3DAD4DA-9BF0-49DF-B3A0-AD4373B7AB97}"/>
              </a:ext>
            </a:extLst>
          </p:cNvPr>
          <p:cNvCxnSpPr>
            <a:cxnSpLocks/>
          </p:cNvCxnSpPr>
          <p:nvPr userDrawn="1"/>
        </p:nvCxnSpPr>
        <p:spPr>
          <a:xfrm>
            <a:off x="9355907" y="1113989"/>
            <a:ext cx="198859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654188-189F-4C45-84FE-46196D57E725}"/>
              </a:ext>
            </a:extLst>
          </p:cNvPr>
          <p:cNvSpPr>
            <a:spLocks noGrp="1"/>
          </p:cNvSpPr>
          <p:nvPr>
            <p:ph type="title" hasCustomPrompt="1"/>
          </p:nvPr>
        </p:nvSpPr>
        <p:spPr>
          <a:xfrm>
            <a:off x="8889236" y="638380"/>
            <a:ext cx="2943960" cy="475585"/>
          </a:xfrm>
        </p:spPr>
        <p:txBody>
          <a:bodyPr vert="horz" lIns="91440" tIns="45720" rIns="91440" bIns="45720" rtlCol="0">
            <a:normAutofit/>
          </a:bodyPr>
          <a:lstStyle>
            <a:lvl1pPr algn="ctr">
              <a:defRPr lang="en-US" sz="2800" b="1" cap="all" spc="300" baseline="0">
                <a:solidFill>
                  <a:schemeClr val="tx2"/>
                </a:solidFill>
                <a:ea typeface="+mn-ea"/>
                <a:cs typeface="+mn-cs"/>
              </a:defRPr>
            </a:lvl1pPr>
          </a:lstStyle>
          <a:p>
            <a:pPr marL="0" lvl="0" indent="0" algn="ctr">
              <a:spcBef>
                <a:spcPts val="1000"/>
              </a:spcBef>
              <a:buFont typeface="Arial" panose="020B0604020202020204" pitchFamily="34" charset="0"/>
            </a:pPr>
            <a:r>
              <a:rPr lang="en-US"/>
              <a:t>Add Title</a:t>
            </a:r>
          </a:p>
        </p:txBody>
      </p:sp>
      <p:sp>
        <p:nvSpPr>
          <p:cNvPr id="21" name="Picture Placeholder 73">
            <a:extLst>
              <a:ext uri="{FF2B5EF4-FFF2-40B4-BE49-F238E27FC236}">
                <a16:creationId xmlns:a16="http://schemas.microsoft.com/office/drawing/2014/main" id="{E2592FC4-8899-4307-8C15-58CDB76E20D7}"/>
              </a:ext>
            </a:extLst>
          </p:cNvPr>
          <p:cNvSpPr>
            <a:spLocks noGrp="1"/>
          </p:cNvSpPr>
          <p:nvPr>
            <p:ph type="pic" sz="quarter" idx="22" hasCustomPrompt="1"/>
          </p:nvPr>
        </p:nvSpPr>
        <p:spPr>
          <a:xfrm>
            <a:off x="8914350" y="4156229"/>
            <a:ext cx="2184926" cy="2184926"/>
          </a:xfrm>
          <a:prstGeom prst="ellipse">
            <a:avLst/>
          </a:prstGeom>
          <a:solidFill>
            <a:schemeClr val="accent1"/>
          </a:solidFill>
          <a:ln w="76200">
            <a:solidFill>
              <a:schemeClr val="bg1"/>
            </a:solidFill>
          </a:ln>
        </p:spPr>
        <p:txBody>
          <a:bodyPr>
            <a:normAutofit/>
          </a:bodyPr>
          <a:lstStyle>
            <a:lvl1pPr algn="ctr">
              <a:buFontTx/>
              <a:buNone/>
              <a:defRPr sz="2000">
                <a:solidFill>
                  <a:schemeClr val="accent1"/>
                </a:solidFill>
              </a:defRPr>
            </a:lvl1pPr>
          </a:lstStyle>
          <a:p>
            <a:r>
              <a:rPr lang="en-US"/>
              <a:t>picture</a:t>
            </a:r>
          </a:p>
        </p:txBody>
      </p:sp>
      <p:sp>
        <p:nvSpPr>
          <p:cNvPr id="37" name="Picture Placeholder 73">
            <a:extLst>
              <a:ext uri="{FF2B5EF4-FFF2-40B4-BE49-F238E27FC236}">
                <a16:creationId xmlns:a16="http://schemas.microsoft.com/office/drawing/2014/main" id="{D7F536AA-2C67-4EE9-BA44-3CD14A662A4A}"/>
              </a:ext>
            </a:extLst>
          </p:cNvPr>
          <p:cNvSpPr>
            <a:spLocks noGrp="1"/>
          </p:cNvSpPr>
          <p:nvPr>
            <p:ph type="pic" sz="quarter" idx="30" hasCustomPrompt="1"/>
          </p:nvPr>
        </p:nvSpPr>
        <p:spPr>
          <a:xfrm>
            <a:off x="3973492" y="1714777"/>
            <a:ext cx="3231471" cy="3231472"/>
          </a:xfrm>
          <a:prstGeom prst="ellipse">
            <a:avLst/>
          </a:prstGeom>
          <a:solidFill>
            <a:schemeClr val="accent1">
              <a:lumMod val="40000"/>
              <a:lumOff val="60000"/>
            </a:schemeClr>
          </a:solidFill>
          <a:ln w="76200">
            <a:solidFill>
              <a:schemeClr val="bg1"/>
            </a:solidFill>
          </a:ln>
        </p:spPr>
        <p:txBody>
          <a:bodyPr>
            <a:normAutofit/>
          </a:bodyPr>
          <a:lstStyle>
            <a:lvl1pPr algn="ctr">
              <a:buFontTx/>
              <a:buNone/>
              <a:defRPr sz="2000">
                <a:solidFill>
                  <a:schemeClr val="accent1">
                    <a:lumMod val="40000"/>
                    <a:lumOff val="60000"/>
                  </a:schemeClr>
                </a:solidFill>
              </a:defRPr>
            </a:lvl1pPr>
          </a:lstStyle>
          <a:p>
            <a:r>
              <a:rPr lang="en-US"/>
              <a:t>picture</a:t>
            </a:r>
          </a:p>
        </p:txBody>
      </p:sp>
      <p:sp>
        <p:nvSpPr>
          <p:cNvPr id="45" name="Picture Placeholder 76">
            <a:extLst>
              <a:ext uri="{FF2B5EF4-FFF2-40B4-BE49-F238E27FC236}">
                <a16:creationId xmlns:a16="http://schemas.microsoft.com/office/drawing/2014/main" id="{612A5F8A-A926-4147-B50C-7CE357925765}"/>
              </a:ext>
            </a:extLst>
          </p:cNvPr>
          <p:cNvSpPr>
            <a:spLocks noGrp="1"/>
          </p:cNvSpPr>
          <p:nvPr>
            <p:ph type="pic" sz="quarter" idx="23" hasCustomPrompt="1"/>
          </p:nvPr>
        </p:nvSpPr>
        <p:spPr>
          <a:xfrm>
            <a:off x="568720" y="2334827"/>
            <a:ext cx="2496110" cy="1996643"/>
          </a:xfrm>
          <a:solidFill>
            <a:schemeClr val="accent6"/>
          </a:solidFill>
          <a:ln w="76200" cap="sq">
            <a:solidFill>
              <a:schemeClr val="bg1"/>
            </a:solidFill>
            <a:miter lim="800000"/>
          </a:ln>
        </p:spPr>
        <p:txBody>
          <a:bodyPr>
            <a:normAutofit/>
          </a:bodyPr>
          <a:lstStyle>
            <a:lvl1pPr algn="ctr">
              <a:buFontTx/>
              <a:buNone/>
              <a:defRPr sz="2000">
                <a:solidFill>
                  <a:schemeClr val="accent6"/>
                </a:solidFill>
              </a:defRPr>
            </a:lvl1pPr>
          </a:lstStyle>
          <a:p>
            <a:r>
              <a:rPr lang="en-US"/>
              <a:t>picture</a:t>
            </a:r>
          </a:p>
        </p:txBody>
      </p:sp>
      <p:sp>
        <p:nvSpPr>
          <p:cNvPr id="49" name="Picture Placeholder 48">
            <a:extLst>
              <a:ext uri="{FF2B5EF4-FFF2-40B4-BE49-F238E27FC236}">
                <a16:creationId xmlns:a16="http://schemas.microsoft.com/office/drawing/2014/main" id="{702D7850-E2F0-4CF9-AE7D-387BB2740649}"/>
              </a:ext>
            </a:extLst>
          </p:cNvPr>
          <p:cNvSpPr>
            <a:spLocks noGrp="1"/>
          </p:cNvSpPr>
          <p:nvPr>
            <p:ph type="pic" sz="quarter" idx="24" hasCustomPrompt="1"/>
          </p:nvPr>
        </p:nvSpPr>
        <p:spPr>
          <a:xfrm>
            <a:off x="8066471" y="2805620"/>
            <a:ext cx="3555325" cy="2542342"/>
          </a:xfrm>
          <a:custGeom>
            <a:avLst/>
            <a:gdLst>
              <a:gd name="connsiteX0" fmla="*/ 0 w 3555325"/>
              <a:gd name="connsiteY0" fmla="*/ 0 h 2542342"/>
              <a:gd name="connsiteX1" fmla="*/ 3555325 w 3555325"/>
              <a:gd name="connsiteY1" fmla="*/ 0 h 2542342"/>
              <a:gd name="connsiteX2" fmla="*/ 3555325 w 3555325"/>
              <a:gd name="connsiteY2" fmla="*/ 2542342 h 2542342"/>
              <a:gd name="connsiteX3" fmla="*/ 3027792 w 3555325"/>
              <a:gd name="connsiteY3" fmla="*/ 2542342 h 2542342"/>
              <a:gd name="connsiteX4" fmla="*/ 3032805 w 3555325"/>
              <a:gd name="connsiteY4" fmla="*/ 2443072 h 2542342"/>
              <a:gd name="connsiteX5" fmla="*/ 1940342 w 3555325"/>
              <a:gd name="connsiteY5" fmla="*/ 1350609 h 2542342"/>
              <a:gd name="connsiteX6" fmla="*/ 847879 w 3555325"/>
              <a:gd name="connsiteY6" fmla="*/ 2443072 h 2542342"/>
              <a:gd name="connsiteX7" fmla="*/ 852892 w 3555325"/>
              <a:gd name="connsiteY7" fmla="*/ 2542342 h 2542342"/>
              <a:gd name="connsiteX8" fmla="*/ 0 w 3555325"/>
              <a:gd name="connsiteY8" fmla="*/ 2542342 h 254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5325" h="2542342">
                <a:moveTo>
                  <a:pt x="0" y="0"/>
                </a:moveTo>
                <a:lnTo>
                  <a:pt x="3555325" y="0"/>
                </a:lnTo>
                <a:lnTo>
                  <a:pt x="3555325" y="2542342"/>
                </a:lnTo>
                <a:lnTo>
                  <a:pt x="3027792" y="2542342"/>
                </a:lnTo>
                <a:lnTo>
                  <a:pt x="3032805" y="2443072"/>
                </a:lnTo>
                <a:cubicBezTo>
                  <a:pt x="3032805" y="1839721"/>
                  <a:pt x="2543693" y="1350609"/>
                  <a:pt x="1940342" y="1350609"/>
                </a:cubicBezTo>
                <a:cubicBezTo>
                  <a:pt x="1336991" y="1350609"/>
                  <a:pt x="847879" y="1839721"/>
                  <a:pt x="847879" y="2443072"/>
                </a:cubicBezTo>
                <a:lnTo>
                  <a:pt x="852892" y="2542342"/>
                </a:lnTo>
                <a:lnTo>
                  <a:pt x="0" y="2542342"/>
                </a:lnTo>
                <a:close/>
              </a:path>
            </a:pathLst>
          </a:custGeom>
          <a:solidFill>
            <a:schemeClr val="accent2">
              <a:lumMod val="75000"/>
            </a:schemeClr>
          </a:solidFill>
          <a:ln w="76200">
            <a:solidFill>
              <a:schemeClr val="bg1"/>
            </a:solidFill>
            <a:miter lim="800000"/>
          </a:ln>
        </p:spPr>
        <p:txBody>
          <a:bodyPr wrap="square">
            <a:noAutofit/>
          </a:bodyPr>
          <a:lstStyle>
            <a:lvl1pPr algn="ctr">
              <a:buFontTx/>
              <a:buNone/>
              <a:defRPr sz="2000">
                <a:solidFill>
                  <a:schemeClr val="accent2">
                    <a:lumMod val="75000"/>
                  </a:schemeClr>
                </a:solidFill>
              </a:defRPr>
            </a:lvl1pPr>
          </a:lstStyle>
          <a:p>
            <a:r>
              <a:rPr lang="en-US"/>
              <a:t>picture</a:t>
            </a:r>
          </a:p>
        </p:txBody>
      </p:sp>
    </p:spTree>
    <p:extLst>
      <p:ext uri="{BB962C8B-B14F-4D97-AF65-F5344CB8AC3E}">
        <p14:creationId xmlns:p14="http://schemas.microsoft.com/office/powerpoint/2010/main" val="74732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971800"/>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3429000"/>
            <a:ext cx="6922990" cy="2488676"/>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25327" y="61151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4" name="Picture 3">
            <a:extLst>
              <a:ext uri="{FF2B5EF4-FFF2-40B4-BE49-F238E27FC236}">
                <a16:creationId xmlns:a16="http://schemas.microsoft.com/office/drawing/2014/main" id="{57A9AB34-58B0-4896-9BF0-EED4AE425A62}"/>
              </a:ext>
            </a:extLst>
          </p:cNvPr>
          <p:cNvPicPr>
            <a:picLocks noChangeAspect="1"/>
          </p:cNvPicPr>
          <p:nvPr userDrawn="1"/>
        </p:nvPicPr>
        <p:blipFill>
          <a:blip r:embed="rId3"/>
          <a:stretch>
            <a:fillRect/>
          </a:stretch>
        </p:blipFill>
        <p:spPr>
          <a:xfrm>
            <a:off x="1600199" y="-31043"/>
            <a:ext cx="7199696" cy="3302210"/>
          </a:xfrm>
          <a:prstGeom prst="rect">
            <a:avLst/>
          </a:prstGeom>
        </p:spPr>
      </p:pic>
      <p:pic>
        <p:nvPicPr>
          <p:cNvPr id="6" name="Picture 5">
            <a:extLst>
              <a:ext uri="{FF2B5EF4-FFF2-40B4-BE49-F238E27FC236}">
                <a16:creationId xmlns:a16="http://schemas.microsoft.com/office/drawing/2014/main" id="{6310AD46-1355-4F8B-8F4F-33DBDE93C36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720" r="24556"/>
          <a:stretch/>
        </p:blipFill>
        <p:spPr>
          <a:xfrm>
            <a:off x="8909304" y="2509395"/>
            <a:ext cx="3282696" cy="3886200"/>
          </a:xfrm>
          <a:prstGeom prst="rect">
            <a:avLst/>
          </a:prstGeom>
        </p:spPr>
      </p:pic>
      <p:pic>
        <p:nvPicPr>
          <p:cNvPr id="10" name="Picture 9" descr="A picture containing text, person, table&#10;&#10;Description automatically generated">
            <a:extLst>
              <a:ext uri="{FF2B5EF4-FFF2-40B4-BE49-F238E27FC236}">
                <a16:creationId xmlns:a16="http://schemas.microsoft.com/office/drawing/2014/main" id="{2AA854C9-0C1D-4856-9055-67E6D1C2B59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586"/>
          <a:stretch/>
        </p:blipFill>
        <p:spPr>
          <a:xfrm>
            <a:off x="8909304" y="106326"/>
            <a:ext cx="3282696" cy="2320446"/>
          </a:xfrm>
          <a:prstGeom prst="rect">
            <a:avLst/>
          </a:prstGeom>
        </p:spPr>
      </p:pic>
      <p:pic>
        <p:nvPicPr>
          <p:cNvPr id="13" name="Picture 12">
            <a:extLst>
              <a:ext uri="{FF2B5EF4-FFF2-40B4-BE49-F238E27FC236}">
                <a16:creationId xmlns:a16="http://schemas.microsoft.com/office/drawing/2014/main" id="{CDBE66BA-A6AD-4575-A3B0-A32A5A8FEDA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845" r="45587"/>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9/29/2021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
        <p:nvSpPr>
          <p:cNvPr id="7" name="Date Placeholder 6"/>
          <p:cNvSpPr>
            <a:spLocks noGrp="1"/>
          </p:cNvSpPr>
          <p:nvPr>
            <p:ph type="dt" sz="half" idx="10"/>
          </p:nvPr>
        </p:nvSpPr>
        <p:spPr/>
        <p:txBody>
          <a:bodyPr/>
          <a:lstStyle/>
          <a:p>
            <a:fld id="{94C81B4D-F060-418E-A958-B2BDC1A258F8}" type="datetime1">
              <a:rPr lang="en-US" smtClean="0"/>
              <a:pPr/>
              <a:t>9/29/2021</a:t>
            </a:fld>
            <a:endParaRPr lang="en-US"/>
          </a:p>
        </p:txBody>
      </p:sp>
      <p:sp>
        <p:nvSpPr>
          <p:cNvPr id="8" name="Footer Placeholder 7"/>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9/29/2021</a:t>
            </a:fld>
            <a:endParaRPr lang="en-US"/>
          </a:p>
        </p:txBody>
      </p:sp>
      <p:sp>
        <p:nvSpPr>
          <p:cNvPr id="4" name="Footer Placeholder 3"/>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9/29/2021</a:t>
            </a:fld>
            <a:endParaRPr lang="en-US"/>
          </a:p>
        </p:txBody>
      </p:sp>
      <p:sp>
        <p:nvSpPr>
          <p:cNvPr id="3" name="Footer Placeholder 2"/>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9/29/2021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1171280"/>
            <a:ext cx="5509565" cy="2458281"/>
          </a:xfrm>
          <a:solidFill>
            <a:schemeClr val="accent1">
              <a:lumMod val="75000"/>
            </a:schemeClr>
          </a:solidFill>
        </p:spPr>
        <p:txBody>
          <a:bodyPr anchor="b"/>
          <a:lstStyle>
            <a:lvl1pPr>
              <a:defRPr sz="320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6707180" y="3704169"/>
            <a:ext cx="5484819" cy="2691756"/>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9/29/2021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pic>
        <p:nvPicPr>
          <p:cNvPr id="11" name="Picture 10">
            <a:extLst>
              <a:ext uri="{FF2B5EF4-FFF2-40B4-BE49-F238E27FC236}">
                <a16:creationId xmlns:a16="http://schemas.microsoft.com/office/drawing/2014/main" id="{FAB57F3C-4405-432E-81E7-55A6EFEC1F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9" y="0"/>
            <a:ext cx="6586869" cy="4391246"/>
          </a:xfrm>
          <a:prstGeom prst="rect">
            <a:avLst/>
          </a:prstGeom>
        </p:spPr>
      </p:pic>
      <p:pic>
        <p:nvPicPr>
          <p:cNvPr id="13" name="Picture 12" descr="A picture containing outdoor, grass, sky, person&#10;&#10;Description automatically generated">
            <a:extLst>
              <a:ext uri="{FF2B5EF4-FFF2-40B4-BE49-F238E27FC236}">
                <a16:creationId xmlns:a16="http://schemas.microsoft.com/office/drawing/2014/main" id="{2307A8DE-EB37-47D2-9266-81899A1F8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42" y="4431437"/>
            <a:ext cx="2942819" cy="1964488"/>
          </a:xfrm>
          <a:prstGeom prst="rect">
            <a:avLst/>
          </a:prstGeom>
        </p:spPr>
      </p:pic>
      <p:pic>
        <p:nvPicPr>
          <p:cNvPr id="17" name="Picture 16">
            <a:extLst>
              <a:ext uri="{FF2B5EF4-FFF2-40B4-BE49-F238E27FC236}">
                <a16:creationId xmlns:a16="http://schemas.microsoft.com/office/drawing/2014/main" id="{CC7566B6-E1D4-433D-9346-4869FBABAE5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9887" r="-600" b="6927"/>
          <a:stretch/>
        </p:blipFill>
        <p:spPr>
          <a:xfrm>
            <a:off x="3041864" y="4443559"/>
            <a:ext cx="3563547" cy="1964488"/>
          </a:xfrm>
          <a:prstGeom prst="rect">
            <a:avLst/>
          </a:prstGeom>
        </p:spPr>
      </p:pic>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9/29/2021</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p>
        </p:txBody>
      </p:sp>
      <p:pic>
        <p:nvPicPr>
          <p:cNvPr id="13" name="Picture 12">
            <a:extLst>
              <a:ext uri="{FF2B5EF4-FFF2-40B4-BE49-F238E27FC236}">
                <a16:creationId xmlns:a16="http://schemas.microsoft.com/office/drawing/2014/main" id="{3CFD5101-6071-4435-AD9B-67CF4EB532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1473" y="0"/>
            <a:ext cx="2460527" cy="1123284"/>
          </a:xfrm>
          <a:prstGeom prst="rect">
            <a:avLst/>
          </a:prstGeom>
        </p:spPr>
      </p:pic>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p12.nysed.gov/specialed/publications/spaceplanrequirements-oct13.pdf" TargetMode="Externa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svg"/></Relationships>
</file>

<file path=ppt/slides/_rels/slide43.xml.rels><?xml version="1.0" encoding="UTF-8" standalone="yes"?>
<Relationships xmlns="http://schemas.openxmlformats.org/package/2006/relationships"><Relationship Id="rId3" Type="http://schemas.openxmlformats.org/officeDocument/2006/relationships/hyperlink" Target="http://www.p12.nysed.gov/specialed/applications/documents/2021-22-out-of-state-placement-memo.pdf"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notesSlide" Target="../notesSlides/notesSlide44.xml"/><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image" Target="../media/image30.png"/><Relationship Id="rId9" Type="http://schemas.microsoft.com/office/2007/relationships/diagramDrawing" Target="../diagrams/drawing9.xml"/><Relationship Id="rId14" Type="http://schemas.microsoft.com/office/2007/relationships/diagramDrawing" Target="../diagrams/drawing10.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notesSlide" Target="../notesSlides/notesSlide51.xml"/><Relationship Id="rId7" Type="http://schemas.openxmlformats.org/officeDocument/2006/relationships/diagramQuickStyle" Target="../diagrams/quickStyle1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Layout" Target="../diagrams/layout14.xml"/><Relationship Id="rId11" Type="http://schemas.openxmlformats.org/officeDocument/2006/relationships/image" Target="../media/image31.svg"/><Relationship Id="rId5" Type="http://schemas.openxmlformats.org/officeDocument/2006/relationships/diagramData" Target="../diagrams/data14.xml"/><Relationship Id="rId10" Type="http://schemas.openxmlformats.org/officeDocument/2006/relationships/image" Target="../media/image15.png"/><Relationship Id="rId4" Type="http://schemas.openxmlformats.org/officeDocument/2006/relationships/chart" Target="../charts/chart13.xml"/><Relationship Id="rId9" Type="http://schemas.microsoft.com/office/2007/relationships/diagramDrawing" Target="../diagrams/drawing14.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notesSlide" Target="../notesSlides/notesSlide52.xml"/><Relationship Id="rId7" Type="http://schemas.openxmlformats.org/officeDocument/2006/relationships/diagramQuickStyle" Target="../diagrams/quickStyle1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Layout" Target="../diagrams/layout15.xml"/><Relationship Id="rId11" Type="http://schemas.openxmlformats.org/officeDocument/2006/relationships/image" Target="../media/image31.svg"/><Relationship Id="rId5" Type="http://schemas.openxmlformats.org/officeDocument/2006/relationships/diagramData" Target="../diagrams/data15.xml"/><Relationship Id="rId10" Type="http://schemas.openxmlformats.org/officeDocument/2006/relationships/image" Target="../media/image15.png"/><Relationship Id="rId4" Type="http://schemas.openxmlformats.org/officeDocument/2006/relationships/chart" Target="../charts/chart14.xml"/><Relationship Id="rId9" Type="http://schemas.microsoft.com/office/2007/relationships/diagramDrawing" Target="../diagrams/drawing15.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notesSlide" Target="../notesSlides/notesSlide53.xml"/><Relationship Id="rId7" Type="http://schemas.openxmlformats.org/officeDocument/2006/relationships/diagramQuickStyle" Target="../diagrams/quickStyle1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Layout" Target="../diagrams/layout16.xml"/><Relationship Id="rId11" Type="http://schemas.openxmlformats.org/officeDocument/2006/relationships/image" Target="../media/image31.svg"/><Relationship Id="rId5" Type="http://schemas.openxmlformats.org/officeDocument/2006/relationships/diagramData" Target="../diagrams/data16.xml"/><Relationship Id="rId10" Type="http://schemas.openxmlformats.org/officeDocument/2006/relationships/image" Target="../media/image15.png"/><Relationship Id="rId4" Type="http://schemas.openxmlformats.org/officeDocument/2006/relationships/chart" Target="../charts/chart15.xml"/><Relationship Id="rId9" Type="http://schemas.microsoft.com/office/2007/relationships/diagramDrawing" Target="../diagrams/drawing1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data.nysed.gov/"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hyperlink" Target="http://www.nysed.gov/special-education/ffy-2020-2025-spp-apr" TargetMode="External"/><Relationship Id="rId4" Type="http://schemas.openxmlformats.org/officeDocument/2006/relationships/diagramLayout" Target="../diagrams/layout17.xml"/><Relationship Id="rId9" Type="http://schemas.openxmlformats.org/officeDocument/2006/relationships/image" Target="../media/image36.svg"/></Relationships>
</file>

<file path=ppt/slides/_rels/slide5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75592" y="248654"/>
            <a:ext cx="3381865" cy="4759281"/>
          </a:xfrm>
        </p:spPr>
        <p:txBody>
          <a:bodyPr>
            <a:normAutofit fontScale="90000"/>
          </a:bodyPr>
          <a:lstStyle/>
          <a:p>
            <a:r>
              <a:rPr lang="en-US"/>
              <a:t>State Performance Plan (SPP)/</a:t>
            </a:r>
            <a:br>
              <a:rPr lang="en-US"/>
            </a:br>
            <a:r>
              <a:rPr lang="en-US"/>
              <a:t>Annual Performance Report (APR) </a:t>
            </a:r>
            <a:br>
              <a:rPr lang="en-US"/>
            </a:br>
            <a:r>
              <a:rPr lang="en-US"/>
              <a:t>2020-2025</a:t>
            </a:r>
          </a:p>
        </p:txBody>
      </p:sp>
      <p:sp>
        <p:nvSpPr>
          <p:cNvPr id="3" name="Subtitle 2"/>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5146D4-3D16-40CC-858A-B819447F8057}"/>
              </a:ext>
            </a:extLst>
          </p:cNvPr>
          <p:cNvSpPr txBox="1"/>
          <p:nvPr/>
        </p:nvSpPr>
        <p:spPr>
          <a:xfrm>
            <a:off x="133349" y="6276974"/>
            <a:ext cx="10353675" cy="523220"/>
          </a:xfrm>
          <a:prstGeom prst="rect">
            <a:avLst/>
          </a:prstGeom>
          <a:noFill/>
        </p:spPr>
        <p:txBody>
          <a:bodyPr wrap="square" rtlCol="0">
            <a:spAutoFit/>
          </a:bodyPr>
          <a:lstStyle/>
          <a:p>
            <a:r>
              <a:rPr lang="en-US" sz="2800"/>
              <a:t>Indicator 5 – School-Age Least Restrictive Environment </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 – Data Trends and Comparisons </a:t>
            </a:r>
          </a:p>
        </p:txBody>
      </p:sp>
    </p:spTree>
    <p:extLst>
      <p:ext uri="{BB962C8B-B14F-4D97-AF65-F5344CB8AC3E}">
        <p14:creationId xmlns:p14="http://schemas.microsoft.com/office/powerpoint/2010/main" val="31568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6433-E6D6-4C05-8A2C-557997D110EB}"/>
              </a:ext>
            </a:extLst>
          </p:cNvPr>
          <p:cNvSpPr>
            <a:spLocks noGrp="1"/>
          </p:cNvSpPr>
          <p:nvPr>
            <p:ph type="title"/>
          </p:nvPr>
        </p:nvSpPr>
        <p:spPr>
          <a:xfrm>
            <a:off x="1088138" y="356297"/>
            <a:ext cx="9693838" cy="1183566"/>
          </a:xfrm>
        </p:spPr>
        <p:txBody>
          <a:bodyPr>
            <a:normAutofit fontScale="90000"/>
          </a:bodyPr>
          <a:lstStyle/>
          <a:p>
            <a:r>
              <a:rPr lang="en-US" sz="3600"/>
              <a:t>Explanation Indicator 5 FFY Data </a:t>
            </a:r>
            <a:br>
              <a:rPr lang="en-US" sz="3600"/>
            </a:br>
            <a:r>
              <a:rPr lang="en-US" sz="3600"/>
              <a:t>in the Annual Performance Report (APR) </a:t>
            </a:r>
            <a:endParaRPr lang="en-US"/>
          </a:p>
        </p:txBody>
      </p:sp>
      <p:sp>
        <p:nvSpPr>
          <p:cNvPr id="7" name="TextBox 6">
            <a:extLst>
              <a:ext uri="{FF2B5EF4-FFF2-40B4-BE49-F238E27FC236}">
                <a16:creationId xmlns:a16="http://schemas.microsoft.com/office/drawing/2014/main" id="{56243912-4678-41D5-A091-E247E3FCD806}"/>
              </a:ext>
            </a:extLst>
          </p:cNvPr>
          <p:cNvSpPr txBox="1"/>
          <p:nvPr/>
        </p:nvSpPr>
        <p:spPr>
          <a:xfrm>
            <a:off x="914400" y="1941525"/>
            <a:ext cx="10543032" cy="769441"/>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200"/>
              <a:t>Data years presented will reflect the data NYSED submits to the federal Office of Special Education Programs (OSEP) in the APR which covers the federal fiscal year (FFY) period </a:t>
            </a:r>
          </a:p>
        </p:txBody>
      </p:sp>
      <p:graphicFrame>
        <p:nvGraphicFramePr>
          <p:cNvPr id="8" name="Content Placeholder 3" descr="Description of the school year data that is submitted in the Annual Performance Report on a federal fiscal year basis. ">
            <a:extLst>
              <a:ext uri="{FF2B5EF4-FFF2-40B4-BE49-F238E27FC236}">
                <a16:creationId xmlns:a16="http://schemas.microsoft.com/office/drawing/2014/main" id="{02748ED5-F8EA-4A11-B475-B65C83B53061}"/>
              </a:ext>
            </a:extLst>
          </p:cNvPr>
          <p:cNvGraphicFramePr/>
          <p:nvPr>
            <p:extLst>
              <p:ext uri="{D42A27DB-BD31-4B8C-83A1-F6EECF244321}">
                <p14:modId xmlns:p14="http://schemas.microsoft.com/office/powerpoint/2010/main" val="1132017361"/>
              </p:ext>
            </p:extLst>
          </p:nvPr>
        </p:nvGraphicFramePr>
        <p:xfrm>
          <a:off x="349871" y="2710966"/>
          <a:ext cx="11719948" cy="391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88DBA58-1AAE-41C0-8BB5-7CAFA2DCB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dirty="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35E0F7ED-4DEB-4A0D-9B93-09AEE637D4F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FFY Data Explanation </a:t>
            </a:r>
          </a:p>
        </p:txBody>
      </p:sp>
    </p:spTree>
    <p:extLst>
      <p:ext uri="{BB962C8B-B14F-4D97-AF65-F5344CB8AC3E}">
        <p14:creationId xmlns:p14="http://schemas.microsoft.com/office/powerpoint/2010/main" val="247353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14777DC-1C48-4DD5-A81E-B4B9B13F4114}"/>
              </a:ext>
            </a:extLst>
          </p:cNvPr>
          <p:cNvSpPr>
            <a:spLocks noGrp="1"/>
          </p:cNvSpPr>
          <p:nvPr>
            <p:ph type="title"/>
          </p:nvPr>
        </p:nvSpPr>
        <p:spPr>
          <a:xfrm>
            <a:off x="410402" y="29653"/>
            <a:ext cx="9447700" cy="1090229"/>
          </a:xfrm>
        </p:spPr>
        <p:txBody>
          <a:bodyPr>
            <a:normAutofit/>
          </a:bodyPr>
          <a:lstStyle/>
          <a:p>
            <a:pPr>
              <a:defRPr sz="1400" b="0" i="0" u="none" strike="noStrike" kern="1200" spc="0" baseline="0">
                <a:solidFill>
                  <a:srgbClr val="1F3864">
                    <a:lumMod val="65000"/>
                    <a:lumOff val="35000"/>
                  </a:srgbClr>
                </a:solidFill>
                <a:latin typeface="+mn-lt"/>
                <a:ea typeface="+mn-ea"/>
                <a:cs typeface="+mn-cs"/>
              </a:defRPr>
            </a:pPr>
            <a:r>
              <a:rPr lang="en-US" sz="2800">
                <a:solidFill>
                  <a:schemeClr val="tx1"/>
                </a:solidFill>
              </a:rPr>
              <a:t>New York State SPP Targets and Actual Reported  </a:t>
            </a:r>
            <a:br>
              <a:rPr lang="en-US" sz="2800">
                <a:solidFill>
                  <a:schemeClr val="tx1"/>
                </a:solidFill>
              </a:rPr>
            </a:br>
            <a:r>
              <a:rPr lang="en-US" sz="2800">
                <a:solidFill>
                  <a:schemeClr val="tx1"/>
                </a:solidFill>
              </a:rPr>
              <a:t>Indicator 5A: Inside the Regular Class 80% or More</a:t>
            </a:r>
          </a:p>
        </p:txBody>
      </p:sp>
      <p:graphicFrame>
        <p:nvGraphicFramePr>
          <p:cNvPr id="16" name="Chart 15" descr="Line graph demonstrating NYS Targets and NYS Actual Reported for Indicator 5A: Inside the Regular Class 80% or More. The X-axis represents the years 2013 through 2019 and Y-axis indicates percent of school-age students inside the regular class 80% or more in New York State.  It is indicated that as that improvement is indicated by the percentage increasing. The graph shows two lines, one being the 5A NYS target and the other being the 5A NYS result. For the 5A NYS Target, the line shows a steady increase from 58 percent in 2013 to 60 percent in 2019. However, the 5A NYS Result shows a fairly consistent flat line with a dip in 2014, where 2013 starts at 58.16 percent and ends in 2019 at 58.22 percent. The difference between the target and result for each year is indicated in a chart below the graph.">
            <a:extLst>
              <a:ext uri="{FF2B5EF4-FFF2-40B4-BE49-F238E27FC236}">
                <a16:creationId xmlns:a16="http://schemas.microsoft.com/office/drawing/2014/main" id="{87BDCD59-9EBF-4218-A351-802B8596DEED}"/>
              </a:ext>
            </a:extLst>
          </p:cNvPr>
          <p:cNvGraphicFramePr>
            <a:graphicFrameLocks/>
          </p:cNvGraphicFramePr>
          <p:nvPr>
            <p:extLst>
              <p:ext uri="{D42A27DB-BD31-4B8C-83A1-F6EECF244321}">
                <p14:modId xmlns:p14="http://schemas.microsoft.com/office/powerpoint/2010/main" val="2628873746"/>
              </p:ext>
            </p:extLst>
          </p:nvPr>
        </p:nvGraphicFramePr>
        <p:xfrm>
          <a:off x="229362" y="1229543"/>
          <a:ext cx="11793243" cy="4727595"/>
        </p:xfrm>
        <a:graphic>
          <a:graphicData uri="http://schemas.openxmlformats.org/drawingml/2006/chart">
            <c:chart xmlns:c="http://schemas.openxmlformats.org/drawingml/2006/chart" xmlns:r="http://schemas.openxmlformats.org/officeDocument/2006/relationships" r:id="rId4"/>
          </a:graphicData>
        </a:graphic>
      </p:graphicFrame>
      <p:sp>
        <p:nvSpPr>
          <p:cNvPr id="12" name="Arrow: Up 11">
            <a:extLst>
              <a:ext uri="{FF2B5EF4-FFF2-40B4-BE49-F238E27FC236}">
                <a16:creationId xmlns:a16="http://schemas.microsoft.com/office/drawing/2014/main" id="{F8AE1606-4341-4FE0-8ECD-970A9A573712}"/>
              </a:ext>
            </a:extLst>
          </p:cNvPr>
          <p:cNvSpPr/>
          <p:nvPr/>
        </p:nvSpPr>
        <p:spPr>
          <a:xfrm>
            <a:off x="383478" y="1601959"/>
            <a:ext cx="649055" cy="3180080"/>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graphicFrame>
        <p:nvGraphicFramePr>
          <p:cNvPr id="15" name="Table 14">
            <a:extLst>
              <a:ext uri="{FF2B5EF4-FFF2-40B4-BE49-F238E27FC236}">
                <a16:creationId xmlns:a16="http://schemas.microsoft.com/office/drawing/2014/main" id="{BD120A51-D38F-41C7-8B46-6D36F6FB20B9}"/>
              </a:ext>
            </a:extLst>
          </p:cNvPr>
          <p:cNvGraphicFramePr>
            <a:graphicFrameLocks noGrp="1"/>
          </p:cNvGraphicFramePr>
          <p:nvPr>
            <p:extLst>
              <p:ext uri="{D42A27DB-BD31-4B8C-83A1-F6EECF244321}">
                <p14:modId xmlns:p14="http://schemas.microsoft.com/office/powerpoint/2010/main" val="2267333457"/>
              </p:ext>
            </p:extLst>
          </p:nvPr>
        </p:nvGraphicFramePr>
        <p:xfrm>
          <a:off x="313189" y="6107849"/>
          <a:ext cx="11709416" cy="370840"/>
        </p:xfrm>
        <a:graphic>
          <a:graphicData uri="http://schemas.openxmlformats.org/drawingml/2006/table">
            <a:tbl>
              <a:tblPr firstRow="1" bandRow="1">
                <a:tableStyleId>{3B4B98B0-60AC-42C2-AFA5-B58CD77FA1E5}</a:tableStyleId>
              </a:tblPr>
              <a:tblGrid>
                <a:gridCol w="1772465">
                  <a:extLst>
                    <a:ext uri="{9D8B030D-6E8A-4147-A177-3AD203B41FA5}">
                      <a16:colId xmlns:a16="http://schemas.microsoft.com/office/drawing/2014/main" val="1581959181"/>
                    </a:ext>
                  </a:extLst>
                </a:gridCol>
                <a:gridCol w="1458930">
                  <a:extLst>
                    <a:ext uri="{9D8B030D-6E8A-4147-A177-3AD203B41FA5}">
                      <a16:colId xmlns:a16="http://schemas.microsoft.com/office/drawing/2014/main" val="973189082"/>
                    </a:ext>
                  </a:extLst>
                </a:gridCol>
                <a:gridCol w="1428108">
                  <a:extLst>
                    <a:ext uri="{9D8B030D-6E8A-4147-A177-3AD203B41FA5}">
                      <a16:colId xmlns:a16="http://schemas.microsoft.com/office/drawing/2014/main" val="3405604204"/>
                    </a:ext>
                  </a:extLst>
                </a:gridCol>
                <a:gridCol w="1376737">
                  <a:extLst>
                    <a:ext uri="{9D8B030D-6E8A-4147-A177-3AD203B41FA5}">
                      <a16:colId xmlns:a16="http://schemas.microsoft.com/office/drawing/2014/main" val="3317833233"/>
                    </a:ext>
                  </a:extLst>
                </a:gridCol>
                <a:gridCol w="1417834">
                  <a:extLst>
                    <a:ext uri="{9D8B030D-6E8A-4147-A177-3AD203B41FA5}">
                      <a16:colId xmlns:a16="http://schemas.microsoft.com/office/drawing/2014/main" val="448737658"/>
                    </a:ext>
                  </a:extLst>
                </a:gridCol>
                <a:gridCol w="1438382">
                  <a:extLst>
                    <a:ext uri="{9D8B030D-6E8A-4147-A177-3AD203B41FA5}">
                      <a16:colId xmlns:a16="http://schemas.microsoft.com/office/drawing/2014/main" val="1441612543"/>
                    </a:ext>
                  </a:extLst>
                </a:gridCol>
                <a:gridCol w="1417834">
                  <a:extLst>
                    <a:ext uri="{9D8B030D-6E8A-4147-A177-3AD203B41FA5}">
                      <a16:colId xmlns:a16="http://schemas.microsoft.com/office/drawing/2014/main" val="986798522"/>
                    </a:ext>
                  </a:extLst>
                </a:gridCol>
                <a:gridCol w="1399126">
                  <a:extLst>
                    <a:ext uri="{9D8B030D-6E8A-4147-A177-3AD203B41FA5}">
                      <a16:colId xmlns:a16="http://schemas.microsoft.com/office/drawing/2014/main" val="2565411847"/>
                    </a:ext>
                  </a:extLst>
                </a:gridCol>
              </a:tblGrid>
              <a:tr h="370840">
                <a:tc>
                  <a:txBody>
                    <a:bodyPr/>
                    <a:lstStyle/>
                    <a:p>
                      <a:pPr algn="ctr"/>
                      <a:r>
                        <a:rPr lang="en-US" sz="1600" b="1" kern="1200">
                          <a:solidFill>
                            <a:schemeClr val="tx1"/>
                          </a:solidFill>
                          <a:latin typeface="+mn-lt"/>
                          <a:ea typeface="+mn-ea"/>
                          <a:cs typeface="+mn-cs"/>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722744"/>
                  </a:ext>
                </a:extLst>
              </a:tr>
            </a:tbl>
          </a:graphicData>
        </a:graphic>
      </p:graphicFrame>
      <p:sp>
        <p:nvSpPr>
          <p:cNvPr id="2" name="Slide Number Placeholder 1">
            <a:extLst>
              <a:ext uri="{FF2B5EF4-FFF2-40B4-BE49-F238E27FC236}">
                <a16:creationId xmlns:a16="http://schemas.microsoft.com/office/drawing/2014/main" id="{0580F438-E0F7-4A4A-A719-C9C7DF6BF2D6}"/>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12</a:t>
            </a:fld>
            <a:endParaRPr lang="en-US" sz="1000"/>
          </a:p>
        </p:txBody>
      </p:sp>
      <p:sp>
        <p:nvSpPr>
          <p:cNvPr id="6" name="TextBox 5">
            <a:extLst>
              <a:ext uri="{FF2B5EF4-FFF2-40B4-BE49-F238E27FC236}">
                <a16:creationId xmlns:a16="http://schemas.microsoft.com/office/drawing/2014/main" id="{70C17E58-C37D-4DAF-90D4-D5BEE210DF42}"/>
              </a:ext>
            </a:extLst>
          </p:cNvPr>
          <p:cNvSpPr txBox="1"/>
          <p:nvPr/>
        </p:nvSpPr>
        <p:spPr>
          <a:xfrm rot="10800000" flipV="1">
            <a:off x="1603761" y="6588350"/>
            <a:ext cx="7222734" cy="307777"/>
          </a:xfrm>
          <a:prstGeom prst="rect">
            <a:avLst/>
          </a:prstGeom>
          <a:noFill/>
        </p:spPr>
        <p:txBody>
          <a:bodyPr wrap="square" rtlCol="0">
            <a:spAutoFit/>
          </a:bodyPr>
          <a:lstStyle/>
          <a:p>
            <a:r>
              <a:rPr lang="en-US" sz="1400"/>
              <a:t>Indicator 5A: Reported APR Data </a:t>
            </a:r>
          </a:p>
        </p:txBody>
      </p:sp>
    </p:spTree>
    <p:custDataLst>
      <p:tags r:id="rId1"/>
    </p:custDataLst>
    <p:extLst>
      <p:ext uri="{BB962C8B-B14F-4D97-AF65-F5344CB8AC3E}">
        <p14:creationId xmlns:p14="http://schemas.microsoft.com/office/powerpoint/2010/main" val="34447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D7F94E-38A1-4A7F-A067-594FE9F51C03}"/>
              </a:ext>
            </a:extLst>
          </p:cNvPr>
          <p:cNvSpPr>
            <a:spLocks noGrp="1"/>
          </p:cNvSpPr>
          <p:nvPr>
            <p:ph type="title" idx="4294967295"/>
          </p:nvPr>
        </p:nvSpPr>
        <p:spPr>
          <a:xfrm>
            <a:off x="454025" y="301625"/>
            <a:ext cx="9215438"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i="0" u="none" strike="noStrike" kern="1200" baseline="0">
                <a:solidFill>
                  <a:srgbClr val="44546A"/>
                </a:solidFill>
                <a:latin typeface="+mn-lt"/>
                <a:ea typeface="+mn-ea"/>
                <a:cs typeface="+mn-cs"/>
              </a:defRPr>
            </a:pPr>
            <a:r>
              <a:rPr kumimoji="0" lang="en-US" sz="2800" b="0" i="0" u="none" strike="noStrike" kern="1200" cap="none" spc="0" normalizeH="0" baseline="0" noProof="0">
                <a:ln>
                  <a:noFill/>
                </a:ln>
                <a:solidFill>
                  <a:srgbClr val="44546A"/>
                </a:solidFill>
                <a:effectLst/>
                <a:uLnTx/>
                <a:uFillTx/>
                <a:latin typeface="+mn-lt"/>
                <a:ea typeface="+mn-ea"/>
                <a:cs typeface="+mn-cs"/>
              </a:rPr>
              <a:t>State-to-State Result Comparison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i="0" u="none" strike="noStrike" kern="1200" baseline="0">
                <a:solidFill>
                  <a:srgbClr val="44546A"/>
                </a:solidFill>
                <a:latin typeface="+mn-lt"/>
                <a:ea typeface="+mn-ea"/>
                <a:cs typeface="+mn-cs"/>
              </a:defRPr>
            </a:pPr>
            <a:r>
              <a:rPr kumimoji="0" lang="en-US" sz="2800" b="0" i="0" u="none" strike="noStrike" kern="1200" cap="none" spc="0" normalizeH="0" baseline="0" noProof="0">
                <a:ln>
                  <a:noFill/>
                </a:ln>
                <a:solidFill>
                  <a:srgbClr val="44546A"/>
                </a:solidFill>
                <a:effectLst/>
                <a:uLnTx/>
                <a:uFillTx/>
                <a:latin typeface="+mn-lt"/>
                <a:ea typeface="+mn-ea"/>
                <a:cs typeface="+mn-cs"/>
              </a:rPr>
              <a:t>Indicator 5A: Inside the Regular Class 80% or More </a:t>
            </a:r>
          </a:p>
        </p:txBody>
      </p:sp>
      <p:sp>
        <p:nvSpPr>
          <p:cNvPr id="10" name="Arrow: Up 9">
            <a:extLst>
              <a:ext uri="{FF2B5EF4-FFF2-40B4-BE49-F238E27FC236}">
                <a16:creationId xmlns:a16="http://schemas.microsoft.com/office/drawing/2014/main" id="{41CFE6FE-CC28-483A-BA41-E7132548CFDC}"/>
              </a:ext>
            </a:extLst>
          </p:cNvPr>
          <p:cNvSpPr/>
          <p:nvPr/>
        </p:nvSpPr>
        <p:spPr>
          <a:xfrm>
            <a:off x="189540" y="1634570"/>
            <a:ext cx="614024" cy="3962666"/>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graphicFrame>
        <p:nvGraphicFramePr>
          <p:cNvPr id="12" name="Content Placeholder 11" descr="The bar graph shown is describing State-to-State Result Comparison of Indicator 5A: Inside the Regular Class 80 Percent or More . The X-axis shows the PAC7 states' (New York, California, Florida, Pennsylvania, Illinois, Texas and Ohio) performance from 2015 to 2018. The y-axis shows the percent of school-age students inside the regular class eighty percent or more  ranging from 0 percent  to 90 percent at an interval of 10 percent. It is indicated that the higher the percentage, the better the outcome on this measurement.  The 2018 National mean is indicated with a red-dotted line at 66.28 percent. On average across the four years, the highest percent of Indicator 5A was found in Florida and the lowest percent was found in Illinois. New York State ranks in fifth out of seven in Indicator 5A compared to other states. ">
            <a:extLst>
              <a:ext uri="{FF2B5EF4-FFF2-40B4-BE49-F238E27FC236}">
                <a16:creationId xmlns:a16="http://schemas.microsoft.com/office/drawing/2014/main" id="{DC31876B-54D9-4FB0-9FA5-EACA5B370536}"/>
              </a:ext>
            </a:extLst>
          </p:cNvPr>
          <p:cNvGraphicFramePr>
            <a:graphicFrameLocks noGrp="1"/>
          </p:cNvGraphicFramePr>
          <p:nvPr>
            <p:ph idx="1"/>
            <p:extLst>
              <p:ext uri="{D42A27DB-BD31-4B8C-83A1-F6EECF244321}">
                <p14:modId xmlns:p14="http://schemas.microsoft.com/office/powerpoint/2010/main" val="3092998786"/>
              </p:ext>
            </p:extLst>
          </p:nvPr>
        </p:nvGraphicFramePr>
        <p:xfrm>
          <a:off x="923635" y="1392701"/>
          <a:ext cx="11058275" cy="506437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58D3BEF6-2E19-4994-9934-A7CC82DBAC60}"/>
              </a:ext>
            </a:extLst>
          </p:cNvPr>
          <p:cNvSpPr>
            <a:spLocks noGrp="1"/>
          </p:cNvSpPr>
          <p:nvPr>
            <p:ph type="sldNum" sz="quarter" idx="12"/>
          </p:nvPr>
        </p:nvSpPr>
        <p:spPr/>
        <p:txBody>
          <a:bodyPr/>
          <a:lstStyle/>
          <a:p>
            <a:fld id="{9CD8D479-8942-46E8-A226-A4E01F7A105C}" type="slidenum">
              <a:rPr lang="en-US" dirty="0" smtClean="0"/>
              <a:t>13</a:t>
            </a:fld>
            <a:endParaRPr lang="en-US"/>
          </a:p>
        </p:txBody>
      </p:sp>
      <p:sp>
        <p:nvSpPr>
          <p:cNvPr id="9" name="Footer Placeholder 8">
            <a:extLst>
              <a:ext uri="{FF2B5EF4-FFF2-40B4-BE49-F238E27FC236}">
                <a16:creationId xmlns:a16="http://schemas.microsoft.com/office/drawing/2014/main" id="{B20919C2-6034-4FC6-80CF-3984262B3B7E}"/>
              </a:ext>
            </a:extLst>
          </p:cNvPr>
          <p:cNvSpPr>
            <a:spLocks noGrp="1"/>
          </p:cNvSpPr>
          <p:nvPr>
            <p:ph type="ftr" sz="quarter" idx="11"/>
          </p:nvPr>
        </p:nvSpPr>
        <p:spPr/>
        <p:txBody>
          <a:bodyPr/>
          <a:lstStyle/>
          <a:p>
            <a:r>
              <a:rPr lang="en-US"/>
              <a:t>Indicator 5A: APR Reported Data</a:t>
            </a:r>
          </a:p>
        </p:txBody>
      </p:sp>
    </p:spTree>
    <p:extLst>
      <p:ext uri="{BB962C8B-B14F-4D97-AF65-F5344CB8AC3E}">
        <p14:creationId xmlns:p14="http://schemas.microsoft.com/office/powerpoint/2010/main" val="10544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7DF2-74BB-4FA1-AA2B-007340764C7B}"/>
              </a:ext>
            </a:extLst>
          </p:cNvPr>
          <p:cNvSpPr>
            <a:spLocks noGrp="1"/>
          </p:cNvSpPr>
          <p:nvPr>
            <p:ph type="title"/>
          </p:nvPr>
        </p:nvSpPr>
        <p:spPr>
          <a:xfrm>
            <a:off x="410402" y="127865"/>
            <a:ext cx="10371573" cy="995419"/>
          </a:xfrm>
        </p:spPr>
        <p:txBody>
          <a:bodyPr>
            <a:normAutofit/>
          </a:bodyPr>
          <a:lstStyle/>
          <a:p>
            <a:r>
              <a:rPr lang="en-US" sz="2800">
                <a:solidFill>
                  <a:schemeClr val="tx1"/>
                </a:solidFill>
              </a:rPr>
              <a:t>New York State SPP Targets and Actual Reported  </a:t>
            </a:r>
            <a:br>
              <a:rPr lang="en-US" sz="2800">
                <a:solidFill>
                  <a:schemeClr val="tx1"/>
                </a:solidFill>
              </a:rPr>
            </a:br>
            <a:r>
              <a:rPr lang="en-US" sz="2800">
                <a:solidFill>
                  <a:schemeClr val="tx1"/>
                </a:solidFill>
              </a:rPr>
              <a:t>Indicator 5B: Inside the Regular Class 40% or Less</a:t>
            </a:r>
            <a:endParaRPr lang="en-US" sz="2800"/>
          </a:p>
        </p:txBody>
      </p:sp>
      <p:graphicFrame>
        <p:nvGraphicFramePr>
          <p:cNvPr id="15" name="Chart 14" descr="Line graph demonstrating NYS Targets and NYS Actual Reported for Indicator 5B: Inside the Regular Class 40% or Less. The X-axis represents the years 2013 through 2019 and Y-axis indicates percent of school-age students inside the regular class 40% or less in New York State.  It is indicated that as that improvement is indicated by the percentage decreasing. The graph shows two lines, one being the 5B NYS target and the other being the 5B NYS result. For the 5B NYS Target, the line shows a steady decrease from 21.5 percent in 2013 to 18 percent in 2018 and 2019. The 5B NYS Result shows a decrease as well where 2013 starts at 21.47 percent and ends in 2019 at 19.01 percent. The difference between the target and result for each year is indicated in a chart below the graph.">
            <a:extLst>
              <a:ext uri="{FF2B5EF4-FFF2-40B4-BE49-F238E27FC236}">
                <a16:creationId xmlns:a16="http://schemas.microsoft.com/office/drawing/2014/main" id="{E05E9910-D971-4A0C-AA5A-ED9E4B71374A}"/>
              </a:ext>
            </a:extLst>
          </p:cNvPr>
          <p:cNvGraphicFramePr>
            <a:graphicFrameLocks/>
          </p:cNvGraphicFramePr>
          <p:nvPr>
            <p:extLst>
              <p:ext uri="{D42A27DB-BD31-4B8C-83A1-F6EECF244321}">
                <p14:modId xmlns:p14="http://schemas.microsoft.com/office/powerpoint/2010/main" val="3789139055"/>
              </p:ext>
            </p:extLst>
          </p:nvPr>
        </p:nvGraphicFramePr>
        <p:xfrm>
          <a:off x="313189" y="1232946"/>
          <a:ext cx="11709416" cy="4765242"/>
        </p:xfrm>
        <a:graphic>
          <a:graphicData uri="http://schemas.openxmlformats.org/drawingml/2006/chart">
            <c:chart xmlns:c="http://schemas.openxmlformats.org/drawingml/2006/chart" xmlns:r="http://schemas.openxmlformats.org/officeDocument/2006/relationships" r:id="rId4"/>
          </a:graphicData>
        </a:graphic>
      </p:graphicFrame>
      <p:sp>
        <p:nvSpPr>
          <p:cNvPr id="11" name="Arrow: Down 10">
            <a:extLst>
              <a:ext uri="{FF2B5EF4-FFF2-40B4-BE49-F238E27FC236}">
                <a16:creationId xmlns:a16="http://schemas.microsoft.com/office/drawing/2014/main" id="{CFF53FBC-ECF3-4D5F-A37C-BFD7C64EAB6D}"/>
              </a:ext>
            </a:extLst>
          </p:cNvPr>
          <p:cNvSpPr/>
          <p:nvPr/>
        </p:nvSpPr>
        <p:spPr>
          <a:xfrm>
            <a:off x="355134" y="1273995"/>
            <a:ext cx="593474" cy="3944550"/>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graphicFrame>
        <p:nvGraphicFramePr>
          <p:cNvPr id="10" name="Table 9">
            <a:extLst>
              <a:ext uri="{FF2B5EF4-FFF2-40B4-BE49-F238E27FC236}">
                <a16:creationId xmlns:a16="http://schemas.microsoft.com/office/drawing/2014/main" id="{6B0A2732-C45C-4EE1-B500-B8107A8A6BD4}"/>
              </a:ext>
            </a:extLst>
          </p:cNvPr>
          <p:cNvGraphicFramePr>
            <a:graphicFrameLocks noGrp="1"/>
          </p:cNvGraphicFramePr>
          <p:nvPr>
            <p:extLst>
              <p:ext uri="{D42A27DB-BD31-4B8C-83A1-F6EECF244321}">
                <p14:modId xmlns:p14="http://schemas.microsoft.com/office/powerpoint/2010/main" val="730935608"/>
              </p:ext>
            </p:extLst>
          </p:nvPr>
        </p:nvGraphicFramePr>
        <p:xfrm>
          <a:off x="313189" y="6107849"/>
          <a:ext cx="11709416" cy="370840"/>
        </p:xfrm>
        <a:graphic>
          <a:graphicData uri="http://schemas.openxmlformats.org/drawingml/2006/table">
            <a:tbl>
              <a:tblPr firstRow="1" bandRow="1">
                <a:tableStyleId>{3B4B98B0-60AC-42C2-AFA5-B58CD77FA1E5}</a:tableStyleId>
              </a:tblPr>
              <a:tblGrid>
                <a:gridCol w="1885481">
                  <a:extLst>
                    <a:ext uri="{9D8B030D-6E8A-4147-A177-3AD203B41FA5}">
                      <a16:colId xmlns:a16="http://schemas.microsoft.com/office/drawing/2014/main" val="1581959181"/>
                    </a:ext>
                  </a:extLst>
                </a:gridCol>
                <a:gridCol w="1407559">
                  <a:extLst>
                    <a:ext uri="{9D8B030D-6E8A-4147-A177-3AD203B41FA5}">
                      <a16:colId xmlns:a16="http://schemas.microsoft.com/office/drawing/2014/main" val="973189082"/>
                    </a:ext>
                  </a:extLst>
                </a:gridCol>
                <a:gridCol w="1366463">
                  <a:extLst>
                    <a:ext uri="{9D8B030D-6E8A-4147-A177-3AD203B41FA5}">
                      <a16:colId xmlns:a16="http://schemas.microsoft.com/office/drawing/2014/main" val="3405604204"/>
                    </a:ext>
                  </a:extLst>
                </a:gridCol>
                <a:gridCol w="1428108">
                  <a:extLst>
                    <a:ext uri="{9D8B030D-6E8A-4147-A177-3AD203B41FA5}">
                      <a16:colId xmlns:a16="http://schemas.microsoft.com/office/drawing/2014/main" val="3317833233"/>
                    </a:ext>
                  </a:extLst>
                </a:gridCol>
                <a:gridCol w="1428108">
                  <a:extLst>
                    <a:ext uri="{9D8B030D-6E8A-4147-A177-3AD203B41FA5}">
                      <a16:colId xmlns:a16="http://schemas.microsoft.com/office/drawing/2014/main" val="448737658"/>
                    </a:ext>
                  </a:extLst>
                </a:gridCol>
                <a:gridCol w="1378592">
                  <a:extLst>
                    <a:ext uri="{9D8B030D-6E8A-4147-A177-3AD203B41FA5}">
                      <a16:colId xmlns:a16="http://schemas.microsoft.com/office/drawing/2014/main" val="1441612543"/>
                    </a:ext>
                  </a:extLst>
                </a:gridCol>
                <a:gridCol w="1397000">
                  <a:extLst>
                    <a:ext uri="{9D8B030D-6E8A-4147-A177-3AD203B41FA5}">
                      <a16:colId xmlns:a16="http://schemas.microsoft.com/office/drawing/2014/main" val="986798522"/>
                    </a:ext>
                  </a:extLst>
                </a:gridCol>
                <a:gridCol w="1418105">
                  <a:extLst>
                    <a:ext uri="{9D8B030D-6E8A-4147-A177-3AD203B41FA5}">
                      <a16:colId xmlns:a16="http://schemas.microsoft.com/office/drawing/2014/main" val="2565411847"/>
                    </a:ext>
                  </a:extLst>
                </a:gridCol>
              </a:tblGrid>
              <a:tr h="370840">
                <a:tc>
                  <a:txBody>
                    <a:bodyPr/>
                    <a:lstStyle/>
                    <a:p>
                      <a:pPr algn="ctr"/>
                      <a:r>
                        <a:rPr lang="en-US" sz="1600" b="1" kern="1200">
                          <a:solidFill>
                            <a:schemeClr val="tx1"/>
                          </a:solidFill>
                          <a:latin typeface="+mn-lt"/>
                          <a:ea typeface="+mn-ea"/>
                          <a:cs typeface="+mn-cs"/>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722744"/>
                  </a:ext>
                </a:extLst>
              </a:tr>
            </a:tbl>
          </a:graphicData>
        </a:graphic>
      </p:graphicFrame>
      <p:sp>
        <p:nvSpPr>
          <p:cNvPr id="4" name="Slide Number Placeholder 3">
            <a:extLst>
              <a:ext uri="{FF2B5EF4-FFF2-40B4-BE49-F238E27FC236}">
                <a16:creationId xmlns:a16="http://schemas.microsoft.com/office/drawing/2014/main" id="{FDC1D17A-C89D-4022-AC57-EB360D5DDBFD}"/>
              </a:ext>
            </a:extLst>
          </p:cNvPr>
          <p:cNvSpPr>
            <a:spLocks noGrp="1"/>
          </p:cNvSpPr>
          <p:nvPr>
            <p:ph type="sldNum" sz="quarter" idx="12"/>
          </p:nvPr>
        </p:nvSpPr>
        <p:spPr/>
        <p:txBody>
          <a:bodyPr/>
          <a:lstStyle/>
          <a:p>
            <a:fld id="{9CD8D479-8942-46E8-A226-A4E01F7A105C}" type="slidenum">
              <a:rPr lang="en-US" dirty="0" smtClean="0"/>
              <a:t>14</a:t>
            </a:fld>
            <a:endParaRPr lang="en-US"/>
          </a:p>
        </p:txBody>
      </p:sp>
      <p:sp>
        <p:nvSpPr>
          <p:cNvPr id="13" name="TextBox 12">
            <a:extLst>
              <a:ext uri="{FF2B5EF4-FFF2-40B4-BE49-F238E27FC236}">
                <a16:creationId xmlns:a16="http://schemas.microsoft.com/office/drawing/2014/main" id="{2731C444-4134-43EB-AAC2-7D165DE9CA10}"/>
              </a:ext>
            </a:extLst>
          </p:cNvPr>
          <p:cNvSpPr txBox="1"/>
          <p:nvPr/>
        </p:nvSpPr>
        <p:spPr>
          <a:xfrm rot="10800000" flipV="1">
            <a:off x="1603761" y="6588350"/>
            <a:ext cx="7222734" cy="307777"/>
          </a:xfrm>
          <a:prstGeom prst="rect">
            <a:avLst/>
          </a:prstGeom>
          <a:noFill/>
        </p:spPr>
        <p:txBody>
          <a:bodyPr wrap="square" rtlCol="0">
            <a:spAutoFit/>
          </a:bodyPr>
          <a:lstStyle/>
          <a:p>
            <a:r>
              <a:rPr lang="en-US" sz="1400"/>
              <a:t>Indicator 5B: Reported APR Data</a:t>
            </a:r>
          </a:p>
        </p:txBody>
      </p:sp>
    </p:spTree>
    <p:custDataLst>
      <p:tags r:id="rId1"/>
    </p:custDataLst>
    <p:extLst>
      <p:ext uri="{BB962C8B-B14F-4D97-AF65-F5344CB8AC3E}">
        <p14:creationId xmlns:p14="http://schemas.microsoft.com/office/powerpoint/2010/main" val="4178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900A-0215-4BF5-B956-FBA02C3BE4B6}"/>
              </a:ext>
            </a:extLst>
          </p:cNvPr>
          <p:cNvSpPr>
            <a:spLocks noGrp="1"/>
          </p:cNvSpPr>
          <p:nvPr>
            <p:ph type="title"/>
          </p:nvPr>
        </p:nvSpPr>
        <p:spPr>
          <a:xfrm>
            <a:off x="453403" y="159539"/>
            <a:ext cx="10371573" cy="1023555"/>
          </a:xfrm>
        </p:spPr>
        <p:txBody>
          <a:bodyPr>
            <a:normAutofit/>
          </a:bodyPr>
          <a:lstStyle/>
          <a:p>
            <a:r>
              <a:rPr lang="en-US" sz="2800">
                <a:solidFill>
                  <a:schemeClr val="tx1"/>
                </a:solidFill>
              </a:rPr>
              <a:t>State-to-State Result Comparison</a:t>
            </a:r>
            <a:br>
              <a:rPr lang="en-US" sz="2800">
                <a:solidFill>
                  <a:schemeClr val="tx1"/>
                </a:solidFill>
              </a:rPr>
            </a:br>
            <a:r>
              <a:rPr lang="en-US" sz="2800">
                <a:solidFill>
                  <a:schemeClr val="tx1"/>
                </a:solidFill>
              </a:rPr>
              <a:t>Indicator 5B: Inside the Regular Class 40% or Less</a:t>
            </a:r>
          </a:p>
        </p:txBody>
      </p:sp>
      <p:sp>
        <p:nvSpPr>
          <p:cNvPr id="12" name="Arrow: Down 11">
            <a:extLst>
              <a:ext uri="{FF2B5EF4-FFF2-40B4-BE49-F238E27FC236}">
                <a16:creationId xmlns:a16="http://schemas.microsoft.com/office/drawing/2014/main" id="{45150E19-2D44-4F18-96F7-3CEC50BDAE91}"/>
              </a:ext>
            </a:extLst>
          </p:cNvPr>
          <p:cNvSpPr/>
          <p:nvPr/>
        </p:nvSpPr>
        <p:spPr>
          <a:xfrm>
            <a:off x="238721" y="1647845"/>
            <a:ext cx="593474" cy="3944550"/>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graphicFrame>
        <p:nvGraphicFramePr>
          <p:cNvPr id="10" name="Content Placeholder 9" descr="The bar graph shown is describing State-to-State Result Comparison of Indicator 5B: Inside the Regular Class 40 Percent or Less . The X-axis shows the PAC7 states' (New York, California, Florida, Pennsylvania, Illinois, Texas and Ohio) performance from 2015 to 2018. The y-axis shows the percent of school-age students inside the regular class 40 percent or less ranging from 0 percent  to 25 percent at an interval of 5 percent. It is indicated that the lower the percentage, the better the outcome on this measurement.  The 2018 National mean is indicated with a red-dotted line at 10.38 percent. On average across the four years, the highest percent of Indicator 5B was found in California and the lowest percent was found in Pennsylvania. New York State ranks in sixth out of seven in Indicator 5B compared to other states. ">
            <a:extLst>
              <a:ext uri="{FF2B5EF4-FFF2-40B4-BE49-F238E27FC236}">
                <a16:creationId xmlns:a16="http://schemas.microsoft.com/office/drawing/2014/main" id="{A6D1F7BE-A27A-4BC5-90C4-ECCF0ED9E4BE}"/>
              </a:ext>
            </a:extLst>
          </p:cNvPr>
          <p:cNvGraphicFramePr>
            <a:graphicFrameLocks noGrp="1"/>
          </p:cNvGraphicFramePr>
          <p:nvPr>
            <p:ph idx="1"/>
            <p:extLst>
              <p:ext uri="{D42A27DB-BD31-4B8C-83A1-F6EECF244321}">
                <p14:modId xmlns:p14="http://schemas.microsoft.com/office/powerpoint/2010/main" val="1685112964"/>
              </p:ext>
            </p:extLst>
          </p:nvPr>
        </p:nvGraphicFramePr>
        <p:xfrm>
          <a:off x="948608" y="1364566"/>
          <a:ext cx="11068104" cy="51628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5C22E19-9287-43F8-BEE0-209169A203F6}"/>
              </a:ext>
            </a:extLst>
          </p:cNvPr>
          <p:cNvSpPr>
            <a:spLocks noGrp="1"/>
          </p:cNvSpPr>
          <p:nvPr>
            <p:ph type="sldNum" sz="quarter" idx="12"/>
          </p:nvPr>
        </p:nvSpPr>
        <p:spPr/>
        <p:txBody>
          <a:bodyPr/>
          <a:lstStyle/>
          <a:p>
            <a:fld id="{9CD8D479-8942-46E8-A226-A4E01F7A105C}" type="slidenum">
              <a:rPr lang="en-US" dirty="0" smtClean="0"/>
              <a:t>15</a:t>
            </a:fld>
            <a:endParaRPr lang="en-US"/>
          </a:p>
        </p:txBody>
      </p:sp>
      <p:sp>
        <p:nvSpPr>
          <p:cNvPr id="6" name="Footer Placeholder 5">
            <a:extLst>
              <a:ext uri="{FF2B5EF4-FFF2-40B4-BE49-F238E27FC236}">
                <a16:creationId xmlns:a16="http://schemas.microsoft.com/office/drawing/2014/main" id="{7E725242-E740-4A53-B40E-740B94D1929C}"/>
              </a:ext>
            </a:extLst>
          </p:cNvPr>
          <p:cNvSpPr>
            <a:spLocks noGrp="1"/>
          </p:cNvSpPr>
          <p:nvPr>
            <p:ph type="ftr" sz="quarter" idx="11"/>
          </p:nvPr>
        </p:nvSpPr>
        <p:spPr/>
        <p:txBody>
          <a:bodyPr/>
          <a:lstStyle/>
          <a:p>
            <a:r>
              <a:rPr lang="en-US"/>
              <a:t>Indicator 5B: APR Reported Data</a:t>
            </a:r>
          </a:p>
        </p:txBody>
      </p:sp>
    </p:spTree>
    <p:extLst>
      <p:ext uri="{BB962C8B-B14F-4D97-AF65-F5344CB8AC3E}">
        <p14:creationId xmlns:p14="http://schemas.microsoft.com/office/powerpoint/2010/main" val="10898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EB17-27A6-4131-8DE3-4A861300A44E}"/>
              </a:ext>
            </a:extLst>
          </p:cNvPr>
          <p:cNvSpPr>
            <a:spLocks noGrp="1"/>
          </p:cNvSpPr>
          <p:nvPr>
            <p:ph type="title"/>
          </p:nvPr>
        </p:nvSpPr>
        <p:spPr>
          <a:xfrm>
            <a:off x="453403" y="184135"/>
            <a:ext cx="10328572" cy="1250769"/>
          </a:xfrm>
        </p:spPr>
        <p:txBody>
          <a:bodyPr>
            <a:noAutofit/>
          </a:bodyPr>
          <a:lstStyle/>
          <a:p>
            <a:r>
              <a:rPr lang="en-US" sz="2800">
                <a:solidFill>
                  <a:schemeClr val="tx1"/>
                </a:solidFill>
              </a:rPr>
              <a:t>New York State SPP Targets and Actual  </a:t>
            </a:r>
            <a:br>
              <a:rPr lang="en-US" sz="2800">
                <a:solidFill>
                  <a:schemeClr val="tx1"/>
                </a:solidFill>
              </a:rPr>
            </a:br>
            <a:r>
              <a:rPr lang="en-US" sz="2800">
                <a:solidFill>
                  <a:schemeClr val="tx1"/>
                </a:solidFill>
              </a:rPr>
              <a:t>Indicator 5C: In Separate Schools, Residential Facilities, </a:t>
            </a:r>
            <a:br>
              <a:rPr lang="en-US" sz="2800">
                <a:solidFill>
                  <a:schemeClr val="tx1"/>
                </a:solidFill>
              </a:rPr>
            </a:br>
            <a:r>
              <a:rPr lang="en-US" sz="2800">
                <a:solidFill>
                  <a:schemeClr val="tx1"/>
                </a:solidFill>
              </a:rPr>
              <a:t>or Homebound/Hospital Placements</a:t>
            </a:r>
          </a:p>
        </p:txBody>
      </p:sp>
      <p:graphicFrame>
        <p:nvGraphicFramePr>
          <p:cNvPr id="12" name="Chart 11" descr="Line graph demonstrating NYS Targets and NYS Results for Indicator 5C: Separate School, Residential Facilities, or Homebound/Hospital Placements. The X-axis represents the years 2013 through 2019 and Y-axis indicates percent of school-age students in a separate school, residential facilities, or homebound/hospital placements in New York State.  It is indicated that as that improvement is indicated by the percentage decreasing. The graph shows two lines, one being the 5C NYS target and the other being the 5C NYS result. For the 5C NYS Target, the line shows a steady decrease from 6.10 percent in 2013 to 5 percent in 2018 and 2019. However, the 5C NYS Result shows a fluctuating decreasing line with a dip in 2015, where 2013 starts at 5.98 percent and ends in 2019 at 5.11 percent. The difference between the target and result for each year is indicated in a chart below the graph.">
            <a:extLst>
              <a:ext uri="{FF2B5EF4-FFF2-40B4-BE49-F238E27FC236}">
                <a16:creationId xmlns:a16="http://schemas.microsoft.com/office/drawing/2014/main" id="{E5D90F21-DD48-463B-9151-89BFB6708758}"/>
              </a:ext>
            </a:extLst>
          </p:cNvPr>
          <p:cNvGraphicFramePr>
            <a:graphicFrameLocks/>
          </p:cNvGraphicFramePr>
          <p:nvPr>
            <p:extLst>
              <p:ext uri="{D42A27DB-BD31-4B8C-83A1-F6EECF244321}">
                <p14:modId xmlns:p14="http://schemas.microsoft.com/office/powerpoint/2010/main" val="626237208"/>
              </p:ext>
            </p:extLst>
          </p:nvPr>
        </p:nvGraphicFramePr>
        <p:xfrm>
          <a:off x="253218" y="1495424"/>
          <a:ext cx="11633982" cy="4461714"/>
        </p:xfrm>
        <a:graphic>
          <a:graphicData uri="http://schemas.openxmlformats.org/drawingml/2006/chart">
            <c:chart xmlns:c="http://schemas.openxmlformats.org/drawingml/2006/chart" xmlns:r="http://schemas.openxmlformats.org/officeDocument/2006/relationships" r:id="rId4"/>
          </a:graphicData>
        </a:graphic>
      </p:graphicFrame>
      <p:sp>
        <p:nvSpPr>
          <p:cNvPr id="14" name="Arrow: Down 13">
            <a:extLst>
              <a:ext uri="{FF2B5EF4-FFF2-40B4-BE49-F238E27FC236}">
                <a16:creationId xmlns:a16="http://schemas.microsoft.com/office/drawing/2014/main" id="{C22F9DAF-8474-4A33-A490-02F6BBCA02D3}"/>
              </a:ext>
            </a:extLst>
          </p:cNvPr>
          <p:cNvSpPr/>
          <p:nvPr/>
        </p:nvSpPr>
        <p:spPr>
          <a:xfrm>
            <a:off x="453403" y="1495424"/>
            <a:ext cx="593474" cy="3571427"/>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graphicFrame>
        <p:nvGraphicFramePr>
          <p:cNvPr id="13" name="Table 12">
            <a:extLst>
              <a:ext uri="{FF2B5EF4-FFF2-40B4-BE49-F238E27FC236}">
                <a16:creationId xmlns:a16="http://schemas.microsoft.com/office/drawing/2014/main" id="{5D1F3CA0-A3B3-4155-88C8-476ED9CDA185}"/>
              </a:ext>
            </a:extLst>
          </p:cNvPr>
          <p:cNvGraphicFramePr>
            <a:graphicFrameLocks noGrp="1"/>
          </p:cNvGraphicFramePr>
          <p:nvPr>
            <p:extLst>
              <p:ext uri="{D42A27DB-BD31-4B8C-83A1-F6EECF244321}">
                <p14:modId xmlns:p14="http://schemas.microsoft.com/office/powerpoint/2010/main" val="3829357886"/>
              </p:ext>
            </p:extLst>
          </p:nvPr>
        </p:nvGraphicFramePr>
        <p:xfrm>
          <a:off x="253218" y="6130466"/>
          <a:ext cx="11709416" cy="370840"/>
        </p:xfrm>
        <a:graphic>
          <a:graphicData uri="http://schemas.openxmlformats.org/drawingml/2006/table">
            <a:tbl>
              <a:tblPr firstRow="1" bandRow="1">
                <a:tableStyleId>{3B4B98B0-60AC-42C2-AFA5-B58CD77FA1E5}</a:tableStyleId>
              </a:tblPr>
              <a:tblGrid>
                <a:gridCol w="1834110">
                  <a:extLst>
                    <a:ext uri="{9D8B030D-6E8A-4147-A177-3AD203B41FA5}">
                      <a16:colId xmlns:a16="http://schemas.microsoft.com/office/drawing/2014/main" val="1581959181"/>
                    </a:ext>
                  </a:extLst>
                </a:gridCol>
                <a:gridCol w="1457256">
                  <a:extLst>
                    <a:ext uri="{9D8B030D-6E8A-4147-A177-3AD203B41FA5}">
                      <a16:colId xmlns:a16="http://schemas.microsoft.com/office/drawing/2014/main" val="973189082"/>
                    </a:ext>
                  </a:extLst>
                </a:gridCol>
                <a:gridCol w="1356189">
                  <a:extLst>
                    <a:ext uri="{9D8B030D-6E8A-4147-A177-3AD203B41FA5}">
                      <a16:colId xmlns:a16="http://schemas.microsoft.com/office/drawing/2014/main" val="3405604204"/>
                    </a:ext>
                  </a:extLst>
                </a:gridCol>
                <a:gridCol w="1407560">
                  <a:extLst>
                    <a:ext uri="{9D8B030D-6E8A-4147-A177-3AD203B41FA5}">
                      <a16:colId xmlns:a16="http://schemas.microsoft.com/office/drawing/2014/main" val="3317833233"/>
                    </a:ext>
                  </a:extLst>
                </a:gridCol>
                <a:gridCol w="1397285">
                  <a:extLst>
                    <a:ext uri="{9D8B030D-6E8A-4147-A177-3AD203B41FA5}">
                      <a16:colId xmlns:a16="http://schemas.microsoft.com/office/drawing/2014/main" val="448737658"/>
                    </a:ext>
                  </a:extLst>
                </a:gridCol>
                <a:gridCol w="1397285">
                  <a:extLst>
                    <a:ext uri="{9D8B030D-6E8A-4147-A177-3AD203B41FA5}">
                      <a16:colId xmlns:a16="http://schemas.microsoft.com/office/drawing/2014/main" val="1441612543"/>
                    </a:ext>
                  </a:extLst>
                </a:gridCol>
                <a:gridCol w="1407560">
                  <a:extLst>
                    <a:ext uri="{9D8B030D-6E8A-4147-A177-3AD203B41FA5}">
                      <a16:colId xmlns:a16="http://schemas.microsoft.com/office/drawing/2014/main" val="986798522"/>
                    </a:ext>
                  </a:extLst>
                </a:gridCol>
                <a:gridCol w="1452171">
                  <a:extLst>
                    <a:ext uri="{9D8B030D-6E8A-4147-A177-3AD203B41FA5}">
                      <a16:colId xmlns:a16="http://schemas.microsoft.com/office/drawing/2014/main" val="2565411847"/>
                    </a:ext>
                  </a:extLst>
                </a:gridCol>
              </a:tblGrid>
              <a:tr h="370840">
                <a:tc>
                  <a:txBody>
                    <a:bodyPr/>
                    <a:lstStyle/>
                    <a:p>
                      <a:pPr algn="ctr"/>
                      <a:r>
                        <a:rPr lang="en-US" sz="1600" b="1" kern="1200">
                          <a:solidFill>
                            <a:schemeClr val="tx1"/>
                          </a:solidFill>
                          <a:latin typeface="+mn-lt"/>
                          <a:ea typeface="+mn-ea"/>
                          <a:cs typeface="+mn-cs"/>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722744"/>
                  </a:ext>
                </a:extLst>
              </a:tr>
            </a:tbl>
          </a:graphicData>
        </a:graphic>
      </p:graphicFrame>
      <p:sp>
        <p:nvSpPr>
          <p:cNvPr id="4" name="Slide Number Placeholder 3">
            <a:extLst>
              <a:ext uri="{FF2B5EF4-FFF2-40B4-BE49-F238E27FC236}">
                <a16:creationId xmlns:a16="http://schemas.microsoft.com/office/drawing/2014/main" id="{F9646279-5A77-43AF-A27A-816E7F0B42E1}"/>
              </a:ext>
            </a:extLst>
          </p:cNvPr>
          <p:cNvSpPr>
            <a:spLocks noGrp="1"/>
          </p:cNvSpPr>
          <p:nvPr>
            <p:ph type="sldNum" sz="quarter" idx="12"/>
          </p:nvPr>
        </p:nvSpPr>
        <p:spPr/>
        <p:txBody>
          <a:bodyPr/>
          <a:lstStyle/>
          <a:p>
            <a:fld id="{9CD8D479-8942-46E8-A226-A4E01F7A105C}" type="slidenum">
              <a:rPr lang="en-US" dirty="0" smtClean="0"/>
              <a:t>16</a:t>
            </a:fld>
            <a:endParaRPr lang="en-US"/>
          </a:p>
        </p:txBody>
      </p:sp>
      <p:sp>
        <p:nvSpPr>
          <p:cNvPr id="10" name="TextBox 9">
            <a:extLst>
              <a:ext uri="{FF2B5EF4-FFF2-40B4-BE49-F238E27FC236}">
                <a16:creationId xmlns:a16="http://schemas.microsoft.com/office/drawing/2014/main" id="{A38E4DF5-46C3-46BF-80FF-81F462B23008}"/>
              </a:ext>
            </a:extLst>
          </p:cNvPr>
          <p:cNvSpPr txBox="1"/>
          <p:nvPr/>
        </p:nvSpPr>
        <p:spPr>
          <a:xfrm rot="10800000" flipV="1">
            <a:off x="1603761" y="6588350"/>
            <a:ext cx="7222734" cy="307777"/>
          </a:xfrm>
          <a:prstGeom prst="rect">
            <a:avLst/>
          </a:prstGeom>
          <a:noFill/>
        </p:spPr>
        <p:txBody>
          <a:bodyPr wrap="square" rtlCol="0">
            <a:spAutoFit/>
          </a:bodyPr>
          <a:lstStyle/>
          <a:p>
            <a:r>
              <a:rPr lang="en-US" sz="1400"/>
              <a:t>Indicator 5C: Reported APR Data</a:t>
            </a:r>
          </a:p>
        </p:txBody>
      </p:sp>
    </p:spTree>
    <p:custDataLst>
      <p:tags r:id="rId1"/>
    </p:custDataLst>
    <p:extLst>
      <p:ext uri="{BB962C8B-B14F-4D97-AF65-F5344CB8AC3E}">
        <p14:creationId xmlns:p14="http://schemas.microsoft.com/office/powerpoint/2010/main" val="33601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4"/>
                                        </p:tgtEl>
                                      </p:cBhvr>
                                    </p:animEffect>
                                    <p:animScale>
                                      <p:cBhvr>
                                        <p:cTn id="7"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8E11-4212-4521-800D-5F869289B284}"/>
              </a:ext>
            </a:extLst>
          </p:cNvPr>
          <p:cNvSpPr>
            <a:spLocks noGrp="1"/>
          </p:cNvSpPr>
          <p:nvPr>
            <p:ph type="title"/>
          </p:nvPr>
        </p:nvSpPr>
        <p:spPr>
          <a:xfrm>
            <a:off x="205201" y="357649"/>
            <a:ext cx="10371573" cy="1183566"/>
          </a:xfrm>
        </p:spPr>
        <p:txBody>
          <a:bodyPr>
            <a:noAutofit/>
          </a:bodyPr>
          <a:lstStyle/>
          <a:p>
            <a:r>
              <a:rPr lang="en-US" sz="2800">
                <a:solidFill>
                  <a:schemeClr val="tx1"/>
                </a:solidFill>
              </a:rPr>
              <a:t>State-to-State Result Comparison</a:t>
            </a:r>
            <a:br>
              <a:rPr lang="en-US" sz="2800">
                <a:solidFill>
                  <a:schemeClr val="tx1"/>
                </a:solidFill>
              </a:rPr>
            </a:br>
            <a:r>
              <a:rPr lang="en-US" sz="2800">
                <a:solidFill>
                  <a:schemeClr val="tx1"/>
                </a:solidFill>
              </a:rPr>
              <a:t>Indicator 5C: In Separate Schools, Residential Facilities, or Homebound/Hospital Placements</a:t>
            </a:r>
          </a:p>
        </p:txBody>
      </p:sp>
      <p:graphicFrame>
        <p:nvGraphicFramePr>
          <p:cNvPr id="10" name="Content Placeholder 9" descr="The bar graph shown is describing State-to-State Result Comparison of school-age students In Separate Schools, Residential Facilities, or Homebound/Hospital Placements. The X-axis shows the PAC7 states' (New York, California, Florida, Pennsylvania, Illinois, Texas and Ohio) performance from 2015 to 2018. The y-axis shows the percent of school-age students In Separate Schools, Residential Facilities, or Homebound/Hospital Placements ranging from 0.5 percent  to 7.5 percent at an interval of 1.5 percent. It is indicated that the lower the percentage, the better the outcome on this measurement.  The 2018 National mean is indicated with a red-dotted line at 2.78 percent. On average across the four years, the highest percent of Indicator 5C was found in Illinois and the lowest percent was found in Texas. New York State ranks in sixth out of seven in Indicator 5C compared to other states. ">
            <a:extLst>
              <a:ext uri="{FF2B5EF4-FFF2-40B4-BE49-F238E27FC236}">
                <a16:creationId xmlns:a16="http://schemas.microsoft.com/office/drawing/2014/main" id="{0C72AE16-9442-4EAC-8283-8C20F29A6EB3}"/>
              </a:ext>
            </a:extLst>
          </p:cNvPr>
          <p:cNvGraphicFramePr>
            <a:graphicFrameLocks noGrp="1"/>
          </p:cNvGraphicFramePr>
          <p:nvPr>
            <p:ph idx="1"/>
            <p:extLst>
              <p:ext uri="{D42A27DB-BD31-4B8C-83A1-F6EECF244321}">
                <p14:modId xmlns:p14="http://schemas.microsoft.com/office/powerpoint/2010/main" val="312838716"/>
              </p:ext>
            </p:extLst>
          </p:nvPr>
        </p:nvGraphicFramePr>
        <p:xfrm>
          <a:off x="845477" y="1560944"/>
          <a:ext cx="11074189" cy="5068456"/>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Down 8">
            <a:extLst>
              <a:ext uri="{FF2B5EF4-FFF2-40B4-BE49-F238E27FC236}">
                <a16:creationId xmlns:a16="http://schemas.microsoft.com/office/drawing/2014/main" id="{E3AC6A75-A8CD-4848-8884-81B9AFBB92C2}"/>
              </a:ext>
              <a:ext uri="{C183D7F6-B498-43B3-948B-1728B52AA6E4}">
                <adec:decorative xmlns:adec="http://schemas.microsoft.com/office/drawing/2017/decorative" val="1"/>
              </a:ext>
            </a:extLst>
          </p:cNvPr>
          <p:cNvSpPr/>
          <p:nvPr/>
        </p:nvSpPr>
        <p:spPr>
          <a:xfrm>
            <a:off x="156666" y="1774128"/>
            <a:ext cx="593474" cy="3944550"/>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sp>
        <p:nvSpPr>
          <p:cNvPr id="4" name="Slide Number Placeholder 3">
            <a:extLst>
              <a:ext uri="{FF2B5EF4-FFF2-40B4-BE49-F238E27FC236}">
                <a16:creationId xmlns:a16="http://schemas.microsoft.com/office/drawing/2014/main" id="{5EDE83F0-45A0-46C0-9DAB-086BCCB49AB4}"/>
              </a:ext>
              <a:ext uri="{C183D7F6-B498-43B3-948B-1728B52AA6E4}">
                <adec:decorative xmlns:adec="http://schemas.microsoft.com/office/drawing/2017/decorative" val="1"/>
              </a:ext>
            </a:extLst>
          </p:cNvPr>
          <p:cNvSpPr>
            <a:spLocks noGrp="1"/>
          </p:cNvSpPr>
          <p:nvPr>
            <p:ph type="sldNum" sz="quarter" idx="12"/>
          </p:nvPr>
        </p:nvSpPr>
        <p:spPr/>
        <p:txBody>
          <a:bodyPr/>
          <a:lstStyle/>
          <a:p>
            <a:fld id="{9CD8D479-8942-46E8-A226-A4E01F7A105C}" type="slidenum">
              <a:rPr lang="en-US" dirty="0" smtClean="0"/>
              <a:t>17</a:t>
            </a:fld>
            <a:endParaRPr lang="en-US"/>
          </a:p>
        </p:txBody>
      </p:sp>
      <p:sp>
        <p:nvSpPr>
          <p:cNvPr id="6" name="Footer Placeholder 5">
            <a:extLst>
              <a:ext uri="{FF2B5EF4-FFF2-40B4-BE49-F238E27FC236}">
                <a16:creationId xmlns:a16="http://schemas.microsoft.com/office/drawing/2014/main" id="{B296EC8D-40D6-41AE-B611-5D1CF8675B1C}"/>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Indicator 5C: APR Reported Data</a:t>
            </a:r>
          </a:p>
        </p:txBody>
      </p:sp>
    </p:spTree>
    <p:extLst>
      <p:ext uri="{BB962C8B-B14F-4D97-AF65-F5344CB8AC3E}">
        <p14:creationId xmlns:p14="http://schemas.microsoft.com/office/powerpoint/2010/main" val="21291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600"/>
              <a:t>Data Trends and State/National Comparisons </a:t>
            </a:r>
            <a:br>
              <a:rPr lang="en-US" sz="3600"/>
            </a:br>
            <a:br>
              <a:rPr lang="en-US" sz="900"/>
            </a:br>
            <a:r>
              <a:rPr lang="en-US" sz="3600"/>
              <a:t>1) What did the Indicator 5 SPP data tell us?</a:t>
            </a:r>
            <a:br>
              <a:rPr lang="en-US" sz="3600"/>
            </a:br>
            <a:br>
              <a:rPr lang="en-US" sz="1000"/>
            </a:br>
            <a:r>
              <a:rPr lang="en-US" sz="3600"/>
              <a:t>2) How should we use the data to inform our target-setting and improvement activities?</a:t>
            </a:r>
            <a:endParaRPr lang="en-US" sz="27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dirty="0" smtClean="0"/>
              <a:t>18</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603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E3EC-EF90-49CA-BE08-E4D4DBE13D63}"/>
              </a:ext>
            </a:extLst>
          </p:cNvPr>
          <p:cNvSpPr>
            <a:spLocks noGrp="1"/>
          </p:cNvSpPr>
          <p:nvPr>
            <p:ph type="title"/>
          </p:nvPr>
        </p:nvSpPr>
        <p:spPr>
          <a:xfrm>
            <a:off x="361736" y="220734"/>
            <a:ext cx="9052400" cy="899514"/>
          </a:xfrm>
        </p:spPr>
        <p:txBody>
          <a:bodyPr>
            <a:noAutofit/>
          </a:bodyPr>
          <a:lstStyle/>
          <a:p>
            <a:r>
              <a:rPr lang="en-US" sz="2800">
                <a:solidFill>
                  <a:schemeClr val="accent1">
                    <a:lumMod val="75000"/>
                  </a:schemeClr>
                </a:solidFill>
                <a:latin typeface="Corbel" panose="020B0503020204020204" pitchFamily="34" charset="0"/>
              </a:rPr>
              <a:t>Indicator 5A Inside the Regular Class 80% or More of the Day </a:t>
            </a:r>
            <a:br>
              <a:rPr lang="en-US" sz="2800">
                <a:solidFill>
                  <a:schemeClr val="accent1">
                    <a:lumMod val="75000"/>
                  </a:schemeClr>
                </a:solidFill>
                <a:latin typeface="Corbel" panose="020B0503020204020204" pitchFamily="34" charset="0"/>
              </a:rPr>
            </a:br>
            <a:r>
              <a:rPr lang="en-US" sz="2800">
                <a:solidFill>
                  <a:schemeClr val="accent1">
                    <a:lumMod val="75000"/>
                  </a:schemeClr>
                </a:solidFill>
                <a:latin typeface="Corbel" panose="020B0503020204020204" pitchFamily="34" charset="0"/>
              </a:rPr>
              <a:t>Old vs New Measurement: Old Performs Better</a:t>
            </a:r>
          </a:p>
        </p:txBody>
      </p:sp>
      <p:sp>
        <p:nvSpPr>
          <p:cNvPr id="6" name="Footer Placeholder 5">
            <a:extLst>
              <a:ext uri="{FF2B5EF4-FFF2-40B4-BE49-F238E27FC236}">
                <a16:creationId xmlns:a16="http://schemas.microsoft.com/office/drawing/2014/main" id="{5BD2157C-76DA-45D4-BEC6-26C351E8EE54}"/>
              </a:ext>
            </a:extLst>
          </p:cNvPr>
          <p:cNvSpPr>
            <a:spLocks noGrp="1"/>
          </p:cNvSpPr>
          <p:nvPr>
            <p:ph type="ftr" sz="quarter" idx="11"/>
          </p:nvPr>
        </p:nvSpPr>
        <p:spPr>
          <a:xfrm>
            <a:off x="1600413" y="6570529"/>
            <a:ext cx="4114800" cy="365125"/>
          </a:xfrm>
        </p:spPr>
        <p:txBody>
          <a:bodyPr/>
          <a:lstStyle/>
          <a:p>
            <a:r>
              <a:rPr lang="en-US"/>
              <a:t>5A: Old vs. New Measurement Comparison</a:t>
            </a:r>
          </a:p>
        </p:txBody>
      </p:sp>
      <p:graphicFrame>
        <p:nvGraphicFramePr>
          <p:cNvPr id="101" name="Table 101">
            <a:extLst>
              <a:ext uri="{FF2B5EF4-FFF2-40B4-BE49-F238E27FC236}">
                <a16:creationId xmlns:a16="http://schemas.microsoft.com/office/drawing/2014/main" id="{CD4A72AE-EEF7-43BC-B25F-85A40FEEE201}"/>
              </a:ext>
            </a:extLst>
          </p:cNvPr>
          <p:cNvGraphicFramePr>
            <a:graphicFrameLocks noGrp="1"/>
          </p:cNvGraphicFramePr>
          <p:nvPr/>
        </p:nvGraphicFramePr>
        <p:xfrm>
          <a:off x="192494" y="1603538"/>
          <a:ext cx="2200926" cy="4843641"/>
        </p:xfrm>
        <a:graphic>
          <a:graphicData uri="http://schemas.openxmlformats.org/drawingml/2006/table">
            <a:tbl>
              <a:tblPr firstRow="1" bandRow="1">
                <a:tableStyleId>{3B4B98B0-60AC-42C2-AFA5-B58CD77FA1E5}</a:tableStyleId>
              </a:tblPr>
              <a:tblGrid>
                <a:gridCol w="2200926">
                  <a:extLst>
                    <a:ext uri="{9D8B030D-6E8A-4147-A177-3AD203B41FA5}">
                      <a16:colId xmlns:a16="http://schemas.microsoft.com/office/drawing/2014/main" val="2278101250"/>
                    </a:ext>
                  </a:extLst>
                </a:gridCol>
              </a:tblGrid>
              <a:tr h="1614547">
                <a:tc>
                  <a:txBody>
                    <a:bodyPr/>
                    <a:lstStyle/>
                    <a:p>
                      <a:pPr algn="ctr"/>
                      <a:r>
                        <a:rPr lang="en-US">
                          <a:latin typeface="Corbel" panose="020B0503020204020204" pitchFamily="34" charset="0"/>
                        </a:rPr>
                        <a:t>Target</a:t>
                      </a:r>
                    </a:p>
                  </a:txBody>
                  <a:tcPr anchor="ctr"/>
                </a:tc>
                <a:extLst>
                  <a:ext uri="{0D108BD9-81ED-4DB2-BD59-A6C34878D82A}">
                    <a16:rowId xmlns:a16="http://schemas.microsoft.com/office/drawing/2014/main" val="2049252729"/>
                  </a:ext>
                </a:extLst>
              </a:tr>
              <a:tr h="1614547">
                <a:tc>
                  <a:txBody>
                    <a:bodyPr/>
                    <a:lstStyle/>
                    <a:p>
                      <a:pPr algn="ctr"/>
                      <a:r>
                        <a:rPr lang="en-US">
                          <a:latin typeface="Corbel" panose="020B0503020204020204" pitchFamily="34" charset="0"/>
                        </a:rPr>
                        <a:t>Old Measurement (excludes 5-year-olds in Kindergarten)</a:t>
                      </a:r>
                    </a:p>
                  </a:txBody>
                  <a:tcPr anchor="ctr"/>
                </a:tc>
                <a:extLst>
                  <a:ext uri="{0D108BD9-81ED-4DB2-BD59-A6C34878D82A}">
                    <a16:rowId xmlns:a16="http://schemas.microsoft.com/office/drawing/2014/main" val="2666577140"/>
                  </a:ext>
                </a:extLst>
              </a:tr>
              <a:tr h="1614547">
                <a:tc>
                  <a:txBody>
                    <a:bodyPr/>
                    <a:lstStyle/>
                    <a:p>
                      <a:pPr algn="ctr"/>
                      <a:r>
                        <a:rPr lang="en-US">
                          <a:latin typeface="Corbel" panose="020B0503020204020204" pitchFamily="34" charset="0"/>
                        </a:rPr>
                        <a:t>New Measurement (includes 5-year-olds in Kindergarten)</a:t>
                      </a:r>
                    </a:p>
                  </a:txBody>
                  <a:tcPr anchor="ctr"/>
                </a:tc>
                <a:extLst>
                  <a:ext uri="{0D108BD9-81ED-4DB2-BD59-A6C34878D82A}">
                    <a16:rowId xmlns:a16="http://schemas.microsoft.com/office/drawing/2014/main" val="693677559"/>
                  </a:ext>
                </a:extLst>
              </a:tr>
            </a:tbl>
          </a:graphicData>
        </a:graphic>
      </p:graphicFrame>
      <p:sp>
        <p:nvSpPr>
          <p:cNvPr id="148" name="Arrow: Up 147">
            <a:extLst>
              <a:ext uri="{FF2B5EF4-FFF2-40B4-BE49-F238E27FC236}">
                <a16:creationId xmlns:a16="http://schemas.microsoft.com/office/drawing/2014/main" id="{FFE2A270-48C8-474B-9740-79570A1C6AB9}"/>
              </a:ext>
            </a:extLst>
          </p:cNvPr>
          <p:cNvSpPr/>
          <p:nvPr/>
        </p:nvSpPr>
        <p:spPr>
          <a:xfrm>
            <a:off x="2226845" y="1280161"/>
            <a:ext cx="649055" cy="51670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a:t>Increase = Improvement</a:t>
            </a:r>
          </a:p>
        </p:txBody>
      </p:sp>
      <p:sp>
        <p:nvSpPr>
          <p:cNvPr id="4" name="Slide Number Placeholder 3">
            <a:extLst>
              <a:ext uri="{FF2B5EF4-FFF2-40B4-BE49-F238E27FC236}">
                <a16:creationId xmlns:a16="http://schemas.microsoft.com/office/drawing/2014/main" id="{FC24CF7A-6F60-4897-A238-B151D1F7755B}"/>
              </a:ext>
            </a:extLst>
          </p:cNvPr>
          <p:cNvSpPr>
            <a:spLocks noGrp="1"/>
          </p:cNvSpPr>
          <p:nvPr>
            <p:ph type="sldNum" sz="quarter" idx="12"/>
          </p:nvPr>
        </p:nvSpPr>
        <p:spPr/>
        <p:txBody>
          <a:bodyPr/>
          <a:lstStyle/>
          <a:p>
            <a:fld id="{9CD8D479-8942-46E8-A226-A4E01F7A105C}" type="slidenum">
              <a:rPr lang="en-US" dirty="0" smtClean="0"/>
              <a:t>19</a:t>
            </a:fld>
            <a:endParaRPr lang="en-US"/>
          </a:p>
        </p:txBody>
      </p:sp>
      <p:pic>
        <p:nvPicPr>
          <p:cNvPr id="84" name="Picture 83" descr="Chart displaying Indicator 5A, Inside the Regular Class 80% or More of the Day, New York State Target, New York State Result using the old measurement (which excluded data on 5-year-old students in Kindergarten) and New York State Result using the new measurement (which included data on 5-year-old students in Kindergarten, for the years 2015 through 2019. The targets ranged from 58.8% in 2015 to 60% in 2019. The old measurement results increased from 58% in 2015 to 58.5% in 2018, then decreased to 58.2% in 2019. The new measurement results increased from 57.2% in 2015 to 57.9% in 2018, then decreased to 57.5% in 2019. New York State performed better under the old measurement for each year.">
            <a:extLst>
              <a:ext uri="{FF2B5EF4-FFF2-40B4-BE49-F238E27FC236}">
                <a16:creationId xmlns:a16="http://schemas.microsoft.com/office/drawing/2014/main" id="{1E2F92C7-64D8-4810-B08C-3615C16FC429}"/>
              </a:ext>
            </a:extLst>
          </p:cNvPr>
          <p:cNvPicPr>
            <a:picLocks noChangeAspect="1"/>
          </p:cNvPicPr>
          <p:nvPr/>
        </p:nvPicPr>
        <p:blipFill>
          <a:blip r:embed="rId4"/>
          <a:stretch>
            <a:fillRect/>
          </a:stretch>
        </p:blipFill>
        <p:spPr>
          <a:xfrm>
            <a:off x="2762413" y="1279994"/>
            <a:ext cx="9156986" cy="5267401"/>
          </a:xfrm>
          <a:prstGeom prst="rect">
            <a:avLst/>
          </a:prstGeom>
        </p:spPr>
      </p:pic>
      <p:sp>
        <p:nvSpPr>
          <p:cNvPr id="10" name="Frame 9">
            <a:extLst>
              <a:ext uri="{FF2B5EF4-FFF2-40B4-BE49-F238E27FC236}">
                <a16:creationId xmlns:a16="http://schemas.microsoft.com/office/drawing/2014/main" id="{1252C774-DDA7-4033-ABAB-314FA3312BCB}"/>
              </a:ext>
              <a:ext uri="{C183D7F6-B498-43B3-948B-1728B52AA6E4}">
                <adec:decorative xmlns:adec="http://schemas.microsoft.com/office/drawing/2017/decorative" val="1"/>
              </a:ext>
            </a:extLst>
          </p:cNvPr>
          <p:cNvSpPr/>
          <p:nvPr/>
        </p:nvSpPr>
        <p:spPr>
          <a:xfrm>
            <a:off x="2875900" y="3358678"/>
            <a:ext cx="9123606" cy="1539567"/>
          </a:xfrm>
          <a:prstGeom prst="frame">
            <a:avLst>
              <a:gd name="adj1" fmla="val 425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37634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3C7F-DA60-4CD8-8CEA-B49F99556625}"/>
              </a:ext>
            </a:extLst>
          </p:cNvPr>
          <p:cNvSpPr>
            <a:spLocks noGrp="1"/>
          </p:cNvSpPr>
          <p:nvPr>
            <p:ph type="title"/>
          </p:nvPr>
        </p:nvSpPr>
        <p:spPr>
          <a:xfrm>
            <a:off x="205201" y="-191217"/>
            <a:ext cx="9371949" cy="1183566"/>
          </a:xfrm>
        </p:spPr>
        <p:txBody>
          <a:bodyPr/>
          <a:lstStyle/>
          <a:p>
            <a:r>
              <a:rPr lang="en-US"/>
              <a:t>Agenda: School-Age Least Restrictive Environment </a:t>
            </a:r>
          </a:p>
        </p:txBody>
      </p:sp>
      <p:sp>
        <p:nvSpPr>
          <p:cNvPr id="4" name="Slide Number Placeholder 3">
            <a:extLst>
              <a:ext uri="{FF2B5EF4-FFF2-40B4-BE49-F238E27FC236}">
                <a16:creationId xmlns:a16="http://schemas.microsoft.com/office/drawing/2014/main" id="{41E45ACA-C2D6-4F5C-BE37-8242B3C9C8CA}"/>
              </a:ext>
            </a:extLst>
          </p:cNvPr>
          <p:cNvSpPr>
            <a:spLocks noGrp="1"/>
          </p:cNvSpPr>
          <p:nvPr>
            <p:ph type="sldNum" sz="quarter" idx="12"/>
          </p:nvPr>
        </p:nvSpPr>
        <p:spPr/>
        <p:txBody>
          <a:bodyPr/>
          <a:lstStyle/>
          <a:p>
            <a:fld id="{9CD8D479-8942-46E8-A226-A4E01F7A105C}" type="slidenum">
              <a:rPr lang="en-US" smtClean="0"/>
              <a:t>2</a:t>
            </a:fld>
            <a:endParaRPr lang="en-US"/>
          </a:p>
        </p:txBody>
      </p:sp>
      <p:sp>
        <p:nvSpPr>
          <p:cNvPr id="6" name="Footer Placeholder 5">
            <a:extLst>
              <a:ext uri="{FF2B5EF4-FFF2-40B4-BE49-F238E27FC236}">
                <a16:creationId xmlns:a16="http://schemas.microsoft.com/office/drawing/2014/main" id="{B56B4D83-9F36-4BB6-86CE-94CB02155691}"/>
              </a:ext>
            </a:extLst>
          </p:cNvPr>
          <p:cNvSpPr>
            <a:spLocks noGrp="1"/>
          </p:cNvSpPr>
          <p:nvPr>
            <p:ph type="ftr" sz="quarter" idx="11"/>
          </p:nvPr>
        </p:nvSpPr>
        <p:spPr/>
        <p:txBody>
          <a:bodyPr/>
          <a:lstStyle/>
          <a:p>
            <a:r>
              <a:rPr lang="en-US"/>
              <a:t>Indicator 5 Agenda</a:t>
            </a:r>
          </a:p>
        </p:txBody>
      </p:sp>
      <p:graphicFrame>
        <p:nvGraphicFramePr>
          <p:cNvPr id="7" name="Content Placeholder 6" descr="Agenda slide: Frequently used terms, Indicator 5 Measurement, Indicator Data, Indicator 5 Improvement Activities, Indicator 5 Proposed Targets, and Next Steps and Closing.  ">
            <a:extLst>
              <a:ext uri="{FF2B5EF4-FFF2-40B4-BE49-F238E27FC236}">
                <a16:creationId xmlns:a16="http://schemas.microsoft.com/office/drawing/2014/main" id="{6DC588D6-903E-4CBA-B94B-9DB207CE0AE5}"/>
              </a:ext>
            </a:extLst>
          </p:cNvPr>
          <p:cNvGraphicFramePr>
            <a:graphicFrameLocks/>
          </p:cNvGraphicFramePr>
          <p:nvPr>
            <p:extLst>
              <p:ext uri="{D42A27DB-BD31-4B8C-83A1-F6EECF244321}">
                <p14:modId xmlns:p14="http://schemas.microsoft.com/office/powerpoint/2010/main" val="1145199170"/>
              </p:ext>
            </p:extLst>
          </p:nvPr>
        </p:nvGraphicFramePr>
        <p:xfrm>
          <a:off x="771200" y="1164157"/>
          <a:ext cx="10785800" cy="5293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8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7">
                                            <p:graphicEl>
                                              <a:dgm id="{46253619-5BC6-43E9-9BD6-FC811855B91C}"/>
                                            </p:graphicEl>
                                          </p:spTgt>
                                        </p:tgtEl>
                                        <p:attrNameLst>
                                          <p:attrName>style.visibility</p:attrName>
                                        </p:attrNameLst>
                                      </p:cBhvr>
                                      <p:to>
                                        <p:strVal val="visible"/>
                                      </p:to>
                                    </p:set>
                                    <p:animEffect transition="in" filter="fade">
                                      <p:cBhvr>
                                        <p:cTn id="7" dur="500"/>
                                        <p:tgtEl>
                                          <p:spTgt spid="7">
                                            <p:graphicEl>
                                              <a:dgm id="{46253619-5BC6-43E9-9BD6-FC811855B91C}"/>
                                            </p:graphicEl>
                                          </p:spTgt>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7">
                                            <p:graphicEl>
                                              <a:dgm id="{F0DBED7D-E1F2-48FF-9AF1-D8510FDF74AA}"/>
                                            </p:graphicEl>
                                          </p:spTgt>
                                        </p:tgtEl>
                                        <p:attrNameLst>
                                          <p:attrName>style.visibility</p:attrName>
                                        </p:attrNameLst>
                                      </p:cBhvr>
                                      <p:to>
                                        <p:strVal val="visible"/>
                                      </p:to>
                                    </p:set>
                                    <p:animEffect transition="in" filter="fade">
                                      <p:cBhvr>
                                        <p:cTn id="10" dur="500"/>
                                        <p:tgtEl>
                                          <p:spTgt spid="7">
                                            <p:graphicEl>
                                              <a:dgm id="{F0DBED7D-E1F2-48FF-9AF1-D8510FDF74AA}"/>
                                            </p:graphicEl>
                                          </p:spTgt>
                                        </p:tgtEl>
                                      </p:cBhvr>
                                    </p:animEffect>
                                  </p:childTnLst>
                                </p:cTn>
                              </p:par>
                              <p:par>
                                <p:cTn id="11" presetID="10" presetClass="entr" presetSubtype="0" fill="hold" grpId="0" nodeType="withEffect">
                                  <p:stCondLst>
                                    <p:cond delay="3000"/>
                                  </p:stCondLst>
                                  <p:childTnLst>
                                    <p:set>
                                      <p:cBhvr>
                                        <p:cTn id="12" dur="1" fill="hold">
                                          <p:stCondLst>
                                            <p:cond delay="0"/>
                                          </p:stCondLst>
                                        </p:cTn>
                                        <p:tgtEl>
                                          <p:spTgt spid="7">
                                            <p:graphicEl>
                                              <a:dgm id="{03FDE2D2-E592-41E9-940D-3FDA6EA69854}"/>
                                            </p:graphicEl>
                                          </p:spTgt>
                                        </p:tgtEl>
                                        <p:attrNameLst>
                                          <p:attrName>style.visibility</p:attrName>
                                        </p:attrNameLst>
                                      </p:cBhvr>
                                      <p:to>
                                        <p:strVal val="visible"/>
                                      </p:to>
                                    </p:set>
                                    <p:animEffect transition="in" filter="fade">
                                      <p:cBhvr>
                                        <p:cTn id="13" dur="500"/>
                                        <p:tgtEl>
                                          <p:spTgt spid="7">
                                            <p:graphicEl>
                                              <a:dgm id="{03FDE2D2-E592-41E9-940D-3FDA6EA69854}"/>
                                            </p:graphicEl>
                                          </p:spTgt>
                                        </p:tgtEl>
                                      </p:cBhvr>
                                    </p:animEffect>
                                  </p:childTnLst>
                                </p:cTn>
                              </p:par>
                              <p:par>
                                <p:cTn id="14" presetID="10" presetClass="entr" presetSubtype="0" fill="hold" grpId="0" nodeType="withEffect">
                                  <p:stCondLst>
                                    <p:cond delay="12000"/>
                                  </p:stCondLst>
                                  <p:childTnLst>
                                    <p:set>
                                      <p:cBhvr>
                                        <p:cTn id="15" dur="1" fill="hold">
                                          <p:stCondLst>
                                            <p:cond delay="0"/>
                                          </p:stCondLst>
                                        </p:cTn>
                                        <p:tgtEl>
                                          <p:spTgt spid="7">
                                            <p:graphicEl>
                                              <a:dgm id="{6A6866DD-3C5F-478B-9CC6-B48E0FA84F23}"/>
                                            </p:graphicEl>
                                          </p:spTgt>
                                        </p:tgtEl>
                                        <p:attrNameLst>
                                          <p:attrName>style.visibility</p:attrName>
                                        </p:attrNameLst>
                                      </p:cBhvr>
                                      <p:to>
                                        <p:strVal val="visible"/>
                                      </p:to>
                                    </p:set>
                                    <p:animEffect transition="in" filter="fade">
                                      <p:cBhvr>
                                        <p:cTn id="16" dur="500"/>
                                        <p:tgtEl>
                                          <p:spTgt spid="7">
                                            <p:graphicEl>
                                              <a:dgm id="{6A6866DD-3C5F-478B-9CC6-B48E0FA84F23}"/>
                                            </p:graphicEl>
                                          </p:spTgt>
                                        </p:tgtEl>
                                      </p:cBhvr>
                                    </p:animEffect>
                                  </p:childTnLst>
                                </p:cTn>
                              </p:par>
                              <p:par>
                                <p:cTn id="17" presetID="10" presetClass="entr" presetSubtype="0" fill="hold" grpId="0" nodeType="withEffect">
                                  <p:stCondLst>
                                    <p:cond delay="12000"/>
                                  </p:stCondLst>
                                  <p:childTnLst>
                                    <p:set>
                                      <p:cBhvr>
                                        <p:cTn id="18" dur="1" fill="hold">
                                          <p:stCondLst>
                                            <p:cond delay="0"/>
                                          </p:stCondLst>
                                        </p:cTn>
                                        <p:tgtEl>
                                          <p:spTgt spid="7">
                                            <p:graphicEl>
                                              <a:dgm id="{5DFBF051-DA47-402E-8091-43170D413FA8}"/>
                                            </p:graphicEl>
                                          </p:spTgt>
                                        </p:tgtEl>
                                        <p:attrNameLst>
                                          <p:attrName>style.visibility</p:attrName>
                                        </p:attrNameLst>
                                      </p:cBhvr>
                                      <p:to>
                                        <p:strVal val="visible"/>
                                      </p:to>
                                    </p:set>
                                    <p:animEffect transition="in" filter="fade">
                                      <p:cBhvr>
                                        <p:cTn id="19" dur="500"/>
                                        <p:tgtEl>
                                          <p:spTgt spid="7">
                                            <p:graphicEl>
                                              <a:dgm id="{5DFBF051-DA47-402E-8091-43170D413FA8}"/>
                                            </p:graphicEl>
                                          </p:spTgt>
                                        </p:tgtEl>
                                      </p:cBhvr>
                                    </p:animEffect>
                                  </p:childTnLst>
                                </p:cTn>
                              </p:par>
                              <p:par>
                                <p:cTn id="20" presetID="10" presetClass="entr" presetSubtype="0" fill="hold" grpId="0" nodeType="withEffect">
                                  <p:stCondLst>
                                    <p:cond delay="19440"/>
                                  </p:stCondLst>
                                  <p:childTnLst>
                                    <p:set>
                                      <p:cBhvr>
                                        <p:cTn id="21" dur="1" fill="hold">
                                          <p:stCondLst>
                                            <p:cond delay="0"/>
                                          </p:stCondLst>
                                        </p:cTn>
                                        <p:tgtEl>
                                          <p:spTgt spid="7">
                                            <p:graphicEl>
                                              <a:dgm id="{178AEDC5-6531-41C7-B8B0-810E1ED2F327}"/>
                                            </p:graphicEl>
                                          </p:spTgt>
                                        </p:tgtEl>
                                        <p:attrNameLst>
                                          <p:attrName>style.visibility</p:attrName>
                                        </p:attrNameLst>
                                      </p:cBhvr>
                                      <p:to>
                                        <p:strVal val="visible"/>
                                      </p:to>
                                    </p:set>
                                    <p:animEffect transition="in" filter="fade">
                                      <p:cBhvr>
                                        <p:cTn id="22" dur="500"/>
                                        <p:tgtEl>
                                          <p:spTgt spid="7">
                                            <p:graphicEl>
                                              <a:dgm id="{178AEDC5-6531-41C7-B8B0-810E1ED2F327}"/>
                                            </p:graphicEl>
                                          </p:spTgt>
                                        </p:tgtEl>
                                      </p:cBhvr>
                                    </p:animEffect>
                                  </p:childTnLst>
                                </p:cTn>
                              </p:par>
                              <p:par>
                                <p:cTn id="23" presetID="10" presetClass="entr" presetSubtype="0" fill="hold" grpId="0" nodeType="withEffect">
                                  <p:stCondLst>
                                    <p:cond delay="19440"/>
                                  </p:stCondLst>
                                  <p:childTnLst>
                                    <p:set>
                                      <p:cBhvr>
                                        <p:cTn id="24" dur="1" fill="hold">
                                          <p:stCondLst>
                                            <p:cond delay="0"/>
                                          </p:stCondLst>
                                        </p:cTn>
                                        <p:tgtEl>
                                          <p:spTgt spid="7">
                                            <p:graphicEl>
                                              <a:dgm id="{23360063-79D5-4956-9BF8-A1A34332C152}"/>
                                            </p:graphicEl>
                                          </p:spTgt>
                                        </p:tgtEl>
                                        <p:attrNameLst>
                                          <p:attrName>style.visibility</p:attrName>
                                        </p:attrNameLst>
                                      </p:cBhvr>
                                      <p:to>
                                        <p:strVal val="visible"/>
                                      </p:to>
                                    </p:set>
                                    <p:animEffect transition="in" filter="fade">
                                      <p:cBhvr>
                                        <p:cTn id="25" dur="500"/>
                                        <p:tgtEl>
                                          <p:spTgt spid="7">
                                            <p:graphicEl>
                                              <a:dgm id="{23360063-79D5-4956-9BF8-A1A34332C152}"/>
                                            </p:graphicEl>
                                          </p:spTgt>
                                        </p:tgtEl>
                                      </p:cBhvr>
                                    </p:animEffect>
                                  </p:childTnLst>
                                </p:cTn>
                              </p:par>
                              <p:par>
                                <p:cTn id="26" presetID="10" presetClass="entr" presetSubtype="0" fill="hold" grpId="0" nodeType="withEffect">
                                  <p:stCondLst>
                                    <p:cond delay="23120"/>
                                  </p:stCondLst>
                                  <p:childTnLst>
                                    <p:set>
                                      <p:cBhvr>
                                        <p:cTn id="27" dur="1" fill="hold">
                                          <p:stCondLst>
                                            <p:cond delay="0"/>
                                          </p:stCondLst>
                                        </p:cTn>
                                        <p:tgtEl>
                                          <p:spTgt spid="7">
                                            <p:graphicEl>
                                              <a:dgm id="{99516A43-031D-44FA-8ADF-3CF6B9334CF8}"/>
                                            </p:graphicEl>
                                          </p:spTgt>
                                        </p:tgtEl>
                                        <p:attrNameLst>
                                          <p:attrName>style.visibility</p:attrName>
                                        </p:attrNameLst>
                                      </p:cBhvr>
                                      <p:to>
                                        <p:strVal val="visible"/>
                                      </p:to>
                                    </p:set>
                                    <p:animEffect transition="in" filter="fade">
                                      <p:cBhvr>
                                        <p:cTn id="28" dur="500"/>
                                        <p:tgtEl>
                                          <p:spTgt spid="7">
                                            <p:graphicEl>
                                              <a:dgm id="{99516A43-031D-44FA-8ADF-3CF6B9334CF8}"/>
                                            </p:graphicEl>
                                          </p:spTgt>
                                        </p:tgtEl>
                                      </p:cBhvr>
                                    </p:animEffect>
                                  </p:childTnLst>
                                </p:cTn>
                              </p:par>
                              <p:par>
                                <p:cTn id="29" presetID="10" presetClass="entr" presetSubtype="0" fill="hold" grpId="0" nodeType="withEffect">
                                  <p:stCondLst>
                                    <p:cond delay="23120"/>
                                  </p:stCondLst>
                                  <p:childTnLst>
                                    <p:set>
                                      <p:cBhvr>
                                        <p:cTn id="30" dur="1" fill="hold">
                                          <p:stCondLst>
                                            <p:cond delay="0"/>
                                          </p:stCondLst>
                                        </p:cTn>
                                        <p:tgtEl>
                                          <p:spTgt spid="7">
                                            <p:graphicEl>
                                              <a:dgm id="{2F6C92AF-A8EC-4B09-B8EC-F0ED10C482ED}"/>
                                            </p:graphicEl>
                                          </p:spTgt>
                                        </p:tgtEl>
                                        <p:attrNameLst>
                                          <p:attrName>style.visibility</p:attrName>
                                        </p:attrNameLst>
                                      </p:cBhvr>
                                      <p:to>
                                        <p:strVal val="visible"/>
                                      </p:to>
                                    </p:set>
                                    <p:animEffect transition="in" filter="fade">
                                      <p:cBhvr>
                                        <p:cTn id="31" dur="500"/>
                                        <p:tgtEl>
                                          <p:spTgt spid="7">
                                            <p:graphicEl>
                                              <a:dgm id="{2F6C92AF-A8EC-4B09-B8EC-F0ED10C482ED}"/>
                                            </p:graphicEl>
                                          </p:spTgt>
                                        </p:tgtEl>
                                      </p:cBhvr>
                                    </p:animEffect>
                                  </p:childTnLst>
                                </p:cTn>
                              </p:par>
                              <p:par>
                                <p:cTn id="32" presetID="10" presetClass="entr" presetSubtype="0" fill="hold" grpId="0" nodeType="withEffect">
                                  <p:stCondLst>
                                    <p:cond delay="33500"/>
                                  </p:stCondLst>
                                  <p:childTnLst>
                                    <p:set>
                                      <p:cBhvr>
                                        <p:cTn id="33" dur="1" fill="hold">
                                          <p:stCondLst>
                                            <p:cond delay="0"/>
                                          </p:stCondLst>
                                        </p:cTn>
                                        <p:tgtEl>
                                          <p:spTgt spid="7">
                                            <p:graphicEl>
                                              <a:dgm id="{1C13A3C4-E24B-4EDD-B026-979EEB0A54F1}"/>
                                            </p:graphicEl>
                                          </p:spTgt>
                                        </p:tgtEl>
                                        <p:attrNameLst>
                                          <p:attrName>style.visibility</p:attrName>
                                        </p:attrNameLst>
                                      </p:cBhvr>
                                      <p:to>
                                        <p:strVal val="visible"/>
                                      </p:to>
                                    </p:set>
                                    <p:animEffect transition="in" filter="fade">
                                      <p:cBhvr>
                                        <p:cTn id="34" dur="500"/>
                                        <p:tgtEl>
                                          <p:spTgt spid="7">
                                            <p:graphicEl>
                                              <a:dgm id="{1C13A3C4-E24B-4EDD-B026-979EEB0A54F1}"/>
                                            </p:graphicEl>
                                          </p:spTgt>
                                        </p:tgtEl>
                                      </p:cBhvr>
                                    </p:animEffect>
                                  </p:childTnLst>
                                </p:cTn>
                              </p:par>
                              <p:par>
                                <p:cTn id="35" presetID="10" presetClass="entr" presetSubtype="0" fill="hold" grpId="0" nodeType="withEffect">
                                  <p:stCondLst>
                                    <p:cond delay="33500"/>
                                  </p:stCondLst>
                                  <p:childTnLst>
                                    <p:set>
                                      <p:cBhvr>
                                        <p:cTn id="36" dur="1" fill="hold">
                                          <p:stCondLst>
                                            <p:cond delay="0"/>
                                          </p:stCondLst>
                                        </p:cTn>
                                        <p:tgtEl>
                                          <p:spTgt spid="7">
                                            <p:graphicEl>
                                              <a:dgm id="{796B1817-2951-4A1E-8834-1F32E7F6D5CF}"/>
                                            </p:graphicEl>
                                          </p:spTgt>
                                        </p:tgtEl>
                                        <p:attrNameLst>
                                          <p:attrName>style.visibility</p:attrName>
                                        </p:attrNameLst>
                                      </p:cBhvr>
                                      <p:to>
                                        <p:strVal val="visible"/>
                                      </p:to>
                                    </p:set>
                                    <p:animEffect transition="in" filter="fade">
                                      <p:cBhvr>
                                        <p:cTn id="37" dur="500"/>
                                        <p:tgtEl>
                                          <p:spTgt spid="7">
                                            <p:graphicEl>
                                              <a:dgm id="{796B1817-2951-4A1E-8834-1F32E7F6D5CF}"/>
                                            </p:graphicEl>
                                          </p:spTgt>
                                        </p:tgtEl>
                                      </p:cBhvr>
                                    </p:animEffect>
                                  </p:childTnLst>
                                </p:cTn>
                              </p:par>
                              <p:par>
                                <p:cTn id="38" presetID="10" presetClass="entr" presetSubtype="0" fill="hold" grpId="0" nodeType="withEffect">
                                  <p:stCondLst>
                                    <p:cond delay="44500"/>
                                  </p:stCondLst>
                                  <p:childTnLst>
                                    <p:set>
                                      <p:cBhvr>
                                        <p:cTn id="39" dur="1" fill="hold">
                                          <p:stCondLst>
                                            <p:cond delay="0"/>
                                          </p:stCondLst>
                                        </p:cTn>
                                        <p:tgtEl>
                                          <p:spTgt spid="7">
                                            <p:graphicEl>
                                              <a:dgm id="{32D2E0FA-09B3-493A-907C-9978AB1B4A46}"/>
                                            </p:graphicEl>
                                          </p:spTgt>
                                        </p:tgtEl>
                                        <p:attrNameLst>
                                          <p:attrName>style.visibility</p:attrName>
                                        </p:attrNameLst>
                                      </p:cBhvr>
                                      <p:to>
                                        <p:strVal val="visible"/>
                                      </p:to>
                                    </p:set>
                                    <p:animEffect transition="in" filter="fade">
                                      <p:cBhvr>
                                        <p:cTn id="40" dur="500"/>
                                        <p:tgtEl>
                                          <p:spTgt spid="7">
                                            <p:graphicEl>
                                              <a:dgm id="{32D2E0FA-09B3-493A-907C-9978AB1B4A46}"/>
                                            </p:graphicEl>
                                          </p:spTgt>
                                        </p:tgtEl>
                                      </p:cBhvr>
                                    </p:animEffect>
                                  </p:childTnLst>
                                </p:cTn>
                              </p:par>
                              <p:par>
                                <p:cTn id="41" presetID="10" presetClass="entr" presetSubtype="0" fill="hold" grpId="0" nodeType="withEffect">
                                  <p:stCondLst>
                                    <p:cond delay="44500"/>
                                  </p:stCondLst>
                                  <p:childTnLst>
                                    <p:set>
                                      <p:cBhvr>
                                        <p:cTn id="42" dur="1" fill="hold">
                                          <p:stCondLst>
                                            <p:cond delay="0"/>
                                          </p:stCondLst>
                                        </p:cTn>
                                        <p:tgtEl>
                                          <p:spTgt spid="7">
                                            <p:graphicEl>
                                              <a:dgm id="{35D754C7-CE14-46C2-B55E-E86DAD9BCC09}"/>
                                            </p:graphicEl>
                                          </p:spTgt>
                                        </p:tgtEl>
                                        <p:attrNameLst>
                                          <p:attrName>style.visibility</p:attrName>
                                        </p:attrNameLst>
                                      </p:cBhvr>
                                      <p:to>
                                        <p:strVal val="visible"/>
                                      </p:to>
                                    </p:set>
                                    <p:animEffect transition="in" filter="fade">
                                      <p:cBhvr>
                                        <p:cTn id="43" dur="500"/>
                                        <p:tgtEl>
                                          <p:spTgt spid="7">
                                            <p:graphicEl>
                                              <a:dgm id="{35D754C7-CE14-46C2-B55E-E86DAD9BCC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E3EC-EF90-49CA-BE08-E4D4DBE13D63}"/>
              </a:ext>
            </a:extLst>
          </p:cNvPr>
          <p:cNvSpPr>
            <a:spLocks noGrp="1"/>
          </p:cNvSpPr>
          <p:nvPr>
            <p:ph type="title"/>
          </p:nvPr>
        </p:nvSpPr>
        <p:spPr>
          <a:xfrm>
            <a:off x="293048" y="164461"/>
            <a:ext cx="11605904" cy="936011"/>
          </a:xfrm>
        </p:spPr>
        <p:txBody>
          <a:bodyPr>
            <a:noAutofit/>
          </a:bodyPr>
          <a:lstStyle/>
          <a:p>
            <a:r>
              <a:rPr lang="en-US" sz="2800">
                <a:solidFill>
                  <a:schemeClr val="accent1">
                    <a:lumMod val="75000"/>
                  </a:schemeClr>
                </a:solidFill>
                <a:latin typeface="Corbel" panose="020B0503020204020204" pitchFamily="34" charset="0"/>
              </a:rPr>
              <a:t>Indicator 5B Inside the Regular Class 40% or Less of the Day </a:t>
            </a:r>
            <a:br>
              <a:rPr lang="en-US" sz="2800">
                <a:solidFill>
                  <a:schemeClr val="accent1">
                    <a:lumMod val="75000"/>
                  </a:schemeClr>
                </a:solidFill>
                <a:latin typeface="Corbel" panose="020B0503020204020204" pitchFamily="34" charset="0"/>
              </a:rPr>
            </a:br>
            <a:r>
              <a:rPr lang="en-US" sz="2800">
                <a:solidFill>
                  <a:schemeClr val="accent1">
                    <a:lumMod val="75000"/>
                  </a:schemeClr>
                </a:solidFill>
                <a:latin typeface="Corbel" panose="020B0503020204020204" pitchFamily="34" charset="0"/>
              </a:rPr>
              <a:t>Old vs New Measurement: Old Performs Better</a:t>
            </a:r>
          </a:p>
        </p:txBody>
      </p:sp>
      <p:graphicFrame>
        <p:nvGraphicFramePr>
          <p:cNvPr id="101" name="Table 101">
            <a:extLst>
              <a:ext uri="{FF2B5EF4-FFF2-40B4-BE49-F238E27FC236}">
                <a16:creationId xmlns:a16="http://schemas.microsoft.com/office/drawing/2014/main" id="{CD4A72AE-EEF7-43BC-B25F-85A40FEEE201}"/>
              </a:ext>
            </a:extLst>
          </p:cNvPr>
          <p:cNvGraphicFramePr>
            <a:graphicFrameLocks noGrp="1"/>
          </p:cNvGraphicFramePr>
          <p:nvPr/>
        </p:nvGraphicFramePr>
        <p:xfrm>
          <a:off x="192494" y="1603538"/>
          <a:ext cx="2200926" cy="4843641"/>
        </p:xfrm>
        <a:graphic>
          <a:graphicData uri="http://schemas.openxmlformats.org/drawingml/2006/table">
            <a:tbl>
              <a:tblPr firstRow="1" bandRow="1">
                <a:tableStyleId>{3B4B98B0-60AC-42C2-AFA5-B58CD77FA1E5}</a:tableStyleId>
              </a:tblPr>
              <a:tblGrid>
                <a:gridCol w="2200926">
                  <a:extLst>
                    <a:ext uri="{9D8B030D-6E8A-4147-A177-3AD203B41FA5}">
                      <a16:colId xmlns:a16="http://schemas.microsoft.com/office/drawing/2014/main" val="2278101250"/>
                    </a:ext>
                  </a:extLst>
                </a:gridCol>
              </a:tblGrid>
              <a:tr h="1614547">
                <a:tc>
                  <a:txBody>
                    <a:bodyPr/>
                    <a:lstStyle/>
                    <a:p>
                      <a:pPr algn="ctr"/>
                      <a:r>
                        <a:rPr lang="en-US">
                          <a:latin typeface="Corbel" panose="020B0503020204020204" pitchFamily="34" charset="0"/>
                        </a:rPr>
                        <a:t>Target</a:t>
                      </a:r>
                    </a:p>
                  </a:txBody>
                  <a:tcPr anchor="ctr"/>
                </a:tc>
                <a:extLst>
                  <a:ext uri="{0D108BD9-81ED-4DB2-BD59-A6C34878D82A}">
                    <a16:rowId xmlns:a16="http://schemas.microsoft.com/office/drawing/2014/main" val="2049252729"/>
                  </a:ext>
                </a:extLst>
              </a:tr>
              <a:tr h="1614547">
                <a:tc>
                  <a:txBody>
                    <a:bodyPr/>
                    <a:lstStyle/>
                    <a:p>
                      <a:pPr algn="ctr"/>
                      <a:r>
                        <a:rPr lang="en-US">
                          <a:latin typeface="Corbel" panose="020B0503020204020204" pitchFamily="34" charset="0"/>
                        </a:rPr>
                        <a:t>Old Measurement (excludes 5-year-olds in Kindergarten)</a:t>
                      </a:r>
                    </a:p>
                  </a:txBody>
                  <a:tcPr anchor="ctr"/>
                </a:tc>
                <a:extLst>
                  <a:ext uri="{0D108BD9-81ED-4DB2-BD59-A6C34878D82A}">
                    <a16:rowId xmlns:a16="http://schemas.microsoft.com/office/drawing/2014/main" val="2666577140"/>
                  </a:ext>
                </a:extLst>
              </a:tr>
              <a:tr h="1614547">
                <a:tc>
                  <a:txBody>
                    <a:bodyPr/>
                    <a:lstStyle/>
                    <a:p>
                      <a:pPr algn="ctr"/>
                      <a:r>
                        <a:rPr lang="en-US">
                          <a:latin typeface="Corbel" panose="020B0503020204020204" pitchFamily="34" charset="0"/>
                        </a:rPr>
                        <a:t>New Measurement (includes 5-year-olds in Kindergarten)</a:t>
                      </a:r>
                    </a:p>
                  </a:txBody>
                  <a:tcPr anchor="ctr"/>
                </a:tc>
                <a:extLst>
                  <a:ext uri="{0D108BD9-81ED-4DB2-BD59-A6C34878D82A}">
                    <a16:rowId xmlns:a16="http://schemas.microsoft.com/office/drawing/2014/main" val="693677559"/>
                  </a:ext>
                </a:extLst>
              </a:tr>
            </a:tbl>
          </a:graphicData>
        </a:graphic>
      </p:graphicFrame>
      <p:sp>
        <p:nvSpPr>
          <p:cNvPr id="148" name="Arrow: Up 147">
            <a:extLst>
              <a:ext uri="{FF2B5EF4-FFF2-40B4-BE49-F238E27FC236}">
                <a16:creationId xmlns:a16="http://schemas.microsoft.com/office/drawing/2014/main" id="{FFE2A270-48C8-474B-9740-79570A1C6AB9}"/>
              </a:ext>
            </a:extLst>
          </p:cNvPr>
          <p:cNvSpPr/>
          <p:nvPr/>
        </p:nvSpPr>
        <p:spPr>
          <a:xfrm rot="10800000">
            <a:off x="2226845" y="1280161"/>
            <a:ext cx="649055" cy="51670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a:t>Decrease = Improvement</a:t>
            </a:r>
          </a:p>
        </p:txBody>
      </p:sp>
      <p:sp>
        <p:nvSpPr>
          <p:cNvPr id="4" name="Slide Number Placeholder 3">
            <a:extLst>
              <a:ext uri="{FF2B5EF4-FFF2-40B4-BE49-F238E27FC236}">
                <a16:creationId xmlns:a16="http://schemas.microsoft.com/office/drawing/2014/main" id="{FC24CF7A-6F60-4897-A238-B151D1F7755B}"/>
              </a:ext>
            </a:extLst>
          </p:cNvPr>
          <p:cNvSpPr>
            <a:spLocks noGrp="1"/>
          </p:cNvSpPr>
          <p:nvPr>
            <p:ph type="sldNum" sz="quarter" idx="12"/>
          </p:nvPr>
        </p:nvSpPr>
        <p:spPr/>
        <p:txBody>
          <a:bodyPr/>
          <a:lstStyle/>
          <a:p>
            <a:fld id="{9CD8D479-8942-46E8-A226-A4E01F7A105C}" type="slidenum">
              <a:rPr lang="en-US" dirty="0" smtClean="0"/>
              <a:t>20</a:t>
            </a:fld>
            <a:endParaRPr lang="en-US"/>
          </a:p>
        </p:txBody>
      </p:sp>
      <p:sp>
        <p:nvSpPr>
          <p:cNvPr id="6" name="Footer Placeholder 5">
            <a:extLst>
              <a:ext uri="{FF2B5EF4-FFF2-40B4-BE49-F238E27FC236}">
                <a16:creationId xmlns:a16="http://schemas.microsoft.com/office/drawing/2014/main" id="{5BD2157C-76DA-45D4-BEC6-26C351E8EE54}"/>
              </a:ext>
            </a:extLst>
          </p:cNvPr>
          <p:cNvSpPr>
            <a:spLocks noGrp="1"/>
          </p:cNvSpPr>
          <p:nvPr>
            <p:ph type="ftr" sz="quarter" idx="11"/>
          </p:nvPr>
        </p:nvSpPr>
        <p:spPr/>
        <p:txBody>
          <a:bodyPr/>
          <a:lstStyle/>
          <a:p>
            <a:r>
              <a:rPr lang="en-US"/>
              <a:t>5B: Old vs. New Measurement Comparison</a:t>
            </a:r>
          </a:p>
        </p:txBody>
      </p:sp>
      <p:pic>
        <p:nvPicPr>
          <p:cNvPr id="84" name="Picture 83" descr="Chart displaying Indicator 5B, Inside the Regular Class 40% or Less of the Day, New York State Target, New York State Result using the old measurement (which excluded data on 5-year-old students in Kindergarten) and New York State Result using the new measurement (which included data on 5-year-old students in Kindergarten, for the years 2015 through 2019. The targets ranged from 20.5% in 2015 to 18% in 2019. The old measurement results decreased from 19.8% in 2015 to 19% in 2019. The new measurement results decreased from 21.1% in 2015 to 20.4% in 2018, then increased to 20.5% in 2019. New York State performed better under the old measurement for each year.">
            <a:extLst>
              <a:ext uri="{FF2B5EF4-FFF2-40B4-BE49-F238E27FC236}">
                <a16:creationId xmlns:a16="http://schemas.microsoft.com/office/drawing/2014/main" id="{B5484A86-3123-49A4-829F-F57DDF280E55}"/>
              </a:ext>
            </a:extLst>
          </p:cNvPr>
          <p:cNvPicPr>
            <a:picLocks noChangeAspect="1"/>
          </p:cNvPicPr>
          <p:nvPr/>
        </p:nvPicPr>
        <p:blipFill>
          <a:blip r:embed="rId4"/>
          <a:stretch>
            <a:fillRect/>
          </a:stretch>
        </p:blipFill>
        <p:spPr>
          <a:xfrm>
            <a:off x="2741966" y="1226225"/>
            <a:ext cx="9156986" cy="5230821"/>
          </a:xfrm>
          <a:prstGeom prst="rect">
            <a:avLst/>
          </a:prstGeom>
        </p:spPr>
      </p:pic>
      <p:sp>
        <p:nvSpPr>
          <p:cNvPr id="9" name="Frame 8">
            <a:extLst>
              <a:ext uri="{FF2B5EF4-FFF2-40B4-BE49-F238E27FC236}">
                <a16:creationId xmlns:a16="http://schemas.microsoft.com/office/drawing/2014/main" id="{4AE656C3-C37F-4201-AC90-DD14B8BAD741}"/>
              </a:ext>
              <a:ext uri="{C183D7F6-B498-43B3-948B-1728B52AA6E4}">
                <adec:decorative xmlns:adec="http://schemas.microsoft.com/office/drawing/2017/decorative" val="1"/>
              </a:ext>
            </a:extLst>
          </p:cNvPr>
          <p:cNvSpPr/>
          <p:nvPr/>
        </p:nvSpPr>
        <p:spPr>
          <a:xfrm>
            <a:off x="2875900" y="3307878"/>
            <a:ext cx="9023052" cy="1539567"/>
          </a:xfrm>
          <a:prstGeom prst="frame">
            <a:avLst>
              <a:gd name="adj1" fmla="val 425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51780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E3EC-EF90-49CA-BE08-E4D4DBE13D63}"/>
              </a:ext>
            </a:extLst>
          </p:cNvPr>
          <p:cNvSpPr>
            <a:spLocks noGrp="1"/>
          </p:cNvSpPr>
          <p:nvPr>
            <p:ph type="title"/>
          </p:nvPr>
        </p:nvSpPr>
        <p:spPr>
          <a:xfrm>
            <a:off x="338546" y="320597"/>
            <a:ext cx="7705656" cy="819634"/>
          </a:xfrm>
        </p:spPr>
        <p:txBody>
          <a:bodyPr>
            <a:noAutofit/>
          </a:bodyPr>
          <a:lstStyle/>
          <a:p>
            <a:r>
              <a:rPr lang="en-US" sz="2800">
                <a:solidFill>
                  <a:schemeClr val="accent1">
                    <a:lumMod val="75000"/>
                  </a:schemeClr>
                </a:solidFill>
                <a:latin typeface="Corbel" panose="020B0503020204020204" pitchFamily="34" charset="0"/>
              </a:rPr>
              <a:t>Indicator 5C In Separate Schools: </a:t>
            </a:r>
            <a:br>
              <a:rPr lang="en-US" sz="2800">
                <a:solidFill>
                  <a:schemeClr val="accent1">
                    <a:lumMod val="75000"/>
                  </a:schemeClr>
                </a:solidFill>
                <a:latin typeface="Corbel" panose="020B0503020204020204" pitchFamily="34" charset="0"/>
              </a:rPr>
            </a:br>
            <a:r>
              <a:rPr lang="en-US" sz="2800">
                <a:solidFill>
                  <a:schemeClr val="accent1">
                    <a:lumMod val="75000"/>
                  </a:schemeClr>
                </a:solidFill>
                <a:latin typeface="Corbel" panose="020B0503020204020204" pitchFamily="34" charset="0"/>
              </a:rPr>
              <a:t>Old vs New Measurement: New Performs Better</a:t>
            </a:r>
          </a:p>
        </p:txBody>
      </p:sp>
      <p:graphicFrame>
        <p:nvGraphicFramePr>
          <p:cNvPr id="101" name="Table 101">
            <a:extLst>
              <a:ext uri="{FF2B5EF4-FFF2-40B4-BE49-F238E27FC236}">
                <a16:creationId xmlns:a16="http://schemas.microsoft.com/office/drawing/2014/main" id="{CD4A72AE-EEF7-43BC-B25F-85A40FEEE201}"/>
              </a:ext>
            </a:extLst>
          </p:cNvPr>
          <p:cNvGraphicFramePr>
            <a:graphicFrameLocks noGrp="1"/>
          </p:cNvGraphicFramePr>
          <p:nvPr/>
        </p:nvGraphicFramePr>
        <p:xfrm>
          <a:off x="192494" y="1603538"/>
          <a:ext cx="2200926" cy="4843641"/>
        </p:xfrm>
        <a:graphic>
          <a:graphicData uri="http://schemas.openxmlformats.org/drawingml/2006/table">
            <a:tbl>
              <a:tblPr firstRow="1" bandRow="1">
                <a:tableStyleId>{3B4B98B0-60AC-42C2-AFA5-B58CD77FA1E5}</a:tableStyleId>
              </a:tblPr>
              <a:tblGrid>
                <a:gridCol w="2200926">
                  <a:extLst>
                    <a:ext uri="{9D8B030D-6E8A-4147-A177-3AD203B41FA5}">
                      <a16:colId xmlns:a16="http://schemas.microsoft.com/office/drawing/2014/main" val="2278101250"/>
                    </a:ext>
                  </a:extLst>
                </a:gridCol>
              </a:tblGrid>
              <a:tr h="1614547">
                <a:tc>
                  <a:txBody>
                    <a:bodyPr/>
                    <a:lstStyle/>
                    <a:p>
                      <a:pPr algn="ctr"/>
                      <a:r>
                        <a:rPr lang="en-US">
                          <a:latin typeface="Corbel" panose="020B0503020204020204" pitchFamily="34" charset="0"/>
                        </a:rPr>
                        <a:t>Target</a:t>
                      </a:r>
                    </a:p>
                  </a:txBody>
                  <a:tcPr anchor="ctr"/>
                </a:tc>
                <a:extLst>
                  <a:ext uri="{0D108BD9-81ED-4DB2-BD59-A6C34878D82A}">
                    <a16:rowId xmlns:a16="http://schemas.microsoft.com/office/drawing/2014/main" val="2049252729"/>
                  </a:ext>
                </a:extLst>
              </a:tr>
              <a:tr h="1614547">
                <a:tc>
                  <a:txBody>
                    <a:bodyPr/>
                    <a:lstStyle/>
                    <a:p>
                      <a:pPr algn="ctr"/>
                      <a:r>
                        <a:rPr lang="en-US">
                          <a:latin typeface="Corbel" panose="020B0503020204020204" pitchFamily="34" charset="0"/>
                        </a:rPr>
                        <a:t>Old Measurement (excludes 5-year-olds in Kindergarten)</a:t>
                      </a:r>
                    </a:p>
                  </a:txBody>
                  <a:tcPr anchor="ctr"/>
                </a:tc>
                <a:extLst>
                  <a:ext uri="{0D108BD9-81ED-4DB2-BD59-A6C34878D82A}">
                    <a16:rowId xmlns:a16="http://schemas.microsoft.com/office/drawing/2014/main" val="2666577140"/>
                  </a:ext>
                </a:extLst>
              </a:tr>
              <a:tr h="1614547">
                <a:tc>
                  <a:txBody>
                    <a:bodyPr/>
                    <a:lstStyle/>
                    <a:p>
                      <a:pPr algn="ctr"/>
                      <a:r>
                        <a:rPr lang="en-US">
                          <a:latin typeface="Corbel" panose="020B0503020204020204" pitchFamily="34" charset="0"/>
                        </a:rPr>
                        <a:t>New Measurement (includes 5-year-olds in Kindergarten)</a:t>
                      </a:r>
                    </a:p>
                  </a:txBody>
                  <a:tcPr anchor="ctr"/>
                </a:tc>
                <a:extLst>
                  <a:ext uri="{0D108BD9-81ED-4DB2-BD59-A6C34878D82A}">
                    <a16:rowId xmlns:a16="http://schemas.microsoft.com/office/drawing/2014/main" val="693677559"/>
                  </a:ext>
                </a:extLst>
              </a:tr>
            </a:tbl>
          </a:graphicData>
        </a:graphic>
      </p:graphicFrame>
      <p:sp>
        <p:nvSpPr>
          <p:cNvPr id="148" name="Arrow: Up 147">
            <a:extLst>
              <a:ext uri="{FF2B5EF4-FFF2-40B4-BE49-F238E27FC236}">
                <a16:creationId xmlns:a16="http://schemas.microsoft.com/office/drawing/2014/main" id="{FFE2A270-48C8-474B-9740-79570A1C6AB9}"/>
              </a:ext>
            </a:extLst>
          </p:cNvPr>
          <p:cNvSpPr/>
          <p:nvPr/>
        </p:nvSpPr>
        <p:spPr>
          <a:xfrm rot="10800000">
            <a:off x="2226845" y="1280161"/>
            <a:ext cx="649055" cy="51670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a:t>Decrease = Improvement</a:t>
            </a:r>
          </a:p>
        </p:txBody>
      </p:sp>
      <p:sp>
        <p:nvSpPr>
          <p:cNvPr id="4" name="Slide Number Placeholder 3">
            <a:extLst>
              <a:ext uri="{FF2B5EF4-FFF2-40B4-BE49-F238E27FC236}">
                <a16:creationId xmlns:a16="http://schemas.microsoft.com/office/drawing/2014/main" id="{FC24CF7A-6F60-4897-A238-B151D1F7755B}"/>
              </a:ext>
            </a:extLst>
          </p:cNvPr>
          <p:cNvSpPr>
            <a:spLocks noGrp="1"/>
          </p:cNvSpPr>
          <p:nvPr>
            <p:ph type="sldNum" sz="quarter" idx="12"/>
          </p:nvPr>
        </p:nvSpPr>
        <p:spPr/>
        <p:txBody>
          <a:bodyPr/>
          <a:lstStyle/>
          <a:p>
            <a:fld id="{9CD8D479-8942-46E8-A226-A4E01F7A105C}" type="slidenum">
              <a:rPr lang="en-US" dirty="0" smtClean="0"/>
              <a:t>21</a:t>
            </a:fld>
            <a:endParaRPr lang="en-US"/>
          </a:p>
        </p:txBody>
      </p:sp>
      <p:sp>
        <p:nvSpPr>
          <p:cNvPr id="6" name="Footer Placeholder 5">
            <a:extLst>
              <a:ext uri="{FF2B5EF4-FFF2-40B4-BE49-F238E27FC236}">
                <a16:creationId xmlns:a16="http://schemas.microsoft.com/office/drawing/2014/main" id="{5BD2157C-76DA-45D4-BEC6-26C351E8EE54}"/>
              </a:ext>
            </a:extLst>
          </p:cNvPr>
          <p:cNvSpPr>
            <a:spLocks noGrp="1"/>
          </p:cNvSpPr>
          <p:nvPr>
            <p:ph type="ftr" sz="quarter" idx="11"/>
          </p:nvPr>
        </p:nvSpPr>
        <p:spPr>
          <a:xfrm>
            <a:off x="1641343" y="6565173"/>
            <a:ext cx="4114800" cy="365125"/>
          </a:xfrm>
        </p:spPr>
        <p:txBody>
          <a:bodyPr/>
          <a:lstStyle/>
          <a:p>
            <a:r>
              <a:rPr lang="en-US"/>
              <a:t>5C: Old vs. New Measurement Comparison</a:t>
            </a:r>
          </a:p>
        </p:txBody>
      </p:sp>
      <p:pic>
        <p:nvPicPr>
          <p:cNvPr id="81" name="Picture 80" descr="Chart displaying Indicator 5C, In Separate Schools New York State Target, New York State Result using the old measurement (which excluded data on 5-year-old students in Kindergarten) and New York State Result using the new measurement (which included data on 5-year-old students in Kindergarten, for the years 2015 through 2019. The targets ranged from 5.8% in 2015 to 5% in 2019. The old measurement results increased from 5.4% in 2015 to 6% in 2016, then decreased to 5.1% in 2019. The new measurement results increased from 5.4% in 2015 to 5.9% in 2016, then decreased to 4.9% in 2019. New York State performed better under the new measurement for each year.">
            <a:extLst>
              <a:ext uri="{FF2B5EF4-FFF2-40B4-BE49-F238E27FC236}">
                <a16:creationId xmlns:a16="http://schemas.microsoft.com/office/drawing/2014/main" id="{8D12D83B-D1EE-4D9A-8240-8FAFBC6A7895}"/>
              </a:ext>
            </a:extLst>
          </p:cNvPr>
          <p:cNvPicPr>
            <a:picLocks noChangeAspect="1"/>
          </p:cNvPicPr>
          <p:nvPr/>
        </p:nvPicPr>
        <p:blipFill rotWithShape="1">
          <a:blip r:embed="rId4"/>
          <a:srcRect l="21808"/>
          <a:stretch/>
        </p:blipFill>
        <p:spPr>
          <a:xfrm>
            <a:off x="2627557" y="1202665"/>
            <a:ext cx="9371949" cy="5645385"/>
          </a:xfrm>
          <a:prstGeom prst="rect">
            <a:avLst/>
          </a:prstGeom>
        </p:spPr>
      </p:pic>
      <p:sp>
        <p:nvSpPr>
          <p:cNvPr id="9" name="Frame 8">
            <a:extLst>
              <a:ext uri="{FF2B5EF4-FFF2-40B4-BE49-F238E27FC236}">
                <a16:creationId xmlns:a16="http://schemas.microsoft.com/office/drawing/2014/main" id="{B3AE6FA9-4D05-4444-AEFA-0A4AB72D35F1}"/>
              </a:ext>
              <a:ext uri="{C183D7F6-B498-43B3-948B-1728B52AA6E4}">
                <adec:decorative xmlns:adec="http://schemas.microsoft.com/office/drawing/2017/decorative" val="1"/>
              </a:ext>
            </a:extLst>
          </p:cNvPr>
          <p:cNvSpPr/>
          <p:nvPr/>
        </p:nvSpPr>
        <p:spPr>
          <a:xfrm>
            <a:off x="2915994" y="4858247"/>
            <a:ext cx="9123606" cy="1588932"/>
          </a:xfrm>
          <a:prstGeom prst="frame">
            <a:avLst>
              <a:gd name="adj1" fmla="val 425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9705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br>
              <a:rPr lang="en-US" sz="3000"/>
            </a:br>
            <a:r>
              <a:rPr lang="en-US" sz="3600"/>
              <a:t>Old vs New Measurement </a:t>
            </a:r>
            <a:br>
              <a:rPr lang="en-US" sz="3600"/>
            </a:br>
            <a:br>
              <a:rPr lang="en-US" sz="900"/>
            </a:br>
            <a:r>
              <a:rPr lang="en-US" sz="3600"/>
              <a:t>1) What did the Indicator 5 SPP data tell us?</a:t>
            </a:r>
            <a:br>
              <a:rPr lang="en-US" sz="3600"/>
            </a:br>
            <a:br>
              <a:rPr lang="en-US" sz="1000"/>
            </a:br>
            <a:r>
              <a:rPr lang="en-US" sz="3600"/>
              <a:t>2) How should we use the data to inform our target-setting and improvement activities?</a:t>
            </a: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22</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161868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 – Disaggregate Data</a:t>
            </a:r>
          </a:p>
        </p:txBody>
      </p:sp>
    </p:spTree>
    <p:extLst>
      <p:ext uri="{BB962C8B-B14F-4D97-AF65-F5344CB8AC3E}">
        <p14:creationId xmlns:p14="http://schemas.microsoft.com/office/powerpoint/2010/main" val="40002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00DC65-8D74-4D24-AA83-017B450BA0CF}"/>
              </a:ext>
            </a:extLst>
          </p:cNvPr>
          <p:cNvSpPr txBox="1">
            <a:spLocks noGrp="1"/>
          </p:cNvSpPr>
          <p:nvPr>
            <p:ph type="title" idx="4294967295"/>
          </p:nvPr>
        </p:nvSpPr>
        <p:spPr>
          <a:xfrm>
            <a:off x="410401" y="217645"/>
            <a:ext cx="908291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5A: NYS in a Regular Class 80% or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Student Data by Race and Ethnicity (FFY 2019)</a:t>
            </a:r>
          </a:p>
        </p:txBody>
      </p:sp>
      <p:graphicFrame>
        <p:nvGraphicFramePr>
          <p:cNvPr id="12" name="Chart 11" descr="The bar graph shown is describing Student Data by Race and Ethnicity of Indicator 5A: NYS in a Regular Class 80% of More for Federal Fiscal Year 2019. The X-axis shows the percent of preschool students in a regular class 80% or more. The y-axis is split between seven different race and ethnicity cohorts which include American Indian or Alaska Native, Asian, Black or African American, Hispanic or Latino, Multiracial, Native Hawaii/Other Pacific Islander, and White. It is indicated that the higher the percentage, the better the outcome on this measurement.  The 2019 NYS target is indicated with a red-dotted line at 60 percent. The highest percent of indicator 5A, was Hispanic or Latino at 60.93 percent (student count 96,426). The cohort with lowest percent of Indicator 5A was Multiracial at 45.46 percent (student count: 6,836). ">
            <a:extLst>
              <a:ext uri="{FF2B5EF4-FFF2-40B4-BE49-F238E27FC236}">
                <a16:creationId xmlns:a16="http://schemas.microsoft.com/office/drawing/2014/main" id="{7E3DF558-077C-46F4-AC77-1A2C7CF7ECE8}"/>
              </a:ext>
            </a:extLst>
          </p:cNvPr>
          <p:cNvGraphicFramePr>
            <a:graphicFrameLocks/>
          </p:cNvGraphicFramePr>
          <p:nvPr>
            <p:extLst>
              <p:ext uri="{D42A27DB-BD31-4B8C-83A1-F6EECF244321}">
                <p14:modId xmlns:p14="http://schemas.microsoft.com/office/powerpoint/2010/main" val="1144213105"/>
              </p:ext>
            </p:extLst>
          </p:nvPr>
        </p:nvGraphicFramePr>
        <p:xfrm>
          <a:off x="246062" y="1345913"/>
          <a:ext cx="11699875" cy="5260369"/>
        </p:xfrm>
        <a:graphic>
          <a:graphicData uri="http://schemas.openxmlformats.org/drawingml/2006/chart">
            <c:chart xmlns:c="http://schemas.openxmlformats.org/drawingml/2006/chart" xmlns:r="http://schemas.openxmlformats.org/officeDocument/2006/relationships" r:id="rId4"/>
          </a:graphicData>
        </a:graphic>
      </p:graphicFrame>
      <p:sp>
        <p:nvSpPr>
          <p:cNvPr id="13" name="Arrow: Right 12">
            <a:extLst>
              <a:ext uri="{FF2B5EF4-FFF2-40B4-BE49-F238E27FC236}">
                <a16:creationId xmlns:a16="http://schemas.microsoft.com/office/drawing/2014/main" id="{0B773521-EEBF-40D6-A136-ABDBA71F8569}"/>
              </a:ext>
            </a:extLst>
          </p:cNvPr>
          <p:cNvSpPr/>
          <p:nvPr/>
        </p:nvSpPr>
        <p:spPr>
          <a:xfrm>
            <a:off x="4060285" y="1210052"/>
            <a:ext cx="4299958" cy="37368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a:t>Increase = Improvement </a:t>
            </a:r>
          </a:p>
        </p:txBody>
      </p:sp>
      <p:sp>
        <p:nvSpPr>
          <p:cNvPr id="2" name="Slide Number Placeholder 1">
            <a:extLst>
              <a:ext uri="{FF2B5EF4-FFF2-40B4-BE49-F238E27FC236}">
                <a16:creationId xmlns:a16="http://schemas.microsoft.com/office/drawing/2014/main" id="{E843AB0B-3647-4C9B-A1D3-F89CB91F40D3}"/>
              </a:ext>
            </a:extLst>
          </p:cNvPr>
          <p:cNvSpPr>
            <a:spLocks noGrp="1"/>
          </p:cNvSpPr>
          <p:nvPr>
            <p:ph type="sldNum" sz="quarter" idx="12"/>
          </p:nvPr>
        </p:nvSpPr>
        <p:spPr/>
        <p:txBody>
          <a:bodyPr/>
          <a:lstStyle/>
          <a:p>
            <a:fld id="{9CD8D479-8942-46E8-A226-A4E01F7A105C}" type="slidenum">
              <a:rPr lang="en-US" smtClean="0"/>
              <a:t>24</a:t>
            </a:fld>
            <a:endParaRPr lang="en-US"/>
          </a:p>
        </p:txBody>
      </p:sp>
      <p:sp>
        <p:nvSpPr>
          <p:cNvPr id="4" name="Footer Placeholder 3">
            <a:extLst>
              <a:ext uri="{FF2B5EF4-FFF2-40B4-BE49-F238E27FC236}">
                <a16:creationId xmlns:a16="http://schemas.microsoft.com/office/drawing/2014/main" id="{90B11DDC-F129-444F-A880-65112037FBDB}"/>
              </a:ext>
            </a:extLst>
          </p:cNvPr>
          <p:cNvSpPr>
            <a:spLocks noGrp="1"/>
          </p:cNvSpPr>
          <p:nvPr>
            <p:ph type="ftr" sz="quarter" idx="11"/>
          </p:nvPr>
        </p:nvSpPr>
        <p:spPr/>
        <p:txBody>
          <a:bodyPr/>
          <a:lstStyle/>
          <a:p>
            <a:r>
              <a:rPr lang="en-US"/>
              <a:t>FFY 2019 Indicator 5A by Race and Ethnicity</a:t>
            </a:r>
          </a:p>
        </p:txBody>
      </p:sp>
      <p:sp>
        <p:nvSpPr>
          <p:cNvPr id="20" name="TextBox 19">
            <a:extLst>
              <a:ext uri="{FF2B5EF4-FFF2-40B4-BE49-F238E27FC236}">
                <a16:creationId xmlns:a16="http://schemas.microsoft.com/office/drawing/2014/main" id="{3207E78D-F087-4223-95A5-35BA6141F7A8}"/>
              </a:ext>
            </a:extLst>
          </p:cNvPr>
          <p:cNvSpPr txBox="1"/>
          <p:nvPr/>
        </p:nvSpPr>
        <p:spPr>
          <a:xfrm>
            <a:off x="10468649" y="1210052"/>
            <a:ext cx="631741" cy="373684"/>
          </a:xfrm>
          <a:prstGeom prst="rect">
            <a:avLst/>
          </a:prstGeom>
          <a:noFill/>
        </p:spPr>
        <p:txBody>
          <a:bodyPr wrap="square" rtlCol="0">
            <a:spAutoFit/>
          </a:bodyPr>
          <a:lstStyle/>
          <a:p>
            <a:r>
              <a:rPr lang="en-US"/>
              <a:t>60%</a:t>
            </a:r>
          </a:p>
        </p:txBody>
      </p:sp>
    </p:spTree>
    <p:custDataLst>
      <p:tags r:id="rId1"/>
    </p:custDataLst>
    <p:extLst>
      <p:ext uri="{BB962C8B-B14F-4D97-AF65-F5344CB8AC3E}">
        <p14:creationId xmlns:p14="http://schemas.microsoft.com/office/powerpoint/2010/main" val="228469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0"/>
                                        </p:tgtEl>
                                      </p:cBhvr>
                                    </p:animEffect>
                                    <p:animScale>
                                      <p:cBhvr>
                                        <p:cTn id="7"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00DC65-8D74-4D24-AA83-017B450BA0CF}"/>
              </a:ext>
            </a:extLst>
          </p:cNvPr>
          <p:cNvSpPr txBox="1">
            <a:spLocks noGrp="1"/>
          </p:cNvSpPr>
          <p:nvPr>
            <p:ph type="title" idx="4294967295"/>
          </p:nvPr>
        </p:nvSpPr>
        <p:spPr>
          <a:xfrm>
            <a:off x="410401" y="330659"/>
            <a:ext cx="93500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5A: NYS in a Regular Class 80% or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Student Data by District Needs/Resource Capacity (FFY 2019)</a:t>
            </a:r>
          </a:p>
        </p:txBody>
      </p:sp>
      <p:graphicFrame>
        <p:nvGraphicFramePr>
          <p:cNvPr id="12" name="Chart 11" descr="The bar graph shown is describing Data by Needs/Resource Capacity of Indicator 5A: In a Regular Class 80% or more for Fiscal Year 2019. The X-axis shows the percent of school age students in a regular class 80 percent of more. The y-axis is split between six different needs/resource capacity cohorts which include Large City, Urban/Suburban High Needs, Rural High Needs, Average Needs, Low Needs, and New York City. The 2019 NYS target is indicated with a red-dotted line at 60 percent. The highest percent of indicator 5A, as well as the only one to meet the 2019 target, was  Low Needs cohort at 61.44 percent. The cohort with lowest percent of Indicator 5A was Urban/Suburban/High Needs at 45.81 percent. ">
            <a:extLst>
              <a:ext uri="{FF2B5EF4-FFF2-40B4-BE49-F238E27FC236}">
                <a16:creationId xmlns:a16="http://schemas.microsoft.com/office/drawing/2014/main" id="{6A1266B1-5BA3-4CD2-AC4F-F123FC367E13}"/>
              </a:ext>
              <a:ext uri="{C183D7F6-B498-43B3-948B-1728B52AA6E4}">
                <adec:decorative xmlns:adec="http://schemas.microsoft.com/office/drawing/2017/decorative" val="0"/>
              </a:ext>
            </a:extLst>
          </p:cNvPr>
          <p:cNvGraphicFramePr>
            <a:graphicFrameLocks/>
          </p:cNvGraphicFramePr>
          <p:nvPr/>
        </p:nvGraphicFramePr>
        <p:xfrm>
          <a:off x="340919" y="390417"/>
          <a:ext cx="11737852" cy="621586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E843AB0B-3647-4C9B-A1D3-F89CB91F4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90B11DDC-F129-444F-A880-65112037FB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FFY 2019 Indicator 5A by District Needs/Resource Capacity </a:t>
            </a:r>
          </a:p>
        </p:txBody>
      </p:sp>
      <p:sp>
        <p:nvSpPr>
          <p:cNvPr id="7" name="Arrow: Right 6">
            <a:extLst>
              <a:ext uri="{FF2B5EF4-FFF2-40B4-BE49-F238E27FC236}">
                <a16:creationId xmlns:a16="http://schemas.microsoft.com/office/drawing/2014/main" id="{D7B0B9DC-B28C-43A7-B3E3-69335B9D3832}"/>
              </a:ext>
              <a:ext uri="{C183D7F6-B498-43B3-948B-1728B52AA6E4}">
                <adec:decorative xmlns:adec="http://schemas.microsoft.com/office/drawing/2017/decorative" val="1"/>
              </a:ext>
            </a:extLst>
          </p:cNvPr>
          <p:cNvSpPr/>
          <p:nvPr/>
        </p:nvSpPr>
        <p:spPr>
          <a:xfrm>
            <a:off x="3175431" y="1344523"/>
            <a:ext cx="6978662" cy="4311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3864"/>
                </a:solidFill>
                <a:effectLst/>
                <a:uLnTx/>
                <a:uFillTx/>
                <a:latin typeface="Corbel" panose="020B0503020204020204"/>
                <a:ea typeface="+mn-ea"/>
                <a:cs typeface="+mn-cs"/>
              </a:rPr>
              <a:t>Increase = Improvement </a:t>
            </a:r>
          </a:p>
        </p:txBody>
      </p:sp>
    </p:spTree>
    <p:custDataLst>
      <p:tags r:id="rId1"/>
    </p:custDataLst>
    <p:extLst>
      <p:ext uri="{BB962C8B-B14F-4D97-AF65-F5344CB8AC3E}">
        <p14:creationId xmlns:p14="http://schemas.microsoft.com/office/powerpoint/2010/main" val="16850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6EB949-3625-4C63-872A-56C4AF01FFD5}"/>
              </a:ext>
            </a:extLst>
          </p:cNvPr>
          <p:cNvSpPr>
            <a:spLocks noGrp="1"/>
          </p:cNvSpPr>
          <p:nvPr>
            <p:ph type="title"/>
          </p:nvPr>
        </p:nvSpPr>
        <p:spPr>
          <a:xfrm>
            <a:off x="410402" y="371780"/>
            <a:ext cx="10537426" cy="1183566"/>
          </a:xfrm>
        </p:spPr>
        <p:txBody>
          <a:bodyPr>
            <a:normAutofit fontScale="90000"/>
          </a:bodyPr>
          <a:lstStyle/>
          <a:p>
            <a:r>
              <a:rPr lang="en-US"/>
              <a:t>Regional 5A Data</a:t>
            </a:r>
            <a:br>
              <a:rPr lang="en-US"/>
            </a:br>
            <a:r>
              <a:rPr lang="en-US" sz="2400"/>
              <a:t>Inside the regular class 80% or more of the day</a:t>
            </a:r>
            <a:br>
              <a:rPr lang="en-US" sz="2400"/>
            </a:br>
            <a:endParaRPr lang="en-US" sz="2400"/>
          </a:p>
        </p:txBody>
      </p:sp>
      <p:pic>
        <p:nvPicPr>
          <p:cNvPr id="2" name="Picture 1" descr="Map of New York State counties by 5A Data where data is separated into three categories, Met Target (60 percent to 100 percent), Did not Meet Target (Within 25 percent) (45 percent to 59.9 percent), and Did not Meet Target (Over 25 percent) (0 percent to 44.9 percent.)  &#10;Data represented on this map indicates that most counties met the target or were within 25% of the target. The only counties that fell in the category of Did not Meet Target (over 25%) were in the lower Hudson Valley.">
            <a:extLst>
              <a:ext uri="{FF2B5EF4-FFF2-40B4-BE49-F238E27FC236}">
                <a16:creationId xmlns:a16="http://schemas.microsoft.com/office/drawing/2014/main" id="{D7D52D94-BF34-4797-8A9F-04E739317A90}"/>
              </a:ext>
            </a:extLst>
          </p:cNvPr>
          <p:cNvPicPr>
            <a:picLocks noChangeAspect="1"/>
          </p:cNvPicPr>
          <p:nvPr/>
        </p:nvPicPr>
        <p:blipFill rotWithShape="1">
          <a:blip r:embed="rId3"/>
          <a:srcRect r="10750"/>
          <a:stretch/>
        </p:blipFill>
        <p:spPr>
          <a:xfrm>
            <a:off x="410402" y="0"/>
            <a:ext cx="10806117" cy="6523285"/>
          </a:xfrm>
          <a:prstGeom prst="rect">
            <a:avLst/>
          </a:prstGeom>
        </p:spPr>
      </p:pic>
      <p:sp>
        <p:nvSpPr>
          <p:cNvPr id="7" name="Arrow: Right 6">
            <a:extLst>
              <a:ext uri="{FF2B5EF4-FFF2-40B4-BE49-F238E27FC236}">
                <a16:creationId xmlns:a16="http://schemas.microsoft.com/office/drawing/2014/main" id="{17407237-9516-4A81-A4BC-DEF2447EEB69}"/>
              </a:ext>
            </a:extLst>
          </p:cNvPr>
          <p:cNvSpPr/>
          <p:nvPr/>
        </p:nvSpPr>
        <p:spPr>
          <a:xfrm>
            <a:off x="975480" y="4637232"/>
            <a:ext cx="5655907" cy="312831"/>
          </a:xfrm>
          <a:prstGeom prst="rightArrow">
            <a:avLst>
              <a:gd name="adj1" fmla="val 50000"/>
              <a:gd name="adj2" fmla="val 4781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a:t>Increase = Improvement </a:t>
            </a:r>
          </a:p>
        </p:txBody>
      </p:sp>
      <p:graphicFrame>
        <p:nvGraphicFramePr>
          <p:cNvPr id="11" name="Table 10">
            <a:extLst>
              <a:ext uri="{FF2B5EF4-FFF2-40B4-BE49-F238E27FC236}">
                <a16:creationId xmlns:a16="http://schemas.microsoft.com/office/drawing/2014/main" id="{3892C9B9-F694-4E3B-97B8-4AB4CA42E442}"/>
              </a:ext>
            </a:extLst>
          </p:cNvPr>
          <p:cNvGraphicFramePr>
            <a:graphicFrameLocks noGrp="1"/>
          </p:cNvGraphicFramePr>
          <p:nvPr>
            <p:extLst>
              <p:ext uri="{D42A27DB-BD31-4B8C-83A1-F6EECF244321}">
                <p14:modId xmlns:p14="http://schemas.microsoft.com/office/powerpoint/2010/main" val="558702603"/>
              </p:ext>
            </p:extLst>
          </p:nvPr>
        </p:nvGraphicFramePr>
        <p:xfrm>
          <a:off x="975481" y="5155502"/>
          <a:ext cx="6220986" cy="1000760"/>
        </p:xfrm>
        <a:graphic>
          <a:graphicData uri="http://schemas.openxmlformats.org/drawingml/2006/table">
            <a:tbl>
              <a:tblPr firstRow="1">
                <a:tableStyleId>{BC89EF96-8CEA-46FF-86C4-4CE0E7609802}</a:tableStyleId>
              </a:tblPr>
              <a:tblGrid>
                <a:gridCol w="2846506">
                  <a:extLst>
                    <a:ext uri="{9D8B030D-6E8A-4147-A177-3AD203B41FA5}">
                      <a16:colId xmlns:a16="http://schemas.microsoft.com/office/drawing/2014/main" val="3595715554"/>
                    </a:ext>
                  </a:extLst>
                </a:gridCol>
                <a:gridCol w="1664413">
                  <a:extLst>
                    <a:ext uri="{9D8B030D-6E8A-4147-A177-3AD203B41FA5}">
                      <a16:colId xmlns:a16="http://schemas.microsoft.com/office/drawing/2014/main" val="117260036"/>
                    </a:ext>
                  </a:extLst>
                </a:gridCol>
                <a:gridCol w="1710067">
                  <a:extLst>
                    <a:ext uri="{9D8B030D-6E8A-4147-A177-3AD203B41FA5}">
                      <a16:colId xmlns:a16="http://schemas.microsoft.com/office/drawing/2014/main" val="71295221"/>
                    </a:ext>
                  </a:extLst>
                </a:gridCol>
              </a:tblGrid>
              <a:tr h="184150">
                <a:tc>
                  <a:txBody>
                    <a:bodyPr/>
                    <a:lstStyle/>
                    <a:p>
                      <a:pPr algn="l" fontAlgn="b"/>
                      <a:r>
                        <a:rPr lang="en-US" sz="1600" u="none" strike="noStrike" kern="1200">
                          <a:solidFill>
                            <a:schemeClr val="tx1"/>
                          </a:solidFill>
                          <a:effectLst/>
                          <a:latin typeface="+mn-lt"/>
                          <a:ea typeface="+mn-ea"/>
                          <a:cs typeface="+mn-cs"/>
                        </a:rPr>
                        <a:t>County Level Data</a:t>
                      </a:r>
                    </a:p>
                  </a:txBody>
                  <a:tcPr marL="6350" marR="6350" marT="6350" marB="0" anchor="b"/>
                </a:tc>
                <a:tc>
                  <a:txBody>
                    <a:bodyPr/>
                    <a:lstStyle/>
                    <a:p>
                      <a:pPr algn="ctr" fontAlgn="b"/>
                      <a:r>
                        <a:rPr lang="en-US" sz="1600" u="none" strike="noStrike">
                          <a:effectLst/>
                        </a:rPr>
                        <a:t>Minimum Value</a:t>
                      </a:r>
                      <a:endParaRPr lang="en-US" sz="1600" b="1" i="0" u="none" strike="noStrike">
                        <a:solidFill>
                          <a:srgbClr val="FFFFFF"/>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Maximum Value</a:t>
                      </a:r>
                      <a:endParaRPr lang="en-US" sz="1600" b="1" i="0" u="none" strike="noStrike">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84042463"/>
                  </a:ext>
                </a:extLst>
              </a:tr>
              <a:tr h="184150">
                <a:tc>
                  <a:txBody>
                    <a:bodyPr/>
                    <a:lstStyle/>
                    <a:p>
                      <a:pPr algn="l" fontAlgn="b"/>
                      <a:r>
                        <a:rPr lang="en-US" sz="1600" u="none" strike="noStrike">
                          <a:effectLst/>
                        </a:rPr>
                        <a:t>Met Target</a:t>
                      </a:r>
                      <a:endParaRPr lang="en-US" sz="1600" b="0" i="0" u="none" strike="noStrike">
                        <a:solidFill>
                          <a:srgbClr val="000000"/>
                        </a:solidFill>
                        <a:effectLst/>
                        <a:latin typeface="Calibri" panose="020F0502020204030204" pitchFamily="34" charset="0"/>
                      </a:endParaRPr>
                    </a:p>
                  </a:txBody>
                  <a:tcPr marL="6350" marR="6350" marT="6350" marB="0" anchor="b">
                    <a:solidFill>
                      <a:srgbClr val="DAE3F3"/>
                    </a:solidFill>
                  </a:tcPr>
                </a:tc>
                <a:tc>
                  <a:txBody>
                    <a:bodyPr/>
                    <a:lstStyle/>
                    <a:p>
                      <a:pPr algn="ctr" fontAlgn="b"/>
                      <a:r>
                        <a:rPr lang="en-US" sz="1600" u="none" strike="noStrike">
                          <a:effectLst/>
                        </a:rPr>
                        <a:t>60.0%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37201643"/>
                  </a:ext>
                </a:extLst>
              </a:tr>
              <a:tr h="184150">
                <a:tc>
                  <a:txBody>
                    <a:bodyPr/>
                    <a:lstStyle/>
                    <a:p>
                      <a:pPr algn="l" fontAlgn="b"/>
                      <a:r>
                        <a:rPr lang="en-US" sz="1600" u="none" strike="noStrike">
                          <a:effectLst/>
                        </a:rPr>
                        <a:t>Did not Meet Target (Within 25%)</a:t>
                      </a:r>
                      <a:endParaRPr lang="en-US" sz="1600" b="0" i="0" u="none" strike="noStrike">
                        <a:solidFill>
                          <a:srgbClr val="000000"/>
                        </a:solidFill>
                        <a:effectLst/>
                        <a:latin typeface="Calibri" panose="020F0502020204030204" pitchFamily="34" charset="0"/>
                      </a:endParaRPr>
                    </a:p>
                  </a:txBody>
                  <a:tcPr marL="6350" marR="6350" marT="6350" marB="0" anchor="b">
                    <a:solidFill>
                      <a:srgbClr val="8FAADC"/>
                    </a:solidFill>
                  </a:tcPr>
                </a:tc>
                <a:tc>
                  <a:txBody>
                    <a:bodyPr/>
                    <a:lstStyle/>
                    <a:p>
                      <a:pPr algn="ctr" fontAlgn="b"/>
                      <a:r>
                        <a:rPr lang="en-US" sz="1600" u="none" strike="noStrike">
                          <a:effectLst/>
                        </a:rPr>
                        <a:t>45.0%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59.9%</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132800"/>
                  </a:ext>
                </a:extLst>
              </a:tr>
              <a:tr h="184150">
                <a:tc>
                  <a:txBody>
                    <a:bodyPr/>
                    <a:lstStyle/>
                    <a:p>
                      <a:pPr algn="l" fontAlgn="b"/>
                      <a:r>
                        <a:rPr lang="en-US" sz="1600" u="none" strike="noStrike">
                          <a:solidFill>
                            <a:schemeClr val="bg1"/>
                          </a:solidFill>
                          <a:effectLst/>
                        </a:rPr>
                        <a:t>Did not Meet Target (Over 25%)</a:t>
                      </a:r>
                      <a:endParaRPr lang="en-US" sz="1600" b="0" i="0" u="none" strike="noStrike">
                        <a:solidFill>
                          <a:schemeClr val="bg1"/>
                        </a:solidFill>
                        <a:effectLst/>
                        <a:latin typeface="Calibri" panose="020F0502020204030204" pitchFamily="34" charset="0"/>
                      </a:endParaRPr>
                    </a:p>
                  </a:txBody>
                  <a:tcPr marL="6350" marR="6350" marT="6350" marB="0" anchor="b">
                    <a:solidFill>
                      <a:srgbClr val="1F4E79"/>
                    </a:solidFill>
                  </a:tcP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44.9%</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3122624"/>
                  </a:ext>
                </a:extLst>
              </a:tr>
            </a:tbl>
          </a:graphicData>
        </a:graphic>
      </p:graphicFrame>
      <p:sp>
        <p:nvSpPr>
          <p:cNvPr id="4" name="Slide Number Placeholder 3">
            <a:extLst>
              <a:ext uri="{FF2B5EF4-FFF2-40B4-BE49-F238E27FC236}">
                <a16:creationId xmlns:a16="http://schemas.microsoft.com/office/drawing/2014/main" id="{BE4AB9FC-8813-4FF3-8E72-6AFF8EDA775F}"/>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26</a:t>
            </a:fld>
            <a:endParaRPr lang="en-US" sz="1000"/>
          </a:p>
        </p:txBody>
      </p:sp>
      <p:sp>
        <p:nvSpPr>
          <p:cNvPr id="6" name="Footer Placeholder 5">
            <a:extLst>
              <a:ext uri="{FF2B5EF4-FFF2-40B4-BE49-F238E27FC236}">
                <a16:creationId xmlns:a16="http://schemas.microsoft.com/office/drawing/2014/main" id="{EE2BDD06-F0D5-4A66-B4AE-36650817415D}"/>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2019 Reported Data Equated to the 2020 Measurement Compared to the 2019 ARP Target – School District Data by County </a:t>
            </a:r>
          </a:p>
        </p:txBody>
      </p:sp>
    </p:spTree>
    <p:extLst>
      <p:ext uri="{BB962C8B-B14F-4D97-AF65-F5344CB8AC3E}">
        <p14:creationId xmlns:p14="http://schemas.microsoft.com/office/powerpoint/2010/main" val="10952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br>
              <a:rPr lang="en-US" sz="3000"/>
            </a:br>
            <a:r>
              <a:rPr lang="en-US" sz="3600"/>
              <a:t>Indicator 5A Disaggregate Data</a:t>
            </a:r>
            <a:br>
              <a:rPr lang="en-US" sz="3600"/>
            </a:br>
            <a:br>
              <a:rPr lang="en-US" sz="900"/>
            </a:br>
            <a:r>
              <a:rPr lang="en-US" sz="3600"/>
              <a:t>1) What did the Indicator 5A SPP data tell us?</a:t>
            </a:r>
            <a:br>
              <a:rPr lang="en-US" sz="3600"/>
            </a:br>
            <a:br>
              <a:rPr lang="en-US" sz="1000"/>
            </a:br>
            <a:r>
              <a:rPr lang="en-US" sz="3600"/>
              <a:t>2) How should we use the data to inform our target-setting and improvement activities?</a:t>
            </a: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27</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30997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00DC65-8D74-4D24-AA83-017B450BA0CF}"/>
              </a:ext>
            </a:extLst>
          </p:cNvPr>
          <p:cNvSpPr txBox="1">
            <a:spLocks noGrp="1"/>
          </p:cNvSpPr>
          <p:nvPr>
            <p:ph type="title" idx="4294967295"/>
          </p:nvPr>
        </p:nvSpPr>
        <p:spPr>
          <a:xfrm>
            <a:off x="410401" y="217645"/>
            <a:ext cx="908291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5B: NYS in a Regular Class 40% or Less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Student Data by Race and Ethnicity (FFY 2019)</a:t>
            </a:r>
          </a:p>
        </p:txBody>
      </p:sp>
      <p:sp>
        <p:nvSpPr>
          <p:cNvPr id="11" name="Arrow: Left 10">
            <a:extLst>
              <a:ext uri="{FF2B5EF4-FFF2-40B4-BE49-F238E27FC236}">
                <a16:creationId xmlns:a16="http://schemas.microsoft.com/office/drawing/2014/main" id="{1BAF82C7-6DAF-471C-9F34-21D668C38EB6}"/>
              </a:ext>
            </a:extLst>
          </p:cNvPr>
          <p:cNvSpPr/>
          <p:nvPr/>
        </p:nvSpPr>
        <p:spPr>
          <a:xfrm>
            <a:off x="3955550" y="1182524"/>
            <a:ext cx="7698871" cy="512712"/>
          </a:xfrm>
          <a:prstGeom prst="leftArrow">
            <a:avLst/>
          </a:prstGeom>
          <a:solidFill>
            <a:srgbClr val="D1E4C6"/>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a:t>Decrease = Improvement </a:t>
            </a:r>
          </a:p>
        </p:txBody>
      </p:sp>
      <p:graphicFrame>
        <p:nvGraphicFramePr>
          <p:cNvPr id="8" name="Chart 7" descr="The bar graph shown is describing Student Data by Race and Ethnicity of Indicator 5B: NYS in a Regular Class 40% of Less for Federal Fiscal Year 2019. The X-axis shows the percent of preschool students in a regular class 40% or less. The y-axis is split between seven different race and ethnicity cohorts which include American Indian or Alaska Native, Asian, Black or African American, Hispanic or Latino, Multiracial, Native Hawaii/Other Pacific Islander, and White. It is indicated that the lower the percentage, the better the outcome on this measurement.  The 2019 NYS target is indicated with a red-dotted line at 18 percent. The highest percent of indicator 5B, was Native Hawaiian/Other Pacific Islander at 26.45 percent (student count 237). The cohort with lowest percent of Indicator 5B was White at 15.89 percent (student count: 30658). ">
            <a:extLst>
              <a:ext uri="{FF2B5EF4-FFF2-40B4-BE49-F238E27FC236}">
                <a16:creationId xmlns:a16="http://schemas.microsoft.com/office/drawing/2014/main" id="{1C2177A1-3048-4CF4-8F40-67BCA3AC4BF6}"/>
              </a:ext>
            </a:extLst>
          </p:cNvPr>
          <p:cNvGraphicFramePr>
            <a:graphicFrameLocks/>
          </p:cNvGraphicFramePr>
          <p:nvPr>
            <p:extLst>
              <p:ext uri="{D42A27DB-BD31-4B8C-83A1-F6EECF244321}">
                <p14:modId xmlns:p14="http://schemas.microsoft.com/office/powerpoint/2010/main" val="3194161618"/>
              </p:ext>
            </p:extLst>
          </p:nvPr>
        </p:nvGraphicFramePr>
        <p:xfrm>
          <a:off x="111125" y="1620007"/>
          <a:ext cx="12080875" cy="4929847"/>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E843AB0B-3647-4C9B-A1D3-F89CB91F40D3}"/>
              </a:ext>
            </a:extLst>
          </p:cNvPr>
          <p:cNvSpPr>
            <a:spLocks noGrp="1"/>
          </p:cNvSpPr>
          <p:nvPr>
            <p:ph type="sldNum" sz="quarter" idx="12"/>
          </p:nvPr>
        </p:nvSpPr>
        <p:spPr/>
        <p:txBody>
          <a:bodyPr/>
          <a:lstStyle/>
          <a:p>
            <a:fld id="{9CD8D479-8942-46E8-A226-A4E01F7A105C}" type="slidenum">
              <a:rPr lang="en-US" smtClean="0"/>
              <a:t>28</a:t>
            </a:fld>
            <a:endParaRPr lang="en-US"/>
          </a:p>
        </p:txBody>
      </p:sp>
      <p:sp>
        <p:nvSpPr>
          <p:cNvPr id="4" name="Footer Placeholder 3">
            <a:extLst>
              <a:ext uri="{FF2B5EF4-FFF2-40B4-BE49-F238E27FC236}">
                <a16:creationId xmlns:a16="http://schemas.microsoft.com/office/drawing/2014/main" id="{90B11DDC-F129-444F-A880-65112037FBDB}"/>
              </a:ext>
            </a:extLst>
          </p:cNvPr>
          <p:cNvSpPr>
            <a:spLocks noGrp="1"/>
          </p:cNvSpPr>
          <p:nvPr>
            <p:ph type="ftr" sz="quarter" idx="11"/>
          </p:nvPr>
        </p:nvSpPr>
        <p:spPr/>
        <p:txBody>
          <a:bodyPr/>
          <a:lstStyle/>
          <a:p>
            <a:r>
              <a:rPr lang="en-US"/>
              <a:t>FFY 2019 Indicator 5B by Race and Ethnicity</a:t>
            </a:r>
          </a:p>
        </p:txBody>
      </p:sp>
    </p:spTree>
    <p:custDataLst>
      <p:tags r:id="rId1"/>
    </p:custDataLst>
    <p:extLst>
      <p:ext uri="{BB962C8B-B14F-4D97-AF65-F5344CB8AC3E}">
        <p14:creationId xmlns:p14="http://schemas.microsoft.com/office/powerpoint/2010/main" val="37404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7DF2-74BB-4FA1-AA2B-007340764C7B}"/>
              </a:ext>
            </a:extLst>
          </p:cNvPr>
          <p:cNvSpPr>
            <a:spLocks noGrp="1"/>
          </p:cNvSpPr>
          <p:nvPr>
            <p:ph type="title"/>
          </p:nvPr>
        </p:nvSpPr>
        <p:spPr>
          <a:xfrm>
            <a:off x="410402" y="284872"/>
            <a:ext cx="10371573" cy="1097280"/>
          </a:xfrm>
        </p:spPr>
        <p:txBody>
          <a:bodyPr>
            <a:normAutofit fontScale="90000"/>
          </a:bodyPr>
          <a:lstStyle/>
          <a:p>
            <a:pPr>
              <a:defRPr sz="1400" b="0" i="0" u="none" strike="noStrike" kern="1200" spc="0" baseline="0">
                <a:solidFill>
                  <a:srgbClr val="1F3864">
                    <a:lumMod val="65000"/>
                    <a:lumOff val="35000"/>
                  </a:srgbClr>
                </a:solidFill>
                <a:latin typeface="+mn-lt"/>
                <a:ea typeface="+mn-ea"/>
                <a:cs typeface="+mn-cs"/>
              </a:defRPr>
            </a:pPr>
            <a:r>
              <a:rPr lang="en-US" sz="3100">
                <a:solidFill>
                  <a:schemeClr val="tx1"/>
                </a:solidFill>
                <a:latin typeface="+mn-lt"/>
                <a:ea typeface="+mn-ea"/>
                <a:cs typeface="+mn-cs"/>
              </a:rPr>
              <a:t>Indicator 5B: NYS in a Regular Class 40% or Less</a:t>
            </a:r>
            <a:br>
              <a:rPr lang="en-US" sz="3100">
                <a:solidFill>
                  <a:schemeClr val="tx1"/>
                </a:solidFill>
              </a:rPr>
            </a:br>
            <a:r>
              <a:rPr lang="en-US" sz="3100">
                <a:solidFill>
                  <a:schemeClr val="tx1"/>
                </a:solidFill>
              </a:rPr>
              <a:t>Student Data by District Needs/Resource Capacity (FFY 2019)</a:t>
            </a:r>
            <a:br>
              <a:rPr lang="en-US" sz="2800">
                <a:solidFill>
                  <a:srgbClr val="1F3864">
                    <a:lumMod val="65000"/>
                    <a:lumOff val="35000"/>
                  </a:srgbClr>
                </a:solidFill>
              </a:rPr>
            </a:br>
            <a:endParaRPr lang="en-US"/>
          </a:p>
        </p:txBody>
      </p:sp>
      <p:sp>
        <p:nvSpPr>
          <p:cNvPr id="4" name="Slide Number Placeholder 3">
            <a:extLst>
              <a:ext uri="{FF2B5EF4-FFF2-40B4-BE49-F238E27FC236}">
                <a16:creationId xmlns:a16="http://schemas.microsoft.com/office/drawing/2014/main" id="{FDC1D17A-C89D-4022-AC57-EB360D5DDBFD}"/>
              </a:ext>
            </a:extLst>
          </p:cNvPr>
          <p:cNvSpPr>
            <a:spLocks noGrp="1"/>
          </p:cNvSpPr>
          <p:nvPr>
            <p:ph type="sldNum" sz="quarter" idx="12"/>
          </p:nvPr>
        </p:nvSpPr>
        <p:spPr/>
        <p:txBody>
          <a:bodyPr/>
          <a:lstStyle/>
          <a:p>
            <a:fld id="{9CD8D479-8942-46E8-A226-A4E01F7A105C}" type="slidenum">
              <a:rPr lang="en-US" smtClean="0"/>
              <a:t>29</a:t>
            </a:fld>
            <a:endParaRPr lang="en-US"/>
          </a:p>
        </p:txBody>
      </p:sp>
      <p:sp>
        <p:nvSpPr>
          <p:cNvPr id="6" name="Footer Placeholder 5">
            <a:extLst>
              <a:ext uri="{FF2B5EF4-FFF2-40B4-BE49-F238E27FC236}">
                <a16:creationId xmlns:a16="http://schemas.microsoft.com/office/drawing/2014/main" id="{445118ED-BB3A-47B0-A72F-CCE4DCC5F20B}"/>
              </a:ext>
            </a:extLst>
          </p:cNvPr>
          <p:cNvSpPr>
            <a:spLocks noGrp="1"/>
          </p:cNvSpPr>
          <p:nvPr>
            <p:ph type="ftr" sz="quarter" idx="11"/>
          </p:nvPr>
        </p:nvSpPr>
        <p:spPr/>
        <p:txBody>
          <a:bodyPr/>
          <a:lstStyle/>
          <a:p>
            <a:r>
              <a:rPr lang="en-US"/>
              <a:t>FFY 2020 Indicator 5B by District Needs/Resource Capacity </a:t>
            </a:r>
          </a:p>
        </p:txBody>
      </p:sp>
      <p:graphicFrame>
        <p:nvGraphicFramePr>
          <p:cNvPr id="12" name="Chart 11" descr="The bar graph shown is describing Data by Needs/Resource Capacity of Indicator 5B: In a Regular Class 40% or less for Fiscal Year 2019. The X-axis shows the percent of school age students in a regular class 40 percent of less. The y-axis is split between six different needs/resource capacity cohorts which include Large City, Urban/Suburban High Needs, Rural High Needs, Average Needs, Low Needs, and New York City.  It is indicated that the lower the percentage, the better the outcome on this measurement. The 2019 NYS target is indicated with a red-dotted line at 18 percent. The highest percent of indicator 5B, was the Urban/Suburban/High Needs cohort at 26.28 percent. The cohort with lowest percent of Indicator 5B as well as the only cohort to meet the 2019 target was Low Needs at 13.78 percent. ">
            <a:extLst>
              <a:ext uri="{FF2B5EF4-FFF2-40B4-BE49-F238E27FC236}">
                <a16:creationId xmlns:a16="http://schemas.microsoft.com/office/drawing/2014/main" id="{EB000977-0319-49E6-9F7E-365E4BFA813B}"/>
              </a:ext>
            </a:extLst>
          </p:cNvPr>
          <p:cNvGraphicFramePr>
            <a:graphicFrameLocks/>
          </p:cNvGraphicFramePr>
          <p:nvPr>
            <p:extLst>
              <p:ext uri="{D42A27DB-BD31-4B8C-83A1-F6EECF244321}">
                <p14:modId xmlns:p14="http://schemas.microsoft.com/office/powerpoint/2010/main" val="1919948332"/>
              </p:ext>
            </p:extLst>
          </p:nvPr>
        </p:nvGraphicFramePr>
        <p:xfrm>
          <a:off x="100012" y="1609146"/>
          <a:ext cx="11991975" cy="5035942"/>
        </p:xfrm>
        <a:graphic>
          <a:graphicData uri="http://schemas.openxmlformats.org/drawingml/2006/chart">
            <c:chart xmlns:c="http://schemas.openxmlformats.org/drawingml/2006/chart" xmlns:r="http://schemas.openxmlformats.org/officeDocument/2006/relationships" r:id="rId4"/>
          </a:graphicData>
        </a:graphic>
      </p:graphicFrame>
      <p:sp>
        <p:nvSpPr>
          <p:cNvPr id="13" name="Arrow: Left 12">
            <a:extLst>
              <a:ext uri="{FF2B5EF4-FFF2-40B4-BE49-F238E27FC236}">
                <a16:creationId xmlns:a16="http://schemas.microsoft.com/office/drawing/2014/main" id="{80CCDDDA-AAE2-452D-B743-C792768C84DE}"/>
              </a:ext>
            </a:extLst>
          </p:cNvPr>
          <p:cNvSpPr/>
          <p:nvPr/>
        </p:nvSpPr>
        <p:spPr>
          <a:xfrm>
            <a:off x="3955550" y="1182524"/>
            <a:ext cx="7698871" cy="512712"/>
          </a:xfrm>
          <a:prstGeom prst="leftArrow">
            <a:avLst/>
          </a:prstGeom>
          <a:solidFill>
            <a:srgbClr val="D1E4C6"/>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a:t>Decrease = Improvement </a:t>
            </a:r>
          </a:p>
        </p:txBody>
      </p:sp>
    </p:spTree>
    <p:custDataLst>
      <p:tags r:id="rId1"/>
    </p:custDataLst>
    <p:extLst>
      <p:ext uri="{BB962C8B-B14F-4D97-AF65-F5344CB8AC3E}">
        <p14:creationId xmlns:p14="http://schemas.microsoft.com/office/powerpoint/2010/main" val="8467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E2A3-1E1B-4029-A189-05DE6DE321AF}"/>
              </a:ext>
            </a:extLst>
          </p:cNvPr>
          <p:cNvSpPr>
            <a:spLocks noGrp="1"/>
          </p:cNvSpPr>
          <p:nvPr>
            <p:ph type="title"/>
          </p:nvPr>
        </p:nvSpPr>
        <p:spPr>
          <a:xfrm>
            <a:off x="410402" y="465922"/>
            <a:ext cx="9371949" cy="610023"/>
          </a:xfrm>
        </p:spPr>
        <p:txBody>
          <a:bodyPr/>
          <a:lstStyle/>
          <a:p>
            <a:r>
              <a:rPr lang="en-US"/>
              <a:t>Frequently Used Terms in the Presentation </a:t>
            </a:r>
          </a:p>
        </p:txBody>
      </p:sp>
      <p:graphicFrame>
        <p:nvGraphicFramePr>
          <p:cNvPr id="9" name="Table 7">
            <a:extLst>
              <a:ext uri="{FF2B5EF4-FFF2-40B4-BE49-F238E27FC236}">
                <a16:creationId xmlns:a16="http://schemas.microsoft.com/office/drawing/2014/main" id="{5B1EA3EB-CCD8-4A81-AD5C-27D722920339}"/>
              </a:ext>
            </a:extLst>
          </p:cNvPr>
          <p:cNvGraphicFramePr>
            <a:graphicFrameLocks noGrp="1"/>
          </p:cNvGraphicFramePr>
          <p:nvPr>
            <p:ph idx="1"/>
            <p:extLst>
              <p:ext uri="{D42A27DB-BD31-4B8C-83A1-F6EECF244321}">
                <p14:modId xmlns:p14="http://schemas.microsoft.com/office/powerpoint/2010/main" val="3551129965"/>
              </p:ext>
            </p:extLst>
          </p:nvPr>
        </p:nvGraphicFramePr>
        <p:xfrm>
          <a:off x="410402" y="1244600"/>
          <a:ext cx="11397221" cy="5216145"/>
        </p:xfrm>
        <a:graphic>
          <a:graphicData uri="http://schemas.openxmlformats.org/drawingml/2006/table">
            <a:tbl>
              <a:tblPr firstRow="1" bandRow="1">
                <a:tableStyleId>{3B4B98B0-60AC-42C2-AFA5-B58CD77FA1E5}</a:tableStyleId>
              </a:tblPr>
              <a:tblGrid>
                <a:gridCol w="3757870">
                  <a:extLst>
                    <a:ext uri="{9D8B030D-6E8A-4147-A177-3AD203B41FA5}">
                      <a16:colId xmlns:a16="http://schemas.microsoft.com/office/drawing/2014/main" val="559247522"/>
                    </a:ext>
                  </a:extLst>
                </a:gridCol>
                <a:gridCol w="7639351">
                  <a:extLst>
                    <a:ext uri="{9D8B030D-6E8A-4147-A177-3AD203B41FA5}">
                      <a16:colId xmlns:a16="http://schemas.microsoft.com/office/drawing/2014/main" val="152258923"/>
                    </a:ext>
                  </a:extLst>
                </a:gridCol>
              </a:tblGrid>
              <a:tr h="393198">
                <a:tc>
                  <a:txBody>
                    <a:bodyPr/>
                    <a:lstStyle/>
                    <a:p>
                      <a:r>
                        <a:rPr lang="en-US"/>
                        <a:t>Term</a:t>
                      </a:r>
                    </a:p>
                  </a:txBody>
                  <a:tcPr/>
                </a:tc>
                <a:tc>
                  <a:txBody>
                    <a:bodyPr/>
                    <a:lstStyle/>
                    <a:p>
                      <a:r>
                        <a:rPr lang="en-US"/>
                        <a:t>Description </a:t>
                      </a:r>
                    </a:p>
                  </a:txBody>
                  <a:tcPr/>
                </a:tc>
                <a:extLst>
                  <a:ext uri="{0D108BD9-81ED-4DB2-BD59-A6C34878D82A}">
                    <a16:rowId xmlns:a16="http://schemas.microsoft.com/office/drawing/2014/main" val="3108222081"/>
                  </a:ext>
                </a:extLst>
              </a:tr>
              <a:tr h="678671">
                <a:tc>
                  <a:txBody>
                    <a:bodyPr/>
                    <a:lstStyle/>
                    <a:p>
                      <a:r>
                        <a:rPr lang="en-US"/>
                        <a:t>State Performance Plan or SPP</a:t>
                      </a:r>
                    </a:p>
                  </a:txBody>
                  <a:tcPr/>
                </a:tc>
                <a:tc>
                  <a:txBody>
                    <a:bodyPr/>
                    <a:lstStyle/>
                    <a:p>
                      <a:r>
                        <a:rPr lang="en-US" sz="1800" b="0" i="0" kern="1200">
                          <a:solidFill>
                            <a:schemeClr val="tx1"/>
                          </a:solidFill>
                          <a:effectLst/>
                          <a:latin typeface="+mn-lt"/>
                          <a:ea typeface="+mn-ea"/>
                          <a:cs typeface="+mn-cs"/>
                        </a:rPr>
                        <a:t>Evaluates the state’s efforts to implement the requirements and purposes of the IDEA and describes how the state will improve its implementation</a:t>
                      </a:r>
                      <a:endParaRPr lang="en-US"/>
                    </a:p>
                  </a:txBody>
                  <a:tcPr/>
                </a:tc>
                <a:extLst>
                  <a:ext uri="{0D108BD9-81ED-4DB2-BD59-A6C34878D82A}">
                    <a16:rowId xmlns:a16="http://schemas.microsoft.com/office/drawing/2014/main" val="3529852344"/>
                  </a:ext>
                </a:extLst>
              </a:tr>
              <a:tr h="393198">
                <a:tc>
                  <a:txBody>
                    <a:bodyPr/>
                    <a:lstStyle/>
                    <a:p>
                      <a:r>
                        <a:rPr lang="en-US"/>
                        <a:t>Federal Fiscal Year or FFY</a:t>
                      </a:r>
                    </a:p>
                  </a:txBody>
                  <a:tcPr/>
                </a:tc>
                <a:tc>
                  <a:txBody>
                    <a:bodyPr/>
                    <a:lstStyle/>
                    <a:p>
                      <a:r>
                        <a:rPr lang="en-US"/>
                        <a:t>Federal Government Fiscal Year (October 1 – September 30)</a:t>
                      </a:r>
                    </a:p>
                  </a:txBody>
                  <a:tcPr/>
                </a:tc>
                <a:extLst>
                  <a:ext uri="{0D108BD9-81ED-4DB2-BD59-A6C34878D82A}">
                    <a16:rowId xmlns:a16="http://schemas.microsoft.com/office/drawing/2014/main" val="4081121707"/>
                  </a:ext>
                </a:extLst>
              </a:tr>
              <a:tr h="393198">
                <a:tc>
                  <a:txBody>
                    <a:bodyPr/>
                    <a:lstStyle/>
                    <a:p>
                      <a:r>
                        <a:rPr lang="en-US"/>
                        <a:t>Indicator 5</a:t>
                      </a:r>
                    </a:p>
                  </a:txBody>
                  <a:tcPr/>
                </a:tc>
                <a:tc>
                  <a:txBody>
                    <a:bodyPr/>
                    <a:lstStyle/>
                    <a:p>
                      <a:r>
                        <a:rPr lang="en-US"/>
                        <a:t>SPP Indicator 5 measures School-Age Least Restrictive Environment </a:t>
                      </a:r>
                    </a:p>
                  </a:txBody>
                  <a:tcPr/>
                </a:tc>
                <a:extLst>
                  <a:ext uri="{0D108BD9-81ED-4DB2-BD59-A6C34878D82A}">
                    <a16:rowId xmlns:a16="http://schemas.microsoft.com/office/drawing/2014/main" val="2526537569"/>
                  </a:ext>
                </a:extLst>
              </a:tr>
              <a:tr h="393198">
                <a:tc>
                  <a:txBody>
                    <a:bodyPr/>
                    <a:lstStyle/>
                    <a:p>
                      <a:r>
                        <a:rPr lang="en-US"/>
                        <a:t>Indicator 5A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Indicator 5A measures services </a:t>
                      </a:r>
                      <a:r>
                        <a:rPr lang="en-US" sz="1800" b="0" i="0"/>
                        <a:t>inside the regular class 80% or more of the day</a:t>
                      </a:r>
                      <a:endParaRPr lang="en-US"/>
                    </a:p>
                  </a:txBody>
                  <a:tcPr/>
                </a:tc>
                <a:extLst>
                  <a:ext uri="{0D108BD9-81ED-4DB2-BD59-A6C34878D82A}">
                    <a16:rowId xmlns:a16="http://schemas.microsoft.com/office/drawing/2014/main" val="3977139098"/>
                  </a:ext>
                </a:extLst>
              </a:tr>
              <a:tr h="466337">
                <a:tc>
                  <a:txBody>
                    <a:bodyPr/>
                    <a:lstStyle/>
                    <a:p>
                      <a:r>
                        <a:rPr lang="en-US"/>
                        <a:t>Indicator 5B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Indicator 5B measures </a:t>
                      </a:r>
                      <a:r>
                        <a:rPr lang="en-US" sz="1800" b="0" i="0"/>
                        <a:t>services the regular class less than 40% of the day</a:t>
                      </a:r>
                      <a:endParaRPr lang="en-US"/>
                    </a:p>
                  </a:txBody>
                  <a:tcPr/>
                </a:tc>
                <a:extLst>
                  <a:ext uri="{0D108BD9-81ED-4DB2-BD59-A6C34878D82A}">
                    <a16:rowId xmlns:a16="http://schemas.microsoft.com/office/drawing/2014/main" val="670441880"/>
                  </a:ext>
                </a:extLst>
              </a:tr>
              <a:tr h="393198">
                <a:tc>
                  <a:txBody>
                    <a:bodyPr/>
                    <a:lstStyle/>
                    <a:p>
                      <a:r>
                        <a:rPr lang="en-US"/>
                        <a:t>Indicator 5C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Indicator 5C measures services </a:t>
                      </a:r>
                      <a:r>
                        <a:rPr lang="en-US" sz="1800"/>
                        <a:t>in separate schools, residential facilities, or homebound/hospital placements</a:t>
                      </a:r>
                      <a:endParaRPr lang="en-US"/>
                    </a:p>
                  </a:txBody>
                  <a:tcPr/>
                </a:tc>
                <a:extLst>
                  <a:ext uri="{0D108BD9-81ED-4DB2-BD59-A6C34878D82A}">
                    <a16:rowId xmlns:a16="http://schemas.microsoft.com/office/drawing/2014/main" val="3320845826"/>
                  </a:ext>
                </a:extLst>
              </a:tr>
              <a:tr h="393198">
                <a:tc>
                  <a:txBody>
                    <a:bodyPr/>
                    <a:lstStyle/>
                    <a:p>
                      <a:r>
                        <a:rPr lang="en-US"/>
                        <a:t>Baseline</a:t>
                      </a:r>
                    </a:p>
                  </a:txBody>
                  <a:tcPr/>
                </a:tc>
                <a:tc>
                  <a:txBody>
                    <a:bodyPr/>
                    <a:lstStyle/>
                    <a:p>
                      <a:r>
                        <a:rPr lang="en-US"/>
                        <a:t>Data starting point to measure improvement overtime </a:t>
                      </a:r>
                    </a:p>
                  </a:txBody>
                  <a:tcPr/>
                </a:tc>
                <a:extLst>
                  <a:ext uri="{0D108BD9-81ED-4DB2-BD59-A6C34878D82A}">
                    <a16:rowId xmlns:a16="http://schemas.microsoft.com/office/drawing/2014/main" val="4226070526"/>
                  </a:ext>
                </a:extLst>
              </a:tr>
              <a:tr h="393198">
                <a:tc>
                  <a:txBody>
                    <a:bodyPr/>
                    <a:lstStyle/>
                    <a:p>
                      <a:r>
                        <a:rPr lang="en-US"/>
                        <a:t>Targets</a:t>
                      </a:r>
                    </a:p>
                  </a:txBody>
                  <a:tcPr/>
                </a:tc>
                <a:tc>
                  <a:txBody>
                    <a:bodyPr/>
                    <a:lstStyle/>
                    <a:p>
                      <a:r>
                        <a:rPr lang="en-US"/>
                        <a:t>Performance Objectives set for SPP Measurements </a:t>
                      </a:r>
                    </a:p>
                  </a:txBody>
                  <a:tcPr/>
                </a:tc>
                <a:extLst>
                  <a:ext uri="{0D108BD9-81ED-4DB2-BD59-A6C34878D82A}">
                    <a16:rowId xmlns:a16="http://schemas.microsoft.com/office/drawing/2014/main" val="4259787709"/>
                  </a:ext>
                </a:extLst>
              </a:tr>
              <a:tr h="678671">
                <a:tc>
                  <a:txBody>
                    <a:bodyPr/>
                    <a:lstStyle/>
                    <a:p>
                      <a:r>
                        <a:rPr lang="en-US"/>
                        <a:t>Annual Performance Report (APR) Reported Data</a:t>
                      </a:r>
                    </a:p>
                  </a:txBody>
                  <a:tcPr/>
                </a:tc>
                <a:tc>
                  <a:txBody>
                    <a:bodyPr/>
                    <a:lstStyle/>
                    <a:p>
                      <a:r>
                        <a:rPr lang="en-US"/>
                        <a:t>Data reported to the United States Department of Education Office of Special Education Programs (OSEP) against the state’s targets</a:t>
                      </a:r>
                    </a:p>
                  </a:txBody>
                  <a:tcPr/>
                </a:tc>
                <a:extLst>
                  <a:ext uri="{0D108BD9-81ED-4DB2-BD59-A6C34878D82A}">
                    <a16:rowId xmlns:a16="http://schemas.microsoft.com/office/drawing/2014/main" val="1399695351"/>
                  </a:ext>
                </a:extLst>
              </a:tr>
              <a:tr h="393198">
                <a:tc>
                  <a:txBody>
                    <a:bodyPr/>
                    <a:lstStyle/>
                    <a:p>
                      <a:r>
                        <a:rPr lang="en-US"/>
                        <a:t>Data Equated to New Measurement </a:t>
                      </a:r>
                    </a:p>
                  </a:txBody>
                  <a:tcPr/>
                </a:tc>
                <a:tc>
                  <a:txBody>
                    <a:bodyPr/>
                    <a:lstStyle/>
                    <a:p>
                      <a:r>
                        <a:rPr lang="en-US"/>
                        <a:t>Submitted Data recalculated using the components of a new measurement</a:t>
                      </a:r>
                    </a:p>
                  </a:txBody>
                  <a:tcPr/>
                </a:tc>
                <a:extLst>
                  <a:ext uri="{0D108BD9-81ED-4DB2-BD59-A6C34878D82A}">
                    <a16:rowId xmlns:a16="http://schemas.microsoft.com/office/drawing/2014/main" val="3151541008"/>
                  </a:ext>
                </a:extLst>
              </a:tr>
            </a:tbl>
          </a:graphicData>
        </a:graphic>
      </p:graphicFrame>
      <p:sp>
        <p:nvSpPr>
          <p:cNvPr id="4" name="Slide Number Placeholder 3">
            <a:extLst>
              <a:ext uri="{FF2B5EF4-FFF2-40B4-BE49-F238E27FC236}">
                <a16:creationId xmlns:a16="http://schemas.microsoft.com/office/drawing/2014/main" id="{AD3BC8BE-CA47-4CEF-A830-4BAB3D619163}"/>
              </a:ext>
            </a:extLst>
          </p:cNvPr>
          <p:cNvSpPr>
            <a:spLocks noGrp="1"/>
          </p:cNvSpPr>
          <p:nvPr>
            <p:ph type="sldNum" sz="quarter" idx="12"/>
          </p:nvPr>
        </p:nvSpPr>
        <p:spPr/>
        <p:txBody>
          <a:bodyPr/>
          <a:lstStyle/>
          <a:p>
            <a:fld id="{9CD8D479-8942-46E8-A226-A4E01F7A105C}" type="slidenum">
              <a:rPr lang="en-US" dirty="0" smtClean="0"/>
              <a:t>3</a:t>
            </a:fld>
            <a:endParaRPr lang="en-US"/>
          </a:p>
        </p:txBody>
      </p:sp>
      <p:sp>
        <p:nvSpPr>
          <p:cNvPr id="6" name="Footer Placeholder 5">
            <a:extLst>
              <a:ext uri="{FF2B5EF4-FFF2-40B4-BE49-F238E27FC236}">
                <a16:creationId xmlns:a16="http://schemas.microsoft.com/office/drawing/2014/main" id="{CEB40C37-1B69-44FA-942A-A22D63729CBE}"/>
              </a:ext>
            </a:extLst>
          </p:cNvPr>
          <p:cNvSpPr>
            <a:spLocks noGrp="1"/>
          </p:cNvSpPr>
          <p:nvPr>
            <p:ph type="ftr" sz="quarter" idx="11"/>
          </p:nvPr>
        </p:nvSpPr>
        <p:spPr/>
        <p:txBody>
          <a:bodyPr/>
          <a:lstStyle/>
          <a:p>
            <a:r>
              <a:rPr lang="en-US"/>
              <a:t>Key Terms Used in the Presentation </a:t>
            </a:r>
          </a:p>
        </p:txBody>
      </p:sp>
    </p:spTree>
    <p:extLst>
      <p:ext uri="{BB962C8B-B14F-4D97-AF65-F5344CB8AC3E}">
        <p14:creationId xmlns:p14="http://schemas.microsoft.com/office/powerpoint/2010/main" val="274555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 of New York State counties by 5B Data where data is separated into three categories, Met Target (0 percent to 18 percent), Did not Meet Target (Within 25 percent) (18.1 percent  to 22.5 percent), and Did not Meet Target (Over 25 percent) (22.6 percent to 100 percent.)  &#10;Data represented on this map demonstrates that counties are basically split among the three categories evenly with no real regional pattern.  ">
            <a:extLst>
              <a:ext uri="{FF2B5EF4-FFF2-40B4-BE49-F238E27FC236}">
                <a16:creationId xmlns:a16="http://schemas.microsoft.com/office/drawing/2014/main" id="{AA52780A-3A95-48E7-95E9-AFBA215FB9BF}"/>
              </a:ext>
            </a:extLst>
          </p:cNvPr>
          <p:cNvPicPr>
            <a:picLocks noChangeAspect="1"/>
          </p:cNvPicPr>
          <p:nvPr/>
        </p:nvPicPr>
        <p:blipFill rotWithShape="1">
          <a:blip r:embed="rId3"/>
          <a:srcRect r="11905"/>
          <a:stretch/>
        </p:blipFill>
        <p:spPr>
          <a:xfrm>
            <a:off x="863030" y="139734"/>
            <a:ext cx="10537426" cy="6346486"/>
          </a:xfrm>
          <a:prstGeom prst="rect">
            <a:avLst/>
          </a:prstGeom>
        </p:spPr>
      </p:pic>
      <p:sp>
        <p:nvSpPr>
          <p:cNvPr id="2" name="Title 1">
            <a:extLst>
              <a:ext uri="{FF2B5EF4-FFF2-40B4-BE49-F238E27FC236}">
                <a16:creationId xmlns:a16="http://schemas.microsoft.com/office/drawing/2014/main" id="{F773F60C-56D6-40A6-B9C0-BEB8926BB59F}"/>
              </a:ext>
            </a:extLst>
          </p:cNvPr>
          <p:cNvSpPr>
            <a:spLocks noGrp="1"/>
          </p:cNvSpPr>
          <p:nvPr>
            <p:ph type="title"/>
          </p:nvPr>
        </p:nvSpPr>
        <p:spPr>
          <a:xfrm>
            <a:off x="410402" y="371780"/>
            <a:ext cx="10537426" cy="1183566"/>
          </a:xfrm>
        </p:spPr>
        <p:txBody>
          <a:bodyPr>
            <a:normAutofit fontScale="90000"/>
          </a:bodyPr>
          <a:lstStyle/>
          <a:p>
            <a:pPr lvl="0"/>
            <a:r>
              <a:rPr lang="en-US"/>
              <a:t>Regional 5B Data</a:t>
            </a:r>
            <a:br>
              <a:rPr lang="en-US"/>
            </a:br>
            <a:r>
              <a:rPr lang="en-US" sz="2800"/>
              <a:t>Inside the regular class </a:t>
            </a:r>
            <a:br>
              <a:rPr lang="en-US" sz="2800"/>
            </a:br>
            <a:r>
              <a:rPr lang="en-US" sz="2800"/>
              <a:t>less than 40% of the day</a:t>
            </a:r>
          </a:p>
        </p:txBody>
      </p:sp>
      <p:sp>
        <p:nvSpPr>
          <p:cNvPr id="4" name="Slide Number Placeholder 3">
            <a:extLst>
              <a:ext uri="{FF2B5EF4-FFF2-40B4-BE49-F238E27FC236}">
                <a16:creationId xmlns:a16="http://schemas.microsoft.com/office/drawing/2014/main" id="{8558C4AF-24E2-4624-B9B1-0DB456810DF8}"/>
              </a:ext>
            </a:extLst>
          </p:cNvPr>
          <p:cNvSpPr>
            <a:spLocks noGrp="1"/>
          </p:cNvSpPr>
          <p:nvPr>
            <p:ph type="sldNum" sz="quarter" idx="12"/>
          </p:nvPr>
        </p:nvSpPr>
        <p:spPr/>
        <p:txBody>
          <a:bodyPr/>
          <a:lstStyle/>
          <a:p>
            <a:fld id="{9CD8D479-8942-46E8-A226-A4E01F7A105C}" type="slidenum">
              <a:rPr lang="en-US" dirty="0" smtClean="0"/>
              <a:t>30</a:t>
            </a:fld>
            <a:endParaRPr lang="en-US"/>
          </a:p>
        </p:txBody>
      </p:sp>
      <p:sp>
        <p:nvSpPr>
          <p:cNvPr id="6" name="Footer Placeholder 5">
            <a:extLst>
              <a:ext uri="{FF2B5EF4-FFF2-40B4-BE49-F238E27FC236}">
                <a16:creationId xmlns:a16="http://schemas.microsoft.com/office/drawing/2014/main" id="{12DFF906-726F-4C3E-90AE-64EF5BCFCBE8}"/>
              </a:ext>
            </a:extLst>
          </p:cNvPr>
          <p:cNvSpPr>
            <a:spLocks noGrp="1"/>
          </p:cNvSpPr>
          <p:nvPr>
            <p:ph type="ftr" sz="quarter" idx="11"/>
          </p:nvPr>
        </p:nvSpPr>
        <p:spPr/>
        <p:txBody>
          <a:bodyPr/>
          <a:lstStyle/>
          <a:p>
            <a:r>
              <a:rPr lang="en-US"/>
              <a:t>2019 Reported Data Equated to the 2020 Measurement Compared to the 2019 ARP Target </a:t>
            </a:r>
          </a:p>
        </p:txBody>
      </p:sp>
      <p:graphicFrame>
        <p:nvGraphicFramePr>
          <p:cNvPr id="10" name="Table 9">
            <a:extLst>
              <a:ext uri="{FF2B5EF4-FFF2-40B4-BE49-F238E27FC236}">
                <a16:creationId xmlns:a16="http://schemas.microsoft.com/office/drawing/2014/main" id="{806B16F8-E911-477A-BC93-B1E635E4BDCB}"/>
              </a:ext>
            </a:extLst>
          </p:cNvPr>
          <p:cNvGraphicFramePr>
            <a:graphicFrameLocks noGrp="1"/>
          </p:cNvGraphicFramePr>
          <p:nvPr>
            <p:extLst>
              <p:ext uri="{D42A27DB-BD31-4B8C-83A1-F6EECF244321}">
                <p14:modId xmlns:p14="http://schemas.microsoft.com/office/powerpoint/2010/main" val="601825475"/>
              </p:ext>
            </p:extLst>
          </p:nvPr>
        </p:nvGraphicFramePr>
        <p:xfrm>
          <a:off x="863029" y="5137078"/>
          <a:ext cx="6554912" cy="1050332"/>
        </p:xfrm>
        <a:graphic>
          <a:graphicData uri="http://schemas.openxmlformats.org/drawingml/2006/table">
            <a:tbl>
              <a:tblPr firstRow="1">
                <a:tableStyleId>{5DA37D80-6434-44D0-A028-1B22A696006F}</a:tableStyleId>
              </a:tblPr>
              <a:tblGrid>
                <a:gridCol w="3020602">
                  <a:extLst>
                    <a:ext uri="{9D8B030D-6E8A-4147-A177-3AD203B41FA5}">
                      <a16:colId xmlns:a16="http://schemas.microsoft.com/office/drawing/2014/main" val="2279857103"/>
                    </a:ext>
                  </a:extLst>
                </a:gridCol>
                <a:gridCol w="1921268">
                  <a:extLst>
                    <a:ext uri="{9D8B030D-6E8A-4147-A177-3AD203B41FA5}">
                      <a16:colId xmlns:a16="http://schemas.microsoft.com/office/drawing/2014/main" val="10507004"/>
                    </a:ext>
                  </a:extLst>
                </a:gridCol>
                <a:gridCol w="1613042">
                  <a:extLst>
                    <a:ext uri="{9D8B030D-6E8A-4147-A177-3AD203B41FA5}">
                      <a16:colId xmlns:a16="http://schemas.microsoft.com/office/drawing/2014/main" val="2299935051"/>
                    </a:ext>
                  </a:extLst>
                </a:gridCol>
              </a:tblGrid>
              <a:tr h="262583">
                <a:tc>
                  <a:txBody>
                    <a:bodyPr/>
                    <a:lstStyle/>
                    <a:p>
                      <a:pPr algn="l" fontAlgn="b"/>
                      <a:r>
                        <a:rPr lang="en-US" sz="1600" u="none" strike="noStrike">
                          <a:effectLst/>
                        </a:rPr>
                        <a:t>County Level Data</a:t>
                      </a:r>
                      <a:endParaRPr lang="en-US" sz="1600" b="1" i="0" u="none" strike="noStrike">
                        <a:solidFill>
                          <a:srgbClr val="FFFFFF"/>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Minimum Value</a:t>
                      </a:r>
                      <a:endParaRPr lang="en-US" sz="1600" b="1" i="0" u="none" strike="noStrike">
                        <a:solidFill>
                          <a:srgbClr val="FFFFFF"/>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Maximum Value</a:t>
                      </a:r>
                      <a:endParaRPr lang="en-US" sz="1600" b="1" i="0" u="none" strike="noStrike">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7016025"/>
                  </a:ext>
                </a:extLst>
              </a:tr>
              <a:tr h="262583">
                <a:tc>
                  <a:txBody>
                    <a:bodyPr/>
                    <a:lstStyle/>
                    <a:p>
                      <a:pPr algn="l" fontAlgn="b"/>
                      <a:r>
                        <a:rPr lang="en-US" sz="1600" u="none" strike="noStrike">
                          <a:effectLst/>
                        </a:rPr>
                        <a:t>Met Target</a:t>
                      </a:r>
                      <a:endParaRPr lang="en-US" sz="1600" b="0" i="0" u="none" strike="noStrike">
                        <a:solidFill>
                          <a:srgbClr val="000000"/>
                        </a:solidFill>
                        <a:effectLst/>
                        <a:latin typeface="Calibri" panose="020F0502020204030204" pitchFamily="34" charset="0"/>
                      </a:endParaRPr>
                    </a:p>
                  </a:txBody>
                  <a:tcPr marL="6350" marR="6350" marT="6350" marB="0" anchor="b">
                    <a:solidFill>
                      <a:srgbClr val="E2F3D0"/>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18.0%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48730213"/>
                  </a:ext>
                </a:extLst>
              </a:tr>
              <a:tr h="262583">
                <a:tc>
                  <a:txBody>
                    <a:bodyPr/>
                    <a:lstStyle/>
                    <a:p>
                      <a:pPr algn="l" fontAlgn="b"/>
                      <a:r>
                        <a:rPr lang="en-US" sz="1600" u="none" strike="noStrike">
                          <a:effectLst/>
                        </a:rPr>
                        <a:t>Did not Meet Target (Within 25%)</a:t>
                      </a:r>
                      <a:endParaRPr lang="en-US" sz="1600" b="0" i="0" u="none" strike="noStrike">
                        <a:solidFill>
                          <a:srgbClr val="000000"/>
                        </a:solidFill>
                        <a:effectLst/>
                        <a:latin typeface="Calibri" panose="020F0502020204030204" pitchFamily="34" charset="0"/>
                      </a:endParaRPr>
                    </a:p>
                  </a:txBody>
                  <a:tcPr marL="6350" marR="6350" marT="6350" marB="0" anchor="b">
                    <a:solidFill>
                      <a:srgbClr val="A8DA73"/>
                    </a:solidFill>
                  </a:tcPr>
                </a:tc>
                <a:tc>
                  <a:txBody>
                    <a:bodyPr/>
                    <a:lstStyle/>
                    <a:p>
                      <a:pPr algn="ctr" fontAlgn="b"/>
                      <a:r>
                        <a:rPr lang="en-US" sz="1600" u="none" strike="noStrike">
                          <a:effectLst/>
                        </a:rPr>
                        <a:t>18.1%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22.5%</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99651105"/>
                  </a:ext>
                </a:extLst>
              </a:tr>
              <a:tr h="262583">
                <a:tc>
                  <a:txBody>
                    <a:bodyPr/>
                    <a:lstStyle/>
                    <a:p>
                      <a:pPr algn="l" fontAlgn="b"/>
                      <a:r>
                        <a:rPr lang="en-US" sz="1600" u="none" strike="noStrike">
                          <a:solidFill>
                            <a:schemeClr val="bg1"/>
                          </a:solidFill>
                          <a:effectLst/>
                        </a:rPr>
                        <a:t>Did not Meet Target (Over 25%)</a:t>
                      </a:r>
                      <a:endParaRPr lang="en-US" sz="1600" b="0" i="0" u="none" strike="noStrike">
                        <a:solidFill>
                          <a:schemeClr val="bg1"/>
                        </a:solidFill>
                        <a:effectLst/>
                        <a:latin typeface="Calibri" panose="020F0502020204030204" pitchFamily="34" charset="0"/>
                      </a:endParaRPr>
                    </a:p>
                  </a:txBody>
                  <a:tcPr marL="6350" marR="6350" marT="6350" marB="0" anchor="b">
                    <a:solidFill>
                      <a:srgbClr val="365516"/>
                    </a:solidFill>
                  </a:tcPr>
                </a:tc>
                <a:tc>
                  <a:txBody>
                    <a:bodyPr/>
                    <a:lstStyle/>
                    <a:p>
                      <a:pPr algn="ctr" fontAlgn="b"/>
                      <a:r>
                        <a:rPr lang="en-US" sz="1600" u="none" strike="noStrike">
                          <a:effectLst/>
                        </a:rPr>
                        <a:t>22.6%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8247056"/>
                  </a:ext>
                </a:extLst>
              </a:tr>
            </a:tbl>
          </a:graphicData>
        </a:graphic>
      </p:graphicFrame>
      <p:sp>
        <p:nvSpPr>
          <p:cNvPr id="11" name="Arrow: Left 10">
            <a:extLst>
              <a:ext uri="{FF2B5EF4-FFF2-40B4-BE49-F238E27FC236}">
                <a16:creationId xmlns:a16="http://schemas.microsoft.com/office/drawing/2014/main" id="{4BC41D6C-EF23-4D62-AFD0-64DB0B27AA81}"/>
              </a:ext>
            </a:extLst>
          </p:cNvPr>
          <p:cNvSpPr/>
          <p:nvPr/>
        </p:nvSpPr>
        <p:spPr>
          <a:xfrm>
            <a:off x="863029" y="4574725"/>
            <a:ext cx="6246689" cy="418413"/>
          </a:xfrm>
          <a:prstGeom prst="leftArrow">
            <a:avLst/>
          </a:prstGeom>
          <a:solidFill>
            <a:srgbClr val="D1E4C6"/>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Decrease = Improvement </a:t>
            </a:r>
          </a:p>
        </p:txBody>
      </p:sp>
    </p:spTree>
    <p:extLst>
      <p:ext uri="{BB962C8B-B14F-4D97-AF65-F5344CB8AC3E}">
        <p14:creationId xmlns:p14="http://schemas.microsoft.com/office/powerpoint/2010/main" val="30949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br>
              <a:rPr lang="en-US" sz="3000"/>
            </a:br>
            <a:r>
              <a:rPr lang="en-US" sz="3600"/>
              <a:t>Indicator 5B Disaggregate Data</a:t>
            </a:r>
            <a:br>
              <a:rPr lang="en-US" sz="3600"/>
            </a:br>
            <a:br>
              <a:rPr lang="en-US" sz="900"/>
            </a:br>
            <a:r>
              <a:rPr lang="en-US" sz="3600"/>
              <a:t>1) What did the Indicator 5B SPP data tell us?</a:t>
            </a:r>
            <a:br>
              <a:rPr lang="en-US" sz="3600"/>
            </a:br>
            <a:br>
              <a:rPr lang="en-US" sz="1000"/>
            </a:br>
            <a:r>
              <a:rPr lang="en-US" sz="3600"/>
              <a:t>2) How should we use the data to inform our target-setting and improvement activities?</a:t>
            </a: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dirty="0" smtClean="0"/>
              <a:t>31</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32552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7DF2-74BB-4FA1-AA2B-007340764C7B}"/>
              </a:ext>
            </a:extLst>
          </p:cNvPr>
          <p:cNvSpPr>
            <a:spLocks noGrp="1"/>
          </p:cNvSpPr>
          <p:nvPr>
            <p:ph type="title"/>
          </p:nvPr>
        </p:nvSpPr>
        <p:spPr>
          <a:xfrm>
            <a:off x="453403" y="286165"/>
            <a:ext cx="10328572" cy="893763"/>
          </a:xfrm>
        </p:spPr>
        <p:txBody>
          <a:bodyPr>
            <a:noAutofit/>
          </a:bodyPr>
          <a:lstStyle/>
          <a:p>
            <a:r>
              <a:rPr lang="en-US" sz="2800">
                <a:solidFill>
                  <a:schemeClr val="tx1"/>
                </a:solidFill>
              </a:rPr>
              <a:t>Indicator 5C: NYS Separate Setting </a:t>
            </a:r>
            <a:br>
              <a:rPr lang="en-US" sz="2800">
                <a:solidFill>
                  <a:schemeClr val="tx1"/>
                </a:solidFill>
              </a:rPr>
            </a:br>
            <a:r>
              <a:rPr lang="en-US" sz="2800">
                <a:solidFill>
                  <a:schemeClr val="tx1"/>
                </a:solidFill>
              </a:rPr>
              <a:t>Student Data by Race and Ethnicity (FFY 2019)</a:t>
            </a:r>
          </a:p>
        </p:txBody>
      </p:sp>
      <p:sp>
        <p:nvSpPr>
          <p:cNvPr id="4" name="Slide Number Placeholder 3">
            <a:extLst>
              <a:ext uri="{FF2B5EF4-FFF2-40B4-BE49-F238E27FC236}">
                <a16:creationId xmlns:a16="http://schemas.microsoft.com/office/drawing/2014/main" id="{FDC1D17A-C89D-4022-AC57-EB360D5DDBFD}"/>
              </a:ext>
            </a:extLst>
          </p:cNvPr>
          <p:cNvSpPr>
            <a:spLocks noGrp="1"/>
          </p:cNvSpPr>
          <p:nvPr>
            <p:ph type="sldNum" sz="quarter" idx="12"/>
          </p:nvPr>
        </p:nvSpPr>
        <p:spPr/>
        <p:txBody>
          <a:bodyPr/>
          <a:lstStyle/>
          <a:p>
            <a:fld id="{9CD8D479-8942-46E8-A226-A4E01F7A105C}" type="slidenum">
              <a:rPr lang="en-US" dirty="0" smtClean="0"/>
              <a:t>32</a:t>
            </a:fld>
            <a:endParaRPr lang="en-US"/>
          </a:p>
        </p:txBody>
      </p:sp>
      <p:sp>
        <p:nvSpPr>
          <p:cNvPr id="6" name="Footer Placeholder 5">
            <a:extLst>
              <a:ext uri="{FF2B5EF4-FFF2-40B4-BE49-F238E27FC236}">
                <a16:creationId xmlns:a16="http://schemas.microsoft.com/office/drawing/2014/main" id="{445118ED-BB3A-47B0-A72F-CCE4DCC5F20B}"/>
              </a:ext>
            </a:extLst>
          </p:cNvPr>
          <p:cNvSpPr>
            <a:spLocks noGrp="1"/>
          </p:cNvSpPr>
          <p:nvPr>
            <p:ph type="ftr" sz="quarter" idx="11"/>
          </p:nvPr>
        </p:nvSpPr>
        <p:spPr/>
        <p:txBody>
          <a:bodyPr/>
          <a:lstStyle/>
          <a:p>
            <a:r>
              <a:rPr lang="en-US"/>
              <a:t>FFY 2019 Indicator 5C by Race and Ethnicity</a:t>
            </a:r>
          </a:p>
        </p:txBody>
      </p:sp>
      <p:graphicFrame>
        <p:nvGraphicFramePr>
          <p:cNvPr id="11" name="Chart 10" descr="The bar graph shown is describing Student Data by Race and Ethnicity of Indicator 5C: NYS in a Separate Setting. The X-axis shows the percent of preschool students in a separate setting. The y-axis is split between seven different race and ethnicity cohorts which include American Indian or Alaska Native, Asian, Black or African American, Hispanic or Latino, Multiracial, Native Hawaii/Other Pacific Islander, and White. It is indicated that the lower the percentage, the better the outcome on this measurement.  The 2019 NYS target is indicated with a red-dotted line at 5 percent. The highest percent of indicator 5C at 10.27 percent was Native Hawaiian/Other Pacific Islander (student count 237). The cohort with lowest percent of Indicator 5C at 4.23 percent was Hispanic or Latino (student count: 6689). ">
            <a:extLst>
              <a:ext uri="{FF2B5EF4-FFF2-40B4-BE49-F238E27FC236}">
                <a16:creationId xmlns:a16="http://schemas.microsoft.com/office/drawing/2014/main" id="{ED7C74F3-B1F7-41FD-9E86-DE5AF6A42FD3}"/>
              </a:ext>
            </a:extLst>
          </p:cNvPr>
          <p:cNvGraphicFramePr>
            <a:graphicFrameLocks/>
          </p:cNvGraphicFramePr>
          <p:nvPr>
            <p:extLst>
              <p:ext uri="{D42A27DB-BD31-4B8C-83A1-F6EECF244321}">
                <p14:modId xmlns:p14="http://schemas.microsoft.com/office/powerpoint/2010/main" val="879894674"/>
              </p:ext>
            </p:extLst>
          </p:nvPr>
        </p:nvGraphicFramePr>
        <p:xfrm>
          <a:off x="143838" y="729465"/>
          <a:ext cx="11819562" cy="5941031"/>
        </p:xfrm>
        <a:graphic>
          <a:graphicData uri="http://schemas.openxmlformats.org/drawingml/2006/chart">
            <c:chart xmlns:c="http://schemas.openxmlformats.org/drawingml/2006/chart" xmlns:r="http://schemas.openxmlformats.org/officeDocument/2006/relationships" r:id="rId3"/>
          </a:graphicData>
        </a:graphic>
      </p:graphicFrame>
      <p:sp>
        <p:nvSpPr>
          <p:cNvPr id="12" name="Arrow: Left 11">
            <a:extLst>
              <a:ext uri="{FF2B5EF4-FFF2-40B4-BE49-F238E27FC236}">
                <a16:creationId xmlns:a16="http://schemas.microsoft.com/office/drawing/2014/main" id="{82BEBEB0-06E2-4B89-A416-A8FD6FD1EB6C}"/>
              </a:ext>
            </a:extLst>
          </p:cNvPr>
          <p:cNvSpPr/>
          <p:nvPr/>
        </p:nvSpPr>
        <p:spPr>
          <a:xfrm>
            <a:off x="4572000" y="1188863"/>
            <a:ext cx="7391400" cy="418413"/>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a:t>Decrease = Improvement </a:t>
            </a:r>
          </a:p>
        </p:txBody>
      </p:sp>
    </p:spTree>
    <p:extLst>
      <p:ext uri="{BB962C8B-B14F-4D97-AF65-F5344CB8AC3E}">
        <p14:creationId xmlns:p14="http://schemas.microsoft.com/office/powerpoint/2010/main" val="157467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1969-1278-4A54-AB63-6A8DABC9BA58}"/>
              </a:ext>
            </a:extLst>
          </p:cNvPr>
          <p:cNvSpPr>
            <a:spLocks noGrp="1"/>
          </p:cNvSpPr>
          <p:nvPr>
            <p:ph type="title"/>
          </p:nvPr>
        </p:nvSpPr>
        <p:spPr>
          <a:xfrm>
            <a:off x="453403" y="216225"/>
            <a:ext cx="10328572" cy="981351"/>
          </a:xfrm>
        </p:spPr>
        <p:txBody>
          <a:bodyPr>
            <a:noAutofit/>
          </a:bodyPr>
          <a:lstStyle/>
          <a:p>
            <a:r>
              <a:rPr lang="en-US" sz="2800">
                <a:solidFill>
                  <a:schemeClr val="tx1"/>
                </a:solidFill>
              </a:rPr>
              <a:t>Indicator 5C: NYS Separate Setting </a:t>
            </a:r>
            <a:br>
              <a:rPr lang="en-US" sz="2800">
                <a:solidFill>
                  <a:schemeClr val="tx1"/>
                </a:solidFill>
              </a:rPr>
            </a:br>
            <a:r>
              <a:rPr lang="en-US" sz="2800">
                <a:solidFill>
                  <a:schemeClr val="tx1"/>
                </a:solidFill>
              </a:rPr>
              <a:t>Student Data by District Needs/Resource Capacity (FFY 2019)</a:t>
            </a:r>
            <a:endParaRPr lang="en-US" sz="2800"/>
          </a:p>
        </p:txBody>
      </p:sp>
      <p:sp>
        <p:nvSpPr>
          <p:cNvPr id="4" name="Slide Number Placeholder 3">
            <a:extLst>
              <a:ext uri="{FF2B5EF4-FFF2-40B4-BE49-F238E27FC236}">
                <a16:creationId xmlns:a16="http://schemas.microsoft.com/office/drawing/2014/main" id="{6E15E659-07B2-458F-B477-FF4247A00A3A}"/>
              </a:ext>
            </a:extLst>
          </p:cNvPr>
          <p:cNvSpPr>
            <a:spLocks noGrp="1"/>
          </p:cNvSpPr>
          <p:nvPr>
            <p:ph type="sldNum" sz="quarter" idx="12"/>
          </p:nvPr>
        </p:nvSpPr>
        <p:spPr/>
        <p:txBody>
          <a:bodyPr/>
          <a:lstStyle/>
          <a:p>
            <a:fld id="{9CD8D479-8942-46E8-A226-A4E01F7A105C}" type="slidenum">
              <a:rPr lang="en-US" dirty="0" smtClean="0"/>
              <a:t>33</a:t>
            </a:fld>
            <a:endParaRPr lang="en-US"/>
          </a:p>
        </p:txBody>
      </p:sp>
      <p:sp>
        <p:nvSpPr>
          <p:cNvPr id="6" name="Footer Placeholder 5">
            <a:extLst>
              <a:ext uri="{FF2B5EF4-FFF2-40B4-BE49-F238E27FC236}">
                <a16:creationId xmlns:a16="http://schemas.microsoft.com/office/drawing/2014/main" id="{EE8EDF10-AE1E-4C6B-9606-BD1BEE64EEE5}"/>
              </a:ext>
            </a:extLst>
          </p:cNvPr>
          <p:cNvSpPr>
            <a:spLocks noGrp="1"/>
          </p:cNvSpPr>
          <p:nvPr>
            <p:ph type="ftr" sz="quarter" idx="11"/>
          </p:nvPr>
        </p:nvSpPr>
        <p:spPr/>
        <p:txBody>
          <a:bodyPr/>
          <a:lstStyle/>
          <a:p>
            <a:r>
              <a:rPr lang="en-US"/>
              <a:t>FFY 2019 Indicator 5C by District Needs/Resource Capacity </a:t>
            </a:r>
          </a:p>
        </p:txBody>
      </p:sp>
      <p:graphicFrame>
        <p:nvGraphicFramePr>
          <p:cNvPr id="10" name="Chart 9" descr="The bar graph shown is describing Data by Needs/Resource Capacity of Indicator 5C: Separate Setting for Fiscal Year 2019. The X-axis shows the percent of school age students in a separate setting. The y-axis is split between six different needs/resource capacity cohorts which include Large City, Urban/Suburban High Needs, Rural High Needs, Average Needs, Low Needs, and New York City.  It is indicated that the lower the percentage, the better the outcome on this measurement. The 2019 NYS target is indicated with a red-dotted line at 5 percent. The highest percent of indicator 5C, was the Urban/Suburban/High Needs cohort at 7.26 percent. The cohort with lowest percent of Indicator 5B was Rural High Needs at 2.37 percent. ">
            <a:extLst>
              <a:ext uri="{FF2B5EF4-FFF2-40B4-BE49-F238E27FC236}">
                <a16:creationId xmlns:a16="http://schemas.microsoft.com/office/drawing/2014/main" id="{5DFCEE1D-D083-4D93-AD73-02780F57895C}"/>
              </a:ext>
            </a:extLst>
          </p:cNvPr>
          <p:cNvGraphicFramePr>
            <a:graphicFrameLocks/>
          </p:cNvGraphicFramePr>
          <p:nvPr>
            <p:extLst>
              <p:ext uri="{D42A27DB-BD31-4B8C-83A1-F6EECF244321}">
                <p14:modId xmlns:p14="http://schemas.microsoft.com/office/powerpoint/2010/main" val="3153077956"/>
              </p:ext>
            </p:extLst>
          </p:nvPr>
        </p:nvGraphicFramePr>
        <p:xfrm>
          <a:off x="100012" y="1615989"/>
          <a:ext cx="11991975" cy="5025786"/>
        </p:xfrm>
        <a:graphic>
          <a:graphicData uri="http://schemas.openxmlformats.org/drawingml/2006/chart">
            <c:chart xmlns:c="http://schemas.openxmlformats.org/drawingml/2006/chart" xmlns:r="http://schemas.openxmlformats.org/officeDocument/2006/relationships" r:id="rId3"/>
          </a:graphicData>
        </a:graphic>
      </p:graphicFrame>
      <p:sp>
        <p:nvSpPr>
          <p:cNvPr id="11" name="Arrow: Left 10">
            <a:extLst>
              <a:ext uri="{FF2B5EF4-FFF2-40B4-BE49-F238E27FC236}">
                <a16:creationId xmlns:a16="http://schemas.microsoft.com/office/drawing/2014/main" id="{99A0D357-85A2-4485-BA00-73F3F6B19FB7}"/>
              </a:ext>
            </a:extLst>
          </p:cNvPr>
          <p:cNvSpPr/>
          <p:nvPr/>
        </p:nvSpPr>
        <p:spPr>
          <a:xfrm>
            <a:off x="3554858" y="1197576"/>
            <a:ext cx="8395336" cy="41841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a:t>Decrease = Improvement </a:t>
            </a:r>
          </a:p>
        </p:txBody>
      </p:sp>
    </p:spTree>
    <p:extLst>
      <p:ext uri="{BB962C8B-B14F-4D97-AF65-F5344CB8AC3E}">
        <p14:creationId xmlns:p14="http://schemas.microsoft.com/office/powerpoint/2010/main" val="43258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F60C-56D6-40A6-B9C0-BEB8926BB59F}"/>
              </a:ext>
            </a:extLst>
          </p:cNvPr>
          <p:cNvSpPr>
            <a:spLocks noGrp="1"/>
          </p:cNvSpPr>
          <p:nvPr>
            <p:ph type="title"/>
          </p:nvPr>
        </p:nvSpPr>
        <p:spPr>
          <a:xfrm>
            <a:off x="410402" y="371780"/>
            <a:ext cx="10537426" cy="1183566"/>
          </a:xfrm>
        </p:spPr>
        <p:txBody>
          <a:bodyPr>
            <a:normAutofit fontScale="90000"/>
          </a:bodyPr>
          <a:lstStyle/>
          <a:p>
            <a:r>
              <a:rPr lang="en-US"/>
              <a:t>Regional 5C Data</a:t>
            </a:r>
            <a:br>
              <a:rPr lang="en-US"/>
            </a:br>
            <a:r>
              <a:rPr lang="en-US" sz="2800"/>
              <a:t>In separate schools, residential facilities, or</a:t>
            </a:r>
            <a:br>
              <a:rPr lang="en-US" sz="2800"/>
            </a:br>
            <a:r>
              <a:rPr lang="en-US" sz="2800"/>
              <a:t>homebound/hospital placements</a:t>
            </a:r>
            <a:endParaRPr lang="en-US"/>
          </a:p>
        </p:txBody>
      </p:sp>
      <p:sp>
        <p:nvSpPr>
          <p:cNvPr id="4" name="Slide Number Placeholder 3">
            <a:extLst>
              <a:ext uri="{FF2B5EF4-FFF2-40B4-BE49-F238E27FC236}">
                <a16:creationId xmlns:a16="http://schemas.microsoft.com/office/drawing/2014/main" id="{8558C4AF-24E2-4624-B9B1-0DB456810DF8}"/>
              </a:ext>
            </a:extLst>
          </p:cNvPr>
          <p:cNvSpPr>
            <a:spLocks noGrp="1"/>
          </p:cNvSpPr>
          <p:nvPr>
            <p:ph type="sldNum" sz="quarter" idx="12"/>
          </p:nvPr>
        </p:nvSpPr>
        <p:spPr/>
        <p:txBody>
          <a:bodyPr/>
          <a:lstStyle/>
          <a:p>
            <a:fld id="{9CD8D479-8942-46E8-A226-A4E01F7A105C}" type="slidenum">
              <a:rPr lang="en-US" dirty="0" smtClean="0"/>
              <a:t>34</a:t>
            </a:fld>
            <a:endParaRPr lang="en-US"/>
          </a:p>
        </p:txBody>
      </p:sp>
      <p:sp>
        <p:nvSpPr>
          <p:cNvPr id="6" name="Footer Placeholder 5">
            <a:extLst>
              <a:ext uri="{FF2B5EF4-FFF2-40B4-BE49-F238E27FC236}">
                <a16:creationId xmlns:a16="http://schemas.microsoft.com/office/drawing/2014/main" id="{12DFF906-726F-4C3E-90AE-64EF5BCFCBE8}"/>
              </a:ext>
            </a:extLst>
          </p:cNvPr>
          <p:cNvSpPr>
            <a:spLocks noGrp="1"/>
          </p:cNvSpPr>
          <p:nvPr>
            <p:ph type="ftr" sz="quarter" idx="11"/>
          </p:nvPr>
        </p:nvSpPr>
        <p:spPr/>
        <p:txBody>
          <a:bodyPr/>
          <a:lstStyle/>
          <a:p>
            <a:r>
              <a:rPr lang="en-US"/>
              <a:t>2019 Reported Data Equated to the 2020 Measurement Compared to the 2019 ARP Target </a:t>
            </a:r>
          </a:p>
        </p:txBody>
      </p:sp>
      <p:graphicFrame>
        <p:nvGraphicFramePr>
          <p:cNvPr id="8" name="Table 7">
            <a:extLst>
              <a:ext uri="{FF2B5EF4-FFF2-40B4-BE49-F238E27FC236}">
                <a16:creationId xmlns:a16="http://schemas.microsoft.com/office/drawing/2014/main" id="{88DD91A3-43D3-4C82-BBB3-9DC312E0F414}"/>
              </a:ext>
            </a:extLst>
          </p:cNvPr>
          <p:cNvGraphicFramePr>
            <a:graphicFrameLocks noGrp="1"/>
          </p:cNvGraphicFramePr>
          <p:nvPr>
            <p:extLst>
              <p:ext uri="{D42A27DB-BD31-4B8C-83A1-F6EECF244321}">
                <p14:modId xmlns:p14="http://schemas.microsoft.com/office/powerpoint/2010/main" val="1198069564"/>
              </p:ext>
            </p:extLst>
          </p:nvPr>
        </p:nvGraphicFramePr>
        <p:xfrm>
          <a:off x="863030" y="5096924"/>
          <a:ext cx="6376825" cy="1115040"/>
        </p:xfrm>
        <a:graphic>
          <a:graphicData uri="http://schemas.openxmlformats.org/drawingml/2006/table">
            <a:tbl>
              <a:tblPr firstRow="1">
                <a:tableStyleId>{E8B1032C-EA38-4F05-BA0D-38AFFFC7BED3}</a:tableStyleId>
              </a:tblPr>
              <a:tblGrid>
                <a:gridCol w="3179702">
                  <a:extLst>
                    <a:ext uri="{9D8B030D-6E8A-4147-A177-3AD203B41FA5}">
                      <a16:colId xmlns:a16="http://schemas.microsoft.com/office/drawing/2014/main" val="2152572317"/>
                    </a:ext>
                  </a:extLst>
                </a:gridCol>
                <a:gridCol w="1628603">
                  <a:extLst>
                    <a:ext uri="{9D8B030D-6E8A-4147-A177-3AD203B41FA5}">
                      <a16:colId xmlns:a16="http://schemas.microsoft.com/office/drawing/2014/main" val="431945732"/>
                    </a:ext>
                  </a:extLst>
                </a:gridCol>
                <a:gridCol w="1568520">
                  <a:extLst>
                    <a:ext uri="{9D8B030D-6E8A-4147-A177-3AD203B41FA5}">
                      <a16:colId xmlns:a16="http://schemas.microsoft.com/office/drawing/2014/main" val="1630933084"/>
                    </a:ext>
                  </a:extLst>
                </a:gridCol>
              </a:tblGrid>
              <a:tr h="278760">
                <a:tc>
                  <a:txBody>
                    <a:bodyPr/>
                    <a:lstStyle/>
                    <a:p>
                      <a:pPr algn="l" fontAlgn="b"/>
                      <a:r>
                        <a:rPr lang="en-US" sz="1600" u="none" strike="noStrike">
                          <a:effectLst/>
                        </a:rPr>
                        <a:t>County Level Data</a:t>
                      </a:r>
                      <a:endParaRPr lang="en-US" sz="16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Minimum Value</a:t>
                      </a:r>
                      <a:endParaRPr lang="en-US" sz="16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Maximum Value</a:t>
                      </a:r>
                      <a:endParaRPr lang="en-US" sz="16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32546881"/>
                  </a:ext>
                </a:extLst>
              </a:tr>
              <a:tr h="278760">
                <a:tc>
                  <a:txBody>
                    <a:bodyPr/>
                    <a:lstStyle/>
                    <a:p>
                      <a:pPr algn="l" fontAlgn="b"/>
                      <a:r>
                        <a:rPr lang="en-US" sz="1600" u="none" strike="noStrike">
                          <a:effectLst/>
                        </a:rPr>
                        <a:t>Met Target</a:t>
                      </a:r>
                      <a:endParaRPr lang="en-US" sz="1600" b="0" i="0" u="none" strike="noStrike">
                        <a:solidFill>
                          <a:srgbClr val="000000"/>
                        </a:solidFill>
                        <a:effectLst/>
                        <a:latin typeface="Calibri" panose="020F0502020204030204" pitchFamily="34" charset="0"/>
                      </a:endParaRPr>
                    </a:p>
                  </a:txBody>
                  <a:tcPr marL="6350" marR="6350" marT="6350" marB="0" anchor="ctr">
                    <a:solidFill>
                      <a:srgbClr val="DDC1CF"/>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91927178"/>
                  </a:ext>
                </a:extLst>
              </a:tr>
              <a:tr h="278760">
                <a:tc>
                  <a:txBody>
                    <a:bodyPr/>
                    <a:lstStyle/>
                    <a:p>
                      <a:pPr algn="l" fontAlgn="b"/>
                      <a:r>
                        <a:rPr lang="en-US" sz="1600" b="1" u="none" strike="noStrike">
                          <a:effectLst/>
                        </a:rPr>
                        <a:t>Did Not Meet Target (Within 25%)</a:t>
                      </a:r>
                      <a:endParaRPr lang="en-US" sz="1600" b="1" i="0" u="none" strike="noStrike">
                        <a:solidFill>
                          <a:srgbClr val="000000"/>
                        </a:solidFill>
                        <a:effectLst/>
                        <a:latin typeface="Calibri" panose="020F0502020204030204" pitchFamily="34" charset="0"/>
                      </a:endParaRPr>
                    </a:p>
                  </a:txBody>
                  <a:tcPr marL="6350" marR="6350" marT="6350" marB="0" anchor="ctr">
                    <a:solidFill>
                      <a:srgbClr val="C591AB"/>
                    </a:solidFill>
                  </a:tcPr>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6.25%</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23543786"/>
                  </a:ext>
                </a:extLst>
              </a:tr>
              <a:tr h="278760">
                <a:tc>
                  <a:txBody>
                    <a:bodyPr/>
                    <a:lstStyle/>
                    <a:p>
                      <a:pPr algn="l" fontAlgn="b"/>
                      <a:r>
                        <a:rPr lang="en-US" sz="1600" u="none" strike="noStrike">
                          <a:solidFill>
                            <a:schemeClr val="bg1"/>
                          </a:solidFill>
                          <a:effectLst/>
                        </a:rPr>
                        <a:t>Did Not Meet Target (Over 25%)</a:t>
                      </a:r>
                      <a:endParaRPr lang="en-US" sz="1600" b="0" i="0" u="none" strike="noStrike">
                        <a:solidFill>
                          <a:schemeClr val="bg1"/>
                        </a:solidFill>
                        <a:effectLst/>
                        <a:latin typeface="Calibri" panose="020F0502020204030204" pitchFamily="34" charset="0"/>
                      </a:endParaRPr>
                    </a:p>
                  </a:txBody>
                  <a:tcPr marL="6350" marR="6350" marT="6350" marB="0" anchor="ctr">
                    <a:solidFill>
                      <a:srgbClr val="7B415F"/>
                    </a:solidFill>
                  </a:tcPr>
                </a:tc>
                <a:tc>
                  <a:txBody>
                    <a:bodyPr/>
                    <a:lstStyle/>
                    <a:p>
                      <a:pPr algn="ctr" fontAlgn="b"/>
                      <a:r>
                        <a:rPr lang="en-US" sz="1600" u="none" strike="noStrike">
                          <a:effectLst/>
                        </a:rPr>
                        <a:t>6.26%</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16949785"/>
                  </a:ext>
                </a:extLst>
              </a:tr>
            </a:tbl>
          </a:graphicData>
        </a:graphic>
      </p:graphicFrame>
      <p:sp>
        <p:nvSpPr>
          <p:cNvPr id="9" name="Arrow: Left 8">
            <a:extLst>
              <a:ext uri="{FF2B5EF4-FFF2-40B4-BE49-F238E27FC236}">
                <a16:creationId xmlns:a16="http://schemas.microsoft.com/office/drawing/2014/main" id="{6243C91A-48BF-4586-ADB8-BD82FD408E8D}"/>
              </a:ext>
            </a:extLst>
          </p:cNvPr>
          <p:cNvSpPr/>
          <p:nvPr/>
        </p:nvSpPr>
        <p:spPr>
          <a:xfrm>
            <a:off x="863029" y="4574725"/>
            <a:ext cx="6246689" cy="418413"/>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Decrease = Improvement </a:t>
            </a:r>
          </a:p>
        </p:txBody>
      </p:sp>
      <p:pic>
        <p:nvPicPr>
          <p:cNvPr id="3" name="Picture 2" descr="Map of New York State counties by 5C data where data is separated into three categories, Met Target (0 percent to 5 percent), Did not Meet Target (Within 25 percent) (5.1 percent  to 6.25 percent), and Did not Meet Target (Over 25 percent) (6.26 percent to 100 percent.)  &#10;Data represented on this map demonstrates that most counties met target. A few counties near Erie County did not meet target and several Counties in the Capital District and Hudson Valley did not meet target by over 25%.  All New York City Counties met target except Richmond and New York Counties.  Long Island Counties did not meet 5C targets. ">
            <a:extLst>
              <a:ext uri="{FF2B5EF4-FFF2-40B4-BE49-F238E27FC236}">
                <a16:creationId xmlns:a16="http://schemas.microsoft.com/office/drawing/2014/main" id="{77C00926-F6C6-4040-AF5F-4E75D437B7A8}"/>
              </a:ext>
            </a:extLst>
          </p:cNvPr>
          <p:cNvPicPr>
            <a:picLocks noChangeAspect="1"/>
          </p:cNvPicPr>
          <p:nvPr/>
        </p:nvPicPr>
        <p:blipFill rotWithShape="1">
          <a:blip r:embed="rId3"/>
          <a:srcRect l="9236" t="-653" r="12075" b="653"/>
          <a:stretch/>
        </p:blipFill>
        <p:spPr>
          <a:xfrm>
            <a:off x="2198343" y="199838"/>
            <a:ext cx="9296971" cy="6035563"/>
          </a:xfrm>
          <a:prstGeom prst="rect">
            <a:avLst/>
          </a:prstGeom>
        </p:spPr>
      </p:pic>
    </p:spTree>
    <p:extLst>
      <p:ext uri="{BB962C8B-B14F-4D97-AF65-F5344CB8AC3E}">
        <p14:creationId xmlns:p14="http://schemas.microsoft.com/office/powerpoint/2010/main" val="5594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br>
              <a:rPr lang="en-US" sz="3000"/>
            </a:br>
            <a:r>
              <a:rPr lang="en-US" sz="3600"/>
              <a:t>Indicator 5C Disaggregate Data</a:t>
            </a:r>
            <a:br>
              <a:rPr lang="en-US" sz="3600"/>
            </a:br>
            <a:br>
              <a:rPr lang="en-US" sz="900"/>
            </a:br>
            <a:r>
              <a:rPr lang="en-US" sz="3600"/>
              <a:t>1) What did the Indicator 5C SPP data tell us?</a:t>
            </a:r>
            <a:br>
              <a:rPr lang="en-US" sz="3600"/>
            </a:br>
            <a:br>
              <a:rPr lang="en-US" sz="1000"/>
            </a:br>
            <a:r>
              <a:rPr lang="en-US" sz="3600"/>
              <a:t>2) How should we use the data to inform our target-setting and improvement activities?</a:t>
            </a: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dirty="0" smtClean="0"/>
              <a:t>35</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147132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 – Improvement Activities  </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CE5E-437E-4A17-850F-30DEF3C74BB6}"/>
              </a:ext>
            </a:extLst>
          </p:cNvPr>
          <p:cNvSpPr>
            <a:spLocks noGrp="1"/>
          </p:cNvSpPr>
          <p:nvPr>
            <p:ph type="title"/>
          </p:nvPr>
        </p:nvSpPr>
        <p:spPr>
          <a:xfrm>
            <a:off x="632048" y="276087"/>
            <a:ext cx="10149928" cy="638313"/>
          </a:xfrm>
        </p:spPr>
        <p:txBody>
          <a:bodyPr/>
          <a:lstStyle/>
          <a:p>
            <a:r>
              <a:rPr lang="en-US"/>
              <a:t>Focused Intervention LRE Monitoring Review </a:t>
            </a:r>
          </a:p>
        </p:txBody>
      </p:sp>
      <p:graphicFrame>
        <p:nvGraphicFramePr>
          <p:cNvPr id="7" name="Content Placeholder 6" descr="Flow chart starting with District Survey, Parent Interview, Student Record Review, CSE Observation ">
            <a:extLst>
              <a:ext uri="{FF2B5EF4-FFF2-40B4-BE49-F238E27FC236}">
                <a16:creationId xmlns:a16="http://schemas.microsoft.com/office/drawing/2014/main" id="{699F9058-A2F9-4F8C-BE49-56DF41AB8B0E}"/>
              </a:ext>
            </a:extLst>
          </p:cNvPr>
          <p:cNvGraphicFramePr>
            <a:graphicFrameLocks noGrp="1"/>
          </p:cNvGraphicFramePr>
          <p:nvPr>
            <p:ph idx="1"/>
            <p:extLst>
              <p:ext uri="{D42A27DB-BD31-4B8C-83A1-F6EECF244321}">
                <p14:modId xmlns:p14="http://schemas.microsoft.com/office/powerpoint/2010/main" val="2513549586"/>
              </p:ext>
            </p:extLst>
          </p:nvPr>
        </p:nvGraphicFramePr>
        <p:xfrm>
          <a:off x="382845" y="1298448"/>
          <a:ext cx="11426309" cy="5010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AF842144-827B-43BD-AA55-55406F67E3AD}"/>
              </a:ext>
            </a:extLst>
          </p:cNvPr>
          <p:cNvSpPr>
            <a:spLocks noGrp="1"/>
          </p:cNvSpPr>
          <p:nvPr>
            <p:ph type="sldNum" sz="quarter" idx="12"/>
          </p:nvPr>
        </p:nvSpPr>
        <p:spPr/>
        <p:txBody>
          <a:bodyPr/>
          <a:lstStyle/>
          <a:p>
            <a:fld id="{9CD8D479-8942-46E8-A226-A4E01F7A105C}" type="slidenum">
              <a:rPr lang="en-US" dirty="0" smtClean="0"/>
              <a:t>37</a:t>
            </a:fld>
            <a:endParaRPr lang="en-US"/>
          </a:p>
        </p:txBody>
      </p:sp>
      <p:sp>
        <p:nvSpPr>
          <p:cNvPr id="6" name="Footer Placeholder 5">
            <a:extLst>
              <a:ext uri="{FF2B5EF4-FFF2-40B4-BE49-F238E27FC236}">
                <a16:creationId xmlns:a16="http://schemas.microsoft.com/office/drawing/2014/main" id="{F10CF250-330F-45B0-823D-F1C761471FB4}"/>
              </a:ext>
            </a:extLst>
          </p:cNvPr>
          <p:cNvSpPr>
            <a:spLocks noGrp="1"/>
          </p:cNvSpPr>
          <p:nvPr>
            <p:ph type="ftr" sz="quarter" idx="11"/>
          </p:nvPr>
        </p:nvSpPr>
        <p:spPr/>
        <p:txBody>
          <a:bodyPr/>
          <a:lstStyle/>
          <a:p>
            <a:r>
              <a:rPr lang="en-US"/>
              <a:t>Focused LRE Monitoring </a:t>
            </a:r>
          </a:p>
        </p:txBody>
      </p:sp>
    </p:spTree>
    <p:custDataLst>
      <p:tags r:id="rId1"/>
    </p:custDataLst>
    <p:extLst>
      <p:ext uri="{BB962C8B-B14F-4D97-AF65-F5344CB8AC3E}">
        <p14:creationId xmlns:p14="http://schemas.microsoft.com/office/powerpoint/2010/main" val="21439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72F3A3D4-FFC9-443D-98BA-B2236ECFF67A}"/>
                                            </p:graphicEl>
                                          </p:spTgt>
                                        </p:tgtEl>
                                        <p:attrNameLst>
                                          <p:attrName>style.visibility</p:attrName>
                                        </p:attrNameLst>
                                      </p:cBhvr>
                                      <p:to>
                                        <p:strVal val="visible"/>
                                      </p:to>
                                    </p:set>
                                    <p:animEffect transition="in" filter="fade">
                                      <p:cBhvr>
                                        <p:cTn id="7" dur="500"/>
                                        <p:tgtEl>
                                          <p:spTgt spid="7">
                                            <p:graphicEl>
                                              <a:dgm id="{72F3A3D4-FFC9-443D-98BA-B2236ECFF6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1BCD61F-7A2B-457C-BD0A-C4EEB0C105D2}"/>
                                            </p:graphicEl>
                                          </p:spTgt>
                                        </p:tgtEl>
                                        <p:attrNameLst>
                                          <p:attrName>style.visibility</p:attrName>
                                        </p:attrNameLst>
                                      </p:cBhvr>
                                      <p:to>
                                        <p:strVal val="visible"/>
                                      </p:to>
                                    </p:set>
                                    <p:animEffect transition="in" filter="fade">
                                      <p:cBhvr>
                                        <p:cTn id="12" dur="500"/>
                                        <p:tgtEl>
                                          <p:spTgt spid="7">
                                            <p:graphicEl>
                                              <a:dgm id="{61BCD61F-7A2B-457C-BD0A-C4EEB0C105D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9B8382B9-C39C-4518-84A8-979E14DAC270}"/>
                                            </p:graphicEl>
                                          </p:spTgt>
                                        </p:tgtEl>
                                        <p:attrNameLst>
                                          <p:attrName>style.visibility</p:attrName>
                                        </p:attrNameLst>
                                      </p:cBhvr>
                                      <p:to>
                                        <p:strVal val="visible"/>
                                      </p:to>
                                    </p:set>
                                    <p:animEffect transition="in" filter="fade">
                                      <p:cBhvr>
                                        <p:cTn id="17" dur="500"/>
                                        <p:tgtEl>
                                          <p:spTgt spid="7">
                                            <p:graphicEl>
                                              <a:dgm id="{9B8382B9-C39C-4518-84A8-979E14DAC27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984559A7-8ED0-4725-8E62-E074750333F9}"/>
                                            </p:graphicEl>
                                          </p:spTgt>
                                        </p:tgtEl>
                                        <p:attrNameLst>
                                          <p:attrName>style.visibility</p:attrName>
                                        </p:attrNameLst>
                                      </p:cBhvr>
                                      <p:to>
                                        <p:strVal val="visible"/>
                                      </p:to>
                                    </p:set>
                                    <p:animEffect transition="in" filter="fade">
                                      <p:cBhvr>
                                        <p:cTn id="22" dur="500"/>
                                        <p:tgtEl>
                                          <p:spTgt spid="7">
                                            <p:graphicEl>
                                              <a:dgm id="{984559A7-8ED0-4725-8E62-E074750333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4B82275-6D80-43E0-93BC-988A082DF8D3}"/>
                                            </p:graphicEl>
                                          </p:spTgt>
                                        </p:tgtEl>
                                        <p:attrNameLst>
                                          <p:attrName>style.visibility</p:attrName>
                                        </p:attrNameLst>
                                      </p:cBhvr>
                                      <p:to>
                                        <p:strVal val="visible"/>
                                      </p:to>
                                    </p:set>
                                    <p:animEffect transition="in" filter="fade">
                                      <p:cBhvr>
                                        <p:cTn id="27" dur="500"/>
                                        <p:tgtEl>
                                          <p:spTgt spid="7">
                                            <p:graphicEl>
                                              <a:dgm id="{44B82275-6D80-43E0-93BC-988A082DF8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06638889-4C41-4C12-AD37-A0A2AC2CBDC0}"/>
                                            </p:graphicEl>
                                          </p:spTgt>
                                        </p:tgtEl>
                                        <p:attrNameLst>
                                          <p:attrName>style.visibility</p:attrName>
                                        </p:attrNameLst>
                                      </p:cBhvr>
                                      <p:to>
                                        <p:strVal val="visible"/>
                                      </p:to>
                                    </p:set>
                                    <p:animEffect transition="in" filter="fade">
                                      <p:cBhvr>
                                        <p:cTn id="32" dur="500"/>
                                        <p:tgtEl>
                                          <p:spTgt spid="7">
                                            <p:graphicEl>
                                              <a:dgm id="{06638889-4C41-4C12-AD37-A0A2AC2CBDC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49E22F14-094C-4A8B-9731-6EE3EB8481D4}"/>
                                            </p:graphicEl>
                                          </p:spTgt>
                                        </p:tgtEl>
                                        <p:attrNameLst>
                                          <p:attrName>style.visibility</p:attrName>
                                        </p:attrNameLst>
                                      </p:cBhvr>
                                      <p:to>
                                        <p:strVal val="visible"/>
                                      </p:to>
                                    </p:set>
                                    <p:animEffect transition="in" filter="fade">
                                      <p:cBhvr>
                                        <p:cTn id="37" dur="500"/>
                                        <p:tgtEl>
                                          <p:spTgt spid="7">
                                            <p:graphicEl>
                                              <a:dgm id="{49E22F14-094C-4A8B-9731-6EE3EB8481D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39BE095-6EE5-4065-B8A1-E35BFAE2C038}"/>
                                            </p:graphicEl>
                                          </p:spTgt>
                                        </p:tgtEl>
                                        <p:attrNameLst>
                                          <p:attrName>style.visibility</p:attrName>
                                        </p:attrNameLst>
                                      </p:cBhvr>
                                      <p:to>
                                        <p:strVal val="visible"/>
                                      </p:to>
                                    </p:set>
                                    <p:animEffect transition="in" filter="fade">
                                      <p:cBhvr>
                                        <p:cTn id="42" dur="500"/>
                                        <p:tgtEl>
                                          <p:spTgt spid="7">
                                            <p:graphicEl>
                                              <a:dgm id="{539BE095-6EE5-4065-B8A1-E35BFAE2C0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8AE9-9857-4ED3-9E44-490F9178A059}"/>
              </a:ext>
            </a:extLst>
          </p:cNvPr>
          <p:cNvSpPr>
            <a:spLocks noGrp="1"/>
          </p:cNvSpPr>
          <p:nvPr>
            <p:ph type="title"/>
          </p:nvPr>
        </p:nvSpPr>
        <p:spPr>
          <a:xfrm>
            <a:off x="410402" y="172462"/>
            <a:ext cx="9526236" cy="988828"/>
          </a:xfrm>
        </p:spPr>
        <p:txBody>
          <a:bodyPr anchor="b">
            <a:normAutofit/>
          </a:bodyPr>
          <a:lstStyle/>
          <a:p>
            <a:r>
              <a:rPr lang="en-US"/>
              <a:t>Significant Disproportionality: Placement  </a:t>
            </a:r>
          </a:p>
        </p:txBody>
      </p:sp>
      <p:sp>
        <p:nvSpPr>
          <p:cNvPr id="4" name="Slide Number Placeholder 3">
            <a:extLst>
              <a:ext uri="{FF2B5EF4-FFF2-40B4-BE49-F238E27FC236}">
                <a16:creationId xmlns:a16="http://schemas.microsoft.com/office/drawing/2014/main" id="{CCD6D996-083D-4FE2-9E2E-3D02A3B592D2}"/>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38</a:t>
            </a:fld>
            <a:endParaRPr lang="en-US" sz="1000"/>
          </a:p>
        </p:txBody>
      </p:sp>
      <p:sp>
        <p:nvSpPr>
          <p:cNvPr id="6" name="Footer Placeholder 5">
            <a:extLst>
              <a:ext uri="{FF2B5EF4-FFF2-40B4-BE49-F238E27FC236}">
                <a16:creationId xmlns:a16="http://schemas.microsoft.com/office/drawing/2014/main" id="{105B3AAD-5AB7-4FED-9732-7BECE572B93F}"/>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Significant Disproportionality </a:t>
            </a:r>
          </a:p>
        </p:txBody>
      </p:sp>
      <p:graphicFrame>
        <p:nvGraphicFramePr>
          <p:cNvPr id="18" name="Content Placeholder 2" descr="IDEA requires state to collect and examine data to determine if significant disproportionality based on race and ethnicity is occurring with respect to identification, placement, and discipline.&#10;">
            <a:extLst>
              <a:ext uri="{FF2B5EF4-FFF2-40B4-BE49-F238E27FC236}">
                <a16:creationId xmlns:a16="http://schemas.microsoft.com/office/drawing/2014/main" id="{5E0899FD-A77D-4B6B-B253-EF926412F707}"/>
              </a:ext>
            </a:extLst>
          </p:cNvPr>
          <p:cNvGraphicFramePr>
            <a:graphicFrameLocks noGrp="1"/>
          </p:cNvGraphicFramePr>
          <p:nvPr>
            <p:ph idx="1"/>
            <p:extLst>
              <p:ext uri="{D42A27DB-BD31-4B8C-83A1-F6EECF244321}">
                <p14:modId xmlns:p14="http://schemas.microsoft.com/office/powerpoint/2010/main" val="2782175037"/>
              </p:ext>
            </p:extLst>
          </p:nvPr>
        </p:nvGraphicFramePr>
        <p:xfrm>
          <a:off x="410402" y="1339703"/>
          <a:ext cx="11210087" cy="5111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7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420"/>
                                  </p:stCondLst>
                                  <p:childTnLst>
                                    <p:set>
                                      <p:cBhvr>
                                        <p:cTn id="6" dur="1" fill="hold">
                                          <p:stCondLst>
                                            <p:cond delay="0"/>
                                          </p:stCondLst>
                                        </p:cTn>
                                        <p:tgtEl>
                                          <p:spTgt spid="18">
                                            <p:graphicEl>
                                              <a:dgm id="{4F32ADAA-F5F3-4D39-845C-9404FC4954FF}"/>
                                            </p:graphicEl>
                                          </p:spTgt>
                                        </p:tgtEl>
                                        <p:attrNameLst>
                                          <p:attrName>style.visibility</p:attrName>
                                        </p:attrNameLst>
                                      </p:cBhvr>
                                      <p:to>
                                        <p:strVal val="visible"/>
                                      </p:to>
                                    </p:set>
                                    <p:animEffect transition="in" filter="fade">
                                      <p:cBhvr>
                                        <p:cTn id="7" dur="500"/>
                                        <p:tgtEl>
                                          <p:spTgt spid="18">
                                            <p:graphicEl>
                                              <a:dgm id="{4F32ADAA-F5F3-4D39-845C-9404FC4954FF}"/>
                                            </p:graphicEl>
                                          </p:spTgt>
                                        </p:tgtEl>
                                      </p:cBhvr>
                                    </p:animEffect>
                                  </p:childTnLst>
                                </p:cTn>
                              </p:par>
                              <p:par>
                                <p:cTn id="8" presetID="10" presetClass="entr" presetSubtype="0" fill="hold" grpId="0" nodeType="withEffect">
                                  <p:stCondLst>
                                    <p:cond delay="7420"/>
                                  </p:stCondLst>
                                  <p:childTnLst>
                                    <p:set>
                                      <p:cBhvr>
                                        <p:cTn id="9" dur="1" fill="hold">
                                          <p:stCondLst>
                                            <p:cond delay="0"/>
                                          </p:stCondLst>
                                        </p:cTn>
                                        <p:tgtEl>
                                          <p:spTgt spid="18">
                                            <p:graphicEl>
                                              <a:dgm id="{38039535-748C-4DB9-BD95-B723056D8B31}"/>
                                            </p:graphicEl>
                                          </p:spTgt>
                                        </p:tgtEl>
                                        <p:attrNameLst>
                                          <p:attrName>style.visibility</p:attrName>
                                        </p:attrNameLst>
                                      </p:cBhvr>
                                      <p:to>
                                        <p:strVal val="visible"/>
                                      </p:to>
                                    </p:set>
                                    <p:animEffect transition="in" filter="fade">
                                      <p:cBhvr>
                                        <p:cTn id="10" dur="500"/>
                                        <p:tgtEl>
                                          <p:spTgt spid="18">
                                            <p:graphicEl>
                                              <a:dgm id="{38039535-748C-4DB9-BD95-B723056D8B31}"/>
                                            </p:graphicEl>
                                          </p:spTgt>
                                        </p:tgtEl>
                                      </p:cBhvr>
                                    </p:animEffect>
                                  </p:childTnLst>
                                </p:cTn>
                              </p:par>
                              <p:par>
                                <p:cTn id="11" presetID="10" presetClass="entr" presetSubtype="0" fill="hold" grpId="0" nodeType="withEffect">
                                  <p:stCondLst>
                                    <p:cond delay="13550"/>
                                  </p:stCondLst>
                                  <p:childTnLst>
                                    <p:set>
                                      <p:cBhvr>
                                        <p:cTn id="12" dur="1" fill="hold">
                                          <p:stCondLst>
                                            <p:cond delay="0"/>
                                          </p:stCondLst>
                                        </p:cTn>
                                        <p:tgtEl>
                                          <p:spTgt spid="18">
                                            <p:graphicEl>
                                              <a:dgm id="{7EADBCA2-52B3-43CE-AFE6-EBA7300F9FD7}"/>
                                            </p:graphicEl>
                                          </p:spTgt>
                                        </p:tgtEl>
                                        <p:attrNameLst>
                                          <p:attrName>style.visibility</p:attrName>
                                        </p:attrNameLst>
                                      </p:cBhvr>
                                      <p:to>
                                        <p:strVal val="visible"/>
                                      </p:to>
                                    </p:set>
                                    <p:animEffect transition="in" filter="fade">
                                      <p:cBhvr>
                                        <p:cTn id="13" dur="500"/>
                                        <p:tgtEl>
                                          <p:spTgt spid="18">
                                            <p:graphicEl>
                                              <a:dgm id="{7EADBCA2-52B3-43CE-AFE6-EBA7300F9FD7}"/>
                                            </p:graphicEl>
                                          </p:spTgt>
                                        </p:tgtEl>
                                      </p:cBhvr>
                                    </p:animEffect>
                                  </p:childTnLst>
                                </p:cTn>
                              </p:par>
                              <p:par>
                                <p:cTn id="14" presetID="10" presetClass="entr" presetSubtype="0" fill="hold" grpId="0" nodeType="withEffect">
                                  <p:stCondLst>
                                    <p:cond delay="13550"/>
                                  </p:stCondLst>
                                  <p:childTnLst>
                                    <p:set>
                                      <p:cBhvr>
                                        <p:cTn id="15" dur="1" fill="hold">
                                          <p:stCondLst>
                                            <p:cond delay="0"/>
                                          </p:stCondLst>
                                        </p:cTn>
                                        <p:tgtEl>
                                          <p:spTgt spid="18">
                                            <p:graphicEl>
                                              <a:dgm id="{82C73648-8414-45C8-B57B-60BEBA34C60A}"/>
                                            </p:graphicEl>
                                          </p:spTgt>
                                        </p:tgtEl>
                                        <p:attrNameLst>
                                          <p:attrName>style.visibility</p:attrName>
                                        </p:attrNameLst>
                                      </p:cBhvr>
                                      <p:to>
                                        <p:strVal val="visible"/>
                                      </p:to>
                                    </p:set>
                                    <p:animEffect transition="in" filter="fade">
                                      <p:cBhvr>
                                        <p:cTn id="16" dur="500"/>
                                        <p:tgtEl>
                                          <p:spTgt spid="18">
                                            <p:graphicEl>
                                              <a:dgm id="{82C73648-8414-45C8-B57B-60BEBA34C60A}"/>
                                            </p:graphicEl>
                                          </p:spTgt>
                                        </p:tgtEl>
                                      </p:cBhvr>
                                    </p:animEffect>
                                  </p:childTnLst>
                                </p:cTn>
                              </p:par>
                              <p:par>
                                <p:cTn id="17" presetID="10" presetClass="entr" presetSubtype="0" fill="hold" grpId="0" nodeType="withEffect">
                                  <p:stCondLst>
                                    <p:cond delay="24000"/>
                                  </p:stCondLst>
                                  <p:childTnLst>
                                    <p:set>
                                      <p:cBhvr>
                                        <p:cTn id="18" dur="1" fill="hold">
                                          <p:stCondLst>
                                            <p:cond delay="0"/>
                                          </p:stCondLst>
                                        </p:cTn>
                                        <p:tgtEl>
                                          <p:spTgt spid="18">
                                            <p:graphicEl>
                                              <a:dgm id="{6D256BAE-6B07-4C4E-A3D9-110E3E4CAC0C}"/>
                                            </p:graphicEl>
                                          </p:spTgt>
                                        </p:tgtEl>
                                        <p:attrNameLst>
                                          <p:attrName>style.visibility</p:attrName>
                                        </p:attrNameLst>
                                      </p:cBhvr>
                                      <p:to>
                                        <p:strVal val="visible"/>
                                      </p:to>
                                    </p:set>
                                    <p:animEffect transition="in" filter="fade">
                                      <p:cBhvr>
                                        <p:cTn id="19" dur="500"/>
                                        <p:tgtEl>
                                          <p:spTgt spid="18">
                                            <p:graphicEl>
                                              <a:dgm id="{6D256BAE-6B07-4C4E-A3D9-110E3E4CAC0C}"/>
                                            </p:graphicEl>
                                          </p:spTgt>
                                        </p:tgtEl>
                                      </p:cBhvr>
                                    </p:animEffect>
                                  </p:childTnLst>
                                </p:cTn>
                              </p:par>
                              <p:par>
                                <p:cTn id="20" presetID="10" presetClass="entr" presetSubtype="0" fill="hold" grpId="0" nodeType="withEffect">
                                  <p:stCondLst>
                                    <p:cond delay="24000"/>
                                  </p:stCondLst>
                                  <p:childTnLst>
                                    <p:set>
                                      <p:cBhvr>
                                        <p:cTn id="21" dur="1" fill="hold">
                                          <p:stCondLst>
                                            <p:cond delay="0"/>
                                          </p:stCondLst>
                                        </p:cTn>
                                        <p:tgtEl>
                                          <p:spTgt spid="18">
                                            <p:graphicEl>
                                              <a:dgm id="{C483B746-3859-4CC5-B8A4-604835B3C465}"/>
                                            </p:graphicEl>
                                          </p:spTgt>
                                        </p:tgtEl>
                                        <p:attrNameLst>
                                          <p:attrName>style.visibility</p:attrName>
                                        </p:attrNameLst>
                                      </p:cBhvr>
                                      <p:to>
                                        <p:strVal val="visible"/>
                                      </p:to>
                                    </p:set>
                                    <p:animEffect transition="in" filter="fade">
                                      <p:cBhvr>
                                        <p:cTn id="22" dur="500"/>
                                        <p:tgtEl>
                                          <p:spTgt spid="18">
                                            <p:graphicEl>
                                              <a:dgm id="{C483B746-3859-4CC5-B8A4-604835B3C465}"/>
                                            </p:graphicEl>
                                          </p:spTgt>
                                        </p:tgtEl>
                                      </p:cBhvr>
                                    </p:animEffect>
                                  </p:childTnLst>
                                </p:cTn>
                              </p:par>
                              <p:par>
                                <p:cTn id="23" presetID="10" presetClass="entr" presetSubtype="0" fill="hold" grpId="0" nodeType="withEffect">
                                  <p:stCondLst>
                                    <p:cond delay="34500"/>
                                  </p:stCondLst>
                                  <p:childTnLst>
                                    <p:set>
                                      <p:cBhvr>
                                        <p:cTn id="24" dur="1" fill="hold">
                                          <p:stCondLst>
                                            <p:cond delay="0"/>
                                          </p:stCondLst>
                                        </p:cTn>
                                        <p:tgtEl>
                                          <p:spTgt spid="18">
                                            <p:graphicEl>
                                              <a:dgm id="{556AC8AD-CE69-4878-9FD7-D1A2FCF4A694}"/>
                                            </p:graphicEl>
                                          </p:spTgt>
                                        </p:tgtEl>
                                        <p:attrNameLst>
                                          <p:attrName>style.visibility</p:attrName>
                                        </p:attrNameLst>
                                      </p:cBhvr>
                                      <p:to>
                                        <p:strVal val="visible"/>
                                      </p:to>
                                    </p:set>
                                    <p:animEffect transition="in" filter="fade">
                                      <p:cBhvr>
                                        <p:cTn id="25" dur="500"/>
                                        <p:tgtEl>
                                          <p:spTgt spid="18">
                                            <p:graphicEl>
                                              <a:dgm id="{556AC8AD-CE69-4878-9FD7-D1A2FCF4A694}"/>
                                            </p:graphicEl>
                                          </p:spTgt>
                                        </p:tgtEl>
                                      </p:cBhvr>
                                    </p:animEffect>
                                  </p:childTnLst>
                                </p:cTn>
                              </p:par>
                              <p:par>
                                <p:cTn id="26" presetID="10" presetClass="entr" presetSubtype="0" fill="hold" grpId="0" nodeType="withEffect">
                                  <p:stCondLst>
                                    <p:cond delay="34500"/>
                                  </p:stCondLst>
                                  <p:childTnLst>
                                    <p:set>
                                      <p:cBhvr>
                                        <p:cTn id="27" dur="1" fill="hold">
                                          <p:stCondLst>
                                            <p:cond delay="0"/>
                                          </p:stCondLst>
                                        </p:cTn>
                                        <p:tgtEl>
                                          <p:spTgt spid="18">
                                            <p:graphicEl>
                                              <a:dgm id="{E9B12984-CBF2-4561-960A-83BD009E7022}"/>
                                            </p:graphicEl>
                                          </p:spTgt>
                                        </p:tgtEl>
                                        <p:attrNameLst>
                                          <p:attrName>style.visibility</p:attrName>
                                        </p:attrNameLst>
                                      </p:cBhvr>
                                      <p:to>
                                        <p:strVal val="visible"/>
                                      </p:to>
                                    </p:set>
                                    <p:animEffect transition="in" filter="fade">
                                      <p:cBhvr>
                                        <p:cTn id="28" dur="500"/>
                                        <p:tgtEl>
                                          <p:spTgt spid="18">
                                            <p:graphicEl>
                                              <a:dgm id="{E9B12984-CBF2-4561-960A-83BD009E70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4315-7092-40CD-BC64-3E7205CADACA}"/>
              </a:ext>
            </a:extLst>
          </p:cNvPr>
          <p:cNvSpPr>
            <a:spLocks noGrp="1"/>
          </p:cNvSpPr>
          <p:nvPr>
            <p:ph type="title"/>
          </p:nvPr>
        </p:nvSpPr>
        <p:spPr>
          <a:xfrm>
            <a:off x="1410026" y="-1183566"/>
            <a:ext cx="9371949" cy="1183566"/>
          </a:xfrm>
        </p:spPr>
        <p:txBody>
          <a:bodyPr vert="horz" lIns="91440" tIns="45720" rIns="91440" bIns="45720" rtlCol="0" anchor="b">
            <a:normAutofit/>
          </a:bodyPr>
          <a:lstStyle/>
          <a:p>
            <a:r>
              <a:rPr lang="en-US"/>
              <a:t>Significant Disproportionality </a:t>
            </a:r>
          </a:p>
        </p:txBody>
      </p:sp>
      <p:graphicFrame>
        <p:nvGraphicFramePr>
          <p:cNvPr id="8" name="Diagram 7" descr="Explains that a district is a risk of significant disproportionality when the district shows disproportionality for one or more years.   A district is having significant disproportionality after three years in a row for the same race and ethnicity subgroup. ">
            <a:extLst>
              <a:ext uri="{FF2B5EF4-FFF2-40B4-BE49-F238E27FC236}">
                <a16:creationId xmlns:a16="http://schemas.microsoft.com/office/drawing/2014/main" id="{B2CA4DC1-8D57-45BD-B99A-8DBD89E995BE}"/>
              </a:ext>
            </a:extLst>
          </p:cNvPr>
          <p:cNvGraphicFramePr/>
          <p:nvPr>
            <p:extLst>
              <p:ext uri="{D42A27DB-BD31-4B8C-83A1-F6EECF244321}">
                <p14:modId xmlns:p14="http://schemas.microsoft.com/office/powerpoint/2010/main" val="3443744559"/>
              </p:ext>
            </p:extLst>
          </p:nvPr>
        </p:nvGraphicFramePr>
        <p:xfrm>
          <a:off x="410402" y="829339"/>
          <a:ext cx="10912802" cy="564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1D1D3EE-D2E8-400B-9837-2DD61719CC1A}"/>
              </a:ext>
            </a:extLst>
          </p:cNvPr>
          <p:cNvSpPr>
            <a:spLocks noGrp="1"/>
          </p:cNvSpPr>
          <p:nvPr>
            <p:ph type="sldNum" sz="quarter" idx="12"/>
          </p:nvPr>
        </p:nvSpPr>
        <p:spPr/>
        <p:txBody>
          <a:bodyPr/>
          <a:lstStyle/>
          <a:p>
            <a:fld id="{9CD8D479-8942-46E8-A226-A4E01F7A105C}" type="slidenum">
              <a:rPr lang="en-US" dirty="0" smtClean="0"/>
              <a:t>39</a:t>
            </a:fld>
            <a:endParaRPr lang="en-US"/>
          </a:p>
        </p:txBody>
      </p:sp>
      <p:sp>
        <p:nvSpPr>
          <p:cNvPr id="6" name="Footer Placeholder 5">
            <a:extLst>
              <a:ext uri="{FF2B5EF4-FFF2-40B4-BE49-F238E27FC236}">
                <a16:creationId xmlns:a16="http://schemas.microsoft.com/office/drawing/2014/main" id="{7F5E121A-48B3-4D4A-9A7A-E78D98CA2EE7}"/>
              </a:ext>
            </a:extLst>
          </p:cNvPr>
          <p:cNvSpPr>
            <a:spLocks noGrp="1"/>
          </p:cNvSpPr>
          <p:nvPr>
            <p:ph type="ftr" sz="quarter" idx="11"/>
          </p:nvPr>
        </p:nvSpPr>
        <p:spPr/>
        <p:txBody>
          <a:bodyPr/>
          <a:lstStyle/>
          <a:p>
            <a:r>
              <a:rPr lang="en-US"/>
              <a:t>At Risk and Having Significant Disproportionality </a:t>
            </a:r>
          </a:p>
        </p:txBody>
      </p:sp>
    </p:spTree>
    <p:extLst>
      <p:ext uri="{BB962C8B-B14F-4D97-AF65-F5344CB8AC3E}">
        <p14:creationId xmlns:p14="http://schemas.microsoft.com/office/powerpoint/2010/main" val="23883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F90FA182-B022-432D-B5B7-A785B19FED09}"/>
                                            </p:graphicEl>
                                          </p:spTgt>
                                        </p:tgtEl>
                                        <p:attrNameLst>
                                          <p:attrName>style.visibility</p:attrName>
                                        </p:attrNameLst>
                                      </p:cBhvr>
                                      <p:to>
                                        <p:strVal val="visible"/>
                                      </p:to>
                                    </p:set>
                                    <p:animEffect transition="in" filter="fade">
                                      <p:cBhvr>
                                        <p:cTn id="7" dur="500"/>
                                        <p:tgtEl>
                                          <p:spTgt spid="8">
                                            <p:graphicEl>
                                              <a:dgm id="{F90FA182-B022-432D-B5B7-A785B19FED0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FA3B8A78-0577-4BF9-9515-7EDBE8294F41}"/>
                                            </p:graphicEl>
                                          </p:spTgt>
                                        </p:tgtEl>
                                        <p:attrNameLst>
                                          <p:attrName>style.visibility</p:attrName>
                                        </p:attrNameLst>
                                      </p:cBhvr>
                                      <p:to>
                                        <p:strVal val="visible"/>
                                      </p:to>
                                    </p:set>
                                    <p:animEffect transition="in" filter="fade">
                                      <p:cBhvr>
                                        <p:cTn id="10" dur="500"/>
                                        <p:tgtEl>
                                          <p:spTgt spid="8">
                                            <p:graphicEl>
                                              <a:dgm id="{FA3B8A78-0577-4BF9-9515-7EDBE8294F41}"/>
                                            </p:graphicEl>
                                          </p:spTgt>
                                        </p:tgtEl>
                                      </p:cBhvr>
                                    </p:animEffect>
                                  </p:childTnLst>
                                </p:cTn>
                              </p:par>
                              <p:par>
                                <p:cTn id="11" presetID="10" presetClass="entr" presetSubtype="0" fill="hold" grpId="0" nodeType="withEffect">
                                  <p:stCondLst>
                                    <p:cond delay="21000"/>
                                  </p:stCondLst>
                                  <p:childTnLst>
                                    <p:set>
                                      <p:cBhvr>
                                        <p:cTn id="12" dur="1" fill="hold">
                                          <p:stCondLst>
                                            <p:cond delay="0"/>
                                          </p:stCondLst>
                                        </p:cTn>
                                        <p:tgtEl>
                                          <p:spTgt spid="8">
                                            <p:graphicEl>
                                              <a:dgm id="{6AB0C1BE-792F-4BF0-B9EA-E2B4A43F2AE4}"/>
                                            </p:graphicEl>
                                          </p:spTgt>
                                        </p:tgtEl>
                                        <p:attrNameLst>
                                          <p:attrName>style.visibility</p:attrName>
                                        </p:attrNameLst>
                                      </p:cBhvr>
                                      <p:to>
                                        <p:strVal val="visible"/>
                                      </p:to>
                                    </p:set>
                                    <p:animEffect transition="in" filter="fade">
                                      <p:cBhvr>
                                        <p:cTn id="13" dur="500"/>
                                        <p:tgtEl>
                                          <p:spTgt spid="8">
                                            <p:graphicEl>
                                              <a:dgm id="{6AB0C1BE-792F-4BF0-B9EA-E2B4A43F2AE4}"/>
                                            </p:graphicEl>
                                          </p:spTgt>
                                        </p:tgtEl>
                                      </p:cBhvr>
                                    </p:animEffect>
                                  </p:childTnLst>
                                </p:cTn>
                              </p:par>
                              <p:par>
                                <p:cTn id="14" presetID="10" presetClass="entr" presetSubtype="0" fill="hold" grpId="0" nodeType="withEffect">
                                  <p:stCondLst>
                                    <p:cond delay="21000"/>
                                  </p:stCondLst>
                                  <p:childTnLst>
                                    <p:set>
                                      <p:cBhvr>
                                        <p:cTn id="15" dur="1" fill="hold">
                                          <p:stCondLst>
                                            <p:cond delay="0"/>
                                          </p:stCondLst>
                                        </p:cTn>
                                        <p:tgtEl>
                                          <p:spTgt spid="8">
                                            <p:graphicEl>
                                              <a:dgm id="{817EA7B5-562E-4874-9DA8-35F20D4E53F2}"/>
                                            </p:graphicEl>
                                          </p:spTgt>
                                        </p:tgtEl>
                                        <p:attrNameLst>
                                          <p:attrName>style.visibility</p:attrName>
                                        </p:attrNameLst>
                                      </p:cBhvr>
                                      <p:to>
                                        <p:strVal val="visible"/>
                                      </p:to>
                                    </p:set>
                                    <p:animEffect transition="in" filter="fade">
                                      <p:cBhvr>
                                        <p:cTn id="16" dur="500"/>
                                        <p:tgtEl>
                                          <p:spTgt spid="8">
                                            <p:graphicEl>
                                              <a:dgm id="{817EA7B5-562E-4874-9DA8-35F20D4E53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15C7-FAAA-4CC9-A0F9-5825B858612B}"/>
              </a:ext>
            </a:extLst>
          </p:cNvPr>
          <p:cNvSpPr>
            <a:spLocks noGrp="1"/>
          </p:cNvSpPr>
          <p:nvPr>
            <p:ph type="title"/>
          </p:nvPr>
        </p:nvSpPr>
        <p:spPr>
          <a:xfrm>
            <a:off x="6682434" y="1063158"/>
            <a:ext cx="5509565" cy="5349999"/>
          </a:xfrm>
          <a:solidFill>
            <a:srgbClr val="002060"/>
          </a:solidFill>
        </p:spPr>
        <p:txBody>
          <a:bodyPr anchor="ctr">
            <a:noAutofit/>
          </a:bodyPr>
          <a:lstStyle/>
          <a:p>
            <a:pPr>
              <a:lnSpc>
                <a:spcPct val="110000"/>
              </a:lnSpc>
            </a:pPr>
            <a:r>
              <a:rPr lang="en-US" sz="2000"/>
              <a:t>Students with disabilities have a fundamental right to receive their special education supports in a classroom and setting that, to the maximum extent appropriate, includes students without disabilities.  Under federal law, the presumption is that students with disabilities will attend the same schools they would have attended if they did not have disabilities and that removal or restriction from their regular schools and classrooms can only occur for reasons related to the student’s disability when the student’s individualized education program (IEP) cannot be satisfactorily implemented in that setting, even with the use of supplementary aids and services.</a:t>
            </a:r>
          </a:p>
        </p:txBody>
      </p:sp>
      <p:sp>
        <p:nvSpPr>
          <p:cNvPr id="4" name="Slide Number Placeholder 3">
            <a:extLst>
              <a:ext uri="{FF2B5EF4-FFF2-40B4-BE49-F238E27FC236}">
                <a16:creationId xmlns:a16="http://schemas.microsoft.com/office/drawing/2014/main" id="{3EA2359C-42AF-4532-A970-B1E1C41BFB48}"/>
              </a:ext>
            </a:extLst>
          </p:cNvPr>
          <p:cNvSpPr>
            <a:spLocks noGrp="1"/>
          </p:cNvSpPr>
          <p:nvPr>
            <p:ph type="sldNum" sz="quarter" idx="12"/>
          </p:nvPr>
        </p:nvSpPr>
        <p:spPr/>
        <p:txBody>
          <a:bodyPr/>
          <a:lstStyle/>
          <a:p>
            <a:fld id="{9CD8D479-8942-46E8-A226-A4E01F7A105C}" type="slidenum">
              <a:rPr lang="en-US" dirty="0" smtClean="0"/>
              <a:t>4</a:t>
            </a:fld>
            <a:endParaRPr lang="en-US"/>
          </a:p>
        </p:txBody>
      </p:sp>
      <p:sp>
        <p:nvSpPr>
          <p:cNvPr id="6" name="Footer Placeholder 5">
            <a:extLst>
              <a:ext uri="{FF2B5EF4-FFF2-40B4-BE49-F238E27FC236}">
                <a16:creationId xmlns:a16="http://schemas.microsoft.com/office/drawing/2014/main" id="{3B46EDC9-0628-4DB5-9849-922C80A573BD}"/>
              </a:ext>
            </a:extLst>
          </p:cNvPr>
          <p:cNvSpPr>
            <a:spLocks noGrp="1"/>
          </p:cNvSpPr>
          <p:nvPr>
            <p:ph type="ftr" sz="quarter" idx="11"/>
          </p:nvPr>
        </p:nvSpPr>
        <p:spPr/>
        <p:txBody>
          <a:bodyPr/>
          <a:lstStyle/>
          <a:p>
            <a:r>
              <a:rPr lang="en-US"/>
              <a:t>School-Age LRE</a:t>
            </a:r>
          </a:p>
        </p:txBody>
      </p:sp>
      <p:sp>
        <p:nvSpPr>
          <p:cNvPr id="7" name="TextBox 6">
            <a:extLst>
              <a:ext uri="{FF2B5EF4-FFF2-40B4-BE49-F238E27FC236}">
                <a16:creationId xmlns:a16="http://schemas.microsoft.com/office/drawing/2014/main" id="{FDA47670-5CD8-4A53-B3C8-CEB31E38E378}"/>
              </a:ext>
            </a:extLst>
          </p:cNvPr>
          <p:cNvSpPr txBox="1"/>
          <p:nvPr/>
        </p:nvSpPr>
        <p:spPr>
          <a:xfrm>
            <a:off x="6682434" y="109051"/>
            <a:ext cx="3018394" cy="954107"/>
          </a:xfrm>
          <a:prstGeom prst="rect">
            <a:avLst/>
          </a:prstGeom>
          <a:noFill/>
        </p:spPr>
        <p:txBody>
          <a:bodyPr wrap="square" rtlCol="0">
            <a:spAutoFit/>
          </a:bodyPr>
          <a:lstStyle/>
          <a:p>
            <a:pPr algn="ctr"/>
            <a:r>
              <a:rPr lang="en-US" sz="2800"/>
              <a:t>Least Restrictive Environment (LRE)</a:t>
            </a:r>
          </a:p>
        </p:txBody>
      </p:sp>
    </p:spTree>
    <p:extLst>
      <p:ext uri="{BB962C8B-B14F-4D97-AF65-F5344CB8AC3E}">
        <p14:creationId xmlns:p14="http://schemas.microsoft.com/office/powerpoint/2010/main" val="119483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CES logo">
            <a:extLst>
              <a:ext uri="{FF2B5EF4-FFF2-40B4-BE49-F238E27FC236}">
                <a16:creationId xmlns:a16="http://schemas.microsoft.com/office/drawing/2014/main" id="{DBED36D6-BE59-4767-84CE-5882BA8B14DA}"/>
              </a:ext>
            </a:extLst>
          </p:cNvPr>
          <p:cNvPicPr>
            <a:picLocks noChangeAspect="1"/>
          </p:cNvPicPr>
          <p:nvPr/>
        </p:nvPicPr>
        <p:blipFill>
          <a:blip r:embed="rId3"/>
          <a:stretch>
            <a:fillRect/>
          </a:stretch>
        </p:blipFill>
        <p:spPr>
          <a:xfrm>
            <a:off x="410402" y="218448"/>
            <a:ext cx="3583172" cy="1292095"/>
          </a:xfrm>
          <a:prstGeom prst="rect">
            <a:avLst/>
          </a:prstGeom>
        </p:spPr>
      </p:pic>
      <p:sp>
        <p:nvSpPr>
          <p:cNvPr id="2" name="Title 1">
            <a:extLst>
              <a:ext uri="{FF2B5EF4-FFF2-40B4-BE49-F238E27FC236}">
                <a16:creationId xmlns:a16="http://schemas.microsoft.com/office/drawing/2014/main" id="{2D317B60-7C4D-4738-9D2B-D227E1754726}"/>
              </a:ext>
            </a:extLst>
          </p:cNvPr>
          <p:cNvSpPr>
            <a:spLocks noGrp="1"/>
          </p:cNvSpPr>
          <p:nvPr>
            <p:ph type="title"/>
          </p:nvPr>
        </p:nvSpPr>
        <p:spPr>
          <a:xfrm>
            <a:off x="3993573" y="218448"/>
            <a:ext cx="5511933" cy="1292095"/>
          </a:xfrm>
          <a:solidFill>
            <a:srgbClr val="DFF2FD"/>
          </a:solidFill>
        </p:spPr>
        <p:txBody>
          <a:bodyPr vert="horz" lIns="91440" tIns="45720" rIns="91440" bIns="45720" rtlCol="0" anchor="ctr">
            <a:normAutofit/>
          </a:bodyPr>
          <a:lstStyle/>
          <a:p>
            <a:r>
              <a:rPr lang="en-US" sz="3700" b="1">
                <a:solidFill>
                  <a:srgbClr val="1E376D"/>
                </a:solidFill>
              </a:rPr>
              <a:t>Special Education               Space Requirements</a:t>
            </a:r>
          </a:p>
        </p:txBody>
      </p:sp>
      <p:sp>
        <p:nvSpPr>
          <p:cNvPr id="6" name="Rectangle 5">
            <a:extLst>
              <a:ext uri="{FF2B5EF4-FFF2-40B4-BE49-F238E27FC236}">
                <a16:creationId xmlns:a16="http://schemas.microsoft.com/office/drawing/2014/main" id="{89D67992-730B-42C2-B1C9-2145559C414C}"/>
              </a:ext>
            </a:extLst>
          </p:cNvPr>
          <p:cNvSpPr/>
          <p:nvPr/>
        </p:nvSpPr>
        <p:spPr>
          <a:xfrm>
            <a:off x="369822" y="1583606"/>
            <a:ext cx="11680046" cy="4880989"/>
          </a:xfrm>
          <a:prstGeom prst="rect">
            <a:avLst/>
          </a:prstGeom>
        </p:spPr>
        <p:txBody>
          <a:bodyPr vert="horz" lIns="91440" tIns="45720" rIns="91440" bIns="45720" rtlCol="0">
            <a:noAutofit/>
          </a:bodyPr>
          <a:lstStyle/>
          <a:p>
            <a:pPr lvl="0">
              <a:lnSpc>
                <a:spcPct val="90000"/>
              </a:lnSpc>
              <a:spcBef>
                <a:spcPts val="600"/>
              </a:spcBef>
              <a:spcAft>
                <a:spcPts val="600"/>
              </a:spcAft>
            </a:pPr>
            <a:r>
              <a:rPr lang="en-US" sz="2300"/>
              <a:t>Section 200.2(g) of the Regulations of the Commissioner of Education requires boards of cooperative educational services (BOCES) district superintendents to determine the adequacy and appropriateness of special education programs facilities space to ensure:</a:t>
            </a:r>
          </a:p>
          <a:p>
            <a:pPr marL="628650" lvl="1" indent="-171450">
              <a:lnSpc>
                <a:spcPct val="90000"/>
              </a:lnSpc>
              <a:spcBef>
                <a:spcPts val="600"/>
              </a:spcBef>
              <a:spcAft>
                <a:spcPts val="600"/>
              </a:spcAft>
              <a:buFont typeface="Arial" panose="020B0604020202020204" pitchFamily="34" charset="0"/>
              <a:buChar char="•"/>
            </a:pPr>
            <a:r>
              <a:rPr lang="en-US" sz="2300"/>
              <a:t>the allocation of instructional space is sufficient and appropriate to meet current and future special education space needs of all students with disabilities in their BOCES region; </a:t>
            </a:r>
          </a:p>
          <a:p>
            <a:pPr marL="628650" lvl="1" indent="-171450">
              <a:lnSpc>
                <a:spcPct val="90000"/>
              </a:lnSpc>
              <a:spcBef>
                <a:spcPts val="600"/>
              </a:spcBef>
              <a:spcAft>
                <a:spcPts val="600"/>
              </a:spcAft>
              <a:buFont typeface="Arial" panose="020B0604020202020204" pitchFamily="34" charset="0"/>
              <a:buChar char="•"/>
            </a:pPr>
            <a:r>
              <a:rPr lang="en-US" sz="2300"/>
              <a:t>any change to the allocation of space in the BOCES region is consistent with the needs for placement in the LRE and for the stability and continuity of program placements for participating students with disabilities; </a:t>
            </a:r>
          </a:p>
          <a:p>
            <a:pPr marL="628650" lvl="1" indent="-171450">
              <a:lnSpc>
                <a:spcPct val="90000"/>
              </a:lnSpc>
              <a:spcBef>
                <a:spcPts val="600"/>
              </a:spcBef>
              <a:spcAft>
                <a:spcPts val="600"/>
              </a:spcAft>
              <a:buFont typeface="Arial" panose="020B0604020202020204" pitchFamily="34" charset="0"/>
              <a:buChar char="•"/>
            </a:pPr>
            <a:r>
              <a:rPr lang="en-US" sz="2300"/>
              <a:t>special education programs and services located in appropriate facilities are relocated only with adequate consideration of the needs of participating students with disabilities; and </a:t>
            </a:r>
          </a:p>
          <a:p>
            <a:pPr marL="628650" lvl="1" indent="-171450">
              <a:lnSpc>
                <a:spcPct val="90000"/>
              </a:lnSpc>
              <a:spcBef>
                <a:spcPts val="600"/>
              </a:spcBef>
              <a:spcAft>
                <a:spcPts val="600"/>
              </a:spcAft>
              <a:buFont typeface="Arial" panose="020B0604020202020204" pitchFamily="34" charset="0"/>
              <a:buChar char="•"/>
            </a:pPr>
            <a:r>
              <a:rPr lang="en-US" sz="2300"/>
              <a:t>any changes to allocate, lease, renovate or construct space in the BOCES region that include special education programs are structured to ensure that students with disabilities have appropriate access to the general education curriculum.</a:t>
            </a:r>
          </a:p>
        </p:txBody>
      </p:sp>
      <p:sp>
        <p:nvSpPr>
          <p:cNvPr id="3" name="Slide Number Placeholder 2">
            <a:extLst>
              <a:ext uri="{FF2B5EF4-FFF2-40B4-BE49-F238E27FC236}">
                <a16:creationId xmlns:a16="http://schemas.microsoft.com/office/drawing/2014/main" id="{8AF7B5E6-F50C-4442-BA4D-1736A7338F0B}"/>
              </a:ext>
            </a:extLst>
          </p:cNvPr>
          <p:cNvSpPr>
            <a:spLocks noGrp="1"/>
          </p:cNvSpPr>
          <p:nvPr>
            <p:ph type="sldNum" sz="quarter" idx="12"/>
          </p:nvPr>
        </p:nvSpPr>
        <p:spPr>
          <a:xfrm>
            <a:off x="0" y="6629400"/>
            <a:ext cx="410402" cy="228600"/>
          </a:xfrm>
        </p:spPr>
        <p:txBody>
          <a:bodyPr vert="horz" lIns="91440" tIns="45720" rIns="91440" bIns="45720" rtlCol="0" anchor="ctr">
            <a:normAutofit/>
          </a:bodyPr>
          <a:lstStyle/>
          <a:p>
            <a:pPr>
              <a:lnSpc>
                <a:spcPct val="90000"/>
              </a:lnSpc>
              <a:spcAft>
                <a:spcPts val="600"/>
              </a:spcAft>
            </a:pPr>
            <a:fld id="{9CD8D479-8942-46E8-A226-A4E01F7A105C}" type="slidenum">
              <a:rPr lang="en-US" sz="1000" kern="1200" dirty="0">
                <a:latin typeface="+mn-lt"/>
                <a:ea typeface="+mn-ea"/>
                <a:cs typeface="+mn-cs"/>
              </a:rPr>
              <a:pPr>
                <a:lnSpc>
                  <a:spcPct val="90000"/>
                </a:lnSpc>
                <a:spcAft>
                  <a:spcPts val="600"/>
                </a:spcAft>
              </a:pPr>
              <a:t>40</a:t>
            </a:fld>
            <a:endParaRPr lang="en-US" sz="1000" kern="1200">
              <a:latin typeface="+mn-lt"/>
              <a:ea typeface="+mn-ea"/>
              <a:cs typeface="+mn-cs"/>
            </a:endParaRPr>
          </a:p>
        </p:txBody>
      </p:sp>
      <p:sp>
        <p:nvSpPr>
          <p:cNvPr id="5" name="Footer Placeholder 4">
            <a:extLst>
              <a:ext uri="{FF2B5EF4-FFF2-40B4-BE49-F238E27FC236}">
                <a16:creationId xmlns:a16="http://schemas.microsoft.com/office/drawing/2014/main" id="{ACCCCB7E-98F6-45A9-86F5-A3CC0186B867}"/>
              </a:ext>
            </a:extLst>
          </p:cNvPr>
          <p:cNvSpPr>
            <a:spLocks noGrp="1"/>
          </p:cNvSpPr>
          <p:nvPr>
            <p:ph type="ftr" sz="quarter" idx="11"/>
          </p:nvPr>
        </p:nvSpPr>
        <p:spPr>
          <a:xfrm>
            <a:off x="1637716" y="6629400"/>
            <a:ext cx="10554284" cy="228600"/>
          </a:xfrm>
        </p:spPr>
        <p:txBody>
          <a:bodyPr vert="horz" lIns="91440" tIns="45720" rIns="91440" bIns="45720" rtlCol="0" anchor="ctr">
            <a:normAutofit fontScale="92500"/>
          </a:bodyPr>
          <a:lstStyle/>
          <a:p>
            <a:pPr>
              <a:lnSpc>
                <a:spcPct val="90000"/>
              </a:lnSpc>
              <a:spcAft>
                <a:spcPts val="600"/>
              </a:spcAft>
            </a:pPr>
            <a:r>
              <a:rPr lang="en-US" sz="800" kern="1200">
                <a:latin typeface="+mn-lt"/>
                <a:ea typeface="+mn-ea"/>
                <a:cs typeface="+mn-cs"/>
              </a:rPr>
              <a:t> </a:t>
            </a:r>
            <a:r>
              <a:rPr lang="en-US" sz="800">
                <a:hlinkClick r:id="rId4"/>
              </a:rPr>
              <a:t>SPECIAL EDUCATION FIELD ADVISORY: New Requirements for Special Education Programs and Services: Amendment of Sections 155.2, 155.12 and 200.2 Relating to Special Education Space Requirements Plans (Effective October 2, 2013) (nysed.gov)</a:t>
            </a:r>
            <a:endParaRPr lang="en-US" sz="800" kern="1200">
              <a:latin typeface="+mn-lt"/>
              <a:ea typeface="+mn-ea"/>
              <a:cs typeface="+mn-cs"/>
            </a:endParaRPr>
          </a:p>
        </p:txBody>
      </p:sp>
    </p:spTree>
    <p:extLst>
      <p:ext uri="{BB962C8B-B14F-4D97-AF65-F5344CB8AC3E}">
        <p14:creationId xmlns:p14="http://schemas.microsoft.com/office/powerpoint/2010/main" val="285225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8BE7-12A5-4951-AB63-96D180FC0204}"/>
              </a:ext>
            </a:extLst>
          </p:cNvPr>
          <p:cNvSpPr>
            <a:spLocks noGrp="1"/>
          </p:cNvSpPr>
          <p:nvPr>
            <p:ph type="title"/>
          </p:nvPr>
        </p:nvSpPr>
        <p:spPr>
          <a:xfrm>
            <a:off x="453404" y="276087"/>
            <a:ext cx="10328572" cy="1010453"/>
          </a:xfrm>
        </p:spPr>
        <p:txBody>
          <a:bodyPr>
            <a:noAutofit/>
          </a:bodyPr>
          <a:lstStyle/>
          <a:p>
            <a:r>
              <a:rPr lang="en-US" sz="2800" b="1"/>
              <a:t>School District Placement Certifications                                           Required for 10-Month Private Excess Cost Aid (DCERT)</a:t>
            </a:r>
            <a:endParaRPr lang="en-US" sz="2800" b="1">
              <a:effectLst/>
            </a:endParaRPr>
          </a:p>
        </p:txBody>
      </p:sp>
      <p:sp>
        <p:nvSpPr>
          <p:cNvPr id="4" name="Slide Number Placeholder 3">
            <a:extLst>
              <a:ext uri="{FF2B5EF4-FFF2-40B4-BE49-F238E27FC236}">
                <a16:creationId xmlns:a16="http://schemas.microsoft.com/office/drawing/2014/main" id="{C0308ADC-670E-4A95-98B3-469C51F8F808}"/>
              </a:ext>
            </a:extLst>
          </p:cNvPr>
          <p:cNvSpPr>
            <a:spLocks noGrp="1"/>
          </p:cNvSpPr>
          <p:nvPr>
            <p:ph type="sldNum" sz="quarter" idx="12"/>
          </p:nvPr>
        </p:nvSpPr>
        <p:spPr/>
        <p:txBody>
          <a:bodyPr/>
          <a:lstStyle/>
          <a:p>
            <a:fld id="{9CD8D479-8942-46E8-A226-A4E01F7A105C}" type="slidenum">
              <a:rPr lang="en-US" dirty="0" smtClean="0"/>
              <a:t>41</a:t>
            </a:fld>
            <a:endParaRPr lang="en-US"/>
          </a:p>
        </p:txBody>
      </p:sp>
      <p:sp>
        <p:nvSpPr>
          <p:cNvPr id="6" name="Footer Placeholder 5">
            <a:extLst>
              <a:ext uri="{FF2B5EF4-FFF2-40B4-BE49-F238E27FC236}">
                <a16:creationId xmlns:a16="http://schemas.microsoft.com/office/drawing/2014/main" id="{9EDEFC27-1DA9-4B09-A056-17B319D9C681}"/>
              </a:ext>
            </a:extLst>
          </p:cNvPr>
          <p:cNvSpPr>
            <a:spLocks noGrp="1"/>
          </p:cNvSpPr>
          <p:nvPr>
            <p:ph type="ftr" sz="quarter" idx="11"/>
          </p:nvPr>
        </p:nvSpPr>
        <p:spPr/>
        <p:txBody>
          <a:bodyPr/>
          <a:lstStyle/>
          <a:p>
            <a:r>
              <a:rPr lang="en-US"/>
              <a:t>DCERT Reimbursement Requirements</a:t>
            </a:r>
          </a:p>
        </p:txBody>
      </p:sp>
      <p:graphicFrame>
        <p:nvGraphicFramePr>
          <p:cNvPr id="9" name="Content Placeholder 8" descr="Description of ">
            <a:extLst>
              <a:ext uri="{FF2B5EF4-FFF2-40B4-BE49-F238E27FC236}">
                <a16:creationId xmlns:a16="http://schemas.microsoft.com/office/drawing/2014/main" id="{0A0BD51F-B763-411C-B553-53291D202D39}"/>
              </a:ext>
            </a:extLst>
          </p:cNvPr>
          <p:cNvGraphicFramePr>
            <a:graphicFrameLocks noGrp="1"/>
          </p:cNvGraphicFramePr>
          <p:nvPr>
            <p:ph idx="1"/>
            <p:extLst>
              <p:ext uri="{D42A27DB-BD31-4B8C-83A1-F6EECF244321}">
                <p14:modId xmlns:p14="http://schemas.microsoft.com/office/powerpoint/2010/main" val="3799232202"/>
              </p:ext>
            </p:extLst>
          </p:nvPr>
        </p:nvGraphicFramePr>
        <p:xfrm>
          <a:off x="453403" y="1371600"/>
          <a:ext cx="11072289" cy="505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08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91D-E4E2-4548-93D0-9BEA5FE9A4FB}"/>
              </a:ext>
            </a:extLst>
          </p:cNvPr>
          <p:cNvSpPr>
            <a:spLocks noGrp="1"/>
          </p:cNvSpPr>
          <p:nvPr>
            <p:ph type="title"/>
          </p:nvPr>
        </p:nvSpPr>
        <p:spPr>
          <a:xfrm>
            <a:off x="204746" y="47936"/>
            <a:ext cx="9928644" cy="1053017"/>
          </a:xfrm>
        </p:spPr>
        <p:txBody>
          <a:bodyPr>
            <a:normAutofit/>
          </a:bodyPr>
          <a:lstStyle/>
          <a:p>
            <a:r>
              <a:rPr lang="en-US" sz="4000"/>
              <a:t>School-Age LRE DCERT Certifications </a:t>
            </a:r>
          </a:p>
        </p:txBody>
      </p:sp>
      <p:graphicFrame>
        <p:nvGraphicFramePr>
          <p:cNvPr id="7" name="Table 10">
            <a:extLst>
              <a:ext uri="{FF2B5EF4-FFF2-40B4-BE49-F238E27FC236}">
                <a16:creationId xmlns:a16="http://schemas.microsoft.com/office/drawing/2014/main" id="{0412CE25-A89A-4D15-B71E-037BCDB4C35A}"/>
              </a:ext>
            </a:extLst>
          </p:cNvPr>
          <p:cNvGraphicFramePr>
            <a:graphicFrameLocks noGrp="1"/>
          </p:cNvGraphicFramePr>
          <p:nvPr>
            <p:extLst>
              <p:ext uri="{D42A27DB-BD31-4B8C-83A1-F6EECF244321}">
                <p14:modId xmlns:p14="http://schemas.microsoft.com/office/powerpoint/2010/main" val="3225663032"/>
              </p:ext>
            </p:extLst>
          </p:nvPr>
        </p:nvGraphicFramePr>
        <p:xfrm>
          <a:off x="159533" y="1244251"/>
          <a:ext cx="11872934" cy="5241851"/>
        </p:xfrm>
        <a:graphic>
          <a:graphicData uri="http://schemas.openxmlformats.org/drawingml/2006/table">
            <a:tbl>
              <a:tblPr firstRow="1" bandRow="1">
                <a:tableStyleId>{3B4B98B0-60AC-42C2-AFA5-B58CD77FA1E5}</a:tableStyleId>
              </a:tblPr>
              <a:tblGrid>
                <a:gridCol w="788348">
                  <a:extLst>
                    <a:ext uri="{9D8B030D-6E8A-4147-A177-3AD203B41FA5}">
                      <a16:colId xmlns:a16="http://schemas.microsoft.com/office/drawing/2014/main" val="3496545798"/>
                    </a:ext>
                  </a:extLst>
                </a:gridCol>
                <a:gridCol w="11084586">
                  <a:extLst>
                    <a:ext uri="{9D8B030D-6E8A-4147-A177-3AD203B41FA5}">
                      <a16:colId xmlns:a16="http://schemas.microsoft.com/office/drawing/2014/main" val="3868063187"/>
                    </a:ext>
                  </a:extLst>
                </a:gridCol>
              </a:tblGrid>
              <a:tr h="465470">
                <a:tc>
                  <a:txBody>
                    <a:bodyPr/>
                    <a:lstStyle/>
                    <a:p>
                      <a:endParaRPr lang="en-US"/>
                    </a:p>
                  </a:txBody>
                  <a:tcPr/>
                </a:tc>
                <a:tc>
                  <a:txBody>
                    <a:bodyPr/>
                    <a:lstStyle/>
                    <a:p>
                      <a:r>
                        <a:rPr lang="en-US"/>
                        <a:t>School District Certification For Placements in a Private Separate School or Special Act School District </a:t>
                      </a:r>
                    </a:p>
                  </a:txBody>
                  <a:tcPr/>
                </a:tc>
                <a:extLst>
                  <a:ext uri="{0D108BD9-81ED-4DB2-BD59-A6C34878D82A}">
                    <a16:rowId xmlns:a16="http://schemas.microsoft.com/office/drawing/2014/main" val="1756921086"/>
                  </a:ext>
                </a:extLst>
              </a:tr>
              <a:tr h="823049">
                <a:tc>
                  <a:txBody>
                    <a:bodyPr/>
                    <a:lstStyle/>
                    <a:p>
                      <a:endParaRPr lang="en-US"/>
                    </a:p>
                  </a:txBody>
                  <a:tcPr/>
                </a:tc>
                <a:tc>
                  <a:txBody>
                    <a:bodyPr/>
                    <a:lstStyle/>
                    <a:p>
                      <a:r>
                        <a:rPr lang="en-US"/>
                        <a:t>The student is of school-age and has a disability or combination of disabilities such that appropriate public facilities for instruction are not available. </a:t>
                      </a:r>
                    </a:p>
                  </a:txBody>
                  <a:tcPr/>
                </a:tc>
                <a:extLst>
                  <a:ext uri="{0D108BD9-81ED-4DB2-BD59-A6C34878D82A}">
                    <a16:rowId xmlns:a16="http://schemas.microsoft.com/office/drawing/2014/main" val="1480407745"/>
                  </a:ext>
                </a:extLst>
              </a:tr>
              <a:tr h="1160401">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CSE has documentation of its efforts to place the student in a public facility and the outcomes of those efforts, and/or the CSE findings regarding the lack of suitability of each currently available and geographically assessable public placement.</a:t>
                      </a:r>
                    </a:p>
                  </a:txBody>
                  <a:tcPr/>
                </a:tc>
                <a:extLst>
                  <a:ext uri="{0D108BD9-81ED-4DB2-BD59-A6C34878D82A}">
                    <a16:rowId xmlns:a16="http://schemas.microsoft.com/office/drawing/2014/main" val="478488404"/>
                  </a:ext>
                </a:extLst>
              </a:tr>
              <a:tr h="984941">
                <a:tc>
                  <a:txBody>
                    <a:bodyPr/>
                    <a:lstStyle/>
                    <a:p>
                      <a:endParaRPr lang="en-US"/>
                    </a:p>
                  </a:txBody>
                  <a:tcPr/>
                </a:tc>
                <a:tc>
                  <a:txBody>
                    <a:bodyPr/>
                    <a:lstStyle/>
                    <a:p>
                      <a:r>
                        <a:rPr lang="en-US"/>
                        <a:t>The CSE has documentation of all efforts to enable the student to benefit from instruction in less restrictive settings using support services and supplementary aids and special education services, and/or for those services not used, a statement of reasons why such services were not recommended.</a:t>
                      </a:r>
                    </a:p>
                  </a:txBody>
                  <a:tcPr/>
                </a:tc>
                <a:extLst>
                  <a:ext uri="{0D108BD9-81ED-4DB2-BD59-A6C34878D82A}">
                    <a16:rowId xmlns:a16="http://schemas.microsoft.com/office/drawing/2014/main" val="2913137728"/>
                  </a:ext>
                </a:extLst>
              </a:tr>
              <a:tr h="823049">
                <a:tc>
                  <a:txBody>
                    <a:bodyPr/>
                    <a:lstStyle/>
                    <a:p>
                      <a:endParaRPr lang="en-US"/>
                    </a:p>
                  </a:txBody>
                  <a:tcPr/>
                </a:tc>
                <a:tc>
                  <a:txBody>
                    <a:bodyPr/>
                    <a:lstStyle/>
                    <a:p>
                      <a:r>
                        <a:rPr lang="en-US"/>
                        <a:t>The CSE has detailed evidence of the student’s lack of progress in previous less restrictive programs and placements or a statement of reasons that such evidence is not available.  </a:t>
                      </a:r>
                    </a:p>
                  </a:txBody>
                  <a:tcPr/>
                </a:tc>
                <a:extLst>
                  <a:ext uri="{0D108BD9-81ED-4DB2-BD59-A6C34878D82A}">
                    <a16:rowId xmlns:a16="http://schemas.microsoft.com/office/drawing/2014/main" val="2866679160"/>
                  </a:ext>
                </a:extLst>
              </a:tr>
              <a:tr h="984941">
                <a:tc>
                  <a:txBody>
                    <a:bodyPr/>
                    <a:lstStyle/>
                    <a:p>
                      <a:endParaRPr lang="en-US"/>
                    </a:p>
                  </a:txBody>
                  <a:tcPr/>
                </a:tc>
                <a:tc>
                  <a:txBody>
                    <a:bodyPr/>
                    <a:lstStyle/>
                    <a:p>
                      <a:r>
                        <a:rPr lang="en-US"/>
                        <a:t>If the CSE recommends a residential program it must assure that documentation is on record that includes a proposed plan and timetable for enabling the student to return to a less restrictive environment or statement of reasons why such a plan is not currently appropriate.  </a:t>
                      </a:r>
                    </a:p>
                  </a:txBody>
                  <a:tcPr/>
                </a:tc>
                <a:extLst>
                  <a:ext uri="{0D108BD9-81ED-4DB2-BD59-A6C34878D82A}">
                    <a16:rowId xmlns:a16="http://schemas.microsoft.com/office/drawing/2014/main" val="288865948"/>
                  </a:ext>
                </a:extLst>
              </a:tr>
            </a:tbl>
          </a:graphicData>
        </a:graphic>
      </p:graphicFrame>
      <p:pic>
        <p:nvPicPr>
          <p:cNvPr id="9" name="Graphic 8">
            <a:extLst>
              <a:ext uri="{FF2B5EF4-FFF2-40B4-BE49-F238E27FC236}">
                <a16:creationId xmlns:a16="http://schemas.microsoft.com/office/drawing/2014/main" id="{D1280FFF-1A34-4BA7-B1B3-0989A07462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745" y="1818165"/>
            <a:ext cx="717698" cy="717698"/>
          </a:xfrm>
          <a:prstGeom prst="rect">
            <a:avLst/>
          </a:prstGeom>
        </p:spPr>
      </p:pic>
      <p:pic>
        <p:nvPicPr>
          <p:cNvPr id="10" name="Graphic 9">
            <a:extLst>
              <a:ext uri="{FF2B5EF4-FFF2-40B4-BE49-F238E27FC236}">
                <a16:creationId xmlns:a16="http://schemas.microsoft.com/office/drawing/2014/main" id="{B92FDF09-4CAC-4398-918E-38C0F5AC6F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45" y="2842698"/>
            <a:ext cx="717698" cy="717698"/>
          </a:xfrm>
          <a:prstGeom prst="rect">
            <a:avLst/>
          </a:prstGeom>
        </p:spPr>
      </p:pic>
      <p:pic>
        <p:nvPicPr>
          <p:cNvPr id="11" name="Graphic 10">
            <a:extLst>
              <a:ext uri="{FF2B5EF4-FFF2-40B4-BE49-F238E27FC236}">
                <a16:creationId xmlns:a16="http://schemas.microsoft.com/office/drawing/2014/main" id="{2F2E642C-321A-4CFD-AEE3-83EF220674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45" y="3888858"/>
            <a:ext cx="717698" cy="717698"/>
          </a:xfrm>
          <a:prstGeom prst="rect">
            <a:avLst/>
          </a:prstGeom>
        </p:spPr>
      </p:pic>
      <p:pic>
        <p:nvPicPr>
          <p:cNvPr id="12" name="Graphic 11">
            <a:extLst>
              <a:ext uri="{FF2B5EF4-FFF2-40B4-BE49-F238E27FC236}">
                <a16:creationId xmlns:a16="http://schemas.microsoft.com/office/drawing/2014/main" id="{CA4681E3-28FB-42FF-BC80-F85BBAC14C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45" y="4796612"/>
            <a:ext cx="717698" cy="717698"/>
          </a:xfrm>
          <a:prstGeom prst="rect">
            <a:avLst/>
          </a:prstGeom>
        </p:spPr>
      </p:pic>
      <p:pic>
        <p:nvPicPr>
          <p:cNvPr id="13" name="Graphic 12">
            <a:extLst>
              <a:ext uri="{FF2B5EF4-FFF2-40B4-BE49-F238E27FC236}">
                <a16:creationId xmlns:a16="http://schemas.microsoft.com/office/drawing/2014/main" id="{CE27072F-0234-417F-9E4D-874B8899CB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45" y="5609338"/>
            <a:ext cx="717698" cy="717698"/>
          </a:xfrm>
          <a:prstGeom prst="rect">
            <a:avLst/>
          </a:prstGeom>
        </p:spPr>
      </p:pic>
      <p:sp>
        <p:nvSpPr>
          <p:cNvPr id="4" name="Slide Number Placeholder 3">
            <a:extLst>
              <a:ext uri="{FF2B5EF4-FFF2-40B4-BE49-F238E27FC236}">
                <a16:creationId xmlns:a16="http://schemas.microsoft.com/office/drawing/2014/main" id="{104CEE77-9AE0-4388-8F77-627FF0969651}"/>
              </a:ext>
            </a:extLst>
          </p:cNvPr>
          <p:cNvSpPr>
            <a:spLocks noGrp="1"/>
          </p:cNvSpPr>
          <p:nvPr>
            <p:ph type="sldNum" sz="quarter" idx="12"/>
          </p:nvPr>
        </p:nvSpPr>
        <p:spPr/>
        <p:txBody>
          <a:bodyPr/>
          <a:lstStyle/>
          <a:p>
            <a:fld id="{9CD8D479-8942-46E8-A226-A4E01F7A105C}" type="slidenum">
              <a:rPr lang="en-US" dirty="0" smtClean="0"/>
              <a:t>42</a:t>
            </a:fld>
            <a:endParaRPr lang="en-US"/>
          </a:p>
        </p:txBody>
      </p:sp>
      <p:sp>
        <p:nvSpPr>
          <p:cNvPr id="6" name="Footer Placeholder 5">
            <a:extLst>
              <a:ext uri="{FF2B5EF4-FFF2-40B4-BE49-F238E27FC236}">
                <a16:creationId xmlns:a16="http://schemas.microsoft.com/office/drawing/2014/main" id="{0AFF89C6-D97F-4F85-80E5-4E36EDDA3341}"/>
              </a:ext>
            </a:extLst>
          </p:cNvPr>
          <p:cNvSpPr>
            <a:spLocks noGrp="1"/>
          </p:cNvSpPr>
          <p:nvPr>
            <p:ph type="ftr" sz="quarter" idx="11"/>
          </p:nvPr>
        </p:nvSpPr>
        <p:spPr/>
        <p:txBody>
          <a:bodyPr/>
          <a:lstStyle/>
          <a:p>
            <a:r>
              <a:rPr lang="en-US"/>
              <a:t>DCERT Assurances </a:t>
            </a:r>
          </a:p>
        </p:txBody>
      </p:sp>
    </p:spTree>
    <p:extLst>
      <p:ext uri="{BB962C8B-B14F-4D97-AF65-F5344CB8AC3E}">
        <p14:creationId xmlns:p14="http://schemas.microsoft.com/office/powerpoint/2010/main" val="1064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DC40C5-CB10-47B2-93C8-5A02482D800A}"/>
              </a:ext>
            </a:extLst>
          </p:cNvPr>
          <p:cNvSpPr>
            <a:spLocks noGrp="1"/>
          </p:cNvSpPr>
          <p:nvPr>
            <p:ph type="title"/>
          </p:nvPr>
        </p:nvSpPr>
        <p:spPr>
          <a:xfrm>
            <a:off x="534256" y="276087"/>
            <a:ext cx="9030985" cy="1183566"/>
          </a:xfrm>
        </p:spPr>
        <p:txBody>
          <a:bodyPr>
            <a:noAutofit/>
          </a:bodyPr>
          <a:lstStyle/>
          <a:p>
            <a:r>
              <a:rPr lang="en-US" sz="4000"/>
              <a:t>Application Process for Placement in </a:t>
            </a:r>
            <a:br>
              <a:rPr lang="en-US" sz="4000"/>
            </a:br>
            <a:r>
              <a:rPr lang="en-US" sz="4000"/>
              <a:t>Out-of-State Residential Schools</a:t>
            </a:r>
          </a:p>
        </p:txBody>
      </p:sp>
      <p:sp>
        <p:nvSpPr>
          <p:cNvPr id="15" name="Content Placeholder 2">
            <a:extLst>
              <a:ext uri="{FF2B5EF4-FFF2-40B4-BE49-F238E27FC236}">
                <a16:creationId xmlns:a16="http://schemas.microsoft.com/office/drawing/2014/main" id="{F5710318-2DDD-4875-B3FB-78C47205C51F}"/>
              </a:ext>
            </a:extLst>
          </p:cNvPr>
          <p:cNvSpPr>
            <a:spLocks noGrp="1"/>
          </p:cNvSpPr>
          <p:nvPr>
            <p:ph sz="half" idx="1"/>
          </p:nvPr>
        </p:nvSpPr>
        <p:spPr>
          <a:xfrm>
            <a:off x="534256" y="1515907"/>
            <a:ext cx="7303585" cy="4932150"/>
          </a:xfrm>
        </p:spPr>
        <p:txBody>
          <a:bodyPr>
            <a:noAutofit/>
          </a:bodyPr>
          <a:lstStyle/>
          <a:p>
            <a:r>
              <a:rPr lang="en-US" sz="2400"/>
              <a:t>School district must annually apply to receive State Reimbursement for student’s placed in a New York State approved out-of-state residential school.  </a:t>
            </a:r>
          </a:p>
          <a:p>
            <a:r>
              <a:rPr lang="en-US" sz="2400"/>
              <a:t>The decision that a student needs an educational placement in a residential school, either in or out of State, must be based on the CSE determination that there is no appropriate nonresidential school available to meet the educational needs of the student. </a:t>
            </a:r>
          </a:p>
          <a:p>
            <a:r>
              <a:rPr lang="en-US" sz="2400"/>
              <a:t>State law and regulations require the school district to identify needed support services that may help families maintain children in their own homes and communities, and avoid placement in residential care, for as long as possible. </a:t>
            </a:r>
          </a:p>
        </p:txBody>
      </p:sp>
      <p:pic>
        <p:nvPicPr>
          <p:cNvPr id="8" name="Picture 7" descr="Photo of the Out-of-State application memo from March of 2021. ">
            <a:hlinkClick r:id="rId3"/>
            <a:extLst>
              <a:ext uri="{FF2B5EF4-FFF2-40B4-BE49-F238E27FC236}">
                <a16:creationId xmlns:a16="http://schemas.microsoft.com/office/drawing/2014/main" id="{D863C81C-D5A8-46CD-B758-81A18F760CBC}"/>
              </a:ext>
            </a:extLst>
          </p:cNvPr>
          <p:cNvPicPr>
            <a:picLocks noChangeAspect="1"/>
          </p:cNvPicPr>
          <p:nvPr/>
        </p:nvPicPr>
        <p:blipFill>
          <a:blip r:embed="rId4"/>
          <a:stretch>
            <a:fillRect/>
          </a:stretch>
        </p:blipFill>
        <p:spPr>
          <a:xfrm>
            <a:off x="8013843" y="1297426"/>
            <a:ext cx="3945162" cy="5191005"/>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50E91556-60A4-45A3-8B4D-382F30B80686}"/>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43</a:t>
            </a:fld>
            <a:endParaRPr lang="en-US" sz="1000"/>
          </a:p>
        </p:txBody>
      </p:sp>
      <p:sp>
        <p:nvSpPr>
          <p:cNvPr id="7" name="Footer Placeholder 6">
            <a:extLst>
              <a:ext uri="{FF2B5EF4-FFF2-40B4-BE49-F238E27FC236}">
                <a16:creationId xmlns:a16="http://schemas.microsoft.com/office/drawing/2014/main" id="{DF3DE3D2-845C-4464-9187-09246C38535A}"/>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Out-of-State Application </a:t>
            </a:r>
          </a:p>
        </p:txBody>
      </p:sp>
    </p:spTree>
    <p:extLst>
      <p:ext uri="{BB962C8B-B14F-4D97-AF65-F5344CB8AC3E}">
        <p14:creationId xmlns:p14="http://schemas.microsoft.com/office/powerpoint/2010/main" val="35841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1200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grpId="0" nodeType="withEffect">
                                  <p:stCondLst>
                                    <p:cond delay="3500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YS Educational Partnership Logo">
            <a:extLst>
              <a:ext uri="{FF2B5EF4-FFF2-40B4-BE49-F238E27FC236}">
                <a16:creationId xmlns:a16="http://schemas.microsoft.com/office/drawing/2014/main" id="{27F6ECB2-AD1D-443C-B4D0-BE27DAAB8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01" y="147361"/>
            <a:ext cx="2021214" cy="1561847"/>
          </a:xfrm>
          <a:prstGeom prst="rect">
            <a:avLst/>
          </a:prstGeom>
        </p:spPr>
      </p:pic>
      <p:sp>
        <p:nvSpPr>
          <p:cNvPr id="14" name="Title 13">
            <a:extLst>
              <a:ext uri="{FF2B5EF4-FFF2-40B4-BE49-F238E27FC236}">
                <a16:creationId xmlns:a16="http://schemas.microsoft.com/office/drawing/2014/main" id="{AEB32E50-FCB3-4AD9-AB27-157D7813B56C}"/>
              </a:ext>
            </a:extLst>
          </p:cNvPr>
          <p:cNvSpPr>
            <a:spLocks noGrp="1"/>
          </p:cNvSpPr>
          <p:nvPr>
            <p:ph type="title" idx="4294967295"/>
          </p:nvPr>
        </p:nvSpPr>
        <p:spPr>
          <a:xfrm>
            <a:off x="1849347" y="363553"/>
            <a:ext cx="8024116"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Office of Special Education Educational Partnership Tiered Support &amp; Professional Development </a:t>
            </a:r>
            <a:endParaRPr kumimoji="0" lang="en-US" sz="2800" b="0" i="0" u="none" strike="noStrike" kern="1200" cap="none" spc="0" normalizeH="0" baseline="0" noProof="0">
              <a:ln>
                <a:noFill/>
              </a:ln>
              <a:solidFill>
                <a:srgbClr val="1F3864"/>
              </a:solidFill>
              <a:effectLst/>
              <a:uLnTx/>
              <a:uFillTx/>
              <a:latin typeface="Corbel" panose="020B0503020204020204"/>
              <a:ea typeface="+mn-ea"/>
              <a:cs typeface="+mn-cs"/>
            </a:endParaRPr>
          </a:p>
        </p:txBody>
      </p:sp>
      <p:graphicFrame>
        <p:nvGraphicFramePr>
          <p:cNvPr id="13" name="Diagram 12" descr="12 Regional Partnership Centers&#10;14 School-Age Family and Community Engagement Centers&#10;14 Early Childhood Family and Community Engagement Centers">
            <a:extLst>
              <a:ext uri="{FF2B5EF4-FFF2-40B4-BE49-F238E27FC236}">
                <a16:creationId xmlns:a16="http://schemas.microsoft.com/office/drawing/2014/main" id="{60A07586-72AD-400D-AB3F-9EF9B58C30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440922"/>
              </p:ext>
            </p:extLst>
          </p:nvPr>
        </p:nvGraphicFramePr>
        <p:xfrm>
          <a:off x="76044" y="1715786"/>
          <a:ext cx="3123343" cy="47119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a:extLst>
              <a:ext uri="{FF2B5EF4-FFF2-40B4-BE49-F238E27FC236}">
                <a16:creationId xmlns:a16="http://schemas.microsoft.com/office/drawing/2014/main" id="{9057373F-C34B-41E6-BFCB-7A3E08AA7B22}"/>
              </a:ext>
            </a:extLst>
          </p:cNvPr>
          <p:cNvSpPr/>
          <p:nvPr/>
        </p:nvSpPr>
        <p:spPr>
          <a:xfrm>
            <a:off x="3328544" y="1715786"/>
            <a:ext cx="8658253" cy="108201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rbel" panose="020B0503020204020204"/>
                <a:ea typeface="+mn-ea"/>
                <a:cs typeface="+mn-cs"/>
              </a:rPr>
              <a:t>Systems Change Work Providing a Variety of Supports to Educational Organizations in New York State</a:t>
            </a:r>
          </a:p>
        </p:txBody>
      </p:sp>
      <p:graphicFrame>
        <p:nvGraphicFramePr>
          <p:cNvPr id="12" name="Content Placeholder 4" descr="Regional Learning&#10;Targeted Skills/Support Groups&#10;Support Plans &#10;">
            <a:extLst>
              <a:ext uri="{FF2B5EF4-FFF2-40B4-BE49-F238E27FC236}">
                <a16:creationId xmlns:a16="http://schemas.microsoft.com/office/drawing/2014/main" id="{9B4D52B1-C334-4EC7-8595-C12320E477E7}"/>
              </a:ext>
              <a:ext uri="{C183D7F6-B498-43B3-948B-1728B52AA6E4}">
                <adec:decorative xmlns:adec="http://schemas.microsoft.com/office/drawing/2017/decorative" val="0"/>
              </a:ext>
            </a:extLst>
          </p:cNvPr>
          <p:cNvGraphicFramePr>
            <a:graphicFrameLocks/>
          </p:cNvGraphicFramePr>
          <p:nvPr/>
        </p:nvGraphicFramePr>
        <p:xfrm>
          <a:off x="3199387" y="2634220"/>
          <a:ext cx="8809902" cy="38602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a:extLst>
              <a:ext uri="{FF2B5EF4-FFF2-40B4-BE49-F238E27FC236}">
                <a16:creationId xmlns:a16="http://schemas.microsoft.com/office/drawing/2014/main" id="{08158444-1019-4154-A388-73BBA7006F0E}"/>
              </a:ext>
              <a:ext uri="{C183D7F6-B498-43B3-948B-1728B52AA6E4}">
                <adec:decorative xmlns:adec="http://schemas.microsoft.com/office/drawing/2017/decorative" val="1"/>
              </a:ext>
            </a:extLst>
          </p:cNvPr>
          <p:cNvSpPr txBox="1"/>
          <p:nvPr/>
        </p:nvSpPr>
        <p:spPr>
          <a:xfrm>
            <a:off x="3513761" y="2901933"/>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1</a:t>
            </a:r>
          </a:p>
        </p:txBody>
      </p:sp>
      <p:sp>
        <p:nvSpPr>
          <p:cNvPr id="17" name="TextBox 16">
            <a:extLst>
              <a:ext uri="{FF2B5EF4-FFF2-40B4-BE49-F238E27FC236}">
                <a16:creationId xmlns:a16="http://schemas.microsoft.com/office/drawing/2014/main" id="{74AEC6B6-F838-46B2-8EAE-73A6541D19DA}"/>
              </a:ext>
              <a:ext uri="{C183D7F6-B498-43B3-948B-1728B52AA6E4}">
                <adec:decorative xmlns:adec="http://schemas.microsoft.com/office/drawing/2017/decorative" val="1"/>
              </a:ext>
            </a:extLst>
          </p:cNvPr>
          <p:cNvSpPr txBox="1"/>
          <p:nvPr/>
        </p:nvSpPr>
        <p:spPr>
          <a:xfrm>
            <a:off x="4140481" y="5167525"/>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3</a:t>
            </a:r>
          </a:p>
        </p:txBody>
      </p:sp>
      <p:sp>
        <p:nvSpPr>
          <p:cNvPr id="16" name="TextBox 15">
            <a:extLst>
              <a:ext uri="{FF2B5EF4-FFF2-40B4-BE49-F238E27FC236}">
                <a16:creationId xmlns:a16="http://schemas.microsoft.com/office/drawing/2014/main" id="{7F958AC9-E7C3-493A-88D0-92A0F45AE368}"/>
              </a:ext>
              <a:ext uri="{C183D7F6-B498-43B3-948B-1728B52AA6E4}">
                <adec:decorative xmlns:adec="http://schemas.microsoft.com/office/drawing/2017/decorative" val="1"/>
              </a:ext>
            </a:extLst>
          </p:cNvPr>
          <p:cNvSpPr txBox="1"/>
          <p:nvPr/>
        </p:nvSpPr>
        <p:spPr>
          <a:xfrm>
            <a:off x="3811711" y="4062484"/>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2</a:t>
            </a:r>
          </a:p>
        </p:txBody>
      </p:sp>
      <p:sp>
        <p:nvSpPr>
          <p:cNvPr id="2" name="Slide Number Placeholder 1">
            <a:extLst>
              <a:ext uri="{FF2B5EF4-FFF2-40B4-BE49-F238E27FC236}">
                <a16:creationId xmlns:a16="http://schemas.microsoft.com/office/drawing/2014/main" id="{EEFBEB5B-5D94-4BA2-9FD3-42C5B9EAF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dirty="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15340F09-5937-4DC5-9325-723F3CC34BA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Office of Special Education Educational Partnership </a:t>
            </a:r>
          </a:p>
        </p:txBody>
      </p:sp>
      <p:sp>
        <p:nvSpPr>
          <p:cNvPr id="9" name="Frame 8">
            <a:extLst>
              <a:ext uri="{FF2B5EF4-FFF2-40B4-BE49-F238E27FC236}">
                <a16:creationId xmlns:a16="http://schemas.microsoft.com/office/drawing/2014/main" id="{649F2B28-0695-482C-AB36-88DCE5FEBA56}"/>
              </a:ext>
              <a:ext uri="{C183D7F6-B498-43B3-948B-1728B52AA6E4}">
                <adec:decorative xmlns:adec="http://schemas.microsoft.com/office/drawing/2017/decorative" val="1"/>
              </a:ext>
            </a:extLst>
          </p:cNvPr>
          <p:cNvSpPr/>
          <p:nvPr/>
        </p:nvSpPr>
        <p:spPr>
          <a:xfrm>
            <a:off x="205201" y="1715786"/>
            <a:ext cx="2861849" cy="1561847"/>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46727161-62A8-49A5-BF43-55416B7732BF}"/>
              </a:ext>
              <a:ext uri="{C183D7F6-B498-43B3-948B-1728B52AA6E4}">
                <adec:decorative xmlns:adec="http://schemas.microsoft.com/office/drawing/2017/decorative" val="1"/>
              </a:ext>
            </a:extLst>
          </p:cNvPr>
          <p:cNvSpPr/>
          <p:nvPr/>
        </p:nvSpPr>
        <p:spPr>
          <a:xfrm>
            <a:off x="205201" y="3284211"/>
            <a:ext cx="2861849" cy="1561847"/>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CBDCE709-A3F2-4410-AE7A-25D60E3FF7FD}"/>
              </a:ext>
              <a:ext uri="{C183D7F6-B498-43B3-948B-1728B52AA6E4}">
                <adec:decorative xmlns:adec="http://schemas.microsoft.com/office/drawing/2017/decorative" val="1"/>
              </a:ext>
            </a:extLst>
          </p:cNvPr>
          <p:cNvSpPr/>
          <p:nvPr/>
        </p:nvSpPr>
        <p:spPr>
          <a:xfrm>
            <a:off x="205201" y="4852636"/>
            <a:ext cx="2861849" cy="1561847"/>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2094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208386-9B3C-40A9-8075-679860D4C11D}"/>
              </a:ext>
            </a:extLst>
          </p:cNvPr>
          <p:cNvSpPr txBox="1">
            <a:spLocks noGrp="1"/>
          </p:cNvSpPr>
          <p:nvPr>
            <p:ph type="title" idx="4294967295"/>
          </p:nvPr>
        </p:nvSpPr>
        <p:spPr>
          <a:xfrm>
            <a:off x="1921267" y="183545"/>
            <a:ext cx="9216483" cy="11835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a:ln>
                  <a:noFill/>
                </a:ln>
                <a:solidFill>
                  <a:schemeClr val="accent1">
                    <a:lumMod val="75000"/>
                  </a:schemeClr>
                </a:solidFill>
                <a:effectLst/>
                <a:uLnTx/>
                <a:uFillTx/>
                <a:latin typeface="+mj-lt"/>
                <a:ea typeface="+mj-ea"/>
                <a:cs typeface="+mj-cs"/>
              </a:rPr>
              <a:t>Educational Partnership Resources </a:t>
            </a:r>
            <a:br>
              <a:rPr kumimoji="0" lang="en-US" sz="3400" b="0" i="0" u="none" strike="noStrike" kern="1200" cap="none" spc="0" normalizeH="0" baseline="0" noProof="0">
                <a:ln>
                  <a:noFill/>
                </a:ln>
                <a:solidFill>
                  <a:schemeClr val="accent1">
                    <a:lumMod val="75000"/>
                  </a:schemeClr>
                </a:solidFill>
                <a:effectLst/>
                <a:uLnTx/>
                <a:uFillTx/>
                <a:latin typeface="+mj-lt"/>
                <a:ea typeface="+mj-ea"/>
                <a:cs typeface="+mj-cs"/>
              </a:rPr>
            </a:br>
            <a:r>
              <a:rPr kumimoji="0" lang="en-US" sz="2300" b="0" i="0" u="none" strike="noStrike" kern="1200" cap="none" spc="0" normalizeH="0" baseline="0" noProof="0">
                <a:ln>
                  <a:noFill/>
                </a:ln>
                <a:solidFill>
                  <a:schemeClr val="accent1">
                    <a:lumMod val="75000"/>
                  </a:schemeClr>
                </a:solidFill>
                <a:effectLst/>
                <a:uLnTx/>
                <a:uFillTx/>
                <a:latin typeface="+mj-lt"/>
                <a:ea typeface="+mj-ea"/>
                <a:cs typeface="+mj-cs"/>
              </a:rPr>
              <a:t>Targeted Professional Development Improvement Strategies </a:t>
            </a:r>
          </a:p>
        </p:txBody>
      </p:sp>
      <p:pic>
        <p:nvPicPr>
          <p:cNvPr id="11" name="Picture 10" descr="Educational Partnership Logo">
            <a:extLst>
              <a:ext uri="{FF2B5EF4-FFF2-40B4-BE49-F238E27FC236}">
                <a16:creationId xmlns:a16="http://schemas.microsoft.com/office/drawing/2014/main" id="{3B1EC595-7AF3-40E8-9D4B-D9F33CD80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12" y="154112"/>
            <a:ext cx="1607855" cy="1242433"/>
          </a:xfrm>
          <a:prstGeom prst="rect">
            <a:avLst/>
          </a:prstGeom>
        </p:spPr>
      </p:pic>
      <p:sp>
        <p:nvSpPr>
          <p:cNvPr id="3" name="Content Placeholder 2">
            <a:extLst>
              <a:ext uri="{FF2B5EF4-FFF2-40B4-BE49-F238E27FC236}">
                <a16:creationId xmlns:a16="http://schemas.microsoft.com/office/drawing/2014/main" id="{8C483EC1-6B59-4A5B-B70F-65B26A8B34B8}"/>
              </a:ext>
            </a:extLst>
          </p:cNvPr>
          <p:cNvSpPr>
            <a:spLocks noGrp="1"/>
          </p:cNvSpPr>
          <p:nvPr>
            <p:ph sz="half" idx="1"/>
          </p:nvPr>
        </p:nvSpPr>
        <p:spPr>
          <a:xfrm>
            <a:off x="925332" y="1510132"/>
            <a:ext cx="10341335" cy="4943831"/>
          </a:xfrm>
        </p:spPr>
        <p:txBody>
          <a:bodyPr vert="horz" lIns="91440" tIns="45720" rIns="91440" bIns="45720" rtlCol="0" anchor="t">
            <a:normAutofit lnSpcReduction="10000"/>
          </a:bodyPr>
          <a:lstStyle/>
          <a:p>
            <a:pPr marL="0" indent="0">
              <a:buNone/>
            </a:pPr>
            <a:r>
              <a:rPr lang="en-US" b="1"/>
              <a:t>Training relevant to School-Age Least Restrictive Environment include:</a:t>
            </a:r>
          </a:p>
          <a:p>
            <a:pPr marL="342900" indent="-342900">
              <a:buFont typeface="Wingdings" panose="020B0604020202020204" pitchFamily="34" charset="0"/>
              <a:buChar char="Ø"/>
            </a:pPr>
            <a:r>
              <a:rPr lang="en-US"/>
              <a:t>CPSE/CSE Chairperson Training</a:t>
            </a:r>
          </a:p>
          <a:p>
            <a:pPr marL="342900" indent="-342900">
              <a:buFont typeface="Wingdings" panose="020B0604020202020204" pitchFamily="34" charset="0"/>
              <a:buChar char="Ø"/>
            </a:pPr>
            <a:r>
              <a:rPr lang="en-US"/>
              <a:t>Positive Behavioral Intervention and Supports Training (all tiers)</a:t>
            </a:r>
          </a:p>
          <a:p>
            <a:pPr marL="342900" indent="-342900">
              <a:buFont typeface="Wingdings" panose="020B0604020202020204" pitchFamily="34" charset="0"/>
              <a:buChar char="Ø"/>
            </a:pPr>
            <a:r>
              <a:rPr lang="en-US"/>
              <a:t>Identifying and Intensifying Intervention</a:t>
            </a:r>
          </a:p>
          <a:p>
            <a:pPr marL="342900" indent="-342900">
              <a:buFont typeface="Wingdings" panose="020B0604020202020204" pitchFamily="34" charset="0"/>
              <a:buChar char="Ø"/>
            </a:pPr>
            <a:r>
              <a:rPr lang="en-US"/>
              <a:t>Fundamentals of Equity: Exploring Equity and Cultural Responsiveness</a:t>
            </a:r>
          </a:p>
          <a:p>
            <a:pPr marL="342900" indent="-342900">
              <a:buFont typeface="Wingdings" panose="020B0604020202020204" pitchFamily="34" charset="0"/>
              <a:buChar char="Ø"/>
            </a:pPr>
            <a:r>
              <a:rPr lang="en-US"/>
              <a:t>Introduction to the Behavior Pathway</a:t>
            </a:r>
          </a:p>
          <a:p>
            <a:pPr marL="342900" indent="-342900">
              <a:buFont typeface="Wingdings" panose="020B0604020202020204" pitchFamily="34" charset="0"/>
              <a:buChar char="Ø"/>
            </a:pPr>
            <a:r>
              <a:rPr lang="en-US"/>
              <a:t>Using the Behavior Pathway to Identify Interventions</a:t>
            </a:r>
          </a:p>
          <a:p>
            <a:pPr marL="342900" indent="-342900">
              <a:buFont typeface="Wingdings" panose="020B0604020202020204" pitchFamily="34" charset="0"/>
              <a:buChar char="Ø"/>
            </a:pPr>
            <a:r>
              <a:rPr lang="en-US"/>
              <a:t>Specially Designed Instruction/Explicit Direct Instruction</a:t>
            </a:r>
          </a:p>
          <a:p>
            <a:pPr marL="342900" indent="-342900">
              <a:buFont typeface="Wingdings" panose="020B0604020202020204" pitchFamily="34" charset="0"/>
              <a:buChar char="Ø"/>
            </a:pPr>
            <a:r>
              <a:rPr lang="en-US"/>
              <a:t>Disproportionality</a:t>
            </a:r>
          </a:p>
          <a:p>
            <a:pPr marL="342900" indent="-342900">
              <a:buFont typeface="Wingdings" panose="020B0604020202020204" pitchFamily="34" charset="0"/>
              <a:buChar char="Ø"/>
            </a:pPr>
            <a:r>
              <a:rPr lang="en-US"/>
              <a:t>Functional Behavioral Assessment/Behavioral Intervention Plan Training</a:t>
            </a:r>
          </a:p>
          <a:p>
            <a:pPr marL="342900" indent="-342900">
              <a:buFont typeface="Wingdings" panose="020B0604020202020204" pitchFamily="34" charset="0"/>
              <a:buChar char="Ø"/>
            </a:pPr>
            <a:r>
              <a:rPr lang="en-US"/>
              <a:t>Developing Behavior Systems that Work</a:t>
            </a:r>
          </a:p>
          <a:p>
            <a:pPr marL="342900" indent="-342900">
              <a:buFont typeface="Wingdings" panose="020B0604020202020204" pitchFamily="34" charset="0"/>
              <a:buChar char="Ø"/>
            </a:pPr>
            <a:r>
              <a:rPr lang="en-US"/>
              <a:t>Dimensions of Equity in Education</a:t>
            </a:r>
          </a:p>
        </p:txBody>
      </p:sp>
      <p:sp>
        <p:nvSpPr>
          <p:cNvPr id="5" name="Slide Number Placeholder 4">
            <a:extLst>
              <a:ext uri="{FF2B5EF4-FFF2-40B4-BE49-F238E27FC236}">
                <a16:creationId xmlns:a16="http://schemas.microsoft.com/office/drawing/2014/main" id="{09776D1C-6088-4C9B-9516-514BC5392DF7}"/>
              </a:ext>
            </a:extLst>
          </p:cNvPr>
          <p:cNvSpPr>
            <a:spLocks noGrp="1"/>
          </p:cNvSpPr>
          <p:nvPr>
            <p:ph type="sldNum" sz="quarter" idx="12"/>
          </p:nvPr>
        </p:nvSpPr>
        <p:spPr/>
        <p:txBody>
          <a:bodyPr/>
          <a:lstStyle/>
          <a:p>
            <a:fld id="{9CD8D479-8942-46E8-A226-A4E01F7A105C}" type="slidenum">
              <a:rPr lang="en-US" dirty="0" smtClean="0"/>
              <a:t>45</a:t>
            </a:fld>
            <a:endParaRPr lang="en-US"/>
          </a:p>
        </p:txBody>
      </p:sp>
      <p:sp>
        <p:nvSpPr>
          <p:cNvPr id="7" name="Footer Placeholder 6">
            <a:extLst>
              <a:ext uri="{FF2B5EF4-FFF2-40B4-BE49-F238E27FC236}">
                <a16:creationId xmlns:a16="http://schemas.microsoft.com/office/drawing/2014/main" id="{8092F7FD-CE5A-4755-A81B-91BECE303DD4}"/>
              </a:ext>
            </a:extLst>
          </p:cNvPr>
          <p:cNvSpPr>
            <a:spLocks noGrp="1"/>
          </p:cNvSpPr>
          <p:nvPr>
            <p:ph type="ftr" sz="quarter" idx="11"/>
          </p:nvPr>
        </p:nvSpPr>
        <p:spPr/>
        <p:txBody>
          <a:bodyPr/>
          <a:lstStyle/>
          <a:p>
            <a:r>
              <a:rPr lang="en-US"/>
              <a:t>Educational Partnership Trainings </a:t>
            </a:r>
          </a:p>
        </p:txBody>
      </p:sp>
    </p:spTree>
    <p:extLst>
      <p:ext uri="{BB962C8B-B14F-4D97-AF65-F5344CB8AC3E}">
        <p14:creationId xmlns:p14="http://schemas.microsoft.com/office/powerpoint/2010/main" val="11917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DA1-14BF-47F7-BD9C-34BF518A1749}"/>
              </a:ext>
            </a:extLst>
          </p:cNvPr>
          <p:cNvSpPr>
            <a:spLocks noGrp="1"/>
          </p:cNvSpPr>
          <p:nvPr>
            <p:ph type="title"/>
          </p:nvPr>
        </p:nvSpPr>
        <p:spPr>
          <a:xfrm>
            <a:off x="371628" y="276087"/>
            <a:ext cx="10410348" cy="751329"/>
          </a:xfrm>
        </p:spPr>
        <p:txBody>
          <a:bodyPr/>
          <a:lstStyle/>
          <a:p>
            <a:r>
              <a:rPr lang="en-US" sz="3200" b="1">
                <a:solidFill>
                  <a:srgbClr val="1F3864"/>
                </a:solidFill>
                <a:ea typeface="Times New Roman" panose="02020603050405020304" pitchFamily="18" charset="0"/>
              </a:rPr>
              <a:t>Potential New Improvement Activity #1</a:t>
            </a:r>
            <a:endParaRPr lang="en-US"/>
          </a:p>
        </p:txBody>
      </p:sp>
      <p:graphicFrame>
        <p:nvGraphicFramePr>
          <p:cNvPr id="7" name="Content Placeholder 6" descr="Describes a potential new improvement activity to increase school-age LRE performance by requiring school districts to develop and implement comprehensive plans to expand high-quality inclusive programs for students with disabilities.  &#10;">
            <a:extLst>
              <a:ext uri="{FF2B5EF4-FFF2-40B4-BE49-F238E27FC236}">
                <a16:creationId xmlns:a16="http://schemas.microsoft.com/office/drawing/2014/main" id="{85C04BC9-637D-45B0-9D96-6FA43EBE38F6}"/>
              </a:ext>
            </a:extLst>
          </p:cNvPr>
          <p:cNvGraphicFramePr>
            <a:graphicFrameLocks noGrp="1"/>
          </p:cNvGraphicFramePr>
          <p:nvPr>
            <p:ph idx="1"/>
            <p:extLst>
              <p:ext uri="{D42A27DB-BD31-4B8C-83A1-F6EECF244321}">
                <p14:modId xmlns:p14="http://schemas.microsoft.com/office/powerpoint/2010/main" val="2055164997"/>
              </p:ext>
            </p:extLst>
          </p:nvPr>
        </p:nvGraphicFramePr>
        <p:xfrm>
          <a:off x="371628" y="1027416"/>
          <a:ext cx="11536120" cy="5429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BC19F0A-5BA1-4121-B9B3-70C4E7C4F696}"/>
              </a:ext>
            </a:extLst>
          </p:cNvPr>
          <p:cNvSpPr>
            <a:spLocks noGrp="1"/>
          </p:cNvSpPr>
          <p:nvPr>
            <p:ph type="sldNum" sz="quarter" idx="12"/>
          </p:nvPr>
        </p:nvSpPr>
        <p:spPr/>
        <p:txBody>
          <a:bodyPr/>
          <a:lstStyle/>
          <a:p>
            <a:fld id="{9CD8D479-8942-46E8-A226-A4E01F7A105C}" type="slidenum">
              <a:rPr lang="en-US" dirty="0" smtClean="0"/>
              <a:t>46</a:t>
            </a:fld>
            <a:endParaRPr lang="en-US"/>
          </a:p>
        </p:txBody>
      </p:sp>
      <p:sp>
        <p:nvSpPr>
          <p:cNvPr id="6" name="Footer Placeholder 5">
            <a:extLst>
              <a:ext uri="{FF2B5EF4-FFF2-40B4-BE49-F238E27FC236}">
                <a16:creationId xmlns:a16="http://schemas.microsoft.com/office/drawing/2014/main" id="{8FE9D91F-27B5-4187-8016-41A6F569E259}"/>
              </a:ext>
            </a:extLst>
          </p:cNvPr>
          <p:cNvSpPr>
            <a:spLocks noGrp="1"/>
          </p:cNvSpPr>
          <p:nvPr>
            <p:ph type="ftr" sz="quarter" idx="11"/>
          </p:nvPr>
        </p:nvSpPr>
        <p:spPr/>
        <p:txBody>
          <a:bodyPr/>
          <a:lstStyle/>
          <a:p>
            <a:r>
              <a:rPr lang="en-US"/>
              <a:t>School-Age LRE Improvement Activity #1 </a:t>
            </a:r>
          </a:p>
        </p:txBody>
      </p:sp>
    </p:spTree>
    <p:extLst>
      <p:ext uri="{BB962C8B-B14F-4D97-AF65-F5344CB8AC3E}">
        <p14:creationId xmlns:p14="http://schemas.microsoft.com/office/powerpoint/2010/main" val="236876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3715F7C7-F2FD-4D69-8E90-CDAF9CCB57D3}"/>
                                            </p:graphicEl>
                                          </p:spTgt>
                                        </p:tgtEl>
                                        <p:attrNameLst>
                                          <p:attrName>style.visibility</p:attrName>
                                        </p:attrNameLst>
                                      </p:cBhvr>
                                      <p:to>
                                        <p:strVal val="visible"/>
                                      </p:to>
                                    </p:set>
                                    <p:animEffect transition="in" filter="fade">
                                      <p:cBhvr>
                                        <p:cTn id="7" dur="500"/>
                                        <p:tgtEl>
                                          <p:spTgt spid="7">
                                            <p:graphicEl>
                                              <a:dgm id="{3715F7C7-F2FD-4D69-8E90-CDAF9CCB57D3}"/>
                                            </p:graphicEl>
                                          </p:spTgt>
                                        </p:tgtEl>
                                      </p:cBhvr>
                                    </p:animEffect>
                                  </p:childTnLst>
                                </p:cTn>
                              </p:par>
                              <p:par>
                                <p:cTn id="8" presetID="10" presetClass="entr" presetSubtype="0" fill="hold" grpId="0" nodeType="withEffect">
                                  <p:stCondLst>
                                    <p:cond delay="15000"/>
                                  </p:stCondLst>
                                  <p:childTnLst>
                                    <p:set>
                                      <p:cBhvr>
                                        <p:cTn id="9" dur="1" fill="hold">
                                          <p:stCondLst>
                                            <p:cond delay="0"/>
                                          </p:stCondLst>
                                        </p:cTn>
                                        <p:tgtEl>
                                          <p:spTgt spid="7">
                                            <p:graphicEl>
                                              <a:dgm id="{5C6DB683-8651-4727-934E-554B9AD1190F}"/>
                                            </p:graphicEl>
                                          </p:spTgt>
                                        </p:tgtEl>
                                        <p:attrNameLst>
                                          <p:attrName>style.visibility</p:attrName>
                                        </p:attrNameLst>
                                      </p:cBhvr>
                                      <p:to>
                                        <p:strVal val="visible"/>
                                      </p:to>
                                    </p:set>
                                    <p:animEffect transition="in" filter="fade">
                                      <p:cBhvr>
                                        <p:cTn id="10" dur="500"/>
                                        <p:tgtEl>
                                          <p:spTgt spid="7">
                                            <p:graphicEl>
                                              <a:dgm id="{5C6DB683-8651-4727-934E-554B9AD119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DA1-14BF-47F7-BD9C-34BF518A1749}"/>
              </a:ext>
            </a:extLst>
          </p:cNvPr>
          <p:cNvSpPr>
            <a:spLocks noGrp="1"/>
          </p:cNvSpPr>
          <p:nvPr>
            <p:ph type="title"/>
          </p:nvPr>
        </p:nvSpPr>
        <p:spPr>
          <a:xfrm>
            <a:off x="371628" y="276087"/>
            <a:ext cx="10410348" cy="751329"/>
          </a:xfrm>
        </p:spPr>
        <p:txBody>
          <a:bodyPr/>
          <a:lstStyle/>
          <a:p>
            <a:r>
              <a:rPr lang="en-US" sz="3200" b="1">
                <a:solidFill>
                  <a:srgbClr val="1F3864"/>
                </a:solidFill>
                <a:ea typeface="Times New Roman" panose="02020603050405020304" pitchFamily="18" charset="0"/>
              </a:rPr>
              <a:t>Potential New Improvement Activity #2</a:t>
            </a:r>
            <a:endParaRPr lang="en-US"/>
          </a:p>
        </p:txBody>
      </p:sp>
      <p:graphicFrame>
        <p:nvGraphicFramePr>
          <p:cNvPr id="7" name="Content Placeholder 6" descr="Describes a potential improvement activity to improve school-age LRE by developing a CSE training module for Indicator 5.  An LRE training module would serve as a proactive and preventative measure by providing professional development to CSE chairpersons in making optimal LRE decisions for individual students with disabilities, as well as to assist districts in accurately reporting their Indicator 5 School-Age LRE data to NYSED. &#10;">
            <a:extLst>
              <a:ext uri="{FF2B5EF4-FFF2-40B4-BE49-F238E27FC236}">
                <a16:creationId xmlns:a16="http://schemas.microsoft.com/office/drawing/2014/main" id="{85C04BC9-637D-45B0-9D96-6FA43EBE38F6}"/>
              </a:ext>
            </a:extLst>
          </p:cNvPr>
          <p:cNvGraphicFramePr>
            <a:graphicFrameLocks noGrp="1"/>
          </p:cNvGraphicFramePr>
          <p:nvPr>
            <p:ph idx="1"/>
            <p:extLst>
              <p:ext uri="{D42A27DB-BD31-4B8C-83A1-F6EECF244321}">
                <p14:modId xmlns:p14="http://schemas.microsoft.com/office/powerpoint/2010/main" val="3751212507"/>
              </p:ext>
            </p:extLst>
          </p:nvPr>
        </p:nvGraphicFramePr>
        <p:xfrm>
          <a:off x="158977" y="1047966"/>
          <a:ext cx="11898344" cy="543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BC19F0A-5BA1-4121-B9B3-70C4E7C4F696}"/>
              </a:ext>
            </a:extLst>
          </p:cNvPr>
          <p:cNvSpPr>
            <a:spLocks noGrp="1"/>
          </p:cNvSpPr>
          <p:nvPr>
            <p:ph type="sldNum" sz="quarter" idx="12"/>
          </p:nvPr>
        </p:nvSpPr>
        <p:spPr/>
        <p:txBody>
          <a:bodyPr/>
          <a:lstStyle/>
          <a:p>
            <a:fld id="{9CD8D479-8942-46E8-A226-A4E01F7A105C}" type="slidenum">
              <a:rPr lang="en-US" dirty="0" smtClean="0"/>
              <a:t>47</a:t>
            </a:fld>
            <a:endParaRPr lang="en-US"/>
          </a:p>
        </p:txBody>
      </p:sp>
      <p:sp>
        <p:nvSpPr>
          <p:cNvPr id="6" name="Footer Placeholder 5">
            <a:extLst>
              <a:ext uri="{FF2B5EF4-FFF2-40B4-BE49-F238E27FC236}">
                <a16:creationId xmlns:a16="http://schemas.microsoft.com/office/drawing/2014/main" id="{8FE9D91F-27B5-4187-8016-41A6F569E259}"/>
              </a:ext>
            </a:extLst>
          </p:cNvPr>
          <p:cNvSpPr>
            <a:spLocks noGrp="1"/>
          </p:cNvSpPr>
          <p:nvPr>
            <p:ph type="ftr" sz="quarter" idx="11"/>
          </p:nvPr>
        </p:nvSpPr>
        <p:spPr/>
        <p:txBody>
          <a:bodyPr/>
          <a:lstStyle/>
          <a:p>
            <a:r>
              <a:rPr lang="en-US"/>
              <a:t>School-Age LRE Improvement Activity #2 </a:t>
            </a:r>
          </a:p>
        </p:txBody>
      </p:sp>
    </p:spTree>
    <p:extLst>
      <p:ext uri="{BB962C8B-B14F-4D97-AF65-F5344CB8AC3E}">
        <p14:creationId xmlns:p14="http://schemas.microsoft.com/office/powerpoint/2010/main" val="275830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3715F7C7-F2FD-4D69-8E90-CDAF9CCB57D3}"/>
                                            </p:graphicEl>
                                          </p:spTgt>
                                        </p:tgtEl>
                                        <p:attrNameLst>
                                          <p:attrName>style.visibility</p:attrName>
                                        </p:attrNameLst>
                                      </p:cBhvr>
                                      <p:to>
                                        <p:strVal val="visible"/>
                                      </p:to>
                                    </p:set>
                                    <p:animEffect transition="in" filter="fade">
                                      <p:cBhvr>
                                        <p:cTn id="7" dur="500"/>
                                        <p:tgtEl>
                                          <p:spTgt spid="7">
                                            <p:graphicEl>
                                              <a:dgm id="{3715F7C7-F2FD-4D69-8E90-CDAF9CCB57D3}"/>
                                            </p:graphicEl>
                                          </p:spTgt>
                                        </p:tgtEl>
                                      </p:cBhvr>
                                    </p:animEffect>
                                  </p:childTnLst>
                                </p:cTn>
                              </p:par>
                              <p:par>
                                <p:cTn id="8" presetID="10" presetClass="entr" presetSubtype="0" fill="hold" grpId="0" nodeType="withEffect">
                                  <p:stCondLst>
                                    <p:cond delay="13000"/>
                                  </p:stCondLst>
                                  <p:childTnLst>
                                    <p:set>
                                      <p:cBhvr>
                                        <p:cTn id="9" dur="1" fill="hold">
                                          <p:stCondLst>
                                            <p:cond delay="0"/>
                                          </p:stCondLst>
                                        </p:cTn>
                                        <p:tgtEl>
                                          <p:spTgt spid="7">
                                            <p:graphicEl>
                                              <a:dgm id="{5C6DB683-8651-4727-934E-554B9AD1190F}"/>
                                            </p:graphicEl>
                                          </p:spTgt>
                                        </p:tgtEl>
                                        <p:attrNameLst>
                                          <p:attrName>style.visibility</p:attrName>
                                        </p:attrNameLst>
                                      </p:cBhvr>
                                      <p:to>
                                        <p:strVal val="visible"/>
                                      </p:to>
                                    </p:set>
                                    <p:animEffect transition="in" filter="fade">
                                      <p:cBhvr>
                                        <p:cTn id="10" dur="500"/>
                                        <p:tgtEl>
                                          <p:spTgt spid="7">
                                            <p:graphicEl>
                                              <a:dgm id="{5C6DB683-8651-4727-934E-554B9AD119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31B5-774A-4E24-A7EA-615F6F286E2C}"/>
              </a:ext>
            </a:extLst>
          </p:cNvPr>
          <p:cNvSpPr>
            <a:spLocks noGrp="1"/>
          </p:cNvSpPr>
          <p:nvPr>
            <p:ph type="title"/>
          </p:nvPr>
        </p:nvSpPr>
        <p:spPr>
          <a:xfrm>
            <a:off x="1885093" y="3517900"/>
            <a:ext cx="6714174" cy="2083033"/>
          </a:xfrm>
        </p:spPr>
        <p:txBody>
          <a:bodyPr>
            <a:noAutofit/>
          </a:bodyPr>
          <a:lstStyle/>
          <a:p>
            <a:pPr>
              <a:spcBef>
                <a:spcPts val="1200"/>
              </a:spcBef>
            </a:pPr>
            <a:r>
              <a:rPr lang="en-US" sz="3200"/>
              <a:t>What activities could be considered, maintained, or strengthened to address improvements in School-Age Least Restrictive Environment? </a:t>
            </a:r>
          </a:p>
        </p:txBody>
      </p:sp>
      <p:sp>
        <p:nvSpPr>
          <p:cNvPr id="3" name="Text Placeholder 2">
            <a:extLst>
              <a:ext uri="{FF2B5EF4-FFF2-40B4-BE49-F238E27FC236}">
                <a16:creationId xmlns:a16="http://schemas.microsoft.com/office/drawing/2014/main" id="{767D841A-5248-4D13-B2D6-D66F9F8C499D}"/>
              </a:ext>
            </a:extLst>
          </p:cNvPr>
          <p:cNvSpPr>
            <a:spLocks noGrp="1"/>
          </p:cNvSpPr>
          <p:nvPr>
            <p:ph type="body" idx="1"/>
          </p:nvPr>
        </p:nvSpPr>
        <p:spPr>
          <a:xfrm>
            <a:off x="2187960" y="5901344"/>
            <a:ext cx="5024794" cy="449523"/>
          </a:xfrm>
        </p:spPr>
        <p:txBody>
          <a:bodyPr>
            <a:normAutofit fontScale="92500" lnSpcReduction="20000"/>
          </a:bodyPr>
          <a:lstStyle/>
          <a:p>
            <a:pPr algn="ctr"/>
            <a:r>
              <a:rPr lang="en-US" sz="3200"/>
              <a:t>Stakeholder Discussion </a:t>
            </a:r>
          </a:p>
        </p:txBody>
      </p:sp>
      <p:pic>
        <p:nvPicPr>
          <p:cNvPr id="4" name="Graphic 3" descr="Questions">
            <a:extLst>
              <a:ext uri="{FF2B5EF4-FFF2-40B4-BE49-F238E27FC236}">
                <a16:creationId xmlns:a16="http://schemas.microsoft.com/office/drawing/2014/main" id="{1C2D0E51-CD00-4647-AAD2-F7912A768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6180" y="5267601"/>
            <a:ext cx="1267487" cy="1267487"/>
          </a:xfrm>
          <a:prstGeom prst="rect">
            <a:avLst/>
          </a:prstGeom>
        </p:spPr>
      </p:pic>
    </p:spTree>
    <p:extLst>
      <p:ext uri="{BB962C8B-B14F-4D97-AF65-F5344CB8AC3E}">
        <p14:creationId xmlns:p14="http://schemas.microsoft.com/office/powerpoint/2010/main" val="330187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106548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5 – </a:t>
            </a:r>
            <a:r>
              <a:rPr lang="en-US" sz="2800">
                <a:solidFill>
                  <a:schemeClr val="tx1"/>
                </a:solidFill>
                <a:latin typeface="+mn-lt"/>
                <a:ea typeface="+mn-ea"/>
                <a:cs typeface="+mn-cs"/>
              </a:rPr>
              <a:t>School-Age</a:t>
            </a:r>
            <a:r>
              <a:rPr kumimoji="0" lang="en-US" sz="2800" b="0" i="0" u="none" strike="noStrike" kern="1200" cap="none" spc="0" normalizeH="0" baseline="0" noProof="0">
                <a:ln>
                  <a:noFill/>
                </a:ln>
                <a:solidFill>
                  <a:schemeClr val="tx1"/>
                </a:solidFill>
                <a:effectLst/>
                <a:uLnTx/>
                <a:uFillTx/>
                <a:latin typeface="+mn-lt"/>
                <a:ea typeface="+mn-ea"/>
                <a:cs typeface="+mn-cs"/>
              </a:rPr>
              <a:t> Least Restrictive Environment Target Setting </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26A4635-89E1-4E7D-8B91-C40AE225C868}"/>
              </a:ext>
            </a:extLst>
          </p:cNvPr>
          <p:cNvSpPr>
            <a:spLocks noGrp="1"/>
          </p:cNvSpPr>
          <p:nvPr>
            <p:ph type="title"/>
          </p:nvPr>
        </p:nvSpPr>
        <p:spPr>
          <a:xfrm>
            <a:off x="249638" y="393160"/>
            <a:ext cx="9744938" cy="1183566"/>
          </a:xfrm>
        </p:spPr>
        <p:txBody>
          <a:bodyPr anchor="b">
            <a:normAutofit/>
          </a:bodyPr>
          <a:lstStyle/>
          <a:p>
            <a:r>
              <a:rPr lang="en-US"/>
              <a:t>The placement of an individual student with a disability in the least restrictive environment must: </a:t>
            </a:r>
          </a:p>
        </p:txBody>
      </p:sp>
      <p:sp>
        <p:nvSpPr>
          <p:cNvPr id="3" name="Content Placeholder 2">
            <a:extLst>
              <a:ext uri="{FF2B5EF4-FFF2-40B4-BE49-F238E27FC236}">
                <a16:creationId xmlns:a16="http://schemas.microsoft.com/office/drawing/2014/main" id="{EF4DA1CB-C1EA-49AA-A500-CD8758E8BEA1}"/>
              </a:ext>
            </a:extLst>
          </p:cNvPr>
          <p:cNvSpPr>
            <a:spLocks noGrp="1"/>
          </p:cNvSpPr>
          <p:nvPr>
            <p:ph sz="half" idx="2"/>
          </p:nvPr>
        </p:nvSpPr>
        <p:spPr>
          <a:xfrm>
            <a:off x="6939420" y="1751490"/>
            <a:ext cx="5002942" cy="4384546"/>
          </a:xfrm>
          <a:solidFill>
            <a:schemeClr val="tx1"/>
          </a:solidFill>
        </p:spPr>
        <p:txBody>
          <a:bodyPr anchor="ctr">
            <a:normAutofit/>
          </a:bodyPr>
          <a:lstStyle/>
          <a:p>
            <a:r>
              <a:rPr lang="en-US" sz="2800">
                <a:solidFill>
                  <a:schemeClr val="bg1"/>
                </a:solidFill>
              </a:rPr>
              <a:t>provide the special education needed by the student; </a:t>
            </a:r>
          </a:p>
          <a:p>
            <a:r>
              <a:rPr lang="en-US" sz="2800">
                <a:solidFill>
                  <a:schemeClr val="bg1"/>
                </a:solidFill>
              </a:rPr>
              <a:t>provide for education of the student to the maximum extent appropriate with other students who do not have disabilities; and </a:t>
            </a:r>
          </a:p>
          <a:p>
            <a:r>
              <a:rPr lang="en-US" sz="2800">
                <a:solidFill>
                  <a:schemeClr val="bg1"/>
                </a:solidFill>
              </a:rPr>
              <a:t>be as close as possible to the student's home. </a:t>
            </a:r>
          </a:p>
        </p:txBody>
      </p:sp>
      <p:sp>
        <p:nvSpPr>
          <p:cNvPr id="4" name="Slide Number Placeholder 3">
            <a:extLst>
              <a:ext uri="{FF2B5EF4-FFF2-40B4-BE49-F238E27FC236}">
                <a16:creationId xmlns:a16="http://schemas.microsoft.com/office/drawing/2014/main" id="{BAA5DB83-7250-4E06-B629-E5B114F87E11}"/>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5</a:t>
            </a:fld>
            <a:endParaRPr lang="en-US" sz="1000"/>
          </a:p>
        </p:txBody>
      </p:sp>
      <p:sp>
        <p:nvSpPr>
          <p:cNvPr id="6" name="Footer Placeholder 5">
            <a:extLst>
              <a:ext uri="{FF2B5EF4-FFF2-40B4-BE49-F238E27FC236}">
                <a16:creationId xmlns:a16="http://schemas.microsoft.com/office/drawing/2014/main" id="{5E01D68C-5560-4943-B8BC-69AFF6744C60}"/>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School-Age LRE</a:t>
            </a:r>
          </a:p>
        </p:txBody>
      </p:sp>
      <p:pic>
        <p:nvPicPr>
          <p:cNvPr id="8" name="Content Placeholder 7" descr="Children at school at a table joining hands">
            <a:extLst>
              <a:ext uri="{FF2B5EF4-FFF2-40B4-BE49-F238E27FC236}">
                <a16:creationId xmlns:a16="http://schemas.microsoft.com/office/drawing/2014/main" id="{5264C106-C417-4C3D-B50A-64E56F2E1D8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9638" y="1751490"/>
            <a:ext cx="6576820" cy="4384546"/>
          </a:xfrm>
        </p:spPr>
      </p:pic>
    </p:spTree>
    <p:extLst>
      <p:ext uri="{BB962C8B-B14F-4D97-AF65-F5344CB8AC3E}">
        <p14:creationId xmlns:p14="http://schemas.microsoft.com/office/powerpoint/2010/main" val="28546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5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7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13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B40F-141D-4A42-B838-AA4541103755}"/>
              </a:ext>
            </a:extLst>
          </p:cNvPr>
          <p:cNvSpPr>
            <a:spLocks noGrp="1"/>
          </p:cNvSpPr>
          <p:nvPr>
            <p:ph type="title"/>
          </p:nvPr>
        </p:nvSpPr>
        <p:spPr>
          <a:xfrm>
            <a:off x="410402" y="397552"/>
            <a:ext cx="10328572" cy="669078"/>
          </a:xfrm>
        </p:spPr>
        <p:txBody>
          <a:bodyPr/>
          <a:lstStyle/>
          <a:p>
            <a:r>
              <a:rPr lang="en-US"/>
              <a:t>New Baseline for Indicator 5: School-Age LRE</a:t>
            </a:r>
          </a:p>
        </p:txBody>
      </p:sp>
      <p:graphicFrame>
        <p:nvGraphicFramePr>
          <p:cNvPr id="7" name="Content Placeholder 6" descr="Describes the new baselines for Indicator 5. For 5A, the new baseline is 58.28%; for 5B the new baseline is 18.16%; and for 5C the new baseline is 5.14%.  All are based on reported 2020 data. ">
            <a:extLst>
              <a:ext uri="{FF2B5EF4-FFF2-40B4-BE49-F238E27FC236}">
                <a16:creationId xmlns:a16="http://schemas.microsoft.com/office/drawing/2014/main" id="{442EAD64-5FA2-4121-BA1B-4DC8A5400CB5}"/>
              </a:ext>
            </a:extLst>
          </p:cNvPr>
          <p:cNvGraphicFramePr>
            <a:graphicFrameLocks noGrp="1"/>
          </p:cNvGraphicFramePr>
          <p:nvPr>
            <p:ph idx="1"/>
            <p:extLst>
              <p:ext uri="{D42A27DB-BD31-4B8C-83A1-F6EECF244321}">
                <p14:modId xmlns:p14="http://schemas.microsoft.com/office/powerpoint/2010/main" val="793962203"/>
              </p:ext>
            </p:extLst>
          </p:nvPr>
        </p:nvGraphicFramePr>
        <p:xfrm>
          <a:off x="322326" y="762000"/>
          <a:ext cx="11500866"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2AAB795-1F6D-4C0B-A3F4-201985935BDE}"/>
              </a:ext>
            </a:extLst>
          </p:cNvPr>
          <p:cNvSpPr>
            <a:spLocks noGrp="1"/>
          </p:cNvSpPr>
          <p:nvPr>
            <p:ph type="sldNum" sz="quarter" idx="12"/>
          </p:nvPr>
        </p:nvSpPr>
        <p:spPr/>
        <p:txBody>
          <a:bodyPr/>
          <a:lstStyle/>
          <a:p>
            <a:fld id="{9CD8D479-8942-46E8-A226-A4E01F7A105C}" type="slidenum">
              <a:rPr lang="en-US" dirty="0" smtClean="0"/>
              <a:t>50</a:t>
            </a:fld>
            <a:endParaRPr lang="en-US"/>
          </a:p>
        </p:txBody>
      </p:sp>
      <p:sp>
        <p:nvSpPr>
          <p:cNvPr id="6" name="Footer Placeholder 5">
            <a:extLst>
              <a:ext uri="{FF2B5EF4-FFF2-40B4-BE49-F238E27FC236}">
                <a16:creationId xmlns:a16="http://schemas.microsoft.com/office/drawing/2014/main" id="{BED3A1AC-3D88-455C-B02B-40396C885CAA}"/>
              </a:ext>
            </a:extLst>
          </p:cNvPr>
          <p:cNvSpPr>
            <a:spLocks noGrp="1"/>
          </p:cNvSpPr>
          <p:nvPr>
            <p:ph type="ftr" sz="quarter" idx="11"/>
          </p:nvPr>
        </p:nvSpPr>
        <p:spPr/>
        <p:txBody>
          <a:bodyPr/>
          <a:lstStyle/>
          <a:p>
            <a:r>
              <a:rPr lang="en-US"/>
              <a:t>Indicator 5 2020-25 Baselines</a:t>
            </a:r>
          </a:p>
        </p:txBody>
      </p:sp>
    </p:spTree>
    <p:extLst>
      <p:ext uri="{BB962C8B-B14F-4D97-AF65-F5344CB8AC3E}">
        <p14:creationId xmlns:p14="http://schemas.microsoft.com/office/powerpoint/2010/main" val="15173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B9A7DD-F2B7-4120-9C21-1015A2282A10}"/>
              </a:ext>
            </a:extLst>
          </p:cNvPr>
          <p:cNvSpPr>
            <a:spLocks noGrp="1"/>
          </p:cNvSpPr>
          <p:nvPr>
            <p:ph type="title"/>
          </p:nvPr>
        </p:nvSpPr>
        <p:spPr>
          <a:xfrm>
            <a:off x="315434" y="174284"/>
            <a:ext cx="9248774" cy="1323553"/>
          </a:xfrm>
        </p:spPr>
        <p:txBody>
          <a:bodyPr>
            <a:normAutofit/>
          </a:bodyPr>
          <a:lstStyle/>
          <a:p>
            <a:r>
              <a:rPr lang="en-US" sz="3600"/>
              <a:t>Proposed Targets: Indicator 5A</a:t>
            </a:r>
            <a:br>
              <a:rPr lang="en-US" sz="3600"/>
            </a:br>
            <a:r>
              <a:rPr lang="en-US" sz="2200"/>
              <a:t>Percent of children with IEPs aged 5 who are enrolled in kindergarten and aged 6 through 21 served inside the regular class 80% or more of the day</a:t>
            </a:r>
            <a:endParaRPr lang="en-US" sz="2800"/>
          </a:p>
        </p:txBody>
      </p:sp>
      <p:graphicFrame>
        <p:nvGraphicFramePr>
          <p:cNvPr id="17" name="Chart 16" descr="Line graph describing the proposed New York State targets for indicator 5A, the percentage of children with IEPs aged 5 who are enrolled in kindergarten and aged 6 through 21 served inside the regular class 80% or more of the day. The X-axis represents the federal fiscal year from 2020 to 2025 and Y-axis represents target percentage. The graph shows an increase in target from the baseline of 58.28% in 2020 to 60% in 2025. The potential student impact would be an additional 8,474 students included in this indicator.&#10;2020 Baseline 58.28%&#10;2021 58.25%&#10;2022 58.75%&#10;2023 59%&#10;2024 59.50%&#10;2025 60%">
            <a:extLst>
              <a:ext uri="{FF2B5EF4-FFF2-40B4-BE49-F238E27FC236}">
                <a16:creationId xmlns:a16="http://schemas.microsoft.com/office/drawing/2014/main" id="{68A8B18E-3A4C-49F8-9FAF-33FF30CBC404}"/>
              </a:ext>
            </a:extLst>
          </p:cNvPr>
          <p:cNvGraphicFramePr>
            <a:graphicFrameLocks/>
          </p:cNvGraphicFramePr>
          <p:nvPr>
            <p:extLst>
              <p:ext uri="{D42A27DB-BD31-4B8C-83A1-F6EECF244321}">
                <p14:modId xmlns:p14="http://schemas.microsoft.com/office/powerpoint/2010/main" val="3312842516"/>
              </p:ext>
            </p:extLst>
          </p:nvPr>
        </p:nvGraphicFramePr>
        <p:xfrm>
          <a:off x="1282995" y="1377647"/>
          <a:ext cx="10593571" cy="216765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BC7B970-64DD-44D0-B988-8E4D55A38227}"/>
              </a:ext>
            </a:extLst>
          </p:cNvPr>
          <p:cNvSpPr txBox="1"/>
          <p:nvPr/>
        </p:nvSpPr>
        <p:spPr>
          <a:xfrm>
            <a:off x="6585735" y="3037286"/>
            <a:ext cx="4196240" cy="369332"/>
          </a:xfrm>
          <a:prstGeom prst="rect">
            <a:avLst/>
          </a:prstGeom>
          <a:noFill/>
        </p:spPr>
        <p:txBody>
          <a:bodyPr wrap="square" rtlCol="0">
            <a:spAutoFit/>
          </a:bodyPr>
          <a:lstStyle/>
          <a:p>
            <a:pPr algn="r"/>
            <a:r>
              <a:rPr lang="en-US">
                <a:solidFill>
                  <a:schemeClr val="bg1"/>
                </a:solidFill>
              </a:rPr>
              <a:t>2015-2019 Equated Average was 57.6%</a:t>
            </a:r>
          </a:p>
        </p:txBody>
      </p:sp>
      <p:sp>
        <p:nvSpPr>
          <p:cNvPr id="22" name="Arrow: Up 21">
            <a:extLst>
              <a:ext uri="{FF2B5EF4-FFF2-40B4-BE49-F238E27FC236}">
                <a16:creationId xmlns:a16="http://schemas.microsoft.com/office/drawing/2014/main" id="{4BA7A8CA-F1BD-46AD-B6DE-5ADB4AE34F39}"/>
              </a:ext>
              <a:ext uri="{C183D7F6-B498-43B3-948B-1728B52AA6E4}">
                <adec:decorative xmlns:adec="http://schemas.microsoft.com/office/drawing/2017/decorative" val="1"/>
              </a:ext>
            </a:extLst>
          </p:cNvPr>
          <p:cNvSpPr/>
          <p:nvPr/>
        </p:nvSpPr>
        <p:spPr>
          <a:xfrm>
            <a:off x="520699" y="1619965"/>
            <a:ext cx="526354" cy="3081767"/>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sp>
        <p:nvSpPr>
          <p:cNvPr id="4" name="TextBox 3">
            <a:extLst>
              <a:ext uri="{FF2B5EF4-FFF2-40B4-BE49-F238E27FC236}">
                <a16:creationId xmlns:a16="http://schemas.microsoft.com/office/drawing/2014/main" id="{1DAEFBC0-1AF7-4386-85C4-4F8DC4F7AA71}"/>
              </a:ext>
              <a:ext uri="{C183D7F6-B498-43B3-948B-1728B52AA6E4}">
                <adec:decorative xmlns:adec="http://schemas.microsoft.com/office/drawing/2017/decorative" val="1"/>
              </a:ext>
            </a:extLst>
          </p:cNvPr>
          <p:cNvSpPr txBox="1"/>
          <p:nvPr/>
        </p:nvSpPr>
        <p:spPr>
          <a:xfrm>
            <a:off x="1047053" y="1276849"/>
            <a:ext cx="523220" cy="2334494"/>
          </a:xfrm>
          <a:prstGeom prst="rect">
            <a:avLst/>
          </a:prstGeom>
          <a:noFill/>
        </p:spPr>
        <p:txBody>
          <a:bodyPr vert="vert270" wrap="square" rtlCol="0">
            <a:spAutoFit/>
          </a:bodyPr>
          <a:lstStyle/>
          <a:p>
            <a:r>
              <a:rPr lang="en-US" sz="2200"/>
              <a:t>Proposed Targets</a:t>
            </a:r>
          </a:p>
        </p:txBody>
      </p:sp>
      <p:graphicFrame>
        <p:nvGraphicFramePr>
          <p:cNvPr id="20" name="Table 13">
            <a:extLst>
              <a:ext uri="{FF2B5EF4-FFF2-40B4-BE49-F238E27FC236}">
                <a16:creationId xmlns:a16="http://schemas.microsoft.com/office/drawing/2014/main" id="{9F33558E-E596-4450-8A06-BAC291CAB4CB}"/>
              </a:ext>
            </a:extLst>
          </p:cNvPr>
          <p:cNvGraphicFramePr>
            <a:graphicFrameLocks noGrp="1"/>
          </p:cNvGraphicFramePr>
          <p:nvPr>
            <p:extLst>
              <p:ext uri="{D42A27DB-BD31-4B8C-83A1-F6EECF244321}">
                <p14:modId xmlns:p14="http://schemas.microsoft.com/office/powerpoint/2010/main" val="2631557168"/>
              </p:ext>
            </p:extLst>
          </p:nvPr>
        </p:nvGraphicFramePr>
        <p:xfrm>
          <a:off x="1217122" y="3637267"/>
          <a:ext cx="10593568" cy="731520"/>
        </p:xfrm>
        <a:graphic>
          <a:graphicData uri="http://schemas.openxmlformats.org/drawingml/2006/table">
            <a:tbl>
              <a:tblPr firstRow="1" bandRow="1">
                <a:tableStyleId>{3B4B98B0-60AC-42C2-AFA5-B58CD77FA1E5}</a:tableStyleId>
              </a:tblPr>
              <a:tblGrid>
                <a:gridCol w="2249667">
                  <a:extLst>
                    <a:ext uri="{9D8B030D-6E8A-4147-A177-3AD203B41FA5}">
                      <a16:colId xmlns:a16="http://schemas.microsoft.com/office/drawing/2014/main" val="236280785"/>
                    </a:ext>
                  </a:extLst>
                </a:gridCol>
                <a:gridCol w="1447800">
                  <a:extLst>
                    <a:ext uri="{9D8B030D-6E8A-4147-A177-3AD203B41FA5}">
                      <a16:colId xmlns:a16="http://schemas.microsoft.com/office/drawing/2014/main" val="1105117118"/>
                    </a:ext>
                  </a:extLst>
                </a:gridCol>
                <a:gridCol w="1866900">
                  <a:extLst>
                    <a:ext uri="{9D8B030D-6E8A-4147-A177-3AD203B41FA5}">
                      <a16:colId xmlns:a16="http://schemas.microsoft.com/office/drawing/2014/main" val="4107838460"/>
                    </a:ext>
                  </a:extLst>
                </a:gridCol>
                <a:gridCol w="1651000">
                  <a:extLst>
                    <a:ext uri="{9D8B030D-6E8A-4147-A177-3AD203B41FA5}">
                      <a16:colId xmlns:a16="http://schemas.microsoft.com/office/drawing/2014/main" val="4094384491"/>
                    </a:ext>
                  </a:extLst>
                </a:gridCol>
                <a:gridCol w="1765777">
                  <a:extLst>
                    <a:ext uri="{9D8B030D-6E8A-4147-A177-3AD203B41FA5}">
                      <a16:colId xmlns:a16="http://schemas.microsoft.com/office/drawing/2014/main" val="159150580"/>
                    </a:ext>
                  </a:extLst>
                </a:gridCol>
                <a:gridCol w="1612424">
                  <a:extLst>
                    <a:ext uri="{9D8B030D-6E8A-4147-A177-3AD203B41FA5}">
                      <a16:colId xmlns:a16="http://schemas.microsoft.com/office/drawing/2014/main" val="2633532351"/>
                    </a:ext>
                  </a:extLst>
                </a:gridCol>
              </a:tblGrid>
              <a:tr h="341887">
                <a:tc>
                  <a:txBody>
                    <a:bodyPr/>
                    <a:lstStyle/>
                    <a:p>
                      <a:pPr algn="ctr"/>
                      <a:r>
                        <a:rPr lang="en-US" sz="1600"/>
                        <a:t>Baseline 2020</a:t>
                      </a:r>
                    </a:p>
                  </a:txBody>
                  <a:tcPr anchor="ctr"/>
                </a:tc>
                <a:tc>
                  <a:txBody>
                    <a:bodyPr/>
                    <a:lstStyle/>
                    <a:p>
                      <a:pPr algn="ctr"/>
                      <a:r>
                        <a:rPr lang="en-US"/>
                        <a:t>2021</a:t>
                      </a:r>
                    </a:p>
                  </a:txBody>
                  <a:tcPr anchor="ctr"/>
                </a:tc>
                <a:tc>
                  <a:txBody>
                    <a:bodyPr/>
                    <a:lstStyle/>
                    <a:p>
                      <a:pPr algn="ctr"/>
                      <a:r>
                        <a:rPr lang="en-US"/>
                        <a:t>2022</a:t>
                      </a:r>
                    </a:p>
                  </a:txBody>
                  <a:tcPr anchor="ctr"/>
                </a:tc>
                <a:tc>
                  <a:txBody>
                    <a:bodyPr/>
                    <a:lstStyle/>
                    <a:p>
                      <a:pPr algn="ctr"/>
                      <a:r>
                        <a:rPr lang="en-US"/>
                        <a:t>2023</a:t>
                      </a:r>
                    </a:p>
                  </a:txBody>
                  <a:tcPr anchor="ctr"/>
                </a:tc>
                <a:tc>
                  <a:txBody>
                    <a:bodyPr/>
                    <a:lstStyle/>
                    <a:p>
                      <a:pPr algn="ctr"/>
                      <a:r>
                        <a:rPr lang="en-US"/>
                        <a:t>2024</a:t>
                      </a:r>
                    </a:p>
                  </a:txBody>
                  <a:tcPr anchor="ctr"/>
                </a:tc>
                <a:tc>
                  <a:txBody>
                    <a:bodyPr/>
                    <a:lstStyle/>
                    <a:p>
                      <a:pPr algn="ctr"/>
                      <a:r>
                        <a:rPr lang="en-US"/>
                        <a:t>2025</a:t>
                      </a:r>
                    </a:p>
                  </a:txBody>
                  <a:tcPr anchor="ctr"/>
                </a:tc>
                <a:extLst>
                  <a:ext uri="{0D108BD9-81ED-4DB2-BD59-A6C34878D82A}">
                    <a16:rowId xmlns:a16="http://schemas.microsoft.com/office/drawing/2014/main" val="520556430"/>
                  </a:ext>
                </a:extLst>
              </a:tr>
              <a:tr h="341887">
                <a:tc>
                  <a:txBody>
                    <a:bodyPr/>
                    <a:lstStyle/>
                    <a:p>
                      <a:pPr algn="ctr"/>
                      <a:r>
                        <a:rPr lang="en-US" sz="1800" kern="1200">
                          <a:solidFill>
                            <a:schemeClr val="tx1"/>
                          </a:solidFill>
                          <a:effectLst/>
                          <a:latin typeface="+mn-lt"/>
                          <a:ea typeface="+mn-ea"/>
                          <a:cs typeface="+mn-cs"/>
                        </a:rPr>
                        <a:t>58.28%</a:t>
                      </a:r>
                      <a:endParaRPr lang="en-US"/>
                    </a:p>
                  </a:txBody>
                  <a:tcPr anchor="ctr"/>
                </a:tc>
                <a:tc>
                  <a:txBody>
                    <a:bodyPr/>
                    <a:lstStyle/>
                    <a:p>
                      <a:pPr algn="ctr" fontAlgn="b"/>
                      <a:r>
                        <a:rPr lang="en-US" sz="1800" kern="1200">
                          <a:solidFill>
                            <a:schemeClr val="tx1"/>
                          </a:solidFill>
                          <a:effectLst/>
                          <a:latin typeface="+mn-lt"/>
                          <a:ea typeface="+mn-ea"/>
                          <a:cs typeface="+mn-cs"/>
                        </a:rPr>
                        <a:t>-0.03</a:t>
                      </a:r>
                    </a:p>
                  </a:txBody>
                  <a:tcPr marL="6350" marR="6350" marT="6350" marB="0" anchor="ctr"/>
                </a:tc>
                <a:tc>
                  <a:txBody>
                    <a:bodyPr/>
                    <a:lstStyle/>
                    <a:p>
                      <a:pPr algn="ctr" fontAlgn="b"/>
                      <a:r>
                        <a:rPr lang="en-US" sz="1800" kern="1200">
                          <a:solidFill>
                            <a:schemeClr val="tx1"/>
                          </a:solidFill>
                          <a:effectLst/>
                          <a:latin typeface="+mn-lt"/>
                          <a:ea typeface="+mn-ea"/>
                          <a:cs typeface="+mn-cs"/>
                        </a:rPr>
                        <a:t>+0.50</a:t>
                      </a:r>
                    </a:p>
                  </a:txBody>
                  <a:tcPr marL="6350" marR="6350" marT="6350" marB="0" anchor="ctr"/>
                </a:tc>
                <a:tc>
                  <a:txBody>
                    <a:bodyPr/>
                    <a:lstStyle/>
                    <a:p>
                      <a:pPr algn="ctr" fontAlgn="b"/>
                      <a:r>
                        <a:rPr lang="en-US" sz="1800" kern="1200">
                          <a:solidFill>
                            <a:schemeClr val="tx1"/>
                          </a:solidFill>
                          <a:effectLst/>
                          <a:latin typeface="+mn-lt"/>
                          <a:ea typeface="+mn-ea"/>
                          <a:cs typeface="+mn-cs"/>
                        </a:rPr>
                        <a:t>+0.25</a:t>
                      </a:r>
                    </a:p>
                  </a:txBody>
                  <a:tcPr marL="6350" marR="6350" marT="6350" marB="0" anchor="ctr"/>
                </a:tc>
                <a:tc>
                  <a:txBody>
                    <a:bodyPr/>
                    <a:lstStyle/>
                    <a:p>
                      <a:pPr algn="ctr" fontAlgn="b"/>
                      <a:r>
                        <a:rPr lang="en-US" sz="1800" kern="1200">
                          <a:solidFill>
                            <a:schemeClr val="tx1"/>
                          </a:solidFill>
                          <a:effectLst/>
                          <a:latin typeface="+mn-lt"/>
                          <a:ea typeface="+mn-ea"/>
                          <a:cs typeface="+mn-cs"/>
                        </a:rPr>
                        <a:t>+0.50</a:t>
                      </a:r>
                    </a:p>
                  </a:txBody>
                  <a:tcPr marL="6350" marR="6350" marT="6350" marB="0" anchor="ctr"/>
                </a:tc>
                <a:tc>
                  <a:txBody>
                    <a:bodyPr/>
                    <a:lstStyle/>
                    <a:p>
                      <a:pPr algn="ctr" fontAlgn="b"/>
                      <a:r>
                        <a:rPr lang="en-US" sz="1800" kern="1200">
                          <a:solidFill>
                            <a:schemeClr val="tx1"/>
                          </a:solidFill>
                          <a:effectLst/>
                          <a:latin typeface="+mn-lt"/>
                          <a:ea typeface="+mn-ea"/>
                          <a:cs typeface="+mn-cs"/>
                        </a:rPr>
                        <a:t>+0.50</a:t>
                      </a:r>
                    </a:p>
                  </a:txBody>
                  <a:tcPr marL="6350" marR="6350" marT="6350" marB="0" anchor="ctr"/>
                </a:tc>
                <a:extLst>
                  <a:ext uri="{0D108BD9-81ED-4DB2-BD59-A6C34878D82A}">
                    <a16:rowId xmlns:a16="http://schemas.microsoft.com/office/drawing/2014/main" val="3165134794"/>
                  </a:ext>
                </a:extLst>
              </a:tr>
            </a:tbl>
          </a:graphicData>
        </a:graphic>
      </p:graphicFrame>
      <p:sp>
        <p:nvSpPr>
          <p:cNvPr id="2" name="TextBox 1">
            <a:extLst>
              <a:ext uri="{FF2B5EF4-FFF2-40B4-BE49-F238E27FC236}">
                <a16:creationId xmlns:a16="http://schemas.microsoft.com/office/drawing/2014/main" id="{139C5981-FFE8-40B0-9B58-927182C70132}"/>
              </a:ext>
            </a:extLst>
          </p:cNvPr>
          <p:cNvSpPr txBox="1"/>
          <p:nvPr/>
        </p:nvSpPr>
        <p:spPr>
          <a:xfrm>
            <a:off x="1077733" y="4360534"/>
            <a:ext cx="10593568" cy="369332"/>
          </a:xfrm>
          <a:prstGeom prst="rect">
            <a:avLst/>
          </a:prstGeom>
          <a:noFill/>
        </p:spPr>
        <p:txBody>
          <a:bodyPr wrap="square" rtlCol="0">
            <a:spAutoFit/>
          </a:bodyPr>
          <a:lstStyle/>
          <a:p>
            <a:pPr fontAlgn="ctr"/>
            <a:r>
              <a:rPr lang="en-US" b="1"/>
              <a:t>Student Impact</a:t>
            </a:r>
            <a:r>
              <a:rPr lang="en-US"/>
              <a:t> </a:t>
            </a:r>
            <a:r>
              <a:rPr lang="en-US" b="1"/>
              <a:t>8,474 additional students would be included (2020 baseline vs 2025 proposed target)</a:t>
            </a:r>
            <a:endParaRPr lang="en-US"/>
          </a:p>
        </p:txBody>
      </p:sp>
      <p:sp>
        <p:nvSpPr>
          <p:cNvPr id="16" name="TextBox 15">
            <a:extLst>
              <a:ext uri="{FF2B5EF4-FFF2-40B4-BE49-F238E27FC236}">
                <a16:creationId xmlns:a16="http://schemas.microsoft.com/office/drawing/2014/main" id="{2082369A-1006-4610-A059-21829FC2D504}"/>
              </a:ext>
            </a:extLst>
          </p:cNvPr>
          <p:cNvSpPr txBox="1"/>
          <p:nvPr/>
        </p:nvSpPr>
        <p:spPr>
          <a:xfrm>
            <a:off x="648415" y="4883539"/>
            <a:ext cx="1978602" cy="707886"/>
          </a:xfrm>
          <a:prstGeom prst="rect">
            <a:avLst/>
          </a:prstGeom>
          <a:noFill/>
        </p:spPr>
        <p:txBody>
          <a:bodyPr wrap="square" rtlCol="0">
            <a:spAutoFit/>
          </a:bodyPr>
          <a:lstStyle/>
          <a:p>
            <a:r>
              <a:rPr lang="en-US" sz="2000"/>
              <a:t>Target Setting </a:t>
            </a:r>
          </a:p>
          <a:p>
            <a:r>
              <a:rPr lang="en-US" sz="2000"/>
              <a:t>Methodology</a:t>
            </a:r>
          </a:p>
        </p:txBody>
      </p:sp>
      <p:graphicFrame>
        <p:nvGraphicFramePr>
          <p:cNvPr id="10" name="Diagram 9" descr="Target setting methodology considers that the 2020 baseline outperforms the prior 5 year average, provides improvement over baseline and increase over past trend data, and considers student impact.  ">
            <a:extLst>
              <a:ext uri="{FF2B5EF4-FFF2-40B4-BE49-F238E27FC236}">
                <a16:creationId xmlns:a16="http://schemas.microsoft.com/office/drawing/2014/main" id="{B339DD3A-8FA8-4D4A-B7A9-2FF8B6C8A594}"/>
              </a:ext>
            </a:extLst>
          </p:cNvPr>
          <p:cNvGraphicFramePr/>
          <p:nvPr>
            <p:extLst>
              <p:ext uri="{D42A27DB-BD31-4B8C-83A1-F6EECF244321}">
                <p14:modId xmlns:p14="http://schemas.microsoft.com/office/powerpoint/2010/main" val="2979066247"/>
              </p:ext>
            </p:extLst>
          </p:nvPr>
        </p:nvGraphicFramePr>
        <p:xfrm>
          <a:off x="2338865" y="4800600"/>
          <a:ext cx="9537701" cy="897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Diagonal Corners Snipped 5">
            <a:extLst>
              <a:ext uri="{FF2B5EF4-FFF2-40B4-BE49-F238E27FC236}">
                <a16:creationId xmlns:a16="http://schemas.microsoft.com/office/drawing/2014/main" id="{107DBA6B-FB1B-4781-BC78-2D1DD262A139}"/>
              </a:ext>
            </a:extLst>
          </p:cNvPr>
          <p:cNvSpPr/>
          <p:nvPr/>
        </p:nvSpPr>
        <p:spPr>
          <a:xfrm>
            <a:off x="381001" y="5790379"/>
            <a:ext cx="11495565" cy="741680"/>
          </a:xfrm>
          <a:prstGeom prst="snip2Diag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1" algn="ctr" fontAlgn="base"/>
            <a:r>
              <a:rPr lang="en-US" sz="2000" b="1"/>
              <a:t>Stakeholder Question: </a:t>
            </a:r>
            <a:r>
              <a:rPr lang="en-US"/>
              <a:t>Targets must show improvement over baseline and be rigorous but achievable.                           Do you feel that the proposed targets are too high, too low, or just right?</a:t>
            </a:r>
          </a:p>
        </p:txBody>
      </p:sp>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51</a:t>
            </a:fld>
            <a:endParaRPr lang="en-US" sz="1000"/>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5A Proposed Target</a:t>
            </a:r>
          </a:p>
        </p:txBody>
      </p:sp>
      <p:pic>
        <p:nvPicPr>
          <p:cNvPr id="15" name="Graphic 14">
            <a:extLst>
              <a:ext uri="{FF2B5EF4-FFF2-40B4-BE49-F238E27FC236}">
                <a16:creationId xmlns:a16="http://schemas.microsoft.com/office/drawing/2014/main" id="{EF13F4C7-0DB4-4980-834D-CA53CF69C56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5120" y="5851414"/>
            <a:ext cx="562002" cy="562002"/>
          </a:xfrm>
          <a:prstGeom prst="rect">
            <a:avLst/>
          </a:prstGeom>
        </p:spPr>
      </p:pic>
      <p:sp>
        <p:nvSpPr>
          <p:cNvPr id="18" name="Circle: Hollow 17">
            <a:extLst>
              <a:ext uri="{FF2B5EF4-FFF2-40B4-BE49-F238E27FC236}">
                <a16:creationId xmlns:a16="http://schemas.microsoft.com/office/drawing/2014/main" id="{7862C1DC-8283-4358-BAF1-B687CD2F880E}"/>
              </a:ext>
              <a:ext uri="{C183D7F6-B498-43B3-948B-1728B52AA6E4}">
                <adec:decorative xmlns:adec="http://schemas.microsoft.com/office/drawing/2017/decorative" val="1"/>
              </a:ext>
            </a:extLst>
          </p:cNvPr>
          <p:cNvSpPr/>
          <p:nvPr/>
        </p:nvSpPr>
        <p:spPr>
          <a:xfrm>
            <a:off x="1698286" y="2000526"/>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le: Hollow 20">
            <a:extLst>
              <a:ext uri="{FF2B5EF4-FFF2-40B4-BE49-F238E27FC236}">
                <a16:creationId xmlns:a16="http://schemas.microsoft.com/office/drawing/2014/main" id="{F07CEA90-885C-4CDF-8FD6-066CEEB4FF33}"/>
              </a:ext>
              <a:ext uri="{C183D7F6-B498-43B3-948B-1728B52AA6E4}">
                <adec:decorative xmlns:adec="http://schemas.microsoft.com/office/drawing/2017/decorative" val="1"/>
              </a:ext>
            </a:extLst>
          </p:cNvPr>
          <p:cNvSpPr/>
          <p:nvPr/>
        </p:nvSpPr>
        <p:spPr>
          <a:xfrm>
            <a:off x="3419534" y="2032423"/>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ircle: Hollow 22">
            <a:extLst>
              <a:ext uri="{FF2B5EF4-FFF2-40B4-BE49-F238E27FC236}">
                <a16:creationId xmlns:a16="http://schemas.microsoft.com/office/drawing/2014/main" id="{E978E8BF-0A2D-4219-AE16-A9CFFAEC6004}"/>
              </a:ext>
              <a:ext uri="{C183D7F6-B498-43B3-948B-1728B52AA6E4}">
                <adec:decorative xmlns:adec="http://schemas.microsoft.com/office/drawing/2017/decorative" val="1"/>
              </a:ext>
            </a:extLst>
          </p:cNvPr>
          <p:cNvSpPr/>
          <p:nvPr/>
        </p:nvSpPr>
        <p:spPr>
          <a:xfrm>
            <a:off x="5137478" y="1934419"/>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ircle: Hollow 23">
            <a:extLst>
              <a:ext uri="{FF2B5EF4-FFF2-40B4-BE49-F238E27FC236}">
                <a16:creationId xmlns:a16="http://schemas.microsoft.com/office/drawing/2014/main" id="{389CA719-5A40-4F19-98B7-A5E78B189435}"/>
              </a:ext>
              <a:ext uri="{C183D7F6-B498-43B3-948B-1728B52AA6E4}">
                <adec:decorative xmlns:adec="http://schemas.microsoft.com/office/drawing/2017/decorative" val="1"/>
              </a:ext>
            </a:extLst>
          </p:cNvPr>
          <p:cNvSpPr/>
          <p:nvPr/>
        </p:nvSpPr>
        <p:spPr>
          <a:xfrm>
            <a:off x="10292174" y="1719790"/>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ircle: Hollow 24">
            <a:extLst>
              <a:ext uri="{FF2B5EF4-FFF2-40B4-BE49-F238E27FC236}">
                <a16:creationId xmlns:a16="http://schemas.microsoft.com/office/drawing/2014/main" id="{D3EC92D8-609C-49B7-AFAD-962BEA8EC8C1}"/>
              </a:ext>
              <a:ext uri="{C183D7F6-B498-43B3-948B-1728B52AA6E4}">
                <adec:decorative xmlns:adec="http://schemas.microsoft.com/office/drawing/2017/decorative" val="1"/>
              </a:ext>
            </a:extLst>
          </p:cNvPr>
          <p:cNvSpPr/>
          <p:nvPr/>
        </p:nvSpPr>
        <p:spPr>
          <a:xfrm>
            <a:off x="6866357" y="1894255"/>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le: Hollow 25">
            <a:extLst>
              <a:ext uri="{FF2B5EF4-FFF2-40B4-BE49-F238E27FC236}">
                <a16:creationId xmlns:a16="http://schemas.microsoft.com/office/drawing/2014/main" id="{548FFD74-1F98-4DC5-BD27-3377E20631FA}"/>
              </a:ext>
              <a:ext uri="{C183D7F6-B498-43B3-948B-1728B52AA6E4}">
                <adec:decorative xmlns:adec="http://schemas.microsoft.com/office/drawing/2017/decorative" val="1"/>
              </a:ext>
            </a:extLst>
          </p:cNvPr>
          <p:cNvSpPr/>
          <p:nvPr/>
        </p:nvSpPr>
        <p:spPr>
          <a:xfrm>
            <a:off x="8576670" y="1831198"/>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A766FA95-AA66-41DD-A692-F987EFADA15C}"/>
              </a:ext>
              <a:ext uri="{C183D7F6-B498-43B3-948B-1728B52AA6E4}">
                <adec:decorative xmlns:adec="http://schemas.microsoft.com/office/drawing/2017/decorative" val="1"/>
              </a:ext>
            </a:extLst>
          </p:cNvPr>
          <p:cNvSpPr/>
          <p:nvPr/>
        </p:nvSpPr>
        <p:spPr>
          <a:xfrm>
            <a:off x="1860208" y="4001891"/>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a:extLst>
              <a:ext uri="{FF2B5EF4-FFF2-40B4-BE49-F238E27FC236}">
                <a16:creationId xmlns:a16="http://schemas.microsoft.com/office/drawing/2014/main" id="{BDC235E1-B551-4242-B611-C23231E3E0A0}"/>
              </a:ext>
              <a:ext uri="{C183D7F6-B498-43B3-948B-1728B52AA6E4}">
                <adec:decorative xmlns:adec="http://schemas.microsoft.com/office/drawing/2017/decorative" val="1"/>
              </a:ext>
            </a:extLst>
          </p:cNvPr>
          <p:cNvSpPr/>
          <p:nvPr/>
        </p:nvSpPr>
        <p:spPr>
          <a:xfrm>
            <a:off x="3697939" y="4018388"/>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a:extLst>
              <a:ext uri="{FF2B5EF4-FFF2-40B4-BE49-F238E27FC236}">
                <a16:creationId xmlns:a16="http://schemas.microsoft.com/office/drawing/2014/main" id="{0564DB8C-B74B-489E-887E-7817145A6FE5}"/>
              </a:ext>
              <a:ext uri="{C183D7F6-B498-43B3-948B-1728B52AA6E4}">
                <adec:decorative xmlns:adec="http://schemas.microsoft.com/office/drawing/2017/decorative" val="1"/>
              </a:ext>
            </a:extLst>
          </p:cNvPr>
          <p:cNvSpPr/>
          <p:nvPr/>
        </p:nvSpPr>
        <p:spPr>
          <a:xfrm>
            <a:off x="5385713" y="4003386"/>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ame 30">
            <a:extLst>
              <a:ext uri="{FF2B5EF4-FFF2-40B4-BE49-F238E27FC236}">
                <a16:creationId xmlns:a16="http://schemas.microsoft.com/office/drawing/2014/main" id="{7C9891E5-0D28-42D2-BC22-02974735BDA7}"/>
              </a:ext>
              <a:ext uri="{C183D7F6-B498-43B3-948B-1728B52AA6E4}">
                <adec:decorative xmlns:adec="http://schemas.microsoft.com/office/drawing/2017/decorative" val="1"/>
              </a:ext>
            </a:extLst>
          </p:cNvPr>
          <p:cNvSpPr/>
          <p:nvPr/>
        </p:nvSpPr>
        <p:spPr>
          <a:xfrm>
            <a:off x="8843242" y="4001891"/>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D7ABFFF1-11B7-41E9-9D60-C2870A487AE9}"/>
              </a:ext>
              <a:ext uri="{C183D7F6-B498-43B3-948B-1728B52AA6E4}">
                <adec:decorative xmlns:adec="http://schemas.microsoft.com/office/drawing/2017/decorative" val="1"/>
              </a:ext>
            </a:extLst>
          </p:cNvPr>
          <p:cNvSpPr/>
          <p:nvPr/>
        </p:nvSpPr>
        <p:spPr>
          <a:xfrm>
            <a:off x="10574492" y="4001891"/>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ame 32">
            <a:extLst>
              <a:ext uri="{FF2B5EF4-FFF2-40B4-BE49-F238E27FC236}">
                <a16:creationId xmlns:a16="http://schemas.microsoft.com/office/drawing/2014/main" id="{34BEEA0A-9C2B-47C4-80B3-409A7A4B0C25}"/>
              </a:ext>
              <a:ext uri="{C183D7F6-B498-43B3-948B-1728B52AA6E4}">
                <adec:decorative xmlns:adec="http://schemas.microsoft.com/office/drawing/2017/decorative" val="1"/>
              </a:ext>
            </a:extLst>
          </p:cNvPr>
          <p:cNvSpPr/>
          <p:nvPr/>
        </p:nvSpPr>
        <p:spPr>
          <a:xfrm>
            <a:off x="7134021" y="4010708"/>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24B72A2D-0847-448C-8EA3-CC0333DA6940}"/>
              </a:ext>
              <a:ext uri="{C183D7F6-B498-43B3-948B-1728B52AA6E4}">
                <adec:decorative xmlns:adec="http://schemas.microsoft.com/office/drawing/2017/decorative" val="1"/>
              </a:ext>
            </a:extLst>
          </p:cNvPr>
          <p:cNvSpPr/>
          <p:nvPr/>
        </p:nvSpPr>
        <p:spPr>
          <a:xfrm>
            <a:off x="10188690" y="1632680"/>
            <a:ext cx="1341026" cy="1278639"/>
          </a:xfrm>
          <a:prstGeom prst="donut">
            <a:avLst>
              <a:gd name="adj" fmla="val 1292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5311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1000" tmFilter="0, 0; .2, .5; .8, .5; 1, 0"/>
                                        <p:tgtEl>
                                          <p:spTgt spid="22"/>
                                        </p:tgtEl>
                                      </p:cBhvr>
                                    </p:animEffect>
                                    <p:animScale>
                                      <p:cBhvr>
                                        <p:cTn id="50" dur="500" autoRev="1" fill="hold"/>
                                        <p:tgtEl>
                                          <p:spTgt spid="2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1"/>
                                        </p:tgtEl>
                                      </p:cBhvr>
                                    </p:animEffect>
                                    <p:set>
                                      <p:cBhvr>
                                        <p:cTn id="107" dur="1" fill="hold">
                                          <p:stCondLst>
                                            <p:cond delay="499"/>
                                          </p:stCondLst>
                                        </p:cTn>
                                        <p:tgtEl>
                                          <p:spTgt spid="3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32"/>
                                        </p:tgtEl>
                                      </p:cBhvr>
                                    </p:animEffect>
                                    <p:set>
                                      <p:cBhvr>
                                        <p:cTn id="110" dur="1" fill="hold">
                                          <p:stCondLst>
                                            <p:cond delay="499"/>
                                          </p:stCondLst>
                                        </p:cTn>
                                        <p:tgtEl>
                                          <p:spTgt spid="32"/>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3"/>
                                        </p:tgtEl>
                                      </p:cBhvr>
                                    </p:animEffect>
                                    <p:set>
                                      <p:cBhvr>
                                        <p:cTn id="113" dur="1" fill="hold">
                                          <p:stCondLst>
                                            <p:cond delay="499"/>
                                          </p:stCondLst>
                                        </p:cTn>
                                        <p:tgtEl>
                                          <p:spTgt spid="3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1000"/>
                                        <p:tgtEl>
                                          <p:spTgt spid="2"/>
                                        </p:tgtEl>
                                      </p:cBhvr>
                                    </p:animEffect>
                                    <p:anim calcmode="lin" valueType="num">
                                      <p:cBhvr>
                                        <p:cTn id="119" dur="1000" fill="hold"/>
                                        <p:tgtEl>
                                          <p:spTgt spid="2"/>
                                        </p:tgtEl>
                                        <p:attrNameLst>
                                          <p:attrName>ppt_x</p:attrName>
                                        </p:attrNameLst>
                                      </p:cBhvr>
                                      <p:tavLst>
                                        <p:tav tm="0">
                                          <p:val>
                                            <p:strVal val="#ppt_x"/>
                                          </p:val>
                                        </p:tav>
                                        <p:tav tm="100000">
                                          <p:val>
                                            <p:strVal val="#ppt_x"/>
                                          </p:val>
                                        </p:tav>
                                      </p:tavLst>
                                    </p:anim>
                                    <p:anim calcmode="lin" valueType="num">
                                      <p:cBhvr>
                                        <p:cTn id="1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par>
                                <p:cTn id="126" presetID="10" presetClass="entr" presetSubtype="0" fill="hold"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 grpId="0"/>
      <p:bldP spid="6" grpId="0" animBg="1"/>
      <p:bldP spid="18" grpId="0" animBg="1"/>
      <p:bldP spid="21" grpId="0" animBg="1"/>
      <p:bldP spid="23" grpId="0" animBg="1"/>
      <p:bldP spid="24" grpId="0" animBg="1"/>
      <p:bldP spid="25" grpId="0" animBg="1"/>
      <p:bldP spid="26" grpId="0"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B9A7DD-F2B7-4120-9C21-1015A2282A10}"/>
              </a:ext>
            </a:extLst>
          </p:cNvPr>
          <p:cNvSpPr>
            <a:spLocks noGrp="1"/>
          </p:cNvSpPr>
          <p:nvPr>
            <p:ph type="title"/>
          </p:nvPr>
        </p:nvSpPr>
        <p:spPr>
          <a:xfrm>
            <a:off x="315434" y="174284"/>
            <a:ext cx="9248774" cy="1323553"/>
          </a:xfrm>
        </p:spPr>
        <p:txBody>
          <a:bodyPr>
            <a:normAutofit/>
          </a:bodyPr>
          <a:lstStyle/>
          <a:p>
            <a:r>
              <a:rPr lang="en-US" sz="3600"/>
              <a:t>Proposed Targets: Indicator 5B</a:t>
            </a:r>
            <a:br>
              <a:rPr lang="en-US" sz="3600"/>
            </a:br>
            <a:r>
              <a:rPr lang="en-US" sz="2200"/>
              <a:t>Percent of children with IEPs aged 5 who are enrolled in kindergarten and aged 6 through 21 served inside the regular class less than 40% of the day</a:t>
            </a:r>
            <a:endParaRPr lang="en-US" sz="2800"/>
          </a:p>
        </p:txBody>
      </p:sp>
      <p:graphicFrame>
        <p:nvGraphicFramePr>
          <p:cNvPr id="17" name="Chart 16" descr="Line graph describing the proposed New York State targets for indicator 5B, the percentage of children with IEPs aged 5 who are enrolled in kindergarten and aged 6 through 21 served inside the regular class less than 40% of the day. The X-axis represents the federal fiscal year from 2020 to 2025 and Y-axis represents target percentage. The graph shows a decrease in target from the baseline of 18.16% in 2020 to 17% in 2025. The potential student impact would be 5,690 fewer students included in this indicator.&#10;2020 Baseline 18.16%&#10;2021 18%&#10;2022 17.80%&#10;2023 17.50%&#10;2024 17.25%&#10;2025 17%">
            <a:extLst>
              <a:ext uri="{FF2B5EF4-FFF2-40B4-BE49-F238E27FC236}">
                <a16:creationId xmlns:a16="http://schemas.microsoft.com/office/drawing/2014/main" id="{B54269EC-67D9-47A8-BC4D-A3A304DE800C}"/>
              </a:ext>
            </a:extLst>
          </p:cNvPr>
          <p:cNvGraphicFramePr>
            <a:graphicFrameLocks/>
          </p:cNvGraphicFramePr>
          <p:nvPr>
            <p:extLst>
              <p:ext uri="{D42A27DB-BD31-4B8C-83A1-F6EECF244321}">
                <p14:modId xmlns:p14="http://schemas.microsoft.com/office/powerpoint/2010/main" val="4008016824"/>
              </p:ext>
            </p:extLst>
          </p:nvPr>
        </p:nvGraphicFramePr>
        <p:xfrm>
          <a:off x="1422387" y="1399151"/>
          <a:ext cx="10454179" cy="212371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BC7B970-64DD-44D0-B988-8E4D55A38227}"/>
              </a:ext>
            </a:extLst>
          </p:cNvPr>
          <p:cNvSpPr txBox="1"/>
          <p:nvPr/>
        </p:nvSpPr>
        <p:spPr>
          <a:xfrm>
            <a:off x="6750122" y="1699018"/>
            <a:ext cx="4019492" cy="369332"/>
          </a:xfrm>
          <a:prstGeom prst="rect">
            <a:avLst/>
          </a:prstGeom>
          <a:noFill/>
        </p:spPr>
        <p:txBody>
          <a:bodyPr wrap="square" rtlCol="0">
            <a:spAutoFit/>
          </a:bodyPr>
          <a:lstStyle/>
          <a:p>
            <a:pPr algn="r"/>
            <a:r>
              <a:rPr lang="en-US"/>
              <a:t>2015-2019 Equated Average was 20.67%</a:t>
            </a:r>
          </a:p>
        </p:txBody>
      </p:sp>
      <p:graphicFrame>
        <p:nvGraphicFramePr>
          <p:cNvPr id="14" name="Table 13">
            <a:extLst>
              <a:ext uri="{FF2B5EF4-FFF2-40B4-BE49-F238E27FC236}">
                <a16:creationId xmlns:a16="http://schemas.microsoft.com/office/drawing/2014/main" id="{C51BD0D2-E3D9-4477-A8E3-B4011F69CC72}"/>
              </a:ext>
            </a:extLst>
          </p:cNvPr>
          <p:cNvGraphicFramePr>
            <a:graphicFrameLocks noGrp="1"/>
          </p:cNvGraphicFramePr>
          <p:nvPr>
            <p:extLst>
              <p:ext uri="{D42A27DB-BD31-4B8C-83A1-F6EECF244321}">
                <p14:modId xmlns:p14="http://schemas.microsoft.com/office/powerpoint/2010/main" val="3424856810"/>
              </p:ext>
            </p:extLst>
          </p:nvPr>
        </p:nvGraphicFramePr>
        <p:xfrm>
          <a:off x="1217123" y="3642953"/>
          <a:ext cx="10454179" cy="731520"/>
        </p:xfrm>
        <a:graphic>
          <a:graphicData uri="http://schemas.openxmlformats.org/drawingml/2006/table">
            <a:tbl>
              <a:tblPr firstRow="1" bandRow="1">
                <a:tableStyleId>{3B4B98B0-60AC-42C2-AFA5-B58CD77FA1E5}</a:tableStyleId>
              </a:tblPr>
              <a:tblGrid>
                <a:gridCol w="2498139">
                  <a:extLst>
                    <a:ext uri="{9D8B030D-6E8A-4147-A177-3AD203B41FA5}">
                      <a16:colId xmlns:a16="http://schemas.microsoft.com/office/drawing/2014/main" val="236280785"/>
                    </a:ext>
                  </a:extLst>
                </a:gridCol>
                <a:gridCol w="1591208">
                  <a:extLst>
                    <a:ext uri="{9D8B030D-6E8A-4147-A177-3AD203B41FA5}">
                      <a16:colId xmlns:a16="http://schemas.microsoft.com/office/drawing/2014/main" val="1105117118"/>
                    </a:ext>
                  </a:extLst>
                </a:gridCol>
                <a:gridCol w="1591208">
                  <a:extLst>
                    <a:ext uri="{9D8B030D-6E8A-4147-A177-3AD203B41FA5}">
                      <a16:colId xmlns:a16="http://schemas.microsoft.com/office/drawing/2014/main" val="4107838460"/>
                    </a:ext>
                  </a:extLst>
                </a:gridCol>
                <a:gridCol w="1591208">
                  <a:extLst>
                    <a:ext uri="{9D8B030D-6E8A-4147-A177-3AD203B41FA5}">
                      <a16:colId xmlns:a16="http://schemas.microsoft.com/office/drawing/2014/main" val="4094384491"/>
                    </a:ext>
                  </a:extLst>
                </a:gridCol>
                <a:gridCol w="1591208">
                  <a:extLst>
                    <a:ext uri="{9D8B030D-6E8A-4147-A177-3AD203B41FA5}">
                      <a16:colId xmlns:a16="http://schemas.microsoft.com/office/drawing/2014/main" val="159150580"/>
                    </a:ext>
                  </a:extLst>
                </a:gridCol>
                <a:gridCol w="1591208">
                  <a:extLst>
                    <a:ext uri="{9D8B030D-6E8A-4147-A177-3AD203B41FA5}">
                      <a16:colId xmlns:a16="http://schemas.microsoft.com/office/drawing/2014/main" val="2633532351"/>
                    </a:ext>
                  </a:extLst>
                </a:gridCol>
              </a:tblGrid>
              <a:tr h="341887">
                <a:tc>
                  <a:txBody>
                    <a:bodyPr/>
                    <a:lstStyle/>
                    <a:p>
                      <a:pPr algn="ctr"/>
                      <a:r>
                        <a:rPr lang="en-US" sz="1600"/>
                        <a:t>Baseline 2020</a:t>
                      </a:r>
                    </a:p>
                  </a:txBody>
                  <a:tcPr anchor="ctr"/>
                </a:tc>
                <a:tc>
                  <a:txBody>
                    <a:bodyPr/>
                    <a:lstStyle/>
                    <a:p>
                      <a:pPr algn="ctr"/>
                      <a:r>
                        <a:rPr lang="en-US"/>
                        <a:t>2021</a:t>
                      </a:r>
                    </a:p>
                  </a:txBody>
                  <a:tcPr anchor="ctr"/>
                </a:tc>
                <a:tc>
                  <a:txBody>
                    <a:bodyPr/>
                    <a:lstStyle/>
                    <a:p>
                      <a:pPr algn="ctr"/>
                      <a:r>
                        <a:rPr lang="en-US"/>
                        <a:t>2022</a:t>
                      </a:r>
                    </a:p>
                  </a:txBody>
                  <a:tcPr anchor="ctr"/>
                </a:tc>
                <a:tc>
                  <a:txBody>
                    <a:bodyPr/>
                    <a:lstStyle/>
                    <a:p>
                      <a:pPr algn="ctr"/>
                      <a:r>
                        <a:rPr lang="en-US"/>
                        <a:t>2023</a:t>
                      </a:r>
                    </a:p>
                  </a:txBody>
                  <a:tcPr anchor="ctr"/>
                </a:tc>
                <a:tc>
                  <a:txBody>
                    <a:bodyPr/>
                    <a:lstStyle/>
                    <a:p>
                      <a:pPr algn="ctr"/>
                      <a:r>
                        <a:rPr lang="en-US"/>
                        <a:t>2024</a:t>
                      </a:r>
                    </a:p>
                  </a:txBody>
                  <a:tcPr anchor="ctr"/>
                </a:tc>
                <a:tc>
                  <a:txBody>
                    <a:bodyPr/>
                    <a:lstStyle/>
                    <a:p>
                      <a:pPr algn="ctr"/>
                      <a:r>
                        <a:rPr lang="en-US"/>
                        <a:t>2025</a:t>
                      </a:r>
                    </a:p>
                  </a:txBody>
                  <a:tcPr anchor="ctr"/>
                </a:tc>
                <a:extLst>
                  <a:ext uri="{0D108BD9-81ED-4DB2-BD59-A6C34878D82A}">
                    <a16:rowId xmlns:a16="http://schemas.microsoft.com/office/drawing/2014/main" val="520556430"/>
                  </a:ext>
                </a:extLst>
              </a:tr>
              <a:tr h="341887">
                <a:tc>
                  <a:txBody>
                    <a:bodyPr/>
                    <a:lstStyle/>
                    <a:p>
                      <a:pPr algn="ctr"/>
                      <a:r>
                        <a:rPr lang="en-US" sz="1800" kern="1200">
                          <a:solidFill>
                            <a:schemeClr val="tx1"/>
                          </a:solidFill>
                          <a:effectLst/>
                          <a:latin typeface="+mn-lt"/>
                          <a:ea typeface="+mn-ea"/>
                          <a:cs typeface="+mn-cs"/>
                        </a:rPr>
                        <a:t>18.16%</a:t>
                      </a:r>
                      <a:endParaRPr lang="en-US"/>
                    </a:p>
                  </a:txBody>
                  <a:tcPr anchor="ctr"/>
                </a:tc>
                <a:tc>
                  <a:txBody>
                    <a:bodyPr/>
                    <a:lstStyle/>
                    <a:p>
                      <a:pPr algn="ctr" fontAlgn="b"/>
                      <a:r>
                        <a:rPr lang="en-US" sz="1800" kern="1200">
                          <a:solidFill>
                            <a:schemeClr val="tx1"/>
                          </a:solidFill>
                          <a:effectLst/>
                          <a:latin typeface="+mn-lt"/>
                          <a:ea typeface="+mn-ea"/>
                          <a:cs typeface="+mn-cs"/>
                        </a:rPr>
                        <a:t>-0.16</a:t>
                      </a:r>
                    </a:p>
                  </a:txBody>
                  <a:tcPr marL="6350" marR="6350" marT="6350" marB="0" anchor="ctr"/>
                </a:tc>
                <a:tc>
                  <a:txBody>
                    <a:bodyPr/>
                    <a:lstStyle/>
                    <a:p>
                      <a:pPr algn="ctr" fontAlgn="b"/>
                      <a:r>
                        <a:rPr lang="en-US" sz="1800" kern="1200">
                          <a:solidFill>
                            <a:schemeClr val="tx1"/>
                          </a:solidFill>
                          <a:effectLst/>
                          <a:latin typeface="+mn-lt"/>
                          <a:ea typeface="+mn-ea"/>
                          <a:cs typeface="+mn-cs"/>
                        </a:rPr>
                        <a:t>-0.20</a:t>
                      </a:r>
                    </a:p>
                  </a:txBody>
                  <a:tcPr marL="6350" marR="6350" marT="6350" marB="0" anchor="ctr"/>
                </a:tc>
                <a:tc>
                  <a:txBody>
                    <a:bodyPr/>
                    <a:lstStyle/>
                    <a:p>
                      <a:pPr algn="ctr" fontAlgn="b"/>
                      <a:r>
                        <a:rPr lang="en-US" sz="1800" kern="1200">
                          <a:solidFill>
                            <a:schemeClr val="tx1"/>
                          </a:solidFill>
                          <a:effectLst/>
                          <a:latin typeface="+mn-lt"/>
                          <a:ea typeface="+mn-ea"/>
                          <a:cs typeface="+mn-cs"/>
                        </a:rPr>
                        <a:t>-0.30</a:t>
                      </a:r>
                    </a:p>
                  </a:txBody>
                  <a:tcPr marL="6350" marR="6350" marT="6350" marB="0" anchor="ctr"/>
                </a:tc>
                <a:tc>
                  <a:txBody>
                    <a:bodyPr/>
                    <a:lstStyle/>
                    <a:p>
                      <a:pPr algn="ctr" fontAlgn="b"/>
                      <a:r>
                        <a:rPr lang="en-US" sz="1800" kern="1200">
                          <a:solidFill>
                            <a:schemeClr val="tx1"/>
                          </a:solidFill>
                          <a:effectLst/>
                          <a:latin typeface="+mn-lt"/>
                          <a:ea typeface="+mn-ea"/>
                          <a:cs typeface="+mn-cs"/>
                        </a:rPr>
                        <a:t>-0.25</a:t>
                      </a:r>
                    </a:p>
                  </a:txBody>
                  <a:tcPr marL="6350" marR="6350" marT="6350" marB="0" anchor="ctr"/>
                </a:tc>
                <a:tc>
                  <a:txBody>
                    <a:bodyPr/>
                    <a:lstStyle/>
                    <a:p>
                      <a:pPr algn="ctr" fontAlgn="b"/>
                      <a:r>
                        <a:rPr lang="en-US" sz="1800" kern="1200">
                          <a:solidFill>
                            <a:schemeClr val="tx1"/>
                          </a:solidFill>
                          <a:effectLst/>
                          <a:latin typeface="+mn-lt"/>
                          <a:ea typeface="+mn-ea"/>
                          <a:cs typeface="+mn-cs"/>
                        </a:rPr>
                        <a:t>-0.25</a:t>
                      </a:r>
                    </a:p>
                  </a:txBody>
                  <a:tcPr marL="6350" marR="6350" marT="6350" marB="0" anchor="ctr"/>
                </a:tc>
                <a:extLst>
                  <a:ext uri="{0D108BD9-81ED-4DB2-BD59-A6C34878D82A}">
                    <a16:rowId xmlns:a16="http://schemas.microsoft.com/office/drawing/2014/main" val="3165134794"/>
                  </a:ext>
                </a:extLst>
              </a:tr>
            </a:tbl>
          </a:graphicData>
        </a:graphic>
      </p:graphicFrame>
      <p:sp>
        <p:nvSpPr>
          <p:cNvPr id="2" name="TextBox 1">
            <a:extLst>
              <a:ext uri="{FF2B5EF4-FFF2-40B4-BE49-F238E27FC236}">
                <a16:creationId xmlns:a16="http://schemas.microsoft.com/office/drawing/2014/main" id="{1B005A5D-6C9C-40AC-8923-0E1D59996912}"/>
              </a:ext>
            </a:extLst>
          </p:cNvPr>
          <p:cNvSpPr txBox="1"/>
          <p:nvPr/>
        </p:nvSpPr>
        <p:spPr>
          <a:xfrm>
            <a:off x="1217123" y="4362463"/>
            <a:ext cx="10454179" cy="369332"/>
          </a:xfrm>
          <a:prstGeom prst="rect">
            <a:avLst/>
          </a:prstGeom>
          <a:noFill/>
        </p:spPr>
        <p:txBody>
          <a:bodyPr wrap="square" rtlCol="0">
            <a:spAutoFit/>
          </a:bodyPr>
          <a:lstStyle/>
          <a:p>
            <a:pPr fontAlgn="ctr"/>
            <a:r>
              <a:rPr lang="en-US" b="1"/>
              <a:t>Student Impact</a:t>
            </a:r>
            <a:r>
              <a:rPr lang="en-US"/>
              <a:t> </a:t>
            </a:r>
            <a:r>
              <a:rPr lang="en-US" b="1"/>
              <a:t>5,690 fewer students would be included (2020 baseline vs 2025 proposed target)</a:t>
            </a:r>
            <a:endParaRPr lang="en-US"/>
          </a:p>
        </p:txBody>
      </p:sp>
      <p:sp>
        <p:nvSpPr>
          <p:cNvPr id="16" name="TextBox 15">
            <a:extLst>
              <a:ext uri="{FF2B5EF4-FFF2-40B4-BE49-F238E27FC236}">
                <a16:creationId xmlns:a16="http://schemas.microsoft.com/office/drawing/2014/main" id="{2082369A-1006-4610-A059-21829FC2D504}"/>
              </a:ext>
            </a:extLst>
          </p:cNvPr>
          <p:cNvSpPr txBox="1"/>
          <p:nvPr/>
        </p:nvSpPr>
        <p:spPr>
          <a:xfrm>
            <a:off x="648415" y="4908939"/>
            <a:ext cx="1978602" cy="707886"/>
          </a:xfrm>
          <a:prstGeom prst="rect">
            <a:avLst/>
          </a:prstGeom>
          <a:noFill/>
        </p:spPr>
        <p:txBody>
          <a:bodyPr wrap="square" rtlCol="0">
            <a:spAutoFit/>
          </a:bodyPr>
          <a:lstStyle/>
          <a:p>
            <a:r>
              <a:rPr lang="en-US" sz="2000"/>
              <a:t>Target Setting </a:t>
            </a:r>
          </a:p>
          <a:p>
            <a:r>
              <a:rPr lang="en-US" sz="2000"/>
              <a:t>Methodology</a:t>
            </a:r>
          </a:p>
        </p:txBody>
      </p:sp>
      <p:graphicFrame>
        <p:nvGraphicFramePr>
          <p:cNvPr id="10" name="Diagram 9" descr="Target setting methodology considers that the 2020 baseline outperforms the prior 5 year average, provides improvement over baseline and increase over past trend data, and considers student impact.  ">
            <a:extLst>
              <a:ext uri="{FF2B5EF4-FFF2-40B4-BE49-F238E27FC236}">
                <a16:creationId xmlns:a16="http://schemas.microsoft.com/office/drawing/2014/main" id="{B339DD3A-8FA8-4D4A-B7A9-2FF8B6C8A594}"/>
              </a:ext>
            </a:extLst>
          </p:cNvPr>
          <p:cNvGraphicFramePr/>
          <p:nvPr>
            <p:extLst>
              <p:ext uri="{D42A27DB-BD31-4B8C-83A1-F6EECF244321}">
                <p14:modId xmlns:p14="http://schemas.microsoft.com/office/powerpoint/2010/main" val="762983549"/>
              </p:ext>
            </p:extLst>
          </p:nvPr>
        </p:nvGraphicFramePr>
        <p:xfrm>
          <a:off x="2338865" y="4818572"/>
          <a:ext cx="9537701" cy="8798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Arrow: Down 19">
            <a:extLst>
              <a:ext uri="{FF2B5EF4-FFF2-40B4-BE49-F238E27FC236}">
                <a16:creationId xmlns:a16="http://schemas.microsoft.com/office/drawing/2014/main" id="{770409DD-081D-43CB-8B2E-772BEF337EF4}"/>
              </a:ext>
              <a:ext uri="{C183D7F6-B498-43B3-948B-1728B52AA6E4}">
                <adec:decorative xmlns:adec="http://schemas.microsoft.com/office/drawing/2017/decorative" val="1"/>
              </a:ext>
            </a:extLst>
          </p:cNvPr>
          <p:cNvSpPr/>
          <p:nvPr/>
        </p:nvSpPr>
        <p:spPr>
          <a:xfrm>
            <a:off x="565079" y="1497837"/>
            <a:ext cx="505713" cy="2933307"/>
          </a:xfrm>
          <a:prstGeom prst="downArrow">
            <a:avLst>
              <a:gd name="adj1" fmla="val 44977"/>
              <a:gd name="adj2" fmla="val 50000"/>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sp>
        <p:nvSpPr>
          <p:cNvPr id="21" name="TextBox 20">
            <a:extLst>
              <a:ext uri="{FF2B5EF4-FFF2-40B4-BE49-F238E27FC236}">
                <a16:creationId xmlns:a16="http://schemas.microsoft.com/office/drawing/2014/main" id="{0525FD23-6B08-4E8C-8701-AF701199F9B9}"/>
              </a:ext>
              <a:ext uri="{C183D7F6-B498-43B3-948B-1728B52AA6E4}">
                <adec:decorative xmlns:adec="http://schemas.microsoft.com/office/drawing/2017/decorative" val="1"/>
              </a:ext>
            </a:extLst>
          </p:cNvPr>
          <p:cNvSpPr txBox="1"/>
          <p:nvPr/>
        </p:nvSpPr>
        <p:spPr>
          <a:xfrm>
            <a:off x="1047053" y="1501285"/>
            <a:ext cx="523220" cy="2130605"/>
          </a:xfrm>
          <a:prstGeom prst="rect">
            <a:avLst/>
          </a:prstGeom>
          <a:noFill/>
        </p:spPr>
        <p:txBody>
          <a:bodyPr vert="vert270" wrap="square" rtlCol="0">
            <a:spAutoFit/>
          </a:bodyPr>
          <a:lstStyle/>
          <a:p>
            <a:r>
              <a:rPr lang="en-US" sz="2200"/>
              <a:t>Proposed Targets</a:t>
            </a:r>
          </a:p>
        </p:txBody>
      </p:sp>
      <p:sp>
        <p:nvSpPr>
          <p:cNvPr id="6" name="Rectangle: Diagonal Corners Snipped 5">
            <a:extLst>
              <a:ext uri="{FF2B5EF4-FFF2-40B4-BE49-F238E27FC236}">
                <a16:creationId xmlns:a16="http://schemas.microsoft.com/office/drawing/2014/main" id="{107DBA6B-FB1B-4781-BC78-2D1DD262A139}"/>
              </a:ext>
            </a:extLst>
          </p:cNvPr>
          <p:cNvSpPr/>
          <p:nvPr/>
        </p:nvSpPr>
        <p:spPr>
          <a:xfrm>
            <a:off x="381001" y="5790379"/>
            <a:ext cx="11495565" cy="741680"/>
          </a:xfrm>
          <a:prstGeom prst="snip2Diag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1" algn="ctr" fontAlgn="base"/>
            <a:r>
              <a:rPr lang="en-US" sz="2000" b="1"/>
              <a:t>Stakeholder Question: </a:t>
            </a:r>
            <a:r>
              <a:rPr lang="en-US"/>
              <a:t>Targets must show improvement over baseline and be rigorous but achievable.                           Do you feel that the proposed targets are too high, too low, or just right?</a:t>
            </a:r>
          </a:p>
        </p:txBody>
      </p:sp>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52</a:t>
            </a:fld>
            <a:endParaRPr lang="en-US" sz="1000"/>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5B Proposed Target</a:t>
            </a:r>
          </a:p>
        </p:txBody>
      </p:sp>
      <p:pic>
        <p:nvPicPr>
          <p:cNvPr id="15" name="Graphic 14">
            <a:extLst>
              <a:ext uri="{FF2B5EF4-FFF2-40B4-BE49-F238E27FC236}">
                <a16:creationId xmlns:a16="http://schemas.microsoft.com/office/drawing/2014/main" id="{EF13F4C7-0DB4-4980-834D-CA53CF69C56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5120" y="5851414"/>
            <a:ext cx="562002" cy="562002"/>
          </a:xfrm>
          <a:prstGeom prst="rect">
            <a:avLst/>
          </a:prstGeom>
        </p:spPr>
      </p:pic>
      <p:sp>
        <p:nvSpPr>
          <p:cNvPr id="18" name="Circle: Hollow 17">
            <a:extLst>
              <a:ext uri="{FF2B5EF4-FFF2-40B4-BE49-F238E27FC236}">
                <a16:creationId xmlns:a16="http://schemas.microsoft.com/office/drawing/2014/main" id="{2D6C1819-743A-4692-99AD-21D9C2A70CE4}"/>
              </a:ext>
              <a:ext uri="{C183D7F6-B498-43B3-948B-1728B52AA6E4}">
                <adec:decorative xmlns:adec="http://schemas.microsoft.com/office/drawing/2017/decorative" val="1"/>
              </a:ext>
            </a:extLst>
          </p:cNvPr>
          <p:cNvSpPr/>
          <p:nvPr/>
        </p:nvSpPr>
        <p:spPr>
          <a:xfrm>
            <a:off x="1844590" y="1855208"/>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220F31CF-9F57-4C9D-9B03-198EB8223507}"/>
              </a:ext>
              <a:ext uri="{C183D7F6-B498-43B3-948B-1728B52AA6E4}">
                <adec:decorative xmlns:adec="http://schemas.microsoft.com/office/drawing/2017/decorative" val="1"/>
              </a:ext>
            </a:extLst>
          </p:cNvPr>
          <p:cNvSpPr/>
          <p:nvPr/>
        </p:nvSpPr>
        <p:spPr>
          <a:xfrm>
            <a:off x="3518572" y="1881131"/>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ircle: Hollow 22">
            <a:extLst>
              <a:ext uri="{FF2B5EF4-FFF2-40B4-BE49-F238E27FC236}">
                <a16:creationId xmlns:a16="http://schemas.microsoft.com/office/drawing/2014/main" id="{911AA5D5-F61C-41A9-A364-749B64CDB3C4}"/>
              </a:ext>
              <a:ext uri="{C183D7F6-B498-43B3-948B-1728B52AA6E4}">
                <adec:decorative xmlns:adec="http://schemas.microsoft.com/office/drawing/2017/decorative" val="1"/>
              </a:ext>
            </a:extLst>
          </p:cNvPr>
          <p:cNvSpPr/>
          <p:nvPr/>
        </p:nvSpPr>
        <p:spPr>
          <a:xfrm>
            <a:off x="5240963" y="1956288"/>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ircle: Hollow 23">
            <a:extLst>
              <a:ext uri="{FF2B5EF4-FFF2-40B4-BE49-F238E27FC236}">
                <a16:creationId xmlns:a16="http://schemas.microsoft.com/office/drawing/2014/main" id="{F8A6106E-963B-43F4-B7CB-13256E0C9152}"/>
              </a:ext>
              <a:ext uri="{C183D7F6-B498-43B3-948B-1728B52AA6E4}">
                <adec:decorative xmlns:adec="http://schemas.microsoft.com/office/drawing/2017/decorative" val="1"/>
              </a:ext>
            </a:extLst>
          </p:cNvPr>
          <p:cNvSpPr/>
          <p:nvPr/>
        </p:nvSpPr>
        <p:spPr>
          <a:xfrm>
            <a:off x="6914777" y="2052420"/>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ircle: Hollow 24">
            <a:extLst>
              <a:ext uri="{FF2B5EF4-FFF2-40B4-BE49-F238E27FC236}">
                <a16:creationId xmlns:a16="http://schemas.microsoft.com/office/drawing/2014/main" id="{5E79FB4B-B632-4EB5-988E-8011D2A33433}"/>
              </a:ext>
              <a:ext uri="{C183D7F6-B498-43B3-948B-1728B52AA6E4}">
                <adec:decorative xmlns:adec="http://schemas.microsoft.com/office/drawing/2017/decorative" val="1"/>
              </a:ext>
            </a:extLst>
          </p:cNvPr>
          <p:cNvSpPr/>
          <p:nvPr/>
        </p:nvSpPr>
        <p:spPr>
          <a:xfrm>
            <a:off x="8594053" y="2138072"/>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le: Hollow 25">
            <a:extLst>
              <a:ext uri="{FF2B5EF4-FFF2-40B4-BE49-F238E27FC236}">
                <a16:creationId xmlns:a16="http://schemas.microsoft.com/office/drawing/2014/main" id="{94F38BB1-C363-417D-A795-A1B06ADDC0AD}"/>
              </a:ext>
              <a:ext uri="{C183D7F6-B498-43B3-948B-1728B52AA6E4}">
                <adec:decorative xmlns:adec="http://schemas.microsoft.com/office/drawing/2017/decorative" val="1"/>
              </a:ext>
            </a:extLst>
          </p:cNvPr>
          <p:cNvSpPr/>
          <p:nvPr/>
        </p:nvSpPr>
        <p:spPr>
          <a:xfrm>
            <a:off x="10295941" y="2211626"/>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a:extLst>
              <a:ext uri="{FF2B5EF4-FFF2-40B4-BE49-F238E27FC236}">
                <a16:creationId xmlns:a16="http://schemas.microsoft.com/office/drawing/2014/main" id="{A90F62D8-90DA-487C-806C-D5732073D649}"/>
              </a:ext>
              <a:ext uri="{C183D7F6-B498-43B3-948B-1728B52AA6E4}">
                <adec:decorative xmlns:adec="http://schemas.microsoft.com/office/drawing/2017/decorative" val="1"/>
              </a:ext>
            </a:extLst>
          </p:cNvPr>
          <p:cNvSpPr/>
          <p:nvPr/>
        </p:nvSpPr>
        <p:spPr>
          <a:xfrm>
            <a:off x="1955905" y="4001891"/>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a:extLst>
              <a:ext uri="{FF2B5EF4-FFF2-40B4-BE49-F238E27FC236}">
                <a16:creationId xmlns:a16="http://schemas.microsoft.com/office/drawing/2014/main" id="{B6B8201A-82B1-4CD1-A05B-8AFCCC2CBD1D}"/>
              </a:ext>
              <a:ext uri="{C183D7F6-B498-43B3-948B-1728B52AA6E4}">
                <adec:decorative xmlns:adec="http://schemas.microsoft.com/office/drawing/2017/decorative" val="1"/>
              </a:ext>
            </a:extLst>
          </p:cNvPr>
          <p:cNvSpPr/>
          <p:nvPr/>
        </p:nvSpPr>
        <p:spPr>
          <a:xfrm>
            <a:off x="4049369" y="4020130"/>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a:extLst>
              <a:ext uri="{FF2B5EF4-FFF2-40B4-BE49-F238E27FC236}">
                <a16:creationId xmlns:a16="http://schemas.microsoft.com/office/drawing/2014/main" id="{C8215698-2C11-448E-91F6-B141AC60BCA6}"/>
              </a:ext>
              <a:ext uri="{C183D7F6-B498-43B3-948B-1728B52AA6E4}">
                <adec:decorative xmlns:adec="http://schemas.microsoft.com/office/drawing/2017/decorative" val="1"/>
              </a:ext>
            </a:extLst>
          </p:cNvPr>
          <p:cNvSpPr/>
          <p:nvPr/>
        </p:nvSpPr>
        <p:spPr>
          <a:xfrm>
            <a:off x="5596292" y="4013426"/>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ame 30">
            <a:extLst>
              <a:ext uri="{FF2B5EF4-FFF2-40B4-BE49-F238E27FC236}">
                <a16:creationId xmlns:a16="http://schemas.microsoft.com/office/drawing/2014/main" id="{EA21175A-ED40-4BDF-BFD8-5F8F8F49711E}"/>
              </a:ext>
              <a:ext uri="{C183D7F6-B498-43B3-948B-1728B52AA6E4}">
                <adec:decorative xmlns:adec="http://schemas.microsoft.com/office/drawing/2017/decorative" val="1"/>
              </a:ext>
            </a:extLst>
          </p:cNvPr>
          <p:cNvSpPr/>
          <p:nvPr/>
        </p:nvSpPr>
        <p:spPr>
          <a:xfrm>
            <a:off x="7217233" y="4013512"/>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D7484E88-681C-4F22-A239-B0141D0E0E81}"/>
              </a:ext>
              <a:ext uri="{C183D7F6-B498-43B3-948B-1728B52AA6E4}">
                <adec:decorative xmlns:adec="http://schemas.microsoft.com/office/drawing/2017/decorative" val="1"/>
              </a:ext>
            </a:extLst>
          </p:cNvPr>
          <p:cNvSpPr/>
          <p:nvPr/>
        </p:nvSpPr>
        <p:spPr>
          <a:xfrm>
            <a:off x="8876761" y="4012438"/>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ame 32">
            <a:extLst>
              <a:ext uri="{FF2B5EF4-FFF2-40B4-BE49-F238E27FC236}">
                <a16:creationId xmlns:a16="http://schemas.microsoft.com/office/drawing/2014/main" id="{7BF4757A-7314-43FD-A5C6-C6E87C51F978}"/>
              </a:ext>
              <a:ext uri="{C183D7F6-B498-43B3-948B-1728B52AA6E4}">
                <adec:decorative xmlns:adec="http://schemas.microsoft.com/office/drawing/2017/decorative" val="1"/>
              </a:ext>
            </a:extLst>
          </p:cNvPr>
          <p:cNvSpPr/>
          <p:nvPr/>
        </p:nvSpPr>
        <p:spPr>
          <a:xfrm>
            <a:off x="10454484" y="4012438"/>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4A8563B9-F54A-4BC7-A58F-68CD0071410D}"/>
              </a:ext>
              <a:ext uri="{C183D7F6-B498-43B3-948B-1728B52AA6E4}">
                <adec:decorative xmlns:adec="http://schemas.microsoft.com/office/drawing/2017/decorative" val="1"/>
              </a:ext>
            </a:extLst>
          </p:cNvPr>
          <p:cNvSpPr/>
          <p:nvPr/>
        </p:nvSpPr>
        <p:spPr>
          <a:xfrm>
            <a:off x="10192457" y="2133030"/>
            <a:ext cx="1341026" cy="1278639"/>
          </a:xfrm>
          <a:prstGeom prst="donut">
            <a:avLst>
              <a:gd name="adj" fmla="val 1292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19660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26" presetClass="emph" presetSubtype="0" fill="hold" grpId="0" nodeType="withEffect">
                                  <p:stCondLst>
                                    <p:cond delay="0"/>
                                  </p:stCondLst>
                                  <p:childTnLst>
                                    <p:animEffect transition="out" filter="fade">
                                      <p:cBhvr>
                                        <p:cTn id="52" dur="1000" tmFilter="0, 0; .2, .5; .8, .5; 1, 0"/>
                                        <p:tgtEl>
                                          <p:spTgt spid="20"/>
                                        </p:tgtEl>
                                      </p:cBhvr>
                                    </p:animEffect>
                                    <p:animScale>
                                      <p:cBhvr>
                                        <p:cTn id="53" dur="500" autoRev="1" fill="hold"/>
                                        <p:tgtEl>
                                          <p:spTgt spid="20"/>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1"/>
                                        </p:tgtEl>
                                      </p:cBhvr>
                                    </p:animEffect>
                                    <p:set>
                                      <p:cBhvr>
                                        <p:cTn id="107" dur="1" fill="hold">
                                          <p:stCondLst>
                                            <p:cond delay="499"/>
                                          </p:stCondLst>
                                        </p:cTn>
                                        <p:tgtEl>
                                          <p:spTgt spid="3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32"/>
                                        </p:tgtEl>
                                      </p:cBhvr>
                                    </p:animEffect>
                                    <p:set>
                                      <p:cBhvr>
                                        <p:cTn id="110" dur="1" fill="hold">
                                          <p:stCondLst>
                                            <p:cond delay="499"/>
                                          </p:stCondLst>
                                        </p:cTn>
                                        <p:tgtEl>
                                          <p:spTgt spid="32"/>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3"/>
                                        </p:tgtEl>
                                      </p:cBhvr>
                                    </p:animEffect>
                                    <p:set>
                                      <p:cBhvr>
                                        <p:cTn id="113" dur="1" fill="hold">
                                          <p:stCondLst>
                                            <p:cond delay="499"/>
                                          </p:stCondLst>
                                        </p:cTn>
                                        <p:tgtEl>
                                          <p:spTgt spid="33"/>
                                        </p:tgtEl>
                                        <p:attrNameLst>
                                          <p:attrName>style.visibility</p:attrName>
                                        </p:attrNameLst>
                                      </p:cBhvr>
                                      <p:to>
                                        <p:strVal val="hidden"/>
                                      </p:to>
                                    </p:set>
                                  </p:childTnLst>
                                </p:cTn>
                              </p:par>
                              <p:par>
                                <p:cTn id="114" presetID="42" presetClass="entr" presetSubtype="0" fill="hold" grpId="0" nodeType="with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fade">
                                      <p:cBhvr>
                                        <p:cTn id="116" dur="1000"/>
                                        <p:tgtEl>
                                          <p:spTgt spid="2"/>
                                        </p:tgtEl>
                                      </p:cBhvr>
                                    </p:animEffect>
                                    <p:anim calcmode="lin" valueType="num">
                                      <p:cBhvr>
                                        <p:cTn id="117" dur="1000" fill="hold"/>
                                        <p:tgtEl>
                                          <p:spTgt spid="2"/>
                                        </p:tgtEl>
                                        <p:attrNameLst>
                                          <p:attrName>ppt_x</p:attrName>
                                        </p:attrNameLst>
                                      </p:cBhvr>
                                      <p:tavLst>
                                        <p:tav tm="0">
                                          <p:val>
                                            <p:strVal val="#ppt_x"/>
                                          </p:val>
                                        </p:tav>
                                        <p:tav tm="100000">
                                          <p:val>
                                            <p:strVal val="#ppt_x"/>
                                          </p:val>
                                        </p:tav>
                                      </p:tavLst>
                                    </p:anim>
                                    <p:anim calcmode="lin" valueType="num">
                                      <p:cBhvr>
                                        <p:cTn id="1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500"/>
                                        <p:tgtEl>
                                          <p:spTgt spid="1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0" grpId="0" animBg="1"/>
      <p:bldP spid="6" grpId="0" animBg="1"/>
      <p:bldP spid="18" grpId="0" animBg="1"/>
      <p:bldP spid="22" grpId="0" animBg="1"/>
      <p:bldP spid="23" grpId="0" animBg="1"/>
      <p:bldP spid="24" grpId="0" animBg="1"/>
      <p:bldP spid="25" grpId="0" animBg="1"/>
      <p:bldP spid="26"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B9A7DD-F2B7-4120-9C21-1015A2282A10}"/>
              </a:ext>
            </a:extLst>
          </p:cNvPr>
          <p:cNvSpPr>
            <a:spLocks noGrp="1"/>
          </p:cNvSpPr>
          <p:nvPr>
            <p:ph type="title"/>
          </p:nvPr>
        </p:nvSpPr>
        <p:spPr>
          <a:xfrm>
            <a:off x="205201" y="170025"/>
            <a:ext cx="9577682" cy="1323553"/>
          </a:xfrm>
        </p:spPr>
        <p:txBody>
          <a:bodyPr>
            <a:normAutofit fontScale="90000"/>
          </a:bodyPr>
          <a:lstStyle/>
          <a:p>
            <a:r>
              <a:rPr lang="en-US" sz="3600"/>
              <a:t>Proposed Targets: Indicator 5C</a:t>
            </a:r>
            <a:br>
              <a:rPr lang="en-US" sz="3600"/>
            </a:br>
            <a:r>
              <a:rPr lang="en-US" sz="2200"/>
              <a:t>Percent of children with IEPs aged 5 who are enrolled in kindergarten and aged 6 through 21 served in separate schools, residential facilities, or homebound/hospital placements</a:t>
            </a:r>
            <a:endParaRPr lang="en-US" sz="2800"/>
          </a:p>
        </p:txBody>
      </p:sp>
      <p:graphicFrame>
        <p:nvGraphicFramePr>
          <p:cNvPr id="21" name="Chart 20" descr="Line graph describing the proposed New York State targets for indicator 5C, the percentage of children with IEPs aged 5 who are enrolled in kindergarten and aged 6 through 21 served in separate schools, residential facilities, or homebound/hospital placements. The X-axis represents the federal fiscal year from 2020 to 2025 and Y-axis represents target percentage. The graph shows a decrease in target from the baseline of 5.14% in 2020 to 4.75% in 2025. The potential student impact would be 1,911 fewer students included in this indicator.&#10;2020 Baseline 5.14%&#10;2021 5.10%&#10;2022 5%&#10;2023 4.90%&#10;2024 4.80%&#10;2025 4.75%">
            <a:extLst>
              <a:ext uri="{FF2B5EF4-FFF2-40B4-BE49-F238E27FC236}">
                <a16:creationId xmlns:a16="http://schemas.microsoft.com/office/drawing/2014/main" id="{A910DA48-C23E-4B91-BD65-EEBBDE1755D9}"/>
              </a:ext>
            </a:extLst>
          </p:cNvPr>
          <p:cNvGraphicFramePr>
            <a:graphicFrameLocks/>
          </p:cNvGraphicFramePr>
          <p:nvPr>
            <p:extLst>
              <p:ext uri="{D42A27DB-BD31-4B8C-83A1-F6EECF244321}">
                <p14:modId xmlns:p14="http://schemas.microsoft.com/office/powerpoint/2010/main" val="2664902531"/>
              </p:ext>
            </p:extLst>
          </p:nvPr>
        </p:nvGraphicFramePr>
        <p:xfrm>
          <a:off x="1160281" y="1387011"/>
          <a:ext cx="10716286" cy="215631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BC7B970-64DD-44D0-B988-8E4D55A38227}"/>
              </a:ext>
            </a:extLst>
          </p:cNvPr>
          <p:cNvSpPr txBox="1"/>
          <p:nvPr/>
        </p:nvSpPr>
        <p:spPr>
          <a:xfrm>
            <a:off x="7097441" y="3003281"/>
            <a:ext cx="3797005" cy="338554"/>
          </a:xfrm>
          <a:prstGeom prst="rect">
            <a:avLst/>
          </a:prstGeom>
          <a:noFill/>
        </p:spPr>
        <p:txBody>
          <a:bodyPr wrap="square" rtlCol="0">
            <a:spAutoFit/>
          </a:bodyPr>
          <a:lstStyle/>
          <a:p>
            <a:pPr algn="r"/>
            <a:r>
              <a:rPr lang="en-US" sz="1600"/>
              <a:t>2015-2019 Equated Average was 5.32%</a:t>
            </a:r>
          </a:p>
        </p:txBody>
      </p:sp>
      <p:graphicFrame>
        <p:nvGraphicFramePr>
          <p:cNvPr id="14" name="Table 13">
            <a:extLst>
              <a:ext uri="{FF2B5EF4-FFF2-40B4-BE49-F238E27FC236}">
                <a16:creationId xmlns:a16="http://schemas.microsoft.com/office/drawing/2014/main" id="{EACEDBE6-947B-4A8A-B0E6-5595099E8870}"/>
              </a:ext>
            </a:extLst>
          </p:cNvPr>
          <p:cNvGraphicFramePr>
            <a:graphicFrameLocks noGrp="1"/>
          </p:cNvGraphicFramePr>
          <p:nvPr>
            <p:extLst>
              <p:ext uri="{D42A27DB-BD31-4B8C-83A1-F6EECF244321}">
                <p14:modId xmlns:p14="http://schemas.microsoft.com/office/powerpoint/2010/main" val="3975180610"/>
              </p:ext>
            </p:extLst>
          </p:nvPr>
        </p:nvGraphicFramePr>
        <p:xfrm>
          <a:off x="1217123" y="3618101"/>
          <a:ext cx="10454179" cy="731520"/>
        </p:xfrm>
        <a:graphic>
          <a:graphicData uri="http://schemas.openxmlformats.org/drawingml/2006/table">
            <a:tbl>
              <a:tblPr firstRow="1" bandRow="1">
                <a:tableStyleId>{3B4B98B0-60AC-42C2-AFA5-B58CD77FA1E5}</a:tableStyleId>
              </a:tblPr>
              <a:tblGrid>
                <a:gridCol w="1995977">
                  <a:extLst>
                    <a:ext uri="{9D8B030D-6E8A-4147-A177-3AD203B41FA5}">
                      <a16:colId xmlns:a16="http://schemas.microsoft.com/office/drawing/2014/main" val="236280785"/>
                    </a:ext>
                  </a:extLst>
                </a:gridCol>
                <a:gridCol w="1600200">
                  <a:extLst>
                    <a:ext uri="{9D8B030D-6E8A-4147-A177-3AD203B41FA5}">
                      <a16:colId xmlns:a16="http://schemas.microsoft.com/office/drawing/2014/main" val="1105117118"/>
                    </a:ext>
                  </a:extLst>
                </a:gridCol>
                <a:gridCol w="1689100">
                  <a:extLst>
                    <a:ext uri="{9D8B030D-6E8A-4147-A177-3AD203B41FA5}">
                      <a16:colId xmlns:a16="http://schemas.microsoft.com/office/drawing/2014/main" val="4107838460"/>
                    </a:ext>
                  </a:extLst>
                </a:gridCol>
                <a:gridCol w="1638300">
                  <a:extLst>
                    <a:ext uri="{9D8B030D-6E8A-4147-A177-3AD203B41FA5}">
                      <a16:colId xmlns:a16="http://schemas.microsoft.com/office/drawing/2014/main" val="4094384491"/>
                    </a:ext>
                  </a:extLst>
                </a:gridCol>
                <a:gridCol w="1939394">
                  <a:extLst>
                    <a:ext uri="{9D8B030D-6E8A-4147-A177-3AD203B41FA5}">
                      <a16:colId xmlns:a16="http://schemas.microsoft.com/office/drawing/2014/main" val="159150580"/>
                    </a:ext>
                  </a:extLst>
                </a:gridCol>
                <a:gridCol w="1591208">
                  <a:extLst>
                    <a:ext uri="{9D8B030D-6E8A-4147-A177-3AD203B41FA5}">
                      <a16:colId xmlns:a16="http://schemas.microsoft.com/office/drawing/2014/main" val="2633532351"/>
                    </a:ext>
                  </a:extLst>
                </a:gridCol>
              </a:tblGrid>
              <a:tr h="341887">
                <a:tc>
                  <a:txBody>
                    <a:bodyPr/>
                    <a:lstStyle/>
                    <a:p>
                      <a:pPr algn="ctr"/>
                      <a:r>
                        <a:rPr lang="en-US" sz="1600"/>
                        <a:t>Baseline 2020</a:t>
                      </a:r>
                    </a:p>
                  </a:txBody>
                  <a:tcPr anchor="ctr"/>
                </a:tc>
                <a:tc>
                  <a:txBody>
                    <a:bodyPr/>
                    <a:lstStyle/>
                    <a:p>
                      <a:pPr algn="ctr"/>
                      <a:r>
                        <a:rPr lang="en-US"/>
                        <a:t>2021</a:t>
                      </a:r>
                    </a:p>
                  </a:txBody>
                  <a:tcPr anchor="ctr"/>
                </a:tc>
                <a:tc>
                  <a:txBody>
                    <a:bodyPr/>
                    <a:lstStyle/>
                    <a:p>
                      <a:pPr algn="ctr"/>
                      <a:r>
                        <a:rPr lang="en-US"/>
                        <a:t>2022</a:t>
                      </a:r>
                    </a:p>
                  </a:txBody>
                  <a:tcPr anchor="ctr"/>
                </a:tc>
                <a:tc>
                  <a:txBody>
                    <a:bodyPr/>
                    <a:lstStyle/>
                    <a:p>
                      <a:pPr algn="ctr"/>
                      <a:r>
                        <a:rPr lang="en-US"/>
                        <a:t>2023</a:t>
                      </a:r>
                    </a:p>
                  </a:txBody>
                  <a:tcPr anchor="ctr"/>
                </a:tc>
                <a:tc>
                  <a:txBody>
                    <a:bodyPr/>
                    <a:lstStyle/>
                    <a:p>
                      <a:pPr algn="ctr"/>
                      <a:r>
                        <a:rPr lang="en-US"/>
                        <a:t>2024</a:t>
                      </a:r>
                    </a:p>
                  </a:txBody>
                  <a:tcPr anchor="ctr"/>
                </a:tc>
                <a:tc>
                  <a:txBody>
                    <a:bodyPr/>
                    <a:lstStyle/>
                    <a:p>
                      <a:pPr algn="ctr"/>
                      <a:r>
                        <a:rPr lang="en-US"/>
                        <a:t>2025</a:t>
                      </a:r>
                    </a:p>
                  </a:txBody>
                  <a:tcPr anchor="ctr"/>
                </a:tc>
                <a:extLst>
                  <a:ext uri="{0D108BD9-81ED-4DB2-BD59-A6C34878D82A}">
                    <a16:rowId xmlns:a16="http://schemas.microsoft.com/office/drawing/2014/main" val="520556430"/>
                  </a:ext>
                </a:extLst>
              </a:tr>
              <a:tr h="341887">
                <a:tc>
                  <a:txBody>
                    <a:bodyPr/>
                    <a:lstStyle/>
                    <a:p>
                      <a:pPr algn="ctr"/>
                      <a:r>
                        <a:rPr lang="en-US" sz="1800" kern="1200">
                          <a:solidFill>
                            <a:schemeClr val="tx1"/>
                          </a:solidFill>
                          <a:effectLst/>
                          <a:latin typeface="+mn-lt"/>
                          <a:ea typeface="+mn-ea"/>
                          <a:cs typeface="+mn-cs"/>
                        </a:rPr>
                        <a:t>5.14%</a:t>
                      </a:r>
                      <a:endParaRPr lang="en-US"/>
                    </a:p>
                  </a:txBody>
                  <a:tcPr anchor="ctr"/>
                </a:tc>
                <a:tc>
                  <a:txBody>
                    <a:bodyPr/>
                    <a:lstStyle/>
                    <a:p>
                      <a:pPr algn="ctr" fontAlgn="b"/>
                      <a:r>
                        <a:rPr lang="en-US" sz="1800" kern="1200">
                          <a:solidFill>
                            <a:schemeClr val="tx1"/>
                          </a:solidFill>
                          <a:effectLst/>
                          <a:latin typeface="+mn-lt"/>
                          <a:ea typeface="+mn-ea"/>
                          <a:cs typeface="+mn-cs"/>
                        </a:rPr>
                        <a:t>-0.04</a:t>
                      </a:r>
                    </a:p>
                  </a:txBody>
                  <a:tcPr marL="6350" marR="6350" marT="6350" marB="0" anchor="ctr"/>
                </a:tc>
                <a:tc>
                  <a:txBody>
                    <a:bodyPr/>
                    <a:lstStyle/>
                    <a:p>
                      <a:pPr algn="ctr" fontAlgn="b"/>
                      <a:r>
                        <a:rPr lang="en-US" sz="1800" kern="1200">
                          <a:solidFill>
                            <a:schemeClr val="tx1"/>
                          </a:solidFill>
                          <a:effectLst/>
                          <a:latin typeface="+mn-lt"/>
                          <a:ea typeface="+mn-ea"/>
                          <a:cs typeface="+mn-cs"/>
                        </a:rPr>
                        <a:t>-0.10</a:t>
                      </a:r>
                    </a:p>
                  </a:txBody>
                  <a:tcPr marL="6350" marR="6350" marT="6350" marB="0" anchor="ctr"/>
                </a:tc>
                <a:tc>
                  <a:txBody>
                    <a:bodyPr/>
                    <a:lstStyle/>
                    <a:p>
                      <a:pPr algn="ctr" fontAlgn="b"/>
                      <a:r>
                        <a:rPr lang="en-US" sz="1800" kern="1200">
                          <a:solidFill>
                            <a:schemeClr val="tx1"/>
                          </a:solidFill>
                          <a:effectLst/>
                          <a:latin typeface="+mn-lt"/>
                          <a:ea typeface="+mn-ea"/>
                          <a:cs typeface="+mn-cs"/>
                        </a:rPr>
                        <a:t>-0.10</a:t>
                      </a:r>
                    </a:p>
                  </a:txBody>
                  <a:tcPr marL="6350" marR="6350" marT="6350" marB="0" anchor="ctr"/>
                </a:tc>
                <a:tc>
                  <a:txBody>
                    <a:bodyPr/>
                    <a:lstStyle/>
                    <a:p>
                      <a:pPr algn="ctr" fontAlgn="b"/>
                      <a:r>
                        <a:rPr lang="en-US" sz="1800" kern="1200">
                          <a:solidFill>
                            <a:schemeClr val="tx1"/>
                          </a:solidFill>
                          <a:effectLst/>
                          <a:latin typeface="+mn-lt"/>
                          <a:ea typeface="+mn-ea"/>
                          <a:cs typeface="+mn-cs"/>
                        </a:rPr>
                        <a:t>-0.10</a:t>
                      </a:r>
                    </a:p>
                  </a:txBody>
                  <a:tcPr marL="6350" marR="6350" marT="6350" marB="0" anchor="ctr"/>
                </a:tc>
                <a:tc>
                  <a:txBody>
                    <a:bodyPr/>
                    <a:lstStyle/>
                    <a:p>
                      <a:pPr algn="ctr" fontAlgn="b"/>
                      <a:r>
                        <a:rPr lang="en-US" sz="1800" kern="1200" dirty="0">
                          <a:solidFill>
                            <a:schemeClr val="tx1"/>
                          </a:solidFill>
                          <a:effectLst/>
                          <a:latin typeface="+mn-lt"/>
                          <a:ea typeface="+mn-ea"/>
                          <a:cs typeface="+mn-cs"/>
                        </a:rPr>
                        <a:t>-0.05</a:t>
                      </a:r>
                    </a:p>
                  </a:txBody>
                  <a:tcPr marL="6350" marR="6350" marT="6350" marB="0" anchor="ctr"/>
                </a:tc>
                <a:extLst>
                  <a:ext uri="{0D108BD9-81ED-4DB2-BD59-A6C34878D82A}">
                    <a16:rowId xmlns:a16="http://schemas.microsoft.com/office/drawing/2014/main" val="3165134794"/>
                  </a:ext>
                </a:extLst>
              </a:tr>
            </a:tbl>
          </a:graphicData>
        </a:graphic>
      </p:graphicFrame>
      <p:sp>
        <p:nvSpPr>
          <p:cNvPr id="2" name="TextBox 1">
            <a:extLst>
              <a:ext uri="{FF2B5EF4-FFF2-40B4-BE49-F238E27FC236}">
                <a16:creationId xmlns:a16="http://schemas.microsoft.com/office/drawing/2014/main" id="{4FD07C4B-BA45-44E0-B1EA-A86B60F7DD24}"/>
              </a:ext>
            </a:extLst>
          </p:cNvPr>
          <p:cNvSpPr txBox="1"/>
          <p:nvPr/>
        </p:nvSpPr>
        <p:spPr>
          <a:xfrm>
            <a:off x="1262913" y="4376403"/>
            <a:ext cx="10511021" cy="369332"/>
          </a:xfrm>
          <a:prstGeom prst="rect">
            <a:avLst/>
          </a:prstGeom>
          <a:noFill/>
        </p:spPr>
        <p:txBody>
          <a:bodyPr wrap="square" rtlCol="0">
            <a:spAutoFit/>
          </a:bodyPr>
          <a:lstStyle/>
          <a:p>
            <a:pPr fontAlgn="ctr"/>
            <a:r>
              <a:rPr lang="en-US" b="1"/>
              <a:t>Student Impact</a:t>
            </a:r>
            <a:r>
              <a:rPr lang="en-US"/>
              <a:t> </a:t>
            </a:r>
            <a:r>
              <a:rPr lang="en-US" b="1"/>
              <a:t>1,911 fewer students would be excluded (2020 baseline vs 2025 proposed target)</a:t>
            </a:r>
            <a:endParaRPr lang="en-US"/>
          </a:p>
        </p:txBody>
      </p:sp>
      <p:sp>
        <p:nvSpPr>
          <p:cNvPr id="16" name="TextBox 15">
            <a:extLst>
              <a:ext uri="{FF2B5EF4-FFF2-40B4-BE49-F238E27FC236}">
                <a16:creationId xmlns:a16="http://schemas.microsoft.com/office/drawing/2014/main" id="{2082369A-1006-4610-A059-21829FC2D504}"/>
              </a:ext>
            </a:extLst>
          </p:cNvPr>
          <p:cNvSpPr txBox="1"/>
          <p:nvPr/>
        </p:nvSpPr>
        <p:spPr>
          <a:xfrm>
            <a:off x="655120" y="4899363"/>
            <a:ext cx="1978602" cy="707886"/>
          </a:xfrm>
          <a:prstGeom prst="rect">
            <a:avLst/>
          </a:prstGeom>
          <a:noFill/>
        </p:spPr>
        <p:txBody>
          <a:bodyPr wrap="square" rtlCol="0">
            <a:spAutoFit/>
          </a:bodyPr>
          <a:lstStyle/>
          <a:p>
            <a:r>
              <a:rPr lang="en-US" sz="2000"/>
              <a:t>Target Setting </a:t>
            </a:r>
          </a:p>
          <a:p>
            <a:r>
              <a:rPr lang="en-US" sz="2000"/>
              <a:t>Methodology</a:t>
            </a:r>
          </a:p>
        </p:txBody>
      </p:sp>
      <p:graphicFrame>
        <p:nvGraphicFramePr>
          <p:cNvPr id="10" name="Diagram 9" descr="Target setting methodology considers that the 2020 baseline outperforms the prior 5 year average, provides improvement over baseline and increase over past trend data, and considers student impact.  ">
            <a:extLst>
              <a:ext uri="{FF2B5EF4-FFF2-40B4-BE49-F238E27FC236}">
                <a16:creationId xmlns:a16="http://schemas.microsoft.com/office/drawing/2014/main" id="{B339DD3A-8FA8-4D4A-B7A9-2FF8B6C8A594}"/>
              </a:ext>
            </a:extLst>
          </p:cNvPr>
          <p:cNvGraphicFramePr/>
          <p:nvPr>
            <p:extLst>
              <p:ext uri="{D42A27DB-BD31-4B8C-83A1-F6EECF244321}">
                <p14:modId xmlns:p14="http://schemas.microsoft.com/office/powerpoint/2010/main" val="2631300020"/>
              </p:ext>
            </p:extLst>
          </p:nvPr>
        </p:nvGraphicFramePr>
        <p:xfrm>
          <a:off x="2338865" y="4799912"/>
          <a:ext cx="9537701" cy="882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Diagonal Corners Snipped 5">
            <a:extLst>
              <a:ext uri="{FF2B5EF4-FFF2-40B4-BE49-F238E27FC236}">
                <a16:creationId xmlns:a16="http://schemas.microsoft.com/office/drawing/2014/main" id="{107DBA6B-FB1B-4781-BC78-2D1DD262A139}"/>
              </a:ext>
            </a:extLst>
          </p:cNvPr>
          <p:cNvSpPr/>
          <p:nvPr/>
        </p:nvSpPr>
        <p:spPr>
          <a:xfrm>
            <a:off x="381001" y="5790379"/>
            <a:ext cx="11495565" cy="741680"/>
          </a:xfrm>
          <a:prstGeom prst="snip2Diag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1" algn="ctr" fontAlgn="base"/>
            <a:r>
              <a:rPr lang="en-US" sz="2000" b="1"/>
              <a:t>Stakeholder Question: </a:t>
            </a:r>
            <a:r>
              <a:rPr lang="en-US"/>
              <a:t>Targets must show improvement over baseline and be rigorous but achievable.                           Do you feel that the proposed targets are too high, too low, or just right?</a:t>
            </a:r>
          </a:p>
        </p:txBody>
      </p:sp>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53</a:t>
            </a:fld>
            <a:endParaRPr lang="en-US" sz="1000"/>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5C Proposed Target</a:t>
            </a:r>
          </a:p>
        </p:txBody>
      </p:sp>
      <p:pic>
        <p:nvPicPr>
          <p:cNvPr id="15" name="Graphic 14">
            <a:extLst>
              <a:ext uri="{FF2B5EF4-FFF2-40B4-BE49-F238E27FC236}">
                <a16:creationId xmlns:a16="http://schemas.microsoft.com/office/drawing/2014/main" id="{EF13F4C7-0DB4-4980-834D-CA53CF69C56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5120" y="5851414"/>
            <a:ext cx="562002" cy="562002"/>
          </a:xfrm>
          <a:prstGeom prst="rect">
            <a:avLst/>
          </a:prstGeom>
        </p:spPr>
      </p:pic>
      <p:sp>
        <p:nvSpPr>
          <p:cNvPr id="17" name="TextBox 16">
            <a:extLst>
              <a:ext uri="{FF2B5EF4-FFF2-40B4-BE49-F238E27FC236}">
                <a16:creationId xmlns:a16="http://schemas.microsoft.com/office/drawing/2014/main" id="{4072751B-B721-4EF1-993B-82C9E7CB3C40}"/>
              </a:ext>
              <a:ext uri="{C183D7F6-B498-43B3-948B-1728B52AA6E4}">
                <adec:decorative xmlns:adec="http://schemas.microsoft.com/office/drawing/2017/decorative" val="1"/>
              </a:ext>
            </a:extLst>
          </p:cNvPr>
          <p:cNvSpPr txBox="1"/>
          <p:nvPr/>
        </p:nvSpPr>
        <p:spPr>
          <a:xfrm>
            <a:off x="1047053" y="1276849"/>
            <a:ext cx="523220" cy="2334494"/>
          </a:xfrm>
          <a:prstGeom prst="rect">
            <a:avLst/>
          </a:prstGeom>
          <a:noFill/>
        </p:spPr>
        <p:txBody>
          <a:bodyPr vert="vert270" wrap="square" rtlCol="0">
            <a:spAutoFit/>
          </a:bodyPr>
          <a:lstStyle/>
          <a:p>
            <a:r>
              <a:rPr lang="en-US" sz="2200"/>
              <a:t>Proposed Targets</a:t>
            </a:r>
          </a:p>
        </p:txBody>
      </p:sp>
      <p:sp>
        <p:nvSpPr>
          <p:cNvPr id="20" name="Arrow: Down 19">
            <a:extLst>
              <a:ext uri="{FF2B5EF4-FFF2-40B4-BE49-F238E27FC236}">
                <a16:creationId xmlns:a16="http://schemas.microsoft.com/office/drawing/2014/main" id="{0C08E93B-97DF-4FA6-9E0B-CE3E02596BEA}"/>
              </a:ext>
              <a:ext uri="{C183D7F6-B498-43B3-948B-1728B52AA6E4}">
                <adec:decorative xmlns:adec="http://schemas.microsoft.com/office/drawing/2017/decorative" val="1"/>
              </a:ext>
            </a:extLst>
          </p:cNvPr>
          <p:cNvSpPr/>
          <p:nvPr/>
        </p:nvSpPr>
        <p:spPr>
          <a:xfrm>
            <a:off x="565079" y="1493578"/>
            <a:ext cx="505713" cy="2937566"/>
          </a:xfrm>
          <a:prstGeom prst="downArrow">
            <a:avLst>
              <a:gd name="adj1" fmla="val 44977"/>
              <a:gd name="adj2" fmla="val 50000"/>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sp>
        <p:nvSpPr>
          <p:cNvPr id="22" name="Circle: Hollow 21">
            <a:extLst>
              <a:ext uri="{FF2B5EF4-FFF2-40B4-BE49-F238E27FC236}">
                <a16:creationId xmlns:a16="http://schemas.microsoft.com/office/drawing/2014/main" id="{DF6D5C8C-194B-49B7-BEFA-94F6DE4B4E32}"/>
              </a:ext>
              <a:ext uri="{C183D7F6-B498-43B3-948B-1728B52AA6E4}">
                <adec:decorative xmlns:adec="http://schemas.microsoft.com/office/drawing/2017/decorative" val="1"/>
              </a:ext>
            </a:extLst>
          </p:cNvPr>
          <p:cNvSpPr/>
          <p:nvPr/>
        </p:nvSpPr>
        <p:spPr>
          <a:xfrm>
            <a:off x="1595184" y="1500336"/>
            <a:ext cx="1134059" cy="1108127"/>
          </a:xfrm>
          <a:prstGeom prst="donut">
            <a:avLst>
              <a:gd name="adj" fmla="val 12036"/>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ircle: Hollow 22">
            <a:extLst>
              <a:ext uri="{FF2B5EF4-FFF2-40B4-BE49-F238E27FC236}">
                <a16:creationId xmlns:a16="http://schemas.microsoft.com/office/drawing/2014/main" id="{5DF5151A-B9A5-4225-9D68-ACD4F72EDBA5}"/>
              </a:ext>
              <a:ext uri="{C183D7F6-B498-43B3-948B-1728B52AA6E4}">
                <adec:decorative xmlns:adec="http://schemas.microsoft.com/office/drawing/2017/decorative" val="1"/>
              </a:ext>
            </a:extLst>
          </p:cNvPr>
          <p:cNvSpPr/>
          <p:nvPr/>
        </p:nvSpPr>
        <p:spPr>
          <a:xfrm>
            <a:off x="3320511" y="1514844"/>
            <a:ext cx="1134059" cy="1108127"/>
          </a:xfrm>
          <a:prstGeom prst="donut">
            <a:avLst>
              <a:gd name="adj" fmla="val 12036"/>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ircle: Hollow 23">
            <a:extLst>
              <a:ext uri="{FF2B5EF4-FFF2-40B4-BE49-F238E27FC236}">
                <a16:creationId xmlns:a16="http://schemas.microsoft.com/office/drawing/2014/main" id="{F5828E6E-0DC5-4B79-8743-11F0F092ACC1}"/>
              </a:ext>
              <a:ext uri="{C183D7F6-B498-43B3-948B-1728B52AA6E4}">
                <adec:decorative xmlns:adec="http://schemas.microsoft.com/office/drawing/2017/decorative" val="1"/>
              </a:ext>
            </a:extLst>
          </p:cNvPr>
          <p:cNvSpPr/>
          <p:nvPr/>
        </p:nvSpPr>
        <p:spPr>
          <a:xfrm>
            <a:off x="5066631" y="1577916"/>
            <a:ext cx="1134059" cy="1108127"/>
          </a:xfrm>
          <a:prstGeom prst="donut">
            <a:avLst>
              <a:gd name="adj" fmla="val 12036"/>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ircle: Hollow 24">
            <a:extLst>
              <a:ext uri="{FF2B5EF4-FFF2-40B4-BE49-F238E27FC236}">
                <a16:creationId xmlns:a16="http://schemas.microsoft.com/office/drawing/2014/main" id="{C9D8D3DB-6038-46AA-B383-5950F747F8E6}"/>
              </a:ext>
              <a:ext uri="{C183D7F6-B498-43B3-948B-1728B52AA6E4}">
                <adec:decorative xmlns:adec="http://schemas.microsoft.com/office/drawing/2017/decorative" val="1"/>
              </a:ext>
            </a:extLst>
          </p:cNvPr>
          <p:cNvSpPr/>
          <p:nvPr/>
        </p:nvSpPr>
        <p:spPr>
          <a:xfrm>
            <a:off x="6806236" y="1683053"/>
            <a:ext cx="1134059" cy="1108127"/>
          </a:xfrm>
          <a:prstGeom prst="donut">
            <a:avLst>
              <a:gd name="adj" fmla="val 12036"/>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le: Hollow 25">
            <a:extLst>
              <a:ext uri="{FF2B5EF4-FFF2-40B4-BE49-F238E27FC236}">
                <a16:creationId xmlns:a16="http://schemas.microsoft.com/office/drawing/2014/main" id="{1AE16F5E-3EFF-4F08-8FD7-C1B4071A4573}"/>
              </a:ext>
              <a:ext uri="{C183D7F6-B498-43B3-948B-1728B52AA6E4}">
                <adec:decorative xmlns:adec="http://schemas.microsoft.com/office/drawing/2017/decorative" val="1"/>
              </a:ext>
            </a:extLst>
          </p:cNvPr>
          <p:cNvSpPr/>
          <p:nvPr/>
        </p:nvSpPr>
        <p:spPr>
          <a:xfrm>
            <a:off x="8562989" y="1705838"/>
            <a:ext cx="1134059" cy="1108127"/>
          </a:xfrm>
          <a:prstGeom prst="donut">
            <a:avLst>
              <a:gd name="adj" fmla="val 12036"/>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le: Hollow 26">
            <a:extLst>
              <a:ext uri="{FF2B5EF4-FFF2-40B4-BE49-F238E27FC236}">
                <a16:creationId xmlns:a16="http://schemas.microsoft.com/office/drawing/2014/main" id="{FB8DAB3A-B84D-472B-9418-9145A796EBE5}"/>
              </a:ext>
              <a:ext uri="{C183D7F6-B498-43B3-948B-1728B52AA6E4}">
                <adec:decorative xmlns:adec="http://schemas.microsoft.com/office/drawing/2017/decorative" val="1"/>
              </a:ext>
            </a:extLst>
          </p:cNvPr>
          <p:cNvSpPr/>
          <p:nvPr/>
        </p:nvSpPr>
        <p:spPr>
          <a:xfrm>
            <a:off x="10295517" y="1742282"/>
            <a:ext cx="1134059" cy="1108127"/>
          </a:xfrm>
          <a:prstGeom prst="donut">
            <a:avLst>
              <a:gd name="adj" fmla="val 12036"/>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a:extLst>
              <a:ext uri="{FF2B5EF4-FFF2-40B4-BE49-F238E27FC236}">
                <a16:creationId xmlns:a16="http://schemas.microsoft.com/office/drawing/2014/main" id="{AF0E3D13-0EAB-40BD-9F7F-038195093B7C}"/>
              </a:ext>
              <a:ext uri="{C183D7F6-B498-43B3-948B-1728B52AA6E4}">
                <adec:decorative xmlns:adec="http://schemas.microsoft.com/office/drawing/2017/decorative" val="1"/>
              </a:ext>
            </a:extLst>
          </p:cNvPr>
          <p:cNvSpPr/>
          <p:nvPr/>
        </p:nvSpPr>
        <p:spPr>
          <a:xfrm>
            <a:off x="1721979" y="3991258"/>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a:extLst>
              <a:ext uri="{FF2B5EF4-FFF2-40B4-BE49-F238E27FC236}">
                <a16:creationId xmlns:a16="http://schemas.microsoft.com/office/drawing/2014/main" id="{5791E536-E6DD-490D-B261-5348746CB04A}"/>
              </a:ext>
              <a:ext uri="{C183D7F6-B498-43B3-948B-1728B52AA6E4}">
                <adec:decorative xmlns:adec="http://schemas.microsoft.com/office/drawing/2017/decorative" val="1"/>
              </a:ext>
            </a:extLst>
          </p:cNvPr>
          <p:cNvSpPr/>
          <p:nvPr/>
        </p:nvSpPr>
        <p:spPr>
          <a:xfrm>
            <a:off x="3532694" y="3988365"/>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a:extLst>
              <a:ext uri="{FF2B5EF4-FFF2-40B4-BE49-F238E27FC236}">
                <a16:creationId xmlns:a16="http://schemas.microsoft.com/office/drawing/2014/main" id="{9F096AD1-6B05-4156-A176-BBD9C97AAC8E}"/>
              </a:ext>
              <a:ext uri="{C183D7F6-B498-43B3-948B-1728B52AA6E4}">
                <adec:decorative xmlns:adec="http://schemas.microsoft.com/office/drawing/2017/decorative" val="1"/>
              </a:ext>
            </a:extLst>
          </p:cNvPr>
          <p:cNvSpPr/>
          <p:nvPr/>
        </p:nvSpPr>
        <p:spPr>
          <a:xfrm>
            <a:off x="5174495" y="3989375"/>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ame 30">
            <a:extLst>
              <a:ext uri="{FF2B5EF4-FFF2-40B4-BE49-F238E27FC236}">
                <a16:creationId xmlns:a16="http://schemas.microsoft.com/office/drawing/2014/main" id="{04BAA307-3F92-4A83-A9BF-2790D65B81FB}"/>
              </a:ext>
              <a:ext uri="{C183D7F6-B498-43B3-948B-1728B52AA6E4}">
                <adec:decorative xmlns:adec="http://schemas.microsoft.com/office/drawing/2017/decorative" val="1"/>
              </a:ext>
            </a:extLst>
          </p:cNvPr>
          <p:cNvSpPr/>
          <p:nvPr/>
        </p:nvSpPr>
        <p:spPr>
          <a:xfrm>
            <a:off x="6816296" y="3983555"/>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5757B516-C780-4DC6-AC4C-DDA077F2F975}"/>
              </a:ext>
              <a:ext uri="{C183D7F6-B498-43B3-948B-1728B52AA6E4}">
                <adec:decorative xmlns:adec="http://schemas.microsoft.com/office/drawing/2017/decorative" val="1"/>
              </a:ext>
            </a:extLst>
          </p:cNvPr>
          <p:cNvSpPr/>
          <p:nvPr/>
        </p:nvSpPr>
        <p:spPr>
          <a:xfrm>
            <a:off x="8668842" y="3989377"/>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ame 32">
            <a:extLst>
              <a:ext uri="{FF2B5EF4-FFF2-40B4-BE49-F238E27FC236}">
                <a16:creationId xmlns:a16="http://schemas.microsoft.com/office/drawing/2014/main" id="{4CBFA135-9ED3-4A7A-B669-D11659F6FA14}"/>
              </a:ext>
              <a:ext uri="{C183D7F6-B498-43B3-948B-1728B52AA6E4}">
                <adec:decorative xmlns:adec="http://schemas.microsoft.com/office/drawing/2017/decorative" val="1"/>
              </a:ext>
            </a:extLst>
          </p:cNvPr>
          <p:cNvSpPr/>
          <p:nvPr/>
        </p:nvSpPr>
        <p:spPr>
          <a:xfrm>
            <a:off x="10384691" y="3990580"/>
            <a:ext cx="922351" cy="365760"/>
          </a:xfrm>
          <a:prstGeom prst="fram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F33EE639-868E-47FF-B527-22ED355CB689}"/>
              </a:ext>
              <a:ext uri="{C183D7F6-B498-43B3-948B-1728B52AA6E4}">
                <adec:decorative xmlns:adec="http://schemas.microsoft.com/office/drawing/2017/decorative" val="1"/>
              </a:ext>
            </a:extLst>
          </p:cNvPr>
          <p:cNvSpPr/>
          <p:nvPr/>
        </p:nvSpPr>
        <p:spPr>
          <a:xfrm>
            <a:off x="10188690" y="1653946"/>
            <a:ext cx="1341026" cy="1278639"/>
          </a:xfrm>
          <a:prstGeom prst="donut">
            <a:avLst>
              <a:gd name="adj" fmla="val 12927"/>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7650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90"/>
                                          </p:val>
                                        </p:tav>
                                        <p:tav tm="100000">
                                          <p:val>
                                            <p:fltVal val="0"/>
                                          </p:val>
                                        </p:tav>
                                      </p:tavLst>
                                    </p:anim>
                                    <p:animEffect transition="in" filter="fade">
                                      <p:cBhvr>
                                        <p:cTn id="34" dur="1000"/>
                                        <p:tgtEl>
                                          <p:spTgt spid="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26" presetClass="emph" presetSubtype="0" fill="hold" nodeType="withEffect">
                                  <p:stCondLst>
                                    <p:cond delay="0"/>
                                  </p:stCondLst>
                                  <p:childTnLst>
                                    <p:animEffect transition="out" filter="fade">
                                      <p:cBhvr>
                                        <p:cTn id="52" dur="1000" tmFilter="0, 0; .2, .5; .8, .5; 1, 0"/>
                                        <p:tgtEl>
                                          <p:spTgt spid="20">
                                            <p:txEl>
                                              <p:pRg st="0" end="0"/>
                                            </p:txEl>
                                          </p:spTgt>
                                        </p:tgtEl>
                                      </p:cBhvr>
                                    </p:animEffect>
                                    <p:animScale>
                                      <p:cBhvr>
                                        <p:cTn id="53" dur="500" autoRev="1" fill="hold"/>
                                        <p:tgtEl>
                                          <p:spTgt spid="20">
                                            <p:txEl>
                                              <p:pRg st="0" end="0"/>
                                            </p:txEl>
                                          </p:spTgt>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p:cTn id="89" dur="500" fill="hold"/>
                                        <p:tgtEl>
                                          <p:spTgt spid="32"/>
                                        </p:tgtEl>
                                        <p:attrNameLst>
                                          <p:attrName>ppt_w</p:attrName>
                                        </p:attrNameLst>
                                      </p:cBhvr>
                                      <p:tavLst>
                                        <p:tav tm="0">
                                          <p:val>
                                            <p:fltVal val="0"/>
                                          </p:val>
                                        </p:tav>
                                        <p:tav tm="100000">
                                          <p:val>
                                            <p:strVal val="#ppt_w"/>
                                          </p:val>
                                        </p:tav>
                                      </p:tavLst>
                                    </p:anim>
                                    <p:anim calcmode="lin" valueType="num">
                                      <p:cBhvr>
                                        <p:cTn id="90" dur="500" fill="hold"/>
                                        <p:tgtEl>
                                          <p:spTgt spid="32"/>
                                        </p:tgtEl>
                                        <p:attrNameLst>
                                          <p:attrName>ppt_h</p:attrName>
                                        </p:attrNameLst>
                                      </p:cBhvr>
                                      <p:tavLst>
                                        <p:tav tm="0">
                                          <p:val>
                                            <p:fltVal val="0"/>
                                          </p:val>
                                        </p:tav>
                                        <p:tav tm="100000">
                                          <p:val>
                                            <p:strVal val="#ppt_h"/>
                                          </p:val>
                                        </p:tav>
                                      </p:tavLst>
                                    </p:anim>
                                    <p:animEffect transition="in" filter="fade">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33"/>
                                        </p:tgtEl>
                                      </p:cBhvr>
                                    </p:animEffect>
                                    <p:set>
                                      <p:cBhvr>
                                        <p:cTn id="115" dur="1" fill="hold">
                                          <p:stCondLst>
                                            <p:cond delay="499"/>
                                          </p:stCondLst>
                                        </p:cTn>
                                        <p:tgtEl>
                                          <p:spTgt spid="33"/>
                                        </p:tgtEl>
                                        <p:attrNameLst>
                                          <p:attrName>style.visibility</p:attrName>
                                        </p:attrNameLst>
                                      </p:cBhvr>
                                      <p:to>
                                        <p:strVal val="hidden"/>
                                      </p:to>
                                    </p:set>
                                  </p:childTnLst>
                                </p:cTn>
                              </p:par>
                              <p:par>
                                <p:cTn id="116" presetID="42"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1000"/>
                                        <p:tgtEl>
                                          <p:spTgt spid="2"/>
                                        </p:tgtEl>
                                      </p:cBhvr>
                                    </p:animEffect>
                                    <p:anim calcmode="lin" valueType="num">
                                      <p:cBhvr>
                                        <p:cTn id="119" dur="1000" fill="hold"/>
                                        <p:tgtEl>
                                          <p:spTgt spid="2"/>
                                        </p:tgtEl>
                                        <p:attrNameLst>
                                          <p:attrName>ppt_x</p:attrName>
                                        </p:attrNameLst>
                                      </p:cBhvr>
                                      <p:tavLst>
                                        <p:tav tm="0">
                                          <p:val>
                                            <p:strVal val="#ppt_x"/>
                                          </p:val>
                                        </p:tav>
                                        <p:tav tm="100000">
                                          <p:val>
                                            <p:strVal val="#ppt_x"/>
                                          </p:val>
                                        </p:tav>
                                      </p:tavLst>
                                    </p:anim>
                                    <p:anim calcmode="lin" valueType="num">
                                      <p:cBhvr>
                                        <p:cTn id="1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500"/>
                                        <p:tgtEl>
                                          <p:spTgt spid="1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fade">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6" grpId="0" animBg="1"/>
      <p:bldP spid="22" grpId="0" animBg="1"/>
      <p:bldP spid="23" grpId="0" animBg="1"/>
      <p:bldP spid="24" grpId="0" animBg="1"/>
      <p:bldP spid="25" grpId="0" animBg="1"/>
      <p:bldP spid="26" grpId="0"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3D8AD9-CCB8-453F-A090-09555A4B1B57}"/>
              </a:ext>
            </a:extLst>
          </p:cNvPr>
          <p:cNvSpPr>
            <a:spLocks noGrp="1"/>
          </p:cNvSpPr>
          <p:nvPr>
            <p:ph type="title"/>
          </p:nvPr>
        </p:nvSpPr>
        <p:spPr>
          <a:xfrm>
            <a:off x="534256" y="276087"/>
            <a:ext cx="10247720" cy="827757"/>
          </a:xfrm>
        </p:spPr>
        <p:txBody>
          <a:bodyPr>
            <a:normAutofit/>
          </a:bodyPr>
          <a:lstStyle/>
          <a:p>
            <a:r>
              <a:rPr lang="en-US" sz="4000"/>
              <a:t>New York State School District SPP Data </a:t>
            </a:r>
          </a:p>
        </p:txBody>
      </p:sp>
      <p:sp>
        <p:nvSpPr>
          <p:cNvPr id="3" name="Content Placeholder 2">
            <a:extLst>
              <a:ext uri="{FF2B5EF4-FFF2-40B4-BE49-F238E27FC236}">
                <a16:creationId xmlns:a16="http://schemas.microsoft.com/office/drawing/2014/main" id="{1BAB31DE-D7B7-4AD5-8336-CD15620CB9EE}"/>
              </a:ext>
            </a:extLst>
          </p:cNvPr>
          <p:cNvSpPr>
            <a:spLocks noGrp="1"/>
          </p:cNvSpPr>
          <p:nvPr>
            <p:ph sz="half" idx="1"/>
          </p:nvPr>
        </p:nvSpPr>
        <p:spPr>
          <a:xfrm>
            <a:off x="534256" y="1261152"/>
            <a:ext cx="2887037" cy="5221841"/>
          </a:xfrm>
          <a:solidFill>
            <a:srgbClr val="232E3D"/>
          </a:solidFill>
        </p:spPr>
        <p:style>
          <a:lnRef idx="1">
            <a:schemeClr val="dk1"/>
          </a:lnRef>
          <a:fillRef idx="3">
            <a:schemeClr val="dk1"/>
          </a:fillRef>
          <a:effectRef idx="2">
            <a:schemeClr val="dk1"/>
          </a:effectRef>
          <a:fontRef idx="minor">
            <a:schemeClr val="lt1"/>
          </a:fontRef>
        </p:style>
        <p:txBody>
          <a:bodyPr anchor="t">
            <a:normAutofit/>
          </a:bodyPr>
          <a:lstStyle/>
          <a:p>
            <a:pPr marL="0" indent="0">
              <a:buNone/>
            </a:pPr>
            <a:endParaRPr lang="en-US" sz="2800"/>
          </a:p>
          <a:p>
            <a:pPr marL="0" indent="0">
              <a:buNone/>
            </a:pPr>
            <a:r>
              <a:rPr lang="en-US" sz="2800"/>
              <a:t>Additional information on SPP Indicator data may be found in school district “Special Education Data” reports available at data.nysed.gov  </a:t>
            </a:r>
          </a:p>
        </p:txBody>
      </p:sp>
      <p:pic>
        <p:nvPicPr>
          <p:cNvPr id="14" name="Picture 2" descr="data.nysed.gov">
            <a:hlinkClick r:id="rId4"/>
            <a:extLst>
              <a:ext uri="{FF2B5EF4-FFF2-40B4-BE49-F238E27FC236}">
                <a16:creationId xmlns:a16="http://schemas.microsoft.com/office/drawing/2014/main" id="{E26A56AD-F09F-481B-931C-40571B3937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4256" y="5438036"/>
            <a:ext cx="2873441" cy="652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hoto of the webpage Data.NYSED.gov ">
            <a:extLst>
              <a:ext uri="{FF2B5EF4-FFF2-40B4-BE49-F238E27FC236}">
                <a16:creationId xmlns:a16="http://schemas.microsoft.com/office/drawing/2014/main" id="{1F8D98EF-B4D3-42BC-AC64-BDB693C3F640}"/>
              </a:ext>
            </a:extLst>
          </p:cNvPr>
          <p:cNvPicPr>
            <a:picLocks noChangeAspect="1"/>
          </p:cNvPicPr>
          <p:nvPr/>
        </p:nvPicPr>
        <p:blipFill>
          <a:blip r:embed="rId6"/>
          <a:stretch>
            <a:fillRect/>
          </a:stretch>
        </p:blipFill>
        <p:spPr>
          <a:xfrm>
            <a:off x="3613388" y="1261152"/>
            <a:ext cx="8388503" cy="5221841"/>
          </a:xfrm>
          <a:prstGeom prst="rect">
            <a:avLst/>
          </a:prstGeom>
          <a:noFill/>
        </p:spPr>
      </p:pic>
      <p:sp>
        <p:nvSpPr>
          <p:cNvPr id="4" name="Slide Number Placeholder 3">
            <a:extLst>
              <a:ext uri="{FF2B5EF4-FFF2-40B4-BE49-F238E27FC236}">
                <a16:creationId xmlns:a16="http://schemas.microsoft.com/office/drawing/2014/main" id="{7989FB1F-7D81-402B-8185-A74098BD4358}"/>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dirty="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54</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6BFB94F7-B4DF-4EE4-948C-C9BE54977987}"/>
              </a:ext>
            </a:extLst>
          </p:cNvPr>
          <p:cNvSpPr>
            <a:spLocks noGrp="1"/>
          </p:cNvSpPr>
          <p:nvPr>
            <p:ph type="ftr" sz="quarter" idx="11"/>
          </p:nvPr>
        </p:nvSpPr>
        <p:spPr>
          <a:xfrm>
            <a:off x="1637716" y="6629400"/>
            <a:ext cx="9144259" cy="2286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Additional information on SPP Indicator School District performance is available at data.nysed.gov </a:t>
            </a:r>
          </a:p>
        </p:txBody>
      </p:sp>
      <p:sp>
        <p:nvSpPr>
          <p:cNvPr id="8" name="Frame 7">
            <a:extLst>
              <a:ext uri="{FF2B5EF4-FFF2-40B4-BE49-F238E27FC236}">
                <a16:creationId xmlns:a16="http://schemas.microsoft.com/office/drawing/2014/main" id="{AF89DFC6-53FD-4596-AC89-25F1BC73F112}"/>
              </a:ext>
              <a:ext uri="{C183D7F6-B498-43B3-948B-1728B52AA6E4}">
                <adec:decorative xmlns:adec="http://schemas.microsoft.com/office/drawing/2017/decorative" val="1"/>
              </a:ext>
            </a:extLst>
          </p:cNvPr>
          <p:cNvSpPr/>
          <p:nvPr/>
        </p:nvSpPr>
        <p:spPr>
          <a:xfrm>
            <a:off x="4460358" y="4417828"/>
            <a:ext cx="1180214" cy="212652"/>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12" name="Frame 11">
            <a:extLst>
              <a:ext uri="{FF2B5EF4-FFF2-40B4-BE49-F238E27FC236}">
                <a16:creationId xmlns:a16="http://schemas.microsoft.com/office/drawing/2014/main" id="{3466CC3D-C19C-4D88-B4E6-8C41F40AB6D6}"/>
              </a:ext>
              <a:ext uri="{C183D7F6-B498-43B3-948B-1728B52AA6E4}">
                <adec:decorative xmlns:adec="http://schemas.microsoft.com/office/drawing/2017/decorative" val="1"/>
              </a:ext>
            </a:extLst>
          </p:cNvPr>
          <p:cNvSpPr/>
          <p:nvPr/>
        </p:nvSpPr>
        <p:spPr>
          <a:xfrm>
            <a:off x="7175204" y="4417828"/>
            <a:ext cx="1180214" cy="212652"/>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15" name="Frame 14">
            <a:extLst>
              <a:ext uri="{FF2B5EF4-FFF2-40B4-BE49-F238E27FC236}">
                <a16:creationId xmlns:a16="http://schemas.microsoft.com/office/drawing/2014/main" id="{0883759B-87E5-4328-8A79-260AE26840A8}"/>
              </a:ext>
              <a:ext uri="{C183D7F6-B498-43B3-948B-1728B52AA6E4}">
                <adec:decorative xmlns:adec="http://schemas.microsoft.com/office/drawing/2017/decorative" val="1"/>
              </a:ext>
            </a:extLst>
          </p:cNvPr>
          <p:cNvSpPr/>
          <p:nvPr/>
        </p:nvSpPr>
        <p:spPr>
          <a:xfrm>
            <a:off x="9971567" y="4416605"/>
            <a:ext cx="1180214" cy="212652"/>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pic>
        <p:nvPicPr>
          <p:cNvPr id="2" name="Picture 1" descr="Data.nysed.gov illustration of Indicator 5 results from a sample district.">
            <a:extLst>
              <a:ext uri="{FF2B5EF4-FFF2-40B4-BE49-F238E27FC236}">
                <a16:creationId xmlns:a16="http://schemas.microsoft.com/office/drawing/2014/main" id="{DB008330-A275-4E4F-8B67-A1593B3F20CA}"/>
              </a:ext>
            </a:extLst>
          </p:cNvPr>
          <p:cNvPicPr>
            <a:picLocks noChangeAspect="1"/>
          </p:cNvPicPr>
          <p:nvPr/>
        </p:nvPicPr>
        <p:blipFill>
          <a:blip r:embed="rId7"/>
          <a:stretch>
            <a:fillRect/>
          </a:stretch>
        </p:blipFill>
        <p:spPr>
          <a:xfrm>
            <a:off x="3571059" y="1261152"/>
            <a:ext cx="8430832" cy="5247839"/>
          </a:xfrm>
          <a:prstGeom prst="rect">
            <a:avLst/>
          </a:prstGeom>
        </p:spPr>
      </p:pic>
    </p:spTree>
    <p:custDataLst>
      <p:tags r:id="rId1"/>
    </p:custDataLst>
    <p:extLst>
      <p:ext uri="{BB962C8B-B14F-4D97-AF65-F5344CB8AC3E}">
        <p14:creationId xmlns:p14="http://schemas.microsoft.com/office/powerpoint/2010/main" val="234047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42B6-28D6-4D2D-809A-95E15A337D47}"/>
              </a:ext>
            </a:extLst>
          </p:cNvPr>
          <p:cNvSpPr>
            <a:spLocks noGrp="1"/>
          </p:cNvSpPr>
          <p:nvPr>
            <p:ph type="title"/>
          </p:nvPr>
        </p:nvSpPr>
        <p:spPr>
          <a:xfrm>
            <a:off x="513708" y="237996"/>
            <a:ext cx="9441949" cy="1046723"/>
          </a:xfrm>
        </p:spPr>
        <p:txBody>
          <a:bodyPr anchor="b">
            <a:noAutofit/>
          </a:bodyPr>
          <a:lstStyle/>
          <a:p>
            <a:r>
              <a:rPr lang="en-US" sz="4400"/>
              <a:t>Share Your Voice in our Online Survey </a:t>
            </a:r>
          </a:p>
        </p:txBody>
      </p:sp>
      <p:graphicFrame>
        <p:nvGraphicFramePr>
          <p:cNvPr id="9" name="Diagram 8" descr="Directions to submit the online survey to the SPP/APR webpage. http://www.p12.nysed.gov/specialed/spp/">
            <a:extLst>
              <a:ext uri="{FF2B5EF4-FFF2-40B4-BE49-F238E27FC236}">
                <a16:creationId xmlns:a16="http://schemas.microsoft.com/office/drawing/2014/main" id="{C68646C4-33F4-42C3-9093-1FB55706F461}"/>
              </a:ext>
            </a:extLst>
          </p:cNvPr>
          <p:cNvGraphicFramePr/>
          <p:nvPr>
            <p:extLst>
              <p:ext uri="{D42A27DB-BD31-4B8C-83A1-F6EECF244321}">
                <p14:modId xmlns:p14="http://schemas.microsoft.com/office/powerpoint/2010/main" val="1073884481"/>
              </p:ext>
            </p:extLst>
          </p:nvPr>
        </p:nvGraphicFramePr>
        <p:xfrm>
          <a:off x="4230967" y="1424765"/>
          <a:ext cx="7800072" cy="392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List">
            <a:extLst>
              <a:ext uri="{FF2B5EF4-FFF2-40B4-BE49-F238E27FC236}">
                <a16:creationId xmlns:a16="http://schemas.microsoft.com/office/drawing/2014/main" id="{5079E53A-44B2-47DC-8D8E-D9D02E31DD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59" y="1137090"/>
            <a:ext cx="4376968" cy="4376968"/>
          </a:xfrm>
          <a:prstGeom prst="rect">
            <a:avLst/>
          </a:prstGeom>
        </p:spPr>
      </p:pic>
      <p:sp>
        <p:nvSpPr>
          <p:cNvPr id="16" name="TextBox 15">
            <a:extLst>
              <a:ext uri="{FF2B5EF4-FFF2-40B4-BE49-F238E27FC236}">
                <a16:creationId xmlns:a16="http://schemas.microsoft.com/office/drawing/2014/main" id="{056352DC-2B7B-42AC-A16B-C5B7FDF59271}"/>
              </a:ext>
            </a:extLst>
          </p:cNvPr>
          <p:cNvSpPr txBox="1"/>
          <p:nvPr/>
        </p:nvSpPr>
        <p:spPr>
          <a:xfrm>
            <a:off x="513708" y="5514058"/>
            <a:ext cx="11517331"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defRPr/>
            </a:pPr>
            <a:r>
              <a:rPr kumimoji="0" lang="en-US" sz="2800" b="0" i="0" u="none" strike="noStrike" kern="1200" cap="none" spc="0" normalizeH="0" baseline="0" noProof="0">
                <a:ln>
                  <a:noFill/>
                </a:ln>
                <a:solidFill>
                  <a:srgbClr val="1F3864"/>
                </a:solidFill>
                <a:effectLst/>
                <a:uLnTx/>
                <a:uFillTx/>
                <a:latin typeface="Corbel" panose="020B0503020204020204"/>
                <a:ea typeface="+mn-ea"/>
                <a:cs typeface="+mn-cs"/>
              </a:rPr>
              <a:t>Please visit the </a:t>
            </a:r>
            <a:r>
              <a:rPr kumimoji="0" lang="en-US" sz="2800" b="0" i="0" u="none" strike="noStrike" kern="1200" cap="none" spc="0" normalizeH="0" baseline="0" noProof="0">
                <a:ln>
                  <a:noFill/>
                </a:ln>
                <a:solidFill>
                  <a:srgbClr val="1F3864"/>
                </a:solidFill>
                <a:effectLst/>
                <a:uLnTx/>
                <a:uFillTx/>
                <a:latin typeface="Corbel" panose="020B0503020204020204"/>
                <a:ea typeface="+mn-ea"/>
                <a:cs typeface="Arial" panose="020B0604020202020204" pitchFamily="34" charset="0"/>
                <a:hlinkClick r:id="rId10">
                  <a:extLst>
                    <a:ext uri="{A12FA001-AC4F-418D-AE19-62706E023703}">
                      <ahyp:hlinkClr xmlns:ahyp="http://schemas.microsoft.com/office/drawing/2018/hyperlinkcolor" val="tx"/>
                    </a:ext>
                  </a:extLst>
                </a:hlinkClick>
              </a:rPr>
              <a:t>SPP/APR webpage</a:t>
            </a:r>
            <a:r>
              <a:rPr kumimoji="0" lang="en-US" sz="2800" b="0" i="0" u="none" strike="noStrike" kern="1200" cap="none" spc="0" normalizeH="0" baseline="0" noProof="0">
                <a:ln>
                  <a:noFill/>
                </a:ln>
                <a:solidFill>
                  <a:srgbClr val="1F3864"/>
                </a:solidFill>
                <a:effectLst/>
                <a:uLnTx/>
                <a:uFillTx/>
                <a:latin typeface="Corbel" panose="020B0503020204020204"/>
                <a:ea typeface="+mn-ea"/>
                <a:cs typeface="Arial" panose="020B0604020202020204" pitchFamily="34" charset="0"/>
              </a:rPr>
              <a:t> to submit your </a:t>
            </a:r>
            <a:r>
              <a:rPr lang="en-US" sz="2800">
                <a:solidFill>
                  <a:srgbClr val="1F3864"/>
                </a:solidFill>
                <a:cs typeface="Arial" panose="020B0604020202020204" pitchFamily="34" charset="0"/>
              </a:rPr>
              <a:t>survey http://www.nysed.gov/special-education/ffy-2020-2025-spp-apr</a:t>
            </a:r>
            <a:endParaRPr kumimoji="0" lang="en-US" sz="2800" b="0" i="0" u="none" strike="noStrike" kern="1200" cap="none" spc="0" normalizeH="0" baseline="0" noProof="0">
              <a:ln>
                <a:noFill/>
              </a:ln>
              <a:solidFill>
                <a:srgbClr val="1F3864"/>
              </a:solidFill>
              <a:effectLst/>
              <a:uLnTx/>
              <a:uFillTx/>
              <a:latin typeface="Corbel" panose="020B0503020204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989FB1F-7D81-402B-8185-A74098BD4358}"/>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dirty="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55</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6BFB94F7-B4DF-4EE4-948C-C9BE54977987}"/>
              </a:ext>
            </a:extLst>
          </p:cNvPr>
          <p:cNvSpPr>
            <a:spLocks noGrp="1"/>
          </p:cNvSpPr>
          <p:nvPr>
            <p:ph type="ftr" sz="quarter" idx="11"/>
          </p:nvPr>
        </p:nvSpPr>
        <p:spPr>
          <a:xfrm>
            <a:off x="1637716" y="6629400"/>
            <a:ext cx="9144259" cy="228600"/>
          </a:xfrm>
        </p:spPr>
        <p:txBody>
          <a:bodyPr anchor="ctr">
            <a:normAutofit/>
          </a:bodyPr>
          <a:lstStyle/>
          <a:p>
            <a:pPr lvl="0">
              <a:lnSpc>
                <a:spcPct val="90000"/>
              </a:lnSpc>
              <a:spcAft>
                <a:spcPts val="600"/>
              </a:spcAf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Online </a:t>
            </a:r>
            <a:r>
              <a:rPr lang="en-US" sz="1000">
                <a:solidFill>
                  <a:srgbClr val="4472C4">
                    <a:lumMod val="50000"/>
                  </a:srgbClr>
                </a:solidFill>
              </a:rPr>
              <a:t>Survey: http://www.nysed.gov/special-education/ffy-2020-2025-spp-apr</a:t>
            </a:r>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6714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63FAB73-E9A5-41A2-9556-C68A66B59919}"/>
              </a:ext>
            </a:extLst>
          </p:cNvPr>
          <p:cNvSpPr>
            <a:spLocks noGrp="1"/>
          </p:cNvSpPr>
          <p:nvPr>
            <p:ph type="title"/>
          </p:nvPr>
        </p:nvSpPr>
        <p:spPr>
          <a:xfrm>
            <a:off x="897911" y="1211634"/>
            <a:ext cx="6030931" cy="1436840"/>
          </a:xfrm>
        </p:spPr>
        <p:txBody>
          <a:bodyPr vert="horz" lIns="91440" tIns="45720" rIns="91440" bIns="45720" rtlCol="0" anchor="ctr">
            <a:noAutofit/>
          </a:bodyPr>
          <a:lstStyle/>
          <a:p>
            <a:pPr algn="l"/>
            <a:r>
              <a:rPr lang="en-US" sz="4000" kern="1200">
                <a:solidFill>
                  <a:schemeClr val="tx1"/>
                </a:solidFill>
                <a:latin typeface="+mj-lt"/>
                <a:ea typeface="+mj-ea"/>
                <a:cs typeface="+mj-cs"/>
              </a:rPr>
              <a:t>THANK YOU for your contribution </a:t>
            </a:r>
          </a:p>
        </p:txBody>
      </p:sp>
      <p:sp>
        <p:nvSpPr>
          <p:cNvPr id="28" name="Text Placeholder 27">
            <a:extLst>
              <a:ext uri="{FF2B5EF4-FFF2-40B4-BE49-F238E27FC236}">
                <a16:creationId xmlns:a16="http://schemas.microsoft.com/office/drawing/2014/main" id="{B7C9176F-2792-4A5E-93ED-9A636C6B2E1C}"/>
              </a:ext>
            </a:extLst>
          </p:cNvPr>
          <p:cNvSpPr>
            <a:spLocks noGrp="1"/>
          </p:cNvSpPr>
          <p:nvPr>
            <p:ph type="body" sz="quarter" idx="27"/>
          </p:nvPr>
        </p:nvSpPr>
        <p:spPr>
          <a:xfrm>
            <a:off x="925938" y="2308441"/>
            <a:ext cx="5113274" cy="2473134"/>
          </a:xfrm>
        </p:spPr>
        <p:txBody>
          <a:bodyPr vert="horz" lIns="91440" tIns="45720" rIns="91440" bIns="45720" rtlCol="0" anchor="ctr">
            <a:normAutofit/>
          </a:bodyPr>
          <a:lstStyle/>
          <a:p>
            <a:pPr algn="l"/>
            <a:r>
              <a:rPr lang="en-US" sz="2800">
                <a:solidFill>
                  <a:schemeClr val="tx1"/>
                </a:solidFill>
              </a:rPr>
              <a:t>Your Voice is Important to New York State’s Efforts to Improve Outcomes for our Students with Disabilities </a:t>
            </a:r>
          </a:p>
        </p:txBody>
      </p:sp>
      <p:pic>
        <p:nvPicPr>
          <p:cNvPr id="11" name="Picture Placeholder 10">
            <a:extLst>
              <a:ext uri="{FF2B5EF4-FFF2-40B4-BE49-F238E27FC236}">
                <a16:creationId xmlns:a16="http://schemas.microsoft.com/office/drawing/2014/main" id="{99FBE785-57DC-4C69-ADF1-033B1B43EE46}"/>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11624" r="17632" b="8"/>
          <a:stretch/>
        </p:blipFill>
        <p:spPr>
          <a:xfrm>
            <a:off x="5816590" y="83809"/>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Picture Placeholder 6">
            <a:extLst>
              <a:ext uri="{FF2B5EF4-FFF2-40B4-BE49-F238E27FC236}">
                <a16:creationId xmlns:a16="http://schemas.microsoft.com/office/drawing/2014/main" id="{BE0BF38B-9BF0-4DFF-A4B2-D8CBBA10D876}"/>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4" cstate="print">
            <a:extLst>
              <a:ext uri="{28A0092B-C50C-407E-A947-70E740481C1C}">
                <a14:useLocalDpi xmlns:a14="http://schemas.microsoft.com/office/drawing/2010/main" val="0"/>
              </a:ext>
            </a:extLst>
          </a:blip>
          <a:srcRect l="14141" t="906" r="19108" b="-908"/>
          <a:stretch/>
        </p:blipFill>
        <p:spPr>
          <a:xfrm>
            <a:off x="6114880" y="291155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3" name="Picture Placeholder 12">
            <a:extLst>
              <a:ext uri="{FF2B5EF4-FFF2-40B4-BE49-F238E27FC236}">
                <a16:creationId xmlns:a16="http://schemas.microsoft.com/office/drawing/2014/main" id="{C243D131-4504-483D-8549-B1A9D7ED73F2}"/>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5" cstate="print">
            <a:extLst>
              <a:ext uri="{28A0092B-C50C-407E-A947-70E740481C1C}">
                <a14:useLocalDpi xmlns:a14="http://schemas.microsoft.com/office/drawing/2010/main" val="0"/>
              </a:ext>
            </a:extLst>
          </a:blip>
          <a:srcRect l="8079" r="12323"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5" name="Picture Placeholder 4">
            <a:extLst>
              <a:ext uri="{FF2B5EF4-FFF2-40B4-BE49-F238E27FC236}">
                <a16:creationId xmlns:a16="http://schemas.microsoft.com/office/drawing/2014/main" id="{BC57EF4E-AEA0-45A9-862C-DFF0D9AE1510}"/>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6" cstate="print">
            <a:extLst>
              <a:ext uri="{28A0092B-C50C-407E-A947-70E740481C1C}">
                <a14:useLocalDpi xmlns:a14="http://schemas.microsoft.com/office/drawing/2010/main" val="0"/>
              </a:ext>
            </a:extLst>
          </a:blip>
          <a:srcRect l="21166" r="22167" b="1"/>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9" name="Picture Placeholder 8">
            <a:extLst>
              <a:ext uri="{FF2B5EF4-FFF2-40B4-BE49-F238E27FC236}">
                <a16:creationId xmlns:a16="http://schemas.microsoft.com/office/drawing/2014/main" id="{A5CAEFD4-F731-4DAC-BBDB-D2E896374E6D}"/>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7" cstate="print">
            <a:extLst>
              <a:ext uri="{28A0092B-C50C-407E-A947-70E740481C1C}">
                <a14:useLocalDpi xmlns:a14="http://schemas.microsoft.com/office/drawing/2010/main" val="0"/>
              </a:ext>
            </a:extLst>
          </a:blip>
          <a:srcRect t="1596" r="5" b="19202"/>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3" name="Picture Placeholder 2">
            <a:extLst>
              <a:ext uri="{FF2B5EF4-FFF2-40B4-BE49-F238E27FC236}">
                <a16:creationId xmlns:a16="http://schemas.microsoft.com/office/drawing/2014/main" id="{3CF9673C-16C7-4C2A-848E-42E2AE314FBE}"/>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8" cstate="print">
            <a:extLst>
              <a:ext uri="{28A0092B-C50C-407E-A947-70E740481C1C}">
                <a14:useLocalDpi xmlns:a14="http://schemas.microsoft.com/office/drawing/2010/main" val="0"/>
              </a:ext>
            </a:extLst>
          </a:blip>
          <a:srcRect l="14174" t="-4" r="7996"/>
          <a:stretch/>
        </p:blipFill>
        <p:spPr>
          <a:xfrm>
            <a:off x="9009416" y="4090450"/>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0533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58B25B-6B2B-490D-8889-9C5F88778905}"/>
              </a:ext>
            </a:extLst>
          </p:cNvPr>
          <p:cNvSpPr>
            <a:spLocks noGrp="1"/>
          </p:cNvSpPr>
          <p:nvPr>
            <p:ph type="title"/>
          </p:nvPr>
        </p:nvSpPr>
        <p:spPr>
          <a:xfrm>
            <a:off x="226467" y="159440"/>
            <a:ext cx="9661812" cy="1183566"/>
          </a:xfrm>
        </p:spPr>
        <p:txBody>
          <a:bodyPr>
            <a:normAutofit/>
          </a:bodyPr>
          <a:lstStyle/>
          <a:p>
            <a:r>
              <a:rPr lang="en-US"/>
              <a:t>Indicator 5 – Old Measurement (SPP 2013 – 2019)</a:t>
            </a:r>
            <a:br>
              <a:rPr lang="en-US"/>
            </a:br>
            <a:r>
              <a:rPr lang="en-US"/>
              <a:t>School Age Least Restrictive Environment </a:t>
            </a:r>
          </a:p>
        </p:txBody>
      </p:sp>
      <p:graphicFrame>
        <p:nvGraphicFramePr>
          <p:cNvPr id="4" name="Content Placeholder 3" descr="Old Indicator 5 Measurement: Percent of children aged 6-21 served: A. Inside the regular class 80% or more of the day; B. Inside the regular class less than 40% of the day; and C. In separate schools, residential facilities, or homebound/hospital placements.">
            <a:extLst>
              <a:ext uri="{FF2B5EF4-FFF2-40B4-BE49-F238E27FC236}">
                <a16:creationId xmlns:a16="http://schemas.microsoft.com/office/drawing/2014/main" id="{028B99C9-82F7-4185-9469-95CD06C667CF}"/>
              </a:ext>
            </a:extLst>
          </p:cNvPr>
          <p:cNvGraphicFramePr>
            <a:graphicFrameLocks noGrp="1"/>
          </p:cNvGraphicFramePr>
          <p:nvPr>
            <p:ph sz="half" idx="1"/>
            <p:extLst>
              <p:ext uri="{D42A27DB-BD31-4B8C-83A1-F6EECF244321}">
                <p14:modId xmlns:p14="http://schemas.microsoft.com/office/powerpoint/2010/main" val="1053152608"/>
              </p:ext>
            </p:extLst>
          </p:nvPr>
        </p:nvGraphicFramePr>
        <p:xfrm>
          <a:off x="261546" y="1420427"/>
          <a:ext cx="6362538" cy="5208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Arrow: Up 10">
            <a:extLst>
              <a:ext uri="{FF2B5EF4-FFF2-40B4-BE49-F238E27FC236}">
                <a16:creationId xmlns:a16="http://schemas.microsoft.com/office/drawing/2014/main" id="{9BAFEEDF-39A2-4DE9-97C1-063D754344AD}"/>
              </a:ext>
              <a:ext uri="{C183D7F6-B498-43B3-948B-1728B52AA6E4}">
                <adec:decorative xmlns:adec="http://schemas.microsoft.com/office/drawing/2017/decorative" val="1"/>
              </a:ext>
            </a:extLst>
          </p:cNvPr>
          <p:cNvSpPr/>
          <p:nvPr/>
        </p:nvSpPr>
        <p:spPr>
          <a:xfrm>
            <a:off x="2821533" y="2446381"/>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1C00BC3-03DB-4438-954A-BE6822D67494}"/>
              </a:ext>
              <a:ext uri="{C183D7F6-B498-43B3-948B-1728B52AA6E4}">
                <adec:decorative xmlns:adec="http://schemas.microsoft.com/office/drawing/2017/decorative" val="1"/>
              </a:ext>
            </a:extLst>
          </p:cNvPr>
          <p:cNvSpPr txBox="1"/>
          <p:nvPr/>
        </p:nvSpPr>
        <p:spPr>
          <a:xfrm>
            <a:off x="3249050" y="2464521"/>
            <a:ext cx="3246332"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Increase over Baseline</a:t>
            </a:r>
          </a:p>
        </p:txBody>
      </p:sp>
      <p:sp>
        <p:nvSpPr>
          <p:cNvPr id="13" name="Arrow: Up 12">
            <a:extLst>
              <a:ext uri="{FF2B5EF4-FFF2-40B4-BE49-F238E27FC236}">
                <a16:creationId xmlns:a16="http://schemas.microsoft.com/office/drawing/2014/main" id="{00BC7A34-E789-4774-9A65-0259FC124CDA}"/>
              </a:ext>
              <a:ext uri="{C183D7F6-B498-43B3-948B-1728B52AA6E4}">
                <adec:decorative xmlns:adec="http://schemas.microsoft.com/office/drawing/2017/decorative" val="1"/>
              </a:ext>
            </a:extLst>
          </p:cNvPr>
          <p:cNvSpPr/>
          <p:nvPr/>
        </p:nvSpPr>
        <p:spPr>
          <a:xfrm rot="10800000">
            <a:off x="2821534" y="3967499"/>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BB31FF8-6737-4A0D-A03C-5F0507F22242}"/>
              </a:ext>
              <a:ext uri="{C183D7F6-B498-43B3-948B-1728B52AA6E4}">
                <adec:decorative xmlns:adec="http://schemas.microsoft.com/office/drawing/2017/decorative" val="1"/>
              </a:ext>
            </a:extLst>
          </p:cNvPr>
          <p:cNvSpPr txBox="1"/>
          <p:nvPr/>
        </p:nvSpPr>
        <p:spPr>
          <a:xfrm>
            <a:off x="3249051" y="3967499"/>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16" name="Arrow: Up 15">
            <a:extLst>
              <a:ext uri="{FF2B5EF4-FFF2-40B4-BE49-F238E27FC236}">
                <a16:creationId xmlns:a16="http://schemas.microsoft.com/office/drawing/2014/main" id="{9E7120B7-3AF9-467E-A3FD-8F327B004830}"/>
              </a:ext>
              <a:ext uri="{C183D7F6-B498-43B3-948B-1728B52AA6E4}">
                <adec:decorative xmlns:adec="http://schemas.microsoft.com/office/drawing/2017/decorative" val="1"/>
              </a:ext>
            </a:extLst>
          </p:cNvPr>
          <p:cNvSpPr/>
          <p:nvPr/>
        </p:nvSpPr>
        <p:spPr>
          <a:xfrm rot="10800000">
            <a:off x="2821534" y="6110885"/>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B5C6BF91-02C5-4B65-A48A-BACB1686739A}"/>
              </a:ext>
            </a:extLst>
          </p:cNvPr>
          <p:cNvSpPr txBox="1">
            <a:spLocks noGrp="1"/>
          </p:cNvSpPr>
          <p:nvPr>
            <p:ph sz="half" idx="2"/>
          </p:nvPr>
        </p:nvSpPr>
        <p:spPr>
          <a:xfrm>
            <a:off x="6719092" y="1470641"/>
            <a:ext cx="5284382" cy="5040867"/>
          </a:xfrm>
          <a:prstGeom prst="rect">
            <a:avLst/>
          </a:prstGeom>
          <a:solidFill>
            <a:schemeClr val="tx2">
              <a:lumMod val="75000"/>
            </a:schemeClr>
          </a:solidFill>
        </p:spPr>
        <p:style>
          <a:lnRef idx="0">
            <a:scrgbClr r="0" g="0" b="0"/>
          </a:lnRef>
          <a:fillRef idx="1003">
            <a:schemeClr val="lt2"/>
          </a:fillRef>
          <a:effectRef idx="0">
            <a:scrgbClr r="0" g="0" b="0"/>
          </a:effectRef>
          <a:fontRef idx="major"/>
        </p:style>
        <p:txBody>
          <a:bodyPr wrap="square" rtlCol="0">
            <a:spAutoFit/>
          </a:bodyPr>
          <a:lstStyle/>
          <a:p>
            <a:pPr>
              <a:spcAft>
                <a:spcPts val="1200"/>
              </a:spcAft>
            </a:pPr>
            <a:r>
              <a:rPr lang="en-US" sz="2400">
                <a:solidFill>
                  <a:schemeClr val="bg1"/>
                </a:solidFill>
              </a:rPr>
              <a:t>For subcomponents A &amp; B: Regular class is where students without disabilities also receive their education. The number of students without disabilities should be more than or equal to the number of students with disabilities.</a:t>
            </a:r>
          </a:p>
          <a:p>
            <a:pPr>
              <a:spcAft>
                <a:spcPts val="1800"/>
              </a:spcAft>
            </a:pPr>
            <a:r>
              <a:rPr lang="en-US" sz="2400">
                <a:solidFill>
                  <a:schemeClr val="bg1"/>
                </a:solidFill>
              </a:rPr>
              <a:t>For subcomponent C:  Regular school facility is a school building attended by both students with and without disabilities.  Separate Settings are outside of regular school facilities in buildings that are attended by students with disabilities only. </a:t>
            </a:r>
          </a:p>
        </p:txBody>
      </p:sp>
      <p:sp>
        <p:nvSpPr>
          <p:cNvPr id="17" name="TextBox 16">
            <a:extLst>
              <a:ext uri="{FF2B5EF4-FFF2-40B4-BE49-F238E27FC236}">
                <a16:creationId xmlns:a16="http://schemas.microsoft.com/office/drawing/2014/main" id="{D9403D53-B3F5-4BB4-B45B-9550448EE827}"/>
              </a:ext>
              <a:ext uri="{C183D7F6-B498-43B3-948B-1728B52AA6E4}">
                <adec:decorative xmlns:adec="http://schemas.microsoft.com/office/drawing/2017/decorative" val="1"/>
              </a:ext>
            </a:extLst>
          </p:cNvPr>
          <p:cNvSpPr txBox="1"/>
          <p:nvPr/>
        </p:nvSpPr>
        <p:spPr>
          <a:xfrm>
            <a:off x="3249051" y="6110885"/>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7" name="Slide Number Placeholder 6">
            <a:extLst>
              <a:ext uri="{FF2B5EF4-FFF2-40B4-BE49-F238E27FC236}">
                <a16:creationId xmlns:a16="http://schemas.microsoft.com/office/drawing/2014/main" id="{29A30D09-0936-4172-874E-667074960D93}"/>
              </a:ext>
            </a:extLst>
          </p:cNvPr>
          <p:cNvSpPr>
            <a:spLocks noGrp="1"/>
          </p:cNvSpPr>
          <p:nvPr>
            <p:ph type="sldNum" sz="quarter" idx="12"/>
          </p:nvPr>
        </p:nvSpPr>
        <p:spPr/>
        <p:txBody>
          <a:bodyPr/>
          <a:lstStyle/>
          <a:p>
            <a:fld id="{9CD8D479-8942-46E8-A226-A4E01F7A105C}" type="slidenum">
              <a:rPr lang="en-US" dirty="0" smtClean="0"/>
              <a:t>6</a:t>
            </a:fld>
            <a:endParaRPr lang="en-US"/>
          </a:p>
        </p:txBody>
      </p:sp>
      <p:sp>
        <p:nvSpPr>
          <p:cNvPr id="9" name="Footer Placeholder 8">
            <a:extLst>
              <a:ext uri="{FF2B5EF4-FFF2-40B4-BE49-F238E27FC236}">
                <a16:creationId xmlns:a16="http://schemas.microsoft.com/office/drawing/2014/main" id="{A40AE686-C954-43A4-AF5E-927A69259330}"/>
              </a:ext>
            </a:extLst>
          </p:cNvPr>
          <p:cNvSpPr>
            <a:spLocks noGrp="1"/>
          </p:cNvSpPr>
          <p:nvPr>
            <p:ph type="ftr" sz="quarter" idx="11"/>
          </p:nvPr>
        </p:nvSpPr>
        <p:spPr/>
        <p:txBody>
          <a:bodyPr/>
          <a:lstStyle/>
          <a:p>
            <a:r>
              <a:rPr lang="en-US"/>
              <a:t>Indicator 5 Measurement FFY 2019 </a:t>
            </a:r>
          </a:p>
        </p:txBody>
      </p:sp>
    </p:spTree>
    <p:custDataLst>
      <p:tags r:id="rId1"/>
    </p:custDataLst>
    <p:extLst>
      <p:ext uri="{BB962C8B-B14F-4D97-AF65-F5344CB8AC3E}">
        <p14:creationId xmlns:p14="http://schemas.microsoft.com/office/powerpoint/2010/main" val="79899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0DC2BFD-65FA-4520-941A-D0900832E746}"/>
                                            </p:graphicEl>
                                          </p:spTgt>
                                        </p:tgtEl>
                                        <p:attrNameLst>
                                          <p:attrName>style.visibility</p:attrName>
                                        </p:attrNameLst>
                                      </p:cBhvr>
                                      <p:to>
                                        <p:strVal val="visible"/>
                                      </p:to>
                                    </p:set>
                                    <p:animEffect transition="in" filter="fade">
                                      <p:cBhvr>
                                        <p:cTn id="7" dur="500"/>
                                        <p:tgtEl>
                                          <p:spTgt spid="4">
                                            <p:graphicEl>
                                              <a:dgm id="{40DC2BFD-65FA-4520-941A-D0900832E74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A6A31CC-53BC-4849-BA07-2C8D158AD0B0}"/>
                                            </p:graphicEl>
                                          </p:spTgt>
                                        </p:tgtEl>
                                        <p:attrNameLst>
                                          <p:attrName>style.visibility</p:attrName>
                                        </p:attrNameLst>
                                      </p:cBhvr>
                                      <p:to>
                                        <p:strVal val="visible"/>
                                      </p:to>
                                    </p:set>
                                    <p:animEffect transition="in" filter="fade">
                                      <p:cBhvr>
                                        <p:cTn id="10" dur="500"/>
                                        <p:tgtEl>
                                          <p:spTgt spid="4">
                                            <p:graphicEl>
                                              <a:dgm id="{7A6A31CC-53BC-4849-BA07-2C8D158AD0B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C76BF47F-EA71-46CE-8865-274D39060AFB}"/>
                                            </p:graphicEl>
                                          </p:spTgt>
                                        </p:tgtEl>
                                        <p:attrNameLst>
                                          <p:attrName>style.visibility</p:attrName>
                                        </p:attrNameLst>
                                      </p:cBhvr>
                                      <p:to>
                                        <p:strVal val="visible"/>
                                      </p:to>
                                    </p:set>
                                    <p:animEffect transition="in" filter="fade">
                                      <p:cBhvr>
                                        <p:cTn id="15" dur="500"/>
                                        <p:tgtEl>
                                          <p:spTgt spid="4">
                                            <p:graphicEl>
                                              <a:dgm id="{C76BF47F-EA71-46CE-8865-274D39060AF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6C43C9B3-62C2-4831-93B7-0CD18938ECB3}"/>
                                            </p:graphicEl>
                                          </p:spTgt>
                                        </p:tgtEl>
                                        <p:attrNameLst>
                                          <p:attrName>style.visibility</p:attrName>
                                        </p:attrNameLst>
                                      </p:cBhvr>
                                      <p:to>
                                        <p:strVal val="visible"/>
                                      </p:to>
                                    </p:set>
                                    <p:animEffect transition="in" filter="fade">
                                      <p:cBhvr>
                                        <p:cTn id="18" dur="500"/>
                                        <p:tgtEl>
                                          <p:spTgt spid="4">
                                            <p:graphicEl>
                                              <a:dgm id="{6C43C9B3-62C2-4831-93B7-0CD18938ECB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3F31E86-35E7-4473-9795-6848B60BF336}"/>
                                            </p:graphicEl>
                                          </p:spTgt>
                                        </p:tgtEl>
                                        <p:attrNameLst>
                                          <p:attrName>style.visibility</p:attrName>
                                        </p:attrNameLst>
                                      </p:cBhvr>
                                      <p:to>
                                        <p:strVal val="visible"/>
                                      </p:to>
                                    </p:set>
                                    <p:animEffect transition="in" filter="fade">
                                      <p:cBhvr>
                                        <p:cTn id="31" dur="500"/>
                                        <p:tgtEl>
                                          <p:spTgt spid="4">
                                            <p:graphicEl>
                                              <a:dgm id="{33F31E86-35E7-4473-9795-6848B60BF33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ED50E8F2-DD3F-4FB8-A8D2-AADC979DA03E}"/>
                                            </p:graphicEl>
                                          </p:spTgt>
                                        </p:tgtEl>
                                        <p:attrNameLst>
                                          <p:attrName>style.visibility</p:attrName>
                                        </p:attrNameLst>
                                      </p:cBhvr>
                                      <p:to>
                                        <p:strVal val="visible"/>
                                      </p:to>
                                    </p:set>
                                    <p:animEffect transition="in" filter="fade">
                                      <p:cBhvr>
                                        <p:cTn id="34" dur="500"/>
                                        <p:tgtEl>
                                          <p:spTgt spid="4">
                                            <p:graphicEl>
                                              <a:dgm id="{ED50E8F2-DD3F-4FB8-A8D2-AADC979DA03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81D8ADA4-44FE-41B0-9FF7-35362CCBE148}"/>
                                            </p:graphicEl>
                                          </p:spTgt>
                                        </p:tgtEl>
                                        <p:attrNameLst>
                                          <p:attrName>style.visibility</p:attrName>
                                        </p:attrNameLst>
                                      </p:cBhvr>
                                      <p:to>
                                        <p:strVal val="visible"/>
                                      </p:to>
                                    </p:set>
                                    <p:animEffect transition="in" filter="fade">
                                      <p:cBhvr>
                                        <p:cTn id="47" dur="500"/>
                                        <p:tgtEl>
                                          <p:spTgt spid="4">
                                            <p:graphicEl>
                                              <a:dgm id="{81D8ADA4-44FE-41B0-9FF7-35362CCBE148}"/>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588DB3B3-F078-4E47-AE67-FB0E6325EB95}"/>
                                            </p:graphicEl>
                                          </p:spTgt>
                                        </p:tgtEl>
                                        <p:attrNameLst>
                                          <p:attrName>style.visibility</p:attrName>
                                        </p:attrNameLst>
                                      </p:cBhvr>
                                      <p:to>
                                        <p:strVal val="visible"/>
                                      </p:to>
                                    </p:set>
                                    <p:animEffect transition="in" filter="fade">
                                      <p:cBhvr>
                                        <p:cTn id="50" dur="500"/>
                                        <p:tgtEl>
                                          <p:spTgt spid="4">
                                            <p:graphicEl>
                                              <a:dgm id="{588DB3B3-F078-4E47-AE67-FB0E6325EB9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bg/>
                                          </p:spTgt>
                                        </p:tgtEl>
                                        <p:attrNameLst>
                                          <p:attrName>style.visibility</p:attrName>
                                        </p:attrNameLst>
                                      </p:cBhvr>
                                      <p:to>
                                        <p:strVal val="visible"/>
                                      </p:to>
                                    </p:set>
                                    <p:animEffect transition="in" filter="fade">
                                      <p:cBhvr>
                                        <p:cTn id="63" dur="500"/>
                                        <p:tgtEl>
                                          <p:spTgt spid="14">
                                            <p:bg/>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Effect transition="in" filter="fade">
                                      <p:cBhvr>
                                        <p:cTn id="68" dur="500"/>
                                        <p:tgtEl>
                                          <p:spTgt spid="14">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xEl>
                                              <p:pRg st="1" end="1"/>
                                            </p:txEl>
                                          </p:spTgt>
                                        </p:tgtEl>
                                        <p:attrNameLst>
                                          <p:attrName>style.visibility</p:attrName>
                                        </p:attrNameLst>
                                      </p:cBhvr>
                                      <p:to>
                                        <p:strVal val="visible"/>
                                      </p:to>
                                    </p:set>
                                    <p:animEffect transition="in" filter="fade">
                                      <p:cBhvr>
                                        <p:cTn id="7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11" grpId="0" animBg="1"/>
      <p:bldP spid="12" grpId="0" animBg="1"/>
      <p:bldP spid="13" grpId="0" animBg="1"/>
      <p:bldP spid="15" grpId="0" animBg="1"/>
      <p:bldP spid="16" grpId="0" animBg="1"/>
      <p:bldP spid="14" grpId="0" uiExpand="1" build="p"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58B25B-6B2B-490D-8889-9C5F88778905}"/>
              </a:ext>
            </a:extLst>
          </p:cNvPr>
          <p:cNvSpPr>
            <a:spLocks noGrp="1"/>
          </p:cNvSpPr>
          <p:nvPr>
            <p:ph type="title"/>
          </p:nvPr>
        </p:nvSpPr>
        <p:spPr>
          <a:xfrm>
            <a:off x="226467" y="210240"/>
            <a:ext cx="9661812" cy="1183566"/>
          </a:xfrm>
        </p:spPr>
        <p:txBody>
          <a:bodyPr>
            <a:noAutofit/>
          </a:bodyPr>
          <a:lstStyle/>
          <a:p>
            <a:r>
              <a:rPr lang="en-US"/>
              <a:t>Indicator 5 – New Measurement FFY 2020</a:t>
            </a:r>
            <a:br>
              <a:rPr lang="en-US"/>
            </a:br>
            <a:r>
              <a:rPr lang="en-US"/>
              <a:t>School Age Least Restrictive Environment </a:t>
            </a:r>
          </a:p>
        </p:txBody>
      </p:sp>
      <p:graphicFrame>
        <p:nvGraphicFramePr>
          <p:cNvPr id="4" name="Content Placeholder 3" descr="Description of the Indicator 5 Measurement: percent of children with IEPs aged 5 who are in kindergarten and aged 6-21 served in: A inside the regular class 80% or more of the day; B inside the regular class less than 40% of the day; C in separate schools, residential facilities, or homebound/hospital placements">
            <a:extLst>
              <a:ext uri="{FF2B5EF4-FFF2-40B4-BE49-F238E27FC236}">
                <a16:creationId xmlns:a16="http://schemas.microsoft.com/office/drawing/2014/main" id="{028B99C9-82F7-4185-9469-95CD06C667CF}"/>
              </a:ext>
            </a:extLst>
          </p:cNvPr>
          <p:cNvGraphicFramePr>
            <a:graphicFrameLocks noGrp="1"/>
          </p:cNvGraphicFramePr>
          <p:nvPr>
            <p:ph sz="half" idx="1"/>
            <p:extLst>
              <p:ext uri="{D42A27DB-BD31-4B8C-83A1-F6EECF244321}">
                <p14:modId xmlns:p14="http://schemas.microsoft.com/office/powerpoint/2010/main" val="2109984237"/>
              </p:ext>
            </p:extLst>
          </p:nvPr>
        </p:nvGraphicFramePr>
        <p:xfrm>
          <a:off x="261546" y="1458527"/>
          <a:ext cx="6362538" cy="520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13">
            <a:extLst>
              <a:ext uri="{FF2B5EF4-FFF2-40B4-BE49-F238E27FC236}">
                <a16:creationId xmlns:a16="http://schemas.microsoft.com/office/drawing/2014/main" id="{B5C6BF91-02C5-4B65-A48A-BACB1686739A}"/>
              </a:ext>
            </a:extLst>
          </p:cNvPr>
          <p:cNvSpPr txBox="1">
            <a:spLocks noGrp="1"/>
          </p:cNvSpPr>
          <p:nvPr>
            <p:ph sz="half" idx="2"/>
          </p:nvPr>
        </p:nvSpPr>
        <p:spPr>
          <a:xfrm>
            <a:off x="6719092" y="1508741"/>
            <a:ext cx="5284382" cy="5040867"/>
          </a:xfrm>
          <a:prstGeom prst="rect">
            <a:avLst/>
          </a:prstGeom>
          <a:solidFill>
            <a:schemeClr val="tx2">
              <a:lumMod val="75000"/>
            </a:schemeClr>
          </a:solidFill>
        </p:spPr>
        <p:style>
          <a:lnRef idx="0">
            <a:scrgbClr r="0" g="0" b="0"/>
          </a:lnRef>
          <a:fillRef idx="1003">
            <a:schemeClr val="lt2"/>
          </a:fillRef>
          <a:effectRef idx="0">
            <a:scrgbClr r="0" g="0" b="0"/>
          </a:effectRef>
          <a:fontRef idx="major"/>
        </p:style>
        <p:txBody>
          <a:bodyPr wrap="square" rtlCol="0">
            <a:spAutoFit/>
          </a:bodyPr>
          <a:lstStyle/>
          <a:p>
            <a:pPr>
              <a:spcAft>
                <a:spcPts val="1200"/>
              </a:spcAft>
            </a:pPr>
            <a:r>
              <a:rPr lang="en-US" sz="2400">
                <a:solidFill>
                  <a:schemeClr val="bg1"/>
                </a:solidFill>
              </a:rPr>
              <a:t>For subcomponents A &amp; B: Regular class is where students without disabilities also receive their education. The number of students without disabilities should be more than or equal to the number of students with disabilities.</a:t>
            </a:r>
          </a:p>
          <a:p>
            <a:pPr>
              <a:spcAft>
                <a:spcPts val="1800"/>
              </a:spcAft>
            </a:pPr>
            <a:r>
              <a:rPr lang="en-US" sz="2400">
                <a:solidFill>
                  <a:schemeClr val="bg1"/>
                </a:solidFill>
              </a:rPr>
              <a:t>For subcomponent C:  Regular school facility is a school building attended by both students with and without disabilities.  Separate Settings are outside of regular school facilities in buildings that are attended by students with disabilities only. </a:t>
            </a:r>
          </a:p>
        </p:txBody>
      </p:sp>
      <p:sp>
        <p:nvSpPr>
          <p:cNvPr id="11" name="Arrow: Up 10">
            <a:extLst>
              <a:ext uri="{FF2B5EF4-FFF2-40B4-BE49-F238E27FC236}">
                <a16:creationId xmlns:a16="http://schemas.microsoft.com/office/drawing/2014/main" id="{9BAFEEDF-39A2-4DE9-97C1-063D754344AD}"/>
              </a:ext>
              <a:ext uri="{C183D7F6-B498-43B3-948B-1728B52AA6E4}">
                <adec:decorative xmlns:adec="http://schemas.microsoft.com/office/drawing/2017/decorative" val="1"/>
              </a:ext>
            </a:extLst>
          </p:cNvPr>
          <p:cNvSpPr/>
          <p:nvPr/>
        </p:nvSpPr>
        <p:spPr>
          <a:xfrm>
            <a:off x="2821533" y="2484481"/>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1C00BC3-03DB-4438-954A-BE6822D67494}"/>
              </a:ext>
              <a:ext uri="{C183D7F6-B498-43B3-948B-1728B52AA6E4}">
                <adec:decorative xmlns:adec="http://schemas.microsoft.com/office/drawing/2017/decorative" val="1"/>
              </a:ext>
            </a:extLst>
          </p:cNvPr>
          <p:cNvSpPr txBox="1"/>
          <p:nvPr/>
        </p:nvSpPr>
        <p:spPr>
          <a:xfrm>
            <a:off x="3249050" y="2502621"/>
            <a:ext cx="3246332"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Increase over Baseline</a:t>
            </a:r>
          </a:p>
        </p:txBody>
      </p:sp>
      <p:sp>
        <p:nvSpPr>
          <p:cNvPr id="13" name="Arrow: Up 12">
            <a:extLst>
              <a:ext uri="{FF2B5EF4-FFF2-40B4-BE49-F238E27FC236}">
                <a16:creationId xmlns:a16="http://schemas.microsoft.com/office/drawing/2014/main" id="{00BC7A34-E789-4774-9A65-0259FC124CDA}"/>
              </a:ext>
              <a:ext uri="{C183D7F6-B498-43B3-948B-1728B52AA6E4}">
                <adec:decorative xmlns:adec="http://schemas.microsoft.com/office/drawing/2017/decorative" val="1"/>
              </a:ext>
            </a:extLst>
          </p:cNvPr>
          <p:cNvSpPr/>
          <p:nvPr/>
        </p:nvSpPr>
        <p:spPr>
          <a:xfrm rot="10800000">
            <a:off x="2821534" y="4005599"/>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BB31FF8-6737-4A0D-A03C-5F0507F22242}"/>
              </a:ext>
              <a:ext uri="{C183D7F6-B498-43B3-948B-1728B52AA6E4}">
                <adec:decorative xmlns:adec="http://schemas.microsoft.com/office/drawing/2017/decorative" val="1"/>
              </a:ext>
            </a:extLst>
          </p:cNvPr>
          <p:cNvSpPr txBox="1"/>
          <p:nvPr/>
        </p:nvSpPr>
        <p:spPr>
          <a:xfrm>
            <a:off x="3249051" y="4005599"/>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16" name="Arrow: Up 15">
            <a:extLst>
              <a:ext uri="{FF2B5EF4-FFF2-40B4-BE49-F238E27FC236}">
                <a16:creationId xmlns:a16="http://schemas.microsoft.com/office/drawing/2014/main" id="{9E7120B7-3AF9-467E-A3FD-8F327B004830}"/>
              </a:ext>
              <a:ext uri="{C183D7F6-B498-43B3-948B-1728B52AA6E4}">
                <adec:decorative xmlns:adec="http://schemas.microsoft.com/office/drawing/2017/decorative" val="1"/>
              </a:ext>
            </a:extLst>
          </p:cNvPr>
          <p:cNvSpPr/>
          <p:nvPr/>
        </p:nvSpPr>
        <p:spPr>
          <a:xfrm rot="10800000">
            <a:off x="2821534" y="6110885"/>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9403D53-B3F5-4BB4-B45B-9550448EE827}"/>
              </a:ext>
              <a:ext uri="{C183D7F6-B498-43B3-948B-1728B52AA6E4}">
                <adec:decorative xmlns:adec="http://schemas.microsoft.com/office/drawing/2017/decorative" val="1"/>
              </a:ext>
            </a:extLst>
          </p:cNvPr>
          <p:cNvSpPr txBox="1"/>
          <p:nvPr/>
        </p:nvSpPr>
        <p:spPr>
          <a:xfrm>
            <a:off x="3249051" y="6148985"/>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7" name="Slide Number Placeholder 6">
            <a:extLst>
              <a:ext uri="{FF2B5EF4-FFF2-40B4-BE49-F238E27FC236}">
                <a16:creationId xmlns:a16="http://schemas.microsoft.com/office/drawing/2014/main" id="{29A30D09-0936-4172-874E-667074960D93}"/>
              </a:ext>
            </a:extLst>
          </p:cNvPr>
          <p:cNvSpPr>
            <a:spLocks noGrp="1"/>
          </p:cNvSpPr>
          <p:nvPr>
            <p:ph type="sldNum" sz="quarter" idx="12"/>
          </p:nvPr>
        </p:nvSpPr>
        <p:spPr/>
        <p:txBody>
          <a:bodyPr/>
          <a:lstStyle/>
          <a:p>
            <a:fld id="{9CD8D479-8942-46E8-A226-A4E01F7A105C}" type="slidenum">
              <a:rPr lang="en-US" dirty="0" smtClean="0"/>
              <a:t>7</a:t>
            </a:fld>
            <a:endParaRPr lang="en-US"/>
          </a:p>
        </p:txBody>
      </p:sp>
      <p:sp>
        <p:nvSpPr>
          <p:cNvPr id="9" name="Footer Placeholder 8">
            <a:extLst>
              <a:ext uri="{FF2B5EF4-FFF2-40B4-BE49-F238E27FC236}">
                <a16:creationId xmlns:a16="http://schemas.microsoft.com/office/drawing/2014/main" id="{A40AE686-C954-43A4-AF5E-927A69259330}"/>
              </a:ext>
            </a:extLst>
          </p:cNvPr>
          <p:cNvSpPr>
            <a:spLocks noGrp="1"/>
          </p:cNvSpPr>
          <p:nvPr>
            <p:ph type="ftr" sz="quarter" idx="11"/>
          </p:nvPr>
        </p:nvSpPr>
        <p:spPr/>
        <p:txBody>
          <a:bodyPr/>
          <a:lstStyle/>
          <a:p>
            <a:r>
              <a:rPr lang="en-US"/>
              <a:t>Indicator 5 Measurement FFY 2020 </a:t>
            </a:r>
          </a:p>
        </p:txBody>
      </p:sp>
    </p:spTree>
    <p:extLst>
      <p:ext uri="{BB962C8B-B14F-4D97-AF65-F5344CB8AC3E}">
        <p14:creationId xmlns:p14="http://schemas.microsoft.com/office/powerpoint/2010/main" val="39009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0"/>
                                  </p:stCondLst>
                                  <p:childTnLst>
                                    <p:set>
                                      <p:cBhvr>
                                        <p:cTn id="6" dur="1" fill="hold">
                                          <p:stCondLst>
                                            <p:cond delay="0"/>
                                          </p:stCondLst>
                                        </p:cTn>
                                        <p:tgtEl>
                                          <p:spTgt spid="4">
                                            <p:graphicEl>
                                              <a:dgm id="{40DC2BFD-65FA-4520-941A-D0900832E746}"/>
                                            </p:graphicEl>
                                          </p:spTgt>
                                        </p:tgtEl>
                                        <p:attrNameLst>
                                          <p:attrName>style.visibility</p:attrName>
                                        </p:attrNameLst>
                                      </p:cBhvr>
                                      <p:to>
                                        <p:strVal val="visible"/>
                                      </p:to>
                                    </p:set>
                                    <p:animEffect transition="in" filter="fade">
                                      <p:cBhvr>
                                        <p:cTn id="7" dur="500"/>
                                        <p:tgtEl>
                                          <p:spTgt spid="4">
                                            <p:graphicEl>
                                              <a:dgm id="{40DC2BFD-65FA-4520-941A-D0900832E746}"/>
                                            </p:graphicEl>
                                          </p:spTgt>
                                        </p:tgtEl>
                                      </p:cBhvr>
                                    </p:animEffect>
                                  </p:childTnLst>
                                </p:cTn>
                              </p:par>
                              <p:par>
                                <p:cTn id="8" presetID="10" presetClass="entr" presetSubtype="0" fill="hold" grpId="0" nodeType="withEffect">
                                  <p:stCondLst>
                                    <p:cond delay="9000"/>
                                  </p:stCondLst>
                                  <p:childTnLst>
                                    <p:set>
                                      <p:cBhvr>
                                        <p:cTn id="9" dur="1" fill="hold">
                                          <p:stCondLst>
                                            <p:cond delay="0"/>
                                          </p:stCondLst>
                                        </p:cTn>
                                        <p:tgtEl>
                                          <p:spTgt spid="4">
                                            <p:graphicEl>
                                              <a:dgm id="{7A6A31CC-53BC-4849-BA07-2C8D158AD0B0}"/>
                                            </p:graphicEl>
                                          </p:spTgt>
                                        </p:tgtEl>
                                        <p:attrNameLst>
                                          <p:attrName>style.visibility</p:attrName>
                                        </p:attrNameLst>
                                      </p:cBhvr>
                                      <p:to>
                                        <p:strVal val="visible"/>
                                      </p:to>
                                    </p:set>
                                    <p:animEffect transition="in" filter="fade">
                                      <p:cBhvr>
                                        <p:cTn id="10" dur="500"/>
                                        <p:tgtEl>
                                          <p:spTgt spid="4">
                                            <p:graphicEl>
                                              <a:dgm id="{7A6A31CC-53BC-4849-BA07-2C8D158AD0B0}"/>
                                            </p:graphicEl>
                                          </p:spTgt>
                                        </p:tgtEl>
                                      </p:cBhvr>
                                    </p:animEffect>
                                  </p:childTnLst>
                                </p:cTn>
                              </p:par>
                              <p:par>
                                <p:cTn id="11" presetID="10" presetClass="entr" presetSubtype="0" fill="hold" grpId="0" nodeType="withEffect">
                                  <p:stCondLst>
                                    <p:cond delay="47000"/>
                                  </p:stCondLst>
                                  <p:childTnLst>
                                    <p:set>
                                      <p:cBhvr>
                                        <p:cTn id="12" dur="1" fill="hold">
                                          <p:stCondLst>
                                            <p:cond delay="0"/>
                                          </p:stCondLst>
                                        </p:cTn>
                                        <p:tgtEl>
                                          <p:spTgt spid="4">
                                            <p:graphicEl>
                                              <a:dgm id="{C76BF47F-EA71-46CE-8865-274D39060AFB}"/>
                                            </p:graphicEl>
                                          </p:spTgt>
                                        </p:tgtEl>
                                        <p:attrNameLst>
                                          <p:attrName>style.visibility</p:attrName>
                                        </p:attrNameLst>
                                      </p:cBhvr>
                                      <p:to>
                                        <p:strVal val="visible"/>
                                      </p:to>
                                    </p:set>
                                    <p:animEffect transition="in" filter="fade">
                                      <p:cBhvr>
                                        <p:cTn id="13" dur="500"/>
                                        <p:tgtEl>
                                          <p:spTgt spid="4">
                                            <p:graphicEl>
                                              <a:dgm id="{C76BF47F-EA71-46CE-8865-274D39060AFB}"/>
                                            </p:graphicEl>
                                          </p:spTgt>
                                        </p:tgtEl>
                                      </p:cBhvr>
                                    </p:animEffect>
                                  </p:childTnLst>
                                </p:cTn>
                              </p:par>
                              <p:par>
                                <p:cTn id="14" presetID="10" presetClass="entr" presetSubtype="0" fill="hold" grpId="0" nodeType="withEffect">
                                  <p:stCondLst>
                                    <p:cond delay="47000"/>
                                  </p:stCondLst>
                                  <p:childTnLst>
                                    <p:set>
                                      <p:cBhvr>
                                        <p:cTn id="15" dur="1" fill="hold">
                                          <p:stCondLst>
                                            <p:cond delay="0"/>
                                          </p:stCondLst>
                                        </p:cTn>
                                        <p:tgtEl>
                                          <p:spTgt spid="4">
                                            <p:graphicEl>
                                              <a:dgm id="{6C43C9B3-62C2-4831-93B7-0CD18938ECB3}"/>
                                            </p:graphicEl>
                                          </p:spTgt>
                                        </p:tgtEl>
                                        <p:attrNameLst>
                                          <p:attrName>style.visibility</p:attrName>
                                        </p:attrNameLst>
                                      </p:cBhvr>
                                      <p:to>
                                        <p:strVal val="visible"/>
                                      </p:to>
                                    </p:set>
                                    <p:animEffect transition="in" filter="fade">
                                      <p:cBhvr>
                                        <p:cTn id="16" dur="500"/>
                                        <p:tgtEl>
                                          <p:spTgt spid="4">
                                            <p:graphicEl>
                                              <a:dgm id="{6C43C9B3-62C2-4831-93B7-0CD18938ECB3}"/>
                                            </p:graphicEl>
                                          </p:spTgt>
                                        </p:tgtEl>
                                      </p:cBhvr>
                                    </p:animEffect>
                                  </p:childTnLst>
                                </p:cTn>
                              </p:par>
                              <p:par>
                                <p:cTn id="17" presetID="10" presetClass="entr" presetSubtype="0" fill="hold" grpId="0" nodeType="withEffect">
                                  <p:stCondLst>
                                    <p:cond delay="47000"/>
                                  </p:stCondLst>
                                  <p:childTnLst>
                                    <p:set>
                                      <p:cBhvr>
                                        <p:cTn id="18" dur="1" fill="hold">
                                          <p:stCondLst>
                                            <p:cond delay="0"/>
                                          </p:stCondLst>
                                        </p:cTn>
                                        <p:tgtEl>
                                          <p:spTgt spid="4">
                                            <p:graphicEl>
                                              <a:dgm id="{33F31E86-35E7-4473-9795-6848B60BF336}"/>
                                            </p:graphicEl>
                                          </p:spTgt>
                                        </p:tgtEl>
                                        <p:attrNameLst>
                                          <p:attrName>style.visibility</p:attrName>
                                        </p:attrNameLst>
                                      </p:cBhvr>
                                      <p:to>
                                        <p:strVal val="visible"/>
                                      </p:to>
                                    </p:set>
                                    <p:animEffect transition="in" filter="fade">
                                      <p:cBhvr>
                                        <p:cTn id="19" dur="500"/>
                                        <p:tgtEl>
                                          <p:spTgt spid="4">
                                            <p:graphicEl>
                                              <a:dgm id="{33F31E86-35E7-4473-9795-6848B60BF336}"/>
                                            </p:graphicEl>
                                          </p:spTgt>
                                        </p:tgtEl>
                                      </p:cBhvr>
                                    </p:animEffect>
                                  </p:childTnLst>
                                </p:cTn>
                              </p:par>
                              <p:par>
                                <p:cTn id="20" presetID="10" presetClass="entr" presetSubtype="0" fill="hold" grpId="0" nodeType="withEffect">
                                  <p:stCondLst>
                                    <p:cond delay="47000"/>
                                  </p:stCondLst>
                                  <p:childTnLst>
                                    <p:set>
                                      <p:cBhvr>
                                        <p:cTn id="21" dur="1" fill="hold">
                                          <p:stCondLst>
                                            <p:cond delay="0"/>
                                          </p:stCondLst>
                                        </p:cTn>
                                        <p:tgtEl>
                                          <p:spTgt spid="4">
                                            <p:graphicEl>
                                              <a:dgm id="{ED50E8F2-DD3F-4FB8-A8D2-AADC979DA03E}"/>
                                            </p:graphicEl>
                                          </p:spTgt>
                                        </p:tgtEl>
                                        <p:attrNameLst>
                                          <p:attrName>style.visibility</p:attrName>
                                        </p:attrNameLst>
                                      </p:cBhvr>
                                      <p:to>
                                        <p:strVal val="visible"/>
                                      </p:to>
                                    </p:set>
                                    <p:animEffect transition="in" filter="fade">
                                      <p:cBhvr>
                                        <p:cTn id="22" dur="500"/>
                                        <p:tgtEl>
                                          <p:spTgt spid="4">
                                            <p:graphicEl>
                                              <a:dgm id="{ED50E8F2-DD3F-4FB8-A8D2-AADC979DA03E}"/>
                                            </p:graphicEl>
                                          </p:spTgt>
                                        </p:tgtEl>
                                      </p:cBhvr>
                                    </p:animEffect>
                                  </p:childTnLst>
                                </p:cTn>
                              </p:par>
                              <p:par>
                                <p:cTn id="23" presetID="10" presetClass="entr" presetSubtype="0" fill="hold" grpId="0" nodeType="withEffect">
                                  <p:stCondLst>
                                    <p:cond delay="47000"/>
                                  </p:stCondLst>
                                  <p:childTnLst>
                                    <p:set>
                                      <p:cBhvr>
                                        <p:cTn id="24" dur="1" fill="hold">
                                          <p:stCondLst>
                                            <p:cond delay="0"/>
                                          </p:stCondLst>
                                        </p:cTn>
                                        <p:tgtEl>
                                          <p:spTgt spid="4">
                                            <p:graphicEl>
                                              <a:dgm id="{81D8ADA4-44FE-41B0-9FF7-35362CCBE148}"/>
                                            </p:graphicEl>
                                          </p:spTgt>
                                        </p:tgtEl>
                                        <p:attrNameLst>
                                          <p:attrName>style.visibility</p:attrName>
                                        </p:attrNameLst>
                                      </p:cBhvr>
                                      <p:to>
                                        <p:strVal val="visible"/>
                                      </p:to>
                                    </p:set>
                                    <p:animEffect transition="in" filter="fade">
                                      <p:cBhvr>
                                        <p:cTn id="25" dur="500"/>
                                        <p:tgtEl>
                                          <p:spTgt spid="4">
                                            <p:graphicEl>
                                              <a:dgm id="{81D8ADA4-44FE-41B0-9FF7-35362CCBE148}"/>
                                            </p:graphicEl>
                                          </p:spTgt>
                                        </p:tgtEl>
                                      </p:cBhvr>
                                    </p:animEffect>
                                  </p:childTnLst>
                                </p:cTn>
                              </p:par>
                              <p:par>
                                <p:cTn id="26" presetID="10" presetClass="entr" presetSubtype="0" fill="hold" grpId="0" nodeType="withEffect">
                                  <p:stCondLst>
                                    <p:cond delay="47000"/>
                                  </p:stCondLst>
                                  <p:childTnLst>
                                    <p:set>
                                      <p:cBhvr>
                                        <p:cTn id="27" dur="1" fill="hold">
                                          <p:stCondLst>
                                            <p:cond delay="0"/>
                                          </p:stCondLst>
                                        </p:cTn>
                                        <p:tgtEl>
                                          <p:spTgt spid="4">
                                            <p:graphicEl>
                                              <a:dgm id="{588DB3B3-F078-4E47-AE67-FB0E6325EB95}"/>
                                            </p:graphicEl>
                                          </p:spTgt>
                                        </p:tgtEl>
                                        <p:attrNameLst>
                                          <p:attrName>style.visibility</p:attrName>
                                        </p:attrNameLst>
                                      </p:cBhvr>
                                      <p:to>
                                        <p:strVal val="visible"/>
                                      </p:to>
                                    </p:set>
                                    <p:animEffect transition="in" filter="fade">
                                      <p:cBhvr>
                                        <p:cTn id="28" dur="500"/>
                                        <p:tgtEl>
                                          <p:spTgt spid="4">
                                            <p:graphicEl>
                                              <a:dgm id="{588DB3B3-F078-4E47-AE67-FB0E6325EB95}"/>
                                            </p:graphicEl>
                                          </p:spTgt>
                                        </p:tgtEl>
                                      </p:cBhvr>
                                    </p:animEffect>
                                  </p:childTnLst>
                                </p:cTn>
                              </p:par>
                              <p:par>
                                <p:cTn id="29" presetID="10" presetClass="entr" presetSubtype="0" fill="hold" grpId="0" nodeType="withEffect">
                                  <p:stCondLst>
                                    <p:cond delay="47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47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47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47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470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47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57000"/>
                                  </p:stCondLst>
                                  <p:childTnLst>
                                    <p:set>
                                      <p:cBhvr>
                                        <p:cTn id="48" dur="1" fill="hold">
                                          <p:stCondLst>
                                            <p:cond delay="0"/>
                                          </p:stCondLst>
                                        </p:cTn>
                                        <p:tgtEl>
                                          <p:spTgt spid="14">
                                            <p:bg/>
                                          </p:spTgt>
                                        </p:tgtEl>
                                        <p:attrNameLst>
                                          <p:attrName>style.visibility</p:attrName>
                                        </p:attrNameLst>
                                      </p:cBhvr>
                                      <p:to>
                                        <p:strVal val="visible"/>
                                      </p:to>
                                    </p:set>
                                    <p:animEffect transition="in" filter="fade">
                                      <p:cBhvr>
                                        <p:cTn id="49" dur="500"/>
                                        <p:tgtEl>
                                          <p:spTgt spid="14">
                                            <p:bg/>
                                          </p:spTgt>
                                        </p:tgtEl>
                                      </p:cBhvr>
                                    </p:animEffect>
                                  </p:childTnLst>
                                </p:cTn>
                              </p:par>
                              <p:par>
                                <p:cTn id="50" presetID="10" presetClass="entr" presetSubtype="0" fill="hold" grpId="0" nodeType="withEffect">
                                  <p:stCondLst>
                                    <p:cond delay="5700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par>
                                <p:cTn id="53" presetID="10" presetClass="entr" presetSubtype="0" fill="hold" grpId="0" nodeType="withEffect">
                                  <p:stCondLst>
                                    <p:cond delay="5700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14" grpId="0" uiExpand="1" build="p" animBg="1"/>
      <p:bldP spid="11" grpId="0" animBg="1"/>
      <p:bldP spid="12" grpId="0" animBg="1"/>
      <p:bldP spid="13"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D909-D800-4344-AAC3-DC16616F9988}"/>
              </a:ext>
            </a:extLst>
          </p:cNvPr>
          <p:cNvSpPr>
            <a:spLocks noGrp="1"/>
          </p:cNvSpPr>
          <p:nvPr>
            <p:ph type="title"/>
          </p:nvPr>
        </p:nvSpPr>
        <p:spPr>
          <a:xfrm>
            <a:off x="499730" y="141043"/>
            <a:ext cx="9703406" cy="961318"/>
          </a:xfrm>
        </p:spPr>
        <p:txBody>
          <a:bodyPr anchor="b">
            <a:normAutofit/>
          </a:bodyPr>
          <a:lstStyle/>
          <a:p>
            <a:r>
              <a:rPr lang="en-US"/>
              <a:t>Data Collection Methodology for Indicator 5</a:t>
            </a:r>
          </a:p>
        </p:txBody>
      </p:sp>
      <p:sp>
        <p:nvSpPr>
          <p:cNvPr id="3" name="Content Placeholder 2">
            <a:extLst>
              <a:ext uri="{FF2B5EF4-FFF2-40B4-BE49-F238E27FC236}">
                <a16:creationId xmlns:a16="http://schemas.microsoft.com/office/drawing/2014/main" id="{4DC80A2E-140C-44A4-9410-EC3D2077CED6}"/>
              </a:ext>
            </a:extLst>
          </p:cNvPr>
          <p:cNvSpPr>
            <a:spLocks noGrp="1"/>
          </p:cNvSpPr>
          <p:nvPr>
            <p:ph sz="half" idx="1"/>
          </p:nvPr>
        </p:nvSpPr>
        <p:spPr>
          <a:xfrm>
            <a:off x="499729" y="1304251"/>
            <a:ext cx="4826043" cy="5115429"/>
          </a:xfrm>
        </p:spPr>
        <p:txBody>
          <a:bodyPr>
            <a:noAutofit/>
          </a:bodyPr>
          <a:lstStyle/>
          <a:p>
            <a:r>
              <a:rPr lang="en-US" sz="2600"/>
              <a:t>School-Age LRE data is collected for all children with IEPs who meet the age requirements (children aged 5 who are enrolled in kindergarten and aged 6 through 21).</a:t>
            </a:r>
          </a:p>
          <a:p>
            <a:r>
              <a:rPr lang="en-US" sz="2600"/>
              <a:t>Sampling is not allowed.</a:t>
            </a:r>
          </a:p>
          <a:p>
            <a:r>
              <a:rPr lang="en-US" sz="2600"/>
              <a:t>Student environment data is reported for each school year annually as a “snapshot” or “point in time” as of the first Wednesday in October                     (BEDs Day).</a:t>
            </a:r>
          </a:p>
        </p:txBody>
      </p:sp>
      <p:graphicFrame>
        <p:nvGraphicFramePr>
          <p:cNvPr id="8" name="Content Placeholder 7">
            <a:extLst>
              <a:ext uri="{FF2B5EF4-FFF2-40B4-BE49-F238E27FC236}">
                <a16:creationId xmlns:a16="http://schemas.microsoft.com/office/drawing/2014/main" id="{4D41D38C-CE54-4FA5-ABF0-599F10344A7B}"/>
              </a:ext>
            </a:extLst>
          </p:cNvPr>
          <p:cNvGraphicFramePr>
            <a:graphicFrameLocks noGrp="1"/>
          </p:cNvGraphicFramePr>
          <p:nvPr>
            <p:ph sz="half" idx="2"/>
            <p:extLst>
              <p:ext uri="{D42A27DB-BD31-4B8C-83A1-F6EECF244321}">
                <p14:modId xmlns:p14="http://schemas.microsoft.com/office/powerpoint/2010/main" val="858804869"/>
              </p:ext>
            </p:extLst>
          </p:nvPr>
        </p:nvGraphicFramePr>
        <p:xfrm>
          <a:off x="5421466" y="1312081"/>
          <a:ext cx="6432699" cy="5115429"/>
        </p:xfrm>
        <a:graphic>
          <a:graphicData uri="http://schemas.openxmlformats.org/drawingml/2006/table">
            <a:tbl>
              <a:tblPr firstRow="1"/>
              <a:tblGrid>
                <a:gridCol w="745418">
                  <a:extLst>
                    <a:ext uri="{9D8B030D-6E8A-4147-A177-3AD203B41FA5}">
                      <a16:colId xmlns:a16="http://schemas.microsoft.com/office/drawing/2014/main" val="645628835"/>
                    </a:ext>
                  </a:extLst>
                </a:gridCol>
                <a:gridCol w="5687281">
                  <a:extLst>
                    <a:ext uri="{9D8B030D-6E8A-4147-A177-3AD203B41FA5}">
                      <a16:colId xmlns:a16="http://schemas.microsoft.com/office/drawing/2014/main" val="105655301"/>
                    </a:ext>
                  </a:extLst>
                </a:gridCol>
              </a:tblGrid>
              <a:tr h="444340">
                <a:tc>
                  <a:txBody>
                    <a:bodyPr/>
                    <a:lstStyle/>
                    <a:p>
                      <a:pPr algn="ctr" fontAlgn="b"/>
                      <a:r>
                        <a:rPr lang="en-US" sz="1800" b="1">
                          <a:solidFill>
                            <a:srgbClr val="006699"/>
                          </a:solidFill>
                          <a:effectLst/>
                        </a:rPr>
                        <a:t>Code</a:t>
                      </a:r>
                    </a:p>
                  </a:txBody>
                  <a:tcPr marL="6247" marR="6247" marT="6247" marB="62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C"/>
                    </a:solidFill>
                  </a:tcPr>
                </a:tc>
                <a:tc>
                  <a:txBody>
                    <a:bodyPr/>
                    <a:lstStyle/>
                    <a:p>
                      <a:pPr marL="91440" algn="l" fontAlgn="b"/>
                      <a:r>
                        <a:rPr lang="en-US" sz="1800" b="1">
                          <a:solidFill>
                            <a:srgbClr val="006699"/>
                          </a:solidFill>
                          <a:effectLst/>
                        </a:rPr>
                        <a:t>LRE Environment Description</a:t>
                      </a:r>
                    </a:p>
                  </a:txBody>
                  <a:tcPr marL="6247" marR="6247" marT="6247" marB="62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C"/>
                    </a:solidFill>
                  </a:tcPr>
                </a:tc>
                <a:extLst>
                  <a:ext uri="{0D108BD9-81ED-4DB2-BD59-A6C34878D82A}">
                    <a16:rowId xmlns:a16="http://schemas.microsoft.com/office/drawing/2014/main" val="2858102061"/>
                  </a:ext>
                </a:extLst>
              </a:tr>
              <a:tr h="444340">
                <a:tc>
                  <a:txBody>
                    <a:bodyPr/>
                    <a:lstStyle/>
                    <a:p>
                      <a:pPr algn="ctr" fontAlgn="t"/>
                      <a:r>
                        <a:rPr lang="en-US" sz="1800">
                          <a:solidFill>
                            <a:srgbClr val="000000"/>
                          </a:solidFill>
                          <a:effectLst/>
                        </a:rPr>
                        <a:t>SA01</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Inside the regular classroom 80% or more of the day.</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164081"/>
                  </a:ext>
                </a:extLst>
              </a:tr>
              <a:tr h="444340">
                <a:tc>
                  <a:txBody>
                    <a:bodyPr/>
                    <a:lstStyle/>
                    <a:p>
                      <a:pPr algn="ctr" fontAlgn="t"/>
                      <a:r>
                        <a:rPr lang="en-US" sz="1800">
                          <a:solidFill>
                            <a:srgbClr val="000000"/>
                          </a:solidFill>
                          <a:effectLst/>
                        </a:rPr>
                        <a:t>SA02</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Inside the regular classroom 40% to 79% of the day.</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81328"/>
                  </a:ext>
                </a:extLst>
              </a:tr>
              <a:tr h="444340">
                <a:tc>
                  <a:txBody>
                    <a:bodyPr/>
                    <a:lstStyle/>
                    <a:p>
                      <a:pPr algn="ctr" fontAlgn="t"/>
                      <a:r>
                        <a:rPr lang="en-US" sz="1800">
                          <a:solidFill>
                            <a:srgbClr val="000000"/>
                          </a:solidFill>
                          <a:effectLst/>
                        </a:rPr>
                        <a:t>SA03</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Inside the regular classroom less than 40% of the day.</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56825"/>
                  </a:ext>
                </a:extLst>
              </a:tr>
              <a:tr h="444340">
                <a:tc>
                  <a:txBody>
                    <a:bodyPr/>
                    <a:lstStyle/>
                    <a:p>
                      <a:pPr algn="ctr" fontAlgn="t"/>
                      <a:r>
                        <a:rPr lang="en-US" sz="1800">
                          <a:solidFill>
                            <a:srgbClr val="000000"/>
                          </a:solidFill>
                          <a:effectLst/>
                        </a:rPr>
                        <a:t>SA04</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Separate School or Residential Facility</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515476"/>
                  </a:ext>
                </a:extLst>
              </a:tr>
              <a:tr h="444340">
                <a:tc>
                  <a:txBody>
                    <a:bodyPr/>
                    <a:lstStyle/>
                    <a:p>
                      <a:pPr algn="ctr" fontAlgn="t"/>
                      <a:r>
                        <a:rPr lang="en-US" sz="1800">
                          <a:solidFill>
                            <a:srgbClr val="000000"/>
                          </a:solidFill>
                          <a:effectLst/>
                        </a:rPr>
                        <a:t>SA05</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Hospital Inpatient</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976998"/>
                  </a:ext>
                </a:extLst>
              </a:tr>
              <a:tr h="444340">
                <a:tc>
                  <a:txBody>
                    <a:bodyPr/>
                    <a:lstStyle/>
                    <a:p>
                      <a:pPr algn="ctr" fontAlgn="t"/>
                      <a:r>
                        <a:rPr lang="en-US" sz="1800">
                          <a:solidFill>
                            <a:srgbClr val="000000"/>
                          </a:solidFill>
                          <a:effectLst/>
                        </a:rPr>
                        <a:t>SA06</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Home Instruction – Placed on Home Instruction by the CSE</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786288"/>
                  </a:ext>
                </a:extLst>
              </a:tr>
              <a:tr h="362190">
                <a:tc>
                  <a:txBody>
                    <a:bodyPr/>
                    <a:lstStyle/>
                    <a:p>
                      <a:pPr algn="ctr" fontAlgn="t"/>
                      <a:r>
                        <a:rPr lang="en-US" sz="1800">
                          <a:solidFill>
                            <a:srgbClr val="000000"/>
                          </a:solidFill>
                          <a:effectLst/>
                        </a:rPr>
                        <a:t>SA07</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Incarcerated</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353940"/>
                  </a:ext>
                </a:extLst>
              </a:tr>
              <a:tr h="518979">
                <a:tc>
                  <a:txBody>
                    <a:bodyPr/>
                    <a:lstStyle/>
                    <a:p>
                      <a:pPr algn="ctr" fontAlgn="t"/>
                      <a:r>
                        <a:rPr lang="en-US" sz="1800">
                          <a:solidFill>
                            <a:srgbClr val="000000"/>
                          </a:solidFill>
                          <a:effectLst/>
                        </a:rPr>
                        <a:t>SA08</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Parentally placed in a nonpublic school and receiving special education services</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076480"/>
                  </a:ext>
                </a:extLst>
              </a:tr>
              <a:tr h="631139">
                <a:tc>
                  <a:txBody>
                    <a:bodyPr/>
                    <a:lstStyle/>
                    <a:p>
                      <a:pPr algn="ctr" fontAlgn="t"/>
                      <a:r>
                        <a:rPr lang="en-US" sz="1800">
                          <a:solidFill>
                            <a:srgbClr val="000000"/>
                          </a:solidFill>
                          <a:effectLst/>
                        </a:rPr>
                        <a:t>SA09</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Parentally placed in a nonpublic school and NOT receiving publicly funded special education services</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347483"/>
                  </a:ext>
                </a:extLst>
              </a:tr>
              <a:tr h="444340">
                <a:tc>
                  <a:txBody>
                    <a:bodyPr/>
                    <a:lstStyle/>
                    <a:p>
                      <a:pPr algn="ctr" fontAlgn="t"/>
                      <a:r>
                        <a:rPr lang="en-US" sz="1800">
                          <a:solidFill>
                            <a:srgbClr val="000000"/>
                          </a:solidFill>
                          <a:effectLst/>
                        </a:rPr>
                        <a:t>SA10</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800">
                          <a:solidFill>
                            <a:srgbClr val="000000"/>
                          </a:solidFill>
                          <a:effectLst/>
                        </a:rPr>
                        <a:t>Home Schooled at parent’s choice</a:t>
                      </a:r>
                    </a:p>
                  </a:txBody>
                  <a:tcPr marL="9370" marR="9370" marT="9370" marB="93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340052"/>
                  </a:ext>
                </a:extLst>
              </a:tr>
            </a:tbl>
          </a:graphicData>
        </a:graphic>
      </p:graphicFrame>
      <p:sp>
        <p:nvSpPr>
          <p:cNvPr id="5" name="Slide Number Placeholder 4">
            <a:extLst>
              <a:ext uri="{FF2B5EF4-FFF2-40B4-BE49-F238E27FC236}">
                <a16:creationId xmlns:a16="http://schemas.microsoft.com/office/drawing/2014/main" id="{6FE8DDC5-9CA8-438C-86AF-0C759E77CBDD}"/>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8</a:t>
            </a:fld>
            <a:endParaRPr lang="en-US" sz="1000"/>
          </a:p>
        </p:txBody>
      </p:sp>
      <p:sp>
        <p:nvSpPr>
          <p:cNvPr id="7" name="Footer Placeholder 6">
            <a:extLst>
              <a:ext uri="{FF2B5EF4-FFF2-40B4-BE49-F238E27FC236}">
                <a16:creationId xmlns:a16="http://schemas.microsoft.com/office/drawing/2014/main" id="{5A32A040-33F9-4D33-9F76-59509C1EF479}"/>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Data Collection Methodology </a:t>
            </a:r>
          </a:p>
        </p:txBody>
      </p:sp>
    </p:spTree>
    <p:extLst>
      <p:ext uri="{BB962C8B-B14F-4D97-AF65-F5344CB8AC3E}">
        <p14:creationId xmlns:p14="http://schemas.microsoft.com/office/powerpoint/2010/main" val="333556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0E7F-AE8B-476F-907B-DB29A042C642}"/>
              </a:ext>
            </a:extLst>
          </p:cNvPr>
          <p:cNvSpPr>
            <a:spLocks noGrp="1"/>
          </p:cNvSpPr>
          <p:nvPr>
            <p:ph type="title"/>
          </p:nvPr>
        </p:nvSpPr>
        <p:spPr>
          <a:xfrm>
            <a:off x="1818452" y="3927588"/>
            <a:ext cx="6922990" cy="2488676"/>
          </a:xfrm>
        </p:spPr>
        <p:txBody>
          <a:bodyPr>
            <a:noAutofit/>
          </a:bodyPr>
          <a:lstStyle/>
          <a:p>
            <a:r>
              <a:rPr lang="en-US" sz="3600"/>
              <a:t>Facilitator check for understanding on the SPP measurement for Indicator 5 and how the                                              data is used to measure                                       results or outcomes in LRE.</a:t>
            </a:r>
            <a:endParaRPr lang="en-US" sz="2000"/>
          </a:p>
        </p:txBody>
      </p:sp>
      <p:pic>
        <p:nvPicPr>
          <p:cNvPr id="4" name="Graphic 3" descr="Questions">
            <a:extLst>
              <a:ext uri="{FF2B5EF4-FFF2-40B4-BE49-F238E27FC236}">
                <a16:creationId xmlns:a16="http://schemas.microsoft.com/office/drawing/2014/main" id="{3433772C-ADC6-480C-8C34-F338A2DE0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0372" y="4424200"/>
            <a:ext cx="1495452" cy="1495452"/>
          </a:xfrm>
          <a:prstGeom prst="rect">
            <a:avLst/>
          </a:prstGeom>
        </p:spPr>
      </p:pic>
    </p:spTree>
    <p:extLst>
      <p:ext uri="{BB962C8B-B14F-4D97-AF65-F5344CB8AC3E}">
        <p14:creationId xmlns:p14="http://schemas.microsoft.com/office/powerpoint/2010/main" val="117246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5|3|4.3|8.4|5.2|8.2|6.3|8.9|1.4|8.6|24.5"/>
</p:tagLst>
</file>

<file path=ppt/tags/tag10.xml><?xml version="1.0" encoding="utf-8"?>
<p:tagLst xmlns:a="http://schemas.openxmlformats.org/drawingml/2006/main" xmlns:r="http://schemas.openxmlformats.org/officeDocument/2006/relationships" xmlns:p="http://schemas.openxmlformats.org/presentationml/2006/main">
  <p:tag name="TIMING" val="|14.8|3.5|7.2|2.2|5.9|4|4.7"/>
</p:tagLst>
</file>

<file path=ppt/tags/tag11.xml><?xml version="1.0" encoding="utf-8"?>
<p:tagLst xmlns:a="http://schemas.openxmlformats.org/drawingml/2006/main" xmlns:r="http://schemas.openxmlformats.org/officeDocument/2006/relationships" xmlns:p="http://schemas.openxmlformats.org/presentationml/2006/main">
  <p:tag name="TIMING" val="|5.9|5.5|3.2|1.2"/>
</p:tagLst>
</file>

<file path=ppt/tags/tag12.xml><?xml version="1.0" encoding="utf-8"?>
<p:tagLst xmlns:a="http://schemas.openxmlformats.org/drawingml/2006/main" xmlns:r="http://schemas.openxmlformats.org/officeDocument/2006/relationships" xmlns:p="http://schemas.openxmlformats.org/presentationml/2006/main">
  <p:tag name="TIMING" val="|10.6|1|1.4|1.4|3.2|28.1|9.7|23.1"/>
</p:tagLst>
</file>

<file path=ppt/tags/tag13.xml><?xml version="1.0" encoding="utf-8"?>
<p:tagLst xmlns:a="http://schemas.openxmlformats.org/drawingml/2006/main" xmlns:r="http://schemas.openxmlformats.org/officeDocument/2006/relationships" xmlns:p="http://schemas.openxmlformats.org/presentationml/2006/main">
  <p:tag name="TIMING" val="|9.1|11.5|2.9"/>
</p:tagLst>
</file>

<file path=ppt/tags/tag14.xml><?xml version="1.0" encoding="utf-8"?>
<p:tagLst xmlns:a="http://schemas.openxmlformats.org/drawingml/2006/main" xmlns:r="http://schemas.openxmlformats.org/officeDocument/2006/relationships" xmlns:p="http://schemas.openxmlformats.org/presentationml/2006/main">
  <p:tag name="TIMING" val="|8.6|3.4|2.8|6.4|14.6|8.9|13.1|5.9|4.8|1.5|13"/>
</p:tagLst>
</file>

<file path=ppt/tags/tag15.xml><?xml version="1.0" encoding="utf-8"?>
<p:tagLst xmlns:a="http://schemas.openxmlformats.org/drawingml/2006/main" xmlns:r="http://schemas.openxmlformats.org/officeDocument/2006/relationships" xmlns:p="http://schemas.openxmlformats.org/presentationml/2006/main">
  <p:tag name="TIMING" val="|8|4.1|4|6.7|13|10.5|7.9|3.6|15"/>
</p:tagLst>
</file>

<file path=ppt/tags/tag16.xml><?xml version="1.0" encoding="utf-8"?>
<p:tagLst xmlns:a="http://schemas.openxmlformats.org/drawingml/2006/main" xmlns:r="http://schemas.openxmlformats.org/officeDocument/2006/relationships" xmlns:p="http://schemas.openxmlformats.org/presentationml/2006/main">
  <p:tag name="TIMING" val="|10.2|3.6|4|6.3|13.8|11.7|13.8|4.2|5.2|14.2"/>
</p:tagLst>
</file>

<file path=ppt/tags/tag17.xml><?xml version="1.0" encoding="utf-8"?>
<p:tagLst xmlns:a="http://schemas.openxmlformats.org/drawingml/2006/main" xmlns:r="http://schemas.openxmlformats.org/officeDocument/2006/relationships" xmlns:p="http://schemas.openxmlformats.org/presentationml/2006/main">
  <p:tag name="TIMING" val="|9|4.2"/>
</p:tagLst>
</file>

<file path=ppt/tags/tag2.xml><?xml version="1.0" encoding="utf-8"?>
<p:tagLst xmlns:a="http://schemas.openxmlformats.org/drawingml/2006/main" xmlns:r="http://schemas.openxmlformats.org/officeDocument/2006/relationships" xmlns:p="http://schemas.openxmlformats.org/presentationml/2006/main">
  <p:tag name="TIMING" val="|23.7|20.8|9.2|4.3|3.9|4.8|17.4"/>
</p:tagLst>
</file>

<file path=ppt/tags/tag3.xml><?xml version="1.0" encoding="utf-8"?>
<p:tagLst xmlns:a="http://schemas.openxmlformats.org/drawingml/2006/main" xmlns:r="http://schemas.openxmlformats.org/officeDocument/2006/relationships" xmlns:p="http://schemas.openxmlformats.org/presentationml/2006/main">
  <p:tag name="TIMING" val="|14.9|19.3|7.5|4.8|34.6|4.9|7.7"/>
</p:tagLst>
</file>

<file path=ppt/tags/tag4.xml><?xml version="1.0" encoding="utf-8"?>
<p:tagLst xmlns:a="http://schemas.openxmlformats.org/drawingml/2006/main" xmlns:r="http://schemas.openxmlformats.org/officeDocument/2006/relationships" xmlns:p="http://schemas.openxmlformats.org/presentationml/2006/main">
  <p:tag name="TIMING" val="|13.3|19.5|6.9|3.9|15.7"/>
</p:tagLst>
</file>

<file path=ppt/tags/tag5.xml><?xml version="1.0" encoding="utf-8"?>
<p:tagLst xmlns:a="http://schemas.openxmlformats.org/drawingml/2006/main" xmlns:r="http://schemas.openxmlformats.org/officeDocument/2006/relationships" xmlns:p="http://schemas.openxmlformats.org/presentationml/2006/main">
  <p:tag name="TIMING" val="|25.3|4.2|7.7|4.4"/>
</p:tagLst>
</file>

<file path=ppt/tags/tag6.xml><?xml version="1.0" encoding="utf-8"?>
<p:tagLst xmlns:a="http://schemas.openxmlformats.org/drawingml/2006/main" xmlns:r="http://schemas.openxmlformats.org/officeDocument/2006/relationships" xmlns:p="http://schemas.openxmlformats.org/presentationml/2006/main">
  <p:tag name="TIMING" val="|5.6"/>
</p:tagLst>
</file>

<file path=ppt/tags/tag7.xml><?xml version="1.0" encoding="utf-8"?>
<p:tagLst xmlns:a="http://schemas.openxmlformats.org/drawingml/2006/main" xmlns:r="http://schemas.openxmlformats.org/officeDocument/2006/relationships" xmlns:p="http://schemas.openxmlformats.org/presentationml/2006/main">
  <p:tag name="TIMING" val="|4.8"/>
</p:tagLst>
</file>

<file path=ppt/tags/tag8.xml><?xml version="1.0" encoding="utf-8"?>
<p:tagLst xmlns:a="http://schemas.openxmlformats.org/drawingml/2006/main" xmlns:r="http://schemas.openxmlformats.org/officeDocument/2006/relationships" xmlns:p="http://schemas.openxmlformats.org/presentationml/2006/main">
  <p:tag name="TIMING" val="|22.2|5.4|2.2|14.1|10.9|10.9|5.2|4.5|4.2"/>
</p:tagLst>
</file>

<file path=ppt/tags/tag9.xml><?xml version="1.0" encoding="utf-8"?>
<p:tagLst xmlns:a="http://schemas.openxmlformats.org/drawingml/2006/main" xmlns:r="http://schemas.openxmlformats.org/officeDocument/2006/relationships" xmlns:p="http://schemas.openxmlformats.org/presentationml/2006/main">
  <p:tag name="TIMING" val="|69.4|5.7|8.1"/>
</p:tagLst>
</file>

<file path=ppt/theme/theme1.xml><?xml version="1.0" encoding="utf-8"?>
<a:theme xmlns:a="http://schemas.openxmlformats.org/drawingml/2006/main" name="Ecology 16x9">
  <a:themeElements>
    <a:clrScheme name="SPP">
      <a:dk1>
        <a:srgbClr val="1F3864"/>
      </a:dk1>
      <a:lt1>
        <a:sysClr val="window" lastClr="FFFFFF"/>
      </a:lt1>
      <a:dk2>
        <a:srgbClr val="44546A"/>
      </a:dk2>
      <a:lt2>
        <a:srgbClr val="E7E6E6"/>
      </a:lt2>
      <a:accent1>
        <a:srgbClr val="4472C4"/>
      </a:accent1>
      <a:accent2>
        <a:srgbClr val="6DAA2D"/>
      </a:accent2>
      <a:accent3>
        <a:srgbClr val="C00000"/>
      </a:accent3>
      <a:accent4>
        <a:srgbClr val="FFC000"/>
      </a:accent4>
      <a:accent5>
        <a:srgbClr val="5B9BD5"/>
      </a:accent5>
      <a:accent6>
        <a:srgbClr val="6F3B55"/>
      </a:accent6>
      <a:hlink>
        <a:srgbClr val="48A1FA"/>
      </a:hlink>
      <a:folHlink>
        <a:srgbClr val="2E75B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7822A754DEBD4089E2469E7A38BCE1" ma:contentTypeVersion="8" ma:contentTypeDescription="Create a new document." ma:contentTypeScope="" ma:versionID="f8ccb29db8327d114b209b21eb273f3b">
  <xsd:schema xmlns:xsd="http://www.w3.org/2001/XMLSchema" xmlns:xs="http://www.w3.org/2001/XMLSchema" xmlns:p="http://schemas.microsoft.com/office/2006/metadata/properties" xmlns:ns2="5709f26a-af04-479e-a03f-406e189626ef" xmlns:ns3="2cf0b8c0-9d1c-4f61-914c-2762716bd4d1" targetNamespace="http://schemas.microsoft.com/office/2006/metadata/properties" ma:root="true" ma:fieldsID="df8a8e33c43858a1c514b10a47e75f91" ns2:_="" ns3:_="">
    <xsd:import namespace="5709f26a-af04-479e-a03f-406e189626ef"/>
    <xsd:import namespace="2cf0b8c0-9d1c-4f61-914c-2762716bd4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9f26a-af04-479e-a03f-406e18962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f0b8c0-9d1c-4f61-914c-2762716bd4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F3C993-20CD-4D25-A259-5032055E8BBB}">
  <ds:schemaRefs>
    <ds:schemaRef ds:uri="5709f26a-af04-479e-a03f-406e189626e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cf0b8c0-9d1c-4f61-914c-2762716bd4d1"/>
    <ds:schemaRef ds:uri="http://www.w3.org/XML/1998/namespace"/>
  </ds:schemaRefs>
</ds:datastoreItem>
</file>

<file path=customXml/itemProps2.xml><?xml version="1.0" encoding="utf-8"?>
<ds:datastoreItem xmlns:ds="http://schemas.openxmlformats.org/officeDocument/2006/customXml" ds:itemID="{5A389CE9-202A-4CA3-9ADD-8EB59FB0254E}">
  <ds:schemaRefs>
    <ds:schemaRef ds:uri="http://schemas.microsoft.com/sharepoint/v3/contenttype/forms"/>
  </ds:schemaRefs>
</ds:datastoreItem>
</file>

<file path=customXml/itemProps3.xml><?xml version="1.0" encoding="utf-8"?>
<ds:datastoreItem xmlns:ds="http://schemas.openxmlformats.org/officeDocument/2006/customXml" ds:itemID="{D614D134-1073-4F22-807B-57A1E64B8207}">
  <ds:schemaRefs>
    <ds:schemaRef ds:uri="2cf0b8c0-9d1c-4f61-914c-2762716bd4d1"/>
    <ds:schemaRef ds:uri="5709f26a-af04-479e-a03f-406e18962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TotalTime>
  <Words>12063</Words>
  <Application>Microsoft Office PowerPoint</Application>
  <PresentationFormat>Widescreen</PresentationFormat>
  <Paragraphs>839</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Corbel</vt:lpstr>
      <vt:lpstr>Times New Roman</vt:lpstr>
      <vt:lpstr>Wingdings</vt:lpstr>
      <vt:lpstr>Ecology 16x9</vt:lpstr>
      <vt:lpstr>State Performance Plan (SPP)/ Annual Performance Report (APR)  2020-2025</vt:lpstr>
      <vt:lpstr>Agenda: School-Age Least Restrictive Environment </vt:lpstr>
      <vt:lpstr>Frequently Used Terms in the Presentation </vt:lpstr>
      <vt:lpstr>Students with disabilities have a fundamental right to receive their special education supports in a classroom and setting that, to the maximum extent appropriate, includes students without disabilities.  Under federal law, the presumption is that students with disabilities will attend the same schools they would have attended if they did not have disabilities and that removal or restriction from their regular schools and classrooms can only occur for reasons related to the student’s disability when the student’s individualized education program (IEP) cannot be satisfactorily implemented in that setting, even with the use of supplementary aids and services.</vt:lpstr>
      <vt:lpstr>The placement of an individual student with a disability in the least restrictive environment must: </vt:lpstr>
      <vt:lpstr>Indicator 5 – Old Measurement (SPP 2013 – 2019) School Age Least Restrictive Environment </vt:lpstr>
      <vt:lpstr>Indicator 5 – New Measurement FFY 2020 School Age Least Restrictive Environment </vt:lpstr>
      <vt:lpstr>Data Collection Methodology for Indicator 5</vt:lpstr>
      <vt:lpstr>Facilitator check for understanding on the SPP measurement for Indicator 5 and how the                                              data is used to measure                                       results or outcomes in LRE.</vt:lpstr>
      <vt:lpstr>Indicator 5 – Data Trends and Comparisons </vt:lpstr>
      <vt:lpstr>Explanation Indicator 5 FFY Data  in the Annual Performance Report (APR) </vt:lpstr>
      <vt:lpstr>New York State SPP Targets and Actual Reported   Indicator 5A: Inside the Regular Class 80% or More</vt:lpstr>
      <vt:lpstr>State-to-State Result Comparison Indicator 5A: Inside the Regular Class 80% or More </vt:lpstr>
      <vt:lpstr>New York State SPP Targets and Actual Reported   Indicator 5B: Inside the Regular Class 40% or Less</vt:lpstr>
      <vt:lpstr>State-to-State Result Comparison Indicator 5B: Inside the Regular Class 40% or Less</vt:lpstr>
      <vt:lpstr>New York State SPP Targets and Actual   Indicator 5C: In Separate Schools, Residential Facilities,  or Homebound/Hospital Placements</vt:lpstr>
      <vt:lpstr>State-to-State Result Comparison Indicator 5C: In Separate Schools, Residential Facilities, or Homebound/Hospital Placements</vt:lpstr>
      <vt:lpstr>Data Trends and State/National Comparisons   1) What did the Indicator 5 SPP data tell us?  2) How should we use the data to inform our target-setting and improvement activities?</vt:lpstr>
      <vt:lpstr>Indicator 5A Inside the Regular Class 80% or More of the Day  Old vs New Measurement: Old Performs Better</vt:lpstr>
      <vt:lpstr>Indicator 5B Inside the Regular Class 40% or Less of the Day  Old vs New Measurement: Old Performs Better</vt:lpstr>
      <vt:lpstr>Indicator 5C In Separate Schools:  Old vs New Measurement: New Performs Better</vt:lpstr>
      <vt:lpstr>    Old vs New Measurement   1) What did the Indicator 5 SPP data tell us?  2) How should we use the data to inform our target-setting and improvement activities?  </vt:lpstr>
      <vt:lpstr>Indicator 5 – Disaggregate Data</vt:lpstr>
      <vt:lpstr>Indicator 5A: NYS in a Regular Class 80% or More  Student Data by Race and Ethnicity (FFY 2019)</vt:lpstr>
      <vt:lpstr>Indicator 5A: NYS in a Regular Class 80% or More  Student Data by District Needs/Resource Capacity (FFY 2019)</vt:lpstr>
      <vt:lpstr>Regional 5A Data Inside the regular class 80% or more of the day </vt:lpstr>
      <vt:lpstr>    Indicator 5A Disaggregate Data  1) What did the Indicator 5A SPP data tell us?  2) How should we use the data to inform our target-setting and improvement activities?  </vt:lpstr>
      <vt:lpstr>Indicator 5B: NYS in a Regular Class 40% or Less Student Data by Race and Ethnicity (FFY 2019)</vt:lpstr>
      <vt:lpstr>Indicator 5B: NYS in a Regular Class 40% or Less Student Data by District Needs/Resource Capacity (FFY 2019) </vt:lpstr>
      <vt:lpstr>Regional 5B Data Inside the regular class  less than 40% of the day</vt:lpstr>
      <vt:lpstr>    Indicator 5B Disaggregate Data  1) What did the Indicator 5B SPP data tell us?  2) How should we use the data to inform our target-setting and improvement activities?  </vt:lpstr>
      <vt:lpstr>Indicator 5C: NYS Separate Setting  Student Data by Race and Ethnicity (FFY 2019)</vt:lpstr>
      <vt:lpstr>Indicator 5C: NYS Separate Setting  Student Data by District Needs/Resource Capacity (FFY 2019)</vt:lpstr>
      <vt:lpstr>Regional 5C Data In separate schools, residential facilities, or homebound/hospital placements</vt:lpstr>
      <vt:lpstr>    Indicator 5C Disaggregate Data  1) What did the Indicator 5C SPP data tell us?  2) How should we use the data to inform our target-setting and improvement activities?  </vt:lpstr>
      <vt:lpstr>Indicator 5 – Improvement Activities  </vt:lpstr>
      <vt:lpstr>Focused Intervention LRE Monitoring Review </vt:lpstr>
      <vt:lpstr>Significant Disproportionality: Placement  </vt:lpstr>
      <vt:lpstr>Significant Disproportionality </vt:lpstr>
      <vt:lpstr>Special Education               Space Requirements</vt:lpstr>
      <vt:lpstr>School District Placement Certifications                                           Required for 10-Month Private Excess Cost Aid (DCERT)</vt:lpstr>
      <vt:lpstr>School-Age LRE DCERT Certifications </vt:lpstr>
      <vt:lpstr>Application Process for Placement in  Out-of-State Residential Schools</vt:lpstr>
      <vt:lpstr>Office of Special Education Educational Partnership Tiered Support &amp; Professional Development </vt:lpstr>
      <vt:lpstr>Educational Partnership Resources  Targeted Professional Development Improvement Strategies </vt:lpstr>
      <vt:lpstr>Potential New Improvement Activity #1</vt:lpstr>
      <vt:lpstr>Potential New Improvement Activity #2</vt:lpstr>
      <vt:lpstr>What activities could be considered, maintained, or strengthened to address improvements in School-Age Least Restrictive Environment? </vt:lpstr>
      <vt:lpstr>Indicator 5 – School-Age Least Restrictive Environment Target Setting </vt:lpstr>
      <vt:lpstr>New Baseline for Indicator 5: School-Age LRE</vt:lpstr>
      <vt:lpstr>Proposed Targets: Indicator 5A Percent of children with IEPs aged 5 who are enrolled in kindergarten and aged 6 through 21 served inside the regular class 80% or more of the day</vt:lpstr>
      <vt:lpstr>Proposed Targets: Indicator 5B Percent of children with IEPs aged 5 who are enrolled in kindergarten and aged 6 through 21 served inside the regular class less than 40% of the day</vt:lpstr>
      <vt:lpstr>Proposed Targets: Indicator 5C Percent of children with IEPs aged 5 who are enrolled in kindergarten and aged 6 through 21 served in separate schools, residential facilities, or homebound/hospital placements</vt:lpstr>
      <vt:lpstr>New York State School District SPP Data </vt:lpstr>
      <vt:lpstr>Share Your Voice in our Online Survey </vt:lpstr>
      <vt:lpstr>THANK YOU for your contribution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Performance Plan (SPP)/ Annual Performance Report (APR) 2020-2025 Indicator 5: Indicator 5: Least Restrictive Environment – School Age</dc:title>
  <dc:creator>New York State Education Department</dc:creator>
  <cp:lastModifiedBy>Ron Gill</cp:lastModifiedBy>
  <cp:revision>3</cp:revision>
  <cp:lastPrinted>2021-09-03T13:24:23Z</cp:lastPrinted>
  <dcterms:created xsi:type="dcterms:W3CDTF">2021-04-28T12:59:52Z</dcterms:created>
  <dcterms:modified xsi:type="dcterms:W3CDTF">2021-09-29T20:39:07Z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0x010100657822A754DEBD4089E2469E7A38BCE1</vt:lpwstr>
  </property>
</Properties>
</file>