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4.xml" ContentType="application/vnd.openxmlformats-officedocument.drawingml.chartshapes+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5.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6.xml" ContentType="application/vnd.openxmlformats-officedocument.drawingml.chartshapes+xml"/>
  <Override PartName="/ppt/notesSlides/notesSlide1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7.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6.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8.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9.xml" ContentType="application/vnd.openxmlformats-officedocument.drawingml.chartshapes+xml"/>
  <Override PartName="/ppt/notesSlides/notesSlide2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10.xml" ContentType="application/vnd.openxmlformats-officedocument.drawingml.chartshapes+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11.xml" ContentType="application/vnd.openxmlformats-officedocument.drawingml.chartshapes+xml"/>
  <Override PartName="/ppt/notesSlides/notesSlide29.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12.xml" ContentType="application/vnd.openxmlformats-officedocument.drawingml.chartshapes+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drawings/drawing13.xml" ContentType="application/vnd.openxmlformats-officedocument.drawingml.chartshapes+xml"/>
  <Override PartName="/ppt/notesSlides/notesSlide30.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drawings/drawing14.xml" ContentType="application/vnd.openxmlformats-officedocument.drawingml.chartshapes+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drawings/drawing15.xml" ContentType="application/vnd.openxmlformats-officedocument.drawingml.chartshapes+xml"/>
  <Override PartName="/ppt/notesSlides/notesSlide31.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drawings/drawing16.xml" ContentType="application/vnd.openxmlformats-officedocument.drawingml.chartshapes+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drawings/drawing17.xml" ContentType="application/vnd.openxmlformats-officedocument.drawingml.chartshapes+xml"/>
  <Override PartName="/ppt/notesSlides/notesSlide32.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drawings/drawing18.xml" ContentType="application/vnd.openxmlformats-officedocument.drawingml.chartshapes+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drawings/drawing19.xml" ContentType="application/vnd.openxmlformats-officedocument.drawingml.chartshapes+xml"/>
  <Override PartName="/ppt/notesSlides/notesSlide33.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drawings/drawing20.xml" ContentType="application/vnd.openxmlformats-officedocument.drawingml.chartshapes+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drawings/drawing21.xml" ContentType="application/vnd.openxmlformats-officedocument.drawingml.chartshapes+xml"/>
  <Override PartName="/ppt/notesSlides/notesSlide34.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drawings/drawing22.xml" ContentType="application/vnd.openxmlformats-officedocument.drawingml.chartshapes+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drawings/drawing23.xml" ContentType="application/vnd.openxmlformats-officedocument.drawingml.chartshapes+xml"/>
  <Override PartName="/ppt/notesSlides/notesSlide35.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drawings/drawing24.xml" ContentType="application/vnd.openxmlformats-officedocument.drawingml.chartshapes+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drawings/drawing25.xml" ContentType="application/vnd.openxmlformats-officedocument.drawingml.chartshape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8" r:id="rId5"/>
  </p:sldMasterIdLst>
  <p:notesMasterIdLst>
    <p:notesMasterId r:id="rId44"/>
  </p:notesMasterIdLst>
  <p:handoutMasterIdLst>
    <p:handoutMasterId r:id="rId45"/>
  </p:handoutMasterIdLst>
  <p:sldIdLst>
    <p:sldId id="256" r:id="rId6"/>
    <p:sldId id="259" r:id="rId7"/>
    <p:sldId id="267" r:id="rId8"/>
    <p:sldId id="323" r:id="rId9"/>
    <p:sldId id="270" r:id="rId10"/>
    <p:sldId id="559" r:id="rId11"/>
    <p:sldId id="258" r:id="rId12"/>
    <p:sldId id="562" r:id="rId13"/>
    <p:sldId id="560" r:id="rId14"/>
    <p:sldId id="540" r:id="rId15"/>
    <p:sldId id="541" r:id="rId16"/>
    <p:sldId id="572" r:id="rId17"/>
    <p:sldId id="557" r:id="rId18"/>
    <p:sldId id="547" r:id="rId19"/>
    <p:sldId id="548" r:id="rId20"/>
    <p:sldId id="578" r:id="rId21"/>
    <p:sldId id="576" r:id="rId22"/>
    <p:sldId id="564" r:id="rId23"/>
    <p:sldId id="565" r:id="rId24"/>
    <p:sldId id="577" r:id="rId25"/>
    <p:sldId id="569" r:id="rId26"/>
    <p:sldId id="328" r:id="rId27"/>
    <p:sldId id="311" r:id="rId28"/>
    <p:sldId id="566" r:id="rId29"/>
    <p:sldId id="260" r:id="rId30"/>
    <p:sldId id="261" r:id="rId31"/>
    <p:sldId id="262" r:id="rId32"/>
    <p:sldId id="263" r:id="rId33"/>
    <p:sldId id="264" r:id="rId34"/>
    <p:sldId id="265" r:id="rId35"/>
    <p:sldId id="266" r:id="rId36"/>
    <p:sldId id="567" r:id="rId37"/>
    <p:sldId id="271" r:id="rId38"/>
    <p:sldId id="269" r:id="rId39"/>
    <p:sldId id="568" r:id="rId40"/>
    <p:sldId id="574" r:id="rId41"/>
    <p:sldId id="320" r:id="rId42"/>
    <p:sldId id="500" r:id="rId4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risten Desalvatore" initials="KD" lastIdx="11" clrIdx="6">
    <p:extLst>
      <p:ext uri="{19B8F6BF-5375-455C-9EA6-DF929625EA0E}">
        <p15:presenceInfo xmlns:p15="http://schemas.microsoft.com/office/powerpoint/2012/main" userId="Kristen Desalvatore" providerId="None"/>
      </p:ext>
    </p:extLst>
  </p:cmAuthor>
  <p:cmAuthor id="1" name="Dawn Kalleberg" initials="DK [2]" lastIdx="137" clrIdx="0">
    <p:extLst>
      <p:ext uri="{19B8F6BF-5375-455C-9EA6-DF929625EA0E}">
        <p15:presenceInfo xmlns:p15="http://schemas.microsoft.com/office/powerpoint/2012/main" userId="Dawn Kalleberg" providerId="None"/>
      </p:ext>
    </p:extLst>
  </p:cmAuthor>
  <p:cmAuthor id="8" name="nancy o'hara" initials="no" lastIdx="11" clrIdx="7">
    <p:extLst>
      <p:ext uri="{19B8F6BF-5375-455C-9EA6-DF929625EA0E}">
        <p15:presenceInfo xmlns:p15="http://schemas.microsoft.com/office/powerpoint/2012/main" userId="d0b5002abe320746" providerId="Windows Live"/>
      </p:ext>
    </p:extLst>
  </p:cmAuthor>
  <p:cmAuthor id="2" name="Alison Conners" initials="AC" lastIdx="134" clrIdx="1">
    <p:extLst>
      <p:ext uri="{19B8F6BF-5375-455C-9EA6-DF929625EA0E}">
        <p15:presenceInfo xmlns:p15="http://schemas.microsoft.com/office/powerpoint/2012/main" userId="S::Alison.Conners@nysed.gov::360472ef-02a9-46ad-950c-9580f98dcbd7" providerId="AD"/>
      </p:ext>
    </p:extLst>
  </p:cmAuthor>
  <p:cmAuthor id="9" name="Kate" initials="KN" lastIdx="12" clrIdx="8">
    <p:extLst>
      <p:ext uri="{19B8F6BF-5375-455C-9EA6-DF929625EA0E}">
        <p15:presenceInfo xmlns:p15="http://schemas.microsoft.com/office/powerpoint/2012/main" userId="Kate" providerId="None"/>
      </p:ext>
    </p:extLst>
  </p:cmAuthor>
  <p:cmAuthor id="3" name="IDC" initials="SD" lastIdx="22" clrIdx="2">
    <p:extLst>
      <p:ext uri="{19B8F6BF-5375-455C-9EA6-DF929625EA0E}">
        <p15:presenceInfo xmlns:p15="http://schemas.microsoft.com/office/powerpoint/2012/main" userId="IDC" providerId="None"/>
      </p:ext>
    </p:extLst>
  </p:cmAuthor>
  <p:cmAuthor id="4" name="Dawn Kalleberg" initials="DK" lastIdx="33" clrIdx="3">
    <p:extLst>
      <p:ext uri="{19B8F6BF-5375-455C-9EA6-DF929625EA0E}">
        <p15:presenceInfo xmlns:p15="http://schemas.microsoft.com/office/powerpoint/2012/main" userId="S::dawn.kalleberg@nysed.gov::ed6428a5-aabd-4e47-9735-ce6b3c1bf34a" providerId="AD"/>
      </p:ext>
    </p:extLst>
  </p:cmAuthor>
  <p:cmAuthor id="5" name="Suzanne Bolling" initials="SB" lastIdx="1" clrIdx="4">
    <p:extLst>
      <p:ext uri="{19B8F6BF-5375-455C-9EA6-DF929625EA0E}">
        <p15:presenceInfo xmlns:p15="http://schemas.microsoft.com/office/powerpoint/2012/main" userId="S::Suzanne.Bolling@nysed.gov::cb909048-b9b0-45ad-b011-5d5cbb3550f1" providerId="AD"/>
      </p:ext>
    </p:extLst>
  </p:cmAuthor>
  <p:cmAuthor id="6" name="Kelly Onorato" initials="KO" lastIdx="11" clrIdx="5">
    <p:extLst>
      <p:ext uri="{19B8F6BF-5375-455C-9EA6-DF929625EA0E}">
        <p15:presenceInfo xmlns:p15="http://schemas.microsoft.com/office/powerpoint/2012/main" userId="Kelly Onorat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28F"/>
    <a:srgbClr val="0000FF"/>
    <a:srgbClr val="000000"/>
    <a:srgbClr val="FF9900"/>
    <a:srgbClr val="FFFFFF"/>
    <a:srgbClr val="6F3B55"/>
    <a:srgbClr val="6389CD"/>
    <a:srgbClr val="5D7091"/>
    <a:srgbClr val="828997"/>
    <a:srgbClr val="5366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14B2C1-3A9A-A3BD-484F-AF4F46D4ED06}" v="1" dt="2021-09-13T14:03:42.171"/>
    <p1510:client id="{12CD2D70-C736-495F-8C46-4EF2EA60DD6D}" v="49" dt="2021-09-13T14:26:18.962"/>
    <p1510:client id="{856CB68B-F0E7-44B2-FA0E-B9B2BCD9B27F}" v="2" dt="2021-09-15T16:44:34.297"/>
    <p1510:client id="{947A08E4-2BF7-2325-1D02-CA3A69BD1DCA}" v="1" dt="2021-09-15T16:23:36.267"/>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114"/>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Hedderman" userId="S::jennifer.hedderman@nysed.gov::5820c2e4-9108-4675-a6ea-1116699bd78a" providerId="AD" clId="Web-{947A08E4-2BF7-2325-1D02-CA3A69BD1DCA}"/>
    <pc:docChg chg="modSld">
      <pc:chgData name="Jennifer Hedderman" userId="S::jennifer.hedderman@nysed.gov::5820c2e4-9108-4675-a6ea-1116699bd78a" providerId="AD" clId="Web-{947A08E4-2BF7-2325-1D02-CA3A69BD1DCA}" dt="2021-09-15T16:23:36.267" v="0" actId="1076"/>
      <pc:docMkLst>
        <pc:docMk/>
      </pc:docMkLst>
      <pc:sldChg chg="modSp">
        <pc:chgData name="Jennifer Hedderman" userId="S::jennifer.hedderman@nysed.gov::5820c2e4-9108-4675-a6ea-1116699bd78a" providerId="AD" clId="Web-{947A08E4-2BF7-2325-1D02-CA3A69BD1DCA}" dt="2021-09-15T16:23:36.267" v="0" actId="1076"/>
        <pc:sldMkLst>
          <pc:docMk/>
          <pc:sldMk cId="2513349980" sldId="256"/>
        </pc:sldMkLst>
        <pc:picChg chg="mod">
          <ac:chgData name="Jennifer Hedderman" userId="S::jennifer.hedderman@nysed.gov::5820c2e4-9108-4675-a6ea-1116699bd78a" providerId="AD" clId="Web-{947A08E4-2BF7-2325-1D02-CA3A69BD1DCA}" dt="2021-09-15T16:23:36.267" v="0" actId="1076"/>
          <ac:picMkLst>
            <pc:docMk/>
            <pc:sldMk cId="2513349980" sldId="256"/>
            <ac:picMk id="4" creationId="{8948F41D-C95E-471D-9CC0-6BF48ACCDD18}"/>
          </ac:picMkLst>
        </pc:picChg>
      </pc:sldChg>
    </pc:docChg>
  </pc:docChgLst>
  <pc:docChgLst>
    <pc:chgData name="Dawn Kalleberg" userId="S::dawn.kalleberg@nysed.gov::ed6428a5-aabd-4e47-9735-ce6b3c1bf34a" providerId="AD" clId="Web-{933FF7B3-6348-AF4D-F7F8-793E086F8CB0}"/>
    <pc:docChg chg="modSld">
      <pc:chgData name="Dawn Kalleberg" userId="S::dawn.kalleberg@nysed.gov::ed6428a5-aabd-4e47-9735-ce6b3c1bf34a" providerId="AD" clId="Web-{933FF7B3-6348-AF4D-F7F8-793E086F8CB0}" dt="2021-09-10T19:38:26.099" v="0" actId="1076"/>
      <pc:docMkLst>
        <pc:docMk/>
      </pc:docMkLst>
      <pc:sldChg chg="modSp">
        <pc:chgData name="Dawn Kalleberg" userId="S::dawn.kalleberg@nysed.gov::ed6428a5-aabd-4e47-9735-ce6b3c1bf34a" providerId="AD" clId="Web-{933FF7B3-6348-AF4D-F7F8-793E086F8CB0}" dt="2021-09-10T19:38:26.099" v="0" actId="1076"/>
        <pc:sldMkLst>
          <pc:docMk/>
          <pc:sldMk cId="2513349980" sldId="256"/>
        </pc:sldMkLst>
        <pc:picChg chg="mod">
          <ac:chgData name="Dawn Kalleberg" userId="S::dawn.kalleberg@nysed.gov::ed6428a5-aabd-4e47-9735-ce6b3c1bf34a" providerId="AD" clId="Web-{933FF7B3-6348-AF4D-F7F8-793E086F8CB0}" dt="2021-09-10T19:38:26.099" v="0" actId="1076"/>
          <ac:picMkLst>
            <pc:docMk/>
            <pc:sldMk cId="2513349980" sldId="256"/>
            <ac:picMk id="4" creationId="{8948F41D-C95E-471D-9CC0-6BF48ACCDD18}"/>
          </ac:picMkLst>
        </pc:picChg>
      </pc:sldChg>
    </pc:docChg>
  </pc:docChgLst>
  <pc:docChgLst>
    <pc:chgData name="Jennifer Hedderman" userId="S::jennifer.hedderman@nysed.gov::5820c2e4-9108-4675-a6ea-1116699bd78a" providerId="AD" clId="Web-{856CB68B-F0E7-44B2-FA0E-B9B2BCD9B27F}"/>
    <pc:docChg chg="modSld">
      <pc:chgData name="Jennifer Hedderman" userId="S::jennifer.hedderman@nysed.gov::5820c2e4-9108-4675-a6ea-1116699bd78a" providerId="AD" clId="Web-{856CB68B-F0E7-44B2-FA0E-B9B2BCD9B27F}" dt="2021-09-15T16:44:34.297" v="1"/>
      <pc:docMkLst>
        <pc:docMk/>
      </pc:docMkLst>
      <pc:sldChg chg="addSp modSp">
        <pc:chgData name="Jennifer Hedderman" userId="S::jennifer.hedderman@nysed.gov::5820c2e4-9108-4675-a6ea-1116699bd78a" providerId="AD" clId="Web-{856CB68B-F0E7-44B2-FA0E-B9B2BCD9B27F}" dt="2021-09-15T16:44:34.297" v="1"/>
        <pc:sldMkLst>
          <pc:docMk/>
          <pc:sldMk cId="1869306927" sldId="500"/>
        </pc:sldMkLst>
        <pc:spChg chg="add">
          <ac:chgData name="Jennifer Hedderman" userId="S::jennifer.hedderman@nysed.gov::5820c2e4-9108-4675-a6ea-1116699bd78a" providerId="AD" clId="Web-{856CB68B-F0E7-44B2-FA0E-B9B2BCD9B27F}" dt="2021-09-15T16:44:34.297" v="1"/>
          <ac:spMkLst>
            <pc:docMk/>
            <pc:sldMk cId="1869306927" sldId="500"/>
            <ac:spMk id="12" creationId="{44A2FF4C-27F7-46A5-9E11-26E803C9180B}"/>
          </ac:spMkLst>
        </pc:spChg>
        <pc:picChg chg="mod">
          <ac:chgData name="Jennifer Hedderman" userId="S::jennifer.hedderman@nysed.gov::5820c2e4-9108-4675-a6ea-1116699bd78a" providerId="AD" clId="Web-{856CB68B-F0E7-44B2-FA0E-B9B2BCD9B27F}" dt="2021-09-15T16:44:34.235" v="0" actId="1076"/>
          <ac:picMkLst>
            <pc:docMk/>
            <pc:sldMk cId="1869306927" sldId="500"/>
            <ac:picMk id="2" creationId="{87BB430C-F2D4-40B5-A920-557B91C19E77}"/>
          </ac:picMkLst>
        </pc:picChg>
      </pc:sldChg>
    </pc:docChg>
  </pc:docChgLst>
  <pc:docChgLst>
    <pc:chgData name="Dawn Kalleberg" userId="ed6428a5-aabd-4e47-9735-ce6b3c1bf34a" providerId="ADAL" clId="{12CD2D70-C736-495F-8C46-4EF2EA60DD6D}"/>
    <pc:docChg chg="modSld">
      <pc:chgData name="Dawn Kalleberg" userId="ed6428a5-aabd-4e47-9735-ce6b3c1bf34a" providerId="ADAL" clId="{12CD2D70-C736-495F-8C46-4EF2EA60DD6D}" dt="2021-09-13T14:15:42.496" v="3"/>
      <pc:docMkLst>
        <pc:docMk/>
      </pc:docMkLst>
      <pc:sldChg chg="modSp">
        <pc:chgData name="Dawn Kalleberg" userId="ed6428a5-aabd-4e47-9735-ce6b3c1bf34a" providerId="ADAL" clId="{12CD2D70-C736-495F-8C46-4EF2EA60DD6D}" dt="2021-09-13T14:15:42.496" v="3"/>
        <pc:sldMkLst>
          <pc:docMk/>
          <pc:sldMk cId="1817363125" sldId="578"/>
        </pc:sldMkLst>
        <pc:picChg chg="mod">
          <ac:chgData name="Dawn Kalleberg" userId="ed6428a5-aabd-4e47-9735-ce6b3c1bf34a" providerId="ADAL" clId="{12CD2D70-C736-495F-8C46-4EF2EA60DD6D}" dt="2021-09-13T14:15:42.496" v="3"/>
          <ac:picMkLst>
            <pc:docMk/>
            <pc:sldMk cId="1817363125" sldId="578"/>
            <ac:picMk id="4" creationId="{560D31A6-C0F1-4655-9002-85CB00961B12}"/>
          </ac:picMkLst>
        </pc:picChg>
      </pc:sldChg>
    </pc:docChg>
  </pc:docChgLst>
  <pc:docChgLst>
    <pc:chgData name="Dawn Kalleberg" userId="S::dawn.kalleberg@nysed.gov::ed6428a5-aabd-4e47-9735-ce6b3c1bf34a" providerId="AD" clId="Web-{0714B2C1-3A9A-A3BD-484F-AF4F46D4ED06}"/>
    <pc:docChg chg="modSld">
      <pc:chgData name="Dawn Kalleberg" userId="S::dawn.kalleberg@nysed.gov::ed6428a5-aabd-4e47-9735-ce6b3c1bf34a" providerId="AD" clId="Web-{0714B2C1-3A9A-A3BD-484F-AF4F46D4ED06}" dt="2021-09-13T14:03:42.171" v="0"/>
      <pc:docMkLst>
        <pc:docMk/>
      </pc:docMkLst>
      <pc:sldChg chg="modSp modMedia">
        <pc:chgData name="Dawn Kalleberg" userId="S::dawn.kalleberg@nysed.gov::ed6428a5-aabd-4e47-9735-ce6b3c1bf34a" providerId="AD" clId="Web-{0714B2C1-3A9A-A3BD-484F-AF4F46D4ED06}" dt="2021-09-13T14:03:42.171" v="0"/>
        <pc:sldMkLst>
          <pc:docMk/>
          <pc:sldMk cId="4176896123" sldId="577"/>
        </pc:sldMkLst>
        <pc:picChg chg="mod">
          <ac:chgData name="Dawn Kalleberg" userId="S::dawn.kalleberg@nysed.gov::ed6428a5-aabd-4e47-9735-ce6b3c1bf34a" providerId="AD" clId="Web-{0714B2C1-3A9A-A3BD-484F-AF4F46D4ED06}" dt="2021-09-13T14:03:42.171" v="0"/>
          <ac:picMkLst>
            <pc:docMk/>
            <pc:sldMk cId="4176896123" sldId="577"/>
            <ac:picMk id="6" creationId="{670F6461-241F-4D57-A5F2-B4E759629AC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A%20CHARTS%20Indicator%20FFY15%20-%20FFY18.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D%20CHARTS%20%20Indicator%20FFY15%20-%20FFY18.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6.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D%20CHARTS%20%20Indicator%20FFY15%20-%20FFY18.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D%20CHARTS%20%20Indicator%20FFY15%20-%20FFY18.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7.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A%20CHARTS%20Indicator%20FFY15%20-%20FFY18.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A%20CHARTS%20Indicator%20FFY15%20-%20FFY18.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A%20CHARTS%20Indicator%20FFY15%20-%20FFY18.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A%20CHARTS%20Indicator%20FFY15%20-%20FFY18.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A%20CHARTS%20Indicator%20FFY15%20-%20FFY18.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A%20CHARTS%20Indicator%20FFY15%20-%20FFY18.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B%20CHARTS%20Indicator%20FFY15%20-%20FFY18.xlsx" TargetMode="Externa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8.xml"/></Relationships>
</file>

<file path=ppt/charts/_rels/chart2.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A%20CHARTS%20Indicator%20FFY15%20-%20FFY18.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B%20CHARTS%20Indicator%20FFY15%20-%20FFY18.xlsx" TargetMode="Externa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9.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B%20CHARTS%20Indicator%20FFY15%20-%20FFY18.xlsx" TargetMode="Externa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10.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B%20CHARTS%20Indicator%20FFY15%20-%20FFY18.xlsx" TargetMode="Externa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11.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B%20CHARTS%20Indicator%20FFY15%20-%20FFY18.xlsx" TargetMode="Externa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12.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B%20CHARTS%20Indicator%20FFY15%20-%20FFY18.xlsx" TargetMode="Externa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chartUserShapes" Target="../drawings/drawing13.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C%20CHARTS%20%20Indicator%20FFY15%20-%20FFY18.xlsx" TargetMode="Externa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chartUserShapes" Target="../drawings/drawing14.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C%20CHARTS%20%20Indicator%20FFY15%20-%20FFY18.xlsx" TargetMode="Externa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chartUserShapes" Target="../drawings/drawing15.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C%20CHARTS%20%20Indicator%20FFY15%20-%20FFY18.xlsx" TargetMode="Externa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chartUserShapes" Target="../drawings/drawing16.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C%20CHARTS%20%20Indicator%20FFY15%20-%20FFY18.xlsx" TargetMode="Externa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17.xml"/></Relationships>
</file>

<file path=ppt/charts/_rels/chart29.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C%20CHARTS%20%20Indicator%20FFY15%20-%20FFY18.xlsx" TargetMode="Externa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chartUserShapes" Target="../drawings/drawing18.xml"/></Relationships>
</file>

<file path=ppt/charts/_rels/chart3.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B%20CHARTS%20Indicator%20FFY15%20-%20FFY18.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C%20CHARTS%20%20Indicator%20FFY15%20-%20FFY18.xlsx" TargetMode="Externa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chartUserShapes" Target="../drawings/drawing19.xml"/></Relationships>
</file>

<file path=ppt/charts/_rels/chart31.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D%20CHARTS%20%20Indicator%20FFY15%20-%20FFY18.xlsx" TargetMode="Externa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chartUserShapes" Target="../drawings/drawing20.xml"/></Relationships>
</file>

<file path=ppt/charts/_rels/chart32.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D%20CHARTS%20%20Indicator%20FFY15%20-%20FFY18.xlsx" TargetMode="Externa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chartUserShapes" Target="../drawings/drawing21.xml"/></Relationships>
</file>

<file path=ppt/charts/_rels/chart33.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D%20CHARTS%20%20Indicator%20FFY15%20-%20FFY18.xlsx" TargetMode="Externa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chartUserShapes" Target="../drawings/drawing22.xml"/></Relationships>
</file>

<file path=ppt/charts/_rels/chart34.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D%20CHARTS%20%20Indicator%20FFY15%20-%20FFY18.xlsx" TargetMode="Externa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chartUserShapes" Target="../drawings/drawing23.xml"/></Relationships>
</file>

<file path=ppt/charts/_rels/chart35.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D%20CHARTS%20%20Indicator%20FFY15%20-%20FFY18.xlsx" TargetMode="Externa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chartUserShapes" Target="../drawings/drawing24.xml"/></Relationships>
</file>

<file path=ppt/charts/_rels/chart36.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D%20CHARTS%20%20Indicator%20FFY15%20-%20FFY18.xlsx" TargetMode="External"/><Relationship Id="rId2" Type="http://schemas.microsoft.com/office/2011/relationships/chartColorStyle" Target="colors36.xml"/><Relationship Id="rId1" Type="http://schemas.microsoft.com/office/2011/relationships/chartStyle" Target="style36.xml"/><Relationship Id="rId4" Type="http://schemas.openxmlformats.org/officeDocument/2006/relationships/chartUserShapes" Target="../drawings/drawing25.xml"/></Relationships>
</file>

<file path=ppt/charts/_rels/chart4.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B%20CHARTS%20Indicator%20FFY15%20-%20FFY18.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C%20CHARTS%20%20Indicator%20FFY15%20-%20FFY18.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C%20CHARTS%20%20Indicator%20FFY15%20-%20FFY18.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D%20CHARTS%20%20Indicator%20FFY15%20-%20FFY18.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D%20CHARTS%20%20Indicator%20FFY15%20-%20FFY18.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_rels/chart9.xml.rels><?xml version="1.0" encoding="UTF-8" standalone="yes"?>
<Relationships xmlns="http://schemas.openxmlformats.org/package/2006/relationships"><Relationship Id="rId3" Type="http://schemas.openxmlformats.org/officeDocument/2006/relationships/oleObject" Target="file:///C:\Users\ONCTECH\Documents\NYSED%202020\SPP\SPP%203\SPP%203A-D%20Charts\3D%20CHARTS%20%20Indicator%20FFY15%20-%20FFY18.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rgbClr val="002060"/>
                </a:solidFill>
                <a:latin typeface="Arial" panose="020B0604020202020204" pitchFamily="34" charset="0"/>
                <a:ea typeface="+mn-ea"/>
                <a:cs typeface="Arial" panose="020B0604020202020204" pitchFamily="34" charset="0"/>
              </a:defRPr>
            </a:pPr>
            <a:r>
              <a:rPr lang="en-US" sz="2000">
                <a:solidFill>
                  <a:srgbClr val="002060"/>
                </a:solidFill>
                <a:latin typeface="Arial" panose="020B0604020202020204" pitchFamily="34" charset="0"/>
                <a:cs typeface="Arial" panose="020B0604020202020204" pitchFamily="34" charset="0"/>
              </a:rPr>
              <a:t>3A Reading</a:t>
            </a:r>
          </a:p>
        </c:rich>
      </c:tx>
      <c:overlay val="0"/>
      <c:spPr>
        <a:noFill/>
        <a:ln>
          <a:noFill/>
        </a:ln>
        <a:effectLst/>
      </c:spPr>
      <c:txPr>
        <a:bodyPr rot="0" spcFirstLastPara="1" vertOverflow="ellipsis" vert="horz" wrap="square" anchor="ctr" anchorCtr="1"/>
        <a:lstStyle/>
        <a:p>
          <a:pPr>
            <a:defRPr sz="20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0111149812091254"/>
          <c:y val="0.14179415542890705"/>
          <c:w val="0.87542719892195564"/>
          <c:h val="0.72489567277719424"/>
        </c:manualLayout>
      </c:layout>
      <c:barChart>
        <c:barDir val="col"/>
        <c:grouping val="clustered"/>
        <c:varyColors val="0"/>
        <c:ser>
          <c:idx val="0"/>
          <c:order val="0"/>
          <c:tx>
            <c:strRef>
              <c:f>RLA!$E$17</c:f>
              <c:strCache>
                <c:ptCount val="1"/>
                <c:pt idx="0">
                  <c:v>Grade 4</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RLA!$F$16:$I$16</c:f>
              <c:strCache>
                <c:ptCount val="4"/>
                <c:pt idx="0">
                  <c:v>2015-16</c:v>
                </c:pt>
                <c:pt idx="1">
                  <c:v>2016-17</c:v>
                </c:pt>
                <c:pt idx="2">
                  <c:v>2017-18</c:v>
                </c:pt>
                <c:pt idx="3">
                  <c:v>2018-19</c:v>
                </c:pt>
              </c:strCache>
            </c:strRef>
          </c:cat>
          <c:val>
            <c:numRef>
              <c:f>RLA!$F$17:$I$17</c:f>
              <c:numCache>
                <c:formatCode>0.00%</c:formatCode>
                <c:ptCount val="4"/>
                <c:pt idx="0">
                  <c:v>0.79225086281276957</c:v>
                </c:pt>
                <c:pt idx="1">
                  <c:v>0.72926193637212966</c:v>
                </c:pt>
                <c:pt idx="2">
                  <c:v>0.73798824749395087</c:v>
                </c:pt>
                <c:pt idx="3">
                  <c:v>0.75341465196114232</c:v>
                </c:pt>
              </c:numCache>
            </c:numRef>
          </c:val>
          <c:extLst>
            <c:ext xmlns:c16="http://schemas.microsoft.com/office/drawing/2014/chart" uri="{C3380CC4-5D6E-409C-BE32-E72D297353CC}">
              <c16:uniqueId val="{00000000-A96C-4193-ACF1-4A3C00C34A05}"/>
            </c:ext>
          </c:extLst>
        </c:ser>
        <c:ser>
          <c:idx val="1"/>
          <c:order val="1"/>
          <c:tx>
            <c:strRef>
              <c:f>RLA!$E$18</c:f>
              <c:strCache>
                <c:ptCount val="1"/>
                <c:pt idx="0">
                  <c:v>Grade 8</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dLbl>
              <c:idx val="1"/>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F2B9-4851-9C12-06F30DADC256}"/>
                </c:ext>
              </c:extLst>
            </c:dLbl>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RLA!$F$16:$I$16</c:f>
              <c:strCache>
                <c:ptCount val="4"/>
                <c:pt idx="0">
                  <c:v>2015-16</c:v>
                </c:pt>
                <c:pt idx="1">
                  <c:v>2016-17</c:v>
                </c:pt>
                <c:pt idx="2">
                  <c:v>2017-18</c:v>
                </c:pt>
                <c:pt idx="3">
                  <c:v>2018-19</c:v>
                </c:pt>
              </c:strCache>
            </c:strRef>
          </c:cat>
          <c:val>
            <c:numRef>
              <c:f>RLA!$F$18:$I$18</c:f>
              <c:numCache>
                <c:formatCode>0.00%</c:formatCode>
                <c:ptCount val="4"/>
                <c:pt idx="0">
                  <c:v>0.7015506014788655</c:v>
                </c:pt>
                <c:pt idx="1">
                  <c:v>0.65849883254191044</c:v>
                </c:pt>
                <c:pt idx="2">
                  <c:v>0.66922540125610608</c:v>
                </c:pt>
                <c:pt idx="3">
                  <c:v>0.69108077070307516</c:v>
                </c:pt>
              </c:numCache>
            </c:numRef>
          </c:val>
          <c:extLst>
            <c:ext xmlns:c16="http://schemas.microsoft.com/office/drawing/2014/chart" uri="{C3380CC4-5D6E-409C-BE32-E72D297353CC}">
              <c16:uniqueId val="{00000001-A96C-4193-ACF1-4A3C00C34A05}"/>
            </c:ext>
          </c:extLst>
        </c:ser>
        <c:ser>
          <c:idx val="2"/>
          <c:order val="2"/>
          <c:tx>
            <c:strRef>
              <c:f>RLA!$E$19</c:f>
              <c:strCache>
                <c:ptCount val="1"/>
                <c:pt idx="0">
                  <c:v>High School</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RLA!$F$16:$I$16</c:f>
              <c:strCache>
                <c:ptCount val="4"/>
                <c:pt idx="0">
                  <c:v>2015-16</c:v>
                </c:pt>
                <c:pt idx="1">
                  <c:v>2016-17</c:v>
                </c:pt>
                <c:pt idx="2">
                  <c:v>2017-18</c:v>
                </c:pt>
                <c:pt idx="3">
                  <c:v>2018-19</c:v>
                </c:pt>
              </c:strCache>
            </c:strRef>
          </c:cat>
          <c:val>
            <c:numRef>
              <c:f>RLA!$F$19:$I$19</c:f>
              <c:numCache>
                <c:formatCode>0.00%</c:formatCode>
                <c:ptCount val="4"/>
                <c:pt idx="0">
                  <c:v>0.90693323550990457</c:v>
                </c:pt>
                <c:pt idx="1">
                  <c:v>0.90531118817302425</c:v>
                </c:pt>
                <c:pt idx="2">
                  <c:v>0.94776119402985071</c:v>
                </c:pt>
                <c:pt idx="3">
                  <c:v>0.95629005544754087</c:v>
                </c:pt>
              </c:numCache>
            </c:numRef>
          </c:val>
          <c:extLst>
            <c:ext xmlns:c16="http://schemas.microsoft.com/office/drawing/2014/chart" uri="{C3380CC4-5D6E-409C-BE32-E72D297353CC}">
              <c16:uniqueId val="{00000002-A96C-4193-ACF1-4A3C00C34A05}"/>
            </c:ext>
          </c:extLst>
        </c:ser>
        <c:dLbls>
          <c:showLegendKey val="0"/>
          <c:showVal val="0"/>
          <c:showCatName val="0"/>
          <c:showSerName val="0"/>
          <c:showPercent val="0"/>
          <c:showBubbleSize val="0"/>
        </c:dLbls>
        <c:gapWidth val="100"/>
        <c:axId val="222748072"/>
        <c:axId val="190849080"/>
      </c:barChart>
      <c:lineChart>
        <c:grouping val="standard"/>
        <c:varyColors val="0"/>
        <c:ser>
          <c:idx val="3"/>
          <c:order val="3"/>
          <c:tx>
            <c:strRef>
              <c:f>RLA!$E$20</c:f>
              <c:strCache>
                <c:ptCount val="1"/>
                <c:pt idx="0">
                  <c:v>Target</c:v>
                </c:pt>
              </c:strCache>
            </c:strRef>
          </c:tx>
          <c:spPr>
            <a:ln w="44450" cap="rnd">
              <a:solidFill>
                <a:schemeClr val="accent4"/>
              </a:solidFill>
              <a:prstDash val="dash"/>
              <a:round/>
            </a:ln>
            <a:effectLst/>
          </c:spPr>
          <c:marker>
            <c:symbol val="none"/>
          </c:marker>
          <c:cat>
            <c:strRef>
              <c:f>RLA!$F$16:$I$16</c:f>
              <c:strCache>
                <c:ptCount val="4"/>
                <c:pt idx="0">
                  <c:v>2015-16</c:v>
                </c:pt>
                <c:pt idx="1">
                  <c:v>2016-17</c:v>
                </c:pt>
                <c:pt idx="2">
                  <c:v>2017-18</c:v>
                </c:pt>
                <c:pt idx="3">
                  <c:v>2018-19</c:v>
                </c:pt>
              </c:strCache>
            </c:strRef>
          </c:cat>
          <c:val>
            <c:numRef>
              <c:f>RLA!$F$20:$I$20</c:f>
              <c:numCache>
                <c:formatCode>0.00%</c:formatCode>
                <c:ptCount val="4"/>
                <c:pt idx="0">
                  <c:v>0.95</c:v>
                </c:pt>
                <c:pt idx="1">
                  <c:v>0.95</c:v>
                </c:pt>
                <c:pt idx="2">
                  <c:v>0.95</c:v>
                </c:pt>
                <c:pt idx="3">
                  <c:v>0.95</c:v>
                </c:pt>
              </c:numCache>
            </c:numRef>
          </c:val>
          <c:smooth val="0"/>
          <c:extLst>
            <c:ext xmlns:c16="http://schemas.microsoft.com/office/drawing/2014/chart" uri="{C3380CC4-5D6E-409C-BE32-E72D297353CC}">
              <c16:uniqueId val="{00000003-A96C-4193-ACF1-4A3C00C34A05}"/>
            </c:ext>
          </c:extLst>
        </c:ser>
        <c:dLbls>
          <c:showLegendKey val="0"/>
          <c:showVal val="0"/>
          <c:showCatName val="0"/>
          <c:showSerName val="0"/>
          <c:showPercent val="0"/>
          <c:showBubbleSize val="0"/>
        </c:dLbls>
        <c:marker val="1"/>
        <c:smooth val="0"/>
        <c:axId val="222748072"/>
        <c:axId val="190849080"/>
      </c:lineChart>
      <c:catAx>
        <c:axId val="22274807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0000"/>
                    <a:lumOff val="40000"/>
                  </a:schemeClr>
                </a:solidFill>
                <a:latin typeface="Arial" panose="020B0604020202020204" pitchFamily="34" charset="0"/>
                <a:ea typeface="+mn-ea"/>
                <a:cs typeface="Arial" panose="020B0604020202020204" pitchFamily="34" charset="0"/>
              </a:defRPr>
            </a:pPr>
            <a:endParaRPr lang="en-US"/>
          </a:p>
        </c:txPr>
        <c:crossAx val="190849080"/>
        <c:crosses val="autoZero"/>
        <c:auto val="1"/>
        <c:lblAlgn val="ctr"/>
        <c:lblOffset val="100"/>
        <c:noMultiLvlLbl val="0"/>
      </c:catAx>
      <c:valAx>
        <c:axId val="190849080"/>
        <c:scaling>
          <c:orientation val="minMax"/>
          <c:max val="1"/>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0000"/>
                    <a:lumOff val="40000"/>
                  </a:schemeClr>
                </a:solidFill>
                <a:latin typeface="Arial" panose="020B0604020202020204" pitchFamily="34" charset="0"/>
                <a:ea typeface="+mn-ea"/>
                <a:cs typeface="Arial" panose="020B0604020202020204" pitchFamily="34" charset="0"/>
              </a:defRPr>
            </a:pPr>
            <a:endParaRPr lang="en-US"/>
          </a:p>
        </c:txPr>
        <c:crossAx val="222748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1">
                <a:latin typeface="Arial" panose="020B0604020202020204" pitchFamily="34" charset="0"/>
                <a:cs typeface="Arial" panose="020B0604020202020204" pitchFamily="34" charset="0"/>
              </a:rPr>
              <a:t>3D Math Grade 8</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MATH!$A$48</c:f>
              <c:strCache>
                <c:ptCount val="1"/>
                <c:pt idx="0">
                  <c:v>SWD</c:v>
                </c:pt>
              </c:strCache>
            </c:strRef>
          </c:tx>
          <c:spPr>
            <a:ln w="5715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MATH!$B$47:$E$47</c:f>
              <c:strCache>
                <c:ptCount val="4"/>
                <c:pt idx="0">
                  <c:v>2015-16</c:v>
                </c:pt>
                <c:pt idx="1">
                  <c:v>2016-17</c:v>
                </c:pt>
                <c:pt idx="2">
                  <c:v>2017-18</c:v>
                </c:pt>
                <c:pt idx="3">
                  <c:v>2018-19</c:v>
                </c:pt>
              </c:strCache>
            </c:strRef>
          </c:cat>
          <c:val>
            <c:numRef>
              <c:f>MATH!$B$48:$E$48</c:f>
              <c:numCache>
                <c:formatCode>0.00%</c:formatCode>
                <c:ptCount val="4"/>
                <c:pt idx="0">
                  <c:v>9.2999999999999999E-2</c:v>
                </c:pt>
                <c:pt idx="1">
                  <c:v>8.680957451733877E-2</c:v>
                </c:pt>
                <c:pt idx="2">
                  <c:v>8.5475748741054861E-2</c:v>
                </c:pt>
                <c:pt idx="3">
                  <c:v>0.10495090871109254</c:v>
                </c:pt>
              </c:numCache>
            </c:numRef>
          </c:val>
          <c:smooth val="0"/>
          <c:extLst>
            <c:ext xmlns:c16="http://schemas.microsoft.com/office/drawing/2014/chart" uri="{C3380CC4-5D6E-409C-BE32-E72D297353CC}">
              <c16:uniqueId val="{00000000-5861-4328-B05B-B7411B9E1A4E}"/>
            </c:ext>
          </c:extLst>
        </c:ser>
        <c:ser>
          <c:idx val="1"/>
          <c:order val="1"/>
          <c:tx>
            <c:strRef>
              <c:f>MATH!$A$49</c:f>
              <c:strCache>
                <c:ptCount val="1"/>
                <c:pt idx="0">
                  <c:v>All Students</c:v>
                </c:pt>
              </c:strCache>
            </c:strRef>
          </c:tx>
          <c:spPr>
            <a:ln w="57150"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MATH!$B$47:$E$47</c:f>
              <c:strCache>
                <c:ptCount val="4"/>
                <c:pt idx="0">
                  <c:v>2015-16</c:v>
                </c:pt>
                <c:pt idx="1">
                  <c:v>2016-17</c:v>
                </c:pt>
                <c:pt idx="2">
                  <c:v>2017-18</c:v>
                </c:pt>
                <c:pt idx="3">
                  <c:v>2018-19</c:v>
                </c:pt>
              </c:strCache>
            </c:strRef>
          </c:cat>
          <c:val>
            <c:numRef>
              <c:f>MATH!$B$49:$E$49</c:f>
              <c:numCache>
                <c:formatCode>0.00%</c:formatCode>
                <c:ptCount val="4"/>
                <c:pt idx="0">
                  <c:v>0.44990000000000002</c:v>
                </c:pt>
                <c:pt idx="1">
                  <c:v>0.43378265654462739</c:v>
                </c:pt>
                <c:pt idx="2">
                  <c:v>0.42353278923840382</c:v>
                </c:pt>
                <c:pt idx="3">
                  <c:v>0.45185507926400109</c:v>
                </c:pt>
              </c:numCache>
            </c:numRef>
          </c:val>
          <c:smooth val="0"/>
          <c:extLst>
            <c:ext xmlns:c16="http://schemas.microsoft.com/office/drawing/2014/chart" uri="{C3380CC4-5D6E-409C-BE32-E72D297353CC}">
              <c16:uniqueId val="{00000001-5861-4328-B05B-B7411B9E1A4E}"/>
            </c:ext>
          </c:extLst>
        </c:ser>
        <c:dLbls>
          <c:showLegendKey val="0"/>
          <c:showVal val="0"/>
          <c:showCatName val="0"/>
          <c:showSerName val="0"/>
          <c:showPercent val="0"/>
          <c:showBubbleSize val="0"/>
        </c:dLbls>
        <c:upDownBars>
          <c:gapWidth val="150"/>
          <c:upBars>
            <c:spPr>
              <a:solidFill>
                <a:schemeClr val="accent4">
                  <a:lumMod val="60000"/>
                  <a:lumOff val="40000"/>
                </a:schemeClr>
              </a:solidFill>
              <a:ln w="9525">
                <a:solidFill>
                  <a:schemeClr val="accent4">
                    <a:lumMod val="40000"/>
                    <a:lumOff val="60000"/>
                  </a:schemeClr>
                </a:solidFill>
              </a:ln>
              <a:effectLst/>
            </c:spPr>
          </c:upBars>
          <c:downBars>
            <c:spPr>
              <a:solidFill>
                <a:schemeClr val="dk1">
                  <a:lumMod val="65000"/>
                  <a:lumOff val="35000"/>
                </a:schemeClr>
              </a:solidFill>
              <a:ln w="9525">
                <a:solidFill>
                  <a:schemeClr val="tx1">
                    <a:lumMod val="65000"/>
                    <a:lumOff val="35000"/>
                  </a:schemeClr>
                </a:solidFill>
              </a:ln>
              <a:effectLst/>
            </c:spPr>
          </c:downBars>
        </c:upDownBars>
        <c:smooth val="0"/>
        <c:axId val="223938032"/>
        <c:axId val="223938424"/>
      </c:lineChart>
      <c:catAx>
        <c:axId val="223938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3938424"/>
        <c:crosses val="autoZero"/>
        <c:auto val="1"/>
        <c:lblAlgn val="ctr"/>
        <c:lblOffset val="100"/>
        <c:noMultiLvlLbl val="0"/>
      </c:catAx>
      <c:valAx>
        <c:axId val="2239384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3938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1">
                <a:latin typeface="Arial" panose="020B0604020202020204" pitchFamily="34" charset="0"/>
                <a:cs typeface="Arial" panose="020B0604020202020204" pitchFamily="34" charset="0"/>
              </a:rPr>
              <a:t>3D Reading High School</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5542081826499271"/>
          <c:y val="0.14017809224974398"/>
          <c:w val="0.8252093457933235"/>
          <c:h val="0.71940737161652712"/>
        </c:manualLayout>
      </c:layout>
      <c:lineChart>
        <c:grouping val="standard"/>
        <c:varyColors val="0"/>
        <c:ser>
          <c:idx val="0"/>
          <c:order val="0"/>
          <c:tx>
            <c:strRef>
              <c:f>RLA!$E$48</c:f>
              <c:strCache>
                <c:ptCount val="1"/>
                <c:pt idx="0">
                  <c:v>SWD</c:v>
                </c:pt>
              </c:strCache>
            </c:strRef>
          </c:tx>
          <c:spPr>
            <a:ln w="57150" cap="rnd">
              <a:solidFill>
                <a:srgbClr val="C0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RLA!$F$47:$I$47</c:f>
              <c:strCache>
                <c:ptCount val="4"/>
                <c:pt idx="0">
                  <c:v>2015-16</c:v>
                </c:pt>
                <c:pt idx="1">
                  <c:v>2016-17</c:v>
                </c:pt>
                <c:pt idx="2">
                  <c:v>2017-18</c:v>
                </c:pt>
                <c:pt idx="3">
                  <c:v>2018-19</c:v>
                </c:pt>
              </c:strCache>
            </c:strRef>
          </c:cat>
          <c:val>
            <c:numRef>
              <c:f>RLA!$F$48:$I$48</c:f>
              <c:numCache>
                <c:formatCode>0.00%</c:formatCode>
                <c:ptCount val="4"/>
                <c:pt idx="0">
                  <c:v>0.71327339563311043</c:v>
                </c:pt>
                <c:pt idx="1">
                  <c:v>0.74867155592639756</c:v>
                </c:pt>
                <c:pt idx="2">
                  <c:v>0.72353164396846148</c:v>
                </c:pt>
                <c:pt idx="3">
                  <c:v>0.72042568927969763</c:v>
                </c:pt>
              </c:numCache>
            </c:numRef>
          </c:val>
          <c:smooth val="0"/>
          <c:extLst>
            <c:ext xmlns:c16="http://schemas.microsoft.com/office/drawing/2014/chart" uri="{C3380CC4-5D6E-409C-BE32-E72D297353CC}">
              <c16:uniqueId val="{00000000-A02B-4F33-8B88-8AC175B0843D}"/>
            </c:ext>
          </c:extLst>
        </c:ser>
        <c:ser>
          <c:idx val="1"/>
          <c:order val="1"/>
          <c:tx>
            <c:strRef>
              <c:f>RLA!$E$49</c:f>
              <c:strCache>
                <c:ptCount val="1"/>
                <c:pt idx="0">
                  <c:v>All Students</c:v>
                </c:pt>
              </c:strCache>
            </c:strRef>
          </c:tx>
          <c:spPr>
            <a:ln w="57150"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RLA!$F$47:$I$47</c:f>
              <c:strCache>
                <c:ptCount val="4"/>
                <c:pt idx="0">
                  <c:v>2015-16</c:v>
                </c:pt>
                <c:pt idx="1">
                  <c:v>2016-17</c:v>
                </c:pt>
                <c:pt idx="2">
                  <c:v>2017-18</c:v>
                </c:pt>
                <c:pt idx="3">
                  <c:v>2018-19</c:v>
                </c:pt>
              </c:strCache>
            </c:strRef>
          </c:cat>
          <c:val>
            <c:numRef>
              <c:f>RLA!$F$49:$I$49</c:f>
              <c:numCache>
                <c:formatCode>0.00%</c:formatCode>
                <c:ptCount val="4"/>
                <c:pt idx="0">
                  <c:v>0.93948925499857028</c:v>
                </c:pt>
                <c:pt idx="1">
                  <c:v>0.94315269738876861</c:v>
                </c:pt>
                <c:pt idx="2">
                  <c:v>0.93295345703664023</c:v>
                </c:pt>
                <c:pt idx="3">
                  <c:v>0.93278769298149566</c:v>
                </c:pt>
              </c:numCache>
            </c:numRef>
          </c:val>
          <c:smooth val="0"/>
          <c:extLst>
            <c:ext xmlns:c16="http://schemas.microsoft.com/office/drawing/2014/chart" uri="{C3380CC4-5D6E-409C-BE32-E72D297353CC}">
              <c16:uniqueId val="{00000001-A02B-4F33-8B88-8AC175B0843D}"/>
            </c:ext>
          </c:extLst>
        </c:ser>
        <c:dLbls>
          <c:showLegendKey val="0"/>
          <c:showVal val="0"/>
          <c:showCatName val="0"/>
          <c:showSerName val="0"/>
          <c:showPercent val="0"/>
          <c:showBubbleSize val="0"/>
        </c:dLbls>
        <c:upDownBars>
          <c:gapWidth val="150"/>
          <c:upBars>
            <c:spPr>
              <a:solidFill>
                <a:schemeClr val="accent4">
                  <a:lumMod val="60000"/>
                  <a:lumOff val="40000"/>
                </a:schemeClr>
              </a:solidFill>
              <a:ln w="9525">
                <a:solidFill>
                  <a:schemeClr val="accent4">
                    <a:lumMod val="60000"/>
                    <a:lumOff val="40000"/>
                  </a:schemeClr>
                </a:solidFill>
              </a:ln>
              <a:effectLst/>
            </c:spPr>
          </c:upBars>
          <c:downBars>
            <c:spPr>
              <a:solidFill>
                <a:schemeClr val="dk1">
                  <a:lumMod val="65000"/>
                  <a:lumOff val="35000"/>
                </a:schemeClr>
              </a:solidFill>
              <a:ln w="9525">
                <a:solidFill>
                  <a:schemeClr val="tx1">
                    <a:lumMod val="65000"/>
                    <a:lumOff val="35000"/>
                  </a:schemeClr>
                </a:solidFill>
              </a:ln>
              <a:effectLst/>
            </c:spPr>
          </c:downBars>
        </c:upDownBars>
        <c:smooth val="0"/>
        <c:axId val="223939208"/>
        <c:axId val="223939600"/>
      </c:lineChart>
      <c:catAx>
        <c:axId val="223939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3939600"/>
        <c:crosses val="autoZero"/>
        <c:auto val="1"/>
        <c:lblAlgn val="ctr"/>
        <c:lblOffset val="100"/>
        <c:noMultiLvlLbl val="0"/>
      </c:catAx>
      <c:valAx>
        <c:axId val="2239396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3939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1">
                <a:latin typeface="Arial" panose="020B0604020202020204" pitchFamily="34" charset="0"/>
                <a:cs typeface="Arial" panose="020B0604020202020204" pitchFamily="34" charset="0"/>
              </a:rPr>
              <a:t>3D Math High School</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3156848575999874"/>
          <c:y val="0.12007755787577273"/>
          <c:w val="0.83677776988511188"/>
          <c:h val="0.71750896599788638"/>
        </c:manualLayout>
      </c:layout>
      <c:lineChart>
        <c:grouping val="standard"/>
        <c:varyColors val="0"/>
        <c:ser>
          <c:idx val="0"/>
          <c:order val="0"/>
          <c:tx>
            <c:strRef>
              <c:f>MATH!$J$49:$K$49</c:f>
              <c:strCache>
                <c:ptCount val="2"/>
                <c:pt idx="1">
                  <c:v>SWD</c:v>
                </c:pt>
              </c:strCache>
            </c:strRef>
          </c:tx>
          <c:spPr>
            <a:ln w="57150" cap="rnd">
              <a:solidFill>
                <a:srgbClr val="C0000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MATH!$L$48:$O$48</c:f>
              <c:strCache>
                <c:ptCount val="4"/>
                <c:pt idx="0">
                  <c:v>2015-16</c:v>
                </c:pt>
                <c:pt idx="1">
                  <c:v>2016-17</c:v>
                </c:pt>
                <c:pt idx="2">
                  <c:v>2017-18</c:v>
                </c:pt>
                <c:pt idx="3">
                  <c:v>2018-19</c:v>
                </c:pt>
              </c:strCache>
            </c:strRef>
          </c:cat>
          <c:val>
            <c:numRef>
              <c:f>MATH!$L$49:$O$49</c:f>
              <c:numCache>
                <c:formatCode>0.00%</c:formatCode>
                <c:ptCount val="4"/>
                <c:pt idx="0">
                  <c:v>0.66549999999999998</c:v>
                </c:pt>
                <c:pt idx="1">
                  <c:v>0.63378689554113465</c:v>
                </c:pt>
                <c:pt idx="2">
                  <c:v>0.61467137113317472</c:v>
                </c:pt>
                <c:pt idx="3">
                  <c:v>0.64106696752357162</c:v>
                </c:pt>
              </c:numCache>
            </c:numRef>
          </c:val>
          <c:smooth val="0"/>
          <c:extLst>
            <c:ext xmlns:c16="http://schemas.microsoft.com/office/drawing/2014/chart" uri="{C3380CC4-5D6E-409C-BE32-E72D297353CC}">
              <c16:uniqueId val="{00000000-FB3E-4D07-91D4-4CA1ED622990}"/>
            </c:ext>
          </c:extLst>
        </c:ser>
        <c:ser>
          <c:idx val="1"/>
          <c:order val="1"/>
          <c:tx>
            <c:strRef>
              <c:f>MATH!$J$50:$K$50</c:f>
              <c:strCache>
                <c:ptCount val="2"/>
                <c:pt idx="1">
                  <c:v>All Students</c:v>
                </c:pt>
              </c:strCache>
            </c:strRef>
          </c:tx>
          <c:spPr>
            <a:ln w="57150"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MATH!$L$48:$O$48</c:f>
              <c:strCache>
                <c:ptCount val="4"/>
                <c:pt idx="0">
                  <c:v>2015-16</c:v>
                </c:pt>
                <c:pt idx="1">
                  <c:v>2016-17</c:v>
                </c:pt>
                <c:pt idx="2">
                  <c:v>2017-18</c:v>
                </c:pt>
                <c:pt idx="3">
                  <c:v>2018-19</c:v>
                </c:pt>
              </c:strCache>
            </c:strRef>
          </c:cat>
          <c:val>
            <c:numRef>
              <c:f>MATH!$L$50:$O$50</c:f>
              <c:numCache>
                <c:formatCode>0.00%</c:formatCode>
                <c:ptCount val="4"/>
                <c:pt idx="0">
                  <c:v>0.93230000000000002</c:v>
                </c:pt>
                <c:pt idx="1">
                  <c:v>0.92006247337782199</c:v>
                </c:pt>
                <c:pt idx="2">
                  <c:v>0.90649841178794255</c:v>
                </c:pt>
                <c:pt idx="3">
                  <c:v>0.9110633938988919</c:v>
                </c:pt>
              </c:numCache>
            </c:numRef>
          </c:val>
          <c:smooth val="0"/>
          <c:extLst>
            <c:ext xmlns:c16="http://schemas.microsoft.com/office/drawing/2014/chart" uri="{C3380CC4-5D6E-409C-BE32-E72D297353CC}">
              <c16:uniqueId val="{00000001-FB3E-4D07-91D4-4CA1ED622990}"/>
            </c:ext>
          </c:extLst>
        </c:ser>
        <c:dLbls>
          <c:showLegendKey val="0"/>
          <c:showVal val="0"/>
          <c:showCatName val="0"/>
          <c:showSerName val="0"/>
          <c:showPercent val="0"/>
          <c:showBubbleSize val="0"/>
        </c:dLbls>
        <c:upDownBars>
          <c:gapWidth val="150"/>
          <c:upBars>
            <c:spPr>
              <a:solidFill>
                <a:schemeClr val="accent4">
                  <a:lumMod val="60000"/>
                  <a:lumOff val="40000"/>
                </a:schemeClr>
              </a:solidFill>
              <a:ln w="9525">
                <a:solidFill>
                  <a:schemeClr val="accent4">
                    <a:lumMod val="60000"/>
                    <a:lumOff val="40000"/>
                  </a:schemeClr>
                </a:solidFill>
              </a:ln>
              <a:effectLst/>
            </c:spPr>
          </c:upBars>
          <c:downBars>
            <c:spPr>
              <a:solidFill>
                <a:schemeClr val="dk1">
                  <a:lumMod val="65000"/>
                  <a:lumOff val="35000"/>
                </a:schemeClr>
              </a:solidFill>
              <a:ln w="9525">
                <a:solidFill>
                  <a:schemeClr val="tx1">
                    <a:lumMod val="65000"/>
                    <a:lumOff val="35000"/>
                  </a:schemeClr>
                </a:solidFill>
              </a:ln>
              <a:effectLst/>
            </c:spPr>
          </c:downBars>
        </c:upDownBars>
        <c:smooth val="0"/>
        <c:axId val="223940384"/>
        <c:axId val="223940776"/>
      </c:lineChart>
      <c:catAx>
        <c:axId val="223940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3940776"/>
        <c:crosses val="autoZero"/>
        <c:auto val="1"/>
        <c:lblAlgn val="ctr"/>
        <c:lblOffset val="100"/>
        <c:noMultiLvlLbl val="0"/>
      </c:catAx>
      <c:valAx>
        <c:axId val="2239407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39403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latin typeface="Arial" panose="020B0604020202020204" pitchFamily="34" charset="0"/>
                <a:cs typeface="Arial" panose="020B0604020202020204" pitchFamily="34" charset="0"/>
              </a:rPr>
              <a:t>3A Grade 4</a:t>
            </a:r>
          </a:p>
        </c:rich>
      </c:tx>
      <c:layout>
        <c:manualLayout>
          <c:xMode val="edge"/>
          <c:yMode val="edge"/>
          <c:x val="0.38342280673885815"/>
          <c:y val="4.8842140530357354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3890900888770738"/>
          <c:y val="0.16827207933228619"/>
          <c:w val="0.82893735334362162"/>
          <c:h val="0.6361314641592638"/>
        </c:manualLayout>
      </c:layout>
      <c:barChart>
        <c:barDir val="col"/>
        <c:grouping val="clustered"/>
        <c:varyColors val="0"/>
        <c:ser>
          <c:idx val="1"/>
          <c:order val="1"/>
          <c:tx>
            <c:strRef>
              <c:f>RLA!$J$5</c:f>
              <c:strCache>
                <c:ptCount val="1"/>
                <c:pt idx="0">
                  <c:v>Target</c:v>
                </c:pt>
              </c:strCache>
            </c:strRef>
          </c:tx>
          <c:spPr>
            <a:solidFill>
              <a:srgbClr val="0070C0"/>
            </a:solidFill>
            <a:ln>
              <a:noFill/>
            </a:ln>
            <a:effectLst/>
          </c:spPr>
          <c:invertIfNegative val="0"/>
          <c:dLbls>
            <c:spPr>
              <a:solidFill>
                <a:schemeClr val="lt1"/>
              </a:solidFill>
              <a:ln w="25400">
                <a:solidFill>
                  <a:srgbClr val="0070C0"/>
                </a:solidFill>
              </a:ln>
              <a:effectLst/>
            </c:spPr>
            <c:txPr>
              <a:bodyPr rot="0" spcFirstLastPara="1" vertOverflow="clip" horzOverflow="clip" vert="horz" wrap="square" lIns="36576" tIns="18288" rIns="36576" bIns="18288"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RLA!$K$3:$P$3</c:f>
              <c:strCache>
                <c:ptCount val="6"/>
                <c:pt idx="0">
                  <c:v>2020-21</c:v>
                </c:pt>
                <c:pt idx="1">
                  <c:v>2021-22</c:v>
                </c:pt>
                <c:pt idx="2">
                  <c:v>2022-23</c:v>
                </c:pt>
                <c:pt idx="3">
                  <c:v>2023-24</c:v>
                </c:pt>
                <c:pt idx="4">
                  <c:v>2024-25</c:v>
                </c:pt>
                <c:pt idx="5">
                  <c:v>2025-26</c:v>
                </c:pt>
              </c:strCache>
            </c:strRef>
          </c:cat>
          <c:val>
            <c:numRef>
              <c:f>RLA!$K$5:$P$5</c:f>
              <c:numCache>
                <c:formatCode>0.00%</c:formatCode>
                <c:ptCount val="6"/>
                <c:pt idx="0">
                  <c:v>0.95</c:v>
                </c:pt>
                <c:pt idx="1">
                  <c:v>0.95</c:v>
                </c:pt>
                <c:pt idx="2">
                  <c:v>0.95</c:v>
                </c:pt>
                <c:pt idx="3">
                  <c:v>0.95</c:v>
                </c:pt>
                <c:pt idx="4">
                  <c:v>0.95</c:v>
                </c:pt>
                <c:pt idx="5">
                  <c:v>0.95</c:v>
                </c:pt>
              </c:numCache>
            </c:numRef>
          </c:val>
          <c:extLst>
            <c:ext xmlns:c16="http://schemas.microsoft.com/office/drawing/2014/chart" uri="{C3380CC4-5D6E-409C-BE32-E72D297353CC}">
              <c16:uniqueId val="{00000000-B34F-48D1-85D1-8EFEBA3596FD}"/>
            </c:ext>
          </c:extLst>
        </c:ser>
        <c:dLbls>
          <c:showLegendKey val="0"/>
          <c:showVal val="1"/>
          <c:showCatName val="0"/>
          <c:showSerName val="0"/>
          <c:showPercent val="0"/>
          <c:showBubbleSize val="0"/>
        </c:dLbls>
        <c:gapWidth val="100"/>
        <c:axId val="224387184"/>
        <c:axId val="224387576"/>
      </c:barChart>
      <c:lineChart>
        <c:grouping val="stacked"/>
        <c:varyColors val="0"/>
        <c:ser>
          <c:idx val="0"/>
          <c:order val="0"/>
          <c:tx>
            <c:strRef>
              <c:f>RLA!$J$4</c:f>
              <c:strCache>
                <c:ptCount val="1"/>
                <c:pt idx="0">
                  <c:v>Baseline</c:v>
                </c:pt>
              </c:strCache>
            </c:strRef>
          </c:tx>
          <c:spPr>
            <a:ln w="44450" cap="rnd">
              <a:solidFill>
                <a:srgbClr val="FFC000"/>
              </a:solidFill>
              <a:prstDash val="sysDash"/>
              <a:round/>
            </a:ln>
            <a:effectLst/>
          </c:spPr>
          <c:marker>
            <c:symbol val="none"/>
          </c:marker>
          <c:dLbls>
            <c:dLbl>
              <c:idx val="2"/>
              <c:spPr>
                <a:solidFill>
                  <a:schemeClr val="lt1"/>
                </a:solidFill>
                <a:ln>
                  <a:solidFill>
                    <a:srgbClr val="FFC000"/>
                  </a:solidFill>
                </a:ln>
                <a:effectLst/>
              </c:spPr>
              <c:txPr>
                <a:bodyPr rot="0" spcFirstLastPara="1" vertOverflow="clip" horzOverflow="clip" vert="horz" wrap="square" lIns="36576" tIns="18288" rIns="36576" bIns="18288" anchor="ctr" anchorCtr="1">
                  <a:spAutoFit/>
                </a:bodyPr>
                <a:lstStyle/>
                <a:p>
                  <a:pPr>
                    <a:defRPr sz="10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ext>
                <c:ext xmlns:c16="http://schemas.microsoft.com/office/drawing/2014/chart" uri="{C3380CC4-5D6E-409C-BE32-E72D297353CC}">
                  <c16:uniqueId val="{00000001-F598-4D6A-B9C6-CAEEFBBCD4CD}"/>
                </c:ext>
              </c:extLst>
            </c:dLbl>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RLA!$K$3:$P$3</c:f>
              <c:strCache>
                <c:ptCount val="6"/>
                <c:pt idx="0">
                  <c:v>2020-21</c:v>
                </c:pt>
                <c:pt idx="1">
                  <c:v>2021-22</c:v>
                </c:pt>
                <c:pt idx="2">
                  <c:v>2022-23</c:v>
                </c:pt>
                <c:pt idx="3">
                  <c:v>2023-24</c:v>
                </c:pt>
                <c:pt idx="4">
                  <c:v>2024-25</c:v>
                </c:pt>
                <c:pt idx="5">
                  <c:v>2025-26</c:v>
                </c:pt>
              </c:strCache>
            </c:strRef>
          </c:cat>
          <c:val>
            <c:numRef>
              <c:f>RLA!$K$4:$P$4</c:f>
              <c:numCache>
                <c:formatCode>0.00%</c:formatCode>
                <c:ptCount val="6"/>
                <c:pt idx="0">
                  <c:v>0.75339999999999996</c:v>
                </c:pt>
                <c:pt idx="1">
                  <c:v>0.75339999999999996</c:v>
                </c:pt>
                <c:pt idx="2">
                  <c:v>0.75339999999999996</c:v>
                </c:pt>
                <c:pt idx="3">
                  <c:v>0.75339999999999996</c:v>
                </c:pt>
                <c:pt idx="4">
                  <c:v>0.75339999999999996</c:v>
                </c:pt>
                <c:pt idx="5">
                  <c:v>0.75339999999999996</c:v>
                </c:pt>
              </c:numCache>
            </c:numRef>
          </c:val>
          <c:smooth val="0"/>
          <c:extLst>
            <c:ext xmlns:c16="http://schemas.microsoft.com/office/drawing/2014/chart" uri="{C3380CC4-5D6E-409C-BE32-E72D297353CC}">
              <c16:uniqueId val="{00000001-B34F-48D1-85D1-8EFEBA3596FD}"/>
            </c:ext>
          </c:extLst>
        </c:ser>
        <c:dLbls>
          <c:showLegendKey val="0"/>
          <c:showVal val="1"/>
          <c:showCatName val="0"/>
          <c:showSerName val="0"/>
          <c:showPercent val="0"/>
          <c:showBubbleSize val="0"/>
        </c:dLbls>
        <c:marker val="1"/>
        <c:smooth val="0"/>
        <c:axId val="224387184"/>
        <c:axId val="224387576"/>
      </c:lineChart>
      <c:catAx>
        <c:axId val="224387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4387576"/>
        <c:crosses val="autoZero"/>
        <c:auto val="1"/>
        <c:lblAlgn val="ctr"/>
        <c:lblOffset val="100"/>
        <c:noMultiLvlLbl val="0"/>
      </c:catAx>
      <c:valAx>
        <c:axId val="224387576"/>
        <c:scaling>
          <c:orientation val="minMax"/>
        </c:scaling>
        <c:delete val="0"/>
        <c:axPos val="l"/>
        <c:majorGridlines>
          <c:spPr>
            <a:ln w="9525" cap="flat" cmpd="sng" algn="ctr">
              <a:solidFill>
                <a:schemeClr val="tx1">
                  <a:lumMod val="15000"/>
                  <a:lumOff val="85000"/>
                </a:schemeClr>
              </a:solidFill>
              <a:prstDash val="sys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4387184"/>
        <c:crosses val="autoZero"/>
        <c:crossBetween val="between"/>
        <c:majorUnit val="0.2"/>
      </c:valAx>
      <c:spPr>
        <a:noFill/>
        <a:ln>
          <a:noFill/>
        </a:ln>
        <a:effectLst/>
      </c:spPr>
    </c:plotArea>
    <c:legend>
      <c:legendPos val="b"/>
      <c:layout>
        <c:manualLayout>
          <c:xMode val="edge"/>
          <c:yMode val="edge"/>
          <c:x val="0.21859243068658918"/>
          <c:y val="0.90645082270409205"/>
          <c:w val="0.58676060706476163"/>
          <c:h val="6.3835576632194996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latin typeface="Arial" panose="020B0604020202020204" pitchFamily="34" charset="0"/>
                <a:cs typeface="Arial" panose="020B0604020202020204" pitchFamily="34" charset="0"/>
              </a:rPr>
              <a:t>3A Grade 8</a:t>
            </a:r>
          </a:p>
        </c:rich>
      </c:tx>
      <c:layout>
        <c:manualLayout>
          <c:xMode val="edge"/>
          <c:yMode val="edge"/>
          <c:x val="0.38533215112845809"/>
          <c:y val="3.1009401213845864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1"/>
          <c:order val="1"/>
          <c:tx>
            <c:strRef>
              <c:f>RLA!$O$27</c:f>
              <c:strCache>
                <c:ptCount val="1"/>
                <c:pt idx="0">
                  <c:v>Target</c:v>
                </c:pt>
              </c:strCache>
            </c:strRef>
          </c:tx>
          <c:spPr>
            <a:solidFill>
              <a:schemeClr val="accent2"/>
            </a:solidFill>
            <a:ln>
              <a:noFill/>
            </a:ln>
            <a:effectLst/>
          </c:spPr>
          <c:invertIfNegative val="0"/>
          <c:dLbls>
            <c:spPr>
              <a:solidFill>
                <a:schemeClr val="lt1"/>
              </a:solidFill>
              <a:ln w="25400">
                <a:solidFill>
                  <a:schemeClr val="accent2"/>
                </a:solidFill>
              </a:ln>
              <a:effectLst/>
            </c:spPr>
            <c:txPr>
              <a:bodyPr rot="0" spcFirstLastPara="1" vertOverflow="clip" horzOverflow="clip" vert="horz" wrap="square" lIns="36576" tIns="18288" rIns="36576" bIns="18288"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RLA!$P$25:$U$25</c:f>
              <c:strCache>
                <c:ptCount val="6"/>
                <c:pt idx="0">
                  <c:v>2020-21</c:v>
                </c:pt>
                <c:pt idx="1">
                  <c:v>2021-22</c:v>
                </c:pt>
                <c:pt idx="2">
                  <c:v>2022-23</c:v>
                </c:pt>
                <c:pt idx="3">
                  <c:v>2023-24</c:v>
                </c:pt>
                <c:pt idx="4">
                  <c:v>2024-25</c:v>
                </c:pt>
                <c:pt idx="5">
                  <c:v>2025-26</c:v>
                </c:pt>
              </c:strCache>
            </c:strRef>
          </c:cat>
          <c:val>
            <c:numRef>
              <c:f>RLA!$P$27:$U$27</c:f>
              <c:numCache>
                <c:formatCode>0.00%</c:formatCode>
                <c:ptCount val="6"/>
                <c:pt idx="0">
                  <c:v>0.95</c:v>
                </c:pt>
                <c:pt idx="1">
                  <c:v>0.95</c:v>
                </c:pt>
                <c:pt idx="2">
                  <c:v>0.95</c:v>
                </c:pt>
                <c:pt idx="3">
                  <c:v>0.95</c:v>
                </c:pt>
                <c:pt idx="4">
                  <c:v>0.95</c:v>
                </c:pt>
                <c:pt idx="5">
                  <c:v>0.95</c:v>
                </c:pt>
              </c:numCache>
            </c:numRef>
          </c:val>
          <c:extLst>
            <c:ext xmlns:c16="http://schemas.microsoft.com/office/drawing/2014/chart" uri="{C3380CC4-5D6E-409C-BE32-E72D297353CC}">
              <c16:uniqueId val="{00000000-BCD7-4A7D-B489-05BA16BA6F03}"/>
            </c:ext>
          </c:extLst>
        </c:ser>
        <c:dLbls>
          <c:showLegendKey val="0"/>
          <c:showVal val="0"/>
          <c:showCatName val="0"/>
          <c:showSerName val="0"/>
          <c:showPercent val="0"/>
          <c:showBubbleSize val="0"/>
        </c:dLbls>
        <c:gapWidth val="100"/>
        <c:axId val="224388360"/>
        <c:axId val="224388752"/>
      </c:barChart>
      <c:lineChart>
        <c:grouping val="stacked"/>
        <c:varyColors val="0"/>
        <c:ser>
          <c:idx val="0"/>
          <c:order val="0"/>
          <c:tx>
            <c:strRef>
              <c:f>RLA!$O$26</c:f>
              <c:strCache>
                <c:ptCount val="1"/>
                <c:pt idx="0">
                  <c:v>Baseline</c:v>
                </c:pt>
              </c:strCache>
            </c:strRef>
          </c:tx>
          <c:spPr>
            <a:ln w="44450" cap="rnd">
              <a:solidFill>
                <a:srgbClr val="FFC000"/>
              </a:solidFill>
              <a:prstDash val="sysDash"/>
              <a:round/>
            </a:ln>
            <a:effectLst/>
          </c:spPr>
          <c:marker>
            <c:symbol val="none"/>
          </c:marker>
          <c:dLbls>
            <c:dLbl>
              <c:idx val="2"/>
              <c:spPr>
                <a:solidFill>
                  <a:schemeClr val="lt1"/>
                </a:solidFill>
                <a:ln>
                  <a:solidFill>
                    <a:srgbClr val="FFC000"/>
                  </a:solidFill>
                </a:ln>
                <a:effectLst/>
              </c:spPr>
              <c:txPr>
                <a:bodyPr rot="0" spcFirstLastPara="1" vertOverflow="clip" horzOverflow="clip" vert="horz" wrap="square" lIns="36576" tIns="18288" rIns="36576" bIns="18288" anchor="ctr" anchorCtr="1">
                  <a:spAutoFit/>
                </a:bodyPr>
                <a:lstStyle/>
                <a:p>
                  <a:pPr>
                    <a:defRPr sz="10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ext>
                <c:ext xmlns:c16="http://schemas.microsoft.com/office/drawing/2014/chart" uri="{C3380CC4-5D6E-409C-BE32-E72D297353CC}">
                  <c16:uniqueId val="{00000000-D1A7-4355-B598-7C0FAD379C19}"/>
                </c:ext>
              </c:extLst>
            </c:dLbl>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10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RLA!$P$25:$U$25</c:f>
              <c:strCache>
                <c:ptCount val="6"/>
                <c:pt idx="0">
                  <c:v>2020-21</c:v>
                </c:pt>
                <c:pt idx="1">
                  <c:v>2021-22</c:v>
                </c:pt>
                <c:pt idx="2">
                  <c:v>2022-23</c:v>
                </c:pt>
                <c:pt idx="3">
                  <c:v>2023-24</c:v>
                </c:pt>
                <c:pt idx="4">
                  <c:v>2024-25</c:v>
                </c:pt>
                <c:pt idx="5">
                  <c:v>2025-26</c:v>
                </c:pt>
              </c:strCache>
            </c:strRef>
          </c:cat>
          <c:val>
            <c:numRef>
              <c:f>RLA!$P$26:$U$26</c:f>
              <c:numCache>
                <c:formatCode>0.00%</c:formatCode>
                <c:ptCount val="6"/>
                <c:pt idx="0">
                  <c:v>0.69108077070307516</c:v>
                </c:pt>
                <c:pt idx="1">
                  <c:v>0.69108077070307516</c:v>
                </c:pt>
                <c:pt idx="2">
                  <c:v>0.69108077070307516</c:v>
                </c:pt>
                <c:pt idx="3">
                  <c:v>0.69108077070307516</c:v>
                </c:pt>
                <c:pt idx="4">
                  <c:v>0.69108077070307516</c:v>
                </c:pt>
                <c:pt idx="5">
                  <c:v>0.69108077070307516</c:v>
                </c:pt>
              </c:numCache>
            </c:numRef>
          </c:val>
          <c:smooth val="0"/>
          <c:extLst>
            <c:ext xmlns:c16="http://schemas.microsoft.com/office/drawing/2014/chart" uri="{C3380CC4-5D6E-409C-BE32-E72D297353CC}">
              <c16:uniqueId val="{00000001-BCD7-4A7D-B489-05BA16BA6F03}"/>
            </c:ext>
          </c:extLst>
        </c:ser>
        <c:dLbls>
          <c:showLegendKey val="0"/>
          <c:showVal val="0"/>
          <c:showCatName val="0"/>
          <c:showSerName val="0"/>
          <c:showPercent val="0"/>
          <c:showBubbleSize val="0"/>
        </c:dLbls>
        <c:marker val="1"/>
        <c:smooth val="0"/>
        <c:axId val="224388360"/>
        <c:axId val="224388752"/>
      </c:lineChart>
      <c:catAx>
        <c:axId val="224388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4388752"/>
        <c:crosses val="autoZero"/>
        <c:auto val="1"/>
        <c:lblAlgn val="ctr"/>
        <c:lblOffset val="100"/>
        <c:noMultiLvlLbl val="0"/>
      </c:catAx>
      <c:valAx>
        <c:axId val="2243887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rgbClr val="0070C0"/>
                </a:solidFill>
                <a:latin typeface="Arial" panose="020B0604020202020204" pitchFamily="34" charset="0"/>
                <a:ea typeface="+mn-ea"/>
                <a:cs typeface="Arial" panose="020B0604020202020204" pitchFamily="34" charset="0"/>
              </a:defRPr>
            </a:pPr>
            <a:endParaRPr lang="en-US"/>
          </a:p>
        </c:txPr>
        <c:crossAx val="224388360"/>
        <c:crosses val="autoZero"/>
        <c:crossBetween val="between"/>
        <c:majorUnit val="0.2"/>
      </c:valAx>
      <c:spPr>
        <a:noFill/>
        <a:ln>
          <a:noFill/>
        </a:ln>
        <a:effectLst/>
      </c:spPr>
    </c:plotArea>
    <c:legend>
      <c:legendPos val="b"/>
      <c:layout>
        <c:manualLayout>
          <c:xMode val="edge"/>
          <c:yMode val="edge"/>
          <c:x val="0.1811032477471996"/>
          <c:y val="0.93094287693551003"/>
          <c:w val="0.63779324832360906"/>
          <c:h val="6.905712306448988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latin typeface="Arial" panose="020B0604020202020204" pitchFamily="34" charset="0"/>
                <a:cs typeface="Arial" panose="020B0604020202020204" pitchFamily="34" charset="0"/>
              </a:rPr>
              <a:t>3A High School</a:t>
            </a:r>
          </a:p>
        </c:rich>
      </c:tx>
      <c:layout>
        <c:manualLayout>
          <c:xMode val="edge"/>
          <c:yMode val="edge"/>
          <c:x val="0.31289658573450579"/>
          <c:y val="1.4194093648398893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4496283322530379"/>
          <c:y val="0.13513394502961684"/>
          <c:w val="0.81363905915215373"/>
          <c:h val="0.64676902031634342"/>
        </c:manualLayout>
      </c:layout>
      <c:barChart>
        <c:barDir val="col"/>
        <c:grouping val="clustered"/>
        <c:varyColors val="0"/>
        <c:ser>
          <c:idx val="1"/>
          <c:order val="1"/>
          <c:tx>
            <c:strRef>
              <c:f>RLA!$O$36</c:f>
              <c:strCache>
                <c:ptCount val="1"/>
                <c:pt idx="0">
                  <c:v>Target</c:v>
                </c:pt>
              </c:strCache>
            </c:strRef>
          </c:tx>
          <c:spPr>
            <a:solidFill>
              <a:srgbClr val="C00000"/>
            </a:solidFill>
            <a:ln>
              <a:noFill/>
            </a:ln>
            <a:effectLst/>
          </c:spPr>
          <c:invertIfNegative val="0"/>
          <c:dLbls>
            <c:spPr>
              <a:solidFill>
                <a:schemeClr val="lt1"/>
              </a:solidFill>
              <a:ln w="25400">
                <a:solidFill>
                  <a:srgbClr val="C00000"/>
                </a:solidFill>
              </a:ln>
              <a:effectLst/>
            </c:spPr>
            <c:txPr>
              <a:bodyPr rot="0" spcFirstLastPara="1" vertOverflow="clip" horzOverflow="clip" vert="horz" wrap="square" lIns="36576" tIns="18288" rIns="36576" bIns="18288"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RLA!$P$34:$U$34</c:f>
              <c:strCache>
                <c:ptCount val="6"/>
                <c:pt idx="0">
                  <c:v>2020-21</c:v>
                </c:pt>
                <c:pt idx="1">
                  <c:v>2021-22</c:v>
                </c:pt>
                <c:pt idx="2">
                  <c:v>2022-23</c:v>
                </c:pt>
                <c:pt idx="3">
                  <c:v>2023-24</c:v>
                </c:pt>
                <c:pt idx="4">
                  <c:v>2024-25</c:v>
                </c:pt>
                <c:pt idx="5">
                  <c:v>2025-26</c:v>
                </c:pt>
              </c:strCache>
            </c:strRef>
          </c:cat>
          <c:val>
            <c:numRef>
              <c:f>RLA!$P$36:$U$36</c:f>
              <c:numCache>
                <c:formatCode>0.00%</c:formatCode>
                <c:ptCount val="6"/>
                <c:pt idx="0">
                  <c:v>0.95</c:v>
                </c:pt>
                <c:pt idx="1">
                  <c:v>0.95</c:v>
                </c:pt>
                <c:pt idx="2">
                  <c:v>0.95</c:v>
                </c:pt>
                <c:pt idx="3">
                  <c:v>0.95</c:v>
                </c:pt>
                <c:pt idx="4">
                  <c:v>0.95</c:v>
                </c:pt>
                <c:pt idx="5">
                  <c:v>0.95</c:v>
                </c:pt>
              </c:numCache>
            </c:numRef>
          </c:val>
          <c:extLst>
            <c:ext xmlns:c16="http://schemas.microsoft.com/office/drawing/2014/chart" uri="{C3380CC4-5D6E-409C-BE32-E72D297353CC}">
              <c16:uniqueId val="{00000000-EAFE-4968-B755-E8EA40032B0F}"/>
            </c:ext>
          </c:extLst>
        </c:ser>
        <c:dLbls>
          <c:showLegendKey val="0"/>
          <c:showVal val="0"/>
          <c:showCatName val="0"/>
          <c:showSerName val="0"/>
          <c:showPercent val="0"/>
          <c:showBubbleSize val="0"/>
        </c:dLbls>
        <c:gapWidth val="100"/>
        <c:axId val="224389536"/>
        <c:axId val="224389928"/>
      </c:barChart>
      <c:lineChart>
        <c:grouping val="stacked"/>
        <c:varyColors val="0"/>
        <c:ser>
          <c:idx val="0"/>
          <c:order val="0"/>
          <c:tx>
            <c:strRef>
              <c:f>RLA!$O$35</c:f>
              <c:strCache>
                <c:ptCount val="1"/>
                <c:pt idx="0">
                  <c:v>Baseline</c:v>
                </c:pt>
              </c:strCache>
            </c:strRef>
          </c:tx>
          <c:spPr>
            <a:ln w="44450" cap="rnd">
              <a:solidFill>
                <a:srgbClr val="FFC000"/>
              </a:solidFill>
              <a:prstDash val="sysDash"/>
              <a:round/>
            </a:ln>
            <a:effectLst/>
          </c:spPr>
          <c:marker>
            <c:symbol val="none"/>
          </c:marker>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87B-4B6F-B053-AEB28837E9E3}"/>
                </c:ext>
              </c:extLst>
            </c:dLbl>
            <c:spPr>
              <a:solidFill>
                <a:schemeClr val="lt1"/>
              </a:solidFill>
              <a:ln>
                <a:solidFill>
                  <a:srgbClr val="FFC000"/>
                </a:solidFill>
              </a:ln>
              <a:effectLst/>
            </c:spPr>
            <c:txPr>
              <a:bodyPr rot="0" spcFirstLastPara="1" vertOverflow="clip" horzOverflow="clip" vert="horz" wrap="square" lIns="36576" tIns="18288" rIns="36576" bIns="18288" anchor="ctr" anchorCtr="1">
                <a:spAutoFit/>
              </a:bodyPr>
              <a:lstStyle/>
              <a:p>
                <a:pPr>
                  <a:defRPr sz="10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RLA!$P$34:$U$34</c:f>
              <c:strCache>
                <c:ptCount val="6"/>
                <c:pt idx="0">
                  <c:v>2020-21</c:v>
                </c:pt>
                <c:pt idx="1">
                  <c:v>2021-22</c:v>
                </c:pt>
                <c:pt idx="2">
                  <c:v>2022-23</c:v>
                </c:pt>
                <c:pt idx="3">
                  <c:v>2023-24</c:v>
                </c:pt>
                <c:pt idx="4">
                  <c:v>2024-25</c:v>
                </c:pt>
                <c:pt idx="5">
                  <c:v>2025-26</c:v>
                </c:pt>
              </c:strCache>
            </c:strRef>
          </c:cat>
          <c:val>
            <c:numRef>
              <c:f>RLA!$P$35:$U$35</c:f>
              <c:numCache>
                <c:formatCode>0.00%</c:formatCode>
                <c:ptCount val="6"/>
                <c:pt idx="0">
                  <c:v>0.9</c:v>
                </c:pt>
                <c:pt idx="1">
                  <c:v>0.9</c:v>
                </c:pt>
                <c:pt idx="2">
                  <c:v>0.9</c:v>
                </c:pt>
                <c:pt idx="3">
                  <c:v>0.9</c:v>
                </c:pt>
                <c:pt idx="4">
                  <c:v>0.9</c:v>
                </c:pt>
                <c:pt idx="5">
                  <c:v>0.9</c:v>
                </c:pt>
              </c:numCache>
            </c:numRef>
          </c:val>
          <c:smooth val="0"/>
          <c:extLst>
            <c:ext xmlns:c16="http://schemas.microsoft.com/office/drawing/2014/chart" uri="{C3380CC4-5D6E-409C-BE32-E72D297353CC}">
              <c16:uniqueId val="{00000001-EAFE-4968-B755-E8EA40032B0F}"/>
            </c:ext>
          </c:extLst>
        </c:ser>
        <c:dLbls>
          <c:showLegendKey val="0"/>
          <c:showVal val="0"/>
          <c:showCatName val="0"/>
          <c:showSerName val="0"/>
          <c:showPercent val="0"/>
          <c:showBubbleSize val="0"/>
        </c:dLbls>
        <c:marker val="1"/>
        <c:smooth val="0"/>
        <c:axId val="224389536"/>
        <c:axId val="224389928"/>
      </c:lineChart>
      <c:catAx>
        <c:axId val="22438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4389928"/>
        <c:crosses val="autoZero"/>
        <c:auto val="1"/>
        <c:lblAlgn val="ctr"/>
        <c:lblOffset val="100"/>
        <c:noMultiLvlLbl val="0"/>
      </c:catAx>
      <c:valAx>
        <c:axId val="22438992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rgbClr val="0070C0"/>
                </a:solidFill>
                <a:latin typeface="Arial" panose="020B0604020202020204" pitchFamily="34" charset="0"/>
                <a:ea typeface="+mn-ea"/>
                <a:cs typeface="Arial" panose="020B0604020202020204" pitchFamily="34" charset="0"/>
              </a:defRPr>
            </a:pPr>
            <a:endParaRPr lang="en-US"/>
          </a:p>
        </c:txPr>
        <c:crossAx val="224389536"/>
        <c:crosses val="autoZero"/>
        <c:crossBetween val="between"/>
        <c:majorUnit val="0.2"/>
      </c:valAx>
      <c:spPr>
        <a:noFill/>
        <a:ln>
          <a:noFill/>
        </a:ln>
        <a:effectLst/>
      </c:spPr>
    </c:plotArea>
    <c:legend>
      <c:legendPos val="b"/>
      <c:layout>
        <c:manualLayout>
          <c:xMode val="edge"/>
          <c:yMode val="edge"/>
          <c:x val="0.1811032477471996"/>
          <c:y val="0.8869861558385137"/>
          <c:w val="0.63779324832360906"/>
          <c:h val="6.477353525257909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latin typeface="Arial" panose="020B0604020202020204" pitchFamily="34" charset="0"/>
                <a:cs typeface="Arial" panose="020B0604020202020204" pitchFamily="34" charset="0"/>
              </a:rPr>
              <a:t>3A</a:t>
            </a:r>
            <a:r>
              <a:rPr lang="en-US" sz="1600" b="1" baseline="0">
                <a:latin typeface="Arial" panose="020B0604020202020204" pitchFamily="34" charset="0"/>
                <a:cs typeface="Arial" panose="020B0604020202020204" pitchFamily="34" charset="0"/>
              </a:rPr>
              <a:t> Grade 4</a:t>
            </a:r>
            <a:endParaRPr lang="en-US" sz="1600" b="1">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Math!$P$5</c:f>
              <c:strCache>
                <c:ptCount val="1"/>
                <c:pt idx="0">
                  <c:v>Target</c:v>
                </c:pt>
              </c:strCache>
            </c:strRef>
          </c:tx>
          <c:spPr>
            <a:solidFill>
              <a:srgbClr val="0070C0"/>
            </a:solidFill>
            <a:ln>
              <a:noFill/>
            </a:ln>
            <a:effectLst/>
          </c:spPr>
          <c:invertIfNegative val="0"/>
          <c:dLbls>
            <c:spPr>
              <a:solidFill>
                <a:schemeClr val="lt1"/>
              </a:solidFill>
              <a:ln>
                <a:solidFill>
                  <a:srgbClr val="0070C0"/>
                </a:solid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Math!$Q$3:$V$3</c:f>
              <c:strCache>
                <c:ptCount val="6"/>
                <c:pt idx="0">
                  <c:v>2020-21</c:v>
                </c:pt>
                <c:pt idx="1">
                  <c:v>2021-22</c:v>
                </c:pt>
                <c:pt idx="2">
                  <c:v>2022-23</c:v>
                </c:pt>
                <c:pt idx="3">
                  <c:v>2023-24</c:v>
                </c:pt>
                <c:pt idx="4">
                  <c:v>2024-25</c:v>
                </c:pt>
                <c:pt idx="5">
                  <c:v>2025-26</c:v>
                </c:pt>
              </c:strCache>
            </c:strRef>
          </c:cat>
          <c:val>
            <c:numRef>
              <c:f>Math!$Q$5:$V$5</c:f>
              <c:numCache>
                <c:formatCode>0.00%</c:formatCode>
                <c:ptCount val="6"/>
                <c:pt idx="0">
                  <c:v>0.95</c:v>
                </c:pt>
                <c:pt idx="1">
                  <c:v>0.95</c:v>
                </c:pt>
                <c:pt idx="2">
                  <c:v>0.95</c:v>
                </c:pt>
                <c:pt idx="3">
                  <c:v>0.95</c:v>
                </c:pt>
                <c:pt idx="4">
                  <c:v>0.95</c:v>
                </c:pt>
                <c:pt idx="5">
                  <c:v>0.95</c:v>
                </c:pt>
              </c:numCache>
            </c:numRef>
          </c:val>
          <c:extLst>
            <c:ext xmlns:c16="http://schemas.microsoft.com/office/drawing/2014/chart" uri="{C3380CC4-5D6E-409C-BE32-E72D297353CC}">
              <c16:uniqueId val="{00000000-E344-4D3A-81A2-4A859B098756}"/>
            </c:ext>
          </c:extLst>
        </c:ser>
        <c:dLbls>
          <c:showLegendKey val="0"/>
          <c:showVal val="0"/>
          <c:showCatName val="0"/>
          <c:showSerName val="0"/>
          <c:showPercent val="0"/>
          <c:showBubbleSize val="0"/>
        </c:dLbls>
        <c:gapWidth val="100"/>
        <c:axId val="225146216"/>
        <c:axId val="225146608"/>
      </c:barChart>
      <c:lineChart>
        <c:grouping val="stacked"/>
        <c:varyColors val="0"/>
        <c:ser>
          <c:idx val="0"/>
          <c:order val="0"/>
          <c:tx>
            <c:strRef>
              <c:f>Math!$P$4</c:f>
              <c:strCache>
                <c:ptCount val="1"/>
                <c:pt idx="0">
                  <c:v>Baseline</c:v>
                </c:pt>
              </c:strCache>
            </c:strRef>
          </c:tx>
          <c:spPr>
            <a:ln w="44450" cap="rnd">
              <a:solidFill>
                <a:srgbClr val="FFC000"/>
              </a:solidFill>
              <a:prstDash val="sysDash"/>
              <a:round/>
            </a:ln>
            <a:effectLst/>
          </c:spPr>
          <c:marker>
            <c:symbol val="none"/>
          </c:marker>
          <c:dLbls>
            <c:dLbl>
              <c:idx val="2"/>
              <c:spPr>
                <a:solidFill>
                  <a:schemeClr val="lt1"/>
                </a:solidFill>
                <a:ln>
                  <a:solidFill>
                    <a:srgbClr val="FFC000"/>
                  </a:solid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ext>
                <c:ext xmlns:c16="http://schemas.microsoft.com/office/drawing/2014/chart" uri="{C3380CC4-5D6E-409C-BE32-E72D297353CC}">
                  <c16:uniqueId val="{00000000-B910-48AA-AF6D-3233E544B81B}"/>
                </c:ext>
              </c:extLst>
            </c:dLbl>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Math!$Q$3:$V$3</c:f>
              <c:strCache>
                <c:ptCount val="6"/>
                <c:pt idx="0">
                  <c:v>2020-21</c:v>
                </c:pt>
                <c:pt idx="1">
                  <c:v>2021-22</c:v>
                </c:pt>
                <c:pt idx="2">
                  <c:v>2022-23</c:v>
                </c:pt>
                <c:pt idx="3">
                  <c:v>2023-24</c:v>
                </c:pt>
                <c:pt idx="4">
                  <c:v>2024-25</c:v>
                </c:pt>
                <c:pt idx="5">
                  <c:v>2025-26</c:v>
                </c:pt>
              </c:strCache>
            </c:strRef>
          </c:cat>
          <c:val>
            <c:numRef>
              <c:f>Math!$Q$4:$V$4</c:f>
              <c:numCache>
                <c:formatCode>0.00%</c:formatCode>
                <c:ptCount val="6"/>
                <c:pt idx="0">
                  <c:v>0.75217211419114605</c:v>
                </c:pt>
                <c:pt idx="1">
                  <c:v>0.75217211419114605</c:v>
                </c:pt>
                <c:pt idx="2">
                  <c:v>0.75217211419114605</c:v>
                </c:pt>
                <c:pt idx="3">
                  <c:v>0.75217211419114605</c:v>
                </c:pt>
                <c:pt idx="4">
                  <c:v>0.75217211419114605</c:v>
                </c:pt>
                <c:pt idx="5">
                  <c:v>0.75217211419114605</c:v>
                </c:pt>
              </c:numCache>
            </c:numRef>
          </c:val>
          <c:smooth val="0"/>
          <c:extLst>
            <c:ext xmlns:c16="http://schemas.microsoft.com/office/drawing/2014/chart" uri="{C3380CC4-5D6E-409C-BE32-E72D297353CC}">
              <c16:uniqueId val="{00000001-E344-4D3A-81A2-4A859B098756}"/>
            </c:ext>
          </c:extLst>
        </c:ser>
        <c:dLbls>
          <c:showLegendKey val="0"/>
          <c:showVal val="0"/>
          <c:showCatName val="0"/>
          <c:showSerName val="0"/>
          <c:showPercent val="0"/>
          <c:showBubbleSize val="0"/>
        </c:dLbls>
        <c:marker val="1"/>
        <c:smooth val="0"/>
        <c:axId val="225146216"/>
        <c:axId val="225146608"/>
      </c:lineChart>
      <c:catAx>
        <c:axId val="225146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5146608"/>
        <c:crosses val="autoZero"/>
        <c:auto val="1"/>
        <c:lblAlgn val="ctr"/>
        <c:lblOffset val="100"/>
        <c:noMultiLvlLbl val="0"/>
      </c:catAx>
      <c:valAx>
        <c:axId val="2251466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5146216"/>
        <c:crosses val="autoZero"/>
        <c:crossBetween val="between"/>
        <c:majorUnit val="0.2"/>
      </c:valAx>
      <c:spPr>
        <a:noFill/>
        <a:ln>
          <a:noFill/>
        </a:ln>
        <a:effectLst/>
      </c:spPr>
    </c:plotArea>
    <c:legend>
      <c:legendPos val="b"/>
      <c:layout>
        <c:manualLayout>
          <c:xMode val="edge"/>
          <c:yMode val="edge"/>
          <c:x val="0.22876796120823883"/>
          <c:y val="0.93183980628642926"/>
          <c:w val="0.55376351261177104"/>
          <c:h val="6.5128645079175929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latin typeface="Arial" panose="020B0604020202020204" pitchFamily="34" charset="0"/>
                <a:cs typeface="Arial" panose="020B0604020202020204" pitchFamily="34" charset="0"/>
              </a:rPr>
              <a:t>3A  Grade 8</a:t>
            </a:r>
          </a:p>
        </c:rich>
      </c:tx>
      <c:layout>
        <c:manualLayout>
          <c:xMode val="edge"/>
          <c:yMode val="edge"/>
          <c:x val="0.39738738738738733"/>
          <c:y val="1.564275976711749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1"/>
          <c:order val="1"/>
          <c:tx>
            <c:strRef>
              <c:f>Math!$P$29</c:f>
              <c:strCache>
                <c:ptCount val="1"/>
                <c:pt idx="0">
                  <c:v>Target</c:v>
                </c:pt>
              </c:strCache>
            </c:strRef>
          </c:tx>
          <c:spPr>
            <a:solidFill>
              <a:schemeClr val="accent2"/>
            </a:solidFill>
            <a:ln>
              <a:noFill/>
            </a:ln>
            <a:effectLst/>
          </c:spPr>
          <c:invertIfNegative val="0"/>
          <c:dLbls>
            <c:spPr>
              <a:solidFill>
                <a:schemeClr val="lt1"/>
              </a:solidFill>
              <a:ln>
                <a:solidFill>
                  <a:schemeClr val="accent2"/>
                </a:solid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Math!$Q$27:$V$27</c:f>
              <c:strCache>
                <c:ptCount val="6"/>
                <c:pt idx="0">
                  <c:v>2020-21</c:v>
                </c:pt>
                <c:pt idx="1">
                  <c:v>2021-22</c:v>
                </c:pt>
                <c:pt idx="2">
                  <c:v>2022-23</c:v>
                </c:pt>
                <c:pt idx="3">
                  <c:v>2023-24</c:v>
                </c:pt>
                <c:pt idx="4">
                  <c:v>2024-25</c:v>
                </c:pt>
                <c:pt idx="5">
                  <c:v>2025-26</c:v>
                </c:pt>
              </c:strCache>
            </c:strRef>
          </c:cat>
          <c:val>
            <c:numRef>
              <c:f>Math!$Q$29:$V$29</c:f>
              <c:numCache>
                <c:formatCode>0.00%</c:formatCode>
                <c:ptCount val="6"/>
                <c:pt idx="0">
                  <c:v>0.95</c:v>
                </c:pt>
                <c:pt idx="1">
                  <c:v>0.95</c:v>
                </c:pt>
                <c:pt idx="2">
                  <c:v>0.95</c:v>
                </c:pt>
                <c:pt idx="3">
                  <c:v>0.95</c:v>
                </c:pt>
                <c:pt idx="4">
                  <c:v>0.95</c:v>
                </c:pt>
                <c:pt idx="5">
                  <c:v>0.95</c:v>
                </c:pt>
              </c:numCache>
            </c:numRef>
          </c:val>
          <c:extLst>
            <c:ext xmlns:c16="http://schemas.microsoft.com/office/drawing/2014/chart" uri="{C3380CC4-5D6E-409C-BE32-E72D297353CC}">
              <c16:uniqueId val="{00000000-07EB-4CF4-A6D7-B37BD4D1B9A9}"/>
            </c:ext>
          </c:extLst>
        </c:ser>
        <c:dLbls>
          <c:showLegendKey val="0"/>
          <c:showVal val="0"/>
          <c:showCatName val="0"/>
          <c:showSerName val="0"/>
          <c:showPercent val="0"/>
          <c:showBubbleSize val="0"/>
        </c:dLbls>
        <c:gapWidth val="100"/>
        <c:axId val="225147392"/>
        <c:axId val="225147784"/>
      </c:barChart>
      <c:lineChart>
        <c:grouping val="stacked"/>
        <c:varyColors val="0"/>
        <c:ser>
          <c:idx val="0"/>
          <c:order val="0"/>
          <c:tx>
            <c:strRef>
              <c:f>Math!$P$28</c:f>
              <c:strCache>
                <c:ptCount val="1"/>
                <c:pt idx="0">
                  <c:v>Baseline</c:v>
                </c:pt>
              </c:strCache>
            </c:strRef>
          </c:tx>
          <c:spPr>
            <a:ln w="44450" cap="rnd">
              <a:solidFill>
                <a:srgbClr val="FFC000"/>
              </a:solidFill>
              <a:prstDash val="sysDash"/>
              <a:round/>
            </a:ln>
            <a:effectLst/>
          </c:spPr>
          <c:marker>
            <c:symbol val="none"/>
          </c:marker>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70C-48FD-A35E-D071DE18179B}"/>
                </c:ext>
              </c:extLst>
            </c:dLbl>
            <c:spPr>
              <a:solidFill>
                <a:schemeClr val="lt1"/>
              </a:solidFill>
              <a:ln>
                <a:solidFill>
                  <a:srgbClr val="FFC000"/>
                </a:solidFill>
              </a:ln>
              <a:effectLst/>
            </c:spPr>
            <c:txPr>
              <a:bodyPr rot="0" spcFirstLastPara="1" vertOverflow="clip" horzOverflow="clip" vert="horz" wrap="square" lIns="36576" tIns="18288" rIns="36576" bIns="18288" anchor="ctr" anchorCtr="1">
                <a:spAutoFit/>
              </a:bodyPr>
              <a:lstStyle/>
              <a:p>
                <a:pPr>
                  <a:defRPr sz="10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Math!$Q$27:$V$27</c:f>
              <c:strCache>
                <c:ptCount val="6"/>
                <c:pt idx="0">
                  <c:v>2020-21</c:v>
                </c:pt>
                <c:pt idx="1">
                  <c:v>2021-22</c:v>
                </c:pt>
                <c:pt idx="2">
                  <c:v>2022-23</c:v>
                </c:pt>
                <c:pt idx="3">
                  <c:v>2023-24</c:v>
                </c:pt>
                <c:pt idx="4">
                  <c:v>2024-25</c:v>
                </c:pt>
                <c:pt idx="5">
                  <c:v>2025-26</c:v>
                </c:pt>
              </c:strCache>
            </c:strRef>
          </c:cat>
          <c:val>
            <c:numRef>
              <c:f>Math!$Q$28:$V$28</c:f>
              <c:numCache>
                <c:formatCode>0.00%</c:formatCode>
                <c:ptCount val="6"/>
                <c:pt idx="0">
                  <c:v>0.68347910345003438</c:v>
                </c:pt>
                <c:pt idx="1">
                  <c:v>0.68347910345003438</c:v>
                </c:pt>
                <c:pt idx="2">
                  <c:v>0.68347910345003438</c:v>
                </c:pt>
                <c:pt idx="3">
                  <c:v>0.68347910345003438</c:v>
                </c:pt>
                <c:pt idx="4">
                  <c:v>0.68347910345003438</c:v>
                </c:pt>
                <c:pt idx="5">
                  <c:v>0.68347910345003438</c:v>
                </c:pt>
              </c:numCache>
            </c:numRef>
          </c:val>
          <c:smooth val="0"/>
          <c:extLst>
            <c:ext xmlns:c16="http://schemas.microsoft.com/office/drawing/2014/chart" uri="{C3380CC4-5D6E-409C-BE32-E72D297353CC}">
              <c16:uniqueId val="{00000001-07EB-4CF4-A6D7-B37BD4D1B9A9}"/>
            </c:ext>
          </c:extLst>
        </c:ser>
        <c:dLbls>
          <c:showLegendKey val="0"/>
          <c:showVal val="0"/>
          <c:showCatName val="0"/>
          <c:showSerName val="0"/>
          <c:showPercent val="0"/>
          <c:showBubbleSize val="0"/>
        </c:dLbls>
        <c:marker val="1"/>
        <c:smooth val="0"/>
        <c:axId val="225147392"/>
        <c:axId val="225147784"/>
      </c:lineChart>
      <c:catAx>
        <c:axId val="225147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5147784"/>
        <c:crosses val="autoZero"/>
        <c:auto val="1"/>
        <c:lblAlgn val="ctr"/>
        <c:lblOffset val="100"/>
        <c:noMultiLvlLbl val="0"/>
      </c:catAx>
      <c:valAx>
        <c:axId val="225147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5147392"/>
        <c:crosses val="autoZero"/>
        <c:crossBetween val="between"/>
        <c:majorUnit val="0.2"/>
      </c:valAx>
      <c:spPr>
        <a:noFill/>
        <a:ln>
          <a:noFill/>
        </a:ln>
        <a:effectLst/>
      </c:spPr>
    </c:plotArea>
    <c:legend>
      <c:legendPos val="b"/>
      <c:layout>
        <c:manualLayout>
          <c:xMode val="edge"/>
          <c:yMode val="edge"/>
          <c:x val="0.21841442207097872"/>
          <c:y val="0.92912380823707763"/>
          <c:w val="0.5772604554953823"/>
          <c:h val="6.7227416913845137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latin typeface="Arial" panose="020B0604020202020204" pitchFamily="34" charset="0"/>
                <a:cs typeface="Arial" panose="020B0604020202020204" pitchFamily="34" charset="0"/>
              </a:rPr>
              <a:t>3A High School</a:t>
            </a:r>
          </a:p>
        </c:rich>
      </c:tx>
      <c:layout>
        <c:manualLayout>
          <c:xMode val="edge"/>
          <c:yMode val="edge"/>
          <c:x val="0.36019820176940126"/>
          <c:y val="1.8876571499349723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1"/>
          <c:order val="1"/>
          <c:tx>
            <c:strRef>
              <c:f>Math!$G$29</c:f>
              <c:strCache>
                <c:ptCount val="1"/>
                <c:pt idx="0">
                  <c:v>Target</c:v>
                </c:pt>
              </c:strCache>
            </c:strRef>
          </c:tx>
          <c:spPr>
            <a:solidFill>
              <a:srgbClr val="C00000"/>
            </a:solidFill>
            <a:ln>
              <a:noFill/>
            </a:ln>
            <a:effectLst/>
          </c:spPr>
          <c:invertIfNegative val="0"/>
          <c:dLbls>
            <c:spPr>
              <a:solidFill>
                <a:schemeClr val="lt1"/>
              </a:solidFill>
              <a:ln>
                <a:solidFill>
                  <a:srgbClr val="C00000"/>
                </a:solid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Math!$H$27:$M$27</c:f>
              <c:strCache>
                <c:ptCount val="6"/>
                <c:pt idx="0">
                  <c:v>2020-21</c:v>
                </c:pt>
                <c:pt idx="1">
                  <c:v>2021-22</c:v>
                </c:pt>
                <c:pt idx="2">
                  <c:v>2022-23</c:v>
                </c:pt>
                <c:pt idx="3">
                  <c:v>2023-24</c:v>
                </c:pt>
                <c:pt idx="4">
                  <c:v>2024-25</c:v>
                </c:pt>
                <c:pt idx="5">
                  <c:v>2025-26</c:v>
                </c:pt>
              </c:strCache>
            </c:strRef>
          </c:cat>
          <c:val>
            <c:numRef>
              <c:f>Math!$H$29:$M$29</c:f>
              <c:numCache>
                <c:formatCode>0.00%</c:formatCode>
                <c:ptCount val="6"/>
                <c:pt idx="0">
                  <c:v>0.95</c:v>
                </c:pt>
                <c:pt idx="1">
                  <c:v>0.95</c:v>
                </c:pt>
                <c:pt idx="2">
                  <c:v>0.95</c:v>
                </c:pt>
                <c:pt idx="3">
                  <c:v>0.95</c:v>
                </c:pt>
                <c:pt idx="4">
                  <c:v>0.95</c:v>
                </c:pt>
                <c:pt idx="5">
                  <c:v>0.95</c:v>
                </c:pt>
              </c:numCache>
            </c:numRef>
          </c:val>
          <c:extLst>
            <c:ext xmlns:c16="http://schemas.microsoft.com/office/drawing/2014/chart" uri="{C3380CC4-5D6E-409C-BE32-E72D297353CC}">
              <c16:uniqueId val="{00000000-E894-4919-8340-2F1D029EBF4C}"/>
            </c:ext>
          </c:extLst>
        </c:ser>
        <c:dLbls>
          <c:showLegendKey val="0"/>
          <c:showVal val="0"/>
          <c:showCatName val="0"/>
          <c:showSerName val="0"/>
          <c:showPercent val="0"/>
          <c:showBubbleSize val="0"/>
        </c:dLbls>
        <c:gapWidth val="100"/>
        <c:axId val="225148568"/>
        <c:axId val="225148960"/>
      </c:barChart>
      <c:lineChart>
        <c:grouping val="stacked"/>
        <c:varyColors val="0"/>
        <c:ser>
          <c:idx val="0"/>
          <c:order val="0"/>
          <c:tx>
            <c:strRef>
              <c:f>Math!$G$28</c:f>
              <c:strCache>
                <c:ptCount val="1"/>
                <c:pt idx="0">
                  <c:v>Baseline</c:v>
                </c:pt>
              </c:strCache>
            </c:strRef>
          </c:tx>
          <c:spPr>
            <a:ln w="44450" cap="rnd">
              <a:solidFill>
                <a:srgbClr val="FFC000"/>
              </a:solidFill>
              <a:prstDash val="sysDash"/>
              <a:round/>
            </a:ln>
            <a:effectLst/>
          </c:spPr>
          <c:marker>
            <c:symbol val="none"/>
          </c:marker>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A37-4204-ABB7-88B574B8B1A0}"/>
                </c:ext>
              </c:extLst>
            </c:dLbl>
            <c:spPr>
              <a:solidFill>
                <a:schemeClr val="lt1"/>
              </a:solidFill>
              <a:ln>
                <a:solidFill>
                  <a:srgbClr val="C00000"/>
                </a:solid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Math!$H$27:$M$27</c:f>
              <c:strCache>
                <c:ptCount val="6"/>
                <c:pt idx="0">
                  <c:v>2020-21</c:v>
                </c:pt>
                <c:pt idx="1">
                  <c:v>2021-22</c:v>
                </c:pt>
                <c:pt idx="2">
                  <c:v>2022-23</c:v>
                </c:pt>
                <c:pt idx="3">
                  <c:v>2023-24</c:v>
                </c:pt>
                <c:pt idx="4">
                  <c:v>2024-25</c:v>
                </c:pt>
                <c:pt idx="5">
                  <c:v>2025-26</c:v>
                </c:pt>
              </c:strCache>
            </c:strRef>
          </c:cat>
          <c:val>
            <c:numRef>
              <c:f>Math!$H$28:$M$28</c:f>
              <c:numCache>
                <c:formatCode>0.00%</c:formatCode>
                <c:ptCount val="6"/>
                <c:pt idx="0">
                  <c:v>0.91</c:v>
                </c:pt>
                <c:pt idx="1">
                  <c:v>0.91</c:v>
                </c:pt>
                <c:pt idx="2">
                  <c:v>0.91</c:v>
                </c:pt>
                <c:pt idx="3">
                  <c:v>0.91</c:v>
                </c:pt>
                <c:pt idx="4">
                  <c:v>0.91</c:v>
                </c:pt>
                <c:pt idx="5">
                  <c:v>0.91</c:v>
                </c:pt>
              </c:numCache>
            </c:numRef>
          </c:val>
          <c:smooth val="0"/>
          <c:extLst>
            <c:ext xmlns:c16="http://schemas.microsoft.com/office/drawing/2014/chart" uri="{C3380CC4-5D6E-409C-BE32-E72D297353CC}">
              <c16:uniqueId val="{00000001-E894-4919-8340-2F1D029EBF4C}"/>
            </c:ext>
          </c:extLst>
        </c:ser>
        <c:dLbls>
          <c:showLegendKey val="0"/>
          <c:showVal val="0"/>
          <c:showCatName val="0"/>
          <c:showSerName val="0"/>
          <c:showPercent val="0"/>
          <c:showBubbleSize val="0"/>
        </c:dLbls>
        <c:marker val="1"/>
        <c:smooth val="0"/>
        <c:axId val="225148568"/>
        <c:axId val="225148960"/>
      </c:lineChart>
      <c:catAx>
        <c:axId val="225148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5148960"/>
        <c:crosses val="autoZero"/>
        <c:auto val="1"/>
        <c:lblAlgn val="ctr"/>
        <c:lblOffset val="100"/>
        <c:noMultiLvlLbl val="0"/>
      </c:catAx>
      <c:valAx>
        <c:axId val="22514896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3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5148568"/>
        <c:crosses val="autoZero"/>
        <c:crossBetween val="between"/>
        <c:majorUnit val="0.2"/>
      </c:valAx>
      <c:spPr>
        <a:noFill/>
        <a:ln>
          <a:noFill/>
        </a:ln>
        <a:effectLst/>
      </c:spPr>
    </c:plotArea>
    <c:legend>
      <c:legendPos val="b"/>
      <c:layout>
        <c:manualLayout>
          <c:xMode val="edge"/>
          <c:yMode val="edge"/>
          <c:x val="0.18957662358713476"/>
          <c:y val="0.93300179894891877"/>
          <c:w val="0.62084650345072656"/>
          <c:h val="6.6998201051081216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latin typeface="Arial" panose="020B0604020202020204" pitchFamily="34" charset="0"/>
                <a:cs typeface="Arial" panose="020B0604020202020204" pitchFamily="34" charset="0"/>
              </a:rPr>
              <a:t>3B Reading </a:t>
            </a:r>
            <a:r>
              <a:rPr lang="en-US" sz="1600" b="1" i="0" u="none" strike="noStrike" baseline="0">
                <a:effectLst/>
                <a:latin typeface="Arial" panose="020B0604020202020204" pitchFamily="34" charset="0"/>
                <a:cs typeface="Arial" panose="020B0604020202020204" pitchFamily="34" charset="0"/>
              </a:rPr>
              <a:t>Grade 4 </a:t>
            </a:r>
            <a:endParaRPr lang="en-US" sz="1600" b="1">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9.3637803724654772E-2"/>
          <c:y val="9.7189846944005745E-2"/>
          <c:w val="0.85717142795167134"/>
          <c:h val="0.76951311268275235"/>
        </c:manualLayout>
      </c:layout>
      <c:barChart>
        <c:barDir val="col"/>
        <c:grouping val="clustered"/>
        <c:varyColors val="0"/>
        <c:ser>
          <c:idx val="1"/>
          <c:order val="1"/>
          <c:tx>
            <c:strRef>
              <c:f>RLA!$L$18</c:f>
              <c:strCache>
                <c:ptCount val="1"/>
                <c:pt idx="0">
                  <c:v>Proposed Targets</c:v>
                </c:pt>
              </c:strCache>
            </c:strRef>
          </c:tx>
          <c:spPr>
            <a:solidFill>
              <a:srgbClr val="0070C0"/>
            </a:solidFill>
            <a:ln>
              <a:solidFill>
                <a:srgbClr val="0070C0"/>
              </a:solidFill>
            </a:ln>
            <a:effectLst/>
          </c:spPr>
          <c:invertIfNegative val="0"/>
          <c:dLbls>
            <c:spPr>
              <a:noFill/>
              <a:ln w="25400">
                <a:solidFill>
                  <a:srgbClr val="0070C0"/>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RLA!$M$16:$R$16</c:f>
              <c:strCache>
                <c:ptCount val="6"/>
                <c:pt idx="0">
                  <c:v>2020-21</c:v>
                </c:pt>
                <c:pt idx="1">
                  <c:v>2021-22</c:v>
                </c:pt>
                <c:pt idx="2">
                  <c:v>2022-23</c:v>
                </c:pt>
                <c:pt idx="3">
                  <c:v>2023-24</c:v>
                </c:pt>
                <c:pt idx="4">
                  <c:v>2024-25</c:v>
                </c:pt>
                <c:pt idx="5">
                  <c:v>2025-26</c:v>
                </c:pt>
              </c:strCache>
            </c:strRef>
          </c:cat>
          <c:val>
            <c:numRef>
              <c:f>RLA!$M$18:$R$18</c:f>
              <c:numCache>
                <c:formatCode>0.00%</c:formatCode>
                <c:ptCount val="6"/>
                <c:pt idx="0">
                  <c:v>0.14899999999999999</c:v>
                </c:pt>
                <c:pt idx="1">
                  <c:v>0.14899999999999999</c:v>
                </c:pt>
                <c:pt idx="2">
                  <c:v>0.14899999999999999</c:v>
                </c:pt>
                <c:pt idx="3">
                  <c:v>0.155</c:v>
                </c:pt>
                <c:pt idx="4">
                  <c:v>0.16</c:v>
                </c:pt>
                <c:pt idx="5">
                  <c:v>0.16500000000000001</c:v>
                </c:pt>
              </c:numCache>
            </c:numRef>
          </c:val>
          <c:extLst>
            <c:ext xmlns:c16="http://schemas.microsoft.com/office/drawing/2014/chart" uri="{C3380CC4-5D6E-409C-BE32-E72D297353CC}">
              <c16:uniqueId val="{00000000-0703-4101-9AD4-657FAFC6287E}"/>
            </c:ext>
          </c:extLst>
        </c:ser>
        <c:dLbls>
          <c:showLegendKey val="0"/>
          <c:showVal val="0"/>
          <c:showCatName val="0"/>
          <c:showSerName val="0"/>
          <c:showPercent val="0"/>
          <c:showBubbleSize val="0"/>
        </c:dLbls>
        <c:gapWidth val="100"/>
        <c:axId val="225149744"/>
        <c:axId val="225472496"/>
      </c:barChart>
      <c:lineChart>
        <c:grouping val="stacked"/>
        <c:varyColors val="0"/>
        <c:ser>
          <c:idx val="0"/>
          <c:order val="0"/>
          <c:tx>
            <c:strRef>
              <c:f>RLA!$L$17</c:f>
              <c:strCache>
                <c:ptCount val="1"/>
                <c:pt idx="0">
                  <c:v>Baseline</c:v>
                </c:pt>
              </c:strCache>
            </c:strRef>
          </c:tx>
          <c:spPr>
            <a:ln w="38100" cap="rnd">
              <a:solidFill>
                <a:srgbClr val="FFC000"/>
              </a:solidFill>
              <a:prstDash val="sysDash"/>
              <a:round/>
            </a:ln>
            <a:effectLst/>
          </c:spPr>
          <c:marker>
            <c:symbol val="none"/>
          </c:marker>
          <c:cat>
            <c:strRef>
              <c:f>RLA!$M$16:$R$16</c:f>
              <c:strCache>
                <c:ptCount val="6"/>
                <c:pt idx="0">
                  <c:v>2020-21</c:v>
                </c:pt>
                <c:pt idx="1">
                  <c:v>2021-22</c:v>
                </c:pt>
                <c:pt idx="2">
                  <c:v>2022-23</c:v>
                </c:pt>
                <c:pt idx="3">
                  <c:v>2023-24</c:v>
                </c:pt>
                <c:pt idx="4">
                  <c:v>2024-25</c:v>
                </c:pt>
                <c:pt idx="5">
                  <c:v>2025-26</c:v>
                </c:pt>
              </c:strCache>
            </c:strRef>
          </c:cat>
          <c:val>
            <c:numRef>
              <c:f>RLA!$M$17:$R$17</c:f>
              <c:numCache>
                <c:formatCode>0.00%</c:formatCode>
                <c:ptCount val="6"/>
                <c:pt idx="0">
                  <c:v>0.14899999999999999</c:v>
                </c:pt>
                <c:pt idx="1">
                  <c:v>0.14899999999999999</c:v>
                </c:pt>
                <c:pt idx="2">
                  <c:v>0.14899999999999999</c:v>
                </c:pt>
                <c:pt idx="3">
                  <c:v>0.14899999999999999</c:v>
                </c:pt>
                <c:pt idx="4">
                  <c:v>0.14899999999999999</c:v>
                </c:pt>
                <c:pt idx="5">
                  <c:v>0.14899999999999999</c:v>
                </c:pt>
              </c:numCache>
            </c:numRef>
          </c:val>
          <c:smooth val="0"/>
          <c:extLst>
            <c:ext xmlns:c16="http://schemas.microsoft.com/office/drawing/2014/chart" uri="{C3380CC4-5D6E-409C-BE32-E72D297353CC}">
              <c16:uniqueId val="{00000001-0703-4101-9AD4-657FAFC6287E}"/>
            </c:ext>
          </c:extLst>
        </c:ser>
        <c:dLbls>
          <c:showLegendKey val="0"/>
          <c:showVal val="0"/>
          <c:showCatName val="0"/>
          <c:showSerName val="0"/>
          <c:showPercent val="0"/>
          <c:showBubbleSize val="0"/>
        </c:dLbls>
        <c:marker val="1"/>
        <c:smooth val="0"/>
        <c:axId val="225149744"/>
        <c:axId val="225472496"/>
      </c:lineChart>
      <c:catAx>
        <c:axId val="22514974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5472496"/>
        <c:crosses val="autoZero"/>
        <c:auto val="1"/>
        <c:lblAlgn val="ctr"/>
        <c:lblOffset val="100"/>
        <c:noMultiLvlLbl val="0"/>
      </c:catAx>
      <c:valAx>
        <c:axId val="225472496"/>
        <c:scaling>
          <c:orientation val="minMax"/>
          <c:max val="0.2"/>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225149744"/>
        <c:crosses val="autoZero"/>
        <c:crossBetween val="between"/>
      </c:valAx>
      <c:spPr>
        <a:noFill/>
        <a:ln w="38100">
          <a:noFill/>
          <a:prstDash val="sysDash"/>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rgbClr val="002060"/>
                </a:solidFill>
                <a:latin typeface="Arial" panose="020B0604020202020204" pitchFamily="34" charset="0"/>
                <a:ea typeface="+mn-ea"/>
                <a:cs typeface="Arial" panose="020B0604020202020204" pitchFamily="34" charset="0"/>
              </a:defRPr>
            </a:pPr>
            <a:r>
              <a:rPr lang="en-US" sz="2000">
                <a:solidFill>
                  <a:srgbClr val="002060"/>
                </a:solidFill>
                <a:latin typeface="Arial" panose="020B0604020202020204" pitchFamily="34" charset="0"/>
                <a:cs typeface="Arial" panose="020B0604020202020204" pitchFamily="34" charset="0"/>
              </a:rPr>
              <a:t>3A Math</a:t>
            </a:r>
          </a:p>
        </c:rich>
      </c:tx>
      <c:layout>
        <c:manualLayout>
          <c:xMode val="edge"/>
          <c:yMode val="edge"/>
          <c:x val="0.37503221552866262"/>
          <c:y val="1.5985650235372372E-3"/>
        </c:manualLayout>
      </c:layout>
      <c:overlay val="0"/>
      <c:spPr>
        <a:noFill/>
        <a:ln>
          <a:noFill/>
        </a:ln>
        <a:effectLst/>
      </c:spPr>
      <c:txPr>
        <a:bodyPr rot="0" spcFirstLastPara="1" vertOverflow="ellipsis" vert="horz" wrap="square" anchor="ctr" anchorCtr="1"/>
        <a:lstStyle/>
        <a:p>
          <a:pPr>
            <a:defRPr sz="20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9.6557096180854091E-2"/>
          <c:y val="0.15221414084710727"/>
          <c:w val="0.88103837685376607"/>
          <c:h val="0.71860454448088817"/>
        </c:manualLayout>
      </c:layout>
      <c:barChart>
        <c:barDir val="col"/>
        <c:grouping val="clustered"/>
        <c:varyColors val="0"/>
        <c:ser>
          <c:idx val="0"/>
          <c:order val="0"/>
          <c:tx>
            <c:strRef>
              <c:f>Math!$H$3</c:f>
              <c:strCache>
                <c:ptCount val="1"/>
                <c:pt idx="0">
                  <c:v>Grade 4</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dLbl>
              <c:idx val="0"/>
              <c:tx>
                <c:rich>
                  <a:bodyPr rot="-5400000" spcFirstLastPara="1" vertOverflow="clip" horzOverflow="clip" vert="horz" wrap="square" lIns="38100" tIns="19050" rIns="38100" bIns="19050" anchor="ctr" anchorCtr="1">
                    <a:spAutoFit/>
                  </a:bodyPr>
                  <a:lstStyle/>
                  <a:p>
                    <a:pPr>
                      <a:defRPr sz="900" b="1" i="0" u="none" strike="noStrike" kern="1200" baseline="0">
                        <a:solidFill>
                          <a:schemeClr val="dk2">
                            <a:lumMod val="75000"/>
                          </a:schemeClr>
                        </a:solidFill>
                        <a:latin typeface="Arial" panose="020B0604020202020204" pitchFamily="34" charset="0"/>
                        <a:ea typeface="+mn-ea"/>
                        <a:cs typeface="Arial" panose="020B0604020202020204" pitchFamily="34" charset="0"/>
                      </a:defRPr>
                    </a:pPr>
                    <a:fld id="{12E675DC-BFEB-4EC9-A843-6CFADA9E974E}" type="VALUE">
                      <a:rPr lang="en-US" sz="900" b="1">
                        <a:latin typeface="Arial" panose="020B0604020202020204" pitchFamily="34" charset="0"/>
                        <a:cs typeface="Arial" panose="020B0604020202020204" pitchFamily="34" charset="0"/>
                      </a:rPr>
                      <a:pPr>
                        <a:defRPr sz="900" b="1">
                          <a:latin typeface="Arial" panose="020B0604020202020204" pitchFamily="34" charset="0"/>
                          <a:cs typeface="Arial" panose="020B0604020202020204" pitchFamily="34" charset="0"/>
                        </a:defRPr>
                      </a:pPr>
                      <a:t>[VALUE]</a:t>
                    </a:fld>
                    <a:endParaRPr lang="en-US"/>
                  </a:p>
                </c:rich>
              </c:tx>
              <c:spPr>
                <a:noFill/>
                <a:ln>
                  <a:noFill/>
                </a:ln>
                <a:effectLst/>
              </c:spPr>
              <c:txPr>
                <a:bodyPr rot="-5400000" spcFirstLastPara="1" vertOverflow="clip" horzOverflow="clip" vert="horz" wrap="square" lIns="38100" tIns="19050" rIns="38100" bIns="19050" anchor="ctr" anchorCtr="1">
                  <a:spAutoFit/>
                </a:bodyPr>
                <a:lstStyle/>
                <a:p>
                  <a:pPr>
                    <a:defRPr sz="900" b="1" i="0" u="none" strike="noStrike" kern="1200" baseline="0">
                      <a:solidFill>
                        <a:schemeClr val="dk2">
                          <a:lumMod val="7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dlblFieldTable/>
                  <c15:showDataLabelsRange val="0"/>
                </c:ext>
                <c:ext xmlns:c16="http://schemas.microsoft.com/office/drawing/2014/chart" uri="{C3380CC4-5D6E-409C-BE32-E72D297353CC}">
                  <c16:uniqueId val="{00000000-8922-4FAE-9C8C-0CB584EADCC1}"/>
                </c:ext>
              </c:extLst>
            </c:dLbl>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Math!$I$2:$L$2</c:f>
              <c:strCache>
                <c:ptCount val="4"/>
                <c:pt idx="0">
                  <c:v>2015-16</c:v>
                </c:pt>
                <c:pt idx="1">
                  <c:v>2016-17</c:v>
                </c:pt>
                <c:pt idx="2">
                  <c:v>2017-18</c:v>
                </c:pt>
                <c:pt idx="3">
                  <c:v>2018-19</c:v>
                </c:pt>
              </c:strCache>
            </c:strRef>
          </c:cat>
          <c:val>
            <c:numRef>
              <c:f>Math!$I$3:$L$3</c:f>
              <c:numCache>
                <c:formatCode>0.00%</c:formatCode>
                <c:ptCount val="4"/>
                <c:pt idx="0">
                  <c:v>0.78215957389573354</c:v>
                </c:pt>
                <c:pt idx="1">
                  <c:v>0.72246652745362983</c:v>
                </c:pt>
                <c:pt idx="2">
                  <c:v>0.73592252150126913</c:v>
                </c:pt>
                <c:pt idx="3">
                  <c:v>0.75217211419114605</c:v>
                </c:pt>
              </c:numCache>
            </c:numRef>
          </c:val>
          <c:extLst>
            <c:ext xmlns:c16="http://schemas.microsoft.com/office/drawing/2014/chart" uri="{C3380CC4-5D6E-409C-BE32-E72D297353CC}">
              <c16:uniqueId val="{00000000-8BB0-4A6C-B349-C17867B6ED15}"/>
            </c:ext>
          </c:extLst>
        </c:ser>
        <c:ser>
          <c:idx val="1"/>
          <c:order val="1"/>
          <c:tx>
            <c:strRef>
              <c:f>Math!$H$4</c:f>
              <c:strCache>
                <c:ptCount val="1"/>
                <c:pt idx="0">
                  <c:v>Grade 8</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9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Math!$I$2:$L$2</c:f>
              <c:strCache>
                <c:ptCount val="4"/>
                <c:pt idx="0">
                  <c:v>2015-16</c:v>
                </c:pt>
                <c:pt idx="1">
                  <c:v>2016-17</c:v>
                </c:pt>
                <c:pt idx="2">
                  <c:v>2017-18</c:v>
                </c:pt>
                <c:pt idx="3">
                  <c:v>2018-19</c:v>
                </c:pt>
              </c:strCache>
            </c:strRef>
          </c:cat>
          <c:val>
            <c:numRef>
              <c:f>Math!$I$4:$L$4</c:f>
              <c:numCache>
                <c:formatCode>0.00%</c:formatCode>
                <c:ptCount val="4"/>
                <c:pt idx="0">
                  <c:v>0.67484222999972443</c:v>
                </c:pt>
                <c:pt idx="1">
                  <c:v>0.64734882257303195</c:v>
                </c:pt>
                <c:pt idx="2">
                  <c:v>0.66233665816129283</c:v>
                </c:pt>
                <c:pt idx="3">
                  <c:v>0.68347910345003438</c:v>
                </c:pt>
              </c:numCache>
            </c:numRef>
          </c:val>
          <c:extLst>
            <c:ext xmlns:c16="http://schemas.microsoft.com/office/drawing/2014/chart" uri="{C3380CC4-5D6E-409C-BE32-E72D297353CC}">
              <c16:uniqueId val="{00000001-8BB0-4A6C-B349-C17867B6ED15}"/>
            </c:ext>
          </c:extLst>
        </c:ser>
        <c:ser>
          <c:idx val="2"/>
          <c:order val="2"/>
          <c:tx>
            <c:strRef>
              <c:f>Math!$H$5</c:f>
              <c:strCache>
                <c:ptCount val="1"/>
                <c:pt idx="0">
                  <c:v>High School</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900" b="1" i="0" u="none" strike="noStrike" kern="1200" baseline="0">
                    <a:solidFill>
                      <a:schemeClr val="dk2">
                        <a:lumMod val="7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a:solidFill>
                        <a:schemeClr val="tx2">
                          <a:lumMod val="35000"/>
                          <a:lumOff val="65000"/>
                        </a:schemeClr>
                      </a:solidFill>
                    </a:ln>
                    <a:effectLst/>
                  </c:spPr>
                </c15:leaderLines>
              </c:ext>
            </c:extLst>
          </c:dLbls>
          <c:cat>
            <c:strRef>
              <c:f>Math!$I$2:$L$2</c:f>
              <c:strCache>
                <c:ptCount val="4"/>
                <c:pt idx="0">
                  <c:v>2015-16</c:v>
                </c:pt>
                <c:pt idx="1">
                  <c:v>2016-17</c:v>
                </c:pt>
                <c:pt idx="2">
                  <c:v>2017-18</c:v>
                </c:pt>
                <c:pt idx="3">
                  <c:v>2018-19</c:v>
                </c:pt>
              </c:strCache>
            </c:strRef>
          </c:cat>
          <c:val>
            <c:numRef>
              <c:f>Math!$I$5:$L$5</c:f>
              <c:numCache>
                <c:formatCode>0.00%</c:formatCode>
                <c:ptCount val="4"/>
                <c:pt idx="0">
                  <c:v>0.94060895084372709</c:v>
                </c:pt>
                <c:pt idx="1">
                  <c:v>0.94484394962584417</c:v>
                </c:pt>
                <c:pt idx="2">
                  <c:v>0.9715395040474708</c:v>
                </c:pt>
                <c:pt idx="3">
                  <c:v>0.97488724517409342</c:v>
                </c:pt>
              </c:numCache>
            </c:numRef>
          </c:val>
          <c:extLst>
            <c:ext xmlns:c16="http://schemas.microsoft.com/office/drawing/2014/chart" uri="{C3380CC4-5D6E-409C-BE32-E72D297353CC}">
              <c16:uniqueId val="{00000002-8BB0-4A6C-B349-C17867B6ED15}"/>
            </c:ext>
          </c:extLst>
        </c:ser>
        <c:dLbls>
          <c:showLegendKey val="0"/>
          <c:showVal val="0"/>
          <c:showCatName val="0"/>
          <c:showSerName val="0"/>
          <c:showPercent val="0"/>
          <c:showBubbleSize val="0"/>
        </c:dLbls>
        <c:gapWidth val="100"/>
        <c:axId val="223140104"/>
        <c:axId val="223169824"/>
      </c:barChart>
      <c:lineChart>
        <c:grouping val="standard"/>
        <c:varyColors val="0"/>
        <c:ser>
          <c:idx val="3"/>
          <c:order val="3"/>
          <c:tx>
            <c:strRef>
              <c:f>Math!$H$6</c:f>
              <c:strCache>
                <c:ptCount val="1"/>
                <c:pt idx="0">
                  <c:v>Target</c:v>
                </c:pt>
              </c:strCache>
            </c:strRef>
          </c:tx>
          <c:spPr>
            <a:ln w="44450" cap="rnd">
              <a:solidFill>
                <a:srgbClr val="FFC000"/>
              </a:solidFill>
              <a:prstDash val="dash"/>
              <a:round/>
            </a:ln>
            <a:effectLst/>
          </c:spPr>
          <c:marker>
            <c:symbol val="none"/>
          </c:marker>
          <c:dLbls>
            <c:delete val="1"/>
          </c:dLbls>
          <c:cat>
            <c:strRef>
              <c:f>Math!$I$2:$L$2</c:f>
              <c:strCache>
                <c:ptCount val="4"/>
                <c:pt idx="0">
                  <c:v>2015-16</c:v>
                </c:pt>
                <c:pt idx="1">
                  <c:v>2016-17</c:v>
                </c:pt>
                <c:pt idx="2">
                  <c:v>2017-18</c:v>
                </c:pt>
                <c:pt idx="3">
                  <c:v>2018-19</c:v>
                </c:pt>
              </c:strCache>
            </c:strRef>
          </c:cat>
          <c:val>
            <c:numRef>
              <c:f>Math!$I$6:$L$6</c:f>
              <c:numCache>
                <c:formatCode>0.00%</c:formatCode>
                <c:ptCount val="4"/>
                <c:pt idx="0">
                  <c:v>0.95</c:v>
                </c:pt>
                <c:pt idx="1">
                  <c:v>0.95</c:v>
                </c:pt>
                <c:pt idx="2">
                  <c:v>0.95</c:v>
                </c:pt>
                <c:pt idx="3">
                  <c:v>0.95</c:v>
                </c:pt>
              </c:numCache>
            </c:numRef>
          </c:val>
          <c:smooth val="0"/>
          <c:extLst>
            <c:ext xmlns:c16="http://schemas.microsoft.com/office/drawing/2014/chart" uri="{C3380CC4-5D6E-409C-BE32-E72D297353CC}">
              <c16:uniqueId val="{00000003-8BB0-4A6C-B349-C17867B6ED15}"/>
            </c:ext>
          </c:extLst>
        </c:ser>
        <c:dLbls>
          <c:showLegendKey val="0"/>
          <c:showVal val="1"/>
          <c:showCatName val="0"/>
          <c:showSerName val="0"/>
          <c:showPercent val="0"/>
          <c:showBubbleSize val="0"/>
        </c:dLbls>
        <c:marker val="1"/>
        <c:smooth val="0"/>
        <c:axId val="223140104"/>
        <c:axId val="223169824"/>
      </c:lineChart>
      <c:catAx>
        <c:axId val="22314010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0000"/>
                    <a:lumOff val="40000"/>
                  </a:schemeClr>
                </a:solidFill>
                <a:latin typeface="Arial" panose="020B0604020202020204" pitchFamily="34" charset="0"/>
                <a:ea typeface="+mn-ea"/>
                <a:cs typeface="Arial" panose="020B0604020202020204" pitchFamily="34" charset="0"/>
              </a:defRPr>
            </a:pPr>
            <a:endParaRPr lang="en-US"/>
          </a:p>
        </c:txPr>
        <c:crossAx val="223169824"/>
        <c:crosses val="autoZero"/>
        <c:auto val="1"/>
        <c:lblAlgn val="ctr"/>
        <c:lblOffset val="100"/>
        <c:noMultiLvlLbl val="0"/>
      </c:catAx>
      <c:valAx>
        <c:axId val="223169824"/>
        <c:scaling>
          <c:orientation val="minMax"/>
          <c:max val="1"/>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0000"/>
                    <a:lumOff val="40000"/>
                  </a:schemeClr>
                </a:solidFill>
                <a:latin typeface="Arial" panose="020B0604020202020204" pitchFamily="34" charset="0"/>
                <a:ea typeface="+mn-ea"/>
                <a:cs typeface="Arial" panose="020B0604020202020204" pitchFamily="34" charset="0"/>
              </a:defRPr>
            </a:pPr>
            <a:endParaRPr lang="en-US"/>
          </a:p>
        </c:txPr>
        <c:crossAx val="223140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latin typeface="Arial" panose="020B0604020202020204" pitchFamily="34" charset="0"/>
                <a:cs typeface="Arial" panose="020B0604020202020204" pitchFamily="34" charset="0"/>
              </a:rPr>
              <a:t>3B Math</a:t>
            </a:r>
            <a:r>
              <a:rPr lang="en-US" sz="1600" b="1" baseline="0">
                <a:latin typeface="Arial" panose="020B0604020202020204" pitchFamily="34" charset="0"/>
                <a:cs typeface="Arial" panose="020B0604020202020204" pitchFamily="34" charset="0"/>
              </a:rPr>
              <a:t> </a:t>
            </a:r>
            <a:r>
              <a:rPr lang="en-US" sz="1600" b="1" i="0" u="none" strike="noStrike" baseline="0">
                <a:effectLst/>
              </a:rPr>
              <a:t>Grade 4</a:t>
            </a:r>
            <a:endParaRPr lang="en-US" sz="1600" b="1">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1"/>
          <c:order val="1"/>
          <c:tx>
            <c:strRef>
              <c:f>MATH!$F$27</c:f>
              <c:strCache>
                <c:ptCount val="1"/>
                <c:pt idx="0">
                  <c:v>Proposed Targets</c:v>
                </c:pt>
              </c:strCache>
            </c:strRef>
          </c:tx>
          <c:spPr>
            <a:solidFill>
              <a:srgbClr val="0070C0"/>
            </a:solidFill>
            <a:ln>
              <a:noFill/>
            </a:ln>
            <a:effectLst/>
          </c:spPr>
          <c:invertIfNegative val="0"/>
          <c:dLbls>
            <c:spPr>
              <a:noFill/>
              <a:ln w="25400">
                <a:solidFill>
                  <a:srgbClr val="0070C0"/>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MATH!$G$25:$L$25</c:f>
              <c:strCache>
                <c:ptCount val="6"/>
                <c:pt idx="0">
                  <c:v>2020-21</c:v>
                </c:pt>
                <c:pt idx="1">
                  <c:v>2021-22</c:v>
                </c:pt>
                <c:pt idx="2">
                  <c:v>2022-23</c:v>
                </c:pt>
                <c:pt idx="3">
                  <c:v>2023-24</c:v>
                </c:pt>
                <c:pt idx="4">
                  <c:v>2024-25</c:v>
                </c:pt>
                <c:pt idx="5">
                  <c:v>2025-26</c:v>
                </c:pt>
              </c:strCache>
            </c:strRef>
          </c:cat>
          <c:val>
            <c:numRef>
              <c:f>MATH!$G$27:$L$27</c:f>
              <c:numCache>
                <c:formatCode>0.00%</c:formatCode>
                <c:ptCount val="6"/>
                <c:pt idx="0">
                  <c:v>0.18140000000000001</c:v>
                </c:pt>
                <c:pt idx="1">
                  <c:v>0.18140000000000001</c:v>
                </c:pt>
                <c:pt idx="2">
                  <c:v>0.18140000000000001</c:v>
                </c:pt>
                <c:pt idx="3">
                  <c:v>0.1875</c:v>
                </c:pt>
                <c:pt idx="4">
                  <c:v>0.1925</c:v>
                </c:pt>
                <c:pt idx="5">
                  <c:v>0.19750000000000001</c:v>
                </c:pt>
              </c:numCache>
            </c:numRef>
          </c:val>
          <c:extLst>
            <c:ext xmlns:c16="http://schemas.microsoft.com/office/drawing/2014/chart" uri="{C3380CC4-5D6E-409C-BE32-E72D297353CC}">
              <c16:uniqueId val="{00000000-F2EB-4A9E-AC30-BE6E69F30543}"/>
            </c:ext>
          </c:extLst>
        </c:ser>
        <c:dLbls>
          <c:showLegendKey val="0"/>
          <c:showVal val="0"/>
          <c:showCatName val="0"/>
          <c:showSerName val="0"/>
          <c:showPercent val="0"/>
          <c:showBubbleSize val="0"/>
        </c:dLbls>
        <c:gapWidth val="100"/>
        <c:axId val="225473280"/>
        <c:axId val="225473672"/>
      </c:barChart>
      <c:lineChart>
        <c:grouping val="stacked"/>
        <c:varyColors val="0"/>
        <c:ser>
          <c:idx val="0"/>
          <c:order val="0"/>
          <c:tx>
            <c:strRef>
              <c:f>MATH!$F$26</c:f>
              <c:strCache>
                <c:ptCount val="1"/>
                <c:pt idx="0">
                  <c:v>Baseline</c:v>
                </c:pt>
              </c:strCache>
            </c:strRef>
          </c:tx>
          <c:spPr>
            <a:ln w="44450" cap="rnd">
              <a:solidFill>
                <a:srgbClr val="FFC000"/>
              </a:solidFill>
              <a:prstDash val="sysDash"/>
              <a:round/>
            </a:ln>
            <a:effectLst/>
          </c:spPr>
          <c:marker>
            <c:symbol val="none"/>
          </c:marker>
          <c:cat>
            <c:strRef>
              <c:f>MATH!$G$25:$L$25</c:f>
              <c:strCache>
                <c:ptCount val="6"/>
                <c:pt idx="0">
                  <c:v>2020-21</c:v>
                </c:pt>
                <c:pt idx="1">
                  <c:v>2021-22</c:v>
                </c:pt>
                <c:pt idx="2">
                  <c:v>2022-23</c:v>
                </c:pt>
                <c:pt idx="3">
                  <c:v>2023-24</c:v>
                </c:pt>
                <c:pt idx="4">
                  <c:v>2024-25</c:v>
                </c:pt>
                <c:pt idx="5">
                  <c:v>2025-26</c:v>
                </c:pt>
              </c:strCache>
            </c:strRef>
          </c:cat>
          <c:val>
            <c:numRef>
              <c:f>MATH!$G$26:$L$26</c:f>
              <c:numCache>
                <c:formatCode>0.00%</c:formatCode>
                <c:ptCount val="6"/>
                <c:pt idx="0">
                  <c:v>0.18140000000000001</c:v>
                </c:pt>
                <c:pt idx="1">
                  <c:v>0.18140000000000001</c:v>
                </c:pt>
                <c:pt idx="2">
                  <c:v>0.18140000000000001</c:v>
                </c:pt>
                <c:pt idx="3">
                  <c:v>0.18140000000000001</c:v>
                </c:pt>
                <c:pt idx="4">
                  <c:v>0.18140000000000001</c:v>
                </c:pt>
                <c:pt idx="5">
                  <c:v>0.18140000000000001</c:v>
                </c:pt>
              </c:numCache>
            </c:numRef>
          </c:val>
          <c:smooth val="0"/>
          <c:extLst>
            <c:ext xmlns:c16="http://schemas.microsoft.com/office/drawing/2014/chart" uri="{C3380CC4-5D6E-409C-BE32-E72D297353CC}">
              <c16:uniqueId val="{00000001-F2EB-4A9E-AC30-BE6E69F30543}"/>
            </c:ext>
          </c:extLst>
        </c:ser>
        <c:dLbls>
          <c:showLegendKey val="0"/>
          <c:showVal val="0"/>
          <c:showCatName val="0"/>
          <c:showSerName val="0"/>
          <c:showPercent val="0"/>
          <c:showBubbleSize val="0"/>
        </c:dLbls>
        <c:marker val="1"/>
        <c:smooth val="0"/>
        <c:axId val="225473280"/>
        <c:axId val="225473672"/>
      </c:lineChart>
      <c:catAx>
        <c:axId val="225473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5473672"/>
        <c:crosses val="autoZero"/>
        <c:auto val="1"/>
        <c:lblAlgn val="ctr"/>
        <c:lblOffset val="100"/>
        <c:noMultiLvlLbl val="0"/>
      </c:catAx>
      <c:valAx>
        <c:axId val="225473672"/>
        <c:scaling>
          <c:orientation val="minMax"/>
          <c:max val="0.2"/>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225473280"/>
        <c:crosses val="autoZero"/>
        <c:crossBetween val="between"/>
        <c:majorUnit val="2.0000000000000004E-2"/>
      </c:valAx>
      <c:spPr>
        <a:noFill/>
        <a:ln>
          <a:noFill/>
        </a:ln>
        <a:effectLst/>
      </c:spPr>
    </c:plotArea>
    <c:legend>
      <c:legendPos val="b"/>
      <c:legendEntry>
        <c:idx val="0"/>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latin typeface="Arial" panose="020B0604020202020204" pitchFamily="34" charset="0"/>
                <a:cs typeface="Arial" panose="020B0604020202020204" pitchFamily="34" charset="0"/>
              </a:rPr>
              <a:t>3B Reading</a:t>
            </a:r>
            <a:r>
              <a:rPr lang="en-US" sz="1600" b="1" baseline="0">
                <a:latin typeface="Arial" panose="020B0604020202020204" pitchFamily="34" charset="0"/>
                <a:cs typeface="Arial" panose="020B0604020202020204" pitchFamily="34" charset="0"/>
              </a:rPr>
              <a:t> </a:t>
            </a:r>
            <a:r>
              <a:rPr lang="en-US" sz="1600" b="1">
                <a:latin typeface="Arial" panose="020B0604020202020204" pitchFamily="34" charset="0"/>
                <a:cs typeface="Arial" panose="020B0604020202020204" pitchFamily="34" charset="0"/>
              </a:rPr>
              <a:t>Grade 8</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1838953128303606"/>
          <c:y val="0.12389131989653712"/>
          <c:w val="0.85670583545685297"/>
          <c:h val="0.75178810176940369"/>
        </c:manualLayout>
      </c:layout>
      <c:barChart>
        <c:barDir val="col"/>
        <c:grouping val="clustered"/>
        <c:varyColors val="0"/>
        <c:ser>
          <c:idx val="1"/>
          <c:order val="1"/>
          <c:tx>
            <c:strRef>
              <c:f>RLA!$T$23</c:f>
              <c:strCache>
                <c:ptCount val="1"/>
                <c:pt idx="0">
                  <c:v>Proposed Targets</c:v>
                </c:pt>
              </c:strCache>
            </c:strRef>
          </c:tx>
          <c:spPr>
            <a:solidFill>
              <a:schemeClr val="accent2"/>
            </a:solidFill>
            <a:ln>
              <a:noFill/>
            </a:ln>
            <a:effectLst/>
          </c:spPr>
          <c:invertIfNegative val="0"/>
          <c:dLbls>
            <c:spPr>
              <a:noFill/>
              <a:ln w="25400">
                <a:solidFill>
                  <a:schemeClr val="accent2"/>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RLA!$U$21:$Z$21</c:f>
              <c:strCache>
                <c:ptCount val="6"/>
                <c:pt idx="0">
                  <c:v>2020-21</c:v>
                </c:pt>
                <c:pt idx="1">
                  <c:v>2021-22</c:v>
                </c:pt>
                <c:pt idx="2">
                  <c:v>2022-23</c:v>
                </c:pt>
                <c:pt idx="3">
                  <c:v>2023-24</c:v>
                </c:pt>
                <c:pt idx="4">
                  <c:v>2024-25</c:v>
                </c:pt>
                <c:pt idx="5">
                  <c:v>2025-26</c:v>
                </c:pt>
              </c:strCache>
            </c:strRef>
          </c:cat>
          <c:val>
            <c:numRef>
              <c:f>RLA!$U$23:$Z$23</c:f>
              <c:numCache>
                <c:formatCode>0.00%</c:formatCode>
                <c:ptCount val="6"/>
                <c:pt idx="0">
                  <c:v>0.1323</c:v>
                </c:pt>
                <c:pt idx="1">
                  <c:v>0.1323</c:v>
                </c:pt>
                <c:pt idx="2">
                  <c:v>0.1323</c:v>
                </c:pt>
                <c:pt idx="3">
                  <c:v>0.13750000000000001</c:v>
                </c:pt>
                <c:pt idx="4">
                  <c:v>0.14249999999999999</c:v>
                </c:pt>
                <c:pt idx="5">
                  <c:v>0.14749999999999999</c:v>
                </c:pt>
              </c:numCache>
            </c:numRef>
          </c:val>
          <c:extLst>
            <c:ext xmlns:c16="http://schemas.microsoft.com/office/drawing/2014/chart" uri="{C3380CC4-5D6E-409C-BE32-E72D297353CC}">
              <c16:uniqueId val="{00000000-3883-4D53-8C24-5145FD906F08}"/>
            </c:ext>
          </c:extLst>
        </c:ser>
        <c:dLbls>
          <c:showLegendKey val="0"/>
          <c:showVal val="0"/>
          <c:showCatName val="0"/>
          <c:showSerName val="0"/>
          <c:showPercent val="0"/>
          <c:showBubbleSize val="0"/>
        </c:dLbls>
        <c:gapWidth val="100"/>
        <c:axId val="225474848"/>
        <c:axId val="225475240"/>
      </c:barChart>
      <c:lineChart>
        <c:grouping val="stacked"/>
        <c:varyColors val="0"/>
        <c:ser>
          <c:idx val="0"/>
          <c:order val="0"/>
          <c:tx>
            <c:strRef>
              <c:f>RLA!$T$22</c:f>
              <c:strCache>
                <c:ptCount val="1"/>
                <c:pt idx="0">
                  <c:v>Baseline</c:v>
                </c:pt>
              </c:strCache>
            </c:strRef>
          </c:tx>
          <c:spPr>
            <a:ln w="44450" cap="rnd">
              <a:solidFill>
                <a:srgbClr val="FFC000"/>
              </a:solidFill>
              <a:prstDash val="sysDash"/>
              <a:round/>
            </a:ln>
            <a:effectLst/>
          </c:spPr>
          <c:marker>
            <c:symbol val="none"/>
          </c:marker>
          <c:cat>
            <c:strRef>
              <c:f>RLA!$U$21:$Z$21</c:f>
              <c:strCache>
                <c:ptCount val="6"/>
                <c:pt idx="0">
                  <c:v>2020-21</c:v>
                </c:pt>
                <c:pt idx="1">
                  <c:v>2021-22</c:v>
                </c:pt>
                <c:pt idx="2">
                  <c:v>2022-23</c:v>
                </c:pt>
                <c:pt idx="3">
                  <c:v>2023-24</c:v>
                </c:pt>
                <c:pt idx="4">
                  <c:v>2024-25</c:v>
                </c:pt>
                <c:pt idx="5">
                  <c:v>2025-26</c:v>
                </c:pt>
              </c:strCache>
            </c:strRef>
          </c:cat>
          <c:val>
            <c:numRef>
              <c:f>RLA!$U$22:$Z$22</c:f>
              <c:numCache>
                <c:formatCode>0.00%</c:formatCode>
                <c:ptCount val="6"/>
                <c:pt idx="0">
                  <c:v>0.1323</c:v>
                </c:pt>
                <c:pt idx="1">
                  <c:v>0.1323</c:v>
                </c:pt>
                <c:pt idx="2">
                  <c:v>0.1323</c:v>
                </c:pt>
                <c:pt idx="3">
                  <c:v>0.1323</c:v>
                </c:pt>
                <c:pt idx="4">
                  <c:v>0.1323</c:v>
                </c:pt>
                <c:pt idx="5">
                  <c:v>0.1323</c:v>
                </c:pt>
              </c:numCache>
            </c:numRef>
          </c:val>
          <c:smooth val="0"/>
          <c:extLst>
            <c:ext xmlns:c16="http://schemas.microsoft.com/office/drawing/2014/chart" uri="{C3380CC4-5D6E-409C-BE32-E72D297353CC}">
              <c16:uniqueId val="{00000001-3883-4D53-8C24-5145FD906F08}"/>
            </c:ext>
          </c:extLst>
        </c:ser>
        <c:dLbls>
          <c:showLegendKey val="0"/>
          <c:showVal val="0"/>
          <c:showCatName val="0"/>
          <c:showSerName val="0"/>
          <c:showPercent val="0"/>
          <c:showBubbleSize val="0"/>
        </c:dLbls>
        <c:marker val="1"/>
        <c:smooth val="0"/>
        <c:axId val="225474848"/>
        <c:axId val="225475240"/>
      </c:lineChart>
      <c:catAx>
        <c:axId val="225474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5475240"/>
        <c:crosses val="autoZero"/>
        <c:auto val="1"/>
        <c:lblAlgn val="ctr"/>
        <c:lblOffset val="100"/>
        <c:noMultiLvlLbl val="0"/>
      </c:catAx>
      <c:valAx>
        <c:axId val="225475240"/>
        <c:scaling>
          <c:orientation val="minMax"/>
          <c:max val="0.2"/>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225474848"/>
        <c:crosses val="autoZero"/>
        <c:crossBetween val="between"/>
      </c:valAx>
      <c:spPr>
        <a:noFill/>
        <a:ln>
          <a:noFill/>
        </a:ln>
        <a:effectLst/>
      </c:spPr>
    </c:plotArea>
    <c:legend>
      <c:legendPos val="b"/>
      <c:layout>
        <c:manualLayout>
          <c:xMode val="edge"/>
          <c:yMode val="edge"/>
          <c:x val="0.21748572663234095"/>
          <c:y val="0.93367453583462356"/>
          <c:w val="0.57861289214992406"/>
          <c:h val="5.1845830283489186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latin typeface="Arial" panose="020B0604020202020204" pitchFamily="34" charset="0"/>
                <a:cs typeface="Arial" panose="020B0604020202020204" pitchFamily="34" charset="0"/>
              </a:rPr>
              <a:t>3B Math Grade 8</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1753516219768843"/>
          <c:y val="0.12376263184230328"/>
          <c:w val="0.85773993114901081"/>
          <c:h val="0.75204592375602597"/>
        </c:manualLayout>
      </c:layout>
      <c:barChart>
        <c:barDir val="col"/>
        <c:grouping val="clustered"/>
        <c:varyColors val="0"/>
        <c:ser>
          <c:idx val="1"/>
          <c:order val="1"/>
          <c:tx>
            <c:strRef>
              <c:f>MATH!$F$34</c:f>
              <c:strCache>
                <c:ptCount val="1"/>
                <c:pt idx="0">
                  <c:v>Proposed Targets</c:v>
                </c:pt>
              </c:strCache>
            </c:strRef>
          </c:tx>
          <c:spPr>
            <a:solidFill>
              <a:schemeClr val="accent2"/>
            </a:solidFill>
            <a:ln>
              <a:noFill/>
            </a:ln>
            <a:effectLst/>
          </c:spPr>
          <c:invertIfNegative val="0"/>
          <c:dLbls>
            <c:spPr>
              <a:noFill/>
              <a:ln w="25400">
                <a:solidFill>
                  <a:schemeClr val="accent2"/>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MATH!$G$32:$L$32</c:f>
              <c:strCache>
                <c:ptCount val="6"/>
                <c:pt idx="0">
                  <c:v>2020-21</c:v>
                </c:pt>
                <c:pt idx="1">
                  <c:v>2021-22</c:v>
                </c:pt>
                <c:pt idx="2">
                  <c:v>2022-23</c:v>
                </c:pt>
                <c:pt idx="3">
                  <c:v>2023-24</c:v>
                </c:pt>
                <c:pt idx="4">
                  <c:v>2204-25</c:v>
                </c:pt>
                <c:pt idx="5">
                  <c:v>2025-26</c:v>
                </c:pt>
              </c:strCache>
            </c:strRef>
          </c:cat>
          <c:val>
            <c:numRef>
              <c:f>MATH!$G$34:$L$34</c:f>
              <c:numCache>
                <c:formatCode>0.00%</c:formatCode>
                <c:ptCount val="6"/>
                <c:pt idx="0">
                  <c:v>0.105</c:v>
                </c:pt>
                <c:pt idx="1">
                  <c:v>0.105</c:v>
                </c:pt>
                <c:pt idx="2">
                  <c:v>0.105</c:v>
                </c:pt>
                <c:pt idx="3">
                  <c:v>0.11</c:v>
                </c:pt>
                <c:pt idx="4">
                  <c:v>0.115</c:v>
                </c:pt>
                <c:pt idx="5">
                  <c:v>0.12</c:v>
                </c:pt>
              </c:numCache>
            </c:numRef>
          </c:val>
          <c:extLst>
            <c:ext xmlns:c16="http://schemas.microsoft.com/office/drawing/2014/chart" uri="{C3380CC4-5D6E-409C-BE32-E72D297353CC}">
              <c16:uniqueId val="{00000000-401C-4C6B-9838-003607F7CF5E}"/>
            </c:ext>
          </c:extLst>
        </c:ser>
        <c:dLbls>
          <c:showLegendKey val="0"/>
          <c:showVal val="0"/>
          <c:showCatName val="0"/>
          <c:showSerName val="0"/>
          <c:showPercent val="0"/>
          <c:showBubbleSize val="0"/>
        </c:dLbls>
        <c:gapWidth val="100"/>
        <c:axId val="225476024"/>
        <c:axId val="225412896"/>
      </c:barChart>
      <c:lineChart>
        <c:grouping val="stacked"/>
        <c:varyColors val="0"/>
        <c:ser>
          <c:idx val="0"/>
          <c:order val="0"/>
          <c:tx>
            <c:strRef>
              <c:f>MATH!$F$33</c:f>
              <c:strCache>
                <c:ptCount val="1"/>
                <c:pt idx="0">
                  <c:v>Baseline</c:v>
                </c:pt>
              </c:strCache>
            </c:strRef>
          </c:tx>
          <c:spPr>
            <a:ln w="44450" cap="rnd">
              <a:solidFill>
                <a:srgbClr val="FFC000"/>
              </a:solidFill>
              <a:prstDash val="sysDash"/>
              <a:round/>
            </a:ln>
            <a:effectLst/>
          </c:spPr>
          <c:marker>
            <c:symbol val="none"/>
          </c:marker>
          <c:cat>
            <c:strRef>
              <c:f>MATH!$G$32:$L$32</c:f>
              <c:strCache>
                <c:ptCount val="6"/>
                <c:pt idx="0">
                  <c:v>2020-21</c:v>
                </c:pt>
                <c:pt idx="1">
                  <c:v>2021-22</c:v>
                </c:pt>
                <c:pt idx="2">
                  <c:v>2022-23</c:v>
                </c:pt>
                <c:pt idx="3">
                  <c:v>2023-24</c:v>
                </c:pt>
                <c:pt idx="4">
                  <c:v>2204-25</c:v>
                </c:pt>
                <c:pt idx="5">
                  <c:v>2025-26</c:v>
                </c:pt>
              </c:strCache>
            </c:strRef>
          </c:cat>
          <c:val>
            <c:numRef>
              <c:f>MATH!$G$33:$L$33</c:f>
              <c:numCache>
                <c:formatCode>0.00%</c:formatCode>
                <c:ptCount val="6"/>
                <c:pt idx="0">
                  <c:v>0.105</c:v>
                </c:pt>
                <c:pt idx="1">
                  <c:v>0.105</c:v>
                </c:pt>
                <c:pt idx="2">
                  <c:v>0.105</c:v>
                </c:pt>
                <c:pt idx="3">
                  <c:v>0.105</c:v>
                </c:pt>
                <c:pt idx="4">
                  <c:v>0.105</c:v>
                </c:pt>
                <c:pt idx="5">
                  <c:v>0.105</c:v>
                </c:pt>
              </c:numCache>
            </c:numRef>
          </c:val>
          <c:smooth val="0"/>
          <c:extLst>
            <c:ext xmlns:c16="http://schemas.microsoft.com/office/drawing/2014/chart" uri="{C3380CC4-5D6E-409C-BE32-E72D297353CC}">
              <c16:uniqueId val="{00000001-401C-4C6B-9838-003607F7CF5E}"/>
            </c:ext>
          </c:extLst>
        </c:ser>
        <c:dLbls>
          <c:showLegendKey val="0"/>
          <c:showVal val="0"/>
          <c:showCatName val="0"/>
          <c:showSerName val="0"/>
          <c:showPercent val="0"/>
          <c:showBubbleSize val="0"/>
        </c:dLbls>
        <c:marker val="1"/>
        <c:smooth val="0"/>
        <c:axId val="225476024"/>
        <c:axId val="225412896"/>
      </c:lineChart>
      <c:catAx>
        <c:axId val="225476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5412896"/>
        <c:crosses val="autoZero"/>
        <c:auto val="1"/>
        <c:lblAlgn val="ctr"/>
        <c:lblOffset val="100"/>
        <c:noMultiLvlLbl val="0"/>
      </c:catAx>
      <c:valAx>
        <c:axId val="225412896"/>
        <c:scaling>
          <c:orientation val="minMax"/>
          <c:max val="0.2"/>
          <c:min val="0"/>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225476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latin typeface="Arial" panose="020B0604020202020204" pitchFamily="34" charset="0"/>
                <a:cs typeface="Arial" panose="020B0604020202020204" pitchFamily="34" charset="0"/>
              </a:rPr>
              <a:t>3B Reading High School</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1"/>
          <c:order val="1"/>
          <c:tx>
            <c:strRef>
              <c:f>RLA!$L$24</c:f>
              <c:strCache>
                <c:ptCount val="1"/>
                <c:pt idx="0">
                  <c:v>Proposed Targets</c:v>
                </c:pt>
              </c:strCache>
            </c:strRef>
          </c:tx>
          <c:spPr>
            <a:solidFill>
              <a:srgbClr val="C00000"/>
            </a:solidFill>
            <a:ln>
              <a:noFill/>
            </a:ln>
            <a:effectLst/>
          </c:spPr>
          <c:invertIfNegative val="0"/>
          <c:dLbls>
            <c:spPr>
              <a:noFill/>
              <a:ln w="25400">
                <a:solidFill>
                  <a:srgbClr val="C00000"/>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RLA!$M$22:$R$22</c:f>
              <c:strCache>
                <c:ptCount val="6"/>
                <c:pt idx="0">
                  <c:v>2020-21</c:v>
                </c:pt>
                <c:pt idx="1">
                  <c:v>2021-22</c:v>
                </c:pt>
                <c:pt idx="2">
                  <c:v>2022-23</c:v>
                </c:pt>
                <c:pt idx="3">
                  <c:v>2023-24</c:v>
                </c:pt>
                <c:pt idx="4">
                  <c:v>2024-25</c:v>
                </c:pt>
                <c:pt idx="5">
                  <c:v>2025-26</c:v>
                </c:pt>
              </c:strCache>
            </c:strRef>
          </c:cat>
          <c:val>
            <c:numRef>
              <c:f>RLA!$M$24:$R$24</c:f>
              <c:numCache>
                <c:formatCode>0.00%</c:formatCode>
                <c:ptCount val="6"/>
                <c:pt idx="0">
                  <c:v>0.72040000000000004</c:v>
                </c:pt>
                <c:pt idx="1">
                  <c:v>0.72040000000000004</c:v>
                </c:pt>
                <c:pt idx="2">
                  <c:v>0.72040000000000004</c:v>
                </c:pt>
                <c:pt idx="3">
                  <c:v>0.72499999999999998</c:v>
                </c:pt>
                <c:pt idx="4">
                  <c:v>0.73</c:v>
                </c:pt>
                <c:pt idx="5">
                  <c:v>0.73499999999999999</c:v>
                </c:pt>
              </c:numCache>
            </c:numRef>
          </c:val>
          <c:extLst>
            <c:ext xmlns:c16="http://schemas.microsoft.com/office/drawing/2014/chart" uri="{C3380CC4-5D6E-409C-BE32-E72D297353CC}">
              <c16:uniqueId val="{00000000-9144-442D-9AF0-1C7E2E20F6E7}"/>
            </c:ext>
          </c:extLst>
        </c:ser>
        <c:dLbls>
          <c:showLegendKey val="0"/>
          <c:showVal val="0"/>
          <c:showCatName val="0"/>
          <c:showSerName val="0"/>
          <c:showPercent val="0"/>
          <c:showBubbleSize val="0"/>
        </c:dLbls>
        <c:gapWidth val="100"/>
        <c:axId val="225413680"/>
        <c:axId val="225414072"/>
      </c:barChart>
      <c:lineChart>
        <c:grouping val="stacked"/>
        <c:varyColors val="0"/>
        <c:ser>
          <c:idx val="0"/>
          <c:order val="0"/>
          <c:tx>
            <c:strRef>
              <c:f>RLA!$L$23</c:f>
              <c:strCache>
                <c:ptCount val="1"/>
                <c:pt idx="0">
                  <c:v>Baseline</c:v>
                </c:pt>
              </c:strCache>
            </c:strRef>
          </c:tx>
          <c:spPr>
            <a:ln w="44450" cap="rnd">
              <a:solidFill>
                <a:srgbClr val="FFC000"/>
              </a:solidFill>
              <a:prstDash val="sysDash"/>
              <a:round/>
            </a:ln>
            <a:effectLst/>
          </c:spPr>
          <c:marker>
            <c:symbol val="none"/>
          </c:marker>
          <c:cat>
            <c:strRef>
              <c:f>RLA!$M$22:$R$22</c:f>
              <c:strCache>
                <c:ptCount val="6"/>
                <c:pt idx="0">
                  <c:v>2020-21</c:v>
                </c:pt>
                <c:pt idx="1">
                  <c:v>2021-22</c:v>
                </c:pt>
                <c:pt idx="2">
                  <c:v>2022-23</c:v>
                </c:pt>
                <c:pt idx="3">
                  <c:v>2023-24</c:v>
                </c:pt>
                <c:pt idx="4">
                  <c:v>2024-25</c:v>
                </c:pt>
                <c:pt idx="5">
                  <c:v>2025-26</c:v>
                </c:pt>
              </c:strCache>
            </c:strRef>
          </c:cat>
          <c:val>
            <c:numRef>
              <c:f>RLA!$M$23:$R$23</c:f>
              <c:numCache>
                <c:formatCode>0.00%</c:formatCode>
                <c:ptCount val="6"/>
                <c:pt idx="0">
                  <c:v>0.72040000000000004</c:v>
                </c:pt>
                <c:pt idx="1">
                  <c:v>0.72040000000000004</c:v>
                </c:pt>
                <c:pt idx="2">
                  <c:v>0.72040000000000004</c:v>
                </c:pt>
                <c:pt idx="3">
                  <c:v>0.72040000000000004</c:v>
                </c:pt>
                <c:pt idx="4">
                  <c:v>0.72040000000000004</c:v>
                </c:pt>
                <c:pt idx="5">
                  <c:v>0.72040000000000004</c:v>
                </c:pt>
              </c:numCache>
            </c:numRef>
          </c:val>
          <c:smooth val="0"/>
          <c:extLst>
            <c:ext xmlns:c16="http://schemas.microsoft.com/office/drawing/2014/chart" uri="{C3380CC4-5D6E-409C-BE32-E72D297353CC}">
              <c16:uniqueId val="{00000001-9144-442D-9AF0-1C7E2E20F6E7}"/>
            </c:ext>
          </c:extLst>
        </c:ser>
        <c:dLbls>
          <c:showLegendKey val="0"/>
          <c:showVal val="0"/>
          <c:showCatName val="0"/>
          <c:showSerName val="0"/>
          <c:showPercent val="0"/>
          <c:showBubbleSize val="0"/>
        </c:dLbls>
        <c:marker val="1"/>
        <c:smooth val="0"/>
        <c:axId val="225413680"/>
        <c:axId val="225414072"/>
      </c:lineChart>
      <c:catAx>
        <c:axId val="225413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5414072"/>
        <c:crosses val="autoZero"/>
        <c:auto val="1"/>
        <c:lblAlgn val="ctr"/>
        <c:lblOffset val="100"/>
        <c:noMultiLvlLbl val="0"/>
      </c:catAx>
      <c:valAx>
        <c:axId val="225414072"/>
        <c:scaling>
          <c:orientation val="minMax"/>
          <c:max val="0.8"/>
          <c:min val="0.55000000000000004"/>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225413680"/>
        <c:crosses val="autoZero"/>
        <c:crossBetween val="between"/>
        <c:majorUnit val="1.0000000000000002E-2"/>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latin typeface="Arial" panose="020B0604020202020204" pitchFamily="34" charset="0"/>
                <a:cs typeface="Arial" panose="020B0604020202020204" pitchFamily="34" charset="0"/>
              </a:rPr>
              <a:t>3B Math High School</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1"/>
          <c:order val="1"/>
          <c:tx>
            <c:strRef>
              <c:f>MATH!$V$5</c:f>
              <c:strCache>
                <c:ptCount val="1"/>
                <c:pt idx="0">
                  <c:v>Proposed Targets</c:v>
                </c:pt>
              </c:strCache>
            </c:strRef>
          </c:tx>
          <c:spPr>
            <a:solidFill>
              <a:srgbClr val="C00000"/>
            </a:solidFill>
            <a:ln>
              <a:noFill/>
            </a:ln>
            <a:effectLst/>
          </c:spPr>
          <c:invertIfNegative val="0"/>
          <c:dLbls>
            <c:spPr>
              <a:noFill/>
              <a:ln w="25400">
                <a:solidFill>
                  <a:srgbClr val="C00000"/>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MATH!$W$3:$AB$3</c:f>
              <c:strCache>
                <c:ptCount val="6"/>
                <c:pt idx="0">
                  <c:v>2020-21</c:v>
                </c:pt>
                <c:pt idx="1">
                  <c:v>2021-22</c:v>
                </c:pt>
                <c:pt idx="2">
                  <c:v>2022-23</c:v>
                </c:pt>
                <c:pt idx="3">
                  <c:v>2023-24</c:v>
                </c:pt>
                <c:pt idx="4">
                  <c:v>2024-25</c:v>
                </c:pt>
                <c:pt idx="5">
                  <c:v>2025-26</c:v>
                </c:pt>
              </c:strCache>
            </c:strRef>
          </c:cat>
          <c:val>
            <c:numRef>
              <c:f>MATH!$W$5:$AB$5</c:f>
              <c:numCache>
                <c:formatCode>0.00%</c:formatCode>
                <c:ptCount val="6"/>
                <c:pt idx="0">
                  <c:v>0.6411</c:v>
                </c:pt>
                <c:pt idx="1">
                  <c:v>0.6411</c:v>
                </c:pt>
                <c:pt idx="2">
                  <c:v>0.6411</c:v>
                </c:pt>
                <c:pt idx="3">
                  <c:v>0.64749999999999996</c:v>
                </c:pt>
                <c:pt idx="4">
                  <c:v>0.65249999999999997</c:v>
                </c:pt>
                <c:pt idx="5">
                  <c:v>0.65749999999999997</c:v>
                </c:pt>
              </c:numCache>
            </c:numRef>
          </c:val>
          <c:extLst>
            <c:ext xmlns:c16="http://schemas.microsoft.com/office/drawing/2014/chart" uri="{C3380CC4-5D6E-409C-BE32-E72D297353CC}">
              <c16:uniqueId val="{00000000-27A6-4C7C-91BC-CC7FF2056369}"/>
            </c:ext>
          </c:extLst>
        </c:ser>
        <c:dLbls>
          <c:showLegendKey val="0"/>
          <c:showVal val="0"/>
          <c:showCatName val="0"/>
          <c:showSerName val="0"/>
          <c:showPercent val="0"/>
          <c:showBubbleSize val="0"/>
        </c:dLbls>
        <c:gapWidth val="100"/>
        <c:axId val="225414856"/>
        <c:axId val="225415248"/>
      </c:barChart>
      <c:lineChart>
        <c:grouping val="stacked"/>
        <c:varyColors val="0"/>
        <c:ser>
          <c:idx val="0"/>
          <c:order val="0"/>
          <c:tx>
            <c:strRef>
              <c:f>MATH!$V$4</c:f>
              <c:strCache>
                <c:ptCount val="1"/>
                <c:pt idx="0">
                  <c:v>Baseline</c:v>
                </c:pt>
              </c:strCache>
            </c:strRef>
          </c:tx>
          <c:spPr>
            <a:ln w="44450" cap="rnd">
              <a:solidFill>
                <a:srgbClr val="FFC000"/>
              </a:solidFill>
              <a:prstDash val="sysDash"/>
              <a:round/>
            </a:ln>
            <a:effectLst/>
          </c:spPr>
          <c:marker>
            <c:symbol val="none"/>
          </c:marker>
          <c:cat>
            <c:strRef>
              <c:f>MATH!$W$3:$AB$3</c:f>
              <c:strCache>
                <c:ptCount val="6"/>
                <c:pt idx="0">
                  <c:v>2020-21</c:v>
                </c:pt>
                <c:pt idx="1">
                  <c:v>2021-22</c:v>
                </c:pt>
                <c:pt idx="2">
                  <c:v>2022-23</c:v>
                </c:pt>
                <c:pt idx="3">
                  <c:v>2023-24</c:v>
                </c:pt>
                <c:pt idx="4">
                  <c:v>2024-25</c:v>
                </c:pt>
                <c:pt idx="5">
                  <c:v>2025-26</c:v>
                </c:pt>
              </c:strCache>
            </c:strRef>
          </c:cat>
          <c:val>
            <c:numRef>
              <c:f>MATH!$W$4:$AB$4</c:f>
              <c:numCache>
                <c:formatCode>0.00%</c:formatCode>
                <c:ptCount val="6"/>
                <c:pt idx="0">
                  <c:v>0.6411</c:v>
                </c:pt>
                <c:pt idx="1">
                  <c:v>0.6411</c:v>
                </c:pt>
                <c:pt idx="2">
                  <c:v>0.6411</c:v>
                </c:pt>
                <c:pt idx="3">
                  <c:v>0.6411</c:v>
                </c:pt>
                <c:pt idx="4">
                  <c:v>0.6411</c:v>
                </c:pt>
                <c:pt idx="5">
                  <c:v>0.6411</c:v>
                </c:pt>
              </c:numCache>
            </c:numRef>
          </c:val>
          <c:smooth val="0"/>
          <c:extLst>
            <c:ext xmlns:c16="http://schemas.microsoft.com/office/drawing/2014/chart" uri="{C3380CC4-5D6E-409C-BE32-E72D297353CC}">
              <c16:uniqueId val="{00000001-27A6-4C7C-91BC-CC7FF2056369}"/>
            </c:ext>
          </c:extLst>
        </c:ser>
        <c:dLbls>
          <c:showLegendKey val="0"/>
          <c:showVal val="0"/>
          <c:showCatName val="0"/>
          <c:showSerName val="0"/>
          <c:showPercent val="0"/>
          <c:showBubbleSize val="0"/>
        </c:dLbls>
        <c:marker val="1"/>
        <c:smooth val="0"/>
        <c:axId val="225414856"/>
        <c:axId val="225415248"/>
      </c:lineChart>
      <c:catAx>
        <c:axId val="225414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5415248"/>
        <c:crosses val="autoZero"/>
        <c:auto val="1"/>
        <c:lblAlgn val="ctr"/>
        <c:lblOffset val="100"/>
        <c:noMultiLvlLbl val="0"/>
      </c:catAx>
      <c:valAx>
        <c:axId val="225415248"/>
        <c:scaling>
          <c:orientation val="minMax"/>
          <c:max val="0.75000000000000011"/>
          <c:min val="0.5"/>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225414856"/>
        <c:crosses val="autoZero"/>
        <c:crossBetween val="between"/>
        <c:majorUnit val="1.0000000000000002E-2"/>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latin typeface="Arial" panose="020B0604020202020204" pitchFamily="34" charset="0"/>
                <a:cs typeface="Arial" panose="020B0604020202020204" pitchFamily="34" charset="0"/>
              </a:rPr>
              <a:t>3C Reading Grade 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97202654133852"/>
          <c:y val="0.10081984149779891"/>
          <c:w val="0.8560008054556002"/>
          <c:h val="0.75557692251329156"/>
        </c:manualLayout>
      </c:layout>
      <c:barChart>
        <c:barDir val="col"/>
        <c:grouping val="clustered"/>
        <c:varyColors val="0"/>
        <c:ser>
          <c:idx val="1"/>
          <c:order val="1"/>
          <c:tx>
            <c:strRef>
              <c:f>RLA!$I$18</c:f>
              <c:strCache>
                <c:ptCount val="1"/>
                <c:pt idx="0">
                  <c:v>Proposed Target</c:v>
                </c:pt>
              </c:strCache>
            </c:strRef>
          </c:tx>
          <c:spPr>
            <a:solidFill>
              <a:srgbClr val="0070C0"/>
            </a:solidFill>
            <a:ln>
              <a:noFill/>
            </a:ln>
            <a:effectLst/>
          </c:spPr>
          <c:invertIfNegative val="0"/>
          <c:dLbls>
            <c:spPr>
              <a:noFill/>
              <a:ln w="25400">
                <a:solidFill>
                  <a:srgbClr val="0070C0"/>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RLA!$J$16:$O$16</c:f>
              <c:strCache>
                <c:ptCount val="6"/>
                <c:pt idx="0">
                  <c:v>2020-21</c:v>
                </c:pt>
                <c:pt idx="1">
                  <c:v>2021-22</c:v>
                </c:pt>
                <c:pt idx="2">
                  <c:v>2022-23</c:v>
                </c:pt>
                <c:pt idx="3">
                  <c:v>2023-24</c:v>
                </c:pt>
                <c:pt idx="4">
                  <c:v>2024-25</c:v>
                </c:pt>
                <c:pt idx="5">
                  <c:v>2025-26</c:v>
                </c:pt>
              </c:strCache>
            </c:strRef>
          </c:cat>
          <c:val>
            <c:numRef>
              <c:f>RLA!$J$18:$O$18</c:f>
              <c:numCache>
                <c:formatCode>0.00%</c:formatCode>
                <c:ptCount val="6"/>
                <c:pt idx="0">
                  <c:v>0.89159999999999995</c:v>
                </c:pt>
                <c:pt idx="1">
                  <c:v>0.89159999999999995</c:v>
                </c:pt>
                <c:pt idx="2">
                  <c:v>0.89159999999999995</c:v>
                </c:pt>
                <c:pt idx="3">
                  <c:v>0.89749999999999996</c:v>
                </c:pt>
                <c:pt idx="4">
                  <c:v>0.90249999999999997</c:v>
                </c:pt>
                <c:pt idx="5">
                  <c:v>0.90749999999999997</c:v>
                </c:pt>
              </c:numCache>
            </c:numRef>
          </c:val>
          <c:extLst>
            <c:ext xmlns:c16="http://schemas.microsoft.com/office/drawing/2014/chart" uri="{C3380CC4-5D6E-409C-BE32-E72D297353CC}">
              <c16:uniqueId val="{00000000-318D-4E57-ABC5-3EDF304B727B}"/>
            </c:ext>
          </c:extLst>
        </c:ser>
        <c:dLbls>
          <c:showLegendKey val="0"/>
          <c:showVal val="0"/>
          <c:showCatName val="0"/>
          <c:showSerName val="0"/>
          <c:showPercent val="0"/>
          <c:showBubbleSize val="0"/>
        </c:dLbls>
        <c:gapWidth val="100"/>
        <c:axId val="225416032"/>
        <c:axId val="225416424"/>
      </c:barChart>
      <c:lineChart>
        <c:grouping val="stacked"/>
        <c:varyColors val="0"/>
        <c:ser>
          <c:idx val="0"/>
          <c:order val="0"/>
          <c:tx>
            <c:strRef>
              <c:f>RLA!$I$17</c:f>
              <c:strCache>
                <c:ptCount val="1"/>
                <c:pt idx="0">
                  <c:v>Baseline</c:v>
                </c:pt>
              </c:strCache>
            </c:strRef>
          </c:tx>
          <c:spPr>
            <a:ln w="44450" cap="rnd">
              <a:solidFill>
                <a:srgbClr val="FFC000"/>
              </a:solidFill>
              <a:prstDash val="sysDash"/>
              <a:round/>
            </a:ln>
            <a:effectLst/>
          </c:spPr>
          <c:marker>
            <c:symbol val="none"/>
          </c:marker>
          <c:cat>
            <c:strRef>
              <c:f>RLA!$J$16:$O$16</c:f>
              <c:strCache>
                <c:ptCount val="6"/>
                <c:pt idx="0">
                  <c:v>2020-21</c:v>
                </c:pt>
                <c:pt idx="1">
                  <c:v>2021-22</c:v>
                </c:pt>
                <c:pt idx="2">
                  <c:v>2022-23</c:v>
                </c:pt>
                <c:pt idx="3">
                  <c:v>2023-24</c:v>
                </c:pt>
                <c:pt idx="4">
                  <c:v>2024-25</c:v>
                </c:pt>
                <c:pt idx="5">
                  <c:v>2025-26</c:v>
                </c:pt>
              </c:strCache>
            </c:strRef>
          </c:cat>
          <c:val>
            <c:numRef>
              <c:f>RLA!$J$17:$O$17</c:f>
              <c:numCache>
                <c:formatCode>0.00%</c:formatCode>
                <c:ptCount val="6"/>
                <c:pt idx="0">
                  <c:v>0.89159999999999995</c:v>
                </c:pt>
                <c:pt idx="1">
                  <c:v>0.89159999999999995</c:v>
                </c:pt>
                <c:pt idx="2">
                  <c:v>0.89159999999999995</c:v>
                </c:pt>
                <c:pt idx="3">
                  <c:v>0.89159999999999995</c:v>
                </c:pt>
                <c:pt idx="4">
                  <c:v>0.89159999999999995</c:v>
                </c:pt>
                <c:pt idx="5">
                  <c:v>0.89159999999999995</c:v>
                </c:pt>
              </c:numCache>
            </c:numRef>
          </c:val>
          <c:smooth val="0"/>
          <c:extLst>
            <c:ext xmlns:c16="http://schemas.microsoft.com/office/drawing/2014/chart" uri="{C3380CC4-5D6E-409C-BE32-E72D297353CC}">
              <c16:uniqueId val="{00000001-318D-4E57-ABC5-3EDF304B727B}"/>
            </c:ext>
          </c:extLst>
        </c:ser>
        <c:dLbls>
          <c:showLegendKey val="0"/>
          <c:showVal val="0"/>
          <c:showCatName val="0"/>
          <c:showSerName val="0"/>
          <c:showPercent val="0"/>
          <c:showBubbleSize val="0"/>
        </c:dLbls>
        <c:marker val="1"/>
        <c:smooth val="0"/>
        <c:axId val="225416032"/>
        <c:axId val="225416424"/>
      </c:lineChart>
      <c:catAx>
        <c:axId val="225416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5416424"/>
        <c:crosses val="autoZero"/>
        <c:auto val="1"/>
        <c:lblAlgn val="ctr"/>
        <c:lblOffset val="100"/>
        <c:noMultiLvlLbl val="0"/>
      </c:catAx>
      <c:valAx>
        <c:axId val="225416424"/>
        <c:scaling>
          <c:orientation val="minMax"/>
          <c:max val="1"/>
          <c:min val="0.5"/>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225416032"/>
        <c:crosses val="autoZero"/>
        <c:crossBetween val="between"/>
        <c:majorUnit val="0.2"/>
      </c:valAx>
      <c:spPr>
        <a:noFill/>
        <a:ln>
          <a:noFill/>
        </a:ln>
        <a:effectLst/>
      </c:spPr>
    </c:plotArea>
    <c:legend>
      <c:legendPos val="b"/>
      <c:layout>
        <c:manualLayout>
          <c:xMode val="edge"/>
          <c:yMode val="edge"/>
          <c:x val="0.1674910523843528"/>
          <c:y val="0.94487337116127468"/>
          <c:w val="0.6650178952312944"/>
          <c:h val="5.512662883872518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latin typeface="Arial" panose="020B0604020202020204" pitchFamily="34" charset="0"/>
                <a:cs typeface="Arial" panose="020B0604020202020204" pitchFamily="34" charset="0"/>
              </a:rPr>
              <a:t>3C Math Grade 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MATH!$I$18</c:f>
              <c:strCache>
                <c:ptCount val="1"/>
                <c:pt idx="0">
                  <c:v>Proposed Target</c:v>
                </c:pt>
              </c:strCache>
            </c:strRef>
          </c:tx>
          <c:spPr>
            <a:solidFill>
              <a:srgbClr val="0070C0"/>
            </a:solidFill>
            <a:ln>
              <a:noFill/>
            </a:ln>
            <a:effectLst/>
          </c:spPr>
          <c:invertIfNegative val="0"/>
          <c:dLbls>
            <c:spPr>
              <a:noFill/>
              <a:ln w="25400">
                <a:solidFill>
                  <a:srgbClr val="0070C0"/>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MATH!$J$16:$O$16</c:f>
              <c:strCache>
                <c:ptCount val="6"/>
                <c:pt idx="0">
                  <c:v>2020-21</c:v>
                </c:pt>
                <c:pt idx="1">
                  <c:v>2021-22</c:v>
                </c:pt>
                <c:pt idx="2">
                  <c:v>2022-23</c:v>
                </c:pt>
                <c:pt idx="3">
                  <c:v>2023-24</c:v>
                </c:pt>
                <c:pt idx="4">
                  <c:v>2024-25</c:v>
                </c:pt>
                <c:pt idx="5">
                  <c:v>2025-26</c:v>
                </c:pt>
              </c:strCache>
            </c:strRef>
          </c:cat>
          <c:val>
            <c:numRef>
              <c:f>MATH!$J$18:$O$18</c:f>
              <c:numCache>
                <c:formatCode>0.00%</c:formatCode>
                <c:ptCount val="6"/>
                <c:pt idx="0">
                  <c:v>0.81410000000000005</c:v>
                </c:pt>
                <c:pt idx="1">
                  <c:v>0.81410000000000005</c:v>
                </c:pt>
                <c:pt idx="2">
                  <c:v>0.81410000000000005</c:v>
                </c:pt>
                <c:pt idx="3">
                  <c:v>0.82</c:v>
                </c:pt>
                <c:pt idx="4">
                  <c:v>0.82499999999999996</c:v>
                </c:pt>
                <c:pt idx="5">
                  <c:v>0.83</c:v>
                </c:pt>
              </c:numCache>
            </c:numRef>
          </c:val>
          <c:extLst>
            <c:ext xmlns:c16="http://schemas.microsoft.com/office/drawing/2014/chart" uri="{C3380CC4-5D6E-409C-BE32-E72D297353CC}">
              <c16:uniqueId val="{00000000-C44C-4656-BB96-6EF68C1D0672}"/>
            </c:ext>
          </c:extLst>
        </c:ser>
        <c:dLbls>
          <c:showLegendKey val="0"/>
          <c:showVal val="0"/>
          <c:showCatName val="0"/>
          <c:showSerName val="0"/>
          <c:showPercent val="0"/>
          <c:showBubbleSize val="0"/>
        </c:dLbls>
        <c:gapWidth val="100"/>
        <c:axId val="225777400"/>
        <c:axId val="225777792"/>
      </c:barChart>
      <c:lineChart>
        <c:grouping val="stacked"/>
        <c:varyColors val="0"/>
        <c:ser>
          <c:idx val="0"/>
          <c:order val="0"/>
          <c:tx>
            <c:strRef>
              <c:f>MATH!$I$17</c:f>
              <c:strCache>
                <c:ptCount val="1"/>
                <c:pt idx="0">
                  <c:v>Baseline</c:v>
                </c:pt>
              </c:strCache>
            </c:strRef>
          </c:tx>
          <c:spPr>
            <a:ln w="44450" cap="rnd">
              <a:solidFill>
                <a:srgbClr val="FFC000"/>
              </a:solidFill>
              <a:prstDash val="sysDash"/>
              <a:round/>
            </a:ln>
            <a:effectLst/>
          </c:spPr>
          <c:marker>
            <c:symbol val="none"/>
          </c:marker>
          <c:cat>
            <c:strRef>
              <c:f>MATH!$J$16:$O$16</c:f>
              <c:strCache>
                <c:ptCount val="6"/>
                <c:pt idx="0">
                  <c:v>2020-21</c:v>
                </c:pt>
                <c:pt idx="1">
                  <c:v>2021-22</c:v>
                </c:pt>
                <c:pt idx="2">
                  <c:v>2022-23</c:v>
                </c:pt>
                <c:pt idx="3">
                  <c:v>2023-24</c:v>
                </c:pt>
                <c:pt idx="4">
                  <c:v>2024-25</c:v>
                </c:pt>
                <c:pt idx="5">
                  <c:v>2025-26</c:v>
                </c:pt>
              </c:strCache>
            </c:strRef>
          </c:cat>
          <c:val>
            <c:numRef>
              <c:f>MATH!$J$17:$O$17</c:f>
              <c:numCache>
                <c:formatCode>0.00%</c:formatCode>
                <c:ptCount val="6"/>
                <c:pt idx="0">
                  <c:v>0.81410000000000005</c:v>
                </c:pt>
                <c:pt idx="1">
                  <c:v>0.81410000000000005</c:v>
                </c:pt>
                <c:pt idx="2">
                  <c:v>0.81410000000000005</c:v>
                </c:pt>
                <c:pt idx="3">
                  <c:v>0.81410000000000005</c:v>
                </c:pt>
                <c:pt idx="4">
                  <c:v>0.81410000000000005</c:v>
                </c:pt>
                <c:pt idx="5">
                  <c:v>0.81410000000000005</c:v>
                </c:pt>
              </c:numCache>
            </c:numRef>
          </c:val>
          <c:smooth val="0"/>
          <c:extLst>
            <c:ext xmlns:c16="http://schemas.microsoft.com/office/drawing/2014/chart" uri="{C3380CC4-5D6E-409C-BE32-E72D297353CC}">
              <c16:uniqueId val="{00000001-C44C-4656-BB96-6EF68C1D0672}"/>
            </c:ext>
          </c:extLst>
        </c:ser>
        <c:dLbls>
          <c:showLegendKey val="0"/>
          <c:showVal val="0"/>
          <c:showCatName val="0"/>
          <c:showSerName val="0"/>
          <c:showPercent val="0"/>
          <c:showBubbleSize val="0"/>
        </c:dLbls>
        <c:marker val="1"/>
        <c:smooth val="0"/>
        <c:axId val="225777400"/>
        <c:axId val="225777792"/>
      </c:lineChart>
      <c:catAx>
        <c:axId val="225777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5777792"/>
        <c:crosses val="autoZero"/>
        <c:auto val="1"/>
        <c:lblAlgn val="ctr"/>
        <c:lblOffset val="100"/>
        <c:noMultiLvlLbl val="0"/>
      </c:catAx>
      <c:valAx>
        <c:axId val="225777792"/>
        <c:scaling>
          <c:orientation val="minMax"/>
          <c:max val="1"/>
          <c:min val="0.5"/>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225777400"/>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latin typeface="Arial" panose="020B0604020202020204" pitchFamily="34" charset="0"/>
                <a:cs typeface="Arial" panose="020B0604020202020204" pitchFamily="34" charset="0"/>
              </a:rPr>
              <a:t>3C Reading Grade 8</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RLA!$J$41</c:f>
              <c:strCache>
                <c:ptCount val="1"/>
                <c:pt idx="0">
                  <c:v>Proposed Target</c:v>
                </c:pt>
              </c:strCache>
            </c:strRef>
          </c:tx>
          <c:spPr>
            <a:solidFill>
              <a:schemeClr val="accent2"/>
            </a:solidFill>
            <a:ln>
              <a:noFill/>
            </a:ln>
            <a:effectLst/>
          </c:spPr>
          <c:invertIfNegative val="0"/>
          <c:dLbls>
            <c:spPr>
              <a:noFill/>
              <a:ln w="25400">
                <a:solidFill>
                  <a:schemeClr val="accent2"/>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RLA!$K$39:$P$39</c:f>
              <c:strCache>
                <c:ptCount val="6"/>
                <c:pt idx="0">
                  <c:v>2020-21</c:v>
                </c:pt>
                <c:pt idx="1">
                  <c:v>2021-22</c:v>
                </c:pt>
                <c:pt idx="2">
                  <c:v>2022-23</c:v>
                </c:pt>
                <c:pt idx="3">
                  <c:v>2023-24</c:v>
                </c:pt>
                <c:pt idx="4">
                  <c:v>2024-25</c:v>
                </c:pt>
                <c:pt idx="5">
                  <c:v>2025-26</c:v>
                </c:pt>
              </c:strCache>
            </c:strRef>
          </c:cat>
          <c:val>
            <c:numRef>
              <c:f>RLA!$K$41:$P$41</c:f>
              <c:numCache>
                <c:formatCode>0.00%</c:formatCode>
                <c:ptCount val="6"/>
                <c:pt idx="0">
                  <c:v>0.8165</c:v>
                </c:pt>
                <c:pt idx="1">
                  <c:v>0.8165</c:v>
                </c:pt>
                <c:pt idx="2">
                  <c:v>0.8165</c:v>
                </c:pt>
                <c:pt idx="3">
                  <c:v>0.82</c:v>
                </c:pt>
                <c:pt idx="4">
                  <c:v>0.82499999999999996</c:v>
                </c:pt>
                <c:pt idx="5">
                  <c:v>0.83</c:v>
                </c:pt>
              </c:numCache>
            </c:numRef>
          </c:val>
          <c:extLst>
            <c:ext xmlns:c16="http://schemas.microsoft.com/office/drawing/2014/chart" uri="{C3380CC4-5D6E-409C-BE32-E72D297353CC}">
              <c16:uniqueId val="{00000000-71A2-4AB5-9FBD-F0D8E0F34FF8}"/>
            </c:ext>
          </c:extLst>
        </c:ser>
        <c:dLbls>
          <c:showLegendKey val="0"/>
          <c:showVal val="0"/>
          <c:showCatName val="0"/>
          <c:showSerName val="0"/>
          <c:showPercent val="0"/>
          <c:showBubbleSize val="0"/>
        </c:dLbls>
        <c:gapWidth val="100"/>
        <c:axId val="225778576"/>
        <c:axId val="225778968"/>
      </c:barChart>
      <c:lineChart>
        <c:grouping val="stacked"/>
        <c:varyColors val="0"/>
        <c:ser>
          <c:idx val="0"/>
          <c:order val="0"/>
          <c:tx>
            <c:strRef>
              <c:f>RLA!$J$40</c:f>
              <c:strCache>
                <c:ptCount val="1"/>
                <c:pt idx="0">
                  <c:v>Baseline</c:v>
                </c:pt>
              </c:strCache>
            </c:strRef>
          </c:tx>
          <c:spPr>
            <a:ln w="44450" cap="rnd">
              <a:solidFill>
                <a:srgbClr val="FFC000"/>
              </a:solidFill>
              <a:prstDash val="sysDash"/>
              <a:round/>
            </a:ln>
            <a:effectLst/>
          </c:spPr>
          <c:marker>
            <c:symbol val="none"/>
          </c:marker>
          <c:cat>
            <c:strRef>
              <c:f>RLA!$K$39:$P$39</c:f>
              <c:strCache>
                <c:ptCount val="6"/>
                <c:pt idx="0">
                  <c:v>2020-21</c:v>
                </c:pt>
                <c:pt idx="1">
                  <c:v>2021-22</c:v>
                </c:pt>
                <c:pt idx="2">
                  <c:v>2022-23</c:v>
                </c:pt>
                <c:pt idx="3">
                  <c:v>2023-24</c:v>
                </c:pt>
                <c:pt idx="4">
                  <c:v>2024-25</c:v>
                </c:pt>
                <c:pt idx="5">
                  <c:v>2025-26</c:v>
                </c:pt>
              </c:strCache>
            </c:strRef>
          </c:cat>
          <c:val>
            <c:numRef>
              <c:f>RLA!$K$40:$P$40</c:f>
              <c:numCache>
                <c:formatCode>0.00%</c:formatCode>
                <c:ptCount val="6"/>
                <c:pt idx="0">
                  <c:v>0.8165</c:v>
                </c:pt>
                <c:pt idx="1">
                  <c:v>0.8165</c:v>
                </c:pt>
                <c:pt idx="2">
                  <c:v>0.8165</c:v>
                </c:pt>
                <c:pt idx="3">
                  <c:v>0.8165</c:v>
                </c:pt>
                <c:pt idx="4">
                  <c:v>0.8165</c:v>
                </c:pt>
                <c:pt idx="5">
                  <c:v>0.8165</c:v>
                </c:pt>
              </c:numCache>
            </c:numRef>
          </c:val>
          <c:smooth val="0"/>
          <c:extLst>
            <c:ext xmlns:c16="http://schemas.microsoft.com/office/drawing/2014/chart" uri="{C3380CC4-5D6E-409C-BE32-E72D297353CC}">
              <c16:uniqueId val="{00000001-71A2-4AB5-9FBD-F0D8E0F34FF8}"/>
            </c:ext>
          </c:extLst>
        </c:ser>
        <c:dLbls>
          <c:showLegendKey val="0"/>
          <c:showVal val="0"/>
          <c:showCatName val="0"/>
          <c:showSerName val="0"/>
          <c:showPercent val="0"/>
          <c:showBubbleSize val="0"/>
        </c:dLbls>
        <c:marker val="1"/>
        <c:smooth val="0"/>
        <c:axId val="225778576"/>
        <c:axId val="225778968"/>
      </c:lineChart>
      <c:catAx>
        <c:axId val="225778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5778968"/>
        <c:crosses val="autoZero"/>
        <c:auto val="1"/>
        <c:lblAlgn val="ctr"/>
        <c:lblOffset val="100"/>
        <c:noMultiLvlLbl val="0"/>
      </c:catAx>
      <c:valAx>
        <c:axId val="225778968"/>
        <c:scaling>
          <c:orientation val="minMax"/>
          <c:max val="0.9"/>
          <c:min val="0.65000000000000013"/>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225778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latin typeface="Arial" panose="020B0604020202020204" pitchFamily="34" charset="0"/>
                <a:cs typeface="Arial" panose="020B0604020202020204" pitchFamily="34" charset="0"/>
              </a:rPr>
              <a:t>3C Math Grade 8</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MATH!$I$41</c:f>
              <c:strCache>
                <c:ptCount val="1"/>
                <c:pt idx="0">
                  <c:v>Proposed Target</c:v>
                </c:pt>
              </c:strCache>
            </c:strRef>
          </c:tx>
          <c:spPr>
            <a:solidFill>
              <a:schemeClr val="accent2"/>
            </a:solidFill>
            <a:ln>
              <a:solidFill>
                <a:schemeClr val="accent2"/>
              </a:solidFill>
            </a:ln>
            <a:effectLst/>
          </c:spPr>
          <c:invertIfNegative val="0"/>
          <c:dLbls>
            <c:spPr>
              <a:noFill/>
              <a:ln w="25400">
                <a:solidFill>
                  <a:schemeClr val="accent2"/>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MATH!$J$39:$O$39</c:f>
              <c:strCache>
                <c:ptCount val="6"/>
                <c:pt idx="0">
                  <c:v>2020-21</c:v>
                </c:pt>
                <c:pt idx="1">
                  <c:v>2021-22</c:v>
                </c:pt>
                <c:pt idx="2">
                  <c:v>2022-23</c:v>
                </c:pt>
                <c:pt idx="3">
                  <c:v>2023-24</c:v>
                </c:pt>
                <c:pt idx="4">
                  <c:v>2024-25</c:v>
                </c:pt>
                <c:pt idx="5">
                  <c:v>2025-26</c:v>
                </c:pt>
              </c:strCache>
            </c:strRef>
          </c:cat>
          <c:val>
            <c:numRef>
              <c:f>MATH!$J$41:$O$41</c:f>
              <c:numCache>
                <c:formatCode>0.00%</c:formatCode>
                <c:ptCount val="6"/>
                <c:pt idx="0">
                  <c:v>0.75600000000000001</c:v>
                </c:pt>
                <c:pt idx="1">
                  <c:v>0.75600000000000001</c:v>
                </c:pt>
                <c:pt idx="2">
                  <c:v>0.75600000000000001</c:v>
                </c:pt>
                <c:pt idx="3">
                  <c:v>0.76</c:v>
                </c:pt>
                <c:pt idx="4">
                  <c:v>0.76500000000000001</c:v>
                </c:pt>
                <c:pt idx="5">
                  <c:v>0.77</c:v>
                </c:pt>
              </c:numCache>
            </c:numRef>
          </c:val>
          <c:extLst>
            <c:ext xmlns:c16="http://schemas.microsoft.com/office/drawing/2014/chart" uri="{C3380CC4-5D6E-409C-BE32-E72D297353CC}">
              <c16:uniqueId val="{00000000-31A1-4AE3-BA06-4D84F26CBF97}"/>
            </c:ext>
          </c:extLst>
        </c:ser>
        <c:dLbls>
          <c:showLegendKey val="0"/>
          <c:showVal val="0"/>
          <c:showCatName val="0"/>
          <c:showSerName val="0"/>
          <c:showPercent val="0"/>
          <c:showBubbleSize val="0"/>
        </c:dLbls>
        <c:gapWidth val="100"/>
        <c:axId val="225779752"/>
        <c:axId val="225780144"/>
      </c:barChart>
      <c:lineChart>
        <c:grouping val="stacked"/>
        <c:varyColors val="0"/>
        <c:ser>
          <c:idx val="0"/>
          <c:order val="0"/>
          <c:tx>
            <c:strRef>
              <c:f>MATH!$I$40</c:f>
              <c:strCache>
                <c:ptCount val="1"/>
                <c:pt idx="0">
                  <c:v>Baseline</c:v>
                </c:pt>
              </c:strCache>
            </c:strRef>
          </c:tx>
          <c:spPr>
            <a:ln w="44450" cap="rnd">
              <a:solidFill>
                <a:srgbClr val="FFC000"/>
              </a:solidFill>
              <a:prstDash val="sysDash"/>
              <a:round/>
            </a:ln>
            <a:effectLst/>
          </c:spPr>
          <c:marker>
            <c:symbol val="none"/>
          </c:marker>
          <c:cat>
            <c:strRef>
              <c:f>MATH!$J$39:$O$39</c:f>
              <c:strCache>
                <c:ptCount val="6"/>
                <c:pt idx="0">
                  <c:v>2020-21</c:v>
                </c:pt>
                <c:pt idx="1">
                  <c:v>2021-22</c:v>
                </c:pt>
                <c:pt idx="2">
                  <c:v>2022-23</c:v>
                </c:pt>
                <c:pt idx="3">
                  <c:v>2023-24</c:v>
                </c:pt>
                <c:pt idx="4">
                  <c:v>2024-25</c:v>
                </c:pt>
                <c:pt idx="5">
                  <c:v>2025-26</c:v>
                </c:pt>
              </c:strCache>
            </c:strRef>
          </c:cat>
          <c:val>
            <c:numRef>
              <c:f>MATH!$J$40:$O$40</c:f>
              <c:numCache>
                <c:formatCode>0.00%</c:formatCode>
                <c:ptCount val="6"/>
                <c:pt idx="0">
                  <c:v>0.75600000000000001</c:v>
                </c:pt>
                <c:pt idx="1">
                  <c:v>0.75600000000000001</c:v>
                </c:pt>
                <c:pt idx="2">
                  <c:v>0.75600000000000001</c:v>
                </c:pt>
                <c:pt idx="3">
                  <c:v>0.75600000000000001</c:v>
                </c:pt>
                <c:pt idx="4">
                  <c:v>0.75600000000000001</c:v>
                </c:pt>
                <c:pt idx="5">
                  <c:v>0.75600000000000001</c:v>
                </c:pt>
              </c:numCache>
            </c:numRef>
          </c:val>
          <c:smooth val="0"/>
          <c:extLst>
            <c:ext xmlns:c16="http://schemas.microsoft.com/office/drawing/2014/chart" uri="{C3380CC4-5D6E-409C-BE32-E72D297353CC}">
              <c16:uniqueId val="{00000001-31A1-4AE3-BA06-4D84F26CBF97}"/>
            </c:ext>
          </c:extLst>
        </c:ser>
        <c:dLbls>
          <c:showLegendKey val="0"/>
          <c:showVal val="0"/>
          <c:showCatName val="0"/>
          <c:showSerName val="0"/>
          <c:showPercent val="0"/>
          <c:showBubbleSize val="0"/>
        </c:dLbls>
        <c:marker val="1"/>
        <c:smooth val="0"/>
        <c:axId val="225779752"/>
        <c:axId val="225780144"/>
      </c:lineChart>
      <c:catAx>
        <c:axId val="225779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5780144"/>
        <c:crosses val="autoZero"/>
        <c:auto val="1"/>
        <c:lblAlgn val="ctr"/>
        <c:lblOffset val="100"/>
        <c:noMultiLvlLbl val="0"/>
      </c:catAx>
      <c:valAx>
        <c:axId val="225780144"/>
        <c:scaling>
          <c:orientation val="minMax"/>
          <c:max val="0.9"/>
          <c:min val="0.65000000000000013"/>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225779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latin typeface="Arial" panose="020B0604020202020204" pitchFamily="34" charset="0"/>
                <a:cs typeface="Arial" panose="020B0604020202020204" pitchFamily="34" charset="0"/>
              </a:rPr>
              <a:t>3C Reading High School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RLA!$A$48</c:f>
              <c:strCache>
                <c:ptCount val="1"/>
                <c:pt idx="0">
                  <c:v>Proposed Target</c:v>
                </c:pt>
              </c:strCache>
            </c:strRef>
          </c:tx>
          <c:spPr>
            <a:solidFill>
              <a:schemeClr val="accent3"/>
            </a:solidFill>
            <a:ln>
              <a:noFill/>
            </a:ln>
            <a:effectLst/>
          </c:spPr>
          <c:invertIfNegative val="0"/>
          <c:dLbls>
            <c:spPr>
              <a:noFill/>
              <a:ln w="25400">
                <a:solidFill>
                  <a:schemeClr val="accent3"/>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RLA!$B$46:$G$46</c:f>
              <c:strCache>
                <c:ptCount val="6"/>
                <c:pt idx="0">
                  <c:v>2020-21</c:v>
                </c:pt>
                <c:pt idx="1">
                  <c:v>2021-22</c:v>
                </c:pt>
                <c:pt idx="2">
                  <c:v>2022-23</c:v>
                </c:pt>
                <c:pt idx="3">
                  <c:v>2023-24</c:v>
                </c:pt>
                <c:pt idx="4">
                  <c:v>2024-25</c:v>
                </c:pt>
                <c:pt idx="5">
                  <c:v>2025-26</c:v>
                </c:pt>
              </c:strCache>
            </c:strRef>
          </c:cat>
          <c:val>
            <c:numRef>
              <c:f>RLA!$B$48:$G$48</c:f>
              <c:numCache>
                <c:formatCode>0.00%</c:formatCode>
                <c:ptCount val="6"/>
                <c:pt idx="0">
                  <c:v>0.73460000000000003</c:v>
                </c:pt>
                <c:pt idx="1">
                  <c:v>0.73460000000000003</c:v>
                </c:pt>
                <c:pt idx="2">
                  <c:v>0.73460000000000003</c:v>
                </c:pt>
                <c:pt idx="3">
                  <c:v>0.74</c:v>
                </c:pt>
                <c:pt idx="4">
                  <c:v>0.745</c:v>
                </c:pt>
                <c:pt idx="5">
                  <c:v>0.75</c:v>
                </c:pt>
              </c:numCache>
            </c:numRef>
          </c:val>
          <c:extLst>
            <c:ext xmlns:c16="http://schemas.microsoft.com/office/drawing/2014/chart" uri="{C3380CC4-5D6E-409C-BE32-E72D297353CC}">
              <c16:uniqueId val="{00000000-E364-4B19-98C9-48B80E62B25A}"/>
            </c:ext>
          </c:extLst>
        </c:ser>
        <c:dLbls>
          <c:showLegendKey val="0"/>
          <c:showVal val="0"/>
          <c:showCatName val="0"/>
          <c:showSerName val="0"/>
          <c:showPercent val="0"/>
          <c:showBubbleSize val="0"/>
        </c:dLbls>
        <c:gapWidth val="100"/>
        <c:axId val="226162704"/>
        <c:axId val="226163096"/>
      </c:barChart>
      <c:lineChart>
        <c:grouping val="stacked"/>
        <c:varyColors val="0"/>
        <c:ser>
          <c:idx val="0"/>
          <c:order val="0"/>
          <c:tx>
            <c:strRef>
              <c:f>RLA!$A$47</c:f>
              <c:strCache>
                <c:ptCount val="1"/>
                <c:pt idx="0">
                  <c:v>Baseline</c:v>
                </c:pt>
              </c:strCache>
            </c:strRef>
          </c:tx>
          <c:spPr>
            <a:ln w="44450" cap="rnd">
              <a:solidFill>
                <a:srgbClr val="FFC000"/>
              </a:solidFill>
              <a:prstDash val="sysDash"/>
              <a:round/>
            </a:ln>
            <a:effectLst/>
          </c:spPr>
          <c:marker>
            <c:symbol val="none"/>
          </c:marker>
          <c:cat>
            <c:strRef>
              <c:f>RLA!$B$46:$G$46</c:f>
              <c:strCache>
                <c:ptCount val="6"/>
                <c:pt idx="0">
                  <c:v>2020-21</c:v>
                </c:pt>
                <c:pt idx="1">
                  <c:v>2021-22</c:v>
                </c:pt>
                <c:pt idx="2">
                  <c:v>2022-23</c:v>
                </c:pt>
                <c:pt idx="3">
                  <c:v>2023-24</c:v>
                </c:pt>
                <c:pt idx="4">
                  <c:v>2024-25</c:v>
                </c:pt>
                <c:pt idx="5">
                  <c:v>2025-26</c:v>
                </c:pt>
              </c:strCache>
            </c:strRef>
          </c:cat>
          <c:val>
            <c:numRef>
              <c:f>RLA!$B$47:$G$47</c:f>
              <c:numCache>
                <c:formatCode>0.00%</c:formatCode>
                <c:ptCount val="6"/>
                <c:pt idx="0">
                  <c:v>0.73460000000000003</c:v>
                </c:pt>
                <c:pt idx="1">
                  <c:v>0.73460000000000003</c:v>
                </c:pt>
                <c:pt idx="2">
                  <c:v>0.73460000000000003</c:v>
                </c:pt>
                <c:pt idx="3">
                  <c:v>0.73460000000000003</c:v>
                </c:pt>
                <c:pt idx="4">
                  <c:v>0.73460000000000003</c:v>
                </c:pt>
                <c:pt idx="5">
                  <c:v>0.73460000000000003</c:v>
                </c:pt>
              </c:numCache>
            </c:numRef>
          </c:val>
          <c:smooth val="0"/>
          <c:extLst>
            <c:ext xmlns:c16="http://schemas.microsoft.com/office/drawing/2014/chart" uri="{C3380CC4-5D6E-409C-BE32-E72D297353CC}">
              <c16:uniqueId val="{00000001-E364-4B19-98C9-48B80E62B25A}"/>
            </c:ext>
          </c:extLst>
        </c:ser>
        <c:dLbls>
          <c:showLegendKey val="0"/>
          <c:showVal val="0"/>
          <c:showCatName val="0"/>
          <c:showSerName val="0"/>
          <c:showPercent val="0"/>
          <c:showBubbleSize val="0"/>
        </c:dLbls>
        <c:marker val="1"/>
        <c:smooth val="0"/>
        <c:axId val="226162704"/>
        <c:axId val="226163096"/>
      </c:lineChart>
      <c:catAx>
        <c:axId val="226162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6163096"/>
        <c:crosses val="autoZero"/>
        <c:auto val="1"/>
        <c:lblAlgn val="ctr"/>
        <c:lblOffset val="100"/>
        <c:noMultiLvlLbl val="0"/>
      </c:catAx>
      <c:valAx>
        <c:axId val="226163096"/>
        <c:scaling>
          <c:orientation val="minMax"/>
          <c:max val="0.8"/>
          <c:min val="0.60000000000000009"/>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226162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rgbClr val="002060"/>
                </a:solidFill>
                <a:latin typeface="Arial" panose="020B0604020202020204" pitchFamily="34" charset="0"/>
                <a:ea typeface="+mn-ea"/>
                <a:cs typeface="Arial" panose="020B0604020202020204" pitchFamily="34" charset="0"/>
              </a:defRPr>
            </a:pPr>
            <a:r>
              <a:rPr lang="en-US" sz="1800">
                <a:solidFill>
                  <a:srgbClr val="002060"/>
                </a:solidFill>
                <a:latin typeface="Arial" panose="020B0604020202020204" pitchFamily="34" charset="0"/>
                <a:cs typeface="Arial" panose="020B0604020202020204" pitchFamily="34" charset="0"/>
              </a:rPr>
              <a:t>3B Reading</a:t>
            </a:r>
          </a:p>
        </c:rich>
      </c:tx>
      <c:layout>
        <c:manualLayout>
          <c:xMode val="edge"/>
          <c:yMode val="edge"/>
          <c:x val="0.40241730114314223"/>
          <c:y val="2.7481961987036738E-3"/>
        </c:manualLayout>
      </c:layout>
      <c:overlay val="0"/>
      <c:spPr>
        <a:noFill/>
        <a:ln>
          <a:noFill/>
        </a:ln>
        <a:effectLst/>
      </c:spPr>
      <c:txPr>
        <a:bodyPr rot="0" spcFirstLastPara="1" vertOverflow="ellipsis" vert="horz" wrap="square" anchor="ctr" anchorCtr="1"/>
        <a:lstStyle/>
        <a:p>
          <a:pPr>
            <a:defRPr sz="18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018478727263992"/>
          <c:y val="0.13004056952564053"/>
          <c:w val="0.87711215629882056"/>
          <c:h val="0.74590060223674071"/>
        </c:manualLayout>
      </c:layout>
      <c:barChart>
        <c:barDir val="col"/>
        <c:grouping val="clustered"/>
        <c:varyColors val="0"/>
        <c:ser>
          <c:idx val="0"/>
          <c:order val="0"/>
          <c:tx>
            <c:strRef>
              <c:f>RLA!$F$17</c:f>
              <c:strCache>
                <c:ptCount val="1"/>
                <c:pt idx="0">
                  <c:v>Grade 4</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RLA!$G$16:$J$16</c:f>
              <c:strCache>
                <c:ptCount val="4"/>
                <c:pt idx="0">
                  <c:v>2015-16</c:v>
                </c:pt>
                <c:pt idx="1">
                  <c:v>2016-17</c:v>
                </c:pt>
                <c:pt idx="2">
                  <c:v>2017-18</c:v>
                </c:pt>
                <c:pt idx="3">
                  <c:v>2018-19</c:v>
                </c:pt>
              </c:strCache>
            </c:strRef>
          </c:cat>
          <c:val>
            <c:numRef>
              <c:f>RLA!$G$17:$J$17</c:f>
              <c:numCache>
                <c:formatCode>0.00%</c:formatCode>
                <c:ptCount val="4"/>
                <c:pt idx="0">
                  <c:v>9.5969650302370132E-2</c:v>
                </c:pt>
                <c:pt idx="1">
                  <c:v>0.10305087274354767</c:v>
                </c:pt>
                <c:pt idx="2">
                  <c:v>0.14623321868412292</c:v>
                </c:pt>
                <c:pt idx="3">
                  <c:v>0.14895364616813084</c:v>
                </c:pt>
              </c:numCache>
            </c:numRef>
          </c:val>
          <c:extLst>
            <c:ext xmlns:c16="http://schemas.microsoft.com/office/drawing/2014/chart" uri="{C3380CC4-5D6E-409C-BE32-E72D297353CC}">
              <c16:uniqueId val="{00000000-A970-4955-A467-48DB117B2AEC}"/>
            </c:ext>
          </c:extLst>
        </c:ser>
        <c:ser>
          <c:idx val="1"/>
          <c:order val="1"/>
          <c:tx>
            <c:strRef>
              <c:f>RLA!$F$18</c:f>
              <c:strCache>
                <c:ptCount val="1"/>
                <c:pt idx="0">
                  <c:v>Grade 8</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RLA!$G$16:$J$16</c:f>
              <c:strCache>
                <c:ptCount val="4"/>
                <c:pt idx="0">
                  <c:v>2015-16</c:v>
                </c:pt>
                <c:pt idx="1">
                  <c:v>2016-17</c:v>
                </c:pt>
                <c:pt idx="2">
                  <c:v>2017-18</c:v>
                </c:pt>
                <c:pt idx="3">
                  <c:v>2018-19</c:v>
                </c:pt>
              </c:strCache>
            </c:strRef>
          </c:cat>
          <c:val>
            <c:numRef>
              <c:f>RLA!$G$18:$J$18</c:f>
              <c:numCache>
                <c:formatCode>0.00%</c:formatCode>
                <c:ptCount val="4"/>
                <c:pt idx="0">
                  <c:v>7.8049651723522059E-2</c:v>
                </c:pt>
                <c:pt idx="1">
                  <c:v>0.10836588245980561</c:v>
                </c:pt>
                <c:pt idx="2">
                  <c:v>0.12898988572179168</c:v>
                </c:pt>
                <c:pt idx="3">
                  <c:v>0.13232014537044684</c:v>
                </c:pt>
              </c:numCache>
            </c:numRef>
          </c:val>
          <c:extLst>
            <c:ext xmlns:c16="http://schemas.microsoft.com/office/drawing/2014/chart" uri="{C3380CC4-5D6E-409C-BE32-E72D297353CC}">
              <c16:uniqueId val="{00000001-A970-4955-A467-48DB117B2AEC}"/>
            </c:ext>
          </c:extLst>
        </c:ser>
        <c:ser>
          <c:idx val="2"/>
          <c:order val="2"/>
          <c:tx>
            <c:strRef>
              <c:f>RLA!$F$19</c:f>
              <c:strCache>
                <c:ptCount val="1"/>
                <c:pt idx="0">
                  <c:v>High School</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dLbl>
              <c:idx val="2"/>
              <c:layout>
                <c:manualLayout>
                  <c:x val="0"/>
                  <c:y val="5.1338479038943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6D5-4F97-AA14-97A966E2E622}"/>
                </c:ext>
              </c:extLst>
            </c:dLbl>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RLA!$G$16:$J$16</c:f>
              <c:strCache>
                <c:ptCount val="4"/>
                <c:pt idx="0">
                  <c:v>2015-16</c:v>
                </c:pt>
                <c:pt idx="1">
                  <c:v>2016-17</c:v>
                </c:pt>
                <c:pt idx="2">
                  <c:v>2017-18</c:v>
                </c:pt>
                <c:pt idx="3">
                  <c:v>2018-19</c:v>
                </c:pt>
              </c:strCache>
            </c:strRef>
          </c:cat>
          <c:val>
            <c:numRef>
              <c:f>RLA!$G$19:$J$19</c:f>
              <c:numCache>
                <c:formatCode>0.00%</c:formatCode>
                <c:ptCount val="4"/>
                <c:pt idx="0">
                  <c:v>0.71327339563311043</c:v>
                </c:pt>
                <c:pt idx="1">
                  <c:v>0.74867155592639756</c:v>
                </c:pt>
                <c:pt idx="2">
                  <c:v>0.72353164396846148</c:v>
                </c:pt>
                <c:pt idx="3">
                  <c:v>0.72042568927969763</c:v>
                </c:pt>
              </c:numCache>
            </c:numRef>
          </c:val>
          <c:extLst>
            <c:ext xmlns:c16="http://schemas.microsoft.com/office/drawing/2014/chart" uri="{C3380CC4-5D6E-409C-BE32-E72D297353CC}">
              <c16:uniqueId val="{00000002-A970-4955-A467-48DB117B2AEC}"/>
            </c:ext>
          </c:extLst>
        </c:ser>
        <c:dLbls>
          <c:showLegendKey val="0"/>
          <c:showVal val="0"/>
          <c:showCatName val="0"/>
          <c:showSerName val="0"/>
          <c:showPercent val="0"/>
          <c:showBubbleSize val="0"/>
        </c:dLbls>
        <c:gapWidth val="100"/>
        <c:axId val="192047808"/>
        <c:axId val="192048200"/>
      </c:barChart>
      <c:catAx>
        <c:axId val="19204780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0000"/>
                    <a:lumOff val="40000"/>
                  </a:schemeClr>
                </a:solidFill>
                <a:latin typeface="Arial" panose="020B0604020202020204" pitchFamily="34" charset="0"/>
                <a:ea typeface="+mn-ea"/>
                <a:cs typeface="Arial" panose="020B0604020202020204" pitchFamily="34" charset="0"/>
              </a:defRPr>
            </a:pPr>
            <a:endParaRPr lang="en-US"/>
          </a:p>
        </c:txPr>
        <c:crossAx val="192048200"/>
        <c:crosses val="autoZero"/>
        <c:auto val="1"/>
        <c:lblAlgn val="ctr"/>
        <c:lblOffset val="100"/>
        <c:noMultiLvlLbl val="0"/>
      </c:catAx>
      <c:valAx>
        <c:axId val="192048200"/>
        <c:scaling>
          <c:orientation val="minMax"/>
          <c:max val="1"/>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0000"/>
                    <a:lumOff val="40000"/>
                  </a:schemeClr>
                </a:solidFill>
                <a:latin typeface="Arial" panose="020B0604020202020204" pitchFamily="34" charset="0"/>
                <a:ea typeface="+mn-ea"/>
                <a:cs typeface="Arial" panose="020B0604020202020204" pitchFamily="34" charset="0"/>
              </a:defRPr>
            </a:pPr>
            <a:endParaRPr lang="en-US"/>
          </a:p>
        </c:txPr>
        <c:crossAx val="192047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0000"/>
                  <a:lumOff val="40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latin typeface="Arial" panose="020B0604020202020204" pitchFamily="34" charset="0"/>
                <a:cs typeface="Arial" panose="020B0604020202020204" pitchFamily="34" charset="0"/>
              </a:rPr>
              <a:t>3C Math High School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MATH!$A$47</c:f>
              <c:strCache>
                <c:ptCount val="1"/>
                <c:pt idx="0">
                  <c:v>Proposed Target</c:v>
                </c:pt>
              </c:strCache>
            </c:strRef>
          </c:tx>
          <c:spPr>
            <a:solidFill>
              <a:srgbClr val="C00000"/>
            </a:solidFill>
            <a:ln>
              <a:noFill/>
            </a:ln>
            <a:effectLst/>
          </c:spPr>
          <c:invertIfNegative val="0"/>
          <c:dLbls>
            <c:spPr>
              <a:noFill/>
              <a:ln w="25400">
                <a:solidFill>
                  <a:schemeClr val="accent3"/>
                </a:solid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MATH!$B$45:$G$45</c:f>
              <c:strCache>
                <c:ptCount val="6"/>
                <c:pt idx="0">
                  <c:v>2020-21</c:v>
                </c:pt>
                <c:pt idx="1">
                  <c:v>2021-22</c:v>
                </c:pt>
                <c:pt idx="2">
                  <c:v>2022-23</c:v>
                </c:pt>
                <c:pt idx="3">
                  <c:v>2023-24</c:v>
                </c:pt>
                <c:pt idx="4">
                  <c:v>2024-25</c:v>
                </c:pt>
                <c:pt idx="5">
                  <c:v>2025-26</c:v>
                </c:pt>
              </c:strCache>
            </c:strRef>
          </c:cat>
          <c:val>
            <c:numRef>
              <c:f>MATH!$B$47:$G$47</c:f>
              <c:numCache>
                <c:formatCode>0.00%</c:formatCode>
                <c:ptCount val="6"/>
                <c:pt idx="0">
                  <c:v>0.76829999999999998</c:v>
                </c:pt>
                <c:pt idx="1">
                  <c:v>0.76829999999999998</c:v>
                </c:pt>
                <c:pt idx="2">
                  <c:v>0.76829999999999998</c:v>
                </c:pt>
                <c:pt idx="3">
                  <c:v>0.77249999999999996</c:v>
                </c:pt>
                <c:pt idx="4">
                  <c:v>0.77749999999999997</c:v>
                </c:pt>
                <c:pt idx="5">
                  <c:v>0.78249999999999997</c:v>
                </c:pt>
              </c:numCache>
            </c:numRef>
          </c:val>
          <c:extLst>
            <c:ext xmlns:c16="http://schemas.microsoft.com/office/drawing/2014/chart" uri="{C3380CC4-5D6E-409C-BE32-E72D297353CC}">
              <c16:uniqueId val="{00000000-2D29-4C55-ACB7-C2C004C63AB7}"/>
            </c:ext>
          </c:extLst>
        </c:ser>
        <c:dLbls>
          <c:showLegendKey val="0"/>
          <c:showVal val="0"/>
          <c:showCatName val="0"/>
          <c:showSerName val="0"/>
          <c:showPercent val="0"/>
          <c:showBubbleSize val="0"/>
        </c:dLbls>
        <c:gapWidth val="100"/>
        <c:axId val="226163880"/>
        <c:axId val="226164272"/>
      </c:barChart>
      <c:lineChart>
        <c:grouping val="stacked"/>
        <c:varyColors val="0"/>
        <c:ser>
          <c:idx val="0"/>
          <c:order val="0"/>
          <c:tx>
            <c:strRef>
              <c:f>MATH!$A$46</c:f>
              <c:strCache>
                <c:ptCount val="1"/>
                <c:pt idx="0">
                  <c:v>Baseline</c:v>
                </c:pt>
              </c:strCache>
            </c:strRef>
          </c:tx>
          <c:spPr>
            <a:ln w="44450" cap="rnd">
              <a:solidFill>
                <a:srgbClr val="FFC000"/>
              </a:solidFill>
              <a:prstDash val="sysDash"/>
              <a:round/>
            </a:ln>
            <a:effectLst/>
          </c:spPr>
          <c:marker>
            <c:symbol val="none"/>
          </c:marker>
          <c:cat>
            <c:strRef>
              <c:f>MATH!$B$45:$G$45</c:f>
              <c:strCache>
                <c:ptCount val="6"/>
                <c:pt idx="0">
                  <c:v>2020-21</c:v>
                </c:pt>
                <c:pt idx="1">
                  <c:v>2021-22</c:v>
                </c:pt>
                <c:pt idx="2">
                  <c:v>2022-23</c:v>
                </c:pt>
                <c:pt idx="3">
                  <c:v>2023-24</c:v>
                </c:pt>
                <c:pt idx="4">
                  <c:v>2024-25</c:v>
                </c:pt>
                <c:pt idx="5">
                  <c:v>2025-26</c:v>
                </c:pt>
              </c:strCache>
            </c:strRef>
          </c:cat>
          <c:val>
            <c:numRef>
              <c:f>MATH!$B$46:$G$46</c:f>
              <c:numCache>
                <c:formatCode>0.00%</c:formatCode>
                <c:ptCount val="6"/>
                <c:pt idx="0">
                  <c:v>0.76829999999999998</c:v>
                </c:pt>
                <c:pt idx="1">
                  <c:v>0.76829999999999998</c:v>
                </c:pt>
                <c:pt idx="2">
                  <c:v>0.76829999999999998</c:v>
                </c:pt>
                <c:pt idx="3">
                  <c:v>0.76829999999999998</c:v>
                </c:pt>
                <c:pt idx="4">
                  <c:v>0.76829999999999998</c:v>
                </c:pt>
                <c:pt idx="5">
                  <c:v>0.76829999999999998</c:v>
                </c:pt>
              </c:numCache>
            </c:numRef>
          </c:val>
          <c:smooth val="0"/>
          <c:extLst>
            <c:ext xmlns:c16="http://schemas.microsoft.com/office/drawing/2014/chart" uri="{C3380CC4-5D6E-409C-BE32-E72D297353CC}">
              <c16:uniqueId val="{00000001-2D29-4C55-ACB7-C2C004C63AB7}"/>
            </c:ext>
          </c:extLst>
        </c:ser>
        <c:dLbls>
          <c:showLegendKey val="0"/>
          <c:showVal val="0"/>
          <c:showCatName val="0"/>
          <c:showSerName val="0"/>
          <c:showPercent val="0"/>
          <c:showBubbleSize val="0"/>
        </c:dLbls>
        <c:marker val="1"/>
        <c:smooth val="0"/>
        <c:axId val="226163880"/>
        <c:axId val="226164272"/>
      </c:lineChart>
      <c:catAx>
        <c:axId val="226163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6164272"/>
        <c:crosses val="autoZero"/>
        <c:auto val="1"/>
        <c:lblAlgn val="ctr"/>
        <c:lblOffset val="100"/>
        <c:noMultiLvlLbl val="0"/>
      </c:catAx>
      <c:valAx>
        <c:axId val="226164272"/>
        <c:scaling>
          <c:orientation val="minMax"/>
          <c:max val="0.8"/>
          <c:min val="0.60000000000000009"/>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226163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a:latin typeface="Arial" panose="020B0604020202020204" pitchFamily="34" charset="0"/>
                <a:cs typeface="Arial" panose="020B0604020202020204" pitchFamily="34" charset="0"/>
              </a:rPr>
              <a:t>3D Reading Grade 4</a:t>
            </a:r>
          </a:p>
        </c:rich>
      </c:tx>
      <c:layout>
        <c:manualLayout>
          <c:xMode val="edge"/>
          <c:yMode val="edge"/>
          <c:x val="0.30927326910729708"/>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RLA!$N$37</c:f>
              <c:strCache>
                <c:ptCount val="1"/>
                <c:pt idx="0">
                  <c:v>Proposed Target</c:v>
                </c:pt>
              </c:strCache>
            </c:strRef>
          </c:tx>
          <c:spPr>
            <a:solidFill>
              <a:srgbClr val="0070C0"/>
            </a:solidFill>
            <a:ln>
              <a:noFill/>
            </a:ln>
            <a:effectLst/>
          </c:spPr>
          <c:invertIfNegative val="0"/>
          <c:dLbls>
            <c:dLbl>
              <c:idx val="0"/>
              <c:layout>
                <c:manualLayout>
                  <c:x val="-1.4665646358531579E-2"/>
                  <c:y val="-4.8049790955996816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8F-40D3-8779-791E259BF79C}"/>
                </c:ext>
              </c:extLst>
            </c:dLbl>
            <c:dLbl>
              <c:idx val="3"/>
              <c:layout>
                <c:manualLayout>
                  <c:x val="-2.4442743930886825E-3"/>
                  <c:y val="1.572556779205599E-2"/>
                </c:manualLayout>
              </c:layout>
              <c:spPr>
                <a:solidFill>
                  <a:schemeClr val="bg1"/>
                </a:solidFill>
                <a:ln w="6350">
                  <a:solidFill>
                    <a:srgbClr val="0070C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8F-40D3-8779-791E259BF79C}"/>
                </c:ext>
              </c:extLst>
            </c:dLbl>
            <c:spPr>
              <a:noFill/>
              <a:ln w="6350">
                <a:solidFill>
                  <a:srgbClr val="0070C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RLA!$O$35:$T$35</c:f>
              <c:strCache>
                <c:ptCount val="6"/>
                <c:pt idx="0">
                  <c:v>2020-21</c:v>
                </c:pt>
                <c:pt idx="1">
                  <c:v>2021-22</c:v>
                </c:pt>
                <c:pt idx="2">
                  <c:v>2022-23</c:v>
                </c:pt>
                <c:pt idx="3">
                  <c:v>2023-24</c:v>
                </c:pt>
                <c:pt idx="4">
                  <c:v>2024-25</c:v>
                </c:pt>
                <c:pt idx="5">
                  <c:v>2025-26</c:v>
                </c:pt>
              </c:strCache>
            </c:strRef>
          </c:cat>
          <c:val>
            <c:numRef>
              <c:f>RLA!$O$37:$T$37</c:f>
              <c:numCache>
                <c:formatCode>0.00%</c:formatCode>
                <c:ptCount val="6"/>
                <c:pt idx="0">
                  <c:v>0.31840000000000002</c:v>
                </c:pt>
                <c:pt idx="1">
                  <c:v>0.31840000000000002</c:v>
                </c:pt>
                <c:pt idx="2">
                  <c:v>0.31840000000000002</c:v>
                </c:pt>
                <c:pt idx="3">
                  <c:v>0.315</c:v>
                </c:pt>
                <c:pt idx="4">
                  <c:v>0.31</c:v>
                </c:pt>
                <c:pt idx="5">
                  <c:v>0.30499999999999999</c:v>
                </c:pt>
              </c:numCache>
            </c:numRef>
          </c:val>
          <c:extLst>
            <c:ext xmlns:c16="http://schemas.microsoft.com/office/drawing/2014/chart" uri="{C3380CC4-5D6E-409C-BE32-E72D297353CC}">
              <c16:uniqueId val="{00000001-C4BB-4666-B638-B52CF0A843C6}"/>
            </c:ext>
          </c:extLst>
        </c:ser>
        <c:dLbls>
          <c:showLegendKey val="0"/>
          <c:showVal val="0"/>
          <c:showCatName val="0"/>
          <c:showSerName val="0"/>
          <c:showPercent val="0"/>
          <c:showBubbleSize val="0"/>
        </c:dLbls>
        <c:gapWidth val="100"/>
        <c:axId val="226165056"/>
        <c:axId val="226165448"/>
      </c:barChart>
      <c:lineChart>
        <c:grouping val="stacked"/>
        <c:varyColors val="0"/>
        <c:ser>
          <c:idx val="0"/>
          <c:order val="0"/>
          <c:tx>
            <c:strRef>
              <c:f>RLA!$N$36</c:f>
              <c:strCache>
                <c:ptCount val="1"/>
                <c:pt idx="0">
                  <c:v>Baseline</c:v>
                </c:pt>
              </c:strCache>
            </c:strRef>
          </c:tx>
          <c:spPr>
            <a:ln w="38100" cap="rnd">
              <a:solidFill>
                <a:srgbClr val="FFC000"/>
              </a:solidFill>
              <a:prstDash val="sysDash"/>
              <a:round/>
            </a:ln>
            <a:effectLst/>
          </c:spPr>
          <c:marker>
            <c:symbol val="none"/>
          </c:marker>
          <c:cat>
            <c:strRef>
              <c:f>RLA!$O$35:$T$35</c:f>
              <c:strCache>
                <c:ptCount val="6"/>
                <c:pt idx="0">
                  <c:v>2020-21</c:v>
                </c:pt>
                <c:pt idx="1">
                  <c:v>2021-22</c:v>
                </c:pt>
                <c:pt idx="2">
                  <c:v>2022-23</c:v>
                </c:pt>
                <c:pt idx="3">
                  <c:v>2023-24</c:v>
                </c:pt>
                <c:pt idx="4">
                  <c:v>2024-25</c:v>
                </c:pt>
                <c:pt idx="5">
                  <c:v>2025-26</c:v>
                </c:pt>
              </c:strCache>
            </c:strRef>
          </c:cat>
          <c:val>
            <c:numRef>
              <c:f>RLA!$O$36:$T$36</c:f>
              <c:numCache>
                <c:formatCode>0.00%</c:formatCode>
                <c:ptCount val="6"/>
                <c:pt idx="0">
                  <c:v>0.31840000000000002</c:v>
                </c:pt>
                <c:pt idx="1">
                  <c:v>0.31840000000000002</c:v>
                </c:pt>
                <c:pt idx="2">
                  <c:v>0.31840000000000002</c:v>
                </c:pt>
                <c:pt idx="3">
                  <c:v>0.31840000000000002</c:v>
                </c:pt>
                <c:pt idx="4">
                  <c:v>0.31840000000000002</c:v>
                </c:pt>
                <c:pt idx="5">
                  <c:v>0.31840000000000002</c:v>
                </c:pt>
              </c:numCache>
            </c:numRef>
          </c:val>
          <c:smooth val="0"/>
          <c:extLst>
            <c:ext xmlns:c16="http://schemas.microsoft.com/office/drawing/2014/chart" uri="{C3380CC4-5D6E-409C-BE32-E72D297353CC}">
              <c16:uniqueId val="{00000002-C4BB-4666-B638-B52CF0A843C6}"/>
            </c:ext>
          </c:extLst>
        </c:ser>
        <c:dLbls>
          <c:showLegendKey val="0"/>
          <c:showVal val="0"/>
          <c:showCatName val="0"/>
          <c:showSerName val="0"/>
          <c:showPercent val="0"/>
          <c:showBubbleSize val="0"/>
        </c:dLbls>
        <c:marker val="1"/>
        <c:smooth val="0"/>
        <c:axId val="226165056"/>
        <c:axId val="226165448"/>
      </c:lineChart>
      <c:catAx>
        <c:axId val="226165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6165448"/>
        <c:crosses val="autoZero"/>
        <c:auto val="1"/>
        <c:lblAlgn val="ctr"/>
        <c:lblOffset val="100"/>
        <c:noMultiLvlLbl val="0"/>
      </c:catAx>
      <c:valAx>
        <c:axId val="226165448"/>
        <c:scaling>
          <c:orientation val="minMax"/>
          <c:max val="0.35000000000000003"/>
          <c:min val="0.25"/>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226165056"/>
        <c:crosses val="autoZero"/>
        <c:crossBetween val="between"/>
      </c:valAx>
      <c:spPr>
        <a:noFill/>
        <a:ln>
          <a:noFill/>
        </a:ln>
        <a:effectLst/>
      </c:spPr>
    </c:plotArea>
    <c:legend>
      <c:legendPos val="b"/>
      <c:layout>
        <c:manualLayout>
          <c:xMode val="edge"/>
          <c:yMode val="edge"/>
          <c:x val="3.2872796111332654E-2"/>
          <c:y val="0.91204867414064517"/>
          <c:w val="0.96712724733939393"/>
          <c:h val="8.6615062853082153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latin typeface="Arial" panose="020B0604020202020204" pitchFamily="34" charset="0"/>
                <a:cs typeface="Arial" panose="020B0604020202020204" pitchFamily="34" charset="0"/>
              </a:rPr>
              <a:t>3D Math Grade 4</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1"/>
          <c:order val="1"/>
          <c:tx>
            <c:strRef>
              <c:f>MATH!$P$6</c:f>
              <c:strCache>
                <c:ptCount val="1"/>
                <c:pt idx="0">
                  <c:v>Proposed Target</c:v>
                </c:pt>
              </c:strCache>
            </c:strRef>
          </c:tx>
          <c:spPr>
            <a:solidFill>
              <a:srgbClr val="0070C0"/>
            </a:solidFill>
            <a:ln>
              <a:solidFill>
                <a:srgbClr val="0070C0"/>
              </a:solidFill>
            </a:ln>
            <a:effectLst/>
          </c:spPr>
          <c:invertIfNegative val="0"/>
          <c:dLbls>
            <c:dLbl>
              <c:idx val="3"/>
              <c:layout>
                <c:manualLayout>
                  <c:x val="-9.3794484036640151E-17"/>
                  <c:y val="5.3944168210658706E-3"/>
                </c:manualLayout>
              </c:layout>
              <c:spPr>
                <a:solidFill>
                  <a:schemeClr val="bg1"/>
                </a:solidFill>
                <a:ln w="6350">
                  <a:solidFill>
                    <a:srgbClr val="0070C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DC4-4A7C-AEF9-9F7419A16737}"/>
                </c:ext>
              </c:extLst>
            </c:dLbl>
            <c:spPr>
              <a:noFill/>
              <a:ln w="6350">
                <a:solidFill>
                  <a:srgbClr val="0070C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MATH!$Q$4:$V$4</c:f>
              <c:strCache>
                <c:ptCount val="6"/>
                <c:pt idx="0">
                  <c:v>2020-21</c:v>
                </c:pt>
                <c:pt idx="1">
                  <c:v>2021-22</c:v>
                </c:pt>
                <c:pt idx="2">
                  <c:v>2022-23</c:v>
                </c:pt>
                <c:pt idx="3">
                  <c:v>2023-24</c:v>
                </c:pt>
                <c:pt idx="4">
                  <c:v>2024-25</c:v>
                </c:pt>
                <c:pt idx="5">
                  <c:v>2025-26</c:v>
                </c:pt>
              </c:strCache>
            </c:strRef>
          </c:cat>
          <c:val>
            <c:numRef>
              <c:f>MATH!$Q$6:$V$6</c:f>
              <c:numCache>
                <c:formatCode>0.00%</c:formatCode>
                <c:ptCount val="6"/>
                <c:pt idx="0">
                  <c:v>0.3125</c:v>
                </c:pt>
                <c:pt idx="1">
                  <c:v>0.3125</c:v>
                </c:pt>
                <c:pt idx="2">
                  <c:v>0.3125</c:v>
                </c:pt>
                <c:pt idx="3">
                  <c:v>0.3075</c:v>
                </c:pt>
                <c:pt idx="4">
                  <c:v>0.30249999999999999</c:v>
                </c:pt>
                <c:pt idx="5">
                  <c:v>0.29749999999999999</c:v>
                </c:pt>
              </c:numCache>
            </c:numRef>
          </c:val>
          <c:extLst>
            <c:ext xmlns:c16="http://schemas.microsoft.com/office/drawing/2014/chart" uri="{C3380CC4-5D6E-409C-BE32-E72D297353CC}">
              <c16:uniqueId val="{00000001-0DC4-4A7C-AEF9-9F7419A16737}"/>
            </c:ext>
          </c:extLst>
        </c:ser>
        <c:dLbls>
          <c:showLegendKey val="0"/>
          <c:showVal val="0"/>
          <c:showCatName val="0"/>
          <c:showSerName val="0"/>
          <c:showPercent val="0"/>
          <c:showBubbleSize val="0"/>
        </c:dLbls>
        <c:gapWidth val="100"/>
        <c:axId val="226166232"/>
        <c:axId val="226696824"/>
      </c:barChart>
      <c:lineChart>
        <c:grouping val="stacked"/>
        <c:varyColors val="0"/>
        <c:ser>
          <c:idx val="0"/>
          <c:order val="0"/>
          <c:tx>
            <c:strRef>
              <c:f>MATH!$P$5</c:f>
              <c:strCache>
                <c:ptCount val="1"/>
                <c:pt idx="0">
                  <c:v>Baseline</c:v>
                </c:pt>
              </c:strCache>
            </c:strRef>
          </c:tx>
          <c:spPr>
            <a:ln w="38100" cap="rnd">
              <a:solidFill>
                <a:srgbClr val="FFC000"/>
              </a:solidFill>
              <a:prstDash val="sysDash"/>
              <a:round/>
            </a:ln>
            <a:effectLst/>
          </c:spPr>
          <c:marker>
            <c:symbol val="none"/>
          </c:marker>
          <c:cat>
            <c:strRef>
              <c:f>MATH!$Q$4:$V$4</c:f>
              <c:strCache>
                <c:ptCount val="6"/>
                <c:pt idx="0">
                  <c:v>2020-21</c:v>
                </c:pt>
                <c:pt idx="1">
                  <c:v>2021-22</c:v>
                </c:pt>
                <c:pt idx="2">
                  <c:v>2022-23</c:v>
                </c:pt>
                <c:pt idx="3">
                  <c:v>2023-24</c:v>
                </c:pt>
                <c:pt idx="4">
                  <c:v>2024-25</c:v>
                </c:pt>
                <c:pt idx="5">
                  <c:v>2025-26</c:v>
                </c:pt>
              </c:strCache>
            </c:strRef>
          </c:cat>
          <c:val>
            <c:numRef>
              <c:f>MATH!$Q$5:$V$5</c:f>
              <c:numCache>
                <c:formatCode>0.00%</c:formatCode>
                <c:ptCount val="6"/>
                <c:pt idx="0">
                  <c:v>0.3125</c:v>
                </c:pt>
                <c:pt idx="1">
                  <c:v>0.3125</c:v>
                </c:pt>
                <c:pt idx="2">
                  <c:v>0.3125</c:v>
                </c:pt>
                <c:pt idx="3">
                  <c:v>0.3125</c:v>
                </c:pt>
                <c:pt idx="4">
                  <c:v>0.3125</c:v>
                </c:pt>
                <c:pt idx="5">
                  <c:v>0.3125</c:v>
                </c:pt>
              </c:numCache>
            </c:numRef>
          </c:val>
          <c:smooth val="0"/>
          <c:extLst>
            <c:ext xmlns:c16="http://schemas.microsoft.com/office/drawing/2014/chart" uri="{C3380CC4-5D6E-409C-BE32-E72D297353CC}">
              <c16:uniqueId val="{00000002-0DC4-4A7C-AEF9-9F7419A16737}"/>
            </c:ext>
          </c:extLst>
        </c:ser>
        <c:dLbls>
          <c:showLegendKey val="0"/>
          <c:showVal val="0"/>
          <c:showCatName val="0"/>
          <c:showSerName val="0"/>
          <c:showPercent val="0"/>
          <c:showBubbleSize val="0"/>
        </c:dLbls>
        <c:marker val="1"/>
        <c:smooth val="0"/>
        <c:axId val="226166232"/>
        <c:axId val="226696824"/>
      </c:lineChart>
      <c:catAx>
        <c:axId val="226166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6696824"/>
        <c:crosses val="autoZero"/>
        <c:auto val="1"/>
        <c:lblAlgn val="ctr"/>
        <c:lblOffset val="100"/>
        <c:noMultiLvlLbl val="0"/>
      </c:catAx>
      <c:valAx>
        <c:axId val="226696824"/>
        <c:scaling>
          <c:orientation val="minMax"/>
          <c:max val="0.35000000000000003"/>
          <c:min val="0.25"/>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2261662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latin typeface="Arial" panose="020B0604020202020204" pitchFamily="34" charset="0"/>
                <a:cs typeface="Arial" panose="020B0604020202020204" pitchFamily="34" charset="0"/>
              </a:rPr>
              <a:t>3D Reading </a:t>
            </a:r>
            <a:r>
              <a:rPr lang="en-US" sz="1600" b="1" i="0" u="none" strike="noStrike" baseline="0">
                <a:effectLst/>
                <a:latin typeface="Arial" panose="020B0604020202020204" pitchFamily="34" charset="0"/>
                <a:cs typeface="Arial" panose="020B0604020202020204" pitchFamily="34" charset="0"/>
              </a:rPr>
              <a:t>Grade 8 </a:t>
            </a:r>
            <a:endParaRPr lang="en-US" sz="1600" b="1">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1"/>
          <c:order val="1"/>
          <c:tx>
            <c:strRef>
              <c:f>RLA!$U$3</c:f>
              <c:strCache>
                <c:ptCount val="1"/>
                <c:pt idx="0">
                  <c:v>Proposed Targets</c:v>
                </c:pt>
              </c:strCache>
            </c:strRef>
          </c:tx>
          <c:spPr>
            <a:solidFill>
              <a:schemeClr val="accent2"/>
            </a:solidFill>
            <a:ln>
              <a:noFill/>
            </a:ln>
            <a:effectLst/>
          </c:spPr>
          <c:invertIfNegative val="0"/>
          <c:dLbls>
            <c:spPr>
              <a:noFill/>
              <a:ln w="6350">
                <a:solidFill>
                  <a:srgbClr val="6DAA2D"/>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RLA!$V$1:$AA$1</c:f>
              <c:strCache>
                <c:ptCount val="6"/>
                <c:pt idx="0">
                  <c:v>2020-21</c:v>
                </c:pt>
                <c:pt idx="1">
                  <c:v>2021-22</c:v>
                </c:pt>
                <c:pt idx="2">
                  <c:v>2022-23</c:v>
                </c:pt>
                <c:pt idx="3">
                  <c:v>2023-24</c:v>
                </c:pt>
                <c:pt idx="4">
                  <c:v>2024-25</c:v>
                </c:pt>
                <c:pt idx="5">
                  <c:v>2025-26</c:v>
                </c:pt>
              </c:strCache>
            </c:strRef>
          </c:cat>
          <c:val>
            <c:numRef>
              <c:f>RLA!$V$3:$AA$3</c:f>
              <c:numCache>
                <c:formatCode>0.00%</c:formatCode>
                <c:ptCount val="6"/>
                <c:pt idx="0">
                  <c:v>0.33939999999999998</c:v>
                </c:pt>
                <c:pt idx="1">
                  <c:v>0.33939999999999998</c:v>
                </c:pt>
                <c:pt idx="2">
                  <c:v>0.33939999999999998</c:v>
                </c:pt>
                <c:pt idx="3">
                  <c:v>0.33500000000000002</c:v>
                </c:pt>
                <c:pt idx="4">
                  <c:v>0.33</c:v>
                </c:pt>
                <c:pt idx="5">
                  <c:v>0.32500000000000001</c:v>
                </c:pt>
              </c:numCache>
            </c:numRef>
          </c:val>
          <c:extLst>
            <c:ext xmlns:c16="http://schemas.microsoft.com/office/drawing/2014/chart" uri="{C3380CC4-5D6E-409C-BE32-E72D297353CC}">
              <c16:uniqueId val="{00000000-694B-4727-87FA-A89FDBB50615}"/>
            </c:ext>
          </c:extLst>
        </c:ser>
        <c:dLbls>
          <c:showLegendKey val="0"/>
          <c:showVal val="0"/>
          <c:showCatName val="0"/>
          <c:showSerName val="0"/>
          <c:showPercent val="0"/>
          <c:showBubbleSize val="0"/>
        </c:dLbls>
        <c:gapWidth val="100"/>
        <c:axId val="226697608"/>
        <c:axId val="226698000"/>
      </c:barChart>
      <c:lineChart>
        <c:grouping val="stacked"/>
        <c:varyColors val="0"/>
        <c:ser>
          <c:idx val="0"/>
          <c:order val="0"/>
          <c:tx>
            <c:strRef>
              <c:f>RLA!$U$2</c:f>
              <c:strCache>
                <c:ptCount val="1"/>
                <c:pt idx="0">
                  <c:v>Baseline</c:v>
                </c:pt>
              </c:strCache>
            </c:strRef>
          </c:tx>
          <c:spPr>
            <a:ln w="38100" cap="rnd">
              <a:solidFill>
                <a:srgbClr val="FFC000"/>
              </a:solidFill>
              <a:prstDash val="sysDash"/>
              <a:round/>
            </a:ln>
            <a:effectLst/>
          </c:spPr>
          <c:marker>
            <c:symbol val="none"/>
          </c:marker>
          <c:cat>
            <c:strRef>
              <c:f>RLA!$V$1:$AA$1</c:f>
              <c:strCache>
                <c:ptCount val="6"/>
                <c:pt idx="0">
                  <c:v>2020-21</c:v>
                </c:pt>
                <c:pt idx="1">
                  <c:v>2021-22</c:v>
                </c:pt>
                <c:pt idx="2">
                  <c:v>2022-23</c:v>
                </c:pt>
                <c:pt idx="3">
                  <c:v>2023-24</c:v>
                </c:pt>
                <c:pt idx="4">
                  <c:v>2024-25</c:v>
                </c:pt>
                <c:pt idx="5">
                  <c:v>2025-26</c:v>
                </c:pt>
              </c:strCache>
            </c:strRef>
          </c:cat>
          <c:val>
            <c:numRef>
              <c:f>RLA!$V$2:$AA$2</c:f>
              <c:numCache>
                <c:formatCode>0.00%</c:formatCode>
                <c:ptCount val="6"/>
                <c:pt idx="0">
                  <c:v>0.33939999999999998</c:v>
                </c:pt>
                <c:pt idx="1">
                  <c:v>0.33939999999999998</c:v>
                </c:pt>
                <c:pt idx="2">
                  <c:v>0.33939999999999998</c:v>
                </c:pt>
                <c:pt idx="3">
                  <c:v>0.33939999999999998</c:v>
                </c:pt>
                <c:pt idx="4">
                  <c:v>0.33939999999999998</c:v>
                </c:pt>
                <c:pt idx="5">
                  <c:v>0.33939999999999998</c:v>
                </c:pt>
              </c:numCache>
            </c:numRef>
          </c:val>
          <c:smooth val="0"/>
          <c:extLst>
            <c:ext xmlns:c16="http://schemas.microsoft.com/office/drawing/2014/chart" uri="{C3380CC4-5D6E-409C-BE32-E72D297353CC}">
              <c16:uniqueId val="{00000001-694B-4727-87FA-A89FDBB50615}"/>
            </c:ext>
          </c:extLst>
        </c:ser>
        <c:dLbls>
          <c:showLegendKey val="0"/>
          <c:showVal val="0"/>
          <c:showCatName val="0"/>
          <c:showSerName val="0"/>
          <c:showPercent val="0"/>
          <c:showBubbleSize val="0"/>
        </c:dLbls>
        <c:marker val="1"/>
        <c:smooth val="0"/>
        <c:axId val="226697608"/>
        <c:axId val="226698000"/>
      </c:lineChart>
      <c:catAx>
        <c:axId val="226697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6698000"/>
        <c:crosses val="autoZero"/>
        <c:auto val="1"/>
        <c:lblAlgn val="ctr"/>
        <c:lblOffset val="100"/>
        <c:noMultiLvlLbl val="0"/>
      </c:catAx>
      <c:valAx>
        <c:axId val="226698000"/>
        <c:scaling>
          <c:orientation val="minMax"/>
          <c:max val="0.35000000000000003"/>
          <c:min val="0.25"/>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226697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latin typeface="Arial" panose="020B0604020202020204" pitchFamily="34" charset="0"/>
                <a:cs typeface="Arial" panose="020B0604020202020204" pitchFamily="34" charset="0"/>
              </a:rPr>
              <a:t>3D Math</a:t>
            </a:r>
            <a:r>
              <a:rPr lang="en-US" sz="1600" b="1" baseline="0">
                <a:latin typeface="Arial" panose="020B0604020202020204" pitchFamily="34" charset="0"/>
                <a:cs typeface="Arial" panose="020B0604020202020204" pitchFamily="34" charset="0"/>
              </a:rPr>
              <a:t> Grade 8</a:t>
            </a:r>
            <a:endParaRPr lang="en-US" sz="1600" b="1">
              <a:latin typeface="Arial" panose="020B0604020202020204" pitchFamily="34" charset="0"/>
              <a:cs typeface="Arial" panose="020B0604020202020204" pitchFamily="34" charset="0"/>
            </a:endParaRPr>
          </a:p>
        </c:rich>
      </c:tx>
      <c:layout>
        <c:manualLayout>
          <c:xMode val="edge"/>
          <c:yMode val="edge"/>
          <c:x val="0.35135126525263821"/>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2.4724202144510394E-2"/>
          <c:y val="7.6273630910741158E-2"/>
          <c:w val="0.95055159571097925"/>
          <c:h val="0.77698823624947233"/>
        </c:manualLayout>
      </c:layout>
      <c:barChart>
        <c:barDir val="col"/>
        <c:grouping val="clustered"/>
        <c:varyColors val="0"/>
        <c:ser>
          <c:idx val="1"/>
          <c:order val="1"/>
          <c:tx>
            <c:strRef>
              <c:f>MATH!$F$43</c:f>
              <c:strCache>
                <c:ptCount val="1"/>
                <c:pt idx="0">
                  <c:v>Proposed Target</c:v>
                </c:pt>
              </c:strCache>
            </c:strRef>
          </c:tx>
          <c:spPr>
            <a:solidFill>
              <a:schemeClr val="accent2"/>
            </a:solidFill>
            <a:ln>
              <a:noFill/>
            </a:ln>
            <a:effectLst/>
          </c:spPr>
          <c:invertIfNegative val="0"/>
          <c:dLbls>
            <c:spPr>
              <a:noFill/>
              <a:ln w="6350">
                <a:solidFill>
                  <a:srgbClr val="6DAA2D"/>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MATH!$G$41:$L$41</c:f>
              <c:strCache>
                <c:ptCount val="6"/>
                <c:pt idx="0">
                  <c:v>2020-21</c:v>
                </c:pt>
                <c:pt idx="1">
                  <c:v>2021-22</c:v>
                </c:pt>
                <c:pt idx="2">
                  <c:v>2022-23</c:v>
                </c:pt>
                <c:pt idx="3">
                  <c:v>2023-24</c:v>
                </c:pt>
                <c:pt idx="4">
                  <c:v>2024-25</c:v>
                </c:pt>
                <c:pt idx="5">
                  <c:v>2025-26</c:v>
                </c:pt>
              </c:strCache>
            </c:strRef>
          </c:cat>
          <c:val>
            <c:numRef>
              <c:f>MATH!$G$43:$L$43</c:f>
              <c:numCache>
                <c:formatCode>0.00%</c:formatCode>
                <c:ptCount val="6"/>
                <c:pt idx="0">
                  <c:v>0.34689999999999999</c:v>
                </c:pt>
                <c:pt idx="1">
                  <c:v>0.34689999999999999</c:v>
                </c:pt>
                <c:pt idx="2">
                  <c:v>0.34689999999999999</c:v>
                </c:pt>
                <c:pt idx="3">
                  <c:v>0.34250000000000003</c:v>
                </c:pt>
                <c:pt idx="4">
                  <c:v>0.33750000000000002</c:v>
                </c:pt>
                <c:pt idx="5">
                  <c:v>0.33250000000000002</c:v>
                </c:pt>
              </c:numCache>
            </c:numRef>
          </c:val>
          <c:extLst>
            <c:ext xmlns:c16="http://schemas.microsoft.com/office/drawing/2014/chart" uri="{C3380CC4-5D6E-409C-BE32-E72D297353CC}">
              <c16:uniqueId val="{00000000-6741-4E00-A25A-68A9B6C2BC9B}"/>
            </c:ext>
          </c:extLst>
        </c:ser>
        <c:dLbls>
          <c:showLegendKey val="0"/>
          <c:showVal val="0"/>
          <c:showCatName val="0"/>
          <c:showSerName val="0"/>
          <c:showPercent val="0"/>
          <c:showBubbleSize val="0"/>
        </c:dLbls>
        <c:gapWidth val="100"/>
        <c:axId val="226698784"/>
        <c:axId val="226699176"/>
      </c:barChart>
      <c:lineChart>
        <c:grouping val="stacked"/>
        <c:varyColors val="0"/>
        <c:ser>
          <c:idx val="0"/>
          <c:order val="0"/>
          <c:tx>
            <c:strRef>
              <c:f>MATH!$F$42</c:f>
              <c:strCache>
                <c:ptCount val="1"/>
                <c:pt idx="0">
                  <c:v>Baseline</c:v>
                </c:pt>
              </c:strCache>
            </c:strRef>
          </c:tx>
          <c:spPr>
            <a:ln w="38100" cap="rnd">
              <a:solidFill>
                <a:srgbClr val="FFC000"/>
              </a:solidFill>
              <a:prstDash val="sysDash"/>
              <a:round/>
            </a:ln>
            <a:effectLst/>
          </c:spPr>
          <c:marker>
            <c:symbol val="none"/>
          </c:marker>
          <c:cat>
            <c:strRef>
              <c:f>MATH!$G$41:$L$41</c:f>
              <c:strCache>
                <c:ptCount val="6"/>
                <c:pt idx="0">
                  <c:v>2020-21</c:v>
                </c:pt>
                <c:pt idx="1">
                  <c:v>2021-22</c:v>
                </c:pt>
                <c:pt idx="2">
                  <c:v>2022-23</c:v>
                </c:pt>
                <c:pt idx="3">
                  <c:v>2023-24</c:v>
                </c:pt>
                <c:pt idx="4">
                  <c:v>2024-25</c:v>
                </c:pt>
                <c:pt idx="5">
                  <c:v>2025-26</c:v>
                </c:pt>
              </c:strCache>
            </c:strRef>
          </c:cat>
          <c:val>
            <c:numRef>
              <c:f>MATH!$G$42:$L$42</c:f>
              <c:numCache>
                <c:formatCode>0.00%</c:formatCode>
                <c:ptCount val="6"/>
                <c:pt idx="0">
                  <c:v>0.34689999999999999</c:v>
                </c:pt>
                <c:pt idx="1">
                  <c:v>0.34689999999999999</c:v>
                </c:pt>
                <c:pt idx="2">
                  <c:v>0.34689999999999999</c:v>
                </c:pt>
                <c:pt idx="3">
                  <c:v>0.34689999999999999</c:v>
                </c:pt>
                <c:pt idx="4">
                  <c:v>0.34689999999999999</c:v>
                </c:pt>
                <c:pt idx="5">
                  <c:v>0.34689999999999999</c:v>
                </c:pt>
              </c:numCache>
            </c:numRef>
          </c:val>
          <c:smooth val="0"/>
          <c:extLst>
            <c:ext xmlns:c16="http://schemas.microsoft.com/office/drawing/2014/chart" uri="{C3380CC4-5D6E-409C-BE32-E72D297353CC}">
              <c16:uniqueId val="{00000001-6741-4E00-A25A-68A9B6C2BC9B}"/>
            </c:ext>
          </c:extLst>
        </c:ser>
        <c:dLbls>
          <c:showLegendKey val="0"/>
          <c:showVal val="0"/>
          <c:showCatName val="0"/>
          <c:showSerName val="0"/>
          <c:showPercent val="0"/>
          <c:showBubbleSize val="0"/>
        </c:dLbls>
        <c:marker val="1"/>
        <c:smooth val="0"/>
        <c:axId val="226698784"/>
        <c:axId val="226699176"/>
      </c:lineChart>
      <c:catAx>
        <c:axId val="226698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6699176"/>
        <c:crosses val="autoZero"/>
        <c:auto val="1"/>
        <c:lblAlgn val="ctr"/>
        <c:lblOffset val="100"/>
        <c:noMultiLvlLbl val="0"/>
      </c:catAx>
      <c:valAx>
        <c:axId val="226699176"/>
        <c:scaling>
          <c:orientation val="minMax"/>
          <c:max val="0.35000000000000003"/>
          <c:min val="0.25"/>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226698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latin typeface="Arial" panose="020B0604020202020204" pitchFamily="34" charset="0"/>
                <a:cs typeface="Arial" panose="020B0604020202020204" pitchFamily="34" charset="0"/>
              </a:rPr>
              <a:t>3D Reading High School</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1"/>
          <c:order val="1"/>
          <c:tx>
            <c:strRef>
              <c:f>RLA!$W$34</c:f>
              <c:strCache>
                <c:ptCount val="1"/>
                <c:pt idx="0">
                  <c:v>Proposed Target</c:v>
                </c:pt>
              </c:strCache>
            </c:strRef>
          </c:tx>
          <c:spPr>
            <a:solidFill>
              <a:srgbClr val="C00000"/>
            </a:solidFill>
            <a:ln>
              <a:solidFill>
                <a:srgbClr val="C00000"/>
              </a:solidFill>
            </a:ln>
            <a:effectLst/>
          </c:spPr>
          <c:invertIfNegative val="0"/>
          <c:dLbls>
            <c:dLbl>
              <c:idx val="3"/>
              <c:layout>
                <c:manualLayout>
                  <c:x val="-8.9821751075219143E-17"/>
                  <c:y val="5.22947728698012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5D-4DD0-81D2-A95FF4789AF7}"/>
                </c:ext>
              </c:extLst>
            </c:dLbl>
            <c:spPr>
              <a:noFill/>
              <a:ln w="6350">
                <a:solidFill>
                  <a:srgbClr val="C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RLA!$X$32:$AC$32</c:f>
              <c:strCache>
                <c:ptCount val="6"/>
                <c:pt idx="0">
                  <c:v>2020-21</c:v>
                </c:pt>
                <c:pt idx="1">
                  <c:v>2021-22</c:v>
                </c:pt>
                <c:pt idx="2">
                  <c:v>2022-23</c:v>
                </c:pt>
                <c:pt idx="3">
                  <c:v>2023-24</c:v>
                </c:pt>
                <c:pt idx="4">
                  <c:v>2024-25</c:v>
                </c:pt>
                <c:pt idx="5">
                  <c:v>2025-26</c:v>
                </c:pt>
              </c:strCache>
            </c:strRef>
          </c:cat>
          <c:val>
            <c:numRef>
              <c:f>RLA!$X$34:$AC$34</c:f>
              <c:numCache>
                <c:formatCode>0.00%</c:formatCode>
                <c:ptCount val="6"/>
                <c:pt idx="0">
                  <c:v>0.21240000000000001</c:v>
                </c:pt>
                <c:pt idx="1">
                  <c:v>0.21240000000000001</c:v>
                </c:pt>
                <c:pt idx="2">
                  <c:v>0.21240000000000001</c:v>
                </c:pt>
                <c:pt idx="3">
                  <c:v>0.20749999999999999</c:v>
                </c:pt>
                <c:pt idx="4">
                  <c:v>0.20250000000000001</c:v>
                </c:pt>
                <c:pt idx="5">
                  <c:v>0.19750000000000001</c:v>
                </c:pt>
              </c:numCache>
            </c:numRef>
          </c:val>
          <c:extLst>
            <c:ext xmlns:c16="http://schemas.microsoft.com/office/drawing/2014/chart" uri="{C3380CC4-5D6E-409C-BE32-E72D297353CC}">
              <c16:uniqueId val="{00000001-505D-4DD0-81D2-A95FF4789AF7}"/>
            </c:ext>
          </c:extLst>
        </c:ser>
        <c:dLbls>
          <c:showLegendKey val="0"/>
          <c:showVal val="0"/>
          <c:showCatName val="0"/>
          <c:showSerName val="0"/>
          <c:showPercent val="0"/>
          <c:showBubbleSize val="0"/>
        </c:dLbls>
        <c:gapWidth val="100"/>
        <c:axId val="226699568"/>
        <c:axId val="226699960"/>
      </c:barChart>
      <c:lineChart>
        <c:grouping val="stacked"/>
        <c:varyColors val="0"/>
        <c:ser>
          <c:idx val="0"/>
          <c:order val="0"/>
          <c:tx>
            <c:strRef>
              <c:f>RLA!$W$33</c:f>
              <c:strCache>
                <c:ptCount val="1"/>
                <c:pt idx="0">
                  <c:v>Baseline</c:v>
                </c:pt>
              </c:strCache>
            </c:strRef>
          </c:tx>
          <c:spPr>
            <a:ln w="38100" cap="rnd">
              <a:solidFill>
                <a:srgbClr val="FFC000"/>
              </a:solidFill>
              <a:prstDash val="sysDash"/>
              <a:round/>
            </a:ln>
            <a:effectLst/>
          </c:spPr>
          <c:marker>
            <c:symbol val="none"/>
          </c:marker>
          <c:cat>
            <c:strRef>
              <c:f>RLA!$X$32:$AC$32</c:f>
              <c:strCache>
                <c:ptCount val="6"/>
                <c:pt idx="0">
                  <c:v>2020-21</c:v>
                </c:pt>
                <c:pt idx="1">
                  <c:v>2021-22</c:v>
                </c:pt>
                <c:pt idx="2">
                  <c:v>2022-23</c:v>
                </c:pt>
                <c:pt idx="3">
                  <c:v>2023-24</c:v>
                </c:pt>
                <c:pt idx="4">
                  <c:v>2024-25</c:v>
                </c:pt>
                <c:pt idx="5">
                  <c:v>2025-26</c:v>
                </c:pt>
              </c:strCache>
            </c:strRef>
          </c:cat>
          <c:val>
            <c:numRef>
              <c:f>RLA!$X$33:$AC$33</c:f>
              <c:numCache>
                <c:formatCode>0.00%</c:formatCode>
                <c:ptCount val="6"/>
                <c:pt idx="0">
                  <c:v>0.21240000000000001</c:v>
                </c:pt>
                <c:pt idx="1">
                  <c:v>0.21240000000000001</c:v>
                </c:pt>
                <c:pt idx="2">
                  <c:v>0.21240000000000001</c:v>
                </c:pt>
                <c:pt idx="3">
                  <c:v>0.21240000000000001</c:v>
                </c:pt>
                <c:pt idx="4">
                  <c:v>0.21240000000000001</c:v>
                </c:pt>
                <c:pt idx="5">
                  <c:v>0.21240000000000001</c:v>
                </c:pt>
              </c:numCache>
            </c:numRef>
          </c:val>
          <c:smooth val="0"/>
          <c:extLst>
            <c:ext xmlns:c16="http://schemas.microsoft.com/office/drawing/2014/chart" uri="{C3380CC4-5D6E-409C-BE32-E72D297353CC}">
              <c16:uniqueId val="{00000002-505D-4DD0-81D2-A95FF4789AF7}"/>
            </c:ext>
          </c:extLst>
        </c:ser>
        <c:dLbls>
          <c:showLegendKey val="0"/>
          <c:showVal val="0"/>
          <c:showCatName val="0"/>
          <c:showSerName val="0"/>
          <c:showPercent val="0"/>
          <c:showBubbleSize val="0"/>
        </c:dLbls>
        <c:marker val="1"/>
        <c:smooth val="0"/>
        <c:axId val="226699568"/>
        <c:axId val="226699960"/>
      </c:lineChart>
      <c:catAx>
        <c:axId val="22669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6699960"/>
        <c:crosses val="autoZero"/>
        <c:auto val="1"/>
        <c:lblAlgn val="ctr"/>
        <c:lblOffset val="100"/>
        <c:noMultiLvlLbl val="0"/>
      </c:catAx>
      <c:valAx>
        <c:axId val="226699960"/>
        <c:scaling>
          <c:orientation val="minMax"/>
          <c:max val="0.35000000000000003"/>
          <c:min val="0.15000000000000002"/>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226699568"/>
        <c:crosses val="autoZero"/>
        <c:crossBetween val="between"/>
        <c:majorUnit val="1.0000000000000002E-2"/>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600" b="1">
                <a:latin typeface="Arial" panose="020B0604020202020204" pitchFamily="34" charset="0"/>
                <a:cs typeface="Arial" panose="020B0604020202020204" pitchFamily="34" charset="0"/>
              </a:rPr>
              <a:t>3D Math High</a:t>
            </a:r>
            <a:r>
              <a:rPr lang="en-US" sz="1600" b="1" baseline="0">
                <a:latin typeface="Arial" panose="020B0604020202020204" pitchFamily="34" charset="0"/>
                <a:cs typeface="Arial" panose="020B0604020202020204" pitchFamily="34" charset="0"/>
              </a:rPr>
              <a:t> School</a:t>
            </a:r>
            <a:endParaRPr lang="en-US" sz="1600" b="1">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1"/>
          <c:order val="1"/>
          <c:tx>
            <c:strRef>
              <c:f>MATH!$R$30</c:f>
              <c:strCache>
                <c:ptCount val="1"/>
                <c:pt idx="0">
                  <c:v>Proposed Target</c:v>
                </c:pt>
              </c:strCache>
            </c:strRef>
          </c:tx>
          <c:spPr>
            <a:solidFill>
              <a:srgbClr val="C00000"/>
            </a:solidFill>
            <a:ln>
              <a:noFill/>
            </a:ln>
            <a:effectLst/>
          </c:spPr>
          <c:invertIfNegative val="0"/>
          <c:dPt>
            <c:idx val="3"/>
            <c:invertIfNegative val="0"/>
            <c:bubble3D val="0"/>
            <c:spPr>
              <a:solidFill>
                <a:srgbClr val="C00000"/>
              </a:solidFill>
              <a:ln>
                <a:solidFill>
                  <a:srgbClr val="C00000"/>
                </a:solidFill>
              </a:ln>
              <a:effectLst/>
            </c:spPr>
            <c:extLst>
              <c:ext xmlns:c16="http://schemas.microsoft.com/office/drawing/2014/chart" uri="{C3380CC4-5D6E-409C-BE32-E72D297353CC}">
                <c16:uniqueId val="{00000001-5C0A-44D1-BBB6-231079648C6D}"/>
              </c:ext>
            </c:extLst>
          </c:dPt>
          <c:dLbls>
            <c:dLbl>
              <c:idx val="2"/>
              <c:spPr>
                <a:noFill/>
                <a:ln w="6350">
                  <a:solidFill>
                    <a:srgbClr val="C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2-49BD-44EB-BCE2-2DB5A5311778}"/>
                </c:ext>
              </c:extLst>
            </c:dLbl>
            <c:dLbl>
              <c:idx val="3"/>
              <c:layout>
                <c:manualLayout>
                  <c:x val="-8.9585271954927614E-17"/>
                  <c:y val="2.1394892222177532E-2"/>
                </c:manualLayout>
              </c:layout>
              <c:spPr>
                <a:solidFill>
                  <a:schemeClr val="bg1"/>
                </a:solidFill>
                <a:ln>
                  <a:solidFill>
                    <a:srgbClr val="C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C0A-44D1-BBB6-231079648C6D}"/>
                </c:ext>
              </c:extLst>
            </c:dLbl>
            <c:spPr>
              <a:noFill/>
              <a:ln>
                <a:solidFill>
                  <a:srgbClr val="C00000"/>
                </a:solid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MATH!$S$28:$X$28</c:f>
              <c:strCache>
                <c:ptCount val="6"/>
                <c:pt idx="0">
                  <c:v>2020-21</c:v>
                </c:pt>
                <c:pt idx="1">
                  <c:v>2021-22</c:v>
                </c:pt>
                <c:pt idx="2">
                  <c:v>2022-23</c:v>
                </c:pt>
                <c:pt idx="3">
                  <c:v>2023-24</c:v>
                </c:pt>
                <c:pt idx="4">
                  <c:v>2024-25</c:v>
                </c:pt>
                <c:pt idx="5">
                  <c:v>2025-26</c:v>
                </c:pt>
              </c:strCache>
            </c:strRef>
          </c:cat>
          <c:val>
            <c:numRef>
              <c:f>MATH!$S$30:$X$30</c:f>
              <c:numCache>
                <c:formatCode>0.00%</c:formatCode>
                <c:ptCount val="6"/>
                <c:pt idx="0">
                  <c:v>0.27</c:v>
                </c:pt>
                <c:pt idx="1">
                  <c:v>0.27</c:v>
                </c:pt>
                <c:pt idx="2">
                  <c:v>0.27</c:v>
                </c:pt>
                <c:pt idx="3">
                  <c:v>0.26500000000000001</c:v>
                </c:pt>
                <c:pt idx="4">
                  <c:v>0.26</c:v>
                </c:pt>
                <c:pt idx="5">
                  <c:v>0.255</c:v>
                </c:pt>
              </c:numCache>
            </c:numRef>
          </c:val>
          <c:extLst>
            <c:ext xmlns:c16="http://schemas.microsoft.com/office/drawing/2014/chart" uri="{C3380CC4-5D6E-409C-BE32-E72D297353CC}">
              <c16:uniqueId val="{00000003-5C0A-44D1-BBB6-231079648C6D}"/>
            </c:ext>
          </c:extLst>
        </c:ser>
        <c:dLbls>
          <c:showLegendKey val="0"/>
          <c:showVal val="0"/>
          <c:showCatName val="0"/>
          <c:showSerName val="0"/>
          <c:showPercent val="0"/>
          <c:showBubbleSize val="0"/>
        </c:dLbls>
        <c:gapWidth val="100"/>
        <c:axId val="226630312"/>
        <c:axId val="226630704"/>
      </c:barChart>
      <c:lineChart>
        <c:grouping val="stacked"/>
        <c:varyColors val="0"/>
        <c:ser>
          <c:idx val="0"/>
          <c:order val="0"/>
          <c:tx>
            <c:strRef>
              <c:f>MATH!$R$29</c:f>
              <c:strCache>
                <c:ptCount val="1"/>
                <c:pt idx="0">
                  <c:v>Baseline</c:v>
                </c:pt>
              </c:strCache>
            </c:strRef>
          </c:tx>
          <c:spPr>
            <a:ln w="28575" cap="rnd">
              <a:solidFill>
                <a:srgbClr val="FFC000"/>
              </a:solidFill>
              <a:prstDash val="sysDash"/>
              <a:round/>
            </a:ln>
            <a:effectLst/>
          </c:spPr>
          <c:marker>
            <c:symbol val="none"/>
          </c:marker>
          <c:dPt>
            <c:idx val="3"/>
            <c:marker>
              <c:symbol val="none"/>
            </c:marker>
            <c:bubble3D val="0"/>
            <c:spPr>
              <a:ln w="38100" cap="rnd">
                <a:solidFill>
                  <a:srgbClr val="FFC000"/>
                </a:solidFill>
                <a:prstDash val="sysDash"/>
                <a:round/>
              </a:ln>
              <a:effectLst/>
            </c:spPr>
            <c:extLst>
              <c:ext xmlns:c16="http://schemas.microsoft.com/office/drawing/2014/chart" uri="{C3380CC4-5D6E-409C-BE32-E72D297353CC}">
                <c16:uniqueId val="{00000005-5C0A-44D1-BBB6-231079648C6D}"/>
              </c:ext>
            </c:extLst>
          </c:dPt>
          <c:dPt>
            <c:idx val="4"/>
            <c:marker>
              <c:symbol val="none"/>
            </c:marker>
            <c:bubble3D val="0"/>
            <c:spPr>
              <a:ln w="38100" cap="rnd">
                <a:solidFill>
                  <a:srgbClr val="FFC000"/>
                </a:solidFill>
                <a:prstDash val="sysDash"/>
                <a:round/>
              </a:ln>
              <a:effectLst/>
            </c:spPr>
            <c:extLst>
              <c:ext xmlns:c16="http://schemas.microsoft.com/office/drawing/2014/chart" uri="{C3380CC4-5D6E-409C-BE32-E72D297353CC}">
                <c16:uniqueId val="{00000007-5C0A-44D1-BBB6-231079648C6D}"/>
              </c:ext>
            </c:extLst>
          </c:dPt>
          <c:cat>
            <c:strRef>
              <c:f>MATH!$S$28:$X$28</c:f>
              <c:strCache>
                <c:ptCount val="6"/>
                <c:pt idx="0">
                  <c:v>2020-21</c:v>
                </c:pt>
                <c:pt idx="1">
                  <c:v>2021-22</c:v>
                </c:pt>
                <c:pt idx="2">
                  <c:v>2022-23</c:v>
                </c:pt>
                <c:pt idx="3">
                  <c:v>2023-24</c:v>
                </c:pt>
                <c:pt idx="4">
                  <c:v>2024-25</c:v>
                </c:pt>
                <c:pt idx="5">
                  <c:v>2025-26</c:v>
                </c:pt>
              </c:strCache>
            </c:strRef>
          </c:cat>
          <c:val>
            <c:numRef>
              <c:f>MATH!$S$29:$X$29</c:f>
              <c:numCache>
                <c:formatCode>0.00%</c:formatCode>
                <c:ptCount val="6"/>
                <c:pt idx="0">
                  <c:v>0.27</c:v>
                </c:pt>
                <c:pt idx="1">
                  <c:v>0.27</c:v>
                </c:pt>
                <c:pt idx="2">
                  <c:v>0.27</c:v>
                </c:pt>
                <c:pt idx="3">
                  <c:v>0.27</c:v>
                </c:pt>
                <c:pt idx="4">
                  <c:v>0.27</c:v>
                </c:pt>
                <c:pt idx="5">
                  <c:v>0.27</c:v>
                </c:pt>
              </c:numCache>
            </c:numRef>
          </c:val>
          <c:smooth val="0"/>
          <c:extLst>
            <c:ext xmlns:c16="http://schemas.microsoft.com/office/drawing/2014/chart" uri="{C3380CC4-5D6E-409C-BE32-E72D297353CC}">
              <c16:uniqueId val="{00000008-5C0A-44D1-BBB6-231079648C6D}"/>
            </c:ext>
          </c:extLst>
        </c:ser>
        <c:dLbls>
          <c:showLegendKey val="0"/>
          <c:showVal val="0"/>
          <c:showCatName val="0"/>
          <c:showSerName val="0"/>
          <c:showPercent val="0"/>
          <c:showBubbleSize val="0"/>
        </c:dLbls>
        <c:marker val="1"/>
        <c:smooth val="0"/>
        <c:axId val="226630312"/>
        <c:axId val="226630704"/>
      </c:lineChart>
      <c:catAx>
        <c:axId val="226630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6630704"/>
        <c:crosses val="autoZero"/>
        <c:auto val="1"/>
        <c:lblAlgn val="ctr"/>
        <c:lblOffset val="100"/>
        <c:noMultiLvlLbl val="0"/>
      </c:catAx>
      <c:valAx>
        <c:axId val="226630704"/>
        <c:scaling>
          <c:orientation val="minMax"/>
          <c:max val="0.35000000000000003"/>
          <c:min val="0.15000000000000002"/>
        </c:scaling>
        <c:delete val="1"/>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crossAx val="226630312"/>
        <c:crosses val="autoZero"/>
        <c:crossBetween val="between"/>
        <c:majorUnit val="1.0000000000000002E-2"/>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02060"/>
                </a:solidFill>
                <a:latin typeface="+mn-lt"/>
                <a:ea typeface="+mn-ea"/>
                <a:cs typeface="+mn-cs"/>
              </a:defRPr>
            </a:pPr>
            <a:r>
              <a:rPr lang="en-US" sz="1800" b="1">
                <a:solidFill>
                  <a:srgbClr val="002060"/>
                </a:solidFill>
                <a:latin typeface="Arial" panose="020B0604020202020204" pitchFamily="34" charset="0"/>
                <a:cs typeface="Arial" panose="020B0604020202020204" pitchFamily="34" charset="0"/>
              </a:rPr>
              <a:t>3B Math</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02060"/>
              </a:solidFill>
              <a:latin typeface="+mn-lt"/>
              <a:ea typeface="+mn-ea"/>
              <a:cs typeface="+mn-cs"/>
            </a:defRPr>
          </a:pPr>
          <a:endParaRPr lang="en-US"/>
        </a:p>
      </c:txPr>
    </c:title>
    <c:autoTitleDeleted val="0"/>
    <c:plotArea>
      <c:layout>
        <c:manualLayout>
          <c:layoutTarget val="inner"/>
          <c:xMode val="edge"/>
          <c:yMode val="edge"/>
          <c:x val="0.11466827581398011"/>
          <c:y val="0.12853744839077197"/>
          <c:w val="0.85878915337938988"/>
          <c:h val="0.7428632584864826"/>
        </c:manualLayout>
      </c:layout>
      <c:barChart>
        <c:barDir val="col"/>
        <c:grouping val="clustered"/>
        <c:varyColors val="0"/>
        <c:ser>
          <c:idx val="0"/>
          <c:order val="0"/>
          <c:tx>
            <c:strRef>
              <c:f>MATH!$G$18</c:f>
              <c:strCache>
                <c:ptCount val="1"/>
                <c:pt idx="0">
                  <c:v>Grade 4</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MATH!$H$17:$K$17</c:f>
              <c:strCache>
                <c:ptCount val="4"/>
                <c:pt idx="0">
                  <c:v>2015-16</c:v>
                </c:pt>
                <c:pt idx="1">
                  <c:v>2016-17</c:v>
                </c:pt>
                <c:pt idx="2">
                  <c:v>2017-18</c:v>
                </c:pt>
                <c:pt idx="3">
                  <c:v>2018-19</c:v>
                </c:pt>
              </c:strCache>
            </c:strRef>
          </c:cat>
          <c:val>
            <c:numRef>
              <c:f>MATH!$H$18:$K$18</c:f>
              <c:numCache>
                <c:formatCode>0.00%</c:formatCode>
                <c:ptCount val="4"/>
                <c:pt idx="0">
                  <c:v>0.13883292149781409</c:v>
                </c:pt>
                <c:pt idx="1">
                  <c:v>0.12991073110098308</c:v>
                </c:pt>
                <c:pt idx="2">
                  <c:v>0.15758675604607236</c:v>
                </c:pt>
                <c:pt idx="3">
                  <c:v>0.18144742961399493</c:v>
                </c:pt>
              </c:numCache>
            </c:numRef>
          </c:val>
          <c:extLst>
            <c:ext xmlns:c16="http://schemas.microsoft.com/office/drawing/2014/chart" uri="{C3380CC4-5D6E-409C-BE32-E72D297353CC}">
              <c16:uniqueId val="{00000000-D2DF-42B2-9D4B-C39E7E072D2F}"/>
            </c:ext>
          </c:extLst>
        </c:ser>
        <c:ser>
          <c:idx val="1"/>
          <c:order val="1"/>
          <c:tx>
            <c:strRef>
              <c:f>MATH!$G$19</c:f>
              <c:strCache>
                <c:ptCount val="1"/>
                <c:pt idx="0">
                  <c:v>Grade 8</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MATH!$H$17:$K$17</c:f>
              <c:strCache>
                <c:ptCount val="4"/>
                <c:pt idx="0">
                  <c:v>2015-16</c:v>
                </c:pt>
                <c:pt idx="1">
                  <c:v>2016-17</c:v>
                </c:pt>
                <c:pt idx="2">
                  <c:v>2017-18</c:v>
                </c:pt>
                <c:pt idx="3">
                  <c:v>2018-19</c:v>
                </c:pt>
              </c:strCache>
            </c:strRef>
          </c:cat>
          <c:val>
            <c:numRef>
              <c:f>MATH!$H$19:$K$19</c:f>
              <c:numCache>
                <c:formatCode>0.00%</c:formatCode>
                <c:ptCount val="4"/>
                <c:pt idx="0">
                  <c:v>9.3044937534961777E-2</c:v>
                </c:pt>
                <c:pt idx="1">
                  <c:v>8.680957451733877E-2</c:v>
                </c:pt>
                <c:pt idx="2">
                  <c:v>8.5475748741054861E-2</c:v>
                </c:pt>
                <c:pt idx="3">
                  <c:v>0.10495090871109254</c:v>
                </c:pt>
              </c:numCache>
            </c:numRef>
          </c:val>
          <c:extLst>
            <c:ext xmlns:c16="http://schemas.microsoft.com/office/drawing/2014/chart" uri="{C3380CC4-5D6E-409C-BE32-E72D297353CC}">
              <c16:uniqueId val="{00000001-D2DF-42B2-9D4B-C39E7E072D2F}"/>
            </c:ext>
          </c:extLst>
        </c:ser>
        <c:ser>
          <c:idx val="2"/>
          <c:order val="2"/>
          <c:tx>
            <c:strRef>
              <c:f>MATH!$G$20</c:f>
              <c:strCache>
                <c:ptCount val="1"/>
                <c:pt idx="0">
                  <c:v>High School</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MATH!$H$17:$K$17</c:f>
              <c:strCache>
                <c:ptCount val="4"/>
                <c:pt idx="0">
                  <c:v>2015-16</c:v>
                </c:pt>
                <c:pt idx="1">
                  <c:v>2016-17</c:v>
                </c:pt>
                <c:pt idx="2">
                  <c:v>2017-18</c:v>
                </c:pt>
                <c:pt idx="3">
                  <c:v>2018-19</c:v>
                </c:pt>
              </c:strCache>
            </c:strRef>
          </c:cat>
          <c:val>
            <c:numRef>
              <c:f>MATH!$H$20:$K$20</c:f>
              <c:numCache>
                <c:formatCode>0.00%</c:formatCode>
                <c:ptCount val="4"/>
                <c:pt idx="0">
                  <c:v>0.66546288821854949</c:v>
                </c:pt>
                <c:pt idx="1">
                  <c:v>0.63378689554113465</c:v>
                </c:pt>
                <c:pt idx="2">
                  <c:v>0.61467137113317472</c:v>
                </c:pt>
                <c:pt idx="3">
                  <c:v>0.64106696752357162</c:v>
                </c:pt>
              </c:numCache>
            </c:numRef>
          </c:val>
          <c:extLst>
            <c:ext xmlns:c16="http://schemas.microsoft.com/office/drawing/2014/chart" uri="{C3380CC4-5D6E-409C-BE32-E72D297353CC}">
              <c16:uniqueId val="{00000002-D2DF-42B2-9D4B-C39E7E072D2F}"/>
            </c:ext>
          </c:extLst>
        </c:ser>
        <c:dLbls>
          <c:showLegendKey val="0"/>
          <c:showVal val="0"/>
          <c:showCatName val="0"/>
          <c:showSerName val="0"/>
          <c:showPercent val="0"/>
          <c:showBubbleSize val="0"/>
        </c:dLbls>
        <c:gapWidth val="100"/>
        <c:axId val="192048984"/>
        <c:axId val="192049376"/>
      </c:barChart>
      <c:catAx>
        <c:axId val="192048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2049376"/>
        <c:crosses val="autoZero"/>
        <c:auto val="1"/>
        <c:lblAlgn val="ctr"/>
        <c:lblOffset val="100"/>
        <c:noMultiLvlLbl val="0"/>
      </c:catAx>
      <c:valAx>
        <c:axId val="19204937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92048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Arial" panose="020B0604020202020204" pitchFamily="34" charset="0"/>
                <a:ea typeface="+mn-ea"/>
                <a:cs typeface="Arial" panose="020B0604020202020204" pitchFamily="34" charset="0"/>
              </a:defRPr>
            </a:pPr>
            <a:r>
              <a:rPr lang="en-US" sz="2000">
                <a:latin typeface="Arial" panose="020B0604020202020204" pitchFamily="34" charset="0"/>
                <a:cs typeface="Arial" panose="020B0604020202020204" pitchFamily="34" charset="0"/>
              </a:rPr>
              <a:t>3C Reading </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026410069973942"/>
          <c:y val="0.15135344558394406"/>
          <c:w val="0.87354279201910068"/>
          <c:h val="0.71347163764711341"/>
        </c:manualLayout>
      </c:layout>
      <c:barChart>
        <c:barDir val="col"/>
        <c:grouping val="clustered"/>
        <c:varyColors val="0"/>
        <c:ser>
          <c:idx val="0"/>
          <c:order val="0"/>
          <c:tx>
            <c:strRef>
              <c:f>RLA!$B$17</c:f>
              <c:strCache>
                <c:ptCount val="1"/>
                <c:pt idx="0">
                  <c:v>Grade 4</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RLA!$C$16:$F$16</c:f>
              <c:strCache>
                <c:ptCount val="4"/>
                <c:pt idx="0">
                  <c:v>2015-16</c:v>
                </c:pt>
                <c:pt idx="1">
                  <c:v>2016-17</c:v>
                </c:pt>
                <c:pt idx="2">
                  <c:v>2017-18</c:v>
                </c:pt>
                <c:pt idx="3">
                  <c:v>2018-19</c:v>
                </c:pt>
              </c:strCache>
            </c:strRef>
          </c:cat>
          <c:val>
            <c:numRef>
              <c:f>RLA!$C$17:$F$17</c:f>
              <c:numCache>
                <c:formatCode>0.00%</c:formatCode>
                <c:ptCount val="4"/>
                <c:pt idx="0">
                  <c:v>0.87246376811594206</c:v>
                </c:pt>
                <c:pt idx="1">
                  <c:v>0.88666666666666671</c:v>
                </c:pt>
                <c:pt idx="2">
                  <c:v>0.89231848474219577</c:v>
                </c:pt>
                <c:pt idx="3">
                  <c:v>0.89160720353380907</c:v>
                </c:pt>
              </c:numCache>
            </c:numRef>
          </c:val>
          <c:extLst>
            <c:ext xmlns:c16="http://schemas.microsoft.com/office/drawing/2014/chart" uri="{C3380CC4-5D6E-409C-BE32-E72D297353CC}">
              <c16:uniqueId val="{00000000-3111-40AB-9B1D-C1B239D03F8C}"/>
            </c:ext>
          </c:extLst>
        </c:ser>
        <c:ser>
          <c:idx val="1"/>
          <c:order val="1"/>
          <c:tx>
            <c:strRef>
              <c:f>RLA!$B$18</c:f>
              <c:strCache>
                <c:ptCount val="1"/>
                <c:pt idx="0">
                  <c:v>Grade 8</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RLA!$C$16:$F$16</c:f>
              <c:strCache>
                <c:ptCount val="4"/>
                <c:pt idx="0">
                  <c:v>2015-16</c:v>
                </c:pt>
                <c:pt idx="1">
                  <c:v>2016-17</c:v>
                </c:pt>
                <c:pt idx="2">
                  <c:v>2017-18</c:v>
                </c:pt>
                <c:pt idx="3">
                  <c:v>2018-19</c:v>
                </c:pt>
              </c:strCache>
            </c:strRef>
          </c:cat>
          <c:val>
            <c:numRef>
              <c:f>RLA!$C$18:$F$18</c:f>
              <c:numCache>
                <c:formatCode>0.00%</c:formatCode>
                <c:ptCount val="4"/>
                <c:pt idx="0">
                  <c:v>0.83569778950841311</c:v>
                </c:pt>
                <c:pt idx="1">
                  <c:v>0.82965606748864373</c:v>
                </c:pt>
                <c:pt idx="2">
                  <c:v>0.84151931892599874</c:v>
                </c:pt>
                <c:pt idx="3">
                  <c:v>0.81646894626657363</c:v>
                </c:pt>
              </c:numCache>
            </c:numRef>
          </c:val>
          <c:extLst>
            <c:ext xmlns:c16="http://schemas.microsoft.com/office/drawing/2014/chart" uri="{C3380CC4-5D6E-409C-BE32-E72D297353CC}">
              <c16:uniqueId val="{00000001-3111-40AB-9B1D-C1B239D03F8C}"/>
            </c:ext>
          </c:extLst>
        </c:ser>
        <c:ser>
          <c:idx val="2"/>
          <c:order val="2"/>
          <c:tx>
            <c:strRef>
              <c:f>RLA!$B$19</c:f>
              <c:strCache>
                <c:ptCount val="1"/>
                <c:pt idx="0">
                  <c:v>High School</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RLA!$C$16:$F$16</c:f>
              <c:strCache>
                <c:ptCount val="4"/>
                <c:pt idx="0">
                  <c:v>2015-16</c:v>
                </c:pt>
                <c:pt idx="1">
                  <c:v>2016-17</c:v>
                </c:pt>
                <c:pt idx="2">
                  <c:v>2017-18</c:v>
                </c:pt>
                <c:pt idx="3">
                  <c:v>2018-19</c:v>
                </c:pt>
              </c:strCache>
            </c:strRef>
          </c:cat>
          <c:val>
            <c:numRef>
              <c:f>RLA!$C$19:$F$19</c:f>
              <c:numCache>
                <c:formatCode>0.00%</c:formatCode>
                <c:ptCount val="4"/>
                <c:pt idx="0">
                  <c:v>0.67350746268656714</c:v>
                </c:pt>
                <c:pt idx="1">
                  <c:v>0.73497536945812803</c:v>
                </c:pt>
                <c:pt idx="2">
                  <c:v>0.74714742126882705</c:v>
                </c:pt>
                <c:pt idx="3">
                  <c:v>0.73459289248762938</c:v>
                </c:pt>
              </c:numCache>
            </c:numRef>
          </c:val>
          <c:extLst>
            <c:ext xmlns:c16="http://schemas.microsoft.com/office/drawing/2014/chart" uri="{C3380CC4-5D6E-409C-BE32-E72D297353CC}">
              <c16:uniqueId val="{00000002-3111-40AB-9B1D-C1B239D03F8C}"/>
            </c:ext>
          </c:extLst>
        </c:ser>
        <c:dLbls>
          <c:showLegendKey val="0"/>
          <c:showVal val="0"/>
          <c:showCatName val="0"/>
          <c:showSerName val="0"/>
          <c:showPercent val="0"/>
          <c:showBubbleSize val="0"/>
        </c:dLbls>
        <c:gapWidth val="100"/>
        <c:axId val="192050160"/>
        <c:axId val="192050552"/>
      </c:barChart>
      <c:catAx>
        <c:axId val="192050160"/>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0070C0"/>
                </a:solidFill>
                <a:latin typeface="Arial" panose="020B0604020202020204" pitchFamily="34" charset="0"/>
                <a:ea typeface="+mn-ea"/>
                <a:cs typeface="Arial" panose="020B0604020202020204" pitchFamily="34" charset="0"/>
              </a:defRPr>
            </a:pPr>
            <a:endParaRPr lang="en-US"/>
          </a:p>
        </c:txPr>
        <c:crossAx val="192050552"/>
        <c:crosses val="autoZero"/>
        <c:auto val="1"/>
        <c:lblAlgn val="ctr"/>
        <c:lblOffset val="100"/>
        <c:noMultiLvlLbl val="0"/>
      </c:catAx>
      <c:valAx>
        <c:axId val="192050552"/>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0070C0"/>
                </a:solidFill>
                <a:latin typeface="Arial" panose="020B0604020202020204" pitchFamily="34" charset="0"/>
                <a:ea typeface="+mn-ea"/>
                <a:cs typeface="Arial" panose="020B0604020202020204" pitchFamily="34" charset="0"/>
              </a:defRPr>
            </a:pPr>
            <a:endParaRPr lang="en-US"/>
          </a:p>
        </c:txPr>
        <c:crossAx val="192050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rgbClr val="0070C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rgbClr val="002060"/>
                </a:solidFill>
                <a:latin typeface="+mn-lt"/>
                <a:ea typeface="+mn-ea"/>
                <a:cs typeface="+mn-cs"/>
              </a:defRPr>
            </a:pPr>
            <a:r>
              <a:rPr lang="en-US" sz="2000" b="1">
                <a:solidFill>
                  <a:srgbClr val="002060"/>
                </a:solidFill>
                <a:latin typeface="Arial" panose="020B0604020202020204" pitchFamily="34" charset="0"/>
                <a:cs typeface="Arial" panose="020B0604020202020204" pitchFamily="34" charset="0"/>
              </a:rPr>
              <a:t>3C</a:t>
            </a:r>
            <a:r>
              <a:rPr lang="en-US" sz="2000" b="1" baseline="0">
                <a:solidFill>
                  <a:srgbClr val="002060"/>
                </a:solidFill>
                <a:latin typeface="Arial" panose="020B0604020202020204" pitchFamily="34" charset="0"/>
                <a:cs typeface="Arial" panose="020B0604020202020204" pitchFamily="34" charset="0"/>
              </a:rPr>
              <a:t> Math </a:t>
            </a:r>
            <a:endParaRPr lang="en-US" sz="2000" b="1">
              <a:solidFill>
                <a:srgbClr val="002060"/>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rgbClr val="002060"/>
              </a:solidFill>
              <a:latin typeface="+mn-lt"/>
              <a:ea typeface="+mn-ea"/>
              <a:cs typeface="+mn-cs"/>
            </a:defRPr>
          </a:pPr>
          <a:endParaRPr lang="en-US"/>
        </a:p>
      </c:txPr>
    </c:title>
    <c:autoTitleDeleted val="0"/>
    <c:plotArea>
      <c:layout>
        <c:manualLayout>
          <c:layoutTarget val="inner"/>
          <c:xMode val="edge"/>
          <c:yMode val="edge"/>
          <c:x val="0.10553278294372757"/>
          <c:y val="0.13875014302984473"/>
          <c:w val="0.87003926308364365"/>
          <c:h val="0.72322564222473196"/>
        </c:manualLayout>
      </c:layout>
      <c:barChart>
        <c:barDir val="col"/>
        <c:grouping val="clustered"/>
        <c:varyColors val="0"/>
        <c:ser>
          <c:idx val="0"/>
          <c:order val="0"/>
          <c:tx>
            <c:strRef>
              <c:f>MATH!$B$16</c:f>
              <c:strCache>
                <c:ptCount val="1"/>
                <c:pt idx="0">
                  <c:v>Grade 4</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MATH!$C$15:$F$15</c:f>
              <c:strCache>
                <c:ptCount val="4"/>
                <c:pt idx="0">
                  <c:v>2015-16</c:v>
                </c:pt>
                <c:pt idx="1">
                  <c:v>2016-17</c:v>
                </c:pt>
                <c:pt idx="2">
                  <c:v>2017-18</c:v>
                </c:pt>
                <c:pt idx="3">
                  <c:v>2018-19</c:v>
                </c:pt>
              </c:strCache>
            </c:strRef>
          </c:cat>
          <c:val>
            <c:numRef>
              <c:f>MATH!$C$16:$F$16</c:f>
              <c:numCache>
                <c:formatCode>0.00%</c:formatCode>
                <c:ptCount val="4"/>
                <c:pt idx="0">
                  <c:v>0.7776975821003248</c:v>
                </c:pt>
                <c:pt idx="1">
                  <c:v>0.79818118223154955</c:v>
                </c:pt>
                <c:pt idx="2">
                  <c:v>0.79874213836477992</c:v>
                </c:pt>
                <c:pt idx="3">
                  <c:v>0.81408736877751442</c:v>
                </c:pt>
              </c:numCache>
            </c:numRef>
          </c:val>
          <c:extLst>
            <c:ext xmlns:c16="http://schemas.microsoft.com/office/drawing/2014/chart" uri="{C3380CC4-5D6E-409C-BE32-E72D297353CC}">
              <c16:uniqueId val="{00000000-B447-4147-A1FE-EA6E8307CA35}"/>
            </c:ext>
          </c:extLst>
        </c:ser>
        <c:ser>
          <c:idx val="1"/>
          <c:order val="1"/>
          <c:tx>
            <c:strRef>
              <c:f>MATH!$B$17</c:f>
              <c:strCache>
                <c:ptCount val="1"/>
                <c:pt idx="0">
                  <c:v>Grade 8</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MATH!$C$15:$F$15</c:f>
              <c:strCache>
                <c:ptCount val="4"/>
                <c:pt idx="0">
                  <c:v>2015-16</c:v>
                </c:pt>
                <c:pt idx="1">
                  <c:v>2016-17</c:v>
                </c:pt>
                <c:pt idx="2">
                  <c:v>2017-18</c:v>
                </c:pt>
                <c:pt idx="3">
                  <c:v>2018-19</c:v>
                </c:pt>
              </c:strCache>
            </c:strRef>
          </c:cat>
          <c:val>
            <c:numRef>
              <c:f>MATH!$C$17:$F$17</c:f>
              <c:numCache>
                <c:formatCode>0.00%</c:formatCode>
                <c:ptCount val="4"/>
                <c:pt idx="0">
                  <c:v>0.76613965744400525</c:v>
                </c:pt>
                <c:pt idx="1">
                  <c:v>0.76546809199870425</c:v>
                </c:pt>
                <c:pt idx="2">
                  <c:v>0.78366013071895424</c:v>
                </c:pt>
                <c:pt idx="3">
                  <c:v>0.75601254792610662</c:v>
                </c:pt>
              </c:numCache>
            </c:numRef>
          </c:val>
          <c:extLst>
            <c:ext xmlns:c16="http://schemas.microsoft.com/office/drawing/2014/chart" uri="{C3380CC4-5D6E-409C-BE32-E72D297353CC}">
              <c16:uniqueId val="{00000001-B447-4147-A1FE-EA6E8307CA35}"/>
            </c:ext>
          </c:extLst>
        </c:ser>
        <c:ser>
          <c:idx val="2"/>
          <c:order val="2"/>
          <c:tx>
            <c:strRef>
              <c:f>MATH!$B$18</c:f>
              <c:strCache>
                <c:ptCount val="1"/>
                <c:pt idx="0">
                  <c:v>High School</c:v>
                </c:pt>
              </c:strCache>
            </c:strRef>
          </c:tx>
          <c:spPr>
            <a:solidFill>
              <a:schemeClr val="accent3"/>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MATH!$C$15:$F$15</c:f>
              <c:strCache>
                <c:ptCount val="4"/>
                <c:pt idx="0">
                  <c:v>2015-16</c:v>
                </c:pt>
                <c:pt idx="1">
                  <c:v>2016-17</c:v>
                </c:pt>
                <c:pt idx="2">
                  <c:v>2017-18</c:v>
                </c:pt>
                <c:pt idx="3">
                  <c:v>2018-19</c:v>
                </c:pt>
              </c:strCache>
            </c:strRef>
          </c:cat>
          <c:val>
            <c:numRef>
              <c:f>MATH!$C$18:$F$18</c:f>
              <c:numCache>
                <c:formatCode>0.00%</c:formatCode>
                <c:ptCount val="4"/>
                <c:pt idx="0">
                  <c:v>0.74001901140684412</c:v>
                </c:pt>
                <c:pt idx="1">
                  <c:v>0.7798899449724862</c:v>
                </c:pt>
                <c:pt idx="2">
                  <c:v>0.77348837209302324</c:v>
                </c:pt>
                <c:pt idx="3">
                  <c:v>0.76828714220808725</c:v>
                </c:pt>
              </c:numCache>
            </c:numRef>
          </c:val>
          <c:extLst>
            <c:ext xmlns:c16="http://schemas.microsoft.com/office/drawing/2014/chart" uri="{C3380CC4-5D6E-409C-BE32-E72D297353CC}">
              <c16:uniqueId val="{00000002-B447-4147-A1FE-EA6E8307CA35}"/>
            </c:ext>
          </c:extLst>
        </c:ser>
        <c:dLbls>
          <c:showLegendKey val="0"/>
          <c:showVal val="0"/>
          <c:showCatName val="0"/>
          <c:showSerName val="0"/>
          <c:showPercent val="0"/>
          <c:showBubbleSize val="0"/>
        </c:dLbls>
        <c:gapWidth val="100"/>
        <c:axId val="224176528"/>
        <c:axId val="224176920"/>
      </c:barChart>
      <c:catAx>
        <c:axId val="224176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4176920"/>
        <c:crosses val="autoZero"/>
        <c:auto val="1"/>
        <c:lblAlgn val="ctr"/>
        <c:lblOffset val="100"/>
        <c:noMultiLvlLbl val="0"/>
      </c:catAx>
      <c:valAx>
        <c:axId val="22417692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4176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1">
                <a:latin typeface="Arial" panose="020B0604020202020204" pitchFamily="34" charset="0"/>
                <a:cs typeface="Arial" panose="020B0604020202020204" pitchFamily="34" charset="0"/>
              </a:rPr>
              <a:t>3D Grade 4 Reading</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RLA!$F$18</c:f>
              <c:strCache>
                <c:ptCount val="1"/>
                <c:pt idx="0">
                  <c:v>SWD</c:v>
                </c:pt>
              </c:strCache>
            </c:strRef>
          </c:tx>
          <c:spPr>
            <a:ln w="5715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RLA!$G$17:$J$17</c:f>
              <c:strCache>
                <c:ptCount val="4"/>
                <c:pt idx="0">
                  <c:v>2015-16</c:v>
                </c:pt>
                <c:pt idx="1">
                  <c:v>2016-17</c:v>
                </c:pt>
                <c:pt idx="2">
                  <c:v>2017-18</c:v>
                </c:pt>
                <c:pt idx="3">
                  <c:v>2018-19</c:v>
                </c:pt>
              </c:strCache>
            </c:strRef>
          </c:cat>
          <c:val>
            <c:numRef>
              <c:f>RLA!$G$18:$J$18</c:f>
              <c:numCache>
                <c:formatCode>0.00%</c:formatCode>
                <c:ptCount val="4"/>
                <c:pt idx="0">
                  <c:v>9.5969650302370132E-2</c:v>
                </c:pt>
                <c:pt idx="1">
                  <c:v>0.10305087274354767</c:v>
                </c:pt>
                <c:pt idx="2">
                  <c:v>0.14623321868412292</c:v>
                </c:pt>
                <c:pt idx="3">
                  <c:v>0.14895364616813084</c:v>
                </c:pt>
              </c:numCache>
            </c:numRef>
          </c:val>
          <c:smooth val="0"/>
          <c:extLst>
            <c:ext xmlns:c16="http://schemas.microsoft.com/office/drawing/2014/chart" uri="{C3380CC4-5D6E-409C-BE32-E72D297353CC}">
              <c16:uniqueId val="{00000000-FB86-47D6-B2BD-619B490DED1B}"/>
            </c:ext>
          </c:extLst>
        </c:ser>
        <c:ser>
          <c:idx val="1"/>
          <c:order val="1"/>
          <c:tx>
            <c:strRef>
              <c:f>RLA!$F$19</c:f>
              <c:strCache>
                <c:ptCount val="1"/>
                <c:pt idx="0">
                  <c:v>All Students</c:v>
                </c:pt>
              </c:strCache>
            </c:strRef>
          </c:tx>
          <c:spPr>
            <a:ln w="57150"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RLA!$G$17:$J$17</c:f>
              <c:strCache>
                <c:ptCount val="4"/>
                <c:pt idx="0">
                  <c:v>2015-16</c:v>
                </c:pt>
                <c:pt idx="1">
                  <c:v>2016-17</c:v>
                </c:pt>
                <c:pt idx="2">
                  <c:v>2017-18</c:v>
                </c:pt>
                <c:pt idx="3">
                  <c:v>2018-19</c:v>
                </c:pt>
              </c:strCache>
            </c:strRef>
          </c:cat>
          <c:val>
            <c:numRef>
              <c:f>RLA!$G$19:$J$19</c:f>
              <c:numCache>
                <c:formatCode>0.00%</c:formatCode>
                <c:ptCount val="4"/>
                <c:pt idx="0">
                  <c:v>0.40475199354779962</c:v>
                </c:pt>
                <c:pt idx="1">
                  <c:v>0.40528262621263744</c:v>
                </c:pt>
                <c:pt idx="2">
                  <c:v>0.4639136928205484</c:v>
                </c:pt>
                <c:pt idx="3">
                  <c:v>0.46736945911195993</c:v>
                </c:pt>
              </c:numCache>
            </c:numRef>
          </c:val>
          <c:smooth val="0"/>
          <c:extLst>
            <c:ext xmlns:c16="http://schemas.microsoft.com/office/drawing/2014/chart" uri="{C3380CC4-5D6E-409C-BE32-E72D297353CC}">
              <c16:uniqueId val="{00000001-FB86-47D6-B2BD-619B490DED1B}"/>
            </c:ext>
          </c:extLst>
        </c:ser>
        <c:dLbls>
          <c:dLblPos val="t"/>
          <c:showLegendKey val="0"/>
          <c:showVal val="1"/>
          <c:showCatName val="0"/>
          <c:showSerName val="0"/>
          <c:showPercent val="0"/>
          <c:showBubbleSize val="0"/>
        </c:dLbls>
        <c:upDownBars>
          <c:gapWidth val="150"/>
          <c:upBars>
            <c:spPr>
              <a:solidFill>
                <a:schemeClr val="accent4">
                  <a:lumMod val="60000"/>
                  <a:lumOff val="40000"/>
                </a:schemeClr>
              </a:solidFill>
              <a:ln w="9525">
                <a:solidFill>
                  <a:schemeClr val="tx1">
                    <a:lumMod val="15000"/>
                    <a:lumOff val="85000"/>
                  </a:schemeClr>
                </a:solidFill>
              </a:ln>
              <a:effectLst/>
            </c:spPr>
          </c:upBars>
          <c:downBars>
            <c:spPr>
              <a:solidFill>
                <a:schemeClr val="dk1">
                  <a:lumMod val="65000"/>
                  <a:lumOff val="35000"/>
                </a:schemeClr>
              </a:solidFill>
              <a:ln w="9525">
                <a:solidFill>
                  <a:schemeClr val="tx1">
                    <a:lumMod val="65000"/>
                    <a:lumOff val="35000"/>
                  </a:schemeClr>
                </a:solidFill>
              </a:ln>
              <a:effectLst/>
            </c:spPr>
          </c:downBars>
        </c:upDownBars>
        <c:smooth val="0"/>
        <c:axId val="224177704"/>
        <c:axId val="224178096"/>
      </c:lineChart>
      <c:catAx>
        <c:axId val="224177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4178096"/>
        <c:crosses val="autoZero"/>
        <c:auto val="1"/>
        <c:lblAlgn val="ctr"/>
        <c:lblOffset val="100"/>
        <c:noMultiLvlLbl val="0"/>
      </c:catAx>
      <c:valAx>
        <c:axId val="2241780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4177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zero"/>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1">
                <a:latin typeface="Arial" panose="020B0604020202020204" pitchFamily="34" charset="0"/>
                <a:cs typeface="Arial" panose="020B0604020202020204" pitchFamily="34" charset="0"/>
              </a:rPr>
              <a:t>3D Grade 4 Math</a:t>
            </a:r>
          </a:p>
        </c:rich>
      </c:tx>
      <c:layout>
        <c:manualLayout>
          <c:xMode val="edge"/>
          <c:yMode val="edge"/>
          <c:x val="0.2962465022450706"/>
          <c:y val="1.9237373390925717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1545124042528867"/>
          <c:y val="0.11485949175943343"/>
          <c:w val="0.81771161292567385"/>
          <c:h val="0.71673276527488738"/>
        </c:manualLayout>
      </c:layout>
      <c:lineChart>
        <c:grouping val="standard"/>
        <c:varyColors val="0"/>
        <c:ser>
          <c:idx val="0"/>
          <c:order val="0"/>
          <c:tx>
            <c:strRef>
              <c:f>MATH!$H$17</c:f>
              <c:strCache>
                <c:ptCount val="1"/>
                <c:pt idx="0">
                  <c:v>SWD</c:v>
                </c:pt>
              </c:strCache>
            </c:strRef>
          </c:tx>
          <c:spPr>
            <a:ln w="5715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MATH!$I$16:$L$16</c:f>
              <c:strCache>
                <c:ptCount val="4"/>
                <c:pt idx="0">
                  <c:v>2015-16</c:v>
                </c:pt>
                <c:pt idx="1">
                  <c:v>2016-17</c:v>
                </c:pt>
                <c:pt idx="2">
                  <c:v>2017-18</c:v>
                </c:pt>
                <c:pt idx="3">
                  <c:v>2018-19</c:v>
                </c:pt>
              </c:strCache>
            </c:strRef>
          </c:cat>
          <c:val>
            <c:numRef>
              <c:f>MATH!$I$17:$L$17</c:f>
              <c:numCache>
                <c:formatCode>0.00%</c:formatCode>
                <c:ptCount val="4"/>
                <c:pt idx="0">
                  <c:v>0.13880000000000001</c:v>
                </c:pt>
                <c:pt idx="1">
                  <c:v>0.12991073110098308</c:v>
                </c:pt>
                <c:pt idx="2">
                  <c:v>0.15758675604607236</c:v>
                </c:pt>
                <c:pt idx="3">
                  <c:v>0.18140000000000001</c:v>
                </c:pt>
              </c:numCache>
            </c:numRef>
          </c:val>
          <c:smooth val="0"/>
          <c:extLst>
            <c:ext xmlns:c16="http://schemas.microsoft.com/office/drawing/2014/chart" uri="{C3380CC4-5D6E-409C-BE32-E72D297353CC}">
              <c16:uniqueId val="{00000000-37BB-4A51-96AA-7A12E857090E}"/>
            </c:ext>
          </c:extLst>
        </c:ser>
        <c:ser>
          <c:idx val="1"/>
          <c:order val="1"/>
          <c:tx>
            <c:strRef>
              <c:f>MATH!$H$18</c:f>
              <c:strCache>
                <c:ptCount val="1"/>
                <c:pt idx="0">
                  <c:v>All Students</c:v>
                </c:pt>
              </c:strCache>
            </c:strRef>
          </c:tx>
          <c:spPr>
            <a:ln w="57150"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MATH!$I$16:$L$16</c:f>
              <c:strCache>
                <c:ptCount val="4"/>
                <c:pt idx="0">
                  <c:v>2015-16</c:v>
                </c:pt>
                <c:pt idx="1">
                  <c:v>2016-17</c:v>
                </c:pt>
                <c:pt idx="2">
                  <c:v>2017-18</c:v>
                </c:pt>
                <c:pt idx="3">
                  <c:v>2018-19</c:v>
                </c:pt>
              </c:strCache>
            </c:strRef>
          </c:cat>
          <c:val>
            <c:numRef>
              <c:f>MATH!$I$18:$L$18</c:f>
              <c:numCache>
                <c:formatCode>0.00%</c:formatCode>
                <c:ptCount val="4"/>
                <c:pt idx="0">
                  <c:v>0.442</c:v>
                </c:pt>
                <c:pt idx="1">
                  <c:v>0.42286574843911773</c:v>
                </c:pt>
                <c:pt idx="2">
                  <c:v>0.47080630790606676</c:v>
                </c:pt>
                <c:pt idx="3">
                  <c:v>0.49394356376381443</c:v>
                </c:pt>
              </c:numCache>
            </c:numRef>
          </c:val>
          <c:smooth val="0"/>
          <c:extLst>
            <c:ext xmlns:c16="http://schemas.microsoft.com/office/drawing/2014/chart" uri="{C3380CC4-5D6E-409C-BE32-E72D297353CC}">
              <c16:uniqueId val="{00000001-37BB-4A51-96AA-7A12E857090E}"/>
            </c:ext>
          </c:extLst>
        </c:ser>
        <c:dLbls>
          <c:dLblPos val="ctr"/>
          <c:showLegendKey val="0"/>
          <c:showVal val="1"/>
          <c:showCatName val="0"/>
          <c:showSerName val="0"/>
          <c:showPercent val="0"/>
          <c:showBubbleSize val="0"/>
        </c:dLbls>
        <c:upDownBars>
          <c:gapWidth val="150"/>
          <c:upBars>
            <c:spPr>
              <a:solidFill>
                <a:schemeClr val="accent4">
                  <a:lumMod val="60000"/>
                  <a:lumOff val="40000"/>
                </a:schemeClr>
              </a:solidFill>
              <a:ln w="9525">
                <a:solidFill>
                  <a:schemeClr val="tx1">
                    <a:lumMod val="15000"/>
                    <a:lumOff val="85000"/>
                  </a:schemeClr>
                </a:solidFill>
              </a:ln>
              <a:effectLst/>
            </c:spPr>
          </c:upBars>
          <c:downBars>
            <c:spPr>
              <a:solidFill>
                <a:schemeClr val="dk1">
                  <a:lumMod val="65000"/>
                  <a:lumOff val="35000"/>
                </a:schemeClr>
              </a:solidFill>
              <a:ln w="9525">
                <a:solidFill>
                  <a:schemeClr val="tx1">
                    <a:lumMod val="65000"/>
                    <a:lumOff val="35000"/>
                  </a:schemeClr>
                </a:solidFill>
              </a:ln>
              <a:effectLst/>
            </c:spPr>
          </c:downBars>
        </c:upDownBars>
        <c:smooth val="0"/>
        <c:axId val="224178880"/>
        <c:axId val="224179272"/>
      </c:lineChart>
      <c:catAx>
        <c:axId val="224178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4179272"/>
        <c:crosses val="autoZero"/>
        <c:auto val="1"/>
        <c:lblAlgn val="ctr"/>
        <c:lblOffset val="100"/>
        <c:noMultiLvlLbl val="0"/>
      </c:catAx>
      <c:valAx>
        <c:axId val="22417927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4178880"/>
        <c:crosses val="autoZero"/>
        <c:crossBetween val="between"/>
      </c:valAx>
      <c:spPr>
        <a:noFill/>
        <a:ln>
          <a:noFill/>
        </a:ln>
        <a:effectLst/>
      </c:spPr>
    </c:plotArea>
    <c:legend>
      <c:legendPos val="b"/>
      <c:layout>
        <c:manualLayout>
          <c:xMode val="edge"/>
          <c:yMode val="edge"/>
          <c:x val="0.28964597929782004"/>
          <c:y val="0.89793406653316288"/>
          <c:w val="0.42070804140435997"/>
          <c:h val="4.7664933454181178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b="1">
                <a:latin typeface="Arial" panose="020B0604020202020204" pitchFamily="34" charset="0"/>
                <a:cs typeface="Arial" panose="020B0604020202020204" pitchFamily="34" charset="0"/>
              </a:rPr>
              <a:t>3D Reading</a:t>
            </a:r>
            <a:r>
              <a:rPr lang="en-US" sz="1800" b="1" baseline="0">
                <a:latin typeface="Arial" panose="020B0604020202020204" pitchFamily="34" charset="0"/>
                <a:cs typeface="Arial" panose="020B0604020202020204" pitchFamily="34" charset="0"/>
              </a:rPr>
              <a:t> Grade 8</a:t>
            </a:r>
            <a:endParaRPr lang="en-US" sz="1800" b="1">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lineChart>
        <c:grouping val="standard"/>
        <c:varyColors val="0"/>
        <c:ser>
          <c:idx val="0"/>
          <c:order val="0"/>
          <c:tx>
            <c:strRef>
              <c:f>RLA!$E$41</c:f>
              <c:strCache>
                <c:ptCount val="1"/>
                <c:pt idx="0">
                  <c:v>SWD</c:v>
                </c:pt>
              </c:strCache>
            </c:strRef>
          </c:tx>
          <c:spPr>
            <a:ln w="57150"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RLA!$F$40:$I$40</c:f>
              <c:strCache>
                <c:ptCount val="4"/>
                <c:pt idx="0">
                  <c:v>2015-16</c:v>
                </c:pt>
                <c:pt idx="1">
                  <c:v>2016-17</c:v>
                </c:pt>
                <c:pt idx="2">
                  <c:v>2017-18</c:v>
                </c:pt>
                <c:pt idx="3">
                  <c:v>2018-19</c:v>
                </c:pt>
              </c:strCache>
            </c:strRef>
          </c:cat>
          <c:val>
            <c:numRef>
              <c:f>RLA!$F$41:$I$41</c:f>
              <c:numCache>
                <c:formatCode>0.00%</c:formatCode>
                <c:ptCount val="4"/>
                <c:pt idx="0">
                  <c:v>7.8049651723522059E-2</c:v>
                </c:pt>
                <c:pt idx="1">
                  <c:v>0.10836588245980561</c:v>
                </c:pt>
                <c:pt idx="2">
                  <c:v>0.12898988572179168</c:v>
                </c:pt>
                <c:pt idx="3">
                  <c:v>0.13232014537044684</c:v>
                </c:pt>
              </c:numCache>
            </c:numRef>
          </c:val>
          <c:smooth val="0"/>
          <c:extLst>
            <c:ext xmlns:c16="http://schemas.microsoft.com/office/drawing/2014/chart" uri="{C3380CC4-5D6E-409C-BE32-E72D297353CC}">
              <c16:uniqueId val="{00000000-8C47-438C-9F62-29CF691023EE}"/>
            </c:ext>
          </c:extLst>
        </c:ser>
        <c:ser>
          <c:idx val="1"/>
          <c:order val="1"/>
          <c:tx>
            <c:strRef>
              <c:f>RLA!$E$42</c:f>
              <c:strCache>
                <c:ptCount val="1"/>
                <c:pt idx="0">
                  <c:v>All Students</c:v>
                </c:pt>
              </c:strCache>
            </c:strRef>
          </c:tx>
          <c:spPr>
            <a:ln w="57150" cap="rnd">
              <a:solidFill>
                <a:srgbClr val="7030A0"/>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RLA!$F$40:$I$40</c:f>
              <c:strCache>
                <c:ptCount val="4"/>
                <c:pt idx="0">
                  <c:v>2015-16</c:v>
                </c:pt>
                <c:pt idx="1">
                  <c:v>2016-17</c:v>
                </c:pt>
                <c:pt idx="2">
                  <c:v>2017-18</c:v>
                </c:pt>
                <c:pt idx="3">
                  <c:v>2018-19</c:v>
                </c:pt>
              </c:strCache>
            </c:strRef>
          </c:cat>
          <c:val>
            <c:numRef>
              <c:f>RLA!$F$42:$I$42</c:f>
              <c:numCache>
                <c:formatCode>0.00%</c:formatCode>
                <c:ptCount val="4"/>
                <c:pt idx="0">
                  <c:v>0.40945363377870181</c:v>
                </c:pt>
                <c:pt idx="1">
                  <c:v>0.45218179283423948</c:v>
                </c:pt>
                <c:pt idx="2">
                  <c:v>0.47068209911225978</c:v>
                </c:pt>
                <c:pt idx="3">
                  <c:v>0.47170498056400773</c:v>
                </c:pt>
              </c:numCache>
            </c:numRef>
          </c:val>
          <c:smooth val="0"/>
          <c:extLst>
            <c:ext xmlns:c16="http://schemas.microsoft.com/office/drawing/2014/chart" uri="{C3380CC4-5D6E-409C-BE32-E72D297353CC}">
              <c16:uniqueId val="{00000001-8C47-438C-9F62-29CF691023EE}"/>
            </c:ext>
          </c:extLst>
        </c:ser>
        <c:dLbls>
          <c:dLblPos val="t"/>
          <c:showLegendKey val="0"/>
          <c:showVal val="1"/>
          <c:showCatName val="0"/>
          <c:showSerName val="0"/>
          <c:showPercent val="0"/>
          <c:showBubbleSize val="0"/>
        </c:dLbls>
        <c:upDownBars>
          <c:gapWidth val="150"/>
          <c:upBars>
            <c:spPr>
              <a:solidFill>
                <a:schemeClr val="accent4">
                  <a:lumMod val="60000"/>
                  <a:lumOff val="40000"/>
                </a:schemeClr>
              </a:solidFill>
              <a:ln w="9525">
                <a:solidFill>
                  <a:srgbClr val="FFC000"/>
                </a:solidFill>
              </a:ln>
              <a:effectLst/>
            </c:spPr>
          </c:upBars>
          <c:downBars>
            <c:spPr>
              <a:solidFill>
                <a:schemeClr val="dk1">
                  <a:lumMod val="65000"/>
                  <a:lumOff val="35000"/>
                </a:schemeClr>
              </a:solidFill>
              <a:ln w="9525">
                <a:solidFill>
                  <a:schemeClr val="tx1">
                    <a:lumMod val="65000"/>
                    <a:lumOff val="35000"/>
                  </a:schemeClr>
                </a:solidFill>
              </a:ln>
              <a:effectLst/>
            </c:spPr>
          </c:downBars>
        </c:upDownBars>
        <c:smooth val="0"/>
        <c:axId val="224180056"/>
        <c:axId val="223937248"/>
      </c:lineChart>
      <c:catAx>
        <c:axId val="224180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0070C0"/>
                </a:solidFill>
                <a:latin typeface="Arial" panose="020B0604020202020204" pitchFamily="34" charset="0"/>
                <a:ea typeface="+mn-ea"/>
                <a:cs typeface="Arial" panose="020B0604020202020204" pitchFamily="34" charset="0"/>
              </a:defRPr>
            </a:pPr>
            <a:endParaRPr lang="en-US"/>
          </a:p>
        </c:txPr>
        <c:crossAx val="223937248"/>
        <c:crosses val="autoZero"/>
        <c:auto val="1"/>
        <c:lblAlgn val="ctr"/>
        <c:lblOffset val="100"/>
        <c:noMultiLvlLbl val="0"/>
      </c:catAx>
      <c:valAx>
        <c:axId val="22393724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24180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19.png"/></Relationships>
</file>

<file path=ppt/diagrams/_rels/data7.xml.rels><?xml version="1.0" encoding="UTF-8" standalone="yes"?>
<Relationships xmlns="http://schemas.openxmlformats.org/package/2006/relationships"><Relationship Id="rId3" Type="http://schemas.openxmlformats.org/officeDocument/2006/relationships/hyperlink" Target="https://ideadata.org/" TargetMode="External"/><Relationship Id="rId2" Type="http://schemas.openxmlformats.org/officeDocument/2006/relationships/hyperlink" Target="https://data.nysed.gov/" TargetMode="External"/><Relationship Id="rId1" Type="http://schemas.openxmlformats.org/officeDocument/2006/relationships/hyperlink" Target="http://www.nysed.gov/state-assessment" TargetMode="External"/><Relationship Id="rId5" Type="http://schemas.openxmlformats.org/officeDocument/2006/relationships/hyperlink" Target="http://www.nysed.gov/special-education/spp-apr" TargetMode="External"/><Relationship Id="rId4" Type="http://schemas.openxmlformats.org/officeDocument/2006/relationships/hyperlink" Target="https://ideadata.org/sites/default/files/media/documents/2021-05/Statewide-Assessment-Ind-3-Change.pdf" TargetMode="External"/></Relationships>
</file>

<file path=ppt/diagrams/_rels/drawing7.xml.rels><?xml version="1.0" encoding="UTF-8" standalone="yes"?>
<Relationships xmlns="http://schemas.openxmlformats.org/package/2006/relationships"><Relationship Id="rId3" Type="http://schemas.openxmlformats.org/officeDocument/2006/relationships/hyperlink" Target="https://data.nysed.gov/" TargetMode="External"/><Relationship Id="rId2" Type="http://schemas.openxmlformats.org/officeDocument/2006/relationships/hyperlink" Target="http://www.nysed.gov/state-assessment" TargetMode="External"/><Relationship Id="rId1" Type="http://schemas.openxmlformats.org/officeDocument/2006/relationships/hyperlink" Target="http://www.nysed.gov/special-education/spp-apr" TargetMode="External"/><Relationship Id="rId5" Type="http://schemas.openxmlformats.org/officeDocument/2006/relationships/hyperlink" Target="https://ideadata.org/sites/default/files/media/documents/2021-05/Statewide-Assessment-Ind-3-Change.pdf" TargetMode="External"/><Relationship Id="rId4" Type="http://schemas.openxmlformats.org/officeDocument/2006/relationships/hyperlink" Target="https://ideadata.or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E5B417-E18A-4F0A-9111-FCEF7AC564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226B7C69-AD73-4664-B8BE-E7F6C47D30BB}">
      <dgm:prSet phldrT="[Text]"/>
      <dgm:spPr/>
      <dgm:t>
        <a:bodyPr/>
        <a:lstStyle/>
        <a:p>
          <a:r>
            <a:rPr lang="en-US">
              <a:latin typeface="Arial" panose="020B0604020202020204" pitchFamily="34" charset="0"/>
              <a:cs typeface="Arial" panose="020B0604020202020204" pitchFamily="34" charset="0"/>
            </a:rPr>
            <a:t>Frequently used Terms and Goals</a:t>
          </a:r>
        </a:p>
      </dgm:t>
    </dgm:pt>
    <dgm:pt modelId="{CB41195B-9F5D-4993-A378-B9A60BA3857C}" type="parTrans" cxnId="{04524052-ED43-41B8-903A-EC3D2AD4A591}">
      <dgm:prSet/>
      <dgm:spPr/>
      <dgm:t>
        <a:bodyPr/>
        <a:lstStyle/>
        <a:p>
          <a:endParaRPr lang="en-US"/>
        </a:p>
      </dgm:t>
    </dgm:pt>
    <dgm:pt modelId="{E05E2AB5-4692-4411-9232-E373C68425FA}" type="sibTrans" cxnId="{04524052-ED43-41B8-903A-EC3D2AD4A591}">
      <dgm:prSet/>
      <dgm:spPr/>
      <dgm:t>
        <a:bodyPr/>
        <a:lstStyle/>
        <a:p>
          <a:endParaRPr lang="en-US"/>
        </a:p>
      </dgm:t>
    </dgm:pt>
    <dgm:pt modelId="{7C5FE6A7-FEA7-4EC0-80DE-98A844D8BA39}">
      <dgm:prSet phldrT="[Text]"/>
      <dgm:spPr/>
      <dgm:t>
        <a:bodyPr/>
        <a:lstStyle/>
        <a:p>
          <a:r>
            <a:rPr lang="en-US">
              <a:latin typeface="Arial" panose="020B0604020202020204" pitchFamily="34" charset="0"/>
              <a:cs typeface="Arial" panose="020B0604020202020204" pitchFamily="34" charset="0"/>
            </a:rPr>
            <a:t>Improvement Strategies</a:t>
          </a:r>
        </a:p>
      </dgm:t>
    </dgm:pt>
    <dgm:pt modelId="{A149E85A-6C27-470F-B514-F83796E7DE33}" type="parTrans" cxnId="{204F30EB-0BEB-4C9C-B77C-43289D6B04B6}">
      <dgm:prSet/>
      <dgm:spPr/>
      <dgm:t>
        <a:bodyPr/>
        <a:lstStyle/>
        <a:p>
          <a:endParaRPr lang="en-US"/>
        </a:p>
      </dgm:t>
    </dgm:pt>
    <dgm:pt modelId="{1FA56EB3-9B13-48EA-A60A-FC3DADAEB6DE}" type="sibTrans" cxnId="{204F30EB-0BEB-4C9C-B77C-43289D6B04B6}">
      <dgm:prSet/>
      <dgm:spPr/>
      <dgm:t>
        <a:bodyPr/>
        <a:lstStyle/>
        <a:p>
          <a:endParaRPr lang="en-US"/>
        </a:p>
      </dgm:t>
    </dgm:pt>
    <dgm:pt modelId="{C079E542-46BD-473E-A75E-F72B4556EA78}">
      <dgm:prSet/>
      <dgm:spPr/>
      <dgm:t>
        <a:bodyPr/>
        <a:lstStyle/>
        <a:p>
          <a:r>
            <a:rPr lang="en-US">
              <a:latin typeface="Arial" panose="020B0604020202020204" pitchFamily="34" charset="0"/>
              <a:cs typeface="Arial" panose="020B0604020202020204" pitchFamily="34" charset="0"/>
            </a:rPr>
            <a:t>How Indicator 3 is Measured</a:t>
          </a:r>
        </a:p>
      </dgm:t>
    </dgm:pt>
    <dgm:pt modelId="{871428DC-6BB2-4B84-8C80-137B833B0058}" type="parTrans" cxnId="{FD4FB4FE-76FB-4431-90C1-6BE702CF66B0}">
      <dgm:prSet/>
      <dgm:spPr/>
      <dgm:t>
        <a:bodyPr/>
        <a:lstStyle/>
        <a:p>
          <a:endParaRPr lang="en-US"/>
        </a:p>
      </dgm:t>
    </dgm:pt>
    <dgm:pt modelId="{C8CD1CE9-94B5-4692-B474-2B051101474A}" type="sibTrans" cxnId="{FD4FB4FE-76FB-4431-90C1-6BE702CF66B0}">
      <dgm:prSet/>
      <dgm:spPr/>
      <dgm:t>
        <a:bodyPr/>
        <a:lstStyle/>
        <a:p>
          <a:endParaRPr lang="en-US"/>
        </a:p>
      </dgm:t>
    </dgm:pt>
    <dgm:pt modelId="{0DE106F3-2210-4238-A469-FF9E7E11A365}">
      <dgm:prSet/>
      <dgm:spPr/>
      <dgm:t>
        <a:bodyPr/>
        <a:lstStyle/>
        <a:p>
          <a:r>
            <a:rPr lang="en-US">
              <a:latin typeface="Arial" panose="020B0604020202020204" pitchFamily="34" charset="0"/>
              <a:cs typeface="Arial" panose="020B0604020202020204" pitchFamily="34" charset="0"/>
            </a:rPr>
            <a:t>Data Trends</a:t>
          </a:r>
        </a:p>
      </dgm:t>
    </dgm:pt>
    <dgm:pt modelId="{926A24D3-3820-4A21-8868-D173740B85D5}" type="parTrans" cxnId="{EF517F73-3C54-42C8-A02F-C4E025E27B86}">
      <dgm:prSet/>
      <dgm:spPr/>
      <dgm:t>
        <a:bodyPr/>
        <a:lstStyle/>
        <a:p>
          <a:endParaRPr lang="en-US"/>
        </a:p>
      </dgm:t>
    </dgm:pt>
    <dgm:pt modelId="{04412BAA-137F-4D4E-ACA4-F05ACD398AEB}" type="sibTrans" cxnId="{EF517F73-3C54-42C8-A02F-C4E025E27B86}">
      <dgm:prSet/>
      <dgm:spPr/>
      <dgm:t>
        <a:bodyPr/>
        <a:lstStyle/>
        <a:p>
          <a:endParaRPr lang="en-US"/>
        </a:p>
      </dgm:t>
    </dgm:pt>
    <dgm:pt modelId="{1EB5EFDB-09FA-4204-95F3-E953A5C11117}">
      <dgm:prSet phldrT="[Text]"/>
      <dgm:spPr/>
      <dgm:t>
        <a:bodyPr/>
        <a:lstStyle/>
        <a:p>
          <a:r>
            <a:rPr lang="en-US">
              <a:latin typeface="Arial" panose="020B0604020202020204" pitchFamily="34" charset="0"/>
              <a:cs typeface="Arial" panose="020B0604020202020204" pitchFamily="34" charset="0"/>
            </a:rPr>
            <a:t>Proposed Targets</a:t>
          </a:r>
        </a:p>
      </dgm:t>
    </dgm:pt>
    <dgm:pt modelId="{9C571C56-B779-4E11-AD1E-C2B194FE137A}" type="sibTrans" cxnId="{D7D3C0F6-F314-4AD8-8A6F-A048C6EE4B8F}">
      <dgm:prSet/>
      <dgm:spPr/>
      <dgm:t>
        <a:bodyPr/>
        <a:lstStyle/>
        <a:p>
          <a:endParaRPr lang="en-US"/>
        </a:p>
      </dgm:t>
    </dgm:pt>
    <dgm:pt modelId="{1C88FB6A-877A-4061-A699-10174B98AA73}" type="parTrans" cxnId="{D7D3C0F6-F314-4AD8-8A6F-A048C6EE4B8F}">
      <dgm:prSet/>
      <dgm:spPr/>
      <dgm:t>
        <a:bodyPr/>
        <a:lstStyle/>
        <a:p>
          <a:endParaRPr lang="en-US"/>
        </a:p>
      </dgm:t>
    </dgm:pt>
    <dgm:pt modelId="{F2A888BD-24EA-4409-88FE-8714ABA7E2AE}">
      <dgm:prSet/>
      <dgm:spPr/>
      <dgm:t>
        <a:bodyPr/>
        <a:lstStyle/>
        <a:p>
          <a:r>
            <a:rPr lang="en-US">
              <a:latin typeface="Arial" panose="020B0604020202020204" pitchFamily="34" charset="0"/>
              <a:cs typeface="Arial" panose="020B0604020202020204" pitchFamily="34" charset="0"/>
            </a:rPr>
            <a:t>Additional Resources and Next Steps</a:t>
          </a:r>
        </a:p>
      </dgm:t>
    </dgm:pt>
    <dgm:pt modelId="{02DC9613-B59A-4153-863E-1B3F4D8B8D4C}" type="parTrans" cxnId="{BD48618F-F0FB-438C-A8C7-D7D9BDDEBA9D}">
      <dgm:prSet/>
      <dgm:spPr/>
      <dgm:t>
        <a:bodyPr/>
        <a:lstStyle/>
        <a:p>
          <a:endParaRPr lang="en-US"/>
        </a:p>
      </dgm:t>
    </dgm:pt>
    <dgm:pt modelId="{4D3A95DA-B76D-413D-AD3C-AAC69D81EF66}" type="sibTrans" cxnId="{BD48618F-F0FB-438C-A8C7-D7D9BDDEBA9D}">
      <dgm:prSet/>
      <dgm:spPr/>
      <dgm:t>
        <a:bodyPr/>
        <a:lstStyle/>
        <a:p>
          <a:endParaRPr lang="en-US"/>
        </a:p>
      </dgm:t>
    </dgm:pt>
    <dgm:pt modelId="{9CF4B7AE-6670-44AF-A0A7-DA2DF85E5CDD}" type="pres">
      <dgm:prSet presAssocID="{22E5B417-E18A-4F0A-9111-FCEF7AC56434}" presName="Name0" presStyleCnt="0">
        <dgm:presLayoutVars>
          <dgm:chMax val="7"/>
          <dgm:chPref val="7"/>
          <dgm:dir/>
        </dgm:presLayoutVars>
      </dgm:prSet>
      <dgm:spPr/>
    </dgm:pt>
    <dgm:pt modelId="{50AD92EF-7080-4416-B016-345EC380FEFF}" type="pres">
      <dgm:prSet presAssocID="{22E5B417-E18A-4F0A-9111-FCEF7AC56434}" presName="Name1" presStyleCnt="0"/>
      <dgm:spPr/>
    </dgm:pt>
    <dgm:pt modelId="{19FF5584-5F8A-4D47-88F6-07B4326319D0}" type="pres">
      <dgm:prSet presAssocID="{22E5B417-E18A-4F0A-9111-FCEF7AC56434}" presName="cycle" presStyleCnt="0"/>
      <dgm:spPr/>
    </dgm:pt>
    <dgm:pt modelId="{18A4E6C8-AF2F-4354-AF43-079DC81A3070}" type="pres">
      <dgm:prSet presAssocID="{22E5B417-E18A-4F0A-9111-FCEF7AC56434}" presName="srcNode" presStyleLbl="node1" presStyleIdx="0" presStyleCnt="6"/>
      <dgm:spPr/>
    </dgm:pt>
    <dgm:pt modelId="{46253619-5BC6-43E9-9BD6-FC811855B91C}" type="pres">
      <dgm:prSet presAssocID="{22E5B417-E18A-4F0A-9111-FCEF7AC56434}" presName="conn" presStyleLbl="parChTrans1D2" presStyleIdx="0" presStyleCnt="1"/>
      <dgm:spPr/>
    </dgm:pt>
    <dgm:pt modelId="{892582DC-9D1C-4EB2-9FDF-7C9B2BB23CC8}" type="pres">
      <dgm:prSet presAssocID="{22E5B417-E18A-4F0A-9111-FCEF7AC56434}" presName="extraNode" presStyleLbl="node1" presStyleIdx="0" presStyleCnt="6"/>
      <dgm:spPr/>
    </dgm:pt>
    <dgm:pt modelId="{A91801F5-071C-4455-B7D5-189AFA8C0268}" type="pres">
      <dgm:prSet presAssocID="{22E5B417-E18A-4F0A-9111-FCEF7AC56434}" presName="dstNode" presStyleLbl="node1" presStyleIdx="0" presStyleCnt="6"/>
      <dgm:spPr/>
    </dgm:pt>
    <dgm:pt modelId="{03FDE2D2-E592-41E9-940D-3FDA6EA69854}" type="pres">
      <dgm:prSet presAssocID="{226B7C69-AD73-4664-B8BE-E7F6C47D30BB}" presName="text_1" presStyleLbl="node1" presStyleIdx="0" presStyleCnt="6">
        <dgm:presLayoutVars>
          <dgm:bulletEnabled val="1"/>
        </dgm:presLayoutVars>
      </dgm:prSet>
      <dgm:spPr/>
    </dgm:pt>
    <dgm:pt modelId="{9360EBA2-2066-4A0A-876E-2923B911B83D}" type="pres">
      <dgm:prSet presAssocID="{226B7C69-AD73-4664-B8BE-E7F6C47D30BB}" presName="accent_1" presStyleCnt="0"/>
      <dgm:spPr/>
    </dgm:pt>
    <dgm:pt modelId="{F0DBED7D-E1F2-48FF-9AF1-D8510FDF74AA}" type="pres">
      <dgm:prSet presAssocID="{226B7C69-AD73-4664-B8BE-E7F6C47D30BB}" presName="accentRepeatNode" presStyleLbl="solidFgAcc1" presStyleIdx="0" presStyleCnt="6"/>
      <dgm:spPr/>
    </dgm:pt>
    <dgm:pt modelId="{5DFBF051-DA47-402E-8091-43170D413FA8}" type="pres">
      <dgm:prSet presAssocID="{C079E542-46BD-473E-A75E-F72B4556EA78}" presName="text_2" presStyleLbl="node1" presStyleIdx="1" presStyleCnt="6">
        <dgm:presLayoutVars>
          <dgm:bulletEnabled val="1"/>
        </dgm:presLayoutVars>
      </dgm:prSet>
      <dgm:spPr/>
    </dgm:pt>
    <dgm:pt modelId="{C72D6B57-9DE8-43BC-AB5F-5341366066E5}" type="pres">
      <dgm:prSet presAssocID="{C079E542-46BD-473E-A75E-F72B4556EA78}" presName="accent_2" presStyleCnt="0"/>
      <dgm:spPr/>
    </dgm:pt>
    <dgm:pt modelId="{6A6866DD-3C5F-478B-9CC6-B48E0FA84F23}" type="pres">
      <dgm:prSet presAssocID="{C079E542-46BD-473E-A75E-F72B4556EA78}" presName="accentRepeatNode" presStyleLbl="solidFgAcc1" presStyleIdx="1" presStyleCnt="6"/>
      <dgm:spPr/>
    </dgm:pt>
    <dgm:pt modelId="{23360063-79D5-4956-9BF8-A1A34332C152}" type="pres">
      <dgm:prSet presAssocID="{0DE106F3-2210-4238-A469-FF9E7E11A365}" presName="text_3" presStyleLbl="node1" presStyleIdx="2" presStyleCnt="6">
        <dgm:presLayoutVars>
          <dgm:bulletEnabled val="1"/>
        </dgm:presLayoutVars>
      </dgm:prSet>
      <dgm:spPr/>
    </dgm:pt>
    <dgm:pt modelId="{1CB0A861-72D5-489E-84DC-BE87A2D04ABC}" type="pres">
      <dgm:prSet presAssocID="{0DE106F3-2210-4238-A469-FF9E7E11A365}" presName="accent_3" presStyleCnt="0"/>
      <dgm:spPr/>
    </dgm:pt>
    <dgm:pt modelId="{178AEDC5-6531-41C7-B8B0-810E1ED2F327}" type="pres">
      <dgm:prSet presAssocID="{0DE106F3-2210-4238-A469-FF9E7E11A365}" presName="accentRepeatNode" presStyleLbl="solidFgAcc1" presStyleIdx="2" presStyleCnt="6"/>
      <dgm:spPr/>
    </dgm:pt>
    <dgm:pt modelId="{F9221A4F-0865-482C-BEE2-321AF6486C98}" type="pres">
      <dgm:prSet presAssocID="{7C5FE6A7-FEA7-4EC0-80DE-98A844D8BA39}" presName="text_4" presStyleLbl="node1" presStyleIdx="3" presStyleCnt="6">
        <dgm:presLayoutVars>
          <dgm:bulletEnabled val="1"/>
        </dgm:presLayoutVars>
      </dgm:prSet>
      <dgm:spPr/>
    </dgm:pt>
    <dgm:pt modelId="{19E37E08-0AAD-4B3F-9F00-5100516063E4}" type="pres">
      <dgm:prSet presAssocID="{7C5FE6A7-FEA7-4EC0-80DE-98A844D8BA39}" presName="accent_4" presStyleCnt="0"/>
      <dgm:spPr/>
    </dgm:pt>
    <dgm:pt modelId="{E6729D6F-9858-46BB-9A39-4C9189F90AE1}" type="pres">
      <dgm:prSet presAssocID="{7C5FE6A7-FEA7-4EC0-80DE-98A844D8BA39}" presName="accentRepeatNode" presStyleLbl="solidFgAcc1" presStyleIdx="3" presStyleCnt="6"/>
      <dgm:spPr/>
    </dgm:pt>
    <dgm:pt modelId="{A0F8223A-484D-4CA7-9A16-2F977966D03A}" type="pres">
      <dgm:prSet presAssocID="{1EB5EFDB-09FA-4204-95F3-E953A5C11117}" presName="text_5" presStyleLbl="node1" presStyleIdx="4" presStyleCnt="6">
        <dgm:presLayoutVars>
          <dgm:bulletEnabled val="1"/>
        </dgm:presLayoutVars>
      </dgm:prSet>
      <dgm:spPr/>
    </dgm:pt>
    <dgm:pt modelId="{62691113-3DB5-4756-9D2A-7DBD167256A9}" type="pres">
      <dgm:prSet presAssocID="{1EB5EFDB-09FA-4204-95F3-E953A5C11117}" presName="accent_5" presStyleCnt="0"/>
      <dgm:spPr/>
    </dgm:pt>
    <dgm:pt modelId="{32D2E0FA-09B3-493A-907C-9978AB1B4A46}" type="pres">
      <dgm:prSet presAssocID="{1EB5EFDB-09FA-4204-95F3-E953A5C11117}" presName="accentRepeatNode" presStyleLbl="solidFgAcc1" presStyleIdx="4" presStyleCnt="6"/>
      <dgm:spPr/>
    </dgm:pt>
    <dgm:pt modelId="{E7AC28FE-F67A-430B-BAA6-192AC4773FB6}" type="pres">
      <dgm:prSet presAssocID="{F2A888BD-24EA-4409-88FE-8714ABA7E2AE}" presName="text_6" presStyleLbl="node1" presStyleIdx="5" presStyleCnt="6">
        <dgm:presLayoutVars>
          <dgm:bulletEnabled val="1"/>
        </dgm:presLayoutVars>
      </dgm:prSet>
      <dgm:spPr/>
    </dgm:pt>
    <dgm:pt modelId="{576168E1-E57B-4BFE-9A21-F830FF148A5E}" type="pres">
      <dgm:prSet presAssocID="{F2A888BD-24EA-4409-88FE-8714ABA7E2AE}" presName="accent_6" presStyleCnt="0"/>
      <dgm:spPr/>
    </dgm:pt>
    <dgm:pt modelId="{753215A7-CE03-4A05-8839-7680FA189C79}" type="pres">
      <dgm:prSet presAssocID="{F2A888BD-24EA-4409-88FE-8714ABA7E2AE}" presName="accentRepeatNode" presStyleLbl="solidFgAcc1" presStyleIdx="5" presStyleCnt="6"/>
      <dgm:spPr/>
    </dgm:pt>
  </dgm:ptLst>
  <dgm:cxnLst>
    <dgm:cxn modelId="{2FE30403-BD3D-4EF0-AC9A-24295B0E5FE6}" type="presOf" srcId="{E05E2AB5-4692-4411-9232-E373C68425FA}" destId="{46253619-5BC6-43E9-9BD6-FC811855B91C}" srcOrd="0" destOrd="0" presId="urn:microsoft.com/office/officeart/2008/layout/VerticalCurvedList"/>
    <dgm:cxn modelId="{2F205023-E66C-4216-9808-FA2FF2E9DC93}" type="presOf" srcId="{226B7C69-AD73-4664-B8BE-E7F6C47D30BB}" destId="{03FDE2D2-E592-41E9-940D-3FDA6EA69854}" srcOrd="0" destOrd="0" presId="urn:microsoft.com/office/officeart/2008/layout/VerticalCurvedList"/>
    <dgm:cxn modelId="{837B8C44-8F04-4389-8B70-489617F0BBAF}" type="presOf" srcId="{22E5B417-E18A-4F0A-9111-FCEF7AC56434}" destId="{9CF4B7AE-6670-44AF-A0A7-DA2DF85E5CDD}" srcOrd="0" destOrd="0" presId="urn:microsoft.com/office/officeart/2008/layout/VerticalCurvedList"/>
    <dgm:cxn modelId="{04524052-ED43-41B8-903A-EC3D2AD4A591}" srcId="{22E5B417-E18A-4F0A-9111-FCEF7AC56434}" destId="{226B7C69-AD73-4664-B8BE-E7F6C47D30BB}" srcOrd="0" destOrd="0" parTransId="{CB41195B-9F5D-4993-A378-B9A60BA3857C}" sibTransId="{E05E2AB5-4692-4411-9232-E373C68425FA}"/>
    <dgm:cxn modelId="{EF517F73-3C54-42C8-A02F-C4E025E27B86}" srcId="{22E5B417-E18A-4F0A-9111-FCEF7AC56434}" destId="{0DE106F3-2210-4238-A469-FF9E7E11A365}" srcOrd="2" destOrd="0" parTransId="{926A24D3-3820-4A21-8868-D173740B85D5}" sibTransId="{04412BAA-137F-4D4E-ACA4-F05ACD398AEB}"/>
    <dgm:cxn modelId="{8FD54B54-5416-4BD3-8A04-85A036C88D36}" type="presOf" srcId="{F2A888BD-24EA-4409-88FE-8714ABA7E2AE}" destId="{E7AC28FE-F67A-430B-BAA6-192AC4773FB6}" srcOrd="0" destOrd="0" presId="urn:microsoft.com/office/officeart/2008/layout/VerticalCurvedList"/>
    <dgm:cxn modelId="{BD48618F-F0FB-438C-A8C7-D7D9BDDEBA9D}" srcId="{22E5B417-E18A-4F0A-9111-FCEF7AC56434}" destId="{F2A888BD-24EA-4409-88FE-8714ABA7E2AE}" srcOrd="5" destOrd="0" parTransId="{02DC9613-B59A-4153-863E-1B3F4D8B8D4C}" sibTransId="{4D3A95DA-B76D-413D-AD3C-AAC69D81EF66}"/>
    <dgm:cxn modelId="{DD986494-8D27-45EC-9272-FBF0DD09FD38}" type="presOf" srcId="{1EB5EFDB-09FA-4204-95F3-E953A5C11117}" destId="{A0F8223A-484D-4CA7-9A16-2F977966D03A}" srcOrd="0" destOrd="0" presId="urn:microsoft.com/office/officeart/2008/layout/VerticalCurvedList"/>
    <dgm:cxn modelId="{77344D9A-15B6-4C59-B88C-83E766197B41}" type="presOf" srcId="{7C5FE6A7-FEA7-4EC0-80DE-98A844D8BA39}" destId="{F9221A4F-0865-482C-BEE2-321AF6486C98}" srcOrd="0" destOrd="0" presId="urn:microsoft.com/office/officeart/2008/layout/VerticalCurvedList"/>
    <dgm:cxn modelId="{F76F0EBF-5B8D-4907-894D-7A00B1A482BC}" type="presOf" srcId="{0DE106F3-2210-4238-A469-FF9E7E11A365}" destId="{23360063-79D5-4956-9BF8-A1A34332C152}" srcOrd="0" destOrd="0" presId="urn:microsoft.com/office/officeart/2008/layout/VerticalCurvedList"/>
    <dgm:cxn modelId="{204F30EB-0BEB-4C9C-B77C-43289D6B04B6}" srcId="{22E5B417-E18A-4F0A-9111-FCEF7AC56434}" destId="{7C5FE6A7-FEA7-4EC0-80DE-98A844D8BA39}" srcOrd="3" destOrd="0" parTransId="{A149E85A-6C27-470F-B514-F83796E7DE33}" sibTransId="{1FA56EB3-9B13-48EA-A60A-FC3DADAEB6DE}"/>
    <dgm:cxn modelId="{480EBDEF-BAEA-4E70-849C-F7B200DE5F56}" type="presOf" srcId="{C079E542-46BD-473E-A75E-F72B4556EA78}" destId="{5DFBF051-DA47-402E-8091-43170D413FA8}" srcOrd="0" destOrd="0" presId="urn:microsoft.com/office/officeart/2008/layout/VerticalCurvedList"/>
    <dgm:cxn modelId="{D7D3C0F6-F314-4AD8-8A6F-A048C6EE4B8F}" srcId="{22E5B417-E18A-4F0A-9111-FCEF7AC56434}" destId="{1EB5EFDB-09FA-4204-95F3-E953A5C11117}" srcOrd="4" destOrd="0" parTransId="{1C88FB6A-877A-4061-A699-10174B98AA73}" sibTransId="{9C571C56-B779-4E11-AD1E-C2B194FE137A}"/>
    <dgm:cxn modelId="{FD4FB4FE-76FB-4431-90C1-6BE702CF66B0}" srcId="{22E5B417-E18A-4F0A-9111-FCEF7AC56434}" destId="{C079E542-46BD-473E-A75E-F72B4556EA78}" srcOrd="1" destOrd="0" parTransId="{871428DC-6BB2-4B84-8C80-137B833B0058}" sibTransId="{C8CD1CE9-94B5-4692-B474-2B051101474A}"/>
    <dgm:cxn modelId="{EBD2CF79-C368-4884-B9D0-661910D22B0F}" type="presParOf" srcId="{9CF4B7AE-6670-44AF-A0A7-DA2DF85E5CDD}" destId="{50AD92EF-7080-4416-B016-345EC380FEFF}" srcOrd="0" destOrd="0" presId="urn:microsoft.com/office/officeart/2008/layout/VerticalCurvedList"/>
    <dgm:cxn modelId="{EB805C8E-30B0-4D52-9D39-0C92111D2F48}" type="presParOf" srcId="{50AD92EF-7080-4416-B016-345EC380FEFF}" destId="{19FF5584-5F8A-4D47-88F6-07B4326319D0}" srcOrd="0" destOrd="0" presId="urn:microsoft.com/office/officeart/2008/layout/VerticalCurvedList"/>
    <dgm:cxn modelId="{FD20FFA1-7C8E-4A2E-B23E-0141415B4DD6}" type="presParOf" srcId="{19FF5584-5F8A-4D47-88F6-07B4326319D0}" destId="{18A4E6C8-AF2F-4354-AF43-079DC81A3070}" srcOrd="0" destOrd="0" presId="urn:microsoft.com/office/officeart/2008/layout/VerticalCurvedList"/>
    <dgm:cxn modelId="{4F9FF628-F2AE-4CDC-A38F-6F52A22CDF40}" type="presParOf" srcId="{19FF5584-5F8A-4D47-88F6-07B4326319D0}" destId="{46253619-5BC6-43E9-9BD6-FC811855B91C}" srcOrd="1" destOrd="0" presId="urn:microsoft.com/office/officeart/2008/layout/VerticalCurvedList"/>
    <dgm:cxn modelId="{C90BAABC-08D5-4537-B1AC-1A91EB914D30}" type="presParOf" srcId="{19FF5584-5F8A-4D47-88F6-07B4326319D0}" destId="{892582DC-9D1C-4EB2-9FDF-7C9B2BB23CC8}" srcOrd="2" destOrd="0" presId="urn:microsoft.com/office/officeart/2008/layout/VerticalCurvedList"/>
    <dgm:cxn modelId="{7D24F69E-0521-45B5-807D-E131E060AF58}" type="presParOf" srcId="{19FF5584-5F8A-4D47-88F6-07B4326319D0}" destId="{A91801F5-071C-4455-B7D5-189AFA8C0268}" srcOrd="3" destOrd="0" presId="urn:microsoft.com/office/officeart/2008/layout/VerticalCurvedList"/>
    <dgm:cxn modelId="{8B3C728C-12ED-47A0-AFCD-BBD2632C6741}" type="presParOf" srcId="{50AD92EF-7080-4416-B016-345EC380FEFF}" destId="{03FDE2D2-E592-41E9-940D-3FDA6EA69854}" srcOrd="1" destOrd="0" presId="urn:microsoft.com/office/officeart/2008/layout/VerticalCurvedList"/>
    <dgm:cxn modelId="{4A768394-F2EA-4902-9842-420E240F1B44}" type="presParOf" srcId="{50AD92EF-7080-4416-B016-345EC380FEFF}" destId="{9360EBA2-2066-4A0A-876E-2923B911B83D}" srcOrd="2" destOrd="0" presId="urn:microsoft.com/office/officeart/2008/layout/VerticalCurvedList"/>
    <dgm:cxn modelId="{8A081CEB-DA0F-4750-A30C-63DF3F50636E}" type="presParOf" srcId="{9360EBA2-2066-4A0A-876E-2923B911B83D}" destId="{F0DBED7D-E1F2-48FF-9AF1-D8510FDF74AA}" srcOrd="0" destOrd="0" presId="urn:microsoft.com/office/officeart/2008/layout/VerticalCurvedList"/>
    <dgm:cxn modelId="{BE1A3AF9-2E12-414B-9693-71C57E0CFB47}" type="presParOf" srcId="{50AD92EF-7080-4416-B016-345EC380FEFF}" destId="{5DFBF051-DA47-402E-8091-43170D413FA8}" srcOrd="3" destOrd="0" presId="urn:microsoft.com/office/officeart/2008/layout/VerticalCurvedList"/>
    <dgm:cxn modelId="{796F85E6-33BF-4E8A-92C0-1FF55F9D0295}" type="presParOf" srcId="{50AD92EF-7080-4416-B016-345EC380FEFF}" destId="{C72D6B57-9DE8-43BC-AB5F-5341366066E5}" srcOrd="4" destOrd="0" presId="urn:microsoft.com/office/officeart/2008/layout/VerticalCurvedList"/>
    <dgm:cxn modelId="{5C4AEC7F-B64B-4065-BDBB-154CC582026D}" type="presParOf" srcId="{C72D6B57-9DE8-43BC-AB5F-5341366066E5}" destId="{6A6866DD-3C5F-478B-9CC6-B48E0FA84F23}" srcOrd="0" destOrd="0" presId="urn:microsoft.com/office/officeart/2008/layout/VerticalCurvedList"/>
    <dgm:cxn modelId="{0D5E4457-5B56-4B42-8D63-FB1FD2597F2B}" type="presParOf" srcId="{50AD92EF-7080-4416-B016-345EC380FEFF}" destId="{23360063-79D5-4956-9BF8-A1A34332C152}" srcOrd="5" destOrd="0" presId="urn:microsoft.com/office/officeart/2008/layout/VerticalCurvedList"/>
    <dgm:cxn modelId="{07CC365A-96C9-432E-917A-4B1184CE6469}" type="presParOf" srcId="{50AD92EF-7080-4416-B016-345EC380FEFF}" destId="{1CB0A861-72D5-489E-84DC-BE87A2D04ABC}" srcOrd="6" destOrd="0" presId="urn:microsoft.com/office/officeart/2008/layout/VerticalCurvedList"/>
    <dgm:cxn modelId="{64B121C1-146F-469D-A5A9-FA9679E682D2}" type="presParOf" srcId="{1CB0A861-72D5-489E-84DC-BE87A2D04ABC}" destId="{178AEDC5-6531-41C7-B8B0-810E1ED2F327}" srcOrd="0" destOrd="0" presId="urn:microsoft.com/office/officeart/2008/layout/VerticalCurvedList"/>
    <dgm:cxn modelId="{989A6A6D-7814-4DDF-8BAA-4118898B6918}" type="presParOf" srcId="{50AD92EF-7080-4416-B016-345EC380FEFF}" destId="{F9221A4F-0865-482C-BEE2-321AF6486C98}" srcOrd="7" destOrd="0" presId="urn:microsoft.com/office/officeart/2008/layout/VerticalCurvedList"/>
    <dgm:cxn modelId="{8AB1A930-2291-4E00-A0B6-90533F4FC22F}" type="presParOf" srcId="{50AD92EF-7080-4416-B016-345EC380FEFF}" destId="{19E37E08-0AAD-4B3F-9F00-5100516063E4}" srcOrd="8" destOrd="0" presId="urn:microsoft.com/office/officeart/2008/layout/VerticalCurvedList"/>
    <dgm:cxn modelId="{B9076E5D-6534-4596-A128-BE6B313E5DAE}" type="presParOf" srcId="{19E37E08-0AAD-4B3F-9F00-5100516063E4}" destId="{E6729D6F-9858-46BB-9A39-4C9189F90AE1}" srcOrd="0" destOrd="0" presId="urn:microsoft.com/office/officeart/2008/layout/VerticalCurvedList"/>
    <dgm:cxn modelId="{6CCCDCE8-C357-45FC-A0D5-F15FBB3ABE0D}" type="presParOf" srcId="{50AD92EF-7080-4416-B016-345EC380FEFF}" destId="{A0F8223A-484D-4CA7-9A16-2F977966D03A}" srcOrd="9" destOrd="0" presId="urn:microsoft.com/office/officeart/2008/layout/VerticalCurvedList"/>
    <dgm:cxn modelId="{6A15B2EE-B9EE-4F3D-BEDF-236BBEEE4DDF}" type="presParOf" srcId="{50AD92EF-7080-4416-B016-345EC380FEFF}" destId="{62691113-3DB5-4756-9D2A-7DBD167256A9}" srcOrd="10" destOrd="0" presId="urn:microsoft.com/office/officeart/2008/layout/VerticalCurvedList"/>
    <dgm:cxn modelId="{0DCAA7F2-F1BA-429E-8349-E1A5E50ABECB}" type="presParOf" srcId="{62691113-3DB5-4756-9D2A-7DBD167256A9}" destId="{32D2E0FA-09B3-493A-907C-9978AB1B4A46}" srcOrd="0" destOrd="0" presId="urn:microsoft.com/office/officeart/2008/layout/VerticalCurvedList"/>
    <dgm:cxn modelId="{537F800F-A72D-4AB3-ADAB-35D859F75612}" type="presParOf" srcId="{50AD92EF-7080-4416-B016-345EC380FEFF}" destId="{E7AC28FE-F67A-430B-BAA6-192AC4773FB6}" srcOrd="11" destOrd="0" presId="urn:microsoft.com/office/officeart/2008/layout/VerticalCurvedList"/>
    <dgm:cxn modelId="{029EDEE1-5D80-4BF2-B3FE-836EAE639730}" type="presParOf" srcId="{50AD92EF-7080-4416-B016-345EC380FEFF}" destId="{576168E1-E57B-4BFE-9A21-F830FF148A5E}" srcOrd="12" destOrd="0" presId="urn:microsoft.com/office/officeart/2008/layout/VerticalCurvedList"/>
    <dgm:cxn modelId="{778C65FB-F660-4273-BAE7-69C9B5CBC9F4}" type="presParOf" srcId="{576168E1-E57B-4BFE-9A21-F830FF148A5E}" destId="{753215A7-CE03-4A05-8839-7680FA189C7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5F80B7-670C-46BF-9734-36FC92AF70B2}" type="doc">
      <dgm:prSet loTypeId="urn:microsoft.com/office/officeart/2005/8/layout/hList3" loCatId="list" qsTypeId="urn:microsoft.com/office/officeart/2005/8/quickstyle/simple1" qsCatId="simple" csTypeId="urn:microsoft.com/office/officeart/2005/8/colors/accent0_2" csCatId="mainScheme" phldr="1"/>
      <dgm:spPr/>
      <dgm:t>
        <a:bodyPr/>
        <a:lstStyle/>
        <a:p>
          <a:endParaRPr lang="en-US"/>
        </a:p>
      </dgm:t>
    </dgm:pt>
    <dgm:pt modelId="{FAEA5A63-33DD-44F4-95C4-0AC368E61732}" type="pres">
      <dgm:prSet presAssocID="{125F80B7-670C-46BF-9734-36FC92AF70B2}" presName="composite" presStyleCnt="0">
        <dgm:presLayoutVars>
          <dgm:chMax val="1"/>
          <dgm:dir/>
          <dgm:resizeHandles val="exact"/>
        </dgm:presLayoutVars>
      </dgm:prSet>
      <dgm:spPr/>
    </dgm:pt>
  </dgm:ptLst>
  <dgm:cxnLst>
    <dgm:cxn modelId="{C18A120A-20ED-4D80-89F6-7DD2563083E6}" type="presOf" srcId="{125F80B7-670C-46BF-9734-36FC92AF70B2}" destId="{FAEA5A63-33DD-44F4-95C4-0AC368E61732}" srcOrd="0" destOrd="0" presId="urn:microsoft.com/office/officeart/2005/8/layout/hList3"/>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07ED42-E5B7-4FAD-A9A7-68D93368737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16267F2-11A5-4A3E-9424-8DE38553301D}">
      <dgm:prSet phldrT="[Text]" custT="1"/>
      <dgm:spPr/>
      <dgm:t>
        <a:bodyPr/>
        <a:lstStyle/>
        <a:p>
          <a:pPr rtl="0"/>
          <a:r>
            <a:rPr lang="en-US" sz="2600">
              <a:latin typeface="Arial" panose="020B0604020202020204" pitchFamily="34" charset="0"/>
              <a:cs typeface="Arial" panose="020B0604020202020204" pitchFamily="34" charset="0"/>
            </a:rPr>
            <a:t>Participation and performance of children with individualized education programs (IEP) on statewide assessments:</a:t>
          </a:r>
        </a:p>
      </dgm:t>
    </dgm:pt>
    <dgm:pt modelId="{30A5DE3C-7165-4706-B2A3-36FA2CCD6246}" type="parTrans" cxnId="{9DB52507-B8DF-4E63-BB82-50A629EDDF49}">
      <dgm:prSet/>
      <dgm:spPr/>
      <dgm:t>
        <a:bodyPr/>
        <a:lstStyle/>
        <a:p>
          <a:endParaRPr lang="en-US"/>
        </a:p>
      </dgm:t>
    </dgm:pt>
    <dgm:pt modelId="{86185D37-18AD-4260-9D32-674A76DDAD70}" type="sibTrans" cxnId="{9DB52507-B8DF-4E63-BB82-50A629EDDF49}">
      <dgm:prSet/>
      <dgm:spPr/>
      <dgm:t>
        <a:bodyPr/>
        <a:lstStyle/>
        <a:p>
          <a:endParaRPr lang="en-US"/>
        </a:p>
      </dgm:t>
    </dgm:pt>
    <dgm:pt modelId="{E4E34349-94D3-41D6-AAA4-E27CDE8D15A0}">
      <dgm:prSet phldrT="[Text]" custT="1"/>
      <dgm:spPr/>
      <dgm:t>
        <a:bodyPr/>
        <a:lstStyle/>
        <a:p>
          <a:r>
            <a:rPr lang="en-US" sz="2600">
              <a:latin typeface="Arial" panose="020B0604020202020204" pitchFamily="34" charset="0"/>
              <a:cs typeface="Arial" panose="020B0604020202020204" pitchFamily="34" charset="0"/>
            </a:rPr>
            <a:t>A.  Participation rate for children with IEPs;</a:t>
          </a:r>
        </a:p>
      </dgm:t>
    </dgm:pt>
    <dgm:pt modelId="{B2F78A7E-DA14-44CF-817F-661D78949DD5}" type="parTrans" cxnId="{CB1D8665-062D-4650-ABC3-D8320733AEAD}">
      <dgm:prSet/>
      <dgm:spPr/>
      <dgm:t>
        <a:bodyPr/>
        <a:lstStyle/>
        <a:p>
          <a:endParaRPr lang="en-US"/>
        </a:p>
      </dgm:t>
    </dgm:pt>
    <dgm:pt modelId="{2DB19565-60C4-4F09-9254-742114F5DFAF}" type="sibTrans" cxnId="{CB1D8665-062D-4650-ABC3-D8320733AEAD}">
      <dgm:prSet/>
      <dgm:spPr/>
      <dgm:t>
        <a:bodyPr/>
        <a:lstStyle/>
        <a:p>
          <a:endParaRPr lang="en-US"/>
        </a:p>
      </dgm:t>
    </dgm:pt>
    <dgm:pt modelId="{7EE10967-2112-4CD6-ABED-C779310572EE}">
      <dgm:prSet phldrT="[Text]" custT="1"/>
      <dgm:spPr/>
      <dgm:t>
        <a:bodyPr/>
        <a:lstStyle/>
        <a:p>
          <a:r>
            <a:rPr lang="en-US" sz="2600">
              <a:latin typeface="Arial" panose="020B0604020202020204" pitchFamily="34" charset="0"/>
              <a:cs typeface="Arial" panose="020B0604020202020204" pitchFamily="34" charset="0"/>
            </a:rPr>
            <a:t>C.  Proficiency rate for children with IEPs against alternate academic achievement standards; and</a:t>
          </a:r>
        </a:p>
      </dgm:t>
    </dgm:pt>
    <dgm:pt modelId="{D7017D22-48C5-465C-A068-6B0D17CA1C9A}" type="parTrans" cxnId="{40B3AFF7-87DA-491E-91F5-4FAC06CD2D03}">
      <dgm:prSet/>
      <dgm:spPr/>
      <dgm:t>
        <a:bodyPr/>
        <a:lstStyle/>
        <a:p>
          <a:endParaRPr lang="en-US"/>
        </a:p>
      </dgm:t>
    </dgm:pt>
    <dgm:pt modelId="{93C04EB4-2258-4F95-B974-15A0FB1ABA0C}" type="sibTrans" cxnId="{40B3AFF7-87DA-491E-91F5-4FAC06CD2D03}">
      <dgm:prSet/>
      <dgm:spPr/>
      <dgm:t>
        <a:bodyPr/>
        <a:lstStyle/>
        <a:p>
          <a:endParaRPr lang="en-US"/>
        </a:p>
      </dgm:t>
    </dgm:pt>
    <dgm:pt modelId="{9ACA565E-F58C-4224-8774-4A7D17569987}">
      <dgm:prSet phldrT="[Text]" custT="1"/>
      <dgm:spPr/>
      <dgm:t>
        <a:bodyPr/>
        <a:lstStyle/>
        <a:p>
          <a:r>
            <a:rPr lang="en-US" sz="2600">
              <a:latin typeface="Arial" panose="020B0604020202020204" pitchFamily="34" charset="0"/>
              <a:cs typeface="Arial" panose="020B0604020202020204" pitchFamily="34" charset="0"/>
            </a:rPr>
            <a:t>B.  Proficiency rate for children with IEPs against grade level academic achievement standards;</a:t>
          </a:r>
        </a:p>
      </dgm:t>
    </dgm:pt>
    <dgm:pt modelId="{6A93CE45-8EBE-4369-B8BD-C131B3DC1919}" type="sibTrans" cxnId="{151424D2-E1D2-4D19-A962-0B8ED054A7EA}">
      <dgm:prSet/>
      <dgm:spPr/>
      <dgm:t>
        <a:bodyPr/>
        <a:lstStyle/>
        <a:p>
          <a:endParaRPr lang="en-US"/>
        </a:p>
      </dgm:t>
    </dgm:pt>
    <dgm:pt modelId="{9CAB734E-B766-4A03-A7D3-07A68D768034}" type="parTrans" cxnId="{151424D2-E1D2-4D19-A962-0B8ED054A7EA}">
      <dgm:prSet/>
      <dgm:spPr/>
      <dgm:t>
        <a:bodyPr/>
        <a:lstStyle/>
        <a:p>
          <a:endParaRPr lang="en-US"/>
        </a:p>
      </dgm:t>
    </dgm:pt>
    <dgm:pt modelId="{C908BD95-C8BB-4312-9022-130123825F86}">
      <dgm:prSet phldrT="[Text]" custT="1"/>
      <dgm:spPr/>
      <dgm:t>
        <a:bodyPr/>
        <a:lstStyle/>
        <a:p>
          <a:r>
            <a:rPr lang="en-US" sz="2600">
              <a:latin typeface="Arial" panose="020B0604020202020204" pitchFamily="34" charset="0"/>
              <a:cs typeface="Arial" panose="020B0604020202020204" pitchFamily="34" charset="0"/>
            </a:rPr>
            <a:t>D. Gap in proficiency rates for children with IEPs and all students against grade level academic achievement standards.</a:t>
          </a:r>
        </a:p>
      </dgm:t>
    </dgm:pt>
    <dgm:pt modelId="{382E006F-EA42-4469-B7FA-97681607330B}" type="parTrans" cxnId="{412337AA-1895-415B-A3E1-49AF410E5DD4}">
      <dgm:prSet/>
      <dgm:spPr/>
      <dgm:t>
        <a:bodyPr/>
        <a:lstStyle/>
        <a:p>
          <a:endParaRPr lang="en-US"/>
        </a:p>
      </dgm:t>
    </dgm:pt>
    <dgm:pt modelId="{582453FE-8904-44AC-B240-1731DA825838}" type="sibTrans" cxnId="{412337AA-1895-415B-A3E1-49AF410E5DD4}">
      <dgm:prSet/>
      <dgm:spPr/>
      <dgm:t>
        <a:bodyPr/>
        <a:lstStyle/>
        <a:p>
          <a:endParaRPr lang="en-US"/>
        </a:p>
      </dgm:t>
    </dgm:pt>
    <dgm:pt modelId="{F8590DBF-28A1-423F-88D3-1DFE2D7386F8}" type="pres">
      <dgm:prSet presAssocID="{8707ED42-E5B7-4FAD-A9A7-68D933687374}" presName="vert0" presStyleCnt="0">
        <dgm:presLayoutVars>
          <dgm:dir/>
          <dgm:animOne val="branch"/>
          <dgm:animLvl val="lvl"/>
        </dgm:presLayoutVars>
      </dgm:prSet>
      <dgm:spPr/>
    </dgm:pt>
    <dgm:pt modelId="{CE55D8A1-0FD6-4DE9-96F8-B705552BF57B}" type="pres">
      <dgm:prSet presAssocID="{B16267F2-11A5-4A3E-9424-8DE38553301D}" presName="thickLine" presStyleLbl="alignNode1" presStyleIdx="0" presStyleCnt="1"/>
      <dgm:spPr/>
    </dgm:pt>
    <dgm:pt modelId="{8C7B81CD-2E07-4A09-9594-78D33B425DD9}" type="pres">
      <dgm:prSet presAssocID="{B16267F2-11A5-4A3E-9424-8DE38553301D}" presName="horz1" presStyleCnt="0"/>
      <dgm:spPr/>
    </dgm:pt>
    <dgm:pt modelId="{A5D6AE9C-53EE-4FE3-9F2B-91FBC4898905}" type="pres">
      <dgm:prSet presAssocID="{B16267F2-11A5-4A3E-9424-8DE38553301D}" presName="tx1" presStyleLbl="revTx" presStyleIdx="0" presStyleCnt="5" custScaleX="225932"/>
      <dgm:spPr/>
    </dgm:pt>
    <dgm:pt modelId="{74C303FD-C393-4B16-83E1-D8254E66BB63}" type="pres">
      <dgm:prSet presAssocID="{B16267F2-11A5-4A3E-9424-8DE38553301D}" presName="vert1" presStyleCnt="0"/>
      <dgm:spPr/>
    </dgm:pt>
    <dgm:pt modelId="{05D2C9D0-D96A-4426-81AA-7E15393A5907}" type="pres">
      <dgm:prSet presAssocID="{E4E34349-94D3-41D6-AAA4-E27CDE8D15A0}" presName="vertSpace2a" presStyleCnt="0"/>
      <dgm:spPr/>
    </dgm:pt>
    <dgm:pt modelId="{49565127-2DEF-44C5-B70E-46A1C94AF226}" type="pres">
      <dgm:prSet presAssocID="{E4E34349-94D3-41D6-AAA4-E27CDE8D15A0}" presName="horz2" presStyleCnt="0"/>
      <dgm:spPr/>
    </dgm:pt>
    <dgm:pt modelId="{8A99BBF1-EC50-4529-B247-06A6663AAFC9}" type="pres">
      <dgm:prSet presAssocID="{E4E34349-94D3-41D6-AAA4-E27CDE8D15A0}" presName="horzSpace2" presStyleCnt="0"/>
      <dgm:spPr/>
    </dgm:pt>
    <dgm:pt modelId="{646B2617-049E-489C-ADE5-E8C7106CBC8D}" type="pres">
      <dgm:prSet presAssocID="{E4E34349-94D3-41D6-AAA4-E27CDE8D15A0}" presName="tx2" presStyleLbl="revTx" presStyleIdx="1" presStyleCnt="5" custLinFactNeighborY="-18871"/>
      <dgm:spPr/>
    </dgm:pt>
    <dgm:pt modelId="{010C35B6-571B-432B-84B3-0938A1975FF2}" type="pres">
      <dgm:prSet presAssocID="{E4E34349-94D3-41D6-AAA4-E27CDE8D15A0}" presName="vert2" presStyleCnt="0"/>
      <dgm:spPr/>
    </dgm:pt>
    <dgm:pt modelId="{CFEDEEBB-86F3-41B9-A4C5-EFB8682B7E3E}" type="pres">
      <dgm:prSet presAssocID="{E4E34349-94D3-41D6-AAA4-E27CDE8D15A0}" presName="thinLine2b" presStyleLbl="callout" presStyleIdx="0" presStyleCnt="4"/>
      <dgm:spPr/>
    </dgm:pt>
    <dgm:pt modelId="{8D53DD55-2521-45A1-9C00-B637CDC8BF80}" type="pres">
      <dgm:prSet presAssocID="{E4E34349-94D3-41D6-AAA4-E27CDE8D15A0}" presName="vertSpace2b" presStyleCnt="0"/>
      <dgm:spPr/>
    </dgm:pt>
    <dgm:pt modelId="{4D14691C-B054-4E36-9727-414CE686542C}" type="pres">
      <dgm:prSet presAssocID="{9ACA565E-F58C-4224-8774-4A7D17569987}" presName="horz2" presStyleCnt="0"/>
      <dgm:spPr/>
    </dgm:pt>
    <dgm:pt modelId="{616B0B77-E95E-4B57-9BAD-7D4252D479A4}" type="pres">
      <dgm:prSet presAssocID="{9ACA565E-F58C-4224-8774-4A7D17569987}" presName="horzSpace2" presStyleCnt="0"/>
      <dgm:spPr/>
    </dgm:pt>
    <dgm:pt modelId="{42FA8B8D-4C41-41F9-ABCA-FE31531F5E82}" type="pres">
      <dgm:prSet presAssocID="{9ACA565E-F58C-4224-8774-4A7D17569987}" presName="tx2" presStyleLbl="revTx" presStyleIdx="2" presStyleCnt="5" custScaleX="120854" custScaleY="138470" custLinFactNeighborX="-588" custLinFactNeighborY="-9083"/>
      <dgm:spPr/>
    </dgm:pt>
    <dgm:pt modelId="{2E9AF0F4-31FF-41CE-8CD3-17E500D585A6}" type="pres">
      <dgm:prSet presAssocID="{9ACA565E-F58C-4224-8774-4A7D17569987}" presName="vert2" presStyleCnt="0"/>
      <dgm:spPr/>
    </dgm:pt>
    <dgm:pt modelId="{82750287-BDC7-4791-B894-24A7232B79BE}" type="pres">
      <dgm:prSet presAssocID="{9ACA565E-F58C-4224-8774-4A7D17569987}" presName="thinLine2b" presStyleLbl="callout" presStyleIdx="1" presStyleCnt="4"/>
      <dgm:spPr/>
    </dgm:pt>
    <dgm:pt modelId="{F0717D52-0FE7-4C46-B103-311B1CE9E32A}" type="pres">
      <dgm:prSet presAssocID="{9ACA565E-F58C-4224-8774-4A7D17569987}" presName="vertSpace2b" presStyleCnt="0"/>
      <dgm:spPr/>
    </dgm:pt>
    <dgm:pt modelId="{ADF6FCEB-89EE-4C86-86A6-A7734571D5E7}" type="pres">
      <dgm:prSet presAssocID="{7EE10967-2112-4CD6-ABED-C779310572EE}" presName="horz2" presStyleCnt="0"/>
      <dgm:spPr/>
    </dgm:pt>
    <dgm:pt modelId="{7E7CB1EA-5AB3-4F91-9B68-34B05F692628}" type="pres">
      <dgm:prSet presAssocID="{7EE10967-2112-4CD6-ABED-C779310572EE}" presName="horzSpace2" presStyleCnt="0"/>
      <dgm:spPr/>
    </dgm:pt>
    <dgm:pt modelId="{16D09963-B673-48D1-979F-04DBBABAB43C}" type="pres">
      <dgm:prSet presAssocID="{7EE10967-2112-4CD6-ABED-C779310572EE}" presName="tx2" presStyleLbl="revTx" presStyleIdx="3" presStyleCnt="5" custScaleX="117572" custScaleY="193041" custLinFactNeighborX="-1819" custLinFactNeighborY="-3761"/>
      <dgm:spPr/>
    </dgm:pt>
    <dgm:pt modelId="{B2304B2A-2D2F-4B3F-8518-B32426DE7E83}" type="pres">
      <dgm:prSet presAssocID="{7EE10967-2112-4CD6-ABED-C779310572EE}" presName="vert2" presStyleCnt="0"/>
      <dgm:spPr/>
    </dgm:pt>
    <dgm:pt modelId="{7F6FFC76-D1C2-48F5-BAB8-F94BB5B3388F}" type="pres">
      <dgm:prSet presAssocID="{7EE10967-2112-4CD6-ABED-C779310572EE}" presName="thinLine2b" presStyleLbl="callout" presStyleIdx="2" presStyleCnt="4"/>
      <dgm:spPr/>
    </dgm:pt>
    <dgm:pt modelId="{0FD73284-3ECB-49EE-B90F-2088C16853B5}" type="pres">
      <dgm:prSet presAssocID="{7EE10967-2112-4CD6-ABED-C779310572EE}" presName="vertSpace2b" presStyleCnt="0"/>
      <dgm:spPr/>
    </dgm:pt>
    <dgm:pt modelId="{2F910525-73C8-47E8-B482-860CB0E28A63}" type="pres">
      <dgm:prSet presAssocID="{C908BD95-C8BB-4312-9022-130123825F86}" presName="horz2" presStyleCnt="0"/>
      <dgm:spPr/>
    </dgm:pt>
    <dgm:pt modelId="{3BD5A875-4B50-4C0B-9AEC-6538563F08EC}" type="pres">
      <dgm:prSet presAssocID="{C908BD95-C8BB-4312-9022-130123825F86}" presName="horzSpace2" presStyleCnt="0"/>
      <dgm:spPr/>
    </dgm:pt>
    <dgm:pt modelId="{4BDF2E24-9E6C-456A-A75B-55A79B63057E}" type="pres">
      <dgm:prSet presAssocID="{C908BD95-C8BB-4312-9022-130123825F86}" presName="tx2" presStyleLbl="revTx" presStyleIdx="4" presStyleCnt="5" custScaleX="124975" custScaleY="205076" custLinFactNeighborX="-1993" custLinFactNeighborY="26683"/>
      <dgm:spPr/>
    </dgm:pt>
    <dgm:pt modelId="{8435041D-A2A5-40EE-B43F-F0893FE10FB0}" type="pres">
      <dgm:prSet presAssocID="{C908BD95-C8BB-4312-9022-130123825F86}" presName="vert2" presStyleCnt="0"/>
      <dgm:spPr/>
    </dgm:pt>
    <dgm:pt modelId="{81A5035F-DFF8-4540-BA43-5614430142F5}" type="pres">
      <dgm:prSet presAssocID="{C908BD95-C8BB-4312-9022-130123825F86}" presName="thinLine2b" presStyleLbl="callout" presStyleIdx="3" presStyleCnt="4"/>
      <dgm:spPr/>
    </dgm:pt>
    <dgm:pt modelId="{A5B3C635-1B93-4AD5-9117-5F3EDB06235A}" type="pres">
      <dgm:prSet presAssocID="{C908BD95-C8BB-4312-9022-130123825F86}" presName="vertSpace2b" presStyleCnt="0"/>
      <dgm:spPr/>
    </dgm:pt>
  </dgm:ptLst>
  <dgm:cxnLst>
    <dgm:cxn modelId="{9DB52507-B8DF-4E63-BB82-50A629EDDF49}" srcId="{8707ED42-E5B7-4FAD-A9A7-68D933687374}" destId="{B16267F2-11A5-4A3E-9424-8DE38553301D}" srcOrd="0" destOrd="0" parTransId="{30A5DE3C-7165-4706-B2A3-36FA2CCD6246}" sibTransId="{86185D37-18AD-4260-9D32-674A76DDAD70}"/>
    <dgm:cxn modelId="{49ACA52E-F18F-4B58-BED3-30B624A5E213}" type="presOf" srcId="{7EE10967-2112-4CD6-ABED-C779310572EE}" destId="{16D09963-B673-48D1-979F-04DBBABAB43C}" srcOrd="0" destOrd="0" presId="urn:microsoft.com/office/officeart/2008/layout/LinedList"/>
    <dgm:cxn modelId="{CB1D8665-062D-4650-ABC3-D8320733AEAD}" srcId="{B16267F2-11A5-4A3E-9424-8DE38553301D}" destId="{E4E34349-94D3-41D6-AAA4-E27CDE8D15A0}" srcOrd="0" destOrd="0" parTransId="{B2F78A7E-DA14-44CF-817F-661D78949DD5}" sibTransId="{2DB19565-60C4-4F09-9254-742114F5DFAF}"/>
    <dgm:cxn modelId="{9E342A71-2326-4535-9AEA-69BCBC55AF51}" type="presOf" srcId="{B16267F2-11A5-4A3E-9424-8DE38553301D}" destId="{A5D6AE9C-53EE-4FE3-9F2B-91FBC4898905}" srcOrd="0" destOrd="0" presId="urn:microsoft.com/office/officeart/2008/layout/LinedList"/>
    <dgm:cxn modelId="{4E62DB52-C5F7-4193-AFB2-90BCADA4E8FD}" type="presOf" srcId="{8707ED42-E5B7-4FAD-A9A7-68D933687374}" destId="{F8590DBF-28A1-423F-88D3-1DFE2D7386F8}" srcOrd="0" destOrd="0" presId="urn:microsoft.com/office/officeart/2008/layout/LinedList"/>
    <dgm:cxn modelId="{45AFEDA0-4F46-479E-97D9-41B725C45C8E}" type="presOf" srcId="{C908BD95-C8BB-4312-9022-130123825F86}" destId="{4BDF2E24-9E6C-456A-A75B-55A79B63057E}" srcOrd="0" destOrd="0" presId="urn:microsoft.com/office/officeart/2008/layout/LinedList"/>
    <dgm:cxn modelId="{412337AA-1895-415B-A3E1-49AF410E5DD4}" srcId="{B16267F2-11A5-4A3E-9424-8DE38553301D}" destId="{C908BD95-C8BB-4312-9022-130123825F86}" srcOrd="3" destOrd="0" parTransId="{382E006F-EA42-4469-B7FA-97681607330B}" sibTransId="{582453FE-8904-44AC-B240-1731DA825838}"/>
    <dgm:cxn modelId="{151424D2-E1D2-4D19-A962-0B8ED054A7EA}" srcId="{B16267F2-11A5-4A3E-9424-8DE38553301D}" destId="{9ACA565E-F58C-4224-8774-4A7D17569987}" srcOrd="1" destOrd="0" parTransId="{9CAB734E-B766-4A03-A7D3-07A68D768034}" sibTransId="{6A93CE45-8EBE-4369-B8BD-C131B3DC1919}"/>
    <dgm:cxn modelId="{9C5411DF-2C51-471B-AAC2-852E4DBAA680}" type="presOf" srcId="{9ACA565E-F58C-4224-8774-4A7D17569987}" destId="{42FA8B8D-4C41-41F9-ABCA-FE31531F5E82}" srcOrd="0" destOrd="0" presId="urn:microsoft.com/office/officeart/2008/layout/LinedList"/>
    <dgm:cxn modelId="{44444AE6-E8F5-4729-8134-81F7B17393FE}" type="presOf" srcId="{E4E34349-94D3-41D6-AAA4-E27CDE8D15A0}" destId="{646B2617-049E-489C-ADE5-E8C7106CBC8D}" srcOrd="0" destOrd="0" presId="urn:microsoft.com/office/officeart/2008/layout/LinedList"/>
    <dgm:cxn modelId="{40B3AFF7-87DA-491E-91F5-4FAC06CD2D03}" srcId="{B16267F2-11A5-4A3E-9424-8DE38553301D}" destId="{7EE10967-2112-4CD6-ABED-C779310572EE}" srcOrd="2" destOrd="0" parTransId="{D7017D22-48C5-465C-A068-6B0D17CA1C9A}" sibTransId="{93C04EB4-2258-4F95-B974-15A0FB1ABA0C}"/>
    <dgm:cxn modelId="{B83FD035-4BB3-4E2E-A6BA-842A88E09B83}" type="presParOf" srcId="{F8590DBF-28A1-423F-88D3-1DFE2D7386F8}" destId="{CE55D8A1-0FD6-4DE9-96F8-B705552BF57B}" srcOrd="0" destOrd="0" presId="urn:microsoft.com/office/officeart/2008/layout/LinedList"/>
    <dgm:cxn modelId="{1DAE2174-98AA-412E-858E-56D0898BAE9E}" type="presParOf" srcId="{F8590DBF-28A1-423F-88D3-1DFE2D7386F8}" destId="{8C7B81CD-2E07-4A09-9594-78D33B425DD9}" srcOrd="1" destOrd="0" presId="urn:microsoft.com/office/officeart/2008/layout/LinedList"/>
    <dgm:cxn modelId="{39A1D80A-458B-45B1-941F-7DF9B9417599}" type="presParOf" srcId="{8C7B81CD-2E07-4A09-9594-78D33B425DD9}" destId="{A5D6AE9C-53EE-4FE3-9F2B-91FBC4898905}" srcOrd="0" destOrd="0" presId="urn:microsoft.com/office/officeart/2008/layout/LinedList"/>
    <dgm:cxn modelId="{7FDFEBE1-D684-48E4-B8CB-A356CB96BBF2}" type="presParOf" srcId="{8C7B81CD-2E07-4A09-9594-78D33B425DD9}" destId="{74C303FD-C393-4B16-83E1-D8254E66BB63}" srcOrd="1" destOrd="0" presId="urn:microsoft.com/office/officeart/2008/layout/LinedList"/>
    <dgm:cxn modelId="{2A04B186-9CCE-411C-AA9E-4D2176565950}" type="presParOf" srcId="{74C303FD-C393-4B16-83E1-D8254E66BB63}" destId="{05D2C9D0-D96A-4426-81AA-7E15393A5907}" srcOrd="0" destOrd="0" presId="urn:microsoft.com/office/officeart/2008/layout/LinedList"/>
    <dgm:cxn modelId="{2C0BBCAD-7066-440B-A57E-3FC66A0B9F98}" type="presParOf" srcId="{74C303FD-C393-4B16-83E1-D8254E66BB63}" destId="{49565127-2DEF-44C5-B70E-46A1C94AF226}" srcOrd="1" destOrd="0" presId="urn:microsoft.com/office/officeart/2008/layout/LinedList"/>
    <dgm:cxn modelId="{C11B66C5-05E2-4A8A-90E5-D4DF227C70A3}" type="presParOf" srcId="{49565127-2DEF-44C5-B70E-46A1C94AF226}" destId="{8A99BBF1-EC50-4529-B247-06A6663AAFC9}" srcOrd="0" destOrd="0" presId="urn:microsoft.com/office/officeart/2008/layout/LinedList"/>
    <dgm:cxn modelId="{4253F719-DDC8-4860-B726-9508A008FA9F}" type="presParOf" srcId="{49565127-2DEF-44C5-B70E-46A1C94AF226}" destId="{646B2617-049E-489C-ADE5-E8C7106CBC8D}" srcOrd="1" destOrd="0" presId="urn:microsoft.com/office/officeart/2008/layout/LinedList"/>
    <dgm:cxn modelId="{11D5882B-C639-45FB-80C7-F0E591DDF23A}" type="presParOf" srcId="{49565127-2DEF-44C5-B70E-46A1C94AF226}" destId="{010C35B6-571B-432B-84B3-0938A1975FF2}" srcOrd="2" destOrd="0" presId="urn:microsoft.com/office/officeart/2008/layout/LinedList"/>
    <dgm:cxn modelId="{F567A5E3-84B8-4035-84D4-EFC19B7FE97F}" type="presParOf" srcId="{74C303FD-C393-4B16-83E1-D8254E66BB63}" destId="{CFEDEEBB-86F3-41B9-A4C5-EFB8682B7E3E}" srcOrd="2" destOrd="0" presId="urn:microsoft.com/office/officeart/2008/layout/LinedList"/>
    <dgm:cxn modelId="{4D4BF3EC-B42A-466F-B613-525958A42ABD}" type="presParOf" srcId="{74C303FD-C393-4B16-83E1-D8254E66BB63}" destId="{8D53DD55-2521-45A1-9C00-B637CDC8BF80}" srcOrd="3" destOrd="0" presId="urn:microsoft.com/office/officeart/2008/layout/LinedList"/>
    <dgm:cxn modelId="{7D79794A-C7A0-4A0A-8E56-F4D2B9B00CE5}" type="presParOf" srcId="{74C303FD-C393-4B16-83E1-D8254E66BB63}" destId="{4D14691C-B054-4E36-9727-414CE686542C}" srcOrd="4" destOrd="0" presId="urn:microsoft.com/office/officeart/2008/layout/LinedList"/>
    <dgm:cxn modelId="{A6DAC2BE-AEFA-40F0-9EFF-8FAD062DC34B}" type="presParOf" srcId="{4D14691C-B054-4E36-9727-414CE686542C}" destId="{616B0B77-E95E-4B57-9BAD-7D4252D479A4}" srcOrd="0" destOrd="0" presId="urn:microsoft.com/office/officeart/2008/layout/LinedList"/>
    <dgm:cxn modelId="{638126B0-9E6E-445C-8548-41D500811A48}" type="presParOf" srcId="{4D14691C-B054-4E36-9727-414CE686542C}" destId="{42FA8B8D-4C41-41F9-ABCA-FE31531F5E82}" srcOrd="1" destOrd="0" presId="urn:microsoft.com/office/officeart/2008/layout/LinedList"/>
    <dgm:cxn modelId="{E477E804-EF61-49E6-8A5E-E8A424F3652E}" type="presParOf" srcId="{4D14691C-B054-4E36-9727-414CE686542C}" destId="{2E9AF0F4-31FF-41CE-8CD3-17E500D585A6}" srcOrd="2" destOrd="0" presId="urn:microsoft.com/office/officeart/2008/layout/LinedList"/>
    <dgm:cxn modelId="{C4E836E4-311E-432D-A2F0-CBB34F8A6E96}" type="presParOf" srcId="{74C303FD-C393-4B16-83E1-D8254E66BB63}" destId="{82750287-BDC7-4791-B894-24A7232B79BE}" srcOrd="5" destOrd="0" presId="urn:microsoft.com/office/officeart/2008/layout/LinedList"/>
    <dgm:cxn modelId="{F2742492-6F3C-4E52-8138-0EC7CE50900F}" type="presParOf" srcId="{74C303FD-C393-4B16-83E1-D8254E66BB63}" destId="{F0717D52-0FE7-4C46-B103-311B1CE9E32A}" srcOrd="6" destOrd="0" presId="urn:microsoft.com/office/officeart/2008/layout/LinedList"/>
    <dgm:cxn modelId="{5674B584-91FB-4587-8D2C-B5C834719506}" type="presParOf" srcId="{74C303FD-C393-4B16-83E1-D8254E66BB63}" destId="{ADF6FCEB-89EE-4C86-86A6-A7734571D5E7}" srcOrd="7" destOrd="0" presId="urn:microsoft.com/office/officeart/2008/layout/LinedList"/>
    <dgm:cxn modelId="{D5761CD3-60D6-41B5-B9CD-E79852421D6A}" type="presParOf" srcId="{ADF6FCEB-89EE-4C86-86A6-A7734571D5E7}" destId="{7E7CB1EA-5AB3-4F91-9B68-34B05F692628}" srcOrd="0" destOrd="0" presId="urn:microsoft.com/office/officeart/2008/layout/LinedList"/>
    <dgm:cxn modelId="{0BF1693B-5E13-419D-867D-82FC528AA53F}" type="presParOf" srcId="{ADF6FCEB-89EE-4C86-86A6-A7734571D5E7}" destId="{16D09963-B673-48D1-979F-04DBBABAB43C}" srcOrd="1" destOrd="0" presId="urn:microsoft.com/office/officeart/2008/layout/LinedList"/>
    <dgm:cxn modelId="{B32BAD91-C526-4027-A1C0-23D3BAEE353D}" type="presParOf" srcId="{ADF6FCEB-89EE-4C86-86A6-A7734571D5E7}" destId="{B2304B2A-2D2F-4B3F-8518-B32426DE7E83}" srcOrd="2" destOrd="0" presId="urn:microsoft.com/office/officeart/2008/layout/LinedList"/>
    <dgm:cxn modelId="{D1F3E9C5-D49A-46FE-AB88-2329A91079CC}" type="presParOf" srcId="{74C303FD-C393-4B16-83E1-D8254E66BB63}" destId="{7F6FFC76-D1C2-48F5-BAB8-F94BB5B3388F}" srcOrd="8" destOrd="0" presId="urn:microsoft.com/office/officeart/2008/layout/LinedList"/>
    <dgm:cxn modelId="{4603BEE1-02E8-4D5C-8692-92F4CB10F701}" type="presParOf" srcId="{74C303FD-C393-4B16-83E1-D8254E66BB63}" destId="{0FD73284-3ECB-49EE-B90F-2088C16853B5}" srcOrd="9" destOrd="0" presId="urn:microsoft.com/office/officeart/2008/layout/LinedList"/>
    <dgm:cxn modelId="{5EACAFBA-FB5A-46D6-826C-5BE801B6458B}" type="presParOf" srcId="{74C303FD-C393-4B16-83E1-D8254E66BB63}" destId="{2F910525-73C8-47E8-B482-860CB0E28A63}" srcOrd="10" destOrd="0" presId="urn:microsoft.com/office/officeart/2008/layout/LinedList"/>
    <dgm:cxn modelId="{5019365D-095E-43B3-B594-8D1C3EF018A2}" type="presParOf" srcId="{2F910525-73C8-47E8-B482-860CB0E28A63}" destId="{3BD5A875-4B50-4C0B-9AEC-6538563F08EC}" srcOrd="0" destOrd="0" presId="urn:microsoft.com/office/officeart/2008/layout/LinedList"/>
    <dgm:cxn modelId="{FF801459-FE21-4EF4-B476-2E152EDF9550}" type="presParOf" srcId="{2F910525-73C8-47E8-B482-860CB0E28A63}" destId="{4BDF2E24-9E6C-456A-A75B-55A79B63057E}" srcOrd="1" destOrd="0" presId="urn:microsoft.com/office/officeart/2008/layout/LinedList"/>
    <dgm:cxn modelId="{C07851B4-B6B1-4036-AB3B-4269F409BAFC}" type="presParOf" srcId="{2F910525-73C8-47E8-B482-860CB0E28A63}" destId="{8435041D-A2A5-40EE-B43F-F0893FE10FB0}" srcOrd="2" destOrd="0" presId="urn:microsoft.com/office/officeart/2008/layout/LinedList"/>
    <dgm:cxn modelId="{3314F268-820D-47F2-BA10-FDE61E6C0761}" type="presParOf" srcId="{74C303FD-C393-4B16-83E1-D8254E66BB63}" destId="{81A5035F-DFF8-4540-BA43-5614430142F5}" srcOrd="11" destOrd="0" presId="urn:microsoft.com/office/officeart/2008/layout/LinedList"/>
    <dgm:cxn modelId="{8F7C84F5-0B28-4618-A4A0-3656877F7617}" type="presParOf" srcId="{74C303FD-C393-4B16-83E1-D8254E66BB63}" destId="{A5B3C635-1B93-4AD5-9117-5F3EDB06235A}" srcOrd="12"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BD75C5-3A92-4F58-8DE3-67FF30F2B014}" type="doc">
      <dgm:prSet loTypeId="urn:diagrams.loki3.com/VaryingWidthList" loCatId="list" qsTypeId="urn:microsoft.com/office/officeart/2005/8/quickstyle/simple1" qsCatId="simple" csTypeId="urn:microsoft.com/office/officeart/2005/8/colors/accent5_1" csCatId="accent5" phldr="1"/>
      <dgm:spPr/>
    </dgm:pt>
    <dgm:pt modelId="{18A2E101-E050-4234-9537-D775A2FF6C64}">
      <dgm:prSet phldrT="[Text]" custT="1"/>
      <dgm:spPr/>
      <dgm:t>
        <a:bodyPr/>
        <a:lstStyle/>
        <a:p>
          <a:r>
            <a:rPr lang="en-US" sz="2000">
              <a:latin typeface="Arial" panose="020B0604020202020204" pitchFamily="34" charset="0"/>
              <a:cs typeface="Arial" panose="020B0604020202020204" pitchFamily="34" charset="0"/>
            </a:rPr>
            <a:t>12 Regional                Partnership Centers</a:t>
          </a:r>
        </a:p>
      </dgm:t>
    </dgm:pt>
    <dgm:pt modelId="{04BAD232-D1F8-4E84-8D5E-E71215B249DA}" type="parTrans" cxnId="{7949BAA2-371E-4AC2-9E78-37A71665EB6E}">
      <dgm:prSet/>
      <dgm:spPr/>
      <dgm:t>
        <a:bodyPr/>
        <a:lstStyle/>
        <a:p>
          <a:endParaRPr lang="en-US" sz="2000"/>
        </a:p>
      </dgm:t>
    </dgm:pt>
    <dgm:pt modelId="{BF9E20EA-5410-47DA-A24C-472D2E094A64}" type="sibTrans" cxnId="{7949BAA2-371E-4AC2-9E78-37A71665EB6E}">
      <dgm:prSet/>
      <dgm:spPr/>
      <dgm:t>
        <a:bodyPr/>
        <a:lstStyle/>
        <a:p>
          <a:endParaRPr lang="en-US" sz="2000"/>
        </a:p>
      </dgm:t>
    </dgm:pt>
    <dgm:pt modelId="{B607122C-2BB3-4C2C-9662-A64EC9817588}">
      <dgm:prSet phldrT="[Text]" custT="1"/>
      <dgm:spPr/>
      <dgm:t>
        <a:bodyPr/>
        <a:lstStyle/>
        <a:p>
          <a:r>
            <a:rPr lang="en-US" sz="2000">
              <a:latin typeface="Arial" panose="020B0604020202020204" pitchFamily="34" charset="0"/>
              <a:cs typeface="Arial" panose="020B0604020202020204" pitchFamily="34" charset="0"/>
            </a:rPr>
            <a:t>14 School-Age Family and Community Engagement Centers</a:t>
          </a:r>
        </a:p>
      </dgm:t>
    </dgm:pt>
    <dgm:pt modelId="{6772F098-6AAD-4796-8DA2-B0FCDC63D0C9}" type="parTrans" cxnId="{6ADC0548-A274-4050-BD8E-D1C6C123310B}">
      <dgm:prSet/>
      <dgm:spPr/>
      <dgm:t>
        <a:bodyPr/>
        <a:lstStyle/>
        <a:p>
          <a:endParaRPr lang="en-US" sz="2000"/>
        </a:p>
      </dgm:t>
    </dgm:pt>
    <dgm:pt modelId="{CB12D106-A244-4FF8-A704-897954E07A36}" type="sibTrans" cxnId="{6ADC0548-A274-4050-BD8E-D1C6C123310B}">
      <dgm:prSet/>
      <dgm:spPr/>
      <dgm:t>
        <a:bodyPr/>
        <a:lstStyle/>
        <a:p>
          <a:endParaRPr lang="en-US" sz="2000"/>
        </a:p>
      </dgm:t>
    </dgm:pt>
    <dgm:pt modelId="{9D541428-6B0D-4C0E-AA96-F752A9401F38}">
      <dgm:prSet phldrT="[Text]" custT="1"/>
      <dgm:spPr/>
      <dgm:t>
        <a:bodyPr/>
        <a:lstStyle/>
        <a:p>
          <a:r>
            <a:rPr lang="en-US" sz="2000">
              <a:latin typeface="Arial" panose="020B0604020202020204" pitchFamily="34" charset="0"/>
              <a:cs typeface="Arial" panose="020B0604020202020204" pitchFamily="34" charset="0"/>
            </a:rPr>
            <a:t>14 Early Childhood Family and Community Engagement Centers</a:t>
          </a:r>
        </a:p>
      </dgm:t>
    </dgm:pt>
    <dgm:pt modelId="{DA8B2C4E-49C7-4886-9732-D2022C999332}" type="parTrans" cxnId="{E179F60A-A768-40A2-9979-A6209BF09DFE}">
      <dgm:prSet/>
      <dgm:spPr/>
      <dgm:t>
        <a:bodyPr/>
        <a:lstStyle/>
        <a:p>
          <a:endParaRPr lang="en-US" sz="2000"/>
        </a:p>
      </dgm:t>
    </dgm:pt>
    <dgm:pt modelId="{57AFB624-2DEF-4364-9E19-4B1432DEA0A2}" type="sibTrans" cxnId="{E179F60A-A768-40A2-9979-A6209BF09DFE}">
      <dgm:prSet/>
      <dgm:spPr/>
      <dgm:t>
        <a:bodyPr/>
        <a:lstStyle/>
        <a:p>
          <a:endParaRPr lang="en-US" sz="2000"/>
        </a:p>
      </dgm:t>
    </dgm:pt>
    <dgm:pt modelId="{0884E014-6279-45FC-8E66-44226F5468CA}" type="pres">
      <dgm:prSet presAssocID="{4DBD75C5-3A92-4F58-8DE3-67FF30F2B014}" presName="Name0" presStyleCnt="0">
        <dgm:presLayoutVars>
          <dgm:resizeHandles/>
        </dgm:presLayoutVars>
      </dgm:prSet>
      <dgm:spPr/>
    </dgm:pt>
    <dgm:pt modelId="{C8D5398C-A3AC-4537-88D1-F8AE75AF582D}" type="pres">
      <dgm:prSet presAssocID="{18A2E101-E050-4234-9537-D775A2FF6C64}" presName="text" presStyleLbl="node1" presStyleIdx="0" presStyleCnt="3" custScaleX="206644" custScaleY="84179">
        <dgm:presLayoutVars>
          <dgm:bulletEnabled val="1"/>
        </dgm:presLayoutVars>
      </dgm:prSet>
      <dgm:spPr/>
    </dgm:pt>
    <dgm:pt modelId="{03B43D1A-1ECB-439A-AB70-66B1C1C3A294}" type="pres">
      <dgm:prSet presAssocID="{BF9E20EA-5410-47DA-A24C-472D2E094A64}" presName="space" presStyleCnt="0"/>
      <dgm:spPr/>
    </dgm:pt>
    <dgm:pt modelId="{72665B3F-F325-440F-BCA9-C4535B31A4E0}" type="pres">
      <dgm:prSet presAssocID="{B607122C-2BB3-4C2C-9662-A64EC9817588}" presName="text" presStyleLbl="node1" presStyleIdx="1" presStyleCnt="3" custScaleX="169333" custScaleY="84179">
        <dgm:presLayoutVars>
          <dgm:bulletEnabled val="1"/>
        </dgm:presLayoutVars>
      </dgm:prSet>
      <dgm:spPr/>
    </dgm:pt>
    <dgm:pt modelId="{4C4AA012-0E40-4478-B069-9E9F58274B47}" type="pres">
      <dgm:prSet presAssocID="{CB12D106-A244-4FF8-A704-897954E07A36}" presName="space" presStyleCnt="0"/>
      <dgm:spPr/>
    </dgm:pt>
    <dgm:pt modelId="{692F3BB9-0B04-47E3-B2A3-8F8C3B4C4B60}" type="pres">
      <dgm:prSet presAssocID="{9D541428-6B0D-4C0E-AA96-F752A9401F38}" presName="text" presStyleLbl="node1" presStyleIdx="2" presStyleCnt="3" custScaleX="139725" custScaleY="84179">
        <dgm:presLayoutVars>
          <dgm:bulletEnabled val="1"/>
        </dgm:presLayoutVars>
      </dgm:prSet>
      <dgm:spPr/>
    </dgm:pt>
  </dgm:ptLst>
  <dgm:cxnLst>
    <dgm:cxn modelId="{21667A01-F8EB-4EF0-9A7C-FE93FE34529D}" type="presOf" srcId="{4DBD75C5-3A92-4F58-8DE3-67FF30F2B014}" destId="{0884E014-6279-45FC-8E66-44226F5468CA}" srcOrd="0" destOrd="0" presId="urn:diagrams.loki3.com/VaryingWidthList"/>
    <dgm:cxn modelId="{E179F60A-A768-40A2-9979-A6209BF09DFE}" srcId="{4DBD75C5-3A92-4F58-8DE3-67FF30F2B014}" destId="{9D541428-6B0D-4C0E-AA96-F752A9401F38}" srcOrd="2" destOrd="0" parTransId="{DA8B2C4E-49C7-4886-9732-D2022C999332}" sibTransId="{57AFB624-2DEF-4364-9E19-4B1432DEA0A2}"/>
    <dgm:cxn modelId="{6ADC0548-A274-4050-BD8E-D1C6C123310B}" srcId="{4DBD75C5-3A92-4F58-8DE3-67FF30F2B014}" destId="{B607122C-2BB3-4C2C-9662-A64EC9817588}" srcOrd="1" destOrd="0" parTransId="{6772F098-6AAD-4796-8DA2-B0FCDC63D0C9}" sibTransId="{CB12D106-A244-4FF8-A704-897954E07A36}"/>
    <dgm:cxn modelId="{955DC56C-7E3F-4F6C-8D4E-0497B2517A88}" type="presOf" srcId="{B607122C-2BB3-4C2C-9662-A64EC9817588}" destId="{72665B3F-F325-440F-BCA9-C4535B31A4E0}" srcOrd="0" destOrd="0" presId="urn:diagrams.loki3.com/VaryingWidthList"/>
    <dgm:cxn modelId="{14942156-28F4-49B2-8716-1B27E4DF78DB}" type="presOf" srcId="{18A2E101-E050-4234-9537-D775A2FF6C64}" destId="{C8D5398C-A3AC-4537-88D1-F8AE75AF582D}" srcOrd="0" destOrd="0" presId="urn:diagrams.loki3.com/VaryingWidthList"/>
    <dgm:cxn modelId="{7949BAA2-371E-4AC2-9E78-37A71665EB6E}" srcId="{4DBD75C5-3A92-4F58-8DE3-67FF30F2B014}" destId="{18A2E101-E050-4234-9537-D775A2FF6C64}" srcOrd="0" destOrd="0" parTransId="{04BAD232-D1F8-4E84-8D5E-E71215B249DA}" sibTransId="{BF9E20EA-5410-47DA-A24C-472D2E094A64}"/>
    <dgm:cxn modelId="{CB2B29D2-7B84-4241-93F2-5A23F7DAAAD6}" type="presOf" srcId="{9D541428-6B0D-4C0E-AA96-F752A9401F38}" destId="{692F3BB9-0B04-47E3-B2A3-8F8C3B4C4B60}" srcOrd="0" destOrd="0" presId="urn:diagrams.loki3.com/VaryingWidthList"/>
    <dgm:cxn modelId="{0FFF6564-E745-4201-AC6B-1A47DA560D41}" type="presParOf" srcId="{0884E014-6279-45FC-8E66-44226F5468CA}" destId="{C8D5398C-A3AC-4537-88D1-F8AE75AF582D}" srcOrd="0" destOrd="0" presId="urn:diagrams.loki3.com/VaryingWidthList"/>
    <dgm:cxn modelId="{407E2BBC-5EC3-4AD7-9F59-566C99458FF5}" type="presParOf" srcId="{0884E014-6279-45FC-8E66-44226F5468CA}" destId="{03B43D1A-1ECB-439A-AB70-66B1C1C3A294}" srcOrd="1" destOrd="0" presId="urn:diagrams.loki3.com/VaryingWidthList"/>
    <dgm:cxn modelId="{E51F6560-4854-4BC5-BB50-4E86267A9A76}" type="presParOf" srcId="{0884E014-6279-45FC-8E66-44226F5468CA}" destId="{72665B3F-F325-440F-BCA9-C4535B31A4E0}" srcOrd="2" destOrd="0" presId="urn:diagrams.loki3.com/VaryingWidthList"/>
    <dgm:cxn modelId="{19F3E207-9612-43B6-8A1F-A242D05A2CFF}" type="presParOf" srcId="{0884E014-6279-45FC-8E66-44226F5468CA}" destId="{4C4AA012-0E40-4478-B069-9E9F58274B47}" srcOrd="3" destOrd="0" presId="urn:diagrams.loki3.com/VaryingWidthList"/>
    <dgm:cxn modelId="{042792DE-E0A5-4466-BDE2-1D09B4C4472C}" type="presParOf" srcId="{0884E014-6279-45FC-8E66-44226F5468CA}" destId="{692F3BB9-0B04-47E3-B2A3-8F8C3B4C4B60}" srcOrd="4" destOrd="0" presId="urn:diagrams.loki3.com/VaryingWidth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DF4E6E9-A126-4C00-BFC6-F3F2EDF779B7}" type="doc">
      <dgm:prSet loTypeId="urn:microsoft.com/office/officeart/2008/layout/VerticalCurvedList" loCatId="list" qsTypeId="urn:microsoft.com/office/officeart/2005/8/quickstyle/simple1" qsCatId="simple" csTypeId="urn:microsoft.com/office/officeart/2005/8/colors/colorful1" csCatId="colorful" phldr="1"/>
      <dgm:spPr/>
    </dgm:pt>
    <dgm:pt modelId="{EE664D0B-277E-4F88-BAEF-E0E0D9F73CDA}">
      <dgm:prSet phldrT="[Text]" custT="1"/>
      <dgm:spPr>
        <a:solidFill>
          <a:schemeClr val="accent2">
            <a:lumMod val="75000"/>
          </a:schemeClr>
        </a:solidFill>
      </dgm:spPr>
      <dgm:t>
        <a:bodyPr/>
        <a:lstStyle/>
        <a:p>
          <a:r>
            <a:rPr lang="en-US" sz="2400" b="1">
              <a:latin typeface="Arial" panose="020B0604020202020204" pitchFamily="34" charset="0"/>
              <a:cs typeface="Arial" panose="020B0604020202020204" pitchFamily="34" charset="0"/>
            </a:rPr>
            <a:t>Regional Learning</a:t>
          </a:r>
          <a:endParaRPr lang="en-US" sz="2400">
            <a:latin typeface="Arial" panose="020B0604020202020204" pitchFamily="34" charset="0"/>
            <a:cs typeface="Arial" panose="020B0604020202020204" pitchFamily="34" charset="0"/>
          </a:endParaRPr>
        </a:p>
      </dgm:t>
    </dgm:pt>
    <dgm:pt modelId="{79251788-8846-45D0-84B6-3735F2E66E59}" type="parTrans" cxnId="{3395DF60-8241-4AAB-BEFD-ACF193282134}">
      <dgm:prSet/>
      <dgm:spPr/>
      <dgm:t>
        <a:bodyPr/>
        <a:lstStyle/>
        <a:p>
          <a:endParaRPr lang="en-US" sz="1400"/>
        </a:p>
      </dgm:t>
    </dgm:pt>
    <dgm:pt modelId="{548E8B94-0B91-4E51-A007-63CF6DFB73E3}" type="sibTrans" cxnId="{3395DF60-8241-4AAB-BEFD-ACF193282134}">
      <dgm:prSet/>
      <dgm:spPr/>
      <dgm:t>
        <a:bodyPr/>
        <a:lstStyle/>
        <a:p>
          <a:endParaRPr lang="en-US" sz="1400"/>
        </a:p>
      </dgm:t>
    </dgm:pt>
    <dgm:pt modelId="{8C229F49-6895-4A34-A85F-E162715BFD67}">
      <dgm:prSet phldrT="[Text]" custT="1"/>
      <dgm:spPr>
        <a:solidFill>
          <a:schemeClr val="accent6">
            <a:lumMod val="75000"/>
          </a:schemeClr>
        </a:solidFill>
      </dgm:spPr>
      <dgm:t>
        <a:bodyPr/>
        <a:lstStyle/>
        <a:p>
          <a:r>
            <a:rPr lang="en-US" sz="2400" b="1">
              <a:latin typeface="Arial" panose="020B0604020202020204" pitchFamily="34" charset="0"/>
              <a:cs typeface="Arial" panose="020B0604020202020204" pitchFamily="34" charset="0"/>
            </a:rPr>
            <a:t>Targeted Skills/Support Groups</a:t>
          </a:r>
          <a:endParaRPr lang="en-US" sz="2400">
            <a:latin typeface="Arial" panose="020B0604020202020204" pitchFamily="34" charset="0"/>
            <a:cs typeface="Arial" panose="020B0604020202020204" pitchFamily="34" charset="0"/>
          </a:endParaRPr>
        </a:p>
      </dgm:t>
    </dgm:pt>
    <dgm:pt modelId="{6D1203EB-09A0-483D-9B84-458947682562}" type="parTrans" cxnId="{9B4F2557-4E46-4F74-8F61-0B593B376CE5}">
      <dgm:prSet/>
      <dgm:spPr/>
      <dgm:t>
        <a:bodyPr/>
        <a:lstStyle/>
        <a:p>
          <a:endParaRPr lang="en-US" sz="1400"/>
        </a:p>
      </dgm:t>
    </dgm:pt>
    <dgm:pt modelId="{AD454628-47D8-42EA-831A-41F8DC8309DF}" type="sibTrans" cxnId="{9B4F2557-4E46-4F74-8F61-0B593B376CE5}">
      <dgm:prSet/>
      <dgm:spPr/>
      <dgm:t>
        <a:bodyPr/>
        <a:lstStyle/>
        <a:p>
          <a:endParaRPr lang="en-US" sz="1400"/>
        </a:p>
      </dgm:t>
    </dgm:pt>
    <dgm:pt modelId="{0CE9C8F4-DD7A-4DB6-8930-14B8D09503F3}">
      <dgm:prSet phldrT="[Text]" custT="1"/>
      <dgm:spPr>
        <a:solidFill>
          <a:schemeClr val="accent3">
            <a:lumMod val="75000"/>
          </a:schemeClr>
        </a:solidFill>
      </dgm:spPr>
      <dgm:t>
        <a:bodyPr/>
        <a:lstStyle/>
        <a:p>
          <a:r>
            <a:rPr lang="en-US" sz="2400" b="1">
              <a:latin typeface="Arial" panose="020B0604020202020204" pitchFamily="34" charset="0"/>
              <a:cs typeface="Arial" panose="020B0604020202020204" pitchFamily="34" charset="0"/>
            </a:rPr>
            <a:t>Support Plans </a:t>
          </a:r>
          <a:endParaRPr lang="en-US" sz="2400">
            <a:latin typeface="Arial" panose="020B0604020202020204" pitchFamily="34" charset="0"/>
            <a:cs typeface="Arial" panose="020B0604020202020204" pitchFamily="34" charset="0"/>
          </a:endParaRPr>
        </a:p>
      </dgm:t>
    </dgm:pt>
    <dgm:pt modelId="{03BE7D42-31D6-4888-A74E-53429F595708}" type="parTrans" cxnId="{D34A980A-4FC3-4E76-B87C-655EDE7DE9AF}">
      <dgm:prSet/>
      <dgm:spPr/>
      <dgm:t>
        <a:bodyPr/>
        <a:lstStyle/>
        <a:p>
          <a:endParaRPr lang="en-US" sz="1400"/>
        </a:p>
      </dgm:t>
    </dgm:pt>
    <dgm:pt modelId="{F0599700-FFF7-4174-81E0-0CEFBED1B4B3}" type="sibTrans" cxnId="{D34A980A-4FC3-4E76-B87C-655EDE7DE9AF}">
      <dgm:prSet/>
      <dgm:spPr/>
      <dgm:t>
        <a:bodyPr/>
        <a:lstStyle/>
        <a:p>
          <a:endParaRPr lang="en-US" sz="1400"/>
        </a:p>
      </dgm:t>
    </dgm:pt>
    <dgm:pt modelId="{1061D0BF-7132-4EC0-B9FC-B5230DC42F8C}" type="pres">
      <dgm:prSet presAssocID="{8DF4E6E9-A126-4C00-BFC6-F3F2EDF779B7}" presName="Name0" presStyleCnt="0">
        <dgm:presLayoutVars>
          <dgm:chMax val="7"/>
          <dgm:chPref val="7"/>
          <dgm:dir/>
        </dgm:presLayoutVars>
      </dgm:prSet>
      <dgm:spPr/>
    </dgm:pt>
    <dgm:pt modelId="{DDB74783-6664-4DA9-99B8-B27F048681B6}" type="pres">
      <dgm:prSet presAssocID="{8DF4E6E9-A126-4C00-BFC6-F3F2EDF779B7}" presName="Name1" presStyleCnt="0"/>
      <dgm:spPr/>
    </dgm:pt>
    <dgm:pt modelId="{F72DFFDF-B4F7-48F8-9AC0-96FA34DF30B8}" type="pres">
      <dgm:prSet presAssocID="{8DF4E6E9-A126-4C00-BFC6-F3F2EDF779B7}" presName="cycle" presStyleCnt="0"/>
      <dgm:spPr/>
    </dgm:pt>
    <dgm:pt modelId="{1FCD95AE-1C91-4607-A29A-C7CA064F802E}" type="pres">
      <dgm:prSet presAssocID="{8DF4E6E9-A126-4C00-BFC6-F3F2EDF779B7}" presName="srcNode" presStyleLbl="node1" presStyleIdx="0" presStyleCnt="3"/>
      <dgm:spPr/>
    </dgm:pt>
    <dgm:pt modelId="{7A9F7C20-49A4-4550-B3C1-70C34F718F71}" type="pres">
      <dgm:prSet presAssocID="{8DF4E6E9-A126-4C00-BFC6-F3F2EDF779B7}" presName="conn" presStyleLbl="parChTrans1D2" presStyleIdx="0" presStyleCnt="1" custFlipVert="0" custFlipHor="1" custScaleX="7231" custScaleY="66080" custLinFactNeighborX="50586" custLinFactNeighborY="973"/>
      <dgm:spPr/>
    </dgm:pt>
    <dgm:pt modelId="{1A9B351E-A3C2-46F1-A36E-2CDF0724FA30}" type="pres">
      <dgm:prSet presAssocID="{8DF4E6E9-A126-4C00-BFC6-F3F2EDF779B7}" presName="extraNode" presStyleLbl="node1" presStyleIdx="0" presStyleCnt="3"/>
      <dgm:spPr/>
    </dgm:pt>
    <dgm:pt modelId="{246864D2-7068-47E5-8100-300B69392A52}" type="pres">
      <dgm:prSet presAssocID="{8DF4E6E9-A126-4C00-BFC6-F3F2EDF779B7}" presName="dstNode" presStyleLbl="node1" presStyleIdx="0" presStyleCnt="3"/>
      <dgm:spPr/>
    </dgm:pt>
    <dgm:pt modelId="{8FB4DD1F-D5F8-4E9A-B0DF-EB59D0654FDD}" type="pres">
      <dgm:prSet presAssocID="{EE664D0B-277E-4F88-BAEF-E0E0D9F73CDA}" presName="text_1" presStyleLbl="node1" presStyleIdx="0" presStyleCnt="3">
        <dgm:presLayoutVars>
          <dgm:bulletEnabled val="1"/>
        </dgm:presLayoutVars>
      </dgm:prSet>
      <dgm:spPr/>
    </dgm:pt>
    <dgm:pt modelId="{B65987EE-63B6-4C00-8E37-FCDC81AF6814}" type="pres">
      <dgm:prSet presAssocID="{EE664D0B-277E-4F88-BAEF-E0E0D9F73CDA}" presName="accent_1" presStyleCnt="0"/>
      <dgm:spPr/>
    </dgm:pt>
    <dgm:pt modelId="{AE8CDDE3-1383-4284-ABAA-1DC19B91C4B4}" type="pres">
      <dgm:prSet presAssocID="{EE664D0B-277E-4F88-BAEF-E0E0D9F73CDA}" presName="accentRepeatNode" presStyleLbl="solidFgAcc1" presStyleIdx="0" presStyleCnt="3"/>
      <dgm:spPr/>
    </dgm:pt>
    <dgm:pt modelId="{D4570DDA-D2DF-47A5-98A0-982BFB5E4EC2}" type="pres">
      <dgm:prSet presAssocID="{8C229F49-6895-4A34-A85F-E162715BFD67}" presName="text_2" presStyleLbl="node1" presStyleIdx="1" presStyleCnt="3">
        <dgm:presLayoutVars>
          <dgm:bulletEnabled val="1"/>
        </dgm:presLayoutVars>
      </dgm:prSet>
      <dgm:spPr/>
    </dgm:pt>
    <dgm:pt modelId="{B2EB3DD2-629E-4DEA-B330-7C4B2EFB6A4E}" type="pres">
      <dgm:prSet presAssocID="{8C229F49-6895-4A34-A85F-E162715BFD67}" presName="accent_2" presStyleCnt="0"/>
      <dgm:spPr/>
    </dgm:pt>
    <dgm:pt modelId="{5E800F7C-E559-4BF9-8D95-1AA4F764BC4E}" type="pres">
      <dgm:prSet presAssocID="{8C229F49-6895-4A34-A85F-E162715BFD67}" presName="accentRepeatNode" presStyleLbl="solidFgAcc1" presStyleIdx="1" presStyleCnt="3"/>
      <dgm:spPr/>
    </dgm:pt>
    <dgm:pt modelId="{75D98347-D1A8-48A2-93B5-F5A0918E322D}" type="pres">
      <dgm:prSet presAssocID="{0CE9C8F4-DD7A-4DB6-8930-14B8D09503F3}" presName="text_3" presStyleLbl="node1" presStyleIdx="2" presStyleCnt="3" custScaleX="87651" custLinFactNeighborX="6003" custLinFactNeighborY="-877">
        <dgm:presLayoutVars>
          <dgm:bulletEnabled val="1"/>
        </dgm:presLayoutVars>
      </dgm:prSet>
      <dgm:spPr/>
    </dgm:pt>
    <dgm:pt modelId="{C208898D-CC63-4404-AD2B-831474929E6A}" type="pres">
      <dgm:prSet presAssocID="{0CE9C8F4-DD7A-4DB6-8930-14B8D09503F3}" presName="accent_3" presStyleCnt="0"/>
      <dgm:spPr/>
    </dgm:pt>
    <dgm:pt modelId="{5D2CE53C-0B08-4F59-A423-F5C65E36CCFB}" type="pres">
      <dgm:prSet presAssocID="{0CE9C8F4-DD7A-4DB6-8930-14B8D09503F3}" presName="accentRepeatNode" presStyleLbl="solidFgAcc1" presStyleIdx="2" presStyleCnt="3" custLinFactNeighborX="62992" custLinFactNeighborY="-157"/>
      <dgm:spPr/>
    </dgm:pt>
  </dgm:ptLst>
  <dgm:cxnLst>
    <dgm:cxn modelId="{D34A980A-4FC3-4E76-B87C-655EDE7DE9AF}" srcId="{8DF4E6E9-A126-4C00-BFC6-F3F2EDF779B7}" destId="{0CE9C8F4-DD7A-4DB6-8930-14B8D09503F3}" srcOrd="2" destOrd="0" parTransId="{03BE7D42-31D6-4888-A74E-53429F595708}" sibTransId="{F0599700-FFF7-4174-81E0-0CEFBED1B4B3}"/>
    <dgm:cxn modelId="{2ADD7D2E-0F2C-430A-A820-1B43D216C692}" type="presOf" srcId="{8DF4E6E9-A126-4C00-BFC6-F3F2EDF779B7}" destId="{1061D0BF-7132-4EC0-B9FC-B5230DC42F8C}" srcOrd="0" destOrd="0" presId="urn:microsoft.com/office/officeart/2008/layout/VerticalCurvedList"/>
    <dgm:cxn modelId="{E40C2A3F-1980-4F37-A8EA-BE25224A536E}" type="presOf" srcId="{548E8B94-0B91-4E51-A007-63CF6DFB73E3}" destId="{7A9F7C20-49A4-4550-B3C1-70C34F718F71}" srcOrd="0" destOrd="0" presId="urn:microsoft.com/office/officeart/2008/layout/VerticalCurvedList"/>
    <dgm:cxn modelId="{3395DF60-8241-4AAB-BEFD-ACF193282134}" srcId="{8DF4E6E9-A126-4C00-BFC6-F3F2EDF779B7}" destId="{EE664D0B-277E-4F88-BAEF-E0E0D9F73CDA}" srcOrd="0" destOrd="0" parTransId="{79251788-8846-45D0-84B6-3735F2E66E59}" sibTransId="{548E8B94-0B91-4E51-A007-63CF6DFB73E3}"/>
    <dgm:cxn modelId="{8A329962-1092-4352-8F00-9318B6653E59}" type="presOf" srcId="{EE664D0B-277E-4F88-BAEF-E0E0D9F73CDA}" destId="{8FB4DD1F-D5F8-4E9A-B0DF-EB59D0654FDD}" srcOrd="0" destOrd="0" presId="urn:microsoft.com/office/officeart/2008/layout/VerticalCurvedList"/>
    <dgm:cxn modelId="{9B4F2557-4E46-4F74-8F61-0B593B376CE5}" srcId="{8DF4E6E9-A126-4C00-BFC6-F3F2EDF779B7}" destId="{8C229F49-6895-4A34-A85F-E162715BFD67}" srcOrd="1" destOrd="0" parTransId="{6D1203EB-09A0-483D-9B84-458947682562}" sibTransId="{AD454628-47D8-42EA-831A-41F8DC8309DF}"/>
    <dgm:cxn modelId="{9CA6DA98-5766-488B-9CFB-80074DB8AE9B}" type="presOf" srcId="{8C229F49-6895-4A34-A85F-E162715BFD67}" destId="{D4570DDA-D2DF-47A5-98A0-982BFB5E4EC2}" srcOrd="0" destOrd="0" presId="urn:microsoft.com/office/officeart/2008/layout/VerticalCurvedList"/>
    <dgm:cxn modelId="{848821CF-F9D1-4F59-8085-99A1D7DB6BE4}" type="presOf" srcId="{0CE9C8F4-DD7A-4DB6-8930-14B8D09503F3}" destId="{75D98347-D1A8-48A2-93B5-F5A0918E322D}" srcOrd="0" destOrd="0" presId="urn:microsoft.com/office/officeart/2008/layout/VerticalCurvedList"/>
    <dgm:cxn modelId="{15D854EE-E6D0-4AEB-B1B8-C69B4B84639E}" type="presParOf" srcId="{1061D0BF-7132-4EC0-B9FC-B5230DC42F8C}" destId="{DDB74783-6664-4DA9-99B8-B27F048681B6}" srcOrd="0" destOrd="0" presId="urn:microsoft.com/office/officeart/2008/layout/VerticalCurvedList"/>
    <dgm:cxn modelId="{9D2B69C3-C1B9-4D87-A37C-3D4D2165901F}" type="presParOf" srcId="{DDB74783-6664-4DA9-99B8-B27F048681B6}" destId="{F72DFFDF-B4F7-48F8-9AC0-96FA34DF30B8}" srcOrd="0" destOrd="0" presId="urn:microsoft.com/office/officeart/2008/layout/VerticalCurvedList"/>
    <dgm:cxn modelId="{6B36AEC7-3F4C-4A6B-AF1A-20166B122952}" type="presParOf" srcId="{F72DFFDF-B4F7-48F8-9AC0-96FA34DF30B8}" destId="{1FCD95AE-1C91-4607-A29A-C7CA064F802E}" srcOrd="0" destOrd="0" presId="urn:microsoft.com/office/officeart/2008/layout/VerticalCurvedList"/>
    <dgm:cxn modelId="{2ED89B08-6CB6-450F-A0DD-1961AEBED1A7}" type="presParOf" srcId="{F72DFFDF-B4F7-48F8-9AC0-96FA34DF30B8}" destId="{7A9F7C20-49A4-4550-B3C1-70C34F718F71}" srcOrd="1" destOrd="0" presId="urn:microsoft.com/office/officeart/2008/layout/VerticalCurvedList"/>
    <dgm:cxn modelId="{001F88B8-2C62-4C75-A026-83AC248FD455}" type="presParOf" srcId="{F72DFFDF-B4F7-48F8-9AC0-96FA34DF30B8}" destId="{1A9B351E-A3C2-46F1-A36E-2CDF0724FA30}" srcOrd="2" destOrd="0" presId="urn:microsoft.com/office/officeart/2008/layout/VerticalCurvedList"/>
    <dgm:cxn modelId="{2B60DC3F-33F9-472B-91F6-43AFC7A321C1}" type="presParOf" srcId="{F72DFFDF-B4F7-48F8-9AC0-96FA34DF30B8}" destId="{246864D2-7068-47E5-8100-300B69392A52}" srcOrd="3" destOrd="0" presId="urn:microsoft.com/office/officeart/2008/layout/VerticalCurvedList"/>
    <dgm:cxn modelId="{77089B6C-09A6-43DC-97FF-43B53FBED48C}" type="presParOf" srcId="{DDB74783-6664-4DA9-99B8-B27F048681B6}" destId="{8FB4DD1F-D5F8-4E9A-B0DF-EB59D0654FDD}" srcOrd="1" destOrd="0" presId="urn:microsoft.com/office/officeart/2008/layout/VerticalCurvedList"/>
    <dgm:cxn modelId="{4CF88D86-CC94-4F84-A19E-24DDA7259AD6}" type="presParOf" srcId="{DDB74783-6664-4DA9-99B8-B27F048681B6}" destId="{B65987EE-63B6-4C00-8E37-FCDC81AF6814}" srcOrd="2" destOrd="0" presId="urn:microsoft.com/office/officeart/2008/layout/VerticalCurvedList"/>
    <dgm:cxn modelId="{E924BDC7-4CBA-4713-A15C-587E5D8B9C01}" type="presParOf" srcId="{B65987EE-63B6-4C00-8E37-FCDC81AF6814}" destId="{AE8CDDE3-1383-4284-ABAA-1DC19B91C4B4}" srcOrd="0" destOrd="0" presId="urn:microsoft.com/office/officeart/2008/layout/VerticalCurvedList"/>
    <dgm:cxn modelId="{830FD644-4486-4FB8-A52A-48E5E96235EC}" type="presParOf" srcId="{DDB74783-6664-4DA9-99B8-B27F048681B6}" destId="{D4570DDA-D2DF-47A5-98A0-982BFB5E4EC2}" srcOrd="3" destOrd="0" presId="urn:microsoft.com/office/officeart/2008/layout/VerticalCurvedList"/>
    <dgm:cxn modelId="{81A079C0-AF61-42A9-BFF0-C69A2CE4459B}" type="presParOf" srcId="{DDB74783-6664-4DA9-99B8-B27F048681B6}" destId="{B2EB3DD2-629E-4DEA-B330-7C4B2EFB6A4E}" srcOrd="4" destOrd="0" presId="urn:microsoft.com/office/officeart/2008/layout/VerticalCurvedList"/>
    <dgm:cxn modelId="{D3D02B85-7690-4800-8C0B-5D49FD009EB9}" type="presParOf" srcId="{B2EB3DD2-629E-4DEA-B330-7C4B2EFB6A4E}" destId="{5E800F7C-E559-4BF9-8D95-1AA4F764BC4E}" srcOrd="0" destOrd="0" presId="urn:microsoft.com/office/officeart/2008/layout/VerticalCurvedList"/>
    <dgm:cxn modelId="{10383B54-E1B9-4BCB-B292-E184AEF70CF5}" type="presParOf" srcId="{DDB74783-6664-4DA9-99B8-B27F048681B6}" destId="{75D98347-D1A8-48A2-93B5-F5A0918E322D}" srcOrd="5" destOrd="0" presId="urn:microsoft.com/office/officeart/2008/layout/VerticalCurvedList"/>
    <dgm:cxn modelId="{5887EEF0-BF27-423C-8C0F-42FC0FA2ED86}" type="presParOf" srcId="{DDB74783-6664-4DA9-99B8-B27F048681B6}" destId="{C208898D-CC63-4404-AD2B-831474929E6A}" srcOrd="6" destOrd="0" presId="urn:microsoft.com/office/officeart/2008/layout/VerticalCurvedList"/>
    <dgm:cxn modelId="{8C935607-AFDD-4C98-B3A5-DA50B2385095}" type="presParOf" srcId="{C208898D-CC63-4404-AD2B-831474929E6A}" destId="{5D2CE53C-0B08-4F59-A423-F5C65E36CCFB}" srcOrd="0" destOrd="0" presId="urn:microsoft.com/office/officeart/2008/layout/VerticalCurv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D639C4-D3AE-44FD-A031-7B49D1357CA2}" type="doc">
      <dgm:prSet loTypeId="urn:microsoft.com/office/officeart/2016/7/layout/RoundedRectangleTimeline" loCatId="process" qsTypeId="urn:microsoft.com/office/officeart/2005/8/quickstyle/simple1" qsCatId="simple" csTypeId="urn:microsoft.com/office/officeart/2005/8/colors/accent1_5" csCatId="accent1" phldr="1"/>
      <dgm:spPr/>
      <dgm:t>
        <a:bodyPr/>
        <a:lstStyle/>
        <a:p>
          <a:endParaRPr lang="en-US"/>
        </a:p>
      </dgm:t>
    </dgm:pt>
    <dgm:pt modelId="{E63D74D9-B0D0-4B8D-86F0-579EBA1440A3}">
      <dgm:prSet custT="1"/>
      <dgm:spPr>
        <a:solidFill>
          <a:schemeClr val="tx1">
            <a:lumMod val="40000"/>
            <a:lumOff val="60000"/>
            <a:alpha val="90000"/>
          </a:schemeClr>
        </a:solidFill>
      </dgm:spPr>
      <dgm:t>
        <a:bodyPr/>
        <a:lstStyle/>
        <a:p>
          <a:r>
            <a:rPr lang="en-US" sz="2000">
              <a:solidFill>
                <a:schemeClr val="tx1"/>
              </a:solidFill>
              <a:latin typeface="Arial" panose="020B0604020202020204" pitchFamily="34" charset="0"/>
              <a:cs typeface="Arial" panose="020B0604020202020204" pitchFamily="34" charset="0"/>
            </a:rPr>
            <a:t>2020-21 School Year</a:t>
          </a:r>
        </a:p>
      </dgm:t>
    </dgm:pt>
    <dgm:pt modelId="{F743A6AC-6F03-454D-8104-0F329AE6DD48}" type="parTrans" cxnId="{B8055F4A-5185-4269-A0D2-9248459366ED}">
      <dgm:prSet/>
      <dgm:spPr/>
      <dgm:t>
        <a:bodyPr/>
        <a:lstStyle/>
        <a:p>
          <a:endParaRPr lang="en-US" sz="4000"/>
        </a:p>
      </dgm:t>
    </dgm:pt>
    <dgm:pt modelId="{6CCA7B9D-7A5A-48A3-9690-81D9B1040E4B}" type="sibTrans" cxnId="{B8055F4A-5185-4269-A0D2-9248459366ED}">
      <dgm:prSet/>
      <dgm:spPr/>
      <dgm:t>
        <a:bodyPr/>
        <a:lstStyle/>
        <a:p>
          <a:endParaRPr lang="en-US" sz="4000"/>
        </a:p>
      </dgm:t>
    </dgm:pt>
    <dgm:pt modelId="{DE7E549C-5B30-4874-B4C6-9BABDD91A4CF}">
      <dgm:prSet custT="1"/>
      <dgm:spPr/>
      <dgm:t>
        <a:bodyPr/>
        <a:lstStyle/>
        <a:p>
          <a:pPr>
            <a:spcAft>
              <a:spcPts val="0"/>
            </a:spcAft>
          </a:pPr>
          <a:r>
            <a:rPr lang="en-US" sz="2200">
              <a:latin typeface="Arial" panose="020B0604020202020204" pitchFamily="34" charset="0"/>
              <a:cs typeface="Arial" panose="020B0604020202020204" pitchFamily="34" charset="0"/>
            </a:rPr>
            <a:t>FFY 2020 SPP/APR is </a:t>
          </a:r>
        </a:p>
        <a:p>
          <a:pPr>
            <a:spcAft>
              <a:spcPts val="0"/>
            </a:spcAft>
          </a:pPr>
          <a:r>
            <a:rPr lang="en-US" sz="2200">
              <a:latin typeface="Arial" panose="020B0604020202020204" pitchFamily="34" charset="0"/>
              <a:cs typeface="Arial" panose="020B0604020202020204" pitchFamily="34" charset="0"/>
            </a:rPr>
            <a:t>submitted to OSEP</a:t>
          </a:r>
        </a:p>
      </dgm:t>
    </dgm:pt>
    <dgm:pt modelId="{0E239E6A-8EFD-47CB-9692-86786A1744A1}" type="parTrans" cxnId="{367268EB-CB15-4ED1-AFF3-77BC07D04397}">
      <dgm:prSet/>
      <dgm:spPr/>
      <dgm:t>
        <a:bodyPr/>
        <a:lstStyle/>
        <a:p>
          <a:endParaRPr lang="en-US" sz="4000"/>
        </a:p>
      </dgm:t>
    </dgm:pt>
    <dgm:pt modelId="{FB95F073-989F-4C29-AC45-4C0AB9BC7C8B}" type="sibTrans" cxnId="{367268EB-CB15-4ED1-AFF3-77BC07D04397}">
      <dgm:prSet/>
      <dgm:spPr/>
      <dgm:t>
        <a:bodyPr/>
        <a:lstStyle/>
        <a:p>
          <a:endParaRPr lang="en-US" sz="4000"/>
        </a:p>
      </dgm:t>
    </dgm:pt>
    <dgm:pt modelId="{BCC3666D-909C-42E9-A357-C489EFD7448E}">
      <dgm:prSet custT="1"/>
      <dgm:spPr>
        <a:solidFill>
          <a:schemeClr val="tx1">
            <a:lumMod val="75000"/>
            <a:alpha val="70000"/>
          </a:schemeClr>
        </a:solidFill>
      </dgm:spPr>
      <dgm:t>
        <a:bodyPr/>
        <a:lstStyle/>
        <a:p>
          <a:r>
            <a:rPr lang="en-US" sz="2000">
              <a:solidFill>
                <a:schemeClr val="bg1"/>
              </a:solidFill>
              <a:latin typeface="Arial" panose="020B0604020202020204" pitchFamily="34" charset="0"/>
              <a:cs typeface="Arial" panose="020B0604020202020204" pitchFamily="34" charset="0"/>
            </a:rPr>
            <a:t>FFY 2020 APR</a:t>
          </a:r>
        </a:p>
      </dgm:t>
    </dgm:pt>
    <dgm:pt modelId="{266EA25B-479F-47CE-91F7-36ACB74DE692}" type="parTrans" cxnId="{06D3025D-9903-4273-8426-2943CEE7CB87}">
      <dgm:prSet/>
      <dgm:spPr/>
      <dgm:t>
        <a:bodyPr/>
        <a:lstStyle/>
        <a:p>
          <a:endParaRPr lang="en-US" sz="4000"/>
        </a:p>
      </dgm:t>
    </dgm:pt>
    <dgm:pt modelId="{CE26B57A-B78C-40B2-A027-21D34E1A7E69}" type="sibTrans" cxnId="{06D3025D-9903-4273-8426-2943CEE7CB87}">
      <dgm:prSet/>
      <dgm:spPr/>
      <dgm:t>
        <a:bodyPr/>
        <a:lstStyle/>
        <a:p>
          <a:endParaRPr lang="en-US" sz="4000"/>
        </a:p>
      </dgm:t>
    </dgm:pt>
    <dgm:pt modelId="{6CBEAB83-1C97-47B4-8784-BF4EB6B5E295}">
      <dgm:prSet custT="1"/>
      <dgm:spPr/>
      <dgm:t>
        <a:bodyPr/>
        <a:lstStyle/>
        <a:p>
          <a:pPr>
            <a:spcAft>
              <a:spcPts val="0"/>
            </a:spcAft>
          </a:pPr>
          <a:r>
            <a:rPr lang="en-US" sz="2600">
              <a:latin typeface="Arial" panose="020B0604020202020204" pitchFamily="34" charset="0"/>
              <a:cs typeface="Arial" panose="020B0604020202020204" pitchFamily="34" charset="0"/>
            </a:rPr>
            <a:t>For reporting year FFY 2020,  assessment data from school year 2020-21 is reported</a:t>
          </a:r>
        </a:p>
      </dgm:t>
    </dgm:pt>
    <dgm:pt modelId="{5E086464-70F8-4343-AEF4-888615845606}" type="parTrans" cxnId="{56FF2826-3A26-46DA-BC8B-9CB2F03B3B7B}">
      <dgm:prSet/>
      <dgm:spPr/>
      <dgm:t>
        <a:bodyPr/>
        <a:lstStyle/>
        <a:p>
          <a:endParaRPr lang="en-US" sz="4000"/>
        </a:p>
      </dgm:t>
    </dgm:pt>
    <dgm:pt modelId="{5B824976-F5C9-4F90-8449-111C6F68D2EF}" type="sibTrans" cxnId="{56FF2826-3A26-46DA-BC8B-9CB2F03B3B7B}">
      <dgm:prSet/>
      <dgm:spPr/>
      <dgm:t>
        <a:bodyPr/>
        <a:lstStyle/>
        <a:p>
          <a:endParaRPr lang="en-US" sz="4000"/>
        </a:p>
      </dgm:t>
    </dgm:pt>
    <dgm:pt modelId="{9D874E61-B04E-49CE-9BFA-C23EB057FD6B}">
      <dgm:prSet custT="1"/>
      <dgm:spPr/>
      <dgm:t>
        <a:bodyPr/>
        <a:lstStyle/>
        <a:p>
          <a:r>
            <a:rPr lang="en-US" sz="2000">
              <a:solidFill>
                <a:schemeClr val="tx1"/>
              </a:solidFill>
              <a:latin typeface="Arial" panose="020B0604020202020204" pitchFamily="34" charset="0"/>
              <a:cs typeface="Arial" panose="020B0604020202020204" pitchFamily="34" charset="0"/>
            </a:rPr>
            <a:t>February 1, 2022</a:t>
          </a:r>
        </a:p>
      </dgm:t>
    </dgm:pt>
    <dgm:pt modelId="{B3191DAE-600C-4B8A-8D6D-E00A0B7B81AE}" type="sibTrans" cxnId="{BF7248DD-97D4-48FD-AEC0-E67B4A039743}">
      <dgm:prSet/>
      <dgm:spPr/>
      <dgm:t>
        <a:bodyPr/>
        <a:lstStyle/>
        <a:p>
          <a:endParaRPr lang="en-US" sz="4000"/>
        </a:p>
      </dgm:t>
    </dgm:pt>
    <dgm:pt modelId="{24BDE125-EC46-4CED-B23D-38B3091E76E0}" type="parTrans" cxnId="{BF7248DD-97D4-48FD-AEC0-E67B4A039743}">
      <dgm:prSet/>
      <dgm:spPr/>
      <dgm:t>
        <a:bodyPr/>
        <a:lstStyle/>
        <a:p>
          <a:endParaRPr lang="en-US" sz="4000"/>
        </a:p>
      </dgm:t>
    </dgm:pt>
    <dgm:pt modelId="{7D64E78C-2C97-49A5-90C0-607D5C9473CE}">
      <dgm:prSet custT="1"/>
      <dgm:spPr/>
      <dgm:t>
        <a:bodyPr/>
        <a:lstStyle/>
        <a:p>
          <a:pPr>
            <a:spcAft>
              <a:spcPts val="0"/>
            </a:spcAft>
          </a:pPr>
          <a:endParaRPr lang="en-US" sz="2000">
            <a:latin typeface="Arial" panose="020B0604020202020204" pitchFamily="34" charset="0"/>
            <a:cs typeface="Arial" panose="020B0604020202020204" pitchFamily="34" charset="0"/>
          </a:endParaRPr>
        </a:p>
        <a:p>
          <a:pPr>
            <a:spcAft>
              <a:spcPts val="0"/>
            </a:spcAft>
          </a:pPr>
          <a:r>
            <a:rPr lang="en-US" sz="2200">
              <a:latin typeface="Arial" panose="020B0604020202020204" pitchFamily="34" charset="0"/>
              <a:cs typeface="Arial" panose="020B0604020202020204" pitchFamily="34" charset="0"/>
            </a:rPr>
            <a:t>Grades 4 and 8 NYS Assessments and High School Regents exams in ELA and math are administered annually</a:t>
          </a:r>
          <a:endParaRPr lang="en-US" sz="2200"/>
        </a:p>
      </dgm:t>
    </dgm:pt>
    <dgm:pt modelId="{19FF7039-448E-4161-A6B7-1B5B43BD51B9}" type="sibTrans" cxnId="{EA7737CB-4771-4546-B659-1EFB87DB3F07}">
      <dgm:prSet/>
      <dgm:spPr/>
      <dgm:t>
        <a:bodyPr/>
        <a:lstStyle/>
        <a:p>
          <a:endParaRPr lang="en-US" sz="4000"/>
        </a:p>
      </dgm:t>
    </dgm:pt>
    <dgm:pt modelId="{53A433A2-0032-4608-8B63-6DC520DABB5C}" type="parTrans" cxnId="{EA7737CB-4771-4546-B659-1EFB87DB3F07}">
      <dgm:prSet/>
      <dgm:spPr/>
      <dgm:t>
        <a:bodyPr/>
        <a:lstStyle/>
        <a:p>
          <a:endParaRPr lang="en-US" sz="4000"/>
        </a:p>
      </dgm:t>
    </dgm:pt>
    <dgm:pt modelId="{19095BB5-2802-480B-AA09-679F3589E6EE}" type="pres">
      <dgm:prSet presAssocID="{4FD639C4-D3AE-44FD-A031-7B49D1357CA2}" presName="Name0" presStyleCnt="0">
        <dgm:presLayoutVars>
          <dgm:chMax/>
          <dgm:chPref/>
          <dgm:animLvl val="lvl"/>
        </dgm:presLayoutVars>
      </dgm:prSet>
      <dgm:spPr/>
    </dgm:pt>
    <dgm:pt modelId="{B622FC15-C958-469F-A39E-9EDC723A2293}" type="pres">
      <dgm:prSet presAssocID="{E63D74D9-B0D0-4B8D-86F0-579EBA1440A3}" presName="composite1" presStyleCnt="0"/>
      <dgm:spPr/>
    </dgm:pt>
    <dgm:pt modelId="{3B51558E-8599-49B9-B59C-0B1B7569CF5A}" type="pres">
      <dgm:prSet presAssocID="{E63D74D9-B0D0-4B8D-86F0-579EBA1440A3}" presName="parent1" presStyleLbl="alignNode1" presStyleIdx="0" presStyleCnt="3">
        <dgm:presLayoutVars>
          <dgm:chMax val="1"/>
          <dgm:chPref val="1"/>
          <dgm:bulletEnabled val="1"/>
        </dgm:presLayoutVars>
      </dgm:prSet>
      <dgm:spPr/>
    </dgm:pt>
    <dgm:pt modelId="{F63F2B01-5D72-4A02-8697-133ED9E6591E}" type="pres">
      <dgm:prSet presAssocID="{E63D74D9-B0D0-4B8D-86F0-579EBA1440A3}" presName="Childtext1" presStyleLbl="revTx" presStyleIdx="0" presStyleCnt="3">
        <dgm:presLayoutVars>
          <dgm:bulletEnabled val="1"/>
        </dgm:presLayoutVars>
      </dgm:prSet>
      <dgm:spPr/>
    </dgm:pt>
    <dgm:pt modelId="{2F310C15-1BED-4BBD-A1DE-87B40BF60BC1}" type="pres">
      <dgm:prSet presAssocID="{E63D74D9-B0D0-4B8D-86F0-579EBA1440A3}" presName="ConnectLine1" presStyleLbl="sibTrans1D1" presStyleIdx="0" presStyleCnt="3"/>
      <dgm:spPr>
        <a:noFill/>
        <a:ln w="6350" cap="flat" cmpd="sng" algn="ctr">
          <a:solidFill>
            <a:schemeClr val="accent1">
              <a:shade val="90000"/>
              <a:hueOff val="0"/>
              <a:satOff val="0"/>
              <a:lumOff val="0"/>
              <a:alphaOff val="0"/>
            </a:schemeClr>
          </a:solidFill>
          <a:prstDash val="dash"/>
          <a:miter lim="800000"/>
        </a:ln>
        <a:effectLst/>
      </dgm:spPr>
    </dgm:pt>
    <dgm:pt modelId="{16803928-0384-4E94-82B3-A4E028570F79}" type="pres">
      <dgm:prSet presAssocID="{E63D74D9-B0D0-4B8D-86F0-579EBA1440A3}" presName="ConnectLineEnd1" presStyleLbl="lnNode1" presStyleIdx="0" presStyleCnt="3"/>
      <dgm:spPr/>
    </dgm:pt>
    <dgm:pt modelId="{7E2A9C47-54E2-442C-BEDF-835870442900}" type="pres">
      <dgm:prSet presAssocID="{E63D74D9-B0D0-4B8D-86F0-579EBA1440A3}" presName="EmptyPane1" presStyleCnt="0"/>
      <dgm:spPr/>
    </dgm:pt>
    <dgm:pt modelId="{C306B04A-19FD-4073-9AE1-41113BA127B5}" type="pres">
      <dgm:prSet presAssocID="{6CCA7B9D-7A5A-48A3-9690-81D9B1040E4B}" presName="spaceBetweenRectangles1" presStyleCnt="0"/>
      <dgm:spPr/>
    </dgm:pt>
    <dgm:pt modelId="{1F8CA5B4-235E-4C3A-9C01-92E8354841BA}" type="pres">
      <dgm:prSet presAssocID="{BCC3666D-909C-42E9-A357-C489EFD7448E}" presName="composite1" presStyleCnt="0"/>
      <dgm:spPr/>
    </dgm:pt>
    <dgm:pt modelId="{E8F4C2FB-C519-4B52-B0BA-6C6F070F731F}" type="pres">
      <dgm:prSet presAssocID="{BCC3666D-909C-42E9-A357-C489EFD7448E}" presName="parent1" presStyleLbl="alignNode1" presStyleIdx="1" presStyleCnt="3">
        <dgm:presLayoutVars>
          <dgm:chMax val="1"/>
          <dgm:chPref val="1"/>
          <dgm:bulletEnabled val="1"/>
        </dgm:presLayoutVars>
      </dgm:prSet>
      <dgm:spPr/>
    </dgm:pt>
    <dgm:pt modelId="{6AD09D91-4B94-49E3-9314-CB0BF2F207D7}" type="pres">
      <dgm:prSet presAssocID="{BCC3666D-909C-42E9-A357-C489EFD7448E}" presName="Childtext1" presStyleLbl="revTx" presStyleIdx="1" presStyleCnt="3">
        <dgm:presLayoutVars>
          <dgm:bulletEnabled val="1"/>
        </dgm:presLayoutVars>
      </dgm:prSet>
      <dgm:spPr/>
    </dgm:pt>
    <dgm:pt modelId="{B225364B-B269-431F-AF61-ABC8EE0401B0}" type="pres">
      <dgm:prSet presAssocID="{BCC3666D-909C-42E9-A357-C489EFD7448E}" presName="ConnectLine1" presStyleLbl="sibTrans1D1" presStyleIdx="1" presStyleCnt="3"/>
      <dgm:spPr>
        <a:noFill/>
        <a:ln w="6350" cap="flat" cmpd="sng" algn="ctr">
          <a:solidFill>
            <a:schemeClr val="accent1">
              <a:shade val="90000"/>
              <a:hueOff val="207713"/>
              <a:satOff val="-4436"/>
              <a:lumOff val="16555"/>
              <a:alphaOff val="0"/>
            </a:schemeClr>
          </a:solidFill>
          <a:prstDash val="dash"/>
          <a:miter lim="800000"/>
        </a:ln>
        <a:effectLst/>
      </dgm:spPr>
    </dgm:pt>
    <dgm:pt modelId="{E95CD284-3A25-4BC0-9ABD-2E732BFBCD95}" type="pres">
      <dgm:prSet presAssocID="{BCC3666D-909C-42E9-A357-C489EFD7448E}" presName="ConnectLineEnd1" presStyleLbl="lnNode1" presStyleIdx="1" presStyleCnt="3"/>
      <dgm:spPr/>
    </dgm:pt>
    <dgm:pt modelId="{C3C3F9CE-BCD0-470B-B84E-EE72A257ED8A}" type="pres">
      <dgm:prSet presAssocID="{BCC3666D-909C-42E9-A357-C489EFD7448E}" presName="EmptyPane1" presStyleCnt="0"/>
      <dgm:spPr/>
    </dgm:pt>
    <dgm:pt modelId="{CD40A0E6-EACA-4BAF-BA1E-AA208EA716BF}" type="pres">
      <dgm:prSet presAssocID="{CE26B57A-B78C-40B2-A027-21D34E1A7E69}" presName="spaceBetweenRectangles1" presStyleCnt="0"/>
      <dgm:spPr/>
    </dgm:pt>
    <dgm:pt modelId="{71835881-13EC-4DE4-A163-1BD73BE79A34}" type="pres">
      <dgm:prSet presAssocID="{9D874E61-B04E-49CE-9BFA-C23EB057FD6B}" presName="composite1" presStyleCnt="0"/>
      <dgm:spPr/>
    </dgm:pt>
    <dgm:pt modelId="{FEFCA557-3386-4095-B2D8-0E5404D351C4}" type="pres">
      <dgm:prSet presAssocID="{9D874E61-B04E-49CE-9BFA-C23EB057FD6B}" presName="parent1" presStyleLbl="alignNode1" presStyleIdx="2" presStyleCnt="3">
        <dgm:presLayoutVars>
          <dgm:chMax val="1"/>
          <dgm:chPref val="1"/>
          <dgm:bulletEnabled val="1"/>
        </dgm:presLayoutVars>
      </dgm:prSet>
      <dgm:spPr/>
    </dgm:pt>
    <dgm:pt modelId="{6F1F35E7-B7DF-4548-98F0-7A70E47E2EFA}" type="pres">
      <dgm:prSet presAssocID="{9D874E61-B04E-49CE-9BFA-C23EB057FD6B}" presName="Childtext1" presStyleLbl="revTx" presStyleIdx="2" presStyleCnt="3">
        <dgm:presLayoutVars>
          <dgm:bulletEnabled val="1"/>
        </dgm:presLayoutVars>
      </dgm:prSet>
      <dgm:spPr/>
    </dgm:pt>
    <dgm:pt modelId="{0B9C7160-43DA-41EE-8EC4-4F7749243820}" type="pres">
      <dgm:prSet presAssocID="{9D874E61-B04E-49CE-9BFA-C23EB057FD6B}" presName="ConnectLine1" presStyleLbl="sibTrans1D1" presStyleIdx="2" presStyleCnt="3"/>
      <dgm:spPr>
        <a:noFill/>
        <a:ln w="6350" cap="flat" cmpd="sng" algn="ctr">
          <a:solidFill>
            <a:schemeClr val="accent1">
              <a:shade val="90000"/>
              <a:hueOff val="415426"/>
              <a:satOff val="-8871"/>
              <a:lumOff val="33109"/>
              <a:alphaOff val="0"/>
            </a:schemeClr>
          </a:solidFill>
          <a:prstDash val="dash"/>
          <a:miter lim="800000"/>
        </a:ln>
        <a:effectLst/>
      </dgm:spPr>
    </dgm:pt>
    <dgm:pt modelId="{BD0FA086-FA31-467C-ABAE-D1CE5E39F6AB}" type="pres">
      <dgm:prSet presAssocID="{9D874E61-B04E-49CE-9BFA-C23EB057FD6B}" presName="ConnectLineEnd1" presStyleLbl="lnNode1" presStyleIdx="2" presStyleCnt="3"/>
      <dgm:spPr/>
    </dgm:pt>
    <dgm:pt modelId="{90AC2040-7560-411E-BDC9-3ACEA54E03C3}" type="pres">
      <dgm:prSet presAssocID="{9D874E61-B04E-49CE-9BFA-C23EB057FD6B}" presName="EmptyPane1" presStyleCnt="0"/>
      <dgm:spPr/>
    </dgm:pt>
  </dgm:ptLst>
  <dgm:cxnLst>
    <dgm:cxn modelId="{56FF2826-3A26-46DA-BC8B-9CB2F03B3B7B}" srcId="{BCC3666D-909C-42E9-A357-C489EFD7448E}" destId="{6CBEAB83-1C97-47B4-8784-BF4EB6B5E295}" srcOrd="0" destOrd="0" parTransId="{5E086464-70F8-4343-AEF4-888615845606}" sibTransId="{5B824976-F5C9-4F90-8449-111C6F68D2EF}"/>
    <dgm:cxn modelId="{D7505132-A59E-4C88-B23E-7D81354A2EEE}" type="presOf" srcId="{DE7E549C-5B30-4874-B4C6-9BABDD91A4CF}" destId="{6F1F35E7-B7DF-4548-98F0-7A70E47E2EFA}" srcOrd="0" destOrd="0" presId="urn:microsoft.com/office/officeart/2016/7/layout/RoundedRectangleTimeline"/>
    <dgm:cxn modelId="{06D3025D-9903-4273-8426-2943CEE7CB87}" srcId="{4FD639C4-D3AE-44FD-A031-7B49D1357CA2}" destId="{BCC3666D-909C-42E9-A357-C489EFD7448E}" srcOrd="1" destOrd="0" parTransId="{266EA25B-479F-47CE-91F7-36ACB74DE692}" sibTransId="{CE26B57A-B78C-40B2-A027-21D34E1A7E69}"/>
    <dgm:cxn modelId="{B8055F4A-5185-4269-A0D2-9248459366ED}" srcId="{4FD639C4-D3AE-44FD-A031-7B49D1357CA2}" destId="{E63D74D9-B0D0-4B8D-86F0-579EBA1440A3}" srcOrd="0" destOrd="0" parTransId="{F743A6AC-6F03-454D-8104-0F329AE6DD48}" sibTransId="{6CCA7B9D-7A5A-48A3-9690-81D9B1040E4B}"/>
    <dgm:cxn modelId="{B6D85551-1A5B-4FE7-82DE-B5005B19C01E}" type="presOf" srcId="{6CBEAB83-1C97-47B4-8784-BF4EB6B5E295}" destId="{6AD09D91-4B94-49E3-9314-CB0BF2F207D7}" srcOrd="0" destOrd="0" presId="urn:microsoft.com/office/officeart/2016/7/layout/RoundedRectangleTimeline"/>
    <dgm:cxn modelId="{007C5A96-8464-4CF6-BBD9-28C7393DF03D}" type="presOf" srcId="{BCC3666D-909C-42E9-A357-C489EFD7448E}" destId="{E8F4C2FB-C519-4B52-B0BA-6C6F070F731F}" srcOrd="0" destOrd="0" presId="urn:microsoft.com/office/officeart/2016/7/layout/RoundedRectangleTimeline"/>
    <dgm:cxn modelId="{E221A39B-79AA-4064-8CE2-ED95A248D907}" type="presOf" srcId="{4FD639C4-D3AE-44FD-A031-7B49D1357CA2}" destId="{19095BB5-2802-480B-AA09-679F3589E6EE}" srcOrd="0" destOrd="0" presId="urn:microsoft.com/office/officeart/2016/7/layout/RoundedRectangleTimeline"/>
    <dgm:cxn modelId="{6DFD91B8-864D-46EB-AAC7-05D2A96CD1BE}" type="presOf" srcId="{9D874E61-B04E-49CE-9BFA-C23EB057FD6B}" destId="{FEFCA557-3386-4095-B2D8-0E5404D351C4}" srcOrd="0" destOrd="0" presId="urn:microsoft.com/office/officeart/2016/7/layout/RoundedRectangleTimeline"/>
    <dgm:cxn modelId="{EA7737CB-4771-4546-B659-1EFB87DB3F07}" srcId="{E63D74D9-B0D0-4B8D-86F0-579EBA1440A3}" destId="{7D64E78C-2C97-49A5-90C0-607D5C9473CE}" srcOrd="0" destOrd="0" parTransId="{53A433A2-0032-4608-8B63-6DC520DABB5C}" sibTransId="{19FF7039-448E-4161-A6B7-1B5B43BD51B9}"/>
    <dgm:cxn modelId="{95D69ED8-58ED-473E-9DBF-FB6780A39746}" type="presOf" srcId="{E63D74D9-B0D0-4B8D-86F0-579EBA1440A3}" destId="{3B51558E-8599-49B9-B59C-0B1B7569CF5A}" srcOrd="0" destOrd="0" presId="urn:microsoft.com/office/officeart/2016/7/layout/RoundedRectangleTimeline"/>
    <dgm:cxn modelId="{BF7248DD-97D4-48FD-AEC0-E67B4A039743}" srcId="{4FD639C4-D3AE-44FD-A031-7B49D1357CA2}" destId="{9D874E61-B04E-49CE-9BFA-C23EB057FD6B}" srcOrd="2" destOrd="0" parTransId="{24BDE125-EC46-4CED-B23D-38B3091E76E0}" sibTransId="{B3191DAE-600C-4B8A-8D6D-E00A0B7B81AE}"/>
    <dgm:cxn modelId="{367268EB-CB15-4ED1-AFF3-77BC07D04397}" srcId="{9D874E61-B04E-49CE-9BFA-C23EB057FD6B}" destId="{DE7E549C-5B30-4874-B4C6-9BABDD91A4CF}" srcOrd="0" destOrd="0" parTransId="{0E239E6A-8EFD-47CB-9692-86786A1744A1}" sibTransId="{FB95F073-989F-4C29-AC45-4C0AB9BC7C8B}"/>
    <dgm:cxn modelId="{EA3D1CEC-BC42-4F33-B16E-E914259FB470}" type="presOf" srcId="{7D64E78C-2C97-49A5-90C0-607D5C9473CE}" destId="{F63F2B01-5D72-4A02-8697-133ED9E6591E}" srcOrd="0" destOrd="0" presId="urn:microsoft.com/office/officeart/2016/7/layout/RoundedRectangleTimeline"/>
    <dgm:cxn modelId="{635DB7C9-DD3B-4CDB-8D7E-7349400A4250}" type="presParOf" srcId="{19095BB5-2802-480B-AA09-679F3589E6EE}" destId="{B622FC15-C958-469F-A39E-9EDC723A2293}" srcOrd="0" destOrd="0" presId="urn:microsoft.com/office/officeart/2016/7/layout/RoundedRectangleTimeline"/>
    <dgm:cxn modelId="{30466793-4A99-4ED9-AA25-CA44B2C52A9B}" type="presParOf" srcId="{B622FC15-C958-469F-A39E-9EDC723A2293}" destId="{3B51558E-8599-49B9-B59C-0B1B7569CF5A}" srcOrd="0" destOrd="0" presId="urn:microsoft.com/office/officeart/2016/7/layout/RoundedRectangleTimeline"/>
    <dgm:cxn modelId="{CBDEC9E2-CA33-4823-904D-CDB106EE3C21}" type="presParOf" srcId="{B622FC15-C958-469F-A39E-9EDC723A2293}" destId="{F63F2B01-5D72-4A02-8697-133ED9E6591E}" srcOrd="1" destOrd="0" presId="urn:microsoft.com/office/officeart/2016/7/layout/RoundedRectangleTimeline"/>
    <dgm:cxn modelId="{B7D4A847-C71E-413B-9BEB-0AD289C137CB}" type="presParOf" srcId="{B622FC15-C958-469F-A39E-9EDC723A2293}" destId="{2F310C15-1BED-4BBD-A1DE-87B40BF60BC1}" srcOrd="2" destOrd="0" presId="urn:microsoft.com/office/officeart/2016/7/layout/RoundedRectangleTimeline"/>
    <dgm:cxn modelId="{9FC313A0-5143-4AC8-84CB-C59F050C948E}" type="presParOf" srcId="{B622FC15-C958-469F-A39E-9EDC723A2293}" destId="{16803928-0384-4E94-82B3-A4E028570F79}" srcOrd="3" destOrd="0" presId="urn:microsoft.com/office/officeart/2016/7/layout/RoundedRectangleTimeline"/>
    <dgm:cxn modelId="{228A768D-06C6-4987-AC5E-5436F1C26937}" type="presParOf" srcId="{B622FC15-C958-469F-A39E-9EDC723A2293}" destId="{7E2A9C47-54E2-442C-BEDF-835870442900}" srcOrd="4" destOrd="0" presId="urn:microsoft.com/office/officeart/2016/7/layout/RoundedRectangleTimeline"/>
    <dgm:cxn modelId="{F3138AB3-8AC8-436F-951A-C60AE7E033B1}" type="presParOf" srcId="{19095BB5-2802-480B-AA09-679F3589E6EE}" destId="{C306B04A-19FD-4073-9AE1-41113BA127B5}" srcOrd="1" destOrd="0" presId="urn:microsoft.com/office/officeart/2016/7/layout/RoundedRectangleTimeline"/>
    <dgm:cxn modelId="{F970E288-A87A-491F-BAD5-3BEEB7EB6229}" type="presParOf" srcId="{19095BB5-2802-480B-AA09-679F3589E6EE}" destId="{1F8CA5B4-235E-4C3A-9C01-92E8354841BA}" srcOrd="2" destOrd="0" presId="urn:microsoft.com/office/officeart/2016/7/layout/RoundedRectangleTimeline"/>
    <dgm:cxn modelId="{60568957-8268-477B-A126-5BEB31D478C2}" type="presParOf" srcId="{1F8CA5B4-235E-4C3A-9C01-92E8354841BA}" destId="{E8F4C2FB-C519-4B52-B0BA-6C6F070F731F}" srcOrd="0" destOrd="0" presId="urn:microsoft.com/office/officeart/2016/7/layout/RoundedRectangleTimeline"/>
    <dgm:cxn modelId="{414068F9-51D6-40D1-B2A8-5395CDCB0FB7}" type="presParOf" srcId="{1F8CA5B4-235E-4C3A-9C01-92E8354841BA}" destId="{6AD09D91-4B94-49E3-9314-CB0BF2F207D7}" srcOrd="1" destOrd="0" presId="urn:microsoft.com/office/officeart/2016/7/layout/RoundedRectangleTimeline"/>
    <dgm:cxn modelId="{ECA23F85-9C65-40BA-A1D2-715F789C15AD}" type="presParOf" srcId="{1F8CA5B4-235E-4C3A-9C01-92E8354841BA}" destId="{B225364B-B269-431F-AF61-ABC8EE0401B0}" srcOrd="2" destOrd="0" presId="urn:microsoft.com/office/officeart/2016/7/layout/RoundedRectangleTimeline"/>
    <dgm:cxn modelId="{AE96DF47-7B07-410B-9B4C-A7608191F5AA}" type="presParOf" srcId="{1F8CA5B4-235E-4C3A-9C01-92E8354841BA}" destId="{E95CD284-3A25-4BC0-9ABD-2E732BFBCD95}" srcOrd="3" destOrd="0" presId="urn:microsoft.com/office/officeart/2016/7/layout/RoundedRectangleTimeline"/>
    <dgm:cxn modelId="{533DBC42-F2D4-493C-B40F-693DD6CD4FAD}" type="presParOf" srcId="{1F8CA5B4-235E-4C3A-9C01-92E8354841BA}" destId="{C3C3F9CE-BCD0-470B-B84E-EE72A257ED8A}" srcOrd="4" destOrd="0" presId="urn:microsoft.com/office/officeart/2016/7/layout/RoundedRectangleTimeline"/>
    <dgm:cxn modelId="{BA2C796D-0C6D-426E-B386-F50C7C652320}" type="presParOf" srcId="{19095BB5-2802-480B-AA09-679F3589E6EE}" destId="{CD40A0E6-EACA-4BAF-BA1E-AA208EA716BF}" srcOrd="3" destOrd="0" presId="urn:microsoft.com/office/officeart/2016/7/layout/RoundedRectangleTimeline"/>
    <dgm:cxn modelId="{0FDC0F84-46DF-4E86-9821-B34F62C551B2}" type="presParOf" srcId="{19095BB5-2802-480B-AA09-679F3589E6EE}" destId="{71835881-13EC-4DE4-A163-1BD73BE79A34}" srcOrd="4" destOrd="0" presId="urn:microsoft.com/office/officeart/2016/7/layout/RoundedRectangleTimeline"/>
    <dgm:cxn modelId="{4E262FD3-12B6-4579-987A-4C731F894362}" type="presParOf" srcId="{71835881-13EC-4DE4-A163-1BD73BE79A34}" destId="{FEFCA557-3386-4095-B2D8-0E5404D351C4}" srcOrd="0" destOrd="0" presId="urn:microsoft.com/office/officeart/2016/7/layout/RoundedRectangleTimeline"/>
    <dgm:cxn modelId="{DA47E84F-21F6-4429-B7EA-7D543AE273D3}" type="presParOf" srcId="{71835881-13EC-4DE4-A163-1BD73BE79A34}" destId="{6F1F35E7-B7DF-4548-98F0-7A70E47E2EFA}" srcOrd="1" destOrd="0" presId="urn:microsoft.com/office/officeart/2016/7/layout/RoundedRectangleTimeline"/>
    <dgm:cxn modelId="{93B02EA8-EE37-4CE3-952E-A2F8980A331D}" type="presParOf" srcId="{71835881-13EC-4DE4-A163-1BD73BE79A34}" destId="{0B9C7160-43DA-41EE-8EC4-4F7749243820}" srcOrd="2" destOrd="0" presId="urn:microsoft.com/office/officeart/2016/7/layout/RoundedRectangleTimeline"/>
    <dgm:cxn modelId="{41BAADCD-FDAB-4C72-A837-98F26750C10B}" type="presParOf" srcId="{71835881-13EC-4DE4-A163-1BD73BE79A34}" destId="{BD0FA086-FA31-467C-ABAE-D1CE5E39F6AB}" srcOrd="3" destOrd="0" presId="urn:microsoft.com/office/officeart/2016/7/layout/RoundedRectangleTimeline"/>
    <dgm:cxn modelId="{6F7764E9-7FC6-4106-A0B2-38E958DE790B}" type="presParOf" srcId="{71835881-13EC-4DE4-A163-1BD73BE79A34}" destId="{90AC2040-7560-411E-BDC9-3ACEA54E03C3}" srcOrd="4" destOrd="0" presId="urn:microsoft.com/office/officeart/2016/7/layout/RoundedRectangle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52C2E8-7818-428B-80FD-A5E06C532B64}"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8146F70A-E7D7-4BDA-9EF8-474E0B63623E}">
      <dgm:prSet/>
      <dgm:spPr>
        <a:ln w="38100"/>
      </dgm:spPr>
      <dgm:t>
        <a:bodyPr/>
        <a:lstStyle/>
        <a:p>
          <a:pPr>
            <a:lnSpc>
              <a:spcPct val="100000"/>
            </a:lnSpc>
            <a:spcBef>
              <a:spcPts val="0"/>
            </a:spcBef>
            <a:spcAft>
              <a:spcPts val="0"/>
            </a:spcAft>
          </a:pPr>
          <a:r>
            <a:rPr lang="en-US">
              <a:latin typeface="Arial" panose="020B0604020202020204" pitchFamily="34" charset="0"/>
              <a:cs typeface="Arial" panose="020B0604020202020204" pitchFamily="34" charset="0"/>
            </a:rPr>
            <a:t>NYSED’s </a:t>
          </a:r>
          <a:r>
            <a:rPr lang="en-US">
              <a:solidFill>
                <a:srgbClr val="0000FF"/>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Office of State Assessment webpage</a:t>
          </a:r>
          <a:endParaRPr lang="en-US">
            <a:solidFill>
              <a:srgbClr val="0000FF"/>
            </a:solidFill>
            <a:latin typeface="Arial" panose="020B0604020202020204" pitchFamily="34" charset="0"/>
            <a:cs typeface="Arial" panose="020B0604020202020204" pitchFamily="34" charset="0"/>
          </a:endParaRPr>
        </a:p>
      </dgm:t>
    </dgm:pt>
    <dgm:pt modelId="{F79FD52B-9DE3-474F-B551-6C9297F1EF20}" type="sibTrans" cxnId="{2C5C33ED-D8C6-4B04-95FB-04A309DB5913}">
      <dgm:prSet/>
      <dgm:spPr/>
      <dgm:t>
        <a:bodyPr/>
        <a:lstStyle/>
        <a:p>
          <a:endParaRPr lang="en-US"/>
        </a:p>
      </dgm:t>
    </dgm:pt>
    <dgm:pt modelId="{58F8486D-6542-4329-A88F-5B8D8374DD7B}" type="parTrans" cxnId="{2C5C33ED-D8C6-4B04-95FB-04A309DB5913}">
      <dgm:prSet/>
      <dgm:spPr/>
      <dgm:t>
        <a:bodyPr/>
        <a:lstStyle/>
        <a:p>
          <a:endParaRPr lang="en-US"/>
        </a:p>
      </dgm:t>
    </dgm:pt>
    <dgm:pt modelId="{6BA28F4A-F83A-4279-B87D-8703BFEB4DF7}">
      <dgm:prSet/>
      <dgm:spPr>
        <a:ln w="38100"/>
      </dgm:spPr>
      <dgm:t>
        <a:bodyPr/>
        <a:lstStyle/>
        <a:p>
          <a:pPr>
            <a:lnSpc>
              <a:spcPct val="100000"/>
            </a:lnSpc>
            <a:spcBef>
              <a:spcPts val="0"/>
            </a:spcBef>
            <a:spcAft>
              <a:spcPts val="0"/>
            </a:spcAft>
          </a:pPr>
          <a:r>
            <a:rPr lang="en-US">
              <a:latin typeface="Arial" panose="020B0604020202020204" pitchFamily="34" charset="0"/>
              <a:cs typeface="Arial" panose="020B0604020202020204" pitchFamily="34" charset="0"/>
            </a:rPr>
            <a:t>NYSED’s </a:t>
          </a:r>
          <a:r>
            <a:rPr lang="en-US">
              <a:solidFill>
                <a:srgbClr val="0000FF"/>
              </a:solidFill>
              <a:latin typeface="Arial" panose="020B0604020202020204" pitchFamily="34" charset="0"/>
              <a:cs typeface="Arial" panose="020B0604020202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Data.nysed.gov</a:t>
          </a:r>
          <a:r>
            <a:rPr lang="en-US">
              <a:solidFill>
                <a:srgbClr val="0000FF"/>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Public Data Site</a:t>
          </a:r>
        </a:p>
      </dgm:t>
    </dgm:pt>
    <dgm:pt modelId="{B2D65FA4-68FA-46D1-B965-6EB7A3A0FCEA}" type="sibTrans" cxnId="{F25372F9-E4A3-4900-97B3-5FF59E12CAD4}">
      <dgm:prSet/>
      <dgm:spPr/>
      <dgm:t>
        <a:bodyPr/>
        <a:lstStyle/>
        <a:p>
          <a:endParaRPr lang="en-US"/>
        </a:p>
      </dgm:t>
    </dgm:pt>
    <dgm:pt modelId="{481BD3B5-E692-46DB-A0E5-2D037597EA34}" type="parTrans" cxnId="{F25372F9-E4A3-4900-97B3-5FF59E12CAD4}">
      <dgm:prSet/>
      <dgm:spPr/>
      <dgm:t>
        <a:bodyPr/>
        <a:lstStyle/>
        <a:p>
          <a:endParaRPr lang="en-US"/>
        </a:p>
      </dgm:t>
    </dgm:pt>
    <dgm:pt modelId="{C0B34CAF-CF19-46D9-85ED-D4A637A2E39D}">
      <dgm:prSet/>
      <dgm:spPr>
        <a:solidFill>
          <a:schemeClr val="accent1">
            <a:lumMod val="75000"/>
          </a:schemeClr>
        </a:solidFill>
        <a:ln w="76200">
          <a:solidFill>
            <a:srgbClr val="FF9900"/>
          </a:solidFill>
        </a:ln>
      </dgm:spPr>
      <dgm:t>
        <a:bodyPr/>
        <a:lstStyle/>
        <a:p>
          <a:pPr algn="ctr"/>
          <a:r>
            <a:rPr lang="en-US">
              <a:latin typeface="Arial" panose="020B0604020202020204" pitchFamily="34" charset="0"/>
              <a:cs typeface="Arial" panose="020B0604020202020204" pitchFamily="34" charset="0"/>
            </a:rPr>
            <a:t>Additional Resources</a:t>
          </a:r>
        </a:p>
      </dgm:t>
    </dgm:pt>
    <dgm:pt modelId="{FE98F30A-902C-4936-BFDB-D3926D8C853B}" type="sibTrans" cxnId="{39B126D5-49AE-4F4A-93A3-66EADC1C1F3F}">
      <dgm:prSet/>
      <dgm:spPr/>
      <dgm:t>
        <a:bodyPr/>
        <a:lstStyle/>
        <a:p>
          <a:endParaRPr lang="en-US"/>
        </a:p>
      </dgm:t>
    </dgm:pt>
    <dgm:pt modelId="{5412FB45-BCD1-43C8-9F92-7BD644F14EAF}" type="parTrans" cxnId="{39B126D5-49AE-4F4A-93A3-66EADC1C1F3F}">
      <dgm:prSet/>
      <dgm:spPr/>
      <dgm:t>
        <a:bodyPr/>
        <a:lstStyle/>
        <a:p>
          <a:endParaRPr lang="en-US"/>
        </a:p>
      </dgm:t>
    </dgm:pt>
    <dgm:pt modelId="{234F8142-49D0-4BBC-A81D-A18E1F74D3F8}">
      <dgm:prSet/>
      <dgm:spPr>
        <a:ln w="38100"/>
      </dgm:spPr>
      <dgm:t>
        <a:bodyPr/>
        <a:lstStyle/>
        <a:p>
          <a:pPr>
            <a:lnSpc>
              <a:spcPct val="100000"/>
            </a:lnSpc>
            <a:spcBef>
              <a:spcPts val="0"/>
            </a:spcBef>
            <a:spcAft>
              <a:spcPts val="0"/>
            </a:spcAft>
          </a:pPr>
          <a:r>
            <a:rPr lang="en-US">
              <a:solidFill>
                <a:srgbClr val="0000FF"/>
              </a:solidFill>
              <a:latin typeface="Arial" panose="020B0604020202020204" pitchFamily="34" charset="0"/>
              <a:cs typeface="Arial" panose="020B0604020202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I</a:t>
          </a:r>
          <a:r>
            <a:rPr lang="en-US" b="0" i="0">
              <a:solidFill>
                <a:srgbClr val="0000FF"/>
              </a:solidFill>
              <a:latin typeface="Arial" panose="020B0604020202020204" pitchFamily="34" charset="0"/>
              <a:cs typeface="Arial" panose="020B0604020202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DEA Data Center’s</a:t>
          </a:r>
          <a:r>
            <a:rPr lang="en-US" b="0" i="0">
              <a:solidFill>
                <a:srgbClr val="0000FF"/>
              </a:solidFill>
              <a:latin typeface="Arial" panose="020B0604020202020204" pitchFamily="34" charset="0"/>
              <a:cs typeface="Arial" panose="020B0604020202020204" pitchFamily="34" charset="0"/>
            </a:rPr>
            <a:t> </a:t>
          </a:r>
          <a:r>
            <a:rPr lang="en-US" b="0" i="1">
              <a:solidFill>
                <a:srgbClr val="0000FF"/>
              </a:solidFill>
              <a:latin typeface="Arial" panose="020B0604020202020204" pitchFamily="34" charset="0"/>
              <a:cs typeface="Arial" panose="020B0604020202020204" pitchFamily="34" charset="0"/>
              <a:hlinkClick xmlns:r="http://schemas.openxmlformats.org/officeDocument/2006/relationships" r:id="rId4">
                <a:extLst>
                  <a:ext uri="{A12FA001-AC4F-418D-AE19-62706E023703}">
                    <ahyp:hlinkClr xmlns:ahyp="http://schemas.microsoft.com/office/drawing/2018/hyperlinkcolor" val="tx"/>
                  </a:ext>
                </a:extLst>
              </a:hlinkClick>
            </a:rPr>
            <a:t>Statewide Assessment:</a:t>
          </a:r>
          <a:r>
            <a:rPr lang="en-US" b="0" i="0">
              <a:solidFill>
                <a:srgbClr val="0000FF"/>
              </a:solidFill>
              <a:latin typeface="Arial" panose="020B0604020202020204" pitchFamily="34" charset="0"/>
              <a:cs typeface="Arial" panose="020B0604020202020204" pitchFamily="34" charset="0"/>
              <a:hlinkClick xmlns:r="http://schemas.openxmlformats.org/officeDocument/2006/relationships" r:id="rId4">
                <a:extLst>
                  <a:ext uri="{A12FA001-AC4F-418D-AE19-62706E023703}">
                    <ahyp:hlinkClr xmlns:ahyp="http://schemas.microsoft.com/office/drawing/2018/hyperlinkcolor" val="tx"/>
                  </a:ext>
                </a:extLst>
              </a:hlinkClick>
            </a:rPr>
            <a:t> </a:t>
          </a:r>
          <a:r>
            <a:rPr lang="en-US" b="0" i="1">
              <a:solidFill>
                <a:srgbClr val="0000FF"/>
              </a:solidFill>
              <a:latin typeface="Arial" panose="020B0604020202020204" pitchFamily="34" charset="0"/>
              <a:cs typeface="Arial" panose="020B0604020202020204" pitchFamily="34" charset="0"/>
              <a:hlinkClick xmlns:r="http://schemas.openxmlformats.org/officeDocument/2006/relationships" r:id="rId4">
                <a:extLst>
                  <a:ext uri="{A12FA001-AC4F-418D-AE19-62706E023703}">
                    <ahyp:hlinkClr xmlns:ahyp="http://schemas.microsoft.com/office/drawing/2018/hyperlinkcolor" val="tx"/>
                  </a:ext>
                </a:extLst>
              </a:hlinkClick>
            </a:rPr>
            <a:t>Indicator 3 Measurement Changes From FFY 2019 to FFY 2020–2025</a:t>
          </a:r>
          <a:endParaRPr lang="en-US">
            <a:solidFill>
              <a:srgbClr val="0000FF"/>
            </a:solidFill>
            <a:latin typeface="Arial" panose="020B0604020202020204" pitchFamily="34" charset="0"/>
            <a:cs typeface="Arial" panose="020B0604020202020204" pitchFamily="34" charset="0"/>
          </a:endParaRPr>
        </a:p>
      </dgm:t>
    </dgm:pt>
    <dgm:pt modelId="{1D612C5B-C39E-484E-BE34-516731E2791B}" type="parTrans" cxnId="{17111557-018D-4CA5-9878-D07D405D2A94}">
      <dgm:prSet/>
      <dgm:spPr/>
      <dgm:t>
        <a:bodyPr/>
        <a:lstStyle/>
        <a:p>
          <a:endParaRPr lang="en-US"/>
        </a:p>
      </dgm:t>
    </dgm:pt>
    <dgm:pt modelId="{2C4AF4C8-7AF9-440F-ADCB-4BFB2FE07786}" type="sibTrans" cxnId="{17111557-018D-4CA5-9878-D07D405D2A94}">
      <dgm:prSet/>
      <dgm:spPr/>
      <dgm:t>
        <a:bodyPr/>
        <a:lstStyle/>
        <a:p>
          <a:endParaRPr lang="en-US"/>
        </a:p>
      </dgm:t>
    </dgm:pt>
    <dgm:pt modelId="{F53EEFCE-9F4F-4BCB-BEB3-B687CAF00207}">
      <dgm:prSet/>
      <dgm:spPr>
        <a:ln w="38100"/>
      </dgm:spPr>
      <dgm:t>
        <a:bodyPr/>
        <a:lstStyle/>
        <a:p>
          <a:pPr>
            <a:lnSpc>
              <a:spcPct val="150000"/>
            </a:lnSpc>
            <a:spcBef>
              <a:spcPts val="0"/>
            </a:spcBef>
            <a:spcAft>
              <a:spcPts val="0"/>
            </a:spcAft>
          </a:pPr>
          <a:r>
            <a:rPr lang="en-US">
              <a:latin typeface="Arial" panose="020B0604020202020204" pitchFamily="34" charset="0"/>
              <a:cs typeface="Arial" panose="020B0604020202020204" pitchFamily="34" charset="0"/>
            </a:rPr>
            <a:t>OSE’s </a:t>
          </a:r>
          <a:r>
            <a:rPr lang="en-US">
              <a:solidFill>
                <a:srgbClr val="0000FF"/>
              </a:solidFill>
              <a:latin typeface="Arial" panose="020B0604020202020204" pitchFamily="34" charset="0"/>
              <a:cs typeface="Arial" panose="020B0604020202020204" pitchFamily="34" charset="0"/>
              <a:hlinkClick xmlns:r="http://schemas.openxmlformats.org/officeDocument/2006/relationships" r:id="rId5">
                <a:extLst>
                  <a:ext uri="{A12FA001-AC4F-418D-AE19-62706E023703}">
                    <ahyp:hlinkClr xmlns:ahyp="http://schemas.microsoft.com/office/drawing/2018/hyperlinkcolor" val="tx"/>
                  </a:ext>
                </a:extLst>
              </a:hlinkClick>
            </a:rPr>
            <a:t>SPP/APR webpage</a:t>
          </a:r>
          <a:endParaRPr lang="en-US">
            <a:solidFill>
              <a:srgbClr val="0000FF"/>
            </a:solidFill>
            <a:latin typeface="Arial" panose="020B0604020202020204" pitchFamily="34" charset="0"/>
            <a:cs typeface="Arial" panose="020B0604020202020204" pitchFamily="34" charset="0"/>
          </a:endParaRPr>
        </a:p>
      </dgm:t>
    </dgm:pt>
    <dgm:pt modelId="{2DB45EF6-6FDD-4A90-902E-2CD729268A19}" type="parTrans" cxnId="{165B93A0-6DE1-4706-B939-7A94DD54B50C}">
      <dgm:prSet/>
      <dgm:spPr/>
      <dgm:t>
        <a:bodyPr/>
        <a:lstStyle/>
        <a:p>
          <a:endParaRPr lang="en-US"/>
        </a:p>
      </dgm:t>
    </dgm:pt>
    <dgm:pt modelId="{E1004B0C-E5A1-4444-AE4D-85C2D3A414F8}" type="sibTrans" cxnId="{165B93A0-6DE1-4706-B939-7A94DD54B50C}">
      <dgm:prSet/>
      <dgm:spPr/>
      <dgm:t>
        <a:bodyPr/>
        <a:lstStyle/>
        <a:p>
          <a:endParaRPr lang="en-US"/>
        </a:p>
      </dgm:t>
    </dgm:pt>
    <dgm:pt modelId="{C638FC0E-AC57-8649-99A4-F6BF2F90C60B}" type="pres">
      <dgm:prSet presAssocID="{7552C2E8-7818-428B-80FD-A5E06C532B64}" presName="linear" presStyleCnt="0">
        <dgm:presLayoutVars>
          <dgm:animLvl val="lvl"/>
          <dgm:resizeHandles val="exact"/>
        </dgm:presLayoutVars>
      </dgm:prSet>
      <dgm:spPr/>
    </dgm:pt>
    <dgm:pt modelId="{0F338BC8-B9FC-6D4C-A4F9-284F472E4F34}" type="pres">
      <dgm:prSet presAssocID="{C0B34CAF-CF19-46D9-85ED-D4A637A2E39D}" presName="parentText" presStyleLbl="node1" presStyleIdx="0" presStyleCnt="1" custLinFactNeighborY="-7526">
        <dgm:presLayoutVars>
          <dgm:chMax val="0"/>
          <dgm:bulletEnabled val="1"/>
        </dgm:presLayoutVars>
      </dgm:prSet>
      <dgm:spPr/>
    </dgm:pt>
    <dgm:pt modelId="{A6559752-3DC5-8C40-8BE0-E89F3CD86D4B}" type="pres">
      <dgm:prSet presAssocID="{C0B34CAF-CF19-46D9-85ED-D4A637A2E39D}" presName="childText" presStyleLbl="revTx" presStyleIdx="0" presStyleCnt="1">
        <dgm:presLayoutVars>
          <dgm:bulletEnabled val="1"/>
        </dgm:presLayoutVars>
      </dgm:prSet>
      <dgm:spPr/>
    </dgm:pt>
  </dgm:ptLst>
  <dgm:cxnLst>
    <dgm:cxn modelId="{237E2803-8086-4B43-8618-06A30E070E8B}" type="presOf" srcId="{8146F70A-E7D7-4BDA-9EF8-474E0B63623E}" destId="{A6559752-3DC5-8C40-8BE0-E89F3CD86D4B}" srcOrd="0" destOrd="1" presId="urn:microsoft.com/office/officeart/2005/8/layout/vList2"/>
    <dgm:cxn modelId="{9B913D6F-7E82-4368-B559-A867503DC25B}" type="presOf" srcId="{F53EEFCE-9F4F-4BCB-BEB3-B687CAF00207}" destId="{A6559752-3DC5-8C40-8BE0-E89F3CD86D4B}" srcOrd="0" destOrd="0" presId="urn:microsoft.com/office/officeart/2005/8/layout/vList2"/>
    <dgm:cxn modelId="{17111557-018D-4CA5-9878-D07D405D2A94}" srcId="{C0B34CAF-CF19-46D9-85ED-D4A637A2E39D}" destId="{234F8142-49D0-4BBC-A81D-A18E1F74D3F8}" srcOrd="3" destOrd="0" parTransId="{1D612C5B-C39E-484E-BE34-516731E2791B}" sibTransId="{2C4AF4C8-7AF9-440F-ADCB-4BFB2FE07786}"/>
    <dgm:cxn modelId="{165B93A0-6DE1-4706-B939-7A94DD54B50C}" srcId="{C0B34CAF-CF19-46D9-85ED-D4A637A2E39D}" destId="{F53EEFCE-9F4F-4BCB-BEB3-B687CAF00207}" srcOrd="0" destOrd="0" parTransId="{2DB45EF6-6FDD-4A90-902E-2CD729268A19}" sibTransId="{E1004B0C-E5A1-4444-AE4D-85C2D3A414F8}"/>
    <dgm:cxn modelId="{76B342C1-3543-430D-B6B7-EF1F738E1FEC}" type="presOf" srcId="{C0B34CAF-CF19-46D9-85ED-D4A637A2E39D}" destId="{0F338BC8-B9FC-6D4C-A4F9-284F472E4F34}" srcOrd="0" destOrd="0" presId="urn:microsoft.com/office/officeart/2005/8/layout/vList2"/>
    <dgm:cxn modelId="{2E2466CF-A212-4C6B-9D2F-E53D9915492B}" type="presOf" srcId="{6BA28F4A-F83A-4279-B87D-8703BFEB4DF7}" destId="{A6559752-3DC5-8C40-8BE0-E89F3CD86D4B}" srcOrd="0" destOrd="2" presId="urn:microsoft.com/office/officeart/2005/8/layout/vList2"/>
    <dgm:cxn modelId="{39B126D5-49AE-4F4A-93A3-66EADC1C1F3F}" srcId="{7552C2E8-7818-428B-80FD-A5E06C532B64}" destId="{C0B34CAF-CF19-46D9-85ED-D4A637A2E39D}" srcOrd="0" destOrd="0" parTransId="{5412FB45-BCD1-43C8-9F92-7BD644F14EAF}" sibTransId="{FE98F30A-902C-4936-BFDB-D3926D8C853B}"/>
    <dgm:cxn modelId="{6E59ADDD-AE0A-4524-B9E6-C5697302369C}" type="presOf" srcId="{234F8142-49D0-4BBC-A81D-A18E1F74D3F8}" destId="{A6559752-3DC5-8C40-8BE0-E89F3CD86D4B}" srcOrd="0" destOrd="3" presId="urn:microsoft.com/office/officeart/2005/8/layout/vList2"/>
    <dgm:cxn modelId="{3D2409E9-D047-45A2-B0C1-F456C1F8D096}" type="presOf" srcId="{7552C2E8-7818-428B-80FD-A5E06C532B64}" destId="{C638FC0E-AC57-8649-99A4-F6BF2F90C60B}" srcOrd="0" destOrd="0" presId="urn:microsoft.com/office/officeart/2005/8/layout/vList2"/>
    <dgm:cxn modelId="{2C5C33ED-D8C6-4B04-95FB-04A309DB5913}" srcId="{C0B34CAF-CF19-46D9-85ED-D4A637A2E39D}" destId="{8146F70A-E7D7-4BDA-9EF8-474E0B63623E}" srcOrd="1" destOrd="0" parTransId="{58F8486D-6542-4329-A88F-5B8D8374DD7B}" sibTransId="{F79FD52B-9DE3-474F-B551-6C9297F1EF20}"/>
    <dgm:cxn modelId="{F25372F9-E4A3-4900-97B3-5FF59E12CAD4}" srcId="{C0B34CAF-CF19-46D9-85ED-D4A637A2E39D}" destId="{6BA28F4A-F83A-4279-B87D-8703BFEB4DF7}" srcOrd="2" destOrd="0" parTransId="{481BD3B5-E692-46DB-A0E5-2D037597EA34}" sibTransId="{B2D65FA4-68FA-46D1-B965-6EB7A3A0FCEA}"/>
    <dgm:cxn modelId="{0B7E4869-B35B-4AEA-BB1B-E77BD3E5DE28}" type="presParOf" srcId="{C638FC0E-AC57-8649-99A4-F6BF2F90C60B}" destId="{0F338BC8-B9FC-6D4C-A4F9-284F472E4F34}" srcOrd="0" destOrd="0" presId="urn:microsoft.com/office/officeart/2005/8/layout/vList2"/>
    <dgm:cxn modelId="{D2D3F574-D725-4AA2-9B97-DA57EF3B2A60}" type="presParOf" srcId="{C638FC0E-AC57-8649-99A4-F6BF2F90C60B}" destId="{A6559752-3DC5-8C40-8BE0-E89F3CD86D4B}"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552C2E8-7818-428B-80FD-A5E06C532B64}"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6E893F82-6A89-439C-8D09-C6956927ED07}">
      <dgm:prSet custT="1"/>
      <dgm:spPr>
        <a:solidFill>
          <a:srgbClr val="2F528F"/>
        </a:solidFill>
        <a:ln w="76200">
          <a:solidFill>
            <a:srgbClr val="FF9900"/>
          </a:solidFill>
        </a:ln>
      </dgm:spPr>
      <dgm:t>
        <a:bodyPr/>
        <a:lstStyle/>
        <a:p>
          <a:pPr algn="ctr"/>
          <a:r>
            <a:rPr lang="en-US" sz="3700" b="1">
              <a:latin typeface="Arial" panose="020B0604020202020204" pitchFamily="34" charset="0"/>
              <a:cs typeface="Arial" panose="020B0604020202020204" pitchFamily="34" charset="0"/>
            </a:rPr>
            <a:t>How to provide input?</a:t>
          </a:r>
        </a:p>
      </dgm:t>
    </dgm:pt>
    <dgm:pt modelId="{F92C0BF4-D56D-4897-B697-6C18C1FAE5D4}" type="parTrans" cxnId="{0A6771EC-CF9A-43D2-B934-38598EC65612}">
      <dgm:prSet/>
      <dgm:spPr/>
      <dgm:t>
        <a:bodyPr/>
        <a:lstStyle/>
        <a:p>
          <a:endParaRPr lang="en-US"/>
        </a:p>
      </dgm:t>
    </dgm:pt>
    <dgm:pt modelId="{6AA3500E-C0A8-44F2-B678-93FD4DA2BE98}" type="sibTrans" cxnId="{0A6771EC-CF9A-43D2-B934-38598EC65612}">
      <dgm:prSet/>
      <dgm:spPr/>
      <dgm:t>
        <a:bodyPr/>
        <a:lstStyle/>
        <a:p>
          <a:endParaRPr lang="en-US"/>
        </a:p>
      </dgm:t>
    </dgm:pt>
    <dgm:pt modelId="{38574AEA-561B-4F78-982A-F25737212177}">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3200">
            <a:latin typeface="Arial" panose="020B0604020202020204" pitchFamily="34" charset="0"/>
            <a:cs typeface="Arial" panose="020B0604020202020204" pitchFamily="34" charset="0"/>
          </a:endParaRPr>
        </a:p>
      </dgm:t>
    </dgm:pt>
    <dgm:pt modelId="{0A5D2C5F-AC42-4750-9E23-A428F599F2EF}" type="sibTrans" cxnId="{9757618F-2662-425E-82F7-82EA7A221D2E}">
      <dgm:prSet/>
      <dgm:spPr/>
      <dgm:t>
        <a:bodyPr/>
        <a:lstStyle/>
        <a:p>
          <a:endParaRPr lang="en-US"/>
        </a:p>
      </dgm:t>
    </dgm:pt>
    <dgm:pt modelId="{38906EDD-B53F-4FB5-A445-2CB1CF53CF3B}" type="parTrans" cxnId="{9757618F-2662-425E-82F7-82EA7A221D2E}">
      <dgm:prSet/>
      <dgm:spPr/>
      <dgm:t>
        <a:bodyPr/>
        <a:lstStyle/>
        <a:p>
          <a:endParaRPr lang="en-US"/>
        </a:p>
      </dgm:t>
    </dgm:pt>
    <dgm:pt modelId="{46C069D5-B75D-4105-B62C-457746B27B28}">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a:latin typeface="Arial" panose="020B0604020202020204" pitchFamily="34" charset="0"/>
              <a:cs typeface="Arial" panose="020B0604020202020204" pitchFamily="34" charset="0"/>
            </a:rPr>
            <a:t>Please complete the online SPP/APR Indicator 3 Stakeholder Engagement Survey.</a:t>
          </a:r>
        </a:p>
      </dgm:t>
    </dgm:pt>
    <dgm:pt modelId="{6895A6D6-8AAE-40B8-9735-6FEE4ECA137B}" type="sibTrans" cxnId="{DB9785C0-C44E-45A8-8D62-941FBA6B90C3}">
      <dgm:prSet/>
      <dgm:spPr/>
      <dgm:t>
        <a:bodyPr/>
        <a:lstStyle/>
        <a:p>
          <a:endParaRPr lang="en-US"/>
        </a:p>
      </dgm:t>
    </dgm:pt>
    <dgm:pt modelId="{1EB32FDD-9FB3-4C5C-8542-A0C41391426B}" type="parTrans" cxnId="{DB9785C0-C44E-45A8-8D62-941FBA6B90C3}">
      <dgm:prSet/>
      <dgm:spPr/>
      <dgm:t>
        <a:bodyPr/>
        <a:lstStyle/>
        <a:p>
          <a:endParaRPr lang="en-US"/>
        </a:p>
      </dgm:t>
    </dgm:pt>
    <dgm:pt modelId="{8DC34B59-3BCE-42B3-B6D2-E4523863BB3F}">
      <dgm:prSe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2800">
            <a:latin typeface="Arial" panose="020B0604020202020204" pitchFamily="34" charset="0"/>
            <a:cs typeface="Arial" panose="020B0604020202020204" pitchFamily="34" charset="0"/>
          </a:endParaRPr>
        </a:p>
      </dgm:t>
    </dgm:pt>
    <dgm:pt modelId="{F44A7D55-E8FD-4D2F-9EBD-854567484002}" type="sibTrans" cxnId="{9A38CC75-E158-438F-A807-A9FB5FD47895}">
      <dgm:prSet/>
      <dgm:spPr/>
      <dgm:t>
        <a:bodyPr/>
        <a:lstStyle/>
        <a:p>
          <a:endParaRPr lang="en-US"/>
        </a:p>
      </dgm:t>
    </dgm:pt>
    <dgm:pt modelId="{5CC5C3E4-28A3-4E63-AA09-E2ACA8530AB6}" type="parTrans" cxnId="{9A38CC75-E158-438F-A807-A9FB5FD47895}">
      <dgm:prSet/>
      <dgm:spPr/>
      <dgm:t>
        <a:bodyPr/>
        <a:lstStyle/>
        <a:p>
          <a:endParaRPr lang="en-US"/>
        </a:p>
      </dgm:t>
    </dgm:pt>
    <dgm:pt modelId="{C638FC0E-AC57-8649-99A4-F6BF2F90C60B}" type="pres">
      <dgm:prSet presAssocID="{7552C2E8-7818-428B-80FD-A5E06C532B64}" presName="linear" presStyleCnt="0">
        <dgm:presLayoutVars>
          <dgm:animLvl val="lvl"/>
          <dgm:resizeHandles val="exact"/>
        </dgm:presLayoutVars>
      </dgm:prSet>
      <dgm:spPr/>
    </dgm:pt>
    <dgm:pt modelId="{D344008D-300D-1C49-A8E9-7D5F91FA6D4F}" type="pres">
      <dgm:prSet presAssocID="{6E893F82-6A89-439C-8D09-C6956927ED07}" presName="parentText" presStyleLbl="node1" presStyleIdx="0" presStyleCnt="1" custScaleY="86731" custLinFactNeighborX="0" custLinFactNeighborY="-9310">
        <dgm:presLayoutVars>
          <dgm:chMax val="0"/>
          <dgm:bulletEnabled val="1"/>
        </dgm:presLayoutVars>
      </dgm:prSet>
      <dgm:spPr/>
    </dgm:pt>
    <dgm:pt modelId="{55FE24D7-D4CC-0543-B632-A642DC2B2952}" type="pres">
      <dgm:prSet presAssocID="{6E893F82-6A89-439C-8D09-C6956927ED07}" presName="childText" presStyleLbl="revTx" presStyleIdx="0" presStyleCnt="1" custScaleX="70001" custScaleY="124470" custLinFactNeighborX="-26101" custLinFactNeighborY="-44290">
        <dgm:presLayoutVars>
          <dgm:bulletEnabled val="1"/>
        </dgm:presLayoutVars>
      </dgm:prSet>
      <dgm:spPr/>
    </dgm:pt>
  </dgm:ptLst>
  <dgm:cxnLst>
    <dgm:cxn modelId="{9A38CC75-E158-438F-A807-A9FB5FD47895}" srcId="{6E893F82-6A89-439C-8D09-C6956927ED07}" destId="{8DC34B59-3BCE-42B3-B6D2-E4523863BB3F}" srcOrd="2" destOrd="0" parTransId="{5CC5C3E4-28A3-4E63-AA09-E2ACA8530AB6}" sibTransId="{F44A7D55-E8FD-4D2F-9EBD-854567484002}"/>
    <dgm:cxn modelId="{9757618F-2662-425E-82F7-82EA7A221D2E}" srcId="{6E893F82-6A89-439C-8D09-C6956927ED07}" destId="{38574AEA-561B-4F78-982A-F25737212177}" srcOrd="0" destOrd="0" parTransId="{38906EDD-B53F-4FB5-A445-2CB1CF53CF3B}" sibTransId="{0A5D2C5F-AC42-4750-9E23-A428F599F2EF}"/>
    <dgm:cxn modelId="{70850A91-DC89-481E-B3E8-5ACF728E9B2C}" type="presOf" srcId="{8DC34B59-3BCE-42B3-B6D2-E4523863BB3F}" destId="{55FE24D7-D4CC-0543-B632-A642DC2B2952}" srcOrd="0" destOrd="2" presId="urn:microsoft.com/office/officeart/2005/8/layout/vList2"/>
    <dgm:cxn modelId="{E8A66998-CEC5-4D38-B85C-9AF42865E80E}" type="presOf" srcId="{46C069D5-B75D-4105-B62C-457746B27B28}" destId="{55FE24D7-D4CC-0543-B632-A642DC2B2952}" srcOrd="0" destOrd="1" presId="urn:microsoft.com/office/officeart/2005/8/layout/vList2"/>
    <dgm:cxn modelId="{DB9785C0-C44E-45A8-8D62-941FBA6B90C3}" srcId="{6E893F82-6A89-439C-8D09-C6956927ED07}" destId="{46C069D5-B75D-4105-B62C-457746B27B28}" srcOrd="1" destOrd="0" parTransId="{1EB32FDD-9FB3-4C5C-8542-A0C41391426B}" sibTransId="{6895A6D6-8AAE-40B8-9735-6FEE4ECA137B}"/>
    <dgm:cxn modelId="{70C23FE0-019C-44A4-AEEA-EDA8ACC09122}" type="presOf" srcId="{38574AEA-561B-4F78-982A-F25737212177}" destId="{55FE24D7-D4CC-0543-B632-A642DC2B2952}" srcOrd="0" destOrd="0" presId="urn:microsoft.com/office/officeart/2005/8/layout/vList2"/>
    <dgm:cxn modelId="{3D2409E9-D047-45A2-B0C1-F456C1F8D096}" type="presOf" srcId="{7552C2E8-7818-428B-80FD-A5E06C532B64}" destId="{C638FC0E-AC57-8649-99A4-F6BF2F90C60B}" srcOrd="0" destOrd="0" presId="urn:microsoft.com/office/officeart/2005/8/layout/vList2"/>
    <dgm:cxn modelId="{A3C7A4E9-8FF1-40B5-9407-8D8C2C9D2CA6}" type="presOf" srcId="{6E893F82-6A89-439C-8D09-C6956927ED07}" destId="{D344008D-300D-1C49-A8E9-7D5F91FA6D4F}" srcOrd="0" destOrd="0" presId="urn:microsoft.com/office/officeart/2005/8/layout/vList2"/>
    <dgm:cxn modelId="{0A6771EC-CF9A-43D2-B934-38598EC65612}" srcId="{7552C2E8-7818-428B-80FD-A5E06C532B64}" destId="{6E893F82-6A89-439C-8D09-C6956927ED07}" srcOrd="0" destOrd="0" parTransId="{F92C0BF4-D56D-4897-B697-6C18C1FAE5D4}" sibTransId="{6AA3500E-C0A8-44F2-B678-93FD4DA2BE98}"/>
    <dgm:cxn modelId="{31078524-78B0-4BB7-ACBC-C24D6C18701C}" type="presParOf" srcId="{C638FC0E-AC57-8649-99A4-F6BF2F90C60B}" destId="{D344008D-300D-1C49-A8E9-7D5F91FA6D4F}" srcOrd="0" destOrd="0" presId="urn:microsoft.com/office/officeart/2005/8/layout/vList2"/>
    <dgm:cxn modelId="{C07DB341-DC2D-48A8-9BA2-ECC06B866937}" type="presParOf" srcId="{C638FC0E-AC57-8649-99A4-F6BF2F90C60B}" destId="{55FE24D7-D4CC-0543-B632-A642DC2B2952}" srcOrd="1"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53619-5BC6-43E9-9BD6-FC811855B91C}">
      <dsp:nvSpPr>
        <dsp:cNvPr id="0" name=""/>
        <dsp:cNvSpPr/>
      </dsp:nvSpPr>
      <dsp:spPr>
        <a:xfrm>
          <a:off x="-6048939" y="-925546"/>
          <a:ext cx="7200780" cy="7200780"/>
        </a:xfrm>
        <a:prstGeom prst="blockArc">
          <a:avLst>
            <a:gd name="adj1" fmla="val 18900000"/>
            <a:gd name="adj2" fmla="val 2700000"/>
            <a:gd name="adj3" fmla="val 3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FDE2D2-E592-41E9-940D-3FDA6EA69854}">
      <dsp:nvSpPr>
        <dsp:cNvPr id="0" name=""/>
        <dsp:cNvSpPr/>
      </dsp:nvSpPr>
      <dsp:spPr>
        <a:xfrm>
          <a:off x="428982" y="281714"/>
          <a:ext cx="9506299" cy="5632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7052"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a:latin typeface="Arial" panose="020B0604020202020204" pitchFamily="34" charset="0"/>
              <a:cs typeface="Arial" panose="020B0604020202020204" pitchFamily="34" charset="0"/>
            </a:rPr>
            <a:t>Frequently used Terms and Goals</a:t>
          </a:r>
        </a:p>
      </dsp:txBody>
      <dsp:txXfrm>
        <a:off x="428982" y="281714"/>
        <a:ext cx="9506299" cy="563215"/>
      </dsp:txXfrm>
    </dsp:sp>
    <dsp:sp modelId="{F0DBED7D-E1F2-48FF-9AF1-D8510FDF74AA}">
      <dsp:nvSpPr>
        <dsp:cNvPr id="0" name=""/>
        <dsp:cNvSpPr/>
      </dsp:nvSpPr>
      <dsp:spPr>
        <a:xfrm>
          <a:off x="76973" y="211312"/>
          <a:ext cx="704018" cy="70401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FBF051-DA47-402E-8091-43170D413FA8}">
      <dsp:nvSpPr>
        <dsp:cNvPr id="0" name=""/>
        <dsp:cNvSpPr/>
      </dsp:nvSpPr>
      <dsp:spPr>
        <a:xfrm>
          <a:off x="892265" y="1126430"/>
          <a:ext cx="9043016" cy="5632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7052"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a:latin typeface="Arial" panose="020B0604020202020204" pitchFamily="34" charset="0"/>
              <a:cs typeface="Arial" panose="020B0604020202020204" pitchFamily="34" charset="0"/>
            </a:rPr>
            <a:t>How Indicator 3 is Measured</a:t>
          </a:r>
        </a:p>
      </dsp:txBody>
      <dsp:txXfrm>
        <a:off x="892265" y="1126430"/>
        <a:ext cx="9043016" cy="563215"/>
      </dsp:txXfrm>
    </dsp:sp>
    <dsp:sp modelId="{6A6866DD-3C5F-478B-9CC6-B48E0FA84F23}">
      <dsp:nvSpPr>
        <dsp:cNvPr id="0" name=""/>
        <dsp:cNvSpPr/>
      </dsp:nvSpPr>
      <dsp:spPr>
        <a:xfrm>
          <a:off x="540256" y="1056028"/>
          <a:ext cx="704018" cy="70401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360063-79D5-4956-9BF8-A1A34332C152}">
      <dsp:nvSpPr>
        <dsp:cNvPr id="0" name=""/>
        <dsp:cNvSpPr/>
      </dsp:nvSpPr>
      <dsp:spPr>
        <a:xfrm>
          <a:off x="1104113" y="1971146"/>
          <a:ext cx="8831168" cy="5632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7052"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a:latin typeface="Arial" panose="020B0604020202020204" pitchFamily="34" charset="0"/>
              <a:cs typeface="Arial" panose="020B0604020202020204" pitchFamily="34" charset="0"/>
            </a:rPr>
            <a:t>Data Trends</a:t>
          </a:r>
        </a:p>
      </dsp:txBody>
      <dsp:txXfrm>
        <a:off x="1104113" y="1971146"/>
        <a:ext cx="8831168" cy="563215"/>
      </dsp:txXfrm>
    </dsp:sp>
    <dsp:sp modelId="{178AEDC5-6531-41C7-B8B0-810E1ED2F327}">
      <dsp:nvSpPr>
        <dsp:cNvPr id="0" name=""/>
        <dsp:cNvSpPr/>
      </dsp:nvSpPr>
      <dsp:spPr>
        <a:xfrm>
          <a:off x="752104" y="1900744"/>
          <a:ext cx="704018" cy="70401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221A4F-0865-482C-BEE2-321AF6486C98}">
      <dsp:nvSpPr>
        <dsp:cNvPr id="0" name=""/>
        <dsp:cNvSpPr/>
      </dsp:nvSpPr>
      <dsp:spPr>
        <a:xfrm>
          <a:off x="1104113" y="2815326"/>
          <a:ext cx="8831168" cy="5632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7052"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a:latin typeface="Arial" panose="020B0604020202020204" pitchFamily="34" charset="0"/>
              <a:cs typeface="Arial" panose="020B0604020202020204" pitchFamily="34" charset="0"/>
            </a:rPr>
            <a:t>Improvement Strategies</a:t>
          </a:r>
        </a:p>
      </dsp:txBody>
      <dsp:txXfrm>
        <a:off x="1104113" y="2815326"/>
        <a:ext cx="8831168" cy="563215"/>
      </dsp:txXfrm>
    </dsp:sp>
    <dsp:sp modelId="{E6729D6F-9858-46BB-9A39-4C9189F90AE1}">
      <dsp:nvSpPr>
        <dsp:cNvPr id="0" name=""/>
        <dsp:cNvSpPr/>
      </dsp:nvSpPr>
      <dsp:spPr>
        <a:xfrm>
          <a:off x="752104" y="2744924"/>
          <a:ext cx="704018" cy="70401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F8223A-484D-4CA7-9A16-2F977966D03A}">
      <dsp:nvSpPr>
        <dsp:cNvPr id="0" name=""/>
        <dsp:cNvSpPr/>
      </dsp:nvSpPr>
      <dsp:spPr>
        <a:xfrm>
          <a:off x="892265" y="3660042"/>
          <a:ext cx="9043016" cy="5632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7052"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a:latin typeface="Arial" panose="020B0604020202020204" pitchFamily="34" charset="0"/>
              <a:cs typeface="Arial" panose="020B0604020202020204" pitchFamily="34" charset="0"/>
            </a:rPr>
            <a:t>Proposed Targets</a:t>
          </a:r>
        </a:p>
      </dsp:txBody>
      <dsp:txXfrm>
        <a:off x="892265" y="3660042"/>
        <a:ext cx="9043016" cy="563215"/>
      </dsp:txXfrm>
    </dsp:sp>
    <dsp:sp modelId="{32D2E0FA-09B3-493A-907C-9978AB1B4A46}">
      <dsp:nvSpPr>
        <dsp:cNvPr id="0" name=""/>
        <dsp:cNvSpPr/>
      </dsp:nvSpPr>
      <dsp:spPr>
        <a:xfrm>
          <a:off x="540256" y="3589640"/>
          <a:ext cx="704018" cy="70401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AC28FE-F67A-430B-BAA6-192AC4773FB6}">
      <dsp:nvSpPr>
        <dsp:cNvPr id="0" name=""/>
        <dsp:cNvSpPr/>
      </dsp:nvSpPr>
      <dsp:spPr>
        <a:xfrm>
          <a:off x="428982" y="4504758"/>
          <a:ext cx="9506299" cy="5632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7052"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a:latin typeface="Arial" panose="020B0604020202020204" pitchFamily="34" charset="0"/>
              <a:cs typeface="Arial" panose="020B0604020202020204" pitchFamily="34" charset="0"/>
            </a:rPr>
            <a:t>Additional Resources and Next Steps</a:t>
          </a:r>
        </a:p>
      </dsp:txBody>
      <dsp:txXfrm>
        <a:off x="428982" y="4504758"/>
        <a:ext cx="9506299" cy="563215"/>
      </dsp:txXfrm>
    </dsp:sp>
    <dsp:sp modelId="{753215A7-CE03-4A05-8839-7680FA189C79}">
      <dsp:nvSpPr>
        <dsp:cNvPr id="0" name=""/>
        <dsp:cNvSpPr/>
      </dsp:nvSpPr>
      <dsp:spPr>
        <a:xfrm>
          <a:off x="76973" y="4434356"/>
          <a:ext cx="704018" cy="70401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5D8A1-0FD6-4DE9-96F8-B705552BF57B}">
      <dsp:nvSpPr>
        <dsp:cNvPr id="0" name=""/>
        <dsp:cNvSpPr/>
      </dsp:nvSpPr>
      <dsp:spPr>
        <a:xfrm>
          <a:off x="0" y="2419"/>
          <a:ext cx="812167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D6AE9C-53EE-4FE3-9F2B-91FBC4898905}">
      <dsp:nvSpPr>
        <dsp:cNvPr id="0" name=""/>
        <dsp:cNvSpPr/>
      </dsp:nvSpPr>
      <dsp:spPr>
        <a:xfrm>
          <a:off x="0" y="2419"/>
          <a:ext cx="2533801" cy="4949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rtl="0">
            <a:lnSpc>
              <a:spcPct val="90000"/>
            </a:lnSpc>
            <a:spcBef>
              <a:spcPct val="0"/>
            </a:spcBef>
            <a:spcAft>
              <a:spcPct val="35000"/>
            </a:spcAft>
            <a:buNone/>
          </a:pPr>
          <a:r>
            <a:rPr lang="en-US" sz="2600" kern="1200">
              <a:latin typeface="Arial" panose="020B0604020202020204" pitchFamily="34" charset="0"/>
              <a:cs typeface="Arial" panose="020B0604020202020204" pitchFamily="34" charset="0"/>
            </a:rPr>
            <a:t>Participation and performance of children with individualized education programs (IEP) on statewide assessments:</a:t>
          </a:r>
        </a:p>
      </dsp:txBody>
      <dsp:txXfrm>
        <a:off x="0" y="2419"/>
        <a:ext cx="2533801" cy="4949546"/>
      </dsp:txXfrm>
    </dsp:sp>
    <dsp:sp modelId="{646B2617-049E-489C-ADE5-E8C7106CBC8D}">
      <dsp:nvSpPr>
        <dsp:cNvPr id="0" name=""/>
        <dsp:cNvSpPr/>
      </dsp:nvSpPr>
      <dsp:spPr>
        <a:xfrm>
          <a:off x="2617913" y="0"/>
          <a:ext cx="4401842" cy="747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latin typeface="Arial" panose="020B0604020202020204" pitchFamily="34" charset="0"/>
              <a:cs typeface="Arial" panose="020B0604020202020204" pitchFamily="34" charset="0"/>
            </a:rPr>
            <a:t>A.  Participation rate for children with IEPs;</a:t>
          </a:r>
        </a:p>
      </dsp:txBody>
      <dsp:txXfrm>
        <a:off x="2617913" y="0"/>
        <a:ext cx="4401842" cy="747990"/>
      </dsp:txXfrm>
    </dsp:sp>
    <dsp:sp modelId="{CFEDEEBB-86F3-41B9-A4C5-EFB8682B7E3E}">
      <dsp:nvSpPr>
        <dsp:cNvPr id="0" name=""/>
        <dsp:cNvSpPr/>
      </dsp:nvSpPr>
      <dsp:spPr>
        <a:xfrm>
          <a:off x="2533801" y="787809"/>
          <a:ext cx="448595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FA8B8D-4C41-41F9-ABCA-FE31531F5E82}">
      <dsp:nvSpPr>
        <dsp:cNvPr id="0" name=""/>
        <dsp:cNvSpPr/>
      </dsp:nvSpPr>
      <dsp:spPr>
        <a:xfrm>
          <a:off x="2592030" y="757268"/>
          <a:ext cx="5319802" cy="1035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latin typeface="Arial" panose="020B0604020202020204" pitchFamily="34" charset="0"/>
              <a:cs typeface="Arial" panose="020B0604020202020204" pitchFamily="34" charset="0"/>
            </a:rPr>
            <a:t>B.  Proficiency rate for children with IEPs against grade level academic achievement standards;</a:t>
          </a:r>
        </a:p>
      </dsp:txBody>
      <dsp:txXfrm>
        <a:off x="2592030" y="757268"/>
        <a:ext cx="5319802" cy="1035742"/>
      </dsp:txXfrm>
    </dsp:sp>
    <dsp:sp modelId="{82750287-BDC7-4791-B894-24A7232B79BE}">
      <dsp:nvSpPr>
        <dsp:cNvPr id="0" name=""/>
        <dsp:cNvSpPr/>
      </dsp:nvSpPr>
      <dsp:spPr>
        <a:xfrm>
          <a:off x="2533801" y="1860951"/>
          <a:ext cx="448595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D09963-B673-48D1-979F-04DBBABAB43C}">
      <dsp:nvSpPr>
        <dsp:cNvPr id="0" name=""/>
        <dsp:cNvSpPr/>
      </dsp:nvSpPr>
      <dsp:spPr>
        <a:xfrm>
          <a:off x="2537843" y="1870218"/>
          <a:ext cx="5175334" cy="1443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latin typeface="Arial" panose="020B0604020202020204" pitchFamily="34" charset="0"/>
              <a:cs typeface="Arial" panose="020B0604020202020204" pitchFamily="34" charset="0"/>
            </a:rPr>
            <a:t>C.  Proficiency rate for children with IEPs against alternate academic achievement standards; and</a:t>
          </a:r>
        </a:p>
      </dsp:txBody>
      <dsp:txXfrm>
        <a:off x="2537843" y="1870218"/>
        <a:ext cx="5175334" cy="1443928"/>
      </dsp:txXfrm>
    </dsp:sp>
    <dsp:sp modelId="{7F6FFC76-D1C2-48F5-BAB8-F94BB5B3388F}">
      <dsp:nvSpPr>
        <dsp:cNvPr id="0" name=""/>
        <dsp:cNvSpPr/>
      </dsp:nvSpPr>
      <dsp:spPr>
        <a:xfrm>
          <a:off x="2533801" y="3342279"/>
          <a:ext cx="448595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DF2E24-9E6C-456A-A75B-55A79B63057E}">
      <dsp:nvSpPr>
        <dsp:cNvPr id="0" name=""/>
        <dsp:cNvSpPr/>
      </dsp:nvSpPr>
      <dsp:spPr>
        <a:xfrm>
          <a:off x="2530184" y="3420435"/>
          <a:ext cx="5501202" cy="15339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latin typeface="Arial" panose="020B0604020202020204" pitchFamily="34" charset="0"/>
              <a:cs typeface="Arial" panose="020B0604020202020204" pitchFamily="34" charset="0"/>
            </a:rPr>
            <a:t>D. Gap in proficiency rates for children with IEPs and all students against grade level academic achievement standards.</a:t>
          </a:r>
        </a:p>
      </dsp:txBody>
      <dsp:txXfrm>
        <a:off x="2530184" y="3420435"/>
        <a:ext cx="5501202" cy="1533949"/>
      </dsp:txXfrm>
    </dsp:sp>
    <dsp:sp modelId="{81A5035F-DFF8-4540-BA43-5614430142F5}">
      <dsp:nvSpPr>
        <dsp:cNvPr id="0" name=""/>
        <dsp:cNvSpPr/>
      </dsp:nvSpPr>
      <dsp:spPr>
        <a:xfrm>
          <a:off x="2533801" y="4913628"/>
          <a:ext cx="448595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5398C-A3AC-4537-88D1-F8AE75AF582D}">
      <dsp:nvSpPr>
        <dsp:cNvPr id="0" name=""/>
        <dsp:cNvSpPr/>
      </dsp:nvSpPr>
      <dsp:spPr>
        <a:xfrm>
          <a:off x="97082" y="243"/>
          <a:ext cx="2929178"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12 Regional                Partnership Centers</a:t>
          </a:r>
        </a:p>
      </dsp:txBody>
      <dsp:txXfrm>
        <a:off x="97082" y="243"/>
        <a:ext cx="2929178" cy="1510656"/>
      </dsp:txXfrm>
    </dsp:sp>
    <dsp:sp modelId="{72665B3F-F325-440F-BCA9-C4535B31A4E0}">
      <dsp:nvSpPr>
        <dsp:cNvPr id="0" name=""/>
        <dsp:cNvSpPr/>
      </dsp:nvSpPr>
      <dsp:spPr>
        <a:xfrm>
          <a:off x="64308" y="1600628"/>
          <a:ext cx="2994726"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14 School-Age Family and Community Engagement Centers</a:t>
          </a:r>
        </a:p>
      </dsp:txBody>
      <dsp:txXfrm>
        <a:off x="64308" y="1600628"/>
        <a:ext cx="2994726" cy="1510656"/>
      </dsp:txXfrm>
    </dsp:sp>
    <dsp:sp modelId="{692F3BB9-0B04-47E3-B2A3-8F8C3B4C4B60}">
      <dsp:nvSpPr>
        <dsp:cNvPr id="0" name=""/>
        <dsp:cNvSpPr/>
      </dsp:nvSpPr>
      <dsp:spPr>
        <a:xfrm>
          <a:off x="115517" y="3201013"/>
          <a:ext cx="2892307"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14 Early Childhood Family and Community Engagement Centers</a:t>
          </a:r>
        </a:p>
      </dsp:txBody>
      <dsp:txXfrm>
        <a:off x="115517" y="3201013"/>
        <a:ext cx="2892307" cy="15106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F7C20-49A4-4550-B3C1-70C34F718F71}">
      <dsp:nvSpPr>
        <dsp:cNvPr id="0" name=""/>
        <dsp:cNvSpPr/>
      </dsp:nvSpPr>
      <dsp:spPr>
        <a:xfrm flipH="1">
          <a:off x="677652" y="262967"/>
          <a:ext cx="375935" cy="3435462"/>
        </a:xfrm>
        <a:prstGeom prst="blockArc">
          <a:avLst>
            <a:gd name="adj1" fmla="val 18900000"/>
            <a:gd name="adj2" fmla="val 2700000"/>
            <a:gd name="adj3" fmla="val 41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B4DD1F-D5F8-4E9A-B0DF-EB59D0654FDD}">
      <dsp:nvSpPr>
        <dsp:cNvPr id="0" name=""/>
        <dsp:cNvSpPr/>
      </dsp:nvSpPr>
      <dsp:spPr>
        <a:xfrm>
          <a:off x="537102" y="386022"/>
          <a:ext cx="8220831" cy="77204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Regional Learning</a:t>
          </a:r>
          <a:endParaRPr lang="en-US" sz="2400" kern="1200">
            <a:latin typeface="Arial" panose="020B0604020202020204" pitchFamily="34" charset="0"/>
            <a:cs typeface="Arial" panose="020B0604020202020204" pitchFamily="34" charset="0"/>
          </a:endParaRPr>
        </a:p>
      </dsp:txBody>
      <dsp:txXfrm>
        <a:off x="537102" y="386022"/>
        <a:ext cx="8220831" cy="772045"/>
      </dsp:txXfrm>
    </dsp:sp>
    <dsp:sp modelId="{AE8CDDE3-1383-4284-ABAA-1DC19B91C4B4}">
      <dsp:nvSpPr>
        <dsp:cNvPr id="0" name=""/>
        <dsp:cNvSpPr/>
      </dsp:nvSpPr>
      <dsp:spPr>
        <a:xfrm>
          <a:off x="54574" y="289517"/>
          <a:ext cx="965056" cy="96505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570DDA-D2DF-47A5-98A0-982BFB5E4EC2}">
      <dsp:nvSpPr>
        <dsp:cNvPr id="0" name=""/>
        <dsp:cNvSpPr/>
      </dsp:nvSpPr>
      <dsp:spPr>
        <a:xfrm>
          <a:off x="817740" y="1544090"/>
          <a:ext cx="7940192" cy="77204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Targeted Skills/Support Groups</a:t>
          </a:r>
          <a:endParaRPr lang="en-US" sz="2400" kern="1200">
            <a:latin typeface="Arial" panose="020B0604020202020204" pitchFamily="34" charset="0"/>
            <a:cs typeface="Arial" panose="020B0604020202020204" pitchFamily="34" charset="0"/>
          </a:endParaRPr>
        </a:p>
      </dsp:txBody>
      <dsp:txXfrm>
        <a:off x="817740" y="1544090"/>
        <a:ext cx="7940192" cy="772045"/>
      </dsp:txXfrm>
    </dsp:sp>
    <dsp:sp modelId="{5E800F7C-E559-4BF9-8D95-1AA4F764BC4E}">
      <dsp:nvSpPr>
        <dsp:cNvPr id="0" name=""/>
        <dsp:cNvSpPr/>
      </dsp:nvSpPr>
      <dsp:spPr>
        <a:xfrm>
          <a:off x="335212" y="1447585"/>
          <a:ext cx="965056" cy="96505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D98347-D1A8-48A2-93B5-F5A0918E322D}">
      <dsp:nvSpPr>
        <dsp:cNvPr id="0" name=""/>
        <dsp:cNvSpPr/>
      </dsp:nvSpPr>
      <dsp:spPr>
        <a:xfrm>
          <a:off x="1538194" y="2695388"/>
          <a:ext cx="7205640" cy="772045"/>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Support Plans </a:t>
          </a:r>
          <a:endParaRPr lang="en-US" sz="2400" kern="1200">
            <a:latin typeface="Arial" panose="020B0604020202020204" pitchFamily="34" charset="0"/>
            <a:cs typeface="Arial" panose="020B0604020202020204" pitchFamily="34" charset="0"/>
          </a:endParaRPr>
        </a:p>
      </dsp:txBody>
      <dsp:txXfrm>
        <a:off x="1538194" y="2695388"/>
        <a:ext cx="7205640" cy="772045"/>
      </dsp:txXfrm>
    </dsp:sp>
    <dsp:sp modelId="{5D2CE53C-0B08-4F59-A423-F5C65E36CCFB}">
      <dsp:nvSpPr>
        <dsp:cNvPr id="0" name=""/>
        <dsp:cNvSpPr/>
      </dsp:nvSpPr>
      <dsp:spPr>
        <a:xfrm>
          <a:off x="662482" y="2604138"/>
          <a:ext cx="965056" cy="96505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1558E-8599-49B9-B59C-0B1B7569CF5A}">
      <dsp:nvSpPr>
        <dsp:cNvPr id="0" name=""/>
        <dsp:cNvSpPr/>
      </dsp:nvSpPr>
      <dsp:spPr>
        <a:xfrm rot="16200000">
          <a:off x="2486213" y="208713"/>
          <a:ext cx="361065" cy="3193228"/>
        </a:xfrm>
        <a:prstGeom prst="round2SameRect">
          <a:avLst/>
        </a:prstGeom>
        <a:solidFill>
          <a:schemeClr val="tx1">
            <a:lumMod val="40000"/>
            <a:lumOff val="60000"/>
            <a:alpha val="9000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1">
          <a:noAutofit/>
        </a:bodyPr>
        <a:lstStyle/>
        <a:p>
          <a:pPr marL="0" lvl="0" indent="0" algn="ctr" defTabSz="889000">
            <a:lnSpc>
              <a:spcPct val="90000"/>
            </a:lnSpc>
            <a:spcBef>
              <a:spcPct val="0"/>
            </a:spcBef>
            <a:spcAft>
              <a:spcPct val="35000"/>
            </a:spcAft>
            <a:buNone/>
          </a:pPr>
          <a:r>
            <a:rPr lang="en-US" sz="2000" kern="1200">
              <a:solidFill>
                <a:schemeClr val="tx1"/>
              </a:solidFill>
              <a:latin typeface="Arial" panose="020B0604020202020204" pitchFamily="34" charset="0"/>
              <a:cs typeface="Arial" panose="020B0604020202020204" pitchFamily="34" charset="0"/>
            </a:rPr>
            <a:t>2020-21 School Year</a:t>
          </a:r>
        </a:p>
      </dsp:txBody>
      <dsp:txXfrm rot="5400000">
        <a:off x="1087758" y="1642420"/>
        <a:ext cx="3175602" cy="325813"/>
      </dsp:txXfrm>
    </dsp:sp>
    <dsp:sp modelId="{F63F2B01-5D72-4A02-8697-133ED9E6591E}">
      <dsp:nvSpPr>
        <dsp:cNvPr id="0" name=""/>
        <dsp:cNvSpPr/>
      </dsp:nvSpPr>
      <dsp:spPr>
        <a:xfrm>
          <a:off x="5722" y="0"/>
          <a:ext cx="5322046" cy="126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52400" numCol="1" spcCol="1270" anchor="b" anchorCtr="1">
          <a:noAutofit/>
        </a:bodyPr>
        <a:lstStyle/>
        <a:p>
          <a:pPr marL="0" lvl="0" indent="0" algn="ctr" defTabSz="889000">
            <a:lnSpc>
              <a:spcPct val="90000"/>
            </a:lnSpc>
            <a:spcBef>
              <a:spcPct val="0"/>
            </a:spcBef>
            <a:spcAft>
              <a:spcPts val="0"/>
            </a:spcAft>
            <a:buNone/>
          </a:pPr>
          <a:endParaRPr lang="en-US" sz="2000" kern="1200">
            <a:latin typeface="Arial" panose="020B0604020202020204" pitchFamily="34" charset="0"/>
            <a:cs typeface="Arial" panose="020B0604020202020204" pitchFamily="34" charset="0"/>
          </a:endParaRPr>
        </a:p>
        <a:p>
          <a:pPr marL="0" lvl="0" indent="0" algn="ctr" defTabSz="889000">
            <a:lnSpc>
              <a:spcPct val="90000"/>
            </a:lnSpc>
            <a:spcBef>
              <a:spcPct val="0"/>
            </a:spcBef>
            <a:spcAft>
              <a:spcPts val="0"/>
            </a:spcAft>
            <a:buNone/>
          </a:pPr>
          <a:r>
            <a:rPr lang="en-US" sz="2200" kern="1200">
              <a:latin typeface="Arial" panose="020B0604020202020204" pitchFamily="34" charset="0"/>
              <a:cs typeface="Arial" panose="020B0604020202020204" pitchFamily="34" charset="0"/>
            </a:rPr>
            <a:t>Grades 4 and 8 NYS Assessments and High School Regents exams in ELA and math are administered annually</a:t>
          </a:r>
          <a:endParaRPr lang="en-US" sz="2200" kern="1200"/>
        </a:p>
      </dsp:txBody>
      <dsp:txXfrm>
        <a:off x="5722" y="0"/>
        <a:ext cx="5322046" cy="1263729"/>
      </dsp:txXfrm>
    </dsp:sp>
    <dsp:sp modelId="{2F310C15-1BED-4BBD-A1DE-87B40BF60BC1}">
      <dsp:nvSpPr>
        <dsp:cNvPr id="0" name=""/>
        <dsp:cNvSpPr/>
      </dsp:nvSpPr>
      <dsp:spPr>
        <a:xfrm>
          <a:off x="2666745" y="1335942"/>
          <a:ext cx="0" cy="288852"/>
        </a:xfrm>
        <a:prstGeom prst="line">
          <a:avLst/>
        </a:prstGeom>
        <a:noFill/>
        <a:ln w="6350" cap="flat" cmpd="sng" algn="ctr">
          <a:solidFill>
            <a:schemeClr val="accent1">
              <a:shade val="90000"/>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6803928-0384-4E94-82B3-A4E028570F79}">
      <dsp:nvSpPr>
        <dsp:cNvPr id="0" name=""/>
        <dsp:cNvSpPr/>
      </dsp:nvSpPr>
      <dsp:spPr>
        <a:xfrm>
          <a:off x="2630639" y="1263729"/>
          <a:ext cx="72213" cy="72213"/>
        </a:xfrm>
        <a:prstGeom prst="ellipse">
          <a:avLst/>
        </a:prstGeom>
        <a:solidFill>
          <a:schemeClr val="accent1">
            <a:shade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F4C2FB-C519-4B52-B0BA-6C6F070F731F}">
      <dsp:nvSpPr>
        <dsp:cNvPr id="0" name=""/>
        <dsp:cNvSpPr/>
      </dsp:nvSpPr>
      <dsp:spPr>
        <a:xfrm>
          <a:off x="4263359" y="1624794"/>
          <a:ext cx="3193228" cy="361065"/>
        </a:xfrm>
        <a:prstGeom prst="rect">
          <a:avLst/>
        </a:prstGeom>
        <a:solidFill>
          <a:schemeClr val="tx1">
            <a:lumMod val="75000"/>
            <a:alpha val="7000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1">
          <a:noAutofit/>
        </a:bodyPr>
        <a:lstStyle/>
        <a:p>
          <a:pPr marL="0" lvl="0" indent="0" algn="ctr" defTabSz="889000">
            <a:lnSpc>
              <a:spcPct val="90000"/>
            </a:lnSpc>
            <a:spcBef>
              <a:spcPct val="0"/>
            </a:spcBef>
            <a:spcAft>
              <a:spcPct val="35000"/>
            </a:spcAft>
            <a:buNone/>
          </a:pPr>
          <a:r>
            <a:rPr lang="en-US" sz="2000" kern="1200">
              <a:solidFill>
                <a:schemeClr val="bg1"/>
              </a:solidFill>
              <a:latin typeface="Arial" panose="020B0604020202020204" pitchFamily="34" charset="0"/>
              <a:cs typeface="Arial" panose="020B0604020202020204" pitchFamily="34" charset="0"/>
            </a:rPr>
            <a:t>FFY 2020 APR</a:t>
          </a:r>
        </a:p>
      </dsp:txBody>
      <dsp:txXfrm>
        <a:off x="4263359" y="1624794"/>
        <a:ext cx="3193228" cy="361065"/>
      </dsp:txXfrm>
    </dsp:sp>
    <dsp:sp modelId="{6AD09D91-4B94-49E3-9314-CB0BF2F207D7}">
      <dsp:nvSpPr>
        <dsp:cNvPr id="0" name=""/>
        <dsp:cNvSpPr/>
      </dsp:nvSpPr>
      <dsp:spPr>
        <a:xfrm>
          <a:off x="3198950" y="2346925"/>
          <a:ext cx="5322046" cy="126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98120" rIns="0" bIns="0" numCol="1" spcCol="1270" anchor="t" anchorCtr="1">
          <a:noAutofit/>
        </a:bodyPr>
        <a:lstStyle/>
        <a:p>
          <a:pPr marL="0" lvl="0" indent="0" algn="ctr" defTabSz="1155700">
            <a:lnSpc>
              <a:spcPct val="90000"/>
            </a:lnSpc>
            <a:spcBef>
              <a:spcPct val="0"/>
            </a:spcBef>
            <a:spcAft>
              <a:spcPts val="0"/>
            </a:spcAft>
            <a:buNone/>
          </a:pPr>
          <a:r>
            <a:rPr lang="en-US" sz="2600" kern="1200">
              <a:latin typeface="Arial" panose="020B0604020202020204" pitchFamily="34" charset="0"/>
              <a:cs typeface="Arial" panose="020B0604020202020204" pitchFamily="34" charset="0"/>
            </a:rPr>
            <a:t>For reporting year FFY 2020,  assessment data from school year 2020-21 is reported</a:t>
          </a:r>
        </a:p>
      </dsp:txBody>
      <dsp:txXfrm>
        <a:off x="3198950" y="2346925"/>
        <a:ext cx="5322046" cy="1263729"/>
      </dsp:txXfrm>
    </dsp:sp>
    <dsp:sp modelId="{B225364B-B269-431F-AF61-ABC8EE0401B0}">
      <dsp:nvSpPr>
        <dsp:cNvPr id="0" name=""/>
        <dsp:cNvSpPr/>
      </dsp:nvSpPr>
      <dsp:spPr>
        <a:xfrm>
          <a:off x="5859974" y="1985860"/>
          <a:ext cx="0" cy="288852"/>
        </a:xfrm>
        <a:prstGeom prst="line">
          <a:avLst/>
        </a:prstGeom>
        <a:noFill/>
        <a:ln w="6350" cap="flat" cmpd="sng" algn="ctr">
          <a:solidFill>
            <a:schemeClr val="accent1">
              <a:shade val="90000"/>
              <a:hueOff val="207713"/>
              <a:satOff val="-4436"/>
              <a:lumOff val="16555"/>
              <a:alphaOff val="0"/>
            </a:schemeClr>
          </a:solidFill>
          <a:prstDash val="dash"/>
          <a:miter lim="800000"/>
        </a:ln>
        <a:effectLst/>
      </dsp:spPr>
      <dsp:style>
        <a:lnRef idx="1">
          <a:scrgbClr r="0" g="0" b="0"/>
        </a:lnRef>
        <a:fillRef idx="0">
          <a:scrgbClr r="0" g="0" b="0"/>
        </a:fillRef>
        <a:effectRef idx="0">
          <a:scrgbClr r="0" g="0" b="0"/>
        </a:effectRef>
        <a:fontRef idx="minor"/>
      </dsp:style>
    </dsp:sp>
    <dsp:sp modelId="{E95CD284-3A25-4BC0-9ABD-2E732BFBCD95}">
      <dsp:nvSpPr>
        <dsp:cNvPr id="0" name=""/>
        <dsp:cNvSpPr/>
      </dsp:nvSpPr>
      <dsp:spPr>
        <a:xfrm>
          <a:off x="5823867" y="2274712"/>
          <a:ext cx="72213" cy="72213"/>
        </a:xfrm>
        <a:prstGeom prst="ellipse">
          <a:avLst/>
        </a:prstGeom>
        <a:solidFill>
          <a:schemeClr val="accent1">
            <a:shade val="90000"/>
            <a:hueOff val="207713"/>
            <a:satOff val="-4436"/>
            <a:lumOff val="16555"/>
            <a:alpha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FCA557-3386-4095-B2D8-0E5404D351C4}">
      <dsp:nvSpPr>
        <dsp:cNvPr id="0" name=""/>
        <dsp:cNvSpPr/>
      </dsp:nvSpPr>
      <dsp:spPr>
        <a:xfrm rot="5400000">
          <a:off x="8872669" y="208713"/>
          <a:ext cx="361065" cy="3193228"/>
        </a:xfrm>
        <a:prstGeom prst="round2SameRect">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1">
          <a:noAutofit/>
        </a:bodyPr>
        <a:lstStyle/>
        <a:p>
          <a:pPr marL="0" lvl="0" indent="0" algn="ctr" defTabSz="889000">
            <a:lnSpc>
              <a:spcPct val="90000"/>
            </a:lnSpc>
            <a:spcBef>
              <a:spcPct val="0"/>
            </a:spcBef>
            <a:spcAft>
              <a:spcPct val="35000"/>
            </a:spcAft>
            <a:buNone/>
          </a:pPr>
          <a:r>
            <a:rPr lang="en-US" sz="2000" kern="1200">
              <a:solidFill>
                <a:schemeClr val="tx1"/>
              </a:solidFill>
              <a:latin typeface="Arial" panose="020B0604020202020204" pitchFamily="34" charset="0"/>
              <a:cs typeface="Arial" panose="020B0604020202020204" pitchFamily="34" charset="0"/>
            </a:rPr>
            <a:t>February 1, 2022</a:t>
          </a:r>
        </a:p>
      </dsp:txBody>
      <dsp:txXfrm rot="-5400000">
        <a:off x="7456588" y="1642420"/>
        <a:ext cx="3175602" cy="325813"/>
      </dsp:txXfrm>
    </dsp:sp>
    <dsp:sp modelId="{6F1F35E7-B7DF-4548-98F0-7A70E47E2EFA}">
      <dsp:nvSpPr>
        <dsp:cNvPr id="0" name=""/>
        <dsp:cNvSpPr/>
      </dsp:nvSpPr>
      <dsp:spPr>
        <a:xfrm>
          <a:off x="6392178" y="0"/>
          <a:ext cx="5322046" cy="126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67640" numCol="1" spcCol="1270" anchor="b" anchorCtr="1">
          <a:noAutofit/>
        </a:bodyPr>
        <a:lstStyle/>
        <a:p>
          <a:pPr marL="0" lvl="0" indent="0" algn="ctr" defTabSz="977900">
            <a:lnSpc>
              <a:spcPct val="90000"/>
            </a:lnSpc>
            <a:spcBef>
              <a:spcPct val="0"/>
            </a:spcBef>
            <a:spcAft>
              <a:spcPts val="0"/>
            </a:spcAft>
            <a:buNone/>
          </a:pPr>
          <a:r>
            <a:rPr lang="en-US" sz="2200" kern="1200">
              <a:latin typeface="Arial" panose="020B0604020202020204" pitchFamily="34" charset="0"/>
              <a:cs typeface="Arial" panose="020B0604020202020204" pitchFamily="34" charset="0"/>
            </a:rPr>
            <a:t>FFY 2020 SPP/APR is </a:t>
          </a:r>
        </a:p>
        <a:p>
          <a:pPr marL="0" lvl="0" indent="0" algn="ctr" defTabSz="977900">
            <a:lnSpc>
              <a:spcPct val="90000"/>
            </a:lnSpc>
            <a:spcBef>
              <a:spcPct val="0"/>
            </a:spcBef>
            <a:spcAft>
              <a:spcPts val="0"/>
            </a:spcAft>
            <a:buNone/>
          </a:pPr>
          <a:r>
            <a:rPr lang="en-US" sz="2200" kern="1200">
              <a:latin typeface="Arial" panose="020B0604020202020204" pitchFamily="34" charset="0"/>
              <a:cs typeface="Arial" panose="020B0604020202020204" pitchFamily="34" charset="0"/>
            </a:rPr>
            <a:t>submitted to OSEP</a:t>
          </a:r>
        </a:p>
      </dsp:txBody>
      <dsp:txXfrm>
        <a:off x="6392178" y="0"/>
        <a:ext cx="5322046" cy="1263729"/>
      </dsp:txXfrm>
    </dsp:sp>
    <dsp:sp modelId="{0B9C7160-43DA-41EE-8EC4-4F7749243820}">
      <dsp:nvSpPr>
        <dsp:cNvPr id="0" name=""/>
        <dsp:cNvSpPr/>
      </dsp:nvSpPr>
      <dsp:spPr>
        <a:xfrm>
          <a:off x="9053202" y="1335942"/>
          <a:ext cx="0" cy="288852"/>
        </a:xfrm>
        <a:prstGeom prst="line">
          <a:avLst/>
        </a:prstGeom>
        <a:noFill/>
        <a:ln w="6350" cap="flat" cmpd="sng" algn="ctr">
          <a:solidFill>
            <a:schemeClr val="accent1">
              <a:shade val="90000"/>
              <a:hueOff val="415426"/>
              <a:satOff val="-8871"/>
              <a:lumOff val="33109"/>
              <a:alphaOff val="0"/>
            </a:schemeClr>
          </a:solidFill>
          <a:prstDash val="dash"/>
          <a:miter lim="800000"/>
        </a:ln>
        <a:effectLst/>
      </dsp:spPr>
      <dsp:style>
        <a:lnRef idx="1">
          <a:scrgbClr r="0" g="0" b="0"/>
        </a:lnRef>
        <a:fillRef idx="0">
          <a:scrgbClr r="0" g="0" b="0"/>
        </a:fillRef>
        <a:effectRef idx="0">
          <a:scrgbClr r="0" g="0" b="0"/>
        </a:effectRef>
        <a:fontRef idx="minor"/>
      </dsp:style>
    </dsp:sp>
    <dsp:sp modelId="{BD0FA086-FA31-467C-ABAE-D1CE5E39F6AB}">
      <dsp:nvSpPr>
        <dsp:cNvPr id="0" name=""/>
        <dsp:cNvSpPr/>
      </dsp:nvSpPr>
      <dsp:spPr>
        <a:xfrm>
          <a:off x="9017095" y="1263729"/>
          <a:ext cx="72213" cy="72213"/>
        </a:xfrm>
        <a:prstGeom prst="ellipse">
          <a:avLst/>
        </a:prstGeom>
        <a:solidFill>
          <a:schemeClr val="accent1">
            <a:shade val="90000"/>
            <a:hueOff val="415426"/>
            <a:satOff val="-8871"/>
            <a:lumOff val="33109"/>
            <a:alpha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38BC8-B9FC-6D4C-A4F9-284F472E4F34}">
      <dsp:nvSpPr>
        <dsp:cNvPr id="0" name=""/>
        <dsp:cNvSpPr/>
      </dsp:nvSpPr>
      <dsp:spPr>
        <a:xfrm>
          <a:off x="0" y="0"/>
          <a:ext cx="5776783" cy="818999"/>
        </a:xfrm>
        <a:prstGeom prst="roundRect">
          <a:avLst/>
        </a:prstGeom>
        <a:solidFill>
          <a:schemeClr val="accent1">
            <a:lumMod val="75000"/>
          </a:schemeClr>
        </a:solidFill>
        <a:ln w="762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latin typeface="Arial" panose="020B0604020202020204" pitchFamily="34" charset="0"/>
              <a:cs typeface="Arial" panose="020B0604020202020204" pitchFamily="34" charset="0"/>
            </a:rPr>
            <a:t>Additional Resources</a:t>
          </a:r>
        </a:p>
      </dsp:txBody>
      <dsp:txXfrm>
        <a:off x="39980" y="39980"/>
        <a:ext cx="5696823" cy="739039"/>
      </dsp:txXfrm>
    </dsp:sp>
    <dsp:sp modelId="{A6559752-3DC5-8C40-8BE0-E89F3CD86D4B}">
      <dsp:nvSpPr>
        <dsp:cNvPr id="0" name=""/>
        <dsp:cNvSpPr/>
      </dsp:nvSpPr>
      <dsp:spPr>
        <a:xfrm>
          <a:off x="0" y="894637"/>
          <a:ext cx="5776783" cy="3839850"/>
        </a:xfrm>
        <a:prstGeom prst="rect">
          <a:avLst/>
        </a:prstGeom>
        <a:noFill/>
        <a:ln w="38100">
          <a:noFill/>
        </a:ln>
        <a:effectLst/>
      </dsp:spPr>
      <dsp:style>
        <a:lnRef idx="0">
          <a:scrgbClr r="0" g="0" b="0"/>
        </a:lnRef>
        <a:fillRef idx="0">
          <a:scrgbClr r="0" g="0" b="0"/>
        </a:fillRef>
        <a:effectRef idx="0">
          <a:scrgbClr r="0" g="0" b="0"/>
        </a:effectRef>
        <a:fontRef idx="minor"/>
      </dsp:style>
      <dsp:txBody>
        <a:bodyPr spcFirstLastPara="0" vert="horz" wrap="square" lIns="183413" tIns="44450" rIns="248920" bIns="44450" numCol="1" spcCol="1270" anchor="t" anchorCtr="0">
          <a:noAutofit/>
        </a:bodyPr>
        <a:lstStyle/>
        <a:p>
          <a:pPr marL="228600" lvl="1" indent="-228600" algn="l" defTabSz="1200150">
            <a:lnSpc>
              <a:spcPct val="150000"/>
            </a:lnSpc>
            <a:spcBef>
              <a:spcPct val="0"/>
            </a:spcBef>
            <a:spcAft>
              <a:spcPts val="0"/>
            </a:spcAft>
            <a:buChar char="•"/>
          </a:pPr>
          <a:r>
            <a:rPr lang="en-US" sz="2700" kern="1200">
              <a:latin typeface="Arial" panose="020B0604020202020204" pitchFamily="34" charset="0"/>
              <a:cs typeface="Arial" panose="020B0604020202020204" pitchFamily="34" charset="0"/>
            </a:rPr>
            <a:t>OSE’s </a:t>
          </a:r>
          <a:r>
            <a:rPr lang="en-US" sz="2700" kern="1200">
              <a:solidFill>
                <a:srgbClr val="0000FF"/>
              </a:solidFill>
              <a:latin typeface="Arial" panose="020B0604020202020204" pitchFamily="34" charset="0"/>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SPP/APR webpage</a:t>
          </a:r>
          <a:endParaRPr lang="en-US" sz="2700" kern="1200">
            <a:solidFill>
              <a:srgbClr val="0000FF"/>
            </a:solidFill>
            <a:latin typeface="Arial" panose="020B0604020202020204" pitchFamily="34" charset="0"/>
            <a:cs typeface="Arial" panose="020B0604020202020204" pitchFamily="34" charset="0"/>
          </a:endParaRPr>
        </a:p>
        <a:p>
          <a:pPr marL="228600" lvl="1" indent="-228600" algn="l" defTabSz="1200150">
            <a:lnSpc>
              <a:spcPct val="100000"/>
            </a:lnSpc>
            <a:spcBef>
              <a:spcPct val="0"/>
            </a:spcBef>
            <a:spcAft>
              <a:spcPts val="0"/>
            </a:spcAft>
            <a:buChar char="•"/>
          </a:pPr>
          <a:r>
            <a:rPr lang="en-US" sz="2700" kern="1200">
              <a:latin typeface="Arial" panose="020B0604020202020204" pitchFamily="34" charset="0"/>
              <a:cs typeface="Arial" panose="020B0604020202020204" pitchFamily="34" charset="0"/>
            </a:rPr>
            <a:t>NYSED’s </a:t>
          </a:r>
          <a:r>
            <a:rPr lang="en-US" sz="2700" kern="1200">
              <a:solidFill>
                <a:srgbClr val="0000FF"/>
              </a:solidFill>
              <a:latin typeface="Arial" panose="020B0604020202020204" pitchFamily="34" charset="0"/>
              <a:cs typeface="Arial" panose="020B0604020202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Office of State Assessment webpage</a:t>
          </a:r>
          <a:endParaRPr lang="en-US" sz="2700" kern="1200">
            <a:solidFill>
              <a:srgbClr val="0000FF"/>
            </a:solidFill>
            <a:latin typeface="Arial" panose="020B0604020202020204" pitchFamily="34" charset="0"/>
            <a:cs typeface="Arial" panose="020B0604020202020204" pitchFamily="34" charset="0"/>
          </a:endParaRPr>
        </a:p>
        <a:p>
          <a:pPr marL="228600" lvl="1" indent="-228600" algn="l" defTabSz="1200150">
            <a:lnSpc>
              <a:spcPct val="100000"/>
            </a:lnSpc>
            <a:spcBef>
              <a:spcPct val="0"/>
            </a:spcBef>
            <a:spcAft>
              <a:spcPts val="0"/>
            </a:spcAft>
            <a:buChar char="•"/>
          </a:pPr>
          <a:r>
            <a:rPr lang="en-US" sz="2700" kern="1200">
              <a:latin typeface="Arial" panose="020B0604020202020204" pitchFamily="34" charset="0"/>
              <a:cs typeface="Arial" panose="020B0604020202020204" pitchFamily="34" charset="0"/>
            </a:rPr>
            <a:t>NYSED’s </a:t>
          </a:r>
          <a:r>
            <a:rPr lang="en-US" sz="2700" kern="1200">
              <a:solidFill>
                <a:srgbClr val="0000FF"/>
              </a:solidFill>
              <a:latin typeface="Arial" panose="020B0604020202020204" pitchFamily="34" charset="0"/>
              <a:cs typeface="Arial" panose="020B0604020202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Data.nysed.gov</a:t>
          </a:r>
          <a:r>
            <a:rPr lang="en-US" sz="2700" kern="1200">
              <a:solidFill>
                <a:srgbClr val="0000FF"/>
              </a:solidFill>
              <a:latin typeface="Arial" panose="020B0604020202020204" pitchFamily="34" charset="0"/>
              <a:cs typeface="Arial" panose="020B0604020202020204" pitchFamily="34" charset="0"/>
            </a:rPr>
            <a:t> </a:t>
          </a:r>
          <a:r>
            <a:rPr lang="en-US" sz="2700" kern="1200">
              <a:latin typeface="Arial" panose="020B0604020202020204" pitchFamily="34" charset="0"/>
              <a:cs typeface="Arial" panose="020B0604020202020204" pitchFamily="34" charset="0"/>
            </a:rPr>
            <a:t>Public Data Site</a:t>
          </a:r>
        </a:p>
        <a:p>
          <a:pPr marL="228600" lvl="1" indent="-228600" algn="l" defTabSz="1200150">
            <a:lnSpc>
              <a:spcPct val="100000"/>
            </a:lnSpc>
            <a:spcBef>
              <a:spcPct val="0"/>
            </a:spcBef>
            <a:spcAft>
              <a:spcPts val="0"/>
            </a:spcAft>
            <a:buChar char="•"/>
          </a:pPr>
          <a:r>
            <a:rPr lang="en-US" sz="2700" kern="1200">
              <a:solidFill>
                <a:srgbClr val="0000FF"/>
              </a:solidFill>
              <a:latin typeface="Arial" panose="020B0604020202020204" pitchFamily="34" charset="0"/>
              <a:cs typeface="Arial" panose="020B0604020202020204" pitchFamily="34" charset="0"/>
              <a:hlinkClick xmlns:r="http://schemas.openxmlformats.org/officeDocument/2006/relationships" r:id="rId4">
                <a:extLst>
                  <a:ext uri="{A12FA001-AC4F-418D-AE19-62706E023703}">
                    <ahyp:hlinkClr xmlns:ahyp="http://schemas.microsoft.com/office/drawing/2018/hyperlinkcolor" val="tx"/>
                  </a:ext>
                </a:extLst>
              </a:hlinkClick>
            </a:rPr>
            <a:t>I</a:t>
          </a:r>
          <a:r>
            <a:rPr lang="en-US" sz="2700" b="0" i="0" kern="1200">
              <a:solidFill>
                <a:srgbClr val="0000FF"/>
              </a:solidFill>
              <a:latin typeface="Arial" panose="020B0604020202020204" pitchFamily="34" charset="0"/>
              <a:cs typeface="Arial" panose="020B0604020202020204" pitchFamily="34" charset="0"/>
              <a:hlinkClick xmlns:r="http://schemas.openxmlformats.org/officeDocument/2006/relationships" r:id="rId4">
                <a:extLst>
                  <a:ext uri="{A12FA001-AC4F-418D-AE19-62706E023703}">
                    <ahyp:hlinkClr xmlns:ahyp="http://schemas.microsoft.com/office/drawing/2018/hyperlinkcolor" val="tx"/>
                  </a:ext>
                </a:extLst>
              </a:hlinkClick>
            </a:rPr>
            <a:t>DEA Data Center’s</a:t>
          </a:r>
          <a:r>
            <a:rPr lang="en-US" sz="2700" b="0" i="0" kern="1200">
              <a:solidFill>
                <a:srgbClr val="0000FF"/>
              </a:solidFill>
              <a:latin typeface="Arial" panose="020B0604020202020204" pitchFamily="34" charset="0"/>
              <a:cs typeface="Arial" panose="020B0604020202020204" pitchFamily="34" charset="0"/>
            </a:rPr>
            <a:t> </a:t>
          </a:r>
          <a:r>
            <a:rPr lang="en-US" sz="2700" b="0" i="1" kern="1200">
              <a:solidFill>
                <a:srgbClr val="0000FF"/>
              </a:solidFill>
              <a:latin typeface="Arial" panose="020B0604020202020204" pitchFamily="34" charset="0"/>
              <a:cs typeface="Arial" panose="020B0604020202020204" pitchFamily="34" charset="0"/>
              <a:hlinkClick xmlns:r="http://schemas.openxmlformats.org/officeDocument/2006/relationships" r:id="rId5">
                <a:extLst>
                  <a:ext uri="{A12FA001-AC4F-418D-AE19-62706E023703}">
                    <ahyp:hlinkClr xmlns:ahyp="http://schemas.microsoft.com/office/drawing/2018/hyperlinkcolor" val="tx"/>
                  </a:ext>
                </a:extLst>
              </a:hlinkClick>
            </a:rPr>
            <a:t>Statewide Assessment:</a:t>
          </a:r>
          <a:r>
            <a:rPr lang="en-US" sz="2700" b="0" i="0" kern="1200">
              <a:solidFill>
                <a:srgbClr val="0000FF"/>
              </a:solidFill>
              <a:latin typeface="Arial" panose="020B0604020202020204" pitchFamily="34" charset="0"/>
              <a:cs typeface="Arial" panose="020B0604020202020204" pitchFamily="34" charset="0"/>
              <a:hlinkClick xmlns:r="http://schemas.openxmlformats.org/officeDocument/2006/relationships" r:id="rId5">
                <a:extLst>
                  <a:ext uri="{A12FA001-AC4F-418D-AE19-62706E023703}">
                    <ahyp:hlinkClr xmlns:ahyp="http://schemas.microsoft.com/office/drawing/2018/hyperlinkcolor" val="tx"/>
                  </a:ext>
                </a:extLst>
              </a:hlinkClick>
            </a:rPr>
            <a:t> </a:t>
          </a:r>
          <a:r>
            <a:rPr lang="en-US" sz="2700" b="0" i="1" kern="1200">
              <a:solidFill>
                <a:srgbClr val="0000FF"/>
              </a:solidFill>
              <a:latin typeface="Arial" panose="020B0604020202020204" pitchFamily="34" charset="0"/>
              <a:cs typeface="Arial" panose="020B0604020202020204" pitchFamily="34" charset="0"/>
              <a:hlinkClick xmlns:r="http://schemas.openxmlformats.org/officeDocument/2006/relationships" r:id="rId5">
                <a:extLst>
                  <a:ext uri="{A12FA001-AC4F-418D-AE19-62706E023703}">
                    <ahyp:hlinkClr xmlns:ahyp="http://schemas.microsoft.com/office/drawing/2018/hyperlinkcolor" val="tx"/>
                  </a:ext>
                </a:extLst>
              </a:hlinkClick>
            </a:rPr>
            <a:t>Indicator 3 Measurement Changes From FFY 2019 to FFY 2020–2025</a:t>
          </a:r>
          <a:endParaRPr lang="en-US" sz="2700" kern="1200">
            <a:solidFill>
              <a:srgbClr val="0000FF"/>
            </a:solidFill>
            <a:latin typeface="Arial" panose="020B0604020202020204" pitchFamily="34" charset="0"/>
            <a:cs typeface="Arial" panose="020B0604020202020204" pitchFamily="34" charset="0"/>
          </a:endParaRPr>
        </a:p>
      </dsp:txBody>
      <dsp:txXfrm>
        <a:off x="0" y="894637"/>
        <a:ext cx="5776783" cy="38398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44008D-300D-1C49-A8E9-7D5F91FA6D4F}">
      <dsp:nvSpPr>
        <dsp:cNvPr id="0" name=""/>
        <dsp:cNvSpPr/>
      </dsp:nvSpPr>
      <dsp:spPr>
        <a:xfrm>
          <a:off x="0" y="85477"/>
          <a:ext cx="6523798" cy="1038092"/>
        </a:xfrm>
        <a:prstGeom prst="roundRect">
          <a:avLst/>
        </a:prstGeom>
        <a:solidFill>
          <a:srgbClr val="2F528F"/>
        </a:solidFill>
        <a:ln w="76200" cap="flat" cmpd="sng" algn="ctr">
          <a:solidFill>
            <a:srgbClr val="FF99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b="1" kern="1200">
              <a:latin typeface="Arial" panose="020B0604020202020204" pitchFamily="34" charset="0"/>
              <a:cs typeface="Arial" panose="020B0604020202020204" pitchFamily="34" charset="0"/>
            </a:rPr>
            <a:t>How to provide input?</a:t>
          </a:r>
        </a:p>
      </dsp:txBody>
      <dsp:txXfrm>
        <a:off x="50675" y="136152"/>
        <a:ext cx="6422448" cy="936742"/>
      </dsp:txXfrm>
    </dsp:sp>
    <dsp:sp modelId="{55FE24D7-D4CC-0543-B632-A642DC2B2952}">
      <dsp:nvSpPr>
        <dsp:cNvPr id="0" name=""/>
        <dsp:cNvSpPr/>
      </dsp:nvSpPr>
      <dsp:spPr>
        <a:xfrm>
          <a:off x="0" y="809089"/>
          <a:ext cx="4566723" cy="2882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131" tIns="40640" rIns="227584" bIns="4064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US" sz="3200" kern="1200">
            <a:latin typeface="Arial" panose="020B0604020202020204" pitchFamily="34" charset="0"/>
            <a:cs typeface="Arial" panose="020B0604020202020204" pitchFamily="34" charset="0"/>
          </a:endParaRPr>
        </a:p>
        <a:p>
          <a:pPr marL="0" marR="0" lvl="0" indent="0" algn="l" defTabSz="914400" eaLnBrk="1" fontAlgn="auto" latinLnBrk="0" hangingPunct="1">
            <a:lnSpc>
              <a:spcPct val="100000"/>
            </a:lnSpc>
            <a:spcBef>
              <a:spcPct val="0"/>
            </a:spcBef>
            <a:spcAft>
              <a:spcPts val="0"/>
            </a:spcAft>
            <a:buClrTx/>
            <a:buSzTx/>
            <a:buFontTx/>
            <a:buNone/>
            <a:tabLst/>
            <a:defRPr/>
          </a:pPr>
          <a:r>
            <a:rPr lang="en-US" sz="3200" kern="1200">
              <a:latin typeface="Arial" panose="020B0604020202020204" pitchFamily="34" charset="0"/>
              <a:cs typeface="Arial" panose="020B0604020202020204" pitchFamily="34" charset="0"/>
            </a:rPr>
            <a:t>Please complete the online SPP/APR Indicator 3 Stakeholder Engagement Survey.</a:t>
          </a:r>
        </a:p>
        <a:p>
          <a:pPr marL="0" marR="0" lvl="0" indent="0" algn="l" defTabSz="914400" eaLnBrk="1" fontAlgn="auto" latinLnBrk="0" hangingPunct="1">
            <a:lnSpc>
              <a:spcPct val="100000"/>
            </a:lnSpc>
            <a:spcBef>
              <a:spcPct val="0"/>
            </a:spcBef>
            <a:spcAft>
              <a:spcPts val="0"/>
            </a:spcAft>
            <a:buClrTx/>
            <a:buSzTx/>
            <a:buFontTx/>
            <a:buNone/>
            <a:tabLst/>
            <a:defRPr/>
          </a:pPr>
          <a:endParaRPr lang="en-US" sz="2800" kern="1200">
            <a:latin typeface="Arial" panose="020B0604020202020204" pitchFamily="34" charset="0"/>
            <a:cs typeface="Arial" panose="020B0604020202020204" pitchFamily="34" charset="0"/>
          </a:endParaRPr>
        </a:p>
      </dsp:txBody>
      <dsp:txXfrm>
        <a:off x="0" y="809089"/>
        <a:ext cx="4566723" cy="288289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0.10841</cdr:x>
      <cdr:y>0.1339</cdr:y>
    </cdr:from>
    <cdr:to>
      <cdr:x>0.20796</cdr:x>
      <cdr:y>0.21274</cdr:y>
    </cdr:to>
    <cdr:sp macro="" textlink="">
      <cdr:nvSpPr>
        <cdr:cNvPr id="3" name="Arrow: Right 2">
          <a:extLst xmlns:a="http://schemas.openxmlformats.org/drawingml/2006/main">
            <a:ext uri="{FF2B5EF4-FFF2-40B4-BE49-F238E27FC236}">
              <a16:creationId xmlns:a16="http://schemas.microsoft.com/office/drawing/2014/main" id="{89A007EB-690D-4265-A1FB-9B33DDB7B279}"/>
            </a:ext>
          </a:extLst>
        </cdr:cNvPr>
        <cdr:cNvSpPr/>
      </cdr:nvSpPr>
      <cdr:spPr>
        <a:xfrm xmlns:a="http://schemas.openxmlformats.org/drawingml/2006/main">
          <a:off x="645519" y="667553"/>
          <a:ext cx="592766" cy="392999"/>
        </a:xfrm>
        <a:prstGeom xmlns:a="http://schemas.openxmlformats.org/drawingml/2006/main" prst="rightArrow">
          <a:avLst/>
        </a:prstGeom>
        <a:solidFill xmlns:a="http://schemas.openxmlformats.org/drawingml/2006/main">
          <a:srgbClr val="FFC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spcAft>
              <a:spcPts val="600"/>
            </a:spcAft>
          </a:pPr>
          <a:r>
            <a:rPr lang="en-US" sz="900" b="1" dirty="0">
              <a:solidFill>
                <a:schemeClr val="tx1"/>
              </a:solidFill>
              <a:latin typeface="Arial" panose="020B0604020202020204" pitchFamily="34" charset="0"/>
              <a:cs typeface="Arial" panose="020B0604020202020204" pitchFamily="34" charset="0"/>
            </a:rPr>
            <a:t>95%</a:t>
          </a:r>
        </a:p>
      </cdr:txBody>
    </cdr:sp>
  </cdr:relSizeAnchor>
</c:userShapes>
</file>

<file path=ppt/drawings/drawing10.xml><?xml version="1.0" encoding="utf-8"?>
<c:userShapes xmlns:c="http://schemas.openxmlformats.org/drawingml/2006/chart">
  <cdr:relSizeAnchor xmlns:cdr="http://schemas.openxmlformats.org/drawingml/2006/chartDrawing">
    <cdr:from>
      <cdr:x>0.48279</cdr:x>
      <cdr:y>0.37201</cdr:y>
    </cdr:from>
    <cdr:to>
      <cdr:x>0.63199</cdr:x>
      <cdr:y>0.43893</cdr:y>
    </cdr:to>
    <cdr:sp macro="" textlink="">
      <cdr:nvSpPr>
        <cdr:cNvPr id="3" name="Oval 2">
          <a:extLst xmlns:a="http://schemas.openxmlformats.org/drawingml/2006/main">
            <a:ext uri="{FF2B5EF4-FFF2-40B4-BE49-F238E27FC236}">
              <a16:creationId xmlns:a16="http://schemas.microsoft.com/office/drawing/2014/main" id="{2AEF46BF-9596-48B7-968B-2AE932A45E82}"/>
            </a:ext>
          </a:extLst>
        </cdr:cNvPr>
        <cdr:cNvSpPr/>
      </cdr:nvSpPr>
      <cdr:spPr>
        <a:xfrm xmlns:a="http://schemas.openxmlformats.org/drawingml/2006/main" flipH="1">
          <a:off x="2708161" y="1957715"/>
          <a:ext cx="836922" cy="352168"/>
        </a:xfrm>
        <a:prstGeom xmlns:a="http://schemas.openxmlformats.org/drawingml/2006/main" prst="ellipse">
          <a:avLst/>
        </a:prstGeom>
        <a:solidFill xmlns:a="http://schemas.openxmlformats.org/drawingml/2006/main">
          <a:schemeClr val="bg1"/>
        </a:solidFill>
        <a:ln xmlns:a="http://schemas.openxmlformats.org/drawingml/2006/main" w="22225">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900" b="1" dirty="0">
              <a:solidFill>
                <a:srgbClr val="0070C0"/>
              </a:solidFill>
              <a:latin typeface="Arial" panose="020B0604020202020204" pitchFamily="34" charset="0"/>
              <a:cs typeface="Arial" panose="020B0604020202020204" pitchFamily="34" charset="0"/>
            </a:rPr>
            <a:t>13.23</a:t>
          </a:r>
          <a:r>
            <a:rPr lang="en-US" b="1" dirty="0">
              <a:solidFill>
                <a:srgbClr val="0070C0"/>
              </a:solidFill>
            </a:rPr>
            <a:t>%</a:t>
          </a:r>
          <a:r>
            <a:rPr lang="en-US" dirty="0"/>
            <a:t>23%</a:t>
          </a:r>
        </a:p>
      </cdr:txBody>
    </cdr:sp>
  </cdr:relSizeAnchor>
</c:userShapes>
</file>

<file path=ppt/drawings/drawing11.xml><?xml version="1.0" encoding="utf-8"?>
<c:userShapes xmlns:c="http://schemas.openxmlformats.org/drawingml/2006/chart">
  <cdr:relSizeAnchor xmlns:cdr="http://schemas.openxmlformats.org/drawingml/2006/chartDrawing">
    <cdr:from>
      <cdr:x>0.48392</cdr:x>
      <cdr:y>0.45552</cdr:y>
    </cdr:from>
    <cdr:to>
      <cdr:x>0.63205</cdr:x>
      <cdr:y>0.52589</cdr:y>
    </cdr:to>
    <cdr:sp macro="" textlink="">
      <cdr:nvSpPr>
        <cdr:cNvPr id="4" name="Oval 3">
          <a:extLst xmlns:a="http://schemas.openxmlformats.org/drawingml/2006/main">
            <a:ext uri="{FF2B5EF4-FFF2-40B4-BE49-F238E27FC236}">
              <a16:creationId xmlns:a16="http://schemas.microsoft.com/office/drawing/2014/main" id="{DC30E2D5-5F62-4E70-A37E-C3B672459C6C}"/>
            </a:ext>
          </a:extLst>
        </cdr:cNvPr>
        <cdr:cNvSpPr/>
      </cdr:nvSpPr>
      <cdr:spPr>
        <a:xfrm xmlns:a="http://schemas.openxmlformats.org/drawingml/2006/main" flipH="1">
          <a:off x="2734232" y="2399689"/>
          <a:ext cx="836960" cy="370711"/>
        </a:xfrm>
        <a:prstGeom xmlns:a="http://schemas.openxmlformats.org/drawingml/2006/main" prst="ellipse">
          <a:avLst/>
        </a:prstGeom>
        <a:solidFill xmlns:a="http://schemas.openxmlformats.org/drawingml/2006/main">
          <a:schemeClr val="bg1"/>
        </a:solidFill>
        <a:ln xmlns:a="http://schemas.openxmlformats.org/drawingml/2006/main" w="22225">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900" b="1" dirty="0">
              <a:solidFill>
                <a:srgbClr val="0070C0"/>
              </a:solidFill>
              <a:latin typeface="Arial" panose="020B0604020202020204" pitchFamily="34" charset="0"/>
              <a:cs typeface="Arial" panose="020B0604020202020204" pitchFamily="34" charset="0"/>
            </a:rPr>
            <a:t>10.50</a:t>
          </a:r>
          <a:r>
            <a:rPr lang="en-US" b="1" dirty="0">
              <a:solidFill>
                <a:srgbClr val="0070C0"/>
              </a:solidFill>
            </a:rPr>
            <a:t>%</a:t>
          </a:r>
          <a:r>
            <a:rPr lang="en-US" dirty="0"/>
            <a:t>23%</a:t>
          </a:r>
        </a:p>
      </cdr:txBody>
    </cdr:sp>
  </cdr:relSizeAnchor>
</c:userShapes>
</file>

<file path=ppt/drawings/drawing12.xml><?xml version="1.0" encoding="utf-8"?>
<c:userShapes xmlns:c="http://schemas.openxmlformats.org/drawingml/2006/chart">
  <cdr:relSizeAnchor xmlns:cdr="http://schemas.openxmlformats.org/drawingml/2006/chartDrawing">
    <cdr:from>
      <cdr:x>0.42549</cdr:x>
      <cdr:y>0.33356</cdr:y>
    </cdr:from>
    <cdr:to>
      <cdr:x>0.5745</cdr:x>
      <cdr:y>0.40427</cdr:y>
    </cdr:to>
    <cdr:sp macro="" textlink="">
      <cdr:nvSpPr>
        <cdr:cNvPr id="2" name="Oval 1">
          <a:extLst xmlns:a="http://schemas.openxmlformats.org/drawingml/2006/main">
            <a:ext uri="{FF2B5EF4-FFF2-40B4-BE49-F238E27FC236}">
              <a16:creationId xmlns:a16="http://schemas.microsoft.com/office/drawing/2014/main" id="{E0C73CBB-9860-4B9E-8D1A-276559808362}"/>
            </a:ext>
          </a:extLst>
        </cdr:cNvPr>
        <cdr:cNvSpPr/>
      </cdr:nvSpPr>
      <cdr:spPr>
        <a:xfrm xmlns:a="http://schemas.openxmlformats.org/drawingml/2006/main">
          <a:off x="2334023" y="1670763"/>
          <a:ext cx="817384" cy="354174"/>
        </a:xfrm>
        <a:prstGeom xmlns:a="http://schemas.openxmlformats.org/drawingml/2006/main" prst="ellipse">
          <a:avLst/>
        </a:prstGeom>
        <a:solidFill xmlns:a="http://schemas.openxmlformats.org/drawingml/2006/main">
          <a:schemeClr val="bg1"/>
        </a:solidFill>
        <a:ln xmlns:a="http://schemas.openxmlformats.org/drawingml/2006/main" w="25400">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b="1" dirty="0">
              <a:solidFill>
                <a:srgbClr val="0070C0"/>
              </a:solidFill>
              <a:latin typeface="Arial" panose="020B0604020202020204" pitchFamily="34" charset="0"/>
              <a:cs typeface="Arial" panose="020B0604020202020204" pitchFamily="34" charset="0"/>
            </a:rPr>
            <a:t>72.04%</a:t>
          </a:r>
        </a:p>
      </cdr:txBody>
    </cdr:sp>
  </cdr:relSizeAnchor>
</c:userShapes>
</file>

<file path=ppt/drawings/drawing13.xml><?xml version="1.0" encoding="utf-8"?>
<c:userShapes xmlns:c="http://schemas.openxmlformats.org/drawingml/2006/chart">
  <cdr:relSizeAnchor xmlns:cdr="http://schemas.openxmlformats.org/drawingml/2006/chartDrawing">
    <cdr:from>
      <cdr:x>0.42654</cdr:x>
      <cdr:y>0.42378</cdr:y>
    </cdr:from>
    <cdr:to>
      <cdr:x>0.57345</cdr:x>
      <cdr:y>0.49984</cdr:y>
    </cdr:to>
    <cdr:sp macro="" textlink="">
      <cdr:nvSpPr>
        <cdr:cNvPr id="2" name="Oval 1">
          <a:extLst xmlns:a="http://schemas.openxmlformats.org/drawingml/2006/main">
            <a:ext uri="{FF2B5EF4-FFF2-40B4-BE49-F238E27FC236}">
              <a16:creationId xmlns:a16="http://schemas.microsoft.com/office/drawing/2014/main" id="{E0C73CBB-9860-4B9E-8D1A-276559808362}"/>
            </a:ext>
          </a:extLst>
        </cdr:cNvPr>
        <cdr:cNvSpPr/>
      </cdr:nvSpPr>
      <cdr:spPr>
        <a:xfrm xmlns:a="http://schemas.openxmlformats.org/drawingml/2006/main">
          <a:off x="2373372" y="2105265"/>
          <a:ext cx="817443" cy="377864"/>
        </a:xfrm>
        <a:prstGeom xmlns:a="http://schemas.openxmlformats.org/drawingml/2006/main" prst="ellipse">
          <a:avLst/>
        </a:prstGeom>
        <a:solidFill xmlns:a="http://schemas.openxmlformats.org/drawingml/2006/main">
          <a:schemeClr val="bg1"/>
        </a:solidFill>
        <a:ln xmlns:a="http://schemas.openxmlformats.org/drawingml/2006/main" w="25400">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b="1" dirty="0">
              <a:solidFill>
                <a:srgbClr val="0070C0"/>
              </a:solidFill>
              <a:latin typeface="Arial" panose="020B0604020202020204" pitchFamily="34" charset="0"/>
              <a:cs typeface="Arial" panose="020B0604020202020204" pitchFamily="34" charset="0"/>
            </a:rPr>
            <a:t>64.11%</a:t>
          </a:r>
        </a:p>
      </cdr:txBody>
    </cdr:sp>
  </cdr:relSizeAnchor>
</c:userShapes>
</file>

<file path=ppt/drawings/drawing14.xml><?xml version="1.0" encoding="utf-8"?>
<c:userShapes xmlns:c="http://schemas.openxmlformats.org/drawingml/2006/chart">
  <cdr:relSizeAnchor xmlns:cdr="http://schemas.openxmlformats.org/drawingml/2006/chartDrawing">
    <cdr:from>
      <cdr:x>0.48129</cdr:x>
      <cdr:y>0.2615</cdr:y>
    </cdr:from>
    <cdr:to>
      <cdr:x>0.62773</cdr:x>
      <cdr:y>0.32262</cdr:y>
    </cdr:to>
    <cdr:sp macro="" textlink="">
      <cdr:nvSpPr>
        <cdr:cNvPr id="2" name="Oval 1">
          <a:extLst xmlns:a="http://schemas.openxmlformats.org/drawingml/2006/main">
            <a:ext uri="{FF2B5EF4-FFF2-40B4-BE49-F238E27FC236}">
              <a16:creationId xmlns:a16="http://schemas.microsoft.com/office/drawing/2014/main" id="{E0C73CBB-9860-4B9E-8D1A-276559808362}"/>
            </a:ext>
          </a:extLst>
        </cdr:cNvPr>
        <cdr:cNvSpPr/>
      </cdr:nvSpPr>
      <cdr:spPr>
        <a:xfrm xmlns:a="http://schemas.openxmlformats.org/drawingml/2006/main">
          <a:off x="2686535" y="1427541"/>
          <a:ext cx="817419" cy="333660"/>
        </a:xfrm>
        <a:prstGeom xmlns:a="http://schemas.openxmlformats.org/drawingml/2006/main" prst="ellipse">
          <a:avLst/>
        </a:prstGeom>
        <a:solidFill xmlns:a="http://schemas.openxmlformats.org/drawingml/2006/main">
          <a:schemeClr val="bg1"/>
        </a:solidFill>
        <a:ln xmlns:a="http://schemas.openxmlformats.org/drawingml/2006/main" w="25400">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b="1" dirty="0">
              <a:solidFill>
                <a:srgbClr val="0070C0"/>
              </a:solidFill>
              <a:latin typeface="Arial" panose="020B0604020202020204" pitchFamily="34" charset="0"/>
              <a:cs typeface="Arial" panose="020B0604020202020204" pitchFamily="34" charset="0"/>
            </a:rPr>
            <a:t>89.16%</a:t>
          </a:r>
        </a:p>
      </cdr:txBody>
    </cdr:sp>
  </cdr:relSizeAnchor>
</c:userShapes>
</file>

<file path=ppt/drawings/drawing15.xml><?xml version="1.0" encoding="utf-8"?>
<c:userShapes xmlns:c="http://schemas.openxmlformats.org/drawingml/2006/chart">
  <cdr:relSizeAnchor xmlns:cdr="http://schemas.openxmlformats.org/drawingml/2006/chartDrawing">
    <cdr:from>
      <cdr:x>0.42853</cdr:x>
      <cdr:y>0.37296</cdr:y>
    </cdr:from>
    <cdr:to>
      <cdr:x>0.57147</cdr:x>
      <cdr:y>0.43289</cdr:y>
    </cdr:to>
    <cdr:sp macro="" textlink="">
      <cdr:nvSpPr>
        <cdr:cNvPr id="2" name="Oval 1">
          <a:extLst xmlns:a="http://schemas.openxmlformats.org/drawingml/2006/main">
            <a:ext uri="{FF2B5EF4-FFF2-40B4-BE49-F238E27FC236}">
              <a16:creationId xmlns:a16="http://schemas.microsoft.com/office/drawing/2014/main" id="{E0C73CBB-9860-4B9E-8D1A-276559808362}"/>
            </a:ext>
          </a:extLst>
        </cdr:cNvPr>
        <cdr:cNvSpPr/>
      </cdr:nvSpPr>
      <cdr:spPr>
        <a:xfrm xmlns:a="http://schemas.openxmlformats.org/drawingml/2006/main">
          <a:off x="2450511" y="1999141"/>
          <a:ext cx="817390" cy="321234"/>
        </a:xfrm>
        <a:prstGeom xmlns:a="http://schemas.openxmlformats.org/drawingml/2006/main" prst="ellipse">
          <a:avLst/>
        </a:prstGeom>
        <a:solidFill xmlns:a="http://schemas.openxmlformats.org/drawingml/2006/main">
          <a:schemeClr val="bg1"/>
        </a:solidFill>
        <a:ln xmlns:a="http://schemas.openxmlformats.org/drawingml/2006/main" w="25400">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b="1" dirty="0">
              <a:solidFill>
                <a:srgbClr val="0070C0"/>
              </a:solidFill>
              <a:latin typeface="Arial" panose="020B0604020202020204" pitchFamily="34" charset="0"/>
              <a:cs typeface="Arial" panose="020B0604020202020204" pitchFamily="34" charset="0"/>
            </a:rPr>
            <a:t>81.41%</a:t>
          </a:r>
        </a:p>
      </cdr:txBody>
    </cdr:sp>
  </cdr:relSizeAnchor>
</c:userShapes>
</file>

<file path=ppt/drawings/drawing16.xml><?xml version="1.0" encoding="utf-8"?>
<c:userShapes xmlns:c="http://schemas.openxmlformats.org/drawingml/2006/chart">
  <cdr:relSizeAnchor xmlns:cdr="http://schemas.openxmlformats.org/drawingml/2006/chartDrawing">
    <cdr:from>
      <cdr:x>0.42955</cdr:x>
      <cdr:y>0.33936</cdr:y>
    </cdr:from>
    <cdr:to>
      <cdr:x>0.57397</cdr:x>
      <cdr:y>0.40102</cdr:y>
    </cdr:to>
    <cdr:sp macro="" textlink="">
      <cdr:nvSpPr>
        <cdr:cNvPr id="2" name="Oval 1">
          <a:extLst xmlns:a="http://schemas.openxmlformats.org/drawingml/2006/main">
            <a:ext uri="{FF2B5EF4-FFF2-40B4-BE49-F238E27FC236}">
              <a16:creationId xmlns:a16="http://schemas.microsoft.com/office/drawing/2014/main" id="{E0C73CBB-9860-4B9E-8D1A-276559808362}"/>
            </a:ext>
          </a:extLst>
        </cdr:cNvPr>
        <cdr:cNvSpPr/>
      </cdr:nvSpPr>
      <cdr:spPr>
        <a:xfrm xmlns:a="http://schemas.openxmlformats.org/drawingml/2006/main">
          <a:off x="2431162" y="1685923"/>
          <a:ext cx="817395" cy="306319"/>
        </a:xfrm>
        <a:prstGeom xmlns:a="http://schemas.openxmlformats.org/drawingml/2006/main" prst="ellipse">
          <a:avLst/>
        </a:prstGeom>
        <a:solidFill xmlns:a="http://schemas.openxmlformats.org/drawingml/2006/main">
          <a:schemeClr val="bg1"/>
        </a:solidFill>
        <a:ln xmlns:a="http://schemas.openxmlformats.org/drawingml/2006/main" w="25400">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b="1" dirty="0">
              <a:solidFill>
                <a:srgbClr val="0070C0"/>
              </a:solidFill>
              <a:latin typeface="Arial" panose="020B0604020202020204" pitchFamily="34" charset="0"/>
              <a:cs typeface="Arial" panose="020B0604020202020204" pitchFamily="34" charset="0"/>
            </a:rPr>
            <a:t>81.65%</a:t>
          </a:r>
        </a:p>
      </cdr:txBody>
    </cdr:sp>
  </cdr:relSizeAnchor>
</c:userShapes>
</file>

<file path=ppt/drawings/drawing17.xml><?xml version="1.0" encoding="utf-8"?>
<c:userShapes xmlns:c="http://schemas.openxmlformats.org/drawingml/2006/chart">
  <cdr:relSizeAnchor xmlns:cdr="http://schemas.openxmlformats.org/drawingml/2006/chartDrawing">
    <cdr:from>
      <cdr:x>0.42395</cdr:x>
      <cdr:y>0.53104</cdr:y>
    </cdr:from>
    <cdr:to>
      <cdr:x>0.57605</cdr:x>
      <cdr:y>0.59236</cdr:y>
    </cdr:to>
    <cdr:sp macro="" textlink="">
      <cdr:nvSpPr>
        <cdr:cNvPr id="2" name="Oval 1">
          <a:extLst xmlns:a="http://schemas.openxmlformats.org/drawingml/2006/main">
            <a:ext uri="{FF2B5EF4-FFF2-40B4-BE49-F238E27FC236}">
              <a16:creationId xmlns:a16="http://schemas.microsoft.com/office/drawing/2014/main" id="{E0C73CBB-9860-4B9E-8D1A-276559808362}"/>
            </a:ext>
          </a:extLst>
        </cdr:cNvPr>
        <cdr:cNvSpPr/>
      </cdr:nvSpPr>
      <cdr:spPr>
        <a:xfrm xmlns:a="http://schemas.openxmlformats.org/drawingml/2006/main">
          <a:off x="2278362" y="2652633"/>
          <a:ext cx="817405" cy="306304"/>
        </a:xfrm>
        <a:prstGeom xmlns:a="http://schemas.openxmlformats.org/drawingml/2006/main" prst="ellipse">
          <a:avLst/>
        </a:prstGeom>
        <a:solidFill xmlns:a="http://schemas.openxmlformats.org/drawingml/2006/main">
          <a:schemeClr val="bg1"/>
        </a:solidFill>
        <a:ln xmlns:a="http://schemas.openxmlformats.org/drawingml/2006/main" w="25400">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b="1" dirty="0">
              <a:solidFill>
                <a:srgbClr val="0070C0"/>
              </a:solidFill>
              <a:latin typeface="Arial" panose="020B0604020202020204" pitchFamily="34" charset="0"/>
              <a:cs typeface="Arial" panose="020B0604020202020204" pitchFamily="34" charset="0"/>
            </a:rPr>
            <a:t>75.60%</a:t>
          </a:r>
        </a:p>
      </cdr:txBody>
    </cdr:sp>
  </cdr:relSizeAnchor>
</c:userShapes>
</file>

<file path=ppt/drawings/drawing18.xml><?xml version="1.0" encoding="utf-8"?>
<c:userShapes xmlns:c="http://schemas.openxmlformats.org/drawingml/2006/chart">
  <cdr:relSizeAnchor xmlns:cdr="http://schemas.openxmlformats.org/drawingml/2006/chartDrawing">
    <cdr:from>
      <cdr:x>0.42526</cdr:x>
      <cdr:y>0.34537</cdr:y>
    </cdr:from>
    <cdr:to>
      <cdr:x>0.57473</cdr:x>
      <cdr:y>0.40397</cdr:y>
    </cdr:to>
    <cdr:sp macro="" textlink="">
      <cdr:nvSpPr>
        <cdr:cNvPr id="2" name="Oval 1">
          <a:extLst xmlns:a="http://schemas.openxmlformats.org/drawingml/2006/main">
            <a:ext uri="{FF2B5EF4-FFF2-40B4-BE49-F238E27FC236}">
              <a16:creationId xmlns:a16="http://schemas.microsoft.com/office/drawing/2014/main" id="{E0C73CBB-9860-4B9E-8D1A-276559808362}"/>
            </a:ext>
          </a:extLst>
        </cdr:cNvPr>
        <cdr:cNvSpPr/>
      </cdr:nvSpPr>
      <cdr:spPr>
        <a:xfrm xmlns:a="http://schemas.openxmlformats.org/drawingml/2006/main">
          <a:off x="2325676" y="1805295"/>
          <a:ext cx="817417" cy="306307"/>
        </a:xfrm>
        <a:prstGeom xmlns:a="http://schemas.openxmlformats.org/drawingml/2006/main" prst="ellipse">
          <a:avLst/>
        </a:prstGeom>
        <a:solidFill xmlns:a="http://schemas.openxmlformats.org/drawingml/2006/main">
          <a:schemeClr val="bg1"/>
        </a:solidFill>
        <a:ln xmlns:a="http://schemas.openxmlformats.org/drawingml/2006/main" w="25400">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b="1" dirty="0">
              <a:solidFill>
                <a:srgbClr val="0070C0"/>
              </a:solidFill>
              <a:latin typeface="Arial" panose="020B0604020202020204" pitchFamily="34" charset="0"/>
              <a:cs typeface="Arial" panose="020B0604020202020204" pitchFamily="34" charset="0"/>
            </a:rPr>
            <a:t>73.46%</a:t>
          </a:r>
        </a:p>
      </cdr:txBody>
    </cdr:sp>
  </cdr:relSizeAnchor>
</c:userShapes>
</file>

<file path=ppt/drawings/drawing19.xml><?xml version="1.0" encoding="utf-8"?>
<c:userShapes xmlns:c="http://schemas.openxmlformats.org/drawingml/2006/chart">
  <cdr:relSizeAnchor xmlns:cdr="http://schemas.openxmlformats.org/drawingml/2006/chartDrawing">
    <cdr:from>
      <cdr:x>0.42093</cdr:x>
      <cdr:y>0.21444</cdr:y>
    </cdr:from>
    <cdr:to>
      <cdr:x>0.57906</cdr:x>
      <cdr:y>0.27543</cdr:y>
    </cdr:to>
    <cdr:sp macro="" textlink="">
      <cdr:nvSpPr>
        <cdr:cNvPr id="2" name="Oval 1">
          <a:extLst xmlns:a="http://schemas.openxmlformats.org/drawingml/2006/main">
            <a:ext uri="{FF2B5EF4-FFF2-40B4-BE49-F238E27FC236}">
              <a16:creationId xmlns:a16="http://schemas.microsoft.com/office/drawing/2014/main" id="{E0C73CBB-9860-4B9E-8D1A-276559808362}"/>
            </a:ext>
          </a:extLst>
        </cdr:cNvPr>
        <cdr:cNvSpPr/>
      </cdr:nvSpPr>
      <cdr:spPr>
        <a:xfrm xmlns:a="http://schemas.openxmlformats.org/drawingml/2006/main">
          <a:off x="2175987" y="1120904"/>
          <a:ext cx="817439" cy="318800"/>
        </a:xfrm>
        <a:prstGeom xmlns:a="http://schemas.openxmlformats.org/drawingml/2006/main" prst="ellipse">
          <a:avLst/>
        </a:prstGeom>
        <a:solidFill xmlns:a="http://schemas.openxmlformats.org/drawingml/2006/main">
          <a:schemeClr val="bg1"/>
        </a:solidFill>
        <a:ln xmlns:a="http://schemas.openxmlformats.org/drawingml/2006/main" w="25400">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b="1" dirty="0">
              <a:solidFill>
                <a:srgbClr val="0070C0"/>
              </a:solidFill>
              <a:latin typeface="Arial" panose="020B0604020202020204" pitchFamily="34" charset="0"/>
              <a:cs typeface="Arial" panose="020B0604020202020204" pitchFamily="34" charset="0"/>
            </a:rPr>
            <a:t>76.83%</a:t>
          </a:r>
        </a:p>
      </cdr:txBody>
    </cdr:sp>
  </cdr:relSizeAnchor>
</c:userShapes>
</file>

<file path=ppt/drawings/drawing2.xml><?xml version="1.0" encoding="utf-8"?>
<c:userShapes xmlns:c="http://schemas.openxmlformats.org/drawingml/2006/chart">
  <cdr:relSizeAnchor xmlns:cdr="http://schemas.openxmlformats.org/drawingml/2006/chartDrawing">
    <cdr:from>
      <cdr:x>0.10951</cdr:x>
      <cdr:y>0.14772</cdr:y>
    </cdr:from>
    <cdr:to>
      <cdr:x>0.20458</cdr:x>
      <cdr:y>0.22411</cdr:y>
    </cdr:to>
    <cdr:sp macro="" textlink="">
      <cdr:nvSpPr>
        <cdr:cNvPr id="2" name="Arrow: Right 1">
          <a:extLst xmlns:a="http://schemas.openxmlformats.org/drawingml/2006/main">
            <a:ext uri="{FF2B5EF4-FFF2-40B4-BE49-F238E27FC236}">
              <a16:creationId xmlns:a16="http://schemas.microsoft.com/office/drawing/2014/main" id="{BEAA2BF6-4E42-42CE-9807-E9BE53D178F1}"/>
            </a:ext>
          </a:extLst>
        </cdr:cNvPr>
        <cdr:cNvSpPr/>
      </cdr:nvSpPr>
      <cdr:spPr>
        <a:xfrm xmlns:a="http://schemas.openxmlformats.org/drawingml/2006/main">
          <a:off x="682853" y="759973"/>
          <a:ext cx="592766" cy="392999"/>
        </a:xfrm>
        <a:prstGeom xmlns:a="http://schemas.openxmlformats.org/drawingml/2006/main" prst="rightArrow">
          <a:avLst/>
        </a:prstGeom>
        <a:solidFill xmlns:a="http://schemas.openxmlformats.org/drawingml/2006/main">
          <a:srgbClr val="FFC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spcAft>
              <a:spcPts val="600"/>
            </a:spcAft>
          </a:pPr>
          <a:r>
            <a:rPr lang="en-US" sz="900" b="1" dirty="0">
              <a:solidFill>
                <a:schemeClr val="tx1"/>
              </a:solidFill>
              <a:latin typeface="Arial" panose="020B0604020202020204" pitchFamily="34" charset="0"/>
              <a:cs typeface="Arial" panose="020B0604020202020204" pitchFamily="34" charset="0"/>
            </a:rPr>
            <a:t>95%</a:t>
          </a:r>
        </a:p>
      </cdr:txBody>
    </cdr:sp>
  </cdr:relSizeAnchor>
</c:userShapes>
</file>

<file path=ppt/drawings/drawing20.xml><?xml version="1.0" encoding="utf-8"?>
<c:userShapes xmlns:c="http://schemas.openxmlformats.org/drawingml/2006/chart">
  <cdr:relSizeAnchor xmlns:cdr="http://schemas.openxmlformats.org/drawingml/2006/chartDrawing">
    <cdr:from>
      <cdr:x>0.37437</cdr:x>
      <cdr:y>0.34196</cdr:y>
    </cdr:from>
    <cdr:to>
      <cdr:x>0.53169</cdr:x>
      <cdr:y>0.40517</cdr:y>
    </cdr:to>
    <cdr:sp macro="" textlink="">
      <cdr:nvSpPr>
        <cdr:cNvPr id="2" name="Oval 1">
          <a:extLst xmlns:a="http://schemas.openxmlformats.org/drawingml/2006/main">
            <a:ext uri="{FF2B5EF4-FFF2-40B4-BE49-F238E27FC236}">
              <a16:creationId xmlns:a16="http://schemas.microsoft.com/office/drawing/2014/main" id="{E0C73CBB-9860-4B9E-8D1A-276559808362}"/>
            </a:ext>
          </a:extLst>
        </cdr:cNvPr>
        <cdr:cNvSpPr/>
      </cdr:nvSpPr>
      <cdr:spPr>
        <a:xfrm xmlns:a="http://schemas.openxmlformats.org/drawingml/2006/main">
          <a:off x="1945178" y="1657021"/>
          <a:ext cx="817405" cy="306291"/>
        </a:xfrm>
        <a:prstGeom xmlns:a="http://schemas.openxmlformats.org/drawingml/2006/main" prst="ellipse">
          <a:avLst/>
        </a:prstGeom>
        <a:solidFill xmlns:a="http://schemas.openxmlformats.org/drawingml/2006/main">
          <a:schemeClr val="bg1"/>
        </a:solidFill>
        <a:ln xmlns:a="http://schemas.openxmlformats.org/drawingml/2006/main" w="25400">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b="1" dirty="0">
              <a:solidFill>
                <a:srgbClr val="0070C0"/>
              </a:solidFill>
              <a:latin typeface="Arial" panose="020B0604020202020204" pitchFamily="34" charset="0"/>
              <a:cs typeface="Arial" panose="020B0604020202020204" pitchFamily="34" charset="0"/>
            </a:rPr>
            <a:t>31.84%</a:t>
          </a:r>
        </a:p>
      </cdr:txBody>
    </cdr:sp>
  </cdr:relSizeAnchor>
</c:userShapes>
</file>

<file path=ppt/drawings/drawing21.xml><?xml version="1.0" encoding="utf-8"?>
<c:userShapes xmlns:c="http://schemas.openxmlformats.org/drawingml/2006/chart">
  <cdr:relSizeAnchor xmlns:cdr="http://schemas.openxmlformats.org/drawingml/2006/chartDrawing">
    <cdr:from>
      <cdr:x>0.35775</cdr:x>
      <cdr:y>0.37691</cdr:y>
    </cdr:from>
    <cdr:to>
      <cdr:x>0.5224</cdr:x>
      <cdr:y>0.44196</cdr:y>
    </cdr:to>
    <cdr:sp macro="" textlink="">
      <cdr:nvSpPr>
        <cdr:cNvPr id="2" name="Oval 1">
          <a:extLst xmlns:a="http://schemas.openxmlformats.org/drawingml/2006/main">
            <a:ext uri="{FF2B5EF4-FFF2-40B4-BE49-F238E27FC236}">
              <a16:creationId xmlns:a16="http://schemas.microsoft.com/office/drawing/2014/main" id="{E0C73CBB-9860-4B9E-8D1A-276559808362}"/>
            </a:ext>
          </a:extLst>
        </cdr:cNvPr>
        <cdr:cNvSpPr/>
      </cdr:nvSpPr>
      <cdr:spPr>
        <a:xfrm xmlns:a="http://schemas.openxmlformats.org/drawingml/2006/main">
          <a:off x="1776135" y="1774694"/>
          <a:ext cx="817437" cy="306293"/>
        </a:xfrm>
        <a:prstGeom xmlns:a="http://schemas.openxmlformats.org/drawingml/2006/main" prst="ellipse">
          <a:avLst/>
        </a:prstGeom>
        <a:solidFill xmlns:a="http://schemas.openxmlformats.org/drawingml/2006/main">
          <a:schemeClr val="bg1"/>
        </a:solidFill>
        <a:ln xmlns:a="http://schemas.openxmlformats.org/drawingml/2006/main" w="25400">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b="1" dirty="0">
              <a:solidFill>
                <a:srgbClr val="0070C0"/>
              </a:solidFill>
              <a:latin typeface="Arial" panose="020B0604020202020204" pitchFamily="34" charset="0"/>
              <a:cs typeface="Arial" panose="020B0604020202020204" pitchFamily="34" charset="0"/>
            </a:rPr>
            <a:t>31.25%</a:t>
          </a:r>
        </a:p>
      </cdr:txBody>
    </cdr:sp>
  </cdr:relSizeAnchor>
</c:userShapes>
</file>

<file path=ppt/drawings/drawing22.xml><?xml version="1.0" encoding="utf-8"?>
<c:userShapes xmlns:c="http://schemas.openxmlformats.org/drawingml/2006/chart">
  <cdr:relSizeAnchor xmlns:cdr="http://schemas.openxmlformats.org/drawingml/2006/chartDrawing">
    <cdr:from>
      <cdr:x>0.38189</cdr:x>
      <cdr:y>0.18243</cdr:y>
    </cdr:from>
    <cdr:to>
      <cdr:x>0.53099</cdr:x>
      <cdr:y>0.24408</cdr:y>
    </cdr:to>
    <cdr:sp macro="" textlink="">
      <cdr:nvSpPr>
        <cdr:cNvPr id="2" name="Oval 1">
          <a:extLst xmlns:a="http://schemas.openxmlformats.org/drawingml/2006/main">
            <a:ext uri="{FF2B5EF4-FFF2-40B4-BE49-F238E27FC236}">
              <a16:creationId xmlns:a16="http://schemas.microsoft.com/office/drawing/2014/main" id="{E0C73CBB-9860-4B9E-8D1A-276559808362}"/>
            </a:ext>
          </a:extLst>
        </cdr:cNvPr>
        <cdr:cNvSpPr/>
      </cdr:nvSpPr>
      <cdr:spPr>
        <a:xfrm xmlns:a="http://schemas.openxmlformats.org/drawingml/2006/main">
          <a:off x="2093680" y="906271"/>
          <a:ext cx="817429" cy="306270"/>
        </a:xfrm>
        <a:prstGeom xmlns:a="http://schemas.openxmlformats.org/drawingml/2006/main" prst="ellipse">
          <a:avLst/>
        </a:prstGeom>
        <a:solidFill xmlns:a="http://schemas.openxmlformats.org/drawingml/2006/main">
          <a:schemeClr val="bg1"/>
        </a:solidFill>
        <a:ln xmlns:a="http://schemas.openxmlformats.org/drawingml/2006/main" w="25400">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b="1" dirty="0">
              <a:solidFill>
                <a:srgbClr val="0070C0"/>
              </a:solidFill>
              <a:latin typeface="Arial" panose="020B0604020202020204" pitchFamily="34" charset="0"/>
              <a:cs typeface="Arial" panose="020B0604020202020204" pitchFamily="34" charset="0"/>
            </a:rPr>
            <a:t>33.94%</a:t>
          </a:r>
        </a:p>
      </cdr:txBody>
    </cdr:sp>
  </cdr:relSizeAnchor>
</c:userShapes>
</file>

<file path=ppt/drawings/drawing23.xml><?xml version="1.0" encoding="utf-8"?>
<c:userShapes xmlns:c="http://schemas.openxmlformats.org/drawingml/2006/chart">
  <cdr:relSizeAnchor xmlns:cdr="http://schemas.openxmlformats.org/drawingml/2006/chartDrawing">
    <cdr:from>
      <cdr:x>0.37388</cdr:x>
      <cdr:y>0.12248</cdr:y>
    </cdr:from>
    <cdr:to>
      <cdr:x>0.52987</cdr:x>
      <cdr:y>0.18552</cdr:y>
    </cdr:to>
    <cdr:sp macro="" textlink="">
      <cdr:nvSpPr>
        <cdr:cNvPr id="2" name="Oval 1">
          <a:extLst xmlns:a="http://schemas.openxmlformats.org/drawingml/2006/main">
            <a:ext uri="{FF2B5EF4-FFF2-40B4-BE49-F238E27FC236}">
              <a16:creationId xmlns:a16="http://schemas.microsoft.com/office/drawing/2014/main" id="{E0C73CBB-9860-4B9E-8D1A-276559808362}"/>
            </a:ext>
          </a:extLst>
        </cdr:cNvPr>
        <cdr:cNvSpPr/>
      </cdr:nvSpPr>
      <cdr:spPr>
        <a:xfrm xmlns:a="http://schemas.openxmlformats.org/drawingml/2006/main">
          <a:off x="1959251" y="595075"/>
          <a:ext cx="817439" cy="306292"/>
        </a:xfrm>
        <a:prstGeom xmlns:a="http://schemas.openxmlformats.org/drawingml/2006/main" prst="ellipse">
          <a:avLst/>
        </a:prstGeom>
        <a:solidFill xmlns:a="http://schemas.openxmlformats.org/drawingml/2006/main">
          <a:schemeClr val="bg1"/>
        </a:solidFill>
        <a:ln xmlns:a="http://schemas.openxmlformats.org/drawingml/2006/main" w="25400">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b="1" dirty="0">
              <a:solidFill>
                <a:srgbClr val="0070C0"/>
              </a:solidFill>
              <a:latin typeface="Arial" panose="020B0604020202020204" pitchFamily="34" charset="0"/>
              <a:cs typeface="Arial" panose="020B0604020202020204" pitchFamily="34" charset="0"/>
            </a:rPr>
            <a:t>34.69%</a:t>
          </a:r>
        </a:p>
      </cdr:txBody>
    </cdr:sp>
  </cdr:relSizeAnchor>
</c:userShapes>
</file>

<file path=ppt/drawings/drawing24.xml><?xml version="1.0" encoding="utf-8"?>
<c:userShapes xmlns:c="http://schemas.openxmlformats.org/drawingml/2006/chart">
  <cdr:relSizeAnchor xmlns:cdr="http://schemas.openxmlformats.org/drawingml/2006/chartDrawing">
    <cdr:from>
      <cdr:x>0.40013</cdr:x>
      <cdr:y>0.62365</cdr:y>
    </cdr:from>
    <cdr:to>
      <cdr:x>0.55781</cdr:x>
      <cdr:y>0.68671</cdr:y>
    </cdr:to>
    <cdr:sp macro="" textlink="">
      <cdr:nvSpPr>
        <cdr:cNvPr id="2" name="Oval 1">
          <a:extLst xmlns:a="http://schemas.openxmlformats.org/drawingml/2006/main">
            <a:ext uri="{FF2B5EF4-FFF2-40B4-BE49-F238E27FC236}">
              <a16:creationId xmlns:a16="http://schemas.microsoft.com/office/drawing/2014/main" id="{E0C73CBB-9860-4B9E-8D1A-276559808362}"/>
            </a:ext>
          </a:extLst>
        </cdr:cNvPr>
        <cdr:cNvSpPr/>
      </cdr:nvSpPr>
      <cdr:spPr>
        <a:xfrm xmlns:a="http://schemas.openxmlformats.org/drawingml/2006/main">
          <a:off x="2174954" y="2995343"/>
          <a:ext cx="857084" cy="302873"/>
        </a:xfrm>
        <a:prstGeom xmlns:a="http://schemas.openxmlformats.org/drawingml/2006/main" prst="ellipse">
          <a:avLst/>
        </a:prstGeom>
        <a:solidFill xmlns:a="http://schemas.openxmlformats.org/drawingml/2006/main">
          <a:schemeClr val="bg1"/>
        </a:solidFill>
        <a:ln xmlns:a="http://schemas.openxmlformats.org/drawingml/2006/main" w="25400">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b="1" dirty="0">
              <a:solidFill>
                <a:srgbClr val="0070C0"/>
              </a:solidFill>
              <a:latin typeface="Arial" panose="020B0604020202020204" pitchFamily="34" charset="0"/>
              <a:cs typeface="Arial" panose="020B0604020202020204" pitchFamily="34" charset="0"/>
            </a:rPr>
            <a:t>21.24%</a:t>
          </a:r>
        </a:p>
      </cdr:txBody>
    </cdr:sp>
  </cdr:relSizeAnchor>
</c:userShapes>
</file>

<file path=ppt/drawings/drawing25.xml><?xml version="1.0" encoding="utf-8"?>
<c:userShapes xmlns:c="http://schemas.openxmlformats.org/drawingml/2006/chart">
  <cdr:relSizeAnchor xmlns:cdr="http://schemas.openxmlformats.org/drawingml/2006/chartDrawing">
    <cdr:from>
      <cdr:x>0.37877</cdr:x>
      <cdr:y>0.4013</cdr:y>
    </cdr:from>
    <cdr:to>
      <cdr:x>0.53602</cdr:x>
      <cdr:y>0.4658</cdr:y>
    </cdr:to>
    <cdr:sp macro="" textlink="">
      <cdr:nvSpPr>
        <cdr:cNvPr id="2" name="Oval 1">
          <a:extLst xmlns:a="http://schemas.openxmlformats.org/drawingml/2006/main">
            <a:ext uri="{FF2B5EF4-FFF2-40B4-BE49-F238E27FC236}">
              <a16:creationId xmlns:a16="http://schemas.microsoft.com/office/drawing/2014/main" id="{E0C73CBB-9860-4B9E-8D1A-276559808362}"/>
            </a:ext>
          </a:extLst>
        </cdr:cNvPr>
        <cdr:cNvSpPr/>
      </cdr:nvSpPr>
      <cdr:spPr>
        <a:xfrm xmlns:a="http://schemas.openxmlformats.org/drawingml/2006/main">
          <a:off x="1968836" y="1905674"/>
          <a:ext cx="817381" cy="306298"/>
        </a:xfrm>
        <a:prstGeom xmlns:a="http://schemas.openxmlformats.org/drawingml/2006/main" prst="ellipse">
          <a:avLst/>
        </a:prstGeom>
        <a:solidFill xmlns:a="http://schemas.openxmlformats.org/drawingml/2006/main">
          <a:schemeClr val="bg1"/>
        </a:solidFill>
        <a:ln xmlns:a="http://schemas.openxmlformats.org/drawingml/2006/main" w="25400">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sz="900" b="1" dirty="0">
              <a:solidFill>
                <a:srgbClr val="0070C0"/>
              </a:solidFill>
              <a:latin typeface="Arial" panose="020B0604020202020204" pitchFamily="34" charset="0"/>
              <a:cs typeface="Arial" panose="020B0604020202020204" pitchFamily="34" charset="0"/>
            </a:rPr>
            <a:t>27.00%</a:t>
          </a:r>
        </a:p>
      </cdr:txBody>
    </cdr:sp>
  </cdr:relSizeAnchor>
</c:userShapes>
</file>

<file path=ppt/drawings/drawing3.xml><?xml version="1.0" encoding="utf-8"?>
<c:userShapes xmlns:c="http://schemas.openxmlformats.org/drawingml/2006/chart">
  <cdr:relSizeAnchor xmlns:cdr="http://schemas.openxmlformats.org/drawingml/2006/chartDrawing">
    <cdr:from>
      <cdr:x>0.14886</cdr:x>
      <cdr:y>0.5997</cdr:y>
    </cdr:from>
    <cdr:to>
      <cdr:x>0.29115</cdr:x>
      <cdr:y>0.68089</cdr:y>
    </cdr:to>
    <cdr:sp macro="" textlink="">
      <cdr:nvSpPr>
        <cdr:cNvPr id="3" name="TextBox 10"/>
        <cdr:cNvSpPr txBox="1"/>
      </cdr:nvSpPr>
      <cdr:spPr>
        <a:xfrm xmlns:a="http://schemas.openxmlformats.org/drawingml/2006/main">
          <a:off x="808035" y="2955215"/>
          <a:ext cx="772373" cy="40008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Arial" panose="020B0604020202020204" pitchFamily="34" charset="0"/>
              <a:cs typeface="Arial" panose="020B0604020202020204" pitchFamily="34" charset="0"/>
            </a:rPr>
            <a:t>Gap:</a:t>
          </a:r>
        </a:p>
        <a:p xmlns:a="http://schemas.openxmlformats.org/drawingml/2006/main">
          <a:pPr algn="ctr"/>
          <a:r>
            <a:rPr lang="en-US" sz="1000" b="1" dirty="0">
              <a:latin typeface="Arial" panose="020B0604020202020204" pitchFamily="34" charset="0"/>
              <a:cs typeface="Arial" panose="020B0604020202020204" pitchFamily="34" charset="0"/>
            </a:rPr>
            <a:t> 30.88%</a:t>
          </a:r>
        </a:p>
      </cdr:txBody>
    </cdr:sp>
  </cdr:relSizeAnchor>
  <cdr:relSizeAnchor xmlns:cdr="http://schemas.openxmlformats.org/drawingml/2006/chartDrawing">
    <cdr:from>
      <cdr:x>0.36114</cdr:x>
      <cdr:y>0.59197</cdr:y>
    </cdr:from>
    <cdr:to>
      <cdr:x>0.5</cdr:x>
      <cdr:y>0.67317</cdr:y>
    </cdr:to>
    <cdr:sp macro="" textlink="">
      <cdr:nvSpPr>
        <cdr:cNvPr id="4" name="TextBox 10"/>
        <cdr:cNvSpPr txBox="1"/>
      </cdr:nvSpPr>
      <cdr:spPr>
        <a:xfrm xmlns:a="http://schemas.openxmlformats.org/drawingml/2006/main">
          <a:off x="1960324" y="2917111"/>
          <a:ext cx="753754" cy="40013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Arial" panose="020B0604020202020204" pitchFamily="34" charset="0"/>
              <a:cs typeface="Arial" panose="020B0604020202020204" pitchFamily="34" charset="0"/>
            </a:rPr>
            <a:t>Gap:</a:t>
          </a:r>
        </a:p>
        <a:p xmlns:a="http://schemas.openxmlformats.org/drawingml/2006/main">
          <a:pPr algn="ctr"/>
          <a:r>
            <a:rPr lang="en-US" sz="1000" b="1" dirty="0">
              <a:latin typeface="Arial" panose="020B0604020202020204" pitchFamily="34" charset="0"/>
              <a:cs typeface="Arial" panose="020B0604020202020204" pitchFamily="34" charset="0"/>
            </a:rPr>
            <a:t> 30.22%</a:t>
          </a:r>
        </a:p>
      </cdr:txBody>
    </cdr:sp>
  </cdr:relSizeAnchor>
  <cdr:relSizeAnchor xmlns:cdr="http://schemas.openxmlformats.org/drawingml/2006/chartDrawing">
    <cdr:from>
      <cdr:x>0.59049</cdr:x>
      <cdr:y>0.59407</cdr:y>
    </cdr:from>
    <cdr:to>
      <cdr:x>0.71114</cdr:x>
      <cdr:y>0.67526</cdr:y>
    </cdr:to>
    <cdr:sp macro="" textlink="">
      <cdr:nvSpPr>
        <cdr:cNvPr id="5" name="TextBox 10"/>
        <cdr:cNvSpPr txBox="1"/>
      </cdr:nvSpPr>
      <cdr:spPr>
        <a:xfrm xmlns:a="http://schemas.openxmlformats.org/drawingml/2006/main">
          <a:off x="3205272" y="2927464"/>
          <a:ext cx="654907" cy="40008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Arial" panose="020B0604020202020204" pitchFamily="34" charset="0"/>
              <a:cs typeface="Arial" panose="020B0604020202020204" pitchFamily="34" charset="0"/>
            </a:rPr>
            <a:t>Gap:</a:t>
          </a:r>
        </a:p>
        <a:p xmlns:a="http://schemas.openxmlformats.org/drawingml/2006/main">
          <a:pPr algn="ctr"/>
          <a:r>
            <a:rPr lang="en-US" sz="1000" b="1" dirty="0">
              <a:latin typeface="Arial" panose="020B0604020202020204" pitchFamily="34" charset="0"/>
              <a:cs typeface="Arial" panose="020B0604020202020204" pitchFamily="34" charset="0"/>
            </a:rPr>
            <a:t> 31.77%</a:t>
          </a:r>
        </a:p>
      </cdr:txBody>
    </cdr:sp>
  </cdr:relSizeAnchor>
  <cdr:relSizeAnchor xmlns:cdr="http://schemas.openxmlformats.org/drawingml/2006/chartDrawing">
    <cdr:from>
      <cdr:x>0.7587</cdr:x>
      <cdr:y>0.59245</cdr:y>
    </cdr:from>
    <cdr:to>
      <cdr:x>0.97862</cdr:x>
      <cdr:y>0.67297</cdr:y>
    </cdr:to>
    <cdr:sp macro="" textlink="">
      <cdr:nvSpPr>
        <cdr:cNvPr id="6" name="TextBox 10" descr="The graph shows proficiency gaps in reading for grade 4 for school years between 2015-15 and 2018-19. Reading proficiency gaps at grade 4 appear persistent in the bar graph, beginning with a gap of 30.88% in 2015-16 and ending with a gap of 31.84% in 2018-19."/>
        <cdr:cNvSpPr txBox="1"/>
      </cdr:nvSpPr>
      <cdr:spPr>
        <a:xfrm xmlns:a="http://schemas.openxmlformats.org/drawingml/2006/main">
          <a:off x="4118320" y="2919451"/>
          <a:ext cx="1193793" cy="39678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Arial" panose="020B0604020202020204" pitchFamily="34" charset="0"/>
              <a:cs typeface="Arial" panose="020B0604020202020204" pitchFamily="34" charset="0"/>
            </a:rPr>
            <a:t>Gap:</a:t>
          </a:r>
        </a:p>
        <a:p xmlns:a="http://schemas.openxmlformats.org/drawingml/2006/main">
          <a:pPr algn="ctr"/>
          <a:r>
            <a:rPr lang="en-US" sz="1000" b="1" dirty="0">
              <a:latin typeface="Arial" panose="020B0604020202020204" pitchFamily="34" charset="0"/>
              <a:cs typeface="Arial" panose="020B0604020202020204" pitchFamily="34" charset="0"/>
            </a:rPr>
            <a:t> 31.84%</a:t>
          </a:r>
        </a:p>
      </cdr:txBody>
    </cdr:sp>
  </cdr:relSizeAnchor>
</c:userShapes>
</file>

<file path=ppt/drawings/drawing4.xml><?xml version="1.0" encoding="utf-8"?>
<c:userShapes xmlns:c="http://schemas.openxmlformats.org/drawingml/2006/chart">
  <cdr:relSizeAnchor xmlns:cdr="http://schemas.openxmlformats.org/drawingml/2006/chartDrawing">
    <cdr:from>
      <cdr:x>0.18896</cdr:x>
      <cdr:y>0.5786</cdr:y>
    </cdr:from>
    <cdr:to>
      <cdr:x>0.31821</cdr:x>
      <cdr:y>0.66319</cdr:y>
    </cdr:to>
    <cdr:sp macro="" textlink="">
      <cdr:nvSpPr>
        <cdr:cNvPr id="2" name="TextBox 10"/>
        <cdr:cNvSpPr txBox="1"/>
      </cdr:nvSpPr>
      <cdr:spPr>
        <a:xfrm xmlns:a="http://schemas.openxmlformats.org/drawingml/2006/main">
          <a:off x="999378" y="2971659"/>
          <a:ext cx="683580" cy="43444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Arial" panose="020B0604020202020204" pitchFamily="34" charset="0"/>
              <a:cs typeface="Arial" panose="020B0604020202020204" pitchFamily="34" charset="0"/>
            </a:rPr>
            <a:t>Gap:</a:t>
          </a:r>
        </a:p>
        <a:p xmlns:a="http://schemas.openxmlformats.org/drawingml/2006/main">
          <a:pPr algn="ctr"/>
          <a:r>
            <a:rPr lang="en-US" sz="1000" b="1" dirty="0">
              <a:latin typeface="Arial" panose="020B0604020202020204" pitchFamily="34" charset="0"/>
              <a:cs typeface="Arial" panose="020B0604020202020204" pitchFamily="34" charset="0"/>
            </a:rPr>
            <a:t> 33.14%</a:t>
          </a:r>
        </a:p>
      </cdr:txBody>
    </cdr:sp>
  </cdr:relSizeAnchor>
  <cdr:relSizeAnchor xmlns:cdr="http://schemas.openxmlformats.org/drawingml/2006/chartDrawing">
    <cdr:from>
      <cdr:x>0.39022</cdr:x>
      <cdr:y>0.5749</cdr:y>
    </cdr:from>
    <cdr:to>
      <cdr:x>0.52781</cdr:x>
      <cdr:y>0.65977</cdr:y>
    </cdr:to>
    <cdr:sp macro="" textlink="">
      <cdr:nvSpPr>
        <cdr:cNvPr id="3" name="TextBox 10"/>
        <cdr:cNvSpPr txBox="1"/>
      </cdr:nvSpPr>
      <cdr:spPr>
        <a:xfrm xmlns:a="http://schemas.openxmlformats.org/drawingml/2006/main">
          <a:off x="1962625" y="2710321"/>
          <a:ext cx="692013" cy="40011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Arial" panose="020B0604020202020204" pitchFamily="34" charset="0"/>
              <a:cs typeface="Arial" panose="020B0604020202020204" pitchFamily="34" charset="0"/>
            </a:rPr>
            <a:t>Gap:</a:t>
          </a:r>
        </a:p>
        <a:p xmlns:a="http://schemas.openxmlformats.org/drawingml/2006/main">
          <a:pPr algn="ctr"/>
          <a:r>
            <a:rPr lang="en-US" sz="1000" b="1" dirty="0">
              <a:latin typeface="Arial" panose="020B0604020202020204" pitchFamily="34" charset="0"/>
              <a:cs typeface="Arial" panose="020B0604020202020204" pitchFamily="34" charset="0"/>
            </a:rPr>
            <a:t> 34.38%</a:t>
          </a:r>
        </a:p>
      </cdr:txBody>
    </cdr:sp>
  </cdr:relSizeAnchor>
  <cdr:relSizeAnchor xmlns:cdr="http://schemas.openxmlformats.org/drawingml/2006/chartDrawing">
    <cdr:from>
      <cdr:x>0.5975</cdr:x>
      <cdr:y>0.57611</cdr:y>
    </cdr:from>
    <cdr:to>
      <cdr:x>0.73286</cdr:x>
      <cdr:y>0.66098</cdr:y>
    </cdr:to>
    <cdr:sp macro="" textlink="">
      <cdr:nvSpPr>
        <cdr:cNvPr id="4" name="TextBox 10"/>
        <cdr:cNvSpPr txBox="1"/>
      </cdr:nvSpPr>
      <cdr:spPr>
        <a:xfrm xmlns:a="http://schemas.openxmlformats.org/drawingml/2006/main">
          <a:off x="3160050" y="2958879"/>
          <a:ext cx="715908" cy="43588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Arial" panose="020B0604020202020204" pitchFamily="34" charset="0"/>
              <a:cs typeface="Arial" panose="020B0604020202020204" pitchFamily="34" charset="0"/>
            </a:rPr>
            <a:t>Gap:</a:t>
          </a:r>
        </a:p>
        <a:p xmlns:a="http://schemas.openxmlformats.org/drawingml/2006/main">
          <a:pPr algn="ctr"/>
          <a:r>
            <a:rPr lang="en-US" sz="1000" b="1" dirty="0">
              <a:latin typeface="Arial" panose="020B0604020202020204" pitchFamily="34" charset="0"/>
              <a:cs typeface="Arial" panose="020B0604020202020204" pitchFamily="34" charset="0"/>
            </a:rPr>
            <a:t> 34.17%</a:t>
          </a:r>
        </a:p>
      </cdr:txBody>
    </cdr:sp>
  </cdr:relSizeAnchor>
  <cdr:relSizeAnchor xmlns:cdr="http://schemas.openxmlformats.org/drawingml/2006/chartDrawing">
    <cdr:from>
      <cdr:x>0.78871</cdr:x>
      <cdr:y>0.58157</cdr:y>
    </cdr:from>
    <cdr:to>
      <cdr:x>0.95473</cdr:x>
      <cdr:y>0.66644</cdr:y>
    </cdr:to>
    <cdr:sp macro="" textlink="">
      <cdr:nvSpPr>
        <cdr:cNvPr id="5" name="TextBox 10"/>
        <cdr:cNvSpPr txBox="1"/>
      </cdr:nvSpPr>
      <cdr:spPr>
        <a:xfrm xmlns:a="http://schemas.openxmlformats.org/drawingml/2006/main">
          <a:off x="4171325" y="2986907"/>
          <a:ext cx="878056" cy="43588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Arial" panose="020B0604020202020204" pitchFamily="34" charset="0"/>
              <a:cs typeface="Arial" panose="020B0604020202020204" pitchFamily="34" charset="0"/>
            </a:rPr>
            <a:t>Gap:</a:t>
          </a:r>
        </a:p>
        <a:p xmlns:a="http://schemas.openxmlformats.org/drawingml/2006/main">
          <a:pPr algn="ctr"/>
          <a:r>
            <a:rPr lang="en-US" sz="1000" b="1" dirty="0">
              <a:latin typeface="Arial" panose="020B0604020202020204" pitchFamily="34" charset="0"/>
              <a:cs typeface="Arial" panose="020B0604020202020204" pitchFamily="34" charset="0"/>
            </a:rPr>
            <a:t> 33.94%</a:t>
          </a:r>
        </a:p>
      </cdr:txBody>
    </cdr:sp>
  </cdr:relSizeAnchor>
</c:userShapes>
</file>

<file path=ppt/drawings/drawing5.xml><?xml version="1.0" encoding="utf-8"?>
<c:userShapes xmlns:c="http://schemas.openxmlformats.org/drawingml/2006/chart">
  <cdr:relSizeAnchor xmlns:cdr="http://schemas.openxmlformats.org/drawingml/2006/chartDrawing">
    <cdr:from>
      <cdr:x>0.11744</cdr:x>
      <cdr:y>0.59078</cdr:y>
    </cdr:from>
    <cdr:to>
      <cdr:x>0.32702</cdr:x>
      <cdr:y>0.67441</cdr:y>
    </cdr:to>
    <cdr:sp macro="" textlink="">
      <cdr:nvSpPr>
        <cdr:cNvPr id="2" name="TextBox 10"/>
        <cdr:cNvSpPr txBox="1"/>
      </cdr:nvSpPr>
      <cdr:spPr>
        <a:xfrm xmlns:a="http://schemas.openxmlformats.org/drawingml/2006/main">
          <a:off x="640073" y="2870906"/>
          <a:ext cx="1142264" cy="40640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Arial" panose="020B0604020202020204" pitchFamily="34" charset="0"/>
              <a:cs typeface="Arial" panose="020B0604020202020204" pitchFamily="34" charset="0"/>
            </a:rPr>
            <a:t>Gap:</a:t>
          </a:r>
        </a:p>
        <a:p xmlns:a="http://schemas.openxmlformats.org/drawingml/2006/main">
          <a:pPr algn="ctr"/>
          <a:r>
            <a:rPr lang="en-US" sz="1000" b="1" dirty="0">
              <a:latin typeface="Arial" panose="020B0604020202020204" pitchFamily="34" charset="0"/>
              <a:cs typeface="Arial" panose="020B0604020202020204" pitchFamily="34" charset="0"/>
            </a:rPr>
            <a:t> 33.14%</a:t>
          </a:r>
        </a:p>
      </cdr:txBody>
    </cdr:sp>
  </cdr:relSizeAnchor>
  <cdr:relSizeAnchor xmlns:cdr="http://schemas.openxmlformats.org/drawingml/2006/chartDrawing">
    <cdr:from>
      <cdr:x>0.34096</cdr:x>
      <cdr:y>0.59015</cdr:y>
    </cdr:from>
    <cdr:to>
      <cdr:x>0.53501</cdr:x>
      <cdr:y>0.67378</cdr:y>
    </cdr:to>
    <cdr:sp macro="" textlink="">
      <cdr:nvSpPr>
        <cdr:cNvPr id="3" name="TextBox 10"/>
        <cdr:cNvSpPr txBox="1"/>
      </cdr:nvSpPr>
      <cdr:spPr>
        <a:xfrm xmlns:a="http://schemas.openxmlformats.org/drawingml/2006/main">
          <a:off x="1858333" y="2867825"/>
          <a:ext cx="1057622" cy="40640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Arial" panose="020B0604020202020204" pitchFamily="34" charset="0"/>
              <a:cs typeface="Arial" panose="020B0604020202020204" pitchFamily="34" charset="0"/>
            </a:rPr>
            <a:t>Gap:</a:t>
          </a:r>
        </a:p>
        <a:p xmlns:a="http://schemas.openxmlformats.org/drawingml/2006/main">
          <a:pPr algn="ctr"/>
          <a:r>
            <a:rPr lang="en-US" sz="1000" b="1" dirty="0">
              <a:latin typeface="Arial" panose="020B0604020202020204" pitchFamily="34" charset="0"/>
              <a:cs typeface="Arial" panose="020B0604020202020204" pitchFamily="34" charset="0"/>
            </a:rPr>
            <a:t> 33.38%</a:t>
          </a:r>
        </a:p>
      </cdr:txBody>
    </cdr:sp>
  </cdr:relSizeAnchor>
  <cdr:relSizeAnchor xmlns:cdr="http://schemas.openxmlformats.org/drawingml/2006/chartDrawing">
    <cdr:from>
      <cdr:x>0.52802</cdr:x>
      <cdr:y>0.59492</cdr:y>
    </cdr:from>
    <cdr:to>
      <cdr:x>0.76949</cdr:x>
      <cdr:y>0.67726</cdr:y>
    </cdr:to>
    <cdr:sp macro="" textlink="">
      <cdr:nvSpPr>
        <cdr:cNvPr id="4" name="TextBox 10"/>
        <cdr:cNvSpPr txBox="1"/>
      </cdr:nvSpPr>
      <cdr:spPr>
        <a:xfrm xmlns:a="http://schemas.openxmlformats.org/drawingml/2006/main">
          <a:off x="2877859" y="2891006"/>
          <a:ext cx="1316072" cy="4001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Arial" panose="020B0604020202020204" pitchFamily="34" charset="0"/>
              <a:cs typeface="Arial" panose="020B0604020202020204" pitchFamily="34" charset="0"/>
            </a:rPr>
            <a:t>Gap:</a:t>
          </a:r>
        </a:p>
        <a:p xmlns:a="http://schemas.openxmlformats.org/drawingml/2006/main">
          <a:pPr algn="ctr"/>
          <a:r>
            <a:rPr lang="en-US" sz="1000" b="1" dirty="0">
              <a:latin typeface="Arial" panose="020B0604020202020204" pitchFamily="34" charset="0"/>
              <a:cs typeface="Arial" panose="020B0604020202020204" pitchFamily="34" charset="0"/>
            </a:rPr>
            <a:t> 34.17%</a:t>
          </a:r>
        </a:p>
      </cdr:txBody>
    </cdr:sp>
  </cdr:relSizeAnchor>
  <cdr:relSizeAnchor xmlns:cdr="http://schemas.openxmlformats.org/drawingml/2006/chartDrawing">
    <cdr:from>
      <cdr:x>0.78233</cdr:x>
      <cdr:y>0.58705</cdr:y>
    </cdr:from>
    <cdr:to>
      <cdr:x>0.95439</cdr:x>
      <cdr:y>0.66939</cdr:y>
    </cdr:to>
    <cdr:sp macro="" textlink="">
      <cdr:nvSpPr>
        <cdr:cNvPr id="5" name="TextBox 10"/>
        <cdr:cNvSpPr txBox="1"/>
      </cdr:nvSpPr>
      <cdr:spPr>
        <a:xfrm xmlns:a="http://schemas.openxmlformats.org/drawingml/2006/main">
          <a:off x="4263871" y="2852795"/>
          <a:ext cx="937771" cy="40013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Arial" panose="020B0604020202020204" pitchFamily="34" charset="0"/>
              <a:cs typeface="Arial" panose="020B0604020202020204" pitchFamily="34" charset="0"/>
            </a:rPr>
            <a:t>Gap:</a:t>
          </a:r>
        </a:p>
        <a:p xmlns:a="http://schemas.openxmlformats.org/drawingml/2006/main">
          <a:pPr algn="ctr"/>
          <a:r>
            <a:rPr lang="en-US" sz="1000" b="1" dirty="0">
              <a:latin typeface="Arial" panose="020B0604020202020204" pitchFamily="34" charset="0"/>
              <a:cs typeface="Arial" panose="020B0604020202020204" pitchFamily="34" charset="0"/>
            </a:rPr>
            <a:t> 33.94%</a:t>
          </a:r>
        </a:p>
      </cdr:txBody>
    </cdr:sp>
  </cdr:relSizeAnchor>
</c:userShapes>
</file>

<file path=ppt/drawings/drawing6.xml><?xml version="1.0" encoding="utf-8"?>
<c:userShapes xmlns:c="http://schemas.openxmlformats.org/drawingml/2006/chart">
  <cdr:relSizeAnchor xmlns:cdr="http://schemas.openxmlformats.org/drawingml/2006/chartDrawing">
    <cdr:from>
      <cdr:x>0.73866</cdr:x>
      <cdr:y>0.59249</cdr:y>
    </cdr:from>
    <cdr:to>
      <cdr:x>1</cdr:x>
      <cdr:y>0.67488</cdr:y>
    </cdr:to>
    <cdr:sp macro="" textlink="">
      <cdr:nvSpPr>
        <cdr:cNvPr id="2" name="TextBox 10"/>
        <cdr:cNvSpPr txBox="1"/>
      </cdr:nvSpPr>
      <cdr:spPr>
        <a:xfrm xmlns:a="http://schemas.openxmlformats.org/drawingml/2006/main">
          <a:off x="3944273" y="2877374"/>
          <a:ext cx="1395495" cy="4001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Arial" panose="020B0604020202020204" pitchFamily="34" charset="0"/>
              <a:cs typeface="Arial" panose="020B0604020202020204" pitchFamily="34" charset="0"/>
            </a:rPr>
            <a:t>Gap:</a:t>
          </a:r>
        </a:p>
        <a:p xmlns:a="http://schemas.openxmlformats.org/drawingml/2006/main">
          <a:pPr algn="ctr"/>
          <a:r>
            <a:rPr lang="en-US" sz="1000" b="1" dirty="0">
              <a:latin typeface="Arial" panose="020B0604020202020204" pitchFamily="34" charset="0"/>
              <a:cs typeface="Arial" panose="020B0604020202020204" pitchFamily="34" charset="0"/>
            </a:rPr>
            <a:t> 34.69%</a:t>
          </a:r>
        </a:p>
      </cdr:txBody>
    </cdr:sp>
  </cdr:relSizeAnchor>
  <cdr:relSizeAnchor xmlns:cdr="http://schemas.openxmlformats.org/drawingml/2006/chartDrawing">
    <cdr:from>
      <cdr:x>0.57145</cdr:x>
      <cdr:y>0.58974</cdr:y>
    </cdr:from>
    <cdr:to>
      <cdr:x>0.72825</cdr:x>
      <cdr:y>0.67213</cdr:y>
    </cdr:to>
    <cdr:sp macro="" textlink="">
      <cdr:nvSpPr>
        <cdr:cNvPr id="3" name="TextBox 10"/>
        <cdr:cNvSpPr txBox="1"/>
      </cdr:nvSpPr>
      <cdr:spPr>
        <a:xfrm xmlns:a="http://schemas.openxmlformats.org/drawingml/2006/main">
          <a:off x="3051396" y="2864011"/>
          <a:ext cx="837276" cy="4001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Arial" panose="020B0604020202020204" pitchFamily="34" charset="0"/>
              <a:cs typeface="Arial" panose="020B0604020202020204" pitchFamily="34" charset="0"/>
            </a:rPr>
            <a:t>Gap:</a:t>
          </a:r>
        </a:p>
        <a:p xmlns:a="http://schemas.openxmlformats.org/drawingml/2006/main">
          <a:pPr algn="ctr"/>
          <a:r>
            <a:rPr lang="en-US" sz="1000" b="1" dirty="0">
              <a:latin typeface="Arial" panose="020B0604020202020204" pitchFamily="34" charset="0"/>
              <a:cs typeface="Arial" panose="020B0604020202020204" pitchFamily="34" charset="0"/>
            </a:rPr>
            <a:t> 33.81%</a:t>
          </a:r>
        </a:p>
      </cdr:txBody>
    </cdr:sp>
  </cdr:relSizeAnchor>
  <cdr:relSizeAnchor xmlns:cdr="http://schemas.openxmlformats.org/drawingml/2006/chartDrawing">
    <cdr:from>
      <cdr:x>0.35109</cdr:x>
      <cdr:y>0.59019</cdr:y>
    </cdr:from>
    <cdr:to>
      <cdr:x>0.52311</cdr:x>
      <cdr:y>0.67258</cdr:y>
    </cdr:to>
    <cdr:sp macro="" textlink="">
      <cdr:nvSpPr>
        <cdr:cNvPr id="4" name="TextBox 10"/>
        <cdr:cNvSpPr txBox="1"/>
      </cdr:nvSpPr>
      <cdr:spPr>
        <a:xfrm xmlns:a="http://schemas.openxmlformats.org/drawingml/2006/main">
          <a:off x="1874763" y="2866221"/>
          <a:ext cx="918547" cy="4001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Arial" panose="020B0604020202020204" pitchFamily="34" charset="0"/>
              <a:cs typeface="Arial" panose="020B0604020202020204" pitchFamily="34" charset="0"/>
            </a:rPr>
            <a:t>Gap:</a:t>
          </a:r>
        </a:p>
        <a:p xmlns:a="http://schemas.openxmlformats.org/drawingml/2006/main">
          <a:pPr algn="ctr"/>
          <a:r>
            <a:rPr lang="en-US" sz="1000" b="1" dirty="0">
              <a:latin typeface="Arial" panose="020B0604020202020204" pitchFamily="34" charset="0"/>
              <a:cs typeface="Arial" panose="020B0604020202020204" pitchFamily="34" charset="0"/>
            </a:rPr>
            <a:t> 34.70%</a:t>
          </a:r>
        </a:p>
      </cdr:txBody>
    </cdr:sp>
  </cdr:relSizeAnchor>
  <cdr:relSizeAnchor xmlns:cdr="http://schemas.openxmlformats.org/drawingml/2006/chartDrawing">
    <cdr:from>
      <cdr:x>0.14025</cdr:x>
      <cdr:y>0.59357</cdr:y>
    </cdr:from>
    <cdr:to>
      <cdr:x>0.3053</cdr:x>
      <cdr:y>0.67596</cdr:y>
    </cdr:to>
    <cdr:sp macro="" textlink="">
      <cdr:nvSpPr>
        <cdr:cNvPr id="5" name="TextBox 10"/>
        <cdr:cNvSpPr txBox="1"/>
      </cdr:nvSpPr>
      <cdr:spPr>
        <a:xfrm xmlns:a="http://schemas.openxmlformats.org/drawingml/2006/main">
          <a:off x="748887" y="2882598"/>
          <a:ext cx="881329" cy="4001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Arial" panose="020B0604020202020204" pitchFamily="34" charset="0"/>
              <a:cs typeface="Arial" panose="020B0604020202020204" pitchFamily="34" charset="0"/>
            </a:rPr>
            <a:t>Gap:</a:t>
          </a:r>
        </a:p>
        <a:p xmlns:a="http://schemas.openxmlformats.org/drawingml/2006/main">
          <a:pPr algn="ctr"/>
          <a:r>
            <a:rPr lang="en-US" sz="1000" b="1" dirty="0">
              <a:latin typeface="Arial" panose="020B0604020202020204" pitchFamily="34" charset="0"/>
              <a:cs typeface="Arial" panose="020B0604020202020204" pitchFamily="34" charset="0"/>
            </a:rPr>
            <a:t> 35.69%</a:t>
          </a:r>
        </a:p>
      </cdr:txBody>
    </cdr:sp>
  </cdr:relSizeAnchor>
</c:userShapes>
</file>

<file path=ppt/drawings/drawing7.xml><?xml version="1.0" encoding="utf-8"?>
<c:userShapes xmlns:c="http://schemas.openxmlformats.org/drawingml/2006/chart">
  <cdr:relSizeAnchor xmlns:cdr="http://schemas.openxmlformats.org/drawingml/2006/chartDrawing">
    <cdr:from>
      <cdr:x>0.7749</cdr:x>
      <cdr:y>0.22467</cdr:y>
    </cdr:from>
    <cdr:to>
      <cdr:x>0.94795</cdr:x>
      <cdr:y>0.30756</cdr:y>
    </cdr:to>
    <cdr:sp macro="" textlink="">
      <cdr:nvSpPr>
        <cdr:cNvPr id="2" name="TextBox 10"/>
        <cdr:cNvSpPr txBox="1"/>
      </cdr:nvSpPr>
      <cdr:spPr>
        <a:xfrm xmlns:a="http://schemas.openxmlformats.org/drawingml/2006/main">
          <a:off x="4352630" y="1084453"/>
          <a:ext cx="972039" cy="4001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Arial" panose="020B0604020202020204" pitchFamily="34" charset="0"/>
              <a:cs typeface="Arial" panose="020B0604020202020204" pitchFamily="34" charset="0"/>
            </a:rPr>
            <a:t>Gap:</a:t>
          </a:r>
        </a:p>
        <a:p xmlns:a="http://schemas.openxmlformats.org/drawingml/2006/main">
          <a:pPr algn="ctr"/>
          <a:r>
            <a:rPr lang="en-US" sz="1000" b="1" dirty="0">
              <a:latin typeface="Arial" panose="020B0604020202020204" pitchFamily="34" charset="0"/>
              <a:cs typeface="Arial" panose="020B0604020202020204" pitchFamily="34" charset="0"/>
            </a:rPr>
            <a:t> 27.00%</a:t>
          </a:r>
        </a:p>
      </cdr:txBody>
    </cdr:sp>
  </cdr:relSizeAnchor>
  <cdr:relSizeAnchor xmlns:cdr="http://schemas.openxmlformats.org/drawingml/2006/chartDrawing">
    <cdr:from>
      <cdr:x>0.58979</cdr:x>
      <cdr:y>0.22642</cdr:y>
    </cdr:from>
    <cdr:to>
      <cdr:x>0.72446</cdr:x>
      <cdr:y>0.30931</cdr:y>
    </cdr:to>
    <cdr:sp macro="" textlink="">
      <cdr:nvSpPr>
        <cdr:cNvPr id="3" name="TextBox 10"/>
        <cdr:cNvSpPr txBox="1"/>
      </cdr:nvSpPr>
      <cdr:spPr>
        <a:xfrm xmlns:a="http://schemas.openxmlformats.org/drawingml/2006/main">
          <a:off x="3312850" y="1092883"/>
          <a:ext cx="756445" cy="40009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Arial" panose="020B0604020202020204" pitchFamily="34" charset="0"/>
              <a:cs typeface="Arial" panose="020B0604020202020204" pitchFamily="34" charset="0"/>
            </a:rPr>
            <a:t>Gap:</a:t>
          </a:r>
        </a:p>
        <a:p xmlns:a="http://schemas.openxmlformats.org/drawingml/2006/main">
          <a:pPr algn="ctr"/>
          <a:r>
            <a:rPr lang="en-US" sz="1000" b="1" dirty="0">
              <a:latin typeface="Arial" panose="020B0604020202020204" pitchFamily="34" charset="0"/>
              <a:cs typeface="Arial" panose="020B0604020202020204" pitchFamily="34" charset="0"/>
            </a:rPr>
            <a:t> 29.18%</a:t>
          </a:r>
        </a:p>
      </cdr:txBody>
    </cdr:sp>
  </cdr:relSizeAnchor>
  <cdr:relSizeAnchor xmlns:cdr="http://schemas.openxmlformats.org/drawingml/2006/chartDrawing">
    <cdr:from>
      <cdr:x>0.37432</cdr:x>
      <cdr:y>0.22379</cdr:y>
    </cdr:from>
    <cdr:to>
      <cdr:x>0.52534</cdr:x>
      <cdr:y>0.30616</cdr:y>
    </cdr:to>
    <cdr:sp macro="" textlink="">
      <cdr:nvSpPr>
        <cdr:cNvPr id="4" name="TextBox 10"/>
        <cdr:cNvSpPr txBox="1"/>
      </cdr:nvSpPr>
      <cdr:spPr>
        <a:xfrm xmlns:a="http://schemas.openxmlformats.org/drawingml/2006/main">
          <a:off x="2102563" y="1080200"/>
          <a:ext cx="848284" cy="39758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Arial" panose="020B0604020202020204" pitchFamily="34" charset="0"/>
              <a:cs typeface="Arial" panose="020B0604020202020204" pitchFamily="34" charset="0"/>
            </a:rPr>
            <a:t>Gap:</a:t>
          </a:r>
        </a:p>
        <a:p xmlns:a="http://schemas.openxmlformats.org/drawingml/2006/main">
          <a:pPr algn="ctr"/>
          <a:r>
            <a:rPr lang="en-US" sz="1000" b="1" dirty="0">
              <a:latin typeface="Arial" panose="020B0604020202020204" pitchFamily="34" charset="0"/>
              <a:cs typeface="Arial" panose="020B0604020202020204" pitchFamily="34" charset="0"/>
            </a:rPr>
            <a:t> 28.63%</a:t>
          </a:r>
        </a:p>
      </cdr:txBody>
    </cdr:sp>
  </cdr:relSizeAnchor>
  <cdr:relSizeAnchor xmlns:cdr="http://schemas.openxmlformats.org/drawingml/2006/chartDrawing">
    <cdr:from>
      <cdr:x>0.14851</cdr:x>
      <cdr:y>0.22303</cdr:y>
    </cdr:from>
    <cdr:to>
      <cdr:x>0.32369</cdr:x>
      <cdr:y>0.30592</cdr:y>
    </cdr:to>
    <cdr:sp macro="" textlink="">
      <cdr:nvSpPr>
        <cdr:cNvPr id="5" name="TextBox 10"/>
        <cdr:cNvSpPr txBox="1"/>
      </cdr:nvSpPr>
      <cdr:spPr>
        <a:xfrm xmlns:a="http://schemas.openxmlformats.org/drawingml/2006/main">
          <a:off x="834178" y="1076512"/>
          <a:ext cx="983975" cy="40010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b="1" dirty="0">
              <a:latin typeface="Arial" panose="020B0604020202020204" pitchFamily="34" charset="0"/>
              <a:cs typeface="Arial" panose="020B0604020202020204" pitchFamily="34" charset="0"/>
            </a:rPr>
            <a:t>Gap:</a:t>
          </a:r>
        </a:p>
        <a:p xmlns:a="http://schemas.openxmlformats.org/drawingml/2006/main">
          <a:pPr algn="ctr"/>
          <a:r>
            <a:rPr lang="en-US" sz="1000" b="1" dirty="0">
              <a:latin typeface="Arial" panose="020B0604020202020204" pitchFamily="34" charset="0"/>
              <a:cs typeface="Arial" panose="020B0604020202020204" pitchFamily="34" charset="0"/>
            </a:rPr>
            <a:t> 26.68%</a:t>
          </a:r>
        </a:p>
      </cdr:txBody>
    </cdr:sp>
  </cdr:relSizeAnchor>
</c:userShapes>
</file>

<file path=ppt/drawings/drawing8.xml><?xml version="1.0" encoding="utf-8"?>
<c:userShapes xmlns:c="http://schemas.openxmlformats.org/drawingml/2006/chart">
  <cdr:relSizeAnchor xmlns:cdr="http://schemas.openxmlformats.org/drawingml/2006/chartDrawing">
    <cdr:from>
      <cdr:x>0.47486</cdr:x>
      <cdr:y>0.2796</cdr:y>
    </cdr:from>
    <cdr:to>
      <cdr:x>0.63631</cdr:x>
      <cdr:y>0.34353</cdr:y>
    </cdr:to>
    <cdr:sp macro="" textlink="">
      <cdr:nvSpPr>
        <cdr:cNvPr id="2" name="Oval 1">
          <a:extLst xmlns:a="http://schemas.openxmlformats.org/drawingml/2006/main">
            <a:ext uri="{FF2B5EF4-FFF2-40B4-BE49-F238E27FC236}">
              <a16:creationId xmlns:a16="http://schemas.microsoft.com/office/drawing/2014/main" id="{E0C73CBB-9860-4B9E-8D1A-276559808362}"/>
            </a:ext>
          </a:extLst>
        </cdr:cNvPr>
        <cdr:cNvSpPr/>
      </cdr:nvSpPr>
      <cdr:spPr>
        <a:xfrm xmlns:a="http://schemas.openxmlformats.org/drawingml/2006/main">
          <a:off x="2518942" y="1399187"/>
          <a:ext cx="856419" cy="319916"/>
        </a:xfrm>
        <a:prstGeom xmlns:a="http://schemas.openxmlformats.org/drawingml/2006/main" prst="ellipse">
          <a:avLst/>
        </a:prstGeom>
        <a:solidFill xmlns:a="http://schemas.openxmlformats.org/drawingml/2006/main">
          <a:schemeClr val="bg1"/>
        </a:solidFill>
        <a:ln xmlns:a="http://schemas.openxmlformats.org/drawingml/2006/main" w="25400">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b="1" dirty="0">
              <a:solidFill>
                <a:srgbClr val="0070C0"/>
              </a:solidFill>
              <a:latin typeface="Arial" panose="020B0604020202020204" pitchFamily="34" charset="0"/>
              <a:cs typeface="Arial" panose="020B0604020202020204" pitchFamily="34" charset="0"/>
            </a:rPr>
            <a:t>14.90%</a:t>
          </a:r>
        </a:p>
      </cdr:txBody>
    </cdr:sp>
  </cdr:relSizeAnchor>
</c:userShapes>
</file>

<file path=ppt/drawings/drawing9.xml><?xml version="1.0" encoding="utf-8"?>
<c:userShapes xmlns:c="http://schemas.openxmlformats.org/drawingml/2006/chart">
  <cdr:relSizeAnchor xmlns:cdr="http://schemas.openxmlformats.org/drawingml/2006/chartDrawing">
    <cdr:from>
      <cdr:x>0.4699</cdr:x>
      <cdr:y>0.14828</cdr:y>
    </cdr:from>
    <cdr:to>
      <cdr:x>0.61183</cdr:x>
      <cdr:y>0.2119</cdr:y>
    </cdr:to>
    <cdr:sp macro="" textlink="">
      <cdr:nvSpPr>
        <cdr:cNvPr id="3" name="Oval 2">
          <a:extLst xmlns:a="http://schemas.openxmlformats.org/drawingml/2006/main">
            <a:ext uri="{FF2B5EF4-FFF2-40B4-BE49-F238E27FC236}">
              <a16:creationId xmlns:a16="http://schemas.microsoft.com/office/drawing/2014/main" id="{E0C73CBB-9860-4B9E-8D1A-276559808362}"/>
            </a:ext>
          </a:extLst>
        </cdr:cNvPr>
        <cdr:cNvSpPr/>
      </cdr:nvSpPr>
      <cdr:spPr>
        <a:xfrm xmlns:a="http://schemas.openxmlformats.org/drawingml/2006/main">
          <a:off x="2706321" y="756860"/>
          <a:ext cx="817425" cy="324725"/>
        </a:xfrm>
        <a:prstGeom xmlns:a="http://schemas.openxmlformats.org/drawingml/2006/main" prst="ellipse">
          <a:avLst/>
        </a:prstGeom>
        <a:solidFill xmlns:a="http://schemas.openxmlformats.org/drawingml/2006/main">
          <a:schemeClr val="bg1"/>
        </a:solidFill>
        <a:ln xmlns:a="http://schemas.openxmlformats.org/drawingml/2006/main" w="25400">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900" b="1" dirty="0">
              <a:solidFill>
                <a:srgbClr val="0070C0"/>
              </a:solidFill>
              <a:latin typeface="Arial" panose="020B0604020202020204" pitchFamily="34" charset="0"/>
              <a:cs typeface="Arial" panose="020B0604020202020204" pitchFamily="34" charset="0"/>
            </a:rPr>
            <a:t>18.14%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7202" tIns="48601" rIns="97202" bIns="48601" rtlCol="0"/>
          <a:lstStyle>
            <a:lvl1pPr algn="l">
              <a:defRPr sz="1300"/>
            </a:lvl1pPr>
          </a:lstStyle>
          <a:p>
            <a:endParaRPr/>
          </a:p>
        </p:txBody>
      </p:sp>
      <p:sp>
        <p:nvSpPr>
          <p:cNvPr id="3" name="Date Placeholder 2"/>
          <p:cNvSpPr>
            <a:spLocks noGrp="1"/>
          </p:cNvSpPr>
          <p:nvPr>
            <p:ph type="dt" sz="quarter" idx="1"/>
          </p:nvPr>
        </p:nvSpPr>
        <p:spPr>
          <a:xfrm>
            <a:off x="4143587" y="0"/>
            <a:ext cx="3169920" cy="481728"/>
          </a:xfrm>
          <a:prstGeom prst="rect">
            <a:avLst/>
          </a:prstGeom>
        </p:spPr>
        <p:txBody>
          <a:bodyPr vert="horz" lIns="97202" tIns="48601" rIns="97202" bIns="48601" rtlCol="0"/>
          <a:lstStyle>
            <a:lvl1pPr algn="r">
              <a:defRPr sz="1300"/>
            </a:lvl1pPr>
          </a:lstStyle>
          <a:p>
            <a:fld id="{30E08F2E-5F06-4CE2-A139-452A1382A6F0}" type="datetimeFigureOut">
              <a:rPr lang="en-US"/>
              <a:t>9/28/2021</a:t>
            </a:fld>
            <a:endParaRPr/>
          </a:p>
        </p:txBody>
      </p:sp>
      <p:sp>
        <p:nvSpPr>
          <p:cNvPr id="4" name="Footer Placeholder 3"/>
          <p:cNvSpPr>
            <a:spLocks noGrp="1"/>
          </p:cNvSpPr>
          <p:nvPr>
            <p:ph type="ftr" sz="quarter" idx="2"/>
          </p:nvPr>
        </p:nvSpPr>
        <p:spPr>
          <a:xfrm>
            <a:off x="0" y="9119475"/>
            <a:ext cx="3169920" cy="481727"/>
          </a:xfrm>
          <a:prstGeom prst="rect">
            <a:avLst/>
          </a:prstGeom>
        </p:spPr>
        <p:txBody>
          <a:bodyPr vert="horz" lIns="97202" tIns="48601" rIns="97202" bIns="48601" rtlCol="0" anchor="b"/>
          <a:lstStyle>
            <a:lvl1pPr algn="l">
              <a:defRPr sz="1300"/>
            </a:lvl1pPr>
          </a:lstStyle>
          <a:p>
            <a:endParaRPr/>
          </a:p>
        </p:txBody>
      </p:sp>
      <p:sp>
        <p:nvSpPr>
          <p:cNvPr id="5" name="Slide Number Placeholder 4"/>
          <p:cNvSpPr>
            <a:spLocks noGrp="1"/>
          </p:cNvSpPr>
          <p:nvPr>
            <p:ph type="sldNum" sz="quarter" idx="3"/>
          </p:nvPr>
        </p:nvSpPr>
        <p:spPr>
          <a:xfrm>
            <a:off x="4143587" y="9119475"/>
            <a:ext cx="3169920" cy="481727"/>
          </a:xfrm>
          <a:prstGeom prst="rect">
            <a:avLst/>
          </a:prstGeom>
        </p:spPr>
        <p:txBody>
          <a:bodyPr vert="horz" lIns="97202" tIns="48601" rIns="97202" bIns="48601" rtlCol="0" anchor="b"/>
          <a:lstStyle>
            <a:lvl1pPr algn="r">
              <a:defRPr sz="13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7202" tIns="48601" rIns="97202" bIns="48601" rtlCol="0"/>
          <a:lstStyle>
            <a:lvl1pPr algn="l">
              <a:defRPr sz="1300"/>
            </a:lvl1pPr>
          </a:lstStyle>
          <a:p>
            <a:endParaRPr/>
          </a:p>
        </p:txBody>
      </p:sp>
      <p:sp>
        <p:nvSpPr>
          <p:cNvPr id="3" name="Date Placeholder 2"/>
          <p:cNvSpPr>
            <a:spLocks noGrp="1"/>
          </p:cNvSpPr>
          <p:nvPr>
            <p:ph type="dt" idx="1"/>
          </p:nvPr>
        </p:nvSpPr>
        <p:spPr>
          <a:xfrm>
            <a:off x="4143587" y="0"/>
            <a:ext cx="3169920" cy="481728"/>
          </a:xfrm>
          <a:prstGeom prst="rect">
            <a:avLst/>
          </a:prstGeom>
        </p:spPr>
        <p:txBody>
          <a:bodyPr vert="horz" lIns="97202" tIns="48601" rIns="97202" bIns="48601" rtlCol="0"/>
          <a:lstStyle>
            <a:lvl1pPr algn="r">
              <a:defRPr sz="1300"/>
            </a:lvl1pPr>
          </a:lstStyle>
          <a:p>
            <a:fld id="{1A4C5DC6-1594-414D-9341-ABA08739246C}" type="datetimeFigureOut">
              <a:rPr lang="en-US"/>
              <a:t>9/28/2021</a:t>
            </a:fld>
            <a:endParaRPr/>
          </a:p>
        </p:txBody>
      </p:sp>
      <p:sp>
        <p:nvSpPr>
          <p:cNvPr id="4" name="Slide Image Placeholder 3"/>
          <p:cNvSpPr>
            <a:spLocks noGrp="1" noRot="1" noChangeAspect="1"/>
          </p:cNvSpPr>
          <p:nvPr>
            <p:ph type="sldImg" idx="2"/>
          </p:nvPr>
        </p:nvSpPr>
        <p:spPr>
          <a:xfrm>
            <a:off x="776288" y="1200150"/>
            <a:ext cx="5762625" cy="3241675"/>
          </a:xfrm>
          <a:prstGeom prst="rect">
            <a:avLst/>
          </a:prstGeom>
          <a:noFill/>
          <a:ln w="12700">
            <a:solidFill>
              <a:prstClr val="black"/>
            </a:solidFill>
          </a:ln>
        </p:spPr>
        <p:txBody>
          <a:bodyPr vert="horz" lIns="97202" tIns="48601" rIns="97202" bIns="48601" rtlCol="0" anchor="ctr"/>
          <a:lstStyle/>
          <a:p>
            <a:endParaRPr/>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7202" tIns="48601" rIns="97202" bIns="48601"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7202" tIns="48601" rIns="97202" bIns="48601" rtlCol="0" anchor="b"/>
          <a:lstStyle>
            <a:lvl1pPr algn="l">
              <a:defRPr sz="1300"/>
            </a:lvl1pPr>
          </a:lstStyle>
          <a:p>
            <a:endParaRPr/>
          </a:p>
        </p:txBody>
      </p:sp>
      <p:sp>
        <p:nvSpPr>
          <p:cNvPr id="7" name="Slide Number Placeholder 6"/>
          <p:cNvSpPr>
            <a:spLocks noGrp="1"/>
          </p:cNvSpPr>
          <p:nvPr>
            <p:ph type="sldNum" sz="quarter" idx="5"/>
          </p:nvPr>
        </p:nvSpPr>
        <p:spPr>
          <a:xfrm>
            <a:off x="4143587" y="9119475"/>
            <a:ext cx="3169920" cy="481727"/>
          </a:xfrm>
          <a:prstGeom prst="rect">
            <a:avLst/>
          </a:prstGeom>
        </p:spPr>
        <p:txBody>
          <a:bodyPr vert="horz" lIns="97202" tIns="48601" rIns="97202" bIns="48601" rtlCol="0" anchor="b"/>
          <a:lstStyle>
            <a:lvl1pPr algn="r">
              <a:defRPr sz="13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nysed.gov/assessments-toolki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www.nysed.gov/essa/fact-sheet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ideadata.org/sites/default/files/media/documents/2021-05/Statewide-Assessment-Ind-3-Change.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Thank you for joining this presentation to engage stakeholders on Indicator 3 of New York’s State Performance Plan and Annual Performance Report.</a:t>
            </a:r>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1534703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2022">
              <a:defRPr/>
            </a:pPr>
            <a:r>
              <a:rPr lang="en-US" baseline="0">
                <a:latin typeface="Arial" panose="020B0604020202020204" pitchFamily="34" charset="0"/>
                <a:cs typeface="Arial" panose="020B0604020202020204" pitchFamily="34" charset="0"/>
              </a:rPr>
              <a:t>This slide shows historical data for indicator 3B, proficiency rates of students with IEPs taking a general assessment, in reading and math, for the 2015-16 school year to the 2018-19 school year. </a:t>
            </a:r>
            <a:r>
              <a:rPr lang="en-US">
                <a:latin typeface="Arial" panose="020B0604020202020204" pitchFamily="34" charset="0"/>
                <a:cs typeface="Arial" panose="020B0604020202020204" pitchFamily="34" charset="0"/>
              </a:rPr>
              <a:t>As indicated earlier, </a:t>
            </a:r>
            <a:r>
              <a:rPr lang="en-US" baseline="0">
                <a:latin typeface="Arial" panose="020B0604020202020204" pitchFamily="34" charset="0"/>
                <a:cs typeface="Arial" panose="020B0604020202020204" pitchFamily="34" charset="0"/>
              </a:rPr>
              <a:t>New York (and all states) received </a:t>
            </a:r>
            <a:r>
              <a:rPr lang="en-US">
                <a:latin typeface="Arial" panose="020B0604020202020204" pitchFamily="34" charset="0"/>
                <a:cs typeface="Arial" panose="020B0604020202020204" pitchFamily="34" charset="0"/>
              </a:rPr>
              <a:t>a waiver from the USDE pertaining to the administration of assessments as a result of the COVID-19 pandemic. Therefore, there is no proficiency data available for that school year.</a:t>
            </a:r>
            <a:endParaRPr lang="en-US" baseline="0">
              <a:latin typeface="Arial" panose="020B0604020202020204" pitchFamily="34" charset="0"/>
              <a:cs typeface="Arial" panose="020B0604020202020204" pitchFamily="34" charset="0"/>
            </a:endParaRPr>
          </a:p>
          <a:p>
            <a:pPr defTabSz="972022">
              <a:defRPr/>
            </a:pPr>
            <a:endParaRPr lang="en-US" baseline="0">
              <a:latin typeface="Arial" panose="020B0604020202020204" pitchFamily="34" charset="0"/>
              <a:cs typeface="Arial" panose="020B0604020202020204" pitchFamily="34" charset="0"/>
            </a:endParaRPr>
          </a:p>
          <a:p>
            <a:pPr>
              <a:defRPr/>
            </a:pPr>
            <a:r>
              <a:rPr lang="en-US" baseline="0">
                <a:latin typeface="Arial" panose="020B0604020202020204" pitchFamily="34" charset="0"/>
                <a:cs typeface="Arial" panose="020B0604020202020204" pitchFamily="34" charset="0"/>
              </a:rPr>
              <a:t>Because 3B is a new indicator, the grade 4 and 8 proficiency </a:t>
            </a:r>
            <a:r>
              <a:rPr lang="en-US">
                <a:latin typeface="Arial" panose="020B0604020202020204" pitchFamily="34" charset="0"/>
                <a:cs typeface="Arial" panose="020B0604020202020204" pitchFamily="34" charset="0"/>
              </a:rPr>
              <a:t>is based on internal analysis and not data reported in New York’s previous SPP/APR submissions</a:t>
            </a:r>
            <a:r>
              <a:rPr lang="en-US" baseline="0">
                <a:latin typeface="Arial" panose="020B0604020202020204" pitchFamily="34" charset="0"/>
                <a:cs typeface="Arial" panose="020B0604020202020204" pitchFamily="34" charset="0"/>
              </a:rPr>
              <a:t>. Unlike the slide for 3A, there are also no existing targets to which we can compare this data or any national comparisons that can be made.</a:t>
            </a:r>
          </a:p>
          <a:p>
            <a:pPr defTabSz="972022">
              <a:defRPr/>
            </a:pPr>
            <a:endParaRPr lang="en-US" baseline="0">
              <a:latin typeface="Arial" panose="020B0604020202020204" pitchFamily="34" charset="0"/>
              <a:cs typeface="Arial" panose="020B0604020202020204" pitchFamily="34" charset="0"/>
            </a:endParaRPr>
          </a:p>
          <a:p>
            <a:pPr>
              <a:defRPr/>
            </a:pPr>
            <a:r>
              <a:rPr lang="en-US" baseline="0">
                <a:latin typeface="Arial" panose="020B0604020202020204" pitchFamily="34" charset="0"/>
                <a:cs typeface="Arial" panose="020B0604020202020204" pitchFamily="34" charset="0"/>
              </a:rPr>
              <a:t>As you can see, the proficiency results for high school are significantly higher than those for grades 4 and 8.</a:t>
            </a:r>
            <a:r>
              <a:rPr lang="en-US">
                <a:latin typeface="Arial" panose="020B0604020202020204" pitchFamily="34" charset="0"/>
                <a:cs typeface="Arial" panose="020B0604020202020204" pitchFamily="34" charset="0"/>
              </a:rPr>
              <a:t> </a:t>
            </a:r>
            <a:r>
              <a:rPr lang="en-US" baseline="0">
                <a:latin typeface="Arial" panose="020B0604020202020204" pitchFamily="34" charset="0"/>
                <a:cs typeface="Arial" panose="020B0604020202020204" pitchFamily="34" charset="0"/>
              </a:rPr>
              <a:t> Additionally, the results for reading tend to be higher than those for math.</a:t>
            </a:r>
            <a:r>
              <a:rPr lang="en-US">
                <a:latin typeface="Arial" panose="020B0604020202020204" pitchFamily="34" charset="0"/>
                <a:cs typeface="Arial" panose="020B0604020202020204" pitchFamily="34" charset="0"/>
              </a:rPr>
              <a:t>  </a:t>
            </a:r>
            <a:endParaRPr lang="en-US" baseline="0">
              <a:latin typeface="Arial" panose="020B0604020202020204" pitchFamily="34" charset="0"/>
              <a:cs typeface="Arial" panose="020B0604020202020204" pitchFamily="34" charset="0"/>
            </a:endParaRPr>
          </a:p>
          <a:p>
            <a:pPr defTabSz="972022">
              <a:defRPr/>
            </a:pPr>
            <a:endParaRPr lang="en-US" baseline="0">
              <a:latin typeface="Arial" panose="020B0604020202020204" pitchFamily="34" charset="0"/>
              <a:cs typeface="Arial" panose="020B0604020202020204" pitchFamily="34" charset="0"/>
            </a:endParaRPr>
          </a:p>
          <a:p>
            <a:pPr defTabSz="972022">
              <a:defRPr/>
            </a:pPr>
            <a:endParaRPr lang="en-US" baseline="0"/>
          </a:p>
        </p:txBody>
      </p:sp>
      <p:sp>
        <p:nvSpPr>
          <p:cNvPr id="4" name="Slide Number Placeholder 3"/>
          <p:cNvSpPr>
            <a:spLocks noGrp="1"/>
          </p:cNvSpPr>
          <p:nvPr>
            <p:ph type="sldNum" sz="quarter" idx="10"/>
          </p:nvPr>
        </p:nvSpPr>
        <p:spPr/>
        <p:txBody>
          <a:bodyPr/>
          <a:lstStyle/>
          <a:p>
            <a:fld id="{77542409-6A04-4DC6-AC3A-D3758287A8F2}" type="slidenum">
              <a:rPr lang="en-US" smtClean="0"/>
              <a:t>10</a:t>
            </a:fld>
            <a:endParaRPr lang="en-US"/>
          </a:p>
        </p:txBody>
      </p:sp>
    </p:spTree>
    <p:extLst>
      <p:ext uri="{BB962C8B-B14F-4D97-AF65-F5344CB8AC3E}">
        <p14:creationId xmlns:p14="http://schemas.microsoft.com/office/powerpoint/2010/main" val="1102515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2022">
              <a:defRPr/>
            </a:pPr>
            <a:r>
              <a:rPr lang="en-US" baseline="0">
                <a:latin typeface="Arial" panose="020B0604020202020204" pitchFamily="34" charset="0"/>
                <a:cs typeface="Arial" panose="020B0604020202020204" pitchFamily="34" charset="0"/>
              </a:rPr>
              <a:t>Here is the historical trend data for indicator 3C, proficiency rates of students with IEPs taking the New York State Alternate Assessment, for the 2015-16 school year to the 2018-19 school year. </a:t>
            </a:r>
            <a:r>
              <a:rPr lang="en-US">
                <a:latin typeface="Arial" panose="020B0604020202020204" pitchFamily="34" charset="0"/>
                <a:cs typeface="Arial" panose="020B0604020202020204" pitchFamily="34" charset="0"/>
              </a:rPr>
              <a:t>Again, no proficiency data is available for 2019-20 as a result of COVID-19.</a:t>
            </a:r>
            <a:endParaRPr lang="en-US" baseline="0">
              <a:latin typeface="Arial" panose="020B0604020202020204" pitchFamily="34" charset="0"/>
              <a:cs typeface="Arial" panose="020B0604020202020204" pitchFamily="34" charset="0"/>
            </a:endParaRPr>
          </a:p>
          <a:p>
            <a:pPr defTabSz="972022">
              <a:defRPr/>
            </a:pPr>
            <a:endParaRPr lang="en-US" baseline="0">
              <a:latin typeface="Arial" panose="020B0604020202020204" pitchFamily="34" charset="0"/>
              <a:cs typeface="Arial" panose="020B0604020202020204" pitchFamily="34" charset="0"/>
            </a:endParaRPr>
          </a:p>
          <a:p>
            <a:pPr>
              <a:defRPr/>
            </a:pPr>
            <a:r>
              <a:rPr lang="en-US" baseline="0">
                <a:latin typeface="Arial" panose="020B0604020202020204" pitchFamily="34" charset="0"/>
                <a:cs typeface="Arial" panose="020B0604020202020204" pitchFamily="34" charset="0"/>
              </a:rPr>
              <a:t>Because 3C is a new measure, there are no previous targets or data reported in the State’s SPP/APR for the past six years. </a:t>
            </a:r>
            <a:r>
              <a:rPr lang="en-US">
                <a:latin typeface="Arial" panose="020B0604020202020204" pitchFamily="34" charset="0"/>
                <a:cs typeface="Arial" panose="020B0604020202020204" pitchFamily="34" charset="0"/>
              </a:rPr>
              <a:t>However, through internal analysis using existing available data,</a:t>
            </a:r>
            <a:r>
              <a:rPr lang="en-US" baseline="0">
                <a:latin typeface="Arial" panose="020B0604020202020204" pitchFamily="34" charset="0"/>
                <a:cs typeface="Arial" panose="020B0604020202020204" pitchFamily="34" charset="0"/>
              </a:rPr>
              <a:t> this slide shows trend data based on the performance of students in grades 4, 8 and high school taking the New York State Alternate Assessment.</a:t>
            </a:r>
            <a:r>
              <a:rPr lang="en-US">
                <a:latin typeface="Arial" panose="020B0604020202020204" pitchFamily="34" charset="0"/>
                <a:cs typeface="Arial" panose="020B0604020202020204" pitchFamily="34" charset="0"/>
              </a:rPr>
              <a:t> </a:t>
            </a:r>
            <a:r>
              <a:rPr lang="en-US" baseline="0">
                <a:latin typeface="Arial" panose="020B0604020202020204" pitchFamily="34" charset="0"/>
                <a:cs typeface="Arial" panose="020B0604020202020204" pitchFamily="34" charset="0"/>
              </a:rPr>
              <a:t> As you can see, overall, the results for reading tend to be higher than those for math.</a:t>
            </a:r>
            <a:r>
              <a:rPr lang="en-US">
                <a:latin typeface="Arial" panose="020B0604020202020204" pitchFamily="34" charset="0"/>
                <a:cs typeface="Arial" panose="020B0604020202020204" pitchFamily="34" charset="0"/>
              </a:rPr>
              <a:t>  Additionally, results have generally remained stable over the last three years of data.</a:t>
            </a:r>
          </a:p>
          <a:p>
            <a:pPr defTabSz="972022">
              <a:defRPr/>
            </a:pP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11</a:t>
            </a:fld>
            <a:endParaRPr lang="en-US"/>
          </a:p>
        </p:txBody>
      </p:sp>
    </p:spTree>
    <p:extLst>
      <p:ext uri="{BB962C8B-B14F-4D97-AF65-F5344CB8AC3E}">
        <p14:creationId xmlns:p14="http://schemas.microsoft.com/office/powerpoint/2010/main" val="570049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2022">
              <a:defRPr/>
            </a:pPr>
            <a:r>
              <a:rPr lang="en-US">
                <a:latin typeface="Arial"/>
                <a:cs typeface="Arial"/>
              </a:rPr>
              <a:t>Indicator 3D measures the gap in proficiency against grade level academic standards between students with IEPs and all students. In other words, this indicator looks at the difference between the rate of proficiency of all students and that of students with IEPs. This measurement is calculated by subtracting the percentage of students with IEPs who received a proficient score from the percentage of all students who received a score of proficient on a general state assessment. The proficiency rate of students with IEPs used in this calculation is the same as the proficiency rate calculated for Indicator 3B and does not include students taking the New York State Alternate Assessment. </a:t>
            </a:r>
          </a:p>
          <a:p>
            <a:endParaRPr lang="en-US">
              <a:latin typeface="Arial"/>
              <a:cs typeface="Arial"/>
            </a:endParaRPr>
          </a:p>
          <a:p>
            <a:r>
              <a:rPr lang="en-US">
                <a:latin typeface="Arial"/>
                <a:cs typeface="Arial"/>
              </a:rPr>
              <a:t>The visual on the bottom of the slide uses hypothetical data to show how the gap in proficiency rates is calculated.  For example, if the proficiency rate of all students is 80% and the proficiency rate of students with IEPs is 60%, the gap in proficiency rates would be 20%.  </a:t>
            </a:r>
          </a:p>
          <a:p>
            <a:endParaRPr lang="en-US">
              <a:latin typeface="Arial"/>
              <a:cs typeface="Arial"/>
            </a:endParaRPr>
          </a:p>
          <a:p>
            <a:r>
              <a:rPr lang="en-US">
                <a:latin typeface="Arial"/>
                <a:cs typeface="Arial"/>
              </a:rPr>
              <a:t>The goal for indicator 3D is to reduce the “proficiency gap” between students with disabilities and all students over the next six-year cycle of the SPP/APR by ensuring that students with disabilities demonstrate improved performance at a faster rate than in previous years. This will be important to keep in mind when considering the proposed targets for 3D which will be discussed later in the presentation.</a:t>
            </a:r>
          </a:p>
          <a:p>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15597913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This slide shows historical trend data for the gap in proficiency rates for reading and math against academic grade level standards for grade 4 from the 2015-16 school year to the 2018-19 school year. Again, no proficiency data is available for 2019-20 as a result of COVID-19.</a:t>
            </a:r>
          </a:p>
          <a:p>
            <a:endParaRPr lang="en-US">
              <a:latin typeface="Arial" panose="020B0604020202020204" pitchFamily="34" charset="0"/>
              <a:cs typeface="Arial" panose="020B0604020202020204" pitchFamily="34" charset="0"/>
            </a:endParaRPr>
          </a:p>
          <a:p>
            <a:r>
              <a:rPr lang="en-US">
                <a:latin typeface="Arial"/>
                <a:cs typeface="Arial"/>
              </a:rPr>
              <a:t>Because Indicator 3D is a new measure, there are no previous targets or data reported in the State’s SPP/APR for the past six years. This trend data was compiled through internal analysis using existing available data.  </a:t>
            </a:r>
            <a:r>
              <a:rPr lang="en-US" strike="noStrike">
                <a:latin typeface="Arial"/>
                <a:cs typeface="Arial"/>
              </a:rPr>
              <a:t>Unlike the previous 3 sub-indicators, for indicator 3D we want to see a decrease in the gap, or in other words, see the gap get smaller. As you can see, the gap rate for both reading and math are similar.  Additionally, because the proficiency rates of students with IEPs and all students have both shown improvements at a similar rate, the gap across the years has also remained relatively stable</a:t>
            </a:r>
          </a:p>
          <a:p>
            <a:endParaRPr lang="en-US">
              <a:latin typeface="Arial" panose="020B0604020202020204" pitchFamily="34" charset="0"/>
              <a:cs typeface="Arial" panose="020B0604020202020204" pitchFamily="34" charset="0"/>
            </a:endParaRPr>
          </a:p>
          <a:p>
            <a:endParaRPr lang="en-US"/>
          </a:p>
          <a:p>
            <a:endParaRPr lang="en-US"/>
          </a:p>
          <a:p>
            <a:endParaRPr lang="en-US"/>
          </a:p>
          <a:p>
            <a:endParaRPr lang="en-US"/>
          </a:p>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13</a:t>
            </a:fld>
            <a:endParaRPr lang="en-US"/>
          </a:p>
        </p:txBody>
      </p:sp>
    </p:spTree>
    <p:extLst>
      <p:ext uri="{BB962C8B-B14F-4D97-AF65-F5344CB8AC3E}">
        <p14:creationId xmlns:p14="http://schemas.microsoft.com/office/powerpoint/2010/main" val="4101758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Here we see historical trend data for the gap in proficiency rates for reading and math against academic grade level standards for grade 8 from the 2015-16 school year to the 2018-19 school year. There is no proficiency data available for the 2019-20 school year as a result of COVID-19. Since Indicator 3D is new for the 2020-25 SPP/APR, there are no previous targets. Again, you can see, the gaps for reading and math are similar and have remained relatively stable.  These results are also very similar to the gap in proficiency rates for grade 4.</a:t>
            </a:r>
          </a:p>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14</a:t>
            </a:fld>
            <a:endParaRPr lang="en-US"/>
          </a:p>
        </p:txBody>
      </p:sp>
    </p:spTree>
    <p:extLst>
      <p:ext uri="{BB962C8B-B14F-4D97-AF65-F5344CB8AC3E}">
        <p14:creationId xmlns:p14="http://schemas.microsoft.com/office/powerpoint/2010/main" val="1557773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This slide shows the historical trend data for the gap in proficiency rates for reading and math against academic grade level standards for high school from the 2015-16 school year to the 2018-19 school year. There is no proficiency data available for the 2019-20 school year as a result of COVID-19. Since Indicator 3D is new for the 2020-25 SPP/APR, there are no previous targets. As you can see, the proficiency gap rate for reading is smaller than for math, however both have remained relatively stable over the past four years.  The gap rates for high school reading and math are also lower than those for both grades 4 and 8.</a:t>
            </a:r>
          </a:p>
          <a:p>
            <a:endParaRPr lang="en-US"/>
          </a:p>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15</a:t>
            </a:fld>
            <a:endParaRPr lang="en-US"/>
          </a:p>
        </p:txBody>
      </p:sp>
    </p:spTree>
    <p:extLst>
      <p:ext uri="{BB962C8B-B14F-4D97-AF65-F5344CB8AC3E}">
        <p14:creationId xmlns:p14="http://schemas.microsoft.com/office/powerpoint/2010/main" val="2481096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a:latin typeface="Arial"/>
                <a:cs typeface="Arial"/>
              </a:rPr>
              <a:t>Please take a few moments to consider the descriptions of the measurements of each sub-indicator and the trend data reviewed for each grade level. What questions do you have about the measurement? What is the data telling us?  As we move forward in the presentation, how can the trend data inform our work on target setting? Keep these thoughts in mind as we go over current improvement strategies for participation and performance of students with disabilities on state assessments.</a:t>
            </a:r>
          </a:p>
          <a:p>
            <a:endParaRPr lang="en-US">
              <a:latin typeface="Arial"/>
              <a:cs typeface="Arial"/>
            </a:endParaRP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2747791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40918" y="4620578"/>
            <a:ext cx="6520214" cy="4498896"/>
          </a:xfrm>
        </p:spPr>
        <p:txBody>
          <a:bodyPr/>
          <a:lstStyle/>
          <a:p>
            <a:pPr defTabSz="972022">
              <a:defRPr/>
            </a:pPr>
            <a:r>
              <a:rPr lang="en-US" strike="sngStrike">
                <a:solidFill>
                  <a:schemeClr val="tx2"/>
                </a:solidFill>
                <a:latin typeface="Arial" panose="020B0604020202020204" pitchFamily="34" charset="0"/>
                <a:cs typeface="Arial" panose="020B0604020202020204" pitchFamily="34" charset="0"/>
              </a:rPr>
              <a:t>I</a:t>
            </a:r>
            <a:r>
              <a:rPr lang="en-US">
                <a:solidFill>
                  <a:schemeClr val="tx2"/>
                </a:solidFill>
                <a:latin typeface="Arial" panose="020B0604020202020204" pitchFamily="34" charset="0"/>
                <a:cs typeface="Arial" panose="020B0604020202020204" pitchFamily="34" charset="0"/>
              </a:rPr>
              <a:t>n order to provide context for the target setting part of the presentation, we will be reviewing current improvement strategies in place to help NYS reach its proposed targets. Improvement strategies are activities that have a direct relationship to the outcomes in the participation and performance of students taking assessments.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Office of Special Education (OSE) Educational Partnership is a special education professional development network located in Regional Teams across the State.  Regional Teams are comprised of a </a:t>
            </a:r>
            <a:r>
              <a:rPr lang="en-US" b="1">
                <a:latin typeface="Arial" panose="020B0604020202020204" pitchFamily="34" charset="0"/>
                <a:cs typeface="Arial" panose="020B0604020202020204" pitchFamily="34" charset="0"/>
              </a:rPr>
              <a:t>Regional Partnership Center </a:t>
            </a:r>
            <a:r>
              <a:rPr lang="en-US">
                <a:latin typeface="Arial" panose="020B0604020202020204" pitchFamily="34" charset="0"/>
                <a:cs typeface="Arial" panose="020B0604020202020204" pitchFamily="34" charset="0"/>
              </a:rPr>
              <a:t>that has specialists who provide professional development in a range of disciplines including behavior, transition, culturally responsive education, literacy and specially designed instruction, a </a:t>
            </a:r>
            <a:r>
              <a:rPr lang="en-US" b="1">
                <a:latin typeface="Arial" panose="020B0604020202020204" pitchFamily="34" charset="0"/>
                <a:cs typeface="Arial" panose="020B0604020202020204" pitchFamily="34" charset="0"/>
              </a:rPr>
              <a:t>school aged Family and Community Engagement Center</a:t>
            </a:r>
            <a:r>
              <a:rPr lang="en-US">
                <a:latin typeface="Arial" panose="020B0604020202020204" pitchFamily="34" charset="0"/>
                <a:cs typeface="Arial" panose="020B0604020202020204" pitchFamily="34" charset="0"/>
              </a:rPr>
              <a:t> that has specialists with expertise supporting parents and families of school-aged students with disabilities and an </a:t>
            </a:r>
            <a:r>
              <a:rPr lang="en-US" b="1">
                <a:latin typeface="Arial" panose="020B0604020202020204" pitchFamily="34" charset="0"/>
                <a:cs typeface="Arial" panose="020B0604020202020204" pitchFamily="34" charset="0"/>
              </a:rPr>
              <a:t>early childhood Family and Community Engagement Center </a:t>
            </a:r>
            <a:r>
              <a:rPr lang="en-US">
                <a:latin typeface="Arial" panose="020B0604020202020204" pitchFamily="34" charset="0"/>
                <a:cs typeface="Arial" panose="020B0604020202020204" pitchFamily="34" charset="0"/>
              </a:rPr>
              <a:t>that supports parents and families of preschool students with disabilities. </a:t>
            </a:r>
          </a:p>
          <a:p>
            <a:r>
              <a:rPr lang="en-US">
                <a:latin typeface="Arial" panose="020B0604020202020204" pitchFamily="34" charset="0"/>
                <a:cs typeface="Arial" panose="020B0604020202020204" pitchFamily="34" charset="0"/>
              </a:rPr>
              <a:t> </a:t>
            </a:r>
          </a:p>
          <a:p>
            <a:r>
              <a:rPr lang="en-US">
                <a:latin typeface="Arial" panose="020B0604020202020204" pitchFamily="34" charset="0"/>
                <a:cs typeface="Arial" panose="020B0604020202020204" pitchFamily="34" charset="0"/>
              </a:rPr>
              <a:t>These Regional Teams provide professional development to stakeholders such as parents, families and schools, including preschools, that serve student with disabilities.   </a:t>
            </a:r>
          </a:p>
          <a:p>
            <a:r>
              <a:rPr lang="en-US">
                <a:latin typeface="Arial" panose="020B0604020202020204" pitchFamily="34" charset="0"/>
                <a:cs typeface="Arial" panose="020B0604020202020204" pitchFamily="34" charset="0"/>
              </a:rPr>
              <a:t> </a:t>
            </a:r>
          </a:p>
          <a:p>
            <a:r>
              <a:rPr lang="en-US">
                <a:latin typeface="Arial" panose="020B0604020202020204" pitchFamily="34" charset="0"/>
                <a:cs typeface="Arial" panose="020B0604020202020204" pitchFamily="34" charset="0"/>
              </a:rPr>
              <a:t>The Regional Teams offer three tiers of support:</a:t>
            </a:r>
          </a:p>
          <a:p>
            <a:r>
              <a:rPr lang="en-US" b="1">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Regional Learnings </a:t>
            </a:r>
            <a:r>
              <a:rPr lang="en-US">
                <a:latin typeface="Arial" panose="020B0604020202020204" pitchFamily="34" charset="0"/>
                <a:cs typeface="Arial" panose="020B0604020202020204" pitchFamily="34" charset="0"/>
              </a:rPr>
              <a:t>are offered to all educational organizations and/or parents and families of students with disabilities in a region.  The training may be offered in-person and/or virtually and there are training topics in all areas of special education.</a:t>
            </a:r>
          </a:p>
          <a:p>
            <a:r>
              <a:rPr lang="en-US" b="1">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Targeted Skills Groups </a:t>
            </a:r>
            <a:r>
              <a:rPr lang="en-US">
                <a:latin typeface="Arial" panose="020B0604020202020204" pitchFamily="34" charset="0"/>
                <a:cs typeface="Arial" panose="020B0604020202020204" pitchFamily="34" charset="0"/>
              </a:rPr>
              <a:t>are provided to groups of schools that have similar performance or compliance issues that require more intensive professional development and targeted assistance.</a:t>
            </a:r>
          </a:p>
          <a:p>
            <a:r>
              <a:rPr lang="en-US" b="1">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Support Plans </a:t>
            </a:r>
            <a:r>
              <a:rPr lang="en-US">
                <a:latin typeface="Arial" panose="020B0604020202020204" pitchFamily="34" charset="0"/>
                <a:cs typeface="Arial" panose="020B0604020202020204" pitchFamily="34" charset="0"/>
              </a:rPr>
              <a:t>are the most intensive level and include embedded support from one or more specialists from the Regional Team provided directly in the identified schools.</a:t>
            </a:r>
          </a:p>
          <a:p>
            <a:r>
              <a:rPr lang="en-US">
                <a:latin typeface="Arial" panose="020B0604020202020204" pitchFamily="34" charset="0"/>
                <a:cs typeface="Arial" panose="020B0604020202020204" pitchFamily="34" charset="0"/>
              </a:rPr>
              <a:t> </a:t>
            </a:r>
          </a:p>
          <a:p>
            <a:r>
              <a:rPr lang="en-US">
                <a:latin typeface="Arial" panose="020B0604020202020204" pitchFamily="34" charset="0"/>
                <a:cs typeface="Arial" panose="020B0604020202020204" pitchFamily="34" charset="0"/>
              </a:rPr>
              <a:t>The OSE Educational Partnership provides extensive Statewide training on areas that impact student performance such as specially designed instruction, standards-based IEP development, academic progress monitoring and testing accommodations to improve equity, access, opportunities and outcomes for all students with disabilities in NYS.</a:t>
            </a:r>
          </a:p>
        </p:txBody>
      </p:sp>
      <p:sp>
        <p:nvSpPr>
          <p:cNvPr id="4" name="Slide Number Placeholder 3"/>
          <p:cNvSpPr>
            <a:spLocks noGrp="1"/>
          </p:cNvSpPr>
          <p:nvPr>
            <p:ph type="sldNum" sz="quarter" idx="5"/>
          </p:nvPr>
        </p:nvSpPr>
        <p:spPr/>
        <p:txBody>
          <a:bodyPr/>
          <a:lstStyle/>
          <a:p>
            <a:pPr defTabSz="972022">
              <a:defRPr/>
            </a:pPr>
            <a:fld id="{77542409-6A04-4DC6-AC3A-D3758287A8F2}" type="slidenum">
              <a:rPr lang="en-US">
                <a:solidFill>
                  <a:srgbClr val="4D3E2F"/>
                </a:solidFill>
                <a:latin typeface="Corbel" panose="020B0503020204020204"/>
              </a:rPr>
              <a:pPr defTabSz="972022">
                <a:defRPr/>
              </a:pPr>
              <a:t>17</a:t>
            </a:fld>
            <a:endParaRPr lang="en-US">
              <a:solidFill>
                <a:srgbClr val="4D3E2F"/>
              </a:solidFill>
              <a:latin typeface="Corbel" panose="020B0503020204020204"/>
            </a:endParaRPr>
          </a:p>
        </p:txBody>
      </p:sp>
    </p:spTree>
    <p:extLst>
      <p:ext uri="{BB962C8B-B14F-4D97-AF65-F5344CB8AC3E}">
        <p14:creationId xmlns:p14="http://schemas.microsoft.com/office/powerpoint/2010/main" val="1896232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2022">
              <a:lnSpc>
                <a:spcPct val="90000"/>
              </a:lnSpc>
              <a:spcBef>
                <a:spcPts val="1170"/>
              </a:spcBef>
              <a:defRPr/>
            </a:pPr>
            <a:r>
              <a:rPr lang="en-US">
                <a:latin typeface="Arial" panose="020B0604020202020204" pitchFamily="34" charset="0"/>
                <a:cs typeface="Arial" panose="020B0604020202020204" pitchFamily="34" charset="0"/>
              </a:rPr>
              <a:t>In addition to the work of the OSE Educational Partnership, there are currently other improvement strategies related to the participation of students with disabilities on the general ELA and math State assessments as well on the New York State Alternate Assessment.  </a:t>
            </a:r>
          </a:p>
          <a:p>
            <a:pPr>
              <a:lnSpc>
                <a:spcPct val="90000"/>
              </a:lnSpc>
              <a:spcBef>
                <a:spcPts val="1170"/>
              </a:spcBef>
              <a:defRPr/>
            </a:pPr>
            <a:r>
              <a:rPr lang="en-US">
                <a:solidFill>
                  <a:schemeClr val="tx2"/>
                </a:solidFill>
                <a:latin typeface="Arial"/>
                <a:cs typeface="Arial"/>
              </a:rPr>
              <a:t>To address participation rate on the State assessments, NYSED has implemented a number of improvement strategies.</a:t>
            </a:r>
          </a:p>
          <a:p>
            <a:pPr marL="182254" indent="-182254">
              <a:lnSpc>
                <a:spcPct val="90000"/>
              </a:lnSpc>
              <a:spcBef>
                <a:spcPts val="1170"/>
              </a:spcBef>
              <a:buFont typeface="Arial" panose="020B0604020202020204" pitchFamily="34" charset="0"/>
              <a:buChar char="•"/>
              <a:defRPr/>
            </a:pPr>
            <a:r>
              <a:rPr lang="en-US">
                <a:solidFill>
                  <a:schemeClr val="tx2"/>
                </a:solidFill>
                <a:latin typeface="Arial"/>
                <a:cs typeface="Arial"/>
              </a:rPr>
              <a:t>In November 2018, the Board of Regents adopted regulations to implement the requirements of the Every Student Succeeds Act (or ESSA) plan that established the requirements and criteria for a school's development of a participation rate improvement plan.</a:t>
            </a:r>
          </a:p>
          <a:p>
            <a:pPr marL="223430" indent="-223430">
              <a:lnSpc>
                <a:spcPct val="90000"/>
              </a:lnSpc>
              <a:spcBef>
                <a:spcPts val="1170"/>
              </a:spcBef>
              <a:buFont typeface="Arial" panose="020B0604020202020204" pitchFamily="34" charset="0"/>
              <a:buChar char="•"/>
              <a:defRPr/>
            </a:pPr>
            <a:r>
              <a:rPr lang="en-US">
                <a:solidFill>
                  <a:schemeClr val="tx2"/>
                </a:solidFill>
                <a:latin typeface="Arial"/>
                <a:cs typeface="Arial"/>
              </a:rPr>
              <a:t>NYSED has developed an </a:t>
            </a:r>
            <a:r>
              <a:rPr lang="en-US" u="sng">
                <a:solidFill>
                  <a:schemeClr val="tx2"/>
                </a:solidFill>
                <a:latin typeface="Arial"/>
                <a:cs typeface="Arial"/>
                <a:hlinkClick r:id="rId3">
                  <a:extLst>
                    <a:ext uri="{A12FA001-AC4F-418D-AE19-62706E023703}">
                      <ahyp:hlinkClr xmlns:ahyp="http://schemas.microsoft.com/office/drawing/2018/hyperlinkcolor" val="tx"/>
                    </a:ext>
                  </a:extLst>
                </a:hlinkClick>
              </a:rPr>
              <a:t>“Assessments Toolkit”</a:t>
            </a:r>
            <a:r>
              <a:rPr lang="en-US">
                <a:solidFill>
                  <a:schemeClr val="tx2"/>
                </a:solidFill>
                <a:latin typeface="Arial"/>
                <a:cs typeface="Arial"/>
              </a:rPr>
              <a:t> to help superintendents communicate information about NY State’s annual testing program to their school communities. NYSED has also developed </a:t>
            </a:r>
            <a:r>
              <a:rPr lang="en-US" u="sng">
                <a:solidFill>
                  <a:schemeClr val="tx2"/>
                </a:solidFill>
                <a:latin typeface="Arial"/>
                <a:cs typeface="Arial"/>
                <a:hlinkClick r:id="rId4">
                  <a:extLst>
                    <a:ext uri="{A12FA001-AC4F-418D-AE19-62706E023703}">
                      <ahyp:hlinkClr xmlns:ahyp="http://schemas.microsoft.com/office/drawing/2018/hyperlinkcolor" val="tx"/>
                    </a:ext>
                  </a:extLst>
                </a:hlinkClick>
              </a:rPr>
              <a:t>ESSA Fact Sheets</a:t>
            </a:r>
            <a:r>
              <a:rPr lang="en-US">
                <a:solidFill>
                  <a:schemeClr val="tx2"/>
                </a:solidFill>
                <a:latin typeface="Arial"/>
                <a:cs typeface="Arial"/>
              </a:rPr>
              <a:t> for parents, educators and school board members to explain NYS’s ESSA plan. Parent resource documents include things parents and other stakeholders should know about student participation in State assessments and frequently asked questions about NY State’s ELA and math assessments. </a:t>
            </a:r>
          </a:p>
          <a:p>
            <a:pPr marL="223430" indent="-223430">
              <a:lnSpc>
                <a:spcPct val="90000"/>
              </a:lnSpc>
              <a:spcBef>
                <a:spcPts val="1170"/>
              </a:spcBef>
              <a:buFont typeface="Arial" panose="020B0604020202020204" pitchFamily="34" charset="0"/>
              <a:buChar char="•"/>
              <a:defRPr/>
            </a:pPr>
            <a:r>
              <a:rPr lang="en-US">
                <a:solidFill>
                  <a:schemeClr val="tx2"/>
                </a:solidFill>
                <a:latin typeface="Arial"/>
                <a:cs typeface="Arial"/>
              </a:rPr>
              <a:t>Beginning in 2016, NYSED revised the Grades 3-8 ELA and math assessments to provide unlimited testing time for all students, and in 2018 the length of the assessments was reduced to two days to lessen testing fatigue for students to better enable them to demonstrate what they know and are able to do.</a:t>
            </a:r>
          </a:p>
          <a:p>
            <a:pPr defTabSz="972022">
              <a:lnSpc>
                <a:spcPct val="90000"/>
              </a:lnSpc>
              <a:spcBef>
                <a:spcPts val="1170"/>
              </a:spcBef>
              <a:defRPr/>
            </a:pPr>
            <a:r>
              <a:rPr lang="en-US" b="0" i="0" kern="1200">
                <a:solidFill>
                  <a:schemeClr val="tx2"/>
                </a:solidFill>
                <a:effectLst/>
                <a:latin typeface="Arial"/>
                <a:cs typeface="Arial"/>
              </a:rPr>
              <a:t> </a:t>
            </a:r>
            <a:endParaRPr lang="en-US" strike="sngStrike">
              <a:solidFill>
                <a:schemeClr val="tx2"/>
              </a:solidFill>
              <a:latin typeface="Arial"/>
              <a:cs typeface="Arial"/>
            </a:endParaRPr>
          </a:p>
          <a:p>
            <a:r>
              <a:rPr lang="en-US" b="0" i="0" kern="1200">
                <a:solidFill>
                  <a:schemeClr val="tx2"/>
                </a:solidFill>
                <a:effectLst/>
                <a:latin typeface="Arial"/>
                <a:cs typeface="Arial"/>
              </a:rPr>
              <a:t>As discussed earlier in the presentation, while we have seen a small upward trend in the participation rates for grades 4 and 8, there is still much work to be done.</a:t>
            </a:r>
            <a:r>
              <a:rPr lang="en-US">
                <a:solidFill>
                  <a:schemeClr val="tx2"/>
                </a:solidFill>
                <a:latin typeface="Arial"/>
                <a:cs typeface="Arial"/>
              </a:rPr>
              <a:t> </a:t>
            </a:r>
            <a:r>
              <a:rPr lang="en-US" b="0" i="0" kern="1200">
                <a:solidFill>
                  <a:schemeClr val="tx2"/>
                </a:solidFill>
                <a:effectLst/>
                <a:latin typeface="Arial"/>
                <a:cs typeface="Arial"/>
              </a:rPr>
              <a:t> We will be looking for your input on additional steps that can be taken to help reach the proposed targets of 95% participation of student with IEPs on State assessments in the new SPP/APR cycle.</a:t>
            </a:r>
            <a:endParaRPr lang="en-US">
              <a:solidFill>
                <a:schemeClr val="tx2"/>
              </a:solidFill>
              <a:latin typeface="Arial"/>
              <a:cs typeface="Arial"/>
            </a:endParaRPr>
          </a:p>
        </p:txBody>
      </p:sp>
      <p:sp>
        <p:nvSpPr>
          <p:cNvPr id="4" name="Slide Number Placeholder 3"/>
          <p:cNvSpPr>
            <a:spLocks noGrp="1"/>
          </p:cNvSpPr>
          <p:nvPr>
            <p:ph type="sldNum" sz="quarter" idx="5"/>
          </p:nvPr>
        </p:nvSpPr>
        <p:spPr/>
        <p:txBody>
          <a:bodyPr/>
          <a:lstStyle/>
          <a:p>
            <a:fld id="{CD1CB053-6D7E-4D63-A770-9F230F129EC9}" type="slidenum">
              <a:rPr lang="en-US" smtClean="0"/>
              <a:t>18</a:t>
            </a:fld>
            <a:endParaRPr lang="en-US"/>
          </a:p>
        </p:txBody>
      </p:sp>
    </p:spTree>
    <p:extLst>
      <p:ext uri="{BB962C8B-B14F-4D97-AF65-F5344CB8AC3E}">
        <p14:creationId xmlns:p14="http://schemas.microsoft.com/office/powerpoint/2010/main" val="3775226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7468">
              <a:defRPr/>
            </a:pPr>
            <a:r>
              <a:rPr lang="en-US">
                <a:solidFill>
                  <a:schemeClr val="tx2"/>
                </a:solidFill>
                <a:latin typeface="Arial"/>
                <a:cs typeface="Arial"/>
              </a:rPr>
              <a:t>NYSED has also implemented several improvement strategies to address the proficiency of students with disabilities on State assessments:</a:t>
            </a:r>
          </a:p>
          <a:p>
            <a:endParaRPr lang="en-US">
              <a:latin typeface="Arial" panose="020B0604020202020204" pitchFamily="34" charset="0"/>
              <a:cs typeface="Arial" panose="020B0604020202020204" pitchFamily="34" charset="0"/>
            </a:endParaRPr>
          </a:p>
          <a:p>
            <a:pPr marL="182254" indent="-182254" defTabSz="972022">
              <a:buFont typeface="Arial" panose="020B0604020202020204" pitchFamily="34" charset="0"/>
              <a:buChar char="•"/>
              <a:defRPr/>
            </a:pPr>
            <a:r>
              <a:rPr lang="en-US">
                <a:latin typeface="Arial" panose="020B0604020202020204" pitchFamily="34" charset="0"/>
                <a:cs typeface="Arial" panose="020B0604020202020204" pitchFamily="34" charset="0"/>
              </a:rPr>
              <a:t>Since 2015, the SPP/APR has included the State Systemic Improvement Plan, a comprehensive, multi-year plan through which each State focuses its efforts on improving a State-selected child or family outcome. New York’s State Systemic Improvement Plan focuses on increasing the percent of students with learning disabilities scoring at proficiency levels 2 and above on the Grades 3-5 ELA State Assessments using a targeted intervention approach in pilot schools in four regions of the State. </a:t>
            </a:r>
          </a:p>
          <a:p>
            <a:endParaRPr lang="en-US">
              <a:latin typeface="Arial" panose="020B0604020202020204" pitchFamily="34" charset="0"/>
              <a:cs typeface="Arial" panose="020B0604020202020204" pitchFamily="34" charset="0"/>
            </a:endParaRPr>
          </a:p>
          <a:p>
            <a:pPr marL="182254" indent="-182254">
              <a:buFont typeface="Arial" panose="020B0604020202020204" pitchFamily="34" charset="0"/>
              <a:buChar char="•"/>
            </a:pPr>
            <a:r>
              <a:rPr lang="en-US">
                <a:latin typeface="Arial" panose="020B0604020202020204" pitchFamily="34" charset="0"/>
                <a:cs typeface="Arial" panose="020B0604020202020204" pitchFamily="34" charset="0"/>
              </a:rPr>
              <a:t>Beginning with the Grades 3-8 ELA general assessment administered in 2017 to foster more meaningful participation in the assessments, NYSED revised its policy to allow the use of the testing accommodation “tests read” on these assessments for students with this accommodation on their IEP.  In previous years, only directions were allowed to be read to these students on the Grades 3-8 ELA general assessments.</a:t>
            </a:r>
          </a:p>
          <a:p>
            <a:pPr marL="182254" indent="-182254">
              <a:buFont typeface="Arial" panose="020B0604020202020204" pitchFamily="34" charset="0"/>
              <a:buChar char="•"/>
            </a:pPr>
            <a:endParaRPr lang="en-US">
              <a:latin typeface="Arial" panose="020B0604020202020204" pitchFamily="34" charset="0"/>
              <a:cs typeface="Arial" panose="020B0604020202020204" pitchFamily="34" charset="0"/>
            </a:endParaRPr>
          </a:p>
          <a:p>
            <a:pPr marL="182254" indent="-182254">
              <a:buFont typeface="Arial" panose="020B0604020202020204" pitchFamily="34" charset="0"/>
              <a:buChar char="•"/>
            </a:pPr>
            <a:r>
              <a:rPr lang="en-US">
                <a:latin typeface="Arial" panose="020B0604020202020204" pitchFamily="34" charset="0"/>
                <a:cs typeface="Arial" panose="020B0604020202020204" pitchFamily="34" charset="0"/>
              </a:rPr>
              <a:t>In 2017, NYSED issued updated guidance on Testing Accommodations for Students with Disabilities to assist school personnel in making appropriate decisions for considering, documenting, and implementing testing accommodations.</a:t>
            </a:r>
          </a:p>
          <a:p>
            <a:pPr marL="182254" indent="-182254">
              <a:buFont typeface="Arial" panose="020B0604020202020204" pitchFamily="34" charset="0"/>
              <a:buChar char="•"/>
            </a:pPr>
            <a:endParaRPr lang="en-US">
              <a:latin typeface="Arial" panose="020B0604020202020204" pitchFamily="34" charset="0"/>
              <a:cs typeface="Arial" panose="020B0604020202020204" pitchFamily="34" charset="0"/>
            </a:endParaRPr>
          </a:p>
          <a:p>
            <a:pPr marL="182254" indent="-182254">
              <a:buFont typeface="Arial" panose="020B0604020202020204" pitchFamily="34" charset="0"/>
              <a:buChar char="•"/>
            </a:pPr>
            <a:r>
              <a:rPr lang="en-US">
                <a:latin typeface="Arial" panose="020B0604020202020204" pitchFamily="34" charset="0"/>
                <a:cs typeface="Arial" panose="020B0604020202020204" pitchFamily="34" charset="0"/>
              </a:rPr>
              <a:t>NYSED’s Youth Advisory Panel, </a:t>
            </a:r>
            <a:r>
              <a:rPr lang="en-US">
                <a:effectLst/>
                <a:latin typeface="Arial" panose="020B0604020202020204" pitchFamily="34" charset="0"/>
                <a:cs typeface="Arial" panose="020B0604020202020204" pitchFamily="34" charset="0"/>
              </a:rPr>
              <a:t>consisting of 10 to 15 youth who are currently attending high school and receiving special education services through </a:t>
            </a:r>
            <a:r>
              <a:rPr lang="en-US">
                <a:latin typeface="Arial" panose="020B0604020202020204" pitchFamily="34" charset="0"/>
                <a:cs typeface="Arial" panose="020B0604020202020204" pitchFamily="34" charset="0"/>
              </a:rPr>
              <a:t>an</a:t>
            </a:r>
            <a:r>
              <a:rPr lang="en-US">
                <a:effectLst/>
                <a:latin typeface="Arial" panose="020B0604020202020204" pitchFamily="34" charset="0"/>
                <a:cs typeface="Arial" panose="020B0604020202020204" pitchFamily="34" charset="0"/>
              </a:rPr>
              <a:t> IEP, was established to advise the Office of Special Education on proposed policies related to the education of students with disabilities.</a:t>
            </a:r>
            <a:r>
              <a:rPr lang="en-US">
                <a:latin typeface="Arial" panose="020B0604020202020204" pitchFamily="34" charset="0"/>
                <a:cs typeface="Arial" panose="020B0604020202020204" pitchFamily="34" charset="0"/>
              </a:rPr>
              <a:t> </a:t>
            </a:r>
            <a:r>
              <a:rPr lang="en-US">
                <a:effectLst/>
                <a:latin typeface="Arial" panose="020B0604020202020204" pitchFamily="34" charset="0"/>
                <a:cs typeface="Arial" panose="020B0604020202020204" pitchFamily="34" charset="0"/>
              </a:rPr>
              <a:t> Panel members provide a first-hand perspective </a:t>
            </a:r>
            <a:r>
              <a:rPr lang="en-US">
                <a:latin typeface="Arial" panose="020B0604020202020204" pitchFamily="34" charset="0"/>
                <a:cs typeface="Arial" panose="020B0604020202020204" pitchFamily="34" charset="0"/>
              </a:rPr>
              <a:t>on ways to improve the quality of special education services and student outcomes. </a:t>
            </a:r>
          </a:p>
          <a:p>
            <a:pPr marL="182254" indent="-182254">
              <a:buFont typeface="Arial" panose="020B0604020202020204" pitchFamily="34" charset="0"/>
              <a:buChar char="•"/>
            </a:pPr>
            <a:endParaRPr lang="en-US">
              <a:latin typeface="Arial" panose="020B0604020202020204" pitchFamily="34" charset="0"/>
              <a:cs typeface="Arial" panose="020B0604020202020204" pitchFamily="34" charset="0"/>
            </a:endParaRPr>
          </a:p>
          <a:p>
            <a:pPr marL="182254" indent="-182254">
              <a:buFont typeface="Arial" panose="020B0604020202020204" pitchFamily="34" charset="0"/>
              <a:buChar char="•"/>
            </a:pPr>
            <a:r>
              <a:rPr lang="en-US">
                <a:latin typeface="Arial" panose="020B0604020202020204" pitchFamily="34" charset="0"/>
                <a:cs typeface="Arial" panose="020B0604020202020204" pitchFamily="34" charset="0"/>
              </a:rPr>
              <a:t>NYSED’s New York State Alternate Assessment (NYSAA) Educator Advisory Panel was established to advise the Department on the implementation of the New York State Alternate Assessment.  The panel consists of approximately 15 members who come from a variety of roles in both State approved-private and public-school districts, including teachers and administrators as well as a parent member. </a:t>
            </a:r>
          </a:p>
          <a:p>
            <a:pPr marL="182254" indent="-182254">
              <a:buFont typeface="Arial" panose="020B0604020202020204" pitchFamily="34" charset="0"/>
              <a:buChar char="•"/>
            </a:pPr>
            <a:endParaRPr lang="en-US">
              <a:latin typeface="Arial" panose="020B0604020202020204" pitchFamily="34" charset="0"/>
              <a:cs typeface="Arial" panose="020B0604020202020204" pitchFamily="34" charset="0"/>
            </a:endParaRPr>
          </a:p>
          <a:p>
            <a:pPr marL="182254" indent="-182254">
              <a:buFont typeface="Arial" panose="020B0604020202020204" pitchFamily="34" charset="0"/>
              <a:buChar char="•"/>
            </a:pPr>
            <a:r>
              <a:rPr lang="en-US">
                <a:latin typeface="Arial" panose="020B0604020202020204" pitchFamily="34" charset="0"/>
                <a:cs typeface="Arial" panose="020B0604020202020204" pitchFamily="34" charset="0"/>
              </a:rPr>
              <a:t>Every year, Student Learning Profiles are developed for each student participating in the NYSAA that describe the skills that were included in the assessment and how the student’s mastery of these skills compares to alternate achievement grade-level expectations. These profiles help to inform instruction of students taking the NYSAA and build a bridge between the alternate achievement standards, the State assessment and instruction.</a:t>
            </a:r>
          </a:p>
          <a:p>
            <a:pPr marL="182254" indent="-182254">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D1CB053-6D7E-4D63-A770-9F230F129EC9}" type="slidenum">
              <a:rPr lang="en-US" smtClean="0"/>
              <a:t>19</a:t>
            </a:fld>
            <a:endParaRPr lang="en-US"/>
          </a:p>
        </p:txBody>
      </p:sp>
    </p:spTree>
    <p:extLst>
      <p:ext uri="{BB962C8B-B14F-4D97-AF65-F5344CB8AC3E}">
        <p14:creationId xmlns:p14="http://schemas.microsoft.com/office/powerpoint/2010/main" val="3918406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8926"/>
            <a:ext cx="5852160" cy="4241020"/>
          </a:xfrm>
        </p:spPr>
        <p:txBody>
          <a:bodyPr/>
          <a:lstStyle/>
          <a:p>
            <a:r>
              <a:rPr lang="en-US">
                <a:latin typeface="Arial"/>
                <a:cs typeface="Arial"/>
              </a:rPr>
              <a:t>In this presentation we will be discussing:</a:t>
            </a:r>
          </a:p>
          <a:p>
            <a:pPr marL="182254" indent="-182254">
              <a:buFont typeface="Arial" panose="020B0604020202020204" pitchFamily="34" charset="0"/>
              <a:buChar char="•"/>
            </a:pPr>
            <a:r>
              <a:rPr lang="en-US">
                <a:latin typeface="Arial"/>
                <a:cs typeface="Arial"/>
              </a:rPr>
              <a:t>frequently used terms and our goals of what we hope you will learn from the information presented;</a:t>
            </a:r>
          </a:p>
          <a:p>
            <a:pPr marL="182254" indent="-182254">
              <a:buFont typeface="Arial" panose="020B0604020202020204" pitchFamily="34" charset="0"/>
              <a:buChar char="•"/>
            </a:pPr>
            <a:r>
              <a:rPr lang="en-US">
                <a:latin typeface="Arial"/>
                <a:cs typeface="Arial"/>
              </a:rPr>
              <a:t>how Indicator 3 is measured;</a:t>
            </a:r>
          </a:p>
          <a:p>
            <a:pPr marL="182254" indent="-182254">
              <a:buFont typeface="Arial" panose="020B0604020202020204" pitchFamily="34" charset="0"/>
              <a:buChar char="•"/>
            </a:pPr>
            <a:r>
              <a:rPr lang="en-US">
                <a:latin typeface="Arial"/>
                <a:cs typeface="Arial"/>
              </a:rPr>
              <a:t>Indicator 3 data trends;</a:t>
            </a:r>
          </a:p>
          <a:p>
            <a:pPr marL="182254" indent="-182254">
              <a:buFont typeface="Arial" panose="020B0604020202020204" pitchFamily="34" charset="0"/>
              <a:buChar char="•"/>
            </a:pPr>
            <a:r>
              <a:rPr lang="en-US">
                <a:latin typeface="Arial"/>
                <a:cs typeface="Arial"/>
              </a:rPr>
              <a:t>Indicator 3 improvement strategies and proposed targets;  </a:t>
            </a:r>
            <a:endParaRPr lang="en-US">
              <a:latin typeface="Arial" panose="020B0604020202020204" pitchFamily="34" charset="0"/>
              <a:cs typeface="Arial" panose="020B0604020202020204" pitchFamily="34" charset="0"/>
            </a:endParaRPr>
          </a:p>
          <a:p>
            <a:pPr marL="182254" indent="-182254">
              <a:buFont typeface="Arial" panose="020B0604020202020204" pitchFamily="34" charset="0"/>
              <a:buChar char="•"/>
            </a:pPr>
            <a:r>
              <a:rPr lang="en-US">
                <a:latin typeface="Arial"/>
                <a:cs typeface="Arial"/>
              </a:rPr>
              <a:t>additional resources for Indicator 3; and </a:t>
            </a:r>
          </a:p>
          <a:p>
            <a:pPr marL="182254" indent="-182254">
              <a:buFont typeface="Arial" panose="020B0604020202020204" pitchFamily="34" charset="0"/>
              <a:buChar char="•"/>
            </a:pPr>
            <a:r>
              <a:rPr lang="en-US">
                <a:latin typeface="Arial"/>
                <a:cs typeface="Arial"/>
              </a:rPr>
              <a:t>next steps related to stakeholder engagement.</a:t>
            </a:r>
          </a:p>
          <a:p>
            <a:pPr marL="182254" indent="-182254">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pPr defTabSz="972022">
              <a:defRPr/>
            </a:pPr>
            <a:fld id="{77542409-6A04-4DC6-AC3A-D3758287A8F2}" type="slidenum">
              <a:rPr lang="en-US">
                <a:solidFill>
                  <a:srgbClr val="4D3E2F"/>
                </a:solidFill>
                <a:latin typeface="Corbel" panose="020B0503020204020204"/>
              </a:rPr>
              <a:pPr defTabSz="972022">
                <a:defRPr/>
              </a:pPr>
              <a:t>2</a:t>
            </a:fld>
            <a:endParaRPr lang="en-US">
              <a:solidFill>
                <a:srgbClr val="4D3E2F"/>
              </a:solidFill>
              <a:latin typeface="Corbel" panose="020B0503020204020204"/>
            </a:endParaRPr>
          </a:p>
        </p:txBody>
      </p:sp>
    </p:spTree>
    <p:extLst>
      <p:ext uri="{BB962C8B-B14F-4D97-AF65-F5344CB8AC3E}">
        <p14:creationId xmlns:p14="http://schemas.microsoft.com/office/powerpoint/2010/main" val="819789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latin typeface="Arial" panose="020B0604020202020204" pitchFamily="34" charset="0"/>
                <a:cs typeface="Arial" panose="020B0604020202020204" pitchFamily="34" charset="0"/>
              </a:rPr>
              <a:t>As a new initiative, in 2020, NYSED received a State Personnel Development Grant from the U.S. Department of Education.  Funds from this grant will be used to improve results for all students, particularly students with disabilities, by establishing a Statewide, evidence-based, multi-tiered systems of support-integrated (MTSS-I) framework. This MTSS-I framework will help educators prioritize the needs of the whole child and integrates academic, behavioral, and social emotional support within a culturally responsive and sustaining framework. </a:t>
            </a:r>
          </a:p>
          <a:p>
            <a:r>
              <a:rPr lang="en-US">
                <a:latin typeface="Arial" panose="020B0604020202020204" pitchFamily="34" charset="0"/>
                <a:cs typeface="Arial" panose="020B0604020202020204" pitchFamily="34" charset="0"/>
              </a:rPr>
              <a:t>. </a:t>
            </a:r>
          </a:p>
          <a:p>
            <a:r>
              <a:rPr lang="en-US">
                <a:latin typeface="Arial" panose="020B0604020202020204" pitchFamily="34" charset="0"/>
                <a:cs typeface="Arial" panose="020B0604020202020204" pitchFamily="34" charset="0"/>
              </a:rPr>
              <a:t>We will be looking to stakeholders for input on improvement strategies to help NYS reach the proposed targets that will be discussed in the next portion of this presentation.</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D1CB053-6D7E-4D63-A770-9F230F129EC9}" type="slidenum">
              <a:rPr lang="en-US" smtClean="0"/>
              <a:t>20</a:t>
            </a:fld>
            <a:endParaRPr lang="en-US"/>
          </a:p>
        </p:txBody>
      </p:sp>
    </p:spTree>
    <p:extLst>
      <p:ext uri="{BB962C8B-B14F-4D97-AF65-F5344CB8AC3E}">
        <p14:creationId xmlns:p14="http://schemas.microsoft.com/office/powerpoint/2010/main" val="1726065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Arial"/>
                <a:cs typeface="Arial"/>
              </a:rPr>
              <a:t>Please take few moments to consider, based on the discussion of New York’s current improvement strategies presented on the previous slides: What activities do you think should be considered, maintained, or strengthened to address improvements in the participation and performance of students with disabilities on State assessments? </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21</a:t>
            </a:fld>
            <a:endParaRPr lang="en-US"/>
          </a:p>
        </p:txBody>
      </p:sp>
    </p:spTree>
    <p:extLst>
      <p:ext uri="{BB962C8B-B14F-4D97-AF65-F5344CB8AC3E}">
        <p14:creationId xmlns:p14="http://schemas.microsoft.com/office/powerpoint/2010/main" val="3496001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2022">
              <a:defRPr/>
            </a:pPr>
            <a:r>
              <a:rPr lang="en-US">
                <a:latin typeface="Arial" panose="020B0604020202020204" pitchFamily="34" charset="0"/>
                <a:cs typeface="Arial" panose="020B0604020202020204" pitchFamily="34" charset="0"/>
              </a:rPr>
              <a:t>The visual on this slide illustrates the relationship between “school year”, federal fiscal year, or FFY,  and the SPP/APR submission timeline. The proposed targets in the next portion of the presentation will cover the reporting years included in new six-year SPP/APR cycle which are federal fiscal years (FFY) 2020-2025 or school years 2020-21 through 2025-26.</a:t>
            </a:r>
          </a:p>
          <a:p>
            <a:pPr defTabSz="972022">
              <a:defRPr/>
            </a:pPr>
            <a:endParaRPr lang="en-US">
              <a:latin typeface="Arial" panose="020B0604020202020204" pitchFamily="34" charset="0"/>
              <a:cs typeface="Arial" panose="020B0604020202020204" pitchFamily="34" charset="0"/>
            </a:endParaRPr>
          </a:p>
          <a:p>
            <a:r>
              <a:rPr lang="en-US">
                <a:solidFill>
                  <a:srgbClr val="221E1F"/>
                </a:solidFill>
                <a:latin typeface="Arial" panose="020B0604020202020204" pitchFamily="34" charset="0"/>
                <a:cs typeface="Arial" panose="020B0604020202020204" pitchFamily="34" charset="0"/>
              </a:rPr>
              <a:t>For Indicator 3, states must report data for the reporting year. For example, for FFY 2020, which is the first year of new SPP/APR cycle, the reporting year is FFY 2020 or school year 2020–21. This means that i</a:t>
            </a:r>
            <a:r>
              <a:rPr lang="en-US">
                <a:latin typeface="Arial" panose="020B0604020202020204" pitchFamily="34" charset="0"/>
                <a:cs typeface="Arial" panose="020B0604020202020204" pitchFamily="34" charset="0"/>
              </a:rPr>
              <a:t>n the FFY 2020 SPP/APR that will be submitted in February 2022, for indicator 3, we will be reporting data on the NY State assessments that were administered in the 2020-21 school year. </a:t>
            </a:r>
          </a:p>
          <a:p>
            <a:endParaRPr lang="en-US"/>
          </a:p>
        </p:txBody>
      </p:sp>
      <p:sp>
        <p:nvSpPr>
          <p:cNvPr id="4" name="Slide Number Placeholder 3"/>
          <p:cNvSpPr>
            <a:spLocks noGrp="1"/>
          </p:cNvSpPr>
          <p:nvPr>
            <p:ph type="sldNum" sz="quarter" idx="5"/>
          </p:nvPr>
        </p:nvSpPr>
        <p:spPr/>
        <p:txBody>
          <a:bodyPr/>
          <a:lstStyle/>
          <a:p>
            <a:fld id="{4F9AEDF7-9276-4CA5-9DDB-B7F4F711EBC3}" type="slidenum">
              <a:rPr lang="en-US" smtClean="0"/>
              <a:t>22</a:t>
            </a:fld>
            <a:endParaRPr lang="en-US"/>
          </a:p>
        </p:txBody>
      </p:sp>
    </p:spTree>
    <p:extLst>
      <p:ext uri="{BB962C8B-B14F-4D97-AF65-F5344CB8AC3E}">
        <p14:creationId xmlns:p14="http://schemas.microsoft.com/office/powerpoint/2010/main" val="1521957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2022">
              <a:defRPr/>
            </a:pPr>
            <a:r>
              <a:rPr lang="en-US">
                <a:latin typeface="Arial"/>
                <a:cs typeface="Arial"/>
              </a:rPr>
              <a:t>As indicated on the previous slide, next year’s Federal Fiscal</a:t>
            </a:r>
            <a:r>
              <a:rPr lang="en-US" baseline="0">
                <a:latin typeface="Arial"/>
                <a:cs typeface="Arial"/>
              </a:rPr>
              <a:t> Year or </a:t>
            </a:r>
            <a:r>
              <a:rPr lang="en-US">
                <a:latin typeface="Arial"/>
                <a:cs typeface="Arial"/>
              </a:rPr>
              <a:t>FFY 2020 SPP/APR submission, due February 2022, will be the first in the new six-year cycle required under IDEA. In that submission, we will be reporting on Indicator 3 using the new measurements discussed earlier in the presentation.</a:t>
            </a:r>
          </a:p>
          <a:p>
            <a:endParaRPr lang="en-US">
              <a:latin typeface="Arial" panose="020B0604020202020204" pitchFamily="34" charset="0"/>
              <a:cs typeface="Arial" panose="020B0604020202020204" pitchFamily="34" charset="0"/>
            </a:endParaRPr>
          </a:p>
          <a:p>
            <a:r>
              <a:rPr lang="en-US" b="0" i="0" u="none" strike="noStrike" kern="1200" baseline="0">
                <a:solidFill>
                  <a:schemeClr val="tx1"/>
                </a:solidFill>
                <a:latin typeface="Arial"/>
                <a:cs typeface="Arial"/>
              </a:rPr>
              <a:t>Since this is the first year of the new SPP/APR package, new baselines and targets must be identified for </a:t>
            </a:r>
            <a:r>
              <a:rPr lang="en-US">
                <a:latin typeface="Arial"/>
                <a:cs typeface="Arial"/>
              </a:rPr>
              <a:t>Indicators</a:t>
            </a:r>
            <a:r>
              <a:rPr lang="en-US" b="0" i="0" u="none" strike="noStrike" kern="1200" baseline="0">
                <a:solidFill>
                  <a:schemeClr val="tx1"/>
                </a:solidFill>
                <a:latin typeface="Arial"/>
                <a:cs typeface="Arial"/>
              </a:rPr>
              <a:t> 3A, 3B, 3C and 3D for all 6 years of the new SPP/APR cycle</a:t>
            </a:r>
            <a:r>
              <a:rPr lang="en-US">
                <a:latin typeface="Arial"/>
                <a:cs typeface="Arial"/>
              </a:rPr>
              <a:t>.</a:t>
            </a:r>
            <a:endParaRPr lang="en-US" b="0" i="0" u="none" strike="noStrike" kern="1200" baseline="0">
              <a:solidFill>
                <a:schemeClr val="tx1"/>
              </a:solidFill>
              <a:latin typeface="Arial"/>
              <a:cs typeface="Arial"/>
            </a:endParaRPr>
          </a:p>
          <a:p>
            <a:endParaRPr lang="en-US" b="0" i="0" u="none" strike="noStrike" kern="1200" baseline="0">
              <a:solidFill>
                <a:schemeClr val="tx1"/>
              </a:solidFill>
              <a:latin typeface="Arial" panose="020B0604020202020204" pitchFamily="34" charset="0"/>
              <a:cs typeface="Arial" panose="020B0604020202020204" pitchFamily="34" charset="0"/>
            </a:endParaRPr>
          </a:p>
          <a:p>
            <a:r>
              <a:rPr lang="en-US" b="0" i="0" u="none" strike="noStrike" kern="1200" baseline="0">
                <a:solidFill>
                  <a:schemeClr val="tx1"/>
                </a:solidFill>
                <a:latin typeface="Arial"/>
                <a:cs typeface="Arial"/>
              </a:rPr>
              <a:t>The baseline is the starting point or initial level of data on the indicator against which the state’s future targets and actual performance data will be compared.</a:t>
            </a:r>
            <a:r>
              <a:rPr lang="en-US">
                <a:latin typeface="Arial"/>
                <a:cs typeface="Arial"/>
              </a:rPr>
              <a:t>  Targets identify the level or performance expected from year to year.</a:t>
            </a:r>
            <a:endParaRPr lang="en-US" b="0" i="0" u="none" strike="noStrike" kern="1200" baseline="0">
              <a:solidFill>
                <a:schemeClr val="tx1"/>
              </a:solidFill>
              <a:latin typeface="Arial"/>
              <a:cs typeface="Arial"/>
            </a:endParaRPr>
          </a:p>
          <a:p>
            <a:endParaRPr lang="en-US" b="0" i="0" u="none" strike="noStrike" kern="1200" baseline="0">
              <a:solidFill>
                <a:schemeClr val="tx1"/>
              </a:solidFill>
              <a:latin typeface="Arial" panose="020B0604020202020204" pitchFamily="34" charset="0"/>
              <a:cs typeface="Arial" panose="020B0604020202020204" pitchFamily="34" charset="0"/>
            </a:endParaRPr>
          </a:p>
          <a:p>
            <a:pPr defTabSz="972022">
              <a:lnSpc>
                <a:spcPct val="120000"/>
              </a:lnSpc>
              <a:defRPr/>
            </a:pPr>
            <a:r>
              <a:rPr lang="en-US">
                <a:latin typeface="Arial"/>
                <a:cs typeface="Arial"/>
              </a:rPr>
              <a:t>The targets we set must be measurable and rigorous but also achievable.</a:t>
            </a:r>
          </a:p>
          <a:p>
            <a:pPr>
              <a:lnSpc>
                <a:spcPct val="120000"/>
              </a:lnSpc>
            </a:pPr>
            <a:endParaRPr lang="en-US">
              <a:latin typeface="Arial" panose="020B0604020202020204" pitchFamily="34" charset="0"/>
              <a:cs typeface="Arial" panose="020B0604020202020204" pitchFamily="34" charset="0"/>
            </a:endParaRPr>
          </a:p>
          <a:p>
            <a:r>
              <a:rPr lang="en-US">
                <a:latin typeface="Arial"/>
                <a:cs typeface="Arial"/>
              </a:rPr>
              <a:t>In general, the final targets for </a:t>
            </a:r>
            <a:r>
              <a:rPr lang="en-US" strike="noStrike">
                <a:latin typeface="Arial"/>
                <a:cs typeface="Arial"/>
              </a:rPr>
              <a:t>year six of the SPP/APR cycle</a:t>
            </a:r>
            <a:r>
              <a:rPr lang="en-US">
                <a:latin typeface="Arial"/>
                <a:cs typeface="Arial"/>
              </a:rPr>
              <a:t> must show improved performance compared to the baseline.  The only exception is for Indicator 3A. When reporting participation data under Indicator 3A, a state’s end target may be set at 95% even if there is no improvement over baseline. Additionally, while the final targets must show improvement over the baseline, the targets for the five years between the baseline and the final target do not have to be better than baseline. </a:t>
            </a:r>
          </a:p>
          <a:p>
            <a:endParaRPr lang="en-US" strike="sngStrike">
              <a:latin typeface="Arial" panose="020B0604020202020204" pitchFamily="34" charset="0"/>
              <a:cs typeface="Arial" panose="020B0604020202020204" pitchFamily="34" charset="0"/>
            </a:endParaRPr>
          </a:p>
          <a:p>
            <a:r>
              <a:rPr lang="en-US">
                <a:latin typeface="Arial"/>
                <a:cs typeface="Arial"/>
              </a:rPr>
              <a:t>In the next few slides, you will learn about the targets NYSED is proposing and what information was considered in determining these targets  Your input is extremely important on whether you think the proposed targets are rigorous enough, yet still achievable, over the next six years.  At the end of this presentation, you will learn more about the ways you can provide your input on this Indicator as well as on the other 16 SPP/APR indicators.</a:t>
            </a:r>
          </a:p>
          <a:p>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CD1CB053-6D7E-4D63-A770-9F230F129EC9}" type="slidenum">
              <a:rPr lang="en-US" smtClean="0"/>
              <a:t>23</a:t>
            </a:fld>
            <a:endParaRPr lang="en-US"/>
          </a:p>
        </p:txBody>
      </p:sp>
    </p:spTree>
    <p:extLst>
      <p:ext uri="{BB962C8B-B14F-4D97-AF65-F5344CB8AC3E}">
        <p14:creationId xmlns:p14="http://schemas.microsoft.com/office/powerpoint/2010/main" val="2280480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aseline="0">
                <a:latin typeface="Arial"/>
                <a:cs typeface="Arial"/>
              </a:rPr>
              <a:t>On the following slides, you will see</a:t>
            </a:r>
            <a:r>
              <a:rPr lang="en-US">
                <a:latin typeface="Arial"/>
                <a:cs typeface="Arial"/>
              </a:rPr>
              <a:t> the</a:t>
            </a:r>
            <a:r>
              <a:rPr lang="en-US" baseline="0">
                <a:latin typeface="Arial"/>
                <a:cs typeface="Arial"/>
              </a:rPr>
              <a:t> </a:t>
            </a:r>
            <a:r>
              <a:rPr lang="en-US">
                <a:latin typeface="Arial"/>
                <a:cs typeface="Arial"/>
              </a:rPr>
              <a:t>targets NYSED</a:t>
            </a:r>
            <a:r>
              <a:rPr lang="en-US" baseline="0">
                <a:latin typeface="Arial"/>
                <a:cs typeface="Arial"/>
              </a:rPr>
              <a:t> is proposing for Indicator 3.</a:t>
            </a:r>
            <a:r>
              <a:rPr lang="en-US">
                <a:latin typeface="Arial"/>
                <a:cs typeface="Arial"/>
              </a:rPr>
              <a:t> </a:t>
            </a:r>
            <a:r>
              <a:rPr lang="en-US" baseline="0">
                <a:latin typeface="Arial"/>
                <a:cs typeface="Arial"/>
              </a:rPr>
              <a:t> </a:t>
            </a:r>
            <a:r>
              <a:rPr lang="en-US" strike="noStrike" baseline="0">
                <a:latin typeface="Arial"/>
                <a:cs typeface="Arial"/>
              </a:rPr>
              <a:t>Please keep in mind that </a:t>
            </a:r>
            <a:r>
              <a:rPr lang="en-US" strike="noStrike">
                <a:latin typeface="Arial"/>
                <a:cs typeface="Arial"/>
              </a:rPr>
              <a:t>States are required to set targets that show improvement over their baseline data. </a:t>
            </a:r>
          </a:p>
          <a:p>
            <a:pPr>
              <a:defRPr/>
            </a:pPr>
            <a:endParaRPr lang="en-US" baseline="0">
              <a:latin typeface="Arial" panose="020B0604020202020204" pitchFamily="34" charset="0"/>
              <a:cs typeface="Arial" panose="020B0604020202020204" pitchFamily="34" charset="0"/>
            </a:endParaRPr>
          </a:p>
          <a:p>
            <a:pPr>
              <a:defRPr/>
            </a:pPr>
            <a:r>
              <a:rPr lang="en-US" baseline="0">
                <a:latin typeface="Arial"/>
                <a:cs typeface="Arial"/>
              </a:rPr>
              <a:t>Since Indicator 3A, grades 4 and 8 and Indicators 3B, 3C and 3D are new measures, new baselines have been established using the most recent assessment data from the 2018-19 school year. However, for Indicator 3A, there was no change to the way high school participation rate is measured and will be reported in the SPP/APR</a:t>
            </a:r>
            <a:r>
              <a:rPr lang="en-US">
                <a:latin typeface="Arial"/>
                <a:cs typeface="Arial"/>
              </a:rPr>
              <a:t>.</a:t>
            </a:r>
            <a:r>
              <a:rPr lang="en-US" baseline="0">
                <a:latin typeface="Arial"/>
                <a:cs typeface="Arial"/>
              </a:rPr>
              <a:t> Therefore, New York will continue to use the high school participation rate baseline data from 2005.</a:t>
            </a:r>
            <a:r>
              <a:rPr lang="en-US">
                <a:latin typeface="Arial"/>
                <a:cs typeface="Arial"/>
              </a:rPr>
              <a:t> </a:t>
            </a:r>
            <a:endParaRPr lang="en-US" baseline="0">
              <a:latin typeface="Arial"/>
              <a:cs typeface="Arial"/>
            </a:endParaRPr>
          </a:p>
          <a:p>
            <a:pPr>
              <a:defRPr/>
            </a:pPr>
            <a:endParaRPr lang="en-US" baseline="0">
              <a:latin typeface="Arial"/>
              <a:cs typeface="Arial"/>
            </a:endParaRPr>
          </a:p>
          <a:p>
            <a:pPr>
              <a:defRPr/>
            </a:pPr>
            <a:r>
              <a:rPr lang="en-US" baseline="0">
                <a:latin typeface="Arial"/>
                <a:cs typeface="Arial"/>
              </a:rPr>
              <a:t>In creating the proposed targets for Indicator 3, trend data from previous years was analyzed for each of the sub-indicators and current improvement strategies were considered.  </a:t>
            </a:r>
          </a:p>
          <a:p>
            <a:pPr>
              <a:defRPr/>
            </a:pPr>
            <a:endParaRPr lang="en-US" baseline="0">
              <a:latin typeface="Arial"/>
              <a:cs typeface="Arial"/>
            </a:endParaRPr>
          </a:p>
          <a:p>
            <a:pPr>
              <a:defRPr/>
            </a:pPr>
            <a:r>
              <a:rPr lang="en-US" baseline="0">
                <a:latin typeface="Arial"/>
                <a:cs typeface="Arial"/>
              </a:rPr>
              <a:t>For Indicator 3A, consistent with the federal participation requirements, a constant participation rate of 95% is being proposed for all targets. </a:t>
            </a:r>
          </a:p>
          <a:p>
            <a:pPr>
              <a:defRPr/>
            </a:pPr>
            <a:endParaRPr lang="en-US" baseline="0">
              <a:latin typeface="Arial"/>
              <a:cs typeface="Arial"/>
            </a:endParaRPr>
          </a:p>
          <a:p>
            <a:pPr>
              <a:defRPr/>
            </a:pPr>
            <a:r>
              <a:rPr lang="en-US" baseline="0">
                <a:latin typeface="Arial"/>
                <a:cs typeface="Arial"/>
              </a:rPr>
              <a:t>For Indicators 3B, 3C and 3D, in addition to trend data, we considered the impact of COVID-19 on student learning and related participation and performance on state assessments.  We are proposing no increase in the targets over baseline for the first three years of the new SPP/APR cycle.   For the remaining three years, we are proposing an average increase of 0.5% for Indicators 3B and 3C and an average decrease of 0.5% for Indicator 3D. </a:t>
            </a:r>
          </a:p>
          <a:p>
            <a:pPr>
              <a:defRPr/>
            </a:pPr>
            <a:endParaRPr lang="en-US">
              <a:latin typeface="Arial" panose="020B0604020202020204" pitchFamily="34" charset="0"/>
              <a:cs typeface="Arial" panose="020B0604020202020204" pitchFamily="34" charset="0"/>
            </a:endParaRPr>
          </a:p>
          <a:p>
            <a:r>
              <a:rPr lang="en-US">
                <a:latin typeface="Arial"/>
                <a:cs typeface="Arial"/>
              </a:rPr>
              <a:t>NYSED will be closely monitoring the participation and performance of students with IEPs on State assessments following COVID and seeking further stakeholder input if adjustments are needed to the Indicator 3 targets in future years. </a:t>
            </a: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24</a:t>
            </a:fld>
            <a:endParaRPr lang="en-US"/>
          </a:p>
        </p:txBody>
      </p:sp>
    </p:spTree>
    <p:extLst>
      <p:ext uri="{BB962C8B-B14F-4D97-AF65-F5344CB8AC3E}">
        <p14:creationId xmlns:p14="http://schemas.microsoft.com/office/powerpoint/2010/main" val="710050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latin typeface="Arial"/>
                <a:cs typeface="Arial"/>
              </a:rPr>
              <a:t>This slide shows the proposed targets for Indicator 3A, participation in state assessments in reading. The target of 95% participation on state assessments is set by the U.S. Department of Education under the Every Student Succeeds Act for all students, including the subgroup of students with disabilities. The yellow line represents the baseline or starting point.  As discussed on the last slide, data from 2018-19 school year, the most current year students were assessed prior to COVID-19, was selected as the baselines for grades 4 and 8.  </a:t>
            </a:r>
            <a:endParaRPr lang="en-US" strike="sngStrike">
              <a:latin typeface="Arial"/>
              <a:cs typeface="Arial"/>
            </a:endParaRPr>
          </a:p>
        </p:txBody>
      </p:sp>
      <p:sp>
        <p:nvSpPr>
          <p:cNvPr id="4" name="Slide Number Placeholder 3"/>
          <p:cNvSpPr>
            <a:spLocks noGrp="1"/>
          </p:cNvSpPr>
          <p:nvPr>
            <p:ph type="sldNum" sz="quarter" idx="10"/>
          </p:nvPr>
        </p:nvSpPr>
        <p:spPr/>
        <p:txBody>
          <a:bodyPr/>
          <a:lstStyle/>
          <a:p>
            <a:fld id="{77542409-6A04-4DC6-AC3A-D3758287A8F2}" type="slidenum">
              <a:rPr lang="en-US" smtClean="0">
                <a:solidFill>
                  <a:srgbClr val="4D3E2F"/>
                </a:solidFill>
                <a:latin typeface="Corbel" panose="020B0503020204020204"/>
              </a:rPr>
              <a:pPr/>
              <a:t>25</a:t>
            </a:fld>
            <a:endParaRPr lang="en-US">
              <a:solidFill>
                <a:srgbClr val="4D3E2F"/>
              </a:solidFill>
              <a:latin typeface="Corbel" panose="020B0503020204020204"/>
            </a:endParaRPr>
          </a:p>
        </p:txBody>
      </p:sp>
    </p:spTree>
    <p:extLst>
      <p:ext uri="{BB962C8B-B14F-4D97-AF65-F5344CB8AC3E}">
        <p14:creationId xmlns:p14="http://schemas.microsoft.com/office/powerpoint/2010/main" val="1798991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Arial"/>
                <a:cs typeface="Arial"/>
              </a:rPr>
              <a:t>This slide shows</a:t>
            </a:r>
            <a:r>
              <a:rPr lang="en-US" baseline="0">
                <a:latin typeface="Arial"/>
                <a:cs typeface="Arial"/>
              </a:rPr>
              <a:t> the targets for indicator 3A, participation in state assessments</a:t>
            </a:r>
            <a:r>
              <a:rPr lang="en-US">
                <a:latin typeface="Arial"/>
                <a:cs typeface="Arial"/>
              </a:rPr>
              <a:t> </a:t>
            </a:r>
            <a:r>
              <a:rPr lang="en-US" baseline="0">
                <a:latin typeface="Arial"/>
                <a:cs typeface="Arial"/>
              </a:rPr>
              <a:t>in the area of math. As with the previous slide, the target of 95% is set by the U.S. Department of Education. </a:t>
            </a:r>
            <a:r>
              <a:rPr lang="en-US">
                <a:latin typeface="Arial"/>
                <a:cs typeface="Arial"/>
              </a:rPr>
              <a:t>Data </a:t>
            </a:r>
            <a:r>
              <a:rPr lang="en-US" baseline="0">
                <a:latin typeface="Arial"/>
                <a:cs typeface="Arial"/>
              </a:rPr>
              <a:t>from 2018-19, the most current year students were assessed prior to COVID-19, was again selected as the baselines for grades 4 and 8. New York will continue to use the high school baseline from 2005.</a:t>
            </a:r>
            <a:r>
              <a:rPr lang="en-US">
                <a:latin typeface="Arial"/>
                <a:cs typeface="Arial"/>
              </a:rPr>
              <a:t> </a:t>
            </a:r>
          </a:p>
        </p:txBody>
      </p:sp>
      <p:sp>
        <p:nvSpPr>
          <p:cNvPr id="4" name="Slide Number Placeholder 3"/>
          <p:cNvSpPr>
            <a:spLocks noGrp="1"/>
          </p:cNvSpPr>
          <p:nvPr>
            <p:ph type="sldNum" sz="quarter" idx="10"/>
          </p:nvPr>
        </p:nvSpPr>
        <p:spPr/>
        <p:txBody>
          <a:bodyPr/>
          <a:lstStyle/>
          <a:p>
            <a:fld id="{77542409-6A04-4DC6-AC3A-D3758287A8F2}" type="slidenum">
              <a:rPr lang="en-US" smtClean="0">
                <a:solidFill>
                  <a:srgbClr val="4D3E2F"/>
                </a:solidFill>
                <a:latin typeface="Corbel" panose="020B0503020204020204"/>
              </a:rPr>
              <a:pPr/>
              <a:t>26</a:t>
            </a:fld>
            <a:endParaRPr lang="en-US">
              <a:solidFill>
                <a:srgbClr val="4D3E2F"/>
              </a:solidFill>
              <a:latin typeface="Corbel" panose="020B0503020204020204"/>
            </a:endParaRPr>
          </a:p>
        </p:txBody>
      </p:sp>
    </p:spTree>
    <p:extLst>
      <p:ext uri="{BB962C8B-B14F-4D97-AF65-F5344CB8AC3E}">
        <p14:creationId xmlns:p14="http://schemas.microsoft.com/office/powerpoint/2010/main" val="547974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Now</a:t>
            </a:r>
            <a:r>
              <a:rPr lang="en-US" baseline="0">
                <a:latin typeface="Arial"/>
                <a:cs typeface="Arial"/>
              </a:rPr>
              <a:t> we are going to review the proposed targets for grade 4 reading and math for Indicator </a:t>
            </a:r>
            <a:r>
              <a:rPr lang="en-US">
                <a:latin typeface="Arial"/>
                <a:cs typeface="Arial"/>
              </a:rPr>
              <a:t>3B</a:t>
            </a:r>
            <a:r>
              <a:rPr lang="en-US" baseline="0">
                <a:latin typeface="Arial"/>
                <a:cs typeface="Arial"/>
              </a:rPr>
              <a:t>.</a:t>
            </a:r>
            <a:r>
              <a:rPr lang="en-US">
                <a:latin typeface="Arial"/>
                <a:cs typeface="Arial"/>
              </a:rPr>
              <a:t> </a:t>
            </a:r>
            <a:r>
              <a:rPr lang="en-US" baseline="0">
                <a:latin typeface="Arial"/>
                <a:cs typeface="Arial"/>
              </a:rPr>
              <a:t> As a reminder, this is the measure of students scoring proficient (levels 3 and 4) on the New </a:t>
            </a:r>
            <a:r>
              <a:rPr lang="en-US">
                <a:latin typeface="Arial"/>
                <a:cs typeface="Arial"/>
              </a:rPr>
              <a:t>York </a:t>
            </a:r>
            <a:r>
              <a:rPr lang="en-US" baseline="0">
                <a:latin typeface="Arial"/>
                <a:cs typeface="Arial"/>
              </a:rPr>
              <a:t>4</a:t>
            </a:r>
            <a:r>
              <a:rPr lang="en-US" baseline="30000">
                <a:latin typeface="Arial"/>
                <a:cs typeface="Arial"/>
              </a:rPr>
              <a:t>th</a:t>
            </a:r>
            <a:r>
              <a:rPr lang="en-US" baseline="0">
                <a:latin typeface="Arial"/>
                <a:cs typeface="Arial"/>
              </a:rPr>
              <a:t> grade ELA and math general State assessments.</a:t>
            </a:r>
            <a:r>
              <a:rPr lang="en-US">
                <a:latin typeface="Arial"/>
                <a:cs typeface="Arial"/>
              </a:rPr>
              <a:t> </a:t>
            </a:r>
            <a:r>
              <a:rPr lang="en-US" baseline="0">
                <a:latin typeface="Arial"/>
                <a:cs typeface="Arial"/>
              </a:rPr>
              <a:t> In anticipation of the continued impact of COVID-19 on learning and </a:t>
            </a:r>
            <a:r>
              <a:rPr lang="en-US">
                <a:latin typeface="Arial"/>
                <a:cs typeface="Arial"/>
              </a:rPr>
              <a:t>in consideration of</a:t>
            </a:r>
            <a:r>
              <a:rPr lang="en-US" baseline="0">
                <a:latin typeface="Arial"/>
                <a:cs typeface="Arial"/>
              </a:rPr>
              <a:t> current improvement strategies, the proposed target for the first three years of the SPP/APR cycle is the same as the baseline. For the last three years of the cycle, we are proposing an average increase of 0.5% each year, with an overall increase over baseline </a:t>
            </a:r>
            <a:r>
              <a:rPr lang="en-US" strike="noStrike" baseline="0">
                <a:latin typeface="Arial"/>
                <a:cs typeface="Arial"/>
              </a:rPr>
              <a:t>of </a:t>
            </a:r>
            <a:r>
              <a:rPr lang="en-US" baseline="0">
                <a:latin typeface="Arial"/>
                <a:cs typeface="Arial"/>
              </a:rPr>
              <a:t>1.6% for reading and math over </a:t>
            </a:r>
            <a:r>
              <a:rPr lang="en-US" strike="noStrike" baseline="0">
                <a:latin typeface="Arial"/>
                <a:cs typeface="Arial"/>
              </a:rPr>
              <a:t>the six years </a:t>
            </a:r>
            <a:r>
              <a:rPr lang="en-US" baseline="0">
                <a:latin typeface="Arial"/>
                <a:cs typeface="Arial"/>
              </a:rPr>
              <a:t>of the new SPP/APR cycle.</a:t>
            </a:r>
            <a:endParaRPr lang="en-US">
              <a:latin typeface="Arial"/>
              <a:cs typeface="Arial"/>
            </a:endParaRPr>
          </a:p>
        </p:txBody>
      </p:sp>
      <p:sp>
        <p:nvSpPr>
          <p:cNvPr id="4" name="Slide Number Placeholder 3"/>
          <p:cNvSpPr>
            <a:spLocks noGrp="1"/>
          </p:cNvSpPr>
          <p:nvPr>
            <p:ph type="sldNum" sz="quarter" idx="10"/>
          </p:nvPr>
        </p:nvSpPr>
        <p:spPr/>
        <p:txBody>
          <a:bodyPr/>
          <a:lstStyle/>
          <a:p>
            <a:fld id="{77542409-6A04-4DC6-AC3A-D3758287A8F2}" type="slidenum">
              <a:rPr lang="en-US" smtClean="0">
                <a:solidFill>
                  <a:srgbClr val="4D3E2F"/>
                </a:solidFill>
                <a:latin typeface="Corbel" panose="020B0503020204020204"/>
              </a:rPr>
              <a:pPr/>
              <a:t>27</a:t>
            </a:fld>
            <a:endParaRPr lang="en-US">
              <a:solidFill>
                <a:srgbClr val="4D3E2F"/>
              </a:solidFill>
              <a:latin typeface="Corbel" panose="020B0503020204020204"/>
            </a:endParaRPr>
          </a:p>
        </p:txBody>
      </p:sp>
    </p:spTree>
    <p:extLst>
      <p:ext uri="{BB962C8B-B14F-4D97-AF65-F5344CB8AC3E}">
        <p14:creationId xmlns:p14="http://schemas.microsoft.com/office/powerpoint/2010/main" val="2933335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Arial"/>
                <a:cs typeface="Arial"/>
              </a:rPr>
              <a:t>This slide shows </a:t>
            </a:r>
            <a:r>
              <a:rPr lang="en-US" baseline="0">
                <a:latin typeface="Arial"/>
                <a:cs typeface="Arial"/>
              </a:rPr>
              <a:t>the proposed targets for grade 8 reading and math for Indicator 3B, the measure of students scoring proficient (levels 3 and 4) on the New </a:t>
            </a:r>
            <a:r>
              <a:rPr lang="en-US">
                <a:latin typeface="Arial"/>
                <a:cs typeface="Arial"/>
              </a:rPr>
              <a:t>York</a:t>
            </a:r>
            <a:r>
              <a:rPr lang="en-US" baseline="0">
                <a:latin typeface="Arial"/>
                <a:cs typeface="Arial"/>
              </a:rPr>
              <a:t> 8</a:t>
            </a:r>
            <a:r>
              <a:rPr lang="en-US" baseline="30000">
                <a:latin typeface="Arial"/>
                <a:cs typeface="Arial"/>
              </a:rPr>
              <a:t>th</a:t>
            </a:r>
            <a:r>
              <a:rPr lang="en-US" baseline="0">
                <a:latin typeface="Arial"/>
                <a:cs typeface="Arial"/>
              </a:rPr>
              <a:t> grade ELA and math State assessments. The same methodology used to establish the targets for 4</a:t>
            </a:r>
            <a:r>
              <a:rPr lang="en-US" baseline="30000">
                <a:latin typeface="Arial"/>
                <a:cs typeface="Arial"/>
              </a:rPr>
              <a:t>th</a:t>
            </a:r>
            <a:r>
              <a:rPr lang="en-US" baseline="0">
                <a:latin typeface="Arial"/>
                <a:cs typeface="Arial"/>
              </a:rPr>
              <a:t> grade was also used to set the proposed targets</a:t>
            </a:r>
            <a:r>
              <a:rPr lang="en-US">
                <a:latin typeface="Arial"/>
                <a:cs typeface="Arial"/>
              </a:rPr>
              <a:t> for </a:t>
            </a:r>
            <a:r>
              <a:rPr lang="en-US" baseline="0">
                <a:latin typeface="Arial"/>
                <a:cs typeface="Arial"/>
              </a:rPr>
              <a:t>8</a:t>
            </a:r>
            <a:r>
              <a:rPr lang="en-US" baseline="30000">
                <a:latin typeface="Arial"/>
                <a:cs typeface="Arial"/>
              </a:rPr>
              <a:t>th</a:t>
            </a:r>
            <a:r>
              <a:rPr lang="en-US" baseline="0">
                <a:latin typeface="Arial"/>
                <a:cs typeface="Arial"/>
              </a:rPr>
              <a:t> grade. </a:t>
            </a:r>
            <a:r>
              <a:rPr lang="en-US">
                <a:latin typeface="Arial"/>
                <a:cs typeface="Arial"/>
              </a:rPr>
              <a:t>There is </a:t>
            </a:r>
            <a:r>
              <a:rPr lang="en-US" baseline="0">
                <a:latin typeface="Arial"/>
                <a:cs typeface="Arial"/>
              </a:rPr>
              <a:t>an overall increase over baseline of 1.5% for both reading and math.</a:t>
            </a:r>
            <a:r>
              <a:rPr lang="en-US">
                <a:latin typeface="Arial"/>
                <a:cs typeface="Arial"/>
              </a:rPr>
              <a:t> </a:t>
            </a:r>
          </a:p>
          <a:p>
            <a:pPr defTabSz="972022">
              <a:defRPr/>
            </a:pPr>
            <a:endParaRPr lang="en-US"/>
          </a:p>
          <a:p>
            <a:pPr defTabSz="972022">
              <a:defRPr/>
            </a:pPr>
            <a:r>
              <a:rPr lang="en-US" baseline="0"/>
              <a:t>.</a:t>
            </a:r>
            <a:endParaRPr lang="en-US"/>
          </a:p>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solidFill>
                  <a:srgbClr val="4D3E2F"/>
                </a:solidFill>
                <a:latin typeface="Corbel" panose="020B0503020204020204"/>
              </a:rPr>
              <a:pPr/>
              <a:t>28</a:t>
            </a:fld>
            <a:endParaRPr lang="en-US">
              <a:solidFill>
                <a:srgbClr val="4D3E2F"/>
              </a:solidFill>
              <a:latin typeface="Corbel" panose="020B0503020204020204"/>
            </a:endParaRPr>
          </a:p>
        </p:txBody>
      </p:sp>
    </p:spTree>
    <p:extLst>
      <p:ext uri="{BB962C8B-B14F-4D97-AF65-F5344CB8AC3E}">
        <p14:creationId xmlns:p14="http://schemas.microsoft.com/office/powerpoint/2010/main" val="1618322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2022">
              <a:defRPr/>
            </a:pPr>
            <a:r>
              <a:rPr lang="en-US">
                <a:latin typeface="Arial" panose="020B0604020202020204" pitchFamily="34" charset="0"/>
                <a:cs typeface="Arial" panose="020B0604020202020204" pitchFamily="34" charset="0"/>
              </a:rPr>
              <a:t>This slide shows </a:t>
            </a:r>
            <a:r>
              <a:rPr lang="en-US" baseline="0">
                <a:latin typeface="Arial" panose="020B0604020202020204" pitchFamily="34" charset="0"/>
                <a:cs typeface="Arial" panose="020B0604020202020204" pitchFamily="34" charset="0"/>
              </a:rPr>
              <a:t>the proposed targets for high school reading and math for Indicator 3B which is the measure of students scoring proficient (a score of 65 or higher) on the high school ELA and math Regents examinations. The same methodology used to establish the targets for 4</a:t>
            </a:r>
            <a:r>
              <a:rPr lang="en-US" baseline="30000">
                <a:latin typeface="Arial" panose="020B0604020202020204" pitchFamily="34" charset="0"/>
                <a:cs typeface="Arial" panose="020B0604020202020204" pitchFamily="34" charset="0"/>
              </a:rPr>
              <a:t>th</a:t>
            </a:r>
            <a:r>
              <a:rPr lang="en-US" baseline="0">
                <a:latin typeface="Arial" panose="020B0604020202020204" pitchFamily="34" charset="0"/>
                <a:cs typeface="Arial" panose="020B0604020202020204" pitchFamily="34" charset="0"/>
              </a:rPr>
              <a:t> and 8</a:t>
            </a:r>
            <a:r>
              <a:rPr lang="en-US" baseline="30000">
                <a:latin typeface="Arial" panose="020B0604020202020204" pitchFamily="34" charset="0"/>
                <a:cs typeface="Arial" panose="020B0604020202020204" pitchFamily="34" charset="0"/>
              </a:rPr>
              <a:t>th</a:t>
            </a:r>
            <a:r>
              <a:rPr lang="en-US" baseline="0">
                <a:latin typeface="Arial" panose="020B0604020202020204" pitchFamily="34" charset="0"/>
                <a:cs typeface="Arial" panose="020B0604020202020204" pitchFamily="34" charset="0"/>
              </a:rPr>
              <a:t> grades were used to set the proposed targets for high school proficiency rates, with an overall increase over baseline of 1.5% for reading and 1.6% for math.</a:t>
            </a:r>
            <a:endParaRPr lang="en-US">
              <a:latin typeface="Arial" panose="020B0604020202020204" pitchFamily="34" charset="0"/>
              <a:cs typeface="Arial" panose="020B0604020202020204" pitchFamily="34" charset="0"/>
            </a:endParaRPr>
          </a:p>
          <a:p>
            <a:pPr defTabSz="972022">
              <a:defRPr/>
            </a:pPr>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solidFill>
                  <a:srgbClr val="4D3E2F"/>
                </a:solidFill>
                <a:latin typeface="Corbel" panose="020B0503020204020204"/>
              </a:rPr>
              <a:pPr/>
              <a:t>29</a:t>
            </a:fld>
            <a:endParaRPr lang="en-US">
              <a:solidFill>
                <a:srgbClr val="4D3E2F"/>
              </a:solidFill>
              <a:latin typeface="Corbel" panose="020B0503020204020204"/>
            </a:endParaRPr>
          </a:p>
        </p:txBody>
      </p:sp>
    </p:spTree>
    <p:extLst>
      <p:ext uri="{BB962C8B-B14F-4D97-AF65-F5344CB8AC3E}">
        <p14:creationId xmlns:p14="http://schemas.microsoft.com/office/powerpoint/2010/main" val="1486303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9"/>
            <a:ext cx="5852160" cy="4820602"/>
          </a:xfrm>
        </p:spPr>
        <p:txBody>
          <a:bodyPr/>
          <a:lstStyle/>
          <a:p>
            <a:r>
              <a:rPr lang="en-US">
                <a:latin typeface="Arial" panose="020B0604020202020204" pitchFamily="34" charset="0"/>
                <a:cs typeface="Arial" panose="020B0604020202020204" pitchFamily="34" charset="0"/>
              </a:rPr>
              <a:t>The </a:t>
            </a:r>
            <a:r>
              <a:rPr lang="en-US" i="1">
                <a:latin typeface="Arial" panose="020B0604020202020204" pitchFamily="34" charset="0"/>
                <a:cs typeface="Arial" panose="020B0604020202020204" pitchFamily="34" charset="0"/>
              </a:rPr>
              <a:t>Individuals with Disabilities Education Act </a:t>
            </a:r>
            <a:r>
              <a:rPr lang="en-US">
                <a:latin typeface="Arial" panose="020B0604020202020204" pitchFamily="34" charset="0"/>
                <a:cs typeface="Arial" panose="020B0604020202020204" pitchFamily="34" charset="0"/>
              </a:rPr>
              <a:t>(</a:t>
            </a:r>
            <a:r>
              <a:rPr lang="en-US" i="1">
                <a:latin typeface="Arial" panose="020B0604020202020204" pitchFamily="34" charset="0"/>
                <a:cs typeface="Arial" panose="020B0604020202020204" pitchFamily="34" charset="0"/>
              </a:rPr>
              <a:t>IDEA</a:t>
            </a:r>
            <a:r>
              <a:rPr lang="en-US">
                <a:latin typeface="Arial" panose="020B0604020202020204" pitchFamily="34" charset="0"/>
                <a:cs typeface="Arial" panose="020B0604020202020204" pitchFamily="34" charset="0"/>
              </a:rPr>
              <a:t>) requires each state to have in place a State Performance Plan (SPP) that evaluates its efforts to implement the requirements and purposes of IDEA and describes how the state will improve its implementation on 17 indicators. Some indicators measure child and family outcomes, which are referred to as “results indicators” while others measure compliance with the requirements of the IDEA or “compliance indicators.” The State is required to establish targets for results indicators with stakeholder input. </a:t>
            </a:r>
          </a:p>
          <a:p>
            <a:pPr defTabSz="972022">
              <a:defRPr/>
            </a:pP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In this presentation, we will be focusing on Indicator 3, a results indicator that measures the participation and performance of children with individualized education programs (IEPs) on statewide assessments in reading and math against grade level academic achievement standards and alternate academic achievement standards.  Grade-level academic achievement standards represent the knowledge students are expected to know for the grade level in which the student is enrolled.  Alternate academic achievement standards represent the State’s learning standards at a reduced level of depth, breadth and complexity for students with the most significant cognitive disabilities.  </a:t>
            </a:r>
          </a:p>
          <a:p>
            <a:endParaRPr lang="en-US">
              <a:latin typeface="Arial" panose="020B0604020202020204" pitchFamily="34" charset="0"/>
              <a:ea typeface="Calibri" panose="020F0502020204030204" pitchFamily="34" charset="0"/>
              <a:cs typeface="Arial" panose="020B0604020202020204" pitchFamily="34" charset="0"/>
            </a:endParaRPr>
          </a:p>
          <a:p>
            <a:r>
              <a:rPr lang="en-US">
                <a:latin typeface="Arial" panose="020B0604020202020204" pitchFamily="34" charset="0"/>
                <a:ea typeface="Calibri" panose="020F0502020204030204" pitchFamily="34" charset="0"/>
              </a:rPr>
              <a:t>The New York State Education Department (NYSED) is seeking </a:t>
            </a:r>
            <a:r>
              <a:rPr lang="en-US">
                <a:latin typeface="Arial" panose="020B0604020202020204" pitchFamily="34" charset="0"/>
                <a:cs typeface="Arial" panose="020B0604020202020204" pitchFamily="34" charset="0"/>
              </a:rPr>
              <a:t>broad stakeholder input, including input from parents, educators, school leaders and others such as yourselves </a:t>
            </a:r>
            <a:r>
              <a:rPr lang="en-US">
                <a:latin typeface="Arial" panose="020B0604020202020204" pitchFamily="34" charset="0"/>
                <a:ea typeface="Calibri" panose="020F0502020204030204" pitchFamily="34" charset="0"/>
              </a:rPr>
              <a:t>on proposed targets to improve the participation and performance of students with IEPs on statewide assessments, as well as on improvement strategies to help the State reach these targets.</a:t>
            </a:r>
            <a:endParaRPr lang="en-US">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3648123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aseline="0">
                <a:latin typeface="Arial"/>
                <a:cs typeface="Arial"/>
              </a:rPr>
              <a:t>This slide shows for your review, the targets for grade 4 reading and math for Indicator 3C. As a reminder, this is the measure of students who score proficient (levels 3 and 4) on the New York State Alternate Assessment. The same methodology used to set the targets for Indicator 3B </a:t>
            </a:r>
            <a:r>
              <a:rPr lang="en-US">
                <a:latin typeface="Arial"/>
                <a:cs typeface="Arial"/>
              </a:rPr>
              <a:t>was</a:t>
            </a:r>
            <a:r>
              <a:rPr lang="en-US" baseline="0">
                <a:latin typeface="Arial"/>
                <a:cs typeface="Arial"/>
              </a:rPr>
              <a:t> again used for Indicator 3C. In anticipation of the continued impact of COVID-19 on learning and </a:t>
            </a:r>
            <a:r>
              <a:rPr lang="en-US">
                <a:latin typeface="Arial"/>
                <a:cs typeface="Arial"/>
              </a:rPr>
              <a:t>in consideration of</a:t>
            </a:r>
            <a:r>
              <a:rPr lang="en-US" baseline="0">
                <a:latin typeface="Arial"/>
                <a:cs typeface="Arial"/>
              </a:rPr>
              <a:t> current improvement strategies, the proposed target for the first three years of the SPP/APR cycle is the same as the baseline. For the last three years of the cycle, </a:t>
            </a:r>
            <a:r>
              <a:rPr lang="en-US" strike="noStrike" baseline="0">
                <a:latin typeface="Arial"/>
                <a:cs typeface="Arial"/>
              </a:rPr>
              <a:t>we are then proposing an average increase of 0.5% on average each year, with an </a:t>
            </a:r>
            <a:r>
              <a:rPr lang="en-US" baseline="0">
                <a:latin typeface="Arial"/>
                <a:cs typeface="Arial"/>
              </a:rPr>
              <a:t>overall increase over baseline of </a:t>
            </a:r>
            <a:r>
              <a:rPr lang="en-US" strike="noStrike" baseline="0">
                <a:latin typeface="Arial"/>
                <a:cs typeface="Arial"/>
              </a:rPr>
              <a:t>1.6% for both reading and math </a:t>
            </a:r>
            <a:r>
              <a:rPr lang="en-US" baseline="0">
                <a:latin typeface="Arial"/>
                <a:cs typeface="Arial"/>
              </a:rPr>
              <a:t>over the six years of the new SPP/APR cycle.</a:t>
            </a:r>
            <a:endParaRPr lang="en-US">
              <a:latin typeface="Arial"/>
              <a:cs typeface="Arial"/>
            </a:endParaRPr>
          </a:p>
        </p:txBody>
      </p:sp>
      <p:sp>
        <p:nvSpPr>
          <p:cNvPr id="4" name="Slide Number Placeholder 3"/>
          <p:cNvSpPr>
            <a:spLocks noGrp="1"/>
          </p:cNvSpPr>
          <p:nvPr>
            <p:ph type="sldNum" sz="quarter" idx="10"/>
          </p:nvPr>
        </p:nvSpPr>
        <p:spPr/>
        <p:txBody>
          <a:bodyPr/>
          <a:lstStyle/>
          <a:p>
            <a:fld id="{77542409-6A04-4DC6-AC3A-D3758287A8F2}" type="slidenum">
              <a:rPr lang="en-US" smtClean="0">
                <a:solidFill>
                  <a:srgbClr val="4D3E2F"/>
                </a:solidFill>
                <a:latin typeface="Corbel" panose="020B0503020204020204"/>
              </a:rPr>
              <a:pPr/>
              <a:t>30</a:t>
            </a:fld>
            <a:endParaRPr lang="en-US">
              <a:solidFill>
                <a:srgbClr val="4D3E2F"/>
              </a:solidFill>
              <a:latin typeface="Corbel" panose="020B0503020204020204"/>
            </a:endParaRPr>
          </a:p>
        </p:txBody>
      </p:sp>
    </p:spTree>
    <p:extLst>
      <p:ext uri="{BB962C8B-B14F-4D97-AF65-F5344CB8AC3E}">
        <p14:creationId xmlns:p14="http://schemas.microsoft.com/office/powerpoint/2010/main" val="16231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2022">
              <a:defRPr/>
            </a:pPr>
            <a:r>
              <a:rPr lang="en-US" baseline="0">
                <a:latin typeface="Arial" panose="020B0604020202020204" pitchFamily="34" charset="0"/>
                <a:cs typeface="Arial" panose="020B0604020202020204" pitchFamily="34" charset="0"/>
              </a:rPr>
              <a:t>Here we see the targets for 8</a:t>
            </a:r>
            <a:r>
              <a:rPr lang="en-US" baseline="30000">
                <a:latin typeface="Arial" panose="020B0604020202020204" pitchFamily="34" charset="0"/>
                <a:cs typeface="Arial" panose="020B0604020202020204" pitchFamily="34" charset="0"/>
              </a:rPr>
              <a:t>th</a:t>
            </a:r>
            <a:r>
              <a:rPr lang="en-US" baseline="0">
                <a:latin typeface="Arial" panose="020B0604020202020204" pitchFamily="34" charset="0"/>
                <a:cs typeface="Arial" panose="020B0604020202020204" pitchFamily="34" charset="0"/>
              </a:rPr>
              <a:t> grade reading and math for Indicator 3C. The same methodology in setting the proposed targets for 4</a:t>
            </a:r>
            <a:r>
              <a:rPr lang="en-US" baseline="30000">
                <a:latin typeface="Arial" panose="020B0604020202020204" pitchFamily="34" charset="0"/>
                <a:cs typeface="Arial" panose="020B0604020202020204" pitchFamily="34" charset="0"/>
              </a:rPr>
              <a:t>th</a:t>
            </a:r>
            <a:r>
              <a:rPr lang="en-US" baseline="0">
                <a:latin typeface="Arial" panose="020B0604020202020204" pitchFamily="34" charset="0"/>
                <a:cs typeface="Arial" panose="020B0604020202020204" pitchFamily="34" charset="0"/>
              </a:rPr>
              <a:t> grade was also used for 8</a:t>
            </a:r>
            <a:r>
              <a:rPr lang="en-US" baseline="30000">
                <a:latin typeface="Arial" panose="020B0604020202020204" pitchFamily="34" charset="0"/>
                <a:cs typeface="Arial" panose="020B0604020202020204" pitchFamily="34" charset="0"/>
              </a:rPr>
              <a:t>th</a:t>
            </a:r>
            <a:r>
              <a:rPr lang="en-US" baseline="0">
                <a:latin typeface="Arial" panose="020B0604020202020204" pitchFamily="34" charset="0"/>
                <a:cs typeface="Arial" panose="020B0604020202020204" pitchFamily="34" charset="0"/>
              </a:rPr>
              <a:t> grade, with an overall increase over baseline of 1.4% for both reading and math.</a:t>
            </a: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solidFill>
                  <a:srgbClr val="4D3E2F"/>
                </a:solidFill>
                <a:latin typeface="Corbel" panose="020B0503020204020204"/>
              </a:rPr>
              <a:pPr/>
              <a:t>31</a:t>
            </a:fld>
            <a:endParaRPr lang="en-US">
              <a:solidFill>
                <a:srgbClr val="4D3E2F"/>
              </a:solidFill>
              <a:latin typeface="Corbel" panose="020B0503020204020204"/>
            </a:endParaRPr>
          </a:p>
        </p:txBody>
      </p:sp>
    </p:spTree>
    <p:extLst>
      <p:ext uri="{BB962C8B-B14F-4D97-AF65-F5344CB8AC3E}">
        <p14:creationId xmlns:p14="http://schemas.microsoft.com/office/powerpoint/2010/main" val="21189250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2022">
              <a:defRPr/>
            </a:pPr>
            <a:r>
              <a:rPr lang="en-US" baseline="0">
                <a:latin typeface="Arial" panose="020B0604020202020204" pitchFamily="34" charset="0"/>
                <a:cs typeface="Arial" panose="020B0604020202020204" pitchFamily="34" charset="0"/>
              </a:rPr>
              <a:t>This slide shows the targets for high school reading and math for Indicator 3C. Again, the same methodology used to the set the proposed targets for grades 4 and 8 was also used to set the proposed targets for high school, with an overall increase over baseline of 1.5% for reading and 1.4% for math.</a:t>
            </a: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7542409-6A04-4DC6-AC3A-D3758287A8F2}" type="slidenum">
              <a:rPr lang="en-US" smtClean="0">
                <a:solidFill>
                  <a:srgbClr val="4D3E2F"/>
                </a:solidFill>
                <a:latin typeface="Corbel" panose="020B0503020204020204"/>
              </a:rPr>
              <a:pPr/>
              <a:t>32</a:t>
            </a:fld>
            <a:endParaRPr lang="en-US">
              <a:solidFill>
                <a:srgbClr val="4D3E2F"/>
              </a:solidFill>
              <a:latin typeface="Corbel" panose="020B0503020204020204"/>
            </a:endParaRPr>
          </a:p>
        </p:txBody>
      </p:sp>
    </p:spTree>
    <p:extLst>
      <p:ext uri="{BB962C8B-B14F-4D97-AF65-F5344CB8AC3E}">
        <p14:creationId xmlns:p14="http://schemas.microsoft.com/office/powerpoint/2010/main" val="4278075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These are the proposed targets for grade 4 reading and math for Indicator 3D.  As a reminder, Indicator 3D measures the gap between </a:t>
            </a:r>
            <a:r>
              <a:rPr lang="en-US" b="0" i="0" kern="1200" baseline="0">
                <a:effectLst/>
                <a:latin typeface="Arial"/>
                <a:cs typeface="Arial"/>
              </a:rPr>
              <a:t>the proficiency </a:t>
            </a:r>
            <a:r>
              <a:rPr lang="en-US" baseline="0">
                <a:latin typeface="Arial"/>
                <a:cs typeface="Arial"/>
              </a:rPr>
              <a:t>rate </a:t>
            </a:r>
            <a:r>
              <a:rPr lang="en-US" b="0" i="0" kern="1200">
                <a:effectLst/>
                <a:latin typeface="Arial"/>
                <a:cs typeface="Arial"/>
              </a:rPr>
              <a:t>of </a:t>
            </a:r>
            <a:r>
              <a:rPr lang="en-US">
                <a:latin typeface="Arial"/>
                <a:cs typeface="Arial"/>
              </a:rPr>
              <a:t>all students and that of students </a:t>
            </a:r>
            <a:r>
              <a:rPr lang="en-US" b="0" i="0" kern="1200">
                <a:effectLst/>
                <a:latin typeface="Arial"/>
                <a:cs typeface="Arial"/>
              </a:rPr>
              <a:t>with IEPs.</a:t>
            </a:r>
            <a:r>
              <a:rPr lang="en-US">
                <a:latin typeface="Arial"/>
                <a:cs typeface="Arial"/>
              </a:rPr>
              <a:t> </a:t>
            </a:r>
            <a:r>
              <a:rPr lang="en-US" b="0" i="0" kern="1200">
                <a:effectLst/>
                <a:latin typeface="Arial"/>
                <a:cs typeface="Arial"/>
              </a:rPr>
              <a:t> </a:t>
            </a:r>
            <a:r>
              <a:rPr lang="en-US">
                <a:latin typeface="Arial"/>
                <a:cs typeface="Arial"/>
              </a:rPr>
              <a:t>Keep in mind that that Indicator</a:t>
            </a:r>
            <a:r>
              <a:rPr lang="en-US" baseline="0">
                <a:latin typeface="Arial"/>
                <a:cs typeface="Arial"/>
              </a:rPr>
              <a:t> 3D differs from Indicators 3A, 3B and 3C in that we want the proposed targets to decrease in order to close the gap between the students with IEPS who score proficient and all students who score proficient. Again, in anticipation of the continued impact of COVID-19 on learning and </a:t>
            </a:r>
            <a:r>
              <a:rPr lang="en-US">
                <a:latin typeface="Arial"/>
                <a:cs typeface="Arial"/>
              </a:rPr>
              <a:t>in consideration of</a:t>
            </a:r>
            <a:r>
              <a:rPr lang="en-US" baseline="0">
                <a:latin typeface="Arial"/>
                <a:cs typeface="Arial"/>
              </a:rPr>
              <a:t> current improvement strategies, the proposed target for the first three years of the SPP/APR cycle is the same as the baseline. For the last three years, we are proposing an average decrease of 0.5% each year, with an overall decrease below baseline of </a:t>
            </a:r>
            <a:r>
              <a:rPr lang="en-US" strike="noStrike" baseline="0">
                <a:latin typeface="Arial"/>
                <a:cs typeface="Arial"/>
              </a:rPr>
              <a:t>1.3% for reading and 1.5% for math </a:t>
            </a:r>
            <a:r>
              <a:rPr lang="en-US" baseline="0">
                <a:latin typeface="Arial"/>
                <a:cs typeface="Arial"/>
              </a:rPr>
              <a:t>over the six years of the new SPP/APR cycle.</a:t>
            </a:r>
            <a:endParaRPr lang="en-US">
              <a:latin typeface="Arial"/>
              <a:cs typeface="Arial"/>
            </a:endParaRPr>
          </a:p>
        </p:txBody>
      </p:sp>
      <p:sp>
        <p:nvSpPr>
          <p:cNvPr id="4" name="Slide Number Placeholder 3"/>
          <p:cNvSpPr>
            <a:spLocks noGrp="1"/>
          </p:cNvSpPr>
          <p:nvPr>
            <p:ph type="sldNum" sz="quarter" idx="10"/>
          </p:nvPr>
        </p:nvSpPr>
        <p:spPr/>
        <p:txBody>
          <a:bodyPr/>
          <a:lstStyle/>
          <a:p>
            <a:fld id="{77542409-6A04-4DC6-AC3A-D3758287A8F2}" type="slidenum">
              <a:rPr lang="en-US" smtClean="0">
                <a:solidFill>
                  <a:srgbClr val="4D3E2F"/>
                </a:solidFill>
                <a:latin typeface="Corbel" panose="020B0503020204020204"/>
              </a:rPr>
              <a:pPr/>
              <a:t>33</a:t>
            </a:fld>
            <a:endParaRPr lang="en-US">
              <a:solidFill>
                <a:srgbClr val="4D3E2F"/>
              </a:solidFill>
              <a:latin typeface="Corbel" panose="020B0503020204020204"/>
            </a:endParaRPr>
          </a:p>
        </p:txBody>
      </p:sp>
    </p:spTree>
    <p:extLst>
      <p:ext uri="{BB962C8B-B14F-4D97-AF65-F5344CB8AC3E}">
        <p14:creationId xmlns:p14="http://schemas.microsoft.com/office/powerpoint/2010/main" val="4151775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Arial" panose="020B0604020202020204" pitchFamily="34" charset="0"/>
                <a:cs typeface="Arial" panose="020B0604020202020204" pitchFamily="34" charset="0"/>
              </a:rPr>
              <a:t>This </a:t>
            </a:r>
            <a:r>
              <a:rPr lang="en-US" baseline="0">
                <a:latin typeface="Arial" panose="020B0604020202020204" pitchFamily="34" charset="0"/>
                <a:cs typeface="Arial" panose="020B0604020202020204" pitchFamily="34" charset="0"/>
              </a:rPr>
              <a:t>slide shows the proposed targets for grade 8 reading and math for Indicator 3D. The same methodology used to the set the proposed targets for grades 4 was also used to set the proposed targets for grade 8, with an overall decrease below baseline of 1.4% for both reading and math.</a:t>
            </a: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solidFill>
                  <a:srgbClr val="4D3E2F"/>
                </a:solidFill>
                <a:latin typeface="Corbel" panose="020B0503020204020204"/>
              </a:rPr>
              <a:pPr/>
              <a:t>34</a:t>
            </a:fld>
            <a:endParaRPr lang="en-US">
              <a:solidFill>
                <a:srgbClr val="4D3E2F"/>
              </a:solidFill>
              <a:latin typeface="Corbel" panose="020B0503020204020204"/>
            </a:endParaRPr>
          </a:p>
        </p:txBody>
      </p:sp>
    </p:spTree>
    <p:extLst>
      <p:ext uri="{BB962C8B-B14F-4D97-AF65-F5344CB8AC3E}">
        <p14:creationId xmlns:p14="http://schemas.microsoft.com/office/powerpoint/2010/main" val="9912970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aseline="0">
                <a:latin typeface="Arial" panose="020B0604020202020204" pitchFamily="34" charset="0"/>
                <a:cs typeface="Arial" panose="020B0604020202020204" pitchFamily="34" charset="0"/>
              </a:rPr>
              <a:t>This slide shows the proposed targets for high school reading and math for Indicator </a:t>
            </a:r>
            <a:r>
              <a:rPr lang="en-US">
                <a:latin typeface="Arial" panose="020B0604020202020204" pitchFamily="34" charset="0"/>
                <a:cs typeface="Arial" panose="020B0604020202020204" pitchFamily="34" charset="0"/>
              </a:rPr>
              <a:t>3D</a:t>
            </a:r>
            <a:r>
              <a:rPr lang="en-US" baseline="0">
                <a:latin typeface="Arial" panose="020B0604020202020204" pitchFamily="34" charset="0"/>
                <a:cs typeface="Arial" panose="020B0604020202020204" pitchFamily="34" charset="0"/>
              </a:rPr>
              <a:t>. Again, the same methodology used to the set the proposed targets for grades 4 and 8 was also used to set the proposed targets for high school, with an overall decrease below baseline of 1.5% for both reading and math.</a:t>
            </a: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solidFill>
                  <a:srgbClr val="4D3E2F"/>
                </a:solidFill>
                <a:latin typeface="Corbel" panose="020B0503020204020204"/>
              </a:rPr>
              <a:pPr/>
              <a:t>35</a:t>
            </a:fld>
            <a:endParaRPr lang="en-US">
              <a:solidFill>
                <a:srgbClr val="4D3E2F"/>
              </a:solidFill>
              <a:latin typeface="Corbel" panose="020B0503020204020204"/>
            </a:endParaRPr>
          </a:p>
        </p:txBody>
      </p:sp>
    </p:spTree>
    <p:extLst>
      <p:ext uri="{BB962C8B-B14F-4D97-AF65-F5344CB8AC3E}">
        <p14:creationId xmlns:p14="http://schemas.microsoft.com/office/powerpoint/2010/main" val="2319549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As discussed earlier in the presentation, targets must show improvement over baseline and be rigorous, yet achievable.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defTabSz="957468">
              <a:defRPr/>
            </a:pPr>
            <a:r>
              <a:rPr lang="en-US">
                <a:latin typeface="Arial"/>
                <a:cs typeface="Arial"/>
              </a:rPr>
              <a:t>Please take a few moments to consider, based on the trend data reviewed, improvement strategies currently in place in New York and the anticipated continued impact of COVID-19 on learning, do you feel that the proposed targets presented are too high, too low, or just right? Remember that the targets for Indicator 3A, which measures the </a:t>
            </a:r>
            <a:r>
              <a:rPr lang="en-US" baseline="0">
                <a:latin typeface="Arial"/>
                <a:cs typeface="Arial"/>
              </a:rPr>
              <a:t>participation of students with IEPs</a:t>
            </a:r>
            <a:r>
              <a:rPr lang="en-US">
                <a:latin typeface="Arial"/>
                <a:cs typeface="Arial"/>
              </a:rPr>
              <a:t> on State assessments, cannot be less than 95% as required by the Every Student Succeeds Act.</a:t>
            </a:r>
          </a:p>
          <a:p>
            <a:endParaRPr lang="en-US">
              <a:latin typeface="Arial"/>
              <a:cs typeface="Arial"/>
            </a:endParaRP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36</a:t>
            </a:fld>
            <a:endParaRPr lang="en-US"/>
          </a:p>
        </p:txBody>
      </p:sp>
    </p:spTree>
    <p:extLst>
      <p:ext uri="{BB962C8B-B14F-4D97-AF65-F5344CB8AC3E}">
        <p14:creationId xmlns:p14="http://schemas.microsoft.com/office/powerpoint/2010/main" val="1777455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Several resources are available that can help you better understand the requirements of the SPP/APR, and more specifically Indicator 3.  We encourage you to visit these sites and explore the information available.</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NYSED’s Office of Special Education’s Special Education State Performance Plan (SPP)/ Annual Performance Report (APR) webpage provides information on the SPP/APR, indicator requirements, and IDEA determination. SPP/APRs that were submitted as part of the last six-year cycle are posted here.  You are encouraged to visit this page to find additional information and resources to support stakeholder engagement for all 17 indicators that are part of the FFY 2020-2025 SPP/APR.  Please keep in mind that the way indicators are measured in historical SPP/APRs may be different than the way they are measured for the FFY 2020-2025 SPP/APR.</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NYSED’s Office of State Assessment is responsible for the coordination, development, and implementation of the New York State Testing Program that includes the grades 4 and 8 State Assessments, high school Regents examinations and New York State Alternate Assessment that were discussed in this presentation.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NYSED’s data.nysed.gov provides a public report of educational data so all interested parties can be better informed as they work to advance student achievement.</a:t>
            </a:r>
          </a:p>
          <a:p>
            <a:endParaRPr lang="en-US">
              <a:latin typeface="Arial" panose="020B060402020202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IDEA Data Center (IDC) is technical assistance center funded by the U.S. Department of Education’s Office of Special Education Programs. IDC works with states and provides resources to improve IDEA data collection and reporting and support states as they analyze and use these data to make programmatic improvements. </a:t>
            </a:r>
            <a:r>
              <a:rPr lang="en-US">
                <a:latin typeface="Arial" panose="020B0604020202020204" pitchFamily="34" charset="0"/>
                <a:cs typeface="Arial" panose="020B0604020202020204" pitchFamily="34" charset="0"/>
                <a:hlinkClick r:id="rId3"/>
              </a:rPr>
              <a:t>IDC</a:t>
            </a:r>
            <a:r>
              <a:rPr lang="en-US">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 </a:t>
            </a:r>
            <a:r>
              <a:rPr lang="en-US" b="0">
                <a:solidFill>
                  <a:srgbClr val="4D3E2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Statewide Assessment:</a:t>
            </a:r>
            <a:r>
              <a:rPr lang="en-US">
                <a:solidFill>
                  <a:srgbClr val="4D3E2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en-US" b="0">
                <a:solidFill>
                  <a:srgbClr val="4D3E2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Indicator 3 Measurement Changes From FFY 2019 to FFY 2020–2025</a:t>
            </a:r>
            <a:r>
              <a:rPr lang="en-US" b="0">
                <a:solidFill>
                  <a:srgbClr val="4D3E2F"/>
                </a:solidFill>
                <a:latin typeface="Arial" panose="020B0604020202020204" pitchFamily="34" charset="0"/>
                <a:cs typeface="Arial" panose="020B0604020202020204" pitchFamily="34" charset="0"/>
                <a:hlinkClick r:id="rId3"/>
              </a:rPr>
              <a:t> </a:t>
            </a:r>
            <a:r>
              <a:rPr lang="en-US" b="0" i="0">
                <a:solidFill>
                  <a:srgbClr val="4D3E2F"/>
                </a:solidFill>
                <a:latin typeface="Arial" panose="020B0604020202020204" pitchFamily="34" charset="0"/>
                <a:cs typeface="Arial" panose="020B0604020202020204" pitchFamily="34" charset="0"/>
                <a:hlinkClick r:id="rId3"/>
              </a:rPr>
              <a:t>brief</a:t>
            </a:r>
            <a:r>
              <a:rPr lang="en-US" b="0" i="0">
                <a:solidFill>
                  <a:srgbClr val="0000FF"/>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provides a summary of the additional requirements and outlines changes in the data sources and measurements of assessment data in the SPP/APR for Indicator 3. </a:t>
            </a:r>
          </a:p>
          <a:p>
            <a:endParaRPr lang="en-US"/>
          </a:p>
        </p:txBody>
      </p:sp>
      <p:sp>
        <p:nvSpPr>
          <p:cNvPr id="4" name="Slide Number Placeholder 3"/>
          <p:cNvSpPr>
            <a:spLocks noGrp="1"/>
          </p:cNvSpPr>
          <p:nvPr>
            <p:ph type="sldNum" sz="quarter" idx="5"/>
          </p:nvPr>
        </p:nvSpPr>
        <p:spPr/>
        <p:txBody>
          <a:bodyPr/>
          <a:lstStyle/>
          <a:p>
            <a:fld id="{CD1CB053-6D7E-4D63-A770-9F230F129EC9}" type="slidenum">
              <a:rPr lang="en-US" smtClean="0"/>
              <a:t>37</a:t>
            </a:fld>
            <a:endParaRPr lang="en-US"/>
          </a:p>
        </p:txBody>
      </p:sp>
    </p:spTree>
    <p:extLst>
      <p:ext uri="{BB962C8B-B14F-4D97-AF65-F5344CB8AC3E}">
        <p14:creationId xmlns:p14="http://schemas.microsoft.com/office/powerpoint/2010/main" val="5963058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Arial"/>
                <a:cs typeface="Arial"/>
              </a:rPr>
              <a:t>As we discussed at the start of this presentation, NYSED is seeking broad stakeholder input on the proposed targets for the new six-year cycle of the SPP/APR and on strategies to help us improve the participation and performance of students with disabilities on state assessments and meet our targets.  Your feedback is extremely important to us.  We encourage you to complete the Indicator 3 survey shown on this slide and visit OSE’s SPP/APR webpage to view the webinar and complete surveys for the other SPP/APR indicators that are of interest to you. </a:t>
            </a:r>
            <a:endParaRPr lang="en-US">
              <a:latin typeface="Arial" panose="020B0604020202020204" pitchFamily="34" charset="0"/>
              <a:cs typeface="Arial" panose="020B0604020202020204" pitchFamily="34" charset="0"/>
            </a:endParaRPr>
          </a:p>
          <a:p>
            <a:pPr defTabSz="972022">
              <a:defRPr/>
            </a:pPr>
            <a:endParaRPr lang="en-US">
              <a:latin typeface="Arial" panose="020B0604020202020204" pitchFamily="34" charset="0"/>
              <a:cs typeface="Arial" panose="020B0604020202020204" pitchFamily="34" charset="0"/>
            </a:endParaRPr>
          </a:p>
          <a:p>
            <a:pPr>
              <a:defRPr/>
            </a:pPr>
            <a:r>
              <a:rPr lang="en-US">
                <a:latin typeface="Arial"/>
                <a:cs typeface="Arial"/>
              </a:rPr>
              <a:t>Thank you for your participation in the Indicator 3 webinar. </a:t>
            </a: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CD1CB053-6D7E-4D63-A770-9F230F129EC9}" type="slidenum">
              <a:rPr lang="en-US" smtClean="0"/>
              <a:t>38</a:t>
            </a:fld>
            <a:endParaRPr lang="en-US"/>
          </a:p>
        </p:txBody>
      </p:sp>
    </p:spTree>
    <p:extLst>
      <p:ext uri="{BB962C8B-B14F-4D97-AF65-F5344CB8AC3E}">
        <p14:creationId xmlns:p14="http://schemas.microsoft.com/office/powerpoint/2010/main" val="1753774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79646">
                  <a:lumMod val="75000"/>
                </a:srgbClr>
              </a:buClr>
            </a:pPr>
            <a:r>
              <a:rPr lang="en-US">
                <a:latin typeface="Arial" panose="020B0604020202020204" pitchFamily="34" charset="0"/>
                <a:cs typeface="Arial" panose="020B0604020202020204" pitchFamily="34" charset="0"/>
              </a:rPr>
              <a:t>Our goals for this presentation are for participants to:</a:t>
            </a:r>
          </a:p>
          <a:p>
            <a:pPr marL="486010" indent="-486010">
              <a:buClr>
                <a:srgbClr val="E46C0A"/>
              </a:buClr>
              <a:buAutoNum type="arabicPeriod"/>
            </a:pPr>
            <a:r>
              <a:rPr lang="en-US">
                <a:latin typeface="Arial" panose="020B0604020202020204" pitchFamily="34" charset="0"/>
                <a:cs typeface="Arial" panose="020B0604020202020204" pitchFamily="34" charset="0"/>
              </a:rPr>
              <a:t>Gain a deeper understanding of the measurements for SPP/APR Indicator 3 (State Assessment);</a:t>
            </a:r>
          </a:p>
          <a:p>
            <a:pPr marL="486010" indent="-486010">
              <a:buClr>
                <a:srgbClr val="F79646">
                  <a:lumMod val="75000"/>
                </a:srgbClr>
              </a:buClr>
              <a:buFont typeface="Calibri"/>
              <a:buAutoNum type="arabicPeriod"/>
            </a:pPr>
            <a:r>
              <a:rPr lang="en-US">
                <a:latin typeface="Arial" panose="020B0604020202020204" pitchFamily="34" charset="0"/>
                <a:cs typeface="Arial" panose="020B0604020202020204" pitchFamily="34" charset="0"/>
              </a:rPr>
              <a:t>Gain a deeper understanding of Indicator 3 trend data; </a:t>
            </a:r>
          </a:p>
          <a:p>
            <a:pPr marL="486010" indent="-486010">
              <a:buClr>
                <a:srgbClr val="E46C0A"/>
              </a:buClr>
              <a:buFont typeface="+mj-lt"/>
              <a:buAutoNum type="arabicPeriod"/>
            </a:pPr>
            <a:r>
              <a:rPr lang="en-US">
                <a:latin typeface="Arial" panose="020B0604020202020204" pitchFamily="34" charset="0"/>
                <a:cs typeface="Arial" panose="020B0604020202020204" pitchFamily="34" charset="0"/>
              </a:rPr>
              <a:t>Gain a deeper understanding of current and proposed improvement strategies to help improve the participation and performance of students with disabilities on State assessments.</a:t>
            </a:r>
          </a:p>
          <a:p>
            <a:pPr marL="486010" indent="-486010">
              <a:buClr>
                <a:srgbClr val="E46C0A"/>
              </a:buClr>
              <a:buFont typeface="+mj-lt"/>
              <a:buAutoNum type="arabicPeriod"/>
            </a:pPr>
            <a:r>
              <a:rPr lang="en-US">
                <a:latin typeface="Arial" panose="020B0604020202020204" pitchFamily="34" charset="0"/>
                <a:cs typeface="Arial" panose="020B0604020202020204" pitchFamily="34" charset="0"/>
              </a:rPr>
              <a:t>Review New York State’s proposed targets for Indicator 3 for the Federal Fiscal Year 2020-2025 SPP/APR; and</a:t>
            </a:r>
          </a:p>
          <a:p>
            <a:pPr marL="486010" indent="-486010">
              <a:buClr>
                <a:srgbClr val="E46C0A"/>
              </a:buClr>
              <a:buFont typeface="+mj-lt"/>
              <a:buAutoNum type="arabicPeriod"/>
            </a:pPr>
            <a:r>
              <a:rPr lang="en-US">
                <a:latin typeface="Arial" panose="020B0604020202020204" pitchFamily="34" charset="0"/>
                <a:cs typeface="Arial" panose="020B0604020202020204" pitchFamily="34" charset="0"/>
              </a:rPr>
              <a:t>Have an opportunity to provide input on the Indicator 3 proposed targets and improvement strategies to help New York reach its targets for student participation and performance on State assessments.</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4</a:t>
            </a:fld>
            <a:endParaRPr lang="en-US"/>
          </a:p>
        </p:txBody>
      </p:sp>
    </p:spTree>
    <p:extLst>
      <p:ext uri="{BB962C8B-B14F-4D97-AF65-F5344CB8AC3E}">
        <p14:creationId xmlns:p14="http://schemas.microsoft.com/office/powerpoint/2010/main" val="2127659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As mentioned on an earlier slide, Indicator 3 measures participation and performance of children with IEPs on statewide assessments.  For the new six-year SPP/APR cycle, Indicator 3 has four parts or “sub-indicators” that states must measure.  </a:t>
            </a:r>
          </a:p>
          <a:p>
            <a:r>
              <a:rPr lang="en-US">
                <a:latin typeface="Arial"/>
                <a:cs typeface="Arial"/>
              </a:rPr>
              <a:t>  </a:t>
            </a:r>
          </a:p>
          <a:p>
            <a:pPr>
              <a:defRPr/>
            </a:pPr>
            <a:r>
              <a:rPr lang="en-US">
                <a:latin typeface="Arial" panose="020B0604020202020204" pitchFamily="34" charset="0"/>
                <a:cs typeface="Arial" panose="020B0604020202020204" pitchFamily="34" charset="0"/>
              </a:rPr>
              <a:t>Indicator 3A measures the participation rate for children with IEPs.   </a:t>
            </a:r>
          </a:p>
          <a:p>
            <a:pPr>
              <a:defRPr/>
            </a:pPr>
            <a:r>
              <a:rPr lang="en-US">
                <a:latin typeface="Arial"/>
                <a:cs typeface="Arial"/>
              </a:rPr>
              <a:t>  </a:t>
            </a:r>
          </a:p>
          <a:p>
            <a:r>
              <a:rPr lang="en-US">
                <a:latin typeface="Arial"/>
                <a:cs typeface="Arial"/>
              </a:rPr>
              <a:t>Indicator 3B measures the proficiency rate for children with IEPs against grade level academic achievement standards.  Grade level academic standards represent the knowledge students are expected to know at the grade level they are in. In this presentation we’ll call assessments focused on grade level academic achievement standards “general assessments.” In New York State, the Grades 3-8 Testing Program and Regents examinations are designed to evaluate the implementation of the State’s grade level learning standards. </a:t>
            </a:r>
            <a:r>
              <a:rPr lang="en-US">
                <a:solidFill>
                  <a:schemeClr val="tx2"/>
                </a:solidFill>
                <a:latin typeface="Arial"/>
                <a:cs typeface="Arial"/>
              </a:rPr>
              <a:t>Most </a:t>
            </a:r>
            <a:r>
              <a:rPr lang="en-US">
                <a:solidFill>
                  <a:schemeClr val="tx2"/>
                </a:solidFill>
                <a:effectLst/>
                <a:latin typeface="Arial"/>
                <a:cs typeface="Arial"/>
              </a:rPr>
              <a:t>students with IEPs take the state’s general assessments with or without accommodations.</a:t>
            </a:r>
            <a:endParaRPr lang="en-US">
              <a:solidFill>
                <a:schemeClr val="tx2"/>
              </a:solidFill>
              <a:latin typeface="Arial"/>
              <a:cs typeface="Arial"/>
            </a:endParaRPr>
          </a:p>
          <a:p>
            <a:r>
              <a:rPr lang="en-US">
                <a:latin typeface="Arial"/>
                <a:cs typeface="Arial"/>
              </a:rPr>
              <a:t>  </a:t>
            </a:r>
          </a:p>
          <a:p>
            <a:r>
              <a:rPr lang="en-US">
                <a:latin typeface="Arial"/>
                <a:cs typeface="Arial"/>
              </a:rPr>
              <a:t>Indicator 3C measures proficiency rate for children with IEPs against alternate academic achievement standards.  Alternate achievement standards are reduced in depth, breadth, and complexity from grade level academic achievement standards for the small group of students with IEPs who have the most severe cognitive disabilities. In NY, the assessment that focuses on alternate academic achievement standards is called the New York State Alternate Assessment, or NYSAA.  </a:t>
            </a:r>
            <a:endParaRPr lang="en-US">
              <a:latin typeface="Arial" panose="020B0604020202020204" pitchFamily="34" charset="0"/>
              <a:cs typeface="Arial" panose="020B0604020202020204" pitchFamily="34" charset="0"/>
            </a:endParaRPr>
          </a:p>
          <a:p>
            <a:r>
              <a:rPr lang="en-US">
                <a:latin typeface="Arial"/>
                <a:cs typeface="Arial"/>
              </a:rPr>
              <a:t>  </a:t>
            </a:r>
          </a:p>
          <a:p>
            <a:r>
              <a:rPr lang="en-US">
                <a:latin typeface="Arial" panose="020B0604020202020204" pitchFamily="34" charset="0"/>
                <a:cs typeface="Arial" panose="020B0604020202020204" pitchFamily="34" charset="0"/>
              </a:rPr>
              <a:t>Indicator 3D measures the gap in proficiency rates between children with IEPs and all students against grade level academic achievement standards.  </a:t>
            </a:r>
          </a:p>
          <a:p>
            <a:r>
              <a:rPr lang="en-US">
                <a:latin typeface="Arial"/>
                <a:cs typeface="Arial"/>
              </a:rPr>
              <a:t>  </a:t>
            </a:r>
          </a:p>
          <a:p>
            <a:pPr algn="just"/>
            <a:r>
              <a:rPr lang="en-US">
                <a:latin typeface="Arial"/>
                <a:cs typeface="Arial"/>
              </a:rPr>
              <a:t>A number of changes have been made to this indicator for the new six-year SPP/APR cycle.  </a:t>
            </a:r>
            <a:r>
              <a:rPr lang="en-US" b="0" i="0" kern="1200">
                <a:effectLst/>
                <a:latin typeface="Arial"/>
                <a:cs typeface="Arial"/>
              </a:rPr>
              <a:t>Historically, </a:t>
            </a:r>
            <a:r>
              <a:rPr lang="en-US">
                <a:latin typeface="Arial"/>
                <a:cs typeface="Arial"/>
              </a:rPr>
              <a:t>when reporting</a:t>
            </a:r>
            <a:r>
              <a:rPr lang="en-US" b="0" i="0" kern="1200">
                <a:effectLst/>
                <a:latin typeface="Arial"/>
                <a:cs typeface="Arial"/>
              </a:rPr>
              <a:t> on the participation and proficiency rates of children with disabilities in the SPP/APR submission, </a:t>
            </a:r>
            <a:r>
              <a:rPr lang="en-US">
                <a:latin typeface="Arial"/>
                <a:cs typeface="Arial"/>
              </a:rPr>
              <a:t>states </a:t>
            </a:r>
            <a:r>
              <a:rPr lang="en-US" b="0" i="0" kern="1200">
                <a:effectLst/>
                <a:latin typeface="Arial"/>
                <a:cs typeface="Arial"/>
              </a:rPr>
              <a:t>were required to report on participation and proficiency for grades 3-8 and high school for all children with </a:t>
            </a:r>
            <a:r>
              <a:rPr lang="en-US">
                <a:latin typeface="Arial"/>
                <a:cs typeface="Arial"/>
              </a:rPr>
              <a:t>IEPs in</a:t>
            </a:r>
            <a:r>
              <a:rPr lang="en-US" b="0" i="0" kern="1200">
                <a:effectLst/>
                <a:latin typeface="Arial"/>
                <a:cs typeface="Arial"/>
              </a:rPr>
              <a:t> the subjects of reading and math.</a:t>
            </a:r>
            <a:r>
              <a:rPr lang="en-US">
                <a:latin typeface="Arial"/>
                <a:cs typeface="Arial"/>
              </a:rPr>
              <a:t> </a:t>
            </a:r>
            <a:r>
              <a:rPr lang="en-US" b="0" i="0" kern="1200">
                <a:effectLst/>
                <a:latin typeface="Arial"/>
                <a:cs typeface="Arial"/>
              </a:rPr>
              <a:t> In the new cycle of the SPP/APR, participation and proficiency data are now reported separately for grades 4, 8, and high school for reading and math.</a:t>
            </a:r>
            <a:r>
              <a:rPr lang="en-US">
                <a:latin typeface="Arial"/>
                <a:cs typeface="Arial"/>
              </a:rPr>
              <a:t>  Proficiency data is also reported separately for students taking assessments that measure grade level standards and for students taking assessments that measure alternate standards. A</a:t>
            </a:r>
            <a:r>
              <a:rPr lang="en-US">
                <a:effectLst/>
              </a:rPr>
              <a:t> new sub-indicator 3D has also been added, which measures the gap in performance of students with disabilities compared to all students. </a:t>
            </a:r>
            <a:r>
              <a:rPr lang="en-US">
                <a:latin typeface="Arial"/>
                <a:cs typeface="Arial"/>
              </a:rPr>
              <a:t>  </a:t>
            </a:r>
          </a:p>
          <a:p>
            <a:pPr algn="just"/>
            <a:endParaRPr lang="en-US">
              <a:latin typeface="Arial"/>
              <a:cs typeface="Arial"/>
            </a:endParaRPr>
          </a:p>
          <a:p>
            <a:pPr algn="just"/>
            <a:r>
              <a:rPr lang="en-US">
                <a:latin typeface="Arial" panose="020B0604020202020204" pitchFamily="34" charset="0"/>
                <a:cs typeface="Arial" panose="020B0604020202020204" pitchFamily="34" charset="0"/>
              </a:rPr>
              <a:t>On the next few slide slides, you will learn more about the measures for each of the sub-indicators.  We will also be looking at past trend data relating to the participation and the performance of students with disabilities on New York State assessments for both reading and math.  This trend data will be used to inform a later discussion on the targets the State is proposing for the new SPP/APR cycle. </a:t>
            </a:r>
          </a:p>
          <a:p>
            <a:r>
              <a:rPr lang="en-US">
                <a:latin typeface="Arial"/>
                <a:cs typeface="Arial"/>
              </a:rPr>
              <a:t>  </a:t>
            </a:r>
          </a:p>
        </p:txBody>
      </p:sp>
      <p:sp>
        <p:nvSpPr>
          <p:cNvPr id="4" name="Slide Number Placeholder 3"/>
          <p:cNvSpPr>
            <a:spLocks noGrp="1"/>
          </p:cNvSpPr>
          <p:nvPr>
            <p:ph type="sldNum" sz="quarter" idx="10"/>
          </p:nvPr>
        </p:nvSpPr>
        <p:spPr/>
        <p:txBody>
          <a:bodyPr/>
          <a:lstStyle/>
          <a:p>
            <a:fld id="{77542409-6A04-4DC6-AC3A-D3758287A8F2}" type="slidenum">
              <a:rPr lang="en-US" smtClean="0"/>
              <a:t>5</a:t>
            </a:fld>
            <a:endParaRPr lang="en-US"/>
          </a:p>
        </p:txBody>
      </p:sp>
    </p:spTree>
    <p:extLst>
      <p:ext uri="{BB962C8B-B14F-4D97-AF65-F5344CB8AC3E}">
        <p14:creationId xmlns:p14="http://schemas.microsoft.com/office/powerpoint/2010/main" val="1684179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Arial" panose="020B0604020202020204" pitchFamily="34" charset="0"/>
                <a:cs typeface="Arial" panose="020B0604020202020204" pitchFamily="34" charset="0"/>
              </a:rPr>
              <a:t>The participation rate for Indicator 3A is calculated by dividing the total number of children with IEPs participating in a NY State ELA or math assessment by the total number of students with IEPs enrolled at the time of the assessment.</a:t>
            </a:r>
          </a:p>
          <a:p>
            <a:pPr>
              <a:defRPr/>
            </a:pPr>
            <a:endParaRPr lang="en-US">
              <a:latin typeface="Arial" panose="020B0604020202020204" pitchFamily="34" charset="0"/>
              <a:cs typeface="Arial" panose="020B0604020202020204" pitchFamily="34" charset="0"/>
            </a:endParaRPr>
          </a:p>
          <a:p>
            <a:pPr defTabSz="972022">
              <a:defRPr/>
            </a:pPr>
            <a:r>
              <a:rPr lang="en-US">
                <a:latin typeface="Arial" panose="020B0604020202020204" pitchFamily="34" charset="0"/>
                <a:cs typeface="Arial" panose="020B0604020202020204" pitchFamily="34" charset="0"/>
              </a:rPr>
              <a:t>The participation rates include students with IEPs taking the general NY State assessments as well as students with IEPs who take the New York State Alternate Assessment (or NYSAA). </a:t>
            </a:r>
          </a:p>
          <a:p>
            <a:pPr>
              <a:defRPr/>
            </a:pPr>
            <a:endParaRPr lang="en-US">
              <a:latin typeface="Arial" panose="020B060402020202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Math and reading are calculated and reported separately for grade 4, grade 8 and high school. </a:t>
            </a:r>
            <a:endParaRPr lang="en-US" strike="sngStrike">
              <a:latin typeface="Arial" panose="020B0604020202020204" pitchFamily="34" charset="0"/>
              <a:cs typeface="Arial" panose="020B0604020202020204" pitchFamily="34" charset="0"/>
            </a:endParaRPr>
          </a:p>
          <a:p>
            <a:pPr>
              <a:defRPr/>
            </a:pPr>
            <a:endParaRPr lang="en-US">
              <a:latin typeface="Arial" panose="020B060402020202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For </a:t>
            </a:r>
            <a:r>
              <a:rPr lang="en-US" strike="noStrike" baseline="0">
                <a:latin typeface="Arial" panose="020B0604020202020204" pitchFamily="34" charset="0"/>
                <a:cs typeface="Arial" panose="020B0604020202020204" pitchFamily="34" charset="0"/>
              </a:rPr>
              <a:t>reading,</a:t>
            </a:r>
            <a:r>
              <a:rPr lang="en-US">
                <a:latin typeface="Arial" panose="020B0604020202020204" pitchFamily="34" charset="0"/>
                <a:cs typeface="Arial" panose="020B0604020202020204" pitchFamily="34" charset="0"/>
              </a:rPr>
              <a:t> the data is reported using the Grades 4 and 8 New York State English Language Arts (ELA) State Assessments, the ELA Regents examination and the </a:t>
            </a:r>
            <a:r>
              <a:rPr lang="en-US">
                <a:latin typeface="Arial"/>
                <a:cs typeface="Arial"/>
              </a:rPr>
              <a:t>New York State Alternate Assessment in reading. </a:t>
            </a:r>
            <a:endParaRPr lang="en-US">
              <a:latin typeface="Arial" panose="020B0604020202020204" pitchFamily="34" charset="0"/>
              <a:cs typeface="Arial" panose="020B0604020202020204" pitchFamily="34" charset="0"/>
            </a:endParaRPr>
          </a:p>
          <a:p>
            <a:pPr defTabSz="972022">
              <a:defRPr/>
            </a:pPr>
            <a:endParaRPr lang="en-US">
              <a:latin typeface="Arial" panose="020B060402020202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For math, the data is reported using the Grades 4 and 8 Math State Assessments, one of the Math Regents examinations and the </a:t>
            </a:r>
            <a:r>
              <a:rPr lang="en-US">
                <a:latin typeface="Arial"/>
                <a:cs typeface="Arial"/>
              </a:rPr>
              <a:t>New York State Alternate Assessment in math </a:t>
            </a:r>
            <a:r>
              <a:rPr lang="en-US">
                <a:latin typeface="Arial" panose="020B0604020202020204" pitchFamily="34" charset="0"/>
                <a:cs typeface="Arial" panose="020B0604020202020204" pitchFamily="34" charset="0"/>
              </a:rPr>
              <a:t>. </a:t>
            </a:r>
            <a:endParaRPr lang="en-US" b="0" i="0" strike="sngStrike" kern="1200">
              <a:solidFill>
                <a:schemeClr val="tx1"/>
              </a:solidFill>
              <a:effectLst/>
              <a:latin typeface="Arial" panose="020B0604020202020204" pitchFamily="34" charset="0"/>
              <a:cs typeface="Arial" panose="020B0604020202020204" pitchFamily="34" charset="0"/>
            </a:endParaRPr>
          </a:p>
          <a:p>
            <a:pPr>
              <a:defRPr/>
            </a:pPr>
            <a:endParaRPr lang="en-US">
              <a:latin typeface="Arial" panose="020B0604020202020204" pitchFamily="34" charset="0"/>
              <a:cs typeface="Arial" panose="020B0604020202020204" pitchFamily="34" charset="0"/>
            </a:endParaRPr>
          </a:p>
          <a:p>
            <a:pPr>
              <a:defRPr/>
            </a:pPr>
            <a:r>
              <a:rPr lang="en-US">
                <a:latin typeface="Arial" panose="020B0604020202020204" pitchFamily="34" charset="0"/>
                <a:cs typeface="Arial" panose="020B0604020202020204" pitchFamily="34" charset="0"/>
              </a:rPr>
              <a:t>The visual at the right of the slide uses hypothetical data to show how the participation rate is calculated. For example, if 9 out of 10 students participate in an assessment, this would result in a 90% participation rate. </a:t>
            </a:r>
          </a:p>
          <a:p>
            <a:pPr defTabSz="972022">
              <a:defRPr/>
            </a:pPr>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6</a:t>
            </a:fld>
            <a:endParaRPr lang="en-US"/>
          </a:p>
        </p:txBody>
      </p:sp>
    </p:spTree>
    <p:extLst>
      <p:ext uri="{BB962C8B-B14F-4D97-AF65-F5344CB8AC3E}">
        <p14:creationId xmlns:p14="http://schemas.microsoft.com/office/powerpoint/2010/main" val="2545188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This slide shows historical</a:t>
            </a:r>
            <a:r>
              <a:rPr lang="en-US" baseline="0">
                <a:latin typeface="Arial"/>
                <a:cs typeface="Arial"/>
              </a:rPr>
              <a:t> trend data for indicator 3A, participation by students with IEPs, </a:t>
            </a:r>
            <a:r>
              <a:rPr lang="en-US">
                <a:latin typeface="Arial"/>
                <a:cs typeface="Arial"/>
              </a:rPr>
              <a:t>in</a:t>
            </a:r>
            <a:r>
              <a:rPr lang="en-US" baseline="0">
                <a:latin typeface="Arial"/>
                <a:cs typeface="Arial"/>
              </a:rPr>
              <a:t> reading and math assessments for the 2015-16 school year to the 2018-19 school year. We do not have participation data for the 2019-20 school year because New York (and all states) received </a:t>
            </a:r>
            <a:r>
              <a:rPr lang="en-US">
                <a:latin typeface="Arial"/>
                <a:cs typeface="Arial"/>
              </a:rPr>
              <a:t>a waiver from the United States Department of Education (USDE) pertaining to the administration of assessments as a result of the COVID-19 pandemic. </a:t>
            </a:r>
            <a:endParaRPr lang="en-US" strike="sngStrike">
              <a:latin typeface="Arial"/>
              <a:cs typeface="Arial"/>
            </a:endParaRPr>
          </a:p>
          <a:p>
            <a:endParaRPr lang="en-US">
              <a:latin typeface="Arial" panose="020B0604020202020204" pitchFamily="34" charset="0"/>
              <a:cs typeface="Arial" panose="020B0604020202020204" pitchFamily="34" charset="0"/>
            </a:endParaRPr>
          </a:p>
          <a:p>
            <a:r>
              <a:rPr lang="en-US">
                <a:latin typeface="Arial"/>
                <a:cs typeface="Arial"/>
              </a:rPr>
              <a:t>The Every Student Succeeds Act requires that states annually measure the achievement of not less than 95% of students with disabilities who are enrolled in public schools. Therefore, the target for Indicator 3A cannot be less than 95%.</a:t>
            </a:r>
          </a:p>
          <a:p>
            <a:endParaRPr lang="en-US">
              <a:latin typeface="Arial" panose="020B0604020202020204" pitchFamily="34" charset="0"/>
              <a:cs typeface="Arial" panose="020B0604020202020204" pitchFamily="34" charset="0"/>
            </a:endParaRPr>
          </a:p>
          <a:p>
            <a:r>
              <a:rPr lang="en-US" baseline="0">
                <a:latin typeface="Arial"/>
                <a:cs typeface="Arial"/>
              </a:rPr>
              <a:t>Although the measurement for </a:t>
            </a:r>
            <a:r>
              <a:rPr lang="en-US">
                <a:latin typeface="Arial"/>
                <a:cs typeface="Arial"/>
              </a:rPr>
              <a:t>Indicator 3A</a:t>
            </a:r>
            <a:r>
              <a:rPr lang="en-US" baseline="0">
                <a:latin typeface="Arial"/>
                <a:cs typeface="Arial"/>
              </a:rPr>
              <a:t> has changed in the new cycle of the SPP/APR, the trend data for the 95% participation target</a:t>
            </a:r>
            <a:r>
              <a:rPr lang="en-US">
                <a:latin typeface="Arial"/>
                <a:cs typeface="Arial"/>
              </a:rPr>
              <a:t> has not</a:t>
            </a:r>
            <a:r>
              <a:rPr lang="en-US" baseline="0">
                <a:latin typeface="Arial"/>
                <a:cs typeface="Arial"/>
              </a:rPr>
              <a:t>.</a:t>
            </a:r>
            <a:r>
              <a:rPr lang="en-US">
                <a:latin typeface="Arial"/>
                <a:cs typeface="Arial"/>
              </a:rPr>
              <a:t> </a:t>
            </a:r>
            <a:r>
              <a:rPr lang="en-US" baseline="0">
                <a:latin typeface="Arial"/>
                <a:cs typeface="Arial"/>
              </a:rPr>
              <a:t> As you can see, the participation rates for grades 4 and 8 did not meet the 95</a:t>
            </a:r>
            <a:r>
              <a:rPr lang="en-US">
                <a:latin typeface="Arial"/>
                <a:cs typeface="Arial"/>
              </a:rPr>
              <a:t>%  </a:t>
            </a:r>
            <a:r>
              <a:rPr lang="en-US" baseline="0">
                <a:latin typeface="Arial"/>
                <a:cs typeface="Arial"/>
              </a:rPr>
              <a:t>target for any of the years, </a:t>
            </a:r>
            <a:r>
              <a:rPr lang="en-US">
                <a:latin typeface="Arial"/>
                <a:cs typeface="Arial"/>
              </a:rPr>
              <a:t>although there was </a:t>
            </a:r>
            <a:r>
              <a:rPr lang="en-US" baseline="0">
                <a:latin typeface="Arial"/>
                <a:cs typeface="Arial"/>
              </a:rPr>
              <a:t>an upward </a:t>
            </a:r>
            <a:r>
              <a:rPr lang="en-US">
                <a:latin typeface="Arial"/>
                <a:cs typeface="Arial"/>
              </a:rPr>
              <a:t>trend in</a:t>
            </a:r>
            <a:r>
              <a:rPr lang="en-US" baseline="0">
                <a:latin typeface="Arial"/>
                <a:cs typeface="Arial"/>
              </a:rPr>
              <a:t> the last few years prior to COVID-19</a:t>
            </a:r>
            <a:r>
              <a:rPr lang="en-US">
                <a:latin typeface="Arial"/>
                <a:cs typeface="Arial"/>
              </a:rPr>
              <a:t>.  High</a:t>
            </a:r>
            <a:r>
              <a:rPr lang="en-US" baseline="0">
                <a:latin typeface="Arial"/>
                <a:cs typeface="Arial"/>
              </a:rPr>
              <a:t> school results are significantly higher and met or exceeded the 95% target for the 2017-18 and 2018-19 reporting years.</a:t>
            </a:r>
          </a:p>
          <a:p>
            <a:endParaRPr lang="en-US" baseline="0">
              <a:latin typeface="Arial" panose="020B0604020202020204" pitchFamily="34" charset="0"/>
              <a:cs typeface="Arial" panose="020B0604020202020204" pitchFamily="34" charset="0"/>
            </a:endParaRPr>
          </a:p>
          <a:p>
            <a:pPr>
              <a:defRPr/>
            </a:pPr>
            <a:r>
              <a:rPr lang="en-US" baseline="0">
                <a:latin typeface="Arial"/>
                <a:cs typeface="Arial"/>
              </a:rPr>
              <a:t>It should be noted that this participation data is impacted by </a:t>
            </a:r>
            <a:r>
              <a:rPr lang="en-US">
                <a:latin typeface="Arial"/>
                <a:cs typeface="Arial"/>
              </a:rPr>
              <a:t>test</a:t>
            </a:r>
            <a:r>
              <a:rPr lang="en-US" baseline="0">
                <a:latin typeface="Arial"/>
                <a:cs typeface="Arial"/>
              </a:rPr>
              <a:t> refusals or parents “opting out” of having their children take the grades 3-8 State assessments.</a:t>
            </a:r>
            <a:r>
              <a:rPr lang="en-US">
                <a:latin typeface="Arial"/>
                <a:cs typeface="Arial"/>
              </a:rPr>
              <a:t> </a:t>
            </a:r>
            <a:r>
              <a:rPr lang="en-US" baseline="0">
                <a:latin typeface="Arial"/>
                <a:cs typeface="Arial"/>
              </a:rPr>
              <a:t> The higher participation rates at the high school level are largely attributed to the fact that students are required to take and pass the Regents examinations in order to </a:t>
            </a:r>
            <a:r>
              <a:rPr lang="en-US">
                <a:latin typeface="Arial"/>
                <a:cs typeface="Arial"/>
              </a:rPr>
              <a:t>graduate</a:t>
            </a:r>
            <a:r>
              <a:rPr lang="en-US" baseline="0">
                <a:latin typeface="Arial"/>
                <a:cs typeface="Arial"/>
              </a:rPr>
              <a:t> with a New York State diploma</a:t>
            </a:r>
            <a:r>
              <a:rPr lang="en-US" baseline="0"/>
              <a:t>.</a:t>
            </a:r>
          </a:p>
        </p:txBody>
      </p:sp>
      <p:sp>
        <p:nvSpPr>
          <p:cNvPr id="4" name="Slide Number Placeholder 3"/>
          <p:cNvSpPr>
            <a:spLocks noGrp="1"/>
          </p:cNvSpPr>
          <p:nvPr>
            <p:ph type="sldNum" sz="quarter" idx="10"/>
          </p:nvPr>
        </p:nvSpPr>
        <p:spPr/>
        <p:txBody>
          <a:bodyPr/>
          <a:lstStyle/>
          <a:p>
            <a:fld id="{77542409-6A04-4DC6-AC3A-D3758287A8F2}" type="slidenum">
              <a:rPr lang="en-US" smtClean="0">
                <a:solidFill>
                  <a:srgbClr val="4D3E2F"/>
                </a:solidFill>
                <a:latin typeface="Corbel" panose="020B0503020204020204"/>
              </a:rPr>
              <a:pPr/>
              <a:t>7</a:t>
            </a:fld>
            <a:endParaRPr lang="en-US">
              <a:solidFill>
                <a:srgbClr val="4D3E2F"/>
              </a:solidFill>
              <a:latin typeface="Corbel" panose="020B0503020204020204"/>
            </a:endParaRPr>
          </a:p>
        </p:txBody>
      </p:sp>
    </p:spTree>
    <p:extLst>
      <p:ext uri="{BB962C8B-B14F-4D97-AF65-F5344CB8AC3E}">
        <p14:creationId xmlns:p14="http://schemas.microsoft.com/office/powerpoint/2010/main" val="64304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latin typeface="Arial" panose="020B0604020202020204" pitchFamily="34" charset="0"/>
                <a:cs typeface="Arial" panose="020B0604020202020204" pitchFamily="34" charset="0"/>
              </a:rPr>
              <a:t>Here we see a national comparison of participation rates for the 2017-18 school year.</a:t>
            </a:r>
            <a:r>
              <a:rPr lang="en-US">
                <a:latin typeface="Arial" panose="020B0604020202020204" pitchFamily="34" charset="0"/>
                <a:cs typeface="Arial" panose="020B0604020202020204" pitchFamily="34" charset="0"/>
              </a:rPr>
              <a:t> </a:t>
            </a:r>
            <a:r>
              <a:rPr lang="en-US" baseline="0">
                <a:latin typeface="Arial" panose="020B0604020202020204" pitchFamily="34" charset="0"/>
                <a:cs typeface="Arial" panose="020B0604020202020204" pitchFamily="34" charset="0"/>
              </a:rPr>
              <a:t> New York had the lowest percent of students with disabilities in grades 4 and 8 participating in a reading assessment and second lowest percent of students with disabilities in grades 4 and 8 participating in a math assessment. Generally, </a:t>
            </a:r>
            <a:r>
              <a:rPr lang="en-US">
                <a:latin typeface="Arial" panose="020B0604020202020204" pitchFamily="34" charset="0"/>
                <a:cs typeface="Arial" panose="020B0604020202020204" pitchFamily="34" charset="0"/>
              </a:rPr>
              <a:t>New York was between 20 to 27 percentage points below the national average for those grades.  </a:t>
            </a:r>
            <a:r>
              <a:rPr lang="en-US" baseline="0">
                <a:latin typeface="Arial" panose="020B0604020202020204" pitchFamily="34" charset="0"/>
                <a:cs typeface="Arial" panose="020B0604020202020204" pitchFamily="34" charset="0"/>
              </a:rPr>
              <a:t>However, as noted on the previous slide, New York’s high school participation rates were significantly higher and exceeded the </a:t>
            </a:r>
            <a:r>
              <a:rPr lang="en-US">
                <a:latin typeface="Arial" panose="020B0604020202020204" pitchFamily="34" charset="0"/>
                <a:cs typeface="Arial" panose="020B0604020202020204" pitchFamily="34" charset="0"/>
              </a:rPr>
              <a:t>national</a:t>
            </a:r>
            <a:r>
              <a:rPr lang="en-US" baseline="0">
                <a:latin typeface="Arial" panose="020B0604020202020204" pitchFamily="34" charset="0"/>
                <a:cs typeface="Arial" panose="020B0604020202020204" pitchFamily="34" charset="0"/>
              </a:rPr>
              <a:t> average</a:t>
            </a:r>
          </a:p>
          <a:p>
            <a:endParaRPr lang="en-US" baseline="0">
              <a:latin typeface="Arial" panose="020B0604020202020204" pitchFamily="34" charset="0"/>
              <a:cs typeface="Arial" panose="020B0604020202020204" pitchFamily="34" charset="0"/>
            </a:endParaRPr>
          </a:p>
          <a:p>
            <a:r>
              <a:rPr lang="en-US" baseline="0">
                <a:latin typeface="Arial" panose="020B0604020202020204" pitchFamily="34" charset="0"/>
                <a:cs typeface="Arial" panose="020B0604020202020204" pitchFamily="34" charset="0"/>
              </a:rPr>
              <a:t>Later in the presentation we will discuss strategies being implemented by the </a:t>
            </a:r>
            <a:r>
              <a:rPr lang="en-US">
                <a:latin typeface="Arial" panose="020B0604020202020204" pitchFamily="34" charset="0"/>
                <a:cs typeface="Arial" panose="020B0604020202020204" pitchFamily="34" charset="0"/>
              </a:rPr>
              <a:t>New York State Education Department to work with parents, schools, and districts to increase participation in State assessments.</a:t>
            </a: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8</a:t>
            </a:fld>
            <a:endParaRPr lang="en-US"/>
          </a:p>
        </p:txBody>
      </p:sp>
    </p:spTree>
    <p:extLst>
      <p:ext uri="{BB962C8B-B14F-4D97-AF65-F5344CB8AC3E}">
        <p14:creationId xmlns:p14="http://schemas.microsoft.com/office/powerpoint/2010/main" val="3695072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Arial"/>
                <a:cs typeface="Arial"/>
              </a:rPr>
              <a:t>The proficiency rate for 3B is calculated by dividing the total number of children with IEPs scoring at or above proficient on a New York State general assessment by the total number of children with IEPs who took and received a score on the assessment. As already discussed, the measurement for Indicator 3B has been revised to require states to separately report on proficiency rates for children with IEPs in grades 4, 8, and high school. </a:t>
            </a:r>
          </a:p>
          <a:p>
            <a:pPr>
              <a:defRPr/>
            </a:pPr>
            <a:endParaRPr lang="en-US" baseline="0">
              <a:latin typeface="Arial" panose="020B0604020202020204" pitchFamily="34" charset="0"/>
              <a:cs typeface="Arial" panose="020B0604020202020204" pitchFamily="34" charset="0"/>
            </a:endParaRPr>
          </a:p>
          <a:p>
            <a:pPr>
              <a:defRPr/>
            </a:pPr>
            <a:r>
              <a:rPr lang="en-US" baseline="0">
                <a:latin typeface="Arial"/>
                <a:cs typeface="Arial"/>
              </a:rPr>
              <a:t>The proficiency rate for </a:t>
            </a:r>
            <a:r>
              <a:rPr lang="en-US">
                <a:latin typeface="Arial"/>
                <a:cs typeface="Arial"/>
              </a:rPr>
              <a:t>Indicator 3C is calculated by dividing the number of children with IEPs scoring at or above proficient on the New York State Alternate Assessment in reading and math by the total number of children who took and received a valid score on these assessments. Again, proficiency rates are calculated separately for grades 4, 8, and high school.</a:t>
            </a:r>
          </a:p>
          <a:p>
            <a:pPr defTabSz="972022">
              <a:defRPr/>
            </a:pPr>
            <a:endParaRPr lang="en-US">
              <a:latin typeface="Arial" panose="020B0604020202020204" pitchFamily="34" charset="0"/>
              <a:cs typeface="Arial" panose="020B0604020202020204" pitchFamily="34" charset="0"/>
            </a:endParaRPr>
          </a:p>
          <a:p>
            <a:pPr>
              <a:defRPr/>
            </a:pPr>
            <a:r>
              <a:rPr lang="en-US">
                <a:latin typeface="Arial"/>
                <a:cs typeface="Arial"/>
              </a:rPr>
              <a:t>A proficient score for</a:t>
            </a:r>
            <a:r>
              <a:rPr lang="en-US" baseline="0">
                <a:latin typeface="Arial"/>
                <a:cs typeface="Arial"/>
              </a:rPr>
              <a:t> grade 4</a:t>
            </a:r>
            <a:r>
              <a:rPr lang="en-US" baseline="30000">
                <a:latin typeface="Arial"/>
                <a:cs typeface="Arial"/>
              </a:rPr>
              <a:t> </a:t>
            </a:r>
            <a:r>
              <a:rPr lang="en-US" baseline="0">
                <a:latin typeface="Arial"/>
                <a:cs typeface="Arial"/>
              </a:rPr>
              <a:t>and 8 means that a student scored a level 3 or 4 on the general State assessment or the New York State Alternate Assessment for ELA and math. </a:t>
            </a:r>
            <a:r>
              <a:rPr lang="en-US">
                <a:latin typeface="Arial"/>
                <a:cs typeface="Arial"/>
              </a:rPr>
              <a:t>At the high school level, a </a:t>
            </a:r>
            <a:r>
              <a:rPr lang="en-US" baseline="0">
                <a:latin typeface="Arial"/>
                <a:cs typeface="Arial"/>
              </a:rPr>
              <a:t>proficient score</a:t>
            </a:r>
            <a:r>
              <a:rPr lang="en-US">
                <a:latin typeface="Arial"/>
                <a:cs typeface="Arial"/>
              </a:rPr>
              <a:t> </a:t>
            </a:r>
            <a:r>
              <a:rPr lang="en-US" baseline="0">
                <a:latin typeface="Arial"/>
                <a:cs typeface="Arial"/>
              </a:rPr>
              <a:t>means a student scored 65 or higher on the ELA and math Regents </a:t>
            </a:r>
            <a:r>
              <a:rPr lang="en-US">
                <a:latin typeface="Arial"/>
                <a:cs typeface="Arial"/>
              </a:rPr>
              <a:t>examinations</a:t>
            </a:r>
            <a:r>
              <a:rPr lang="en-US" baseline="0">
                <a:latin typeface="Arial"/>
                <a:cs typeface="Arial"/>
              </a:rPr>
              <a:t> or a level 3 or </a:t>
            </a:r>
            <a:r>
              <a:rPr lang="en-US">
                <a:latin typeface="Arial"/>
                <a:cs typeface="Arial"/>
              </a:rPr>
              <a:t>4 </a:t>
            </a:r>
            <a:r>
              <a:rPr lang="en-US" baseline="0">
                <a:latin typeface="Arial"/>
                <a:cs typeface="Arial"/>
              </a:rPr>
              <a:t>on the New York State Alternate Assessment for ELA and math.</a:t>
            </a:r>
          </a:p>
          <a:p>
            <a:pPr defTabSz="972022">
              <a:defRPr/>
            </a:pPr>
            <a:endParaRPr lang="en-US">
              <a:latin typeface="Arial" panose="020B0604020202020204" pitchFamily="34" charset="0"/>
              <a:cs typeface="Arial" panose="020B0604020202020204" pitchFamily="34" charset="0"/>
            </a:endParaRPr>
          </a:p>
          <a:p>
            <a:pPr>
              <a:defRPr/>
            </a:pPr>
            <a:r>
              <a:rPr lang="en-US">
                <a:latin typeface="Arial"/>
                <a:cs typeface="Arial"/>
              </a:rPr>
              <a:t>The visual on the right of the slide shows an example of how the proficiency rates for sub-indicators 3B and 3C are calculated. With this hypothetical data, if 6 out of 10 students with IEPs received a proficient score on a State assessment, the proficiency rate would be 60%.</a:t>
            </a:r>
          </a:p>
        </p:txBody>
      </p:sp>
      <p:sp>
        <p:nvSpPr>
          <p:cNvPr id="4" name="Slide Number Placeholder 3"/>
          <p:cNvSpPr>
            <a:spLocks noGrp="1"/>
          </p:cNvSpPr>
          <p:nvPr>
            <p:ph type="sldNum" sz="quarter" idx="5"/>
          </p:nvPr>
        </p:nvSpPr>
        <p:spPr/>
        <p:txBody>
          <a:bodyPr/>
          <a:lstStyle/>
          <a:p>
            <a:fld id="{77542409-6A04-4DC6-AC3A-D3758287A8F2}" type="slidenum">
              <a:rPr lang="en-US" smtClean="0"/>
              <a:t>9</a:t>
            </a:fld>
            <a:endParaRPr lang="en-US"/>
          </a:p>
        </p:txBody>
      </p:sp>
    </p:spTree>
    <p:extLst>
      <p:ext uri="{BB962C8B-B14F-4D97-AF65-F5344CB8AC3E}">
        <p14:creationId xmlns:p14="http://schemas.microsoft.com/office/powerpoint/2010/main" val="13946974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2956218" y="0"/>
            <a:ext cx="3712394" cy="62335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175593" y="861237"/>
            <a:ext cx="3273646" cy="3409168"/>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3175592" y="4579890"/>
            <a:ext cx="3273646"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4" name="Picture 3">
            <a:extLst>
              <a:ext uri="{FF2B5EF4-FFF2-40B4-BE49-F238E27FC236}">
                <a16:creationId xmlns:a16="http://schemas.microsoft.com/office/drawing/2014/main" id="{C386F605-CE7F-4090-B254-6F916FCF960F}"/>
              </a:ext>
            </a:extLst>
          </p:cNvPr>
          <p:cNvPicPr>
            <a:picLocks noChangeAspect="1"/>
          </p:cNvPicPr>
          <p:nvPr userDrawn="1"/>
        </p:nvPicPr>
        <p:blipFill>
          <a:blip r:embed="rId2"/>
          <a:stretch>
            <a:fillRect/>
          </a:stretch>
        </p:blipFill>
        <p:spPr>
          <a:xfrm>
            <a:off x="6739128" y="0"/>
            <a:ext cx="5452872" cy="2501013"/>
          </a:xfrm>
          <a:prstGeom prst="rect">
            <a:avLst/>
          </a:prstGeom>
        </p:spPr>
      </p:pic>
      <p:sp>
        <p:nvSpPr>
          <p:cNvPr id="5" name="Rectangle 4">
            <a:extLst>
              <a:ext uri="{FF2B5EF4-FFF2-40B4-BE49-F238E27FC236}">
                <a16:creationId xmlns:a16="http://schemas.microsoft.com/office/drawing/2014/main" id="{1A0C00E4-63B3-4D28-A36E-8845EF416324}"/>
              </a:ext>
            </a:extLst>
          </p:cNvPr>
          <p:cNvSpPr/>
          <p:nvPr userDrawn="1"/>
        </p:nvSpPr>
        <p:spPr>
          <a:xfrm>
            <a:off x="6739128" y="2501013"/>
            <a:ext cx="5452872" cy="9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young&#10;&#10;Description automatically generated">
            <a:extLst>
              <a:ext uri="{FF2B5EF4-FFF2-40B4-BE49-F238E27FC236}">
                <a16:creationId xmlns:a16="http://schemas.microsoft.com/office/drawing/2014/main" id="{513BFF69-4F6A-4F50-A7F7-7C3314634A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39128" y="2583711"/>
            <a:ext cx="5452872" cy="3639200"/>
          </a:xfrm>
          <a:prstGeom prst="rect">
            <a:avLst/>
          </a:prstGeom>
        </p:spPr>
      </p:pic>
      <p:pic>
        <p:nvPicPr>
          <p:cNvPr id="15" name="Picture 14">
            <a:extLst>
              <a:ext uri="{FF2B5EF4-FFF2-40B4-BE49-F238E27FC236}">
                <a16:creationId xmlns:a16="http://schemas.microsoft.com/office/drawing/2014/main" id="{039964FC-7CF6-4C15-931A-257280C2A6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655" b="8653"/>
          <a:stretch/>
        </p:blipFill>
        <p:spPr>
          <a:xfrm>
            <a:off x="0" y="0"/>
            <a:ext cx="2896251" cy="1828800"/>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DD5C8211-8765-40B9-B7E6-4DA7689A16D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669" t="1590" r="5552" b="11035"/>
          <a:stretch/>
        </p:blipFill>
        <p:spPr>
          <a:xfrm>
            <a:off x="-10549" y="4375087"/>
            <a:ext cx="2896251" cy="1858457"/>
          </a:xfrm>
          <a:prstGeom prst="rect">
            <a:avLst/>
          </a:prstGeom>
        </p:spPr>
      </p:pic>
      <p:pic>
        <p:nvPicPr>
          <p:cNvPr id="19" name="Picture 18">
            <a:extLst>
              <a:ext uri="{FF2B5EF4-FFF2-40B4-BE49-F238E27FC236}">
                <a16:creationId xmlns:a16="http://schemas.microsoft.com/office/drawing/2014/main" id="{59F7A5E5-FB11-416E-A066-C7142B58B0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034" t="17308" r="13177" b="1774"/>
          <a:stretch/>
        </p:blipFill>
        <p:spPr>
          <a:xfrm>
            <a:off x="0" y="1948310"/>
            <a:ext cx="2896251" cy="2307266"/>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7FA0F-5787-4552-BEDE-A75FF21C28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D263AD-0C4A-4416-A710-B2F70C5E1B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32E230-1961-4A23-9E6E-BB178435212E}"/>
              </a:ext>
            </a:extLst>
          </p:cNvPr>
          <p:cNvSpPr>
            <a:spLocks noGrp="1"/>
          </p:cNvSpPr>
          <p:nvPr>
            <p:ph type="dt" sz="half" idx="10"/>
          </p:nvPr>
        </p:nvSpPr>
        <p:spPr/>
        <p:txBody>
          <a:bodyPr/>
          <a:lstStyle/>
          <a:p>
            <a:fld id="{AF31679B-2CB1-4879-A0F5-726909728636}" type="datetimeFigureOut">
              <a:rPr lang="en-US" smtClean="0"/>
              <a:t>9/28/2021</a:t>
            </a:fld>
            <a:endParaRPr lang="en-US"/>
          </a:p>
        </p:txBody>
      </p:sp>
      <p:sp>
        <p:nvSpPr>
          <p:cNvPr id="5" name="Footer Placeholder 4">
            <a:extLst>
              <a:ext uri="{FF2B5EF4-FFF2-40B4-BE49-F238E27FC236}">
                <a16:creationId xmlns:a16="http://schemas.microsoft.com/office/drawing/2014/main" id="{B071EB5E-FF1A-4689-9728-ED4FD1603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165BC2-33CF-43F7-BEFB-8DBE62DFD3C1}"/>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4200406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F5282-B9BF-45AA-B437-45C559B0F9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1E24CE-E535-4C42-BA06-807F0AA188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7915A-D6ED-457D-A12A-A16F9612A8B9}"/>
              </a:ext>
            </a:extLst>
          </p:cNvPr>
          <p:cNvSpPr>
            <a:spLocks noGrp="1"/>
          </p:cNvSpPr>
          <p:nvPr>
            <p:ph type="dt" sz="half" idx="10"/>
          </p:nvPr>
        </p:nvSpPr>
        <p:spPr/>
        <p:txBody>
          <a:bodyPr/>
          <a:lstStyle/>
          <a:p>
            <a:fld id="{AF31679B-2CB1-4879-A0F5-726909728636}" type="datetimeFigureOut">
              <a:rPr lang="en-US" smtClean="0"/>
              <a:t>9/28/2021</a:t>
            </a:fld>
            <a:endParaRPr lang="en-US"/>
          </a:p>
        </p:txBody>
      </p:sp>
      <p:sp>
        <p:nvSpPr>
          <p:cNvPr id="5" name="Footer Placeholder 4">
            <a:extLst>
              <a:ext uri="{FF2B5EF4-FFF2-40B4-BE49-F238E27FC236}">
                <a16:creationId xmlns:a16="http://schemas.microsoft.com/office/drawing/2014/main" id="{01CF8C7D-893D-454E-A5BB-680927544F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75C2D-377B-49FB-AA9A-FF25F26182E3}"/>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626215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461E7-2FC2-4C1B-8EE4-9F275F1F84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A20CFD-1098-418C-9633-7059ED59B8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3525FD-DC76-4FFD-AC80-6A8FFE8C44FC}"/>
              </a:ext>
            </a:extLst>
          </p:cNvPr>
          <p:cNvSpPr>
            <a:spLocks noGrp="1"/>
          </p:cNvSpPr>
          <p:nvPr>
            <p:ph type="dt" sz="half" idx="10"/>
          </p:nvPr>
        </p:nvSpPr>
        <p:spPr/>
        <p:txBody>
          <a:bodyPr/>
          <a:lstStyle/>
          <a:p>
            <a:fld id="{AF31679B-2CB1-4879-A0F5-726909728636}" type="datetimeFigureOut">
              <a:rPr lang="en-US" smtClean="0"/>
              <a:t>9/28/2021</a:t>
            </a:fld>
            <a:endParaRPr lang="en-US"/>
          </a:p>
        </p:txBody>
      </p:sp>
      <p:sp>
        <p:nvSpPr>
          <p:cNvPr id="5" name="Footer Placeholder 4">
            <a:extLst>
              <a:ext uri="{FF2B5EF4-FFF2-40B4-BE49-F238E27FC236}">
                <a16:creationId xmlns:a16="http://schemas.microsoft.com/office/drawing/2014/main" id="{6A4FC0CF-B5AA-4B56-ACB1-5F9270E942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2706F-27A1-4146-B39C-6DBD3C5AF133}"/>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1830797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9E8BE-EC2B-4446-9C99-C2928295D4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97A0-0995-45DB-BA2D-26C22062D2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2A95B0-56C2-4EA3-80D4-DF77D2270E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C8A98A-517C-469C-820D-63727C8B8A43}"/>
              </a:ext>
            </a:extLst>
          </p:cNvPr>
          <p:cNvSpPr>
            <a:spLocks noGrp="1"/>
          </p:cNvSpPr>
          <p:nvPr>
            <p:ph type="dt" sz="half" idx="10"/>
          </p:nvPr>
        </p:nvSpPr>
        <p:spPr/>
        <p:txBody>
          <a:bodyPr/>
          <a:lstStyle/>
          <a:p>
            <a:fld id="{AF31679B-2CB1-4879-A0F5-726909728636}" type="datetimeFigureOut">
              <a:rPr lang="en-US" smtClean="0"/>
              <a:t>9/28/2021</a:t>
            </a:fld>
            <a:endParaRPr lang="en-US"/>
          </a:p>
        </p:txBody>
      </p:sp>
      <p:sp>
        <p:nvSpPr>
          <p:cNvPr id="6" name="Footer Placeholder 5">
            <a:extLst>
              <a:ext uri="{FF2B5EF4-FFF2-40B4-BE49-F238E27FC236}">
                <a16:creationId xmlns:a16="http://schemas.microsoft.com/office/drawing/2014/main" id="{A344BEAF-652C-404F-A867-CAC8EE9E95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2F461F-CD1B-4DA6-85AB-2A8F0B602C16}"/>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2207536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EBC3D-25DE-4E06-8EFC-E490F6FB46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942957-BCFD-4696-8E26-ABF2BCFCB2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1334C6-AE02-4559-932E-E6D8F40474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4E1CA7-9AA4-47B2-9BD8-5F6B3FBC05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4DC4FE-03CB-494A-99AC-092AB2496D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C69AEA-0370-4834-8C5E-1D46C11BF64C}"/>
              </a:ext>
            </a:extLst>
          </p:cNvPr>
          <p:cNvSpPr>
            <a:spLocks noGrp="1"/>
          </p:cNvSpPr>
          <p:nvPr>
            <p:ph type="dt" sz="half" idx="10"/>
          </p:nvPr>
        </p:nvSpPr>
        <p:spPr/>
        <p:txBody>
          <a:bodyPr/>
          <a:lstStyle/>
          <a:p>
            <a:fld id="{AF31679B-2CB1-4879-A0F5-726909728636}" type="datetimeFigureOut">
              <a:rPr lang="en-US" smtClean="0"/>
              <a:t>9/28/2021</a:t>
            </a:fld>
            <a:endParaRPr lang="en-US"/>
          </a:p>
        </p:txBody>
      </p:sp>
      <p:sp>
        <p:nvSpPr>
          <p:cNvPr id="8" name="Footer Placeholder 7">
            <a:extLst>
              <a:ext uri="{FF2B5EF4-FFF2-40B4-BE49-F238E27FC236}">
                <a16:creationId xmlns:a16="http://schemas.microsoft.com/office/drawing/2014/main" id="{212C5ED6-D42A-4FD2-8DAA-E5242E8C5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0496C9-95D9-48E5-B200-8B5A4BFD070D}"/>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88068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6B3F7-D1B2-4C81-9224-78B4F5E7A7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B3FB96-FAF4-432E-B5AC-6F4588A01085}"/>
              </a:ext>
            </a:extLst>
          </p:cNvPr>
          <p:cNvSpPr>
            <a:spLocks noGrp="1"/>
          </p:cNvSpPr>
          <p:nvPr>
            <p:ph type="dt" sz="half" idx="10"/>
          </p:nvPr>
        </p:nvSpPr>
        <p:spPr/>
        <p:txBody>
          <a:bodyPr/>
          <a:lstStyle/>
          <a:p>
            <a:fld id="{AF31679B-2CB1-4879-A0F5-726909728636}" type="datetimeFigureOut">
              <a:rPr lang="en-US" smtClean="0"/>
              <a:t>9/28/2021</a:t>
            </a:fld>
            <a:endParaRPr lang="en-US"/>
          </a:p>
        </p:txBody>
      </p:sp>
      <p:sp>
        <p:nvSpPr>
          <p:cNvPr id="4" name="Footer Placeholder 3">
            <a:extLst>
              <a:ext uri="{FF2B5EF4-FFF2-40B4-BE49-F238E27FC236}">
                <a16:creationId xmlns:a16="http://schemas.microsoft.com/office/drawing/2014/main" id="{8B28B538-11DD-4B51-A7C0-E86CE332FD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B6DCE7-C92B-4C09-AA7F-7AE9E292635A}"/>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775961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87A959-C584-47B8-8091-50BDB54FE219}"/>
              </a:ext>
            </a:extLst>
          </p:cNvPr>
          <p:cNvSpPr>
            <a:spLocks noGrp="1"/>
          </p:cNvSpPr>
          <p:nvPr>
            <p:ph type="dt" sz="half" idx="10"/>
          </p:nvPr>
        </p:nvSpPr>
        <p:spPr/>
        <p:txBody>
          <a:bodyPr/>
          <a:lstStyle/>
          <a:p>
            <a:fld id="{AF31679B-2CB1-4879-A0F5-726909728636}" type="datetimeFigureOut">
              <a:rPr lang="en-US" smtClean="0"/>
              <a:t>9/28/2021</a:t>
            </a:fld>
            <a:endParaRPr lang="en-US"/>
          </a:p>
        </p:txBody>
      </p:sp>
      <p:sp>
        <p:nvSpPr>
          <p:cNvPr id="3" name="Footer Placeholder 2">
            <a:extLst>
              <a:ext uri="{FF2B5EF4-FFF2-40B4-BE49-F238E27FC236}">
                <a16:creationId xmlns:a16="http://schemas.microsoft.com/office/drawing/2014/main" id="{1E9FF1FF-BC28-4A35-B18E-723366745F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FC1188-A657-4613-845E-25865168B8E8}"/>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959341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0CDE6-E619-463B-9A51-6D03FDC954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51D84D-0124-4183-ACD2-06B5C15BA9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6C0A1C-592A-4D1E-AF80-68E4AC7F3D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80F925-8AE1-4972-BFBF-845DC6E5FCC0}"/>
              </a:ext>
            </a:extLst>
          </p:cNvPr>
          <p:cNvSpPr>
            <a:spLocks noGrp="1"/>
          </p:cNvSpPr>
          <p:nvPr>
            <p:ph type="dt" sz="half" idx="10"/>
          </p:nvPr>
        </p:nvSpPr>
        <p:spPr/>
        <p:txBody>
          <a:bodyPr/>
          <a:lstStyle/>
          <a:p>
            <a:fld id="{AF31679B-2CB1-4879-A0F5-726909728636}" type="datetimeFigureOut">
              <a:rPr lang="en-US" smtClean="0"/>
              <a:t>9/28/2021</a:t>
            </a:fld>
            <a:endParaRPr lang="en-US"/>
          </a:p>
        </p:txBody>
      </p:sp>
      <p:sp>
        <p:nvSpPr>
          <p:cNvPr id="6" name="Footer Placeholder 5">
            <a:extLst>
              <a:ext uri="{FF2B5EF4-FFF2-40B4-BE49-F238E27FC236}">
                <a16:creationId xmlns:a16="http://schemas.microsoft.com/office/drawing/2014/main" id="{DB9A99D2-99A8-429C-B1C3-CECC36131E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958728-3ADA-4D64-A407-A802E19960BA}"/>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2235489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AD52F-4036-44DE-880B-CBC5EA5E1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CA00C9-3C7F-4ACA-8E6B-EFB59B28F0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538CEA-069C-4CE3-83C6-23E9EC4E99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5FD8B9-ABC5-4373-9DB2-3782988BDD87}"/>
              </a:ext>
            </a:extLst>
          </p:cNvPr>
          <p:cNvSpPr>
            <a:spLocks noGrp="1"/>
          </p:cNvSpPr>
          <p:nvPr>
            <p:ph type="dt" sz="half" idx="10"/>
          </p:nvPr>
        </p:nvSpPr>
        <p:spPr/>
        <p:txBody>
          <a:bodyPr/>
          <a:lstStyle/>
          <a:p>
            <a:fld id="{AF31679B-2CB1-4879-A0F5-726909728636}" type="datetimeFigureOut">
              <a:rPr lang="en-US" smtClean="0"/>
              <a:t>9/28/2021</a:t>
            </a:fld>
            <a:endParaRPr lang="en-US"/>
          </a:p>
        </p:txBody>
      </p:sp>
      <p:sp>
        <p:nvSpPr>
          <p:cNvPr id="6" name="Footer Placeholder 5">
            <a:extLst>
              <a:ext uri="{FF2B5EF4-FFF2-40B4-BE49-F238E27FC236}">
                <a16:creationId xmlns:a16="http://schemas.microsoft.com/office/drawing/2014/main" id="{7BA2946A-E388-4940-84D4-B319538AEA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840D46-E0A1-4530-B976-4FD8D4D46870}"/>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3839374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3B25B-95B6-492A-A11A-3A24A72673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E9725C-094D-4572-8CE0-CA020B1A22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55EE36-B730-42A6-9C70-0D0C1ACF3FF2}"/>
              </a:ext>
            </a:extLst>
          </p:cNvPr>
          <p:cNvSpPr>
            <a:spLocks noGrp="1"/>
          </p:cNvSpPr>
          <p:nvPr>
            <p:ph type="dt" sz="half" idx="10"/>
          </p:nvPr>
        </p:nvSpPr>
        <p:spPr/>
        <p:txBody>
          <a:bodyPr/>
          <a:lstStyle/>
          <a:p>
            <a:fld id="{AF31679B-2CB1-4879-A0F5-726909728636}" type="datetimeFigureOut">
              <a:rPr lang="en-US" smtClean="0"/>
              <a:t>9/28/2021</a:t>
            </a:fld>
            <a:endParaRPr lang="en-US"/>
          </a:p>
        </p:txBody>
      </p:sp>
      <p:sp>
        <p:nvSpPr>
          <p:cNvPr id="5" name="Footer Placeholder 4">
            <a:extLst>
              <a:ext uri="{FF2B5EF4-FFF2-40B4-BE49-F238E27FC236}">
                <a16:creationId xmlns:a16="http://schemas.microsoft.com/office/drawing/2014/main" id="{D729976D-4E74-4B86-8A80-EE13771741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D813F0-7822-4238-9414-C4328A196F33}"/>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3946784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4233FB-AD57-41BB-A7C1-25C27D759B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627780-ED9F-46EB-8850-34883E71A0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4840E3-FBB1-4CD8-9220-609FA5869703}"/>
              </a:ext>
            </a:extLst>
          </p:cNvPr>
          <p:cNvSpPr>
            <a:spLocks noGrp="1"/>
          </p:cNvSpPr>
          <p:nvPr>
            <p:ph type="dt" sz="half" idx="10"/>
          </p:nvPr>
        </p:nvSpPr>
        <p:spPr/>
        <p:txBody>
          <a:bodyPr/>
          <a:lstStyle/>
          <a:p>
            <a:fld id="{AF31679B-2CB1-4879-A0F5-726909728636}" type="datetimeFigureOut">
              <a:rPr lang="en-US" smtClean="0"/>
              <a:t>9/28/2021</a:t>
            </a:fld>
            <a:endParaRPr lang="en-US"/>
          </a:p>
        </p:txBody>
      </p:sp>
      <p:sp>
        <p:nvSpPr>
          <p:cNvPr id="5" name="Footer Placeholder 4">
            <a:extLst>
              <a:ext uri="{FF2B5EF4-FFF2-40B4-BE49-F238E27FC236}">
                <a16:creationId xmlns:a16="http://schemas.microsoft.com/office/drawing/2014/main" id="{7040B752-3FD3-40EA-9956-143A2EE650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1C7653-284A-4D84-9689-7A1D7775E219}"/>
              </a:ext>
            </a:extLst>
          </p:cNvPr>
          <p:cNvSpPr>
            <a:spLocks noGrp="1"/>
          </p:cNvSpPr>
          <p:nvPr>
            <p:ph type="sldNum" sz="quarter" idx="12"/>
          </p:nvPr>
        </p:nvSpPr>
        <p:spPr/>
        <p:txBody>
          <a:bodyPr/>
          <a:lstStyle/>
          <a:p>
            <a:fld id="{B3EF823A-A7AB-4290-A7C8-DAB2749613D4}" type="slidenum">
              <a:rPr lang="en-US" smtClean="0"/>
              <a:t>‹#›</a:t>
            </a:fld>
            <a:endParaRPr lang="en-US"/>
          </a:p>
        </p:txBody>
      </p:sp>
    </p:spTree>
    <p:extLst>
      <p:ext uri="{BB962C8B-B14F-4D97-AF65-F5344CB8AC3E}">
        <p14:creationId xmlns:p14="http://schemas.microsoft.com/office/powerpoint/2010/main" val="91447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971800"/>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3429000"/>
            <a:ext cx="6922990" cy="2488676"/>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25327" y="61151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a:extLst>
              <a:ext uri="{FF2B5EF4-FFF2-40B4-BE49-F238E27FC236}">
                <a16:creationId xmlns:a16="http://schemas.microsoft.com/office/drawing/2014/main" id="{57A9AB34-58B0-4896-9BF0-EED4AE425A62}"/>
              </a:ext>
            </a:extLst>
          </p:cNvPr>
          <p:cNvPicPr>
            <a:picLocks noChangeAspect="1"/>
          </p:cNvPicPr>
          <p:nvPr userDrawn="1"/>
        </p:nvPicPr>
        <p:blipFill>
          <a:blip r:embed="rId3"/>
          <a:stretch>
            <a:fillRect/>
          </a:stretch>
        </p:blipFill>
        <p:spPr>
          <a:xfrm>
            <a:off x="1600199" y="-31043"/>
            <a:ext cx="7199696" cy="3302210"/>
          </a:xfrm>
          <a:prstGeom prst="rect">
            <a:avLst/>
          </a:prstGeom>
        </p:spPr>
      </p:pic>
      <p:pic>
        <p:nvPicPr>
          <p:cNvPr id="6" name="Picture 5">
            <a:extLst>
              <a:ext uri="{FF2B5EF4-FFF2-40B4-BE49-F238E27FC236}">
                <a16:creationId xmlns:a16="http://schemas.microsoft.com/office/drawing/2014/main" id="{6310AD46-1355-4F8B-8F4F-33DBDE93C3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720" r="24556"/>
          <a:stretch/>
        </p:blipFill>
        <p:spPr>
          <a:xfrm>
            <a:off x="8909304" y="2509395"/>
            <a:ext cx="3282696" cy="3886200"/>
          </a:xfrm>
          <a:prstGeom prst="rect">
            <a:avLst/>
          </a:prstGeom>
        </p:spPr>
      </p:pic>
      <p:pic>
        <p:nvPicPr>
          <p:cNvPr id="10" name="Picture 9" descr="A picture containing text, person, table&#10;&#10;Description automatically generated">
            <a:extLst>
              <a:ext uri="{FF2B5EF4-FFF2-40B4-BE49-F238E27FC236}">
                <a16:creationId xmlns:a16="http://schemas.microsoft.com/office/drawing/2014/main" id="{2AA854C9-0C1D-4856-9055-67E6D1C2B5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586"/>
          <a:stretch/>
        </p:blipFill>
        <p:spPr>
          <a:xfrm>
            <a:off x="8909304" y="106326"/>
            <a:ext cx="3282696" cy="2320446"/>
          </a:xfrm>
          <a:prstGeom prst="rect">
            <a:avLst/>
          </a:prstGeom>
        </p:spPr>
      </p:pic>
      <p:pic>
        <p:nvPicPr>
          <p:cNvPr id="13" name="Picture 12">
            <a:extLst>
              <a:ext uri="{FF2B5EF4-FFF2-40B4-BE49-F238E27FC236}">
                <a16:creationId xmlns:a16="http://schemas.microsoft.com/office/drawing/2014/main" id="{CDBE66BA-A6AD-4575-A3B0-A32A5A8FEDA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845" r="45587"/>
          <a:stretch/>
        </p:blipFill>
        <p:spPr>
          <a:xfrm>
            <a:off x="0" y="2059146"/>
            <a:ext cx="1490472"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9/28/2021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9CD8D479-8942-46E8-A226-A4E01F7A105C}" type="slidenum">
              <a:rPr/>
              <a:t>‹#›</a:t>
            </a:fld>
            <a:endParaRPr/>
          </a:p>
        </p:txBody>
      </p:sp>
      <p:sp>
        <p:nvSpPr>
          <p:cNvPr id="7" name="Date Placeholder 6"/>
          <p:cNvSpPr>
            <a:spLocks noGrp="1"/>
          </p:cNvSpPr>
          <p:nvPr>
            <p:ph type="dt" sz="half" idx="10"/>
          </p:nvPr>
        </p:nvSpPr>
        <p:spPr/>
        <p:txBody>
          <a:bodyPr/>
          <a:lstStyle/>
          <a:p>
            <a:fld id="{94C81B4D-F060-418E-A958-B2BDC1A258F8}" type="datetime1">
              <a:rPr lang="en-US" smtClean="0"/>
              <a:pPr/>
              <a:t>9/28/2021</a:t>
            </a:fld>
            <a:endParaRPr lang="en-US"/>
          </a:p>
        </p:txBody>
      </p:sp>
      <p:sp>
        <p:nvSpPr>
          <p:cNvPr id="8" name="Footer Placeholder 7"/>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9/28/2021</a:t>
            </a:fld>
            <a:endParaRPr lang="en-US"/>
          </a:p>
        </p:txBody>
      </p:sp>
      <p:sp>
        <p:nvSpPr>
          <p:cNvPr id="4" name="Footer Placeholder 3"/>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9/28/2021</a:t>
            </a:fld>
            <a:endParaRPr lang="en-US"/>
          </a:p>
        </p:txBody>
      </p:sp>
      <p:sp>
        <p:nvSpPr>
          <p:cNvPr id="3" name="Footer Placeholder 2"/>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9/28/2021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1171280"/>
            <a:ext cx="5509565" cy="2458281"/>
          </a:xfrm>
          <a:solidFill>
            <a:schemeClr val="accent1">
              <a:lumMod val="75000"/>
            </a:schemeClr>
          </a:solidFill>
        </p:spPr>
        <p:txBody>
          <a:bodyPr anchor="b"/>
          <a:lstStyle>
            <a:lvl1pPr>
              <a:defRPr sz="320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6707180" y="3704169"/>
            <a:ext cx="5484819" cy="2691756"/>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9/28/2021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pic>
        <p:nvPicPr>
          <p:cNvPr id="11" name="Picture 10">
            <a:extLst>
              <a:ext uri="{FF2B5EF4-FFF2-40B4-BE49-F238E27FC236}">
                <a16:creationId xmlns:a16="http://schemas.microsoft.com/office/drawing/2014/main" id="{FAB57F3C-4405-432E-81E7-55A6EFEC1F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9" y="0"/>
            <a:ext cx="6586869" cy="4391246"/>
          </a:xfrm>
          <a:prstGeom prst="rect">
            <a:avLst/>
          </a:prstGeom>
        </p:spPr>
      </p:pic>
      <p:pic>
        <p:nvPicPr>
          <p:cNvPr id="13" name="Picture 12" descr="A picture containing outdoor, grass, sky, person&#10;&#10;Description automatically generated">
            <a:extLst>
              <a:ext uri="{FF2B5EF4-FFF2-40B4-BE49-F238E27FC236}">
                <a16:creationId xmlns:a16="http://schemas.microsoft.com/office/drawing/2014/main" id="{2307A8DE-EB37-47D2-9266-81899A1F8C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42" y="4431437"/>
            <a:ext cx="2942819" cy="1964488"/>
          </a:xfrm>
          <a:prstGeom prst="rect">
            <a:avLst/>
          </a:prstGeom>
        </p:spPr>
      </p:pic>
      <p:pic>
        <p:nvPicPr>
          <p:cNvPr id="17" name="Picture 16">
            <a:extLst>
              <a:ext uri="{FF2B5EF4-FFF2-40B4-BE49-F238E27FC236}">
                <a16:creationId xmlns:a16="http://schemas.microsoft.com/office/drawing/2014/main" id="{CC7566B6-E1D4-433D-9346-4869FBABAE5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 t="9887" r="-600" b="6927"/>
          <a:stretch/>
        </p:blipFill>
        <p:spPr>
          <a:xfrm>
            <a:off x="3041864" y="4443559"/>
            <a:ext cx="3563547" cy="1964488"/>
          </a:xfrm>
          <a:prstGeom prst="rect">
            <a:avLst/>
          </a:prstGeom>
        </p:spPr>
      </p:pic>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9/28/2021</a:t>
            </a:fld>
            <a:endParaRPr lang="en-US"/>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p>
        </p:txBody>
      </p:sp>
      <p:pic>
        <p:nvPicPr>
          <p:cNvPr id="13" name="Picture 12">
            <a:extLst>
              <a:ext uri="{FF2B5EF4-FFF2-40B4-BE49-F238E27FC236}">
                <a16:creationId xmlns:a16="http://schemas.microsoft.com/office/drawing/2014/main" id="{3CFD5101-6071-4435-AD9B-67CF4EB5320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31473" y="0"/>
            <a:ext cx="2460527" cy="1123284"/>
          </a:xfrm>
          <a:prstGeom prst="rect">
            <a:avLst/>
          </a:prstGeom>
        </p:spPr>
      </p:pic>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C36549-93CF-4E44-A9C9-5527B70B33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415B33-9B30-40F9-B160-767AD83A42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D87306-F087-40B6-8486-340E49B1EC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31679B-2CB1-4879-A0F5-726909728636}" type="datetimeFigureOut">
              <a:rPr lang="en-US" smtClean="0"/>
              <a:t>9/28/2021</a:t>
            </a:fld>
            <a:endParaRPr lang="en-US"/>
          </a:p>
        </p:txBody>
      </p:sp>
      <p:sp>
        <p:nvSpPr>
          <p:cNvPr id="5" name="Footer Placeholder 4">
            <a:extLst>
              <a:ext uri="{FF2B5EF4-FFF2-40B4-BE49-F238E27FC236}">
                <a16:creationId xmlns:a16="http://schemas.microsoft.com/office/drawing/2014/main" id="{0A7B0797-B3A7-486B-B878-FE18EA1D6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5EB785-E84C-49B5-BABD-8DABB50430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EF823A-A7AB-4290-A7C8-DAB2749613D4}" type="slidenum">
              <a:rPr lang="en-US" smtClean="0"/>
              <a:t>‹#›</a:t>
            </a:fld>
            <a:endParaRPr lang="en-US"/>
          </a:p>
        </p:txBody>
      </p:sp>
    </p:spTree>
    <p:extLst>
      <p:ext uri="{BB962C8B-B14F-4D97-AF65-F5344CB8AC3E}">
        <p14:creationId xmlns:p14="http://schemas.microsoft.com/office/powerpoint/2010/main" val="282545484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18.xml"/><Relationship Id="rId7" Type="http://schemas.openxmlformats.org/officeDocument/2006/relationships/image" Target="../media/image16.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1.xml"/><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xml"/><Relationship Id="rId7" Type="http://schemas.openxmlformats.org/officeDocument/2006/relationships/hyperlink" Target="https://education.vermont.gov/sites/aoe/files/documents/edu-all-indicators-measurement-and-definitions-may-2021.pdf"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4.xml"/><Relationship Id="rId13" Type="http://schemas.openxmlformats.org/officeDocument/2006/relationships/diagramQuickStyle" Target="../diagrams/quickStyle5.xml"/><Relationship Id="rId3" Type="http://schemas.openxmlformats.org/officeDocument/2006/relationships/slideLayout" Target="../slideLayouts/slideLayout7.xml"/><Relationship Id="rId7" Type="http://schemas.openxmlformats.org/officeDocument/2006/relationships/diagramLayout" Target="../diagrams/layout4.xml"/><Relationship Id="rId12" Type="http://schemas.openxmlformats.org/officeDocument/2006/relationships/diagramLayout" Target="../diagrams/layout5.xml"/><Relationship Id="rId2" Type="http://schemas.openxmlformats.org/officeDocument/2006/relationships/audio" Target="../media/media17.m4a"/><Relationship Id="rId16" Type="http://schemas.openxmlformats.org/officeDocument/2006/relationships/image" Target="../media/image18.png"/><Relationship Id="rId1" Type="http://schemas.microsoft.com/office/2007/relationships/media" Target="../media/media17.m4a"/><Relationship Id="rId6" Type="http://schemas.openxmlformats.org/officeDocument/2006/relationships/diagramData" Target="../diagrams/data4.xml"/><Relationship Id="rId11" Type="http://schemas.openxmlformats.org/officeDocument/2006/relationships/diagramData" Target="../diagrams/data5.xml"/><Relationship Id="rId5" Type="http://schemas.openxmlformats.org/officeDocument/2006/relationships/image" Target="../media/image28.png"/><Relationship Id="rId15" Type="http://schemas.microsoft.com/office/2007/relationships/diagramDrawing" Target="../diagrams/drawing5.xml"/><Relationship Id="rId10" Type="http://schemas.microsoft.com/office/2007/relationships/diagramDrawing" Target="../diagrams/drawing4.xml"/><Relationship Id="rId4" Type="http://schemas.openxmlformats.org/officeDocument/2006/relationships/notesSlide" Target="../notesSlides/notesSlide17.xml"/><Relationship Id="rId9" Type="http://schemas.openxmlformats.org/officeDocument/2006/relationships/diagramColors" Target="../diagrams/colors4.xml"/><Relationship Id="rId14" Type="http://schemas.openxmlformats.org/officeDocument/2006/relationships/diagramColors" Target="../diagrams/colors5.xml"/></Relationships>
</file>

<file path=ppt/slides/_rels/slide1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slideLayout" Target="../slideLayouts/slideLayout5.xml"/><Relationship Id="rId7" Type="http://schemas.openxmlformats.org/officeDocument/2006/relationships/hyperlink" Target="http://www.p12.nysed.gov/assessment/ei/2020/2020-things-every-parent-should-know-assessment.pdf"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www.nysed.gov/essa/fact-sheets" TargetMode="External"/><Relationship Id="rId11" Type="http://schemas.openxmlformats.org/officeDocument/2006/relationships/image" Target="../media/image18.png"/><Relationship Id="rId5" Type="http://schemas.openxmlformats.org/officeDocument/2006/relationships/hyperlink" Target="http://www.nysed.gov/assessments-toolkit" TargetMode="External"/><Relationship Id="rId10" Type="http://schemas.openxmlformats.org/officeDocument/2006/relationships/image" Target="../media/image31.png"/><Relationship Id="rId4" Type="http://schemas.openxmlformats.org/officeDocument/2006/relationships/notesSlide" Target="../notesSlides/notesSlide18.xml"/><Relationship Id="rId9" Type="http://schemas.openxmlformats.org/officeDocument/2006/relationships/image" Target="../media/image30.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2.png"/><Relationship Id="rId5" Type="http://schemas.openxmlformats.org/officeDocument/2006/relationships/hyperlink" Target="http://www.p12.nysed.gov/specialed/publications/test-accommodations-guide-february-2018.html"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8.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8.png"/><Relationship Id="rId4" Type="http://schemas.openxmlformats.org/officeDocument/2006/relationships/notesSlide" Target="../notesSlides/notesSlide22.xml"/><Relationship Id="rId9" Type="http://schemas.microsoft.com/office/2007/relationships/diagramDrawing" Target="../diagrams/drawing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6.xml"/><Relationship Id="rId7" Type="http://schemas.openxmlformats.org/officeDocument/2006/relationships/chart" Target="../charts/chart15.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6.xml"/><Relationship Id="rId7" Type="http://schemas.openxmlformats.org/officeDocument/2006/relationships/chart" Target="../charts/chart18.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Data" Target="../diagrams/data2.xml"/><Relationship Id="rId11" Type="http://schemas.openxmlformats.org/officeDocument/2006/relationships/image" Target="../media/image18.png"/><Relationship Id="rId5" Type="http://schemas.openxmlformats.org/officeDocument/2006/relationships/hyperlink" Target="http://www.p12.nysed.gov/specialed/spp/" TargetMode="External"/><Relationship Id="rId10" Type="http://schemas.microsoft.com/office/2007/relationships/diagramDrawing" Target="../diagrams/drawing2.xml"/><Relationship Id="rId4" Type="http://schemas.openxmlformats.org/officeDocument/2006/relationships/notesSlide" Target="../notesSlides/notesSlide3.xml"/><Relationship Id="rId9" Type="http://schemas.openxmlformats.org/officeDocument/2006/relationships/diagramColors" Target="../diagrams/colors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chart" Target="../charts/chart30.xml"/><Relationship Id="rId5" Type="http://schemas.openxmlformats.org/officeDocument/2006/relationships/chart" Target="../charts/chart29.xm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chart" Target="../charts/chart32.xml"/><Relationship Id="rId5" Type="http://schemas.openxmlformats.org/officeDocument/2006/relationships/chart" Target="../charts/chart31.xm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chart" Target="../charts/chart34.xml"/><Relationship Id="rId5" Type="http://schemas.openxmlformats.org/officeDocument/2006/relationships/chart" Target="../charts/chart33.xm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4.xml"/><Relationship Id="rId7" Type="http://schemas.openxmlformats.org/officeDocument/2006/relationships/diagramQuickStyle" Target="../diagrams/quickStyle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18.png"/><Relationship Id="rId4" Type="http://schemas.openxmlformats.org/officeDocument/2006/relationships/notesSlide" Target="../notesSlides/notesSlide37.xml"/><Relationship Id="rId9" Type="http://schemas.microsoft.com/office/2007/relationships/diagramDrawing" Target="../diagrams/drawing7.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8.xml"/><Relationship Id="rId7" Type="http://schemas.openxmlformats.org/officeDocument/2006/relationships/diagramQuickStyle" Target="../diagrams/quickStyle8.xml"/><Relationship Id="rId12" Type="http://schemas.openxmlformats.org/officeDocument/2006/relationships/image" Target="../media/image18.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diagramLayout" Target="../diagrams/layout8.xml"/><Relationship Id="rId11" Type="http://schemas.openxmlformats.org/officeDocument/2006/relationships/image" Target="../media/image35.png"/><Relationship Id="rId5" Type="http://schemas.openxmlformats.org/officeDocument/2006/relationships/diagramData" Target="../diagrams/data8.xml"/><Relationship Id="rId10" Type="http://schemas.openxmlformats.org/officeDocument/2006/relationships/hyperlink" Target="https://surveyhero.com/c/2504dde6" TargetMode="External"/><Relationship Id="rId4" Type="http://schemas.openxmlformats.org/officeDocument/2006/relationships/notesSlide" Target="../notesSlides/notesSlide38.xml"/><Relationship Id="rId9" Type="http://schemas.microsoft.com/office/2007/relationships/diagramDrawing" Target="../diagrams/drawing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4.xml"/><Relationship Id="rId7" Type="http://schemas.openxmlformats.org/officeDocument/2006/relationships/diagramQuickStyle" Target="../diagrams/quickStyle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8.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5" Type="http://schemas.openxmlformats.org/officeDocument/2006/relationships/hyperlink" Target="https://www2.ed.gov/about/reports/annual/osep/2020/parts-b-c/42nd-arc-for-idea.pdf"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4.xml"/><Relationship Id="rId7" Type="http://schemas.openxmlformats.org/officeDocument/2006/relationships/hyperlink" Target="https://education.vermont.gov/sites/aoe/files/documents/edu-all-indicators-measurement-and-definitions-may-2021.pdf"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73" name="Freeform: Shape 72">
            <a:extLst>
              <a:ext uri="{FF2B5EF4-FFF2-40B4-BE49-F238E27FC236}">
                <a16:creationId xmlns:a16="http://schemas.microsoft.com/office/drawing/2014/main" id="{DCFD1A13-2B88-47B7-AAE9-AD6F3296E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F5CE4102-C93A-420A-98A7-5A7DD0C5C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94D071DD-B489-41C5-A325-B0614468EF34}"/>
              </a:ext>
            </a:extLst>
          </p:cNvPr>
          <p:cNvSpPr txBox="1">
            <a:spLocks noGrp="1"/>
          </p:cNvSpPr>
          <p:nvPr>
            <p:ph type="title" idx="4294967295"/>
          </p:nvPr>
        </p:nvSpPr>
        <p:spPr>
          <a:xfrm>
            <a:off x="6189136" y="2207800"/>
            <a:ext cx="5460052" cy="331851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Indicator 3</a:t>
            </a:r>
          </a:p>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State Assessment: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Participation and Performance of Students with Disabilities</a:t>
            </a:r>
          </a:p>
          <a:p>
            <a:pPr marL="0" marR="0" lvl="0" indent="0" algn="ctr" defTabSz="914400" rtl="0" eaLnBrk="1" fontAlgn="auto" latinLnBrk="0" hangingPunct="1">
              <a:lnSpc>
                <a:spcPct val="90000"/>
              </a:lnSpc>
              <a:spcBef>
                <a:spcPct val="0"/>
              </a:spcBef>
              <a:spcAft>
                <a:spcPts val="600"/>
              </a:spcAft>
              <a:buClrTx/>
              <a:buSzTx/>
              <a:buFontTx/>
              <a:buNone/>
              <a:tabLst/>
              <a:defRPr/>
            </a:pPr>
            <a:br>
              <a:rPr kumimoji="0" lang="en-US" sz="900" b="0" i="0" u="none" strike="noStrike" kern="1200" cap="none" spc="0" normalizeH="0" baseline="0" noProof="0" dirty="0">
                <a:ln>
                  <a:noFill/>
                </a:ln>
                <a:solidFill>
                  <a:prstClr val="white"/>
                </a:solidFill>
                <a:effectLst/>
                <a:uLnTx/>
                <a:uFillTx/>
                <a:latin typeface="Calibri Light" panose="020F0302020204030204"/>
                <a:ea typeface="+mj-ea"/>
                <a:cs typeface="+mj-cs"/>
              </a:rPr>
            </a:br>
            <a:endParaRPr kumimoji="0" lang="en-US" sz="9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pic>
        <p:nvPicPr>
          <p:cNvPr id="1028" name="Picture 4" descr="New York State IDEA State Performance Plan Stakeholder Engagement Logo">
            <a:extLst>
              <a:ext uri="{FF2B5EF4-FFF2-40B4-BE49-F238E27FC236}">
                <a16:creationId xmlns:a16="http://schemas.microsoft.com/office/drawing/2014/main" id="{17DF68AF-3DDF-4470-9DF2-787476AEB883}"/>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8151" y="-57509"/>
            <a:ext cx="5780868" cy="26265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D02EC5F-DCDB-4D80-BD7F-012F1854025B}"/>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r="13851"/>
          <a:stretch/>
        </p:blipFill>
        <p:spPr>
          <a:xfrm>
            <a:off x="0" y="2626519"/>
            <a:ext cx="2623728" cy="2094994"/>
          </a:xfrm>
          <a:prstGeom prst="rect">
            <a:avLst/>
          </a:prstGeom>
          <a:effectLst>
            <a:softEdge rad="127000"/>
          </a:effectLst>
        </p:spPr>
      </p:pic>
      <p:pic>
        <p:nvPicPr>
          <p:cNvPr id="12" name="Picture 11">
            <a:extLst>
              <a:ext uri="{FF2B5EF4-FFF2-40B4-BE49-F238E27FC236}">
                <a16:creationId xmlns:a16="http://schemas.microsoft.com/office/drawing/2014/main" id="{E9EE34B2-E3B6-44A9-BFF3-856B66996FC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3728" y="3183986"/>
            <a:ext cx="2235435" cy="2094994"/>
          </a:xfrm>
          <a:prstGeom prst="rect">
            <a:avLst/>
          </a:prstGeom>
          <a:effectLst>
            <a:softEdge rad="127000"/>
          </a:effectLst>
        </p:spPr>
      </p:pic>
      <p:pic>
        <p:nvPicPr>
          <p:cNvPr id="16" name="Picture 15">
            <a:extLst>
              <a:ext uri="{FF2B5EF4-FFF2-40B4-BE49-F238E27FC236}">
                <a16:creationId xmlns:a16="http://schemas.microsoft.com/office/drawing/2014/main" id="{0FECAA77-DDA8-4F43-B50A-872631A1067E}"/>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 y="4700231"/>
            <a:ext cx="2759554" cy="2094994"/>
          </a:xfrm>
          <a:prstGeom prst="rect">
            <a:avLst/>
          </a:prstGeom>
          <a:effectLst>
            <a:softEdge rad="127000"/>
          </a:effectLst>
        </p:spPr>
      </p:pic>
      <p:pic>
        <p:nvPicPr>
          <p:cNvPr id="4" name="Audio 3">
            <a:hlinkClick r:id="" action="ppaction://media"/>
            <a:extLst>
              <a:ext uri="{FF2B5EF4-FFF2-40B4-BE49-F238E27FC236}">
                <a16:creationId xmlns:a16="http://schemas.microsoft.com/office/drawing/2014/main" id="{8948F41D-C95E-471D-9CC0-6BF48ACCDD1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97591" y="6326685"/>
            <a:ext cx="406400" cy="406400"/>
          </a:xfrm>
          <a:prstGeom prst="rect">
            <a:avLst/>
          </a:prstGeom>
        </p:spPr>
      </p:pic>
    </p:spTree>
    <p:extLst>
      <p:ext uri="{BB962C8B-B14F-4D97-AF65-F5344CB8AC3E}">
        <p14:creationId xmlns:p14="http://schemas.microsoft.com/office/powerpoint/2010/main" val="25133499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039"/>
    </mc:Choice>
    <mc:Fallback xmlns="">
      <p:transition spd="slow" advTm="1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056" y="1"/>
            <a:ext cx="9231087" cy="1322614"/>
          </a:xfrm>
        </p:spPr>
        <p:txBody>
          <a:bodyPr>
            <a:noAutofit/>
          </a:bodyPr>
          <a:lstStyle/>
          <a:p>
            <a:r>
              <a:rPr lang="en-US" sz="2600" b="1">
                <a:solidFill>
                  <a:schemeClr val="tx1">
                    <a:lumMod val="90000"/>
                    <a:lumOff val="10000"/>
                  </a:schemeClr>
                </a:solidFill>
                <a:latin typeface="Arial" panose="020B0604020202020204" pitchFamily="34" charset="0"/>
                <a:cs typeface="Arial" panose="020B0604020202020204" pitchFamily="34" charset="0"/>
              </a:rPr>
              <a:t>Indicator 3B: Trend Data </a:t>
            </a:r>
            <a:br>
              <a:rPr lang="en-US" sz="2600" b="1">
                <a:solidFill>
                  <a:schemeClr val="tx1">
                    <a:lumMod val="90000"/>
                    <a:lumOff val="10000"/>
                  </a:schemeClr>
                </a:solidFill>
                <a:latin typeface="Arial" panose="020B0604020202020204" pitchFamily="34" charset="0"/>
                <a:cs typeface="Arial" panose="020B0604020202020204" pitchFamily="34" charset="0"/>
              </a:rPr>
            </a:br>
            <a:r>
              <a:rPr lang="en-US" sz="2600" b="1">
                <a:solidFill>
                  <a:schemeClr val="tx1">
                    <a:lumMod val="90000"/>
                    <a:lumOff val="10000"/>
                  </a:schemeClr>
                </a:solidFill>
                <a:latin typeface="Arial" panose="020B0604020202020204" pitchFamily="34" charset="0"/>
                <a:cs typeface="Arial" panose="020B0604020202020204" pitchFamily="34" charset="0"/>
              </a:rPr>
              <a:t>Proficiency Rates of Students with IEPs Against Grade Level Academic Achievement Standards</a:t>
            </a:r>
            <a:endParaRPr lang="en-US" sz="260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9CD8D479-8942-46E8-A226-A4E01F7A105C}" type="slidenum">
              <a:rPr lang="en-US" smtClean="0">
                <a:latin typeface="Arial" panose="020B0604020202020204" pitchFamily="34" charset="0"/>
                <a:cs typeface="Arial" panose="020B0604020202020204" pitchFamily="34" charset="0"/>
              </a:rPr>
              <a:t>10</a:t>
            </a:fld>
            <a:endParaRPr lang="en-US">
              <a:latin typeface="Arial" panose="020B0604020202020204" pitchFamily="34" charset="0"/>
              <a:cs typeface="Arial" panose="020B0604020202020204" pitchFamily="34" charset="0"/>
            </a:endParaRPr>
          </a:p>
        </p:txBody>
      </p:sp>
      <p:graphicFrame>
        <p:nvGraphicFramePr>
          <p:cNvPr id="10" name="Content Placeholder 9" descr="Indicator 3B reading proficiency bar graph showing proficiency rates for grades 4, 8, and high school for school years between 2015-15 and 2018-19. Reading proficiency at the high school level remained fairly flat beginning at 71% and ending at 72%.  The proficiency rates for grades 4 and 8 are significantly lower. Grade 4 proficiency was 9.6% in 2015-16 and increased to 14.9% by 2018-19. Grade 8 proficiency was 7.8% in 2015-16 and increased to 13.23% by 2018-19."/>
          <p:cNvGraphicFramePr>
            <a:graphicFrameLocks noGrp="1"/>
          </p:cNvGraphicFramePr>
          <p:nvPr>
            <p:ph sz="half" idx="1"/>
            <p:extLst>
              <p:ext uri="{D42A27DB-BD31-4B8C-83A1-F6EECF244321}">
                <p14:modId xmlns:p14="http://schemas.microsoft.com/office/powerpoint/2010/main" val="2707399363"/>
              </p:ext>
            </p:extLst>
          </p:nvPr>
        </p:nvGraphicFramePr>
        <p:xfrm>
          <a:off x="185056" y="1322615"/>
          <a:ext cx="5589816" cy="498021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ontent Placeholder 10" descr="Indicator 3B math proficiency bar graph showing proficiency rates for grades 4, 8, and high school for school years between 2015-15 and 2018-19. Math proficiency at the high school level remained fairly flat beginning at just over 66% and ending at just over 64%.  The proficiency rates for grades 4 and 8 are significantly lower. Grade 4 proficiency was 13.88% in 2015-16 and increased to 18.14% by 2018-19. Grade 8 proficiency was 9.3% in 2015-16 and increased to 10.5% by 2018-19."/>
          <p:cNvGraphicFramePr>
            <a:graphicFrameLocks noGrp="1"/>
          </p:cNvGraphicFramePr>
          <p:nvPr>
            <p:ph sz="half" idx="2"/>
            <p:extLst>
              <p:ext uri="{D42A27DB-BD31-4B8C-83A1-F6EECF244321}">
                <p14:modId xmlns:p14="http://schemas.microsoft.com/office/powerpoint/2010/main" val="2210205307"/>
              </p:ext>
            </p:extLst>
          </p:nvPr>
        </p:nvGraphicFramePr>
        <p:xfrm>
          <a:off x="6417129" y="1322615"/>
          <a:ext cx="5589815" cy="4980214"/>
        </p:xfrm>
        <a:graphic>
          <a:graphicData uri="http://schemas.openxmlformats.org/drawingml/2006/chart">
            <c:chart xmlns:c="http://schemas.openxmlformats.org/drawingml/2006/chart" xmlns:r="http://schemas.openxmlformats.org/officeDocument/2006/relationships" r:id="rId6"/>
          </a:graphicData>
        </a:graphic>
      </p:graphicFrame>
      <p:pic>
        <p:nvPicPr>
          <p:cNvPr id="4" name="Audio 3">
            <a:hlinkClick r:id="" action="ppaction://media"/>
            <a:extLst>
              <a:ext uri="{FF2B5EF4-FFF2-40B4-BE49-F238E27FC236}">
                <a16:creationId xmlns:a16="http://schemas.microsoft.com/office/drawing/2014/main" id="{7E62D4B7-A5D9-4208-A0DD-F8F77BEE5E0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68481340"/>
      </p:ext>
    </p:extLst>
  </p:cSld>
  <p:clrMapOvr>
    <a:masterClrMapping/>
  </p:clrMapOvr>
  <mc:AlternateContent xmlns:mc="http://schemas.openxmlformats.org/markup-compatibility/2006" xmlns:p14="http://schemas.microsoft.com/office/powerpoint/2010/main">
    <mc:Choice Requires="p14">
      <p:transition spd="med" p14:dur="700" advTm="64324">
        <p:fade/>
      </p:transition>
    </mc:Choice>
    <mc:Fallback xmlns="">
      <p:transition spd="med" advTm="643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473" y="246107"/>
            <a:ext cx="9254168" cy="1183566"/>
          </a:xfrm>
        </p:spPr>
        <p:txBody>
          <a:bodyPr>
            <a:noAutofit/>
          </a:bodyPr>
          <a:lstStyle/>
          <a:p>
            <a:r>
              <a:rPr lang="en-US" sz="2400" b="1">
                <a:solidFill>
                  <a:schemeClr val="tx1">
                    <a:lumMod val="90000"/>
                    <a:lumOff val="10000"/>
                  </a:schemeClr>
                </a:solidFill>
                <a:latin typeface="Arial" panose="020B0604020202020204" pitchFamily="34" charset="0"/>
                <a:cs typeface="Arial" panose="020B0604020202020204" pitchFamily="34" charset="0"/>
              </a:rPr>
              <a:t>Indicator 3C: Trend Data </a:t>
            </a:r>
            <a:br>
              <a:rPr lang="en-US" sz="2400" b="1">
                <a:solidFill>
                  <a:schemeClr val="tx1">
                    <a:lumMod val="90000"/>
                    <a:lumOff val="10000"/>
                  </a:schemeClr>
                </a:solidFill>
                <a:latin typeface="Arial" panose="020B0604020202020204" pitchFamily="34" charset="0"/>
                <a:cs typeface="Arial" panose="020B0604020202020204" pitchFamily="34" charset="0"/>
              </a:rPr>
            </a:br>
            <a:r>
              <a:rPr lang="en-US" sz="2400" b="1">
                <a:solidFill>
                  <a:schemeClr val="tx1">
                    <a:lumMod val="90000"/>
                    <a:lumOff val="10000"/>
                  </a:schemeClr>
                </a:solidFill>
                <a:latin typeface="Arial" panose="020B0604020202020204" pitchFamily="34" charset="0"/>
                <a:cs typeface="Arial" panose="020B0604020202020204" pitchFamily="34" charset="0"/>
              </a:rPr>
              <a:t>Proficiency Rates of Students with IEPs Against Alternate Academic Achievement Standards</a:t>
            </a:r>
            <a:endParaRPr lang="en-US" sz="2400">
              <a:solidFill>
                <a:schemeClr val="tx1">
                  <a:lumMod val="90000"/>
                  <a:lumOff val="10000"/>
                </a:schemeClr>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9CD8D479-8942-46E8-A226-A4E01F7A105C}" type="slidenum">
              <a:rPr lang="en-US" smtClean="0">
                <a:latin typeface="Arial" panose="020B0604020202020204" pitchFamily="34" charset="0"/>
                <a:cs typeface="Arial" panose="020B0604020202020204" pitchFamily="34" charset="0"/>
              </a:rPr>
              <a:t>11</a:t>
            </a:fld>
            <a:endParaRPr lang="en-US">
              <a:latin typeface="Arial" panose="020B0604020202020204" pitchFamily="34" charset="0"/>
              <a:cs typeface="Arial" panose="020B0604020202020204" pitchFamily="34" charset="0"/>
            </a:endParaRPr>
          </a:p>
        </p:txBody>
      </p:sp>
      <p:graphicFrame>
        <p:nvGraphicFramePr>
          <p:cNvPr id="10" name="Content Placeholder 9" descr="Indicator 3C reading proficiency bar graph for students taking the alternate assessment. The graph shows proficiency rates for grades 4, 8, and high school for school years between 2015-15 and 2018-19. Reading proficiency rates at all levels have been fairly stable for the past 3 school years, with high school proficiency at about 74%, grade 8 at about 82% and grade 4 at about 89%.  "/>
          <p:cNvGraphicFramePr>
            <a:graphicFrameLocks noGrp="1"/>
          </p:cNvGraphicFramePr>
          <p:nvPr>
            <p:ph sz="half" idx="1"/>
            <p:extLst>
              <p:ext uri="{D42A27DB-BD31-4B8C-83A1-F6EECF244321}">
                <p14:modId xmlns:p14="http://schemas.microsoft.com/office/powerpoint/2010/main" val="1482622781"/>
              </p:ext>
            </p:extLst>
          </p:nvPr>
        </p:nvGraphicFramePr>
        <p:xfrm>
          <a:off x="230245" y="1519480"/>
          <a:ext cx="5865755" cy="492214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ontent Placeholder 10" descr="Indicator 3C math proficiency bar graph for students taking the alternate assessment. The graph shows proficiency rates for grades 4, 8, and high school for school years between 2015-15 and 2018-19. Math proficiency rates at all levels have been fairly stable for the past 3 school years, with high school proficiency at about 77%, grade 8 at about 76% and grade 4 at about 80%.  "/>
          <p:cNvGraphicFramePr>
            <a:graphicFrameLocks noGrp="1"/>
          </p:cNvGraphicFramePr>
          <p:nvPr>
            <p:ph sz="half" idx="2"/>
            <p:extLst>
              <p:ext uri="{D42A27DB-BD31-4B8C-83A1-F6EECF244321}">
                <p14:modId xmlns:p14="http://schemas.microsoft.com/office/powerpoint/2010/main" val="4073675264"/>
              </p:ext>
            </p:extLst>
          </p:nvPr>
        </p:nvGraphicFramePr>
        <p:xfrm>
          <a:off x="6243637" y="1519479"/>
          <a:ext cx="5718117" cy="4922140"/>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a:extLst>
              <a:ext uri="{FF2B5EF4-FFF2-40B4-BE49-F238E27FC236}">
                <a16:creationId xmlns:a16="http://schemas.microsoft.com/office/drawing/2014/main" id="{04034335-0DC1-4E80-8914-E51FB49A3F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33861307"/>
      </p:ext>
    </p:extLst>
  </p:cSld>
  <p:clrMapOvr>
    <a:masterClrMapping/>
  </p:clrMapOvr>
  <mc:AlternateContent xmlns:mc="http://schemas.openxmlformats.org/markup-compatibility/2006" xmlns:p14="http://schemas.microsoft.com/office/powerpoint/2010/main">
    <mc:Choice Requires="p14">
      <p:transition spd="med" p14:dur="700" advTm="51663">
        <p:fade/>
      </p:transition>
    </mc:Choice>
    <mc:Fallback xmlns="">
      <p:transition spd="med" advTm="516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7216E-0173-44C1-8F82-A7EC7ABB2438}"/>
              </a:ext>
            </a:extLst>
          </p:cNvPr>
          <p:cNvSpPr>
            <a:spLocks noGrp="1"/>
          </p:cNvSpPr>
          <p:nvPr>
            <p:ph type="title"/>
          </p:nvPr>
        </p:nvSpPr>
        <p:spPr>
          <a:xfrm>
            <a:off x="204153" y="-1805"/>
            <a:ext cx="6854087" cy="760730"/>
          </a:xfrm>
        </p:spPr>
        <p:txBody>
          <a:bodyPr/>
          <a:lstStyle/>
          <a:p>
            <a:r>
              <a:rPr lang="en-US" sz="3600" b="1">
                <a:latin typeface="Arial" panose="020B0604020202020204" pitchFamily="34" charset="0"/>
                <a:cs typeface="Arial" panose="020B0604020202020204" pitchFamily="34" charset="0"/>
              </a:rPr>
              <a:t>Indicator 3D: Measurement</a:t>
            </a: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21F081A-4692-4A2E-9C46-E1971F506300}"/>
                  </a:ext>
                </a:extLst>
              </p:cNvPr>
              <p:cNvSpPr>
                <a:spLocks noGrp="1"/>
              </p:cNvSpPr>
              <p:nvPr>
                <p:ph sz="half" idx="1"/>
              </p:nvPr>
            </p:nvSpPr>
            <p:spPr>
              <a:xfrm>
                <a:off x="132264" y="1171352"/>
                <a:ext cx="11712074" cy="2978404"/>
              </a:xfrm>
            </p:spPr>
            <p:txBody>
              <a:bodyPr>
                <a:normAutofit/>
              </a:bodyPr>
              <a:lstStyle/>
              <a:p>
                <a:r>
                  <a:rPr lang="en-US">
                    <a:latin typeface="Arial" panose="020B0604020202020204" pitchFamily="34" charset="0"/>
                    <a:cs typeface="Arial" panose="020B0604020202020204" pitchFamily="34" charset="0"/>
                  </a:rPr>
                  <a:t>Measurement 3D:  Proficiency rate for children with IEPs scoring at or above proficient on a NYS general assessment  </a:t>
                </a:r>
                <a14:m>
                  <m:oMath xmlns:m="http://schemas.openxmlformats.org/officeDocument/2006/math">
                    <m:r>
                      <a:rPr lang="en-US" i="1">
                        <a:latin typeface="Cambria Math" panose="02040503050406030204" pitchFamily="18" charset="0"/>
                      </a:rPr>
                      <m:t>− </m:t>
                    </m:r>
                    <m:r>
                      <a:rPr lang="en-US">
                        <a:latin typeface="Cambria Math" panose="02040503050406030204" pitchFamily="18" charset="0"/>
                      </a:rPr>
                      <m:t> </m:t>
                    </m:r>
                  </m:oMath>
                </a14:m>
                <a:r>
                  <a:rPr lang="en-US">
                    <a:latin typeface="Arial" panose="020B0604020202020204" pitchFamily="34" charset="0"/>
                    <a:cs typeface="Arial" panose="020B0604020202020204" pitchFamily="34" charset="0"/>
                  </a:rPr>
                  <a:t> Proficiency rate for all students scoring at or above proficient on the assessment</a:t>
                </a:r>
              </a:p>
              <a:p>
                <a:r>
                  <a:rPr lang="en-US">
                    <a:latin typeface="Arial" panose="020B0604020202020204" pitchFamily="34" charset="0"/>
                    <a:cs typeface="Arial" panose="020B0604020202020204" pitchFamily="34" charset="0"/>
                  </a:rPr>
                  <a:t>Gap data is reported for reading and math</a:t>
                </a:r>
              </a:p>
              <a:p>
                <a:r>
                  <a:rPr lang="en-US">
                    <a:latin typeface="Arial" panose="020B0604020202020204" pitchFamily="34" charset="0"/>
                    <a:cs typeface="Arial" panose="020B0604020202020204" pitchFamily="34" charset="0"/>
                  </a:rPr>
                  <a:t>Data is calculated separately for grades 4, 8 and high school</a:t>
                </a:r>
              </a:p>
              <a:p>
                <a:r>
                  <a:rPr lang="en-US">
                    <a:latin typeface="Arial" panose="020B0604020202020204" pitchFamily="34" charset="0"/>
                    <a:cs typeface="Arial" panose="020B0604020202020204" pitchFamily="34" charset="0"/>
                  </a:rPr>
                  <a:t>Students with IEPs are included in the “all student” proficiency rate</a:t>
                </a:r>
              </a:p>
              <a:p>
                <a:r>
                  <a:rPr lang="en-US">
                    <a:latin typeface="Arial" panose="020B0604020202020204" pitchFamily="34" charset="0"/>
                    <a:cs typeface="Arial" panose="020B0604020202020204" pitchFamily="34" charset="0"/>
                  </a:rPr>
                  <a:t>Students taking the NYSAA are not included in gap rate data</a:t>
                </a:r>
              </a:p>
              <a:p>
                <a:endParaRPr lang="en-US"/>
              </a:p>
            </p:txBody>
          </p:sp>
        </mc:Choice>
        <mc:Fallback xmlns="">
          <p:sp>
            <p:nvSpPr>
              <p:cNvPr id="3" name="Content Placeholder 2">
                <a:extLst>
                  <a:ext uri="{FF2B5EF4-FFF2-40B4-BE49-F238E27FC236}">
                    <a16:creationId xmlns:a16="http://schemas.microsoft.com/office/drawing/2014/main" id="{E21F081A-4692-4A2E-9C46-E1971F506300}"/>
                  </a:ext>
                </a:extLst>
              </p:cNvPr>
              <p:cNvSpPr>
                <a:spLocks noGrp="1" noRot="1" noChangeAspect="1" noMove="1" noResize="1" noEditPoints="1" noAdjustHandles="1" noChangeArrowheads="1" noChangeShapeType="1" noTextEdit="1"/>
              </p:cNvSpPr>
              <p:nvPr>
                <p:ph sz="half" idx="1"/>
              </p:nvPr>
            </p:nvSpPr>
            <p:spPr>
              <a:xfrm>
                <a:off x="132264" y="1171352"/>
                <a:ext cx="11712074" cy="2978404"/>
              </a:xfrm>
              <a:blipFill>
                <a:blip r:embed="rId5"/>
                <a:stretch>
                  <a:fillRect l="-625" t="-2454" r="-1197"/>
                </a:stretch>
              </a:blipFill>
            </p:spPr>
            <p:txBody>
              <a:bodyPr/>
              <a:lstStyle/>
              <a:p>
                <a:r>
                  <a:rPr lang="en-US">
                    <a:noFill/>
                  </a:rPr>
                  <a:t> </a:t>
                </a:r>
              </a:p>
            </p:txBody>
          </p:sp>
        </mc:Fallback>
      </mc:AlternateContent>
      <p:pic>
        <p:nvPicPr>
          <p:cNvPr id="1026" name="Picture 1" descr="Graphic depicting an example of indicator 3D measurement showing that 80% of all students showing proficiency minus 60% of students with IEPs showing proficiency equaling a proficiency gap of 20%.">
            <a:extLst>
              <a:ext uri="{FF2B5EF4-FFF2-40B4-BE49-F238E27FC236}">
                <a16:creationId xmlns:a16="http://schemas.microsoft.com/office/drawing/2014/main" id="{5BF3ED26-A933-45F1-A9F3-32367434DD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4775" y="3978234"/>
            <a:ext cx="4927052" cy="234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64CDBE50-08CF-48EA-A75B-A56FA76391D3}"/>
              </a:ext>
              <a:ext uri="{C183D7F6-B498-43B3-948B-1728B52AA6E4}">
                <adec:decorative xmlns:adec="http://schemas.microsoft.com/office/drawing/2017/decorative" val="0"/>
              </a:ext>
            </a:extLst>
          </p:cNvPr>
          <p:cNvSpPr>
            <a:spLocks noGrp="1"/>
          </p:cNvSpPr>
          <p:nvPr>
            <p:ph type="sldNum" sz="quarter" idx="12"/>
          </p:nvPr>
        </p:nvSpPr>
        <p:spPr/>
        <p:txBody>
          <a:bodyPr/>
          <a:lstStyle/>
          <a:p>
            <a:fld id="{9CD8D479-8942-46E8-A226-A4E01F7A105C}" type="slidenum">
              <a:rPr lang="en-US" smtClean="0">
                <a:latin typeface="Arial" panose="020B0604020202020204" pitchFamily="34" charset="0"/>
                <a:cs typeface="Arial" panose="020B0604020202020204" pitchFamily="34" charset="0"/>
              </a:rPr>
              <a:t>12</a:t>
            </a:fld>
            <a:endParaRPr lang="en-US">
              <a:latin typeface="Arial" panose="020B0604020202020204" pitchFamily="34" charset="0"/>
              <a:cs typeface="Arial" panose="020B0604020202020204" pitchFamily="34" charset="0"/>
            </a:endParaRPr>
          </a:p>
        </p:txBody>
      </p:sp>
      <p:sp>
        <p:nvSpPr>
          <p:cNvPr id="7" name="Footer Placeholder 6">
            <a:extLst>
              <a:ext uri="{FF2B5EF4-FFF2-40B4-BE49-F238E27FC236}">
                <a16:creationId xmlns:a16="http://schemas.microsoft.com/office/drawing/2014/main" id="{D5FD4855-7CF5-4D14-B7AC-343B0E6BA2DB}"/>
              </a:ext>
            </a:extLst>
          </p:cNvPr>
          <p:cNvSpPr>
            <a:spLocks noGrp="1"/>
          </p:cNvSpPr>
          <p:nvPr>
            <p:ph type="ftr" sz="quarter" idx="11"/>
          </p:nvPr>
        </p:nvSpPr>
        <p:spPr>
          <a:xfrm>
            <a:off x="2781222" y="6576424"/>
            <a:ext cx="9177416" cy="281576"/>
          </a:xfrm>
        </p:spPr>
        <p:txBody>
          <a:bodyPr/>
          <a:lstStyle/>
          <a:p>
            <a:r>
              <a:rPr lang="en-US" sz="1200" b="1">
                <a:solidFill>
                  <a:srgbClr val="0000FF"/>
                </a:solidFill>
                <a:latin typeface="Arial"/>
                <a:cs typeface="Arial"/>
                <a:hlinkClick r:id="rId7">
                  <a:extLst>
                    <a:ext uri="{A12FA001-AC4F-418D-AE19-62706E023703}">
                      <ahyp:hlinkClr xmlns:ahyp="http://schemas.microsoft.com/office/drawing/2018/hyperlinkcolor" val="tx"/>
                    </a:ext>
                  </a:extLst>
                </a:hlinkClick>
              </a:rPr>
              <a:t>Graphic Adapted from the Vermont Department of Education SPP APR Measurements and Target Setting</a:t>
            </a:r>
            <a:r>
              <a:rPr lang="en-US" sz="1200" b="1">
                <a:solidFill>
                  <a:srgbClr val="0000FF"/>
                </a:solidFill>
                <a:latin typeface="Arial"/>
                <a:cs typeface="Arial"/>
              </a:rPr>
              <a:t> </a:t>
            </a:r>
            <a:r>
              <a:rPr lang="en-US" sz="1200">
                <a:latin typeface="Arial"/>
                <a:cs typeface="Arial"/>
              </a:rPr>
              <a:t>(May 2021)</a:t>
            </a:r>
          </a:p>
        </p:txBody>
      </p:sp>
      <p:pic>
        <p:nvPicPr>
          <p:cNvPr id="6" name="Audio 5">
            <a:hlinkClick r:id="" action="ppaction://media"/>
            <a:extLst>
              <a:ext uri="{FF2B5EF4-FFF2-40B4-BE49-F238E27FC236}">
                <a16:creationId xmlns:a16="http://schemas.microsoft.com/office/drawing/2014/main" id="{08BBD3B9-9202-4F3E-9F4B-BDC64C4D06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67116303"/>
      </p:ext>
    </p:extLst>
  </p:cSld>
  <p:clrMapOvr>
    <a:masterClrMapping/>
  </p:clrMapOvr>
  <mc:AlternateContent xmlns:mc="http://schemas.openxmlformats.org/markup-compatibility/2006" xmlns:p14="http://schemas.microsoft.com/office/powerpoint/2010/main">
    <mc:Choice Requires="p14">
      <p:transition spd="med" p14:dur="700" advTm="87015">
        <p:fade/>
      </p:transition>
    </mc:Choice>
    <mc:Fallback xmlns="">
      <p:transition spd="med" advTm="870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058" y="143583"/>
            <a:ext cx="9463455" cy="1183566"/>
          </a:xfrm>
        </p:spPr>
        <p:txBody>
          <a:bodyPr>
            <a:noAutofit/>
          </a:bodyPr>
          <a:lstStyle/>
          <a:p>
            <a:r>
              <a:rPr lang="en-US" sz="2400" b="1">
                <a:solidFill>
                  <a:schemeClr val="tx1">
                    <a:lumMod val="90000"/>
                    <a:lumOff val="10000"/>
                  </a:schemeClr>
                </a:solidFill>
                <a:latin typeface="Arial" panose="020B0604020202020204" pitchFamily="34" charset="0"/>
                <a:cs typeface="Arial" panose="020B0604020202020204" pitchFamily="34" charset="0"/>
              </a:rPr>
              <a:t>Indicator 3D: Grade 4 Trend Data  </a:t>
            </a:r>
            <a:br>
              <a:rPr lang="en-US" sz="2400" b="1">
                <a:solidFill>
                  <a:schemeClr val="tx1">
                    <a:lumMod val="90000"/>
                    <a:lumOff val="10000"/>
                  </a:schemeClr>
                </a:solidFill>
                <a:latin typeface="Arial" panose="020B0604020202020204" pitchFamily="34" charset="0"/>
                <a:cs typeface="Arial" panose="020B0604020202020204" pitchFamily="34" charset="0"/>
              </a:rPr>
            </a:br>
            <a:r>
              <a:rPr lang="en-US" sz="2400" b="1">
                <a:solidFill>
                  <a:schemeClr val="tx1">
                    <a:lumMod val="90000"/>
                    <a:lumOff val="10000"/>
                  </a:schemeClr>
                </a:solidFill>
                <a:latin typeface="Arial" panose="020B0604020202020204" pitchFamily="34" charset="0"/>
                <a:cs typeface="Arial" panose="020B0604020202020204" pitchFamily="34" charset="0"/>
              </a:rPr>
              <a:t>Gap in Proficiency Rates of Students with IEPs and All Students Against Grade Level Academic Achievement Standards</a:t>
            </a:r>
            <a:endParaRPr lang="en-US" sz="240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9CD8D479-8942-46E8-A226-A4E01F7A105C}" type="slidenum">
              <a:rPr lang="en-US" smtClean="0">
                <a:latin typeface="Arial" panose="020B0604020202020204" pitchFamily="34" charset="0"/>
                <a:cs typeface="Arial" panose="020B0604020202020204" pitchFamily="34" charset="0"/>
              </a:rPr>
              <a:t>13</a:t>
            </a:fld>
            <a:endParaRPr lang="en-US">
              <a:latin typeface="Arial" panose="020B0604020202020204" pitchFamily="34" charset="0"/>
              <a:cs typeface="Arial" panose="020B0604020202020204" pitchFamily="34" charset="0"/>
            </a:endParaRPr>
          </a:p>
        </p:txBody>
      </p:sp>
      <p:graphicFrame>
        <p:nvGraphicFramePr>
          <p:cNvPr id="12" name="Content Placeholder 11" descr="Bar graph: Reading proficiency gaps at grade 4 appear persistent in the bar graph, beginning with a gap of 30.88% in 2015-16 and ending with a gap of 31.84% in 2018-19."/>
          <p:cNvGraphicFramePr>
            <a:graphicFrameLocks noGrp="1"/>
          </p:cNvGraphicFramePr>
          <p:nvPr>
            <p:ph sz="half" idx="1"/>
            <p:extLst>
              <p:ext uri="{D42A27DB-BD31-4B8C-83A1-F6EECF244321}">
                <p14:modId xmlns:p14="http://schemas.microsoft.com/office/powerpoint/2010/main" val="1249142802"/>
              </p:ext>
            </p:extLst>
          </p:nvPr>
        </p:nvGraphicFramePr>
        <p:xfrm>
          <a:off x="205201" y="1479102"/>
          <a:ext cx="5428156" cy="492779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ontent Placeholder 10" descr="Bar graph: Math proficiency gaps at grade 4 appear persistent in the bar graph, beginning with a gap of 33.14% in 2015-16 and ending with a gap of 33.94% in 2018-19."/>
          <p:cNvGraphicFramePr>
            <a:graphicFrameLocks noGrp="1"/>
          </p:cNvGraphicFramePr>
          <p:nvPr>
            <p:ph sz="half" idx="2"/>
            <p:extLst>
              <p:ext uri="{D42A27DB-BD31-4B8C-83A1-F6EECF244321}">
                <p14:modId xmlns:p14="http://schemas.microsoft.com/office/powerpoint/2010/main" val="4030294186"/>
              </p:ext>
            </p:extLst>
          </p:nvPr>
        </p:nvGraphicFramePr>
        <p:xfrm>
          <a:off x="6433132" y="1479102"/>
          <a:ext cx="5288815" cy="5135935"/>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a:extLst>
              <a:ext uri="{FF2B5EF4-FFF2-40B4-BE49-F238E27FC236}">
                <a16:creationId xmlns:a16="http://schemas.microsoft.com/office/drawing/2014/main" id="{07CABCC4-C86E-4C20-9D41-C9E2DF3891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55782591"/>
      </p:ext>
    </p:extLst>
  </p:cSld>
  <p:clrMapOvr>
    <a:masterClrMapping/>
  </p:clrMapOvr>
  <mc:AlternateContent xmlns:mc="http://schemas.openxmlformats.org/markup-compatibility/2006" xmlns:p14="http://schemas.microsoft.com/office/powerpoint/2010/main">
    <mc:Choice Requires="p14">
      <p:transition spd="med" p14:dur="700" advTm="65606">
        <p:fade/>
      </p:transition>
    </mc:Choice>
    <mc:Fallback xmlns="">
      <p:transition spd="med" advTm="656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075" y="252856"/>
            <a:ext cx="9526628" cy="1076168"/>
          </a:xfrm>
        </p:spPr>
        <p:txBody>
          <a:bodyPr>
            <a:noAutofit/>
          </a:bodyPr>
          <a:lstStyle/>
          <a:p>
            <a:r>
              <a:rPr lang="en-US" sz="2400" b="1">
                <a:solidFill>
                  <a:schemeClr val="tx1">
                    <a:lumMod val="90000"/>
                    <a:lumOff val="10000"/>
                  </a:schemeClr>
                </a:solidFill>
                <a:latin typeface="Arial" panose="020B0604020202020204" pitchFamily="34" charset="0"/>
                <a:cs typeface="Arial" panose="020B0604020202020204" pitchFamily="34" charset="0"/>
              </a:rPr>
              <a:t>Indicator 3D: Grade 8 Trend Data </a:t>
            </a:r>
            <a:br>
              <a:rPr lang="en-US" sz="2400" b="1">
                <a:solidFill>
                  <a:schemeClr val="tx1">
                    <a:lumMod val="90000"/>
                    <a:lumOff val="10000"/>
                  </a:schemeClr>
                </a:solidFill>
                <a:latin typeface="Arial" panose="020B0604020202020204" pitchFamily="34" charset="0"/>
                <a:cs typeface="Arial" panose="020B0604020202020204" pitchFamily="34" charset="0"/>
              </a:rPr>
            </a:br>
            <a:r>
              <a:rPr lang="en-US" sz="2400" b="1">
                <a:solidFill>
                  <a:schemeClr val="tx1">
                    <a:lumMod val="90000"/>
                    <a:lumOff val="10000"/>
                  </a:schemeClr>
                </a:solidFill>
                <a:latin typeface="Arial" panose="020B0604020202020204" pitchFamily="34" charset="0"/>
                <a:cs typeface="Arial" panose="020B0604020202020204" pitchFamily="34" charset="0"/>
              </a:rPr>
              <a:t>Gap in Proficiency Rates of Children with IEPs and All Students Against Grade Level Academic Achievement Standards</a:t>
            </a:r>
            <a:endParaRPr lang="en-US" sz="2400"/>
          </a:p>
        </p:txBody>
      </p:sp>
      <p:sp>
        <p:nvSpPr>
          <p:cNvPr id="5" name="Slide Number Placeholder 4"/>
          <p:cNvSpPr>
            <a:spLocks noGrp="1"/>
          </p:cNvSpPr>
          <p:nvPr>
            <p:ph type="sldNum" sz="quarter" idx="12"/>
          </p:nvPr>
        </p:nvSpPr>
        <p:spPr/>
        <p:txBody>
          <a:bodyPr/>
          <a:lstStyle/>
          <a:p>
            <a:fld id="{9CD8D479-8942-46E8-A226-A4E01F7A105C}" type="slidenum">
              <a:rPr lang="en-US" smtClean="0">
                <a:latin typeface="Arial" panose="020B0604020202020204" pitchFamily="34" charset="0"/>
                <a:cs typeface="Arial" panose="020B0604020202020204" pitchFamily="34" charset="0"/>
              </a:rPr>
              <a:t>14</a:t>
            </a:fld>
            <a:endParaRPr lang="en-US">
              <a:latin typeface="Arial" panose="020B0604020202020204" pitchFamily="34" charset="0"/>
              <a:cs typeface="Arial" panose="020B0604020202020204" pitchFamily="34" charset="0"/>
            </a:endParaRPr>
          </a:p>
        </p:txBody>
      </p:sp>
      <p:graphicFrame>
        <p:nvGraphicFramePr>
          <p:cNvPr id="8" name="Content Placeholder 7" descr="Bar graph: Reading proficiency gaps at grade 8 appear persistent in the bar graph, beginning with a gap of 33.14% in 2015-16 and ending with a gap of 33.94% in 2018-19."/>
          <p:cNvGraphicFramePr>
            <a:graphicFrameLocks noGrp="1"/>
          </p:cNvGraphicFramePr>
          <p:nvPr>
            <p:ph sz="half" idx="1"/>
            <p:extLst>
              <p:ext uri="{D42A27DB-BD31-4B8C-83A1-F6EECF244321}">
                <p14:modId xmlns:p14="http://schemas.microsoft.com/office/powerpoint/2010/main" val="3757301367"/>
              </p:ext>
            </p:extLst>
          </p:nvPr>
        </p:nvGraphicFramePr>
        <p:xfrm>
          <a:off x="281075" y="1544983"/>
          <a:ext cx="5450254" cy="485950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ontent Placeholder 8" descr="Bar graph: Math proficiency gaps at grade 8 appear persistent in the bar graph, beginning with a gap of 35.69% in 2015-16 and ending with a gap of 34.69% in 2018-19."/>
          <p:cNvGraphicFramePr>
            <a:graphicFrameLocks noGrp="1"/>
          </p:cNvGraphicFramePr>
          <p:nvPr>
            <p:ph sz="half" idx="2"/>
            <p:extLst>
              <p:ext uri="{D42A27DB-BD31-4B8C-83A1-F6EECF244321}">
                <p14:modId xmlns:p14="http://schemas.microsoft.com/office/powerpoint/2010/main" val="3081676900"/>
              </p:ext>
            </p:extLst>
          </p:nvPr>
        </p:nvGraphicFramePr>
        <p:xfrm>
          <a:off x="6235375" y="1544983"/>
          <a:ext cx="5339768" cy="4856414"/>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a:extLst>
              <a:ext uri="{FF2B5EF4-FFF2-40B4-BE49-F238E27FC236}">
                <a16:creationId xmlns:a16="http://schemas.microsoft.com/office/drawing/2014/main" id="{D5EAAF7E-8C39-4C60-9EA7-8981080413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92388672"/>
      </p:ext>
    </p:extLst>
  </p:cSld>
  <p:clrMapOvr>
    <a:masterClrMapping/>
  </p:clrMapOvr>
  <mc:AlternateContent xmlns:mc="http://schemas.openxmlformats.org/markup-compatibility/2006" xmlns:p14="http://schemas.microsoft.com/office/powerpoint/2010/main">
    <mc:Choice Requires="p14">
      <p:transition spd="med" p14:dur="700" advTm="39692">
        <p:fade/>
      </p:transition>
    </mc:Choice>
    <mc:Fallback xmlns="">
      <p:transition spd="med" advTm="396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01" y="161787"/>
            <a:ext cx="9483085" cy="1183566"/>
          </a:xfrm>
        </p:spPr>
        <p:txBody>
          <a:bodyPr>
            <a:noAutofit/>
          </a:bodyPr>
          <a:lstStyle/>
          <a:p>
            <a:r>
              <a:rPr lang="en-US" sz="2400" b="1">
                <a:solidFill>
                  <a:schemeClr val="tx1">
                    <a:lumMod val="90000"/>
                    <a:lumOff val="10000"/>
                  </a:schemeClr>
                </a:solidFill>
                <a:latin typeface="Arial" panose="020B0604020202020204" pitchFamily="34" charset="0"/>
                <a:cs typeface="Arial" panose="020B0604020202020204" pitchFamily="34" charset="0"/>
              </a:rPr>
              <a:t>Indicator 3D: High School Trend Data </a:t>
            </a:r>
            <a:br>
              <a:rPr lang="en-US" sz="2400" b="1">
                <a:solidFill>
                  <a:schemeClr val="tx1">
                    <a:lumMod val="90000"/>
                    <a:lumOff val="10000"/>
                  </a:schemeClr>
                </a:solidFill>
                <a:latin typeface="Arial" panose="020B0604020202020204" pitchFamily="34" charset="0"/>
                <a:cs typeface="Arial" panose="020B0604020202020204" pitchFamily="34" charset="0"/>
              </a:rPr>
            </a:br>
            <a:r>
              <a:rPr lang="en-US" sz="2400" b="1">
                <a:solidFill>
                  <a:schemeClr val="tx1">
                    <a:lumMod val="90000"/>
                    <a:lumOff val="10000"/>
                  </a:schemeClr>
                </a:solidFill>
                <a:latin typeface="Arial" panose="020B0604020202020204" pitchFamily="34" charset="0"/>
                <a:cs typeface="Arial" panose="020B0604020202020204" pitchFamily="34" charset="0"/>
              </a:rPr>
              <a:t>Gap in Proficiency Rates of Children with IEPs and All Students Against Grade Level Academic Achievement Standards</a:t>
            </a:r>
            <a:endParaRPr lang="en-US" sz="2400"/>
          </a:p>
        </p:txBody>
      </p:sp>
      <p:sp>
        <p:nvSpPr>
          <p:cNvPr id="5" name="Slide Number Placeholder 4"/>
          <p:cNvSpPr>
            <a:spLocks noGrp="1"/>
          </p:cNvSpPr>
          <p:nvPr>
            <p:ph type="sldNum" sz="quarter" idx="12"/>
          </p:nvPr>
        </p:nvSpPr>
        <p:spPr/>
        <p:txBody>
          <a:bodyPr/>
          <a:lstStyle/>
          <a:p>
            <a:fld id="{9CD8D479-8942-46E8-A226-A4E01F7A105C}" type="slidenum">
              <a:rPr lang="en-US" smtClean="0">
                <a:latin typeface="Arial" panose="020B0604020202020204" pitchFamily="34" charset="0"/>
                <a:cs typeface="Arial" panose="020B0604020202020204" pitchFamily="34" charset="0"/>
              </a:rPr>
              <a:t>15</a:t>
            </a:fld>
            <a:endParaRPr lang="en-US">
              <a:latin typeface="Arial" panose="020B0604020202020204" pitchFamily="34" charset="0"/>
              <a:cs typeface="Arial" panose="020B0604020202020204" pitchFamily="34" charset="0"/>
            </a:endParaRPr>
          </a:p>
        </p:txBody>
      </p:sp>
      <p:graphicFrame>
        <p:nvGraphicFramePr>
          <p:cNvPr id="8" name="Content Placeholder 7" descr="Bar graph: Reading proficiency gaps in high school appear persistent in the bar graph, beginning with a gap of 22.62% in 2015-16 and ending with a gap of 21.24% in 2018-19."/>
          <p:cNvGraphicFramePr>
            <a:graphicFrameLocks noGrp="1"/>
          </p:cNvGraphicFramePr>
          <p:nvPr>
            <p:ph sz="half" idx="1"/>
            <p:extLst>
              <p:ext uri="{D42A27DB-BD31-4B8C-83A1-F6EECF244321}">
                <p14:modId xmlns:p14="http://schemas.microsoft.com/office/powerpoint/2010/main" val="1037312036"/>
              </p:ext>
            </p:extLst>
          </p:nvPr>
        </p:nvGraphicFramePr>
        <p:xfrm>
          <a:off x="319993" y="1544077"/>
          <a:ext cx="5245269" cy="48595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ontent Placeholder 8" descr="Bar graph: Math proficiency gaps in high school appear persistent in the bar graph, beginning with a gap of 26.88% in 2015-16 and ending with a gap of 27.00% in 2018-19."/>
          <p:cNvGraphicFramePr>
            <a:graphicFrameLocks noGrp="1"/>
          </p:cNvGraphicFramePr>
          <p:nvPr>
            <p:ph sz="half" idx="2"/>
            <p:extLst>
              <p:ext uri="{D42A27DB-BD31-4B8C-83A1-F6EECF244321}">
                <p14:modId xmlns:p14="http://schemas.microsoft.com/office/powerpoint/2010/main" val="1201419702"/>
              </p:ext>
            </p:extLst>
          </p:nvPr>
        </p:nvGraphicFramePr>
        <p:xfrm>
          <a:off x="5945413" y="1675553"/>
          <a:ext cx="5617029" cy="4826847"/>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10">
            <a:extLst>
              <a:ext uri="{C183D7F6-B498-43B3-948B-1728B52AA6E4}">
                <adec:decorative xmlns:adec="http://schemas.microsoft.com/office/drawing/2017/decorative" val="1"/>
              </a:ext>
            </a:extLst>
          </p:cNvPr>
          <p:cNvSpPr txBox="1"/>
          <p:nvPr/>
        </p:nvSpPr>
        <p:spPr>
          <a:xfrm>
            <a:off x="1248714" y="2513818"/>
            <a:ext cx="869366" cy="40010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b="1">
                <a:latin typeface="Arial" panose="020B0604020202020204" pitchFamily="34" charset="0"/>
                <a:cs typeface="Arial" panose="020B0604020202020204" pitchFamily="34" charset="0"/>
              </a:rPr>
              <a:t>Gap:</a:t>
            </a:r>
          </a:p>
          <a:p>
            <a:pPr algn="ctr"/>
            <a:r>
              <a:rPr lang="en-US" sz="1000" b="1">
                <a:latin typeface="Arial" panose="020B0604020202020204" pitchFamily="34" charset="0"/>
                <a:cs typeface="Arial" panose="020B0604020202020204" pitchFamily="34" charset="0"/>
              </a:rPr>
              <a:t> 22.62%</a:t>
            </a:r>
          </a:p>
        </p:txBody>
      </p:sp>
      <p:sp>
        <p:nvSpPr>
          <p:cNvPr id="11" name="TextBox 10">
            <a:extLst>
              <a:ext uri="{C183D7F6-B498-43B3-948B-1728B52AA6E4}">
                <adec:decorative xmlns:adec="http://schemas.microsoft.com/office/drawing/2017/decorative" val="1"/>
              </a:ext>
            </a:extLst>
          </p:cNvPr>
          <p:cNvSpPr txBox="1"/>
          <p:nvPr/>
        </p:nvSpPr>
        <p:spPr>
          <a:xfrm>
            <a:off x="2304963" y="2513817"/>
            <a:ext cx="872380" cy="40010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b="1">
                <a:latin typeface="Arial" panose="020B0604020202020204" pitchFamily="34" charset="0"/>
                <a:cs typeface="Arial" panose="020B0604020202020204" pitchFamily="34" charset="0"/>
              </a:rPr>
              <a:t>Gap:</a:t>
            </a:r>
          </a:p>
          <a:p>
            <a:pPr algn="ctr"/>
            <a:r>
              <a:rPr lang="en-US" sz="1000" b="1">
                <a:latin typeface="Arial" panose="020B0604020202020204" pitchFamily="34" charset="0"/>
                <a:cs typeface="Arial" panose="020B0604020202020204" pitchFamily="34" charset="0"/>
              </a:rPr>
              <a:t> 19.45%</a:t>
            </a:r>
          </a:p>
        </p:txBody>
      </p:sp>
      <p:sp>
        <p:nvSpPr>
          <p:cNvPr id="12" name="TextBox 10">
            <a:extLst>
              <a:ext uri="{C183D7F6-B498-43B3-948B-1728B52AA6E4}">
                <adec:decorative xmlns:adec="http://schemas.microsoft.com/office/drawing/2017/decorative" val="1"/>
              </a:ext>
            </a:extLst>
          </p:cNvPr>
          <p:cNvSpPr txBox="1"/>
          <p:nvPr/>
        </p:nvSpPr>
        <p:spPr>
          <a:xfrm>
            <a:off x="3434631" y="2513816"/>
            <a:ext cx="824043"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b="1">
                <a:latin typeface="Arial" panose="020B0604020202020204" pitchFamily="34" charset="0"/>
                <a:cs typeface="Arial" panose="020B0604020202020204" pitchFamily="34" charset="0"/>
              </a:rPr>
              <a:t>Gap:</a:t>
            </a:r>
          </a:p>
          <a:p>
            <a:pPr algn="ctr"/>
            <a:r>
              <a:rPr lang="en-US" sz="1000" b="1">
                <a:latin typeface="Arial" panose="020B0604020202020204" pitchFamily="34" charset="0"/>
                <a:cs typeface="Arial" panose="020B0604020202020204" pitchFamily="34" charset="0"/>
              </a:rPr>
              <a:t> 20.94%</a:t>
            </a:r>
          </a:p>
        </p:txBody>
      </p:sp>
      <p:sp>
        <p:nvSpPr>
          <p:cNvPr id="13" name="TextBox 10">
            <a:extLst>
              <a:ext uri="{C183D7F6-B498-43B3-948B-1728B52AA6E4}">
                <adec:decorative xmlns:adec="http://schemas.microsoft.com/office/drawing/2017/decorative" val="1"/>
              </a:ext>
            </a:extLst>
          </p:cNvPr>
          <p:cNvSpPr txBox="1"/>
          <p:nvPr/>
        </p:nvSpPr>
        <p:spPr>
          <a:xfrm>
            <a:off x="4528409" y="2513817"/>
            <a:ext cx="797736" cy="40010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b="1">
                <a:latin typeface="Arial" panose="020B0604020202020204" pitchFamily="34" charset="0"/>
                <a:cs typeface="Arial" panose="020B0604020202020204" pitchFamily="34" charset="0"/>
              </a:rPr>
              <a:t>Gap:</a:t>
            </a:r>
          </a:p>
          <a:p>
            <a:pPr algn="ctr"/>
            <a:r>
              <a:rPr lang="en-US" sz="1000" b="1">
                <a:latin typeface="Arial" panose="020B0604020202020204" pitchFamily="34" charset="0"/>
                <a:cs typeface="Arial" panose="020B0604020202020204" pitchFamily="34" charset="0"/>
              </a:rPr>
              <a:t> 21.24%</a:t>
            </a:r>
          </a:p>
        </p:txBody>
      </p:sp>
      <p:pic>
        <p:nvPicPr>
          <p:cNvPr id="3" name="Audio 2">
            <a:hlinkClick r:id="" action="ppaction://media"/>
            <a:extLst>
              <a:ext uri="{FF2B5EF4-FFF2-40B4-BE49-F238E27FC236}">
                <a16:creationId xmlns:a16="http://schemas.microsoft.com/office/drawing/2014/main" id="{36615517-661E-447E-ADD8-F71454CB7A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02439847"/>
      </p:ext>
    </p:extLst>
  </p:cSld>
  <p:clrMapOvr>
    <a:masterClrMapping/>
  </p:clrMapOvr>
  <mc:AlternateContent xmlns:mc="http://schemas.openxmlformats.org/markup-compatibility/2006" xmlns:p14="http://schemas.microsoft.com/office/powerpoint/2010/main">
    <mc:Choice Requires="p14">
      <p:transition spd="med" p14:dur="700" advTm="46031">
        <p:fade/>
      </p:transition>
    </mc:Choice>
    <mc:Fallback xmlns="">
      <p:transition spd="med" advTm="460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F69BA-761F-4EFA-A962-05F75AE07694}"/>
              </a:ext>
            </a:extLst>
          </p:cNvPr>
          <p:cNvSpPr>
            <a:spLocks noGrp="1"/>
          </p:cNvSpPr>
          <p:nvPr>
            <p:ph type="title"/>
          </p:nvPr>
        </p:nvSpPr>
        <p:spPr>
          <a:xfrm>
            <a:off x="43407" y="195887"/>
            <a:ext cx="9986108" cy="1183566"/>
          </a:xfrm>
        </p:spPr>
        <p:txBody>
          <a:bodyPr>
            <a:normAutofit fontScale="90000"/>
          </a:bodyPr>
          <a:lstStyle/>
          <a:p>
            <a:pPr algn="ctr"/>
            <a:r>
              <a:rPr lang="en-US" sz="4000" b="1">
                <a:latin typeface="Arial" panose="020B0604020202020204" pitchFamily="34" charset="0"/>
                <a:cs typeface="Arial" panose="020B0604020202020204" pitchFamily="34" charset="0"/>
              </a:rPr>
              <a:t>Stakeholder Input: Measurement and Data</a:t>
            </a:r>
          </a:p>
        </p:txBody>
      </p:sp>
      <p:sp>
        <p:nvSpPr>
          <p:cNvPr id="11" name="Content Placeholder 10">
            <a:extLst>
              <a:ext uri="{FF2B5EF4-FFF2-40B4-BE49-F238E27FC236}">
                <a16:creationId xmlns:a16="http://schemas.microsoft.com/office/drawing/2014/main" id="{ADE8E6CC-CF91-4856-BC9D-1B0F3E4F0FBE}"/>
              </a:ext>
            </a:extLst>
          </p:cNvPr>
          <p:cNvSpPr>
            <a:spLocks noGrp="1"/>
          </p:cNvSpPr>
          <p:nvPr>
            <p:ph sz="half" idx="2"/>
          </p:nvPr>
        </p:nvSpPr>
        <p:spPr>
          <a:xfrm>
            <a:off x="5827924" y="1957341"/>
            <a:ext cx="5843470" cy="4219622"/>
          </a:xfrm>
        </p:spPr>
        <p:txBody>
          <a:bodyPr vert="horz" lIns="91440" tIns="45720" rIns="91440" bIns="45720" rtlCol="0" anchor="t">
            <a:normAutofit/>
          </a:bodyPr>
          <a:lstStyle/>
          <a:p>
            <a:pPr marL="0" indent="0">
              <a:buNone/>
            </a:pPr>
            <a:r>
              <a:rPr lang="en-US" sz="2600">
                <a:latin typeface="Arial"/>
                <a:cs typeface="Arial"/>
              </a:rPr>
              <a:t>Consider the information about the measurement for Indicator SPP 3 and the trend data.</a:t>
            </a:r>
          </a:p>
          <a:p>
            <a:pPr marL="0" indent="0">
              <a:buNone/>
            </a:pPr>
            <a:r>
              <a:rPr lang="en-US" sz="2600">
                <a:latin typeface="Arial"/>
                <a:cs typeface="Arial"/>
              </a:rPr>
              <a:t>What questions do you have about the measurement?</a:t>
            </a:r>
          </a:p>
          <a:p>
            <a:pPr marL="0" indent="0">
              <a:buNone/>
            </a:pPr>
            <a:r>
              <a:rPr lang="en-US" sz="2600">
                <a:latin typeface="Arial"/>
                <a:cs typeface="Arial"/>
              </a:rPr>
              <a:t>What is the trend data telling us?</a:t>
            </a:r>
          </a:p>
          <a:p>
            <a:pPr marL="0" indent="0">
              <a:buNone/>
            </a:pPr>
            <a:r>
              <a:rPr lang="en-US" sz="2600">
                <a:latin typeface="Arial"/>
                <a:cs typeface="Arial"/>
              </a:rPr>
              <a:t>How can the trend data inform our work on target setting?</a:t>
            </a:r>
          </a:p>
          <a:p>
            <a:pPr marL="210185" indent="-210185"/>
            <a:endParaRPr lang="en-US"/>
          </a:p>
        </p:txBody>
      </p:sp>
      <p:sp>
        <p:nvSpPr>
          <p:cNvPr id="3" name="Slide Number Placeholder 2">
            <a:extLst>
              <a:ext uri="{FF2B5EF4-FFF2-40B4-BE49-F238E27FC236}">
                <a16:creationId xmlns:a16="http://schemas.microsoft.com/office/drawing/2014/main" id="{17E99AC7-2B6D-4F2C-A2C2-8C4CDA1FDD8B}"/>
              </a:ext>
            </a:extLst>
          </p:cNvPr>
          <p:cNvSpPr>
            <a:spLocks noGrp="1"/>
          </p:cNvSpPr>
          <p:nvPr>
            <p:ph type="sldNum" sz="quarter" idx="12"/>
          </p:nvPr>
        </p:nvSpPr>
        <p:spPr/>
        <p:txBody>
          <a:bodyPr/>
          <a:lstStyle/>
          <a:p>
            <a:fld id="{9CD8D479-8942-46E8-A226-A4E01F7A105C}" type="slidenum">
              <a:rPr lang="en-US" smtClean="0">
                <a:latin typeface="Arial" panose="020B0604020202020204" pitchFamily="34" charset="0"/>
                <a:cs typeface="Arial" panose="020B0604020202020204" pitchFamily="34" charset="0"/>
              </a:rPr>
              <a:t>16</a:t>
            </a:fld>
            <a:endParaRPr lang="en-US">
              <a:latin typeface="Arial" panose="020B0604020202020204" pitchFamily="34" charset="0"/>
              <a:cs typeface="Arial" panose="020B0604020202020204" pitchFamily="34" charset="0"/>
            </a:endParaRPr>
          </a:p>
        </p:txBody>
      </p:sp>
      <p:pic>
        <p:nvPicPr>
          <p:cNvPr id="12" name="Content Placeholder 11" descr="Questions">
            <a:extLst>
              <a:ext uri="{FF2B5EF4-FFF2-40B4-BE49-F238E27FC236}">
                <a16:creationId xmlns:a16="http://schemas.microsoft.com/office/drawing/2014/main" id="{7DAD3AB5-CE23-4DDA-A23B-853E2D4C9986}"/>
              </a:ext>
            </a:extLst>
          </p:cNvPr>
          <p:cNvPicPr>
            <a:picLocks noGrp="1" noChangeAspect="1"/>
          </p:cNvPicPr>
          <p:nvPr>
            <p:ph sz="half"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3545" y="1605671"/>
            <a:ext cx="4461670" cy="4219622"/>
          </a:xfrm>
          <a:prstGeom prst="rect">
            <a:avLst/>
          </a:prstGeom>
        </p:spPr>
      </p:pic>
      <p:pic>
        <p:nvPicPr>
          <p:cNvPr id="4" name="Audio 3">
            <a:hlinkClick r:id="" action="ppaction://media"/>
            <a:extLst>
              <a:ext uri="{FF2B5EF4-FFF2-40B4-BE49-F238E27FC236}">
                <a16:creationId xmlns:a16="http://schemas.microsoft.com/office/drawing/2014/main" id="{560D31A6-C0F1-4655-9002-85CB00961B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17363125"/>
      </p:ext>
    </p:extLst>
  </p:cSld>
  <p:clrMapOvr>
    <a:masterClrMapping/>
  </p:clrMapOvr>
  <mc:AlternateContent xmlns:mc="http://schemas.openxmlformats.org/markup-compatibility/2006" xmlns:p14="http://schemas.microsoft.com/office/powerpoint/2010/main">
    <mc:Choice Requires="p14">
      <p:transition spd="med" p14:dur="700" advTm="35350">
        <p:fade/>
      </p:transition>
    </mc:Choice>
    <mc:Fallback xmlns="">
      <p:transition spd="med" advTm="353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YS Educational Partnership Logo">
            <a:extLst>
              <a:ext uri="{FF2B5EF4-FFF2-40B4-BE49-F238E27FC236}">
                <a16:creationId xmlns:a16="http://schemas.microsoft.com/office/drawing/2014/main" id="{27F6ECB2-AD1D-443C-B4D0-BE27DAAB8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201" y="147361"/>
            <a:ext cx="2021214" cy="1561847"/>
          </a:xfrm>
          <a:prstGeom prst="rect">
            <a:avLst/>
          </a:prstGeom>
        </p:spPr>
      </p:pic>
      <p:sp>
        <p:nvSpPr>
          <p:cNvPr id="14" name="Title 13">
            <a:extLst>
              <a:ext uri="{FF2B5EF4-FFF2-40B4-BE49-F238E27FC236}">
                <a16:creationId xmlns:a16="http://schemas.microsoft.com/office/drawing/2014/main" id="{AEB32E50-FCB3-4AD9-AB27-157D7813B56C}"/>
              </a:ext>
            </a:extLst>
          </p:cNvPr>
          <p:cNvSpPr>
            <a:spLocks noGrp="1"/>
          </p:cNvSpPr>
          <p:nvPr>
            <p:ph type="title" idx="4294967295"/>
          </p:nvPr>
        </p:nvSpPr>
        <p:spPr>
          <a:xfrm>
            <a:off x="1849347" y="363553"/>
            <a:ext cx="8180478"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72C4">
                    <a:lumMod val="50000"/>
                  </a:srgbClr>
                </a:solidFill>
                <a:effectLst/>
                <a:uLnTx/>
                <a:uFillTx/>
                <a:latin typeface="Arial" panose="020B0604020202020204" pitchFamily="34" charset="0"/>
                <a:ea typeface="+mn-ea"/>
                <a:cs typeface="Arial" panose="020B0604020202020204" pitchFamily="34" charset="0"/>
              </a:rPr>
              <a:t>Office of Special Education Educational Partnership Tiered Support &amp; Professional Development </a:t>
            </a:r>
            <a:endParaRPr kumimoji="0" lang="en-US" sz="2800" b="0" i="0" u="none" strike="noStrike" kern="1200" cap="none" spc="0" normalizeH="0" baseline="0" noProof="0">
              <a:ln>
                <a:noFill/>
              </a:ln>
              <a:solidFill>
                <a:srgbClr val="1F3864"/>
              </a:solidFill>
              <a:effectLst/>
              <a:uLnTx/>
              <a:uFillTx/>
              <a:latin typeface="Arial" panose="020B0604020202020204" pitchFamily="34" charset="0"/>
              <a:ea typeface="+mn-ea"/>
              <a:cs typeface="Arial" panose="020B0604020202020204" pitchFamily="34" charset="0"/>
            </a:endParaRPr>
          </a:p>
        </p:txBody>
      </p:sp>
      <p:graphicFrame>
        <p:nvGraphicFramePr>
          <p:cNvPr id="13" name="Diagram 12" descr="12 Regional Partnership Centers&#10;14 School-Age Family and Community Engagement Centers&#10;14 Early Childhood Family and Community Engagement Centers">
            <a:extLst>
              <a:ext uri="{FF2B5EF4-FFF2-40B4-BE49-F238E27FC236}">
                <a16:creationId xmlns:a16="http://schemas.microsoft.com/office/drawing/2014/main" id="{60A07586-72AD-400D-AB3F-9EF9B58C30E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59490157"/>
              </p:ext>
            </p:extLst>
          </p:nvPr>
        </p:nvGraphicFramePr>
        <p:xfrm>
          <a:off x="76044" y="1715786"/>
          <a:ext cx="3123343" cy="47119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7">
            <a:extLst>
              <a:ext uri="{FF2B5EF4-FFF2-40B4-BE49-F238E27FC236}">
                <a16:creationId xmlns:a16="http://schemas.microsoft.com/office/drawing/2014/main" id="{9057373F-C34B-41E6-BFCB-7A3E08AA7B22}"/>
              </a:ext>
            </a:extLst>
          </p:cNvPr>
          <p:cNvSpPr/>
          <p:nvPr/>
        </p:nvSpPr>
        <p:spPr>
          <a:xfrm>
            <a:off x="3328544" y="1715786"/>
            <a:ext cx="8658253" cy="108201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Systems Change Work Providing a Variety of Supports to Educational Organizations in New York State</a:t>
            </a:r>
          </a:p>
        </p:txBody>
      </p:sp>
      <p:graphicFrame>
        <p:nvGraphicFramePr>
          <p:cNvPr id="12" name="Content Placeholder 4" descr="Regional Learning&#10;Targeted Skills/Support Groups&#10;Support Plans &#10;">
            <a:extLst>
              <a:ext uri="{FF2B5EF4-FFF2-40B4-BE49-F238E27FC236}">
                <a16:creationId xmlns:a16="http://schemas.microsoft.com/office/drawing/2014/main" id="{9B4D52B1-C334-4EC7-8595-C12320E477E7}"/>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039540897"/>
              </p:ext>
            </p:extLst>
          </p:nvPr>
        </p:nvGraphicFramePr>
        <p:xfrm>
          <a:off x="3199387" y="2634220"/>
          <a:ext cx="8809902" cy="386022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5" name="TextBox 14">
            <a:extLst>
              <a:ext uri="{FF2B5EF4-FFF2-40B4-BE49-F238E27FC236}">
                <a16:creationId xmlns:a16="http://schemas.microsoft.com/office/drawing/2014/main" id="{08158444-1019-4154-A388-73BBA7006F0E}"/>
              </a:ext>
              <a:ext uri="{C183D7F6-B498-43B3-948B-1728B52AA6E4}">
                <adec:decorative xmlns:adec="http://schemas.microsoft.com/office/drawing/2017/decorative" val="1"/>
              </a:ext>
            </a:extLst>
          </p:cNvPr>
          <p:cNvSpPr txBox="1"/>
          <p:nvPr/>
        </p:nvSpPr>
        <p:spPr>
          <a:xfrm>
            <a:off x="3513761" y="2901933"/>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1</a:t>
            </a:r>
          </a:p>
        </p:txBody>
      </p:sp>
      <p:sp>
        <p:nvSpPr>
          <p:cNvPr id="17" name="TextBox 16">
            <a:extLst>
              <a:ext uri="{FF2B5EF4-FFF2-40B4-BE49-F238E27FC236}">
                <a16:creationId xmlns:a16="http://schemas.microsoft.com/office/drawing/2014/main" id="{74AEC6B6-F838-46B2-8EAE-73A6541D19DA}"/>
              </a:ext>
              <a:ext uri="{C183D7F6-B498-43B3-948B-1728B52AA6E4}">
                <adec:decorative xmlns:adec="http://schemas.microsoft.com/office/drawing/2017/decorative" val="1"/>
              </a:ext>
            </a:extLst>
          </p:cNvPr>
          <p:cNvSpPr txBox="1"/>
          <p:nvPr/>
        </p:nvSpPr>
        <p:spPr>
          <a:xfrm>
            <a:off x="4140481" y="5167525"/>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3</a:t>
            </a:r>
          </a:p>
        </p:txBody>
      </p:sp>
      <p:sp>
        <p:nvSpPr>
          <p:cNvPr id="16" name="TextBox 15">
            <a:extLst>
              <a:ext uri="{FF2B5EF4-FFF2-40B4-BE49-F238E27FC236}">
                <a16:creationId xmlns:a16="http://schemas.microsoft.com/office/drawing/2014/main" id="{7F958AC9-E7C3-493A-88D0-92A0F45AE368}"/>
              </a:ext>
              <a:ext uri="{C183D7F6-B498-43B3-948B-1728B52AA6E4}">
                <adec:decorative xmlns:adec="http://schemas.microsoft.com/office/drawing/2017/decorative" val="1"/>
              </a:ext>
            </a:extLst>
          </p:cNvPr>
          <p:cNvSpPr txBox="1"/>
          <p:nvPr/>
        </p:nvSpPr>
        <p:spPr>
          <a:xfrm>
            <a:off x="3811711" y="4062484"/>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2</a:t>
            </a:r>
          </a:p>
        </p:txBody>
      </p:sp>
      <p:sp>
        <p:nvSpPr>
          <p:cNvPr id="2" name="Slide Number Placeholder 1">
            <a:extLst>
              <a:ext uri="{FF2B5EF4-FFF2-40B4-BE49-F238E27FC236}">
                <a16:creationId xmlns:a16="http://schemas.microsoft.com/office/drawing/2014/main" id="{EEFBEB5B-5D94-4BA2-9FD3-42C5B9EAF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4" name="Audio 3">
            <a:hlinkClick r:id="" action="ppaction://media"/>
            <a:extLst>
              <a:ext uri="{FF2B5EF4-FFF2-40B4-BE49-F238E27FC236}">
                <a16:creationId xmlns:a16="http://schemas.microsoft.com/office/drawing/2014/main" id="{B0F8C4E6-F692-4ACD-B960-23F2C7C1A68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9416051"/>
      </p:ext>
    </p:extLst>
  </p:cSld>
  <p:clrMapOvr>
    <a:masterClrMapping/>
  </p:clrMapOvr>
  <mc:AlternateContent xmlns:mc="http://schemas.openxmlformats.org/markup-compatibility/2006" xmlns:p14="http://schemas.microsoft.com/office/powerpoint/2010/main">
    <mc:Choice Requires="p14">
      <p:transition spd="med" p14:dur="700" advTm="144345">
        <p:fade/>
      </p:transition>
    </mc:Choice>
    <mc:Fallback xmlns="">
      <p:transition spd="med" advTm="1443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FCD3-4CFB-418D-889C-28A747E989CE}"/>
              </a:ext>
            </a:extLst>
          </p:cNvPr>
          <p:cNvSpPr>
            <a:spLocks noGrp="1"/>
          </p:cNvSpPr>
          <p:nvPr>
            <p:ph type="title"/>
          </p:nvPr>
        </p:nvSpPr>
        <p:spPr>
          <a:xfrm>
            <a:off x="358345" y="86049"/>
            <a:ext cx="9168039" cy="914399"/>
          </a:xfrm>
        </p:spPr>
        <p:txBody>
          <a:bodyPr>
            <a:noAutofit/>
          </a:bodyPr>
          <a:lstStyle/>
          <a:p>
            <a:r>
              <a:rPr lang="en-US" sz="3200" b="1">
                <a:latin typeface="Arial" panose="020B0604020202020204" pitchFamily="34" charset="0"/>
                <a:cs typeface="Arial" panose="020B0604020202020204" pitchFamily="34" charset="0"/>
              </a:rPr>
              <a:t>Indicator 3A: Improvement Strategies </a:t>
            </a:r>
          </a:p>
        </p:txBody>
      </p:sp>
      <p:sp>
        <p:nvSpPr>
          <p:cNvPr id="3" name="Content Placeholder 2">
            <a:extLst>
              <a:ext uri="{FF2B5EF4-FFF2-40B4-BE49-F238E27FC236}">
                <a16:creationId xmlns:a16="http://schemas.microsoft.com/office/drawing/2014/main" id="{55585521-763B-44E5-B46A-4377153CA342}"/>
              </a:ext>
            </a:extLst>
          </p:cNvPr>
          <p:cNvSpPr>
            <a:spLocks noGrp="1"/>
          </p:cNvSpPr>
          <p:nvPr>
            <p:ph sz="half" idx="2"/>
          </p:nvPr>
        </p:nvSpPr>
        <p:spPr>
          <a:xfrm>
            <a:off x="203203" y="1363851"/>
            <a:ext cx="7371880" cy="4641534"/>
          </a:xfrm>
        </p:spPr>
        <p:txBody>
          <a:bodyPr vert="horz" lIns="91440" tIns="45720" rIns="91440" bIns="45720" rtlCol="0" anchor="t">
            <a:noAutofit/>
          </a:bodyPr>
          <a:lstStyle/>
          <a:p>
            <a:pPr marL="210185" indent="-210185">
              <a:lnSpc>
                <a:spcPct val="100000"/>
              </a:lnSpc>
              <a:spcBef>
                <a:spcPts val="0"/>
              </a:spcBef>
            </a:pPr>
            <a:r>
              <a:rPr lang="en-US" sz="2600">
                <a:latin typeface="Arial"/>
                <a:cs typeface="Arial"/>
              </a:rPr>
              <a:t>New York State’s Commissioner’s Regulations establish requirements and criteria regarding a school's development of a participation rate improvement plan to implement the requirements of the Every Student Succeeds Act (ESSA)</a:t>
            </a:r>
            <a:endParaRPr lang="en-US" sz="2600" strike="sngStrike">
              <a:latin typeface="Arial"/>
              <a:cs typeface="Arial"/>
            </a:endParaRPr>
          </a:p>
          <a:p>
            <a:pPr marL="210185" lvl="0" indent="-210185">
              <a:lnSpc>
                <a:spcPct val="100000"/>
              </a:lnSpc>
              <a:spcBef>
                <a:spcPts val="1200"/>
              </a:spcBef>
            </a:pPr>
            <a:r>
              <a:rPr lang="en-US" sz="2600">
                <a:latin typeface="Arial"/>
                <a:cs typeface="Arial"/>
              </a:rPr>
              <a:t>New York State Education Department’s (NYSED) </a:t>
            </a:r>
            <a:r>
              <a:rPr lang="en-US" sz="2600" u="sng">
                <a:latin typeface="Arial"/>
                <a:cs typeface="Arial"/>
                <a:hlinkClick r:id="rId5"/>
              </a:rPr>
              <a:t>“Assessments Toolkit”</a:t>
            </a:r>
            <a:r>
              <a:rPr lang="en-US" sz="2600">
                <a:latin typeface="Arial"/>
                <a:cs typeface="Arial"/>
              </a:rPr>
              <a:t>, </a:t>
            </a:r>
            <a:r>
              <a:rPr lang="en-US" sz="2600" u="sng">
                <a:latin typeface="Arial"/>
                <a:cs typeface="Arial"/>
                <a:hlinkClick r:id="rId6"/>
              </a:rPr>
              <a:t>ESSA Fact Sheets</a:t>
            </a:r>
            <a:r>
              <a:rPr lang="en-US" sz="2600">
                <a:latin typeface="Arial"/>
                <a:cs typeface="Arial"/>
              </a:rPr>
              <a:t>, and </a:t>
            </a:r>
            <a:r>
              <a:rPr lang="en-US" sz="2600" u="sng">
                <a:latin typeface="Arial"/>
                <a:cs typeface="Arial"/>
                <a:hlinkClick r:id="rId7"/>
              </a:rPr>
              <a:t>Parent Resources - Elementary/Intermediate Tests</a:t>
            </a:r>
            <a:endParaRPr lang="en-US" sz="2600" u="sng">
              <a:latin typeface="Arial"/>
              <a:cs typeface="Arial"/>
            </a:endParaRPr>
          </a:p>
          <a:p>
            <a:pPr marL="210185" lvl="0" indent="-210185">
              <a:lnSpc>
                <a:spcPct val="100000"/>
              </a:lnSpc>
              <a:spcBef>
                <a:spcPts val="1200"/>
              </a:spcBef>
            </a:pPr>
            <a:r>
              <a:rPr lang="en-US" sz="2600">
                <a:latin typeface="Arial" panose="020B0604020202020204" pitchFamily="34" charset="0"/>
                <a:cs typeface="Arial" panose="020B0604020202020204" pitchFamily="34" charset="0"/>
              </a:rPr>
              <a:t>Revised testing times for Grades 3-8 ELA and math assessments</a:t>
            </a:r>
          </a:p>
          <a:p>
            <a:pPr marL="0" indent="0">
              <a:lnSpc>
                <a:spcPct val="100000"/>
              </a:lnSpc>
              <a:spcBef>
                <a:spcPts val="0"/>
              </a:spcBef>
              <a:buNone/>
            </a:pPr>
            <a:endParaRPr lang="en-US" sz="3600">
              <a:latin typeface="Arial" panose="020B0604020202020204" pitchFamily="34" charset="0"/>
              <a:cs typeface="Arial" panose="020B0604020202020204" pitchFamily="34" charset="0"/>
            </a:endParaRPr>
          </a:p>
          <a:p>
            <a:pPr marL="210185" indent="-210185"/>
            <a:endParaRPr lang="en-US" sz="2400">
              <a:latin typeface="Arial" panose="020B0604020202020204" pitchFamily="34" charset="0"/>
              <a:cs typeface="Arial" panose="020B0604020202020204" pitchFamily="34" charset="0"/>
            </a:endParaRPr>
          </a:p>
          <a:p>
            <a:pPr marL="210185" indent="-210185"/>
            <a:endParaRPr lang="en-US" sz="2400">
              <a:latin typeface="Arial" panose="020B0604020202020204" pitchFamily="34" charset="0"/>
              <a:cs typeface="Arial" panose="020B0604020202020204" pitchFamily="34" charset="0"/>
            </a:endParaRPr>
          </a:p>
          <a:p>
            <a:pPr marL="210185" indent="-210185"/>
            <a:endParaRPr lang="en-US" sz="2400">
              <a:latin typeface="Arial" panose="020B0604020202020204" pitchFamily="34" charset="0"/>
              <a:cs typeface="Arial" panose="020B0604020202020204" pitchFamily="34" charset="0"/>
            </a:endParaRPr>
          </a:p>
          <a:p>
            <a:pPr marL="210185" indent="-210185"/>
            <a:endParaRPr lang="en-US" sz="2400">
              <a:latin typeface="Arial" panose="020B0604020202020204" pitchFamily="34" charset="0"/>
              <a:cs typeface="Arial" panose="020B0604020202020204" pitchFamily="34" charset="0"/>
            </a:endParaRPr>
          </a:p>
          <a:p>
            <a:pPr marL="210185" indent="-210185"/>
            <a:endParaRPr lang="en-US" sz="2400">
              <a:latin typeface="Arial" panose="020B0604020202020204" pitchFamily="34" charset="0"/>
              <a:cs typeface="Arial" panose="020B0604020202020204" pitchFamily="34" charset="0"/>
            </a:endParaRPr>
          </a:p>
        </p:txBody>
      </p:sp>
      <p:pic>
        <p:nvPicPr>
          <p:cNvPr id="4" name="Picture 3" descr="Document image">
            <a:hlinkClick r:id="rId5"/>
            <a:extLst>
              <a:ext uri="{FF2B5EF4-FFF2-40B4-BE49-F238E27FC236}">
                <a16:creationId xmlns:a16="http://schemas.microsoft.com/office/drawing/2014/main" id="{16021858-4368-425A-9004-CF4FFD597C74}"/>
              </a:ext>
            </a:extLst>
          </p:cNvPr>
          <p:cNvPicPr>
            <a:picLocks noChangeAspect="1"/>
          </p:cNvPicPr>
          <p:nvPr/>
        </p:nvPicPr>
        <p:blipFill>
          <a:blip r:embed="rId8"/>
          <a:stretch>
            <a:fillRect/>
          </a:stretch>
        </p:blipFill>
        <p:spPr>
          <a:xfrm>
            <a:off x="7949939" y="1433487"/>
            <a:ext cx="2501588" cy="3255937"/>
          </a:xfrm>
          <a:prstGeom prst="rect">
            <a:avLst/>
          </a:prstGeom>
        </p:spPr>
      </p:pic>
      <p:pic>
        <p:nvPicPr>
          <p:cNvPr id="5" name="Picture 4" descr="Document picture">
            <a:hlinkClick r:id="rId6"/>
            <a:extLst>
              <a:ext uri="{FF2B5EF4-FFF2-40B4-BE49-F238E27FC236}">
                <a16:creationId xmlns:a16="http://schemas.microsoft.com/office/drawing/2014/main" id="{3EFBF070-FFC1-4567-AC35-23D1E0D063C3}"/>
              </a:ext>
            </a:extLst>
          </p:cNvPr>
          <p:cNvPicPr>
            <a:picLocks noChangeAspect="1"/>
          </p:cNvPicPr>
          <p:nvPr/>
        </p:nvPicPr>
        <p:blipFill>
          <a:blip r:embed="rId9"/>
          <a:stretch>
            <a:fillRect/>
          </a:stretch>
        </p:blipFill>
        <p:spPr>
          <a:xfrm>
            <a:off x="8725546" y="2071446"/>
            <a:ext cx="2322133" cy="2983023"/>
          </a:xfrm>
          <a:prstGeom prst="rect">
            <a:avLst/>
          </a:prstGeom>
        </p:spPr>
      </p:pic>
      <p:pic>
        <p:nvPicPr>
          <p:cNvPr id="12" name="Picture 11" descr="Document Picture">
            <a:extLst>
              <a:ext uri="{FF2B5EF4-FFF2-40B4-BE49-F238E27FC236}">
                <a16:creationId xmlns:a16="http://schemas.microsoft.com/office/drawing/2014/main" id="{7FFD9B0A-D704-40F7-8BA2-7E2CC38A00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6384" y="2940424"/>
            <a:ext cx="2322132" cy="3033536"/>
          </a:xfrm>
          <a:prstGeom prst="rect">
            <a:avLst/>
          </a:prstGeom>
        </p:spPr>
      </p:pic>
      <p:sp>
        <p:nvSpPr>
          <p:cNvPr id="10" name="Slide Number Placeholder 6">
            <a:extLst>
              <a:ext uri="{FF2B5EF4-FFF2-40B4-BE49-F238E27FC236}">
                <a16:creationId xmlns:a16="http://schemas.microsoft.com/office/drawing/2014/main" id="{04993A81-416D-4AD1-8BD1-4CD496A11355}"/>
              </a:ext>
              <a:ext uri="{C183D7F6-B498-43B3-948B-1728B52AA6E4}">
                <adec:decorative xmlns:adec="http://schemas.microsoft.com/office/drawing/2017/decorative" val="1"/>
              </a:ext>
            </a:extLst>
          </p:cNvPr>
          <p:cNvSpPr>
            <a:spLocks noGrp="1"/>
          </p:cNvSpPr>
          <p:nvPr>
            <p:ph type="sldNum" sz="quarter" idx="12"/>
          </p:nvPr>
        </p:nvSpPr>
        <p:spPr>
          <a:xfrm>
            <a:off x="0" y="6629400"/>
            <a:ext cx="410402" cy="228600"/>
          </a:xfrm>
        </p:spPr>
        <p:txBody>
          <a:bodyPr/>
          <a:lstStyle/>
          <a:p>
            <a:fld id="{9CD8D479-8942-46E8-A226-A4E01F7A105C}" type="slidenum">
              <a:rPr lang="en-US" smtClean="0">
                <a:latin typeface="Arial" panose="020B0604020202020204" pitchFamily="34" charset="0"/>
                <a:cs typeface="Arial" panose="020B0604020202020204" pitchFamily="34" charset="0"/>
              </a:rPr>
              <a:t>18</a:t>
            </a:fld>
            <a:endParaRPr lang="en-US">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0787B894-D746-400E-987D-8815F8BDEF0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86831253"/>
      </p:ext>
    </p:extLst>
  </p:cSld>
  <p:clrMapOvr>
    <a:masterClrMapping/>
  </p:clrMapOvr>
  <mc:AlternateContent xmlns:mc="http://schemas.openxmlformats.org/markup-compatibility/2006" xmlns:p14="http://schemas.microsoft.com/office/powerpoint/2010/main">
    <mc:Choice Requires="p14">
      <p:transition spd="med" p14:dur="700" advTm="116557">
        <p:fade/>
      </p:transition>
    </mc:Choice>
    <mc:Fallback xmlns="">
      <p:transition spd="med" advTm="1165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FCD3-4CFB-418D-889C-28A747E989CE}"/>
              </a:ext>
            </a:extLst>
          </p:cNvPr>
          <p:cNvSpPr>
            <a:spLocks noGrp="1"/>
          </p:cNvSpPr>
          <p:nvPr>
            <p:ph type="title"/>
          </p:nvPr>
        </p:nvSpPr>
        <p:spPr>
          <a:xfrm>
            <a:off x="308008" y="283474"/>
            <a:ext cx="9203982" cy="809346"/>
          </a:xfrm>
        </p:spPr>
        <p:txBody>
          <a:bodyPr>
            <a:noAutofit/>
          </a:bodyPr>
          <a:lstStyle/>
          <a:p>
            <a:r>
              <a:rPr lang="en-US" sz="2800" b="1">
                <a:latin typeface="Arial" panose="020B0604020202020204" pitchFamily="34" charset="0"/>
                <a:cs typeface="Arial" panose="020B0604020202020204" pitchFamily="34" charset="0"/>
              </a:rPr>
              <a:t>Indicators 3B, 3C and 3D: </a:t>
            </a:r>
            <a:br>
              <a:rPr lang="en-US" sz="2800" b="1">
                <a:latin typeface="Arial" panose="020B0604020202020204" pitchFamily="34" charset="0"/>
                <a:cs typeface="Arial" panose="020B0604020202020204" pitchFamily="34" charset="0"/>
              </a:rPr>
            </a:br>
            <a:r>
              <a:rPr lang="en-US" sz="2800" b="1">
                <a:latin typeface="Arial" panose="020B0604020202020204" pitchFamily="34" charset="0"/>
                <a:cs typeface="Arial" panose="020B0604020202020204" pitchFamily="34" charset="0"/>
              </a:rPr>
              <a:t>Improvement Strategies </a:t>
            </a:r>
          </a:p>
        </p:txBody>
      </p:sp>
      <p:sp>
        <p:nvSpPr>
          <p:cNvPr id="3" name="Content Placeholder 2">
            <a:extLst>
              <a:ext uri="{FF2B5EF4-FFF2-40B4-BE49-F238E27FC236}">
                <a16:creationId xmlns:a16="http://schemas.microsoft.com/office/drawing/2014/main" id="{55585521-763B-44E5-B46A-4377153CA342}"/>
              </a:ext>
            </a:extLst>
          </p:cNvPr>
          <p:cNvSpPr>
            <a:spLocks noGrp="1"/>
          </p:cNvSpPr>
          <p:nvPr>
            <p:ph sz="half" idx="2"/>
          </p:nvPr>
        </p:nvSpPr>
        <p:spPr>
          <a:xfrm>
            <a:off x="380787" y="1356379"/>
            <a:ext cx="9131203" cy="5059662"/>
          </a:xfrm>
        </p:spPr>
        <p:txBody>
          <a:bodyPr vert="horz" lIns="91440" tIns="45720" rIns="91440" bIns="45720" rtlCol="0" anchor="t">
            <a:noAutofit/>
          </a:bodyPr>
          <a:lstStyle/>
          <a:p>
            <a:pPr marL="438785" lvl="1" indent="-210185">
              <a:lnSpc>
                <a:spcPct val="100000"/>
              </a:lnSpc>
              <a:spcBef>
                <a:spcPts val="1200"/>
              </a:spcBef>
            </a:pPr>
            <a:r>
              <a:rPr lang="en-US" sz="2800">
                <a:latin typeface="Arial" panose="020B0604020202020204" pitchFamily="34" charset="0"/>
                <a:cs typeface="Arial" panose="020B0604020202020204" pitchFamily="34" charset="0"/>
              </a:rPr>
              <a:t>New York’s State Systemic Improvement Plan</a:t>
            </a:r>
          </a:p>
          <a:p>
            <a:pPr marL="438785" lvl="1" indent="-210185">
              <a:lnSpc>
                <a:spcPct val="100000"/>
              </a:lnSpc>
              <a:spcBef>
                <a:spcPts val="1200"/>
              </a:spcBef>
            </a:pPr>
            <a:r>
              <a:rPr lang="en-US" sz="2800">
                <a:latin typeface="Arial" panose="020B0604020202020204" pitchFamily="34" charset="0"/>
                <a:cs typeface="Arial" panose="020B0604020202020204" pitchFamily="34" charset="0"/>
              </a:rPr>
              <a:t>Policy change to allow “tests read” on the Grades 3-8 ELA Assessments </a:t>
            </a:r>
          </a:p>
          <a:p>
            <a:pPr marL="438785" lvl="1" indent="-210185">
              <a:lnSpc>
                <a:spcPct val="100000"/>
              </a:lnSpc>
              <a:spcBef>
                <a:spcPts val="1200"/>
              </a:spcBef>
            </a:pPr>
            <a:r>
              <a:rPr lang="en-US" sz="2800">
                <a:latin typeface="Arial" panose="020B0604020202020204" pitchFamily="34" charset="0"/>
                <a:cs typeface="Arial" panose="020B0604020202020204" pitchFamily="34" charset="0"/>
              </a:rPr>
              <a:t>Updated guidance on </a:t>
            </a:r>
            <a:r>
              <a:rPr lang="en-US" sz="2800" i="1" u="sng">
                <a:latin typeface="Arial" panose="020B0604020202020204" pitchFamily="34" charset="0"/>
                <a:cs typeface="Arial" panose="020B0604020202020204" pitchFamily="34" charset="0"/>
                <a:hlinkClick r:id="rId5"/>
              </a:rPr>
              <a:t>Testing Accommodations for Students with Disabilities</a:t>
            </a:r>
            <a:endParaRPr lang="en-US" sz="2800">
              <a:latin typeface="Arial" panose="020B0604020202020204" pitchFamily="34" charset="0"/>
              <a:cs typeface="Arial" panose="020B0604020202020204" pitchFamily="34" charset="0"/>
            </a:endParaRPr>
          </a:p>
          <a:p>
            <a:pPr marL="438785" lvl="1" indent="-210185">
              <a:lnSpc>
                <a:spcPct val="100000"/>
              </a:lnSpc>
              <a:spcBef>
                <a:spcPts val="1200"/>
              </a:spcBef>
            </a:pPr>
            <a:r>
              <a:rPr lang="en-US" sz="2800">
                <a:latin typeface="Arial" panose="020B0604020202020204" pitchFamily="34" charset="0"/>
                <a:cs typeface="Arial" panose="020B0604020202020204" pitchFamily="34" charset="0"/>
              </a:rPr>
              <a:t>OSE’s Youth Advisory Panel</a:t>
            </a:r>
          </a:p>
          <a:p>
            <a:pPr marL="438785" lvl="1" indent="-210185">
              <a:lnSpc>
                <a:spcPct val="100000"/>
              </a:lnSpc>
              <a:spcBef>
                <a:spcPts val="1200"/>
              </a:spcBef>
            </a:pPr>
            <a:r>
              <a:rPr lang="en-US" sz="2800">
                <a:latin typeface="Arial" panose="020B0604020202020204" pitchFamily="34" charset="0"/>
                <a:cs typeface="Arial" panose="020B0604020202020204" pitchFamily="34" charset="0"/>
              </a:rPr>
              <a:t>NYSED’s NYSAA Educator Advisory Panel input and feedback</a:t>
            </a:r>
          </a:p>
          <a:p>
            <a:pPr marL="438785" lvl="1" indent="-210185">
              <a:lnSpc>
                <a:spcPct val="100000"/>
              </a:lnSpc>
              <a:spcBef>
                <a:spcPts val="1200"/>
              </a:spcBef>
            </a:pPr>
            <a:r>
              <a:rPr lang="en-US" sz="2800">
                <a:latin typeface="Arial" panose="020B0604020202020204" pitchFamily="34" charset="0"/>
                <a:cs typeface="Arial" panose="020B0604020202020204" pitchFamily="34" charset="0"/>
              </a:rPr>
              <a:t>NYSAA Student Learning Profile</a:t>
            </a:r>
          </a:p>
          <a:p>
            <a:pPr marL="0" indent="0">
              <a:lnSpc>
                <a:spcPct val="100000"/>
              </a:lnSpc>
              <a:spcBef>
                <a:spcPts val="0"/>
              </a:spcBef>
              <a:buNone/>
            </a:pPr>
            <a:endParaRPr lang="en-US" sz="2400">
              <a:latin typeface="Arial" panose="020B0604020202020204" pitchFamily="34" charset="0"/>
              <a:cs typeface="Arial" panose="020B0604020202020204" pitchFamily="34" charset="0"/>
            </a:endParaRPr>
          </a:p>
          <a:p>
            <a:pPr marL="0" indent="0">
              <a:buNone/>
            </a:pPr>
            <a:endParaRPr lang="en-US" sz="2400">
              <a:latin typeface="Arial" panose="020B0604020202020204" pitchFamily="34" charset="0"/>
              <a:cs typeface="Arial" panose="020B0604020202020204" pitchFamily="34" charset="0"/>
            </a:endParaRPr>
          </a:p>
          <a:p>
            <a:pPr marL="210185" indent="-210185"/>
            <a:endParaRPr lang="en-US" sz="2400">
              <a:latin typeface="Arial" panose="020B0604020202020204" pitchFamily="34" charset="0"/>
              <a:cs typeface="Arial" panose="020B0604020202020204" pitchFamily="34" charset="0"/>
            </a:endParaRPr>
          </a:p>
          <a:p>
            <a:pPr marL="210185" indent="-210185"/>
            <a:endParaRPr lang="en-US" sz="2400">
              <a:latin typeface="Arial" panose="020B0604020202020204" pitchFamily="34" charset="0"/>
              <a:cs typeface="Arial" panose="020B0604020202020204" pitchFamily="34" charset="0"/>
            </a:endParaRPr>
          </a:p>
          <a:p>
            <a:pPr marL="210185" indent="-210185"/>
            <a:endParaRPr lang="en-US" sz="2400">
              <a:latin typeface="Arial" panose="020B0604020202020204" pitchFamily="34" charset="0"/>
              <a:cs typeface="Arial" panose="020B0604020202020204" pitchFamily="34" charset="0"/>
            </a:endParaRPr>
          </a:p>
          <a:p>
            <a:pPr marL="210185" indent="-210185"/>
            <a:endParaRPr lang="en-US" sz="2400">
              <a:latin typeface="Arial" panose="020B0604020202020204" pitchFamily="34" charset="0"/>
              <a:cs typeface="Arial" panose="020B0604020202020204" pitchFamily="34" charset="0"/>
            </a:endParaRPr>
          </a:p>
          <a:p>
            <a:pPr marL="210185" indent="-210185"/>
            <a:endParaRPr lang="en-US" sz="2400">
              <a:latin typeface="Arial" panose="020B0604020202020204" pitchFamily="34" charset="0"/>
              <a:cs typeface="Arial" panose="020B0604020202020204" pitchFamily="34" charset="0"/>
            </a:endParaRPr>
          </a:p>
        </p:txBody>
      </p:sp>
      <p:sp>
        <p:nvSpPr>
          <p:cNvPr id="4" name="Slide Number Placeholder 4">
            <a:extLst>
              <a:ext uri="{FF2B5EF4-FFF2-40B4-BE49-F238E27FC236}">
                <a16:creationId xmlns:a16="http://schemas.microsoft.com/office/drawing/2014/main" id="{AC0DBFBF-AD64-4072-9474-F13C2AB237B5}"/>
              </a:ext>
            </a:extLst>
          </p:cNvPr>
          <p:cNvSpPr>
            <a:spLocks noGrp="1"/>
          </p:cNvSpPr>
          <p:nvPr>
            <p:ph type="sldNum" sz="quarter" idx="12"/>
          </p:nvPr>
        </p:nvSpPr>
        <p:spPr>
          <a:xfrm>
            <a:off x="0" y="6629400"/>
            <a:ext cx="410402" cy="228600"/>
          </a:xfrm>
        </p:spPr>
        <p:txBody>
          <a:bodyPr/>
          <a:lstStyle/>
          <a:p>
            <a:fld id="{9CD8D479-8942-46E8-A226-A4E01F7A105C}" type="slidenum">
              <a:rPr lang="en-US" smtClean="0">
                <a:latin typeface="Arial" panose="020B0604020202020204" pitchFamily="34" charset="0"/>
                <a:cs typeface="Arial" panose="020B0604020202020204" pitchFamily="34" charset="0"/>
              </a:rPr>
              <a:t>19</a:t>
            </a:fld>
            <a:endParaRPr lang="en-US">
              <a:latin typeface="Arial" panose="020B0604020202020204" pitchFamily="34" charset="0"/>
              <a:cs typeface="Arial" panose="020B0604020202020204" pitchFamily="34" charset="0"/>
            </a:endParaRPr>
          </a:p>
        </p:txBody>
      </p:sp>
      <p:pic>
        <p:nvPicPr>
          <p:cNvPr id="13" name="Picture 12" descr="Document Picture">
            <a:extLst>
              <a:ext uri="{FF2B5EF4-FFF2-40B4-BE49-F238E27FC236}">
                <a16:creationId xmlns:a16="http://schemas.microsoft.com/office/drawing/2014/main" id="{16BBACF5-A4DA-459D-98D7-0C7D3BE49F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62126">
            <a:off x="9468439" y="2181036"/>
            <a:ext cx="1983443" cy="2550140"/>
          </a:xfrm>
          <a:prstGeom prst="rect">
            <a:avLst/>
          </a:prstGeom>
        </p:spPr>
      </p:pic>
      <p:pic>
        <p:nvPicPr>
          <p:cNvPr id="5" name="Audio 4">
            <a:hlinkClick r:id="" action="ppaction://media"/>
            <a:extLst>
              <a:ext uri="{FF2B5EF4-FFF2-40B4-BE49-F238E27FC236}">
                <a16:creationId xmlns:a16="http://schemas.microsoft.com/office/drawing/2014/main" id="{8A32C26F-6D48-4283-A6C7-D9319C31EE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35923867"/>
      </p:ext>
    </p:extLst>
  </p:cSld>
  <p:clrMapOvr>
    <a:masterClrMapping/>
  </p:clrMapOvr>
  <mc:AlternateContent xmlns:mc="http://schemas.openxmlformats.org/markup-compatibility/2006" xmlns:p14="http://schemas.microsoft.com/office/powerpoint/2010/main">
    <mc:Choice Requires="p14">
      <p:transition spd="med" p14:dur="700" advTm="164360">
        <p:fade/>
      </p:transition>
    </mc:Choice>
    <mc:Fallback xmlns="">
      <p:transition spd="med" advTm="1643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52CC-97C7-43CD-949B-12FA051F5E7C}"/>
              </a:ext>
            </a:extLst>
          </p:cNvPr>
          <p:cNvSpPr>
            <a:spLocks noGrp="1"/>
          </p:cNvSpPr>
          <p:nvPr>
            <p:ph type="title"/>
          </p:nvPr>
        </p:nvSpPr>
        <p:spPr>
          <a:xfrm>
            <a:off x="898902" y="276087"/>
            <a:ext cx="8384583" cy="846276"/>
          </a:xfrm>
        </p:spPr>
        <p:txBody>
          <a:bodyPr>
            <a:normAutofit/>
          </a:bodyPr>
          <a:lstStyle/>
          <a:p>
            <a:r>
              <a:rPr lang="en-US" sz="4000" b="1">
                <a:latin typeface="Arial" panose="020B0604020202020204" pitchFamily="34" charset="0"/>
                <a:cs typeface="Arial" panose="020B0604020202020204" pitchFamily="34" charset="0"/>
              </a:rPr>
              <a:t>Indicator 3: Agenda</a:t>
            </a:r>
          </a:p>
        </p:txBody>
      </p:sp>
      <p:graphicFrame>
        <p:nvGraphicFramePr>
          <p:cNvPr id="7" name="Content Placeholder 6" descr="Colorful bulleted list">
            <a:extLst>
              <a:ext uri="{FF2B5EF4-FFF2-40B4-BE49-F238E27FC236}">
                <a16:creationId xmlns:a16="http://schemas.microsoft.com/office/drawing/2014/main" id="{05E07A3C-5FEC-42CF-B7C6-CCDF72954647}"/>
              </a:ext>
            </a:extLst>
          </p:cNvPr>
          <p:cNvGraphicFramePr>
            <a:graphicFrameLocks noGrp="1"/>
          </p:cNvGraphicFramePr>
          <p:nvPr>
            <p:ph idx="1"/>
            <p:extLst>
              <p:ext uri="{D42A27DB-BD31-4B8C-83A1-F6EECF244321}">
                <p14:modId xmlns:p14="http://schemas.microsoft.com/office/powerpoint/2010/main" val="3401072147"/>
              </p:ext>
            </p:extLst>
          </p:nvPr>
        </p:nvGraphicFramePr>
        <p:xfrm>
          <a:off x="1409699" y="1122364"/>
          <a:ext cx="10010775" cy="53496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E3CF2FEE-7B91-412D-B8AE-05D626F0CD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a:ln>
                <a:noFill/>
              </a:ln>
              <a:solidFill>
                <a:srgbClr val="4472C4">
                  <a:lumMod val="50000"/>
                </a:srgbClr>
              </a:solidFill>
              <a:effectLst/>
              <a:uLnTx/>
              <a:uFillTx/>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0BAB7374-0979-4A36-A274-5A6BFA0E515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35984421"/>
      </p:ext>
    </p:extLst>
  </p:cSld>
  <p:clrMapOvr>
    <a:masterClrMapping/>
  </p:clrMapOvr>
  <mc:AlternateContent xmlns:mc="http://schemas.openxmlformats.org/markup-compatibility/2006" xmlns:p14="http://schemas.microsoft.com/office/powerpoint/2010/main">
    <mc:Choice Requires="p14">
      <p:transition spd="med" p14:dur="700" advTm="24599">
        <p:fade/>
      </p:transition>
    </mc:Choice>
    <mc:Fallback xmlns="">
      <p:transition spd="med" advTm="245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FCD3-4CFB-418D-889C-28A747E989CE}"/>
              </a:ext>
            </a:extLst>
          </p:cNvPr>
          <p:cNvSpPr>
            <a:spLocks noGrp="1"/>
          </p:cNvSpPr>
          <p:nvPr>
            <p:ph type="title"/>
          </p:nvPr>
        </p:nvSpPr>
        <p:spPr>
          <a:xfrm>
            <a:off x="308008" y="283473"/>
            <a:ext cx="9028836" cy="940502"/>
          </a:xfrm>
        </p:spPr>
        <p:txBody>
          <a:bodyPr>
            <a:noAutofit/>
          </a:bodyPr>
          <a:lstStyle/>
          <a:p>
            <a:r>
              <a:rPr lang="en-US" sz="2800" b="1">
                <a:latin typeface="Arial" panose="020B0604020202020204" pitchFamily="34" charset="0"/>
                <a:cs typeface="Arial" panose="020B0604020202020204" pitchFamily="34" charset="0"/>
              </a:rPr>
              <a:t>Indicators 3B, 3C and 3D: </a:t>
            </a:r>
            <a:br>
              <a:rPr lang="en-US" sz="2800" b="1">
                <a:latin typeface="Arial" panose="020B0604020202020204" pitchFamily="34" charset="0"/>
                <a:cs typeface="Arial" panose="020B0604020202020204" pitchFamily="34" charset="0"/>
              </a:rPr>
            </a:br>
            <a:r>
              <a:rPr lang="en-US" sz="2800" b="1">
                <a:latin typeface="Arial" panose="020B0604020202020204" pitchFamily="34" charset="0"/>
                <a:cs typeface="Arial" panose="020B0604020202020204" pitchFamily="34" charset="0"/>
              </a:rPr>
              <a:t>New Improvement Strategy </a:t>
            </a:r>
          </a:p>
        </p:txBody>
      </p:sp>
      <p:sp>
        <p:nvSpPr>
          <p:cNvPr id="3" name="Content Placeholder 2">
            <a:extLst>
              <a:ext uri="{FF2B5EF4-FFF2-40B4-BE49-F238E27FC236}">
                <a16:creationId xmlns:a16="http://schemas.microsoft.com/office/drawing/2014/main" id="{55585521-763B-44E5-B46A-4377153CA342}"/>
              </a:ext>
            </a:extLst>
          </p:cNvPr>
          <p:cNvSpPr>
            <a:spLocks noGrp="1"/>
          </p:cNvSpPr>
          <p:nvPr>
            <p:ph sz="half" idx="2"/>
          </p:nvPr>
        </p:nvSpPr>
        <p:spPr>
          <a:xfrm>
            <a:off x="410400" y="1572322"/>
            <a:ext cx="11431080" cy="4843718"/>
          </a:xfrm>
        </p:spPr>
        <p:txBody>
          <a:bodyPr vert="horz" lIns="91440" tIns="45720" rIns="91440" bIns="45720" rtlCol="0" anchor="t">
            <a:noAutofit/>
          </a:bodyPr>
          <a:lstStyle/>
          <a:p>
            <a:pPr marL="0" indent="0">
              <a:lnSpc>
                <a:spcPct val="100000"/>
              </a:lnSpc>
              <a:spcBef>
                <a:spcPts val="1200"/>
              </a:spcBef>
              <a:buNone/>
            </a:pPr>
            <a:r>
              <a:rPr lang="en-US" sz="2800">
                <a:latin typeface="Arial" panose="020B0604020202020204" pitchFamily="34" charset="0"/>
                <a:cs typeface="Arial" panose="020B0604020202020204" pitchFamily="34" charset="0"/>
              </a:rPr>
              <a:t>Multi-Tiered Systems of Support-Integrated (MTSS-I) Framework</a:t>
            </a:r>
          </a:p>
          <a:p>
            <a:pPr marL="438785" lvl="1" indent="-210185">
              <a:lnSpc>
                <a:spcPct val="100000"/>
              </a:lnSpc>
              <a:spcBef>
                <a:spcPts val="0"/>
              </a:spcBef>
            </a:pPr>
            <a:endParaRPr lang="en-US" sz="2200">
              <a:latin typeface="Arial" panose="020B0604020202020204" pitchFamily="34" charset="0"/>
              <a:cs typeface="Arial" panose="020B0604020202020204" pitchFamily="34" charset="0"/>
            </a:endParaRPr>
          </a:p>
          <a:p>
            <a:pPr marL="438785" lvl="1" indent="-210185">
              <a:lnSpc>
                <a:spcPct val="100000"/>
              </a:lnSpc>
              <a:spcBef>
                <a:spcPts val="0"/>
              </a:spcBef>
            </a:pPr>
            <a:r>
              <a:rPr lang="en-US" sz="2200" b="0" i="0" kern="1200">
                <a:solidFill>
                  <a:schemeClr val="tx1"/>
                </a:solidFill>
                <a:effectLst/>
                <a:latin typeface="Arial" panose="020B0604020202020204" pitchFamily="34" charset="0"/>
                <a:cs typeface="Arial" panose="020B0604020202020204" pitchFamily="34" charset="0"/>
              </a:rPr>
              <a:t>In 2020, NYSED received a State Personnel Development Grant (SPDG) from USDE.  </a:t>
            </a:r>
            <a:r>
              <a:rPr lang="en-US" sz="2200" kern="1200">
                <a:solidFill>
                  <a:schemeClr val="tx1"/>
                </a:solidFill>
                <a:effectLst/>
                <a:latin typeface="Arial" panose="020B0604020202020204" pitchFamily="34" charset="0"/>
                <a:ea typeface="+mn-ea"/>
                <a:cs typeface="Arial" panose="020B0604020202020204" pitchFamily="34" charset="0"/>
              </a:rPr>
              <a:t>Funds from this grant will be used to improve results for all students, particularly students with disabilities, by establishing a Statewide, evidence-based, MTSS-I framework. </a:t>
            </a:r>
          </a:p>
          <a:p>
            <a:pPr marL="438785" lvl="1" indent="-210185">
              <a:lnSpc>
                <a:spcPct val="100000"/>
              </a:lnSpc>
              <a:spcBef>
                <a:spcPts val="0"/>
              </a:spcBef>
            </a:pPr>
            <a:endParaRPr lang="en-US" sz="2200">
              <a:latin typeface="Arial" panose="020B0604020202020204" pitchFamily="34" charset="0"/>
              <a:cs typeface="Arial" panose="020B0604020202020204" pitchFamily="34" charset="0"/>
            </a:endParaRPr>
          </a:p>
          <a:p>
            <a:pPr marL="676529" lvl="2" indent="-210185">
              <a:lnSpc>
                <a:spcPct val="100000"/>
              </a:lnSpc>
              <a:spcBef>
                <a:spcPts val="0"/>
              </a:spcBef>
            </a:pPr>
            <a:r>
              <a:rPr lang="en-US" sz="2000">
                <a:latin typeface="Arial" panose="020B0604020202020204" pitchFamily="34" charset="0"/>
                <a:cs typeface="Arial" panose="020B0604020202020204" pitchFamily="34" charset="0"/>
              </a:rPr>
              <a:t>MTSS-I is a whole-child, whole school approach that provides students with the level of support necessary to meet their academic, behavioral, and social-emotional needs.</a:t>
            </a:r>
          </a:p>
          <a:p>
            <a:pPr marL="676529" lvl="2" indent="-210185">
              <a:lnSpc>
                <a:spcPct val="100000"/>
              </a:lnSpc>
              <a:spcBef>
                <a:spcPts val="0"/>
              </a:spcBef>
            </a:pPr>
            <a:endParaRPr lang="en-US" sz="2000">
              <a:latin typeface="Arial" panose="020B0604020202020204" pitchFamily="34" charset="0"/>
              <a:cs typeface="Arial" panose="020B0604020202020204" pitchFamily="34" charset="0"/>
            </a:endParaRPr>
          </a:p>
          <a:p>
            <a:pPr marL="676529" lvl="2" indent="-210185">
              <a:lnSpc>
                <a:spcPct val="100000"/>
              </a:lnSpc>
              <a:spcBef>
                <a:spcPts val="0"/>
              </a:spcBef>
            </a:pPr>
            <a:r>
              <a:rPr lang="en-US" sz="2000" kern="1200">
                <a:solidFill>
                  <a:schemeClr val="tx1"/>
                </a:solidFill>
                <a:effectLst/>
                <a:latin typeface="Arial" panose="020B0604020202020204" pitchFamily="34" charset="0"/>
                <a:ea typeface="+mn-ea"/>
                <a:cs typeface="Arial" panose="020B0604020202020204" pitchFamily="34" charset="0"/>
              </a:rPr>
              <a:t>The MTSS-I framework will help educators prioritize the needs of the whole child and integrates academic, behavioral, and social emotional support within a culturally responsive and sustaining framework. </a:t>
            </a:r>
          </a:p>
          <a:p>
            <a:pPr marL="438785" lvl="1" indent="-210185">
              <a:lnSpc>
                <a:spcPct val="100000"/>
              </a:lnSpc>
              <a:spcBef>
                <a:spcPts val="0"/>
              </a:spcBef>
            </a:pPr>
            <a:endParaRPr lang="en-US" sz="2000">
              <a:latin typeface="Arial" panose="020B0604020202020204" pitchFamily="34" charset="0"/>
              <a:cs typeface="Arial" panose="020B0604020202020204" pitchFamily="34" charset="0"/>
            </a:endParaRPr>
          </a:p>
          <a:p>
            <a:pPr marL="438785" lvl="1" indent="-210185">
              <a:lnSpc>
                <a:spcPct val="100000"/>
              </a:lnSpc>
              <a:spcBef>
                <a:spcPts val="0"/>
              </a:spcBef>
            </a:pPr>
            <a:endParaRPr lang="en-US" sz="2000">
              <a:latin typeface="Arial" panose="020B0604020202020204" pitchFamily="34" charset="0"/>
              <a:cs typeface="Arial" panose="020B0604020202020204" pitchFamily="34" charset="0"/>
            </a:endParaRPr>
          </a:p>
        </p:txBody>
      </p:sp>
      <p:sp>
        <p:nvSpPr>
          <p:cNvPr id="4" name="Slide Number Placeholder 4">
            <a:extLst>
              <a:ext uri="{FF2B5EF4-FFF2-40B4-BE49-F238E27FC236}">
                <a16:creationId xmlns:a16="http://schemas.microsoft.com/office/drawing/2014/main" id="{AC0DBFBF-AD64-4072-9474-F13C2AB237B5}"/>
              </a:ext>
            </a:extLst>
          </p:cNvPr>
          <p:cNvSpPr>
            <a:spLocks noGrp="1"/>
          </p:cNvSpPr>
          <p:nvPr>
            <p:ph type="sldNum" sz="quarter" idx="12"/>
          </p:nvPr>
        </p:nvSpPr>
        <p:spPr>
          <a:xfrm>
            <a:off x="0" y="6629400"/>
            <a:ext cx="410402" cy="228600"/>
          </a:xfrm>
        </p:spPr>
        <p:txBody>
          <a:bodyPr/>
          <a:lstStyle/>
          <a:p>
            <a:fld id="{9CD8D479-8942-46E8-A226-A4E01F7A105C}" type="slidenum">
              <a:rPr lang="en-US" smtClean="0">
                <a:latin typeface="Arial" panose="020B0604020202020204" pitchFamily="34" charset="0"/>
                <a:cs typeface="Arial" panose="020B0604020202020204" pitchFamily="34" charset="0"/>
              </a:rPr>
              <a:t>20</a:t>
            </a:fld>
            <a:endParaRPr lang="en-US">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670F6461-241F-4D57-A5F2-B4E759629A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76896123"/>
      </p:ext>
    </p:extLst>
  </p:cSld>
  <p:clrMapOvr>
    <a:masterClrMapping/>
  </p:clrMapOvr>
  <mc:AlternateContent xmlns:mc="http://schemas.openxmlformats.org/markup-compatibility/2006" xmlns:p14="http://schemas.microsoft.com/office/powerpoint/2010/main">
    <mc:Choice Requires="p14">
      <p:transition spd="med" p14:dur="700" advTm="50513">
        <p:fade/>
      </p:transition>
    </mc:Choice>
    <mc:Fallback xmlns="">
      <p:transition spd="med" advTm="505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F69BA-761F-4EFA-A962-05F75AE07694}"/>
              </a:ext>
            </a:extLst>
          </p:cNvPr>
          <p:cNvSpPr>
            <a:spLocks noGrp="1"/>
          </p:cNvSpPr>
          <p:nvPr>
            <p:ph type="title"/>
          </p:nvPr>
        </p:nvSpPr>
        <p:spPr>
          <a:xfrm>
            <a:off x="0" y="117923"/>
            <a:ext cx="9812491" cy="1183566"/>
          </a:xfrm>
        </p:spPr>
        <p:txBody>
          <a:bodyPr>
            <a:normAutofit fontScale="90000"/>
          </a:bodyPr>
          <a:lstStyle/>
          <a:p>
            <a:pPr algn="ctr"/>
            <a:r>
              <a:rPr lang="en-US" sz="4000" b="1">
                <a:latin typeface="Arial" panose="020B0604020202020204" pitchFamily="34" charset="0"/>
                <a:cs typeface="Arial" panose="020B0604020202020204" pitchFamily="34" charset="0"/>
              </a:rPr>
              <a:t>Stakeholder Input: Improvement Strategies</a:t>
            </a:r>
          </a:p>
        </p:txBody>
      </p:sp>
      <p:sp>
        <p:nvSpPr>
          <p:cNvPr id="8" name="Content Placeholder 7">
            <a:extLst>
              <a:ext uri="{FF2B5EF4-FFF2-40B4-BE49-F238E27FC236}">
                <a16:creationId xmlns:a16="http://schemas.microsoft.com/office/drawing/2014/main" id="{6831B642-F3C1-4C40-BC0D-A0DF2BAF1BD4}"/>
              </a:ext>
            </a:extLst>
          </p:cNvPr>
          <p:cNvSpPr>
            <a:spLocks noGrp="1"/>
          </p:cNvSpPr>
          <p:nvPr>
            <p:ph sz="half" idx="2"/>
          </p:nvPr>
        </p:nvSpPr>
        <p:spPr>
          <a:xfrm>
            <a:off x="5210979" y="2291929"/>
            <a:ext cx="6566053" cy="3799287"/>
          </a:xfrm>
        </p:spPr>
        <p:txBody>
          <a:bodyPr/>
          <a:lstStyle/>
          <a:p>
            <a:pPr marL="0" indent="0" algn="ctr">
              <a:buNone/>
            </a:pPr>
            <a:r>
              <a:rPr lang="en-US" sz="3200">
                <a:latin typeface="Arial" panose="020B0604020202020204" pitchFamily="34" charset="0"/>
                <a:cs typeface="Arial" panose="020B0604020202020204" pitchFamily="34" charset="0"/>
              </a:rPr>
              <a:t>What activities should be considered, maintained, or strengthened to address improvements in the participation and performance of students with disabilities on State assessments? </a:t>
            </a:r>
          </a:p>
          <a:p>
            <a:pPr algn="ctr"/>
            <a:endParaRPr lang="en-US"/>
          </a:p>
        </p:txBody>
      </p:sp>
      <p:sp>
        <p:nvSpPr>
          <p:cNvPr id="3" name="Slide Number Placeholder 2">
            <a:extLst>
              <a:ext uri="{FF2B5EF4-FFF2-40B4-BE49-F238E27FC236}">
                <a16:creationId xmlns:a16="http://schemas.microsoft.com/office/drawing/2014/main" id="{17E99AC7-2B6D-4F2C-A2C2-8C4CDA1FDD8B}"/>
              </a:ext>
            </a:extLst>
          </p:cNvPr>
          <p:cNvSpPr>
            <a:spLocks noGrp="1"/>
          </p:cNvSpPr>
          <p:nvPr>
            <p:ph type="sldNum" sz="quarter" idx="12"/>
          </p:nvPr>
        </p:nvSpPr>
        <p:spPr/>
        <p:txBody>
          <a:bodyPr/>
          <a:lstStyle/>
          <a:p>
            <a:fld id="{9CD8D479-8942-46E8-A226-A4E01F7A105C}" type="slidenum">
              <a:rPr lang="en-US" smtClean="0">
                <a:latin typeface="Arial" panose="020B0604020202020204" pitchFamily="34" charset="0"/>
                <a:cs typeface="Arial" panose="020B0604020202020204" pitchFamily="34" charset="0"/>
              </a:rPr>
              <a:t>21</a:t>
            </a:fld>
            <a:endParaRPr lang="en-US">
              <a:latin typeface="Arial" panose="020B0604020202020204" pitchFamily="34" charset="0"/>
              <a:cs typeface="Arial" panose="020B0604020202020204" pitchFamily="34" charset="0"/>
            </a:endParaRPr>
          </a:p>
        </p:txBody>
      </p:sp>
      <p:pic>
        <p:nvPicPr>
          <p:cNvPr id="9" name="Content Placeholder 11" descr="Questions">
            <a:extLst>
              <a:ext uri="{FF2B5EF4-FFF2-40B4-BE49-F238E27FC236}">
                <a16:creationId xmlns:a16="http://schemas.microsoft.com/office/drawing/2014/main" id="{F6467A0F-F133-4115-ABC0-5FC6D8E3098A}"/>
              </a:ext>
            </a:extLst>
          </p:cNvPr>
          <p:cNvPicPr>
            <a:picLocks noGrp="1" noChangeAspect="1"/>
          </p:cNvPicPr>
          <p:nvPr>
            <p:ph sz="half"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4776" y="1912091"/>
            <a:ext cx="4236203" cy="4236203"/>
          </a:xfrm>
          <a:prstGeom prst="rect">
            <a:avLst/>
          </a:prstGeom>
        </p:spPr>
      </p:pic>
      <p:pic>
        <p:nvPicPr>
          <p:cNvPr id="4" name="Audio 3">
            <a:hlinkClick r:id="" action="ppaction://media"/>
            <a:extLst>
              <a:ext uri="{FF2B5EF4-FFF2-40B4-BE49-F238E27FC236}">
                <a16:creationId xmlns:a16="http://schemas.microsoft.com/office/drawing/2014/main" id="{3181CE4A-0C53-4D30-B3CB-20BA0263BD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86321062"/>
      </p:ext>
    </p:extLst>
  </p:cSld>
  <p:clrMapOvr>
    <a:masterClrMapping/>
  </p:clrMapOvr>
  <mc:AlternateContent xmlns:mc="http://schemas.openxmlformats.org/markup-compatibility/2006" xmlns:p14="http://schemas.microsoft.com/office/powerpoint/2010/main">
    <mc:Choice Requires="p14">
      <p:transition spd="med" p14:dur="700" advTm="24927">
        <p:fade/>
      </p:transition>
    </mc:Choice>
    <mc:Fallback xmlns="">
      <p:transition spd="med" advTm="249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6433-E6D6-4C05-8A2C-557997D110EB}"/>
              </a:ext>
            </a:extLst>
          </p:cNvPr>
          <p:cNvSpPr>
            <a:spLocks noGrp="1"/>
          </p:cNvSpPr>
          <p:nvPr>
            <p:ph type="title"/>
          </p:nvPr>
        </p:nvSpPr>
        <p:spPr>
          <a:xfrm>
            <a:off x="349871" y="356297"/>
            <a:ext cx="10432105" cy="1183566"/>
          </a:xfrm>
        </p:spPr>
        <p:txBody>
          <a:bodyPr>
            <a:normAutofit fontScale="90000"/>
          </a:bodyPr>
          <a:lstStyle/>
          <a:p>
            <a:r>
              <a:rPr lang="en-US" sz="3600" b="1">
                <a:latin typeface="Arial" panose="020B0604020202020204" pitchFamily="34" charset="0"/>
                <a:cs typeface="Arial" panose="020B0604020202020204" pitchFamily="34" charset="0"/>
              </a:rPr>
              <a:t>Indicator 3  - FFY 2020-2025 SPP/APR </a:t>
            </a:r>
            <a:br>
              <a:rPr lang="en-US" sz="3600" b="1">
                <a:latin typeface="Arial" panose="020B0604020202020204" pitchFamily="34" charset="0"/>
                <a:cs typeface="Arial" panose="020B0604020202020204" pitchFamily="34" charset="0"/>
              </a:rPr>
            </a:br>
            <a:r>
              <a:rPr lang="en-US" sz="3600" b="1">
                <a:latin typeface="Arial" panose="020B0604020202020204" pitchFamily="34" charset="0"/>
                <a:cs typeface="Arial" panose="020B0604020202020204" pitchFamily="34" charset="0"/>
              </a:rPr>
              <a:t>What data will be Reported?</a:t>
            </a:r>
            <a:endParaRPr lang="en-US" b="1">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6243912-4678-41D5-A091-E247E3FCD806}"/>
              </a:ext>
            </a:extLst>
          </p:cNvPr>
          <p:cNvSpPr txBox="1"/>
          <p:nvPr/>
        </p:nvSpPr>
        <p:spPr>
          <a:xfrm>
            <a:off x="410403" y="1633748"/>
            <a:ext cx="11322686" cy="1384995"/>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nchor="ctr">
            <a:spAutoFit/>
          </a:bodyPr>
          <a:lstStyle/>
          <a:p>
            <a:r>
              <a:rPr lang="en-US" sz="2800" b="0" i="0" u="none" strike="noStrike" baseline="0">
                <a:solidFill>
                  <a:srgbClr val="221E1F"/>
                </a:solidFill>
                <a:latin typeface="Arial" panose="020B0604020202020204" pitchFamily="34" charset="0"/>
                <a:cs typeface="Arial" panose="020B0604020202020204" pitchFamily="34" charset="0"/>
              </a:rPr>
              <a:t>The proposed targets cover the reporting </a:t>
            </a:r>
            <a:r>
              <a:rPr lang="en-US" sz="2800">
                <a:solidFill>
                  <a:srgbClr val="221E1F"/>
                </a:solidFill>
                <a:latin typeface="Arial" panose="020B0604020202020204" pitchFamily="34" charset="0"/>
                <a:cs typeface="Arial" panose="020B0604020202020204" pitchFamily="34" charset="0"/>
              </a:rPr>
              <a:t>years included in the new SPP/APR cycle for FFY </a:t>
            </a:r>
            <a:r>
              <a:rPr lang="en-US" sz="2800" b="0" i="0" u="none" strike="noStrike" baseline="0">
                <a:solidFill>
                  <a:srgbClr val="221E1F"/>
                </a:solidFill>
                <a:latin typeface="Arial" panose="020B0604020202020204" pitchFamily="34" charset="0"/>
                <a:cs typeface="Arial" panose="020B0604020202020204" pitchFamily="34" charset="0"/>
              </a:rPr>
              <a:t>2020-2025 (or school years 2020-21 through 2025-26). </a:t>
            </a:r>
            <a:endParaRPr lang="en-US" sz="28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88DBA58-1AAE-41C0-8BB5-7CAFA2DCB7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graphicFrame>
        <p:nvGraphicFramePr>
          <p:cNvPr id="10" name="Content Placeholder 3" descr="Description of the school year data that is submitted in the Annual Performance Report on a federal fiscal year basis. ">
            <a:extLst>
              <a:ext uri="{FF2B5EF4-FFF2-40B4-BE49-F238E27FC236}">
                <a16:creationId xmlns:a16="http://schemas.microsoft.com/office/drawing/2014/main" id="{918E8C44-C856-47B2-AE8F-A40DEE64CFFE}"/>
              </a:ext>
            </a:extLst>
          </p:cNvPr>
          <p:cNvGraphicFramePr/>
          <p:nvPr/>
        </p:nvGraphicFramePr>
        <p:xfrm>
          <a:off x="349871" y="3018743"/>
          <a:ext cx="11719948" cy="361065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0F3E22CB-4220-4C7F-B0E6-7D1B9E01ACD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3532693"/>
      </p:ext>
    </p:extLst>
  </p:cSld>
  <p:clrMapOvr>
    <a:masterClrMapping/>
  </p:clrMapOvr>
  <mc:AlternateContent xmlns:mc="http://schemas.openxmlformats.org/markup-compatibility/2006" xmlns:p14="http://schemas.microsoft.com/office/powerpoint/2010/main">
    <mc:Choice Requires="p14">
      <p:transition spd="med" p14:dur="700" advTm="65861">
        <p:fade/>
      </p:transition>
    </mc:Choice>
    <mc:Fallback xmlns="">
      <p:transition spd="med" advTm="658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5E600-3539-49CE-BF4E-AA9463292A59}"/>
              </a:ext>
            </a:extLst>
          </p:cNvPr>
          <p:cNvSpPr>
            <a:spLocks noGrp="1"/>
          </p:cNvSpPr>
          <p:nvPr>
            <p:ph type="title"/>
          </p:nvPr>
        </p:nvSpPr>
        <p:spPr>
          <a:xfrm>
            <a:off x="203201" y="274638"/>
            <a:ext cx="9144001" cy="1143000"/>
          </a:xfrm>
        </p:spPr>
        <p:txBody>
          <a:bodyPr anchor="ctr">
            <a:normAutofit/>
          </a:bodyPr>
          <a:lstStyle/>
          <a:p>
            <a:r>
              <a:rPr lang="en-US" b="1">
                <a:latin typeface="Arial" panose="020B0604020202020204" pitchFamily="34" charset="0"/>
                <a:cs typeface="Arial" panose="020B0604020202020204" pitchFamily="34" charset="0"/>
              </a:rPr>
              <a:t>Target Setting</a:t>
            </a:r>
          </a:p>
        </p:txBody>
      </p:sp>
      <p:sp>
        <p:nvSpPr>
          <p:cNvPr id="3" name="Content Placeholder 2">
            <a:extLst>
              <a:ext uri="{FF2B5EF4-FFF2-40B4-BE49-F238E27FC236}">
                <a16:creationId xmlns:a16="http://schemas.microsoft.com/office/drawing/2014/main" id="{3AE94BA2-FCE1-4462-8AC8-60B28E8E89F6}"/>
              </a:ext>
            </a:extLst>
          </p:cNvPr>
          <p:cNvSpPr>
            <a:spLocks noGrp="1"/>
          </p:cNvSpPr>
          <p:nvPr>
            <p:ph sz="half" idx="1"/>
          </p:nvPr>
        </p:nvSpPr>
        <p:spPr>
          <a:xfrm>
            <a:off x="203201" y="1266322"/>
            <a:ext cx="9546280" cy="5217605"/>
          </a:xfrm>
        </p:spPr>
        <p:txBody>
          <a:bodyPr>
            <a:noAutofit/>
          </a:bodyPr>
          <a:lstStyle/>
          <a:p>
            <a:pPr algn="just">
              <a:lnSpc>
                <a:spcPct val="100000"/>
              </a:lnSpc>
              <a:spcBef>
                <a:spcPts val="0"/>
              </a:spcBef>
            </a:pPr>
            <a:r>
              <a:rPr lang="en-US" sz="2600">
                <a:latin typeface="Arial" panose="020B0604020202020204" pitchFamily="34" charset="0"/>
                <a:cs typeface="Arial" panose="020B0604020202020204" pitchFamily="34" charset="0"/>
              </a:rPr>
              <a:t>New baseline (“starting point”) needed for 3A, 3B, 3C and 3D.</a:t>
            </a:r>
          </a:p>
          <a:p>
            <a:pPr>
              <a:lnSpc>
                <a:spcPct val="100000"/>
              </a:lnSpc>
              <a:spcBef>
                <a:spcPts val="1200"/>
              </a:spcBef>
            </a:pPr>
            <a:r>
              <a:rPr lang="en-US" sz="2600">
                <a:latin typeface="Arial" panose="020B0604020202020204" pitchFamily="34" charset="0"/>
                <a:cs typeface="Arial" panose="020B0604020202020204" pitchFamily="34" charset="0"/>
              </a:rPr>
              <a:t>New targets must cover the six years of the new SPP/APR cycle (FFY 2020-2025).  </a:t>
            </a:r>
          </a:p>
          <a:p>
            <a:pPr>
              <a:lnSpc>
                <a:spcPct val="100000"/>
              </a:lnSpc>
              <a:spcBef>
                <a:spcPts val="1200"/>
              </a:spcBef>
            </a:pPr>
            <a:r>
              <a:rPr lang="en-US" sz="2600">
                <a:latin typeface="Arial" panose="020B0604020202020204" pitchFamily="34" charset="0"/>
                <a:cs typeface="Arial" panose="020B0604020202020204" pitchFamily="34" charset="0"/>
              </a:rPr>
              <a:t>Targets must be:</a:t>
            </a:r>
          </a:p>
          <a:p>
            <a:pPr lvl="1">
              <a:lnSpc>
                <a:spcPct val="100000"/>
              </a:lnSpc>
              <a:spcBef>
                <a:spcPts val="0"/>
              </a:spcBef>
            </a:pPr>
            <a:r>
              <a:rPr lang="en-US" sz="2600">
                <a:latin typeface="Arial" panose="020B0604020202020204" pitchFamily="34" charset="0"/>
                <a:cs typeface="Arial" panose="020B0604020202020204" pitchFamily="34" charset="0"/>
              </a:rPr>
              <a:t>measurable;</a:t>
            </a:r>
          </a:p>
          <a:p>
            <a:pPr lvl="1">
              <a:lnSpc>
                <a:spcPct val="100000"/>
              </a:lnSpc>
              <a:spcBef>
                <a:spcPts val="0"/>
              </a:spcBef>
            </a:pPr>
            <a:r>
              <a:rPr lang="en-US" sz="2600">
                <a:latin typeface="Arial" panose="020B0604020202020204" pitchFamily="34" charset="0"/>
                <a:cs typeface="Arial" panose="020B0604020202020204" pitchFamily="34" charset="0"/>
              </a:rPr>
              <a:t>rigorous (but attainable);</a:t>
            </a:r>
          </a:p>
          <a:p>
            <a:pPr>
              <a:lnSpc>
                <a:spcPct val="100000"/>
              </a:lnSpc>
              <a:spcBef>
                <a:spcPts val="1200"/>
              </a:spcBef>
            </a:pPr>
            <a:r>
              <a:rPr lang="en-US" sz="2600">
                <a:latin typeface="Arial" panose="020B0604020202020204" pitchFamily="34" charset="0"/>
                <a:cs typeface="Arial" panose="020B0604020202020204" pitchFamily="34" charset="0"/>
              </a:rPr>
              <a:t>Generally, targets must show improvement over baseline.</a:t>
            </a:r>
          </a:p>
          <a:p>
            <a:pPr lvl="1">
              <a:lnSpc>
                <a:spcPct val="100000"/>
              </a:lnSpc>
              <a:spcBef>
                <a:spcPts val="0"/>
              </a:spcBef>
            </a:pPr>
            <a:r>
              <a:rPr lang="en-US" sz="2200">
                <a:latin typeface="Arial" panose="020B0604020202020204" pitchFamily="34" charset="0"/>
                <a:cs typeface="Arial" panose="020B0604020202020204" pitchFamily="34" charset="0"/>
              </a:rPr>
              <a:t>3A FFY 2025 target – May be set at 95% even if there is no improvement over baseline.</a:t>
            </a:r>
            <a:endParaRPr lang="en-US" sz="2200"/>
          </a:p>
          <a:p>
            <a:pPr>
              <a:lnSpc>
                <a:spcPct val="100000"/>
              </a:lnSpc>
              <a:spcBef>
                <a:spcPts val="1200"/>
              </a:spcBef>
            </a:pPr>
            <a:r>
              <a:rPr lang="en-US" sz="2800">
                <a:latin typeface="Arial" panose="020B0604020202020204" pitchFamily="34" charset="0"/>
                <a:cs typeface="Arial" panose="020B0604020202020204" pitchFamily="34" charset="0"/>
              </a:rPr>
              <a:t>Targets must be set with the advice of stakeholders.</a:t>
            </a:r>
          </a:p>
          <a:p>
            <a:pPr marL="0" indent="0">
              <a:buNone/>
            </a:pPr>
            <a:endParaRPr lang="en-US" sz="2400"/>
          </a:p>
          <a:p>
            <a:pPr lvl="1"/>
            <a:endParaRPr lang="en-US" sz="200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EE7E888-4496-452D-AB3A-882DE5489D61}"/>
              </a:ext>
              <a:ext uri="{C183D7F6-B498-43B3-948B-1728B52AA6E4}">
                <adec:decorative xmlns:adec="http://schemas.microsoft.com/office/drawing/2017/decorative" val="1"/>
              </a:ext>
            </a:extLst>
          </p:cNvPr>
          <p:cNvSpPr>
            <a:spLocks noGrp="1"/>
          </p:cNvSpPr>
          <p:nvPr>
            <p:ph type="sldNum" sz="quarter" idx="12"/>
          </p:nvPr>
        </p:nvSpPr>
        <p:spPr>
          <a:xfrm>
            <a:off x="8737600" y="6356351"/>
            <a:ext cx="2844800" cy="365125"/>
          </a:xfrm>
        </p:spPr>
        <p:txBody>
          <a:bodyPr anchor="ctr">
            <a:normAutofit/>
          </a:bodyPr>
          <a:lstStyle/>
          <a:p>
            <a:pPr>
              <a:spcAft>
                <a:spcPts val="600"/>
              </a:spcAft>
            </a:pPr>
            <a:fld id="{F0597B30-7949-4ED9-96B5-005BABF2293C}" type="slidenum">
              <a:rPr lang="en-US" smtClean="0"/>
              <a:pPr>
                <a:spcAft>
                  <a:spcPts val="600"/>
                </a:spcAft>
              </a:pPr>
              <a:t>23</a:t>
            </a:fld>
            <a:endParaRPr lang="en-US"/>
          </a:p>
        </p:txBody>
      </p:sp>
      <p:sp>
        <p:nvSpPr>
          <p:cNvPr id="8" name="Slide Number Placeholder 4">
            <a:extLst>
              <a:ext uri="{FF2B5EF4-FFF2-40B4-BE49-F238E27FC236}">
                <a16:creationId xmlns:a16="http://schemas.microsoft.com/office/drawing/2014/main" id="{8395ACD2-1B24-403A-9DD6-B0F930023A70}"/>
              </a:ext>
              <a:ext uri="{C183D7F6-B498-43B3-948B-1728B52AA6E4}">
                <adec:decorative xmlns:adec="http://schemas.microsoft.com/office/drawing/2017/decorative" val="1"/>
              </a:ext>
            </a:extLst>
          </p:cNvPr>
          <p:cNvSpPr txBox="1">
            <a:spLocks/>
          </p:cNvSpPr>
          <p:nvPr/>
        </p:nvSpPr>
        <p:spPr>
          <a:xfrm>
            <a:off x="0" y="6629400"/>
            <a:ext cx="410402" cy="228600"/>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D8D479-8942-46E8-A226-A4E01F7A105C}" type="slidenum">
              <a:rPr lang="en-US" smtClean="0"/>
              <a:pPr/>
              <a:t>23</a:t>
            </a:fld>
            <a:endParaRPr lang="en-US"/>
          </a:p>
        </p:txBody>
      </p:sp>
      <p:pic>
        <p:nvPicPr>
          <p:cNvPr id="7" name="Graphic 8" descr="Bullseye with solid fill">
            <a:extLst>
              <a:ext uri="{FF2B5EF4-FFF2-40B4-BE49-F238E27FC236}">
                <a16:creationId xmlns:a16="http://schemas.microsoft.com/office/drawing/2014/main" id="{26D5901B-B2EE-4820-BF1E-6F1F11F9DE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46234" y="2209800"/>
            <a:ext cx="2941605" cy="2869718"/>
          </a:xfrm>
          <a:prstGeom prst="rect">
            <a:avLst/>
          </a:prstGeom>
        </p:spPr>
      </p:pic>
      <p:pic>
        <p:nvPicPr>
          <p:cNvPr id="6" name="Audio 5">
            <a:hlinkClick r:id="" action="ppaction://media"/>
            <a:extLst>
              <a:ext uri="{FF2B5EF4-FFF2-40B4-BE49-F238E27FC236}">
                <a16:creationId xmlns:a16="http://schemas.microsoft.com/office/drawing/2014/main" id="{63B566F4-66CB-490D-B4C5-FB42A5E3F9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08836347"/>
      </p:ext>
    </p:extLst>
  </p:cSld>
  <p:clrMapOvr>
    <a:masterClrMapping/>
  </p:clrMapOvr>
  <mc:AlternateContent xmlns:mc="http://schemas.openxmlformats.org/markup-compatibility/2006" xmlns:p14="http://schemas.microsoft.com/office/powerpoint/2010/main">
    <mc:Choice Requires="p14">
      <p:transition spd="med" p14:dur="700" advTm="122750">
        <p:fade/>
      </p:transition>
    </mc:Choice>
    <mc:Fallback xmlns="">
      <p:transition spd="med" advTm="1227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35F0EBF-E81E-4B8F-8A1D-C7E420C2ECDD}"/>
              </a:ext>
            </a:extLst>
          </p:cNvPr>
          <p:cNvSpPr txBox="1">
            <a:spLocks noGrp="1"/>
          </p:cNvSpPr>
          <p:nvPr>
            <p:ph type="title"/>
          </p:nvPr>
        </p:nvSpPr>
        <p:spPr>
          <a:xfrm>
            <a:off x="453404" y="0"/>
            <a:ext cx="9160152" cy="1182688"/>
          </a:xfrm>
          <a:prstGeom prst="rect">
            <a:avLst/>
          </a:prstGeom>
          <a:solidFill>
            <a:schemeClr val="tx1"/>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solidFill>
                <a:latin typeface="Arial" panose="020B0604020202020204" pitchFamily="34" charset="0"/>
                <a:cs typeface="Arial" panose="020B0604020202020204" pitchFamily="34" charset="0"/>
              </a:rPr>
              <a:t>Target Setting Methodology</a:t>
            </a:r>
          </a:p>
        </p:txBody>
      </p:sp>
      <p:graphicFrame>
        <p:nvGraphicFramePr>
          <p:cNvPr id="9" name="Table 9">
            <a:extLst>
              <a:ext uri="{FF2B5EF4-FFF2-40B4-BE49-F238E27FC236}">
                <a16:creationId xmlns:a16="http://schemas.microsoft.com/office/drawing/2014/main" id="{8E8BA6A6-B1FF-4CF2-BBD0-7A287DA50590}"/>
              </a:ext>
            </a:extLst>
          </p:cNvPr>
          <p:cNvGraphicFramePr>
            <a:graphicFrameLocks noGrp="1"/>
          </p:cNvGraphicFramePr>
          <p:nvPr>
            <p:ph idx="1"/>
            <p:extLst>
              <p:ext uri="{D42A27DB-BD31-4B8C-83A1-F6EECF244321}">
                <p14:modId xmlns:p14="http://schemas.microsoft.com/office/powerpoint/2010/main" val="2265881038"/>
              </p:ext>
            </p:extLst>
          </p:nvPr>
        </p:nvGraphicFramePr>
        <p:xfrm>
          <a:off x="472440" y="1283685"/>
          <a:ext cx="11247120" cy="5273040"/>
        </p:xfrm>
        <a:graphic>
          <a:graphicData uri="http://schemas.openxmlformats.org/drawingml/2006/table">
            <a:tbl>
              <a:tblPr firstRow="1" bandRow="1">
                <a:tableStyleId>{3B4B98B0-60AC-42C2-AFA5-B58CD77FA1E5}</a:tableStyleId>
              </a:tblPr>
              <a:tblGrid>
                <a:gridCol w="3749040">
                  <a:extLst>
                    <a:ext uri="{9D8B030D-6E8A-4147-A177-3AD203B41FA5}">
                      <a16:colId xmlns:a16="http://schemas.microsoft.com/office/drawing/2014/main" val="1255504561"/>
                    </a:ext>
                  </a:extLst>
                </a:gridCol>
                <a:gridCol w="3749040">
                  <a:extLst>
                    <a:ext uri="{9D8B030D-6E8A-4147-A177-3AD203B41FA5}">
                      <a16:colId xmlns:a16="http://schemas.microsoft.com/office/drawing/2014/main" val="642422718"/>
                    </a:ext>
                  </a:extLst>
                </a:gridCol>
                <a:gridCol w="3749040">
                  <a:extLst>
                    <a:ext uri="{9D8B030D-6E8A-4147-A177-3AD203B41FA5}">
                      <a16:colId xmlns:a16="http://schemas.microsoft.com/office/drawing/2014/main" val="1059499116"/>
                    </a:ext>
                  </a:extLst>
                </a:gridCol>
              </a:tblGrid>
              <a:tr h="390407">
                <a:tc>
                  <a:txBody>
                    <a:bodyPr/>
                    <a:lstStyle/>
                    <a:p>
                      <a:pPr algn="ctr"/>
                      <a:r>
                        <a:rPr lang="en-US" sz="2800">
                          <a:latin typeface="Arial" panose="020B0604020202020204" pitchFamily="34" charset="0"/>
                          <a:cs typeface="Arial" panose="020B0604020202020204" pitchFamily="34" charset="0"/>
                        </a:rPr>
                        <a:t>3A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a:latin typeface="Arial" panose="020B0604020202020204" pitchFamily="34" charset="0"/>
                          <a:cs typeface="Arial" panose="020B0604020202020204" pitchFamily="34" charset="0"/>
                        </a:rPr>
                        <a:t>3B and 3C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2800">
                          <a:latin typeface="Arial" panose="020B0604020202020204" pitchFamily="34" charset="0"/>
                          <a:cs typeface="Arial" panose="020B0604020202020204" pitchFamily="34" charset="0"/>
                        </a:rPr>
                        <a:t>3D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23061770"/>
                  </a:ext>
                </a:extLst>
              </a:tr>
              <a:tr h="4716967">
                <a:tc>
                  <a:txBody>
                    <a:bodyPr/>
                    <a:lstStyle/>
                    <a:p>
                      <a:pPr marL="285750" lvl="0" indent="-285750">
                        <a:buFont typeface="Arial" panose="020B0604020202020204" pitchFamily="34" charset="0"/>
                        <a:buChar char="•"/>
                      </a:pPr>
                      <a:r>
                        <a:rPr lang="en-US" sz="1800">
                          <a:latin typeface="Arial" panose="020B0604020202020204" pitchFamily="34" charset="0"/>
                          <a:cs typeface="Arial" panose="020B0604020202020204" pitchFamily="34" charset="0"/>
                        </a:rPr>
                        <a:t>Reviewed trend data from 2015-16 to 2018-19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latin typeface="Arial" panose="020B0604020202020204" pitchFamily="34" charset="0"/>
                          <a:cs typeface="Arial" panose="020B0604020202020204" pitchFamily="34" charset="0"/>
                        </a:rPr>
                        <a:t>Considered current improvement strategies</a:t>
                      </a:r>
                    </a:p>
                    <a:p>
                      <a:pPr marL="285750" lvl="0" indent="-285750">
                        <a:buFont typeface="Arial" panose="020B0604020202020204" pitchFamily="34" charset="0"/>
                        <a:buChar char="•"/>
                      </a:pPr>
                      <a:r>
                        <a:rPr lang="en-US" sz="1800">
                          <a:latin typeface="Arial" panose="020B0604020202020204" pitchFamily="34" charset="0"/>
                          <a:cs typeface="Arial" panose="020B0604020202020204" pitchFamily="34" charset="0"/>
                        </a:rPr>
                        <a:t>2005-2006 data used for high school baseline</a:t>
                      </a:r>
                    </a:p>
                    <a:p>
                      <a:pPr marL="285750" lvl="0" indent="-285750">
                        <a:buFont typeface="Arial" panose="020B0604020202020204" pitchFamily="34" charset="0"/>
                        <a:buChar char="•"/>
                      </a:pPr>
                      <a:r>
                        <a:rPr lang="en-US" sz="1800">
                          <a:latin typeface="Arial" panose="020B0604020202020204" pitchFamily="34" charset="0"/>
                          <a:cs typeface="Arial" panose="020B0604020202020204" pitchFamily="34" charset="0"/>
                        </a:rPr>
                        <a:t>2018-19 school year assessment data used as baseline for grades 4 and 8</a:t>
                      </a:r>
                    </a:p>
                    <a:p>
                      <a:pPr marL="285750" lvl="0" indent="-285750">
                        <a:buFont typeface="Arial" panose="020B0604020202020204" pitchFamily="34" charset="0"/>
                        <a:buChar char="•"/>
                      </a:pPr>
                      <a:r>
                        <a:rPr lang="en-US" sz="1800">
                          <a:latin typeface="Arial" panose="020B0604020202020204" pitchFamily="34" charset="0"/>
                          <a:cs typeface="Arial" panose="020B0604020202020204" pitchFamily="34" charset="0"/>
                        </a:rPr>
                        <a:t>Propose constant participation rate – All targets for reading and math for grades 4, 8, and high school set at 95% </a:t>
                      </a:r>
                    </a:p>
                    <a:p>
                      <a:endParaRPr lang="en-US" sz="14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lvl="0" indent="-285750">
                        <a:buFont typeface="Arial" panose="020B0604020202020204" pitchFamily="34" charset="0"/>
                        <a:buChar char="•"/>
                      </a:pPr>
                      <a:r>
                        <a:rPr lang="en-US" sz="1800">
                          <a:latin typeface="Arial" panose="020B0604020202020204" pitchFamily="34" charset="0"/>
                          <a:cs typeface="Arial" panose="020B0604020202020204" pitchFamily="34" charset="0"/>
                        </a:rPr>
                        <a:t>Reviewed trend data from 2015-16 to 2018-19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latin typeface="Arial" panose="020B0604020202020204" pitchFamily="34" charset="0"/>
                          <a:cs typeface="Arial" panose="020B0604020202020204" pitchFamily="34" charset="0"/>
                        </a:rPr>
                        <a:t>Considered current improvement strategies</a:t>
                      </a:r>
                    </a:p>
                    <a:p>
                      <a:pPr marL="285750" lvl="0" indent="-285750">
                        <a:buFont typeface="Arial" panose="020B0604020202020204" pitchFamily="34" charset="0"/>
                        <a:buChar char="•"/>
                      </a:pPr>
                      <a:r>
                        <a:rPr lang="en-US" sz="1800">
                          <a:latin typeface="Arial" panose="020B0604020202020204" pitchFamily="34" charset="0"/>
                          <a:cs typeface="Arial" panose="020B0604020202020204" pitchFamily="34" charset="0"/>
                        </a:rPr>
                        <a:t>2018-19 data used as baseline for grades 4, 8 and high school </a:t>
                      </a:r>
                    </a:p>
                    <a:p>
                      <a:pPr marL="285750" lvl="0" indent="-285750">
                        <a:buFont typeface="Arial" panose="020B0604020202020204" pitchFamily="34" charset="0"/>
                        <a:buChar char="•"/>
                      </a:pPr>
                      <a:r>
                        <a:rPr lang="en-US" sz="1800">
                          <a:latin typeface="Arial" panose="020B0604020202020204" pitchFamily="34" charset="0"/>
                          <a:cs typeface="Arial" panose="020B0604020202020204" pitchFamily="34" charset="0"/>
                        </a:rPr>
                        <a:t>Due to anticipated continued impact of COVID-19 on learning,  proposed targets show no increase over baseline for the first three years</a:t>
                      </a:r>
                    </a:p>
                    <a:p>
                      <a:pPr marL="285750" lvl="0" indent="-285750">
                        <a:buFont typeface="Arial" panose="020B0604020202020204" pitchFamily="34" charset="0"/>
                        <a:buChar char="•"/>
                      </a:pPr>
                      <a:r>
                        <a:rPr lang="en-US" sz="1800">
                          <a:latin typeface="Arial" panose="020B0604020202020204" pitchFamily="34" charset="0"/>
                          <a:cs typeface="Arial" panose="020B0604020202020204" pitchFamily="34" charset="0"/>
                        </a:rPr>
                        <a:t>Proposed targets show an average increase of 0.5% each year for the last </a:t>
                      </a:r>
                      <a:r>
                        <a:rPr lang="en-US" sz="1800" strike="noStrike">
                          <a:latin typeface="Arial" panose="020B0604020202020204" pitchFamily="34" charset="0"/>
                          <a:cs typeface="Arial" panose="020B0604020202020204" pitchFamily="34" charset="0"/>
                        </a:rPr>
                        <a:t>three </a:t>
                      </a:r>
                      <a:r>
                        <a:rPr lang="en-US" sz="1800">
                          <a:latin typeface="Arial" panose="020B0604020202020204" pitchFamily="34" charset="0"/>
                          <a:cs typeface="Arial" panose="020B0604020202020204" pitchFamily="34" charset="0"/>
                        </a:rPr>
                        <a:t>years</a:t>
                      </a:r>
                    </a:p>
                    <a:p>
                      <a:pPr marL="285750" lvl="0" indent="-285750">
                        <a:buFont typeface="Arial" panose="020B0604020202020204" pitchFamily="34" charset="0"/>
                        <a:buChar char="•"/>
                      </a:pPr>
                      <a:r>
                        <a:rPr lang="en-US" sz="1800">
                          <a:latin typeface="Arial" panose="020B0604020202020204" pitchFamily="34" charset="0"/>
                          <a:cs typeface="Arial" panose="020B0604020202020204" pitchFamily="34" charset="0"/>
                        </a:rPr>
                        <a:t>Ensured final year’s target was higher than baseline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lvl="0" indent="-285750">
                        <a:buFont typeface="Arial" panose="020B0604020202020204" pitchFamily="34" charset="0"/>
                        <a:buChar char="•"/>
                      </a:pPr>
                      <a:r>
                        <a:rPr lang="en-US" sz="1800">
                          <a:latin typeface="Arial" panose="020B0604020202020204" pitchFamily="34" charset="0"/>
                          <a:cs typeface="Arial" panose="020B0604020202020204" pitchFamily="34" charset="0"/>
                        </a:rPr>
                        <a:t>Reviewed trend data from 2015-16 to 2018-19</a:t>
                      </a:r>
                      <a:endParaRPr lang="en-US" sz="1800"/>
                    </a:p>
                    <a:p>
                      <a:pPr marL="285750" lvl="0" indent="-285750">
                        <a:buFont typeface="Arial" panose="020B0604020202020204" pitchFamily="34" charset="0"/>
                        <a:buChar char="•"/>
                      </a:pPr>
                      <a:r>
                        <a:rPr lang="en-US" sz="1800">
                          <a:latin typeface="Arial" panose="020B0604020202020204" pitchFamily="34" charset="0"/>
                          <a:cs typeface="Arial" panose="020B0604020202020204" pitchFamily="34" charset="0"/>
                        </a:rPr>
                        <a:t>Considered current improvement strategies</a:t>
                      </a:r>
                    </a:p>
                    <a:p>
                      <a:pPr marL="285750" lvl="0" indent="-285750">
                        <a:buFont typeface="Arial" panose="020B0604020202020204" pitchFamily="34" charset="0"/>
                        <a:buChar char="•"/>
                      </a:pPr>
                      <a:r>
                        <a:rPr lang="en-US" sz="1800">
                          <a:latin typeface="Arial" panose="020B0604020202020204" pitchFamily="34" charset="0"/>
                          <a:cs typeface="Arial" panose="020B0604020202020204" pitchFamily="34" charset="0"/>
                        </a:rPr>
                        <a:t>2018-19 data used as baseline for grades 4, 8 and high school </a:t>
                      </a:r>
                    </a:p>
                    <a:p>
                      <a:pPr marL="285750" lvl="0" indent="-285750">
                        <a:buFont typeface="Arial" panose="020B0604020202020204" pitchFamily="34" charset="0"/>
                        <a:buChar char="•"/>
                      </a:pPr>
                      <a:r>
                        <a:rPr lang="en-US" sz="1800">
                          <a:latin typeface="Arial" panose="020B0604020202020204" pitchFamily="34" charset="0"/>
                          <a:cs typeface="Arial" panose="020B0604020202020204" pitchFamily="34" charset="0"/>
                        </a:rPr>
                        <a:t>Due to anticipated continued impact of COVID-19 on learning, proposed targets show no decrease over baseline for the first three years</a:t>
                      </a:r>
                    </a:p>
                    <a:p>
                      <a:pPr marL="285750" lvl="0" indent="-285750">
                        <a:buFont typeface="Arial" panose="020B0604020202020204" pitchFamily="34" charset="0"/>
                        <a:buChar char="•"/>
                      </a:pPr>
                      <a:r>
                        <a:rPr lang="en-US" sz="1800">
                          <a:latin typeface="Arial" panose="020B0604020202020204" pitchFamily="34" charset="0"/>
                          <a:cs typeface="Arial" panose="020B0604020202020204" pitchFamily="34" charset="0"/>
                        </a:rPr>
                        <a:t>Proposed targets show an average decrease of 0.5% each year for the last three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latin typeface="Arial" panose="020B0604020202020204" pitchFamily="34" charset="0"/>
                          <a:cs typeface="Arial" panose="020B0604020202020204" pitchFamily="34" charset="0"/>
                        </a:rPr>
                        <a:t>Ensured final year’s target was lower than baseline</a:t>
                      </a:r>
                    </a:p>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87459547"/>
                  </a:ext>
                </a:extLst>
              </a:tr>
            </a:tbl>
          </a:graphicData>
        </a:graphic>
      </p:graphicFrame>
      <p:sp>
        <p:nvSpPr>
          <p:cNvPr id="4" name="Slide Number Placeholder 3">
            <a:extLst>
              <a:ext uri="{FF2B5EF4-FFF2-40B4-BE49-F238E27FC236}">
                <a16:creationId xmlns:a16="http://schemas.microsoft.com/office/drawing/2014/main" id="{9843ACCF-F377-44FB-A482-8D22AC222F2D}"/>
              </a:ext>
              <a:ext uri="{C183D7F6-B498-43B3-948B-1728B52AA6E4}">
                <adec:decorative xmlns:adec="http://schemas.microsoft.com/office/drawing/2017/decorative" val="1"/>
              </a:ext>
            </a:extLst>
          </p:cNvPr>
          <p:cNvSpPr>
            <a:spLocks noGrp="1"/>
          </p:cNvSpPr>
          <p:nvPr>
            <p:ph type="sldNum" sz="quarter" idx="12"/>
          </p:nvPr>
        </p:nvSpPr>
        <p:spPr/>
        <p:txBody>
          <a:bodyPr/>
          <a:lstStyle/>
          <a:p>
            <a:fld id="{9CD8D479-8942-46E8-A226-A4E01F7A105C}" type="slidenum">
              <a:rPr lang="en-US" smtClean="0">
                <a:latin typeface="Arial" panose="020B0604020202020204" pitchFamily="34" charset="0"/>
                <a:cs typeface="Arial" panose="020B0604020202020204" pitchFamily="34" charset="0"/>
              </a:rPr>
              <a:t>24</a:t>
            </a:fld>
            <a:endParaRPr lang="en-US">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A3BE2566-B52F-4ACC-ABB9-44C1700815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11918894"/>
      </p:ext>
    </p:extLst>
  </p:cSld>
  <p:clrMapOvr>
    <a:masterClrMapping/>
  </p:clrMapOvr>
  <mc:AlternateContent xmlns:mc="http://schemas.openxmlformats.org/markup-compatibility/2006" xmlns:p14="http://schemas.microsoft.com/office/powerpoint/2010/main">
    <mc:Choice Requires="p14">
      <p:transition spd="med" p14:dur="700" advTm="110606">
        <p:fade/>
      </p:transition>
    </mc:Choice>
    <mc:Fallback xmlns="">
      <p:transition spd="med" advTm="1106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10402" y="363557"/>
            <a:ext cx="9141222" cy="791674"/>
          </a:xfrm>
        </p:spPr>
        <p:txBody>
          <a:bodyPr>
            <a:noAutofit/>
          </a:bodyPr>
          <a:lstStyle/>
          <a:p>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Indicator 3A: Proposed Targets</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Participation Rates - Reading</a:t>
            </a:r>
          </a:p>
        </p:txBody>
      </p:sp>
      <p:graphicFrame>
        <p:nvGraphicFramePr>
          <p:cNvPr id="8" name="Chart 7" descr="Indicator 3A reading participation in grade 4 proposed targets graph: The graph shows bars hitting a proposed target of 95% for school years 2020-21 through 2025-26 beginning with a baseline of 75.34%."/>
          <p:cNvGraphicFramePr>
            <a:graphicFrameLocks/>
          </p:cNvGraphicFramePr>
          <p:nvPr>
            <p:extLst>
              <p:ext uri="{D42A27DB-BD31-4B8C-83A1-F6EECF244321}">
                <p14:modId xmlns:p14="http://schemas.microsoft.com/office/powerpoint/2010/main" val="257191204"/>
              </p:ext>
            </p:extLst>
          </p:nvPr>
        </p:nvGraphicFramePr>
        <p:xfrm>
          <a:off x="112571" y="1155231"/>
          <a:ext cx="4068904" cy="421224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descr="Indicator 3A reading participation in grade 8 proposed targets graph: The graph shows bars hitting a proposed target of 95% for school years 2020-21 through 2025-26 beginning with a baseline of 69.11%."/>
          <p:cNvGraphicFramePr>
            <a:graphicFrameLocks/>
          </p:cNvGraphicFramePr>
          <p:nvPr>
            <p:extLst>
              <p:ext uri="{D42A27DB-BD31-4B8C-83A1-F6EECF244321}">
                <p14:modId xmlns:p14="http://schemas.microsoft.com/office/powerpoint/2010/main" val="2582092020"/>
              </p:ext>
            </p:extLst>
          </p:nvPr>
        </p:nvGraphicFramePr>
        <p:xfrm>
          <a:off x="4090144" y="1354463"/>
          <a:ext cx="4011713" cy="388237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descr="Indicator 3A reading participation in high school proposed targets graph: The graph shows bars hitting a proposed target of 95% for school years 2020-21 through 2025-26 beginning with a baseline of 90%."/>
          <p:cNvGraphicFramePr>
            <a:graphicFrameLocks/>
          </p:cNvGraphicFramePr>
          <p:nvPr>
            <p:extLst>
              <p:ext uri="{D42A27DB-BD31-4B8C-83A1-F6EECF244321}">
                <p14:modId xmlns:p14="http://schemas.microsoft.com/office/powerpoint/2010/main" val="4201894845"/>
              </p:ext>
            </p:extLst>
          </p:nvPr>
        </p:nvGraphicFramePr>
        <p:xfrm>
          <a:off x="8101857" y="1291292"/>
          <a:ext cx="3903475" cy="4212245"/>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p:cNvSpPr txBox="1"/>
          <p:nvPr/>
        </p:nvSpPr>
        <p:spPr>
          <a:xfrm>
            <a:off x="410402" y="5566708"/>
            <a:ext cx="11599817" cy="954107"/>
          </a:xfrm>
          <a:prstGeom prst="rect">
            <a:avLst/>
          </a:prstGeom>
          <a:solidFill>
            <a:srgbClr val="2F528F"/>
          </a:solidFill>
          <a:scene3d>
            <a:camera prst="orthographicFront"/>
            <a:lightRig rig="threePt" dir="t"/>
          </a:scene3d>
          <a:sp3d>
            <a:bevelT/>
          </a:sp3d>
        </p:spPr>
        <p:txBody>
          <a:bodyPr wrap="square" lIns="91440" tIns="45720" rIns="91440" bIns="45720" rtlCol="0" anchor="t">
            <a:spAutoFit/>
          </a:bodyPr>
          <a:lstStyle/>
          <a:p>
            <a:pPr algn="ctr"/>
            <a:r>
              <a:rPr lang="en-US" sz="2800" b="1">
                <a:solidFill>
                  <a:schemeClr val="bg1"/>
                </a:solidFill>
                <a:latin typeface="Arial"/>
                <a:cs typeface="Arial"/>
              </a:rPr>
              <a:t>Targets for this indicator are set by the United States Department of Education and can not be less than 95%.</a:t>
            </a:r>
            <a:endParaRPr lang="en-US">
              <a:solidFill>
                <a:schemeClr val="bg1"/>
              </a:solidFill>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solidFill>
                  <a:srgbClr val="4472C4">
                    <a:lumMod val="50000"/>
                  </a:srgbClr>
                </a:solidFill>
                <a:latin typeface="Arial" panose="020B0604020202020204" pitchFamily="34" charset="0"/>
                <a:cs typeface="Arial" panose="020B0604020202020204" pitchFamily="34" charset="0"/>
              </a:rPr>
              <a:pPr/>
              <a:t>25</a:t>
            </a:fld>
            <a:endParaRPr lang="en-US">
              <a:solidFill>
                <a:srgbClr val="4472C4">
                  <a:lumMod val="50000"/>
                </a:srgbClr>
              </a:solidFill>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51727DD5-823E-4161-AE4F-1E9BB4DFFA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78248460"/>
      </p:ext>
    </p:extLst>
  </p:cSld>
  <p:clrMapOvr>
    <a:masterClrMapping/>
  </p:clrMapOvr>
  <mc:AlternateContent xmlns:mc="http://schemas.openxmlformats.org/markup-compatibility/2006" xmlns:p14="http://schemas.microsoft.com/office/powerpoint/2010/main">
    <mc:Choice Requires="p14">
      <p:transition spd="med" p14:dur="700" advTm="38485">
        <p:fade/>
      </p:transition>
    </mc:Choice>
    <mc:Fallback xmlns="">
      <p:transition spd="med" advTm="384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5201" y="140381"/>
            <a:ext cx="9247271" cy="928141"/>
          </a:xfrm>
        </p:spPr>
        <p:txBody>
          <a:bodyPr>
            <a:noAutofit/>
          </a:bodyPr>
          <a:lstStyle/>
          <a:p>
            <a:r>
              <a:rPr lang="en-US" sz="3200" b="1">
                <a:latin typeface="Arial" panose="020B0604020202020204" pitchFamily="34" charset="0"/>
                <a:cs typeface="Arial" panose="020B0604020202020204" pitchFamily="34" charset="0"/>
              </a:rPr>
              <a:t>Indicator 3A: Proposed Targets</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Participation Rates - Math</a:t>
            </a:r>
            <a:endParaRPr lang="en-US" sz="3200"/>
          </a:p>
        </p:txBody>
      </p:sp>
      <p:graphicFrame>
        <p:nvGraphicFramePr>
          <p:cNvPr id="8" name="Chart 7" descr="Indicator 3A math participation in grade 4 proposed targets graph: The graph shows bars hitting a proposed target of 95% for school years 2020-21 through 2025-26 beginning with a baseline of 75.22%."/>
          <p:cNvGraphicFramePr>
            <a:graphicFrameLocks/>
          </p:cNvGraphicFramePr>
          <p:nvPr>
            <p:extLst>
              <p:ext uri="{D42A27DB-BD31-4B8C-83A1-F6EECF244321}">
                <p14:modId xmlns:p14="http://schemas.microsoft.com/office/powerpoint/2010/main" val="3332259467"/>
              </p:ext>
            </p:extLst>
          </p:nvPr>
        </p:nvGraphicFramePr>
        <p:xfrm>
          <a:off x="0" y="1198404"/>
          <a:ext cx="4229100" cy="405939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descr="Indicator 3A math participation in grade 8 proposed targets graph: The graph shows bars hitting a proposed target of 95% for school years 2020-21 through 2025-26 beginning with a baseline of 68.35%."/>
          <p:cNvGraphicFramePr>
            <a:graphicFrameLocks/>
          </p:cNvGraphicFramePr>
          <p:nvPr>
            <p:extLst>
              <p:ext uri="{D42A27DB-BD31-4B8C-83A1-F6EECF244321}">
                <p14:modId xmlns:p14="http://schemas.microsoft.com/office/powerpoint/2010/main" val="3258202013"/>
              </p:ext>
            </p:extLst>
          </p:nvPr>
        </p:nvGraphicFramePr>
        <p:xfrm>
          <a:off x="4010027" y="1221048"/>
          <a:ext cx="4229100" cy="405938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descr="Indicator 3A math participation in high school proposed targets graph: The graph shows bars hitting a proposed target of 95% for school years 2020-21 through 2025-26 beginning with a baseline of 91%."/>
          <p:cNvGraphicFramePr>
            <a:graphicFrameLocks/>
          </p:cNvGraphicFramePr>
          <p:nvPr>
            <p:extLst>
              <p:ext uri="{D42A27DB-BD31-4B8C-83A1-F6EECF244321}">
                <p14:modId xmlns:p14="http://schemas.microsoft.com/office/powerpoint/2010/main" val="2793756877"/>
              </p:ext>
            </p:extLst>
          </p:nvPr>
        </p:nvGraphicFramePr>
        <p:xfrm>
          <a:off x="8029575" y="1243683"/>
          <a:ext cx="4162425" cy="4036750"/>
        </p:xfrm>
        <a:graphic>
          <a:graphicData uri="http://schemas.openxmlformats.org/drawingml/2006/chart">
            <c:chart xmlns:c="http://schemas.openxmlformats.org/drawingml/2006/chart" xmlns:r="http://schemas.openxmlformats.org/officeDocument/2006/relationships" r:id="rId7"/>
          </a:graphicData>
        </a:graphic>
      </p:graphicFrame>
      <p:sp>
        <p:nvSpPr>
          <p:cNvPr id="12" name="TextBox 11">
            <a:extLst>
              <a:ext uri="{FF2B5EF4-FFF2-40B4-BE49-F238E27FC236}">
                <a16:creationId xmlns:a16="http://schemas.microsoft.com/office/drawing/2014/main" id="{6C102C80-EF0A-4708-B494-9C13FF0C0B61}"/>
              </a:ext>
            </a:extLst>
          </p:cNvPr>
          <p:cNvSpPr txBox="1"/>
          <p:nvPr/>
        </p:nvSpPr>
        <p:spPr>
          <a:xfrm>
            <a:off x="410402" y="5545411"/>
            <a:ext cx="11599817" cy="954107"/>
          </a:xfrm>
          <a:prstGeom prst="rect">
            <a:avLst/>
          </a:prstGeom>
          <a:solidFill>
            <a:srgbClr val="2F528F"/>
          </a:solidFill>
          <a:scene3d>
            <a:camera prst="orthographicFront"/>
            <a:lightRig rig="threePt" dir="t"/>
          </a:scene3d>
          <a:sp3d>
            <a:bevelT/>
          </a:sp3d>
        </p:spPr>
        <p:txBody>
          <a:bodyPr wrap="square" lIns="91440" tIns="45720" rIns="91440" bIns="45720" rtlCol="0" anchor="t">
            <a:spAutoFit/>
          </a:bodyPr>
          <a:lstStyle/>
          <a:p>
            <a:pPr algn="ctr"/>
            <a:r>
              <a:rPr lang="en-US" sz="2800" b="1">
                <a:solidFill>
                  <a:schemeClr val="bg1"/>
                </a:solidFill>
                <a:latin typeface="Arial"/>
                <a:cs typeface="Arial"/>
              </a:rPr>
              <a:t>Targets for this indicator are set by the United States Department of Education and can not be less than 95%.</a:t>
            </a:r>
            <a:endParaRPr lang="en-US">
              <a:solidFill>
                <a:schemeClr val="bg1"/>
              </a:solidFill>
            </a:endParaRPr>
          </a:p>
        </p:txBody>
      </p:sp>
      <p:sp>
        <p:nvSpPr>
          <p:cNvPr id="3" name="Slide Number Placeholder 2"/>
          <p:cNvSpPr>
            <a:spLocks noGrp="1"/>
          </p:cNvSpPr>
          <p:nvPr>
            <p:ph type="sldNum" sz="quarter" idx="12"/>
          </p:nvPr>
        </p:nvSpPr>
        <p:spPr/>
        <p:txBody>
          <a:bodyPr/>
          <a:lstStyle/>
          <a:p>
            <a:fld id="{9CD8D479-8942-46E8-A226-A4E01F7A105C}" type="slidenum">
              <a:rPr lang="en-US" smtClean="0">
                <a:solidFill>
                  <a:srgbClr val="4472C4">
                    <a:lumMod val="50000"/>
                  </a:srgbClr>
                </a:solidFill>
                <a:latin typeface="Arial" panose="020B0604020202020204" pitchFamily="34" charset="0"/>
                <a:cs typeface="Arial" panose="020B0604020202020204" pitchFamily="34" charset="0"/>
              </a:rPr>
              <a:pPr/>
              <a:t>26</a:t>
            </a:fld>
            <a:endParaRPr lang="en-US">
              <a:solidFill>
                <a:srgbClr val="4472C4">
                  <a:lumMod val="50000"/>
                </a:srgbClr>
              </a:solidFill>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BB3A5743-96E1-4A4F-BCF7-3AE801FE15E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43931299"/>
      </p:ext>
    </p:extLst>
  </p:cSld>
  <p:clrMapOvr>
    <a:masterClrMapping/>
  </p:clrMapOvr>
  <mc:AlternateContent xmlns:mc="http://schemas.openxmlformats.org/markup-compatibility/2006" xmlns:p14="http://schemas.microsoft.com/office/powerpoint/2010/main">
    <mc:Choice Requires="p14">
      <p:transition spd="med" p14:dur="700" advTm="27711">
        <p:fade/>
      </p:transition>
    </mc:Choice>
    <mc:Fallback xmlns="">
      <p:transition spd="med" advTm="277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402" y="375385"/>
            <a:ext cx="8191731" cy="708347"/>
          </a:xfrm>
        </p:spPr>
        <p:txBody>
          <a:bodyPr>
            <a:noAutofit/>
          </a:bodyPr>
          <a:lstStyle/>
          <a:p>
            <a:r>
              <a:rPr lang="en-US" sz="2800" b="1">
                <a:solidFill>
                  <a:schemeClr val="tx1">
                    <a:lumMod val="90000"/>
                    <a:lumOff val="10000"/>
                  </a:schemeClr>
                </a:solidFill>
                <a:latin typeface="Arial" panose="020B0604020202020204" pitchFamily="34" charset="0"/>
                <a:cs typeface="Arial" panose="020B0604020202020204" pitchFamily="34" charset="0"/>
              </a:rPr>
              <a:t>Indicator 3B: Proposed Targets </a:t>
            </a:r>
            <a:br>
              <a:rPr lang="en-US" sz="2800" b="1">
                <a:solidFill>
                  <a:schemeClr val="tx1">
                    <a:lumMod val="90000"/>
                    <a:lumOff val="10000"/>
                  </a:schemeClr>
                </a:solidFill>
                <a:latin typeface="Arial" panose="020B0604020202020204" pitchFamily="34" charset="0"/>
                <a:cs typeface="Arial" panose="020B0604020202020204" pitchFamily="34" charset="0"/>
              </a:rPr>
            </a:br>
            <a:r>
              <a:rPr lang="en-US" sz="2800" b="1">
                <a:solidFill>
                  <a:schemeClr val="tx1">
                    <a:lumMod val="90000"/>
                    <a:lumOff val="10000"/>
                  </a:schemeClr>
                </a:solidFill>
                <a:latin typeface="Arial" panose="020B0604020202020204" pitchFamily="34" charset="0"/>
                <a:cs typeface="Arial" panose="020B0604020202020204" pitchFamily="34" charset="0"/>
              </a:rPr>
              <a:t>Proficiency Rate - Grade 4</a:t>
            </a:r>
            <a:endParaRPr lang="en-US" sz="2800"/>
          </a:p>
        </p:txBody>
      </p:sp>
      <p:sp>
        <p:nvSpPr>
          <p:cNvPr id="6" name="Slide Number Placeholder 5"/>
          <p:cNvSpPr>
            <a:spLocks noGrp="1"/>
          </p:cNvSpPr>
          <p:nvPr>
            <p:ph type="sldNum" sz="quarter" idx="12"/>
          </p:nvPr>
        </p:nvSpPr>
        <p:spPr/>
        <p:txBody>
          <a:bodyPr/>
          <a:lstStyle/>
          <a:p>
            <a:fld id="{F0597B30-7949-4ED9-96B5-005BABF2293C}" type="slidenum">
              <a:rPr lang="en-US" smtClean="0">
                <a:solidFill>
                  <a:srgbClr val="4472C4">
                    <a:lumMod val="50000"/>
                  </a:srgbClr>
                </a:solidFill>
                <a:latin typeface="Arial" panose="020B0604020202020204" pitchFamily="34" charset="0"/>
                <a:cs typeface="Arial" panose="020B0604020202020204" pitchFamily="34" charset="0"/>
              </a:rPr>
              <a:pPr/>
              <a:t>27</a:t>
            </a:fld>
            <a:endParaRPr lang="en-US">
              <a:solidFill>
                <a:srgbClr val="4472C4">
                  <a:lumMod val="50000"/>
                </a:srgbClr>
              </a:solidFill>
              <a:latin typeface="Arial" panose="020B0604020202020204" pitchFamily="34" charset="0"/>
              <a:cs typeface="Arial" panose="020B0604020202020204" pitchFamily="34" charset="0"/>
            </a:endParaRPr>
          </a:p>
        </p:txBody>
      </p:sp>
      <p:graphicFrame>
        <p:nvGraphicFramePr>
          <p:cNvPr id="9" name="Content Placeholder 8" descr="Indicator 3B grade 4 reading proposed targets graph: The graph shows bars hitting proposed targets increasing from 14.9% to 16.5% for school years 2020-21 through 2025-26 beginning with a baseline of 14.9%."/>
          <p:cNvGraphicFramePr>
            <a:graphicFrameLocks noGrp="1"/>
          </p:cNvGraphicFramePr>
          <p:nvPr>
            <p:ph sz="half" idx="1"/>
            <p:extLst>
              <p:ext uri="{D42A27DB-BD31-4B8C-83A1-F6EECF244321}">
                <p14:modId xmlns:p14="http://schemas.microsoft.com/office/powerpoint/2010/main" val="1457187808"/>
              </p:ext>
            </p:extLst>
          </p:nvPr>
        </p:nvGraphicFramePr>
        <p:xfrm>
          <a:off x="102092" y="1194787"/>
          <a:ext cx="5898658" cy="505425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ontent Placeholder 11" descr="Indicator 3B grade 4 math proposed targets graph: The graph shows bars hitting proposed targets increasing from 18.14% to 19.75% for school years 2020-21 through 2025-26 beginning with a baseline of 18.14%."/>
          <p:cNvGraphicFramePr>
            <a:graphicFrameLocks noGrp="1"/>
          </p:cNvGraphicFramePr>
          <p:nvPr>
            <p:ph sz="half" idx="2"/>
            <p:extLst>
              <p:ext uri="{D42A27DB-BD31-4B8C-83A1-F6EECF244321}">
                <p14:modId xmlns:p14="http://schemas.microsoft.com/office/powerpoint/2010/main" val="1983173053"/>
              </p:ext>
            </p:extLst>
          </p:nvPr>
        </p:nvGraphicFramePr>
        <p:xfrm>
          <a:off x="6191252" y="1194787"/>
          <a:ext cx="5800723" cy="5104262"/>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a:extLst>
              <a:ext uri="{FF2B5EF4-FFF2-40B4-BE49-F238E27FC236}">
                <a16:creationId xmlns:a16="http://schemas.microsoft.com/office/drawing/2014/main" id="{9196DEE5-F54F-49A8-AC94-D9B9F808A2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42669328"/>
      </p:ext>
    </p:extLst>
  </p:cSld>
  <p:clrMapOvr>
    <a:masterClrMapping/>
  </p:clrMapOvr>
  <mc:AlternateContent xmlns:mc="http://schemas.openxmlformats.org/markup-compatibility/2006" xmlns:p14="http://schemas.microsoft.com/office/powerpoint/2010/main">
    <mc:Choice Requires="p14">
      <p:transition spd="med" p14:dur="700" advTm="47889">
        <p:fade/>
      </p:transition>
    </mc:Choice>
    <mc:Fallback xmlns="">
      <p:transition spd="med" advTm="478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402" y="308008"/>
            <a:ext cx="7642735" cy="712270"/>
          </a:xfrm>
        </p:spPr>
        <p:txBody>
          <a:bodyPr>
            <a:noAutofit/>
          </a:bodyPr>
          <a:lstStyle/>
          <a:p>
            <a:r>
              <a:rPr lang="en-US" sz="2800" b="1">
                <a:solidFill>
                  <a:schemeClr val="tx1">
                    <a:lumMod val="90000"/>
                    <a:lumOff val="10000"/>
                  </a:schemeClr>
                </a:solidFill>
                <a:latin typeface="Arial" panose="020B0604020202020204" pitchFamily="34" charset="0"/>
                <a:cs typeface="Arial" panose="020B0604020202020204" pitchFamily="34" charset="0"/>
              </a:rPr>
              <a:t>Indicator 3B: Proposed Targets</a:t>
            </a:r>
            <a:br>
              <a:rPr lang="en-US" sz="2800" b="1">
                <a:solidFill>
                  <a:schemeClr val="tx1">
                    <a:lumMod val="90000"/>
                    <a:lumOff val="10000"/>
                  </a:schemeClr>
                </a:solidFill>
                <a:latin typeface="Arial" panose="020B0604020202020204" pitchFamily="34" charset="0"/>
                <a:cs typeface="Arial" panose="020B0604020202020204" pitchFamily="34" charset="0"/>
              </a:rPr>
            </a:br>
            <a:r>
              <a:rPr lang="en-US" sz="2800" b="1">
                <a:solidFill>
                  <a:schemeClr val="tx1">
                    <a:lumMod val="90000"/>
                    <a:lumOff val="10000"/>
                  </a:schemeClr>
                </a:solidFill>
                <a:latin typeface="Arial" panose="020B0604020202020204" pitchFamily="34" charset="0"/>
                <a:cs typeface="Arial" panose="020B0604020202020204" pitchFamily="34" charset="0"/>
              </a:rPr>
              <a:t>Proficiency Rate - Grade 8</a:t>
            </a:r>
            <a:endParaRPr lang="en-US" sz="2800"/>
          </a:p>
        </p:txBody>
      </p:sp>
      <p:sp>
        <p:nvSpPr>
          <p:cNvPr id="6" name="Slide Number Placeholder 5"/>
          <p:cNvSpPr>
            <a:spLocks noGrp="1"/>
          </p:cNvSpPr>
          <p:nvPr>
            <p:ph type="sldNum" sz="quarter" idx="12"/>
          </p:nvPr>
        </p:nvSpPr>
        <p:spPr/>
        <p:txBody>
          <a:bodyPr/>
          <a:lstStyle/>
          <a:p>
            <a:fld id="{F0597B30-7949-4ED9-96B5-005BABF2293C}" type="slidenum">
              <a:rPr lang="en-US" smtClean="0">
                <a:solidFill>
                  <a:srgbClr val="4472C4">
                    <a:lumMod val="50000"/>
                  </a:srgbClr>
                </a:solidFill>
                <a:latin typeface="Arial" panose="020B0604020202020204" pitchFamily="34" charset="0"/>
                <a:cs typeface="Arial" panose="020B0604020202020204" pitchFamily="34" charset="0"/>
              </a:rPr>
              <a:pPr/>
              <a:t>28</a:t>
            </a:fld>
            <a:endParaRPr lang="en-US">
              <a:solidFill>
                <a:srgbClr val="4472C4">
                  <a:lumMod val="50000"/>
                </a:srgbClr>
              </a:solidFill>
              <a:latin typeface="Arial" panose="020B0604020202020204" pitchFamily="34" charset="0"/>
              <a:cs typeface="Arial" panose="020B0604020202020204" pitchFamily="34" charset="0"/>
            </a:endParaRPr>
          </a:p>
        </p:txBody>
      </p:sp>
      <p:graphicFrame>
        <p:nvGraphicFramePr>
          <p:cNvPr id="11" name="Content Placeholder 10" descr="Indicator 3B grade 8 reading proposed targets graph: The graph shows bars hitting proposed targets increasing from 13.23% to 14.75% for school years 2020-21 through 2025-26 beginning with a baseline of 13.23%."/>
          <p:cNvGraphicFramePr>
            <a:graphicFrameLocks noGrp="1"/>
          </p:cNvGraphicFramePr>
          <p:nvPr>
            <p:ph sz="half" idx="1"/>
            <p:extLst>
              <p:ext uri="{D42A27DB-BD31-4B8C-83A1-F6EECF244321}">
                <p14:modId xmlns:p14="http://schemas.microsoft.com/office/powerpoint/2010/main" val="834048754"/>
              </p:ext>
            </p:extLst>
          </p:nvPr>
        </p:nvGraphicFramePr>
        <p:xfrm>
          <a:off x="276225" y="1119117"/>
          <a:ext cx="5743575" cy="526256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ontent Placeholder 12" descr="Indicator 3B grade 8 math proposed targets graph: The graph shows bars hitting proposed targets increasing from 10.5% to 12% for school years 2020-21 through 2025-26 beginning with a baseline of 10.5%."/>
          <p:cNvGraphicFramePr>
            <a:graphicFrameLocks noGrp="1"/>
          </p:cNvGraphicFramePr>
          <p:nvPr>
            <p:ph sz="half" idx="2"/>
            <p:extLst>
              <p:ext uri="{D42A27DB-BD31-4B8C-83A1-F6EECF244321}">
                <p14:modId xmlns:p14="http://schemas.microsoft.com/office/powerpoint/2010/main" val="848160041"/>
              </p:ext>
            </p:extLst>
          </p:nvPr>
        </p:nvGraphicFramePr>
        <p:xfrm>
          <a:off x="6100549" y="1105468"/>
          <a:ext cx="5650173" cy="5268036"/>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a:extLst>
              <a:ext uri="{FF2B5EF4-FFF2-40B4-BE49-F238E27FC236}">
                <a16:creationId xmlns:a16="http://schemas.microsoft.com/office/drawing/2014/main" id="{82A38EB4-7E78-445F-8CA8-C2B515E436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09309142"/>
      </p:ext>
    </p:extLst>
  </p:cSld>
  <p:clrMapOvr>
    <a:masterClrMapping/>
  </p:clrMapOvr>
  <mc:AlternateContent xmlns:mc="http://schemas.openxmlformats.org/markup-compatibility/2006" xmlns:p14="http://schemas.microsoft.com/office/powerpoint/2010/main">
    <mc:Choice Requires="p14">
      <p:transition spd="med" p14:dur="700" advTm="29359">
        <p:fade/>
      </p:transition>
    </mc:Choice>
    <mc:Fallback xmlns="">
      <p:transition spd="med" advTm="293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401" y="315831"/>
            <a:ext cx="8020398" cy="767903"/>
          </a:xfrm>
        </p:spPr>
        <p:txBody>
          <a:bodyPr>
            <a:noAutofit/>
          </a:bodyPr>
          <a:lstStyle/>
          <a:p>
            <a:r>
              <a:rPr lang="en-US" sz="2800" b="1">
                <a:solidFill>
                  <a:schemeClr val="tx1">
                    <a:lumMod val="90000"/>
                    <a:lumOff val="10000"/>
                  </a:schemeClr>
                </a:solidFill>
                <a:latin typeface="Arial" panose="020B0604020202020204" pitchFamily="34" charset="0"/>
                <a:cs typeface="Arial" panose="020B0604020202020204" pitchFamily="34" charset="0"/>
              </a:rPr>
              <a:t>Indicator 3B: Proposed Targets  </a:t>
            </a:r>
            <a:br>
              <a:rPr lang="en-US" sz="2800" b="1">
                <a:solidFill>
                  <a:schemeClr val="tx1">
                    <a:lumMod val="90000"/>
                    <a:lumOff val="10000"/>
                  </a:schemeClr>
                </a:solidFill>
                <a:latin typeface="Arial" panose="020B0604020202020204" pitchFamily="34" charset="0"/>
                <a:cs typeface="Arial" panose="020B0604020202020204" pitchFamily="34" charset="0"/>
              </a:rPr>
            </a:br>
            <a:r>
              <a:rPr lang="en-US" sz="2800" b="1">
                <a:solidFill>
                  <a:schemeClr val="tx1">
                    <a:lumMod val="90000"/>
                    <a:lumOff val="10000"/>
                  </a:schemeClr>
                </a:solidFill>
                <a:latin typeface="Arial" panose="020B0604020202020204" pitchFamily="34" charset="0"/>
                <a:cs typeface="Arial" panose="020B0604020202020204" pitchFamily="34" charset="0"/>
              </a:rPr>
              <a:t>Proficiency Rate - High School</a:t>
            </a:r>
            <a:endParaRPr lang="en-US" sz="2800"/>
          </a:p>
        </p:txBody>
      </p:sp>
      <p:sp>
        <p:nvSpPr>
          <p:cNvPr id="6" name="Slide Number Placeholder 5"/>
          <p:cNvSpPr>
            <a:spLocks noGrp="1"/>
          </p:cNvSpPr>
          <p:nvPr>
            <p:ph type="sldNum" sz="quarter" idx="12"/>
          </p:nvPr>
        </p:nvSpPr>
        <p:spPr/>
        <p:txBody>
          <a:bodyPr/>
          <a:lstStyle/>
          <a:p>
            <a:fld id="{F0597B30-7949-4ED9-96B5-005BABF2293C}" type="slidenum">
              <a:rPr lang="en-US" smtClean="0">
                <a:solidFill>
                  <a:srgbClr val="4472C4">
                    <a:lumMod val="50000"/>
                  </a:srgbClr>
                </a:solidFill>
                <a:latin typeface="Arial" panose="020B0604020202020204" pitchFamily="34" charset="0"/>
                <a:cs typeface="Arial" panose="020B0604020202020204" pitchFamily="34" charset="0"/>
              </a:rPr>
              <a:pPr/>
              <a:t>29</a:t>
            </a:fld>
            <a:endParaRPr lang="en-US">
              <a:solidFill>
                <a:srgbClr val="4472C4">
                  <a:lumMod val="50000"/>
                </a:srgbClr>
              </a:solidFill>
              <a:latin typeface="Arial" panose="020B0604020202020204" pitchFamily="34" charset="0"/>
              <a:cs typeface="Arial" panose="020B0604020202020204" pitchFamily="34" charset="0"/>
            </a:endParaRPr>
          </a:p>
        </p:txBody>
      </p:sp>
      <p:graphicFrame>
        <p:nvGraphicFramePr>
          <p:cNvPr id="10" name="Content Placeholder 9" descr="Indicator 3B high school reading proposed targets graph: The graph shows bars hitting proposed targets increasing from 72.04%% to 73.5% for school years 2020-21 through 2025-26 beginning with a baseline of 72.04%."/>
          <p:cNvGraphicFramePr>
            <a:graphicFrameLocks noGrp="1"/>
          </p:cNvGraphicFramePr>
          <p:nvPr>
            <p:ph sz="half" idx="1"/>
            <p:extLst>
              <p:ext uri="{D42A27DB-BD31-4B8C-83A1-F6EECF244321}">
                <p14:modId xmlns:p14="http://schemas.microsoft.com/office/powerpoint/2010/main" val="236686865"/>
              </p:ext>
            </p:extLst>
          </p:nvPr>
        </p:nvGraphicFramePr>
        <p:xfrm>
          <a:off x="410401" y="1323736"/>
          <a:ext cx="5485431" cy="50088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ontent Placeholder 12" descr="Indicator 3B high school math proposed targets graph: The graph shows bars hitting proposed targets increasing from 64.11% to 65.75% for school years 2020-21 through 2025-26 beginning with a baseline of 64.11%."/>
          <p:cNvGraphicFramePr>
            <a:graphicFrameLocks noGrp="1"/>
          </p:cNvGraphicFramePr>
          <p:nvPr>
            <p:ph sz="half" idx="2"/>
            <p:extLst>
              <p:ext uri="{D42A27DB-BD31-4B8C-83A1-F6EECF244321}">
                <p14:modId xmlns:p14="http://schemas.microsoft.com/office/powerpoint/2010/main" val="303277551"/>
              </p:ext>
            </p:extLst>
          </p:nvPr>
        </p:nvGraphicFramePr>
        <p:xfrm>
          <a:off x="6159184" y="1323736"/>
          <a:ext cx="5564243" cy="5008822"/>
        </p:xfrm>
        <a:graphic>
          <a:graphicData uri="http://schemas.openxmlformats.org/drawingml/2006/chart">
            <c:chart xmlns:c="http://schemas.openxmlformats.org/drawingml/2006/chart" xmlns:r="http://schemas.openxmlformats.org/officeDocument/2006/relationships" r:id="rId6"/>
          </a:graphicData>
        </a:graphic>
      </p:graphicFrame>
      <p:pic>
        <p:nvPicPr>
          <p:cNvPr id="5" name="Audio 4">
            <a:hlinkClick r:id="" action="ppaction://media"/>
            <a:extLst>
              <a:ext uri="{FF2B5EF4-FFF2-40B4-BE49-F238E27FC236}">
                <a16:creationId xmlns:a16="http://schemas.microsoft.com/office/drawing/2014/main" id="{75B9AFEC-8CFD-4595-B4DD-16A88C770E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26997592"/>
      </p:ext>
    </p:extLst>
  </p:cSld>
  <p:clrMapOvr>
    <a:masterClrMapping/>
  </p:clrMapOvr>
  <mc:AlternateContent xmlns:mc="http://schemas.openxmlformats.org/markup-compatibility/2006" xmlns:p14="http://schemas.microsoft.com/office/powerpoint/2010/main">
    <mc:Choice Requires="p14">
      <p:transition spd="med" p14:dur="700" advTm="29011">
        <p:fade/>
      </p:transition>
    </mc:Choice>
    <mc:Fallback xmlns="">
      <p:transition spd="med" advTm="290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7E3A2-0D1E-4A60-905B-F93FC3506EEB}"/>
              </a:ext>
            </a:extLst>
          </p:cNvPr>
          <p:cNvSpPr>
            <a:spLocks noGrp="1"/>
          </p:cNvSpPr>
          <p:nvPr>
            <p:ph type="title"/>
          </p:nvPr>
        </p:nvSpPr>
        <p:spPr>
          <a:xfrm>
            <a:off x="152400" y="316015"/>
            <a:ext cx="9371949" cy="640503"/>
          </a:xfrm>
        </p:spPr>
        <p:txBody>
          <a:bodyPr/>
          <a:lstStyle/>
          <a:p>
            <a:r>
              <a:rPr lang="en-US" b="1">
                <a:latin typeface="Arial" panose="020B0604020202020204" pitchFamily="34" charset="0"/>
                <a:cs typeface="Arial" panose="020B0604020202020204" pitchFamily="34" charset="0"/>
              </a:rPr>
              <a:t>Frequently Used Terms</a:t>
            </a:r>
          </a:p>
        </p:txBody>
      </p:sp>
      <p:sp>
        <p:nvSpPr>
          <p:cNvPr id="4" name="Slide Number Placeholder 3">
            <a:extLst>
              <a:ext uri="{FF2B5EF4-FFF2-40B4-BE49-F238E27FC236}">
                <a16:creationId xmlns:a16="http://schemas.microsoft.com/office/drawing/2014/main" id="{42124B0B-27F9-4E47-A5D1-58F6A211AD08}"/>
              </a:ext>
            </a:extLst>
          </p:cNvPr>
          <p:cNvSpPr>
            <a:spLocks noGrp="1"/>
          </p:cNvSpPr>
          <p:nvPr>
            <p:ph type="sldNum" sz="quarter" idx="12"/>
          </p:nvPr>
        </p:nvSpPr>
        <p:spPr/>
        <p:txBody>
          <a:bodyPr/>
          <a:lstStyle/>
          <a:p>
            <a:fld id="{9CD8D479-8942-46E8-A226-A4E01F7A105C}" type="slidenum">
              <a:rPr lang="en-US" smtClean="0">
                <a:latin typeface="Arial" panose="020B0604020202020204" pitchFamily="34" charset="0"/>
                <a:cs typeface="Arial" panose="020B0604020202020204" pitchFamily="34" charset="0"/>
              </a:rPr>
              <a:t>3</a:t>
            </a:fld>
            <a:endParaRPr lang="en-US">
              <a:latin typeface="Arial" panose="020B0604020202020204" pitchFamily="34" charset="0"/>
              <a:cs typeface="Arial" panose="020B0604020202020204" pitchFamily="34" charset="0"/>
            </a:endParaRPr>
          </a:p>
        </p:txBody>
      </p:sp>
      <p:graphicFrame>
        <p:nvGraphicFramePr>
          <p:cNvPr id="7" name="Table 7">
            <a:extLst>
              <a:ext uri="{FF2B5EF4-FFF2-40B4-BE49-F238E27FC236}">
                <a16:creationId xmlns:a16="http://schemas.microsoft.com/office/drawing/2014/main" id="{F2A27F64-AF4A-48EA-B4E9-6141E1BA812F}"/>
              </a:ext>
            </a:extLst>
          </p:cNvPr>
          <p:cNvGraphicFramePr>
            <a:graphicFrameLocks noGrp="1"/>
          </p:cNvGraphicFramePr>
          <p:nvPr>
            <p:ph idx="1"/>
            <p:extLst>
              <p:ext uri="{D42A27DB-BD31-4B8C-83A1-F6EECF244321}">
                <p14:modId xmlns:p14="http://schemas.microsoft.com/office/powerpoint/2010/main" val="383526651"/>
              </p:ext>
            </p:extLst>
          </p:nvPr>
        </p:nvGraphicFramePr>
        <p:xfrm>
          <a:off x="158150" y="905773"/>
          <a:ext cx="9144258" cy="5589968"/>
        </p:xfrm>
        <a:graphic>
          <a:graphicData uri="http://schemas.openxmlformats.org/drawingml/2006/table">
            <a:tbl>
              <a:tblPr firstRow="1" bandRow="1">
                <a:tableStyleId>{3B4B98B0-60AC-42C2-AFA5-B58CD77FA1E5}</a:tableStyleId>
              </a:tblPr>
              <a:tblGrid>
                <a:gridCol w="3015027">
                  <a:extLst>
                    <a:ext uri="{9D8B030D-6E8A-4147-A177-3AD203B41FA5}">
                      <a16:colId xmlns:a16="http://schemas.microsoft.com/office/drawing/2014/main" val="559247522"/>
                    </a:ext>
                  </a:extLst>
                </a:gridCol>
                <a:gridCol w="6129231">
                  <a:extLst>
                    <a:ext uri="{9D8B030D-6E8A-4147-A177-3AD203B41FA5}">
                      <a16:colId xmlns:a16="http://schemas.microsoft.com/office/drawing/2014/main" val="152258923"/>
                    </a:ext>
                  </a:extLst>
                </a:gridCol>
              </a:tblGrid>
              <a:tr h="319640">
                <a:tc>
                  <a:txBody>
                    <a:bodyPr/>
                    <a:lstStyle/>
                    <a:p>
                      <a:r>
                        <a:rPr lang="en-US" sz="1400">
                          <a:latin typeface="Arial"/>
                          <a:cs typeface="Arial"/>
                        </a:rPr>
                        <a:t>Term</a:t>
                      </a:r>
                    </a:p>
                  </a:txBody>
                  <a:tcPr/>
                </a:tc>
                <a:tc>
                  <a:txBody>
                    <a:bodyPr/>
                    <a:lstStyle/>
                    <a:p>
                      <a:r>
                        <a:rPr lang="en-US" sz="1400">
                          <a:latin typeface="Arial"/>
                          <a:cs typeface="Arial"/>
                        </a:rPr>
                        <a:t>Description </a:t>
                      </a: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08222081"/>
                  </a:ext>
                </a:extLst>
              </a:tr>
              <a:tr h="493988">
                <a:tc>
                  <a:txBody>
                    <a:bodyPr/>
                    <a:lstStyle/>
                    <a:p>
                      <a:r>
                        <a:rPr lang="en-US" sz="1400" b="1">
                          <a:latin typeface="Arial" panose="020B0604020202020204" pitchFamily="34" charset="0"/>
                          <a:cs typeface="Arial" panose="020B0604020202020204" pitchFamily="34" charset="0"/>
                        </a:rPr>
                        <a:t>Individuals with Disabilities Education Act (IDEA)</a:t>
                      </a:r>
                    </a:p>
                  </a:txBody>
                  <a:tcPr/>
                </a:tc>
                <a:tc>
                  <a:txBody>
                    <a:bodyPr/>
                    <a:lstStyle/>
                    <a:p>
                      <a:r>
                        <a:rPr lang="en-US" sz="1400">
                          <a:latin typeface="Arial"/>
                          <a:cs typeface="Arial"/>
                        </a:rPr>
                        <a:t>Federal law that requires each state to ensure a free appropriate public education is available to all eligible children with disabilities residing in that state</a:t>
                      </a:r>
                    </a:p>
                  </a:txBody>
                  <a:tcPr/>
                </a:tc>
                <a:extLst>
                  <a:ext uri="{0D108BD9-81ED-4DB2-BD59-A6C34878D82A}">
                    <a16:rowId xmlns:a16="http://schemas.microsoft.com/office/drawing/2014/main" val="3529852344"/>
                  </a:ext>
                </a:extLst>
              </a:tr>
              <a:tr h="726453">
                <a:tc>
                  <a:txBody>
                    <a:bodyPr/>
                    <a:lstStyle/>
                    <a:p>
                      <a:r>
                        <a:rPr lang="en-US" sz="1400" b="1">
                          <a:latin typeface="Arial" panose="020B0604020202020204" pitchFamily="34" charset="0"/>
                          <a:cs typeface="Arial" panose="020B0604020202020204" pitchFamily="34" charset="0"/>
                        </a:rPr>
                        <a:t>State Performance Plan (SPP)</a:t>
                      </a:r>
                    </a:p>
                  </a:txBody>
                  <a:tcPr/>
                </a:tc>
                <a:tc>
                  <a:txBody>
                    <a:bodyPr/>
                    <a:lstStyle/>
                    <a:p>
                      <a:r>
                        <a:rPr lang="en-US" sz="1400" b="0" i="0" kern="1200">
                          <a:solidFill>
                            <a:schemeClr val="tx1"/>
                          </a:solidFill>
                          <a:effectLst/>
                          <a:latin typeface="Arial" panose="020B0604020202020204" pitchFamily="34" charset="0"/>
                          <a:ea typeface="+mn-ea"/>
                          <a:cs typeface="Arial" panose="020B0604020202020204" pitchFamily="34" charset="0"/>
                        </a:rPr>
                        <a:t>Evaluates the state’s efforts to implement the requirements and purposes of the Individuals with Disabilities Education Act (IDEA) and describes how the state will improve its implementation in relation to 17 Indicators</a:t>
                      </a: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81121707"/>
                  </a:ext>
                </a:extLst>
              </a:tr>
              <a:tr h="523047">
                <a:tc>
                  <a:txBody>
                    <a:bodyPr/>
                    <a:lstStyle/>
                    <a:p>
                      <a:r>
                        <a:rPr lang="en-US" sz="1400" b="1">
                          <a:latin typeface="Arial" panose="020B0604020202020204" pitchFamily="34" charset="0"/>
                          <a:cs typeface="Arial" panose="020B0604020202020204" pitchFamily="34" charset="0"/>
                        </a:rPr>
                        <a:t>Indicators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a:solidFill>
                            <a:schemeClr val="tx1"/>
                          </a:solidFill>
                          <a:effectLst/>
                          <a:latin typeface="Arial" panose="020B0604020202020204" pitchFamily="34" charset="0"/>
                          <a:ea typeface="+mn-ea"/>
                          <a:cs typeface="Arial" panose="020B0604020202020204" pitchFamily="34" charset="0"/>
                        </a:rPr>
                        <a:t>Measures of child and family outcomes (results indicators) or compliance with the requirements of the IDEA (compliance indicators)</a:t>
                      </a:r>
                    </a:p>
                  </a:txBody>
                  <a:tcPr/>
                </a:tc>
                <a:extLst>
                  <a:ext uri="{0D108BD9-81ED-4DB2-BD59-A6C34878D82A}">
                    <a16:rowId xmlns:a16="http://schemas.microsoft.com/office/drawing/2014/main" val="2934361463"/>
                  </a:ext>
                </a:extLst>
              </a:tr>
              <a:tr h="726453">
                <a:tc>
                  <a:txBody>
                    <a:bodyPr/>
                    <a:lstStyle/>
                    <a:p>
                      <a:r>
                        <a:rPr lang="en-US" sz="1400" b="1">
                          <a:latin typeface="Arial"/>
                          <a:cs typeface="Arial"/>
                        </a:rPr>
                        <a:t>Annual Performance Report (APR) </a:t>
                      </a:r>
                      <a:endParaRPr lang="en-US" sz="1400" b="1">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Data reported to the United States Department of Education Office of Special Education Programs (OSEP). against the state’s targets for the 17 SPP indicators</a:t>
                      </a:r>
                    </a:p>
                  </a:txBody>
                  <a:tcPr/>
                </a:tc>
                <a:extLst>
                  <a:ext uri="{0D108BD9-81ED-4DB2-BD59-A6C34878D82A}">
                    <a16:rowId xmlns:a16="http://schemas.microsoft.com/office/drawing/2014/main" val="2526537569"/>
                  </a:ext>
                </a:extLst>
              </a:tr>
              <a:tr h="726453">
                <a:tc>
                  <a:txBody>
                    <a:bodyPr/>
                    <a:lstStyle/>
                    <a:p>
                      <a:r>
                        <a:rPr lang="en-US" sz="1400" b="1">
                          <a:latin typeface="Arial"/>
                          <a:cs typeface="Arial"/>
                        </a:rPr>
                        <a:t>Indicator 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Results indicator that measures the participation and performance of children with individualized education programs (IEP) on statewide assessments</a:t>
                      </a:r>
                    </a:p>
                  </a:txBody>
                  <a:tcPr/>
                </a:tc>
                <a:extLst>
                  <a:ext uri="{0D108BD9-81ED-4DB2-BD59-A6C34878D82A}">
                    <a16:rowId xmlns:a16="http://schemas.microsoft.com/office/drawing/2014/main" val="3977139098"/>
                  </a:ext>
                </a:extLst>
              </a:tr>
              <a:tr h="552105">
                <a:tc>
                  <a:txBody>
                    <a:bodyPr/>
                    <a:lstStyle/>
                    <a:p>
                      <a:r>
                        <a:rPr lang="en-US" sz="1400" b="1">
                          <a:latin typeface="Arial" panose="020B0604020202020204" pitchFamily="34" charset="0"/>
                          <a:cs typeface="Arial" panose="020B0604020202020204" pitchFamily="34" charset="0"/>
                        </a:rPr>
                        <a:t>Stakeholders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Arial"/>
                          <a:cs typeface="Arial"/>
                        </a:rPr>
                        <a:t>Individuals and groups involved in and vested in outcomes for students with disabilities</a:t>
                      </a:r>
                    </a:p>
                  </a:txBody>
                  <a:tcPr/>
                </a:tc>
                <a:extLst>
                  <a:ext uri="{0D108BD9-81ED-4DB2-BD59-A6C34878D82A}">
                    <a16:rowId xmlns:a16="http://schemas.microsoft.com/office/drawing/2014/main" val="26559187"/>
                  </a:ext>
                </a:extLst>
              </a:tr>
              <a:tr h="537576">
                <a:tc>
                  <a:txBody>
                    <a:bodyPr/>
                    <a:lstStyle/>
                    <a:p>
                      <a:r>
                        <a:rPr lang="en-US" sz="1400" b="1">
                          <a:latin typeface="Arial"/>
                          <a:cs typeface="Arial"/>
                        </a:rPr>
                        <a:t>Grade Level Academic Achievement Standards</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a:latin typeface="Arial"/>
                          <a:cs typeface="Arial"/>
                        </a:rPr>
                        <a:t>Represent the knowledge students are expected to know for the grade level</a:t>
                      </a:r>
                      <a:r>
                        <a:rPr lang="en-US" sz="1400" kern="1200">
                          <a:solidFill>
                            <a:schemeClr val="tx1"/>
                          </a:solidFill>
                          <a:effectLst/>
                          <a:latin typeface="Arial"/>
                          <a:ea typeface="+mn-ea"/>
                          <a:cs typeface="Arial"/>
                        </a:rPr>
                        <a:t> in which the student is enrolled</a:t>
                      </a:r>
                      <a:endParaRPr lang="en-US" sz="1400">
                        <a:highlight>
                          <a:srgbClr val="FFFF00"/>
                        </a:highligh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91149829"/>
                  </a:ext>
                </a:extLst>
              </a:tr>
              <a:tr h="726453">
                <a:tc>
                  <a:txBody>
                    <a:bodyPr/>
                    <a:lstStyle/>
                    <a:p>
                      <a:r>
                        <a:rPr lang="en-US" sz="1400" b="1">
                          <a:latin typeface="Arial"/>
                          <a:cs typeface="Arial"/>
                        </a:rPr>
                        <a:t>Alternate Academic Achievement Standards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effectLst/>
                          <a:latin typeface="Arial"/>
                          <a:cs typeface="Arial"/>
                        </a:rPr>
                        <a:t>Represent the State’s learning standards at a reduced level of depth, breadth, and complexity for students with the most significant cognitive disabilities</a:t>
                      </a:r>
                      <a:endParaRPr lang="en-US" sz="1400">
                        <a:latin typeface="Arial"/>
                        <a:cs typeface="Arial"/>
                      </a:endParaRPr>
                    </a:p>
                  </a:txBody>
                  <a:tcPr/>
                </a:tc>
                <a:extLst>
                  <a:ext uri="{0D108BD9-81ED-4DB2-BD59-A6C34878D82A}">
                    <a16:rowId xmlns:a16="http://schemas.microsoft.com/office/drawing/2014/main" val="2039771046"/>
                  </a:ext>
                </a:extLst>
              </a:tr>
            </a:tbl>
          </a:graphicData>
        </a:graphic>
      </p:graphicFrame>
      <p:graphicFrame>
        <p:nvGraphicFramePr>
          <p:cNvPr id="8" name="Content Placeholder 9" descr="Information table">
            <a:hlinkClick r:id="rId5"/>
            <a:extLst>
              <a:ext uri="{FF2B5EF4-FFF2-40B4-BE49-F238E27FC236}">
                <a16:creationId xmlns:a16="http://schemas.microsoft.com/office/drawing/2014/main" id="{3DAA4175-9758-4315-A2CF-4243A562260A}"/>
              </a:ext>
            </a:extLst>
          </p:cNvPr>
          <p:cNvGraphicFramePr>
            <a:graphicFrameLocks/>
          </p:cNvGraphicFramePr>
          <p:nvPr>
            <p:extLst>
              <p:ext uri="{D42A27DB-BD31-4B8C-83A1-F6EECF244321}">
                <p14:modId xmlns:p14="http://schemas.microsoft.com/office/powerpoint/2010/main" val="2058377363"/>
              </p:ext>
            </p:extLst>
          </p:nvPr>
        </p:nvGraphicFramePr>
        <p:xfrm>
          <a:off x="9408405" y="2137272"/>
          <a:ext cx="2723836" cy="341523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Audio 5">
            <a:hlinkClick r:id="" action="ppaction://media"/>
            <a:extLst>
              <a:ext uri="{FF2B5EF4-FFF2-40B4-BE49-F238E27FC236}">
                <a16:creationId xmlns:a16="http://schemas.microsoft.com/office/drawing/2014/main" id="{9B1D7134-BBF5-4C5B-A19B-BEA8477889B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2880091"/>
      </p:ext>
    </p:extLst>
  </p:cSld>
  <p:clrMapOvr>
    <a:masterClrMapping/>
  </p:clrMapOvr>
  <mc:AlternateContent xmlns:mc="http://schemas.openxmlformats.org/markup-compatibility/2006" xmlns:p14="http://schemas.microsoft.com/office/powerpoint/2010/main">
    <mc:Choice Requires="p14">
      <p:transition spd="med" p14:dur="700" advTm="108877">
        <p:fade/>
      </p:transition>
    </mc:Choice>
    <mc:Fallback xmlns="">
      <p:transition spd="med" advTm="1088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402" y="220134"/>
            <a:ext cx="7642735" cy="914400"/>
          </a:xfrm>
        </p:spPr>
        <p:txBody>
          <a:bodyPr>
            <a:noAutofit/>
          </a:bodyPr>
          <a:lstStyle/>
          <a:p>
            <a:r>
              <a:rPr lang="en-US" sz="2800" b="1">
                <a:solidFill>
                  <a:schemeClr val="tx1">
                    <a:lumMod val="90000"/>
                    <a:lumOff val="10000"/>
                  </a:schemeClr>
                </a:solidFill>
                <a:latin typeface="Arial" panose="020B0604020202020204" pitchFamily="34" charset="0"/>
                <a:cs typeface="Arial" panose="020B0604020202020204" pitchFamily="34" charset="0"/>
              </a:rPr>
              <a:t>Indicator 3C: Proposed Targets  </a:t>
            </a:r>
            <a:br>
              <a:rPr lang="en-US" sz="2800" b="1">
                <a:solidFill>
                  <a:schemeClr val="tx1">
                    <a:lumMod val="90000"/>
                    <a:lumOff val="10000"/>
                  </a:schemeClr>
                </a:solidFill>
                <a:latin typeface="Arial" panose="020B0604020202020204" pitchFamily="34" charset="0"/>
                <a:cs typeface="Arial" panose="020B0604020202020204" pitchFamily="34" charset="0"/>
              </a:rPr>
            </a:br>
            <a:r>
              <a:rPr lang="en-US" sz="2800" b="1">
                <a:solidFill>
                  <a:schemeClr val="tx1">
                    <a:lumMod val="90000"/>
                    <a:lumOff val="10000"/>
                  </a:schemeClr>
                </a:solidFill>
                <a:latin typeface="Arial" panose="020B0604020202020204" pitchFamily="34" charset="0"/>
                <a:cs typeface="Arial" panose="020B0604020202020204" pitchFamily="34" charset="0"/>
              </a:rPr>
              <a:t>Proficiency Rate - Grade 4</a:t>
            </a:r>
            <a:endParaRPr lang="en-US" sz="2800"/>
          </a:p>
        </p:txBody>
      </p:sp>
      <p:sp>
        <p:nvSpPr>
          <p:cNvPr id="6" name="Slide Number Placeholder 5"/>
          <p:cNvSpPr>
            <a:spLocks noGrp="1"/>
          </p:cNvSpPr>
          <p:nvPr>
            <p:ph type="sldNum" sz="quarter" idx="12"/>
          </p:nvPr>
        </p:nvSpPr>
        <p:spPr/>
        <p:txBody>
          <a:bodyPr/>
          <a:lstStyle/>
          <a:p>
            <a:fld id="{F0597B30-7949-4ED9-96B5-005BABF2293C}" type="slidenum">
              <a:rPr lang="en-US" smtClean="0">
                <a:solidFill>
                  <a:srgbClr val="4472C4">
                    <a:lumMod val="50000"/>
                  </a:srgbClr>
                </a:solidFill>
                <a:latin typeface="Arial" panose="020B0604020202020204" pitchFamily="34" charset="0"/>
                <a:cs typeface="Arial" panose="020B0604020202020204" pitchFamily="34" charset="0"/>
              </a:rPr>
              <a:pPr/>
              <a:t>30</a:t>
            </a:fld>
            <a:endParaRPr lang="en-US">
              <a:solidFill>
                <a:srgbClr val="4472C4">
                  <a:lumMod val="50000"/>
                </a:srgbClr>
              </a:solidFill>
              <a:latin typeface="Arial" panose="020B0604020202020204" pitchFamily="34" charset="0"/>
              <a:cs typeface="Arial" panose="020B0604020202020204" pitchFamily="34" charset="0"/>
            </a:endParaRPr>
          </a:p>
        </p:txBody>
      </p:sp>
      <p:graphicFrame>
        <p:nvGraphicFramePr>
          <p:cNvPr id="11" name="Content Placeholder 10" descr="Indicator 3C grade 4 reading proposed targets graph: The graph shows bars hitting proposed targets increasing from 89.16% to 90.75% for school years 2020-21 through 2025-26 beginning with a baseline of 89.16%."/>
          <p:cNvGraphicFramePr>
            <a:graphicFrameLocks noGrp="1"/>
          </p:cNvGraphicFramePr>
          <p:nvPr>
            <p:ph sz="half" idx="1"/>
            <p:extLst>
              <p:ext uri="{D42A27DB-BD31-4B8C-83A1-F6EECF244321}">
                <p14:modId xmlns:p14="http://schemas.microsoft.com/office/powerpoint/2010/main" val="1129665167"/>
              </p:ext>
            </p:extLst>
          </p:nvPr>
        </p:nvGraphicFramePr>
        <p:xfrm>
          <a:off x="218365" y="1170296"/>
          <a:ext cx="5581934" cy="54591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ontent Placeholder 8" descr="Indicator 3C grade 4 math proposed targets graph: The graph shows bars hitting proposed targets increasing from 81.41% to 83% for school years 2020-21 through 2025-26 beginning with a baseline of 81.41%."/>
          <p:cNvGraphicFramePr>
            <a:graphicFrameLocks noGrp="1"/>
          </p:cNvGraphicFramePr>
          <p:nvPr>
            <p:ph sz="half" idx="2"/>
            <p:extLst>
              <p:ext uri="{D42A27DB-BD31-4B8C-83A1-F6EECF244321}">
                <p14:modId xmlns:p14="http://schemas.microsoft.com/office/powerpoint/2010/main" val="1477837808"/>
              </p:ext>
            </p:extLst>
          </p:nvPr>
        </p:nvGraphicFramePr>
        <p:xfrm>
          <a:off x="6100549" y="1269242"/>
          <a:ext cx="5718413" cy="5360158"/>
        </p:xfrm>
        <a:graphic>
          <a:graphicData uri="http://schemas.openxmlformats.org/drawingml/2006/chart">
            <c:chart xmlns:c="http://schemas.openxmlformats.org/drawingml/2006/chart" xmlns:r="http://schemas.openxmlformats.org/officeDocument/2006/relationships" r:id="rId6"/>
          </a:graphicData>
        </a:graphic>
      </p:graphicFrame>
      <p:pic>
        <p:nvPicPr>
          <p:cNvPr id="4" name="Audio 3">
            <a:hlinkClick r:id="" action="ppaction://media"/>
            <a:extLst>
              <a:ext uri="{FF2B5EF4-FFF2-40B4-BE49-F238E27FC236}">
                <a16:creationId xmlns:a16="http://schemas.microsoft.com/office/drawing/2014/main" id="{6B4EA044-B49E-4116-A80A-DFC60265BF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3149660"/>
      </p:ext>
    </p:extLst>
  </p:cSld>
  <p:clrMapOvr>
    <a:masterClrMapping/>
  </p:clrMapOvr>
  <mc:AlternateContent xmlns:mc="http://schemas.openxmlformats.org/markup-compatibility/2006" xmlns:p14="http://schemas.microsoft.com/office/powerpoint/2010/main">
    <mc:Choice Requires="p14">
      <p:transition spd="med" p14:dur="700" advTm="51837">
        <p:fade/>
      </p:transition>
    </mc:Choice>
    <mc:Fallback xmlns="">
      <p:transition spd="med" advTm="518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402" y="315830"/>
            <a:ext cx="7642735" cy="767903"/>
          </a:xfrm>
        </p:spPr>
        <p:txBody>
          <a:bodyPr>
            <a:noAutofit/>
          </a:bodyPr>
          <a:lstStyle/>
          <a:p>
            <a:r>
              <a:rPr lang="en-US" sz="2800" b="1">
                <a:solidFill>
                  <a:schemeClr val="tx1">
                    <a:lumMod val="90000"/>
                    <a:lumOff val="10000"/>
                  </a:schemeClr>
                </a:solidFill>
                <a:latin typeface="Arial" panose="020B0604020202020204" pitchFamily="34" charset="0"/>
                <a:cs typeface="Arial" panose="020B0604020202020204" pitchFamily="34" charset="0"/>
              </a:rPr>
              <a:t>Indicator 3C: Proposed Targets</a:t>
            </a:r>
            <a:br>
              <a:rPr lang="en-US" sz="2800" b="1">
                <a:solidFill>
                  <a:schemeClr val="tx1">
                    <a:lumMod val="90000"/>
                    <a:lumOff val="10000"/>
                  </a:schemeClr>
                </a:solidFill>
                <a:latin typeface="Arial" panose="020B0604020202020204" pitchFamily="34" charset="0"/>
                <a:cs typeface="Arial" panose="020B0604020202020204" pitchFamily="34" charset="0"/>
              </a:rPr>
            </a:br>
            <a:r>
              <a:rPr lang="en-US" sz="2800" b="1">
                <a:solidFill>
                  <a:schemeClr val="tx1">
                    <a:lumMod val="90000"/>
                    <a:lumOff val="10000"/>
                  </a:schemeClr>
                </a:solidFill>
                <a:latin typeface="Arial" panose="020B0604020202020204" pitchFamily="34" charset="0"/>
                <a:cs typeface="Arial" panose="020B0604020202020204" pitchFamily="34" charset="0"/>
              </a:rPr>
              <a:t>Proficiency Rate - Grade 8</a:t>
            </a:r>
            <a:endParaRPr lang="en-US" sz="2800"/>
          </a:p>
        </p:txBody>
      </p:sp>
      <p:sp>
        <p:nvSpPr>
          <p:cNvPr id="6" name="Slide Number Placeholder 5"/>
          <p:cNvSpPr>
            <a:spLocks noGrp="1"/>
          </p:cNvSpPr>
          <p:nvPr>
            <p:ph type="sldNum" sz="quarter" idx="12"/>
          </p:nvPr>
        </p:nvSpPr>
        <p:spPr/>
        <p:txBody>
          <a:bodyPr/>
          <a:lstStyle/>
          <a:p>
            <a:fld id="{F0597B30-7949-4ED9-96B5-005BABF2293C}" type="slidenum">
              <a:rPr lang="en-US" smtClean="0">
                <a:solidFill>
                  <a:srgbClr val="4472C4">
                    <a:lumMod val="50000"/>
                  </a:srgbClr>
                </a:solidFill>
                <a:latin typeface="Arial" panose="020B0604020202020204" pitchFamily="34" charset="0"/>
                <a:cs typeface="Arial" panose="020B0604020202020204" pitchFamily="34" charset="0"/>
              </a:rPr>
              <a:pPr/>
              <a:t>31</a:t>
            </a:fld>
            <a:endParaRPr lang="en-US">
              <a:solidFill>
                <a:srgbClr val="4472C4">
                  <a:lumMod val="50000"/>
                </a:srgbClr>
              </a:solidFill>
              <a:latin typeface="Arial" panose="020B0604020202020204" pitchFamily="34" charset="0"/>
              <a:cs typeface="Arial" panose="020B0604020202020204" pitchFamily="34" charset="0"/>
            </a:endParaRPr>
          </a:p>
        </p:txBody>
      </p:sp>
      <p:graphicFrame>
        <p:nvGraphicFramePr>
          <p:cNvPr id="11" name="Content Placeholder 10" descr="Indicator 3C grade 8 reading proposed targets graph:The graph shows bars hitting proposed targets increasing from 81.65% to 83% for school years 2020-21 through 2025-26 beginning with a baseline of 81.65%."/>
          <p:cNvGraphicFramePr>
            <a:graphicFrameLocks noGrp="1"/>
          </p:cNvGraphicFramePr>
          <p:nvPr>
            <p:ph sz="half" idx="1"/>
            <p:extLst>
              <p:ext uri="{D42A27DB-BD31-4B8C-83A1-F6EECF244321}">
                <p14:modId xmlns:p14="http://schemas.microsoft.com/office/powerpoint/2010/main" val="2364025548"/>
              </p:ext>
            </p:extLst>
          </p:nvPr>
        </p:nvGraphicFramePr>
        <p:xfrm>
          <a:off x="195048" y="1050783"/>
          <a:ext cx="5659841" cy="49678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ontent Placeholder 8" descr="Indicator 3C grade 8 math proposed targets graph: The graph shows bars hitting proposed targets increasing from 75.6% to 77% for school years 2020-21 through 2025-26 beginning with a baseline of 75.6%."/>
          <p:cNvGraphicFramePr>
            <a:graphicFrameLocks noGrp="1"/>
          </p:cNvGraphicFramePr>
          <p:nvPr>
            <p:ph sz="half" idx="2"/>
            <p:extLst>
              <p:ext uri="{D42A27DB-BD31-4B8C-83A1-F6EECF244321}">
                <p14:modId xmlns:p14="http://schemas.microsoft.com/office/powerpoint/2010/main" val="4198790976"/>
              </p:ext>
            </p:extLst>
          </p:nvPr>
        </p:nvGraphicFramePr>
        <p:xfrm>
          <a:off x="6294704" y="1050782"/>
          <a:ext cx="5374131" cy="4995176"/>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a:extLst>
              <a:ext uri="{FF2B5EF4-FFF2-40B4-BE49-F238E27FC236}">
                <a16:creationId xmlns:a16="http://schemas.microsoft.com/office/drawing/2014/main" id="{9CE2AB2D-5828-40C1-935F-19817F8273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10755913"/>
      </p:ext>
    </p:extLst>
  </p:cSld>
  <p:clrMapOvr>
    <a:masterClrMapping/>
  </p:clrMapOvr>
  <mc:AlternateContent xmlns:mc="http://schemas.openxmlformats.org/markup-compatibility/2006" xmlns:p14="http://schemas.microsoft.com/office/powerpoint/2010/main">
    <mc:Choice Requires="p14">
      <p:transition spd="med" p14:dur="700" advTm="19166">
        <p:fade/>
      </p:transition>
    </mc:Choice>
    <mc:Fallback xmlns="">
      <p:transition spd="med" advTm="191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402" y="296529"/>
            <a:ext cx="7642735" cy="767903"/>
          </a:xfrm>
        </p:spPr>
        <p:txBody>
          <a:bodyPr>
            <a:noAutofit/>
          </a:bodyPr>
          <a:lstStyle/>
          <a:p>
            <a:r>
              <a:rPr lang="en-US" sz="2800" b="1">
                <a:solidFill>
                  <a:schemeClr val="tx1">
                    <a:lumMod val="90000"/>
                    <a:lumOff val="10000"/>
                  </a:schemeClr>
                </a:solidFill>
                <a:latin typeface="Arial" panose="020B0604020202020204" pitchFamily="34" charset="0"/>
                <a:cs typeface="Arial" panose="020B0604020202020204" pitchFamily="34" charset="0"/>
              </a:rPr>
              <a:t>Indicator 3C: Proposed Targets</a:t>
            </a:r>
            <a:br>
              <a:rPr lang="en-US" sz="2800" b="1">
                <a:solidFill>
                  <a:schemeClr val="tx1">
                    <a:lumMod val="90000"/>
                    <a:lumOff val="10000"/>
                  </a:schemeClr>
                </a:solidFill>
                <a:latin typeface="Arial" panose="020B0604020202020204" pitchFamily="34" charset="0"/>
                <a:cs typeface="Arial" panose="020B0604020202020204" pitchFamily="34" charset="0"/>
              </a:rPr>
            </a:br>
            <a:r>
              <a:rPr lang="en-US" sz="2800" b="1">
                <a:solidFill>
                  <a:schemeClr val="tx1">
                    <a:lumMod val="90000"/>
                    <a:lumOff val="10000"/>
                  </a:schemeClr>
                </a:solidFill>
                <a:latin typeface="Arial" panose="020B0604020202020204" pitchFamily="34" charset="0"/>
                <a:cs typeface="Arial" panose="020B0604020202020204" pitchFamily="34" charset="0"/>
              </a:rPr>
              <a:t>Proficiency - High School</a:t>
            </a:r>
            <a:endParaRPr lang="en-US" sz="2800"/>
          </a:p>
        </p:txBody>
      </p:sp>
      <p:sp>
        <p:nvSpPr>
          <p:cNvPr id="6" name="Slide Number Placeholder 5"/>
          <p:cNvSpPr>
            <a:spLocks noGrp="1"/>
          </p:cNvSpPr>
          <p:nvPr>
            <p:ph type="sldNum" sz="quarter" idx="12"/>
          </p:nvPr>
        </p:nvSpPr>
        <p:spPr/>
        <p:txBody>
          <a:bodyPr/>
          <a:lstStyle/>
          <a:p>
            <a:fld id="{F0597B30-7949-4ED9-96B5-005BABF2293C}" type="slidenum">
              <a:rPr lang="en-US" smtClean="0">
                <a:solidFill>
                  <a:srgbClr val="4472C4">
                    <a:lumMod val="50000"/>
                  </a:srgbClr>
                </a:solidFill>
                <a:latin typeface="Arial" panose="020B0604020202020204" pitchFamily="34" charset="0"/>
                <a:cs typeface="Arial" panose="020B0604020202020204" pitchFamily="34" charset="0"/>
              </a:rPr>
              <a:pPr/>
              <a:t>32</a:t>
            </a:fld>
            <a:endParaRPr lang="en-US">
              <a:solidFill>
                <a:srgbClr val="4472C4">
                  <a:lumMod val="50000"/>
                </a:srgbClr>
              </a:solidFill>
              <a:latin typeface="Arial" panose="020B0604020202020204" pitchFamily="34" charset="0"/>
              <a:cs typeface="Arial" panose="020B0604020202020204" pitchFamily="34" charset="0"/>
            </a:endParaRPr>
          </a:p>
        </p:txBody>
      </p:sp>
      <p:graphicFrame>
        <p:nvGraphicFramePr>
          <p:cNvPr id="11" name="Content Placeholder 10" descr="Indicator 3C high school reading proposed targets graph: The graph shows bars hitting proposed targets increasing from 73.46% to 75% for school years 2020-21 through 2025-26 beginning with a baseline of 73.46%."/>
          <p:cNvGraphicFramePr>
            <a:graphicFrameLocks noGrp="1"/>
          </p:cNvGraphicFramePr>
          <p:nvPr>
            <p:ph sz="half" idx="1"/>
            <p:extLst>
              <p:ext uri="{D42A27DB-BD31-4B8C-83A1-F6EECF244321}">
                <p14:modId xmlns:p14="http://schemas.microsoft.com/office/powerpoint/2010/main" val="2676169887"/>
              </p:ext>
            </p:extLst>
          </p:nvPr>
        </p:nvGraphicFramePr>
        <p:xfrm>
          <a:off x="309834" y="1087004"/>
          <a:ext cx="5468771" cy="522709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ontent Placeholder 8" descr="Indicator 3C high school math proposed targets graph: The graph shows bars hitting proposed targets increasing from 76.83% to 78.25% for school years 2020-21 through 2025-26 beginning with a baseline of 76.83%."/>
          <p:cNvGraphicFramePr>
            <a:graphicFrameLocks noGrp="1"/>
          </p:cNvGraphicFramePr>
          <p:nvPr>
            <p:ph sz="half" idx="2"/>
            <p:extLst>
              <p:ext uri="{D42A27DB-BD31-4B8C-83A1-F6EECF244321}">
                <p14:modId xmlns:p14="http://schemas.microsoft.com/office/powerpoint/2010/main" val="1937456555"/>
              </p:ext>
            </p:extLst>
          </p:nvPr>
        </p:nvGraphicFramePr>
        <p:xfrm>
          <a:off x="6096000" y="1087005"/>
          <a:ext cx="5169415" cy="5227092"/>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a:extLst>
              <a:ext uri="{FF2B5EF4-FFF2-40B4-BE49-F238E27FC236}">
                <a16:creationId xmlns:a16="http://schemas.microsoft.com/office/drawing/2014/main" id="{B87627F8-69CD-4AE6-BC6A-314055E59B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56178402"/>
      </p:ext>
    </p:extLst>
  </p:cSld>
  <p:clrMapOvr>
    <a:masterClrMapping/>
  </p:clrMapOvr>
  <mc:AlternateContent xmlns:mc="http://schemas.openxmlformats.org/markup-compatibility/2006" xmlns:p14="http://schemas.microsoft.com/office/powerpoint/2010/main">
    <mc:Choice Requires="p14">
      <p:transition spd="med" p14:dur="700" advTm="23183">
        <p:fade/>
      </p:transition>
    </mc:Choice>
    <mc:Fallback xmlns="">
      <p:transition spd="med" advTm="231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402" y="180553"/>
            <a:ext cx="7870452" cy="1183566"/>
          </a:xfrm>
        </p:spPr>
        <p:txBody>
          <a:bodyPr>
            <a:normAutofit/>
          </a:bodyPr>
          <a:lstStyle/>
          <a:p>
            <a:r>
              <a:rPr lang="en-US" sz="3000" b="1">
                <a:solidFill>
                  <a:schemeClr val="tx1">
                    <a:lumMod val="90000"/>
                    <a:lumOff val="10000"/>
                  </a:schemeClr>
                </a:solidFill>
                <a:latin typeface="Arial" panose="020B0604020202020204" pitchFamily="34" charset="0"/>
                <a:cs typeface="Arial" panose="020B0604020202020204" pitchFamily="34" charset="0"/>
              </a:rPr>
              <a:t>Indicator 3D: Proposed Targets</a:t>
            </a:r>
            <a:br>
              <a:rPr lang="en-US" sz="3000" b="1">
                <a:solidFill>
                  <a:schemeClr val="tx1">
                    <a:lumMod val="90000"/>
                    <a:lumOff val="10000"/>
                  </a:schemeClr>
                </a:solidFill>
                <a:latin typeface="Arial" panose="020B0604020202020204" pitchFamily="34" charset="0"/>
                <a:cs typeface="Arial" panose="020B0604020202020204" pitchFamily="34" charset="0"/>
              </a:rPr>
            </a:br>
            <a:r>
              <a:rPr lang="en-US" sz="3000" b="1">
                <a:solidFill>
                  <a:schemeClr val="tx1">
                    <a:lumMod val="90000"/>
                    <a:lumOff val="10000"/>
                  </a:schemeClr>
                </a:solidFill>
                <a:latin typeface="Arial" panose="020B0604020202020204" pitchFamily="34" charset="0"/>
                <a:cs typeface="Arial" panose="020B0604020202020204" pitchFamily="34" charset="0"/>
              </a:rPr>
              <a:t>Gap in Proficiency Rate - Grade 4</a:t>
            </a:r>
            <a:endParaRPr lang="en-US" sz="3000"/>
          </a:p>
        </p:txBody>
      </p:sp>
      <p:graphicFrame>
        <p:nvGraphicFramePr>
          <p:cNvPr id="7" name="Content Placeholder 6" descr="Indicator 3D grade 4 reading proposed targets graph: The graph shows bars hitting proposed targets decreasing from 31.84% to 30.5% for school years 2020-21 through 2025-26 beginning with a baseline of 31.84%."/>
          <p:cNvGraphicFramePr>
            <a:graphicFrameLocks noGrp="1"/>
          </p:cNvGraphicFramePr>
          <p:nvPr>
            <p:ph sz="half" idx="1"/>
            <p:extLst>
              <p:ext uri="{D42A27DB-BD31-4B8C-83A1-F6EECF244321}">
                <p14:modId xmlns:p14="http://schemas.microsoft.com/office/powerpoint/2010/main" val="209580232"/>
              </p:ext>
            </p:extLst>
          </p:nvPr>
        </p:nvGraphicFramePr>
        <p:xfrm>
          <a:off x="590835" y="1364119"/>
          <a:ext cx="5195816" cy="4845612"/>
        </p:xfrm>
        <a:graphic>
          <a:graphicData uri="http://schemas.openxmlformats.org/drawingml/2006/chart">
            <c:chart xmlns:c="http://schemas.openxmlformats.org/drawingml/2006/chart" xmlns:r="http://schemas.openxmlformats.org/officeDocument/2006/relationships" r:id="rId5"/>
          </a:graphicData>
        </a:graphic>
      </p:graphicFrame>
      <p:sp>
        <p:nvSpPr>
          <p:cNvPr id="6" name="Slide Number Placeholder 5"/>
          <p:cNvSpPr>
            <a:spLocks noGrp="1"/>
          </p:cNvSpPr>
          <p:nvPr>
            <p:ph type="sldNum" sz="quarter" idx="12"/>
          </p:nvPr>
        </p:nvSpPr>
        <p:spPr/>
        <p:txBody>
          <a:bodyPr/>
          <a:lstStyle/>
          <a:p>
            <a:fld id="{F0597B30-7949-4ED9-96B5-005BABF2293C}" type="slidenum">
              <a:rPr lang="en-US" smtClean="0">
                <a:solidFill>
                  <a:srgbClr val="4472C4">
                    <a:lumMod val="50000"/>
                  </a:srgbClr>
                </a:solidFill>
                <a:latin typeface="Arial" panose="020B0604020202020204" pitchFamily="34" charset="0"/>
                <a:cs typeface="Arial" panose="020B0604020202020204" pitchFamily="34" charset="0"/>
              </a:rPr>
              <a:pPr/>
              <a:t>33</a:t>
            </a:fld>
            <a:endParaRPr lang="en-US">
              <a:solidFill>
                <a:srgbClr val="4472C4">
                  <a:lumMod val="50000"/>
                </a:srgbClr>
              </a:solidFill>
              <a:latin typeface="Arial" panose="020B0604020202020204" pitchFamily="34" charset="0"/>
              <a:cs typeface="Arial" panose="020B0604020202020204" pitchFamily="34" charset="0"/>
            </a:endParaRPr>
          </a:p>
        </p:txBody>
      </p:sp>
      <p:graphicFrame>
        <p:nvGraphicFramePr>
          <p:cNvPr id="8" name="Content Placeholder 7" descr="Indicator 3D grade 4 math proposed targets graph: The graph shows bars hitting proposed targets decreasing from 31.25% to 29.75% for school years 2020-21 through 2025-26 beginning with a baseline of 31.25%."/>
          <p:cNvGraphicFramePr>
            <a:graphicFrameLocks noGrp="1"/>
          </p:cNvGraphicFramePr>
          <p:nvPr>
            <p:ph sz="half" idx="2"/>
            <p:extLst>
              <p:ext uri="{D42A27DB-BD31-4B8C-83A1-F6EECF244321}">
                <p14:modId xmlns:p14="http://schemas.microsoft.com/office/powerpoint/2010/main" val="2348918428"/>
              </p:ext>
            </p:extLst>
          </p:nvPr>
        </p:nvGraphicFramePr>
        <p:xfrm>
          <a:off x="6096000" y="1364118"/>
          <a:ext cx="5295899" cy="4845612"/>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a:extLst>
              <a:ext uri="{FF2B5EF4-FFF2-40B4-BE49-F238E27FC236}">
                <a16:creationId xmlns:a16="http://schemas.microsoft.com/office/drawing/2014/main" id="{90E7A2E3-E4CD-4771-A512-777F0F8E3B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66122264"/>
      </p:ext>
    </p:extLst>
  </p:cSld>
  <p:clrMapOvr>
    <a:masterClrMapping/>
  </p:clrMapOvr>
  <mc:AlternateContent xmlns:mc="http://schemas.openxmlformats.org/markup-compatibility/2006" xmlns:p14="http://schemas.microsoft.com/office/powerpoint/2010/main">
    <mc:Choice Requires="p14">
      <p:transition spd="med" p14:dur="700" advTm="61751">
        <p:fade/>
      </p:transition>
    </mc:Choice>
    <mc:Fallback xmlns="">
      <p:transition spd="med" advTm="617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402" y="335942"/>
            <a:ext cx="7954665" cy="876842"/>
          </a:xfrm>
        </p:spPr>
        <p:txBody>
          <a:bodyPr>
            <a:normAutofit fontScale="90000"/>
          </a:bodyPr>
          <a:lstStyle/>
          <a:p>
            <a:r>
              <a:rPr lang="en-US" sz="3600" b="1">
                <a:solidFill>
                  <a:schemeClr val="tx1">
                    <a:lumMod val="90000"/>
                    <a:lumOff val="10000"/>
                  </a:schemeClr>
                </a:solidFill>
                <a:latin typeface="Arial" panose="020B0604020202020204" pitchFamily="34" charset="0"/>
                <a:cs typeface="Arial" panose="020B0604020202020204" pitchFamily="34" charset="0"/>
              </a:rPr>
              <a:t>Indicator 3D: Proposed Targets  </a:t>
            </a:r>
            <a:br>
              <a:rPr lang="en-US" sz="3600" b="1">
                <a:solidFill>
                  <a:schemeClr val="tx1">
                    <a:lumMod val="90000"/>
                    <a:lumOff val="10000"/>
                  </a:schemeClr>
                </a:solidFill>
                <a:latin typeface="Arial" panose="020B0604020202020204" pitchFamily="34" charset="0"/>
                <a:cs typeface="Arial" panose="020B0604020202020204" pitchFamily="34" charset="0"/>
              </a:rPr>
            </a:br>
            <a:r>
              <a:rPr lang="en-US" sz="3600" b="1">
                <a:solidFill>
                  <a:schemeClr val="tx1">
                    <a:lumMod val="90000"/>
                    <a:lumOff val="10000"/>
                  </a:schemeClr>
                </a:solidFill>
                <a:latin typeface="Arial" panose="020B0604020202020204" pitchFamily="34" charset="0"/>
                <a:cs typeface="Arial" panose="020B0604020202020204" pitchFamily="34" charset="0"/>
              </a:rPr>
              <a:t>Gap in Proficiency Rate - Grade 8</a:t>
            </a:r>
            <a:endParaRPr lang="en-US"/>
          </a:p>
        </p:txBody>
      </p:sp>
      <p:sp>
        <p:nvSpPr>
          <p:cNvPr id="6" name="Slide Number Placeholder 5"/>
          <p:cNvSpPr>
            <a:spLocks noGrp="1"/>
          </p:cNvSpPr>
          <p:nvPr>
            <p:ph type="sldNum" sz="quarter" idx="12"/>
          </p:nvPr>
        </p:nvSpPr>
        <p:spPr/>
        <p:txBody>
          <a:bodyPr/>
          <a:lstStyle/>
          <a:p>
            <a:fld id="{F0597B30-7949-4ED9-96B5-005BABF2293C}" type="slidenum">
              <a:rPr lang="en-US" smtClean="0">
                <a:solidFill>
                  <a:srgbClr val="4472C4">
                    <a:lumMod val="50000"/>
                  </a:srgbClr>
                </a:solidFill>
                <a:latin typeface="Arial" panose="020B0604020202020204" pitchFamily="34" charset="0"/>
                <a:cs typeface="Arial" panose="020B0604020202020204" pitchFamily="34" charset="0"/>
              </a:rPr>
              <a:pPr/>
              <a:t>34</a:t>
            </a:fld>
            <a:endParaRPr lang="en-US">
              <a:solidFill>
                <a:srgbClr val="4472C4">
                  <a:lumMod val="50000"/>
                </a:srgbClr>
              </a:solidFill>
              <a:latin typeface="Arial" panose="020B0604020202020204" pitchFamily="34" charset="0"/>
              <a:cs typeface="Arial" panose="020B0604020202020204" pitchFamily="34" charset="0"/>
            </a:endParaRPr>
          </a:p>
        </p:txBody>
      </p:sp>
      <p:graphicFrame>
        <p:nvGraphicFramePr>
          <p:cNvPr id="7" name="Content Placeholder 6" descr="Indicator 3D grade 8 reading proposed targets graph: The graph shows bars hitting proposed targets decreasing from 33.94% to 32.5% for school years 2020-21 through 2025-26 beginning with a baseline of 33.94%."/>
          <p:cNvGraphicFramePr>
            <a:graphicFrameLocks noGrp="1"/>
          </p:cNvGraphicFramePr>
          <p:nvPr>
            <p:ph sz="half" idx="1"/>
            <p:extLst>
              <p:ext uri="{D42A27DB-BD31-4B8C-83A1-F6EECF244321}">
                <p14:modId xmlns:p14="http://schemas.microsoft.com/office/powerpoint/2010/main" val="1036583578"/>
              </p:ext>
            </p:extLst>
          </p:nvPr>
        </p:nvGraphicFramePr>
        <p:xfrm>
          <a:off x="222344" y="1310090"/>
          <a:ext cx="5650334" cy="485869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ontent Placeholder 7" descr="Indicator 3D grade 8 math proposed targets graph: The graph shows bars hitting proposed targets decreasing from 34.69% to 33.25% for school years 2020-21 through 2025-26 beginning with a baseline of 34.69%."/>
          <p:cNvGraphicFramePr>
            <a:graphicFrameLocks noGrp="1"/>
          </p:cNvGraphicFramePr>
          <p:nvPr>
            <p:ph sz="half" idx="2"/>
            <p:extLst>
              <p:ext uri="{D42A27DB-BD31-4B8C-83A1-F6EECF244321}">
                <p14:modId xmlns:p14="http://schemas.microsoft.com/office/powerpoint/2010/main" val="2518647824"/>
              </p:ext>
            </p:extLst>
          </p:nvPr>
        </p:nvGraphicFramePr>
        <p:xfrm>
          <a:off x="5997454" y="1440024"/>
          <a:ext cx="5650334" cy="4728764"/>
        </p:xfrm>
        <a:graphic>
          <a:graphicData uri="http://schemas.openxmlformats.org/drawingml/2006/chart">
            <c:chart xmlns:c="http://schemas.openxmlformats.org/drawingml/2006/chart" xmlns:r="http://schemas.openxmlformats.org/officeDocument/2006/relationships" r:id="rId6"/>
          </a:graphicData>
        </a:graphic>
      </p:graphicFrame>
      <p:pic>
        <p:nvPicPr>
          <p:cNvPr id="4" name="Audio 3">
            <a:hlinkClick r:id="" action="ppaction://media"/>
            <a:extLst>
              <a:ext uri="{FF2B5EF4-FFF2-40B4-BE49-F238E27FC236}">
                <a16:creationId xmlns:a16="http://schemas.microsoft.com/office/drawing/2014/main" id="{86C57923-71A6-400F-BD6E-162DED0EA0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80908210"/>
      </p:ext>
    </p:extLst>
  </p:cSld>
  <p:clrMapOvr>
    <a:masterClrMapping/>
  </p:clrMapOvr>
  <mc:AlternateContent xmlns:mc="http://schemas.openxmlformats.org/markup-compatibility/2006" xmlns:p14="http://schemas.microsoft.com/office/powerpoint/2010/main">
    <mc:Choice Requires="p14">
      <p:transition spd="med" p14:dur="700" advTm="19352">
        <p:fade/>
      </p:transition>
    </mc:Choice>
    <mc:Fallback xmlns="">
      <p:transition spd="med" advTm="193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027" y="335941"/>
            <a:ext cx="8157865" cy="915343"/>
          </a:xfrm>
        </p:spPr>
        <p:txBody>
          <a:bodyPr>
            <a:normAutofit fontScale="90000"/>
          </a:bodyPr>
          <a:lstStyle/>
          <a:p>
            <a:r>
              <a:rPr lang="en-US" sz="3600" b="1">
                <a:solidFill>
                  <a:schemeClr val="tx1">
                    <a:lumMod val="90000"/>
                    <a:lumOff val="10000"/>
                  </a:schemeClr>
                </a:solidFill>
                <a:latin typeface="Arial" panose="020B0604020202020204" pitchFamily="34" charset="0"/>
                <a:cs typeface="Arial" panose="020B0604020202020204" pitchFamily="34" charset="0"/>
              </a:rPr>
              <a:t>Indicator 3D: Proposed Targets</a:t>
            </a:r>
            <a:br>
              <a:rPr lang="en-US" sz="3600" b="1">
                <a:solidFill>
                  <a:schemeClr val="tx1">
                    <a:lumMod val="90000"/>
                    <a:lumOff val="10000"/>
                  </a:schemeClr>
                </a:solidFill>
                <a:latin typeface="Arial" panose="020B0604020202020204" pitchFamily="34" charset="0"/>
                <a:cs typeface="Arial" panose="020B0604020202020204" pitchFamily="34" charset="0"/>
              </a:rPr>
            </a:br>
            <a:r>
              <a:rPr lang="en-US" sz="3600" b="1">
                <a:solidFill>
                  <a:schemeClr val="tx1">
                    <a:lumMod val="90000"/>
                    <a:lumOff val="10000"/>
                  </a:schemeClr>
                </a:solidFill>
                <a:latin typeface="Arial" panose="020B0604020202020204" pitchFamily="34" charset="0"/>
                <a:cs typeface="Arial" panose="020B0604020202020204" pitchFamily="34" charset="0"/>
              </a:rPr>
              <a:t>Gap in Proficiency Rate - High School</a:t>
            </a:r>
            <a:endParaRPr lang="en-US"/>
          </a:p>
        </p:txBody>
      </p:sp>
      <p:sp>
        <p:nvSpPr>
          <p:cNvPr id="6" name="Slide Number Placeholder 5"/>
          <p:cNvSpPr>
            <a:spLocks noGrp="1"/>
          </p:cNvSpPr>
          <p:nvPr>
            <p:ph type="sldNum" sz="quarter" idx="12"/>
          </p:nvPr>
        </p:nvSpPr>
        <p:spPr>
          <a:xfrm>
            <a:off x="0" y="6708808"/>
            <a:ext cx="410402" cy="149192"/>
          </a:xfrm>
        </p:spPr>
        <p:txBody>
          <a:bodyPr/>
          <a:lstStyle/>
          <a:p>
            <a:fld id="{F0597B30-7949-4ED9-96B5-005BABF2293C}" type="slidenum">
              <a:rPr lang="en-US" smtClean="0">
                <a:solidFill>
                  <a:srgbClr val="4472C4">
                    <a:lumMod val="50000"/>
                  </a:srgbClr>
                </a:solidFill>
                <a:latin typeface="Arial" panose="020B0604020202020204" pitchFamily="34" charset="0"/>
                <a:cs typeface="Arial" panose="020B0604020202020204" pitchFamily="34" charset="0"/>
              </a:rPr>
              <a:pPr/>
              <a:t>35</a:t>
            </a:fld>
            <a:endParaRPr lang="en-US">
              <a:solidFill>
                <a:srgbClr val="4472C4">
                  <a:lumMod val="50000"/>
                </a:srgbClr>
              </a:solidFill>
              <a:latin typeface="Arial" panose="020B0604020202020204" pitchFamily="34" charset="0"/>
              <a:cs typeface="Arial" panose="020B0604020202020204" pitchFamily="34" charset="0"/>
            </a:endParaRPr>
          </a:p>
        </p:txBody>
      </p:sp>
      <p:graphicFrame>
        <p:nvGraphicFramePr>
          <p:cNvPr id="8" name="Content Placeholder 7" descr="Indicator 3D high school reading proposed targets graph: The graph shows bars hitting proposed targets decreasing from 21.24% to 19.75% for school years 2020-21 through 2025-26 beginning with a baseline of 21.24%."/>
          <p:cNvGraphicFramePr>
            <a:graphicFrameLocks noGrp="1"/>
          </p:cNvGraphicFramePr>
          <p:nvPr>
            <p:ph sz="half" idx="1"/>
            <p:extLst>
              <p:ext uri="{D42A27DB-BD31-4B8C-83A1-F6EECF244321}">
                <p14:modId xmlns:p14="http://schemas.microsoft.com/office/powerpoint/2010/main" val="869829487"/>
              </p:ext>
            </p:extLst>
          </p:nvPr>
        </p:nvGraphicFramePr>
        <p:xfrm>
          <a:off x="275422" y="1429418"/>
          <a:ext cx="5570574" cy="47487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ontent Placeholder 6" descr="Indicator 3D high school math proposed targets graph: The graph shows bars hitting proposed targets decreasing from 27% to 25.5% for school years 2020-21 through 2025-26 beginning with a baseline of 27%."/>
          <p:cNvGraphicFramePr>
            <a:graphicFrameLocks noGrp="1"/>
          </p:cNvGraphicFramePr>
          <p:nvPr>
            <p:ph sz="half" idx="2"/>
            <p:extLst>
              <p:ext uri="{D42A27DB-BD31-4B8C-83A1-F6EECF244321}">
                <p14:modId xmlns:p14="http://schemas.microsoft.com/office/powerpoint/2010/main" val="4038251534"/>
              </p:ext>
            </p:extLst>
          </p:nvPr>
        </p:nvGraphicFramePr>
        <p:xfrm>
          <a:off x="6096000" y="1429418"/>
          <a:ext cx="5692048" cy="4748797"/>
        </p:xfrm>
        <a:graphic>
          <a:graphicData uri="http://schemas.openxmlformats.org/drawingml/2006/chart">
            <c:chart xmlns:c="http://schemas.openxmlformats.org/drawingml/2006/chart" xmlns:r="http://schemas.openxmlformats.org/officeDocument/2006/relationships" r:id="rId6"/>
          </a:graphicData>
        </a:graphic>
      </p:graphicFrame>
      <p:pic>
        <p:nvPicPr>
          <p:cNvPr id="3" name="Audio 2">
            <a:hlinkClick r:id="" action="ppaction://media"/>
            <a:extLst>
              <a:ext uri="{FF2B5EF4-FFF2-40B4-BE49-F238E27FC236}">
                <a16:creationId xmlns:a16="http://schemas.microsoft.com/office/drawing/2014/main" id="{C71B91B7-3421-4582-AE21-1CE55B403E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51263533"/>
      </p:ext>
    </p:extLst>
  </p:cSld>
  <p:clrMapOvr>
    <a:masterClrMapping/>
  </p:clrMapOvr>
  <mc:AlternateContent xmlns:mc="http://schemas.openxmlformats.org/markup-compatibility/2006" xmlns:p14="http://schemas.microsoft.com/office/powerpoint/2010/main">
    <mc:Choice Requires="p14">
      <p:transition spd="med" p14:dur="700" advTm="20350">
        <p:fade/>
      </p:transition>
    </mc:Choice>
    <mc:Fallback xmlns="">
      <p:transition spd="med" advTm="203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F69BA-761F-4EFA-A962-05F75AE07694}"/>
              </a:ext>
            </a:extLst>
          </p:cNvPr>
          <p:cNvSpPr>
            <a:spLocks noGrp="1"/>
          </p:cNvSpPr>
          <p:nvPr>
            <p:ph type="title"/>
          </p:nvPr>
        </p:nvSpPr>
        <p:spPr>
          <a:xfrm>
            <a:off x="43407" y="195887"/>
            <a:ext cx="9986108" cy="1183566"/>
          </a:xfrm>
        </p:spPr>
        <p:txBody>
          <a:bodyPr>
            <a:normAutofit/>
          </a:bodyPr>
          <a:lstStyle/>
          <a:p>
            <a:pPr algn="ctr"/>
            <a:r>
              <a:rPr lang="en-US" sz="4000" b="1">
                <a:latin typeface="Arial" panose="020B0604020202020204" pitchFamily="34" charset="0"/>
                <a:cs typeface="Arial" panose="020B0604020202020204" pitchFamily="34" charset="0"/>
              </a:rPr>
              <a:t>Stakeholder Input: Proposed Targets</a:t>
            </a:r>
          </a:p>
        </p:txBody>
      </p:sp>
      <p:sp>
        <p:nvSpPr>
          <p:cNvPr id="11" name="Content Placeholder 10">
            <a:extLst>
              <a:ext uri="{FF2B5EF4-FFF2-40B4-BE49-F238E27FC236}">
                <a16:creationId xmlns:a16="http://schemas.microsoft.com/office/drawing/2014/main" id="{ADE8E6CC-CF91-4856-BC9D-1B0F3E4F0FBE}"/>
              </a:ext>
            </a:extLst>
          </p:cNvPr>
          <p:cNvSpPr>
            <a:spLocks noGrp="1"/>
          </p:cNvSpPr>
          <p:nvPr>
            <p:ph sz="half" idx="2"/>
          </p:nvPr>
        </p:nvSpPr>
        <p:spPr>
          <a:xfrm>
            <a:off x="5827924" y="1957341"/>
            <a:ext cx="5843470" cy="4219622"/>
          </a:xfrm>
        </p:spPr>
        <p:txBody>
          <a:bodyPr vert="horz" lIns="91440" tIns="45720" rIns="91440" bIns="45720" rtlCol="0" anchor="t">
            <a:normAutofit/>
          </a:bodyPr>
          <a:lstStyle/>
          <a:p>
            <a:pPr marL="0" indent="0">
              <a:buNone/>
            </a:pPr>
            <a:r>
              <a:rPr lang="en-US" sz="2600">
                <a:latin typeface="Arial"/>
                <a:cs typeface="Arial"/>
              </a:rPr>
              <a:t>Targets must show improvement over baseline and be rigorous but achievable.  </a:t>
            </a:r>
            <a:endParaRPr lang="en-US" sz="2600">
              <a:latin typeface="Arial" panose="020B0604020202020204" pitchFamily="34" charset="0"/>
              <a:cs typeface="Arial" panose="020B0604020202020204" pitchFamily="34" charset="0"/>
            </a:endParaRPr>
          </a:p>
          <a:p>
            <a:pPr marL="0" indent="0">
              <a:buNone/>
            </a:pPr>
            <a:r>
              <a:rPr lang="en-US" sz="2600">
                <a:latin typeface="Arial"/>
                <a:cs typeface="Arial"/>
              </a:rPr>
              <a:t>Based on the trend data, improvement strategies currently in place and the anticipated continued impact of COVID-19 on learning, do you feel that the proposed targets are too high, too low, or just right?</a:t>
            </a:r>
          </a:p>
          <a:p>
            <a:pPr marL="210185" indent="-210185"/>
            <a:endParaRPr lang="en-US"/>
          </a:p>
        </p:txBody>
      </p:sp>
      <p:sp>
        <p:nvSpPr>
          <p:cNvPr id="3" name="Slide Number Placeholder 2">
            <a:extLst>
              <a:ext uri="{FF2B5EF4-FFF2-40B4-BE49-F238E27FC236}">
                <a16:creationId xmlns:a16="http://schemas.microsoft.com/office/drawing/2014/main" id="{17E99AC7-2B6D-4F2C-A2C2-8C4CDA1FDD8B}"/>
              </a:ext>
            </a:extLst>
          </p:cNvPr>
          <p:cNvSpPr>
            <a:spLocks noGrp="1"/>
          </p:cNvSpPr>
          <p:nvPr>
            <p:ph type="sldNum" sz="quarter" idx="12"/>
          </p:nvPr>
        </p:nvSpPr>
        <p:spPr/>
        <p:txBody>
          <a:bodyPr/>
          <a:lstStyle/>
          <a:p>
            <a:fld id="{9CD8D479-8942-46E8-A226-A4E01F7A105C}" type="slidenum">
              <a:rPr lang="en-US" smtClean="0">
                <a:latin typeface="Arial" panose="020B0604020202020204" pitchFamily="34" charset="0"/>
                <a:cs typeface="Arial" panose="020B0604020202020204" pitchFamily="34" charset="0"/>
              </a:rPr>
              <a:t>36</a:t>
            </a:fld>
            <a:endParaRPr lang="en-US">
              <a:latin typeface="Arial" panose="020B0604020202020204" pitchFamily="34" charset="0"/>
              <a:cs typeface="Arial" panose="020B0604020202020204" pitchFamily="34" charset="0"/>
            </a:endParaRPr>
          </a:p>
        </p:txBody>
      </p:sp>
      <p:pic>
        <p:nvPicPr>
          <p:cNvPr id="12" name="Content Placeholder 11" descr="Questions">
            <a:extLst>
              <a:ext uri="{FF2B5EF4-FFF2-40B4-BE49-F238E27FC236}">
                <a16:creationId xmlns:a16="http://schemas.microsoft.com/office/drawing/2014/main" id="{7DAD3AB5-CE23-4DDA-A23B-853E2D4C9986}"/>
              </a:ext>
            </a:extLst>
          </p:cNvPr>
          <p:cNvPicPr>
            <a:picLocks noGrp="1" noChangeAspect="1"/>
          </p:cNvPicPr>
          <p:nvPr>
            <p:ph sz="half"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3545" y="1605671"/>
            <a:ext cx="4461670" cy="4219622"/>
          </a:xfrm>
          <a:prstGeom prst="rect">
            <a:avLst/>
          </a:prstGeom>
        </p:spPr>
      </p:pic>
      <p:pic>
        <p:nvPicPr>
          <p:cNvPr id="5" name="Audio 4">
            <a:hlinkClick r:id="" action="ppaction://media"/>
            <a:extLst>
              <a:ext uri="{FF2B5EF4-FFF2-40B4-BE49-F238E27FC236}">
                <a16:creationId xmlns:a16="http://schemas.microsoft.com/office/drawing/2014/main" id="{2A1F9FFD-F92A-4CA3-BE0E-4A067863E9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14650345"/>
      </p:ext>
    </p:extLst>
  </p:cSld>
  <p:clrMapOvr>
    <a:masterClrMapping/>
  </p:clrMapOvr>
  <mc:AlternateContent xmlns:mc="http://schemas.openxmlformats.org/markup-compatibility/2006" xmlns:p14="http://schemas.microsoft.com/office/powerpoint/2010/main">
    <mc:Choice Requires="p14">
      <p:transition spd="med" p14:dur="700" advTm="39692">
        <p:fade/>
      </p:transition>
    </mc:Choice>
    <mc:Fallback xmlns="">
      <p:transition spd="med" advTm="396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515364-41AF-4311-84CA-F7F325F44E12}"/>
              </a:ext>
              <a:ext uri="{C183D7F6-B498-43B3-948B-1728B52AA6E4}">
                <adec:decorative xmlns:adec="http://schemas.microsoft.com/office/drawing/2017/decorative" val="1"/>
              </a:ext>
            </a:extLst>
          </p:cNvPr>
          <p:cNvSpPr>
            <a:spLocks noGrp="1"/>
          </p:cNvSpPr>
          <p:nvPr>
            <p:ph type="sldNum" sz="quarter" idx="12"/>
          </p:nvPr>
        </p:nvSpPr>
        <p:spPr/>
        <p:txBody>
          <a:bodyPr/>
          <a:lstStyle/>
          <a:p>
            <a:fld id="{F0597B30-7949-4ED9-96B5-005BABF2293C}" type="slidenum">
              <a:rPr lang="en-US" smtClean="0">
                <a:latin typeface="Arial" panose="020B0604020202020204" pitchFamily="34" charset="0"/>
                <a:cs typeface="Arial" panose="020B0604020202020204" pitchFamily="34" charset="0"/>
              </a:rPr>
              <a:pPr/>
              <a:t>37</a:t>
            </a:fld>
            <a:endParaRPr lang="en-US">
              <a:latin typeface="Arial" panose="020B0604020202020204" pitchFamily="34" charset="0"/>
              <a:cs typeface="Arial" panose="020B0604020202020204" pitchFamily="34" charset="0"/>
            </a:endParaRPr>
          </a:p>
        </p:txBody>
      </p:sp>
      <p:sp>
        <p:nvSpPr>
          <p:cNvPr id="12" name="Text Placeholder 3">
            <a:extLst>
              <a:ext uri="{FF2B5EF4-FFF2-40B4-BE49-F238E27FC236}">
                <a16:creationId xmlns:a16="http://schemas.microsoft.com/office/drawing/2014/main" id="{4E1E1726-6B27-4D5E-A0AC-A440A55ED899}"/>
              </a:ext>
            </a:extLst>
          </p:cNvPr>
          <p:cNvSpPr>
            <a:spLocks noGrp="1"/>
          </p:cNvSpPr>
          <p:nvPr>
            <p:ph type="title" idx="4294967295"/>
          </p:nvPr>
        </p:nvSpPr>
        <p:spPr>
          <a:xfrm>
            <a:off x="311150" y="1366838"/>
            <a:ext cx="5546725" cy="4810125"/>
          </a:xfrm>
          <a:prstGeom prst="rect">
            <a:avLst/>
          </a:prstGeom>
          <a:solidFill>
            <a:schemeClr val="accent1">
              <a:lumMod val="75000"/>
            </a:schemeClr>
          </a:solidFill>
          <a:ln w="76200">
            <a:solidFill>
              <a:srgbClr val="FF9900"/>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10312" marR="0" lvl="0" indent="-210312" algn="ctr" defTabSz="914400" rtl="0" eaLnBrk="1" fontAlgn="auto" latinLnBrk="0" hangingPunct="1">
              <a:lnSpc>
                <a:spcPct val="90000"/>
              </a:lnSpc>
              <a:spcBef>
                <a:spcPts val="1100"/>
              </a:spcBef>
              <a:spcAft>
                <a:spcPts val="0"/>
              </a:spcAft>
              <a:buClrTx/>
              <a:buSzTx/>
              <a:buFont typeface="Arial" panose="020B0604020202020204" pitchFamily="34" charset="0"/>
              <a:buChar char="•"/>
              <a:tabLst/>
              <a:defRPr/>
            </a:pPr>
            <a:endParaRPr kumimoji="0" lang="en-US" sz="37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endParaRPr kumimoji="0" lang="en-US" sz="40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Where can I find additional information?</a:t>
            </a:r>
          </a:p>
        </p:txBody>
      </p:sp>
      <p:graphicFrame>
        <p:nvGraphicFramePr>
          <p:cNvPr id="11" name="Content Placeholder 2" descr="Rectangle with bullets">
            <a:extLst>
              <a:ext uri="{FF2B5EF4-FFF2-40B4-BE49-F238E27FC236}">
                <a16:creationId xmlns:a16="http://schemas.microsoft.com/office/drawing/2014/main" id="{E3A98A8B-07FB-4680-82DB-CC8D42824795}"/>
              </a:ext>
            </a:extLst>
          </p:cNvPr>
          <p:cNvGraphicFramePr>
            <a:graphicFrameLocks/>
          </p:cNvGraphicFramePr>
          <p:nvPr>
            <p:extLst>
              <p:ext uri="{D42A27DB-BD31-4B8C-83A1-F6EECF244321}">
                <p14:modId xmlns:p14="http://schemas.microsoft.com/office/powerpoint/2010/main" val="2549826064"/>
              </p:ext>
            </p:extLst>
          </p:nvPr>
        </p:nvGraphicFramePr>
        <p:xfrm>
          <a:off x="6096000" y="1366838"/>
          <a:ext cx="5776783" cy="4810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476B8135-DE02-40EB-80E4-7413A78DDD4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5851258"/>
      </p:ext>
    </p:extLst>
  </p:cSld>
  <p:clrMapOvr>
    <a:masterClrMapping/>
  </p:clrMapOvr>
  <mc:AlternateContent xmlns:mc="http://schemas.openxmlformats.org/markup-compatibility/2006" xmlns:p14="http://schemas.microsoft.com/office/powerpoint/2010/main">
    <mc:Choice Requires="p14">
      <p:transition spd="med" p14:dur="700" advTm="134081">
        <p:fade/>
      </p:transition>
    </mc:Choice>
    <mc:Fallback xmlns="">
      <p:transition spd="med" advTm="1340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76E7E8C-FF1A-4FA6-97E4-5F9E84B71F64}"/>
              </a:ext>
            </a:extLst>
          </p:cNvPr>
          <p:cNvSpPr>
            <a:spLocks noGrp="1"/>
          </p:cNvSpPr>
          <p:nvPr>
            <p:ph type="title"/>
          </p:nvPr>
        </p:nvSpPr>
        <p:spPr>
          <a:xfrm>
            <a:off x="795868" y="276087"/>
            <a:ext cx="9986108" cy="890976"/>
          </a:xfrm>
        </p:spPr>
        <p:txBody>
          <a:bodyPr>
            <a:normAutofit/>
          </a:bodyPr>
          <a:lstStyle/>
          <a:p>
            <a:pPr algn="ctr"/>
            <a:r>
              <a:rPr lang="en-US" sz="4800" b="1">
                <a:latin typeface="Arial" panose="020B0604020202020204" pitchFamily="34" charset="0"/>
                <a:cs typeface="Arial" panose="020B0604020202020204" pitchFamily="34" charset="0"/>
              </a:rPr>
              <a:t>Thank You!</a:t>
            </a:r>
          </a:p>
        </p:txBody>
      </p:sp>
      <p:sp>
        <p:nvSpPr>
          <p:cNvPr id="4" name="Text Placeholder 3">
            <a:extLst>
              <a:ext uri="{FF2B5EF4-FFF2-40B4-BE49-F238E27FC236}">
                <a16:creationId xmlns:a16="http://schemas.microsoft.com/office/drawing/2014/main" id="{0BBC3CC6-1707-4739-B2F2-8FD1339EA69A}"/>
              </a:ext>
            </a:extLst>
          </p:cNvPr>
          <p:cNvSpPr>
            <a:spLocks noGrp="1"/>
          </p:cNvSpPr>
          <p:nvPr>
            <p:ph type="body" sz="half" idx="2"/>
          </p:nvPr>
        </p:nvSpPr>
        <p:spPr>
          <a:xfrm>
            <a:off x="410403" y="1636294"/>
            <a:ext cx="4670349" cy="4523205"/>
          </a:xfrm>
          <a:solidFill>
            <a:schemeClr val="accent1">
              <a:lumMod val="75000"/>
            </a:schemeClr>
          </a:solidFill>
          <a:ln w="76200">
            <a:solidFill>
              <a:srgbClr val="FF9900"/>
            </a:solidFill>
          </a:ln>
        </p:spPr>
        <p:txBody>
          <a:bodyPr>
            <a:normAutofit/>
          </a:bodyPr>
          <a:lstStyle/>
          <a:p>
            <a:pPr algn="ctr">
              <a:spcBef>
                <a:spcPts val="0"/>
              </a:spcBef>
            </a:pPr>
            <a:endParaRPr lang="en-US" sz="3700">
              <a:solidFill>
                <a:schemeClr val="bg1"/>
              </a:solidFill>
              <a:latin typeface="Arial" panose="020B0604020202020204" pitchFamily="34" charset="0"/>
              <a:cs typeface="Arial" panose="020B0604020202020204" pitchFamily="34" charset="0"/>
            </a:endParaRPr>
          </a:p>
          <a:p>
            <a:pPr algn="ctr">
              <a:lnSpc>
                <a:spcPct val="100000"/>
              </a:lnSpc>
              <a:spcBef>
                <a:spcPts val="0"/>
              </a:spcBef>
            </a:pPr>
            <a:endParaRPr lang="en-US" sz="1200" b="1">
              <a:solidFill>
                <a:schemeClr val="bg1"/>
              </a:solidFill>
              <a:latin typeface="Arial" panose="020B0604020202020204" pitchFamily="34" charset="0"/>
              <a:cs typeface="Arial" panose="020B0604020202020204" pitchFamily="34" charset="0"/>
            </a:endParaRPr>
          </a:p>
          <a:p>
            <a:pPr algn="ctr">
              <a:lnSpc>
                <a:spcPct val="100000"/>
              </a:lnSpc>
              <a:spcBef>
                <a:spcPts val="0"/>
              </a:spcBef>
            </a:pPr>
            <a:endParaRPr lang="en-US" sz="1200" b="1">
              <a:solidFill>
                <a:schemeClr val="bg1"/>
              </a:solidFill>
              <a:latin typeface="Arial" panose="020B0604020202020204" pitchFamily="34" charset="0"/>
              <a:cs typeface="Arial" panose="020B0604020202020204" pitchFamily="34" charset="0"/>
            </a:endParaRPr>
          </a:p>
          <a:p>
            <a:pPr algn="ctr">
              <a:lnSpc>
                <a:spcPct val="100000"/>
              </a:lnSpc>
              <a:spcBef>
                <a:spcPts val="0"/>
              </a:spcBef>
            </a:pPr>
            <a:endParaRPr lang="en-US" sz="1200" b="1">
              <a:solidFill>
                <a:schemeClr val="bg1"/>
              </a:solidFill>
              <a:latin typeface="Arial" panose="020B0604020202020204" pitchFamily="34" charset="0"/>
              <a:cs typeface="Arial" panose="020B0604020202020204" pitchFamily="34" charset="0"/>
            </a:endParaRPr>
          </a:p>
          <a:p>
            <a:pPr algn="ctr">
              <a:lnSpc>
                <a:spcPct val="100000"/>
              </a:lnSpc>
              <a:spcBef>
                <a:spcPts val="0"/>
              </a:spcBef>
            </a:pPr>
            <a:endParaRPr lang="en-US" sz="1200" b="1">
              <a:solidFill>
                <a:schemeClr val="bg1"/>
              </a:solidFill>
              <a:latin typeface="Arial" panose="020B0604020202020204" pitchFamily="34" charset="0"/>
              <a:cs typeface="Arial" panose="020B0604020202020204" pitchFamily="34" charset="0"/>
            </a:endParaRPr>
          </a:p>
          <a:p>
            <a:pPr algn="ctr">
              <a:lnSpc>
                <a:spcPct val="100000"/>
              </a:lnSpc>
              <a:spcBef>
                <a:spcPts val="0"/>
              </a:spcBef>
            </a:pPr>
            <a:endParaRPr lang="en-US" sz="1200" b="1">
              <a:solidFill>
                <a:schemeClr val="bg1"/>
              </a:solidFill>
              <a:latin typeface="Arial" panose="020B0604020202020204" pitchFamily="34" charset="0"/>
              <a:cs typeface="Arial" panose="020B0604020202020204" pitchFamily="34" charset="0"/>
            </a:endParaRPr>
          </a:p>
          <a:p>
            <a:pPr algn="ctr">
              <a:lnSpc>
                <a:spcPct val="100000"/>
              </a:lnSpc>
              <a:spcBef>
                <a:spcPts val="0"/>
              </a:spcBef>
            </a:pPr>
            <a:endParaRPr lang="en-US" sz="1200" b="1">
              <a:solidFill>
                <a:schemeClr val="bg1"/>
              </a:solidFill>
              <a:latin typeface="Arial" panose="020B0604020202020204" pitchFamily="34" charset="0"/>
              <a:cs typeface="Arial" panose="020B0604020202020204" pitchFamily="34" charset="0"/>
            </a:endParaRPr>
          </a:p>
          <a:p>
            <a:pPr algn="ctr">
              <a:lnSpc>
                <a:spcPct val="100000"/>
              </a:lnSpc>
              <a:spcBef>
                <a:spcPts val="0"/>
              </a:spcBef>
            </a:pPr>
            <a:r>
              <a:rPr lang="en-US" sz="4400" b="1">
                <a:solidFill>
                  <a:schemeClr val="bg1"/>
                </a:solidFill>
                <a:latin typeface="Arial" panose="020B0604020202020204" pitchFamily="34" charset="0"/>
                <a:cs typeface="Arial" panose="020B0604020202020204" pitchFamily="34" charset="0"/>
              </a:rPr>
              <a:t>Your Feedback is Critical!</a:t>
            </a:r>
          </a:p>
          <a:p>
            <a:pPr algn="ctr">
              <a:lnSpc>
                <a:spcPct val="100000"/>
              </a:lnSpc>
              <a:spcBef>
                <a:spcPts val="0"/>
              </a:spcBef>
            </a:pPr>
            <a:endParaRPr lang="en-US" sz="4400" b="1">
              <a:solidFill>
                <a:schemeClr val="bg1"/>
              </a:solidFill>
              <a:latin typeface="Arial" panose="020B0604020202020204" pitchFamily="34" charset="0"/>
              <a:cs typeface="Arial" panose="020B0604020202020204" pitchFamily="34" charset="0"/>
            </a:endParaRPr>
          </a:p>
          <a:p>
            <a:pPr algn="ctr">
              <a:lnSpc>
                <a:spcPct val="100000"/>
              </a:lnSpc>
              <a:spcBef>
                <a:spcPts val="0"/>
              </a:spcBef>
            </a:pPr>
            <a:endParaRPr lang="en-US" sz="4400" b="1">
              <a:solidFill>
                <a:schemeClr val="bg1"/>
              </a:solidFill>
              <a:latin typeface="Arial" panose="020B0604020202020204" pitchFamily="34" charset="0"/>
              <a:cs typeface="Arial" panose="020B0604020202020204" pitchFamily="34" charset="0"/>
            </a:endParaRPr>
          </a:p>
          <a:p>
            <a:pPr algn="ctr"/>
            <a:endParaRPr lang="en-US" sz="3700">
              <a:solidFill>
                <a:schemeClr val="bg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13ABEAF1-06A2-46BD-968C-9C1FC8A7E5FA}"/>
              </a:ext>
              <a:ext uri="{C183D7F6-B498-43B3-948B-1728B52AA6E4}">
                <adec:decorative xmlns:adec="http://schemas.microsoft.com/office/drawing/2017/decorative" val="1"/>
              </a:ext>
            </a:extLst>
          </p:cNvPr>
          <p:cNvSpPr>
            <a:spLocks noGrp="1"/>
          </p:cNvSpPr>
          <p:nvPr>
            <p:ph type="sldNum" sz="quarter" idx="12"/>
          </p:nvPr>
        </p:nvSpPr>
        <p:spPr/>
        <p:txBody>
          <a:bodyPr/>
          <a:lstStyle/>
          <a:p>
            <a:fld id="{F0597B30-7949-4ED9-96B5-005BABF2293C}" type="slidenum">
              <a:rPr lang="en-US" smtClean="0"/>
              <a:t>38</a:t>
            </a:fld>
            <a:endParaRPr lang="en-US"/>
          </a:p>
        </p:txBody>
      </p:sp>
      <p:graphicFrame>
        <p:nvGraphicFramePr>
          <p:cNvPr id="6" name="Content Placeholder 2" descr="Rectangle with text">
            <a:extLst>
              <a:ext uri="{FF2B5EF4-FFF2-40B4-BE49-F238E27FC236}">
                <a16:creationId xmlns:a16="http://schemas.microsoft.com/office/drawing/2014/main" id="{8D82547F-F449-4B05-9AAC-A13FD29FE967}"/>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976045456"/>
              </p:ext>
            </p:extLst>
          </p:nvPr>
        </p:nvGraphicFramePr>
        <p:xfrm>
          <a:off x="5257800" y="1636294"/>
          <a:ext cx="6523798" cy="45232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Picture 9" descr="Image of Indicator 3 survey">
            <a:hlinkClick r:id="rId10"/>
            <a:extLst>
              <a:ext uri="{FF2B5EF4-FFF2-40B4-BE49-F238E27FC236}">
                <a16:creationId xmlns:a16="http://schemas.microsoft.com/office/drawing/2014/main" id="{9D237DD3-DE51-4A70-9BC7-45556340DB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728781">
            <a:off x="9468551" y="3028869"/>
            <a:ext cx="2344360" cy="3292944"/>
          </a:xfrm>
          <a:prstGeom prst="rect">
            <a:avLst/>
          </a:prstGeom>
        </p:spPr>
      </p:pic>
      <p:pic>
        <p:nvPicPr>
          <p:cNvPr id="2" name="Audio 1">
            <a:hlinkClick r:id="" action="ppaction://media"/>
            <a:extLst>
              <a:ext uri="{FF2B5EF4-FFF2-40B4-BE49-F238E27FC236}">
                <a16:creationId xmlns:a16="http://schemas.microsoft.com/office/drawing/2014/main" id="{87BB430C-F2D4-40B5-A920-557B91C19E7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052334" y="5889767"/>
            <a:ext cx="406400" cy="406400"/>
          </a:xfrm>
          <a:prstGeom prst="rect">
            <a:avLst/>
          </a:prstGeom>
        </p:spPr>
      </p:pic>
      <p:sp>
        <p:nvSpPr>
          <p:cNvPr id="12" name="TextBox 11">
            <a:extLst>
              <a:ext uri="{FF2B5EF4-FFF2-40B4-BE49-F238E27FC236}">
                <a16:creationId xmlns:a16="http://schemas.microsoft.com/office/drawing/2014/main" id="{44A2FF4C-27F7-46A5-9E11-26E803C9180B}"/>
              </a:ext>
            </a:extLst>
          </p:cNvPr>
          <p:cNvSpPr txBox="1"/>
          <p:nvPr/>
        </p:nvSpPr>
        <p:spPr>
          <a:xfrm>
            <a:off x="4724400" y="320039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1869306927"/>
      </p:ext>
    </p:extLst>
  </p:cSld>
  <p:clrMapOvr>
    <a:masterClrMapping/>
  </p:clrMapOvr>
  <mc:AlternateContent xmlns:mc="http://schemas.openxmlformats.org/markup-compatibility/2006" xmlns:p14="http://schemas.microsoft.com/office/powerpoint/2010/main">
    <mc:Choice Requires="p14">
      <p:transition spd="med" p14:dur="700" advTm="42406">
        <p:fade/>
      </p:transition>
    </mc:Choice>
    <mc:Fallback xmlns="">
      <p:transition spd="med" advTm="424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articipant Goals">
            <a:extLst>
              <a:ext uri="{FF2B5EF4-FFF2-40B4-BE49-F238E27FC236}">
                <a16:creationId xmlns:a16="http://schemas.microsoft.com/office/drawing/2014/main" id="{52BC86A1-4E28-43CB-9FB1-974D5F9EA31C}"/>
              </a:ext>
            </a:extLst>
          </p:cNvPr>
          <p:cNvSpPr>
            <a:spLocks noGrp="1"/>
          </p:cNvSpPr>
          <p:nvPr>
            <p:ph type="title"/>
          </p:nvPr>
        </p:nvSpPr>
        <p:spPr>
          <a:xfrm>
            <a:off x="1410026" y="-1183566"/>
            <a:ext cx="9371949" cy="1183566"/>
          </a:xfrm>
        </p:spPr>
        <p:txBody>
          <a:bodyPr vert="horz" lIns="91440" tIns="45720" rIns="91440" bIns="45720" rtlCol="0" anchor="b">
            <a:normAutofit/>
          </a:bodyPr>
          <a:lstStyle/>
          <a:p>
            <a:r>
              <a:rPr lang="en-US"/>
              <a:t>Participant Goals</a:t>
            </a:r>
          </a:p>
        </p:txBody>
      </p:sp>
      <p:sp>
        <p:nvSpPr>
          <p:cNvPr id="5" name="Slide Number Placeholder 4">
            <a:extLst>
              <a:ext uri="{FF2B5EF4-FFF2-40B4-BE49-F238E27FC236}">
                <a16:creationId xmlns:a16="http://schemas.microsoft.com/office/drawing/2014/main" id="{067D5C1A-EA16-4C22-B980-FC9862C75D7C}"/>
              </a:ext>
              <a:ext uri="{C183D7F6-B498-43B3-948B-1728B52AA6E4}">
                <adec:decorative xmlns:adec="http://schemas.microsoft.com/office/drawing/2017/decorative" val="1"/>
              </a:ext>
            </a:extLst>
          </p:cNvPr>
          <p:cNvSpPr>
            <a:spLocks noGrp="1"/>
          </p:cNvSpPr>
          <p:nvPr>
            <p:ph type="sldNum" sz="quarter" idx="12"/>
          </p:nvPr>
        </p:nvSpPr>
        <p:spPr/>
        <p:txBody>
          <a:bodyPr/>
          <a:lstStyle/>
          <a:p>
            <a:fld id="{9CD8D479-8942-46E8-A226-A4E01F7A105C}" type="slidenum">
              <a:rPr lang="en-US" smtClean="0">
                <a:latin typeface="Arial" panose="020B0604020202020204" pitchFamily="34" charset="0"/>
                <a:cs typeface="Arial" panose="020B0604020202020204" pitchFamily="34" charset="0"/>
              </a:rPr>
              <a:t>4</a:t>
            </a:fld>
            <a:endParaRPr lang="en-US">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32841F6-8D2E-48EE-9713-07461068BB2C}"/>
              </a:ext>
            </a:extLst>
          </p:cNvPr>
          <p:cNvSpPr/>
          <p:nvPr/>
        </p:nvSpPr>
        <p:spPr>
          <a:xfrm>
            <a:off x="410402" y="437988"/>
            <a:ext cx="9115735" cy="707886"/>
          </a:xfrm>
          <a:prstGeom prst="rect">
            <a:avLst/>
          </a:prstGeom>
        </p:spPr>
        <p:txBody>
          <a:bodyPr wrap="square">
            <a:spAutoFit/>
          </a:bodyPr>
          <a:lstStyle/>
          <a:p>
            <a:pPr>
              <a:buClr>
                <a:srgbClr val="F79646">
                  <a:lumMod val="75000"/>
                </a:srgbClr>
              </a:buClr>
            </a:pPr>
            <a:r>
              <a:rPr lang="en-US" sz="4000" i="1">
                <a:latin typeface="Arial Black" panose="020B0A04020102020204" pitchFamily="34" charset="0"/>
                <a:cs typeface="Arial"/>
              </a:rPr>
              <a:t>Participants will….</a:t>
            </a:r>
            <a:endParaRPr lang="en-US" sz="400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17C81255-CB70-443E-AF84-E2929E9AE8AD}"/>
              </a:ext>
            </a:extLst>
          </p:cNvPr>
          <p:cNvSpPr>
            <a:spLocks noGrp="1"/>
          </p:cNvSpPr>
          <p:nvPr>
            <p:ph sz="half" idx="2"/>
          </p:nvPr>
        </p:nvSpPr>
        <p:spPr>
          <a:xfrm>
            <a:off x="955343" y="1522307"/>
            <a:ext cx="10823573" cy="5059605"/>
          </a:xfrm>
        </p:spPr>
        <p:txBody>
          <a:bodyPr vert="horz" lIns="91440" tIns="45720" rIns="91440" bIns="45720" rtlCol="0" anchor="t">
            <a:normAutofit lnSpcReduction="10000"/>
          </a:bodyPr>
          <a:lstStyle/>
          <a:p>
            <a:pPr marL="457200" indent="-457200">
              <a:buClr>
                <a:srgbClr val="F79646">
                  <a:lumMod val="75000"/>
                </a:srgbClr>
              </a:buClr>
              <a:buFont typeface="Calibri"/>
              <a:buAutoNum type="arabicPeriod"/>
            </a:pPr>
            <a:r>
              <a:rPr lang="en-US" sz="3000">
                <a:latin typeface="Arial"/>
                <a:cs typeface="Arial"/>
              </a:rPr>
              <a:t>Gain a deeper understanding of the SPP/APR Indicator 3 (State Assessment) measurements;</a:t>
            </a:r>
          </a:p>
          <a:p>
            <a:pPr marL="457200" indent="-457200">
              <a:buClr>
                <a:srgbClr val="F79646">
                  <a:lumMod val="75000"/>
                </a:srgbClr>
              </a:buClr>
              <a:buFont typeface="Calibri"/>
              <a:buAutoNum type="arabicPeriod"/>
            </a:pPr>
            <a:r>
              <a:rPr lang="en-US" sz="3000">
                <a:latin typeface="Arial"/>
                <a:cs typeface="Arial"/>
              </a:rPr>
              <a:t>Gain a deeper understanding of Indicator 3 trend data; </a:t>
            </a:r>
            <a:endParaRPr lang="en-US" sz="3000">
              <a:latin typeface="Arial" panose="020B0604020202020204" pitchFamily="34" charset="0"/>
              <a:cs typeface="Arial" panose="020B0604020202020204" pitchFamily="34" charset="0"/>
            </a:endParaRPr>
          </a:p>
          <a:p>
            <a:pPr marL="457200" indent="-457200">
              <a:buClr>
                <a:srgbClr val="E46C0A"/>
              </a:buClr>
              <a:buFont typeface="+mj-lt"/>
              <a:buAutoNum type="arabicPeriod"/>
            </a:pPr>
            <a:r>
              <a:rPr lang="en-US" sz="3000">
                <a:latin typeface="Arial" panose="020B0604020202020204" pitchFamily="34" charset="0"/>
                <a:cs typeface="Arial" panose="020B0604020202020204" pitchFamily="34" charset="0"/>
              </a:rPr>
              <a:t>Gain a deeper understanding of current and proposed improvement strategies to help improve the participation and performance of students with disabilities on State assessments.</a:t>
            </a:r>
          </a:p>
          <a:p>
            <a:pPr marL="457200" indent="-457200">
              <a:buClr>
                <a:srgbClr val="E46C0A"/>
              </a:buClr>
              <a:buFont typeface="+mj-lt"/>
              <a:buAutoNum type="arabicPeriod"/>
            </a:pPr>
            <a:r>
              <a:rPr lang="en-US" sz="3000">
                <a:latin typeface="Arial" panose="020B0604020202020204" pitchFamily="34" charset="0"/>
                <a:cs typeface="Arial" panose="020B0604020202020204" pitchFamily="34" charset="0"/>
              </a:rPr>
              <a:t>Review New York State’s (NYS) proposed targets for Indicator 3 for the Federal Fiscal Years (FFY) 2020-2025 SPP/APR; and</a:t>
            </a:r>
          </a:p>
          <a:p>
            <a:pPr marL="457200" indent="-457200">
              <a:buClr>
                <a:srgbClr val="E46C0A"/>
              </a:buClr>
              <a:buFont typeface="+mj-lt"/>
              <a:buAutoNum type="arabicPeriod"/>
            </a:pPr>
            <a:r>
              <a:rPr lang="en-US" sz="3000">
                <a:latin typeface="Arial" panose="020B0604020202020204" pitchFamily="34" charset="0"/>
                <a:cs typeface="Arial" panose="020B0604020202020204" pitchFamily="34" charset="0"/>
              </a:rPr>
              <a:t>Have an opportunity to provide input on Indicator 3.</a:t>
            </a:r>
          </a:p>
          <a:p>
            <a:pPr marL="210185" indent="-210185"/>
            <a:endParaRPr lang="en-US">
              <a:latin typeface="Arial" panose="020B0604020202020204" pitchFamily="34" charset="0"/>
              <a:cs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6E1531A5-4E19-4F89-BC8C-9ABDA91BFC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61942715"/>
      </p:ext>
    </p:extLst>
  </p:cSld>
  <p:clrMapOvr>
    <a:masterClrMapping/>
  </p:clrMapOvr>
  <mc:AlternateContent xmlns:mc="http://schemas.openxmlformats.org/markup-compatibility/2006" xmlns:p14="http://schemas.microsoft.com/office/powerpoint/2010/main">
    <mc:Choice Requires="p14">
      <p:transition spd="med" p14:dur="700" advTm="48470">
        <p:fade/>
      </p:transition>
    </mc:Choice>
    <mc:Fallback xmlns="">
      <p:transition spd="med" advTm="484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D58B25B-6B2B-490D-8889-9C5F88778905}"/>
              </a:ext>
            </a:extLst>
          </p:cNvPr>
          <p:cNvSpPr>
            <a:spLocks noGrp="1"/>
          </p:cNvSpPr>
          <p:nvPr>
            <p:ph type="title"/>
          </p:nvPr>
        </p:nvSpPr>
        <p:spPr>
          <a:xfrm>
            <a:off x="410402" y="0"/>
            <a:ext cx="9709265" cy="1183566"/>
          </a:xfrm>
        </p:spPr>
        <p:txBody>
          <a:bodyPr>
            <a:noAutofit/>
          </a:bodyPr>
          <a:lstStyle/>
          <a:p>
            <a:r>
              <a:rPr lang="en-US" sz="3600" b="1">
                <a:latin typeface="Arial" panose="020B0604020202020204" pitchFamily="34" charset="0"/>
                <a:cs typeface="Arial" panose="020B0604020202020204" pitchFamily="34" charset="0"/>
              </a:rPr>
              <a:t>Indicator 3: Assessment</a:t>
            </a:r>
            <a:endParaRPr lang="en-US" sz="3600" b="1" strike="sngStrike">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29A30D09-0936-4172-874E-667074960D93}"/>
              </a:ext>
            </a:extLst>
          </p:cNvPr>
          <p:cNvSpPr>
            <a:spLocks noGrp="1"/>
          </p:cNvSpPr>
          <p:nvPr>
            <p:ph type="sldNum" sz="quarter" idx="12"/>
          </p:nvPr>
        </p:nvSpPr>
        <p:spPr/>
        <p:txBody>
          <a:bodyPr/>
          <a:lstStyle/>
          <a:p>
            <a:fld id="{9CD8D479-8942-46E8-A226-A4E01F7A105C}" type="slidenum">
              <a:rPr lang="en-US" smtClean="0">
                <a:latin typeface="Arial" panose="020B0604020202020204" pitchFamily="34" charset="0"/>
                <a:cs typeface="Arial" panose="020B0604020202020204" pitchFamily="34" charset="0"/>
              </a:rPr>
              <a:t>5</a:t>
            </a:fld>
            <a:endParaRPr lang="en-US">
              <a:latin typeface="Arial" panose="020B0604020202020204" pitchFamily="34" charset="0"/>
              <a:cs typeface="Arial" panose="020B0604020202020204" pitchFamily="34" charset="0"/>
            </a:endParaRPr>
          </a:p>
        </p:txBody>
      </p:sp>
      <p:graphicFrame>
        <p:nvGraphicFramePr>
          <p:cNvPr id="13" name="Content Placeholder 8" descr="Rectangle">
            <a:extLst>
              <a:ext uri="{FF2B5EF4-FFF2-40B4-BE49-F238E27FC236}">
                <a16:creationId xmlns:a16="http://schemas.microsoft.com/office/drawing/2014/main" id="{72CA425C-0111-4799-B05A-4DF0A53CA017}"/>
              </a:ext>
            </a:extLst>
          </p:cNvPr>
          <p:cNvGraphicFramePr>
            <a:graphicFrameLocks noGrp="1"/>
          </p:cNvGraphicFramePr>
          <p:nvPr>
            <p:ph sz="half" idx="1"/>
            <p:extLst>
              <p:ext uri="{D42A27DB-BD31-4B8C-83A1-F6EECF244321}">
                <p14:modId xmlns:p14="http://schemas.microsoft.com/office/powerpoint/2010/main" val="1894527059"/>
              </p:ext>
            </p:extLst>
          </p:nvPr>
        </p:nvGraphicFramePr>
        <p:xfrm>
          <a:off x="293279" y="1512916"/>
          <a:ext cx="8121671" cy="49543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a:extLst>
              <a:ext uri="{FF2B5EF4-FFF2-40B4-BE49-F238E27FC236}">
                <a16:creationId xmlns:a16="http://schemas.microsoft.com/office/drawing/2014/main" id="{AB944F01-DBFE-4D7D-9133-1F1CC762D7FD}"/>
              </a:ext>
            </a:extLst>
          </p:cNvPr>
          <p:cNvSpPr txBox="1"/>
          <p:nvPr/>
        </p:nvSpPr>
        <p:spPr>
          <a:xfrm>
            <a:off x="8414950" y="1543285"/>
            <a:ext cx="3483771" cy="4832092"/>
          </a:xfrm>
          <a:prstGeom prst="rect">
            <a:avLst/>
          </a:prstGeom>
          <a:solidFill>
            <a:srgbClr val="0070C0"/>
          </a:solidFill>
        </p:spPr>
        <p:style>
          <a:lnRef idx="0">
            <a:scrgbClr r="0" g="0" b="0"/>
          </a:lnRef>
          <a:fillRef idx="1003">
            <a:schemeClr val="lt2"/>
          </a:fillRef>
          <a:effectRef idx="0">
            <a:scrgbClr r="0" g="0" b="0"/>
          </a:effectRef>
          <a:fontRef idx="major"/>
        </p:style>
        <p:txBody>
          <a:bodyPr wrap="square" rtlCol="0">
            <a:spAutoFit/>
          </a:bodyPr>
          <a:lstStyle/>
          <a:p>
            <a:pPr algn="just"/>
            <a:r>
              <a:rPr lang="en-US" sz="2200" b="1">
                <a:solidFill>
                  <a:schemeClr val="bg1"/>
                </a:solidFill>
                <a:latin typeface="Arial" panose="020B0604020202020204" pitchFamily="34" charset="0"/>
                <a:cs typeface="Arial" panose="020B0604020202020204" pitchFamily="34" charset="0"/>
              </a:rPr>
              <a:t>Important Changes to Indicator 3 for the new SPP/APR cycle: </a:t>
            </a:r>
          </a:p>
          <a:p>
            <a:pPr marL="342900" indent="-342900">
              <a:buFont typeface="Arial" panose="020B0604020202020204" pitchFamily="34" charset="0"/>
              <a:buChar char="•"/>
            </a:pPr>
            <a:r>
              <a:rPr lang="en-US" sz="2200">
                <a:solidFill>
                  <a:schemeClr val="bg1"/>
                </a:solidFill>
                <a:latin typeface="Arial" panose="020B0604020202020204" pitchFamily="34" charset="0"/>
                <a:cs typeface="Arial" panose="020B0604020202020204" pitchFamily="34" charset="0"/>
              </a:rPr>
              <a:t>Reports data for specific grades: 4, 8, and high school</a:t>
            </a:r>
          </a:p>
          <a:p>
            <a:pPr marL="342900" indent="-342900">
              <a:buFont typeface="Arial" panose="020B0604020202020204" pitchFamily="34" charset="0"/>
              <a:buChar char="•"/>
            </a:pPr>
            <a:r>
              <a:rPr lang="en-US" sz="2200">
                <a:solidFill>
                  <a:schemeClr val="bg1"/>
                </a:solidFill>
                <a:latin typeface="Arial" panose="020B0604020202020204" pitchFamily="34" charset="0"/>
                <a:cs typeface="Arial" panose="020B0604020202020204" pitchFamily="34" charset="0"/>
              </a:rPr>
              <a:t>Separates proficiency data by general and alternate assessments</a:t>
            </a:r>
          </a:p>
          <a:p>
            <a:pPr marL="342900" indent="-342900">
              <a:buFont typeface="Arial" panose="020B0604020202020204" pitchFamily="34" charset="0"/>
              <a:buChar char="•"/>
            </a:pPr>
            <a:r>
              <a:rPr lang="en-US" sz="2200">
                <a:solidFill>
                  <a:schemeClr val="bg1"/>
                </a:solidFill>
                <a:latin typeface="Arial" panose="020B0604020202020204" pitchFamily="34" charset="0"/>
                <a:cs typeface="Arial" panose="020B0604020202020204" pitchFamily="34" charset="0"/>
              </a:rPr>
              <a:t>Reports gaps in proficiency data between children with disabilities and all students</a:t>
            </a:r>
          </a:p>
        </p:txBody>
      </p:sp>
      <p:pic>
        <p:nvPicPr>
          <p:cNvPr id="2" name="Audio 1">
            <a:hlinkClick r:id="" action="ppaction://media"/>
            <a:extLst>
              <a:ext uri="{FF2B5EF4-FFF2-40B4-BE49-F238E27FC236}">
                <a16:creationId xmlns:a16="http://schemas.microsoft.com/office/drawing/2014/main" id="{A150D437-840D-411B-AB89-10206A045BB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78864178"/>
      </p:ext>
    </p:extLst>
  </p:cSld>
  <p:clrMapOvr>
    <a:masterClrMapping/>
  </p:clrMapOvr>
  <mc:AlternateContent xmlns:mc="http://schemas.openxmlformats.org/markup-compatibility/2006" xmlns:p14="http://schemas.microsoft.com/office/powerpoint/2010/main">
    <mc:Choice Requires="p14">
      <p:transition spd="med" p14:dur="700" advTm="186907">
        <p:fade/>
      </p:transition>
    </mc:Choice>
    <mc:Fallback xmlns="">
      <p:transition spd="med" advTm="1869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EE3B-86F5-4937-B5C4-38FD229B2F81}"/>
              </a:ext>
            </a:extLst>
          </p:cNvPr>
          <p:cNvSpPr>
            <a:spLocks noGrp="1"/>
          </p:cNvSpPr>
          <p:nvPr>
            <p:ph type="title"/>
          </p:nvPr>
        </p:nvSpPr>
        <p:spPr>
          <a:xfrm>
            <a:off x="805544" y="276087"/>
            <a:ext cx="9976432" cy="1183566"/>
          </a:xfrm>
        </p:spPr>
        <p:txBody>
          <a:bodyPr>
            <a:normAutofit/>
          </a:bodyPr>
          <a:lstStyle/>
          <a:p>
            <a:r>
              <a:rPr lang="en-US" sz="4000" b="1">
                <a:latin typeface="Arial" panose="020B0604020202020204" pitchFamily="34" charset="0"/>
                <a:cs typeface="Arial" panose="020B0604020202020204" pitchFamily="34" charset="0"/>
              </a:rPr>
              <a:t>Indicator 3A: Measurement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1B40680-0431-4442-AB44-4CB3E7877D70}"/>
                  </a:ext>
                </a:extLst>
              </p:cNvPr>
              <p:cNvSpPr>
                <a:spLocks noGrp="1"/>
              </p:cNvSpPr>
              <p:nvPr>
                <p:ph sz="half" idx="1"/>
              </p:nvPr>
            </p:nvSpPr>
            <p:spPr>
              <a:xfrm>
                <a:off x="805543" y="1556281"/>
                <a:ext cx="5857802" cy="4816810"/>
              </a:xfrm>
            </p:spPr>
            <p:txBody>
              <a:bodyPr>
                <a:normAutofit fontScale="92500"/>
              </a:bodyPr>
              <a:lstStyle/>
              <a:p>
                <a:r>
                  <a:rPr lang="en-US" sz="2400">
                    <a:latin typeface="Arial" panose="020B0604020202020204" pitchFamily="34" charset="0"/>
                    <a:cs typeface="Arial" panose="020B0604020202020204" pitchFamily="34" charset="0"/>
                  </a:rPr>
                  <a:t>Indicator 3A:  Number of students with IEPs who participated in a New York State (NYS) English language arts (ELA) or math assessment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a:latin typeface="Arial" panose="020B0604020202020204" pitchFamily="34" charset="0"/>
                    <a:cs typeface="Arial" panose="020B0604020202020204" pitchFamily="34" charset="0"/>
                  </a:rPr>
                  <a:t> Total number of students with IEPs enrolled at time of testing</a:t>
                </a:r>
              </a:p>
              <a:p>
                <a:pPr>
                  <a:lnSpc>
                    <a:spcPct val="100000"/>
                  </a:lnSpc>
                  <a:spcBef>
                    <a:spcPts val="1200"/>
                  </a:spcBef>
                </a:pPr>
                <a:r>
                  <a:rPr lang="en-US" sz="2400">
                    <a:latin typeface="Arial" panose="020B0604020202020204" pitchFamily="34" charset="0"/>
                    <a:cs typeface="Arial" panose="020B0604020202020204" pitchFamily="34" charset="0"/>
                  </a:rPr>
                  <a:t>Participation rates include students with IEPs taking the general NYS assessments and the New York State Alternate Assessment (NYSAA) </a:t>
                </a:r>
              </a:p>
              <a:p>
                <a:pPr>
                  <a:lnSpc>
                    <a:spcPct val="100000"/>
                  </a:lnSpc>
                  <a:spcBef>
                    <a:spcPts val="1200"/>
                  </a:spcBef>
                </a:pPr>
                <a:r>
                  <a:rPr lang="en-US" sz="2400">
                    <a:latin typeface="Arial" panose="020B0604020202020204" pitchFamily="34" charset="0"/>
                    <a:cs typeface="Arial" panose="020B0604020202020204" pitchFamily="34" charset="0"/>
                  </a:rPr>
                  <a:t>Participation rates reported for reading and math</a:t>
                </a:r>
              </a:p>
              <a:p>
                <a:pPr>
                  <a:lnSpc>
                    <a:spcPct val="100000"/>
                  </a:lnSpc>
                  <a:spcBef>
                    <a:spcPts val="1200"/>
                  </a:spcBef>
                </a:pPr>
                <a:r>
                  <a:rPr lang="en-US" sz="2400">
                    <a:latin typeface="Arial" panose="020B0604020202020204" pitchFamily="34" charset="0"/>
                    <a:cs typeface="Arial" panose="020B0604020202020204" pitchFamily="34" charset="0"/>
                  </a:rPr>
                  <a:t>Data calculated separately for grades 4, 8 and high school</a:t>
                </a:r>
              </a:p>
              <a:p>
                <a:pPr>
                  <a:lnSpc>
                    <a:spcPct val="100000"/>
                  </a:lnSpc>
                  <a:spcBef>
                    <a:spcPts val="1200"/>
                  </a:spcBef>
                </a:pPr>
                <a:endParaRPr lang="en-US" sz="2800">
                  <a:latin typeface="Arial" panose="020B0604020202020204" pitchFamily="34" charset="0"/>
                  <a:cs typeface="Arial" panose="020B0604020202020204" pitchFamily="34" charset="0"/>
                </a:endParaRPr>
              </a:p>
              <a:p>
                <a:pPr>
                  <a:lnSpc>
                    <a:spcPct val="100000"/>
                  </a:lnSpc>
                  <a:spcBef>
                    <a:spcPts val="1200"/>
                  </a:spcBef>
                </a:pPr>
                <a:endParaRPr lang="en-US" sz="2800">
                  <a:latin typeface="Arial" panose="020B0604020202020204" pitchFamily="34" charset="0"/>
                  <a:cs typeface="Arial" panose="020B0604020202020204" pitchFamily="34" charset="0"/>
                </a:endParaRPr>
              </a:p>
              <a:p>
                <a:pPr marL="0" indent="0" algn="ctr">
                  <a:lnSpc>
                    <a:spcPct val="100000"/>
                  </a:lnSpc>
                  <a:spcBef>
                    <a:spcPts val="0"/>
                  </a:spcBef>
                  <a:buNone/>
                </a:pPr>
                <a:endParaRPr lang="en-US" sz="3200">
                  <a:latin typeface="Arial" panose="020B0604020202020204" pitchFamily="34" charset="0"/>
                  <a:cs typeface="Arial" panose="020B0604020202020204" pitchFamily="34" charset="0"/>
                </a:endParaRPr>
              </a:p>
              <a:p>
                <a:pPr marL="0" indent="0" algn="ctr">
                  <a:lnSpc>
                    <a:spcPct val="100000"/>
                  </a:lnSpc>
                  <a:spcBef>
                    <a:spcPts val="0"/>
                  </a:spcBef>
                  <a:buNone/>
                </a:pPr>
                <a:endParaRPr lang="en-US" sz="3200">
                  <a:latin typeface="Arial" panose="020B0604020202020204" pitchFamily="34" charset="0"/>
                  <a:cs typeface="Arial" panose="020B0604020202020204" pitchFamily="34" charset="0"/>
                </a:endParaRPr>
              </a:p>
              <a:p>
                <a:endParaRPr lang="en-US"/>
              </a:p>
            </p:txBody>
          </p:sp>
        </mc:Choice>
        <mc:Fallback xmlns="">
          <p:sp>
            <p:nvSpPr>
              <p:cNvPr id="3" name="Content Placeholder 2">
                <a:extLst>
                  <a:ext uri="{FF2B5EF4-FFF2-40B4-BE49-F238E27FC236}">
                    <a16:creationId xmlns:a16="http://schemas.microsoft.com/office/drawing/2014/main" id="{11B40680-0431-4442-AB44-4CB3E7877D70}"/>
                  </a:ext>
                </a:extLst>
              </p:cNvPr>
              <p:cNvSpPr>
                <a:spLocks noGrp="1" noRot="1" noChangeAspect="1" noMove="1" noResize="1" noEditPoints="1" noAdjustHandles="1" noChangeArrowheads="1" noChangeShapeType="1" noTextEdit="1"/>
              </p:cNvSpPr>
              <p:nvPr>
                <p:ph sz="half" idx="1"/>
              </p:nvPr>
            </p:nvSpPr>
            <p:spPr>
              <a:xfrm>
                <a:off x="805543" y="1556281"/>
                <a:ext cx="5857802" cy="4816810"/>
              </a:xfrm>
              <a:blipFill>
                <a:blip r:embed="rId5"/>
                <a:stretch>
                  <a:fillRect l="-1145" t="-1392" r="-1665" b="-113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3C0CE83-807B-42E5-A9CB-6CDCDC29C24F}"/>
              </a:ext>
            </a:extLst>
          </p:cNvPr>
          <p:cNvSpPr>
            <a:spLocks noGrp="1"/>
          </p:cNvSpPr>
          <p:nvPr>
            <p:ph type="sldNum" sz="quarter" idx="12"/>
          </p:nvPr>
        </p:nvSpPr>
        <p:spPr/>
        <p:txBody>
          <a:bodyPr/>
          <a:lstStyle/>
          <a:p>
            <a:fld id="{9CD8D479-8942-46E8-A226-A4E01F7A105C}" type="slidenum">
              <a:rPr lang="en-US" smtClean="0">
                <a:latin typeface="Arial" panose="020B0604020202020204" pitchFamily="34" charset="0"/>
                <a:cs typeface="Arial" panose="020B0604020202020204" pitchFamily="34" charset="0"/>
              </a:rPr>
              <a:t>6</a:t>
            </a:fld>
            <a:endParaRPr lang="en-US">
              <a:latin typeface="Arial" panose="020B0604020202020204" pitchFamily="34" charset="0"/>
              <a:cs typeface="Arial" panose="020B0604020202020204" pitchFamily="34" charset="0"/>
            </a:endParaRPr>
          </a:p>
        </p:txBody>
      </p:sp>
      <p:pic>
        <p:nvPicPr>
          <p:cNvPr id="7" name="Picture 6" descr="Graphic depicting an example of indicator 3A measurement showing that 9 out of 10 students with IEPs participating on an assessment would lead to a participation rate of 90%.">
            <a:extLst>
              <a:ext uri="{FF2B5EF4-FFF2-40B4-BE49-F238E27FC236}">
                <a16:creationId xmlns:a16="http://schemas.microsoft.com/office/drawing/2014/main" id="{15EC5E7D-E884-4D42-9E08-A6F3941A7867}"/>
              </a:ext>
            </a:extLst>
          </p:cNvPr>
          <p:cNvPicPr>
            <a:picLocks noChangeAspect="1"/>
          </p:cNvPicPr>
          <p:nvPr/>
        </p:nvPicPr>
        <p:blipFill>
          <a:blip r:embed="rId6"/>
          <a:stretch>
            <a:fillRect/>
          </a:stretch>
        </p:blipFill>
        <p:spPr>
          <a:xfrm>
            <a:off x="6768803" y="2447613"/>
            <a:ext cx="4839198" cy="1993757"/>
          </a:xfrm>
          <a:prstGeom prst="rect">
            <a:avLst/>
          </a:prstGeom>
        </p:spPr>
      </p:pic>
      <p:pic>
        <p:nvPicPr>
          <p:cNvPr id="5" name="Audio 4">
            <a:hlinkClick r:id="" action="ppaction://media"/>
            <a:extLst>
              <a:ext uri="{FF2B5EF4-FFF2-40B4-BE49-F238E27FC236}">
                <a16:creationId xmlns:a16="http://schemas.microsoft.com/office/drawing/2014/main" id="{EFEF804F-37B4-4F02-9D06-F6B902C4E5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67162633"/>
      </p:ext>
    </p:extLst>
  </p:cSld>
  <p:clrMapOvr>
    <a:masterClrMapping/>
  </p:clrMapOvr>
  <mc:AlternateContent xmlns:mc="http://schemas.openxmlformats.org/markup-compatibility/2006" xmlns:p14="http://schemas.microsoft.com/office/powerpoint/2010/main">
    <mc:Choice Requires="p14">
      <p:transition spd="med" p14:dur="700" advTm="75312">
        <p:fade/>
      </p:transition>
    </mc:Choice>
    <mc:Fallback xmlns="">
      <p:transition spd="med" advTm="753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10402" y="372928"/>
            <a:ext cx="9371949" cy="924143"/>
          </a:xfrm>
        </p:spPr>
        <p:txBody>
          <a:bodyPr>
            <a:noAutofit/>
          </a:bodyPr>
          <a:lstStyle/>
          <a:p>
            <a:r>
              <a:rPr lang="en-US" sz="3200" b="1">
                <a:solidFill>
                  <a:schemeClr val="tx1">
                    <a:lumMod val="90000"/>
                    <a:lumOff val="10000"/>
                  </a:schemeClr>
                </a:solidFill>
                <a:latin typeface="Arial" panose="020B0604020202020204" pitchFamily="34" charset="0"/>
                <a:cs typeface="Arial" panose="020B0604020202020204" pitchFamily="34" charset="0"/>
              </a:rPr>
              <a:t>Indicator 3A: Historical Trend Data Participation Rates of Students with IEPs</a:t>
            </a:r>
            <a:endParaRPr lang="en-US" sz="3200">
              <a:solidFill>
                <a:schemeClr val="tx1">
                  <a:lumMod val="90000"/>
                  <a:lumOff val="10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solidFill>
                  <a:srgbClr val="4472C4">
                    <a:lumMod val="50000"/>
                  </a:srgbClr>
                </a:solidFill>
                <a:latin typeface="Arial" panose="020B0604020202020204" pitchFamily="34" charset="0"/>
                <a:cs typeface="Arial" panose="020B0604020202020204" pitchFamily="34" charset="0"/>
              </a:rPr>
              <a:pPr/>
              <a:t>7</a:t>
            </a:fld>
            <a:endParaRPr lang="en-US">
              <a:solidFill>
                <a:srgbClr val="4472C4">
                  <a:lumMod val="50000"/>
                </a:srgbClr>
              </a:solidFill>
              <a:latin typeface="Arial" panose="020B0604020202020204" pitchFamily="34" charset="0"/>
              <a:cs typeface="Arial" panose="020B0604020202020204" pitchFamily="34" charset="0"/>
            </a:endParaRPr>
          </a:p>
        </p:txBody>
      </p:sp>
      <p:graphicFrame>
        <p:nvGraphicFramePr>
          <p:cNvPr id="12" name="Content Placeholder 10" descr="Indicator 3A reading participation bar graph showing participation rates for grades 4, 8, and high school for school years between 2015-15 and 2018-19. The target was met for the high school level in 2018-19. The target was not met in any year for grades 4 and 8 and the trend seems fairly flat.  The participation rate grade 4 was just over 75% in 2018-19, and the participation rate for grade 8 was just over 69% in 2018-19."/>
          <p:cNvGraphicFramePr>
            <a:graphicFrameLocks noGrp="1"/>
          </p:cNvGraphicFramePr>
          <p:nvPr>
            <p:ph sz="half" idx="1"/>
            <p:extLst>
              <p:ext uri="{D42A27DB-BD31-4B8C-83A1-F6EECF244321}">
                <p14:modId xmlns:p14="http://schemas.microsoft.com/office/powerpoint/2010/main" val="1564188230"/>
              </p:ext>
            </p:extLst>
          </p:nvPr>
        </p:nvGraphicFramePr>
        <p:xfrm>
          <a:off x="410402" y="1299076"/>
          <a:ext cx="5637472" cy="514984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ontent Placeholder 9" descr="Indicator 3A math participation bar graph showing participation rates for grades 4, 8, and high school for school years between 2015-16 and 2018-19. The target was met for the high school level in 2017-18 and 2018-19. The target was not met in any year for grades 4 and 8 and the trend seems fairly flat.  The participation rate grade 4 was just over 75% in 2018-19, and the participation rate for grade 8 was just over 68% in 2018-19."/>
          <p:cNvGraphicFramePr>
            <a:graphicFrameLocks noGrp="1"/>
          </p:cNvGraphicFramePr>
          <p:nvPr>
            <p:ph sz="half" idx="2"/>
            <p:extLst>
              <p:ext uri="{D42A27DB-BD31-4B8C-83A1-F6EECF244321}">
                <p14:modId xmlns:p14="http://schemas.microsoft.com/office/powerpoint/2010/main" val="712845978"/>
              </p:ext>
            </p:extLst>
          </p:nvPr>
        </p:nvGraphicFramePr>
        <p:xfrm>
          <a:off x="6144128" y="1297071"/>
          <a:ext cx="5304527" cy="5149849"/>
        </p:xfrm>
        <a:graphic>
          <a:graphicData uri="http://schemas.openxmlformats.org/drawingml/2006/chart">
            <c:chart xmlns:c="http://schemas.openxmlformats.org/drawingml/2006/chart" xmlns:r="http://schemas.openxmlformats.org/officeDocument/2006/relationships" r:id="rId6"/>
          </a:graphicData>
        </a:graphic>
      </p:graphicFrame>
      <p:pic>
        <p:nvPicPr>
          <p:cNvPr id="2" name="Audio 1">
            <a:hlinkClick r:id="" action="ppaction://media"/>
            <a:extLst>
              <a:ext uri="{FF2B5EF4-FFF2-40B4-BE49-F238E27FC236}">
                <a16:creationId xmlns:a16="http://schemas.microsoft.com/office/drawing/2014/main" id="{A992191A-25C4-42B2-A807-1824B8648A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74962422"/>
      </p:ext>
    </p:extLst>
  </p:cSld>
  <p:clrMapOvr>
    <a:masterClrMapping/>
  </p:clrMapOvr>
  <mc:AlternateContent xmlns:mc="http://schemas.openxmlformats.org/markup-compatibility/2006" xmlns:p14="http://schemas.microsoft.com/office/powerpoint/2010/main">
    <mc:Choice Requires="p14">
      <p:transition spd="med" p14:dur="700" advTm="107726">
        <p:fade/>
      </p:transition>
    </mc:Choice>
    <mc:Fallback xmlns="">
      <p:transition spd="med" advTm="1077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F3F9B-8E79-4BF2-979E-593C4C2C70C5}"/>
              </a:ext>
            </a:extLst>
          </p:cNvPr>
          <p:cNvSpPr>
            <a:spLocks noGrp="1"/>
          </p:cNvSpPr>
          <p:nvPr>
            <p:ph type="title"/>
          </p:nvPr>
        </p:nvSpPr>
        <p:spPr>
          <a:xfrm>
            <a:off x="453404" y="469557"/>
            <a:ext cx="10328572" cy="990096"/>
          </a:xfrm>
        </p:spPr>
        <p:txBody>
          <a:bodyPr>
            <a:noAutofit/>
          </a:bodyPr>
          <a:lstStyle/>
          <a:p>
            <a:r>
              <a:rPr lang="en-US" sz="3600" b="1">
                <a:latin typeface="Arial" panose="020B0604020202020204" pitchFamily="34" charset="0"/>
                <a:cs typeface="Arial" panose="020B0604020202020204" pitchFamily="34" charset="0"/>
              </a:rPr>
              <a:t>Indicator 3A: National Comparison</a:t>
            </a:r>
            <a:br>
              <a:rPr lang="en-US" sz="3600" b="1">
                <a:latin typeface="Arial" panose="020B0604020202020204" pitchFamily="34" charset="0"/>
                <a:cs typeface="Arial" panose="020B0604020202020204" pitchFamily="34" charset="0"/>
              </a:rPr>
            </a:br>
            <a:r>
              <a:rPr lang="en-US" sz="3600" b="1">
                <a:latin typeface="Arial" panose="020B0604020202020204" pitchFamily="34" charset="0"/>
                <a:cs typeface="Arial" panose="020B0604020202020204" pitchFamily="34" charset="0"/>
              </a:rPr>
              <a:t>Participation on State Assessments</a:t>
            </a:r>
            <a:endParaRPr lang="en-US" sz="3600"/>
          </a:p>
        </p:txBody>
      </p:sp>
      <p:sp>
        <p:nvSpPr>
          <p:cNvPr id="3" name="Text Placeholder 2">
            <a:extLst>
              <a:ext uri="{FF2B5EF4-FFF2-40B4-BE49-F238E27FC236}">
                <a16:creationId xmlns:a16="http://schemas.microsoft.com/office/drawing/2014/main" id="{94620FB0-2E99-44C8-A92D-2822118179EB}"/>
              </a:ext>
            </a:extLst>
          </p:cNvPr>
          <p:cNvSpPr>
            <a:spLocks noGrp="1"/>
          </p:cNvSpPr>
          <p:nvPr>
            <p:ph type="body" idx="1"/>
          </p:nvPr>
        </p:nvSpPr>
        <p:spPr>
          <a:xfrm>
            <a:off x="654908" y="1554480"/>
            <a:ext cx="5363367" cy="823912"/>
          </a:xfrm>
        </p:spPr>
        <p:txBody>
          <a:bodyPr>
            <a:normAutofit/>
          </a:bodyPr>
          <a:lstStyle/>
          <a:p>
            <a:pPr algn="ctr"/>
            <a:r>
              <a:rPr lang="en-US" sz="3200">
                <a:latin typeface="Arial" panose="020B0604020202020204" pitchFamily="34" charset="0"/>
                <a:cs typeface="Arial" panose="020B0604020202020204" pitchFamily="34" charset="0"/>
              </a:rPr>
              <a:t>Reading </a:t>
            </a:r>
          </a:p>
        </p:txBody>
      </p:sp>
      <p:graphicFrame>
        <p:nvGraphicFramePr>
          <p:cNvPr id="10" name="Table 10">
            <a:extLst>
              <a:ext uri="{FF2B5EF4-FFF2-40B4-BE49-F238E27FC236}">
                <a16:creationId xmlns:a16="http://schemas.microsoft.com/office/drawing/2014/main" id="{3E5418B0-7179-4ED9-A13C-81B88BE48533}"/>
              </a:ext>
            </a:extLst>
          </p:cNvPr>
          <p:cNvGraphicFramePr>
            <a:graphicFrameLocks noGrp="1"/>
          </p:cNvGraphicFramePr>
          <p:nvPr>
            <p:ph sz="half" idx="2"/>
            <p:extLst>
              <p:ext uri="{D42A27DB-BD31-4B8C-83A1-F6EECF244321}">
                <p14:modId xmlns:p14="http://schemas.microsoft.com/office/powerpoint/2010/main" val="1930971070"/>
              </p:ext>
            </p:extLst>
          </p:nvPr>
        </p:nvGraphicFramePr>
        <p:xfrm>
          <a:off x="543696" y="2433637"/>
          <a:ext cx="5474514" cy="2804160"/>
        </p:xfrm>
        <a:graphic>
          <a:graphicData uri="http://schemas.openxmlformats.org/drawingml/2006/table">
            <a:tbl>
              <a:tblPr firstRow="1" bandRow="1">
                <a:tableStyleId>{3B4B98B0-60AC-42C2-AFA5-B58CD77FA1E5}</a:tableStyleId>
              </a:tblPr>
              <a:tblGrid>
                <a:gridCol w="1824838">
                  <a:extLst>
                    <a:ext uri="{9D8B030D-6E8A-4147-A177-3AD203B41FA5}">
                      <a16:colId xmlns:a16="http://schemas.microsoft.com/office/drawing/2014/main" val="2583646427"/>
                    </a:ext>
                  </a:extLst>
                </a:gridCol>
                <a:gridCol w="1824838">
                  <a:extLst>
                    <a:ext uri="{9D8B030D-6E8A-4147-A177-3AD203B41FA5}">
                      <a16:colId xmlns:a16="http://schemas.microsoft.com/office/drawing/2014/main" val="983478690"/>
                    </a:ext>
                  </a:extLst>
                </a:gridCol>
                <a:gridCol w="1824838">
                  <a:extLst>
                    <a:ext uri="{9D8B030D-6E8A-4147-A177-3AD203B41FA5}">
                      <a16:colId xmlns:a16="http://schemas.microsoft.com/office/drawing/2014/main" val="2271538141"/>
                    </a:ext>
                  </a:extLst>
                </a:gridCol>
              </a:tblGrid>
              <a:tr h="701040">
                <a:tc>
                  <a:txBody>
                    <a:bodyPr/>
                    <a:lstStyle/>
                    <a:p>
                      <a:pPr algn="ctr"/>
                      <a:r>
                        <a:rPr lang="en-US" sz="2000">
                          <a:latin typeface="Arial" panose="020B0604020202020204" pitchFamily="34" charset="0"/>
                          <a:cs typeface="Arial" panose="020B0604020202020204" pitchFamily="34" charset="0"/>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NYS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National Average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5900714"/>
                  </a:ext>
                </a:extLst>
              </a:tr>
              <a:tr h="701040">
                <a:tc>
                  <a:txBody>
                    <a:bodyPr/>
                    <a:lstStyle/>
                    <a:p>
                      <a:pPr algn="ctr"/>
                      <a:r>
                        <a:rPr lang="en-US" sz="2000" b="0">
                          <a:latin typeface="Arial" panose="020B0604020202020204" pitchFamily="34" charset="0"/>
                          <a:cs typeface="Arial" panose="020B0604020202020204" pitchFamily="34" charset="0"/>
                        </a:rPr>
                        <a:t>Grade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C00000"/>
                          </a:solidFill>
                          <a:latin typeface="Arial" panose="020B0604020202020204" pitchFamily="34" charset="0"/>
                          <a:cs typeface="Arial" panose="020B0604020202020204" pitchFamily="34" charset="0"/>
                        </a:rPr>
                        <a:t>73.8%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95.6%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3475573"/>
                  </a:ext>
                </a:extLst>
              </a:tr>
              <a:tr h="701040">
                <a:tc>
                  <a:txBody>
                    <a:bodyPr/>
                    <a:lstStyle/>
                    <a:p>
                      <a:pPr algn="ctr"/>
                      <a:r>
                        <a:rPr lang="en-US" sz="2000" b="0">
                          <a:latin typeface="Arial" panose="020B0604020202020204" pitchFamily="34" charset="0"/>
                          <a:cs typeface="Arial" panose="020B0604020202020204" pitchFamily="34" charset="0"/>
                        </a:rPr>
                        <a:t>Grade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C00000"/>
                          </a:solidFill>
                          <a:latin typeface="Arial" panose="020B0604020202020204" pitchFamily="34" charset="0"/>
                          <a:cs typeface="Arial" panose="020B0604020202020204" pitchFamily="34" charset="0"/>
                        </a:rPr>
                        <a:t>66.9%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93.8%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1370972"/>
                  </a:ext>
                </a:extLst>
              </a:tr>
              <a:tr h="701040">
                <a:tc>
                  <a:txBody>
                    <a:bodyPr/>
                    <a:lstStyle/>
                    <a:p>
                      <a:pPr algn="ctr"/>
                      <a:r>
                        <a:rPr lang="en-US" sz="2000" b="0">
                          <a:latin typeface="Arial" panose="020B0604020202020204" pitchFamily="34" charset="0"/>
                          <a:cs typeface="Arial" panose="020B0604020202020204" pitchFamily="34" charset="0"/>
                        </a:rPr>
                        <a:t>High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chemeClr val="accent2">
                              <a:lumMod val="75000"/>
                            </a:schemeClr>
                          </a:solidFill>
                          <a:latin typeface="Arial" panose="020B0604020202020204" pitchFamily="34" charset="0"/>
                          <a:cs typeface="Arial" panose="020B0604020202020204" pitchFamily="34" charset="0"/>
                        </a:rPr>
                        <a:t>94.78%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92.9%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3095342"/>
                  </a:ext>
                </a:extLst>
              </a:tr>
            </a:tbl>
          </a:graphicData>
        </a:graphic>
      </p:graphicFrame>
      <p:sp>
        <p:nvSpPr>
          <p:cNvPr id="5" name="Text Placeholder 4">
            <a:extLst>
              <a:ext uri="{FF2B5EF4-FFF2-40B4-BE49-F238E27FC236}">
                <a16:creationId xmlns:a16="http://schemas.microsoft.com/office/drawing/2014/main" id="{76E1996E-F811-431E-AE04-7E5101D9677B}"/>
              </a:ext>
            </a:extLst>
          </p:cNvPr>
          <p:cNvSpPr>
            <a:spLocks noGrp="1"/>
          </p:cNvSpPr>
          <p:nvPr>
            <p:ph type="body" sz="quarter" idx="3"/>
          </p:nvPr>
        </p:nvSpPr>
        <p:spPr>
          <a:xfrm>
            <a:off x="6172200" y="1554480"/>
            <a:ext cx="5363366" cy="823912"/>
          </a:xfrm>
        </p:spPr>
        <p:txBody>
          <a:bodyPr>
            <a:normAutofit/>
          </a:bodyPr>
          <a:lstStyle/>
          <a:p>
            <a:pPr algn="ctr"/>
            <a:r>
              <a:rPr lang="en-US" sz="3200">
                <a:latin typeface="Arial" panose="020B0604020202020204" pitchFamily="34" charset="0"/>
                <a:cs typeface="Arial" panose="020B0604020202020204" pitchFamily="34" charset="0"/>
              </a:rPr>
              <a:t>Math</a:t>
            </a:r>
          </a:p>
        </p:txBody>
      </p:sp>
      <p:graphicFrame>
        <p:nvGraphicFramePr>
          <p:cNvPr id="15" name="Table 15">
            <a:extLst>
              <a:ext uri="{FF2B5EF4-FFF2-40B4-BE49-F238E27FC236}">
                <a16:creationId xmlns:a16="http://schemas.microsoft.com/office/drawing/2014/main" id="{8F1D4BE7-AD03-4FE4-9517-640E4D55CA44}"/>
              </a:ext>
            </a:extLst>
          </p:cNvPr>
          <p:cNvGraphicFramePr>
            <a:graphicFrameLocks noGrp="1"/>
          </p:cNvGraphicFramePr>
          <p:nvPr>
            <p:ph sz="quarter" idx="4"/>
            <p:extLst>
              <p:ext uri="{D42A27DB-BD31-4B8C-83A1-F6EECF244321}">
                <p14:modId xmlns:p14="http://schemas.microsoft.com/office/powerpoint/2010/main" val="281828225"/>
              </p:ext>
            </p:extLst>
          </p:nvPr>
        </p:nvGraphicFramePr>
        <p:xfrm>
          <a:off x="6172200" y="2433637"/>
          <a:ext cx="5474514" cy="2804160"/>
        </p:xfrm>
        <a:graphic>
          <a:graphicData uri="http://schemas.openxmlformats.org/drawingml/2006/table">
            <a:tbl>
              <a:tblPr firstRow="1" bandRow="1">
                <a:tableStyleId>{3B4B98B0-60AC-42C2-AFA5-B58CD77FA1E5}</a:tableStyleId>
              </a:tblPr>
              <a:tblGrid>
                <a:gridCol w="1824838">
                  <a:extLst>
                    <a:ext uri="{9D8B030D-6E8A-4147-A177-3AD203B41FA5}">
                      <a16:colId xmlns:a16="http://schemas.microsoft.com/office/drawing/2014/main" val="1846033641"/>
                    </a:ext>
                  </a:extLst>
                </a:gridCol>
                <a:gridCol w="1824838">
                  <a:extLst>
                    <a:ext uri="{9D8B030D-6E8A-4147-A177-3AD203B41FA5}">
                      <a16:colId xmlns:a16="http://schemas.microsoft.com/office/drawing/2014/main" val="2872062425"/>
                    </a:ext>
                  </a:extLst>
                </a:gridCol>
                <a:gridCol w="1824838">
                  <a:extLst>
                    <a:ext uri="{9D8B030D-6E8A-4147-A177-3AD203B41FA5}">
                      <a16:colId xmlns:a16="http://schemas.microsoft.com/office/drawing/2014/main" val="3361658305"/>
                    </a:ext>
                  </a:extLst>
                </a:gridCol>
              </a:tblGrid>
              <a:tr h="701040">
                <a:tc>
                  <a:txBody>
                    <a:bodyPr/>
                    <a:lstStyle/>
                    <a:p>
                      <a:pPr algn="ctr"/>
                      <a:r>
                        <a:rPr lang="en-US" sz="2000">
                          <a:latin typeface="Arial" panose="020B0604020202020204" pitchFamily="34" charset="0"/>
                          <a:cs typeface="Arial" panose="020B0604020202020204" pitchFamily="34" charset="0"/>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NYS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National Average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5537385"/>
                  </a:ext>
                </a:extLst>
              </a:tr>
              <a:tr h="701040">
                <a:tc>
                  <a:txBody>
                    <a:bodyPr/>
                    <a:lstStyle/>
                    <a:p>
                      <a:pPr algn="ctr"/>
                      <a:r>
                        <a:rPr lang="en-US" sz="2000">
                          <a:latin typeface="Arial" panose="020B0604020202020204" pitchFamily="34" charset="0"/>
                          <a:cs typeface="Arial" panose="020B0604020202020204" pitchFamily="34" charset="0"/>
                        </a:rPr>
                        <a:t>Grade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C00000"/>
                          </a:solidFill>
                          <a:latin typeface="Arial" panose="020B0604020202020204" pitchFamily="34" charset="0"/>
                          <a:cs typeface="Arial" panose="020B0604020202020204" pitchFamily="34" charset="0"/>
                        </a:rPr>
                        <a:t>73.6%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95.7%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9855325"/>
                  </a:ext>
                </a:extLst>
              </a:tr>
              <a:tr h="701040">
                <a:tc>
                  <a:txBody>
                    <a:bodyPr/>
                    <a:lstStyle/>
                    <a:p>
                      <a:pPr algn="ctr"/>
                      <a:r>
                        <a:rPr lang="en-US" sz="2000">
                          <a:latin typeface="Arial" panose="020B0604020202020204" pitchFamily="34" charset="0"/>
                          <a:cs typeface="Arial" panose="020B0604020202020204" pitchFamily="34" charset="0"/>
                        </a:rPr>
                        <a:t>Grade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C00000"/>
                          </a:solidFill>
                          <a:latin typeface="Arial" panose="020B0604020202020204" pitchFamily="34" charset="0"/>
                          <a:cs typeface="Arial" panose="020B0604020202020204" pitchFamily="34" charset="0"/>
                        </a:rPr>
                        <a:t>66.2%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93.7%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4332730"/>
                  </a:ext>
                </a:extLst>
              </a:tr>
              <a:tr h="701040">
                <a:tc>
                  <a:txBody>
                    <a:bodyPr/>
                    <a:lstStyle/>
                    <a:p>
                      <a:pPr algn="ctr"/>
                      <a:r>
                        <a:rPr lang="en-US" sz="2000">
                          <a:latin typeface="Arial" panose="020B0604020202020204" pitchFamily="34" charset="0"/>
                          <a:cs typeface="Arial" panose="020B0604020202020204" pitchFamily="34" charset="0"/>
                        </a:rPr>
                        <a:t>High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chemeClr val="accent2">
                              <a:lumMod val="75000"/>
                            </a:schemeClr>
                          </a:solidFill>
                          <a:latin typeface="Arial" panose="020B0604020202020204" pitchFamily="34" charset="0"/>
                          <a:cs typeface="Arial" panose="020B0604020202020204" pitchFamily="34" charset="0"/>
                        </a:rPr>
                        <a:t>97.2%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a:latin typeface="Arial" panose="020B0604020202020204" pitchFamily="34" charset="0"/>
                          <a:cs typeface="Arial" panose="020B0604020202020204" pitchFamily="34" charset="0"/>
                        </a:rPr>
                        <a:t>93.4%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0991166"/>
                  </a:ext>
                </a:extLst>
              </a:tr>
            </a:tbl>
          </a:graphicData>
        </a:graphic>
      </p:graphicFrame>
      <p:sp>
        <p:nvSpPr>
          <p:cNvPr id="7" name="Slide Number Placeholder 6">
            <a:extLst>
              <a:ext uri="{FF2B5EF4-FFF2-40B4-BE49-F238E27FC236}">
                <a16:creationId xmlns:a16="http://schemas.microsoft.com/office/drawing/2014/main" id="{97CAC705-C16F-4533-8DE9-38363DBD8A5B}"/>
              </a:ext>
            </a:extLst>
          </p:cNvPr>
          <p:cNvSpPr>
            <a:spLocks noGrp="1"/>
          </p:cNvSpPr>
          <p:nvPr>
            <p:ph type="sldNum" sz="quarter" idx="12"/>
          </p:nvPr>
        </p:nvSpPr>
        <p:spPr/>
        <p:txBody>
          <a:bodyPr/>
          <a:lstStyle/>
          <a:p>
            <a:fld id="{9CD8D479-8942-46E8-A226-A4E01F7A105C}" type="slidenum">
              <a:rPr lang="en-US" smtClean="0">
                <a:latin typeface="Arial" panose="020B0604020202020204" pitchFamily="34" charset="0"/>
                <a:cs typeface="Arial" panose="020B0604020202020204" pitchFamily="34" charset="0"/>
              </a:rPr>
              <a:t>8</a:t>
            </a:fld>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DC79F3E-5196-4353-99C9-F0AF97914D0A}"/>
              </a:ext>
            </a:extLst>
          </p:cNvPr>
          <p:cNvSpPr txBox="1"/>
          <p:nvPr/>
        </p:nvSpPr>
        <p:spPr>
          <a:xfrm>
            <a:off x="453403" y="5710661"/>
            <a:ext cx="11193311" cy="646331"/>
          </a:xfrm>
          <a:prstGeom prst="rect">
            <a:avLst/>
          </a:prstGeom>
          <a:noFill/>
        </p:spPr>
        <p:txBody>
          <a:bodyPr wrap="square" rtlCol="0">
            <a:spAutoFit/>
          </a:bodyPr>
          <a:lstStyle/>
          <a:p>
            <a:pPr algn="ctr"/>
            <a:r>
              <a:rPr lang="en-US" i="1" u="sng">
                <a:solidFill>
                  <a:srgbClr val="0000FF"/>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42nd Annual Report to Congress on the Implementation of the Individuals with Disabilities Education Act, Parts B and C. 2020</a:t>
            </a:r>
            <a:endParaRPr lang="en-US" i="1" u="sng">
              <a:solidFill>
                <a:srgbClr val="0000FF"/>
              </a:solidFill>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12E6FBBF-0243-43BF-B523-6B3E8944EB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07386256"/>
      </p:ext>
    </p:extLst>
  </p:cSld>
  <p:clrMapOvr>
    <a:masterClrMapping/>
  </p:clrMapOvr>
  <mc:AlternateContent xmlns:mc="http://schemas.openxmlformats.org/markup-compatibility/2006" xmlns:p14="http://schemas.microsoft.com/office/powerpoint/2010/main">
    <mc:Choice Requires="p14">
      <p:transition spd="med" p14:dur="700" advTm="49723">
        <p:fade/>
      </p:transition>
    </mc:Choice>
    <mc:Fallback xmlns="">
      <p:transition spd="med" advTm="4972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EE3B-86F5-4937-B5C4-38FD229B2F81}"/>
              </a:ext>
            </a:extLst>
          </p:cNvPr>
          <p:cNvSpPr>
            <a:spLocks noGrp="1"/>
          </p:cNvSpPr>
          <p:nvPr>
            <p:ph type="title"/>
          </p:nvPr>
        </p:nvSpPr>
        <p:spPr>
          <a:xfrm>
            <a:off x="615368" y="156344"/>
            <a:ext cx="9040261" cy="1183566"/>
          </a:xfrm>
        </p:spPr>
        <p:txBody>
          <a:bodyPr>
            <a:normAutofit/>
          </a:bodyPr>
          <a:lstStyle/>
          <a:p>
            <a:r>
              <a:rPr lang="en-US" sz="4000" b="1">
                <a:latin typeface="Arial" panose="020B0604020202020204" pitchFamily="34" charset="0"/>
                <a:cs typeface="Arial" panose="020B0604020202020204" pitchFamily="34" charset="0"/>
              </a:rPr>
              <a:t>Indicator 3B and 3C: Measurement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1B40680-0431-4442-AB44-4CB3E7877D70}"/>
                  </a:ext>
                </a:extLst>
              </p:cNvPr>
              <p:cNvSpPr>
                <a:spLocks noGrp="1"/>
              </p:cNvSpPr>
              <p:nvPr>
                <p:ph sz="half" idx="1"/>
              </p:nvPr>
            </p:nvSpPr>
            <p:spPr>
              <a:xfrm>
                <a:off x="727793" y="1490966"/>
                <a:ext cx="5872388" cy="4681233"/>
              </a:xfrm>
            </p:spPr>
            <p:txBody>
              <a:bodyPr>
                <a:normAutofit fontScale="92500" lnSpcReduction="10000"/>
              </a:bodyPr>
              <a:lstStyle/>
              <a:p>
                <a:r>
                  <a:rPr lang="en-US" sz="2400">
                    <a:latin typeface="Arial" panose="020B0604020202020204" pitchFamily="34" charset="0"/>
                    <a:cs typeface="Arial" panose="020B0604020202020204" pitchFamily="34" charset="0"/>
                  </a:rPr>
                  <a:t>Measurement 3B:  Number of children with IEPs scoring at or above proficient on a NYS general assessment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a:latin typeface="Arial" panose="020B0604020202020204" pitchFamily="34" charset="0"/>
                    <a:cs typeface="Arial" panose="020B0604020202020204" pitchFamily="34" charset="0"/>
                  </a:rPr>
                  <a:t> Total number of children with IEPs who took and received a valid score on the assessment </a:t>
                </a:r>
              </a:p>
              <a:p>
                <a:r>
                  <a:rPr lang="en-US" sz="2400">
                    <a:latin typeface="Arial" panose="020B0604020202020204" pitchFamily="34" charset="0"/>
                    <a:cs typeface="Arial" panose="020B0604020202020204" pitchFamily="34" charset="0"/>
                  </a:rPr>
                  <a:t>Measurement 3C:  Number of children with IEPs scoring at or above proficient on the New York State Alternate Assessment (NYSAA)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a:latin typeface="Arial" panose="020B0604020202020204" pitchFamily="34" charset="0"/>
                    <a:cs typeface="Arial" panose="020B0604020202020204" pitchFamily="34" charset="0"/>
                  </a:rPr>
                  <a:t> Total number of children with IEPs who took and received a valid score on the NYSAA</a:t>
                </a:r>
              </a:p>
              <a:p>
                <a:r>
                  <a:rPr lang="en-US" sz="2400">
                    <a:latin typeface="Arial" panose="020B0604020202020204" pitchFamily="34" charset="0"/>
                    <a:cs typeface="Arial" panose="020B0604020202020204" pitchFamily="34" charset="0"/>
                  </a:rPr>
                  <a:t>Proficiency rates are reported for reading and math</a:t>
                </a:r>
              </a:p>
              <a:p>
                <a:r>
                  <a:rPr lang="en-US" sz="2400">
                    <a:latin typeface="Arial" panose="020B0604020202020204" pitchFamily="34" charset="0"/>
                    <a:cs typeface="Arial" panose="020B0604020202020204" pitchFamily="34" charset="0"/>
                  </a:rPr>
                  <a:t>Data is calculated separately for grades 4, 8 and high school</a:t>
                </a:r>
              </a:p>
              <a:p>
                <a:pPr marL="0" indent="0" algn="ctr">
                  <a:lnSpc>
                    <a:spcPct val="100000"/>
                  </a:lnSpc>
                  <a:spcBef>
                    <a:spcPts val="0"/>
                  </a:spcBef>
                  <a:buNone/>
                </a:pPr>
                <a:endParaRPr lang="en-US" sz="3200">
                  <a:latin typeface="Arial" panose="020B0604020202020204" pitchFamily="34" charset="0"/>
                  <a:cs typeface="Arial" panose="020B0604020202020204" pitchFamily="34" charset="0"/>
                </a:endParaRPr>
              </a:p>
              <a:p>
                <a:pPr marL="0" indent="0" algn="ctr">
                  <a:lnSpc>
                    <a:spcPct val="100000"/>
                  </a:lnSpc>
                  <a:spcBef>
                    <a:spcPts val="0"/>
                  </a:spcBef>
                  <a:buNone/>
                </a:pPr>
                <a:endParaRPr lang="en-US" sz="3200">
                  <a:latin typeface="Arial" panose="020B0604020202020204" pitchFamily="34" charset="0"/>
                  <a:cs typeface="Arial" panose="020B0604020202020204" pitchFamily="34" charset="0"/>
                </a:endParaRPr>
              </a:p>
              <a:p>
                <a:endParaRPr lang="en-US"/>
              </a:p>
            </p:txBody>
          </p:sp>
        </mc:Choice>
        <mc:Fallback xmlns="">
          <p:sp>
            <p:nvSpPr>
              <p:cNvPr id="3" name="Content Placeholder 2">
                <a:extLst>
                  <a:ext uri="{FF2B5EF4-FFF2-40B4-BE49-F238E27FC236}">
                    <a16:creationId xmlns:a16="http://schemas.microsoft.com/office/drawing/2014/main" id="{11B40680-0431-4442-AB44-4CB3E7877D70}"/>
                  </a:ext>
                </a:extLst>
              </p:cNvPr>
              <p:cNvSpPr>
                <a:spLocks noGrp="1" noRot="1" noChangeAspect="1" noMove="1" noResize="1" noEditPoints="1" noAdjustHandles="1" noChangeArrowheads="1" noChangeShapeType="1" noTextEdit="1"/>
              </p:cNvSpPr>
              <p:nvPr>
                <p:ph sz="half" idx="1"/>
              </p:nvPr>
            </p:nvSpPr>
            <p:spPr>
              <a:xfrm>
                <a:off x="727793" y="1490966"/>
                <a:ext cx="5872388" cy="4681233"/>
              </a:xfrm>
              <a:blipFill>
                <a:blip r:embed="rId5"/>
                <a:stretch>
                  <a:fillRect l="-1141" t="-2216" r="-217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3C0CE83-807B-42E5-A9CB-6CDCDC29C24F}"/>
              </a:ext>
            </a:extLst>
          </p:cNvPr>
          <p:cNvSpPr>
            <a:spLocks noGrp="1"/>
          </p:cNvSpPr>
          <p:nvPr>
            <p:ph type="sldNum" sz="quarter" idx="12"/>
          </p:nvPr>
        </p:nvSpPr>
        <p:spPr/>
        <p:txBody>
          <a:bodyPr/>
          <a:lstStyle/>
          <a:p>
            <a:fld id="{9CD8D479-8942-46E8-A226-A4E01F7A105C}" type="slidenum">
              <a:rPr lang="en-US" smtClean="0">
                <a:latin typeface="Arial" panose="020B0604020202020204" pitchFamily="34" charset="0"/>
                <a:cs typeface="Arial" panose="020B0604020202020204" pitchFamily="34" charset="0"/>
              </a:rPr>
              <a:t>9</a:t>
            </a:fld>
            <a:endParaRPr lang="en-US">
              <a:latin typeface="Arial" panose="020B0604020202020204" pitchFamily="34" charset="0"/>
              <a:cs typeface="Arial" panose="020B0604020202020204" pitchFamily="34" charset="0"/>
            </a:endParaRPr>
          </a:p>
        </p:txBody>
      </p:sp>
      <p:pic>
        <p:nvPicPr>
          <p:cNvPr id="10" name="Picture 9" descr="Graphic depicting an example of indicators 3B and 3C measurement showing that 6 out of 10 students with IEPs showing scoring proficient on an assessment would lead to a proficiency rate of 60%.">
            <a:extLst>
              <a:ext uri="{FF2B5EF4-FFF2-40B4-BE49-F238E27FC236}">
                <a16:creationId xmlns:a16="http://schemas.microsoft.com/office/drawing/2014/main" id="{8709B1AA-D2CC-4B83-A5CA-C89B811D93A2}"/>
              </a:ext>
            </a:extLst>
          </p:cNvPr>
          <p:cNvPicPr>
            <a:picLocks noChangeAspect="1"/>
          </p:cNvPicPr>
          <p:nvPr/>
        </p:nvPicPr>
        <p:blipFill>
          <a:blip r:embed="rId6"/>
          <a:stretch>
            <a:fillRect/>
          </a:stretch>
        </p:blipFill>
        <p:spPr>
          <a:xfrm>
            <a:off x="6600181" y="2609482"/>
            <a:ext cx="5386322" cy="2104031"/>
          </a:xfrm>
          <a:prstGeom prst="rect">
            <a:avLst/>
          </a:prstGeom>
        </p:spPr>
      </p:pic>
      <p:sp>
        <p:nvSpPr>
          <p:cNvPr id="7" name="TextBox 6">
            <a:extLst>
              <a:ext uri="{FF2B5EF4-FFF2-40B4-BE49-F238E27FC236}">
                <a16:creationId xmlns:a16="http://schemas.microsoft.com/office/drawing/2014/main" id="{1FE20189-292C-48C8-8A52-C260D5CB8A14}"/>
              </a:ext>
            </a:extLst>
          </p:cNvPr>
          <p:cNvSpPr txBox="1"/>
          <p:nvPr/>
        </p:nvSpPr>
        <p:spPr>
          <a:xfrm>
            <a:off x="7122477" y="4750358"/>
            <a:ext cx="4864026" cy="461665"/>
          </a:xfrm>
          <a:prstGeom prst="rect">
            <a:avLst/>
          </a:prstGeom>
          <a:noFill/>
        </p:spPr>
        <p:txBody>
          <a:bodyPr wrap="square">
            <a:spAutoFit/>
          </a:bodyPr>
          <a:lstStyle/>
          <a:p>
            <a:r>
              <a:rPr lang="en-US" sz="1200" b="1">
                <a:solidFill>
                  <a:srgbClr val="0000FF"/>
                </a:solidFill>
                <a:latin typeface="Arial"/>
                <a:cs typeface="Arial"/>
                <a:hlinkClick r:id="rId7">
                  <a:extLst>
                    <a:ext uri="{A12FA001-AC4F-418D-AE19-62706E023703}">
                      <ahyp:hlinkClr xmlns:ahyp="http://schemas.microsoft.com/office/drawing/2018/hyperlinkcolor" val="tx"/>
                    </a:ext>
                  </a:extLst>
                </a:hlinkClick>
              </a:rPr>
              <a:t>Graphic Adapted from the Vermont Department of Education SPP APR Measurements and Target Setting</a:t>
            </a:r>
            <a:r>
              <a:rPr lang="en-US" sz="1200" b="1">
                <a:solidFill>
                  <a:srgbClr val="0000FF"/>
                </a:solidFill>
                <a:latin typeface="Arial"/>
                <a:cs typeface="Arial"/>
              </a:rPr>
              <a:t> </a:t>
            </a:r>
            <a:r>
              <a:rPr lang="en-US" sz="1200">
                <a:latin typeface="Arial"/>
                <a:cs typeface="Arial"/>
              </a:rPr>
              <a:t>(May 2021)</a:t>
            </a:r>
            <a:endParaRPr lang="en-US" sz="1200"/>
          </a:p>
        </p:txBody>
      </p:sp>
      <p:pic>
        <p:nvPicPr>
          <p:cNvPr id="5" name="Audio 4">
            <a:hlinkClick r:id="" action="ppaction://media"/>
            <a:extLst>
              <a:ext uri="{FF2B5EF4-FFF2-40B4-BE49-F238E27FC236}">
                <a16:creationId xmlns:a16="http://schemas.microsoft.com/office/drawing/2014/main" id="{2B167E87-A9A5-4D5D-9BDE-36927C8A406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5233726"/>
      </p:ext>
    </p:extLst>
  </p:cSld>
  <p:clrMapOvr>
    <a:masterClrMapping/>
  </p:clrMapOvr>
  <mc:AlternateContent xmlns:mc="http://schemas.openxmlformats.org/markup-compatibility/2006" xmlns:p14="http://schemas.microsoft.com/office/powerpoint/2010/main">
    <mc:Choice Requires="p14">
      <p:transition spd="med" p14:dur="700" advTm="99190">
        <p:fade/>
      </p:transition>
    </mc:Choice>
    <mc:Fallback xmlns="">
      <p:transition spd="med" advTm="991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Ecology 16x9">
  <a:themeElements>
    <a:clrScheme name="SPP">
      <a:dk1>
        <a:srgbClr val="1F3864"/>
      </a:dk1>
      <a:lt1>
        <a:sysClr val="window" lastClr="FFFFFF"/>
      </a:lt1>
      <a:dk2>
        <a:srgbClr val="44546A"/>
      </a:dk2>
      <a:lt2>
        <a:srgbClr val="E7E6E6"/>
      </a:lt2>
      <a:accent1>
        <a:srgbClr val="4472C4"/>
      </a:accent1>
      <a:accent2>
        <a:srgbClr val="6DAA2D"/>
      </a:accent2>
      <a:accent3>
        <a:srgbClr val="C00000"/>
      </a:accent3>
      <a:accent4>
        <a:srgbClr val="FFC000"/>
      </a:accent4>
      <a:accent5>
        <a:srgbClr val="5B9BD5"/>
      </a:accent5>
      <a:accent6>
        <a:srgbClr val="6F3B55"/>
      </a:accent6>
      <a:hlink>
        <a:srgbClr val="48A1FA"/>
      </a:hlink>
      <a:folHlink>
        <a:srgbClr val="2E75B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cf0b8c0-9d1c-4f61-914c-2762716bd4d1">
      <UserInfo>
        <DisplayName>Jennifer Hedderman</DisplayName>
        <AccountId>31</AccountId>
        <AccountType/>
      </UserInfo>
      <UserInfo>
        <DisplayName>Megan Brown</DisplayName>
        <AccountId>29</AccountId>
        <AccountType/>
      </UserInfo>
    </SharedWithUsers>
    <MediaLengthInSeconds xmlns="5709f26a-af04-479e-a03f-406e189626e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57822A754DEBD4089E2469E7A38BCE1" ma:contentTypeVersion="8" ma:contentTypeDescription="Create a new document." ma:contentTypeScope="" ma:versionID="f8ccb29db8327d114b209b21eb273f3b">
  <xsd:schema xmlns:xsd="http://www.w3.org/2001/XMLSchema" xmlns:xs="http://www.w3.org/2001/XMLSchema" xmlns:p="http://schemas.microsoft.com/office/2006/metadata/properties" xmlns:ns2="5709f26a-af04-479e-a03f-406e189626ef" xmlns:ns3="2cf0b8c0-9d1c-4f61-914c-2762716bd4d1" targetNamespace="http://schemas.microsoft.com/office/2006/metadata/properties" ma:root="true" ma:fieldsID="df8a8e33c43858a1c514b10a47e75f91" ns2:_="" ns3:_="">
    <xsd:import namespace="5709f26a-af04-479e-a03f-406e189626ef"/>
    <xsd:import namespace="2cf0b8c0-9d1c-4f61-914c-2762716bd4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09f26a-af04-479e-a03f-406e189626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f0b8c0-9d1c-4f61-914c-2762716bd4d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665E8E-E4C1-4FA6-AC74-2A3A5F234D06}">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5709f26a-af04-479e-a03f-406e189626ef"/>
    <ds:schemaRef ds:uri="http://purl.org/dc/terms/"/>
    <ds:schemaRef ds:uri="http://schemas.openxmlformats.org/package/2006/metadata/core-properties"/>
    <ds:schemaRef ds:uri="2cf0b8c0-9d1c-4f61-914c-2762716bd4d1"/>
    <ds:schemaRef ds:uri="http://www.w3.org/XML/1998/namespace"/>
  </ds:schemaRefs>
</ds:datastoreItem>
</file>

<file path=customXml/itemProps2.xml><?xml version="1.0" encoding="utf-8"?>
<ds:datastoreItem xmlns:ds="http://schemas.openxmlformats.org/officeDocument/2006/customXml" ds:itemID="{B1B3B9C1-AAE3-4DFE-935F-CB1B1272814D}">
  <ds:schemaRefs>
    <ds:schemaRef ds:uri="http://schemas.microsoft.com/sharepoint/v3/contenttype/forms"/>
  </ds:schemaRefs>
</ds:datastoreItem>
</file>

<file path=customXml/itemProps3.xml><?xml version="1.0" encoding="utf-8"?>
<ds:datastoreItem xmlns:ds="http://schemas.openxmlformats.org/officeDocument/2006/customXml" ds:itemID="{2F9BDE13-E53E-4F47-BE76-D4D957D27B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09f26a-af04-479e-a03f-406e189626ef"/>
    <ds:schemaRef ds:uri="2cf0b8c0-9d1c-4f61-914c-2762716bd4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8852</Words>
  <Application>Microsoft Office PowerPoint</Application>
  <PresentationFormat>Widescreen</PresentationFormat>
  <Paragraphs>584</Paragraphs>
  <Slides>38</Slides>
  <Notes>38</Notes>
  <HiddenSlides>0</HiddenSlides>
  <MMClips>38</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Arial</vt:lpstr>
      <vt:lpstr>Arial Black</vt:lpstr>
      <vt:lpstr>Calibri</vt:lpstr>
      <vt:lpstr>Calibri Light</vt:lpstr>
      <vt:lpstr>Cambria Math</vt:lpstr>
      <vt:lpstr>Corbel</vt:lpstr>
      <vt:lpstr>Ecology 16x9</vt:lpstr>
      <vt:lpstr>Office Theme</vt:lpstr>
      <vt:lpstr>Indicator 3  State Assessment:  Participation and Performance of Students with Disabilities  </vt:lpstr>
      <vt:lpstr>Indicator 3: Agenda</vt:lpstr>
      <vt:lpstr>Frequently Used Terms</vt:lpstr>
      <vt:lpstr>Participant Goals</vt:lpstr>
      <vt:lpstr>Indicator 3: Assessment</vt:lpstr>
      <vt:lpstr>Indicator 3A: Measurement</vt:lpstr>
      <vt:lpstr>Indicator 3A: Historical Trend Data Participation Rates of Students with IEPs</vt:lpstr>
      <vt:lpstr>Indicator 3A: National Comparison Participation on State Assessments</vt:lpstr>
      <vt:lpstr>Indicator 3B and 3C: Measurement</vt:lpstr>
      <vt:lpstr>Indicator 3B: Trend Data  Proficiency Rates of Students with IEPs Against Grade Level Academic Achievement Standards</vt:lpstr>
      <vt:lpstr>Indicator 3C: Trend Data  Proficiency Rates of Students with IEPs Against Alternate Academic Achievement Standards</vt:lpstr>
      <vt:lpstr>Indicator 3D: Measurement</vt:lpstr>
      <vt:lpstr>Indicator 3D: Grade 4 Trend Data   Gap in Proficiency Rates of Students with IEPs and All Students Against Grade Level Academic Achievement Standards</vt:lpstr>
      <vt:lpstr>Indicator 3D: Grade 8 Trend Data  Gap in Proficiency Rates of Children with IEPs and All Students Against Grade Level Academic Achievement Standards</vt:lpstr>
      <vt:lpstr>Indicator 3D: High School Trend Data  Gap in Proficiency Rates of Children with IEPs and All Students Against Grade Level Academic Achievement Standards</vt:lpstr>
      <vt:lpstr>Stakeholder Input: Measurement and Data</vt:lpstr>
      <vt:lpstr>Office of Special Education Educational Partnership Tiered Support &amp; Professional Development </vt:lpstr>
      <vt:lpstr>Indicator 3A: Improvement Strategies </vt:lpstr>
      <vt:lpstr>Indicators 3B, 3C and 3D:  Improvement Strategies </vt:lpstr>
      <vt:lpstr>Indicators 3B, 3C and 3D:  New Improvement Strategy </vt:lpstr>
      <vt:lpstr>Stakeholder Input: Improvement Strategies</vt:lpstr>
      <vt:lpstr>Indicator 3  - FFY 2020-2025 SPP/APR  What data will be Reported?</vt:lpstr>
      <vt:lpstr>Target Setting</vt:lpstr>
      <vt:lpstr>Target Setting Methodology</vt:lpstr>
      <vt:lpstr> Indicator 3A: Proposed Targets Participation Rates - Reading</vt:lpstr>
      <vt:lpstr>Indicator 3A: Proposed Targets Participation Rates - Math</vt:lpstr>
      <vt:lpstr>Indicator 3B: Proposed Targets  Proficiency Rate - Grade 4</vt:lpstr>
      <vt:lpstr>Indicator 3B: Proposed Targets Proficiency Rate - Grade 8</vt:lpstr>
      <vt:lpstr>Indicator 3B: Proposed Targets   Proficiency Rate - High School</vt:lpstr>
      <vt:lpstr>Indicator 3C: Proposed Targets   Proficiency Rate - Grade 4</vt:lpstr>
      <vt:lpstr>Indicator 3C: Proposed Targets Proficiency Rate - Grade 8</vt:lpstr>
      <vt:lpstr>Indicator 3C: Proposed Targets Proficiency - High School</vt:lpstr>
      <vt:lpstr>Indicator 3D: Proposed Targets Gap in Proficiency Rate - Grade 4</vt:lpstr>
      <vt:lpstr>Indicator 3D: Proposed Targets   Gap in Proficiency Rate - Grade 8</vt:lpstr>
      <vt:lpstr>Indicator 3D: Proposed Targets Gap in Proficiency Rate - High School</vt:lpstr>
      <vt:lpstr>Stakeholder Input: Proposed Targets</vt:lpstr>
      <vt:lpstr>  Where can I find additional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Performance Plan (SPP)/ Annual Performance Report (APR) 2020-2025 Indicator 3 State Assessment: Participation and Performance of Students with Disabilities</dc:title>
  <dc:creator>New York State Education Department</dc:creator>
  <cp:lastModifiedBy>Jonathan Campano</cp:lastModifiedBy>
  <cp:revision>4</cp:revision>
  <cp:lastPrinted>2021-08-27T13:58:26Z</cp:lastPrinted>
  <dcterms:created xsi:type="dcterms:W3CDTF">2021-04-28T12:59:52Z</dcterms:created>
  <dcterms:modified xsi:type="dcterms:W3CDTF">2021-09-28T15:53:15Z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0x010100657822A754DEBD4089E2469E7A38BCE1</vt:lpwstr>
  </property>
  <property fmtid="{D5CDD505-2E9C-101B-9397-08002B2CF9AE}" pid="3" name="Order">
    <vt:lpwstr>5600.00000000000</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ies>
</file>