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1" r:id="rId5"/>
  </p:sldMasterIdLst>
  <p:notesMasterIdLst>
    <p:notesMasterId r:id="rId46"/>
  </p:notesMasterIdLst>
  <p:handoutMasterIdLst>
    <p:handoutMasterId r:id="rId47"/>
  </p:handoutMasterIdLst>
  <p:sldIdLst>
    <p:sldId id="258" r:id="rId6"/>
    <p:sldId id="259" r:id="rId7"/>
    <p:sldId id="262" r:id="rId8"/>
    <p:sldId id="265" r:id="rId9"/>
    <p:sldId id="304" r:id="rId10"/>
    <p:sldId id="263" r:id="rId11"/>
    <p:sldId id="358" r:id="rId12"/>
    <p:sldId id="268" r:id="rId13"/>
    <p:sldId id="306" r:id="rId14"/>
    <p:sldId id="360" r:id="rId15"/>
    <p:sldId id="266" r:id="rId16"/>
    <p:sldId id="348" r:id="rId17"/>
    <p:sldId id="270" r:id="rId18"/>
    <p:sldId id="305" r:id="rId19"/>
    <p:sldId id="291" r:id="rId20"/>
    <p:sldId id="328" r:id="rId21"/>
    <p:sldId id="326" r:id="rId22"/>
    <p:sldId id="357" r:id="rId23"/>
    <p:sldId id="346" r:id="rId24"/>
    <p:sldId id="335" r:id="rId25"/>
    <p:sldId id="344" r:id="rId26"/>
    <p:sldId id="336" r:id="rId27"/>
    <p:sldId id="338" r:id="rId28"/>
    <p:sldId id="359" r:id="rId29"/>
    <p:sldId id="288" r:id="rId30"/>
    <p:sldId id="309" r:id="rId31"/>
    <p:sldId id="361" r:id="rId32"/>
    <p:sldId id="273" r:id="rId33"/>
    <p:sldId id="341" r:id="rId34"/>
    <p:sldId id="296" r:id="rId35"/>
    <p:sldId id="342" r:id="rId36"/>
    <p:sldId id="352" r:id="rId37"/>
    <p:sldId id="343" r:id="rId38"/>
    <p:sldId id="300" r:id="rId39"/>
    <p:sldId id="307" r:id="rId40"/>
    <p:sldId id="362" r:id="rId41"/>
    <p:sldId id="280" r:id="rId42"/>
    <p:sldId id="299" r:id="rId43"/>
    <p:sldId id="356" r:id="rId44"/>
    <p:sldId id="35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na Lieberman-Cohen" initials="TL" lastIdx="6" clrIdx="0">
    <p:extLst>
      <p:ext uri="{19B8F6BF-5375-455C-9EA6-DF929625EA0E}">
        <p15:presenceInfo xmlns:p15="http://schemas.microsoft.com/office/powerpoint/2012/main" userId="S::tina.lieberman-cohen@nysed.gov::4a4c7057-d249-4c85-a73e-d522609d02cc" providerId="AD"/>
      </p:ext>
    </p:extLst>
  </p:cmAuthor>
  <p:cmAuthor id="2" name="Joanne LaCrosse" initials="JL" lastIdx="47" clrIdx="1">
    <p:extLst>
      <p:ext uri="{19B8F6BF-5375-455C-9EA6-DF929625EA0E}">
        <p15:presenceInfo xmlns:p15="http://schemas.microsoft.com/office/powerpoint/2012/main" userId="S::Joanne.LaCrosse@nysed.gov::d26ff90e-9e1f-401a-8547-e2e557a9ccb6" providerId="AD"/>
      </p:ext>
    </p:extLst>
  </p:cmAuthor>
  <p:cmAuthor id="3" name="Suzanne Bolling" initials="SB" lastIdx="6" clrIdx="2">
    <p:extLst>
      <p:ext uri="{19B8F6BF-5375-455C-9EA6-DF929625EA0E}">
        <p15:presenceInfo xmlns:p15="http://schemas.microsoft.com/office/powerpoint/2012/main" userId="S::Suzanne.Bolling@nysed.gov::cb909048-b9b0-45ad-b011-5d5cbb3550f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AA2D"/>
    <a:srgbClr val="DEEAF6"/>
    <a:srgbClr val="FF9900"/>
    <a:srgbClr val="09213B"/>
    <a:srgbClr val="F2F2F2"/>
    <a:srgbClr val="FFF7F7"/>
    <a:srgbClr val="729BE8"/>
    <a:srgbClr val="89BEFA"/>
    <a:srgbClr val="82BAFA"/>
    <a:srgbClr val="A9FC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7C6C32-B5F9-4825-9760-845B85B696AD}" v="2" dt="2021-09-10T17:08:00.020"/>
    <p1510:client id="{E044D343-81AF-DEE5-1979-CBDAC56B804B}" v="1" dt="2021-09-10T17:36:48.856"/>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98" y="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Lieberman-Cohen" userId="S::tina.lieberman-cohen@nysed.gov::4a4c7057-d249-4c85-a73e-d522609d02cc" providerId="AD" clId="Web-{5C973041-7EAC-CE65-F9AB-BFEA48501FB2}"/>
    <pc:docChg chg="modSld">
      <pc:chgData name="Tina Lieberman-Cohen" userId="S::tina.lieberman-cohen@nysed.gov::4a4c7057-d249-4c85-a73e-d522609d02cc" providerId="AD" clId="Web-{5C973041-7EAC-CE65-F9AB-BFEA48501FB2}" dt="2021-09-10T15:01:31.282" v="10"/>
      <pc:docMkLst>
        <pc:docMk/>
      </pc:docMkLst>
      <pc:sldChg chg="modNotes">
        <pc:chgData name="Tina Lieberman-Cohen" userId="S::tina.lieberman-cohen@nysed.gov::4a4c7057-d249-4c85-a73e-d522609d02cc" providerId="AD" clId="Web-{5C973041-7EAC-CE65-F9AB-BFEA48501FB2}" dt="2021-09-10T15:01:31.282" v="10"/>
        <pc:sldMkLst>
          <pc:docMk/>
          <pc:sldMk cId="3009912320" sldId="356"/>
        </pc:sldMkLst>
      </pc:sldChg>
    </pc:docChg>
  </pc:docChgLst>
  <pc:docChgLst>
    <pc:chgData name="Jay" userId="7a5b056d-c714-43ff-b62d-b8cb700d2a16" providerId="ADAL" clId="{537C6C32-B5F9-4825-9760-845B85B696AD}"/>
    <pc:docChg chg="modSld">
      <pc:chgData name="Jay" userId="7a5b056d-c714-43ff-b62d-b8cb700d2a16" providerId="ADAL" clId="{537C6C32-B5F9-4825-9760-845B85B696AD}" dt="2021-09-10T17:08:00.020" v="1"/>
      <pc:docMkLst>
        <pc:docMk/>
      </pc:docMkLst>
      <pc:sldChg chg="addSp delSp modSp">
        <pc:chgData name="Jay" userId="7a5b056d-c714-43ff-b62d-b8cb700d2a16" providerId="ADAL" clId="{537C6C32-B5F9-4825-9760-845B85B696AD}" dt="2021-09-10T17:08:00.020" v="1"/>
        <pc:sldMkLst>
          <pc:docMk/>
          <pc:sldMk cId="3009912320" sldId="356"/>
        </pc:sldMkLst>
        <pc:picChg chg="add del mod">
          <ac:chgData name="Jay" userId="7a5b056d-c714-43ff-b62d-b8cb700d2a16" providerId="ADAL" clId="{537C6C32-B5F9-4825-9760-845B85B696AD}" dt="2021-09-10T17:08:00.020" v="1"/>
          <ac:picMkLst>
            <pc:docMk/>
            <pc:sldMk cId="3009912320" sldId="356"/>
            <ac:picMk id="3" creationId="{E5485286-C063-4B02-AF35-329F76227426}"/>
          </ac:picMkLst>
        </pc:picChg>
        <pc:picChg chg="add mod">
          <ac:chgData name="Jay" userId="7a5b056d-c714-43ff-b62d-b8cb700d2a16" providerId="ADAL" clId="{537C6C32-B5F9-4825-9760-845B85B696AD}" dt="2021-09-10T17:08:00.020" v="1"/>
          <ac:picMkLst>
            <pc:docMk/>
            <pc:sldMk cId="3009912320" sldId="356"/>
            <ac:picMk id="6" creationId="{FA9A37D8-82B5-4E47-8B39-D9B74EAECE03}"/>
          </ac:picMkLst>
        </pc:picChg>
        <pc:picChg chg="del">
          <ac:chgData name="Jay" userId="7a5b056d-c714-43ff-b62d-b8cb700d2a16" providerId="ADAL" clId="{537C6C32-B5F9-4825-9760-845B85B696AD}" dt="2021-09-10T17:05:30.892" v="0"/>
          <ac:picMkLst>
            <pc:docMk/>
            <pc:sldMk cId="3009912320" sldId="356"/>
            <ac:picMk id="7" creationId="{E2748CCC-839A-4B34-BF9C-D78EFEDC36D8}"/>
          </ac:picMkLst>
        </pc:picChg>
      </pc:sldChg>
    </pc:docChg>
  </pc:docChgLst>
  <pc:docChgLst>
    <pc:chgData name="Tina Lieberman-Cohen" userId="S::tina.lieberman-cohen@nysed.gov::4a4c7057-d249-4c85-a73e-d522609d02cc" providerId="AD" clId="Web-{E044D343-81AF-DEE5-1979-CBDAC56B804B}"/>
    <pc:docChg chg="modSld">
      <pc:chgData name="Tina Lieberman-Cohen" userId="S::tina.lieberman-cohen@nysed.gov::4a4c7057-d249-4c85-a73e-d522609d02cc" providerId="AD" clId="Web-{E044D343-81AF-DEE5-1979-CBDAC56B804B}" dt="2021-09-10T17:36:48.856" v="0" actId="1076"/>
      <pc:docMkLst>
        <pc:docMk/>
      </pc:docMkLst>
      <pc:sldChg chg="modSp">
        <pc:chgData name="Tina Lieberman-Cohen" userId="S::tina.lieberman-cohen@nysed.gov::4a4c7057-d249-4c85-a73e-d522609d02cc" providerId="AD" clId="Web-{E044D343-81AF-DEE5-1979-CBDAC56B804B}" dt="2021-09-10T17:36:48.856" v="0" actId="1076"/>
        <pc:sldMkLst>
          <pc:docMk/>
          <pc:sldMk cId="3009912320" sldId="356"/>
        </pc:sldMkLst>
        <pc:picChg chg="mod">
          <ac:chgData name="Tina Lieberman-Cohen" userId="S::tina.lieberman-cohen@nysed.gov::4a4c7057-d249-4c85-a73e-d522609d02cc" providerId="AD" clId="Web-{E044D343-81AF-DEE5-1979-CBDAC56B804B}" dt="2021-09-10T17:36:48.856" v="0" actId="1076"/>
          <ac:picMkLst>
            <pc:docMk/>
            <pc:sldMk cId="3009912320" sldId="356"/>
            <ac:picMk id="6" creationId="{FA9A37D8-82B5-4E47-8B39-D9B74EAECE0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72653314601238E-2"/>
          <c:y val="3.0122612012375791E-2"/>
          <c:w val="0.94402727653834939"/>
          <c:h val="0.6991861131434477"/>
        </c:manualLayout>
      </c:layout>
      <c:lineChart>
        <c:grouping val="standard"/>
        <c:varyColors val="0"/>
        <c:ser>
          <c:idx val="0"/>
          <c:order val="0"/>
          <c:tx>
            <c:strRef>
              <c:f>'15'!$A$2</c:f>
              <c:strCache>
                <c:ptCount val="1"/>
                <c:pt idx="0">
                  <c:v>Target</c:v>
                </c:pt>
              </c:strCache>
            </c:strRef>
          </c:tx>
          <c:spPr>
            <a:ln w="38100" cap="rnd">
              <a:solidFill>
                <a:schemeClr val="accent1"/>
              </a:solidFill>
              <a:round/>
            </a:ln>
            <a:effectLst/>
          </c:spPr>
          <c:marker>
            <c:symbol val="none"/>
          </c:marker>
          <c:dLbls>
            <c:dLbl>
              <c:idx val="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833-48C5-8226-EBD9F8288E51}"/>
                </c:ext>
              </c:extLst>
            </c:dLbl>
            <c:dLbl>
              <c:idx val="4"/>
              <c:layout>
                <c:manualLayout>
                  <c:x val="-2.8230241083439651E-2"/>
                  <c:y val="-6.367149589795558E-2"/>
                </c:manualLayout>
              </c:layout>
              <c:tx>
                <c:rich>
                  <a:bodyPr/>
                  <a:lstStyle/>
                  <a:p>
                    <a:fld id="{6634DBF6-D6C4-4C7C-88AF-AD2BCCA3F018}" type="VALUE">
                      <a:rPr lang="en-US"/>
                      <a:pPr/>
                      <a:t>[VALUE]</a:t>
                    </a:fld>
                    <a:endParaRPr lang="en-US"/>
                  </a:p>
                </c:rich>
              </c:tx>
              <c:dLblPos val="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833-48C5-8226-EBD9F8288E51}"/>
                </c:ext>
              </c:extLst>
            </c:dLbl>
            <c:spPr>
              <a:solidFill>
                <a:srgbClr val="0070C0"/>
              </a:solidFill>
              <a:ln>
                <a:no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1"/>
                <c15:leaderLines>
                  <c:spPr>
                    <a:ln w="9525">
                      <a:solidFill>
                        <a:schemeClr val="tx1">
                          <a:lumMod val="35000"/>
                          <a:lumOff val="65000"/>
                        </a:schemeClr>
                      </a:solidFill>
                    </a:ln>
                    <a:effectLst/>
                  </c:spPr>
                </c15:leaderLines>
              </c:ext>
            </c:extLst>
          </c:dLbls>
          <c:cat>
            <c:strRef>
              <c:f>'15'!$B$1:$G$1</c:f>
              <c:strCache>
                <c:ptCount val="6"/>
                <c:pt idx="0">
                  <c:v>FFY 2014</c:v>
                </c:pt>
                <c:pt idx="1">
                  <c:v>FFY 2015</c:v>
                </c:pt>
                <c:pt idx="2">
                  <c:v>FFY 2016</c:v>
                </c:pt>
                <c:pt idx="3">
                  <c:v>FFY 2017</c:v>
                </c:pt>
                <c:pt idx="4">
                  <c:v>FFY 2018</c:v>
                </c:pt>
                <c:pt idx="5">
                  <c:v>FFY 2019</c:v>
                </c:pt>
              </c:strCache>
            </c:strRef>
          </c:cat>
          <c:val>
            <c:numRef>
              <c:f>'15'!$B$2:$G$2</c:f>
              <c:numCache>
                <c:formatCode>0.00%</c:formatCode>
                <c:ptCount val="6"/>
                <c:pt idx="0">
                  <c:v>0.88</c:v>
                </c:pt>
                <c:pt idx="1">
                  <c:v>0.9</c:v>
                </c:pt>
                <c:pt idx="2">
                  <c:v>0.94</c:v>
                </c:pt>
                <c:pt idx="3">
                  <c:v>0.89</c:v>
                </c:pt>
                <c:pt idx="4">
                  <c:v>0.91</c:v>
                </c:pt>
                <c:pt idx="5">
                  <c:v>0.91</c:v>
                </c:pt>
              </c:numCache>
            </c:numRef>
          </c:val>
          <c:smooth val="0"/>
          <c:extLst>
            <c:ext xmlns:c16="http://schemas.microsoft.com/office/drawing/2014/chart" uri="{C3380CC4-5D6E-409C-BE32-E72D297353CC}">
              <c16:uniqueId val="{00000001-A833-48C5-8226-EBD9F8288E51}"/>
            </c:ext>
          </c:extLst>
        </c:ser>
        <c:ser>
          <c:idx val="1"/>
          <c:order val="1"/>
          <c:tx>
            <c:strRef>
              <c:f>'15'!$A$3</c:f>
              <c:strCache>
                <c:ptCount val="1"/>
                <c:pt idx="0">
                  <c:v>Result</c:v>
                </c:pt>
              </c:strCache>
            </c:strRef>
          </c:tx>
          <c:spPr>
            <a:ln w="38100" cap="rnd">
              <a:solidFill>
                <a:schemeClr val="accent2"/>
              </a:solidFill>
              <a:round/>
            </a:ln>
            <a:effectLst/>
          </c:spPr>
          <c:marker>
            <c:symbol val="none"/>
          </c:marker>
          <c:dLbls>
            <c:dLbl>
              <c:idx val="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833-48C5-8226-EBD9F8288E51}"/>
                </c:ext>
              </c:extLst>
            </c:dLbl>
            <c:spPr>
              <a:solidFill>
                <a:srgbClr val="6DAA2D"/>
              </a:solidFill>
              <a:ln>
                <a:noFill/>
              </a:ln>
              <a:effectLst/>
            </c:spPr>
            <c:txPr>
              <a:bodyPr rot="0" spcFirstLastPara="1" vertOverflow="clip" horzOverflow="clip" vert="horz" wrap="square" lIns="36576" tIns="18288" rIns="36576" bIns="18288" anchor="ctr" anchorCtr="1">
                <a:spAutoFit/>
              </a:bodyPr>
              <a:lstStyle/>
              <a:p>
                <a:pPr>
                  <a:defRPr sz="1400" b="1" i="0" u="none" strike="noStrike" kern="1200" baseline="0">
                    <a:solidFill>
                      <a:schemeClr val="bg1"/>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1"/>
                <c15:leaderLines>
                  <c:spPr>
                    <a:ln w="9525">
                      <a:solidFill>
                        <a:schemeClr val="tx1">
                          <a:lumMod val="35000"/>
                          <a:lumOff val="65000"/>
                        </a:schemeClr>
                      </a:solidFill>
                    </a:ln>
                    <a:effectLst/>
                  </c:spPr>
                </c15:leaderLines>
              </c:ext>
            </c:extLst>
          </c:dLbls>
          <c:cat>
            <c:strRef>
              <c:f>'15'!$B$1:$G$1</c:f>
              <c:strCache>
                <c:ptCount val="6"/>
                <c:pt idx="0">
                  <c:v>FFY 2014</c:v>
                </c:pt>
                <c:pt idx="1">
                  <c:v>FFY 2015</c:v>
                </c:pt>
                <c:pt idx="2">
                  <c:v>FFY 2016</c:v>
                </c:pt>
                <c:pt idx="3">
                  <c:v>FFY 2017</c:v>
                </c:pt>
                <c:pt idx="4">
                  <c:v>FFY 2018</c:v>
                </c:pt>
                <c:pt idx="5">
                  <c:v>FFY 2019</c:v>
                </c:pt>
              </c:strCache>
            </c:strRef>
          </c:cat>
          <c:val>
            <c:numRef>
              <c:f>'15'!$B$3:$G$3</c:f>
              <c:numCache>
                <c:formatCode>0.00%</c:formatCode>
                <c:ptCount val="6"/>
                <c:pt idx="0">
                  <c:v>0.88529999999999998</c:v>
                </c:pt>
                <c:pt idx="1">
                  <c:v>0.83020000000000005</c:v>
                </c:pt>
                <c:pt idx="2">
                  <c:v>0.86629999999999996</c:v>
                </c:pt>
                <c:pt idx="3">
                  <c:v>0.88739999999999997</c:v>
                </c:pt>
                <c:pt idx="4">
                  <c:v>0.85189999999999999</c:v>
                </c:pt>
                <c:pt idx="5">
                  <c:v>0.83330000000000004</c:v>
                </c:pt>
              </c:numCache>
            </c:numRef>
          </c:val>
          <c:smooth val="0"/>
          <c:extLst>
            <c:ext xmlns:c16="http://schemas.microsoft.com/office/drawing/2014/chart" uri="{C3380CC4-5D6E-409C-BE32-E72D297353CC}">
              <c16:uniqueId val="{00000002-A833-48C5-8226-EBD9F8288E51}"/>
            </c:ext>
          </c:extLst>
        </c:ser>
        <c:dLbls>
          <c:dLblPos val="ctr"/>
          <c:showLegendKey val="0"/>
          <c:showVal val="1"/>
          <c:showCatName val="0"/>
          <c:showSerName val="0"/>
          <c:showPercent val="0"/>
          <c:showBubbleSize val="0"/>
        </c:dLbls>
        <c:smooth val="0"/>
        <c:axId val="796147296"/>
        <c:axId val="796148472"/>
      </c:lineChart>
      <c:catAx>
        <c:axId val="796147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cap="none" spc="0" normalizeH="0" baseline="0">
                <a:solidFill>
                  <a:schemeClr val="tx1">
                    <a:lumMod val="65000"/>
                    <a:lumOff val="35000"/>
                  </a:schemeClr>
                </a:solidFill>
                <a:latin typeface="+mn-lt"/>
                <a:ea typeface="+mn-ea"/>
                <a:cs typeface="+mn-cs"/>
              </a:defRPr>
            </a:pPr>
            <a:endParaRPr lang="en-US"/>
          </a:p>
        </c:txPr>
        <c:crossAx val="796148472"/>
        <c:crosses val="autoZero"/>
        <c:auto val="1"/>
        <c:lblAlgn val="ctr"/>
        <c:lblOffset val="100"/>
        <c:noMultiLvlLbl val="0"/>
      </c:catAx>
      <c:valAx>
        <c:axId val="796148472"/>
        <c:scaling>
          <c:orientation val="minMax"/>
          <c:max val="1"/>
          <c:min val="0.70000000000000007"/>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796147296"/>
        <c:crosses val="autoZero"/>
        <c:crossBetween val="between"/>
      </c:valAx>
      <c:spPr>
        <a:noFill/>
        <a:ln>
          <a:noFill/>
        </a:ln>
        <a:effectLst/>
      </c:spPr>
    </c:plotArea>
    <c:legend>
      <c:legendPos val="t"/>
      <c:layout>
        <c:manualLayout>
          <c:xMode val="edge"/>
          <c:yMode val="edge"/>
          <c:x val="0.30930182677822177"/>
          <c:y val="0.9178877556676629"/>
          <c:w val="0.38748645662957271"/>
          <c:h val="6.634435746275860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Total Mediation Requests</c:v>
                </c:pt>
              </c:strCache>
            </c:strRef>
          </c:tx>
          <c:spPr>
            <a:solidFill>
              <a:srgbClr val="FF9900"/>
            </a:solidFill>
            <a:ln>
              <a:noFill/>
            </a:ln>
            <a:effectLst>
              <a:outerShdw blurRad="40000" dist="23000" dir="5400000" rotWithShape="0">
                <a:srgbClr val="000000">
                  <a:alpha val="35000"/>
                </a:srgbClr>
              </a:outerShdw>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Sheet1!$A$2:$A$7</c:f>
              <c:strCache>
                <c:ptCount val="6"/>
                <c:pt idx="0">
                  <c:v>Baseline 2006-07</c:v>
                </c:pt>
                <c:pt idx="1">
                  <c:v>2015-16</c:v>
                </c:pt>
                <c:pt idx="2">
                  <c:v>2016-17</c:v>
                </c:pt>
                <c:pt idx="3">
                  <c:v>2017-18</c:v>
                </c:pt>
                <c:pt idx="4">
                  <c:v>2018-19</c:v>
                </c:pt>
                <c:pt idx="5">
                  <c:v>2019-20</c:v>
                </c:pt>
              </c:strCache>
            </c:strRef>
          </c:cat>
          <c:val>
            <c:numRef>
              <c:f>Sheet1!$B$2:$B$7</c:f>
              <c:numCache>
                <c:formatCode>General</c:formatCode>
                <c:ptCount val="6"/>
                <c:pt idx="0">
                  <c:v>436</c:v>
                </c:pt>
                <c:pt idx="1">
                  <c:v>353</c:v>
                </c:pt>
                <c:pt idx="2">
                  <c:v>337</c:v>
                </c:pt>
                <c:pt idx="3">
                  <c:v>373</c:v>
                </c:pt>
                <c:pt idx="4">
                  <c:v>352</c:v>
                </c:pt>
                <c:pt idx="5">
                  <c:v>298</c:v>
                </c:pt>
              </c:numCache>
            </c:numRef>
          </c:val>
          <c:extLst>
            <c:ext xmlns:c16="http://schemas.microsoft.com/office/drawing/2014/chart" uri="{C3380CC4-5D6E-409C-BE32-E72D297353CC}">
              <c16:uniqueId val="{00000000-44F3-4EF8-A260-7CA61AEE44E6}"/>
            </c:ext>
          </c:extLst>
        </c:ser>
        <c:ser>
          <c:idx val="1"/>
          <c:order val="1"/>
          <c:tx>
            <c:strRef>
              <c:f>Sheet1!$C$1</c:f>
              <c:strCache>
                <c:ptCount val="1"/>
                <c:pt idx="0">
                  <c:v>Mediations Held</c:v>
                </c:pt>
              </c:strCache>
            </c:strRef>
          </c:tx>
          <c:spPr>
            <a:solidFill>
              <a:schemeClr val="accent5"/>
            </a:solidFill>
            <a:ln>
              <a:noFill/>
            </a:ln>
            <a:effectLst>
              <a:outerShdw blurRad="40000" dist="23000" dir="5400000" rotWithShape="0">
                <a:srgbClr val="000000">
                  <a:alpha val="35000"/>
                </a:srgbClr>
              </a:outerShdw>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Sheet1!$A$2:$A$7</c:f>
              <c:strCache>
                <c:ptCount val="6"/>
                <c:pt idx="0">
                  <c:v>Baseline 2006-07</c:v>
                </c:pt>
                <c:pt idx="1">
                  <c:v>2015-16</c:v>
                </c:pt>
                <c:pt idx="2">
                  <c:v>2016-17</c:v>
                </c:pt>
                <c:pt idx="3">
                  <c:v>2017-18</c:v>
                </c:pt>
                <c:pt idx="4">
                  <c:v>2018-19</c:v>
                </c:pt>
                <c:pt idx="5">
                  <c:v>2019-20</c:v>
                </c:pt>
              </c:strCache>
            </c:strRef>
          </c:cat>
          <c:val>
            <c:numRef>
              <c:f>Sheet1!$C$2:$C$7</c:f>
              <c:numCache>
                <c:formatCode>General</c:formatCode>
                <c:ptCount val="6"/>
                <c:pt idx="0">
                  <c:v>278</c:v>
                </c:pt>
                <c:pt idx="1">
                  <c:v>212</c:v>
                </c:pt>
                <c:pt idx="2">
                  <c:v>202</c:v>
                </c:pt>
                <c:pt idx="3">
                  <c:v>231</c:v>
                </c:pt>
                <c:pt idx="4">
                  <c:v>189</c:v>
                </c:pt>
                <c:pt idx="5">
                  <c:v>132</c:v>
                </c:pt>
              </c:numCache>
            </c:numRef>
          </c:val>
          <c:extLst>
            <c:ext xmlns:c16="http://schemas.microsoft.com/office/drawing/2014/chart" uri="{C3380CC4-5D6E-409C-BE32-E72D297353CC}">
              <c16:uniqueId val="{00000001-44F3-4EF8-A260-7CA61AEE44E6}"/>
            </c:ext>
          </c:extLst>
        </c:ser>
        <c:ser>
          <c:idx val="2"/>
          <c:order val="2"/>
          <c:tx>
            <c:strRef>
              <c:f>Sheet1!$D$1</c:f>
              <c:strCache>
                <c:ptCount val="1"/>
                <c:pt idx="0">
                  <c:v>Mediation Agreements</c:v>
                </c:pt>
              </c:strCache>
            </c:strRef>
          </c:tx>
          <c:spPr>
            <a:solidFill>
              <a:schemeClr val="accent6">
                <a:lumMod val="75000"/>
              </a:schemeClr>
            </a:soli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Sheet1!$A$2:$A$7</c:f>
              <c:strCache>
                <c:ptCount val="6"/>
                <c:pt idx="0">
                  <c:v>Baseline 2006-07</c:v>
                </c:pt>
                <c:pt idx="1">
                  <c:v>2015-16</c:v>
                </c:pt>
                <c:pt idx="2">
                  <c:v>2016-17</c:v>
                </c:pt>
                <c:pt idx="3">
                  <c:v>2017-18</c:v>
                </c:pt>
                <c:pt idx="4">
                  <c:v>2018-19</c:v>
                </c:pt>
                <c:pt idx="5">
                  <c:v>2019-20</c:v>
                </c:pt>
              </c:strCache>
            </c:strRef>
          </c:cat>
          <c:val>
            <c:numRef>
              <c:f>Sheet1!$D$2:$D$7</c:f>
              <c:numCache>
                <c:formatCode>General</c:formatCode>
                <c:ptCount val="6"/>
                <c:pt idx="0">
                  <c:v>252</c:v>
                </c:pt>
                <c:pt idx="1">
                  <c:v>176</c:v>
                </c:pt>
                <c:pt idx="2">
                  <c:v>175</c:v>
                </c:pt>
                <c:pt idx="3">
                  <c:v>205</c:v>
                </c:pt>
                <c:pt idx="4">
                  <c:v>161</c:v>
                </c:pt>
                <c:pt idx="5">
                  <c:v>110</c:v>
                </c:pt>
              </c:numCache>
            </c:numRef>
          </c:val>
          <c:extLst>
            <c:ext xmlns:c16="http://schemas.microsoft.com/office/drawing/2014/chart" uri="{C3380CC4-5D6E-409C-BE32-E72D297353CC}">
              <c16:uniqueId val="{00000002-44F3-4EF8-A260-7CA61AEE44E6}"/>
            </c:ext>
          </c:extLst>
        </c:ser>
        <c:dLbls>
          <c:dLblPos val="inEnd"/>
          <c:showLegendKey val="0"/>
          <c:showVal val="1"/>
          <c:showCatName val="0"/>
          <c:showSerName val="0"/>
          <c:showPercent val="0"/>
          <c:showBubbleSize val="0"/>
        </c:dLbls>
        <c:gapWidth val="100"/>
        <c:overlap val="-24"/>
        <c:axId val="108135672"/>
        <c:axId val="236426344"/>
      </c:barChart>
      <c:catAx>
        <c:axId val="10813567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236426344"/>
        <c:crosses val="autoZero"/>
        <c:auto val="1"/>
        <c:lblAlgn val="ctr"/>
        <c:lblOffset val="100"/>
        <c:noMultiLvlLbl val="0"/>
      </c:catAx>
      <c:valAx>
        <c:axId val="23642634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crossAx val="108135672"/>
        <c:crosses val="autoZero"/>
        <c:crossBetween val="between"/>
      </c:valAx>
      <c:spPr>
        <a:noFill/>
        <a:ln w="25400">
          <a:noFill/>
        </a:ln>
        <a:effectLst/>
      </c:spPr>
    </c:plotArea>
    <c:legend>
      <c:legendPos val="b"/>
      <c:layout>
        <c:manualLayout>
          <c:xMode val="edge"/>
          <c:yMode val="edge"/>
          <c:x val="0.15454995078740158"/>
          <c:y val="2.7786412937527392E-2"/>
          <c:w val="0.67006668307086614"/>
          <c:h val="7.1432450736695088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E5B417-E18A-4F0A-9111-FCEF7AC56434}"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226B7C69-AD73-4664-B8BE-E7F6C47D30BB}">
      <dgm:prSet phldrT="[Text]"/>
      <dgm:spPr/>
      <dgm:t>
        <a:bodyPr/>
        <a:lstStyle/>
        <a:p>
          <a:r>
            <a:rPr lang="en-US">
              <a:solidFill>
                <a:srgbClr val="09213B"/>
              </a:solidFill>
            </a:rPr>
            <a:t>Introduction</a:t>
          </a:r>
        </a:p>
      </dgm:t>
    </dgm:pt>
    <dgm:pt modelId="{CB41195B-9F5D-4993-A378-B9A60BA3857C}" type="parTrans" cxnId="{04524052-ED43-41B8-903A-EC3D2AD4A591}">
      <dgm:prSet/>
      <dgm:spPr/>
      <dgm:t>
        <a:bodyPr/>
        <a:lstStyle/>
        <a:p>
          <a:endParaRPr lang="en-US"/>
        </a:p>
      </dgm:t>
    </dgm:pt>
    <dgm:pt modelId="{E05E2AB5-4692-4411-9232-E373C68425FA}" type="sibTrans" cxnId="{04524052-ED43-41B8-903A-EC3D2AD4A591}">
      <dgm:prSet/>
      <dgm:spPr/>
      <dgm:t>
        <a:bodyPr/>
        <a:lstStyle/>
        <a:p>
          <a:endParaRPr lang="en-US"/>
        </a:p>
      </dgm:t>
    </dgm:pt>
    <dgm:pt modelId="{7C5FE6A7-FEA7-4EC0-80DE-98A844D8BA39}">
      <dgm:prSet phldrT="[Text]"/>
      <dgm:spPr/>
      <dgm:t>
        <a:bodyPr/>
        <a:lstStyle/>
        <a:p>
          <a:r>
            <a:rPr lang="en-US">
              <a:solidFill>
                <a:srgbClr val="09213B"/>
              </a:solidFill>
            </a:rPr>
            <a:t>Target Setting </a:t>
          </a:r>
        </a:p>
      </dgm:t>
    </dgm:pt>
    <dgm:pt modelId="{A149E85A-6C27-470F-B514-F83796E7DE33}" type="parTrans" cxnId="{204F30EB-0BEB-4C9C-B77C-43289D6B04B6}">
      <dgm:prSet/>
      <dgm:spPr/>
      <dgm:t>
        <a:bodyPr/>
        <a:lstStyle/>
        <a:p>
          <a:endParaRPr lang="en-US"/>
        </a:p>
      </dgm:t>
    </dgm:pt>
    <dgm:pt modelId="{1FA56EB3-9B13-48EA-A60A-FC3DADAEB6DE}" type="sibTrans" cxnId="{204F30EB-0BEB-4C9C-B77C-43289D6B04B6}">
      <dgm:prSet/>
      <dgm:spPr/>
      <dgm:t>
        <a:bodyPr/>
        <a:lstStyle/>
        <a:p>
          <a:endParaRPr lang="en-US"/>
        </a:p>
      </dgm:t>
    </dgm:pt>
    <dgm:pt modelId="{C079E542-46BD-473E-A75E-F72B4556EA78}">
      <dgm:prSet/>
      <dgm:spPr>
        <a:solidFill>
          <a:srgbClr val="FF3300"/>
        </a:solidFill>
      </dgm:spPr>
      <dgm:t>
        <a:bodyPr/>
        <a:lstStyle/>
        <a:p>
          <a:r>
            <a:rPr lang="en-US">
              <a:solidFill>
                <a:srgbClr val="09213B"/>
              </a:solidFill>
            </a:rPr>
            <a:t>Measurement</a:t>
          </a:r>
        </a:p>
      </dgm:t>
    </dgm:pt>
    <dgm:pt modelId="{871428DC-6BB2-4B84-8C80-137B833B0058}" type="parTrans" cxnId="{FD4FB4FE-76FB-4431-90C1-6BE702CF66B0}">
      <dgm:prSet/>
      <dgm:spPr/>
      <dgm:t>
        <a:bodyPr/>
        <a:lstStyle/>
        <a:p>
          <a:endParaRPr lang="en-US"/>
        </a:p>
      </dgm:t>
    </dgm:pt>
    <dgm:pt modelId="{C8CD1CE9-94B5-4692-B474-2B051101474A}" type="sibTrans" cxnId="{FD4FB4FE-76FB-4431-90C1-6BE702CF66B0}">
      <dgm:prSet/>
      <dgm:spPr/>
      <dgm:t>
        <a:bodyPr/>
        <a:lstStyle/>
        <a:p>
          <a:endParaRPr lang="en-US"/>
        </a:p>
      </dgm:t>
    </dgm:pt>
    <dgm:pt modelId="{0DE106F3-2210-4238-A469-FF9E7E11A365}">
      <dgm:prSet/>
      <dgm:spPr/>
      <dgm:t>
        <a:bodyPr/>
        <a:lstStyle/>
        <a:p>
          <a:pPr rtl="0"/>
          <a:r>
            <a:rPr lang="en-US">
              <a:solidFill>
                <a:srgbClr val="09213B"/>
              </a:solidFill>
              <a:latin typeface="Corbel" panose="020B0503020204020204"/>
            </a:rPr>
            <a:t>The Data</a:t>
          </a:r>
          <a:endParaRPr lang="en-US">
            <a:solidFill>
              <a:srgbClr val="09213B"/>
            </a:solidFill>
          </a:endParaRPr>
        </a:p>
      </dgm:t>
    </dgm:pt>
    <dgm:pt modelId="{926A24D3-3820-4A21-8868-D173740B85D5}" type="parTrans" cxnId="{EF517F73-3C54-42C8-A02F-C4E025E27B86}">
      <dgm:prSet/>
      <dgm:spPr/>
      <dgm:t>
        <a:bodyPr/>
        <a:lstStyle/>
        <a:p>
          <a:endParaRPr lang="en-US"/>
        </a:p>
      </dgm:t>
    </dgm:pt>
    <dgm:pt modelId="{04412BAA-137F-4D4E-ACA4-F05ACD398AEB}" type="sibTrans" cxnId="{EF517F73-3C54-42C8-A02F-C4E025E27B86}">
      <dgm:prSet/>
      <dgm:spPr/>
      <dgm:t>
        <a:bodyPr/>
        <a:lstStyle/>
        <a:p>
          <a:endParaRPr lang="en-US"/>
        </a:p>
      </dgm:t>
    </dgm:pt>
    <dgm:pt modelId="{418ABE09-EEDA-4154-9221-95298035E3B8}">
      <dgm:prSet/>
      <dgm:spPr/>
      <dgm:t>
        <a:bodyPr/>
        <a:lstStyle/>
        <a:p>
          <a:r>
            <a:rPr lang="en-US">
              <a:solidFill>
                <a:srgbClr val="09213B"/>
              </a:solidFill>
            </a:rPr>
            <a:t>Improvement Activities</a:t>
          </a:r>
        </a:p>
      </dgm:t>
    </dgm:pt>
    <dgm:pt modelId="{9401DAD7-C813-443C-A285-766C0F9C76CE}" type="parTrans" cxnId="{523301F2-17D8-451F-A30A-012307555E53}">
      <dgm:prSet/>
      <dgm:spPr/>
      <dgm:t>
        <a:bodyPr/>
        <a:lstStyle/>
        <a:p>
          <a:endParaRPr lang="en-US"/>
        </a:p>
      </dgm:t>
    </dgm:pt>
    <dgm:pt modelId="{8033E2CB-315D-4381-9041-48C1512EB16A}" type="sibTrans" cxnId="{523301F2-17D8-451F-A30A-012307555E53}">
      <dgm:prSet/>
      <dgm:spPr/>
      <dgm:t>
        <a:bodyPr/>
        <a:lstStyle/>
        <a:p>
          <a:endParaRPr lang="en-US"/>
        </a:p>
      </dgm:t>
    </dgm:pt>
    <dgm:pt modelId="{9CF4B7AE-6670-44AF-A0A7-DA2DF85E5CDD}" type="pres">
      <dgm:prSet presAssocID="{22E5B417-E18A-4F0A-9111-FCEF7AC56434}" presName="Name0" presStyleCnt="0">
        <dgm:presLayoutVars>
          <dgm:chMax val="7"/>
          <dgm:chPref val="7"/>
          <dgm:dir/>
        </dgm:presLayoutVars>
      </dgm:prSet>
      <dgm:spPr/>
    </dgm:pt>
    <dgm:pt modelId="{50AD92EF-7080-4416-B016-345EC380FEFF}" type="pres">
      <dgm:prSet presAssocID="{22E5B417-E18A-4F0A-9111-FCEF7AC56434}" presName="Name1" presStyleCnt="0"/>
      <dgm:spPr/>
    </dgm:pt>
    <dgm:pt modelId="{19FF5584-5F8A-4D47-88F6-07B4326319D0}" type="pres">
      <dgm:prSet presAssocID="{22E5B417-E18A-4F0A-9111-FCEF7AC56434}" presName="cycle" presStyleCnt="0"/>
      <dgm:spPr/>
    </dgm:pt>
    <dgm:pt modelId="{18A4E6C8-AF2F-4354-AF43-079DC81A3070}" type="pres">
      <dgm:prSet presAssocID="{22E5B417-E18A-4F0A-9111-FCEF7AC56434}" presName="srcNode" presStyleLbl="node1" presStyleIdx="0" presStyleCnt="5"/>
      <dgm:spPr/>
    </dgm:pt>
    <dgm:pt modelId="{46253619-5BC6-43E9-9BD6-FC811855B91C}" type="pres">
      <dgm:prSet presAssocID="{22E5B417-E18A-4F0A-9111-FCEF7AC56434}" presName="conn" presStyleLbl="parChTrans1D2" presStyleIdx="0" presStyleCnt="1"/>
      <dgm:spPr/>
    </dgm:pt>
    <dgm:pt modelId="{892582DC-9D1C-4EB2-9FDF-7C9B2BB23CC8}" type="pres">
      <dgm:prSet presAssocID="{22E5B417-E18A-4F0A-9111-FCEF7AC56434}" presName="extraNode" presStyleLbl="node1" presStyleIdx="0" presStyleCnt="5"/>
      <dgm:spPr/>
    </dgm:pt>
    <dgm:pt modelId="{A91801F5-071C-4455-B7D5-189AFA8C0268}" type="pres">
      <dgm:prSet presAssocID="{22E5B417-E18A-4F0A-9111-FCEF7AC56434}" presName="dstNode" presStyleLbl="node1" presStyleIdx="0" presStyleCnt="5"/>
      <dgm:spPr/>
    </dgm:pt>
    <dgm:pt modelId="{03FDE2D2-E592-41E9-940D-3FDA6EA69854}" type="pres">
      <dgm:prSet presAssocID="{226B7C69-AD73-4664-B8BE-E7F6C47D30BB}" presName="text_1" presStyleLbl="node1" presStyleIdx="0" presStyleCnt="5">
        <dgm:presLayoutVars>
          <dgm:bulletEnabled val="1"/>
        </dgm:presLayoutVars>
      </dgm:prSet>
      <dgm:spPr/>
    </dgm:pt>
    <dgm:pt modelId="{9360EBA2-2066-4A0A-876E-2923B911B83D}" type="pres">
      <dgm:prSet presAssocID="{226B7C69-AD73-4664-B8BE-E7F6C47D30BB}" presName="accent_1" presStyleCnt="0"/>
      <dgm:spPr/>
    </dgm:pt>
    <dgm:pt modelId="{F0DBED7D-E1F2-48FF-9AF1-D8510FDF74AA}" type="pres">
      <dgm:prSet presAssocID="{226B7C69-AD73-4664-B8BE-E7F6C47D30BB}" presName="accentRepeatNode" presStyleLbl="solidFgAcc1" presStyleIdx="0" presStyleCnt="5"/>
      <dgm:spPr/>
    </dgm:pt>
    <dgm:pt modelId="{5DFBF051-DA47-402E-8091-43170D413FA8}" type="pres">
      <dgm:prSet presAssocID="{C079E542-46BD-473E-A75E-F72B4556EA78}" presName="text_2" presStyleLbl="node1" presStyleIdx="1" presStyleCnt="5">
        <dgm:presLayoutVars>
          <dgm:bulletEnabled val="1"/>
        </dgm:presLayoutVars>
      </dgm:prSet>
      <dgm:spPr/>
    </dgm:pt>
    <dgm:pt modelId="{C72D6B57-9DE8-43BC-AB5F-5341366066E5}" type="pres">
      <dgm:prSet presAssocID="{C079E542-46BD-473E-A75E-F72B4556EA78}" presName="accent_2" presStyleCnt="0"/>
      <dgm:spPr/>
    </dgm:pt>
    <dgm:pt modelId="{6A6866DD-3C5F-478B-9CC6-B48E0FA84F23}" type="pres">
      <dgm:prSet presAssocID="{C079E542-46BD-473E-A75E-F72B4556EA78}" presName="accentRepeatNode" presStyleLbl="solidFgAcc1" presStyleIdx="1" presStyleCnt="5"/>
      <dgm:spPr/>
    </dgm:pt>
    <dgm:pt modelId="{23360063-79D5-4956-9BF8-A1A34332C152}" type="pres">
      <dgm:prSet presAssocID="{0DE106F3-2210-4238-A469-FF9E7E11A365}" presName="text_3" presStyleLbl="node1" presStyleIdx="2" presStyleCnt="5" custLinFactNeighborX="290" custLinFactNeighborY="-1790">
        <dgm:presLayoutVars>
          <dgm:bulletEnabled val="1"/>
        </dgm:presLayoutVars>
      </dgm:prSet>
      <dgm:spPr/>
    </dgm:pt>
    <dgm:pt modelId="{1CB0A861-72D5-489E-84DC-BE87A2D04ABC}" type="pres">
      <dgm:prSet presAssocID="{0DE106F3-2210-4238-A469-FF9E7E11A365}" presName="accent_3" presStyleCnt="0"/>
      <dgm:spPr/>
    </dgm:pt>
    <dgm:pt modelId="{178AEDC5-6531-41C7-B8B0-810E1ED2F327}" type="pres">
      <dgm:prSet presAssocID="{0DE106F3-2210-4238-A469-FF9E7E11A365}" presName="accentRepeatNode" presStyleLbl="solidFgAcc1" presStyleIdx="2" presStyleCnt="5"/>
      <dgm:spPr/>
    </dgm:pt>
    <dgm:pt modelId="{2F6C92AF-A8EC-4B09-B8EC-F0ED10C482ED}" type="pres">
      <dgm:prSet presAssocID="{418ABE09-EEDA-4154-9221-95298035E3B8}" presName="text_4" presStyleLbl="node1" presStyleIdx="3" presStyleCnt="5">
        <dgm:presLayoutVars>
          <dgm:bulletEnabled val="1"/>
        </dgm:presLayoutVars>
      </dgm:prSet>
      <dgm:spPr/>
    </dgm:pt>
    <dgm:pt modelId="{D214D90A-9B8C-48E8-87E1-A5F4DCD4FCA3}" type="pres">
      <dgm:prSet presAssocID="{418ABE09-EEDA-4154-9221-95298035E3B8}" presName="accent_4" presStyleCnt="0"/>
      <dgm:spPr/>
    </dgm:pt>
    <dgm:pt modelId="{99516A43-031D-44FA-8ADF-3CF6B9334CF8}" type="pres">
      <dgm:prSet presAssocID="{418ABE09-EEDA-4154-9221-95298035E3B8}" presName="accentRepeatNode" presStyleLbl="solidFgAcc1" presStyleIdx="3" presStyleCnt="5"/>
      <dgm:spPr/>
    </dgm:pt>
    <dgm:pt modelId="{7C58CC6A-7E30-4189-A364-443614FFED6A}" type="pres">
      <dgm:prSet presAssocID="{7C5FE6A7-FEA7-4EC0-80DE-98A844D8BA39}" presName="text_5" presStyleLbl="node1" presStyleIdx="4" presStyleCnt="5">
        <dgm:presLayoutVars>
          <dgm:bulletEnabled val="1"/>
        </dgm:presLayoutVars>
      </dgm:prSet>
      <dgm:spPr/>
    </dgm:pt>
    <dgm:pt modelId="{94A9E5AE-FE40-4891-9D38-656E3FD5B245}" type="pres">
      <dgm:prSet presAssocID="{7C5FE6A7-FEA7-4EC0-80DE-98A844D8BA39}" presName="accent_5" presStyleCnt="0"/>
      <dgm:spPr/>
    </dgm:pt>
    <dgm:pt modelId="{E6729D6F-9858-46BB-9A39-4C9189F90AE1}" type="pres">
      <dgm:prSet presAssocID="{7C5FE6A7-FEA7-4EC0-80DE-98A844D8BA39}" presName="accentRepeatNode" presStyleLbl="solidFgAcc1" presStyleIdx="4" presStyleCnt="5"/>
      <dgm:spPr/>
    </dgm:pt>
  </dgm:ptLst>
  <dgm:cxnLst>
    <dgm:cxn modelId="{2FE30403-BD3D-4EF0-AC9A-24295B0E5FE6}" type="presOf" srcId="{E05E2AB5-4692-4411-9232-E373C68425FA}" destId="{46253619-5BC6-43E9-9BD6-FC811855B91C}" srcOrd="0" destOrd="0" presId="urn:microsoft.com/office/officeart/2008/layout/VerticalCurvedList"/>
    <dgm:cxn modelId="{2F205023-E66C-4216-9808-FA2FF2E9DC93}" type="presOf" srcId="{226B7C69-AD73-4664-B8BE-E7F6C47D30BB}" destId="{03FDE2D2-E592-41E9-940D-3FDA6EA69854}" srcOrd="0" destOrd="0" presId="urn:microsoft.com/office/officeart/2008/layout/VerticalCurvedList"/>
    <dgm:cxn modelId="{837B8C44-8F04-4389-8B70-489617F0BBAF}" type="presOf" srcId="{22E5B417-E18A-4F0A-9111-FCEF7AC56434}" destId="{9CF4B7AE-6670-44AF-A0A7-DA2DF85E5CDD}" srcOrd="0" destOrd="0" presId="urn:microsoft.com/office/officeart/2008/layout/VerticalCurvedList"/>
    <dgm:cxn modelId="{4954A14D-4727-4F4E-999D-936972F28FFB}" type="presOf" srcId="{418ABE09-EEDA-4154-9221-95298035E3B8}" destId="{2F6C92AF-A8EC-4B09-B8EC-F0ED10C482ED}" srcOrd="0" destOrd="0" presId="urn:microsoft.com/office/officeart/2008/layout/VerticalCurvedList"/>
    <dgm:cxn modelId="{04524052-ED43-41B8-903A-EC3D2AD4A591}" srcId="{22E5B417-E18A-4F0A-9111-FCEF7AC56434}" destId="{226B7C69-AD73-4664-B8BE-E7F6C47D30BB}" srcOrd="0" destOrd="0" parTransId="{CB41195B-9F5D-4993-A378-B9A60BA3857C}" sibTransId="{E05E2AB5-4692-4411-9232-E373C68425FA}"/>
    <dgm:cxn modelId="{EF517F73-3C54-42C8-A02F-C4E025E27B86}" srcId="{22E5B417-E18A-4F0A-9111-FCEF7AC56434}" destId="{0DE106F3-2210-4238-A469-FF9E7E11A365}" srcOrd="2" destOrd="0" parTransId="{926A24D3-3820-4A21-8868-D173740B85D5}" sibTransId="{04412BAA-137F-4D4E-ACA4-F05ACD398AEB}"/>
    <dgm:cxn modelId="{9EA9C37D-4815-4AD0-8934-490D2A108F6D}" type="presOf" srcId="{7C5FE6A7-FEA7-4EC0-80DE-98A844D8BA39}" destId="{7C58CC6A-7E30-4189-A364-443614FFED6A}" srcOrd="0" destOrd="0" presId="urn:microsoft.com/office/officeart/2008/layout/VerticalCurvedList"/>
    <dgm:cxn modelId="{F76F0EBF-5B8D-4907-894D-7A00B1A482BC}" type="presOf" srcId="{0DE106F3-2210-4238-A469-FF9E7E11A365}" destId="{23360063-79D5-4956-9BF8-A1A34332C152}" srcOrd="0" destOrd="0" presId="urn:microsoft.com/office/officeart/2008/layout/VerticalCurvedList"/>
    <dgm:cxn modelId="{204F30EB-0BEB-4C9C-B77C-43289D6B04B6}" srcId="{22E5B417-E18A-4F0A-9111-FCEF7AC56434}" destId="{7C5FE6A7-FEA7-4EC0-80DE-98A844D8BA39}" srcOrd="4" destOrd="0" parTransId="{A149E85A-6C27-470F-B514-F83796E7DE33}" sibTransId="{1FA56EB3-9B13-48EA-A60A-FC3DADAEB6DE}"/>
    <dgm:cxn modelId="{480EBDEF-BAEA-4E70-849C-F7B200DE5F56}" type="presOf" srcId="{C079E542-46BD-473E-A75E-F72B4556EA78}" destId="{5DFBF051-DA47-402E-8091-43170D413FA8}" srcOrd="0" destOrd="0" presId="urn:microsoft.com/office/officeart/2008/layout/VerticalCurvedList"/>
    <dgm:cxn modelId="{523301F2-17D8-451F-A30A-012307555E53}" srcId="{22E5B417-E18A-4F0A-9111-FCEF7AC56434}" destId="{418ABE09-EEDA-4154-9221-95298035E3B8}" srcOrd="3" destOrd="0" parTransId="{9401DAD7-C813-443C-A285-766C0F9C76CE}" sibTransId="{8033E2CB-315D-4381-9041-48C1512EB16A}"/>
    <dgm:cxn modelId="{FD4FB4FE-76FB-4431-90C1-6BE702CF66B0}" srcId="{22E5B417-E18A-4F0A-9111-FCEF7AC56434}" destId="{C079E542-46BD-473E-A75E-F72B4556EA78}" srcOrd="1" destOrd="0" parTransId="{871428DC-6BB2-4B84-8C80-137B833B0058}" sibTransId="{C8CD1CE9-94B5-4692-B474-2B051101474A}"/>
    <dgm:cxn modelId="{EBD2CF79-C368-4884-B9D0-661910D22B0F}" type="presParOf" srcId="{9CF4B7AE-6670-44AF-A0A7-DA2DF85E5CDD}" destId="{50AD92EF-7080-4416-B016-345EC380FEFF}" srcOrd="0" destOrd="0" presId="urn:microsoft.com/office/officeart/2008/layout/VerticalCurvedList"/>
    <dgm:cxn modelId="{EB805C8E-30B0-4D52-9D39-0C92111D2F48}" type="presParOf" srcId="{50AD92EF-7080-4416-B016-345EC380FEFF}" destId="{19FF5584-5F8A-4D47-88F6-07B4326319D0}" srcOrd="0" destOrd="0" presId="urn:microsoft.com/office/officeart/2008/layout/VerticalCurvedList"/>
    <dgm:cxn modelId="{FD20FFA1-7C8E-4A2E-B23E-0141415B4DD6}" type="presParOf" srcId="{19FF5584-5F8A-4D47-88F6-07B4326319D0}" destId="{18A4E6C8-AF2F-4354-AF43-079DC81A3070}" srcOrd="0" destOrd="0" presId="urn:microsoft.com/office/officeart/2008/layout/VerticalCurvedList"/>
    <dgm:cxn modelId="{4F9FF628-F2AE-4CDC-A38F-6F52A22CDF40}" type="presParOf" srcId="{19FF5584-5F8A-4D47-88F6-07B4326319D0}" destId="{46253619-5BC6-43E9-9BD6-FC811855B91C}" srcOrd="1" destOrd="0" presId="urn:microsoft.com/office/officeart/2008/layout/VerticalCurvedList"/>
    <dgm:cxn modelId="{C90BAABC-08D5-4537-B1AC-1A91EB914D30}" type="presParOf" srcId="{19FF5584-5F8A-4D47-88F6-07B4326319D0}" destId="{892582DC-9D1C-4EB2-9FDF-7C9B2BB23CC8}" srcOrd="2" destOrd="0" presId="urn:microsoft.com/office/officeart/2008/layout/VerticalCurvedList"/>
    <dgm:cxn modelId="{7D24F69E-0521-45B5-807D-E131E060AF58}" type="presParOf" srcId="{19FF5584-5F8A-4D47-88F6-07B4326319D0}" destId="{A91801F5-071C-4455-B7D5-189AFA8C0268}" srcOrd="3" destOrd="0" presId="urn:microsoft.com/office/officeart/2008/layout/VerticalCurvedList"/>
    <dgm:cxn modelId="{8B3C728C-12ED-47A0-AFCD-BBD2632C6741}" type="presParOf" srcId="{50AD92EF-7080-4416-B016-345EC380FEFF}" destId="{03FDE2D2-E592-41E9-940D-3FDA6EA69854}" srcOrd="1" destOrd="0" presId="urn:microsoft.com/office/officeart/2008/layout/VerticalCurvedList"/>
    <dgm:cxn modelId="{4A768394-F2EA-4902-9842-420E240F1B44}" type="presParOf" srcId="{50AD92EF-7080-4416-B016-345EC380FEFF}" destId="{9360EBA2-2066-4A0A-876E-2923B911B83D}" srcOrd="2" destOrd="0" presId="urn:microsoft.com/office/officeart/2008/layout/VerticalCurvedList"/>
    <dgm:cxn modelId="{8A081CEB-DA0F-4750-A30C-63DF3F50636E}" type="presParOf" srcId="{9360EBA2-2066-4A0A-876E-2923B911B83D}" destId="{F0DBED7D-E1F2-48FF-9AF1-D8510FDF74AA}" srcOrd="0" destOrd="0" presId="urn:microsoft.com/office/officeart/2008/layout/VerticalCurvedList"/>
    <dgm:cxn modelId="{BE1A3AF9-2E12-414B-9693-71C57E0CFB47}" type="presParOf" srcId="{50AD92EF-7080-4416-B016-345EC380FEFF}" destId="{5DFBF051-DA47-402E-8091-43170D413FA8}" srcOrd="3" destOrd="0" presId="urn:microsoft.com/office/officeart/2008/layout/VerticalCurvedList"/>
    <dgm:cxn modelId="{796F85E6-33BF-4E8A-92C0-1FF55F9D0295}" type="presParOf" srcId="{50AD92EF-7080-4416-B016-345EC380FEFF}" destId="{C72D6B57-9DE8-43BC-AB5F-5341366066E5}" srcOrd="4" destOrd="0" presId="urn:microsoft.com/office/officeart/2008/layout/VerticalCurvedList"/>
    <dgm:cxn modelId="{5C4AEC7F-B64B-4065-BDBB-154CC582026D}" type="presParOf" srcId="{C72D6B57-9DE8-43BC-AB5F-5341366066E5}" destId="{6A6866DD-3C5F-478B-9CC6-B48E0FA84F23}" srcOrd="0" destOrd="0" presId="urn:microsoft.com/office/officeart/2008/layout/VerticalCurvedList"/>
    <dgm:cxn modelId="{0D5E4457-5B56-4B42-8D63-FB1FD2597F2B}" type="presParOf" srcId="{50AD92EF-7080-4416-B016-345EC380FEFF}" destId="{23360063-79D5-4956-9BF8-A1A34332C152}" srcOrd="5" destOrd="0" presId="urn:microsoft.com/office/officeart/2008/layout/VerticalCurvedList"/>
    <dgm:cxn modelId="{07CC365A-96C9-432E-917A-4B1184CE6469}" type="presParOf" srcId="{50AD92EF-7080-4416-B016-345EC380FEFF}" destId="{1CB0A861-72D5-489E-84DC-BE87A2D04ABC}" srcOrd="6" destOrd="0" presId="urn:microsoft.com/office/officeart/2008/layout/VerticalCurvedList"/>
    <dgm:cxn modelId="{64B121C1-146F-469D-A5A9-FA9679E682D2}" type="presParOf" srcId="{1CB0A861-72D5-489E-84DC-BE87A2D04ABC}" destId="{178AEDC5-6531-41C7-B8B0-810E1ED2F327}" srcOrd="0" destOrd="0" presId="urn:microsoft.com/office/officeart/2008/layout/VerticalCurvedList"/>
    <dgm:cxn modelId="{B565BFB4-7D0F-47AB-B623-4E98CD49EA33}" type="presParOf" srcId="{50AD92EF-7080-4416-B016-345EC380FEFF}" destId="{2F6C92AF-A8EC-4B09-B8EC-F0ED10C482ED}" srcOrd="7" destOrd="0" presId="urn:microsoft.com/office/officeart/2008/layout/VerticalCurvedList"/>
    <dgm:cxn modelId="{8F35D61A-7915-45F9-8B2A-73AC9438E0DA}" type="presParOf" srcId="{50AD92EF-7080-4416-B016-345EC380FEFF}" destId="{D214D90A-9B8C-48E8-87E1-A5F4DCD4FCA3}" srcOrd="8" destOrd="0" presId="urn:microsoft.com/office/officeart/2008/layout/VerticalCurvedList"/>
    <dgm:cxn modelId="{4908CDFB-E174-44B9-8004-9794F8AB0B63}" type="presParOf" srcId="{D214D90A-9B8C-48E8-87E1-A5F4DCD4FCA3}" destId="{99516A43-031D-44FA-8ADF-3CF6B9334CF8}" srcOrd="0" destOrd="0" presId="urn:microsoft.com/office/officeart/2008/layout/VerticalCurvedList"/>
    <dgm:cxn modelId="{7B25836D-C8EF-4995-82CF-74B16A504A1C}" type="presParOf" srcId="{50AD92EF-7080-4416-B016-345EC380FEFF}" destId="{7C58CC6A-7E30-4189-A364-443614FFED6A}" srcOrd="9" destOrd="0" presId="urn:microsoft.com/office/officeart/2008/layout/VerticalCurvedList"/>
    <dgm:cxn modelId="{EE4FFEE8-A808-4391-8DA4-51A94201FA6D}" type="presParOf" srcId="{50AD92EF-7080-4416-B016-345EC380FEFF}" destId="{94A9E5AE-FE40-4891-9D38-656E3FD5B245}" srcOrd="10" destOrd="0" presId="urn:microsoft.com/office/officeart/2008/layout/VerticalCurvedList"/>
    <dgm:cxn modelId="{31108AA8-9451-4DA2-B1CA-A3277908A7E6}" type="presParOf" srcId="{94A9E5AE-FE40-4891-9D38-656E3FD5B245}" destId="{E6729D6F-9858-46BB-9A39-4C9189F90AE1}"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74F90D5-20B7-4071-988A-C3FE15EEE40D}" type="doc">
      <dgm:prSet loTypeId="urn:microsoft.com/office/officeart/2005/8/layout/hList3" loCatId="list" qsTypeId="urn:microsoft.com/office/officeart/2005/8/quickstyle/simple2" qsCatId="simple" csTypeId="urn:microsoft.com/office/officeart/2005/8/colors/accent1_2" csCatId="accent1" phldr="1"/>
      <dgm:spPr/>
      <dgm:t>
        <a:bodyPr/>
        <a:lstStyle/>
        <a:p>
          <a:endParaRPr lang="en-US"/>
        </a:p>
      </dgm:t>
    </dgm:pt>
    <dgm:pt modelId="{855E5AF3-406B-4165-9075-FF1C00FF3C43}">
      <dgm:prSet phldrT="[Text]" custT="1"/>
      <dgm:spPr/>
      <dgm:t>
        <a:bodyPr/>
        <a:lstStyle/>
        <a:p>
          <a:pPr>
            <a:buFont typeface="Arial" panose="020B0604020202020204" pitchFamily="34" charset="0"/>
            <a:buChar char="•"/>
          </a:pPr>
          <a:r>
            <a:rPr lang="en-US" sz="2400"/>
            <a:t>Each SPP Indicator has an online survey to collect input on NYS’s target-setting and/or improvement activities</a:t>
          </a:r>
        </a:p>
      </dgm:t>
    </dgm:pt>
    <dgm:pt modelId="{4C2D56E2-2815-4624-B1D3-84E87E9FF9EC}" type="parTrans" cxnId="{B886B000-D6D0-4451-8404-06A345C2FF83}">
      <dgm:prSet/>
      <dgm:spPr/>
      <dgm:t>
        <a:bodyPr/>
        <a:lstStyle/>
        <a:p>
          <a:endParaRPr lang="en-US"/>
        </a:p>
      </dgm:t>
    </dgm:pt>
    <dgm:pt modelId="{D1488006-CC14-4DCE-92A9-7262750B76CE}" type="sibTrans" cxnId="{B886B000-D6D0-4451-8404-06A345C2FF83}">
      <dgm:prSet/>
      <dgm:spPr/>
      <dgm:t>
        <a:bodyPr/>
        <a:lstStyle/>
        <a:p>
          <a:endParaRPr lang="en-US"/>
        </a:p>
      </dgm:t>
    </dgm:pt>
    <dgm:pt modelId="{1CE8A9D0-7D30-4A0F-A49B-990F12B89CEC}">
      <dgm:prSet phldrT="[Text]" custT="1"/>
      <dgm:spPr/>
      <dgm:t>
        <a:bodyPr/>
        <a:lstStyle/>
        <a:p>
          <a:endParaRPr lang="en-US"/>
        </a:p>
      </dgm:t>
    </dgm:pt>
    <dgm:pt modelId="{7D091595-5E77-4AD5-8325-B6561FA32ADE}" type="parTrans" cxnId="{F31C2544-01C8-4345-A2D8-CD20686EBE83}">
      <dgm:prSet/>
      <dgm:spPr/>
      <dgm:t>
        <a:bodyPr/>
        <a:lstStyle/>
        <a:p>
          <a:endParaRPr lang="en-US"/>
        </a:p>
      </dgm:t>
    </dgm:pt>
    <dgm:pt modelId="{8E099092-E339-4264-A234-38624D22E9CF}" type="sibTrans" cxnId="{F31C2544-01C8-4345-A2D8-CD20686EBE83}">
      <dgm:prSet/>
      <dgm:spPr/>
      <dgm:t>
        <a:bodyPr/>
        <a:lstStyle/>
        <a:p>
          <a:endParaRPr lang="en-US"/>
        </a:p>
      </dgm:t>
    </dgm:pt>
    <dgm:pt modelId="{ACF3BC59-3668-41F3-9401-38083B9CB8EA}">
      <dgm:prSet phldrT="[Text]" custT="1"/>
      <dgm:spPr/>
      <dgm:t>
        <a:bodyPr/>
        <a:lstStyle/>
        <a:p>
          <a:pPr>
            <a:buFont typeface="Arial" panose="020B0604020202020204" pitchFamily="34" charset="0"/>
            <a:buChar char="•"/>
          </a:pPr>
          <a:r>
            <a:rPr lang="en-US" sz="2600"/>
            <a:t>The online surveys are intended to collect feedback from interested stakeholders.  They are available for those who are not attending a virtual meeting or for those who have additional information to share                                     beyond the virtual meetings</a:t>
          </a:r>
        </a:p>
      </dgm:t>
    </dgm:pt>
    <dgm:pt modelId="{D7A38B69-0A13-4792-9305-F7879E20E5FF}" type="parTrans" cxnId="{74D8F625-8EAB-45F9-963F-9FFD0198E55A}">
      <dgm:prSet/>
      <dgm:spPr/>
      <dgm:t>
        <a:bodyPr/>
        <a:lstStyle/>
        <a:p>
          <a:endParaRPr lang="en-US"/>
        </a:p>
      </dgm:t>
    </dgm:pt>
    <dgm:pt modelId="{795AE19C-0978-48D6-ACF8-28E88A54D975}" type="sibTrans" cxnId="{74D8F625-8EAB-45F9-963F-9FFD0198E55A}">
      <dgm:prSet/>
      <dgm:spPr/>
      <dgm:t>
        <a:bodyPr/>
        <a:lstStyle/>
        <a:p>
          <a:endParaRPr lang="en-US"/>
        </a:p>
      </dgm:t>
    </dgm:pt>
    <dgm:pt modelId="{81131737-DAFB-4179-8E26-822F1CFFDBE9}">
      <dgm:prSet/>
      <dgm:spPr/>
      <dgm:t>
        <a:bodyPr/>
        <a:lstStyle/>
        <a:p>
          <a:endParaRPr lang="en-US"/>
        </a:p>
      </dgm:t>
    </dgm:pt>
    <dgm:pt modelId="{29F99932-7665-4534-BE69-3780EA81BB98}" type="parTrans" cxnId="{F3D6491D-C069-4835-A757-AC9E1E9DE1CE}">
      <dgm:prSet/>
      <dgm:spPr/>
      <dgm:t>
        <a:bodyPr/>
        <a:lstStyle/>
        <a:p>
          <a:endParaRPr lang="en-US"/>
        </a:p>
      </dgm:t>
    </dgm:pt>
    <dgm:pt modelId="{11260E54-8953-4511-AC8B-93D6F2B95B13}" type="sibTrans" cxnId="{F3D6491D-C069-4835-A757-AC9E1E9DE1CE}">
      <dgm:prSet/>
      <dgm:spPr/>
      <dgm:t>
        <a:bodyPr/>
        <a:lstStyle/>
        <a:p>
          <a:endParaRPr lang="en-US"/>
        </a:p>
      </dgm:t>
    </dgm:pt>
    <dgm:pt modelId="{7675B844-1EDA-4A1B-81A8-816F8CEB4122}" type="pres">
      <dgm:prSet presAssocID="{874F90D5-20B7-4071-988A-C3FE15EEE40D}" presName="composite" presStyleCnt="0">
        <dgm:presLayoutVars>
          <dgm:chMax val="1"/>
          <dgm:dir/>
          <dgm:resizeHandles val="exact"/>
        </dgm:presLayoutVars>
      </dgm:prSet>
      <dgm:spPr/>
    </dgm:pt>
    <dgm:pt modelId="{07F647A0-B2CC-4590-AF3E-F823CE23D891}" type="pres">
      <dgm:prSet presAssocID="{855E5AF3-406B-4165-9075-FF1C00FF3C43}" presName="roof" presStyleLbl="dkBgShp" presStyleIdx="0" presStyleCnt="2"/>
      <dgm:spPr/>
    </dgm:pt>
    <dgm:pt modelId="{73EDDBFE-5421-4326-AF0D-FDA1DBCCD566}" type="pres">
      <dgm:prSet presAssocID="{855E5AF3-406B-4165-9075-FF1C00FF3C43}" presName="pillars" presStyleCnt="0"/>
      <dgm:spPr/>
    </dgm:pt>
    <dgm:pt modelId="{0AF612C6-5EDD-4D36-BF37-DE27139B54A0}" type="pres">
      <dgm:prSet presAssocID="{855E5AF3-406B-4165-9075-FF1C00FF3C43}" presName="pillar1" presStyleLbl="node1" presStyleIdx="0" presStyleCnt="1" custScaleY="96166">
        <dgm:presLayoutVars>
          <dgm:bulletEnabled val="1"/>
        </dgm:presLayoutVars>
      </dgm:prSet>
      <dgm:spPr/>
    </dgm:pt>
    <dgm:pt modelId="{0A1A6F76-6A9B-4814-8207-5FCC2A1D6B85}" type="pres">
      <dgm:prSet presAssocID="{855E5AF3-406B-4165-9075-FF1C00FF3C43}" presName="base" presStyleLbl="dkBgShp" presStyleIdx="1" presStyleCnt="2"/>
      <dgm:spPr/>
    </dgm:pt>
  </dgm:ptLst>
  <dgm:cxnLst>
    <dgm:cxn modelId="{B886B000-D6D0-4451-8404-06A345C2FF83}" srcId="{874F90D5-20B7-4071-988A-C3FE15EEE40D}" destId="{855E5AF3-406B-4165-9075-FF1C00FF3C43}" srcOrd="0" destOrd="0" parTransId="{4C2D56E2-2815-4624-B1D3-84E87E9FF9EC}" sibTransId="{D1488006-CC14-4DCE-92A9-7262750B76CE}"/>
    <dgm:cxn modelId="{F3D6491D-C069-4835-A757-AC9E1E9DE1CE}" srcId="{874F90D5-20B7-4071-988A-C3FE15EEE40D}" destId="{81131737-DAFB-4179-8E26-822F1CFFDBE9}" srcOrd="2" destOrd="0" parTransId="{29F99932-7665-4534-BE69-3780EA81BB98}" sibTransId="{11260E54-8953-4511-AC8B-93D6F2B95B13}"/>
    <dgm:cxn modelId="{74D8F625-8EAB-45F9-963F-9FFD0198E55A}" srcId="{855E5AF3-406B-4165-9075-FF1C00FF3C43}" destId="{ACF3BC59-3668-41F3-9401-38083B9CB8EA}" srcOrd="0" destOrd="0" parTransId="{D7A38B69-0A13-4792-9305-F7879E20E5FF}" sibTransId="{795AE19C-0978-48D6-ACF8-28E88A54D975}"/>
    <dgm:cxn modelId="{F31C2544-01C8-4345-A2D8-CD20686EBE83}" srcId="{874F90D5-20B7-4071-988A-C3FE15EEE40D}" destId="{1CE8A9D0-7D30-4A0F-A49B-990F12B89CEC}" srcOrd="1" destOrd="0" parTransId="{7D091595-5E77-4AD5-8325-B6561FA32ADE}" sibTransId="{8E099092-E339-4264-A234-38624D22E9CF}"/>
    <dgm:cxn modelId="{CEDE9E57-B739-4F8C-8BD5-44D12260B871}" type="presOf" srcId="{ACF3BC59-3668-41F3-9401-38083B9CB8EA}" destId="{0AF612C6-5EDD-4D36-BF37-DE27139B54A0}" srcOrd="0" destOrd="0" presId="urn:microsoft.com/office/officeart/2005/8/layout/hList3"/>
    <dgm:cxn modelId="{B8D115AB-C11F-40FC-ABA8-BA5069DB2E16}" type="presOf" srcId="{874F90D5-20B7-4071-988A-C3FE15EEE40D}" destId="{7675B844-1EDA-4A1B-81A8-816F8CEB4122}" srcOrd="0" destOrd="0" presId="urn:microsoft.com/office/officeart/2005/8/layout/hList3"/>
    <dgm:cxn modelId="{E26408BF-7A2B-40AE-86BA-90C7EB3C36A9}" type="presOf" srcId="{855E5AF3-406B-4165-9075-FF1C00FF3C43}" destId="{07F647A0-B2CC-4590-AF3E-F823CE23D891}" srcOrd="0" destOrd="0" presId="urn:microsoft.com/office/officeart/2005/8/layout/hList3"/>
    <dgm:cxn modelId="{DDA19CC0-CDF0-4124-8A57-1AA40530C53D}" type="presParOf" srcId="{7675B844-1EDA-4A1B-81A8-816F8CEB4122}" destId="{07F647A0-B2CC-4590-AF3E-F823CE23D891}" srcOrd="0" destOrd="0" presId="urn:microsoft.com/office/officeart/2005/8/layout/hList3"/>
    <dgm:cxn modelId="{11EF8528-44F6-4EB3-8365-5AB33F7869E6}" type="presParOf" srcId="{7675B844-1EDA-4A1B-81A8-816F8CEB4122}" destId="{73EDDBFE-5421-4326-AF0D-FDA1DBCCD566}" srcOrd="1" destOrd="0" presId="urn:microsoft.com/office/officeart/2005/8/layout/hList3"/>
    <dgm:cxn modelId="{FE5FFE27-B1EF-4489-812D-A75DB7DC93A5}" type="presParOf" srcId="{73EDDBFE-5421-4326-AF0D-FDA1DBCCD566}" destId="{0AF612C6-5EDD-4D36-BF37-DE27139B54A0}" srcOrd="0" destOrd="0" presId="urn:microsoft.com/office/officeart/2005/8/layout/hList3"/>
    <dgm:cxn modelId="{AED5753F-8F14-43BC-AEC0-76428E8E856E}" type="presParOf" srcId="{7675B844-1EDA-4A1B-81A8-816F8CEB4122}" destId="{0A1A6F76-6A9B-4814-8207-5FCC2A1D6B85}" srcOrd="2" destOrd="0" presId="urn:microsoft.com/office/officeart/2005/8/layout/h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E5B417-E18A-4F0A-9111-FCEF7AC56434}"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C079E542-46BD-473E-A75E-F72B4556EA78}">
      <dgm:prSet/>
      <dgm:spPr>
        <a:solidFill>
          <a:srgbClr val="FF3300"/>
        </a:solidFill>
      </dgm:spPr>
      <dgm:t>
        <a:bodyPr/>
        <a:lstStyle/>
        <a:p>
          <a:r>
            <a:rPr lang="en-US">
              <a:solidFill>
                <a:schemeClr val="bg2">
                  <a:lumMod val="10000"/>
                </a:schemeClr>
              </a:solidFill>
              <a:latin typeface="Corbel" panose="020B0503020204020204"/>
            </a:rPr>
            <a:t>Introduction</a:t>
          </a:r>
          <a:endParaRPr lang="en-US">
            <a:solidFill>
              <a:schemeClr val="bg2">
                <a:lumMod val="10000"/>
              </a:schemeClr>
            </a:solidFill>
          </a:endParaRPr>
        </a:p>
      </dgm:t>
    </dgm:pt>
    <dgm:pt modelId="{C8CD1CE9-94B5-4692-B474-2B051101474A}" type="sibTrans" cxnId="{FD4FB4FE-76FB-4431-90C1-6BE702CF66B0}">
      <dgm:prSet/>
      <dgm:spPr/>
      <dgm:t>
        <a:bodyPr/>
        <a:lstStyle/>
        <a:p>
          <a:endParaRPr lang="en-US"/>
        </a:p>
      </dgm:t>
    </dgm:pt>
    <dgm:pt modelId="{871428DC-6BB2-4B84-8C80-137B833B0058}" type="parTrans" cxnId="{FD4FB4FE-76FB-4431-90C1-6BE702CF66B0}">
      <dgm:prSet/>
      <dgm:spPr/>
      <dgm:t>
        <a:bodyPr/>
        <a:lstStyle/>
        <a:p>
          <a:endParaRPr lang="en-US"/>
        </a:p>
      </dgm:t>
    </dgm:pt>
    <dgm:pt modelId="{9CF4B7AE-6670-44AF-A0A7-DA2DF85E5CDD}" type="pres">
      <dgm:prSet presAssocID="{22E5B417-E18A-4F0A-9111-FCEF7AC56434}" presName="Name0" presStyleCnt="0">
        <dgm:presLayoutVars>
          <dgm:chMax val="7"/>
          <dgm:chPref val="7"/>
          <dgm:dir/>
        </dgm:presLayoutVars>
      </dgm:prSet>
      <dgm:spPr/>
    </dgm:pt>
    <dgm:pt modelId="{50AD92EF-7080-4416-B016-345EC380FEFF}" type="pres">
      <dgm:prSet presAssocID="{22E5B417-E18A-4F0A-9111-FCEF7AC56434}" presName="Name1" presStyleCnt="0"/>
      <dgm:spPr/>
    </dgm:pt>
    <dgm:pt modelId="{19FF5584-5F8A-4D47-88F6-07B4326319D0}" type="pres">
      <dgm:prSet presAssocID="{22E5B417-E18A-4F0A-9111-FCEF7AC56434}" presName="cycle" presStyleCnt="0"/>
      <dgm:spPr/>
    </dgm:pt>
    <dgm:pt modelId="{18A4E6C8-AF2F-4354-AF43-079DC81A3070}" type="pres">
      <dgm:prSet presAssocID="{22E5B417-E18A-4F0A-9111-FCEF7AC56434}" presName="srcNode" presStyleLbl="node1" presStyleIdx="0" presStyleCnt="1"/>
      <dgm:spPr/>
    </dgm:pt>
    <dgm:pt modelId="{46253619-5BC6-43E9-9BD6-FC811855B91C}" type="pres">
      <dgm:prSet presAssocID="{22E5B417-E18A-4F0A-9111-FCEF7AC56434}" presName="conn" presStyleLbl="parChTrans1D2" presStyleIdx="0" presStyleCnt="1"/>
      <dgm:spPr/>
    </dgm:pt>
    <dgm:pt modelId="{892582DC-9D1C-4EB2-9FDF-7C9B2BB23CC8}" type="pres">
      <dgm:prSet presAssocID="{22E5B417-E18A-4F0A-9111-FCEF7AC56434}" presName="extraNode" presStyleLbl="node1" presStyleIdx="0" presStyleCnt="1"/>
      <dgm:spPr/>
    </dgm:pt>
    <dgm:pt modelId="{A91801F5-071C-4455-B7D5-189AFA8C0268}" type="pres">
      <dgm:prSet presAssocID="{22E5B417-E18A-4F0A-9111-FCEF7AC56434}" presName="dstNode" presStyleLbl="node1" presStyleIdx="0" presStyleCnt="1"/>
      <dgm:spPr/>
    </dgm:pt>
    <dgm:pt modelId="{893DC3DA-222B-4B82-B00C-301748F14A4E}" type="pres">
      <dgm:prSet presAssocID="{C079E542-46BD-473E-A75E-F72B4556EA78}" presName="text_1" presStyleLbl="node1" presStyleIdx="0" presStyleCnt="1">
        <dgm:presLayoutVars>
          <dgm:bulletEnabled val="1"/>
        </dgm:presLayoutVars>
      </dgm:prSet>
      <dgm:spPr>
        <a:solidFill>
          <a:schemeClr val="accent4"/>
        </a:solidFill>
      </dgm:spPr>
    </dgm:pt>
    <dgm:pt modelId="{7C1AA8C9-34BD-4205-82E7-993040A9AC81}" type="pres">
      <dgm:prSet presAssocID="{C079E542-46BD-473E-A75E-F72B4556EA78}" presName="accent_1" presStyleCnt="0"/>
      <dgm:spPr/>
    </dgm:pt>
    <dgm:pt modelId="{6A6866DD-3C5F-478B-9CC6-B48E0FA84F23}" type="pres">
      <dgm:prSet presAssocID="{C079E542-46BD-473E-A75E-F72B4556EA78}" presName="accentRepeatNode" presStyleLbl="solidFgAcc1" presStyleIdx="0" presStyleCnt="1"/>
      <dgm:spPr/>
    </dgm:pt>
  </dgm:ptLst>
  <dgm:cxnLst>
    <dgm:cxn modelId="{837B8C44-8F04-4389-8B70-489617F0BBAF}" type="presOf" srcId="{22E5B417-E18A-4F0A-9111-FCEF7AC56434}" destId="{9CF4B7AE-6670-44AF-A0A7-DA2DF85E5CDD}" srcOrd="0" destOrd="0" presId="urn:microsoft.com/office/officeart/2008/layout/VerticalCurvedList"/>
    <dgm:cxn modelId="{DB0E4577-D29E-4D4F-8152-04DAF810B977}" type="presOf" srcId="{C8CD1CE9-94B5-4692-B474-2B051101474A}" destId="{46253619-5BC6-43E9-9BD6-FC811855B91C}" srcOrd="0" destOrd="0" presId="urn:microsoft.com/office/officeart/2008/layout/VerticalCurvedList"/>
    <dgm:cxn modelId="{DC8904C6-E67C-4838-9B2A-9295F28113A6}" type="presOf" srcId="{C079E542-46BD-473E-A75E-F72B4556EA78}" destId="{893DC3DA-222B-4B82-B00C-301748F14A4E}" srcOrd="0" destOrd="0" presId="urn:microsoft.com/office/officeart/2008/layout/VerticalCurvedList"/>
    <dgm:cxn modelId="{FD4FB4FE-76FB-4431-90C1-6BE702CF66B0}" srcId="{22E5B417-E18A-4F0A-9111-FCEF7AC56434}" destId="{C079E542-46BD-473E-A75E-F72B4556EA78}" srcOrd="0" destOrd="0" parTransId="{871428DC-6BB2-4B84-8C80-137B833B0058}" sibTransId="{C8CD1CE9-94B5-4692-B474-2B051101474A}"/>
    <dgm:cxn modelId="{EBD2CF79-C368-4884-B9D0-661910D22B0F}" type="presParOf" srcId="{9CF4B7AE-6670-44AF-A0A7-DA2DF85E5CDD}" destId="{50AD92EF-7080-4416-B016-345EC380FEFF}" srcOrd="0" destOrd="0" presId="urn:microsoft.com/office/officeart/2008/layout/VerticalCurvedList"/>
    <dgm:cxn modelId="{EB805C8E-30B0-4D52-9D39-0C92111D2F48}" type="presParOf" srcId="{50AD92EF-7080-4416-B016-345EC380FEFF}" destId="{19FF5584-5F8A-4D47-88F6-07B4326319D0}" srcOrd="0" destOrd="0" presId="urn:microsoft.com/office/officeart/2008/layout/VerticalCurvedList"/>
    <dgm:cxn modelId="{FD20FFA1-7C8E-4A2E-B23E-0141415B4DD6}" type="presParOf" srcId="{19FF5584-5F8A-4D47-88F6-07B4326319D0}" destId="{18A4E6C8-AF2F-4354-AF43-079DC81A3070}" srcOrd="0" destOrd="0" presId="urn:microsoft.com/office/officeart/2008/layout/VerticalCurvedList"/>
    <dgm:cxn modelId="{4F9FF628-F2AE-4CDC-A38F-6F52A22CDF40}" type="presParOf" srcId="{19FF5584-5F8A-4D47-88F6-07B4326319D0}" destId="{46253619-5BC6-43E9-9BD6-FC811855B91C}" srcOrd="1" destOrd="0" presId="urn:microsoft.com/office/officeart/2008/layout/VerticalCurvedList"/>
    <dgm:cxn modelId="{C90BAABC-08D5-4537-B1AC-1A91EB914D30}" type="presParOf" srcId="{19FF5584-5F8A-4D47-88F6-07B4326319D0}" destId="{892582DC-9D1C-4EB2-9FDF-7C9B2BB23CC8}" srcOrd="2" destOrd="0" presId="urn:microsoft.com/office/officeart/2008/layout/VerticalCurvedList"/>
    <dgm:cxn modelId="{7D24F69E-0521-45B5-807D-E131E060AF58}" type="presParOf" srcId="{19FF5584-5F8A-4D47-88F6-07B4326319D0}" destId="{A91801F5-071C-4455-B7D5-189AFA8C0268}" srcOrd="3" destOrd="0" presId="urn:microsoft.com/office/officeart/2008/layout/VerticalCurvedList"/>
    <dgm:cxn modelId="{4A226504-A1F9-4086-B1B6-B12B1F96F0A2}" type="presParOf" srcId="{50AD92EF-7080-4416-B016-345EC380FEFF}" destId="{893DC3DA-222B-4B82-B00C-301748F14A4E}" srcOrd="1" destOrd="0" presId="urn:microsoft.com/office/officeart/2008/layout/VerticalCurvedList"/>
    <dgm:cxn modelId="{AA5543A8-7751-4E02-A3FF-9A3B7DAA2FE4}" type="presParOf" srcId="{50AD92EF-7080-4416-B016-345EC380FEFF}" destId="{7C1AA8C9-34BD-4205-82E7-993040A9AC81}" srcOrd="2" destOrd="0" presId="urn:microsoft.com/office/officeart/2008/layout/VerticalCurvedList"/>
    <dgm:cxn modelId="{FE01ED74-DD2D-45A5-AE19-3A520CCA22A1}" type="presParOf" srcId="{7C1AA8C9-34BD-4205-82E7-993040A9AC81}" destId="{6A6866DD-3C5F-478B-9CC6-B48E0FA84F23}"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2E5B417-E18A-4F0A-9111-FCEF7AC56434}"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C079E542-46BD-473E-A75E-F72B4556EA78}">
      <dgm:prSet/>
      <dgm:spPr>
        <a:solidFill>
          <a:srgbClr val="FF3300"/>
        </a:solidFill>
      </dgm:spPr>
      <dgm:t>
        <a:bodyPr/>
        <a:lstStyle/>
        <a:p>
          <a:r>
            <a:rPr lang="en-US">
              <a:solidFill>
                <a:srgbClr val="09213B"/>
              </a:solidFill>
            </a:rPr>
            <a:t>Measurement</a:t>
          </a:r>
        </a:p>
      </dgm:t>
    </dgm:pt>
    <dgm:pt modelId="{871428DC-6BB2-4B84-8C80-137B833B0058}" type="parTrans" cxnId="{FD4FB4FE-76FB-4431-90C1-6BE702CF66B0}">
      <dgm:prSet/>
      <dgm:spPr/>
      <dgm:t>
        <a:bodyPr/>
        <a:lstStyle/>
        <a:p>
          <a:endParaRPr lang="en-US"/>
        </a:p>
      </dgm:t>
    </dgm:pt>
    <dgm:pt modelId="{C8CD1CE9-94B5-4692-B474-2B051101474A}" type="sibTrans" cxnId="{FD4FB4FE-76FB-4431-90C1-6BE702CF66B0}">
      <dgm:prSet/>
      <dgm:spPr/>
      <dgm:t>
        <a:bodyPr/>
        <a:lstStyle/>
        <a:p>
          <a:endParaRPr lang="en-US"/>
        </a:p>
      </dgm:t>
    </dgm:pt>
    <dgm:pt modelId="{9CF4B7AE-6670-44AF-A0A7-DA2DF85E5CDD}" type="pres">
      <dgm:prSet presAssocID="{22E5B417-E18A-4F0A-9111-FCEF7AC56434}" presName="Name0" presStyleCnt="0">
        <dgm:presLayoutVars>
          <dgm:chMax val="7"/>
          <dgm:chPref val="7"/>
          <dgm:dir/>
        </dgm:presLayoutVars>
      </dgm:prSet>
      <dgm:spPr/>
    </dgm:pt>
    <dgm:pt modelId="{50AD92EF-7080-4416-B016-345EC380FEFF}" type="pres">
      <dgm:prSet presAssocID="{22E5B417-E18A-4F0A-9111-FCEF7AC56434}" presName="Name1" presStyleCnt="0"/>
      <dgm:spPr/>
    </dgm:pt>
    <dgm:pt modelId="{19FF5584-5F8A-4D47-88F6-07B4326319D0}" type="pres">
      <dgm:prSet presAssocID="{22E5B417-E18A-4F0A-9111-FCEF7AC56434}" presName="cycle" presStyleCnt="0"/>
      <dgm:spPr/>
    </dgm:pt>
    <dgm:pt modelId="{18A4E6C8-AF2F-4354-AF43-079DC81A3070}" type="pres">
      <dgm:prSet presAssocID="{22E5B417-E18A-4F0A-9111-FCEF7AC56434}" presName="srcNode" presStyleLbl="node1" presStyleIdx="0" presStyleCnt="1"/>
      <dgm:spPr/>
    </dgm:pt>
    <dgm:pt modelId="{46253619-5BC6-43E9-9BD6-FC811855B91C}" type="pres">
      <dgm:prSet presAssocID="{22E5B417-E18A-4F0A-9111-FCEF7AC56434}" presName="conn" presStyleLbl="parChTrans1D2" presStyleIdx="0" presStyleCnt="1"/>
      <dgm:spPr/>
    </dgm:pt>
    <dgm:pt modelId="{892582DC-9D1C-4EB2-9FDF-7C9B2BB23CC8}" type="pres">
      <dgm:prSet presAssocID="{22E5B417-E18A-4F0A-9111-FCEF7AC56434}" presName="extraNode" presStyleLbl="node1" presStyleIdx="0" presStyleCnt="1"/>
      <dgm:spPr/>
    </dgm:pt>
    <dgm:pt modelId="{A91801F5-071C-4455-B7D5-189AFA8C0268}" type="pres">
      <dgm:prSet presAssocID="{22E5B417-E18A-4F0A-9111-FCEF7AC56434}" presName="dstNode" presStyleLbl="node1" presStyleIdx="0" presStyleCnt="1"/>
      <dgm:spPr/>
    </dgm:pt>
    <dgm:pt modelId="{893DC3DA-222B-4B82-B00C-301748F14A4E}" type="pres">
      <dgm:prSet presAssocID="{C079E542-46BD-473E-A75E-F72B4556EA78}" presName="text_1" presStyleLbl="node1" presStyleIdx="0" presStyleCnt="1">
        <dgm:presLayoutVars>
          <dgm:bulletEnabled val="1"/>
        </dgm:presLayoutVars>
      </dgm:prSet>
      <dgm:spPr/>
    </dgm:pt>
    <dgm:pt modelId="{7C1AA8C9-34BD-4205-82E7-993040A9AC81}" type="pres">
      <dgm:prSet presAssocID="{C079E542-46BD-473E-A75E-F72B4556EA78}" presName="accent_1" presStyleCnt="0"/>
      <dgm:spPr/>
    </dgm:pt>
    <dgm:pt modelId="{6A6866DD-3C5F-478B-9CC6-B48E0FA84F23}" type="pres">
      <dgm:prSet presAssocID="{C079E542-46BD-473E-A75E-F72B4556EA78}" presName="accentRepeatNode" presStyleLbl="solidFgAcc1" presStyleIdx="0" presStyleCnt="1"/>
      <dgm:spPr/>
    </dgm:pt>
  </dgm:ptLst>
  <dgm:cxnLst>
    <dgm:cxn modelId="{837B8C44-8F04-4389-8B70-489617F0BBAF}" type="presOf" srcId="{22E5B417-E18A-4F0A-9111-FCEF7AC56434}" destId="{9CF4B7AE-6670-44AF-A0A7-DA2DF85E5CDD}" srcOrd="0" destOrd="0" presId="urn:microsoft.com/office/officeart/2008/layout/VerticalCurvedList"/>
    <dgm:cxn modelId="{DB0E4577-D29E-4D4F-8152-04DAF810B977}" type="presOf" srcId="{C8CD1CE9-94B5-4692-B474-2B051101474A}" destId="{46253619-5BC6-43E9-9BD6-FC811855B91C}" srcOrd="0" destOrd="0" presId="urn:microsoft.com/office/officeart/2008/layout/VerticalCurvedList"/>
    <dgm:cxn modelId="{DC8904C6-E67C-4838-9B2A-9295F28113A6}" type="presOf" srcId="{C079E542-46BD-473E-A75E-F72B4556EA78}" destId="{893DC3DA-222B-4B82-B00C-301748F14A4E}" srcOrd="0" destOrd="0" presId="urn:microsoft.com/office/officeart/2008/layout/VerticalCurvedList"/>
    <dgm:cxn modelId="{FD4FB4FE-76FB-4431-90C1-6BE702CF66B0}" srcId="{22E5B417-E18A-4F0A-9111-FCEF7AC56434}" destId="{C079E542-46BD-473E-A75E-F72B4556EA78}" srcOrd="0" destOrd="0" parTransId="{871428DC-6BB2-4B84-8C80-137B833B0058}" sibTransId="{C8CD1CE9-94B5-4692-B474-2B051101474A}"/>
    <dgm:cxn modelId="{EBD2CF79-C368-4884-B9D0-661910D22B0F}" type="presParOf" srcId="{9CF4B7AE-6670-44AF-A0A7-DA2DF85E5CDD}" destId="{50AD92EF-7080-4416-B016-345EC380FEFF}" srcOrd="0" destOrd="0" presId="urn:microsoft.com/office/officeart/2008/layout/VerticalCurvedList"/>
    <dgm:cxn modelId="{EB805C8E-30B0-4D52-9D39-0C92111D2F48}" type="presParOf" srcId="{50AD92EF-7080-4416-B016-345EC380FEFF}" destId="{19FF5584-5F8A-4D47-88F6-07B4326319D0}" srcOrd="0" destOrd="0" presId="urn:microsoft.com/office/officeart/2008/layout/VerticalCurvedList"/>
    <dgm:cxn modelId="{FD20FFA1-7C8E-4A2E-B23E-0141415B4DD6}" type="presParOf" srcId="{19FF5584-5F8A-4D47-88F6-07B4326319D0}" destId="{18A4E6C8-AF2F-4354-AF43-079DC81A3070}" srcOrd="0" destOrd="0" presId="urn:microsoft.com/office/officeart/2008/layout/VerticalCurvedList"/>
    <dgm:cxn modelId="{4F9FF628-F2AE-4CDC-A38F-6F52A22CDF40}" type="presParOf" srcId="{19FF5584-5F8A-4D47-88F6-07B4326319D0}" destId="{46253619-5BC6-43E9-9BD6-FC811855B91C}" srcOrd="1" destOrd="0" presId="urn:microsoft.com/office/officeart/2008/layout/VerticalCurvedList"/>
    <dgm:cxn modelId="{C90BAABC-08D5-4537-B1AC-1A91EB914D30}" type="presParOf" srcId="{19FF5584-5F8A-4D47-88F6-07B4326319D0}" destId="{892582DC-9D1C-4EB2-9FDF-7C9B2BB23CC8}" srcOrd="2" destOrd="0" presId="urn:microsoft.com/office/officeart/2008/layout/VerticalCurvedList"/>
    <dgm:cxn modelId="{7D24F69E-0521-45B5-807D-E131E060AF58}" type="presParOf" srcId="{19FF5584-5F8A-4D47-88F6-07B4326319D0}" destId="{A91801F5-071C-4455-B7D5-189AFA8C0268}" srcOrd="3" destOrd="0" presId="urn:microsoft.com/office/officeart/2008/layout/VerticalCurvedList"/>
    <dgm:cxn modelId="{4A226504-A1F9-4086-B1B6-B12B1F96F0A2}" type="presParOf" srcId="{50AD92EF-7080-4416-B016-345EC380FEFF}" destId="{893DC3DA-222B-4B82-B00C-301748F14A4E}" srcOrd="1" destOrd="0" presId="urn:microsoft.com/office/officeart/2008/layout/VerticalCurvedList"/>
    <dgm:cxn modelId="{AA5543A8-7751-4E02-A3FF-9A3B7DAA2FE4}" type="presParOf" srcId="{50AD92EF-7080-4416-B016-345EC380FEFF}" destId="{7C1AA8C9-34BD-4205-82E7-993040A9AC81}" srcOrd="2" destOrd="0" presId="urn:microsoft.com/office/officeart/2008/layout/VerticalCurvedList"/>
    <dgm:cxn modelId="{FE01ED74-DD2D-45A5-AE19-3A520CCA22A1}" type="presParOf" srcId="{7C1AA8C9-34BD-4205-82E7-993040A9AC81}" destId="{6A6866DD-3C5F-478B-9CC6-B48E0FA84F23}"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E5B417-E18A-4F0A-9111-FCEF7AC56434}"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C079E542-46BD-473E-A75E-F72B4556EA78}">
      <dgm:prSet/>
      <dgm:spPr>
        <a:solidFill>
          <a:srgbClr val="FF3300"/>
        </a:solidFill>
      </dgm:spPr>
      <dgm:t>
        <a:bodyPr/>
        <a:lstStyle/>
        <a:p>
          <a:pPr rtl="0"/>
          <a:r>
            <a:rPr lang="en-US">
              <a:solidFill>
                <a:schemeClr val="bg2">
                  <a:lumMod val="10000"/>
                </a:schemeClr>
              </a:solidFill>
              <a:latin typeface="Corbel" panose="020B0503020204020204"/>
            </a:rPr>
            <a:t> The Data</a:t>
          </a:r>
          <a:endParaRPr lang="en-US">
            <a:solidFill>
              <a:schemeClr val="bg2">
                <a:lumMod val="10000"/>
              </a:schemeClr>
            </a:solidFill>
          </a:endParaRPr>
        </a:p>
      </dgm:t>
    </dgm:pt>
    <dgm:pt modelId="{871428DC-6BB2-4B84-8C80-137B833B0058}" type="parTrans" cxnId="{FD4FB4FE-76FB-4431-90C1-6BE702CF66B0}">
      <dgm:prSet/>
      <dgm:spPr/>
      <dgm:t>
        <a:bodyPr/>
        <a:lstStyle/>
        <a:p>
          <a:endParaRPr lang="en-US"/>
        </a:p>
      </dgm:t>
    </dgm:pt>
    <dgm:pt modelId="{C8CD1CE9-94B5-4692-B474-2B051101474A}" type="sibTrans" cxnId="{FD4FB4FE-76FB-4431-90C1-6BE702CF66B0}">
      <dgm:prSet/>
      <dgm:spPr/>
      <dgm:t>
        <a:bodyPr/>
        <a:lstStyle/>
        <a:p>
          <a:endParaRPr lang="en-US"/>
        </a:p>
      </dgm:t>
    </dgm:pt>
    <dgm:pt modelId="{9CF4B7AE-6670-44AF-A0A7-DA2DF85E5CDD}" type="pres">
      <dgm:prSet presAssocID="{22E5B417-E18A-4F0A-9111-FCEF7AC56434}" presName="Name0" presStyleCnt="0">
        <dgm:presLayoutVars>
          <dgm:chMax val="7"/>
          <dgm:chPref val="7"/>
          <dgm:dir/>
        </dgm:presLayoutVars>
      </dgm:prSet>
      <dgm:spPr/>
    </dgm:pt>
    <dgm:pt modelId="{50AD92EF-7080-4416-B016-345EC380FEFF}" type="pres">
      <dgm:prSet presAssocID="{22E5B417-E18A-4F0A-9111-FCEF7AC56434}" presName="Name1" presStyleCnt="0"/>
      <dgm:spPr/>
    </dgm:pt>
    <dgm:pt modelId="{19FF5584-5F8A-4D47-88F6-07B4326319D0}" type="pres">
      <dgm:prSet presAssocID="{22E5B417-E18A-4F0A-9111-FCEF7AC56434}" presName="cycle" presStyleCnt="0"/>
      <dgm:spPr/>
    </dgm:pt>
    <dgm:pt modelId="{18A4E6C8-AF2F-4354-AF43-079DC81A3070}" type="pres">
      <dgm:prSet presAssocID="{22E5B417-E18A-4F0A-9111-FCEF7AC56434}" presName="srcNode" presStyleLbl="node1" presStyleIdx="0" presStyleCnt="1"/>
      <dgm:spPr/>
    </dgm:pt>
    <dgm:pt modelId="{46253619-5BC6-43E9-9BD6-FC811855B91C}" type="pres">
      <dgm:prSet presAssocID="{22E5B417-E18A-4F0A-9111-FCEF7AC56434}" presName="conn" presStyleLbl="parChTrans1D2" presStyleIdx="0" presStyleCnt="1"/>
      <dgm:spPr/>
    </dgm:pt>
    <dgm:pt modelId="{892582DC-9D1C-4EB2-9FDF-7C9B2BB23CC8}" type="pres">
      <dgm:prSet presAssocID="{22E5B417-E18A-4F0A-9111-FCEF7AC56434}" presName="extraNode" presStyleLbl="node1" presStyleIdx="0" presStyleCnt="1"/>
      <dgm:spPr/>
    </dgm:pt>
    <dgm:pt modelId="{A91801F5-071C-4455-B7D5-189AFA8C0268}" type="pres">
      <dgm:prSet presAssocID="{22E5B417-E18A-4F0A-9111-FCEF7AC56434}" presName="dstNode" presStyleLbl="node1" presStyleIdx="0" presStyleCnt="1"/>
      <dgm:spPr/>
    </dgm:pt>
    <dgm:pt modelId="{893DC3DA-222B-4B82-B00C-301748F14A4E}" type="pres">
      <dgm:prSet presAssocID="{C079E542-46BD-473E-A75E-F72B4556EA78}" presName="text_1" presStyleLbl="node1" presStyleIdx="0" presStyleCnt="1">
        <dgm:presLayoutVars>
          <dgm:bulletEnabled val="1"/>
        </dgm:presLayoutVars>
      </dgm:prSet>
      <dgm:spPr>
        <a:solidFill>
          <a:srgbClr val="16F73C"/>
        </a:solidFill>
      </dgm:spPr>
    </dgm:pt>
    <dgm:pt modelId="{7C1AA8C9-34BD-4205-82E7-993040A9AC81}" type="pres">
      <dgm:prSet presAssocID="{C079E542-46BD-473E-A75E-F72B4556EA78}" presName="accent_1" presStyleCnt="0"/>
      <dgm:spPr/>
    </dgm:pt>
    <dgm:pt modelId="{6A6866DD-3C5F-478B-9CC6-B48E0FA84F23}" type="pres">
      <dgm:prSet presAssocID="{C079E542-46BD-473E-A75E-F72B4556EA78}" presName="accentRepeatNode" presStyleLbl="solidFgAcc1" presStyleIdx="0" presStyleCnt="1"/>
      <dgm:spPr/>
    </dgm:pt>
  </dgm:ptLst>
  <dgm:cxnLst>
    <dgm:cxn modelId="{837B8C44-8F04-4389-8B70-489617F0BBAF}" type="presOf" srcId="{22E5B417-E18A-4F0A-9111-FCEF7AC56434}" destId="{9CF4B7AE-6670-44AF-A0A7-DA2DF85E5CDD}" srcOrd="0" destOrd="0" presId="urn:microsoft.com/office/officeart/2008/layout/VerticalCurvedList"/>
    <dgm:cxn modelId="{DB0E4577-D29E-4D4F-8152-04DAF810B977}" type="presOf" srcId="{C8CD1CE9-94B5-4692-B474-2B051101474A}" destId="{46253619-5BC6-43E9-9BD6-FC811855B91C}" srcOrd="0" destOrd="0" presId="urn:microsoft.com/office/officeart/2008/layout/VerticalCurvedList"/>
    <dgm:cxn modelId="{DC8904C6-E67C-4838-9B2A-9295F28113A6}" type="presOf" srcId="{C079E542-46BD-473E-A75E-F72B4556EA78}" destId="{893DC3DA-222B-4B82-B00C-301748F14A4E}" srcOrd="0" destOrd="0" presId="urn:microsoft.com/office/officeart/2008/layout/VerticalCurvedList"/>
    <dgm:cxn modelId="{FD4FB4FE-76FB-4431-90C1-6BE702CF66B0}" srcId="{22E5B417-E18A-4F0A-9111-FCEF7AC56434}" destId="{C079E542-46BD-473E-A75E-F72B4556EA78}" srcOrd="0" destOrd="0" parTransId="{871428DC-6BB2-4B84-8C80-137B833B0058}" sibTransId="{C8CD1CE9-94B5-4692-B474-2B051101474A}"/>
    <dgm:cxn modelId="{EBD2CF79-C368-4884-B9D0-661910D22B0F}" type="presParOf" srcId="{9CF4B7AE-6670-44AF-A0A7-DA2DF85E5CDD}" destId="{50AD92EF-7080-4416-B016-345EC380FEFF}" srcOrd="0" destOrd="0" presId="urn:microsoft.com/office/officeart/2008/layout/VerticalCurvedList"/>
    <dgm:cxn modelId="{EB805C8E-30B0-4D52-9D39-0C92111D2F48}" type="presParOf" srcId="{50AD92EF-7080-4416-B016-345EC380FEFF}" destId="{19FF5584-5F8A-4D47-88F6-07B4326319D0}" srcOrd="0" destOrd="0" presId="urn:microsoft.com/office/officeart/2008/layout/VerticalCurvedList"/>
    <dgm:cxn modelId="{FD20FFA1-7C8E-4A2E-B23E-0141415B4DD6}" type="presParOf" srcId="{19FF5584-5F8A-4D47-88F6-07B4326319D0}" destId="{18A4E6C8-AF2F-4354-AF43-079DC81A3070}" srcOrd="0" destOrd="0" presId="urn:microsoft.com/office/officeart/2008/layout/VerticalCurvedList"/>
    <dgm:cxn modelId="{4F9FF628-F2AE-4CDC-A38F-6F52A22CDF40}" type="presParOf" srcId="{19FF5584-5F8A-4D47-88F6-07B4326319D0}" destId="{46253619-5BC6-43E9-9BD6-FC811855B91C}" srcOrd="1" destOrd="0" presId="urn:microsoft.com/office/officeart/2008/layout/VerticalCurvedList"/>
    <dgm:cxn modelId="{C90BAABC-08D5-4537-B1AC-1A91EB914D30}" type="presParOf" srcId="{19FF5584-5F8A-4D47-88F6-07B4326319D0}" destId="{892582DC-9D1C-4EB2-9FDF-7C9B2BB23CC8}" srcOrd="2" destOrd="0" presId="urn:microsoft.com/office/officeart/2008/layout/VerticalCurvedList"/>
    <dgm:cxn modelId="{7D24F69E-0521-45B5-807D-E131E060AF58}" type="presParOf" srcId="{19FF5584-5F8A-4D47-88F6-07B4326319D0}" destId="{A91801F5-071C-4455-B7D5-189AFA8C0268}" srcOrd="3" destOrd="0" presId="urn:microsoft.com/office/officeart/2008/layout/VerticalCurvedList"/>
    <dgm:cxn modelId="{4A226504-A1F9-4086-B1B6-B12B1F96F0A2}" type="presParOf" srcId="{50AD92EF-7080-4416-B016-345EC380FEFF}" destId="{893DC3DA-222B-4B82-B00C-301748F14A4E}" srcOrd="1" destOrd="0" presId="urn:microsoft.com/office/officeart/2008/layout/VerticalCurvedList"/>
    <dgm:cxn modelId="{AA5543A8-7751-4E02-A3FF-9A3B7DAA2FE4}" type="presParOf" srcId="{50AD92EF-7080-4416-B016-345EC380FEFF}" destId="{7C1AA8C9-34BD-4205-82E7-993040A9AC81}" srcOrd="2" destOrd="0" presId="urn:microsoft.com/office/officeart/2008/layout/VerticalCurvedList"/>
    <dgm:cxn modelId="{FE01ED74-DD2D-45A5-AE19-3A520CCA22A1}" type="presParOf" srcId="{7C1AA8C9-34BD-4205-82E7-993040A9AC81}" destId="{6A6866DD-3C5F-478B-9CC6-B48E0FA84F23}"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D639C4-D3AE-44FD-A031-7B49D1357CA2}" type="doc">
      <dgm:prSet loTypeId="urn:microsoft.com/office/officeart/2016/7/layout/RoundedRectangleTimeline" loCatId="process" qsTypeId="urn:microsoft.com/office/officeart/2005/8/quickstyle/simple1" qsCatId="simple" csTypeId="urn:microsoft.com/office/officeart/2005/8/colors/accent1_5" csCatId="accent1" phldr="1"/>
      <dgm:spPr/>
      <dgm:t>
        <a:bodyPr/>
        <a:lstStyle/>
        <a:p>
          <a:endParaRPr lang="en-US"/>
        </a:p>
      </dgm:t>
    </dgm:pt>
    <dgm:pt modelId="{E63D74D9-B0D0-4B8D-86F0-579EBA1440A3}">
      <dgm:prSet custT="1"/>
      <dgm:spPr>
        <a:solidFill>
          <a:schemeClr val="tx1">
            <a:lumMod val="40000"/>
            <a:lumOff val="60000"/>
            <a:alpha val="90000"/>
          </a:schemeClr>
        </a:solidFill>
      </dgm:spPr>
      <dgm:t>
        <a:bodyPr/>
        <a:lstStyle/>
        <a:p>
          <a:r>
            <a:rPr lang="en-US" sz="2400">
              <a:solidFill>
                <a:schemeClr val="tx1"/>
              </a:solidFill>
            </a:rPr>
            <a:t>2020-21 School Year</a:t>
          </a:r>
        </a:p>
      </dgm:t>
    </dgm:pt>
    <dgm:pt modelId="{F743A6AC-6F03-454D-8104-0F329AE6DD48}" type="parTrans" cxnId="{B8055F4A-5185-4269-A0D2-9248459366ED}">
      <dgm:prSet/>
      <dgm:spPr/>
      <dgm:t>
        <a:bodyPr/>
        <a:lstStyle/>
        <a:p>
          <a:endParaRPr lang="en-US" sz="4000"/>
        </a:p>
      </dgm:t>
    </dgm:pt>
    <dgm:pt modelId="{6CCA7B9D-7A5A-48A3-9690-81D9B1040E4B}" type="sibTrans" cxnId="{B8055F4A-5185-4269-A0D2-9248459366ED}">
      <dgm:prSet/>
      <dgm:spPr/>
      <dgm:t>
        <a:bodyPr/>
        <a:lstStyle/>
        <a:p>
          <a:endParaRPr lang="en-US" sz="4000"/>
        </a:p>
      </dgm:t>
    </dgm:pt>
    <dgm:pt modelId="{FC6A834B-9836-4EC4-9DAB-F972C72C9912}">
      <dgm:prSet custT="1"/>
      <dgm:spPr/>
      <dgm:t>
        <a:bodyPr/>
        <a:lstStyle/>
        <a:p>
          <a:pPr>
            <a:spcAft>
              <a:spcPts val="0"/>
            </a:spcAft>
          </a:pPr>
          <a:r>
            <a:rPr lang="en-US" sz="2400"/>
            <a:t>The Indicator 16 data is  </a:t>
          </a:r>
        </a:p>
        <a:p>
          <a:pPr>
            <a:spcAft>
              <a:spcPts val="0"/>
            </a:spcAft>
          </a:pPr>
          <a:r>
            <a:rPr lang="en-US" sz="2400"/>
            <a:t>collected on a school year basis </a:t>
          </a:r>
        </a:p>
      </dgm:t>
    </dgm:pt>
    <dgm:pt modelId="{BDEB6DDC-9A29-451C-A9CB-40C26884C094}" type="parTrans" cxnId="{657AB696-F8A1-428C-B743-78C47BC8D39D}">
      <dgm:prSet/>
      <dgm:spPr/>
      <dgm:t>
        <a:bodyPr/>
        <a:lstStyle/>
        <a:p>
          <a:endParaRPr lang="en-US" sz="4000"/>
        </a:p>
      </dgm:t>
    </dgm:pt>
    <dgm:pt modelId="{168F899F-4395-4B52-89CB-A5EA86B7EA1E}" type="sibTrans" cxnId="{657AB696-F8A1-428C-B743-78C47BC8D39D}">
      <dgm:prSet/>
      <dgm:spPr/>
      <dgm:t>
        <a:bodyPr/>
        <a:lstStyle/>
        <a:p>
          <a:endParaRPr lang="en-US" sz="4000"/>
        </a:p>
      </dgm:t>
    </dgm:pt>
    <dgm:pt modelId="{DE7E549C-5B30-4874-B4C6-9BABDD91A4CF}">
      <dgm:prSet custT="1"/>
      <dgm:spPr/>
      <dgm:t>
        <a:bodyPr/>
        <a:lstStyle/>
        <a:p>
          <a:pPr>
            <a:spcAft>
              <a:spcPts val="0"/>
            </a:spcAft>
          </a:pPr>
          <a:r>
            <a:rPr lang="en-US" sz="2400"/>
            <a:t>The FFY 2020 APR is </a:t>
          </a:r>
        </a:p>
        <a:p>
          <a:pPr>
            <a:spcAft>
              <a:spcPts val="0"/>
            </a:spcAft>
          </a:pPr>
          <a:r>
            <a:rPr lang="en-US" sz="2400"/>
            <a:t>submitted to OSEP</a:t>
          </a:r>
        </a:p>
      </dgm:t>
    </dgm:pt>
    <dgm:pt modelId="{0E239E6A-8EFD-47CB-9692-86786A1744A1}" type="parTrans" cxnId="{367268EB-CB15-4ED1-AFF3-77BC07D04397}">
      <dgm:prSet/>
      <dgm:spPr/>
      <dgm:t>
        <a:bodyPr/>
        <a:lstStyle/>
        <a:p>
          <a:endParaRPr lang="en-US" sz="4000"/>
        </a:p>
      </dgm:t>
    </dgm:pt>
    <dgm:pt modelId="{FB95F073-989F-4C29-AC45-4C0AB9BC7C8B}" type="sibTrans" cxnId="{367268EB-CB15-4ED1-AFF3-77BC07D04397}">
      <dgm:prSet/>
      <dgm:spPr/>
      <dgm:t>
        <a:bodyPr/>
        <a:lstStyle/>
        <a:p>
          <a:endParaRPr lang="en-US" sz="4000"/>
        </a:p>
      </dgm:t>
    </dgm:pt>
    <dgm:pt modelId="{7D64E78C-2C97-49A5-90C0-607D5C9473CE}">
      <dgm:prSet custT="1"/>
      <dgm:spPr/>
      <dgm:t>
        <a:bodyPr/>
        <a:lstStyle/>
        <a:p>
          <a:pPr>
            <a:spcAft>
              <a:spcPts val="0"/>
            </a:spcAft>
          </a:pPr>
          <a:endParaRPr lang="en-US" sz="2400"/>
        </a:p>
      </dgm:t>
    </dgm:pt>
    <dgm:pt modelId="{53A433A2-0032-4608-8B63-6DC520DABB5C}" type="parTrans" cxnId="{EA7737CB-4771-4546-B659-1EFB87DB3F07}">
      <dgm:prSet/>
      <dgm:spPr/>
      <dgm:t>
        <a:bodyPr/>
        <a:lstStyle/>
        <a:p>
          <a:endParaRPr lang="en-US" sz="4000"/>
        </a:p>
      </dgm:t>
    </dgm:pt>
    <dgm:pt modelId="{19FF7039-448E-4161-A6B7-1B5B43BD51B9}" type="sibTrans" cxnId="{EA7737CB-4771-4546-B659-1EFB87DB3F07}">
      <dgm:prSet/>
      <dgm:spPr/>
      <dgm:t>
        <a:bodyPr/>
        <a:lstStyle/>
        <a:p>
          <a:endParaRPr lang="en-US" sz="4000"/>
        </a:p>
      </dgm:t>
    </dgm:pt>
    <dgm:pt modelId="{BCC3666D-909C-42E9-A357-C489EFD7448E}">
      <dgm:prSet custT="1"/>
      <dgm:spPr>
        <a:solidFill>
          <a:schemeClr val="tx1">
            <a:lumMod val="75000"/>
            <a:alpha val="70000"/>
          </a:schemeClr>
        </a:solidFill>
      </dgm:spPr>
      <dgm:t>
        <a:bodyPr/>
        <a:lstStyle/>
        <a:p>
          <a:r>
            <a:rPr lang="en-US" sz="2400">
              <a:solidFill>
                <a:schemeClr val="bg1"/>
              </a:solidFill>
            </a:rPr>
            <a:t>FFY 2020 APR</a:t>
          </a:r>
        </a:p>
      </dgm:t>
    </dgm:pt>
    <dgm:pt modelId="{266EA25B-479F-47CE-91F7-36ACB74DE692}" type="parTrans" cxnId="{06D3025D-9903-4273-8426-2943CEE7CB87}">
      <dgm:prSet/>
      <dgm:spPr/>
      <dgm:t>
        <a:bodyPr/>
        <a:lstStyle/>
        <a:p>
          <a:endParaRPr lang="en-US" sz="4000"/>
        </a:p>
      </dgm:t>
    </dgm:pt>
    <dgm:pt modelId="{CE26B57A-B78C-40B2-A027-21D34E1A7E69}" type="sibTrans" cxnId="{06D3025D-9903-4273-8426-2943CEE7CB87}">
      <dgm:prSet/>
      <dgm:spPr/>
      <dgm:t>
        <a:bodyPr/>
        <a:lstStyle/>
        <a:p>
          <a:endParaRPr lang="en-US" sz="4000"/>
        </a:p>
      </dgm:t>
    </dgm:pt>
    <dgm:pt modelId="{6CBEAB83-1C97-47B4-8784-BF4EB6B5E295}">
      <dgm:prSet custT="1"/>
      <dgm:spPr/>
      <dgm:t>
        <a:bodyPr/>
        <a:lstStyle/>
        <a:p>
          <a:pPr>
            <a:spcAft>
              <a:spcPts val="0"/>
            </a:spcAft>
          </a:pPr>
          <a:r>
            <a:rPr lang="en-US" sz="2800"/>
            <a:t>The 2020-21 School Year Data is </a:t>
          </a:r>
        </a:p>
        <a:p>
          <a:pPr>
            <a:spcAft>
              <a:spcPts val="0"/>
            </a:spcAft>
          </a:pPr>
          <a:r>
            <a:rPr lang="en-US" sz="2800"/>
            <a:t>included in the FFY 2020 APR</a:t>
          </a:r>
        </a:p>
      </dgm:t>
    </dgm:pt>
    <dgm:pt modelId="{5E086464-70F8-4343-AEF4-888615845606}" type="parTrans" cxnId="{56FF2826-3A26-46DA-BC8B-9CB2F03B3B7B}">
      <dgm:prSet/>
      <dgm:spPr/>
      <dgm:t>
        <a:bodyPr/>
        <a:lstStyle/>
        <a:p>
          <a:endParaRPr lang="en-US" sz="4000"/>
        </a:p>
      </dgm:t>
    </dgm:pt>
    <dgm:pt modelId="{5B824976-F5C9-4F90-8449-111C6F68D2EF}" type="sibTrans" cxnId="{56FF2826-3A26-46DA-BC8B-9CB2F03B3B7B}">
      <dgm:prSet/>
      <dgm:spPr/>
      <dgm:t>
        <a:bodyPr/>
        <a:lstStyle/>
        <a:p>
          <a:endParaRPr lang="en-US" sz="4000"/>
        </a:p>
      </dgm:t>
    </dgm:pt>
    <dgm:pt modelId="{9D874E61-B04E-49CE-9BFA-C23EB057FD6B}">
      <dgm:prSet custT="1"/>
      <dgm:spPr/>
      <dgm:t>
        <a:bodyPr/>
        <a:lstStyle/>
        <a:p>
          <a:r>
            <a:rPr lang="en-US" sz="2400">
              <a:solidFill>
                <a:schemeClr val="tx1"/>
              </a:solidFill>
            </a:rPr>
            <a:t>February 2022</a:t>
          </a:r>
        </a:p>
      </dgm:t>
    </dgm:pt>
    <dgm:pt modelId="{B3191DAE-600C-4B8A-8D6D-E00A0B7B81AE}" type="sibTrans" cxnId="{BF7248DD-97D4-48FD-AEC0-E67B4A039743}">
      <dgm:prSet/>
      <dgm:spPr/>
      <dgm:t>
        <a:bodyPr/>
        <a:lstStyle/>
        <a:p>
          <a:endParaRPr lang="en-US" sz="4000"/>
        </a:p>
      </dgm:t>
    </dgm:pt>
    <dgm:pt modelId="{24BDE125-EC46-4CED-B23D-38B3091E76E0}" type="parTrans" cxnId="{BF7248DD-97D4-48FD-AEC0-E67B4A039743}">
      <dgm:prSet/>
      <dgm:spPr/>
      <dgm:t>
        <a:bodyPr/>
        <a:lstStyle/>
        <a:p>
          <a:endParaRPr lang="en-US" sz="4000"/>
        </a:p>
      </dgm:t>
    </dgm:pt>
    <dgm:pt modelId="{19095BB5-2802-480B-AA09-679F3589E6EE}" type="pres">
      <dgm:prSet presAssocID="{4FD639C4-D3AE-44FD-A031-7B49D1357CA2}" presName="Name0" presStyleCnt="0">
        <dgm:presLayoutVars>
          <dgm:chMax/>
          <dgm:chPref/>
          <dgm:animLvl val="lvl"/>
        </dgm:presLayoutVars>
      </dgm:prSet>
      <dgm:spPr/>
    </dgm:pt>
    <dgm:pt modelId="{B622FC15-C958-469F-A39E-9EDC723A2293}" type="pres">
      <dgm:prSet presAssocID="{E63D74D9-B0D0-4B8D-86F0-579EBA1440A3}" presName="composite1" presStyleCnt="0"/>
      <dgm:spPr/>
    </dgm:pt>
    <dgm:pt modelId="{3B51558E-8599-49B9-B59C-0B1B7569CF5A}" type="pres">
      <dgm:prSet presAssocID="{E63D74D9-B0D0-4B8D-86F0-579EBA1440A3}" presName="parent1" presStyleLbl="alignNode1" presStyleIdx="0" presStyleCnt="3">
        <dgm:presLayoutVars>
          <dgm:chMax val="1"/>
          <dgm:chPref val="1"/>
          <dgm:bulletEnabled val="1"/>
        </dgm:presLayoutVars>
      </dgm:prSet>
      <dgm:spPr/>
    </dgm:pt>
    <dgm:pt modelId="{F63F2B01-5D72-4A02-8697-133ED9E6591E}" type="pres">
      <dgm:prSet presAssocID="{E63D74D9-B0D0-4B8D-86F0-579EBA1440A3}" presName="Childtext1" presStyleLbl="revTx" presStyleIdx="0" presStyleCnt="3">
        <dgm:presLayoutVars>
          <dgm:bulletEnabled val="1"/>
        </dgm:presLayoutVars>
      </dgm:prSet>
      <dgm:spPr/>
    </dgm:pt>
    <dgm:pt modelId="{2F310C15-1BED-4BBD-A1DE-87B40BF60BC1}" type="pres">
      <dgm:prSet presAssocID="{E63D74D9-B0D0-4B8D-86F0-579EBA1440A3}" presName="ConnectLine1" presStyleLbl="sibTrans1D1" presStyleIdx="0" presStyleCnt="3"/>
      <dgm:spPr>
        <a:noFill/>
        <a:ln w="6350" cap="flat" cmpd="sng" algn="ctr">
          <a:solidFill>
            <a:schemeClr val="accent1">
              <a:shade val="90000"/>
              <a:hueOff val="0"/>
              <a:satOff val="0"/>
              <a:lumOff val="0"/>
              <a:alphaOff val="0"/>
            </a:schemeClr>
          </a:solidFill>
          <a:prstDash val="dash"/>
          <a:miter lim="800000"/>
        </a:ln>
        <a:effectLst/>
      </dgm:spPr>
    </dgm:pt>
    <dgm:pt modelId="{16803928-0384-4E94-82B3-A4E028570F79}" type="pres">
      <dgm:prSet presAssocID="{E63D74D9-B0D0-4B8D-86F0-579EBA1440A3}" presName="ConnectLineEnd1" presStyleLbl="lnNode1" presStyleIdx="0" presStyleCnt="3"/>
      <dgm:spPr/>
    </dgm:pt>
    <dgm:pt modelId="{7E2A9C47-54E2-442C-BEDF-835870442900}" type="pres">
      <dgm:prSet presAssocID="{E63D74D9-B0D0-4B8D-86F0-579EBA1440A3}" presName="EmptyPane1" presStyleCnt="0"/>
      <dgm:spPr/>
    </dgm:pt>
    <dgm:pt modelId="{C306B04A-19FD-4073-9AE1-41113BA127B5}" type="pres">
      <dgm:prSet presAssocID="{6CCA7B9D-7A5A-48A3-9690-81D9B1040E4B}" presName="spaceBetweenRectangles1" presStyleCnt="0"/>
      <dgm:spPr/>
    </dgm:pt>
    <dgm:pt modelId="{1F8CA5B4-235E-4C3A-9C01-92E8354841BA}" type="pres">
      <dgm:prSet presAssocID="{BCC3666D-909C-42E9-A357-C489EFD7448E}" presName="composite1" presStyleCnt="0"/>
      <dgm:spPr/>
    </dgm:pt>
    <dgm:pt modelId="{E8F4C2FB-C519-4B52-B0BA-6C6F070F731F}" type="pres">
      <dgm:prSet presAssocID="{BCC3666D-909C-42E9-A357-C489EFD7448E}" presName="parent1" presStyleLbl="alignNode1" presStyleIdx="1" presStyleCnt="3">
        <dgm:presLayoutVars>
          <dgm:chMax val="1"/>
          <dgm:chPref val="1"/>
          <dgm:bulletEnabled val="1"/>
        </dgm:presLayoutVars>
      </dgm:prSet>
      <dgm:spPr/>
    </dgm:pt>
    <dgm:pt modelId="{6AD09D91-4B94-49E3-9314-CB0BF2F207D7}" type="pres">
      <dgm:prSet presAssocID="{BCC3666D-909C-42E9-A357-C489EFD7448E}" presName="Childtext1" presStyleLbl="revTx" presStyleIdx="1" presStyleCnt="3">
        <dgm:presLayoutVars>
          <dgm:bulletEnabled val="1"/>
        </dgm:presLayoutVars>
      </dgm:prSet>
      <dgm:spPr/>
    </dgm:pt>
    <dgm:pt modelId="{B225364B-B269-431F-AF61-ABC8EE0401B0}" type="pres">
      <dgm:prSet presAssocID="{BCC3666D-909C-42E9-A357-C489EFD7448E}" presName="ConnectLine1" presStyleLbl="sibTrans1D1" presStyleIdx="1" presStyleCnt="3"/>
      <dgm:spPr>
        <a:noFill/>
        <a:ln w="6350" cap="flat" cmpd="sng" algn="ctr">
          <a:solidFill>
            <a:schemeClr val="accent1">
              <a:shade val="90000"/>
              <a:hueOff val="207713"/>
              <a:satOff val="-4436"/>
              <a:lumOff val="16555"/>
              <a:alphaOff val="0"/>
            </a:schemeClr>
          </a:solidFill>
          <a:prstDash val="dash"/>
          <a:miter lim="800000"/>
        </a:ln>
        <a:effectLst/>
      </dgm:spPr>
    </dgm:pt>
    <dgm:pt modelId="{E95CD284-3A25-4BC0-9ABD-2E732BFBCD95}" type="pres">
      <dgm:prSet presAssocID="{BCC3666D-909C-42E9-A357-C489EFD7448E}" presName="ConnectLineEnd1" presStyleLbl="lnNode1" presStyleIdx="1" presStyleCnt="3"/>
      <dgm:spPr/>
    </dgm:pt>
    <dgm:pt modelId="{C3C3F9CE-BCD0-470B-B84E-EE72A257ED8A}" type="pres">
      <dgm:prSet presAssocID="{BCC3666D-909C-42E9-A357-C489EFD7448E}" presName="EmptyPane1" presStyleCnt="0"/>
      <dgm:spPr/>
    </dgm:pt>
    <dgm:pt modelId="{CD40A0E6-EACA-4BAF-BA1E-AA208EA716BF}" type="pres">
      <dgm:prSet presAssocID="{CE26B57A-B78C-40B2-A027-21D34E1A7E69}" presName="spaceBetweenRectangles1" presStyleCnt="0"/>
      <dgm:spPr/>
    </dgm:pt>
    <dgm:pt modelId="{71835881-13EC-4DE4-A163-1BD73BE79A34}" type="pres">
      <dgm:prSet presAssocID="{9D874E61-B04E-49CE-9BFA-C23EB057FD6B}" presName="composite1" presStyleCnt="0"/>
      <dgm:spPr/>
    </dgm:pt>
    <dgm:pt modelId="{FEFCA557-3386-4095-B2D8-0E5404D351C4}" type="pres">
      <dgm:prSet presAssocID="{9D874E61-B04E-49CE-9BFA-C23EB057FD6B}" presName="parent1" presStyleLbl="alignNode1" presStyleIdx="2" presStyleCnt="3">
        <dgm:presLayoutVars>
          <dgm:chMax val="1"/>
          <dgm:chPref val="1"/>
          <dgm:bulletEnabled val="1"/>
        </dgm:presLayoutVars>
      </dgm:prSet>
      <dgm:spPr/>
    </dgm:pt>
    <dgm:pt modelId="{6F1F35E7-B7DF-4548-98F0-7A70E47E2EFA}" type="pres">
      <dgm:prSet presAssocID="{9D874E61-B04E-49CE-9BFA-C23EB057FD6B}" presName="Childtext1" presStyleLbl="revTx" presStyleIdx="2" presStyleCnt="3">
        <dgm:presLayoutVars>
          <dgm:bulletEnabled val="1"/>
        </dgm:presLayoutVars>
      </dgm:prSet>
      <dgm:spPr/>
    </dgm:pt>
    <dgm:pt modelId="{0B9C7160-43DA-41EE-8EC4-4F7749243820}" type="pres">
      <dgm:prSet presAssocID="{9D874E61-B04E-49CE-9BFA-C23EB057FD6B}" presName="ConnectLine1" presStyleLbl="sibTrans1D1" presStyleIdx="2" presStyleCnt="3"/>
      <dgm:spPr>
        <a:noFill/>
        <a:ln w="6350" cap="flat" cmpd="sng" algn="ctr">
          <a:solidFill>
            <a:schemeClr val="accent1">
              <a:shade val="90000"/>
              <a:hueOff val="415426"/>
              <a:satOff val="-8871"/>
              <a:lumOff val="33109"/>
              <a:alphaOff val="0"/>
            </a:schemeClr>
          </a:solidFill>
          <a:prstDash val="dash"/>
          <a:miter lim="800000"/>
        </a:ln>
        <a:effectLst/>
      </dgm:spPr>
    </dgm:pt>
    <dgm:pt modelId="{BD0FA086-FA31-467C-ABAE-D1CE5E39F6AB}" type="pres">
      <dgm:prSet presAssocID="{9D874E61-B04E-49CE-9BFA-C23EB057FD6B}" presName="ConnectLineEnd1" presStyleLbl="lnNode1" presStyleIdx="2" presStyleCnt="3"/>
      <dgm:spPr/>
    </dgm:pt>
    <dgm:pt modelId="{90AC2040-7560-411E-BDC9-3ACEA54E03C3}" type="pres">
      <dgm:prSet presAssocID="{9D874E61-B04E-49CE-9BFA-C23EB057FD6B}" presName="EmptyPane1" presStyleCnt="0"/>
      <dgm:spPr/>
    </dgm:pt>
  </dgm:ptLst>
  <dgm:cxnLst>
    <dgm:cxn modelId="{56FF2826-3A26-46DA-BC8B-9CB2F03B3B7B}" srcId="{BCC3666D-909C-42E9-A357-C489EFD7448E}" destId="{6CBEAB83-1C97-47B4-8784-BF4EB6B5E295}" srcOrd="0" destOrd="0" parTransId="{5E086464-70F8-4343-AEF4-888615845606}" sibTransId="{5B824976-F5C9-4F90-8449-111C6F68D2EF}"/>
    <dgm:cxn modelId="{D7505132-A59E-4C88-B23E-7D81354A2EEE}" type="presOf" srcId="{DE7E549C-5B30-4874-B4C6-9BABDD91A4CF}" destId="{6F1F35E7-B7DF-4548-98F0-7A70E47E2EFA}" srcOrd="0" destOrd="0" presId="urn:microsoft.com/office/officeart/2016/7/layout/RoundedRectangleTimeline"/>
    <dgm:cxn modelId="{06D3025D-9903-4273-8426-2943CEE7CB87}" srcId="{4FD639C4-D3AE-44FD-A031-7B49D1357CA2}" destId="{BCC3666D-909C-42E9-A357-C489EFD7448E}" srcOrd="1" destOrd="0" parTransId="{266EA25B-479F-47CE-91F7-36ACB74DE692}" sibTransId="{CE26B57A-B78C-40B2-A027-21D34E1A7E69}"/>
    <dgm:cxn modelId="{B8055F4A-5185-4269-A0D2-9248459366ED}" srcId="{4FD639C4-D3AE-44FD-A031-7B49D1357CA2}" destId="{E63D74D9-B0D0-4B8D-86F0-579EBA1440A3}" srcOrd="0" destOrd="0" parTransId="{F743A6AC-6F03-454D-8104-0F329AE6DD48}" sibTransId="{6CCA7B9D-7A5A-48A3-9690-81D9B1040E4B}"/>
    <dgm:cxn modelId="{B6D85551-1A5B-4FE7-82DE-B5005B19C01E}" type="presOf" srcId="{6CBEAB83-1C97-47B4-8784-BF4EB6B5E295}" destId="{6AD09D91-4B94-49E3-9314-CB0BF2F207D7}" srcOrd="0" destOrd="0" presId="urn:microsoft.com/office/officeart/2016/7/layout/RoundedRectangleTimeline"/>
    <dgm:cxn modelId="{007C5A96-8464-4CF6-BBD9-28C7393DF03D}" type="presOf" srcId="{BCC3666D-909C-42E9-A357-C489EFD7448E}" destId="{E8F4C2FB-C519-4B52-B0BA-6C6F070F731F}" srcOrd="0" destOrd="0" presId="urn:microsoft.com/office/officeart/2016/7/layout/RoundedRectangleTimeline"/>
    <dgm:cxn modelId="{657AB696-F8A1-428C-B743-78C47BC8D39D}" srcId="{E63D74D9-B0D0-4B8D-86F0-579EBA1440A3}" destId="{FC6A834B-9836-4EC4-9DAB-F972C72C9912}" srcOrd="1" destOrd="0" parTransId="{BDEB6DDC-9A29-451C-A9CB-40C26884C094}" sibTransId="{168F899F-4395-4B52-89CB-A5EA86B7EA1E}"/>
    <dgm:cxn modelId="{E221A39B-79AA-4064-8CE2-ED95A248D907}" type="presOf" srcId="{4FD639C4-D3AE-44FD-A031-7B49D1357CA2}" destId="{19095BB5-2802-480B-AA09-679F3589E6EE}" srcOrd="0" destOrd="0" presId="urn:microsoft.com/office/officeart/2016/7/layout/RoundedRectangleTimeline"/>
    <dgm:cxn modelId="{6DFD91B8-864D-46EB-AAC7-05D2A96CD1BE}" type="presOf" srcId="{9D874E61-B04E-49CE-9BFA-C23EB057FD6B}" destId="{FEFCA557-3386-4095-B2D8-0E5404D351C4}" srcOrd="0" destOrd="0" presId="urn:microsoft.com/office/officeart/2016/7/layout/RoundedRectangleTimeline"/>
    <dgm:cxn modelId="{EA7737CB-4771-4546-B659-1EFB87DB3F07}" srcId="{E63D74D9-B0D0-4B8D-86F0-579EBA1440A3}" destId="{7D64E78C-2C97-49A5-90C0-607D5C9473CE}" srcOrd="0" destOrd="0" parTransId="{53A433A2-0032-4608-8B63-6DC520DABB5C}" sibTransId="{19FF7039-448E-4161-A6B7-1B5B43BD51B9}"/>
    <dgm:cxn modelId="{95D69ED8-58ED-473E-9DBF-FB6780A39746}" type="presOf" srcId="{E63D74D9-B0D0-4B8D-86F0-579EBA1440A3}" destId="{3B51558E-8599-49B9-B59C-0B1B7569CF5A}" srcOrd="0" destOrd="0" presId="urn:microsoft.com/office/officeart/2016/7/layout/RoundedRectangleTimeline"/>
    <dgm:cxn modelId="{BF7248DD-97D4-48FD-AEC0-E67B4A039743}" srcId="{4FD639C4-D3AE-44FD-A031-7B49D1357CA2}" destId="{9D874E61-B04E-49CE-9BFA-C23EB057FD6B}" srcOrd="2" destOrd="0" parTransId="{24BDE125-EC46-4CED-B23D-38B3091E76E0}" sibTransId="{B3191DAE-600C-4B8A-8D6D-E00A0B7B81AE}"/>
    <dgm:cxn modelId="{E4E95DE7-3525-4412-B8E0-DED74BFEA59B}" type="presOf" srcId="{FC6A834B-9836-4EC4-9DAB-F972C72C9912}" destId="{F63F2B01-5D72-4A02-8697-133ED9E6591E}" srcOrd="0" destOrd="1" presId="urn:microsoft.com/office/officeart/2016/7/layout/RoundedRectangleTimeline"/>
    <dgm:cxn modelId="{367268EB-CB15-4ED1-AFF3-77BC07D04397}" srcId="{9D874E61-B04E-49CE-9BFA-C23EB057FD6B}" destId="{DE7E549C-5B30-4874-B4C6-9BABDD91A4CF}" srcOrd="0" destOrd="0" parTransId="{0E239E6A-8EFD-47CB-9692-86786A1744A1}" sibTransId="{FB95F073-989F-4C29-AC45-4C0AB9BC7C8B}"/>
    <dgm:cxn modelId="{EA3D1CEC-BC42-4F33-B16E-E914259FB470}" type="presOf" srcId="{7D64E78C-2C97-49A5-90C0-607D5C9473CE}" destId="{F63F2B01-5D72-4A02-8697-133ED9E6591E}" srcOrd="0" destOrd="0" presId="urn:microsoft.com/office/officeart/2016/7/layout/RoundedRectangleTimeline"/>
    <dgm:cxn modelId="{635DB7C9-DD3B-4CDB-8D7E-7349400A4250}" type="presParOf" srcId="{19095BB5-2802-480B-AA09-679F3589E6EE}" destId="{B622FC15-C958-469F-A39E-9EDC723A2293}" srcOrd="0" destOrd="0" presId="urn:microsoft.com/office/officeart/2016/7/layout/RoundedRectangleTimeline"/>
    <dgm:cxn modelId="{30466793-4A99-4ED9-AA25-CA44B2C52A9B}" type="presParOf" srcId="{B622FC15-C958-469F-A39E-9EDC723A2293}" destId="{3B51558E-8599-49B9-B59C-0B1B7569CF5A}" srcOrd="0" destOrd="0" presId="urn:microsoft.com/office/officeart/2016/7/layout/RoundedRectangleTimeline"/>
    <dgm:cxn modelId="{CBDEC9E2-CA33-4823-904D-CDB106EE3C21}" type="presParOf" srcId="{B622FC15-C958-469F-A39E-9EDC723A2293}" destId="{F63F2B01-5D72-4A02-8697-133ED9E6591E}" srcOrd="1" destOrd="0" presId="urn:microsoft.com/office/officeart/2016/7/layout/RoundedRectangleTimeline"/>
    <dgm:cxn modelId="{B7D4A847-C71E-413B-9BEB-0AD289C137CB}" type="presParOf" srcId="{B622FC15-C958-469F-A39E-9EDC723A2293}" destId="{2F310C15-1BED-4BBD-A1DE-87B40BF60BC1}" srcOrd="2" destOrd="0" presId="urn:microsoft.com/office/officeart/2016/7/layout/RoundedRectangleTimeline"/>
    <dgm:cxn modelId="{9FC313A0-5143-4AC8-84CB-C59F050C948E}" type="presParOf" srcId="{B622FC15-C958-469F-A39E-9EDC723A2293}" destId="{16803928-0384-4E94-82B3-A4E028570F79}" srcOrd="3" destOrd="0" presId="urn:microsoft.com/office/officeart/2016/7/layout/RoundedRectangleTimeline"/>
    <dgm:cxn modelId="{228A768D-06C6-4987-AC5E-5436F1C26937}" type="presParOf" srcId="{B622FC15-C958-469F-A39E-9EDC723A2293}" destId="{7E2A9C47-54E2-442C-BEDF-835870442900}" srcOrd="4" destOrd="0" presId="urn:microsoft.com/office/officeart/2016/7/layout/RoundedRectangleTimeline"/>
    <dgm:cxn modelId="{F3138AB3-8AC8-436F-951A-C60AE7E033B1}" type="presParOf" srcId="{19095BB5-2802-480B-AA09-679F3589E6EE}" destId="{C306B04A-19FD-4073-9AE1-41113BA127B5}" srcOrd="1" destOrd="0" presId="urn:microsoft.com/office/officeart/2016/7/layout/RoundedRectangleTimeline"/>
    <dgm:cxn modelId="{F970E288-A87A-491F-BAD5-3BEEB7EB6229}" type="presParOf" srcId="{19095BB5-2802-480B-AA09-679F3589E6EE}" destId="{1F8CA5B4-235E-4C3A-9C01-92E8354841BA}" srcOrd="2" destOrd="0" presId="urn:microsoft.com/office/officeart/2016/7/layout/RoundedRectangleTimeline"/>
    <dgm:cxn modelId="{60568957-8268-477B-A126-5BEB31D478C2}" type="presParOf" srcId="{1F8CA5B4-235E-4C3A-9C01-92E8354841BA}" destId="{E8F4C2FB-C519-4B52-B0BA-6C6F070F731F}" srcOrd="0" destOrd="0" presId="urn:microsoft.com/office/officeart/2016/7/layout/RoundedRectangleTimeline"/>
    <dgm:cxn modelId="{414068F9-51D6-40D1-B2A8-5395CDCB0FB7}" type="presParOf" srcId="{1F8CA5B4-235E-4C3A-9C01-92E8354841BA}" destId="{6AD09D91-4B94-49E3-9314-CB0BF2F207D7}" srcOrd="1" destOrd="0" presId="urn:microsoft.com/office/officeart/2016/7/layout/RoundedRectangleTimeline"/>
    <dgm:cxn modelId="{ECA23F85-9C65-40BA-A1D2-715F789C15AD}" type="presParOf" srcId="{1F8CA5B4-235E-4C3A-9C01-92E8354841BA}" destId="{B225364B-B269-431F-AF61-ABC8EE0401B0}" srcOrd="2" destOrd="0" presId="urn:microsoft.com/office/officeart/2016/7/layout/RoundedRectangleTimeline"/>
    <dgm:cxn modelId="{AE96DF47-7B07-410B-9B4C-A7608191F5AA}" type="presParOf" srcId="{1F8CA5B4-235E-4C3A-9C01-92E8354841BA}" destId="{E95CD284-3A25-4BC0-9ABD-2E732BFBCD95}" srcOrd="3" destOrd="0" presId="urn:microsoft.com/office/officeart/2016/7/layout/RoundedRectangleTimeline"/>
    <dgm:cxn modelId="{533DBC42-F2D4-493C-B40F-693DD6CD4FAD}" type="presParOf" srcId="{1F8CA5B4-235E-4C3A-9C01-92E8354841BA}" destId="{C3C3F9CE-BCD0-470B-B84E-EE72A257ED8A}" srcOrd="4" destOrd="0" presId="urn:microsoft.com/office/officeart/2016/7/layout/RoundedRectangleTimeline"/>
    <dgm:cxn modelId="{BA2C796D-0C6D-426E-B386-F50C7C652320}" type="presParOf" srcId="{19095BB5-2802-480B-AA09-679F3589E6EE}" destId="{CD40A0E6-EACA-4BAF-BA1E-AA208EA716BF}" srcOrd="3" destOrd="0" presId="urn:microsoft.com/office/officeart/2016/7/layout/RoundedRectangleTimeline"/>
    <dgm:cxn modelId="{0FDC0F84-46DF-4E86-9821-B34F62C551B2}" type="presParOf" srcId="{19095BB5-2802-480B-AA09-679F3589E6EE}" destId="{71835881-13EC-4DE4-A163-1BD73BE79A34}" srcOrd="4" destOrd="0" presId="urn:microsoft.com/office/officeart/2016/7/layout/RoundedRectangleTimeline"/>
    <dgm:cxn modelId="{4E262FD3-12B6-4579-987A-4C731F894362}" type="presParOf" srcId="{71835881-13EC-4DE4-A163-1BD73BE79A34}" destId="{FEFCA557-3386-4095-B2D8-0E5404D351C4}" srcOrd="0" destOrd="0" presId="urn:microsoft.com/office/officeart/2016/7/layout/RoundedRectangleTimeline"/>
    <dgm:cxn modelId="{DA47E84F-21F6-4429-B7EA-7D543AE273D3}" type="presParOf" srcId="{71835881-13EC-4DE4-A163-1BD73BE79A34}" destId="{6F1F35E7-B7DF-4548-98F0-7A70E47E2EFA}" srcOrd="1" destOrd="0" presId="urn:microsoft.com/office/officeart/2016/7/layout/RoundedRectangleTimeline"/>
    <dgm:cxn modelId="{93B02EA8-EE37-4CE3-952E-A2F8980A331D}" type="presParOf" srcId="{71835881-13EC-4DE4-A163-1BD73BE79A34}" destId="{0B9C7160-43DA-41EE-8EC4-4F7749243820}" srcOrd="2" destOrd="0" presId="urn:microsoft.com/office/officeart/2016/7/layout/RoundedRectangleTimeline"/>
    <dgm:cxn modelId="{41BAADCD-FDAB-4C72-A837-98F26750C10B}" type="presParOf" srcId="{71835881-13EC-4DE4-A163-1BD73BE79A34}" destId="{BD0FA086-FA31-467C-ABAE-D1CE5E39F6AB}" srcOrd="3" destOrd="0" presId="urn:microsoft.com/office/officeart/2016/7/layout/RoundedRectangleTimeline"/>
    <dgm:cxn modelId="{6F7764E9-7FC6-4106-A0B2-38E958DE790B}" type="presParOf" srcId="{71835881-13EC-4DE4-A163-1BD73BE79A34}" destId="{90AC2040-7560-411E-BDC9-3ACEA54E03C3}" srcOrd="4" destOrd="0" presId="urn:microsoft.com/office/officeart/2016/7/layout/RoundedRectangle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E5B417-E18A-4F0A-9111-FCEF7AC56434}"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C079E542-46BD-473E-A75E-F72B4556EA78}">
      <dgm:prSet/>
      <dgm:spPr>
        <a:solidFill>
          <a:srgbClr val="FF3300"/>
        </a:solidFill>
      </dgm:spPr>
      <dgm:t>
        <a:bodyPr/>
        <a:lstStyle/>
        <a:p>
          <a:pPr rtl="0"/>
          <a:r>
            <a:rPr lang="en-US">
              <a:solidFill>
                <a:schemeClr val="bg2">
                  <a:lumMod val="10000"/>
                </a:schemeClr>
              </a:solidFill>
              <a:latin typeface="Corbel" panose="020B0503020204020204"/>
            </a:rPr>
            <a:t>Improvement Activities</a:t>
          </a:r>
          <a:endParaRPr lang="en-US">
            <a:solidFill>
              <a:schemeClr val="bg2">
                <a:lumMod val="10000"/>
              </a:schemeClr>
            </a:solidFill>
          </a:endParaRPr>
        </a:p>
      </dgm:t>
    </dgm:pt>
    <dgm:pt modelId="{871428DC-6BB2-4B84-8C80-137B833B0058}" type="parTrans" cxnId="{FD4FB4FE-76FB-4431-90C1-6BE702CF66B0}">
      <dgm:prSet/>
      <dgm:spPr/>
      <dgm:t>
        <a:bodyPr/>
        <a:lstStyle/>
        <a:p>
          <a:endParaRPr lang="en-US"/>
        </a:p>
      </dgm:t>
    </dgm:pt>
    <dgm:pt modelId="{C8CD1CE9-94B5-4692-B474-2B051101474A}" type="sibTrans" cxnId="{FD4FB4FE-76FB-4431-90C1-6BE702CF66B0}">
      <dgm:prSet/>
      <dgm:spPr/>
      <dgm:t>
        <a:bodyPr/>
        <a:lstStyle/>
        <a:p>
          <a:endParaRPr lang="en-US"/>
        </a:p>
      </dgm:t>
    </dgm:pt>
    <dgm:pt modelId="{9CF4B7AE-6670-44AF-A0A7-DA2DF85E5CDD}" type="pres">
      <dgm:prSet presAssocID="{22E5B417-E18A-4F0A-9111-FCEF7AC56434}" presName="Name0" presStyleCnt="0">
        <dgm:presLayoutVars>
          <dgm:chMax val="7"/>
          <dgm:chPref val="7"/>
          <dgm:dir/>
        </dgm:presLayoutVars>
      </dgm:prSet>
      <dgm:spPr/>
    </dgm:pt>
    <dgm:pt modelId="{50AD92EF-7080-4416-B016-345EC380FEFF}" type="pres">
      <dgm:prSet presAssocID="{22E5B417-E18A-4F0A-9111-FCEF7AC56434}" presName="Name1" presStyleCnt="0"/>
      <dgm:spPr/>
    </dgm:pt>
    <dgm:pt modelId="{19FF5584-5F8A-4D47-88F6-07B4326319D0}" type="pres">
      <dgm:prSet presAssocID="{22E5B417-E18A-4F0A-9111-FCEF7AC56434}" presName="cycle" presStyleCnt="0"/>
      <dgm:spPr/>
    </dgm:pt>
    <dgm:pt modelId="{18A4E6C8-AF2F-4354-AF43-079DC81A3070}" type="pres">
      <dgm:prSet presAssocID="{22E5B417-E18A-4F0A-9111-FCEF7AC56434}" presName="srcNode" presStyleLbl="node1" presStyleIdx="0" presStyleCnt="1"/>
      <dgm:spPr/>
    </dgm:pt>
    <dgm:pt modelId="{46253619-5BC6-43E9-9BD6-FC811855B91C}" type="pres">
      <dgm:prSet presAssocID="{22E5B417-E18A-4F0A-9111-FCEF7AC56434}" presName="conn" presStyleLbl="parChTrans1D2" presStyleIdx="0" presStyleCnt="1"/>
      <dgm:spPr/>
    </dgm:pt>
    <dgm:pt modelId="{892582DC-9D1C-4EB2-9FDF-7C9B2BB23CC8}" type="pres">
      <dgm:prSet presAssocID="{22E5B417-E18A-4F0A-9111-FCEF7AC56434}" presName="extraNode" presStyleLbl="node1" presStyleIdx="0" presStyleCnt="1"/>
      <dgm:spPr/>
    </dgm:pt>
    <dgm:pt modelId="{A91801F5-071C-4455-B7D5-189AFA8C0268}" type="pres">
      <dgm:prSet presAssocID="{22E5B417-E18A-4F0A-9111-FCEF7AC56434}" presName="dstNode" presStyleLbl="node1" presStyleIdx="0" presStyleCnt="1"/>
      <dgm:spPr/>
    </dgm:pt>
    <dgm:pt modelId="{893DC3DA-222B-4B82-B00C-301748F14A4E}" type="pres">
      <dgm:prSet presAssocID="{C079E542-46BD-473E-A75E-F72B4556EA78}" presName="text_1" presStyleLbl="node1" presStyleIdx="0" presStyleCnt="1">
        <dgm:presLayoutVars>
          <dgm:bulletEnabled val="1"/>
        </dgm:presLayoutVars>
      </dgm:prSet>
      <dgm:spPr>
        <a:solidFill>
          <a:srgbClr val="16DEDB"/>
        </a:solidFill>
      </dgm:spPr>
    </dgm:pt>
    <dgm:pt modelId="{7C1AA8C9-34BD-4205-82E7-993040A9AC81}" type="pres">
      <dgm:prSet presAssocID="{C079E542-46BD-473E-A75E-F72B4556EA78}" presName="accent_1" presStyleCnt="0"/>
      <dgm:spPr/>
    </dgm:pt>
    <dgm:pt modelId="{6A6866DD-3C5F-478B-9CC6-B48E0FA84F23}" type="pres">
      <dgm:prSet presAssocID="{C079E542-46BD-473E-A75E-F72B4556EA78}" presName="accentRepeatNode" presStyleLbl="solidFgAcc1" presStyleIdx="0" presStyleCnt="1"/>
      <dgm:spPr/>
    </dgm:pt>
  </dgm:ptLst>
  <dgm:cxnLst>
    <dgm:cxn modelId="{837B8C44-8F04-4389-8B70-489617F0BBAF}" type="presOf" srcId="{22E5B417-E18A-4F0A-9111-FCEF7AC56434}" destId="{9CF4B7AE-6670-44AF-A0A7-DA2DF85E5CDD}" srcOrd="0" destOrd="0" presId="urn:microsoft.com/office/officeart/2008/layout/VerticalCurvedList"/>
    <dgm:cxn modelId="{DB0E4577-D29E-4D4F-8152-04DAF810B977}" type="presOf" srcId="{C8CD1CE9-94B5-4692-B474-2B051101474A}" destId="{46253619-5BC6-43E9-9BD6-FC811855B91C}" srcOrd="0" destOrd="0" presId="urn:microsoft.com/office/officeart/2008/layout/VerticalCurvedList"/>
    <dgm:cxn modelId="{DC8904C6-E67C-4838-9B2A-9295F28113A6}" type="presOf" srcId="{C079E542-46BD-473E-A75E-F72B4556EA78}" destId="{893DC3DA-222B-4B82-B00C-301748F14A4E}" srcOrd="0" destOrd="0" presId="urn:microsoft.com/office/officeart/2008/layout/VerticalCurvedList"/>
    <dgm:cxn modelId="{FD4FB4FE-76FB-4431-90C1-6BE702CF66B0}" srcId="{22E5B417-E18A-4F0A-9111-FCEF7AC56434}" destId="{C079E542-46BD-473E-A75E-F72B4556EA78}" srcOrd="0" destOrd="0" parTransId="{871428DC-6BB2-4B84-8C80-137B833B0058}" sibTransId="{C8CD1CE9-94B5-4692-B474-2B051101474A}"/>
    <dgm:cxn modelId="{EBD2CF79-C368-4884-B9D0-661910D22B0F}" type="presParOf" srcId="{9CF4B7AE-6670-44AF-A0A7-DA2DF85E5CDD}" destId="{50AD92EF-7080-4416-B016-345EC380FEFF}" srcOrd="0" destOrd="0" presId="urn:microsoft.com/office/officeart/2008/layout/VerticalCurvedList"/>
    <dgm:cxn modelId="{EB805C8E-30B0-4D52-9D39-0C92111D2F48}" type="presParOf" srcId="{50AD92EF-7080-4416-B016-345EC380FEFF}" destId="{19FF5584-5F8A-4D47-88F6-07B4326319D0}" srcOrd="0" destOrd="0" presId="urn:microsoft.com/office/officeart/2008/layout/VerticalCurvedList"/>
    <dgm:cxn modelId="{FD20FFA1-7C8E-4A2E-B23E-0141415B4DD6}" type="presParOf" srcId="{19FF5584-5F8A-4D47-88F6-07B4326319D0}" destId="{18A4E6C8-AF2F-4354-AF43-079DC81A3070}" srcOrd="0" destOrd="0" presId="urn:microsoft.com/office/officeart/2008/layout/VerticalCurvedList"/>
    <dgm:cxn modelId="{4F9FF628-F2AE-4CDC-A38F-6F52A22CDF40}" type="presParOf" srcId="{19FF5584-5F8A-4D47-88F6-07B4326319D0}" destId="{46253619-5BC6-43E9-9BD6-FC811855B91C}" srcOrd="1" destOrd="0" presId="urn:microsoft.com/office/officeart/2008/layout/VerticalCurvedList"/>
    <dgm:cxn modelId="{C90BAABC-08D5-4537-B1AC-1A91EB914D30}" type="presParOf" srcId="{19FF5584-5F8A-4D47-88F6-07B4326319D0}" destId="{892582DC-9D1C-4EB2-9FDF-7C9B2BB23CC8}" srcOrd="2" destOrd="0" presId="urn:microsoft.com/office/officeart/2008/layout/VerticalCurvedList"/>
    <dgm:cxn modelId="{7D24F69E-0521-45B5-807D-E131E060AF58}" type="presParOf" srcId="{19FF5584-5F8A-4D47-88F6-07B4326319D0}" destId="{A91801F5-071C-4455-B7D5-189AFA8C0268}" srcOrd="3" destOrd="0" presId="urn:microsoft.com/office/officeart/2008/layout/VerticalCurvedList"/>
    <dgm:cxn modelId="{4A226504-A1F9-4086-B1B6-B12B1F96F0A2}" type="presParOf" srcId="{50AD92EF-7080-4416-B016-345EC380FEFF}" destId="{893DC3DA-222B-4B82-B00C-301748F14A4E}" srcOrd="1" destOrd="0" presId="urn:microsoft.com/office/officeart/2008/layout/VerticalCurvedList"/>
    <dgm:cxn modelId="{AA5543A8-7751-4E02-A3FF-9A3B7DAA2FE4}" type="presParOf" srcId="{50AD92EF-7080-4416-B016-345EC380FEFF}" destId="{7C1AA8C9-34BD-4205-82E7-993040A9AC81}" srcOrd="2" destOrd="0" presId="urn:microsoft.com/office/officeart/2008/layout/VerticalCurvedList"/>
    <dgm:cxn modelId="{FE01ED74-DD2D-45A5-AE19-3A520CCA22A1}" type="presParOf" srcId="{7C1AA8C9-34BD-4205-82E7-993040A9AC81}" destId="{6A6866DD-3C5F-478B-9CC6-B48E0FA84F23}"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DBD75C5-3A92-4F58-8DE3-67FF30F2B014}" type="doc">
      <dgm:prSet loTypeId="urn:diagrams.loki3.com/VaryingWidthList" loCatId="list" qsTypeId="urn:microsoft.com/office/officeart/2005/8/quickstyle/simple1" qsCatId="simple" csTypeId="urn:microsoft.com/office/officeart/2005/8/colors/accent5_1" csCatId="accent5" phldr="1"/>
      <dgm:spPr/>
    </dgm:pt>
    <dgm:pt modelId="{18A2E101-E050-4234-9537-D775A2FF6C64}">
      <dgm:prSet phldrT="[Text]" custT="1"/>
      <dgm:spPr/>
      <dgm:t>
        <a:bodyPr/>
        <a:lstStyle/>
        <a:p>
          <a:r>
            <a:rPr lang="en-US" sz="2000"/>
            <a:t>12 Regional                Partnership Centers</a:t>
          </a:r>
        </a:p>
      </dgm:t>
    </dgm:pt>
    <dgm:pt modelId="{04BAD232-D1F8-4E84-8D5E-E71215B249DA}" type="parTrans" cxnId="{7949BAA2-371E-4AC2-9E78-37A71665EB6E}">
      <dgm:prSet/>
      <dgm:spPr/>
      <dgm:t>
        <a:bodyPr/>
        <a:lstStyle/>
        <a:p>
          <a:endParaRPr lang="en-US" sz="2000"/>
        </a:p>
      </dgm:t>
    </dgm:pt>
    <dgm:pt modelId="{BF9E20EA-5410-47DA-A24C-472D2E094A64}" type="sibTrans" cxnId="{7949BAA2-371E-4AC2-9E78-37A71665EB6E}">
      <dgm:prSet/>
      <dgm:spPr/>
      <dgm:t>
        <a:bodyPr/>
        <a:lstStyle/>
        <a:p>
          <a:endParaRPr lang="en-US" sz="2000"/>
        </a:p>
      </dgm:t>
    </dgm:pt>
    <dgm:pt modelId="{B607122C-2BB3-4C2C-9662-A64EC9817588}">
      <dgm:prSet phldrT="[Text]" custT="1"/>
      <dgm:spPr/>
      <dgm:t>
        <a:bodyPr/>
        <a:lstStyle/>
        <a:p>
          <a:r>
            <a:rPr lang="en-US" sz="2000"/>
            <a:t>14 School-Age Family and Community Engagement Centers</a:t>
          </a:r>
        </a:p>
      </dgm:t>
    </dgm:pt>
    <dgm:pt modelId="{6772F098-6AAD-4796-8DA2-B0FCDC63D0C9}" type="parTrans" cxnId="{6ADC0548-A274-4050-BD8E-D1C6C123310B}">
      <dgm:prSet/>
      <dgm:spPr/>
      <dgm:t>
        <a:bodyPr/>
        <a:lstStyle/>
        <a:p>
          <a:endParaRPr lang="en-US" sz="2000"/>
        </a:p>
      </dgm:t>
    </dgm:pt>
    <dgm:pt modelId="{CB12D106-A244-4FF8-A704-897954E07A36}" type="sibTrans" cxnId="{6ADC0548-A274-4050-BD8E-D1C6C123310B}">
      <dgm:prSet/>
      <dgm:spPr/>
      <dgm:t>
        <a:bodyPr/>
        <a:lstStyle/>
        <a:p>
          <a:endParaRPr lang="en-US" sz="2000"/>
        </a:p>
      </dgm:t>
    </dgm:pt>
    <dgm:pt modelId="{9D541428-6B0D-4C0E-AA96-F752A9401F38}">
      <dgm:prSet phldrT="[Text]" custT="1"/>
      <dgm:spPr/>
      <dgm:t>
        <a:bodyPr/>
        <a:lstStyle/>
        <a:p>
          <a:r>
            <a:rPr lang="en-US" sz="2000"/>
            <a:t>14 Early Childhood Family and Community Engagement Centers</a:t>
          </a:r>
        </a:p>
      </dgm:t>
    </dgm:pt>
    <dgm:pt modelId="{DA8B2C4E-49C7-4886-9732-D2022C999332}" type="parTrans" cxnId="{E179F60A-A768-40A2-9979-A6209BF09DFE}">
      <dgm:prSet/>
      <dgm:spPr/>
      <dgm:t>
        <a:bodyPr/>
        <a:lstStyle/>
        <a:p>
          <a:endParaRPr lang="en-US" sz="2000"/>
        </a:p>
      </dgm:t>
    </dgm:pt>
    <dgm:pt modelId="{57AFB624-2DEF-4364-9E19-4B1432DEA0A2}" type="sibTrans" cxnId="{E179F60A-A768-40A2-9979-A6209BF09DFE}">
      <dgm:prSet/>
      <dgm:spPr/>
      <dgm:t>
        <a:bodyPr/>
        <a:lstStyle/>
        <a:p>
          <a:endParaRPr lang="en-US" sz="2000"/>
        </a:p>
      </dgm:t>
    </dgm:pt>
    <dgm:pt modelId="{0884E014-6279-45FC-8E66-44226F5468CA}" type="pres">
      <dgm:prSet presAssocID="{4DBD75C5-3A92-4F58-8DE3-67FF30F2B014}" presName="Name0" presStyleCnt="0">
        <dgm:presLayoutVars>
          <dgm:resizeHandles/>
        </dgm:presLayoutVars>
      </dgm:prSet>
      <dgm:spPr/>
    </dgm:pt>
    <dgm:pt modelId="{C8D5398C-A3AC-4537-88D1-F8AE75AF582D}" type="pres">
      <dgm:prSet presAssocID="{18A2E101-E050-4234-9537-D775A2FF6C64}" presName="text" presStyleLbl="node1" presStyleIdx="0" presStyleCnt="3" custScaleX="206644" custScaleY="84179">
        <dgm:presLayoutVars>
          <dgm:bulletEnabled val="1"/>
        </dgm:presLayoutVars>
      </dgm:prSet>
      <dgm:spPr/>
    </dgm:pt>
    <dgm:pt modelId="{03B43D1A-1ECB-439A-AB70-66B1C1C3A294}" type="pres">
      <dgm:prSet presAssocID="{BF9E20EA-5410-47DA-A24C-472D2E094A64}" presName="space" presStyleCnt="0"/>
      <dgm:spPr/>
    </dgm:pt>
    <dgm:pt modelId="{72665B3F-F325-440F-BCA9-C4535B31A4E0}" type="pres">
      <dgm:prSet presAssocID="{B607122C-2BB3-4C2C-9662-A64EC9817588}" presName="text" presStyleLbl="node1" presStyleIdx="1" presStyleCnt="3" custScaleX="169333" custScaleY="84179">
        <dgm:presLayoutVars>
          <dgm:bulletEnabled val="1"/>
        </dgm:presLayoutVars>
      </dgm:prSet>
      <dgm:spPr/>
    </dgm:pt>
    <dgm:pt modelId="{4C4AA012-0E40-4478-B069-9E9F58274B47}" type="pres">
      <dgm:prSet presAssocID="{CB12D106-A244-4FF8-A704-897954E07A36}" presName="space" presStyleCnt="0"/>
      <dgm:spPr/>
    </dgm:pt>
    <dgm:pt modelId="{692F3BB9-0B04-47E3-B2A3-8F8C3B4C4B60}" type="pres">
      <dgm:prSet presAssocID="{9D541428-6B0D-4C0E-AA96-F752A9401F38}" presName="text" presStyleLbl="node1" presStyleIdx="2" presStyleCnt="3" custScaleX="139725" custScaleY="84179">
        <dgm:presLayoutVars>
          <dgm:bulletEnabled val="1"/>
        </dgm:presLayoutVars>
      </dgm:prSet>
      <dgm:spPr/>
    </dgm:pt>
  </dgm:ptLst>
  <dgm:cxnLst>
    <dgm:cxn modelId="{21667A01-F8EB-4EF0-9A7C-FE93FE34529D}" type="presOf" srcId="{4DBD75C5-3A92-4F58-8DE3-67FF30F2B014}" destId="{0884E014-6279-45FC-8E66-44226F5468CA}" srcOrd="0" destOrd="0" presId="urn:diagrams.loki3.com/VaryingWidthList"/>
    <dgm:cxn modelId="{E179F60A-A768-40A2-9979-A6209BF09DFE}" srcId="{4DBD75C5-3A92-4F58-8DE3-67FF30F2B014}" destId="{9D541428-6B0D-4C0E-AA96-F752A9401F38}" srcOrd="2" destOrd="0" parTransId="{DA8B2C4E-49C7-4886-9732-D2022C999332}" sibTransId="{57AFB624-2DEF-4364-9E19-4B1432DEA0A2}"/>
    <dgm:cxn modelId="{6ADC0548-A274-4050-BD8E-D1C6C123310B}" srcId="{4DBD75C5-3A92-4F58-8DE3-67FF30F2B014}" destId="{B607122C-2BB3-4C2C-9662-A64EC9817588}" srcOrd="1" destOrd="0" parTransId="{6772F098-6AAD-4796-8DA2-B0FCDC63D0C9}" sibTransId="{CB12D106-A244-4FF8-A704-897954E07A36}"/>
    <dgm:cxn modelId="{955DC56C-7E3F-4F6C-8D4E-0497B2517A88}" type="presOf" srcId="{B607122C-2BB3-4C2C-9662-A64EC9817588}" destId="{72665B3F-F325-440F-BCA9-C4535B31A4E0}" srcOrd="0" destOrd="0" presId="urn:diagrams.loki3.com/VaryingWidthList"/>
    <dgm:cxn modelId="{14942156-28F4-49B2-8716-1B27E4DF78DB}" type="presOf" srcId="{18A2E101-E050-4234-9537-D775A2FF6C64}" destId="{C8D5398C-A3AC-4537-88D1-F8AE75AF582D}" srcOrd="0" destOrd="0" presId="urn:diagrams.loki3.com/VaryingWidthList"/>
    <dgm:cxn modelId="{7949BAA2-371E-4AC2-9E78-37A71665EB6E}" srcId="{4DBD75C5-3A92-4F58-8DE3-67FF30F2B014}" destId="{18A2E101-E050-4234-9537-D775A2FF6C64}" srcOrd="0" destOrd="0" parTransId="{04BAD232-D1F8-4E84-8D5E-E71215B249DA}" sibTransId="{BF9E20EA-5410-47DA-A24C-472D2E094A64}"/>
    <dgm:cxn modelId="{CB2B29D2-7B84-4241-93F2-5A23F7DAAAD6}" type="presOf" srcId="{9D541428-6B0D-4C0E-AA96-F752A9401F38}" destId="{692F3BB9-0B04-47E3-B2A3-8F8C3B4C4B60}" srcOrd="0" destOrd="0" presId="urn:diagrams.loki3.com/VaryingWidthList"/>
    <dgm:cxn modelId="{0FFF6564-E745-4201-AC6B-1A47DA560D41}" type="presParOf" srcId="{0884E014-6279-45FC-8E66-44226F5468CA}" destId="{C8D5398C-A3AC-4537-88D1-F8AE75AF582D}" srcOrd="0" destOrd="0" presId="urn:diagrams.loki3.com/VaryingWidthList"/>
    <dgm:cxn modelId="{407E2BBC-5EC3-4AD7-9F59-566C99458FF5}" type="presParOf" srcId="{0884E014-6279-45FC-8E66-44226F5468CA}" destId="{03B43D1A-1ECB-439A-AB70-66B1C1C3A294}" srcOrd="1" destOrd="0" presId="urn:diagrams.loki3.com/VaryingWidthList"/>
    <dgm:cxn modelId="{E51F6560-4854-4BC5-BB50-4E86267A9A76}" type="presParOf" srcId="{0884E014-6279-45FC-8E66-44226F5468CA}" destId="{72665B3F-F325-440F-BCA9-C4535B31A4E0}" srcOrd="2" destOrd="0" presId="urn:diagrams.loki3.com/VaryingWidthList"/>
    <dgm:cxn modelId="{19F3E207-9612-43B6-8A1F-A242D05A2CFF}" type="presParOf" srcId="{0884E014-6279-45FC-8E66-44226F5468CA}" destId="{4C4AA012-0E40-4478-B069-9E9F58274B47}" srcOrd="3" destOrd="0" presId="urn:diagrams.loki3.com/VaryingWidthList"/>
    <dgm:cxn modelId="{042792DE-E0A5-4466-BDE2-1D09B4C4472C}" type="presParOf" srcId="{0884E014-6279-45FC-8E66-44226F5468CA}" destId="{692F3BB9-0B04-47E3-B2A3-8F8C3B4C4B60}" srcOrd="4" destOrd="0" presId="urn:diagrams.loki3.com/VaryingWidth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DF4E6E9-A126-4C00-BFC6-F3F2EDF779B7}" type="doc">
      <dgm:prSet loTypeId="urn:microsoft.com/office/officeart/2008/layout/VerticalCurvedList" loCatId="list" qsTypeId="urn:microsoft.com/office/officeart/2005/8/quickstyle/simple1" qsCatId="simple" csTypeId="urn:microsoft.com/office/officeart/2005/8/colors/colorful1" csCatId="colorful" phldr="1"/>
      <dgm:spPr/>
    </dgm:pt>
    <dgm:pt modelId="{EE664D0B-277E-4F88-BAEF-E0E0D9F73CDA}">
      <dgm:prSet phldrT="[Text]" custT="1"/>
      <dgm:spPr>
        <a:solidFill>
          <a:schemeClr val="accent2">
            <a:lumMod val="75000"/>
          </a:schemeClr>
        </a:solidFill>
      </dgm:spPr>
      <dgm:t>
        <a:bodyPr/>
        <a:lstStyle/>
        <a:p>
          <a:r>
            <a:rPr lang="en-US" sz="2400" b="1"/>
            <a:t>Regional Learning</a:t>
          </a:r>
          <a:endParaRPr lang="en-US" sz="2400"/>
        </a:p>
      </dgm:t>
    </dgm:pt>
    <dgm:pt modelId="{79251788-8846-45D0-84B6-3735F2E66E59}" type="parTrans" cxnId="{3395DF60-8241-4AAB-BEFD-ACF193282134}">
      <dgm:prSet/>
      <dgm:spPr/>
      <dgm:t>
        <a:bodyPr/>
        <a:lstStyle/>
        <a:p>
          <a:endParaRPr lang="en-US" sz="1400"/>
        </a:p>
      </dgm:t>
    </dgm:pt>
    <dgm:pt modelId="{548E8B94-0B91-4E51-A007-63CF6DFB73E3}" type="sibTrans" cxnId="{3395DF60-8241-4AAB-BEFD-ACF193282134}">
      <dgm:prSet/>
      <dgm:spPr/>
      <dgm:t>
        <a:bodyPr/>
        <a:lstStyle/>
        <a:p>
          <a:endParaRPr lang="en-US" sz="1400"/>
        </a:p>
      </dgm:t>
    </dgm:pt>
    <dgm:pt modelId="{8C229F49-6895-4A34-A85F-E162715BFD67}">
      <dgm:prSet phldrT="[Text]" custT="1"/>
      <dgm:spPr>
        <a:solidFill>
          <a:schemeClr val="accent6">
            <a:lumMod val="75000"/>
          </a:schemeClr>
        </a:solidFill>
      </dgm:spPr>
      <dgm:t>
        <a:bodyPr/>
        <a:lstStyle/>
        <a:p>
          <a:r>
            <a:rPr lang="en-US" sz="2400" b="1"/>
            <a:t>Targeted Skills/Support Groups</a:t>
          </a:r>
          <a:endParaRPr lang="en-US" sz="2400"/>
        </a:p>
      </dgm:t>
    </dgm:pt>
    <dgm:pt modelId="{6D1203EB-09A0-483D-9B84-458947682562}" type="parTrans" cxnId="{9B4F2557-4E46-4F74-8F61-0B593B376CE5}">
      <dgm:prSet/>
      <dgm:spPr/>
      <dgm:t>
        <a:bodyPr/>
        <a:lstStyle/>
        <a:p>
          <a:endParaRPr lang="en-US" sz="1400"/>
        </a:p>
      </dgm:t>
    </dgm:pt>
    <dgm:pt modelId="{AD454628-47D8-42EA-831A-41F8DC8309DF}" type="sibTrans" cxnId="{9B4F2557-4E46-4F74-8F61-0B593B376CE5}">
      <dgm:prSet/>
      <dgm:spPr/>
      <dgm:t>
        <a:bodyPr/>
        <a:lstStyle/>
        <a:p>
          <a:endParaRPr lang="en-US" sz="1400"/>
        </a:p>
      </dgm:t>
    </dgm:pt>
    <dgm:pt modelId="{0CE9C8F4-DD7A-4DB6-8930-14B8D09503F3}">
      <dgm:prSet phldrT="[Text]" custT="1"/>
      <dgm:spPr>
        <a:solidFill>
          <a:schemeClr val="accent3">
            <a:lumMod val="75000"/>
          </a:schemeClr>
        </a:solidFill>
      </dgm:spPr>
      <dgm:t>
        <a:bodyPr/>
        <a:lstStyle/>
        <a:p>
          <a:r>
            <a:rPr lang="en-US" sz="2400" b="1"/>
            <a:t>Support Plans </a:t>
          </a:r>
          <a:endParaRPr lang="en-US" sz="2400"/>
        </a:p>
      </dgm:t>
    </dgm:pt>
    <dgm:pt modelId="{03BE7D42-31D6-4888-A74E-53429F595708}" type="parTrans" cxnId="{D34A980A-4FC3-4E76-B87C-655EDE7DE9AF}">
      <dgm:prSet/>
      <dgm:spPr/>
      <dgm:t>
        <a:bodyPr/>
        <a:lstStyle/>
        <a:p>
          <a:endParaRPr lang="en-US" sz="1400"/>
        </a:p>
      </dgm:t>
    </dgm:pt>
    <dgm:pt modelId="{F0599700-FFF7-4174-81E0-0CEFBED1B4B3}" type="sibTrans" cxnId="{D34A980A-4FC3-4E76-B87C-655EDE7DE9AF}">
      <dgm:prSet/>
      <dgm:spPr/>
      <dgm:t>
        <a:bodyPr/>
        <a:lstStyle/>
        <a:p>
          <a:endParaRPr lang="en-US" sz="1400"/>
        </a:p>
      </dgm:t>
    </dgm:pt>
    <dgm:pt modelId="{1061D0BF-7132-4EC0-B9FC-B5230DC42F8C}" type="pres">
      <dgm:prSet presAssocID="{8DF4E6E9-A126-4C00-BFC6-F3F2EDF779B7}" presName="Name0" presStyleCnt="0">
        <dgm:presLayoutVars>
          <dgm:chMax val="7"/>
          <dgm:chPref val="7"/>
          <dgm:dir/>
        </dgm:presLayoutVars>
      </dgm:prSet>
      <dgm:spPr/>
    </dgm:pt>
    <dgm:pt modelId="{DDB74783-6664-4DA9-99B8-B27F048681B6}" type="pres">
      <dgm:prSet presAssocID="{8DF4E6E9-A126-4C00-BFC6-F3F2EDF779B7}" presName="Name1" presStyleCnt="0"/>
      <dgm:spPr/>
    </dgm:pt>
    <dgm:pt modelId="{F72DFFDF-B4F7-48F8-9AC0-96FA34DF30B8}" type="pres">
      <dgm:prSet presAssocID="{8DF4E6E9-A126-4C00-BFC6-F3F2EDF779B7}" presName="cycle" presStyleCnt="0"/>
      <dgm:spPr/>
    </dgm:pt>
    <dgm:pt modelId="{1FCD95AE-1C91-4607-A29A-C7CA064F802E}" type="pres">
      <dgm:prSet presAssocID="{8DF4E6E9-A126-4C00-BFC6-F3F2EDF779B7}" presName="srcNode" presStyleLbl="node1" presStyleIdx="0" presStyleCnt="3"/>
      <dgm:spPr/>
    </dgm:pt>
    <dgm:pt modelId="{7A9F7C20-49A4-4550-B3C1-70C34F718F71}" type="pres">
      <dgm:prSet presAssocID="{8DF4E6E9-A126-4C00-BFC6-F3F2EDF779B7}" presName="conn" presStyleLbl="parChTrans1D2" presStyleIdx="0" presStyleCnt="1" custFlipVert="0" custFlipHor="1" custScaleX="7231" custScaleY="66080" custLinFactNeighborX="50586" custLinFactNeighborY="973"/>
      <dgm:spPr/>
    </dgm:pt>
    <dgm:pt modelId="{1A9B351E-A3C2-46F1-A36E-2CDF0724FA30}" type="pres">
      <dgm:prSet presAssocID="{8DF4E6E9-A126-4C00-BFC6-F3F2EDF779B7}" presName="extraNode" presStyleLbl="node1" presStyleIdx="0" presStyleCnt="3"/>
      <dgm:spPr/>
    </dgm:pt>
    <dgm:pt modelId="{246864D2-7068-47E5-8100-300B69392A52}" type="pres">
      <dgm:prSet presAssocID="{8DF4E6E9-A126-4C00-BFC6-F3F2EDF779B7}" presName="dstNode" presStyleLbl="node1" presStyleIdx="0" presStyleCnt="3"/>
      <dgm:spPr/>
    </dgm:pt>
    <dgm:pt modelId="{8FB4DD1F-D5F8-4E9A-B0DF-EB59D0654FDD}" type="pres">
      <dgm:prSet presAssocID="{EE664D0B-277E-4F88-BAEF-E0E0D9F73CDA}" presName="text_1" presStyleLbl="node1" presStyleIdx="0" presStyleCnt="3">
        <dgm:presLayoutVars>
          <dgm:bulletEnabled val="1"/>
        </dgm:presLayoutVars>
      </dgm:prSet>
      <dgm:spPr/>
    </dgm:pt>
    <dgm:pt modelId="{B65987EE-63B6-4C00-8E37-FCDC81AF6814}" type="pres">
      <dgm:prSet presAssocID="{EE664D0B-277E-4F88-BAEF-E0E0D9F73CDA}" presName="accent_1" presStyleCnt="0"/>
      <dgm:spPr/>
    </dgm:pt>
    <dgm:pt modelId="{AE8CDDE3-1383-4284-ABAA-1DC19B91C4B4}" type="pres">
      <dgm:prSet presAssocID="{EE664D0B-277E-4F88-BAEF-E0E0D9F73CDA}" presName="accentRepeatNode" presStyleLbl="solidFgAcc1" presStyleIdx="0" presStyleCnt="3"/>
      <dgm:spPr/>
    </dgm:pt>
    <dgm:pt modelId="{D4570DDA-D2DF-47A5-98A0-982BFB5E4EC2}" type="pres">
      <dgm:prSet presAssocID="{8C229F49-6895-4A34-A85F-E162715BFD67}" presName="text_2" presStyleLbl="node1" presStyleIdx="1" presStyleCnt="3">
        <dgm:presLayoutVars>
          <dgm:bulletEnabled val="1"/>
        </dgm:presLayoutVars>
      </dgm:prSet>
      <dgm:spPr/>
    </dgm:pt>
    <dgm:pt modelId="{B2EB3DD2-629E-4DEA-B330-7C4B2EFB6A4E}" type="pres">
      <dgm:prSet presAssocID="{8C229F49-6895-4A34-A85F-E162715BFD67}" presName="accent_2" presStyleCnt="0"/>
      <dgm:spPr/>
    </dgm:pt>
    <dgm:pt modelId="{5E800F7C-E559-4BF9-8D95-1AA4F764BC4E}" type="pres">
      <dgm:prSet presAssocID="{8C229F49-6895-4A34-A85F-E162715BFD67}" presName="accentRepeatNode" presStyleLbl="solidFgAcc1" presStyleIdx="1" presStyleCnt="3"/>
      <dgm:spPr/>
    </dgm:pt>
    <dgm:pt modelId="{75D98347-D1A8-48A2-93B5-F5A0918E322D}" type="pres">
      <dgm:prSet presAssocID="{0CE9C8F4-DD7A-4DB6-8930-14B8D09503F3}" presName="text_3" presStyleLbl="node1" presStyleIdx="2" presStyleCnt="3" custScaleX="87651" custLinFactNeighborX="6003" custLinFactNeighborY="-877">
        <dgm:presLayoutVars>
          <dgm:bulletEnabled val="1"/>
        </dgm:presLayoutVars>
      </dgm:prSet>
      <dgm:spPr/>
    </dgm:pt>
    <dgm:pt modelId="{C208898D-CC63-4404-AD2B-831474929E6A}" type="pres">
      <dgm:prSet presAssocID="{0CE9C8F4-DD7A-4DB6-8930-14B8D09503F3}" presName="accent_3" presStyleCnt="0"/>
      <dgm:spPr/>
    </dgm:pt>
    <dgm:pt modelId="{5D2CE53C-0B08-4F59-A423-F5C65E36CCFB}" type="pres">
      <dgm:prSet presAssocID="{0CE9C8F4-DD7A-4DB6-8930-14B8D09503F3}" presName="accentRepeatNode" presStyleLbl="solidFgAcc1" presStyleIdx="2" presStyleCnt="3" custLinFactNeighborX="62992" custLinFactNeighborY="-157"/>
      <dgm:spPr/>
    </dgm:pt>
  </dgm:ptLst>
  <dgm:cxnLst>
    <dgm:cxn modelId="{D34A980A-4FC3-4E76-B87C-655EDE7DE9AF}" srcId="{8DF4E6E9-A126-4C00-BFC6-F3F2EDF779B7}" destId="{0CE9C8F4-DD7A-4DB6-8930-14B8D09503F3}" srcOrd="2" destOrd="0" parTransId="{03BE7D42-31D6-4888-A74E-53429F595708}" sibTransId="{F0599700-FFF7-4174-81E0-0CEFBED1B4B3}"/>
    <dgm:cxn modelId="{2ADD7D2E-0F2C-430A-A820-1B43D216C692}" type="presOf" srcId="{8DF4E6E9-A126-4C00-BFC6-F3F2EDF779B7}" destId="{1061D0BF-7132-4EC0-B9FC-B5230DC42F8C}" srcOrd="0" destOrd="0" presId="urn:microsoft.com/office/officeart/2008/layout/VerticalCurvedList"/>
    <dgm:cxn modelId="{E40C2A3F-1980-4F37-A8EA-BE25224A536E}" type="presOf" srcId="{548E8B94-0B91-4E51-A007-63CF6DFB73E3}" destId="{7A9F7C20-49A4-4550-B3C1-70C34F718F71}" srcOrd="0" destOrd="0" presId="urn:microsoft.com/office/officeart/2008/layout/VerticalCurvedList"/>
    <dgm:cxn modelId="{3395DF60-8241-4AAB-BEFD-ACF193282134}" srcId="{8DF4E6E9-A126-4C00-BFC6-F3F2EDF779B7}" destId="{EE664D0B-277E-4F88-BAEF-E0E0D9F73CDA}" srcOrd="0" destOrd="0" parTransId="{79251788-8846-45D0-84B6-3735F2E66E59}" sibTransId="{548E8B94-0B91-4E51-A007-63CF6DFB73E3}"/>
    <dgm:cxn modelId="{8A329962-1092-4352-8F00-9318B6653E59}" type="presOf" srcId="{EE664D0B-277E-4F88-BAEF-E0E0D9F73CDA}" destId="{8FB4DD1F-D5F8-4E9A-B0DF-EB59D0654FDD}" srcOrd="0" destOrd="0" presId="urn:microsoft.com/office/officeart/2008/layout/VerticalCurvedList"/>
    <dgm:cxn modelId="{9B4F2557-4E46-4F74-8F61-0B593B376CE5}" srcId="{8DF4E6E9-A126-4C00-BFC6-F3F2EDF779B7}" destId="{8C229F49-6895-4A34-A85F-E162715BFD67}" srcOrd="1" destOrd="0" parTransId="{6D1203EB-09A0-483D-9B84-458947682562}" sibTransId="{AD454628-47D8-42EA-831A-41F8DC8309DF}"/>
    <dgm:cxn modelId="{9CA6DA98-5766-488B-9CFB-80074DB8AE9B}" type="presOf" srcId="{8C229F49-6895-4A34-A85F-E162715BFD67}" destId="{D4570DDA-D2DF-47A5-98A0-982BFB5E4EC2}" srcOrd="0" destOrd="0" presId="urn:microsoft.com/office/officeart/2008/layout/VerticalCurvedList"/>
    <dgm:cxn modelId="{848821CF-F9D1-4F59-8085-99A1D7DB6BE4}" type="presOf" srcId="{0CE9C8F4-DD7A-4DB6-8930-14B8D09503F3}" destId="{75D98347-D1A8-48A2-93B5-F5A0918E322D}" srcOrd="0" destOrd="0" presId="urn:microsoft.com/office/officeart/2008/layout/VerticalCurvedList"/>
    <dgm:cxn modelId="{15D854EE-E6D0-4AEB-B1B8-C69B4B84639E}" type="presParOf" srcId="{1061D0BF-7132-4EC0-B9FC-B5230DC42F8C}" destId="{DDB74783-6664-4DA9-99B8-B27F048681B6}" srcOrd="0" destOrd="0" presId="urn:microsoft.com/office/officeart/2008/layout/VerticalCurvedList"/>
    <dgm:cxn modelId="{9D2B69C3-C1B9-4D87-A37C-3D4D2165901F}" type="presParOf" srcId="{DDB74783-6664-4DA9-99B8-B27F048681B6}" destId="{F72DFFDF-B4F7-48F8-9AC0-96FA34DF30B8}" srcOrd="0" destOrd="0" presId="urn:microsoft.com/office/officeart/2008/layout/VerticalCurvedList"/>
    <dgm:cxn modelId="{6B36AEC7-3F4C-4A6B-AF1A-20166B122952}" type="presParOf" srcId="{F72DFFDF-B4F7-48F8-9AC0-96FA34DF30B8}" destId="{1FCD95AE-1C91-4607-A29A-C7CA064F802E}" srcOrd="0" destOrd="0" presId="urn:microsoft.com/office/officeart/2008/layout/VerticalCurvedList"/>
    <dgm:cxn modelId="{2ED89B08-6CB6-450F-A0DD-1961AEBED1A7}" type="presParOf" srcId="{F72DFFDF-B4F7-48F8-9AC0-96FA34DF30B8}" destId="{7A9F7C20-49A4-4550-B3C1-70C34F718F71}" srcOrd="1" destOrd="0" presId="urn:microsoft.com/office/officeart/2008/layout/VerticalCurvedList"/>
    <dgm:cxn modelId="{001F88B8-2C62-4C75-A026-83AC248FD455}" type="presParOf" srcId="{F72DFFDF-B4F7-48F8-9AC0-96FA34DF30B8}" destId="{1A9B351E-A3C2-46F1-A36E-2CDF0724FA30}" srcOrd="2" destOrd="0" presId="urn:microsoft.com/office/officeart/2008/layout/VerticalCurvedList"/>
    <dgm:cxn modelId="{2B60DC3F-33F9-472B-91F6-43AFC7A321C1}" type="presParOf" srcId="{F72DFFDF-B4F7-48F8-9AC0-96FA34DF30B8}" destId="{246864D2-7068-47E5-8100-300B69392A52}" srcOrd="3" destOrd="0" presId="urn:microsoft.com/office/officeart/2008/layout/VerticalCurvedList"/>
    <dgm:cxn modelId="{77089B6C-09A6-43DC-97FF-43B53FBED48C}" type="presParOf" srcId="{DDB74783-6664-4DA9-99B8-B27F048681B6}" destId="{8FB4DD1F-D5F8-4E9A-B0DF-EB59D0654FDD}" srcOrd="1" destOrd="0" presId="urn:microsoft.com/office/officeart/2008/layout/VerticalCurvedList"/>
    <dgm:cxn modelId="{4CF88D86-CC94-4F84-A19E-24DDA7259AD6}" type="presParOf" srcId="{DDB74783-6664-4DA9-99B8-B27F048681B6}" destId="{B65987EE-63B6-4C00-8E37-FCDC81AF6814}" srcOrd="2" destOrd="0" presId="urn:microsoft.com/office/officeart/2008/layout/VerticalCurvedList"/>
    <dgm:cxn modelId="{E924BDC7-4CBA-4713-A15C-587E5D8B9C01}" type="presParOf" srcId="{B65987EE-63B6-4C00-8E37-FCDC81AF6814}" destId="{AE8CDDE3-1383-4284-ABAA-1DC19B91C4B4}" srcOrd="0" destOrd="0" presId="urn:microsoft.com/office/officeart/2008/layout/VerticalCurvedList"/>
    <dgm:cxn modelId="{830FD644-4486-4FB8-A52A-48E5E96235EC}" type="presParOf" srcId="{DDB74783-6664-4DA9-99B8-B27F048681B6}" destId="{D4570DDA-D2DF-47A5-98A0-982BFB5E4EC2}" srcOrd="3" destOrd="0" presId="urn:microsoft.com/office/officeart/2008/layout/VerticalCurvedList"/>
    <dgm:cxn modelId="{81A079C0-AF61-42A9-BFF0-C69A2CE4459B}" type="presParOf" srcId="{DDB74783-6664-4DA9-99B8-B27F048681B6}" destId="{B2EB3DD2-629E-4DEA-B330-7C4B2EFB6A4E}" srcOrd="4" destOrd="0" presId="urn:microsoft.com/office/officeart/2008/layout/VerticalCurvedList"/>
    <dgm:cxn modelId="{D3D02B85-7690-4800-8C0B-5D49FD009EB9}" type="presParOf" srcId="{B2EB3DD2-629E-4DEA-B330-7C4B2EFB6A4E}" destId="{5E800F7C-E559-4BF9-8D95-1AA4F764BC4E}" srcOrd="0" destOrd="0" presId="urn:microsoft.com/office/officeart/2008/layout/VerticalCurvedList"/>
    <dgm:cxn modelId="{10383B54-E1B9-4BCB-B292-E184AEF70CF5}" type="presParOf" srcId="{DDB74783-6664-4DA9-99B8-B27F048681B6}" destId="{75D98347-D1A8-48A2-93B5-F5A0918E322D}" srcOrd="5" destOrd="0" presId="urn:microsoft.com/office/officeart/2008/layout/VerticalCurvedList"/>
    <dgm:cxn modelId="{5887EEF0-BF27-423C-8C0F-42FC0FA2ED86}" type="presParOf" srcId="{DDB74783-6664-4DA9-99B8-B27F048681B6}" destId="{C208898D-CC63-4404-AD2B-831474929E6A}" srcOrd="6" destOrd="0" presId="urn:microsoft.com/office/officeart/2008/layout/VerticalCurvedList"/>
    <dgm:cxn modelId="{8C935607-AFDD-4C98-B3A5-DA50B2385095}" type="presParOf" srcId="{C208898D-CC63-4404-AD2B-831474929E6A}" destId="{5D2CE53C-0B08-4F59-A423-F5C65E36CCFB}" srcOrd="0" destOrd="0" presId="urn:microsoft.com/office/officeart/2008/layout/VerticalCurv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2E5B417-E18A-4F0A-9111-FCEF7AC5643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079E542-46BD-473E-A75E-F72B4556EA78}">
      <dgm:prSet/>
      <dgm:spPr/>
      <dgm:t>
        <a:bodyPr/>
        <a:lstStyle/>
        <a:p>
          <a:pPr rtl="0"/>
          <a:r>
            <a:rPr lang="en-US">
              <a:latin typeface="Corbel" panose="020B0503020204020204"/>
            </a:rPr>
            <a:t> Target  Setting</a:t>
          </a:r>
          <a:endParaRPr lang="en-US"/>
        </a:p>
      </dgm:t>
    </dgm:pt>
    <dgm:pt modelId="{871428DC-6BB2-4B84-8C80-137B833B0058}" type="parTrans" cxnId="{FD4FB4FE-76FB-4431-90C1-6BE702CF66B0}">
      <dgm:prSet/>
      <dgm:spPr/>
      <dgm:t>
        <a:bodyPr/>
        <a:lstStyle/>
        <a:p>
          <a:endParaRPr lang="en-US"/>
        </a:p>
      </dgm:t>
    </dgm:pt>
    <dgm:pt modelId="{C8CD1CE9-94B5-4692-B474-2B051101474A}" type="sibTrans" cxnId="{FD4FB4FE-76FB-4431-90C1-6BE702CF66B0}">
      <dgm:prSet/>
      <dgm:spPr/>
      <dgm:t>
        <a:bodyPr/>
        <a:lstStyle/>
        <a:p>
          <a:endParaRPr lang="en-US"/>
        </a:p>
      </dgm:t>
    </dgm:pt>
    <dgm:pt modelId="{9CF4B7AE-6670-44AF-A0A7-DA2DF85E5CDD}" type="pres">
      <dgm:prSet presAssocID="{22E5B417-E18A-4F0A-9111-FCEF7AC56434}" presName="Name0" presStyleCnt="0">
        <dgm:presLayoutVars>
          <dgm:chMax val="7"/>
          <dgm:chPref val="7"/>
          <dgm:dir/>
        </dgm:presLayoutVars>
      </dgm:prSet>
      <dgm:spPr/>
    </dgm:pt>
    <dgm:pt modelId="{50AD92EF-7080-4416-B016-345EC380FEFF}" type="pres">
      <dgm:prSet presAssocID="{22E5B417-E18A-4F0A-9111-FCEF7AC56434}" presName="Name1" presStyleCnt="0"/>
      <dgm:spPr/>
    </dgm:pt>
    <dgm:pt modelId="{19FF5584-5F8A-4D47-88F6-07B4326319D0}" type="pres">
      <dgm:prSet presAssocID="{22E5B417-E18A-4F0A-9111-FCEF7AC56434}" presName="cycle" presStyleCnt="0"/>
      <dgm:spPr/>
    </dgm:pt>
    <dgm:pt modelId="{18A4E6C8-AF2F-4354-AF43-079DC81A3070}" type="pres">
      <dgm:prSet presAssocID="{22E5B417-E18A-4F0A-9111-FCEF7AC56434}" presName="srcNode" presStyleLbl="node1" presStyleIdx="0" presStyleCnt="1"/>
      <dgm:spPr/>
    </dgm:pt>
    <dgm:pt modelId="{46253619-5BC6-43E9-9BD6-FC811855B91C}" type="pres">
      <dgm:prSet presAssocID="{22E5B417-E18A-4F0A-9111-FCEF7AC56434}" presName="conn" presStyleLbl="parChTrans1D2" presStyleIdx="0" presStyleCnt="1"/>
      <dgm:spPr/>
    </dgm:pt>
    <dgm:pt modelId="{892582DC-9D1C-4EB2-9FDF-7C9B2BB23CC8}" type="pres">
      <dgm:prSet presAssocID="{22E5B417-E18A-4F0A-9111-FCEF7AC56434}" presName="extraNode" presStyleLbl="node1" presStyleIdx="0" presStyleCnt="1"/>
      <dgm:spPr/>
    </dgm:pt>
    <dgm:pt modelId="{A91801F5-071C-4455-B7D5-189AFA8C0268}" type="pres">
      <dgm:prSet presAssocID="{22E5B417-E18A-4F0A-9111-FCEF7AC56434}" presName="dstNode" presStyleLbl="node1" presStyleIdx="0" presStyleCnt="1"/>
      <dgm:spPr/>
    </dgm:pt>
    <dgm:pt modelId="{893DC3DA-222B-4B82-B00C-301748F14A4E}" type="pres">
      <dgm:prSet presAssocID="{C079E542-46BD-473E-A75E-F72B4556EA78}" presName="text_1" presStyleLbl="node1" presStyleIdx="0" presStyleCnt="1">
        <dgm:presLayoutVars>
          <dgm:bulletEnabled val="1"/>
        </dgm:presLayoutVars>
      </dgm:prSet>
      <dgm:spPr/>
    </dgm:pt>
    <dgm:pt modelId="{7C1AA8C9-34BD-4205-82E7-993040A9AC81}" type="pres">
      <dgm:prSet presAssocID="{C079E542-46BD-473E-A75E-F72B4556EA78}" presName="accent_1" presStyleCnt="0"/>
      <dgm:spPr/>
    </dgm:pt>
    <dgm:pt modelId="{6A6866DD-3C5F-478B-9CC6-B48E0FA84F23}" type="pres">
      <dgm:prSet presAssocID="{C079E542-46BD-473E-A75E-F72B4556EA78}" presName="accentRepeatNode" presStyleLbl="solidFgAcc1" presStyleIdx="0" presStyleCnt="1"/>
      <dgm:spPr/>
    </dgm:pt>
  </dgm:ptLst>
  <dgm:cxnLst>
    <dgm:cxn modelId="{837B8C44-8F04-4389-8B70-489617F0BBAF}" type="presOf" srcId="{22E5B417-E18A-4F0A-9111-FCEF7AC56434}" destId="{9CF4B7AE-6670-44AF-A0A7-DA2DF85E5CDD}" srcOrd="0" destOrd="0" presId="urn:microsoft.com/office/officeart/2008/layout/VerticalCurvedList"/>
    <dgm:cxn modelId="{DB0E4577-D29E-4D4F-8152-04DAF810B977}" type="presOf" srcId="{C8CD1CE9-94B5-4692-B474-2B051101474A}" destId="{46253619-5BC6-43E9-9BD6-FC811855B91C}" srcOrd="0" destOrd="0" presId="urn:microsoft.com/office/officeart/2008/layout/VerticalCurvedList"/>
    <dgm:cxn modelId="{DC8904C6-E67C-4838-9B2A-9295F28113A6}" type="presOf" srcId="{C079E542-46BD-473E-A75E-F72B4556EA78}" destId="{893DC3DA-222B-4B82-B00C-301748F14A4E}" srcOrd="0" destOrd="0" presId="urn:microsoft.com/office/officeart/2008/layout/VerticalCurvedList"/>
    <dgm:cxn modelId="{FD4FB4FE-76FB-4431-90C1-6BE702CF66B0}" srcId="{22E5B417-E18A-4F0A-9111-FCEF7AC56434}" destId="{C079E542-46BD-473E-A75E-F72B4556EA78}" srcOrd="0" destOrd="0" parTransId="{871428DC-6BB2-4B84-8C80-137B833B0058}" sibTransId="{C8CD1CE9-94B5-4692-B474-2B051101474A}"/>
    <dgm:cxn modelId="{EBD2CF79-C368-4884-B9D0-661910D22B0F}" type="presParOf" srcId="{9CF4B7AE-6670-44AF-A0A7-DA2DF85E5CDD}" destId="{50AD92EF-7080-4416-B016-345EC380FEFF}" srcOrd="0" destOrd="0" presId="urn:microsoft.com/office/officeart/2008/layout/VerticalCurvedList"/>
    <dgm:cxn modelId="{EB805C8E-30B0-4D52-9D39-0C92111D2F48}" type="presParOf" srcId="{50AD92EF-7080-4416-B016-345EC380FEFF}" destId="{19FF5584-5F8A-4D47-88F6-07B4326319D0}" srcOrd="0" destOrd="0" presId="urn:microsoft.com/office/officeart/2008/layout/VerticalCurvedList"/>
    <dgm:cxn modelId="{FD20FFA1-7C8E-4A2E-B23E-0141415B4DD6}" type="presParOf" srcId="{19FF5584-5F8A-4D47-88F6-07B4326319D0}" destId="{18A4E6C8-AF2F-4354-AF43-079DC81A3070}" srcOrd="0" destOrd="0" presId="urn:microsoft.com/office/officeart/2008/layout/VerticalCurvedList"/>
    <dgm:cxn modelId="{4F9FF628-F2AE-4CDC-A38F-6F52A22CDF40}" type="presParOf" srcId="{19FF5584-5F8A-4D47-88F6-07B4326319D0}" destId="{46253619-5BC6-43E9-9BD6-FC811855B91C}" srcOrd="1" destOrd="0" presId="urn:microsoft.com/office/officeart/2008/layout/VerticalCurvedList"/>
    <dgm:cxn modelId="{C90BAABC-08D5-4537-B1AC-1A91EB914D30}" type="presParOf" srcId="{19FF5584-5F8A-4D47-88F6-07B4326319D0}" destId="{892582DC-9D1C-4EB2-9FDF-7C9B2BB23CC8}" srcOrd="2" destOrd="0" presId="urn:microsoft.com/office/officeart/2008/layout/VerticalCurvedList"/>
    <dgm:cxn modelId="{7D24F69E-0521-45B5-807D-E131E060AF58}" type="presParOf" srcId="{19FF5584-5F8A-4D47-88F6-07B4326319D0}" destId="{A91801F5-071C-4455-B7D5-189AFA8C0268}" srcOrd="3" destOrd="0" presId="urn:microsoft.com/office/officeart/2008/layout/VerticalCurvedList"/>
    <dgm:cxn modelId="{4A226504-A1F9-4086-B1B6-B12B1F96F0A2}" type="presParOf" srcId="{50AD92EF-7080-4416-B016-345EC380FEFF}" destId="{893DC3DA-222B-4B82-B00C-301748F14A4E}" srcOrd="1" destOrd="0" presId="urn:microsoft.com/office/officeart/2008/layout/VerticalCurvedList"/>
    <dgm:cxn modelId="{AA5543A8-7751-4E02-A3FF-9A3B7DAA2FE4}" type="presParOf" srcId="{50AD92EF-7080-4416-B016-345EC380FEFF}" destId="{7C1AA8C9-34BD-4205-82E7-993040A9AC81}" srcOrd="2" destOrd="0" presId="urn:microsoft.com/office/officeart/2008/layout/VerticalCurvedList"/>
    <dgm:cxn modelId="{FE01ED74-DD2D-45A5-AE19-3A520CCA22A1}" type="presParOf" srcId="{7C1AA8C9-34BD-4205-82E7-993040A9AC81}" destId="{6A6866DD-3C5F-478B-9CC6-B48E0FA84F23}"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53619-5BC6-43E9-9BD6-FC811855B91C}">
      <dsp:nvSpPr>
        <dsp:cNvPr id="0" name=""/>
        <dsp:cNvSpPr/>
      </dsp:nvSpPr>
      <dsp:spPr>
        <a:xfrm>
          <a:off x="-5598880" y="-857125"/>
          <a:ext cx="6666142" cy="6666142"/>
        </a:xfrm>
        <a:prstGeom prst="blockArc">
          <a:avLst>
            <a:gd name="adj1" fmla="val 18900000"/>
            <a:gd name="adj2" fmla="val 2700000"/>
            <a:gd name="adj3" fmla="val 324"/>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FDE2D2-E592-41E9-940D-3FDA6EA69854}">
      <dsp:nvSpPr>
        <dsp:cNvPr id="0" name=""/>
        <dsp:cNvSpPr/>
      </dsp:nvSpPr>
      <dsp:spPr>
        <a:xfrm>
          <a:off x="466584" y="309394"/>
          <a:ext cx="9474980" cy="61918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1478"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a:solidFill>
                <a:srgbClr val="09213B"/>
              </a:solidFill>
            </a:rPr>
            <a:t>Introduction</a:t>
          </a:r>
        </a:p>
      </dsp:txBody>
      <dsp:txXfrm>
        <a:off x="466584" y="309394"/>
        <a:ext cx="9474980" cy="619184"/>
      </dsp:txXfrm>
    </dsp:sp>
    <dsp:sp modelId="{F0DBED7D-E1F2-48FF-9AF1-D8510FDF74AA}">
      <dsp:nvSpPr>
        <dsp:cNvPr id="0" name=""/>
        <dsp:cNvSpPr/>
      </dsp:nvSpPr>
      <dsp:spPr>
        <a:xfrm>
          <a:off x="79594" y="231996"/>
          <a:ext cx="773980" cy="773980"/>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FBF051-DA47-402E-8091-43170D413FA8}">
      <dsp:nvSpPr>
        <dsp:cNvPr id="0" name=""/>
        <dsp:cNvSpPr/>
      </dsp:nvSpPr>
      <dsp:spPr>
        <a:xfrm>
          <a:off x="910274" y="1237873"/>
          <a:ext cx="9031290" cy="619184"/>
        </a:xfrm>
        <a:prstGeom prst="rect">
          <a:avLst/>
        </a:prstGeom>
        <a:solidFill>
          <a:srgbClr val="FF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1478"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a:solidFill>
                <a:srgbClr val="09213B"/>
              </a:solidFill>
            </a:rPr>
            <a:t>Measurement</a:t>
          </a:r>
        </a:p>
      </dsp:txBody>
      <dsp:txXfrm>
        <a:off x="910274" y="1237873"/>
        <a:ext cx="9031290" cy="619184"/>
      </dsp:txXfrm>
    </dsp:sp>
    <dsp:sp modelId="{6A6866DD-3C5F-478B-9CC6-B48E0FA84F23}">
      <dsp:nvSpPr>
        <dsp:cNvPr id="0" name=""/>
        <dsp:cNvSpPr/>
      </dsp:nvSpPr>
      <dsp:spPr>
        <a:xfrm>
          <a:off x="523283" y="1160475"/>
          <a:ext cx="773980" cy="773980"/>
        </a:xfrm>
        <a:prstGeom prst="ellipse">
          <a:avLst/>
        </a:prstGeom>
        <a:solidFill>
          <a:schemeClr val="lt1">
            <a:hueOff val="0"/>
            <a:satOff val="0"/>
            <a:lumOff val="0"/>
            <a:alphaOff val="0"/>
          </a:schemeClr>
        </a:solidFill>
        <a:ln w="12700" cap="flat" cmpd="sng" algn="ctr">
          <a:solidFill>
            <a:schemeClr val="accent4">
              <a:hueOff val="2450223"/>
              <a:satOff val="-10194"/>
              <a:lumOff val="24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360063-79D5-4956-9BF8-A1A34332C152}">
      <dsp:nvSpPr>
        <dsp:cNvPr id="0" name=""/>
        <dsp:cNvSpPr/>
      </dsp:nvSpPr>
      <dsp:spPr>
        <a:xfrm>
          <a:off x="1072247" y="2155270"/>
          <a:ext cx="8895113" cy="619184"/>
        </a:xfrm>
        <a:prstGeom prst="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1478" tIns="81280" rIns="81280" bIns="81280" numCol="1" spcCol="1270" anchor="ctr" anchorCtr="0">
          <a:noAutofit/>
        </a:bodyPr>
        <a:lstStyle/>
        <a:p>
          <a:pPr marL="0" lvl="0" indent="0" algn="l" defTabSz="1422400" rtl="0">
            <a:lnSpc>
              <a:spcPct val="90000"/>
            </a:lnSpc>
            <a:spcBef>
              <a:spcPct val="0"/>
            </a:spcBef>
            <a:spcAft>
              <a:spcPct val="35000"/>
            </a:spcAft>
            <a:buNone/>
          </a:pPr>
          <a:r>
            <a:rPr lang="en-US" sz="3200" kern="1200">
              <a:solidFill>
                <a:srgbClr val="09213B"/>
              </a:solidFill>
              <a:latin typeface="Corbel" panose="020B0503020204020204"/>
            </a:rPr>
            <a:t>The Data</a:t>
          </a:r>
          <a:endParaRPr lang="en-US" sz="3200" kern="1200">
            <a:solidFill>
              <a:srgbClr val="09213B"/>
            </a:solidFill>
          </a:endParaRPr>
        </a:p>
      </dsp:txBody>
      <dsp:txXfrm>
        <a:off x="1072247" y="2155270"/>
        <a:ext cx="8895113" cy="619184"/>
      </dsp:txXfrm>
    </dsp:sp>
    <dsp:sp modelId="{178AEDC5-6531-41C7-B8B0-810E1ED2F327}">
      <dsp:nvSpPr>
        <dsp:cNvPr id="0" name=""/>
        <dsp:cNvSpPr/>
      </dsp:nvSpPr>
      <dsp:spPr>
        <a:xfrm>
          <a:off x="659461" y="2088955"/>
          <a:ext cx="773980" cy="773980"/>
        </a:xfrm>
        <a:prstGeom prst="ellipse">
          <a:avLst/>
        </a:prstGeom>
        <a:solidFill>
          <a:schemeClr val="lt1">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6C92AF-A8EC-4B09-B8EC-F0ED10C482ED}">
      <dsp:nvSpPr>
        <dsp:cNvPr id="0" name=""/>
        <dsp:cNvSpPr/>
      </dsp:nvSpPr>
      <dsp:spPr>
        <a:xfrm>
          <a:off x="910274" y="3094833"/>
          <a:ext cx="9031290" cy="619184"/>
        </a:xfrm>
        <a:prstGeom prst="rect">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1478"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a:solidFill>
                <a:srgbClr val="09213B"/>
              </a:solidFill>
            </a:rPr>
            <a:t>Improvement Activities</a:t>
          </a:r>
        </a:p>
      </dsp:txBody>
      <dsp:txXfrm>
        <a:off x="910274" y="3094833"/>
        <a:ext cx="9031290" cy="619184"/>
      </dsp:txXfrm>
    </dsp:sp>
    <dsp:sp modelId="{99516A43-031D-44FA-8ADF-3CF6B9334CF8}">
      <dsp:nvSpPr>
        <dsp:cNvPr id="0" name=""/>
        <dsp:cNvSpPr/>
      </dsp:nvSpPr>
      <dsp:spPr>
        <a:xfrm>
          <a:off x="523283" y="3017435"/>
          <a:ext cx="773980" cy="773980"/>
        </a:xfrm>
        <a:prstGeom prst="ellipse">
          <a:avLst/>
        </a:prstGeom>
        <a:solidFill>
          <a:schemeClr val="lt1">
            <a:hueOff val="0"/>
            <a:satOff val="0"/>
            <a:lumOff val="0"/>
            <a:alphaOff val="0"/>
          </a:schemeClr>
        </a:solidFill>
        <a:ln w="12700" cap="flat" cmpd="sng" algn="ctr">
          <a:solidFill>
            <a:schemeClr val="accent4">
              <a:hueOff val="7350668"/>
              <a:satOff val="-30583"/>
              <a:lumOff val="7206"/>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58CC6A-7E30-4189-A364-443614FFED6A}">
      <dsp:nvSpPr>
        <dsp:cNvPr id="0" name=""/>
        <dsp:cNvSpPr/>
      </dsp:nvSpPr>
      <dsp:spPr>
        <a:xfrm>
          <a:off x="466584" y="4023313"/>
          <a:ext cx="9474980" cy="619184"/>
        </a:xfrm>
        <a:prstGeom prst="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1478"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a:solidFill>
                <a:srgbClr val="09213B"/>
              </a:solidFill>
            </a:rPr>
            <a:t>Target Setting </a:t>
          </a:r>
        </a:p>
      </dsp:txBody>
      <dsp:txXfrm>
        <a:off x="466584" y="4023313"/>
        <a:ext cx="9474980" cy="619184"/>
      </dsp:txXfrm>
    </dsp:sp>
    <dsp:sp modelId="{E6729D6F-9858-46BB-9A39-4C9189F90AE1}">
      <dsp:nvSpPr>
        <dsp:cNvPr id="0" name=""/>
        <dsp:cNvSpPr/>
      </dsp:nvSpPr>
      <dsp:spPr>
        <a:xfrm>
          <a:off x="79594" y="3945915"/>
          <a:ext cx="773980" cy="773980"/>
        </a:xfrm>
        <a:prstGeom prst="ellipse">
          <a:avLst/>
        </a:prstGeom>
        <a:solidFill>
          <a:schemeClr val="lt1">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647A0-B2CC-4590-AF3E-F823CE23D891}">
      <dsp:nvSpPr>
        <dsp:cNvPr id="0" name=""/>
        <dsp:cNvSpPr/>
      </dsp:nvSpPr>
      <dsp:spPr>
        <a:xfrm>
          <a:off x="0" y="0"/>
          <a:ext cx="7800072" cy="1313090"/>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kern="1200"/>
            <a:t>Each SPP Indicator has an online survey to collect input on NYS’s target-setting and/or improvement activities</a:t>
          </a:r>
        </a:p>
      </dsp:txBody>
      <dsp:txXfrm>
        <a:off x="0" y="0"/>
        <a:ext cx="7800072" cy="1313090"/>
      </dsp:txXfrm>
    </dsp:sp>
    <dsp:sp modelId="{0AF612C6-5EDD-4D36-BF37-DE27139B54A0}">
      <dsp:nvSpPr>
        <dsp:cNvPr id="0" name=""/>
        <dsp:cNvSpPr/>
      </dsp:nvSpPr>
      <dsp:spPr>
        <a:xfrm>
          <a:off x="0" y="1365951"/>
          <a:ext cx="7800072" cy="265176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Font typeface="Arial" panose="020B0604020202020204" pitchFamily="34" charset="0"/>
            <a:buNone/>
          </a:pPr>
          <a:r>
            <a:rPr lang="en-US" sz="2600" kern="1200"/>
            <a:t>The online surveys are intended to collect feedback from interested stakeholders.  They are available for those who are not attending a virtual meeting or for those who have additional information to share                                     beyond the virtual meetings</a:t>
          </a:r>
        </a:p>
      </dsp:txBody>
      <dsp:txXfrm>
        <a:off x="0" y="1365951"/>
        <a:ext cx="7800072" cy="2651767"/>
      </dsp:txXfrm>
    </dsp:sp>
    <dsp:sp modelId="{0A1A6F76-6A9B-4814-8207-5FCC2A1D6B85}">
      <dsp:nvSpPr>
        <dsp:cNvPr id="0" name=""/>
        <dsp:cNvSpPr/>
      </dsp:nvSpPr>
      <dsp:spPr>
        <a:xfrm>
          <a:off x="0" y="4070580"/>
          <a:ext cx="7800072" cy="306387"/>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53619-5BC6-43E9-9BD6-FC811855B91C}">
      <dsp:nvSpPr>
        <dsp:cNvPr id="0" name=""/>
        <dsp:cNvSpPr/>
      </dsp:nvSpPr>
      <dsp:spPr>
        <a:xfrm>
          <a:off x="-3462909" y="-579822"/>
          <a:ext cx="4499313" cy="4499313"/>
        </a:xfrm>
        <a:prstGeom prst="blockArc">
          <a:avLst>
            <a:gd name="adj1" fmla="val 18900000"/>
            <a:gd name="adj2" fmla="val 2700000"/>
            <a:gd name="adj3" fmla="val 48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3DC3DA-222B-4B82-B00C-301748F14A4E}">
      <dsp:nvSpPr>
        <dsp:cNvPr id="0" name=""/>
        <dsp:cNvSpPr/>
      </dsp:nvSpPr>
      <dsp:spPr>
        <a:xfrm>
          <a:off x="1010504" y="861430"/>
          <a:ext cx="7868816" cy="1616806"/>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5431" tIns="165100" rIns="165100" bIns="165100" numCol="1" spcCol="1270" anchor="ctr" anchorCtr="0">
          <a:noAutofit/>
        </a:bodyPr>
        <a:lstStyle/>
        <a:p>
          <a:pPr marL="0" lvl="0" indent="0" algn="l" defTabSz="2889250">
            <a:lnSpc>
              <a:spcPct val="90000"/>
            </a:lnSpc>
            <a:spcBef>
              <a:spcPct val="0"/>
            </a:spcBef>
            <a:spcAft>
              <a:spcPct val="35000"/>
            </a:spcAft>
            <a:buNone/>
          </a:pPr>
          <a:r>
            <a:rPr lang="en-US" sz="6500" kern="1200">
              <a:solidFill>
                <a:schemeClr val="bg2">
                  <a:lumMod val="10000"/>
                </a:schemeClr>
              </a:solidFill>
              <a:latin typeface="Corbel" panose="020B0503020204020204"/>
            </a:rPr>
            <a:t>Introduction</a:t>
          </a:r>
          <a:endParaRPr lang="en-US" sz="6500" kern="1200">
            <a:solidFill>
              <a:schemeClr val="bg2">
                <a:lumMod val="10000"/>
              </a:schemeClr>
            </a:solidFill>
          </a:endParaRPr>
        </a:p>
      </dsp:txBody>
      <dsp:txXfrm>
        <a:off x="1010504" y="861430"/>
        <a:ext cx="7868816" cy="1616806"/>
      </dsp:txXfrm>
    </dsp:sp>
    <dsp:sp modelId="{6A6866DD-3C5F-478B-9CC6-B48E0FA84F23}">
      <dsp:nvSpPr>
        <dsp:cNvPr id="0" name=""/>
        <dsp:cNvSpPr/>
      </dsp:nvSpPr>
      <dsp:spPr>
        <a:xfrm>
          <a:off x="0" y="659329"/>
          <a:ext cx="2021008" cy="2021008"/>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53619-5BC6-43E9-9BD6-FC811855B91C}">
      <dsp:nvSpPr>
        <dsp:cNvPr id="0" name=""/>
        <dsp:cNvSpPr/>
      </dsp:nvSpPr>
      <dsp:spPr>
        <a:xfrm>
          <a:off x="-3462909" y="-579822"/>
          <a:ext cx="4499313" cy="4499313"/>
        </a:xfrm>
        <a:prstGeom prst="blockArc">
          <a:avLst>
            <a:gd name="adj1" fmla="val 18900000"/>
            <a:gd name="adj2" fmla="val 2700000"/>
            <a:gd name="adj3" fmla="val 48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3DC3DA-222B-4B82-B00C-301748F14A4E}">
      <dsp:nvSpPr>
        <dsp:cNvPr id="0" name=""/>
        <dsp:cNvSpPr/>
      </dsp:nvSpPr>
      <dsp:spPr>
        <a:xfrm>
          <a:off x="1010504" y="861430"/>
          <a:ext cx="7868816" cy="1616806"/>
        </a:xfrm>
        <a:prstGeom prst="rect">
          <a:avLst/>
        </a:prstGeom>
        <a:solidFill>
          <a:srgbClr val="FF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5431" tIns="165100" rIns="165100" bIns="165100" numCol="1" spcCol="1270" anchor="ctr" anchorCtr="0">
          <a:noAutofit/>
        </a:bodyPr>
        <a:lstStyle/>
        <a:p>
          <a:pPr marL="0" lvl="0" indent="0" algn="l" defTabSz="2889250">
            <a:lnSpc>
              <a:spcPct val="90000"/>
            </a:lnSpc>
            <a:spcBef>
              <a:spcPct val="0"/>
            </a:spcBef>
            <a:spcAft>
              <a:spcPct val="35000"/>
            </a:spcAft>
            <a:buNone/>
          </a:pPr>
          <a:r>
            <a:rPr lang="en-US" sz="6500" kern="1200">
              <a:solidFill>
                <a:srgbClr val="09213B"/>
              </a:solidFill>
            </a:rPr>
            <a:t>Measurement</a:t>
          </a:r>
        </a:p>
      </dsp:txBody>
      <dsp:txXfrm>
        <a:off x="1010504" y="861430"/>
        <a:ext cx="7868816" cy="1616806"/>
      </dsp:txXfrm>
    </dsp:sp>
    <dsp:sp modelId="{6A6866DD-3C5F-478B-9CC6-B48E0FA84F23}">
      <dsp:nvSpPr>
        <dsp:cNvPr id="0" name=""/>
        <dsp:cNvSpPr/>
      </dsp:nvSpPr>
      <dsp:spPr>
        <a:xfrm>
          <a:off x="0" y="659329"/>
          <a:ext cx="2021008" cy="2021008"/>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53619-5BC6-43E9-9BD6-FC811855B91C}">
      <dsp:nvSpPr>
        <dsp:cNvPr id="0" name=""/>
        <dsp:cNvSpPr/>
      </dsp:nvSpPr>
      <dsp:spPr>
        <a:xfrm>
          <a:off x="-3462909" y="-579822"/>
          <a:ext cx="4499313" cy="4499313"/>
        </a:xfrm>
        <a:prstGeom prst="blockArc">
          <a:avLst>
            <a:gd name="adj1" fmla="val 18900000"/>
            <a:gd name="adj2" fmla="val 2700000"/>
            <a:gd name="adj3" fmla="val 48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3DC3DA-222B-4B82-B00C-301748F14A4E}">
      <dsp:nvSpPr>
        <dsp:cNvPr id="0" name=""/>
        <dsp:cNvSpPr/>
      </dsp:nvSpPr>
      <dsp:spPr>
        <a:xfrm>
          <a:off x="1010504" y="861430"/>
          <a:ext cx="7868816" cy="1616806"/>
        </a:xfrm>
        <a:prstGeom prst="rect">
          <a:avLst/>
        </a:prstGeom>
        <a:solidFill>
          <a:srgbClr val="16F73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5431" tIns="165100" rIns="165100" bIns="165100" numCol="1" spcCol="1270" anchor="ctr" anchorCtr="0">
          <a:noAutofit/>
        </a:bodyPr>
        <a:lstStyle/>
        <a:p>
          <a:pPr marL="0" lvl="0" indent="0" algn="l" defTabSz="2889250" rtl="0">
            <a:lnSpc>
              <a:spcPct val="90000"/>
            </a:lnSpc>
            <a:spcBef>
              <a:spcPct val="0"/>
            </a:spcBef>
            <a:spcAft>
              <a:spcPct val="35000"/>
            </a:spcAft>
            <a:buNone/>
          </a:pPr>
          <a:r>
            <a:rPr lang="en-US" sz="6500" kern="1200">
              <a:solidFill>
                <a:schemeClr val="bg2">
                  <a:lumMod val="10000"/>
                </a:schemeClr>
              </a:solidFill>
              <a:latin typeface="Corbel" panose="020B0503020204020204"/>
            </a:rPr>
            <a:t> The Data</a:t>
          </a:r>
          <a:endParaRPr lang="en-US" sz="6500" kern="1200">
            <a:solidFill>
              <a:schemeClr val="bg2">
                <a:lumMod val="10000"/>
              </a:schemeClr>
            </a:solidFill>
          </a:endParaRPr>
        </a:p>
      </dsp:txBody>
      <dsp:txXfrm>
        <a:off x="1010504" y="861430"/>
        <a:ext cx="7868816" cy="1616806"/>
      </dsp:txXfrm>
    </dsp:sp>
    <dsp:sp modelId="{6A6866DD-3C5F-478B-9CC6-B48E0FA84F23}">
      <dsp:nvSpPr>
        <dsp:cNvPr id="0" name=""/>
        <dsp:cNvSpPr/>
      </dsp:nvSpPr>
      <dsp:spPr>
        <a:xfrm>
          <a:off x="0" y="659329"/>
          <a:ext cx="2021008" cy="2021008"/>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1558E-8599-49B9-B59C-0B1B7569CF5A}">
      <dsp:nvSpPr>
        <dsp:cNvPr id="0" name=""/>
        <dsp:cNvSpPr/>
      </dsp:nvSpPr>
      <dsp:spPr>
        <a:xfrm rot="16200000">
          <a:off x="2470824" y="362602"/>
          <a:ext cx="391843" cy="3193228"/>
        </a:xfrm>
        <a:prstGeom prst="round2SameRect">
          <a:avLst/>
        </a:prstGeom>
        <a:solidFill>
          <a:schemeClr val="tx1">
            <a:lumMod val="40000"/>
            <a:lumOff val="60000"/>
            <a:alpha val="9000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kern="1200">
              <a:solidFill>
                <a:schemeClr val="tx1"/>
              </a:solidFill>
            </a:rPr>
            <a:t>2020-21 School Year</a:t>
          </a:r>
        </a:p>
      </dsp:txBody>
      <dsp:txXfrm rot="5400000">
        <a:off x="1089260" y="1782422"/>
        <a:ext cx="3174100" cy="353587"/>
      </dsp:txXfrm>
    </dsp:sp>
    <dsp:sp modelId="{F63F2B01-5D72-4A02-8697-133ED9E6591E}">
      <dsp:nvSpPr>
        <dsp:cNvPr id="0" name=""/>
        <dsp:cNvSpPr/>
      </dsp:nvSpPr>
      <dsp:spPr>
        <a:xfrm>
          <a:off x="5722" y="0"/>
          <a:ext cx="5322046" cy="137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anchor="b" anchorCtr="1">
          <a:noAutofit/>
        </a:bodyPr>
        <a:lstStyle/>
        <a:p>
          <a:pPr marL="0" lvl="0" indent="0" algn="ctr" defTabSz="1066800">
            <a:lnSpc>
              <a:spcPct val="90000"/>
            </a:lnSpc>
            <a:spcBef>
              <a:spcPct val="0"/>
            </a:spcBef>
            <a:spcAft>
              <a:spcPts val="0"/>
            </a:spcAft>
            <a:buNone/>
          </a:pPr>
          <a:endParaRPr lang="en-US" sz="2400" kern="1200"/>
        </a:p>
        <a:p>
          <a:pPr marL="0" lvl="0" indent="0" algn="ctr" defTabSz="1066800">
            <a:lnSpc>
              <a:spcPct val="90000"/>
            </a:lnSpc>
            <a:spcBef>
              <a:spcPct val="0"/>
            </a:spcBef>
            <a:spcAft>
              <a:spcPts val="0"/>
            </a:spcAft>
            <a:buNone/>
          </a:pPr>
          <a:r>
            <a:rPr lang="en-US" sz="2400" kern="1200"/>
            <a:t>The Indicator 16 data is  </a:t>
          </a:r>
        </a:p>
        <a:p>
          <a:pPr marL="0" lvl="0" indent="0" algn="ctr" defTabSz="1066800">
            <a:lnSpc>
              <a:spcPct val="90000"/>
            </a:lnSpc>
            <a:spcBef>
              <a:spcPct val="0"/>
            </a:spcBef>
            <a:spcAft>
              <a:spcPts val="0"/>
            </a:spcAft>
            <a:buNone/>
          </a:pPr>
          <a:r>
            <a:rPr lang="en-US" sz="2400" kern="1200"/>
            <a:t>collected on a school year basis </a:t>
          </a:r>
        </a:p>
      </dsp:txBody>
      <dsp:txXfrm>
        <a:off x="5722" y="0"/>
        <a:ext cx="5322046" cy="1371451"/>
      </dsp:txXfrm>
    </dsp:sp>
    <dsp:sp modelId="{2F310C15-1BED-4BBD-A1DE-87B40BF60BC1}">
      <dsp:nvSpPr>
        <dsp:cNvPr id="0" name=""/>
        <dsp:cNvSpPr/>
      </dsp:nvSpPr>
      <dsp:spPr>
        <a:xfrm>
          <a:off x="2666745" y="1449820"/>
          <a:ext cx="0" cy="313474"/>
        </a:xfrm>
        <a:prstGeom prst="line">
          <a:avLst/>
        </a:prstGeom>
        <a:noFill/>
        <a:ln w="6350" cap="flat" cmpd="sng" algn="ctr">
          <a:solidFill>
            <a:schemeClr val="accent1">
              <a:shade val="90000"/>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6803928-0384-4E94-82B3-A4E028570F79}">
      <dsp:nvSpPr>
        <dsp:cNvPr id="0" name=""/>
        <dsp:cNvSpPr/>
      </dsp:nvSpPr>
      <dsp:spPr>
        <a:xfrm>
          <a:off x="2627561" y="1371451"/>
          <a:ext cx="78368" cy="78368"/>
        </a:xfrm>
        <a:prstGeom prst="ellipse">
          <a:avLst/>
        </a:prstGeom>
        <a:solidFill>
          <a:schemeClr val="accent1">
            <a:shade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F4C2FB-C519-4B52-B0BA-6C6F070F731F}">
      <dsp:nvSpPr>
        <dsp:cNvPr id="0" name=""/>
        <dsp:cNvSpPr/>
      </dsp:nvSpPr>
      <dsp:spPr>
        <a:xfrm>
          <a:off x="4263359" y="1763294"/>
          <a:ext cx="3193228" cy="391843"/>
        </a:xfrm>
        <a:prstGeom prst="rect">
          <a:avLst/>
        </a:prstGeom>
        <a:solidFill>
          <a:schemeClr val="tx1">
            <a:lumMod val="75000"/>
            <a:alpha val="7000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kern="1200">
              <a:solidFill>
                <a:schemeClr val="bg1"/>
              </a:solidFill>
            </a:rPr>
            <a:t>FFY 2020 APR</a:t>
          </a:r>
        </a:p>
      </dsp:txBody>
      <dsp:txXfrm>
        <a:off x="4263359" y="1763294"/>
        <a:ext cx="3193228" cy="391843"/>
      </dsp:txXfrm>
    </dsp:sp>
    <dsp:sp modelId="{6AD09D91-4B94-49E3-9314-CB0BF2F207D7}">
      <dsp:nvSpPr>
        <dsp:cNvPr id="0" name=""/>
        <dsp:cNvSpPr/>
      </dsp:nvSpPr>
      <dsp:spPr>
        <a:xfrm>
          <a:off x="3198950" y="2546981"/>
          <a:ext cx="5322046" cy="137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3360" rIns="0" bIns="0" numCol="1" spcCol="1270" anchor="t" anchorCtr="1">
          <a:noAutofit/>
        </a:bodyPr>
        <a:lstStyle/>
        <a:p>
          <a:pPr marL="0" lvl="0" indent="0" algn="ctr" defTabSz="1244600">
            <a:lnSpc>
              <a:spcPct val="90000"/>
            </a:lnSpc>
            <a:spcBef>
              <a:spcPct val="0"/>
            </a:spcBef>
            <a:spcAft>
              <a:spcPts val="0"/>
            </a:spcAft>
            <a:buNone/>
          </a:pPr>
          <a:r>
            <a:rPr lang="en-US" sz="2800" kern="1200"/>
            <a:t>The 2020-21 School Year Data is </a:t>
          </a:r>
        </a:p>
        <a:p>
          <a:pPr marL="0" lvl="0" indent="0" algn="ctr" defTabSz="1244600">
            <a:lnSpc>
              <a:spcPct val="90000"/>
            </a:lnSpc>
            <a:spcBef>
              <a:spcPct val="0"/>
            </a:spcBef>
            <a:spcAft>
              <a:spcPts val="0"/>
            </a:spcAft>
            <a:buNone/>
          </a:pPr>
          <a:r>
            <a:rPr lang="en-US" sz="2800" kern="1200"/>
            <a:t>included in the FFY 2020 APR</a:t>
          </a:r>
        </a:p>
      </dsp:txBody>
      <dsp:txXfrm>
        <a:off x="3198950" y="2546981"/>
        <a:ext cx="5322046" cy="1371451"/>
      </dsp:txXfrm>
    </dsp:sp>
    <dsp:sp modelId="{B225364B-B269-431F-AF61-ABC8EE0401B0}">
      <dsp:nvSpPr>
        <dsp:cNvPr id="0" name=""/>
        <dsp:cNvSpPr/>
      </dsp:nvSpPr>
      <dsp:spPr>
        <a:xfrm>
          <a:off x="5859974" y="2155138"/>
          <a:ext cx="0" cy="313474"/>
        </a:xfrm>
        <a:prstGeom prst="line">
          <a:avLst/>
        </a:prstGeom>
        <a:noFill/>
        <a:ln w="6350" cap="flat" cmpd="sng" algn="ctr">
          <a:solidFill>
            <a:schemeClr val="accent1">
              <a:shade val="90000"/>
              <a:hueOff val="207713"/>
              <a:satOff val="-4436"/>
              <a:lumOff val="16555"/>
              <a:alphaOff val="0"/>
            </a:schemeClr>
          </a:solidFill>
          <a:prstDash val="dash"/>
          <a:miter lim="800000"/>
        </a:ln>
        <a:effectLst/>
      </dsp:spPr>
      <dsp:style>
        <a:lnRef idx="1">
          <a:scrgbClr r="0" g="0" b="0"/>
        </a:lnRef>
        <a:fillRef idx="0">
          <a:scrgbClr r="0" g="0" b="0"/>
        </a:fillRef>
        <a:effectRef idx="0">
          <a:scrgbClr r="0" g="0" b="0"/>
        </a:effectRef>
        <a:fontRef idx="minor"/>
      </dsp:style>
    </dsp:sp>
    <dsp:sp modelId="{E95CD284-3A25-4BC0-9ABD-2E732BFBCD95}">
      <dsp:nvSpPr>
        <dsp:cNvPr id="0" name=""/>
        <dsp:cNvSpPr/>
      </dsp:nvSpPr>
      <dsp:spPr>
        <a:xfrm>
          <a:off x="5820789" y="2468612"/>
          <a:ext cx="78368" cy="78368"/>
        </a:xfrm>
        <a:prstGeom prst="ellipse">
          <a:avLst/>
        </a:prstGeom>
        <a:solidFill>
          <a:schemeClr val="accent1">
            <a:shade val="90000"/>
            <a:hueOff val="207713"/>
            <a:satOff val="-4436"/>
            <a:lumOff val="16555"/>
            <a:alpha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FCA557-3386-4095-B2D8-0E5404D351C4}">
      <dsp:nvSpPr>
        <dsp:cNvPr id="0" name=""/>
        <dsp:cNvSpPr/>
      </dsp:nvSpPr>
      <dsp:spPr>
        <a:xfrm rot="5400000">
          <a:off x="8857280" y="362602"/>
          <a:ext cx="391843" cy="3193228"/>
        </a:xfrm>
        <a:prstGeom prst="round2SameRect">
          <a:avLst/>
        </a:prstGeom>
        <a:solidFill>
          <a:schemeClr val="accent1">
            <a:alpha val="90000"/>
            <a:hueOff val="0"/>
            <a:satOff val="0"/>
            <a:lumOff val="0"/>
            <a:alphaOff val="-4000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kern="1200">
              <a:solidFill>
                <a:schemeClr val="tx1"/>
              </a:solidFill>
            </a:rPr>
            <a:t>February 2022</a:t>
          </a:r>
        </a:p>
      </dsp:txBody>
      <dsp:txXfrm rot="-5400000">
        <a:off x="7456588" y="1782422"/>
        <a:ext cx="3174100" cy="353587"/>
      </dsp:txXfrm>
    </dsp:sp>
    <dsp:sp modelId="{6F1F35E7-B7DF-4548-98F0-7A70E47E2EFA}">
      <dsp:nvSpPr>
        <dsp:cNvPr id="0" name=""/>
        <dsp:cNvSpPr/>
      </dsp:nvSpPr>
      <dsp:spPr>
        <a:xfrm>
          <a:off x="6392178" y="0"/>
          <a:ext cx="5322046" cy="1371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82880" numCol="1" spcCol="1270" anchor="b" anchorCtr="1">
          <a:noAutofit/>
        </a:bodyPr>
        <a:lstStyle/>
        <a:p>
          <a:pPr marL="0" lvl="0" indent="0" algn="ctr" defTabSz="1066800">
            <a:lnSpc>
              <a:spcPct val="90000"/>
            </a:lnSpc>
            <a:spcBef>
              <a:spcPct val="0"/>
            </a:spcBef>
            <a:spcAft>
              <a:spcPts val="0"/>
            </a:spcAft>
            <a:buNone/>
          </a:pPr>
          <a:r>
            <a:rPr lang="en-US" sz="2400" kern="1200"/>
            <a:t>The FFY 2020 APR is </a:t>
          </a:r>
        </a:p>
        <a:p>
          <a:pPr marL="0" lvl="0" indent="0" algn="ctr" defTabSz="1066800">
            <a:lnSpc>
              <a:spcPct val="90000"/>
            </a:lnSpc>
            <a:spcBef>
              <a:spcPct val="0"/>
            </a:spcBef>
            <a:spcAft>
              <a:spcPts val="0"/>
            </a:spcAft>
            <a:buNone/>
          </a:pPr>
          <a:r>
            <a:rPr lang="en-US" sz="2400" kern="1200"/>
            <a:t>submitted to OSEP</a:t>
          </a:r>
        </a:p>
      </dsp:txBody>
      <dsp:txXfrm>
        <a:off x="6392178" y="0"/>
        <a:ext cx="5322046" cy="1371451"/>
      </dsp:txXfrm>
    </dsp:sp>
    <dsp:sp modelId="{0B9C7160-43DA-41EE-8EC4-4F7749243820}">
      <dsp:nvSpPr>
        <dsp:cNvPr id="0" name=""/>
        <dsp:cNvSpPr/>
      </dsp:nvSpPr>
      <dsp:spPr>
        <a:xfrm>
          <a:off x="9053202" y="1449820"/>
          <a:ext cx="0" cy="313474"/>
        </a:xfrm>
        <a:prstGeom prst="line">
          <a:avLst/>
        </a:prstGeom>
        <a:noFill/>
        <a:ln w="6350" cap="flat" cmpd="sng" algn="ctr">
          <a:solidFill>
            <a:schemeClr val="accent1">
              <a:shade val="90000"/>
              <a:hueOff val="415426"/>
              <a:satOff val="-8871"/>
              <a:lumOff val="33109"/>
              <a:alphaOff val="0"/>
            </a:schemeClr>
          </a:solidFill>
          <a:prstDash val="dash"/>
          <a:miter lim="800000"/>
        </a:ln>
        <a:effectLst/>
      </dsp:spPr>
      <dsp:style>
        <a:lnRef idx="1">
          <a:scrgbClr r="0" g="0" b="0"/>
        </a:lnRef>
        <a:fillRef idx="0">
          <a:scrgbClr r="0" g="0" b="0"/>
        </a:fillRef>
        <a:effectRef idx="0">
          <a:scrgbClr r="0" g="0" b="0"/>
        </a:effectRef>
        <a:fontRef idx="minor"/>
      </dsp:style>
    </dsp:sp>
    <dsp:sp modelId="{BD0FA086-FA31-467C-ABAE-D1CE5E39F6AB}">
      <dsp:nvSpPr>
        <dsp:cNvPr id="0" name=""/>
        <dsp:cNvSpPr/>
      </dsp:nvSpPr>
      <dsp:spPr>
        <a:xfrm>
          <a:off x="9014017" y="1371451"/>
          <a:ext cx="78368" cy="78368"/>
        </a:xfrm>
        <a:prstGeom prst="ellipse">
          <a:avLst/>
        </a:prstGeom>
        <a:solidFill>
          <a:schemeClr val="accent1">
            <a:shade val="90000"/>
            <a:hueOff val="415426"/>
            <a:satOff val="-8871"/>
            <a:lumOff val="33109"/>
            <a:alpha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53619-5BC6-43E9-9BD6-FC811855B91C}">
      <dsp:nvSpPr>
        <dsp:cNvPr id="0" name=""/>
        <dsp:cNvSpPr/>
      </dsp:nvSpPr>
      <dsp:spPr>
        <a:xfrm>
          <a:off x="-3462909" y="-579822"/>
          <a:ext cx="4499313" cy="4499313"/>
        </a:xfrm>
        <a:prstGeom prst="blockArc">
          <a:avLst>
            <a:gd name="adj1" fmla="val 18900000"/>
            <a:gd name="adj2" fmla="val 2700000"/>
            <a:gd name="adj3" fmla="val 48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3DC3DA-222B-4B82-B00C-301748F14A4E}">
      <dsp:nvSpPr>
        <dsp:cNvPr id="0" name=""/>
        <dsp:cNvSpPr/>
      </dsp:nvSpPr>
      <dsp:spPr>
        <a:xfrm>
          <a:off x="1010504" y="861430"/>
          <a:ext cx="7868816" cy="1616806"/>
        </a:xfrm>
        <a:prstGeom prst="rect">
          <a:avLst/>
        </a:prstGeom>
        <a:solidFill>
          <a:srgbClr val="16DED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5431" tIns="132080" rIns="132080" bIns="132080" numCol="1" spcCol="1270" anchor="ctr" anchorCtr="0">
          <a:noAutofit/>
        </a:bodyPr>
        <a:lstStyle/>
        <a:p>
          <a:pPr marL="0" lvl="0" indent="0" algn="l" defTabSz="2311400" rtl="0">
            <a:lnSpc>
              <a:spcPct val="90000"/>
            </a:lnSpc>
            <a:spcBef>
              <a:spcPct val="0"/>
            </a:spcBef>
            <a:spcAft>
              <a:spcPct val="35000"/>
            </a:spcAft>
            <a:buNone/>
          </a:pPr>
          <a:r>
            <a:rPr lang="en-US" sz="5200" kern="1200">
              <a:solidFill>
                <a:schemeClr val="bg2">
                  <a:lumMod val="10000"/>
                </a:schemeClr>
              </a:solidFill>
              <a:latin typeface="Corbel" panose="020B0503020204020204"/>
            </a:rPr>
            <a:t>Improvement Activities</a:t>
          </a:r>
          <a:endParaRPr lang="en-US" sz="5200" kern="1200">
            <a:solidFill>
              <a:schemeClr val="bg2">
                <a:lumMod val="10000"/>
              </a:schemeClr>
            </a:solidFill>
          </a:endParaRPr>
        </a:p>
      </dsp:txBody>
      <dsp:txXfrm>
        <a:off x="1010504" y="861430"/>
        <a:ext cx="7868816" cy="1616806"/>
      </dsp:txXfrm>
    </dsp:sp>
    <dsp:sp modelId="{6A6866DD-3C5F-478B-9CC6-B48E0FA84F23}">
      <dsp:nvSpPr>
        <dsp:cNvPr id="0" name=""/>
        <dsp:cNvSpPr/>
      </dsp:nvSpPr>
      <dsp:spPr>
        <a:xfrm>
          <a:off x="0" y="659329"/>
          <a:ext cx="2021008" cy="2021008"/>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5398C-A3AC-4537-88D1-F8AE75AF582D}">
      <dsp:nvSpPr>
        <dsp:cNvPr id="0" name=""/>
        <dsp:cNvSpPr/>
      </dsp:nvSpPr>
      <dsp:spPr>
        <a:xfrm>
          <a:off x="190071" y="243"/>
          <a:ext cx="2743199"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12 Regional                Partnership Centers</a:t>
          </a:r>
        </a:p>
      </dsp:txBody>
      <dsp:txXfrm>
        <a:off x="190071" y="243"/>
        <a:ext cx="2743199" cy="1510656"/>
      </dsp:txXfrm>
    </dsp:sp>
    <dsp:sp modelId="{72665B3F-F325-440F-BCA9-C4535B31A4E0}">
      <dsp:nvSpPr>
        <dsp:cNvPr id="0" name=""/>
        <dsp:cNvSpPr/>
      </dsp:nvSpPr>
      <dsp:spPr>
        <a:xfrm>
          <a:off x="190074" y="1600628"/>
          <a:ext cx="2743194"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14 School-Age Family and Community Engagement Centers</a:t>
          </a:r>
        </a:p>
      </dsp:txBody>
      <dsp:txXfrm>
        <a:off x="190074" y="1600628"/>
        <a:ext cx="2743194" cy="1510656"/>
      </dsp:txXfrm>
    </dsp:sp>
    <dsp:sp modelId="{692F3BB9-0B04-47E3-B2A3-8F8C3B4C4B60}">
      <dsp:nvSpPr>
        <dsp:cNvPr id="0" name=""/>
        <dsp:cNvSpPr/>
      </dsp:nvSpPr>
      <dsp:spPr>
        <a:xfrm>
          <a:off x="202298" y="3201013"/>
          <a:ext cx="2718746" cy="1510656"/>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kern="1200"/>
            <a:t>14 Early Childhood Family and Community Engagement Centers</a:t>
          </a:r>
        </a:p>
      </dsp:txBody>
      <dsp:txXfrm>
        <a:off x="202298" y="3201013"/>
        <a:ext cx="2718746" cy="151065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F7C20-49A4-4550-B3C1-70C34F718F71}">
      <dsp:nvSpPr>
        <dsp:cNvPr id="0" name=""/>
        <dsp:cNvSpPr/>
      </dsp:nvSpPr>
      <dsp:spPr>
        <a:xfrm flipH="1">
          <a:off x="677652" y="262967"/>
          <a:ext cx="375935" cy="3435462"/>
        </a:xfrm>
        <a:prstGeom prst="blockArc">
          <a:avLst>
            <a:gd name="adj1" fmla="val 18900000"/>
            <a:gd name="adj2" fmla="val 2700000"/>
            <a:gd name="adj3" fmla="val 415"/>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B4DD1F-D5F8-4E9A-B0DF-EB59D0654FDD}">
      <dsp:nvSpPr>
        <dsp:cNvPr id="0" name=""/>
        <dsp:cNvSpPr/>
      </dsp:nvSpPr>
      <dsp:spPr>
        <a:xfrm>
          <a:off x="537102" y="386022"/>
          <a:ext cx="8220831" cy="77204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Regional Learning</a:t>
          </a:r>
          <a:endParaRPr lang="en-US" sz="2400" kern="1200"/>
        </a:p>
      </dsp:txBody>
      <dsp:txXfrm>
        <a:off x="537102" y="386022"/>
        <a:ext cx="8220831" cy="772045"/>
      </dsp:txXfrm>
    </dsp:sp>
    <dsp:sp modelId="{AE8CDDE3-1383-4284-ABAA-1DC19B91C4B4}">
      <dsp:nvSpPr>
        <dsp:cNvPr id="0" name=""/>
        <dsp:cNvSpPr/>
      </dsp:nvSpPr>
      <dsp:spPr>
        <a:xfrm>
          <a:off x="54574" y="289517"/>
          <a:ext cx="965056" cy="96505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570DDA-D2DF-47A5-98A0-982BFB5E4EC2}">
      <dsp:nvSpPr>
        <dsp:cNvPr id="0" name=""/>
        <dsp:cNvSpPr/>
      </dsp:nvSpPr>
      <dsp:spPr>
        <a:xfrm>
          <a:off x="817740" y="1544090"/>
          <a:ext cx="7940192" cy="772045"/>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Targeted Skills/Support Groups</a:t>
          </a:r>
          <a:endParaRPr lang="en-US" sz="2400" kern="1200"/>
        </a:p>
      </dsp:txBody>
      <dsp:txXfrm>
        <a:off x="817740" y="1544090"/>
        <a:ext cx="7940192" cy="772045"/>
      </dsp:txXfrm>
    </dsp:sp>
    <dsp:sp modelId="{5E800F7C-E559-4BF9-8D95-1AA4F764BC4E}">
      <dsp:nvSpPr>
        <dsp:cNvPr id="0" name=""/>
        <dsp:cNvSpPr/>
      </dsp:nvSpPr>
      <dsp:spPr>
        <a:xfrm>
          <a:off x="335212" y="1447585"/>
          <a:ext cx="965056" cy="96505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D98347-D1A8-48A2-93B5-F5A0918E322D}">
      <dsp:nvSpPr>
        <dsp:cNvPr id="0" name=""/>
        <dsp:cNvSpPr/>
      </dsp:nvSpPr>
      <dsp:spPr>
        <a:xfrm>
          <a:off x="1538194" y="2695388"/>
          <a:ext cx="7205640" cy="772045"/>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2811"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t>Support Plans </a:t>
          </a:r>
          <a:endParaRPr lang="en-US" sz="2400" kern="1200"/>
        </a:p>
      </dsp:txBody>
      <dsp:txXfrm>
        <a:off x="1538194" y="2695388"/>
        <a:ext cx="7205640" cy="772045"/>
      </dsp:txXfrm>
    </dsp:sp>
    <dsp:sp modelId="{5D2CE53C-0B08-4F59-A423-F5C65E36CCFB}">
      <dsp:nvSpPr>
        <dsp:cNvPr id="0" name=""/>
        <dsp:cNvSpPr/>
      </dsp:nvSpPr>
      <dsp:spPr>
        <a:xfrm>
          <a:off x="662482" y="2604138"/>
          <a:ext cx="965056" cy="96505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253619-5BC6-43E9-9BD6-FC811855B91C}">
      <dsp:nvSpPr>
        <dsp:cNvPr id="0" name=""/>
        <dsp:cNvSpPr/>
      </dsp:nvSpPr>
      <dsp:spPr>
        <a:xfrm>
          <a:off x="-3462909" y="-579822"/>
          <a:ext cx="4499313" cy="4499313"/>
        </a:xfrm>
        <a:prstGeom prst="blockArc">
          <a:avLst>
            <a:gd name="adj1" fmla="val 18900000"/>
            <a:gd name="adj2" fmla="val 2700000"/>
            <a:gd name="adj3" fmla="val 48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3DC3DA-222B-4B82-B00C-301748F14A4E}">
      <dsp:nvSpPr>
        <dsp:cNvPr id="0" name=""/>
        <dsp:cNvSpPr/>
      </dsp:nvSpPr>
      <dsp:spPr>
        <a:xfrm>
          <a:off x="1010504" y="861430"/>
          <a:ext cx="7868816" cy="16168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25431" tIns="165100" rIns="165100" bIns="165100" numCol="1" spcCol="1270" anchor="ctr" anchorCtr="0">
          <a:noAutofit/>
        </a:bodyPr>
        <a:lstStyle/>
        <a:p>
          <a:pPr marL="0" lvl="0" indent="0" algn="l" defTabSz="2889250" rtl="0">
            <a:lnSpc>
              <a:spcPct val="90000"/>
            </a:lnSpc>
            <a:spcBef>
              <a:spcPct val="0"/>
            </a:spcBef>
            <a:spcAft>
              <a:spcPct val="35000"/>
            </a:spcAft>
            <a:buNone/>
          </a:pPr>
          <a:r>
            <a:rPr lang="en-US" sz="6500" kern="1200">
              <a:latin typeface="Corbel" panose="020B0503020204020204"/>
            </a:rPr>
            <a:t> Target  Setting</a:t>
          </a:r>
          <a:endParaRPr lang="en-US" sz="6500" kern="1200"/>
        </a:p>
      </dsp:txBody>
      <dsp:txXfrm>
        <a:off x="1010504" y="861430"/>
        <a:ext cx="7868816" cy="1616806"/>
      </dsp:txXfrm>
    </dsp:sp>
    <dsp:sp modelId="{6A6866DD-3C5F-478B-9CC6-B48E0FA84F23}">
      <dsp:nvSpPr>
        <dsp:cNvPr id="0" name=""/>
        <dsp:cNvSpPr/>
      </dsp:nvSpPr>
      <dsp:spPr>
        <a:xfrm>
          <a:off x="0" y="659329"/>
          <a:ext cx="2021008" cy="202100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9/22/2021</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9/22/2021</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nysed.gov/special-education/ffy-2020-2025-spp-apr"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latin typeface="Arial" panose="020B0604020202020204" pitchFamily="34" charset="0"/>
                <a:cs typeface="Arial" panose="020B0604020202020204" pitchFamily="34" charset="0"/>
              </a:rPr>
              <a:t>Thank you for joining today’s presentation on State Performance Plan Indicator 16. This presentation focuses on mediation as an option to resolve special education related disputes. </a:t>
            </a:r>
          </a:p>
          <a:p>
            <a:endParaRPr lang="en-US">
              <a:highlight>
                <a:srgbClr val="FFFF00"/>
              </a:highlight>
            </a:endParaRPr>
          </a:p>
          <a:p>
            <a:endParaRPr lang="en-US">
              <a:highlight>
                <a:srgbClr val="FFFF00"/>
              </a:highlight>
            </a:endParaRPr>
          </a:p>
          <a:p>
            <a:endParaRPr lang="en-US">
              <a:highlight>
                <a:srgbClr val="FFFF00"/>
              </a:highlight>
            </a:endParaRPr>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Our goal for this section of the presentation is to increase understanding of Indicator 16 and how NYS measures and collects this data.</a:t>
            </a:r>
          </a:p>
          <a:p>
            <a:endParaRPr lang="en-US"/>
          </a:p>
        </p:txBody>
      </p:sp>
      <p:sp>
        <p:nvSpPr>
          <p:cNvPr id="4" name="Slide Number Placeholder 3"/>
          <p:cNvSpPr>
            <a:spLocks noGrp="1"/>
          </p:cNvSpPr>
          <p:nvPr>
            <p:ph type="sldNum" sz="quarter" idx="5"/>
          </p:nvPr>
        </p:nvSpPr>
        <p:spPr/>
        <p:txBody>
          <a:bodyPr/>
          <a:lstStyle/>
          <a:p>
            <a:fld id="{CD1CB053-6D7E-4D63-A770-9F230F129EC9}" type="slidenum">
              <a:rPr lang="en-US" smtClean="0"/>
              <a:t>10</a:t>
            </a:fld>
            <a:endParaRPr lang="en-US"/>
          </a:p>
        </p:txBody>
      </p:sp>
    </p:spTree>
    <p:extLst>
      <p:ext uri="{BB962C8B-B14F-4D97-AF65-F5344CB8AC3E}">
        <p14:creationId xmlns:p14="http://schemas.microsoft.com/office/powerpoint/2010/main" val="2307850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FF0000"/>
              </a:solidFill>
              <a:latin typeface="Corbel"/>
              <a:cs typeface="Arial"/>
            </a:endParaRPr>
          </a:p>
          <a:p>
            <a:pPr marL="171450" indent="-171450">
              <a:buFont typeface="Arial,Sans-Serif"/>
              <a:buChar char="•"/>
            </a:pPr>
            <a:r>
              <a:rPr lang="en-US">
                <a:latin typeface="Arial"/>
                <a:cs typeface="Arial"/>
              </a:rPr>
              <a:t>Data is collected for SPP Indicator 16 using NYSED’s Special Education Data (or SED) Monitoring Data Base. </a:t>
            </a:r>
          </a:p>
          <a:p>
            <a:pPr marL="0" indent="0">
              <a:buFont typeface="Arial,Sans-Serif"/>
              <a:buNone/>
            </a:pPr>
            <a:endParaRPr lang="en-US">
              <a:latin typeface="Arial" panose="020B0604020202020204" pitchFamily="34" charset="0"/>
              <a:cs typeface="Arial" panose="020B0604020202020204" pitchFamily="34" charset="0"/>
            </a:endParaRPr>
          </a:p>
          <a:p>
            <a:pPr marL="171450" indent="-171450">
              <a:buFont typeface="Arial,Sans-Serif"/>
              <a:buChar char="•"/>
            </a:pPr>
            <a:r>
              <a:rPr lang="en-US">
                <a:latin typeface="Arial" panose="020B0604020202020204" pitchFamily="34" charset="0"/>
                <a:cs typeface="Arial" panose="020B0604020202020204" pitchFamily="34" charset="0"/>
              </a:rPr>
              <a:t>Data is entered directly into SED Monitoring by the contractor throughout the school year.   </a:t>
            </a:r>
          </a:p>
          <a:p>
            <a:pPr marL="455295" lvl="1" indent="-171450">
              <a:lnSpc>
                <a:spcPct val="90000"/>
              </a:lnSpc>
              <a:spcBef>
                <a:spcPts val="400"/>
              </a:spcBef>
              <a:buFont typeface="Courier New,monospace"/>
              <a:buChar char="o"/>
            </a:pPr>
            <a:endParaRPr lang="en-US">
              <a:latin typeface="Arial" panose="020B0604020202020204" pitchFamily="34" charset="0"/>
              <a:cs typeface="Arial" panose="020B0604020202020204" pitchFamily="34" charset="0"/>
            </a:endParaRPr>
          </a:p>
          <a:p>
            <a:pPr marL="171450" indent="-171450">
              <a:buFont typeface="Arial"/>
              <a:buChar char="•"/>
            </a:pPr>
            <a:r>
              <a:rPr lang="en-US">
                <a:latin typeface="Arial" panose="020B0604020202020204" pitchFamily="34" charset="0"/>
                <a:cs typeface="Arial" panose="020B0604020202020204" pitchFamily="34" charset="0"/>
              </a:rPr>
              <a:t>The reporting period is July 1 through June 30 of each school year. </a:t>
            </a:r>
            <a:endParaRPr lang="en-US"/>
          </a:p>
          <a:p>
            <a:pPr marL="283845" lvl="1">
              <a:lnSpc>
                <a:spcPct val="90000"/>
              </a:lnSpc>
              <a:spcBef>
                <a:spcPts val="400"/>
              </a:spcBef>
            </a:pPr>
            <a:endParaRPr lang="en-US"/>
          </a:p>
        </p:txBody>
      </p:sp>
      <p:sp>
        <p:nvSpPr>
          <p:cNvPr id="4" name="Slide Number Placeholder 3"/>
          <p:cNvSpPr>
            <a:spLocks noGrp="1"/>
          </p:cNvSpPr>
          <p:nvPr>
            <p:ph type="sldNum" sz="quarter" idx="5"/>
          </p:nvPr>
        </p:nvSpPr>
        <p:spPr/>
        <p:txBody>
          <a:bodyPr/>
          <a:lstStyle/>
          <a:p>
            <a:fld id="{77542409-6A04-4DC6-AC3A-D3758287A8F2}" type="slidenum">
              <a:rPr lang="en-US"/>
              <a:t>11</a:t>
            </a:fld>
            <a:endParaRPr lang="en-US"/>
          </a:p>
        </p:txBody>
      </p:sp>
    </p:spTree>
    <p:extLst>
      <p:ext uri="{BB962C8B-B14F-4D97-AF65-F5344CB8AC3E}">
        <p14:creationId xmlns:p14="http://schemas.microsoft.com/office/powerpoint/2010/main" val="2074156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4"/>
          </a:xfrm>
        </p:spPr>
        <p:txBody>
          <a:bodyPr/>
          <a:lstStyle/>
          <a:p>
            <a:endParaRPr lang="en-US">
              <a:solidFill>
                <a:srgbClr val="FF0000"/>
              </a:solidFill>
              <a:latin typeface="Calibri"/>
              <a:cs typeface="Calibri"/>
            </a:endParaRPr>
          </a:p>
          <a:p>
            <a:pPr marL="171450" indent="-171450">
              <a:buFont typeface="Arial"/>
              <a:buChar char="•"/>
            </a:pPr>
            <a:r>
              <a:rPr lang="en-US">
                <a:latin typeface="Arial" panose="020B0604020202020204" pitchFamily="34" charset="0"/>
                <a:cs typeface="Arial" panose="020B0604020202020204" pitchFamily="34" charset="0"/>
              </a:rPr>
              <a:t>This slide identifies the formula for how we measure Indicator 16 – regarding mediation and mediation agreements.</a:t>
            </a:r>
            <a:endParaRPr lang="en-US">
              <a:solidFill>
                <a:srgbClr val="FF0000"/>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171450" indent="-171450">
              <a:buFont typeface="Arial"/>
              <a:buChar char="•"/>
            </a:pPr>
            <a:r>
              <a:rPr lang="en-US">
                <a:latin typeface="Arial"/>
                <a:cs typeface="Arial"/>
              </a:rPr>
              <a:t>Remember that Indicator 16 is the percent of mediations held that resulted in mediation agreements. The measurement includes mediation agreements related to due process impartial hearings and those not related to due process impartial hearings.</a:t>
            </a:r>
          </a:p>
          <a:p>
            <a:endParaRPr lang="en-US">
              <a:latin typeface="Arial" panose="020B0604020202020204" pitchFamily="34" charset="0"/>
              <a:cs typeface="Arial" panose="020B0604020202020204" pitchFamily="34" charset="0"/>
            </a:endParaRPr>
          </a:p>
          <a:p>
            <a:pPr marL="171450" indent="-171450">
              <a:buFont typeface="Arial"/>
              <a:buChar char="•"/>
            </a:pPr>
            <a:r>
              <a:rPr lang="en-US">
                <a:latin typeface="Arial"/>
                <a:cs typeface="Arial"/>
              </a:rPr>
              <a:t>The calculation is:</a:t>
            </a:r>
          </a:p>
          <a:p>
            <a:pPr lvl="1" indent="-171450">
              <a:buFont typeface="Courier New"/>
              <a:buChar char="o"/>
            </a:pPr>
            <a:r>
              <a:rPr lang="en-US">
                <a:latin typeface="Arial"/>
                <a:cs typeface="Arial"/>
              </a:rPr>
              <a:t>the number of mediation agreements related to due process complaints, plus the number of mediation agreements not related to due process complaints, divided by the total number of mediations held times 100.</a:t>
            </a:r>
          </a:p>
          <a:p>
            <a:endParaRPr lang="en-US">
              <a:latin typeface="Arial" panose="020B0604020202020204" pitchFamily="34" charset="0"/>
              <a:cs typeface="Arial" panose="020B0604020202020204" pitchFamily="34" charset="0"/>
            </a:endParaRPr>
          </a:p>
          <a:p>
            <a:pPr marL="171450" indent="-171450">
              <a:buFont typeface="Arial"/>
              <a:buChar char="•"/>
            </a:pPr>
            <a:r>
              <a:rPr lang="en-US">
                <a:latin typeface="Arial"/>
                <a:cs typeface="Arial"/>
              </a:rPr>
              <a:t>For example, using data from the 2019-20 school year: </a:t>
            </a:r>
          </a:p>
          <a:p>
            <a:pPr lvl="1" indent="-171450">
              <a:buFont typeface="Courier New"/>
              <a:buChar char="o"/>
            </a:pPr>
            <a:r>
              <a:rPr lang="en-US">
                <a:latin typeface="Arial"/>
                <a:cs typeface="Arial"/>
              </a:rPr>
              <a:t>The number of mediation agreements related to due process complaints was 13. Those are added to the number of mediation agreements not related to due process, which were 97. This equals a total of 110 mediation agreements.</a:t>
            </a:r>
          </a:p>
          <a:p>
            <a:pPr lvl="1" indent="-171450">
              <a:buFont typeface="Courier New"/>
              <a:buChar char="o"/>
            </a:pPr>
            <a:r>
              <a:rPr lang="en-US">
                <a:latin typeface="Arial"/>
                <a:cs typeface="Arial"/>
              </a:rPr>
              <a:t>That total (110) is divided by the number of mediations held which was 132 and multiplied by 100.</a:t>
            </a:r>
          </a:p>
          <a:p>
            <a:pPr marL="457200" marR="0" lvl="1" indent="-171450" algn="l" defTabSz="914400" rtl="0" eaLnBrk="1" fontAlgn="auto" latinLnBrk="0" hangingPunct="1">
              <a:lnSpc>
                <a:spcPct val="100000"/>
              </a:lnSpc>
              <a:spcBef>
                <a:spcPts val="0"/>
              </a:spcBef>
              <a:spcAft>
                <a:spcPts val="0"/>
              </a:spcAft>
              <a:buClrTx/>
              <a:buSzTx/>
              <a:buFont typeface="Courier New"/>
              <a:buChar char="o"/>
              <a:tabLst/>
              <a:defRPr/>
            </a:pPr>
            <a:r>
              <a:rPr lang="en-US" sz="1200" kern="1200">
                <a:solidFill>
                  <a:schemeClr val="tx1"/>
                </a:solidFill>
                <a:latin typeface="Arial"/>
                <a:cs typeface="Arial"/>
              </a:rPr>
              <a:t>So, for the </a:t>
            </a:r>
            <a:r>
              <a:rPr lang="en-US" sz="1200" kern="1200" noProof="0">
                <a:solidFill>
                  <a:schemeClr val="tx1"/>
                </a:solidFill>
                <a:latin typeface="Arial"/>
                <a:cs typeface="Arial"/>
              </a:rPr>
              <a:t>2019-20 SY, 83.33% of mediations held resulted in mediation agreements.</a:t>
            </a:r>
          </a:p>
          <a:p>
            <a:pPr marL="457200" marR="0" lvl="1" indent="-171450" algn="l" defTabSz="914400" rtl="0" eaLnBrk="1" fontAlgn="auto" latinLnBrk="0" hangingPunct="1">
              <a:lnSpc>
                <a:spcPct val="100000"/>
              </a:lnSpc>
              <a:spcBef>
                <a:spcPts val="0"/>
              </a:spcBef>
              <a:spcAft>
                <a:spcPts val="0"/>
              </a:spcAft>
              <a:buClrTx/>
              <a:buSzTx/>
              <a:buFont typeface="Courier New"/>
              <a:buChar char="o"/>
              <a:tabLst/>
              <a:defRPr/>
            </a:pPr>
            <a:endParaRPr lang="en-US" sz="1200" kern="1200" noProof="0">
              <a:solidFill>
                <a:schemeClr val="tx1"/>
              </a:solidFill>
              <a:latin typeface="Arial" panose="020B0604020202020204" pitchFamily="34" charset="0"/>
              <a:cs typeface="Arial" panose="020B0604020202020204" pitchFamily="34" charset="0"/>
            </a:endParaRPr>
          </a:p>
          <a:p>
            <a:pPr marL="171450" lvl="1" indent="-171450">
              <a:buFont typeface="Arial"/>
              <a:buChar char="•"/>
              <a:defRPr/>
            </a:pPr>
            <a:r>
              <a:rPr lang="en-US">
                <a:latin typeface="Arial"/>
                <a:cs typeface="Arial"/>
              </a:rPr>
              <a:t>It’s important to note that while the number of mediations held in New York State is not many, when mediation is used, it is very effective in resolving disputes. </a:t>
            </a:r>
            <a:endParaRPr lang="en-US">
              <a:latin typeface="Arial" panose="020B0604020202020204" pitchFamily="34" charset="0"/>
              <a:cs typeface="Arial" panose="020B0604020202020204" pitchFamily="34" charset="0"/>
            </a:endParaRPr>
          </a:p>
          <a:p>
            <a:pPr marL="171450" indent="-171450">
              <a:buFont typeface="Arial"/>
              <a:buChar char="•"/>
            </a:pPr>
            <a:endParaRPr lang="en-US">
              <a:solidFill>
                <a:srgbClr val="4D3E2F"/>
              </a:solidFill>
              <a:highlight>
                <a:srgbClr val="FFFF00"/>
              </a:highlight>
              <a:latin typeface="Corbel"/>
              <a:cs typeface="Calibri"/>
            </a:endParaRPr>
          </a:p>
          <a:p>
            <a:endParaRPr lang="en-US">
              <a:latin typeface="Calibri"/>
              <a:cs typeface="Calibri"/>
            </a:endParaRPr>
          </a:p>
        </p:txBody>
      </p:sp>
      <p:sp>
        <p:nvSpPr>
          <p:cNvPr id="4" name="Slide Number Placeholder 3"/>
          <p:cNvSpPr>
            <a:spLocks noGrp="1"/>
          </p:cNvSpPr>
          <p:nvPr>
            <p:ph type="sldNum" sz="quarter" idx="5"/>
          </p:nvPr>
        </p:nvSpPr>
        <p:spPr>
          <a:xfrm>
            <a:off x="5996763" y="8685213"/>
            <a:ext cx="859650" cy="458787"/>
          </a:xfrm>
        </p:spPr>
        <p:txBody>
          <a:bodyPr/>
          <a:lstStyle/>
          <a:p>
            <a:fld id="{77542409-6A04-4DC6-AC3A-D3758287A8F2}" type="slidenum">
              <a:rPr lang="en-US"/>
              <a:t>12</a:t>
            </a:fld>
            <a:endParaRPr lang="en-US"/>
          </a:p>
        </p:txBody>
      </p:sp>
    </p:spTree>
    <p:extLst>
      <p:ext uri="{BB962C8B-B14F-4D97-AF65-F5344CB8AC3E}">
        <p14:creationId xmlns:p14="http://schemas.microsoft.com/office/powerpoint/2010/main" val="3386891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a:p>
            <a:r>
              <a:rPr lang="en-US">
                <a:latin typeface="Arial" panose="020B0604020202020204" pitchFamily="34" charset="0"/>
                <a:cs typeface="Arial" panose="020B0604020202020204" pitchFamily="34" charset="0"/>
              </a:rPr>
              <a:t>Are there any questions about the SPP Indicator 16 measurement or how the data is used to measure results or outcomes?</a:t>
            </a:r>
          </a:p>
        </p:txBody>
      </p:sp>
      <p:sp>
        <p:nvSpPr>
          <p:cNvPr id="4" name="Slide Number Placeholder 3"/>
          <p:cNvSpPr>
            <a:spLocks noGrp="1"/>
          </p:cNvSpPr>
          <p:nvPr>
            <p:ph type="sldNum" sz="quarter" idx="5"/>
          </p:nvPr>
        </p:nvSpPr>
        <p:spPr/>
        <p:txBody>
          <a:bodyPr/>
          <a:lstStyle/>
          <a:p>
            <a:fld id="{77542409-6A04-4DC6-AC3A-D3758287A8F2}" type="slidenum">
              <a:rPr lang="en-US"/>
              <a:t>13</a:t>
            </a:fld>
            <a:endParaRPr lang="en-US"/>
          </a:p>
        </p:txBody>
      </p:sp>
    </p:spTree>
    <p:extLst>
      <p:ext uri="{BB962C8B-B14F-4D97-AF65-F5344CB8AC3E}">
        <p14:creationId xmlns:p14="http://schemas.microsoft.com/office/powerpoint/2010/main" val="3768212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a:p>
            <a:r>
              <a:rPr lang="en-US">
                <a:latin typeface="Arial" panose="020B0604020202020204" pitchFamily="34" charset="0"/>
                <a:cs typeface="Arial" panose="020B0604020202020204" pitchFamily="34" charset="0"/>
              </a:rPr>
              <a:t>Now let’s look at past and current data for Indicator 16.</a:t>
            </a:r>
          </a:p>
        </p:txBody>
      </p:sp>
      <p:sp>
        <p:nvSpPr>
          <p:cNvPr id="4" name="Slide Number Placeholder 3"/>
          <p:cNvSpPr>
            <a:spLocks noGrp="1"/>
          </p:cNvSpPr>
          <p:nvPr>
            <p:ph type="sldNum" sz="quarter" idx="5"/>
          </p:nvPr>
        </p:nvSpPr>
        <p:spPr/>
        <p:txBody>
          <a:bodyPr/>
          <a:lstStyle/>
          <a:p>
            <a:fld id="{77542409-6A04-4DC6-AC3A-D3758287A8F2}" type="slidenum">
              <a:rPr lang="en-US"/>
              <a:t>14</a:t>
            </a:fld>
            <a:endParaRPr lang="en-US"/>
          </a:p>
        </p:txBody>
      </p:sp>
    </p:spTree>
    <p:extLst>
      <p:ext uri="{BB962C8B-B14F-4D97-AF65-F5344CB8AC3E}">
        <p14:creationId xmlns:p14="http://schemas.microsoft.com/office/powerpoint/2010/main" val="135047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171450" indent="-171450">
              <a:buFont typeface="Arial"/>
              <a:buChar char="•"/>
            </a:pPr>
            <a:r>
              <a:rPr lang="en-US">
                <a:latin typeface="Arial"/>
                <a:cs typeface="Arial"/>
              </a:rPr>
              <a:t>Our goal in this section is to increase understanding of current and trend data regarding New York State progress in meeting our Indicator 16 targets.  </a:t>
            </a:r>
          </a:p>
          <a:p>
            <a:endParaRPr lang="en-US">
              <a:latin typeface="Arial" panose="020B0604020202020204" pitchFamily="34" charset="0"/>
              <a:cs typeface="Arial" panose="020B0604020202020204" pitchFamily="34" charset="0"/>
            </a:endParaRPr>
          </a:p>
          <a:p>
            <a:pPr marL="171450" indent="-171450">
              <a:buFont typeface="Arial"/>
              <a:buChar char="•"/>
            </a:pPr>
            <a:r>
              <a:rPr lang="en-US">
                <a:latin typeface="Arial"/>
                <a:cs typeface="Arial"/>
              </a:rPr>
              <a:t>We will also look at other states' data and how New York State compares nationally.   </a:t>
            </a:r>
          </a:p>
          <a:p>
            <a:r>
              <a:rPr lang="en-US"/>
              <a:t> </a:t>
            </a:r>
          </a:p>
          <a:p>
            <a:endParaRPr lang="en-US"/>
          </a:p>
        </p:txBody>
      </p:sp>
      <p:sp>
        <p:nvSpPr>
          <p:cNvPr id="4" name="Slide Number Placeholder 3"/>
          <p:cNvSpPr>
            <a:spLocks noGrp="1"/>
          </p:cNvSpPr>
          <p:nvPr>
            <p:ph type="sldNum" sz="quarter" idx="5"/>
          </p:nvPr>
        </p:nvSpPr>
        <p:spPr/>
        <p:txBody>
          <a:bodyPr/>
          <a:lstStyle/>
          <a:p>
            <a:fld id="{CD1CB053-6D7E-4D63-A770-9F230F129EC9}" type="slidenum">
              <a:rPr lang="en-US" smtClean="0"/>
              <a:t>15</a:t>
            </a:fld>
            <a:endParaRPr lang="en-US"/>
          </a:p>
        </p:txBody>
      </p:sp>
    </p:spTree>
    <p:extLst>
      <p:ext uri="{BB962C8B-B14F-4D97-AF65-F5344CB8AC3E}">
        <p14:creationId xmlns:p14="http://schemas.microsoft.com/office/powerpoint/2010/main" val="27597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latin typeface="Arial"/>
                <a:cs typeface="Arial"/>
              </a:rPr>
              <a:t>The data that we present today will reflect the Annual Performance Report (APR) data that the New York State Education Department submits to the federal Office of Special Education Programs (or OSEP).  </a:t>
            </a:r>
            <a:endParaRPr lang="en-US"/>
          </a:p>
          <a:p>
            <a:endParaRPr lang="en-US">
              <a:latin typeface="Arial"/>
              <a:cs typeface="Arial"/>
            </a:endParaRPr>
          </a:p>
          <a:p>
            <a:pPr marL="171450" indent="-171450">
              <a:buFont typeface="Arial"/>
              <a:buChar char="•"/>
            </a:pPr>
            <a:r>
              <a:rPr lang="en-US">
                <a:latin typeface="Arial"/>
                <a:cs typeface="Arial"/>
              </a:rPr>
              <a:t>The reporting period is based on the federal fiscal year (or FFY).  For Indicator 16, school year data is reported in the same year’s APR.  For example, the 2020-21 school year data is reported in the FFY 2020 APR which is reflected in the February 2022 APR submission to OSEP.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9AEDF7-9276-4CA5-9DDB-B7F4F711EB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957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4"/>
          </a:xfrm>
        </p:spPr>
        <p:txBody>
          <a:bodyPr/>
          <a:lstStyle/>
          <a:p>
            <a:endParaRPr lang="en-US"/>
          </a:p>
          <a:p>
            <a:pPr marL="171450" indent="-171450">
              <a:buFont typeface="Arial"/>
              <a:buChar char="•"/>
            </a:pPr>
            <a:r>
              <a:rPr lang="en-US">
                <a:latin typeface="Arial" panose="020B0604020202020204" pitchFamily="34" charset="0"/>
                <a:cs typeface="Arial" panose="020B0604020202020204" pitchFamily="34" charset="0"/>
              </a:rPr>
              <a:t>Remember that Indicator 16 is the percent of mediations held that resulted in mediation agreements. </a:t>
            </a:r>
          </a:p>
          <a:p>
            <a:pPr marL="171450" indent="-171450">
              <a:buFont typeface="Arial"/>
              <a:buChar char="•"/>
            </a:pPr>
            <a:endParaRPr lang="en-US">
              <a:latin typeface="Arial" panose="020B0604020202020204" pitchFamily="34" charset="0"/>
              <a:cs typeface="Arial" panose="020B0604020202020204" pitchFamily="34" charset="0"/>
            </a:endParaRPr>
          </a:p>
          <a:p>
            <a:pPr marL="171450" indent="-171450">
              <a:buFont typeface="Arial"/>
              <a:buChar char="•"/>
            </a:pPr>
            <a:r>
              <a:rPr lang="en-US">
                <a:latin typeface="Arial"/>
                <a:cs typeface="Arial"/>
              </a:rPr>
              <a:t>This slide shows New York State's reported trend data for Indicator 16 over the past six years. </a:t>
            </a:r>
          </a:p>
          <a:p>
            <a:pPr marL="171450" indent="-171450">
              <a:buFont typeface="Arial"/>
              <a:buChar char="•"/>
            </a:pPr>
            <a:endParaRPr lang="en-US">
              <a:latin typeface="Arial" panose="020B0604020202020204" pitchFamily="34" charset="0"/>
              <a:cs typeface="Arial" panose="020B0604020202020204" pitchFamily="34" charset="0"/>
            </a:endParaRPr>
          </a:p>
          <a:p>
            <a:pPr marL="171450" indent="-171450">
              <a:buFont typeface="Arial,Sans-Serif"/>
              <a:buChar char="•"/>
            </a:pPr>
            <a:r>
              <a:rPr lang="en-US">
                <a:latin typeface="Arial"/>
                <a:cs typeface="Arial"/>
              </a:rPr>
              <a:t> At the top, you can see a chart with our targets for each year – and our performance data.  You can see from the chart that some of the targets (for example 2017 through 2019) include a range for each target.  The Office of Special Education Programs allows states to set a range for their targets, should they choose to do so. As you can see from this slide, NYSED choose to set a range for some of its mediation targets in its last round of target setting.</a:t>
            </a:r>
          </a:p>
          <a:p>
            <a:pPr marL="171450" indent="-171450">
              <a:buFont typeface="Arial,Sans-Serif"/>
              <a:buChar char="•"/>
            </a:pPr>
            <a:endParaRPr lang="en-US">
              <a:latin typeface="Arial" panose="020B0604020202020204" pitchFamily="34" charset="0"/>
              <a:cs typeface="Arial" panose="020B0604020202020204" pitchFamily="34" charset="0"/>
            </a:endParaRPr>
          </a:p>
          <a:p>
            <a:pPr marL="171450" indent="-171450">
              <a:buFont typeface="Arial,Sans-Serif"/>
              <a:buChar char="•"/>
            </a:pPr>
            <a:r>
              <a:rPr lang="en-US">
                <a:latin typeface="Arial"/>
                <a:cs typeface="Arial"/>
              </a:rPr>
              <a:t>The line graph also shows the same trend data for each year. The blue line indicates the target and the red line indicates New York State’s performance.  </a:t>
            </a:r>
          </a:p>
          <a:p>
            <a:pPr marL="171450" indent="-171450">
              <a:buFont typeface="Arial,Sans-Serif"/>
              <a:buChar char="•"/>
            </a:pPr>
            <a:endParaRPr lang="en-US"/>
          </a:p>
          <a:p>
            <a:pPr marL="171450" indent="-171450">
              <a:buFont typeface="Arial,Sans-Serif"/>
              <a:buChar char="•"/>
            </a:pPr>
            <a:r>
              <a:rPr lang="en-US">
                <a:latin typeface="Arial"/>
                <a:cs typeface="Arial"/>
              </a:rPr>
              <a:t>For this indicator, the higher the number in green, the better the performance.</a:t>
            </a:r>
          </a:p>
          <a:p>
            <a:endParaRPr lang="en-US">
              <a:latin typeface="Arial" panose="020B0604020202020204" pitchFamily="34" charset="0"/>
              <a:cs typeface="Arial" panose="020B0604020202020204" pitchFamily="34" charset="0"/>
            </a:endParaRPr>
          </a:p>
          <a:p>
            <a:pPr marL="171450" indent="-171450">
              <a:buFont typeface="Arial,Sans-Serif"/>
              <a:buChar char="•"/>
            </a:pPr>
            <a:r>
              <a:rPr lang="en-US">
                <a:latin typeface="Arial" panose="020B0604020202020204" pitchFamily="34" charset="0"/>
                <a:cs typeface="Arial" panose="020B0604020202020204" pitchFamily="34" charset="0"/>
              </a:rPr>
              <a:t>Here are some important highlights of this data:</a:t>
            </a:r>
          </a:p>
          <a:p>
            <a:pPr marL="628650" lvl="1" indent="-171450">
              <a:buFont typeface="Courier New,monospace"/>
              <a:buChar char="o"/>
            </a:pPr>
            <a:r>
              <a:rPr lang="en-US">
                <a:latin typeface="Arial" panose="020B0604020202020204" pitchFamily="34" charset="0"/>
                <a:cs typeface="Arial" panose="020B0604020202020204" pitchFamily="34" charset="0"/>
              </a:rPr>
              <a:t>In 2006, the State established a baseline of 90.64% of mediations held that resulted in mediation agreements.  This was the actual performance data for 2006. </a:t>
            </a:r>
          </a:p>
          <a:p>
            <a:pPr lvl="1"/>
            <a:endParaRPr lang="en-US">
              <a:latin typeface="Arial" panose="020B0604020202020204" pitchFamily="34" charset="0"/>
              <a:cs typeface="Arial" panose="020B0604020202020204" pitchFamily="34" charset="0"/>
            </a:endParaRPr>
          </a:p>
          <a:p>
            <a:pPr marL="628650" lvl="1" indent="-171450">
              <a:buFont typeface="Courier New,monospace"/>
              <a:buChar char="o"/>
            </a:pPr>
            <a:r>
              <a:rPr lang="en-US">
                <a:latin typeface="Arial" panose="020B0604020202020204" pitchFamily="34" charset="0"/>
                <a:cs typeface="Arial" panose="020B0604020202020204" pitchFamily="34" charset="0"/>
              </a:rPr>
              <a:t>NYS performance fell below the targets for 5 out of the 6 years shown – from 2015 to 2019 our results fell below the targets set for each year.  For 2017, 2018, and 2019, we set targets using a range scale where targets would be met if the percentage of mediations held that resulted in mediation agreements reached the lower number in the range. </a:t>
            </a:r>
          </a:p>
          <a:p>
            <a:pPr lvl="1"/>
            <a:endParaRPr lang="en-US">
              <a:latin typeface="Arial" panose="020B0604020202020204" pitchFamily="34" charset="0"/>
              <a:cs typeface="Arial" panose="020B0604020202020204" pitchFamily="34" charset="0"/>
            </a:endParaRPr>
          </a:p>
          <a:p>
            <a:pPr marL="628650" lvl="1" indent="-171450">
              <a:buFont typeface="Courier New,monospace"/>
              <a:buChar char="o"/>
            </a:pPr>
            <a:r>
              <a:rPr lang="en-US">
                <a:latin typeface="Arial"/>
                <a:cs typeface="Arial"/>
              </a:rPr>
              <a:t>Overall New York State has only met its target in one of the last six years and performance has slipped a bit over time.</a:t>
            </a:r>
          </a:p>
          <a:p>
            <a:pPr marL="628650" lvl="1" indent="-171450">
              <a:buFont typeface="Courier New,monospace"/>
              <a:buChar char="o"/>
            </a:pP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solidFill>
                <a:srgbClr val="FF0000"/>
              </a:solidFill>
            </a:endParaRPr>
          </a:p>
          <a:p>
            <a:endParaRPr lang="en-US">
              <a:solidFill>
                <a:srgbClr val="FF0000"/>
              </a:solidFill>
            </a:endParaRPr>
          </a:p>
        </p:txBody>
      </p:sp>
      <p:sp>
        <p:nvSpPr>
          <p:cNvPr id="4" name="Slide Number Placeholder 3"/>
          <p:cNvSpPr>
            <a:spLocks noGrp="1"/>
          </p:cNvSpPr>
          <p:nvPr>
            <p:ph type="sldNum" sz="quarter" idx="5"/>
          </p:nvPr>
        </p:nvSpPr>
        <p:spPr>
          <a:xfrm>
            <a:off x="4981073" y="8685213"/>
            <a:ext cx="1875339" cy="458787"/>
          </a:xfrm>
        </p:spPr>
        <p:txBody>
          <a:bodyPr/>
          <a:lstStyle/>
          <a:p>
            <a:fld id="{CD1CB053-6D7E-4D63-A770-9F230F129EC9}" type="slidenum">
              <a:rPr lang="en-US" smtClean="0"/>
              <a:t>17</a:t>
            </a:fld>
            <a:endParaRPr lang="en-US"/>
          </a:p>
        </p:txBody>
      </p:sp>
    </p:spTree>
    <p:extLst>
      <p:ext uri="{BB962C8B-B14F-4D97-AF65-F5344CB8AC3E}">
        <p14:creationId xmlns:p14="http://schemas.microsoft.com/office/powerpoint/2010/main" val="1596928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tLang="en-US">
              <a:solidFill>
                <a:srgbClr val="FF0000"/>
              </a:solidFill>
            </a:endParaRPr>
          </a:p>
          <a:p>
            <a:pPr marL="171450" indent="-171450">
              <a:buFont typeface="Arial,Sans-Serif"/>
              <a:buChar char="•"/>
              <a:defRPr/>
            </a:pPr>
            <a:r>
              <a:rPr lang="en-US">
                <a:latin typeface="Arial" panose="020B0604020202020204" pitchFamily="34" charset="0"/>
                <a:cs typeface="Arial" panose="020B0604020202020204" pitchFamily="34" charset="0"/>
              </a:rPr>
              <a:t>This slide shows the comparison between the number of mediation requests (in orange), the number of mediations held (in blue), and the number of mediation agreements (in purple) as reported by school districts across the State.</a:t>
            </a:r>
          </a:p>
          <a:p>
            <a:pPr marL="171450" indent="-171450">
              <a:buFont typeface="Arial,Sans-Serif"/>
              <a:buChar char="•"/>
            </a:pPr>
            <a:endParaRPr lang="en-US">
              <a:latin typeface="Arial" panose="020B0604020202020204" pitchFamily="34" charset="0"/>
              <a:cs typeface="Arial" panose="020B0604020202020204" pitchFamily="34" charset="0"/>
            </a:endParaRPr>
          </a:p>
          <a:p>
            <a:pPr marL="171450" indent="-171450">
              <a:buFont typeface="Arial,Sans-Serif"/>
              <a:buChar char="•"/>
            </a:pPr>
            <a:r>
              <a:rPr lang="en-US">
                <a:latin typeface="Arial" panose="020B0604020202020204" pitchFamily="34" charset="0"/>
                <a:cs typeface="Arial" panose="020B0604020202020204" pitchFamily="34" charset="0"/>
              </a:rPr>
              <a:t>As seen in this bar graph, not all requested mediations are held but when held, a significant number of mediations are successful and result in agreement.</a:t>
            </a:r>
          </a:p>
          <a:p>
            <a:pPr marL="0" indent="0">
              <a:buFont typeface="Arial,Sans-Serif"/>
              <a:buNone/>
            </a:pPr>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18</a:t>
            </a:fld>
            <a:endParaRPr lang="en-US"/>
          </a:p>
        </p:txBody>
      </p:sp>
    </p:spTree>
    <p:extLst>
      <p:ext uri="{BB962C8B-B14F-4D97-AF65-F5344CB8AC3E}">
        <p14:creationId xmlns:p14="http://schemas.microsoft.com/office/powerpoint/2010/main" val="3188901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FF0000"/>
              </a:solidFill>
              <a:latin typeface="Calibri"/>
              <a:cs typeface="Calibri"/>
            </a:endParaRPr>
          </a:p>
          <a:p>
            <a:r>
              <a:rPr lang="en-US">
                <a:latin typeface="Arial" panose="020B0604020202020204" pitchFamily="34" charset="0"/>
                <a:cs typeface="Arial" panose="020B0604020202020204" pitchFamily="34" charset="0"/>
              </a:rPr>
              <a:t>This bar graph shows us the indicator 16 results for the 7-PAK states, with each states' mediation agreement data grouped together by state.  </a:t>
            </a:r>
          </a:p>
          <a:p>
            <a:endParaRPr lang="en-US">
              <a:latin typeface="Arial" panose="020B0604020202020204" pitchFamily="34" charset="0"/>
              <a:cs typeface="Arial" panose="020B0604020202020204" pitchFamily="34" charset="0"/>
            </a:endParaRPr>
          </a:p>
          <a:p>
            <a:pPr>
              <a:defRPr/>
            </a:pPr>
            <a:r>
              <a:rPr lang="en-US" sz="1200" b="0" i="0" kern="1200">
                <a:solidFill>
                  <a:schemeClr val="tx1"/>
                </a:solidFill>
                <a:effectLst/>
                <a:latin typeface="Arial"/>
                <a:cs typeface="Arial"/>
              </a:rPr>
              <a:t>New York, California, Florida, Illinois, Ohio, Pennsylvania, and Texas are known as the 7-PAK States.  The 7-PAK States is a consortium of the seven largest states that the National Association of State Directors of Special Education, Inc. determined to have both similar demographics (e.g., general population, diversity, significant rural and inter-city populations) and issues in the delivery of special education programs to its students with disabilities.</a:t>
            </a:r>
            <a:r>
              <a:rPr lang="en-US">
                <a:latin typeface="Arial"/>
                <a:cs typeface="Arial"/>
              </a:rPr>
              <a:t>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a:cs typeface="Arial"/>
              </a:rPr>
              <a:t>The color bars represent the years.  NYS results are represented by the first grouping on the left.  When comparing the results achieved for mediations held that resulted in agreement, New York performed better than all of the 7-PAK states for the past several years.  Ohio and Pennsylvania were the states with the next highest results.</a:t>
            </a:r>
          </a:p>
          <a:p>
            <a:r>
              <a:rPr lang="en-US">
                <a:latin typeface="Arial" panose="020B0604020202020204" pitchFamily="34" charset="0"/>
                <a:cs typeface="Arial" panose="020B0604020202020204" pitchFamily="34" charset="0"/>
              </a:rPr>
              <a:t> </a:t>
            </a:r>
          </a:p>
          <a:p>
            <a:pPr marL="171450" indent="-171450">
              <a:buFont typeface="Arial"/>
              <a:buChar char="•"/>
            </a:pP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solidFill>
                <a:srgbClr val="4D3E2F"/>
              </a:solidFill>
              <a:latin typeface="Arial" panose="020B0604020202020204" pitchFamily="34" charset="0"/>
              <a:cs typeface="Arial" panose="020B0604020202020204" pitchFamily="34" charset="0"/>
            </a:endParaRPr>
          </a:p>
          <a:p>
            <a:endParaRPr lang="en-US">
              <a:solidFill>
                <a:srgbClr val="4D3E2F"/>
              </a:solidFill>
              <a:latin typeface="Arial" panose="020B0604020202020204" pitchFamily="34" charset="0"/>
              <a:cs typeface="Arial" panose="020B0604020202020204" pitchFamily="34" charset="0"/>
            </a:endParaRPr>
          </a:p>
          <a:p>
            <a:endParaRPr lang="en-US">
              <a:solidFill>
                <a:srgbClr val="FF0000"/>
              </a:solidFill>
              <a:latin typeface="Calibri"/>
              <a:cs typeface="Calibri"/>
            </a:endParaRPr>
          </a:p>
        </p:txBody>
      </p:sp>
      <p:sp>
        <p:nvSpPr>
          <p:cNvPr id="4" name="Slide Number Placeholder 3"/>
          <p:cNvSpPr>
            <a:spLocks noGrp="1"/>
          </p:cNvSpPr>
          <p:nvPr>
            <p:ph type="sldNum" sz="quarter" idx="5"/>
          </p:nvPr>
        </p:nvSpPr>
        <p:spPr/>
        <p:txBody>
          <a:bodyPr/>
          <a:lstStyle/>
          <a:p>
            <a:fld id="{77542409-6A04-4DC6-AC3A-D3758287A8F2}" type="slidenum">
              <a:rPr lang="en-US"/>
              <a:t>19</a:t>
            </a:fld>
            <a:endParaRPr lang="en-US"/>
          </a:p>
        </p:txBody>
      </p:sp>
    </p:spTree>
    <p:extLst>
      <p:ext uri="{BB962C8B-B14F-4D97-AF65-F5344CB8AC3E}">
        <p14:creationId xmlns:p14="http://schemas.microsoft.com/office/powerpoint/2010/main" val="2489076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latin typeface="Arial" panose="020B0604020202020204" pitchFamily="34" charset="0"/>
                <a:cs typeface="Arial" panose="020B0604020202020204" pitchFamily="34" charset="0"/>
              </a:rPr>
              <a:t>Indicator 16 is the percent of mediations held that resulted in mediation agreements.</a:t>
            </a:r>
          </a:p>
        </p:txBody>
      </p:sp>
      <p:sp>
        <p:nvSpPr>
          <p:cNvPr id="4" name="Slide Number Placeholder 3"/>
          <p:cNvSpPr>
            <a:spLocks noGrp="1"/>
          </p:cNvSpPr>
          <p:nvPr>
            <p:ph type="sldNum" sz="quarter" idx="5"/>
          </p:nvPr>
        </p:nvSpPr>
        <p:spPr/>
        <p:txBody>
          <a:bodyPr/>
          <a:lstStyle/>
          <a:p>
            <a:fld id="{77542409-6A04-4DC6-AC3A-D3758287A8F2}" type="slidenum">
              <a:rPr lang="en-US"/>
              <a:t>2</a:t>
            </a:fld>
            <a:endParaRPr lang="en-US"/>
          </a:p>
        </p:txBody>
      </p:sp>
    </p:spTree>
    <p:extLst>
      <p:ext uri="{BB962C8B-B14F-4D97-AF65-F5344CB8AC3E}">
        <p14:creationId xmlns:p14="http://schemas.microsoft.com/office/powerpoint/2010/main" val="15676347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FF0000"/>
              </a:solidFill>
            </a:endParaRPr>
          </a:p>
          <a:p>
            <a:r>
              <a:rPr lang="en-US">
                <a:latin typeface="Arial"/>
                <a:cs typeface="Arial"/>
              </a:rPr>
              <a:t>Data in this chart indicates that while NYS has a higher percent of mediations that resulted in a mediation agreement, some of the 7-PAK states have more mediations requested and held.</a:t>
            </a:r>
          </a:p>
          <a:p>
            <a:pPr marL="171450" indent="-171450">
              <a:buFont typeface="Arial"/>
              <a:buChar char="•"/>
            </a:pPr>
            <a:endParaRPr lang="en-US"/>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a:t>20</a:t>
            </a:fld>
            <a:endParaRPr lang="en-US"/>
          </a:p>
        </p:txBody>
      </p:sp>
    </p:spTree>
    <p:extLst>
      <p:ext uri="{BB962C8B-B14F-4D97-AF65-F5344CB8AC3E}">
        <p14:creationId xmlns:p14="http://schemas.microsoft.com/office/powerpoint/2010/main" val="1900437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FF0000"/>
              </a:solidFill>
              <a:latin typeface="Calibri"/>
              <a:cs typeface="Calibri"/>
            </a:endParaRPr>
          </a:p>
          <a:p>
            <a:pPr marL="171450" indent="-171450">
              <a:buFont typeface="Arial,Sans-Serif"/>
              <a:buChar char="•"/>
            </a:pPr>
            <a:r>
              <a:rPr lang="en-US">
                <a:latin typeface="Arial"/>
                <a:cs typeface="Arial"/>
              </a:rPr>
              <a:t>Here is a chart and a bar graph showing that as the number of due process complaints in New York State substantially increased over the last six years (see the blue bars), the number of mediation requests (see the orange bars) did not increase over the same time period.  In fact, other than in 2017-18 school year, the number of mediation requests have continued to decline.</a:t>
            </a:r>
          </a:p>
          <a:p>
            <a:pPr marL="171450" indent="-171450">
              <a:buFont typeface="Arial,Sans-Serif"/>
              <a:buChar char="•"/>
            </a:pPr>
            <a:endParaRPr lang="en-US">
              <a:solidFill>
                <a:srgbClr val="4D3E2F"/>
              </a:solidFill>
              <a:latin typeface="Arial" panose="020B0604020202020204" pitchFamily="34" charset="0"/>
              <a:cs typeface="Arial" panose="020B0604020202020204" pitchFamily="34" charset="0"/>
            </a:endParaRPr>
          </a:p>
          <a:p>
            <a:pPr marL="171450" indent="-171450">
              <a:buFont typeface="Arial,Sans-Serif"/>
              <a:buChar char="•"/>
            </a:pPr>
            <a:r>
              <a:rPr lang="en-US">
                <a:solidFill>
                  <a:srgbClr val="4D3E2F"/>
                </a:solidFill>
                <a:latin typeface="Arial"/>
                <a:cs typeface="Arial"/>
              </a:rPr>
              <a:t>In the 2020-21 school year, 98% of due process complaints and 80% of mediation requests were filed in NYC. The 2020-21 school year data, noted on this chart, will be reported to the federal Office of Special Education Programs this fall.</a:t>
            </a:r>
          </a:p>
        </p:txBody>
      </p:sp>
      <p:sp>
        <p:nvSpPr>
          <p:cNvPr id="4" name="Slide Number Placeholder 3"/>
          <p:cNvSpPr>
            <a:spLocks noGrp="1"/>
          </p:cNvSpPr>
          <p:nvPr>
            <p:ph type="sldNum" sz="quarter" idx="5"/>
          </p:nvPr>
        </p:nvSpPr>
        <p:spPr/>
        <p:txBody>
          <a:bodyPr/>
          <a:lstStyle/>
          <a:p>
            <a:fld id="{77542409-6A04-4DC6-AC3A-D3758287A8F2}" type="slidenum">
              <a:rPr lang="en-US"/>
              <a:t>21</a:t>
            </a:fld>
            <a:endParaRPr lang="en-US"/>
          </a:p>
        </p:txBody>
      </p:sp>
    </p:spTree>
    <p:extLst>
      <p:ext uri="{BB962C8B-B14F-4D97-AF65-F5344CB8AC3E}">
        <p14:creationId xmlns:p14="http://schemas.microsoft.com/office/powerpoint/2010/main" val="3874737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FF0000"/>
              </a:solidFill>
            </a:endParaRPr>
          </a:p>
          <a:p>
            <a:pPr marL="171450" indent="-171450">
              <a:buFont typeface="Arial"/>
              <a:buChar char="•"/>
            </a:pPr>
            <a:r>
              <a:rPr lang="en-US">
                <a:latin typeface="Arial" panose="020B0604020202020204" pitchFamily="34" charset="0"/>
                <a:cs typeface="Arial" panose="020B0604020202020204" pitchFamily="34" charset="0"/>
              </a:rPr>
              <a:t>This chart shows which issues are being referred for special education mediation Statewide in the 2019-20 school year.  It shows the issues that tend to be mediated in New York City versus districts outside New York City. </a:t>
            </a:r>
          </a:p>
          <a:p>
            <a:pPr marL="171450" indent="-171450">
              <a:buFont typeface="Arial"/>
              <a:buChar char="•"/>
            </a:pPr>
            <a:endParaRPr lang="en-US">
              <a:latin typeface="Arial" panose="020B0604020202020204" pitchFamily="34" charset="0"/>
              <a:cs typeface="Arial" panose="020B0604020202020204" pitchFamily="34" charset="0"/>
            </a:endParaRPr>
          </a:p>
          <a:p>
            <a:pPr marL="171450" indent="-171450">
              <a:buFont typeface="Arial"/>
              <a:buChar char="•"/>
            </a:pPr>
            <a:r>
              <a:rPr lang="en-US">
                <a:latin typeface="Arial" panose="020B0604020202020204" pitchFamily="34" charset="0"/>
                <a:cs typeface="Arial" panose="020B0604020202020204" pitchFamily="34" charset="0"/>
              </a:rPr>
              <a:t>Individualized Education Program (or IEP) is the most often requested issue to mediate in both New York City and in districts outside of New York City.</a:t>
            </a:r>
          </a:p>
          <a:p>
            <a:endParaRPr lang="en-US">
              <a:latin typeface="Arial" panose="020B0604020202020204" pitchFamily="34" charset="0"/>
              <a:cs typeface="Arial" panose="020B0604020202020204" pitchFamily="34" charset="0"/>
            </a:endParaRPr>
          </a:p>
          <a:p>
            <a:endParaRPr lang="en-US">
              <a:solidFill>
                <a:srgbClr val="FF0000"/>
              </a:solidFill>
            </a:endParaRPr>
          </a:p>
        </p:txBody>
      </p:sp>
      <p:sp>
        <p:nvSpPr>
          <p:cNvPr id="4" name="Slide Number Placeholder 3"/>
          <p:cNvSpPr>
            <a:spLocks noGrp="1"/>
          </p:cNvSpPr>
          <p:nvPr>
            <p:ph type="sldNum" sz="quarter" idx="5"/>
          </p:nvPr>
        </p:nvSpPr>
        <p:spPr/>
        <p:txBody>
          <a:bodyPr/>
          <a:lstStyle/>
          <a:p>
            <a:fld id="{77542409-6A04-4DC6-AC3A-D3758287A8F2}" type="slidenum">
              <a:rPr lang="en-US"/>
              <a:t>22</a:t>
            </a:fld>
            <a:endParaRPr lang="en-US"/>
          </a:p>
        </p:txBody>
      </p:sp>
    </p:spTree>
    <p:extLst>
      <p:ext uri="{BB962C8B-B14F-4D97-AF65-F5344CB8AC3E}">
        <p14:creationId xmlns:p14="http://schemas.microsoft.com/office/powerpoint/2010/main" val="2561855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solidFill>
                  <a:schemeClr val="tx1">
                    <a:lumMod val="50000"/>
                  </a:schemeClr>
                </a:solidFill>
                <a:latin typeface="Arial"/>
                <a:cs typeface="Arial"/>
              </a:rPr>
              <a:t>While New York City has more mediations held as compared to the number of mediations held in districts outside New York City, this chart shows that the mediation agreement rate is similar. </a:t>
            </a:r>
            <a:r>
              <a:rPr lang="en-US">
                <a:solidFill>
                  <a:srgbClr val="FF0000"/>
                </a:solidFill>
                <a:latin typeface="Arial"/>
                <a:cs typeface="Arial"/>
              </a:rPr>
              <a:t>  </a:t>
            </a:r>
          </a:p>
          <a:p>
            <a:endParaRPr lang="en-US">
              <a:solidFill>
                <a:schemeClr val="tx1">
                  <a:lumMod val="50000"/>
                </a:schemeClr>
              </a:solidFill>
              <a:latin typeface="Arial"/>
              <a:cs typeface="Arial"/>
            </a:endParaRPr>
          </a:p>
          <a:p>
            <a:pPr marL="171450" indent="-171450">
              <a:buFont typeface="Arial"/>
              <a:buChar char="•"/>
            </a:pPr>
            <a:r>
              <a:rPr lang="en-US">
                <a:solidFill>
                  <a:schemeClr val="tx1">
                    <a:lumMod val="50000"/>
                  </a:schemeClr>
                </a:solidFill>
                <a:latin typeface="Arial"/>
                <a:cs typeface="Arial"/>
              </a:rPr>
              <a:t>For the three school years shown in the chart, mediation agreement rates in New York City as well as districts outside New York City consistently surpassed 85%.</a:t>
            </a:r>
            <a:endParaRPr lang="en-US">
              <a:solidFill>
                <a:srgbClr val="FF0000"/>
              </a:solidFill>
              <a:latin typeface="Arial"/>
              <a:cs typeface="Arial"/>
            </a:endParaRPr>
          </a:p>
        </p:txBody>
      </p:sp>
      <p:sp>
        <p:nvSpPr>
          <p:cNvPr id="4" name="Slide Number Placeholder 3"/>
          <p:cNvSpPr>
            <a:spLocks noGrp="1"/>
          </p:cNvSpPr>
          <p:nvPr>
            <p:ph type="sldNum" sz="quarter" idx="5"/>
          </p:nvPr>
        </p:nvSpPr>
        <p:spPr/>
        <p:txBody>
          <a:bodyPr/>
          <a:lstStyle/>
          <a:p>
            <a:fld id="{77542409-6A04-4DC6-AC3A-D3758287A8F2}" type="slidenum">
              <a:rPr lang="en-US"/>
              <a:t>23</a:t>
            </a:fld>
            <a:endParaRPr lang="en-US"/>
          </a:p>
        </p:txBody>
      </p:sp>
    </p:spTree>
    <p:extLst>
      <p:ext uri="{BB962C8B-B14F-4D97-AF65-F5344CB8AC3E}">
        <p14:creationId xmlns:p14="http://schemas.microsoft.com/office/powerpoint/2010/main" val="3031673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261F18"/>
              </a:solidFill>
            </a:endParaRPr>
          </a:p>
          <a:p>
            <a:pPr indent="-171450">
              <a:buFont typeface="Arial,Sans-Serif"/>
              <a:buChar char="•"/>
            </a:pPr>
            <a:r>
              <a:rPr lang="en-US">
                <a:solidFill>
                  <a:srgbClr val="261F18"/>
                </a:solidFill>
              </a:rPr>
              <a:t>This chart from the US Department of Education shows the average rate of mediation agreements as reported across the country, as well as the highest (100%) and lowest percentage (0%) in rate of agreements reported by any one state.  100% agreement means that all mediations held in a state, no matter how few, reached agreement.  0% agreement means that all mediations held in a state failed to reach agreement.</a:t>
            </a:r>
          </a:p>
          <a:p>
            <a:pPr indent="-171450">
              <a:buFont typeface="Arial,Sans-Serif"/>
              <a:buChar char="•"/>
            </a:pPr>
            <a:endParaRPr lang="en-US">
              <a:solidFill>
                <a:srgbClr val="261F18"/>
              </a:solidFill>
            </a:endParaRPr>
          </a:p>
          <a:p>
            <a:pPr indent="-171450">
              <a:buFont typeface="Arial,Sans-Serif"/>
              <a:buChar char="•"/>
            </a:pPr>
            <a:r>
              <a:rPr lang="en-US">
                <a:solidFill>
                  <a:srgbClr val="261F18"/>
                </a:solidFill>
              </a:rPr>
              <a:t>This chart also shows the number of states that did not report mediation agreement data at all. </a:t>
            </a:r>
          </a:p>
          <a:p>
            <a:pPr indent="-171450">
              <a:buFont typeface="Arial,Sans-Serif"/>
              <a:buChar char="•"/>
            </a:pPr>
            <a:endParaRPr lang="en-US">
              <a:solidFill>
                <a:srgbClr val="261F18"/>
              </a:solidFill>
            </a:endParaRPr>
          </a:p>
          <a:p>
            <a:pPr indent="-171450">
              <a:buFont typeface="Arial,Sans-Serif"/>
              <a:buChar char="•"/>
            </a:pPr>
            <a:r>
              <a:rPr lang="en-US">
                <a:solidFill>
                  <a:srgbClr val="261F18"/>
                </a:solidFill>
              </a:rPr>
              <a:t>For the six years shown in the chart, the national average mediation agreement rate ranged from a low of 69% in 2017 to a high of 77% in 2013 and 2014.   New York State's results exceeded the national average for each of the 6 years shown, with agreement rates ranging between 83.02% to 88.74%.</a:t>
            </a:r>
          </a:p>
          <a:p>
            <a:pPr indent="-171450">
              <a:buFont typeface="Arial,Sans-Serif"/>
              <a:buChar char="•"/>
            </a:pPr>
            <a:endParaRPr lang="en-US">
              <a:solidFill>
                <a:srgbClr val="261F18"/>
              </a:solidFill>
            </a:endParaRPr>
          </a:p>
          <a:p>
            <a:pPr indent="-171450">
              <a:buFont typeface="Arial,Sans-Serif"/>
              <a:buChar char="•"/>
            </a:pPr>
            <a:r>
              <a:rPr lang="en-US">
                <a:solidFill>
                  <a:srgbClr val="261F18"/>
                </a:solidFill>
              </a:rPr>
              <a:t>Despite the 2017 drop in the average mediation agreement rates reported nationally, there remains consistent high performance in mediation agreement rates across the nation. These results indicate that the use of a neutral third party helps educators and families involved in a dispute successfully reach agreement.</a:t>
            </a:r>
          </a:p>
          <a:p>
            <a:endParaRPr lang="en-US">
              <a:solidFill>
                <a:srgbClr val="261F18"/>
              </a:solidFill>
            </a:endParaRP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a:t>24</a:t>
            </a:fld>
            <a:endParaRPr lang="en-US"/>
          </a:p>
        </p:txBody>
      </p:sp>
    </p:spTree>
    <p:extLst>
      <p:ext uri="{BB962C8B-B14F-4D97-AF65-F5344CB8AC3E}">
        <p14:creationId xmlns:p14="http://schemas.microsoft.com/office/powerpoint/2010/main" val="2022862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100"/>
              </a:spcBef>
              <a:buFont typeface="Arial"/>
              <a:buChar char="•"/>
              <a:defRPr/>
            </a:pPr>
            <a:r>
              <a:rPr lang="en-US">
                <a:solidFill>
                  <a:srgbClr val="4D3E2F"/>
                </a:solidFill>
                <a:latin typeface="Arial" panose="020B0604020202020204" pitchFamily="34" charset="0"/>
                <a:cs typeface="Arial" panose="020B0604020202020204" pitchFamily="34" charset="0"/>
              </a:rPr>
              <a:t>What</a:t>
            </a:r>
            <a:r>
              <a:rPr lang="en-US">
                <a:latin typeface="Arial" panose="020B0604020202020204" pitchFamily="34" charset="0"/>
                <a:cs typeface="Arial" panose="020B0604020202020204" pitchFamily="34" charset="0"/>
              </a:rPr>
              <a:t> did you find interesting about the data for Indicator 16?</a:t>
            </a:r>
            <a:endParaRPr lang="en-US"/>
          </a:p>
          <a:p>
            <a:pPr marL="171450" indent="-171450">
              <a:lnSpc>
                <a:spcPct val="90000"/>
              </a:lnSpc>
              <a:spcBef>
                <a:spcPts val="1100"/>
              </a:spcBef>
              <a:buFont typeface="Arial"/>
              <a:buChar char="•"/>
              <a:defRPr/>
            </a:pPr>
            <a:endParaRPr lang="en-US">
              <a:latin typeface="Arial"/>
              <a:cs typeface="Arial"/>
            </a:endParaRPr>
          </a:p>
          <a:p>
            <a:pPr marL="171450" indent="-171450">
              <a:lnSpc>
                <a:spcPct val="90000"/>
              </a:lnSpc>
              <a:spcBef>
                <a:spcPts val="1100"/>
              </a:spcBef>
              <a:buFont typeface="Arial"/>
              <a:buChar char="•"/>
              <a:defRPr/>
            </a:pPr>
            <a:r>
              <a:rPr lang="en-US">
                <a:latin typeface="Arial" panose="020B0604020202020204" pitchFamily="34" charset="0"/>
                <a:cs typeface="Arial" panose="020B0604020202020204" pitchFamily="34" charset="0"/>
              </a:rPr>
              <a:t>What did the Indicator 16 data tell us?  </a:t>
            </a:r>
          </a:p>
          <a:p>
            <a:pPr marL="171450" indent="-171450">
              <a:lnSpc>
                <a:spcPct val="90000"/>
              </a:lnSpc>
              <a:spcBef>
                <a:spcPts val="1100"/>
              </a:spcBef>
              <a:buFont typeface="Arial"/>
              <a:buChar char="•"/>
              <a:defRPr/>
            </a:pPr>
            <a:endParaRPr lang="en-US">
              <a:latin typeface="Arial"/>
              <a:cs typeface="Arial"/>
            </a:endParaRPr>
          </a:p>
          <a:p>
            <a:pPr marL="171450" indent="-171450">
              <a:lnSpc>
                <a:spcPct val="90000"/>
              </a:lnSpc>
              <a:spcBef>
                <a:spcPts val="1100"/>
              </a:spcBef>
              <a:buFont typeface="Arial"/>
              <a:buChar char="•"/>
              <a:defRPr/>
            </a:pPr>
            <a:r>
              <a:rPr lang="en-US">
                <a:latin typeface="Arial" panose="020B0604020202020204" pitchFamily="34" charset="0"/>
                <a:cs typeface="Arial" panose="020B0604020202020204" pitchFamily="34" charset="0"/>
              </a:rPr>
              <a:t>How should we use the data to inform our target-setting and improvement activities? </a:t>
            </a:r>
          </a:p>
          <a:p>
            <a:pPr marL="171450" indent="-171450">
              <a:buFont typeface="Arial"/>
              <a:buChar char="•"/>
              <a:defRPr/>
            </a:pPr>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25</a:t>
            </a:fld>
            <a:endParaRPr lang="en-US"/>
          </a:p>
        </p:txBody>
      </p:sp>
    </p:spTree>
    <p:extLst>
      <p:ext uri="{BB962C8B-B14F-4D97-AF65-F5344CB8AC3E}">
        <p14:creationId xmlns:p14="http://schemas.microsoft.com/office/powerpoint/2010/main" val="2446985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a:p>
            <a:r>
              <a:rPr lang="en-US">
                <a:latin typeface="Arial" panose="020B0604020202020204" pitchFamily="34" charset="0"/>
                <a:cs typeface="Arial" panose="020B0604020202020204" pitchFamily="34" charset="0"/>
              </a:rPr>
              <a:t>Thinking about what we've discussed so far, let's look at how we can improve our Indicator 16 results.  </a:t>
            </a:r>
          </a:p>
        </p:txBody>
      </p:sp>
      <p:sp>
        <p:nvSpPr>
          <p:cNvPr id="4" name="Slide Number Placeholder 3"/>
          <p:cNvSpPr>
            <a:spLocks noGrp="1"/>
          </p:cNvSpPr>
          <p:nvPr>
            <p:ph type="sldNum" sz="quarter" idx="5"/>
          </p:nvPr>
        </p:nvSpPr>
        <p:spPr/>
        <p:txBody>
          <a:bodyPr/>
          <a:lstStyle/>
          <a:p>
            <a:fld id="{77542409-6A04-4DC6-AC3A-D3758287A8F2}" type="slidenum">
              <a:rPr lang="en-US"/>
              <a:t>26</a:t>
            </a:fld>
            <a:endParaRPr lang="en-US"/>
          </a:p>
        </p:txBody>
      </p:sp>
    </p:spTree>
    <p:extLst>
      <p:ext uri="{BB962C8B-B14F-4D97-AF65-F5344CB8AC3E}">
        <p14:creationId xmlns:p14="http://schemas.microsoft.com/office/powerpoint/2010/main" val="3697421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r>
              <a:rPr lang="en-US">
                <a:latin typeface="Arial" panose="020B0604020202020204" pitchFamily="34" charset="0"/>
                <a:cs typeface="Arial" panose="020B0604020202020204" pitchFamily="34" charset="0"/>
              </a:rPr>
              <a:t>Our goal in this section is to identify both current and proposed improvement activities for this Indicator.</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1CB053-6D7E-4D63-A770-9F230F129EC9}"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068499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FF0000"/>
              </a:solidFill>
              <a:latin typeface="Corbel"/>
              <a:cs typeface="Calibri"/>
            </a:endParaRPr>
          </a:p>
          <a:p>
            <a:r>
              <a:rPr lang="en-US">
                <a:solidFill>
                  <a:srgbClr val="09213B"/>
                </a:solidFill>
                <a:latin typeface="Arial" panose="020B0604020202020204" pitchFamily="34" charset="0"/>
                <a:cs typeface="Arial" panose="020B0604020202020204" pitchFamily="34" charset="0"/>
              </a:rPr>
              <a:t>Current improvement activities include the following:</a:t>
            </a:r>
            <a:endParaRPr lang="en-US">
              <a:solidFill>
                <a:srgbClr val="FF0000"/>
              </a:solidFill>
              <a:latin typeface="Arial" panose="020B0604020202020204" pitchFamily="34" charset="0"/>
              <a:cs typeface="Arial" panose="020B0604020202020204" pitchFamily="34" charset="0"/>
            </a:endParaRPr>
          </a:p>
          <a:p>
            <a:pPr marL="171450" indent="-171450">
              <a:buFont typeface="Arial"/>
              <a:buChar char="•"/>
            </a:pPr>
            <a:endParaRPr lang="en-US">
              <a:solidFill>
                <a:srgbClr val="09213B"/>
              </a:solidFill>
              <a:latin typeface="Arial" panose="020B0604020202020204" pitchFamily="34" charset="0"/>
              <a:cs typeface="Arial" panose="020B0604020202020204" pitchFamily="34" charset="0"/>
            </a:endParaRPr>
          </a:p>
          <a:p>
            <a:pPr marL="171450" indent="-171450">
              <a:buFont typeface="Arial,Sans-Serif"/>
              <a:buChar char="•"/>
            </a:pPr>
            <a:r>
              <a:rPr lang="en-US">
                <a:latin typeface="Arial" panose="020B0604020202020204" pitchFamily="34" charset="0"/>
                <a:cs typeface="Arial" panose="020B0604020202020204" pitchFamily="34" charset="0"/>
              </a:rPr>
              <a:t>To increase the awareness and use of mediation across the State, NYSED recently awarded two contracts to promote the use of mediation, provide more rigorous training to mediators on special education requirements, procedures and processes, collect and report mediation data and provide reimbursement for the cost of mediations held across the State. </a:t>
            </a:r>
          </a:p>
          <a:p>
            <a:pPr marL="171450" indent="-171450">
              <a:buFont typeface="Arial,Sans-Serif"/>
              <a:buChar char="•"/>
            </a:pPr>
            <a:endParaRPr lang="en-US">
              <a:latin typeface="Arial" panose="020B0604020202020204" pitchFamily="34" charset="0"/>
              <a:cs typeface="Arial" panose="020B0604020202020204" pitchFamily="34" charset="0"/>
            </a:endParaRPr>
          </a:p>
          <a:p>
            <a:pPr marL="171450" indent="-171450">
              <a:buFont typeface="Arial,Sans-Serif"/>
              <a:buChar char="•"/>
            </a:pPr>
            <a:r>
              <a:rPr lang="en-US">
                <a:latin typeface="Arial" panose="020B0604020202020204" pitchFamily="34" charset="0"/>
                <a:cs typeface="Arial" panose="020B0604020202020204" pitchFamily="34" charset="0"/>
              </a:rPr>
              <a:t>Outreach efforts via the contract have shifted to a systemic approach, in conjunction with the use of State-wide data to pinpoint regions/specific areas in need of supports.</a:t>
            </a:r>
          </a:p>
          <a:p>
            <a:pPr marL="171450" indent="-171450">
              <a:buFont typeface="Arial"/>
              <a:buChar char="•"/>
            </a:pPr>
            <a:endParaRPr lang="en-US">
              <a:latin typeface="Arial" panose="020B0604020202020204" pitchFamily="34" charset="0"/>
              <a:cs typeface="Arial" panose="020B0604020202020204" pitchFamily="34" charset="0"/>
            </a:endParaRPr>
          </a:p>
          <a:p>
            <a:pPr marL="171450" indent="-171450">
              <a:buFont typeface="Arial,Sans-Serif"/>
              <a:buChar char="•"/>
            </a:pPr>
            <a:r>
              <a:rPr lang="en-US">
                <a:latin typeface="Arial" panose="020B0604020202020204" pitchFamily="34" charset="0"/>
                <a:cs typeface="Arial" panose="020B0604020202020204" pitchFamily="34" charset="0"/>
              </a:rPr>
              <a:t>Through a May 2019 Comprehensive Compliance Assurance Plan (CAP) developed for the New York City Department of Education, the district has identified a plan for the increased use of mediation.</a:t>
            </a:r>
          </a:p>
          <a:p>
            <a:pPr marL="0" indent="0">
              <a:buFont typeface="Arial,Sans-Serif"/>
              <a:buNone/>
            </a:pPr>
            <a:endParaRPr lang="en-US">
              <a:latin typeface="Arial" panose="020B0604020202020204" pitchFamily="34" charset="0"/>
              <a:cs typeface="Arial" panose="020B0604020202020204" pitchFamily="34" charset="0"/>
            </a:endParaRPr>
          </a:p>
          <a:p>
            <a:pPr marL="171450" marR="0" lvl="0" indent="-171450" fontAlgn="auto">
              <a:lnSpc>
                <a:spcPct val="100000"/>
              </a:lnSpc>
              <a:spcBef>
                <a:spcPts val="0"/>
              </a:spcBef>
              <a:spcAft>
                <a:spcPts val="0"/>
              </a:spcAft>
              <a:buClrTx/>
              <a:buSzTx/>
              <a:buFont typeface="Arial,Sans-Serif"/>
              <a:buChar char="•"/>
              <a:tabLst/>
              <a:defRPr/>
            </a:pPr>
            <a:r>
              <a:rPr lang="en-US">
                <a:latin typeface="Arial"/>
                <a:cs typeface="Arial"/>
              </a:rPr>
              <a:t>In collaboration with its contractor, NYSED has recently developed an updated brochure on mediation.</a:t>
            </a:r>
          </a:p>
          <a:p>
            <a:pPr marL="0" indent="0">
              <a:buFont typeface="Wingdings,Sans-Serif"/>
              <a:buNone/>
            </a:pPr>
            <a:endParaRPr lang="en-US"/>
          </a:p>
          <a:p>
            <a:pPr marL="0" indent="0">
              <a:buFont typeface="Arial"/>
              <a:buNone/>
            </a:pPr>
            <a:endParaRPr lang="en-US">
              <a:solidFill>
                <a:srgbClr val="FF0000"/>
              </a:solidFill>
              <a:cs typeface="Calibri"/>
            </a:endParaRPr>
          </a:p>
          <a:p>
            <a:endParaRPr lang="en-US"/>
          </a:p>
          <a:p>
            <a:pPr marL="171450" indent="-171450">
              <a:buFont typeface="Arial"/>
              <a:buChar char="•"/>
            </a:pPr>
            <a:endParaRPr lang="en-US"/>
          </a:p>
          <a:p>
            <a:pPr marL="171450" indent="-171450">
              <a:buFont typeface="Arial"/>
              <a:buChar char="•"/>
            </a:pPr>
            <a:endParaRPr lang="en-US"/>
          </a:p>
          <a:p>
            <a:r>
              <a:rPr lang="en-US"/>
              <a:t>  </a:t>
            </a:r>
          </a:p>
          <a:p>
            <a:pPr marL="171450" indent="-171450">
              <a:buFont typeface="Arial"/>
              <a:buChar char="•"/>
            </a:pPr>
            <a:endParaRPr lang="en-US"/>
          </a:p>
        </p:txBody>
      </p:sp>
      <p:sp>
        <p:nvSpPr>
          <p:cNvPr id="4" name="Slide Number Placeholder 3"/>
          <p:cNvSpPr>
            <a:spLocks noGrp="1"/>
          </p:cNvSpPr>
          <p:nvPr>
            <p:ph type="sldNum" sz="quarter" idx="5"/>
          </p:nvPr>
        </p:nvSpPr>
        <p:spPr/>
        <p:txBody>
          <a:bodyPr/>
          <a:lstStyle/>
          <a:p>
            <a:fld id="{77542409-6A04-4DC6-AC3A-D3758287A8F2}" type="slidenum">
              <a:rPr lang="en-US"/>
              <a:t>28</a:t>
            </a:fld>
            <a:endParaRPr lang="en-US"/>
          </a:p>
        </p:txBody>
      </p:sp>
    </p:spTree>
    <p:extLst>
      <p:ext uri="{BB962C8B-B14F-4D97-AF65-F5344CB8AC3E}">
        <p14:creationId xmlns:p14="http://schemas.microsoft.com/office/powerpoint/2010/main" val="1390488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solidFill>
                  <a:srgbClr val="09213B"/>
                </a:solidFill>
                <a:latin typeface="Arial"/>
                <a:cs typeface="Arial"/>
              </a:rPr>
              <a:t>Additional information regarding mediation can be found on the Department's website. This slide includes a list of the available documents. </a:t>
            </a:r>
            <a:endParaRPr lang="en-US">
              <a:latin typeface="Arial"/>
              <a:cs typeface="Arial"/>
            </a:endParaRPr>
          </a:p>
          <a:p>
            <a:endParaRPr lang="en-US">
              <a:solidFill>
                <a:srgbClr val="09213B"/>
              </a:solidFill>
              <a:latin typeface="Arial"/>
              <a:cs typeface="Arial"/>
            </a:endParaRPr>
          </a:p>
          <a:p>
            <a:pPr marL="171450" indent="-171450">
              <a:buFont typeface="Arial"/>
              <a:buChar char="•"/>
            </a:pPr>
            <a:r>
              <a:rPr lang="en-US">
                <a:solidFill>
                  <a:srgbClr val="09213B"/>
                </a:solidFill>
                <a:latin typeface="Arial"/>
                <a:cs typeface="Arial"/>
              </a:rPr>
              <a:t>The New York State Education Department provides a sample mediation request form in multiple languages, that parents may, but are not required to use. </a:t>
            </a:r>
            <a:endParaRPr lang="en-US"/>
          </a:p>
        </p:txBody>
      </p:sp>
      <p:sp>
        <p:nvSpPr>
          <p:cNvPr id="4" name="Slide Number Placeholder 3"/>
          <p:cNvSpPr>
            <a:spLocks noGrp="1"/>
          </p:cNvSpPr>
          <p:nvPr>
            <p:ph type="sldNum" sz="quarter" idx="5"/>
          </p:nvPr>
        </p:nvSpPr>
        <p:spPr/>
        <p:txBody>
          <a:bodyPr/>
          <a:lstStyle/>
          <a:p>
            <a:fld id="{77542409-6A04-4DC6-AC3A-D3758287A8F2}" type="slidenum">
              <a:rPr lang="en-US"/>
              <a:t>29</a:t>
            </a:fld>
            <a:endParaRPr lang="en-US"/>
          </a:p>
        </p:txBody>
      </p:sp>
    </p:spTree>
    <p:extLst>
      <p:ext uri="{BB962C8B-B14F-4D97-AF65-F5344CB8AC3E}">
        <p14:creationId xmlns:p14="http://schemas.microsoft.com/office/powerpoint/2010/main" val="1008310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171450" indent="-171450">
              <a:buFont typeface="Arial"/>
              <a:buChar char="•"/>
            </a:pPr>
            <a:r>
              <a:rPr lang="en-US">
                <a:latin typeface="Arial" panose="020B0604020202020204" pitchFamily="34" charset="0"/>
                <a:cs typeface="Arial" panose="020B0604020202020204" pitchFamily="34" charset="0"/>
              </a:rPr>
              <a:t>As we advance through the slides, we will review how we measure Indicator 16 and the data that New York State has reported over the last few years.</a:t>
            </a:r>
          </a:p>
          <a:p>
            <a:r>
              <a:rPr lang="en-US">
                <a:latin typeface="Arial" panose="020B0604020202020204" pitchFamily="34" charset="0"/>
                <a:cs typeface="Arial" panose="020B0604020202020204" pitchFamily="34" charset="0"/>
              </a:rPr>
              <a:t> </a:t>
            </a:r>
          </a:p>
          <a:p>
            <a:pPr marL="171450" indent="-171450">
              <a:buFont typeface="Arial"/>
              <a:buChar char="•"/>
            </a:pPr>
            <a:r>
              <a:rPr lang="en-US">
                <a:latin typeface="Arial"/>
                <a:cs typeface="Arial"/>
              </a:rPr>
              <a:t>We will also consider improvement strategies and propose new targets we hope to achieve.  </a:t>
            </a:r>
            <a:endParaRPr lang="en-US">
              <a:latin typeface="Arial" panose="020B0604020202020204" pitchFamily="34" charset="0"/>
              <a:cs typeface="Arial" panose="020B0604020202020204" pitchFamily="34" charset="0"/>
            </a:endParaRPr>
          </a:p>
          <a:p>
            <a:pPr marL="171450" indent="-171450">
              <a:buFont typeface="Arial"/>
              <a:buChar char="•"/>
            </a:pPr>
            <a:endParaRPr lang="en-US">
              <a:latin typeface="Arial"/>
              <a:cs typeface="Arial"/>
            </a:endParaRPr>
          </a:p>
          <a:p>
            <a:pPr marL="171450" indent="-171450">
              <a:buFont typeface="Arial"/>
              <a:buChar char="•"/>
            </a:pPr>
            <a:r>
              <a:rPr lang="en-US">
                <a:latin typeface="Arial" panose="020B0604020202020204" pitchFamily="34" charset="0"/>
                <a:cs typeface="Arial" panose="020B0604020202020204" pitchFamily="34" charset="0"/>
              </a:rPr>
              <a:t>This agenda is a road map for collaboration between the New York State Education Department (NYSED) and our stakeholders, providing opportunities for you to pose questions and provide your input on improvement activities and proposed targets for this indicator. </a:t>
            </a:r>
          </a:p>
          <a:p>
            <a:endParaRPr lang="en-US">
              <a:highlight>
                <a:srgbClr val="FFFF00"/>
              </a:highlight>
            </a:endParaRP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3</a:t>
            </a:fld>
            <a:endParaRPr lang="en-US"/>
          </a:p>
        </p:txBody>
      </p:sp>
    </p:spTree>
    <p:extLst>
      <p:ext uri="{BB962C8B-B14F-4D97-AF65-F5344CB8AC3E}">
        <p14:creationId xmlns:p14="http://schemas.microsoft.com/office/powerpoint/2010/main" val="1600537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43375"/>
          </a:xfrm>
        </p:spPr>
        <p:txBody>
          <a:bodyPr/>
          <a:lstStyle/>
          <a:p>
            <a:endParaRPr lang="en-US">
              <a:solidFill>
                <a:srgbClr val="FF0000"/>
              </a:solidFill>
              <a:latin typeface="Corbel"/>
              <a:cs typeface="Calibri"/>
            </a:endParaRPr>
          </a:p>
          <a:p>
            <a:r>
              <a:rPr lang="en-US">
                <a:latin typeface="Arial"/>
                <a:cs typeface="Arial"/>
              </a:rPr>
              <a:t>In addition to the current improvement activities mentioned in prior slides, the following slides identify our proposed improvement activities:</a:t>
            </a:r>
          </a:p>
          <a:p>
            <a:endParaRPr lang="en-US">
              <a:solidFill>
                <a:srgbClr val="4D3E2F"/>
              </a:solidFill>
              <a:latin typeface="Arial" panose="020B0604020202020204" pitchFamily="34" charset="0"/>
              <a:cs typeface="Arial" panose="020B0604020202020204" pitchFamily="34" charset="0"/>
            </a:endParaRPr>
          </a:p>
          <a:p>
            <a:r>
              <a:rPr lang="en-US">
                <a:latin typeface="Arial"/>
                <a:cs typeface="Arial"/>
              </a:rPr>
              <a:t>1. Allow attorney fees to be mediated; currently, attorney fees cannot be addressed in mediation.  This change could result in an increase in the number of mediations.</a:t>
            </a:r>
          </a:p>
          <a:p>
            <a:pPr marL="171450" indent="-171450">
              <a:buFont typeface="Arial,Sans-Serif"/>
              <a:buChar char="•"/>
            </a:pPr>
            <a:endParaRPr lang="en-US">
              <a:latin typeface="Arial" panose="020B0604020202020204" pitchFamily="34" charset="0"/>
              <a:cs typeface="Arial" panose="020B0604020202020204" pitchFamily="34" charset="0"/>
            </a:endParaRPr>
          </a:p>
          <a:p>
            <a:r>
              <a:rPr lang="en-US">
                <a:latin typeface="Arial"/>
                <a:cs typeface="Arial"/>
              </a:rPr>
              <a:t>2. Allow co-mediation as a training tool for new special education mediators; allowing a second mediator to assist a lead mediator strengthens the training of new mediators.</a:t>
            </a:r>
          </a:p>
          <a:p>
            <a:pPr marL="171450" indent="-171450">
              <a:buFont typeface="Arial" panose="020B0604020202020204" pitchFamily="34" charset="0"/>
              <a:buChar char="•"/>
            </a:pPr>
            <a:endParaRPr lang="en-US">
              <a:latin typeface="Arial"/>
              <a:cs typeface="Arial"/>
            </a:endParaRPr>
          </a:p>
          <a:p>
            <a:r>
              <a:rPr lang="en-US">
                <a:latin typeface="Arial"/>
                <a:cs typeface="Arial"/>
              </a:rPr>
              <a:t>3. Extend the stay-put protection to mediation. The stay-put protection means that during the impartial hearing and appeal process, unless the local board of education and the parents otherwise agree, the student remains in his or her then current placement. Currently, this protection applies only to the special education due process hearing and appeal process.</a:t>
            </a:r>
          </a:p>
          <a:p>
            <a:pPr marL="171450" indent="-171450">
              <a:buFont typeface="Arial" panose="020B0604020202020204" pitchFamily="34" charset="0"/>
              <a:buChar char="•"/>
            </a:pPr>
            <a:endParaRPr lang="en-US">
              <a:latin typeface="Arial"/>
              <a:cs typeface="Arial"/>
            </a:endParaRPr>
          </a:p>
          <a:p>
            <a:r>
              <a:rPr lang="en-US">
                <a:latin typeface="Arial"/>
                <a:cs typeface="Arial"/>
              </a:rPr>
              <a:t>4. Re-evaluate requiring that disputes at the sub-committee level must be heard at the committee level prior to being able to engage in mediation.  This change, which would require a regulatory revision, could result in an increase in the number of mediations.</a:t>
            </a:r>
          </a:p>
          <a:p>
            <a:pPr marL="171450" indent="-171450">
              <a:buFont typeface="Arial" panose="020B0604020202020204" pitchFamily="34" charset="0"/>
              <a:buChar char="•"/>
              <a:defRPr/>
            </a:pPr>
            <a:endParaRPr lang="en-US"/>
          </a:p>
          <a:p>
            <a:pPr>
              <a:defRPr/>
            </a:pPr>
            <a:r>
              <a:rPr lang="en-US">
                <a:latin typeface="Arial"/>
                <a:cs typeface="Arial"/>
              </a:rPr>
              <a:t>5. Revise the State requirement that an Individualized Education Program (IEP) be amended by a committee on special education or committee on preschool special education when a mediation agreement is reached; </a:t>
            </a:r>
          </a:p>
          <a:p>
            <a:pPr marL="1200150" indent="-285750">
              <a:lnSpc>
                <a:spcPct val="90000"/>
              </a:lnSpc>
              <a:spcBef>
                <a:spcPts val="1100"/>
              </a:spcBef>
              <a:buFont typeface="Arial"/>
              <a:buChar char="•"/>
              <a:defRPr/>
            </a:pPr>
            <a:r>
              <a:rPr lang="en-US">
                <a:solidFill>
                  <a:srgbClr val="4D3E2F"/>
                </a:solidFill>
                <a:latin typeface="Arial"/>
                <a:cs typeface="Arial"/>
              </a:rPr>
              <a:t>State law and regulation requires that if the written agreement reached by the parties in mediation is inconsistent with the student’s IEP, then the IEP must be immediately amended by the committee on special education (CSE) or committee on preschool special education (CPSE) to be consistent with the mediation agreement. IDEA does not require amendment of the IEP as a result of mediation. CSE’s and CPSE’s should not be amending an IEP in instances where a mediation agreement results in a student receiving services from a program not on the New York State Education Department’s program approval list. Because mediation results in a legally binding agreement, amendment of the IEP is not required.</a:t>
            </a:r>
          </a:p>
          <a:p>
            <a:pPr marL="1200150" indent="-285750">
              <a:lnSpc>
                <a:spcPct val="90000"/>
              </a:lnSpc>
              <a:spcBef>
                <a:spcPts val="1100"/>
              </a:spcBef>
              <a:buFont typeface="Arial"/>
              <a:buChar char="•"/>
              <a:defRPr/>
            </a:pPr>
            <a:r>
              <a:rPr lang="en-US">
                <a:latin typeface="Arial"/>
                <a:cs typeface="Arial"/>
              </a:rPr>
              <a:t>A change to regulation and New York State education law would be required for this. </a:t>
            </a:r>
            <a:endParaRPr lang="en-US">
              <a:solidFill>
                <a:srgbClr val="4D3E2F"/>
              </a:solidFill>
              <a:latin typeface="Corbel"/>
              <a:cs typeface="Arial"/>
            </a:endParaRPr>
          </a:p>
          <a:p>
            <a:pPr marL="667385" lvl="1" indent="-210185">
              <a:lnSpc>
                <a:spcPct val="90000"/>
              </a:lnSpc>
              <a:spcBef>
                <a:spcPts val="1100"/>
              </a:spcBef>
              <a:buFont typeface="Arial"/>
              <a:buChar char="•"/>
              <a:defRPr/>
            </a:pPr>
            <a:endParaRPr lang="en-US">
              <a:solidFill>
                <a:srgbClr val="4D3E2F"/>
              </a:solidFill>
              <a:latin typeface="Arial"/>
              <a:cs typeface="Arial"/>
            </a:endParaRPr>
          </a:p>
          <a:p>
            <a:pPr>
              <a:lnSpc>
                <a:spcPct val="90000"/>
              </a:lnSpc>
              <a:spcBef>
                <a:spcPts val="1100"/>
              </a:spcBef>
              <a:defRPr/>
            </a:pPr>
            <a:endParaRPr lang="en-US">
              <a:solidFill>
                <a:srgbClr val="FF0000"/>
              </a:solidFill>
              <a:latin typeface="Arial"/>
              <a:cs typeface="Arial"/>
            </a:endParaRPr>
          </a:p>
          <a:p>
            <a:pPr marL="210185" indent="-210185">
              <a:lnSpc>
                <a:spcPct val="90000"/>
              </a:lnSpc>
              <a:spcBef>
                <a:spcPts val="1100"/>
              </a:spcBef>
              <a:buFont typeface="Arial"/>
              <a:buChar char="•"/>
              <a:defRPr/>
            </a:pPr>
            <a:endParaRPr lang="en-US">
              <a:solidFill>
                <a:srgbClr val="4D3E2F"/>
              </a:solidFill>
              <a:latin typeface="Corbel"/>
              <a:cs typeface="Calibri"/>
            </a:endParaRPr>
          </a:p>
        </p:txBody>
      </p:sp>
      <p:sp>
        <p:nvSpPr>
          <p:cNvPr id="4" name="Slide Number Placeholder 3"/>
          <p:cNvSpPr>
            <a:spLocks noGrp="1"/>
          </p:cNvSpPr>
          <p:nvPr>
            <p:ph type="sldNum" sz="quarter" idx="5"/>
          </p:nvPr>
        </p:nvSpPr>
        <p:spPr/>
        <p:txBody>
          <a:bodyPr/>
          <a:lstStyle/>
          <a:p>
            <a:fld id="{77542409-6A04-4DC6-AC3A-D3758287A8F2}" type="slidenum">
              <a:rPr lang="en-US"/>
              <a:t>30</a:t>
            </a:fld>
            <a:endParaRPr lang="en-US"/>
          </a:p>
        </p:txBody>
      </p:sp>
    </p:spTree>
    <p:extLst>
      <p:ext uri="{BB962C8B-B14F-4D97-AF65-F5344CB8AC3E}">
        <p14:creationId xmlns:p14="http://schemas.microsoft.com/office/powerpoint/2010/main" val="1380431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kumimoji="0" lang="en-US" sz="1200" b="0" i="0" u="none" strike="noStrike" kern="1200" cap="none" spc="0" normalizeH="0" baseline="0" noProof="0">
                <a:ln>
                  <a:noFill/>
                </a:ln>
                <a:solidFill>
                  <a:srgbClr val="4D3E2F"/>
                </a:solidFill>
                <a:effectLst/>
                <a:uLnTx/>
                <a:uFillTx/>
                <a:latin typeface="Arial"/>
                <a:cs typeface="Arial"/>
              </a:rPr>
              <a:t>Additional proposed improvement activities to consider include an increased focus on training and professional development:</a:t>
            </a:r>
            <a:r>
              <a:rPr lang="en-US">
                <a:solidFill>
                  <a:srgbClr val="4D3E2F"/>
                </a:solidFill>
                <a:latin typeface="Arial"/>
                <a:cs typeface="Arial"/>
              </a:rPr>
              <a:t> </a:t>
            </a:r>
            <a:endParaRPr lang="en-US"/>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cap="none" spc="0" normalizeH="0" baseline="0" noProof="0">
              <a:ln>
                <a:noFill/>
              </a:ln>
              <a:solidFill>
                <a:srgbClr val="4D3E2F"/>
              </a:solidFill>
              <a:effectLst/>
              <a:uLnTx/>
              <a:uFillTx/>
              <a:latin typeface="Arial" panose="020B060402020202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D3E2F"/>
                </a:solidFill>
                <a:effectLst/>
                <a:uLnTx/>
                <a:uFillTx/>
                <a:latin typeface="Arial"/>
                <a:cs typeface="Arial"/>
              </a:rPr>
              <a:t>The New York State Education Department could consider </a:t>
            </a:r>
            <a:r>
              <a:rPr lang="en-US">
                <a:solidFill>
                  <a:srgbClr val="4D3E2F"/>
                </a:solidFill>
                <a:latin typeface="Arial"/>
                <a:cs typeface="Arial"/>
              </a:rPr>
              <a:t>evaluating</a:t>
            </a:r>
            <a:r>
              <a:rPr kumimoji="0" lang="en-US" sz="1200" b="0" i="0" u="none" strike="noStrike" kern="1200" cap="none" spc="0" normalizeH="0" baseline="0" noProof="0">
                <a:ln>
                  <a:noFill/>
                </a:ln>
                <a:solidFill>
                  <a:srgbClr val="4D3E2F"/>
                </a:solidFill>
                <a:effectLst/>
                <a:uLnTx/>
                <a:uFillTx/>
                <a:latin typeface="Arial"/>
                <a:cs typeface="Arial"/>
              </a:rPr>
              <a:t> the types of data collected to better serve the CDRC’s performance and lead to more focused training opportunities;</a:t>
            </a:r>
            <a:endParaRPr lang="en-US" sz="1200" b="0" i="0" u="none" strike="noStrike" kern="1200" cap="none" spc="0" normalizeH="0" baseline="0" noProof="0">
              <a:ln>
                <a:noFill/>
              </a:ln>
              <a:solidFill>
                <a:srgbClr val="4D3E2F"/>
              </a:solidFill>
              <a:effectLst/>
              <a:uLnTx/>
              <a:uFillTx/>
              <a:latin typeface="Arial"/>
              <a:cs typeface="Arial"/>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cap="none" spc="0" normalizeH="0" baseline="0" noProof="0">
              <a:ln>
                <a:noFill/>
              </a:ln>
              <a:solidFill>
                <a:srgbClr val="4D3E2F"/>
              </a:solidFill>
              <a:effectLst/>
              <a:uLnTx/>
              <a:uFillTx/>
              <a:latin typeface="Arial" panose="020B060402020202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D3E2F"/>
                </a:solidFill>
                <a:effectLst/>
                <a:uLnTx/>
                <a:uFillTx/>
                <a:latin typeface="Arial"/>
                <a:cs typeface="Arial"/>
              </a:rPr>
              <a:t>Training could be provided to district Committee on Preschool Special Education (CPSE) and Committee on Special Education (CSE) Chairpersons on the use of Mediation as a dispute resolution option.</a:t>
            </a:r>
            <a:endParaRPr lang="en-US" sz="1200" b="0" i="0" u="none" strike="noStrike" kern="1200" cap="none" spc="0" normalizeH="0" baseline="0" noProof="0">
              <a:ln>
                <a:noFill/>
              </a:ln>
              <a:solidFill>
                <a:srgbClr val="4D3E2F"/>
              </a:solidFill>
              <a:effectLst/>
              <a:uLnTx/>
              <a:uFillTx/>
              <a:latin typeface="Arial"/>
              <a:cs typeface="Arial"/>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cap="none" spc="0" normalizeH="0" baseline="0" noProof="0">
              <a:ln>
                <a:noFill/>
              </a:ln>
              <a:solidFill>
                <a:srgbClr val="4D3E2F"/>
              </a:solidFill>
              <a:effectLst/>
              <a:uLnTx/>
              <a:uFillTx/>
              <a:latin typeface="Arial" panose="020B0604020202020204" pitchFamily="34"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4D3E2F"/>
                </a:solidFill>
                <a:effectLst/>
                <a:uLnTx/>
                <a:uFillTx/>
                <a:latin typeface="Arial"/>
                <a:cs typeface="Arial"/>
              </a:rPr>
              <a:t>Training could also be provided to parents, parent advocates and districts on the benefits of mediation.</a:t>
            </a:r>
            <a:endParaRPr lang="en-US" sz="1200" b="0" i="0" u="none" strike="noStrike" kern="1200" cap="none" spc="0" normalizeH="0" baseline="0" noProof="0">
              <a:ln>
                <a:noFill/>
              </a:ln>
              <a:solidFill>
                <a:srgbClr val="4D3E2F"/>
              </a:solidFill>
              <a:effectLst/>
              <a:uLnTx/>
              <a:uFillTx/>
              <a:latin typeface="Arial"/>
              <a:cs typeface="Aria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4D3E2F"/>
              </a:solidFill>
              <a:effectLst/>
              <a:highlight>
                <a:srgbClr val="FFFF00"/>
              </a:highlight>
              <a:uLnTx/>
              <a:uFillTx/>
              <a:latin typeface="Corbel" panose="020B0503020204020204"/>
              <a:ea typeface="+mn-ea"/>
              <a:cs typeface="+mn-cs"/>
            </a:endParaRPr>
          </a:p>
          <a:p>
            <a:endParaRPr lang="en-US">
              <a:solidFill>
                <a:srgbClr val="FF0000"/>
              </a:solidFill>
              <a:latin typeface="Calibri"/>
              <a:cs typeface="Calibri"/>
            </a:endParaRPr>
          </a:p>
        </p:txBody>
      </p:sp>
      <p:sp>
        <p:nvSpPr>
          <p:cNvPr id="4" name="Slide Number Placeholder 3"/>
          <p:cNvSpPr>
            <a:spLocks noGrp="1"/>
          </p:cNvSpPr>
          <p:nvPr>
            <p:ph type="sldNum" sz="quarter" idx="5"/>
          </p:nvPr>
        </p:nvSpPr>
        <p:spPr/>
        <p:txBody>
          <a:bodyPr/>
          <a:lstStyle/>
          <a:p>
            <a:fld id="{77542409-6A04-4DC6-AC3A-D3758287A8F2}" type="slidenum">
              <a:rPr lang="en-US"/>
              <a:t>31</a:t>
            </a:fld>
            <a:endParaRPr lang="en-US"/>
          </a:p>
        </p:txBody>
      </p:sp>
    </p:spTree>
    <p:extLst>
      <p:ext uri="{BB962C8B-B14F-4D97-AF65-F5344CB8AC3E}">
        <p14:creationId xmlns:p14="http://schemas.microsoft.com/office/powerpoint/2010/main" val="1988452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13359" y="4400549"/>
            <a:ext cx="6112701" cy="4483101"/>
          </a:xfrm>
        </p:spPr>
        <p:txBody>
          <a:bodyPr/>
          <a:lstStyle/>
          <a:p>
            <a:pPr marL="285750" indent="-285750">
              <a:buFont typeface="Arial"/>
              <a:buChar char="•"/>
            </a:pPr>
            <a:r>
              <a:rPr lang="en-US" sz="1100">
                <a:latin typeface="Arial" panose="020B0604020202020204" pitchFamily="34" charset="0"/>
                <a:cs typeface="Arial" panose="020B0604020202020204" pitchFamily="34" charset="0"/>
              </a:rPr>
              <a:t>The OSE Educational Partnership is a special education professional development network located in Regional Teams across the State.  Regional Teams are comprised of a </a:t>
            </a:r>
            <a:r>
              <a:rPr lang="en-US" sz="1100" b="1">
                <a:latin typeface="Arial" panose="020B0604020202020204" pitchFamily="34" charset="0"/>
                <a:cs typeface="Arial" panose="020B0604020202020204" pitchFamily="34" charset="0"/>
              </a:rPr>
              <a:t>Regional Partnership Center </a:t>
            </a:r>
            <a:r>
              <a:rPr lang="en-US" sz="1100">
                <a:latin typeface="Arial" panose="020B0604020202020204" pitchFamily="34" charset="0"/>
                <a:cs typeface="Arial" panose="020B0604020202020204" pitchFamily="34" charset="0"/>
              </a:rPr>
              <a:t>that has specialists who provide professional development in a range of disciplines including behavior, transition, culturally responsive education, literacy and specially designed instruction, a </a:t>
            </a:r>
            <a:r>
              <a:rPr lang="en-US" sz="1100" b="1">
                <a:latin typeface="Arial" panose="020B0604020202020204" pitchFamily="34" charset="0"/>
                <a:cs typeface="Arial" panose="020B0604020202020204" pitchFamily="34" charset="0"/>
              </a:rPr>
              <a:t>school aged Family and Community Engagement Center</a:t>
            </a:r>
            <a:r>
              <a:rPr lang="en-US" sz="1100">
                <a:latin typeface="Arial" panose="020B0604020202020204" pitchFamily="34" charset="0"/>
                <a:cs typeface="Arial" panose="020B0604020202020204" pitchFamily="34" charset="0"/>
              </a:rPr>
              <a:t> that has specialists with expertise supporting parents and families of school-aged students with disabilities and an </a:t>
            </a:r>
            <a:r>
              <a:rPr lang="en-US" sz="1100" b="1">
                <a:latin typeface="Arial" panose="020B0604020202020204" pitchFamily="34" charset="0"/>
                <a:cs typeface="Arial" panose="020B0604020202020204" pitchFamily="34" charset="0"/>
              </a:rPr>
              <a:t>early childhood Family and Community Engagement Center </a:t>
            </a:r>
            <a:r>
              <a:rPr lang="en-US" sz="1100">
                <a:latin typeface="Arial" panose="020B0604020202020204" pitchFamily="34" charset="0"/>
                <a:cs typeface="Arial" panose="020B0604020202020204" pitchFamily="34" charset="0"/>
              </a:rPr>
              <a:t>that supports parents and families of preschool students with disabilities. </a:t>
            </a:r>
            <a:endParaRPr lang="en-US"/>
          </a:p>
          <a:p>
            <a:r>
              <a:rPr lang="en-US" sz="1100">
                <a:latin typeface="Arial" panose="020B0604020202020204" pitchFamily="34" charset="0"/>
                <a:cs typeface="Arial" panose="020B0604020202020204" pitchFamily="34" charset="0"/>
              </a:rPr>
              <a:t> </a:t>
            </a:r>
          </a:p>
          <a:p>
            <a:pPr marL="285750" indent="-285750">
              <a:buFont typeface="Arial"/>
              <a:buChar char="•"/>
            </a:pPr>
            <a:r>
              <a:rPr lang="en-US" sz="1100">
                <a:latin typeface="Arial" panose="020B0604020202020204" pitchFamily="34" charset="0"/>
                <a:cs typeface="Arial" panose="020B0604020202020204" pitchFamily="34" charset="0"/>
              </a:rPr>
              <a:t>These Regional Teams provide professional development to stakeholders including parents and families as well as schools, including preschools, that serve student with disabilities.   </a:t>
            </a:r>
          </a:p>
          <a:p>
            <a:r>
              <a:rPr lang="en-US" sz="1100">
                <a:latin typeface="Arial" panose="020B0604020202020204" pitchFamily="34" charset="0"/>
                <a:cs typeface="Arial" panose="020B0604020202020204" pitchFamily="34" charset="0"/>
              </a:rPr>
              <a:t> </a:t>
            </a:r>
          </a:p>
          <a:p>
            <a:pPr marL="285750" indent="-285750">
              <a:buFont typeface="Arial"/>
              <a:buChar char="•"/>
            </a:pPr>
            <a:r>
              <a:rPr lang="en-US" sz="1100">
                <a:latin typeface="Arial" panose="020B0604020202020204" pitchFamily="34" charset="0"/>
                <a:cs typeface="Arial" panose="020B0604020202020204" pitchFamily="34" charset="0"/>
              </a:rPr>
              <a:t>The Regional Teams offer three tiers of support:</a:t>
            </a:r>
          </a:p>
          <a:p>
            <a:pPr marL="285750" indent="-285750">
              <a:buFont typeface="Arial"/>
              <a:buChar char="•"/>
            </a:pPr>
            <a:endParaRPr lang="en-US" sz="1100" b="1">
              <a:latin typeface="Arial" panose="020B0604020202020204" pitchFamily="34" charset="0"/>
              <a:cs typeface="Arial" panose="020B0604020202020204" pitchFamily="34" charset="0"/>
            </a:endParaRPr>
          </a:p>
          <a:p>
            <a:pPr marL="571500" lvl="1" indent="-285750">
              <a:buFont typeface="Arial"/>
              <a:buChar char="•"/>
            </a:pPr>
            <a:r>
              <a:rPr lang="en-US" sz="1100" b="1">
                <a:latin typeface="Arial" panose="020B0604020202020204" pitchFamily="34" charset="0"/>
                <a:cs typeface="Arial" panose="020B0604020202020204" pitchFamily="34" charset="0"/>
              </a:rPr>
              <a:t>Regional Learnings </a:t>
            </a:r>
            <a:r>
              <a:rPr lang="en-US" sz="1100">
                <a:latin typeface="Arial" panose="020B0604020202020204" pitchFamily="34" charset="0"/>
                <a:cs typeface="Arial" panose="020B0604020202020204" pitchFamily="34" charset="0"/>
              </a:rPr>
              <a:t>are offered to all educational organizations and/or parents and families of students with disabilities in a region.  The training may be offered in-person and/or virtually and there are training topics in all areas of special education.</a:t>
            </a:r>
          </a:p>
          <a:p>
            <a:pPr marL="285750" lvl="1"/>
            <a:r>
              <a:rPr lang="en-US" sz="1100" b="1">
                <a:latin typeface="Arial" panose="020B0604020202020204" pitchFamily="34" charset="0"/>
                <a:cs typeface="Arial" panose="020B0604020202020204" pitchFamily="34" charset="0"/>
              </a:rPr>
              <a:t> </a:t>
            </a:r>
            <a:endParaRPr lang="en-US" sz="1100">
              <a:latin typeface="Arial" panose="020B0604020202020204" pitchFamily="34" charset="0"/>
              <a:cs typeface="Arial" panose="020B0604020202020204" pitchFamily="34" charset="0"/>
            </a:endParaRPr>
          </a:p>
          <a:p>
            <a:pPr marL="571500" lvl="1" indent="-285750">
              <a:buFont typeface="Arial"/>
              <a:buChar char="•"/>
            </a:pPr>
            <a:r>
              <a:rPr lang="en-US" sz="1100" b="1">
                <a:latin typeface="Arial" panose="020B0604020202020204" pitchFamily="34" charset="0"/>
                <a:cs typeface="Arial" panose="020B0604020202020204" pitchFamily="34" charset="0"/>
              </a:rPr>
              <a:t>Targeted Skills Groups </a:t>
            </a:r>
            <a:r>
              <a:rPr lang="en-US" sz="1100">
                <a:latin typeface="Arial" panose="020B0604020202020204" pitchFamily="34" charset="0"/>
                <a:cs typeface="Arial" panose="020B0604020202020204" pitchFamily="34" charset="0"/>
              </a:rPr>
              <a:t>are provided to groups of schools that have a similar performance or compliance issue that requires more intensive professional development and targeted assistance.</a:t>
            </a:r>
          </a:p>
          <a:p>
            <a:pPr marL="571500" lvl="1" indent="-285750">
              <a:buFont typeface="Arial"/>
              <a:buChar char="•"/>
            </a:pPr>
            <a:endParaRPr lang="en-US" sz="1100" b="1">
              <a:latin typeface="Arial" panose="020B0604020202020204" pitchFamily="34" charset="0"/>
              <a:cs typeface="Arial" panose="020B0604020202020204" pitchFamily="34" charset="0"/>
            </a:endParaRPr>
          </a:p>
          <a:p>
            <a:pPr marL="571500" lvl="1" indent="-285750">
              <a:buFont typeface="Arial"/>
              <a:buChar char="•"/>
            </a:pPr>
            <a:r>
              <a:rPr lang="en-US" sz="1100" b="1">
                <a:latin typeface="Arial" panose="020B0604020202020204" pitchFamily="34" charset="0"/>
                <a:cs typeface="Arial" panose="020B0604020202020204" pitchFamily="34" charset="0"/>
              </a:rPr>
              <a:t>Support Plans </a:t>
            </a:r>
            <a:r>
              <a:rPr lang="en-US" sz="1100">
                <a:latin typeface="Arial" panose="020B0604020202020204" pitchFamily="34" charset="0"/>
                <a:cs typeface="Arial" panose="020B0604020202020204" pitchFamily="34" charset="0"/>
              </a:rPr>
              <a:t>are the most intensive level of support that includes embedded support from one or more specialists from the Regional Team provided directly into the identified schools.</a:t>
            </a:r>
          </a:p>
          <a:p>
            <a:pPr marL="285750" indent="-285750">
              <a:buFont typeface="Arial"/>
              <a:buChar char="•"/>
            </a:pPr>
            <a:endParaRPr lang="en-US" sz="1100">
              <a:latin typeface="Arial" panose="020B0604020202020204" pitchFamily="34" charset="0"/>
              <a:cs typeface="Arial" panose="020B0604020202020204" pitchFamily="34" charset="0"/>
            </a:endParaRPr>
          </a:p>
          <a:p>
            <a:pPr marL="285750" indent="-285750">
              <a:buFont typeface="Arial"/>
              <a:buChar char="•"/>
            </a:pPr>
            <a:r>
              <a:rPr lang="en-US">
                <a:latin typeface="Arial" panose="020B0604020202020204" pitchFamily="34" charset="0"/>
                <a:cs typeface="Arial" panose="020B0604020202020204" pitchFamily="34" charset="0"/>
              </a:rPr>
              <a:t>Trainings currently offered by the Educational Partnership include training on Mediation.</a:t>
            </a:r>
          </a:p>
          <a:p>
            <a:pPr marL="285750" indent="-285750">
              <a:buFont typeface="Arial"/>
              <a:buChar char="•"/>
            </a:pPr>
            <a:endParaRPr lang="en-US"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8962329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FF0000"/>
              </a:solidFill>
              <a:latin typeface="Calibri"/>
              <a:cs typeface="Calibri"/>
            </a:endParaRPr>
          </a:p>
          <a:p>
            <a:r>
              <a:rPr lang="en-US">
                <a:solidFill>
                  <a:srgbClr val="09213B"/>
                </a:solidFill>
                <a:latin typeface="Arial" panose="020B0604020202020204" pitchFamily="34" charset="0"/>
                <a:cs typeface="Arial" panose="020B0604020202020204" pitchFamily="34" charset="0"/>
              </a:rPr>
              <a:t>The expected outcomes of both current and proposed improvement activities are:</a:t>
            </a:r>
          </a:p>
          <a:p>
            <a:pPr marL="210185" indent="-210185">
              <a:lnSpc>
                <a:spcPct val="90000"/>
              </a:lnSpc>
              <a:spcBef>
                <a:spcPts val="1100"/>
              </a:spcBef>
              <a:buFont typeface="Arial" panose="020B0604020202020204" pitchFamily="34" charset="0"/>
              <a:buChar char="•"/>
            </a:pPr>
            <a:r>
              <a:rPr lang="en-US">
                <a:latin typeface="Arial" panose="020B0604020202020204" pitchFamily="34" charset="0"/>
                <a:cs typeface="Arial" panose="020B0604020202020204" pitchFamily="34" charset="0"/>
              </a:rPr>
              <a:t>An increase in the number of mediations requested, held and ending in agreement.</a:t>
            </a:r>
          </a:p>
          <a:p>
            <a:pPr marL="210185" indent="-210185">
              <a:lnSpc>
                <a:spcPct val="90000"/>
              </a:lnSpc>
              <a:spcBef>
                <a:spcPts val="1100"/>
              </a:spcBef>
              <a:buFont typeface="Arial" panose="020B0604020202020204" pitchFamily="34" charset="0"/>
              <a:buChar char="•"/>
            </a:pPr>
            <a:r>
              <a:rPr lang="en-US">
                <a:latin typeface="Arial" panose="020B0604020202020204" pitchFamily="34" charset="0"/>
                <a:cs typeface="Arial" panose="020B0604020202020204" pitchFamily="34" charset="0"/>
              </a:rPr>
              <a:t>An increase in the quality of mediations held.</a:t>
            </a:r>
          </a:p>
          <a:p>
            <a:pPr marL="210185" indent="-210185">
              <a:lnSpc>
                <a:spcPct val="90000"/>
              </a:lnSpc>
              <a:spcBef>
                <a:spcPts val="1100"/>
              </a:spcBef>
              <a:buFont typeface="Arial" panose="020B0604020202020204" pitchFamily="34" charset="0"/>
              <a:buChar char="•"/>
            </a:pPr>
            <a:r>
              <a:rPr lang="en-US">
                <a:latin typeface="Arial"/>
                <a:cs typeface="Arial"/>
              </a:rPr>
              <a:t>An increase in the depth of knowledge on the part of the Special Education Mediator.</a:t>
            </a:r>
          </a:p>
          <a:p>
            <a:pPr marL="210185" indent="-210185">
              <a:lnSpc>
                <a:spcPct val="90000"/>
              </a:lnSpc>
              <a:spcBef>
                <a:spcPts val="1100"/>
              </a:spcBef>
              <a:buFont typeface="Arial" panose="020B0604020202020204" pitchFamily="34" charset="0"/>
              <a:buChar char="•"/>
            </a:pPr>
            <a:r>
              <a:rPr lang="en-US">
                <a:latin typeface="Arial"/>
                <a:cs typeface="Arial"/>
              </a:rPr>
              <a:t>An increase in promotion and use of mediation as an early dispute resolution option by districts and parents.</a:t>
            </a:r>
          </a:p>
          <a:p>
            <a:pPr marL="210185" indent="-210185">
              <a:lnSpc>
                <a:spcPct val="90000"/>
              </a:lnSpc>
              <a:spcBef>
                <a:spcPts val="1100"/>
              </a:spcBef>
              <a:buFont typeface="Arial" panose="020B0604020202020204" pitchFamily="34" charset="0"/>
              <a:buChar char="•"/>
            </a:pPr>
            <a:r>
              <a:rPr lang="en-US">
                <a:latin typeface="Arial" panose="020B0604020202020204" pitchFamily="34" charset="0"/>
                <a:cs typeface="Arial" panose="020B0604020202020204" pitchFamily="34" charset="0"/>
              </a:rPr>
              <a:t>A decrease in the number of due process complaints filed.</a:t>
            </a:r>
          </a:p>
          <a:p>
            <a:endParaRPr lang="en-US">
              <a:solidFill>
                <a:srgbClr val="09213B"/>
              </a:solidFill>
              <a:latin typeface="Calibri"/>
              <a:cs typeface="Calibri"/>
            </a:endParaRPr>
          </a:p>
        </p:txBody>
      </p:sp>
      <p:sp>
        <p:nvSpPr>
          <p:cNvPr id="4" name="Slide Number Placeholder 3"/>
          <p:cNvSpPr>
            <a:spLocks noGrp="1"/>
          </p:cNvSpPr>
          <p:nvPr>
            <p:ph type="sldNum" sz="quarter" idx="5"/>
          </p:nvPr>
        </p:nvSpPr>
        <p:spPr/>
        <p:txBody>
          <a:bodyPr/>
          <a:lstStyle/>
          <a:p>
            <a:fld id="{77542409-6A04-4DC6-AC3A-D3758287A8F2}" type="slidenum">
              <a:rPr lang="en-US"/>
              <a:t>33</a:t>
            </a:fld>
            <a:endParaRPr lang="en-US"/>
          </a:p>
        </p:txBody>
      </p:sp>
    </p:spTree>
    <p:extLst>
      <p:ext uri="{BB962C8B-B14F-4D97-AF65-F5344CB8AC3E}">
        <p14:creationId xmlns:p14="http://schemas.microsoft.com/office/powerpoint/2010/main" val="3499212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Arial" panose="020B0604020202020204" pitchFamily="34" charset="0"/>
                <a:cs typeface="Arial" panose="020B0604020202020204" pitchFamily="34" charset="0"/>
              </a:rPr>
              <a:t>We will discuss with stakeholders what activities could be considered, maintained, or strengthened to address improvements in Indicator 16? </a:t>
            </a:r>
            <a:endParaRPr lang="en-US">
              <a:latin typeface="Arial" panose="020B0604020202020204" pitchFamily="34" charset="0"/>
              <a:cs typeface="Arial" panose="020B0604020202020204" pitchFamily="34" charset="0"/>
            </a:endParaRPr>
          </a:p>
          <a:p>
            <a:endParaRPr lang="en-US"/>
          </a:p>
          <a:p>
            <a:r>
              <a:rPr lang="en-US">
                <a:latin typeface="Arial" panose="020B0604020202020204" pitchFamily="34" charset="0"/>
                <a:cs typeface="Arial" panose="020B0604020202020204" pitchFamily="34" charset="0"/>
              </a:rPr>
              <a:t>Let's discuss these current and proposed improvement activities:</a:t>
            </a:r>
          </a:p>
          <a:p>
            <a:pPr marL="171450" indent="-171450">
              <a:buFont typeface="Arial"/>
              <a:buChar char="•"/>
            </a:pPr>
            <a:endParaRPr lang="en-US">
              <a:latin typeface="Arial" panose="020B0604020202020204" pitchFamily="34" charset="0"/>
              <a:cs typeface="Arial" panose="020B0604020202020204" pitchFamily="34" charset="0"/>
            </a:endParaRPr>
          </a:p>
          <a:p>
            <a:pPr marL="171450" indent="-171450">
              <a:buFont typeface="Arial"/>
              <a:buChar char="•"/>
            </a:pPr>
            <a:r>
              <a:rPr lang="en-US">
                <a:latin typeface="Arial" panose="020B0604020202020204" pitchFamily="34" charset="0"/>
                <a:cs typeface="Arial" panose="020B0604020202020204" pitchFamily="34" charset="0"/>
              </a:rPr>
              <a:t>Which of these activities would improve the quantity of mediations held?  </a:t>
            </a:r>
          </a:p>
          <a:p>
            <a:pPr marL="171450" indent="-171450">
              <a:buFont typeface="Arial"/>
              <a:buChar char="•"/>
            </a:pPr>
            <a:endParaRPr lang="en-US">
              <a:latin typeface="Arial" panose="020B0604020202020204" pitchFamily="34" charset="0"/>
              <a:cs typeface="Arial" panose="020B0604020202020204" pitchFamily="34" charset="0"/>
            </a:endParaRPr>
          </a:p>
          <a:p>
            <a:pPr marL="171450" indent="-171450">
              <a:buFont typeface="Arial"/>
              <a:buChar char="•"/>
            </a:pPr>
            <a:r>
              <a:rPr lang="en-US">
                <a:latin typeface="Arial" panose="020B0604020202020204" pitchFamily="34" charset="0"/>
                <a:cs typeface="Arial" panose="020B0604020202020204" pitchFamily="34" charset="0"/>
              </a:rPr>
              <a:t>Which of these activities would improve the quality of mediations held?</a:t>
            </a:r>
            <a:br>
              <a:rPr lang="en-US">
                <a:latin typeface="Arial" panose="020B0604020202020204" pitchFamily="34" charset="0"/>
                <a:cs typeface="Arial" panose="020B0604020202020204" pitchFamily="34" charset="0"/>
              </a:rPr>
            </a:br>
            <a:endParaRPr lang="en-US">
              <a:latin typeface="Arial" panose="020B0604020202020204" pitchFamily="34" charset="0"/>
              <a:cs typeface="Arial" panose="020B0604020202020204" pitchFamily="34" charset="0"/>
            </a:endParaRPr>
          </a:p>
          <a:p>
            <a:pPr marL="171450" indent="-171450">
              <a:spcBef>
                <a:spcPct val="0"/>
              </a:spcBef>
              <a:buFont typeface="Arial"/>
              <a:buChar char="•"/>
            </a:pPr>
            <a:r>
              <a:rPr lang="en-US">
                <a:latin typeface="Arial" panose="020B0604020202020204" pitchFamily="34" charset="0"/>
                <a:cs typeface="Arial" panose="020B0604020202020204" pitchFamily="34" charset="0"/>
              </a:rPr>
              <a:t>Are there additional activities that could address  improvements in this area? </a:t>
            </a:r>
          </a:p>
          <a:p>
            <a:pPr marL="171450" indent="-171450">
              <a:buFont typeface="Arial"/>
              <a:buChar char="•"/>
            </a:pPr>
            <a:endParaRPr lang="en-US">
              <a:latin typeface="Corbel" panose="020B0503020204020204"/>
              <a:cs typeface="Calibri"/>
            </a:endParaRPr>
          </a:p>
          <a:p>
            <a:endParaRPr lang="en-US">
              <a:latin typeface="Calibri"/>
              <a:cs typeface="Calibri"/>
            </a:endParaRPr>
          </a:p>
          <a:p>
            <a:endParaRPr lang="en-US">
              <a:latin typeface="Corbel" panose="020B0503020204020204"/>
              <a:cs typeface="Calibri"/>
            </a:endParaRPr>
          </a:p>
        </p:txBody>
      </p:sp>
      <p:sp>
        <p:nvSpPr>
          <p:cNvPr id="4" name="Slide Number Placeholder 3"/>
          <p:cNvSpPr>
            <a:spLocks noGrp="1"/>
          </p:cNvSpPr>
          <p:nvPr>
            <p:ph type="sldNum" sz="quarter" idx="5"/>
          </p:nvPr>
        </p:nvSpPr>
        <p:spPr/>
        <p:txBody>
          <a:bodyPr/>
          <a:lstStyle/>
          <a:p>
            <a:fld id="{77542409-6A04-4DC6-AC3A-D3758287A8F2}" type="slidenum">
              <a:rPr lang="en-US"/>
              <a:t>34</a:t>
            </a:fld>
            <a:endParaRPr lang="en-US"/>
          </a:p>
        </p:txBody>
      </p:sp>
    </p:spTree>
    <p:extLst>
      <p:ext uri="{BB962C8B-B14F-4D97-AF65-F5344CB8AC3E}">
        <p14:creationId xmlns:p14="http://schemas.microsoft.com/office/powerpoint/2010/main" val="36419934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Let's look at the future targets we propose setting for Indicator 16.</a:t>
            </a:r>
          </a:p>
        </p:txBody>
      </p:sp>
      <p:sp>
        <p:nvSpPr>
          <p:cNvPr id="4" name="Slide Number Placeholder 3"/>
          <p:cNvSpPr>
            <a:spLocks noGrp="1"/>
          </p:cNvSpPr>
          <p:nvPr>
            <p:ph type="sldNum" sz="quarter" idx="5"/>
          </p:nvPr>
        </p:nvSpPr>
        <p:spPr/>
        <p:txBody>
          <a:bodyPr/>
          <a:lstStyle/>
          <a:p>
            <a:fld id="{77542409-6A04-4DC6-AC3A-D3758287A8F2}" type="slidenum">
              <a:rPr lang="en-US"/>
              <a:t>35</a:t>
            </a:fld>
            <a:endParaRPr lang="en-US"/>
          </a:p>
        </p:txBody>
      </p:sp>
    </p:spTree>
    <p:extLst>
      <p:ext uri="{BB962C8B-B14F-4D97-AF65-F5344CB8AC3E}">
        <p14:creationId xmlns:p14="http://schemas.microsoft.com/office/powerpoint/2010/main" val="42534669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Our next goal is to review the proposed Indicator 16 targets for the 2020 through 2025 federal fiscal years.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1CB053-6D7E-4D63-A770-9F230F129EC9}"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039505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584701"/>
          </a:xfrm>
        </p:spPr>
        <p:txBody>
          <a:bodyPr/>
          <a:lstStyle/>
          <a:p>
            <a:r>
              <a:rPr lang="en-US">
                <a:latin typeface="Arial" panose="020B0604020202020204" pitchFamily="34" charset="0"/>
                <a:cs typeface="Arial" panose="020B0604020202020204" pitchFamily="34" charset="0"/>
              </a:rPr>
              <a:t>This slide shows the new targets the New York State Education Department is proposing:  </a:t>
            </a:r>
            <a:endParaRPr lang="en-US">
              <a:solidFill>
                <a:srgbClr val="4D3E2F"/>
              </a:solidFill>
              <a:latin typeface="Arial" panose="020B0604020202020204" pitchFamily="34" charset="0"/>
              <a:cs typeface="Arial" panose="020B0604020202020204" pitchFamily="34" charset="0"/>
            </a:endParaRPr>
          </a:p>
          <a:p>
            <a:endParaRPr lang="en-US">
              <a:latin typeface="Arial"/>
              <a:cs typeface="Arial"/>
            </a:endParaRPr>
          </a:p>
          <a:p>
            <a:pPr marL="285750" indent="-285750">
              <a:buFont typeface="Calibri,Sans-Serif"/>
              <a:buChar char="•"/>
            </a:pPr>
            <a:r>
              <a:rPr lang="en-US">
                <a:latin typeface="Arial"/>
                <a:cs typeface="Arial"/>
              </a:rPr>
              <a:t>Our past baseline as established in 2006 was 90.64%.  We propose adjusting the baseline to our most recent data for the School Year 2019-20 which is 83.33%. This proposed change is consistent with current data results. Additionally, with the proposed improvement strategies to increase the number of mediations requested and held, it is likely that our current rate of agreement will decrease.  The percentage of mediation agreements will likely decrease with the increasing number of mediations held, in part, due to the increased number and complexity of the cases.</a:t>
            </a:r>
          </a:p>
          <a:p>
            <a:pPr marL="285750" indent="-285750">
              <a:buFont typeface="Calibri"/>
              <a:buChar char="•"/>
            </a:pPr>
            <a:endParaRPr lang="en-US">
              <a:highlight>
                <a:srgbClr val="FFFF00"/>
              </a:highlight>
              <a:latin typeface="Arial" panose="020B0604020202020204" pitchFamily="34" charset="0"/>
              <a:cs typeface="Arial" panose="020B0604020202020204" pitchFamily="34" charset="0"/>
            </a:endParaRPr>
          </a:p>
          <a:p>
            <a:pPr marL="285750" indent="-285750">
              <a:buFont typeface="Calibri"/>
              <a:buChar char="•"/>
            </a:pPr>
            <a:r>
              <a:rPr lang="en-US">
                <a:latin typeface="Arial"/>
                <a:cs typeface="Arial"/>
              </a:rPr>
              <a:t>When we analyze the data results for the 7-Pak States with higher numbers of mediation meetings held than New York State, their data on the percent of mediation agreements is significantly lower than New York State’s. </a:t>
            </a:r>
          </a:p>
          <a:p>
            <a:pPr lvl="1" indent="-285750">
              <a:buFont typeface="Courier New"/>
              <a:buChar char="o"/>
            </a:pPr>
            <a:r>
              <a:rPr lang="en-US">
                <a:latin typeface="Arial"/>
                <a:cs typeface="Arial"/>
              </a:rPr>
              <a:t>For example, in 2018, New York State held 189 mediation meetings with 85% resulting in mediation agreements.  California held 2,742 mediation meetings with 62% resulting in mediation agreements. Illinois held 278 mediation meetings with 64% resulting in agreements. Texas held 223 mediation meetings with 76% resulting in agreement.  </a:t>
            </a:r>
          </a:p>
          <a:p>
            <a:pPr lvl="1" indent="-285750">
              <a:buFont typeface="Courier New"/>
              <a:buChar char="o"/>
            </a:pPr>
            <a:endParaRPr lang="en-US">
              <a:highlight>
                <a:srgbClr val="FFFF00"/>
              </a:highlight>
              <a:latin typeface="Arial"/>
              <a:cs typeface="Arial"/>
            </a:endParaRPr>
          </a:p>
          <a:p>
            <a:pPr lvl="1" indent="-285750">
              <a:buFont typeface="Courier New"/>
              <a:buChar char="o"/>
            </a:pPr>
            <a:r>
              <a:rPr lang="en-US">
                <a:latin typeface="Arial"/>
                <a:cs typeface="Arial"/>
              </a:rPr>
              <a:t>In the 7- PAK states, the percentage of mediation agreements typically decreased with the increasing number of mediations held. The New York State Education Department suspects that with an increasing number of cases, the cases may likely become more complex and may be more challenging to resolve.</a:t>
            </a:r>
          </a:p>
          <a:p>
            <a:pPr marL="285750" indent="-285750">
              <a:buFont typeface="Courier New"/>
              <a:buChar char="o"/>
            </a:pPr>
            <a:endParaRPr lang="en-US">
              <a:highlight>
                <a:srgbClr val="FFFF00"/>
              </a:highlight>
              <a:latin typeface="Arial"/>
              <a:cs typeface="Arial"/>
            </a:endParaRPr>
          </a:p>
          <a:p>
            <a:pPr marL="285750" indent="-285750">
              <a:buFont typeface="Calibri,Sans-Serif"/>
              <a:buChar char="•"/>
            </a:pPr>
            <a:r>
              <a:rPr lang="en-US">
                <a:latin typeface="Arial"/>
                <a:cs typeface="Arial"/>
              </a:rPr>
              <a:t>The New York State  Education Department believes that, given the number of requests for impartial hearings in New York State, increasing the number of mediations requested and held is essential. </a:t>
            </a:r>
          </a:p>
          <a:p>
            <a:pPr marL="285750" indent="-285750">
              <a:buFont typeface="Calibri,Sans-Serif"/>
              <a:buChar char="•"/>
            </a:pPr>
            <a:endParaRPr lang="en-US">
              <a:latin typeface="Arial"/>
              <a:cs typeface="Arial"/>
            </a:endParaRPr>
          </a:p>
          <a:p>
            <a:pPr marL="285750" indent="-285750">
              <a:buFont typeface="Calibri,Sans-Serif"/>
              <a:buChar char="•"/>
            </a:pPr>
            <a:r>
              <a:rPr lang="en-US">
                <a:latin typeface="Arial"/>
                <a:cs typeface="Arial"/>
              </a:rPr>
              <a:t>Using that new baseline and previous data, this slides shows our proposed targets going forward.  </a:t>
            </a:r>
          </a:p>
          <a:p>
            <a:pPr marL="285750" indent="-285750">
              <a:buFont typeface="Calibri,Sans-Serif"/>
              <a:buChar char="•"/>
            </a:pPr>
            <a:endParaRPr lang="en-US">
              <a:latin typeface="Arial"/>
              <a:cs typeface="Arial"/>
            </a:endParaRPr>
          </a:p>
          <a:p>
            <a:pPr marL="285750" indent="-285750">
              <a:buFont typeface="Calibri,Sans-Serif"/>
              <a:buChar char="•"/>
            </a:pPr>
            <a:r>
              <a:rPr lang="en-US">
                <a:latin typeface="Arial"/>
                <a:cs typeface="Arial"/>
              </a:rPr>
              <a:t>For 2020 and 2021, we are proposing an 83 percent target for mediation agreements. </a:t>
            </a:r>
          </a:p>
          <a:p>
            <a:pPr marL="285750" indent="-285750">
              <a:buFont typeface="Calibri,Sans-Serif"/>
              <a:buChar char="•"/>
            </a:pPr>
            <a:endParaRPr lang="en-US">
              <a:latin typeface="Arial"/>
              <a:cs typeface="Arial"/>
            </a:endParaRPr>
          </a:p>
          <a:p>
            <a:pPr marL="285750" indent="-285750">
              <a:buFont typeface="Calibri,Sans-Serif"/>
              <a:buChar char="•"/>
            </a:pPr>
            <a:r>
              <a:rPr lang="en-US">
                <a:latin typeface="Arial"/>
                <a:cs typeface="Arial"/>
              </a:rPr>
              <a:t>In 2022 and 2023, the target increases to 85 percent and in 2024 and 2025, the target increases again to 88 percent. </a:t>
            </a:r>
          </a:p>
          <a:p>
            <a:pPr marL="285750" indent="-285750">
              <a:buFont typeface="Calibri,Sans-Serif"/>
              <a:buChar char="•"/>
            </a:pPr>
            <a:endParaRPr lang="en-US">
              <a:latin typeface="Arial"/>
              <a:cs typeface="Arial"/>
            </a:endParaRPr>
          </a:p>
          <a:p>
            <a:pPr marL="285750" indent="-285750">
              <a:buFont typeface="Calibri"/>
              <a:buChar char="•"/>
            </a:pPr>
            <a:endParaRPr lang="en-US">
              <a:latin typeface="Arial"/>
              <a:cs typeface="Arial"/>
            </a:endParaRPr>
          </a:p>
        </p:txBody>
      </p:sp>
      <p:sp>
        <p:nvSpPr>
          <p:cNvPr id="4" name="Slide Number Placeholder 3"/>
          <p:cNvSpPr>
            <a:spLocks noGrp="1"/>
          </p:cNvSpPr>
          <p:nvPr>
            <p:ph type="sldNum" sz="quarter" idx="5"/>
          </p:nvPr>
        </p:nvSpPr>
        <p:spPr>
          <a:xfrm>
            <a:off x="5841999" y="8685213"/>
            <a:ext cx="1014413" cy="458787"/>
          </a:xfrm>
        </p:spPr>
        <p:txBody>
          <a:bodyPr/>
          <a:lstStyle/>
          <a:p>
            <a:fld id="{77542409-6A04-4DC6-AC3A-D3758287A8F2}" type="slidenum">
              <a:rPr lang="en-US"/>
              <a:t>37</a:t>
            </a:fld>
            <a:endParaRPr lang="en-US"/>
          </a:p>
        </p:txBody>
      </p:sp>
    </p:spTree>
    <p:extLst>
      <p:ext uri="{BB962C8B-B14F-4D97-AF65-F5344CB8AC3E}">
        <p14:creationId xmlns:p14="http://schemas.microsoft.com/office/powerpoint/2010/main" val="24967762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a:p>
            <a:r>
              <a:rPr lang="en-US">
                <a:latin typeface="Arial" panose="020B0604020202020204" pitchFamily="34" charset="0"/>
                <a:cs typeface="Arial" panose="020B0604020202020204" pitchFamily="34" charset="0"/>
              </a:rPr>
              <a:t>Let's discuss our proposed targets.  Are they achievable?  Are they rigorous enough?  Are they too rigorous?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Do you feel that the proposed targets are too high, too low, or just right?</a:t>
            </a:r>
          </a:p>
        </p:txBody>
      </p:sp>
      <p:sp>
        <p:nvSpPr>
          <p:cNvPr id="4" name="Slide Number Placeholder 3"/>
          <p:cNvSpPr>
            <a:spLocks noGrp="1"/>
          </p:cNvSpPr>
          <p:nvPr>
            <p:ph type="sldNum" sz="quarter" idx="5"/>
          </p:nvPr>
        </p:nvSpPr>
        <p:spPr/>
        <p:txBody>
          <a:bodyPr/>
          <a:lstStyle/>
          <a:p>
            <a:fld id="{77542409-6A04-4DC6-AC3A-D3758287A8F2}" type="slidenum">
              <a:rPr lang="en-US"/>
              <a:t>38</a:t>
            </a:fld>
            <a:endParaRPr lang="en-US"/>
          </a:p>
        </p:txBody>
      </p:sp>
    </p:spTree>
    <p:extLst>
      <p:ext uri="{BB962C8B-B14F-4D97-AF65-F5344CB8AC3E}">
        <p14:creationId xmlns:p14="http://schemas.microsoft.com/office/powerpoint/2010/main" val="10631319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We greatly appreciate your feedback and ask that you visit our </a:t>
            </a:r>
            <a:r>
              <a:rPr lang="en-US">
                <a:hlinkClick r:id="rId3"/>
              </a:rPr>
              <a:t>SPP/APR webpage</a:t>
            </a:r>
            <a:r>
              <a:rPr lang="en-US"/>
              <a:t> </a:t>
            </a:r>
            <a:r>
              <a:rPr lang="en-US">
                <a:latin typeface="Arial"/>
                <a:cs typeface="Arial"/>
              </a:rPr>
              <a:t>to complete our survey for Indicator 16.</a:t>
            </a:r>
            <a:r>
              <a:rPr lang="en-US">
                <a:latin typeface="Corbel"/>
                <a:cs typeface="Arial"/>
              </a:rPr>
              <a:t> </a:t>
            </a:r>
            <a:r>
              <a:rPr lang="en-US">
                <a:latin typeface="Arial"/>
                <a:cs typeface="Arial"/>
              </a:rPr>
              <a:t>(The link</a:t>
            </a:r>
            <a:r>
              <a:rPr lang="en-US" sz="1200" kern="1200">
                <a:solidFill>
                  <a:schemeClr val="tx1"/>
                </a:solidFill>
                <a:latin typeface="Arial"/>
                <a:cs typeface="Arial"/>
              </a:rPr>
              <a:t> </a:t>
            </a:r>
            <a:r>
              <a:rPr lang="en-US">
                <a:latin typeface="Arial"/>
                <a:cs typeface="Arial"/>
              </a:rPr>
              <a:t>is provided</a:t>
            </a:r>
            <a:r>
              <a:rPr lang="en-US" sz="1200" kern="1200">
                <a:solidFill>
                  <a:schemeClr val="tx1"/>
                </a:solidFill>
                <a:latin typeface="Arial"/>
                <a:cs typeface="Arial"/>
              </a:rPr>
              <a:t> in the slide).</a:t>
            </a:r>
            <a:r>
              <a:rPr lang="en-US">
                <a:latin typeface="Arial"/>
                <a:cs typeface="Arial"/>
              </a:rPr>
              <a:t> </a:t>
            </a:r>
            <a:endParaRPr lang="en-US" sz="1200" kern="1200">
              <a:solidFill>
                <a:schemeClr val="tx1"/>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We will use the survey information to collect input from those who have not attended a virtual meeting or for those who have additional information to share.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Each individual SPP Indicator will have its own survey and we encourage you to access all surveys that are of interest to you so that we can achieve our objective of meaningful stakeholder engagement. It is important to us to ensure that voices from diverse backgrounds are included in conversations about our students and we value multiple perspectives and viewpoints to inform our efforts.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412193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03358" cy="3600450"/>
          </a:xfrm>
        </p:spPr>
        <p:txBody>
          <a:bodyPr/>
          <a:lstStyle/>
          <a:p>
            <a:endParaRPr lang="en-US">
              <a:latin typeface="Arial"/>
              <a:cs typeface="Arial"/>
            </a:endParaRPr>
          </a:p>
          <a:p>
            <a:r>
              <a:rPr lang="en-US">
                <a:latin typeface="Arial" panose="020B0604020202020204" pitchFamily="34" charset="0"/>
                <a:cs typeface="Arial" panose="020B0604020202020204" pitchFamily="34" charset="0"/>
              </a:rPr>
              <a:t>As a result of this presentation on Indicator 16, we would like participants to: </a:t>
            </a:r>
          </a:p>
          <a:p>
            <a:endParaRPr lang="en-US">
              <a:latin typeface="Arial" panose="020B0604020202020204" pitchFamily="34" charset="0"/>
              <a:cs typeface="Arial" panose="020B0604020202020204" pitchFamily="34" charset="0"/>
            </a:endParaRPr>
          </a:p>
          <a:p>
            <a:pPr marL="171450" indent="-171450">
              <a:lnSpc>
                <a:spcPct val="90000"/>
              </a:lnSpc>
              <a:buFont typeface="Arial" panose="020B0604020202020204" pitchFamily="34" charset="0"/>
              <a:buChar char="•"/>
            </a:pPr>
            <a:r>
              <a:rPr lang="en-US">
                <a:latin typeface="Arial" panose="020B0604020202020204" pitchFamily="34" charset="0"/>
                <a:cs typeface="Arial" panose="020B0604020202020204" pitchFamily="34" charset="0"/>
              </a:rPr>
              <a:t>Have a clear understanding of mediation and mediation agreements and how the State collects and measures this data;</a:t>
            </a:r>
          </a:p>
          <a:p>
            <a:pPr lvl="1">
              <a:lnSpc>
                <a:spcPct val="90000"/>
              </a:lnSpc>
            </a:pPr>
            <a:endParaRPr lang="en-US">
              <a:latin typeface="Arial" panose="020B0604020202020204" pitchFamily="34" charset="0"/>
              <a:cs typeface="Arial" panose="020B0604020202020204" pitchFamily="34" charset="0"/>
            </a:endParaRPr>
          </a:p>
          <a:p>
            <a:pPr marL="171450" lvl="1" indent="-171450">
              <a:lnSpc>
                <a:spcPct val="90000"/>
              </a:lnSpc>
              <a:buFont typeface="Arial" panose="020B0604020202020204" pitchFamily="34" charset="0"/>
              <a:buChar char="•"/>
            </a:pPr>
            <a:r>
              <a:rPr lang="en-US">
                <a:latin typeface="Arial" panose="020B0604020202020204" pitchFamily="34" charset="0"/>
                <a:cs typeface="Arial" panose="020B0604020202020204" pitchFamily="34" charset="0"/>
              </a:rPr>
              <a:t>Understand the current information and trend data regarding New York State's progress in meeting Indicator 16 targets as well as State and national comparisons;​ </a:t>
            </a:r>
          </a:p>
          <a:p>
            <a:pPr marL="171450" lvl="1" indent="-171450">
              <a:lnSpc>
                <a:spcPct val="90000"/>
              </a:lnSpc>
              <a:buFont typeface="Arial" panose="020B0604020202020204" pitchFamily="34" charset="0"/>
              <a:buChar char="•"/>
            </a:pPr>
            <a:endParaRPr lang="en-US">
              <a:latin typeface="Arial" panose="020B0604020202020204" pitchFamily="34" charset="0"/>
              <a:cs typeface="Arial" panose="020B0604020202020204" pitchFamily="34" charset="0"/>
            </a:endParaRPr>
          </a:p>
          <a:p>
            <a:pPr marL="171450" lvl="1" indent="-171450">
              <a:lnSpc>
                <a:spcPct val="90000"/>
              </a:lnSpc>
              <a:buFont typeface="Arial" panose="020B0604020202020204" pitchFamily="34" charset="0"/>
              <a:buChar char="•"/>
            </a:pPr>
            <a:r>
              <a:rPr lang="en-US">
                <a:latin typeface="Arial" panose="020B0604020202020204" pitchFamily="34" charset="0"/>
                <a:cs typeface="Arial" panose="020B0604020202020204" pitchFamily="34" charset="0"/>
              </a:rPr>
              <a:t>Understand and provide comment on the current and proposed improvement strategies to help increase the use of mediation and mediation agreements; and</a:t>
            </a:r>
          </a:p>
          <a:p>
            <a:pPr marL="171450" lvl="1" indent="-171450">
              <a:lnSpc>
                <a:spcPct val="90000"/>
              </a:lnSpc>
              <a:buFont typeface="Arial" panose="020B0604020202020204" pitchFamily="34" charset="0"/>
              <a:buChar char="•"/>
            </a:pPr>
            <a:endParaRPr lang="en-US">
              <a:latin typeface="Arial" panose="020B0604020202020204" pitchFamily="34" charset="0"/>
              <a:cs typeface="Arial" panose="020B0604020202020204" pitchFamily="34" charset="0"/>
            </a:endParaRPr>
          </a:p>
          <a:p>
            <a:pPr marL="171450" lvl="1" indent="-171450">
              <a:lnSpc>
                <a:spcPct val="90000"/>
              </a:lnSpc>
              <a:buFont typeface="Arial" panose="020B0604020202020204" pitchFamily="34" charset="0"/>
              <a:buChar char="•"/>
            </a:pPr>
            <a:r>
              <a:rPr lang="en-US">
                <a:latin typeface="Arial"/>
                <a:cs typeface="Arial"/>
              </a:rPr>
              <a:t>Review and provide comment on proposed targets for the Federal Fiscal Years 2020 to 2025 State Performance Plan(SPP)/Annual Performance Report(APR).</a:t>
            </a:r>
          </a:p>
          <a:p>
            <a:pPr marL="171450" lvl="1" indent="-171450">
              <a:lnSpc>
                <a:spcPct val="90000"/>
              </a:lnSpc>
              <a:buFont typeface="Arial" panose="020B0604020202020204" pitchFamily="34" charset="0"/>
              <a:buChar char="•"/>
            </a:pPr>
            <a:endParaRPr lang="en-US">
              <a:latin typeface="Arial"/>
              <a:cs typeface="Arial"/>
            </a:endParaRPr>
          </a:p>
          <a:p>
            <a:endParaRPr lang="en-US"/>
          </a:p>
        </p:txBody>
      </p:sp>
      <p:sp>
        <p:nvSpPr>
          <p:cNvPr id="4" name="Slide Number Placeholder 3"/>
          <p:cNvSpPr>
            <a:spLocks noGrp="1"/>
          </p:cNvSpPr>
          <p:nvPr>
            <p:ph type="sldNum" sz="quarter" idx="5"/>
          </p:nvPr>
        </p:nvSpPr>
        <p:spPr/>
        <p:txBody>
          <a:bodyPr/>
          <a:lstStyle/>
          <a:p>
            <a:fld id="{CD1CB053-6D7E-4D63-A770-9F230F129EC9}" type="slidenum">
              <a:rPr lang="en-US" smtClean="0"/>
              <a:t>4</a:t>
            </a:fld>
            <a:endParaRPr lang="en-US"/>
          </a:p>
        </p:txBody>
      </p:sp>
    </p:spTree>
    <p:extLst>
      <p:ext uri="{BB962C8B-B14F-4D97-AF65-F5344CB8AC3E}">
        <p14:creationId xmlns:p14="http://schemas.microsoft.com/office/powerpoint/2010/main" val="10118488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Thank you for your participation and contribution today.  We greatly value your voice and input on our efforts to improve outcomes for students with disabilities in New York State.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542409-6A04-4DC6-AC3A-D3758287A8F2}" type="slidenum">
              <a:rPr kumimoji="0" lang="en-US" sz="1200" b="0" i="0" u="none" strike="noStrike" kern="1200" cap="none" spc="0" normalizeH="0" baseline="0" noProof="0" smtClean="0">
                <a:ln>
                  <a:noFill/>
                </a:ln>
                <a:solidFill>
                  <a:srgbClr val="4D3E2F"/>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4D3E2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979829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cs typeface="Calibri"/>
            </a:endParaRPr>
          </a:p>
          <a:p>
            <a:r>
              <a:rPr lang="en-US">
                <a:latin typeface="Arial" panose="020B0604020202020204" pitchFamily="34" charset="0"/>
                <a:cs typeface="Arial" panose="020B0604020202020204" pitchFamily="34" charset="0"/>
              </a:rPr>
              <a:t>We will start by defining a few key terms and explaining important information about Indicator 16.</a:t>
            </a:r>
          </a:p>
        </p:txBody>
      </p:sp>
      <p:sp>
        <p:nvSpPr>
          <p:cNvPr id="4" name="Slide Number Placeholder 3"/>
          <p:cNvSpPr>
            <a:spLocks noGrp="1"/>
          </p:cNvSpPr>
          <p:nvPr>
            <p:ph type="sldNum" sz="quarter" idx="5"/>
          </p:nvPr>
        </p:nvSpPr>
        <p:spPr/>
        <p:txBody>
          <a:bodyPr/>
          <a:lstStyle/>
          <a:p>
            <a:fld id="{77542409-6A04-4DC6-AC3A-D3758287A8F2}" type="slidenum">
              <a:rPr lang="en-US"/>
              <a:t>5</a:t>
            </a:fld>
            <a:endParaRPr lang="en-US"/>
          </a:p>
        </p:txBody>
      </p:sp>
    </p:spTree>
    <p:extLst>
      <p:ext uri="{BB962C8B-B14F-4D97-AF65-F5344CB8AC3E}">
        <p14:creationId xmlns:p14="http://schemas.microsoft.com/office/powerpoint/2010/main" val="3603132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9113" y="1125538"/>
            <a:ext cx="5819775" cy="3275012"/>
          </a:xfrm>
        </p:spPr>
      </p:sp>
      <p:sp>
        <p:nvSpPr>
          <p:cNvPr id="3" name="Notes Placeholder 2"/>
          <p:cNvSpPr>
            <a:spLocks noGrp="1"/>
          </p:cNvSpPr>
          <p:nvPr>
            <p:ph type="body" idx="1"/>
          </p:nvPr>
        </p:nvSpPr>
        <p:spPr/>
        <p:txBody>
          <a:bodyPr/>
          <a:lstStyle/>
          <a:p>
            <a:endParaRPr lang="en-US">
              <a:solidFill>
                <a:srgbClr val="FF0000"/>
              </a:solidFill>
            </a:endParaRPr>
          </a:p>
          <a:p>
            <a:r>
              <a:rPr lang="en-US">
                <a:latin typeface="Arial" panose="020B0604020202020204" pitchFamily="34" charset="0"/>
                <a:cs typeface="Arial" panose="020B0604020202020204" pitchFamily="34" charset="0"/>
              </a:rPr>
              <a:t>This slide shows a list of key terms and definitions that appear in the presentation. </a:t>
            </a:r>
            <a:endParaRPr lang="en-US">
              <a:solidFill>
                <a:srgbClr val="FF0000"/>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pPr marL="171450" indent="-171450">
              <a:buFont typeface="Arial"/>
              <a:buChar char="•"/>
            </a:pPr>
            <a:r>
              <a:rPr lang="en-US">
                <a:latin typeface="Arial"/>
                <a:cs typeface="Arial"/>
              </a:rPr>
              <a:t>SPP is an acronym for the State's Performance Plan.  This is a six-year plan that the United States Department of Education requires each state to develop to improve its implementation of the Individuals with Disabilities Education Act (IDEA).</a:t>
            </a:r>
          </a:p>
          <a:p>
            <a:endParaRPr lang="en-US">
              <a:latin typeface="Arial" panose="020B0604020202020204" pitchFamily="34" charset="0"/>
              <a:cs typeface="Arial" panose="020B0604020202020204" pitchFamily="34" charset="0"/>
            </a:endParaRPr>
          </a:p>
          <a:p>
            <a:pPr marL="171450" indent="-171450">
              <a:buFont typeface="Arial"/>
              <a:buChar char="•"/>
            </a:pPr>
            <a:r>
              <a:rPr lang="en-US">
                <a:latin typeface="Arial" panose="020B0604020202020204" pitchFamily="34" charset="0"/>
                <a:cs typeface="Arial" panose="020B0604020202020204" pitchFamily="34" charset="0"/>
              </a:rPr>
              <a:t>The Annual Performance Report (APR) is the annual report to the United States Department of Education on the 17 indicators included in a state’s six-year State Performance Plan.</a:t>
            </a:r>
          </a:p>
          <a:p>
            <a:endParaRPr lang="en-US">
              <a:latin typeface="Arial" panose="020B0604020202020204" pitchFamily="34" charset="0"/>
              <a:cs typeface="Arial" panose="020B0604020202020204" pitchFamily="34" charset="0"/>
            </a:endParaRPr>
          </a:p>
          <a:p>
            <a:pPr marL="171450" indent="-171450">
              <a:buFont typeface="Arial"/>
              <a:buChar char="•"/>
            </a:pPr>
            <a:r>
              <a:rPr lang="en-US">
                <a:latin typeface="Arial" panose="020B0604020202020204" pitchFamily="34" charset="0"/>
                <a:cs typeface="Arial" panose="020B0604020202020204" pitchFamily="34" charset="0"/>
              </a:rPr>
              <a:t>Federal Fiscal Year (FFY) is the period from October 1 – September 30</a:t>
            </a:r>
          </a:p>
          <a:p>
            <a:endParaRPr lang="en-US">
              <a:latin typeface="Arial" panose="020B0604020202020204" pitchFamily="34" charset="0"/>
              <a:cs typeface="Arial" panose="020B0604020202020204" pitchFamily="34" charset="0"/>
            </a:endParaRPr>
          </a:p>
          <a:p>
            <a:pPr marL="171450" indent="-171450">
              <a:buFont typeface="Arial"/>
              <a:buChar char="•"/>
            </a:pPr>
            <a:r>
              <a:rPr lang="en-US">
                <a:latin typeface="Arial" panose="020B0604020202020204" pitchFamily="34" charset="0"/>
                <a:cs typeface="Arial" panose="020B0604020202020204" pitchFamily="34" charset="0"/>
              </a:rPr>
              <a:t>SPP Indicator 16 measures the percent of mediations held that resulted in mediation agreements.</a:t>
            </a:r>
          </a:p>
          <a:p>
            <a:endParaRPr lang="en-US">
              <a:latin typeface="Arial" panose="020B0604020202020204" pitchFamily="34" charset="0"/>
              <a:cs typeface="Arial" panose="020B0604020202020204" pitchFamily="34" charset="0"/>
            </a:endParaRPr>
          </a:p>
          <a:p>
            <a:pPr marL="171450" indent="-171450">
              <a:buFont typeface="Arial"/>
              <a:buChar char="•"/>
            </a:pPr>
            <a:r>
              <a:rPr lang="en-US">
                <a:latin typeface="Arial" panose="020B0604020202020204" pitchFamily="34" charset="0"/>
                <a:cs typeface="Arial" panose="020B0604020202020204" pitchFamily="34" charset="0"/>
              </a:rPr>
              <a:t>Mediation: Special education mediation is a voluntary process in which parents of students with disabilities and school district personnel meet with a specially trained, impartial individual (i.e., a mediator) to resolve disputes in a collaborative way.</a:t>
            </a:r>
          </a:p>
          <a:p>
            <a:endParaRPr lang="en-US">
              <a:latin typeface="Arial" panose="020B0604020202020204" pitchFamily="34" charset="0"/>
              <a:cs typeface="Arial" panose="020B0604020202020204" pitchFamily="34" charset="0"/>
            </a:endParaRPr>
          </a:p>
          <a:p>
            <a:pPr marL="171450" indent="-171450">
              <a:buFont typeface="Arial"/>
              <a:buChar char="•"/>
            </a:pPr>
            <a:r>
              <a:rPr lang="en-US">
                <a:latin typeface="Arial" panose="020B0604020202020204" pitchFamily="34" charset="0"/>
                <a:cs typeface="Arial" panose="020B0604020202020204" pitchFamily="34" charset="0"/>
              </a:rPr>
              <a:t>A mediator is a specially trained, impartial individual who is not employed by the school district or by the New York State Education Department (NYSED) and is a volunteer who receives special training to facilitate the mediation process. </a:t>
            </a:r>
          </a:p>
          <a:p>
            <a:endParaRPr lang="en-US">
              <a:latin typeface="Arial" panose="020B0604020202020204" pitchFamily="34" charset="0"/>
              <a:cs typeface="Arial" panose="020B0604020202020204" pitchFamily="34" charset="0"/>
            </a:endParaRPr>
          </a:p>
          <a:p>
            <a:pPr marL="171450" indent="-171450">
              <a:buFont typeface="Arial"/>
              <a:buChar char="•"/>
            </a:pPr>
            <a:r>
              <a:rPr lang="en-US">
                <a:latin typeface="Arial" panose="020B0604020202020204" pitchFamily="34" charset="0"/>
                <a:cs typeface="Arial" panose="020B0604020202020204" pitchFamily="34" charset="0"/>
              </a:rPr>
              <a:t>Mediation Agreement-Following mediation, any agreement reached is documented in writing by the mediator, signed by both parties and subsequently implemented.  This written, signed mediation agreement is legally binding and enforceable in any State or district court in the United States. </a:t>
            </a:r>
          </a:p>
          <a:p>
            <a:endParaRPr lang="en-US">
              <a:latin typeface="Arial" panose="020B0604020202020204" pitchFamily="34" charset="0"/>
              <a:cs typeface="Arial" panose="020B0604020202020204" pitchFamily="34" charset="0"/>
            </a:endParaRPr>
          </a:p>
          <a:p>
            <a:pPr marL="171450" indent="-171450">
              <a:buFont typeface="Arial"/>
              <a:buChar char="•"/>
            </a:pPr>
            <a:r>
              <a:rPr lang="en-US">
                <a:latin typeface="Arial" panose="020B0604020202020204" pitchFamily="34" charset="0"/>
                <a:cs typeface="Arial" panose="020B0604020202020204" pitchFamily="34" charset="0"/>
              </a:rPr>
              <a:t>A due process impartial hearing is a formal process in which the parties (i.e.,  parents and school districts) present their case and present evidence before an impartial hearing officer (IHO) who then issues a written decision. </a:t>
            </a:r>
          </a:p>
          <a:p>
            <a:pPr marL="171450" indent="-171450">
              <a:buFont typeface="Arial"/>
              <a:buChar char="•"/>
            </a:pPr>
            <a:endParaRPr lang="en-US"/>
          </a:p>
          <a:p>
            <a:pPr marL="171450" indent="-171450">
              <a:buFont typeface="Arial"/>
              <a:buChar char="•"/>
            </a:pPr>
            <a:endParaRPr lang="en-US"/>
          </a:p>
          <a:p>
            <a:pPr marL="171450" indent="-171450">
              <a:buFont typeface="Arial"/>
              <a:buChar char="•"/>
            </a:pPr>
            <a:endParaRPr lang="en-US"/>
          </a:p>
          <a:p>
            <a:pPr marL="171450" indent="-171450">
              <a:buFont typeface="Arial"/>
              <a:buChar char="•"/>
            </a:pPr>
            <a:endParaRPr lang="en-US"/>
          </a:p>
          <a:p>
            <a:pPr marL="171450" indent="-171450">
              <a:buFont typeface="Arial"/>
              <a:buChar char="•"/>
            </a:pPr>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6</a:t>
            </a:fld>
            <a:endParaRPr lang="en-US"/>
          </a:p>
        </p:txBody>
      </p:sp>
    </p:spTree>
    <p:extLst>
      <p:ext uri="{BB962C8B-B14F-4D97-AF65-F5344CB8AC3E}">
        <p14:creationId xmlns:p14="http://schemas.microsoft.com/office/powerpoint/2010/main" val="1248871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a:buChar char="•"/>
              <a:defRPr/>
            </a:pPr>
            <a:r>
              <a:rPr lang="en-US">
                <a:solidFill>
                  <a:srgbClr val="4D3E2F"/>
                </a:solidFill>
                <a:latin typeface="Arial"/>
                <a:cs typeface="Arial"/>
              </a:rPr>
              <a:t>State regulations require that each</a:t>
            </a:r>
            <a:r>
              <a:rPr kumimoji="0" lang="en-US" b="0" i="0" u="none" strike="noStrike" kern="1200" cap="none" spc="0" normalizeH="0" baseline="0" noProof="0">
                <a:ln>
                  <a:noFill/>
                </a:ln>
                <a:solidFill>
                  <a:srgbClr val="4D3E2F"/>
                </a:solidFill>
                <a:effectLst/>
                <a:uLnTx/>
                <a:uFillTx/>
                <a:latin typeface="Arial"/>
                <a:cs typeface="Arial"/>
              </a:rPr>
              <a:t> school district</a:t>
            </a:r>
            <a:r>
              <a:rPr lang="en-US">
                <a:solidFill>
                  <a:srgbClr val="4D3E2F"/>
                </a:solidFill>
                <a:latin typeface="Arial"/>
                <a:cs typeface="Arial"/>
              </a:rPr>
              <a:t> must</a:t>
            </a:r>
            <a:r>
              <a:rPr kumimoji="0" lang="en-US" b="0" i="0" u="none" strike="noStrike" kern="1200" cap="none" spc="0" normalizeH="0" baseline="0" noProof="0">
                <a:ln>
                  <a:noFill/>
                </a:ln>
                <a:solidFill>
                  <a:srgbClr val="4D3E2F"/>
                </a:solidFill>
                <a:effectLst/>
                <a:uLnTx/>
                <a:uFillTx/>
                <a:latin typeface="Arial"/>
                <a:cs typeface="Arial"/>
              </a:rPr>
              <a:t> ensure that procedures are established and implemented to allow parties to resolve disputes involving any matter for which an impartial due process hearing may be brought through a mediation process, including matters arising prior to the filing of a due process complaint notice. </a:t>
            </a:r>
            <a:endParaRPr lang="en-US" b="0" i="0" u="none" strike="noStrike" kern="1200" cap="none" spc="0" normalizeH="0" baseline="0" noProof="0">
              <a:ln>
                <a:noFill/>
              </a:ln>
              <a:solidFill>
                <a:srgbClr val="4D3E2F"/>
              </a:solidFill>
              <a:effectLst/>
              <a:uLnTx/>
              <a:uFillTx/>
              <a:latin typeface="Arial"/>
              <a:cs typeface="Arial"/>
            </a:endParaRPr>
          </a:p>
          <a:p>
            <a:pPr marL="0" indent="0">
              <a:buFont typeface="Arial"/>
              <a:buNone/>
              <a:defRPr/>
            </a:pPr>
            <a:endParaRPr lang="en-US" b="0" i="0" u="none" strike="noStrike" kern="1200" cap="none" spc="0" normalizeH="0" baseline="0" noProof="0">
              <a:ln>
                <a:noFill/>
              </a:ln>
              <a:solidFill>
                <a:srgbClr val="4D3E2F"/>
              </a:solidFill>
              <a:effectLst/>
              <a:uLnTx/>
              <a:uFillTx/>
              <a:latin typeface="Arial" panose="020B0604020202020204" pitchFamily="34" charset="0"/>
              <a:cs typeface="Arial" panose="020B0604020202020204" pitchFamily="34" charset="0"/>
            </a:endParaRPr>
          </a:p>
          <a:p>
            <a:pPr marL="228600" indent="-228600">
              <a:buFont typeface="Arial"/>
              <a:buChar char="•"/>
              <a:defRPr/>
            </a:pPr>
            <a:r>
              <a:rPr lang="en-US">
                <a:solidFill>
                  <a:srgbClr val="4D3E2F"/>
                </a:solidFill>
                <a:latin typeface="Arial"/>
                <a:cs typeface="Arial"/>
              </a:rPr>
              <a:t>The regulation</a:t>
            </a:r>
            <a:r>
              <a:rPr kumimoji="0" lang="en-US" b="0" i="0" u="none" strike="noStrike" kern="1200" cap="none" spc="0" normalizeH="0" baseline="0" noProof="0">
                <a:ln>
                  <a:noFill/>
                </a:ln>
                <a:solidFill>
                  <a:srgbClr val="4D3E2F"/>
                </a:solidFill>
                <a:effectLst/>
                <a:uLnTx/>
                <a:uFillTx/>
                <a:latin typeface="Arial"/>
                <a:cs typeface="Arial"/>
              </a:rPr>
              <a:t> </a:t>
            </a:r>
            <a:r>
              <a:rPr lang="en-US">
                <a:solidFill>
                  <a:srgbClr val="4D3E2F"/>
                </a:solidFill>
                <a:latin typeface="Arial"/>
                <a:cs typeface="Arial"/>
              </a:rPr>
              <a:t>requires</a:t>
            </a:r>
            <a:r>
              <a:rPr kumimoji="0" lang="en-US" b="0" i="0" u="none" strike="noStrike" kern="1200" cap="none" spc="0" normalizeH="0" baseline="0" noProof="0">
                <a:ln>
                  <a:noFill/>
                </a:ln>
                <a:solidFill>
                  <a:srgbClr val="4D3E2F"/>
                </a:solidFill>
                <a:effectLst/>
                <a:uLnTx/>
                <a:uFillTx/>
                <a:latin typeface="Arial"/>
                <a:cs typeface="Arial"/>
              </a:rPr>
              <a:t> that school districts must make mediation available to allow the parents and district to resolve disputes that may arise relating to the identification, evaluation, educational placement or the provision of a free appropriate public education (FAPE) to a student with a disability or a student suspected of having a disability.</a:t>
            </a:r>
            <a:endParaRPr lang="en-US" b="0" i="0" u="none" strike="noStrike" kern="1200" cap="none" spc="0" normalizeH="0" baseline="0" noProof="0">
              <a:ln>
                <a:noFill/>
              </a:ln>
              <a:solidFill>
                <a:srgbClr val="4D3E2F"/>
              </a:solidFill>
              <a:effectLst/>
              <a:uLnTx/>
              <a:uFillTx/>
              <a:latin typeface="Arial"/>
              <a:cs typeface="Arial"/>
            </a:endParaRPr>
          </a:p>
          <a:p>
            <a:pPr marL="685800" marR="0" lvl="1" indent="-228600" algn="l" defTabSz="914400" rtl="0" eaLnBrk="1" fontAlgn="auto" latinLnBrk="0" hangingPunct="1">
              <a:lnSpc>
                <a:spcPct val="100000"/>
              </a:lnSpc>
              <a:spcBef>
                <a:spcPts val="0"/>
              </a:spcBef>
              <a:spcAft>
                <a:spcPts val="0"/>
              </a:spcAft>
              <a:buClrTx/>
              <a:buSzTx/>
              <a:buFont typeface="Arial"/>
              <a:buChar char="•"/>
              <a:tabLst/>
              <a:defRPr/>
            </a:pPr>
            <a:endParaRPr lang="en-US" sz="1200" b="0" i="0" u="none" strike="noStrike" kern="1200" cap="none" spc="0" normalizeH="0" baseline="0" noProof="0">
              <a:ln>
                <a:noFill/>
              </a:ln>
              <a:solidFill>
                <a:srgbClr val="4D3E2F"/>
              </a:solidFill>
              <a:effectLst/>
              <a:uLnTx/>
              <a:uFillTx/>
              <a:latin typeface="Arial" panose="020B0604020202020204" pitchFamily="34" charset="0"/>
              <a:cs typeface="Arial" panose="020B0604020202020204" pitchFamily="34" charset="0"/>
            </a:endParaRPr>
          </a:p>
          <a:p>
            <a:pPr marL="228600" indent="-228600">
              <a:buFont typeface="Arial"/>
              <a:buChar char="•"/>
              <a:defRPr/>
            </a:pPr>
            <a:r>
              <a:rPr kumimoji="0" lang="en-US" b="0" i="0" u="none" strike="noStrike" kern="1200" cap="none" spc="0" normalizeH="0" baseline="0" noProof="0">
                <a:ln>
                  <a:noFill/>
                </a:ln>
                <a:solidFill>
                  <a:srgbClr val="4D3E2F"/>
                </a:solidFill>
                <a:effectLst/>
                <a:uLnTx/>
                <a:uFillTx/>
                <a:latin typeface="Arial"/>
                <a:cs typeface="Arial"/>
              </a:rPr>
              <a:t>The regulation states that any matter that can be resolved through a due process complaint can also be brought to mediation</a:t>
            </a:r>
            <a:r>
              <a:rPr lang="en-US">
                <a:solidFill>
                  <a:srgbClr val="4D3E2F"/>
                </a:solidFill>
                <a:latin typeface="Arial"/>
                <a:cs typeface="Arial"/>
              </a:rPr>
              <a:t>, and </a:t>
            </a:r>
            <a:r>
              <a:rPr kumimoji="0" lang="en-US" b="0" i="0" u="none" strike="noStrike" kern="1200" cap="none" spc="0" normalizeH="0" baseline="0" noProof="0">
                <a:ln>
                  <a:noFill/>
                </a:ln>
                <a:solidFill>
                  <a:srgbClr val="4D3E2F"/>
                </a:solidFill>
                <a:effectLst/>
                <a:uLnTx/>
                <a:uFillTx/>
                <a:latin typeface="Arial"/>
                <a:cs typeface="Arial"/>
              </a:rPr>
              <a:t>that mediation can be requested at any time including before or at the same time as an impartial hearing request.  </a:t>
            </a:r>
            <a:endParaRPr lang="en-US" b="0" i="0" u="none" strike="noStrike" kern="1200" cap="none" spc="0" normalizeH="0" baseline="0" noProof="0">
              <a:ln>
                <a:noFill/>
              </a:ln>
              <a:solidFill>
                <a:srgbClr val="4D3E2F"/>
              </a:solidFill>
              <a:effectLst/>
              <a:uLnTx/>
              <a:uFillTx/>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77542409-6A04-4DC6-AC3A-D3758287A8F2}" type="slidenum">
              <a:rPr lang="en-US" smtClean="0"/>
              <a:t>7</a:t>
            </a:fld>
            <a:endParaRPr lang="en-US"/>
          </a:p>
        </p:txBody>
      </p:sp>
    </p:spTree>
    <p:extLst>
      <p:ext uri="{BB962C8B-B14F-4D97-AF65-F5344CB8AC3E}">
        <p14:creationId xmlns:p14="http://schemas.microsoft.com/office/powerpoint/2010/main" val="3070612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21555"/>
          </a:xfrm>
        </p:spPr>
        <p:txBody>
          <a:bodyPr/>
          <a:lstStyle/>
          <a:p>
            <a:r>
              <a:rPr lang="en-US">
                <a:solidFill>
                  <a:srgbClr val="FF0000"/>
                </a:solidFill>
                <a:latin typeface="Arial" panose="020B0604020202020204" pitchFamily="34" charset="0"/>
                <a:cs typeface="Arial" panose="020B0604020202020204" pitchFamily="34" charset="0"/>
              </a:rPr>
              <a:t>  </a:t>
            </a:r>
            <a:r>
              <a:rPr lang="en-US">
                <a:latin typeface="Arial" panose="020B0604020202020204" pitchFamily="34" charset="0"/>
                <a:cs typeface="Arial" panose="020B0604020202020204" pitchFamily="34" charset="0"/>
              </a:rPr>
              <a:t>Here are some key points that will assist in understanding the mediation process:</a:t>
            </a:r>
            <a:endParaRPr lang="en-US">
              <a:solidFill>
                <a:srgbClr val="FF0000"/>
              </a:solidFill>
              <a:latin typeface="Arial" panose="020B0604020202020204" pitchFamily="34" charset="0"/>
              <a:cs typeface="Arial" panose="020B0604020202020204" pitchFamily="34" charset="0"/>
            </a:endParaRPr>
          </a:p>
          <a:p>
            <a:endParaRPr lang="en-US">
              <a:solidFill>
                <a:srgbClr val="FF0000"/>
              </a:solidFill>
              <a:latin typeface="Arial" panose="020B0604020202020204" pitchFamily="34" charset="0"/>
              <a:cs typeface="Arial" panose="020B0604020202020204" pitchFamily="34" charset="0"/>
            </a:endParaRPr>
          </a:p>
          <a:p>
            <a:pPr marL="342900" indent="-342900">
              <a:buFont typeface="Arial"/>
              <a:buChar char="•"/>
            </a:pPr>
            <a:r>
              <a:rPr lang="en-US">
                <a:latin typeface="Arial" panose="020B0604020202020204" pitchFamily="34" charset="0"/>
                <a:cs typeface="Arial" panose="020B0604020202020204" pitchFamily="34" charset="0"/>
              </a:rPr>
              <a:t>Mediation is voluntary; both the district and parent must agree to participate in mediation.  The Individuals with Disabilities Education Act (IDEA) indicates the party (e.g., parent or district) has the right to refuse to participate when the other party requests a mediation.</a:t>
            </a:r>
          </a:p>
          <a:p>
            <a:pPr marL="342900" indent="-342900">
              <a:buFont typeface="Arial"/>
              <a:buChar char="•"/>
            </a:pPr>
            <a:endParaRPr lang="en-US">
              <a:latin typeface="Arial" panose="020B0604020202020204" pitchFamily="34" charset="0"/>
              <a:cs typeface="Arial" panose="020B0604020202020204" pitchFamily="34" charset="0"/>
            </a:endParaRPr>
          </a:p>
          <a:p>
            <a:pPr marL="342900" indent="-342900">
              <a:buFont typeface="Arial"/>
              <a:buChar char="•"/>
            </a:pPr>
            <a:r>
              <a:rPr lang="en-US">
                <a:latin typeface="Arial" panose="020B0604020202020204" pitchFamily="34" charset="0"/>
                <a:cs typeface="Arial" panose="020B0604020202020204" pitchFamily="34" charset="0"/>
              </a:rPr>
              <a:t>There is no cost to a school district or parent when special education mediation is used.  Mediation is paid for by the New  York State Education Department  (NYSED), through a contract with the Community Dispute Resolution Centers (CDRCs).</a:t>
            </a:r>
          </a:p>
          <a:p>
            <a:pPr marL="342900" indent="-342900">
              <a:buFont typeface="Arial"/>
              <a:buChar char="•"/>
            </a:pPr>
            <a:endParaRPr lang="en-US">
              <a:latin typeface="Arial" panose="020B0604020202020204" pitchFamily="34" charset="0"/>
              <a:cs typeface="Arial" panose="020B0604020202020204" pitchFamily="34" charset="0"/>
            </a:endParaRPr>
          </a:p>
          <a:p>
            <a:pPr marL="342900" indent="-342900">
              <a:buFont typeface="Arial"/>
              <a:buChar char="•"/>
            </a:pPr>
            <a:r>
              <a:rPr lang="en-US">
                <a:latin typeface="Arial" panose="020B0604020202020204" pitchFamily="34" charset="0"/>
                <a:cs typeface="Arial" panose="020B0604020202020204" pitchFamily="34" charset="0"/>
              </a:rPr>
              <a:t>New York State Education Law requires that mediations are conducted by qualified and impartial mediators from the CDRC.   There are 21 CDRCs serving the 62 counties in New York State.  CDRCs are nonprofit, independent agencies overseen by the New York State Unified Court System Office of Alternative Dispute Resolution and Court Improvement. </a:t>
            </a:r>
          </a:p>
          <a:p>
            <a:pPr marL="342900" indent="-342900">
              <a:buFont typeface="Arial"/>
              <a:buChar char="•"/>
            </a:pPr>
            <a:endParaRPr lang="en-US">
              <a:latin typeface="Arial" panose="020B0604020202020204" pitchFamily="34" charset="0"/>
              <a:cs typeface="Arial" panose="020B0604020202020204" pitchFamily="34" charset="0"/>
            </a:endParaRPr>
          </a:p>
          <a:p>
            <a:pPr marL="342900" indent="-342900">
              <a:buFont typeface="Arial"/>
              <a:buChar char="•"/>
            </a:pPr>
            <a:r>
              <a:rPr lang="en-US">
                <a:latin typeface="Arial" panose="020B0604020202020204" pitchFamily="34" charset="0"/>
                <a:cs typeface="Arial" panose="020B0604020202020204" pitchFamily="34" charset="0"/>
              </a:rPr>
              <a:t>All conversations that occur during the mediation process are confidential.  Whatever is said during mediation sessions cannot be used as evidence in any subsequent due process hearing or in court.</a:t>
            </a:r>
          </a:p>
          <a:p>
            <a:pPr marL="342900" indent="-342900">
              <a:buFont typeface="Arial"/>
              <a:buChar char="•"/>
            </a:pPr>
            <a:endParaRPr lang="en-US">
              <a:latin typeface="Arial" panose="020B0604020202020204" pitchFamily="34" charset="0"/>
              <a:cs typeface="Arial" panose="020B0604020202020204" pitchFamily="34" charset="0"/>
            </a:endParaRPr>
          </a:p>
          <a:p>
            <a:pPr marL="342900" indent="-342900">
              <a:buFont typeface="Arial"/>
              <a:buChar char="•"/>
            </a:pPr>
            <a:r>
              <a:rPr lang="en-US">
                <a:latin typeface="Arial" panose="020B0604020202020204" pitchFamily="34" charset="0"/>
                <a:cs typeface="Arial" panose="020B0604020202020204" pitchFamily="34" charset="0"/>
              </a:rPr>
              <a:t>In mediation, the focus is on establishing collaboration and communication between the parties to reach a mutual agreement.  In contrast, an impartial hearing tends to be a more adversarial process, with the decision rendered by the hearing officer.   </a:t>
            </a:r>
          </a:p>
          <a:p>
            <a:pPr marL="342900" indent="-342900">
              <a:buFont typeface="Arial"/>
              <a:buChar char="•"/>
            </a:pPr>
            <a:endParaRPr lang="en-US">
              <a:latin typeface="Arial" panose="020B0604020202020204" pitchFamily="34" charset="0"/>
              <a:cs typeface="Arial" panose="020B0604020202020204" pitchFamily="34" charset="0"/>
            </a:endParaRPr>
          </a:p>
          <a:p>
            <a:pPr marL="342900" indent="-342900">
              <a:buFont typeface="Arial"/>
              <a:buChar char="•"/>
            </a:pPr>
            <a:r>
              <a:rPr lang="en-US">
                <a:latin typeface="Arial" panose="020B0604020202020204" pitchFamily="34" charset="0"/>
                <a:cs typeface="Arial" panose="020B0604020202020204" pitchFamily="34" charset="0"/>
              </a:rPr>
              <a:t>When compared to a due process hearing, mediation generally takes much less time, is less expensive and is less adversarial.</a:t>
            </a:r>
          </a:p>
          <a:p>
            <a:pPr marL="342900" indent="-342900">
              <a:buFont typeface="Arial"/>
              <a:buChar char="•"/>
            </a:pPr>
            <a:endParaRPr lang="en-US">
              <a:latin typeface="Arial" panose="020B0604020202020204" pitchFamily="34" charset="0"/>
              <a:cs typeface="Arial" panose="020B0604020202020204" pitchFamily="34" charset="0"/>
            </a:endParaRPr>
          </a:p>
          <a:p>
            <a:pPr marL="342900" indent="-342900">
              <a:buFont typeface="Arial"/>
              <a:buChar char="•"/>
            </a:pPr>
            <a:r>
              <a:rPr lang="en-US">
                <a:latin typeface="Arial" panose="020B0604020202020204" pitchFamily="34" charset="0"/>
                <a:cs typeface="Arial" panose="020B0604020202020204" pitchFamily="34" charset="0"/>
              </a:rPr>
              <a:t>In mediation, the parties can arrive at their own solutions.  This may result in greater satisfaction, commitment and ownership of the agreement by the parties.</a:t>
            </a:r>
          </a:p>
          <a:p>
            <a:pPr marL="342900" indent="-342900">
              <a:buFont typeface="Arial"/>
              <a:buChar char="•"/>
            </a:pPr>
            <a:endParaRPr lang="en-US"/>
          </a:p>
          <a:p>
            <a:pPr marL="342900" indent="-342900">
              <a:buFont typeface="Arial"/>
              <a:buChar char="•"/>
            </a:pPr>
            <a:endParaRPr lang="en-US"/>
          </a:p>
          <a:p>
            <a:pPr marL="628650" lvl="1" indent="-171450">
              <a:buFont typeface="Courier New"/>
              <a:buChar char="o"/>
            </a:pPr>
            <a:endParaRPr lang="en-US">
              <a:latin typeface="Corbel" panose="020B0503020204020204"/>
              <a:cs typeface="Calibri"/>
            </a:endParaRPr>
          </a:p>
        </p:txBody>
      </p:sp>
      <p:sp>
        <p:nvSpPr>
          <p:cNvPr id="4" name="Slide Number Placeholder 3"/>
          <p:cNvSpPr>
            <a:spLocks noGrp="1"/>
          </p:cNvSpPr>
          <p:nvPr>
            <p:ph type="sldNum" sz="quarter" idx="5"/>
          </p:nvPr>
        </p:nvSpPr>
        <p:spPr>
          <a:xfrm>
            <a:off x="6039853" y="8685213"/>
            <a:ext cx="816560" cy="458787"/>
          </a:xfrm>
        </p:spPr>
        <p:txBody>
          <a:bodyPr/>
          <a:lstStyle/>
          <a:p>
            <a:fld id="{77542409-6A04-4DC6-AC3A-D3758287A8F2}" type="slidenum">
              <a:rPr lang="en-US"/>
              <a:t>8</a:t>
            </a:fld>
            <a:endParaRPr lang="en-US"/>
          </a:p>
        </p:txBody>
      </p:sp>
    </p:spTree>
    <p:extLst>
      <p:ext uri="{BB962C8B-B14F-4D97-AF65-F5344CB8AC3E}">
        <p14:creationId xmlns:p14="http://schemas.microsoft.com/office/powerpoint/2010/main" val="2713539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171450" indent="-171450">
              <a:buFont typeface="Arial"/>
              <a:buChar char="•"/>
            </a:pPr>
            <a:r>
              <a:rPr lang="en-US">
                <a:latin typeface="Arial" panose="020B0604020202020204" pitchFamily="34" charset="0"/>
                <a:cs typeface="Arial" panose="020B0604020202020204" pitchFamily="34" charset="0"/>
              </a:rPr>
              <a:t>Let's discuss how we measure Indicator 16.  </a:t>
            </a:r>
          </a:p>
          <a:p>
            <a:endParaRPr lang="en-US">
              <a:latin typeface="Arial" panose="020B0604020202020204" pitchFamily="34" charset="0"/>
              <a:cs typeface="Arial" panose="020B0604020202020204" pitchFamily="34" charset="0"/>
            </a:endParaRPr>
          </a:p>
          <a:p>
            <a:pPr marL="171450" indent="-171450">
              <a:buFont typeface="Arial"/>
              <a:buChar char="•"/>
            </a:pPr>
            <a:r>
              <a:rPr lang="en-US">
                <a:latin typeface="Arial" panose="020B0604020202020204" pitchFamily="34" charset="0"/>
                <a:cs typeface="Arial" panose="020B0604020202020204" pitchFamily="34" charset="0"/>
              </a:rPr>
              <a:t>That is, how do we determine the number of mediations and mediation agreements for reporting as part of our State Performance Plan (SPP)?</a:t>
            </a:r>
          </a:p>
        </p:txBody>
      </p:sp>
      <p:sp>
        <p:nvSpPr>
          <p:cNvPr id="4" name="Slide Number Placeholder 3"/>
          <p:cNvSpPr>
            <a:spLocks noGrp="1"/>
          </p:cNvSpPr>
          <p:nvPr>
            <p:ph type="sldNum" sz="quarter" idx="5"/>
          </p:nvPr>
        </p:nvSpPr>
        <p:spPr/>
        <p:txBody>
          <a:bodyPr/>
          <a:lstStyle/>
          <a:p>
            <a:fld id="{CD1CB053-6D7E-4D63-A770-9F230F129EC9}" type="slidenum">
              <a:rPr lang="en-US" smtClean="0"/>
              <a:t>9</a:t>
            </a:fld>
            <a:endParaRPr lang="en-US"/>
          </a:p>
        </p:txBody>
      </p:sp>
    </p:spTree>
    <p:extLst>
      <p:ext uri="{BB962C8B-B14F-4D97-AF65-F5344CB8AC3E}">
        <p14:creationId xmlns:p14="http://schemas.microsoft.com/office/powerpoint/2010/main" val="28091386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2956218" y="0"/>
            <a:ext cx="3712394" cy="623354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175593" y="861237"/>
            <a:ext cx="3273646" cy="3409168"/>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3175592" y="4579890"/>
            <a:ext cx="3273646"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4" name="Picture 3">
            <a:extLst>
              <a:ext uri="{FF2B5EF4-FFF2-40B4-BE49-F238E27FC236}">
                <a16:creationId xmlns:a16="http://schemas.microsoft.com/office/drawing/2014/main" id="{C386F605-CE7F-4090-B254-6F916FCF960F}"/>
              </a:ext>
            </a:extLst>
          </p:cNvPr>
          <p:cNvPicPr>
            <a:picLocks noChangeAspect="1"/>
          </p:cNvPicPr>
          <p:nvPr userDrawn="1"/>
        </p:nvPicPr>
        <p:blipFill>
          <a:blip r:embed="rId2"/>
          <a:stretch>
            <a:fillRect/>
          </a:stretch>
        </p:blipFill>
        <p:spPr>
          <a:xfrm>
            <a:off x="6739128" y="0"/>
            <a:ext cx="5452872" cy="2501013"/>
          </a:xfrm>
          <a:prstGeom prst="rect">
            <a:avLst/>
          </a:prstGeom>
        </p:spPr>
      </p:pic>
      <p:sp>
        <p:nvSpPr>
          <p:cNvPr id="5" name="Rectangle 4">
            <a:extLst>
              <a:ext uri="{FF2B5EF4-FFF2-40B4-BE49-F238E27FC236}">
                <a16:creationId xmlns:a16="http://schemas.microsoft.com/office/drawing/2014/main" id="{1A0C00E4-63B3-4D28-A36E-8845EF416324}"/>
              </a:ext>
            </a:extLst>
          </p:cNvPr>
          <p:cNvSpPr/>
          <p:nvPr userDrawn="1"/>
        </p:nvSpPr>
        <p:spPr>
          <a:xfrm>
            <a:off x="6739128" y="2501013"/>
            <a:ext cx="5452872" cy="93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young&#10;&#10;Description automatically generated">
            <a:extLst>
              <a:ext uri="{FF2B5EF4-FFF2-40B4-BE49-F238E27FC236}">
                <a16:creationId xmlns:a16="http://schemas.microsoft.com/office/drawing/2014/main" id="{513BFF69-4F6A-4F50-A7F7-7C3314634A2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39128" y="2583711"/>
            <a:ext cx="5452872" cy="3639200"/>
          </a:xfrm>
          <a:prstGeom prst="rect">
            <a:avLst/>
          </a:prstGeom>
        </p:spPr>
      </p:pic>
      <p:pic>
        <p:nvPicPr>
          <p:cNvPr id="15" name="Picture 14">
            <a:extLst>
              <a:ext uri="{FF2B5EF4-FFF2-40B4-BE49-F238E27FC236}">
                <a16:creationId xmlns:a16="http://schemas.microsoft.com/office/drawing/2014/main" id="{039964FC-7CF6-4C15-931A-257280C2A6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655" b="8653"/>
          <a:stretch/>
        </p:blipFill>
        <p:spPr>
          <a:xfrm>
            <a:off x="0" y="0"/>
            <a:ext cx="2896251" cy="1828800"/>
          </a:xfrm>
          <a:prstGeom prst="rect">
            <a:avLst/>
          </a:prstGeom>
        </p:spPr>
      </p:pic>
      <p:pic>
        <p:nvPicPr>
          <p:cNvPr id="17" name="Picture 16" descr="A picture containing person&#10;&#10;Description automatically generated">
            <a:extLst>
              <a:ext uri="{FF2B5EF4-FFF2-40B4-BE49-F238E27FC236}">
                <a16:creationId xmlns:a16="http://schemas.microsoft.com/office/drawing/2014/main" id="{DD5C8211-8765-40B9-B7E6-4DA7689A16D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669" t="1590" r="5552" b="11035"/>
          <a:stretch/>
        </p:blipFill>
        <p:spPr>
          <a:xfrm>
            <a:off x="-10549" y="4375087"/>
            <a:ext cx="2896251" cy="1858457"/>
          </a:xfrm>
          <a:prstGeom prst="rect">
            <a:avLst/>
          </a:prstGeom>
        </p:spPr>
      </p:pic>
      <p:pic>
        <p:nvPicPr>
          <p:cNvPr id="19" name="Picture 18">
            <a:extLst>
              <a:ext uri="{FF2B5EF4-FFF2-40B4-BE49-F238E27FC236}">
                <a16:creationId xmlns:a16="http://schemas.microsoft.com/office/drawing/2014/main" id="{59F7A5E5-FB11-416E-A066-C7142B58B0D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9034" t="17308" r="13177" b="1774"/>
          <a:stretch/>
        </p:blipFill>
        <p:spPr>
          <a:xfrm>
            <a:off x="0" y="1948310"/>
            <a:ext cx="2896251" cy="2307266"/>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1171280"/>
            <a:ext cx="5509565" cy="2458281"/>
          </a:xfrm>
          <a:solidFill>
            <a:schemeClr val="accent1">
              <a:lumMod val="75000"/>
            </a:schemeClr>
          </a:solidFill>
        </p:spPr>
        <p:txBody>
          <a:bodyPr anchor="b"/>
          <a:lstStyle>
            <a:lvl1pPr>
              <a:defRPr sz="320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6707180" y="3704169"/>
            <a:ext cx="5484819" cy="2691756"/>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E1447A63-5E3D-469C-A0D1-119323F4F95E}" type="datetime1">
              <a:rPr lang="en-US" smtClean="0"/>
              <a:pPr/>
              <a:t>9/22/2021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pic>
        <p:nvPicPr>
          <p:cNvPr id="11" name="Picture 10">
            <a:extLst>
              <a:ext uri="{FF2B5EF4-FFF2-40B4-BE49-F238E27FC236}">
                <a16:creationId xmlns:a16="http://schemas.microsoft.com/office/drawing/2014/main" id="{FAB57F3C-4405-432E-81E7-55A6EFEC1F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9" y="0"/>
            <a:ext cx="6586869" cy="4391246"/>
          </a:xfrm>
          <a:prstGeom prst="rect">
            <a:avLst/>
          </a:prstGeom>
        </p:spPr>
      </p:pic>
      <p:pic>
        <p:nvPicPr>
          <p:cNvPr id="13" name="Picture 12" descr="A picture containing outdoor, grass, sky, person&#10;&#10;Description automatically generated">
            <a:extLst>
              <a:ext uri="{FF2B5EF4-FFF2-40B4-BE49-F238E27FC236}">
                <a16:creationId xmlns:a16="http://schemas.microsoft.com/office/drawing/2014/main" id="{2307A8DE-EB37-47D2-9266-81899A1F8C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42" y="4431437"/>
            <a:ext cx="2942819" cy="1964488"/>
          </a:xfrm>
          <a:prstGeom prst="rect">
            <a:avLst/>
          </a:prstGeom>
        </p:spPr>
      </p:pic>
      <p:pic>
        <p:nvPicPr>
          <p:cNvPr id="17" name="Picture 16">
            <a:extLst>
              <a:ext uri="{FF2B5EF4-FFF2-40B4-BE49-F238E27FC236}">
                <a16:creationId xmlns:a16="http://schemas.microsoft.com/office/drawing/2014/main" id="{CC7566B6-E1D4-433D-9346-4869FBABAE5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 t="9887" r="-600" b="6927"/>
          <a:stretch/>
        </p:blipFill>
        <p:spPr>
          <a:xfrm>
            <a:off x="3041864" y="4443559"/>
            <a:ext cx="3563547" cy="1964488"/>
          </a:xfrm>
          <a:prstGeom prst="rect">
            <a:avLst/>
          </a:prstGeom>
        </p:spPr>
      </p:pic>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6" name="Picture Placeholder 45">
            <a:extLst>
              <a:ext uri="{FF2B5EF4-FFF2-40B4-BE49-F238E27FC236}">
                <a16:creationId xmlns:a16="http://schemas.microsoft.com/office/drawing/2014/main" id="{6E47D2BB-415D-4079-B52B-C3C35D36F369}"/>
              </a:ext>
            </a:extLst>
          </p:cNvPr>
          <p:cNvSpPr>
            <a:spLocks noGrp="1"/>
          </p:cNvSpPr>
          <p:nvPr>
            <p:ph type="pic" sz="quarter" idx="28" hasCustomPrompt="1"/>
          </p:nvPr>
        </p:nvSpPr>
        <p:spPr>
          <a:xfrm>
            <a:off x="4448450" y="4321945"/>
            <a:ext cx="4208017" cy="2375332"/>
          </a:xfrm>
          <a:custGeom>
            <a:avLst/>
            <a:gdLst>
              <a:gd name="connsiteX0" fmla="*/ 2414723 w 4208017"/>
              <a:gd name="connsiteY0" fmla="*/ 0 h 2375332"/>
              <a:gd name="connsiteX1" fmla="*/ 3618021 w 4208017"/>
              <a:gd name="connsiteY1" fmla="*/ 0 h 2375332"/>
              <a:gd name="connsiteX2" fmla="*/ 3618021 w 4208017"/>
              <a:gd name="connsiteY2" fmla="*/ 1026017 h 2375332"/>
              <a:gd name="connsiteX3" fmla="*/ 4208017 w 4208017"/>
              <a:gd name="connsiteY3" fmla="*/ 1026017 h 2375332"/>
              <a:gd name="connsiteX4" fmla="*/ 4208017 w 4208017"/>
              <a:gd name="connsiteY4" fmla="*/ 2375332 h 2375332"/>
              <a:gd name="connsiteX5" fmla="*/ 0 w 4208017"/>
              <a:gd name="connsiteY5" fmla="*/ 2375332 h 2375332"/>
              <a:gd name="connsiteX6" fmla="*/ 0 w 4208017"/>
              <a:gd name="connsiteY6" fmla="*/ 152629 h 2375332"/>
              <a:gd name="connsiteX7" fmla="*/ 113020 w 4208017"/>
              <a:gd name="connsiteY7" fmla="*/ 255349 h 2375332"/>
              <a:gd name="connsiteX8" fmla="*/ 1140778 w 4208017"/>
              <a:gd name="connsiteY8" fmla="*/ 624304 h 2375332"/>
              <a:gd name="connsiteX9" fmla="*/ 2387559 w 4208017"/>
              <a:gd name="connsiteY9" fmla="*/ 36326 h 2375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08017" h="2375332">
                <a:moveTo>
                  <a:pt x="2414723" y="0"/>
                </a:moveTo>
                <a:lnTo>
                  <a:pt x="3618021" y="0"/>
                </a:lnTo>
                <a:lnTo>
                  <a:pt x="3618021" y="1026017"/>
                </a:lnTo>
                <a:lnTo>
                  <a:pt x="4208017" y="1026017"/>
                </a:lnTo>
                <a:lnTo>
                  <a:pt x="4208017" y="2375332"/>
                </a:lnTo>
                <a:lnTo>
                  <a:pt x="0" y="2375332"/>
                </a:lnTo>
                <a:lnTo>
                  <a:pt x="0" y="152629"/>
                </a:lnTo>
                <a:lnTo>
                  <a:pt x="113020" y="255349"/>
                </a:lnTo>
                <a:cubicBezTo>
                  <a:pt x="392315" y="485843"/>
                  <a:pt x="750377" y="624304"/>
                  <a:pt x="1140778" y="624304"/>
                </a:cubicBezTo>
                <a:cubicBezTo>
                  <a:pt x="1642723" y="624304"/>
                  <a:pt x="2091209" y="395419"/>
                  <a:pt x="2387559" y="36326"/>
                </a:cubicBezTo>
                <a:close/>
              </a:path>
            </a:pathLst>
          </a:custGeom>
          <a:solidFill>
            <a:schemeClr val="accent6">
              <a:lumMod val="40000"/>
              <a:lumOff val="60000"/>
            </a:schemeClr>
          </a:solidFill>
        </p:spPr>
        <p:txBody>
          <a:bodyPr wrap="square">
            <a:noAutofit/>
          </a:bodyPr>
          <a:lstStyle>
            <a:lvl1pPr algn="ctr">
              <a:buFontTx/>
              <a:buNone/>
              <a:defRPr sz="2000">
                <a:solidFill>
                  <a:schemeClr val="accent6">
                    <a:lumMod val="40000"/>
                    <a:lumOff val="60000"/>
                  </a:schemeClr>
                </a:solidFill>
              </a:defRPr>
            </a:lvl1pPr>
          </a:lstStyle>
          <a:p>
            <a:r>
              <a:rPr lang="en-US"/>
              <a:t>picture</a:t>
            </a:r>
          </a:p>
        </p:txBody>
      </p:sp>
      <p:sp>
        <p:nvSpPr>
          <p:cNvPr id="48" name="Picture Placeholder 47">
            <a:extLst>
              <a:ext uri="{FF2B5EF4-FFF2-40B4-BE49-F238E27FC236}">
                <a16:creationId xmlns:a16="http://schemas.microsoft.com/office/drawing/2014/main" id="{5FE1F749-6235-4ED4-9205-2DEBFB359391}"/>
              </a:ext>
            </a:extLst>
          </p:cNvPr>
          <p:cNvSpPr>
            <a:spLocks noGrp="1"/>
          </p:cNvSpPr>
          <p:nvPr>
            <p:ph type="pic" sz="quarter" idx="29" hasCustomPrompt="1"/>
          </p:nvPr>
        </p:nvSpPr>
        <p:spPr>
          <a:xfrm>
            <a:off x="4874582" y="736014"/>
            <a:ext cx="3780401" cy="3478367"/>
          </a:xfrm>
          <a:custGeom>
            <a:avLst/>
            <a:gdLst>
              <a:gd name="connsiteX0" fmla="*/ 0 w 3780401"/>
              <a:gd name="connsiteY0" fmla="*/ 0 h 3478367"/>
              <a:gd name="connsiteX1" fmla="*/ 3780401 w 3780401"/>
              <a:gd name="connsiteY1" fmla="*/ 0 h 3478367"/>
              <a:gd name="connsiteX2" fmla="*/ 3780401 w 3780401"/>
              <a:gd name="connsiteY2" fmla="*/ 2069606 h 3478367"/>
              <a:gd name="connsiteX3" fmla="*/ 3191889 w 3780401"/>
              <a:gd name="connsiteY3" fmla="*/ 2069606 h 3478367"/>
              <a:gd name="connsiteX4" fmla="*/ 3191889 w 3780401"/>
              <a:gd name="connsiteY4" fmla="*/ 3478367 h 3478367"/>
              <a:gd name="connsiteX5" fmla="*/ 2066290 w 3780401"/>
              <a:gd name="connsiteY5" fmla="*/ 3478367 h 3478367"/>
              <a:gd name="connsiteX6" fmla="*/ 2135372 w 3780401"/>
              <a:gd name="connsiteY6" fmla="*/ 3364655 h 3478367"/>
              <a:gd name="connsiteX7" fmla="*/ 2330382 w 3780401"/>
              <a:gd name="connsiteY7" fmla="*/ 2594499 h 3478367"/>
              <a:gd name="connsiteX8" fmla="*/ 714646 w 3780401"/>
              <a:gd name="connsiteY8" fmla="*/ 978763 h 3478367"/>
              <a:gd name="connsiteX9" fmla="*/ 85729 w 3780401"/>
              <a:gd name="connsiteY9" fmla="*/ 1105736 h 3478367"/>
              <a:gd name="connsiteX10" fmla="*/ 0 w 3780401"/>
              <a:gd name="connsiteY10" fmla="*/ 1147033 h 347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80401" h="3478367">
                <a:moveTo>
                  <a:pt x="0" y="0"/>
                </a:moveTo>
                <a:lnTo>
                  <a:pt x="3780401" y="0"/>
                </a:lnTo>
                <a:lnTo>
                  <a:pt x="3780401" y="2069606"/>
                </a:lnTo>
                <a:lnTo>
                  <a:pt x="3191889" y="2069606"/>
                </a:lnTo>
                <a:lnTo>
                  <a:pt x="3191889" y="3478367"/>
                </a:lnTo>
                <a:lnTo>
                  <a:pt x="2066290" y="3478367"/>
                </a:lnTo>
                <a:lnTo>
                  <a:pt x="2135372" y="3364655"/>
                </a:lnTo>
                <a:cubicBezTo>
                  <a:pt x="2259739" y="3135716"/>
                  <a:pt x="2330382" y="2873357"/>
                  <a:pt x="2330382" y="2594499"/>
                </a:cubicBezTo>
                <a:cubicBezTo>
                  <a:pt x="2330382" y="1702153"/>
                  <a:pt x="1606992" y="978763"/>
                  <a:pt x="714646" y="978763"/>
                </a:cubicBezTo>
                <a:cubicBezTo>
                  <a:pt x="491560" y="978763"/>
                  <a:pt x="279033" y="1023975"/>
                  <a:pt x="85729" y="1105736"/>
                </a:cubicBezTo>
                <a:lnTo>
                  <a:pt x="0" y="1147033"/>
                </a:lnTo>
                <a:close/>
              </a:path>
            </a:pathLst>
          </a:custGeom>
          <a:solidFill>
            <a:schemeClr val="accent2"/>
          </a:solidFill>
        </p:spPr>
        <p:txBody>
          <a:bodyPr wrap="square">
            <a:noAutofit/>
          </a:bodyPr>
          <a:lstStyle>
            <a:lvl1pPr algn="r">
              <a:buFontTx/>
              <a:buNone/>
              <a:defRPr sz="2000">
                <a:solidFill>
                  <a:schemeClr val="accent2"/>
                </a:solidFill>
              </a:defRPr>
            </a:lvl1pPr>
          </a:lstStyle>
          <a:p>
            <a:r>
              <a:rPr lang="en-US"/>
              <a:t>picture</a:t>
            </a:r>
          </a:p>
        </p:txBody>
      </p:sp>
      <p:sp>
        <p:nvSpPr>
          <p:cNvPr id="38" name="Picture Placeholder 37">
            <a:extLst>
              <a:ext uri="{FF2B5EF4-FFF2-40B4-BE49-F238E27FC236}">
                <a16:creationId xmlns:a16="http://schemas.microsoft.com/office/drawing/2014/main" id="{83422ECC-7B1E-4F28-AFEB-5532505DDF56}"/>
              </a:ext>
            </a:extLst>
          </p:cNvPr>
          <p:cNvSpPr>
            <a:spLocks noGrp="1"/>
          </p:cNvSpPr>
          <p:nvPr>
            <p:ph type="pic" sz="quarter" idx="21" hasCustomPrompt="1"/>
          </p:nvPr>
        </p:nvSpPr>
        <p:spPr>
          <a:xfrm>
            <a:off x="1117838" y="3346510"/>
            <a:ext cx="3231471" cy="2397525"/>
          </a:xfrm>
          <a:custGeom>
            <a:avLst/>
            <a:gdLst>
              <a:gd name="connsiteX0" fmla="*/ 1946992 w 3231471"/>
              <a:gd name="connsiteY0" fmla="*/ 0 h 2397525"/>
              <a:gd name="connsiteX1" fmla="*/ 2856462 w 3231471"/>
              <a:gd name="connsiteY1" fmla="*/ 0 h 2397525"/>
              <a:gd name="connsiteX2" fmla="*/ 2863996 w 3231471"/>
              <a:gd name="connsiteY2" fmla="*/ 149203 h 2397525"/>
              <a:gd name="connsiteX3" fmla="*/ 3224610 w 3231471"/>
              <a:gd name="connsiteY3" fmla="*/ 1011761 h 2397525"/>
              <a:gd name="connsiteX4" fmla="*/ 3231471 w 3231471"/>
              <a:gd name="connsiteY4" fmla="*/ 1019311 h 2397525"/>
              <a:gd name="connsiteX5" fmla="*/ 3231471 w 3231471"/>
              <a:gd name="connsiteY5" fmla="*/ 2397525 h 2397525"/>
              <a:gd name="connsiteX6" fmla="*/ 0 w 3231471"/>
              <a:gd name="connsiteY6" fmla="*/ 2397525 h 2397525"/>
              <a:gd name="connsiteX7" fmla="*/ 0 w 3231471"/>
              <a:gd name="connsiteY7" fmla="*/ 984960 h 2397525"/>
              <a:gd name="connsiteX8" fmla="*/ 1946992 w 3231471"/>
              <a:gd name="connsiteY8" fmla="*/ 984960 h 239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1471" h="2397525">
                <a:moveTo>
                  <a:pt x="1946992" y="0"/>
                </a:moveTo>
                <a:lnTo>
                  <a:pt x="2856462" y="0"/>
                </a:lnTo>
                <a:lnTo>
                  <a:pt x="2863996" y="149203"/>
                </a:lnTo>
                <a:cubicBezTo>
                  <a:pt x="2897093" y="475100"/>
                  <a:pt x="3027043" y="772366"/>
                  <a:pt x="3224610" y="1011761"/>
                </a:cubicBezTo>
                <a:lnTo>
                  <a:pt x="3231471" y="1019311"/>
                </a:lnTo>
                <a:lnTo>
                  <a:pt x="3231471" y="2397525"/>
                </a:lnTo>
                <a:lnTo>
                  <a:pt x="0" y="2397525"/>
                </a:lnTo>
                <a:lnTo>
                  <a:pt x="0" y="984960"/>
                </a:lnTo>
                <a:lnTo>
                  <a:pt x="1946992" y="984960"/>
                </a:lnTo>
                <a:close/>
              </a:path>
            </a:pathLst>
          </a:custGeom>
          <a:solidFill>
            <a:schemeClr val="accent1">
              <a:lumMod val="75000"/>
            </a:schemeClr>
          </a:solidFill>
        </p:spPr>
        <p:txBody>
          <a:bodyPr wrap="square">
            <a:noAutofit/>
          </a:bodyPr>
          <a:lstStyle>
            <a:lvl1pPr algn="ctr">
              <a:buFontTx/>
              <a:buNone/>
              <a:defRPr sz="2000">
                <a:solidFill>
                  <a:schemeClr val="accent1">
                    <a:lumMod val="75000"/>
                  </a:schemeClr>
                </a:solidFill>
              </a:defRPr>
            </a:lvl1pPr>
          </a:lstStyle>
          <a:p>
            <a:r>
              <a:rPr lang="en-US"/>
              <a:t>picture</a:t>
            </a:r>
          </a:p>
        </p:txBody>
      </p:sp>
      <p:sp>
        <p:nvSpPr>
          <p:cNvPr id="40" name="Picture Placeholder 39">
            <a:extLst>
              <a:ext uri="{FF2B5EF4-FFF2-40B4-BE49-F238E27FC236}">
                <a16:creationId xmlns:a16="http://schemas.microsoft.com/office/drawing/2014/main" id="{0F36A301-8DE6-4070-89B9-CAEDEEBAFF39}"/>
              </a:ext>
            </a:extLst>
          </p:cNvPr>
          <p:cNvSpPr>
            <a:spLocks noGrp="1"/>
          </p:cNvSpPr>
          <p:nvPr>
            <p:ph type="pic" sz="quarter" idx="10" hasCustomPrompt="1"/>
          </p:nvPr>
        </p:nvSpPr>
        <p:spPr>
          <a:xfrm>
            <a:off x="1013719" y="284365"/>
            <a:ext cx="3778414" cy="2985113"/>
          </a:xfrm>
          <a:custGeom>
            <a:avLst/>
            <a:gdLst>
              <a:gd name="connsiteX0" fmla="*/ 0 w 3778414"/>
              <a:gd name="connsiteY0" fmla="*/ 0 h 2985113"/>
              <a:gd name="connsiteX1" fmla="*/ 3778414 w 3778414"/>
              <a:gd name="connsiteY1" fmla="*/ 0 h 2985113"/>
              <a:gd name="connsiteX2" fmla="*/ 3778414 w 3778414"/>
              <a:gd name="connsiteY2" fmla="*/ 1641789 h 2985113"/>
              <a:gd name="connsiteX3" fmla="*/ 3672136 w 3778414"/>
              <a:gd name="connsiteY3" fmla="*/ 1706355 h 2985113"/>
              <a:gd name="connsiteX4" fmla="*/ 2968115 w 3778414"/>
              <a:gd name="connsiteY4" fmla="*/ 2880949 h 2985113"/>
              <a:gd name="connsiteX5" fmla="*/ 2962855 w 3778414"/>
              <a:gd name="connsiteY5" fmla="*/ 2985113 h 2985113"/>
              <a:gd name="connsiteX6" fmla="*/ 2051111 w 3778414"/>
              <a:gd name="connsiteY6" fmla="*/ 2985113 h 2985113"/>
              <a:gd name="connsiteX7" fmla="*/ 2051111 w 3778414"/>
              <a:gd name="connsiteY7" fmla="*/ 2050462 h 2985113"/>
              <a:gd name="connsiteX8" fmla="*/ 0 w 3778414"/>
              <a:gd name="connsiteY8" fmla="*/ 2050462 h 298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8414" h="2985113">
                <a:moveTo>
                  <a:pt x="0" y="0"/>
                </a:moveTo>
                <a:lnTo>
                  <a:pt x="3778414" y="0"/>
                </a:lnTo>
                <a:lnTo>
                  <a:pt x="3778414" y="1641789"/>
                </a:lnTo>
                <a:lnTo>
                  <a:pt x="3672136" y="1706355"/>
                </a:lnTo>
                <a:cubicBezTo>
                  <a:pt x="3285326" y="1967678"/>
                  <a:pt x="3017760" y="2392102"/>
                  <a:pt x="2968115" y="2880949"/>
                </a:cubicBezTo>
                <a:lnTo>
                  <a:pt x="2962855" y="2985113"/>
                </a:lnTo>
                <a:lnTo>
                  <a:pt x="2051111" y="2985113"/>
                </a:lnTo>
                <a:lnTo>
                  <a:pt x="2051111" y="2050462"/>
                </a:lnTo>
                <a:lnTo>
                  <a:pt x="0" y="2050462"/>
                </a:lnTo>
                <a:close/>
              </a:path>
            </a:pathLst>
          </a:custGeom>
          <a:solidFill>
            <a:schemeClr val="tx2"/>
          </a:solidFill>
          <a:ln w="76200">
            <a:noFill/>
          </a:ln>
        </p:spPr>
        <p:txBody>
          <a:bodyPr wrap="square">
            <a:noAutofit/>
          </a:bodyPr>
          <a:lstStyle>
            <a:lvl1pPr algn="ctr">
              <a:buFontTx/>
              <a:buNone/>
              <a:defRPr sz="2000">
                <a:solidFill>
                  <a:schemeClr val="tx2"/>
                </a:solidFill>
              </a:defRPr>
            </a:lvl1pPr>
          </a:lstStyle>
          <a:p>
            <a:r>
              <a:rPr lang="en-US"/>
              <a:t>picture</a:t>
            </a:r>
          </a:p>
        </p:txBody>
      </p:sp>
      <p:sp>
        <p:nvSpPr>
          <p:cNvPr id="34" name="Text Placeholder 55">
            <a:extLst>
              <a:ext uri="{FF2B5EF4-FFF2-40B4-BE49-F238E27FC236}">
                <a16:creationId xmlns:a16="http://schemas.microsoft.com/office/drawing/2014/main" id="{A094AAC4-B5ED-47F4-8258-99D53CFD5ECB}"/>
              </a:ext>
            </a:extLst>
          </p:cNvPr>
          <p:cNvSpPr>
            <a:spLocks noGrp="1"/>
          </p:cNvSpPr>
          <p:nvPr>
            <p:ph type="body" sz="quarter" idx="27" hasCustomPrompt="1"/>
          </p:nvPr>
        </p:nvSpPr>
        <p:spPr>
          <a:xfrm>
            <a:off x="8889236" y="1212967"/>
            <a:ext cx="2943225" cy="460375"/>
          </a:xfrm>
        </p:spPr>
        <p:txBody>
          <a:bodyPr>
            <a:normAutofit/>
          </a:bodyPr>
          <a:lstStyle>
            <a:lvl1pPr marL="0" indent="0" algn="ctr">
              <a:buNone/>
              <a:defRPr sz="1600" spc="300">
                <a:solidFill>
                  <a:schemeClr val="tx2"/>
                </a:solidFill>
              </a:defRPr>
            </a:lvl1pPr>
          </a:lstStyle>
          <a:p>
            <a:pPr lvl="0"/>
            <a:r>
              <a:rPr lang="en-US"/>
              <a:t>Add Subtitle</a:t>
            </a:r>
          </a:p>
        </p:txBody>
      </p:sp>
      <p:cxnSp>
        <p:nvCxnSpPr>
          <p:cNvPr id="36" name="Straight Connector 35">
            <a:extLst>
              <a:ext uri="{FF2B5EF4-FFF2-40B4-BE49-F238E27FC236}">
                <a16:creationId xmlns:a16="http://schemas.microsoft.com/office/drawing/2014/main" id="{C3DAD4DA-9BF0-49DF-B3A0-AD4373B7AB97}"/>
              </a:ext>
            </a:extLst>
          </p:cNvPr>
          <p:cNvCxnSpPr>
            <a:cxnSpLocks/>
          </p:cNvCxnSpPr>
          <p:nvPr userDrawn="1"/>
        </p:nvCxnSpPr>
        <p:spPr>
          <a:xfrm>
            <a:off x="9355907" y="1113989"/>
            <a:ext cx="198859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3654188-189F-4C45-84FE-46196D57E725}"/>
              </a:ext>
            </a:extLst>
          </p:cNvPr>
          <p:cNvSpPr>
            <a:spLocks noGrp="1"/>
          </p:cNvSpPr>
          <p:nvPr>
            <p:ph type="title" hasCustomPrompt="1"/>
          </p:nvPr>
        </p:nvSpPr>
        <p:spPr>
          <a:xfrm>
            <a:off x="8889236" y="638380"/>
            <a:ext cx="2943960" cy="475585"/>
          </a:xfrm>
        </p:spPr>
        <p:txBody>
          <a:bodyPr vert="horz" lIns="91440" tIns="45720" rIns="91440" bIns="45720" rtlCol="0">
            <a:normAutofit/>
          </a:bodyPr>
          <a:lstStyle>
            <a:lvl1pPr algn="ctr">
              <a:defRPr lang="en-US" sz="2800" b="1" cap="all" spc="300" baseline="0">
                <a:solidFill>
                  <a:schemeClr val="tx2"/>
                </a:solidFill>
                <a:ea typeface="+mn-ea"/>
                <a:cs typeface="+mn-cs"/>
              </a:defRPr>
            </a:lvl1pPr>
          </a:lstStyle>
          <a:p>
            <a:pPr marL="0" lvl="0" indent="0" algn="ctr">
              <a:spcBef>
                <a:spcPts val="1000"/>
              </a:spcBef>
              <a:buFont typeface="Arial" panose="020B0604020202020204" pitchFamily="34" charset="0"/>
            </a:pPr>
            <a:r>
              <a:rPr lang="en-US"/>
              <a:t>Add Title</a:t>
            </a:r>
          </a:p>
        </p:txBody>
      </p:sp>
      <p:sp>
        <p:nvSpPr>
          <p:cNvPr id="21" name="Picture Placeholder 73">
            <a:extLst>
              <a:ext uri="{FF2B5EF4-FFF2-40B4-BE49-F238E27FC236}">
                <a16:creationId xmlns:a16="http://schemas.microsoft.com/office/drawing/2014/main" id="{E2592FC4-8899-4307-8C15-58CDB76E20D7}"/>
              </a:ext>
            </a:extLst>
          </p:cNvPr>
          <p:cNvSpPr>
            <a:spLocks noGrp="1"/>
          </p:cNvSpPr>
          <p:nvPr>
            <p:ph type="pic" sz="quarter" idx="22" hasCustomPrompt="1"/>
          </p:nvPr>
        </p:nvSpPr>
        <p:spPr>
          <a:xfrm>
            <a:off x="8914350" y="4156229"/>
            <a:ext cx="2184926" cy="2184926"/>
          </a:xfrm>
          <a:prstGeom prst="ellipse">
            <a:avLst/>
          </a:prstGeom>
          <a:solidFill>
            <a:schemeClr val="accent1"/>
          </a:solidFill>
          <a:ln w="76200">
            <a:solidFill>
              <a:schemeClr val="bg1"/>
            </a:solidFill>
          </a:ln>
        </p:spPr>
        <p:txBody>
          <a:bodyPr>
            <a:normAutofit/>
          </a:bodyPr>
          <a:lstStyle>
            <a:lvl1pPr algn="ctr">
              <a:buFontTx/>
              <a:buNone/>
              <a:defRPr sz="2000">
                <a:solidFill>
                  <a:schemeClr val="accent1"/>
                </a:solidFill>
              </a:defRPr>
            </a:lvl1pPr>
          </a:lstStyle>
          <a:p>
            <a:r>
              <a:rPr lang="en-US"/>
              <a:t>picture</a:t>
            </a:r>
          </a:p>
        </p:txBody>
      </p:sp>
      <p:sp>
        <p:nvSpPr>
          <p:cNvPr id="37" name="Picture Placeholder 73">
            <a:extLst>
              <a:ext uri="{FF2B5EF4-FFF2-40B4-BE49-F238E27FC236}">
                <a16:creationId xmlns:a16="http://schemas.microsoft.com/office/drawing/2014/main" id="{D7F536AA-2C67-4EE9-BA44-3CD14A662A4A}"/>
              </a:ext>
            </a:extLst>
          </p:cNvPr>
          <p:cNvSpPr>
            <a:spLocks noGrp="1"/>
          </p:cNvSpPr>
          <p:nvPr>
            <p:ph type="pic" sz="quarter" idx="30" hasCustomPrompt="1"/>
          </p:nvPr>
        </p:nvSpPr>
        <p:spPr>
          <a:xfrm>
            <a:off x="3973492" y="1714777"/>
            <a:ext cx="3231471" cy="3231472"/>
          </a:xfrm>
          <a:prstGeom prst="ellipse">
            <a:avLst/>
          </a:prstGeom>
          <a:solidFill>
            <a:schemeClr val="accent1">
              <a:lumMod val="40000"/>
              <a:lumOff val="60000"/>
            </a:schemeClr>
          </a:solidFill>
          <a:ln w="76200">
            <a:solidFill>
              <a:schemeClr val="bg1"/>
            </a:solidFill>
          </a:ln>
        </p:spPr>
        <p:txBody>
          <a:bodyPr>
            <a:normAutofit/>
          </a:bodyPr>
          <a:lstStyle>
            <a:lvl1pPr algn="ctr">
              <a:buFontTx/>
              <a:buNone/>
              <a:defRPr sz="2000">
                <a:solidFill>
                  <a:schemeClr val="accent1">
                    <a:lumMod val="40000"/>
                    <a:lumOff val="60000"/>
                  </a:schemeClr>
                </a:solidFill>
              </a:defRPr>
            </a:lvl1pPr>
          </a:lstStyle>
          <a:p>
            <a:r>
              <a:rPr lang="en-US"/>
              <a:t>picture</a:t>
            </a:r>
          </a:p>
        </p:txBody>
      </p:sp>
      <p:sp>
        <p:nvSpPr>
          <p:cNvPr id="45" name="Picture Placeholder 76">
            <a:extLst>
              <a:ext uri="{FF2B5EF4-FFF2-40B4-BE49-F238E27FC236}">
                <a16:creationId xmlns:a16="http://schemas.microsoft.com/office/drawing/2014/main" id="{612A5F8A-A926-4147-B50C-7CE357925765}"/>
              </a:ext>
            </a:extLst>
          </p:cNvPr>
          <p:cNvSpPr>
            <a:spLocks noGrp="1"/>
          </p:cNvSpPr>
          <p:nvPr>
            <p:ph type="pic" sz="quarter" idx="23" hasCustomPrompt="1"/>
          </p:nvPr>
        </p:nvSpPr>
        <p:spPr>
          <a:xfrm>
            <a:off x="568720" y="2334827"/>
            <a:ext cx="2496110" cy="1996643"/>
          </a:xfrm>
          <a:solidFill>
            <a:schemeClr val="accent6"/>
          </a:solidFill>
          <a:ln w="76200" cap="sq">
            <a:solidFill>
              <a:schemeClr val="bg1"/>
            </a:solidFill>
            <a:miter lim="800000"/>
          </a:ln>
        </p:spPr>
        <p:txBody>
          <a:bodyPr>
            <a:normAutofit/>
          </a:bodyPr>
          <a:lstStyle>
            <a:lvl1pPr algn="ctr">
              <a:buFontTx/>
              <a:buNone/>
              <a:defRPr sz="2000">
                <a:solidFill>
                  <a:schemeClr val="accent6"/>
                </a:solidFill>
              </a:defRPr>
            </a:lvl1pPr>
          </a:lstStyle>
          <a:p>
            <a:r>
              <a:rPr lang="en-US"/>
              <a:t>picture</a:t>
            </a:r>
          </a:p>
        </p:txBody>
      </p:sp>
      <p:sp>
        <p:nvSpPr>
          <p:cNvPr id="49" name="Picture Placeholder 48">
            <a:extLst>
              <a:ext uri="{FF2B5EF4-FFF2-40B4-BE49-F238E27FC236}">
                <a16:creationId xmlns:a16="http://schemas.microsoft.com/office/drawing/2014/main" id="{702D7850-E2F0-4CF9-AE7D-387BB2740649}"/>
              </a:ext>
            </a:extLst>
          </p:cNvPr>
          <p:cNvSpPr>
            <a:spLocks noGrp="1"/>
          </p:cNvSpPr>
          <p:nvPr>
            <p:ph type="pic" sz="quarter" idx="24" hasCustomPrompt="1"/>
          </p:nvPr>
        </p:nvSpPr>
        <p:spPr>
          <a:xfrm>
            <a:off x="8066471" y="2805620"/>
            <a:ext cx="3555325" cy="2542342"/>
          </a:xfrm>
          <a:custGeom>
            <a:avLst/>
            <a:gdLst>
              <a:gd name="connsiteX0" fmla="*/ 0 w 3555325"/>
              <a:gd name="connsiteY0" fmla="*/ 0 h 2542342"/>
              <a:gd name="connsiteX1" fmla="*/ 3555325 w 3555325"/>
              <a:gd name="connsiteY1" fmla="*/ 0 h 2542342"/>
              <a:gd name="connsiteX2" fmla="*/ 3555325 w 3555325"/>
              <a:gd name="connsiteY2" fmla="*/ 2542342 h 2542342"/>
              <a:gd name="connsiteX3" fmla="*/ 3027792 w 3555325"/>
              <a:gd name="connsiteY3" fmla="*/ 2542342 h 2542342"/>
              <a:gd name="connsiteX4" fmla="*/ 3032805 w 3555325"/>
              <a:gd name="connsiteY4" fmla="*/ 2443072 h 2542342"/>
              <a:gd name="connsiteX5" fmla="*/ 1940342 w 3555325"/>
              <a:gd name="connsiteY5" fmla="*/ 1350609 h 2542342"/>
              <a:gd name="connsiteX6" fmla="*/ 847879 w 3555325"/>
              <a:gd name="connsiteY6" fmla="*/ 2443072 h 2542342"/>
              <a:gd name="connsiteX7" fmla="*/ 852892 w 3555325"/>
              <a:gd name="connsiteY7" fmla="*/ 2542342 h 2542342"/>
              <a:gd name="connsiteX8" fmla="*/ 0 w 3555325"/>
              <a:gd name="connsiteY8" fmla="*/ 2542342 h 254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5325" h="2542342">
                <a:moveTo>
                  <a:pt x="0" y="0"/>
                </a:moveTo>
                <a:lnTo>
                  <a:pt x="3555325" y="0"/>
                </a:lnTo>
                <a:lnTo>
                  <a:pt x="3555325" y="2542342"/>
                </a:lnTo>
                <a:lnTo>
                  <a:pt x="3027792" y="2542342"/>
                </a:lnTo>
                <a:lnTo>
                  <a:pt x="3032805" y="2443072"/>
                </a:lnTo>
                <a:cubicBezTo>
                  <a:pt x="3032805" y="1839721"/>
                  <a:pt x="2543693" y="1350609"/>
                  <a:pt x="1940342" y="1350609"/>
                </a:cubicBezTo>
                <a:cubicBezTo>
                  <a:pt x="1336991" y="1350609"/>
                  <a:pt x="847879" y="1839721"/>
                  <a:pt x="847879" y="2443072"/>
                </a:cubicBezTo>
                <a:lnTo>
                  <a:pt x="852892" y="2542342"/>
                </a:lnTo>
                <a:lnTo>
                  <a:pt x="0" y="2542342"/>
                </a:lnTo>
                <a:close/>
              </a:path>
            </a:pathLst>
          </a:custGeom>
          <a:solidFill>
            <a:schemeClr val="accent2">
              <a:lumMod val="75000"/>
            </a:schemeClr>
          </a:solidFill>
          <a:ln w="76200">
            <a:solidFill>
              <a:schemeClr val="bg1"/>
            </a:solidFill>
            <a:miter lim="800000"/>
          </a:ln>
        </p:spPr>
        <p:txBody>
          <a:bodyPr wrap="square">
            <a:noAutofit/>
          </a:bodyPr>
          <a:lstStyle>
            <a:lvl1pPr algn="ctr">
              <a:buFontTx/>
              <a:buNone/>
              <a:defRPr sz="2000">
                <a:solidFill>
                  <a:schemeClr val="accent2">
                    <a:lumMod val="75000"/>
                  </a:schemeClr>
                </a:solidFill>
              </a:defRPr>
            </a:lvl1pPr>
          </a:lstStyle>
          <a:p>
            <a:r>
              <a:rPr lang="en-US"/>
              <a:t>picture</a:t>
            </a:r>
          </a:p>
        </p:txBody>
      </p:sp>
    </p:spTree>
    <p:extLst>
      <p:ext uri="{BB962C8B-B14F-4D97-AF65-F5344CB8AC3E}">
        <p14:creationId xmlns:p14="http://schemas.microsoft.com/office/powerpoint/2010/main" val="316096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645025"/>
            <a:ext cx="7315200" cy="566738"/>
          </a:xfrm>
        </p:spPr>
        <p:txBody>
          <a:bodyPr anchor="b"/>
          <a:lstStyle>
            <a:lvl1pPr algn="l">
              <a:defRPr sz="2000" b="1">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2389717" y="457200"/>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211763"/>
            <a:ext cx="7315200" cy="804862"/>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US"/>
              <a:t>http://www.nysed.gov</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0597B30-7949-4ED9-96B5-005BABF2293C}" type="slidenum">
              <a:rPr lang="en-US" smtClean="0"/>
              <a:pPr/>
              <a:t>‹#›</a:t>
            </a:fld>
            <a:endParaRPr lang="en-US"/>
          </a:p>
        </p:txBody>
      </p:sp>
      <p:sp>
        <p:nvSpPr>
          <p:cNvPr id="8" name="Rectangle 7"/>
          <p:cNvSpPr/>
          <p:nvPr/>
        </p:nvSpPr>
        <p:spPr>
          <a:xfrm>
            <a:off x="1509486" y="6112741"/>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14515" y="6112741"/>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2" descr="Nysed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1509486" y="6112741"/>
            <a:ext cx="10668001" cy="667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14515" y="6112741"/>
            <a:ext cx="1320800" cy="6679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2" descr="Nysed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0" y="6258682"/>
            <a:ext cx="2749525" cy="523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583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2956218" y="0"/>
            <a:ext cx="3712394" cy="623354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175593" y="861237"/>
            <a:ext cx="3273646" cy="3409168"/>
          </a:xfrm>
        </p:spPr>
        <p:txBody>
          <a:bodyPr anchor="b">
            <a:normAutofit/>
          </a:bodyPr>
          <a:lstStyle>
            <a:lvl1pPr algn="l">
              <a:lnSpc>
                <a:spcPct val="90000"/>
              </a:lnSpc>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3175592" y="4579890"/>
            <a:ext cx="3273646"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4" name="Picture 3">
            <a:extLst>
              <a:ext uri="{FF2B5EF4-FFF2-40B4-BE49-F238E27FC236}">
                <a16:creationId xmlns:a16="http://schemas.microsoft.com/office/drawing/2014/main" id="{C386F605-CE7F-4090-B254-6F916FCF960F}"/>
              </a:ext>
            </a:extLst>
          </p:cNvPr>
          <p:cNvPicPr>
            <a:picLocks noChangeAspect="1"/>
          </p:cNvPicPr>
          <p:nvPr userDrawn="1"/>
        </p:nvPicPr>
        <p:blipFill>
          <a:blip r:embed="rId2"/>
          <a:stretch>
            <a:fillRect/>
          </a:stretch>
        </p:blipFill>
        <p:spPr>
          <a:xfrm>
            <a:off x="6739128" y="0"/>
            <a:ext cx="5452872" cy="2501013"/>
          </a:xfrm>
          <a:prstGeom prst="rect">
            <a:avLst/>
          </a:prstGeom>
        </p:spPr>
      </p:pic>
      <p:sp>
        <p:nvSpPr>
          <p:cNvPr id="5" name="Rectangle 4">
            <a:extLst>
              <a:ext uri="{FF2B5EF4-FFF2-40B4-BE49-F238E27FC236}">
                <a16:creationId xmlns:a16="http://schemas.microsoft.com/office/drawing/2014/main" id="{1A0C00E4-63B3-4D28-A36E-8845EF416324}"/>
              </a:ext>
            </a:extLst>
          </p:cNvPr>
          <p:cNvSpPr/>
          <p:nvPr userDrawn="1"/>
        </p:nvSpPr>
        <p:spPr>
          <a:xfrm>
            <a:off x="6739128" y="2501013"/>
            <a:ext cx="5452872" cy="93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young&#10;&#10;Description automatically generated">
            <a:extLst>
              <a:ext uri="{FF2B5EF4-FFF2-40B4-BE49-F238E27FC236}">
                <a16:creationId xmlns:a16="http://schemas.microsoft.com/office/drawing/2014/main" id="{513BFF69-4F6A-4F50-A7F7-7C3314634A2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6739128" y="2583711"/>
            <a:ext cx="5452872" cy="3639200"/>
          </a:xfrm>
          <a:prstGeom prst="rect">
            <a:avLst/>
          </a:prstGeom>
        </p:spPr>
      </p:pic>
      <p:pic>
        <p:nvPicPr>
          <p:cNvPr id="15" name="Picture 14">
            <a:extLst>
              <a:ext uri="{FF2B5EF4-FFF2-40B4-BE49-F238E27FC236}">
                <a16:creationId xmlns:a16="http://schemas.microsoft.com/office/drawing/2014/main" id="{039964FC-7CF6-4C15-931A-257280C2A6D2}"/>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655" b="8653"/>
          <a:stretch/>
        </p:blipFill>
        <p:spPr>
          <a:xfrm>
            <a:off x="0" y="0"/>
            <a:ext cx="2896251" cy="1828800"/>
          </a:xfrm>
          <a:prstGeom prst="rect">
            <a:avLst/>
          </a:prstGeom>
        </p:spPr>
      </p:pic>
      <p:pic>
        <p:nvPicPr>
          <p:cNvPr id="17" name="Picture 16" descr="A picture containing person&#10;&#10;Description automatically generated">
            <a:extLst>
              <a:ext uri="{FF2B5EF4-FFF2-40B4-BE49-F238E27FC236}">
                <a16:creationId xmlns:a16="http://schemas.microsoft.com/office/drawing/2014/main" id="{DD5C8211-8765-40B9-B7E6-4DA7689A16D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669" t="1590" r="5552" b="11035"/>
          <a:stretch/>
        </p:blipFill>
        <p:spPr>
          <a:xfrm>
            <a:off x="-10549" y="4375087"/>
            <a:ext cx="2896251" cy="1858457"/>
          </a:xfrm>
          <a:prstGeom prst="rect">
            <a:avLst/>
          </a:prstGeom>
        </p:spPr>
      </p:pic>
      <p:pic>
        <p:nvPicPr>
          <p:cNvPr id="19" name="Picture 18">
            <a:extLst>
              <a:ext uri="{FF2B5EF4-FFF2-40B4-BE49-F238E27FC236}">
                <a16:creationId xmlns:a16="http://schemas.microsoft.com/office/drawing/2014/main" id="{59F7A5E5-FB11-416E-A066-C7142B58B0D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9034" t="17308" r="13177" b="1774"/>
          <a:stretch/>
        </p:blipFill>
        <p:spPr>
          <a:xfrm>
            <a:off x="0" y="1948310"/>
            <a:ext cx="2896251" cy="2307266"/>
          </a:xfrm>
          <a:prstGeom prst="rect">
            <a:avLst/>
          </a:prstGeom>
        </p:spPr>
      </p:pic>
    </p:spTree>
    <p:extLst>
      <p:ext uri="{BB962C8B-B14F-4D97-AF65-F5344CB8AC3E}">
        <p14:creationId xmlns:p14="http://schemas.microsoft.com/office/powerpoint/2010/main" val="19285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153457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971800"/>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3429000"/>
            <a:ext cx="6922990" cy="2488676"/>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25327" y="61151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4" name="Picture 3">
            <a:extLst>
              <a:ext uri="{FF2B5EF4-FFF2-40B4-BE49-F238E27FC236}">
                <a16:creationId xmlns:a16="http://schemas.microsoft.com/office/drawing/2014/main" id="{57A9AB34-58B0-4896-9BF0-EED4AE425A62}"/>
              </a:ext>
            </a:extLst>
          </p:cNvPr>
          <p:cNvPicPr>
            <a:picLocks noChangeAspect="1"/>
          </p:cNvPicPr>
          <p:nvPr userDrawn="1"/>
        </p:nvPicPr>
        <p:blipFill>
          <a:blip r:embed="rId3"/>
          <a:stretch>
            <a:fillRect/>
          </a:stretch>
        </p:blipFill>
        <p:spPr>
          <a:xfrm>
            <a:off x="1600199" y="-31043"/>
            <a:ext cx="7199696" cy="3302210"/>
          </a:xfrm>
          <a:prstGeom prst="rect">
            <a:avLst/>
          </a:prstGeom>
        </p:spPr>
      </p:pic>
      <p:pic>
        <p:nvPicPr>
          <p:cNvPr id="6" name="Picture 5">
            <a:extLst>
              <a:ext uri="{FF2B5EF4-FFF2-40B4-BE49-F238E27FC236}">
                <a16:creationId xmlns:a16="http://schemas.microsoft.com/office/drawing/2014/main" id="{6310AD46-1355-4F8B-8F4F-33DBDE93C36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720" r="24556"/>
          <a:stretch/>
        </p:blipFill>
        <p:spPr>
          <a:xfrm>
            <a:off x="8909304" y="2509395"/>
            <a:ext cx="3282696" cy="3886200"/>
          </a:xfrm>
          <a:prstGeom prst="rect">
            <a:avLst/>
          </a:prstGeom>
        </p:spPr>
      </p:pic>
      <p:pic>
        <p:nvPicPr>
          <p:cNvPr id="10" name="Picture 9" descr="A picture containing text, person, table&#10;&#10;Description automatically generated">
            <a:extLst>
              <a:ext uri="{FF2B5EF4-FFF2-40B4-BE49-F238E27FC236}">
                <a16:creationId xmlns:a16="http://schemas.microsoft.com/office/drawing/2014/main" id="{2AA854C9-0C1D-4856-9055-67E6D1C2B5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586"/>
          <a:stretch/>
        </p:blipFill>
        <p:spPr>
          <a:xfrm>
            <a:off x="8909304" y="106326"/>
            <a:ext cx="3282696" cy="2320446"/>
          </a:xfrm>
          <a:prstGeom prst="rect">
            <a:avLst/>
          </a:prstGeom>
        </p:spPr>
      </p:pic>
      <p:pic>
        <p:nvPicPr>
          <p:cNvPr id="13" name="Picture 12">
            <a:extLst>
              <a:ext uri="{FF2B5EF4-FFF2-40B4-BE49-F238E27FC236}">
                <a16:creationId xmlns:a16="http://schemas.microsoft.com/office/drawing/2014/main" id="{CDBE66BA-A6AD-4575-A3B0-A32A5A8FEDA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8845" r="45587"/>
          <a:stretch/>
        </p:blipFill>
        <p:spPr>
          <a:xfrm>
            <a:off x="0" y="2059146"/>
            <a:ext cx="1490472" cy="3886200"/>
          </a:xfrm>
          <a:prstGeom prst="rect">
            <a:avLst/>
          </a:prstGeom>
        </p:spPr>
      </p:pic>
    </p:spTree>
    <p:extLst>
      <p:ext uri="{BB962C8B-B14F-4D97-AF65-F5344CB8AC3E}">
        <p14:creationId xmlns:p14="http://schemas.microsoft.com/office/powerpoint/2010/main" val="293954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9/22/2021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155716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1183566"/>
          </a:xfrm>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9CD8D479-8942-46E8-A226-A4E01F7A105C}" type="slidenum">
              <a:rPr/>
              <a:t>‹#›</a:t>
            </a:fld>
            <a:endParaRPr/>
          </a:p>
        </p:txBody>
      </p:sp>
      <p:sp>
        <p:nvSpPr>
          <p:cNvPr id="7" name="Date Placeholder 6"/>
          <p:cNvSpPr>
            <a:spLocks noGrp="1"/>
          </p:cNvSpPr>
          <p:nvPr>
            <p:ph type="dt" sz="half" idx="10"/>
          </p:nvPr>
        </p:nvSpPr>
        <p:spPr/>
        <p:txBody>
          <a:bodyPr/>
          <a:lstStyle/>
          <a:p>
            <a:fld id="{94C81B4D-F060-418E-A958-B2BDC1A258F8}" type="datetime1">
              <a:rPr lang="en-US" smtClean="0"/>
              <a:pPr/>
              <a:t>9/22/2021</a:t>
            </a:fld>
            <a:endParaRPr lang="en-US"/>
          </a:p>
        </p:txBody>
      </p:sp>
      <p:sp>
        <p:nvSpPr>
          <p:cNvPr id="8" name="Footer Placeholder 7"/>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120963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9386AC23-C97B-41FB-9B89-C7FE0FB631CA}" type="datetime1">
              <a:rPr lang="en-US" smtClean="0"/>
              <a:pPr/>
              <a:t>9/22/2021</a:t>
            </a:fld>
            <a:endParaRPr lang="en-US"/>
          </a:p>
        </p:txBody>
      </p:sp>
      <p:sp>
        <p:nvSpPr>
          <p:cNvPr id="4" name="Footer Placeholder 3"/>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91457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9/22/2021</a:t>
            </a:fld>
            <a:endParaRPr lang="en-US"/>
          </a:p>
        </p:txBody>
      </p:sp>
      <p:sp>
        <p:nvSpPr>
          <p:cNvPr id="3" name="Footer Placeholder 2"/>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66229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normAutofit/>
          </a:bodyPr>
          <a:lstStyle>
            <a:lvl1pPr marL="210312" indent="-210312">
              <a:buClr>
                <a:srgbClr val="E46C0A"/>
              </a:buClr>
              <a:buFont typeface="Wingdings" panose="05000000000000000000" pitchFamily="2" charset="2"/>
              <a:buChar cha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BA2A3310-D664-4933-9402-AB5DB0887727}" type="datetime1">
              <a:rPr lang="en-US" smtClean="0"/>
              <a:pPr/>
              <a:t>9/22/2021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63085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1171280"/>
            <a:ext cx="5509565" cy="2458281"/>
          </a:xfrm>
          <a:solidFill>
            <a:schemeClr val="accent1">
              <a:lumMod val="75000"/>
            </a:schemeClr>
          </a:solidFill>
        </p:spPr>
        <p:txBody>
          <a:bodyPr anchor="b"/>
          <a:lstStyle>
            <a:lvl1pPr>
              <a:defRPr sz="320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6707180" y="3704169"/>
            <a:ext cx="5484819" cy="2691756"/>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E1447A63-5E3D-469C-A0D1-119323F4F95E}" type="datetime1">
              <a:rPr lang="en-US" smtClean="0"/>
              <a:pPr/>
              <a:t>9/22/2021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pic>
        <p:nvPicPr>
          <p:cNvPr id="11" name="Picture 10">
            <a:extLst>
              <a:ext uri="{FF2B5EF4-FFF2-40B4-BE49-F238E27FC236}">
                <a16:creationId xmlns:a16="http://schemas.microsoft.com/office/drawing/2014/main" id="{FAB57F3C-4405-432E-81E7-55A6EFEC1F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9" y="0"/>
            <a:ext cx="6586869" cy="4391246"/>
          </a:xfrm>
          <a:prstGeom prst="rect">
            <a:avLst/>
          </a:prstGeom>
        </p:spPr>
      </p:pic>
      <p:pic>
        <p:nvPicPr>
          <p:cNvPr id="13" name="Picture 12" descr="A picture containing outdoor, grass, sky, person&#10;&#10;Description automatically generated">
            <a:extLst>
              <a:ext uri="{FF2B5EF4-FFF2-40B4-BE49-F238E27FC236}">
                <a16:creationId xmlns:a16="http://schemas.microsoft.com/office/drawing/2014/main" id="{2307A8DE-EB37-47D2-9266-81899A1F8C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42" y="4431437"/>
            <a:ext cx="2942819" cy="1964488"/>
          </a:xfrm>
          <a:prstGeom prst="rect">
            <a:avLst/>
          </a:prstGeom>
        </p:spPr>
      </p:pic>
      <p:pic>
        <p:nvPicPr>
          <p:cNvPr id="17" name="Picture 16">
            <a:extLst>
              <a:ext uri="{FF2B5EF4-FFF2-40B4-BE49-F238E27FC236}">
                <a16:creationId xmlns:a16="http://schemas.microsoft.com/office/drawing/2014/main" id="{CC7566B6-E1D4-433D-9346-4869FBABAE5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 t="9887" r="-600" b="6927"/>
          <a:stretch/>
        </p:blipFill>
        <p:spPr>
          <a:xfrm>
            <a:off x="3041864" y="4443559"/>
            <a:ext cx="3563547" cy="1964488"/>
          </a:xfrm>
          <a:prstGeom prst="rect">
            <a:avLst/>
          </a:prstGeom>
        </p:spPr>
      </p:pic>
    </p:spTree>
    <p:extLst>
      <p:ext uri="{BB962C8B-B14F-4D97-AF65-F5344CB8AC3E}">
        <p14:creationId xmlns:p14="http://schemas.microsoft.com/office/powerpoint/2010/main" val="91594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FAF958-DAC6-4093-AAB9-BDB43BBF370E}"/>
              </a:ext>
            </a:extLst>
          </p:cNvPr>
          <p:cNvSpPr>
            <a:spLocks noGrp="1"/>
          </p:cNvSpPr>
          <p:nvPr>
            <p:ph type="sldNum" sz="quarter" idx="10"/>
          </p:nvPr>
        </p:nvSpPr>
        <p:spPr/>
        <p:txBody>
          <a:bodyPr/>
          <a:lstStyle/>
          <a:p>
            <a:fld id="{9CD8D479-8942-46E8-A226-A4E01F7A105C}" type="slidenum">
              <a:rPr lang="en-US" smtClean="0"/>
              <a:pPr/>
              <a:t>‹#›</a:t>
            </a:fld>
            <a:endParaRPr lang="en-US"/>
          </a:p>
        </p:txBody>
      </p:sp>
      <p:sp>
        <p:nvSpPr>
          <p:cNvPr id="3" name="Date Placeholder 2">
            <a:extLst>
              <a:ext uri="{FF2B5EF4-FFF2-40B4-BE49-F238E27FC236}">
                <a16:creationId xmlns:a16="http://schemas.microsoft.com/office/drawing/2014/main" id="{78976BDE-B714-4496-9F51-D38D836ED406}"/>
              </a:ext>
            </a:extLst>
          </p:cNvPr>
          <p:cNvSpPr>
            <a:spLocks noGrp="1"/>
          </p:cNvSpPr>
          <p:nvPr>
            <p:ph type="dt" sz="half" idx="11"/>
          </p:nvPr>
        </p:nvSpPr>
        <p:spPr/>
        <p:txBody>
          <a:bodyPr/>
          <a:lstStyle/>
          <a:p>
            <a:fld id="{1E56E745-E731-42F7-BC46-83DD513FC98F}" type="datetime1">
              <a:rPr lang="en-US" smtClean="0"/>
              <a:pPr/>
              <a:t>9/22/2021</a:t>
            </a:fld>
            <a:endParaRPr lang="en-US"/>
          </a:p>
        </p:txBody>
      </p:sp>
      <p:sp>
        <p:nvSpPr>
          <p:cNvPr id="4" name="Footer Placeholder 3">
            <a:extLst>
              <a:ext uri="{FF2B5EF4-FFF2-40B4-BE49-F238E27FC236}">
                <a16:creationId xmlns:a16="http://schemas.microsoft.com/office/drawing/2014/main" id="{A5B64373-7E73-48E5-9A53-0F66ADC73D49}"/>
              </a:ext>
            </a:extLst>
          </p:cNvPr>
          <p:cNvSpPr>
            <a:spLocks noGrp="1"/>
          </p:cNvSpPr>
          <p:nvPr>
            <p:ph type="ftr" sz="quarter" idx="12"/>
          </p:nvPr>
        </p:nvSpPr>
        <p:spPr/>
        <p:txBody>
          <a:bodyPr/>
          <a:lstStyle/>
          <a:p>
            <a:r>
              <a:rPr lang="en-US"/>
              <a:t>Add a footer</a:t>
            </a:r>
          </a:p>
        </p:txBody>
      </p:sp>
    </p:spTree>
    <p:extLst>
      <p:ext uri="{BB962C8B-B14F-4D97-AF65-F5344CB8AC3E}">
        <p14:creationId xmlns:p14="http://schemas.microsoft.com/office/powerpoint/2010/main" val="307787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971800"/>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3429000"/>
            <a:ext cx="6922990" cy="2488676"/>
          </a:xfrm>
        </p:spPr>
        <p:txBody>
          <a:bodyPr anchor="b"/>
          <a:lstStyle>
            <a:lvl1pPr>
              <a:defRPr sz="6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1725327" y="61151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4" name="Picture 3">
            <a:extLst>
              <a:ext uri="{FF2B5EF4-FFF2-40B4-BE49-F238E27FC236}">
                <a16:creationId xmlns:a16="http://schemas.microsoft.com/office/drawing/2014/main" id="{57A9AB34-58B0-4896-9BF0-EED4AE425A62}"/>
              </a:ext>
            </a:extLst>
          </p:cNvPr>
          <p:cNvPicPr>
            <a:picLocks noChangeAspect="1"/>
          </p:cNvPicPr>
          <p:nvPr userDrawn="1"/>
        </p:nvPicPr>
        <p:blipFill>
          <a:blip r:embed="rId3"/>
          <a:stretch>
            <a:fillRect/>
          </a:stretch>
        </p:blipFill>
        <p:spPr>
          <a:xfrm>
            <a:off x="1600199" y="-31043"/>
            <a:ext cx="7199696" cy="3302210"/>
          </a:xfrm>
          <a:prstGeom prst="rect">
            <a:avLst/>
          </a:prstGeom>
        </p:spPr>
      </p:pic>
      <p:pic>
        <p:nvPicPr>
          <p:cNvPr id="6" name="Picture 5">
            <a:extLst>
              <a:ext uri="{FF2B5EF4-FFF2-40B4-BE49-F238E27FC236}">
                <a16:creationId xmlns:a16="http://schemas.microsoft.com/office/drawing/2014/main" id="{6310AD46-1355-4F8B-8F4F-33DBDE93C36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5720" r="24556"/>
          <a:stretch/>
        </p:blipFill>
        <p:spPr>
          <a:xfrm>
            <a:off x="8909304" y="2509395"/>
            <a:ext cx="3282696" cy="3886200"/>
          </a:xfrm>
          <a:prstGeom prst="rect">
            <a:avLst/>
          </a:prstGeom>
        </p:spPr>
      </p:pic>
      <p:pic>
        <p:nvPicPr>
          <p:cNvPr id="10" name="Picture 9" descr="A picture containing text, person, table&#10;&#10;Description automatically generated">
            <a:extLst>
              <a:ext uri="{FF2B5EF4-FFF2-40B4-BE49-F238E27FC236}">
                <a16:creationId xmlns:a16="http://schemas.microsoft.com/office/drawing/2014/main" id="{2AA854C9-0C1D-4856-9055-67E6D1C2B5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5586"/>
          <a:stretch/>
        </p:blipFill>
        <p:spPr>
          <a:xfrm>
            <a:off x="8909304" y="106326"/>
            <a:ext cx="3282696" cy="2320446"/>
          </a:xfrm>
          <a:prstGeom prst="rect">
            <a:avLst/>
          </a:prstGeom>
        </p:spPr>
      </p:pic>
      <p:pic>
        <p:nvPicPr>
          <p:cNvPr id="13" name="Picture 12">
            <a:extLst>
              <a:ext uri="{FF2B5EF4-FFF2-40B4-BE49-F238E27FC236}">
                <a16:creationId xmlns:a16="http://schemas.microsoft.com/office/drawing/2014/main" id="{CDBE66BA-A6AD-4575-A3B0-A32A5A8FEDA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8845" r="45587"/>
          <a:stretch/>
        </p:blipFill>
        <p:spPr>
          <a:xfrm>
            <a:off x="0" y="2059146"/>
            <a:ext cx="1490472"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9/22/2021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10026" y="276087"/>
            <a:ext cx="9371949" cy="1183566"/>
          </a:xfrm>
        </p:spPr>
        <p:txBody>
          <a:bodyPr/>
          <a:lstStyle/>
          <a:p>
            <a:r>
              <a:rPr lang="en-US"/>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9CD8D479-8942-46E8-A226-A4E01F7A105C}" type="slidenum">
              <a:rPr/>
              <a:t>‹#›</a:t>
            </a:fld>
            <a:endParaRPr/>
          </a:p>
        </p:txBody>
      </p:sp>
      <p:sp>
        <p:nvSpPr>
          <p:cNvPr id="7" name="Date Placeholder 6"/>
          <p:cNvSpPr>
            <a:spLocks noGrp="1"/>
          </p:cNvSpPr>
          <p:nvPr>
            <p:ph type="dt" sz="half" idx="10"/>
          </p:nvPr>
        </p:nvSpPr>
        <p:spPr/>
        <p:txBody>
          <a:bodyPr/>
          <a:lstStyle/>
          <a:p>
            <a:fld id="{94C81B4D-F060-418E-A958-B2BDC1A258F8}" type="datetime1">
              <a:rPr lang="en-US" smtClean="0"/>
              <a:pPr/>
              <a:t>9/22/2021</a:t>
            </a:fld>
            <a:endParaRPr lang="en-US"/>
          </a:p>
        </p:txBody>
      </p:sp>
      <p:sp>
        <p:nvSpPr>
          <p:cNvPr id="8" name="Footer Placeholder 7"/>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9386AC23-C97B-41FB-9B89-C7FE0FB631CA}" type="datetime1">
              <a:rPr lang="en-US" smtClean="0"/>
              <a:pPr/>
              <a:t>9/22/2021</a:t>
            </a:fld>
            <a:endParaRPr lang="en-US"/>
          </a:p>
        </p:txBody>
      </p:sp>
      <p:sp>
        <p:nvSpPr>
          <p:cNvPr id="4" name="Footer Placeholder 3"/>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9/22/2021</a:t>
            </a:fld>
            <a:endParaRPr lang="en-US"/>
          </a:p>
        </p:txBody>
      </p:sp>
      <p:sp>
        <p:nvSpPr>
          <p:cNvPr id="3" name="Footer Placeholder 2"/>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BA2A3310-D664-4933-9402-AB5DB0887727}" type="datetime1">
              <a:rPr lang="en-US" smtClean="0"/>
              <a:pPr/>
              <a:t>9/22/2021</a:t>
            </a:fld>
            <a:endParaRPr lang="en-US"/>
          </a:p>
        </p:txBody>
      </p:sp>
      <p:sp>
        <p:nvSpPr>
          <p:cNvPr id="6" name="Footer Placeholder 5"/>
          <p:cNvSpPr>
            <a:spLocks noGrp="1"/>
          </p:cNvSpPr>
          <p:nvPr>
            <p:ph type="ftr" sz="quarter" idx="11"/>
          </p:nvPr>
        </p:nvSpPr>
        <p:spPr/>
        <p:txBody>
          <a:bodyPr/>
          <a:lstStyle>
            <a:lvl1pPr>
              <a:defRPr/>
            </a:lvl1pPr>
          </a:lstStyle>
          <a:p>
            <a:r>
              <a:rPr lang="en-US"/>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9/22/2021</a:t>
            </a:fld>
            <a:endParaRPr lang="en-US"/>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p>
        </p:txBody>
      </p:sp>
      <p:pic>
        <p:nvPicPr>
          <p:cNvPr id="13" name="Picture 12">
            <a:extLst>
              <a:ext uri="{FF2B5EF4-FFF2-40B4-BE49-F238E27FC236}">
                <a16:creationId xmlns:a16="http://schemas.microsoft.com/office/drawing/2014/main" id="{3CFD5101-6071-4435-AD9B-67CF4EB5320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731473" y="0"/>
            <a:ext cx="2460527" cy="1123284"/>
          </a:xfrm>
          <a:prstGeom prst="rect">
            <a:avLst/>
          </a:prstGeom>
        </p:spPr>
      </p:pic>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70" r:id="rId11"/>
    <p:sldLayoutId id="214748365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9/22/2021</a:t>
            </a:fld>
            <a:endParaRPr lang="en-US"/>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p>
        </p:txBody>
      </p:sp>
      <p:pic>
        <p:nvPicPr>
          <p:cNvPr id="13" name="Picture 12">
            <a:extLst>
              <a:ext uri="{FF2B5EF4-FFF2-40B4-BE49-F238E27FC236}">
                <a16:creationId xmlns:a16="http://schemas.microsoft.com/office/drawing/2014/main" id="{3CFD5101-6071-4435-AD9B-67CF4EB5320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31473" y="0"/>
            <a:ext cx="2460527" cy="1123284"/>
          </a:xfrm>
          <a:prstGeom prst="rect">
            <a:avLst/>
          </a:prstGeom>
        </p:spPr>
      </p:pic>
    </p:spTree>
    <p:extLst>
      <p:ext uri="{BB962C8B-B14F-4D97-AF65-F5344CB8AC3E}">
        <p14:creationId xmlns:p14="http://schemas.microsoft.com/office/powerpoint/2010/main" val="23160967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png"/><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png"/><Relationship Id="rId5" Type="http://schemas.openxmlformats.org/officeDocument/2006/relationships/image" Target="../media/image25.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5.png"/><Relationship Id="rId4" Type="http://schemas.openxmlformats.org/officeDocument/2006/relationships/notesSlide" Target="../notesSlides/notesSlide14.xml"/><Relationship Id="rId9" Type="http://schemas.microsoft.com/office/2007/relationships/diagramDrawing" Target="../diagrams/drawing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14.xml"/><Relationship Id="rId7" Type="http://schemas.openxmlformats.org/officeDocument/2006/relationships/diagramQuickStyle" Target="../diagrams/quickStyle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5.png"/><Relationship Id="rId4" Type="http://schemas.openxmlformats.org/officeDocument/2006/relationships/notesSlide" Target="../notesSlides/notesSlide16.xml"/><Relationship Id="rId9" Type="http://schemas.microsoft.com/office/2007/relationships/diagramDrawing" Target="../diagrams/drawing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5.png"/><Relationship Id="rId5" Type="http://schemas.openxmlformats.org/officeDocument/2006/relationships/chart" Target="../charts/chart1.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5.png"/><Relationship Id="rId5" Type="http://schemas.openxmlformats.org/officeDocument/2006/relationships/chart" Target="../charts/chart2.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5.png"/><Relationship Id="rId5" Type="http://schemas.openxmlformats.org/officeDocument/2006/relationships/image" Target="../media/image2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5.png"/><Relationship Id="rId5" Type="http://schemas.openxmlformats.org/officeDocument/2006/relationships/hyperlink" Target="https://sites.ed.gov/idea/files/PartB-IndicatorAnalysis-FFY2018.pdf"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5.png"/><Relationship Id="rId5" Type="http://schemas.openxmlformats.org/officeDocument/2006/relationships/image" Target="../media/image25.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15.png"/><Relationship Id="rId4" Type="http://schemas.openxmlformats.org/officeDocument/2006/relationships/notesSlide" Target="../notesSlides/notesSlide26.xml"/><Relationship Id="rId9" Type="http://schemas.microsoft.com/office/2007/relationships/diagramDrawing" Target="../diagrams/drawing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hyperlink" Target="http://www.p12.nysed.gov/specialed/publications/policy/dueprocessbroch.htm" TargetMode="External"/><Relationship Id="rId3" Type="http://schemas.openxmlformats.org/officeDocument/2006/relationships/slideLayout" Target="../slideLayouts/slideLayout2.xml"/><Relationship Id="rId7" Type="http://schemas.openxmlformats.org/officeDocument/2006/relationships/hyperlink" Target="http://www.p12.nysed.gov/specialed/dueprocess/documents/documents/nysdra-q-and-a.pdf" TargetMode="Externa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www.p12.nysed.gov/specialed/formsnotices/mediation/mediationform.htm" TargetMode="External"/><Relationship Id="rId5" Type="http://schemas.openxmlformats.org/officeDocument/2006/relationships/hyperlink" Target="http://www.p12.nysed.gov/specialed/dueprocess/documents/special-education-mediation.htm" TargetMode="External"/><Relationship Id="rId10" Type="http://schemas.openxmlformats.org/officeDocument/2006/relationships/image" Target="../media/image15.png"/><Relationship Id="rId4" Type="http://schemas.openxmlformats.org/officeDocument/2006/relationships/notesSlide" Target="../notesSlides/notesSlide29.xml"/><Relationship Id="rId9" Type="http://schemas.openxmlformats.org/officeDocument/2006/relationships/hyperlink" Target="http://www.p12.nysed.gov/specialed/formsnotices/documents/NYSEDProceduralSafeguardsNoticeJuly2017v2.pdf" TargetMode="Externa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5.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7.xml"/><Relationship Id="rId13" Type="http://schemas.openxmlformats.org/officeDocument/2006/relationships/diagramQuickStyle" Target="../diagrams/quickStyle8.xml"/><Relationship Id="rId3" Type="http://schemas.openxmlformats.org/officeDocument/2006/relationships/slideLayout" Target="../slideLayouts/slideLayout8.xml"/><Relationship Id="rId7" Type="http://schemas.openxmlformats.org/officeDocument/2006/relationships/diagramLayout" Target="../diagrams/layout7.xml"/><Relationship Id="rId12" Type="http://schemas.openxmlformats.org/officeDocument/2006/relationships/diagramLayout" Target="../diagrams/layout8.xml"/><Relationship Id="rId2" Type="http://schemas.openxmlformats.org/officeDocument/2006/relationships/audio" Target="../media/media32.m4a"/><Relationship Id="rId16" Type="http://schemas.openxmlformats.org/officeDocument/2006/relationships/image" Target="../media/image15.png"/><Relationship Id="rId1" Type="http://schemas.microsoft.com/office/2007/relationships/media" Target="../media/media32.m4a"/><Relationship Id="rId6" Type="http://schemas.openxmlformats.org/officeDocument/2006/relationships/diagramData" Target="../diagrams/data7.xml"/><Relationship Id="rId11" Type="http://schemas.openxmlformats.org/officeDocument/2006/relationships/diagramData" Target="../diagrams/data8.xml"/><Relationship Id="rId5" Type="http://schemas.openxmlformats.org/officeDocument/2006/relationships/image" Target="../media/image30.png"/><Relationship Id="rId15" Type="http://schemas.microsoft.com/office/2007/relationships/diagramDrawing" Target="../diagrams/drawing8.xml"/><Relationship Id="rId10" Type="http://schemas.microsoft.com/office/2007/relationships/diagramDrawing" Target="../diagrams/drawing7.xml"/><Relationship Id="rId4" Type="http://schemas.openxmlformats.org/officeDocument/2006/relationships/notesSlide" Target="../notesSlides/notesSlide32.xml"/><Relationship Id="rId9" Type="http://schemas.openxmlformats.org/officeDocument/2006/relationships/diagramColors" Target="../diagrams/colors7.xml"/><Relationship Id="rId14" Type="http://schemas.openxmlformats.org/officeDocument/2006/relationships/diagramColors" Target="../diagrams/colors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5.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5.png"/><Relationship Id="rId5" Type="http://schemas.openxmlformats.org/officeDocument/2006/relationships/image" Target="../media/image31.jpe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15.png"/><Relationship Id="rId4" Type="http://schemas.openxmlformats.org/officeDocument/2006/relationships/notesSlide" Target="../notesSlides/notesSlide35.xml"/><Relationship Id="rId9" Type="http://schemas.microsoft.com/office/2007/relationships/diagramDrawing" Target="../diagrams/drawing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5.png"/><Relationship Id="rId5" Type="http://schemas.openxmlformats.org/officeDocument/2006/relationships/image" Target="../media/image25.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10.xml"/><Relationship Id="rId13" Type="http://schemas.openxmlformats.org/officeDocument/2006/relationships/image" Target="../media/image15.png"/><Relationship Id="rId3" Type="http://schemas.openxmlformats.org/officeDocument/2006/relationships/slideLayout" Target="../slideLayouts/slideLayout9.xml"/><Relationship Id="rId7" Type="http://schemas.openxmlformats.org/officeDocument/2006/relationships/diagramQuickStyle" Target="../diagrams/quickStyle10.xml"/><Relationship Id="rId12" Type="http://schemas.openxmlformats.org/officeDocument/2006/relationships/hyperlink" Target="http://www.nysed.gov/special-education/ffy-2020-2025-spp-apr" TargetMode="Externa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diagramLayout" Target="../diagrams/layout10.xml"/><Relationship Id="rId11" Type="http://schemas.openxmlformats.org/officeDocument/2006/relationships/image" Target="../media/image35.svg"/><Relationship Id="rId5" Type="http://schemas.openxmlformats.org/officeDocument/2006/relationships/diagramData" Target="../diagrams/data10.xml"/><Relationship Id="rId10" Type="http://schemas.openxmlformats.org/officeDocument/2006/relationships/image" Target="../media/image34.png"/><Relationship Id="rId4" Type="http://schemas.openxmlformats.org/officeDocument/2006/relationships/notesSlide" Target="../notesSlides/notesSlide39.xml"/><Relationship Id="rId9" Type="http://schemas.microsoft.com/office/2007/relationships/diagramDrawing" Target="../diagrams/drawing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slideLayout" Target="../slideLayouts/slideLayout11.xml"/><Relationship Id="rId7" Type="http://schemas.openxmlformats.org/officeDocument/2006/relationships/image" Target="../media/image38.jpe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7.jpeg"/><Relationship Id="rId11" Type="http://schemas.openxmlformats.org/officeDocument/2006/relationships/image" Target="../media/image15.pn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notesSlide" Target="../notesSlides/notesSlide40.xml"/><Relationship Id="rId9" Type="http://schemas.openxmlformats.org/officeDocument/2006/relationships/image" Target="../media/image40.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5.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5.xml"/><Relationship Id="rId7" Type="http://schemas.openxmlformats.org/officeDocument/2006/relationships/diagramQuickStyle" Target="../diagrams/quickStyle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5.png"/><Relationship Id="rId4" Type="http://schemas.openxmlformats.org/officeDocument/2006/relationships/notesSlide" Target="../notesSlides/notesSlide9.xml"/><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75592" y="248654"/>
            <a:ext cx="3381865" cy="4759281"/>
          </a:xfrm>
        </p:spPr>
        <p:txBody>
          <a:bodyPr>
            <a:normAutofit fontScale="90000"/>
          </a:bodyPr>
          <a:lstStyle/>
          <a:p>
            <a:r>
              <a:rPr lang="en-US"/>
              <a:t>State Performance Plan (SPP)/</a:t>
            </a:r>
            <a:br>
              <a:rPr lang="en-US"/>
            </a:br>
            <a:r>
              <a:rPr lang="en-US"/>
              <a:t>Annual Performance Report (APR) </a:t>
            </a:r>
            <a:br>
              <a:rPr lang="en-US"/>
            </a:br>
            <a:r>
              <a:rPr lang="en-US"/>
              <a:t>2020-2025</a:t>
            </a:r>
          </a:p>
        </p:txBody>
      </p:sp>
      <p:sp>
        <p:nvSpPr>
          <p:cNvPr id="3" name="Subtitle 2"/>
          <p:cNvSpPr>
            <a:spLocks noGrp="1"/>
          </p:cNvSpPr>
          <p:nvPr>
            <p:ph type="subTitle" idx="1"/>
          </p:nvPr>
        </p:nvSpPr>
        <p:spPr>
          <a:xfrm>
            <a:off x="3175592" y="5175312"/>
            <a:ext cx="3273646" cy="683228"/>
          </a:xfrm>
        </p:spPr>
        <p:txBody>
          <a:bodyPr>
            <a:normAutofit/>
          </a:bodyPr>
          <a:lstStyle/>
          <a:p>
            <a:r>
              <a:rPr lang="en-US"/>
              <a:t>Individuals with Disabilities Education Act (IDEA)</a:t>
            </a:r>
          </a:p>
        </p:txBody>
      </p:sp>
      <p:pic>
        <p:nvPicPr>
          <p:cNvPr id="5" name="Picture 4" descr="NYSED SPP Logo">
            <a:extLst>
              <a:ext uri="{FF2B5EF4-FFF2-40B4-BE49-F238E27FC236}">
                <a16:creationId xmlns:a16="http://schemas.microsoft.com/office/drawing/2014/main" id="{BE459E9C-B3CC-4422-8530-86C2CCBEAC0A}"/>
              </a:ext>
            </a:extLst>
          </p:cNvPr>
          <p:cNvPicPr>
            <a:picLocks noChangeAspect="1"/>
          </p:cNvPicPr>
          <p:nvPr/>
        </p:nvPicPr>
        <p:blipFill>
          <a:blip r:embed="rId5"/>
          <a:stretch>
            <a:fillRect/>
          </a:stretch>
        </p:blipFill>
        <p:spPr>
          <a:xfrm>
            <a:off x="6732574" y="2"/>
            <a:ext cx="5459426" cy="2499358"/>
          </a:xfrm>
          <a:prstGeom prst="rect">
            <a:avLst/>
          </a:prstGeom>
        </p:spPr>
      </p:pic>
      <p:sp>
        <p:nvSpPr>
          <p:cNvPr id="8" name="Rectangle 7">
            <a:extLst>
              <a:ext uri="{FF2B5EF4-FFF2-40B4-BE49-F238E27FC236}">
                <a16:creationId xmlns:a16="http://schemas.microsoft.com/office/drawing/2014/main" id="{E66F4B16-3F27-48A0-95E4-E8E1AA3F3888}"/>
              </a:ext>
              <a:ext uri="{C183D7F6-B498-43B3-948B-1728B52AA6E4}">
                <adec:decorative xmlns:adec="http://schemas.microsoft.com/office/drawing/2017/decorative" val="1"/>
              </a:ext>
            </a:extLst>
          </p:cNvPr>
          <p:cNvSpPr/>
          <p:nvPr/>
        </p:nvSpPr>
        <p:spPr>
          <a:xfrm>
            <a:off x="6732574" y="2499360"/>
            <a:ext cx="5459426"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5C3B0AD-BB2D-4769-B69A-722A3384776B}"/>
              </a:ext>
            </a:extLst>
          </p:cNvPr>
          <p:cNvSpPr txBox="1"/>
          <p:nvPr/>
        </p:nvSpPr>
        <p:spPr>
          <a:xfrm>
            <a:off x="2285113" y="6309290"/>
            <a:ext cx="762431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latin typeface="Arial"/>
                <a:cs typeface="Arial"/>
              </a:rPr>
              <a:t>Indicator 16 Mediation</a:t>
            </a:r>
          </a:p>
        </p:txBody>
      </p:sp>
      <p:pic>
        <p:nvPicPr>
          <p:cNvPr id="6" name="Audio 5">
            <a:hlinkClick r:id="" action="ppaction://media"/>
            <a:extLst>
              <a:ext uri="{FF2B5EF4-FFF2-40B4-BE49-F238E27FC236}">
                <a16:creationId xmlns:a16="http://schemas.microsoft.com/office/drawing/2014/main" id="{55CA9806-D910-42E6-B7DE-EA6132BD32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advTm="14781">
        <p:fade/>
      </p:transition>
    </mc:Choice>
    <mc:Fallback xmlns="">
      <p:transition spd="med" advTm="147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18BBE-3FA2-4380-B238-24E4D365414E}"/>
              </a:ext>
            </a:extLst>
          </p:cNvPr>
          <p:cNvSpPr txBox="1">
            <a:spLocks noGrp="1"/>
          </p:cNvSpPr>
          <p:nvPr>
            <p:ph type="title" idx="4294967295"/>
          </p:nvPr>
        </p:nvSpPr>
        <p:spPr>
          <a:xfrm>
            <a:off x="397328" y="791937"/>
            <a:ext cx="6036128"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defRPr/>
            </a:pPr>
            <a:r>
              <a:rPr lang="en-US" sz="3600" b="1">
                <a:solidFill>
                  <a:schemeClr val="tx1">
                    <a:lumMod val="40000"/>
                    <a:lumOff val="60000"/>
                  </a:schemeClr>
                </a:solidFill>
                <a:latin typeface="Arial"/>
                <a:cs typeface="Arial"/>
              </a:rPr>
              <a:t>Goal #1:</a:t>
            </a:r>
            <a:r>
              <a:rPr lang="en-US" sz="3600" b="1">
                <a:solidFill>
                  <a:schemeClr val="tx1">
                    <a:lumMod val="60000"/>
                    <a:lumOff val="40000"/>
                  </a:schemeClr>
                </a:solidFill>
                <a:latin typeface="Arial"/>
                <a:cs typeface="Arial"/>
              </a:rPr>
              <a:t> </a:t>
            </a:r>
            <a:br>
              <a:rPr lang="en-US" sz="3600" b="1">
                <a:solidFill>
                  <a:schemeClr val="tx1">
                    <a:lumMod val="60000"/>
                    <a:lumOff val="40000"/>
                  </a:schemeClr>
                </a:solidFill>
                <a:latin typeface="Arial"/>
                <a:cs typeface="Arial"/>
              </a:rPr>
            </a:br>
            <a:endParaRPr kumimoji="0" lang="en-US" sz="3600" b="1" i="0" u="none" strike="noStrike" kern="1200" cap="none" spc="0" normalizeH="0" baseline="0" noProof="0">
              <a:ln>
                <a:noFill/>
              </a:ln>
              <a:solidFill>
                <a:schemeClr val="tx1"/>
              </a:solidFill>
              <a:effectLst/>
              <a:uLnTx/>
              <a:uFillTx/>
              <a:latin typeface="Arial"/>
              <a:ea typeface="+mn-ea"/>
              <a:cs typeface="+mn-cs"/>
            </a:endParaRPr>
          </a:p>
        </p:txBody>
      </p:sp>
      <p:sp>
        <p:nvSpPr>
          <p:cNvPr id="27" name="TextBox 26">
            <a:extLst>
              <a:ext uri="{FF2B5EF4-FFF2-40B4-BE49-F238E27FC236}">
                <a16:creationId xmlns:a16="http://schemas.microsoft.com/office/drawing/2014/main" id="{09DC529F-E6C5-4EB6-BBDE-FFB58EFBA04C}"/>
              </a:ext>
            </a:extLst>
          </p:cNvPr>
          <p:cNvSpPr txBox="1"/>
          <p:nvPr/>
        </p:nvSpPr>
        <p:spPr>
          <a:xfrm>
            <a:off x="276019" y="1632368"/>
            <a:ext cx="8376814" cy="3785652"/>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 </a:t>
            </a:r>
            <a:br>
              <a:rPr lang="en-US" sz="1600">
                <a:solidFill>
                  <a:srgbClr val="2F5597"/>
                </a:solidFill>
                <a:latin typeface="Corbel"/>
                <a:cs typeface="Arial"/>
              </a:rPr>
            </a:br>
            <a:br>
              <a:rPr lang="en-US" sz="1600">
                <a:latin typeface="Corbel"/>
                <a:cs typeface="Arial"/>
              </a:rPr>
            </a:br>
            <a:r>
              <a:rPr lang="en-US" sz="4400">
                <a:solidFill>
                  <a:srgbClr val="2F528F"/>
                </a:solidFill>
                <a:latin typeface="Arial"/>
                <a:cs typeface="Arial"/>
              </a:rPr>
              <a:t>Increase understanding of Indicator 16 and how </a:t>
            </a:r>
          </a:p>
          <a:p>
            <a:r>
              <a:rPr lang="en-US" sz="4400">
                <a:solidFill>
                  <a:srgbClr val="2F528F"/>
                </a:solidFill>
                <a:latin typeface="Arial"/>
                <a:cs typeface="Arial"/>
              </a:rPr>
              <a:t>New York State measures</a:t>
            </a:r>
          </a:p>
          <a:p>
            <a:r>
              <a:rPr lang="en-US" sz="4400">
                <a:solidFill>
                  <a:srgbClr val="2F528F"/>
                </a:solidFill>
                <a:latin typeface="Arial"/>
                <a:cs typeface="Arial"/>
              </a:rPr>
              <a:t>and collects this data.</a:t>
            </a:r>
            <a:br>
              <a:rPr lang="en-US" sz="3200"/>
            </a:br>
            <a:r>
              <a:rPr lang="en-US" sz="3200"/>
              <a:t> </a:t>
            </a:r>
            <a:endParaRPr lang="en-US" sz="3200">
              <a:solidFill>
                <a:srgbClr val="2F528F"/>
              </a:solidFill>
              <a:latin typeface="Arial"/>
              <a:cs typeface="Arial"/>
            </a:endParaRPr>
          </a:p>
        </p:txBody>
      </p:sp>
      <p:sp>
        <p:nvSpPr>
          <p:cNvPr id="4" name="Slide Number Placeholder 3">
            <a:extLst>
              <a:ext uri="{FF2B5EF4-FFF2-40B4-BE49-F238E27FC236}">
                <a16:creationId xmlns:a16="http://schemas.microsoft.com/office/drawing/2014/main" id="{8EE7E888-4496-452D-AB3A-882DE5489D61}"/>
              </a:ext>
            </a:extLst>
          </p:cNvPr>
          <p:cNvSpPr>
            <a:spLocks noGrp="1"/>
          </p:cNvSpPr>
          <p:nvPr>
            <p:ph type="sldNum" sz="quarter" idx="12"/>
          </p:nvPr>
        </p:nvSpPr>
        <p:spPr>
          <a:xfrm>
            <a:off x="8737600" y="6356351"/>
            <a:ext cx="2844800" cy="365125"/>
          </a:xfrm>
        </p:spPr>
        <p:txBody>
          <a:bodyPr anchor="ctr">
            <a:normAutofit/>
          </a:bodyPr>
          <a:lstStyle/>
          <a:p>
            <a:pPr>
              <a:spcAft>
                <a:spcPts val="600"/>
              </a:spcAft>
            </a:pPr>
            <a:fld id="{F0597B30-7949-4ED9-96B5-005BABF2293C}" type="slidenum">
              <a:rPr lang="en-US" smtClean="0"/>
              <a:pPr>
                <a:spcAft>
                  <a:spcPts val="600"/>
                </a:spcAft>
              </a:pPr>
              <a:t>10</a:t>
            </a:fld>
            <a:endParaRPr lang="en-US"/>
          </a:p>
        </p:txBody>
      </p:sp>
      <p:pic>
        <p:nvPicPr>
          <p:cNvPr id="6" name="Graphic 5">
            <a:extLst>
              <a:ext uri="{FF2B5EF4-FFF2-40B4-BE49-F238E27FC236}">
                <a16:creationId xmlns:a16="http://schemas.microsoft.com/office/drawing/2014/main" id="{70087BB2-685B-4D1B-941A-4B9E2251A6C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37600" y="1632368"/>
            <a:ext cx="3277167" cy="3277167"/>
          </a:xfrm>
          <a:prstGeom prst="rect">
            <a:avLst/>
          </a:prstGeom>
        </p:spPr>
      </p:pic>
      <p:pic>
        <p:nvPicPr>
          <p:cNvPr id="2" name="Audio 1">
            <a:hlinkClick r:id="" action="ppaction://media"/>
            <a:extLst>
              <a:ext uri="{FF2B5EF4-FFF2-40B4-BE49-F238E27FC236}">
                <a16:creationId xmlns:a16="http://schemas.microsoft.com/office/drawing/2014/main" id="{66B1754B-8981-493F-B099-1CF8161329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00606751"/>
      </p:ext>
    </p:extLst>
  </p:cSld>
  <p:clrMapOvr>
    <a:masterClrMapping/>
  </p:clrMapOvr>
  <mc:AlternateContent xmlns:mc="http://schemas.openxmlformats.org/markup-compatibility/2006" xmlns:p14="http://schemas.microsoft.com/office/powerpoint/2010/main">
    <mc:Choice Requires="p14">
      <p:transition spd="med" p14:dur="700" advTm="11256">
        <p:fade/>
      </p:transition>
    </mc:Choice>
    <mc:Fallback xmlns="">
      <p:transition spd="med" advTm="112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85F4-6FFE-4885-9560-478D868401EF}"/>
              </a:ext>
            </a:extLst>
          </p:cNvPr>
          <p:cNvSpPr>
            <a:spLocks noGrp="1"/>
          </p:cNvSpPr>
          <p:nvPr>
            <p:ph type="title"/>
          </p:nvPr>
        </p:nvSpPr>
        <p:spPr>
          <a:xfrm>
            <a:off x="662403" y="333596"/>
            <a:ext cx="5878251" cy="1183566"/>
          </a:xfrm>
        </p:spPr>
        <p:txBody>
          <a:bodyPr anchor="b">
            <a:normAutofit/>
          </a:bodyPr>
          <a:lstStyle/>
          <a:p>
            <a:pPr>
              <a:defRPr/>
            </a:pPr>
            <a:r>
              <a:rPr lang="en-US" sz="3600" b="1">
                <a:solidFill>
                  <a:schemeClr val="tx1">
                    <a:lumMod val="40000"/>
                    <a:lumOff val="60000"/>
                  </a:schemeClr>
                </a:solidFill>
                <a:latin typeface="Arial"/>
                <a:ea typeface="+mj-lt"/>
                <a:cs typeface="+mj-lt"/>
              </a:rPr>
              <a:t>Source of Data</a:t>
            </a:r>
          </a:p>
        </p:txBody>
      </p:sp>
      <p:sp>
        <p:nvSpPr>
          <p:cNvPr id="3" name="Content Placeholder 2">
            <a:extLst>
              <a:ext uri="{FF2B5EF4-FFF2-40B4-BE49-F238E27FC236}">
                <a16:creationId xmlns:a16="http://schemas.microsoft.com/office/drawing/2014/main" id="{DE61AD0E-E04A-43FB-8ED7-27A6BD08733F}"/>
              </a:ext>
            </a:extLst>
          </p:cNvPr>
          <p:cNvSpPr>
            <a:spLocks noGrp="1"/>
          </p:cNvSpPr>
          <p:nvPr>
            <p:ph sz="half" idx="1"/>
          </p:nvPr>
        </p:nvSpPr>
        <p:spPr>
          <a:xfrm>
            <a:off x="410402" y="1913914"/>
            <a:ext cx="7963577" cy="4067142"/>
          </a:xfrm>
        </p:spPr>
        <p:txBody>
          <a:bodyPr vert="horz" lIns="91440" tIns="45720" rIns="91440" bIns="45720" rtlCol="0" anchor="t">
            <a:noAutofit/>
          </a:bodyPr>
          <a:lstStyle/>
          <a:p>
            <a:pPr marL="210185" indent="-210185">
              <a:spcAft>
                <a:spcPts val="1200"/>
              </a:spcAft>
              <a:buClr>
                <a:schemeClr val="tx1"/>
              </a:buClr>
            </a:pPr>
            <a:r>
              <a:rPr lang="en-US" sz="3200">
                <a:latin typeface="Arial"/>
                <a:cs typeface="Arial"/>
              </a:rPr>
              <a:t>Data is collected from the Community Dispute Resolution Centers (CDRCs) by an outside contractor.</a:t>
            </a:r>
          </a:p>
          <a:p>
            <a:pPr marL="210185" indent="-210185">
              <a:spcAft>
                <a:spcPts val="1200"/>
              </a:spcAft>
              <a:buClr>
                <a:schemeClr val="tx1"/>
              </a:buClr>
            </a:pPr>
            <a:r>
              <a:rPr lang="en-US" sz="3200">
                <a:latin typeface="Arial"/>
                <a:cs typeface="Arial"/>
              </a:rPr>
              <a:t>Data is then entered into the New York State Education Department’s Special Education Data (</a:t>
            </a:r>
            <a:r>
              <a:rPr kumimoji="0" lang="en-US" sz="3200" b="0" i="0" u="none" strike="noStrike" kern="1200" cap="none" spc="0" normalizeH="0" baseline="0" noProof="0">
                <a:ln>
                  <a:noFill/>
                </a:ln>
                <a:solidFill>
                  <a:srgbClr val="1F3864"/>
                </a:solidFill>
                <a:effectLst/>
                <a:uLnTx/>
                <a:uFillTx/>
                <a:latin typeface="Arial"/>
                <a:cs typeface="Arial"/>
              </a:rPr>
              <a:t>SED) </a:t>
            </a:r>
            <a:r>
              <a:rPr lang="en-US" sz="3200">
                <a:latin typeface="Arial"/>
                <a:cs typeface="Arial"/>
              </a:rPr>
              <a:t>Monitoring Data Base by the contractor for the school year (July 1-June 30).</a:t>
            </a:r>
          </a:p>
          <a:p>
            <a:pPr marL="0" indent="0">
              <a:buClr>
                <a:schemeClr val="tx1"/>
              </a:buClr>
              <a:buNone/>
            </a:pPr>
            <a:endParaRPr lang="en-US"/>
          </a:p>
        </p:txBody>
      </p:sp>
      <p:sp>
        <p:nvSpPr>
          <p:cNvPr id="4" name="Slide Number Placeholder 3">
            <a:extLst>
              <a:ext uri="{FF2B5EF4-FFF2-40B4-BE49-F238E27FC236}">
                <a16:creationId xmlns:a16="http://schemas.microsoft.com/office/drawing/2014/main" id="{968D6285-8430-42A4-84E0-2BBC23DCBA91}"/>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a:pPr>
                <a:lnSpc>
                  <a:spcPct val="90000"/>
                </a:lnSpc>
                <a:spcAft>
                  <a:spcPts val="600"/>
                </a:spcAft>
              </a:pPr>
              <a:t>11</a:t>
            </a:fld>
            <a:endParaRPr lang="en-US" sz="1000"/>
          </a:p>
        </p:txBody>
      </p:sp>
      <p:pic>
        <p:nvPicPr>
          <p:cNvPr id="8" name="Graphic 7" descr="Programmer male with solid fill">
            <a:extLst>
              <a:ext uri="{FF2B5EF4-FFF2-40B4-BE49-F238E27FC236}">
                <a16:creationId xmlns:a16="http://schemas.microsoft.com/office/drawing/2014/main" id="{1E54E928-935B-44FD-BCFC-956B79A074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69960" y="2189480"/>
            <a:ext cx="2941320" cy="2941320"/>
          </a:xfrm>
          <a:prstGeom prst="rect">
            <a:avLst/>
          </a:prstGeom>
        </p:spPr>
      </p:pic>
      <p:pic>
        <p:nvPicPr>
          <p:cNvPr id="5" name="Audio 4">
            <a:hlinkClick r:id="" action="ppaction://media"/>
            <a:extLst>
              <a:ext uri="{FF2B5EF4-FFF2-40B4-BE49-F238E27FC236}">
                <a16:creationId xmlns:a16="http://schemas.microsoft.com/office/drawing/2014/main" id="{F20A62F5-6517-44C8-9F3E-F3F745EC4B3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39398182"/>
      </p:ext>
    </p:extLst>
  </p:cSld>
  <p:clrMapOvr>
    <a:masterClrMapping/>
  </p:clrMapOvr>
  <mc:AlternateContent xmlns:mc="http://schemas.openxmlformats.org/markup-compatibility/2006" xmlns:p14="http://schemas.microsoft.com/office/powerpoint/2010/main">
    <mc:Choice Requires="p14">
      <p:transition spd="med" p14:dur="700" advTm="25901">
        <p:fade/>
      </p:transition>
    </mc:Choice>
    <mc:Fallback xmlns="">
      <p:transition spd="med" advTm="259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85F4-6FFE-4885-9560-478D868401EF}"/>
              </a:ext>
            </a:extLst>
          </p:cNvPr>
          <p:cNvSpPr>
            <a:spLocks noGrp="1"/>
          </p:cNvSpPr>
          <p:nvPr>
            <p:ph type="title"/>
          </p:nvPr>
        </p:nvSpPr>
        <p:spPr>
          <a:xfrm>
            <a:off x="410402" y="407429"/>
            <a:ext cx="9371949" cy="723539"/>
          </a:xfrm>
        </p:spPr>
        <p:txBody>
          <a:bodyPr>
            <a:normAutofit/>
          </a:bodyPr>
          <a:lstStyle/>
          <a:p>
            <a:r>
              <a:rPr lang="en-US" sz="4000" b="1">
                <a:solidFill>
                  <a:schemeClr val="accent1">
                    <a:lumMod val="60000"/>
                    <a:lumOff val="40000"/>
                  </a:schemeClr>
                </a:solidFill>
                <a:latin typeface="Arial"/>
                <a:cs typeface="Arial"/>
              </a:rPr>
              <a:t>How We Measure Indicator 16</a:t>
            </a:r>
          </a:p>
        </p:txBody>
      </p:sp>
      <p:pic>
        <p:nvPicPr>
          <p:cNvPr id="7" name="Picture 7" descr="Description of the calculation for the Indicator 16 measurement The calculation is: the number of mediation agreements related to due process complaints,  plus the number of mediation agreements not related to due process complaints, divided by the total number of mediations held times 100.&#10;">
            <a:extLst>
              <a:ext uri="{FF2B5EF4-FFF2-40B4-BE49-F238E27FC236}">
                <a16:creationId xmlns:a16="http://schemas.microsoft.com/office/drawing/2014/main" id="{2C81B34F-D1D5-437D-A273-5A3CE2094650}"/>
              </a:ext>
            </a:extLst>
          </p:cNvPr>
          <p:cNvPicPr>
            <a:picLocks noChangeAspect="1"/>
          </p:cNvPicPr>
          <p:nvPr/>
        </p:nvPicPr>
        <p:blipFill>
          <a:blip r:embed="rId5"/>
          <a:stretch>
            <a:fillRect/>
          </a:stretch>
        </p:blipFill>
        <p:spPr>
          <a:xfrm>
            <a:off x="205201" y="1130968"/>
            <a:ext cx="11418276" cy="1720985"/>
          </a:xfrm>
          <a:prstGeom prst="rect">
            <a:avLst/>
          </a:prstGeom>
        </p:spPr>
      </p:pic>
      <p:sp>
        <p:nvSpPr>
          <p:cNvPr id="3" name="Content Placeholder 2">
            <a:extLst>
              <a:ext uri="{FF2B5EF4-FFF2-40B4-BE49-F238E27FC236}">
                <a16:creationId xmlns:a16="http://schemas.microsoft.com/office/drawing/2014/main" id="{DE61AD0E-E04A-43FB-8ED7-27A6BD08733F}"/>
              </a:ext>
            </a:extLst>
          </p:cNvPr>
          <p:cNvSpPr>
            <a:spLocks noGrp="1"/>
          </p:cNvSpPr>
          <p:nvPr>
            <p:ph idx="1"/>
          </p:nvPr>
        </p:nvSpPr>
        <p:spPr>
          <a:xfrm>
            <a:off x="829909" y="2851953"/>
            <a:ext cx="9637660" cy="2189279"/>
          </a:xfrm>
        </p:spPr>
        <p:txBody>
          <a:bodyPr vert="horz" lIns="91440" tIns="45720" rIns="91440" bIns="45720" rtlCol="0" anchor="t">
            <a:noAutofit/>
          </a:bodyPr>
          <a:lstStyle/>
          <a:p>
            <a:pPr marL="210185" indent="-210185"/>
            <a:r>
              <a:rPr lang="en-US" sz="1800" b="1">
                <a:latin typeface="Arial"/>
                <a:ea typeface="+mn-lt"/>
                <a:cs typeface="+mn-lt"/>
              </a:rPr>
              <a:t>Measurement:</a:t>
            </a:r>
            <a:r>
              <a:rPr lang="en-US" sz="1800">
                <a:latin typeface="Arial"/>
                <a:ea typeface="+mn-lt"/>
                <a:cs typeface="+mn-lt"/>
              </a:rPr>
              <a:t> Percent = (2.1(a)(i) + 2.1(b)(i)) divided by 2.1) times 100.  </a:t>
            </a:r>
          </a:p>
          <a:p>
            <a:pPr marL="210185" indent="-210185"/>
            <a:r>
              <a:rPr lang="en-US" sz="1800" b="1">
                <a:latin typeface="Arial"/>
                <a:ea typeface="+mn-lt"/>
                <a:cs typeface="Arial"/>
              </a:rPr>
              <a:t>Data Includes</a:t>
            </a:r>
            <a:r>
              <a:rPr lang="en-US" sz="1800">
                <a:latin typeface="Arial"/>
                <a:ea typeface="+mn-lt"/>
                <a:cs typeface="Arial"/>
              </a:rPr>
              <a:t>: </a:t>
            </a:r>
            <a:endParaRPr lang="en-US" sz="1800">
              <a:ea typeface="+mn-lt"/>
              <a:cs typeface="Arial"/>
            </a:endParaRPr>
          </a:p>
          <a:p>
            <a:pPr marL="210185" indent="-210185">
              <a:lnSpc>
                <a:spcPct val="100000"/>
              </a:lnSpc>
              <a:spcBef>
                <a:spcPts val="0"/>
              </a:spcBef>
            </a:pPr>
            <a:r>
              <a:rPr lang="en-US" sz="1800">
                <a:latin typeface="Arial"/>
                <a:ea typeface="+mn-lt"/>
                <a:cs typeface="Arial"/>
              </a:rPr>
              <a:t>(2.1): Mediations held</a:t>
            </a:r>
            <a:endParaRPr lang="en-US" sz="1800">
              <a:ea typeface="+mn-lt"/>
              <a:cs typeface="+mn-lt"/>
            </a:endParaRPr>
          </a:p>
          <a:p>
            <a:pPr marL="210185" indent="-210185">
              <a:lnSpc>
                <a:spcPct val="100000"/>
              </a:lnSpc>
              <a:spcBef>
                <a:spcPts val="0"/>
              </a:spcBef>
            </a:pPr>
            <a:r>
              <a:rPr lang="en-US" sz="1800">
                <a:latin typeface="Arial"/>
                <a:ea typeface="+mn-lt"/>
                <a:cs typeface="Arial"/>
              </a:rPr>
              <a:t>(2.1(a)): Mediations held related to due process complaints</a:t>
            </a:r>
            <a:endParaRPr lang="en-US" sz="1800">
              <a:ea typeface="+mn-lt"/>
              <a:cs typeface="+mn-lt"/>
            </a:endParaRPr>
          </a:p>
          <a:p>
            <a:pPr marL="210185" indent="-210185">
              <a:lnSpc>
                <a:spcPct val="100000"/>
              </a:lnSpc>
              <a:spcBef>
                <a:spcPts val="0"/>
              </a:spcBef>
            </a:pPr>
            <a:r>
              <a:rPr lang="en-US" sz="1800">
                <a:latin typeface="Arial"/>
                <a:ea typeface="+mn-lt"/>
                <a:cs typeface="Arial"/>
              </a:rPr>
              <a:t>(2.1(a)(i)): Mediation agreements related to due process complaints</a:t>
            </a:r>
            <a:endParaRPr lang="en-US" sz="1800">
              <a:ea typeface="+mn-lt"/>
              <a:cs typeface="Arial"/>
            </a:endParaRPr>
          </a:p>
          <a:p>
            <a:pPr marL="210185" indent="-210185">
              <a:lnSpc>
                <a:spcPct val="100000"/>
              </a:lnSpc>
              <a:spcBef>
                <a:spcPts val="0"/>
              </a:spcBef>
            </a:pPr>
            <a:r>
              <a:rPr lang="en-US" sz="1800">
                <a:latin typeface="Arial"/>
                <a:ea typeface="+mn-lt"/>
                <a:cs typeface="Arial"/>
              </a:rPr>
              <a:t>(2.1(b)): Mediations</a:t>
            </a:r>
            <a:r>
              <a:rPr lang="en-US" sz="1800" i="1">
                <a:latin typeface="Arial"/>
                <a:ea typeface="+mn-lt"/>
                <a:cs typeface="Arial"/>
              </a:rPr>
              <a:t> </a:t>
            </a:r>
            <a:r>
              <a:rPr lang="en-US" sz="1800">
                <a:latin typeface="Arial"/>
                <a:ea typeface="+mn-lt"/>
                <a:cs typeface="Arial"/>
              </a:rPr>
              <a:t>held not related to due process complaints</a:t>
            </a:r>
            <a:endParaRPr lang="en-US" sz="1800">
              <a:ea typeface="+mn-lt"/>
              <a:cs typeface="+mn-lt"/>
            </a:endParaRPr>
          </a:p>
          <a:p>
            <a:pPr marL="210185" indent="-210185">
              <a:lnSpc>
                <a:spcPct val="100000"/>
              </a:lnSpc>
              <a:spcBef>
                <a:spcPts val="0"/>
              </a:spcBef>
            </a:pPr>
            <a:r>
              <a:rPr lang="en-US" sz="1800">
                <a:latin typeface="Arial"/>
                <a:ea typeface="+mn-lt"/>
                <a:cs typeface="Arial"/>
              </a:rPr>
              <a:t>(2.1(b)(i)): Mediation agreements not related to due process complaints</a:t>
            </a:r>
            <a:endParaRPr lang="en-US" sz="1800">
              <a:ea typeface="+mn-lt"/>
              <a:cs typeface="+mn-lt"/>
            </a:endParaRPr>
          </a:p>
          <a:p>
            <a:pPr marL="210185" indent="-210185">
              <a:buFont typeface="Wingdings" panose="05000000000000000000" pitchFamily="2" charset="2"/>
              <a:buChar char="§"/>
            </a:pPr>
            <a:endParaRPr lang="en-US" sz="1800">
              <a:ea typeface="+mn-lt"/>
              <a:cs typeface="+mn-lt"/>
            </a:endParaRPr>
          </a:p>
          <a:p>
            <a:pPr marL="210185" indent="-210185">
              <a:buFont typeface="Wingdings" panose="05000000000000000000" pitchFamily="2" charset="2"/>
              <a:buChar char="§"/>
            </a:pPr>
            <a:endParaRPr lang="en-US" sz="1800">
              <a:latin typeface="Arial"/>
              <a:ea typeface="+mn-lt"/>
              <a:cs typeface="+mn-lt"/>
            </a:endParaRPr>
          </a:p>
          <a:p>
            <a:pPr marL="0" indent="0">
              <a:buNone/>
            </a:pPr>
            <a:endParaRPr lang="en-US" sz="1800">
              <a:latin typeface="Arial"/>
              <a:cs typeface="Arial"/>
            </a:endParaRPr>
          </a:p>
          <a:p>
            <a:pPr marL="210185" indent="-210185"/>
            <a:endParaRPr lang="en-US" sz="1800">
              <a:latin typeface="Arial"/>
              <a:ea typeface="+mn-lt"/>
              <a:cs typeface="+mn-lt"/>
            </a:endParaRPr>
          </a:p>
          <a:p>
            <a:pPr marL="210185" indent="-210185"/>
            <a:endParaRPr lang="en-US" sz="2800">
              <a:latin typeface="Arial"/>
              <a:ea typeface="+mn-lt"/>
              <a:cs typeface="+mn-lt"/>
            </a:endParaRPr>
          </a:p>
          <a:p>
            <a:pPr marL="210185" indent="-210185"/>
            <a:endParaRPr lang="en-US" sz="2800">
              <a:ea typeface="+mn-lt"/>
              <a:cs typeface="+mn-lt"/>
            </a:endParaRPr>
          </a:p>
          <a:p>
            <a:pPr marL="210185" indent="-210185"/>
            <a:endParaRPr lang="en-US"/>
          </a:p>
        </p:txBody>
      </p:sp>
      <p:sp>
        <p:nvSpPr>
          <p:cNvPr id="6" name="TextBox 5">
            <a:extLst>
              <a:ext uri="{FF2B5EF4-FFF2-40B4-BE49-F238E27FC236}">
                <a16:creationId xmlns:a16="http://schemas.microsoft.com/office/drawing/2014/main" id="{4F009163-F9FD-412B-8A15-234BBE1904A4}"/>
              </a:ext>
            </a:extLst>
          </p:cNvPr>
          <p:cNvSpPr txBox="1"/>
          <p:nvPr/>
        </p:nvSpPr>
        <p:spPr>
          <a:xfrm>
            <a:off x="410402" y="5041232"/>
            <a:ext cx="8517030" cy="369332"/>
          </a:xfrm>
          <a:prstGeom prst="rect">
            <a:avLst/>
          </a:prstGeom>
          <a:noFill/>
        </p:spPr>
        <p:txBody>
          <a:bodyPr wrap="square" rtlCol="0">
            <a:spAutoFit/>
          </a:bodyPr>
          <a:lstStyle/>
          <a:p>
            <a:r>
              <a:rPr lang="en-US" b="1"/>
              <a:t>Indicator 16 Measurement for the 2019-20 School Year</a:t>
            </a:r>
          </a:p>
        </p:txBody>
      </p:sp>
      <p:graphicFrame>
        <p:nvGraphicFramePr>
          <p:cNvPr id="5" name="Table 5">
            <a:extLst>
              <a:ext uri="{FF2B5EF4-FFF2-40B4-BE49-F238E27FC236}">
                <a16:creationId xmlns:a16="http://schemas.microsoft.com/office/drawing/2014/main" id="{9D337BA3-0424-4C1B-906F-B9EA4EFF8DEE}"/>
              </a:ext>
            </a:extLst>
          </p:cNvPr>
          <p:cNvGraphicFramePr>
            <a:graphicFrameLocks noGrp="1"/>
          </p:cNvGraphicFramePr>
          <p:nvPr>
            <p:extLst>
              <p:ext uri="{D42A27DB-BD31-4B8C-83A1-F6EECF244321}">
                <p14:modId xmlns:p14="http://schemas.microsoft.com/office/powerpoint/2010/main" val="6223374"/>
              </p:ext>
            </p:extLst>
          </p:nvPr>
        </p:nvGraphicFramePr>
        <p:xfrm>
          <a:off x="311495" y="5402180"/>
          <a:ext cx="11660236" cy="1084487"/>
        </p:xfrm>
        <a:graphic>
          <a:graphicData uri="http://schemas.openxmlformats.org/drawingml/2006/table">
            <a:tbl>
              <a:tblPr firstRow="1" bandRow="1">
                <a:tableStyleId>{3B4B98B0-60AC-42C2-AFA5-B58CD77FA1E5}</a:tableStyleId>
              </a:tblPr>
              <a:tblGrid>
                <a:gridCol w="6485021">
                  <a:extLst>
                    <a:ext uri="{9D8B030D-6E8A-4147-A177-3AD203B41FA5}">
                      <a16:colId xmlns:a16="http://schemas.microsoft.com/office/drawing/2014/main" val="1865505976"/>
                    </a:ext>
                  </a:extLst>
                </a:gridCol>
                <a:gridCol w="529390">
                  <a:extLst>
                    <a:ext uri="{9D8B030D-6E8A-4147-A177-3AD203B41FA5}">
                      <a16:colId xmlns:a16="http://schemas.microsoft.com/office/drawing/2014/main" val="577906492"/>
                    </a:ext>
                  </a:extLst>
                </a:gridCol>
                <a:gridCol w="2210229">
                  <a:extLst>
                    <a:ext uri="{9D8B030D-6E8A-4147-A177-3AD203B41FA5}">
                      <a16:colId xmlns:a16="http://schemas.microsoft.com/office/drawing/2014/main" val="1200640690"/>
                    </a:ext>
                  </a:extLst>
                </a:gridCol>
                <a:gridCol w="985747">
                  <a:extLst>
                    <a:ext uri="{9D8B030D-6E8A-4147-A177-3AD203B41FA5}">
                      <a16:colId xmlns:a16="http://schemas.microsoft.com/office/drawing/2014/main" val="2102199190"/>
                    </a:ext>
                  </a:extLst>
                </a:gridCol>
                <a:gridCol w="1449849">
                  <a:extLst>
                    <a:ext uri="{9D8B030D-6E8A-4147-A177-3AD203B41FA5}">
                      <a16:colId xmlns:a16="http://schemas.microsoft.com/office/drawing/2014/main" val="1651348257"/>
                    </a:ext>
                  </a:extLst>
                </a:gridCol>
              </a:tblGrid>
              <a:tr h="1084487">
                <a:tc>
                  <a:txBody>
                    <a:bodyPr/>
                    <a:lstStyle/>
                    <a:p>
                      <a:r>
                        <a:rPr lang="en-US"/>
                        <a:t>13 mediation agreements related to due process complaints + 97 mediation agreements not related to due process complaints</a:t>
                      </a:r>
                    </a:p>
                  </a:txBody>
                  <a:tcPr anchor="ctr"/>
                </a:tc>
                <a:tc>
                  <a:txBody>
                    <a:bodyPr/>
                    <a:lstStyle/>
                    <a:p>
                      <a:pPr algn="ctr"/>
                      <a:r>
                        <a:rPr lang="en-US" sz="2800"/>
                        <a:t>÷</a:t>
                      </a:r>
                    </a:p>
                  </a:txBody>
                  <a:tcPr anchor="ctr">
                    <a:solidFill>
                      <a:srgbClr val="DEEAF6"/>
                    </a:solidFill>
                  </a:tcPr>
                </a:tc>
                <a:tc>
                  <a:txBody>
                    <a:bodyPr/>
                    <a:lstStyle/>
                    <a:p>
                      <a:r>
                        <a:rPr lang="en-US"/>
                        <a:t>132 mediations held</a:t>
                      </a:r>
                    </a:p>
                  </a:txBody>
                  <a:tcPr anchor="ctr"/>
                </a:tc>
                <a:tc>
                  <a:txBody>
                    <a:bodyPr/>
                    <a:lstStyle/>
                    <a:p>
                      <a:r>
                        <a:rPr lang="en-US"/>
                        <a:t>X 100</a:t>
                      </a:r>
                    </a:p>
                  </a:txBody>
                  <a:tcPr anchor="ctr">
                    <a:solidFill>
                      <a:srgbClr val="DEEAF6"/>
                    </a:solidFill>
                  </a:tcPr>
                </a:tc>
                <a:tc>
                  <a:txBody>
                    <a:bodyPr/>
                    <a:lstStyle/>
                    <a:p>
                      <a:pPr algn="ctr"/>
                      <a:r>
                        <a:rPr lang="en-US" sz="2400"/>
                        <a:t>83.33%</a:t>
                      </a:r>
                    </a:p>
                  </a:txBody>
                  <a:tcPr anchor="ctr"/>
                </a:tc>
                <a:extLst>
                  <a:ext uri="{0D108BD9-81ED-4DB2-BD59-A6C34878D82A}">
                    <a16:rowId xmlns:a16="http://schemas.microsoft.com/office/drawing/2014/main" val="3369370093"/>
                  </a:ext>
                </a:extLst>
              </a:tr>
            </a:tbl>
          </a:graphicData>
        </a:graphic>
      </p:graphicFrame>
      <p:sp>
        <p:nvSpPr>
          <p:cNvPr id="4" name="Slide Number Placeholder 3">
            <a:extLst>
              <a:ext uri="{FF2B5EF4-FFF2-40B4-BE49-F238E27FC236}">
                <a16:creationId xmlns:a16="http://schemas.microsoft.com/office/drawing/2014/main" id="{968D6285-8430-42A4-84E0-2BBC23DCBA91}"/>
              </a:ext>
            </a:extLst>
          </p:cNvPr>
          <p:cNvSpPr>
            <a:spLocks noGrp="1"/>
          </p:cNvSpPr>
          <p:nvPr>
            <p:ph type="sldNum" sz="quarter" idx="12"/>
          </p:nvPr>
        </p:nvSpPr>
        <p:spPr/>
        <p:txBody>
          <a:bodyPr/>
          <a:lstStyle/>
          <a:p>
            <a:fld id="{9CD8D479-8942-46E8-A226-A4E01F7A105C}" type="slidenum">
              <a:rPr lang="en-US"/>
              <a:t>12</a:t>
            </a:fld>
            <a:endParaRPr lang="en-US"/>
          </a:p>
        </p:txBody>
      </p:sp>
      <p:pic>
        <p:nvPicPr>
          <p:cNvPr id="9" name="Audio 8">
            <a:hlinkClick r:id="" action="ppaction://media"/>
            <a:extLst>
              <a:ext uri="{FF2B5EF4-FFF2-40B4-BE49-F238E27FC236}">
                <a16:creationId xmlns:a16="http://schemas.microsoft.com/office/drawing/2014/main" id="{6F74E0D8-7D2A-4F7A-BFA3-BBD612D0BD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87534653"/>
      </p:ext>
    </p:extLst>
  </p:cSld>
  <p:clrMapOvr>
    <a:masterClrMapping/>
  </p:clrMapOvr>
  <mc:AlternateContent xmlns:mc="http://schemas.openxmlformats.org/markup-compatibility/2006" xmlns:p14="http://schemas.microsoft.com/office/powerpoint/2010/main">
    <mc:Choice Requires="p14">
      <p:transition spd="med" p14:dur="700" advTm="100180">
        <p:fade/>
      </p:transition>
    </mc:Choice>
    <mc:Fallback xmlns="">
      <p:transition spd="med" advTm="1001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85F4-6FFE-4885-9560-478D868401EF}"/>
              </a:ext>
            </a:extLst>
          </p:cNvPr>
          <p:cNvSpPr>
            <a:spLocks noGrp="1"/>
          </p:cNvSpPr>
          <p:nvPr>
            <p:ph type="title"/>
          </p:nvPr>
        </p:nvSpPr>
        <p:spPr>
          <a:xfrm>
            <a:off x="1163797" y="1715419"/>
            <a:ext cx="5033456" cy="3585827"/>
          </a:xfrm>
          <a:solidFill>
            <a:schemeClr val="bg2">
              <a:lumMod val="25000"/>
            </a:schemeClr>
          </a:solidFill>
        </p:spPr>
        <p:txBody>
          <a:bodyPr anchor="ctr">
            <a:normAutofit/>
          </a:bodyPr>
          <a:lstStyle/>
          <a:p>
            <a:r>
              <a:rPr lang="en-US" sz="2800">
                <a:solidFill>
                  <a:schemeClr val="accent4">
                    <a:lumMod val="60000"/>
                    <a:lumOff val="40000"/>
                  </a:schemeClr>
                </a:solidFill>
                <a:latin typeface="Arial"/>
                <a:cs typeface="Arial"/>
              </a:rPr>
              <a:t>Check for understanding: </a:t>
            </a:r>
            <a:br>
              <a:rPr lang="en-US" sz="2800">
                <a:latin typeface="Arial"/>
              </a:rPr>
            </a:br>
            <a:br>
              <a:rPr lang="en-US" sz="2800">
                <a:latin typeface="Arial"/>
              </a:rPr>
            </a:br>
            <a:r>
              <a:rPr lang="en-US" sz="2800">
                <a:solidFill>
                  <a:schemeClr val="accent4">
                    <a:lumMod val="60000"/>
                    <a:lumOff val="40000"/>
                  </a:schemeClr>
                </a:solidFill>
                <a:latin typeface="Arial"/>
                <a:cs typeface="Arial"/>
              </a:rPr>
              <a:t>Are there any questions about the SPP measurement for Indicator 16 and how the  data is used to measure results or outcomes?</a:t>
            </a:r>
            <a:endParaRPr lang="en-US" sz="2800">
              <a:solidFill>
                <a:schemeClr val="accent4">
                  <a:lumMod val="60000"/>
                  <a:lumOff val="40000"/>
                </a:schemeClr>
              </a:solidFill>
              <a:latin typeface="Arial"/>
              <a:ea typeface="+mj-lt"/>
              <a:cs typeface="Arial"/>
            </a:endParaRPr>
          </a:p>
        </p:txBody>
      </p:sp>
      <p:sp>
        <p:nvSpPr>
          <p:cNvPr id="4" name="Slide Number Placeholder 3">
            <a:extLst>
              <a:ext uri="{FF2B5EF4-FFF2-40B4-BE49-F238E27FC236}">
                <a16:creationId xmlns:a16="http://schemas.microsoft.com/office/drawing/2014/main" id="{968D6285-8430-42A4-84E0-2BBC23DCBA91}"/>
              </a:ext>
            </a:extLst>
          </p:cNvPr>
          <p:cNvSpPr>
            <a:spLocks noGrp="1"/>
          </p:cNvSpPr>
          <p:nvPr>
            <p:ph type="sldNum" sz="quarter" idx="12"/>
          </p:nvPr>
        </p:nvSpPr>
        <p:spPr/>
        <p:txBody>
          <a:bodyPr/>
          <a:lstStyle/>
          <a:p>
            <a:fld id="{9CD8D479-8942-46E8-A226-A4E01F7A105C}" type="slidenum">
              <a:rPr lang="en-US"/>
              <a:t>13</a:t>
            </a:fld>
            <a:endParaRPr lang="en-US"/>
          </a:p>
        </p:txBody>
      </p:sp>
      <p:sp>
        <p:nvSpPr>
          <p:cNvPr id="3" name="TextBox 2">
            <a:extLst>
              <a:ext uri="{FF2B5EF4-FFF2-40B4-BE49-F238E27FC236}">
                <a16:creationId xmlns:a16="http://schemas.microsoft.com/office/drawing/2014/main" id="{3F5C7A9D-09BA-45CB-B6FA-D76C14D7ADFD}"/>
              </a:ext>
            </a:extLst>
          </p:cNvPr>
          <p:cNvSpPr txBox="1"/>
          <p:nvPr/>
        </p:nvSpPr>
        <p:spPr>
          <a:xfrm>
            <a:off x="1108379" y="759411"/>
            <a:ext cx="7748751" cy="769441"/>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accent4">
                    <a:lumMod val="50000"/>
                  </a:schemeClr>
                </a:solidFill>
              </a:rPr>
              <a:t>Stakeholder</a:t>
            </a:r>
            <a:r>
              <a:rPr lang="en-US" sz="4400" b="1">
                <a:solidFill>
                  <a:schemeClr val="accent4">
                    <a:lumMod val="50000"/>
                  </a:schemeClr>
                </a:solidFill>
                <a:ea typeface="+mn-lt"/>
                <a:cs typeface="+mn-lt"/>
              </a:rPr>
              <a:t> Discussion</a:t>
            </a:r>
            <a:endParaRPr lang="en-US" sz="4400">
              <a:solidFill>
                <a:schemeClr val="accent4">
                  <a:lumMod val="50000"/>
                </a:schemeClr>
              </a:solidFill>
            </a:endParaRPr>
          </a:p>
        </p:txBody>
      </p:sp>
      <p:pic>
        <p:nvPicPr>
          <p:cNvPr id="6" name="Picture 5" descr="3D black question marks with one yellow question mark">
            <a:extLst>
              <a:ext uri="{FF2B5EF4-FFF2-40B4-BE49-F238E27FC236}">
                <a16:creationId xmlns:a16="http://schemas.microsoft.com/office/drawing/2014/main" id="{D28D42CA-9894-4216-80AB-D6594B32EEF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268" r="11100"/>
          <a:stretch/>
        </p:blipFill>
        <p:spPr>
          <a:xfrm>
            <a:off x="6326909" y="1715419"/>
            <a:ext cx="4775200" cy="3585826"/>
          </a:xfrm>
          <a:prstGeom prst="rect">
            <a:avLst/>
          </a:prstGeom>
        </p:spPr>
      </p:pic>
      <p:pic>
        <p:nvPicPr>
          <p:cNvPr id="5" name="Audio 4">
            <a:hlinkClick r:id="" action="ppaction://media"/>
            <a:extLst>
              <a:ext uri="{FF2B5EF4-FFF2-40B4-BE49-F238E27FC236}">
                <a16:creationId xmlns:a16="http://schemas.microsoft.com/office/drawing/2014/main" id="{CFEE46B0-E35F-4D00-AFBD-2B2585C323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69068539"/>
      </p:ext>
    </p:extLst>
  </p:cSld>
  <p:clrMapOvr>
    <a:masterClrMapping/>
  </p:clrMapOvr>
  <mc:AlternateContent xmlns:mc="http://schemas.openxmlformats.org/markup-compatibility/2006" xmlns:p14="http://schemas.microsoft.com/office/powerpoint/2010/main">
    <mc:Choice Requires="p14">
      <p:transition spd="med" p14:dur="700" advTm="10029">
        <p:fade/>
      </p:transition>
    </mc:Choice>
    <mc:Fallback xmlns="">
      <p:transition spd="med" advTm="100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58154-C890-4585-98AA-66ABB9F22F0F}"/>
              </a:ext>
            </a:extLst>
          </p:cNvPr>
          <p:cNvSpPr>
            <a:spLocks noGrp="1"/>
          </p:cNvSpPr>
          <p:nvPr>
            <p:ph type="title"/>
          </p:nvPr>
        </p:nvSpPr>
        <p:spPr>
          <a:xfrm>
            <a:off x="1410026" y="-1183566"/>
            <a:ext cx="9371949" cy="1183566"/>
          </a:xfrm>
        </p:spPr>
        <p:txBody>
          <a:bodyPr vert="horz" lIns="91440" tIns="45720" rIns="91440" bIns="45720" rtlCol="0" anchor="b">
            <a:normAutofit/>
          </a:bodyPr>
          <a:lstStyle/>
          <a:p>
            <a:r>
              <a:rPr lang="en-US"/>
              <a:t>The Data</a:t>
            </a:r>
          </a:p>
        </p:txBody>
      </p:sp>
      <p:graphicFrame>
        <p:nvGraphicFramePr>
          <p:cNvPr id="8" name="Content Placeholder 6" descr="Data">
            <a:extLst>
              <a:ext uri="{FF2B5EF4-FFF2-40B4-BE49-F238E27FC236}">
                <a16:creationId xmlns:a16="http://schemas.microsoft.com/office/drawing/2014/main" id="{B4132FE3-6397-42B1-882C-AF5DAEED5833}"/>
              </a:ext>
            </a:extLst>
          </p:cNvPr>
          <p:cNvGraphicFramePr>
            <a:graphicFrameLocks/>
          </p:cNvGraphicFramePr>
          <p:nvPr>
            <p:extLst>
              <p:ext uri="{D42A27DB-BD31-4B8C-83A1-F6EECF244321}">
                <p14:modId xmlns:p14="http://schemas.microsoft.com/office/powerpoint/2010/main" val="302133824"/>
              </p:ext>
            </p:extLst>
          </p:nvPr>
        </p:nvGraphicFramePr>
        <p:xfrm>
          <a:off x="1495963" y="1622785"/>
          <a:ext cx="8879321" cy="33396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0A2EF5EC-70A2-4EAB-8E61-BEB13528DAA2}"/>
              </a:ext>
            </a:extLst>
          </p:cNvPr>
          <p:cNvSpPr>
            <a:spLocks noGrp="1"/>
          </p:cNvSpPr>
          <p:nvPr>
            <p:ph type="sldNum" sz="quarter" idx="12"/>
          </p:nvPr>
        </p:nvSpPr>
        <p:spPr/>
        <p:txBody>
          <a:bodyPr/>
          <a:lstStyle/>
          <a:p>
            <a:fld id="{9CD8D479-8942-46E8-A226-A4E01F7A105C}" type="slidenum">
              <a:rPr lang="en-US"/>
              <a:t>14</a:t>
            </a:fld>
            <a:endParaRPr lang="en-US"/>
          </a:p>
        </p:txBody>
      </p:sp>
      <p:pic>
        <p:nvPicPr>
          <p:cNvPr id="3" name="Audio 2">
            <a:hlinkClick r:id="" action="ppaction://media"/>
            <a:extLst>
              <a:ext uri="{FF2B5EF4-FFF2-40B4-BE49-F238E27FC236}">
                <a16:creationId xmlns:a16="http://schemas.microsoft.com/office/drawing/2014/main" id="{E611C1BD-B134-44D9-B9D8-ED4F7C2B13D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82654069"/>
      </p:ext>
    </p:extLst>
  </p:cSld>
  <p:clrMapOvr>
    <a:masterClrMapping/>
  </p:clrMapOvr>
  <mc:AlternateContent xmlns:mc="http://schemas.openxmlformats.org/markup-compatibility/2006" xmlns:p14="http://schemas.microsoft.com/office/powerpoint/2010/main">
    <mc:Choice Requires="p14">
      <p:transition spd="med" p14:dur="700" advTm="5907">
        <p:fade/>
      </p:transition>
    </mc:Choice>
    <mc:Fallback xmlns="">
      <p:transition spd="med" advTm="59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18BBE-3FA2-4380-B238-24E4D365414E}"/>
              </a:ext>
            </a:extLst>
          </p:cNvPr>
          <p:cNvSpPr txBox="1">
            <a:spLocks noGrp="1"/>
          </p:cNvSpPr>
          <p:nvPr>
            <p:ph type="title" idx="4294967295"/>
          </p:nvPr>
        </p:nvSpPr>
        <p:spPr>
          <a:xfrm>
            <a:off x="397328" y="791937"/>
            <a:ext cx="603612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1">
                    <a:lumMod val="40000"/>
                    <a:lumOff val="60000"/>
                  </a:schemeClr>
                </a:solidFill>
                <a:effectLst/>
                <a:uLnTx/>
                <a:uFillTx/>
                <a:latin typeface="Arial"/>
                <a:ea typeface="+mn-ea"/>
                <a:cs typeface="Arial"/>
              </a:rPr>
              <a:t>Goal #2:</a:t>
            </a:r>
            <a:r>
              <a:rPr kumimoji="0" lang="en-US" sz="3600" b="1" i="0" u="none" strike="noStrike" kern="1200" cap="none" spc="0" normalizeH="0" baseline="0" noProof="0">
                <a:ln>
                  <a:noFill/>
                </a:ln>
                <a:solidFill>
                  <a:schemeClr val="tx1"/>
                </a:solidFill>
                <a:effectLst/>
                <a:uLnTx/>
                <a:uFillTx/>
                <a:latin typeface="Arial"/>
                <a:ea typeface="+mn-lt"/>
                <a:cs typeface="+mn-lt"/>
              </a:rPr>
              <a:t> </a:t>
            </a:r>
            <a:endParaRPr kumimoji="0" lang="en-US" sz="3600" b="1" i="0" u="none" strike="noStrike" kern="1200" cap="none" spc="0" normalizeH="0" baseline="0" noProof="0">
              <a:ln>
                <a:noFill/>
              </a:ln>
              <a:solidFill>
                <a:schemeClr val="tx1"/>
              </a:solidFill>
              <a:effectLst/>
              <a:uLnTx/>
              <a:uFillTx/>
              <a:latin typeface="Arial"/>
              <a:ea typeface="+mn-ea"/>
              <a:cs typeface="+mn-cs"/>
            </a:endParaRPr>
          </a:p>
        </p:txBody>
      </p:sp>
      <p:sp>
        <p:nvSpPr>
          <p:cNvPr id="27" name="TextBox 26">
            <a:extLst>
              <a:ext uri="{FF2B5EF4-FFF2-40B4-BE49-F238E27FC236}">
                <a16:creationId xmlns:a16="http://schemas.microsoft.com/office/drawing/2014/main" id="{09DC529F-E6C5-4EB6-BBDE-FFB58EFBA04C}"/>
              </a:ext>
            </a:extLst>
          </p:cNvPr>
          <p:cNvSpPr txBox="1"/>
          <p:nvPr/>
        </p:nvSpPr>
        <p:spPr>
          <a:xfrm>
            <a:off x="276019" y="1632368"/>
            <a:ext cx="8376814" cy="3493264"/>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900">
              <a:solidFill>
                <a:srgbClr val="1F3864"/>
              </a:solidFill>
              <a:latin typeface="Corbel" panose="020B0503020204020204"/>
              <a:cs typeface="Arial"/>
            </a:endParaRPr>
          </a:p>
          <a:p>
            <a:pPr marL="457200" indent="-457200">
              <a:buFont typeface="Wingdings"/>
              <a:buChar char="Ø"/>
            </a:pPr>
            <a:r>
              <a:rPr lang="en-US" sz="3200">
                <a:solidFill>
                  <a:srgbClr val="2F528F"/>
                </a:solidFill>
                <a:latin typeface="Arial"/>
                <a:cs typeface="Arial"/>
              </a:rPr>
              <a:t>Increase understanding of current information and trend data regarding NYS progress in meeting SPP 16 targets </a:t>
            </a:r>
            <a:endParaRPr lang="en-US" sz="3200">
              <a:solidFill>
                <a:srgbClr val="1F3864"/>
              </a:solidFill>
              <a:latin typeface="Corbel" panose="020B0503020204020204"/>
              <a:cs typeface="Arial"/>
            </a:endParaRPr>
          </a:p>
          <a:p>
            <a:pPr marL="457200" indent="-457200">
              <a:buFont typeface="Wingdings"/>
              <a:buChar char="Ø"/>
            </a:pPr>
            <a:endParaRPr lang="en-US" sz="3200">
              <a:solidFill>
                <a:srgbClr val="2F528F"/>
              </a:solidFill>
              <a:latin typeface="Arial"/>
              <a:cs typeface="Arial"/>
            </a:endParaRPr>
          </a:p>
          <a:p>
            <a:pPr marL="457200" indent="-457200">
              <a:buFont typeface="Wingdings"/>
              <a:buChar char="Ø"/>
            </a:pPr>
            <a:r>
              <a:rPr lang="en-US" sz="3200">
                <a:solidFill>
                  <a:srgbClr val="2F528F"/>
                </a:solidFill>
                <a:latin typeface="Arial"/>
                <a:cs typeface="Arial"/>
              </a:rPr>
              <a:t>Review state and national comparisons</a:t>
            </a:r>
          </a:p>
          <a:p>
            <a:pPr marL="457200" indent="-457200">
              <a:buFont typeface="Wingdings"/>
              <a:buChar char="Ø"/>
            </a:pPr>
            <a:endParaRPr lang="en-US" sz="3200">
              <a:solidFill>
                <a:srgbClr val="2F528F"/>
              </a:solidFill>
              <a:latin typeface="Arial"/>
              <a:cs typeface="Arial"/>
            </a:endParaRPr>
          </a:p>
        </p:txBody>
      </p:sp>
      <p:pic>
        <p:nvPicPr>
          <p:cNvPr id="7" name="Graphic 6">
            <a:extLst>
              <a:ext uri="{FF2B5EF4-FFF2-40B4-BE49-F238E27FC236}">
                <a16:creationId xmlns:a16="http://schemas.microsoft.com/office/drawing/2014/main" id="{06A503B7-1006-4F2F-A3C7-6D90AF32C54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38814" y="1740416"/>
            <a:ext cx="3277167" cy="3277167"/>
          </a:xfrm>
          <a:prstGeom prst="rect">
            <a:avLst/>
          </a:prstGeom>
        </p:spPr>
      </p:pic>
      <p:sp>
        <p:nvSpPr>
          <p:cNvPr id="4" name="Slide Number Placeholder 3">
            <a:extLst>
              <a:ext uri="{FF2B5EF4-FFF2-40B4-BE49-F238E27FC236}">
                <a16:creationId xmlns:a16="http://schemas.microsoft.com/office/drawing/2014/main" id="{8EE7E888-4496-452D-AB3A-882DE5489D61}"/>
              </a:ext>
            </a:extLst>
          </p:cNvPr>
          <p:cNvSpPr>
            <a:spLocks noGrp="1"/>
          </p:cNvSpPr>
          <p:nvPr>
            <p:ph type="sldNum" sz="quarter" idx="12"/>
          </p:nvPr>
        </p:nvSpPr>
        <p:spPr>
          <a:xfrm>
            <a:off x="8737600" y="6356351"/>
            <a:ext cx="2844800" cy="365125"/>
          </a:xfrm>
        </p:spPr>
        <p:txBody>
          <a:bodyPr anchor="ctr">
            <a:normAutofit/>
          </a:bodyPr>
          <a:lstStyle/>
          <a:p>
            <a:pPr>
              <a:spcAft>
                <a:spcPts val="600"/>
              </a:spcAft>
            </a:pPr>
            <a:fld id="{F0597B30-7949-4ED9-96B5-005BABF2293C}" type="slidenum">
              <a:rPr lang="en-US" smtClean="0"/>
              <a:pPr>
                <a:spcAft>
                  <a:spcPts val="600"/>
                </a:spcAft>
              </a:pPr>
              <a:t>15</a:t>
            </a:fld>
            <a:endParaRPr lang="en-US"/>
          </a:p>
        </p:txBody>
      </p:sp>
      <p:pic>
        <p:nvPicPr>
          <p:cNvPr id="2" name="Audio 1">
            <a:hlinkClick r:id="" action="ppaction://media"/>
            <a:extLst>
              <a:ext uri="{FF2B5EF4-FFF2-40B4-BE49-F238E27FC236}">
                <a16:creationId xmlns:a16="http://schemas.microsoft.com/office/drawing/2014/main" id="{C66DCC30-AD34-4457-A355-9130EE31E1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02879910"/>
      </p:ext>
    </p:extLst>
  </p:cSld>
  <p:clrMapOvr>
    <a:masterClrMapping/>
  </p:clrMapOvr>
  <mc:AlternateContent xmlns:mc="http://schemas.openxmlformats.org/markup-compatibility/2006" xmlns:p14="http://schemas.microsoft.com/office/powerpoint/2010/main">
    <mc:Choice Requires="p14">
      <p:transition spd="med" p14:dur="700" advTm="16294">
        <p:fade/>
      </p:transition>
    </mc:Choice>
    <mc:Fallback xmlns="">
      <p:transition spd="med" advTm="162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D6433-E6D6-4C05-8A2C-557997D110EB}"/>
              </a:ext>
            </a:extLst>
          </p:cNvPr>
          <p:cNvSpPr>
            <a:spLocks noGrp="1"/>
          </p:cNvSpPr>
          <p:nvPr>
            <p:ph type="title"/>
          </p:nvPr>
        </p:nvSpPr>
        <p:spPr>
          <a:xfrm>
            <a:off x="1088138" y="356297"/>
            <a:ext cx="9693838" cy="1183566"/>
          </a:xfrm>
        </p:spPr>
        <p:txBody>
          <a:bodyPr>
            <a:normAutofit fontScale="90000"/>
          </a:bodyPr>
          <a:lstStyle/>
          <a:p>
            <a:r>
              <a:rPr lang="en-US" sz="3600"/>
              <a:t>Explanation Indicator 16 FFY Data </a:t>
            </a:r>
            <a:br>
              <a:rPr lang="en-US" sz="3600"/>
            </a:br>
            <a:r>
              <a:rPr lang="en-US" sz="3600"/>
              <a:t>in the Annual Performance Report (APR) </a:t>
            </a:r>
            <a:endParaRPr lang="en-US"/>
          </a:p>
        </p:txBody>
      </p:sp>
      <p:sp>
        <p:nvSpPr>
          <p:cNvPr id="7" name="TextBox 6">
            <a:extLst>
              <a:ext uri="{FF2B5EF4-FFF2-40B4-BE49-F238E27FC236}">
                <a16:creationId xmlns:a16="http://schemas.microsoft.com/office/drawing/2014/main" id="{56243912-4678-41D5-A091-E247E3FCD806}"/>
              </a:ext>
            </a:extLst>
          </p:cNvPr>
          <p:cNvSpPr txBox="1"/>
          <p:nvPr/>
        </p:nvSpPr>
        <p:spPr>
          <a:xfrm>
            <a:off x="914400" y="1941525"/>
            <a:ext cx="10543032" cy="769441"/>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1F3864"/>
                </a:solidFill>
                <a:effectLst/>
                <a:uLnTx/>
                <a:uFillTx/>
                <a:latin typeface="Corbel" panose="020B0503020204020204"/>
                <a:ea typeface="+mn-ea"/>
                <a:cs typeface="+mn-cs"/>
              </a:rPr>
              <a:t>Data years presented will reflect the data NYSED submits to the federal Office of Special Education Programs (OSEP) in the APR which covers the federal fiscal year (FFY) period </a:t>
            </a:r>
          </a:p>
        </p:txBody>
      </p:sp>
      <p:graphicFrame>
        <p:nvGraphicFramePr>
          <p:cNvPr id="8" name="Content Placeholder 3" descr="Description of the school year data that is submitted in the Annual Performance Report on a federal fiscal year basis. ">
            <a:extLst>
              <a:ext uri="{FF2B5EF4-FFF2-40B4-BE49-F238E27FC236}">
                <a16:creationId xmlns:a16="http://schemas.microsoft.com/office/drawing/2014/main" id="{02748ED5-F8EA-4A11-B475-B65C83B53061}"/>
              </a:ext>
            </a:extLst>
          </p:cNvPr>
          <p:cNvGraphicFramePr/>
          <p:nvPr/>
        </p:nvGraphicFramePr>
        <p:xfrm>
          <a:off x="349871" y="2710966"/>
          <a:ext cx="11719948" cy="39184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888DBA58-1AAE-41C0-8BB5-7CAFA2DCB7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3" name="Audio 2">
            <a:hlinkClick r:id="" action="ppaction://media"/>
            <a:extLst>
              <a:ext uri="{FF2B5EF4-FFF2-40B4-BE49-F238E27FC236}">
                <a16:creationId xmlns:a16="http://schemas.microsoft.com/office/drawing/2014/main" id="{71124CFE-22E3-4C9A-B708-44AC0177DEE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73532693"/>
      </p:ext>
    </p:extLst>
  </p:cSld>
  <p:clrMapOvr>
    <a:masterClrMapping/>
  </p:clrMapOvr>
  <mc:AlternateContent xmlns:mc="http://schemas.openxmlformats.org/markup-compatibility/2006" xmlns:p14="http://schemas.microsoft.com/office/powerpoint/2010/main">
    <mc:Choice Requires="p14">
      <p:transition spd="med" p14:dur="700" advTm="45177">
        <p:fade/>
      </p:transition>
    </mc:Choice>
    <mc:Fallback xmlns="">
      <p:transition spd="med" advTm="451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63F57-0B25-4155-B789-392BCD70E0DC}"/>
              </a:ext>
            </a:extLst>
          </p:cNvPr>
          <p:cNvSpPr>
            <a:spLocks noGrp="1"/>
          </p:cNvSpPr>
          <p:nvPr>
            <p:ph type="title"/>
          </p:nvPr>
        </p:nvSpPr>
        <p:spPr>
          <a:xfrm>
            <a:off x="410402" y="158747"/>
            <a:ext cx="10371573" cy="1183566"/>
          </a:xfrm>
        </p:spPr>
        <p:txBody>
          <a:bodyPr>
            <a:normAutofit/>
          </a:bodyPr>
          <a:lstStyle/>
          <a:p>
            <a:r>
              <a:rPr lang="en-US"/>
              <a:t>Indicator 16: Mediation Agreements </a:t>
            </a:r>
            <a:br>
              <a:rPr lang="en-US"/>
            </a:br>
            <a:r>
              <a:rPr lang="en-US"/>
              <a:t>Trend Data FFY 2014 – FFY 2019</a:t>
            </a:r>
          </a:p>
        </p:txBody>
      </p:sp>
      <p:sp>
        <p:nvSpPr>
          <p:cNvPr id="9" name="TextBox 8">
            <a:extLst>
              <a:ext uri="{FF2B5EF4-FFF2-40B4-BE49-F238E27FC236}">
                <a16:creationId xmlns:a16="http://schemas.microsoft.com/office/drawing/2014/main" id="{E7313E1B-4646-4544-94CA-594FD100B0DF}"/>
              </a:ext>
            </a:extLst>
          </p:cNvPr>
          <p:cNvSpPr txBox="1"/>
          <p:nvPr/>
        </p:nvSpPr>
        <p:spPr>
          <a:xfrm>
            <a:off x="205200" y="1383855"/>
            <a:ext cx="11772367" cy="369332"/>
          </a:xfrm>
          <a:prstGeom prst="rect">
            <a:avLst/>
          </a:prstGeom>
          <a:noFill/>
        </p:spPr>
        <p:txBody>
          <a:bodyPr wrap="square">
            <a:spAutoFit/>
          </a:bodyPr>
          <a:lstStyle/>
          <a:p>
            <a:pPr marL="0" marR="0" algn="ctr">
              <a:spcBef>
                <a:spcPts val="300"/>
              </a:spcBef>
              <a:spcAft>
                <a:spcPts val="300"/>
              </a:spcAft>
            </a:pPr>
            <a:r>
              <a:rPr lang="en-US" sz="1800" b="1">
                <a:effectLst/>
              </a:rPr>
              <a:t>Indicator 16 Trend Data</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Content Placeholder 4">
            <a:extLst>
              <a:ext uri="{FF2B5EF4-FFF2-40B4-BE49-F238E27FC236}">
                <a16:creationId xmlns:a16="http://schemas.microsoft.com/office/drawing/2014/main" id="{4DD7C434-0CDB-47BC-91A2-6AC7B44A1E55}"/>
              </a:ext>
            </a:extLst>
          </p:cNvPr>
          <p:cNvGraphicFramePr>
            <a:graphicFrameLocks noGrp="1"/>
          </p:cNvGraphicFramePr>
          <p:nvPr>
            <p:ph idx="1"/>
            <p:extLst>
              <p:ext uri="{D42A27DB-BD31-4B8C-83A1-F6EECF244321}">
                <p14:modId xmlns:p14="http://schemas.microsoft.com/office/powerpoint/2010/main" val="2839605622"/>
              </p:ext>
            </p:extLst>
          </p:nvPr>
        </p:nvGraphicFramePr>
        <p:xfrm>
          <a:off x="205201" y="1794729"/>
          <a:ext cx="11772367" cy="1227908"/>
        </p:xfrm>
        <a:graphic>
          <a:graphicData uri="http://schemas.openxmlformats.org/drawingml/2006/table">
            <a:tbl>
              <a:tblPr firstRow="1">
                <a:tableStyleId>{5C22544A-7EE6-4342-B048-85BDC9FD1C3A}</a:tableStyleId>
              </a:tblPr>
              <a:tblGrid>
                <a:gridCol w="2121254">
                  <a:extLst>
                    <a:ext uri="{9D8B030D-6E8A-4147-A177-3AD203B41FA5}">
                      <a16:colId xmlns:a16="http://schemas.microsoft.com/office/drawing/2014/main" val="9492891"/>
                    </a:ext>
                  </a:extLst>
                </a:gridCol>
                <a:gridCol w="1385354">
                  <a:extLst>
                    <a:ext uri="{9D8B030D-6E8A-4147-A177-3AD203B41FA5}">
                      <a16:colId xmlns:a16="http://schemas.microsoft.com/office/drawing/2014/main" val="3233621167"/>
                    </a:ext>
                  </a:extLst>
                </a:gridCol>
                <a:gridCol w="942399">
                  <a:extLst>
                    <a:ext uri="{9D8B030D-6E8A-4147-A177-3AD203B41FA5}">
                      <a16:colId xmlns:a16="http://schemas.microsoft.com/office/drawing/2014/main" val="3906926620"/>
                    </a:ext>
                  </a:extLst>
                </a:gridCol>
                <a:gridCol w="942399">
                  <a:extLst>
                    <a:ext uri="{9D8B030D-6E8A-4147-A177-3AD203B41FA5}">
                      <a16:colId xmlns:a16="http://schemas.microsoft.com/office/drawing/2014/main" val="3652596886"/>
                    </a:ext>
                  </a:extLst>
                </a:gridCol>
                <a:gridCol w="942399">
                  <a:extLst>
                    <a:ext uri="{9D8B030D-6E8A-4147-A177-3AD203B41FA5}">
                      <a16:colId xmlns:a16="http://schemas.microsoft.com/office/drawing/2014/main" val="2330465162"/>
                    </a:ext>
                  </a:extLst>
                </a:gridCol>
                <a:gridCol w="1812854">
                  <a:extLst>
                    <a:ext uri="{9D8B030D-6E8A-4147-A177-3AD203B41FA5}">
                      <a16:colId xmlns:a16="http://schemas.microsoft.com/office/drawing/2014/main" val="522449165"/>
                    </a:ext>
                  </a:extLst>
                </a:gridCol>
                <a:gridCol w="1812854">
                  <a:extLst>
                    <a:ext uri="{9D8B030D-6E8A-4147-A177-3AD203B41FA5}">
                      <a16:colId xmlns:a16="http://schemas.microsoft.com/office/drawing/2014/main" val="337474633"/>
                    </a:ext>
                  </a:extLst>
                </a:gridCol>
                <a:gridCol w="1812854">
                  <a:extLst>
                    <a:ext uri="{9D8B030D-6E8A-4147-A177-3AD203B41FA5}">
                      <a16:colId xmlns:a16="http://schemas.microsoft.com/office/drawing/2014/main" val="3901899907"/>
                    </a:ext>
                  </a:extLst>
                </a:gridCol>
              </a:tblGrid>
              <a:tr h="613954">
                <a:tc>
                  <a:txBody>
                    <a:bodyPr/>
                    <a:lstStyle/>
                    <a:p>
                      <a:pPr marL="0" marR="0" algn="ctr">
                        <a:spcBef>
                          <a:spcPts val="0"/>
                        </a:spcBef>
                        <a:spcAft>
                          <a:spcPts val="0"/>
                        </a:spcAft>
                      </a:pPr>
                      <a:r>
                        <a:rPr lang="en-US" sz="1800" b="1">
                          <a:effectLst/>
                        </a:rPr>
                        <a:t>Baseline Data</a:t>
                      </a:r>
                    </a:p>
                    <a:p>
                      <a:pPr marL="0" marR="0" algn="ctr">
                        <a:spcBef>
                          <a:spcPts val="0"/>
                        </a:spcBef>
                        <a:spcAft>
                          <a:spcPts val="0"/>
                        </a:spcAft>
                      </a:pPr>
                      <a:r>
                        <a:rPr lang="en-US" sz="1800" b="1">
                          <a:effectLst/>
                        </a:rPr>
                        <a:t>2006</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pPr>
                      <a:r>
                        <a:rPr lang="en-US" sz="1800" b="1">
                          <a:effectLst/>
                        </a:rPr>
                        <a:t>FFY</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pPr>
                      <a:r>
                        <a:rPr lang="en-US" sz="1800" b="1">
                          <a:effectLst/>
                        </a:rPr>
                        <a:t>2014</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pPr>
                      <a:r>
                        <a:rPr lang="en-US" sz="1800" b="1">
                          <a:effectLst/>
                        </a:rPr>
                        <a:t>2015</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pPr>
                      <a:r>
                        <a:rPr lang="en-US" sz="1800" b="1">
                          <a:effectLst/>
                        </a:rPr>
                        <a:t>2016</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pPr>
                      <a:r>
                        <a:rPr lang="en-US" sz="1800" b="1">
                          <a:effectLst/>
                        </a:rPr>
                        <a:t>2017</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pPr>
                      <a:r>
                        <a:rPr lang="en-US" sz="1800" b="1">
                          <a:effectLst/>
                        </a:rPr>
                        <a:t>2018</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pPr>
                      <a:r>
                        <a:rPr lang="en-US" sz="1800" b="1">
                          <a:effectLst/>
                        </a:rPr>
                        <a:t>2019</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3352563"/>
                  </a:ext>
                </a:extLst>
              </a:tr>
              <a:tr h="306977">
                <a:tc>
                  <a:txBody>
                    <a:bodyPr/>
                    <a:lstStyle/>
                    <a:p>
                      <a:pPr marL="0" marR="0" algn="ctr">
                        <a:spcBef>
                          <a:spcPts val="300"/>
                        </a:spcBef>
                        <a:spcAft>
                          <a:spcPts val="300"/>
                        </a:spcAft>
                      </a:pPr>
                      <a:r>
                        <a:rPr lang="en-US" sz="1800">
                          <a:effectLst/>
                        </a:rPr>
                        <a:t>90.64%</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300"/>
                        </a:spcBef>
                        <a:spcAft>
                          <a:spcPts val="300"/>
                        </a:spcAft>
                      </a:pPr>
                      <a:r>
                        <a:rPr lang="en-US" sz="1800" b="1">
                          <a:effectLst/>
                        </a:rPr>
                        <a:t>Target &lt;=</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pPr>
                      <a:r>
                        <a:rPr lang="en-US" sz="1800">
                          <a:effectLst/>
                        </a:rPr>
                        <a:t>88.00%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pPr>
                      <a:r>
                        <a:rPr lang="en-US" sz="1800">
                          <a:effectLst/>
                        </a:rPr>
                        <a:t>90.00%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pPr>
                      <a:r>
                        <a:rPr lang="en-US" sz="1800">
                          <a:effectLst/>
                        </a:rPr>
                        <a:t>94.00%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pPr>
                      <a:r>
                        <a:rPr lang="en-US" sz="1800" b="1">
                          <a:effectLst/>
                        </a:rPr>
                        <a:t>89.00% - 92.00%</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pPr>
                      <a:r>
                        <a:rPr lang="en-US" sz="1800" b="1">
                          <a:effectLst/>
                        </a:rPr>
                        <a:t>91.00% - 95.00%</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pPr>
                      <a:r>
                        <a:rPr lang="en-US" sz="1800" b="1">
                          <a:effectLst/>
                        </a:rPr>
                        <a:t>91.00% - 95.00%</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8029306"/>
                  </a:ext>
                </a:extLst>
              </a:tr>
              <a:tr h="306977">
                <a:tc>
                  <a:txBody>
                    <a:bodyPr/>
                    <a:lstStyle/>
                    <a:p>
                      <a:pPr marL="0" marR="0">
                        <a:spcBef>
                          <a:spcPts val="300"/>
                        </a:spcBef>
                        <a:spcAft>
                          <a:spcPts val="300"/>
                        </a:spcAft>
                      </a:pPr>
                      <a:r>
                        <a:rPr lang="en-US" sz="1800">
                          <a:effectLst/>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a:spcBef>
                          <a:spcPts val="300"/>
                        </a:spcBef>
                        <a:spcAft>
                          <a:spcPts val="300"/>
                        </a:spcAft>
                      </a:pPr>
                      <a:r>
                        <a:rPr lang="en-US" sz="1800" b="1">
                          <a:effectLst/>
                        </a:rPr>
                        <a:t>Data</a:t>
                      </a:r>
                      <a:endParaRPr lang="en-US" sz="1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pPr>
                      <a:r>
                        <a:rPr lang="en-US" sz="1800">
                          <a:effectLst/>
                        </a:rPr>
                        <a:t>88.53%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pPr>
                      <a:r>
                        <a:rPr lang="en-US" sz="1800">
                          <a:effectLst/>
                        </a:rPr>
                        <a:t>83.02%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pPr>
                      <a:r>
                        <a:rPr lang="en-US" sz="1800">
                          <a:effectLst/>
                        </a:rPr>
                        <a:t>86.63%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pPr>
                      <a:r>
                        <a:rPr lang="en-US" sz="1800">
                          <a:effectLst/>
                        </a:rPr>
                        <a:t>88.74%</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pPr>
                      <a:r>
                        <a:rPr lang="en-US" sz="1800">
                          <a:effectLst/>
                        </a:rPr>
                        <a:t>85.19%</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300"/>
                        </a:spcBef>
                        <a:spcAft>
                          <a:spcPts val="300"/>
                        </a:spcAft>
                      </a:pPr>
                      <a:r>
                        <a:rPr lang="en-US" sz="1800">
                          <a:effectLst/>
                        </a:rPr>
                        <a:t>83.33%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4760472"/>
                  </a:ext>
                </a:extLst>
              </a:tr>
            </a:tbl>
          </a:graphicData>
        </a:graphic>
      </p:graphicFrame>
      <p:graphicFrame>
        <p:nvGraphicFramePr>
          <p:cNvPr id="6" name="Chart 5" descr="Indicator 16: Mediation Agreements Trend chart">
            <a:extLst>
              <a:ext uri="{FF2B5EF4-FFF2-40B4-BE49-F238E27FC236}">
                <a16:creationId xmlns:a16="http://schemas.microsoft.com/office/drawing/2014/main" id="{E5210D77-D500-4AA4-BBB2-C1AE5F9D4A16}"/>
              </a:ext>
            </a:extLst>
          </p:cNvPr>
          <p:cNvGraphicFramePr/>
          <p:nvPr>
            <p:extLst>
              <p:ext uri="{D42A27DB-BD31-4B8C-83A1-F6EECF244321}">
                <p14:modId xmlns:p14="http://schemas.microsoft.com/office/powerpoint/2010/main" val="2490627488"/>
              </p:ext>
            </p:extLst>
          </p:nvPr>
        </p:nvGraphicFramePr>
        <p:xfrm>
          <a:off x="209818" y="3215143"/>
          <a:ext cx="11772365" cy="3221751"/>
        </p:xfrm>
        <a:graphic>
          <a:graphicData uri="http://schemas.openxmlformats.org/drawingml/2006/chart">
            <c:chart xmlns:c="http://schemas.openxmlformats.org/drawingml/2006/chart" xmlns:r="http://schemas.openxmlformats.org/officeDocument/2006/relationships" r:id="rId5"/>
          </a:graphicData>
        </a:graphic>
      </p:graphicFrame>
      <p:sp>
        <p:nvSpPr>
          <p:cNvPr id="4" name="Slide Number Placeholder 3">
            <a:extLst>
              <a:ext uri="{FF2B5EF4-FFF2-40B4-BE49-F238E27FC236}">
                <a16:creationId xmlns:a16="http://schemas.microsoft.com/office/drawing/2014/main" id="{AFA6D6EB-AA1C-46DB-B01C-D104BAF213A5}"/>
              </a:ext>
            </a:extLst>
          </p:cNvPr>
          <p:cNvSpPr>
            <a:spLocks noGrp="1"/>
          </p:cNvSpPr>
          <p:nvPr>
            <p:ph type="sldNum" sz="quarter" idx="12"/>
          </p:nvPr>
        </p:nvSpPr>
        <p:spPr/>
        <p:txBody>
          <a:bodyPr/>
          <a:lstStyle/>
          <a:p>
            <a:fld id="{F0597B30-7949-4ED9-96B5-005BABF2293C}" type="slidenum">
              <a:rPr lang="en-US" smtClean="0"/>
              <a:pPr/>
              <a:t>17</a:t>
            </a:fld>
            <a:endParaRPr lang="en-US"/>
          </a:p>
        </p:txBody>
      </p:sp>
      <p:pic>
        <p:nvPicPr>
          <p:cNvPr id="3" name="Audio 2">
            <a:hlinkClick r:id="" action="ppaction://media"/>
            <a:extLst>
              <a:ext uri="{FF2B5EF4-FFF2-40B4-BE49-F238E27FC236}">
                <a16:creationId xmlns:a16="http://schemas.microsoft.com/office/drawing/2014/main" id="{5E562719-297E-4861-AC9C-2FC9CD1119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20634757"/>
      </p:ext>
    </p:extLst>
  </p:cSld>
  <p:clrMapOvr>
    <a:masterClrMapping/>
  </p:clrMapOvr>
  <mc:AlternateContent xmlns:mc="http://schemas.openxmlformats.org/markup-compatibility/2006" xmlns:p14="http://schemas.microsoft.com/office/powerpoint/2010/main">
    <mc:Choice Requires="p14">
      <p:transition spd="med" p14:dur="700" advTm="122956">
        <p:fade/>
      </p:transition>
    </mc:Choice>
    <mc:Fallback xmlns="">
      <p:transition spd="med" advTm="1229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B37D07B-3A24-4D1C-AB38-E7D3C2A1162E}"/>
              </a:ext>
            </a:extLst>
          </p:cNvPr>
          <p:cNvSpPr txBox="1">
            <a:spLocks noGrp="1" noChangeArrowheads="1"/>
          </p:cNvSpPr>
          <p:nvPr>
            <p:ph type="title" idx="4294967295"/>
          </p:nvPr>
        </p:nvSpPr>
        <p:spPr>
          <a:xfrm>
            <a:off x="616688" y="173422"/>
            <a:ext cx="7623546" cy="11684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0" i="0" u="none" strike="noStrike" kern="1200" cap="none" spc="0" normalizeH="0" baseline="0" noProof="0">
                <a:ln>
                  <a:noFill/>
                </a:ln>
                <a:solidFill>
                  <a:schemeClr val="accent1">
                    <a:lumMod val="75000"/>
                  </a:schemeClr>
                </a:solidFill>
                <a:effectLst/>
                <a:uLnTx/>
                <a:uFillTx/>
                <a:latin typeface="+mj-lt"/>
                <a:ea typeface="+mj-ea"/>
                <a:cs typeface="+mj-cs"/>
              </a:rPr>
              <a:t>Percent of Mediation Sessions Resulting in Mediation Agreements to Resolve the Dispute</a:t>
            </a:r>
            <a:endParaRPr kumimoji="0" lang="en-US" altLang="en-US" sz="2800" b="0" i="0" u="none" strike="noStrike" kern="1200" cap="none" spc="0" normalizeH="0" baseline="0" noProof="0">
              <a:ln>
                <a:noFill/>
              </a:ln>
              <a:solidFill>
                <a:srgbClr val="FF0000"/>
              </a:solidFill>
              <a:effectLst/>
              <a:uLnTx/>
              <a:uFillTx/>
              <a:latin typeface="+mj-lt"/>
              <a:ea typeface="+mj-ea"/>
              <a:cs typeface="+mj-cs"/>
            </a:endParaRPr>
          </a:p>
        </p:txBody>
      </p:sp>
      <p:graphicFrame>
        <p:nvGraphicFramePr>
          <p:cNvPr id="5" name="Content Placeholder 4" descr="Percent of mediation sessions resulting in mediation agreements chart">
            <a:extLst>
              <a:ext uri="{FF2B5EF4-FFF2-40B4-BE49-F238E27FC236}">
                <a16:creationId xmlns:a16="http://schemas.microsoft.com/office/drawing/2014/main" id="{F33AC541-3B00-4CDC-AE03-983524973173}"/>
              </a:ext>
            </a:extLst>
          </p:cNvPr>
          <p:cNvGraphicFramePr>
            <a:graphicFrameLocks/>
          </p:cNvGraphicFramePr>
          <p:nvPr>
            <p:extLst>
              <p:ext uri="{D42A27DB-BD31-4B8C-83A1-F6EECF244321}">
                <p14:modId xmlns:p14="http://schemas.microsoft.com/office/powerpoint/2010/main" val="3655844238"/>
              </p:ext>
            </p:extLst>
          </p:nvPr>
        </p:nvGraphicFramePr>
        <p:xfrm>
          <a:off x="132340" y="1266825"/>
          <a:ext cx="11960343" cy="5248275"/>
        </p:xfrm>
        <a:graphic>
          <a:graphicData uri="http://schemas.openxmlformats.org/drawingml/2006/chart">
            <c:chart xmlns:c="http://schemas.openxmlformats.org/drawingml/2006/chart" xmlns:r="http://schemas.openxmlformats.org/officeDocument/2006/relationships" r:id="rId5"/>
          </a:graphicData>
        </a:graphic>
      </p:graphicFrame>
      <p:sp>
        <p:nvSpPr>
          <p:cNvPr id="2" name="Slide Number Placeholder 1">
            <a:extLst>
              <a:ext uri="{FF2B5EF4-FFF2-40B4-BE49-F238E27FC236}">
                <a16:creationId xmlns:a16="http://schemas.microsoft.com/office/drawing/2014/main" id="{3EEC0DFF-E7AD-4801-8B63-5AA267F63417}"/>
              </a:ext>
            </a:extLst>
          </p:cNvPr>
          <p:cNvSpPr>
            <a:spLocks noGrp="1"/>
          </p:cNvSpPr>
          <p:nvPr>
            <p:ph type="sldNum" sz="quarter" idx="12"/>
          </p:nvPr>
        </p:nvSpPr>
        <p:spPr/>
        <p:txBody>
          <a:bodyPr/>
          <a:lstStyle/>
          <a:p>
            <a:fld id="{9CD8D479-8942-46E8-A226-A4E01F7A105C}" type="slidenum">
              <a:rPr lang="en-US" smtClean="0"/>
              <a:t>18</a:t>
            </a:fld>
            <a:endParaRPr lang="en-US"/>
          </a:p>
        </p:txBody>
      </p:sp>
      <p:pic>
        <p:nvPicPr>
          <p:cNvPr id="3" name="Audio 2">
            <a:hlinkClick r:id="" action="ppaction://media"/>
            <a:extLst>
              <a:ext uri="{FF2B5EF4-FFF2-40B4-BE49-F238E27FC236}">
                <a16:creationId xmlns:a16="http://schemas.microsoft.com/office/drawing/2014/main" id="{DBE20C98-8F2D-4BE5-B641-2FF403E8B3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29720450"/>
      </p:ext>
    </p:extLst>
  </p:cSld>
  <p:clrMapOvr>
    <a:masterClrMapping/>
  </p:clrMapOvr>
  <mc:AlternateContent xmlns:mc="http://schemas.openxmlformats.org/markup-compatibility/2006" xmlns:p14="http://schemas.microsoft.com/office/powerpoint/2010/main">
    <mc:Choice Requires="p14">
      <p:transition spd="med" p14:dur="700" advTm="27595">
        <p:fade/>
      </p:transition>
    </mc:Choice>
    <mc:Fallback xmlns="">
      <p:transition spd="med" advTm="275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27E14AE-AD16-4BE8-836B-47D5D71E24B2}"/>
              </a:ext>
            </a:extLst>
          </p:cNvPr>
          <p:cNvSpPr txBox="1">
            <a:spLocks noGrp="1"/>
          </p:cNvSpPr>
          <p:nvPr>
            <p:ph type="title" idx="4294967295"/>
          </p:nvPr>
        </p:nvSpPr>
        <p:spPr>
          <a:xfrm>
            <a:off x="322039" y="282841"/>
            <a:ext cx="9192734" cy="461665"/>
          </a:xfrm>
          <a:prstGeom prst="rect">
            <a:avLst/>
          </a:prstGeom>
          <a:solidFill>
            <a:schemeClr val="lt1"/>
          </a:solidFill>
          <a:ln w="12700" cap="flat" cmpd="sng" algn="ctr">
            <a:solidFill>
              <a:schemeClr val="accent1"/>
            </a:solidFill>
            <a:prstDash val="solid"/>
            <a:miter lim="800000"/>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dk1"/>
                </a:solidFill>
                <a:effectLst/>
                <a:uLnTx/>
                <a:uFillTx/>
                <a:latin typeface="Arial"/>
                <a:ea typeface="+mn-ea"/>
                <a:cs typeface="Arial"/>
              </a:rPr>
              <a:t>7-PAK State Comparison of Results Achieved for Mediation</a:t>
            </a:r>
            <a:endParaRPr kumimoji="0" lang="en-US" sz="2400" b="1" i="0" u="none" strike="noStrike" kern="1200" cap="none" spc="0" normalizeH="0" baseline="0" noProof="0">
              <a:ln>
                <a:noFill/>
              </a:ln>
              <a:solidFill>
                <a:schemeClr val="dk1"/>
              </a:solidFill>
              <a:effectLst/>
              <a:uLnTx/>
              <a:uFillTx/>
              <a:latin typeface="+mn-lt"/>
              <a:ea typeface="+mn-ea"/>
              <a:cs typeface="+mn-cs"/>
            </a:endParaRPr>
          </a:p>
        </p:txBody>
      </p:sp>
      <p:pic>
        <p:nvPicPr>
          <p:cNvPr id="5" name="Picture 5" descr="7-PAK state comparison of results achieved for mediation chart.">
            <a:extLst>
              <a:ext uri="{FF2B5EF4-FFF2-40B4-BE49-F238E27FC236}">
                <a16:creationId xmlns:a16="http://schemas.microsoft.com/office/drawing/2014/main" id="{63362F2B-43B1-4179-8038-8CD88098DC03}"/>
              </a:ext>
            </a:extLst>
          </p:cNvPr>
          <p:cNvPicPr>
            <a:picLocks noChangeAspect="1"/>
          </p:cNvPicPr>
          <p:nvPr/>
        </p:nvPicPr>
        <p:blipFill>
          <a:blip r:embed="rId5"/>
          <a:stretch>
            <a:fillRect/>
          </a:stretch>
        </p:blipFill>
        <p:spPr>
          <a:xfrm>
            <a:off x="322038" y="1104899"/>
            <a:ext cx="11022237" cy="5470259"/>
          </a:xfrm>
          <a:prstGeom prst="rect">
            <a:avLst/>
          </a:prstGeom>
        </p:spPr>
      </p:pic>
      <p:sp>
        <p:nvSpPr>
          <p:cNvPr id="2" name="Slide Number Placeholder 1">
            <a:extLst>
              <a:ext uri="{FF2B5EF4-FFF2-40B4-BE49-F238E27FC236}">
                <a16:creationId xmlns:a16="http://schemas.microsoft.com/office/drawing/2014/main" id="{C36A8BD9-5EAF-4E2B-BEF0-D1A7A9096F91}"/>
              </a:ext>
            </a:extLst>
          </p:cNvPr>
          <p:cNvSpPr>
            <a:spLocks noGrp="1"/>
          </p:cNvSpPr>
          <p:nvPr>
            <p:ph type="sldNum" sz="quarter" idx="12"/>
          </p:nvPr>
        </p:nvSpPr>
        <p:spPr/>
        <p:txBody>
          <a:bodyPr/>
          <a:lstStyle/>
          <a:p>
            <a:fld id="{9CD8D479-8942-46E8-A226-A4E01F7A105C}" type="slidenum">
              <a:rPr lang="en-US"/>
              <a:t>19</a:t>
            </a:fld>
            <a:endParaRPr lang="en-US"/>
          </a:p>
        </p:txBody>
      </p:sp>
      <p:pic>
        <p:nvPicPr>
          <p:cNvPr id="4" name="Audio 3">
            <a:hlinkClick r:id="" action="ppaction://media"/>
            <a:extLst>
              <a:ext uri="{FF2B5EF4-FFF2-40B4-BE49-F238E27FC236}">
                <a16:creationId xmlns:a16="http://schemas.microsoft.com/office/drawing/2014/main" id="{71918DF1-512C-4296-9DC2-BBF2DB91A0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74769167"/>
      </p:ext>
    </p:extLst>
  </p:cSld>
  <p:clrMapOvr>
    <a:masterClrMapping/>
  </p:clrMapOvr>
  <mc:AlternateContent xmlns:mc="http://schemas.openxmlformats.org/markup-compatibility/2006" xmlns:p14="http://schemas.microsoft.com/office/powerpoint/2010/main">
    <mc:Choice Requires="p14">
      <p:transition spd="med" p14:dur="700" advTm="72943">
        <p:fade/>
      </p:transition>
    </mc:Choice>
    <mc:Fallback xmlns="">
      <p:transition spd="med" advTm="729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B52CC-97C7-43CD-949B-12FA051F5E7C}"/>
              </a:ext>
            </a:extLst>
          </p:cNvPr>
          <p:cNvSpPr>
            <a:spLocks noGrp="1"/>
          </p:cNvSpPr>
          <p:nvPr>
            <p:ph type="title"/>
          </p:nvPr>
        </p:nvSpPr>
        <p:spPr>
          <a:xfrm>
            <a:off x="1410026" y="276087"/>
            <a:ext cx="9371949" cy="827757"/>
          </a:xfrm>
        </p:spPr>
        <p:txBody>
          <a:bodyPr anchor="b">
            <a:normAutofit/>
          </a:bodyPr>
          <a:lstStyle/>
          <a:p>
            <a:r>
              <a:rPr lang="en-US" b="1"/>
              <a:t>INDICATOR #16</a:t>
            </a:r>
          </a:p>
        </p:txBody>
      </p:sp>
      <p:pic>
        <p:nvPicPr>
          <p:cNvPr id="5" name="Picture 4">
            <a:extLst>
              <a:ext uri="{FF2B5EF4-FFF2-40B4-BE49-F238E27FC236}">
                <a16:creationId xmlns:a16="http://schemas.microsoft.com/office/drawing/2014/main" id="{F3FBD2A5-2097-49FB-ADA8-5513D5D08B15}"/>
              </a:ext>
              <a:ext uri="{C183D7F6-B498-43B3-948B-1728B52AA6E4}">
                <adec:decorative xmlns:adec="http://schemas.microsoft.com/office/drawing/2017/decorative" val="1"/>
              </a:ext>
            </a:extLst>
          </p:cNvPr>
          <p:cNvPicPr>
            <a:picLocks noChangeAspect="1"/>
          </p:cNvPicPr>
          <p:nvPr/>
        </p:nvPicPr>
        <p:blipFill rotWithShape="1">
          <a:blip r:embed="rId5"/>
          <a:srcRect l="17563" r="21077" b="-1"/>
          <a:stretch/>
        </p:blipFill>
        <p:spPr>
          <a:xfrm>
            <a:off x="1409700" y="1556281"/>
            <a:ext cx="4610099" cy="4620682"/>
          </a:xfrm>
          <a:prstGeom prst="rect">
            <a:avLst/>
          </a:prstGeom>
          <a:noFill/>
        </p:spPr>
      </p:pic>
      <p:sp>
        <p:nvSpPr>
          <p:cNvPr id="3" name="Content Placeholder 2">
            <a:extLst>
              <a:ext uri="{FF2B5EF4-FFF2-40B4-BE49-F238E27FC236}">
                <a16:creationId xmlns:a16="http://schemas.microsoft.com/office/drawing/2014/main" id="{EFF31ECC-6CB2-4C7D-A39C-B0EB775B45AA}"/>
              </a:ext>
            </a:extLst>
          </p:cNvPr>
          <p:cNvSpPr>
            <a:spLocks noGrp="1"/>
          </p:cNvSpPr>
          <p:nvPr>
            <p:ph sz="half" idx="2"/>
          </p:nvPr>
        </p:nvSpPr>
        <p:spPr>
          <a:xfrm>
            <a:off x="6657340" y="1556281"/>
            <a:ext cx="4610100" cy="4620682"/>
          </a:xfrm>
        </p:spPr>
        <p:txBody>
          <a:bodyPr vert="horz" lIns="91440" tIns="45720" rIns="91440" bIns="45720" rtlCol="0">
            <a:normAutofit/>
          </a:bodyPr>
          <a:lstStyle/>
          <a:p>
            <a:pPr marL="0" indent="0">
              <a:buNone/>
            </a:pPr>
            <a:endParaRPr lang="en-US" sz="4400"/>
          </a:p>
          <a:p>
            <a:pPr marL="0" indent="0">
              <a:buNone/>
            </a:pPr>
            <a:r>
              <a:rPr lang="en-US" sz="4400"/>
              <a:t>Percent of mediations held </a:t>
            </a:r>
          </a:p>
          <a:p>
            <a:pPr marL="0" indent="0">
              <a:buNone/>
            </a:pPr>
            <a:r>
              <a:rPr lang="en-US" sz="4400"/>
              <a:t>that resulted in mediation agreements.</a:t>
            </a:r>
          </a:p>
        </p:txBody>
      </p:sp>
      <p:sp>
        <p:nvSpPr>
          <p:cNvPr id="4" name="Slide Number Placeholder 3">
            <a:extLst>
              <a:ext uri="{FF2B5EF4-FFF2-40B4-BE49-F238E27FC236}">
                <a16:creationId xmlns:a16="http://schemas.microsoft.com/office/drawing/2014/main" id="{E3CF2FEE-7B91-412D-B8AE-05D626F0CDCB}"/>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2</a:t>
            </a:fld>
            <a:endParaRPr lang="en-US" sz="1000"/>
          </a:p>
        </p:txBody>
      </p:sp>
      <p:pic>
        <p:nvPicPr>
          <p:cNvPr id="6" name="Audio 5">
            <a:hlinkClick r:id="" action="ppaction://media"/>
            <a:extLst>
              <a:ext uri="{FF2B5EF4-FFF2-40B4-BE49-F238E27FC236}">
                <a16:creationId xmlns:a16="http://schemas.microsoft.com/office/drawing/2014/main" id="{6AFEBC35-7F9A-454A-A1A5-BD2CBE5757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35984421"/>
      </p:ext>
    </p:extLst>
  </p:cSld>
  <p:clrMapOvr>
    <a:masterClrMapping/>
  </p:clrMapOvr>
  <mc:AlternateContent xmlns:mc="http://schemas.openxmlformats.org/markup-compatibility/2006" xmlns:p14="http://schemas.microsoft.com/office/powerpoint/2010/main">
    <mc:Choice Requires="p14">
      <p:transition spd="med" p14:dur="700" advTm="8206">
        <p:fade/>
      </p:transition>
    </mc:Choice>
    <mc:Fallback xmlns="">
      <p:transition spd="med" advTm="82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99C799A-0F90-455F-9C46-625200799F91}"/>
              </a:ext>
            </a:extLst>
          </p:cNvPr>
          <p:cNvSpPr txBox="1">
            <a:spLocks noGrp="1"/>
          </p:cNvSpPr>
          <p:nvPr>
            <p:ph type="title" idx="4294967295"/>
          </p:nvPr>
        </p:nvSpPr>
        <p:spPr>
          <a:xfrm>
            <a:off x="373811" y="296173"/>
            <a:ext cx="8833448" cy="12311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Arial"/>
                <a:ea typeface="+mn-lt"/>
                <a:cs typeface="+mn-lt"/>
              </a:rPr>
              <a:t>7-PAK State Comparison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Arial"/>
                <a:ea typeface="+mn-lt"/>
                <a:cs typeface="+mn-lt"/>
              </a:rPr>
              <a:t>2018 FFY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graphicFrame>
        <p:nvGraphicFramePr>
          <p:cNvPr id="6" name="Table 5">
            <a:extLst>
              <a:ext uri="{FF2B5EF4-FFF2-40B4-BE49-F238E27FC236}">
                <a16:creationId xmlns:a16="http://schemas.microsoft.com/office/drawing/2014/main" id="{176AE8E1-F379-47A1-986C-A369F3D4F466}"/>
              </a:ext>
            </a:extLst>
          </p:cNvPr>
          <p:cNvGraphicFramePr>
            <a:graphicFrameLocks noGrp="1"/>
          </p:cNvGraphicFramePr>
          <p:nvPr>
            <p:extLst>
              <p:ext uri="{D42A27DB-BD31-4B8C-83A1-F6EECF244321}">
                <p14:modId xmlns:p14="http://schemas.microsoft.com/office/powerpoint/2010/main" val="3691104417"/>
              </p:ext>
            </p:extLst>
          </p:nvPr>
        </p:nvGraphicFramePr>
        <p:xfrm>
          <a:off x="373811" y="1495244"/>
          <a:ext cx="11370581" cy="4857432"/>
        </p:xfrm>
        <a:graphic>
          <a:graphicData uri="http://schemas.openxmlformats.org/drawingml/2006/table">
            <a:tbl>
              <a:tblPr firstRow="1" bandRow="1">
                <a:tableStyleId>{3B4B98B0-60AC-42C2-AFA5-B58CD77FA1E5}</a:tableStyleId>
              </a:tblPr>
              <a:tblGrid>
                <a:gridCol w="1912189">
                  <a:extLst>
                    <a:ext uri="{9D8B030D-6E8A-4147-A177-3AD203B41FA5}">
                      <a16:colId xmlns:a16="http://schemas.microsoft.com/office/drawing/2014/main" val="2065970142"/>
                    </a:ext>
                  </a:extLst>
                </a:gridCol>
                <a:gridCol w="1696453">
                  <a:extLst>
                    <a:ext uri="{9D8B030D-6E8A-4147-A177-3AD203B41FA5}">
                      <a16:colId xmlns:a16="http://schemas.microsoft.com/office/drawing/2014/main" val="1324384576"/>
                    </a:ext>
                  </a:extLst>
                </a:gridCol>
                <a:gridCol w="1624263">
                  <a:extLst>
                    <a:ext uri="{9D8B030D-6E8A-4147-A177-3AD203B41FA5}">
                      <a16:colId xmlns:a16="http://schemas.microsoft.com/office/drawing/2014/main" val="1956736848"/>
                    </a:ext>
                  </a:extLst>
                </a:gridCol>
                <a:gridCol w="2093495">
                  <a:extLst>
                    <a:ext uri="{9D8B030D-6E8A-4147-A177-3AD203B41FA5}">
                      <a16:colId xmlns:a16="http://schemas.microsoft.com/office/drawing/2014/main" val="1308051551"/>
                    </a:ext>
                  </a:extLst>
                </a:gridCol>
                <a:gridCol w="4044181">
                  <a:extLst>
                    <a:ext uri="{9D8B030D-6E8A-4147-A177-3AD203B41FA5}">
                      <a16:colId xmlns:a16="http://schemas.microsoft.com/office/drawing/2014/main" val="1394994586"/>
                    </a:ext>
                  </a:extLst>
                </a:gridCol>
              </a:tblGrid>
              <a:tr h="930299">
                <a:tc>
                  <a:txBody>
                    <a:bodyPr/>
                    <a:lstStyle/>
                    <a:p>
                      <a:pPr algn="ctr" rtl="0" fontAlgn="base"/>
                      <a:endParaRPr lang="en-US" sz="1800" b="1">
                        <a:effectLst/>
                        <a:latin typeface="Arial"/>
                      </a:endParaRPr>
                    </a:p>
                  </a:txBody>
                  <a:tcPr/>
                </a:tc>
                <a:tc>
                  <a:txBody>
                    <a:bodyPr/>
                    <a:lstStyle/>
                    <a:p>
                      <a:pPr algn="ctr" rtl="0" fontAlgn="base"/>
                      <a:r>
                        <a:rPr lang="en-US" sz="1800">
                          <a:effectLst/>
                          <a:latin typeface="Arial"/>
                        </a:rPr>
                        <a:t>Mediations Requested </a:t>
                      </a:r>
                    </a:p>
                  </a:txBody>
                  <a:tcPr/>
                </a:tc>
                <a:tc>
                  <a:txBody>
                    <a:bodyPr/>
                    <a:lstStyle/>
                    <a:p>
                      <a:pPr algn="ctr" rtl="0" fontAlgn="base"/>
                      <a:r>
                        <a:rPr lang="en-US" sz="1800">
                          <a:effectLst/>
                          <a:latin typeface="Arial"/>
                        </a:rPr>
                        <a:t>Mediations Held </a:t>
                      </a:r>
                    </a:p>
                  </a:txBody>
                  <a:tcPr/>
                </a:tc>
                <a:tc>
                  <a:txBody>
                    <a:bodyPr/>
                    <a:lstStyle/>
                    <a:p>
                      <a:pPr algn="ctr" rtl="0" fontAlgn="base"/>
                      <a:r>
                        <a:rPr lang="en-US" sz="1800">
                          <a:effectLst/>
                          <a:latin typeface="Arial"/>
                        </a:rPr>
                        <a:t>Mediation Agreements </a:t>
                      </a:r>
                    </a:p>
                  </a:txBody>
                  <a:tcPr/>
                </a:tc>
                <a:tc>
                  <a:txBody>
                    <a:bodyPr/>
                    <a:lstStyle/>
                    <a:p>
                      <a:pPr algn="ctr" rtl="0" fontAlgn="base"/>
                      <a:r>
                        <a:rPr lang="en-US" sz="1800">
                          <a:effectLst/>
                          <a:latin typeface="Arial"/>
                        </a:rPr>
                        <a:t>Percent of Mediations Held That Resulted in Mediation Agreements </a:t>
                      </a:r>
                    </a:p>
                  </a:txBody>
                  <a:tcPr/>
                </a:tc>
                <a:extLst>
                  <a:ext uri="{0D108BD9-81ED-4DB2-BD59-A6C34878D82A}">
                    <a16:rowId xmlns:a16="http://schemas.microsoft.com/office/drawing/2014/main" val="4040697078"/>
                  </a:ext>
                </a:extLst>
              </a:tr>
              <a:tr h="561019">
                <a:tc>
                  <a:txBody>
                    <a:bodyPr/>
                    <a:lstStyle/>
                    <a:p>
                      <a:pPr rtl="0" fontAlgn="base"/>
                      <a:r>
                        <a:rPr lang="en-US" sz="1800">
                          <a:effectLst/>
                          <a:latin typeface="Arial"/>
                        </a:rPr>
                        <a:t>New York </a:t>
                      </a:r>
                    </a:p>
                  </a:txBody>
                  <a:tcPr/>
                </a:tc>
                <a:tc>
                  <a:txBody>
                    <a:bodyPr/>
                    <a:lstStyle/>
                    <a:p>
                      <a:pPr algn="ctr" rtl="0" fontAlgn="base"/>
                      <a:r>
                        <a:rPr lang="en-US" sz="1800">
                          <a:effectLst/>
                          <a:latin typeface="Arial"/>
                        </a:rPr>
                        <a:t>352 </a:t>
                      </a:r>
                    </a:p>
                  </a:txBody>
                  <a:tcPr/>
                </a:tc>
                <a:tc>
                  <a:txBody>
                    <a:bodyPr/>
                    <a:lstStyle/>
                    <a:p>
                      <a:pPr algn="ctr" rtl="0" fontAlgn="base"/>
                      <a:r>
                        <a:rPr lang="en-US" sz="1800">
                          <a:effectLst/>
                          <a:latin typeface="Arial"/>
                        </a:rPr>
                        <a:t>189 </a:t>
                      </a:r>
                    </a:p>
                  </a:txBody>
                  <a:tcPr/>
                </a:tc>
                <a:tc>
                  <a:txBody>
                    <a:bodyPr/>
                    <a:lstStyle/>
                    <a:p>
                      <a:pPr algn="ctr" rtl="0" fontAlgn="base"/>
                      <a:r>
                        <a:rPr lang="en-US" sz="1800">
                          <a:effectLst/>
                          <a:latin typeface="Arial"/>
                        </a:rPr>
                        <a:t>161 </a:t>
                      </a:r>
                    </a:p>
                  </a:txBody>
                  <a:tcPr/>
                </a:tc>
                <a:tc>
                  <a:txBody>
                    <a:bodyPr/>
                    <a:lstStyle/>
                    <a:p>
                      <a:pPr algn="ctr" rtl="0" fontAlgn="base"/>
                      <a:r>
                        <a:rPr lang="en-US" sz="1800">
                          <a:effectLst/>
                          <a:latin typeface="Arial"/>
                        </a:rPr>
                        <a:t>85% </a:t>
                      </a:r>
                    </a:p>
                  </a:txBody>
                  <a:tcPr/>
                </a:tc>
                <a:extLst>
                  <a:ext uri="{0D108BD9-81ED-4DB2-BD59-A6C34878D82A}">
                    <a16:rowId xmlns:a16="http://schemas.microsoft.com/office/drawing/2014/main" val="1835227764"/>
                  </a:ext>
                </a:extLst>
              </a:tr>
              <a:tr h="561019">
                <a:tc>
                  <a:txBody>
                    <a:bodyPr/>
                    <a:lstStyle/>
                    <a:p>
                      <a:pPr rtl="0" fontAlgn="base"/>
                      <a:r>
                        <a:rPr lang="en-US" sz="1800">
                          <a:effectLst/>
                          <a:latin typeface="Arial"/>
                        </a:rPr>
                        <a:t>California </a:t>
                      </a:r>
                    </a:p>
                  </a:txBody>
                  <a:tcPr/>
                </a:tc>
                <a:tc>
                  <a:txBody>
                    <a:bodyPr/>
                    <a:lstStyle/>
                    <a:p>
                      <a:pPr algn="ctr" rtl="0" fontAlgn="base"/>
                      <a:r>
                        <a:rPr lang="en-US" sz="1800">
                          <a:effectLst/>
                          <a:latin typeface="Arial"/>
                        </a:rPr>
                        <a:t>4,931 </a:t>
                      </a:r>
                    </a:p>
                  </a:txBody>
                  <a:tcPr/>
                </a:tc>
                <a:tc>
                  <a:txBody>
                    <a:bodyPr/>
                    <a:lstStyle/>
                    <a:p>
                      <a:pPr algn="ctr" rtl="0" fontAlgn="base"/>
                      <a:r>
                        <a:rPr lang="en-US" sz="1800">
                          <a:effectLst/>
                          <a:latin typeface="Arial"/>
                        </a:rPr>
                        <a:t>2,742 </a:t>
                      </a:r>
                    </a:p>
                  </a:txBody>
                  <a:tcPr/>
                </a:tc>
                <a:tc>
                  <a:txBody>
                    <a:bodyPr/>
                    <a:lstStyle/>
                    <a:p>
                      <a:pPr algn="ctr" rtl="0" fontAlgn="base"/>
                      <a:r>
                        <a:rPr lang="en-US" sz="1800">
                          <a:effectLst/>
                          <a:latin typeface="Arial"/>
                        </a:rPr>
                        <a:t>1,704 </a:t>
                      </a:r>
                    </a:p>
                  </a:txBody>
                  <a:tcPr/>
                </a:tc>
                <a:tc>
                  <a:txBody>
                    <a:bodyPr/>
                    <a:lstStyle/>
                    <a:p>
                      <a:pPr algn="ctr" rtl="0" fontAlgn="base"/>
                      <a:r>
                        <a:rPr lang="en-US" sz="1800">
                          <a:effectLst/>
                          <a:latin typeface="Arial"/>
                        </a:rPr>
                        <a:t>62% </a:t>
                      </a:r>
                    </a:p>
                  </a:txBody>
                  <a:tcPr/>
                </a:tc>
                <a:extLst>
                  <a:ext uri="{0D108BD9-81ED-4DB2-BD59-A6C34878D82A}">
                    <a16:rowId xmlns:a16="http://schemas.microsoft.com/office/drawing/2014/main" val="3809870104"/>
                  </a:ext>
                </a:extLst>
              </a:tr>
              <a:tr h="561019">
                <a:tc>
                  <a:txBody>
                    <a:bodyPr/>
                    <a:lstStyle/>
                    <a:p>
                      <a:pPr rtl="0" fontAlgn="base"/>
                      <a:r>
                        <a:rPr lang="en-US" sz="1800">
                          <a:effectLst/>
                          <a:latin typeface="Arial"/>
                        </a:rPr>
                        <a:t>Florida </a:t>
                      </a:r>
                    </a:p>
                  </a:txBody>
                  <a:tcPr/>
                </a:tc>
                <a:tc>
                  <a:txBody>
                    <a:bodyPr/>
                    <a:lstStyle/>
                    <a:p>
                      <a:pPr algn="ctr" rtl="0" fontAlgn="base"/>
                      <a:r>
                        <a:rPr lang="en-US" sz="1800">
                          <a:effectLst/>
                          <a:latin typeface="Arial"/>
                        </a:rPr>
                        <a:t>82 </a:t>
                      </a:r>
                    </a:p>
                  </a:txBody>
                  <a:tcPr/>
                </a:tc>
                <a:tc>
                  <a:txBody>
                    <a:bodyPr/>
                    <a:lstStyle/>
                    <a:p>
                      <a:pPr algn="ctr" rtl="0" fontAlgn="base"/>
                      <a:r>
                        <a:rPr lang="en-US" sz="1800">
                          <a:effectLst/>
                          <a:latin typeface="Arial"/>
                        </a:rPr>
                        <a:t>42 </a:t>
                      </a:r>
                    </a:p>
                  </a:txBody>
                  <a:tcPr/>
                </a:tc>
                <a:tc>
                  <a:txBody>
                    <a:bodyPr/>
                    <a:lstStyle/>
                    <a:p>
                      <a:pPr algn="ctr" rtl="0" fontAlgn="base"/>
                      <a:r>
                        <a:rPr lang="en-US" sz="1800">
                          <a:effectLst/>
                          <a:latin typeface="Arial"/>
                        </a:rPr>
                        <a:t>29 </a:t>
                      </a:r>
                    </a:p>
                  </a:txBody>
                  <a:tcPr/>
                </a:tc>
                <a:tc>
                  <a:txBody>
                    <a:bodyPr/>
                    <a:lstStyle/>
                    <a:p>
                      <a:pPr algn="ctr" rtl="0" fontAlgn="base"/>
                      <a:r>
                        <a:rPr lang="en-US" sz="1800">
                          <a:effectLst/>
                          <a:latin typeface="Arial"/>
                        </a:rPr>
                        <a:t>69% </a:t>
                      </a:r>
                    </a:p>
                  </a:txBody>
                  <a:tcPr/>
                </a:tc>
                <a:extLst>
                  <a:ext uri="{0D108BD9-81ED-4DB2-BD59-A6C34878D82A}">
                    <a16:rowId xmlns:a16="http://schemas.microsoft.com/office/drawing/2014/main" val="41950763"/>
                  </a:ext>
                </a:extLst>
              </a:tr>
              <a:tr h="561019">
                <a:tc>
                  <a:txBody>
                    <a:bodyPr/>
                    <a:lstStyle/>
                    <a:p>
                      <a:pPr rtl="0" fontAlgn="base"/>
                      <a:r>
                        <a:rPr lang="en-US" sz="1800">
                          <a:effectLst/>
                          <a:latin typeface="Arial"/>
                        </a:rPr>
                        <a:t>Illinois </a:t>
                      </a:r>
                    </a:p>
                  </a:txBody>
                  <a:tcPr/>
                </a:tc>
                <a:tc>
                  <a:txBody>
                    <a:bodyPr/>
                    <a:lstStyle/>
                    <a:p>
                      <a:pPr algn="ctr" rtl="0" fontAlgn="base"/>
                      <a:r>
                        <a:rPr lang="en-US" sz="1800">
                          <a:effectLst/>
                          <a:latin typeface="Arial"/>
                        </a:rPr>
                        <a:t>371 </a:t>
                      </a:r>
                    </a:p>
                  </a:txBody>
                  <a:tcPr/>
                </a:tc>
                <a:tc>
                  <a:txBody>
                    <a:bodyPr/>
                    <a:lstStyle/>
                    <a:p>
                      <a:pPr algn="ctr" rtl="0" fontAlgn="base"/>
                      <a:r>
                        <a:rPr lang="en-US" sz="1800">
                          <a:effectLst/>
                          <a:latin typeface="Arial"/>
                        </a:rPr>
                        <a:t>278 </a:t>
                      </a:r>
                    </a:p>
                  </a:txBody>
                  <a:tcPr/>
                </a:tc>
                <a:tc>
                  <a:txBody>
                    <a:bodyPr/>
                    <a:lstStyle/>
                    <a:p>
                      <a:pPr algn="ctr" rtl="0" fontAlgn="base"/>
                      <a:r>
                        <a:rPr lang="en-US" sz="1800">
                          <a:effectLst/>
                          <a:latin typeface="Arial"/>
                        </a:rPr>
                        <a:t>179 </a:t>
                      </a:r>
                    </a:p>
                  </a:txBody>
                  <a:tcPr/>
                </a:tc>
                <a:tc>
                  <a:txBody>
                    <a:bodyPr/>
                    <a:lstStyle/>
                    <a:p>
                      <a:pPr algn="ctr" rtl="0" fontAlgn="base"/>
                      <a:r>
                        <a:rPr lang="en-US" sz="1800">
                          <a:effectLst/>
                          <a:latin typeface="Arial"/>
                        </a:rPr>
                        <a:t>64% </a:t>
                      </a:r>
                    </a:p>
                  </a:txBody>
                  <a:tcPr/>
                </a:tc>
                <a:extLst>
                  <a:ext uri="{0D108BD9-81ED-4DB2-BD59-A6C34878D82A}">
                    <a16:rowId xmlns:a16="http://schemas.microsoft.com/office/drawing/2014/main" val="3464659124"/>
                  </a:ext>
                </a:extLst>
              </a:tr>
              <a:tr h="561019">
                <a:tc>
                  <a:txBody>
                    <a:bodyPr/>
                    <a:lstStyle/>
                    <a:p>
                      <a:pPr rtl="0" fontAlgn="base"/>
                      <a:r>
                        <a:rPr lang="en-US" sz="1800">
                          <a:effectLst/>
                          <a:latin typeface="Arial"/>
                        </a:rPr>
                        <a:t>Pennsylvania </a:t>
                      </a:r>
                    </a:p>
                  </a:txBody>
                  <a:tcPr/>
                </a:tc>
                <a:tc>
                  <a:txBody>
                    <a:bodyPr/>
                    <a:lstStyle/>
                    <a:p>
                      <a:pPr algn="ctr" rtl="0" fontAlgn="base"/>
                      <a:r>
                        <a:rPr lang="en-US" sz="1800">
                          <a:effectLst/>
                          <a:latin typeface="Arial"/>
                        </a:rPr>
                        <a:t>350 </a:t>
                      </a:r>
                    </a:p>
                  </a:txBody>
                  <a:tcPr/>
                </a:tc>
                <a:tc>
                  <a:txBody>
                    <a:bodyPr/>
                    <a:lstStyle/>
                    <a:p>
                      <a:pPr algn="ctr" rtl="0" fontAlgn="base"/>
                      <a:r>
                        <a:rPr lang="en-US" sz="1800">
                          <a:effectLst/>
                          <a:latin typeface="Arial"/>
                        </a:rPr>
                        <a:t>158 </a:t>
                      </a:r>
                    </a:p>
                  </a:txBody>
                  <a:tcPr/>
                </a:tc>
                <a:tc>
                  <a:txBody>
                    <a:bodyPr/>
                    <a:lstStyle/>
                    <a:p>
                      <a:pPr algn="ctr" rtl="0" fontAlgn="base"/>
                      <a:r>
                        <a:rPr lang="en-US" sz="1800">
                          <a:effectLst/>
                          <a:latin typeface="Arial"/>
                        </a:rPr>
                        <a:t>121 </a:t>
                      </a:r>
                    </a:p>
                  </a:txBody>
                  <a:tcPr/>
                </a:tc>
                <a:tc>
                  <a:txBody>
                    <a:bodyPr/>
                    <a:lstStyle/>
                    <a:p>
                      <a:pPr algn="ctr" rtl="0" fontAlgn="base"/>
                      <a:r>
                        <a:rPr lang="en-US" sz="1800">
                          <a:effectLst/>
                          <a:latin typeface="Arial"/>
                        </a:rPr>
                        <a:t>77% </a:t>
                      </a:r>
                    </a:p>
                  </a:txBody>
                  <a:tcPr/>
                </a:tc>
                <a:extLst>
                  <a:ext uri="{0D108BD9-81ED-4DB2-BD59-A6C34878D82A}">
                    <a16:rowId xmlns:a16="http://schemas.microsoft.com/office/drawing/2014/main" val="3164100685"/>
                  </a:ext>
                </a:extLst>
              </a:tr>
              <a:tr h="561019">
                <a:tc>
                  <a:txBody>
                    <a:bodyPr/>
                    <a:lstStyle/>
                    <a:p>
                      <a:pPr rtl="0" fontAlgn="base"/>
                      <a:r>
                        <a:rPr lang="en-US" sz="1800">
                          <a:effectLst/>
                          <a:latin typeface="Arial"/>
                        </a:rPr>
                        <a:t>Texas </a:t>
                      </a:r>
                    </a:p>
                  </a:txBody>
                  <a:tcPr/>
                </a:tc>
                <a:tc>
                  <a:txBody>
                    <a:bodyPr/>
                    <a:lstStyle/>
                    <a:p>
                      <a:pPr algn="ctr" rtl="0" fontAlgn="base"/>
                      <a:r>
                        <a:rPr lang="en-US" sz="1800">
                          <a:effectLst/>
                          <a:latin typeface="Arial"/>
                        </a:rPr>
                        <a:t>422 </a:t>
                      </a:r>
                    </a:p>
                  </a:txBody>
                  <a:tcPr/>
                </a:tc>
                <a:tc>
                  <a:txBody>
                    <a:bodyPr/>
                    <a:lstStyle/>
                    <a:p>
                      <a:pPr algn="ctr" rtl="0" fontAlgn="base"/>
                      <a:r>
                        <a:rPr lang="en-US" sz="1800">
                          <a:effectLst/>
                          <a:latin typeface="Arial"/>
                        </a:rPr>
                        <a:t>223 </a:t>
                      </a:r>
                    </a:p>
                  </a:txBody>
                  <a:tcPr/>
                </a:tc>
                <a:tc>
                  <a:txBody>
                    <a:bodyPr/>
                    <a:lstStyle/>
                    <a:p>
                      <a:pPr algn="ctr" rtl="0" fontAlgn="base"/>
                      <a:r>
                        <a:rPr lang="en-US" sz="1800">
                          <a:effectLst/>
                          <a:latin typeface="Arial"/>
                        </a:rPr>
                        <a:t>169 </a:t>
                      </a:r>
                    </a:p>
                  </a:txBody>
                  <a:tcPr/>
                </a:tc>
                <a:tc>
                  <a:txBody>
                    <a:bodyPr/>
                    <a:lstStyle/>
                    <a:p>
                      <a:pPr algn="ctr" rtl="0" fontAlgn="base"/>
                      <a:r>
                        <a:rPr lang="en-US" sz="1800">
                          <a:effectLst/>
                          <a:latin typeface="Arial"/>
                        </a:rPr>
                        <a:t>76% </a:t>
                      </a:r>
                    </a:p>
                  </a:txBody>
                  <a:tcPr/>
                </a:tc>
                <a:extLst>
                  <a:ext uri="{0D108BD9-81ED-4DB2-BD59-A6C34878D82A}">
                    <a16:rowId xmlns:a16="http://schemas.microsoft.com/office/drawing/2014/main" val="3448087913"/>
                  </a:ext>
                </a:extLst>
              </a:tr>
              <a:tr h="561019">
                <a:tc>
                  <a:txBody>
                    <a:bodyPr/>
                    <a:lstStyle/>
                    <a:p>
                      <a:pPr rtl="0" fontAlgn="base"/>
                      <a:r>
                        <a:rPr lang="en-US" sz="1800">
                          <a:effectLst/>
                          <a:latin typeface="Arial"/>
                        </a:rPr>
                        <a:t>Ohio </a:t>
                      </a:r>
                    </a:p>
                  </a:txBody>
                  <a:tcPr/>
                </a:tc>
                <a:tc>
                  <a:txBody>
                    <a:bodyPr/>
                    <a:lstStyle/>
                    <a:p>
                      <a:pPr algn="ctr" rtl="0" fontAlgn="base"/>
                      <a:r>
                        <a:rPr lang="en-US" sz="1800">
                          <a:effectLst/>
                          <a:latin typeface="Arial"/>
                        </a:rPr>
                        <a:t>193 </a:t>
                      </a:r>
                    </a:p>
                  </a:txBody>
                  <a:tcPr/>
                </a:tc>
                <a:tc>
                  <a:txBody>
                    <a:bodyPr/>
                    <a:lstStyle/>
                    <a:p>
                      <a:pPr algn="ctr" rtl="0" fontAlgn="base"/>
                      <a:r>
                        <a:rPr lang="en-US" sz="1800">
                          <a:effectLst/>
                          <a:latin typeface="Arial"/>
                        </a:rPr>
                        <a:t>159 </a:t>
                      </a:r>
                    </a:p>
                  </a:txBody>
                  <a:tcPr/>
                </a:tc>
                <a:tc>
                  <a:txBody>
                    <a:bodyPr/>
                    <a:lstStyle/>
                    <a:p>
                      <a:pPr algn="ctr" rtl="0" fontAlgn="base"/>
                      <a:r>
                        <a:rPr lang="en-US" sz="1800">
                          <a:effectLst/>
                          <a:latin typeface="Arial"/>
                        </a:rPr>
                        <a:t>130 </a:t>
                      </a:r>
                    </a:p>
                  </a:txBody>
                  <a:tcPr/>
                </a:tc>
                <a:tc>
                  <a:txBody>
                    <a:bodyPr/>
                    <a:lstStyle/>
                    <a:p>
                      <a:pPr algn="ctr" rtl="0" fontAlgn="base"/>
                      <a:r>
                        <a:rPr lang="en-US" sz="1800">
                          <a:effectLst/>
                          <a:latin typeface="Arial"/>
                        </a:rPr>
                        <a:t>82% </a:t>
                      </a:r>
                    </a:p>
                  </a:txBody>
                  <a:tcPr/>
                </a:tc>
                <a:extLst>
                  <a:ext uri="{0D108BD9-81ED-4DB2-BD59-A6C34878D82A}">
                    <a16:rowId xmlns:a16="http://schemas.microsoft.com/office/drawing/2014/main" val="3346295402"/>
                  </a:ext>
                </a:extLst>
              </a:tr>
            </a:tbl>
          </a:graphicData>
        </a:graphic>
      </p:graphicFrame>
      <p:sp>
        <p:nvSpPr>
          <p:cNvPr id="2" name="Slide Number Placeholder 1">
            <a:extLst>
              <a:ext uri="{FF2B5EF4-FFF2-40B4-BE49-F238E27FC236}">
                <a16:creationId xmlns:a16="http://schemas.microsoft.com/office/drawing/2014/main" id="{111768EE-6DAF-46AC-BB77-E8DAA7A043F2}"/>
              </a:ext>
            </a:extLst>
          </p:cNvPr>
          <p:cNvSpPr>
            <a:spLocks noGrp="1"/>
          </p:cNvSpPr>
          <p:nvPr>
            <p:ph type="sldNum" sz="quarter" idx="12"/>
          </p:nvPr>
        </p:nvSpPr>
        <p:spPr/>
        <p:txBody>
          <a:bodyPr/>
          <a:lstStyle/>
          <a:p>
            <a:fld id="{9CD8D479-8942-46E8-A226-A4E01F7A105C}" type="slidenum">
              <a:rPr lang="en-US"/>
              <a:t>20</a:t>
            </a:fld>
            <a:endParaRPr lang="en-US"/>
          </a:p>
        </p:txBody>
      </p:sp>
      <p:pic>
        <p:nvPicPr>
          <p:cNvPr id="5" name="Audio 4">
            <a:hlinkClick r:id="" action="ppaction://media"/>
            <a:extLst>
              <a:ext uri="{FF2B5EF4-FFF2-40B4-BE49-F238E27FC236}">
                <a16:creationId xmlns:a16="http://schemas.microsoft.com/office/drawing/2014/main" id="{EABF3D82-86B4-4084-AFBE-F8B043EE1D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33742076"/>
      </p:ext>
    </p:extLst>
  </p:cSld>
  <p:clrMapOvr>
    <a:masterClrMapping/>
  </p:clrMapOvr>
  <mc:AlternateContent xmlns:mc="http://schemas.openxmlformats.org/markup-compatibility/2006" xmlns:p14="http://schemas.microsoft.com/office/powerpoint/2010/main">
    <mc:Choice Requires="p14">
      <p:transition spd="med" p14:dur="700" advTm="14171">
        <p:fade/>
      </p:transition>
    </mc:Choice>
    <mc:Fallback xmlns="">
      <p:transition spd="med" advTm="141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41033-B277-4412-AE18-E23AF0D2E95F}"/>
              </a:ext>
            </a:extLst>
          </p:cNvPr>
          <p:cNvSpPr>
            <a:spLocks noGrp="1"/>
          </p:cNvSpPr>
          <p:nvPr>
            <p:ph type="title"/>
          </p:nvPr>
        </p:nvSpPr>
        <p:spPr>
          <a:xfrm>
            <a:off x="165253" y="433666"/>
            <a:ext cx="9551623" cy="776009"/>
          </a:xfrm>
        </p:spPr>
        <p:txBody>
          <a:bodyPr>
            <a:normAutofit fontScale="90000"/>
          </a:bodyPr>
          <a:lstStyle/>
          <a:p>
            <a:r>
              <a:rPr lang="en-US" sz="2800" b="1">
                <a:latin typeface="Arial"/>
                <a:cs typeface="Arial"/>
              </a:rPr>
              <a:t>NYS Due Process Complaints Filed vs Mediations Requested</a:t>
            </a:r>
          </a:p>
        </p:txBody>
      </p:sp>
      <p:sp>
        <p:nvSpPr>
          <p:cNvPr id="3" name="Slide Number Placeholder 2">
            <a:extLst>
              <a:ext uri="{FF2B5EF4-FFF2-40B4-BE49-F238E27FC236}">
                <a16:creationId xmlns:a16="http://schemas.microsoft.com/office/drawing/2014/main" id="{A4C837C8-E1FC-4EBA-9860-420BB55AD79D}"/>
              </a:ext>
            </a:extLst>
          </p:cNvPr>
          <p:cNvSpPr>
            <a:spLocks noGrp="1"/>
          </p:cNvSpPr>
          <p:nvPr>
            <p:ph type="sldNum" sz="quarter" idx="12"/>
          </p:nvPr>
        </p:nvSpPr>
        <p:spPr/>
        <p:txBody>
          <a:bodyPr/>
          <a:lstStyle/>
          <a:p>
            <a:fld id="{9CD8D479-8942-46E8-A226-A4E01F7A105C}" type="slidenum">
              <a:rPr lang="en-US"/>
              <a:t>21</a:t>
            </a:fld>
            <a:endParaRPr lang="en-US"/>
          </a:p>
        </p:txBody>
      </p:sp>
      <p:graphicFrame>
        <p:nvGraphicFramePr>
          <p:cNvPr id="7" name="Table 6">
            <a:extLst>
              <a:ext uri="{FF2B5EF4-FFF2-40B4-BE49-F238E27FC236}">
                <a16:creationId xmlns:a16="http://schemas.microsoft.com/office/drawing/2014/main" id="{058D0F90-0805-4D68-875E-DE9FF9067B29}"/>
              </a:ext>
            </a:extLst>
          </p:cNvPr>
          <p:cNvGraphicFramePr>
            <a:graphicFrameLocks noGrp="1"/>
          </p:cNvGraphicFramePr>
          <p:nvPr>
            <p:extLst>
              <p:ext uri="{D42A27DB-BD31-4B8C-83A1-F6EECF244321}">
                <p14:modId xmlns:p14="http://schemas.microsoft.com/office/powerpoint/2010/main" val="640029273"/>
              </p:ext>
            </p:extLst>
          </p:nvPr>
        </p:nvGraphicFramePr>
        <p:xfrm>
          <a:off x="322334" y="1468868"/>
          <a:ext cx="5556693" cy="4684392"/>
        </p:xfrm>
        <a:graphic>
          <a:graphicData uri="http://schemas.openxmlformats.org/drawingml/2006/table">
            <a:tbl>
              <a:tblPr firstRow="1" bandRow="1">
                <a:tableStyleId>{7E9639D4-E3E2-4D34-9284-5A2195B3D0D7}</a:tableStyleId>
              </a:tblPr>
              <a:tblGrid>
                <a:gridCol w="1776032">
                  <a:extLst>
                    <a:ext uri="{9D8B030D-6E8A-4147-A177-3AD203B41FA5}">
                      <a16:colId xmlns:a16="http://schemas.microsoft.com/office/drawing/2014/main" val="361839010"/>
                    </a:ext>
                  </a:extLst>
                </a:gridCol>
                <a:gridCol w="1987046">
                  <a:extLst>
                    <a:ext uri="{9D8B030D-6E8A-4147-A177-3AD203B41FA5}">
                      <a16:colId xmlns:a16="http://schemas.microsoft.com/office/drawing/2014/main" val="3310228701"/>
                    </a:ext>
                  </a:extLst>
                </a:gridCol>
                <a:gridCol w="1793615">
                  <a:extLst>
                    <a:ext uri="{9D8B030D-6E8A-4147-A177-3AD203B41FA5}">
                      <a16:colId xmlns:a16="http://schemas.microsoft.com/office/drawing/2014/main" val="2833363358"/>
                    </a:ext>
                  </a:extLst>
                </a:gridCol>
              </a:tblGrid>
              <a:tr h="1835902">
                <a:tc>
                  <a:txBody>
                    <a:bodyPr/>
                    <a:lstStyle/>
                    <a:p>
                      <a:r>
                        <a:rPr lang="en-US">
                          <a:effectLst/>
                        </a:rPr>
                        <a:t>School Year</a:t>
                      </a:r>
                    </a:p>
                  </a:txBody>
                  <a:tcPr marL="0" marR="0" marT="0" marB="0" anchor="ctr"/>
                </a:tc>
                <a:tc>
                  <a:txBody>
                    <a:bodyPr/>
                    <a:lstStyle/>
                    <a:p>
                      <a:r>
                        <a:rPr lang="en-US">
                          <a:effectLst/>
                        </a:rPr>
                        <a:t># of Due Process Complaints Filed</a:t>
                      </a:r>
                    </a:p>
                  </a:txBody>
                  <a:tcPr marL="0" marR="0" marT="0" marB="0" anchor="ctr"/>
                </a:tc>
                <a:tc>
                  <a:txBody>
                    <a:bodyPr/>
                    <a:lstStyle/>
                    <a:p>
                      <a:r>
                        <a:rPr lang="en-US">
                          <a:effectLst/>
                        </a:rPr>
                        <a:t># of Mediations Requested</a:t>
                      </a:r>
                    </a:p>
                  </a:txBody>
                  <a:tcPr marL="0" marR="0" marT="0" marB="0" anchor="ctr"/>
                </a:tc>
                <a:extLst>
                  <a:ext uri="{0D108BD9-81ED-4DB2-BD59-A6C34878D82A}">
                    <a16:rowId xmlns:a16="http://schemas.microsoft.com/office/drawing/2014/main" val="875038849"/>
                  </a:ext>
                </a:extLst>
              </a:tr>
              <a:tr h="458975">
                <a:tc>
                  <a:txBody>
                    <a:bodyPr/>
                    <a:lstStyle/>
                    <a:p>
                      <a:r>
                        <a:rPr lang="en-US" b="1">
                          <a:effectLst/>
                          <a:latin typeface="Arial"/>
                        </a:rPr>
                        <a:t>2015-16</a:t>
                      </a:r>
                    </a:p>
                  </a:txBody>
                  <a:tcPr marL="0" marR="0" marT="0" marB="0" anchor="ctr"/>
                </a:tc>
                <a:tc>
                  <a:txBody>
                    <a:bodyPr/>
                    <a:lstStyle/>
                    <a:p>
                      <a:pPr algn="ctr"/>
                      <a:r>
                        <a:rPr lang="en-US" b="1">
                          <a:latin typeface="Arial"/>
                        </a:rPr>
                        <a:t>5,305</a:t>
                      </a:r>
                    </a:p>
                  </a:txBody>
                  <a:tcPr marL="0" marR="0" marT="0" marB="0" anchor="ctr"/>
                </a:tc>
                <a:tc>
                  <a:txBody>
                    <a:bodyPr/>
                    <a:lstStyle/>
                    <a:p>
                      <a:pPr algn="ctr"/>
                      <a:r>
                        <a:rPr lang="en-US" b="1">
                          <a:latin typeface="Arial"/>
                        </a:rPr>
                        <a:t>353</a:t>
                      </a:r>
                    </a:p>
                  </a:txBody>
                  <a:tcPr marL="0" marR="0" marT="0" marB="0" anchor="ctr"/>
                </a:tc>
                <a:extLst>
                  <a:ext uri="{0D108BD9-81ED-4DB2-BD59-A6C34878D82A}">
                    <a16:rowId xmlns:a16="http://schemas.microsoft.com/office/drawing/2014/main" val="2862715567"/>
                  </a:ext>
                </a:extLst>
              </a:tr>
              <a:tr h="458975">
                <a:tc>
                  <a:txBody>
                    <a:bodyPr/>
                    <a:lstStyle/>
                    <a:p>
                      <a:r>
                        <a:rPr lang="en-US" b="1">
                          <a:effectLst/>
                          <a:latin typeface="Arial"/>
                        </a:rPr>
                        <a:t>2016-17</a:t>
                      </a:r>
                    </a:p>
                  </a:txBody>
                  <a:tcPr marL="0" marR="0" marT="0" marB="0" anchor="ctr"/>
                </a:tc>
                <a:tc>
                  <a:txBody>
                    <a:bodyPr/>
                    <a:lstStyle/>
                    <a:p>
                      <a:pPr algn="ctr"/>
                      <a:r>
                        <a:rPr lang="en-US" b="1">
                          <a:latin typeface="Arial"/>
                        </a:rPr>
                        <a:t>6,027</a:t>
                      </a:r>
                    </a:p>
                  </a:txBody>
                  <a:tcPr marL="0" marR="0" marT="0" marB="0" anchor="ctr"/>
                </a:tc>
                <a:tc>
                  <a:txBody>
                    <a:bodyPr/>
                    <a:lstStyle/>
                    <a:p>
                      <a:pPr algn="ctr"/>
                      <a:r>
                        <a:rPr lang="en-US" b="1">
                          <a:latin typeface="Arial"/>
                        </a:rPr>
                        <a:t>337</a:t>
                      </a:r>
                    </a:p>
                  </a:txBody>
                  <a:tcPr marL="0" marR="0" marT="0" marB="0" anchor="ctr"/>
                </a:tc>
                <a:extLst>
                  <a:ext uri="{0D108BD9-81ED-4DB2-BD59-A6C34878D82A}">
                    <a16:rowId xmlns:a16="http://schemas.microsoft.com/office/drawing/2014/main" val="3728164617"/>
                  </a:ext>
                </a:extLst>
              </a:tr>
              <a:tr h="458975">
                <a:tc>
                  <a:txBody>
                    <a:bodyPr/>
                    <a:lstStyle/>
                    <a:p>
                      <a:r>
                        <a:rPr lang="en-US" b="1">
                          <a:effectLst/>
                          <a:latin typeface="Arial"/>
                        </a:rPr>
                        <a:t>2017-18</a:t>
                      </a:r>
                    </a:p>
                  </a:txBody>
                  <a:tcPr marL="0" marR="0" marT="0" marB="0" anchor="ctr"/>
                </a:tc>
                <a:tc>
                  <a:txBody>
                    <a:bodyPr/>
                    <a:lstStyle/>
                    <a:p>
                      <a:pPr algn="ctr"/>
                      <a:r>
                        <a:rPr lang="en-US" b="1">
                          <a:latin typeface="Arial"/>
                        </a:rPr>
                        <a:t>7,601</a:t>
                      </a:r>
                    </a:p>
                  </a:txBody>
                  <a:tcPr marL="0" marR="0" marT="0" marB="0" anchor="ctr"/>
                </a:tc>
                <a:tc>
                  <a:txBody>
                    <a:bodyPr/>
                    <a:lstStyle/>
                    <a:p>
                      <a:pPr algn="ctr"/>
                      <a:r>
                        <a:rPr lang="en-US" b="1">
                          <a:latin typeface="Arial"/>
                        </a:rPr>
                        <a:t>373</a:t>
                      </a:r>
                    </a:p>
                  </a:txBody>
                  <a:tcPr marL="0" marR="0" marT="0" marB="0" anchor="ctr"/>
                </a:tc>
                <a:extLst>
                  <a:ext uri="{0D108BD9-81ED-4DB2-BD59-A6C34878D82A}">
                    <a16:rowId xmlns:a16="http://schemas.microsoft.com/office/drawing/2014/main" val="853440018"/>
                  </a:ext>
                </a:extLst>
              </a:tr>
              <a:tr h="458975">
                <a:tc>
                  <a:txBody>
                    <a:bodyPr/>
                    <a:lstStyle/>
                    <a:p>
                      <a:r>
                        <a:rPr lang="en-US" b="1">
                          <a:effectLst/>
                          <a:latin typeface="Arial"/>
                        </a:rPr>
                        <a:t>2018-19</a:t>
                      </a:r>
                    </a:p>
                  </a:txBody>
                  <a:tcPr marL="0" marR="0" marT="0" marB="0" anchor="ctr"/>
                </a:tc>
                <a:tc>
                  <a:txBody>
                    <a:bodyPr/>
                    <a:lstStyle/>
                    <a:p>
                      <a:pPr algn="ctr"/>
                      <a:r>
                        <a:rPr lang="en-US" b="1">
                          <a:latin typeface="Arial"/>
                        </a:rPr>
                        <a:t>10,071</a:t>
                      </a:r>
                    </a:p>
                  </a:txBody>
                  <a:tcPr marL="0" marR="0" marT="0" marB="0" anchor="ctr"/>
                </a:tc>
                <a:tc>
                  <a:txBody>
                    <a:bodyPr/>
                    <a:lstStyle/>
                    <a:p>
                      <a:pPr algn="ctr"/>
                      <a:r>
                        <a:rPr lang="en-US" b="1">
                          <a:latin typeface="Arial"/>
                        </a:rPr>
                        <a:t>352</a:t>
                      </a:r>
                    </a:p>
                  </a:txBody>
                  <a:tcPr marL="0" marR="0" marT="0" marB="0" anchor="ctr"/>
                </a:tc>
                <a:extLst>
                  <a:ext uri="{0D108BD9-81ED-4DB2-BD59-A6C34878D82A}">
                    <a16:rowId xmlns:a16="http://schemas.microsoft.com/office/drawing/2014/main" val="280379850"/>
                  </a:ext>
                </a:extLst>
              </a:tr>
              <a:tr h="458975">
                <a:tc>
                  <a:txBody>
                    <a:bodyPr/>
                    <a:lstStyle/>
                    <a:p>
                      <a:r>
                        <a:rPr lang="en-US" b="1">
                          <a:effectLst/>
                          <a:latin typeface="Arial"/>
                        </a:rPr>
                        <a:t>2019-20</a:t>
                      </a:r>
                    </a:p>
                  </a:txBody>
                  <a:tcPr marL="0" marR="0" marT="0" marB="0" anchor="ctr"/>
                </a:tc>
                <a:tc>
                  <a:txBody>
                    <a:bodyPr/>
                    <a:lstStyle/>
                    <a:p>
                      <a:pPr algn="ctr"/>
                      <a:r>
                        <a:rPr lang="en-US" b="1">
                          <a:latin typeface="Arial"/>
                        </a:rPr>
                        <a:t>11,068</a:t>
                      </a:r>
                    </a:p>
                  </a:txBody>
                  <a:tcPr marL="0" marR="0" marT="0" marB="0" anchor="ctr"/>
                </a:tc>
                <a:tc>
                  <a:txBody>
                    <a:bodyPr/>
                    <a:lstStyle/>
                    <a:p>
                      <a:pPr algn="ctr"/>
                      <a:r>
                        <a:rPr lang="en-US" b="1">
                          <a:latin typeface="Arial"/>
                        </a:rPr>
                        <a:t>298</a:t>
                      </a:r>
                    </a:p>
                  </a:txBody>
                  <a:tcPr marL="0" marR="0" marT="0" marB="0" anchor="ctr"/>
                </a:tc>
                <a:extLst>
                  <a:ext uri="{0D108BD9-81ED-4DB2-BD59-A6C34878D82A}">
                    <a16:rowId xmlns:a16="http://schemas.microsoft.com/office/drawing/2014/main" val="4149830464"/>
                  </a:ext>
                </a:extLst>
              </a:tr>
              <a:tr h="553615">
                <a:tc>
                  <a:txBody>
                    <a:bodyPr/>
                    <a:lstStyle/>
                    <a:p>
                      <a:r>
                        <a:rPr lang="en-US" b="1">
                          <a:effectLst/>
                          <a:latin typeface="Arial"/>
                        </a:rPr>
                        <a:t>2020-21 </a:t>
                      </a:r>
                      <a:endParaRPr lang="en-US" sz="1600" b="1">
                        <a:effectLst/>
                        <a:latin typeface="Arial"/>
                      </a:endParaRPr>
                    </a:p>
                  </a:txBody>
                  <a:tcPr marL="0" marR="0" marT="0" marB="0" anchor="ctr">
                    <a:solidFill>
                      <a:srgbClr val="FFFF00"/>
                    </a:solidFill>
                  </a:tcPr>
                </a:tc>
                <a:tc>
                  <a:txBody>
                    <a:bodyPr/>
                    <a:lstStyle/>
                    <a:p>
                      <a:pPr algn="ctr"/>
                      <a:r>
                        <a:rPr lang="en-US" b="1">
                          <a:latin typeface="Arial"/>
                        </a:rPr>
                        <a:t>14,624</a:t>
                      </a:r>
                    </a:p>
                  </a:txBody>
                  <a:tcPr marL="0" marR="0" marT="0" marB="0" anchor="ctr">
                    <a:solidFill>
                      <a:srgbClr val="FFFF00"/>
                    </a:solidFill>
                  </a:tcPr>
                </a:tc>
                <a:tc>
                  <a:txBody>
                    <a:bodyPr/>
                    <a:lstStyle/>
                    <a:p>
                      <a:pPr algn="ctr"/>
                      <a:r>
                        <a:rPr lang="en-US" b="1">
                          <a:latin typeface="Arial"/>
                        </a:rPr>
                        <a:t>249</a:t>
                      </a:r>
                    </a:p>
                  </a:txBody>
                  <a:tcPr marL="0" marR="0" marT="0" marB="0" anchor="ctr">
                    <a:solidFill>
                      <a:srgbClr val="FFFF00"/>
                    </a:solidFill>
                  </a:tcPr>
                </a:tc>
                <a:extLst>
                  <a:ext uri="{0D108BD9-81ED-4DB2-BD59-A6C34878D82A}">
                    <a16:rowId xmlns:a16="http://schemas.microsoft.com/office/drawing/2014/main" val="3318752286"/>
                  </a:ext>
                </a:extLst>
              </a:tr>
            </a:tbl>
          </a:graphicData>
        </a:graphic>
      </p:graphicFrame>
      <p:pic>
        <p:nvPicPr>
          <p:cNvPr id="8" name="Picture 9" descr="NYS Due Process complaints filed verses mediations requested chart.">
            <a:extLst>
              <a:ext uri="{FF2B5EF4-FFF2-40B4-BE49-F238E27FC236}">
                <a16:creationId xmlns:a16="http://schemas.microsoft.com/office/drawing/2014/main" id="{5448FCAD-2F33-4034-B3C9-BF736FB9660B}"/>
              </a:ext>
            </a:extLst>
          </p:cNvPr>
          <p:cNvPicPr>
            <a:picLocks noChangeAspect="1"/>
          </p:cNvPicPr>
          <p:nvPr/>
        </p:nvPicPr>
        <p:blipFill>
          <a:blip r:embed="rId5"/>
          <a:stretch>
            <a:fillRect/>
          </a:stretch>
        </p:blipFill>
        <p:spPr>
          <a:xfrm>
            <a:off x="5997697" y="1650747"/>
            <a:ext cx="5991640" cy="4320633"/>
          </a:xfrm>
          <a:prstGeom prst="rect">
            <a:avLst/>
          </a:prstGeom>
        </p:spPr>
      </p:pic>
      <p:pic>
        <p:nvPicPr>
          <p:cNvPr id="5" name="Audio 4">
            <a:hlinkClick r:id="" action="ppaction://media"/>
            <a:extLst>
              <a:ext uri="{FF2B5EF4-FFF2-40B4-BE49-F238E27FC236}">
                <a16:creationId xmlns:a16="http://schemas.microsoft.com/office/drawing/2014/main" id="{792CB041-971B-4BB9-A8FE-21F497FEFA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69487684"/>
      </p:ext>
    </p:extLst>
  </p:cSld>
  <p:clrMapOvr>
    <a:masterClrMapping/>
  </p:clrMapOvr>
  <mc:AlternateContent xmlns:mc="http://schemas.openxmlformats.org/markup-compatibility/2006" xmlns:p14="http://schemas.microsoft.com/office/powerpoint/2010/main">
    <mc:Choice Requires="p14">
      <p:transition spd="med" p14:dur="700" advTm="47144">
        <p:fade/>
      </p:transition>
    </mc:Choice>
    <mc:Fallback xmlns="">
      <p:transition spd="med" advTm="471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4BD628E-C6C2-4978-97E5-291A4A8666A3}"/>
              </a:ext>
            </a:extLst>
          </p:cNvPr>
          <p:cNvSpPr txBox="1">
            <a:spLocks noGrp="1"/>
          </p:cNvSpPr>
          <p:nvPr>
            <p:ph type="title" idx="4294967295"/>
          </p:nvPr>
        </p:nvSpPr>
        <p:spPr>
          <a:xfrm>
            <a:off x="410402" y="276087"/>
            <a:ext cx="10371573" cy="118356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3400" b="0" i="0" u="none" strike="noStrike" kern="1200" cap="none" spc="0" normalizeH="0" baseline="0" noProof="0">
                <a:ln>
                  <a:noFill/>
                </a:ln>
                <a:solidFill>
                  <a:schemeClr val="accent1">
                    <a:lumMod val="75000"/>
                  </a:schemeClr>
                </a:solidFill>
                <a:effectLst/>
                <a:uLnTx/>
                <a:uFillTx/>
                <a:latin typeface="+mj-lt"/>
                <a:ea typeface="+mj-ea"/>
                <a:cs typeface="+mj-cs"/>
              </a:rPr>
              <a:t>Issues being referred for special education mediation Statewide: 2019-20 School Year</a:t>
            </a:r>
          </a:p>
        </p:txBody>
      </p:sp>
      <p:sp>
        <p:nvSpPr>
          <p:cNvPr id="2" name="Slide Number Placeholder 1">
            <a:extLst>
              <a:ext uri="{FF2B5EF4-FFF2-40B4-BE49-F238E27FC236}">
                <a16:creationId xmlns:a16="http://schemas.microsoft.com/office/drawing/2014/main" id="{3083CECB-7C4B-476B-9603-A9CF730C2CA2}"/>
              </a:ext>
            </a:extLst>
          </p:cNvPr>
          <p:cNvSpPr>
            <a:spLocks noGrp="1"/>
          </p:cNvSpPr>
          <p:nvPr>
            <p:ph type="sldNum" sz="quarter" idx="12"/>
          </p:nvPr>
        </p:nvSpPr>
        <p:spPr>
          <a:xfrm>
            <a:off x="0" y="6629400"/>
            <a:ext cx="410402" cy="228600"/>
          </a:xfrm>
        </p:spPr>
        <p:txBody>
          <a:bodyPr vert="horz" lIns="91440" tIns="45720" rIns="91440" bIns="45720" rtlCol="0" anchor="ctr">
            <a:normAutofit/>
          </a:bodyPr>
          <a:lstStyle/>
          <a:p>
            <a:pPr>
              <a:lnSpc>
                <a:spcPct val="90000"/>
              </a:lnSpc>
              <a:spcAft>
                <a:spcPts val="600"/>
              </a:spcAft>
            </a:pPr>
            <a:fld id="{9CD8D479-8942-46E8-A226-A4E01F7A105C}" type="slidenum">
              <a:rPr lang="en-US" sz="1000" kern="1200">
                <a:latin typeface="+mn-lt"/>
                <a:ea typeface="+mn-ea"/>
                <a:cs typeface="+mn-cs"/>
              </a:rPr>
              <a:pPr>
                <a:lnSpc>
                  <a:spcPct val="90000"/>
                </a:lnSpc>
                <a:spcAft>
                  <a:spcPts val="600"/>
                </a:spcAft>
              </a:pPr>
              <a:t>22</a:t>
            </a:fld>
            <a:endParaRPr lang="en-US" sz="1000" kern="1200">
              <a:latin typeface="+mn-lt"/>
              <a:ea typeface="+mn-ea"/>
              <a:cs typeface="+mn-cs"/>
            </a:endParaRPr>
          </a:p>
        </p:txBody>
      </p:sp>
      <p:graphicFrame>
        <p:nvGraphicFramePr>
          <p:cNvPr id="5" name="Table 4">
            <a:extLst>
              <a:ext uri="{FF2B5EF4-FFF2-40B4-BE49-F238E27FC236}">
                <a16:creationId xmlns:a16="http://schemas.microsoft.com/office/drawing/2014/main" id="{205ED764-1FCE-4BBD-B509-43D74D74ECDA}"/>
              </a:ext>
            </a:extLst>
          </p:cNvPr>
          <p:cNvGraphicFramePr>
            <a:graphicFrameLocks noGrp="1"/>
          </p:cNvGraphicFramePr>
          <p:nvPr>
            <p:extLst>
              <p:ext uri="{D42A27DB-BD31-4B8C-83A1-F6EECF244321}">
                <p14:modId xmlns:p14="http://schemas.microsoft.com/office/powerpoint/2010/main" val="2982060995"/>
              </p:ext>
            </p:extLst>
          </p:nvPr>
        </p:nvGraphicFramePr>
        <p:xfrm>
          <a:off x="410402" y="1626781"/>
          <a:ext cx="11444900" cy="4805916"/>
        </p:xfrm>
        <a:graphic>
          <a:graphicData uri="http://schemas.openxmlformats.org/drawingml/2006/table">
            <a:tbl>
              <a:tblPr firstRow="1" bandRow="1"/>
              <a:tblGrid>
                <a:gridCol w="4388561">
                  <a:extLst>
                    <a:ext uri="{9D8B030D-6E8A-4147-A177-3AD203B41FA5}">
                      <a16:colId xmlns:a16="http://schemas.microsoft.com/office/drawing/2014/main" val="3368822915"/>
                    </a:ext>
                  </a:extLst>
                </a:gridCol>
                <a:gridCol w="3260516">
                  <a:extLst>
                    <a:ext uri="{9D8B030D-6E8A-4147-A177-3AD203B41FA5}">
                      <a16:colId xmlns:a16="http://schemas.microsoft.com/office/drawing/2014/main" val="3703614492"/>
                    </a:ext>
                  </a:extLst>
                </a:gridCol>
                <a:gridCol w="3795823">
                  <a:extLst>
                    <a:ext uri="{9D8B030D-6E8A-4147-A177-3AD203B41FA5}">
                      <a16:colId xmlns:a16="http://schemas.microsoft.com/office/drawing/2014/main" val="23577073"/>
                    </a:ext>
                  </a:extLst>
                </a:gridCol>
              </a:tblGrid>
              <a:tr h="400493">
                <a:tc>
                  <a:txBody>
                    <a:bodyPr/>
                    <a:lstStyle/>
                    <a:p>
                      <a:pPr algn="l" rtl="0" fontAlgn="ctr">
                        <a:spcBef>
                          <a:spcPts val="0"/>
                        </a:spcBef>
                        <a:spcAft>
                          <a:spcPts val="0"/>
                        </a:spcAft>
                      </a:pPr>
                      <a:r>
                        <a:rPr lang="en-US" sz="2000" b="1" i="0" u="none" strike="noStrike">
                          <a:solidFill>
                            <a:srgbClr val="1F3864"/>
                          </a:solidFill>
                          <a:effectLst/>
                          <a:latin typeface="Arial" panose="020B0604020202020204" pitchFamily="34" charset="0"/>
                        </a:rPr>
                        <a:t>Mediation Issues SY 2019-20  </a:t>
                      </a:r>
                      <a:endParaRPr lang="en-US" sz="2800" b="0" i="0" u="none" strike="noStrike">
                        <a:effectLst/>
                        <a:latin typeface="Arial" panose="020B0604020202020204" pitchFamily="34" charset="0"/>
                      </a:endParaRPr>
                    </a:p>
                  </a:txBody>
                  <a:tcPr marL="12949" marR="12949" marT="12949" marB="0" anchor="ctr">
                    <a:lnL>
                      <a:noFill/>
                    </a:lnL>
                    <a:lnR>
                      <a:noFill/>
                    </a:lnR>
                    <a:lnT w="12700" cap="flat" cmpd="sng" algn="ctr">
                      <a:solidFill>
                        <a:schemeClr val="tx1"/>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ctr" rtl="0" fontAlgn="ctr">
                        <a:spcBef>
                          <a:spcPts val="0"/>
                        </a:spcBef>
                        <a:spcAft>
                          <a:spcPts val="0"/>
                        </a:spcAft>
                      </a:pPr>
                      <a:r>
                        <a:rPr lang="en-US" sz="1900" b="1" i="0" u="none" strike="noStrike">
                          <a:solidFill>
                            <a:srgbClr val="1F3864"/>
                          </a:solidFill>
                          <a:effectLst/>
                          <a:latin typeface="Arial" panose="020B0604020202020204" pitchFamily="34" charset="0"/>
                        </a:rPr>
                        <a:t>NYC only issues   </a:t>
                      </a:r>
                      <a:endParaRPr lang="en-US" sz="2400" b="1" i="0" u="none" strike="noStrike">
                        <a:effectLst/>
                        <a:latin typeface="Arial" panose="020B0604020202020204" pitchFamily="34" charset="0"/>
                      </a:endParaRPr>
                    </a:p>
                  </a:txBody>
                  <a:tcPr marL="12949" marR="12949" marT="12949" marB="0" anchor="ctr">
                    <a:lnL>
                      <a:noFill/>
                    </a:lnL>
                    <a:lnR>
                      <a:noFill/>
                    </a:lnR>
                    <a:lnT w="12700" cap="flat" cmpd="sng" algn="ctr">
                      <a:solidFill>
                        <a:schemeClr val="tx1"/>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E9EBF5"/>
                    </a:solidFill>
                  </a:tcPr>
                </a:tc>
                <a:tc>
                  <a:txBody>
                    <a:bodyPr/>
                    <a:lstStyle/>
                    <a:p>
                      <a:pPr algn="ctr" rtl="0" fontAlgn="ctr">
                        <a:spcBef>
                          <a:spcPts val="0"/>
                        </a:spcBef>
                        <a:spcAft>
                          <a:spcPts val="0"/>
                        </a:spcAft>
                      </a:pPr>
                      <a:r>
                        <a:rPr lang="en-US" sz="1900" b="1" i="0" u="none" strike="noStrike">
                          <a:solidFill>
                            <a:srgbClr val="1F3864"/>
                          </a:solidFill>
                          <a:effectLst/>
                          <a:latin typeface="Arial" panose="020B0604020202020204" pitchFamily="34" charset="0"/>
                        </a:rPr>
                        <a:t>Districts outside of NYC issues  </a:t>
                      </a:r>
                      <a:endParaRPr lang="en-US" sz="2400" b="1" i="0" u="none" strike="noStrike">
                        <a:effectLst/>
                        <a:latin typeface="Arial" panose="020B0604020202020204" pitchFamily="34" charset="0"/>
                      </a:endParaRPr>
                    </a:p>
                  </a:txBody>
                  <a:tcPr marL="12949" marR="12949" marT="12949" marB="0" anchor="ctr">
                    <a:lnL>
                      <a:noFill/>
                    </a:lnL>
                    <a:lnR>
                      <a:noFill/>
                    </a:lnR>
                    <a:lnT w="12700" cap="flat" cmpd="sng" algn="ctr">
                      <a:solidFill>
                        <a:schemeClr val="tx1"/>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2CC"/>
                    </a:solidFill>
                  </a:tcPr>
                </a:tc>
                <a:extLst>
                  <a:ext uri="{0D108BD9-81ED-4DB2-BD59-A6C34878D82A}">
                    <a16:rowId xmlns:a16="http://schemas.microsoft.com/office/drawing/2014/main" val="1368729168"/>
                  </a:ext>
                </a:extLst>
              </a:tr>
              <a:tr h="400493">
                <a:tc>
                  <a:txBody>
                    <a:bodyPr/>
                    <a:lstStyle/>
                    <a:p>
                      <a:pPr algn="l" rtl="0" fontAlgn="ctr">
                        <a:spcBef>
                          <a:spcPts val="0"/>
                        </a:spcBef>
                        <a:spcAft>
                          <a:spcPts val="0"/>
                        </a:spcAft>
                      </a:pPr>
                      <a:r>
                        <a:rPr lang="en-US" sz="1800" b="0" i="0" u="none" strike="noStrike">
                          <a:solidFill>
                            <a:srgbClr val="1F3864"/>
                          </a:solidFill>
                          <a:effectLst/>
                          <a:latin typeface="Arial" panose="020B0604020202020204" pitchFamily="34" charset="0"/>
                        </a:rPr>
                        <a:t>Bilingual/Monolingual    </a:t>
                      </a:r>
                      <a:endParaRPr lang="en-US" sz="28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ctr" rtl="0" fontAlgn="ctr">
                        <a:spcBef>
                          <a:spcPts val="0"/>
                        </a:spcBef>
                        <a:spcAft>
                          <a:spcPts val="0"/>
                        </a:spcAft>
                      </a:pPr>
                      <a:r>
                        <a:rPr lang="en-US" sz="1900" b="0" i="0" u="none" strike="noStrike">
                          <a:solidFill>
                            <a:srgbClr val="1F3864"/>
                          </a:solidFill>
                          <a:effectLst/>
                          <a:latin typeface="Arial" panose="020B0604020202020204" pitchFamily="34" charset="0"/>
                        </a:rPr>
                        <a:t>0  </a:t>
                      </a:r>
                      <a:endParaRPr lang="en-US" sz="24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E9EBF5"/>
                    </a:solidFill>
                  </a:tcPr>
                </a:tc>
                <a:tc>
                  <a:txBody>
                    <a:bodyPr/>
                    <a:lstStyle/>
                    <a:p>
                      <a:pPr algn="ctr" rtl="0" fontAlgn="ctr">
                        <a:spcBef>
                          <a:spcPts val="0"/>
                        </a:spcBef>
                        <a:spcAft>
                          <a:spcPts val="0"/>
                        </a:spcAft>
                      </a:pPr>
                      <a:r>
                        <a:rPr lang="en-US" sz="1900" b="0" i="0" u="none" strike="noStrike">
                          <a:solidFill>
                            <a:srgbClr val="1F3864"/>
                          </a:solidFill>
                          <a:effectLst/>
                          <a:latin typeface="Arial" panose="020B0604020202020204" pitchFamily="34" charset="0"/>
                        </a:rPr>
                        <a:t>0  </a:t>
                      </a:r>
                      <a:endParaRPr lang="en-US" sz="24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2CC"/>
                    </a:solidFill>
                  </a:tcPr>
                </a:tc>
                <a:extLst>
                  <a:ext uri="{0D108BD9-81ED-4DB2-BD59-A6C34878D82A}">
                    <a16:rowId xmlns:a16="http://schemas.microsoft.com/office/drawing/2014/main" val="3305860037"/>
                  </a:ext>
                </a:extLst>
              </a:tr>
              <a:tr h="400493">
                <a:tc>
                  <a:txBody>
                    <a:bodyPr/>
                    <a:lstStyle/>
                    <a:p>
                      <a:pPr algn="l" rtl="0" fontAlgn="ctr">
                        <a:spcBef>
                          <a:spcPts val="0"/>
                        </a:spcBef>
                        <a:spcAft>
                          <a:spcPts val="0"/>
                        </a:spcAft>
                      </a:pPr>
                      <a:r>
                        <a:rPr lang="en-US" sz="1800" b="0" i="0" u="none" strike="noStrike">
                          <a:solidFill>
                            <a:srgbClr val="1F3864"/>
                          </a:solidFill>
                          <a:effectLst/>
                          <a:latin typeface="Arial" panose="020B0604020202020204" pitchFamily="34" charset="0"/>
                        </a:rPr>
                        <a:t>Classification  </a:t>
                      </a:r>
                      <a:endParaRPr lang="en-US" sz="28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ctr" rtl="0" fontAlgn="ctr">
                        <a:spcBef>
                          <a:spcPts val="0"/>
                        </a:spcBef>
                        <a:spcAft>
                          <a:spcPts val="0"/>
                        </a:spcAft>
                      </a:pPr>
                      <a:r>
                        <a:rPr lang="en-US" sz="1900" b="0" i="0" u="none" strike="noStrike">
                          <a:solidFill>
                            <a:srgbClr val="1F3864"/>
                          </a:solidFill>
                          <a:effectLst/>
                          <a:latin typeface="Arial" panose="020B0604020202020204" pitchFamily="34" charset="0"/>
                        </a:rPr>
                        <a:t>3  </a:t>
                      </a:r>
                      <a:endParaRPr lang="en-US" sz="24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E9EBF5"/>
                    </a:solidFill>
                  </a:tcPr>
                </a:tc>
                <a:tc>
                  <a:txBody>
                    <a:bodyPr/>
                    <a:lstStyle/>
                    <a:p>
                      <a:pPr algn="ctr" rtl="0" fontAlgn="ctr">
                        <a:spcBef>
                          <a:spcPts val="0"/>
                        </a:spcBef>
                        <a:spcAft>
                          <a:spcPts val="0"/>
                        </a:spcAft>
                      </a:pPr>
                      <a:r>
                        <a:rPr lang="en-US" sz="1900" b="0" i="0" u="none" strike="noStrike">
                          <a:solidFill>
                            <a:srgbClr val="1F3864"/>
                          </a:solidFill>
                          <a:effectLst/>
                          <a:latin typeface="Arial" panose="020B0604020202020204" pitchFamily="34" charset="0"/>
                        </a:rPr>
                        <a:t>7  </a:t>
                      </a:r>
                      <a:endParaRPr lang="en-US" sz="24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2CC"/>
                    </a:solidFill>
                  </a:tcPr>
                </a:tc>
                <a:extLst>
                  <a:ext uri="{0D108BD9-81ED-4DB2-BD59-A6C34878D82A}">
                    <a16:rowId xmlns:a16="http://schemas.microsoft.com/office/drawing/2014/main" val="2020323765"/>
                  </a:ext>
                </a:extLst>
              </a:tr>
              <a:tr h="400493">
                <a:tc>
                  <a:txBody>
                    <a:bodyPr/>
                    <a:lstStyle/>
                    <a:p>
                      <a:pPr algn="l" rtl="0" fontAlgn="ctr">
                        <a:spcBef>
                          <a:spcPts val="0"/>
                        </a:spcBef>
                        <a:spcAft>
                          <a:spcPts val="0"/>
                        </a:spcAft>
                      </a:pPr>
                      <a:r>
                        <a:rPr lang="en-US" sz="1800" b="0" i="0" u="none" strike="noStrike">
                          <a:solidFill>
                            <a:srgbClr val="1F3864"/>
                          </a:solidFill>
                          <a:effectLst/>
                          <a:latin typeface="Arial" panose="020B0604020202020204" pitchFamily="34" charset="0"/>
                        </a:rPr>
                        <a:t>Communication  </a:t>
                      </a:r>
                      <a:endParaRPr lang="en-US" sz="28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ctr" rtl="0" fontAlgn="ctr">
                        <a:spcBef>
                          <a:spcPts val="0"/>
                        </a:spcBef>
                        <a:spcAft>
                          <a:spcPts val="0"/>
                        </a:spcAft>
                      </a:pPr>
                      <a:r>
                        <a:rPr lang="en-US" sz="1900" b="0" i="0" u="none" strike="noStrike">
                          <a:solidFill>
                            <a:srgbClr val="1F3864"/>
                          </a:solidFill>
                          <a:effectLst/>
                          <a:latin typeface="Arial" panose="020B0604020202020204" pitchFamily="34" charset="0"/>
                        </a:rPr>
                        <a:t>11  </a:t>
                      </a:r>
                      <a:endParaRPr lang="en-US" sz="24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E9EBF5"/>
                    </a:solidFill>
                  </a:tcPr>
                </a:tc>
                <a:tc>
                  <a:txBody>
                    <a:bodyPr/>
                    <a:lstStyle/>
                    <a:p>
                      <a:pPr algn="ctr" rtl="0" fontAlgn="ctr">
                        <a:spcBef>
                          <a:spcPts val="0"/>
                        </a:spcBef>
                        <a:spcAft>
                          <a:spcPts val="0"/>
                        </a:spcAft>
                      </a:pPr>
                      <a:r>
                        <a:rPr lang="en-US" sz="1900" b="0" i="0" u="none" strike="noStrike">
                          <a:solidFill>
                            <a:srgbClr val="1F3864"/>
                          </a:solidFill>
                          <a:effectLst/>
                          <a:latin typeface="Arial" panose="020B0604020202020204" pitchFamily="34" charset="0"/>
                        </a:rPr>
                        <a:t>4  </a:t>
                      </a:r>
                      <a:endParaRPr lang="en-US" sz="24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2CC"/>
                    </a:solidFill>
                  </a:tcPr>
                </a:tc>
                <a:extLst>
                  <a:ext uri="{0D108BD9-81ED-4DB2-BD59-A6C34878D82A}">
                    <a16:rowId xmlns:a16="http://schemas.microsoft.com/office/drawing/2014/main" val="844252331"/>
                  </a:ext>
                </a:extLst>
              </a:tr>
              <a:tr h="400493">
                <a:tc>
                  <a:txBody>
                    <a:bodyPr/>
                    <a:lstStyle/>
                    <a:p>
                      <a:pPr algn="l" rtl="0" fontAlgn="ctr">
                        <a:spcBef>
                          <a:spcPts val="0"/>
                        </a:spcBef>
                        <a:spcAft>
                          <a:spcPts val="0"/>
                        </a:spcAft>
                      </a:pPr>
                      <a:r>
                        <a:rPr lang="en-US" sz="1800" b="0" i="0" u="none" strike="noStrike">
                          <a:solidFill>
                            <a:srgbClr val="1F3864"/>
                          </a:solidFill>
                          <a:effectLst/>
                          <a:latin typeface="Arial" panose="020B0604020202020204" pitchFamily="34" charset="0"/>
                        </a:rPr>
                        <a:t>Discipline  </a:t>
                      </a:r>
                      <a:endParaRPr lang="en-US" sz="28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ctr" rtl="0" fontAlgn="ctr">
                        <a:spcBef>
                          <a:spcPts val="0"/>
                        </a:spcBef>
                        <a:spcAft>
                          <a:spcPts val="0"/>
                        </a:spcAft>
                      </a:pPr>
                      <a:r>
                        <a:rPr lang="en-US" sz="1900" b="0" i="0" u="none" strike="noStrike">
                          <a:solidFill>
                            <a:srgbClr val="1F3864"/>
                          </a:solidFill>
                          <a:effectLst/>
                          <a:latin typeface="Arial" panose="020B0604020202020204" pitchFamily="34" charset="0"/>
                        </a:rPr>
                        <a:t>3  </a:t>
                      </a:r>
                      <a:endParaRPr lang="en-US" sz="24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E9EBF5"/>
                    </a:solidFill>
                  </a:tcPr>
                </a:tc>
                <a:tc>
                  <a:txBody>
                    <a:bodyPr/>
                    <a:lstStyle/>
                    <a:p>
                      <a:pPr algn="ctr" rtl="0" fontAlgn="ctr">
                        <a:spcBef>
                          <a:spcPts val="0"/>
                        </a:spcBef>
                        <a:spcAft>
                          <a:spcPts val="0"/>
                        </a:spcAft>
                      </a:pPr>
                      <a:r>
                        <a:rPr lang="en-US" sz="1900" b="0" i="0" u="none" strike="noStrike">
                          <a:solidFill>
                            <a:srgbClr val="1F3864"/>
                          </a:solidFill>
                          <a:effectLst/>
                          <a:latin typeface="Arial" panose="020B0604020202020204" pitchFamily="34" charset="0"/>
                        </a:rPr>
                        <a:t>1  </a:t>
                      </a:r>
                      <a:endParaRPr lang="en-US" sz="24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2CC"/>
                    </a:solidFill>
                  </a:tcPr>
                </a:tc>
                <a:extLst>
                  <a:ext uri="{0D108BD9-81ED-4DB2-BD59-A6C34878D82A}">
                    <a16:rowId xmlns:a16="http://schemas.microsoft.com/office/drawing/2014/main" val="3891521138"/>
                  </a:ext>
                </a:extLst>
              </a:tr>
              <a:tr h="400493">
                <a:tc>
                  <a:txBody>
                    <a:bodyPr/>
                    <a:lstStyle/>
                    <a:p>
                      <a:pPr algn="l" rtl="0" fontAlgn="ctr">
                        <a:spcBef>
                          <a:spcPts val="0"/>
                        </a:spcBef>
                        <a:spcAft>
                          <a:spcPts val="0"/>
                        </a:spcAft>
                      </a:pPr>
                      <a:r>
                        <a:rPr lang="en-US" sz="1800" b="0" i="0" u="none" strike="noStrike">
                          <a:solidFill>
                            <a:srgbClr val="1F3864"/>
                          </a:solidFill>
                          <a:effectLst/>
                          <a:latin typeface="Arial" panose="020B0604020202020204" pitchFamily="34" charset="0"/>
                        </a:rPr>
                        <a:t>Evaluation  </a:t>
                      </a:r>
                      <a:endParaRPr lang="en-US" sz="28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ctr" rtl="0" fontAlgn="ctr">
                        <a:spcBef>
                          <a:spcPts val="0"/>
                        </a:spcBef>
                        <a:spcAft>
                          <a:spcPts val="0"/>
                        </a:spcAft>
                      </a:pPr>
                      <a:r>
                        <a:rPr lang="en-US" sz="1900" b="0" i="0" u="none" strike="noStrike">
                          <a:solidFill>
                            <a:srgbClr val="1F3864"/>
                          </a:solidFill>
                          <a:effectLst/>
                          <a:latin typeface="Arial" panose="020B0604020202020204" pitchFamily="34" charset="0"/>
                        </a:rPr>
                        <a:t>17  </a:t>
                      </a:r>
                      <a:endParaRPr lang="en-US" sz="24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E9EBF5"/>
                    </a:solidFill>
                  </a:tcPr>
                </a:tc>
                <a:tc>
                  <a:txBody>
                    <a:bodyPr/>
                    <a:lstStyle/>
                    <a:p>
                      <a:pPr algn="ctr" rtl="0" fontAlgn="ctr">
                        <a:spcBef>
                          <a:spcPts val="0"/>
                        </a:spcBef>
                        <a:spcAft>
                          <a:spcPts val="0"/>
                        </a:spcAft>
                      </a:pPr>
                      <a:r>
                        <a:rPr lang="en-US" sz="1900" b="0" i="0" u="none" strike="noStrike">
                          <a:solidFill>
                            <a:srgbClr val="1F3864"/>
                          </a:solidFill>
                          <a:effectLst/>
                          <a:latin typeface="Arial" panose="020B0604020202020204" pitchFamily="34" charset="0"/>
                        </a:rPr>
                        <a:t>5  </a:t>
                      </a:r>
                      <a:endParaRPr lang="en-US" sz="24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2CC"/>
                    </a:solidFill>
                  </a:tcPr>
                </a:tc>
                <a:extLst>
                  <a:ext uri="{0D108BD9-81ED-4DB2-BD59-A6C34878D82A}">
                    <a16:rowId xmlns:a16="http://schemas.microsoft.com/office/drawing/2014/main" val="2573603035"/>
                  </a:ext>
                </a:extLst>
              </a:tr>
              <a:tr h="400493">
                <a:tc>
                  <a:txBody>
                    <a:bodyPr/>
                    <a:lstStyle/>
                    <a:p>
                      <a:pPr algn="l" rtl="0" fontAlgn="ctr">
                        <a:spcBef>
                          <a:spcPts val="0"/>
                        </a:spcBef>
                        <a:spcAft>
                          <a:spcPts val="0"/>
                        </a:spcAft>
                      </a:pPr>
                      <a:r>
                        <a:rPr lang="en-US" sz="1800" b="0" i="0" u="none" strike="noStrike">
                          <a:solidFill>
                            <a:srgbClr val="1F3864"/>
                          </a:solidFill>
                          <a:effectLst/>
                          <a:latin typeface="Arial" panose="020B0604020202020204" pitchFamily="34" charset="0"/>
                        </a:rPr>
                        <a:t>IEP Program  </a:t>
                      </a:r>
                      <a:endParaRPr lang="en-US" sz="28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ctr" rtl="0" fontAlgn="ctr">
                        <a:spcBef>
                          <a:spcPts val="0"/>
                        </a:spcBef>
                        <a:spcAft>
                          <a:spcPts val="0"/>
                        </a:spcAft>
                      </a:pPr>
                      <a:r>
                        <a:rPr lang="en-US" sz="1900" b="0" i="0" u="none" strike="noStrike">
                          <a:solidFill>
                            <a:srgbClr val="1F3864"/>
                          </a:solidFill>
                          <a:effectLst/>
                          <a:latin typeface="Arial" panose="020B0604020202020204" pitchFamily="34" charset="0"/>
                        </a:rPr>
                        <a:t>75  </a:t>
                      </a:r>
                      <a:endParaRPr lang="en-US" sz="24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E9EBF5"/>
                    </a:solidFill>
                  </a:tcPr>
                </a:tc>
                <a:tc>
                  <a:txBody>
                    <a:bodyPr/>
                    <a:lstStyle/>
                    <a:p>
                      <a:pPr algn="ctr" rtl="0" fontAlgn="ctr">
                        <a:spcBef>
                          <a:spcPts val="0"/>
                        </a:spcBef>
                        <a:spcAft>
                          <a:spcPts val="0"/>
                        </a:spcAft>
                      </a:pPr>
                      <a:r>
                        <a:rPr lang="en-US" sz="1900" b="0" i="0" u="none" strike="noStrike">
                          <a:solidFill>
                            <a:srgbClr val="1F3864"/>
                          </a:solidFill>
                          <a:effectLst/>
                          <a:latin typeface="Arial" panose="020B0604020202020204" pitchFamily="34" charset="0"/>
                        </a:rPr>
                        <a:t>23  </a:t>
                      </a:r>
                      <a:endParaRPr lang="en-US" sz="24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2CC"/>
                    </a:solidFill>
                  </a:tcPr>
                </a:tc>
                <a:extLst>
                  <a:ext uri="{0D108BD9-81ED-4DB2-BD59-A6C34878D82A}">
                    <a16:rowId xmlns:a16="http://schemas.microsoft.com/office/drawing/2014/main" val="3624179192"/>
                  </a:ext>
                </a:extLst>
              </a:tr>
              <a:tr h="400493">
                <a:tc>
                  <a:txBody>
                    <a:bodyPr/>
                    <a:lstStyle/>
                    <a:p>
                      <a:pPr algn="l" rtl="0" fontAlgn="ctr">
                        <a:spcBef>
                          <a:spcPts val="0"/>
                        </a:spcBef>
                        <a:spcAft>
                          <a:spcPts val="0"/>
                        </a:spcAft>
                      </a:pPr>
                      <a:r>
                        <a:rPr lang="en-US" sz="1800" b="0" i="0" u="none" strike="noStrike">
                          <a:solidFill>
                            <a:srgbClr val="1F3864"/>
                          </a:solidFill>
                          <a:effectLst/>
                          <a:latin typeface="Arial" panose="020B0604020202020204" pitchFamily="34" charset="0"/>
                        </a:rPr>
                        <a:t>Other Reimbursement </a:t>
                      </a:r>
                      <a:endParaRPr lang="en-US" sz="28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ctr" rtl="0" fontAlgn="ctr">
                        <a:spcBef>
                          <a:spcPts val="0"/>
                        </a:spcBef>
                        <a:spcAft>
                          <a:spcPts val="0"/>
                        </a:spcAft>
                      </a:pPr>
                      <a:r>
                        <a:rPr lang="en-US" sz="1900" b="0" i="0" u="none" strike="noStrike">
                          <a:solidFill>
                            <a:srgbClr val="1F3864"/>
                          </a:solidFill>
                          <a:effectLst/>
                          <a:latin typeface="Arial" panose="020B0604020202020204" pitchFamily="34" charset="0"/>
                        </a:rPr>
                        <a:t>3  </a:t>
                      </a:r>
                      <a:endParaRPr lang="en-US" sz="24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E9EBF5"/>
                    </a:solidFill>
                  </a:tcPr>
                </a:tc>
                <a:tc>
                  <a:txBody>
                    <a:bodyPr/>
                    <a:lstStyle/>
                    <a:p>
                      <a:pPr algn="ctr" rtl="0" fontAlgn="ctr">
                        <a:spcBef>
                          <a:spcPts val="0"/>
                        </a:spcBef>
                        <a:spcAft>
                          <a:spcPts val="0"/>
                        </a:spcAft>
                      </a:pPr>
                      <a:r>
                        <a:rPr lang="en-US" sz="1900" b="0" i="0" u="none" strike="noStrike">
                          <a:solidFill>
                            <a:srgbClr val="1F3864"/>
                          </a:solidFill>
                          <a:effectLst/>
                          <a:latin typeface="Arial" panose="020B0604020202020204" pitchFamily="34" charset="0"/>
                        </a:rPr>
                        <a:t>2  </a:t>
                      </a:r>
                      <a:endParaRPr lang="en-US" sz="24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2CC"/>
                    </a:solidFill>
                  </a:tcPr>
                </a:tc>
                <a:extLst>
                  <a:ext uri="{0D108BD9-81ED-4DB2-BD59-A6C34878D82A}">
                    <a16:rowId xmlns:a16="http://schemas.microsoft.com/office/drawing/2014/main" val="427994954"/>
                  </a:ext>
                </a:extLst>
              </a:tr>
              <a:tr h="400493">
                <a:tc>
                  <a:txBody>
                    <a:bodyPr/>
                    <a:lstStyle/>
                    <a:p>
                      <a:pPr algn="l" rtl="0" fontAlgn="ctr">
                        <a:spcBef>
                          <a:spcPts val="0"/>
                        </a:spcBef>
                        <a:spcAft>
                          <a:spcPts val="0"/>
                        </a:spcAft>
                      </a:pPr>
                      <a:r>
                        <a:rPr lang="en-US" sz="1800" b="0" i="0" u="none" strike="noStrike">
                          <a:solidFill>
                            <a:srgbClr val="1F3864"/>
                          </a:solidFill>
                          <a:effectLst/>
                          <a:latin typeface="Arial" panose="020B0604020202020204" pitchFamily="34" charset="0"/>
                        </a:rPr>
                        <a:t>Other Unspecified  </a:t>
                      </a:r>
                      <a:endParaRPr lang="en-US" sz="28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ctr" rtl="0" fontAlgn="ctr">
                        <a:spcBef>
                          <a:spcPts val="0"/>
                        </a:spcBef>
                        <a:spcAft>
                          <a:spcPts val="0"/>
                        </a:spcAft>
                      </a:pPr>
                      <a:r>
                        <a:rPr lang="en-US" sz="1900" b="0" i="0" u="none" strike="noStrike">
                          <a:solidFill>
                            <a:srgbClr val="1F3864"/>
                          </a:solidFill>
                          <a:effectLst/>
                          <a:latin typeface="Arial" panose="020B0604020202020204" pitchFamily="34" charset="0"/>
                        </a:rPr>
                        <a:t>33  </a:t>
                      </a:r>
                      <a:endParaRPr lang="en-US" sz="24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E9EBF5"/>
                    </a:solidFill>
                  </a:tcPr>
                </a:tc>
                <a:tc>
                  <a:txBody>
                    <a:bodyPr/>
                    <a:lstStyle/>
                    <a:p>
                      <a:pPr algn="ctr" rtl="0" fontAlgn="ctr">
                        <a:spcBef>
                          <a:spcPts val="0"/>
                        </a:spcBef>
                        <a:spcAft>
                          <a:spcPts val="0"/>
                        </a:spcAft>
                      </a:pPr>
                      <a:r>
                        <a:rPr lang="en-US" sz="1900" b="0" i="0" u="none" strike="noStrike">
                          <a:solidFill>
                            <a:srgbClr val="1F3864"/>
                          </a:solidFill>
                          <a:effectLst/>
                          <a:latin typeface="Arial" panose="020B0604020202020204" pitchFamily="34" charset="0"/>
                        </a:rPr>
                        <a:t>11  </a:t>
                      </a:r>
                      <a:endParaRPr lang="en-US" sz="24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2CC"/>
                    </a:solidFill>
                  </a:tcPr>
                </a:tc>
                <a:extLst>
                  <a:ext uri="{0D108BD9-81ED-4DB2-BD59-A6C34878D82A}">
                    <a16:rowId xmlns:a16="http://schemas.microsoft.com/office/drawing/2014/main" val="187684238"/>
                  </a:ext>
                </a:extLst>
              </a:tr>
              <a:tr h="400493">
                <a:tc>
                  <a:txBody>
                    <a:bodyPr/>
                    <a:lstStyle/>
                    <a:p>
                      <a:pPr algn="l" rtl="0" fontAlgn="ctr">
                        <a:spcBef>
                          <a:spcPts val="0"/>
                        </a:spcBef>
                        <a:spcAft>
                          <a:spcPts val="0"/>
                        </a:spcAft>
                      </a:pPr>
                      <a:r>
                        <a:rPr lang="en-US" sz="1800" b="0" i="0" u="none" strike="noStrike">
                          <a:solidFill>
                            <a:srgbClr val="1F3864"/>
                          </a:solidFill>
                          <a:effectLst/>
                          <a:latin typeface="Arial" panose="020B0604020202020204" pitchFamily="34" charset="0"/>
                        </a:rPr>
                        <a:t>Tuition  </a:t>
                      </a:r>
                      <a:endParaRPr lang="en-US" sz="28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ctr" rtl="0" fontAlgn="ctr">
                        <a:spcBef>
                          <a:spcPts val="0"/>
                        </a:spcBef>
                        <a:spcAft>
                          <a:spcPts val="0"/>
                        </a:spcAft>
                      </a:pPr>
                      <a:r>
                        <a:rPr lang="en-US" sz="1900" b="0" i="0" u="none" strike="noStrike">
                          <a:solidFill>
                            <a:srgbClr val="1F3864"/>
                          </a:solidFill>
                          <a:effectLst/>
                          <a:latin typeface="Arial" panose="020B0604020202020204" pitchFamily="34" charset="0"/>
                        </a:rPr>
                        <a:t>0  </a:t>
                      </a:r>
                      <a:endParaRPr lang="en-US" sz="24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E9EBF5"/>
                    </a:solidFill>
                  </a:tcPr>
                </a:tc>
                <a:tc>
                  <a:txBody>
                    <a:bodyPr/>
                    <a:lstStyle/>
                    <a:p>
                      <a:pPr algn="ctr" rtl="0" fontAlgn="ctr">
                        <a:spcBef>
                          <a:spcPts val="0"/>
                        </a:spcBef>
                        <a:spcAft>
                          <a:spcPts val="0"/>
                        </a:spcAft>
                      </a:pPr>
                      <a:r>
                        <a:rPr lang="en-US" sz="1900" b="0" i="0" u="none" strike="noStrike">
                          <a:solidFill>
                            <a:srgbClr val="1F3864"/>
                          </a:solidFill>
                          <a:effectLst/>
                          <a:latin typeface="Arial" panose="020B0604020202020204" pitchFamily="34" charset="0"/>
                        </a:rPr>
                        <a:t>1  </a:t>
                      </a:r>
                      <a:endParaRPr lang="en-US" sz="24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2CC"/>
                    </a:solidFill>
                  </a:tcPr>
                </a:tc>
                <a:extLst>
                  <a:ext uri="{0D108BD9-81ED-4DB2-BD59-A6C34878D82A}">
                    <a16:rowId xmlns:a16="http://schemas.microsoft.com/office/drawing/2014/main" val="3974612097"/>
                  </a:ext>
                </a:extLst>
              </a:tr>
              <a:tr h="400493">
                <a:tc>
                  <a:txBody>
                    <a:bodyPr/>
                    <a:lstStyle/>
                    <a:p>
                      <a:pPr algn="l" rtl="0" fontAlgn="ctr">
                        <a:spcBef>
                          <a:spcPts val="0"/>
                        </a:spcBef>
                        <a:spcAft>
                          <a:spcPts val="0"/>
                        </a:spcAft>
                      </a:pPr>
                      <a:r>
                        <a:rPr lang="en-US" sz="1800" b="0" i="0" u="none" strike="noStrike">
                          <a:solidFill>
                            <a:srgbClr val="1F3864"/>
                          </a:solidFill>
                          <a:effectLst/>
                          <a:latin typeface="Arial" panose="020B0604020202020204" pitchFamily="34" charset="0"/>
                        </a:rPr>
                        <a:t>Placement  </a:t>
                      </a:r>
                      <a:endParaRPr lang="en-US" sz="28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ctr" rtl="0" fontAlgn="ctr">
                        <a:spcBef>
                          <a:spcPts val="0"/>
                        </a:spcBef>
                        <a:spcAft>
                          <a:spcPts val="0"/>
                        </a:spcAft>
                      </a:pPr>
                      <a:r>
                        <a:rPr lang="en-US" sz="1900" b="0" i="0" u="none" strike="noStrike">
                          <a:solidFill>
                            <a:srgbClr val="1F3864"/>
                          </a:solidFill>
                          <a:effectLst/>
                          <a:latin typeface="Arial" panose="020B0604020202020204" pitchFamily="34" charset="0"/>
                        </a:rPr>
                        <a:t>12  </a:t>
                      </a:r>
                      <a:endParaRPr lang="en-US" sz="24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E9EBF5"/>
                    </a:solidFill>
                  </a:tcPr>
                </a:tc>
                <a:tc>
                  <a:txBody>
                    <a:bodyPr/>
                    <a:lstStyle/>
                    <a:p>
                      <a:pPr algn="ctr" rtl="0" fontAlgn="ctr">
                        <a:spcBef>
                          <a:spcPts val="0"/>
                        </a:spcBef>
                        <a:spcAft>
                          <a:spcPts val="0"/>
                        </a:spcAft>
                      </a:pPr>
                      <a:r>
                        <a:rPr lang="en-US" sz="1900" b="0" i="0" u="none" strike="noStrike">
                          <a:solidFill>
                            <a:srgbClr val="1F3864"/>
                          </a:solidFill>
                          <a:effectLst/>
                          <a:latin typeface="Arial" panose="020B0604020202020204" pitchFamily="34" charset="0"/>
                        </a:rPr>
                        <a:t>12  </a:t>
                      </a:r>
                      <a:endParaRPr lang="en-US" sz="24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FFF2CC"/>
                    </a:solidFill>
                  </a:tcPr>
                </a:tc>
                <a:extLst>
                  <a:ext uri="{0D108BD9-81ED-4DB2-BD59-A6C34878D82A}">
                    <a16:rowId xmlns:a16="http://schemas.microsoft.com/office/drawing/2014/main" val="3869519865"/>
                  </a:ext>
                </a:extLst>
              </a:tr>
              <a:tr h="400493">
                <a:tc>
                  <a:txBody>
                    <a:bodyPr/>
                    <a:lstStyle/>
                    <a:p>
                      <a:pPr algn="l" rtl="0" fontAlgn="ctr">
                        <a:spcBef>
                          <a:spcPts val="0"/>
                        </a:spcBef>
                        <a:spcAft>
                          <a:spcPts val="0"/>
                        </a:spcAft>
                      </a:pPr>
                      <a:r>
                        <a:rPr lang="en-US" sz="1800" b="0" i="0" u="none" strike="noStrike">
                          <a:solidFill>
                            <a:srgbClr val="1F3864"/>
                          </a:solidFill>
                          <a:effectLst/>
                          <a:latin typeface="Arial" panose="020B0604020202020204" pitchFamily="34" charset="0"/>
                        </a:rPr>
                        <a:t>Transportation  </a:t>
                      </a:r>
                      <a:endParaRPr lang="en-US" sz="28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spcBef>
                          <a:spcPts val="0"/>
                        </a:spcBef>
                        <a:spcAft>
                          <a:spcPts val="0"/>
                        </a:spcAft>
                      </a:pPr>
                      <a:r>
                        <a:rPr lang="en-US" sz="1900" b="0" i="0" u="none" strike="noStrike">
                          <a:solidFill>
                            <a:srgbClr val="1F3864"/>
                          </a:solidFill>
                          <a:effectLst/>
                          <a:latin typeface="Arial" panose="020B0604020202020204" pitchFamily="34" charset="0"/>
                        </a:rPr>
                        <a:t>3  </a:t>
                      </a:r>
                      <a:endParaRPr lang="en-US" sz="24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BF5"/>
                    </a:solidFill>
                  </a:tcPr>
                </a:tc>
                <a:tc>
                  <a:txBody>
                    <a:bodyPr/>
                    <a:lstStyle/>
                    <a:p>
                      <a:pPr algn="ctr" rtl="0" fontAlgn="ctr">
                        <a:spcBef>
                          <a:spcPts val="0"/>
                        </a:spcBef>
                        <a:spcAft>
                          <a:spcPts val="0"/>
                        </a:spcAft>
                      </a:pPr>
                      <a:r>
                        <a:rPr lang="en-US" sz="1900" b="0" i="0" u="none" strike="noStrike">
                          <a:solidFill>
                            <a:srgbClr val="1F3864"/>
                          </a:solidFill>
                          <a:effectLst/>
                          <a:latin typeface="Arial" panose="020B0604020202020204" pitchFamily="34" charset="0"/>
                        </a:rPr>
                        <a:t>1 </a:t>
                      </a:r>
                      <a:endParaRPr lang="en-US" sz="2400" b="0" i="0" u="none" strike="noStrike">
                        <a:effectLst/>
                        <a:latin typeface="Arial" panose="020B0604020202020204" pitchFamily="34" charset="0"/>
                      </a:endParaRPr>
                    </a:p>
                  </a:txBody>
                  <a:tcPr marL="12949" marR="12949" marT="12949" marB="0" anchor="ctr">
                    <a:lnL>
                      <a:noFill/>
                    </a:lnL>
                    <a:lnR>
                      <a:noFill/>
                    </a:lnR>
                    <a:lnT w="12700" cap="flat" cmpd="sng" algn="ctr">
                      <a:solidFill>
                        <a:srgbClr val="4472C4"/>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val="86198537"/>
                  </a:ext>
                </a:extLst>
              </a:tr>
            </a:tbl>
          </a:graphicData>
        </a:graphic>
      </p:graphicFrame>
      <p:pic>
        <p:nvPicPr>
          <p:cNvPr id="6" name="Audio 5">
            <a:hlinkClick r:id="" action="ppaction://media"/>
            <a:extLst>
              <a:ext uri="{FF2B5EF4-FFF2-40B4-BE49-F238E27FC236}">
                <a16:creationId xmlns:a16="http://schemas.microsoft.com/office/drawing/2014/main" id="{DC621637-2161-41FF-A9D2-DBB3F31CC5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11229794"/>
      </p:ext>
    </p:extLst>
  </p:cSld>
  <p:clrMapOvr>
    <a:masterClrMapping/>
  </p:clrMapOvr>
  <mc:AlternateContent xmlns:mc="http://schemas.openxmlformats.org/markup-compatibility/2006" xmlns:p14="http://schemas.microsoft.com/office/powerpoint/2010/main">
    <mc:Choice Requires="p14">
      <p:transition spd="med" p14:dur="700" advTm="29034">
        <p:fade/>
      </p:transition>
    </mc:Choice>
    <mc:Fallback xmlns="">
      <p:transition spd="med" advTm="290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948C1E-4C67-42F7-A6D6-7842AC5EB8F2}"/>
              </a:ext>
            </a:extLst>
          </p:cNvPr>
          <p:cNvSpPr txBox="1">
            <a:spLocks noGrp="1"/>
          </p:cNvSpPr>
          <p:nvPr>
            <p:ph type="title" idx="4294967295"/>
          </p:nvPr>
        </p:nvSpPr>
        <p:spPr>
          <a:xfrm>
            <a:off x="233916" y="324854"/>
            <a:ext cx="932311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tx1"/>
                </a:solidFill>
                <a:effectLst/>
                <a:uLnTx/>
                <a:uFillTx/>
                <a:latin typeface="+mn-lt"/>
                <a:ea typeface="+mn-lt"/>
                <a:cs typeface="+mn-lt"/>
              </a:rPr>
              <a:t> </a:t>
            </a:r>
            <a:r>
              <a:rPr kumimoji="0" lang="en-US" sz="2400" b="1" i="0" u="none" strike="noStrike" kern="1200" cap="none" spc="0" normalizeH="0" baseline="0" noProof="0">
                <a:ln>
                  <a:noFill/>
                </a:ln>
                <a:solidFill>
                  <a:schemeClr val="tx1"/>
                </a:solidFill>
                <a:effectLst/>
                <a:uLnTx/>
                <a:uFillTx/>
                <a:latin typeface="Arial"/>
                <a:ea typeface="+mn-lt"/>
                <a:cs typeface="+mn-lt"/>
              </a:rPr>
              <a:t>Mediation Agreement Rates in New York City (NYC) vs. Districts Outside NYC </a:t>
            </a:r>
            <a:endParaRPr kumimoji="0" lang="en-US" sz="2400" b="0" i="0" u="none" strike="noStrike" kern="1200" cap="none" spc="0" normalizeH="0" baseline="0" noProof="0">
              <a:ln>
                <a:noFill/>
              </a:ln>
              <a:solidFill>
                <a:schemeClr val="tx1"/>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D953EE67-5F42-45C2-AA8F-7DC7A6649C02}"/>
              </a:ext>
            </a:extLst>
          </p:cNvPr>
          <p:cNvGraphicFramePr>
            <a:graphicFrameLocks noGrp="1"/>
          </p:cNvGraphicFramePr>
          <p:nvPr>
            <p:extLst>
              <p:ext uri="{D42A27DB-BD31-4B8C-83A1-F6EECF244321}">
                <p14:modId xmlns:p14="http://schemas.microsoft.com/office/powerpoint/2010/main" val="3366973950"/>
              </p:ext>
            </p:extLst>
          </p:nvPr>
        </p:nvGraphicFramePr>
        <p:xfrm>
          <a:off x="233916" y="1249589"/>
          <a:ext cx="11738342" cy="5193740"/>
        </p:xfrm>
        <a:graphic>
          <a:graphicData uri="http://schemas.openxmlformats.org/drawingml/2006/table">
            <a:tbl>
              <a:tblPr firstRow="1" firstCol="1" bandRow="1">
                <a:tableStyleId>{69012ECD-51FC-41F1-AA8D-1B2483CD663E}</a:tableStyleId>
              </a:tblPr>
              <a:tblGrid>
                <a:gridCol w="1734761">
                  <a:extLst>
                    <a:ext uri="{9D8B030D-6E8A-4147-A177-3AD203B41FA5}">
                      <a16:colId xmlns:a16="http://schemas.microsoft.com/office/drawing/2014/main" val="485211728"/>
                    </a:ext>
                  </a:extLst>
                </a:gridCol>
                <a:gridCol w="1642023">
                  <a:extLst>
                    <a:ext uri="{9D8B030D-6E8A-4147-A177-3AD203B41FA5}">
                      <a16:colId xmlns:a16="http://schemas.microsoft.com/office/drawing/2014/main" val="3876939532"/>
                    </a:ext>
                  </a:extLst>
                </a:gridCol>
                <a:gridCol w="1672311">
                  <a:extLst>
                    <a:ext uri="{9D8B030D-6E8A-4147-A177-3AD203B41FA5}">
                      <a16:colId xmlns:a16="http://schemas.microsoft.com/office/drawing/2014/main" val="3968553655"/>
                    </a:ext>
                  </a:extLst>
                </a:gridCol>
                <a:gridCol w="1690055">
                  <a:extLst>
                    <a:ext uri="{9D8B030D-6E8A-4147-A177-3AD203B41FA5}">
                      <a16:colId xmlns:a16="http://schemas.microsoft.com/office/drawing/2014/main" val="2992494126"/>
                    </a:ext>
                  </a:extLst>
                </a:gridCol>
                <a:gridCol w="1546998">
                  <a:extLst>
                    <a:ext uri="{9D8B030D-6E8A-4147-A177-3AD203B41FA5}">
                      <a16:colId xmlns:a16="http://schemas.microsoft.com/office/drawing/2014/main" val="2380842888"/>
                    </a:ext>
                  </a:extLst>
                </a:gridCol>
                <a:gridCol w="1774336">
                  <a:extLst>
                    <a:ext uri="{9D8B030D-6E8A-4147-A177-3AD203B41FA5}">
                      <a16:colId xmlns:a16="http://schemas.microsoft.com/office/drawing/2014/main" val="3753256750"/>
                    </a:ext>
                  </a:extLst>
                </a:gridCol>
                <a:gridCol w="1677858">
                  <a:extLst>
                    <a:ext uri="{9D8B030D-6E8A-4147-A177-3AD203B41FA5}">
                      <a16:colId xmlns:a16="http://schemas.microsoft.com/office/drawing/2014/main" val="3901945139"/>
                    </a:ext>
                  </a:extLst>
                </a:gridCol>
              </a:tblGrid>
              <a:tr h="2049488">
                <a:tc>
                  <a:txBody>
                    <a:bodyPr/>
                    <a:lstStyle/>
                    <a:p>
                      <a:r>
                        <a:rPr lang="en-US">
                          <a:effectLst/>
                        </a:rPr>
                        <a:t>School Year</a:t>
                      </a:r>
                    </a:p>
                  </a:txBody>
                  <a:tcPr marL="68580" marR="68580" marT="0" marB="0" anchor="ctr"/>
                </a:tc>
                <a:tc>
                  <a:txBody>
                    <a:bodyPr/>
                    <a:lstStyle/>
                    <a:p>
                      <a:r>
                        <a:rPr lang="en-US">
                          <a:effectLst/>
                        </a:rPr>
                        <a:t>NYC Mediation Meetings Held</a:t>
                      </a:r>
                    </a:p>
                  </a:txBody>
                  <a:tcPr marL="68580" marR="68580" marT="0" marB="0" anchor="ctr"/>
                </a:tc>
                <a:tc>
                  <a:txBody>
                    <a:bodyPr/>
                    <a:lstStyle/>
                    <a:p>
                      <a:pPr algn="ctr"/>
                      <a:r>
                        <a:rPr lang="en-US">
                          <a:effectLst/>
                        </a:rPr>
                        <a:t>NYC Held - Agreements Reached</a:t>
                      </a:r>
                    </a:p>
                  </a:txBody>
                  <a:tcPr marL="68580" marR="68580" marT="0" marB="0" anchor="ctr"/>
                </a:tc>
                <a:tc>
                  <a:txBody>
                    <a:bodyPr/>
                    <a:lstStyle/>
                    <a:p>
                      <a:pPr algn="ctr"/>
                      <a:r>
                        <a:rPr lang="en-US">
                          <a:effectLst/>
                        </a:rPr>
                        <a:t>NYC </a:t>
                      </a:r>
                      <a:br>
                        <a:rPr lang="en-US">
                          <a:effectLst/>
                        </a:rPr>
                      </a:br>
                      <a:r>
                        <a:rPr lang="en-US">
                          <a:effectLst/>
                        </a:rPr>
                        <a:t>% Success</a:t>
                      </a:r>
                    </a:p>
                  </a:txBody>
                  <a:tcPr marL="68580" marR="68580" marT="0" marB="0" anchor="ctr"/>
                </a:tc>
                <a:tc>
                  <a:txBody>
                    <a:bodyPr/>
                    <a:lstStyle/>
                    <a:p>
                      <a:pPr algn="ctr"/>
                      <a:r>
                        <a:rPr lang="en-US">
                          <a:effectLst/>
                        </a:rPr>
                        <a:t>Other Districts Mediation Meetings Held</a:t>
                      </a:r>
                    </a:p>
                  </a:txBody>
                  <a:tcPr marL="68580" marR="68580" marT="0" marB="0" anchor="ctr"/>
                </a:tc>
                <a:tc>
                  <a:txBody>
                    <a:bodyPr/>
                    <a:lstStyle/>
                    <a:p>
                      <a:pPr algn="ctr"/>
                      <a:r>
                        <a:rPr lang="en-US">
                          <a:effectLst/>
                        </a:rPr>
                        <a:t>Other Districts Held - Agreements Reached</a:t>
                      </a:r>
                    </a:p>
                  </a:txBody>
                  <a:tcPr marL="68580" marR="68580" marT="0" marB="0" anchor="ctr"/>
                </a:tc>
                <a:tc>
                  <a:txBody>
                    <a:bodyPr/>
                    <a:lstStyle/>
                    <a:p>
                      <a:pPr algn="ctr"/>
                      <a:r>
                        <a:rPr lang="en-US">
                          <a:effectLst/>
                        </a:rPr>
                        <a:t>Other Districts </a:t>
                      </a:r>
                      <a:br>
                        <a:rPr lang="en-US">
                          <a:effectLst/>
                        </a:rPr>
                      </a:br>
                      <a:r>
                        <a:rPr lang="en-US">
                          <a:effectLst/>
                        </a:rPr>
                        <a:t>% Success</a:t>
                      </a:r>
                    </a:p>
                  </a:txBody>
                  <a:tcPr marL="68580" marR="68580" marT="0" marB="0" anchor="ctr"/>
                </a:tc>
                <a:extLst>
                  <a:ext uri="{0D108BD9-81ED-4DB2-BD59-A6C34878D82A}">
                    <a16:rowId xmlns:a16="http://schemas.microsoft.com/office/drawing/2014/main" val="3629310973"/>
                  </a:ext>
                </a:extLst>
              </a:tr>
              <a:tr h="924716">
                <a:tc>
                  <a:txBody>
                    <a:bodyPr/>
                    <a:lstStyle/>
                    <a:p>
                      <a:r>
                        <a:rPr lang="en-US" sz="1800">
                          <a:effectLst/>
                          <a:latin typeface="Arial"/>
                        </a:rPr>
                        <a:t>2017-18</a:t>
                      </a:r>
                    </a:p>
                  </a:txBody>
                  <a:tcPr marL="68580" marR="68580" marT="0" marB="0" anchor="ctr"/>
                </a:tc>
                <a:tc>
                  <a:txBody>
                    <a:bodyPr/>
                    <a:lstStyle/>
                    <a:p>
                      <a:pPr algn="ctr"/>
                      <a:r>
                        <a:rPr lang="en-US" sz="1800">
                          <a:effectLst/>
                          <a:latin typeface="Arial"/>
                        </a:rPr>
                        <a:t>127</a:t>
                      </a:r>
                    </a:p>
                  </a:txBody>
                  <a:tcPr marL="68580" marR="68580" marT="0" marB="0" anchor="ctr"/>
                </a:tc>
                <a:tc>
                  <a:txBody>
                    <a:bodyPr/>
                    <a:lstStyle/>
                    <a:p>
                      <a:pPr algn="ctr"/>
                      <a:r>
                        <a:rPr lang="en-US" sz="1800">
                          <a:effectLst/>
                          <a:latin typeface="Arial"/>
                        </a:rPr>
                        <a:t>113</a:t>
                      </a:r>
                    </a:p>
                  </a:txBody>
                  <a:tcPr marL="68580" marR="68580" marT="0" marB="0" anchor="ctr"/>
                </a:tc>
                <a:tc>
                  <a:txBody>
                    <a:bodyPr/>
                    <a:lstStyle/>
                    <a:p>
                      <a:pPr algn="ctr"/>
                      <a:r>
                        <a:rPr lang="en-US" sz="1800">
                          <a:effectLst/>
                          <a:latin typeface="Arial"/>
                        </a:rPr>
                        <a:t>88.97%</a:t>
                      </a:r>
                    </a:p>
                  </a:txBody>
                  <a:tcPr marL="68580" marR="68580" marT="0" marB="0" anchor="ctr">
                    <a:solidFill>
                      <a:schemeClr val="accent4">
                        <a:lumMod val="20000"/>
                        <a:lumOff val="80000"/>
                      </a:schemeClr>
                    </a:solidFill>
                  </a:tcPr>
                </a:tc>
                <a:tc>
                  <a:txBody>
                    <a:bodyPr/>
                    <a:lstStyle/>
                    <a:p>
                      <a:pPr algn="ctr"/>
                      <a:r>
                        <a:rPr lang="en-US" sz="1800">
                          <a:effectLst/>
                          <a:latin typeface="Arial"/>
                        </a:rPr>
                        <a:t>104</a:t>
                      </a:r>
                    </a:p>
                  </a:txBody>
                  <a:tcPr marL="68580" marR="68580" marT="0" marB="0" anchor="ctr"/>
                </a:tc>
                <a:tc>
                  <a:txBody>
                    <a:bodyPr/>
                    <a:lstStyle/>
                    <a:p>
                      <a:pPr algn="ctr"/>
                      <a:r>
                        <a:rPr lang="en-US" sz="1800">
                          <a:effectLst/>
                          <a:latin typeface="Arial"/>
                        </a:rPr>
                        <a:t>93</a:t>
                      </a:r>
                    </a:p>
                  </a:txBody>
                  <a:tcPr marL="68580" marR="68580" marT="0" marB="0" anchor="ctr"/>
                </a:tc>
                <a:tc>
                  <a:txBody>
                    <a:bodyPr/>
                    <a:lstStyle/>
                    <a:p>
                      <a:pPr algn="ctr"/>
                      <a:r>
                        <a:rPr lang="en-US" sz="1800">
                          <a:effectLst/>
                          <a:latin typeface="Arial"/>
                        </a:rPr>
                        <a:t>89.42%</a:t>
                      </a:r>
                    </a:p>
                  </a:txBody>
                  <a:tcPr marL="68580" marR="68580" marT="0" marB="0" anchor="ctr">
                    <a:solidFill>
                      <a:schemeClr val="accent4">
                        <a:lumMod val="20000"/>
                        <a:lumOff val="80000"/>
                      </a:schemeClr>
                    </a:solidFill>
                  </a:tcPr>
                </a:tc>
                <a:extLst>
                  <a:ext uri="{0D108BD9-81ED-4DB2-BD59-A6C34878D82A}">
                    <a16:rowId xmlns:a16="http://schemas.microsoft.com/office/drawing/2014/main" val="265167216"/>
                  </a:ext>
                </a:extLst>
              </a:tr>
              <a:tr h="994069">
                <a:tc>
                  <a:txBody>
                    <a:bodyPr/>
                    <a:lstStyle/>
                    <a:p>
                      <a:r>
                        <a:rPr lang="en-US" sz="1800">
                          <a:effectLst/>
                          <a:latin typeface="Arial"/>
                        </a:rPr>
                        <a:t>2018-19</a:t>
                      </a:r>
                    </a:p>
                  </a:txBody>
                  <a:tcPr marL="68580" marR="68580" marT="0" marB="0" anchor="ctr"/>
                </a:tc>
                <a:tc>
                  <a:txBody>
                    <a:bodyPr/>
                    <a:lstStyle/>
                    <a:p>
                      <a:pPr algn="ctr"/>
                      <a:r>
                        <a:rPr lang="en-US" sz="1800">
                          <a:effectLst/>
                          <a:latin typeface="Arial"/>
                        </a:rPr>
                        <a:t>119</a:t>
                      </a:r>
                    </a:p>
                  </a:txBody>
                  <a:tcPr marL="68580" marR="68580" marT="0" marB="0" anchor="ctr"/>
                </a:tc>
                <a:tc>
                  <a:txBody>
                    <a:bodyPr/>
                    <a:lstStyle/>
                    <a:p>
                      <a:pPr algn="ctr"/>
                      <a:r>
                        <a:rPr lang="en-US" sz="1800">
                          <a:effectLst/>
                          <a:latin typeface="Arial"/>
                        </a:rPr>
                        <a:t>105</a:t>
                      </a:r>
                    </a:p>
                  </a:txBody>
                  <a:tcPr marL="68580" marR="68580" marT="0" marB="0" anchor="ctr"/>
                </a:tc>
                <a:tc>
                  <a:txBody>
                    <a:bodyPr/>
                    <a:lstStyle/>
                    <a:p>
                      <a:pPr algn="ctr"/>
                      <a:r>
                        <a:rPr lang="en-US" sz="1800">
                          <a:effectLst/>
                          <a:latin typeface="Arial"/>
                        </a:rPr>
                        <a:t>88.23%</a:t>
                      </a:r>
                    </a:p>
                  </a:txBody>
                  <a:tcPr marL="68580" marR="68580" marT="0" marB="0" anchor="ctr">
                    <a:solidFill>
                      <a:schemeClr val="accent4">
                        <a:lumMod val="20000"/>
                        <a:lumOff val="80000"/>
                      </a:schemeClr>
                    </a:solidFill>
                  </a:tcPr>
                </a:tc>
                <a:tc>
                  <a:txBody>
                    <a:bodyPr/>
                    <a:lstStyle/>
                    <a:p>
                      <a:pPr algn="ctr"/>
                      <a:r>
                        <a:rPr lang="en-US" sz="1800">
                          <a:effectLst/>
                          <a:latin typeface="Arial"/>
                        </a:rPr>
                        <a:t>70</a:t>
                      </a:r>
                    </a:p>
                  </a:txBody>
                  <a:tcPr marL="68580" marR="68580" marT="0" marB="0" anchor="ctr"/>
                </a:tc>
                <a:tc>
                  <a:txBody>
                    <a:bodyPr/>
                    <a:lstStyle/>
                    <a:p>
                      <a:pPr algn="ctr"/>
                      <a:r>
                        <a:rPr lang="en-US" sz="1800">
                          <a:effectLst/>
                          <a:latin typeface="Arial"/>
                        </a:rPr>
                        <a:t>60</a:t>
                      </a:r>
                    </a:p>
                  </a:txBody>
                  <a:tcPr marL="68580" marR="68580" marT="0" marB="0" anchor="ctr"/>
                </a:tc>
                <a:tc>
                  <a:txBody>
                    <a:bodyPr/>
                    <a:lstStyle/>
                    <a:p>
                      <a:pPr algn="ctr"/>
                      <a:r>
                        <a:rPr lang="en-US" sz="1800">
                          <a:effectLst/>
                          <a:latin typeface="Arial"/>
                        </a:rPr>
                        <a:t>85.71%</a:t>
                      </a:r>
                    </a:p>
                  </a:txBody>
                  <a:tcPr marL="68580" marR="68580" marT="0" marB="0" anchor="ctr">
                    <a:solidFill>
                      <a:schemeClr val="accent4">
                        <a:lumMod val="20000"/>
                        <a:lumOff val="80000"/>
                      </a:schemeClr>
                    </a:solidFill>
                  </a:tcPr>
                </a:tc>
                <a:extLst>
                  <a:ext uri="{0D108BD9-81ED-4DB2-BD59-A6C34878D82A}">
                    <a16:rowId xmlns:a16="http://schemas.microsoft.com/office/drawing/2014/main" val="1945949289"/>
                  </a:ext>
                </a:extLst>
              </a:tr>
              <a:tr h="1225467">
                <a:tc>
                  <a:txBody>
                    <a:bodyPr/>
                    <a:lstStyle/>
                    <a:p>
                      <a:r>
                        <a:rPr lang="en-US" sz="1800">
                          <a:effectLst/>
                          <a:latin typeface="Arial"/>
                        </a:rPr>
                        <a:t>2019-20</a:t>
                      </a:r>
                    </a:p>
                  </a:txBody>
                  <a:tcPr marL="68580" marR="68580" marT="0" marB="0" anchor="ctr"/>
                </a:tc>
                <a:tc>
                  <a:txBody>
                    <a:bodyPr/>
                    <a:lstStyle/>
                    <a:p>
                      <a:pPr algn="ctr"/>
                      <a:r>
                        <a:rPr lang="en-US" sz="1800">
                          <a:effectLst/>
                          <a:latin typeface="Arial"/>
                        </a:rPr>
                        <a:t>97  </a:t>
                      </a:r>
                      <a:endParaRPr lang="en-US"/>
                    </a:p>
                  </a:txBody>
                  <a:tcPr marL="68580" marR="68580" marT="0" marB="0" anchor="ctr"/>
                </a:tc>
                <a:tc>
                  <a:txBody>
                    <a:bodyPr/>
                    <a:lstStyle/>
                    <a:p>
                      <a:pPr algn="ctr"/>
                      <a:r>
                        <a:rPr lang="en-US" sz="1800">
                          <a:effectLst/>
                          <a:latin typeface="Arial"/>
                        </a:rPr>
                        <a:t>83</a:t>
                      </a:r>
                    </a:p>
                  </a:txBody>
                  <a:tcPr marL="68580" marR="68580" marT="0" marB="0" anchor="ctr"/>
                </a:tc>
                <a:tc>
                  <a:txBody>
                    <a:bodyPr/>
                    <a:lstStyle/>
                    <a:p>
                      <a:pPr algn="ctr"/>
                      <a:r>
                        <a:rPr lang="en-US" sz="1800">
                          <a:effectLst/>
                          <a:latin typeface="Arial"/>
                        </a:rPr>
                        <a:t>85.56%</a:t>
                      </a:r>
                    </a:p>
                  </a:txBody>
                  <a:tcPr marL="68580" marR="68580" marT="0" marB="0" anchor="ctr">
                    <a:solidFill>
                      <a:schemeClr val="accent4">
                        <a:lumMod val="20000"/>
                        <a:lumOff val="80000"/>
                      </a:schemeClr>
                    </a:solidFill>
                  </a:tcPr>
                </a:tc>
                <a:tc>
                  <a:txBody>
                    <a:bodyPr/>
                    <a:lstStyle/>
                    <a:p>
                      <a:pPr algn="ctr"/>
                      <a:r>
                        <a:rPr lang="en-US" sz="1800">
                          <a:effectLst/>
                          <a:latin typeface="Arial"/>
                        </a:rPr>
                        <a:t>35 </a:t>
                      </a:r>
                    </a:p>
                  </a:txBody>
                  <a:tcPr marL="68580" marR="68580" marT="0" marB="0" anchor="ctr"/>
                </a:tc>
                <a:tc>
                  <a:txBody>
                    <a:bodyPr/>
                    <a:lstStyle/>
                    <a:p>
                      <a:pPr algn="ctr"/>
                      <a:r>
                        <a:rPr lang="en-US" sz="1800">
                          <a:effectLst/>
                          <a:latin typeface="Arial"/>
                        </a:rPr>
                        <a:t>30</a:t>
                      </a:r>
                    </a:p>
                  </a:txBody>
                  <a:tcPr marL="68580" marR="68580" marT="0" marB="0" anchor="ctr"/>
                </a:tc>
                <a:tc>
                  <a:txBody>
                    <a:bodyPr/>
                    <a:lstStyle/>
                    <a:p>
                      <a:pPr algn="ctr"/>
                      <a:r>
                        <a:rPr lang="en-US" sz="1800">
                          <a:effectLst/>
                          <a:latin typeface="Arial"/>
                        </a:rPr>
                        <a:t>85.71%</a:t>
                      </a:r>
                    </a:p>
                  </a:txBody>
                  <a:tcPr marL="68580" marR="68580" marT="0" marB="0" anchor="ctr">
                    <a:solidFill>
                      <a:schemeClr val="accent4">
                        <a:lumMod val="20000"/>
                        <a:lumOff val="80000"/>
                      </a:schemeClr>
                    </a:solidFill>
                  </a:tcPr>
                </a:tc>
                <a:extLst>
                  <a:ext uri="{0D108BD9-81ED-4DB2-BD59-A6C34878D82A}">
                    <a16:rowId xmlns:a16="http://schemas.microsoft.com/office/drawing/2014/main" val="1243311328"/>
                  </a:ext>
                </a:extLst>
              </a:tr>
            </a:tbl>
          </a:graphicData>
        </a:graphic>
      </p:graphicFrame>
      <p:sp>
        <p:nvSpPr>
          <p:cNvPr id="2" name="Slide Number Placeholder 1">
            <a:extLst>
              <a:ext uri="{FF2B5EF4-FFF2-40B4-BE49-F238E27FC236}">
                <a16:creationId xmlns:a16="http://schemas.microsoft.com/office/drawing/2014/main" id="{07FE8052-C47B-42ED-9059-C24BC9596059}"/>
              </a:ext>
            </a:extLst>
          </p:cNvPr>
          <p:cNvSpPr>
            <a:spLocks noGrp="1"/>
          </p:cNvSpPr>
          <p:nvPr>
            <p:ph type="sldNum" sz="quarter" idx="12"/>
          </p:nvPr>
        </p:nvSpPr>
        <p:spPr/>
        <p:txBody>
          <a:bodyPr/>
          <a:lstStyle/>
          <a:p>
            <a:fld id="{9CD8D479-8942-46E8-A226-A4E01F7A105C}" type="slidenum">
              <a:rPr lang="en-US"/>
              <a:t>23</a:t>
            </a:fld>
            <a:endParaRPr lang="en-US"/>
          </a:p>
        </p:txBody>
      </p:sp>
      <p:pic>
        <p:nvPicPr>
          <p:cNvPr id="3" name="Audio 2">
            <a:hlinkClick r:id="" action="ppaction://media"/>
            <a:extLst>
              <a:ext uri="{FF2B5EF4-FFF2-40B4-BE49-F238E27FC236}">
                <a16:creationId xmlns:a16="http://schemas.microsoft.com/office/drawing/2014/main" id="{8599FD09-BCD0-47AA-8DC1-BC359579CB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77627215"/>
      </p:ext>
    </p:extLst>
  </p:cSld>
  <p:clrMapOvr>
    <a:masterClrMapping/>
  </p:clrMapOvr>
  <mc:AlternateContent xmlns:mc="http://schemas.openxmlformats.org/markup-compatibility/2006" xmlns:p14="http://schemas.microsoft.com/office/powerpoint/2010/main">
    <mc:Choice Requires="p14">
      <p:transition spd="med" p14:dur="700" advTm="24991">
        <p:fade/>
      </p:transition>
    </mc:Choice>
    <mc:Fallback xmlns="">
      <p:transition spd="med" advTm="249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B2233C5-FC80-47C1-B315-4809D8B5EACE}"/>
              </a:ext>
            </a:extLst>
          </p:cNvPr>
          <p:cNvSpPr>
            <a:spLocks noGrp="1"/>
          </p:cNvSpPr>
          <p:nvPr>
            <p:ph type="title"/>
          </p:nvPr>
        </p:nvSpPr>
        <p:spPr>
          <a:xfrm>
            <a:off x="332398" y="228239"/>
            <a:ext cx="9181449" cy="1207378"/>
          </a:xfrm>
        </p:spPr>
        <p:txBody>
          <a:bodyPr vert="horz" lIns="91440" tIns="45720" rIns="91440" bIns="45720" rtlCol="0" anchor="b">
            <a:normAutofit/>
          </a:bodyPr>
          <a:lstStyle/>
          <a:p>
            <a:pPr>
              <a:lnSpc>
                <a:spcPct val="50000"/>
              </a:lnSpc>
            </a:pPr>
            <a:r>
              <a:rPr lang="en-US" b="1">
                <a:latin typeface="Arial"/>
                <a:cs typeface="Arial"/>
              </a:rPr>
              <a:t>National Mediation Agreement Rate</a:t>
            </a:r>
            <a:br>
              <a:rPr lang="en-US" b="1">
                <a:latin typeface="Arial"/>
                <a:cs typeface="Arial"/>
              </a:rPr>
            </a:br>
            <a:br>
              <a:rPr lang="en-US" b="1">
                <a:latin typeface="Arial"/>
                <a:cs typeface="Arial"/>
              </a:rPr>
            </a:br>
            <a:r>
              <a:rPr lang="en-US" sz="1600" b="1">
                <a:latin typeface="Arial"/>
                <a:ea typeface="+mj-lt"/>
                <a:cs typeface="Arial"/>
              </a:rPr>
              <a:t>USDOE 2020 Part B FFY2018 SPP/APR Indicator Analysis Booklet p. 125  </a:t>
            </a:r>
            <a:br>
              <a:rPr lang="en-US" sz="1600" b="1">
                <a:latin typeface="Arial"/>
                <a:ea typeface="+mj-lt"/>
                <a:cs typeface="Arial"/>
              </a:rPr>
            </a:br>
            <a:r>
              <a:rPr lang="en-US" sz="1600" u="sng">
                <a:latin typeface="Arial"/>
                <a:ea typeface="+mj-lt"/>
                <a:cs typeface="+mj-lt"/>
                <a:hlinkClick r:id="rId5"/>
              </a:rPr>
              <a:t>https://sites.ed.gov/idea/files/PartB-IndicatorAnalysis-FFY2018.pdf</a:t>
            </a:r>
            <a:r>
              <a:rPr lang="en-US" sz="1600">
                <a:latin typeface="Arial"/>
                <a:ea typeface="+mj-lt"/>
                <a:cs typeface="+mj-lt"/>
              </a:rPr>
              <a:t> </a:t>
            </a:r>
            <a:r>
              <a:rPr lang="en-US">
                <a:ea typeface="+mj-lt"/>
                <a:cs typeface="+mj-lt"/>
              </a:rPr>
              <a:t>  </a:t>
            </a:r>
            <a:endParaRPr lang="en-US"/>
          </a:p>
        </p:txBody>
      </p:sp>
      <p:sp>
        <p:nvSpPr>
          <p:cNvPr id="4" name="Slide Number Placeholder 3">
            <a:extLst>
              <a:ext uri="{FF2B5EF4-FFF2-40B4-BE49-F238E27FC236}">
                <a16:creationId xmlns:a16="http://schemas.microsoft.com/office/drawing/2014/main" id="{968D6285-8430-42A4-84E0-2BBC23DCBA91}"/>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a:pPr>
                <a:lnSpc>
                  <a:spcPct val="90000"/>
                </a:lnSpc>
                <a:spcAft>
                  <a:spcPts val="600"/>
                </a:spcAft>
              </a:pPr>
              <a:t>24</a:t>
            </a:fld>
            <a:endParaRPr lang="en-US" sz="1000"/>
          </a:p>
        </p:txBody>
      </p:sp>
      <p:graphicFrame>
        <p:nvGraphicFramePr>
          <p:cNvPr id="2" name="Table 2">
            <a:extLst>
              <a:ext uri="{FF2B5EF4-FFF2-40B4-BE49-F238E27FC236}">
                <a16:creationId xmlns:a16="http://schemas.microsoft.com/office/drawing/2014/main" id="{56EB8C31-6E42-4050-AE72-8304E00D891E}"/>
              </a:ext>
            </a:extLst>
          </p:cNvPr>
          <p:cNvGraphicFramePr>
            <a:graphicFrameLocks noGrp="1"/>
          </p:cNvGraphicFramePr>
          <p:nvPr>
            <p:extLst>
              <p:ext uri="{D42A27DB-BD31-4B8C-83A1-F6EECF244321}">
                <p14:modId xmlns:p14="http://schemas.microsoft.com/office/powerpoint/2010/main" val="3840083626"/>
              </p:ext>
            </p:extLst>
          </p:nvPr>
        </p:nvGraphicFramePr>
        <p:xfrm>
          <a:off x="297455" y="5429889"/>
          <a:ext cx="11546365" cy="822960"/>
        </p:xfrm>
        <a:graphic>
          <a:graphicData uri="http://schemas.openxmlformats.org/drawingml/2006/table">
            <a:tbl>
              <a:tblPr firstRow="1" bandRow="1">
                <a:tableStyleId>{22838BEF-8BB2-4498-84A7-C5851F593DF1}</a:tableStyleId>
              </a:tblPr>
              <a:tblGrid>
                <a:gridCol w="1626417">
                  <a:extLst>
                    <a:ext uri="{9D8B030D-6E8A-4147-A177-3AD203B41FA5}">
                      <a16:colId xmlns:a16="http://schemas.microsoft.com/office/drawing/2014/main" val="4083360332"/>
                    </a:ext>
                  </a:extLst>
                </a:gridCol>
                <a:gridCol w="1604586">
                  <a:extLst>
                    <a:ext uri="{9D8B030D-6E8A-4147-A177-3AD203B41FA5}">
                      <a16:colId xmlns:a16="http://schemas.microsoft.com/office/drawing/2014/main" val="2221798638"/>
                    </a:ext>
                  </a:extLst>
                </a:gridCol>
                <a:gridCol w="1724655">
                  <a:extLst>
                    <a:ext uri="{9D8B030D-6E8A-4147-A177-3AD203B41FA5}">
                      <a16:colId xmlns:a16="http://schemas.microsoft.com/office/drawing/2014/main" val="1401563109"/>
                    </a:ext>
                  </a:extLst>
                </a:gridCol>
                <a:gridCol w="1615502">
                  <a:extLst>
                    <a:ext uri="{9D8B030D-6E8A-4147-A177-3AD203B41FA5}">
                      <a16:colId xmlns:a16="http://schemas.microsoft.com/office/drawing/2014/main" val="960874500"/>
                    </a:ext>
                  </a:extLst>
                </a:gridCol>
                <a:gridCol w="1727894">
                  <a:extLst>
                    <a:ext uri="{9D8B030D-6E8A-4147-A177-3AD203B41FA5}">
                      <a16:colId xmlns:a16="http://schemas.microsoft.com/office/drawing/2014/main" val="4013032110"/>
                    </a:ext>
                  </a:extLst>
                </a:gridCol>
                <a:gridCol w="1634132">
                  <a:extLst>
                    <a:ext uri="{9D8B030D-6E8A-4147-A177-3AD203B41FA5}">
                      <a16:colId xmlns:a16="http://schemas.microsoft.com/office/drawing/2014/main" val="2252341175"/>
                    </a:ext>
                  </a:extLst>
                </a:gridCol>
                <a:gridCol w="1613179">
                  <a:extLst>
                    <a:ext uri="{9D8B030D-6E8A-4147-A177-3AD203B41FA5}">
                      <a16:colId xmlns:a16="http://schemas.microsoft.com/office/drawing/2014/main" val="3599761031"/>
                    </a:ext>
                  </a:extLst>
                </a:gridCol>
              </a:tblGrid>
              <a:tr h="370840">
                <a:tc>
                  <a:txBody>
                    <a:bodyPr/>
                    <a:lstStyle/>
                    <a:p>
                      <a:r>
                        <a:rPr lang="en-US" sz="2400"/>
                        <a:t>New York State Data</a:t>
                      </a:r>
                    </a:p>
                  </a:txBody>
                  <a:tcPr/>
                </a:tc>
                <a:tc>
                  <a:txBody>
                    <a:bodyPr/>
                    <a:lstStyle/>
                    <a:p>
                      <a:pPr marL="0" marR="0" algn="ctr">
                        <a:spcBef>
                          <a:spcPts val="300"/>
                        </a:spcBef>
                        <a:spcAft>
                          <a:spcPts val="300"/>
                        </a:spcAft>
                      </a:pPr>
                      <a:r>
                        <a:rPr lang="en-US" sz="2000" b="1" kern="1200">
                          <a:solidFill>
                            <a:schemeClr val="dk1"/>
                          </a:solidFill>
                          <a:effectLst/>
                          <a:latin typeface="Arial"/>
                          <a:ea typeface="+mn-ea"/>
                          <a:cs typeface="+mn-cs"/>
                        </a:rPr>
                        <a:t>87.10%</a:t>
                      </a:r>
                    </a:p>
                  </a:txBody>
                  <a:tcPr marL="68580" marR="68580" marT="0" marB="0" anchor="ctr"/>
                </a:tc>
                <a:tc>
                  <a:txBody>
                    <a:bodyPr/>
                    <a:lstStyle/>
                    <a:p>
                      <a:pPr marL="0" marR="0" algn="ctr">
                        <a:spcBef>
                          <a:spcPts val="300"/>
                        </a:spcBef>
                        <a:spcAft>
                          <a:spcPts val="300"/>
                        </a:spcAft>
                      </a:pPr>
                      <a:r>
                        <a:rPr lang="en-US" sz="2000">
                          <a:effectLst/>
                          <a:latin typeface="Arial"/>
                        </a:rPr>
                        <a:t>88.53%</a:t>
                      </a:r>
                      <a:endParaRPr lang="en-US" sz="2000">
                        <a:effectLst/>
                        <a:latin typeface="Arial"/>
                        <a:ea typeface="Calibri" panose="020F0502020204030204" pitchFamily="34" charset="0"/>
                        <a:cs typeface="Times New Roman"/>
                      </a:endParaRPr>
                    </a:p>
                  </a:txBody>
                  <a:tcPr marL="68580" marR="68580" marT="0" marB="0" anchor="ctr"/>
                </a:tc>
                <a:tc>
                  <a:txBody>
                    <a:bodyPr/>
                    <a:lstStyle/>
                    <a:p>
                      <a:pPr marL="0" marR="0" algn="ctr">
                        <a:spcBef>
                          <a:spcPts val="300"/>
                        </a:spcBef>
                        <a:spcAft>
                          <a:spcPts val="300"/>
                        </a:spcAft>
                      </a:pPr>
                      <a:r>
                        <a:rPr lang="en-US" sz="2000">
                          <a:effectLst/>
                          <a:latin typeface="Arial"/>
                        </a:rPr>
                        <a:t>83.02%</a:t>
                      </a:r>
                      <a:endParaRPr lang="en-US" sz="2000">
                        <a:effectLst/>
                        <a:latin typeface="Arial"/>
                        <a:ea typeface="Calibri" panose="020F0502020204030204" pitchFamily="34" charset="0"/>
                        <a:cs typeface="Times New Roman"/>
                      </a:endParaRPr>
                    </a:p>
                  </a:txBody>
                  <a:tcPr marL="68580" marR="68580" marT="0" marB="0" anchor="ctr"/>
                </a:tc>
                <a:tc>
                  <a:txBody>
                    <a:bodyPr/>
                    <a:lstStyle/>
                    <a:p>
                      <a:pPr marL="0" marR="0" algn="ctr">
                        <a:spcBef>
                          <a:spcPts val="300"/>
                        </a:spcBef>
                        <a:spcAft>
                          <a:spcPts val="300"/>
                        </a:spcAft>
                      </a:pPr>
                      <a:r>
                        <a:rPr lang="en-US" sz="2000">
                          <a:effectLst/>
                          <a:latin typeface="Arial"/>
                        </a:rPr>
                        <a:t>86.63%</a:t>
                      </a:r>
                      <a:endParaRPr lang="en-US" sz="2000">
                        <a:effectLst/>
                        <a:latin typeface="Arial"/>
                        <a:ea typeface="Calibri" panose="020F0502020204030204" pitchFamily="34" charset="0"/>
                        <a:cs typeface="Times New Roman"/>
                      </a:endParaRPr>
                    </a:p>
                  </a:txBody>
                  <a:tcPr marL="68580" marR="68580" marT="0" marB="0" anchor="ctr"/>
                </a:tc>
                <a:tc>
                  <a:txBody>
                    <a:bodyPr/>
                    <a:lstStyle/>
                    <a:p>
                      <a:pPr marL="0" marR="0" algn="ctr">
                        <a:spcBef>
                          <a:spcPts val="300"/>
                        </a:spcBef>
                        <a:spcAft>
                          <a:spcPts val="300"/>
                        </a:spcAft>
                      </a:pPr>
                      <a:r>
                        <a:rPr lang="en-US" sz="2000">
                          <a:effectLst/>
                          <a:latin typeface="Arial"/>
                        </a:rPr>
                        <a:t>88.74%</a:t>
                      </a:r>
                      <a:endParaRPr lang="en-US" sz="2000">
                        <a:effectLst/>
                        <a:latin typeface="Arial"/>
                        <a:ea typeface="Calibri" panose="020F0502020204030204" pitchFamily="34" charset="0"/>
                        <a:cs typeface="Times New Roman"/>
                      </a:endParaRPr>
                    </a:p>
                  </a:txBody>
                  <a:tcPr marL="68580" marR="68580" marT="0" marB="0" anchor="ctr"/>
                </a:tc>
                <a:tc>
                  <a:txBody>
                    <a:bodyPr/>
                    <a:lstStyle/>
                    <a:p>
                      <a:pPr marL="0" marR="0" algn="ctr">
                        <a:spcBef>
                          <a:spcPts val="300"/>
                        </a:spcBef>
                        <a:spcAft>
                          <a:spcPts val="300"/>
                        </a:spcAft>
                      </a:pPr>
                      <a:r>
                        <a:rPr lang="en-US" sz="2000">
                          <a:effectLst/>
                          <a:latin typeface="Arial"/>
                        </a:rPr>
                        <a:t>85.19%</a:t>
                      </a:r>
                      <a:endParaRPr lang="en-US" sz="2000">
                        <a:effectLst/>
                        <a:latin typeface="Arial"/>
                        <a:ea typeface="Calibri" panose="020F0502020204030204" pitchFamily="34" charset="0"/>
                        <a:cs typeface="Times New Roman"/>
                      </a:endParaRPr>
                    </a:p>
                  </a:txBody>
                  <a:tcPr marL="68580" marR="68580" marT="0" marB="0" anchor="ctr"/>
                </a:tc>
                <a:extLst>
                  <a:ext uri="{0D108BD9-81ED-4DB2-BD59-A6C34878D82A}">
                    <a16:rowId xmlns:a16="http://schemas.microsoft.com/office/drawing/2014/main" val="1542442246"/>
                  </a:ext>
                </a:extLst>
              </a:tr>
            </a:tbl>
          </a:graphicData>
        </a:graphic>
      </p:graphicFrame>
      <p:graphicFrame>
        <p:nvGraphicFramePr>
          <p:cNvPr id="5" name="Table 4">
            <a:extLst>
              <a:ext uri="{FF2B5EF4-FFF2-40B4-BE49-F238E27FC236}">
                <a16:creationId xmlns:a16="http://schemas.microsoft.com/office/drawing/2014/main" id="{1DA2B6C9-70E5-40E6-A6E9-BBADE7544A06}"/>
              </a:ext>
            </a:extLst>
          </p:cNvPr>
          <p:cNvGraphicFramePr>
            <a:graphicFrameLocks noGrp="1"/>
          </p:cNvGraphicFramePr>
          <p:nvPr>
            <p:extLst>
              <p:ext uri="{D42A27DB-BD31-4B8C-83A1-F6EECF244321}">
                <p14:modId xmlns:p14="http://schemas.microsoft.com/office/powerpoint/2010/main" val="2770167002"/>
              </p:ext>
            </p:extLst>
          </p:nvPr>
        </p:nvGraphicFramePr>
        <p:xfrm>
          <a:off x="261937" y="1809749"/>
          <a:ext cx="11590250" cy="3511120"/>
        </p:xfrm>
        <a:graphic>
          <a:graphicData uri="http://schemas.openxmlformats.org/drawingml/2006/table">
            <a:tbl>
              <a:tblPr firstRow="1" firstCol="1" bandRow="1">
                <a:tableStyleId>{3B4B98B0-60AC-42C2-AFA5-B58CD77FA1E5}</a:tableStyleId>
              </a:tblPr>
              <a:tblGrid>
                <a:gridCol w="1654865">
                  <a:extLst>
                    <a:ext uri="{9D8B030D-6E8A-4147-A177-3AD203B41FA5}">
                      <a16:colId xmlns:a16="http://schemas.microsoft.com/office/drawing/2014/main" val="1903657801"/>
                    </a:ext>
                  </a:extLst>
                </a:gridCol>
                <a:gridCol w="1654865">
                  <a:extLst>
                    <a:ext uri="{9D8B030D-6E8A-4147-A177-3AD203B41FA5}">
                      <a16:colId xmlns:a16="http://schemas.microsoft.com/office/drawing/2014/main" val="3989396761"/>
                    </a:ext>
                  </a:extLst>
                </a:gridCol>
                <a:gridCol w="1656104">
                  <a:extLst>
                    <a:ext uri="{9D8B030D-6E8A-4147-A177-3AD203B41FA5}">
                      <a16:colId xmlns:a16="http://schemas.microsoft.com/office/drawing/2014/main" val="3759744332"/>
                    </a:ext>
                  </a:extLst>
                </a:gridCol>
                <a:gridCol w="1656104">
                  <a:extLst>
                    <a:ext uri="{9D8B030D-6E8A-4147-A177-3AD203B41FA5}">
                      <a16:colId xmlns:a16="http://schemas.microsoft.com/office/drawing/2014/main" val="3611809490"/>
                    </a:ext>
                  </a:extLst>
                </a:gridCol>
                <a:gridCol w="1656104">
                  <a:extLst>
                    <a:ext uri="{9D8B030D-6E8A-4147-A177-3AD203B41FA5}">
                      <a16:colId xmlns:a16="http://schemas.microsoft.com/office/drawing/2014/main" val="128950251"/>
                    </a:ext>
                  </a:extLst>
                </a:gridCol>
                <a:gridCol w="1656104">
                  <a:extLst>
                    <a:ext uri="{9D8B030D-6E8A-4147-A177-3AD203B41FA5}">
                      <a16:colId xmlns:a16="http://schemas.microsoft.com/office/drawing/2014/main" val="674836861"/>
                    </a:ext>
                  </a:extLst>
                </a:gridCol>
                <a:gridCol w="1656104">
                  <a:extLst>
                    <a:ext uri="{9D8B030D-6E8A-4147-A177-3AD203B41FA5}">
                      <a16:colId xmlns:a16="http://schemas.microsoft.com/office/drawing/2014/main" val="3745313312"/>
                    </a:ext>
                  </a:extLst>
                </a:gridCol>
              </a:tblGrid>
              <a:tr h="702224">
                <a:tc>
                  <a:txBody>
                    <a:bodyPr/>
                    <a:lstStyle/>
                    <a:p>
                      <a:pPr>
                        <a:spcAft>
                          <a:spcPts val="0"/>
                        </a:spcAft>
                      </a:pPr>
                      <a:r>
                        <a:rPr lang="en-US">
                          <a:effectLst/>
                          <a:latin typeface="Arial"/>
                        </a:rPr>
                        <a:t>Statistic</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spcAft>
                          <a:spcPts val="0"/>
                        </a:spcAft>
                      </a:pPr>
                      <a:r>
                        <a:rPr lang="en-US">
                          <a:effectLst/>
                          <a:latin typeface="Arial"/>
                        </a:rPr>
                        <a:t>FFY 2013</a:t>
                      </a:r>
                    </a:p>
                  </a:txBody>
                  <a:tcPr marL="68580" marR="68580" marT="0" marB="0" anchor="ctr">
                    <a:lnL w="12700">
                      <a:solidFill>
                        <a:schemeClr val="tx1"/>
                      </a:solidFill>
                    </a:lnL>
                    <a:lnB w="12700">
                      <a:solidFill>
                        <a:schemeClr val="tx1"/>
                      </a:solidFill>
                    </a:lnB>
                    <a:solidFill>
                      <a:schemeClr val="tx1">
                        <a:lumMod val="20000"/>
                        <a:lumOff val="80000"/>
                      </a:schemeClr>
                    </a:solidFill>
                  </a:tcPr>
                </a:tc>
                <a:tc>
                  <a:txBody>
                    <a:bodyPr/>
                    <a:lstStyle/>
                    <a:p>
                      <a:pPr>
                        <a:spcAft>
                          <a:spcPts val="0"/>
                        </a:spcAft>
                      </a:pPr>
                      <a:r>
                        <a:rPr lang="en-US">
                          <a:effectLst/>
                          <a:latin typeface="Arial"/>
                        </a:rPr>
                        <a:t>FFY 2014</a:t>
                      </a:r>
                    </a:p>
                  </a:txBody>
                  <a:tcPr marL="68580" marR="68580" marT="0" marB="0" anchor="ctr">
                    <a:lnB w="12700">
                      <a:solidFill>
                        <a:schemeClr val="tx1"/>
                      </a:solidFill>
                    </a:lnB>
                    <a:solidFill>
                      <a:schemeClr val="tx1">
                        <a:lumMod val="20000"/>
                        <a:lumOff val="80000"/>
                      </a:schemeClr>
                    </a:solidFill>
                  </a:tcPr>
                </a:tc>
                <a:tc>
                  <a:txBody>
                    <a:bodyPr/>
                    <a:lstStyle/>
                    <a:p>
                      <a:pPr>
                        <a:spcAft>
                          <a:spcPts val="0"/>
                        </a:spcAft>
                      </a:pPr>
                      <a:r>
                        <a:rPr lang="en-US">
                          <a:effectLst/>
                          <a:latin typeface="Arial"/>
                        </a:rPr>
                        <a:t>FFY 2015</a:t>
                      </a:r>
                    </a:p>
                  </a:txBody>
                  <a:tcPr marL="68580" marR="68580" marT="0" marB="0" anchor="ctr">
                    <a:lnB w="12700">
                      <a:solidFill>
                        <a:schemeClr val="tx1"/>
                      </a:solidFill>
                    </a:lnB>
                    <a:solidFill>
                      <a:schemeClr val="tx1">
                        <a:lumMod val="20000"/>
                        <a:lumOff val="80000"/>
                      </a:schemeClr>
                    </a:solidFill>
                  </a:tcPr>
                </a:tc>
                <a:tc>
                  <a:txBody>
                    <a:bodyPr/>
                    <a:lstStyle/>
                    <a:p>
                      <a:pPr>
                        <a:spcAft>
                          <a:spcPts val="0"/>
                        </a:spcAft>
                      </a:pPr>
                      <a:r>
                        <a:rPr lang="en-US">
                          <a:effectLst/>
                          <a:latin typeface="Arial"/>
                        </a:rPr>
                        <a:t>FFY 2016</a:t>
                      </a:r>
                    </a:p>
                  </a:txBody>
                  <a:tcPr marL="68580" marR="68580" marT="0" marB="0" anchor="ctr">
                    <a:lnB w="12700">
                      <a:solidFill>
                        <a:schemeClr val="tx1"/>
                      </a:solidFill>
                    </a:lnB>
                    <a:solidFill>
                      <a:schemeClr val="tx1">
                        <a:lumMod val="20000"/>
                        <a:lumOff val="80000"/>
                      </a:schemeClr>
                    </a:solidFill>
                  </a:tcPr>
                </a:tc>
                <a:tc>
                  <a:txBody>
                    <a:bodyPr/>
                    <a:lstStyle/>
                    <a:p>
                      <a:pPr>
                        <a:spcAft>
                          <a:spcPts val="0"/>
                        </a:spcAft>
                      </a:pPr>
                      <a:r>
                        <a:rPr lang="en-US">
                          <a:effectLst/>
                          <a:latin typeface="Arial"/>
                        </a:rPr>
                        <a:t>FFY 2017</a:t>
                      </a:r>
                    </a:p>
                  </a:txBody>
                  <a:tcPr marL="68580" marR="68580" marT="0" marB="0" anchor="ctr">
                    <a:lnB w="12700">
                      <a:solidFill>
                        <a:schemeClr val="tx1"/>
                      </a:solidFill>
                    </a:lnB>
                    <a:solidFill>
                      <a:schemeClr val="tx1">
                        <a:lumMod val="20000"/>
                        <a:lumOff val="80000"/>
                      </a:schemeClr>
                    </a:solidFill>
                  </a:tcPr>
                </a:tc>
                <a:tc>
                  <a:txBody>
                    <a:bodyPr/>
                    <a:lstStyle/>
                    <a:p>
                      <a:pPr>
                        <a:spcAft>
                          <a:spcPts val="0"/>
                        </a:spcAft>
                      </a:pPr>
                      <a:r>
                        <a:rPr lang="en-US">
                          <a:effectLst/>
                          <a:latin typeface="Arial"/>
                        </a:rPr>
                        <a:t>FFY 2018</a:t>
                      </a:r>
                    </a:p>
                  </a:txBody>
                  <a:tcPr marL="68580" marR="68580" marT="0" marB="0" anchor="ctr">
                    <a:lnB w="12700">
                      <a:solidFill>
                        <a:schemeClr val="tx1"/>
                      </a:solidFill>
                    </a:lnB>
                    <a:solidFill>
                      <a:schemeClr val="tx1">
                        <a:lumMod val="20000"/>
                        <a:lumOff val="80000"/>
                      </a:schemeClr>
                    </a:solidFill>
                  </a:tcPr>
                </a:tc>
                <a:extLst>
                  <a:ext uri="{0D108BD9-81ED-4DB2-BD59-A6C34878D82A}">
                    <a16:rowId xmlns:a16="http://schemas.microsoft.com/office/drawing/2014/main" val="2575054069"/>
                  </a:ext>
                </a:extLst>
              </a:tr>
              <a:tr h="702224">
                <a:tc>
                  <a:txBody>
                    <a:bodyPr/>
                    <a:lstStyle/>
                    <a:p>
                      <a:pPr>
                        <a:spcAft>
                          <a:spcPts val="0"/>
                        </a:spcAft>
                      </a:pPr>
                      <a:r>
                        <a:rPr lang="en-US">
                          <a:effectLst/>
                          <a:latin typeface="Arial"/>
                        </a:rPr>
                        <a:t>Average</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spcAft>
                          <a:spcPts val="0"/>
                        </a:spcAft>
                      </a:pPr>
                      <a:r>
                        <a:rPr lang="en-US">
                          <a:effectLst/>
                          <a:latin typeface="Arial"/>
                        </a:rPr>
                        <a:t>77%</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spcAft>
                          <a:spcPts val="0"/>
                        </a:spcAft>
                      </a:pPr>
                      <a:r>
                        <a:rPr lang="en-US">
                          <a:effectLst/>
                          <a:latin typeface="Arial"/>
                        </a:rPr>
                        <a:t>77%</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spcAft>
                          <a:spcPts val="0"/>
                        </a:spcAft>
                      </a:pPr>
                      <a:r>
                        <a:rPr lang="en-US">
                          <a:effectLst/>
                          <a:latin typeface="Arial"/>
                        </a:rPr>
                        <a:t>74%</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spcAft>
                          <a:spcPts val="0"/>
                        </a:spcAft>
                      </a:pPr>
                      <a:r>
                        <a:rPr lang="en-US">
                          <a:effectLst/>
                          <a:latin typeface="Arial"/>
                        </a:rPr>
                        <a:t>73%</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spcAft>
                          <a:spcPts val="0"/>
                        </a:spcAft>
                      </a:pPr>
                      <a:r>
                        <a:rPr lang="en-US">
                          <a:effectLst/>
                          <a:latin typeface="Arial"/>
                        </a:rPr>
                        <a:t>69%</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spcAft>
                          <a:spcPts val="0"/>
                        </a:spcAft>
                      </a:pPr>
                      <a:r>
                        <a:rPr lang="en-US">
                          <a:effectLst/>
                          <a:latin typeface="Arial"/>
                        </a:rPr>
                        <a:t>76%</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2512415477"/>
                  </a:ext>
                </a:extLst>
              </a:tr>
              <a:tr h="702224">
                <a:tc>
                  <a:txBody>
                    <a:bodyPr/>
                    <a:lstStyle/>
                    <a:p>
                      <a:pPr>
                        <a:spcAft>
                          <a:spcPts val="0"/>
                        </a:spcAft>
                      </a:pPr>
                      <a:r>
                        <a:rPr lang="en-US">
                          <a:effectLst/>
                          <a:latin typeface="Arial"/>
                        </a:rPr>
                        <a:t>Highest </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spcAft>
                          <a:spcPts val="0"/>
                        </a:spcAft>
                      </a:pPr>
                      <a:r>
                        <a:rPr lang="en-US">
                          <a:effectLst/>
                          <a:latin typeface="Arial"/>
                        </a:rPr>
                        <a:t>100%</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spcAft>
                          <a:spcPts val="0"/>
                        </a:spcAft>
                      </a:pPr>
                      <a:r>
                        <a:rPr lang="en-US">
                          <a:effectLst/>
                          <a:latin typeface="Arial"/>
                        </a:rPr>
                        <a:t>100%</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spcAft>
                          <a:spcPts val="0"/>
                        </a:spcAft>
                      </a:pPr>
                      <a:r>
                        <a:rPr lang="en-US">
                          <a:effectLst/>
                          <a:latin typeface="Arial"/>
                        </a:rPr>
                        <a:t>100%</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spcAft>
                          <a:spcPts val="0"/>
                        </a:spcAft>
                      </a:pPr>
                      <a:r>
                        <a:rPr lang="en-US">
                          <a:effectLst/>
                          <a:latin typeface="Arial"/>
                        </a:rPr>
                        <a:t>100%</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spcAft>
                          <a:spcPts val="0"/>
                        </a:spcAft>
                      </a:pPr>
                      <a:r>
                        <a:rPr lang="en-US">
                          <a:effectLst/>
                          <a:latin typeface="Arial"/>
                        </a:rPr>
                        <a:t>100%</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spcAft>
                          <a:spcPts val="0"/>
                        </a:spcAft>
                      </a:pPr>
                      <a:r>
                        <a:rPr lang="en-US">
                          <a:effectLst/>
                          <a:latin typeface="Arial"/>
                        </a:rPr>
                        <a:t>100%</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889105055"/>
                  </a:ext>
                </a:extLst>
              </a:tr>
              <a:tr h="702224">
                <a:tc>
                  <a:txBody>
                    <a:bodyPr/>
                    <a:lstStyle/>
                    <a:p>
                      <a:pPr>
                        <a:spcAft>
                          <a:spcPts val="0"/>
                        </a:spcAft>
                      </a:pPr>
                      <a:r>
                        <a:rPr lang="en-US">
                          <a:effectLst/>
                          <a:latin typeface="Arial"/>
                        </a:rPr>
                        <a:t>Lowest</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spcAft>
                          <a:spcPts val="0"/>
                        </a:spcAft>
                      </a:pPr>
                      <a:r>
                        <a:rPr lang="en-US">
                          <a:effectLst/>
                          <a:latin typeface="Arial"/>
                        </a:rPr>
                        <a:t>0%</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spcAft>
                          <a:spcPts val="0"/>
                        </a:spcAft>
                      </a:pPr>
                      <a:r>
                        <a:rPr lang="en-US">
                          <a:effectLst/>
                          <a:latin typeface="Arial"/>
                        </a:rPr>
                        <a:t>0%</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spcAft>
                          <a:spcPts val="0"/>
                        </a:spcAft>
                      </a:pPr>
                      <a:r>
                        <a:rPr lang="en-US">
                          <a:effectLst/>
                          <a:latin typeface="Arial"/>
                        </a:rPr>
                        <a:t>0%</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spcAft>
                          <a:spcPts val="0"/>
                        </a:spcAft>
                      </a:pPr>
                      <a:r>
                        <a:rPr lang="en-US">
                          <a:effectLst/>
                          <a:latin typeface="Arial"/>
                        </a:rPr>
                        <a:t>0%</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spcAft>
                          <a:spcPts val="0"/>
                        </a:spcAft>
                      </a:pPr>
                      <a:r>
                        <a:rPr lang="en-US">
                          <a:effectLst/>
                          <a:latin typeface="Arial"/>
                        </a:rPr>
                        <a:t>0%</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algn="ctr">
                        <a:spcAft>
                          <a:spcPts val="0"/>
                        </a:spcAft>
                      </a:pPr>
                      <a:r>
                        <a:rPr lang="en-US">
                          <a:effectLst/>
                          <a:latin typeface="Arial"/>
                        </a:rPr>
                        <a:t>0%</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918396250"/>
                  </a:ext>
                </a:extLst>
              </a:tr>
              <a:tr h="702224">
                <a:tc>
                  <a:txBody>
                    <a:bodyPr/>
                    <a:lstStyle/>
                    <a:p>
                      <a:pPr>
                        <a:spcAft>
                          <a:spcPts val="0"/>
                        </a:spcAft>
                      </a:pPr>
                      <a:r>
                        <a:rPr lang="en-US">
                          <a:effectLst/>
                          <a:latin typeface="Arial"/>
                        </a:rPr>
                        <a:t>No Data</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spcAft>
                          <a:spcPts val="0"/>
                        </a:spcAft>
                      </a:pPr>
                      <a:r>
                        <a:rPr lang="en-US">
                          <a:effectLst/>
                          <a:latin typeface="Arial"/>
                        </a:rPr>
                        <a:t>8</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spcAft>
                          <a:spcPts val="0"/>
                        </a:spcAft>
                      </a:pPr>
                      <a:r>
                        <a:rPr lang="en-US">
                          <a:effectLst/>
                          <a:latin typeface="Arial"/>
                        </a:rPr>
                        <a:t>7</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spcAft>
                          <a:spcPts val="0"/>
                        </a:spcAft>
                      </a:pPr>
                      <a:r>
                        <a:rPr lang="en-US">
                          <a:effectLst/>
                          <a:latin typeface="Arial"/>
                        </a:rPr>
                        <a:t>7</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spcAft>
                          <a:spcPts val="0"/>
                        </a:spcAft>
                      </a:pPr>
                      <a:r>
                        <a:rPr lang="en-US">
                          <a:effectLst/>
                          <a:latin typeface="Arial"/>
                        </a:rPr>
                        <a:t>6</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spcAft>
                          <a:spcPts val="0"/>
                        </a:spcAft>
                      </a:pPr>
                      <a:r>
                        <a:rPr lang="en-US">
                          <a:effectLst/>
                          <a:latin typeface="Arial"/>
                        </a:rPr>
                        <a:t>8</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spcAft>
                          <a:spcPts val="0"/>
                        </a:spcAft>
                      </a:pPr>
                      <a:r>
                        <a:rPr lang="en-US">
                          <a:effectLst/>
                          <a:latin typeface="Arial"/>
                        </a:rPr>
                        <a:t>7</a:t>
                      </a:r>
                    </a:p>
                  </a:txBody>
                  <a:tcPr marL="68580" marR="68580" marT="0" marB="0" anchor="ct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743431780"/>
                  </a:ext>
                </a:extLst>
              </a:tr>
            </a:tbl>
          </a:graphicData>
        </a:graphic>
      </p:graphicFrame>
      <p:pic>
        <p:nvPicPr>
          <p:cNvPr id="15" name="Audio 14">
            <a:hlinkClick r:id="" action="ppaction://media"/>
            <a:extLst>
              <a:ext uri="{FF2B5EF4-FFF2-40B4-BE49-F238E27FC236}">
                <a16:creationId xmlns:a16="http://schemas.microsoft.com/office/drawing/2014/main" id="{1930914F-0D4C-4625-BF17-C8603BA259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62129539"/>
      </p:ext>
    </p:extLst>
  </p:cSld>
  <p:clrMapOvr>
    <a:masterClrMapping/>
  </p:clrMapOvr>
  <mc:AlternateContent xmlns:mc="http://schemas.openxmlformats.org/markup-compatibility/2006" xmlns:p14="http://schemas.microsoft.com/office/powerpoint/2010/main">
    <mc:Choice Requires="p14">
      <p:transition spd="med" p14:dur="700" advTm="89244">
        <p:fade/>
      </p:transition>
    </mc:Choice>
    <mc:Fallback xmlns="">
      <p:transition spd="med" advTm="892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39AAABD-B2CC-4E0F-BEC3-1D0A25848A55}"/>
              </a:ext>
            </a:extLst>
          </p:cNvPr>
          <p:cNvSpPr>
            <a:spLocks noGrp="1"/>
          </p:cNvSpPr>
          <p:nvPr>
            <p:ph type="title"/>
          </p:nvPr>
        </p:nvSpPr>
        <p:spPr>
          <a:xfrm>
            <a:off x="544945" y="737749"/>
            <a:ext cx="9384044" cy="627186"/>
          </a:xfrm>
        </p:spPr>
        <p:txBody>
          <a:bodyPr>
            <a:noAutofit/>
          </a:bodyPr>
          <a:lstStyle/>
          <a:p>
            <a:r>
              <a:rPr lang="en-US" sz="4400" b="1">
                <a:solidFill>
                  <a:srgbClr val="FFC000"/>
                </a:solidFill>
                <a:ea typeface="+mj-lt"/>
                <a:cs typeface="+mj-lt"/>
              </a:rPr>
              <a:t>Stakeholder Discussion</a:t>
            </a:r>
            <a:endParaRPr lang="en-US" sz="4400">
              <a:solidFill>
                <a:srgbClr val="FFC000"/>
              </a:solidFill>
            </a:endParaRPr>
          </a:p>
        </p:txBody>
      </p:sp>
      <p:sp>
        <p:nvSpPr>
          <p:cNvPr id="3" name="Content Placeholder 2">
            <a:extLst>
              <a:ext uri="{FF2B5EF4-FFF2-40B4-BE49-F238E27FC236}">
                <a16:creationId xmlns:a16="http://schemas.microsoft.com/office/drawing/2014/main" id="{95F8DA27-2694-4229-ACD5-1CF07415EF50}"/>
              </a:ext>
            </a:extLst>
          </p:cNvPr>
          <p:cNvSpPr>
            <a:spLocks noGrp="1"/>
          </p:cNvSpPr>
          <p:nvPr>
            <p:ph sz="half" idx="1"/>
          </p:nvPr>
        </p:nvSpPr>
        <p:spPr>
          <a:xfrm>
            <a:off x="544945" y="1715419"/>
            <a:ext cx="5551055" cy="3585826"/>
          </a:xfrm>
          <a:solidFill>
            <a:schemeClr val="bg2">
              <a:lumMod val="25000"/>
            </a:schemeClr>
          </a:solidFill>
        </p:spPr>
        <p:txBody>
          <a:bodyPr vert="horz" lIns="91440" tIns="45720" rIns="91440" bIns="45720" rtlCol="0" anchor="ctr">
            <a:normAutofit/>
          </a:bodyPr>
          <a:lstStyle/>
          <a:p>
            <a:pPr marL="0" indent="0">
              <a:buNone/>
            </a:pPr>
            <a:r>
              <a:rPr lang="en-US" sz="2800">
                <a:solidFill>
                  <a:schemeClr val="accent4">
                    <a:lumMod val="60000"/>
                    <a:lumOff val="40000"/>
                  </a:schemeClr>
                </a:solidFill>
              </a:rPr>
              <a:t>1) </a:t>
            </a:r>
            <a:r>
              <a:rPr lang="en-US" sz="3600">
                <a:solidFill>
                  <a:schemeClr val="accent4">
                    <a:lumMod val="60000"/>
                    <a:lumOff val="40000"/>
                  </a:schemeClr>
                </a:solidFill>
              </a:rPr>
              <a:t>What did the Indicator 16 SPP data tell us?</a:t>
            </a:r>
            <a:br>
              <a:rPr lang="en-US" sz="3600">
                <a:solidFill>
                  <a:schemeClr val="accent4">
                    <a:lumMod val="60000"/>
                    <a:lumOff val="40000"/>
                  </a:schemeClr>
                </a:solidFill>
              </a:rPr>
            </a:br>
            <a:br>
              <a:rPr lang="en-US" sz="1050">
                <a:solidFill>
                  <a:schemeClr val="accent4">
                    <a:lumMod val="60000"/>
                    <a:lumOff val="40000"/>
                  </a:schemeClr>
                </a:solidFill>
              </a:rPr>
            </a:br>
            <a:r>
              <a:rPr lang="en-US" sz="3600">
                <a:solidFill>
                  <a:schemeClr val="accent4">
                    <a:lumMod val="60000"/>
                    <a:lumOff val="40000"/>
                  </a:schemeClr>
                </a:solidFill>
              </a:rPr>
              <a:t>2) How should we use the data to inform our target-setting and improvement activities?</a:t>
            </a:r>
            <a:endParaRPr lang="en-US" sz="3600" b="1">
              <a:solidFill>
                <a:schemeClr val="accent4">
                  <a:lumMod val="60000"/>
                  <a:lumOff val="40000"/>
                </a:schemeClr>
              </a:solidFill>
              <a:latin typeface="Arial"/>
              <a:cs typeface="Arial"/>
            </a:endParaRPr>
          </a:p>
        </p:txBody>
      </p:sp>
      <p:sp>
        <p:nvSpPr>
          <p:cNvPr id="4" name="Slide Number Placeholder 3">
            <a:extLst>
              <a:ext uri="{FF2B5EF4-FFF2-40B4-BE49-F238E27FC236}">
                <a16:creationId xmlns:a16="http://schemas.microsoft.com/office/drawing/2014/main" id="{DEEF44E1-657F-4D66-B774-AB85D10FD331}"/>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25</a:t>
            </a:fld>
            <a:endParaRPr lang="en-US" sz="1000"/>
          </a:p>
        </p:txBody>
      </p:sp>
      <p:pic>
        <p:nvPicPr>
          <p:cNvPr id="9" name="Picture 8" descr="3D black question marks with one yellow question mark">
            <a:extLst>
              <a:ext uri="{FF2B5EF4-FFF2-40B4-BE49-F238E27FC236}">
                <a16:creationId xmlns:a16="http://schemas.microsoft.com/office/drawing/2014/main" id="{8E1A0738-CCFE-43E8-A660-DFBD2742CB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268" r="11100"/>
          <a:stretch/>
        </p:blipFill>
        <p:spPr>
          <a:xfrm>
            <a:off x="6326909" y="1715419"/>
            <a:ext cx="4775200" cy="3585826"/>
          </a:xfrm>
          <a:prstGeom prst="rect">
            <a:avLst/>
          </a:prstGeom>
        </p:spPr>
      </p:pic>
      <p:pic>
        <p:nvPicPr>
          <p:cNvPr id="6" name="Audio 5">
            <a:hlinkClick r:id="" action="ppaction://media"/>
            <a:extLst>
              <a:ext uri="{FF2B5EF4-FFF2-40B4-BE49-F238E27FC236}">
                <a16:creationId xmlns:a16="http://schemas.microsoft.com/office/drawing/2014/main" id="{D6DD6C8B-E5FE-4503-9C9E-08AF560329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08481677"/>
      </p:ext>
    </p:extLst>
  </p:cSld>
  <p:clrMapOvr>
    <a:masterClrMapping/>
  </p:clrMapOvr>
  <mc:AlternateContent xmlns:mc="http://schemas.openxmlformats.org/markup-compatibility/2006" xmlns:p14="http://schemas.microsoft.com/office/powerpoint/2010/main">
    <mc:Choice Requires="p14">
      <p:transition spd="med" p14:dur="700" advTm="14754">
        <p:fade/>
      </p:transition>
    </mc:Choice>
    <mc:Fallback xmlns="">
      <p:transition spd="med" advTm="147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97974-5E06-45ED-A03D-49C72BDEE9B5}"/>
              </a:ext>
            </a:extLst>
          </p:cNvPr>
          <p:cNvSpPr>
            <a:spLocks noGrp="1"/>
          </p:cNvSpPr>
          <p:nvPr>
            <p:ph type="title"/>
          </p:nvPr>
        </p:nvSpPr>
        <p:spPr>
          <a:xfrm>
            <a:off x="1410026" y="-1183566"/>
            <a:ext cx="9371949" cy="1183566"/>
          </a:xfrm>
        </p:spPr>
        <p:txBody>
          <a:bodyPr vert="horz" lIns="91440" tIns="45720" rIns="91440" bIns="45720" rtlCol="0" anchor="b">
            <a:normAutofit/>
          </a:bodyPr>
          <a:lstStyle/>
          <a:p>
            <a:r>
              <a:rPr lang="en-US"/>
              <a:t>Improvement Activities </a:t>
            </a:r>
          </a:p>
        </p:txBody>
      </p:sp>
      <p:graphicFrame>
        <p:nvGraphicFramePr>
          <p:cNvPr id="8" name="Content Placeholder 6" descr="Improvement Activities ">
            <a:extLst>
              <a:ext uri="{FF2B5EF4-FFF2-40B4-BE49-F238E27FC236}">
                <a16:creationId xmlns:a16="http://schemas.microsoft.com/office/drawing/2014/main" id="{B4132FE3-6397-42B1-882C-AF5DAEED5833}"/>
              </a:ext>
            </a:extLst>
          </p:cNvPr>
          <p:cNvGraphicFramePr>
            <a:graphicFrameLocks/>
          </p:cNvGraphicFramePr>
          <p:nvPr>
            <p:extLst>
              <p:ext uri="{D42A27DB-BD31-4B8C-83A1-F6EECF244321}">
                <p14:modId xmlns:p14="http://schemas.microsoft.com/office/powerpoint/2010/main" val="3448156212"/>
              </p:ext>
            </p:extLst>
          </p:nvPr>
        </p:nvGraphicFramePr>
        <p:xfrm>
          <a:off x="1495963" y="1622785"/>
          <a:ext cx="8879321" cy="33396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0A2EF5EC-70A2-4EAB-8E61-BEB13528DAA2}"/>
              </a:ext>
            </a:extLst>
          </p:cNvPr>
          <p:cNvSpPr>
            <a:spLocks noGrp="1"/>
          </p:cNvSpPr>
          <p:nvPr>
            <p:ph type="sldNum" sz="quarter" idx="12"/>
          </p:nvPr>
        </p:nvSpPr>
        <p:spPr/>
        <p:txBody>
          <a:bodyPr/>
          <a:lstStyle/>
          <a:p>
            <a:fld id="{9CD8D479-8942-46E8-A226-A4E01F7A105C}" type="slidenum">
              <a:rPr lang="en-US"/>
              <a:t>26</a:t>
            </a:fld>
            <a:endParaRPr lang="en-US"/>
          </a:p>
        </p:txBody>
      </p:sp>
      <p:pic>
        <p:nvPicPr>
          <p:cNvPr id="3" name="Audio 2">
            <a:hlinkClick r:id="" action="ppaction://media"/>
            <a:extLst>
              <a:ext uri="{FF2B5EF4-FFF2-40B4-BE49-F238E27FC236}">
                <a16:creationId xmlns:a16="http://schemas.microsoft.com/office/drawing/2014/main" id="{1AFF4E4C-6666-47A7-A636-F0C3ED4C946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63460747"/>
      </p:ext>
    </p:extLst>
  </p:cSld>
  <p:clrMapOvr>
    <a:masterClrMapping/>
  </p:clrMapOvr>
  <mc:AlternateContent xmlns:mc="http://schemas.openxmlformats.org/markup-compatibility/2006" xmlns:p14="http://schemas.microsoft.com/office/powerpoint/2010/main">
    <mc:Choice Requires="p14">
      <p:transition spd="med" p14:dur="700" advTm="7022">
        <p:fade/>
      </p:transition>
    </mc:Choice>
    <mc:Fallback xmlns="">
      <p:transition spd="med" advTm="70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18BBE-3FA2-4380-B238-24E4D365414E}"/>
              </a:ext>
            </a:extLst>
          </p:cNvPr>
          <p:cNvSpPr txBox="1">
            <a:spLocks noGrp="1"/>
          </p:cNvSpPr>
          <p:nvPr>
            <p:ph type="title" idx="4294967295"/>
          </p:nvPr>
        </p:nvSpPr>
        <p:spPr>
          <a:xfrm>
            <a:off x="397328" y="791937"/>
            <a:ext cx="6036128"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0"/>
              </a:spcBef>
              <a:defRPr/>
            </a:pPr>
            <a:r>
              <a:rPr lang="en-US" sz="3600" b="1">
                <a:solidFill>
                  <a:schemeClr val="tx1">
                    <a:lumMod val="40000"/>
                    <a:lumOff val="60000"/>
                  </a:schemeClr>
                </a:solidFill>
                <a:latin typeface="Arial"/>
                <a:cs typeface="Arial"/>
              </a:rPr>
              <a:t>Goal #3:</a:t>
            </a:r>
            <a:br>
              <a:rPr lang="en-US" sz="3600" b="1">
                <a:solidFill>
                  <a:schemeClr val="tx1">
                    <a:lumMod val="40000"/>
                    <a:lumOff val="60000"/>
                  </a:schemeClr>
                </a:solidFill>
              </a:rPr>
            </a:br>
            <a:endParaRPr kumimoji="0" lang="en-US" sz="3600" b="1" i="0" u="none" strike="noStrike" kern="1200" cap="none" spc="0" normalizeH="0" baseline="0" noProof="0">
              <a:ln>
                <a:noFill/>
              </a:ln>
              <a:solidFill>
                <a:schemeClr val="tx1"/>
              </a:solidFill>
              <a:effectLst/>
              <a:uLnTx/>
              <a:uFillTx/>
              <a:latin typeface="Arial"/>
              <a:ea typeface="+mn-ea"/>
              <a:cs typeface="+mn-cs"/>
            </a:endParaRPr>
          </a:p>
        </p:txBody>
      </p:sp>
      <p:sp>
        <p:nvSpPr>
          <p:cNvPr id="27" name="TextBox 26">
            <a:extLst>
              <a:ext uri="{FF2B5EF4-FFF2-40B4-BE49-F238E27FC236}">
                <a16:creationId xmlns:a16="http://schemas.microsoft.com/office/drawing/2014/main" id="{09DC529F-E6C5-4EB6-BBDE-FFB58EFBA04C}"/>
              </a:ext>
            </a:extLst>
          </p:cNvPr>
          <p:cNvSpPr txBox="1"/>
          <p:nvPr/>
        </p:nvSpPr>
        <p:spPr>
          <a:xfrm>
            <a:off x="536838" y="1568322"/>
            <a:ext cx="8200762" cy="4047262"/>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900" b="0" i="0" u="none" strike="noStrike" kern="1200" cap="none" spc="0" normalizeH="0" baseline="0" noProof="0">
              <a:ln>
                <a:noFill/>
              </a:ln>
              <a:solidFill>
                <a:srgbClr val="1F3864"/>
              </a:solidFill>
              <a:effectLst/>
              <a:uLnTx/>
              <a:uFillTx/>
              <a:latin typeface="Corbel" panose="020B0503020204020204"/>
              <a:ea typeface="+mn-ea"/>
              <a:cs typeface="Arial"/>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endParaRPr lang="en-US" sz="3200">
              <a:solidFill>
                <a:srgbClr val="2F528F"/>
              </a:solidFill>
              <a:latin typeface="Arial"/>
              <a:cs typeface="Arial"/>
            </a:endParaRPr>
          </a:p>
          <a:p>
            <a:r>
              <a:rPr lang="en-US" sz="4400">
                <a:solidFill>
                  <a:srgbClr val="2F528F"/>
                </a:solidFill>
                <a:latin typeface="Arial"/>
                <a:cs typeface="Arial"/>
              </a:rPr>
              <a:t>Identify current and proposed </a:t>
            </a:r>
          </a:p>
          <a:p>
            <a:r>
              <a:rPr lang="en-US" sz="4400">
                <a:solidFill>
                  <a:srgbClr val="2F528F"/>
                </a:solidFill>
                <a:latin typeface="Arial"/>
                <a:cs typeface="Arial"/>
              </a:rPr>
              <a:t>improvement strategies for </a:t>
            </a:r>
          </a:p>
          <a:p>
            <a:r>
              <a:rPr lang="en-US" sz="4400">
                <a:solidFill>
                  <a:srgbClr val="2F528F"/>
                </a:solidFill>
                <a:latin typeface="Arial"/>
                <a:cs typeface="Arial"/>
              </a:rPr>
              <a:t>Indicator 16.</a:t>
            </a:r>
          </a:p>
          <a:p>
            <a:pPr marR="0" lvl="0" algn="l" defTabSz="914400" rtl="0" eaLnBrk="1" fontAlgn="auto" latinLnBrk="0" hangingPunct="1">
              <a:lnSpc>
                <a:spcPct val="100000"/>
              </a:lnSpc>
              <a:spcBef>
                <a:spcPts val="0"/>
              </a:spcBef>
              <a:spcAft>
                <a:spcPts val="0"/>
              </a:spcAft>
              <a:buClrTx/>
              <a:buSzTx/>
              <a:tabLst/>
              <a:defRPr/>
            </a:pPr>
            <a:endParaRPr kumimoji="0" lang="en-US" sz="3200" b="0" i="0" u="none" strike="noStrike" kern="1200" cap="none" spc="0" normalizeH="0" baseline="0" noProof="0">
              <a:ln>
                <a:noFill/>
              </a:ln>
              <a:solidFill>
                <a:srgbClr val="2F528F"/>
              </a:solidFill>
              <a:effectLst/>
              <a:uLnTx/>
              <a:uFillTx/>
              <a:latin typeface="Arial"/>
              <a:ea typeface="+mn-ea"/>
              <a:cs typeface="Arial"/>
            </a:endParaRPr>
          </a:p>
          <a:p>
            <a:pPr marL="457200" marR="0" lvl="0" indent="-457200" algn="l" defTabSz="914400" rtl="0" eaLnBrk="1" fontAlgn="auto" latinLnBrk="0" hangingPunct="1">
              <a:lnSpc>
                <a:spcPct val="100000"/>
              </a:lnSpc>
              <a:spcBef>
                <a:spcPts val="0"/>
              </a:spcBef>
              <a:spcAft>
                <a:spcPts val="0"/>
              </a:spcAft>
              <a:buClrTx/>
              <a:buSzTx/>
              <a:buFont typeface="Wingdings"/>
              <a:buChar char="Ø"/>
              <a:tabLst/>
              <a:defRPr/>
            </a:pPr>
            <a:endParaRPr kumimoji="0" lang="en-US" sz="3200" b="0" i="0" u="none" strike="noStrike" kern="1200" cap="none" spc="0" normalizeH="0" baseline="0" noProof="0">
              <a:ln>
                <a:noFill/>
              </a:ln>
              <a:solidFill>
                <a:srgbClr val="2F528F"/>
              </a:solidFill>
              <a:effectLst/>
              <a:uLnTx/>
              <a:uFillTx/>
              <a:latin typeface="Arial"/>
              <a:ea typeface="+mn-ea"/>
              <a:cs typeface="Arial"/>
            </a:endParaRPr>
          </a:p>
        </p:txBody>
      </p:sp>
      <p:sp>
        <p:nvSpPr>
          <p:cNvPr id="4" name="Slide Number Placeholder 3">
            <a:extLst>
              <a:ext uri="{FF2B5EF4-FFF2-40B4-BE49-F238E27FC236}">
                <a16:creationId xmlns:a16="http://schemas.microsoft.com/office/drawing/2014/main" id="{8EE7E888-4496-452D-AB3A-882DE5489D61}"/>
              </a:ext>
            </a:extLst>
          </p:cNvPr>
          <p:cNvSpPr>
            <a:spLocks noGrp="1"/>
          </p:cNvSpPr>
          <p:nvPr>
            <p:ph type="sldNum" sz="quarter" idx="12"/>
          </p:nvPr>
        </p:nvSpPr>
        <p:spPr>
          <a:xfrm>
            <a:off x="8737600" y="6356351"/>
            <a:ext cx="28448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0597B30-7949-4ED9-96B5-005BABF2293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10" name="Graphic 9" descr="Upward trend with solid fill">
            <a:extLst>
              <a:ext uri="{FF2B5EF4-FFF2-40B4-BE49-F238E27FC236}">
                <a16:creationId xmlns:a16="http://schemas.microsoft.com/office/drawing/2014/main" id="{DF8734DE-5B28-4590-B15C-B1EA74E162FA}"/>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40437" y="2181794"/>
            <a:ext cx="2614725" cy="2820317"/>
          </a:xfrm>
          <a:prstGeom prst="rect">
            <a:avLst/>
          </a:prstGeom>
        </p:spPr>
      </p:pic>
      <p:pic>
        <p:nvPicPr>
          <p:cNvPr id="2" name="Audio 1">
            <a:hlinkClick r:id="" action="ppaction://media"/>
            <a:extLst>
              <a:ext uri="{FF2B5EF4-FFF2-40B4-BE49-F238E27FC236}">
                <a16:creationId xmlns:a16="http://schemas.microsoft.com/office/drawing/2014/main" id="{6A470833-3823-48F4-BEE4-8E4430E7132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34977014"/>
      </p:ext>
    </p:extLst>
  </p:cSld>
  <p:clrMapOvr>
    <a:masterClrMapping/>
  </p:clrMapOvr>
  <mc:AlternateContent xmlns:mc="http://schemas.openxmlformats.org/markup-compatibility/2006" xmlns:p14="http://schemas.microsoft.com/office/powerpoint/2010/main">
    <mc:Choice Requires="p14">
      <p:transition spd="med" p14:dur="700" advTm="7092">
        <p:fade/>
      </p:transition>
    </mc:Choice>
    <mc:Fallback xmlns="">
      <p:transition spd="med" advTm="70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85F4-6FFE-4885-9560-478D868401EF}"/>
              </a:ext>
            </a:extLst>
          </p:cNvPr>
          <p:cNvSpPr>
            <a:spLocks noGrp="1"/>
          </p:cNvSpPr>
          <p:nvPr>
            <p:ph type="title"/>
          </p:nvPr>
        </p:nvSpPr>
        <p:spPr>
          <a:xfrm>
            <a:off x="130441" y="276087"/>
            <a:ext cx="7296157" cy="693397"/>
          </a:xfrm>
        </p:spPr>
        <p:txBody>
          <a:bodyPr>
            <a:normAutofit fontScale="90000"/>
          </a:bodyPr>
          <a:lstStyle/>
          <a:p>
            <a:r>
              <a:rPr lang="en-US" sz="4000" b="1">
                <a:solidFill>
                  <a:schemeClr val="tx1"/>
                </a:solidFill>
              </a:rPr>
              <a:t>  Current Improvement Activities</a:t>
            </a:r>
          </a:p>
        </p:txBody>
      </p:sp>
      <p:sp>
        <p:nvSpPr>
          <p:cNvPr id="4" name="Slide Number Placeholder 3">
            <a:extLst>
              <a:ext uri="{FF2B5EF4-FFF2-40B4-BE49-F238E27FC236}">
                <a16:creationId xmlns:a16="http://schemas.microsoft.com/office/drawing/2014/main" id="{968D6285-8430-42A4-84E0-2BBC23DCBA91}"/>
              </a:ext>
            </a:extLst>
          </p:cNvPr>
          <p:cNvSpPr>
            <a:spLocks noGrp="1"/>
          </p:cNvSpPr>
          <p:nvPr>
            <p:ph type="sldNum" sz="quarter" idx="12"/>
          </p:nvPr>
        </p:nvSpPr>
        <p:spPr/>
        <p:txBody>
          <a:bodyPr/>
          <a:lstStyle/>
          <a:p>
            <a:fld id="{9CD8D479-8942-46E8-A226-A4E01F7A105C}" type="slidenum">
              <a:rPr lang="en-US"/>
              <a:t>28</a:t>
            </a:fld>
            <a:endParaRPr lang="en-US"/>
          </a:p>
        </p:txBody>
      </p:sp>
      <p:sp>
        <p:nvSpPr>
          <p:cNvPr id="8" name="TextBox 7">
            <a:extLst>
              <a:ext uri="{FF2B5EF4-FFF2-40B4-BE49-F238E27FC236}">
                <a16:creationId xmlns:a16="http://schemas.microsoft.com/office/drawing/2014/main" id="{84370ABD-371E-4120-9575-9787A4BC4189}"/>
              </a:ext>
            </a:extLst>
          </p:cNvPr>
          <p:cNvSpPr txBox="1"/>
          <p:nvPr/>
        </p:nvSpPr>
        <p:spPr>
          <a:xfrm>
            <a:off x="134059" y="1381703"/>
            <a:ext cx="11565854" cy="5170646"/>
          </a:xfrm>
          <a:prstGeom prst="rect">
            <a:avLst/>
          </a:prstGeom>
          <a:no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200">
                <a:latin typeface="Arial"/>
                <a:ea typeface="+mn-lt"/>
                <a:cs typeface="+mn-lt"/>
              </a:rPr>
              <a:t>To increase the awareness and use of mediation across the State, the New York State Education Department (NYSED) recently awarded two contracts to promote the use of mediation, provide rigorous training to mediators on special education, collect and report mediation data and provide reimbursement for the cost of mediations held across the State. </a:t>
            </a:r>
            <a:endParaRPr lang="en-US" sz="2200"/>
          </a:p>
          <a:p>
            <a:pPr marL="457200" indent="-457200">
              <a:buFont typeface="Arial"/>
              <a:buChar char="•"/>
            </a:pPr>
            <a:endParaRPr lang="en-US" sz="2200">
              <a:latin typeface="Arial"/>
              <a:cs typeface="Arial"/>
            </a:endParaRPr>
          </a:p>
          <a:p>
            <a:pPr marL="457200" indent="-457200">
              <a:buFont typeface="Arial"/>
              <a:buChar char="•"/>
            </a:pPr>
            <a:r>
              <a:rPr lang="en-US" sz="2200">
                <a:latin typeface="Arial"/>
                <a:ea typeface="+mn-lt"/>
                <a:cs typeface="+mn-lt"/>
              </a:rPr>
              <a:t>Outreach efforts have shifted to a systemic approach, in conjunction with the use of State-wide data to pinpoint regions/specific areas in need of supports.</a:t>
            </a:r>
            <a:endParaRPr lang="en-US" sz="2200">
              <a:latin typeface="Arial"/>
              <a:cs typeface="Calibri"/>
            </a:endParaRPr>
          </a:p>
          <a:p>
            <a:pPr marL="457200" indent="-457200">
              <a:buFont typeface="Arial"/>
              <a:buChar char="•"/>
            </a:pPr>
            <a:endParaRPr lang="en-US" sz="2200">
              <a:latin typeface="Arial"/>
              <a:cs typeface="Calibri"/>
            </a:endParaRPr>
          </a:p>
          <a:p>
            <a:pPr marL="457200" indent="-457200">
              <a:buFont typeface="Arial"/>
              <a:buChar char="•"/>
            </a:pPr>
            <a:r>
              <a:rPr lang="en-US" sz="2200">
                <a:latin typeface="Arial"/>
                <a:ea typeface="+mn-lt"/>
                <a:cs typeface="+mn-lt"/>
              </a:rPr>
              <a:t>Through a May 2019 Comprehensive Compliance Assurance Plan (CAP) developed for the New York City Department of Education, the district has identified a plan for the increased use of mediation.</a:t>
            </a:r>
          </a:p>
          <a:p>
            <a:pPr marL="457200" indent="-457200">
              <a:buFont typeface="Arial"/>
              <a:buChar char="•"/>
            </a:pPr>
            <a:endParaRPr lang="en-US" sz="2200">
              <a:latin typeface="Arial"/>
              <a:ea typeface="+mn-lt"/>
              <a:cs typeface="+mn-lt"/>
            </a:endParaRPr>
          </a:p>
          <a:p>
            <a:pPr marL="457200" indent="-457200">
              <a:buFont typeface="Arial"/>
              <a:buChar char="•"/>
            </a:pPr>
            <a:r>
              <a:rPr lang="en-US" sz="2200">
                <a:latin typeface="Arial"/>
                <a:ea typeface="+mn-lt"/>
                <a:cs typeface="+mn-lt"/>
              </a:rPr>
              <a:t>In collaboration with its contractor, NYSED has recently developed an updated brochure on mediation</a:t>
            </a:r>
          </a:p>
        </p:txBody>
      </p:sp>
      <p:pic>
        <p:nvPicPr>
          <p:cNvPr id="9" name="Audio 8">
            <a:hlinkClick r:id="" action="ppaction://media"/>
            <a:extLst>
              <a:ext uri="{FF2B5EF4-FFF2-40B4-BE49-F238E27FC236}">
                <a16:creationId xmlns:a16="http://schemas.microsoft.com/office/drawing/2014/main" id="{A1D8CF89-534E-4478-9832-2630260ACB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49616608"/>
      </p:ext>
    </p:extLst>
  </p:cSld>
  <p:clrMapOvr>
    <a:masterClrMapping/>
  </p:clrMapOvr>
  <mc:AlternateContent xmlns:mc="http://schemas.openxmlformats.org/markup-compatibility/2006" xmlns:p14="http://schemas.microsoft.com/office/powerpoint/2010/main">
    <mc:Choice Requires="p14">
      <p:transition spd="med" p14:dur="700" advTm="69391">
        <p:fade/>
      </p:transition>
    </mc:Choice>
    <mc:Fallback xmlns="">
      <p:transition spd="med" advTm="693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6BD47-4FE2-4B45-992D-F7CEBCA5C7BB}"/>
              </a:ext>
            </a:extLst>
          </p:cNvPr>
          <p:cNvSpPr>
            <a:spLocks noGrp="1"/>
          </p:cNvSpPr>
          <p:nvPr>
            <p:ph type="title"/>
          </p:nvPr>
        </p:nvSpPr>
        <p:spPr>
          <a:xfrm>
            <a:off x="573206" y="327546"/>
            <a:ext cx="9087335" cy="750627"/>
          </a:xfrm>
        </p:spPr>
        <p:txBody>
          <a:bodyPr>
            <a:normAutofit/>
          </a:bodyPr>
          <a:lstStyle/>
          <a:p>
            <a:r>
              <a:rPr lang="en-US" sz="3200" b="1">
                <a:ea typeface="+mj-lt"/>
                <a:cs typeface="+mj-lt"/>
              </a:rPr>
              <a:t>Current Improvement Activities (Con’t.)</a:t>
            </a:r>
            <a:endParaRPr lang="en-US" sz="3200"/>
          </a:p>
        </p:txBody>
      </p:sp>
      <p:sp>
        <p:nvSpPr>
          <p:cNvPr id="3" name="Content Placeholder 2">
            <a:extLst>
              <a:ext uri="{FF2B5EF4-FFF2-40B4-BE49-F238E27FC236}">
                <a16:creationId xmlns:a16="http://schemas.microsoft.com/office/drawing/2014/main" id="{7A66FA44-0315-4220-BF56-3551AC5AD298}"/>
              </a:ext>
            </a:extLst>
          </p:cNvPr>
          <p:cNvSpPr>
            <a:spLocks noGrp="1"/>
          </p:cNvSpPr>
          <p:nvPr>
            <p:ph idx="1"/>
          </p:nvPr>
        </p:nvSpPr>
        <p:spPr>
          <a:xfrm>
            <a:off x="698902" y="1386518"/>
            <a:ext cx="10554948" cy="4973339"/>
          </a:xfrm>
          <a:ln>
            <a:solidFill>
              <a:srgbClr val="0070C0"/>
            </a:solidFill>
          </a:ln>
        </p:spPr>
        <p:txBody>
          <a:bodyPr vert="horz" lIns="91440" tIns="45720" rIns="91440" bIns="45720" rtlCol="0" anchor="t">
            <a:noAutofit/>
          </a:bodyPr>
          <a:lstStyle/>
          <a:p>
            <a:pPr marL="0" indent="0">
              <a:buNone/>
            </a:pPr>
            <a:r>
              <a:rPr lang="en-US" sz="3000">
                <a:solidFill>
                  <a:schemeClr val="tx1">
                    <a:lumMod val="75000"/>
                  </a:schemeClr>
                </a:solidFill>
                <a:latin typeface="Arial"/>
                <a:ea typeface="+mn-lt"/>
                <a:cs typeface="+mn-lt"/>
              </a:rPr>
              <a:t>The Office of Special Education provides guidance and resources on effective Mediation which include:</a:t>
            </a:r>
          </a:p>
          <a:p>
            <a:pPr marL="0" indent="0">
              <a:buNone/>
            </a:pPr>
            <a:endParaRPr lang="en-US" sz="100">
              <a:solidFill>
                <a:schemeClr val="tx1">
                  <a:lumMod val="75000"/>
                </a:schemeClr>
              </a:solidFill>
              <a:latin typeface="Arial"/>
              <a:ea typeface="+mn-lt"/>
              <a:cs typeface="+mn-lt"/>
            </a:endParaRPr>
          </a:p>
          <a:p>
            <a:pPr marL="210185" indent="-210185">
              <a:spcAft>
                <a:spcPts val="1800"/>
              </a:spcAft>
            </a:pPr>
            <a:r>
              <a:rPr lang="en-US" sz="3000">
                <a:solidFill>
                  <a:schemeClr val="tx1">
                    <a:lumMod val="75000"/>
                  </a:schemeClr>
                </a:solidFill>
                <a:latin typeface="Arial"/>
                <a:ea typeface="+mn-lt"/>
                <a:cs typeface="+mn-lt"/>
                <a:hlinkClick r:id="rId5"/>
              </a:rPr>
              <a:t>General information regarding mediation</a:t>
            </a:r>
            <a:endParaRPr lang="en-US" sz="3000">
              <a:solidFill>
                <a:schemeClr val="tx1">
                  <a:lumMod val="75000"/>
                </a:schemeClr>
              </a:solidFill>
              <a:latin typeface="Arial"/>
              <a:ea typeface="+mn-lt"/>
              <a:cs typeface="+mn-lt"/>
            </a:endParaRPr>
          </a:p>
          <a:p>
            <a:pPr marL="210185" indent="-210185">
              <a:spcAft>
                <a:spcPts val="1800"/>
              </a:spcAft>
            </a:pPr>
            <a:r>
              <a:rPr lang="en-US" sz="3000">
                <a:solidFill>
                  <a:schemeClr val="tx1">
                    <a:lumMod val="75000"/>
                  </a:schemeClr>
                </a:solidFill>
                <a:latin typeface="Arial"/>
                <a:ea typeface="+mn-lt"/>
                <a:cs typeface="+mn-lt"/>
                <a:hlinkClick r:id="rId6"/>
              </a:rPr>
              <a:t>A sample mediation request form</a:t>
            </a:r>
            <a:endParaRPr lang="en-US" sz="3000" u="sng">
              <a:solidFill>
                <a:schemeClr val="tx1">
                  <a:lumMod val="75000"/>
                </a:schemeClr>
              </a:solidFill>
              <a:latin typeface="Arial"/>
              <a:ea typeface="+mn-lt"/>
              <a:cs typeface="+mn-lt"/>
            </a:endParaRPr>
          </a:p>
          <a:p>
            <a:pPr marL="210185" indent="-210185">
              <a:spcAft>
                <a:spcPts val="1800"/>
              </a:spcAft>
            </a:pPr>
            <a:r>
              <a:rPr lang="en-US" sz="3000">
                <a:solidFill>
                  <a:schemeClr val="tx1">
                    <a:lumMod val="75000"/>
                  </a:schemeClr>
                </a:solidFill>
                <a:latin typeface="Arial"/>
                <a:ea typeface="+mn-lt"/>
                <a:cs typeface="+mn-lt"/>
                <a:hlinkClick r:id="rId7"/>
              </a:rPr>
              <a:t>Mediation Questions and Answers</a:t>
            </a:r>
            <a:endParaRPr lang="en-US" sz="3000">
              <a:solidFill>
                <a:schemeClr val="tx1">
                  <a:lumMod val="75000"/>
                </a:schemeClr>
              </a:solidFill>
              <a:latin typeface="Arial"/>
              <a:ea typeface="+mn-lt"/>
              <a:cs typeface="+mn-lt"/>
            </a:endParaRPr>
          </a:p>
          <a:p>
            <a:pPr marL="210185" indent="-210185">
              <a:spcAft>
                <a:spcPts val="1800"/>
              </a:spcAft>
            </a:pPr>
            <a:r>
              <a:rPr lang="en-US" sz="3000">
                <a:solidFill>
                  <a:schemeClr val="tx1">
                    <a:lumMod val="75000"/>
                  </a:schemeClr>
                </a:solidFill>
                <a:latin typeface="Arial"/>
                <a:ea typeface="+mn-lt"/>
                <a:cs typeface="+mn-lt"/>
                <a:hlinkClick r:id="rId8"/>
              </a:rPr>
              <a:t>Mediation Brochure</a:t>
            </a:r>
            <a:endParaRPr lang="en-US" sz="3000" u="sng">
              <a:solidFill>
                <a:schemeClr val="tx1">
                  <a:lumMod val="75000"/>
                </a:schemeClr>
              </a:solidFill>
              <a:latin typeface="Arial"/>
              <a:ea typeface="+mn-lt"/>
              <a:cs typeface="+mn-lt"/>
            </a:endParaRPr>
          </a:p>
          <a:p>
            <a:pPr marL="210185" indent="-210185">
              <a:spcAft>
                <a:spcPts val="1800"/>
              </a:spcAft>
            </a:pPr>
            <a:r>
              <a:rPr lang="en-US" sz="3000">
                <a:solidFill>
                  <a:schemeClr val="tx1">
                    <a:lumMod val="75000"/>
                  </a:schemeClr>
                </a:solidFill>
                <a:latin typeface="Arial"/>
                <a:ea typeface="+mn-lt"/>
                <a:cs typeface="+mn-lt"/>
                <a:hlinkClick r:id="rId9"/>
              </a:rPr>
              <a:t>Procedural Safeguards Notice </a:t>
            </a:r>
            <a:r>
              <a:rPr lang="en-US" sz="3000">
                <a:solidFill>
                  <a:schemeClr val="tx1">
                    <a:lumMod val="75000"/>
                  </a:schemeClr>
                </a:solidFill>
                <a:latin typeface="Arial"/>
                <a:ea typeface="+mn-lt"/>
                <a:cs typeface="+mn-lt"/>
              </a:rPr>
              <a:t> </a:t>
            </a:r>
            <a:endParaRPr lang="en-US" sz="3000">
              <a:solidFill>
                <a:schemeClr val="tx1">
                  <a:lumMod val="75000"/>
                </a:schemeClr>
              </a:solidFill>
              <a:latin typeface="Arial"/>
              <a:cs typeface="Arial"/>
            </a:endParaRPr>
          </a:p>
        </p:txBody>
      </p:sp>
      <p:sp>
        <p:nvSpPr>
          <p:cNvPr id="4" name="Slide Number Placeholder 3">
            <a:extLst>
              <a:ext uri="{FF2B5EF4-FFF2-40B4-BE49-F238E27FC236}">
                <a16:creationId xmlns:a16="http://schemas.microsoft.com/office/drawing/2014/main" id="{E111F401-BD3D-489C-A017-3FF0D51A5CD4}"/>
              </a:ext>
            </a:extLst>
          </p:cNvPr>
          <p:cNvSpPr>
            <a:spLocks noGrp="1"/>
          </p:cNvSpPr>
          <p:nvPr>
            <p:ph type="sldNum" sz="quarter" idx="12"/>
          </p:nvPr>
        </p:nvSpPr>
        <p:spPr/>
        <p:txBody>
          <a:bodyPr/>
          <a:lstStyle/>
          <a:p>
            <a:fld id="{9CD8D479-8942-46E8-A226-A4E01F7A105C}" type="slidenum">
              <a:rPr lang="en-US"/>
              <a:t>29</a:t>
            </a:fld>
            <a:endParaRPr lang="en-US"/>
          </a:p>
        </p:txBody>
      </p:sp>
      <p:pic>
        <p:nvPicPr>
          <p:cNvPr id="6" name="Audio 5">
            <a:hlinkClick r:id="" action="ppaction://media"/>
            <a:extLst>
              <a:ext uri="{FF2B5EF4-FFF2-40B4-BE49-F238E27FC236}">
                <a16:creationId xmlns:a16="http://schemas.microsoft.com/office/drawing/2014/main" id="{2A2813E8-7AF6-4996-84AD-15C65AB4FF6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26117385"/>
      </p:ext>
    </p:extLst>
  </p:cSld>
  <p:clrMapOvr>
    <a:masterClrMapping/>
  </p:clrMapOvr>
  <mc:AlternateContent xmlns:mc="http://schemas.openxmlformats.org/markup-compatibility/2006" xmlns:p14="http://schemas.microsoft.com/office/powerpoint/2010/main">
    <mc:Choice Requires="p14">
      <p:transition spd="med" p14:dur="700" advTm="20234">
        <p:fade/>
      </p:transition>
    </mc:Choice>
    <mc:Fallback xmlns="">
      <p:transition spd="med" advTm="202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B52CC-97C7-43CD-949B-12FA051F5E7C}"/>
              </a:ext>
            </a:extLst>
          </p:cNvPr>
          <p:cNvSpPr>
            <a:spLocks noGrp="1"/>
          </p:cNvSpPr>
          <p:nvPr>
            <p:ph type="title"/>
          </p:nvPr>
        </p:nvSpPr>
        <p:spPr>
          <a:xfrm>
            <a:off x="1098175" y="0"/>
            <a:ext cx="8273774" cy="1183566"/>
          </a:xfrm>
        </p:spPr>
        <p:txBody>
          <a:bodyPr/>
          <a:lstStyle/>
          <a:p>
            <a:r>
              <a:rPr lang="en-US"/>
              <a:t>Agenda for SPP Indicator 16</a:t>
            </a:r>
          </a:p>
        </p:txBody>
      </p:sp>
      <p:graphicFrame>
        <p:nvGraphicFramePr>
          <p:cNvPr id="7" name="Content Placeholder 6" descr="Agenda: Introduction, Measurement, Data, Improvement Activities, Target Setting">
            <a:extLst>
              <a:ext uri="{FF2B5EF4-FFF2-40B4-BE49-F238E27FC236}">
                <a16:creationId xmlns:a16="http://schemas.microsoft.com/office/drawing/2014/main" id="{05E07A3C-5FEC-42CF-B7C6-CCDF72954647}"/>
              </a:ext>
            </a:extLst>
          </p:cNvPr>
          <p:cNvGraphicFramePr>
            <a:graphicFrameLocks noGrp="1"/>
          </p:cNvGraphicFramePr>
          <p:nvPr>
            <p:ph idx="1"/>
            <p:extLst>
              <p:ext uri="{D42A27DB-BD31-4B8C-83A1-F6EECF244321}">
                <p14:modId xmlns:p14="http://schemas.microsoft.com/office/powerpoint/2010/main" val="3455874870"/>
              </p:ext>
            </p:extLst>
          </p:nvPr>
        </p:nvGraphicFramePr>
        <p:xfrm>
          <a:off x="1444335" y="1433047"/>
          <a:ext cx="10010775" cy="49518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E3CF2FEE-7B91-412D-B8AE-05D626F0CDCB}"/>
              </a:ext>
            </a:extLst>
          </p:cNvPr>
          <p:cNvSpPr>
            <a:spLocks noGrp="1"/>
          </p:cNvSpPr>
          <p:nvPr>
            <p:ph type="sldNum" sz="quarter" idx="12"/>
          </p:nvPr>
        </p:nvSpPr>
        <p:spPr/>
        <p:txBody>
          <a:bodyPr/>
          <a:lstStyle/>
          <a:p>
            <a:fld id="{9CD8D479-8942-46E8-A226-A4E01F7A105C}" type="slidenum">
              <a:rPr lang="en-US" smtClean="0"/>
              <a:t>3</a:t>
            </a:fld>
            <a:endParaRPr lang="en-US"/>
          </a:p>
        </p:txBody>
      </p:sp>
      <p:pic>
        <p:nvPicPr>
          <p:cNvPr id="3" name="Audio 2">
            <a:hlinkClick r:id="" action="ppaction://media"/>
            <a:extLst>
              <a:ext uri="{FF2B5EF4-FFF2-40B4-BE49-F238E27FC236}">
                <a16:creationId xmlns:a16="http://schemas.microsoft.com/office/drawing/2014/main" id="{48E9836B-AFA4-480D-A8E8-A31247B06D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41941496"/>
      </p:ext>
    </p:extLst>
  </p:cSld>
  <p:clrMapOvr>
    <a:masterClrMapping/>
  </p:clrMapOvr>
  <mc:AlternateContent xmlns:mc="http://schemas.openxmlformats.org/markup-compatibility/2006" xmlns:p14="http://schemas.microsoft.com/office/powerpoint/2010/main">
    <mc:Choice Requires="p14">
      <p:transition spd="med" p14:dur="700" advTm="37115">
        <p:fade/>
      </p:transition>
    </mc:Choice>
    <mc:Fallback xmlns="">
      <p:transition spd="med" advTm="371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85F4-6FFE-4885-9560-478D868401EF}"/>
              </a:ext>
            </a:extLst>
          </p:cNvPr>
          <p:cNvSpPr>
            <a:spLocks noGrp="1"/>
          </p:cNvSpPr>
          <p:nvPr>
            <p:ph type="title"/>
          </p:nvPr>
        </p:nvSpPr>
        <p:spPr>
          <a:xfrm>
            <a:off x="306194" y="257249"/>
            <a:ext cx="8286964" cy="495420"/>
          </a:xfrm>
        </p:spPr>
        <p:txBody>
          <a:bodyPr>
            <a:noAutofit/>
          </a:bodyPr>
          <a:lstStyle/>
          <a:p>
            <a:r>
              <a:rPr lang="en-US" sz="3200" b="1">
                <a:latin typeface="Arial"/>
                <a:cs typeface="Arial"/>
              </a:rPr>
              <a:t>Proposed Improvement Activities </a:t>
            </a:r>
          </a:p>
        </p:txBody>
      </p:sp>
      <p:sp>
        <p:nvSpPr>
          <p:cNvPr id="4" name="Slide Number Placeholder 3">
            <a:extLst>
              <a:ext uri="{FF2B5EF4-FFF2-40B4-BE49-F238E27FC236}">
                <a16:creationId xmlns:a16="http://schemas.microsoft.com/office/drawing/2014/main" id="{968D6285-8430-42A4-84E0-2BBC23DCBA91}"/>
              </a:ext>
            </a:extLst>
          </p:cNvPr>
          <p:cNvSpPr>
            <a:spLocks noGrp="1"/>
          </p:cNvSpPr>
          <p:nvPr>
            <p:ph type="sldNum" sz="quarter" idx="12"/>
          </p:nvPr>
        </p:nvSpPr>
        <p:spPr/>
        <p:txBody>
          <a:bodyPr/>
          <a:lstStyle/>
          <a:p>
            <a:fld id="{9CD8D479-8942-46E8-A226-A4E01F7A105C}" type="slidenum">
              <a:rPr lang="en-US"/>
              <a:t>30</a:t>
            </a:fld>
            <a:endParaRPr lang="en-US"/>
          </a:p>
        </p:txBody>
      </p:sp>
      <p:sp>
        <p:nvSpPr>
          <p:cNvPr id="7" name="TextBox 6">
            <a:extLst>
              <a:ext uri="{FF2B5EF4-FFF2-40B4-BE49-F238E27FC236}">
                <a16:creationId xmlns:a16="http://schemas.microsoft.com/office/drawing/2014/main" id="{B1EDEB1F-DAA1-405E-A6F0-3E33EFFD46A2}"/>
              </a:ext>
            </a:extLst>
          </p:cNvPr>
          <p:cNvSpPr txBox="1"/>
          <p:nvPr/>
        </p:nvSpPr>
        <p:spPr>
          <a:xfrm>
            <a:off x="410403" y="1344058"/>
            <a:ext cx="10694600" cy="5201424"/>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a:latin typeface="Arial"/>
              <a:ea typeface="+mn-lt"/>
              <a:cs typeface="+mn-lt"/>
            </a:endParaRPr>
          </a:p>
          <a:p>
            <a:pPr marL="457200" indent="-457200">
              <a:buAutoNum type="arabicPeriod"/>
            </a:pPr>
            <a:r>
              <a:rPr lang="en-US" sz="2400">
                <a:latin typeface="Arial"/>
                <a:ea typeface="+mn-lt"/>
                <a:cs typeface="+mn-lt"/>
              </a:rPr>
              <a:t>Allow attorney fees to be mediated; </a:t>
            </a:r>
          </a:p>
          <a:p>
            <a:pPr marL="457200" indent="-457200">
              <a:buAutoNum type="arabicPeriod"/>
            </a:pPr>
            <a:endParaRPr lang="en-US" sz="2400">
              <a:latin typeface="Arial"/>
              <a:ea typeface="+mn-lt"/>
              <a:cs typeface="+mn-lt"/>
            </a:endParaRPr>
          </a:p>
          <a:p>
            <a:pPr marL="457200" indent="-457200">
              <a:buAutoNum type="arabicPeriod"/>
            </a:pPr>
            <a:r>
              <a:rPr lang="en-US" sz="2400">
                <a:latin typeface="Arial"/>
                <a:ea typeface="+mn-lt"/>
                <a:cs typeface="+mn-lt"/>
              </a:rPr>
              <a:t>Allow co-mediation as a training tool for new special education mediators;</a:t>
            </a:r>
          </a:p>
          <a:p>
            <a:pPr marL="457200" indent="-457200">
              <a:buAutoNum type="arabicPeriod"/>
            </a:pPr>
            <a:endParaRPr lang="en-US" sz="2400">
              <a:latin typeface="Arial"/>
              <a:ea typeface="+mn-lt"/>
              <a:cs typeface="+mn-lt"/>
            </a:endParaRPr>
          </a:p>
          <a:p>
            <a:pPr marL="457200" indent="-457200">
              <a:buAutoNum type="arabicPeriod"/>
            </a:pPr>
            <a:r>
              <a:rPr lang="en-US" sz="2400">
                <a:latin typeface="Arial"/>
                <a:ea typeface="+mn-lt"/>
                <a:cs typeface="+mn-lt"/>
              </a:rPr>
              <a:t>Extend stay-put protection to mediation;</a:t>
            </a:r>
          </a:p>
          <a:p>
            <a:pPr marL="457200" indent="-457200">
              <a:buAutoNum type="arabicPeriod"/>
            </a:pPr>
            <a:endParaRPr lang="en-US" sz="2400">
              <a:latin typeface="Arial"/>
              <a:ea typeface="+mn-lt"/>
              <a:cs typeface="+mn-lt"/>
            </a:endParaRPr>
          </a:p>
          <a:p>
            <a:pPr marL="457200" indent="-457200">
              <a:buAutoNum type="arabicPeriod"/>
            </a:pPr>
            <a:r>
              <a:rPr lang="en-US" sz="2400">
                <a:latin typeface="Arial"/>
                <a:ea typeface="+mn-lt"/>
                <a:cs typeface="+mn-lt"/>
              </a:rPr>
              <a:t>Re-evaluate requiring that disputes at the sub-committee level must be heard at the committee level prior to being able to engage in mediation;</a:t>
            </a:r>
          </a:p>
          <a:p>
            <a:pPr marL="457200" indent="-457200">
              <a:buAutoNum type="arabicPeriod"/>
            </a:pPr>
            <a:endParaRPr lang="en-US" sz="2400">
              <a:latin typeface="Arial"/>
              <a:ea typeface="+mn-lt"/>
              <a:cs typeface="+mn-lt"/>
            </a:endParaRPr>
          </a:p>
          <a:p>
            <a:pPr marL="457200" indent="-457200">
              <a:buAutoNum type="arabicPeriod"/>
            </a:pPr>
            <a:r>
              <a:rPr lang="en-US" sz="2400">
                <a:latin typeface="Arial"/>
                <a:ea typeface="+mn-lt"/>
                <a:cs typeface="+mn-lt"/>
              </a:rPr>
              <a:t>Revise the legal requirement that an Individualized Education Program (IEP) be amended by a committee on special education or committee on preschool special education when a mediation agreement is reached;</a:t>
            </a:r>
          </a:p>
          <a:p>
            <a:pPr marL="457200" indent="-457200">
              <a:buAutoNum type="arabicPeriod"/>
            </a:pPr>
            <a:endParaRPr lang="en-US" sz="2200">
              <a:latin typeface="Arial"/>
              <a:ea typeface="+mn-lt"/>
              <a:cs typeface="+mn-lt"/>
            </a:endParaRPr>
          </a:p>
        </p:txBody>
      </p:sp>
      <p:pic>
        <p:nvPicPr>
          <p:cNvPr id="6" name="Audio 5">
            <a:hlinkClick r:id="" action="ppaction://media"/>
            <a:extLst>
              <a:ext uri="{FF2B5EF4-FFF2-40B4-BE49-F238E27FC236}">
                <a16:creationId xmlns:a16="http://schemas.microsoft.com/office/drawing/2014/main" id="{1492C04E-705E-4C10-9826-2C7FC2162B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75505414"/>
      </p:ext>
    </p:extLst>
  </p:cSld>
  <p:clrMapOvr>
    <a:masterClrMapping/>
  </p:clrMapOvr>
  <mc:AlternateContent xmlns:mc="http://schemas.openxmlformats.org/markup-compatibility/2006" xmlns:p14="http://schemas.microsoft.com/office/powerpoint/2010/main">
    <mc:Choice Requires="p14">
      <p:transition spd="med" p14:dur="700" advTm="171863">
        <p:fade/>
      </p:transition>
    </mc:Choice>
    <mc:Fallback xmlns="">
      <p:transition spd="med" advTm="1718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0D99-AD1D-4D9C-9B90-E847E666BCA9}"/>
              </a:ext>
            </a:extLst>
          </p:cNvPr>
          <p:cNvSpPr>
            <a:spLocks noGrp="1"/>
          </p:cNvSpPr>
          <p:nvPr>
            <p:ph type="title"/>
          </p:nvPr>
        </p:nvSpPr>
        <p:spPr>
          <a:xfrm>
            <a:off x="547385" y="276087"/>
            <a:ext cx="9371949" cy="809755"/>
          </a:xfrm>
        </p:spPr>
        <p:txBody>
          <a:bodyPr/>
          <a:lstStyle/>
          <a:p>
            <a:r>
              <a:rPr lang="en-US" sz="3200" b="1">
                <a:latin typeface="Arial"/>
                <a:ea typeface="+mj-lt"/>
                <a:cs typeface="+mj-lt"/>
              </a:rPr>
              <a:t>Proposed Improvement Activities (Con’t.)</a:t>
            </a:r>
            <a:endParaRPr lang="en-US" sz="3200">
              <a:latin typeface="Arial"/>
            </a:endParaRPr>
          </a:p>
        </p:txBody>
      </p:sp>
      <p:sp>
        <p:nvSpPr>
          <p:cNvPr id="3" name="Content Placeholder 2">
            <a:extLst>
              <a:ext uri="{FF2B5EF4-FFF2-40B4-BE49-F238E27FC236}">
                <a16:creationId xmlns:a16="http://schemas.microsoft.com/office/drawing/2014/main" id="{9F5B6770-FB93-43D5-8D10-55766979445C}"/>
              </a:ext>
            </a:extLst>
          </p:cNvPr>
          <p:cNvSpPr>
            <a:spLocks noGrp="1"/>
          </p:cNvSpPr>
          <p:nvPr>
            <p:ph idx="1"/>
          </p:nvPr>
        </p:nvSpPr>
        <p:spPr>
          <a:xfrm>
            <a:off x="729841" y="1276596"/>
            <a:ext cx="11185974" cy="5128555"/>
          </a:xfrm>
          <a:solidFill>
            <a:schemeClr val="accent1">
              <a:lumMod val="20000"/>
              <a:lumOff val="80000"/>
            </a:schemeClr>
          </a:solidFill>
        </p:spPr>
        <p:txBody>
          <a:bodyPr vert="horz" lIns="91440" tIns="45720" rIns="91440" bIns="45720" rtlCol="0" anchor="ctr">
            <a:noAutofit/>
          </a:bodyPr>
          <a:lstStyle/>
          <a:p>
            <a:pPr marL="365760" lvl="1" indent="-457200">
              <a:lnSpc>
                <a:spcPct val="100000"/>
              </a:lnSpc>
              <a:spcBef>
                <a:spcPts val="0"/>
              </a:spcBef>
              <a:buNone/>
              <a:defRPr/>
            </a:pPr>
            <a:r>
              <a:rPr lang="en-US" sz="2400">
                <a:solidFill>
                  <a:srgbClr val="1F3864"/>
                </a:solidFill>
                <a:latin typeface="Arial"/>
                <a:ea typeface="+mn-lt"/>
                <a:cs typeface="+mn-lt"/>
              </a:rPr>
              <a:t>6. Re-evaluate</a:t>
            </a:r>
            <a:r>
              <a:rPr kumimoji="0" lang="en-US" sz="2400" b="0" i="0" u="none" strike="noStrike" kern="1200" cap="none" spc="0" normalizeH="0" baseline="0" noProof="0">
                <a:ln>
                  <a:noFill/>
                </a:ln>
                <a:solidFill>
                  <a:srgbClr val="1F3864"/>
                </a:solidFill>
                <a:effectLst/>
                <a:uLnTx/>
                <a:uFillTx/>
                <a:latin typeface="Arial"/>
                <a:ea typeface="+mn-lt"/>
                <a:cs typeface="+mn-lt"/>
              </a:rPr>
              <a:t> the types of data collected to better serve the Community Dispute Resolution Centers (CDRC’s) performance and lead to more focused training opportunities;</a:t>
            </a:r>
            <a:endParaRPr lang="en-US" sz="2400"/>
          </a:p>
          <a:p>
            <a:pPr marL="365760" indent="-457200">
              <a:lnSpc>
                <a:spcPct val="100000"/>
              </a:lnSpc>
              <a:spcBef>
                <a:spcPts val="0"/>
              </a:spcBef>
              <a:buClrTx/>
              <a:buFont typeface="+mj-lt"/>
              <a:buAutoNum type="arabicPeriod"/>
              <a:defRPr/>
            </a:pPr>
            <a:endParaRPr lang="en-US">
              <a:solidFill>
                <a:srgbClr val="1F3864"/>
              </a:solidFill>
              <a:latin typeface="Arial"/>
              <a:ea typeface="+mn-lt"/>
              <a:cs typeface="+mn-lt"/>
            </a:endParaRPr>
          </a:p>
          <a:p>
            <a:pPr marL="365760" lvl="1" indent="-457200">
              <a:lnSpc>
                <a:spcPct val="100000"/>
              </a:lnSpc>
              <a:spcBef>
                <a:spcPts val="0"/>
              </a:spcBef>
              <a:buClrTx/>
              <a:buNone/>
              <a:defRPr/>
            </a:pPr>
            <a:r>
              <a:rPr lang="en-US" sz="2400">
                <a:solidFill>
                  <a:srgbClr val="1F3864"/>
                </a:solidFill>
                <a:latin typeface="Arial"/>
                <a:ea typeface="+mn-lt"/>
                <a:cs typeface="+mn-lt"/>
              </a:rPr>
              <a:t>7. Provide training to district Committee on Preschool Special Education (CPSE) and </a:t>
            </a:r>
            <a:r>
              <a:rPr kumimoji="0" lang="en-US" sz="2400" b="0" i="0" u="none" strike="noStrike" kern="1200" cap="none" spc="0" normalizeH="0" baseline="0" noProof="0">
                <a:ln>
                  <a:noFill/>
                </a:ln>
                <a:solidFill>
                  <a:srgbClr val="1F3864"/>
                </a:solidFill>
                <a:effectLst/>
                <a:uLnTx/>
                <a:uFillTx/>
                <a:latin typeface="Arial"/>
                <a:ea typeface="+mn-lt"/>
                <a:cs typeface="+mn-lt"/>
              </a:rPr>
              <a:t>Committee on Special Education (CSE) </a:t>
            </a:r>
            <a:r>
              <a:rPr lang="en-US" sz="2400">
                <a:solidFill>
                  <a:srgbClr val="1F3864"/>
                </a:solidFill>
                <a:latin typeface="Arial"/>
                <a:ea typeface="+mn-lt"/>
                <a:cs typeface="+mn-lt"/>
              </a:rPr>
              <a:t>Chairpersons on the use of Mediation as a dispute resolution option;</a:t>
            </a:r>
          </a:p>
          <a:p>
            <a:pPr marL="365760" indent="-457200">
              <a:lnSpc>
                <a:spcPct val="100000"/>
              </a:lnSpc>
              <a:spcBef>
                <a:spcPts val="0"/>
              </a:spcBef>
              <a:buClrTx/>
              <a:buAutoNum type="arabicPeriod"/>
              <a:defRPr/>
            </a:pPr>
            <a:endParaRPr lang="en-US">
              <a:solidFill>
                <a:srgbClr val="1F3864"/>
              </a:solidFill>
              <a:latin typeface="Arial"/>
              <a:ea typeface="+mn-lt"/>
              <a:cs typeface="+mn-lt"/>
            </a:endParaRPr>
          </a:p>
          <a:p>
            <a:pPr marL="365760" lvl="1" indent="-457200">
              <a:lnSpc>
                <a:spcPct val="100000"/>
              </a:lnSpc>
              <a:spcBef>
                <a:spcPts val="0"/>
              </a:spcBef>
              <a:buClrTx/>
              <a:buNone/>
              <a:defRPr/>
            </a:pPr>
            <a:r>
              <a:rPr lang="en-US" sz="2400">
                <a:solidFill>
                  <a:srgbClr val="1F3864"/>
                </a:solidFill>
                <a:latin typeface="Arial"/>
                <a:ea typeface="+mn-lt"/>
                <a:cs typeface="+mn-lt"/>
              </a:rPr>
              <a:t>8. Provide training to parents, parent advocates and districts on the requirements and benefits of mediation.</a:t>
            </a:r>
            <a:endParaRPr lang="en-US" sz="2400"/>
          </a:p>
          <a:p>
            <a:pPr marL="0" indent="0">
              <a:lnSpc>
                <a:spcPct val="100000"/>
              </a:lnSpc>
              <a:spcBef>
                <a:spcPts val="1800"/>
              </a:spcBef>
              <a:spcAft>
                <a:spcPts val="1200"/>
              </a:spcAft>
              <a:buNone/>
            </a:pPr>
            <a:endParaRPr lang="en-US" sz="2200">
              <a:latin typeface="Arial"/>
              <a:ea typeface="+mn-lt"/>
              <a:cs typeface="+mn-lt"/>
            </a:endParaRPr>
          </a:p>
        </p:txBody>
      </p:sp>
      <p:sp>
        <p:nvSpPr>
          <p:cNvPr id="4" name="Slide Number Placeholder 3">
            <a:extLst>
              <a:ext uri="{FF2B5EF4-FFF2-40B4-BE49-F238E27FC236}">
                <a16:creationId xmlns:a16="http://schemas.microsoft.com/office/drawing/2014/main" id="{1D3C3637-8B45-4A2B-9D9E-4411D5B05F74}"/>
              </a:ext>
            </a:extLst>
          </p:cNvPr>
          <p:cNvSpPr>
            <a:spLocks noGrp="1"/>
          </p:cNvSpPr>
          <p:nvPr>
            <p:ph type="sldNum" sz="quarter" idx="12"/>
          </p:nvPr>
        </p:nvSpPr>
        <p:spPr/>
        <p:txBody>
          <a:bodyPr/>
          <a:lstStyle/>
          <a:p>
            <a:fld id="{9CD8D479-8942-46E8-A226-A4E01F7A105C}" type="slidenum">
              <a:rPr lang="en-US"/>
              <a:t>31</a:t>
            </a:fld>
            <a:endParaRPr lang="en-US"/>
          </a:p>
        </p:txBody>
      </p:sp>
      <p:pic>
        <p:nvPicPr>
          <p:cNvPr id="7" name="Audio 6">
            <a:hlinkClick r:id="" action="ppaction://media"/>
            <a:extLst>
              <a:ext uri="{FF2B5EF4-FFF2-40B4-BE49-F238E27FC236}">
                <a16:creationId xmlns:a16="http://schemas.microsoft.com/office/drawing/2014/main" id="{E8F1A596-3417-4EE3-9A7F-4D422D736D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05636495"/>
      </p:ext>
    </p:extLst>
  </p:cSld>
  <p:clrMapOvr>
    <a:masterClrMapping/>
  </p:clrMapOvr>
  <mc:AlternateContent xmlns:mc="http://schemas.openxmlformats.org/markup-compatibility/2006" xmlns:p14="http://schemas.microsoft.com/office/powerpoint/2010/main">
    <mc:Choice Requires="p14">
      <p:transition spd="med" p14:dur="700" advTm="41984">
        <p:fade/>
      </p:transition>
    </mc:Choice>
    <mc:Fallback xmlns="">
      <p:transition spd="med" advTm="419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YS Educational Partnership Logo">
            <a:extLst>
              <a:ext uri="{FF2B5EF4-FFF2-40B4-BE49-F238E27FC236}">
                <a16:creationId xmlns:a16="http://schemas.microsoft.com/office/drawing/2014/main" id="{27F6ECB2-AD1D-443C-B4D0-BE27DAAB8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201" y="147361"/>
            <a:ext cx="2021214" cy="1561847"/>
          </a:xfrm>
          <a:prstGeom prst="rect">
            <a:avLst/>
          </a:prstGeom>
        </p:spPr>
      </p:pic>
      <p:sp>
        <p:nvSpPr>
          <p:cNvPr id="14" name="Title 13">
            <a:extLst>
              <a:ext uri="{FF2B5EF4-FFF2-40B4-BE49-F238E27FC236}">
                <a16:creationId xmlns:a16="http://schemas.microsoft.com/office/drawing/2014/main" id="{AEB32E50-FCB3-4AD9-AB27-157D7813B56C}"/>
              </a:ext>
            </a:extLst>
          </p:cNvPr>
          <p:cNvSpPr>
            <a:spLocks noGrp="1"/>
          </p:cNvSpPr>
          <p:nvPr>
            <p:ph type="title" idx="4294967295"/>
          </p:nvPr>
        </p:nvSpPr>
        <p:spPr>
          <a:xfrm>
            <a:off x="1849347" y="363553"/>
            <a:ext cx="8024116" cy="98488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472C4">
                    <a:lumMod val="50000"/>
                  </a:srgbClr>
                </a:solidFill>
                <a:effectLst/>
                <a:uLnTx/>
                <a:uFillTx/>
                <a:latin typeface="Corbel" panose="020B0503020204020204"/>
                <a:ea typeface="+mn-ea"/>
                <a:cs typeface="+mn-cs"/>
              </a:rPr>
              <a:t>Office of Special Education Educational Partnership Tiered Support &amp; Professional Development </a:t>
            </a:r>
            <a:endParaRPr kumimoji="0" lang="en-US" sz="2800" b="0" i="0" u="none" strike="noStrike" kern="1200" cap="none" spc="0" normalizeH="0" baseline="0" noProof="0">
              <a:ln>
                <a:noFill/>
              </a:ln>
              <a:solidFill>
                <a:srgbClr val="1F3864"/>
              </a:solidFill>
              <a:effectLst/>
              <a:uLnTx/>
              <a:uFillTx/>
              <a:latin typeface="Corbel" panose="020B0503020204020204"/>
              <a:ea typeface="+mn-ea"/>
              <a:cs typeface="+mn-cs"/>
            </a:endParaRPr>
          </a:p>
        </p:txBody>
      </p:sp>
      <p:graphicFrame>
        <p:nvGraphicFramePr>
          <p:cNvPr id="13" name="Diagram 12" descr="12 Regional Partnership Centers&#10;14 School-Age Family and Community Engagement Centers&#10;14 Early Childhood Family and Community Engagement Centers">
            <a:extLst>
              <a:ext uri="{FF2B5EF4-FFF2-40B4-BE49-F238E27FC236}">
                <a16:creationId xmlns:a16="http://schemas.microsoft.com/office/drawing/2014/main" id="{60A07586-72AD-400D-AB3F-9EF9B58C30E2}"/>
              </a:ext>
              <a:ext uri="{C183D7F6-B498-43B3-948B-1728B52AA6E4}">
                <adec:decorative xmlns:adec="http://schemas.microsoft.com/office/drawing/2017/decorative" val="0"/>
              </a:ext>
            </a:extLst>
          </p:cNvPr>
          <p:cNvGraphicFramePr/>
          <p:nvPr/>
        </p:nvGraphicFramePr>
        <p:xfrm>
          <a:off x="76044" y="1715786"/>
          <a:ext cx="3123343" cy="471191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ectangle 7">
            <a:extLst>
              <a:ext uri="{FF2B5EF4-FFF2-40B4-BE49-F238E27FC236}">
                <a16:creationId xmlns:a16="http://schemas.microsoft.com/office/drawing/2014/main" id="{9057373F-C34B-41E6-BFCB-7A3E08AA7B22}"/>
              </a:ext>
            </a:extLst>
          </p:cNvPr>
          <p:cNvSpPr/>
          <p:nvPr/>
        </p:nvSpPr>
        <p:spPr>
          <a:xfrm>
            <a:off x="3328544" y="1715786"/>
            <a:ext cx="8658253" cy="108201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orbel" panose="020B0503020204020204"/>
                <a:ea typeface="+mn-ea"/>
                <a:cs typeface="+mn-cs"/>
              </a:rPr>
              <a:t>Systems Change Work Providing a Variety of Supports to Educational Organizations in New York State</a:t>
            </a:r>
          </a:p>
        </p:txBody>
      </p:sp>
      <p:graphicFrame>
        <p:nvGraphicFramePr>
          <p:cNvPr id="12" name="Content Placeholder 4" descr="Regional Learning&#10;Targeted Skills/Support Groups&#10;Support Plans &#10;">
            <a:extLst>
              <a:ext uri="{FF2B5EF4-FFF2-40B4-BE49-F238E27FC236}">
                <a16:creationId xmlns:a16="http://schemas.microsoft.com/office/drawing/2014/main" id="{9B4D52B1-C334-4EC7-8595-C12320E477E7}"/>
              </a:ext>
              <a:ext uri="{C183D7F6-B498-43B3-948B-1728B52AA6E4}">
                <adec:decorative xmlns:adec="http://schemas.microsoft.com/office/drawing/2017/decorative" val="0"/>
              </a:ext>
            </a:extLst>
          </p:cNvPr>
          <p:cNvGraphicFramePr>
            <a:graphicFrameLocks/>
          </p:cNvGraphicFramePr>
          <p:nvPr/>
        </p:nvGraphicFramePr>
        <p:xfrm>
          <a:off x="3199387" y="2634220"/>
          <a:ext cx="8809902" cy="386022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5" name="TextBox 14">
            <a:extLst>
              <a:ext uri="{FF2B5EF4-FFF2-40B4-BE49-F238E27FC236}">
                <a16:creationId xmlns:a16="http://schemas.microsoft.com/office/drawing/2014/main" id="{08158444-1019-4154-A388-73BBA7006F0E}"/>
              </a:ext>
              <a:ext uri="{C183D7F6-B498-43B3-948B-1728B52AA6E4}">
                <adec:decorative xmlns:adec="http://schemas.microsoft.com/office/drawing/2017/decorative" val="1"/>
              </a:ext>
            </a:extLst>
          </p:cNvPr>
          <p:cNvSpPr txBox="1"/>
          <p:nvPr/>
        </p:nvSpPr>
        <p:spPr>
          <a:xfrm>
            <a:off x="3513761" y="2901933"/>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1</a:t>
            </a:r>
          </a:p>
        </p:txBody>
      </p:sp>
      <p:sp>
        <p:nvSpPr>
          <p:cNvPr id="17" name="TextBox 16">
            <a:extLst>
              <a:ext uri="{FF2B5EF4-FFF2-40B4-BE49-F238E27FC236}">
                <a16:creationId xmlns:a16="http://schemas.microsoft.com/office/drawing/2014/main" id="{74AEC6B6-F838-46B2-8EAE-73A6541D19DA}"/>
              </a:ext>
              <a:ext uri="{C183D7F6-B498-43B3-948B-1728B52AA6E4}">
                <adec:decorative xmlns:adec="http://schemas.microsoft.com/office/drawing/2017/decorative" val="1"/>
              </a:ext>
            </a:extLst>
          </p:cNvPr>
          <p:cNvSpPr txBox="1"/>
          <p:nvPr/>
        </p:nvSpPr>
        <p:spPr>
          <a:xfrm>
            <a:off x="4140481" y="5167525"/>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3</a:t>
            </a:r>
          </a:p>
        </p:txBody>
      </p:sp>
      <p:sp>
        <p:nvSpPr>
          <p:cNvPr id="16" name="TextBox 15">
            <a:extLst>
              <a:ext uri="{FF2B5EF4-FFF2-40B4-BE49-F238E27FC236}">
                <a16:creationId xmlns:a16="http://schemas.microsoft.com/office/drawing/2014/main" id="{7F958AC9-E7C3-493A-88D0-92A0F45AE368}"/>
              </a:ext>
              <a:ext uri="{C183D7F6-B498-43B3-948B-1728B52AA6E4}">
                <adec:decorative xmlns:adec="http://schemas.microsoft.com/office/drawing/2017/decorative" val="1"/>
              </a:ext>
            </a:extLst>
          </p:cNvPr>
          <p:cNvSpPr txBox="1"/>
          <p:nvPr/>
        </p:nvSpPr>
        <p:spPr>
          <a:xfrm>
            <a:off x="3811711" y="4062484"/>
            <a:ext cx="3493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1F3864"/>
                </a:solidFill>
                <a:effectLst/>
                <a:uLnTx/>
                <a:uFillTx/>
                <a:latin typeface="Corbel" panose="020B0503020204020204"/>
                <a:ea typeface="+mn-ea"/>
                <a:cs typeface="+mn-cs"/>
              </a:rPr>
              <a:t>2</a:t>
            </a:r>
          </a:p>
        </p:txBody>
      </p:sp>
      <p:sp>
        <p:nvSpPr>
          <p:cNvPr id="2" name="Slide Number Placeholder 1">
            <a:extLst>
              <a:ext uri="{FF2B5EF4-FFF2-40B4-BE49-F238E27FC236}">
                <a16:creationId xmlns:a16="http://schemas.microsoft.com/office/drawing/2014/main" id="{EEFBEB5B-5D94-4BA2-9FD3-42C5B9EAF7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10" name="Audio 9">
            <a:hlinkClick r:id="" action="ppaction://media"/>
            <a:extLst>
              <a:ext uri="{FF2B5EF4-FFF2-40B4-BE49-F238E27FC236}">
                <a16:creationId xmlns:a16="http://schemas.microsoft.com/office/drawing/2014/main" id="{7434B39B-2FC5-4DFF-A55B-7A527703B14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06055018"/>
      </p:ext>
    </p:extLst>
  </p:cSld>
  <p:clrMapOvr>
    <a:masterClrMapping/>
  </p:clrMapOvr>
  <mc:AlternateContent xmlns:mc="http://schemas.openxmlformats.org/markup-compatibility/2006" xmlns:p14="http://schemas.microsoft.com/office/powerpoint/2010/main">
    <mc:Choice Requires="p14">
      <p:transition spd="med" p14:dur="700" advTm="117804">
        <p:fade/>
      </p:transition>
    </mc:Choice>
    <mc:Fallback xmlns="">
      <p:transition spd="med" advTm="11780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B61BF-9668-47AA-9E18-5BF7503431E3}"/>
              </a:ext>
            </a:extLst>
          </p:cNvPr>
          <p:cNvSpPr>
            <a:spLocks noGrp="1"/>
          </p:cNvSpPr>
          <p:nvPr>
            <p:ph type="title"/>
          </p:nvPr>
        </p:nvSpPr>
        <p:spPr>
          <a:xfrm>
            <a:off x="475499" y="319220"/>
            <a:ext cx="8264893" cy="1183566"/>
          </a:xfrm>
        </p:spPr>
        <p:txBody>
          <a:bodyPr>
            <a:normAutofit/>
          </a:bodyPr>
          <a:lstStyle/>
          <a:p>
            <a:r>
              <a:rPr lang="en-US" sz="3200" b="1">
                <a:latin typeface="Arial"/>
                <a:cs typeface="Arial"/>
              </a:rPr>
              <a:t>Expected Outcomes of </a:t>
            </a:r>
            <a:br>
              <a:rPr lang="en-US" sz="3200" b="1">
                <a:latin typeface="Arial"/>
                <a:cs typeface="Arial"/>
              </a:rPr>
            </a:br>
            <a:r>
              <a:rPr lang="en-US" sz="3200" b="1">
                <a:latin typeface="Arial"/>
                <a:cs typeface="Arial"/>
              </a:rPr>
              <a:t>Proposed Improvement Activities</a:t>
            </a:r>
          </a:p>
        </p:txBody>
      </p:sp>
      <p:sp>
        <p:nvSpPr>
          <p:cNvPr id="3" name="Content Placeholder 2">
            <a:extLst>
              <a:ext uri="{FF2B5EF4-FFF2-40B4-BE49-F238E27FC236}">
                <a16:creationId xmlns:a16="http://schemas.microsoft.com/office/drawing/2014/main" id="{29B01269-AECC-4FD8-BAA1-E8A5174CA024}"/>
              </a:ext>
            </a:extLst>
          </p:cNvPr>
          <p:cNvSpPr>
            <a:spLocks noGrp="1"/>
          </p:cNvSpPr>
          <p:nvPr>
            <p:ph idx="1"/>
          </p:nvPr>
        </p:nvSpPr>
        <p:spPr>
          <a:xfrm>
            <a:off x="288593" y="1637732"/>
            <a:ext cx="11614814" cy="4805514"/>
          </a:xfrm>
          <a:solidFill>
            <a:schemeClr val="accent4">
              <a:lumMod val="40000"/>
              <a:lumOff val="60000"/>
            </a:schemeClr>
          </a:solidFill>
        </p:spPr>
        <p:txBody>
          <a:bodyPr vert="horz" lIns="91440" tIns="45720" rIns="91440" bIns="45720" rtlCol="0" anchor="ctr">
            <a:noAutofit/>
          </a:bodyPr>
          <a:lstStyle/>
          <a:p>
            <a:pPr marL="210185" indent="-210185">
              <a:spcAft>
                <a:spcPts val="1200"/>
              </a:spcAft>
              <a:buClr>
                <a:schemeClr val="tx1"/>
              </a:buClr>
              <a:buChar char="Ø"/>
            </a:pPr>
            <a:r>
              <a:rPr lang="en-US" sz="2800">
                <a:solidFill>
                  <a:schemeClr val="bg2">
                    <a:lumMod val="10000"/>
                  </a:schemeClr>
                </a:solidFill>
                <a:latin typeface="Arial"/>
                <a:ea typeface="+mn-lt"/>
                <a:cs typeface="+mn-lt"/>
              </a:rPr>
              <a:t>An increase in the number of mediations requested, held and ending in agreement.</a:t>
            </a:r>
          </a:p>
          <a:p>
            <a:pPr marL="210185" indent="-210185">
              <a:spcAft>
                <a:spcPts val="1200"/>
              </a:spcAft>
              <a:buClr>
                <a:schemeClr val="tx1"/>
              </a:buClr>
              <a:buChar char="Ø"/>
            </a:pPr>
            <a:r>
              <a:rPr lang="en-US" sz="2800">
                <a:solidFill>
                  <a:schemeClr val="accent1">
                    <a:lumMod val="50000"/>
                  </a:schemeClr>
                </a:solidFill>
                <a:latin typeface="Arial"/>
                <a:ea typeface="+mn-lt"/>
                <a:cs typeface="+mn-lt"/>
              </a:rPr>
              <a:t>A</a:t>
            </a:r>
            <a:r>
              <a:rPr lang="en-US" sz="2800">
                <a:solidFill>
                  <a:schemeClr val="bg2">
                    <a:lumMod val="10000"/>
                  </a:schemeClr>
                </a:solidFill>
                <a:latin typeface="Arial"/>
                <a:ea typeface="+mn-lt"/>
                <a:cs typeface="+mn-lt"/>
              </a:rPr>
              <a:t>n increase in the quality of mediations held.</a:t>
            </a:r>
          </a:p>
          <a:p>
            <a:pPr marL="210185" indent="-210185">
              <a:spcAft>
                <a:spcPts val="1200"/>
              </a:spcAft>
              <a:buClr>
                <a:schemeClr val="tx1"/>
              </a:buClr>
              <a:buChar char="Ø"/>
            </a:pPr>
            <a:r>
              <a:rPr lang="en-US" sz="2800">
                <a:solidFill>
                  <a:schemeClr val="bg2">
                    <a:lumMod val="10000"/>
                  </a:schemeClr>
                </a:solidFill>
                <a:latin typeface="Arial"/>
                <a:ea typeface="+mn-lt"/>
                <a:cs typeface="+mn-lt"/>
              </a:rPr>
              <a:t>An increase in the depth of knowledge on the part of the Special Education Mediator.</a:t>
            </a:r>
            <a:endParaRPr lang="en-US" sz="2800">
              <a:solidFill>
                <a:schemeClr val="bg2">
                  <a:lumMod val="10000"/>
                </a:schemeClr>
              </a:solidFill>
              <a:latin typeface="Arial"/>
              <a:ea typeface="+mn-lt"/>
              <a:cs typeface="Arial"/>
            </a:endParaRPr>
          </a:p>
          <a:p>
            <a:pPr marL="210185" indent="-210185">
              <a:spcAft>
                <a:spcPts val="1200"/>
              </a:spcAft>
              <a:buClr>
                <a:schemeClr val="tx1"/>
              </a:buClr>
              <a:buChar char="Ø"/>
            </a:pPr>
            <a:r>
              <a:rPr lang="en-US" sz="2800">
                <a:solidFill>
                  <a:schemeClr val="bg2">
                    <a:lumMod val="10000"/>
                  </a:schemeClr>
                </a:solidFill>
                <a:latin typeface="Arial"/>
                <a:ea typeface="+mn-lt"/>
                <a:cs typeface="+mn-lt"/>
              </a:rPr>
              <a:t>An increase in promotion and use of mediation as an early dispute resolution option by districts and parents.</a:t>
            </a:r>
            <a:endParaRPr lang="en-US" sz="2800">
              <a:solidFill>
                <a:schemeClr val="bg2">
                  <a:lumMod val="10000"/>
                </a:schemeClr>
              </a:solidFill>
              <a:latin typeface="Corbel" panose="020B0503020204020204"/>
              <a:cs typeface="Arial"/>
            </a:endParaRPr>
          </a:p>
          <a:p>
            <a:pPr marL="210185" indent="-210185">
              <a:spcAft>
                <a:spcPts val="1200"/>
              </a:spcAft>
              <a:buClr>
                <a:schemeClr val="tx1"/>
              </a:buClr>
              <a:buChar char="Ø"/>
            </a:pPr>
            <a:r>
              <a:rPr lang="en-US" sz="2800">
                <a:solidFill>
                  <a:schemeClr val="bg2">
                    <a:lumMod val="10000"/>
                  </a:schemeClr>
                </a:solidFill>
                <a:latin typeface="Arial"/>
                <a:cs typeface="Arial"/>
              </a:rPr>
              <a:t>A decrease in the number of due process complaints filed.</a:t>
            </a:r>
            <a:endParaRPr lang="en-US" sz="2800">
              <a:solidFill>
                <a:schemeClr val="bg2">
                  <a:lumMod val="10000"/>
                </a:schemeClr>
              </a:solidFill>
              <a:ea typeface="+mn-lt"/>
              <a:cs typeface="+mn-lt"/>
            </a:endParaRPr>
          </a:p>
        </p:txBody>
      </p:sp>
      <p:sp>
        <p:nvSpPr>
          <p:cNvPr id="4" name="Slide Number Placeholder 3">
            <a:extLst>
              <a:ext uri="{FF2B5EF4-FFF2-40B4-BE49-F238E27FC236}">
                <a16:creationId xmlns:a16="http://schemas.microsoft.com/office/drawing/2014/main" id="{78FB2E61-C8A1-4D88-88E6-4835AAE2501E}"/>
              </a:ext>
            </a:extLst>
          </p:cNvPr>
          <p:cNvSpPr>
            <a:spLocks noGrp="1"/>
          </p:cNvSpPr>
          <p:nvPr>
            <p:ph type="sldNum" sz="quarter" idx="12"/>
          </p:nvPr>
        </p:nvSpPr>
        <p:spPr/>
        <p:txBody>
          <a:bodyPr/>
          <a:lstStyle/>
          <a:p>
            <a:fld id="{9CD8D479-8942-46E8-A226-A4E01F7A105C}" type="slidenum">
              <a:rPr lang="en-US"/>
              <a:t>33</a:t>
            </a:fld>
            <a:endParaRPr lang="en-US"/>
          </a:p>
        </p:txBody>
      </p:sp>
      <p:pic>
        <p:nvPicPr>
          <p:cNvPr id="5" name="Audio 4">
            <a:hlinkClick r:id="" action="ppaction://media"/>
            <a:extLst>
              <a:ext uri="{FF2B5EF4-FFF2-40B4-BE49-F238E27FC236}">
                <a16:creationId xmlns:a16="http://schemas.microsoft.com/office/drawing/2014/main" id="{1655A7E9-C440-47FA-9152-A905AC5F1C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3920182"/>
      </p:ext>
    </p:extLst>
  </p:cSld>
  <p:clrMapOvr>
    <a:masterClrMapping/>
  </p:clrMapOvr>
  <mc:AlternateContent xmlns:mc="http://schemas.openxmlformats.org/markup-compatibility/2006" xmlns:p14="http://schemas.microsoft.com/office/powerpoint/2010/main">
    <mc:Choice Requires="p14">
      <p:transition spd="med" p14:dur="700" advTm="33212">
        <p:fade/>
      </p:transition>
    </mc:Choice>
    <mc:Fallback xmlns="">
      <p:transition spd="med" advTm="332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85F4-6FFE-4885-9560-478D868401EF}"/>
              </a:ext>
            </a:extLst>
          </p:cNvPr>
          <p:cNvSpPr>
            <a:spLocks noGrp="1"/>
          </p:cNvSpPr>
          <p:nvPr>
            <p:ph type="title"/>
          </p:nvPr>
        </p:nvSpPr>
        <p:spPr>
          <a:xfrm>
            <a:off x="415821" y="1571645"/>
            <a:ext cx="6826414" cy="4260022"/>
          </a:xfrm>
          <a:solidFill>
            <a:schemeClr val="bg2">
              <a:lumMod val="25000"/>
            </a:schemeClr>
          </a:solidFill>
        </p:spPr>
        <p:txBody>
          <a:bodyPr anchor="ctr">
            <a:normAutofit/>
          </a:bodyPr>
          <a:lstStyle/>
          <a:p>
            <a:pPr>
              <a:spcBef>
                <a:spcPts val="0"/>
              </a:spcBef>
            </a:pPr>
            <a:r>
              <a:rPr lang="en-US" sz="3200">
                <a:solidFill>
                  <a:schemeClr val="accent4">
                    <a:lumMod val="40000"/>
                    <a:lumOff val="60000"/>
                  </a:schemeClr>
                </a:solidFill>
              </a:rPr>
              <a:t>What activities could be considered, maintained, or strengthened to address improvements in Indicator 16? </a:t>
            </a:r>
            <a:endParaRPr lang="en-US">
              <a:solidFill>
                <a:schemeClr val="accent4">
                  <a:lumMod val="40000"/>
                  <a:lumOff val="60000"/>
                </a:schemeClr>
              </a:solidFill>
              <a:latin typeface="Arial"/>
              <a:ea typeface="+mj-lt"/>
              <a:cs typeface="+mj-lt"/>
            </a:endParaRPr>
          </a:p>
        </p:txBody>
      </p:sp>
      <p:sp>
        <p:nvSpPr>
          <p:cNvPr id="4" name="Slide Number Placeholder 3">
            <a:extLst>
              <a:ext uri="{FF2B5EF4-FFF2-40B4-BE49-F238E27FC236}">
                <a16:creationId xmlns:a16="http://schemas.microsoft.com/office/drawing/2014/main" id="{968D6285-8430-42A4-84E0-2BBC23DCBA91}"/>
              </a:ext>
            </a:extLst>
          </p:cNvPr>
          <p:cNvSpPr>
            <a:spLocks noGrp="1"/>
          </p:cNvSpPr>
          <p:nvPr>
            <p:ph type="sldNum" sz="quarter" idx="12"/>
          </p:nvPr>
        </p:nvSpPr>
        <p:spPr/>
        <p:txBody>
          <a:bodyPr/>
          <a:lstStyle/>
          <a:p>
            <a:fld id="{9CD8D479-8942-46E8-A226-A4E01F7A105C}" type="slidenum">
              <a:rPr lang="en-US"/>
              <a:t>34</a:t>
            </a:fld>
            <a:endParaRPr lang="en-US"/>
          </a:p>
        </p:txBody>
      </p:sp>
      <p:sp>
        <p:nvSpPr>
          <p:cNvPr id="3" name="TextBox 2">
            <a:extLst>
              <a:ext uri="{FF2B5EF4-FFF2-40B4-BE49-F238E27FC236}">
                <a16:creationId xmlns:a16="http://schemas.microsoft.com/office/drawing/2014/main" id="{3F5C7A9D-09BA-45CB-B6FA-D76C14D7ADFD}"/>
              </a:ext>
            </a:extLst>
          </p:cNvPr>
          <p:cNvSpPr txBox="1"/>
          <p:nvPr/>
        </p:nvSpPr>
        <p:spPr>
          <a:xfrm>
            <a:off x="414415" y="666515"/>
            <a:ext cx="7748751" cy="707886"/>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chemeClr val="accent4">
                    <a:lumMod val="50000"/>
                  </a:schemeClr>
                </a:solidFill>
              </a:rPr>
              <a:t>Stakeholder</a:t>
            </a:r>
            <a:r>
              <a:rPr lang="en-US" sz="4000" b="1">
                <a:solidFill>
                  <a:schemeClr val="accent4">
                    <a:lumMod val="50000"/>
                  </a:schemeClr>
                </a:solidFill>
                <a:ea typeface="+mn-lt"/>
                <a:cs typeface="+mn-lt"/>
              </a:rPr>
              <a:t> Discussion</a:t>
            </a:r>
            <a:endParaRPr lang="en-US" sz="4000">
              <a:solidFill>
                <a:schemeClr val="accent4">
                  <a:lumMod val="50000"/>
                </a:schemeClr>
              </a:solidFill>
            </a:endParaRPr>
          </a:p>
        </p:txBody>
      </p:sp>
      <p:pic>
        <p:nvPicPr>
          <p:cNvPr id="9" name="Picture 8" descr="3D black question marks with one yellow question mark">
            <a:extLst>
              <a:ext uri="{FF2B5EF4-FFF2-40B4-BE49-F238E27FC236}">
                <a16:creationId xmlns:a16="http://schemas.microsoft.com/office/drawing/2014/main" id="{7D48F870-84E5-4E8A-BB4F-4D1DCA956F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487" r="15875"/>
          <a:stretch/>
        </p:blipFill>
        <p:spPr>
          <a:xfrm>
            <a:off x="7410736" y="1566268"/>
            <a:ext cx="4162566" cy="4265399"/>
          </a:xfrm>
          <a:prstGeom prst="rect">
            <a:avLst/>
          </a:prstGeom>
        </p:spPr>
      </p:pic>
      <p:pic>
        <p:nvPicPr>
          <p:cNvPr id="6" name="Audio 5">
            <a:hlinkClick r:id="" action="ppaction://media"/>
            <a:extLst>
              <a:ext uri="{FF2B5EF4-FFF2-40B4-BE49-F238E27FC236}">
                <a16:creationId xmlns:a16="http://schemas.microsoft.com/office/drawing/2014/main" id="{36EBA00F-10DD-4E56-AD4E-6593F9BC71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3841668"/>
      </p:ext>
    </p:extLst>
  </p:cSld>
  <p:clrMapOvr>
    <a:masterClrMapping/>
  </p:clrMapOvr>
  <mc:AlternateContent xmlns:mc="http://schemas.openxmlformats.org/markup-compatibility/2006" xmlns:p14="http://schemas.microsoft.com/office/powerpoint/2010/main">
    <mc:Choice Requires="p14">
      <p:transition spd="med" p14:dur="700" advTm="30520">
        <p:fade/>
      </p:transition>
    </mc:Choice>
    <mc:Fallback xmlns="">
      <p:transition spd="med" advTm="305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2EF5EC-70A2-4EAB-8E61-BEB13528DAA2}"/>
              </a:ext>
            </a:extLst>
          </p:cNvPr>
          <p:cNvSpPr>
            <a:spLocks noGrp="1"/>
          </p:cNvSpPr>
          <p:nvPr>
            <p:ph type="title" idx="4294967295"/>
          </p:nvPr>
        </p:nvSpPr>
        <p:spPr>
          <a:xfrm>
            <a:off x="0" y="6629400"/>
            <a:ext cx="411163" cy="228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100" b="0" i="0" u="none" strike="noStrike" kern="1200" cap="none" spc="0" normalizeH="0" baseline="0" noProof="0" smtClean="0">
                <a:ln>
                  <a:noFill/>
                </a:ln>
                <a:solidFill>
                  <a:schemeClr val="accent1">
                    <a:lumMod val="50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100" b="0" i="0" u="none" strike="noStrike" kern="1200" cap="none" spc="0" normalizeH="0" baseline="0" noProof="0">
              <a:ln>
                <a:noFill/>
              </a:ln>
              <a:solidFill>
                <a:schemeClr val="accent1">
                  <a:lumMod val="50000"/>
                </a:schemeClr>
              </a:solidFill>
              <a:effectLst/>
              <a:uLnTx/>
              <a:uFillTx/>
              <a:latin typeface="+mn-lt"/>
              <a:ea typeface="+mn-ea"/>
              <a:cs typeface="+mn-cs"/>
            </a:endParaRPr>
          </a:p>
        </p:txBody>
      </p:sp>
      <p:graphicFrame>
        <p:nvGraphicFramePr>
          <p:cNvPr id="8" name="Content Placeholder 6" descr="Target Setting">
            <a:extLst>
              <a:ext uri="{FF2B5EF4-FFF2-40B4-BE49-F238E27FC236}">
                <a16:creationId xmlns:a16="http://schemas.microsoft.com/office/drawing/2014/main" id="{B4132FE3-6397-42B1-882C-AF5DAEED5833}"/>
              </a:ext>
            </a:extLst>
          </p:cNvPr>
          <p:cNvGraphicFramePr>
            <a:graphicFrameLocks/>
          </p:cNvGraphicFramePr>
          <p:nvPr>
            <p:extLst>
              <p:ext uri="{D42A27DB-BD31-4B8C-83A1-F6EECF244321}">
                <p14:modId xmlns:p14="http://schemas.microsoft.com/office/powerpoint/2010/main" val="1838162570"/>
              </p:ext>
            </p:extLst>
          </p:nvPr>
        </p:nvGraphicFramePr>
        <p:xfrm>
          <a:off x="1495963" y="1622785"/>
          <a:ext cx="8879321" cy="33396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4E805706-A1FC-4EC3-9A98-CA498A80AA4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05784575"/>
      </p:ext>
    </p:extLst>
  </p:cSld>
  <p:clrMapOvr>
    <a:masterClrMapping/>
  </p:clrMapOvr>
  <mc:AlternateContent xmlns:mc="http://schemas.openxmlformats.org/markup-compatibility/2006" xmlns:p14="http://schemas.microsoft.com/office/powerpoint/2010/main">
    <mc:Choice Requires="p14">
      <p:transition spd="med" p14:dur="700" advTm="5141">
        <p:fade/>
      </p:transition>
    </mc:Choice>
    <mc:Fallback xmlns="">
      <p:transition spd="med" advTm="51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A18BBE-3FA2-4380-B238-24E4D365414E}"/>
              </a:ext>
            </a:extLst>
          </p:cNvPr>
          <p:cNvSpPr txBox="1">
            <a:spLocks noGrp="1"/>
          </p:cNvSpPr>
          <p:nvPr>
            <p:ph type="title" idx="4294967295"/>
          </p:nvPr>
        </p:nvSpPr>
        <p:spPr>
          <a:xfrm>
            <a:off x="397328" y="791937"/>
            <a:ext cx="603612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1">
                    <a:lumMod val="40000"/>
                    <a:lumOff val="60000"/>
                  </a:schemeClr>
                </a:solidFill>
                <a:effectLst/>
                <a:uLnTx/>
                <a:uFillTx/>
                <a:latin typeface="Arial"/>
                <a:ea typeface="+mn-ea"/>
                <a:cs typeface="Arial"/>
              </a:rPr>
              <a:t>Goal #4:</a:t>
            </a:r>
            <a:r>
              <a:rPr kumimoji="0" lang="en-US" sz="3600" b="1" i="0" u="none" strike="noStrike" kern="1200" cap="none" spc="0" normalizeH="0" baseline="0" noProof="0">
                <a:ln>
                  <a:noFill/>
                </a:ln>
                <a:solidFill>
                  <a:schemeClr val="tx1"/>
                </a:solidFill>
                <a:effectLst/>
                <a:uLnTx/>
                <a:uFillTx/>
                <a:latin typeface="Arial"/>
                <a:ea typeface="+mn-lt"/>
                <a:cs typeface="+mn-lt"/>
              </a:rPr>
              <a:t> </a:t>
            </a:r>
            <a:endParaRPr kumimoji="0" lang="en-US" sz="3600" b="1" i="0" u="none" strike="noStrike" kern="1200" cap="none" spc="0" normalizeH="0" baseline="0" noProof="0">
              <a:ln>
                <a:noFill/>
              </a:ln>
              <a:solidFill>
                <a:schemeClr val="tx1"/>
              </a:solidFill>
              <a:effectLst/>
              <a:uLnTx/>
              <a:uFillTx/>
              <a:latin typeface="Arial"/>
              <a:ea typeface="+mn-ea"/>
              <a:cs typeface="+mn-cs"/>
            </a:endParaRPr>
          </a:p>
        </p:txBody>
      </p:sp>
      <p:sp>
        <p:nvSpPr>
          <p:cNvPr id="27" name="TextBox 26">
            <a:extLst>
              <a:ext uri="{FF2B5EF4-FFF2-40B4-BE49-F238E27FC236}">
                <a16:creationId xmlns:a16="http://schemas.microsoft.com/office/drawing/2014/main" id="{09DC529F-E6C5-4EB6-BBDE-FFB58EFBA04C}"/>
              </a:ext>
            </a:extLst>
          </p:cNvPr>
          <p:cNvSpPr txBox="1"/>
          <p:nvPr/>
        </p:nvSpPr>
        <p:spPr>
          <a:xfrm>
            <a:off x="259306" y="2333767"/>
            <a:ext cx="8352583" cy="2862322"/>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a:solidFill>
                <a:srgbClr val="2F528F"/>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a:solidFill>
                <a:srgbClr val="2F528F"/>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2F528F"/>
                </a:solidFill>
                <a:latin typeface="Arial"/>
                <a:cs typeface="Arial"/>
              </a:rPr>
              <a:t>Review proposed SPP Indicator 16 targets for the FFY 2020-2025 SPP/APR</a:t>
            </a:r>
            <a:r>
              <a:rPr lang="en-US" sz="2800">
                <a:solidFill>
                  <a:srgbClr val="2F528F"/>
                </a:solidFill>
                <a:latin typeface="Arial"/>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2F528F"/>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2F528F"/>
              </a:solidFill>
              <a:effectLst/>
              <a:uLnTx/>
              <a:uFillTx/>
              <a:latin typeface="Arial"/>
              <a:ea typeface="+mn-ea"/>
              <a:cs typeface="Arial"/>
            </a:endParaRPr>
          </a:p>
        </p:txBody>
      </p:sp>
      <p:sp>
        <p:nvSpPr>
          <p:cNvPr id="4" name="Slide Number Placeholder 3">
            <a:extLst>
              <a:ext uri="{FF2B5EF4-FFF2-40B4-BE49-F238E27FC236}">
                <a16:creationId xmlns:a16="http://schemas.microsoft.com/office/drawing/2014/main" id="{8EE7E888-4496-452D-AB3A-882DE5489D61}"/>
              </a:ext>
            </a:extLst>
          </p:cNvPr>
          <p:cNvSpPr>
            <a:spLocks noGrp="1"/>
          </p:cNvSpPr>
          <p:nvPr>
            <p:ph type="sldNum" sz="quarter" idx="12"/>
          </p:nvPr>
        </p:nvSpPr>
        <p:spPr>
          <a:xfrm>
            <a:off x="8737600" y="6356351"/>
            <a:ext cx="28448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0597B30-7949-4ED9-96B5-005BABF2293C}" type="slidenum">
              <a:rPr kumimoji="0" lang="en-US" sz="11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36</a:t>
            </a:fld>
            <a:endParaRPr kumimoji="0" lang="en-US" sz="11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6" name="Graphic 5" descr="Bullseye with solid fill">
            <a:extLst>
              <a:ext uri="{FF2B5EF4-FFF2-40B4-BE49-F238E27FC236}">
                <a16:creationId xmlns:a16="http://schemas.microsoft.com/office/drawing/2014/main" id="{B8883C5D-7C3E-4EC9-923B-22C6DCFA5CA4}"/>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11889" y="1913826"/>
            <a:ext cx="3579091" cy="3579091"/>
          </a:xfrm>
          <a:prstGeom prst="rect">
            <a:avLst/>
          </a:prstGeom>
        </p:spPr>
      </p:pic>
      <p:pic>
        <p:nvPicPr>
          <p:cNvPr id="2" name="Audio 1">
            <a:hlinkClick r:id="" action="ppaction://media"/>
            <a:extLst>
              <a:ext uri="{FF2B5EF4-FFF2-40B4-BE49-F238E27FC236}">
                <a16:creationId xmlns:a16="http://schemas.microsoft.com/office/drawing/2014/main" id="{2ADE2431-86CA-46A8-909B-A333BD0615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87999769"/>
      </p:ext>
    </p:extLst>
  </p:cSld>
  <p:clrMapOvr>
    <a:masterClrMapping/>
  </p:clrMapOvr>
  <mc:AlternateContent xmlns:mc="http://schemas.openxmlformats.org/markup-compatibility/2006" xmlns:p14="http://schemas.microsoft.com/office/powerpoint/2010/main">
    <mc:Choice Requires="p14">
      <p:transition spd="med" p14:dur="700" advTm="10137">
        <p:fade/>
      </p:transition>
    </mc:Choice>
    <mc:Fallback xmlns="">
      <p:transition spd="med" advTm="101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85F4-6FFE-4885-9560-478D868401EF}"/>
              </a:ext>
            </a:extLst>
          </p:cNvPr>
          <p:cNvSpPr>
            <a:spLocks noGrp="1"/>
          </p:cNvSpPr>
          <p:nvPr>
            <p:ph type="title"/>
          </p:nvPr>
        </p:nvSpPr>
        <p:spPr>
          <a:xfrm>
            <a:off x="416848" y="251896"/>
            <a:ext cx="8609949" cy="752246"/>
          </a:xfrm>
        </p:spPr>
        <p:txBody>
          <a:bodyPr anchor="b">
            <a:normAutofit/>
          </a:bodyPr>
          <a:lstStyle/>
          <a:p>
            <a:r>
              <a:rPr lang="en-US" sz="3200" b="1">
                <a:latin typeface="Arial"/>
                <a:cs typeface="Arial"/>
              </a:rPr>
              <a:t>Proposed Indicator #16 Targets 2021-2025</a:t>
            </a:r>
          </a:p>
        </p:txBody>
      </p:sp>
      <p:sp>
        <p:nvSpPr>
          <p:cNvPr id="4" name="Slide Number Placeholder 3">
            <a:extLst>
              <a:ext uri="{FF2B5EF4-FFF2-40B4-BE49-F238E27FC236}">
                <a16:creationId xmlns:a16="http://schemas.microsoft.com/office/drawing/2014/main" id="{968D6285-8430-42A4-84E0-2BBC23DCBA91}"/>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a:pPr>
                <a:lnSpc>
                  <a:spcPct val="90000"/>
                </a:lnSpc>
                <a:spcAft>
                  <a:spcPts val="600"/>
                </a:spcAft>
              </a:pPr>
              <a:t>37</a:t>
            </a:fld>
            <a:endParaRPr lang="en-US" sz="1000"/>
          </a:p>
        </p:txBody>
      </p:sp>
      <p:graphicFrame>
        <p:nvGraphicFramePr>
          <p:cNvPr id="5" name="Table 4">
            <a:extLst>
              <a:ext uri="{FF2B5EF4-FFF2-40B4-BE49-F238E27FC236}">
                <a16:creationId xmlns:a16="http://schemas.microsoft.com/office/drawing/2014/main" id="{FDEE8D74-40C9-4E4C-B370-1E06B57DBF56}"/>
              </a:ext>
            </a:extLst>
          </p:cNvPr>
          <p:cNvGraphicFramePr>
            <a:graphicFrameLocks noGrp="1"/>
          </p:cNvGraphicFramePr>
          <p:nvPr>
            <p:extLst>
              <p:ext uri="{D42A27DB-BD31-4B8C-83A1-F6EECF244321}">
                <p14:modId xmlns:p14="http://schemas.microsoft.com/office/powerpoint/2010/main" val="383926377"/>
              </p:ext>
            </p:extLst>
          </p:nvPr>
        </p:nvGraphicFramePr>
        <p:xfrm>
          <a:off x="410402" y="1466490"/>
          <a:ext cx="7319468" cy="1701855"/>
        </p:xfrm>
        <a:graphic>
          <a:graphicData uri="http://schemas.openxmlformats.org/drawingml/2006/table">
            <a:tbl>
              <a:tblPr firstRow="1" bandRow="1">
                <a:tableStyleId>{3B4B98B0-60AC-42C2-AFA5-B58CD77FA1E5}</a:tableStyleId>
              </a:tblPr>
              <a:tblGrid>
                <a:gridCol w="2189584">
                  <a:extLst>
                    <a:ext uri="{9D8B030D-6E8A-4147-A177-3AD203B41FA5}">
                      <a16:colId xmlns:a16="http://schemas.microsoft.com/office/drawing/2014/main" val="1728900745"/>
                    </a:ext>
                  </a:extLst>
                </a:gridCol>
                <a:gridCol w="2439823">
                  <a:extLst>
                    <a:ext uri="{9D8B030D-6E8A-4147-A177-3AD203B41FA5}">
                      <a16:colId xmlns:a16="http://schemas.microsoft.com/office/drawing/2014/main" val="531507679"/>
                    </a:ext>
                  </a:extLst>
                </a:gridCol>
                <a:gridCol w="2690061">
                  <a:extLst>
                    <a:ext uri="{9D8B030D-6E8A-4147-A177-3AD203B41FA5}">
                      <a16:colId xmlns:a16="http://schemas.microsoft.com/office/drawing/2014/main" val="3042949847"/>
                    </a:ext>
                  </a:extLst>
                </a:gridCol>
              </a:tblGrid>
              <a:tr h="851160">
                <a:tc>
                  <a:txBody>
                    <a:bodyPr/>
                    <a:lstStyle/>
                    <a:p>
                      <a:pPr algn="ctr" rtl="0" fontAlgn="base"/>
                      <a:r>
                        <a:rPr lang="en-US" sz="1800" b="1">
                          <a:effectLst/>
                          <a:latin typeface="Arial"/>
                        </a:rPr>
                        <a:t>Baseline </a:t>
                      </a:r>
                    </a:p>
                  </a:txBody>
                  <a:tcPr anchor="ctr"/>
                </a:tc>
                <a:tc>
                  <a:txBody>
                    <a:bodyPr/>
                    <a:lstStyle/>
                    <a:p>
                      <a:pPr algn="ctr" rtl="0" fontAlgn="base"/>
                      <a:r>
                        <a:rPr lang="en-US" sz="1800" b="1">
                          <a:effectLst/>
                          <a:latin typeface="Arial"/>
                        </a:rPr>
                        <a:t>2006 </a:t>
                      </a:r>
                    </a:p>
                  </a:txBody>
                  <a:tcPr anchor="ctr"/>
                </a:tc>
                <a:tc>
                  <a:txBody>
                    <a:bodyPr/>
                    <a:lstStyle/>
                    <a:p>
                      <a:pPr algn="ctr" rtl="0" fontAlgn="base"/>
                      <a:r>
                        <a:rPr lang="en-US" sz="1800" b="1">
                          <a:effectLst/>
                          <a:latin typeface="Arial"/>
                        </a:rPr>
                        <a:t>90.64% </a:t>
                      </a:r>
                    </a:p>
                  </a:txBody>
                  <a:tcPr anchor="ctr"/>
                </a:tc>
                <a:extLst>
                  <a:ext uri="{0D108BD9-81ED-4DB2-BD59-A6C34878D82A}">
                    <a16:rowId xmlns:a16="http://schemas.microsoft.com/office/drawing/2014/main" val="2685083974"/>
                  </a:ext>
                </a:extLst>
              </a:tr>
              <a:tr h="850695">
                <a:tc>
                  <a:txBody>
                    <a:bodyPr/>
                    <a:lstStyle/>
                    <a:p>
                      <a:pPr algn="ctr" rtl="0" fontAlgn="base"/>
                      <a:endParaRPr lang="en-US" sz="1800" b="1">
                        <a:effectLst/>
                        <a:latin typeface="Arial"/>
                      </a:endParaRPr>
                    </a:p>
                  </a:txBody>
                  <a:tcPr anchor="ctr"/>
                </a:tc>
                <a:tc>
                  <a:txBody>
                    <a:bodyPr/>
                    <a:lstStyle/>
                    <a:p>
                      <a:pPr algn="ctr" rtl="0" fontAlgn="base"/>
                      <a:r>
                        <a:rPr lang="en-US" sz="1800" b="1">
                          <a:effectLst/>
                          <a:latin typeface="Arial"/>
                        </a:rPr>
                        <a:t>2019 </a:t>
                      </a:r>
                    </a:p>
                  </a:txBody>
                  <a:tcPr anchor="ctr"/>
                </a:tc>
                <a:tc>
                  <a:txBody>
                    <a:bodyPr/>
                    <a:lstStyle/>
                    <a:p>
                      <a:pPr algn="ctr" rtl="0" fontAlgn="base"/>
                      <a:r>
                        <a:rPr lang="en-US" sz="1800" b="1">
                          <a:effectLst/>
                          <a:latin typeface="Arial"/>
                        </a:rPr>
                        <a:t>83.33% </a:t>
                      </a:r>
                    </a:p>
                  </a:txBody>
                  <a:tcPr anchor="ctr"/>
                </a:tc>
                <a:extLst>
                  <a:ext uri="{0D108BD9-81ED-4DB2-BD59-A6C34878D82A}">
                    <a16:rowId xmlns:a16="http://schemas.microsoft.com/office/drawing/2014/main" val="3709105219"/>
                  </a:ext>
                </a:extLst>
              </a:tr>
            </a:tbl>
          </a:graphicData>
        </a:graphic>
      </p:graphicFrame>
      <p:graphicFrame>
        <p:nvGraphicFramePr>
          <p:cNvPr id="8" name="Table 7">
            <a:extLst>
              <a:ext uri="{FF2B5EF4-FFF2-40B4-BE49-F238E27FC236}">
                <a16:creationId xmlns:a16="http://schemas.microsoft.com/office/drawing/2014/main" id="{B76A9766-7F17-46F3-B73F-48D46A03C402}"/>
              </a:ext>
            </a:extLst>
          </p:cNvPr>
          <p:cNvGraphicFramePr>
            <a:graphicFrameLocks noGrp="1"/>
          </p:cNvGraphicFramePr>
          <p:nvPr>
            <p:extLst>
              <p:ext uri="{D42A27DB-BD31-4B8C-83A1-F6EECF244321}">
                <p14:modId xmlns:p14="http://schemas.microsoft.com/office/powerpoint/2010/main" val="814640336"/>
              </p:ext>
            </p:extLst>
          </p:nvPr>
        </p:nvGraphicFramePr>
        <p:xfrm>
          <a:off x="410402" y="3429000"/>
          <a:ext cx="11423281" cy="2938733"/>
        </p:xfrm>
        <a:graphic>
          <a:graphicData uri="http://schemas.openxmlformats.org/drawingml/2006/table">
            <a:tbl>
              <a:tblPr firstRow="1" firstCol="1" bandRow="1">
                <a:tableStyleId>{3B4B98B0-60AC-42C2-AFA5-B58CD77FA1E5}</a:tableStyleId>
              </a:tblPr>
              <a:tblGrid>
                <a:gridCol w="1758640">
                  <a:extLst>
                    <a:ext uri="{9D8B030D-6E8A-4147-A177-3AD203B41FA5}">
                      <a16:colId xmlns:a16="http://schemas.microsoft.com/office/drawing/2014/main" val="724913637"/>
                    </a:ext>
                  </a:extLst>
                </a:gridCol>
                <a:gridCol w="1254642">
                  <a:extLst>
                    <a:ext uri="{9D8B030D-6E8A-4147-A177-3AD203B41FA5}">
                      <a16:colId xmlns:a16="http://schemas.microsoft.com/office/drawing/2014/main" val="3789507279"/>
                    </a:ext>
                  </a:extLst>
                </a:gridCol>
                <a:gridCol w="1471676">
                  <a:extLst>
                    <a:ext uri="{9D8B030D-6E8A-4147-A177-3AD203B41FA5}">
                      <a16:colId xmlns:a16="http://schemas.microsoft.com/office/drawing/2014/main" val="1057780116"/>
                    </a:ext>
                  </a:extLst>
                </a:gridCol>
                <a:gridCol w="1393201">
                  <a:extLst>
                    <a:ext uri="{9D8B030D-6E8A-4147-A177-3AD203B41FA5}">
                      <a16:colId xmlns:a16="http://schemas.microsoft.com/office/drawing/2014/main" val="3376858521"/>
                    </a:ext>
                  </a:extLst>
                </a:gridCol>
                <a:gridCol w="1431371">
                  <a:extLst>
                    <a:ext uri="{9D8B030D-6E8A-4147-A177-3AD203B41FA5}">
                      <a16:colId xmlns:a16="http://schemas.microsoft.com/office/drawing/2014/main" val="3477587618"/>
                    </a:ext>
                  </a:extLst>
                </a:gridCol>
                <a:gridCol w="1355029">
                  <a:extLst>
                    <a:ext uri="{9D8B030D-6E8A-4147-A177-3AD203B41FA5}">
                      <a16:colId xmlns:a16="http://schemas.microsoft.com/office/drawing/2014/main" val="1038565835"/>
                    </a:ext>
                  </a:extLst>
                </a:gridCol>
                <a:gridCol w="1374116">
                  <a:extLst>
                    <a:ext uri="{9D8B030D-6E8A-4147-A177-3AD203B41FA5}">
                      <a16:colId xmlns:a16="http://schemas.microsoft.com/office/drawing/2014/main" val="2190095686"/>
                    </a:ext>
                  </a:extLst>
                </a:gridCol>
                <a:gridCol w="1384606">
                  <a:extLst>
                    <a:ext uri="{9D8B030D-6E8A-4147-A177-3AD203B41FA5}">
                      <a16:colId xmlns:a16="http://schemas.microsoft.com/office/drawing/2014/main" val="2566338571"/>
                    </a:ext>
                  </a:extLst>
                </a:gridCol>
              </a:tblGrid>
              <a:tr h="913388">
                <a:tc>
                  <a:txBody>
                    <a:bodyPr/>
                    <a:lstStyle/>
                    <a:p>
                      <a:pPr marL="0" algn="ctr" defTabSz="914400" rtl="0" eaLnBrk="1" latinLnBrk="0" hangingPunct="1"/>
                      <a:r>
                        <a:rPr lang="en-US" sz="2000" kern="1200">
                          <a:solidFill>
                            <a:schemeClr val="tx1"/>
                          </a:solidFill>
                          <a:effectLst/>
                        </a:rPr>
                        <a:t>Baseline Data </a:t>
                      </a:r>
                    </a:p>
                    <a:p>
                      <a:pPr marL="0" algn="ctr" defTabSz="914400" rtl="0" eaLnBrk="1" latinLnBrk="0" hangingPunct="1"/>
                      <a:r>
                        <a:rPr lang="en-US" sz="2000" kern="1200">
                          <a:solidFill>
                            <a:schemeClr val="tx1"/>
                          </a:solidFill>
                          <a:effectLst/>
                        </a:rPr>
                        <a:t>2019 </a:t>
                      </a:r>
                      <a:endParaRPr lang="en-US" sz="2000" kern="1200">
                        <a:solidFill>
                          <a:schemeClr val="tx1"/>
                        </a:solidFill>
                        <a:effectLst/>
                        <a:latin typeface="Arial"/>
                      </a:endParaRPr>
                    </a:p>
                  </a:txBody>
                  <a:tcPr marL="68580" marR="68580" marT="0" marB="0" anchor="ctr"/>
                </a:tc>
                <a:tc>
                  <a:txBody>
                    <a:bodyPr/>
                    <a:lstStyle/>
                    <a:p>
                      <a:pPr marL="0" algn="ctr" defTabSz="914400" rtl="0" eaLnBrk="1" latinLnBrk="0" hangingPunct="1"/>
                      <a:r>
                        <a:rPr lang="en-US" sz="2400" kern="1200">
                          <a:solidFill>
                            <a:schemeClr val="tx1"/>
                          </a:solidFill>
                          <a:effectLst/>
                        </a:rPr>
                        <a:t>FFY </a:t>
                      </a:r>
                      <a:endParaRPr lang="en-US" sz="2400" kern="1200">
                        <a:solidFill>
                          <a:schemeClr val="tx1"/>
                        </a:solidFill>
                        <a:effectLst/>
                        <a:latin typeface="Arial"/>
                      </a:endParaRPr>
                    </a:p>
                  </a:txBody>
                  <a:tcPr marL="68580" marR="68580" marT="0" marB="0" anchor="ctr"/>
                </a:tc>
                <a:tc>
                  <a:txBody>
                    <a:bodyPr/>
                    <a:lstStyle/>
                    <a:p>
                      <a:pPr marL="0" algn="ctr" defTabSz="914400" rtl="0" eaLnBrk="1" latinLnBrk="0" hangingPunct="1"/>
                      <a:r>
                        <a:rPr lang="en-US" sz="2400" kern="1200">
                          <a:solidFill>
                            <a:schemeClr val="tx1"/>
                          </a:solidFill>
                          <a:effectLst/>
                        </a:rPr>
                        <a:t>2020 </a:t>
                      </a:r>
                      <a:endParaRPr lang="en-US" sz="2400" kern="1200">
                        <a:solidFill>
                          <a:schemeClr val="tx1"/>
                        </a:solidFill>
                        <a:effectLst/>
                        <a:latin typeface="Arial"/>
                      </a:endParaRPr>
                    </a:p>
                  </a:txBody>
                  <a:tcPr marL="68580" marR="68580" marT="0" marB="0" anchor="ctr"/>
                </a:tc>
                <a:tc>
                  <a:txBody>
                    <a:bodyPr/>
                    <a:lstStyle/>
                    <a:p>
                      <a:pPr marL="0" algn="ctr" defTabSz="914400" rtl="0" eaLnBrk="1" latinLnBrk="0" hangingPunct="1"/>
                      <a:r>
                        <a:rPr lang="en-US" sz="2400" kern="1200">
                          <a:solidFill>
                            <a:schemeClr val="tx1"/>
                          </a:solidFill>
                          <a:effectLst/>
                        </a:rPr>
                        <a:t>2021 </a:t>
                      </a:r>
                      <a:endParaRPr lang="en-US" sz="2400" kern="1200">
                        <a:solidFill>
                          <a:schemeClr val="tx1"/>
                        </a:solidFill>
                        <a:effectLst/>
                        <a:latin typeface="Arial"/>
                      </a:endParaRPr>
                    </a:p>
                  </a:txBody>
                  <a:tcPr marL="68580" marR="68580" marT="0" marB="0" anchor="ctr"/>
                </a:tc>
                <a:tc>
                  <a:txBody>
                    <a:bodyPr/>
                    <a:lstStyle/>
                    <a:p>
                      <a:pPr marL="0" algn="ctr" defTabSz="914400" rtl="0" eaLnBrk="1" latinLnBrk="0" hangingPunct="1"/>
                      <a:r>
                        <a:rPr lang="en-US" sz="2400" kern="1200">
                          <a:solidFill>
                            <a:schemeClr val="tx1"/>
                          </a:solidFill>
                          <a:effectLst/>
                        </a:rPr>
                        <a:t>2022 </a:t>
                      </a:r>
                      <a:endParaRPr lang="en-US" sz="2400" kern="1200">
                        <a:solidFill>
                          <a:schemeClr val="tx1"/>
                        </a:solidFill>
                        <a:effectLst/>
                        <a:latin typeface="Arial"/>
                      </a:endParaRPr>
                    </a:p>
                  </a:txBody>
                  <a:tcPr marL="68580" marR="68580" marT="0" marB="0" anchor="ctr"/>
                </a:tc>
                <a:tc>
                  <a:txBody>
                    <a:bodyPr/>
                    <a:lstStyle/>
                    <a:p>
                      <a:pPr marL="0" algn="ctr" defTabSz="914400" rtl="0" eaLnBrk="1" latinLnBrk="0" hangingPunct="1"/>
                      <a:r>
                        <a:rPr lang="en-US" sz="2400" kern="1200">
                          <a:solidFill>
                            <a:schemeClr val="tx1"/>
                          </a:solidFill>
                          <a:effectLst/>
                        </a:rPr>
                        <a:t>2023 </a:t>
                      </a:r>
                      <a:endParaRPr lang="en-US" sz="2400" kern="1200">
                        <a:solidFill>
                          <a:schemeClr val="tx1"/>
                        </a:solidFill>
                        <a:effectLst/>
                        <a:latin typeface="Arial"/>
                      </a:endParaRPr>
                    </a:p>
                  </a:txBody>
                  <a:tcPr marL="68580" marR="68580" marT="0" marB="0" anchor="ctr"/>
                </a:tc>
                <a:tc>
                  <a:txBody>
                    <a:bodyPr/>
                    <a:lstStyle/>
                    <a:p>
                      <a:pPr marL="0" algn="ctr" defTabSz="914400" rtl="0" eaLnBrk="1" latinLnBrk="0" hangingPunct="1"/>
                      <a:r>
                        <a:rPr lang="en-US" sz="2400" kern="1200">
                          <a:solidFill>
                            <a:schemeClr val="tx1"/>
                          </a:solidFill>
                          <a:effectLst/>
                        </a:rPr>
                        <a:t>2024 </a:t>
                      </a:r>
                      <a:endParaRPr lang="en-US" sz="2400" kern="1200">
                        <a:solidFill>
                          <a:schemeClr val="tx1"/>
                        </a:solidFill>
                        <a:effectLst/>
                        <a:latin typeface="Arial"/>
                      </a:endParaRPr>
                    </a:p>
                  </a:txBody>
                  <a:tcPr marL="68580" marR="68580" marT="0" marB="0" anchor="ctr"/>
                </a:tc>
                <a:tc>
                  <a:txBody>
                    <a:bodyPr/>
                    <a:lstStyle/>
                    <a:p>
                      <a:pPr marL="0" algn="ctr" defTabSz="914400" rtl="0" eaLnBrk="1" latinLnBrk="0" hangingPunct="1"/>
                      <a:r>
                        <a:rPr lang="en-US" sz="2400" kern="1200">
                          <a:solidFill>
                            <a:schemeClr val="tx1"/>
                          </a:solidFill>
                          <a:effectLst/>
                        </a:rPr>
                        <a:t>2025 </a:t>
                      </a:r>
                      <a:endParaRPr lang="en-US" sz="2400" kern="1200">
                        <a:solidFill>
                          <a:schemeClr val="tx1"/>
                        </a:solidFill>
                        <a:effectLst/>
                        <a:latin typeface="Arial"/>
                      </a:endParaRPr>
                    </a:p>
                  </a:txBody>
                  <a:tcPr marL="68580" marR="68580" marT="0" marB="0" anchor="ctr"/>
                </a:tc>
                <a:extLst>
                  <a:ext uri="{0D108BD9-81ED-4DB2-BD59-A6C34878D82A}">
                    <a16:rowId xmlns:a16="http://schemas.microsoft.com/office/drawing/2014/main" val="2914654052"/>
                  </a:ext>
                </a:extLst>
              </a:tr>
              <a:tr h="2025345">
                <a:tc>
                  <a:txBody>
                    <a:bodyPr/>
                    <a:lstStyle/>
                    <a:p>
                      <a:pPr algn="ctr"/>
                      <a:r>
                        <a:rPr lang="en-US" sz="2000">
                          <a:solidFill>
                            <a:schemeClr val="tx1"/>
                          </a:solidFill>
                          <a:effectLst/>
                        </a:rPr>
                        <a:t>83.33% </a:t>
                      </a:r>
                      <a:endParaRPr lang="en-US" sz="2000">
                        <a:solidFill>
                          <a:schemeClr val="tx1"/>
                        </a:solidFill>
                        <a:effectLst/>
                        <a:latin typeface="Arial"/>
                      </a:endParaRPr>
                    </a:p>
                  </a:txBody>
                  <a:tcPr marL="68580" marR="68580" marT="0" marB="0" anchor="ctr"/>
                </a:tc>
                <a:tc>
                  <a:txBody>
                    <a:bodyPr/>
                    <a:lstStyle/>
                    <a:p>
                      <a:r>
                        <a:rPr lang="en-US" sz="2000" b="1">
                          <a:solidFill>
                            <a:schemeClr val="tx1"/>
                          </a:solidFill>
                          <a:effectLst/>
                        </a:rPr>
                        <a:t>Target &lt;= </a:t>
                      </a:r>
                      <a:endParaRPr lang="en-US" sz="2000" b="1">
                        <a:solidFill>
                          <a:schemeClr val="tx1"/>
                        </a:solidFill>
                        <a:effectLst/>
                        <a:latin typeface="Arial"/>
                      </a:endParaRPr>
                    </a:p>
                  </a:txBody>
                  <a:tcPr marL="68580" marR="68580" marT="0" marB="0" anchor="ctr"/>
                </a:tc>
                <a:tc>
                  <a:txBody>
                    <a:bodyPr/>
                    <a:lstStyle/>
                    <a:p>
                      <a:pPr algn="ctr"/>
                      <a:r>
                        <a:rPr lang="en-US" sz="2000" b="1">
                          <a:solidFill>
                            <a:schemeClr val="tx1"/>
                          </a:solidFill>
                          <a:effectLst/>
                        </a:rPr>
                        <a:t>83% </a:t>
                      </a:r>
                      <a:endParaRPr lang="en-US" sz="2000" b="1">
                        <a:solidFill>
                          <a:schemeClr val="tx1"/>
                        </a:solidFill>
                        <a:effectLst/>
                        <a:latin typeface="Arial"/>
                      </a:endParaRPr>
                    </a:p>
                  </a:txBody>
                  <a:tcPr marL="68580" marR="68580" marT="0" marB="0" anchor="ctr"/>
                </a:tc>
                <a:tc>
                  <a:txBody>
                    <a:bodyPr/>
                    <a:lstStyle/>
                    <a:p>
                      <a:pPr algn="ctr"/>
                      <a:r>
                        <a:rPr lang="en-US" sz="2000" b="1">
                          <a:solidFill>
                            <a:schemeClr val="tx1"/>
                          </a:solidFill>
                          <a:effectLst/>
                        </a:rPr>
                        <a:t>83%</a:t>
                      </a:r>
                      <a:endParaRPr lang="en-US" sz="2000" b="1">
                        <a:solidFill>
                          <a:schemeClr val="tx1"/>
                        </a:solidFill>
                        <a:effectLst/>
                        <a:latin typeface="Arial"/>
                      </a:endParaRPr>
                    </a:p>
                  </a:txBody>
                  <a:tcPr marL="68580" marR="68580" marT="0" marB="0" anchor="ctr"/>
                </a:tc>
                <a:tc>
                  <a:txBody>
                    <a:bodyPr/>
                    <a:lstStyle/>
                    <a:p>
                      <a:pPr algn="ctr"/>
                      <a:r>
                        <a:rPr lang="en-US" sz="2000" b="1">
                          <a:solidFill>
                            <a:schemeClr val="tx1"/>
                          </a:solidFill>
                          <a:effectLst/>
                        </a:rPr>
                        <a:t>85% </a:t>
                      </a:r>
                      <a:endParaRPr lang="en-US" sz="2000" b="1">
                        <a:solidFill>
                          <a:schemeClr val="tx1"/>
                        </a:solidFill>
                        <a:effectLst/>
                        <a:latin typeface="Arial"/>
                      </a:endParaRPr>
                    </a:p>
                  </a:txBody>
                  <a:tcPr marL="68580" marR="68580" marT="0" marB="0" anchor="ctr"/>
                </a:tc>
                <a:tc>
                  <a:txBody>
                    <a:bodyPr/>
                    <a:lstStyle/>
                    <a:p>
                      <a:pPr algn="ctr"/>
                      <a:r>
                        <a:rPr lang="en-US" sz="2000" b="1">
                          <a:solidFill>
                            <a:schemeClr val="tx1"/>
                          </a:solidFill>
                          <a:effectLst/>
                        </a:rPr>
                        <a:t>85% </a:t>
                      </a:r>
                      <a:endParaRPr lang="en-US" sz="2000" b="1">
                        <a:solidFill>
                          <a:schemeClr val="tx1"/>
                        </a:solidFill>
                        <a:effectLst/>
                        <a:latin typeface="Arial"/>
                      </a:endParaRPr>
                    </a:p>
                  </a:txBody>
                  <a:tcPr marL="68580" marR="68580" marT="0" marB="0" anchor="ctr"/>
                </a:tc>
                <a:tc>
                  <a:txBody>
                    <a:bodyPr/>
                    <a:lstStyle/>
                    <a:p>
                      <a:pPr algn="ctr"/>
                      <a:r>
                        <a:rPr lang="en-US" sz="2000" b="1">
                          <a:solidFill>
                            <a:schemeClr val="tx1"/>
                          </a:solidFill>
                          <a:effectLst/>
                        </a:rPr>
                        <a:t>88%</a:t>
                      </a:r>
                      <a:endParaRPr lang="en-US" sz="2000" b="1">
                        <a:solidFill>
                          <a:schemeClr val="tx1"/>
                        </a:solidFill>
                        <a:effectLst/>
                        <a:latin typeface="Arial"/>
                      </a:endParaRPr>
                    </a:p>
                  </a:txBody>
                  <a:tcPr marL="68580" marR="68580" marT="0" marB="0" anchor="ctr"/>
                </a:tc>
                <a:tc>
                  <a:txBody>
                    <a:bodyPr/>
                    <a:lstStyle/>
                    <a:p>
                      <a:pPr algn="ctr"/>
                      <a:endParaRPr lang="en-US" sz="2000" b="1">
                        <a:solidFill>
                          <a:schemeClr val="tx1"/>
                        </a:solidFill>
                        <a:effectLst/>
                      </a:endParaRPr>
                    </a:p>
                    <a:p>
                      <a:pPr algn="ctr"/>
                      <a:r>
                        <a:rPr lang="en-US" sz="2000" b="1">
                          <a:solidFill>
                            <a:schemeClr val="tx1"/>
                          </a:solidFill>
                          <a:effectLst/>
                        </a:rPr>
                        <a:t>88%</a:t>
                      </a:r>
                    </a:p>
                    <a:p>
                      <a:pPr algn="ctr"/>
                      <a:endParaRPr lang="en-US" sz="2000" b="1">
                        <a:solidFill>
                          <a:schemeClr val="tx1"/>
                        </a:solidFill>
                        <a:effectLst/>
                        <a:latin typeface="Arial"/>
                      </a:endParaRPr>
                    </a:p>
                  </a:txBody>
                  <a:tcPr marL="68580" marR="68580" marT="0" marB="0" anchor="ctr"/>
                </a:tc>
                <a:extLst>
                  <a:ext uri="{0D108BD9-81ED-4DB2-BD59-A6C34878D82A}">
                    <a16:rowId xmlns:a16="http://schemas.microsoft.com/office/drawing/2014/main" val="3551912675"/>
                  </a:ext>
                </a:extLst>
              </a:tr>
            </a:tbl>
          </a:graphicData>
        </a:graphic>
      </p:graphicFrame>
      <p:pic>
        <p:nvPicPr>
          <p:cNvPr id="16" name="Audio 15">
            <a:hlinkClick r:id="" action="ppaction://media"/>
            <a:extLst>
              <a:ext uri="{FF2B5EF4-FFF2-40B4-BE49-F238E27FC236}">
                <a16:creationId xmlns:a16="http://schemas.microsoft.com/office/drawing/2014/main" id="{BEDD82A2-7DA2-4C47-9D0C-400EBBA86C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84730701"/>
      </p:ext>
    </p:extLst>
  </p:cSld>
  <p:clrMapOvr>
    <a:masterClrMapping/>
  </p:clrMapOvr>
  <mc:AlternateContent xmlns:mc="http://schemas.openxmlformats.org/markup-compatibility/2006" xmlns:p14="http://schemas.microsoft.com/office/powerpoint/2010/main">
    <mc:Choice Requires="p14">
      <p:transition spd="med" p14:dur="700" advTm="159716">
        <p:fade/>
      </p:transition>
    </mc:Choice>
    <mc:Fallback xmlns="">
      <p:transition spd="med" advTm="1597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85F4-6FFE-4885-9560-478D868401EF}"/>
              </a:ext>
            </a:extLst>
          </p:cNvPr>
          <p:cNvSpPr>
            <a:spLocks noGrp="1"/>
          </p:cNvSpPr>
          <p:nvPr>
            <p:ph type="title"/>
          </p:nvPr>
        </p:nvSpPr>
        <p:spPr>
          <a:xfrm>
            <a:off x="1143931" y="1715419"/>
            <a:ext cx="4812045" cy="3585826"/>
          </a:xfrm>
          <a:solidFill>
            <a:schemeClr val="bg2">
              <a:lumMod val="25000"/>
            </a:schemeClr>
          </a:solidFill>
        </p:spPr>
        <p:txBody>
          <a:bodyPr anchor="ctr">
            <a:normAutofit/>
          </a:bodyPr>
          <a:lstStyle/>
          <a:p>
            <a:r>
              <a:rPr lang="en-US" sz="2900" b="1">
                <a:solidFill>
                  <a:schemeClr val="accent4">
                    <a:lumMod val="60000"/>
                    <a:lumOff val="40000"/>
                  </a:schemeClr>
                </a:solidFill>
              </a:rPr>
              <a:t>Targets must show improvement over baseline and be rigorous but achievable.                           </a:t>
            </a:r>
            <a:br>
              <a:rPr lang="en-US" sz="2900" b="1">
                <a:solidFill>
                  <a:schemeClr val="accent4">
                    <a:lumMod val="60000"/>
                    <a:lumOff val="40000"/>
                  </a:schemeClr>
                </a:solidFill>
              </a:rPr>
            </a:br>
            <a:r>
              <a:rPr lang="en-US" sz="2900" b="1">
                <a:solidFill>
                  <a:schemeClr val="accent4">
                    <a:lumMod val="60000"/>
                    <a:lumOff val="40000"/>
                  </a:schemeClr>
                </a:solidFill>
              </a:rPr>
              <a:t>Do you feel that the proposed targets are too high, too low, or just right?</a:t>
            </a:r>
            <a:endParaRPr lang="en-US" sz="2900">
              <a:solidFill>
                <a:srgbClr val="FFC000"/>
              </a:solidFill>
              <a:ea typeface="+mj-lt"/>
              <a:cs typeface="+mj-lt"/>
            </a:endParaRPr>
          </a:p>
        </p:txBody>
      </p:sp>
      <p:sp>
        <p:nvSpPr>
          <p:cNvPr id="4" name="Slide Number Placeholder 3">
            <a:extLst>
              <a:ext uri="{FF2B5EF4-FFF2-40B4-BE49-F238E27FC236}">
                <a16:creationId xmlns:a16="http://schemas.microsoft.com/office/drawing/2014/main" id="{968D6285-8430-42A4-84E0-2BBC23DCBA91}"/>
              </a:ext>
            </a:extLst>
          </p:cNvPr>
          <p:cNvSpPr>
            <a:spLocks noGrp="1"/>
          </p:cNvSpPr>
          <p:nvPr>
            <p:ph type="sldNum" sz="quarter" idx="12"/>
          </p:nvPr>
        </p:nvSpPr>
        <p:spPr/>
        <p:txBody>
          <a:bodyPr/>
          <a:lstStyle/>
          <a:p>
            <a:fld id="{9CD8D479-8942-46E8-A226-A4E01F7A105C}" type="slidenum">
              <a:rPr lang="en-US"/>
              <a:t>38</a:t>
            </a:fld>
            <a:endParaRPr lang="en-US"/>
          </a:p>
        </p:txBody>
      </p:sp>
      <p:sp>
        <p:nvSpPr>
          <p:cNvPr id="3" name="TextBox 2">
            <a:extLst>
              <a:ext uri="{FF2B5EF4-FFF2-40B4-BE49-F238E27FC236}">
                <a16:creationId xmlns:a16="http://schemas.microsoft.com/office/drawing/2014/main" id="{3F5C7A9D-09BA-45CB-B6FA-D76C14D7ADFD}"/>
              </a:ext>
            </a:extLst>
          </p:cNvPr>
          <p:cNvSpPr txBox="1"/>
          <p:nvPr/>
        </p:nvSpPr>
        <p:spPr>
          <a:xfrm>
            <a:off x="1032641" y="493987"/>
            <a:ext cx="7748751" cy="830997"/>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a:solidFill>
                  <a:schemeClr val="accent4">
                    <a:lumMod val="50000"/>
                  </a:schemeClr>
                </a:solidFill>
              </a:rPr>
              <a:t>Stakeholder</a:t>
            </a:r>
            <a:r>
              <a:rPr lang="en-US" sz="4800" b="1">
                <a:solidFill>
                  <a:schemeClr val="accent4">
                    <a:lumMod val="50000"/>
                  </a:schemeClr>
                </a:solidFill>
                <a:ea typeface="+mn-lt"/>
                <a:cs typeface="+mn-lt"/>
              </a:rPr>
              <a:t> Discussion</a:t>
            </a:r>
            <a:endParaRPr lang="en-US" sz="4800">
              <a:solidFill>
                <a:schemeClr val="accent4">
                  <a:lumMod val="50000"/>
                </a:schemeClr>
              </a:solidFill>
            </a:endParaRPr>
          </a:p>
        </p:txBody>
      </p:sp>
      <p:pic>
        <p:nvPicPr>
          <p:cNvPr id="9" name="Picture 8" descr="3D black question marks with one yellow question mark">
            <a:extLst>
              <a:ext uri="{FF2B5EF4-FFF2-40B4-BE49-F238E27FC236}">
                <a16:creationId xmlns:a16="http://schemas.microsoft.com/office/drawing/2014/main" id="{A100D958-4EB4-4344-81E4-3BC7D04400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268" r="11100"/>
          <a:stretch/>
        </p:blipFill>
        <p:spPr>
          <a:xfrm>
            <a:off x="6236026" y="1715419"/>
            <a:ext cx="4775200" cy="3585826"/>
          </a:xfrm>
          <a:prstGeom prst="rect">
            <a:avLst/>
          </a:prstGeom>
        </p:spPr>
      </p:pic>
      <p:pic>
        <p:nvPicPr>
          <p:cNvPr id="5" name="Audio 4">
            <a:hlinkClick r:id="" action="ppaction://media"/>
            <a:extLst>
              <a:ext uri="{FF2B5EF4-FFF2-40B4-BE49-F238E27FC236}">
                <a16:creationId xmlns:a16="http://schemas.microsoft.com/office/drawing/2014/main" id="{599473AC-8C84-4E16-882D-64D4C145E3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65938930"/>
      </p:ext>
    </p:extLst>
  </p:cSld>
  <p:clrMapOvr>
    <a:masterClrMapping/>
  </p:clrMapOvr>
  <mc:AlternateContent xmlns:mc="http://schemas.openxmlformats.org/markup-compatibility/2006" xmlns:p14="http://schemas.microsoft.com/office/powerpoint/2010/main">
    <mc:Choice Requires="p14">
      <p:transition spd="med" p14:dur="700" advTm="16072">
        <p:fade/>
      </p:transition>
    </mc:Choice>
    <mc:Fallback xmlns="">
      <p:transition spd="med" advTm="160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742B6-28D6-4D2D-809A-95E15A337D47}"/>
              </a:ext>
            </a:extLst>
          </p:cNvPr>
          <p:cNvSpPr>
            <a:spLocks noGrp="1"/>
          </p:cNvSpPr>
          <p:nvPr>
            <p:ph type="title"/>
          </p:nvPr>
        </p:nvSpPr>
        <p:spPr>
          <a:xfrm>
            <a:off x="513708" y="237996"/>
            <a:ext cx="9441949" cy="1046723"/>
          </a:xfrm>
        </p:spPr>
        <p:txBody>
          <a:bodyPr anchor="b">
            <a:noAutofit/>
          </a:bodyPr>
          <a:lstStyle/>
          <a:p>
            <a:r>
              <a:rPr lang="en-US" sz="4400"/>
              <a:t>Share Your Voice in our Online Survey </a:t>
            </a:r>
          </a:p>
        </p:txBody>
      </p:sp>
      <p:graphicFrame>
        <p:nvGraphicFramePr>
          <p:cNvPr id="9" name="Diagram 8" descr="Directions to submit the online survey to the SPP/APR webpage. http://www.p12.nysed.gov/specialed/spp/">
            <a:extLst>
              <a:ext uri="{FF2B5EF4-FFF2-40B4-BE49-F238E27FC236}">
                <a16:creationId xmlns:a16="http://schemas.microsoft.com/office/drawing/2014/main" id="{C68646C4-33F4-42C3-9093-1FB55706F461}"/>
              </a:ext>
            </a:extLst>
          </p:cNvPr>
          <p:cNvGraphicFramePr/>
          <p:nvPr/>
        </p:nvGraphicFramePr>
        <p:xfrm>
          <a:off x="4230967" y="1424765"/>
          <a:ext cx="7800072" cy="43769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Graphic 4" descr="List">
            <a:extLst>
              <a:ext uri="{FF2B5EF4-FFF2-40B4-BE49-F238E27FC236}">
                <a16:creationId xmlns:a16="http://schemas.microsoft.com/office/drawing/2014/main" id="{5079E53A-44B2-47DC-8D8E-D9D02E31DD0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916" y="1424766"/>
            <a:ext cx="4376968" cy="4376968"/>
          </a:xfrm>
          <a:prstGeom prst="rect">
            <a:avLst/>
          </a:prstGeom>
        </p:spPr>
      </p:pic>
      <p:sp>
        <p:nvSpPr>
          <p:cNvPr id="16" name="TextBox 15">
            <a:extLst>
              <a:ext uri="{FF2B5EF4-FFF2-40B4-BE49-F238E27FC236}">
                <a16:creationId xmlns:a16="http://schemas.microsoft.com/office/drawing/2014/main" id="{056352DC-2B7B-42AC-A16B-C5B7FDF59271}"/>
              </a:ext>
            </a:extLst>
          </p:cNvPr>
          <p:cNvSpPr txBox="1"/>
          <p:nvPr/>
        </p:nvSpPr>
        <p:spPr>
          <a:xfrm>
            <a:off x="3432311" y="5956157"/>
            <a:ext cx="8684992" cy="523220"/>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pPr algn="ctr">
              <a:defRPr/>
            </a:pPr>
            <a:r>
              <a:rPr kumimoji="0" lang="en-US" sz="2800" b="0" i="0" u="none" strike="noStrike" kern="1200" cap="none" spc="0" normalizeH="0" baseline="0" noProof="0">
                <a:ln>
                  <a:noFill/>
                </a:ln>
                <a:solidFill>
                  <a:srgbClr val="1F3864"/>
                </a:solidFill>
                <a:effectLst/>
                <a:uLnTx/>
                <a:uFillTx/>
                <a:latin typeface="Corbel" panose="020B0503020204020204"/>
                <a:ea typeface="+mn-ea"/>
                <a:cs typeface="+mn-cs"/>
              </a:rPr>
              <a:t>Please visit the</a:t>
            </a:r>
            <a:r>
              <a:rPr lang="en-US" sz="2800">
                <a:solidFill>
                  <a:srgbClr val="1F3864"/>
                </a:solidFill>
                <a:latin typeface="Corbel" panose="020B0503020204020204"/>
              </a:rPr>
              <a:t> </a:t>
            </a:r>
            <a:r>
              <a:rPr lang="en-US" sz="2800">
                <a:latin typeface="Corbel" panose="020B0503020204020204"/>
                <a:hlinkClick r:id="rId12">
                  <a:extLst>
                    <a:ext uri="{A12FA001-AC4F-418D-AE19-62706E023703}">
                      <ahyp:hlinkClr xmlns:ahyp="http://schemas.microsoft.com/office/drawing/2018/hyperlinkcolor" val="tx"/>
                    </a:ext>
                  </a:extLst>
                </a:hlinkClick>
              </a:rPr>
              <a:t>SPP/APR webpage</a:t>
            </a:r>
            <a:r>
              <a:rPr lang="en-US" sz="2800">
                <a:solidFill>
                  <a:srgbClr val="1F3864"/>
                </a:solidFill>
                <a:latin typeface="Corbel" panose="020B0503020204020204"/>
              </a:rPr>
              <a:t>  to submit your survey</a:t>
            </a:r>
            <a:endParaRPr lang="en-US" sz="2800">
              <a:ea typeface="+mn-lt"/>
              <a:cs typeface="+mn-lt"/>
            </a:endParaRPr>
          </a:p>
        </p:txBody>
      </p:sp>
      <p:sp>
        <p:nvSpPr>
          <p:cNvPr id="4" name="Slide Number Placeholder 3">
            <a:extLst>
              <a:ext uri="{FF2B5EF4-FFF2-40B4-BE49-F238E27FC236}">
                <a16:creationId xmlns:a16="http://schemas.microsoft.com/office/drawing/2014/main" id="{7989FB1F-7D81-402B-8185-A74098BD4358}"/>
              </a:ext>
            </a:extLst>
          </p:cNvPr>
          <p:cNvSpPr>
            <a:spLocks noGrp="1"/>
          </p:cNvSpPr>
          <p:nvPr>
            <p:ph type="sldNum" sz="quarter" idx="12"/>
          </p:nvPr>
        </p:nvSpPr>
        <p:spPr>
          <a:xfrm>
            <a:off x="0" y="6629400"/>
            <a:ext cx="410402" cy="228600"/>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9CD8D479-8942-46E8-A226-A4E01F7A105C}" type="slidenum">
              <a:rPr kumimoji="0" lang="en-US" sz="1000" b="0" i="0" u="none" strike="noStrike" kern="1200" cap="none" spc="0" normalizeH="0" baseline="0" noProof="0" smtClean="0">
                <a:ln>
                  <a:noFill/>
                </a:ln>
                <a:solidFill>
                  <a:srgbClr val="4472C4">
                    <a:lumMod val="50000"/>
                  </a:srgbClr>
                </a:solidFill>
                <a:effectLst/>
                <a:uLnTx/>
                <a:uFillTx/>
                <a:latin typeface="Corbel" panose="020B0503020204020204"/>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39</a:t>
            </a:fld>
            <a:endParaRPr kumimoji="0" lang="en-US" sz="1000" b="0" i="0" u="none" strike="noStrike" kern="1200" cap="none" spc="0" normalizeH="0" baseline="0" noProof="0">
              <a:ln>
                <a:noFill/>
              </a:ln>
              <a:solidFill>
                <a:srgbClr val="4472C4">
                  <a:lumMod val="50000"/>
                </a:srgbClr>
              </a:solidFill>
              <a:effectLst/>
              <a:uLnTx/>
              <a:uFillTx/>
              <a:latin typeface="Corbel" panose="020B0503020204020204"/>
              <a:ea typeface="+mn-ea"/>
              <a:cs typeface="+mn-cs"/>
            </a:endParaRPr>
          </a:p>
        </p:txBody>
      </p:sp>
      <p:pic>
        <p:nvPicPr>
          <p:cNvPr id="6" name="Audio 5">
            <a:hlinkClick r:id="" action="ppaction://media"/>
            <a:extLst>
              <a:ext uri="{FF2B5EF4-FFF2-40B4-BE49-F238E27FC236}">
                <a16:creationId xmlns:a16="http://schemas.microsoft.com/office/drawing/2014/main" id="{FA9A37D8-82B5-4E47-8B39-D9B74EAECE0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21294" y="6334919"/>
            <a:ext cx="406400" cy="406400"/>
          </a:xfrm>
          <a:prstGeom prst="rect">
            <a:avLst/>
          </a:prstGeom>
        </p:spPr>
      </p:pic>
    </p:spTree>
    <p:extLst>
      <p:ext uri="{BB962C8B-B14F-4D97-AF65-F5344CB8AC3E}">
        <p14:creationId xmlns:p14="http://schemas.microsoft.com/office/powerpoint/2010/main" val="3009912320"/>
      </p:ext>
    </p:extLst>
  </p:cSld>
  <p:clrMapOvr>
    <a:masterClrMapping/>
  </p:clrMapOvr>
  <mc:AlternateContent xmlns:mc="http://schemas.openxmlformats.org/markup-compatibility/2006" xmlns:p14="http://schemas.microsoft.com/office/powerpoint/2010/main">
    <mc:Choice Requires="p14">
      <p:transition spd="med" p14:dur="700" advTm="48470">
        <p:fade/>
      </p:transition>
    </mc:Choice>
    <mc:Fallback xmlns="">
      <p:transition spd="med" advTm="484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BD0A6-E81E-4A92-85E9-DD9BDBB6A04F}"/>
              </a:ext>
            </a:extLst>
          </p:cNvPr>
          <p:cNvSpPr>
            <a:spLocks noGrp="1"/>
          </p:cNvSpPr>
          <p:nvPr>
            <p:ph type="title"/>
          </p:nvPr>
        </p:nvSpPr>
        <p:spPr>
          <a:xfrm>
            <a:off x="203201" y="274638"/>
            <a:ext cx="9144001" cy="1143000"/>
          </a:xfrm>
        </p:spPr>
        <p:txBody>
          <a:bodyPr anchor="ctr">
            <a:normAutofit/>
          </a:bodyPr>
          <a:lstStyle/>
          <a:p>
            <a:r>
              <a:rPr lang="en-US">
                <a:latin typeface="Arial"/>
                <a:cs typeface="Arial"/>
              </a:rPr>
              <a:t>Thank you for participating today!</a:t>
            </a:r>
            <a:br>
              <a:rPr lang="en-US">
                <a:latin typeface="Arial"/>
                <a:cs typeface="Arial"/>
              </a:rPr>
            </a:br>
            <a:r>
              <a:rPr lang="en-US" i="1">
                <a:latin typeface="Arial Black"/>
                <a:cs typeface="Arial"/>
              </a:rPr>
              <a:t>Today participants </a:t>
            </a:r>
            <a:r>
              <a:rPr lang="en-US" b="0" i="1">
                <a:latin typeface="Arial Black"/>
                <a:cs typeface="Arial"/>
              </a:rPr>
              <a:t>will….</a:t>
            </a:r>
            <a:r>
              <a:rPr lang="en-US" i="1">
                <a:latin typeface="Arial Black"/>
                <a:cs typeface="Arial"/>
              </a:rPr>
              <a:t> </a:t>
            </a:r>
            <a:endParaRPr lang="en-US" b="0" i="1">
              <a:latin typeface="Arial Black" panose="020B0A04020102020204" pitchFamily="34" charset="0"/>
              <a:cs typeface="Arial"/>
            </a:endParaRPr>
          </a:p>
        </p:txBody>
      </p:sp>
      <p:sp>
        <p:nvSpPr>
          <p:cNvPr id="3" name="Content Placeholder 2">
            <a:extLst>
              <a:ext uri="{FF2B5EF4-FFF2-40B4-BE49-F238E27FC236}">
                <a16:creationId xmlns:a16="http://schemas.microsoft.com/office/drawing/2014/main" id="{9259B5F2-A322-4622-9FDB-E7A372FBA12D}"/>
              </a:ext>
            </a:extLst>
          </p:cNvPr>
          <p:cNvSpPr>
            <a:spLocks noGrp="1"/>
          </p:cNvSpPr>
          <p:nvPr>
            <p:ph sz="half" idx="2"/>
          </p:nvPr>
        </p:nvSpPr>
        <p:spPr>
          <a:xfrm>
            <a:off x="5217809" y="1442410"/>
            <a:ext cx="6524847" cy="4913941"/>
          </a:xfrm>
        </p:spPr>
        <p:txBody>
          <a:bodyPr vert="horz" lIns="91440" tIns="45720" rIns="91440" bIns="45720" rtlCol="0" anchor="t">
            <a:normAutofit/>
          </a:bodyPr>
          <a:lstStyle/>
          <a:p>
            <a:pPr marL="457200" indent="-457200">
              <a:buFont typeface="+mj-lt"/>
              <a:buAutoNum type="arabicPeriod"/>
            </a:pPr>
            <a:r>
              <a:rPr lang="en-US" sz="2400">
                <a:solidFill>
                  <a:srgbClr val="2F528F"/>
                </a:solidFill>
                <a:latin typeface="Arial"/>
                <a:cs typeface="Arial"/>
              </a:rPr>
              <a:t>Increase understanding of Indicator 16 and how New York State (NYS) measures and collects this data.</a:t>
            </a:r>
          </a:p>
          <a:p>
            <a:pPr marL="457200" indent="-457200">
              <a:buFont typeface="+mj-lt"/>
              <a:buAutoNum type="arabicPeriod"/>
            </a:pPr>
            <a:r>
              <a:rPr lang="en-US" sz="2400">
                <a:solidFill>
                  <a:srgbClr val="2F528F"/>
                </a:solidFill>
                <a:latin typeface="Arial"/>
                <a:cs typeface="Arial"/>
              </a:rPr>
              <a:t>Increase understanding of current information and trend data regarding NYS progress in meeting SPP 16 targets and state and national comparisons.</a:t>
            </a:r>
          </a:p>
          <a:p>
            <a:pPr marL="457200" marR="0" lvl="0" indent="-457200" algn="l" defTabSz="914400" rtl="0" eaLnBrk="1" fontAlgn="auto" latinLnBrk="0" hangingPunct="1">
              <a:lnSpc>
                <a:spcPct val="90000"/>
              </a:lnSpc>
              <a:spcBef>
                <a:spcPts val="1100"/>
              </a:spcBef>
              <a:spcAft>
                <a:spcPts val="0"/>
              </a:spcAft>
              <a:buClrTx/>
              <a:buSzTx/>
              <a:buFont typeface="Arial" panose="020B0604020202020204" pitchFamily="34" charset="0"/>
              <a:buAutoNum type="arabicPeriod"/>
              <a:tabLst/>
              <a:defRPr/>
            </a:pPr>
            <a:r>
              <a:rPr kumimoji="0" lang="en-US" sz="2400" b="0" i="0" u="none" strike="noStrike" kern="1200" cap="none" spc="0" normalizeH="0" baseline="0" noProof="0">
                <a:ln>
                  <a:noFill/>
                </a:ln>
                <a:solidFill>
                  <a:srgbClr val="2F528F"/>
                </a:solidFill>
                <a:effectLst/>
                <a:uLnTx/>
                <a:uFillTx/>
                <a:latin typeface="Arial"/>
                <a:ea typeface="+mn-ea"/>
                <a:cs typeface="Arial"/>
              </a:rPr>
              <a:t>Increase understanding of current and suggested improvement strategies to increase the percent of </a:t>
            </a:r>
            <a:r>
              <a:rPr kumimoji="0" lang="en-US" sz="2400" b="0" i="0" u="none" strike="noStrike" kern="1200" cap="none" spc="0" normalizeH="0" baseline="0" noProof="0">
                <a:ln>
                  <a:noFill/>
                </a:ln>
                <a:solidFill>
                  <a:srgbClr val="2F528F"/>
                </a:solidFill>
                <a:effectLst/>
                <a:uLnTx/>
                <a:uFillTx/>
                <a:latin typeface="Arial"/>
                <a:ea typeface="+mn-lt"/>
                <a:cs typeface="Arial"/>
              </a:rPr>
              <a:t>mediations held that </a:t>
            </a:r>
            <a:r>
              <a:rPr lang="en-US" sz="2400">
                <a:solidFill>
                  <a:srgbClr val="2F528F"/>
                </a:solidFill>
                <a:latin typeface="Arial"/>
                <a:ea typeface="+mn-lt"/>
                <a:cs typeface="Arial"/>
              </a:rPr>
              <a:t>result</a:t>
            </a:r>
            <a:r>
              <a:rPr kumimoji="0" lang="en-US" sz="2400" b="0" i="0" u="none" strike="noStrike" kern="1200" cap="none" spc="0" normalizeH="0" baseline="0" noProof="0">
                <a:ln>
                  <a:noFill/>
                </a:ln>
                <a:solidFill>
                  <a:srgbClr val="2F528F"/>
                </a:solidFill>
                <a:effectLst/>
                <a:uLnTx/>
                <a:uFillTx/>
                <a:latin typeface="Arial"/>
                <a:ea typeface="+mn-lt"/>
                <a:cs typeface="Arial"/>
              </a:rPr>
              <a:t> in mediation agreements.  </a:t>
            </a:r>
            <a:endParaRPr kumimoji="0" lang="en-US" sz="2200" b="0" i="0" u="none" strike="noStrike" kern="1200" cap="none" spc="0" normalizeH="0" baseline="0" noProof="0">
              <a:ln>
                <a:noFill/>
              </a:ln>
              <a:solidFill>
                <a:srgbClr val="1F3864"/>
              </a:solidFill>
              <a:effectLst/>
              <a:uLnTx/>
              <a:uFillTx/>
              <a:latin typeface="Corbel" panose="020B0503020204020204"/>
              <a:ea typeface="+mn-ea"/>
              <a:cs typeface="Arial"/>
            </a:endParaRPr>
          </a:p>
          <a:p>
            <a:pPr marL="457200" indent="-457200" fontAlgn="base">
              <a:buFont typeface="+mj-lt"/>
              <a:buAutoNum type="arabicPeriod"/>
            </a:pPr>
            <a:r>
              <a:rPr lang="en-US" sz="2400">
                <a:solidFill>
                  <a:srgbClr val="2F528F"/>
                </a:solidFill>
                <a:latin typeface="Arial"/>
                <a:cs typeface="Arial"/>
              </a:rPr>
              <a:t>Review and obtain comment on proposed targets for the FFY 2020-2025 SPP/APR.</a:t>
            </a:r>
          </a:p>
          <a:p>
            <a:pPr marL="457200" indent="-457200" fontAlgn="base">
              <a:lnSpc>
                <a:spcPct val="90000"/>
              </a:lnSpc>
              <a:buFont typeface="+mj-lt"/>
              <a:buAutoNum type="arabicPeriod"/>
            </a:pPr>
            <a:endParaRPr lang="en-US" sz="2200">
              <a:solidFill>
                <a:srgbClr val="2F528F"/>
              </a:solidFill>
            </a:endParaRPr>
          </a:p>
        </p:txBody>
      </p:sp>
      <p:pic>
        <p:nvPicPr>
          <p:cNvPr id="6" name="Graphic 5">
            <a:extLst>
              <a:ext uri="{FF2B5EF4-FFF2-40B4-BE49-F238E27FC236}">
                <a16:creationId xmlns:a16="http://schemas.microsoft.com/office/drawing/2014/main" id="{A7D2B6F4-A313-4759-9402-F0FA6F9BCAE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8712" y="1705546"/>
            <a:ext cx="4387667" cy="4387667"/>
          </a:xfrm>
          <a:prstGeom prst="rect">
            <a:avLst/>
          </a:prstGeom>
        </p:spPr>
      </p:pic>
      <p:sp>
        <p:nvSpPr>
          <p:cNvPr id="4" name="Slide Number Placeholder 3">
            <a:extLst>
              <a:ext uri="{FF2B5EF4-FFF2-40B4-BE49-F238E27FC236}">
                <a16:creationId xmlns:a16="http://schemas.microsoft.com/office/drawing/2014/main" id="{B9AED2B5-629F-4E88-B985-27DBD6323357}"/>
              </a:ext>
            </a:extLst>
          </p:cNvPr>
          <p:cNvSpPr>
            <a:spLocks noGrp="1"/>
          </p:cNvSpPr>
          <p:nvPr>
            <p:ph type="sldNum" sz="quarter" idx="12"/>
          </p:nvPr>
        </p:nvSpPr>
        <p:spPr>
          <a:xfrm>
            <a:off x="9187977" y="6530313"/>
            <a:ext cx="2844800" cy="365125"/>
          </a:xfrm>
        </p:spPr>
        <p:txBody>
          <a:bodyPr anchor="ctr">
            <a:normAutofit/>
          </a:bodyPr>
          <a:lstStyle/>
          <a:p>
            <a:pPr>
              <a:spcAft>
                <a:spcPts val="600"/>
              </a:spcAft>
            </a:pPr>
            <a:fld id="{F0597B30-7949-4ED9-96B5-005BABF2293C}" type="slidenum">
              <a:rPr lang="en-US" smtClean="0"/>
              <a:pPr>
                <a:spcAft>
                  <a:spcPts val="600"/>
                </a:spcAft>
              </a:pPr>
              <a:t>4</a:t>
            </a:fld>
            <a:endParaRPr lang="en-US"/>
          </a:p>
        </p:txBody>
      </p:sp>
      <p:pic>
        <p:nvPicPr>
          <p:cNvPr id="7" name="Audio 6">
            <a:hlinkClick r:id="" action="ppaction://media"/>
            <a:extLst>
              <a:ext uri="{FF2B5EF4-FFF2-40B4-BE49-F238E27FC236}">
                <a16:creationId xmlns:a16="http://schemas.microsoft.com/office/drawing/2014/main" id="{A4A6FC7B-5E0E-4C7C-98FD-2D923F93B6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71412722"/>
      </p:ext>
    </p:extLst>
  </p:cSld>
  <p:clrMapOvr>
    <a:masterClrMapping/>
  </p:clrMapOvr>
  <mc:AlternateContent xmlns:mc="http://schemas.openxmlformats.org/markup-compatibility/2006" xmlns:p14="http://schemas.microsoft.com/office/powerpoint/2010/main">
    <mc:Choice Requires="p14">
      <p:transition spd="med" p14:dur="700" advTm="57639">
        <p:fade/>
      </p:transition>
    </mc:Choice>
    <mc:Fallback xmlns="">
      <p:transition spd="med" advTm="576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763FAB73-E9A5-41A2-9556-C68A66B59919}"/>
              </a:ext>
            </a:extLst>
          </p:cNvPr>
          <p:cNvSpPr>
            <a:spLocks noGrp="1"/>
          </p:cNvSpPr>
          <p:nvPr>
            <p:ph type="title"/>
          </p:nvPr>
        </p:nvSpPr>
        <p:spPr>
          <a:xfrm>
            <a:off x="897911" y="1211634"/>
            <a:ext cx="6030931" cy="1436840"/>
          </a:xfrm>
        </p:spPr>
        <p:txBody>
          <a:bodyPr vert="horz" lIns="91440" tIns="45720" rIns="91440" bIns="45720" rtlCol="0" anchor="ctr">
            <a:noAutofit/>
          </a:bodyPr>
          <a:lstStyle/>
          <a:p>
            <a:pPr algn="l"/>
            <a:r>
              <a:rPr lang="en-US" sz="4000" kern="1200">
                <a:solidFill>
                  <a:schemeClr val="tx1"/>
                </a:solidFill>
                <a:latin typeface="+mj-lt"/>
                <a:ea typeface="+mj-ea"/>
                <a:cs typeface="+mj-cs"/>
              </a:rPr>
              <a:t>THANK YOU for your contribution </a:t>
            </a:r>
          </a:p>
        </p:txBody>
      </p:sp>
      <p:sp>
        <p:nvSpPr>
          <p:cNvPr id="28" name="Text Placeholder 27">
            <a:extLst>
              <a:ext uri="{FF2B5EF4-FFF2-40B4-BE49-F238E27FC236}">
                <a16:creationId xmlns:a16="http://schemas.microsoft.com/office/drawing/2014/main" id="{B7C9176F-2792-4A5E-93ED-9A636C6B2E1C}"/>
              </a:ext>
            </a:extLst>
          </p:cNvPr>
          <p:cNvSpPr>
            <a:spLocks noGrp="1"/>
          </p:cNvSpPr>
          <p:nvPr>
            <p:ph type="body" sz="quarter" idx="27"/>
          </p:nvPr>
        </p:nvSpPr>
        <p:spPr>
          <a:xfrm>
            <a:off x="925938" y="2308441"/>
            <a:ext cx="5113274" cy="2473134"/>
          </a:xfrm>
        </p:spPr>
        <p:txBody>
          <a:bodyPr vert="horz" lIns="91440" tIns="45720" rIns="91440" bIns="45720" rtlCol="0" anchor="ctr">
            <a:normAutofit/>
          </a:bodyPr>
          <a:lstStyle/>
          <a:p>
            <a:pPr algn="l"/>
            <a:r>
              <a:rPr lang="en-US" sz="2800">
                <a:solidFill>
                  <a:schemeClr val="tx1"/>
                </a:solidFill>
              </a:rPr>
              <a:t>Your Voice is Important to New York State’s Efforts to Improve Outcomes for our Students with Disabilities </a:t>
            </a:r>
          </a:p>
        </p:txBody>
      </p:sp>
      <p:pic>
        <p:nvPicPr>
          <p:cNvPr id="11" name="Picture Placeholder 10">
            <a:extLst>
              <a:ext uri="{FF2B5EF4-FFF2-40B4-BE49-F238E27FC236}">
                <a16:creationId xmlns:a16="http://schemas.microsoft.com/office/drawing/2014/main" id="{99FBE785-57DC-4C69-ADF1-033B1B43EE46}"/>
              </a:ext>
              <a:ext uri="{C183D7F6-B498-43B3-948B-1728B52AA6E4}">
                <adec:decorative xmlns:adec="http://schemas.microsoft.com/office/drawing/2017/decorative" val="1"/>
              </a:ext>
            </a:extLst>
          </p:cNvPr>
          <p:cNvPicPr>
            <a:picLocks noGrp="1" noChangeAspect="1"/>
          </p:cNvPicPr>
          <p:nvPr>
            <p:ph type="pic" sz="quarter" idx="22"/>
          </p:nvPr>
        </p:nvPicPr>
        <p:blipFill rotWithShape="1">
          <a:blip r:embed="rId5" cstate="print">
            <a:extLst>
              <a:ext uri="{28A0092B-C50C-407E-A947-70E740481C1C}">
                <a14:useLocalDpi xmlns:a14="http://schemas.microsoft.com/office/drawing/2010/main" val="0"/>
              </a:ext>
            </a:extLst>
          </a:blip>
          <a:srcRect l="11624" r="17632" b="8"/>
          <a:stretch/>
        </p:blipFill>
        <p:spPr>
          <a:xfrm>
            <a:off x="5816590" y="83809"/>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7" name="Picture Placeholder 6">
            <a:extLst>
              <a:ext uri="{FF2B5EF4-FFF2-40B4-BE49-F238E27FC236}">
                <a16:creationId xmlns:a16="http://schemas.microsoft.com/office/drawing/2014/main" id="{BE0BF38B-9BF0-4DFF-A4B2-D8CBBA10D876}"/>
              </a:ext>
              <a:ext uri="{C183D7F6-B498-43B3-948B-1728B52AA6E4}">
                <adec:decorative xmlns:adec="http://schemas.microsoft.com/office/drawing/2017/decorative" val="1"/>
              </a:ext>
            </a:extLst>
          </p:cNvPr>
          <p:cNvPicPr>
            <a:picLocks noGrp="1" noChangeAspect="1"/>
          </p:cNvPicPr>
          <p:nvPr>
            <p:ph type="pic" sz="quarter" idx="21"/>
          </p:nvPr>
        </p:nvPicPr>
        <p:blipFill rotWithShape="1">
          <a:blip r:embed="rId6" cstate="print">
            <a:extLst>
              <a:ext uri="{28A0092B-C50C-407E-A947-70E740481C1C}">
                <a14:useLocalDpi xmlns:a14="http://schemas.microsoft.com/office/drawing/2010/main" val="0"/>
              </a:ext>
            </a:extLst>
          </a:blip>
          <a:srcRect l="14141" t="906" r="19108" b="-908"/>
          <a:stretch/>
        </p:blipFill>
        <p:spPr>
          <a:xfrm>
            <a:off x="6114880" y="2911551"/>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3" name="Picture Placeholder 12">
            <a:extLst>
              <a:ext uri="{FF2B5EF4-FFF2-40B4-BE49-F238E27FC236}">
                <a16:creationId xmlns:a16="http://schemas.microsoft.com/office/drawing/2014/main" id="{C243D131-4504-483D-8549-B1A9D7ED73F2}"/>
              </a:ext>
              <a:ext uri="{C183D7F6-B498-43B3-948B-1728B52AA6E4}">
                <adec:decorative xmlns:adec="http://schemas.microsoft.com/office/drawing/2017/decorative" val="1"/>
              </a:ext>
            </a:extLst>
          </p:cNvPr>
          <p:cNvPicPr>
            <a:picLocks noGrp="1" noChangeAspect="1"/>
          </p:cNvPicPr>
          <p:nvPr>
            <p:ph type="pic" sz="quarter" idx="28"/>
          </p:nvPr>
        </p:nvPicPr>
        <p:blipFill rotWithShape="1">
          <a:blip r:embed="rId7" cstate="print">
            <a:extLst>
              <a:ext uri="{28A0092B-C50C-407E-A947-70E740481C1C}">
                <a14:useLocalDpi xmlns:a14="http://schemas.microsoft.com/office/drawing/2010/main" val="0"/>
              </a:ext>
            </a:extLst>
          </a:blip>
          <a:srcRect l="8079" r="12323" b="4"/>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pic>
        <p:nvPicPr>
          <p:cNvPr id="5" name="Picture Placeholder 4">
            <a:extLst>
              <a:ext uri="{FF2B5EF4-FFF2-40B4-BE49-F238E27FC236}">
                <a16:creationId xmlns:a16="http://schemas.microsoft.com/office/drawing/2014/main" id="{BC57EF4E-AEA0-45A9-862C-DFF0D9AE1510}"/>
              </a:ext>
              <a:ext uri="{C183D7F6-B498-43B3-948B-1728B52AA6E4}">
                <adec:decorative xmlns:adec="http://schemas.microsoft.com/office/drawing/2017/decorative" val="1"/>
              </a:ext>
            </a:extLst>
          </p:cNvPr>
          <p:cNvPicPr>
            <a:picLocks noGrp="1" noChangeAspect="1"/>
          </p:cNvPicPr>
          <p:nvPr>
            <p:ph type="pic" sz="quarter" idx="23"/>
          </p:nvPr>
        </p:nvPicPr>
        <p:blipFill rotWithShape="1">
          <a:blip r:embed="rId8" cstate="print">
            <a:extLst>
              <a:ext uri="{28A0092B-C50C-407E-A947-70E740481C1C}">
                <a14:useLocalDpi xmlns:a14="http://schemas.microsoft.com/office/drawing/2010/main" val="0"/>
              </a:ext>
            </a:extLst>
          </a:blip>
          <a:srcRect l="21166" r="22167" b="1"/>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9" name="Picture Placeholder 8">
            <a:extLst>
              <a:ext uri="{FF2B5EF4-FFF2-40B4-BE49-F238E27FC236}">
                <a16:creationId xmlns:a16="http://schemas.microsoft.com/office/drawing/2014/main" id="{A5CAEFD4-F731-4DAC-BBDB-D2E896374E6D}"/>
              </a:ext>
              <a:ext uri="{C183D7F6-B498-43B3-948B-1728B52AA6E4}">
                <adec:decorative xmlns:adec="http://schemas.microsoft.com/office/drawing/2017/decorative" val="1"/>
              </a:ext>
            </a:extLst>
          </p:cNvPr>
          <p:cNvPicPr>
            <a:picLocks noGrp="1" noChangeAspect="1"/>
          </p:cNvPicPr>
          <p:nvPr>
            <p:ph type="pic" sz="quarter" idx="24"/>
          </p:nvPr>
        </p:nvPicPr>
        <p:blipFill rotWithShape="1">
          <a:blip r:embed="rId9" cstate="print">
            <a:extLst>
              <a:ext uri="{28A0092B-C50C-407E-A947-70E740481C1C}">
                <a14:useLocalDpi xmlns:a14="http://schemas.microsoft.com/office/drawing/2010/main" val="0"/>
              </a:ext>
            </a:extLst>
          </a:blip>
          <a:srcRect t="1596" r="5" b="19202"/>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pic>
        <p:nvPicPr>
          <p:cNvPr id="3" name="Picture Placeholder 2">
            <a:extLst>
              <a:ext uri="{FF2B5EF4-FFF2-40B4-BE49-F238E27FC236}">
                <a16:creationId xmlns:a16="http://schemas.microsoft.com/office/drawing/2014/main" id="{3CF9673C-16C7-4C2A-848E-42E2AE314FBE}"/>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10" cstate="print">
            <a:extLst>
              <a:ext uri="{28A0092B-C50C-407E-A947-70E740481C1C}">
                <a14:useLocalDpi xmlns:a14="http://schemas.microsoft.com/office/drawing/2010/main" val="0"/>
              </a:ext>
            </a:extLst>
          </a:blip>
          <a:srcRect l="14174" t="-4" r="7996"/>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4" name="Audio 3">
            <a:hlinkClick r:id="" action="ppaction://media"/>
            <a:extLst>
              <a:ext uri="{FF2B5EF4-FFF2-40B4-BE49-F238E27FC236}">
                <a16:creationId xmlns:a16="http://schemas.microsoft.com/office/drawing/2014/main" id="{2C7C4D58-1C85-4316-94D1-655467E195E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87664139"/>
      </p:ext>
    </p:extLst>
  </p:cSld>
  <p:clrMapOvr>
    <a:masterClrMapping/>
  </p:clrMapOvr>
  <mc:AlternateContent xmlns:mc="http://schemas.openxmlformats.org/markup-compatibility/2006" xmlns:p14="http://schemas.microsoft.com/office/powerpoint/2010/main">
    <mc:Choice Requires="p14">
      <p:transition spd="med" p14:dur="700" advTm="11109">
        <p:fade/>
      </p:transition>
    </mc:Choice>
    <mc:Fallback xmlns="">
      <p:transition spd="med" advTm="111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D57167-1BB3-46DE-8F1B-6972ED87FBE4}"/>
              </a:ext>
            </a:extLst>
          </p:cNvPr>
          <p:cNvSpPr>
            <a:spLocks noGrp="1"/>
          </p:cNvSpPr>
          <p:nvPr>
            <p:ph type="title"/>
          </p:nvPr>
        </p:nvSpPr>
        <p:spPr>
          <a:xfrm>
            <a:off x="1410026" y="-1183566"/>
            <a:ext cx="9371949" cy="1183566"/>
          </a:xfrm>
        </p:spPr>
        <p:txBody>
          <a:bodyPr vert="horz" lIns="91440" tIns="45720" rIns="91440" bIns="45720" rtlCol="0" anchor="b">
            <a:normAutofit/>
          </a:bodyPr>
          <a:lstStyle/>
          <a:p>
            <a:r>
              <a:rPr lang="en-US"/>
              <a:t>Introduction </a:t>
            </a:r>
          </a:p>
        </p:txBody>
      </p:sp>
      <p:graphicFrame>
        <p:nvGraphicFramePr>
          <p:cNvPr id="8" name="Content Placeholder 6" descr="Introduction">
            <a:extLst>
              <a:ext uri="{FF2B5EF4-FFF2-40B4-BE49-F238E27FC236}">
                <a16:creationId xmlns:a16="http://schemas.microsoft.com/office/drawing/2014/main" id="{B4132FE3-6397-42B1-882C-AF5DAEED5833}"/>
              </a:ext>
            </a:extLst>
          </p:cNvPr>
          <p:cNvGraphicFramePr>
            <a:graphicFrameLocks/>
          </p:cNvGraphicFramePr>
          <p:nvPr>
            <p:extLst>
              <p:ext uri="{D42A27DB-BD31-4B8C-83A1-F6EECF244321}">
                <p14:modId xmlns:p14="http://schemas.microsoft.com/office/powerpoint/2010/main" val="3060076394"/>
              </p:ext>
            </p:extLst>
          </p:nvPr>
        </p:nvGraphicFramePr>
        <p:xfrm>
          <a:off x="1495963" y="1622785"/>
          <a:ext cx="8879321" cy="33396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0A2EF5EC-70A2-4EAB-8E61-BEB13528DAA2}"/>
              </a:ext>
            </a:extLst>
          </p:cNvPr>
          <p:cNvSpPr>
            <a:spLocks noGrp="1"/>
          </p:cNvSpPr>
          <p:nvPr>
            <p:ph type="sldNum" sz="quarter" idx="12"/>
          </p:nvPr>
        </p:nvSpPr>
        <p:spPr/>
        <p:txBody>
          <a:bodyPr/>
          <a:lstStyle/>
          <a:p>
            <a:fld id="{9CD8D479-8942-46E8-A226-A4E01F7A105C}" type="slidenum">
              <a:rPr lang="en-US"/>
              <a:t>5</a:t>
            </a:fld>
            <a:endParaRPr lang="en-US"/>
          </a:p>
        </p:txBody>
      </p:sp>
      <p:pic>
        <p:nvPicPr>
          <p:cNvPr id="2" name="Audio 1">
            <a:hlinkClick r:id="" action="ppaction://media"/>
            <a:extLst>
              <a:ext uri="{FF2B5EF4-FFF2-40B4-BE49-F238E27FC236}">
                <a16:creationId xmlns:a16="http://schemas.microsoft.com/office/drawing/2014/main" id="{63CEE0F6-3866-47DD-B37E-C8F48404565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86058949"/>
      </p:ext>
    </p:extLst>
  </p:cSld>
  <p:clrMapOvr>
    <a:masterClrMapping/>
  </p:clrMapOvr>
  <mc:AlternateContent xmlns:mc="http://schemas.openxmlformats.org/markup-compatibility/2006" xmlns:p14="http://schemas.microsoft.com/office/powerpoint/2010/main">
    <mc:Choice Requires="p14">
      <p:transition spd="med" p14:dur="700" advTm="8793">
        <p:fade/>
      </p:transition>
    </mc:Choice>
    <mc:Fallback xmlns="">
      <p:transition spd="med" advTm="87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4255B7F-4742-4DB5-A8D5-B64C6AFC75C9}"/>
              </a:ext>
            </a:extLst>
          </p:cNvPr>
          <p:cNvSpPr>
            <a:spLocks noGrp="1"/>
          </p:cNvSpPr>
          <p:nvPr>
            <p:ph type="title"/>
          </p:nvPr>
        </p:nvSpPr>
        <p:spPr>
          <a:xfrm>
            <a:off x="0" y="0"/>
            <a:ext cx="9371012" cy="486697"/>
          </a:xfrm>
        </p:spPr>
        <p:txBody>
          <a:bodyPr>
            <a:normAutofit/>
          </a:bodyPr>
          <a:lstStyle/>
          <a:p>
            <a:r>
              <a:rPr lang="en-US" sz="2400"/>
              <a:t>Frequently Used Terms</a:t>
            </a:r>
          </a:p>
        </p:txBody>
      </p:sp>
      <p:graphicFrame>
        <p:nvGraphicFramePr>
          <p:cNvPr id="10" name="Table 7">
            <a:extLst>
              <a:ext uri="{FF2B5EF4-FFF2-40B4-BE49-F238E27FC236}">
                <a16:creationId xmlns:a16="http://schemas.microsoft.com/office/drawing/2014/main" id="{9D391E63-16A9-4091-A8FE-9FF4C8D5606E}"/>
              </a:ext>
            </a:extLst>
          </p:cNvPr>
          <p:cNvGraphicFramePr>
            <a:graphicFrameLocks noGrp="1"/>
          </p:cNvGraphicFramePr>
          <p:nvPr>
            <p:ph idx="1"/>
            <p:extLst>
              <p:ext uri="{D42A27DB-BD31-4B8C-83A1-F6EECF244321}">
                <p14:modId xmlns:p14="http://schemas.microsoft.com/office/powerpoint/2010/main" val="250889241"/>
              </p:ext>
            </p:extLst>
          </p:nvPr>
        </p:nvGraphicFramePr>
        <p:xfrm>
          <a:off x="92939" y="705003"/>
          <a:ext cx="11751147" cy="5894717"/>
        </p:xfrm>
        <a:graphic>
          <a:graphicData uri="http://schemas.openxmlformats.org/drawingml/2006/table">
            <a:tbl>
              <a:tblPr firstRow="1" bandRow="1">
                <a:tableStyleId>{3B4B98B0-60AC-42C2-AFA5-B58CD77FA1E5}</a:tableStyleId>
              </a:tblPr>
              <a:tblGrid>
                <a:gridCol w="3116123">
                  <a:extLst>
                    <a:ext uri="{9D8B030D-6E8A-4147-A177-3AD203B41FA5}">
                      <a16:colId xmlns:a16="http://schemas.microsoft.com/office/drawing/2014/main" val="559247522"/>
                    </a:ext>
                  </a:extLst>
                </a:gridCol>
                <a:gridCol w="8635024">
                  <a:extLst>
                    <a:ext uri="{9D8B030D-6E8A-4147-A177-3AD203B41FA5}">
                      <a16:colId xmlns:a16="http://schemas.microsoft.com/office/drawing/2014/main" val="152258923"/>
                    </a:ext>
                  </a:extLst>
                </a:gridCol>
              </a:tblGrid>
              <a:tr h="383816">
                <a:tc>
                  <a:txBody>
                    <a:bodyPr/>
                    <a:lstStyle/>
                    <a:p>
                      <a:r>
                        <a:rPr lang="en-US"/>
                        <a:t>Term</a:t>
                      </a:r>
                    </a:p>
                  </a:txBody>
                  <a:tcPr>
                    <a:lnT w="12700" cap="flat" cmpd="sng" algn="ctr">
                      <a:noFill/>
                      <a:prstDash val="solid"/>
                      <a:round/>
                      <a:headEnd type="none" w="med" len="med"/>
                      <a:tailEnd type="none" w="med" len="med"/>
                    </a:lnT>
                  </a:tcPr>
                </a:tc>
                <a:tc>
                  <a:txBody>
                    <a:bodyPr/>
                    <a:lstStyle/>
                    <a:p>
                      <a:r>
                        <a:rPr lang="en-US"/>
                        <a:t>Description </a:t>
                      </a:r>
                    </a:p>
                  </a:txBody>
                  <a:tcPr>
                    <a:lnT w="12700" cap="flat" cmpd="sng" algn="ctr">
                      <a:noFill/>
                      <a:prstDash val="solid"/>
                      <a:round/>
                      <a:headEnd type="none" w="med" len="med"/>
                      <a:tailEnd type="none" w="med" len="med"/>
                    </a:lnT>
                  </a:tcPr>
                </a:tc>
                <a:extLst>
                  <a:ext uri="{0D108BD9-81ED-4DB2-BD59-A6C34878D82A}">
                    <a16:rowId xmlns:a16="http://schemas.microsoft.com/office/drawing/2014/main" val="3108222081"/>
                  </a:ext>
                </a:extLst>
              </a:tr>
              <a:tr h="631373">
                <a:tc>
                  <a:txBody>
                    <a:bodyPr/>
                    <a:lstStyle/>
                    <a:p>
                      <a:r>
                        <a:rPr lang="en-US" sz="1600"/>
                        <a:t>State Performance Plan (SPP)</a:t>
                      </a:r>
                    </a:p>
                  </a:txBody>
                  <a:tcPr/>
                </a:tc>
                <a:tc>
                  <a:txBody>
                    <a:bodyPr/>
                    <a:lstStyle/>
                    <a:p>
                      <a:pPr lvl="0" algn="l">
                        <a:lnSpc>
                          <a:spcPct val="100000"/>
                        </a:lnSpc>
                        <a:spcBef>
                          <a:spcPts val="0"/>
                        </a:spcBef>
                        <a:spcAft>
                          <a:spcPts val="0"/>
                        </a:spcAft>
                        <a:buNone/>
                      </a:pPr>
                      <a:r>
                        <a:rPr lang="en-US" sz="1600" b="0" i="0" u="none" strike="noStrike" kern="1200" noProof="0">
                          <a:solidFill>
                            <a:schemeClr val="tx1"/>
                          </a:solidFill>
                          <a:effectLst/>
                          <a:latin typeface="Corbel"/>
                        </a:rPr>
                        <a:t>A six-year plan that the United States Department of Education requires each states to develop to improve its implementation of the IDEA.</a:t>
                      </a:r>
                      <a:endParaRPr lang="en-US" sz="1600" b="0" i="0" u="none" strike="noStrike" kern="1200" noProof="0">
                        <a:effectLst/>
                      </a:endParaRPr>
                    </a:p>
                  </a:txBody>
                  <a:tcPr/>
                </a:tc>
                <a:extLst>
                  <a:ext uri="{0D108BD9-81ED-4DB2-BD59-A6C34878D82A}">
                    <a16:rowId xmlns:a16="http://schemas.microsoft.com/office/drawing/2014/main" val="3529852344"/>
                  </a:ext>
                </a:extLst>
              </a:tr>
              <a:tr h="473530">
                <a:tc>
                  <a:txBody>
                    <a:bodyPr/>
                    <a:lstStyle/>
                    <a:p>
                      <a:pPr marL="0" marR="0" lvl="0" indent="0" algn="l" rtl="0" eaLnBrk="1" fontAlgn="auto" latinLnBrk="0" hangingPunct="1">
                        <a:lnSpc>
                          <a:spcPct val="100000"/>
                        </a:lnSpc>
                        <a:spcBef>
                          <a:spcPts val="0"/>
                        </a:spcBef>
                        <a:spcAft>
                          <a:spcPts val="0"/>
                        </a:spcAft>
                        <a:buClrTx/>
                        <a:buSzTx/>
                        <a:buFontTx/>
                        <a:buNone/>
                      </a:pPr>
                      <a:r>
                        <a:rPr lang="en-US" sz="1600"/>
                        <a:t>Annual Performance Report (APR) </a:t>
                      </a:r>
                    </a:p>
                  </a:txBody>
                  <a:tcPr/>
                </a:tc>
                <a:tc>
                  <a:txBody>
                    <a:bodyPr/>
                    <a:lstStyle/>
                    <a:p>
                      <a:pPr marL="0" marR="0" lvl="0" indent="0" algn="l">
                        <a:lnSpc>
                          <a:spcPct val="100000"/>
                        </a:lnSpc>
                        <a:spcBef>
                          <a:spcPts val="0"/>
                        </a:spcBef>
                        <a:spcAft>
                          <a:spcPts val="0"/>
                        </a:spcAft>
                        <a:buNone/>
                      </a:pPr>
                      <a:r>
                        <a:rPr lang="en-US" sz="1600" b="0" i="0" u="none" strike="noStrike" noProof="0">
                          <a:latin typeface="+mn-lt"/>
                        </a:rPr>
                        <a:t>The annual report to the United States Department of Education on the 17 indicators included in a state’s six-year  SPP.</a:t>
                      </a:r>
                      <a:endParaRPr lang="en-US" sz="1600" b="0"/>
                    </a:p>
                  </a:txBody>
                  <a:tcPr/>
                </a:tc>
                <a:extLst>
                  <a:ext uri="{0D108BD9-81ED-4DB2-BD59-A6C34878D82A}">
                    <a16:rowId xmlns:a16="http://schemas.microsoft.com/office/drawing/2014/main" val="1108924107"/>
                  </a:ext>
                </a:extLst>
              </a:tr>
              <a:tr h="447222">
                <a:tc>
                  <a:txBody>
                    <a:bodyPr/>
                    <a:lstStyle/>
                    <a:p>
                      <a:r>
                        <a:rPr lang="en-US" sz="1600"/>
                        <a:t>Federal Fiscal Year (FFY)</a:t>
                      </a:r>
                    </a:p>
                  </a:txBody>
                  <a:tcPr/>
                </a:tc>
                <a:tc>
                  <a:txBody>
                    <a:bodyPr/>
                    <a:lstStyle/>
                    <a:p>
                      <a:r>
                        <a:rPr lang="en-US" sz="1600"/>
                        <a:t>Federal Fiscal Year (October 1 – September 30)</a:t>
                      </a:r>
                    </a:p>
                  </a:txBody>
                  <a:tcPr/>
                </a:tc>
                <a:extLst>
                  <a:ext uri="{0D108BD9-81ED-4DB2-BD59-A6C34878D82A}">
                    <a16:rowId xmlns:a16="http://schemas.microsoft.com/office/drawing/2014/main" val="4081121707"/>
                  </a:ext>
                </a:extLst>
              </a:tr>
              <a:tr h="315686">
                <a:tc>
                  <a:txBody>
                    <a:bodyPr/>
                    <a:lstStyle/>
                    <a:p>
                      <a:r>
                        <a:rPr lang="en-US" sz="1600"/>
                        <a:t>SPP Indicator 16</a:t>
                      </a:r>
                    </a:p>
                  </a:txBody>
                  <a:tcPr/>
                </a:tc>
                <a:tc>
                  <a:txBody>
                    <a:bodyPr/>
                    <a:lstStyle/>
                    <a:p>
                      <a:r>
                        <a:rPr lang="en-US" sz="1600"/>
                        <a:t>SPP Indicator 16 measures percent of mediations held that resulted in mediation agreements.</a:t>
                      </a:r>
                    </a:p>
                  </a:txBody>
                  <a:tcPr/>
                </a:tc>
                <a:extLst>
                  <a:ext uri="{0D108BD9-81ED-4DB2-BD59-A6C34878D82A}">
                    <a16:rowId xmlns:a16="http://schemas.microsoft.com/office/drawing/2014/main" val="2526537569"/>
                  </a:ext>
                </a:extLst>
              </a:tr>
              <a:tr h="854985">
                <a:tc>
                  <a:txBody>
                    <a:bodyPr/>
                    <a:lstStyle/>
                    <a:p>
                      <a:r>
                        <a:rPr lang="en-US" sz="1600"/>
                        <a:t>Mediation</a:t>
                      </a:r>
                    </a:p>
                  </a:txBody>
                  <a:tcPr/>
                </a:tc>
                <a:tc>
                  <a:txBody>
                    <a:bodyPr/>
                    <a:lstStyle/>
                    <a:p>
                      <a:pPr lvl="0" algn="l">
                        <a:lnSpc>
                          <a:spcPct val="100000"/>
                        </a:lnSpc>
                        <a:spcBef>
                          <a:spcPts val="0"/>
                        </a:spcBef>
                        <a:spcAft>
                          <a:spcPts val="0"/>
                        </a:spcAft>
                        <a:buNone/>
                      </a:pPr>
                      <a:r>
                        <a:rPr lang="en-US" sz="1600" b="0" i="0" u="none" strike="noStrike" noProof="0"/>
                        <a:t>Special education mediation is a voluntary process in which parents of students with disabilities and school district personnel meet with a specially trained, impartial individual (i.e., a mediator) to resolve disputes in a collaborative way.</a:t>
                      </a:r>
                      <a:endParaRPr lang="en-US"/>
                    </a:p>
                  </a:txBody>
                  <a:tcPr/>
                </a:tc>
                <a:extLst>
                  <a:ext uri="{0D108BD9-81ED-4DB2-BD59-A6C34878D82A}">
                    <a16:rowId xmlns:a16="http://schemas.microsoft.com/office/drawing/2014/main" val="3977139098"/>
                  </a:ext>
                </a:extLst>
              </a:tr>
              <a:tr h="527828">
                <a:tc>
                  <a:txBody>
                    <a:bodyPr/>
                    <a:lstStyle/>
                    <a:p>
                      <a:pPr lvl="0">
                        <a:buNone/>
                      </a:pPr>
                      <a:r>
                        <a:rPr lang="en-US" sz="1600" b="0" i="0" u="none" strike="noStrike" noProof="0">
                          <a:latin typeface="Corbel"/>
                        </a:rPr>
                        <a:t>Mediator</a:t>
                      </a:r>
                    </a:p>
                  </a:txBody>
                  <a:tcPr/>
                </a:tc>
                <a:tc>
                  <a:txBody>
                    <a:bodyPr/>
                    <a:lstStyle/>
                    <a:p>
                      <a:pPr marL="0" marR="0" lvl="0" indent="0" algn="l">
                        <a:lnSpc>
                          <a:spcPct val="100000"/>
                        </a:lnSpc>
                        <a:spcBef>
                          <a:spcPts val="0"/>
                        </a:spcBef>
                        <a:spcAft>
                          <a:spcPts val="0"/>
                        </a:spcAft>
                        <a:buNone/>
                      </a:pPr>
                      <a:r>
                        <a:rPr lang="en-US" sz="1600" b="0" i="0" u="none" strike="noStrike" noProof="0"/>
                        <a:t>A specially trained, impartial individual who is not employed by the school district or by NYSED and is a volunteer who receives special training to facilitate the mediation process. </a:t>
                      </a:r>
                      <a:endParaRPr lang="en-US"/>
                    </a:p>
                  </a:txBody>
                  <a:tcPr/>
                </a:tc>
                <a:extLst>
                  <a:ext uri="{0D108BD9-81ED-4DB2-BD59-A6C34878D82A}">
                    <a16:rowId xmlns:a16="http://schemas.microsoft.com/office/drawing/2014/main" val="670441880"/>
                  </a:ext>
                </a:extLst>
              </a:tr>
              <a:tr h="986521">
                <a:tc>
                  <a:txBody>
                    <a:bodyPr/>
                    <a:lstStyle/>
                    <a:p>
                      <a:pPr lvl="0" algn="l">
                        <a:lnSpc>
                          <a:spcPct val="100000"/>
                        </a:lnSpc>
                        <a:spcBef>
                          <a:spcPts val="0"/>
                        </a:spcBef>
                        <a:spcAft>
                          <a:spcPts val="0"/>
                        </a:spcAft>
                        <a:buNone/>
                      </a:pPr>
                      <a:r>
                        <a:rPr lang="en-US" sz="1600" b="0" i="0" u="none" strike="noStrike" noProof="0">
                          <a:solidFill>
                            <a:schemeClr val="tx1">
                              <a:lumMod val="75000"/>
                            </a:schemeClr>
                          </a:solidFill>
                          <a:latin typeface="Corbel"/>
                        </a:rPr>
                        <a:t>Mediation Agreement</a:t>
                      </a:r>
                    </a:p>
                  </a:txBody>
                  <a:tcPr/>
                </a:tc>
                <a:tc>
                  <a:txBody>
                    <a:bodyPr/>
                    <a:lstStyle/>
                    <a:p>
                      <a:pPr marL="0" marR="0" lvl="0" indent="0" algn="l">
                        <a:lnSpc>
                          <a:spcPct val="100000"/>
                        </a:lnSpc>
                        <a:spcBef>
                          <a:spcPts val="0"/>
                        </a:spcBef>
                        <a:spcAft>
                          <a:spcPts val="0"/>
                        </a:spcAft>
                        <a:buNone/>
                      </a:pPr>
                      <a:r>
                        <a:rPr lang="en-US" sz="1600" b="0" i="0" u="none" strike="noStrike" noProof="0"/>
                        <a:t>Following mediation, any agreement reached is documented in writing by the mediator, signed by both parties and subsequently implemented.  </a:t>
                      </a:r>
                      <a:r>
                        <a:rPr lang="en-US" sz="1600" b="0" i="0" u="none" strike="noStrike" noProof="0">
                          <a:latin typeface="Corbel"/>
                        </a:rPr>
                        <a:t>A written, signed mediation agreement is legally binding and enforceable in any State or district court of the United States. </a:t>
                      </a:r>
                      <a:endParaRPr lang="en-US" sz="1600" b="0" i="0" u="none" strike="noStrike" noProof="0"/>
                    </a:p>
                  </a:txBody>
                  <a:tcPr/>
                </a:tc>
                <a:extLst>
                  <a:ext uri="{0D108BD9-81ED-4DB2-BD59-A6C34878D82A}">
                    <a16:rowId xmlns:a16="http://schemas.microsoft.com/office/drawing/2014/main" val="3320845826"/>
                  </a:ext>
                </a:extLst>
              </a:tr>
              <a:tr h="1074837">
                <a:tc>
                  <a:txBody>
                    <a:bodyPr/>
                    <a:lstStyle/>
                    <a:p>
                      <a:pPr lvl="0">
                        <a:buNone/>
                      </a:pPr>
                      <a:r>
                        <a:rPr lang="en-US" sz="1600" b="0" i="0" u="none" strike="noStrike" noProof="0">
                          <a:latin typeface="Corbel"/>
                        </a:rPr>
                        <a:t>Due Process Hearing/Impartial Hearing</a:t>
                      </a:r>
                      <a:endParaRPr lang="en-US" sz="1600"/>
                    </a:p>
                  </a:txBody>
                  <a:tcPr/>
                </a:tc>
                <a:tc>
                  <a:txBody>
                    <a:bodyPr/>
                    <a:lstStyle/>
                    <a:p>
                      <a:pPr lvl="0" algn="l">
                        <a:lnSpc>
                          <a:spcPct val="100000"/>
                        </a:lnSpc>
                        <a:spcBef>
                          <a:spcPts val="0"/>
                        </a:spcBef>
                        <a:spcAft>
                          <a:spcPts val="0"/>
                        </a:spcAft>
                        <a:buNone/>
                      </a:pPr>
                      <a:r>
                        <a:rPr lang="en-US" sz="1600" b="0" i="0" u="none" strike="noStrike" noProof="0">
                          <a:latin typeface="Corbel"/>
                        </a:rPr>
                        <a:t>An impartial hearing is a formal process in which the parties (i.e., parents and school district) present their case and present evidence before an impartial hearing officer (IHO) who issues a written decision. </a:t>
                      </a:r>
                    </a:p>
                    <a:p>
                      <a:pPr lvl="0">
                        <a:buNone/>
                      </a:pPr>
                      <a:endParaRPr lang="en-US"/>
                    </a:p>
                  </a:txBody>
                  <a:tcPr/>
                </a:tc>
                <a:extLst>
                  <a:ext uri="{0D108BD9-81ED-4DB2-BD59-A6C34878D82A}">
                    <a16:rowId xmlns:a16="http://schemas.microsoft.com/office/drawing/2014/main" val="4226070526"/>
                  </a:ext>
                </a:extLst>
              </a:tr>
            </a:tbl>
          </a:graphicData>
        </a:graphic>
      </p:graphicFrame>
      <p:sp>
        <p:nvSpPr>
          <p:cNvPr id="4" name="Slide Number Placeholder 3">
            <a:extLst>
              <a:ext uri="{FF2B5EF4-FFF2-40B4-BE49-F238E27FC236}">
                <a16:creationId xmlns:a16="http://schemas.microsoft.com/office/drawing/2014/main" id="{E3CF2FEE-7B91-412D-B8AE-05D626F0CDCB}"/>
              </a:ext>
            </a:extLst>
          </p:cNvPr>
          <p:cNvSpPr>
            <a:spLocks noGrp="1"/>
          </p:cNvSpPr>
          <p:nvPr>
            <p:ph type="sldNum" sz="quarter" idx="12"/>
          </p:nvPr>
        </p:nvSpPr>
        <p:spPr/>
        <p:txBody>
          <a:bodyPr/>
          <a:lstStyle/>
          <a:p>
            <a:fld id="{9CD8D479-8942-46E8-A226-A4E01F7A105C}" type="slidenum">
              <a:rPr lang="en-US" smtClean="0"/>
              <a:t>6</a:t>
            </a:fld>
            <a:endParaRPr lang="en-US"/>
          </a:p>
        </p:txBody>
      </p:sp>
      <p:pic>
        <p:nvPicPr>
          <p:cNvPr id="5" name="Audio 4">
            <a:hlinkClick r:id="" action="ppaction://media"/>
            <a:extLst>
              <a:ext uri="{FF2B5EF4-FFF2-40B4-BE49-F238E27FC236}">
                <a16:creationId xmlns:a16="http://schemas.microsoft.com/office/drawing/2014/main" id="{26B6DC88-C624-4227-B247-069EE0D44B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74266502"/>
      </p:ext>
    </p:extLst>
  </p:cSld>
  <p:clrMapOvr>
    <a:masterClrMapping/>
  </p:clrMapOvr>
  <mc:AlternateContent xmlns:mc="http://schemas.openxmlformats.org/markup-compatibility/2006" xmlns:p14="http://schemas.microsoft.com/office/powerpoint/2010/main">
    <mc:Choice Requires="p14">
      <p:transition spd="med" p14:dur="700" advTm="142580">
        <p:fade/>
      </p:transition>
    </mc:Choice>
    <mc:Fallback xmlns="">
      <p:transition spd="med" advTm="1425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D528E-4907-4E20-B0C4-8B6C26B1AB32}"/>
              </a:ext>
            </a:extLst>
          </p:cNvPr>
          <p:cNvSpPr>
            <a:spLocks noGrp="1"/>
          </p:cNvSpPr>
          <p:nvPr>
            <p:ph type="title"/>
          </p:nvPr>
        </p:nvSpPr>
        <p:spPr>
          <a:xfrm>
            <a:off x="314961" y="276087"/>
            <a:ext cx="8585200" cy="973593"/>
          </a:xfrm>
        </p:spPr>
        <p:txBody>
          <a:bodyPr/>
          <a:lstStyle/>
          <a:p>
            <a:r>
              <a:rPr kumimoji="0" lang="en-US" sz="3200" b="1" i="0" u="none" strike="noStrike" kern="1200" cap="none" spc="0" normalizeH="0" baseline="0" noProof="0">
                <a:ln>
                  <a:noFill/>
                </a:ln>
                <a:solidFill>
                  <a:srgbClr val="1F3864">
                    <a:lumMod val="40000"/>
                    <a:lumOff val="60000"/>
                  </a:srgbClr>
                </a:solidFill>
                <a:effectLst/>
                <a:uLnTx/>
                <a:uFillTx/>
                <a:latin typeface="Arial"/>
                <a:ea typeface="+mj-lt"/>
                <a:cs typeface="+mj-lt"/>
              </a:rPr>
              <a:t>Establishment of Procedures for Mediation</a:t>
            </a:r>
            <a:endParaRPr lang="en-US"/>
          </a:p>
        </p:txBody>
      </p:sp>
      <p:pic>
        <p:nvPicPr>
          <p:cNvPr id="7" name="Content Placeholder 6">
            <a:extLst>
              <a:ext uri="{FF2B5EF4-FFF2-40B4-BE49-F238E27FC236}">
                <a16:creationId xmlns:a16="http://schemas.microsoft.com/office/drawing/2014/main" id="{5EA2586A-5120-4175-B9BC-1DE8476A664A}"/>
              </a:ext>
              <a:ext uri="{C183D7F6-B498-43B3-948B-1728B52AA6E4}">
                <adec:decorative xmlns:adec="http://schemas.microsoft.com/office/drawing/2017/decorative" val="1"/>
              </a:ext>
            </a:extLst>
          </p:cNvPr>
          <p:cNvPicPr>
            <a:picLocks noGrp="1" noChangeAspect="1"/>
          </p:cNvPicPr>
          <p:nvPr>
            <p:ph idx="1"/>
          </p:nvPr>
        </p:nvPicPr>
        <p:blipFill>
          <a:blip r:embed="rId5"/>
          <a:stretch>
            <a:fillRect/>
          </a:stretch>
        </p:blipFill>
        <p:spPr>
          <a:xfrm>
            <a:off x="453403" y="1616075"/>
            <a:ext cx="4458299" cy="4621213"/>
          </a:xfrm>
          <a:prstGeom prst="rect">
            <a:avLst/>
          </a:prstGeom>
        </p:spPr>
      </p:pic>
      <p:sp>
        <p:nvSpPr>
          <p:cNvPr id="9" name="TextBox 8">
            <a:extLst>
              <a:ext uri="{FF2B5EF4-FFF2-40B4-BE49-F238E27FC236}">
                <a16:creationId xmlns:a16="http://schemas.microsoft.com/office/drawing/2014/main" id="{5C947AA3-7E5F-4536-9251-C62CCED35CBA}"/>
              </a:ext>
            </a:extLst>
          </p:cNvPr>
          <p:cNvSpPr txBox="1"/>
          <p:nvPr/>
        </p:nvSpPr>
        <p:spPr>
          <a:xfrm>
            <a:off x="5283200" y="1664523"/>
            <a:ext cx="5608320"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1F3864"/>
                </a:solidFill>
                <a:effectLst/>
                <a:uLnTx/>
                <a:uFillTx/>
                <a:latin typeface="Arial"/>
                <a:ea typeface="+mn-ea"/>
                <a:cs typeface="Arial"/>
              </a:rPr>
              <a:t>Each school district must ensure that procedures are established and implemented to allow parties to resolve disputes involving any matter for which an impartial due process hearing may be brought through a mediation process, including matters arising prior to the filing of a due process complaint notice. </a:t>
            </a:r>
          </a:p>
        </p:txBody>
      </p:sp>
      <p:pic>
        <p:nvPicPr>
          <p:cNvPr id="8" name="Audio 7">
            <a:hlinkClick r:id="" action="ppaction://media"/>
            <a:extLst>
              <a:ext uri="{FF2B5EF4-FFF2-40B4-BE49-F238E27FC236}">
                <a16:creationId xmlns:a16="http://schemas.microsoft.com/office/drawing/2014/main" id="{614BBD8A-AB77-4F86-8385-43609147AF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03291873"/>
      </p:ext>
    </p:extLst>
  </p:cSld>
  <p:clrMapOvr>
    <a:masterClrMapping/>
  </p:clrMapOvr>
  <mc:AlternateContent xmlns:mc="http://schemas.openxmlformats.org/markup-compatibility/2006" xmlns:p14="http://schemas.microsoft.com/office/powerpoint/2010/main">
    <mc:Choice Requires="p14">
      <p:transition spd="med" p14:dur="700" advTm="67881">
        <p:fade/>
      </p:transition>
    </mc:Choice>
    <mc:Fallback xmlns="">
      <p:transition spd="med" advTm="678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478F278-9488-4104-A51B-76A3E4DED702}"/>
              </a:ext>
            </a:extLst>
          </p:cNvPr>
          <p:cNvSpPr txBox="1">
            <a:spLocks noGrp="1"/>
          </p:cNvSpPr>
          <p:nvPr>
            <p:ph type="title" idx="4294967295"/>
          </p:nvPr>
        </p:nvSpPr>
        <p:spPr>
          <a:xfrm>
            <a:off x="349354" y="448103"/>
            <a:ext cx="9371949" cy="5896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chemeClr val="tx1">
                    <a:lumMod val="40000"/>
                    <a:lumOff val="60000"/>
                  </a:schemeClr>
                </a:solidFill>
                <a:effectLst/>
                <a:uLnTx/>
                <a:uFillTx/>
                <a:latin typeface="Arial"/>
                <a:ea typeface="+mj-lt"/>
                <a:cs typeface="+mj-lt"/>
              </a:rPr>
              <a:t>Key Information Regarding Mediation </a:t>
            </a:r>
            <a:r>
              <a:rPr kumimoji="0" lang="en-US" sz="4000" b="0" i="0" u="none" strike="noStrike" kern="1200" cap="none" spc="0" normalizeH="0" baseline="0" noProof="0">
                <a:ln>
                  <a:noFill/>
                </a:ln>
                <a:solidFill>
                  <a:srgbClr val="FFC000"/>
                </a:solidFill>
                <a:effectLst/>
                <a:uLnTx/>
                <a:uFillTx/>
                <a:latin typeface="+mj-lt"/>
                <a:ea typeface="+mj-lt"/>
                <a:cs typeface="+mj-lt"/>
              </a:rPr>
              <a:t> </a:t>
            </a:r>
            <a:endParaRPr kumimoji="0" lang="en-US" sz="4000" b="0" i="0" u="none" strike="noStrike" kern="1200" cap="none" spc="0" normalizeH="0" baseline="0" noProof="0">
              <a:ln>
                <a:noFill/>
              </a:ln>
              <a:solidFill>
                <a:srgbClr val="FFC000"/>
              </a:solidFill>
              <a:effectLst/>
              <a:uLnTx/>
              <a:uFillTx/>
              <a:latin typeface="+mj-lt"/>
              <a:ea typeface="+mj-ea"/>
              <a:cs typeface="+mj-cs"/>
            </a:endParaRPr>
          </a:p>
        </p:txBody>
      </p:sp>
      <p:sp>
        <p:nvSpPr>
          <p:cNvPr id="7" name="TextBox 6">
            <a:extLst>
              <a:ext uri="{FF2B5EF4-FFF2-40B4-BE49-F238E27FC236}">
                <a16:creationId xmlns:a16="http://schemas.microsoft.com/office/drawing/2014/main" id="{B1EDEB1F-DAA1-405E-A6F0-3E33EFFD46A2}"/>
              </a:ext>
            </a:extLst>
          </p:cNvPr>
          <p:cNvSpPr txBox="1"/>
          <p:nvPr/>
        </p:nvSpPr>
        <p:spPr>
          <a:xfrm>
            <a:off x="349354" y="1158313"/>
            <a:ext cx="11683491"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latin typeface="Arial"/>
                <a:ea typeface="+mn-lt"/>
                <a:cs typeface="+mn-lt"/>
              </a:rPr>
              <a:t>Mediation is voluntary; both the district and parent must agree to use mediation.</a:t>
            </a:r>
            <a:endParaRPr lang="en-US">
              <a:latin typeface="Corbel"/>
              <a:ea typeface="+mn-lt"/>
              <a:cs typeface="+mn-lt"/>
            </a:endParaRPr>
          </a:p>
          <a:p>
            <a:pPr marL="342900" indent="-342900">
              <a:buAutoNum type="arabicPeriod"/>
            </a:pPr>
            <a:endParaRPr lang="en-US">
              <a:latin typeface="Arial"/>
              <a:ea typeface="+mn-lt"/>
              <a:cs typeface="+mn-lt"/>
            </a:endParaRPr>
          </a:p>
          <a:p>
            <a:pPr marL="342900" indent="-342900">
              <a:buAutoNum type="arabicPeriod"/>
            </a:pPr>
            <a:r>
              <a:rPr lang="en-US">
                <a:latin typeface="Arial"/>
                <a:ea typeface="+mn-lt"/>
                <a:cs typeface="+mn-lt"/>
              </a:rPr>
              <a:t>Mediation is provided at no cost to the parents and school district.</a:t>
            </a:r>
          </a:p>
          <a:p>
            <a:pPr marL="342900" indent="-342900">
              <a:buAutoNum type="arabicPeriod"/>
            </a:pPr>
            <a:endParaRPr lang="en-US">
              <a:latin typeface="Arial"/>
              <a:ea typeface="+mn-lt"/>
              <a:cs typeface="+mn-lt"/>
            </a:endParaRPr>
          </a:p>
          <a:p>
            <a:pPr marL="342900" indent="-342900">
              <a:buFontTx/>
              <a:buAutoNum type="arabicPeriod"/>
              <a:defRPr/>
            </a:pPr>
            <a:r>
              <a:rPr kumimoji="0" lang="en-US" sz="1800" b="0" i="0" u="none" strike="noStrike" kern="1200" cap="none" spc="0" normalizeH="0" baseline="0" noProof="0">
                <a:ln>
                  <a:noFill/>
                </a:ln>
                <a:solidFill>
                  <a:srgbClr val="1F3864"/>
                </a:solidFill>
                <a:effectLst/>
                <a:uLnTx/>
                <a:uFillTx/>
                <a:latin typeface="Arial"/>
                <a:ea typeface="+mn-lt"/>
                <a:cs typeface="+mn-lt"/>
              </a:rPr>
              <a:t>New York State (NYS) Education Law requires that mediations be conducted by mediators from the Community Dispute Resolution Center (CDRC).  </a:t>
            </a:r>
            <a:r>
              <a:rPr kumimoji="0" lang="en-US" sz="1800" b="0" i="0" u="none" strike="noStrike" kern="1200" cap="none" spc="0" normalizeH="0" baseline="0" noProof="0">
                <a:ln>
                  <a:noFill/>
                </a:ln>
                <a:solidFill>
                  <a:srgbClr val="09213B"/>
                </a:solidFill>
                <a:effectLst/>
                <a:uLnTx/>
                <a:uFillTx/>
                <a:latin typeface="Arial"/>
                <a:ea typeface="+mn-lt"/>
                <a:cs typeface="Arial"/>
              </a:rPr>
              <a:t>The 21 </a:t>
            </a:r>
            <a:r>
              <a:rPr kumimoji="0" lang="en-US" sz="1800" b="0" i="0" u="none" strike="noStrike" kern="1200" cap="none" spc="0" normalizeH="0" baseline="0" noProof="0">
                <a:ln>
                  <a:noFill/>
                </a:ln>
                <a:solidFill>
                  <a:srgbClr val="1F3864"/>
                </a:solidFill>
                <a:effectLst/>
                <a:uLnTx/>
                <a:uFillTx/>
                <a:latin typeface="Arial"/>
                <a:ea typeface="+mn-lt"/>
                <a:cs typeface="+mn-lt"/>
              </a:rPr>
              <a:t>CDRCs are nonprofit, independent agencies </a:t>
            </a:r>
            <a:r>
              <a:rPr kumimoji="0" lang="en-US" sz="1800" b="0" i="0" u="none" strike="noStrike" kern="1200" cap="none" spc="0" normalizeH="0" baseline="0" noProof="0">
                <a:ln>
                  <a:noFill/>
                </a:ln>
                <a:solidFill>
                  <a:srgbClr val="1F3864"/>
                </a:solidFill>
                <a:effectLst/>
                <a:uLnTx/>
                <a:uFillTx/>
                <a:latin typeface="Arial"/>
                <a:ea typeface="+mn-lt"/>
                <a:cs typeface="Arial"/>
              </a:rPr>
              <a:t>serving each of the 62 counties in the State.</a:t>
            </a:r>
            <a:r>
              <a:rPr lang="en-US">
                <a:solidFill>
                  <a:srgbClr val="1F3864"/>
                </a:solidFill>
                <a:latin typeface="Arial"/>
                <a:ea typeface="+mn-lt"/>
                <a:cs typeface="Arial"/>
              </a:rPr>
              <a:t> </a:t>
            </a:r>
            <a:r>
              <a:rPr kumimoji="0" lang="en-US" sz="1800" b="0" i="0" u="none" strike="noStrike" kern="1200" cap="none" spc="0" normalizeH="0" baseline="0" noProof="0">
                <a:ln>
                  <a:noFill/>
                </a:ln>
                <a:solidFill>
                  <a:srgbClr val="1F3864"/>
                </a:solidFill>
                <a:effectLst/>
                <a:uLnTx/>
                <a:uFillTx/>
                <a:latin typeface="Arial"/>
                <a:ea typeface="+mn-lt"/>
                <a:cs typeface="Arial"/>
              </a:rPr>
              <a:t> The CDRCs are</a:t>
            </a:r>
            <a:r>
              <a:rPr kumimoji="0" lang="en-US" sz="1800" b="0" i="0" u="none" strike="noStrike" kern="1200" cap="none" spc="0" normalizeH="0" baseline="0" noProof="0">
                <a:ln>
                  <a:noFill/>
                </a:ln>
                <a:solidFill>
                  <a:srgbClr val="1F3864"/>
                </a:solidFill>
                <a:effectLst/>
                <a:uLnTx/>
                <a:uFillTx/>
                <a:latin typeface="Arial"/>
                <a:ea typeface="+mn-lt"/>
                <a:cs typeface="+mn-lt"/>
              </a:rPr>
              <a:t> overseen by the NYS Unified Court System Office of Alternative Dispute Resolution and Court Improvement.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US">
              <a:solidFill>
                <a:srgbClr val="1F3864"/>
              </a:solidFill>
              <a:latin typeface="Arial"/>
              <a:ea typeface="+mn-lt"/>
              <a:cs typeface="+mn-lt"/>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a:ln>
                  <a:noFill/>
                </a:ln>
                <a:solidFill>
                  <a:srgbClr val="1F3864"/>
                </a:solidFill>
                <a:effectLst/>
                <a:uLnTx/>
                <a:uFillTx/>
                <a:latin typeface="Arial"/>
                <a:ea typeface="+mn-lt"/>
                <a:cs typeface="+mn-lt"/>
              </a:rPr>
              <a:t>All conversations that occur during the mediation process are confidential.  Mediation conversations cannot be used as evidence in any subsequent due process hearing or civil proceeding.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a:ln>
                <a:noFill/>
              </a:ln>
              <a:solidFill>
                <a:srgbClr val="1F3864"/>
              </a:solidFill>
              <a:effectLst/>
              <a:uLnTx/>
              <a:uFillTx/>
              <a:latin typeface="Arial"/>
              <a:ea typeface="+mn-lt"/>
              <a:cs typeface="+mn-lt"/>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a:ln>
                  <a:noFill/>
                </a:ln>
                <a:solidFill>
                  <a:srgbClr val="1F3864"/>
                </a:solidFill>
                <a:effectLst/>
                <a:uLnTx/>
                <a:uFillTx/>
                <a:latin typeface="Arial"/>
                <a:ea typeface="+mn-lt"/>
                <a:cs typeface="Arial"/>
              </a:rPr>
              <a:t>In mediation, the focus is on establishing collaboration and communication between the parties.</a:t>
            </a:r>
          </a:p>
          <a:p>
            <a:pPr marL="342900" indent="-342900">
              <a:buAutoNum type="arabicPeriod"/>
            </a:pPr>
            <a:endParaRPr lang="en-US">
              <a:latin typeface="Arial"/>
              <a:ea typeface="+mn-lt"/>
              <a:cs typeface="+mn-lt"/>
            </a:endParaRPr>
          </a:p>
          <a:p>
            <a:pPr marL="342900" indent="-342900">
              <a:buAutoNum type="arabicPeriod"/>
            </a:pPr>
            <a:r>
              <a:rPr lang="en-US">
                <a:latin typeface="Arial"/>
                <a:ea typeface="+mn-lt"/>
                <a:cs typeface="+mn-lt"/>
              </a:rPr>
              <a:t> Mediation is often a less adversarial and less time-consuming way of resolving special education-related disputes.</a:t>
            </a:r>
          </a:p>
          <a:p>
            <a:pPr marL="342900" indent="-342900">
              <a:buAutoNum type="arabicPeriod"/>
            </a:pPr>
            <a:endParaRPr lang="en-US">
              <a:latin typeface="Arial"/>
              <a:ea typeface="+mn-lt"/>
              <a:cs typeface="+mn-lt"/>
            </a:endParaRPr>
          </a:p>
          <a:p>
            <a:pPr marL="342900" indent="-342900">
              <a:buAutoNum type="arabicPeriod"/>
            </a:pPr>
            <a:r>
              <a:rPr lang="en-US">
                <a:latin typeface="Arial"/>
                <a:ea typeface="+mn-lt"/>
                <a:cs typeface="+mn-lt"/>
              </a:rPr>
              <a:t>The parties have the flexibility to devise their own solutions which may result in greater satisfaction,  commitment and ownership of the agreement.</a:t>
            </a:r>
          </a:p>
          <a:p>
            <a:endParaRPr lang="en-US">
              <a:latin typeface="Arial"/>
              <a:ea typeface="+mn-lt"/>
              <a:cs typeface="+mn-lt"/>
            </a:endParaRPr>
          </a:p>
          <a:p>
            <a:pPr marL="342900" indent="-342900">
              <a:buAutoNum type="arabicPeriod"/>
            </a:pPr>
            <a:endParaRPr lang="en-US">
              <a:latin typeface="Arial"/>
              <a:ea typeface="+mn-lt"/>
              <a:cs typeface="+mn-lt"/>
            </a:endParaRPr>
          </a:p>
        </p:txBody>
      </p:sp>
      <p:sp>
        <p:nvSpPr>
          <p:cNvPr id="4" name="Slide Number Placeholder 3">
            <a:extLst>
              <a:ext uri="{FF2B5EF4-FFF2-40B4-BE49-F238E27FC236}">
                <a16:creationId xmlns:a16="http://schemas.microsoft.com/office/drawing/2014/main" id="{968D6285-8430-42A4-84E0-2BBC23DCBA91}"/>
              </a:ext>
            </a:extLst>
          </p:cNvPr>
          <p:cNvSpPr>
            <a:spLocks noGrp="1"/>
          </p:cNvSpPr>
          <p:nvPr>
            <p:ph type="sldNum" sz="quarter" idx="12"/>
          </p:nvPr>
        </p:nvSpPr>
        <p:spPr/>
        <p:txBody>
          <a:bodyPr/>
          <a:lstStyle/>
          <a:p>
            <a:fld id="{9CD8D479-8942-46E8-A226-A4E01F7A105C}" type="slidenum">
              <a:rPr lang="en-US"/>
              <a:t>8</a:t>
            </a:fld>
            <a:endParaRPr lang="en-US"/>
          </a:p>
        </p:txBody>
      </p:sp>
      <p:pic>
        <p:nvPicPr>
          <p:cNvPr id="11" name="Audio 10">
            <a:hlinkClick r:id="" action="ppaction://media"/>
            <a:extLst>
              <a:ext uri="{FF2B5EF4-FFF2-40B4-BE49-F238E27FC236}">
                <a16:creationId xmlns:a16="http://schemas.microsoft.com/office/drawing/2014/main" id="{6314877C-C485-4366-B9E9-4A92C3F773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63534371"/>
      </p:ext>
    </p:extLst>
  </p:cSld>
  <p:clrMapOvr>
    <a:masterClrMapping/>
  </p:clrMapOvr>
  <mc:AlternateContent xmlns:mc="http://schemas.openxmlformats.org/markup-compatibility/2006" xmlns:p14="http://schemas.microsoft.com/office/powerpoint/2010/main">
    <mc:Choice Requires="p14">
      <p:transition spd="med" p14:dur="700" advTm="134488">
        <p:fade/>
      </p:transition>
    </mc:Choice>
    <mc:Fallback xmlns="">
      <p:transition spd="med" advTm="13448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C83F5-A59E-4FCE-AE84-50AB21F76AE9}"/>
              </a:ext>
            </a:extLst>
          </p:cNvPr>
          <p:cNvSpPr>
            <a:spLocks noGrp="1"/>
          </p:cNvSpPr>
          <p:nvPr>
            <p:ph type="title"/>
          </p:nvPr>
        </p:nvSpPr>
        <p:spPr>
          <a:xfrm>
            <a:off x="1410026" y="-1183566"/>
            <a:ext cx="9371949" cy="1183566"/>
          </a:xfrm>
        </p:spPr>
        <p:txBody>
          <a:bodyPr vert="horz" lIns="91440" tIns="45720" rIns="91440" bIns="45720" rtlCol="0" anchor="b">
            <a:normAutofit/>
          </a:bodyPr>
          <a:lstStyle/>
          <a:p>
            <a:r>
              <a:rPr lang="en-US"/>
              <a:t>Measurement</a:t>
            </a:r>
          </a:p>
        </p:txBody>
      </p:sp>
      <p:graphicFrame>
        <p:nvGraphicFramePr>
          <p:cNvPr id="6" name="Content Placeholder 6" descr="Measurement">
            <a:extLst>
              <a:ext uri="{FF2B5EF4-FFF2-40B4-BE49-F238E27FC236}">
                <a16:creationId xmlns:a16="http://schemas.microsoft.com/office/drawing/2014/main" id="{0787A2A6-F3A5-4D92-BBB4-77A830111AAB}"/>
              </a:ext>
            </a:extLst>
          </p:cNvPr>
          <p:cNvGraphicFramePr>
            <a:graphicFrameLocks noGrp="1"/>
          </p:cNvGraphicFramePr>
          <p:nvPr>
            <p:ph sz="half" idx="1"/>
            <p:extLst>
              <p:ext uri="{D42A27DB-BD31-4B8C-83A1-F6EECF244321}">
                <p14:modId xmlns:p14="http://schemas.microsoft.com/office/powerpoint/2010/main" val="593193206"/>
              </p:ext>
            </p:extLst>
          </p:nvPr>
        </p:nvGraphicFramePr>
        <p:xfrm>
          <a:off x="1409699" y="1565275"/>
          <a:ext cx="8879321" cy="33396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a:extLst>
              <a:ext uri="{FF2B5EF4-FFF2-40B4-BE49-F238E27FC236}">
                <a16:creationId xmlns:a16="http://schemas.microsoft.com/office/drawing/2014/main" id="{8EE7E888-4496-452D-AB3A-882DE5489D61}"/>
              </a:ext>
            </a:extLst>
          </p:cNvPr>
          <p:cNvSpPr>
            <a:spLocks noGrp="1"/>
          </p:cNvSpPr>
          <p:nvPr>
            <p:ph type="sldNum" sz="quarter" idx="12"/>
          </p:nvPr>
        </p:nvSpPr>
        <p:spPr>
          <a:xfrm>
            <a:off x="8737600" y="6356351"/>
            <a:ext cx="2844800" cy="365125"/>
          </a:xfrm>
        </p:spPr>
        <p:txBody>
          <a:bodyPr anchor="ctr">
            <a:normAutofit/>
          </a:bodyPr>
          <a:lstStyle/>
          <a:p>
            <a:pPr>
              <a:spcAft>
                <a:spcPts val="600"/>
              </a:spcAft>
            </a:pPr>
            <a:fld id="{F0597B30-7949-4ED9-96B5-005BABF2293C}" type="slidenum">
              <a:rPr lang="en-US" smtClean="0"/>
              <a:pPr>
                <a:spcAft>
                  <a:spcPts val="600"/>
                </a:spcAft>
              </a:pPr>
              <a:t>9</a:t>
            </a:fld>
            <a:endParaRPr lang="en-US"/>
          </a:p>
        </p:txBody>
      </p:sp>
      <p:pic>
        <p:nvPicPr>
          <p:cNvPr id="3" name="Audio 2">
            <a:hlinkClick r:id="" action="ppaction://media"/>
            <a:extLst>
              <a:ext uri="{FF2B5EF4-FFF2-40B4-BE49-F238E27FC236}">
                <a16:creationId xmlns:a16="http://schemas.microsoft.com/office/drawing/2014/main" id="{6B89A5DE-E196-42F5-9DFA-50E2B730EDA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37406329"/>
      </p:ext>
    </p:extLst>
  </p:cSld>
  <p:clrMapOvr>
    <a:masterClrMapping/>
  </p:clrMapOvr>
  <mc:AlternateContent xmlns:mc="http://schemas.openxmlformats.org/markup-compatibility/2006" xmlns:p14="http://schemas.microsoft.com/office/powerpoint/2010/main">
    <mc:Choice Requires="p14">
      <p:transition spd="med" p14:dur="700" advTm="15335">
        <p:fade/>
      </p:transition>
    </mc:Choice>
    <mc:Fallback xmlns="">
      <p:transition spd="med" advTm="153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Ecology 16x9">
  <a:themeElements>
    <a:clrScheme name="SPP">
      <a:dk1>
        <a:srgbClr val="1F3864"/>
      </a:dk1>
      <a:lt1>
        <a:sysClr val="window" lastClr="FFFFFF"/>
      </a:lt1>
      <a:dk2>
        <a:srgbClr val="44546A"/>
      </a:dk2>
      <a:lt2>
        <a:srgbClr val="E7E6E6"/>
      </a:lt2>
      <a:accent1>
        <a:srgbClr val="4472C4"/>
      </a:accent1>
      <a:accent2>
        <a:srgbClr val="6DAA2D"/>
      </a:accent2>
      <a:accent3>
        <a:srgbClr val="C00000"/>
      </a:accent3>
      <a:accent4>
        <a:srgbClr val="FFC000"/>
      </a:accent4>
      <a:accent5>
        <a:srgbClr val="5B9BD5"/>
      </a:accent5>
      <a:accent6>
        <a:srgbClr val="6F3B55"/>
      </a:accent6>
      <a:hlink>
        <a:srgbClr val="48A1FA"/>
      </a:hlink>
      <a:folHlink>
        <a:srgbClr val="2E75B5"/>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1_Ecology 16x9">
  <a:themeElements>
    <a:clrScheme name="SPP">
      <a:dk1>
        <a:srgbClr val="1F3864"/>
      </a:dk1>
      <a:lt1>
        <a:sysClr val="window" lastClr="FFFFFF"/>
      </a:lt1>
      <a:dk2>
        <a:srgbClr val="44546A"/>
      </a:dk2>
      <a:lt2>
        <a:srgbClr val="E7E6E6"/>
      </a:lt2>
      <a:accent1>
        <a:srgbClr val="4472C4"/>
      </a:accent1>
      <a:accent2>
        <a:srgbClr val="6DAA2D"/>
      </a:accent2>
      <a:accent3>
        <a:srgbClr val="C00000"/>
      </a:accent3>
      <a:accent4>
        <a:srgbClr val="FFC000"/>
      </a:accent4>
      <a:accent5>
        <a:srgbClr val="5B9BD5"/>
      </a:accent5>
      <a:accent6>
        <a:srgbClr val="6F3B55"/>
      </a:accent6>
      <a:hlink>
        <a:srgbClr val="48A1FA"/>
      </a:hlink>
      <a:folHlink>
        <a:srgbClr val="2E75B5"/>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cf0b8c0-9d1c-4f61-914c-2762716bd4d1">
      <UserInfo>
        <DisplayName/>
        <AccountId xsi:nil="true"/>
        <AccountType/>
      </UserInfo>
    </SharedWithUsers>
    <MediaLengthInSeconds xmlns="5709f26a-af04-479e-a03f-406e189626e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57822A754DEBD4089E2469E7A38BCE1" ma:contentTypeVersion="8" ma:contentTypeDescription="Create a new document." ma:contentTypeScope="" ma:versionID="f8ccb29db8327d114b209b21eb273f3b">
  <xsd:schema xmlns:xsd="http://www.w3.org/2001/XMLSchema" xmlns:xs="http://www.w3.org/2001/XMLSchema" xmlns:p="http://schemas.microsoft.com/office/2006/metadata/properties" xmlns:ns2="5709f26a-af04-479e-a03f-406e189626ef" xmlns:ns3="2cf0b8c0-9d1c-4f61-914c-2762716bd4d1" targetNamespace="http://schemas.microsoft.com/office/2006/metadata/properties" ma:root="true" ma:fieldsID="df8a8e33c43858a1c514b10a47e75f91" ns2:_="" ns3:_="">
    <xsd:import namespace="5709f26a-af04-479e-a03f-406e189626ef"/>
    <xsd:import namespace="2cf0b8c0-9d1c-4f61-914c-2762716bd4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09f26a-af04-479e-a03f-406e189626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f0b8c0-9d1c-4f61-914c-2762716bd4d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A2E403-49DC-449C-9F42-917493822234}">
  <ds:schemaRefs>
    <ds:schemaRef ds:uri="http://schemas.microsoft.com/office/2006/metadata/properties"/>
    <ds:schemaRef ds:uri="http://schemas.microsoft.com/office/2006/documentManagement/types"/>
    <ds:schemaRef ds:uri="5709f26a-af04-479e-a03f-406e189626ef"/>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2cf0b8c0-9d1c-4f61-914c-2762716bd4d1"/>
    <ds:schemaRef ds:uri="http://www.w3.org/XML/1998/namespace"/>
  </ds:schemaRefs>
</ds:datastoreItem>
</file>

<file path=customXml/itemProps2.xml><?xml version="1.0" encoding="utf-8"?>
<ds:datastoreItem xmlns:ds="http://schemas.openxmlformats.org/officeDocument/2006/customXml" ds:itemID="{21BB205B-325D-475E-A031-47585FC8961E}">
  <ds:schemaRefs>
    <ds:schemaRef ds:uri="http://schemas.microsoft.com/sharepoint/v3/contenttype/forms"/>
  </ds:schemaRefs>
</ds:datastoreItem>
</file>

<file path=customXml/itemProps3.xml><?xml version="1.0" encoding="utf-8"?>
<ds:datastoreItem xmlns:ds="http://schemas.openxmlformats.org/officeDocument/2006/customXml" ds:itemID="{C61782CE-6056-41F6-A0D2-0A24A37CEB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09f26a-af04-479e-a03f-406e189626ef"/>
    <ds:schemaRef ds:uri="2cf0b8c0-9d1c-4f61-914c-2762716bd4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6496</Words>
  <Application>Microsoft Office PowerPoint</Application>
  <PresentationFormat>Widescreen</PresentationFormat>
  <Paragraphs>748</Paragraphs>
  <Slides>40</Slides>
  <Notes>40</Notes>
  <HiddenSlides>0</HiddenSlides>
  <MMClips>40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40</vt:i4>
      </vt:variant>
    </vt:vector>
  </HeadingPairs>
  <TitlesOfParts>
    <vt:vector size="53" baseType="lpstr">
      <vt:lpstr>Arial</vt:lpstr>
      <vt:lpstr>Arial Black</vt:lpstr>
      <vt:lpstr>Arial,Sans-Serif</vt:lpstr>
      <vt:lpstr>Calibri</vt:lpstr>
      <vt:lpstr>Calibri,Sans-Serif</vt:lpstr>
      <vt:lpstr>Corbel</vt:lpstr>
      <vt:lpstr>Courier New</vt:lpstr>
      <vt:lpstr>Courier New,monospace</vt:lpstr>
      <vt:lpstr>Times New Roman</vt:lpstr>
      <vt:lpstr>Wingdings</vt:lpstr>
      <vt:lpstr>Wingdings,Sans-Serif</vt:lpstr>
      <vt:lpstr>Ecology 16x9</vt:lpstr>
      <vt:lpstr>1_Ecology 16x9</vt:lpstr>
      <vt:lpstr>State Performance Plan (SPP)/ Annual Performance Report (APR)  2020-2025</vt:lpstr>
      <vt:lpstr>INDICATOR #16</vt:lpstr>
      <vt:lpstr>Agenda for SPP Indicator 16</vt:lpstr>
      <vt:lpstr>Thank you for participating today! Today participants will…. </vt:lpstr>
      <vt:lpstr>Introduction </vt:lpstr>
      <vt:lpstr>Frequently Used Terms</vt:lpstr>
      <vt:lpstr>Establishment of Procedures for Mediation</vt:lpstr>
      <vt:lpstr>Key Information Regarding Mediation  </vt:lpstr>
      <vt:lpstr>Measurement</vt:lpstr>
      <vt:lpstr>Goal #1:  </vt:lpstr>
      <vt:lpstr>Source of Data</vt:lpstr>
      <vt:lpstr>How We Measure Indicator 16</vt:lpstr>
      <vt:lpstr>Check for understanding:   Are there any questions about the SPP measurement for Indicator 16 and how the  data is used to measure results or outcomes?</vt:lpstr>
      <vt:lpstr>The Data</vt:lpstr>
      <vt:lpstr>Goal #2: </vt:lpstr>
      <vt:lpstr>Explanation Indicator 16 FFY Data  in the Annual Performance Report (APR) </vt:lpstr>
      <vt:lpstr>Indicator 16: Mediation Agreements  Trend Data FFY 2014 – FFY 2019</vt:lpstr>
      <vt:lpstr>Percent of Mediation Sessions Resulting in Mediation Agreements to Resolve the Dispute</vt:lpstr>
      <vt:lpstr>7-PAK State Comparison of Results Achieved for Mediation</vt:lpstr>
      <vt:lpstr>7-PAK State Comparison 2018 FFY </vt:lpstr>
      <vt:lpstr>NYS Due Process Complaints Filed vs Mediations Requested</vt:lpstr>
      <vt:lpstr>Issues being referred for special education mediation Statewide: 2019-20 School Year</vt:lpstr>
      <vt:lpstr> Mediation Agreement Rates in New York City (NYC) vs. Districts Outside NYC </vt:lpstr>
      <vt:lpstr>National Mediation Agreement Rate  USDOE 2020 Part B FFY2018 SPP/APR Indicator Analysis Booklet p. 125   https://sites.ed.gov/idea/files/PartB-IndicatorAnalysis-FFY2018.pdf   </vt:lpstr>
      <vt:lpstr>Stakeholder Discussion</vt:lpstr>
      <vt:lpstr>Improvement Activities </vt:lpstr>
      <vt:lpstr>Goal #3: </vt:lpstr>
      <vt:lpstr>  Current Improvement Activities</vt:lpstr>
      <vt:lpstr>Current Improvement Activities (Con’t.)</vt:lpstr>
      <vt:lpstr>Proposed Improvement Activities </vt:lpstr>
      <vt:lpstr>Proposed Improvement Activities (Con’t.)</vt:lpstr>
      <vt:lpstr>Office of Special Education Educational Partnership Tiered Support &amp; Professional Development </vt:lpstr>
      <vt:lpstr>Expected Outcomes of  Proposed Improvement Activities</vt:lpstr>
      <vt:lpstr>What activities could be considered, maintained, or strengthened to address improvements in Indicator 16? </vt:lpstr>
      <vt:lpstr>35</vt:lpstr>
      <vt:lpstr>Goal #4: </vt:lpstr>
      <vt:lpstr>Proposed Indicator #16 Targets 2021-2025</vt:lpstr>
      <vt:lpstr>Targets must show improvement over baseline and be rigorous but achievable.                            Do you feel that the proposed targets are too high, too low, or just right?</vt:lpstr>
      <vt:lpstr>Share Your Voice in our Online Survey </vt:lpstr>
      <vt:lpstr>THANK YOU for your contribution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Performance Plan (SPP)/ Annual Performance Report (APR) 2020-2025 Indicator 16 Mediation</dc:title>
  <dc:creator>New York State Edcuation Department</dc:creator>
  <cp:lastModifiedBy>Jonathan Campano</cp:lastModifiedBy>
  <cp:revision>3</cp:revision>
  <dcterms:created xsi:type="dcterms:W3CDTF">2021-04-28T12:59:52Z</dcterms:created>
  <dcterms:modified xsi:type="dcterms:W3CDTF">2021-09-22T17:11:03Z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0x010100657822A754DEBD4089E2469E7A38BCE1</vt:lpwstr>
  </property>
  <property fmtid="{D5CDD505-2E9C-101B-9397-08002B2CF9AE}" pid="3" name="Order">
    <vt:r8>9100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ComplianceAssetId">
    <vt:lpwstr/>
  </property>
  <property fmtid="{D5CDD505-2E9C-101B-9397-08002B2CF9AE}" pid="8" name="TemplateUrl">
    <vt:lpwstr/>
  </property>
  <property fmtid="{D5CDD505-2E9C-101B-9397-08002B2CF9AE}" pid="9" name="_SourceUrl">
    <vt:lpwstr/>
  </property>
  <property fmtid="{D5CDD505-2E9C-101B-9397-08002B2CF9AE}" pid="10" name="_SharedFileIndex">
    <vt:lpwstr/>
  </property>
</Properties>
</file>