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7" r:id="rId6"/>
  </p:sldMasterIdLst>
  <p:notesMasterIdLst>
    <p:notesMasterId r:id="rId46"/>
  </p:notesMasterIdLst>
  <p:handoutMasterIdLst>
    <p:handoutMasterId r:id="rId47"/>
  </p:handoutMasterIdLst>
  <p:sldIdLst>
    <p:sldId id="258" r:id="rId7"/>
    <p:sldId id="259" r:id="rId8"/>
    <p:sldId id="262" r:id="rId9"/>
    <p:sldId id="265" r:id="rId10"/>
    <p:sldId id="304" r:id="rId11"/>
    <p:sldId id="583" r:id="rId12"/>
    <p:sldId id="324" r:id="rId13"/>
    <p:sldId id="325" r:id="rId14"/>
    <p:sldId id="327" r:id="rId15"/>
    <p:sldId id="326" r:id="rId16"/>
    <p:sldId id="596" r:id="rId17"/>
    <p:sldId id="588" r:id="rId18"/>
    <p:sldId id="266" r:id="rId19"/>
    <p:sldId id="584" r:id="rId20"/>
    <p:sldId id="593" r:id="rId21"/>
    <p:sldId id="305" r:id="rId22"/>
    <p:sldId id="291" r:id="rId23"/>
    <p:sldId id="585" r:id="rId24"/>
    <p:sldId id="278" r:id="rId25"/>
    <p:sldId id="319" r:id="rId26"/>
    <p:sldId id="277" r:id="rId27"/>
    <p:sldId id="283" r:id="rId28"/>
    <p:sldId id="587" r:id="rId29"/>
    <p:sldId id="284" r:id="rId30"/>
    <p:sldId id="315" r:id="rId31"/>
    <p:sldId id="591" r:id="rId32"/>
    <p:sldId id="288" r:id="rId33"/>
    <p:sldId id="309" r:id="rId34"/>
    <p:sldId id="589" r:id="rId35"/>
    <p:sldId id="273" r:id="rId36"/>
    <p:sldId id="296" r:id="rId37"/>
    <p:sldId id="329" r:id="rId38"/>
    <p:sldId id="300" r:id="rId39"/>
    <p:sldId id="310" r:id="rId40"/>
    <p:sldId id="590" r:id="rId41"/>
    <p:sldId id="280" r:id="rId42"/>
    <p:sldId id="299" r:id="rId43"/>
    <p:sldId id="595" r:id="rId44"/>
    <p:sldId id="582"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DeRuvo" initials="SD" lastIdx="6" clrIdx="0">
    <p:extLst>
      <p:ext uri="{19B8F6BF-5375-455C-9EA6-DF929625EA0E}">
        <p15:presenceInfo xmlns:p15="http://schemas.microsoft.com/office/powerpoint/2012/main" userId="Silvia DeRuvo" providerId="None"/>
      </p:ext>
    </p:extLst>
  </p:cmAuthor>
  <p:cmAuthor id="2" name="nancy o'hara" initials="no" lastIdx="1" clrIdx="1">
    <p:extLst>
      <p:ext uri="{19B8F6BF-5375-455C-9EA6-DF929625EA0E}">
        <p15:presenceInfo xmlns:p15="http://schemas.microsoft.com/office/powerpoint/2012/main" userId="d0b5002abe320746" providerId="Windows Live"/>
      </p:ext>
    </p:extLst>
  </p:cmAuthor>
  <p:cmAuthor id="3" name="Joanne LaCrosse" initials="JL" lastIdx="56" clrIdx="2">
    <p:extLst>
      <p:ext uri="{19B8F6BF-5375-455C-9EA6-DF929625EA0E}">
        <p15:presenceInfo xmlns:p15="http://schemas.microsoft.com/office/powerpoint/2012/main" userId="S::Joanne.LaCrosse@nysed.gov::d26ff90e-9e1f-401a-8547-e2e557a9cc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3CF6A"/>
    <a:srgbClr val="09213B"/>
    <a:srgbClr val="A9FCF7"/>
    <a:srgbClr val="13F2E3"/>
    <a:srgbClr val="16DEDB"/>
    <a:srgbClr val="13CFCB"/>
    <a:srgbClr val="B6E8AE"/>
    <a:srgbClr val="86F075"/>
    <a:srgbClr val="16F7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8117CC-84A9-4B81-B120-D12641F5589F}" v="18" dt="2021-09-07T17:34:58.272"/>
    <p1510:client id="{9664A33B-0244-4C31-97D8-77F205623C40}" v="80" dt="2021-09-07T16:17:28.688"/>
    <p1510:client id="{AB1FE8A7-9027-4465-9B9E-A700FF411203}" v="17" dt="2021-09-07T19:28:37.212"/>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3972" autoAdjust="0"/>
  </p:normalViewPr>
  <p:slideViewPr>
    <p:cSldViewPr snapToGrid="0">
      <p:cViewPr varScale="1">
        <p:scale>
          <a:sx n="30" d="100"/>
          <a:sy n="30" d="100"/>
        </p:scale>
        <p:origin x="3678" y="5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72748495805684E-2"/>
          <c:y val="3.4402231251876872E-2"/>
          <c:w val="0.94402727653834939"/>
          <c:h val="0.73662987021273874"/>
        </c:manualLayout>
      </c:layout>
      <c:lineChart>
        <c:grouping val="standard"/>
        <c:varyColors val="0"/>
        <c:ser>
          <c:idx val="0"/>
          <c:order val="0"/>
          <c:tx>
            <c:strRef>
              <c:f>'15'!$A$2</c:f>
              <c:strCache>
                <c:ptCount val="1"/>
                <c:pt idx="0">
                  <c:v>Target</c:v>
                </c:pt>
              </c:strCache>
            </c:strRef>
          </c:tx>
          <c:spPr>
            <a:ln w="38100" cap="rnd">
              <a:solidFill>
                <a:schemeClr val="accent1"/>
              </a:solidFill>
              <a:round/>
            </a:ln>
            <a:effectLst/>
          </c:spPr>
          <c:marker>
            <c:symbol val="none"/>
          </c:marker>
          <c:dLbls>
            <c:dLbl>
              <c:idx val="4"/>
              <c:tx>
                <c:rich>
                  <a:bodyPr/>
                  <a:lstStyle/>
                  <a:p>
                    <a:fld id="{6634DBF6-D6C4-4C7C-88AF-AD2BCCA3F018}"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582-4B85-A77C-F6B648F04D12}"/>
                </c:ext>
              </c:extLst>
            </c:dLbl>
            <c:spPr>
              <a:solidFill>
                <a:srgbClr val="0070C0"/>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'15'!$B$1:$G$1</c:f>
              <c:strCache>
                <c:ptCount val="6"/>
                <c:pt idx="0">
                  <c:v>FFY 2014</c:v>
                </c:pt>
                <c:pt idx="1">
                  <c:v>FFY 2015</c:v>
                </c:pt>
                <c:pt idx="2">
                  <c:v>FFY 2016</c:v>
                </c:pt>
                <c:pt idx="3">
                  <c:v>FFY 2017</c:v>
                </c:pt>
                <c:pt idx="4">
                  <c:v>FFY 2018</c:v>
                </c:pt>
                <c:pt idx="5">
                  <c:v>FFY 2019</c:v>
                </c:pt>
              </c:strCache>
            </c:strRef>
          </c:cat>
          <c:val>
            <c:numRef>
              <c:f>'15'!$B$2:$G$2</c:f>
              <c:numCache>
                <c:formatCode>0%</c:formatCode>
                <c:ptCount val="6"/>
                <c:pt idx="0">
                  <c:v>0.06</c:v>
                </c:pt>
                <c:pt idx="1">
                  <c:v>7.0000000000000007E-2</c:v>
                </c:pt>
                <c:pt idx="2">
                  <c:v>0.08</c:v>
                </c:pt>
                <c:pt idx="3">
                  <c:v>0.09</c:v>
                </c:pt>
                <c:pt idx="4">
                  <c:v>0.11</c:v>
                </c:pt>
                <c:pt idx="5">
                  <c:v>0.11</c:v>
                </c:pt>
              </c:numCache>
            </c:numRef>
          </c:val>
          <c:smooth val="0"/>
          <c:extLst>
            <c:ext xmlns:c16="http://schemas.microsoft.com/office/drawing/2014/chart" uri="{C3380CC4-5D6E-409C-BE32-E72D297353CC}">
              <c16:uniqueId val="{00000001-6582-4B85-A77C-F6B648F04D12}"/>
            </c:ext>
          </c:extLst>
        </c:ser>
        <c:ser>
          <c:idx val="1"/>
          <c:order val="1"/>
          <c:tx>
            <c:strRef>
              <c:f>'15'!$A$3</c:f>
              <c:strCache>
                <c:ptCount val="1"/>
                <c:pt idx="0">
                  <c:v>Result</c:v>
                </c:pt>
              </c:strCache>
            </c:strRef>
          </c:tx>
          <c:spPr>
            <a:ln w="38100" cap="rnd">
              <a:solidFill>
                <a:schemeClr val="accent2"/>
              </a:solidFill>
              <a:round/>
            </a:ln>
            <a:effectLst/>
          </c:spPr>
          <c:marker>
            <c:symbol val="none"/>
          </c:marker>
          <c:dLbls>
            <c:spPr>
              <a:solidFill>
                <a:srgbClr val="C0504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'15'!$B$1:$G$1</c:f>
              <c:strCache>
                <c:ptCount val="6"/>
                <c:pt idx="0">
                  <c:v>FFY 2014</c:v>
                </c:pt>
                <c:pt idx="1">
                  <c:v>FFY 2015</c:v>
                </c:pt>
                <c:pt idx="2">
                  <c:v>FFY 2016</c:v>
                </c:pt>
                <c:pt idx="3">
                  <c:v>FFY 2017</c:v>
                </c:pt>
                <c:pt idx="4">
                  <c:v>FFY 2018</c:v>
                </c:pt>
                <c:pt idx="5">
                  <c:v>FFY 2019</c:v>
                </c:pt>
              </c:strCache>
            </c:strRef>
          </c:cat>
          <c:val>
            <c:numRef>
              <c:f>'15'!$B$3:$G$3</c:f>
              <c:numCache>
                <c:formatCode>0.00%</c:formatCode>
                <c:ptCount val="6"/>
                <c:pt idx="0">
                  <c:v>4.82E-2</c:v>
                </c:pt>
                <c:pt idx="1">
                  <c:v>3.2000000000000001E-2</c:v>
                </c:pt>
                <c:pt idx="2">
                  <c:v>2.8299999999999999E-2</c:v>
                </c:pt>
                <c:pt idx="3">
                  <c:v>1.8100000000000002E-2</c:v>
                </c:pt>
                <c:pt idx="4">
                  <c:v>1.34E-2</c:v>
                </c:pt>
                <c:pt idx="5">
                  <c:v>1.0200000000000001E-2</c:v>
                </c:pt>
              </c:numCache>
            </c:numRef>
          </c:val>
          <c:smooth val="0"/>
          <c:extLst>
            <c:ext xmlns:c16="http://schemas.microsoft.com/office/drawing/2014/chart" uri="{C3380CC4-5D6E-409C-BE32-E72D297353CC}">
              <c16:uniqueId val="{00000002-6582-4B85-A77C-F6B648F04D12}"/>
            </c:ext>
          </c:extLst>
        </c:ser>
        <c:dLbls>
          <c:dLblPos val="ctr"/>
          <c:showLegendKey val="0"/>
          <c:showVal val="1"/>
          <c:showCatName val="0"/>
          <c:showSerName val="0"/>
          <c:showPercent val="0"/>
          <c:showBubbleSize val="0"/>
        </c:dLbls>
        <c:smooth val="0"/>
        <c:axId val="796147296"/>
        <c:axId val="796148472"/>
      </c:lineChart>
      <c:catAx>
        <c:axId val="79614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none" spc="0" normalizeH="0" baseline="0">
                <a:solidFill>
                  <a:schemeClr val="tx1">
                    <a:lumMod val="65000"/>
                    <a:lumOff val="35000"/>
                  </a:schemeClr>
                </a:solidFill>
                <a:latin typeface="+mn-lt"/>
                <a:ea typeface="+mn-ea"/>
                <a:cs typeface="+mn-cs"/>
              </a:defRPr>
            </a:pPr>
            <a:endParaRPr lang="en-US"/>
          </a:p>
        </c:txPr>
        <c:crossAx val="796148472"/>
        <c:crosses val="autoZero"/>
        <c:auto val="1"/>
        <c:lblAlgn val="ctr"/>
        <c:lblOffset val="100"/>
        <c:noMultiLvlLbl val="0"/>
      </c:catAx>
      <c:valAx>
        <c:axId val="796148472"/>
        <c:scaling>
          <c:orientation val="minMax"/>
          <c:max val="0.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961472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93052008600542E-2"/>
          <c:y val="0.15319558040333472"/>
          <c:w val="0.90510695221068382"/>
          <c:h val="0.71045388797652587"/>
        </c:manualLayout>
      </c:layout>
      <c:barChart>
        <c:barDir val="col"/>
        <c:grouping val="clustered"/>
        <c:varyColors val="0"/>
        <c:ser>
          <c:idx val="0"/>
          <c:order val="0"/>
          <c:tx>
            <c:strRef>
              <c:f>Sheet1!$B$1</c:f>
              <c:strCache>
                <c:ptCount val="1"/>
                <c:pt idx="0">
                  <c:v>Due Process Complaints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Baseline 2006-07</c:v>
                </c:pt>
                <c:pt idx="1">
                  <c:v>2015-16</c:v>
                </c:pt>
                <c:pt idx="2">
                  <c:v>2016-17</c:v>
                </c:pt>
                <c:pt idx="3">
                  <c:v>2017-18</c:v>
                </c:pt>
                <c:pt idx="4">
                  <c:v>2018-19</c:v>
                </c:pt>
                <c:pt idx="5">
                  <c:v>2019-20</c:v>
                </c:pt>
              </c:strCache>
            </c:strRef>
          </c:cat>
          <c:val>
            <c:numRef>
              <c:f>Sheet1!$B$2:$B$7</c:f>
              <c:numCache>
                <c:formatCode>General</c:formatCode>
                <c:ptCount val="6"/>
                <c:pt idx="0">
                  <c:v>5990</c:v>
                </c:pt>
                <c:pt idx="1">
                  <c:v>5305</c:v>
                </c:pt>
                <c:pt idx="2">
                  <c:v>6027</c:v>
                </c:pt>
                <c:pt idx="3">
                  <c:v>7601</c:v>
                </c:pt>
                <c:pt idx="4">
                  <c:v>10071</c:v>
                </c:pt>
                <c:pt idx="5">
                  <c:v>11068</c:v>
                </c:pt>
              </c:numCache>
            </c:numRef>
          </c:val>
          <c:extLst>
            <c:ext xmlns:c16="http://schemas.microsoft.com/office/drawing/2014/chart" uri="{C3380CC4-5D6E-409C-BE32-E72D297353CC}">
              <c16:uniqueId val="{00000000-0FD9-4850-831C-35AE4ED32485}"/>
            </c:ext>
          </c:extLst>
        </c:ser>
        <c:ser>
          <c:idx val="1"/>
          <c:order val="1"/>
          <c:tx>
            <c:strRef>
              <c:f>Sheet1!$C$1</c:f>
              <c:strCache>
                <c:ptCount val="1"/>
                <c:pt idx="0">
                  <c:v>Resolution Meetings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Baseline 2006-07</c:v>
                </c:pt>
                <c:pt idx="1">
                  <c:v>2015-16</c:v>
                </c:pt>
                <c:pt idx="2">
                  <c:v>2016-17</c:v>
                </c:pt>
                <c:pt idx="3">
                  <c:v>2017-18</c:v>
                </c:pt>
                <c:pt idx="4">
                  <c:v>2018-19</c:v>
                </c:pt>
                <c:pt idx="5">
                  <c:v>2019-20</c:v>
                </c:pt>
              </c:strCache>
            </c:strRef>
          </c:cat>
          <c:val>
            <c:numRef>
              <c:f>Sheet1!$C$2:$C$7</c:f>
              <c:numCache>
                <c:formatCode>General</c:formatCode>
                <c:ptCount val="6"/>
                <c:pt idx="0">
                  <c:v>5664</c:v>
                </c:pt>
                <c:pt idx="1">
                  <c:v>5036</c:v>
                </c:pt>
                <c:pt idx="2">
                  <c:v>5785</c:v>
                </c:pt>
                <c:pt idx="3">
                  <c:v>7288</c:v>
                </c:pt>
                <c:pt idx="4">
                  <c:v>9702</c:v>
                </c:pt>
                <c:pt idx="5">
                  <c:v>10770</c:v>
                </c:pt>
              </c:numCache>
            </c:numRef>
          </c:val>
          <c:extLst>
            <c:ext xmlns:c16="http://schemas.microsoft.com/office/drawing/2014/chart" uri="{C3380CC4-5D6E-409C-BE32-E72D297353CC}">
              <c16:uniqueId val="{00000001-0FD9-4850-831C-35AE4ED32485}"/>
            </c:ext>
          </c:extLst>
        </c:ser>
        <c:ser>
          <c:idx val="2"/>
          <c:order val="2"/>
          <c:tx>
            <c:strRef>
              <c:f>Sheet1!$D$1</c:f>
              <c:strCache>
                <c:ptCount val="1"/>
                <c:pt idx="0">
                  <c:v>Settlement Agreements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Baseline 2006-07</c:v>
                </c:pt>
                <c:pt idx="1">
                  <c:v>2015-16</c:v>
                </c:pt>
                <c:pt idx="2">
                  <c:v>2016-17</c:v>
                </c:pt>
                <c:pt idx="3">
                  <c:v>2017-18</c:v>
                </c:pt>
                <c:pt idx="4">
                  <c:v>2018-19</c:v>
                </c:pt>
                <c:pt idx="5">
                  <c:v>2019-20</c:v>
                </c:pt>
              </c:strCache>
            </c:strRef>
          </c:cat>
          <c:val>
            <c:numRef>
              <c:f>Sheet1!$D$2:$D$7</c:f>
              <c:numCache>
                <c:formatCode>General</c:formatCode>
                <c:ptCount val="6"/>
                <c:pt idx="0">
                  <c:v>587</c:v>
                </c:pt>
                <c:pt idx="1">
                  <c:v>161</c:v>
                </c:pt>
                <c:pt idx="2">
                  <c:v>164</c:v>
                </c:pt>
                <c:pt idx="3">
                  <c:v>132</c:v>
                </c:pt>
                <c:pt idx="4">
                  <c:v>130</c:v>
                </c:pt>
                <c:pt idx="5">
                  <c:v>110</c:v>
                </c:pt>
              </c:numCache>
            </c:numRef>
          </c:val>
          <c:extLst>
            <c:ext xmlns:c16="http://schemas.microsoft.com/office/drawing/2014/chart" uri="{C3380CC4-5D6E-409C-BE32-E72D297353CC}">
              <c16:uniqueId val="{00000002-0FD9-4850-831C-35AE4ED32485}"/>
            </c:ext>
          </c:extLst>
        </c:ser>
        <c:dLbls>
          <c:dLblPos val="outEnd"/>
          <c:showLegendKey val="0"/>
          <c:showVal val="1"/>
          <c:showCatName val="0"/>
          <c:showSerName val="0"/>
          <c:showPercent val="0"/>
          <c:showBubbleSize val="0"/>
        </c:dLbls>
        <c:gapWidth val="25"/>
        <c:overlap val="-24"/>
        <c:axId val="390534360"/>
        <c:axId val="390533968"/>
      </c:barChart>
      <c:catAx>
        <c:axId val="390534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90533968"/>
        <c:crosses val="autoZero"/>
        <c:auto val="1"/>
        <c:lblAlgn val="ctr"/>
        <c:lblOffset val="100"/>
        <c:noMultiLvlLbl val="0"/>
      </c:catAx>
      <c:valAx>
        <c:axId val="390533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90534360"/>
        <c:crosses val="autoZero"/>
        <c:crossBetween val="between"/>
      </c:valAx>
      <c:spPr>
        <a:noFill/>
        <a:ln>
          <a:noFill/>
        </a:ln>
        <a:effectLst/>
      </c:spPr>
    </c:plotArea>
    <c:legend>
      <c:legendPos val="b"/>
      <c:layout>
        <c:manualLayout>
          <c:xMode val="edge"/>
          <c:yMode val="edge"/>
          <c:x val="0.14803159982451955"/>
          <c:y val="6.0090275252119449E-2"/>
          <c:w val="0.72512122662832346"/>
          <c:h val="6.625278762197167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226B7C69-AD73-4664-B8BE-E7F6C47D30BB}">
      <dgm:prSet phldrT="[Text]"/>
      <dgm:spPr/>
      <dgm:t>
        <a:bodyPr/>
        <a:lstStyle/>
        <a:p>
          <a:r>
            <a:rPr lang="en-US">
              <a:solidFill>
                <a:srgbClr val="09213B"/>
              </a:solidFill>
            </a:rPr>
            <a:t>Introduction</a:t>
          </a:r>
        </a:p>
      </dgm: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a:solidFill>
          <a:schemeClr val="tx1">
            <a:lumMod val="40000"/>
            <a:lumOff val="60000"/>
          </a:schemeClr>
        </a:solidFill>
      </dgm:spPr>
      <dgm:t>
        <a:bodyPr/>
        <a:lstStyle/>
        <a:p>
          <a:r>
            <a:rPr lang="en-US">
              <a:solidFill>
                <a:srgbClr val="09213B"/>
              </a:solidFill>
            </a:rPr>
            <a:t>Target Setting </a:t>
          </a:r>
        </a:p>
      </dgm: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C079E542-46BD-473E-A75E-F72B4556EA78}">
      <dgm:prSet/>
      <dgm:spPr>
        <a:solidFill>
          <a:srgbClr val="FF3300"/>
        </a:solidFill>
      </dgm:spPr>
      <dgm:t>
        <a:bodyPr/>
        <a:lstStyle/>
        <a:p>
          <a:r>
            <a:rPr lang="en-US">
              <a:solidFill>
                <a:srgbClr val="09213B"/>
              </a:solidFill>
            </a:rPr>
            <a:t>Measurement</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0DE106F3-2210-4238-A469-FF9E7E11A365}">
      <dgm:prSet/>
      <dgm:spPr/>
      <dgm:t>
        <a:bodyPr/>
        <a:lstStyle/>
        <a:p>
          <a:pPr rtl="0"/>
          <a:r>
            <a:rPr lang="en-US">
              <a:solidFill>
                <a:srgbClr val="09213B"/>
              </a:solidFill>
              <a:latin typeface="Corbel" panose="020B0503020204020204"/>
            </a:rPr>
            <a:t>The Data</a:t>
          </a:r>
          <a:endParaRPr lang="en-US">
            <a:solidFill>
              <a:srgbClr val="09213B"/>
            </a:solidFill>
          </a:endParaRP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418ABE09-EEDA-4154-9221-95298035E3B8}">
      <dgm:prSet/>
      <dgm:spPr/>
      <dgm:t>
        <a:bodyPr/>
        <a:lstStyle/>
        <a:p>
          <a:r>
            <a:rPr lang="en-US">
              <a:solidFill>
                <a:srgbClr val="09213B"/>
              </a:solidFill>
            </a:rPr>
            <a:t>Improvement Activities</a:t>
          </a:r>
        </a:p>
      </dgm:t>
    </dgm:pt>
    <dgm:pt modelId="{9401DAD7-C813-443C-A285-766C0F9C76CE}" type="parTrans" cxnId="{523301F2-17D8-451F-A30A-012307555E53}">
      <dgm:prSet/>
      <dgm:spPr/>
      <dgm:t>
        <a:bodyPr/>
        <a:lstStyle/>
        <a:p>
          <a:endParaRPr lang="en-US"/>
        </a:p>
      </dgm:t>
    </dgm:pt>
    <dgm:pt modelId="{8033E2CB-315D-4381-9041-48C1512EB16A}" type="sibTrans" cxnId="{523301F2-17D8-451F-A30A-012307555E53}">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5"/>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5"/>
      <dgm:spPr/>
    </dgm:pt>
    <dgm:pt modelId="{A91801F5-071C-4455-B7D5-189AFA8C0268}" type="pres">
      <dgm:prSet presAssocID="{22E5B417-E18A-4F0A-9111-FCEF7AC56434}" presName="dstNode" presStyleLbl="node1" presStyleIdx="0" presStyleCnt="5"/>
      <dgm:spPr/>
    </dgm:pt>
    <dgm:pt modelId="{03FDE2D2-E592-41E9-940D-3FDA6EA69854}" type="pres">
      <dgm:prSet presAssocID="{226B7C69-AD73-4664-B8BE-E7F6C47D30BB}" presName="text_1" presStyleLbl="node1" presStyleIdx="0" presStyleCnt="5">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5"/>
      <dgm:spPr/>
    </dgm:pt>
    <dgm:pt modelId="{5DFBF051-DA47-402E-8091-43170D413FA8}" type="pres">
      <dgm:prSet presAssocID="{C079E542-46BD-473E-A75E-F72B4556EA78}" presName="text_2" presStyleLbl="node1" presStyleIdx="1" presStyleCnt="5">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5"/>
      <dgm:spPr/>
    </dgm:pt>
    <dgm:pt modelId="{23360063-79D5-4956-9BF8-A1A34332C152}" type="pres">
      <dgm:prSet presAssocID="{0DE106F3-2210-4238-A469-FF9E7E11A365}" presName="text_3" presStyleLbl="node1" presStyleIdx="2" presStyleCnt="5" custLinFactNeighborX="290" custLinFactNeighborY="-1790">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5"/>
      <dgm:spPr/>
    </dgm:pt>
    <dgm:pt modelId="{2F6C92AF-A8EC-4B09-B8EC-F0ED10C482ED}" type="pres">
      <dgm:prSet presAssocID="{418ABE09-EEDA-4154-9221-95298035E3B8}" presName="text_4" presStyleLbl="node1" presStyleIdx="3" presStyleCnt="5">
        <dgm:presLayoutVars>
          <dgm:bulletEnabled val="1"/>
        </dgm:presLayoutVars>
      </dgm:prSet>
      <dgm:spPr/>
    </dgm:pt>
    <dgm:pt modelId="{D214D90A-9B8C-48E8-87E1-A5F4DCD4FCA3}" type="pres">
      <dgm:prSet presAssocID="{418ABE09-EEDA-4154-9221-95298035E3B8}" presName="accent_4" presStyleCnt="0"/>
      <dgm:spPr/>
    </dgm:pt>
    <dgm:pt modelId="{99516A43-031D-44FA-8ADF-3CF6B9334CF8}" type="pres">
      <dgm:prSet presAssocID="{418ABE09-EEDA-4154-9221-95298035E3B8}" presName="accentRepeatNode" presStyleLbl="solidFgAcc1" presStyleIdx="3" presStyleCnt="5"/>
      <dgm:spPr/>
    </dgm:pt>
    <dgm:pt modelId="{7C58CC6A-7E30-4189-A364-443614FFED6A}" type="pres">
      <dgm:prSet presAssocID="{7C5FE6A7-FEA7-4EC0-80DE-98A844D8BA39}" presName="text_5" presStyleLbl="node1" presStyleIdx="4" presStyleCnt="5">
        <dgm:presLayoutVars>
          <dgm:bulletEnabled val="1"/>
        </dgm:presLayoutVars>
      </dgm:prSet>
      <dgm:spPr/>
    </dgm:pt>
    <dgm:pt modelId="{94A9E5AE-FE40-4891-9D38-656E3FD5B245}" type="pres">
      <dgm:prSet presAssocID="{7C5FE6A7-FEA7-4EC0-80DE-98A844D8BA39}" presName="accent_5" presStyleCnt="0"/>
      <dgm:spPr/>
    </dgm:pt>
    <dgm:pt modelId="{E6729D6F-9858-46BB-9A39-4C9189F90AE1}" type="pres">
      <dgm:prSet presAssocID="{7C5FE6A7-FEA7-4EC0-80DE-98A844D8BA39}" presName="accentRepeatNode" presStyleLbl="solidFgAcc1" presStyleIdx="4" presStyleCnt="5"/>
      <dgm:spPr/>
    </dgm:pt>
  </dgm:ptLst>
  <dgm:cxnL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4954A14D-4727-4F4E-999D-936972F28FFB}" type="presOf" srcId="{418ABE09-EEDA-4154-9221-95298035E3B8}" destId="{2F6C92AF-A8EC-4B09-B8EC-F0ED10C482ED}"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9EA9C37D-4815-4AD0-8934-490D2A108F6D}" type="presOf" srcId="{7C5FE6A7-FEA7-4EC0-80DE-98A844D8BA39}" destId="{7C58CC6A-7E30-4189-A364-443614FFED6A}"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4"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523301F2-17D8-451F-A30A-012307555E53}" srcId="{22E5B417-E18A-4F0A-9111-FCEF7AC56434}" destId="{418ABE09-EEDA-4154-9221-95298035E3B8}" srcOrd="3" destOrd="0" parTransId="{9401DAD7-C813-443C-A285-766C0F9C76CE}" sibTransId="{8033E2CB-315D-4381-9041-48C1512EB16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B565BFB4-7D0F-47AB-B623-4E98CD49EA33}" type="presParOf" srcId="{50AD92EF-7080-4416-B016-345EC380FEFF}" destId="{2F6C92AF-A8EC-4B09-B8EC-F0ED10C482ED}" srcOrd="7" destOrd="0" presId="urn:microsoft.com/office/officeart/2008/layout/VerticalCurvedList"/>
    <dgm:cxn modelId="{8F35D61A-7915-45F9-8B2A-73AC9438E0DA}" type="presParOf" srcId="{50AD92EF-7080-4416-B016-345EC380FEFF}" destId="{D214D90A-9B8C-48E8-87E1-A5F4DCD4FCA3}" srcOrd="8" destOrd="0" presId="urn:microsoft.com/office/officeart/2008/layout/VerticalCurvedList"/>
    <dgm:cxn modelId="{4908CDFB-E174-44B9-8004-9794F8AB0B63}" type="presParOf" srcId="{D214D90A-9B8C-48E8-87E1-A5F4DCD4FCA3}" destId="{99516A43-031D-44FA-8ADF-3CF6B9334CF8}" srcOrd="0" destOrd="0" presId="urn:microsoft.com/office/officeart/2008/layout/VerticalCurvedList"/>
    <dgm:cxn modelId="{7B25836D-C8EF-4995-82CF-74B16A504A1C}" type="presParOf" srcId="{50AD92EF-7080-4416-B016-345EC380FEFF}" destId="{7C58CC6A-7E30-4189-A364-443614FFED6A}" srcOrd="9" destOrd="0" presId="urn:microsoft.com/office/officeart/2008/layout/VerticalCurvedList"/>
    <dgm:cxn modelId="{EE4FFEE8-A808-4391-8DA4-51A94201FA6D}" type="presParOf" srcId="{50AD92EF-7080-4416-B016-345EC380FEFF}" destId="{94A9E5AE-FE40-4891-9D38-656E3FD5B245}" srcOrd="10" destOrd="0" presId="urn:microsoft.com/office/officeart/2008/layout/VerticalCurvedList"/>
    <dgm:cxn modelId="{31108AA8-9451-4DA2-B1CA-A3277908A7E6}" type="presParOf" srcId="{94A9E5AE-FE40-4891-9D38-656E3FD5B245}" destId="{E6729D6F-9858-46BB-9A39-4C9189F90AE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r>
            <a:rPr lang="en-US">
              <a:solidFill>
                <a:schemeClr val="bg2">
                  <a:lumMod val="10000"/>
                </a:schemeClr>
              </a:solidFill>
              <a:latin typeface="Corbel" panose="020B0503020204020204"/>
            </a:rPr>
            <a:t>Introduction</a:t>
          </a:r>
          <a:endParaRPr lang="en-US">
            <a:solidFill>
              <a:schemeClr val="bg2">
                <a:lumMod val="10000"/>
              </a:schemeClr>
            </a:solidFill>
          </a:endParaRP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a:solidFill>
          <a:schemeClr val="accent4"/>
        </a:solidFill>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r>
            <a:rPr lang="en-US">
              <a:solidFill>
                <a:srgbClr val="09213B"/>
              </a:solidFill>
            </a:rPr>
            <a:t>Measurement</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pPr rtl="0"/>
          <a:r>
            <a:rPr lang="en-US">
              <a:solidFill>
                <a:schemeClr val="bg2">
                  <a:lumMod val="10000"/>
                </a:schemeClr>
              </a:solidFill>
              <a:latin typeface="Corbel" panose="020B0503020204020204"/>
            </a:rPr>
            <a:t> The Data</a:t>
          </a:r>
          <a:endParaRPr lang="en-US">
            <a:solidFill>
              <a:schemeClr val="bg2">
                <a:lumMod val="10000"/>
              </a:schemeClr>
            </a:solidFill>
          </a:endParaRP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a:solidFill>
          <a:srgbClr val="16F73C"/>
        </a:solidFill>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400">
              <a:solidFill>
                <a:schemeClr val="tx1"/>
              </a:solidFill>
            </a:rPr>
            <a:t>2020-21 School Year</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FC6A834B-9836-4EC4-9DAB-F972C72C9912}">
      <dgm:prSet custT="1"/>
      <dgm:spPr/>
      <dgm:t>
        <a:bodyPr/>
        <a:lstStyle/>
        <a:p>
          <a:pPr rtl="0">
            <a:spcAft>
              <a:spcPts val="0"/>
            </a:spcAft>
          </a:pPr>
          <a:r>
            <a:rPr lang="en-US" sz="2400"/>
            <a:t>The Indicator </a:t>
          </a:r>
          <a:r>
            <a:rPr lang="en-US" sz="2400">
              <a:latin typeface="Corbel" panose="020B0503020204020204"/>
            </a:rPr>
            <a:t>15 </a:t>
          </a:r>
          <a:r>
            <a:rPr lang="en-US" sz="2400"/>
            <a:t>data is</a:t>
          </a:r>
          <a:r>
            <a:rPr lang="en-US" sz="2400">
              <a:latin typeface="Corbel" panose="020B0503020204020204"/>
            </a:rPr>
            <a:t>  </a:t>
          </a:r>
          <a:endParaRPr lang="en-US" sz="2400"/>
        </a:p>
        <a:p>
          <a:pPr>
            <a:spcAft>
              <a:spcPts val="0"/>
            </a:spcAft>
          </a:pPr>
          <a:r>
            <a:rPr lang="en-US" sz="2400"/>
            <a:t>collected on a school year basis </a:t>
          </a:r>
        </a:p>
      </dgm:t>
    </dgm:pt>
    <dgm:pt modelId="{BDEB6DDC-9A29-451C-A9CB-40C26884C094}" type="parTrans" cxnId="{657AB696-F8A1-428C-B743-78C47BC8D39D}">
      <dgm:prSet/>
      <dgm:spPr/>
      <dgm:t>
        <a:bodyPr/>
        <a:lstStyle/>
        <a:p>
          <a:endParaRPr lang="en-US" sz="4000"/>
        </a:p>
      </dgm:t>
    </dgm:pt>
    <dgm:pt modelId="{168F899F-4395-4B52-89CB-A5EA86B7EA1E}" type="sibTrans" cxnId="{657AB696-F8A1-428C-B743-78C47BC8D39D}">
      <dgm:prSet/>
      <dgm:spPr/>
      <dgm:t>
        <a:bodyPr/>
        <a:lstStyle/>
        <a:p>
          <a:endParaRPr lang="en-US" sz="4000"/>
        </a:p>
      </dgm:t>
    </dgm:pt>
    <dgm:pt modelId="{DE7E549C-5B30-4874-B4C6-9BABDD91A4CF}">
      <dgm:prSet custT="1"/>
      <dgm:spPr/>
      <dgm:t>
        <a:bodyPr/>
        <a:lstStyle/>
        <a:p>
          <a:pPr>
            <a:spcAft>
              <a:spcPts val="0"/>
            </a:spcAft>
          </a:pPr>
          <a:r>
            <a:rPr lang="en-US" sz="2400"/>
            <a:t>The FFY 2020 APR is </a:t>
          </a:r>
        </a:p>
        <a:p>
          <a:pPr>
            <a:spcAft>
              <a:spcPts val="0"/>
            </a:spcAft>
          </a:pPr>
          <a:r>
            <a:rPr lang="en-US" sz="2400"/>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7D64E78C-2C97-49A5-90C0-607D5C9473CE}">
      <dgm:prSet custT="1"/>
      <dgm:spPr/>
      <dgm:t>
        <a:bodyPr/>
        <a:lstStyle/>
        <a:p>
          <a:pPr>
            <a:spcAft>
              <a:spcPts val="0"/>
            </a:spcAft>
          </a:pPr>
          <a:endParaRPr lang="en-US" sz="2400"/>
        </a:p>
      </dgm:t>
    </dgm:pt>
    <dgm:pt modelId="{53A433A2-0032-4608-8B63-6DC520DABB5C}" type="parTrans" cxnId="{EA7737CB-4771-4546-B659-1EFB87DB3F07}">
      <dgm:prSet/>
      <dgm:spPr/>
      <dgm:t>
        <a:bodyPr/>
        <a:lstStyle/>
        <a:p>
          <a:endParaRPr lang="en-US" sz="4000"/>
        </a:p>
      </dgm:t>
    </dgm:pt>
    <dgm:pt modelId="{19FF7039-448E-4161-A6B7-1B5B43BD51B9}" type="sibTrans" cxnId="{EA7737CB-4771-4546-B659-1EFB87DB3F0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400">
              <a:solidFill>
                <a:schemeClr val="bg1"/>
              </a:solidFill>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800"/>
            <a:t>The 2020-21 School Year Data is </a:t>
          </a:r>
        </a:p>
        <a:p>
          <a:pPr>
            <a:spcAft>
              <a:spcPts val="0"/>
            </a:spcAft>
          </a:pPr>
          <a:r>
            <a:rPr lang="en-US" sz="2800"/>
            <a:t>included in the FFY 2020 APR</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400">
              <a:solidFill>
                <a:schemeClr val="tx1"/>
              </a:solidFill>
            </a:rPr>
            <a:t>February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657AB696-F8A1-428C-B743-78C47BC8D39D}" srcId="{E63D74D9-B0D0-4B8D-86F0-579EBA1440A3}" destId="{FC6A834B-9836-4EC4-9DAB-F972C72C9912}" srcOrd="1" destOrd="0" parTransId="{BDEB6DDC-9A29-451C-A9CB-40C26884C094}" sibTransId="{168F899F-4395-4B52-89CB-A5EA86B7EA1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E4E95DE7-3525-4412-B8E0-DED74BFEA59B}" type="presOf" srcId="{FC6A834B-9836-4EC4-9DAB-F972C72C9912}" destId="{F63F2B01-5D72-4A02-8697-133ED9E6591E}" srcOrd="0" destOrd="1" presId="urn:microsoft.com/office/officeart/2016/7/layout/RoundedRectangleTimelin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pPr rtl="0"/>
          <a:r>
            <a:rPr lang="en-US">
              <a:solidFill>
                <a:schemeClr val="bg2">
                  <a:lumMod val="10000"/>
                </a:schemeClr>
              </a:solidFill>
              <a:latin typeface="Corbel" panose="020B0503020204020204"/>
            </a:rPr>
            <a:t>Improvement Activities</a:t>
          </a:r>
          <a:endParaRPr lang="en-US">
            <a:solidFill>
              <a:schemeClr val="bg2">
                <a:lumMod val="10000"/>
              </a:schemeClr>
            </a:solidFill>
          </a:endParaRP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a:solidFill>
          <a:srgbClr val="16DEDB"/>
        </a:solidFill>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pPr rtl="0"/>
          <a:r>
            <a:rPr lang="en-US">
              <a:solidFill>
                <a:schemeClr val="bg2">
                  <a:lumMod val="10000"/>
                </a:schemeClr>
              </a:solidFill>
              <a:latin typeface="Corbel" panose="020B0503020204020204"/>
            </a:rPr>
            <a:t>Target Setting</a:t>
          </a:r>
          <a:endParaRPr lang="en-US">
            <a:solidFill>
              <a:schemeClr val="bg2">
                <a:lumMod val="10000"/>
              </a:schemeClr>
            </a:solidFill>
          </a:endParaRP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a:solidFill>
          <a:schemeClr val="accent1">
            <a:lumMod val="60000"/>
            <a:lumOff val="40000"/>
          </a:schemeClr>
        </a:solidFill>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598880" y="-857125"/>
          <a:ext cx="6666142" cy="6666142"/>
        </a:xfrm>
        <a:prstGeom prst="blockArc">
          <a:avLst>
            <a:gd name="adj1" fmla="val 18900000"/>
            <a:gd name="adj2" fmla="val 2700000"/>
            <a:gd name="adj3" fmla="val 324"/>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466584" y="309394"/>
          <a:ext cx="9474980" cy="6191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Introduction</a:t>
          </a:r>
        </a:p>
      </dsp:txBody>
      <dsp:txXfrm>
        <a:off x="466584" y="309394"/>
        <a:ext cx="9474980" cy="619184"/>
      </dsp:txXfrm>
    </dsp:sp>
    <dsp:sp modelId="{F0DBED7D-E1F2-48FF-9AF1-D8510FDF74AA}">
      <dsp:nvSpPr>
        <dsp:cNvPr id="0" name=""/>
        <dsp:cNvSpPr/>
      </dsp:nvSpPr>
      <dsp:spPr>
        <a:xfrm>
          <a:off x="79594" y="231996"/>
          <a:ext cx="773980" cy="77398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910274" y="1237873"/>
          <a:ext cx="9031290" cy="619184"/>
        </a:xfrm>
        <a:prstGeom prst="rect">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Measurement</a:t>
          </a:r>
        </a:p>
      </dsp:txBody>
      <dsp:txXfrm>
        <a:off x="910274" y="1237873"/>
        <a:ext cx="9031290" cy="619184"/>
      </dsp:txXfrm>
    </dsp:sp>
    <dsp:sp modelId="{6A6866DD-3C5F-478B-9CC6-B48E0FA84F23}">
      <dsp:nvSpPr>
        <dsp:cNvPr id="0" name=""/>
        <dsp:cNvSpPr/>
      </dsp:nvSpPr>
      <dsp:spPr>
        <a:xfrm>
          <a:off x="523283" y="1160475"/>
          <a:ext cx="773980" cy="773980"/>
        </a:xfrm>
        <a:prstGeom prst="ellipse">
          <a:avLst/>
        </a:prstGeom>
        <a:solidFill>
          <a:schemeClr val="lt1">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072247" y="2155270"/>
          <a:ext cx="8895113" cy="619184"/>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kern="1200">
              <a:solidFill>
                <a:srgbClr val="09213B"/>
              </a:solidFill>
              <a:latin typeface="Corbel" panose="020B0503020204020204"/>
            </a:rPr>
            <a:t>The Data</a:t>
          </a:r>
          <a:endParaRPr lang="en-US" sz="3200" kern="1200">
            <a:solidFill>
              <a:srgbClr val="09213B"/>
            </a:solidFill>
          </a:endParaRPr>
        </a:p>
      </dsp:txBody>
      <dsp:txXfrm>
        <a:off x="1072247" y="2155270"/>
        <a:ext cx="8895113" cy="619184"/>
      </dsp:txXfrm>
    </dsp:sp>
    <dsp:sp modelId="{178AEDC5-6531-41C7-B8B0-810E1ED2F327}">
      <dsp:nvSpPr>
        <dsp:cNvPr id="0" name=""/>
        <dsp:cNvSpPr/>
      </dsp:nvSpPr>
      <dsp:spPr>
        <a:xfrm>
          <a:off x="659461" y="2088955"/>
          <a:ext cx="773980" cy="773980"/>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C92AF-A8EC-4B09-B8EC-F0ED10C482ED}">
      <dsp:nvSpPr>
        <dsp:cNvPr id="0" name=""/>
        <dsp:cNvSpPr/>
      </dsp:nvSpPr>
      <dsp:spPr>
        <a:xfrm>
          <a:off x="910274" y="3094833"/>
          <a:ext cx="9031290" cy="619184"/>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Improvement Activities</a:t>
          </a:r>
        </a:p>
      </dsp:txBody>
      <dsp:txXfrm>
        <a:off x="910274" y="3094833"/>
        <a:ext cx="9031290" cy="619184"/>
      </dsp:txXfrm>
    </dsp:sp>
    <dsp:sp modelId="{99516A43-031D-44FA-8ADF-3CF6B9334CF8}">
      <dsp:nvSpPr>
        <dsp:cNvPr id="0" name=""/>
        <dsp:cNvSpPr/>
      </dsp:nvSpPr>
      <dsp:spPr>
        <a:xfrm>
          <a:off x="523283" y="3017435"/>
          <a:ext cx="773980" cy="773980"/>
        </a:xfrm>
        <a:prstGeom prst="ellipse">
          <a:avLst/>
        </a:prstGeom>
        <a:solidFill>
          <a:schemeClr val="lt1">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8CC6A-7E30-4189-A364-443614FFED6A}">
      <dsp:nvSpPr>
        <dsp:cNvPr id="0" name=""/>
        <dsp:cNvSpPr/>
      </dsp:nvSpPr>
      <dsp:spPr>
        <a:xfrm>
          <a:off x="466584" y="4023313"/>
          <a:ext cx="9474980" cy="619184"/>
        </a:xfrm>
        <a:prstGeom prst="rect">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Target Setting </a:t>
          </a:r>
        </a:p>
      </dsp:txBody>
      <dsp:txXfrm>
        <a:off x="466584" y="4023313"/>
        <a:ext cx="9474980" cy="619184"/>
      </dsp:txXfrm>
    </dsp:sp>
    <dsp:sp modelId="{E6729D6F-9858-46BB-9A39-4C9189F90AE1}">
      <dsp:nvSpPr>
        <dsp:cNvPr id="0" name=""/>
        <dsp:cNvSpPr/>
      </dsp:nvSpPr>
      <dsp:spPr>
        <a:xfrm>
          <a:off x="79594" y="3945915"/>
          <a:ext cx="773980" cy="773980"/>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solidFill>
                <a:schemeClr val="bg2">
                  <a:lumMod val="10000"/>
                </a:schemeClr>
              </a:solidFill>
              <a:latin typeface="Corbel" panose="020B0503020204020204"/>
            </a:rPr>
            <a:t>Introduction</a:t>
          </a:r>
          <a:endParaRPr lang="en-US" sz="6500" kern="1200">
            <a:solidFill>
              <a:schemeClr val="bg2">
                <a:lumMod val="10000"/>
              </a:schemeClr>
            </a:solidFill>
          </a:endParaRP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24293" y="-573392"/>
          <a:ext cx="4449069" cy="4449069"/>
        </a:xfrm>
        <a:prstGeom prst="blockArc">
          <a:avLst>
            <a:gd name="adj1" fmla="val 18900000"/>
            <a:gd name="adj2" fmla="val 2700000"/>
            <a:gd name="adj3" fmla="val 48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999067" y="851888"/>
          <a:ext cx="7746287" cy="1598507"/>
        </a:xfrm>
        <a:prstGeom prst="rect">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0594"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solidFill>
                <a:srgbClr val="09213B"/>
              </a:solidFill>
            </a:rPr>
            <a:t>Measurement</a:t>
          </a:r>
        </a:p>
      </dsp:txBody>
      <dsp:txXfrm>
        <a:off x="999067" y="851888"/>
        <a:ext cx="7746287" cy="1598507"/>
      </dsp:txXfrm>
    </dsp:sp>
    <dsp:sp modelId="{6A6866DD-3C5F-478B-9CC6-B48E0FA84F23}">
      <dsp:nvSpPr>
        <dsp:cNvPr id="0" name=""/>
        <dsp:cNvSpPr/>
      </dsp:nvSpPr>
      <dsp:spPr>
        <a:xfrm>
          <a:off x="0" y="652074"/>
          <a:ext cx="1998134" cy="19981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rgbClr val="16F7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65100" rIns="165100" bIns="165100" numCol="1" spcCol="1270" anchor="ctr" anchorCtr="0">
          <a:noAutofit/>
        </a:bodyPr>
        <a:lstStyle/>
        <a:p>
          <a:pPr marL="0" lvl="0" indent="0" algn="l" defTabSz="2889250" rtl="0">
            <a:lnSpc>
              <a:spcPct val="90000"/>
            </a:lnSpc>
            <a:spcBef>
              <a:spcPct val="0"/>
            </a:spcBef>
            <a:spcAft>
              <a:spcPct val="35000"/>
            </a:spcAft>
            <a:buNone/>
          </a:pPr>
          <a:r>
            <a:rPr lang="en-US" sz="6500" kern="1200">
              <a:solidFill>
                <a:schemeClr val="bg2">
                  <a:lumMod val="10000"/>
                </a:schemeClr>
              </a:solidFill>
              <a:latin typeface="Corbel" panose="020B0503020204020204"/>
            </a:rPr>
            <a:t> The Data</a:t>
          </a:r>
          <a:endParaRPr lang="en-US" sz="6500" kern="1200">
            <a:solidFill>
              <a:schemeClr val="bg2">
                <a:lumMod val="10000"/>
              </a:schemeClr>
            </a:solidFill>
          </a:endParaRP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70824" y="362602"/>
          <a:ext cx="391843" cy="3193228"/>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2020-21 School Year</a:t>
          </a:r>
        </a:p>
      </dsp:txBody>
      <dsp:txXfrm rot="5400000">
        <a:off x="1089260" y="1782422"/>
        <a:ext cx="3174100" cy="353587"/>
      </dsp:txXfrm>
    </dsp:sp>
    <dsp:sp modelId="{F63F2B01-5D72-4A02-8697-133ED9E6591E}">
      <dsp:nvSpPr>
        <dsp:cNvPr id="0" name=""/>
        <dsp:cNvSpPr/>
      </dsp:nvSpPr>
      <dsp:spPr>
        <a:xfrm>
          <a:off x="5722"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endParaRPr lang="en-US" sz="2400" kern="1200"/>
        </a:p>
        <a:p>
          <a:pPr marL="0" lvl="0" indent="0" algn="ctr" defTabSz="1066800" rtl="0">
            <a:lnSpc>
              <a:spcPct val="90000"/>
            </a:lnSpc>
            <a:spcBef>
              <a:spcPct val="0"/>
            </a:spcBef>
            <a:spcAft>
              <a:spcPts val="0"/>
            </a:spcAft>
            <a:buNone/>
          </a:pPr>
          <a:r>
            <a:rPr lang="en-US" sz="2400" kern="1200"/>
            <a:t>The Indicator </a:t>
          </a:r>
          <a:r>
            <a:rPr lang="en-US" sz="2400" kern="1200">
              <a:latin typeface="Corbel" panose="020B0503020204020204"/>
            </a:rPr>
            <a:t>15 </a:t>
          </a:r>
          <a:r>
            <a:rPr lang="en-US" sz="2400" kern="1200"/>
            <a:t>data is</a:t>
          </a:r>
          <a:r>
            <a:rPr lang="en-US" sz="2400" kern="1200">
              <a:latin typeface="Corbel" panose="020B0503020204020204"/>
            </a:rPr>
            <a:t>  </a:t>
          </a:r>
          <a:endParaRPr lang="en-US" sz="2400" kern="1200"/>
        </a:p>
        <a:p>
          <a:pPr marL="0" lvl="0" indent="0" algn="ctr" defTabSz="1066800">
            <a:lnSpc>
              <a:spcPct val="90000"/>
            </a:lnSpc>
            <a:spcBef>
              <a:spcPct val="0"/>
            </a:spcBef>
            <a:spcAft>
              <a:spcPts val="0"/>
            </a:spcAft>
            <a:buNone/>
          </a:pPr>
          <a:r>
            <a:rPr lang="en-US" sz="2400" kern="1200"/>
            <a:t>collected on a school year basis </a:t>
          </a:r>
        </a:p>
      </dsp:txBody>
      <dsp:txXfrm>
        <a:off x="5722" y="0"/>
        <a:ext cx="5322046" cy="1371451"/>
      </dsp:txXfrm>
    </dsp:sp>
    <dsp:sp modelId="{2F310C15-1BED-4BBD-A1DE-87B40BF60BC1}">
      <dsp:nvSpPr>
        <dsp:cNvPr id="0" name=""/>
        <dsp:cNvSpPr/>
      </dsp:nvSpPr>
      <dsp:spPr>
        <a:xfrm>
          <a:off x="2666745" y="1449820"/>
          <a:ext cx="0" cy="313474"/>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27561" y="1371451"/>
          <a:ext cx="78368" cy="78368"/>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763294"/>
          <a:ext cx="3193228" cy="391843"/>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bg1"/>
              </a:solidFill>
            </a:rPr>
            <a:t>FFY 2020 APR</a:t>
          </a:r>
        </a:p>
      </dsp:txBody>
      <dsp:txXfrm>
        <a:off x="4263359" y="1763294"/>
        <a:ext cx="3193228" cy="391843"/>
      </dsp:txXfrm>
    </dsp:sp>
    <dsp:sp modelId="{6AD09D91-4B94-49E3-9314-CB0BF2F207D7}">
      <dsp:nvSpPr>
        <dsp:cNvPr id="0" name=""/>
        <dsp:cNvSpPr/>
      </dsp:nvSpPr>
      <dsp:spPr>
        <a:xfrm>
          <a:off x="3198950" y="2546981"/>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0" numCol="1" spcCol="1270" anchor="t" anchorCtr="1">
          <a:noAutofit/>
        </a:bodyPr>
        <a:lstStyle/>
        <a:p>
          <a:pPr marL="0" lvl="0" indent="0" algn="ctr" defTabSz="1244600">
            <a:lnSpc>
              <a:spcPct val="90000"/>
            </a:lnSpc>
            <a:spcBef>
              <a:spcPct val="0"/>
            </a:spcBef>
            <a:spcAft>
              <a:spcPts val="0"/>
            </a:spcAft>
            <a:buNone/>
          </a:pPr>
          <a:r>
            <a:rPr lang="en-US" sz="2800" kern="1200"/>
            <a:t>The 2020-21 School Year Data is </a:t>
          </a:r>
        </a:p>
        <a:p>
          <a:pPr marL="0" lvl="0" indent="0" algn="ctr" defTabSz="1244600">
            <a:lnSpc>
              <a:spcPct val="90000"/>
            </a:lnSpc>
            <a:spcBef>
              <a:spcPct val="0"/>
            </a:spcBef>
            <a:spcAft>
              <a:spcPts val="0"/>
            </a:spcAft>
            <a:buNone/>
          </a:pPr>
          <a:r>
            <a:rPr lang="en-US" sz="2800" kern="1200"/>
            <a:t>included in the FFY 2020 APR</a:t>
          </a:r>
        </a:p>
      </dsp:txBody>
      <dsp:txXfrm>
        <a:off x="3198950" y="2546981"/>
        <a:ext cx="5322046" cy="1371451"/>
      </dsp:txXfrm>
    </dsp:sp>
    <dsp:sp modelId="{B225364B-B269-431F-AF61-ABC8EE0401B0}">
      <dsp:nvSpPr>
        <dsp:cNvPr id="0" name=""/>
        <dsp:cNvSpPr/>
      </dsp:nvSpPr>
      <dsp:spPr>
        <a:xfrm>
          <a:off x="5859974" y="2155138"/>
          <a:ext cx="0" cy="313474"/>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0789" y="2468612"/>
          <a:ext cx="78368" cy="78368"/>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57280" y="362602"/>
          <a:ext cx="391843" cy="3193228"/>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February 2022</a:t>
          </a:r>
        </a:p>
      </dsp:txBody>
      <dsp:txXfrm rot="-5400000">
        <a:off x="7456588" y="1782422"/>
        <a:ext cx="3174100" cy="353587"/>
      </dsp:txXfrm>
    </dsp:sp>
    <dsp:sp modelId="{6F1F35E7-B7DF-4548-98F0-7A70E47E2EFA}">
      <dsp:nvSpPr>
        <dsp:cNvPr id="0" name=""/>
        <dsp:cNvSpPr/>
      </dsp:nvSpPr>
      <dsp:spPr>
        <a:xfrm>
          <a:off x="6392178"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r>
            <a:rPr lang="en-US" sz="2400" kern="1200"/>
            <a:t>The FFY 2020 APR is </a:t>
          </a:r>
        </a:p>
        <a:p>
          <a:pPr marL="0" lvl="0" indent="0" algn="ctr" defTabSz="1066800">
            <a:lnSpc>
              <a:spcPct val="90000"/>
            </a:lnSpc>
            <a:spcBef>
              <a:spcPct val="0"/>
            </a:spcBef>
            <a:spcAft>
              <a:spcPts val="0"/>
            </a:spcAft>
            <a:buNone/>
          </a:pPr>
          <a:r>
            <a:rPr lang="en-US" sz="2400" kern="1200"/>
            <a:t>submitted to OSEP</a:t>
          </a:r>
        </a:p>
      </dsp:txBody>
      <dsp:txXfrm>
        <a:off x="6392178" y="0"/>
        <a:ext cx="5322046" cy="1371451"/>
      </dsp:txXfrm>
    </dsp:sp>
    <dsp:sp modelId="{0B9C7160-43DA-41EE-8EC4-4F7749243820}">
      <dsp:nvSpPr>
        <dsp:cNvPr id="0" name=""/>
        <dsp:cNvSpPr/>
      </dsp:nvSpPr>
      <dsp:spPr>
        <a:xfrm>
          <a:off x="9053202" y="1449820"/>
          <a:ext cx="0" cy="313474"/>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4017" y="1371451"/>
          <a:ext cx="78368" cy="78368"/>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rgbClr val="16DE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32080" rIns="132080" bIns="132080" numCol="1" spcCol="1270" anchor="ctr" anchorCtr="0">
          <a:noAutofit/>
        </a:bodyPr>
        <a:lstStyle/>
        <a:p>
          <a:pPr marL="0" lvl="0" indent="0" algn="l" defTabSz="2311400" rtl="0">
            <a:lnSpc>
              <a:spcPct val="90000"/>
            </a:lnSpc>
            <a:spcBef>
              <a:spcPct val="0"/>
            </a:spcBef>
            <a:spcAft>
              <a:spcPct val="35000"/>
            </a:spcAft>
            <a:buNone/>
          </a:pPr>
          <a:r>
            <a:rPr lang="en-US" sz="5200" kern="1200">
              <a:solidFill>
                <a:schemeClr val="bg2">
                  <a:lumMod val="10000"/>
                </a:schemeClr>
              </a:solidFill>
              <a:latin typeface="Corbel" panose="020B0503020204020204"/>
            </a:rPr>
            <a:t>Improvement Activities</a:t>
          </a:r>
          <a:endParaRPr lang="en-US" sz="5200" kern="1200">
            <a:solidFill>
              <a:schemeClr val="bg2">
                <a:lumMod val="10000"/>
              </a:schemeClr>
            </a:solidFill>
          </a:endParaRP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65100" rIns="165100" bIns="165100" numCol="1" spcCol="1270" anchor="ctr" anchorCtr="0">
          <a:noAutofit/>
        </a:bodyPr>
        <a:lstStyle/>
        <a:p>
          <a:pPr marL="0" lvl="0" indent="0" algn="l" defTabSz="2889250" rtl="0">
            <a:lnSpc>
              <a:spcPct val="90000"/>
            </a:lnSpc>
            <a:spcBef>
              <a:spcPct val="0"/>
            </a:spcBef>
            <a:spcAft>
              <a:spcPct val="35000"/>
            </a:spcAft>
            <a:buNone/>
          </a:pPr>
          <a:r>
            <a:rPr lang="en-US" sz="6500" kern="1200">
              <a:solidFill>
                <a:schemeClr val="bg2">
                  <a:lumMod val="10000"/>
                </a:schemeClr>
              </a:solidFill>
              <a:latin typeface="Corbel" panose="020B0503020204020204"/>
            </a:rPr>
            <a:t>Target Setting</a:t>
          </a:r>
          <a:endParaRPr lang="en-US" sz="6500" kern="1200">
            <a:solidFill>
              <a:schemeClr val="bg2">
                <a:lumMod val="10000"/>
              </a:schemeClr>
            </a:solidFill>
          </a:endParaRP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0E08F2E-5F06-4CE2-A139-452A1382A6F0}" type="datetimeFigureOut">
              <a:rPr lang="en-US"/>
              <a:t>9/22/2021</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4C5DC6-1594-414D-9341-ABA08739246C}" type="datetimeFigureOut">
              <a:rPr lang="en-US"/>
              <a:t>9/22/2021</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ysed.gov/special-education/ffy-2020-2025-spp-ap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Today’s presentation and discussion on Indicator 15 of the New York State Performance Plan is focused on special education due process impartial hearing resolution sessions and resolution session settlement agreements.</a:t>
            </a: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6113" y="1162050"/>
            <a:ext cx="5575300" cy="3136900"/>
          </a:xfrm>
        </p:spPr>
      </p:sp>
      <p:sp>
        <p:nvSpPr>
          <p:cNvPr id="3" name="Notes Placeholder 2"/>
          <p:cNvSpPr>
            <a:spLocks noGrp="1"/>
          </p:cNvSpPr>
          <p:nvPr>
            <p:ph type="body" idx="1"/>
          </p:nvPr>
        </p:nvSpPr>
        <p:spPr>
          <a:xfrm>
            <a:off x="369993" y="4715179"/>
            <a:ext cx="5608320" cy="3660458"/>
          </a:xfrm>
        </p:spPr>
        <p:txBody>
          <a:bodyPr/>
          <a:lstStyle/>
          <a:p>
            <a:pPr>
              <a:defRPr/>
            </a:pPr>
            <a:r>
              <a:rPr lang="en-US">
                <a:solidFill>
                  <a:srgbClr val="4D3E2F"/>
                </a:solidFill>
                <a:latin typeface="Arial"/>
                <a:cs typeface="Arial"/>
              </a:rPr>
              <a:t>This slide includes some key information on collection of resolution-related data:</a:t>
            </a:r>
            <a:endParaRPr lang="en-US">
              <a:latin typeface="Arial"/>
              <a:cs typeface="Arial"/>
            </a:endParaRPr>
          </a:p>
          <a:p>
            <a:pPr marL="174708" indent="-174708">
              <a:buFont typeface="Arial" panose="020B0604020202020204" pitchFamily="34" charset="0"/>
              <a:buChar char="•"/>
              <a:defRPr/>
            </a:pPr>
            <a:endParaRPr lang="en-US">
              <a:solidFill>
                <a:srgbClr val="4D3E2F"/>
              </a:solidFill>
              <a:latin typeface="Arial" panose="020B0604020202020204" pitchFamily="34" charset="0"/>
              <a:cs typeface="Arial" panose="020B0604020202020204" pitchFamily="34" charset="0"/>
            </a:endParaRPr>
          </a:p>
          <a:p>
            <a:pPr marL="640594" lvl="1" indent="-174708" defTabSz="931774">
              <a:buFont typeface="Arial" panose="020B0604020202020204" pitchFamily="34" charset="0"/>
              <a:buChar char="•"/>
              <a:defRPr/>
            </a:pPr>
            <a:r>
              <a:rPr lang="en-US">
                <a:solidFill>
                  <a:srgbClr val="4D3E2F"/>
                </a:solidFill>
                <a:latin typeface="Arial" panose="020B0604020202020204" pitchFamily="34" charset="0"/>
                <a:cs typeface="Arial" panose="020B0604020202020204" pitchFamily="34" charset="0"/>
              </a:rPr>
              <a:t>While some districts do report the number of resolution sessions/meetings requested and/or held, the New York State Education Department does not currently require that districts report this information.</a:t>
            </a:r>
          </a:p>
          <a:p>
            <a:pPr marL="465887" lvl="1" defTabSz="931774">
              <a:defRPr/>
            </a:pPr>
            <a:endParaRPr lang="en-US">
              <a:solidFill>
                <a:srgbClr val="4D3E2F"/>
              </a:solidFill>
              <a:latin typeface="Arial" panose="020B0604020202020204" pitchFamily="34" charset="0"/>
              <a:cs typeface="Arial" panose="020B0604020202020204" pitchFamily="34" charset="0"/>
            </a:endParaRPr>
          </a:p>
          <a:p>
            <a:pPr marL="640594" lvl="1" indent="-174708" defTabSz="931774">
              <a:buFont typeface="Arial" panose="020B0604020202020204" pitchFamily="34" charset="0"/>
              <a:buChar char="•"/>
              <a:defRPr/>
            </a:pPr>
            <a:r>
              <a:rPr lang="en-US">
                <a:solidFill>
                  <a:srgbClr val="4D3E2F"/>
                </a:solidFill>
                <a:latin typeface="Arial" panose="020B0604020202020204" pitchFamily="34" charset="0"/>
                <a:cs typeface="Arial" panose="020B0604020202020204" pitchFamily="34" charset="0"/>
              </a:rPr>
              <a:t>Currently, some settlement agreements occur after the resolution period has ended and as a result, these settlement agreements cannot be included in our Indicator 15 data.</a:t>
            </a:r>
          </a:p>
          <a:p>
            <a:pPr marL="174708" indent="-174708" defTabSz="931774">
              <a:buFont typeface="Courier New"/>
              <a:buChar char="o"/>
              <a:defRPr/>
            </a:pPr>
            <a:endParaRPr lang="en-US">
              <a:solidFill>
                <a:srgbClr val="4D3E2F"/>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409300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latin typeface="Arial" panose="020B0604020202020204" pitchFamily="34" charset="0"/>
                <a:cs typeface="Arial" panose="020B0604020202020204" pitchFamily="34" charset="0"/>
              </a:rPr>
              <a:t>Let's discuss how we measure Indicator 15.  </a:t>
            </a:r>
          </a:p>
          <a:p>
            <a:endParaRPr lang="en-US" dirty="0">
              <a:latin typeface="Arial" panose="020B0604020202020204" pitchFamily="34" charset="0"/>
              <a:cs typeface="Arial" panose="020B0604020202020204" pitchFamily="34" charset="0"/>
            </a:endParaRPr>
          </a:p>
          <a:p>
            <a:pPr marL="0" indent="0">
              <a:buFont typeface="Arial"/>
              <a:buNone/>
            </a:pPr>
            <a:r>
              <a:rPr lang="en-US" dirty="0">
                <a:latin typeface="Arial" panose="020B0604020202020204" pitchFamily="34" charset="0"/>
                <a:cs typeface="Arial" panose="020B0604020202020204" pitchFamily="34" charset="0"/>
              </a:rPr>
              <a:t>That is, how do we determine the number of written settlement agreements reached through resolution meetings that is subsequently reported as part of our SPP/APR?</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192802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Our goal for this section of the presentation is to increase understanding of Indicator #15 and how NYS measures and collects this data.</a:t>
            </a:r>
          </a:p>
          <a:p>
            <a:r>
              <a:rPr lang="en-US">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12</a:t>
            </a:fld>
            <a:endParaRPr lang="en-US"/>
          </a:p>
        </p:txBody>
      </p:sp>
    </p:spTree>
    <p:extLst>
      <p:ext uri="{BB962C8B-B14F-4D97-AF65-F5344CB8AC3E}">
        <p14:creationId xmlns:p14="http://schemas.microsoft.com/office/powerpoint/2010/main" val="243626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The Individuals with Disabilities Education Act (IDEA) requires that each State submit data about children with disabilities, ages 3 through 21, who receive special education and related services.  </a:t>
            </a:r>
            <a:endParaRPr lang="en-US">
              <a:solidFill>
                <a:srgbClr val="FF0000"/>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NYS collects and reports data for SPP Indicator #15 using NYSED’s Impartial Hearing Reporting System (IHRS):</a:t>
            </a:r>
          </a:p>
          <a:p>
            <a:endParaRPr lang="en-US">
              <a:latin typeface="Arial" panose="020B0604020202020204" pitchFamily="34" charset="0"/>
              <a:cs typeface="Arial" panose="020B0604020202020204" pitchFamily="34" charset="0"/>
            </a:endParaRPr>
          </a:p>
          <a:p>
            <a:pPr marL="463946" lvl="1" indent="-174708">
              <a:lnSpc>
                <a:spcPct val="90000"/>
              </a:lnSpc>
              <a:spcBef>
                <a:spcPts val="408"/>
              </a:spcBef>
              <a:buFont typeface="Courier New"/>
              <a:buChar char="o"/>
            </a:pPr>
            <a:r>
              <a:rPr lang="en-US">
                <a:latin typeface="Arial" panose="020B0604020202020204" pitchFamily="34" charset="0"/>
                <a:cs typeface="Arial" panose="020B0604020202020204" pitchFamily="34" charset="0"/>
              </a:rPr>
              <a:t>Data is entered directly into the IHRS by each school district with the exception of the New York City Department of Education (NYCDOE).  </a:t>
            </a:r>
          </a:p>
          <a:p>
            <a:pPr marL="463946" lvl="1" indent="-174708">
              <a:lnSpc>
                <a:spcPct val="90000"/>
              </a:lnSpc>
              <a:spcBef>
                <a:spcPts val="408"/>
              </a:spcBef>
              <a:buFont typeface="Courier New"/>
              <a:buChar char="o"/>
            </a:pPr>
            <a:r>
              <a:rPr lang="en-US">
                <a:latin typeface="Arial" panose="020B0604020202020204" pitchFamily="34" charset="0"/>
                <a:cs typeface="Arial" panose="020B0604020202020204" pitchFamily="34" charset="0"/>
              </a:rPr>
              <a:t>Staff from the NYC Impartial Hearing Office enter data into the NYCDOE data system: the Impartial Hearing System (IHS). </a:t>
            </a:r>
          </a:p>
          <a:p>
            <a:pPr marL="463946" lvl="1" indent="-174708">
              <a:lnSpc>
                <a:spcPct val="90000"/>
              </a:lnSpc>
              <a:spcBef>
                <a:spcPts val="408"/>
              </a:spcBef>
              <a:buFont typeface="Courier New"/>
              <a:buChar char="o"/>
            </a:pPr>
            <a:r>
              <a:rPr lang="en-US">
                <a:latin typeface="Arial" panose="020B0604020202020204" pitchFamily="34" charset="0"/>
                <a:cs typeface="Arial" panose="020B0604020202020204" pitchFamily="34" charset="0"/>
              </a:rPr>
              <a:t>Data entered into IHS is automatically transferred into IHRS on a daily basis. </a:t>
            </a:r>
          </a:p>
          <a:p>
            <a:pPr marL="447122" lvl="1" indent="-157884">
              <a:lnSpc>
                <a:spcPct val="90000"/>
              </a:lnSpc>
              <a:spcBef>
                <a:spcPts val="408"/>
              </a:spcBef>
              <a:buFont typeface="Arial"/>
              <a:buChar char="•"/>
            </a:pPr>
            <a:endParaRPr lang="en-US">
              <a:latin typeface="Arial" panose="020B0604020202020204" pitchFamily="34" charset="0"/>
              <a:cs typeface="Arial" panose="020B0604020202020204" pitchFamily="34" charset="0"/>
            </a:endParaRPr>
          </a:p>
          <a:p>
            <a:pPr marL="174708" indent="-174708">
              <a:lnSpc>
                <a:spcPct val="90000"/>
              </a:lnSpc>
              <a:spcBef>
                <a:spcPts val="408"/>
              </a:spcBef>
              <a:buFont typeface="Arial"/>
              <a:buChar char="•"/>
            </a:pPr>
            <a:r>
              <a:rPr lang="en-US">
                <a:latin typeface="Arial" panose="020B0604020202020204" pitchFamily="34" charset="0"/>
                <a:cs typeface="Arial" panose="020B0604020202020204" pitchFamily="34" charset="0"/>
              </a:rPr>
              <a:t>Data is collected daily from the IHRS.  Yearly reporting of this data is based on the period of each school year beginning on July 1 and ending June 30.</a:t>
            </a:r>
          </a:p>
          <a:p>
            <a:pPr marL="174708" indent="-174708">
              <a:lnSpc>
                <a:spcPct val="90000"/>
              </a:lnSpc>
              <a:spcBef>
                <a:spcPts val="408"/>
              </a:spcBef>
              <a:buFont typeface="Arial"/>
              <a:buChar char="•"/>
            </a:pPr>
            <a:endParaRPr lang="en-US">
              <a:latin typeface="Arial"/>
              <a:cs typeface="Arial"/>
            </a:endParaRPr>
          </a:p>
          <a:p>
            <a:pPr marL="289238" lvl="1">
              <a:lnSpc>
                <a:spcPct val="90000"/>
              </a:lnSpc>
              <a:spcBef>
                <a:spcPts val="408"/>
              </a:spcBef>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13</a:t>
            </a:fld>
            <a:endParaRPr lang="en-US"/>
          </a:p>
        </p:txBody>
      </p:sp>
    </p:spTree>
    <p:extLst>
      <p:ext uri="{BB962C8B-B14F-4D97-AF65-F5344CB8AC3E}">
        <p14:creationId xmlns:p14="http://schemas.microsoft.com/office/powerpoint/2010/main" val="2074156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This slide identifies the formula for how we measure Indicator 15 – regarding Resolution Sessions.</a:t>
            </a:r>
            <a:endParaRPr lang="en-US">
              <a:solidFill>
                <a:srgbClr val="FF0000"/>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Remember that Indicator #15 is the  % of hearing requests that went to resolution sessions that were resolved thru resolution session settlement agreements.</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The calculation is:</a:t>
            </a:r>
          </a:p>
          <a:p>
            <a:pPr lvl="1" indent="-174708">
              <a:buFont typeface="Courier New"/>
              <a:buChar char="o"/>
            </a:pPr>
            <a:r>
              <a:rPr lang="en-US">
                <a:latin typeface="Arial" panose="020B0604020202020204" pitchFamily="34" charset="0"/>
                <a:cs typeface="Arial" panose="020B0604020202020204" pitchFamily="34" charset="0"/>
              </a:rPr>
              <a:t>the number of written settlement agreements reached through resolution meetings divided by the number of resolution sessions/meetings held  times 100.</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For example, using data from the 2019-20 School Year: </a:t>
            </a:r>
          </a:p>
          <a:p>
            <a:pPr lvl="1" indent="-174708">
              <a:buFont typeface="Courier New"/>
              <a:buChar char="o"/>
            </a:pPr>
            <a:r>
              <a:rPr lang="en-US">
                <a:latin typeface="Arial" panose="020B0604020202020204" pitchFamily="34" charset="0"/>
                <a:cs typeface="Arial" panose="020B0604020202020204" pitchFamily="34" charset="0"/>
              </a:rPr>
              <a:t>The number of written settlement agreements reached through resolution meetings is 110</a:t>
            </a:r>
          </a:p>
          <a:p>
            <a:pPr lvl="1" indent="-174708">
              <a:buFont typeface="Courier New"/>
              <a:buChar char="o"/>
            </a:pPr>
            <a:r>
              <a:rPr lang="en-US">
                <a:latin typeface="Arial" panose="020B0604020202020204" pitchFamily="34" charset="0"/>
                <a:cs typeface="Arial" panose="020B0604020202020204" pitchFamily="34" charset="0"/>
              </a:rPr>
              <a:t>Divided by </a:t>
            </a:r>
          </a:p>
          <a:p>
            <a:pPr lvl="1" indent="-174708">
              <a:buFont typeface="Courier New"/>
              <a:buChar char="o"/>
            </a:pPr>
            <a:r>
              <a:rPr lang="en-US">
                <a:latin typeface="Arial" panose="020B0604020202020204" pitchFamily="34" charset="0"/>
                <a:cs typeface="Arial" panose="020B0604020202020204" pitchFamily="34" charset="0"/>
              </a:rPr>
              <a:t>The number of resolution sessions/meetings held which is 10, 770</a:t>
            </a:r>
          </a:p>
          <a:p>
            <a:pPr lvl="1" indent="-174708">
              <a:buFont typeface="Courier New"/>
              <a:buChar char="o"/>
            </a:pPr>
            <a:r>
              <a:rPr lang="en-US">
                <a:latin typeface="Arial" panose="020B0604020202020204" pitchFamily="34" charset="0"/>
                <a:cs typeface="Arial" panose="020B0604020202020204" pitchFamily="34" charset="0"/>
              </a:rPr>
              <a:t>Multiply that by 100 which equals 1.02%  </a:t>
            </a:r>
            <a:endParaRPr lang="en-US">
              <a:solidFill>
                <a:srgbClr val="FF0000"/>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For the 2019-20 School Year 1.02% of hearing requests went to resolution sessions that were resolved through resolution session settlement agreements.</a:t>
            </a:r>
          </a:p>
          <a:p>
            <a:endParaRPr lang="en-US">
              <a:latin typeface="Calibri"/>
              <a:cs typeface="Calibri"/>
            </a:endParaRPr>
          </a:p>
          <a:p>
            <a:pPr marL="174708" indent="-174708">
              <a:buFont typeface="Arial"/>
              <a:buChar char="•"/>
            </a:pPr>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14</a:t>
            </a:fld>
            <a:endParaRPr lang="en-US"/>
          </a:p>
        </p:txBody>
      </p:sp>
    </p:spTree>
    <p:extLst>
      <p:ext uri="{BB962C8B-B14F-4D97-AF65-F5344CB8AC3E}">
        <p14:creationId xmlns:p14="http://schemas.microsoft.com/office/powerpoint/2010/main" val="3386891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Are there any questions about the SPP Indicator 15 measurement or how the data is used to measure results or outcomes</a:t>
            </a:r>
            <a:r>
              <a:rPr lang="en-US">
                <a:latin typeface="Calibri"/>
                <a:cs typeface="Calibri"/>
              </a:rPr>
              <a:t>?</a:t>
            </a:r>
          </a:p>
        </p:txBody>
      </p:sp>
      <p:sp>
        <p:nvSpPr>
          <p:cNvPr id="4" name="Slide Number Placeholder 3"/>
          <p:cNvSpPr>
            <a:spLocks noGrp="1"/>
          </p:cNvSpPr>
          <p:nvPr>
            <p:ph type="sldNum" sz="quarter" idx="5"/>
          </p:nvPr>
        </p:nvSpPr>
        <p:spPr/>
        <p:txBody>
          <a:bodyPr/>
          <a:lstStyle/>
          <a:p>
            <a:fld id="{77542409-6A04-4DC6-AC3A-D3758287A8F2}" type="slidenum">
              <a:rPr lang="en-US"/>
              <a:t>15</a:t>
            </a:fld>
            <a:endParaRPr lang="en-US"/>
          </a:p>
        </p:txBody>
      </p:sp>
    </p:spTree>
    <p:extLst>
      <p:ext uri="{BB962C8B-B14F-4D97-AF65-F5344CB8AC3E}">
        <p14:creationId xmlns:p14="http://schemas.microsoft.com/office/powerpoint/2010/main" val="3768212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Now let’s look at past and current data for Indicator #15.</a:t>
            </a:r>
          </a:p>
        </p:txBody>
      </p:sp>
      <p:sp>
        <p:nvSpPr>
          <p:cNvPr id="4" name="Slide Number Placeholder 3"/>
          <p:cNvSpPr>
            <a:spLocks noGrp="1"/>
          </p:cNvSpPr>
          <p:nvPr>
            <p:ph type="sldNum" sz="quarter" idx="5"/>
          </p:nvPr>
        </p:nvSpPr>
        <p:spPr/>
        <p:txBody>
          <a:bodyPr/>
          <a:lstStyle/>
          <a:p>
            <a:fld id="{77542409-6A04-4DC6-AC3A-D3758287A8F2}" type="slidenum">
              <a:rPr lang="en-US"/>
              <a:t>16</a:t>
            </a:fld>
            <a:endParaRPr lang="en-US"/>
          </a:p>
        </p:txBody>
      </p:sp>
    </p:spTree>
    <p:extLst>
      <p:ext uri="{BB962C8B-B14F-4D97-AF65-F5344CB8AC3E}">
        <p14:creationId xmlns:p14="http://schemas.microsoft.com/office/powerpoint/2010/main" val="135047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Our Goal in this section is to increase understanding of current and trend data regarding New York State progress in meeting our Indicator #15 targets.  </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We will also look at other states' data and how we compare nationally.   </a:t>
            </a:r>
          </a:p>
          <a:p>
            <a:r>
              <a:rPr lang="en-US">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17</a:t>
            </a:fld>
            <a:endParaRPr lang="en-US"/>
          </a:p>
        </p:txBody>
      </p:sp>
    </p:spTree>
    <p:extLst>
      <p:ext uri="{BB962C8B-B14F-4D97-AF65-F5344CB8AC3E}">
        <p14:creationId xmlns:p14="http://schemas.microsoft.com/office/powerpoint/2010/main" val="2759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a:cs typeface="Arial"/>
              </a:rPr>
              <a:t>The data that we present today will reflect the Annual Performance Report (APR) data that the New York State Education Department submits to the federal Office of Special Education Programs (or OSEP).  </a:t>
            </a:r>
            <a:endParaRPr lang="en-US"/>
          </a:p>
          <a:p>
            <a:pPr marL="174708" indent="-174708">
              <a:buFont typeface="Arial"/>
              <a:buChar char="•"/>
            </a:pPr>
            <a:endParaRPr lang="en-US">
              <a:latin typeface="Arial"/>
              <a:cs typeface="Arial"/>
            </a:endParaRPr>
          </a:p>
          <a:p>
            <a:pPr marL="174708" indent="-174708">
              <a:buFont typeface="Arial"/>
              <a:buChar char="•"/>
            </a:pPr>
            <a:r>
              <a:rPr lang="en-US">
                <a:latin typeface="Arial"/>
                <a:cs typeface="Arial"/>
              </a:rPr>
              <a:t>The reporting period is based on the federal fiscal year (or FFY).  For Indicator 15, school year data is reported in the same year’s APR.  For example, the 2020-21 school year data is reported in the FFY 2020 APR which is reflected in the February 2022 APR submission to OSEP. </a:t>
            </a:r>
            <a:endParaRPr lang="en-US"/>
          </a:p>
        </p:txBody>
      </p:sp>
      <p:sp>
        <p:nvSpPr>
          <p:cNvPr id="4" name="Slide Number Placeholder 3"/>
          <p:cNvSpPr>
            <a:spLocks noGrp="1"/>
          </p:cNvSpPr>
          <p:nvPr>
            <p:ph type="sldNum" sz="quarter" idx="5"/>
          </p:nvPr>
        </p:nvSpPr>
        <p:spPr/>
        <p:txBody>
          <a:bodyPr/>
          <a:lstStyle/>
          <a:p>
            <a:pPr defTabSz="931774">
              <a:defRPr/>
            </a:pPr>
            <a:fld id="{4F9AEDF7-9276-4CA5-9DDB-B7F4F711EBC3}"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521957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This chart shows that each year there has been a significant increase in the number of due process complaints filed in New York State.  During the 2015-16 school year, 5,464 due process complaints were filed, whereas in the 2020-21 school year, 14,618 due process complaints were filed; a 167.5% increase over the six-year period.</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Please note that the 2020-21 school year data will be reported to OSEP in the Fall of 2021.</a:t>
            </a:r>
          </a:p>
          <a:p>
            <a:r>
              <a:rPr lang="en-US">
                <a:solidFill>
                  <a:srgbClr val="FF0000"/>
                </a:solidFill>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19</a:t>
            </a:fld>
            <a:endParaRPr lang="en-US"/>
          </a:p>
        </p:txBody>
      </p:sp>
    </p:spTree>
    <p:extLst>
      <p:ext uri="{BB962C8B-B14F-4D97-AF65-F5344CB8AC3E}">
        <p14:creationId xmlns:p14="http://schemas.microsoft.com/office/powerpoint/2010/main" val="307462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Indicator 15 is the percent of hearing requests that went to resolution sessions that were resolved through resolution session settlement agreements.</a:t>
            </a:r>
          </a:p>
          <a:p>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When the parties are able to reach a settlement agreement while in the early resolution stage of the impartial hearing process, there is no need to proceed to an impartial hearing.</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a:t>2</a:t>
            </a:fld>
            <a:endParaRPr lang="en-US"/>
          </a:p>
        </p:txBody>
      </p:sp>
    </p:spTree>
    <p:extLst>
      <p:ext uri="{BB962C8B-B14F-4D97-AF65-F5344CB8AC3E}">
        <p14:creationId xmlns:p14="http://schemas.microsoft.com/office/powerpoint/2010/main" val="1567634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Here is a bar graph chart showing the same data in a different manner. You can see the number of  requests for due process complaints have been steadily increasing over time. </a:t>
            </a:r>
            <a:endParaRPr lang="en-US"/>
          </a:p>
          <a:p>
            <a:pPr marL="174708" indent="-174708">
              <a:buFont typeface="Arial"/>
              <a:buChar char="•"/>
            </a:pPr>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20</a:t>
            </a:fld>
            <a:endParaRPr lang="en-US"/>
          </a:p>
        </p:txBody>
      </p:sp>
    </p:spTree>
    <p:extLst>
      <p:ext uri="{BB962C8B-B14F-4D97-AF65-F5344CB8AC3E}">
        <p14:creationId xmlns:p14="http://schemas.microsoft.com/office/powerpoint/2010/main" val="3487050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a:buChar char="•"/>
              <a:defRPr/>
            </a:pPr>
            <a:r>
              <a:rPr lang="en-US">
                <a:latin typeface="Arial" panose="020B0604020202020204" pitchFamily="34" charset="0"/>
                <a:cs typeface="Arial" panose="020B0604020202020204" pitchFamily="34" charset="0"/>
              </a:rPr>
              <a:t>As you can see on this chart and as previously indicated, the vast majority of these due process complaints continue to be filed in New York City, while the number of complaints filed in Rest of State districts, which are all districts outside of New York City, have remained fairly steady at lower rates.</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In the 2020-21 school year, 98% of all due process complaints filed in the State involve the New York City Department of Education. </a:t>
            </a:r>
          </a:p>
          <a:p>
            <a:pPr marL="174708" indent="-174708">
              <a:buFont typeface="Arial"/>
              <a:buChar char="•"/>
            </a:pPr>
            <a:endParaRPr lang="en-US">
              <a:latin typeface="Arial" panose="020B0604020202020204" pitchFamily="34" charset="0"/>
              <a:cs typeface="Arial" panose="020B0604020202020204" pitchFamily="34" charset="0"/>
            </a:endParaRPr>
          </a:p>
          <a:p>
            <a:endParaRPr lang="en-US">
              <a:solidFill>
                <a:srgbClr val="4D3E2F"/>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77542409-6A04-4DC6-AC3A-D3758287A8F2}" type="slidenum">
              <a:rPr lang="en-US"/>
              <a:t>21</a:t>
            </a:fld>
            <a:endParaRPr lang="en-US"/>
          </a:p>
        </p:txBody>
      </p:sp>
    </p:spTree>
    <p:extLst>
      <p:ext uri="{BB962C8B-B14F-4D97-AF65-F5344CB8AC3E}">
        <p14:creationId xmlns:p14="http://schemas.microsoft.com/office/powerpoint/2010/main" val="302661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121"/>
              </a:spcBef>
            </a:pPr>
            <a:r>
              <a:rPr lang="en-US">
                <a:latin typeface="Arial"/>
                <a:cs typeface="Arial"/>
              </a:rPr>
              <a:t>This chart shows additional data that was included in the calculation of each yearly percentage identified on the previous slide.  </a:t>
            </a:r>
            <a:endParaRPr lang="en-US"/>
          </a:p>
          <a:p>
            <a:pPr marL="174708" indent="-174708">
              <a:lnSpc>
                <a:spcPct val="90000"/>
              </a:lnSpc>
              <a:spcBef>
                <a:spcPts val="1121"/>
              </a:spcBef>
              <a:buFont typeface="Arial"/>
              <a:buChar char="•"/>
            </a:pPr>
            <a:r>
              <a:rPr lang="en-US">
                <a:solidFill>
                  <a:srgbClr val="4D3E2F"/>
                </a:solidFill>
                <a:latin typeface="Arial"/>
                <a:cs typeface="Arial"/>
              </a:rPr>
              <a:t>We look at 4 pieces of data when we calculate the rate of resolution settlement agreements.</a:t>
            </a:r>
          </a:p>
          <a:p>
            <a:pPr marL="291179" lvl="1">
              <a:lnSpc>
                <a:spcPct val="90000"/>
              </a:lnSpc>
              <a:spcBef>
                <a:spcPts val="1121"/>
              </a:spcBef>
            </a:pPr>
            <a:r>
              <a:rPr lang="en-US">
                <a:solidFill>
                  <a:srgbClr val="4D3E2F"/>
                </a:solidFill>
                <a:latin typeface="Arial"/>
                <a:cs typeface="Arial"/>
              </a:rPr>
              <a:t>-The number of Due Process Complaints filed</a:t>
            </a:r>
          </a:p>
          <a:p>
            <a:pPr marL="291179" lvl="1">
              <a:lnSpc>
                <a:spcPct val="90000"/>
              </a:lnSpc>
              <a:spcBef>
                <a:spcPts val="1121"/>
              </a:spcBef>
            </a:pPr>
            <a:r>
              <a:rPr lang="en-US">
                <a:solidFill>
                  <a:srgbClr val="4D3E2F"/>
                </a:solidFill>
                <a:latin typeface="Arial"/>
                <a:cs typeface="Arial"/>
              </a:rPr>
              <a:t>-The number of Resolution Meetings held.</a:t>
            </a:r>
          </a:p>
          <a:p>
            <a:pPr marL="291179" lvl="1">
              <a:lnSpc>
                <a:spcPct val="90000"/>
              </a:lnSpc>
              <a:spcBef>
                <a:spcPts val="1121"/>
              </a:spcBef>
            </a:pPr>
            <a:r>
              <a:rPr lang="en-US">
                <a:solidFill>
                  <a:srgbClr val="4D3E2F"/>
                </a:solidFill>
                <a:latin typeface="Arial"/>
                <a:cs typeface="Arial"/>
              </a:rPr>
              <a:t>-The number and rate of Resolution Settlement Agreements.</a:t>
            </a:r>
          </a:p>
          <a:p>
            <a:pPr marL="174708" indent="-174708">
              <a:lnSpc>
                <a:spcPct val="90000"/>
              </a:lnSpc>
              <a:spcBef>
                <a:spcPts val="1121"/>
              </a:spcBef>
              <a:buFont typeface="Arial,Sans-Serif"/>
              <a:buChar char="•"/>
            </a:pPr>
            <a:r>
              <a:rPr lang="en-US">
                <a:solidFill>
                  <a:srgbClr val="4D3E2F"/>
                </a:solidFill>
                <a:latin typeface="Arial"/>
                <a:cs typeface="Arial"/>
              </a:rPr>
              <a:t>As you can see, as the number of due process complaints increased, the number of resolution meeting settlement agreements decreased. </a:t>
            </a:r>
          </a:p>
          <a:p>
            <a:pPr marL="174708" indent="-174708">
              <a:lnSpc>
                <a:spcPct val="90000"/>
              </a:lnSpc>
              <a:spcBef>
                <a:spcPts val="1121"/>
              </a:spcBef>
              <a:buFont typeface="Arial"/>
              <a:buChar char="•"/>
            </a:pPr>
            <a:r>
              <a:rPr lang="en-US">
                <a:solidFill>
                  <a:srgbClr val="4D3E2F"/>
                </a:solidFill>
                <a:latin typeface="Arial"/>
                <a:cs typeface="Arial"/>
              </a:rPr>
              <a:t>As a result, the rate of Resolution Settlement Agreements decreased over time from 3.1 percent in 2015-16 to 1.02% in 2019-20.</a:t>
            </a:r>
            <a:endParaRPr lang="en-US"/>
          </a:p>
          <a:p>
            <a:pPr>
              <a:lnSpc>
                <a:spcPct val="90000"/>
              </a:lnSpc>
              <a:spcBef>
                <a:spcPts val="1121"/>
              </a:spcBef>
            </a:pPr>
            <a:endParaRPr lang="en-US">
              <a:latin typeface="Calibri"/>
              <a:cs typeface="Calibri"/>
            </a:endParaRPr>
          </a:p>
          <a:p>
            <a:pPr marL="214179" indent="-214179">
              <a:lnSpc>
                <a:spcPct val="90000"/>
              </a:lnSpc>
              <a:spcBef>
                <a:spcPts val="1121"/>
              </a:spcBef>
              <a:buFont typeface="Arial"/>
              <a:buChar char="•"/>
            </a:pPr>
            <a:endParaRPr lang="en-US"/>
          </a:p>
          <a:p>
            <a:pPr marL="214179" indent="-214179">
              <a:lnSpc>
                <a:spcPct val="90000"/>
              </a:lnSpc>
              <a:spcBef>
                <a:spcPts val="1121"/>
              </a:spcBef>
              <a:buFont typeface="Arial"/>
              <a:buChar cha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22</a:t>
            </a:fld>
            <a:endParaRPr lang="en-US"/>
          </a:p>
        </p:txBody>
      </p:sp>
    </p:spTree>
    <p:extLst>
      <p:ext uri="{BB962C8B-B14F-4D97-AF65-F5344CB8AC3E}">
        <p14:creationId xmlns:p14="http://schemas.microsoft.com/office/powerpoint/2010/main" val="348119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This slide shows NYS reported trend data for Indicator 15 over the past six years. </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At the top of the slide, you can see a chart with our target for each year and the corresponding actual performance data beneath it.  </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The line graph provides another representation of this data. The blue line indicates the target while the red line indicates New York State’s actual performance.  </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Here are some important highlights of this data:</a:t>
            </a:r>
          </a:p>
          <a:p>
            <a:pPr marL="640594" lvl="1" indent="-174708">
              <a:buFont typeface="Courier New"/>
              <a:buChar char="o"/>
            </a:pPr>
            <a:r>
              <a:rPr lang="en-US">
                <a:latin typeface="Arial" panose="020B0604020202020204" pitchFamily="34" charset="0"/>
                <a:cs typeface="Arial" panose="020B0604020202020204" pitchFamily="34" charset="0"/>
              </a:rPr>
              <a:t>In 2006, the State established a baseline of 10.63% of resolution sessions that would end in a written settlement agreement.  This was the actual performance data for 2006.</a:t>
            </a:r>
          </a:p>
          <a:p>
            <a:pPr marL="640594" lvl="1" indent="-174708" defTabSz="931774">
              <a:buFont typeface="Courier New"/>
              <a:buChar char="o"/>
              <a:defRPr/>
            </a:pPr>
            <a:r>
              <a:rPr lang="en-US">
                <a:latin typeface="Arial" panose="020B0604020202020204" pitchFamily="34" charset="0"/>
                <a:cs typeface="Arial" panose="020B0604020202020204" pitchFamily="34" charset="0"/>
              </a:rPr>
              <a:t>An increase in the numbers in red would mean improvement. However, as you can see from this chart, New York State performance fell below the targets for each of the 6 years shown – from 2014 to 2019 and our results continue to fall. When we had originally set the targets, we thought our performance would improve up to the 11-12% range.  It did not.  Instead, our rate of performance progressively decreased.</a:t>
            </a:r>
          </a:p>
          <a:p>
            <a:pPr marL="640594" lvl="1" indent="-174708">
              <a:buFont typeface="Courier New"/>
              <a:buChar char="o"/>
            </a:pPr>
            <a:r>
              <a:rPr lang="en-US">
                <a:latin typeface="Arial" panose="020B0604020202020204" pitchFamily="34" charset="0"/>
                <a:cs typeface="Arial" panose="020B0604020202020204" pitchFamily="34" charset="0"/>
              </a:rPr>
              <a:t>Thinking back to the previous trend charts, we realize that while the number of due process complaints increased during these years, the percentage of these complaints that reached a written settlement agreement during the resolution period fell.</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23</a:t>
            </a:fld>
            <a:endParaRPr lang="en-US"/>
          </a:p>
        </p:txBody>
      </p:sp>
    </p:spTree>
    <p:extLst>
      <p:ext uri="{BB962C8B-B14F-4D97-AF65-F5344CB8AC3E}">
        <p14:creationId xmlns:p14="http://schemas.microsoft.com/office/powerpoint/2010/main" val="1480516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49568">
              <a:defRPr>
                <a:solidFill>
                  <a:schemeClr val="tx1"/>
                </a:solidFill>
                <a:latin typeface="StoneSerif SBIN SmBd v.1" pitchFamily="2" charset="0"/>
              </a:defRPr>
            </a:lvl1pPr>
            <a:lvl2pPr marL="757066" indent="-291179" algn="ctr" defTabSz="949568">
              <a:defRPr>
                <a:solidFill>
                  <a:schemeClr val="tx1"/>
                </a:solidFill>
                <a:latin typeface="StoneSerif SBIN SmBd v.1" pitchFamily="2" charset="0"/>
              </a:defRPr>
            </a:lvl2pPr>
            <a:lvl3pPr marL="1164717" indent="-232943" algn="ctr" defTabSz="949568">
              <a:defRPr>
                <a:solidFill>
                  <a:schemeClr val="tx1"/>
                </a:solidFill>
                <a:latin typeface="StoneSerif SBIN SmBd v.1" pitchFamily="2" charset="0"/>
              </a:defRPr>
            </a:lvl3pPr>
            <a:lvl4pPr marL="1630604" indent="-232943" algn="ctr" defTabSz="949568">
              <a:defRPr>
                <a:solidFill>
                  <a:schemeClr val="tx1"/>
                </a:solidFill>
                <a:latin typeface="StoneSerif SBIN SmBd v.1" pitchFamily="2" charset="0"/>
              </a:defRPr>
            </a:lvl4pPr>
            <a:lvl5pPr marL="2096491" indent="-232943" algn="ctr" defTabSz="949568">
              <a:defRPr>
                <a:solidFill>
                  <a:schemeClr val="tx1"/>
                </a:solidFill>
                <a:latin typeface="StoneSerif SBIN SmBd v.1" pitchFamily="2" charset="0"/>
              </a:defRPr>
            </a:lvl5pPr>
            <a:lvl6pPr marL="2562377" indent="-232943" algn="ctr" defTabSz="949568" eaLnBrk="0" fontAlgn="base" hangingPunct="0">
              <a:spcBef>
                <a:spcPct val="0"/>
              </a:spcBef>
              <a:spcAft>
                <a:spcPct val="0"/>
              </a:spcAft>
              <a:defRPr>
                <a:solidFill>
                  <a:schemeClr val="tx1"/>
                </a:solidFill>
                <a:latin typeface="StoneSerif SBIN SmBd v.1" pitchFamily="2" charset="0"/>
              </a:defRPr>
            </a:lvl6pPr>
            <a:lvl7pPr marL="3028264" indent="-232943" algn="ctr" defTabSz="949568" eaLnBrk="0" fontAlgn="base" hangingPunct="0">
              <a:spcBef>
                <a:spcPct val="0"/>
              </a:spcBef>
              <a:spcAft>
                <a:spcPct val="0"/>
              </a:spcAft>
              <a:defRPr>
                <a:solidFill>
                  <a:schemeClr val="tx1"/>
                </a:solidFill>
                <a:latin typeface="StoneSerif SBIN SmBd v.1" pitchFamily="2" charset="0"/>
              </a:defRPr>
            </a:lvl7pPr>
            <a:lvl8pPr marL="3494151" indent="-232943" algn="ctr" defTabSz="949568" eaLnBrk="0" fontAlgn="base" hangingPunct="0">
              <a:spcBef>
                <a:spcPct val="0"/>
              </a:spcBef>
              <a:spcAft>
                <a:spcPct val="0"/>
              </a:spcAft>
              <a:defRPr>
                <a:solidFill>
                  <a:schemeClr val="tx1"/>
                </a:solidFill>
                <a:latin typeface="StoneSerif SBIN SmBd v.1" pitchFamily="2" charset="0"/>
              </a:defRPr>
            </a:lvl8pPr>
            <a:lvl9pPr marL="3960038" indent="-232943" algn="ctr" defTabSz="949568" eaLnBrk="0" fontAlgn="base" hangingPunct="0">
              <a:spcBef>
                <a:spcPct val="0"/>
              </a:spcBef>
              <a:spcAft>
                <a:spcPct val="0"/>
              </a:spcAft>
              <a:defRPr>
                <a:solidFill>
                  <a:schemeClr val="tx1"/>
                </a:solidFill>
                <a:latin typeface="StoneSerif SBIN SmBd v.1" pitchFamily="2" charset="0"/>
              </a:defRPr>
            </a:lvl9pPr>
          </a:lstStyle>
          <a:p>
            <a:pPr algn="r"/>
            <a:fld id="{C18ECB33-95E1-4243-8351-6ABD03395FD4}" type="slidenum">
              <a:rPr lang="en-US" altLang="en-US">
                <a:latin typeface="Arial" panose="020B0604020202020204" pitchFamily="34" charset="0"/>
              </a:rPr>
              <a:pPr algn="r"/>
              <a:t>24</a:t>
            </a:fld>
            <a:endParaRPr lang="en-US" altLang="en-US">
              <a:latin typeface="Arial" panose="020B0604020202020204" pitchFamily="34" charset="0"/>
            </a:endParaRPr>
          </a:p>
        </p:txBody>
      </p:sp>
      <p:sp>
        <p:nvSpPr>
          <p:cNvPr id="66563" name="Rectangle 2"/>
          <p:cNvSpPr>
            <a:spLocks noGrp="1" noRot="1" noChangeAspect="1" noChangeArrowheads="1" noTextEdit="1"/>
          </p:cNvSpPr>
          <p:nvPr>
            <p:ph type="sldImg"/>
          </p:nvPr>
        </p:nvSpPr>
        <p:spPr>
          <a:xfrm>
            <a:off x="431800" y="708025"/>
            <a:ext cx="6303963" cy="3546475"/>
          </a:xfrm>
          <a:ln/>
        </p:spPr>
      </p:sp>
      <p:sp>
        <p:nvSpPr>
          <p:cNvPr id="66564" name="Rectangle 3"/>
          <p:cNvSpPr>
            <a:spLocks noGrp="1" noChangeArrowheads="1"/>
          </p:cNvSpPr>
          <p:nvPr>
            <p:ph type="body" idx="1"/>
          </p:nvPr>
        </p:nvSpPr>
        <p:spPr>
          <a:xfrm>
            <a:off x="717268" y="4491647"/>
            <a:ext cx="5731651" cy="425116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708" indent="-174708">
              <a:buFont typeface="Arial"/>
              <a:buChar char="•"/>
            </a:pPr>
            <a:r>
              <a:rPr lang="en-US" altLang="en-US" dirty="0">
                <a:latin typeface="Arial" panose="020B0604020202020204" pitchFamily="34" charset="0"/>
                <a:cs typeface="Arial" panose="020B0604020202020204" pitchFamily="34" charset="0"/>
              </a:rPr>
              <a:t>This slide provides another representation of the comparison between the number of due process complaints filed (in orange), the number of resolutions meetings held (in blue), and the number of settlement agreements the districts reported as reached during resolution sessions (in purple).</a:t>
            </a:r>
          </a:p>
          <a:p>
            <a:endParaRPr lang="en-US" altLang="en-US" dirty="0">
              <a:latin typeface="Arial" panose="020B0604020202020204" pitchFamily="34" charset="0"/>
              <a:cs typeface="Arial" panose="020B0604020202020204" pitchFamily="34" charset="0"/>
            </a:endParaRPr>
          </a:p>
          <a:p>
            <a:pPr marL="174708" indent="-174708">
              <a:buFont typeface="Arial"/>
              <a:buChar char="•"/>
            </a:pPr>
            <a:r>
              <a:rPr lang="en-US" altLang="en-US" dirty="0">
                <a:latin typeface="Arial"/>
                <a:cs typeface="Arial"/>
              </a:rPr>
              <a:t>As this chart shows, New York State districts are currently reporting very few settlement agreements being reached during the resolution period.  This number has also decreased from 2006-07 school year with 587 settlement agreements as a result of a resolution period to 110 in the 2019-20 school year.  It is New York State’s goal to increase the number of settlement agreements reached during resolution sessions.  However, the State's actual performance data shows a downward trend, with fewer settlement agreements being reached.</a:t>
            </a:r>
          </a:p>
          <a:p>
            <a:pPr marL="291179" indent="-291179">
              <a:buFont typeface="Arial"/>
              <a:buChar cha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036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California, Florida, Illinois, New York, Ohio, Pennsylvania and Texas are known as the 7-PAK States.  The 7-PAK States is a consortium of the seven largest states that the National Association of State Directors of Special Education, Inc. (NASDSE) determined to have both similar demographics (e.g., general population, diversity, significant rural and inter-city populations) and issues in the delivery of special education programs to its students with disabilities. </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When New York State’s resolution settlement agreement results data is compared to the 7-PAK states, New York’s performance has been consistently the lowest every year for the past five years. For example, when New York State is compared to California which is the 7-PAK state with the next lowest percentage of resolution settlement agreements, New York State’s 2018 data indicates 1.34% of resolution sessions resulted in agreement as compared to California in which the percentage was 21.92% resulting in agreement.  For that same year, Florida’s agreement rate was 92.59%.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25</a:t>
            </a:fld>
            <a:endParaRPr lang="en-US"/>
          </a:p>
        </p:txBody>
      </p:sp>
    </p:spTree>
    <p:extLst>
      <p:ext uri="{BB962C8B-B14F-4D97-AF65-F5344CB8AC3E}">
        <p14:creationId xmlns:p14="http://schemas.microsoft.com/office/powerpoint/2010/main" val="2113172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When we look at the national data for Indicator #15 for FFY 2018, we can see that the national average for resolution agreements was just under 50%, while New York State results were less than 2%.  </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Additionally, New York State was one of only five states that reported settlement agreement rates between 0% to less than 10%, which is very low.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4234535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121"/>
              </a:spcBef>
              <a:defRPr/>
            </a:pPr>
            <a:r>
              <a:rPr lang="en-US">
                <a:solidFill>
                  <a:srgbClr val="4D3E2F"/>
                </a:solidFill>
                <a:latin typeface="Arial" panose="020B0604020202020204" pitchFamily="34" charset="0"/>
                <a:cs typeface="Arial" panose="020B0604020202020204" pitchFamily="34" charset="0"/>
              </a:rPr>
              <a:t>What</a:t>
            </a:r>
            <a:r>
              <a:rPr lang="en-US">
                <a:latin typeface="Arial" panose="020B0604020202020204" pitchFamily="34" charset="0"/>
                <a:cs typeface="Arial" panose="020B0604020202020204" pitchFamily="34" charset="0"/>
              </a:rPr>
              <a:t> did you find interesting about the data for Indicator 15?  What, if any, New York State data components surprised you?</a:t>
            </a:r>
          </a:p>
          <a:p>
            <a:pPr>
              <a:defRP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446985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Thinking about what we've discussed so far, let's look at how we can improve our Indicator 15 results.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28</a:t>
            </a:fld>
            <a:endParaRPr lang="en-US"/>
          </a:p>
        </p:txBody>
      </p:sp>
    </p:spTree>
    <p:extLst>
      <p:ext uri="{BB962C8B-B14F-4D97-AF65-F5344CB8AC3E}">
        <p14:creationId xmlns:p14="http://schemas.microsoft.com/office/powerpoint/2010/main" val="3697421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Our goal in this section is to increase understanding of both current and proposed improvement activities for this Indicator and obtain your input on these improvement strategies.  </a:t>
            </a:r>
          </a:p>
          <a:p>
            <a:r>
              <a:rPr lang="en-US">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29</a:t>
            </a:fld>
            <a:endParaRPr lang="en-US"/>
          </a:p>
        </p:txBody>
      </p:sp>
    </p:spTree>
    <p:extLst>
      <p:ext uri="{BB962C8B-B14F-4D97-AF65-F5344CB8AC3E}">
        <p14:creationId xmlns:p14="http://schemas.microsoft.com/office/powerpoint/2010/main" val="415738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a:latin typeface="Arial" panose="020B0604020202020204" pitchFamily="34" charset="0"/>
                <a:cs typeface="Arial" panose="020B0604020202020204" pitchFamily="34" charset="0"/>
              </a:rPr>
              <a:t>As we advance through the slides, we will review how we measure Indicator 15 and the data that New York State has reported over the last few years.</a:t>
            </a:r>
          </a:p>
          <a:p>
            <a:r>
              <a:rPr lang="en-US">
                <a:latin typeface="Arial" panose="020B0604020202020204" pitchFamily="34" charset="0"/>
                <a:cs typeface="Arial" panose="020B0604020202020204" pitchFamily="34" charset="0"/>
              </a:rPr>
              <a:t> </a:t>
            </a:r>
          </a:p>
          <a:p>
            <a:pPr marL="174708" indent="-174708">
              <a:buFont typeface="Arial"/>
              <a:buChar char="•"/>
            </a:pPr>
            <a:r>
              <a:rPr lang="en-US">
                <a:latin typeface="Arial" panose="020B0604020202020204" pitchFamily="34" charset="0"/>
                <a:cs typeface="Arial" panose="020B0604020202020204" pitchFamily="34" charset="0"/>
              </a:rPr>
              <a:t>We will also propose new targets and consider improvement strategies to help us achieve those targets.</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This agenda is a road map for collaboration between NYSED and our stakeholders, providing opportunities for you to pose questions and provide input to advise future direction. </a:t>
            </a:r>
          </a:p>
          <a:p>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600537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8069"/>
            <a:ext cx="5608320" cy="3660458"/>
          </a:xfrm>
        </p:spPr>
        <p:txBody>
          <a:bodyPr/>
          <a:lstStyle/>
          <a:p>
            <a:pPr marL="174708" indent="-174708">
              <a:buFont typeface="Arial"/>
              <a:buChar char="•"/>
            </a:pPr>
            <a:r>
              <a:rPr lang="en-US">
                <a:latin typeface="Arial" panose="020B0604020202020204" pitchFamily="34" charset="0"/>
                <a:cs typeface="Arial" panose="020B0604020202020204" pitchFamily="34" charset="0"/>
              </a:rPr>
              <a:t>There are currently some existing improvement activities to address Indicator 15.</a:t>
            </a:r>
          </a:p>
          <a:p>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For example, the May 2019 Comprehensive Compliance Assurance Plan (CAP) issued from the New York State Education Department’s Office of Special Education for the New York City Department of Education required that the district develop a plan to ensure that staff representing the district at due process hearings are authorized to enter into settlement agreements and utilize resolution sessions to resolve issues addressed in impartial hearing requests. The CAP also requires the district to develop methods to more effectively use resolution sessions to resolve due process hearing complaints. The New York State Education Department continues to work closely with the NYCDOE to address these requirements.</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panose="020B0604020202020204" pitchFamily="34" charset="0"/>
                <a:cs typeface="Arial" panose="020B0604020202020204" pitchFamily="34" charset="0"/>
              </a:rPr>
              <a:t>Currently, NYSED provides guidance on resolutions sessions on its website through question and answer documents.</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a:cs typeface="Arial"/>
              </a:rPr>
              <a:t>The NYSED website also provides the Procedural Safeguards Notice which informs parents of their legal rights under federal and State laws regarding the special education process, to ensure their child receives a free appropriate public education.  The Procedural Safeguards Notice must be provided by the district to parents of a student with a disability at a minimum of one time per year and also upon other occasions including the first filing of a due process complaint notice</a:t>
            </a:r>
            <a:r>
              <a:rPr lang="en-US"/>
              <a:t>.</a:t>
            </a:r>
          </a:p>
          <a:p>
            <a:endParaRPr lang="en-US"/>
          </a:p>
          <a:p>
            <a:pPr marL="174708" indent="-174708">
              <a:buFont typeface="Arial"/>
              <a:buChar char="•"/>
            </a:pPr>
            <a:endParaRPr lang="en-US"/>
          </a:p>
          <a:p>
            <a:r>
              <a:rPr lang="en-US">
                <a:solidFill>
                  <a:srgbClr val="FF0000"/>
                </a:solidFill>
              </a:rPr>
              <a:t>  </a:t>
            </a:r>
          </a:p>
        </p:txBody>
      </p:sp>
      <p:sp>
        <p:nvSpPr>
          <p:cNvPr id="4" name="Slide Number Placeholder 3"/>
          <p:cNvSpPr>
            <a:spLocks noGrp="1"/>
          </p:cNvSpPr>
          <p:nvPr>
            <p:ph type="sldNum" sz="quarter" idx="5"/>
          </p:nvPr>
        </p:nvSpPr>
        <p:spPr/>
        <p:txBody>
          <a:bodyPr/>
          <a:lstStyle/>
          <a:p>
            <a:fld id="{77542409-6A04-4DC6-AC3A-D3758287A8F2}" type="slidenum">
              <a:rPr lang="en-US"/>
              <a:t>30</a:t>
            </a:fld>
            <a:endParaRPr lang="en-US"/>
          </a:p>
        </p:txBody>
      </p:sp>
    </p:spTree>
    <p:extLst>
      <p:ext uri="{BB962C8B-B14F-4D97-AF65-F5344CB8AC3E}">
        <p14:creationId xmlns:p14="http://schemas.microsoft.com/office/powerpoint/2010/main" val="1390488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defTabSz="931774">
              <a:buFont typeface="Arial"/>
              <a:buChar char="•"/>
              <a:defRPr/>
            </a:pPr>
            <a:r>
              <a:rPr lang="en-US">
                <a:latin typeface="Arial"/>
                <a:ea typeface="+mn-lt"/>
                <a:cs typeface="+mn-lt"/>
              </a:rPr>
              <a:t>NYSED is proposing a number of improvement activities for Indicator 15. For example, to ensure timely and accurate data, NYSED is proposing to:</a:t>
            </a:r>
          </a:p>
          <a:p>
            <a:pPr marL="757066" lvl="1" indent="-291179" defTabSz="931774">
              <a:buFont typeface="Arial"/>
              <a:buChar char="•"/>
              <a:defRPr/>
            </a:pPr>
            <a:endParaRPr lang="en-US">
              <a:latin typeface="Arial"/>
              <a:ea typeface="+mn-lt"/>
              <a:cs typeface="+mn-lt"/>
            </a:endParaRPr>
          </a:p>
          <a:p>
            <a:pPr marL="757066" lvl="1" indent="-291179" defTabSz="931774">
              <a:buFont typeface="Arial"/>
              <a:buChar char="•"/>
              <a:defRPr/>
            </a:pPr>
            <a:r>
              <a:rPr lang="en-US">
                <a:latin typeface="Arial"/>
                <a:ea typeface="+mn-lt"/>
                <a:cs typeface="+mn-lt"/>
              </a:rPr>
              <a:t>Review its data collection and reporting requirements and processes regarding resolution meetings to ensure collection of pertinent data points from all districts, including all Community School Districts in the New York City Department of Education (NYCDOE).</a:t>
            </a:r>
          </a:p>
          <a:p>
            <a:pPr marL="757066" lvl="1" indent="-291179" defTabSz="931774">
              <a:buFont typeface="Arial"/>
              <a:buChar char="•"/>
              <a:defRPr/>
            </a:pPr>
            <a:endParaRPr lang="en-US">
              <a:latin typeface="Arial"/>
              <a:ea typeface="+mn-lt"/>
              <a:cs typeface="+mn-lt"/>
            </a:endParaRPr>
          </a:p>
          <a:p>
            <a:pPr marL="757066" lvl="1" indent="-291179" defTabSz="931774">
              <a:buFont typeface="Arial"/>
              <a:buChar char="•"/>
              <a:defRPr/>
            </a:pPr>
            <a:r>
              <a:rPr lang="en-US">
                <a:latin typeface="Arial"/>
                <a:ea typeface="+mn-lt"/>
                <a:cs typeface="+mn-lt"/>
              </a:rPr>
              <a:t>Provide guidance to districts to improve data collection and reporting regarding all aspects of the resolution process; and</a:t>
            </a:r>
          </a:p>
          <a:p>
            <a:pPr marL="757066" lvl="1" indent="-291179" defTabSz="931774">
              <a:buFont typeface="Arial"/>
              <a:buChar char="•"/>
              <a:defRPr/>
            </a:pPr>
            <a:endParaRPr lang="en-US">
              <a:latin typeface="Arial"/>
              <a:ea typeface="+mn-lt"/>
              <a:cs typeface="+mn-lt"/>
            </a:endParaRPr>
          </a:p>
          <a:p>
            <a:pPr marL="757066" lvl="1" indent="-291179" defTabSz="931774">
              <a:buFont typeface="Arial"/>
              <a:buChar char="•"/>
              <a:defRPr/>
            </a:pPr>
            <a:r>
              <a:rPr lang="en-US">
                <a:latin typeface="Arial"/>
                <a:ea typeface="+mn-lt"/>
                <a:cs typeface="+mn-lt"/>
              </a:rPr>
              <a:t>Engage in increased monitoring of district submission of this data.</a:t>
            </a:r>
          </a:p>
          <a:p>
            <a:endParaRPr lang="en-US">
              <a:solidFill>
                <a:srgbClr val="FF0000"/>
              </a:solidFill>
              <a:latin typeface="Corbel"/>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31</a:t>
            </a:fld>
            <a:endParaRPr lang="en-US"/>
          </a:p>
        </p:txBody>
      </p:sp>
    </p:spTree>
    <p:extLst>
      <p:ext uri="{BB962C8B-B14F-4D97-AF65-F5344CB8AC3E}">
        <p14:creationId xmlns:p14="http://schemas.microsoft.com/office/powerpoint/2010/main" val="1380431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endParaRPr lang="en-US">
              <a:solidFill>
                <a:srgbClr val="09213B"/>
              </a:solidFill>
              <a:latin typeface="Corbel"/>
              <a:cs typeface="Calibri"/>
            </a:endParaRPr>
          </a:p>
          <a:p>
            <a:pPr marL="300497" lvl="1" indent="-291179" defTabSz="931774">
              <a:lnSpc>
                <a:spcPct val="90000"/>
              </a:lnSpc>
              <a:spcBef>
                <a:spcPts val="408"/>
              </a:spcBef>
              <a:buFont typeface="Arial"/>
              <a:buChar char="•"/>
              <a:defRPr/>
            </a:pPr>
            <a:r>
              <a:rPr lang="en-US">
                <a:latin typeface="Arial" panose="020B0604020202020204" pitchFamily="34" charset="0"/>
                <a:ea typeface="+mn-lt"/>
                <a:cs typeface="Arial" panose="020B0604020202020204" pitchFamily="34" charset="0"/>
              </a:rPr>
              <a:t>NYSED also proposes to require NYCDOE to develop and implement new procedures to initiate a resolution session in all instances within the required timelines upon the parent’s filing of an impartial hearing request, unless the parent and district agree to waive the resolution session. </a:t>
            </a:r>
          </a:p>
          <a:p>
            <a:pPr marL="465887" lvl="1" defTabSz="931774">
              <a:lnSpc>
                <a:spcPct val="90000"/>
              </a:lnSpc>
              <a:spcBef>
                <a:spcPts val="408"/>
              </a:spcBef>
              <a:defRPr/>
            </a:pPr>
            <a:endParaRPr lang="en-US">
              <a:latin typeface="Arial" panose="020B0604020202020204" pitchFamily="34" charset="0"/>
              <a:ea typeface="+mn-lt"/>
              <a:cs typeface="Arial" panose="020B0604020202020204" pitchFamily="34" charset="0"/>
            </a:endParaRPr>
          </a:p>
          <a:p>
            <a:pPr marL="300238" lvl="1" indent="-291179" defTabSz="931774">
              <a:lnSpc>
                <a:spcPct val="90000"/>
              </a:lnSpc>
              <a:spcBef>
                <a:spcPts val="408"/>
              </a:spcBef>
              <a:buFont typeface="Arial"/>
              <a:buChar char="•"/>
              <a:defRPr/>
            </a:pPr>
            <a:r>
              <a:rPr lang="en-US">
                <a:latin typeface="Arial"/>
                <a:ea typeface="+mn-lt"/>
                <a:cs typeface="Arial"/>
              </a:rPr>
              <a:t>NYSED also proposes to revise its Impartial Hearing Reporting System (IHRS), which is NYSED’s own electronic data collection and monitoring system, to obtain and monitor pertinent data from districts on resolution sessions. New York City Department of Education’s Impartial Hearing System (IHS) will likely require revision as well. Districts outside of New York City will also need to revise their data reporting processes to ensure reporting of all pertinent resolution data into IHRS.</a:t>
            </a:r>
          </a:p>
          <a:p>
            <a:pPr marL="766384" lvl="2" indent="-291179" defTabSz="931774">
              <a:lnSpc>
                <a:spcPct val="90000"/>
              </a:lnSpc>
              <a:spcBef>
                <a:spcPts val="408"/>
              </a:spcBef>
              <a:buFont typeface="Arial"/>
              <a:buChar char="•"/>
              <a:defRPr/>
            </a:pPr>
            <a:endParaRPr lang="en-US">
              <a:latin typeface="Arial" panose="020B0604020202020204" pitchFamily="34" charset="0"/>
              <a:ea typeface="+mn-lt"/>
              <a:cs typeface="Arial" panose="020B0604020202020204" pitchFamily="34" charset="0"/>
            </a:endParaRPr>
          </a:p>
          <a:p>
            <a:pPr marL="300238" lvl="1" indent="-291179" defTabSz="931774">
              <a:lnSpc>
                <a:spcPct val="90000"/>
              </a:lnSpc>
              <a:spcBef>
                <a:spcPts val="408"/>
              </a:spcBef>
              <a:buFont typeface="Arial"/>
              <a:buChar char="•"/>
              <a:defRPr/>
            </a:pPr>
            <a:r>
              <a:rPr lang="en-US">
                <a:latin typeface="Arial"/>
                <a:ea typeface="+mn-lt"/>
                <a:cs typeface="Arial"/>
              </a:rPr>
              <a:t>NYSED will also provide guidance on conducting effective resolution sessions.</a:t>
            </a:r>
          </a:p>
          <a:p>
            <a:pPr marL="174708" indent="-174708">
              <a:buFont typeface="Arial"/>
              <a:buChar char="•"/>
            </a:pPr>
            <a:endParaRPr lang="en-US">
              <a:solidFill>
                <a:srgbClr val="09213B"/>
              </a:solidFill>
              <a:latin typeface="Arial" panose="020B0604020202020204" pitchFamily="34" charset="0"/>
              <a:cs typeface="Arial" panose="020B0604020202020204" pitchFamily="34" charset="0"/>
            </a:endParaRPr>
          </a:p>
          <a:p>
            <a:pPr marL="174708" indent="-174708">
              <a:buFont typeface="Arial"/>
              <a:buChar char="•"/>
            </a:pPr>
            <a:endParaRPr lang="en-US">
              <a:solidFill>
                <a:srgbClr val="09213B"/>
              </a:solidFill>
              <a:latin typeface="Arial" panose="020B0604020202020204" pitchFamily="34" charset="0"/>
              <a:cs typeface="Arial" panose="020B0604020202020204" pitchFamily="34" charset="0"/>
            </a:endParaRPr>
          </a:p>
          <a:p>
            <a:pPr marL="174708" indent="-174708">
              <a:buFont typeface="Arial"/>
              <a:buChar char="•"/>
            </a:pPr>
            <a:endParaRPr lang="en-US">
              <a:solidFill>
                <a:srgbClr val="09213B"/>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283800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6827" y="4551362"/>
            <a:ext cx="5608320" cy="3660458"/>
          </a:xfrm>
        </p:spPr>
        <p:txBody>
          <a:bodyPr/>
          <a:lstStyle/>
          <a:p>
            <a:endParaRPr lang="en-US">
              <a:latin typeface="Calibri"/>
              <a:cs typeface="Calibri"/>
            </a:endParaRPr>
          </a:p>
          <a:p>
            <a:r>
              <a:rPr lang="en-US">
                <a:latin typeface="Arial" panose="020B0604020202020204" pitchFamily="34" charset="0"/>
                <a:cs typeface="Arial" panose="020B0604020202020204" pitchFamily="34" charset="0"/>
              </a:rPr>
              <a:t>Let's discuss what activities could help us address improvements in this Indicator.</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Corbel" panose="020B0503020204020204"/>
              <a:cs typeface="Calibri"/>
            </a:endParaRP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33</a:t>
            </a:fld>
            <a:endParaRPr lang="en-US">
              <a:solidFill>
                <a:srgbClr val="4D3E2F"/>
              </a:solidFill>
              <a:latin typeface="Corbel" panose="020B0503020204020204"/>
            </a:endParaRPr>
          </a:p>
        </p:txBody>
      </p:sp>
    </p:spTree>
    <p:extLst>
      <p:ext uri="{BB962C8B-B14F-4D97-AF65-F5344CB8AC3E}">
        <p14:creationId xmlns:p14="http://schemas.microsoft.com/office/powerpoint/2010/main" val="2901591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Let's look at the future targets we propose setting for Indicator 15.</a:t>
            </a:r>
          </a:p>
        </p:txBody>
      </p:sp>
      <p:sp>
        <p:nvSpPr>
          <p:cNvPr id="4" name="Slide Number Placeholder 3"/>
          <p:cNvSpPr>
            <a:spLocks noGrp="1"/>
          </p:cNvSpPr>
          <p:nvPr>
            <p:ph type="sldNum" sz="quarter" idx="5"/>
          </p:nvPr>
        </p:nvSpPr>
        <p:spPr/>
        <p:txBody>
          <a:bodyPr/>
          <a:lstStyle/>
          <a:p>
            <a:fld id="{77542409-6A04-4DC6-AC3A-D3758287A8F2}" type="slidenum">
              <a:rPr lang="en-US"/>
              <a:t>34</a:t>
            </a:fld>
            <a:endParaRPr lang="en-US"/>
          </a:p>
        </p:txBody>
      </p:sp>
    </p:spTree>
    <p:extLst>
      <p:ext uri="{BB962C8B-B14F-4D97-AF65-F5344CB8AC3E}">
        <p14:creationId xmlns:p14="http://schemas.microsoft.com/office/powerpoint/2010/main" val="1979749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Our next goal is to review the proposed Indicator 15 targets for the 2020 through 2025 federal fiscal years.</a:t>
            </a:r>
          </a:p>
          <a:p>
            <a:r>
              <a:rPr lang="en-US">
                <a:latin typeface="Arial" panose="020B0604020202020204" pitchFamily="34" charset="0"/>
                <a:cs typeface="Arial" panose="020B0604020202020204" pitchFamily="34" charset="0"/>
              </a:rPr>
              <a:t> </a:t>
            </a:r>
          </a:p>
          <a:p>
            <a:r>
              <a:rPr lang="en-US">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35</a:t>
            </a:fld>
            <a:endParaRPr lang="en-US"/>
          </a:p>
        </p:txBody>
      </p:sp>
    </p:spTree>
    <p:extLst>
      <p:ext uri="{BB962C8B-B14F-4D97-AF65-F5344CB8AC3E}">
        <p14:creationId xmlns:p14="http://schemas.microsoft.com/office/powerpoint/2010/main" val="3682835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Calibri"/>
              <a:buChar char="•"/>
            </a:pPr>
            <a:r>
              <a:rPr lang="en-US">
                <a:latin typeface="Arial"/>
                <a:cs typeface="Arial"/>
              </a:rPr>
              <a:t>This slide includes the new targets the New York State Education Department is proposing for the percent of hearing requests that go to resolution sessions and get resolved through resolution session settlement agreements.</a:t>
            </a:r>
          </a:p>
          <a:p>
            <a:pPr marL="291179" indent="-291179">
              <a:buFont typeface="Calibri"/>
              <a:buChar char="•"/>
            </a:pPr>
            <a:endParaRPr lang="en-US">
              <a:highlight>
                <a:srgbClr val="FFFF00"/>
              </a:highlight>
              <a:latin typeface="Arial" panose="020B0604020202020204" pitchFamily="34" charset="0"/>
              <a:cs typeface="Arial" panose="020B0604020202020204" pitchFamily="34" charset="0"/>
            </a:endParaRPr>
          </a:p>
          <a:p>
            <a:pPr marL="291179" indent="-291179">
              <a:buFont typeface="Calibri"/>
              <a:buChar char="•"/>
            </a:pPr>
            <a:r>
              <a:rPr lang="en-US">
                <a:latin typeface="Arial"/>
                <a:cs typeface="Arial"/>
              </a:rPr>
              <a:t>As you can see from the slide, New York State’s baseline for this data point in 2006 was 10.63%.  We propose adjusting that baseline to 1.02% which is based upon the data reported in February 2021 to the federal Office of Special Education Programs for the 2019-20 school year.</a:t>
            </a:r>
          </a:p>
          <a:p>
            <a:pPr marL="291179" indent="-291179">
              <a:buFont typeface="Calibri"/>
              <a:buChar char="•"/>
            </a:pPr>
            <a:endParaRPr lang="en-US">
              <a:latin typeface="Arial" panose="020B0604020202020204" pitchFamily="34" charset="0"/>
              <a:cs typeface="Arial" panose="020B0604020202020204" pitchFamily="34" charset="0"/>
            </a:endParaRPr>
          </a:p>
          <a:p>
            <a:pPr marL="291179" indent="-291179">
              <a:buFont typeface="Calibri"/>
              <a:buChar char="•"/>
            </a:pPr>
            <a:r>
              <a:rPr lang="en-US">
                <a:latin typeface="Arial"/>
                <a:cs typeface="Arial"/>
              </a:rPr>
              <a:t>Using the new baseline based on current data, this slide includes the proposed targets going forward.  We are proposing incremental increases over time with 2.0 percent of hearing requests going to resolution sessions being resolved through resolution session settlement agreements in 2025.</a:t>
            </a:r>
          </a:p>
          <a:p>
            <a:pPr marL="291179" indent="-291179">
              <a:buFont typeface="Calibri"/>
              <a:buChar char="•"/>
            </a:pPr>
            <a:endParaRPr lang="en-US">
              <a:highlight>
                <a:srgbClr val="FFFF00"/>
              </a:highlight>
              <a:latin typeface="Arial" panose="020B0604020202020204" pitchFamily="34" charset="0"/>
              <a:cs typeface="Arial" panose="020B0604020202020204" pitchFamily="34" charset="0"/>
            </a:endParaRPr>
          </a:p>
          <a:p>
            <a:pPr marL="291179" indent="-291179">
              <a:buFont typeface="Calibri"/>
              <a:buChar char="•"/>
            </a:pPr>
            <a:r>
              <a:rPr lang="en-US">
                <a:latin typeface="Arial"/>
                <a:cs typeface="Arial"/>
              </a:rPr>
              <a:t>We already know, based on preliminary data, that our Indicator 15 data results for the 2020-21 school year indicate that only .6% of hearing requests that went to resolution sessions were resolved through resolution session settlement agreements, indicating that even fewer resolution meetings resulted in agreements this past school year compared to prior years.  </a:t>
            </a:r>
          </a:p>
          <a:p>
            <a:pPr marL="291179" indent="-291179">
              <a:buFont typeface="Calibri"/>
              <a:buChar char="•"/>
            </a:pPr>
            <a:endParaRPr lang="en-US">
              <a:latin typeface="Arial"/>
              <a:cs typeface="Arial"/>
            </a:endParaRPr>
          </a:p>
          <a:p>
            <a:pPr marL="291179" indent="-291179">
              <a:buFont typeface="Calibri"/>
              <a:buChar char="•"/>
            </a:pPr>
            <a:r>
              <a:rPr lang="en-US">
                <a:latin typeface="Arial"/>
                <a:cs typeface="Arial"/>
              </a:rPr>
              <a:t>If no improvements are made, we predict our results will continue to decrease as the number of requests for impartial hearings continues to increase. </a:t>
            </a:r>
          </a:p>
          <a:p>
            <a:pPr marL="291179" lvl="1" indent="-291179">
              <a:buFont typeface="Calibri"/>
              <a:buChar char="•"/>
            </a:pPr>
            <a:endParaRPr lang="en-US">
              <a:latin typeface="Arial"/>
              <a:cs typeface="Arial"/>
            </a:endParaRPr>
          </a:p>
          <a:p>
            <a:pPr marL="291179" indent="-291179">
              <a:buFont typeface="Calibri"/>
              <a:buChar char="•"/>
            </a:pPr>
            <a:r>
              <a:rPr lang="en-US">
                <a:latin typeface="Arial"/>
                <a:cs typeface="Arial"/>
              </a:rPr>
              <a:t>We anticipate as we begin to collect data from all districts and implement other proposed improvement activities, our results should improve. Because it is difficult to predict the impact of these initiatives on the data itself, we are currently recommending targets in the 1 to 2 percent range, however our intention is to come back to stakeholders in the near future to reset targets once improvement initiatives are implemented and data is collected.  </a:t>
            </a:r>
          </a:p>
          <a:p>
            <a:pPr marL="291179" indent="-291179">
              <a:buFont typeface="Calibri"/>
              <a:buChar char="•"/>
            </a:pPr>
            <a:endParaRPr lang="en-US">
              <a:solidFill>
                <a:srgbClr val="4D3E2F"/>
              </a:solidFill>
              <a:latin typeface="Arial" panose="020B0604020202020204" pitchFamily="34" charset="0"/>
              <a:cs typeface="Arial" panose="020B0604020202020204" pitchFamily="34" charset="0"/>
            </a:endParaRPr>
          </a:p>
          <a:p>
            <a:pPr marL="291179" indent="-291179">
              <a:buFont typeface="Calibri"/>
              <a:buChar char="•"/>
            </a:pPr>
            <a:endParaRPr lang="en-US">
              <a:latin typeface="Arial" panose="020B0604020202020204" pitchFamily="34" charset="0"/>
              <a:cs typeface="Arial" panose="020B0604020202020204" pitchFamily="34" charset="0"/>
            </a:endParaRPr>
          </a:p>
          <a:p>
            <a:pPr marL="291179" indent="-291179">
              <a:buFont typeface="Calibri"/>
              <a:buChar char="•"/>
            </a:pPr>
            <a:endParaRPr lang="en-US"/>
          </a:p>
        </p:txBody>
      </p:sp>
      <p:sp>
        <p:nvSpPr>
          <p:cNvPr id="4" name="Slide Number Placeholder 3"/>
          <p:cNvSpPr>
            <a:spLocks noGrp="1"/>
          </p:cNvSpPr>
          <p:nvPr>
            <p:ph type="sldNum" sz="quarter" idx="5"/>
          </p:nvPr>
        </p:nvSpPr>
        <p:spPr>
          <a:xfrm>
            <a:off x="5277273" y="8829967"/>
            <a:ext cx="1731504" cy="466433"/>
          </a:xfrm>
        </p:spPr>
        <p:txBody>
          <a:bodyPr/>
          <a:lstStyle/>
          <a:p>
            <a:fld id="{77542409-6A04-4DC6-AC3A-D3758287A8F2}" type="slidenum">
              <a:rPr lang="en-US"/>
              <a:t>36</a:t>
            </a:fld>
            <a:endParaRPr lang="en-US"/>
          </a:p>
        </p:txBody>
      </p:sp>
    </p:spTree>
    <p:extLst>
      <p:ext uri="{BB962C8B-B14F-4D97-AF65-F5344CB8AC3E}">
        <p14:creationId xmlns:p14="http://schemas.microsoft.com/office/powerpoint/2010/main" val="2496776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Arial" panose="020B0604020202020204" pitchFamily="34" charset="0"/>
                <a:cs typeface="Arial" panose="020B0604020202020204" pitchFamily="34" charset="0"/>
              </a:rPr>
              <a:t>Let's discuss our proposed targets.  Are they achievable?  Are they rigorous? Are the targets too high, too low or just right?</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37</a:t>
            </a:fld>
            <a:endParaRPr lang="en-US"/>
          </a:p>
        </p:txBody>
      </p:sp>
    </p:spTree>
    <p:extLst>
      <p:ext uri="{BB962C8B-B14F-4D97-AF65-F5344CB8AC3E}">
        <p14:creationId xmlns:p14="http://schemas.microsoft.com/office/powerpoint/2010/main" val="1063131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this </a:t>
            </a:r>
            <a:r>
              <a:rPr lang="en-US">
                <a:hlinkClick r:id="rId3"/>
              </a:rPr>
              <a:t>SPP/APR webpage</a:t>
            </a:r>
            <a:r>
              <a:rPr lang="en-US"/>
              <a:t> to complete our survey for Indicator 15.  </a:t>
            </a:r>
            <a:r>
              <a:rPr lang="en-US">
                <a:cs typeface="Arial" panose="020B0604020202020204" pitchFamily="34" charset="0"/>
              </a:rPr>
              <a:t>(The link is provided in the slide.)</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a:t>
            </a:r>
            <a:r>
              <a:rPr lang="en-US"/>
              <a:t>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38</a:t>
            </a:fld>
            <a:endParaRPr lang="en-US">
              <a:solidFill>
                <a:srgbClr val="4D3E2F"/>
              </a:solidFill>
              <a:latin typeface="Corbel" panose="020B0503020204020204"/>
            </a:endParaRPr>
          </a:p>
        </p:txBody>
      </p:sp>
    </p:spTree>
    <p:extLst>
      <p:ext uri="{BB962C8B-B14F-4D97-AF65-F5344CB8AC3E}">
        <p14:creationId xmlns:p14="http://schemas.microsoft.com/office/powerpoint/2010/main" val="341219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39</a:t>
            </a:fld>
            <a:endParaRPr lang="en-US">
              <a:solidFill>
                <a:srgbClr val="4D3E2F"/>
              </a:solidFill>
              <a:latin typeface="Corbel" panose="020B0503020204020204"/>
            </a:endParaRPr>
          </a:p>
        </p:txBody>
      </p:sp>
    </p:spTree>
    <p:extLst>
      <p:ext uri="{BB962C8B-B14F-4D97-AF65-F5344CB8AC3E}">
        <p14:creationId xmlns:p14="http://schemas.microsoft.com/office/powerpoint/2010/main" val="97982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As a result of this presentation on Indicator #15, participants will: </a:t>
            </a:r>
          </a:p>
          <a:p>
            <a:endParaRPr lang="en-US">
              <a:latin typeface="Arial" panose="020B0604020202020204" pitchFamily="34" charset="0"/>
              <a:cs typeface="Arial" panose="020B0604020202020204" pitchFamily="34" charset="0"/>
            </a:endParaRPr>
          </a:p>
          <a:p>
            <a:pPr marL="931774" lvl="1" indent="-465887">
              <a:lnSpc>
                <a:spcPct val="90000"/>
              </a:lnSpc>
              <a:buAutoNum type="arabicPeriod"/>
            </a:pPr>
            <a:r>
              <a:rPr lang="en-US">
                <a:latin typeface="Arial" panose="020B0604020202020204" pitchFamily="34" charset="0"/>
                <a:cs typeface="Arial" panose="020B0604020202020204" pitchFamily="34" charset="0"/>
              </a:rPr>
              <a:t>have a clear understanding of resolution sessions and resolution session settlement agreements and how the State collects and measures this data;</a:t>
            </a:r>
          </a:p>
          <a:p>
            <a:pPr marL="931774" lvl="1" indent="-465887">
              <a:lnSpc>
                <a:spcPct val="90000"/>
              </a:lnSpc>
              <a:buAutoNum type="arabicPeriod"/>
            </a:pPr>
            <a:r>
              <a:rPr lang="en-US">
                <a:latin typeface="Arial" panose="020B0604020202020204" pitchFamily="34" charset="0"/>
                <a:cs typeface="Arial" panose="020B0604020202020204" pitchFamily="34" charset="0"/>
              </a:rPr>
              <a:t>understand the current information and trend data regarding New York State's progress in meeting Indicator 15 targets as well as State and national comparisons;​ </a:t>
            </a:r>
          </a:p>
          <a:p>
            <a:pPr marL="931774" lvl="1" indent="-465887">
              <a:lnSpc>
                <a:spcPct val="90000"/>
              </a:lnSpc>
              <a:buAutoNum type="arabicPeriod"/>
            </a:pPr>
            <a:r>
              <a:rPr lang="en-US">
                <a:latin typeface="Arial" panose="020B0604020202020204" pitchFamily="34" charset="0"/>
                <a:cs typeface="Arial" panose="020B0604020202020204" pitchFamily="34" charset="0"/>
              </a:rPr>
              <a:t>understand the current and proposed improvement strategies to help increase the use of resolution sessions and settlement agreements; and </a:t>
            </a:r>
          </a:p>
          <a:p>
            <a:pPr marL="931774" lvl="1" indent="-465887">
              <a:lnSpc>
                <a:spcPct val="90000"/>
              </a:lnSpc>
              <a:buAutoNum type="arabicPeriod"/>
            </a:pPr>
            <a:r>
              <a:rPr lang="en-US">
                <a:latin typeface="Arial" panose="020B0604020202020204" pitchFamily="34" charset="0"/>
                <a:cs typeface="Arial" panose="020B0604020202020204" pitchFamily="34" charset="0"/>
              </a:rPr>
              <a:t>review proposed targets for the FFY 2020-2025 SPP/APR.</a:t>
            </a:r>
          </a:p>
          <a:p>
            <a:pPr marL="465887" lvl="1">
              <a:lnSpc>
                <a:spcPct val="90000"/>
              </a:lnSpc>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You will have an opportunity to provide input on the improvement strategies for this indicator and proposed targets. </a:t>
            </a:r>
          </a:p>
        </p:txBody>
      </p:sp>
      <p:sp>
        <p:nvSpPr>
          <p:cNvPr id="4" name="Slide Number Placeholder 3"/>
          <p:cNvSpPr>
            <a:spLocks noGrp="1"/>
          </p:cNvSpPr>
          <p:nvPr>
            <p:ph type="sldNum" sz="quarter" idx="5"/>
          </p:nvPr>
        </p:nvSpPr>
        <p:spPr/>
        <p:txBody>
          <a:bodyPr/>
          <a:lstStyle/>
          <a:p>
            <a:fld id="{CD1CB053-6D7E-4D63-A770-9F230F129EC9}" type="slidenum">
              <a:rPr lang="en-US" smtClean="0"/>
              <a:t>4</a:t>
            </a:fld>
            <a:endParaRPr lang="en-US"/>
          </a:p>
        </p:txBody>
      </p:sp>
    </p:spTree>
    <p:extLst>
      <p:ext uri="{BB962C8B-B14F-4D97-AF65-F5344CB8AC3E}">
        <p14:creationId xmlns:p14="http://schemas.microsoft.com/office/powerpoint/2010/main" val="101184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will start by defining a few key terms and explaining important information about Indicator 15.</a:t>
            </a:r>
          </a:p>
        </p:txBody>
      </p:sp>
      <p:sp>
        <p:nvSpPr>
          <p:cNvPr id="4" name="Slide Number Placeholder 3"/>
          <p:cNvSpPr>
            <a:spLocks noGrp="1"/>
          </p:cNvSpPr>
          <p:nvPr>
            <p:ph type="sldNum" sz="quarter" idx="5"/>
          </p:nvPr>
        </p:nvSpPr>
        <p:spPr/>
        <p:txBody>
          <a:bodyPr/>
          <a:lstStyle/>
          <a:p>
            <a:fld id="{77542409-6A04-4DC6-AC3A-D3758287A8F2}" type="slidenum">
              <a:rPr lang="en-US"/>
              <a:t>5</a:t>
            </a:fld>
            <a:endParaRPr lang="en-US"/>
          </a:p>
        </p:txBody>
      </p:sp>
    </p:spTree>
    <p:extLst>
      <p:ext uri="{BB962C8B-B14F-4D97-AF65-F5344CB8AC3E}">
        <p14:creationId xmlns:p14="http://schemas.microsoft.com/office/powerpoint/2010/main" val="360313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1162050"/>
            <a:ext cx="5918200" cy="3328988"/>
          </a:xfrm>
        </p:spPr>
      </p:sp>
      <p:sp>
        <p:nvSpPr>
          <p:cNvPr id="3" name="Notes Placeholder 2"/>
          <p:cNvSpPr>
            <a:spLocks noGrp="1"/>
          </p:cNvSpPr>
          <p:nvPr>
            <p:ph type="body" idx="1"/>
          </p:nvPr>
        </p:nvSpPr>
        <p:spPr/>
        <p:txBody>
          <a:bodyPr/>
          <a:lstStyle/>
          <a:p>
            <a:endParaRPr lang="en-US">
              <a:latin typeface="Arial"/>
              <a:cs typeface="Arial"/>
            </a:endParaRPr>
          </a:p>
          <a:p>
            <a:pPr marL="174708" indent="-174708">
              <a:buFont typeface="Arial"/>
              <a:buChar char="•"/>
            </a:pPr>
            <a:r>
              <a:rPr lang="en-US">
                <a:latin typeface="Arial"/>
                <a:cs typeface="Arial"/>
              </a:rPr>
              <a:t>This slide is a list of key terms and definitions that appear in the presentation. </a:t>
            </a:r>
            <a:endParaRPr lang="en-US"/>
          </a:p>
          <a:p>
            <a:endParaRPr lang="en-US">
              <a:latin typeface="Arial" panose="020B0604020202020204" pitchFamily="34" charset="0"/>
              <a:cs typeface="Arial" panose="020B0604020202020204" pitchFamily="34" charset="0"/>
            </a:endParaRPr>
          </a:p>
          <a:p>
            <a:pPr marL="174708" indent="-174708">
              <a:buFont typeface="Arial"/>
              <a:buChar char="•"/>
            </a:pPr>
            <a:r>
              <a:rPr lang="en-US" u="sng">
                <a:latin typeface="Arial" panose="020B0604020202020204" pitchFamily="34" charset="0"/>
                <a:cs typeface="Arial" panose="020B0604020202020204" pitchFamily="34" charset="0"/>
              </a:rPr>
              <a:t>SPP </a:t>
            </a:r>
            <a:r>
              <a:rPr lang="en-US">
                <a:latin typeface="Arial" panose="020B0604020202020204" pitchFamily="34" charset="0"/>
                <a:cs typeface="Arial" panose="020B0604020202020204" pitchFamily="34" charset="0"/>
              </a:rPr>
              <a:t>- Is an acronym for the State's Performance Plan on implementing the requirements for the Individuals with Disabilities Education Act (IDEA) and describes how the State plans to improve its implementation.</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u="sng">
                <a:latin typeface="Arial"/>
                <a:cs typeface="Arial"/>
              </a:rPr>
              <a:t>APR </a:t>
            </a:r>
            <a:r>
              <a:rPr lang="en-US">
                <a:latin typeface="Arial"/>
                <a:cs typeface="Arial"/>
              </a:rPr>
              <a:t>- is the acronym for the Annual Performance Report. This is the annual report to the United States Department of Education on the 17 indicators included in a state’s six-year SPP.</a:t>
            </a:r>
          </a:p>
          <a:p>
            <a:endParaRPr lang="en-US">
              <a:highlight>
                <a:srgbClr val="00FF00"/>
              </a:highlight>
              <a:latin typeface="Arial" panose="020B0604020202020204" pitchFamily="34" charset="0"/>
              <a:cs typeface="Arial" panose="020B0604020202020204" pitchFamily="34" charset="0"/>
            </a:endParaRPr>
          </a:p>
          <a:p>
            <a:pPr marL="174708" indent="-174708">
              <a:buFont typeface="Arial"/>
              <a:buChar char="•"/>
            </a:pPr>
            <a:r>
              <a:rPr lang="en-US" u="sng">
                <a:latin typeface="Arial"/>
                <a:cs typeface="Arial"/>
              </a:rPr>
              <a:t>FFY </a:t>
            </a:r>
            <a:r>
              <a:rPr lang="en-US">
                <a:latin typeface="Arial"/>
                <a:cs typeface="Arial"/>
              </a:rPr>
              <a:t>- Federal Fiscal Year-Runs from October 1 to September 30.  </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Sans-Serif"/>
              <a:buChar char="•"/>
            </a:pPr>
            <a:r>
              <a:rPr lang="en-US" u="sng">
                <a:latin typeface="Arial"/>
                <a:cs typeface="Arial"/>
              </a:rPr>
              <a:t>SPP Indicator 15 - </a:t>
            </a:r>
            <a:r>
              <a:rPr lang="en-US">
                <a:latin typeface="Arial"/>
                <a:cs typeface="Arial"/>
              </a:rPr>
              <a:t>measures the percent of hearing requests resolved through Resolution Session settlement agreements.</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u="sng">
                <a:latin typeface="Arial"/>
                <a:cs typeface="Arial"/>
              </a:rPr>
              <a:t>Due Process Complaint Notice </a:t>
            </a:r>
            <a:r>
              <a:rPr lang="en-US">
                <a:latin typeface="Arial"/>
                <a:cs typeface="Arial"/>
              </a:rPr>
              <a:t>- A Due Process Complaint Notice is a written request for an impartial hearing filed by either a parent or a school district relating to a disagreement on a special education matter.</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u="sng">
                <a:latin typeface="Arial"/>
                <a:cs typeface="Arial"/>
              </a:rPr>
              <a:t>Due Process Hearing/Impartial Hearing </a:t>
            </a:r>
            <a:r>
              <a:rPr lang="en-US">
                <a:latin typeface="Arial"/>
                <a:cs typeface="Arial"/>
              </a:rPr>
              <a:t>-  An impartial hearing is a formal process in which the parent and the school district present their case and present evidence before an impartial hearing officer who issues a written decision.    </a:t>
            </a:r>
          </a:p>
          <a:p>
            <a:pPr marL="174708" indent="-174708">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u="sng">
                <a:latin typeface="Arial"/>
                <a:cs typeface="Arial"/>
              </a:rPr>
              <a:t>Resolution Period</a:t>
            </a:r>
          </a:p>
          <a:p>
            <a:pPr marL="640594" lvl="1" indent="-174708">
              <a:buFont typeface="Arial"/>
              <a:buChar char="•"/>
            </a:pPr>
            <a:r>
              <a:rPr lang="en-US">
                <a:latin typeface="Arial"/>
                <a:cs typeface="Arial"/>
              </a:rPr>
              <a:t>A Resolution Period is an opportunity for the parent(s), member(s) of the committee on special education or committee on preschool special education and a representative of the school district, who has decision-making authority on behalf of the school district, to meet and discuss the complaint and facts that form the basis of the complaint and to reach a possible agreement before the impartial hearing takes place. </a:t>
            </a:r>
          </a:p>
          <a:p>
            <a:pPr marL="640594" lvl="1" indent="-174708">
              <a:buFont typeface="Arial"/>
              <a:buChar char="•"/>
            </a:pPr>
            <a:r>
              <a:rPr lang="en-US">
                <a:latin typeface="Arial"/>
                <a:cs typeface="Arial"/>
              </a:rPr>
              <a:t>A Resolution Period is required when a parent initiates a due process complaint, unless it is waived in writing by both parties. It is a maximum 30-day period beginning the day the district received the due process complaint from the parent(s).  There is no resolution period with district-initiated requests. </a:t>
            </a:r>
            <a:endParaRPr lang="en-US">
              <a:latin typeface="Arial" panose="020B0604020202020204" pitchFamily="34" charset="0"/>
              <a:cs typeface="Arial" panose="020B0604020202020204" pitchFamily="34" charset="0"/>
            </a:endParaRPr>
          </a:p>
          <a:p>
            <a:endParaRPr lang="en-US" u="sng">
              <a:latin typeface="Arial"/>
              <a:cs typeface="Arial"/>
            </a:endParaRPr>
          </a:p>
          <a:p>
            <a:pPr marL="174708" indent="-174708">
              <a:buFont typeface="Arial"/>
              <a:buChar char="•"/>
            </a:pPr>
            <a:r>
              <a:rPr lang="en-US" u="sng">
                <a:latin typeface="Arial"/>
                <a:cs typeface="Arial"/>
              </a:rPr>
              <a:t>Resolution Session or Meeting</a:t>
            </a:r>
            <a:r>
              <a:rPr lang="en-US">
                <a:latin typeface="Arial"/>
                <a:cs typeface="Arial"/>
              </a:rPr>
              <a:t>: </a:t>
            </a:r>
          </a:p>
          <a:p>
            <a:pPr marL="640594" lvl="1" indent="-174708">
              <a:buFont typeface="Arial"/>
              <a:buChar char="•"/>
            </a:pPr>
            <a:r>
              <a:rPr lang="en-US">
                <a:latin typeface="Arial" panose="020B0604020202020204" pitchFamily="34" charset="0"/>
                <a:cs typeface="Arial" panose="020B0604020202020204" pitchFamily="34" charset="0"/>
              </a:rPr>
              <a:t>A resolution meeting is an opportunity for the parent(s) and district representatives to discuss the complaint and to reach a possible agreement before the impartial hearing takes place.</a:t>
            </a:r>
          </a:p>
          <a:p>
            <a:pPr marL="640594" lvl="1" indent="-174708">
              <a:buFont typeface="Arial"/>
              <a:buChar char="•"/>
            </a:pPr>
            <a:r>
              <a:rPr lang="en-US">
                <a:latin typeface="Arial" panose="020B0604020202020204" pitchFamily="34" charset="0"/>
                <a:cs typeface="Arial" panose="020B0604020202020204" pitchFamily="34" charset="0"/>
              </a:rPr>
              <a:t>The regulations use the term Resolution Meeting.  Resolution Session is used on federal reporting forms. Both terms are typically used interchangeably. </a:t>
            </a:r>
          </a:p>
          <a:p>
            <a:pPr marL="640594" lvl="1" indent="-174708">
              <a:buFont typeface="Arial"/>
              <a:buChar char="•"/>
            </a:pPr>
            <a:r>
              <a:rPr lang="en-US">
                <a:latin typeface="Arial" panose="020B0604020202020204" pitchFamily="34" charset="0"/>
                <a:cs typeface="Arial" panose="020B0604020202020204" pitchFamily="34" charset="0"/>
              </a:rPr>
              <a:t>The district is required to schedule a resolution meeting within 15 days of receiving the due process complaint notice from the parent. </a:t>
            </a:r>
          </a:p>
          <a:p>
            <a:pPr lvl="1"/>
            <a:endParaRPr lang="en-US">
              <a:latin typeface="Arial" panose="020B0604020202020204" pitchFamily="34" charset="0"/>
              <a:cs typeface="Arial" panose="020B0604020202020204" pitchFamily="34" charset="0"/>
            </a:endParaRPr>
          </a:p>
          <a:p>
            <a:pPr marL="174708" indent="-174708">
              <a:buFont typeface="Arial"/>
              <a:buChar char="•"/>
            </a:pPr>
            <a:r>
              <a:rPr lang="en-US" u="sng">
                <a:latin typeface="Arial"/>
                <a:cs typeface="Arial"/>
              </a:rPr>
              <a:t>Resolution Settlement Agreement: </a:t>
            </a:r>
          </a:p>
          <a:p>
            <a:pPr marL="640594" lvl="1" indent="-174708">
              <a:buFont typeface="Arial"/>
              <a:buChar char="•"/>
            </a:pPr>
            <a:r>
              <a:rPr lang="en-US">
                <a:latin typeface="Arial" panose="020B0604020202020204" pitchFamily="34" charset="0"/>
                <a:cs typeface="Arial" panose="020B0604020202020204" pitchFamily="34" charset="0"/>
              </a:rPr>
              <a:t>If the parent and school district reach an agreement to resolve the complaint at a resolution session, the parties execute a legally binding written agreement.</a:t>
            </a:r>
          </a:p>
          <a:p>
            <a:pPr marL="640594" lvl="1" indent="-174708">
              <a:buFont typeface="Arial"/>
              <a:buChar char="•"/>
            </a:pPr>
            <a:r>
              <a:rPr lang="en-US">
                <a:latin typeface="Arial" panose="020B0604020202020204" pitchFamily="34" charset="0"/>
                <a:cs typeface="Arial" panose="020B0604020202020204" pitchFamily="34" charset="0"/>
              </a:rPr>
              <a:t>If an agreement is reached, the parties do not proceed to an impartial hearing.</a:t>
            </a:r>
          </a:p>
          <a:p>
            <a:pPr marL="174708" indent="-174708">
              <a:buFont typeface="Arial"/>
              <a:buChar cha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227161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73632"/>
          </a:xfrm>
        </p:spPr>
        <p:txBody>
          <a:bodyPr/>
          <a:lstStyle/>
          <a:p>
            <a:pPr marL="174708" indent="-174708" defTabSz="931774">
              <a:buFont typeface="Arial"/>
              <a:buChar char="•"/>
            </a:pPr>
            <a:r>
              <a:rPr lang="en-US">
                <a:latin typeface="Arial" panose="020B0604020202020204" pitchFamily="34" charset="0"/>
                <a:cs typeface="Arial" panose="020B0604020202020204" pitchFamily="34" charset="0"/>
              </a:rPr>
              <a:t>We’re providing a bit of background and data on impartial hearings so you get an understanding of the relationship between a resolution session and an impartial hearing. As indicated in a previous slide, a parent or school district may file a due process complaint with respect to any matter relating to the identification, evaluation or educational placement of a student with a disability, or a student suspected of having a disability, or the provision of a free appropriate public education.  </a:t>
            </a:r>
          </a:p>
          <a:p>
            <a:pPr marL="174708" indent="-174708" defTabSz="931774">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a:cs typeface="Arial"/>
              </a:rPr>
              <a:t>Based on NYSED's most recent data collected for the 2019-20 School Year, of 11,267 requests for due process impartial hearings, 10,797 were filed in NYC as compared to 470 in Rest of State districts.</a:t>
            </a:r>
            <a:r>
              <a:rPr lang="pt-BR">
                <a:latin typeface="Arial"/>
                <a:cs typeface="Arial"/>
              </a:rPr>
              <a:t> As </a:t>
            </a:r>
            <a:r>
              <a:rPr lang="pt-BR" err="1">
                <a:latin typeface="Arial"/>
                <a:cs typeface="Arial"/>
              </a:rPr>
              <a:t>you</a:t>
            </a:r>
            <a:r>
              <a:rPr lang="pt-BR">
                <a:latin typeface="Arial"/>
                <a:cs typeface="Arial"/>
              </a:rPr>
              <a:t> </a:t>
            </a:r>
            <a:r>
              <a:rPr lang="pt-BR" err="1">
                <a:latin typeface="Arial"/>
                <a:cs typeface="Arial"/>
              </a:rPr>
              <a:t>can</a:t>
            </a:r>
            <a:r>
              <a:rPr lang="pt-BR">
                <a:latin typeface="Arial"/>
                <a:cs typeface="Arial"/>
              </a:rPr>
              <a:t> </a:t>
            </a:r>
            <a:r>
              <a:rPr lang="pt-BR" err="1">
                <a:latin typeface="Arial"/>
                <a:cs typeface="Arial"/>
              </a:rPr>
              <a:t>see</a:t>
            </a:r>
            <a:r>
              <a:rPr lang="pt-BR">
                <a:latin typeface="Arial"/>
                <a:cs typeface="Arial"/>
              </a:rPr>
              <a:t>, </a:t>
            </a:r>
            <a:r>
              <a:rPr lang="pt-BR" err="1">
                <a:latin typeface="Arial"/>
                <a:cs typeface="Arial"/>
              </a:rPr>
              <a:t>the</a:t>
            </a:r>
            <a:r>
              <a:rPr lang="en-US">
                <a:latin typeface="Arial"/>
                <a:cs typeface="Arial"/>
              </a:rPr>
              <a:t> majority of due process complaints filed in New York State involve the New York City Department of Education and that number is increasing annually. Preliminary data indicates there were 14,266 requests for hearings in NYC in 2020-21.</a:t>
            </a:r>
          </a:p>
          <a:p>
            <a:pPr marL="174708" indent="-174708" defTabSz="931774">
              <a:buFont typeface="Arial"/>
              <a:buChar char="•"/>
            </a:pPr>
            <a:endParaRPr lang="en-US">
              <a:latin typeface="Arial" panose="020B0604020202020204" pitchFamily="34" charset="0"/>
              <a:cs typeface="Arial" panose="020B0604020202020204" pitchFamily="34" charset="0"/>
            </a:endParaRPr>
          </a:p>
          <a:p>
            <a:pPr marL="174708" indent="-174708">
              <a:buFont typeface="Arial"/>
              <a:buChar char="•"/>
            </a:pPr>
            <a:r>
              <a:rPr lang="en-US">
                <a:latin typeface="Arial"/>
                <a:cs typeface="Arial"/>
              </a:rPr>
              <a:t>New York State has significantly more requests for impartial hearings than most other states combined. For example, the Center for Appropriate Dispute Resolution in Special Education- or CADRE's - recently released 2018-19 data indicates that in the United States and its outlying areas, there were 21,338 requests for special education due process impartial hearings filed. NYSED’s data for NYS for 2018-19 school year indicates there were 10,071 requests for due process impartial hearings, which is just under ½ of all requests for impartial hearings.  </a:t>
            </a:r>
            <a:endParaRPr lang="en-US">
              <a:latin typeface="Arial" panose="020B0604020202020204" pitchFamily="34" charset="0"/>
              <a:cs typeface="Arial" panose="020B0604020202020204" pitchFamily="34" charset="0"/>
            </a:endParaRPr>
          </a:p>
          <a:p>
            <a:pPr marL="174708" indent="-174708" defTabSz="931774">
              <a:buFont typeface="Arial"/>
              <a:buChar char="•"/>
            </a:pPr>
            <a:endParaRPr lang="en-US">
              <a:highlight>
                <a:srgbClr val="FF0000"/>
              </a:highlight>
              <a:latin typeface="Arial" panose="020B0604020202020204" pitchFamily="34" charset="0"/>
              <a:cs typeface="Arial" panose="020B0604020202020204" pitchFamily="34" charset="0"/>
            </a:endParaRPr>
          </a:p>
          <a:p>
            <a:pPr marL="174708" indent="-174708" defTabSz="931774">
              <a:buFont typeface="Arial"/>
              <a:buChar char="•"/>
            </a:pPr>
            <a:r>
              <a:rPr lang="en-US">
                <a:latin typeface="Arial" panose="020B0604020202020204" pitchFamily="34" charset="0"/>
                <a:cs typeface="Arial" panose="020B0604020202020204" pitchFamily="34" charset="0"/>
              </a:rPr>
              <a:t>It’s important to note that an impartial hearing may be requested by either a parent or school district.</a:t>
            </a:r>
          </a:p>
          <a:p>
            <a:pPr marL="174708" indent="-174708" defTabSz="931774">
              <a:buFont typeface="Arial"/>
              <a:buChar char="•"/>
            </a:pPr>
            <a:endParaRPr lang="en-US">
              <a:latin typeface="Arial" panose="020B0604020202020204" pitchFamily="34" charset="0"/>
              <a:cs typeface="Arial" panose="020B0604020202020204" pitchFamily="34" charset="0"/>
            </a:endParaRPr>
          </a:p>
          <a:p>
            <a:pPr marL="174708" indent="-174708" defTabSz="931774">
              <a:buFont typeface="Arial"/>
              <a:buChar char="•"/>
            </a:pPr>
            <a:r>
              <a:rPr lang="en-US">
                <a:latin typeface="Arial" panose="020B0604020202020204" pitchFamily="34" charset="0"/>
                <a:cs typeface="Arial" panose="020B0604020202020204" pitchFamily="34" charset="0"/>
              </a:rPr>
              <a:t>The majority of impartial hearings result from parent-filed due process complaints.  For example, in the 2019-20 school year there were 11,236 due process complaints filed by parents or guardians and only 31 filed by school districts.  This same trend is seen over the past several years.</a:t>
            </a:r>
          </a:p>
          <a:p>
            <a:pPr marL="465887" lvl="1"/>
            <a:endParaRPr lang="en-US">
              <a:highlight>
                <a:srgbClr val="FFFF00"/>
              </a:highlight>
              <a:latin typeface="Arial" panose="020B0604020202020204" pitchFamily="34" charset="0"/>
              <a:cs typeface="Arial" panose="020B0604020202020204" pitchFamily="34" charset="0"/>
            </a:endParaRPr>
          </a:p>
          <a:p>
            <a:pPr marL="174708" indent="-174708" defTabSz="931774">
              <a:buFont typeface="Arial"/>
              <a:buChar char="•"/>
            </a:pPr>
            <a:r>
              <a:rPr lang="en-US">
                <a:latin typeface="Arial" panose="020B0604020202020204" pitchFamily="34" charset="0"/>
                <a:cs typeface="Arial" panose="020B0604020202020204" pitchFamily="34" charset="0"/>
              </a:rPr>
              <a:t>Only parent-requested due process hearings must include a resolution session/meeting. </a:t>
            </a:r>
          </a:p>
          <a:p>
            <a:endParaRPr lang="en-US">
              <a:latin typeface="Arial" panose="020B0604020202020204" pitchFamily="34" charset="0"/>
              <a:cs typeface="Arial" panose="020B0604020202020204" pitchFamily="34" charset="0"/>
            </a:endParaRPr>
          </a:p>
          <a:p>
            <a:pPr marL="174708" indent="-174708">
              <a:buFont typeface="Courier New"/>
              <a:buChar char="o"/>
            </a:pPr>
            <a:endParaRPr lang="en-US">
              <a:latin typeface="Arial" panose="020B0604020202020204" pitchFamily="34" charset="0"/>
              <a:cs typeface="Arial" panose="020B0604020202020204" pitchFamily="34" charset="0"/>
            </a:endParaRPr>
          </a:p>
          <a:p>
            <a:endParaRPr lang="en-US">
              <a:latin typeface="Corbel" panose="020B0503020204020204"/>
              <a:cs typeface="Calibri"/>
            </a:endParaRP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7</a:t>
            </a:fld>
            <a:endParaRPr lang="en-US">
              <a:solidFill>
                <a:srgbClr val="4D3E2F"/>
              </a:solidFill>
              <a:latin typeface="Corbel" panose="020B0503020204020204"/>
            </a:endParaRPr>
          </a:p>
        </p:txBody>
      </p:sp>
    </p:spTree>
    <p:extLst>
      <p:ext uri="{BB962C8B-B14F-4D97-AF65-F5344CB8AC3E}">
        <p14:creationId xmlns:p14="http://schemas.microsoft.com/office/powerpoint/2010/main" val="366525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solidFill>
                  <a:srgbClr val="4D3E2F"/>
                </a:solidFill>
                <a:latin typeface="Arial" panose="020B0604020202020204" pitchFamily="34" charset="0"/>
                <a:cs typeface="Arial" panose="020B0604020202020204" pitchFamily="34" charset="0"/>
              </a:rPr>
              <a:t>Lets talk about the requirements regarding Resolution Sessions:</a:t>
            </a:r>
          </a:p>
          <a:p>
            <a:pPr marL="640594" lvl="1" indent="-174708" defTabSz="931774">
              <a:buFont typeface="Arial" panose="020B0604020202020204" pitchFamily="34" charset="0"/>
              <a:buChar char="•"/>
              <a:defRPr/>
            </a:pPr>
            <a:r>
              <a:rPr lang="en-US">
                <a:solidFill>
                  <a:srgbClr val="4D3E2F"/>
                </a:solidFill>
                <a:latin typeface="Arial" panose="020B0604020202020204" pitchFamily="34" charset="0"/>
                <a:cs typeface="Arial" panose="020B0604020202020204" pitchFamily="34" charset="0"/>
              </a:rPr>
              <a:t>State regulations require that parent-requested due process hearings include a resolution period where the parties try to resolve the complaint before moving to an actual impartial hearing. Within 15 days of receiving a due process complaint notice from the parent, the school district must convene a resolution meeting</a:t>
            </a:r>
          </a:p>
          <a:p>
            <a:pPr marL="640594" lvl="1" indent="-174708">
              <a:buFont typeface="Arial" panose="020B0604020202020204" pitchFamily="34" charset="0"/>
              <a:buChar char="•"/>
              <a:defRPr/>
            </a:pPr>
            <a:endParaRPr lang="en-US">
              <a:solidFill>
                <a:srgbClr val="4D3E2F"/>
              </a:solidFill>
              <a:latin typeface="Arial" panose="020B0604020202020204" pitchFamily="34" charset="0"/>
              <a:cs typeface="Arial" panose="020B0604020202020204" pitchFamily="34" charset="0"/>
            </a:endParaRPr>
          </a:p>
          <a:p>
            <a:pPr marL="640594" lvl="1" indent="-174708">
              <a:buFont typeface="Arial" panose="020B0604020202020204" pitchFamily="34" charset="0"/>
              <a:buChar char="•"/>
              <a:defRPr/>
            </a:pPr>
            <a:r>
              <a:rPr lang="en-US">
                <a:solidFill>
                  <a:srgbClr val="4D3E2F"/>
                </a:solidFill>
                <a:latin typeface="Arial" panose="020B0604020202020204" pitchFamily="34" charset="0"/>
                <a:cs typeface="Arial" panose="020B0604020202020204" pitchFamily="34" charset="0"/>
              </a:rPr>
              <a:t>This resolution meeting between the parent and district must occur during the 30-day resolution period unless waived by both parties in writing or they agree to use mediation to resolve the dispute.</a:t>
            </a:r>
          </a:p>
          <a:p>
            <a:pPr marL="640594" lvl="1" indent="-174708">
              <a:buFont typeface="Arial" panose="020B0604020202020204" pitchFamily="34" charset="0"/>
              <a:buChar char="•"/>
              <a:defRPr/>
            </a:pPr>
            <a:endParaRPr lang="en-US">
              <a:solidFill>
                <a:srgbClr val="4D3E2F"/>
              </a:solidFill>
              <a:latin typeface="Corbel" panose="020B0503020204020204"/>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15490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08" indent="-214308" defTabSz="931774">
              <a:lnSpc>
                <a:spcPct val="90000"/>
              </a:lnSpc>
              <a:spcBef>
                <a:spcPts val="1121"/>
              </a:spcBef>
              <a:buClr>
                <a:schemeClr val="tx1"/>
              </a:buClr>
              <a:buFont typeface="Wingdings" panose="05000000000000000000" pitchFamily="2" charset="2"/>
              <a:buChar char="§"/>
              <a:defRPr/>
            </a:pPr>
            <a:r>
              <a:rPr lang="en-US" dirty="0">
                <a:latin typeface="Arial" panose="020B0604020202020204" pitchFamily="34" charset="0"/>
                <a:cs typeface="Arial" panose="020B0604020202020204" pitchFamily="34" charset="0"/>
              </a:rPr>
              <a:t>The resolution meeting must include the parents and the relevant members of the committee on special education (CSE) or committee on preschool special education (CPSE), as determined by the school district and the parent, who have specific knowledge of the facts in the complaint.</a:t>
            </a:r>
          </a:p>
          <a:p>
            <a:pPr marL="214308" indent="-214308" defTabSz="931774">
              <a:lnSpc>
                <a:spcPct val="90000"/>
              </a:lnSpc>
              <a:spcBef>
                <a:spcPts val="1121"/>
              </a:spcBef>
              <a:buClr>
                <a:schemeClr val="tx1"/>
              </a:buClr>
              <a:buFont typeface="Wingdings" panose="05000000000000000000" pitchFamily="2" charset="2"/>
              <a:buChar char="§"/>
              <a:defRPr/>
            </a:pPr>
            <a:r>
              <a:rPr lang="en-US" dirty="0">
                <a:latin typeface="Arial" panose="020B0604020202020204" pitchFamily="34" charset="0"/>
                <a:cs typeface="Arial" panose="020B0604020202020204" pitchFamily="34" charset="0"/>
              </a:rPr>
              <a:t>The resolution meeting must also include a representative of the school district who has decision-making authority.</a:t>
            </a:r>
          </a:p>
          <a:p>
            <a:pPr marL="214308" indent="-214308" defTabSz="931774">
              <a:lnSpc>
                <a:spcPct val="90000"/>
              </a:lnSpc>
              <a:spcBef>
                <a:spcPts val="1121"/>
              </a:spcBef>
              <a:buClr>
                <a:schemeClr val="tx1"/>
              </a:buClr>
              <a:buFont typeface="Wingdings" panose="05000000000000000000" pitchFamily="2" charset="2"/>
              <a:buChar char="§"/>
              <a:defRPr/>
            </a:pPr>
            <a:r>
              <a:rPr lang="en-US" dirty="0">
                <a:latin typeface="Arial" panose="020B0604020202020204" pitchFamily="34" charset="0"/>
                <a:cs typeface="Arial" panose="020B0604020202020204" pitchFamily="34" charset="0"/>
              </a:rPr>
              <a:t>A school district's attorney may not participate in the resolution meeting unless the parent is accompanied by an attorney.</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1254930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AF958-DAC6-4093-AAB9-BDB43BBF370E}"/>
              </a:ext>
            </a:extLst>
          </p:cNvPr>
          <p:cNvSpPr>
            <a:spLocks noGrp="1"/>
          </p:cNvSpPr>
          <p:nvPr>
            <p:ph type="sldNum" sz="quarter" idx="10"/>
          </p:nvPr>
        </p:nvSpPr>
        <p:spPr/>
        <p:txBody>
          <a:bodyPr/>
          <a:lstStyle/>
          <a:p>
            <a:fld id="{9CD8D479-8942-46E8-A226-A4E01F7A105C}" type="slidenum">
              <a:rPr lang="en-US" smtClean="0"/>
              <a:pPr/>
              <a:t>‹#›</a:t>
            </a:fld>
            <a:endParaRPr lang="en-US"/>
          </a:p>
        </p:txBody>
      </p:sp>
      <p:sp>
        <p:nvSpPr>
          <p:cNvPr id="3" name="Date Placeholder 2">
            <a:extLst>
              <a:ext uri="{FF2B5EF4-FFF2-40B4-BE49-F238E27FC236}">
                <a16:creationId xmlns:a16="http://schemas.microsoft.com/office/drawing/2014/main" id="{78976BDE-B714-4496-9F51-D38D836ED406}"/>
              </a:ext>
            </a:extLst>
          </p:cNvPr>
          <p:cNvSpPr>
            <a:spLocks noGrp="1"/>
          </p:cNvSpPr>
          <p:nvPr>
            <p:ph type="dt" sz="half" idx="11"/>
          </p:nvPr>
        </p:nvSpPr>
        <p:spPr/>
        <p:txBody>
          <a:bodyPr/>
          <a:lstStyle/>
          <a:p>
            <a:fld id="{1E56E745-E731-42F7-BC46-83DD513FC98F}" type="datetime1">
              <a:rPr lang="en-US" smtClean="0"/>
              <a:pPr/>
              <a:t>9/22/2021</a:t>
            </a:fld>
            <a:endParaRPr lang="en-US"/>
          </a:p>
        </p:txBody>
      </p:sp>
      <p:sp>
        <p:nvSpPr>
          <p:cNvPr id="4" name="Footer Placeholder 3">
            <a:extLst>
              <a:ext uri="{FF2B5EF4-FFF2-40B4-BE49-F238E27FC236}">
                <a16:creationId xmlns:a16="http://schemas.microsoft.com/office/drawing/2014/main" id="{A5B64373-7E73-48E5-9A53-0F66ADC73D49}"/>
              </a:ext>
            </a:extLst>
          </p:cNvPr>
          <p:cNvSpPr>
            <a:spLocks noGrp="1"/>
          </p:cNvSpPr>
          <p:nvPr>
            <p:ph type="ftr" sz="quarter" idx="12"/>
          </p:nvPr>
        </p:nvSpPr>
        <p:spPr/>
        <p:txBody>
          <a:bodyPr/>
          <a:lstStyle/>
          <a:p>
            <a:r>
              <a:rPr lang="en-US"/>
              <a:t>Add a footer</a:t>
            </a:r>
          </a:p>
        </p:txBody>
      </p:sp>
    </p:spTree>
    <p:extLst>
      <p:ext uri="{BB962C8B-B14F-4D97-AF65-F5344CB8AC3E}">
        <p14:creationId xmlns:p14="http://schemas.microsoft.com/office/powerpoint/2010/main" val="307787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316096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45025"/>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211763"/>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83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60402" y="1752601"/>
            <a:ext cx="10820399" cy="1470025"/>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385457"/>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6" name="Picture 2" descr="Nysed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5651490"/>
            <a:ext cx="5486401" cy="1043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ysed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2801" y="5651490"/>
            <a:ext cx="5486401" cy="104382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524002" y="1244146"/>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1" y="1244146"/>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524002" y="1244146"/>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 y="1244146"/>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48985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1" y="274638"/>
            <a:ext cx="9144001"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8313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1" y="274638"/>
            <a:ext cx="9144001"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650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1" y="274638"/>
            <a:ext cx="9144001"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9130973"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39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9130973"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37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marL="210312" indent="-210312">
              <a:buClr>
                <a:srgbClr val="E46C0A"/>
              </a:buClr>
              <a:buFont typeface="Wingdings" panose="05000000000000000000" pitchFamily="2" charset="2"/>
              <a:buChar cha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8940800"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08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7" name="Rectangle 6"/>
          <p:cNvSpPr/>
          <p:nvPr/>
        </p:nvSpPr>
        <p:spPr>
          <a:xfrm>
            <a:off x="1524001" y="579120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579120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2" descr="Nysed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228902"/>
            <a:ext cx="3765525" cy="7164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1524001" y="579120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79120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2" descr="Nysed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5600" y="228902"/>
            <a:ext cx="3765525" cy="71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991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1" y="274638"/>
            <a:ext cx="9144001"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buClr>
                <a:schemeClr val="accent6">
                  <a:lumMod val="75000"/>
                </a:schemeClr>
              </a:buClr>
              <a:defRPr sz="2800">
                <a:latin typeface="Arial" panose="020B0604020202020204" pitchFamily="34" charset="0"/>
                <a:cs typeface="Arial" panose="020B0604020202020204" pitchFamily="34" charset="0"/>
              </a:defRPr>
            </a:lvl1pPr>
            <a:lvl2pPr>
              <a:buClr>
                <a:schemeClr val="accent6">
                  <a:lumMod val="75000"/>
                </a:schemeClr>
              </a:buClr>
              <a:defRPr sz="2400">
                <a:latin typeface="Arial" panose="020B0604020202020204" pitchFamily="34" charset="0"/>
                <a:cs typeface="Arial" panose="020B0604020202020204" pitchFamily="34" charset="0"/>
              </a:defRPr>
            </a:lvl2pPr>
            <a:lvl3pPr>
              <a:buClr>
                <a:schemeClr val="accent6">
                  <a:lumMod val="75000"/>
                </a:schemeClr>
              </a:buClr>
              <a:defRPr sz="2000">
                <a:latin typeface="Arial" panose="020B0604020202020204" pitchFamily="34" charset="0"/>
                <a:cs typeface="Arial" panose="020B0604020202020204" pitchFamily="34" charset="0"/>
              </a:defRPr>
            </a:lvl3pPr>
            <a:lvl4pPr>
              <a:buClr>
                <a:schemeClr val="accent6">
                  <a:lumMod val="75000"/>
                </a:schemeClr>
              </a:buClr>
              <a:defRPr sz="1800">
                <a:latin typeface="Arial" panose="020B0604020202020204" pitchFamily="34" charset="0"/>
                <a:cs typeface="Arial" panose="020B0604020202020204" pitchFamily="34" charset="0"/>
              </a:defRPr>
            </a:lvl4pPr>
            <a:lvl5pPr>
              <a:buClr>
                <a:schemeClr val="accent6">
                  <a:lumMod val="75000"/>
                </a:schemeClr>
              </a:buCl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buClr>
                <a:schemeClr val="accent6">
                  <a:lumMod val="75000"/>
                </a:schemeClr>
              </a:buClr>
              <a:defRPr sz="2800">
                <a:latin typeface="Arial" panose="020B0604020202020204" pitchFamily="34" charset="0"/>
                <a:cs typeface="Arial" panose="020B0604020202020204" pitchFamily="34" charset="0"/>
              </a:defRPr>
            </a:lvl1pPr>
            <a:lvl2pPr>
              <a:buClr>
                <a:schemeClr val="accent6">
                  <a:lumMod val="75000"/>
                </a:schemeClr>
              </a:buClr>
              <a:defRPr sz="2400">
                <a:latin typeface="Arial" panose="020B0604020202020204" pitchFamily="34" charset="0"/>
                <a:cs typeface="Arial" panose="020B0604020202020204" pitchFamily="34" charset="0"/>
              </a:defRPr>
            </a:lvl2pPr>
            <a:lvl3pPr>
              <a:buClr>
                <a:schemeClr val="accent6">
                  <a:lumMod val="75000"/>
                </a:schemeClr>
              </a:buClr>
              <a:defRPr sz="2000">
                <a:latin typeface="Arial" panose="020B0604020202020204" pitchFamily="34" charset="0"/>
                <a:cs typeface="Arial" panose="020B0604020202020204" pitchFamily="34" charset="0"/>
              </a:defRPr>
            </a:lvl3pPr>
            <a:lvl4pPr>
              <a:buClr>
                <a:schemeClr val="accent6">
                  <a:lumMod val="75000"/>
                </a:schemeClr>
              </a:buClr>
              <a:defRPr sz="1800">
                <a:latin typeface="Arial" panose="020B0604020202020204" pitchFamily="34" charset="0"/>
                <a:cs typeface="Arial" panose="020B0604020202020204" pitchFamily="34" charset="0"/>
              </a:defRPr>
            </a:lvl4pPr>
            <a:lvl5pPr>
              <a:buClr>
                <a:schemeClr val="accent6">
                  <a:lumMod val="75000"/>
                </a:schemeClr>
              </a:buCl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7" name="Slide Number Placeholder 6"/>
          <p:cNvSpPr>
            <a:spLocks noGrp="1"/>
          </p:cNvSpPr>
          <p:nvPr>
            <p:ph type="sldNum" sz="quarter" idx="12"/>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130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3201" y="274638"/>
            <a:ext cx="9144001"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buClr>
                <a:schemeClr val="accent6">
                  <a:lumMod val="75000"/>
                </a:schemeClr>
              </a:buClr>
              <a:defRPr sz="2000">
                <a:latin typeface="Arial" panose="020B0604020202020204" pitchFamily="34" charset="0"/>
                <a:cs typeface="Arial" panose="020B0604020202020204" pitchFamily="34" charset="0"/>
              </a:defRPr>
            </a:lvl1pPr>
            <a:lvl2pPr>
              <a:buClr>
                <a:schemeClr val="accent6">
                  <a:lumMod val="75000"/>
                </a:schemeClr>
              </a:buClr>
              <a:defRPr sz="2000">
                <a:latin typeface="Arial" panose="020B0604020202020204" pitchFamily="34" charset="0"/>
                <a:cs typeface="Arial" panose="020B0604020202020204" pitchFamily="34" charset="0"/>
              </a:defRPr>
            </a:lvl2pPr>
            <a:lvl3pPr>
              <a:buClr>
                <a:schemeClr val="accent6">
                  <a:lumMod val="75000"/>
                </a:schemeClr>
              </a:buClr>
              <a:defRPr sz="1800">
                <a:latin typeface="Arial" panose="020B0604020202020204" pitchFamily="34" charset="0"/>
                <a:cs typeface="Arial" panose="020B0604020202020204" pitchFamily="34" charset="0"/>
              </a:defRPr>
            </a:lvl3pPr>
            <a:lvl4pPr>
              <a:buClr>
                <a:schemeClr val="accent6">
                  <a:lumMod val="75000"/>
                </a:schemeClr>
              </a:buClr>
              <a:defRPr sz="1600">
                <a:latin typeface="Arial" panose="020B0604020202020204" pitchFamily="34" charset="0"/>
                <a:cs typeface="Arial" panose="020B0604020202020204" pitchFamily="34" charset="0"/>
              </a:defRPr>
            </a:lvl4pPr>
            <a:lvl5pPr>
              <a:buClr>
                <a:schemeClr val="accent6">
                  <a:lumMod val="75000"/>
                </a:schemeClr>
              </a:buCl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buClr>
                <a:schemeClr val="accent6">
                  <a:lumMod val="75000"/>
                </a:schemeClr>
              </a:buClr>
              <a:defRPr sz="2000">
                <a:latin typeface="Arial" panose="020B0604020202020204" pitchFamily="34" charset="0"/>
                <a:cs typeface="Arial" panose="020B0604020202020204" pitchFamily="34" charset="0"/>
              </a:defRPr>
            </a:lvl1pPr>
            <a:lvl2pPr>
              <a:buClr>
                <a:schemeClr val="accent6">
                  <a:lumMod val="75000"/>
                </a:schemeClr>
              </a:buClr>
              <a:defRPr sz="2000">
                <a:latin typeface="Arial" panose="020B0604020202020204" pitchFamily="34" charset="0"/>
                <a:cs typeface="Arial" panose="020B0604020202020204" pitchFamily="34" charset="0"/>
              </a:defRPr>
            </a:lvl2pPr>
            <a:lvl3pPr>
              <a:buClr>
                <a:schemeClr val="accent6">
                  <a:lumMod val="75000"/>
                </a:schemeClr>
              </a:buClr>
              <a:defRPr sz="1800">
                <a:latin typeface="Arial" panose="020B0604020202020204" pitchFamily="34" charset="0"/>
                <a:cs typeface="Arial" panose="020B0604020202020204" pitchFamily="34" charset="0"/>
              </a:defRPr>
            </a:lvl3pPr>
            <a:lvl4pPr>
              <a:buClr>
                <a:schemeClr val="accent6">
                  <a:lumMod val="75000"/>
                </a:schemeClr>
              </a:buClr>
              <a:defRPr sz="1600">
                <a:latin typeface="Arial" panose="020B0604020202020204" pitchFamily="34" charset="0"/>
                <a:cs typeface="Arial" panose="020B0604020202020204" pitchFamily="34" charset="0"/>
              </a:defRPr>
            </a:lvl4pPr>
            <a:lvl5pPr>
              <a:buClr>
                <a:schemeClr val="accent6">
                  <a:lumMod val="75000"/>
                </a:schemeClr>
              </a:buCl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10" name="Rectangle 9"/>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11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1" y="274638"/>
            <a:ext cx="9144001"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6" name="Rectangle 5"/>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696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5" name="Rectangle 4"/>
          <p:cNvSpPr/>
          <p:nvPr/>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524001" y="145721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145721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861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buClr>
                <a:schemeClr val="accent6">
                  <a:lumMod val="75000"/>
                </a:schemeClr>
              </a:buClr>
              <a:defRPr sz="3200">
                <a:latin typeface="Arial" panose="020B0604020202020204" pitchFamily="34" charset="0"/>
                <a:cs typeface="Arial" panose="020B0604020202020204" pitchFamily="34" charset="0"/>
              </a:defRPr>
            </a:lvl1pPr>
            <a:lvl2pPr>
              <a:buClr>
                <a:schemeClr val="accent6">
                  <a:lumMod val="75000"/>
                </a:schemeClr>
              </a:buClr>
              <a:defRPr sz="2800">
                <a:latin typeface="Arial" panose="020B0604020202020204" pitchFamily="34" charset="0"/>
                <a:cs typeface="Arial" panose="020B0604020202020204" pitchFamily="34" charset="0"/>
              </a:defRPr>
            </a:lvl2pPr>
            <a:lvl3pPr>
              <a:buClr>
                <a:schemeClr val="accent6">
                  <a:lumMod val="75000"/>
                </a:schemeClr>
              </a:buClr>
              <a:defRPr sz="2400">
                <a:latin typeface="Arial" panose="020B0604020202020204" pitchFamily="34" charset="0"/>
                <a:cs typeface="Arial" panose="020B0604020202020204" pitchFamily="34" charset="0"/>
              </a:defRPr>
            </a:lvl3pPr>
            <a:lvl4pPr>
              <a:buClr>
                <a:schemeClr val="accent6">
                  <a:lumMod val="75000"/>
                </a:schemeClr>
              </a:buClr>
              <a:defRPr sz="2000">
                <a:latin typeface="Arial" panose="020B0604020202020204" pitchFamily="34" charset="0"/>
                <a:cs typeface="Arial" panose="020B0604020202020204" pitchFamily="34" charset="0"/>
              </a:defRPr>
            </a:lvl4pPr>
            <a:lvl5pPr>
              <a:buClr>
                <a:schemeClr val="accent6">
                  <a:lumMod val="75000"/>
                </a:schemeClr>
              </a:buCl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http://www.nysed.gov</a:t>
            </a:r>
          </a:p>
        </p:txBody>
      </p:sp>
      <p:sp>
        <p:nvSpPr>
          <p:cNvPr id="7" name="Slide Number Placeholder 6"/>
          <p:cNvSpPr>
            <a:spLocks noGrp="1"/>
          </p:cNvSpPr>
          <p:nvPr>
            <p:ph type="sldNum" sz="quarter" idx="12"/>
          </p:nvPr>
        </p:nvSpPr>
        <p:spPr/>
        <p:txBody>
          <a:bodyPr/>
          <a:lstStyle/>
          <a:p>
            <a:fld id="{F0597B30-7949-4ED9-96B5-005BABF2293C}" type="slidenum">
              <a:rPr lang="en-US" smtClean="0"/>
              <a:t>‹#›</a:t>
            </a:fld>
            <a:endParaRPr lang="en-US"/>
          </a:p>
        </p:txBody>
      </p:sp>
      <p:pic>
        <p:nvPicPr>
          <p:cNvPr id="10"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4514" y="6112741"/>
            <a:ext cx="12192001" cy="66790"/>
            <a:chOff x="-10886" y="6112741"/>
            <a:chExt cx="9144001" cy="66791"/>
          </a:xfrm>
        </p:grpSpPr>
        <p:sp>
          <p:nvSpPr>
            <p:cNvPr id="12" name="Rectangle 11"/>
            <p:cNvSpPr/>
            <p:nvPr userDrawn="1"/>
          </p:nvSpPr>
          <p:spPr>
            <a:xfrm>
              <a:off x="1132114" y="6112742"/>
              <a:ext cx="8001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0886" y="6112741"/>
              <a:ext cx="9906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14514" y="6112741"/>
            <a:ext cx="12192001" cy="66790"/>
            <a:chOff x="-10886" y="6112741"/>
            <a:chExt cx="9144001" cy="66791"/>
          </a:xfrm>
        </p:grpSpPr>
        <p:sp>
          <p:nvSpPr>
            <p:cNvPr id="16" name="Rectangle 15"/>
            <p:cNvSpPr/>
            <p:nvPr userDrawn="1"/>
          </p:nvSpPr>
          <p:spPr>
            <a:xfrm>
              <a:off x="1132114" y="6112742"/>
              <a:ext cx="8001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0886" y="6112741"/>
              <a:ext cx="9906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36736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45025"/>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211763"/>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45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379200" cy="1143000"/>
          </a:xfrm>
        </p:spPr>
        <p:txBody>
          <a:bodyPr>
            <a:normAutofit/>
          </a:bodyPr>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7" name="Rectangle 6"/>
          <p:cNvSpPr/>
          <p:nvPr/>
        </p:nvSpPr>
        <p:spPr>
          <a:xfrm>
            <a:off x="1524000" y="144780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 y="144780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1524000" y="1447800"/>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1447800"/>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buClr>
                <a:schemeClr val="accent6">
                  <a:lumMod val="75000"/>
                </a:schemeClr>
              </a:buClr>
              <a:defRPr>
                <a:latin typeface="Arial" panose="020B0604020202020204" pitchFamily="34" charset="0"/>
                <a:cs typeface="Arial" panose="020B0604020202020204" pitchFamily="34" charset="0"/>
              </a:defRPr>
            </a:lvl1pPr>
            <a:lvl2pPr>
              <a:buClr>
                <a:schemeClr val="accent6">
                  <a:lumMod val="75000"/>
                </a:schemeClr>
              </a:buClr>
              <a:defRPr>
                <a:latin typeface="Arial" panose="020B0604020202020204" pitchFamily="34" charset="0"/>
                <a:cs typeface="Arial" panose="020B0604020202020204" pitchFamily="34" charset="0"/>
              </a:defRPr>
            </a:lvl2pPr>
            <a:lvl3pPr>
              <a:buClr>
                <a:schemeClr val="accent6">
                  <a:lumMod val="75000"/>
                </a:schemeClr>
              </a:buClr>
              <a:defRPr>
                <a:latin typeface="Arial" panose="020B0604020202020204" pitchFamily="34" charset="0"/>
                <a:cs typeface="Arial" panose="020B0604020202020204" pitchFamily="34" charset="0"/>
              </a:defRPr>
            </a:lvl3pPr>
            <a:lvl4pPr>
              <a:buClr>
                <a:schemeClr val="accent6">
                  <a:lumMod val="75000"/>
                </a:schemeClr>
              </a:buClr>
              <a:defRPr>
                <a:latin typeface="Arial" panose="020B0604020202020204" pitchFamily="34" charset="0"/>
                <a:cs typeface="Arial" panose="020B0604020202020204" pitchFamily="34" charset="0"/>
              </a:defRPr>
            </a:lvl4pPr>
            <a:lvl5pPr>
              <a:buClr>
                <a:schemeClr val="accent6">
                  <a:lumMod val="75000"/>
                </a:schemeClr>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grpSp>
        <p:nvGrpSpPr>
          <p:cNvPr id="10" name="Group 9"/>
          <p:cNvGrpSpPr/>
          <p:nvPr/>
        </p:nvGrpSpPr>
        <p:grpSpPr>
          <a:xfrm>
            <a:off x="-14514" y="6112741"/>
            <a:ext cx="12192001" cy="66790"/>
            <a:chOff x="-10886" y="6112741"/>
            <a:chExt cx="9144001" cy="66791"/>
          </a:xfrm>
        </p:grpSpPr>
        <p:sp>
          <p:nvSpPr>
            <p:cNvPr id="7" name="Rectangle 6"/>
            <p:cNvSpPr/>
            <p:nvPr userDrawn="1"/>
          </p:nvSpPr>
          <p:spPr>
            <a:xfrm>
              <a:off x="1132114" y="6112742"/>
              <a:ext cx="8001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0886" y="6112741"/>
              <a:ext cx="9906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9"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14514" y="6112741"/>
            <a:ext cx="12192001" cy="66790"/>
            <a:chOff x="-10886" y="6112741"/>
            <a:chExt cx="9144001" cy="66791"/>
          </a:xfrm>
        </p:grpSpPr>
        <p:sp>
          <p:nvSpPr>
            <p:cNvPr id="12" name="Rectangle 11"/>
            <p:cNvSpPr/>
            <p:nvPr userDrawn="1"/>
          </p:nvSpPr>
          <p:spPr>
            <a:xfrm>
              <a:off x="1132114" y="6112742"/>
              <a:ext cx="8001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0886" y="6112741"/>
              <a:ext cx="9906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4"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3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168802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58772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81059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5504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9/22/2021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5545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9/22/2021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494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9/22/2021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04168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81526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42885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98784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9/22/2021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9/22/2021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9/22/2021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9/22/2021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81" r:id="rId11"/>
    <p:sldLayoutId id="2147483670" r:id="rId12"/>
    <p:sldLayoutId id="214748365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r>
              <a:rPr lang="en-US"/>
              <a:t>http://www.nysed.gov</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lumMod val="50000"/>
                  </a:schemeClr>
                </a:solidFill>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Tree>
    <p:extLst>
      <p:ext uri="{BB962C8B-B14F-4D97-AF65-F5344CB8AC3E}">
        <p14:creationId xmlns:p14="http://schemas.microsoft.com/office/powerpoint/2010/main" val="1021983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8"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accent6">
            <a:lumMod val="75000"/>
          </a:schemeClr>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6">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6">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6">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6">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9/22/2021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12868656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9" r:id="rId4"/>
    <p:sldLayoutId id="2147483682" r:id="rId5"/>
    <p:sldLayoutId id="2147483683" r:id="rId6"/>
    <p:sldLayoutId id="2147483684" r:id="rId7"/>
    <p:sldLayoutId id="2147483685" r:id="rId8"/>
    <p:sldLayoutId id="2147483686" r:id="rId9"/>
    <p:sldLayoutId id="214748368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5.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5.png"/><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5.png"/><Relationship Id="rId4" Type="http://schemas.openxmlformats.org/officeDocument/2006/relationships/notesSlide" Target="../notesSlides/notesSlide16.xml"/><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3.xml"/><Relationship Id="rId7" Type="http://schemas.openxmlformats.org/officeDocument/2006/relationships/diagramQuickStyle" Target="../diagrams/quickStyle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5.png"/><Relationship Id="rId4" Type="http://schemas.openxmlformats.org/officeDocument/2006/relationships/notesSlide" Target="../notesSlides/notesSlide18.xml"/><Relationship Id="rId9" Type="http://schemas.microsoft.com/office/2007/relationships/diagramDrawing" Target="../diagrams/drawing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7.png"/><Relationship Id="rId5" Type="http://schemas.openxmlformats.org/officeDocument/2006/relationships/chart" Target="../charts/chart1.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png"/><Relationship Id="rId5" Type="http://schemas.openxmlformats.org/officeDocument/2006/relationships/chart" Target="../charts/chart2.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5.png"/><Relationship Id="rId4" Type="http://schemas.openxmlformats.org/officeDocument/2006/relationships/notesSlide" Target="../notesSlides/notesSlide28.xml"/><Relationship Id="rId9" Type="http://schemas.microsoft.com/office/2007/relationships/diagramDrawing" Target="../diagrams/drawing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www.p12.nysed.gov/specialed/formsnotices/procedural-safeguards-notice.htm"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p12.nysed.gov/specialed/publications/2017-memos/impartial-hearing-requirements-9-2017.html" TargetMode="External"/><Relationship Id="rId5" Type="http://schemas.openxmlformats.org/officeDocument/2006/relationships/hyperlink" Target="http://www.p12.nysed.gov/specialed/dueprocess/impartial-hearing-guidance-jan-2018.htm"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5.png"/><Relationship Id="rId4" Type="http://schemas.openxmlformats.org/officeDocument/2006/relationships/notesSlide" Target="../notesSlides/notesSlide34.xml"/><Relationship Id="rId9" Type="http://schemas.microsoft.com/office/2007/relationships/diagramDrawing" Target="../diagrams/drawing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15.png"/><Relationship Id="rId3" Type="http://schemas.openxmlformats.org/officeDocument/2006/relationships/slideLayout" Target="../slideLayouts/slideLayout9.xml"/><Relationship Id="rId7" Type="http://schemas.openxmlformats.org/officeDocument/2006/relationships/diagramQuickStyle" Target="../diagrams/quickStyle8.xml"/><Relationship Id="rId12" Type="http://schemas.openxmlformats.org/officeDocument/2006/relationships/hyperlink" Target="http://www.nysed.gov/special-education/ffy-2020-2025-spp-apr"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Layout" Target="../diagrams/layout8.xml"/><Relationship Id="rId11" Type="http://schemas.openxmlformats.org/officeDocument/2006/relationships/image" Target="../media/image33.svg"/><Relationship Id="rId5" Type="http://schemas.openxmlformats.org/officeDocument/2006/relationships/diagramData" Target="../diagrams/data8.xml"/><Relationship Id="rId10" Type="http://schemas.openxmlformats.org/officeDocument/2006/relationships/image" Target="../media/image32.png"/><Relationship Id="rId4" Type="http://schemas.openxmlformats.org/officeDocument/2006/relationships/notesSlide" Target="../notesSlides/notesSlide38.xml"/><Relationship Id="rId9" Type="http://schemas.microsoft.com/office/2007/relationships/diagramDrawing" Target="../diagrams/drawing8.xml"/></Relationships>
</file>

<file path=ppt/slides/_rels/slide3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39.xml"/><Relationship Id="rId7" Type="http://schemas.openxmlformats.org/officeDocument/2006/relationships/image" Target="../media/image36.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5.jpeg"/><Relationship Id="rId11" Type="http://schemas.openxmlformats.org/officeDocument/2006/relationships/image" Target="../media/image15.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notesSlide" Target="../notesSlides/notesSlide39.xml"/><Relationship Id="rId9"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5.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381865" cy="4759281"/>
          </a:xfrm>
        </p:spPr>
        <p:txBody>
          <a:bodyPr>
            <a:normAutofit fontScale="90000"/>
          </a:bodyPr>
          <a:lstStyle/>
          <a:p>
            <a:r>
              <a:rPr lang="en-US"/>
              <a:t>State Performance Plan (SPP)/</a:t>
            </a:r>
            <a:br>
              <a:rPr lang="en-US"/>
            </a:br>
            <a:r>
              <a:rPr lang="en-US"/>
              <a:t>Annual Performance Report (APR) </a:t>
            </a:r>
            <a:br>
              <a:rPr lang="en-US"/>
            </a:br>
            <a:r>
              <a:rPr lang="en-US"/>
              <a:t>2020-2025</a:t>
            </a:r>
          </a:p>
        </p:txBody>
      </p:sp>
      <p:sp>
        <p:nvSpPr>
          <p:cNvPr id="3" name="Subtitle 2"/>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descr="New York State Education Department logo">
            <a:extLst>
              <a:ext uri="{FF2B5EF4-FFF2-40B4-BE49-F238E27FC236}">
                <a16:creationId xmlns:a16="http://schemas.microsoft.com/office/drawing/2014/main" id="{BE459E9C-B3CC-4422-8530-86C2CCBEAC0A}"/>
              </a:ext>
            </a:extLst>
          </p:cNvPr>
          <p:cNvPicPr>
            <a:picLocks noChangeAspect="1"/>
          </p:cNvPicPr>
          <p:nvPr/>
        </p:nvPicPr>
        <p:blipFill>
          <a:blip r:embed="rId5"/>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C3B0AD-BB2D-4769-B69A-722A3384776B}"/>
              </a:ext>
            </a:extLst>
          </p:cNvPr>
          <p:cNvSpPr txBox="1"/>
          <p:nvPr/>
        </p:nvSpPr>
        <p:spPr>
          <a:xfrm>
            <a:off x="2285113" y="6309290"/>
            <a:ext cx="76243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Arial"/>
                <a:cs typeface="Arial"/>
              </a:rPr>
              <a:t>Indicator 15 Resolution Sessions</a:t>
            </a:r>
          </a:p>
        </p:txBody>
      </p:sp>
      <p:pic>
        <p:nvPicPr>
          <p:cNvPr id="6" name="Audio 5">
            <a:hlinkClick r:id="" action="ppaction://media"/>
            <a:extLst>
              <a:ext uri="{FF2B5EF4-FFF2-40B4-BE49-F238E27FC236}">
                <a16:creationId xmlns:a16="http://schemas.microsoft.com/office/drawing/2014/main" id="{0AB1636C-F1A2-42FD-825D-E57A0D62B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21445615">
            <a:off x="11430000" y="6096000"/>
            <a:ext cx="609600" cy="609600"/>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advTm="17020">
        <p:fade/>
      </p:transition>
    </mc:Choice>
    <mc:Fallback xmlns="">
      <p:transition spd="med" advTm="17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6620-1F8E-41E6-A434-419994919662}"/>
              </a:ext>
            </a:extLst>
          </p:cNvPr>
          <p:cNvSpPr>
            <a:spLocks noGrp="1"/>
          </p:cNvSpPr>
          <p:nvPr>
            <p:ph type="title"/>
          </p:nvPr>
        </p:nvSpPr>
        <p:spPr>
          <a:xfrm>
            <a:off x="453404" y="276087"/>
            <a:ext cx="10328572" cy="1183566"/>
          </a:xfrm>
        </p:spPr>
        <p:txBody>
          <a:bodyPr>
            <a:normAutofit/>
          </a:bodyPr>
          <a:lstStyle/>
          <a:p>
            <a:r>
              <a:rPr kumimoji="0" lang="en-US" sz="3200" b="1" i="0" u="none" strike="noStrike" kern="1200" cap="none" spc="0" normalizeH="0" baseline="0" noProof="0">
                <a:ln>
                  <a:noFill/>
                </a:ln>
                <a:solidFill>
                  <a:srgbClr val="1F3864">
                    <a:lumMod val="40000"/>
                    <a:lumOff val="60000"/>
                  </a:srgbClr>
                </a:solidFill>
                <a:effectLst/>
                <a:uLnTx/>
                <a:uFillTx/>
                <a:latin typeface="Arial"/>
                <a:ea typeface="+mj-lt"/>
                <a:cs typeface="+mj-lt"/>
              </a:rPr>
              <a:t>Resolution Period Data Collection</a:t>
            </a:r>
            <a:endParaRPr lang="en-US"/>
          </a:p>
        </p:txBody>
      </p:sp>
      <p:sp>
        <p:nvSpPr>
          <p:cNvPr id="3" name="Content Placeholder 2">
            <a:extLst>
              <a:ext uri="{FF2B5EF4-FFF2-40B4-BE49-F238E27FC236}">
                <a16:creationId xmlns:a16="http://schemas.microsoft.com/office/drawing/2014/main" id="{6F37C4F8-5A65-4626-A0C7-B594B042DE40}"/>
              </a:ext>
            </a:extLst>
          </p:cNvPr>
          <p:cNvSpPr>
            <a:spLocks noGrp="1"/>
          </p:cNvSpPr>
          <p:nvPr>
            <p:ph idx="1"/>
          </p:nvPr>
        </p:nvSpPr>
        <p:spPr>
          <a:xfrm>
            <a:off x="593889" y="1459653"/>
            <a:ext cx="10188086" cy="4727030"/>
          </a:xfrm>
        </p:spPr>
        <p:txBody>
          <a:bodyPr vert="horz" lIns="91440" tIns="45720" rIns="91440" bIns="45720" rtlCol="0" anchor="t">
            <a:normAutofit/>
          </a:bodyPr>
          <a:lstStyle/>
          <a:p>
            <a:pPr marL="0" indent="0">
              <a:buNone/>
            </a:pPr>
            <a:endParaRPr lang="en-US">
              <a:latin typeface="Arial"/>
              <a:cs typeface="Arial"/>
            </a:endParaRPr>
          </a:p>
          <a:p>
            <a:pPr marL="210185" indent="-210185"/>
            <a:r>
              <a:rPr lang="en-US" sz="2800">
                <a:latin typeface="Arial"/>
                <a:cs typeface="Arial"/>
              </a:rPr>
              <a:t>While some districts do report the number of resolution sessions/meetings requested and/or held, the New York State Education Department does not currently require that districts report this information.</a:t>
            </a:r>
          </a:p>
          <a:p>
            <a:pPr marL="210185" indent="-210185"/>
            <a:endParaRPr lang="en-US" sz="2800">
              <a:latin typeface="Arial"/>
              <a:cs typeface="Arial"/>
            </a:endParaRPr>
          </a:p>
          <a:p>
            <a:pPr marL="210185" indent="-210185"/>
            <a:r>
              <a:rPr lang="en-US" sz="2800">
                <a:latin typeface="Arial"/>
                <a:cs typeface="Arial"/>
              </a:rPr>
              <a:t>Currently, some settlement agreements occur after the resolution period has ended and as a result, these settlement agreements cannot be included in our Indicator 15 data.</a:t>
            </a:r>
          </a:p>
          <a:p>
            <a:pPr marL="210185" indent="-210185"/>
            <a:endParaRPr lang="en-US" sz="2800"/>
          </a:p>
          <a:p>
            <a:pPr marL="0" indent="0">
              <a:buNone/>
            </a:pPr>
            <a:endParaRPr lang="en-US"/>
          </a:p>
        </p:txBody>
      </p:sp>
      <p:sp>
        <p:nvSpPr>
          <p:cNvPr id="4" name="Slide Number Placeholder 3">
            <a:extLst>
              <a:ext uri="{FF2B5EF4-FFF2-40B4-BE49-F238E27FC236}">
                <a16:creationId xmlns:a16="http://schemas.microsoft.com/office/drawing/2014/main" id="{3C45BFD0-4395-4FAA-80E0-0FEE32405507}"/>
              </a:ext>
            </a:extLst>
          </p:cNvPr>
          <p:cNvSpPr>
            <a:spLocks noGrp="1"/>
          </p:cNvSpPr>
          <p:nvPr>
            <p:ph type="sldNum" sz="quarter" idx="12"/>
          </p:nvPr>
        </p:nvSpPr>
        <p:spPr/>
        <p:txBody>
          <a:bodyPr/>
          <a:lstStyle/>
          <a:p>
            <a:fld id="{9CD8D479-8942-46E8-A226-A4E01F7A105C}" type="slidenum">
              <a:rPr lang="en-US" smtClean="0"/>
              <a:t>10</a:t>
            </a:fld>
            <a:endParaRPr lang="en-US"/>
          </a:p>
        </p:txBody>
      </p:sp>
      <p:pic>
        <p:nvPicPr>
          <p:cNvPr id="7" name="Audio 6">
            <a:hlinkClick r:id="" action="ppaction://media"/>
            <a:extLst>
              <a:ext uri="{FF2B5EF4-FFF2-40B4-BE49-F238E27FC236}">
                <a16:creationId xmlns:a16="http://schemas.microsoft.com/office/drawing/2014/main" id="{9198A029-26F7-421C-9297-333D52773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1832005"/>
      </p:ext>
    </p:extLst>
  </p:cSld>
  <p:clrMapOvr>
    <a:masterClrMapping/>
  </p:clrMapOvr>
  <mc:AlternateContent xmlns:mc="http://schemas.openxmlformats.org/markup-compatibility/2006" xmlns:p14="http://schemas.microsoft.com/office/powerpoint/2010/main">
    <mc:Choice Requires="p14">
      <p:transition spd="med" p14:dur="700" advTm="33993">
        <p:fade/>
      </p:transition>
    </mc:Choice>
    <mc:Fallback xmlns="">
      <p:transition spd="med" advTm="33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6B2-204D-413A-8BBB-2629E846E1B8}"/>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a:t>measurement</a:t>
            </a:r>
          </a:p>
        </p:txBody>
      </p:sp>
      <p:sp>
        <p:nvSpPr>
          <p:cNvPr id="5" name="Slide Number Placeholder 4">
            <a:extLst>
              <a:ext uri="{FF2B5EF4-FFF2-40B4-BE49-F238E27FC236}">
                <a16:creationId xmlns:a16="http://schemas.microsoft.com/office/drawing/2014/main" id="{DF2EF11B-541A-45E0-8D16-B725B6A1E5CB}"/>
              </a:ext>
            </a:extLst>
          </p:cNvPr>
          <p:cNvSpPr>
            <a:spLocks noGrp="1"/>
          </p:cNvSpPr>
          <p:nvPr>
            <p:ph type="sldNum" sz="quarter" idx="12"/>
          </p:nvPr>
        </p:nvSpPr>
        <p:spPr/>
        <p:txBody>
          <a:bodyPr/>
          <a:lstStyle/>
          <a:p>
            <a:fld id="{9CD8D479-8942-46E8-A226-A4E01F7A105C}" type="slidenum">
              <a:rPr lang="en-US" smtClean="0"/>
              <a:t>11</a:t>
            </a:fld>
            <a:endParaRPr lang="en-US"/>
          </a:p>
        </p:txBody>
      </p:sp>
      <p:graphicFrame>
        <p:nvGraphicFramePr>
          <p:cNvPr id="8" name="Content Placeholder 6" descr="easurement">
            <a:extLst>
              <a:ext uri="{FF2B5EF4-FFF2-40B4-BE49-F238E27FC236}">
                <a16:creationId xmlns:a16="http://schemas.microsoft.com/office/drawing/2014/main" id="{F02D49ED-567F-4E33-8D4A-CD66F457E91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818854606"/>
              </p:ext>
            </p:extLst>
          </p:nvPr>
        </p:nvGraphicFramePr>
        <p:xfrm>
          <a:off x="1543665" y="1602659"/>
          <a:ext cx="8745355" cy="33022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283EEBA6-5C67-4D99-9733-07B9FE01AF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5170964"/>
      </p:ext>
    </p:extLst>
  </p:cSld>
  <p:clrMapOvr>
    <a:masterClrMapping/>
  </p:clrMapOvr>
  <mc:AlternateContent xmlns:mc="http://schemas.openxmlformats.org/markup-compatibility/2006" xmlns:p14="http://schemas.microsoft.com/office/powerpoint/2010/main">
    <mc:Choice Requires="p14">
      <p:transition spd="med" p14:dur="700" advTm="16336">
        <p:fade/>
      </p:transition>
    </mc:Choice>
    <mc:Fallback xmlns="">
      <p:transition spd="med" advTm="16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 uri="{C183D7F6-B498-43B3-948B-1728B52AA6E4}">
                <adec:decorative xmlns:adec="http://schemas.microsoft.com/office/drawing/2017/decorative" val="0"/>
              </a:ext>
            </a:extLst>
          </p:cNvPr>
          <p:cNvSpPr txBox="1">
            <a:spLocks noGrp="1"/>
          </p:cNvSpPr>
          <p:nvPr>
            <p:ph type="title" idx="4294967295"/>
          </p:nvPr>
        </p:nvSpPr>
        <p:spPr>
          <a:xfrm>
            <a:off x="397328" y="791937"/>
            <a:ext cx="603612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40000"/>
                    <a:lumOff val="60000"/>
                  </a:schemeClr>
                </a:solidFill>
                <a:effectLst/>
                <a:uLnTx/>
                <a:uFillTx/>
                <a:latin typeface="Arial"/>
                <a:ea typeface="+mn-ea"/>
                <a:cs typeface="Arial"/>
              </a:rPr>
              <a:t>Goal #1:</a:t>
            </a:r>
            <a:r>
              <a:rPr kumimoji="0" lang="en-US" sz="3600" b="1" i="0" u="none" strike="noStrike" kern="1200" cap="none" spc="0" normalizeH="0" baseline="0" noProof="0">
                <a:ln>
                  <a:noFill/>
                </a:ln>
                <a:solidFill>
                  <a:schemeClr val="tx1"/>
                </a:solidFill>
                <a:effectLst/>
                <a:uLnTx/>
                <a:uFillTx/>
                <a:latin typeface="Arial"/>
                <a:ea typeface="+mn-lt"/>
                <a:cs typeface="+mn-lt"/>
              </a:rPr>
              <a:t> </a:t>
            </a: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 uri="{C183D7F6-B498-43B3-948B-1728B52AA6E4}">
                <adec:decorative xmlns:adec="http://schemas.microsoft.com/office/drawing/2017/decorative" val="0"/>
              </a:ext>
            </a:extLst>
          </p:cNvPr>
          <p:cNvSpPr txBox="1"/>
          <p:nvPr/>
        </p:nvSpPr>
        <p:spPr>
          <a:xfrm>
            <a:off x="276019" y="1632368"/>
            <a:ext cx="8376814" cy="3247043"/>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900">
              <a:solidFill>
                <a:srgbClr val="1F3864"/>
              </a:solidFill>
              <a:latin typeface="Corbel" panose="020B0503020204020204"/>
              <a:cs typeface="Arial"/>
            </a:endParaRPr>
          </a:p>
          <a:p>
            <a:pPr marL="457200" indent="-457200">
              <a:buFont typeface="Wingdings"/>
              <a:buChar char="Ø"/>
            </a:pPr>
            <a:r>
              <a:rPr lang="en-US" sz="4400">
                <a:solidFill>
                  <a:srgbClr val="2F528F"/>
                </a:solidFill>
                <a:latin typeface="Arial"/>
                <a:cs typeface="Arial"/>
              </a:rPr>
              <a:t>Increase understanding of Indicator #15 and how New York State measures and collects this data.</a:t>
            </a:r>
          </a:p>
        </p:txBody>
      </p:sp>
      <p:pic>
        <p:nvPicPr>
          <p:cNvPr id="7" name="Picture 6">
            <a:extLst>
              <a:ext uri="{FF2B5EF4-FFF2-40B4-BE49-F238E27FC236}">
                <a16:creationId xmlns:a16="http://schemas.microsoft.com/office/drawing/2014/main" id="{46C7B1C4-7C64-4CA6-B634-3D272D52D8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36049" y="1792082"/>
            <a:ext cx="3279932" cy="3273836"/>
          </a:xfrm>
          <a:prstGeom prst="rect">
            <a:avLst/>
          </a:prstGeom>
        </p:spPr>
      </p:pic>
      <p:sp>
        <p:nvSpPr>
          <p:cNvPr id="4" name="Slide Number Placeholder 3">
            <a:extLst>
              <a:ext uri="{FF2B5EF4-FFF2-40B4-BE49-F238E27FC236}">
                <a16:creationId xmlns:a16="http://schemas.microsoft.com/office/drawing/2014/main" id="{8EE7E888-4496-452D-AB3A-882DE5489D61}"/>
              </a:ext>
              <a:ext uri="{C183D7F6-B498-43B3-948B-1728B52AA6E4}">
                <adec:decorative xmlns:adec="http://schemas.microsoft.com/office/drawing/2017/decorative" val="0"/>
              </a:ext>
            </a:extLst>
          </p:cNvPr>
          <p:cNvSpPr>
            <a:spLocks noGrp="1"/>
          </p:cNvSpPr>
          <p:nvPr>
            <p:ph type="sldNum" sz="quarter" idx="12"/>
          </p:nvPr>
        </p:nvSpPr>
        <p:spPr>
          <a:xfrm>
            <a:off x="8737600" y="6356351"/>
            <a:ext cx="2844800" cy="365125"/>
          </a:xfrm>
        </p:spPr>
        <p:txBody>
          <a:bodyPr anchor="ctr">
            <a:normAutofit/>
          </a:bodyPr>
          <a:lstStyle/>
          <a:p>
            <a:pPr>
              <a:spcAft>
                <a:spcPts val="600"/>
              </a:spcAft>
            </a:pPr>
            <a:r>
              <a:rPr lang="en-US"/>
              <a:t>12</a:t>
            </a:r>
          </a:p>
        </p:txBody>
      </p:sp>
      <p:pic>
        <p:nvPicPr>
          <p:cNvPr id="2" name="Audio 1">
            <a:hlinkClick r:id="" action="ppaction://media"/>
            <a:extLst>
              <a:ext uri="{FF2B5EF4-FFF2-40B4-BE49-F238E27FC236}">
                <a16:creationId xmlns:a16="http://schemas.microsoft.com/office/drawing/2014/main" id="{AB36CB7D-70FB-44F6-9E87-7FE4B056B0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1362440"/>
      </p:ext>
    </p:extLst>
  </p:cSld>
  <p:clrMapOvr>
    <a:masterClrMapping/>
  </p:clrMapOvr>
  <mc:AlternateContent xmlns:mc="http://schemas.openxmlformats.org/markup-compatibility/2006" xmlns:p14="http://schemas.microsoft.com/office/powerpoint/2010/main">
    <mc:Choice Requires="p14">
      <p:transition spd="med" p14:dur="700" advTm="12966">
        <p:fade/>
      </p:transition>
    </mc:Choice>
    <mc:Fallback xmlns="">
      <p:transition spd="med" advTm="12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527637" y="262480"/>
            <a:ext cx="5330628" cy="1183566"/>
          </a:xfrm>
        </p:spPr>
        <p:txBody>
          <a:bodyPr>
            <a:normAutofit/>
          </a:bodyPr>
          <a:lstStyle/>
          <a:p>
            <a:r>
              <a:rPr lang="en-US" sz="4000" b="1">
                <a:solidFill>
                  <a:schemeClr val="tx1">
                    <a:lumMod val="40000"/>
                    <a:lumOff val="60000"/>
                  </a:schemeClr>
                </a:solidFill>
                <a:latin typeface="Arial"/>
                <a:cs typeface="Arial"/>
              </a:rPr>
              <a:t>Source of Data</a:t>
            </a:r>
          </a:p>
        </p:txBody>
      </p:sp>
      <p:sp>
        <p:nvSpPr>
          <p:cNvPr id="3" name="Content Placeholder 2">
            <a:extLst>
              <a:ext uri="{FF2B5EF4-FFF2-40B4-BE49-F238E27FC236}">
                <a16:creationId xmlns:a16="http://schemas.microsoft.com/office/drawing/2014/main" id="{DE61AD0E-E04A-43FB-8ED7-27A6BD08733F}"/>
              </a:ext>
            </a:extLst>
          </p:cNvPr>
          <p:cNvSpPr>
            <a:spLocks noGrp="1"/>
          </p:cNvSpPr>
          <p:nvPr>
            <p:ph idx="1"/>
          </p:nvPr>
        </p:nvSpPr>
        <p:spPr>
          <a:xfrm>
            <a:off x="88521" y="1577206"/>
            <a:ext cx="11991523" cy="4848395"/>
          </a:xfrm>
          <a:solidFill>
            <a:schemeClr val="accent1">
              <a:lumMod val="20000"/>
              <a:lumOff val="80000"/>
            </a:schemeClr>
          </a:solidFill>
        </p:spPr>
        <p:txBody>
          <a:bodyPr vert="horz" lIns="91440" tIns="45720" rIns="91440" bIns="45720" rtlCol="0" anchor="t">
            <a:noAutofit/>
          </a:bodyPr>
          <a:lstStyle/>
          <a:p>
            <a:pPr marL="457200" indent="-457200"/>
            <a:r>
              <a:rPr lang="en-US" sz="2600">
                <a:solidFill>
                  <a:schemeClr val="accent1">
                    <a:lumMod val="75000"/>
                  </a:schemeClr>
                </a:solidFill>
                <a:latin typeface="Arial"/>
                <a:ea typeface="+mn-lt"/>
                <a:cs typeface="+mn-lt"/>
              </a:rPr>
              <a:t>Data is collected  from NYSED’s Impartial Hearing Reporting System (IHRS): </a:t>
            </a:r>
          </a:p>
          <a:p>
            <a:pPr marL="457200" indent="-457200"/>
            <a:endParaRPr lang="en-US">
              <a:solidFill>
                <a:schemeClr val="accent1">
                  <a:lumMod val="75000"/>
                </a:schemeClr>
              </a:solidFill>
              <a:latin typeface="Arial"/>
              <a:ea typeface="+mn-lt"/>
              <a:cs typeface="+mn-lt"/>
            </a:endParaRPr>
          </a:p>
          <a:p>
            <a:pPr marL="904875" lvl="3" indent="-154940">
              <a:buFont typeface="Wingdings" panose="020B0604020202020204" pitchFamily="34" charset="0"/>
              <a:buChar char="Ø"/>
            </a:pPr>
            <a:r>
              <a:rPr lang="en-US" sz="2400">
                <a:solidFill>
                  <a:schemeClr val="accent1">
                    <a:lumMod val="75000"/>
                  </a:schemeClr>
                </a:solidFill>
                <a:latin typeface="Arial"/>
                <a:ea typeface="+mn-lt"/>
                <a:cs typeface="+mn-lt"/>
              </a:rPr>
              <a:t>Data is entered directly into the IHRS by each school district with the exception of the New York City Department of Education (NYCDOE).  </a:t>
            </a:r>
          </a:p>
          <a:p>
            <a:pPr marL="676275" lvl="2" indent="-154940">
              <a:buFont typeface="Wingdings" panose="020B0604020202020204" pitchFamily="34" charset="0"/>
              <a:buChar char="Ø"/>
            </a:pPr>
            <a:endParaRPr lang="en-US" sz="2400">
              <a:solidFill>
                <a:schemeClr val="accent1">
                  <a:lumMod val="75000"/>
                </a:schemeClr>
              </a:solidFill>
              <a:latin typeface="Arial"/>
              <a:ea typeface="+mn-lt"/>
              <a:cs typeface="+mn-lt"/>
            </a:endParaRPr>
          </a:p>
          <a:p>
            <a:pPr marL="904875" lvl="3" indent="-154940">
              <a:buFont typeface="Wingdings" panose="020B0604020202020204" pitchFamily="34" charset="0"/>
              <a:buChar char="Ø"/>
            </a:pPr>
            <a:r>
              <a:rPr lang="en-US" sz="2400">
                <a:solidFill>
                  <a:schemeClr val="accent1">
                    <a:lumMod val="75000"/>
                  </a:schemeClr>
                </a:solidFill>
                <a:latin typeface="Arial"/>
                <a:ea typeface="+mn-lt"/>
                <a:cs typeface="+mn-lt"/>
              </a:rPr>
              <a:t>Staff from the NYC Impartial Hearing Office enter data into the NYCDOE data system: the Impartial Hearing System (IHS). </a:t>
            </a:r>
          </a:p>
          <a:p>
            <a:pPr marL="676275" lvl="2" indent="-154940">
              <a:buFont typeface="Wingdings" panose="020B0604020202020204" pitchFamily="34" charset="0"/>
              <a:buChar char="Ø"/>
            </a:pPr>
            <a:endParaRPr lang="en-US" sz="2400">
              <a:solidFill>
                <a:schemeClr val="accent1">
                  <a:lumMod val="75000"/>
                </a:schemeClr>
              </a:solidFill>
              <a:latin typeface="Arial"/>
              <a:ea typeface="+mn-lt"/>
              <a:cs typeface="+mn-lt"/>
            </a:endParaRPr>
          </a:p>
          <a:p>
            <a:pPr marL="904875" lvl="3" indent="-154940">
              <a:buFont typeface="Wingdings" panose="020B0604020202020204" pitchFamily="34" charset="0"/>
              <a:buChar char="Ø"/>
            </a:pPr>
            <a:r>
              <a:rPr lang="en-US" sz="2400">
                <a:solidFill>
                  <a:schemeClr val="accent1">
                    <a:lumMod val="75000"/>
                  </a:schemeClr>
                </a:solidFill>
                <a:latin typeface="Arial"/>
                <a:ea typeface="+mn-lt"/>
                <a:cs typeface="+mn-lt"/>
              </a:rPr>
              <a:t>Data entered into IHS is automatically transferred into IHRS on a daily basis.</a:t>
            </a:r>
            <a:endParaRPr lang="en-US" sz="2400">
              <a:solidFill>
                <a:schemeClr val="accent1">
                  <a:lumMod val="75000"/>
                </a:schemeClr>
              </a:solidFill>
              <a:latin typeface="Arial"/>
              <a:cs typeface="Arial"/>
            </a:endParaRPr>
          </a:p>
          <a:p>
            <a:pPr marL="676275" lvl="2" indent="-154940">
              <a:buFont typeface="Wingdings" panose="020B0604020202020204" pitchFamily="34" charset="0"/>
              <a:buChar char="Ø"/>
            </a:pPr>
            <a:endParaRPr lang="en-US" sz="2800">
              <a:solidFill>
                <a:schemeClr val="accent1">
                  <a:lumMod val="75000"/>
                </a:schemeClr>
              </a:solidFill>
              <a:latin typeface="Arial"/>
              <a:ea typeface="+mn-lt"/>
              <a:cs typeface="+mn-lt"/>
            </a:endParaRPr>
          </a:p>
          <a:p>
            <a:pPr marL="210185" indent="-210185"/>
            <a:r>
              <a:rPr lang="en-US" sz="2600">
                <a:solidFill>
                  <a:schemeClr val="accent1">
                    <a:lumMod val="75000"/>
                  </a:schemeClr>
                </a:solidFill>
                <a:latin typeface="Arial"/>
                <a:ea typeface="+mn-lt"/>
                <a:cs typeface="+mn-lt"/>
              </a:rPr>
              <a:t>Data Collection Period: July 1 through June 30 of each school year.</a:t>
            </a:r>
          </a:p>
          <a:p>
            <a:pPr marL="210185" indent="-210185"/>
            <a:endParaRPr lang="en-US" sz="2800">
              <a:latin typeface="Arial"/>
              <a:cs typeface="Arial"/>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13</a:t>
            </a:fld>
            <a:endParaRPr lang="en-US"/>
          </a:p>
        </p:txBody>
      </p:sp>
      <p:pic>
        <p:nvPicPr>
          <p:cNvPr id="7" name="Audio 6">
            <a:hlinkClick r:id="" action="ppaction://media"/>
            <a:extLst>
              <a:ext uri="{FF2B5EF4-FFF2-40B4-BE49-F238E27FC236}">
                <a16:creationId xmlns:a16="http://schemas.microsoft.com/office/drawing/2014/main" id="{5BF39161-C908-4F90-9FEF-9D288E8258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9398182"/>
      </p:ext>
    </p:extLst>
  </p:cSld>
  <p:clrMapOvr>
    <a:masterClrMapping/>
  </p:clrMapOvr>
  <mc:AlternateContent xmlns:mc="http://schemas.openxmlformats.org/markup-compatibility/2006" xmlns:p14="http://schemas.microsoft.com/office/powerpoint/2010/main">
    <mc:Choice Requires="p14">
      <p:transition spd="med" p14:dur="700" advTm="82185">
        <p:fade/>
      </p:transition>
    </mc:Choice>
    <mc:Fallback xmlns="">
      <p:transition spd="med" advTm="82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360479" y="261710"/>
            <a:ext cx="9371949" cy="1183566"/>
          </a:xfrm>
        </p:spPr>
        <p:txBody>
          <a:bodyPr>
            <a:normAutofit/>
          </a:bodyPr>
          <a:lstStyle/>
          <a:p>
            <a:r>
              <a:rPr lang="en-US" sz="4000" b="1">
                <a:solidFill>
                  <a:schemeClr val="accent1">
                    <a:lumMod val="60000"/>
                    <a:lumOff val="40000"/>
                  </a:schemeClr>
                </a:solidFill>
                <a:latin typeface="Arial"/>
                <a:cs typeface="Arial"/>
              </a:rPr>
              <a:t>How we measure Indicator 15</a:t>
            </a:r>
          </a:p>
        </p:txBody>
      </p:sp>
      <p:pic>
        <p:nvPicPr>
          <p:cNvPr id="7" name="Picture 7" descr="Written settlement agreements divided number of resolution sessions times 100 equals percent of hearing request that went to resolution sessions that were resolved through resolution session settlement agreements.">
            <a:extLst>
              <a:ext uri="{FF2B5EF4-FFF2-40B4-BE49-F238E27FC236}">
                <a16:creationId xmlns:a16="http://schemas.microsoft.com/office/drawing/2014/main" id="{294C4287-6DBC-4CC5-823A-FE8935A0041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05201" y="1622803"/>
            <a:ext cx="11901577" cy="1546336"/>
          </a:xfrm>
          <a:prstGeom prst="rect">
            <a:avLst/>
          </a:prstGeom>
        </p:spPr>
      </p:pic>
      <p:sp>
        <p:nvSpPr>
          <p:cNvPr id="3" name="Content Placeholder 2">
            <a:extLst>
              <a:ext uri="{FF2B5EF4-FFF2-40B4-BE49-F238E27FC236}">
                <a16:creationId xmlns:a16="http://schemas.microsoft.com/office/drawing/2014/main" id="{DE61AD0E-E04A-43FB-8ED7-27A6BD08733F}"/>
              </a:ext>
            </a:extLst>
          </p:cNvPr>
          <p:cNvSpPr>
            <a:spLocks noGrp="1"/>
          </p:cNvSpPr>
          <p:nvPr>
            <p:ph idx="1"/>
          </p:nvPr>
        </p:nvSpPr>
        <p:spPr>
          <a:xfrm>
            <a:off x="359678" y="3502494"/>
            <a:ext cx="10339339" cy="2748069"/>
          </a:xfrm>
        </p:spPr>
        <p:txBody>
          <a:bodyPr vert="horz" lIns="91440" tIns="45720" rIns="91440" bIns="45720" rtlCol="0" anchor="t">
            <a:noAutofit/>
          </a:bodyPr>
          <a:lstStyle/>
          <a:p>
            <a:pPr marL="210185" indent="-210185"/>
            <a:r>
              <a:rPr lang="en-US" sz="2000" b="1">
                <a:latin typeface="Arial"/>
                <a:ea typeface="+mn-lt"/>
                <a:cs typeface="+mn-lt"/>
              </a:rPr>
              <a:t>Measurement:</a:t>
            </a:r>
            <a:r>
              <a:rPr lang="en-US" sz="2000">
                <a:latin typeface="Arial"/>
                <a:ea typeface="+mn-lt"/>
                <a:cs typeface="+mn-lt"/>
              </a:rPr>
              <a:t> Percent = (3.1-a) divided by 3.1) times 100</a:t>
            </a:r>
          </a:p>
          <a:p>
            <a:pPr marL="210185" indent="-210185"/>
            <a:r>
              <a:rPr lang="en-US" sz="2000" b="1">
                <a:latin typeface="Arial"/>
                <a:ea typeface="+mn-lt"/>
                <a:cs typeface="+mn-lt"/>
              </a:rPr>
              <a:t>Data Included</a:t>
            </a:r>
            <a:r>
              <a:rPr lang="en-US" sz="2000">
                <a:latin typeface="Arial"/>
                <a:ea typeface="+mn-lt"/>
                <a:cs typeface="+mn-lt"/>
              </a:rPr>
              <a:t>: For example, using 2019-20 data-</a:t>
            </a:r>
          </a:p>
          <a:p>
            <a:pPr marL="210185" indent="-210185"/>
            <a:r>
              <a:rPr lang="en-US" sz="2000">
                <a:latin typeface="Arial"/>
                <a:ea typeface="+mn-lt"/>
                <a:cs typeface="+mn-lt"/>
              </a:rPr>
              <a:t>(3) Total number of due process complaints filed = 11,068</a:t>
            </a:r>
          </a:p>
          <a:p>
            <a:pPr marL="210185" indent="-210185"/>
            <a:r>
              <a:rPr lang="en-US" sz="2000">
                <a:latin typeface="Arial"/>
                <a:ea typeface="+mn-lt"/>
                <a:cs typeface="+mn-lt"/>
              </a:rPr>
              <a:t>(3.1) Number of resolution sessions (meetings) held =10,770</a:t>
            </a:r>
          </a:p>
          <a:p>
            <a:pPr marL="210185" indent="-210185"/>
            <a:r>
              <a:rPr lang="en-US" sz="2000">
                <a:latin typeface="Arial"/>
                <a:ea typeface="+mn-lt"/>
                <a:cs typeface="+mn-lt"/>
              </a:rPr>
              <a:t>(3.1-a) Written settlement agreements reached through resolution meetings = 110</a:t>
            </a:r>
          </a:p>
          <a:p>
            <a:pPr marL="694690" lvl="3" indent="0">
              <a:buNone/>
            </a:pPr>
            <a:endParaRPr lang="en-US">
              <a:latin typeface="Arial"/>
              <a:ea typeface="+mn-lt"/>
              <a:cs typeface="+mn-lt"/>
            </a:endParaRPr>
          </a:p>
          <a:p>
            <a:pPr marL="694690" lvl="3" indent="0">
              <a:buNone/>
            </a:pPr>
            <a:endParaRPr lang="en-US">
              <a:latin typeface="Arial"/>
            </a:endParaRPr>
          </a:p>
          <a:p>
            <a:pPr marL="210185" indent="-210185"/>
            <a:endParaRPr lang="en-US"/>
          </a:p>
        </p:txBody>
      </p:sp>
      <p:sp>
        <p:nvSpPr>
          <p:cNvPr id="9" name="TextBox 8">
            <a:extLst>
              <a:ext uri="{FF2B5EF4-FFF2-40B4-BE49-F238E27FC236}">
                <a16:creationId xmlns:a16="http://schemas.microsoft.com/office/drawing/2014/main" id="{24626FCB-376B-43A5-8426-5D38C517EE27}"/>
              </a:ext>
              <a:ext uri="{C183D7F6-B498-43B3-948B-1728B52AA6E4}">
                <adec:decorative xmlns:adec="http://schemas.microsoft.com/office/drawing/2017/decorative" val="0"/>
              </a:ext>
            </a:extLst>
          </p:cNvPr>
          <p:cNvSpPr txBox="1"/>
          <p:nvPr/>
        </p:nvSpPr>
        <p:spPr>
          <a:xfrm>
            <a:off x="597200" y="5715540"/>
            <a:ext cx="60643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110 ÷ 10,770 x 100 = 1.02%</a:t>
            </a:r>
            <a:endParaRPr lang="en-US" sz="2400" b="1"/>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14</a:t>
            </a:fld>
            <a:endParaRPr lang="en-US"/>
          </a:p>
        </p:txBody>
      </p:sp>
      <p:pic>
        <p:nvPicPr>
          <p:cNvPr id="6" name="Audio 5">
            <a:hlinkClick r:id="" action="ppaction://media"/>
            <a:extLst>
              <a:ext uri="{FF2B5EF4-FFF2-40B4-BE49-F238E27FC236}">
                <a16:creationId xmlns:a16="http://schemas.microsoft.com/office/drawing/2014/main" id="{9BF7E97D-6716-4C90-BCE5-0E81157F12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945356"/>
      </p:ext>
    </p:extLst>
  </p:cSld>
  <p:clrMapOvr>
    <a:masterClrMapping/>
  </p:clrMapOvr>
  <mc:AlternateContent xmlns:mc="http://schemas.openxmlformats.org/markup-compatibility/2006" xmlns:p14="http://schemas.microsoft.com/office/powerpoint/2010/main">
    <mc:Choice Requires="p14">
      <p:transition spd="med" p14:dur="700" advTm="86573">
        <p:fade/>
      </p:transition>
    </mc:Choice>
    <mc:Fallback xmlns="">
      <p:transition spd="med" advTm="865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410402" y="1297458"/>
            <a:ext cx="5792690" cy="4744995"/>
          </a:xfrm>
          <a:solidFill>
            <a:schemeClr val="bg2">
              <a:lumMod val="25000"/>
            </a:schemeClr>
          </a:solidFill>
        </p:spPr>
        <p:txBody>
          <a:bodyPr>
            <a:normAutofit/>
          </a:bodyPr>
          <a:lstStyle/>
          <a:p>
            <a:r>
              <a:rPr lang="en-US" sz="3200">
                <a:solidFill>
                  <a:srgbClr val="FFC000"/>
                </a:solidFill>
                <a:latin typeface="Arial"/>
                <a:ea typeface="+mj-lt"/>
                <a:cs typeface="+mj-lt"/>
              </a:rPr>
              <a:t>Check for Understanding: </a:t>
            </a:r>
            <a:br>
              <a:rPr lang="en-US" sz="3200">
                <a:solidFill>
                  <a:srgbClr val="FFC000"/>
                </a:solidFill>
                <a:latin typeface="Arial"/>
                <a:ea typeface="+mj-lt"/>
                <a:cs typeface="+mj-lt"/>
              </a:rPr>
            </a:br>
            <a:br>
              <a:rPr lang="en-US" sz="3200">
                <a:solidFill>
                  <a:srgbClr val="FFC000"/>
                </a:solidFill>
                <a:latin typeface="Arial"/>
                <a:ea typeface="+mj-lt"/>
                <a:cs typeface="+mj-lt"/>
              </a:rPr>
            </a:br>
            <a:r>
              <a:rPr lang="en-US" sz="3200">
                <a:solidFill>
                  <a:srgbClr val="FFC000"/>
                </a:solidFill>
                <a:latin typeface="Arial"/>
                <a:ea typeface="+mj-lt"/>
                <a:cs typeface="+mj-lt"/>
              </a:rPr>
              <a:t>Are there any questions about the SPP 15 </a:t>
            </a:r>
            <a:br>
              <a:rPr lang="en-US" sz="3200">
                <a:latin typeface="Arial"/>
                <a:ea typeface="+mj-lt"/>
                <a:cs typeface="+mj-lt"/>
              </a:rPr>
            </a:br>
            <a:r>
              <a:rPr lang="en-US" sz="3200">
                <a:solidFill>
                  <a:srgbClr val="FFC000"/>
                </a:solidFill>
                <a:latin typeface="Arial"/>
                <a:ea typeface="+mj-lt"/>
                <a:cs typeface="+mj-lt"/>
              </a:rPr>
              <a:t>measurement or how the data is used to measure results or outcomes?</a:t>
            </a:r>
            <a:br>
              <a:rPr lang="en-US" sz="3200">
                <a:ea typeface="+mj-lt"/>
                <a:cs typeface="+mj-lt"/>
              </a:rPr>
            </a:br>
            <a:endParaRPr lang="en-US">
              <a:solidFill>
                <a:srgbClr val="FFC000"/>
              </a:solidFill>
              <a:ea typeface="+mj-lt"/>
              <a:cs typeface="+mj-lt"/>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15</a:t>
            </a:fld>
            <a:endParaRPr lang="en-US"/>
          </a:p>
        </p:txBody>
      </p:sp>
      <p:pic>
        <p:nvPicPr>
          <p:cNvPr id="8" name="Picture 7" descr="A picture containing a question mark">
            <a:extLst>
              <a:ext uri="{FF2B5EF4-FFF2-40B4-BE49-F238E27FC236}">
                <a16:creationId xmlns:a16="http://schemas.microsoft.com/office/drawing/2014/main" id="{D5DE4291-AA63-4617-BD63-51F86526D02D}"/>
              </a:ext>
            </a:extLst>
          </p:cNvPr>
          <p:cNvPicPr>
            <a:picLocks noChangeAspect="1"/>
          </p:cNvPicPr>
          <p:nvPr/>
        </p:nvPicPr>
        <p:blipFill rotWithShape="1">
          <a:blip r:embed="rId5"/>
          <a:srcRect r="-3" b="11"/>
          <a:stretch/>
        </p:blipFill>
        <p:spPr>
          <a:xfrm>
            <a:off x="6573795" y="1257624"/>
            <a:ext cx="4695567" cy="4723637"/>
          </a:xfrm>
          <a:prstGeom prst="rect">
            <a:avLst/>
          </a:prstGeom>
          <a:noFill/>
        </p:spPr>
      </p:pic>
      <p:sp>
        <p:nvSpPr>
          <p:cNvPr id="3" name="TextBox 2">
            <a:extLst>
              <a:ext uri="{FF2B5EF4-FFF2-40B4-BE49-F238E27FC236}">
                <a16:creationId xmlns:a16="http://schemas.microsoft.com/office/drawing/2014/main" id="{3F5C7A9D-09BA-45CB-B6FA-D76C14D7ADFD}"/>
              </a:ext>
            </a:extLst>
          </p:cNvPr>
          <p:cNvSpPr txBox="1"/>
          <p:nvPr/>
        </p:nvSpPr>
        <p:spPr>
          <a:xfrm>
            <a:off x="328150" y="436478"/>
            <a:ext cx="7748751" cy="58477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4">
                    <a:lumMod val="50000"/>
                  </a:schemeClr>
                </a:solidFill>
              </a:rPr>
              <a:t>Stakeholder</a:t>
            </a:r>
            <a:r>
              <a:rPr lang="en-US" sz="3200" b="1">
                <a:solidFill>
                  <a:schemeClr val="accent4">
                    <a:lumMod val="50000"/>
                  </a:schemeClr>
                </a:solidFill>
                <a:ea typeface="+mn-lt"/>
                <a:cs typeface="+mn-lt"/>
              </a:rPr>
              <a:t> Discussion</a:t>
            </a:r>
            <a:endParaRPr lang="en-US" sz="3200">
              <a:solidFill>
                <a:schemeClr val="accent4">
                  <a:lumMod val="50000"/>
                </a:schemeClr>
              </a:solidFill>
            </a:endParaRPr>
          </a:p>
        </p:txBody>
      </p:sp>
      <p:pic>
        <p:nvPicPr>
          <p:cNvPr id="5" name="Audio 4">
            <a:hlinkClick r:id="" action="ppaction://media"/>
            <a:extLst>
              <a:ext uri="{FF2B5EF4-FFF2-40B4-BE49-F238E27FC236}">
                <a16:creationId xmlns:a16="http://schemas.microsoft.com/office/drawing/2014/main" id="{BA0D1BD6-90BB-42FB-961F-DD682706C1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6736396"/>
      </p:ext>
    </p:extLst>
  </p:cSld>
  <p:clrMapOvr>
    <a:masterClrMapping/>
  </p:clrMapOvr>
  <mc:AlternateContent xmlns:mc="http://schemas.openxmlformats.org/markup-compatibility/2006" xmlns:p14="http://schemas.microsoft.com/office/powerpoint/2010/main">
    <mc:Choice Requires="p14">
      <p:transition spd="med" p14:dur="700" advTm="12865">
        <p:fade/>
      </p:transition>
    </mc:Choice>
    <mc:Fallback xmlns="">
      <p:transition spd="med" advTm="12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2EF5EC-70A2-4EAB-8E61-BEB13528DAA2}"/>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chemeClr val="accent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graphicFrame>
        <p:nvGraphicFramePr>
          <p:cNvPr id="8" name="Content Placeholder 6" descr="The Data">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1672826176"/>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193DECA1-3BAC-433D-8D48-390CE9AEFC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2654069"/>
      </p:ext>
    </p:extLst>
  </p:cSld>
  <p:clrMapOvr>
    <a:masterClrMapping/>
  </p:clrMapOvr>
  <mc:AlternateContent xmlns:mc="http://schemas.openxmlformats.org/markup-compatibility/2006" xmlns:p14="http://schemas.microsoft.com/office/powerpoint/2010/main">
    <mc:Choice Requires="p14">
      <p:transition spd="med" p14:dur="700" advTm="7022">
        <p:fade/>
      </p:transition>
    </mc:Choice>
    <mc:Fallback xmlns="">
      <p:transition spd="med" advTm="70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 uri="{C183D7F6-B498-43B3-948B-1728B52AA6E4}">
                <adec:decorative xmlns:adec="http://schemas.microsoft.com/office/drawing/2017/decorative" val="0"/>
              </a:ext>
            </a:extLst>
          </p:cNvPr>
          <p:cNvSpPr txBox="1">
            <a:spLocks noGrp="1"/>
          </p:cNvSpPr>
          <p:nvPr>
            <p:ph type="title" idx="4294967295"/>
          </p:nvPr>
        </p:nvSpPr>
        <p:spPr>
          <a:xfrm>
            <a:off x="397328" y="791937"/>
            <a:ext cx="603612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40000"/>
                    <a:lumOff val="60000"/>
                  </a:schemeClr>
                </a:solidFill>
                <a:effectLst/>
                <a:uLnTx/>
                <a:uFillTx/>
                <a:latin typeface="Arial"/>
                <a:ea typeface="+mn-ea"/>
                <a:cs typeface="Arial"/>
              </a:rPr>
              <a:t>Goal #2:</a:t>
            </a:r>
            <a:r>
              <a:rPr kumimoji="0" lang="en-US" sz="3600" b="1" i="0" u="none" strike="noStrike" kern="1200" cap="none" spc="0" normalizeH="0" baseline="0" noProof="0">
                <a:ln>
                  <a:noFill/>
                </a:ln>
                <a:solidFill>
                  <a:schemeClr val="tx1"/>
                </a:solidFill>
                <a:effectLst/>
                <a:uLnTx/>
                <a:uFillTx/>
                <a:latin typeface="Arial"/>
                <a:ea typeface="+mn-lt"/>
                <a:cs typeface="+mn-lt"/>
              </a:rPr>
              <a:t> </a:t>
            </a: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 uri="{C183D7F6-B498-43B3-948B-1728B52AA6E4}">
                <adec:decorative xmlns:adec="http://schemas.microsoft.com/office/drawing/2017/decorative" val="0"/>
              </a:ext>
            </a:extLst>
          </p:cNvPr>
          <p:cNvSpPr txBox="1"/>
          <p:nvPr/>
        </p:nvSpPr>
        <p:spPr>
          <a:xfrm>
            <a:off x="276019" y="1632368"/>
            <a:ext cx="8376814" cy="3985706"/>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900">
              <a:solidFill>
                <a:srgbClr val="1F3864"/>
              </a:solidFill>
              <a:latin typeface="Corbel" panose="020B0503020204020204"/>
              <a:cs typeface="Arial"/>
            </a:endParaRPr>
          </a:p>
          <a:p>
            <a:pPr marL="457200" indent="-457200">
              <a:buFont typeface="Wingdings"/>
              <a:buChar char="Ø"/>
            </a:pPr>
            <a:r>
              <a:rPr lang="en-US" sz="3200">
                <a:solidFill>
                  <a:srgbClr val="2F528F"/>
                </a:solidFill>
                <a:latin typeface="Arial"/>
                <a:cs typeface="Arial"/>
              </a:rPr>
              <a:t>Increase understanding of current information and trend data regarding New York State’s progress in meeting SPP 15 targets </a:t>
            </a:r>
            <a:endParaRPr lang="en-US" sz="3200">
              <a:solidFill>
                <a:srgbClr val="1F3864"/>
              </a:solidFill>
              <a:latin typeface="Corbel" panose="020B0503020204020204"/>
              <a:cs typeface="Arial"/>
            </a:endParaRPr>
          </a:p>
          <a:p>
            <a:pPr marL="457200" indent="-457200">
              <a:buFont typeface="Wingdings"/>
              <a:buChar char="Ø"/>
            </a:pPr>
            <a:endParaRPr lang="en-US" sz="3200">
              <a:solidFill>
                <a:srgbClr val="2F528F"/>
              </a:solidFill>
              <a:latin typeface="Arial"/>
              <a:cs typeface="Arial"/>
            </a:endParaRPr>
          </a:p>
          <a:p>
            <a:pPr marL="457200" indent="-457200">
              <a:buFont typeface="Wingdings"/>
              <a:buChar char="Ø"/>
            </a:pPr>
            <a:r>
              <a:rPr lang="en-US" sz="3200">
                <a:solidFill>
                  <a:srgbClr val="2F528F"/>
                </a:solidFill>
                <a:latin typeface="Arial"/>
                <a:cs typeface="Arial"/>
              </a:rPr>
              <a:t>Review state and national comparisons</a:t>
            </a:r>
          </a:p>
          <a:p>
            <a:pPr marL="457200" indent="-457200">
              <a:buFont typeface="Wingdings"/>
              <a:buChar char="Ø"/>
            </a:pPr>
            <a:endParaRPr lang="en-US" sz="3200">
              <a:solidFill>
                <a:srgbClr val="2F528F"/>
              </a:solidFill>
              <a:latin typeface="Arial"/>
              <a:cs typeface="Arial"/>
            </a:endParaRPr>
          </a:p>
        </p:txBody>
      </p:sp>
      <p:pic>
        <p:nvPicPr>
          <p:cNvPr id="6" name="Graphic 5">
            <a:extLst>
              <a:ext uri="{FF2B5EF4-FFF2-40B4-BE49-F238E27FC236}">
                <a16:creationId xmlns:a16="http://schemas.microsoft.com/office/drawing/2014/main" id="{03B73AB5-B3DC-4CE3-935D-9E7E42FD0C1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0060" y="1940010"/>
            <a:ext cx="2901416" cy="2977979"/>
          </a:xfrm>
          <a:prstGeom prst="rect">
            <a:avLst/>
          </a:prstGeom>
        </p:spPr>
      </p:pic>
      <p:sp>
        <p:nvSpPr>
          <p:cNvPr id="4" name="Slide Number Placeholder 3">
            <a:extLst>
              <a:ext uri="{FF2B5EF4-FFF2-40B4-BE49-F238E27FC236}">
                <a16:creationId xmlns:a16="http://schemas.microsoft.com/office/drawing/2014/main" id="{8EE7E888-4496-452D-AB3A-882DE5489D61}"/>
              </a:ext>
              <a:ext uri="{C183D7F6-B498-43B3-948B-1728B52AA6E4}">
                <adec:decorative xmlns:adec="http://schemas.microsoft.com/office/drawing/2017/decorative" val="0"/>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17</a:t>
            </a:fld>
            <a:endParaRPr lang="en-US"/>
          </a:p>
        </p:txBody>
      </p:sp>
      <p:pic>
        <p:nvPicPr>
          <p:cNvPr id="2" name="Audio 1">
            <a:hlinkClick r:id="" action="ppaction://media"/>
            <a:extLst>
              <a:ext uri="{FF2B5EF4-FFF2-40B4-BE49-F238E27FC236}">
                <a16:creationId xmlns:a16="http://schemas.microsoft.com/office/drawing/2014/main" id="{1DE0BA0C-5FEF-4B78-8380-EEC6D19E2B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2879910"/>
      </p:ext>
    </p:extLst>
  </p:cSld>
  <p:clrMapOvr>
    <a:masterClrMapping/>
  </p:clrMapOvr>
  <mc:AlternateContent xmlns:mc="http://schemas.openxmlformats.org/markup-compatibility/2006" xmlns:p14="http://schemas.microsoft.com/office/powerpoint/2010/main">
    <mc:Choice Requires="p14">
      <p:transition spd="med" p14:dur="700" advTm="18260">
        <p:fade/>
      </p:transition>
    </mc:Choice>
    <mc:Fallback xmlns="">
      <p:transition spd="med" advTm="18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1088138" y="356297"/>
            <a:ext cx="9693838" cy="1183566"/>
          </a:xfrm>
        </p:spPr>
        <p:txBody>
          <a:bodyPr>
            <a:normAutofit fontScale="90000"/>
          </a:bodyPr>
          <a:lstStyle/>
          <a:p>
            <a:r>
              <a:rPr lang="en-US" sz="3600"/>
              <a:t>Explanation Indicator 15 FFY Data </a:t>
            </a:r>
            <a:br>
              <a:rPr lang="en-US" sz="3600"/>
            </a:br>
            <a:r>
              <a:rPr lang="en-US" sz="3600"/>
              <a:t>in the Annual Performance Report (APR) </a:t>
            </a:r>
            <a:endParaRPr lang="en-US"/>
          </a:p>
        </p:txBody>
      </p:sp>
      <p:sp>
        <p:nvSpPr>
          <p:cNvPr id="7" name="TextBox 6">
            <a:extLst>
              <a:ext uri="{FF2B5EF4-FFF2-40B4-BE49-F238E27FC236}">
                <a16:creationId xmlns:a16="http://schemas.microsoft.com/office/drawing/2014/main" id="{56243912-4678-41D5-A091-E247E3FCD806}"/>
              </a:ext>
            </a:extLst>
          </p:cNvPr>
          <p:cNvSpPr txBox="1"/>
          <p:nvPr/>
        </p:nvSpPr>
        <p:spPr>
          <a:xfrm>
            <a:off x="914400" y="1941525"/>
            <a:ext cx="10543032" cy="76944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F3864"/>
                </a:solidFill>
                <a:effectLst/>
                <a:uLnTx/>
                <a:uFillTx/>
                <a:latin typeface="Corbel" panose="020B0503020204020204"/>
                <a:ea typeface="+mn-ea"/>
                <a:cs typeface="+mn-cs"/>
              </a:rPr>
              <a:t>Data years presented will reflect the data NYSED submits to the federal Office of Special Education Programs (OSEP) in the APR which covers the federal fiscal year (FFY) period </a:t>
            </a:r>
          </a:p>
        </p:txBody>
      </p:sp>
      <p:graphicFrame>
        <p:nvGraphicFramePr>
          <p:cNvPr id="8" name="Content Placeholder 3" descr="Description of the school year data that is submitted in the Annual Performance Report on a federal fiscal year basis. ">
            <a:extLst>
              <a:ext uri="{FF2B5EF4-FFF2-40B4-BE49-F238E27FC236}">
                <a16:creationId xmlns:a16="http://schemas.microsoft.com/office/drawing/2014/main" id="{02748ED5-F8EA-4A11-B475-B65C83B53061}"/>
              </a:ext>
            </a:extLst>
          </p:cNvPr>
          <p:cNvGraphicFramePr/>
          <p:nvPr/>
        </p:nvGraphicFramePr>
        <p:xfrm>
          <a:off x="349871" y="2710966"/>
          <a:ext cx="11719948" cy="391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3" name="Audio 2">
            <a:hlinkClick r:id="" action="ppaction://media"/>
            <a:extLst>
              <a:ext uri="{FF2B5EF4-FFF2-40B4-BE49-F238E27FC236}">
                <a16:creationId xmlns:a16="http://schemas.microsoft.com/office/drawing/2014/main" id="{40241CC8-C6FE-404F-961A-C748ABC500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4976338"/>
      </p:ext>
    </p:extLst>
  </p:cSld>
  <p:clrMapOvr>
    <a:masterClrMapping/>
  </p:clrMapOvr>
  <mc:AlternateContent xmlns:mc="http://schemas.openxmlformats.org/markup-compatibility/2006" xmlns:p14="http://schemas.microsoft.com/office/powerpoint/2010/main">
    <mc:Choice Requires="p14">
      <p:transition spd="med" p14:dur="700" advTm="50255">
        <p:fade/>
      </p:transition>
    </mc:Choice>
    <mc:Fallback xmlns="">
      <p:transition spd="med" advTm="502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925540" y="1015046"/>
            <a:ext cx="9371949" cy="1183566"/>
          </a:xfrm>
        </p:spPr>
        <p:txBody>
          <a:bodyPr anchor="b">
            <a:normAutofit/>
          </a:bodyPr>
          <a:lstStyle/>
          <a:p>
            <a:br>
              <a:rPr lang="en-US" sz="3100"/>
            </a:br>
            <a:r>
              <a:rPr lang="en-US" sz="3100" b="1"/>
              <a:t>NYS Due Process Complaints Increase -  6 Year Trend</a:t>
            </a:r>
          </a:p>
        </p:txBody>
      </p:sp>
      <p:graphicFrame>
        <p:nvGraphicFramePr>
          <p:cNvPr id="9" name="Table 8">
            <a:extLst>
              <a:ext uri="{FF2B5EF4-FFF2-40B4-BE49-F238E27FC236}">
                <a16:creationId xmlns:a16="http://schemas.microsoft.com/office/drawing/2014/main" id="{688B30F9-BCA9-4092-B3A9-D6FDAC6D5934}"/>
              </a:ext>
            </a:extLst>
          </p:cNvPr>
          <p:cNvGraphicFramePr>
            <a:graphicFrameLocks noGrp="1"/>
          </p:cNvGraphicFramePr>
          <p:nvPr>
            <p:extLst>
              <p:ext uri="{D42A27DB-BD31-4B8C-83A1-F6EECF244321}">
                <p14:modId xmlns:p14="http://schemas.microsoft.com/office/powerpoint/2010/main" val="1394620236"/>
              </p:ext>
            </p:extLst>
          </p:nvPr>
        </p:nvGraphicFramePr>
        <p:xfrm>
          <a:off x="985344" y="2391103"/>
          <a:ext cx="9795222" cy="2727413"/>
        </p:xfrm>
        <a:graphic>
          <a:graphicData uri="http://schemas.openxmlformats.org/drawingml/2006/table">
            <a:tbl>
              <a:tblPr firstRow="1" bandRow="1">
                <a:solidFill>
                  <a:srgbClr val="F2F2F2">
                    <a:alpha val="30196"/>
                  </a:srgbClr>
                </a:solidFill>
                <a:tableStyleId>{3B4B98B0-60AC-42C2-AFA5-B58CD77FA1E5}</a:tableStyleId>
              </a:tblPr>
              <a:tblGrid>
                <a:gridCol w="1640598">
                  <a:extLst>
                    <a:ext uri="{9D8B030D-6E8A-4147-A177-3AD203B41FA5}">
                      <a16:colId xmlns:a16="http://schemas.microsoft.com/office/drawing/2014/main" val="3514491314"/>
                    </a:ext>
                  </a:extLst>
                </a:gridCol>
                <a:gridCol w="1256314">
                  <a:extLst>
                    <a:ext uri="{9D8B030D-6E8A-4147-A177-3AD203B41FA5}">
                      <a16:colId xmlns:a16="http://schemas.microsoft.com/office/drawing/2014/main" val="2168491986"/>
                    </a:ext>
                  </a:extLst>
                </a:gridCol>
                <a:gridCol w="1330214">
                  <a:extLst>
                    <a:ext uri="{9D8B030D-6E8A-4147-A177-3AD203B41FA5}">
                      <a16:colId xmlns:a16="http://schemas.microsoft.com/office/drawing/2014/main" val="1181290190"/>
                    </a:ext>
                  </a:extLst>
                </a:gridCol>
                <a:gridCol w="1330215">
                  <a:extLst>
                    <a:ext uri="{9D8B030D-6E8A-4147-A177-3AD203B41FA5}">
                      <a16:colId xmlns:a16="http://schemas.microsoft.com/office/drawing/2014/main" val="1167882357"/>
                    </a:ext>
                  </a:extLst>
                </a:gridCol>
                <a:gridCol w="1248262">
                  <a:extLst>
                    <a:ext uri="{9D8B030D-6E8A-4147-A177-3AD203B41FA5}">
                      <a16:colId xmlns:a16="http://schemas.microsoft.com/office/drawing/2014/main" val="1419743140"/>
                    </a:ext>
                  </a:extLst>
                </a:gridCol>
                <a:gridCol w="1342994">
                  <a:extLst>
                    <a:ext uri="{9D8B030D-6E8A-4147-A177-3AD203B41FA5}">
                      <a16:colId xmlns:a16="http://schemas.microsoft.com/office/drawing/2014/main" val="4075507330"/>
                    </a:ext>
                  </a:extLst>
                </a:gridCol>
                <a:gridCol w="1646625">
                  <a:extLst>
                    <a:ext uri="{9D8B030D-6E8A-4147-A177-3AD203B41FA5}">
                      <a16:colId xmlns:a16="http://schemas.microsoft.com/office/drawing/2014/main" val="2726835074"/>
                    </a:ext>
                  </a:extLst>
                </a:gridCol>
              </a:tblGrid>
              <a:tr h="1832741">
                <a:tc>
                  <a:txBody>
                    <a:bodyPr/>
                    <a:lstStyle/>
                    <a:p>
                      <a:pPr algn="ctr" rtl="0" fontAlgn="base"/>
                      <a:r>
                        <a:rPr lang="en-US" sz="1900" b="0" cap="none" spc="0">
                          <a:solidFill>
                            <a:schemeClr val="bg1"/>
                          </a:solidFill>
                          <a:effectLst/>
                        </a:rPr>
                        <a:t>New York State  </a:t>
                      </a:r>
                      <a:endParaRPr lang="en-US" sz="1900" b="0" i="0" cap="none" spc="0">
                        <a:solidFill>
                          <a:schemeClr val="bg1"/>
                        </a:solidFill>
                        <a:effectLst/>
                      </a:endParaRPr>
                    </a:p>
                  </a:txBody>
                  <a:tcPr marL="166401" marR="128001" marT="128001" marB="12800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rtl="0" fontAlgn="base"/>
                      <a:r>
                        <a:rPr lang="en-US" sz="1900" b="0" cap="none" spc="0">
                          <a:solidFill>
                            <a:schemeClr val="bg1"/>
                          </a:solidFill>
                          <a:effectLst/>
                        </a:rPr>
                        <a:t>SY 2015-16  </a:t>
                      </a:r>
                      <a:endParaRPr lang="en-US" sz="1900" b="0" i="0" cap="none" spc="0">
                        <a:solidFill>
                          <a:schemeClr val="bg1"/>
                        </a:solidFill>
                        <a:effectLst/>
                      </a:endParaRPr>
                    </a:p>
                  </a:txBody>
                  <a:tcPr marL="166401" marR="128001" marT="128001" marB="128001"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base"/>
                      <a:r>
                        <a:rPr lang="en-US" sz="1900" b="0" cap="none" spc="0">
                          <a:solidFill>
                            <a:schemeClr val="bg1"/>
                          </a:solidFill>
                          <a:effectLst/>
                        </a:rPr>
                        <a:t>SY 2016-17  </a:t>
                      </a:r>
                      <a:endParaRPr lang="en-US" sz="1900" b="0" i="0" cap="none" spc="0">
                        <a:solidFill>
                          <a:schemeClr val="bg1"/>
                        </a:solidFill>
                        <a:effectLst/>
                      </a:endParaRPr>
                    </a:p>
                  </a:txBody>
                  <a:tcPr marL="166401" marR="128001" marT="128001" marB="128001"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base"/>
                      <a:r>
                        <a:rPr lang="en-US" sz="1900" b="0" cap="none" spc="0">
                          <a:solidFill>
                            <a:schemeClr val="bg1"/>
                          </a:solidFill>
                          <a:effectLst/>
                        </a:rPr>
                        <a:t>SY 2017-18  </a:t>
                      </a:r>
                      <a:endParaRPr lang="en-US" sz="1900" b="0" i="0" cap="none" spc="0">
                        <a:solidFill>
                          <a:schemeClr val="bg1"/>
                        </a:solidFill>
                        <a:effectLst/>
                      </a:endParaRPr>
                    </a:p>
                  </a:txBody>
                  <a:tcPr marL="166401" marR="128001" marT="128001" marB="128001"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base"/>
                      <a:r>
                        <a:rPr lang="en-US" sz="1900" b="0" cap="none" spc="0">
                          <a:solidFill>
                            <a:schemeClr val="bg1"/>
                          </a:solidFill>
                          <a:effectLst/>
                        </a:rPr>
                        <a:t>SY 2018-19  </a:t>
                      </a:r>
                      <a:endParaRPr lang="en-US" sz="1900" b="0" i="0" cap="none" spc="0">
                        <a:solidFill>
                          <a:schemeClr val="bg1"/>
                        </a:solidFill>
                        <a:effectLst/>
                      </a:endParaRPr>
                    </a:p>
                  </a:txBody>
                  <a:tcPr marL="166401" marR="128001" marT="128001" marB="128001"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base"/>
                      <a:r>
                        <a:rPr lang="en-US" sz="1900" b="0" cap="none" spc="0">
                          <a:solidFill>
                            <a:schemeClr val="bg1"/>
                          </a:solidFill>
                          <a:effectLst/>
                        </a:rPr>
                        <a:t>SY 2019-20  </a:t>
                      </a:r>
                      <a:endParaRPr lang="en-US" sz="1900" b="0" i="0" cap="none" spc="0">
                        <a:solidFill>
                          <a:schemeClr val="bg1"/>
                        </a:solidFill>
                        <a:effectLst/>
                      </a:endParaRPr>
                    </a:p>
                  </a:txBody>
                  <a:tcPr marL="166401" marR="128001" marT="128001" marB="128001"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base"/>
                      <a:r>
                        <a:rPr lang="en-US" sz="1900" b="0" cap="none" spc="0">
                          <a:solidFill>
                            <a:schemeClr val="bg1"/>
                          </a:solidFill>
                          <a:effectLst/>
                        </a:rPr>
                        <a:t>SY 2020-21 </a:t>
                      </a:r>
                    </a:p>
                    <a:p>
                      <a:pPr algn="ctr" rtl="0" fontAlgn="base"/>
                      <a:r>
                        <a:rPr lang="en-US" sz="1900" b="0" cap="none" spc="0">
                          <a:solidFill>
                            <a:srgbClr val="FFFF00"/>
                          </a:solidFill>
                          <a:effectLst/>
                        </a:rPr>
                        <a:t>To be reported to OSEP in Fall 2021. </a:t>
                      </a:r>
                      <a:endParaRPr lang="en-US" sz="1900" b="0" i="0" cap="none" spc="0">
                        <a:solidFill>
                          <a:srgbClr val="FFFF00"/>
                        </a:solidFill>
                        <a:effectLst/>
                      </a:endParaRPr>
                    </a:p>
                  </a:txBody>
                  <a:tcPr marL="166401" marR="128001" marT="128001" marB="12800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2363433310"/>
                  </a:ext>
                </a:extLst>
              </a:tr>
              <a:tr h="894672">
                <a:tc>
                  <a:txBody>
                    <a:bodyPr/>
                    <a:lstStyle/>
                    <a:p>
                      <a:pPr algn="l" rtl="0" fontAlgn="base"/>
                      <a:r>
                        <a:rPr lang="en-US" sz="2000" cap="none" spc="0">
                          <a:solidFill>
                            <a:schemeClr val="tx1"/>
                          </a:solidFill>
                          <a:effectLst/>
                          <a:latin typeface="Arial"/>
                        </a:rPr>
                        <a:t># DPC Requests  </a:t>
                      </a:r>
                      <a:endParaRPr lang="en-US" sz="2000" b="0" i="0" cap="none" spc="0">
                        <a:solidFill>
                          <a:schemeClr val="tx1"/>
                        </a:solidFill>
                        <a:effectLst/>
                        <a:latin typeface="Arial"/>
                      </a:endParaRPr>
                    </a:p>
                  </a:txBody>
                  <a:tcPr marL="166401" marR="128001" marT="128001" marB="128001" anchor="ctr">
                    <a:lnL w="38100" cap="flat" cmpd="sng" algn="ctr">
                      <a:no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pPr algn="ctr" rtl="0" fontAlgn="base"/>
                      <a:r>
                        <a:rPr lang="en-US" sz="2000" cap="none" spc="0">
                          <a:solidFill>
                            <a:schemeClr val="tx1"/>
                          </a:solidFill>
                          <a:effectLst/>
                          <a:latin typeface="Arial"/>
                        </a:rPr>
                        <a:t>5464  </a:t>
                      </a:r>
                      <a:endParaRPr lang="en-US" sz="2000" b="0" i="0" cap="none" spc="0">
                        <a:solidFill>
                          <a:schemeClr val="tx1"/>
                        </a:solidFill>
                        <a:effectLst/>
                        <a:latin typeface="Arial"/>
                      </a:endParaRPr>
                    </a:p>
                  </a:txBody>
                  <a:tcPr marL="166401" marR="128001" marT="128001" marB="128001"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pPr algn="ctr" rtl="0" fontAlgn="base"/>
                      <a:r>
                        <a:rPr lang="en-US" sz="2000" cap="none" spc="0">
                          <a:solidFill>
                            <a:schemeClr val="tx1"/>
                          </a:solidFill>
                          <a:effectLst/>
                          <a:latin typeface="Arial"/>
                        </a:rPr>
                        <a:t>6282  </a:t>
                      </a:r>
                      <a:endParaRPr lang="en-US" sz="2000" b="0" i="0" cap="none" spc="0">
                        <a:solidFill>
                          <a:schemeClr val="tx1"/>
                        </a:solidFill>
                        <a:effectLst/>
                        <a:latin typeface="Arial"/>
                      </a:endParaRPr>
                    </a:p>
                  </a:txBody>
                  <a:tcPr marL="166401" marR="128001" marT="128001" marB="128001"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pPr algn="ctr" rtl="0" fontAlgn="base"/>
                      <a:r>
                        <a:rPr lang="en-US" sz="2000" cap="none" spc="0">
                          <a:solidFill>
                            <a:schemeClr val="tx1"/>
                          </a:solidFill>
                          <a:effectLst/>
                          <a:latin typeface="Arial"/>
                        </a:rPr>
                        <a:t>7635  </a:t>
                      </a:r>
                      <a:endParaRPr lang="en-US" sz="2000" b="0" i="0" cap="none" spc="0">
                        <a:solidFill>
                          <a:schemeClr val="tx1"/>
                        </a:solidFill>
                        <a:effectLst/>
                        <a:latin typeface="Arial"/>
                      </a:endParaRPr>
                    </a:p>
                  </a:txBody>
                  <a:tcPr marL="166401" marR="128001" marT="128001" marB="128001"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pPr algn="ctr" rtl="0" fontAlgn="base"/>
                      <a:r>
                        <a:rPr lang="en-US" sz="2000" cap="none" spc="0">
                          <a:solidFill>
                            <a:schemeClr val="tx1"/>
                          </a:solidFill>
                          <a:effectLst/>
                          <a:latin typeface="Arial"/>
                        </a:rPr>
                        <a:t>10,189  </a:t>
                      </a:r>
                      <a:endParaRPr lang="en-US" sz="2000" b="0" i="0" cap="none" spc="0">
                        <a:solidFill>
                          <a:schemeClr val="tx1"/>
                        </a:solidFill>
                        <a:effectLst/>
                        <a:latin typeface="Arial"/>
                      </a:endParaRPr>
                    </a:p>
                  </a:txBody>
                  <a:tcPr marL="166401" marR="128001" marT="128001" marB="128001"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pPr algn="ctr" rtl="0" fontAlgn="base"/>
                      <a:r>
                        <a:rPr lang="en-US" sz="2000" cap="none" spc="0">
                          <a:solidFill>
                            <a:schemeClr val="tx1"/>
                          </a:solidFill>
                          <a:effectLst/>
                          <a:latin typeface="Arial"/>
                        </a:rPr>
                        <a:t>11,267  </a:t>
                      </a:r>
                      <a:endParaRPr lang="en-US" sz="2000" b="0" i="0" cap="none" spc="0">
                        <a:solidFill>
                          <a:schemeClr val="tx1"/>
                        </a:solidFill>
                        <a:effectLst/>
                        <a:latin typeface="Arial"/>
                      </a:endParaRPr>
                    </a:p>
                  </a:txBody>
                  <a:tcPr marL="166401" marR="128001" marT="128001" marB="128001"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pPr algn="ctr" rtl="0" fontAlgn="base"/>
                      <a:r>
                        <a:rPr lang="en-US" sz="2000" cap="none" spc="0">
                          <a:solidFill>
                            <a:schemeClr val="tx1"/>
                          </a:solidFill>
                          <a:effectLst/>
                          <a:latin typeface="Arial"/>
                        </a:rPr>
                        <a:t>  14,618 </a:t>
                      </a:r>
                      <a:endParaRPr lang="en-US" sz="2000" b="0" i="0" cap="none" spc="0">
                        <a:solidFill>
                          <a:schemeClr val="tx1"/>
                        </a:solidFill>
                        <a:effectLst/>
                        <a:latin typeface="Arial"/>
                      </a:endParaRPr>
                    </a:p>
                  </a:txBody>
                  <a:tcPr marL="166401" marR="128001" marT="128001" marB="128001" anchor="ctr">
                    <a:lnL w="6350" cap="flat" cmpd="sng" algn="ctr">
                      <a:solidFill>
                        <a:schemeClr val="tx1">
                          <a:lumMod val="75000"/>
                          <a:lumOff val="25000"/>
                        </a:schemeClr>
                      </a:solidFill>
                      <a:prstDash val="solid"/>
                    </a:lnL>
                    <a:lnR w="38100" cap="flat" cmpd="sng" algn="ctr">
                      <a:noFill/>
                      <a:prstDash val="solid"/>
                    </a:lnR>
                    <a:lnT w="38100" cmpd="sng">
                      <a:noFill/>
                    </a:lnT>
                    <a:lnB w="38100" cap="flat" cmpd="sng" algn="ctr">
                      <a:noFill/>
                      <a:prstDash val="solid"/>
                    </a:lnB>
                    <a:solidFill>
                      <a:schemeClr val="accent4">
                        <a:lumMod val="20000"/>
                        <a:lumOff val="80000"/>
                      </a:schemeClr>
                    </a:solidFill>
                  </a:tcPr>
                </a:tc>
                <a:extLst>
                  <a:ext uri="{0D108BD9-81ED-4DB2-BD59-A6C34878D82A}">
                    <a16:rowId xmlns:a16="http://schemas.microsoft.com/office/drawing/2014/main" val="1247357322"/>
                  </a:ext>
                </a:extLst>
              </a:tr>
            </a:tbl>
          </a:graphicData>
        </a:graphic>
      </p:graphicFrame>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a:pPr>
                <a:lnSpc>
                  <a:spcPct val="90000"/>
                </a:lnSpc>
                <a:spcAft>
                  <a:spcPts val="600"/>
                </a:spcAft>
              </a:pPr>
              <a:t>19</a:t>
            </a:fld>
            <a:endParaRPr lang="en-US" sz="1000"/>
          </a:p>
        </p:txBody>
      </p:sp>
      <p:pic>
        <p:nvPicPr>
          <p:cNvPr id="5" name="Audio 4">
            <a:hlinkClick r:id="" action="ppaction://media"/>
            <a:extLst>
              <a:ext uri="{FF2B5EF4-FFF2-40B4-BE49-F238E27FC236}">
                <a16:creationId xmlns:a16="http://schemas.microsoft.com/office/drawing/2014/main" id="{64DF0FB2-DF53-4A9C-999A-F1A21A9B83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6708777"/>
      </p:ext>
    </p:extLst>
  </p:cSld>
  <p:clrMapOvr>
    <a:masterClrMapping/>
  </p:clrMapOvr>
  <mc:AlternateContent xmlns:mc="http://schemas.openxmlformats.org/markup-compatibility/2006" xmlns:p14="http://schemas.microsoft.com/office/powerpoint/2010/main">
    <mc:Choice Requires="p14">
      <p:transition spd="med" p14:dur="700" advTm="44993">
        <p:fade/>
      </p:transition>
    </mc:Choice>
    <mc:Fallback xmlns="">
      <p:transition spd="med" advTm="44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p:txBody>
          <a:bodyPr>
            <a:normAutofit/>
          </a:bodyPr>
          <a:lstStyle/>
          <a:p>
            <a:r>
              <a:rPr lang="en-US" sz="4000" b="1">
                <a:solidFill>
                  <a:schemeClr val="tx1">
                    <a:lumMod val="40000"/>
                    <a:lumOff val="60000"/>
                  </a:schemeClr>
                </a:solidFill>
                <a:latin typeface="Arial"/>
                <a:ea typeface="+mj-lt"/>
                <a:cs typeface="+mj-lt"/>
              </a:rPr>
              <a:t>INDICATOR 15</a:t>
            </a:r>
            <a:endParaRPr lang="en-US" sz="4000" b="1">
              <a:solidFill>
                <a:schemeClr val="tx1">
                  <a:lumMod val="40000"/>
                  <a:lumOff val="60000"/>
                </a:schemeClr>
              </a:solidFill>
              <a:latin typeface="Arial"/>
            </a:endParaRPr>
          </a:p>
        </p:txBody>
      </p:sp>
      <p:sp>
        <p:nvSpPr>
          <p:cNvPr id="3" name="Content Placeholder 2">
            <a:extLst>
              <a:ext uri="{FF2B5EF4-FFF2-40B4-BE49-F238E27FC236}">
                <a16:creationId xmlns:a16="http://schemas.microsoft.com/office/drawing/2014/main" id="{EFF31ECC-6CB2-4C7D-A39C-B0EB775B45AA}"/>
              </a:ext>
            </a:extLst>
          </p:cNvPr>
          <p:cNvSpPr>
            <a:spLocks noGrp="1"/>
          </p:cNvSpPr>
          <p:nvPr>
            <p:ph idx="1"/>
          </p:nvPr>
        </p:nvSpPr>
        <p:spPr>
          <a:xfrm>
            <a:off x="1641194" y="1459653"/>
            <a:ext cx="9371948" cy="4764402"/>
          </a:xfrm>
          <a:solidFill>
            <a:schemeClr val="tx1">
              <a:lumMod val="20000"/>
              <a:lumOff val="80000"/>
            </a:schemeClr>
          </a:solidFill>
        </p:spPr>
        <p:txBody>
          <a:bodyPr vert="horz" lIns="91440" tIns="45720" rIns="91440" bIns="45720" rtlCol="0" anchor="t">
            <a:normAutofit/>
          </a:bodyPr>
          <a:lstStyle/>
          <a:p>
            <a:pPr marL="0" indent="0">
              <a:buNone/>
            </a:pPr>
            <a:r>
              <a:rPr lang="en-US" sz="4400">
                <a:latin typeface="Arial"/>
                <a:cs typeface="Arial"/>
              </a:rPr>
              <a:t>Percent of hearing requests that went to resolution sessions that were resolved through resolution session settlement agreements.</a:t>
            </a:r>
            <a:endParaRPr lang="en-US" sz="4400"/>
          </a:p>
        </p:txBody>
      </p:sp>
      <p:pic>
        <p:nvPicPr>
          <p:cNvPr id="14" name="Graphic 13" descr="Handshake with solid fill">
            <a:extLst>
              <a:ext uri="{FF2B5EF4-FFF2-40B4-BE49-F238E27FC236}">
                <a16:creationId xmlns:a16="http://schemas.microsoft.com/office/drawing/2014/main" id="{0328C12C-1138-45E3-8317-96EA8B822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45554" y="4169229"/>
            <a:ext cx="1643743" cy="1524000"/>
          </a:xfrm>
          <a:prstGeom prst="rect">
            <a:avLst/>
          </a:prstGeom>
        </p:spPr>
      </p:pic>
      <p:pic>
        <p:nvPicPr>
          <p:cNvPr id="18" name="Graphic 17" descr="Contract with solid fill">
            <a:extLst>
              <a:ext uri="{FF2B5EF4-FFF2-40B4-BE49-F238E27FC236}">
                <a16:creationId xmlns:a16="http://schemas.microsoft.com/office/drawing/2014/main" id="{90D781DB-B4A1-49B1-BA67-F3912FAEB9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24575" y="3961434"/>
            <a:ext cx="1731795" cy="1731795"/>
          </a:xfrm>
          <a:prstGeom prst="rect">
            <a:avLst/>
          </a:prstGeom>
        </p:spPr>
      </p:pic>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5" name="Audio 4">
            <a:hlinkClick r:id="" action="ppaction://media"/>
            <a:extLst>
              <a:ext uri="{FF2B5EF4-FFF2-40B4-BE49-F238E27FC236}">
                <a16:creationId xmlns:a16="http://schemas.microsoft.com/office/drawing/2014/main" id="{A8BF79E3-21AF-43D6-A420-149B5AF380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984421"/>
      </p:ext>
    </p:extLst>
  </p:cSld>
  <p:clrMapOvr>
    <a:masterClrMapping/>
  </p:clrMapOvr>
  <mc:AlternateContent xmlns:mc="http://schemas.openxmlformats.org/markup-compatibility/2006" xmlns:p14="http://schemas.microsoft.com/office/powerpoint/2010/main">
    <mc:Choice Requires="p14">
      <p:transition spd="med" p14:dur="700" advTm="23934">
        <p:fade/>
      </p:transition>
    </mc:Choice>
    <mc:Fallback xmlns="">
      <p:transition spd="med" advTm="23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FB32-3859-43B3-B63F-6759B0D28F39}"/>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a:t>Number of Due Process Complaint requests in New York State</a:t>
            </a:r>
          </a:p>
        </p:txBody>
      </p:sp>
      <p:pic>
        <p:nvPicPr>
          <p:cNvPr id="8" name="Picture 7">
            <a:extLst>
              <a:ext uri="{FF2B5EF4-FFF2-40B4-BE49-F238E27FC236}">
                <a16:creationId xmlns:a16="http://schemas.microsoft.com/office/drawing/2014/main" id="{948DC41E-C94C-449E-8025-48F2FB92900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6951" y="1094037"/>
            <a:ext cx="8786647" cy="5274269"/>
          </a:xfrm>
          <a:prstGeom prst="rect">
            <a:avLst/>
          </a:prstGeom>
        </p:spPr>
      </p:pic>
      <p:sp>
        <p:nvSpPr>
          <p:cNvPr id="4" name="Slide Number Placeholder 3">
            <a:extLst>
              <a:ext uri="{FF2B5EF4-FFF2-40B4-BE49-F238E27FC236}">
                <a16:creationId xmlns:a16="http://schemas.microsoft.com/office/drawing/2014/main" id="{6382CABC-6BBF-4C03-8B36-9665278DA9BE}"/>
              </a:ext>
              <a:ext uri="{C183D7F6-B498-43B3-948B-1728B52AA6E4}">
                <adec:decorative xmlns:adec="http://schemas.microsoft.com/office/drawing/2017/decorative" val="0"/>
              </a:ext>
            </a:extLst>
          </p:cNvPr>
          <p:cNvSpPr>
            <a:spLocks noGrp="1"/>
          </p:cNvSpPr>
          <p:nvPr>
            <p:ph type="sldNum" sz="quarter" idx="12"/>
          </p:nvPr>
        </p:nvSpPr>
        <p:spPr/>
        <p:txBody>
          <a:bodyPr/>
          <a:lstStyle/>
          <a:p>
            <a:fld id="{9CD8D479-8942-46E8-A226-A4E01F7A105C}" type="slidenum">
              <a:rPr lang="en-US"/>
              <a:t>20</a:t>
            </a:fld>
            <a:endParaRPr lang="en-US"/>
          </a:p>
        </p:txBody>
      </p:sp>
      <p:pic>
        <p:nvPicPr>
          <p:cNvPr id="3" name="Audio 2">
            <a:hlinkClick r:id="" action="ppaction://media"/>
            <a:extLst>
              <a:ext uri="{FF2B5EF4-FFF2-40B4-BE49-F238E27FC236}">
                <a16:creationId xmlns:a16="http://schemas.microsoft.com/office/drawing/2014/main" id="{4B59FB36-4C53-4C06-9E9F-230A2673C0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09576395"/>
      </p:ext>
    </p:extLst>
  </p:cSld>
  <p:clrMapOvr>
    <a:masterClrMapping/>
  </p:clrMapOvr>
  <mc:AlternateContent xmlns:mc="http://schemas.openxmlformats.org/markup-compatibility/2006" xmlns:p14="http://schemas.microsoft.com/office/powerpoint/2010/main">
    <mc:Choice Requires="p14">
      <p:transition spd="med" p14:dur="700" advTm="11512">
        <p:fade/>
      </p:transition>
    </mc:Choice>
    <mc:Fallback xmlns="">
      <p:transition spd="med" advTm="11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712B01-63EA-4603-AA36-6480D45E9F3E}"/>
              </a:ext>
            </a:extLst>
          </p:cNvPr>
          <p:cNvSpPr>
            <a:spLocks noGrp="1"/>
          </p:cNvSpPr>
          <p:nvPr>
            <p:ph type="title"/>
          </p:nvPr>
        </p:nvSpPr>
        <p:spPr>
          <a:xfrm>
            <a:off x="596900" y="195569"/>
            <a:ext cx="9044495" cy="1489214"/>
          </a:xfrm>
        </p:spPr>
        <p:txBody>
          <a:bodyPr>
            <a:normAutofit fontScale="90000"/>
          </a:bodyPr>
          <a:lstStyle/>
          <a:p>
            <a:r>
              <a:rPr lang="en-US" sz="3600" b="1">
                <a:latin typeface="Arial" panose="020B0604020202020204" pitchFamily="34" charset="0"/>
                <a:cs typeface="Arial" panose="020B0604020202020204" pitchFamily="34" charset="0"/>
              </a:rPr>
              <a:t>Trend data of due process complaints filed</a:t>
            </a:r>
            <a:br>
              <a:rPr lang="en-US" sz="4000" b="1">
                <a:solidFill>
                  <a:srgbClr val="4D3E2F"/>
                </a:solidFill>
                <a:latin typeface="Arial" panose="020B0604020202020204" pitchFamily="34" charset="0"/>
                <a:ea typeface="+mn-lt"/>
                <a:cs typeface="Arial" panose="020B0604020202020204" pitchFamily="34" charset="0"/>
              </a:rPr>
            </a:br>
            <a:r>
              <a:rPr lang="en-US" sz="2000">
                <a:latin typeface="Arial" panose="020B0604020202020204" pitchFamily="34" charset="0"/>
                <a:ea typeface="+mn-lt"/>
                <a:cs typeface="Arial" panose="020B0604020202020204" pitchFamily="34" charset="0"/>
              </a:rPr>
              <a:t>In School Year 2020-21, 98% of all due process complaints filed in the State involve the New York City Department of Education (NYCDOE)</a:t>
            </a:r>
            <a:endParaRPr lang="en-US" sz="2000">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9673312D-2A61-4380-AA80-68AB6BA81D83}"/>
              </a:ext>
            </a:extLst>
          </p:cNvPr>
          <p:cNvGraphicFramePr>
            <a:graphicFrameLocks noGrp="1"/>
          </p:cNvGraphicFramePr>
          <p:nvPr>
            <p:extLst>
              <p:ext uri="{D42A27DB-BD31-4B8C-83A1-F6EECF244321}">
                <p14:modId xmlns:p14="http://schemas.microsoft.com/office/powerpoint/2010/main" val="1992538986"/>
              </p:ext>
            </p:extLst>
          </p:nvPr>
        </p:nvGraphicFramePr>
        <p:xfrm>
          <a:off x="729049" y="1911047"/>
          <a:ext cx="11130277" cy="4576490"/>
        </p:xfrm>
        <a:graphic>
          <a:graphicData uri="http://schemas.openxmlformats.org/drawingml/2006/table">
            <a:tbl>
              <a:tblPr firstRow="1" firstCol="1" bandRow="1">
                <a:tableStyleId>{3B4B98B0-60AC-42C2-AFA5-B58CD77FA1E5}</a:tableStyleId>
              </a:tblPr>
              <a:tblGrid>
                <a:gridCol w="2473320">
                  <a:extLst>
                    <a:ext uri="{9D8B030D-6E8A-4147-A177-3AD203B41FA5}">
                      <a16:colId xmlns:a16="http://schemas.microsoft.com/office/drawing/2014/main" val="1646252771"/>
                    </a:ext>
                  </a:extLst>
                </a:gridCol>
                <a:gridCol w="1184000">
                  <a:extLst>
                    <a:ext uri="{9D8B030D-6E8A-4147-A177-3AD203B41FA5}">
                      <a16:colId xmlns:a16="http://schemas.microsoft.com/office/drawing/2014/main" val="237728828"/>
                    </a:ext>
                  </a:extLst>
                </a:gridCol>
                <a:gridCol w="1217216">
                  <a:extLst>
                    <a:ext uri="{9D8B030D-6E8A-4147-A177-3AD203B41FA5}">
                      <a16:colId xmlns:a16="http://schemas.microsoft.com/office/drawing/2014/main" val="2298728505"/>
                    </a:ext>
                  </a:extLst>
                </a:gridCol>
                <a:gridCol w="1481779">
                  <a:extLst>
                    <a:ext uri="{9D8B030D-6E8A-4147-A177-3AD203B41FA5}">
                      <a16:colId xmlns:a16="http://schemas.microsoft.com/office/drawing/2014/main" val="3947397938"/>
                    </a:ext>
                  </a:extLst>
                </a:gridCol>
                <a:gridCol w="1517370">
                  <a:extLst>
                    <a:ext uri="{9D8B030D-6E8A-4147-A177-3AD203B41FA5}">
                      <a16:colId xmlns:a16="http://schemas.microsoft.com/office/drawing/2014/main" val="2249441345"/>
                    </a:ext>
                  </a:extLst>
                </a:gridCol>
                <a:gridCol w="1511438">
                  <a:extLst>
                    <a:ext uri="{9D8B030D-6E8A-4147-A177-3AD203B41FA5}">
                      <a16:colId xmlns:a16="http://schemas.microsoft.com/office/drawing/2014/main" val="927644958"/>
                    </a:ext>
                  </a:extLst>
                </a:gridCol>
                <a:gridCol w="1745154">
                  <a:extLst>
                    <a:ext uri="{9D8B030D-6E8A-4147-A177-3AD203B41FA5}">
                      <a16:colId xmlns:a16="http://schemas.microsoft.com/office/drawing/2014/main" val="3354940003"/>
                    </a:ext>
                  </a:extLst>
                </a:gridCol>
              </a:tblGrid>
              <a:tr h="1015013">
                <a:tc>
                  <a:txBody>
                    <a:bodyPr/>
                    <a:lstStyle/>
                    <a:p>
                      <a:pPr fontAlgn="base"/>
                      <a:r>
                        <a:rPr lang="en-US">
                          <a:effectLst/>
                        </a:rPr>
                        <a:t>​</a:t>
                      </a:r>
                    </a:p>
                  </a:txBody>
                  <a:tcPr marL="68580" marR="68580" marT="0" marB="0"/>
                </a:tc>
                <a:tc>
                  <a:txBody>
                    <a:bodyPr/>
                    <a:lstStyle/>
                    <a:p>
                      <a:pPr algn="ctr" fontAlgn="base"/>
                      <a:r>
                        <a:rPr lang="en-US">
                          <a:effectLst/>
                        </a:rPr>
                        <a:t>15-16 ​</a:t>
                      </a:r>
                    </a:p>
                  </a:txBody>
                  <a:tcPr marL="68580" marR="68580" marT="0" marB="0"/>
                </a:tc>
                <a:tc>
                  <a:txBody>
                    <a:bodyPr/>
                    <a:lstStyle/>
                    <a:p>
                      <a:pPr algn="ctr" fontAlgn="base"/>
                      <a:r>
                        <a:rPr lang="en-US">
                          <a:effectLst/>
                        </a:rPr>
                        <a:t>16-17 ​</a:t>
                      </a:r>
                    </a:p>
                  </a:txBody>
                  <a:tcPr marL="68580" marR="68580" marT="0" marB="0"/>
                </a:tc>
                <a:tc>
                  <a:txBody>
                    <a:bodyPr/>
                    <a:lstStyle/>
                    <a:p>
                      <a:pPr algn="ctr" fontAlgn="base"/>
                      <a:r>
                        <a:rPr lang="en-US">
                          <a:effectLst/>
                        </a:rPr>
                        <a:t>17-18 ​</a:t>
                      </a:r>
                    </a:p>
                  </a:txBody>
                  <a:tcPr marL="68580" marR="68580" marT="0" marB="0"/>
                </a:tc>
                <a:tc>
                  <a:txBody>
                    <a:bodyPr/>
                    <a:lstStyle/>
                    <a:p>
                      <a:pPr algn="ctr" fontAlgn="base"/>
                      <a:r>
                        <a:rPr lang="en-US">
                          <a:effectLst/>
                        </a:rPr>
                        <a:t>18-19 ​</a:t>
                      </a:r>
                    </a:p>
                  </a:txBody>
                  <a:tcPr marL="68580" marR="68580" marT="0" marB="0"/>
                </a:tc>
                <a:tc>
                  <a:txBody>
                    <a:bodyPr/>
                    <a:lstStyle/>
                    <a:p>
                      <a:pPr algn="ctr" fontAlgn="base"/>
                      <a:r>
                        <a:rPr lang="en-US">
                          <a:effectLst/>
                        </a:rPr>
                        <a:t>19-20 ​</a:t>
                      </a:r>
                    </a:p>
                  </a:txBody>
                  <a:tcPr marL="68580" marR="68580" marT="0" marB="0"/>
                </a:tc>
                <a:tc>
                  <a:txBody>
                    <a:bodyPr/>
                    <a:lstStyle/>
                    <a:p>
                      <a:pPr algn="ctr" fontAlgn="base"/>
                      <a:r>
                        <a:rPr lang="en-US" b="1">
                          <a:solidFill>
                            <a:schemeClr val="accent3"/>
                          </a:solidFill>
                          <a:effectLst/>
                        </a:rPr>
                        <a:t>​20-21 data </a:t>
                      </a:r>
                      <a:r>
                        <a:rPr lang="en-US" sz="1400" b="1">
                          <a:solidFill>
                            <a:schemeClr val="accent3"/>
                          </a:solidFill>
                          <a:effectLst/>
                        </a:rPr>
                        <a:t>(to be reported fall 2021)</a:t>
                      </a:r>
                    </a:p>
                  </a:txBody>
                  <a:tcPr marL="68580" marR="68580" marT="0" marB="0"/>
                </a:tc>
                <a:extLst>
                  <a:ext uri="{0D108BD9-81ED-4DB2-BD59-A6C34878D82A}">
                    <a16:rowId xmlns:a16="http://schemas.microsoft.com/office/drawing/2014/main" val="3476029737"/>
                  </a:ext>
                </a:extLst>
              </a:tr>
              <a:tr h="692787">
                <a:tc>
                  <a:txBody>
                    <a:bodyPr/>
                    <a:lstStyle/>
                    <a:p>
                      <a:pPr fontAlgn="base"/>
                      <a:r>
                        <a:rPr lang="en-US">
                          <a:effectLst/>
                        </a:rPr>
                        <a:t>All NY State # Requests ​</a:t>
                      </a:r>
                    </a:p>
                  </a:txBody>
                  <a:tcPr marL="68580" marR="68580" marT="0" marB="0">
                    <a:solidFill>
                      <a:schemeClr val="accent4">
                        <a:lumMod val="20000"/>
                        <a:lumOff val="80000"/>
                      </a:schemeClr>
                    </a:solidFill>
                  </a:tcPr>
                </a:tc>
                <a:tc>
                  <a:txBody>
                    <a:bodyPr/>
                    <a:lstStyle/>
                    <a:p>
                      <a:pPr algn="ctr" fontAlgn="base"/>
                      <a:r>
                        <a:rPr lang="en-US">
                          <a:effectLst/>
                        </a:rPr>
                        <a:t>5,464 ​</a:t>
                      </a:r>
                    </a:p>
                  </a:txBody>
                  <a:tcPr marL="68580" marR="68580" marT="0" marB="0">
                    <a:solidFill>
                      <a:schemeClr val="accent4">
                        <a:lumMod val="20000"/>
                        <a:lumOff val="80000"/>
                      </a:schemeClr>
                    </a:solidFill>
                  </a:tcPr>
                </a:tc>
                <a:tc>
                  <a:txBody>
                    <a:bodyPr/>
                    <a:lstStyle/>
                    <a:p>
                      <a:pPr algn="ctr" fontAlgn="base"/>
                      <a:r>
                        <a:rPr lang="en-US">
                          <a:effectLst/>
                        </a:rPr>
                        <a:t>6,282 ​</a:t>
                      </a:r>
                    </a:p>
                  </a:txBody>
                  <a:tcPr marL="68580" marR="68580" marT="0" marB="0">
                    <a:solidFill>
                      <a:schemeClr val="accent4">
                        <a:lumMod val="20000"/>
                        <a:lumOff val="80000"/>
                      </a:schemeClr>
                    </a:solidFill>
                  </a:tcPr>
                </a:tc>
                <a:tc>
                  <a:txBody>
                    <a:bodyPr/>
                    <a:lstStyle/>
                    <a:p>
                      <a:pPr algn="ctr" fontAlgn="base"/>
                      <a:r>
                        <a:rPr lang="en-US">
                          <a:effectLst/>
                        </a:rPr>
                        <a:t>7,635 ​</a:t>
                      </a:r>
                    </a:p>
                  </a:txBody>
                  <a:tcPr marL="68580" marR="68580" marT="0" marB="0">
                    <a:solidFill>
                      <a:schemeClr val="accent4">
                        <a:lumMod val="20000"/>
                        <a:lumOff val="80000"/>
                      </a:schemeClr>
                    </a:solidFill>
                  </a:tcPr>
                </a:tc>
                <a:tc>
                  <a:txBody>
                    <a:bodyPr/>
                    <a:lstStyle/>
                    <a:p>
                      <a:pPr algn="ctr" fontAlgn="base"/>
                      <a:r>
                        <a:rPr lang="en-US">
                          <a:effectLst/>
                        </a:rPr>
                        <a:t>10,189 ​</a:t>
                      </a:r>
                    </a:p>
                  </a:txBody>
                  <a:tcPr marL="68580" marR="68580" marT="0" marB="0">
                    <a:solidFill>
                      <a:schemeClr val="accent4">
                        <a:lumMod val="20000"/>
                        <a:lumOff val="80000"/>
                      </a:schemeClr>
                    </a:solidFill>
                  </a:tcPr>
                </a:tc>
                <a:tc>
                  <a:txBody>
                    <a:bodyPr/>
                    <a:lstStyle/>
                    <a:p>
                      <a:pPr algn="ctr" fontAlgn="base"/>
                      <a:r>
                        <a:rPr lang="en-US">
                          <a:effectLst/>
                        </a:rPr>
                        <a:t>11,267 ​</a:t>
                      </a:r>
                    </a:p>
                  </a:txBody>
                  <a:tcPr marL="68580" marR="68580" marT="0" marB="0">
                    <a:solidFill>
                      <a:schemeClr val="accent4">
                        <a:lumMod val="20000"/>
                        <a:lumOff val="80000"/>
                      </a:schemeClr>
                    </a:solidFill>
                  </a:tcPr>
                </a:tc>
                <a:tc>
                  <a:txBody>
                    <a:bodyPr/>
                    <a:lstStyle/>
                    <a:p>
                      <a:pPr algn="ctr" fontAlgn="base"/>
                      <a:r>
                        <a:rPr lang="en-US" b="1">
                          <a:solidFill>
                            <a:schemeClr val="accent3"/>
                          </a:solidFill>
                          <a:effectLst/>
                        </a:rPr>
                        <a:t>14,624 ​</a:t>
                      </a:r>
                    </a:p>
                  </a:txBody>
                  <a:tcPr marL="68580" marR="68580" marT="0" marB="0">
                    <a:solidFill>
                      <a:schemeClr val="accent4">
                        <a:lumMod val="20000"/>
                        <a:lumOff val="80000"/>
                      </a:schemeClr>
                    </a:solidFill>
                  </a:tcPr>
                </a:tc>
                <a:extLst>
                  <a:ext uri="{0D108BD9-81ED-4DB2-BD59-A6C34878D82A}">
                    <a16:rowId xmlns:a16="http://schemas.microsoft.com/office/drawing/2014/main" val="1350196749"/>
                  </a:ext>
                </a:extLst>
              </a:tr>
              <a:tr h="693661">
                <a:tc>
                  <a:txBody>
                    <a:bodyPr/>
                    <a:lstStyle/>
                    <a:p>
                      <a:pPr fontAlgn="base"/>
                      <a:r>
                        <a:rPr lang="en-US">
                          <a:effectLst/>
                        </a:rPr>
                        <a:t># Requests ​</a:t>
                      </a:r>
                      <a:endParaRPr lang="en-US" sz="1800" b="1" i="0" u="none" strike="noStrike" noProof="0">
                        <a:effectLst/>
                        <a:latin typeface="Corbel"/>
                      </a:endParaRPr>
                    </a:p>
                    <a:p>
                      <a:pPr lvl="0">
                        <a:buNone/>
                      </a:pPr>
                      <a:r>
                        <a:rPr lang="en-US" sz="1800" b="1" i="0" u="none" strike="noStrike" noProof="0">
                          <a:effectLst/>
                          <a:latin typeface="Corbel"/>
                        </a:rPr>
                        <a:t>NYCDOE </a:t>
                      </a:r>
                      <a:endParaRPr lang="en-US">
                        <a:effectLst/>
                      </a:endParaRPr>
                    </a:p>
                  </a:txBody>
                  <a:tcPr marL="68580" marR="68580" marT="0" marB="0">
                    <a:solidFill>
                      <a:schemeClr val="accent6">
                        <a:lumMod val="20000"/>
                        <a:lumOff val="80000"/>
                      </a:schemeClr>
                    </a:solidFill>
                  </a:tcPr>
                </a:tc>
                <a:tc>
                  <a:txBody>
                    <a:bodyPr/>
                    <a:lstStyle/>
                    <a:p>
                      <a:pPr fontAlgn="base"/>
                      <a:r>
                        <a:rPr lang="en-US">
                          <a:effectLst/>
                        </a:rPr>
                        <a:t>5,026 ​</a:t>
                      </a:r>
                    </a:p>
                  </a:txBody>
                  <a:tcPr marL="68580" marR="68580" marT="0" marB="0">
                    <a:solidFill>
                      <a:schemeClr val="accent6">
                        <a:lumMod val="20000"/>
                        <a:lumOff val="80000"/>
                      </a:schemeClr>
                    </a:solidFill>
                  </a:tcPr>
                </a:tc>
                <a:tc>
                  <a:txBody>
                    <a:bodyPr/>
                    <a:lstStyle/>
                    <a:p>
                      <a:pPr algn="ctr" fontAlgn="base"/>
                      <a:r>
                        <a:rPr lang="en-US">
                          <a:effectLst/>
                        </a:rPr>
                        <a:t>5,779 ​</a:t>
                      </a:r>
                    </a:p>
                  </a:txBody>
                  <a:tcPr marL="68580" marR="68580" marT="0" marB="0">
                    <a:solidFill>
                      <a:schemeClr val="accent6">
                        <a:lumMod val="20000"/>
                        <a:lumOff val="80000"/>
                      </a:schemeClr>
                    </a:solidFill>
                  </a:tcPr>
                </a:tc>
                <a:tc>
                  <a:txBody>
                    <a:bodyPr/>
                    <a:lstStyle/>
                    <a:p>
                      <a:pPr algn="ctr" fontAlgn="base"/>
                      <a:r>
                        <a:rPr lang="en-US">
                          <a:effectLst/>
                        </a:rPr>
                        <a:t>7,144 ​</a:t>
                      </a:r>
                    </a:p>
                  </a:txBody>
                  <a:tcPr marL="68580" marR="68580" marT="0" marB="0">
                    <a:solidFill>
                      <a:schemeClr val="accent6">
                        <a:lumMod val="20000"/>
                        <a:lumOff val="80000"/>
                      </a:schemeClr>
                    </a:solidFill>
                  </a:tcPr>
                </a:tc>
                <a:tc>
                  <a:txBody>
                    <a:bodyPr/>
                    <a:lstStyle/>
                    <a:p>
                      <a:pPr algn="ctr" fontAlgn="base"/>
                      <a:r>
                        <a:rPr lang="en-US">
                          <a:effectLst/>
                        </a:rPr>
                        <a:t>9,694 ​</a:t>
                      </a:r>
                    </a:p>
                  </a:txBody>
                  <a:tcPr marL="68580" marR="68580" marT="0" marB="0">
                    <a:solidFill>
                      <a:schemeClr val="accent6">
                        <a:lumMod val="20000"/>
                        <a:lumOff val="80000"/>
                      </a:schemeClr>
                    </a:solidFill>
                  </a:tcPr>
                </a:tc>
                <a:tc>
                  <a:txBody>
                    <a:bodyPr/>
                    <a:lstStyle/>
                    <a:p>
                      <a:pPr algn="ctr" fontAlgn="base"/>
                      <a:r>
                        <a:rPr lang="en-US">
                          <a:effectLst/>
                        </a:rPr>
                        <a:t>10,797 ​</a:t>
                      </a:r>
                    </a:p>
                  </a:txBody>
                  <a:tcPr marL="68580" marR="68580" marT="0" marB="0">
                    <a:solidFill>
                      <a:schemeClr val="accent6">
                        <a:lumMod val="20000"/>
                        <a:lumOff val="80000"/>
                      </a:schemeClr>
                    </a:solidFill>
                  </a:tcPr>
                </a:tc>
                <a:tc>
                  <a:txBody>
                    <a:bodyPr/>
                    <a:lstStyle/>
                    <a:p>
                      <a:pPr algn="ctr" fontAlgn="base"/>
                      <a:r>
                        <a:rPr lang="en-US" b="1">
                          <a:solidFill>
                            <a:schemeClr val="accent3"/>
                          </a:solidFill>
                          <a:effectLst/>
                        </a:rPr>
                        <a:t>14,266 ​</a:t>
                      </a:r>
                    </a:p>
                  </a:txBody>
                  <a:tcPr marL="68580" marR="68580" marT="0" marB="0">
                    <a:solidFill>
                      <a:schemeClr val="accent6">
                        <a:lumMod val="20000"/>
                        <a:lumOff val="80000"/>
                      </a:schemeClr>
                    </a:solidFill>
                  </a:tcPr>
                </a:tc>
                <a:extLst>
                  <a:ext uri="{0D108BD9-81ED-4DB2-BD59-A6C34878D82A}">
                    <a16:rowId xmlns:a16="http://schemas.microsoft.com/office/drawing/2014/main" val="1823332297"/>
                  </a:ext>
                </a:extLst>
              </a:tr>
              <a:tr h="773344">
                <a:tc>
                  <a:txBody>
                    <a:bodyPr/>
                    <a:lstStyle/>
                    <a:p>
                      <a:pPr fontAlgn="base"/>
                      <a:r>
                        <a:rPr lang="en-US">
                          <a:effectLst/>
                        </a:rPr>
                        <a:t>% requests </a:t>
                      </a:r>
                      <a:endParaRPr lang="en-US"/>
                    </a:p>
                    <a:p>
                      <a:pPr lvl="0">
                        <a:buNone/>
                      </a:pPr>
                      <a:r>
                        <a:rPr lang="en-US">
                          <a:effectLst/>
                        </a:rPr>
                        <a:t>NYCDOE ​</a:t>
                      </a:r>
                    </a:p>
                  </a:txBody>
                  <a:tcPr marL="68580" marR="68580" marT="0" marB="0">
                    <a:solidFill>
                      <a:schemeClr val="accent6">
                        <a:lumMod val="20000"/>
                        <a:lumOff val="80000"/>
                      </a:schemeClr>
                    </a:solidFill>
                  </a:tcPr>
                </a:tc>
                <a:tc>
                  <a:txBody>
                    <a:bodyPr/>
                    <a:lstStyle/>
                    <a:p>
                      <a:pPr algn="ctr" fontAlgn="base"/>
                      <a:r>
                        <a:rPr lang="en-US">
                          <a:effectLst/>
                        </a:rPr>
                        <a:t>92% ​</a:t>
                      </a:r>
                    </a:p>
                  </a:txBody>
                  <a:tcPr marL="68580" marR="68580" marT="0" marB="0">
                    <a:solidFill>
                      <a:schemeClr val="accent6">
                        <a:lumMod val="20000"/>
                        <a:lumOff val="80000"/>
                      </a:schemeClr>
                    </a:solidFill>
                  </a:tcPr>
                </a:tc>
                <a:tc>
                  <a:txBody>
                    <a:bodyPr/>
                    <a:lstStyle/>
                    <a:p>
                      <a:pPr algn="ctr" fontAlgn="base"/>
                      <a:r>
                        <a:rPr lang="en-US">
                          <a:effectLst/>
                        </a:rPr>
                        <a:t>92% ​</a:t>
                      </a:r>
                    </a:p>
                  </a:txBody>
                  <a:tcPr marL="68580" marR="68580" marT="0" marB="0">
                    <a:solidFill>
                      <a:schemeClr val="accent6">
                        <a:lumMod val="20000"/>
                        <a:lumOff val="80000"/>
                      </a:schemeClr>
                    </a:solidFill>
                  </a:tcPr>
                </a:tc>
                <a:tc>
                  <a:txBody>
                    <a:bodyPr/>
                    <a:lstStyle/>
                    <a:p>
                      <a:pPr algn="ctr" fontAlgn="base"/>
                      <a:r>
                        <a:rPr lang="en-US">
                          <a:effectLst/>
                        </a:rPr>
                        <a:t>94% ​</a:t>
                      </a:r>
                    </a:p>
                  </a:txBody>
                  <a:tcPr marL="68580" marR="68580" marT="0" marB="0">
                    <a:solidFill>
                      <a:schemeClr val="accent6">
                        <a:lumMod val="20000"/>
                        <a:lumOff val="80000"/>
                      </a:schemeClr>
                    </a:solidFill>
                  </a:tcPr>
                </a:tc>
                <a:tc>
                  <a:txBody>
                    <a:bodyPr/>
                    <a:lstStyle/>
                    <a:p>
                      <a:pPr algn="ctr" fontAlgn="base"/>
                      <a:r>
                        <a:rPr lang="en-US">
                          <a:effectLst/>
                        </a:rPr>
                        <a:t>95% ​</a:t>
                      </a:r>
                    </a:p>
                  </a:txBody>
                  <a:tcPr marL="68580" marR="68580" marT="0" marB="0">
                    <a:solidFill>
                      <a:schemeClr val="accent6">
                        <a:lumMod val="20000"/>
                        <a:lumOff val="80000"/>
                      </a:schemeClr>
                    </a:solidFill>
                  </a:tcPr>
                </a:tc>
                <a:tc>
                  <a:txBody>
                    <a:bodyPr/>
                    <a:lstStyle/>
                    <a:p>
                      <a:pPr algn="ctr" fontAlgn="base"/>
                      <a:r>
                        <a:rPr lang="en-US">
                          <a:effectLst/>
                        </a:rPr>
                        <a:t>96% ​</a:t>
                      </a:r>
                    </a:p>
                  </a:txBody>
                  <a:tcPr marL="68580" marR="68580" marT="0" marB="0">
                    <a:solidFill>
                      <a:schemeClr val="accent6">
                        <a:lumMod val="20000"/>
                        <a:lumOff val="80000"/>
                      </a:schemeClr>
                    </a:solidFill>
                  </a:tcPr>
                </a:tc>
                <a:tc>
                  <a:txBody>
                    <a:bodyPr/>
                    <a:lstStyle/>
                    <a:p>
                      <a:pPr algn="ctr" fontAlgn="base"/>
                      <a:r>
                        <a:rPr lang="en-US" b="1">
                          <a:solidFill>
                            <a:schemeClr val="accent3"/>
                          </a:solidFill>
                          <a:effectLst/>
                        </a:rPr>
                        <a:t>98% ​</a:t>
                      </a:r>
                    </a:p>
                  </a:txBody>
                  <a:tcPr marL="68580" marR="68580" marT="0" marB="0">
                    <a:solidFill>
                      <a:schemeClr val="accent6">
                        <a:lumMod val="20000"/>
                        <a:lumOff val="80000"/>
                      </a:schemeClr>
                    </a:solidFill>
                  </a:tcPr>
                </a:tc>
                <a:extLst>
                  <a:ext uri="{0D108BD9-81ED-4DB2-BD59-A6C34878D82A}">
                    <a16:rowId xmlns:a16="http://schemas.microsoft.com/office/drawing/2014/main" val="430111676"/>
                  </a:ext>
                </a:extLst>
              </a:tr>
              <a:tr h="692787">
                <a:tc>
                  <a:txBody>
                    <a:bodyPr/>
                    <a:lstStyle/>
                    <a:p>
                      <a:pPr fontAlgn="base"/>
                      <a:r>
                        <a:rPr lang="en-US">
                          <a:effectLst/>
                        </a:rPr>
                        <a:t> # Requests ​</a:t>
                      </a:r>
                    </a:p>
                    <a:p>
                      <a:pPr lvl="0">
                        <a:buNone/>
                      </a:pPr>
                      <a:r>
                        <a:rPr lang="en-US" sz="1800" b="1" i="0" u="none" strike="noStrike" noProof="0">
                          <a:effectLst/>
                          <a:latin typeface="Corbel"/>
                        </a:rPr>
                        <a:t>Rest of State</a:t>
                      </a:r>
                      <a:endParaRPr lang="en-US">
                        <a:effectLst/>
                      </a:endParaRPr>
                    </a:p>
                  </a:txBody>
                  <a:tcPr marL="68580" marR="68580" marT="0" marB="0">
                    <a:solidFill>
                      <a:schemeClr val="accent1">
                        <a:lumMod val="20000"/>
                        <a:lumOff val="80000"/>
                      </a:schemeClr>
                    </a:solidFill>
                  </a:tcPr>
                </a:tc>
                <a:tc>
                  <a:txBody>
                    <a:bodyPr/>
                    <a:lstStyle/>
                    <a:p>
                      <a:pPr algn="ctr" fontAlgn="base"/>
                      <a:r>
                        <a:rPr lang="en-US">
                          <a:effectLst/>
                        </a:rPr>
                        <a:t>438 ​</a:t>
                      </a:r>
                    </a:p>
                  </a:txBody>
                  <a:tcPr marL="68580" marR="68580" marT="0" marB="0">
                    <a:solidFill>
                      <a:schemeClr val="accent1">
                        <a:lumMod val="20000"/>
                        <a:lumOff val="80000"/>
                      </a:schemeClr>
                    </a:solidFill>
                  </a:tcPr>
                </a:tc>
                <a:tc>
                  <a:txBody>
                    <a:bodyPr/>
                    <a:lstStyle/>
                    <a:p>
                      <a:pPr algn="ctr" fontAlgn="base"/>
                      <a:r>
                        <a:rPr lang="en-US">
                          <a:effectLst/>
                        </a:rPr>
                        <a:t>503 ​</a:t>
                      </a:r>
                    </a:p>
                  </a:txBody>
                  <a:tcPr marL="68580" marR="68580" marT="0" marB="0">
                    <a:solidFill>
                      <a:schemeClr val="accent1">
                        <a:lumMod val="20000"/>
                        <a:lumOff val="80000"/>
                      </a:schemeClr>
                    </a:solidFill>
                  </a:tcPr>
                </a:tc>
                <a:tc>
                  <a:txBody>
                    <a:bodyPr/>
                    <a:lstStyle/>
                    <a:p>
                      <a:pPr algn="ctr" fontAlgn="base"/>
                      <a:r>
                        <a:rPr lang="en-US">
                          <a:effectLst/>
                        </a:rPr>
                        <a:t>491 ​</a:t>
                      </a:r>
                    </a:p>
                  </a:txBody>
                  <a:tcPr marL="68580" marR="68580" marT="0" marB="0">
                    <a:solidFill>
                      <a:schemeClr val="accent1">
                        <a:lumMod val="20000"/>
                        <a:lumOff val="80000"/>
                      </a:schemeClr>
                    </a:solidFill>
                  </a:tcPr>
                </a:tc>
                <a:tc>
                  <a:txBody>
                    <a:bodyPr/>
                    <a:lstStyle/>
                    <a:p>
                      <a:pPr algn="ctr" fontAlgn="base"/>
                      <a:r>
                        <a:rPr lang="en-US">
                          <a:effectLst/>
                        </a:rPr>
                        <a:t>495 ​</a:t>
                      </a:r>
                    </a:p>
                  </a:txBody>
                  <a:tcPr marL="68580" marR="68580" marT="0" marB="0">
                    <a:solidFill>
                      <a:schemeClr val="accent1">
                        <a:lumMod val="20000"/>
                        <a:lumOff val="80000"/>
                      </a:schemeClr>
                    </a:solidFill>
                  </a:tcPr>
                </a:tc>
                <a:tc>
                  <a:txBody>
                    <a:bodyPr/>
                    <a:lstStyle/>
                    <a:p>
                      <a:pPr algn="ctr" fontAlgn="base"/>
                      <a:r>
                        <a:rPr lang="en-US">
                          <a:effectLst/>
                        </a:rPr>
                        <a:t>470 ​</a:t>
                      </a:r>
                    </a:p>
                  </a:txBody>
                  <a:tcPr marL="68580" marR="68580" marT="0" marB="0">
                    <a:solidFill>
                      <a:schemeClr val="accent1">
                        <a:lumMod val="20000"/>
                        <a:lumOff val="80000"/>
                      </a:schemeClr>
                    </a:solidFill>
                  </a:tcPr>
                </a:tc>
                <a:tc>
                  <a:txBody>
                    <a:bodyPr/>
                    <a:lstStyle/>
                    <a:p>
                      <a:pPr algn="ctr" fontAlgn="base"/>
                      <a:r>
                        <a:rPr lang="en-US" b="1">
                          <a:solidFill>
                            <a:schemeClr val="accent3"/>
                          </a:solidFill>
                          <a:effectLst/>
                        </a:rPr>
                        <a:t>358 ​</a:t>
                      </a:r>
                    </a:p>
                  </a:txBody>
                  <a:tcPr marL="68580" marR="68580" marT="0" marB="0">
                    <a:solidFill>
                      <a:schemeClr val="accent1">
                        <a:lumMod val="20000"/>
                        <a:lumOff val="80000"/>
                      </a:schemeClr>
                    </a:solidFill>
                  </a:tcPr>
                </a:tc>
                <a:extLst>
                  <a:ext uri="{0D108BD9-81ED-4DB2-BD59-A6C34878D82A}">
                    <a16:rowId xmlns:a16="http://schemas.microsoft.com/office/drawing/2014/main" val="2920881322"/>
                  </a:ext>
                </a:extLst>
              </a:tr>
              <a:tr h="708898">
                <a:tc>
                  <a:txBody>
                    <a:bodyPr/>
                    <a:lstStyle/>
                    <a:p>
                      <a:pPr fontAlgn="base"/>
                      <a:r>
                        <a:rPr lang="en-US">
                          <a:effectLst/>
                        </a:rPr>
                        <a:t>% requests </a:t>
                      </a:r>
                      <a:endParaRPr lang="en-US"/>
                    </a:p>
                    <a:p>
                      <a:pPr lvl="0">
                        <a:buNone/>
                      </a:pPr>
                      <a:r>
                        <a:rPr lang="en-US">
                          <a:effectLst/>
                        </a:rPr>
                        <a:t>Rest of State</a:t>
                      </a:r>
                      <a:endParaRPr lang="en-US"/>
                    </a:p>
                  </a:txBody>
                  <a:tcPr marL="68580" marR="68580" marT="0" marB="0">
                    <a:solidFill>
                      <a:schemeClr val="accent1">
                        <a:lumMod val="20000"/>
                        <a:lumOff val="80000"/>
                      </a:schemeClr>
                    </a:solidFill>
                  </a:tcPr>
                </a:tc>
                <a:tc>
                  <a:txBody>
                    <a:bodyPr/>
                    <a:lstStyle/>
                    <a:p>
                      <a:pPr algn="ctr" fontAlgn="base"/>
                      <a:r>
                        <a:rPr lang="en-US">
                          <a:effectLst/>
                        </a:rPr>
                        <a:t>8% ​</a:t>
                      </a:r>
                    </a:p>
                  </a:txBody>
                  <a:tcPr marL="68580" marR="68580" marT="0" marB="0">
                    <a:solidFill>
                      <a:schemeClr val="accent1">
                        <a:lumMod val="20000"/>
                        <a:lumOff val="80000"/>
                      </a:schemeClr>
                    </a:solidFill>
                  </a:tcPr>
                </a:tc>
                <a:tc>
                  <a:txBody>
                    <a:bodyPr/>
                    <a:lstStyle/>
                    <a:p>
                      <a:pPr algn="ctr" fontAlgn="base"/>
                      <a:r>
                        <a:rPr lang="en-US">
                          <a:effectLst/>
                        </a:rPr>
                        <a:t>8% ​</a:t>
                      </a:r>
                    </a:p>
                  </a:txBody>
                  <a:tcPr marL="68580" marR="68580" marT="0" marB="0">
                    <a:solidFill>
                      <a:schemeClr val="accent1">
                        <a:lumMod val="20000"/>
                        <a:lumOff val="80000"/>
                      </a:schemeClr>
                    </a:solidFill>
                  </a:tcPr>
                </a:tc>
                <a:tc>
                  <a:txBody>
                    <a:bodyPr/>
                    <a:lstStyle/>
                    <a:p>
                      <a:pPr algn="ctr" fontAlgn="base"/>
                      <a:r>
                        <a:rPr lang="en-US">
                          <a:effectLst/>
                        </a:rPr>
                        <a:t>6% ​</a:t>
                      </a:r>
                    </a:p>
                  </a:txBody>
                  <a:tcPr marL="68580" marR="68580" marT="0" marB="0">
                    <a:solidFill>
                      <a:schemeClr val="accent1">
                        <a:lumMod val="20000"/>
                        <a:lumOff val="80000"/>
                      </a:schemeClr>
                    </a:solidFill>
                  </a:tcPr>
                </a:tc>
                <a:tc>
                  <a:txBody>
                    <a:bodyPr/>
                    <a:lstStyle/>
                    <a:p>
                      <a:pPr algn="ctr" fontAlgn="base"/>
                      <a:r>
                        <a:rPr lang="en-US">
                          <a:effectLst/>
                        </a:rPr>
                        <a:t>5% ​</a:t>
                      </a:r>
                    </a:p>
                  </a:txBody>
                  <a:tcPr marL="68580" marR="68580" marT="0" marB="0">
                    <a:solidFill>
                      <a:schemeClr val="accent1">
                        <a:lumMod val="20000"/>
                        <a:lumOff val="80000"/>
                      </a:schemeClr>
                    </a:solidFill>
                  </a:tcPr>
                </a:tc>
                <a:tc>
                  <a:txBody>
                    <a:bodyPr/>
                    <a:lstStyle/>
                    <a:p>
                      <a:pPr algn="ctr" fontAlgn="base"/>
                      <a:r>
                        <a:rPr lang="en-US">
                          <a:effectLst/>
                        </a:rPr>
                        <a:t>4% ​</a:t>
                      </a:r>
                    </a:p>
                  </a:txBody>
                  <a:tcPr marL="68580" marR="68580" marT="0" marB="0">
                    <a:solidFill>
                      <a:schemeClr val="accent1">
                        <a:lumMod val="20000"/>
                        <a:lumOff val="80000"/>
                      </a:schemeClr>
                    </a:solidFill>
                  </a:tcPr>
                </a:tc>
                <a:tc>
                  <a:txBody>
                    <a:bodyPr/>
                    <a:lstStyle/>
                    <a:p>
                      <a:pPr algn="ctr" fontAlgn="base"/>
                      <a:r>
                        <a:rPr lang="en-US" b="1">
                          <a:solidFill>
                            <a:schemeClr val="accent3"/>
                          </a:solidFill>
                          <a:effectLst/>
                        </a:rPr>
                        <a:t>2% ​</a:t>
                      </a:r>
                    </a:p>
                  </a:txBody>
                  <a:tcPr marL="68580" marR="68580" marT="0" marB="0">
                    <a:solidFill>
                      <a:schemeClr val="accent1">
                        <a:lumMod val="20000"/>
                        <a:lumOff val="80000"/>
                      </a:schemeClr>
                    </a:solidFill>
                  </a:tcPr>
                </a:tc>
                <a:extLst>
                  <a:ext uri="{0D108BD9-81ED-4DB2-BD59-A6C34878D82A}">
                    <a16:rowId xmlns:a16="http://schemas.microsoft.com/office/drawing/2014/main" val="1056843577"/>
                  </a:ext>
                </a:extLst>
              </a:tr>
            </a:tbl>
          </a:graphicData>
        </a:graphic>
      </p:graphicFrame>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21</a:t>
            </a:fld>
            <a:endParaRPr lang="en-US"/>
          </a:p>
        </p:txBody>
      </p:sp>
      <p:pic>
        <p:nvPicPr>
          <p:cNvPr id="5" name="Audio 4">
            <a:hlinkClick r:id="" action="ppaction://media"/>
            <a:extLst>
              <a:ext uri="{FF2B5EF4-FFF2-40B4-BE49-F238E27FC236}">
                <a16:creationId xmlns:a16="http://schemas.microsoft.com/office/drawing/2014/main" id="{BC50F263-3464-4EA2-BEE1-570975B08A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0087619"/>
      </p:ext>
    </p:extLst>
  </p:cSld>
  <p:clrMapOvr>
    <a:masterClrMapping/>
  </p:clrMapOvr>
  <mc:AlternateContent xmlns:mc="http://schemas.openxmlformats.org/markup-compatibility/2006" xmlns:p14="http://schemas.microsoft.com/office/powerpoint/2010/main">
    <mc:Choice Requires="p14">
      <p:transition spd="med" p14:dur="700" advTm="33711">
        <p:fade/>
      </p:transition>
    </mc:Choice>
    <mc:Fallback xmlns="">
      <p:transition spd="med" advTm="33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654581" y="276086"/>
            <a:ext cx="8637700" cy="790393"/>
          </a:xfrm>
        </p:spPr>
        <p:txBody>
          <a:bodyPr>
            <a:normAutofit fontScale="90000"/>
          </a:bodyPr>
          <a:lstStyle/>
          <a:p>
            <a:r>
              <a:rPr lang="en-US" sz="3200" b="1">
                <a:ea typeface="+mj-lt"/>
                <a:cs typeface="+mj-lt"/>
              </a:rPr>
              <a:t>Data Used to Calculate Indicator 15 Resolution Settlement Agreements</a:t>
            </a:r>
            <a:endParaRPr lang="en-US" sz="3200"/>
          </a:p>
        </p:txBody>
      </p:sp>
      <p:graphicFrame>
        <p:nvGraphicFramePr>
          <p:cNvPr id="9" name="Table 8">
            <a:extLst>
              <a:ext uri="{FF2B5EF4-FFF2-40B4-BE49-F238E27FC236}">
                <a16:creationId xmlns:a16="http://schemas.microsoft.com/office/drawing/2014/main" id="{FC6585DF-D348-4C3E-988A-75D7B2F85000}"/>
              </a:ext>
            </a:extLst>
          </p:cNvPr>
          <p:cNvGraphicFramePr>
            <a:graphicFrameLocks noGrp="1"/>
          </p:cNvGraphicFramePr>
          <p:nvPr>
            <p:extLst>
              <p:ext uri="{D42A27DB-BD31-4B8C-83A1-F6EECF244321}">
                <p14:modId xmlns:p14="http://schemas.microsoft.com/office/powerpoint/2010/main" val="3488351745"/>
              </p:ext>
            </p:extLst>
          </p:nvPr>
        </p:nvGraphicFramePr>
        <p:xfrm>
          <a:off x="733106" y="1066480"/>
          <a:ext cx="4359727" cy="441870"/>
        </p:xfrm>
        <a:graphic>
          <a:graphicData uri="http://schemas.openxmlformats.org/drawingml/2006/table">
            <a:tbl>
              <a:tblPr firstRow="1" bandRow="1">
                <a:tableStyleId>{3B4B98B0-60AC-42C2-AFA5-B58CD77FA1E5}</a:tableStyleId>
              </a:tblPr>
              <a:tblGrid>
                <a:gridCol w="1304192">
                  <a:extLst>
                    <a:ext uri="{9D8B030D-6E8A-4147-A177-3AD203B41FA5}">
                      <a16:colId xmlns:a16="http://schemas.microsoft.com/office/drawing/2014/main" val="1849793601"/>
                    </a:ext>
                  </a:extLst>
                </a:gridCol>
                <a:gridCol w="1453242">
                  <a:extLst>
                    <a:ext uri="{9D8B030D-6E8A-4147-A177-3AD203B41FA5}">
                      <a16:colId xmlns:a16="http://schemas.microsoft.com/office/drawing/2014/main" val="1632557850"/>
                    </a:ext>
                  </a:extLst>
                </a:gridCol>
                <a:gridCol w="1602293">
                  <a:extLst>
                    <a:ext uri="{9D8B030D-6E8A-4147-A177-3AD203B41FA5}">
                      <a16:colId xmlns:a16="http://schemas.microsoft.com/office/drawing/2014/main" val="3475101570"/>
                    </a:ext>
                  </a:extLst>
                </a:gridCol>
              </a:tblGrid>
              <a:tr h="441870">
                <a:tc>
                  <a:txBody>
                    <a:bodyPr/>
                    <a:lstStyle/>
                    <a:p>
                      <a:pPr algn="ctr" rtl="0" fontAlgn="base"/>
                      <a:r>
                        <a:rPr lang="en-US" sz="2000" b="0">
                          <a:effectLst/>
                        </a:rPr>
                        <a:t>Baseline </a:t>
                      </a:r>
                      <a:endParaRPr lang="en-US" sz="2000" b="0" i="0">
                        <a:effectLst/>
                      </a:endParaRPr>
                    </a:p>
                  </a:txBody>
                  <a:tcPr/>
                </a:tc>
                <a:tc>
                  <a:txBody>
                    <a:bodyPr/>
                    <a:lstStyle/>
                    <a:p>
                      <a:pPr algn="ctr" rtl="0" fontAlgn="base"/>
                      <a:r>
                        <a:rPr lang="en-US" sz="2000" b="0">
                          <a:effectLst/>
                        </a:rPr>
                        <a:t>2006 </a:t>
                      </a:r>
                      <a:endParaRPr lang="en-US" sz="2000" b="0" i="0">
                        <a:effectLst/>
                      </a:endParaRPr>
                    </a:p>
                  </a:txBody>
                  <a:tcPr/>
                </a:tc>
                <a:tc>
                  <a:txBody>
                    <a:bodyPr/>
                    <a:lstStyle/>
                    <a:p>
                      <a:pPr algn="ctr" rtl="0" fontAlgn="base"/>
                      <a:r>
                        <a:rPr lang="en-US" sz="2000" b="0">
                          <a:effectLst/>
                        </a:rPr>
                        <a:t>10.63% </a:t>
                      </a:r>
                      <a:endParaRPr lang="en-US" sz="2000" b="0" i="0">
                        <a:effectLst/>
                      </a:endParaRPr>
                    </a:p>
                  </a:txBody>
                  <a:tcPr anchor="ctr"/>
                </a:tc>
                <a:extLst>
                  <a:ext uri="{0D108BD9-81ED-4DB2-BD59-A6C34878D82A}">
                    <a16:rowId xmlns:a16="http://schemas.microsoft.com/office/drawing/2014/main" val="1365943214"/>
                  </a:ext>
                </a:extLst>
              </a:tr>
            </a:tbl>
          </a:graphicData>
        </a:graphic>
      </p:graphicFrame>
      <p:sp>
        <p:nvSpPr>
          <p:cNvPr id="12" name="TextBox 11">
            <a:extLst>
              <a:ext uri="{FF2B5EF4-FFF2-40B4-BE49-F238E27FC236}">
                <a16:creationId xmlns:a16="http://schemas.microsoft.com/office/drawing/2014/main" id="{0A1DBD7E-2587-4105-8D5F-5FD605F9EA8F}"/>
              </a:ext>
            </a:extLst>
          </p:cNvPr>
          <p:cNvSpPr txBox="1"/>
          <p:nvPr/>
        </p:nvSpPr>
        <p:spPr>
          <a:xfrm>
            <a:off x="650242" y="1685914"/>
            <a:ext cx="530134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0000"/>
                </a:solidFill>
                <a:latin typeface="Arial"/>
                <a:cs typeface="Segoe UI"/>
              </a:rPr>
              <a:t>5-year trend of reported statewide data:</a:t>
            </a:r>
            <a:r>
              <a:rPr lang="en-US" sz="2000">
                <a:solidFill>
                  <a:srgbClr val="000000"/>
                </a:solidFill>
                <a:latin typeface="Arial"/>
                <a:cs typeface="Segoe UI"/>
              </a:rPr>
              <a:t> </a:t>
            </a:r>
          </a:p>
          <a:p>
            <a:endParaRPr lang="en-US" sz="3200">
              <a:solidFill>
                <a:srgbClr val="000000"/>
              </a:solidFill>
              <a:latin typeface="Segoe UI"/>
              <a:cs typeface="Segoe UI"/>
            </a:endParaRPr>
          </a:p>
        </p:txBody>
      </p:sp>
      <p:graphicFrame>
        <p:nvGraphicFramePr>
          <p:cNvPr id="10" name="Table 9">
            <a:extLst>
              <a:ext uri="{FF2B5EF4-FFF2-40B4-BE49-F238E27FC236}">
                <a16:creationId xmlns:a16="http://schemas.microsoft.com/office/drawing/2014/main" id="{0E1952F4-B745-4BB9-AC40-4C3DE535D298}"/>
              </a:ext>
            </a:extLst>
          </p:cNvPr>
          <p:cNvGraphicFramePr>
            <a:graphicFrameLocks noGrp="1"/>
          </p:cNvGraphicFramePr>
          <p:nvPr>
            <p:extLst>
              <p:ext uri="{D42A27DB-BD31-4B8C-83A1-F6EECF244321}">
                <p14:modId xmlns:p14="http://schemas.microsoft.com/office/powerpoint/2010/main" val="3559946415"/>
              </p:ext>
            </p:extLst>
          </p:nvPr>
        </p:nvGraphicFramePr>
        <p:xfrm>
          <a:off x="776377" y="2127848"/>
          <a:ext cx="11172131" cy="3994579"/>
        </p:xfrm>
        <a:graphic>
          <a:graphicData uri="http://schemas.openxmlformats.org/drawingml/2006/table">
            <a:tbl>
              <a:tblPr firstRow="1" bandRow="1">
                <a:tableStyleId>{BC89EF96-8CEA-46FF-86C4-4CE0E7609802}</a:tableStyleId>
              </a:tblPr>
              <a:tblGrid>
                <a:gridCol w="2364556">
                  <a:extLst>
                    <a:ext uri="{9D8B030D-6E8A-4147-A177-3AD203B41FA5}">
                      <a16:colId xmlns:a16="http://schemas.microsoft.com/office/drawing/2014/main" val="2178176510"/>
                    </a:ext>
                  </a:extLst>
                </a:gridCol>
                <a:gridCol w="1761515">
                  <a:extLst>
                    <a:ext uri="{9D8B030D-6E8A-4147-A177-3AD203B41FA5}">
                      <a16:colId xmlns:a16="http://schemas.microsoft.com/office/drawing/2014/main" val="2902885690"/>
                    </a:ext>
                  </a:extLst>
                </a:gridCol>
                <a:gridCol w="1761515">
                  <a:extLst>
                    <a:ext uri="{9D8B030D-6E8A-4147-A177-3AD203B41FA5}">
                      <a16:colId xmlns:a16="http://schemas.microsoft.com/office/drawing/2014/main" val="1766880151"/>
                    </a:ext>
                  </a:extLst>
                </a:gridCol>
                <a:gridCol w="1761515">
                  <a:extLst>
                    <a:ext uri="{9D8B030D-6E8A-4147-A177-3AD203B41FA5}">
                      <a16:colId xmlns:a16="http://schemas.microsoft.com/office/drawing/2014/main" val="2193065226"/>
                    </a:ext>
                  </a:extLst>
                </a:gridCol>
                <a:gridCol w="1761515">
                  <a:extLst>
                    <a:ext uri="{9D8B030D-6E8A-4147-A177-3AD203B41FA5}">
                      <a16:colId xmlns:a16="http://schemas.microsoft.com/office/drawing/2014/main" val="848170522"/>
                    </a:ext>
                  </a:extLst>
                </a:gridCol>
                <a:gridCol w="1761515">
                  <a:extLst>
                    <a:ext uri="{9D8B030D-6E8A-4147-A177-3AD203B41FA5}">
                      <a16:colId xmlns:a16="http://schemas.microsoft.com/office/drawing/2014/main" val="931348500"/>
                    </a:ext>
                  </a:extLst>
                </a:gridCol>
              </a:tblGrid>
              <a:tr h="645589">
                <a:tc>
                  <a:txBody>
                    <a:bodyPr/>
                    <a:lstStyle/>
                    <a:p>
                      <a:pPr algn="ctr" rtl="0" fontAlgn="base"/>
                      <a:r>
                        <a:rPr lang="en-US" sz="1200">
                          <a:effectLst/>
                        </a:rPr>
                        <a:t>  </a:t>
                      </a:r>
                      <a:endParaRPr lang="en-US">
                        <a:effectLst/>
                      </a:endParaRPr>
                    </a:p>
                    <a:p>
                      <a:pPr algn="ctr" rtl="0" fontAlgn="base"/>
                      <a:r>
                        <a:rPr lang="en-US" sz="1200">
                          <a:effectLst/>
                        </a:rPr>
                        <a:t>  </a:t>
                      </a:r>
                      <a:endParaRPr lang="en-US">
                        <a:effectLst/>
                      </a:endParaRPr>
                    </a:p>
                  </a:txBody>
                  <a:tcPr/>
                </a:tc>
                <a:tc>
                  <a:txBody>
                    <a:bodyPr/>
                    <a:lstStyle/>
                    <a:p>
                      <a:pPr algn="ctr" rtl="0" fontAlgn="base"/>
                      <a:r>
                        <a:rPr lang="en-US" sz="1600">
                          <a:effectLst/>
                        </a:rPr>
                        <a:t>2015-16 </a:t>
                      </a:r>
                    </a:p>
                  </a:txBody>
                  <a:tcPr anchor="ctr"/>
                </a:tc>
                <a:tc>
                  <a:txBody>
                    <a:bodyPr/>
                    <a:lstStyle/>
                    <a:p>
                      <a:pPr algn="ctr" rtl="0" fontAlgn="base"/>
                      <a:r>
                        <a:rPr lang="en-US" sz="1600">
                          <a:effectLst/>
                        </a:rPr>
                        <a:t>2016-17 </a:t>
                      </a:r>
                    </a:p>
                  </a:txBody>
                  <a:tcPr anchor="ctr"/>
                </a:tc>
                <a:tc>
                  <a:txBody>
                    <a:bodyPr/>
                    <a:lstStyle/>
                    <a:p>
                      <a:pPr algn="ctr" rtl="0" fontAlgn="base"/>
                      <a:r>
                        <a:rPr lang="en-US" sz="1600">
                          <a:effectLst/>
                        </a:rPr>
                        <a:t>2017-18 </a:t>
                      </a:r>
                    </a:p>
                  </a:txBody>
                  <a:tcPr anchor="ctr"/>
                </a:tc>
                <a:tc>
                  <a:txBody>
                    <a:bodyPr/>
                    <a:lstStyle/>
                    <a:p>
                      <a:pPr algn="ctr" rtl="0" fontAlgn="base"/>
                      <a:r>
                        <a:rPr lang="en-US" sz="1600">
                          <a:effectLst/>
                        </a:rPr>
                        <a:t>2018-19 </a:t>
                      </a:r>
                    </a:p>
                  </a:txBody>
                  <a:tcPr anchor="ctr"/>
                </a:tc>
                <a:tc>
                  <a:txBody>
                    <a:bodyPr/>
                    <a:lstStyle/>
                    <a:p>
                      <a:pPr algn="ctr" rtl="0" fontAlgn="base"/>
                      <a:r>
                        <a:rPr lang="en-US" sz="1600">
                          <a:effectLst/>
                        </a:rPr>
                        <a:t>2019-20 </a:t>
                      </a:r>
                    </a:p>
                  </a:txBody>
                  <a:tcPr anchor="ctr"/>
                </a:tc>
                <a:extLst>
                  <a:ext uri="{0D108BD9-81ED-4DB2-BD59-A6C34878D82A}">
                    <a16:rowId xmlns:a16="http://schemas.microsoft.com/office/drawing/2014/main" val="2448603254"/>
                  </a:ext>
                </a:extLst>
              </a:tr>
              <a:tr h="645589">
                <a:tc>
                  <a:txBody>
                    <a:bodyPr/>
                    <a:lstStyle/>
                    <a:p>
                      <a:pPr rtl="0" fontAlgn="base"/>
                      <a:r>
                        <a:rPr lang="en-US" sz="1400" b="1">
                          <a:effectLst/>
                          <a:latin typeface="Arial"/>
                        </a:rPr>
                        <a:t># Due Process Complaints Filed  </a:t>
                      </a:r>
                    </a:p>
                  </a:txBody>
                  <a:tcPr anchor="ctr"/>
                </a:tc>
                <a:tc>
                  <a:txBody>
                    <a:bodyPr/>
                    <a:lstStyle/>
                    <a:p>
                      <a:pPr algn="ctr" rtl="0" fontAlgn="base"/>
                      <a:r>
                        <a:rPr lang="en-US" sz="1400" b="1">
                          <a:effectLst/>
                          <a:latin typeface="Arial"/>
                        </a:rPr>
                        <a:t>5305 </a:t>
                      </a:r>
                    </a:p>
                  </a:txBody>
                  <a:tcPr anchor="ctr"/>
                </a:tc>
                <a:tc>
                  <a:txBody>
                    <a:bodyPr/>
                    <a:lstStyle/>
                    <a:p>
                      <a:pPr algn="ctr" rtl="0" fontAlgn="base"/>
                      <a:r>
                        <a:rPr lang="en-US" sz="1400" b="1">
                          <a:effectLst/>
                          <a:latin typeface="Arial"/>
                        </a:rPr>
                        <a:t>6027 </a:t>
                      </a:r>
                    </a:p>
                  </a:txBody>
                  <a:tcPr anchor="ctr"/>
                </a:tc>
                <a:tc>
                  <a:txBody>
                    <a:bodyPr/>
                    <a:lstStyle/>
                    <a:p>
                      <a:pPr algn="ctr" rtl="0" fontAlgn="base"/>
                      <a:r>
                        <a:rPr lang="en-US" sz="1400" b="1">
                          <a:effectLst/>
                          <a:latin typeface="Arial"/>
                        </a:rPr>
                        <a:t>7601 </a:t>
                      </a:r>
                    </a:p>
                  </a:txBody>
                  <a:tcPr anchor="ctr"/>
                </a:tc>
                <a:tc>
                  <a:txBody>
                    <a:bodyPr/>
                    <a:lstStyle/>
                    <a:p>
                      <a:pPr algn="ctr" rtl="0" fontAlgn="base"/>
                      <a:r>
                        <a:rPr lang="en-US" sz="1400" b="1">
                          <a:effectLst/>
                          <a:latin typeface="Arial"/>
                        </a:rPr>
                        <a:t>10,071 </a:t>
                      </a:r>
                    </a:p>
                  </a:txBody>
                  <a:tcPr anchor="ctr"/>
                </a:tc>
                <a:tc>
                  <a:txBody>
                    <a:bodyPr/>
                    <a:lstStyle/>
                    <a:p>
                      <a:pPr algn="ctr" rtl="0" fontAlgn="base"/>
                      <a:r>
                        <a:rPr lang="en-US" sz="1400" b="1">
                          <a:effectLst/>
                          <a:latin typeface="Arial"/>
                        </a:rPr>
                        <a:t>11,058 </a:t>
                      </a:r>
                    </a:p>
                  </a:txBody>
                  <a:tcPr anchor="ctr"/>
                </a:tc>
                <a:extLst>
                  <a:ext uri="{0D108BD9-81ED-4DB2-BD59-A6C34878D82A}">
                    <a16:rowId xmlns:a16="http://schemas.microsoft.com/office/drawing/2014/main" val="3098951720"/>
                  </a:ext>
                </a:extLst>
              </a:tr>
              <a:tr h="887684">
                <a:tc>
                  <a:txBody>
                    <a:bodyPr/>
                    <a:lstStyle/>
                    <a:p>
                      <a:pPr marL="285750" indent="-285750" rtl="0" fontAlgn="base">
                        <a:buFont typeface="Arial"/>
                        <a:buChar char="•"/>
                      </a:pPr>
                      <a:r>
                        <a:rPr lang="en-US" sz="1400" b="1">
                          <a:effectLst/>
                          <a:latin typeface="Arial"/>
                        </a:rPr>
                        <a:t># Resolution Meetings Held</a:t>
                      </a:r>
                    </a:p>
                  </a:txBody>
                  <a:tcPr anchor="ctr">
                    <a:solidFill>
                      <a:schemeClr val="accent4">
                        <a:lumMod val="20000"/>
                        <a:lumOff val="80000"/>
                      </a:schemeClr>
                    </a:solidFill>
                  </a:tcPr>
                </a:tc>
                <a:tc>
                  <a:txBody>
                    <a:bodyPr/>
                    <a:lstStyle/>
                    <a:p>
                      <a:pPr algn="ctr" rtl="0" fontAlgn="base"/>
                      <a:r>
                        <a:rPr lang="en-US" sz="1400" b="1">
                          <a:effectLst/>
                          <a:latin typeface="Arial"/>
                        </a:rPr>
                        <a:t>5036 </a:t>
                      </a:r>
                    </a:p>
                  </a:txBody>
                  <a:tcPr anchor="ctr">
                    <a:solidFill>
                      <a:schemeClr val="accent4">
                        <a:lumMod val="20000"/>
                        <a:lumOff val="80000"/>
                      </a:schemeClr>
                    </a:solidFill>
                  </a:tcPr>
                </a:tc>
                <a:tc>
                  <a:txBody>
                    <a:bodyPr/>
                    <a:lstStyle/>
                    <a:p>
                      <a:pPr algn="ctr" rtl="0" fontAlgn="base"/>
                      <a:r>
                        <a:rPr lang="en-US" sz="1400" b="1">
                          <a:effectLst/>
                          <a:latin typeface="Arial"/>
                        </a:rPr>
                        <a:t>5785 </a:t>
                      </a:r>
                    </a:p>
                  </a:txBody>
                  <a:tcPr anchor="ctr">
                    <a:solidFill>
                      <a:schemeClr val="accent4">
                        <a:lumMod val="20000"/>
                        <a:lumOff val="80000"/>
                      </a:schemeClr>
                    </a:solidFill>
                  </a:tcPr>
                </a:tc>
                <a:tc>
                  <a:txBody>
                    <a:bodyPr/>
                    <a:lstStyle/>
                    <a:p>
                      <a:pPr algn="ctr" rtl="0" fontAlgn="base"/>
                      <a:r>
                        <a:rPr lang="en-US" sz="1400" b="1">
                          <a:effectLst/>
                          <a:latin typeface="Arial"/>
                        </a:rPr>
                        <a:t>7288 </a:t>
                      </a:r>
                    </a:p>
                  </a:txBody>
                  <a:tcPr anchor="ctr">
                    <a:solidFill>
                      <a:schemeClr val="accent4">
                        <a:lumMod val="20000"/>
                        <a:lumOff val="80000"/>
                      </a:schemeClr>
                    </a:solidFill>
                  </a:tcPr>
                </a:tc>
                <a:tc>
                  <a:txBody>
                    <a:bodyPr/>
                    <a:lstStyle/>
                    <a:p>
                      <a:pPr algn="ctr" rtl="0" fontAlgn="base"/>
                      <a:r>
                        <a:rPr lang="en-US" sz="1400" b="1">
                          <a:effectLst/>
                          <a:latin typeface="Arial"/>
                        </a:rPr>
                        <a:t>9702 </a:t>
                      </a:r>
                    </a:p>
                  </a:txBody>
                  <a:tcPr anchor="ctr">
                    <a:solidFill>
                      <a:schemeClr val="accent4">
                        <a:lumMod val="20000"/>
                        <a:lumOff val="80000"/>
                      </a:schemeClr>
                    </a:solidFill>
                  </a:tcPr>
                </a:tc>
                <a:tc>
                  <a:txBody>
                    <a:bodyPr/>
                    <a:lstStyle/>
                    <a:p>
                      <a:pPr algn="ctr" rtl="0" fontAlgn="base"/>
                      <a:r>
                        <a:rPr lang="en-US" sz="1400" b="1">
                          <a:effectLst/>
                          <a:latin typeface="Arial"/>
                        </a:rPr>
                        <a:t>10,777 </a:t>
                      </a:r>
                    </a:p>
                  </a:txBody>
                  <a:tcPr anchor="ctr">
                    <a:solidFill>
                      <a:schemeClr val="accent4">
                        <a:lumMod val="20000"/>
                        <a:lumOff val="80000"/>
                      </a:schemeClr>
                    </a:solidFill>
                  </a:tcPr>
                </a:tc>
                <a:extLst>
                  <a:ext uri="{0D108BD9-81ED-4DB2-BD59-A6C34878D82A}">
                    <a16:rowId xmlns:a16="http://schemas.microsoft.com/office/drawing/2014/main" val="2998950785"/>
                  </a:ext>
                </a:extLst>
              </a:tr>
              <a:tr h="928033">
                <a:tc>
                  <a:txBody>
                    <a:bodyPr/>
                    <a:lstStyle/>
                    <a:p>
                      <a:pPr rtl="0" fontAlgn="base"/>
                      <a:r>
                        <a:rPr lang="en-US" sz="1400" b="1">
                          <a:effectLst/>
                          <a:latin typeface="Arial"/>
                        </a:rPr>
                        <a:t>Resolution Meeting Settlement Agreements  </a:t>
                      </a:r>
                    </a:p>
                  </a:txBody>
                  <a:tcPr anchor="ctr">
                    <a:solidFill>
                      <a:schemeClr val="accent2">
                        <a:lumMod val="20000"/>
                        <a:lumOff val="80000"/>
                      </a:schemeClr>
                    </a:solidFill>
                  </a:tcPr>
                </a:tc>
                <a:tc>
                  <a:txBody>
                    <a:bodyPr/>
                    <a:lstStyle/>
                    <a:p>
                      <a:pPr algn="ctr" rtl="0" fontAlgn="base"/>
                      <a:r>
                        <a:rPr lang="en-US" sz="1400" b="1">
                          <a:effectLst/>
                          <a:latin typeface="Arial"/>
                        </a:rPr>
                        <a:t>161 </a:t>
                      </a:r>
                    </a:p>
                  </a:txBody>
                  <a:tcPr anchor="ctr">
                    <a:solidFill>
                      <a:schemeClr val="accent2">
                        <a:lumMod val="20000"/>
                        <a:lumOff val="80000"/>
                      </a:schemeClr>
                    </a:solidFill>
                  </a:tcPr>
                </a:tc>
                <a:tc>
                  <a:txBody>
                    <a:bodyPr/>
                    <a:lstStyle/>
                    <a:p>
                      <a:pPr algn="ctr" rtl="0" fontAlgn="base"/>
                      <a:r>
                        <a:rPr lang="en-US" sz="1400" b="1">
                          <a:effectLst/>
                          <a:latin typeface="Arial"/>
                        </a:rPr>
                        <a:t>164 </a:t>
                      </a:r>
                    </a:p>
                  </a:txBody>
                  <a:tcPr anchor="ctr">
                    <a:solidFill>
                      <a:schemeClr val="accent2">
                        <a:lumMod val="20000"/>
                        <a:lumOff val="80000"/>
                      </a:schemeClr>
                    </a:solidFill>
                  </a:tcPr>
                </a:tc>
                <a:tc>
                  <a:txBody>
                    <a:bodyPr/>
                    <a:lstStyle/>
                    <a:p>
                      <a:pPr algn="ctr" rtl="0" fontAlgn="base"/>
                      <a:r>
                        <a:rPr lang="en-US" sz="1400" b="1">
                          <a:effectLst/>
                          <a:latin typeface="Arial"/>
                        </a:rPr>
                        <a:t>132 </a:t>
                      </a:r>
                    </a:p>
                  </a:txBody>
                  <a:tcPr anchor="ctr">
                    <a:solidFill>
                      <a:schemeClr val="accent2">
                        <a:lumMod val="20000"/>
                        <a:lumOff val="80000"/>
                      </a:schemeClr>
                    </a:solidFill>
                  </a:tcPr>
                </a:tc>
                <a:tc>
                  <a:txBody>
                    <a:bodyPr/>
                    <a:lstStyle/>
                    <a:p>
                      <a:pPr algn="ctr" rtl="0" fontAlgn="base"/>
                      <a:r>
                        <a:rPr lang="en-US" sz="1400" b="1">
                          <a:effectLst/>
                          <a:latin typeface="Arial"/>
                        </a:rPr>
                        <a:t>130 </a:t>
                      </a:r>
                    </a:p>
                  </a:txBody>
                  <a:tcPr anchor="ctr">
                    <a:solidFill>
                      <a:schemeClr val="accent2">
                        <a:lumMod val="20000"/>
                        <a:lumOff val="80000"/>
                      </a:schemeClr>
                    </a:solidFill>
                  </a:tcPr>
                </a:tc>
                <a:tc>
                  <a:txBody>
                    <a:bodyPr/>
                    <a:lstStyle/>
                    <a:p>
                      <a:pPr algn="ctr" rtl="0" fontAlgn="base"/>
                      <a:r>
                        <a:rPr lang="en-US" sz="1400" b="1">
                          <a:effectLst/>
                          <a:latin typeface="Arial"/>
                        </a:rPr>
                        <a:t>110 </a:t>
                      </a:r>
                    </a:p>
                  </a:txBody>
                  <a:tcPr anchor="ctr">
                    <a:solidFill>
                      <a:schemeClr val="accent2">
                        <a:lumMod val="20000"/>
                        <a:lumOff val="80000"/>
                      </a:schemeClr>
                    </a:solidFill>
                  </a:tcPr>
                </a:tc>
                <a:extLst>
                  <a:ext uri="{0D108BD9-81ED-4DB2-BD59-A6C34878D82A}">
                    <a16:rowId xmlns:a16="http://schemas.microsoft.com/office/drawing/2014/main" val="3811920388"/>
                  </a:ext>
                </a:extLst>
              </a:tr>
              <a:tr h="887684">
                <a:tc>
                  <a:txBody>
                    <a:bodyPr/>
                    <a:lstStyle/>
                    <a:p>
                      <a:pPr rtl="0" fontAlgn="base"/>
                      <a:r>
                        <a:rPr lang="en-US" sz="1400" b="1">
                          <a:effectLst/>
                          <a:latin typeface="Arial"/>
                        </a:rPr>
                        <a:t>Rate of Resolution Settlement Agreements </a:t>
                      </a:r>
                    </a:p>
                  </a:txBody>
                  <a:tcPr anchor="ctr">
                    <a:solidFill>
                      <a:schemeClr val="accent6">
                        <a:lumMod val="20000"/>
                        <a:lumOff val="80000"/>
                      </a:schemeClr>
                    </a:solidFill>
                  </a:tcPr>
                </a:tc>
                <a:tc>
                  <a:txBody>
                    <a:bodyPr/>
                    <a:lstStyle/>
                    <a:p>
                      <a:pPr algn="ctr" rtl="0" fontAlgn="base"/>
                      <a:endParaRPr lang="en-US" sz="1400" b="1">
                        <a:effectLst/>
                        <a:latin typeface="Arial"/>
                      </a:endParaRPr>
                    </a:p>
                    <a:p>
                      <a:pPr algn="ctr" rtl="0" fontAlgn="base"/>
                      <a:r>
                        <a:rPr lang="en-US" sz="1400" b="1">
                          <a:effectLst/>
                          <a:latin typeface="Arial"/>
                        </a:rPr>
                        <a:t>3.1% </a:t>
                      </a:r>
                    </a:p>
                  </a:txBody>
                  <a:tcPr anchor="ctr">
                    <a:solidFill>
                      <a:schemeClr val="accent6">
                        <a:lumMod val="20000"/>
                        <a:lumOff val="80000"/>
                      </a:schemeClr>
                    </a:solidFill>
                  </a:tcPr>
                </a:tc>
                <a:tc>
                  <a:txBody>
                    <a:bodyPr/>
                    <a:lstStyle/>
                    <a:p>
                      <a:pPr algn="ctr" rtl="0" fontAlgn="base"/>
                      <a:endParaRPr lang="en-US" sz="1400" b="1">
                        <a:effectLst/>
                        <a:latin typeface="Arial"/>
                      </a:endParaRPr>
                    </a:p>
                    <a:p>
                      <a:pPr algn="ctr" rtl="0" fontAlgn="base"/>
                      <a:r>
                        <a:rPr lang="en-US" sz="1400" b="1">
                          <a:effectLst/>
                          <a:latin typeface="Arial"/>
                        </a:rPr>
                        <a:t>2.8% </a:t>
                      </a:r>
                    </a:p>
                  </a:txBody>
                  <a:tcPr anchor="ctr">
                    <a:solidFill>
                      <a:schemeClr val="accent6">
                        <a:lumMod val="20000"/>
                        <a:lumOff val="80000"/>
                      </a:schemeClr>
                    </a:solidFill>
                  </a:tcPr>
                </a:tc>
                <a:tc>
                  <a:txBody>
                    <a:bodyPr/>
                    <a:lstStyle/>
                    <a:p>
                      <a:pPr algn="ctr" rtl="0" fontAlgn="base"/>
                      <a:endParaRPr lang="en-US" sz="1400" b="1">
                        <a:effectLst/>
                        <a:latin typeface="Arial"/>
                      </a:endParaRPr>
                    </a:p>
                    <a:p>
                      <a:pPr algn="ctr" rtl="0" fontAlgn="base"/>
                      <a:r>
                        <a:rPr lang="en-US" sz="1400" b="1">
                          <a:effectLst/>
                          <a:latin typeface="Arial"/>
                        </a:rPr>
                        <a:t>1.8% </a:t>
                      </a:r>
                    </a:p>
                  </a:txBody>
                  <a:tcPr anchor="ctr">
                    <a:solidFill>
                      <a:schemeClr val="accent6">
                        <a:lumMod val="20000"/>
                        <a:lumOff val="80000"/>
                      </a:schemeClr>
                    </a:solidFill>
                  </a:tcPr>
                </a:tc>
                <a:tc>
                  <a:txBody>
                    <a:bodyPr/>
                    <a:lstStyle/>
                    <a:p>
                      <a:pPr algn="ctr" rtl="0" fontAlgn="base"/>
                      <a:endParaRPr lang="en-US" sz="1400" b="1">
                        <a:effectLst/>
                        <a:latin typeface="Arial"/>
                      </a:endParaRPr>
                    </a:p>
                    <a:p>
                      <a:pPr algn="ctr" rtl="0" fontAlgn="base"/>
                      <a:r>
                        <a:rPr lang="en-US" sz="1400" b="1">
                          <a:effectLst/>
                          <a:latin typeface="Arial"/>
                        </a:rPr>
                        <a:t>1.3% </a:t>
                      </a:r>
                    </a:p>
                  </a:txBody>
                  <a:tcPr anchor="ctr">
                    <a:solidFill>
                      <a:schemeClr val="accent6">
                        <a:lumMod val="20000"/>
                        <a:lumOff val="80000"/>
                      </a:schemeClr>
                    </a:solidFill>
                  </a:tcPr>
                </a:tc>
                <a:tc>
                  <a:txBody>
                    <a:bodyPr/>
                    <a:lstStyle/>
                    <a:p>
                      <a:pPr algn="ctr" rtl="0" fontAlgn="base"/>
                      <a:endParaRPr lang="en-US" sz="1400" b="1">
                        <a:effectLst/>
                        <a:latin typeface="Arial"/>
                      </a:endParaRPr>
                    </a:p>
                    <a:p>
                      <a:pPr algn="ctr" rtl="0" fontAlgn="base"/>
                      <a:r>
                        <a:rPr lang="en-US" sz="1400" b="1">
                          <a:effectLst/>
                          <a:latin typeface="Arial"/>
                        </a:rPr>
                        <a:t>1.02% </a:t>
                      </a:r>
                    </a:p>
                  </a:txBody>
                  <a:tcPr anchor="ctr">
                    <a:solidFill>
                      <a:schemeClr val="accent6">
                        <a:lumMod val="20000"/>
                        <a:lumOff val="80000"/>
                      </a:schemeClr>
                    </a:solidFill>
                  </a:tcPr>
                </a:tc>
                <a:extLst>
                  <a:ext uri="{0D108BD9-81ED-4DB2-BD59-A6C34878D82A}">
                    <a16:rowId xmlns:a16="http://schemas.microsoft.com/office/drawing/2014/main" val="4197041069"/>
                  </a:ext>
                </a:extLst>
              </a:tr>
            </a:tbl>
          </a:graphicData>
        </a:graphic>
      </p:graphicFrame>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22</a:t>
            </a:fld>
            <a:endParaRPr lang="en-US"/>
          </a:p>
        </p:txBody>
      </p:sp>
      <p:pic>
        <p:nvPicPr>
          <p:cNvPr id="3" name="Audio 2">
            <a:hlinkClick r:id="" action="ppaction://media"/>
            <a:extLst>
              <a:ext uri="{FF2B5EF4-FFF2-40B4-BE49-F238E27FC236}">
                <a16:creationId xmlns:a16="http://schemas.microsoft.com/office/drawing/2014/main" id="{E37FB106-E81D-4E08-BEDB-0B988D34DA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6783162"/>
      </p:ext>
    </p:extLst>
  </p:cSld>
  <p:clrMapOvr>
    <a:masterClrMapping/>
  </p:clrMapOvr>
  <mc:AlternateContent xmlns:mc="http://schemas.openxmlformats.org/markup-compatibility/2006" xmlns:p14="http://schemas.microsoft.com/office/powerpoint/2010/main">
    <mc:Choice Requires="p14">
      <p:transition spd="med" p14:dur="700" advTm="58393">
        <p:fade/>
      </p:transition>
    </mc:Choice>
    <mc:Fallback xmlns="">
      <p:transition spd="med" advTm="58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972C-2E87-4579-95AC-169887247AF3}"/>
              </a:ext>
              <a:ext uri="{C183D7F6-B498-43B3-948B-1728B52AA6E4}">
                <adec:decorative xmlns:adec="http://schemas.microsoft.com/office/drawing/2017/decorative" val="0"/>
              </a:ext>
            </a:extLst>
          </p:cNvPr>
          <p:cNvSpPr>
            <a:spLocks noGrp="1"/>
          </p:cNvSpPr>
          <p:nvPr>
            <p:ph type="title"/>
          </p:nvPr>
        </p:nvSpPr>
        <p:spPr>
          <a:xfrm>
            <a:off x="353652" y="286696"/>
            <a:ext cx="9144001" cy="1009650"/>
          </a:xfrm>
        </p:spPr>
        <p:txBody>
          <a:bodyPr>
            <a:normAutofit/>
          </a:bodyPr>
          <a:lstStyle/>
          <a:p>
            <a:r>
              <a:rPr lang="en-US" sz="2800"/>
              <a:t>Indicator 15: Resolution Sessions </a:t>
            </a:r>
            <a:br>
              <a:rPr lang="en-US" sz="2800"/>
            </a:br>
            <a:r>
              <a:rPr lang="en-US" sz="2800"/>
              <a:t>Trend Data FFY 2014 – FFY 2019</a:t>
            </a:r>
          </a:p>
        </p:txBody>
      </p:sp>
      <p:graphicFrame>
        <p:nvGraphicFramePr>
          <p:cNvPr id="9" name="Content Placeholder 8">
            <a:extLst>
              <a:ext uri="{FF2B5EF4-FFF2-40B4-BE49-F238E27FC236}">
                <a16:creationId xmlns:a16="http://schemas.microsoft.com/office/drawing/2014/main" id="{8C2E06B5-70C5-4FFA-AEBE-39A74F5B0FC5}"/>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668104689"/>
              </p:ext>
            </p:extLst>
          </p:nvPr>
        </p:nvGraphicFramePr>
        <p:xfrm>
          <a:off x="367620" y="1646845"/>
          <a:ext cx="11367181" cy="1336169"/>
        </p:xfrm>
        <a:graphic>
          <a:graphicData uri="http://schemas.openxmlformats.org/drawingml/2006/table">
            <a:tbl>
              <a:tblPr firstRow="1">
                <a:tableStyleId>{3C2FFA5D-87B4-456A-9821-1D502468CF0F}</a:tableStyleId>
              </a:tblPr>
              <a:tblGrid>
                <a:gridCol w="1565540">
                  <a:extLst>
                    <a:ext uri="{9D8B030D-6E8A-4147-A177-3AD203B41FA5}">
                      <a16:colId xmlns:a16="http://schemas.microsoft.com/office/drawing/2014/main" val="473295774"/>
                    </a:ext>
                  </a:extLst>
                </a:gridCol>
                <a:gridCol w="1275769">
                  <a:extLst>
                    <a:ext uri="{9D8B030D-6E8A-4147-A177-3AD203B41FA5}">
                      <a16:colId xmlns:a16="http://schemas.microsoft.com/office/drawing/2014/main" val="4024001280"/>
                    </a:ext>
                  </a:extLst>
                </a:gridCol>
                <a:gridCol w="1420655">
                  <a:extLst>
                    <a:ext uri="{9D8B030D-6E8A-4147-A177-3AD203B41FA5}">
                      <a16:colId xmlns:a16="http://schemas.microsoft.com/office/drawing/2014/main" val="406938662"/>
                    </a:ext>
                  </a:extLst>
                </a:gridCol>
                <a:gridCol w="1338540">
                  <a:extLst>
                    <a:ext uri="{9D8B030D-6E8A-4147-A177-3AD203B41FA5}">
                      <a16:colId xmlns:a16="http://schemas.microsoft.com/office/drawing/2014/main" val="3702207072"/>
                    </a:ext>
                  </a:extLst>
                </a:gridCol>
                <a:gridCol w="1503741">
                  <a:extLst>
                    <a:ext uri="{9D8B030D-6E8A-4147-A177-3AD203B41FA5}">
                      <a16:colId xmlns:a16="http://schemas.microsoft.com/office/drawing/2014/main" val="3901406988"/>
                    </a:ext>
                  </a:extLst>
                </a:gridCol>
                <a:gridCol w="1420655">
                  <a:extLst>
                    <a:ext uri="{9D8B030D-6E8A-4147-A177-3AD203B41FA5}">
                      <a16:colId xmlns:a16="http://schemas.microsoft.com/office/drawing/2014/main" val="445147822"/>
                    </a:ext>
                  </a:extLst>
                </a:gridCol>
                <a:gridCol w="1420655">
                  <a:extLst>
                    <a:ext uri="{9D8B030D-6E8A-4147-A177-3AD203B41FA5}">
                      <a16:colId xmlns:a16="http://schemas.microsoft.com/office/drawing/2014/main" val="2897770632"/>
                    </a:ext>
                  </a:extLst>
                </a:gridCol>
                <a:gridCol w="1421626">
                  <a:extLst>
                    <a:ext uri="{9D8B030D-6E8A-4147-A177-3AD203B41FA5}">
                      <a16:colId xmlns:a16="http://schemas.microsoft.com/office/drawing/2014/main" val="3362713640"/>
                    </a:ext>
                  </a:extLst>
                </a:gridCol>
              </a:tblGrid>
              <a:tr h="557594">
                <a:tc>
                  <a:txBody>
                    <a:bodyPr/>
                    <a:lstStyle/>
                    <a:p>
                      <a:pPr marL="0" marR="0" algn="l">
                        <a:lnSpc>
                          <a:spcPct val="107000"/>
                        </a:lnSpc>
                        <a:spcBef>
                          <a:spcPts val="0"/>
                        </a:spcBef>
                        <a:spcAft>
                          <a:spcPts val="800"/>
                        </a:spcAft>
                      </a:pPr>
                      <a:r>
                        <a:rPr lang="en-US" sz="1400">
                          <a:effectLst/>
                        </a:rPr>
                        <a:t>Baseline Data</a:t>
                      </a:r>
                    </a:p>
                    <a:p>
                      <a:pPr marL="0" marR="0" algn="l">
                        <a:lnSpc>
                          <a:spcPct val="107000"/>
                        </a:lnSpc>
                        <a:spcBef>
                          <a:spcPts val="0"/>
                        </a:spcBef>
                        <a:spcAft>
                          <a:spcPts val="800"/>
                        </a:spcAft>
                      </a:pPr>
                      <a:r>
                        <a:rPr lang="en-US" sz="1400">
                          <a:effectLst/>
                        </a:rPr>
                        <a:t>2006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FFY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2014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2015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2016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2017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2018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2019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3651145264"/>
                  </a:ext>
                </a:extLst>
              </a:tr>
              <a:tr h="519749">
                <a:tc>
                  <a:txBody>
                    <a:bodyPr/>
                    <a:lstStyle/>
                    <a:p>
                      <a:pPr marL="0" marR="0" algn="l">
                        <a:lnSpc>
                          <a:spcPct val="107000"/>
                        </a:lnSpc>
                        <a:spcBef>
                          <a:spcPts val="0"/>
                        </a:spcBef>
                        <a:spcAft>
                          <a:spcPts val="800"/>
                        </a:spcAft>
                      </a:pPr>
                      <a:r>
                        <a:rPr lang="en-US" sz="1600" b="1">
                          <a:effectLst/>
                        </a:rPr>
                        <a:t>10.63%</a:t>
                      </a:r>
                      <a:endParaRPr lang="en-US" sz="16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b="1">
                          <a:effectLst/>
                        </a:rPr>
                        <a:t>Target &lt;=</a:t>
                      </a:r>
                      <a:endParaRPr lang="en-US" sz="16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6.00%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7.00%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8.00%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9.00% - 10.00%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11.00% - 12.00%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11.00% - 12.00%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2628408577"/>
                  </a:ext>
                </a:extLst>
              </a:tr>
              <a:tr h="258826">
                <a:tc>
                  <a:txBody>
                    <a:bodyPr/>
                    <a:lstStyle/>
                    <a:p>
                      <a:pPr marL="0" marR="0" algn="l">
                        <a:lnSpc>
                          <a:spcPct val="107000"/>
                        </a:lnSpc>
                        <a:spcBef>
                          <a:spcPts val="0"/>
                        </a:spcBef>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b="1">
                          <a:effectLst/>
                          <a:latin typeface="+mn-lt"/>
                          <a:ea typeface="+mn-ea"/>
                          <a:cs typeface="+mn-cs"/>
                        </a:rPr>
                        <a:t>Data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4.82%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3.20%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marL="0" marR="0" algn="l">
                        <a:lnSpc>
                          <a:spcPct val="107000"/>
                        </a:lnSpc>
                        <a:spcBef>
                          <a:spcPts val="0"/>
                        </a:spcBef>
                        <a:spcAft>
                          <a:spcPts val="800"/>
                        </a:spcAft>
                      </a:pPr>
                      <a:r>
                        <a:rPr lang="en-US" sz="1600">
                          <a:effectLst/>
                        </a:rPr>
                        <a:t>2.83%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1.81%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1.34%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marL="0" marR="0" algn="l">
                        <a:lnSpc>
                          <a:spcPct val="107000"/>
                        </a:lnSpc>
                        <a:spcBef>
                          <a:spcPts val="0"/>
                        </a:spcBef>
                        <a:spcAft>
                          <a:spcPts val="800"/>
                        </a:spcAft>
                      </a:pPr>
                      <a:r>
                        <a:rPr lang="en-US" sz="1600">
                          <a:effectLst/>
                        </a:rPr>
                        <a:t>1.02%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3317864438"/>
                  </a:ext>
                </a:extLst>
              </a:tr>
            </a:tbl>
          </a:graphicData>
        </a:graphic>
      </p:graphicFrame>
      <p:graphicFrame>
        <p:nvGraphicFramePr>
          <p:cNvPr id="6" name="Chart 5" descr="Line graph showing rate of performance progressively decreasing for Indicator 15 from 2014 to 2019.">
            <a:extLst>
              <a:ext uri="{FF2B5EF4-FFF2-40B4-BE49-F238E27FC236}">
                <a16:creationId xmlns:a16="http://schemas.microsoft.com/office/drawing/2014/main" id="{C7788929-D47C-4B00-A1C2-4D657D2AB6A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3667355"/>
              </p:ext>
            </p:extLst>
          </p:nvPr>
        </p:nvGraphicFramePr>
        <p:xfrm>
          <a:off x="353651" y="2983014"/>
          <a:ext cx="11377519" cy="3373337"/>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6">
            <a:extLst>
              <a:ext uri="{FF2B5EF4-FFF2-40B4-BE49-F238E27FC236}">
                <a16:creationId xmlns:a16="http://schemas.microsoft.com/office/drawing/2014/main" id="{8C025D85-2092-47D0-8221-40B9B17760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978799" y="50346"/>
            <a:ext cx="2162175" cy="1009650"/>
          </a:xfrm>
          <a:prstGeom prst="rect">
            <a:avLst/>
          </a:prstGeom>
        </p:spPr>
      </p:pic>
      <p:sp>
        <p:nvSpPr>
          <p:cNvPr id="8" name="Rectangle 7">
            <a:extLst>
              <a:ext uri="{FF2B5EF4-FFF2-40B4-BE49-F238E27FC236}">
                <a16:creationId xmlns:a16="http://schemas.microsoft.com/office/drawing/2014/main" id="{54540DFE-58D3-409D-99F1-B898E7D0D723}"/>
              </a:ext>
              <a:ext uri="{C183D7F6-B498-43B3-948B-1728B52AA6E4}">
                <adec:decorative xmlns:adec="http://schemas.microsoft.com/office/drawing/2017/decorative" val="1"/>
              </a:ext>
            </a:extLst>
          </p:cNvPr>
          <p:cNvSpPr/>
          <p:nvPr/>
        </p:nvSpPr>
        <p:spPr>
          <a:xfrm>
            <a:off x="460830" y="6032810"/>
            <a:ext cx="2993571" cy="773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3414F04-C846-4BDE-BADF-0C08F4449D03}"/>
              </a:ext>
              <a:ext uri="{C183D7F6-B498-43B3-948B-1728B52AA6E4}">
                <adec:decorative xmlns:adec="http://schemas.microsoft.com/office/drawing/2017/decorative" val="0"/>
              </a:ext>
            </a:extLst>
          </p:cNvPr>
          <p:cNvSpPr>
            <a:spLocks noGrp="1"/>
          </p:cNvSpPr>
          <p:nvPr>
            <p:ph type="sldNum" sz="quarter" idx="12"/>
          </p:nvPr>
        </p:nvSpPr>
        <p:spPr/>
        <p:txBody>
          <a:bodyPr/>
          <a:lstStyle/>
          <a:p>
            <a:fld id="{F0597B30-7949-4ED9-96B5-005BABF2293C}" type="slidenum">
              <a:rPr lang="en-US" smtClean="0"/>
              <a:pPr/>
              <a:t>23</a:t>
            </a:fld>
            <a:endParaRPr lang="en-US"/>
          </a:p>
        </p:txBody>
      </p:sp>
      <p:pic>
        <p:nvPicPr>
          <p:cNvPr id="5" name="Audio 4">
            <a:hlinkClick r:id="" action="ppaction://media"/>
            <a:extLst>
              <a:ext uri="{FF2B5EF4-FFF2-40B4-BE49-F238E27FC236}">
                <a16:creationId xmlns:a16="http://schemas.microsoft.com/office/drawing/2014/main" id="{4395B9BE-E8DD-454F-990A-2F13FA9A95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76547741"/>
      </p:ext>
    </p:extLst>
  </p:cSld>
  <p:clrMapOvr>
    <a:masterClrMapping/>
  </p:clrMapOvr>
  <mc:AlternateContent xmlns:mc="http://schemas.openxmlformats.org/markup-compatibility/2006" xmlns:p14="http://schemas.microsoft.com/office/powerpoint/2010/main">
    <mc:Choice Requires="p14">
      <p:transition spd="slow" p14:dur="2000" advTm="98135"/>
    </mc:Choice>
    <mc:Fallback xmlns="">
      <p:transition spd="slow" advTm="9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123291" y="157656"/>
            <a:ext cx="9450023" cy="1159233"/>
          </a:xfrm>
        </p:spPr>
        <p:txBody>
          <a:bodyPr>
            <a:noAutofit/>
          </a:bodyPr>
          <a:lstStyle/>
          <a:p>
            <a:pPr eaLnBrk="1" hangingPunct="1"/>
            <a:br>
              <a:rPr lang="en-US" altLang="en-US" sz="2400"/>
            </a:br>
            <a:r>
              <a:rPr lang="en-US" altLang="en-US" sz="2400"/>
              <a:t>Number of Hearing Requests Going to Resolution Sessions and Resolved Through Resolution Session Agreements</a:t>
            </a:r>
            <a:br>
              <a:rPr lang="en-US" altLang="en-US" sz="2400"/>
            </a:br>
            <a:endParaRPr lang="en-US" altLang="en-US" sz="2400"/>
          </a:p>
        </p:txBody>
      </p:sp>
      <p:graphicFrame>
        <p:nvGraphicFramePr>
          <p:cNvPr id="11" name="Content Placeholder 10" descr="Bar graph showing another representation of the comparison between the number of due process complaints filed, the number of resolutions meetings held, and the number of settlement agreements the districts reported as reached during resolution sessions.&#10;&#10;New York State districts are currently reporting very few settlement agreements being reached during the resolution period.  This number has also decreased from 2006-07 school year with 587 settlement agreements as a result of a resolution period to 110 in the 2019-20 school year. "/>
          <p:cNvGraphicFramePr>
            <a:graphicFrameLocks noGrp="1"/>
          </p:cNvGraphicFramePr>
          <p:nvPr>
            <p:ph idx="1"/>
            <p:extLst>
              <p:ext uri="{D42A27DB-BD31-4B8C-83A1-F6EECF244321}">
                <p14:modId xmlns:p14="http://schemas.microsoft.com/office/powerpoint/2010/main" val="2529667770"/>
              </p:ext>
            </p:extLst>
          </p:nvPr>
        </p:nvGraphicFramePr>
        <p:xfrm>
          <a:off x="0" y="1240688"/>
          <a:ext cx="12053888" cy="5381907"/>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2" descr="New York State Education Department logo.">
            <a:extLst>
              <a:ext uri="{FF2B5EF4-FFF2-40B4-BE49-F238E27FC236}">
                <a16:creationId xmlns:a16="http://schemas.microsoft.com/office/drawing/2014/main" id="{5B0484EB-2195-43E2-9EAC-88FF519B42E4}"/>
              </a:ext>
            </a:extLst>
          </p:cNvPr>
          <p:cNvPicPr>
            <a:picLocks noChangeAspect="1"/>
          </p:cNvPicPr>
          <p:nvPr/>
        </p:nvPicPr>
        <p:blipFill>
          <a:blip r:embed="rId6"/>
          <a:stretch>
            <a:fillRect/>
          </a:stretch>
        </p:blipFill>
        <p:spPr>
          <a:xfrm>
            <a:off x="9891713" y="235404"/>
            <a:ext cx="2162175" cy="1009650"/>
          </a:xfrm>
          <a:prstGeom prst="rect">
            <a:avLst/>
          </a:prstGeom>
        </p:spPr>
      </p:pic>
      <p:sp>
        <p:nvSpPr>
          <p:cNvPr id="3" name="Rectangle 2">
            <a:extLst>
              <a:ext uri="{FF2B5EF4-FFF2-40B4-BE49-F238E27FC236}">
                <a16:creationId xmlns:a16="http://schemas.microsoft.com/office/drawing/2014/main" id="{9C7FEE2E-5AA4-4382-B549-83F93AF7612E}"/>
              </a:ext>
              <a:ext uri="{C183D7F6-B498-43B3-948B-1728B52AA6E4}">
                <adec:decorative xmlns:adec="http://schemas.microsoft.com/office/drawing/2017/decorative" val="1"/>
              </a:ext>
            </a:extLst>
          </p:cNvPr>
          <p:cNvSpPr/>
          <p:nvPr/>
        </p:nvSpPr>
        <p:spPr>
          <a:xfrm>
            <a:off x="413657" y="6270171"/>
            <a:ext cx="2993571" cy="5225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C0A08A4D-5B58-4522-85C2-0218B58DA0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3976542"/>
      </p:ext>
    </p:extLst>
  </p:cSld>
  <p:clrMapOvr>
    <a:masterClrMapping/>
  </p:clrMapOvr>
  <p:transition advTm="643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2F906-30B2-407C-9577-4C60DFBBAEEC}"/>
              </a:ext>
            </a:extLst>
          </p:cNvPr>
          <p:cNvSpPr>
            <a:spLocks noGrp="1"/>
          </p:cNvSpPr>
          <p:nvPr>
            <p:ph type="title"/>
          </p:nvPr>
        </p:nvSpPr>
        <p:spPr>
          <a:xfrm>
            <a:off x="247135" y="196455"/>
            <a:ext cx="9513527" cy="874059"/>
          </a:xfrm>
        </p:spPr>
        <p:txBody>
          <a:bodyPr>
            <a:normAutofit fontScale="90000"/>
          </a:bodyPr>
          <a:lstStyle/>
          <a:p>
            <a:r>
              <a:rPr lang="en-US" sz="3100" b="1">
                <a:latin typeface="Arial"/>
                <a:cs typeface="Arial"/>
              </a:rPr>
              <a:t>FFY2014-2018  </a:t>
            </a:r>
            <a:r>
              <a:rPr lang="en-US" sz="3100" b="1">
                <a:latin typeface="Arial"/>
                <a:ea typeface="+mn-lt"/>
                <a:cs typeface="Arial"/>
              </a:rPr>
              <a:t>NYS Results </a:t>
            </a:r>
            <a:r>
              <a:rPr lang="en-US" sz="3100" b="1">
                <a:latin typeface="Arial"/>
                <a:cs typeface="Arial"/>
              </a:rPr>
              <a:t>Compared to 7-PAK States</a:t>
            </a:r>
            <a:endParaRPr lang="en-US">
              <a:latin typeface="Arial"/>
              <a:cs typeface="Arial"/>
            </a:endParaRPr>
          </a:p>
        </p:txBody>
      </p:sp>
      <p:graphicFrame>
        <p:nvGraphicFramePr>
          <p:cNvPr id="7" name="Table 6">
            <a:extLst>
              <a:ext uri="{FF2B5EF4-FFF2-40B4-BE49-F238E27FC236}">
                <a16:creationId xmlns:a16="http://schemas.microsoft.com/office/drawing/2014/main" id="{E24D3CA4-6579-4E81-B119-9C6460911389}"/>
              </a:ext>
            </a:extLst>
          </p:cNvPr>
          <p:cNvGraphicFramePr>
            <a:graphicFrameLocks noGrp="1"/>
          </p:cNvGraphicFramePr>
          <p:nvPr>
            <p:extLst>
              <p:ext uri="{D42A27DB-BD31-4B8C-83A1-F6EECF244321}">
                <p14:modId xmlns:p14="http://schemas.microsoft.com/office/powerpoint/2010/main" val="3756878415"/>
              </p:ext>
            </p:extLst>
          </p:nvPr>
        </p:nvGraphicFramePr>
        <p:xfrm>
          <a:off x="247135" y="1337976"/>
          <a:ext cx="5688153" cy="4554247"/>
        </p:xfrm>
        <a:graphic>
          <a:graphicData uri="http://schemas.openxmlformats.org/drawingml/2006/table">
            <a:tbl>
              <a:tblPr firstRow="1" bandRow="1">
                <a:tableStyleId>{BC89EF96-8CEA-46FF-86C4-4CE0E7609802}</a:tableStyleId>
              </a:tblPr>
              <a:tblGrid>
                <a:gridCol w="1144602">
                  <a:extLst>
                    <a:ext uri="{9D8B030D-6E8A-4147-A177-3AD203B41FA5}">
                      <a16:colId xmlns:a16="http://schemas.microsoft.com/office/drawing/2014/main" val="373557327"/>
                    </a:ext>
                  </a:extLst>
                </a:gridCol>
                <a:gridCol w="695395">
                  <a:extLst>
                    <a:ext uri="{9D8B030D-6E8A-4147-A177-3AD203B41FA5}">
                      <a16:colId xmlns:a16="http://schemas.microsoft.com/office/drawing/2014/main" val="2885389748"/>
                    </a:ext>
                  </a:extLst>
                </a:gridCol>
                <a:gridCol w="962039">
                  <a:extLst>
                    <a:ext uri="{9D8B030D-6E8A-4147-A177-3AD203B41FA5}">
                      <a16:colId xmlns:a16="http://schemas.microsoft.com/office/drawing/2014/main" val="1891677986"/>
                    </a:ext>
                  </a:extLst>
                </a:gridCol>
                <a:gridCol w="962039">
                  <a:extLst>
                    <a:ext uri="{9D8B030D-6E8A-4147-A177-3AD203B41FA5}">
                      <a16:colId xmlns:a16="http://schemas.microsoft.com/office/drawing/2014/main" val="219426728"/>
                    </a:ext>
                  </a:extLst>
                </a:gridCol>
                <a:gridCol w="962039">
                  <a:extLst>
                    <a:ext uri="{9D8B030D-6E8A-4147-A177-3AD203B41FA5}">
                      <a16:colId xmlns:a16="http://schemas.microsoft.com/office/drawing/2014/main" val="105537175"/>
                    </a:ext>
                  </a:extLst>
                </a:gridCol>
                <a:gridCol w="962039">
                  <a:extLst>
                    <a:ext uri="{9D8B030D-6E8A-4147-A177-3AD203B41FA5}">
                      <a16:colId xmlns:a16="http://schemas.microsoft.com/office/drawing/2014/main" val="2935485383"/>
                    </a:ext>
                  </a:extLst>
                </a:gridCol>
              </a:tblGrid>
              <a:tr h="622937">
                <a:tc>
                  <a:txBody>
                    <a:bodyPr/>
                    <a:lstStyle/>
                    <a:p>
                      <a:pPr algn="ctr"/>
                      <a:endParaRPr lang="en-US" sz="1100">
                        <a:effectLst/>
                        <a:latin typeface="Arial Black"/>
                      </a:endParaRPr>
                    </a:p>
                    <a:p>
                      <a:pPr lvl="0" algn="ctr">
                        <a:buNone/>
                      </a:pPr>
                      <a:r>
                        <a:rPr lang="en-US" sz="1100">
                          <a:effectLst/>
                          <a:latin typeface="Arial Black"/>
                        </a:rPr>
                        <a:t>STATES</a:t>
                      </a:r>
                    </a:p>
                  </a:txBody>
                  <a:tcPr marL="0" marR="0" marT="0" marB="0" anchor="ctr"/>
                </a:tc>
                <a:tc>
                  <a:txBody>
                    <a:bodyPr/>
                    <a:lstStyle/>
                    <a:p>
                      <a:pPr algn="ctr"/>
                      <a:endParaRPr lang="en-US" sz="1200">
                        <a:effectLst/>
                        <a:latin typeface="Arial Black"/>
                      </a:endParaRPr>
                    </a:p>
                    <a:p>
                      <a:pPr algn="ctr"/>
                      <a:r>
                        <a:rPr lang="en-US" sz="1200">
                          <a:effectLst/>
                          <a:latin typeface="Arial Black"/>
                        </a:rPr>
                        <a:t>2014 </a:t>
                      </a:r>
                    </a:p>
                  </a:txBody>
                  <a:tcPr marL="0" marR="0" marT="0" marB="0" anchor="ctr"/>
                </a:tc>
                <a:tc>
                  <a:txBody>
                    <a:bodyPr/>
                    <a:lstStyle/>
                    <a:p>
                      <a:pPr algn="ctr"/>
                      <a:endParaRPr lang="en-US" sz="1200">
                        <a:effectLst/>
                        <a:latin typeface="Arial Black"/>
                      </a:endParaRPr>
                    </a:p>
                    <a:p>
                      <a:pPr algn="ctr"/>
                      <a:r>
                        <a:rPr lang="en-US" sz="1200">
                          <a:effectLst/>
                          <a:latin typeface="Arial Black"/>
                        </a:rPr>
                        <a:t>2015 </a:t>
                      </a:r>
                    </a:p>
                  </a:txBody>
                  <a:tcPr marL="0" marR="0" marT="0" marB="0" anchor="ctr"/>
                </a:tc>
                <a:tc>
                  <a:txBody>
                    <a:bodyPr/>
                    <a:lstStyle/>
                    <a:p>
                      <a:pPr algn="ctr"/>
                      <a:endParaRPr lang="en-US" sz="1200">
                        <a:effectLst/>
                        <a:latin typeface="Arial Black"/>
                      </a:endParaRPr>
                    </a:p>
                    <a:p>
                      <a:pPr algn="ctr"/>
                      <a:r>
                        <a:rPr lang="en-US" sz="1200">
                          <a:effectLst/>
                          <a:latin typeface="Arial Black"/>
                        </a:rPr>
                        <a:t>2016 </a:t>
                      </a:r>
                    </a:p>
                  </a:txBody>
                  <a:tcPr marL="0" marR="0" marT="0" marB="0" anchor="ctr"/>
                </a:tc>
                <a:tc>
                  <a:txBody>
                    <a:bodyPr/>
                    <a:lstStyle/>
                    <a:p>
                      <a:pPr algn="ctr"/>
                      <a:endParaRPr lang="en-US" sz="1200">
                        <a:effectLst/>
                        <a:latin typeface="Arial Black"/>
                      </a:endParaRPr>
                    </a:p>
                    <a:p>
                      <a:pPr algn="ctr"/>
                      <a:r>
                        <a:rPr lang="en-US" sz="1200">
                          <a:effectLst/>
                          <a:latin typeface="Arial Black"/>
                        </a:rPr>
                        <a:t>2017 </a:t>
                      </a:r>
                    </a:p>
                  </a:txBody>
                  <a:tcPr marL="0" marR="0" marT="0" marB="0" anchor="ctr"/>
                </a:tc>
                <a:tc>
                  <a:txBody>
                    <a:bodyPr/>
                    <a:lstStyle/>
                    <a:p>
                      <a:pPr algn="ctr"/>
                      <a:endParaRPr lang="en-US" sz="1200">
                        <a:effectLst/>
                        <a:latin typeface="Arial Black"/>
                      </a:endParaRPr>
                    </a:p>
                    <a:p>
                      <a:pPr algn="ctr"/>
                      <a:r>
                        <a:rPr lang="en-US" sz="1200">
                          <a:effectLst/>
                          <a:latin typeface="Arial Black"/>
                        </a:rPr>
                        <a:t>2018  </a:t>
                      </a:r>
                    </a:p>
                  </a:txBody>
                  <a:tcPr marL="0" marR="0" marT="0" marB="0" anchor="ctr"/>
                </a:tc>
                <a:extLst>
                  <a:ext uri="{0D108BD9-81ED-4DB2-BD59-A6C34878D82A}">
                    <a16:rowId xmlns:a16="http://schemas.microsoft.com/office/drawing/2014/main" val="2183388105"/>
                  </a:ext>
                </a:extLst>
              </a:tr>
              <a:tr h="655219">
                <a:tc>
                  <a:txBody>
                    <a:bodyPr/>
                    <a:lstStyle/>
                    <a:p>
                      <a:r>
                        <a:rPr lang="en-US" sz="1200">
                          <a:effectLst/>
                          <a:latin typeface="Arial Black"/>
                        </a:rPr>
                        <a:t>New York </a:t>
                      </a:r>
                    </a:p>
                  </a:txBody>
                  <a:tcPr marL="0" marR="0" marT="0" marB="0" anchor="ctr"/>
                </a:tc>
                <a:tc>
                  <a:txBody>
                    <a:bodyPr/>
                    <a:lstStyle/>
                    <a:p>
                      <a:pPr algn="ctr"/>
                      <a:r>
                        <a:rPr lang="en-US" sz="1200">
                          <a:effectLst/>
                          <a:latin typeface="Arial Black"/>
                        </a:rPr>
                        <a:t>4.82%</a:t>
                      </a:r>
                    </a:p>
                  </a:txBody>
                  <a:tcPr marL="0" marR="0" marT="0" marB="0" anchor="ctr"/>
                </a:tc>
                <a:tc>
                  <a:txBody>
                    <a:bodyPr/>
                    <a:lstStyle/>
                    <a:p>
                      <a:pPr algn="ctr"/>
                      <a:r>
                        <a:rPr lang="en-US" sz="1200">
                          <a:effectLst/>
                          <a:latin typeface="Arial Black"/>
                        </a:rPr>
                        <a:t>3.20%</a:t>
                      </a:r>
                    </a:p>
                  </a:txBody>
                  <a:tcPr marL="0" marR="0" marT="0" marB="0" anchor="ctr"/>
                </a:tc>
                <a:tc>
                  <a:txBody>
                    <a:bodyPr/>
                    <a:lstStyle/>
                    <a:p>
                      <a:pPr algn="ctr"/>
                      <a:r>
                        <a:rPr lang="en-US" sz="1200">
                          <a:effectLst/>
                          <a:latin typeface="Arial Black"/>
                        </a:rPr>
                        <a:t>2.83%</a:t>
                      </a:r>
                    </a:p>
                  </a:txBody>
                  <a:tcPr marL="0" marR="0" marT="0" marB="0" anchor="ctr"/>
                </a:tc>
                <a:tc>
                  <a:txBody>
                    <a:bodyPr/>
                    <a:lstStyle/>
                    <a:p>
                      <a:pPr algn="ctr"/>
                      <a:r>
                        <a:rPr lang="en-US" sz="1200">
                          <a:effectLst/>
                          <a:latin typeface="Arial Black"/>
                        </a:rPr>
                        <a:t>1.81%</a:t>
                      </a:r>
                    </a:p>
                  </a:txBody>
                  <a:tcPr marL="0" marR="0" marT="0" marB="0" anchor="ctr"/>
                </a:tc>
                <a:tc>
                  <a:txBody>
                    <a:bodyPr/>
                    <a:lstStyle/>
                    <a:p>
                      <a:pPr algn="ctr"/>
                      <a:r>
                        <a:rPr lang="en-US" sz="1200">
                          <a:effectLst/>
                          <a:latin typeface="Arial Black"/>
                        </a:rPr>
                        <a:t>1.34%</a:t>
                      </a:r>
                    </a:p>
                  </a:txBody>
                  <a:tcPr marL="0" marR="0" marT="0" marB="0" anchor="ctr"/>
                </a:tc>
                <a:extLst>
                  <a:ext uri="{0D108BD9-81ED-4DB2-BD59-A6C34878D82A}">
                    <a16:rowId xmlns:a16="http://schemas.microsoft.com/office/drawing/2014/main" val="1597561699"/>
                  </a:ext>
                </a:extLst>
              </a:tr>
              <a:tr h="591812">
                <a:tc>
                  <a:txBody>
                    <a:bodyPr/>
                    <a:lstStyle/>
                    <a:p>
                      <a:r>
                        <a:rPr lang="en-US" sz="1200">
                          <a:effectLst/>
                          <a:latin typeface="Arial"/>
                        </a:rPr>
                        <a:t>California </a:t>
                      </a:r>
                    </a:p>
                  </a:txBody>
                  <a:tcPr marL="0" marR="0" marT="0" marB="0" anchor="ctr"/>
                </a:tc>
                <a:tc>
                  <a:txBody>
                    <a:bodyPr/>
                    <a:lstStyle/>
                    <a:p>
                      <a:pPr algn="ctr"/>
                      <a:r>
                        <a:rPr lang="en-US" sz="1200">
                          <a:effectLst/>
                          <a:latin typeface="Arial"/>
                        </a:rPr>
                        <a:t>30.18%</a:t>
                      </a:r>
                    </a:p>
                  </a:txBody>
                  <a:tcPr marL="0" marR="0" marT="0" marB="0" anchor="ctr"/>
                </a:tc>
                <a:tc>
                  <a:txBody>
                    <a:bodyPr/>
                    <a:lstStyle/>
                    <a:p>
                      <a:pPr algn="ctr"/>
                      <a:r>
                        <a:rPr lang="en-US" sz="1200">
                          <a:effectLst/>
                          <a:latin typeface="Arial"/>
                        </a:rPr>
                        <a:t>32.18%</a:t>
                      </a:r>
                    </a:p>
                  </a:txBody>
                  <a:tcPr marL="0" marR="0" marT="0" marB="0" anchor="ctr"/>
                </a:tc>
                <a:tc>
                  <a:txBody>
                    <a:bodyPr/>
                    <a:lstStyle/>
                    <a:p>
                      <a:pPr algn="ctr"/>
                      <a:r>
                        <a:rPr lang="en-US" sz="1200">
                          <a:effectLst/>
                          <a:latin typeface="Arial"/>
                        </a:rPr>
                        <a:t>31.24%</a:t>
                      </a:r>
                    </a:p>
                  </a:txBody>
                  <a:tcPr marL="0" marR="0" marT="0" marB="0" anchor="ctr"/>
                </a:tc>
                <a:tc>
                  <a:txBody>
                    <a:bodyPr/>
                    <a:lstStyle/>
                    <a:p>
                      <a:pPr algn="ctr"/>
                      <a:r>
                        <a:rPr lang="en-US" sz="1200">
                          <a:effectLst/>
                          <a:latin typeface="Arial"/>
                        </a:rPr>
                        <a:t>24.15%</a:t>
                      </a:r>
                    </a:p>
                  </a:txBody>
                  <a:tcPr marL="0" marR="0" marT="0" marB="0" anchor="ctr"/>
                </a:tc>
                <a:tc>
                  <a:txBody>
                    <a:bodyPr/>
                    <a:lstStyle/>
                    <a:p>
                      <a:pPr algn="ctr"/>
                      <a:r>
                        <a:rPr lang="en-US" sz="1200">
                          <a:effectLst/>
                          <a:latin typeface="Arial"/>
                        </a:rPr>
                        <a:t>21.92%</a:t>
                      </a:r>
                    </a:p>
                  </a:txBody>
                  <a:tcPr marL="0" marR="0" marT="0" marB="0" anchor="ctr"/>
                </a:tc>
                <a:extLst>
                  <a:ext uri="{0D108BD9-81ED-4DB2-BD59-A6C34878D82A}">
                    <a16:rowId xmlns:a16="http://schemas.microsoft.com/office/drawing/2014/main" val="1413625788"/>
                  </a:ext>
                </a:extLst>
              </a:tr>
              <a:tr h="549538">
                <a:tc>
                  <a:txBody>
                    <a:bodyPr/>
                    <a:lstStyle/>
                    <a:p>
                      <a:r>
                        <a:rPr lang="en-US" sz="1200">
                          <a:effectLst/>
                          <a:latin typeface="Arial"/>
                        </a:rPr>
                        <a:t>Florida</a:t>
                      </a:r>
                    </a:p>
                  </a:txBody>
                  <a:tcPr marL="0" marR="0" marT="0" marB="0" anchor="ctr"/>
                </a:tc>
                <a:tc>
                  <a:txBody>
                    <a:bodyPr/>
                    <a:lstStyle/>
                    <a:p>
                      <a:pPr algn="ctr"/>
                      <a:r>
                        <a:rPr lang="en-US" sz="1200">
                          <a:effectLst/>
                          <a:latin typeface="Arial"/>
                        </a:rPr>
                        <a:t>70.59%</a:t>
                      </a:r>
                    </a:p>
                  </a:txBody>
                  <a:tcPr marL="0" marR="0" marT="0" marB="0" anchor="ctr"/>
                </a:tc>
                <a:tc>
                  <a:txBody>
                    <a:bodyPr/>
                    <a:lstStyle/>
                    <a:p>
                      <a:pPr algn="ctr"/>
                      <a:r>
                        <a:rPr lang="en-US" sz="1200">
                          <a:effectLst/>
                          <a:latin typeface="Arial"/>
                        </a:rPr>
                        <a:t>79.66%</a:t>
                      </a:r>
                    </a:p>
                  </a:txBody>
                  <a:tcPr marL="0" marR="0" marT="0" marB="0" anchor="ctr"/>
                </a:tc>
                <a:tc>
                  <a:txBody>
                    <a:bodyPr/>
                    <a:lstStyle/>
                    <a:p>
                      <a:pPr algn="ctr"/>
                      <a:r>
                        <a:rPr lang="en-US" sz="1200">
                          <a:effectLst/>
                          <a:latin typeface="Arial"/>
                        </a:rPr>
                        <a:t>29.63%</a:t>
                      </a:r>
                    </a:p>
                  </a:txBody>
                  <a:tcPr marL="0" marR="0" marT="0" marB="0" anchor="ctr"/>
                </a:tc>
                <a:tc>
                  <a:txBody>
                    <a:bodyPr/>
                    <a:lstStyle/>
                    <a:p>
                      <a:pPr algn="ctr"/>
                      <a:r>
                        <a:rPr lang="en-US" sz="1200">
                          <a:effectLst/>
                          <a:latin typeface="Arial"/>
                        </a:rPr>
                        <a:t>97.22%</a:t>
                      </a:r>
                    </a:p>
                  </a:txBody>
                  <a:tcPr marL="0" marR="0" marT="0" marB="0" anchor="ctr"/>
                </a:tc>
                <a:tc>
                  <a:txBody>
                    <a:bodyPr/>
                    <a:lstStyle/>
                    <a:p>
                      <a:pPr algn="ctr"/>
                      <a:r>
                        <a:rPr lang="en-US" sz="1200">
                          <a:effectLst/>
                          <a:latin typeface="Arial"/>
                        </a:rPr>
                        <a:t>92.59%</a:t>
                      </a:r>
                    </a:p>
                  </a:txBody>
                  <a:tcPr marL="0" marR="0" marT="0" marB="0" anchor="ctr"/>
                </a:tc>
                <a:extLst>
                  <a:ext uri="{0D108BD9-81ED-4DB2-BD59-A6C34878D82A}">
                    <a16:rowId xmlns:a16="http://schemas.microsoft.com/office/drawing/2014/main" val="2412934688"/>
                  </a:ext>
                </a:extLst>
              </a:tr>
              <a:tr h="549538">
                <a:tc>
                  <a:txBody>
                    <a:bodyPr/>
                    <a:lstStyle/>
                    <a:p>
                      <a:r>
                        <a:rPr lang="en-US" sz="1200">
                          <a:effectLst/>
                          <a:latin typeface="Arial"/>
                        </a:rPr>
                        <a:t>Illinois</a:t>
                      </a:r>
                    </a:p>
                  </a:txBody>
                  <a:tcPr marL="0" marR="0" marT="0" marB="0" anchor="ctr"/>
                </a:tc>
                <a:tc>
                  <a:txBody>
                    <a:bodyPr/>
                    <a:lstStyle/>
                    <a:p>
                      <a:pPr algn="ctr"/>
                      <a:r>
                        <a:rPr lang="en-US" sz="1200">
                          <a:effectLst/>
                          <a:latin typeface="Arial"/>
                        </a:rPr>
                        <a:t>37.84%</a:t>
                      </a:r>
                    </a:p>
                  </a:txBody>
                  <a:tcPr marL="0" marR="0" marT="0" marB="0" anchor="ctr"/>
                </a:tc>
                <a:tc>
                  <a:txBody>
                    <a:bodyPr/>
                    <a:lstStyle/>
                    <a:p>
                      <a:pPr algn="ctr"/>
                      <a:r>
                        <a:rPr lang="en-US" sz="1200">
                          <a:effectLst/>
                          <a:latin typeface="Arial"/>
                        </a:rPr>
                        <a:t>36.36%</a:t>
                      </a:r>
                    </a:p>
                  </a:txBody>
                  <a:tcPr marL="0" marR="0" marT="0" marB="0" anchor="ctr"/>
                </a:tc>
                <a:tc>
                  <a:txBody>
                    <a:bodyPr/>
                    <a:lstStyle/>
                    <a:p>
                      <a:pPr algn="ctr"/>
                      <a:r>
                        <a:rPr lang="en-US" sz="1200">
                          <a:effectLst/>
                          <a:latin typeface="Arial"/>
                        </a:rPr>
                        <a:t>42.50%</a:t>
                      </a:r>
                    </a:p>
                  </a:txBody>
                  <a:tcPr marL="0" marR="0" marT="0" marB="0" anchor="ctr"/>
                </a:tc>
                <a:tc>
                  <a:txBody>
                    <a:bodyPr/>
                    <a:lstStyle/>
                    <a:p>
                      <a:pPr algn="ctr"/>
                      <a:r>
                        <a:rPr lang="en-US" sz="1200">
                          <a:effectLst/>
                          <a:latin typeface="Arial"/>
                        </a:rPr>
                        <a:t>32.43%</a:t>
                      </a:r>
                    </a:p>
                  </a:txBody>
                  <a:tcPr marL="0" marR="0" marT="0" marB="0" anchor="ctr"/>
                </a:tc>
                <a:tc>
                  <a:txBody>
                    <a:bodyPr/>
                    <a:lstStyle/>
                    <a:p>
                      <a:pPr algn="ctr"/>
                      <a:r>
                        <a:rPr lang="en-US" sz="1200">
                          <a:effectLst/>
                          <a:latin typeface="Arial"/>
                        </a:rPr>
                        <a:t>37.04%</a:t>
                      </a:r>
                    </a:p>
                  </a:txBody>
                  <a:tcPr marL="0" marR="0" marT="0" marB="0" anchor="ctr"/>
                </a:tc>
                <a:extLst>
                  <a:ext uri="{0D108BD9-81ED-4DB2-BD59-A6C34878D82A}">
                    <a16:rowId xmlns:a16="http://schemas.microsoft.com/office/drawing/2014/main" val="3628866481"/>
                  </a:ext>
                </a:extLst>
              </a:tr>
              <a:tr h="528401">
                <a:tc>
                  <a:txBody>
                    <a:bodyPr/>
                    <a:lstStyle/>
                    <a:p>
                      <a:r>
                        <a:rPr lang="en-US" sz="1200">
                          <a:effectLst/>
                          <a:latin typeface="Arial"/>
                        </a:rPr>
                        <a:t>Ohio </a:t>
                      </a:r>
                    </a:p>
                  </a:txBody>
                  <a:tcPr marL="0" marR="0" marT="0" marB="0" anchor="ctr"/>
                </a:tc>
                <a:tc>
                  <a:txBody>
                    <a:bodyPr/>
                    <a:lstStyle/>
                    <a:p>
                      <a:pPr algn="ctr"/>
                      <a:r>
                        <a:rPr lang="en-US" sz="1200">
                          <a:effectLst/>
                          <a:latin typeface="Arial"/>
                        </a:rPr>
                        <a:t>43.04%</a:t>
                      </a:r>
                    </a:p>
                  </a:txBody>
                  <a:tcPr marL="0" marR="0" marT="0" marB="0" anchor="ctr"/>
                </a:tc>
                <a:tc>
                  <a:txBody>
                    <a:bodyPr/>
                    <a:lstStyle/>
                    <a:p>
                      <a:pPr algn="ctr"/>
                      <a:r>
                        <a:rPr lang="en-US" sz="1200">
                          <a:effectLst/>
                          <a:latin typeface="Arial"/>
                        </a:rPr>
                        <a:t>50.00%</a:t>
                      </a:r>
                    </a:p>
                  </a:txBody>
                  <a:tcPr marL="0" marR="0" marT="0" marB="0" anchor="ctr"/>
                </a:tc>
                <a:tc>
                  <a:txBody>
                    <a:bodyPr/>
                    <a:lstStyle/>
                    <a:p>
                      <a:pPr algn="ctr"/>
                      <a:r>
                        <a:rPr lang="en-US" sz="1200">
                          <a:effectLst/>
                          <a:latin typeface="Arial"/>
                        </a:rPr>
                        <a:t>41.07%</a:t>
                      </a:r>
                    </a:p>
                  </a:txBody>
                  <a:tcPr marL="0" marR="0" marT="0" marB="0" anchor="ctr"/>
                </a:tc>
                <a:tc>
                  <a:txBody>
                    <a:bodyPr/>
                    <a:lstStyle/>
                    <a:p>
                      <a:pPr algn="ctr"/>
                      <a:r>
                        <a:rPr lang="en-US" sz="1200">
                          <a:effectLst/>
                          <a:latin typeface="Arial"/>
                        </a:rPr>
                        <a:t>54.17%</a:t>
                      </a:r>
                    </a:p>
                  </a:txBody>
                  <a:tcPr marL="0" marR="0" marT="0" marB="0" anchor="ctr"/>
                </a:tc>
                <a:tc>
                  <a:txBody>
                    <a:bodyPr/>
                    <a:lstStyle/>
                    <a:p>
                      <a:pPr algn="ctr"/>
                      <a:r>
                        <a:rPr lang="en-US" sz="1200">
                          <a:effectLst/>
                          <a:latin typeface="Arial"/>
                        </a:rPr>
                        <a:t>36.07%</a:t>
                      </a:r>
                    </a:p>
                  </a:txBody>
                  <a:tcPr marL="0" marR="0" marT="0" marB="0" anchor="ctr"/>
                </a:tc>
                <a:extLst>
                  <a:ext uri="{0D108BD9-81ED-4DB2-BD59-A6C34878D82A}">
                    <a16:rowId xmlns:a16="http://schemas.microsoft.com/office/drawing/2014/main" val="2778334985"/>
                  </a:ext>
                </a:extLst>
              </a:tr>
              <a:tr h="528401">
                <a:tc>
                  <a:txBody>
                    <a:bodyPr/>
                    <a:lstStyle/>
                    <a:p>
                      <a:r>
                        <a:rPr lang="en-US" sz="1200">
                          <a:effectLst/>
                          <a:latin typeface="Arial"/>
                        </a:rPr>
                        <a:t>Pennsylvania</a:t>
                      </a:r>
                    </a:p>
                  </a:txBody>
                  <a:tcPr marL="0" marR="0" marT="0" marB="0" anchor="ctr"/>
                </a:tc>
                <a:tc>
                  <a:txBody>
                    <a:bodyPr/>
                    <a:lstStyle/>
                    <a:p>
                      <a:pPr algn="ctr"/>
                      <a:r>
                        <a:rPr lang="en-US" sz="1200">
                          <a:effectLst/>
                          <a:latin typeface="Arial"/>
                        </a:rPr>
                        <a:t>33.20%</a:t>
                      </a:r>
                    </a:p>
                  </a:txBody>
                  <a:tcPr marL="0" marR="0" marT="0" marB="0" anchor="ctr"/>
                </a:tc>
                <a:tc>
                  <a:txBody>
                    <a:bodyPr/>
                    <a:lstStyle/>
                    <a:p>
                      <a:pPr algn="ctr"/>
                      <a:r>
                        <a:rPr lang="en-US" sz="1200">
                          <a:effectLst/>
                          <a:latin typeface="Arial"/>
                        </a:rPr>
                        <a:t>43.75%</a:t>
                      </a:r>
                    </a:p>
                  </a:txBody>
                  <a:tcPr marL="0" marR="0" marT="0" marB="0" anchor="ctr"/>
                </a:tc>
                <a:tc>
                  <a:txBody>
                    <a:bodyPr/>
                    <a:lstStyle/>
                    <a:p>
                      <a:pPr algn="ctr"/>
                      <a:r>
                        <a:rPr lang="en-US" sz="1200">
                          <a:effectLst/>
                          <a:latin typeface="Arial"/>
                        </a:rPr>
                        <a:t>32.21%</a:t>
                      </a:r>
                    </a:p>
                  </a:txBody>
                  <a:tcPr marL="0" marR="0" marT="0" marB="0" anchor="ctr"/>
                </a:tc>
                <a:tc>
                  <a:txBody>
                    <a:bodyPr/>
                    <a:lstStyle/>
                    <a:p>
                      <a:pPr algn="ctr"/>
                      <a:r>
                        <a:rPr lang="en-US" sz="1200">
                          <a:effectLst/>
                          <a:latin typeface="Arial"/>
                        </a:rPr>
                        <a:t>36.31%</a:t>
                      </a:r>
                    </a:p>
                  </a:txBody>
                  <a:tcPr marL="0" marR="0" marT="0" marB="0" anchor="ctr"/>
                </a:tc>
                <a:tc>
                  <a:txBody>
                    <a:bodyPr/>
                    <a:lstStyle/>
                    <a:p>
                      <a:pPr algn="ctr"/>
                      <a:r>
                        <a:rPr lang="en-US" sz="1200">
                          <a:effectLst/>
                          <a:latin typeface="Arial"/>
                        </a:rPr>
                        <a:t>35.06%</a:t>
                      </a:r>
                    </a:p>
                  </a:txBody>
                  <a:tcPr marL="0" marR="0" marT="0" marB="0" anchor="ctr"/>
                </a:tc>
                <a:extLst>
                  <a:ext uri="{0D108BD9-81ED-4DB2-BD59-A6C34878D82A}">
                    <a16:rowId xmlns:a16="http://schemas.microsoft.com/office/drawing/2014/main" val="1028377763"/>
                  </a:ext>
                </a:extLst>
              </a:tr>
              <a:tr h="528401">
                <a:tc>
                  <a:txBody>
                    <a:bodyPr/>
                    <a:lstStyle/>
                    <a:p>
                      <a:r>
                        <a:rPr lang="en-US" sz="1200">
                          <a:effectLst/>
                          <a:latin typeface="Arial"/>
                        </a:rPr>
                        <a:t>Texas</a:t>
                      </a:r>
                    </a:p>
                  </a:txBody>
                  <a:tcPr marL="0" marR="0" marT="0" marB="0" anchor="ctr"/>
                </a:tc>
                <a:tc>
                  <a:txBody>
                    <a:bodyPr/>
                    <a:lstStyle/>
                    <a:p>
                      <a:pPr algn="ctr"/>
                      <a:r>
                        <a:rPr lang="en-US" sz="1200">
                          <a:effectLst/>
                          <a:latin typeface="Arial"/>
                        </a:rPr>
                        <a:t>46.85%</a:t>
                      </a:r>
                    </a:p>
                  </a:txBody>
                  <a:tcPr marL="0" marR="0" marT="0" marB="0" anchor="ctr"/>
                </a:tc>
                <a:tc>
                  <a:txBody>
                    <a:bodyPr/>
                    <a:lstStyle/>
                    <a:p>
                      <a:pPr algn="ctr"/>
                      <a:r>
                        <a:rPr lang="en-US" sz="1200">
                          <a:effectLst/>
                          <a:latin typeface="Arial"/>
                        </a:rPr>
                        <a:t>47.89%</a:t>
                      </a:r>
                    </a:p>
                  </a:txBody>
                  <a:tcPr marL="0" marR="0" marT="0" marB="0" anchor="ctr"/>
                </a:tc>
                <a:tc>
                  <a:txBody>
                    <a:bodyPr/>
                    <a:lstStyle/>
                    <a:p>
                      <a:pPr algn="ctr"/>
                      <a:r>
                        <a:rPr lang="en-US" sz="1200">
                          <a:effectLst/>
                          <a:latin typeface="Arial"/>
                        </a:rPr>
                        <a:t>35.63%</a:t>
                      </a:r>
                    </a:p>
                  </a:txBody>
                  <a:tcPr marL="0" marR="0" marT="0" marB="0" anchor="ctr"/>
                </a:tc>
                <a:tc>
                  <a:txBody>
                    <a:bodyPr/>
                    <a:lstStyle/>
                    <a:p>
                      <a:pPr algn="ctr"/>
                      <a:r>
                        <a:rPr lang="en-US" sz="1200">
                          <a:effectLst/>
                          <a:latin typeface="Arial"/>
                        </a:rPr>
                        <a:t>31.78%</a:t>
                      </a:r>
                    </a:p>
                  </a:txBody>
                  <a:tcPr marL="0" marR="0" marT="0" marB="0" anchor="ctr"/>
                </a:tc>
                <a:tc>
                  <a:txBody>
                    <a:bodyPr/>
                    <a:lstStyle/>
                    <a:p>
                      <a:pPr algn="ctr"/>
                      <a:r>
                        <a:rPr lang="en-US" sz="1200">
                          <a:effectLst/>
                          <a:latin typeface="Arial"/>
                        </a:rPr>
                        <a:t>31.65%</a:t>
                      </a:r>
                    </a:p>
                  </a:txBody>
                  <a:tcPr marL="0" marR="0" marT="0" marB="0" anchor="ctr"/>
                </a:tc>
                <a:extLst>
                  <a:ext uri="{0D108BD9-81ED-4DB2-BD59-A6C34878D82A}">
                    <a16:rowId xmlns:a16="http://schemas.microsoft.com/office/drawing/2014/main" val="333917729"/>
                  </a:ext>
                </a:extLst>
              </a:tr>
            </a:tbl>
          </a:graphicData>
        </a:graphic>
      </p:graphicFrame>
      <p:pic>
        <p:nvPicPr>
          <p:cNvPr id="9" name="Picture 10" descr="Chart, bar chart">
            <a:extLst>
              <a:ext uri="{FF2B5EF4-FFF2-40B4-BE49-F238E27FC236}">
                <a16:creationId xmlns:a16="http://schemas.microsoft.com/office/drawing/2014/main" id="{2DCFD0E5-1CE0-4203-B9E1-2D0B31CBD88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095999" y="1337975"/>
            <a:ext cx="6044241" cy="4713863"/>
          </a:xfrm>
          <a:prstGeom prst="rect">
            <a:avLst/>
          </a:prstGeom>
        </p:spPr>
      </p:pic>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a:pPr>
                <a:lnSpc>
                  <a:spcPct val="90000"/>
                </a:lnSpc>
                <a:spcAft>
                  <a:spcPts val="600"/>
                </a:spcAft>
              </a:pPr>
              <a:t>25</a:t>
            </a:fld>
            <a:endParaRPr lang="en-US" sz="1000"/>
          </a:p>
        </p:txBody>
      </p:sp>
      <p:pic>
        <p:nvPicPr>
          <p:cNvPr id="2" name="Audio 1">
            <a:hlinkClick r:id="" action="ppaction://media"/>
            <a:extLst>
              <a:ext uri="{FF2B5EF4-FFF2-40B4-BE49-F238E27FC236}">
                <a16:creationId xmlns:a16="http://schemas.microsoft.com/office/drawing/2014/main" id="{6AF5BBE3-1DEE-425C-BE14-4399EE5EB5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0688600"/>
      </p:ext>
    </p:extLst>
  </p:cSld>
  <p:clrMapOvr>
    <a:masterClrMapping/>
  </p:clrMapOvr>
  <mc:AlternateContent xmlns:mc="http://schemas.openxmlformats.org/markup-compatibility/2006" xmlns:p14="http://schemas.microsoft.com/office/powerpoint/2010/main">
    <mc:Choice Requires="p14">
      <p:transition spd="med" p14:dur="700" advTm="90521">
        <p:fade/>
      </p:transition>
    </mc:Choice>
    <mc:Fallback xmlns="">
      <p:transition spd="med" advTm="90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9D73-0723-4302-BA3C-90E3479290FB}"/>
              </a:ext>
            </a:extLst>
          </p:cNvPr>
          <p:cNvSpPr>
            <a:spLocks noGrp="1"/>
          </p:cNvSpPr>
          <p:nvPr>
            <p:ph type="title"/>
          </p:nvPr>
        </p:nvSpPr>
        <p:spPr/>
        <p:txBody>
          <a:bodyPr>
            <a:normAutofit fontScale="90000"/>
          </a:bodyPr>
          <a:lstStyle/>
          <a:p>
            <a:r>
              <a:rPr lang="en-US" sz="3600" b="1">
                <a:latin typeface="Century Schoolbook"/>
              </a:rPr>
              <a:t>New York Compared to </a:t>
            </a:r>
            <a:br>
              <a:rPr lang="en-US" sz="3600" b="1">
                <a:latin typeface="Century Schoolbook"/>
              </a:rPr>
            </a:br>
            <a:r>
              <a:rPr lang="en-US" sz="3600" b="1">
                <a:latin typeface="Century Schoolbook"/>
              </a:rPr>
              <a:t>National Resolution Agreement Rate</a:t>
            </a:r>
            <a:endParaRPr lang="en-US"/>
          </a:p>
        </p:txBody>
      </p:sp>
      <p:pic>
        <p:nvPicPr>
          <p:cNvPr id="7" name="Content Placeholder 6">
            <a:extLst>
              <a:ext uri="{FF2B5EF4-FFF2-40B4-BE49-F238E27FC236}">
                <a16:creationId xmlns:a16="http://schemas.microsoft.com/office/drawing/2014/main" id="{9AFA0E1B-33D2-4886-8BA4-CC8B9CCEC797}"/>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1411109" y="1565275"/>
            <a:ext cx="9369782" cy="4621213"/>
          </a:xfrm>
          <a:prstGeom prst="rect">
            <a:avLst/>
          </a:prstGeom>
        </p:spPr>
      </p:pic>
      <p:sp>
        <p:nvSpPr>
          <p:cNvPr id="5" name="Date Placeholder 4">
            <a:extLst>
              <a:ext uri="{FF2B5EF4-FFF2-40B4-BE49-F238E27FC236}">
                <a16:creationId xmlns:a16="http://schemas.microsoft.com/office/drawing/2014/main" id="{EAEC579B-8439-4EBE-BD9B-FAB8015934CD}"/>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ACD0C4A7-56C1-4A81-AB7D-CB71FC89ED5F}"/>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6" name="Footer Placeholder 5">
            <a:extLst>
              <a:ext uri="{FF2B5EF4-FFF2-40B4-BE49-F238E27FC236}">
                <a16:creationId xmlns:a16="http://schemas.microsoft.com/office/drawing/2014/main" id="{7E72531B-CBD8-40DA-B9CB-5AD5EDAE108A}"/>
              </a:ext>
            </a:extLst>
          </p:cNvPr>
          <p:cNvSpPr>
            <a:spLocks noGrp="1"/>
          </p:cNvSpPr>
          <p:nvPr>
            <p:ph type="ftr" sz="quarter" idx="11"/>
          </p:nvPr>
        </p:nvSpPr>
        <p:spPr/>
        <p:txBody>
          <a:bodyPr/>
          <a:lstStyle/>
          <a:p>
            <a:endParaRPr lang="en-US"/>
          </a:p>
        </p:txBody>
      </p:sp>
      <p:pic>
        <p:nvPicPr>
          <p:cNvPr id="3" name="Audio 2">
            <a:hlinkClick r:id="" action="ppaction://media"/>
            <a:extLst>
              <a:ext uri="{FF2B5EF4-FFF2-40B4-BE49-F238E27FC236}">
                <a16:creationId xmlns:a16="http://schemas.microsoft.com/office/drawing/2014/main" id="{ADD230CD-44C3-492E-80AF-2BA3EB3BB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3549065"/>
      </p:ext>
    </p:extLst>
  </p:cSld>
  <p:clrMapOvr>
    <a:masterClrMapping/>
  </p:clrMapOvr>
  <mc:AlternateContent xmlns:mc="http://schemas.openxmlformats.org/markup-compatibility/2006" xmlns:p14="http://schemas.microsoft.com/office/powerpoint/2010/main">
    <mc:Choice Requires="p14">
      <p:transition spd="med" p14:dur="700" advTm="30242">
        <p:fade/>
      </p:transition>
    </mc:Choice>
    <mc:Fallback xmlns="">
      <p:transition spd="med" advTm="30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39AAABD-B2CC-4E0F-BEC3-1D0A25848A55}"/>
              </a:ext>
            </a:extLst>
          </p:cNvPr>
          <p:cNvSpPr>
            <a:spLocks noGrp="1"/>
          </p:cNvSpPr>
          <p:nvPr>
            <p:ph type="title"/>
          </p:nvPr>
        </p:nvSpPr>
        <p:spPr>
          <a:xfrm>
            <a:off x="1059264" y="300277"/>
            <a:ext cx="9384044" cy="627186"/>
          </a:xfrm>
        </p:spPr>
        <p:txBody>
          <a:bodyPr>
            <a:noAutofit/>
          </a:bodyPr>
          <a:lstStyle/>
          <a:p>
            <a:r>
              <a:rPr lang="en-US" sz="3600" b="1">
                <a:solidFill>
                  <a:srgbClr val="FFC000"/>
                </a:solidFill>
                <a:ea typeface="+mj-lt"/>
                <a:cs typeface="+mj-lt"/>
              </a:rPr>
              <a:t>Stakeholder Discussion</a:t>
            </a:r>
            <a:endParaRPr lang="en-US" sz="3600">
              <a:solidFill>
                <a:srgbClr val="FFC000"/>
              </a:solidFill>
            </a:endParaRPr>
          </a:p>
        </p:txBody>
      </p:sp>
      <p:sp>
        <p:nvSpPr>
          <p:cNvPr id="3" name="Content Placeholder 2">
            <a:extLst>
              <a:ext uri="{FF2B5EF4-FFF2-40B4-BE49-F238E27FC236}">
                <a16:creationId xmlns:a16="http://schemas.microsoft.com/office/drawing/2014/main" id="{95F8DA27-2694-4229-ACD5-1CF07415EF50}"/>
              </a:ext>
            </a:extLst>
          </p:cNvPr>
          <p:cNvSpPr>
            <a:spLocks noGrp="1"/>
          </p:cNvSpPr>
          <p:nvPr>
            <p:ph sz="half" idx="1"/>
          </p:nvPr>
        </p:nvSpPr>
        <p:spPr>
          <a:xfrm>
            <a:off x="489572" y="1556281"/>
            <a:ext cx="5530229" cy="4620682"/>
          </a:xfrm>
          <a:solidFill>
            <a:schemeClr val="bg2">
              <a:lumMod val="25000"/>
            </a:schemeClr>
          </a:solidFill>
        </p:spPr>
        <p:txBody>
          <a:bodyPr vert="horz" lIns="91440" tIns="45720" rIns="91440" bIns="45720" rtlCol="0" anchor="t">
            <a:normAutofit/>
          </a:bodyPr>
          <a:lstStyle/>
          <a:p>
            <a:pPr marL="457200" indent="-457200">
              <a:buFont typeface="Wingdings" panose="020B0604020202020204" pitchFamily="34" charset="0"/>
              <a:buChar char="v"/>
            </a:pPr>
            <a:endParaRPr lang="en-US" sz="3200" b="1">
              <a:solidFill>
                <a:srgbClr val="FFC000"/>
              </a:solidFill>
              <a:latin typeface="Arial"/>
              <a:cs typeface="Arial"/>
            </a:endParaRPr>
          </a:p>
          <a:p>
            <a:pPr marL="457200" indent="-457200">
              <a:buFont typeface="Wingdings" panose="020B0604020202020204" pitchFamily="34" charset="0"/>
              <a:buChar char="v"/>
            </a:pPr>
            <a:r>
              <a:rPr lang="en-US" sz="3200" b="1">
                <a:solidFill>
                  <a:srgbClr val="FFC000"/>
                </a:solidFill>
                <a:latin typeface="Arial"/>
                <a:cs typeface="Arial"/>
              </a:rPr>
              <a:t>What did you find interesting about the SPP data? </a:t>
            </a:r>
            <a:endParaRPr lang="en-US" sz="3200">
              <a:solidFill>
                <a:srgbClr val="FFC000"/>
              </a:solidFill>
              <a:latin typeface="Arial"/>
              <a:cs typeface="Arial"/>
            </a:endParaRPr>
          </a:p>
          <a:p>
            <a:pPr marL="457200" indent="-457200">
              <a:buFont typeface="Wingdings" panose="020B0604020202020204" pitchFamily="34" charset="0"/>
              <a:buChar char="v"/>
            </a:pPr>
            <a:endParaRPr lang="en-US" sz="3200" b="1">
              <a:solidFill>
                <a:srgbClr val="FFC000"/>
              </a:solidFill>
              <a:latin typeface="Arial"/>
              <a:cs typeface="Arial"/>
            </a:endParaRPr>
          </a:p>
          <a:p>
            <a:pPr marL="457200" indent="-457200">
              <a:buFont typeface="Wingdings" panose="020B0604020202020204" pitchFamily="34" charset="0"/>
              <a:buChar char="v"/>
            </a:pPr>
            <a:r>
              <a:rPr lang="en-US" sz="3200" b="1">
                <a:solidFill>
                  <a:srgbClr val="FFC000"/>
                </a:solidFill>
                <a:latin typeface="Arial"/>
                <a:cs typeface="Arial"/>
              </a:rPr>
              <a:t>What NYS data components surprised you?</a:t>
            </a:r>
          </a:p>
        </p:txBody>
      </p:sp>
      <p:pic>
        <p:nvPicPr>
          <p:cNvPr id="8" name="Picture 7">
            <a:extLst>
              <a:ext uri="{FF2B5EF4-FFF2-40B4-BE49-F238E27FC236}">
                <a16:creationId xmlns:a16="http://schemas.microsoft.com/office/drawing/2014/main" id="{55AF4D31-2239-4B77-BF45-BD02D47B09BC}"/>
              </a:ext>
              <a:ext uri="{C183D7F6-B498-43B3-948B-1728B52AA6E4}">
                <adec:decorative xmlns:adec="http://schemas.microsoft.com/office/drawing/2017/decorative" val="1"/>
              </a:ext>
            </a:extLst>
          </p:cNvPr>
          <p:cNvPicPr>
            <a:picLocks noChangeAspect="1"/>
          </p:cNvPicPr>
          <p:nvPr/>
        </p:nvPicPr>
        <p:blipFill rotWithShape="1">
          <a:blip r:embed="rId5"/>
          <a:srcRect r="-3" b="11"/>
          <a:stretch/>
        </p:blipFill>
        <p:spPr>
          <a:xfrm>
            <a:off x="6172200" y="1556281"/>
            <a:ext cx="4609775" cy="4620682"/>
          </a:xfrm>
          <a:prstGeom prst="rect">
            <a:avLst/>
          </a:prstGeom>
          <a:noFill/>
        </p:spPr>
      </p:pic>
      <p:sp>
        <p:nvSpPr>
          <p:cNvPr id="4" name="Slide Number Placeholder 3">
            <a:extLst>
              <a:ext uri="{FF2B5EF4-FFF2-40B4-BE49-F238E27FC236}">
                <a16:creationId xmlns:a16="http://schemas.microsoft.com/office/drawing/2014/main" id="{DEEF44E1-657F-4D66-B774-AB85D10FD33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27</a:t>
            </a:fld>
            <a:endParaRPr lang="en-US" sz="1000"/>
          </a:p>
        </p:txBody>
      </p:sp>
      <p:pic>
        <p:nvPicPr>
          <p:cNvPr id="2" name="Audio 1">
            <a:hlinkClick r:id="" action="ppaction://media"/>
            <a:extLst>
              <a:ext uri="{FF2B5EF4-FFF2-40B4-BE49-F238E27FC236}">
                <a16:creationId xmlns:a16="http://schemas.microsoft.com/office/drawing/2014/main" id="{965C0DD6-3387-4854-9992-34C3D10BEA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8481677"/>
      </p:ext>
    </p:extLst>
  </p:cSld>
  <p:clrMapOvr>
    <a:masterClrMapping/>
  </p:clrMapOvr>
  <mc:AlternateContent xmlns:mc="http://schemas.openxmlformats.org/markup-compatibility/2006" xmlns:p14="http://schemas.microsoft.com/office/powerpoint/2010/main">
    <mc:Choice Requires="p14">
      <p:transition spd="med" p14:dur="700" advTm="11201">
        <p:fade/>
      </p:transition>
    </mc:Choice>
    <mc:Fallback xmlns="">
      <p:transition spd="med" advTm="11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2EF5EC-70A2-4EAB-8E61-BEB13528DAA2}"/>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chemeClr val="accent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graphicFrame>
        <p:nvGraphicFramePr>
          <p:cNvPr id="8" name="Content Placeholder 6" descr="Improvement Activities">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1886976243"/>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438FAA3E-F30B-4F83-AEF9-EFAC69FE3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3460747"/>
      </p:ext>
    </p:extLst>
  </p:cSld>
  <p:clrMapOvr>
    <a:masterClrMapping/>
  </p:clrMapOvr>
  <mc:AlternateContent xmlns:mc="http://schemas.openxmlformats.org/markup-compatibility/2006" xmlns:p14="http://schemas.microsoft.com/office/powerpoint/2010/main">
    <mc:Choice Requires="p14">
      <p:transition spd="med" p14:dur="700" advTm="7951">
        <p:fade/>
      </p:transition>
    </mc:Choice>
    <mc:Fallback xmlns="">
      <p:transition spd="med" advTm="7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 uri="{C183D7F6-B498-43B3-948B-1728B52AA6E4}">
                <adec:decorative xmlns:adec="http://schemas.microsoft.com/office/drawing/2017/decorative" val="0"/>
              </a:ext>
            </a:extLst>
          </p:cNvPr>
          <p:cNvSpPr txBox="1">
            <a:spLocks noGrp="1"/>
          </p:cNvSpPr>
          <p:nvPr>
            <p:ph type="title" idx="4294967295"/>
          </p:nvPr>
        </p:nvSpPr>
        <p:spPr>
          <a:xfrm>
            <a:off x="397328" y="791937"/>
            <a:ext cx="603612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40000"/>
                    <a:lumOff val="60000"/>
                  </a:schemeClr>
                </a:solidFill>
                <a:effectLst/>
                <a:uLnTx/>
                <a:uFillTx/>
                <a:latin typeface="Arial"/>
                <a:ea typeface="+mn-ea"/>
                <a:cs typeface="Arial"/>
              </a:rPr>
              <a:t>Goal #3:</a:t>
            </a:r>
            <a:r>
              <a:rPr kumimoji="0" lang="en-US" sz="3600" b="1" i="0" u="none" strike="noStrike" kern="1200" cap="none" spc="0" normalizeH="0" baseline="0" noProof="0">
                <a:ln>
                  <a:noFill/>
                </a:ln>
                <a:solidFill>
                  <a:schemeClr val="tx1"/>
                </a:solidFill>
                <a:effectLst/>
                <a:uLnTx/>
                <a:uFillTx/>
                <a:latin typeface="Arial"/>
                <a:ea typeface="+mn-lt"/>
                <a:cs typeface="+mn-lt"/>
              </a:rPr>
              <a:t> </a:t>
            </a: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 uri="{C183D7F6-B498-43B3-948B-1728B52AA6E4}">
                <adec:decorative xmlns:adec="http://schemas.microsoft.com/office/drawing/2017/decorative" val="0"/>
              </a:ext>
            </a:extLst>
          </p:cNvPr>
          <p:cNvSpPr txBox="1"/>
          <p:nvPr/>
        </p:nvSpPr>
        <p:spPr>
          <a:xfrm>
            <a:off x="276019" y="1632368"/>
            <a:ext cx="8376814" cy="280076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2F528F"/>
                </a:solidFill>
                <a:latin typeface="Arial"/>
                <a:cs typeface="Arial"/>
              </a:rPr>
              <a:t>Increase understanding of current and suggested improvement strategies for indicator 15. </a:t>
            </a:r>
          </a:p>
        </p:txBody>
      </p:sp>
      <p:pic>
        <p:nvPicPr>
          <p:cNvPr id="6" name="Picture 5">
            <a:extLst>
              <a:ext uri="{FF2B5EF4-FFF2-40B4-BE49-F238E27FC236}">
                <a16:creationId xmlns:a16="http://schemas.microsoft.com/office/drawing/2014/main" id="{505DDDFC-710B-4ACE-8366-226537A4F8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13338" y="1243420"/>
            <a:ext cx="3578662" cy="3578662"/>
          </a:xfrm>
          <a:prstGeom prst="rect">
            <a:avLst/>
          </a:prstGeom>
        </p:spPr>
      </p:pic>
      <p:sp>
        <p:nvSpPr>
          <p:cNvPr id="4" name="Slide Number Placeholder 3">
            <a:extLst>
              <a:ext uri="{FF2B5EF4-FFF2-40B4-BE49-F238E27FC236}">
                <a16:creationId xmlns:a16="http://schemas.microsoft.com/office/drawing/2014/main" id="{8EE7E888-4496-452D-AB3A-882DE5489D61}"/>
              </a:ext>
              <a:ext uri="{C183D7F6-B498-43B3-948B-1728B52AA6E4}">
                <adec:decorative xmlns:adec="http://schemas.microsoft.com/office/drawing/2017/decorative" val="0"/>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29</a:t>
            </a:fld>
            <a:endParaRPr lang="en-US"/>
          </a:p>
        </p:txBody>
      </p:sp>
      <p:pic>
        <p:nvPicPr>
          <p:cNvPr id="2" name="Audio 1">
            <a:hlinkClick r:id="" action="ppaction://media"/>
            <a:extLst>
              <a:ext uri="{FF2B5EF4-FFF2-40B4-BE49-F238E27FC236}">
                <a16:creationId xmlns:a16="http://schemas.microsoft.com/office/drawing/2014/main" id="{2B18E1BA-C03E-46B7-AC57-5FAF99ECD5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2063803"/>
      </p:ext>
    </p:extLst>
  </p:cSld>
  <p:clrMapOvr>
    <a:masterClrMapping/>
  </p:clrMapOvr>
  <mc:AlternateContent xmlns:mc="http://schemas.openxmlformats.org/markup-compatibility/2006" xmlns:p14="http://schemas.microsoft.com/office/powerpoint/2010/main">
    <mc:Choice Requires="p14">
      <p:transition spd="med" p14:dur="700" advTm="12389">
        <p:fade/>
      </p:transition>
    </mc:Choice>
    <mc:Fallback xmlns="">
      <p:transition spd="med" advTm="123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1098175" y="0"/>
            <a:ext cx="8273774" cy="1183566"/>
          </a:xfrm>
        </p:spPr>
        <p:txBody>
          <a:bodyPr/>
          <a:lstStyle/>
          <a:p>
            <a:r>
              <a:rPr lang="en-US"/>
              <a:t>Agenda for SPP Indicator 15</a:t>
            </a:r>
          </a:p>
        </p:txBody>
      </p:sp>
      <p:graphicFrame>
        <p:nvGraphicFramePr>
          <p:cNvPr id="7" name="Content Placeholder 6" descr="Table of Contents:  Introduction, Measurement, The Data, Improvement Activities, Target Setting">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1475148302"/>
              </p:ext>
            </p:extLst>
          </p:nvPr>
        </p:nvGraphicFramePr>
        <p:xfrm>
          <a:off x="1444335" y="1433047"/>
          <a:ext cx="10010775" cy="49518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3</a:t>
            </a:fld>
            <a:endParaRPr lang="en-US"/>
          </a:p>
        </p:txBody>
      </p:sp>
      <p:pic>
        <p:nvPicPr>
          <p:cNvPr id="5" name="Audio 4">
            <a:hlinkClick r:id="" action="ppaction://media"/>
            <a:extLst>
              <a:ext uri="{FF2B5EF4-FFF2-40B4-BE49-F238E27FC236}">
                <a16:creationId xmlns:a16="http://schemas.microsoft.com/office/drawing/2014/main" id="{A804DA3B-32C8-4136-BA99-C6AE68E3CF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1941496"/>
      </p:ext>
    </p:extLst>
  </p:cSld>
  <p:clrMapOvr>
    <a:masterClrMapping/>
  </p:clrMapOvr>
  <mc:AlternateContent xmlns:mc="http://schemas.openxmlformats.org/markup-compatibility/2006" xmlns:p14="http://schemas.microsoft.com/office/powerpoint/2010/main">
    <mc:Choice Requires="p14">
      <p:transition spd="med" p14:dur="700" advTm="33655">
        <p:fade/>
      </p:transition>
    </mc:Choice>
    <mc:Fallback xmlns="">
      <p:transition spd="med" advTm="336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1410026" y="276087"/>
            <a:ext cx="7296157" cy="588887"/>
          </a:xfrm>
        </p:spPr>
        <p:txBody>
          <a:bodyPr>
            <a:normAutofit fontScale="90000"/>
          </a:bodyPr>
          <a:lstStyle/>
          <a:p>
            <a:r>
              <a:rPr lang="en-US" sz="4000" b="1"/>
              <a:t>Current Improvement Activities</a:t>
            </a: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30</a:t>
            </a:fld>
            <a:endParaRPr lang="en-US"/>
          </a:p>
        </p:txBody>
      </p:sp>
      <p:sp>
        <p:nvSpPr>
          <p:cNvPr id="8" name="TextBox 7">
            <a:extLst>
              <a:ext uri="{FF2B5EF4-FFF2-40B4-BE49-F238E27FC236}">
                <a16:creationId xmlns:a16="http://schemas.microsoft.com/office/drawing/2014/main" id="{84370ABD-371E-4120-9575-9787A4BC4189}"/>
              </a:ext>
            </a:extLst>
          </p:cNvPr>
          <p:cNvSpPr txBox="1"/>
          <p:nvPr/>
        </p:nvSpPr>
        <p:spPr>
          <a:xfrm>
            <a:off x="518984" y="1322173"/>
            <a:ext cx="10340789" cy="4893647"/>
          </a:xfrm>
          <a:prstGeom prst="rect">
            <a:avLst/>
          </a:prstGeom>
          <a:noFill/>
          <a:ln>
            <a:solidFill>
              <a:schemeClr val="accent5">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latin typeface="Arial"/>
                <a:cs typeface="Calibri"/>
              </a:rPr>
              <a:t>May 2019 Comprehensive Compliance Assurance Plan (CAP) for New York City Department of Education required that the district develop a plan to ensure that staff representing the district at resolution meetings are authorized to enter into settlement </a:t>
            </a:r>
            <a:r>
              <a:rPr lang="en-US" sz="2400">
                <a:latin typeface="Arial" panose="020B0604020202020204" pitchFamily="34" charset="0"/>
                <a:cs typeface="Arial" panose="020B0604020202020204" pitchFamily="34" charset="0"/>
              </a:rPr>
              <a:t>agreements</a:t>
            </a:r>
            <a:r>
              <a:rPr lang="en-US" sz="2400">
                <a:latin typeface="WordVisiCarriageReturn_MSFontService"/>
              </a:rPr>
              <a:t>.</a:t>
            </a:r>
            <a:br>
              <a:rPr lang="en-US" sz="2400">
                <a:latin typeface="WordVisiCarriageReturn_MSFontService"/>
              </a:rPr>
            </a:br>
            <a:r>
              <a:rPr lang="en-US" sz="2400">
                <a:latin typeface="Calibri"/>
                <a:cs typeface="Calibri"/>
              </a:rPr>
              <a:t> </a:t>
            </a:r>
          </a:p>
          <a:p>
            <a:pPr>
              <a:buChar char="•"/>
            </a:pPr>
            <a:r>
              <a:rPr lang="en-US" sz="2400">
                <a:latin typeface="Arial"/>
                <a:cs typeface="Calibri"/>
              </a:rPr>
              <a:t>The CAP also requires the district to develop methods to more effectively use resolution sessions to resolve due process hearing complaints.</a:t>
            </a:r>
          </a:p>
          <a:p>
            <a:pPr>
              <a:buChar char="•"/>
            </a:pPr>
            <a:endParaRPr lang="en-US" sz="2400">
              <a:latin typeface="Arial"/>
              <a:cs typeface="Arial"/>
            </a:endParaRPr>
          </a:p>
          <a:p>
            <a:pPr>
              <a:buFont typeface="Arial"/>
              <a:buChar char="•"/>
            </a:pPr>
            <a:r>
              <a:rPr lang="en-US" sz="2400">
                <a:latin typeface="Arial"/>
                <a:ea typeface="+mn-lt"/>
                <a:cs typeface="+mn-lt"/>
              </a:rPr>
              <a:t>Information regarding resolution sessions is provided in the following NYSED documents available on the NYSED website</a:t>
            </a:r>
          </a:p>
          <a:p>
            <a:pPr marL="800100" lvl="1" indent="-342900">
              <a:buFont typeface="Courier New"/>
              <a:buChar char="o"/>
            </a:pPr>
            <a:r>
              <a:rPr lang="en-US" sz="2400">
                <a:latin typeface="Arial"/>
                <a:ea typeface="+mn-lt"/>
                <a:cs typeface="+mn-lt"/>
                <a:hlinkClick r:id="rId5"/>
              </a:rPr>
              <a:t>January 2018 Q&amp;A document</a:t>
            </a:r>
            <a:r>
              <a:rPr lang="en-US" sz="2400">
                <a:latin typeface="Arial"/>
                <a:ea typeface="+mn-lt"/>
                <a:cs typeface="+mn-lt"/>
              </a:rPr>
              <a:t> </a:t>
            </a:r>
            <a:r>
              <a:rPr lang="en-US" sz="2400">
                <a:solidFill>
                  <a:srgbClr val="FF0000"/>
                </a:solidFill>
                <a:latin typeface="Arial"/>
                <a:ea typeface="+mn-lt"/>
                <a:cs typeface="+mn-lt"/>
              </a:rPr>
              <a:t> </a:t>
            </a:r>
          </a:p>
          <a:p>
            <a:pPr marL="800100" lvl="1" indent="-342900">
              <a:buFont typeface="Courier New"/>
              <a:buChar char="o"/>
            </a:pPr>
            <a:r>
              <a:rPr lang="en-US" sz="2400">
                <a:latin typeface="Arial"/>
                <a:ea typeface="+mn-lt"/>
                <a:cs typeface="+mn-lt"/>
                <a:hlinkClick r:id="rId6"/>
              </a:rPr>
              <a:t>September 2017 Q&amp;A document</a:t>
            </a:r>
          </a:p>
          <a:p>
            <a:pPr marL="800100" lvl="1" indent="-342900">
              <a:buFont typeface="Courier New"/>
              <a:buChar char="o"/>
            </a:pPr>
            <a:r>
              <a:rPr lang="en-US" sz="2400">
                <a:latin typeface="Arial"/>
                <a:ea typeface="+mn-lt"/>
                <a:cs typeface="+mn-lt"/>
                <a:hlinkClick r:id="rId7"/>
              </a:rPr>
              <a:t>NYSED’s Procedural Safeguards Notice July 2017</a:t>
            </a:r>
          </a:p>
        </p:txBody>
      </p:sp>
      <p:pic>
        <p:nvPicPr>
          <p:cNvPr id="7" name="Audio 6">
            <a:hlinkClick r:id="" action="ppaction://media"/>
            <a:extLst>
              <a:ext uri="{FF2B5EF4-FFF2-40B4-BE49-F238E27FC236}">
                <a16:creationId xmlns:a16="http://schemas.microsoft.com/office/drawing/2014/main" id="{1DD9D266-B7C6-469C-8D53-00BAF375F5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9616608"/>
      </p:ext>
    </p:extLst>
  </p:cSld>
  <p:clrMapOvr>
    <a:masterClrMapping/>
  </p:clrMapOvr>
  <mc:AlternateContent xmlns:mc="http://schemas.openxmlformats.org/markup-compatibility/2006" xmlns:p14="http://schemas.microsoft.com/office/powerpoint/2010/main">
    <mc:Choice Requires="p14">
      <p:transition spd="med" p14:dur="700" advTm="108223">
        <p:fade/>
      </p:transition>
    </mc:Choice>
    <mc:Fallback xmlns="">
      <p:transition spd="med" advTm="1082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410401" y="210065"/>
            <a:ext cx="9295327" cy="797427"/>
          </a:xfrm>
        </p:spPr>
        <p:txBody>
          <a:bodyPr>
            <a:noAutofit/>
          </a:bodyPr>
          <a:lstStyle/>
          <a:p>
            <a:r>
              <a:rPr lang="en-US" sz="2700" b="1">
                <a:latin typeface="Arial"/>
                <a:cs typeface="Arial"/>
              </a:rPr>
              <a:t>Proposed Improvement Activities</a:t>
            </a: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31</a:t>
            </a:fld>
            <a:endParaRPr lang="en-US"/>
          </a:p>
        </p:txBody>
      </p:sp>
      <p:sp>
        <p:nvSpPr>
          <p:cNvPr id="7" name="TextBox 6">
            <a:extLst>
              <a:ext uri="{FF2B5EF4-FFF2-40B4-BE49-F238E27FC236}">
                <a16:creationId xmlns:a16="http://schemas.microsoft.com/office/drawing/2014/main" id="{B1EDEB1F-DAA1-405E-A6F0-3E33EFFD46A2}"/>
              </a:ext>
            </a:extLst>
          </p:cNvPr>
          <p:cNvSpPr txBox="1"/>
          <p:nvPr/>
        </p:nvSpPr>
        <p:spPr>
          <a:xfrm>
            <a:off x="720436" y="1247867"/>
            <a:ext cx="10529455" cy="532453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800" b="1">
                <a:ea typeface="+mn-lt"/>
                <a:cs typeface="+mn-lt"/>
              </a:rPr>
              <a:t> </a:t>
            </a:r>
            <a:r>
              <a:rPr lang="en-US" sz="2400" b="1">
                <a:latin typeface="Arial"/>
                <a:ea typeface="+mn-lt"/>
                <a:cs typeface="+mn-lt"/>
              </a:rPr>
              <a:t>Recommendations</a:t>
            </a:r>
            <a:r>
              <a:rPr lang="en-US" sz="2200" b="1">
                <a:latin typeface="Arial"/>
                <a:ea typeface="+mn-lt"/>
                <a:cs typeface="+mn-lt"/>
              </a:rPr>
              <a:t>: </a:t>
            </a:r>
            <a:r>
              <a:rPr lang="en-US" sz="2200">
                <a:latin typeface="Arial"/>
                <a:ea typeface="+mn-lt"/>
                <a:cs typeface="+mn-lt"/>
              </a:rPr>
              <a:t> </a:t>
            </a:r>
          </a:p>
          <a:p>
            <a:pPr marL="742950" lvl="1" indent="-285750">
              <a:buFont typeface="Arial"/>
              <a:buChar char="•"/>
            </a:pPr>
            <a:r>
              <a:rPr lang="en-US" sz="2600">
                <a:latin typeface="Arial"/>
                <a:ea typeface="+mn-lt"/>
                <a:cs typeface="+mn-lt"/>
              </a:rPr>
              <a:t>NYSED will review its data collection and reporting requirements and processes regarding resolution meetings to ensure collection of pertinent data points from all districts, including all Community School Districts in the New York City Department of Education (NYCDOE).</a:t>
            </a:r>
          </a:p>
          <a:p>
            <a:pPr marL="742950" lvl="1" indent="-285750">
              <a:buFont typeface="Arial"/>
              <a:buChar char="•"/>
            </a:pPr>
            <a:endParaRPr lang="en-US" sz="2600">
              <a:latin typeface="Arial"/>
              <a:ea typeface="+mn-lt"/>
              <a:cs typeface="+mn-lt"/>
            </a:endParaRPr>
          </a:p>
          <a:p>
            <a:pPr marL="742950" lvl="1" indent="-285750">
              <a:buFont typeface="Arial"/>
              <a:buChar char="•"/>
            </a:pPr>
            <a:r>
              <a:rPr lang="en-US" sz="2600">
                <a:latin typeface="Arial"/>
                <a:ea typeface="+mn-lt"/>
                <a:cs typeface="+mn-lt"/>
              </a:rPr>
              <a:t>NYSED will provide guidance to districts to improve data collection and reporting regarding all aspects of the resolution process. </a:t>
            </a:r>
          </a:p>
          <a:p>
            <a:pPr marL="742950" lvl="1" indent="-285750">
              <a:buFont typeface="Arial"/>
              <a:buChar char="•"/>
            </a:pPr>
            <a:endParaRPr lang="en-US" sz="2600">
              <a:latin typeface="Arial"/>
              <a:ea typeface="+mn-lt"/>
              <a:cs typeface="+mn-lt"/>
            </a:endParaRPr>
          </a:p>
          <a:p>
            <a:pPr marL="742950" lvl="1" indent="-285750">
              <a:buFont typeface="Arial"/>
              <a:buChar char="•"/>
            </a:pPr>
            <a:r>
              <a:rPr lang="en-US" sz="2600">
                <a:latin typeface="Arial"/>
                <a:ea typeface="+mn-lt"/>
                <a:cs typeface="+mn-lt"/>
              </a:rPr>
              <a:t>NYSED will engage in increased monitoring of district submission of this data.</a:t>
            </a:r>
            <a:endParaRPr lang="en-US" sz="2200">
              <a:latin typeface="Arial"/>
              <a:ea typeface="+mn-lt"/>
              <a:cs typeface="+mn-lt"/>
            </a:endParaRPr>
          </a:p>
        </p:txBody>
      </p:sp>
      <p:pic>
        <p:nvPicPr>
          <p:cNvPr id="9" name="Audio 8">
            <a:hlinkClick r:id="" action="ppaction://media"/>
            <a:extLst>
              <a:ext uri="{FF2B5EF4-FFF2-40B4-BE49-F238E27FC236}">
                <a16:creationId xmlns:a16="http://schemas.microsoft.com/office/drawing/2014/main" id="{9C9C5420-A729-427B-8E49-AF9A48F3DA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5505414"/>
      </p:ext>
    </p:extLst>
  </p:cSld>
  <p:clrMapOvr>
    <a:masterClrMapping/>
  </p:clrMapOvr>
  <mc:AlternateContent xmlns:mc="http://schemas.openxmlformats.org/markup-compatibility/2006" xmlns:p14="http://schemas.microsoft.com/office/powerpoint/2010/main">
    <mc:Choice Requires="p14">
      <p:transition spd="med" p14:dur="700" advTm="49329">
        <p:fade/>
      </p:transition>
    </mc:Choice>
    <mc:Fallback xmlns="">
      <p:transition spd="med" advTm="49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E870-78E2-4B22-9BD8-35411E7B15E6}"/>
              </a:ext>
            </a:extLst>
          </p:cNvPr>
          <p:cNvSpPr>
            <a:spLocks noGrp="1"/>
          </p:cNvSpPr>
          <p:nvPr>
            <p:ph type="title"/>
          </p:nvPr>
        </p:nvSpPr>
        <p:spPr>
          <a:xfrm>
            <a:off x="1410026" y="276087"/>
            <a:ext cx="8104677" cy="699621"/>
          </a:xfrm>
        </p:spPr>
        <p:txBody>
          <a:bodyPr/>
          <a:lstStyle/>
          <a:p>
            <a:r>
              <a:rPr kumimoji="0" lang="en-US" sz="2700" b="1" i="0" u="none" strike="noStrike" kern="1200" cap="none" spc="0" normalizeH="0" baseline="0" noProof="0">
                <a:ln>
                  <a:noFill/>
                </a:ln>
                <a:solidFill>
                  <a:srgbClr val="4472C4">
                    <a:lumMod val="75000"/>
                  </a:srgbClr>
                </a:solidFill>
                <a:effectLst/>
                <a:uLnTx/>
                <a:uFillTx/>
                <a:latin typeface="Arial"/>
                <a:ea typeface="+mj-ea"/>
                <a:cs typeface="Arial"/>
              </a:rPr>
              <a:t>Proposed Improvement Activities, Con’t.</a:t>
            </a:r>
            <a:endParaRPr lang="en-US"/>
          </a:p>
        </p:txBody>
      </p:sp>
      <p:sp>
        <p:nvSpPr>
          <p:cNvPr id="4" name="Slide Number Placeholder 3">
            <a:extLst>
              <a:ext uri="{FF2B5EF4-FFF2-40B4-BE49-F238E27FC236}">
                <a16:creationId xmlns:a16="http://schemas.microsoft.com/office/drawing/2014/main" id="{E39EA4C3-053C-48D9-A075-942FF81D21BA}"/>
              </a:ext>
            </a:extLst>
          </p:cNvPr>
          <p:cNvSpPr>
            <a:spLocks noGrp="1"/>
          </p:cNvSpPr>
          <p:nvPr>
            <p:ph type="sldNum" sz="quarter" idx="12"/>
          </p:nvPr>
        </p:nvSpPr>
        <p:spPr/>
        <p:txBody>
          <a:bodyPr/>
          <a:lstStyle/>
          <a:p>
            <a:fld id="{9CD8D479-8942-46E8-A226-A4E01F7A105C}" type="slidenum">
              <a:rPr lang="en-US" smtClean="0"/>
              <a:t>32</a:t>
            </a:fld>
            <a:endParaRPr lang="en-US"/>
          </a:p>
        </p:txBody>
      </p:sp>
      <p:sp>
        <p:nvSpPr>
          <p:cNvPr id="8" name="Content Placeholder 7">
            <a:extLst>
              <a:ext uri="{FF2B5EF4-FFF2-40B4-BE49-F238E27FC236}">
                <a16:creationId xmlns:a16="http://schemas.microsoft.com/office/drawing/2014/main" id="{26E09166-BE24-47A5-885C-3ADE46427700}"/>
              </a:ext>
            </a:extLst>
          </p:cNvPr>
          <p:cNvSpPr txBox="1">
            <a:spLocks noGrp="1"/>
          </p:cNvSpPr>
          <p:nvPr>
            <p:ph idx="1"/>
          </p:nvPr>
        </p:nvSpPr>
        <p:spPr>
          <a:xfrm>
            <a:off x="831273" y="1302327"/>
            <a:ext cx="10418618" cy="478336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Wingdings" panose="05000000000000000000" pitchFamily="2" charset="2"/>
              <a:buChar char="Ø"/>
            </a:pPr>
            <a:r>
              <a:rPr lang="en-US" sz="2800" b="1">
                <a:latin typeface="Arial"/>
                <a:ea typeface="+mn-lt"/>
                <a:cs typeface="+mn-lt"/>
              </a:rPr>
              <a:t>Recommendations: </a:t>
            </a:r>
            <a:r>
              <a:rPr lang="en-US" sz="2800">
                <a:latin typeface="Arial"/>
                <a:ea typeface="+mn-lt"/>
                <a:cs typeface="+mn-lt"/>
              </a:rPr>
              <a:t> </a:t>
            </a:r>
            <a:endParaRPr lang="en-US" sz="2600">
              <a:latin typeface="Arial"/>
              <a:ea typeface="+mn-lt"/>
              <a:cs typeface="+mn-lt"/>
            </a:endParaRPr>
          </a:p>
          <a:p>
            <a:pPr marL="1209040" lvl="3" indent="-285750">
              <a:buFont typeface="Arial"/>
              <a:buChar char="•"/>
            </a:pPr>
            <a:r>
              <a:rPr lang="en-US" sz="2600">
                <a:latin typeface="Arial"/>
                <a:ea typeface="+mn-lt"/>
                <a:cs typeface="+mn-lt"/>
              </a:rPr>
              <a:t>NYSED will require NYCDOE to develop and implement new procedures to initiate a resolution session upon the parent’s filing of an impartial hearing request. </a:t>
            </a:r>
          </a:p>
          <a:p>
            <a:pPr marL="457200" lvl="1" indent="0">
              <a:buNone/>
            </a:pPr>
            <a:endParaRPr lang="en-US" sz="2600">
              <a:latin typeface="Arial"/>
              <a:ea typeface="+mn-lt"/>
              <a:cs typeface="+mn-lt"/>
            </a:endParaRPr>
          </a:p>
          <a:p>
            <a:pPr marL="1209040" lvl="3" indent="-285750">
              <a:buFont typeface="Arial"/>
              <a:buChar char="•"/>
            </a:pPr>
            <a:r>
              <a:rPr lang="en-US" sz="2600">
                <a:latin typeface="Arial"/>
                <a:ea typeface="+mn-lt"/>
                <a:cs typeface="+mn-lt"/>
              </a:rPr>
              <a:t>NYSED will revise its’ electronic data collection and monitoring system to obtain and monitor pertinent data from districts on resolution sessions.</a:t>
            </a:r>
          </a:p>
          <a:p>
            <a:pPr marL="457200" lvl="1" indent="0">
              <a:buNone/>
            </a:pPr>
            <a:endParaRPr lang="en-US" sz="2600">
              <a:latin typeface="Arial"/>
              <a:ea typeface="+mn-lt"/>
              <a:cs typeface="+mn-lt"/>
            </a:endParaRPr>
          </a:p>
          <a:p>
            <a:pPr marL="1209040" lvl="3" indent="-285750">
              <a:buFont typeface="Arial"/>
              <a:buChar char="•"/>
            </a:pPr>
            <a:r>
              <a:rPr lang="en-US" sz="2600">
                <a:latin typeface="Arial"/>
                <a:ea typeface="+mn-lt"/>
                <a:cs typeface="+mn-lt"/>
              </a:rPr>
              <a:t>NYSED will provide guidance on conducting effective resolution sessions.</a:t>
            </a:r>
          </a:p>
          <a:p>
            <a:pPr marL="210185" indent="-210185"/>
            <a:endParaRPr lang="en-US" sz="2200">
              <a:latin typeface="Arial"/>
              <a:ea typeface="+mn-lt"/>
              <a:cs typeface="+mn-lt"/>
            </a:endParaRPr>
          </a:p>
        </p:txBody>
      </p:sp>
      <p:pic>
        <p:nvPicPr>
          <p:cNvPr id="3" name="Audio 2">
            <a:hlinkClick r:id="" action="ppaction://media"/>
            <a:extLst>
              <a:ext uri="{FF2B5EF4-FFF2-40B4-BE49-F238E27FC236}">
                <a16:creationId xmlns:a16="http://schemas.microsoft.com/office/drawing/2014/main" id="{C89DAE13-89E3-4F61-BCEB-AC02FEBDB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9328359"/>
      </p:ext>
    </p:extLst>
  </p:cSld>
  <p:clrMapOvr>
    <a:masterClrMapping/>
  </p:clrMapOvr>
  <mc:AlternateContent xmlns:mc="http://schemas.openxmlformats.org/markup-compatibility/2006" xmlns:p14="http://schemas.microsoft.com/office/powerpoint/2010/main">
    <mc:Choice Requires="p14">
      <p:transition spd="med" p14:dur="700" advTm="70895">
        <p:fade/>
      </p:transition>
    </mc:Choice>
    <mc:Fallback xmlns="">
      <p:transition spd="med" advTm="70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1427017" y="1713518"/>
            <a:ext cx="4849091" cy="4451755"/>
          </a:xfrm>
          <a:solidFill>
            <a:schemeClr val="bg2">
              <a:lumMod val="25000"/>
            </a:schemeClr>
          </a:solidFill>
        </p:spPr>
        <p:txBody>
          <a:bodyPr>
            <a:normAutofit/>
          </a:bodyPr>
          <a:lstStyle/>
          <a:p>
            <a:r>
              <a:rPr kumimoji="0" lang="en-US" sz="3200" b="0" i="0" u="none" strike="noStrike" kern="1200" cap="none" spc="0" normalizeH="0" baseline="0" noProof="0">
                <a:ln>
                  <a:noFill/>
                </a:ln>
                <a:solidFill>
                  <a:srgbClr val="FFC000"/>
                </a:solidFill>
                <a:effectLst/>
                <a:uLnTx/>
                <a:uFillTx/>
                <a:latin typeface="Arial"/>
                <a:ea typeface="+mj-lt"/>
                <a:cs typeface="+mj-lt"/>
              </a:rPr>
              <a:t>What activities could be considered, maintained, or strengthened to address  improvements in this area?</a:t>
            </a:r>
            <a:r>
              <a:rPr kumimoji="0" lang="en-US" sz="3400" b="0" i="0" u="none" strike="noStrike" kern="1200" cap="none" spc="0" normalizeH="0" baseline="0" noProof="0">
                <a:ln>
                  <a:noFill/>
                </a:ln>
                <a:solidFill>
                  <a:srgbClr val="FFC000"/>
                </a:solidFill>
                <a:effectLst/>
                <a:uLnTx/>
                <a:uFillTx/>
                <a:latin typeface="Corbel" panose="020B0503020204020204"/>
                <a:ea typeface="+mj-lt"/>
                <a:cs typeface="+mj-lt"/>
              </a:rPr>
              <a:t> </a:t>
            </a:r>
            <a:br>
              <a:rPr kumimoji="0" lang="en-US" sz="3400" b="0" i="0" u="none" strike="noStrike" kern="1200" cap="none" spc="0" normalizeH="0" baseline="0" noProof="0">
                <a:ln>
                  <a:noFill/>
                </a:ln>
                <a:solidFill>
                  <a:srgbClr val="4472C4">
                    <a:lumMod val="75000"/>
                  </a:srgbClr>
                </a:solidFill>
                <a:effectLst/>
                <a:uLnTx/>
                <a:uFillTx/>
                <a:latin typeface="Corbel" panose="020B0503020204020204"/>
                <a:ea typeface="+mj-lt"/>
                <a:cs typeface="+mj-lt"/>
              </a:rPr>
            </a:br>
            <a:endParaRPr lang="en-US">
              <a:solidFill>
                <a:srgbClr val="FFC000"/>
              </a:solidFill>
              <a:latin typeface="Arial"/>
              <a:ea typeface="+mj-lt"/>
              <a:cs typeface="+mj-lt"/>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8" name="Picture 7" descr="A picture containing a question mark">
            <a:extLst>
              <a:ext uri="{FF2B5EF4-FFF2-40B4-BE49-F238E27FC236}">
                <a16:creationId xmlns:a16="http://schemas.microsoft.com/office/drawing/2014/main" id="{D5DE4291-AA63-4617-BD63-51F86526D02D}"/>
              </a:ext>
            </a:extLst>
          </p:cNvPr>
          <p:cNvPicPr>
            <a:picLocks noChangeAspect="1"/>
          </p:cNvPicPr>
          <p:nvPr/>
        </p:nvPicPr>
        <p:blipFill rotWithShape="1">
          <a:blip r:embed="rId5"/>
          <a:srcRect r="-3" b="11"/>
          <a:stretch/>
        </p:blipFill>
        <p:spPr>
          <a:xfrm>
            <a:off x="6540033" y="1713517"/>
            <a:ext cx="4425300" cy="4451755"/>
          </a:xfrm>
          <a:prstGeom prst="rect">
            <a:avLst/>
          </a:prstGeom>
          <a:noFill/>
        </p:spPr>
      </p:pic>
      <p:sp>
        <p:nvSpPr>
          <p:cNvPr id="3" name="TextBox 2">
            <a:extLst>
              <a:ext uri="{FF2B5EF4-FFF2-40B4-BE49-F238E27FC236}">
                <a16:creationId xmlns:a16="http://schemas.microsoft.com/office/drawing/2014/main" id="{3F5C7A9D-09BA-45CB-B6FA-D76C14D7ADFD}"/>
              </a:ext>
            </a:extLst>
          </p:cNvPr>
          <p:cNvSpPr txBox="1"/>
          <p:nvPr/>
        </p:nvSpPr>
        <p:spPr>
          <a:xfrm>
            <a:off x="1427017" y="493987"/>
            <a:ext cx="7354375" cy="64633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3"/>
                </a:solidFill>
                <a:effectLst/>
                <a:uLnTx/>
                <a:uFillTx/>
                <a:latin typeface="Corbel" panose="020B0503020204020204"/>
                <a:ea typeface="+mn-ea"/>
                <a:cs typeface="+mn-cs"/>
              </a:rPr>
              <a:t>Stakeholder</a:t>
            </a:r>
            <a:r>
              <a:rPr kumimoji="0" lang="en-US" sz="3600" b="1" i="0" u="none" strike="noStrike" kern="1200" cap="none" spc="0" normalizeH="0" baseline="0" noProof="0">
                <a:ln>
                  <a:noFill/>
                </a:ln>
                <a:solidFill>
                  <a:schemeClr val="accent3"/>
                </a:solidFill>
                <a:effectLst/>
                <a:uLnTx/>
                <a:uFillTx/>
                <a:latin typeface="Corbel" panose="020B0503020204020204"/>
                <a:ea typeface="+mn-lt"/>
                <a:cs typeface="+mn-lt"/>
              </a:rPr>
              <a:t> Discussio</a:t>
            </a:r>
            <a:r>
              <a:rPr kumimoji="0" lang="en-US" sz="3200" b="1" i="0" u="none" strike="noStrike" kern="1200" cap="none" spc="0" normalizeH="0" baseline="0" noProof="0">
                <a:ln>
                  <a:noFill/>
                </a:ln>
                <a:solidFill>
                  <a:schemeClr val="accent3"/>
                </a:solidFill>
                <a:effectLst/>
                <a:uLnTx/>
                <a:uFillTx/>
                <a:latin typeface="Corbel" panose="020B0503020204020204"/>
                <a:ea typeface="+mn-lt"/>
                <a:cs typeface="+mn-lt"/>
              </a:rPr>
              <a:t>n</a:t>
            </a:r>
            <a:endParaRPr kumimoji="0" lang="en-US" sz="3200" b="0" i="0" u="none" strike="noStrike" kern="1200" cap="none" spc="0" normalizeH="0" baseline="0" noProof="0">
              <a:ln>
                <a:noFill/>
              </a:ln>
              <a:solidFill>
                <a:schemeClr val="accent3"/>
              </a:solidFill>
              <a:effectLst/>
              <a:uLnTx/>
              <a:uFillTx/>
              <a:latin typeface="Corbel" panose="020B0503020204020204"/>
            </a:endParaRPr>
          </a:p>
        </p:txBody>
      </p:sp>
      <p:pic>
        <p:nvPicPr>
          <p:cNvPr id="5" name="Audio 4">
            <a:hlinkClick r:id="" action="ppaction://media"/>
            <a:extLst>
              <a:ext uri="{FF2B5EF4-FFF2-40B4-BE49-F238E27FC236}">
                <a16:creationId xmlns:a16="http://schemas.microsoft.com/office/drawing/2014/main" id="{AC7D6FE7-777A-4631-83AD-EB04857C52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0303903"/>
      </p:ext>
    </p:extLst>
  </p:cSld>
  <p:clrMapOvr>
    <a:masterClrMapping/>
  </p:clrMapOvr>
  <mc:AlternateContent xmlns:mc="http://schemas.openxmlformats.org/markup-compatibility/2006" xmlns:p14="http://schemas.microsoft.com/office/powerpoint/2010/main">
    <mc:Choice Requires="p14">
      <p:transition spd="med" p14:dur="700" advTm="6465">
        <p:fade/>
      </p:transition>
    </mc:Choice>
    <mc:Fallback xmlns="">
      <p:transition spd="med" advTm="64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2EF5EC-70A2-4EAB-8E61-BEB13528DAA2}"/>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chemeClr val="accent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graphicFrame>
        <p:nvGraphicFramePr>
          <p:cNvPr id="8" name="Content Placeholder 6" descr="Target Setting">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3873937648"/>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6FD196D0-169C-487E-BC5D-EDED066E9E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8224127"/>
      </p:ext>
    </p:extLst>
  </p:cSld>
  <p:clrMapOvr>
    <a:masterClrMapping/>
  </p:clrMapOvr>
  <mc:AlternateContent xmlns:mc="http://schemas.openxmlformats.org/markup-compatibility/2006" xmlns:p14="http://schemas.microsoft.com/office/powerpoint/2010/main">
    <mc:Choice Requires="p14">
      <p:transition spd="med" p14:dur="700" advTm="5443">
        <p:fade/>
      </p:transition>
    </mc:Choice>
    <mc:Fallback xmlns="">
      <p:transition spd="med" advTm="54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 uri="{C183D7F6-B498-43B3-948B-1728B52AA6E4}">
                <adec:decorative xmlns:adec="http://schemas.microsoft.com/office/drawing/2017/decorative" val="0"/>
              </a:ext>
            </a:extLst>
          </p:cNvPr>
          <p:cNvSpPr txBox="1">
            <a:spLocks noGrp="1"/>
          </p:cNvSpPr>
          <p:nvPr>
            <p:ph type="title" idx="4294967295"/>
          </p:nvPr>
        </p:nvSpPr>
        <p:spPr>
          <a:xfrm>
            <a:off x="397328" y="791937"/>
            <a:ext cx="603612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40000"/>
                    <a:lumOff val="60000"/>
                  </a:schemeClr>
                </a:solidFill>
                <a:effectLst/>
                <a:uLnTx/>
                <a:uFillTx/>
                <a:latin typeface="Arial"/>
                <a:ea typeface="+mn-ea"/>
                <a:cs typeface="Arial"/>
              </a:rPr>
              <a:t>Goal #4:</a:t>
            </a:r>
            <a:r>
              <a:rPr kumimoji="0" lang="en-US" sz="3600" b="1" i="0" u="none" strike="noStrike" kern="1200" cap="none" spc="0" normalizeH="0" baseline="0" noProof="0">
                <a:ln>
                  <a:noFill/>
                </a:ln>
                <a:solidFill>
                  <a:schemeClr val="tx1"/>
                </a:solidFill>
                <a:effectLst/>
                <a:uLnTx/>
                <a:uFillTx/>
                <a:latin typeface="Arial"/>
                <a:ea typeface="+mn-lt"/>
                <a:cs typeface="+mn-lt"/>
              </a:rPr>
              <a:t> </a:t>
            </a: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 uri="{C183D7F6-B498-43B3-948B-1728B52AA6E4}">
                <adec:decorative xmlns:adec="http://schemas.microsoft.com/office/drawing/2017/decorative" val="0"/>
              </a:ext>
            </a:extLst>
          </p:cNvPr>
          <p:cNvSpPr txBox="1"/>
          <p:nvPr/>
        </p:nvSpPr>
        <p:spPr>
          <a:xfrm>
            <a:off x="276018" y="1632369"/>
            <a:ext cx="9012948" cy="3293209"/>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a:solidFill>
                <a:srgbClr val="2F528F"/>
              </a:solidFill>
              <a:latin typeface="Arial"/>
              <a:cs typeface="Arial"/>
            </a:endParaRPr>
          </a:p>
          <a:p>
            <a:r>
              <a:rPr lang="en-US" sz="4000">
                <a:solidFill>
                  <a:srgbClr val="2F528F"/>
                </a:solidFill>
                <a:latin typeface="Arial"/>
                <a:cs typeface="Arial"/>
              </a:rPr>
              <a:t>Review proposed SPP Indicator 15  </a:t>
            </a:r>
          </a:p>
          <a:p>
            <a:r>
              <a:rPr lang="en-US" sz="4000">
                <a:solidFill>
                  <a:srgbClr val="2F528F"/>
                </a:solidFill>
                <a:latin typeface="Arial"/>
                <a:cs typeface="Arial"/>
              </a:rPr>
              <a:t>targets for the FFY 2020-2025 </a:t>
            </a:r>
          </a:p>
          <a:p>
            <a:r>
              <a:rPr lang="en-US" sz="4000">
                <a:solidFill>
                  <a:srgbClr val="2F528F"/>
                </a:solidFill>
                <a:latin typeface="Arial"/>
                <a:cs typeface="Arial"/>
              </a:rPr>
              <a:t>SPP/APR.</a:t>
            </a:r>
          </a:p>
          <a:p>
            <a:endParaRPr lang="en-US" sz="4400">
              <a:solidFill>
                <a:srgbClr val="1F3864"/>
              </a:solidFill>
              <a:latin typeface="Corbel" panose="020B0503020204020204"/>
              <a:cs typeface="Arial"/>
            </a:endParaRPr>
          </a:p>
        </p:txBody>
      </p:sp>
      <p:pic>
        <p:nvPicPr>
          <p:cNvPr id="6" name="Picture 5">
            <a:extLst>
              <a:ext uri="{FF2B5EF4-FFF2-40B4-BE49-F238E27FC236}">
                <a16:creationId xmlns:a16="http://schemas.microsoft.com/office/drawing/2014/main" id="{B0399B09-0CE3-4A69-B58A-1028847BC3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92018" y="1777334"/>
            <a:ext cx="2523963" cy="2530059"/>
          </a:xfrm>
          <a:prstGeom prst="rect">
            <a:avLst/>
          </a:prstGeom>
        </p:spPr>
      </p:pic>
      <p:sp>
        <p:nvSpPr>
          <p:cNvPr id="4" name="Slide Number Placeholder 3">
            <a:extLst>
              <a:ext uri="{FF2B5EF4-FFF2-40B4-BE49-F238E27FC236}">
                <a16:creationId xmlns:a16="http://schemas.microsoft.com/office/drawing/2014/main" id="{8EE7E888-4496-452D-AB3A-882DE5489D61}"/>
              </a:ext>
              <a:ext uri="{C183D7F6-B498-43B3-948B-1728B52AA6E4}">
                <adec:decorative xmlns:adec="http://schemas.microsoft.com/office/drawing/2017/decorative" val="0"/>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35</a:t>
            </a:fld>
            <a:endParaRPr lang="en-US"/>
          </a:p>
        </p:txBody>
      </p:sp>
      <p:pic>
        <p:nvPicPr>
          <p:cNvPr id="2" name="Audio 1">
            <a:hlinkClick r:id="" action="ppaction://media"/>
            <a:extLst>
              <a:ext uri="{FF2B5EF4-FFF2-40B4-BE49-F238E27FC236}">
                <a16:creationId xmlns:a16="http://schemas.microsoft.com/office/drawing/2014/main" id="{F2569147-8309-40D8-81EB-D63012E168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614989"/>
      </p:ext>
    </p:extLst>
  </p:cSld>
  <p:clrMapOvr>
    <a:masterClrMapping/>
  </p:clrMapOvr>
  <mc:AlternateContent xmlns:mc="http://schemas.openxmlformats.org/markup-compatibility/2006" xmlns:p14="http://schemas.microsoft.com/office/powerpoint/2010/main">
    <mc:Choice Requires="p14">
      <p:transition spd="med" p14:dur="700" advTm="10644">
        <p:fade/>
      </p:transition>
    </mc:Choice>
    <mc:Fallback xmlns="">
      <p:transition spd="med" advTm="10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1035074" y="251897"/>
            <a:ext cx="8609949" cy="1183566"/>
          </a:xfrm>
        </p:spPr>
        <p:txBody>
          <a:bodyPr anchor="b">
            <a:normAutofit/>
          </a:bodyPr>
          <a:lstStyle/>
          <a:p>
            <a:r>
              <a:rPr lang="en-US" sz="3200" b="1">
                <a:latin typeface="Arial"/>
                <a:cs typeface="Arial"/>
              </a:rPr>
              <a:t>Proposed Indicator 15 Targets 2021-2025</a:t>
            </a:r>
          </a:p>
        </p:txBody>
      </p:sp>
      <p:graphicFrame>
        <p:nvGraphicFramePr>
          <p:cNvPr id="5" name="Table 4">
            <a:extLst>
              <a:ext uri="{FF2B5EF4-FFF2-40B4-BE49-F238E27FC236}">
                <a16:creationId xmlns:a16="http://schemas.microsoft.com/office/drawing/2014/main" id="{FDEE8D74-40C9-4E4C-B370-1E06B57DBF56}"/>
              </a:ext>
            </a:extLst>
          </p:cNvPr>
          <p:cNvGraphicFramePr>
            <a:graphicFrameLocks noGrp="1"/>
          </p:cNvGraphicFramePr>
          <p:nvPr>
            <p:extLst>
              <p:ext uri="{D42A27DB-BD31-4B8C-83A1-F6EECF244321}">
                <p14:modId xmlns:p14="http://schemas.microsoft.com/office/powerpoint/2010/main" val="694466244"/>
              </p:ext>
            </p:extLst>
          </p:nvPr>
        </p:nvGraphicFramePr>
        <p:xfrm>
          <a:off x="1136952" y="1935238"/>
          <a:ext cx="3792345" cy="761999"/>
        </p:xfrm>
        <a:graphic>
          <a:graphicData uri="http://schemas.openxmlformats.org/drawingml/2006/table">
            <a:tbl>
              <a:tblPr firstRow="1" bandRow="1">
                <a:tableStyleId>{3B4B98B0-60AC-42C2-AFA5-B58CD77FA1E5}</a:tableStyleId>
              </a:tblPr>
              <a:tblGrid>
                <a:gridCol w="1134462">
                  <a:extLst>
                    <a:ext uri="{9D8B030D-6E8A-4147-A177-3AD203B41FA5}">
                      <a16:colId xmlns:a16="http://schemas.microsoft.com/office/drawing/2014/main" val="1728900745"/>
                    </a:ext>
                  </a:extLst>
                </a:gridCol>
                <a:gridCol w="1264115">
                  <a:extLst>
                    <a:ext uri="{9D8B030D-6E8A-4147-A177-3AD203B41FA5}">
                      <a16:colId xmlns:a16="http://schemas.microsoft.com/office/drawing/2014/main" val="531507679"/>
                    </a:ext>
                  </a:extLst>
                </a:gridCol>
                <a:gridCol w="1393768">
                  <a:extLst>
                    <a:ext uri="{9D8B030D-6E8A-4147-A177-3AD203B41FA5}">
                      <a16:colId xmlns:a16="http://schemas.microsoft.com/office/drawing/2014/main" val="3042949847"/>
                    </a:ext>
                  </a:extLst>
                </a:gridCol>
              </a:tblGrid>
              <a:tr h="340178">
                <a:tc>
                  <a:txBody>
                    <a:bodyPr/>
                    <a:lstStyle/>
                    <a:p>
                      <a:pPr algn="ctr" rtl="0" fontAlgn="base"/>
                      <a:r>
                        <a:rPr lang="en-US" sz="1600" b="1">
                          <a:effectLst/>
                          <a:latin typeface="Arial"/>
                        </a:rPr>
                        <a:t>Baseline </a:t>
                      </a:r>
                    </a:p>
                  </a:txBody>
                  <a:tcPr/>
                </a:tc>
                <a:tc>
                  <a:txBody>
                    <a:bodyPr/>
                    <a:lstStyle/>
                    <a:p>
                      <a:pPr algn="ctr" rtl="0" fontAlgn="base"/>
                      <a:r>
                        <a:rPr lang="en-US" sz="1600" b="1">
                          <a:effectLst/>
                          <a:latin typeface="Arial"/>
                        </a:rPr>
                        <a:t>2006 </a:t>
                      </a:r>
                    </a:p>
                  </a:txBody>
                  <a:tcPr/>
                </a:tc>
                <a:tc>
                  <a:txBody>
                    <a:bodyPr/>
                    <a:lstStyle/>
                    <a:p>
                      <a:pPr algn="ctr" rtl="0" fontAlgn="base"/>
                      <a:r>
                        <a:rPr lang="en-US" sz="1600" b="1">
                          <a:effectLst/>
                          <a:latin typeface="Arial"/>
                        </a:rPr>
                        <a:t>10.63% </a:t>
                      </a:r>
                    </a:p>
                  </a:txBody>
                  <a:tcPr anchor="ctr"/>
                </a:tc>
                <a:extLst>
                  <a:ext uri="{0D108BD9-81ED-4DB2-BD59-A6C34878D82A}">
                    <a16:rowId xmlns:a16="http://schemas.microsoft.com/office/drawing/2014/main" val="2685083974"/>
                  </a:ext>
                </a:extLst>
              </a:tr>
              <a:tr h="421821">
                <a:tc>
                  <a:txBody>
                    <a:bodyPr/>
                    <a:lstStyle/>
                    <a:p>
                      <a:pPr algn="ctr" rtl="0" fontAlgn="base"/>
                      <a:endParaRPr lang="en-US" sz="1600" b="1">
                        <a:effectLst/>
                        <a:latin typeface="Arial"/>
                      </a:endParaRPr>
                    </a:p>
                  </a:txBody>
                  <a:tcPr/>
                </a:tc>
                <a:tc>
                  <a:txBody>
                    <a:bodyPr/>
                    <a:lstStyle/>
                    <a:p>
                      <a:pPr algn="ctr" rtl="0" fontAlgn="base"/>
                      <a:r>
                        <a:rPr lang="en-US" sz="1600" b="1">
                          <a:effectLst/>
                          <a:latin typeface="Arial"/>
                        </a:rPr>
                        <a:t>2021 </a:t>
                      </a:r>
                    </a:p>
                  </a:txBody>
                  <a:tcPr anchor="ctr"/>
                </a:tc>
                <a:tc>
                  <a:txBody>
                    <a:bodyPr/>
                    <a:lstStyle/>
                    <a:p>
                      <a:pPr algn="ctr" rtl="0" fontAlgn="base"/>
                      <a:r>
                        <a:rPr lang="en-US" sz="1600" b="1">
                          <a:effectLst/>
                          <a:latin typeface="Arial"/>
                        </a:rPr>
                        <a:t>1.02% </a:t>
                      </a:r>
                    </a:p>
                  </a:txBody>
                  <a:tcPr anchor="ctr"/>
                </a:tc>
                <a:extLst>
                  <a:ext uri="{0D108BD9-81ED-4DB2-BD59-A6C34878D82A}">
                    <a16:rowId xmlns:a16="http://schemas.microsoft.com/office/drawing/2014/main" val="3709105219"/>
                  </a:ext>
                </a:extLst>
              </a:tr>
            </a:tbl>
          </a:graphicData>
        </a:graphic>
      </p:graphicFrame>
      <p:sp>
        <p:nvSpPr>
          <p:cNvPr id="3" name="TextBox 2">
            <a:extLst>
              <a:ext uri="{FF2B5EF4-FFF2-40B4-BE49-F238E27FC236}">
                <a16:creationId xmlns:a16="http://schemas.microsoft.com/office/drawing/2014/main" id="{3F6542CF-4816-4F21-986F-40A6995BC1D2}"/>
              </a:ext>
            </a:extLst>
          </p:cNvPr>
          <p:cNvSpPr txBox="1"/>
          <p:nvPr/>
        </p:nvSpPr>
        <p:spPr>
          <a:xfrm>
            <a:off x="1035074" y="2996957"/>
            <a:ext cx="9788322" cy="400110"/>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Proposed Targets</a:t>
            </a:r>
          </a:p>
        </p:txBody>
      </p:sp>
      <p:graphicFrame>
        <p:nvGraphicFramePr>
          <p:cNvPr id="11" name="Table 10">
            <a:extLst>
              <a:ext uri="{FF2B5EF4-FFF2-40B4-BE49-F238E27FC236}">
                <a16:creationId xmlns:a16="http://schemas.microsoft.com/office/drawing/2014/main" id="{1E551029-AE56-471C-9620-6ACA07EA0822}"/>
              </a:ext>
            </a:extLst>
          </p:cNvPr>
          <p:cNvGraphicFramePr>
            <a:graphicFrameLocks noGrp="1"/>
          </p:cNvGraphicFramePr>
          <p:nvPr>
            <p:extLst>
              <p:ext uri="{D42A27DB-BD31-4B8C-83A1-F6EECF244321}">
                <p14:modId xmlns:p14="http://schemas.microsoft.com/office/powerpoint/2010/main" val="2691706607"/>
              </p:ext>
            </p:extLst>
          </p:nvPr>
        </p:nvGraphicFramePr>
        <p:xfrm>
          <a:off x="1136952" y="3594704"/>
          <a:ext cx="9788322" cy="1848902"/>
        </p:xfrm>
        <a:graphic>
          <a:graphicData uri="http://schemas.openxmlformats.org/drawingml/2006/table">
            <a:tbl>
              <a:tblPr firstRow="1" bandRow="1">
                <a:tableStyleId>{8799B23B-EC83-4686-B30A-512413B5E67A}</a:tableStyleId>
              </a:tblPr>
              <a:tblGrid>
                <a:gridCol w="1508972">
                  <a:extLst>
                    <a:ext uri="{9D8B030D-6E8A-4147-A177-3AD203B41FA5}">
                      <a16:colId xmlns:a16="http://schemas.microsoft.com/office/drawing/2014/main" val="1230815469"/>
                    </a:ext>
                  </a:extLst>
                </a:gridCol>
                <a:gridCol w="1554570">
                  <a:extLst>
                    <a:ext uri="{9D8B030D-6E8A-4147-A177-3AD203B41FA5}">
                      <a16:colId xmlns:a16="http://schemas.microsoft.com/office/drawing/2014/main" val="1820426426"/>
                    </a:ext>
                  </a:extLst>
                </a:gridCol>
                <a:gridCol w="1133658">
                  <a:extLst>
                    <a:ext uri="{9D8B030D-6E8A-4147-A177-3AD203B41FA5}">
                      <a16:colId xmlns:a16="http://schemas.microsoft.com/office/drawing/2014/main" val="3789226808"/>
                    </a:ext>
                  </a:extLst>
                </a:gridCol>
                <a:gridCol w="1133658">
                  <a:extLst>
                    <a:ext uri="{9D8B030D-6E8A-4147-A177-3AD203B41FA5}">
                      <a16:colId xmlns:a16="http://schemas.microsoft.com/office/drawing/2014/main" val="2039979165"/>
                    </a:ext>
                  </a:extLst>
                </a:gridCol>
                <a:gridCol w="1133658">
                  <a:extLst>
                    <a:ext uri="{9D8B030D-6E8A-4147-A177-3AD203B41FA5}">
                      <a16:colId xmlns:a16="http://schemas.microsoft.com/office/drawing/2014/main" val="783545581"/>
                    </a:ext>
                  </a:extLst>
                </a:gridCol>
                <a:gridCol w="1133658">
                  <a:extLst>
                    <a:ext uri="{9D8B030D-6E8A-4147-A177-3AD203B41FA5}">
                      <a16:colId xmlns:a16="http://schemas.microsoft.com/office/drawing/2014/main" val="4204651404"/>
                    </a:ext>
                  </a:extLst>
                </a:gridCol>
                <a:gridCol w="1133658">
                  <a:extLst>
                    <a:ext uri="{9D8B030D-6E8A-4147-A177-3AD203B41FA5}">
                      <a16:colId xmlns:a16="http://schemas.microsoft.com/office/drawing/2014/main" val="3502979272"/>
                    </a:ext>
                  </a:extLst>
                </a:gridCol>
                <a:gridCol w="1056490">
                  <a:extLst>
                    <a:ext uri="{9D8B030D-6E8A-4147-A177-3AD203B41FA5}">
                      <a16:colId xmlns:a16="http://schemas.microsoft.com/office/drawing/2014/main" val="46775132"/>
                    </a:ext>
                  </a:extLst>
                </a:gridCol>
              </a:tblGrid>
              <a:tr h="820510">
                <a:tc>
                  <a:txBody>
                    <a:bodyPr/>
                    <a:lstStyle/>
                    <a:p>
                      <a:pPr algn="ctr" rtl="0" fontAlgn="base"/>
                      <a:r>
                        <a:rPr lang="en-US" sz="2100" b="1">
                          <a:effectLst/>
                          <a:latin typeface="Arial"/>
                        </a:rPr>
                        <a:t>Baseline Data </a:t>
                      </a:r>
                    </a:p>
                  </a:txBody>
                  <a:tcPr marL="96722" marR="96722" marT="48361" marB="48361"/>
                </a:tc>
                <a:tc>
                  <a:txBody>
                    <a:bodyPr/>
                    <a:lstStyle/>
                    <a:p>
                      <a:pPr algn="ctr" rtl="0" fontAlgn="base"/>
                      <a:r>
                        <a:rPr lang="en-US" sz="2100" b="1">
                          <a:effectLst/>
                          <a:latin typeface="Arial"/>
                        </a:rPr>
                        <a:t>FFY </a:t>
                      </a:r>
                    </a:p>
                  </a:txBody>
                  <a:tcPr marL="96722" marR="96722" marT="48361" marB="48361"/>
                </a:tc>
                <a:tc>
                  <a:txBody>
                    <a:bodyPr/>
                    <a:lstStyle/>
                    <a:p>
                      <a:pPr algn="ctr" rtl="0" fontAlgn="base"/>
                      <a:r>
                        <a:rPr lang="en-US" sz="2100" b="1">
                          <a:effectLst/>
                          <a:latin typeface="Arial"/>
                        </a:rPr>
                        <a:t>2020 </a:t>
                      </a:r>
                    </a:p>
                  </a:txBody>
                  <a:tcPr marL="96722" marR="96722" marT="48361" marB="48361"/>
                </a:tc>
                <a:tc>
                  <a:txBody>
                    <a:bodyPr/>
                    <a:lstStyle/>
                    <a:p>
                      <a:pPr algn="ctr" rtl="0" fontAlgn="base"/>
                      <a:r>
                        <a:rPr lang="en-US" sz="2100" b="1">
                          <a:effectLst/>
                          <a:latin typeface="Arial"/>
                        </a:rPr>
                        <a:t>2021 </a:t>
                      </a:r>
                    </a:p>
                  </a:txBody>
                  <a:tcPr marL="96722" marR="96722" marT="48361" marB="48361"/>
                </a:tc>
                <a:tc>
                  <a:txBody>
                    <a:bodyPr/>
                    <a:lstStyle/>
                    <a:p>
                      <a:pPr algn="ctr" rtl="0" fontAlgn="base"/>
                      <a:r>
                        <a:rPr lang="en-US" sz="2100" b="1">
                          <a:effectLst/>
                          <a:latin typeface="Arial"/>
                        </a:rPr>
                        <a:t>2022 </a:t>
                      </a:r>
                    </a:p>
                  </a:txBody>
                  <a:tcPr marL="96722" marR="96722" marT="48361" marB="48361"/>
                </a:tc>
                <a:tc>
                  <a:txBody>
                    <a:bodyPr/>
                    <a:lstStyle/>
                    <a:p>
                      <a:pPr algn="ctr" rtl="0" fontAlgn="base"/>
                      <a:r>
                        <a:rPr lang="en-US" sz="2100" b="1">
                          <a:effectLst/>
                          <a:latin typeface="Arial"/>
                        </a:rPr>
                        <a:t>2023 </a:t>
                      </a:r>
                    </a:p>
                  </a:txBody>
                  <a:tcPr marL="96722" marR="96722" marT="48361" marB="48361"/>
                </a:tc>
                <a:tc>
                  <a:txBody>
                    <a:bodyPr/>
                    <a:lstStyle/>
                    <a:p>
                      <a:pPr algn="ctr" rtl="0" fontAlgn="base"/>
                      <a:r>
                        <a:rPr lang="en-US" sz="2100" b="1">
                          <a:effectLst/>
                          <a:latin typeface="Arial"/>
                        </a:rPr>
                        <a:t>2024 </a:t>
                      </a:r>
                    </a:p>
                  </a:txBody>
                  <a:tcPr marL="96722" marR="96722" marT="48361" marB="48361"/>
                </a:tc>
                <a:tc>
                  <a:txBody>
                    <a:bodyPr/>
                    <a:lstStyle/>
                    <a:p>
                      <a:pPr algn="ctr" rtl="0" fontAlgn="base"/>
                      <a:r>
                        <a:rPr lang="en-US" sz="2100" b="1">
                          <a:effectLst/>
                          <a:latin typeface="Arial"/>
                        </a:rPr>
                        <a:t>2025 </a:t>
                      </a:r>
                    </a:p>
                  </a:txBody>
                  <a:tcPr marL="96722" marR="96722" marT="48361" marB="48361"/>
                </a:tc>
                <a:extLst>
                  <a:ext uri="{0D108BD9-81ED-4DB2-BD59-A6C34878D82A}">
                    <a16:rowId xmlns:a16="http://schemas.microsoft.com/office/drawing/2014/main" val="3572179560"/>
                  </a:ext>
                </a:extLst>
              </a:tr>
              <a:tr h="1028392">
                <a:tc>
                  <a:txBody>
                    <a:bodyPr/>
                    <a:lstStyle/>
                    <a:p>
                      <a:pPr algn="ctr" rtl="0" fontAlgn="base"/>
                      <a:endParaRPr lang="en-US" sz="2100" b="1">
                        <a:effectLst/>
                        <a:latin typeface="Arial"/>
                      </a:endParaRPr>
                    </a:p>
                    <a:p>
                      <a:pPr lvl="0" algn="ctr">
                        <a:buNone/>
                      </a:pPr>
                      <a:r>
                        <a:rPr lang="en-US" sz="1900" b="1">
                          <a:effectLst/>
                          <a:latin typeface="Arial"/>
                        </a:rPr>
                        <a:t>1.02% </a:t>
                      </a:r>
                      <a:endParaRPr lang="en-US" sz="1900">
                        <a:latin typeface="Arial"/>
                      </a:endParaRPr>
                    </a:p>
                  </a:txBody>
                  <a:tcPr marL="96722" marR="96722" marT="48361" marB="48361"/>
                </a:tc>
                <a:tc>
                  <a:txBody>
                    <a:bodyPr/>
                    <a:lstStyle/>
                    <a:p>
                      <a:pPr rtl="0" fontAlgn="base"/>
                      <a:r>
                        <a:rPr lang="en-US" sz="1900" b="1">
                          <a:effectLst/>
                          <a:latin typeface="Arial"/>
                        </a:rPr>
                        <a:t>Target &lt;= </a:t>
                      </a:r>
                    </a:p>
                  </a:txBody>
                  <a:tcPr marL="96722" marR="96722" marT="48361" marB="48361" anchor="ctr"/>
                </a:tc>
                <a:tc>
                  <a:txBody>
                    <a:bodyPr/>
                    <a:lstStyle/>
                    <a:p>
                      <a:pPr algn="ctr" rtl="0" fontAlgn="base"/>
                      <a:r>
                        <a:rPr lang="en-US" sz="1900" b="1">
                          <a:effectLst/>
                          <a:latin typeface="Arial"/>
                        </a:rPr>
                        <a:t>1.00-2.00% </a:t>
                      </a:r>
                    </a:p>
                  </a:txBody>
                  <a:tcPr marL="96722" marR="96722" marT="48361" marB="48361" anchor="ctr"/>
                </a:tc>
                <a:tc>
                  <a:txBody>
                    <a:bodyPr/>
                    <a:lstStyle/>
                    <a:p>
                      <a:pPr algn="ctr" rtl="0" fontAlgn="base"/>
                      <a:r>
                        <a:rPr lang="en-US" sz="1900" b="1">
                          <a:effectLst/>
                          <a:latin typeface="Arial"/>
                        </a:rPr>
                        <a:t>1.00-2.00% </a:t>
                      </a:r>
                    </a:p>
                  </a:txBody>
                  <a:tcPr marL="96722" marR="96722" marT="48361" marB="48361" anchor="ctr"/>
                </a:tc>
                <a:tc>
                  <a:txBody>
                    <a:bodyPr/>
                    <a:lstStyle/>
                    <a:p>
                      <a:pPr algn="ctr" rtl="0" fontAlgn="base"/>
                      <a:r>
                        <a:rPr lang="en-US" sz="1900" b="1">
                          <a:effectLst/>
                          <a:latin typeface="Arial"/>
                        </a:rPr>
                        <a:t>1.00-2.00% </a:t>
                      </a:r>
                    </a:p>
                  </a:txBody>
                  <a:tcPr marL="96722" marR="96722" marT="48361" marB="48361" anchor="ctr"/>
                </a:tc>
                <a:tc>
                  <a:txBody>
                    <a:bodyPr/>
                    <a:lstStyle/>
                    <a:p>
                      <a:pPr algn="ctr" rtl="0" fontAlgn="base"/>
                      <a:r>
                        <a:rPr lang="en-US" sz="1900" b="1">
                          <a:effectLst/>
                          <a:latin typeface="Arial"/>
                        </a:rPr>
                        <a:t>1.00-2.00% </a:t>
                      </a:r>
                    </a:p>
                  </a:txBody>
                  <a:tcPr marL="96722" marR="96722" marT="48361" marB="48361" anchor="ctr"/>
                </a:tc>
                <a:tc>
                  <a:txBody>
                    <a:bodyPr/>
                    <a:lstStyle/>
                    <a:p>
                      <a:pPr algn="ctr" rtl="0" fontAlgn="base"/>
                      <a:r>
                        <a:rPr lang="en-US" sz="1900" b="1">
                          <a:effectLst/>
                          <a:latin typeface="Arial"/>
                        </a:rPr>
                        <a:t>1.00-2.00% </a:t>
                      </a:r>
                    </a:p>
                  </a:txBody>
                  <a:tcPr marL="96722" marR="96722" marT="48361" marB="48361" anchor="ctr"/>
                </a:tc>
                <a:tc>
                  <a:txBody>
                    <a:bodyPr/>
                    <a:lstStyle/>
                    <a:p>
                      <a:pPr algn="ctr" rtl="0" fontAlgn="base"/>
                      <a:endParaRPr lang="en-US" sz="1900" b="1">
                        <a:effectLst/>
                        <a:latin typeface="Arial"/>
                      </a:endParaRPr>
                    </a:p>
                    <a:p>
                      <a:pPr lvl="0" algn="ctr">
                        <a:buNone/>
                      </a:pPr>
                      <a:r>
                        <a:rPr lang="en-US" sz="1900" b="1">
                          <a:effectLst/>
                          <a:latin typeface="Arial"/>
                        </a:rPr>
                        <a:t>2.0% </a:t>
                      </a:r>
                    </a:p>
                  </a:txBody>
                  <a:tcPr marL="96722" marR="96722" marT="48361" marB="48361"/>
                </a:tc>
                <a:extLst>
                  <a:ext uri="{0D108BD9-81ED-4DB2-BD59-A6C34878D82A}">
                    <a16:rowId xmlns:a16="http://schemas.microsoft.com/office/drawing/2014/main" val="1101854406"/>
                  </a:ext>
                </a:extLst>
              </a:tr>
            </a:tbl>
          </a:graphicData>
        </a:graphic>
      </p:graphicFrame>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a:pPr>
                <a:lnSpc>
                  <a:spcPct val="90000"/>
                </a:lnSpc>
                <a:spcAft>
                  <a:spcPts val="600"/>
                </a:spcAft>
              </a:pPr>
              <a:t>36</a:t>
            </a:fld>
            <a:endParaRPr lang="en-US" sz="1000"/>
          </a:p>
        </p:txBody>
      </p:sp>
      <p:pic>
        <p:nvPicPr>
          <p:cNvPr id="12" name="Audio 11">
            <a:hlinkClick r:id="" action="ppaction://media"/>
            <a:extLst>
              <a:ext uri="{FF2B5EF4-FFF2-40B4-BE49-F238E27FC236}">
                <a16:creationId xmlns:a16="http://schemas.microsoft.com/office/drawing/2014/main" id="{4625327C-E4AC-47C7-B254-E88CCDF772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4730701"/>
      </p:ext>
    </p:extLst>
  </p:cSld>
  <p:clrMapOvr>
    <a:masterClrMapping/>
  </p:clrMapOvr>
  <mc:AlternateContent xmlns:mc="http://schemas.openxmlformats.org/markup-compatibility/2006" xmlns:p14="http://schemas.microsoft.com/office/powerpoint/2010/main">
    <mc:Choice Requires="p14">
      <p:transition spd="med" p14:dur="700" advTm="128825">
        <p:fade/>
      </p:transition>
    </mc:Choice>
    <mc:Fallback xmlns="">
      <p:transition spd="med" advTm="128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734291" y="1713518"/>
            <a:ext cx="5221685" cy="4133099"/>
          </a:xfrm>
          <a:solidFill>
            <a:schemeClr val="bg2">
              <a:lumMod val="25000"/>
            </a:schemeClr>
          </a:solidFill>
        </p:spPr>
        <p:txBody>
          <a:bodyPr>
            <a:normAutofit/>
          </a:bodyPr>
          <a:lstStyle/>
          <a:p>
            <a:r>
              <a:rPr kumimoji="0" lang="en-US" sz="3200" b="0" i="0" u="none" strike="noStrike" kern="1200" cap="none" spc="0" normalizeH="0" baseline="0" noProof="0">
                <a:ln>
                  <a:noFill/>
                </a:ln>
                <a:solidFill>
                  <a:srgbClr val="FFC000"/>
                </a:solidFill>
                <a:effectLst/>
                <a:uLnTx/>
                <a:uFillTx/>
                <a:latin typeface="Arial"/>
                <a:ea typeface="+mj-lt"/>
                <a:cs typeface="+mj-lt"/>
              </a:rPr>
              <a:t>Are the targets achievable and rigorous?</a:t>
            </a:r>
            <a:br>
              <a:rPr kumimoji="0" lang="en-US" sz="3200" b="0" i="0" u="none" strike="noStrike" kern="1200" cap="none" spc="0" normalizeH="0" baseline="0" noProof="0">
                <a:ln>
                  <a:noFill/>
                </a:ln>
                <a:solidFill>
                  <a:srgbClr val="FFC000"/>
                </a:solidFill>
                <a:effectLst/>
                <a:uLnTx/>
                <a:uFillTx/>
                <a:latin typeface="Arial"/>
                <a:ea typeface="+mj-lt"/>
                <a:cs typeface="+mj-lt"/>
              </a:rPr>
            </a:br>
            <a:br>
              <a:rPr lang="en-US" sz="3200">
                <a:solidFill>
                  <a:srgbClr val="FFC000"/>
                </a:solidFill>
                <a:latin typeface="Arial"/>
                <a:ea typeface="+mj-lt"/>
                <a:cs typeface="+mj-lt"/>
              </a:rPr>
            </a:br>
            <a:r>
              <a:rPr lang="en-US" sz="3200">
                <a:solidFill>
                  <a:srgbClr val="FFC000"/>
                </a:solidFill>
                <a:latin typeface="Arial"/>
                <a:ea typeface="+mj-lt"/>
                <a:cs typeface="+mj-lt"/>
              </a:rPr>
              <a:t>Are the targets too high, too low or just right?</a:t>
            </a:r>
            <a:br>
              <a:rPr lang="en-US">
                <a:ea typeface="+mj-lt"/>
                <a:cs typeface="+mj-lt"/>
              </a:rPr>
            </a:br>
            <a:endParaRPr lang="en-US">
              <a:solidFill>
                <a:srgbClr val="FFC000"/>
              </a:solidFill>
              <a:ea typeface="+mj-lt"/>
              <a:cs typeface="+mj-lt"/>
            </a:endParaRPr>
          </a:p>
        </p:txBody>
      </p:sp>
      <p:pic>
        <p:nvPicPr>
          <p:cNvPr id="8" name="Picture 7" descr="A picture containing a question mark">
            <a:extLst>
              <a:ext uri="{FF2B5EF4-FFF2-40B4-BE49-F238E27FC236}">
                <a16:creationId xmlns:a16="http://schemas.microsoft.com/office/drawing/2014/main" id="{D5DE4291-AA63-4617-BD63-51F86526D02D}"/>
              </a:ext>
            </a:extLst>
          </p:cNvPr>
          <p:cNvPicPr>
            <a:picLocks noChangeAspect="1"/>
          </p:cNvPicPr>
          <p:nvPr/>
        </p:nvPicPr>
        <p:blipFill rotWithShape="1">
          <a:blip r:embed="rId5"/>
          <a:srcRect r="-3" b="11"/>
          <a:stretch/>
        </p:blipFill>
        <p:spPr>
          <a:xfrm>
            <a:off x="6443627" y="1713517"/>
            <a:ext cx="4764699" cy="4133099"/>
          </a:xfrm>
          <a:prstGeom prst="rect">
            <a:avLst/>
          </a:prstGeom>
          <a:noFill/>
        </p:spPr>
      </p:pic>
      <p:sp>
        <p:nvSpPr>
          <p:cNvPr id="3" name="TextBox 2">
            <a:extLst>
              <a:ext uri="{FF2B5EF4-FFF2-40B4-BE49-F238E27FC236}">
                <a16:creationId xmlns:a16="http://schemas.microsoft.com/office/drawing/2014/main" id="{3F5C7A9D-09BA-45CB-B6FA-D76C14D7ADFD}"/>
              </a:ext>
            </a:extLst>
          </p:cNvPr>
          <p:cNvSpPr txBox="1"/>
          <p:nvPr/>
        </p:nvSpPr>
        <p:spPr>
          <a:xfrm>
            <a:off x="1032641" y="493987"/>
            <a:ext cx="7748751" cy="58477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4">
                    <a:lumMod val="50000"/>
                  </a:schemeClr>
                </a:solidFill>
              </a:rPr>
              <a:t>Stakeholder</a:t>
            </a:r>
            <a:r>
              <a:rPr lang="en-US" sz="3200" b="1">
                <a:solidFill>
                  <a:schemeClr val="accent4">
                    <a:lumMod val="50000"/>
                  </a:schemeClr>
                </a:solidFill>
                <a:ea typeface="+mn-lt"/>
                <a:cs typeface="+mn-lt"/>
              </a:rPr>
              <a:t> Discussion</a:t>
            </a:r>
            <a:endParaRPr lang="en-US" sz="3200">
              <a:solidFill>
                <a:schemeClr val="accent4">
                  <a:lumMod val="50000"/>
                </a:schemeClr>
              </a:solidFill>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37</a:t>
            </a:fld>
            <a:endParaRPr lang="en-US"/>
          </a:p>
        </p:txBody>
      </p:sp>
      <p:pic>
        <p:nvPicPr>
          <p:cNvPr id="5" name="Audio 4">
            <a:hlinkClick r:id="" action="ppaction://media"/>
            <a:extLst>
              <a:ext uri="{FF2B5EF4-FFF2-40B4-BE49-F238E27FC236}">
                <a16:creationId xmlns:a16="http://schemas.microsoft.com/office/drawing/2014/main" id="{1FACC0F4-F8F5-4E22-A329-03AEB6A895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5938930"/>
      </p:ext>
    </p:extLst>
  </p:cSld>
  <p:clrMapOvr>
    <a:masterClrMapping/>
  </p:clrMapOvr>
  <mc:AlternateContent xmlns:mc="http://schemas.openxmlformats.org/markup-compatibility/2006" xmlns:p14="http://schemas.microsoft.com/office/powerpoint/2010/main">
    <mc:Choice Requires="p14">
      <p:transition spd="med" p14:dur="700" advTm="11033">
        <p:fade/>
      </p:transition>
    </mc:Choice>
    <mc:Fallback xmlns="">
      <p:transition spd="med" advTm="11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ctr">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a:t>
            </a:r>
            <a:r>
              <a:rPr lang="en-US" sz="2800">
                <a:solidFill>
                  <a:srgbClr val="1F3864"/>
                </a:solidFill>
                <a:latin typeface="Corbel" panose="020B0503020204020204"/>
              </a:rPr>
              <a:t>the </a:t>
            </a:r>
            <a:r>
              <a:rPr lang="en-US" sz="2800">
                <a:ea typeface="+mn-lt"/>
                <a:cs typeface="+mn-lt"/>
                <a:hlinkClick r:id="rId12">
                  <a:extLst>
                    <a:ext uri="{A12FA001-AC4F-418D-AE19-62706E023703}">
                      <ahyp:hlinkClr xmlns:ahyp="http://schemas.microsoft.com/office/drawing/2018/hyperlinkcolor" val="tx"/>
                    </a:ext>
                  </a:extLst>
                </a:hlinkClick>
              </a:rPr>
              <a:t>SPP/APR webpage</a:t>
            </a:r>
            <a:r>
              <a:rPr lang="en-US" sz="2800">
                <a:solidFill>
                  <a:srgbClr val="1F3864"/>
                </a:solidFill>
                <a:latin typeface="Corbel" panose="020B0503020204020204"/>
                <a:cs typeface="Arial"/>
              </a:rPr>
              <a:t>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a:rPr>
              <a:t>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38</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Online Survey</a:t>
            </a:r>
          </a:p>
        </p:txBody>
      </p:sp>
      <p:pic>
        <p:nvPicPr>
          <p:cNvPr id="11" name="Audio 10">
            <a:hlinkClick r:id="" action="ppaction://media"/>
            <a:extLst>
              <a:ext uri="{FF2B5EF4-FFF2-40B4-BE49-F238E27FC236}">
                <a16:creationId xmlns:a16="http://schemas.microsoft.com/office/drawing/2014/main" id="{B9F4994D-7372-4735-B2FA-3544EE6EB8C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7649401"/>
      </p:ext>
    </p:extLst>
  </p:cSld>
  <p:clrMapOvr>
    <a:masterClrMapping/>
  </p:clrMapOvr>
  <mc:AlternateContent xmlns:mc="http://schemas.openxmlformats.org/markup-compatibility/2006" xmlns:p14="http://schemas.microsoft.com/office/powerpoint/2010/main">
    <mc:Choice Requires="p14">
      <p:transition spd="med" p14:dur="700" advTm="45498">
        <p:fade/>
      </p:transition>
    </mc:Choice>
    <mc:Fallback xmlns="">
      <p:transition spd="med" advTm="45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 name="Audio 1">
            <a:hlinkClick r:id="" action="ppaction://media"/>
            <a:extLst>
              <a:ext uri="{FF2B5EF4-FFF2-40B4-BE49-F238E27FC236}">
                <a16:creationId xmlns:a16="http://schemas.microsoft.com/office/drawing/2014/main" id="{89223AFE-7E80-4A52-982F-FC41F39CA6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1572">
        <p:fade/>
      </p:transition>
    </mc:Choice>
    <mc:Fallback xmlns="">
      <p:transition spd="med" advTm="11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D0A6-E81E-4A92-85E9-DD9BDBB6A04F}"/>
              </a:ext>
            </a:extLst>
          </p:cNvPr>
          <p:cNvSpPr>
            <a:spLocks noGrp="1"/>
          </p:cNvSpPr>
          <p:nvPr>
            <p:ph type="title"/>
          </p:nvPr>
        </p:nvSpPr>
        <p:spPr>
          <a:xfrm>
            <a:off x="203201" y="274638"/>
            <a:ext cx="9144001" cy="1143000"/>
          </a:xfrm>
        </p:spPr>
        <p:txBody>
          <a:bodyPr anchor="ctr">
            <a:normAutofit/>
          </a:bodyPr>
          <a:lstStyle/>
          <a:p>
            <a:r>
              <a:rPr lang="en-US">
                <a:latin typeface="Arial"/>
                <a:cs typeface="Arial"/>
              </a:rPr>
              <a:t>Thank you for participating today!</a:t>
            </a:r>
            <a:br>
              <a:rPr lang="en-US">
                <a:latin typeface="Arial"/>
                <a:cs typeface="Arial"/>
              </a:rPr>
            </a:br>
            <a:r>
              <a:rPr lang="en-US" i="1">
                <a:latin typeface="Arial Black"/>
                <a:cs typeface="Arial"/>
              </a:rPr>
              <a:t>Today participants </a:t>
            </a:r>
            <a:r>
              <a:rPr lang="en-US" b="0" i="1">
                <a:latin typeface="Arial Black"/>
                <a:cs typeface="Arial"/>
              </a:rPr>
              <a:t>will…</a:t>
            </a:r>
            <a:endParaRPr lang="en-US" b="0" i="1">
              <a:latin typeface="Arial Black" panose="020B0A04020102020204" pitchFamily="34" charset="0"/>
              <a:cs typeface="Arial"/>
            </a:endParaRPr>
          </a:p>
        </p:txBody>
      </p:sp>
      <p:sp>
        <p:nvSpPr>
          <p:cNvPr id="3" name="Content Placeholder 2">
            <a:extLst>
              <a:ext uri="{FF2B5EF4-FFF2-40B4-BE49-F238E27FC236}">
                <a16:creationId xmlns:a16="http://schemas.microsoft.com/office/drawing/2014/main" id="{9259B5F2-A322-4622-9FDB-E7A372FBA12D}"/>
              </a:ext>
            </a:extLst>
          </p:cNvPr>
          <p:cNvSpPr>
            <a:spLocks noGrp="1"/>
          </p:cNvSpPr>
          <p:nvPr>
            <p:ph sz="half" idx="2"/>
          </p:nvPr>
        </p:nvSpPr>
        <p:spPr>
          <a:xfrm>
            <a:off x="5217809" y="1442410"/>
            <a:ext cx="6524847" cy="4913941"/>
          </a:xfrm>
        </p:spPr>
        <p:txBody>
          <a:bodyPr vert="horz" lIns="91440" tIns="45720" rIns="91440" bIns="45720" rtlCol="0" anchor="t">
            <a:normAutofit lnSpcReduction="10000"/>
          </a:bodyPr>
          <a:lstStyle/>
          <a:p>
            <a:pPr marL="457200" indent="-457200">
              <a:buFont typeface="+mj-lt"/>
              <a:buAutoNum type="arabicPeriod"/>
            </a:pPr>
            <a:r>
              <a:rPr lang="en-US" sz="2400">
                <a:solidFill>
                  <a:srgbClr val="2F528F"/>
                </a:solidFill>
                <a:latin typeface="Arial"/>
                <a:cs typeface="Arial"/>
              </a:rPr>
              <a:t>Increase understanding of Indicator #15, and how NY State measures and collects this data.</a:t>
            </a:r>
          </a:p>
          <a:p>
            <a:pPr marL="457200" indent="-457200">
              <a:buFont typeface="+mj-lt"/>
              <a:buAutoNum type="arabicPeriod"/>
            </a:pPr>
            <a:r>
              <a:rPr lang="en-US" sz="2400">
                <a:solidFill>
                  <a:srgbClr val="2F528F"/>
                </a:solidFill>
                <a:latin typeface="Arial"/>
                <a:cs typeface="Arial"/>
              </a:rPr>
              <a:t>Increase understanding of current information and trend data regarding NYS progress in meeting SPP 15 targets + state and national comparisons.</a:t>
            </a:r>
          </a:p>
          <a:p>
            <a:pPr marL="457200" indent="-457200">
              <a:buAutoNum type="arabicPeriod"/>
            </a:pPr>
            <a:r>
              <a:rPr lang="en-US" sz="2400">
                <a:solidFill>
                  <a:srgbClr val="2F528F"/>
                </a:solidFill>
                <a:latin typeface="Arial"/>
                <a:cs typeface="Arial"/>
              </a:rPr>
              <a:t>Increase understanding of current and suggested improvement strategies to increase the percent of </a:t>
            </a:r>
            <a:r>
              <a:rPr lang="en-US" sz="2400">
                <a:solidFill>
                  <a:srgbClr val="2F528F"/>
                </a:solidFill>
                <a:latin typeface="Arial"/>
                <a:ea typeface="+mn-lt"/>
                <a:cs typeface="Arial"/>
              </a:rPr>
              <a:t>impartial hearing resolution sessions resolved through settlement agreements.  </a:t>
            </a:r>
          </a:p>
          <a:p>
            <a:pPr marL="457200" marR="0" lvl="0" indent="-457200" algn="l" defTabSz="914400" rtl="0" eaLnBrk="1" fontAlgn="base" latinLnBrk="0" hangingPunct="1">
              <a:lnSpc>
                <a:spcPct val="90000"/>
              </a:lnSpc>
              <a:spcBef>
                <a:spcPts val="1100"/>
              </a:spcBef>
              <a:spcAft>
                <a:spcPts val="0"/>
              </a:spcAft>
              <a:buClrTx/>
              <a:buSzTx/>
              <a:buFont typeface="+mj-lt"/>
              <a:buAutoNum type="arabicPeriod"/>
              <a:tabLst/>
              <a:defRPr/>
            </a:pPr>
            <a:r>
              <a:rPr kumimoji="0" lang="en-US" sz="2200" b="0" i="0" u="none" strike="noStrike" kern="1200" cap="none" spc="0" normalizeH="0" baseline="0" noProof="0">
                <a:ln>
                  <a:noFill/>
                </a:ln>
                <a:solidFill>
                  <a:srgbClr val="2F528F"/>
                </a:solidFill>
                <a:effectLst/>
                <a:uLnTx/>
                <a:uFillTx/>
                <a:latin typeface="Arial"/>
                <a:ea typeface="+mn-ea"/>
                <a:cs typeface="Arial"/>
              </a:rPr>
              <a:t>Review proposed targets for the FFY 2020-2025 SPP/APR.</a:t>
            </a:r>
            <a:endParaRPr kumimoji="0" lang="en-US" sz="2000" b="0" i="0" u="none" strike="noStrike" kern="1200" cap="none" spc="0" normalizeH="0" baseline="0" noProof="0">
              <a:ln>
                <a:noFill/>
              </a:ln>
              <a:solidFill>
                <a:srgbClr val="1F3864"/>
              </a:solidFill>
              <a:effectLst/>
              <a:uLnTx/>
              <a:uFillTx/>
              <a:latin typeface="Corbel" panose="020B0503020204020204"/>
              <a:ea typeface="+mn-ea"/>
              <a:cs typeface="Arial"/>
            </a:endParaRPr>
          </a:p>
          <a:p>
            <a:pPr marL="0" indent="0">
              <a:buClr>
                <a:srgbClr val="2F528F"/>
              </a:buClr>
              <a:buNone/>
            </a:pPr>
            <a:endParaRPr lang="en-US" sz="2400">
              <a:solidFill>
                <a:srgbClr val="2F528F"/>
              </a:solidFill>
              <a:latin typeface="Arial"/>
              <a:cs typeface="Arial"/>
            </a:endParaRPr>
          </a:p>
          <a:p>
            <a:pPr marL="457200" indent="-457200" fontAlgn="base">
              <a:lnSpc>
                <a:spcPct val="90000"/>
              </a:lnSpc>
              <a:buFont typeface="+mj-lt"/>
              <a:buAutoNum type="arabicPeriod"/>
            </a:pPr>
            <a:endParaRPr lang="en-US" sz="2200">
              <a:solidFill>
                <a:srgbClr val="2F528F"/>
              </a:solidFill>
            </a:endParaRPr>
          </a:p>
        </p:txBody>
      </p:sp>
      <p:pic>
        <p:nvPicPr>
          <p:cNvPr id="5" name="Picture 4">
            <a:extLst>
              <a:ext uri="{FF2B5EF4-FFF2-40B4-BE49-F238E27FC236}">
                <a16:creationId xmlns:a16="http://schemas.microsoft.com/office/drawing/2014/main" id="{A346A1FA-9555-44C8-BE8A-043218B933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9344" y="1580239"/>
            <a:ext cx="4389500" cy="4389500"/>
          </a:xfrm>
          <a:prstGeom prst="rect">
            <a:avLst/>
          </a:prstGeom>
        </p:spPr>
      </p:pic>
      <p:sp>
        <p:nvSpPr>
          <p:cNvPr id="4" name="Slide Number Placeholder 3">
            <a:extLst>
              <a:ext uri="{FF2B5EF4-FFF2-40B4-BE49-F238E27FC236}">
                <a16:creationId xmlns:a16="http://schemas.microsoft.com/office/drawing/2014/main" id="{B9AED2B5-629F-4E88-B985-27DBD6323357}"/>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4</a:t>
            </a:fld>
            <a:endParaRPr lang="en-US"/>
          </a:p>
        </p:txBody>
      </p:sp>
      <p:pic>
        <p:nvPicPr>
          <p:cNvPr id="9" name="Audio 8">
            <a:hlinkClick r:id="" action="ppaction://media"/>
            <a:extLst>
              <a:ext uri="{FF2B5EF4-FFF2-40B4-BE49-F238E27FC236}">
                <a16:creationId xmlns:a16="http://schemas.microsoft.com/office/drawing/2014/main" id="{C4521328-024A-48A2-941D-32AA72F1E7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1412722"/>
      </p:ext>
    </p:extLst>
  </p:cSld>
  <p:clrMapOvr>
    <a:masterClrMapping/>
  </p:clrMapOvr>
  <mc:AlternateContent xmlns:mc="http://schemas.openxmlformats.org/markup-compatibility/2006" xmlns:p14="http://schemas.microsoft.com/office/powerpoint/2010/main">
    <mc:Choice Requires="p14">
      <p:transition spd="med" p14:dur="700" advTm="57926">
        <p:fade/>
      </p:transition>
    </mc:Choice>
    <mc:Fallback xmlns="">
      <p:transition spd="med" advTm="579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2EF5EC-70A2-4EAB-8E61-BEB13528DAA2}"/>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chemeClr val="accent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graphicFrame>
        <p:nvGraphicFramePr>
          <p:cNvPr id="8" name="Content Placeholder 6" descr="Introduction">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2184810577"/>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2F12BA6-C005-430D-AE49-ED0F85BF48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rot="21411587">
            <a:off x="11633200" y="6299200"/>
            <a:ext cx="406400" cy="406400"/>
          </a:xfrm>
          <a:prstGeom prst="rect">
            <a:avLst/>
          </a:prstGeom>
        </p:spPr>
      </p:pic>
    </p:spTree>
    <p:extLst>
      <p:ext uri="{BB962C8B-B14F-4D97-AF65-F5344CB8AC3E}">
        <p14:creationId xmlns:p14="http://schemas.microsoft.com/office/powerpoint/2010/main" val="1486058949"/>
      </p:ext>
    </p:extLst>
  </p:cSld>
  <p:clrMapOvr>
    <a:masterClrMapping/>
  </p:clrMapOvr>
  <mc:AlternateContent xmlns:mc="http://schemas.openxmlformats.org/markup-compatibility/2006" xmlns:p14="http://schemas.microsoft.com/office/powerpoint/2010/main">
    <mc:Choice Requires="p14">
      <p:transition spd="med" p14:dur="700" advTm="8679">
        <p:fade/>
      </p:transition>
    </mc:Choice>
    <mc:Fallback xmlns="">
      <p:transition spd="med" advTm="86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4545"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55B7F-4742-4DB5-A8D5-B64C6AFC75C9}"/>
              </a:ext>
              <a:ext uri="{C183D7F6-B498-43B3-948B-1728B52AA6E4}">
                <adec:decorative xmlns:adec="http://schemas.microsoft.com/office/drawing/2017/decorative" val="0"/>
              </a:ext>
            </a:extLst>
          </p:cNvPr>
          <p:cNvSpPr>
            <a:spLocks noGrp="1"/>
          </p:cNvSpPr>
          <p:nvPr>
            <p:ph type="title"/>
          </p:nvPr>
        </p:nvSpPr>
        <p:spPr>
          <a:xfrm>
            <a:off x="215660" y="273170"/>
            <a:ext cx="9371012" cy="486697"/>
          </a:xfrm>
        </p:spPr>
        <p:txBody>
          <a:bodyPr>
            <a:normAutofit/>
          </a:bodyPr>
          <a:lstStyle/>
          <a:p>
            <a:r>
              <a:rPr lang="en-US" sz="2400" b="1"/>
              <a:t>Frequently Used Terms</a:t>
            </a:r>
          </a:p>
        </p:txBody>
      </p:sp>
      <p:graphicFrame>
        <p:nvGraphicFramePr>
          <p:cNvPr id="6" name="Content Placeholder 5">
            <a:extLst>
              <a:ext uri="{FF2B5EF4-FFF2-40B4-BE49-F238E27FC236}">
                <a16:creationId xmlns:a16="http://schemas.microsoft.com/office/drawing/2014/main" id="{CA8E3128-4C16-4966-9920-36FB44A910FB}"/>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097395756"/>
              </p:ext>
            </p:extLst>
          </p:nvPr>
        </p:nvGraphicFramePr>
        <p:xfrm>
          <a:off x="230037" y="1279584"/>
          <a:ext cx="11812857" cy="5328845"/>
        </p:xfrm>
        <a:graphic>
          <a:graphicData uri="http://schemas.openxmlformats.org/drawingml/2006/table">
            <a:tbl>
              <a:tblPr firstRow="1" firstCol="1" bandRow="1">
                <a:tableStyleId>{3B4B98B0-60AC-42C2-AFA5-B58CD77FA1E5}</a:tableStyleId>
              </a:tblPr>
              <a:tblGrid>
                <a:gridCol w="3849537">
                  <a:extLst>
                    <a:ext uri="{9D8B030D-6E8A-4147-A177-3AD203B41FA5}">
                      <a16:colId xmlns:a16="http://schemas.microsoft.com/office/drawing/2014/main" val="3004933724"/>
                    </a:ext>
                  </a:extLst>
                </a:gridCol>
                <a:gridCol w="7963320">
                  <a:extLst>
                    <a:ext uri="{9D8B030D-6E8A-4147-A177-3AD203B41FA5}">
                      <a16:colId xmlns:a16="http://schemas.microsoft.com/office/drawing/2014/main" val="4032197311"/>
                    </a:ext>
                  </a:extLst>
                </a:gridCol>
              </a:tblGrid>
              <a:tr h="452886">
                <a:tc>
                  <a:txBody>
                    <a:bodyPr/>
                    <a:lstStyle/>
                    <a:p>
                      <a:pPr fontAlgn="base">
                        <a:spcAft>
                          <a:spcPts val="0"/>
                        </a:spcAft>
                      </a:pPr>
                      <a:r>
                        <a:rPr lang="en-US" sz="2000" b="1">
                          <a:effectLst/>
                        </a:rPr>
                        <a:t>Term​</a:t>
                      </a:r>
                    </a:p>
                  </a:txBody>
                  <a:tcPr marL="68580" marR="68580" marT="0" marB="0"/>
                </a:tc>
                <a:tc>
                  <a:txBody>
                    <a:bodyPr/>
                    <a:lstStyle/>
                    <a:p>
                      <a:pPr fontAlgn="base">
                        <a:spcAft>
                          <a:spcPts val="0"/>
                        </a:spcAft>
                      </a:pPr>
                      <a:r>
                        <a:rPr lang="en-US" sz="2000" b="1">
                          <a:effectLst/>
                        </a:rPr>
                        <a:t>Description ​</a:t>
                      </a:r>
                    </a:p>
                  </a:txBody>
                  <a:tcPr marL="68580" marR="68580" marT="0" marB="0"/>
                </a:tc>
                <a:extLst>
                  <a:ext uri="{0D108BD9-81ED-4DB2-BD59-A6C34878D82A}">
                    <a16:rowId xmlns:a16="http://schemas.microsoft.com/office/drawing/2014/main" val="2075773318"/>
                  </a:ext>
                </a:extLst>
              </a:tr>
              <a:tr h="529282">
                <a:tc>
                  <a:txBody>
                    <a:bodyPr/>
                    <a:lstStyle/>
                    <a:p>
                      <a:pPr fontAlgn="base">
                        <a:spcAft>
                          <a:spcPts val="0"/>
                        </a:spcAft>
                      </a:pPr>
                      <a:r>
                        <a:rPr lang="en-US" sz="1600">
                          <a:effectLst/>
                        </a:rPr>
                        <a:t>State Performance Plan (SPP)​</a:t>
                      </a:r>
                    </a:p>
                  </a:txBody>
                  <a:tcPr marL="68580" marR="68580" marT="0" marB="0"/>
                </a:tc>
                <a:tc>
                  <a:txBody>
                    <a:bodyPr/>
                    <a:lstStyle/>
                    <a:p>
                      <a:pPr fontAlgn="base">
                        <a:spcAft>
                          <a:spcPts val="0"/>
                        </a:spcAft>
                      </a:pPr>
                      <a:r>
                        <a:rPr lang="en-US" sz="1600">
                          <a:effectLst/>
                        </a:rPr>
                        <a:t>A six-year plan that the United States Department of Education requires each state to develop to improve its implementation of the IDEA.​</a:t>
                      </a:r>
                    </a:p>
                  </a:txBody>
                  <a:tcPr marL="68580" marR="68580" marT="0" marB="0"/>
                </a:tc>
                <a:extLst>
                  <a:ext uri="{0D108BD9-81ED-4DB2-BD59-A6C34878D82A}">
                    <a16:rowId xmlns:a16="http://schemas.microsoft.com/office/drawing/2014/main" val="4245230235"/>
                  </a:ext>
                </a:extLst>
              </a:tr>
              <a:tr h="529282">
                <a:tc>
                  <a:txBody>
                    <a:bodyPr/>
                    <a:lstStyle/>
                    <a:p>
                      <a:pPr fontAlgn="base">
                        <a:spcAft>
                          <a:spcPts val="0"/>
                        </a:spcAft>
                      </a:pPr>
                      <a:r>
                        <a:rPr lang="en-US" sz="1600">
                          <a:effectLst/>
                        </a:rPr>
                        <a:t>Annual Performance Report (APR) ​</a:t>
                      </a:r>
                    </a:p>
                  </a:txBody>
                  <a:tcPr marL="68580" marR="68580" marT="0" marB="0"/>
                </a:tc>
                <a:tc>
                  <a:txBody>
                    <a:bodyPr/>
                    <a:lstStyle/>
                    <a:p>
                      <a:pPr fontAlgn="base">
                        <a:spcAft>
                          <a:spcPts val="0"/>
                        </a:spcAft>
                      </a:pPr>
                      <a:r>
                        <a:rPr lang="en-US" sz="1600">
                          <a:effectLst/>
                        </a:rPr>
                        <a:t>The annual report to the United States Department of Education on the 17 indicators included in a state’s six-year SPP.​</a:t>
                      </a:r>
                    </a:p>
                  </a:txBody>
                  <a:tcPr marL="68580" marR="68580" marT="0" marB="0"/>
                </a:tc>
                <a:extLst>
                  <a:ext uri="{0D108BD9-81ED-4DB2-BD59-A6C34878D82A}">
                    <a16:rowId xmlns:a16="http://schemas.microsoft.com/office/drawing/2014/main" val="2173096588"/>
                  </a:ext>
                </a:extLst>
              </a:tr>
              <a:tr h="365021">
                <a:tc>
                  <a:txBody>
                    <a:bodyPr/>
                    <a:lstStyle/>
                    <a:p>
                      <a:pPr fontAlgn="base">
                        <a:spcAft>
                          <a:spcPts val="0"/>
                        </a:spcAft>
                      </a:pPr>
                      <a:r>
                        <a:rPr lang="en-US" sz="1600">
                          <a:effectLst/>
                        </a:rPr>
                        <a:t>Federal Fiscal Year (FFY)​</a:t>
                      </a:r>
                    </a:p>
                  </a:txBody>
                  <a:tcPr marL="68580" marR="68580" marT="0" marB="0"/>
                </a:tc>
                <a:tc>
                  <a:txBody>
                    <a:bodyPr/>
                    <a:lstStyle/>
                    <a:p>
                      <a:pPr fontAlgn="base">
                        <a:spcAft>
                          <a:spcPts val="0"/>
                        </a:spcAft>
                      </a:pPr>
                      <a:r>
                        <a:rPr lang="en-US" sz="1600">
                          <a:effectLst/>
                        </a:rPr>
                        <a:t>Federal Fiscal Year (October 1 – September 30)​</a:t>
                      </a:r>
                    </a:p>
                  </a:txBody>
                  <a:tcPr marL="68580" marR="68580" marT="0" marB="0"/>
                </a:tc>
                <a:extLst>
                  <a:ext uri="{0D108BD9-81ED-4DB2-BD59-A6C34878D82A}">
                    <a16:rowId xmlns:a16="http://schemas.microsoft.com/office/drawing/2014/main" val="2708715278"/>
                  </a:ext>
                </a:extLst>
              </a:tr>
              <a:tr h="565784">
                <a:tc>
                  <a:txBody>
                    <a:bodyPr/>
                    <a:lstStyle/>
                    <a:p>
                      <a:pPr fontAlgn="base">
                        <a:spcAft>
                          <a:spcPts val="0"/>
                        </a:spcAft>
                      </a:pPr>
                      <a:r>
                        <a:rPr lang="en-US" sz="1600">
                          <a:effectLst/>
                        </a:rPr>
                        <a:t>SPP Indicator 15​</a:t>
                      </a:r>
                    </a:p>
                  </a:txBody>
                  <a:tcPr marL="68580" marR="68580" marT="0" marB="0"/>
                </a:tc>
                <a:tc>
                  <a:txBody>
                    <a:bodyPr/>
                    <a:lstStyle/>
                    <a:p>
                      <a:pPr fontAlgn="base">
                        <a:spcAft>
                          <a:spcPts val="0"/>
                        </a:spcAft>
                      </a:pPr>
                      <a:r>
                        <a:rPr lang="en-US" sz="1600">
                          <a:effectLst/>
                        </a:rPr>
                        <a:t>SPP Indicator 15 measures percent of hearing requests resolved through Resolution Session settlement agreements. ​</a:t>
                      </a:r>
                    </a:p>
                  </a:txBody>
                  <a:tcPr marL="68580" marR="68580" marT="0" marB="0"/>
                </a:tc>
                <a:extLst>
                  <a:ext uri="{0D108BD9-81ED-4DB2-BD59-A6C34878D82A}">
                    <a16:rowId xmlns:a16="http://schemas.microsoft.com/office/drawing/2014/main" val="1384904079"/>
                  </a:ext>
                </a:extLst>
              </a:tr>
              <a:tr h="547533">
                <a:tc>
                  <a:txBody>
                    <a:bodyPr/>
                    <a:lstStyle/>
                    <a:p>
                      <a:pPr fontAlgn="base">
                        <a:spcAft>
                          <a:spcPts val="0"/>
                        </a:spcAft>
                      </a:pPr>
                      <a:r>
                        <a:rPr lang="en-US" sz="1600">
                          <a:effectLst/>
                        </a:rPr>
                        <a:t>Due Process Complaint Notice</a:t>
                      </a:r>
                    </a:p>
                  </a:txBody>
                  <a:tcPr marL="68580" marR="68580" marT="0" marB="0"/>
                </a:tc>
                <a:tc>
                  <a:txBody>
                    <a:bodyPr/>
                    <a:lstStyle/>
                    <a:p>
                      <a:pPr fontAlgn="base">
                        <a:spcAft>
                          <a:spcPts val="0"/>
                        </a:spcAft>
                      </a:pPr>
                      <a:r>
                        <a:rPr lang="en-US" sz="1600">
                          <a:effectLst/>
                        </a:rPr>
                        <a:t>A written request for an impartial hearing filed by either a parent or a school district relating to a disagreement on a special education matter.  </a:t>
                      </a:r>
                    </a:p>
                  </a:txBody>
                  <a:tcPr marL="68580" marR="68580" marT="0" marB="0"/>
                </a:tc>
                <a:extLst>
                  <a:ext uri="{0D108BD9-81ED-4DB2-BD59-A6C34878D82A}">
                    <a16:rowId xmlns:a16="http://schemas.microsoft.com/office/drawing/2014/main" val="621444885"/>
                  </a:ext>
                </a:extLst>
              </a:tr>
              <a:tr h="657040">
                <a:tc>
                  <a:txBody>
                    <a:bodyPr/>
                    <a:lstStyle/>
                    <a:p>
                      <a:pPr fontAlgn="base">
                        <a:spcAft>
                          <a:spcPts val="0"/>
                        </a:spcAft>
                      </a:pPr>
                      <a:r>
                        <a:rPr lang="en-US" sz="1600">
                          <a:effectLst/>
                        </a:rPr>
                        <a:t>Due Process Hearing/Impartial </a:t>
                      </a:r>
                    </a:p>
                    <a:p>
                      <a:pPr fontAlgn="base">
                        <a:spcAft>
                          <a:spcPts val="0"/>
                        </a:spcAft>
                      </a:pPr>
                      <a:r>
                        <a:rPr lang="en-US" sz="1600">
                          <a:effectLst/>
                        </a:rPr>
                        <a:t>Hearing​</a:t>
                      </a:r>
                    </a:p>
                  </a:txBody>
                  <a:tcPr marL="68580" marR="68580" marT="0" marB="0"/>
                </a:tc>
                <a:tc>
                  <a:txBody>
                    <a:bodyPr/>
                    <a:lstStyle/>
                    <a:p>
                      <a:pPr fontAlgn="base">
                        <a:spcAft>
                          <a:spcPts val="0"/>
                        </a:spcAft>
                      </a:pPr>
                      <a:r>
                        <a:rPr lang="en-US" sz="1600">
                          <a:effectLst/>
                        </a:rPr>
                        <a:t>A formal process in which the parent and the school district present their case and present evidence before an impartial hearing officer who issues a written decision.</a:t>
                      </a:r>
                    </a:p>
                  </a:txBody>
                  <a:tcPr marL="68580" marR="68580" marT="0" marB="0"/>
                </a:tc>
                <a:extLst>
                  <a:ext uri="{0D108BD9-81ED-4DB2-BD59-A6C34878D82A}">
                    <a16:rowId xmlns:a16="http://schemas.microsoft.com/office/drawing/2014/main" val="1820987132"/>
                  </a:ext>
                </a:extLst>
              </a:tr>
              <a:tr h="529282">
                <a:tc>
                  <a:txBody>
                    <a:bodyPr/>
                    <a:lstStyle/>
                    <a:p>
                      <a:pPr fontAlgn="base">
                        <a:spcAft>
                          <a:spcPts val="0"/>
                        </a:spcAft>
                      </a:pPr>
                      <a:r>
                        <a:rPr lang="en-US" sz="1600">
                          <a:effectLst/>
                        </a:rPr>
                        <a:t>Resolution Period ​</a:t>
                      </a:r>
                    </a:p>
                  </a:txBody>
                  <a:tcPr marL="68580" marR="68580" marT="0" marB="0"/>
                </a:tc>
                <a:tc>
                  <a:txBody>
                    <a:bodyPr/>
                    <a:lstStyle/>
                    <a:p>
                      <a:pPr fontAlgn="base">
                        <a:spcAft>
                          <a:spcPts val="0"/>
                        </a:spcAft>
                      </a:pPr>
                      <a:r>
                        <a:rPr lang="en-US" sz="1600">
                          <a:effectLst/>
                        </a:rPr>
                        <a:t> A Resolution Period is an opportunity for the parent and the district to resolve a complaint before going to an impartial hearing.​</a:t>
                      </a:r>
                    </a:p>
                  </a:txBody>
                  <a:tcPr marL="68580" marR="68580" marT="0" marB="0"/>
                </a:tc>
                <a:extLst>
                  <a:ext uri="{0D108BD9-81ED-4DB2-BD59-A6C34878D82A}">
                    <a16:rowId xmlns:a16="http://schemas.microsoft.com/office/drawing/2014/main" val="2929489364"/>
                  </a:ext>
                </a:extLst>
              </a:tr>
              <a:tr h="623453">
                <a:tc>
                  <a:txBody>
                    <a:bodyPr/>
                    <a:lstStyle/>
                    <a:p>
                      <a:pPr fontAlgn="base">
                        <a:spcAft>
                          <a:spcPts val="0"/>
                        </a:spcAft>
                      </a:pPr>
                      <a:r>
                        <a:rPr lang="en-US" sz="1600">
                          <a:effectLst/>
                        </a:rPr>
                        <a:t>Resolution Session/Meeting​</a:t>
                      </a:r>
                    </a:p>
                  </a:txBody>
                  <a:tcPr marL="68580" marR="68580" marT="0" marB="0"/>
                </a:tc>
                <a:tc>
                  <a:txBody>
                    <a:bodyPr/>
                    <a:lstStyle/>
                    <a:p>
                      <a:pPr marL="0" marR="0" lvl="0" indent="0" algn="l">
                        <a:lnSpc>
                          <a:spcPct val="100000"/>
                        </a:lnSpc>
                        <a:spcBef>
                          <a:spcPts val="0"/>
                        </a:spcBef>
                        <a:spcAft>
                          <a:spcPts val="0"/>
                        </a:spcAft>
                        <a:buClr>
                          <a:srgbClr val="1F3864"/>
                        </a:buClr>
                        <a:buNone/>
                      </a:pPr>
                      <a:r>
                        <a:rPr lang="en-US" sz="1600" b="0" i="0" u="none" strike="noStrike" noProof="0">
                          <a:effectLst/>
                          <a:latin typeface="Corbel"/>
                        </a:rPr>
                        <a:t>A resolution meeting is an opportunity for the parent(s) and district representatives to discuss the complaint and to reach a possible agreement before the impartial hearing takes place.</a:t>
                      </a:r>
                    </a:p>
                  </a:txBody>
                  <a:tcPr marL="68580" marR="68580" marT="0" marB="0"/>
                </a:tc>
                <a:extLst>
                  <a:ext uri="{0D108BD9-81ED-4DB2-BD59-A6C34878D82A}">
                    <a16:rowId xmlns:a16="http://schemas.microsoft.com/office/drawing/2014/main" val="712015792"/>
                  </a:ext>
                </a:extLst>
              </a:tr>
              <a:tr h="529282">
                <a:tc>
                  <a:txBody>
                    <a:bodyPr/>
                    <a:lstStyle/>
                    <a:p>
                      <a:pPr fontAlgn="base">
                        <a:spcAft>
                          <a:spcPts val="0"/>
                        </a:spcAft>
                      </a:pPr>
                      <a:r>
                        <a:rPr lang="en-US" sz="1600">
                          <a:effectLst/>
                        </a:rPr>
                        <a:t>Resolution Session Settlement </a:t>
                      </a:r>
                    </a:p>
                    <a:p>
                      <a:pPr fontAlgn="base">
                        <a:spcAft>
                          <a:spcPts val="0"/>
                        </a:spcAft>
                      </a:pPr>
                      <a:r>
                        <a:rPr lang="en-US" sz="1600">
                          <a:effectLst/>
                        </a:rPr>
                        <a:t>Agreement​</a:t>
                      </a:r>
                    </a:p>
                  </a:txBody>
                  <a:tcPr marL="68580" marR="68580" marT="0" marB="0"/>
                </a:tc>
                <a:tc>
                  <a:txBody>
                    <a:bodyPr/>
                    <a:lstStyle/>
                    <a:p>
                      <a:pPr fontAlgn="base">
                        <a:spcAft>
                          <a:spcPts val="0"/>
                        </a:spcAft>
                      </a:pPr>
                      <a:r>
                        <a:rPr lang="en-US" sz="1600">
                          <a:effectLst/>
                        </a:rPr>
                        <a:t>A written agreement between parent and district reached during a resolution meeting.​</a:t>
                      </a:r>
                    </a:p>
                  </a:txBody>
                  <a:tcPr marL="68580" marR="68580" marT="0" marB="0"/>
                </a:tc>
                <a:extLst>
                  <a:ext uri="{0D108BD9-81ED-4DB2-BD59-A6C34878D82A}">
                    <a16:rowId xmlns:a16="http://schemas.microsoft.com/office/drawing/2014/main" val="4020371760"/>
                  </a:ext>
                </a:extLst>
              </a:tr>
            </a:tbl>
          </a:graphicData>
        </a:graphic>
      </p:graphicFrame>
      <p:sp>
        <p:nvSpPr>
          <p:cNvPr id="4" name="Slide Number Placeholder 3">
            <a:extLst>
              <a:ext uri="{FF2B5EF4-FFF2-40B4-BE49-F238E27FC236}">
                <a16:creationId xmlns:a16="http://schemas.microsoft.com/office/drawing/2014/main" id="{E3CF2FEE-7B91-412D-B8AE-05D626F0CDCB}"/>
              </a:ext>
              <a:ext uri="{C183D7F6-B498-43B3-948B-1728B52AA6E4}">
                <adec:decorative xmlns:adec="http://schemas.microsoft.com/office/drawing/2017/decorative" val="0"/>
              </a:ext>
            </a:extLst>
          </p:cNvPr>
          <p:cNvSpPr>
            <a:spLocks noGrp="1"/>
          </p:cNvSpPr>
          <p:nvPr>
            <p:ph type="sldNum" sz="quarter" idx="12"/>
          </p:nvPr>
        </p:nvSpPr>
        <p:spPr>
          <a:xfrm>
            <a:off x="11362764" y="6608429"/>
            <a:ext cx="410402" cy="228600"/>
          </a:xfrm>
        </p:spPr>
        <p:txBody>
          <a:bodyPr/>
          <a:lstStyle/>
          <a:p>
            <a:fld id="{9CD8D479-8942-46E8-A226-A4E01F7A105C}" type="slidenum">
              <a:rPr lang="en-US" smtClean="0"/>
              <a:t>6</a:t>
            </a:fld>
            <a:endParaRPr lang="en-US"/>
          </a:p>
        </p:txBody>
      </p:sp>
      <p:pic>
        <p:nvPicPr>
          <p:cNvPr id="5" name="Audio 4">
            <a:hlinkClick r:id="" action="ppaction://media"/>
            <a:extLst>
              <a:ext uri="{FF2B5EF4-FFF2-40B4-BE49-F238E27FC236}">
                <a16:creationId xmlns:a16="http://schemas.microsoft.com/office/drawing/2014/main" id="{10AABE30-8CDD-4C68-B286-B31498A42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0938748"/>
      </p:ext>
    </p:extLst>
  </p:cSld>
  <p:clrMapOvr>
    <a:masterClrMapping/>
  </p:clrMapOvr>
  <mc:AlternateContent xmlns:mc="http://schemas.openxmlformats.org/markup-compatibility/2006" xmlns:p14="http://schemas.microsoft.com/office/powerpoint/2010/main">
    <mc:Choice Requires="p14">
      <p:transition spd="med" p14:dur="700" advTm="206307">
        <p:fade/>
      </p:transition>
    </mc:Choice>
    <mc:Fallback xmlns="">
      <p:transition spd="med" advTm="206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528188" y="279889"/>
            <a:ext cx="9321465" cy="1183566"/>
          </a:xfrm>
        </p:spPr>
        <p:txBody>
          <a:bodyPr>
            <a:normAutofit fontScale="90000"/>
          </a:bodyPr>
          <a:lstStyle/>
          <a:p>
            <a:r>
              <a:rPr lang="en-US" sz="4000">
                <a:ea typeface="+mj-lt"/>
                <a:cs typeface="+mj-lt"/>
              </a:rPr>
              <a:t> </a:t>
            </a:r>
            <a:r>
              <a:rPr lang="en-US" sz="3600" b="1">
                <a:solidFill>
                  <a:srgbClr val="1F3864">
                    <a:lumMod val="40000"/>
                    <a:lumOff val="60000"/>
                  </a:srgbClr>
                </a:solidFill>
                <a:latin typeface="Arial"/>
                <a:ea typeface="+mj-lt"/>
                <a:cs typeface="+mj-lt"/>
              </a:rPr>
              <a:t>Key Information Regarding Impartial Hearings</a:t>
            </a:r>
            <a:r>
              <a:rPr lang="en-US" sz="3600">
                <a:solidFill>
                  <a:srgbClr val="FFC000"/>
                </a:solidFill>
                <a:ea typeface="+mj-lt"/>
                <a:cs typeface="+mj-lt"/>
              </a:rPr>
              <a:t> </a:t>
            </a:r>
            <a:br>
              <a:rPr lang="en-US" sz="4000">
                <a:solidFill>
                  <a:srgbClr val="FFC000"/>
                </a:solidFill>
              </a:rPr>
            </a:br>
            <a:r>
              <a:rPr lang="en-US" sz="4000">
                <a:ea typeface="+mj-lt"/>
                <a:cs typeface="+mj-lt"/>
              </a:rPr>
              <a:t> </a:t>
            </a:r>
            <a:endParaRPr lang="en-US" sz="4000"/>
          </a:p>
        </p:txBody>
      </p:sp>
      <p:sp>
        <p:nvSpPr>
          <p:cNvPr id="7" name="TextBox 6">
            <a:extLst>
              <a:ext uri="{FF2B5EF4-FFF2-40B4-BE49-F238E27FC236}">
                <a16:creationId xmlns:a16="http://schemas.microsoft.com/office/drawing/2014/main" id="{B1EDEB1F-DAA1-405E-A6F0-3E33EFFD46A2}"/>
              </a:ext>
            </a:extLst>
          </p:cNvPr>
          <p:cNvSpPr txBox="1"/>
          <p:nvPr/>
        </p:nvSpPr>
        <p:spPr>
          <a:xfrm>
            <a:off x="528188" y="1381304"/>
            <a:ext cx="11348909" cy="5196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indent="-457200">
              <a:lnSpc>
                <a:spcPct val="90000"/>
              </a:lnSpc>
              <a:spcBef>
                <a:spcPts val="1100"/>
              </a:spcBef>
              <a:buClr>
                <a:srgbClr val="E46C0A"/>
              </a:buClr>
              <a:buFont typeface="Wingdings" panose="05000000000000000000" pitchFamily="2" charset="2"/>
              <a:buChar char="§"/>
              <a:defRPr/>
            </a:pPr>
            <a:r>
              <a:rPr lang="en-US" sz="2600">
                <a:solidFill>
                  <a:schemeClr val="accent1">
                    <a:lumMod val="75000"/>
                  </a:schemeClr>
                </a:solidFill>
                <a:latin typeface="Arial"/>
                <a:ea typeface="+mn-lt"/>
                <a:cs typeface="+mn-lt"/>
              </a:rPr>
              <a:t>In New York State, there were 11,267 impartial hearings requested in the 2019-20 school year.  The majority of due process complaints filed in New York State involve the New York City Department of Education. Of the 11,267 requests for due process impartial hearings in 2019-20, 10,797 were filed in NYC as compared to 470 in the Rest of State districts.</a:t>
            </a:r>
          </a:p>
          <a:p>
            <a:pPr marR="0" lvl="1" indent="-457200" fontAlgn="auto">
              <a:lnSpc>
                <a:spcPct val="90000"/>
              </a:lnSpc>
              <a:spcBef>
                <a:spcPts val="1100"/>
              </a:spcBef>
              <a:spcAft>
                <a:spcPts val="0"/>
              </a:spcAft>
              <a:buClr>
                <a:srgbClr val="E46C0A"/>
              </a:buClr>
              <a:buSzTx/>
              <a:buFont typeface="Wingdings" panose="05000000000000000000" pitchFamily="2" charset="2"/>
              <a:buChar char="§"/>
              <a:tabLst/>
              <a:defRPr/>
            </a:pPr>
            <a:r>
              <a:rPr lang="en-US" sz="2600">
                <a:solidFill>
                  <a:schemeClr val="accent1">
                    <a:lumMod val="75000"/>
                  </a:schemeClr>
                </a:solidFill>
                <a:latin typeface="Arial"/>
                <a:ea typeface="+mn-lt"/>
                <a:cs typeface="+mn-lt"/>
              </a:rPr>
              <a:t>New York State has significantly more requests for special education impartial hearings than most other states combined.</a:t>
            </a:r>
          </a:p>
          <a:p>
            <a:pPr lvl="1" indent="-457200">
              <a:lnSpc>
                <a:spcPct val="90000"/>
              </a:lnSpc>
              <a:spcBef>
                <a:spcPts val="1100"/>
              </a:spcBef>
              <a:buClr>
                <a:srgbClr val="E46C0A"/>
              </a:buClr>
              <a:buFont typeface="Wingdings" panose="05000000000000000000" pitchFamily="2" charset="2"/>
              <a:buChar char="§"/>
              <a:defRPr/>
            </a:pPr>
            <a:r>
              <a:rPr lang="en-US" sz="2600">
                <a:solidFill>
                  <a:schemeClr val="accent1">
                    <a:lumMod val="75000"/>
                  </a:schemeClr>
                </a:solidFill>
                <a:latin typeface="Arial"/>
                <a:ea typeface="+mn-lt"/>
                <a:cs typeface="+mn-lt"/>
              </a:rPr>
              <a:t>An impartial hearing may be requested by either a parent or school district.  Most impartial hearings in New York State result from parent-filed due process complaints. </a:t>
            </a:r>
            <a:endParaRPr lang="en-US" sz="2600">
              <a:solidFill>
                <a:schemeClr val="accent1">
                  <a:lumMod val="75000"/>
                </a:schemeClr>
              </a:solidFill>
              <a:highlight>
                <a:srgbClr val="FF0000"/>
              </a:highlight>
              <a:latin typeface="Arial"/>
              <a:ea typeface="+mn-lt"/>
              <a:cs typeface="+mn-lt"/>
            </a:endParaRPr>
          </a:p>
          <a:p>
            <a:pPr marR="0" lvl="1" indent="-457200" fontAlgn="auto">
              <a:lnSpc>
                <a:spcPct val="90000"/>
              </a:lnSpc>
              <a:spcBef>
                <a:spcPts val="1100"/>
              </a:spcBef>
              <a:spcAft>
                <a:spcPts val="0"/>
              </a:spcAft>
              <a:buClr>
                <a:srgbClr val="E46C0A"/>
              </a:buClr>
              <a:buSzTx/>
              <a:buFont typeface="Wingdings" panose="05000000000000000000" pitchFamily="2" charset="2"/>
              <a:buChar char="§"/>
              <a:tabLst/>
              <a:defRPr/>
            </a:pPr>
            <a:r>
              <a:rPr lang="en-US" sz="2600">
                <a:solidFill>
                  <a:schemeClr val="accent1">
                    <a:lumMod val="75000"/>
                  </a:schemeClr>
                </a:solidFill>
                <a:latin typeface="Arial"/>
                <a:ea typeface="+mn-lt"/>
                <a:cs typeface="+mn-lt"/>
              </a:rPr>
              <a:t>Only parent-requested due process hearings must include a resolution session/meeting. </a:t>
            </a:r>
            <a:endParaRPr kumimoji="0" lang="en-US" sz="2600" b="0" i="0" u="none" strike="noStrike" kern="1200" cap="none" spc="0" normalizeH="0" baseline="0" noProof="0">
              <a:ln>
                <a:noFill/>
              </a:ln>
              <a:solidFill>
                <a:srgbClr val="1F3864"/>
              </a:solidFill>
              <a:effectLst/>
              <a:uLnTx/>
              <a:uFillTx/>
              <a:latin typeface="Arial"/>
              <a:ea typeface="+mn-lt"/>
              <a:cs typeface="Arial"/>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9" name="Audio 8">
            <a:hlinkClick r:id="" action="ppaction://media"/>
            <a:extLst>
              <a:ext uri="{FF2B5EF4-FFF2-40B4-BE49-F238E27FC236}">
                <a16:creationId xmlns:a16="http://schemas.microsoft.com/office/drawing/2014/main" id="{521B5F99-131D-45E6-80E7-2553BE798B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44830"/>
      </p:ext>
    </p:extLst>
  </p:cSld>
  <p:clrMapOvr>
    <a:masterClrMapping/>
  </p:clrMapOvr>
  <mc:AlternateContent xmlns:mc="http://schemas.openxmlformats.org/markup-compatibility/2006" xmlns:p14="http://schemas.microsoft.com/office/powerpoint/2010/main">
    <mc:Choice Requires="p14">
      <p:transition spd="med" p14:dur="700" advTm="163745">
        <p:fade/>
      </p:transition>
    </mc:Choice>
    <mc:Fallback xmlns="">
      <p:transition spd="med" advTm="1637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2584-99DB-4ECD-A110-3BB6C1EB5285}"/>
              </a:ext>
            </a:extLst>
          </p:cNvPr>
          <p:cNvSpPr>
            <a:spLocks noGrp="1"/>
          </p:cNvSpPr>
          <p:nvPr>
            <p:ph type="title"/>
          </p:nvPr>
        </p:nvSpPr>
        <p:spPr>
          <a:xfrm>
            <a:off x="556181" y="259491"/>
            <a:ext cx="10328572" cy="1297459"/>
          </a:xfrm>
        </p:spPr>
        <p:txBody>
          <a:bodyPr>
            <a:normAutofit/>
          </a:bodyPr>
          <a:lstStyle/>
          <a:p>
            <a:r>
              <a:rPr kumimoji="0" lang="en-US" sz="3200" b="1" i="0" u="none" strike="noStrike" kern="1200" cap="none" spc="0" normalizeH="0" baseline="0" noProof="0">
                <a:ln>
                  <a:noFill/>
                </a:ln>
                <a:solidFill>
                  <a:srgbClr val="1F3864">
                    <a:lumMod val="40000"/>
                    <a:lumOff val="60000"/>
                  </a:srgbClr>
                </a:solidFill>
                <a:effectLst/>
                <a:uLnTx/>
                <a:uFillTx/>
                <a:latin typeface="Arial"/>
                <a:ea typeface="+mj-lt"/>
                <a:cs typeface="+mj-lt"/>
              </a:rPr>
              <a:t>Requirements Regarding Resolution Sessions</a:t>
            </a:r>
            <a:r>
              <a:rPr lang="en-US"/>
              <a:t> </a:t>
            </a:r>
          </a:p>
        </p:txBody>
      </p:sp>
      <p:sp>
        <p:nvSpPr>
          <p:cNvPr id="3" name="Content Placeholder 2">
            <a:extLst>
              <a:ext uri="{FF2B5EF4-FFF2-40B4-BE49-F238E27FC236}">
                <a16:creationId xmlns:a16="http://schemas.microsoft.com/office/drawing/2014/main" id="{8676D3CA-9BF7-4005-8D13-47158B4FACF3}"/>
              </a:ext>
            </a:extLst>
          </p:cNvPr>
          <p:cNvSpPr>
            <a:spLocks noGrp="1"/>
          </p:cNvSpPr>
          <p:nvPr>
            <p:ph idx="1"/>
          </p:nvPr>
        </p:nvSpPr>
        <p:spPr>
          <a:xfrm>
            <a:off x="556181" y="1754659"/>
            <a:ext cx="10225794" cy="4432024"/>
          </a:xfrm>
        </p:spPr>
        <p:txBody>
          <a:bodyPr vert="horz" lIns="91440" tIns="45720" rIns="91440" bIns="45720" rtlCol="0" anchor="t">
            <a:noAutofit/>
          </a:bodyPr>
          <a:lstStyle/>
          <a:p>
            <a:pPr marL="210185" indent="-210185"/>
            <a:r>
              <a:rPr lang="en-US" sz="2800">
                <a:latin typeface="Arial"/>
                <a:cs typeface="Arial"/>
              </a:rPr>
              <a:t>State regulations require that parent-requested due process impartial hearings include a resolution period where the parties try to resolve the complaint before moving to an actual impartial hearing. Within 15 days of receiving a due process complaint notice from the parent, the school district must convene a resolution meeting.</a:t>
            </a:r>
          </a:p>
          <a:p>
            <a:pPr marL="210185" indent="-210185"/>
            <a:endParaRPr lang="en-US" sz="2800">
              <a:latin typeface="Arial"/>
              <a:cs typeface="Arial"/>
            </a:endParaRPr>
          </a:p>
          <a:p>
            <a:pPr marL="210185" indent="-210185"/>
            <a:r>
              <a:rPr lang="en-US" sz="2800">
                <a:latin typeface="Arial"/>
                <a:cs typeface="Arial"/>
              </a:rPr>
              <a:t>This resolution meeting between the parent and district must occur during the 30-day resolution period unless waived by both parties in writing or they agree to use mediation to resolve the dispute.</a:t>
            </a:r>
          </a:p>
          <a:p>
            <a:pPr marL="0" indent="0">
              <a:buNone/>
            </a:pPr>
            <a:endParaRPr lang="en-US"/>
          </a:p>
        </p:txBody>
      </p:sp>
      <p:sp>
        <p:nvSpPr>
          <p:cNvPr id="4" name="Slide Number Placeholder 3">
            <a:extLst>
              <a:ext uri="{FF2B5EF4-FFF2-40B4-BE49-F238E27FC236}">
                <a16:creationId xmlns:a16="http://schemas.microsoft.com/office/drawing/2014/main" id="{34F058A9-FBCE-4D2B-8D52-55BE1C9AC754}"/>
              </a:ext>
            </a:extLst>
          </p:cNvPr>
          <p:cNvSpPr>
            <a:spLocks noGrp="1"/>
          </p:cNvSpPr>
          <p:nvPr>
            <p:ph type="sldNum" sz="quarter" idx="12"/>
          </p:nvPr>
        </p:nvSpPr>
        <p:spPr/>
        <p:txBody>
          <a:bodyPr/>
          <a:lstStyle/>
          <a:p>
            <a:fld id="{9CD8D479-8942-46E8-A226-A4E01F7A105C}" type="slidenum">
              <a:rPr lang="en-US" smtClean="0"/>
              <a:t>8</a:t>
            </a:fld>
            <a:endParaRPr lang="en-US"/>
          </a:p>
        </p:txBody>
      </p:sp>
      <p:pic>
        <p:nvPicPr>
          <p:cNvPr id="7" name="Audio 6">
            <a:hlinkClick r:id="" action="ppaction://media"/>
            <a:extLst>
              <a:ext uri="{FF2B5EF4-FFF2-40B4-BE49-F238E27FC236}">
                <a16:creationId xmlns:a16="http://schemas.microsoft.com/office/drawing/2014/main" id="{3C24AA8C-7B05-4740-8ED2-475D55B9B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37364443"/>
      </p:ext>
    </p:extLst>
  </p:cSld>
  <p:clrMapOvr>
    <a:masterClrMapping/>
  </p:clrMapOvr>
  <mc:AlternateContent xmlns:mc="http://schemas.openxmlformats.org/markup-compatibility/2006" xmlns:p14="http://schemas.microsoft.com/office/powerpoint/2010/main">
    <mc:Choice Requires="p14">
      <p:transition spd="med" p14:dur="700" advTm="44499">
        <p:fade/>
      </p:transition>
    </mc:Choice>
    <mc:Fallback xmlns="">
      <p:transition spd="med" advTm="44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5A0F-66E5-4C43-8953-4804339CE607}"/>
              </a:ext>
            </a:extLst>
          </p:cNvPr>
          <p:cNvSpPr>
            <a:spLocks noGrp="1"/>
          </p:cNvSpPr>
          <p:nvPr>
            <p:ph type="title"/>
          </p:nvPr>
        </p:nvSpPr>
        <p:spPr>
          <a:xfrm>
            <a:off x="410403" y="276087"/>
            <a:ext cx="9314366" cy="1183566"/>
          </a:xfrm>
        </p:spPr>
        <p:txBody>
          <a:bodyPr>
            <a:normAutofit/>
          </a:bodyPr>
          <a:lstStyle/>
          <a:p>
            <a:r>
              <a:rPr kumimoji="0" lang="en-US" sz="3200" b="1" i="0" u="none" strike="noStrike" kern="1200" cap="none" spc="0" normalizeH="0" baseline="0" noProof="0">
                <a:ln>
                  <a:noFill/>
                </a:ln>
                <a:solidFill>
                  <a:srgbClr val="1F3864">
                    <a:lumMod val="40000"/>
                    <a:lumOff val="60000"/>
                  </a:srgbClr>
                </a:solidFill>
                <a:effectLst/>
                <a:uLnTx/>
                <a:uFillTx/>
                <a:latin typeface="Arial"/>
                <a:ea typeface="+mj-lt"/>
                <a:cs typeface="+mj-lt"/>
              </a:rPr>
              <a:t>Requirements Regarding Resolution Sessions, (Continued)</a:t>
            </a:r>
            <a:endParaRPr lang="en-US" sz="2800"/>
          </a:p>
        </p:txBody>
      </p:sp>
      <p:sp>
        <p:nvSpPr>
          <p:cNvPr id="3" name="Content Placeholder 2">
            <a:extLst>
              <a:ext uri="{FF2B5EF4-FFF2-40B4-BE49-F238E27FC236}">
                <a16:creationId xmlns:a16="http://schemas.microsoft.com/office/drawing/2014/main" id="{305CB667-862C-4529-8EFC-77E68B00991D}"/>
              </a:ext>
            </a:extLst>
          </p:cNvPr>
          <p:cNvSpPr>
            <a:spLocks noGrp="1"/>
          </p:cNvSpPr>
          <p:nvPr>
            <p:ph idx="1"/>
          </p:nvPr>
        </p:nvSpPr>
        <p:spPr>
          <a:xfrm>
            <a:off x="284205" y="1668161"/>
            <a:ext cx="10497770" cy="4518521"/>
          </a:xfrm>
        </p:spPr>
        <p:txBody>
          <a:bodyPr vert="horz" lIns="91440" tIns="45720" rIns="91440" bIns="45720" rtlCol="0" anchor="t">
            <a:normAutofit lnSpcReduction="10000"/>
          </a:bodyPr>
          <a:lstStyle/>
          <a:p>
            <a:pPr marL="210185" marR="0" lvl="0" indent="-210185" algn="l" defTabSz="914400" rtl="0" eaLnBrk="1" fontAlgn="auto" latinLnBrk="0" hangingPunct="1">
              <a:lnSpc>
                <a:spcPct val="90000"/>
              </a:lnSpc>
              <a:spcBef>
                <a:spcPts val="1100"/>
              </a:spcBef>
              <a:spcAft>
                <a:spcPts val="0"/>
              </a:spcAft>
              <a:buClr>
                <a:srgbClr val="E46C0A"/>
              </a:buClr>
              <a:buSzTx/>
              <a:buFont typeface="Wingdings" panose="05000000000000000000" pitchFamily="2" charset="2"/>
              <a:buChar char="§"/>
              <a:tabLst/>
              <a:defRPr/>
            </a:pPr>
            <a:r>
              <a:rPr kumimoji="0" lang="en-US" sz="2800" b="0" i="0" u="none" strike="noStrike" kern="1200" cap="none" spc="0" normalizeH="0" baseline="0" noProof="0">
                <a:ln>
                  <a:noFill/>
                </a:ln>
                <a:solidFill>
                  <a:srgbClr val="1F3864"/>
                </a:solidFill>
                <a:effectLst/>
                <a:uLnTx/>
                <a:uFillTx/>
                <a:latin typeface="Arial"/>
                <a:cs typeface="Arial"/>
              </a:rPr>
              <a:t>The resolution meeting must include the parents and the relevant members of the committee on special education (CSE) or committee on preschool special education (CPSE), as determined by the school district and the parent, who have specific knowledge of the facts in the complaint.</a:t>
            </a:r>
            <a:endParaRPr lang="en-US" sz="2800" b="0" i="0" u="none" strike="noStrike" kern="1200" cap="none" spc="0" normalizeH="0" baseline="0" noProof="0">
              <a:ln>
                <a:noFill/>
              </a:ln>
              <a:solidFill>
                <a:srgbClr val="1F3864"/>
              </a:solidFill>
              <a:effectLst/>
              <a:uLnTx/>
              <a:uFillTx/>
              <a:latin typeface="Arial"/>
              <a:cs typeface="Arial"/>
            </a:endParaRPr>
          </a:p>
          <a:p>
            <a:pPr marL="210185" marR="0" lvl="0" indent="-210185" algn="l" defTabSz="914400" rtl="0" eaLnBrk="1" fontAlgn="auto" latinLnBrk="0" hangingPunct="1">
              <a:lnSpc>
                <a:spcPct val="90000"/>
              </a:lnSpc>
              <a:spcBef>
                <a:spcPts val="1100"/>
              </a:spcBef>
              <a:spcAft>
                <a:spcPts val="0"/>
              </a:spcAft>
              <a:buClr>
                <a:srgbClr val="E46C0A"/>
              </a:buClr>
              <a:buSzTx/>
              <a:buFont typeface="Wingdings" panose="05000000000000000000" pitchFamily="2" charset="2"/>
              <a:buChar char="§"/>
              <a:tabLst/>
              <a:defRPr/>
            </a:pPr>
            <a:endParaRPr lang="en-US" sz="2800" b="0" i="0" u="none" strike="noStrike" kern="1200" cap="none" spc="0" normalizeH="0" baseline="0" noProof="0">
              <a:ln>
                <a:noFill/>
              </a:ln>
              <a:solidFill>
                <a:srgbClr val="1F3864"/>
              </a:solidFill>
              <a:effectLst/>
              <a:uLnTx/>
              <a:uFillTx/>
              <a:latin typeface="Arial"/>
              <a:cs typeface="Arial"/>
            </a:endParaRPr>
          </a:p>
          <a:p>
            <a:pPr marL="210185" marR="0" lvl="0" indent="-210185" algn="l" defTabSz="914400" rtl="0" eaLnBrk="1" fontAlgn="auto" latinLnBrk="0" hangingPunct="1">
              <a:lnSpc>
                <a:spcPct val="90000"/>
              </a:lnSpc>
              <a:spcBef>
                <a:spcPts val="1100"/>
              </a:spcBef>
              <a:spcAft>
                <a:spcPts val="0"/>
              </a:spcAft>
              <a:buClr>
                <a:srgbClr val="E46C0A"/>
              </a:buClr>
              <a:buSzTx/>
              <a:buFont typeface="Wingdings" panose="05000000000000000000" pitchFamily="2" charset="2"/>
              <a:buChar char="§"/>
              <a:tabLst/>
              <a:defRPr/>
            </a:pPr>
            <a:r>
              <a:rPr kumimoji="0" lang="en-US" sz="2800" b="0" i="0" u="none" strike="noStrike" kern="1200" cap="none" spc="0" normalizeH="0" baseline="0" noProof="0">
                <a:ln>
                  <a:noFill/>
                </a:ln>
                <a:solidFill>
                  <a:srgbClr val="1F3864"/>
                </a:solidFill>
                <a:effectLst/>
                <a:uLnTx/>
                <a:uFillTx/>
                <a:latin typeface="Arial"/>
                <a:cs typeface="Arial"/>
              </a:rPr>
              <a:t>The resolution meeting must also include a representative of the school district who has decision-making authority.</a:t>
            </a:r>
            <a:endParaRPr lang="en-US" sz="2800" b="0" i="0" u="none" strike="noStrike" kern="1200" cap="none" spc="0" normalizeH="0" baseline="0" noProof="0">
              <a:ln>
                <a:noFill/>
              </a:ln>
              <a:solidFill>
                <a:srgbClr val="1F3864"/>
              </a:solidFill>
              <a:effectLst/>
              <a:uLnTx/>
              <a:uFillTx/>
              <a:latin typeface="Arial"/>
              <a:cs typeface="Arial"/>
            </a:endParaRPr>
          </a:p>
          <a:p>
            <a:pPr marL="210185" marR="0" lvl="0" indent="-210185" algn="l" defTabSz="914400" rtl="0" eaLnBrk="1" fontAlgn="auto" latinLnBrk="0" hangingPunct="1">
              <a:lnSpc>
                <a:spcPct val="90000"/>
              </a:lnSpc>
              <a:spcBef>
                <a:spcPts val="1100"/>
              </a:spcBef>
              <a:spcAft>
                <a:spcPts val="0"/>
              </a:spcAft>
              <a:buClr>
                <a:srgbClr val="E46C0A"/>
              </a:buClr>
              <a:buSzTx/>
              <a:buFont typeface="Wingdings" panose="05000000000000000000" pitchFamily="2" charset="2"/>
              <a:buChar char="§"/>
              <a:tabLst/>
              <a:defRPr/>
            </a:pPr>
            <a:endParaRPr lang="en-US" sz="2800" b="0" i="0" u="none" strike="noStrike" kern="1200" cap="none" spc="0" normalizeH="0" baseline="0" noProof="0">
              <a:ln>
                <a:noFill/>
              </a:ln>
              <a:solidFill>
                <a:srgbClr val="1F3864"/>
              </a:solidFill>
              <a:effectLst/>
              <a:uLnTx/>
              <a:uFillTx/>
              <a:latin typeface="Arial"/>
              <a:cs typeface="Arial"/>
            </a:endParaRPr>
          </a:p>
          <a:p>
            <a:pPr marL="210185" marR="0" lvl="0" indent="-210185" algn="l" defTabSz="914400" rtl="0" eaLnBrk="1" fontAlgn="auto" latinLnBrk="0" hangingPunct="1">
              <a:lnSpc>
                <a:spcPct val="90000"/>
              </a:lnSpc>
              <a:spcBef>
                <a:spcPts val="1100"/>
              </a:spcBef>
              <a:spcAft>
                <a:spcPts val="0"/>
              </a:spcAft>
              <a:buClr>
                <a:srgbClr val="E46C0A"/>
              </a:buClr>
              <a:buSzTx/>
              <a:buFont typeface="Wingdings" panose="05000000000000000000" pitchFamily="2" charset="2"/>
              <a:buChar char="§"/>
              <a:tabLst/>
              <a:defRPr/>
            </a:pPr>
            <a:r>
              <a:rPr kumimoji="0" lang="en-US" sz="2800" b="0" i="0" u="none" strike="noStrike" kern="1200" cap="none" spc="0" normalizeH="0" baseline="0" noProof="0">
                <a:ln>
                  <a:noFill/>
                </a:ln>
                <a:solidFill>
                  <a:srgbClr val="1F3864"/>
                </a:solidFill>
                <a:effectLst/>
                <a:uLnTx/>
                <a:uFillTx/>
                <a:latin typeface="Arial"/>
                <a:cs typeface="Arial"/>
              </a:rPr>
              <a:t>A school district's attorney may not participate in the resolution meeting unless the parent is accompanied by an attorney.</a:t>
            </a:r>
            <a:endParaRPr lang="en-US" sz="2800" b="0" i="0" u="none" strike="noStrike" kern="1200" cap="none" spc="0" normalizeH="0" baseline="0" noProof="0">
              <a:ln>
                <a:noFill/>
              </a:ln>
              <a:solidFill>
                <a:srgbClr val="1F3864"/>
              </a:solidFill>
              <a:effectLst/>
              <a:uLnTx/>
              <a:uFillTx/>
              <a:latin typeface="Arial"/>
              <a:cs typeface="Arial"/>
            </a:endParaRPr>
          </a:p>
          <a:p>
            <a:pPr marL="210185" indent="-210185"/>
            <a:endParaRPr lang="en-US"/>
          </a:p>
        </p:txBody>
      </p:sp>
      <p:sp>
        <p:nvSpPr>
          <p:cNvPr id="4" name="Slide Number Placeholder 3">
            <a:extLst>
              <a:ext uri="{FF2B5EF4-FFF2-40B4-BE49-F238E27FC236}">
                <a16:creationId xmlns:a16="http://schemas.microsoft.com/office/drawing/2014/main" id="{0C05A806-D273-4C56-821C-D2FD11CA26BC}"/>
              </a:ext>
            </a:extLst>
          </p:cNvPr>
          <p:cNvSpPr>
            <a:spLocks noGrp="1"/>
          </p:cNvSpPr>
          <p:nvPr>
            <p:ph type="sldNum" sz="quarter" idx="12"/>
          </p:nvPr>
        </p:nvSpPr>
        <p:spPr/>
        <p:txBody>
          <a:bodyPr/>
          <a:lstStyle/>
          <a:p>
            <a:fld id="{9CD8D479-8942-46E8-A226-A4E01F7A105C}" type="slidenum">
              <a:rPr lang="en-US" smtClean="0"/>
              <a:t>9</a:t>
            </a:fld>
            <a:endParaRPr lang="en-US"/>
          </a:p>
        </p:txBody>
      </p:sp>
      <p:pic>
        <p:nvPicPr>
          <p:cNvPr id="6" name="Audio 5">
            <a:hlinkClick r:id="" action="ppaction://media"/>
            <a:extLst>
              <a:ext uri="{FF2B5EF4-FFF2-40B4-BE49-F238E27FC236}">
                <a16:creationId xmlns:a16="http://schemas.microsoft.com/office/drawing/2014/main" id="{52EEB5D0-CC3E-4725-BBC9-51B081D25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46473179"/>
      </p:ext>
    </p:extLst>
  </p:cSld>
  <p:clrMapOvr>
    <a:masterClrMapping/>
  </p:clrMapOvr>
  <mc:AlternateContent xmlns:mc="http://schemas.openxmlformats.org/markup-compatibility/2006" xmlns:p14="http://schemas.microsoft.com/office/powerpoint/2010/main">
    <mc:Choice Requires="p14">
      <p:transition spd="med" p14:dur="700" advTm="36088">
        <p:fade/>
      </p:transition>
    </mc:Choice>
    <mc:Fallback xmlns="">
      <p:transition spd="med" advTm="360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NYSED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PR FFY 2016 PowerPoint_without maps (002).potx  -  Read-Only" id="{8DBBF2FA-D32B-404B-88C0-482F081CDC61}" vid="{BC8957CC-B819-4306-BCEC-1C25EC87A68B}"/>
    </a:ext>
  </a:extLst>
</a:theme>
</file>

<file path=ppt/theme/theme3.xml><?xml version="1.0" encoding="utf-8"?>
<a:theme xmlns:a="http://schemas.openxmlformats.org/drawingml/2006/main" name="1_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f0b8c0-9d1c-4f61-914c-2762716bd4d1">
      <UserInfo>
        <DisplayName>Marilyn Mooney</DisplayName>
        <AccountId>517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A2E403-49DC-449C-9F42-917493822234}">
  <ds:schemaRefs>
    <ds:schemaRef ds:uri="http://schemas.microsoft.com/office/2006/metadata/properties"/>
    <ds:schemaRef ds:uri="5709f26a-af04-479e-a03f-406e189626e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2cf0b8c0-9d1c-4f61-914c-2762716bd4d1"/>
    <ds:schemaRef ds:uri="http://www.w3.org/XML/1998/namespace"/>
    <ds:schemaRef ds:uri="http://purl.org/dc/dcmitype/"/>
  </ds:schemaRefs>
</ds:datastoreItem>
</file>

<file path=customXml/itemProps2.xml><?xml version="1.0" encoding="utf-8"?>
<ds:datastoreItem xmlns:ds="http://schemas.openxmlformats.org/officeDocument/2006/customXml" ds:itemID="{AFCC21B6-7D51-4A9F-B508-935DFD3F0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09f26a-af04-479e-a03f-406e189626ef"/>
    <ds:schemaRef ds:uri="2cf0b8c0-9d1c-4f61-914c-2762716bd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BB205B-325D-475E-A031-47585FC896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TotalTime>
  <Words>5977</Words>
  <Application>Microsoft Office PowerPoint</Application>
  <PresentationFormat>Widescreen</PresentationFormat>
  <Paragraphs>640</Paragraphs>
  <Slides>39</Slides>
  <Notes>39</Notes>
  <HiddenSlides>0</HiddenSlides>
  <MMClips>39</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Arial</vt:lpstr>
      <vt:lpstr>Arial Black</vt:lpstr>
      <vt:lpstr>Arial,Sans-Serif</vt:lpstr>
      <vt:lpstr>Calibri</vt:lpstr>
      <vt:lpstr>Century Schoolbook</vt:lpstr>
      <vt:lpstr>Corbel</vt:lpstr>
      <vt:lpstr>Courier New</vt:lpstr>
      <vt:lpstr>Segoe UI</vt:lpstr>
      <vt:lpstr>Wingdings</vt:lpstr>
      <vt:lpstr>WordVisiCarriageReturn_MSFontService</vt:lpstr>
      <vt:lpstr>Ecology 16x9</vt:lpstr>
      <vt:lpstr>NYSEDtheme</vt:lpstr>
      <vt:lpstr>1_Ecology 16x9</vt:lpstr>
      <vt:lpstr>State Performance Plan (SPP)/ Annual Performance Report (APR)  2020-2025</vt:lpstr>
      <vt:lpstr>INDICATOR 15</vt:lpstr>
      <vt:lpstr>Agenda for SPP Indicator 15</vt:lpstr>
      <vt:lpstr>Thank you for participating today! Today participants will…</vt:lpstr>
      <vt:lpstr>5</vt:lpstr>
      <vt:lpstr>Frequently Used Terms</vt:lpstr>
      <vt:lpstr> Key Information Regarding Impartial Hearings   </vt:lpstr>
      <vt:lpstr>Requirements Regarding Resolution Sessions </vt:lpstr>
      <vt:lpstr>Requirements Regarding Resolution Sessions, (Continued)</vt:lpstr>
      <vt:lpstr>Resolution Period Data Collection</vt:lpstr>
      <vt:lpstr>measurement</vt:lpstr>
      <vt:lpstr>Goal #1: </vt:lpstr>
      <vt:lpstr>Source of Data</vt:lpstr>
      <vt:lpstr>How we measure Indicator 15</vt:lpstr>
      <vt:lpstr>Check for Understanding:   Are there any questions about the SPP 15  measurement or how the data is used to measure results or outcomes? </vt:lpstr>
      <vt:lpstr>16</vt:lpstr>
      <vt:lpstr>Goal #2: </vt:lpstr>
      <vt:lpstr>Explanation Indicator 15 FFY Data  in the Annual Performance Report (APR) </vt:lpstr>
      <vt:lpstr> NYS Due Process Complaints Increase -  6 Year Trend</vt:lpstr>
      <vt:lpstr>Number of Due Process Complaint requests in New York State</vt:lpstr>
      <vt:lpstr>Trend data of due process complaints filed In School Year 2020-21, 98% of all due process complaints filed in the State involve the New York City Department of Education (NYCDOE)</vt:lpstr>
      <vt:lpstr>Data Used to Calculate Indicator 15 Resolution Settlement Agreements</vt:lpstr>
      <vt:lpstr>Indicator 15: Resolution Sessions  Trend Data FFY 2014 – FFY 2019</vt:lpstr>
      <vt:lpstr> Number of Hearing Requests Going to Resolution Sessions and Resolved Through Resolution Session Agreements </vt:lpstr>
      <vt:lpstr>FFY2014-2018  NYS Results Compared to 7-PAK States</vt:lpstr>
      <vt:lpstr>New York Compared to  National Resolution Agreement Rate</vt:lpstr>
      <vt:lpstr>Stakeholder Discussion</vt:lpstr>
      <vt:lpstr>28</vt:lpstr>
      <vt:lpstr>Goal #3: </vt:lpstr>
      <vt:lpstr>Current Improvement Activities</vt:lpstr>
      <vt:lpstr>Proposed Improvement Activities</vt:lpstr>
      <vt:lpstr>Proposed Improvement Activities, Con’t.</vt:lpstr>
      <vt:lpstr>What activities could be considered, maintained, or strengthened to address  improvements in this area?  </vt:lpstr>
      <vt:lpstr>34</vt:lpstr>
      <vt:lpstr>Goal #4: </vt:lpstr>
      <vt:lpstr>Proposed Indicator 15 Targets 2021-2025</vt:lpstr>
      <vt:lpstr>Are the targets achievable and rigorous?  Are the targets too high, too low or just right?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15 Resolution Sessions</dc:title>
  <dc:creator>New York State Education Department</dc:creator>
  <cp:lastModifiedBy>Jonathan Campano</cp:lastModifiedBy>
  <cp:revision>4</cp:revision>
  <cp:lastPrinted>2021-09-07T13:44:19Z</cp:lastPrinted>
  <dcterms:created xsi:type="dcterms:W3CDTF">2021-04-28T12:59:52Z</dcterms:created>
  <dcterms:modified xsi:type="dcterms:W3CDTF">2021-09-22T16:39:42Z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y fmtid="{D5CDD505-2E9C-101B-9397-08002B2CF9AE}" pid="3" name="Order">
    <vt:r8>48100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ies>
</file>