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xml" ContentType="application/vnd.openxmlformats-officedocument.presentationml.tags+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8" r:id="rId5"/>
    <p:sldId id="266" r:id="rId6"/>
    <p:sldId id="267" r:id="rId7"/>
    <p:sldId id="327" r:id="rId8"/>
    <p:sldId id="592" r:id="rId9"/>
    <p:sldId id="264" r:id="rId10"/>
    <p:sldId id="269" r:id="rId11"/>
    <p:sldId id="271" r:id="rId12"/>
    <p:sldId id="285" r:id="rId13"/>
    <p:sldId id="585" r:id="rId14"/>
    <p:sldId id="583" r:id="rId15"/>
    <p:sldId id="262" r:id="rId16"/>
    <p:sldId id="259" r:id="rId17"/>
    <p:sldId id="263" r:id="rId18"/>
    <p:sldId id="265" r:id="rId19"/>
    <p:sldId id="260" r:id="rId20"/>
    <p:sldId id="286" r:id="rId21"/>
    <p:sldId id="287" r:id="rId22"/>
    <p:sldId id="334" r:id="rId23"/>
    <p:sldId id="261" r:id="rId24"/>
    <p:sldId id="309" r:id="rId25"/>
    <p:sldId id="326" r:id="rId26"/>
    <p:sldId id="584" r:id="rId27"/>
    <p:sldId id="576" r:id="rId28"/>
    <p:sldId id="306" r:id="rId29"/>
    <p:sldId id="323" r:id="rId30"/>
    <p:sldId id="305" r:id="rId31"/>
    <p:sldId id="303" r:id="rId32"/>
    <p:sldId id="591" r:id="rId33"/>
    <p:sldId id="581" r:id="rId34"/>
    <p:sldId id="582" r:id="rId3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1.1 - 12.1 Introduction" id="{2CADC057-48B5-415A-ACAE-6720621B6FFB}">
          <p14:sldIdLst>
            <p14:sldId id="258"/>
            <p14:sldId id="266"/>
            <p14:sldId id="267"/>
          </p14:sldIdLst>
        </p14:section>
        <p14:section name="Module 11.2 Indicator 11 Measurement Description" id="{0F44F85B-C97B-49E8-92E5-0DDFA43BBE7F}">
          <p14:sldIdLst>
            <p14:sldId id="327"/>
            <p14:sldId id="592"/>
            <p14:sldId id="264"/>
            <p14:sldId id="269"/>
            <p14:sldId id="271"/>
            <p14:sldId id="285"/>
          </p14:sldIdLst>
        </p14:section>
        <p14:section name="Module 11.3 Indicator 11 Data Trends" id="{8BD73FEB-6850-4AA3-97F5-0CED767E7898}">
          <p14:sldIdLst>
            <p14:sldId id="585"/>
            <p14:sldId id="583"/>
            <p14:sldId id="262"/>
            <p14:sldId id="259"/>
            <p14:sldId id="263"/>
            <p14:sldId id="265"/>
            <p14:sldId id="260"/>
            <p14:sldId id="286"/>
          </p14:sldIdLst>
        </p14:section>
        <p14:section name="Module 11.4 -12.4 Improvement Strategies" id="{2AEEF983-EFB8-45FA-BEE8-FC1D269B21C6}">
          <p14:sldIdLst>
            <p14:sldId id="287"/>
            <p14:sldId id="334"/>
            <p14:sldId id="261"/>
            <p14:sldId id="309"/>
            <p14:sldId id="326"/>
            <p14:sldId id="584"/>
            <p14:sldId id="576"/>
            <p14:sldId id="306"/>
            <p14:sldId id="323"/>
            <p14:sldId id="305"/>
            <p14:sldId id="303"/>
          </p14:sldIdLst>
        </p14:section>
        <p14:section name="Module 11.5 - 12.5 Closing" id="{A51E0F48-CDD6-4A16-B929-5AE7D210E04E}">
          <p14:sldIdLst>
            <p14:sldId id="591"/>
            <p14:sldId id="581"/>
            <p14:sldId id="5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Bolling" initials="SB" lastIdx="1" clrIdx="0">
    <p:extLst>
      <p:ext uri="{19B8F6BF-5375-455C-9EA6-DF929625EA0E}">
        <p15:presenceInfo xmlns:p15="http://schemas.microsoft.com/office/powerpoint/2012/main" userId="S::Suzanne.Bolling@nysed.gov::cb909048-b9b0-45ad-b011-5d5cbb3550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FFFFFF"/>
    <a:srgbClr val="FF9933"/>
    <a:srgbClr val="FF8585"/>
    <a:srgbClr val="FF0000"/>
    <a:srgbClr val="C34905"/>
    <a:srgbClr val="FF99FF"/>
    <a:srgbClr val="2F5597"/>
    <a:srgbClr val="005828"/>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1A91DB-DEA0-4872-8211-F108B7832E7A}" v="5" dt="2021-09-15T16:13:31.122"/>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332"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11/Data/NYS%20Indicator%201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11/Data/NYS%20Indicator%201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bolling\AppData\Local\Microsoft\Windows\INetCache\Content.Outlook\5EIYWSX8\Indicator%2011%20compliant%20and%20noncompliant%20reasons%20for%20districts%20on%20sampling%20schedule%2019-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bolling\AppData\Local\Microsoft\Windows\INetCache\Content.Outlook\5EIYWSX8\Indicator%2011%20compliant%20and%20noncompliant%20reasons%20for%20districts%20on%20sampling%20schedule%2019-2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79898100972672"/>
          <c:y val="0.22742342213449326"/>
          <c:w val="0.87869775101641712"/>
          <c:h val="0.42820019522182806"/>
        </c:manualLayout>
      </c:layout>
      <c:lineChart>
        <c:grouping val="standard"/>
        <c:varyColors val="0"/>
        <c:ser>
          <c:idx val="0"/>
          <c:order val="0"/>
          <c:tx>
            <c:strRef>
              <c:f>'NYS Ind 11 Results w Variance'!$A$4</c:f>
              <c:strCache>
                <c:ptCount val="1"/>
                <c:pt idx="0">
                  <c:v>11: NYS Target</c:v>
                </c:pt>
              </c:strCache>
            </c:strRef>
          </c:tx>
          <c:spPr>
            <a:ln w="28575" cap="rnd">
              <a:solidFill>
                <a:srgbClr val="FF0000"/>
              </a:solidFill>
              <a:prstDash val="dash"/>
              <a:round/>
            </a:ln>
            <a:effectLst/>
          </c:spPr>
          <c:marker>
            <c:symbol val="none"/>
          </c:marker>
          <c:dLbls>
            <c:delete val="1"/>
          </c:dLbls>
          <c:cat>
            <c:numRef>
              <c:f>'NYS Ind 11 Results w Variance'!$B$3:$H$3</c:f>
              <c:numCache>
                <c:formatCode>General</c:formatCode>
                <c:ptCount val="7"/>
                <c:pt idx="0">
                  <c:v>2013</c:v>
                </c:pt>
                <c:pt idx="1">
                  <c:v>2014</c:v>
                </c:pt>
                <c:pt idx="2">
                  <c:v>2015</c:v>
                </c:pt>
                <c:pt idx="3">
                  <c:v>2016</c:v>
                </c:pt>
                <c:pt idx="4">
                  <c:v>2017</c:v>
                </c:pt>
                <c:pt idx="5">
                  <c:v>2018</c:v>
                </c:pt>
                <c:pt idx="6">
                  <c:v>2019</c:v>
                </c:pt>
              </c:numCache>
            </c:numRef>
          </c:cat>
          <c:val>
            <c:numRef>
              <c:f>'NYS Ind 11 Results w Variance'!$B$4:$H$4</c:f>
              <c:numCache>
                <c:formatCode>0.00%</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5-7F20-4155-B84B-323B86621F68}"/>
            </c:ext>
          </c:extLst>
        </c:ser>
        <c:ser>
          <c:idx val="2"/>
          <c:order val="2"/>
          <c:tx>
            <c:strRef>
              <c:f>'NYS Ind 11 Results w Variance'!$A$6</c:f>
              <c:strCache>
                <c:ptCount val="1"/>
                <c:pt idx="0">
                  <c:v>11: NYS Result</c:v>
                </c:pt>
              </c:strCache>
            </c:strRef>
          </c:tx>
          <c:spPr>
            <a:ln w="28575" cap="rnd">
              <a:solidFill>
                <a:schemeClr val="accent1"/>
              </a:solidFill>
              <a:round/>
            </a:ln>
            <a:effectLst/>
          </c:spPr>
          <c:marker>
            <c:symbol val="none"/>
          </c:marker>
          <c:dLbls>
            <c:dLbl>
              <c:idx val="0"/>
              <c:tx>
                <c:rich>
                  <a:bodyPr/>
                  <a:lstStyle/>
                  <a:p>
                    <a:fld id="{EBBB007B-4FB5-4EFF-A5A5-2E08E77913B2}" type="CELLRANGE">
                      <a:rPr lang="en-US">
                        <a:solidFill>
                          <a:schemeClr val="accent2">
                            <a:lumMod val="75000"/>
                          </a:schemeClr>
                        </a:solidFill>
                      </a:rPr>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F20-4155-B84B-323B86621F68}"/>
                </c:ext>
              </c:extLst>
            </c:dLbl>
            <c:dLbl>
              <c:idx val="1"/>
              <c:layout>
                <c:manualLayout>
                  <c:x val="-1.9667869454989335E-2"/>
                  <c:y val="-4.4090602983837546E-2"/>
                </c:manualLayout>
              </c:layout>
              <c:tx>
                <c:rich>
                  <a:bodyPr/>
                  <a:lstStyle/>
                  <a:p>
                    <a:fld id="{4CCBCC0A-EAC3-4385-99D8-0582DE8CFC34}"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F20-4155-B84B-323B86621F68}"/>
                </c:ext>
              </c:extLst>
            </c:dLbl>
            <c:dLbl>
              <c:idx val="2"/>
              <c:tx>
                <c:rich>
                  <a:bodyPr/>
                  <a:lstStyle/>
                  <a:p>
                    <a:fld id="{4018CE7A-01A4-4404-96F7-80C5185B896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F20-4155-B84B-323B86621F68}"/>
                </c:ext>
              </c:extLst>
            </c:dLbl>
            <c:dLbl>
              <c:idx val="3"/>
              <c:tx>
                <c:rich>
                  <a:bodyPr/>
                  <a:lstStyle/>
                  <a:p>
                    <a:fld id="{879CF47C-9B08-423F-817D-F394C7C8750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F20-4155-B84B-323B86621F68}"/>
                </c:ext>
              </c:extLst>
            </c:dLbl>
            <c:dLbl>
              <c:idx val="4"/>
              <c:tx>
                <c:rich>
                  <a:bodyPr/>
                  <a:lstStyle/>
                  <a:p>
                    <a:fld id="{ACC2B68D-500F-4F8F-AD84-99938CE9EBF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F20-4155-B84B-323B86621F68}"/>
                </c:ext>
              </c:extLst>
            </c:dLbl>
            <c:dLbl>
              <c:idx val="5"/>
              <c:tx>
                <c:rich>
                  <a:bodyPr/>
                  <a:lstStyle/>
                  <a:p>
                    <a:fld id="{266C4C6A-DDFC-4031-B5F3-4E86C463D86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6DD-4E94-BBAA-A2C6269AE31B}"/>
                </c:ext>
              </c:extLst>
            </c:dLbl>
            <c:dLbl>
              <c:idx val="6"/>
              <c:tx>
                <c:rich>
                  <a:bodyPr/>
                  <a:lstStyle/>
                  <a:p>
                    <a:fld id="{A68C29DF-C9E5-4834-86AE-4B92974C775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6DD-4E94-BBAA-A2C6269AE31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'NYS Ind 11 Results w Variance'!$B$3:$H$3</c:f>
              <c:numCache>
                <c:formatCode>General</c:formatCode>
                <c:ptCount val="7"/>
                <c:pt idx="0">
                  <c:v>2013</c:v>
                </c:pt>
                <c:pt idx="1">
                  <c:v>2014</c:v>
                </c:pt>
                <c:pt idx="2">
                  <c:v>2015</c:v>
                </c:pt>
                <c:pt idx="3">
                  <c:v>2016</c:v>
                </c:pt>
                <c:pt idx="4">
                  <c:v>2017</c:v>
                </c:pt>
                <c:pt idx="5">
                  <c:v>2018</c:v>
                </c:pt>
                <c:pt idx="6">
                  <c:v>2019</c:v>
                </c:pt>
              </c:numCache>
            </c:numRef>
          </c:cat>
          <c:val>
            <c:numRef>
              <c:f>'NYS Ind 11 Results w Variance'!$B$6:$H$6</c:f>
              <c:numCache>
                <c:formatCode>0.00%</c:formatCode>
                <c:ptCount val="7"/>
                <c:pt idx="0">
                  <c:v>0.88070000000000004</c:v>
                </c:pt>
                <c:pt idx="1">
                  <c:v>0.83840000000000003</c:v>
                </c:pt>
                <c:pt idx="2">
                  <c:v>0.83299999999999996</c:v>
                </c:pt>
                <c:pt idx="3">
                  <c:v>0.85099999999999998</c:v>
                </c:pt>
                <c:pt idx="4">
                  <c:v>0.84</c:v>
                </c:pt>
                <c:pt idx="5">
                  <c:v>0.87670000000000003</c:v>
                </c:pt>
                <c:pt idx="6">
                  <c:v>0.88190000000000002</c:v>
                </c:pt>
              </c:numCache>
            </c:numRef>
          </c:val>
          <c:smooth val="0"/>
          <c:extLst>
            <c:ext xmlns:c15="http://schemas.microsoft.com/office/drawing/2012/chart" uri="{02D57815-91ED-43cb-92C2-25804820EDAC}">
              <c15:datalabelsRange>
                <c15:f>'NYS Ind 11 Results w Variance'!$B$7:$H$7</c15:f>
                <c15:dlblRangeCache>
                  <c:ptCount val="7"/>
                  <c:pt idx="1">
                    <c:v>-4.23</c:v>
                  </c:pt>
                  <c:pt idx="2">
                    <c:v>-0.54</c:v>
                  </c:pt>
                  <c:pt idx="3">
                    <c:v>+1.80</c:v>
                  </c:pt>
                  <c:pt idx="4">
                    <c:v>-1.10</c:v>
                  </c:pt>
                  <c:pt idx="5">
                    <c:v>+3.67</c:v>
                  </c:pt>
                  <c:pt idx="6">
                    <c:v>+0.52</c:v>
                  </c:pt>
                </c15:dlblRangeCache>
              </c15:datalabelsRange>
            </c:ext>
            <c:ext xmlns:c16="http://schemas.microsoft.com/office/drawing/2014/chart" uri="{C3380CC4-5D6E-409C-BE32-E72D297353CC}">
              <c16:uniqueId val="{0000000B-7F20-4155-B84B-323B86621F68}"/>
            </c:ext>
          </c:extLst>
        </c:ser>
        <c:dLbls>
          <c:dLblPos val="t"/>
          <c:showLegendKey val="0"/>
          <c:showVal val="1"/>
          <c:showCatName val="0"/>
          <c:showSerName val="0"/>
          <c:showPercent val="0"/>
          <c:showBubbleSize val="0"/>
        </c:dLbls>
        <c:smooth val="0"/>
        <c:axId val="803509768"/>
        <c:axId val="803508784"/>
        <c:extLst>
          <c:ext xmlns:c15="http://schemas.microsoft.com/office/drawing/2012/chart" uri="{02D57815-91ED-43cb-92C2-25804820EDAC}">
            <c15:filteredLineSeries>
              <c15:ser>
                <c:idx val="1"/>
                <c:order val="1"/>
                <c:tx>
                  <c:strRef>
                    <c:extLst>
                      <c:ext uri="{02D57815-91ED-43cb-92C2-25804820EDAC}">
                        <c15:formulaRef>
                          <c15:sqref>'NYS Ind 11 Results w Variance'!$A$5</c15:sqref>
                        </c15:formulaRef>
                      </c:ext>
                    </c:extLst>
                    <c:strCache>
                      <c:ptCount val="1"/>
                      <c:pt idx="0">
                        <c:v>Variance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'NYS Ind 11 Results w Variance'!$B$3:$H$3</c15:sqref>
                        </c15:formulaRef>
                      </c:ext>
                    </c:extLst>
                    <c:numCache>
                      <c:formatCode>General</c:formatCode>
                      <c:ptCount val="7"/>
                      <c:pt idx="0">
                        <c:v>2013</c:v>
                      </c:pt>
                      <c:pt idx="1">
                        <c:v>2014</c:v>
                      </c:pt>
                      <c:pt idx="2">
                        <c:v>2015</c:v>
                      </c:pt>
                      <c:pt idx="3">
                        <c:v>2016</c:v>
                      </c:pt>
                      <c:pt idx="4">
                        <c:v>2017</c:v>
                      </c:pt>
                      <c:pt idx="5">
                        <c:v>2018</c:v>
                      </c:pt>
                      <c:pt idx="6">
                        <c:v>2019</c:v>
                      </c:pt>
                    </c:numCache>
                  </c:numRef>
                </c:cat>
                <c:val>
                  <c:numRef>
                    <c:extLst>
                      <c:ext uri="{02D57815-91ED-43cb-92C2-25804820EDAC}">
                        <c15:formulaRef>
                          <c15:sqref>'NYS Ind 11 Results w Variance'!$B$5:$H$5</c15:sqref>
                        </c15:formulaRef>
                      </c:ext>
                    </c:extLst>
                    <c:numCache>
                      <c:formatCode>0.00%</c:formatCode>
                      <c:ptCount val="7"/>
                      <c:pt idx="1">
                        <c:v>0</c:v>
                      </c:pt>
                      <c:pt idx="2">
                        <c:v>0</c:v>
                      </c:pt>
                      <c:pt idx="3">
                        <c:v>0</c:v>
                      </c:pt>
                      <c:pt idx="4">
                        <c:v>0</c:v>
                      </c:pt>
                      <c:pt idx="5">
                        <c:v>0</c:v>
                      </c:pt>
                      <c:pt idx="6">
                        <c:v>0</c:v>
                      </c:pt>
                    </c:numCache>
                  </c:numRef>
                </c:val>
                <c:smooth val="0"/>
                <c:extLst>
                  <c:ext xmlns:c16="http://schemas.microsoft.com/office/drawing/2014/chart" uri="{C3380CC4-5D6E-409C-BE32-E72D297353CC}">
                    <c16:uniqueId val="{0000000C-7F20-4155-B84B-323B86621F6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'NYS Ind 11 Results w Variance'!$A$7</c15:sqref>
                        </c15:formulaRef>
                      </c:ext>
                    </c:extLst>
                    <c:strCache>
                      <c:ptCount val="1"/>
                      <c:pt idx="0">
                        <c:v>Variance</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'NYS Ind 11 Results w Variance'!$B$3:$H$3</c15:sqref>
                        </c15:formulaRef>
                      </c:ext>
                    </c:extLst>
                    <c:numCache>
                      <c:formatCode>General</c:formatCode>
                      <c:ptCount val="7"/>
                      <c:pt idx="0">
                        <c:v>2013</c:v>
                      </c:pt>
                      <c:pt idx="1">
                        <c:v>2014</c:v>
                      </c:pt>
                      <c:pt idx="2">
                        <c:v>2015</c:v>
                      </c:pt>
                      <c:pt idx="3">
                        <c:v>2016</c:v>
                      </c:pt>
                      <c:pt idx="4">
                        <c:v>2017</c:v>
                      </c:pt>
                      <c:pt idx="5">
                        <c:v>2018</c:v>
                      </c:pt>
                      <c:pt idx="6">
                        <c:v>2019</c:v>
                      </c:pt>
                    </c:numCache>
                  </c:numRef>
                </c:cat>
                <c:val>
                  <c:numRef>
                    <c:extLst xmlns:c15="http://schemas.microsoft.com/office/drawing/2012/chart">
                      <c:ext xmlns:c15="http://schemas.microsoft.com/office/drawing/2012/chart" uri="{02D57815-91ED-43cb-92C2-25804820EDAC}">
                        <c15:formulaRef>
                          <c15:sqref>'NYS Ind 11 Results w Variance'!$B$7:$H$7</c15:sqref>
                        </c15:formulaRef>
                      </c:ext>
                    </c:extLst>
                    <c:numCache>
                      <c:formatCode>0.00</c:formatCode>
                      <c:ptCount val="7"/>
                      <c:pt idx="1">
                        <c:v>-4.230000000000004</c:v>
                      </c:pt>
                      <c:pt idx="2">
                        <c:v>-0.54000000000000625</c:v>
                      </c:pt>
                      <c:pt idx="3" formatCode="\+0.00">
                        <c:v>1.8</c:v>
                      </c:pt>
                      <c:pt idx="4">
                        <c:v>-1.0999999999999943</c:v>
                      </c:pt>
                      <c:pt idx="5" formatCode="\+0.00">
                        <c:v>3.6700000000000017</c:v>
                      </c:pt>
                      <c:pt idx="6" formatCode="\+0.00">
                        <c:v>0.51999999999999602</c:v>
                      </c:pt>
                    </c:numCache>
                  </c:numRef>
                </c:val>
                <c:smooth val="0"/>
                <c:extLst xmlns:c15="http://schemas.microsoft.com/office/drawing/2012/chart">
                  <c:ext xmlns:c16="http://schemas.microsoft.com/office/drawing/2014/chart" uri="{C3380CC4-5D6E-409C-BE32-E72D297353CC}">
                    <c16:uniqueId val="{0000000D-7F20-4155-B84B-323B86621F68}"/>
                  </c:ext>
                </c:extLst>
              </c15:ser>
            </c15:filteredLineSeries>
          </c:ext>
        </c:extLst>
      </c:lineChart>
      <c:catAx>
        <c:axId val="803509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3508784"/>
        <c:crosses val="autoZero"/>
        <c:auto val="1"/>
        <c:lblAlgn val="ctr"/>
        <c:lblOffset val="100"/>
        <c:noMultiLvlLbl val="0"/>
      </c:catAx>
      <c:valAx>
        <c:axId val="803508784"/>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3509768"/>
        <c:crosses val="autoZero"/>
        <c:crossBetween val="between"/>
        <c:majorUnit val="5.000000000000001E-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0" i="0" baseline="0">
                <a:solidFill>
                  <a:schemeClr val="tx1">
                    <a:lumMod val="75000"/>
                  </a:schemeClr>
                </a:solidFill>
                <a:effectLst/>
              </a:rPr>
              <a:t>7-PAK States and National Result Comparison​</a:t>
            </a:r>
            <a:endParaRPr lang="en-US" sz="1800">
              <a:solidFill>
                <a:schemeClr val="tx1">
                  <a:lumMod val="75000"/>
                </a:schemeClr>
              </a:solidFill>
              <a:effectLst/>
            </a:endParaRPr>
          </a:p>
          <a:p>
            <a:pPr>
              <a:defRPr/>
            </a:pPr>
            <a:r>
              <a:rPr lang="en-US" sz="2400" b="0" i="0" baseline="0">
                <a:solidFill>
                  <a:schemeClr val="tx1">
                    <a:lumMod val="75000"/>
                  </a:schemeClr>
                </a:solidFill>
                <a:effectLst/>
              </a:rPr>
              <a:t>Indicator 11: Child Find</a:t>
            </a:r>
            <a:endParaRPr lang="en-US" sz="1800">
              <a:solidFill>
                <a:schemeClr val="tx1">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109826533859166E-2"/>
          <c:y val="0.18613583067765016"/>
          <c:w val="0.94741759617276688"/>
          <c:h val="0.66871951138683428"/>
        </c:manualLayout>
      </c:layout>
      <c:barChart>
        <c:barDir val="col"/>
        <c:grouping val="clustered"/>
        <c:varyColors val="0"/>
        <c:ser>
          <c:idx val="2"/>
          <c:order val="2"/>
          <c:tx>
            <c:strRef>
              <c:f>'Indicator 11 State Results'!$D$4</c:f>
              <c:strCache>
                <c:ptCount val="1"/>
                <c:pt idx="0">
                  <c:v>2015</c:v>
                </c:pt>
              </c:strCache>
            </c:strRef>
          </c:tx>
          <c:spPr>
            <a:solidFill>
              <a:schemeClr val="accent3"/>
            </a:solidFill>
            <a:ln>
              <a:noFill/>
            </a:ln>
            <a:effectLst/>
          </c:spPr>
          <c:invertIfNegative val="0"/>
          <c:cat>
            <c:strRef>
              <c:f>'Indicator 11 State Results'!$A$5:$A$11</c:f>
              <c:strCache>
                <c:ptCount val="7"/>
                <c:pt idx="0">
                  <c:v>New York</c:v>
                </c:pt>
                <c:pt idx="1">
                  <c:v>California</c:v>
                </c:pt>
                <c:pt idx="2">
                  <c:v>Florida</c:v>
                </c:pt>
                <c:pt idx="3">
                  <c:v>Pennsylvania</c:v>
                </c:pt>
                <c:pt idx="4">
                  <c:v>Illinois</c:v>
                </c:pt>
                <c:pt idx="5">
                  <c:v>Texas</c:v>
                </c:pt>
                <c:pt idx="6">
                  <c:v>Ohio</c:v>
                </c:pt>
              </c:strCache>
            </c:strRef>
          </c:cat>
          <c:val>
            <c:numRef>
              <c:f>'Indicator 11 State Results'!$D$5:$D$11</c:f>
              <c:numCache>
                <c:formatCode>0.00%</c:formatCode>
                <c:ptCount val="7"/>
                <c:pt idx="0">
                  <c:v>0.83299999999999996</c:v>
                </c:pt>
                <c:pt idx="1">
                  <c:v>0.98760000000000003</c:v>
                </c:pt>
                <c:pt idx="2">
                  <c:v>0.97050000000000003</c:v>
                </c:pt>
                <c:pt idx="3">
                  <c:v>0.98399999999999999</c:v>
                </c:pt>
                <c:pt idx="4">
                  <c:v>0.98740000000000006</c:v>
                </c:pt>
                <c:pt idx="5">
                  <c:v>0.99729999999999996</c:v>
                </c:pt>
                <c:pt idx="6">
                  <c:v>0.99060000000000004</c:v>
                </c:pt>
              </c:numCache>
            </c:numRef>
          </c:val>
          <c:extLst>
            <c:ext xmlns:c16="http://schemas.microsoft.com/office/drawing/2014/chart" uri="{C3380CC4-5D6E-409C-BE32-E72D297353CC}">
              <c16:uniqueId val="{00000000-CDFC-4208-B4FA-175C6EDC1800}"/>
            </c:ext>
          </c:extLst>
        </c:ser>
        <c:ser>
          <c:idx val="3"/>
          <c:order val="3"/>
          <c:tx>
            <c:strRef>
              <c:f>'Indicator 11 State Results'!$E$4</c:f>
              <c:strCache>
                <c:ptCount val="1"/>
                <c:pt idx="0">
                  <c:v>2016</c:v>
                </c:pt>
              </c:strCache>
            </c:strRef>
          </c:tx>
          <c:spPr>
            <a:solidFill>
              <a:schemeClr val="accent4"/>
            </a:solidFill>
            <a:ln>
              <a:noFill/>
            </a:ln>
            <a:effectLst/>
          </c:spPr>
          <c:invertIfNegative val="0"/>
          <c:cat>
            <c:strRef>
              <c:f>'Indicator 11 State Results'!$A$5:$A$11</c:f>
              <c:strCache>
                <c:ptCount val="7"/>
                <c:pt idx="0">
                  <c:v>New York</c:v>
                </c:pt>
                <c:pt idx="1">
                  <c:v>California</c:v>
                </c:pt>
                <c:pt idx="2">
                  <c:v>Florida</c:v>
                </c:pt>
                <c:pt idx="3">
                  <c:v>Pennsylvania</c:v>
                </c:pt>
                <c:pt idx="4">
                  <c:v>Illinois</c:v>
                </c:pt>
                <c:pt idx="5">
                  <c:v>Texas</c:v>
                </c:pt>
                <c:pt idx="6">
                  <c:v>Ohio</c:v>
                </c:pt>
              </c:strCache>
            </c:strRef>
          </c:cat>
          <c:val>
            <c:numRef>
              <c:f>'Indicator 11 State Results'!$E$5:$E$11</c:f>
              <c:numCache>
                <c:formatCode>0.00%</c:formatCode>
                <c:ptCount val="7"/>
                <c:pt idx="0">
                  <c:v>0.85099999999999998</c:v>
                </c:pt>
                <c:pt idx="1">
                  <c:v>0.98460000000000003</c:v>
                </c:pt>
                <c:pt idx="2">
                  <c:v>0.96840000000000004</c:v>
                </c:pt>
                <c:pt idx="3">
                  <c:v>0.97750000000000004</c:v>
                </c:pt>
                <c:pt idx="4">
                  <c:v>0.98919999999999997</c:v>
                </c:pt>
                <c:pt idx="5">
                  <c:v>0.99019999999999997</c:v>
                </c:pt>
                <c:pt idx="6">
                  <c:v>0.99399999999999999</c:v>
                </c:pt>
              </c:numCache>
            </c:numRef>
          </c:val>
          <c:extLst>
            <c:ext xmlns:c16="http://schemas.microsoft.com/office/drawing/2014/chart" uri="{C3380CC4-5D6E-409C-BE32-E72D297353CC}">
              <c16:uniqueId val="{00000001-CDFC-4208-B4FA-175C6EDC1800}"/>
            </c:ext>
          </c:extLst>
        </c:ser>
        <c:ser>
          <c:idx val="4"/>
          <c:order val="4"/>
          <c:tx>
            <c:strRef>
              <c:f>'Indicator 11 State Results'!$F$4</c:f>
              <c:strCache>
                <c:ptCount val="1"/>
                <c:pt idx="0">
                  <c:v>2017</c:v>
                </c:pt>
              </c:strCache>
            </c:strRef>
          </c:tx>
          <c:spPr>
            <a:solidFill>
              <a:schemeClr val="accent5"/>
            </a:solidFill>
            <a:ln>
              <a:noFill/>
            </a:ln>
            <a:effectLst/>
          </c:spPr>
          <c:invertIfNegative val="0"/>
          <c:cat>
            <c:strRef>
              <c:f>'Indicator 11 State Results'!$A$5:$A$11</c:f>
              <c:strCache>
                <c:ptCount val="7"/>
                <c:pt idx="0">
                  <c:v>New York</c:v>
                </c:pt>
                <c:pt idx="1">
                  <c:v>California</c:v>
                </c:pt>
                <c:pt idx="2">
                  <c:v>Florida</c:v>
                </c:pt>
                <c:pt idx="3">
                  <c:v>Pennsylvania</c:v>
                </c:pt>
                <c:pt idx="4">
                  <c:v>Illinois</c:v>
                </c:pt>
                <c:pt idx="5">
                  <c:v>Texas</c:v>
                </c:pt>
                <c:pt idx="6">
                  <c:v>Ohio</c:v>
                </c:pt>
              </c:strCache>
            </c:strRef>
          </c:cat>
          <c:val>
            <c:numRef>
              <c:f>'Indicator 11 State Results'!$F$5:$F$11</c:f>
              <c:numCache>
                <c:formatCode>0.00%</c:formatCode>
                <c:ptCount val="7"/>
                <c:pt idx="0">
                  <c:v>0.84</c:v>
                </c:pt>
                <c:pt idx="1">
                  <c:v>0.97860000000000003</c:v>
                </c:pt>
                <c:pt idx="2">
                  <c:v>0.97809999999999997</c:v>
                </c:pt>
                <c:pt idx="3">
                  <c:v>0.9667</c:v>
                </c:pt>
                <c:pt idx="4">
                  <c:v>0.99199999999999999</c:v>
                </c:pt>
                <c:pt idx="5">
                  <c:v>0.99770000000000003</c:v>
                </c:pt>
                <c:pt idx="6">
                  <c:v>0.9879</c:v>
                </c:pt>
              </c:numCache>
            </c:numRef>
          </c:val>
          <c:extLst>
            <c:ext xmlns:c16="http://schemas.microsoft.com/office/drawing/2014/chart" uri="{C3380CC4-5D6E-409C-BE32-E72D297353CC}">
              <c16:uniqueId val="{00000002-CDFC-4208-B4FA-175C6EDC1800}"/>
            </c:ext>
          </c:extLst>
        </c:ser>
        <c:ser>
          <c:idx val="5"/>
          <c:order val="5"/>
          <c:tx>
            <c:strRef>
              <c:f>'Indicator 11 State Results'!$G$4</c:f>
              <c:strCache>
                <c:ptCount val="1"/>
                <c:pt idx="0">
                  <c:v>2018</c:v>
                </c:pt>
              </c:strCache>
            </c:strRef>
          </c:tx>
          <c:spPr>
            <a:solidFill>
              <a:schemeClr val="accent2">
                <a:lumMod val="75000"/>
              </a:schemeClr>
            </a:solidFill>
            <a:ln>
              <a:noFill/>
            </a:ln>
            <a:effectLst/>
          </c:spPr>
          <c:invertIfNegative val="0"/>
          <c:cat>
            <c:strRef>
              <c:f>'Indicator 11 State Results'!$A$5:$A$11</c:f>
              <c:strCache>
                <c:ptCount val="7"/>
                <c:pt idx="0">
                  <c:v>New York</c:v>
                </c:pt>
                <c:pt idx="1">
                  <c:v>California</c:v>
                </c:pt>
                <c:pt idx="2">
                  <c:v>Florida</c:v>
                </c:pt>
                <c:pt idx="3">
                  <c:v>Pennsylvania</c:v>
                </c:pt>
                <c:pt idx="4">
                  <c:v>Illinois</c:v>
                </c:pt>
                <c:pt idx="5">
                  <c:v>Texas</c:v>
                </c:pt>
                <c:pt idx="6">
                  <c:v>Ohio</c:v>
                </c:pt>
              </c:strCache>
            </c:strRef>
          </c:cat>
          <c:val>
            <c:numRef>
              <c:f>'Indicator 11 State Results'!$G$5:$G$11</c:f>
              <c:numCache>
                <c:formatCode>0.00%</c:formatCode>
                <c:ptCount val="7"/>
                <c:pt idx="0">
                  <c:v>0.87670000000000003</c:v>
                </c:pt>
                <c:pt idx="1">
                  <c:v>0.9617</c:v>
                </c:pt>
                <c:pt idx="2">
                  <c:v>0.97389999999999999</c:v>
                </c:pt>
                <c:pt idx="3">
                  <c:v>0.95050000000000001</c:v>
                </c:pt>
                <c:pt idx="4">
                  <c:v>0.99419999999999997</c:v>
                </c:pt>
                <c:pt idx="5">
                  <c:v>0.99050000000000005</c:v>
                </c:pt>
                <c:pt idx="6">
                  <c:v>0.99299999999999999</c:v>
                </c:pt>
              </c:numCache>
            </c:numRef>
          </c:val>
          <c:extLst>
            <c:ext xmlns:c16="http://schemas.microsoft.com/office/drawing/2014/chart" uri="{C3380CC4-5D6E-409C-BE32-E72D297353CC}">
              <c16:uniqueId val="{00000003-CDFC-4208-B4FA-175C6EDC1800}"/>
            </c:ext>
          </c:extLst>
        </c:ser>
        <c:dLbls>
          <c:showLegendKey val="0"/>
          <c:showVal val="0"/>
          <c:showCatName val="0"/>
          <c:showSerName val="0"/>
          <c:showPercent val="0"/>
          <c:showBubbleSize val="0"/>
        </c:dLbls>
        <c:gapWidth val="219"/>
        <c:axId val="795511592"/>
        <c:axId val="795511920"/>
        <c:extLst>
          <c:ext xmlns:c15="http://schemas.microsoft.com/office/drawing/2012/chart" uri="{02D57815-91ED-43cb-92C2-25804820EDAC}">
            <c15:filteredBarSeries>
              <c15:ser>
                <c:idx val="0"/>
                <c:order val="0"/>
                <c:tx>
                  <c:strRef>
                    <c:extLst>
                      <c:ext uri="{02D57815-91ED-43cb-92C2-25804820EDAC}">
                        <c15:formulaRef>
                          <c15:sqref>'Indicator 11 State Results'!$B$4</c15:sqref>
                        </c15:formulaRef>
                      </c:ext>
                    </c:extLst>
                    <c:strCache>
                      <c:ptCount val="1"/>
                      <c:pt idx="0">
                        <c:v>2013</c:v>
                      </c:pt>
                    </c:strCache>
                  </c:strRef>
                </c:tx>
                <c:spPr>
                  <a:solidFill>
                    <a:schemeClr val="accent1"/>
                  </a:solidFill>
                  <a:ln>
                    <a:noFill/>
                  </a:ln>
                  <a:effectLst/>
                </c:spPr>
                <c:invertIfNegative val="0"/>
                <c:cat>
                  <c:strRef>
                    <c:extLst>
                      <c:ext uri="{02D57815-91ED-43cb-92C2-25804820EDAC}">
                        <c15:formulaRef>
                          <c15:sqref>'Indicator 11 State Results'!$A$5:$A$11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c:ext uri="{02D57815-91ED-43cb-92C2-25804820EDAC}">
                        <c15:formulaRef>
                          <c15:sqref>'Indicator 11 State Results'!$B$5:$B$11</c15:sqref>
                        </c15:formulaRef>
                      </c:ext>
                    </c:extLst>
                    <c:numCache>
                      <c:formatCode>0.00%</c:formatCode>
                      <c:ptCount val="7"/>
                      <c:pt idx="0">
                        <c:v>0.88070000000000004</c:v>
                      </c:pt>
                      <c:pt idx="1">
                        <c:v>0.98070000000000002</c:v>
                      </c:pt>
                      <c:pt idx="2">
                        <c:v>0.98580000000000001</c:v>
                      </c:pt>
                      <c:pt idx="3">
                        <c:v>0.94569999999999999</c:v>
                      </c:pt>
                      <c:pt idx="4">
                        <c:v>0.99770000000000003</c:v>
                      </c:pt>
                      <c:pt idx="5">
                        <c:v>0.98939999999999995</c:v>
                      </c:pt>
                      <c:pt idx="6">
                        <c:v>0.98309999999999997</c:v>
                      </c:pt>
                    </c:numCache>
                  </c:numRef>
                </c:val>
                <c:extLst>
                  <c:ext xmlns:c16="http://schemas.microsoft.com/office/drawing/2014/chart" uri="{C3380CC4-5D6E-409C-BE32-E72D297353CC}">
                    <c16:uniqueId val="{00000005-CDFC-4208-B4FA-175C6EDC180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'Indicator 11 State Results'!$C$4</c15:sqref>
                        </c15:formulaRef>
                      </c:ext>
                    </c:extLst>
                    <c:strCache>
                      <c:ptCount val="1"/>
                      <c:pt idx="0">
                        <c:v>2014</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'Indicator 11 State Results'!$A$5:$A$11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xmlns:c15="http://schemas.microsoft.com/office/drawing/2012/chart">
                      <c:ext xmlns:c15="http://schemas.microsoft.com/office/drawing/2012/chart" uri="{02D57815-91ED-43cb-92C2-25804820EDAC}">
                        <c15:formulaRef>
                          <c15:sqref>'Indicator 11 State Results'!$C$5:$C$11</c15:sqref>
                        </c15:formulaRef>
                      </c:ext>
                    </c:extLst>
                    <c:numCache>
                      <c:formatCode>0.00%</c:formatCode>
                      <c:ptCount val="7"/>
                      <c:pt idx="0">
                        <c:v>0.83840000000000003</c:v>
                      </c:pt>
                      <c:pt idx="1">
                        <c:v>0.96040000000000003</c:v>
                      </c:pt>
                      <c:pt idx="2">
                        <c:v>0.98099999999999998</c:v>
                      </c:pt>
                      <c:pt idx="3">
                        <c:v>0.98050000000000004</c:v>
                      </c:pt>
                      <c:pt idx="4">
                        <c:v>0.99629999999999996</c:v>
                      </c:pt>
                      <c:pt idx="5">
                        <c:v>0.99550000000000005</c:v>
                      </c:pt>
                      <c:pt idx="6">
                        <c:v>0.99139999999999995</c:v>
                      </c:pt>
                    </c:numCache>
                  </c:numRef>
                </c:val>
                <c:extLst xmlns:c15="http://schemas.microsoft.com/office/drawing/2012/chart">
                  <c:ext xmlns:c16="http://schemas.microsoft.com/office/drawing/2014/chart" uri="{C3380CC4-5D6E-409C-BE32-E72D297353CC}">
                    <c16:uniqueId val="{00000006-CDFC-4208-B4FA-175C6EDC1800}"/>
                  </c:ext>
                </c:extLst>
              </c15:ser>
            </c15:filteredBarSeries>
          </c:ext>
        </c:extLst>
      </c:barChart>
      <c:lineChart>
        <c:grouping val="standard"/>
        <c:varyColors val="0"/>
        <c:ser>
          <c:idx val="6"/>
          <c:order val="6"/>
          <c:tx>
            <c:strRef>
              <c:f>'Indicator 11 State Results'!$H$4</c:f>
              <c:strCache>
                <c:ptCount val="1"/>
                <c:pt idx="0">
                  <c:v>2018 National Mean</c:v>
                </c:pt>
              </c:strCache>
            </c:strRef>
          </c:tx>
          <c:spPr>
            <a:ln w="28575" cap="rnd">
              <a:solidFill>
                <a:srgbClr val="FF0000"/>
              </a:solidFill>
              <a:prstDash val="dash"/>
              <a:round/>
            </a:ln>
            <a:effectLst/>
          </c:spPr>
          <c:marker>
            <c:symbol val="none"/>
          </c:marker>
          <c:cat>
            <c:strRef>
              <c:f>'Indicator 11 State Results'!$A$5:$A$11</c:f>
              <c:strCache>
                <c:ptCount val="7"/>
                <c:pt idx="0">
                  <c:v>New York</c:v>
                </c:pt>
                <c:pt idx="1">
                  <c:v>California</c:v>
                </c:pt>
                <c:pt idx="2">
                  <c:v>Florida</c:v>
                </c:pt>
                <c:pt idx="3">
                  <c:v>Pennsylvania</c:v>
                </c:pt>
                <c:pt idx="4">
                  <c:v>Illinois</c:v>
                </c:pt>
                <c:pt idx="5">
                  <c:v>Texas</c:v>
                </c:pt>
                <c:pt idx="6">
                  <c:v>Ohio</c:v>
                </c:pt>
              </c:strCache>
            </c:strRef>
          </c:cat>
          <c:val>
            <c:numRef>
              <c:f>'Indicator 11 State Results'!$H$5:$H$11</c:f>
              <c:numCache>
                <c:formatCode>0.00%</c:formatCode>
                <c:ptCount val="7"/>
                <c:pt idx="0">
                  <c:v>0.97</c:v>
                </c:pt>
                <c:pt idx="1">
                  <c:v>0.97</c:v>
                </c:pt>
                <c:pt idx="2">
                  <c:v>0.97</c:v>
                </c:pt>
                <c:pt idx="3">
                  <c:v>0.97</c:v>
                </c:pt>
                <c:pt idx="4">
                  <c:v>0.97</c:v>
                </c:pt>
                <c:pt idx="5">
                  <c:v>0.97</c:v>
                </c:pt>
                <c:pt idx="6">
                  <c:v>0.97</c:v>
                </c:pt>
              </c:numCache>
            </c:numRef>
          </c:val>
          <c:smooth val="0"/>
          <c:extLst>
            <c:ext xmlns:c16="http://schemas.microsoft.com/office/drawing/2014/chart" uri="{C3380CC4-5D6E-409C-BE32-E72D297353CC}">
              <c16:uniqueId val="{00000004-CDFC-4208-B4FA-175C6EDC1800}"/>
            </c:ext>
          </c:extLst>
        </c:ser>
        <c:dLbls>
          <c:showLegendKey val="0"/>
          <c:showVal val="0"/>
          <c:showCatName val="0"/>
          <c:showSerName val="0"/>
          <c:showPercent val="0"/>
          <c:showBubbleSize val="0"/>
        </c:dLbls>
        <c:marker val="1"/>
        <c:smooth val="0"/>
        <c:axId val="795511592"/>
        <c:axId val="795511920"/>
      </c:lineChart>
      <c:catAx>
        <c:axId val="79551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95511920"/>
        <c:crosses val="autoZero"/>
        <c:auto val="1"/>
        <c:lblAlgn val="ctr"/>
        <c:lblOffset val="100"/>
        <c:noMultiLvlLbl val="0"/>
      </c:catAx>
      <c:valAx>
        <c:axId val="7955119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5511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14785651793526E-2"/>
          <c:y val="3.4646718518981566E-2"/>
          <c:w val="0.42810577427821528"/>
          <c:h val="0.9653532814810184"/>
        </c:manualLayout>
      </c:layout>
      <c:doughnutChart>
        <c:varyColors val="1"/>
        <c:ser>
          <c:idx val="0"/>
          <c:order val="0"/>
          <c:tx>
            <c:strRef>
              <c:f>Sheet2!$N$1</c:f>
              <c:strCache>
                <c:ptCount val="1"/>
                <c:pt idx="0">
                  <c:v>CPSE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243-44C5-B82F-E37B5B145D6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243-44C5-B82F-E37B5B145D60}"/>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2243-44C5-B82F-E37B5B145D60}"/>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2243-44C5-B82F-E37B5B145D60}"/>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2243-44C5-B82F-E37B5B145D60}"/>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2243-44C5-B82F-E37B5B145D60}"/>
              </c:ext>
            </c:extLst>
          </c:dPt>
          <c:dPt>
            <c:idx val="6"/>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D-2243-44C5-B82F-E37B5B145D60}"/>
              </c:ext>
            </c:extLst>
          </c:dPt>
          <c:dLbls>
            <c:dLbl>
              <c:idx val="1"/>
              <c:layout>
                <c:manualLayout>
                  <c:x val="-4.4260023806317146E-3"/>
                  <c:y val="-0.101851851851851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43-44C5-B82F-E37B5B145D60}"/>
                </c:ext>
              </c:extLst>
            </c:dLbl>
            <c:dLbl>
              <c:idx val="5"/>
              <c:layout>
                <c:manualLayout>
                  <c:x val="2.2130011903158369E-3"/>
                  <c:y val="0.101851851851851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43-44C5-B82F-E37B5B145D60}"/>
                </c:ext>
              </c:extLst>
            </c:dLbl>
            <c:dLbl>
              <c:idx val="6"/>
              <c:layout>
                <c:manualLayout>
                  <c:x val="3.540801904505339E-2"/>
                  <c:y val="0.11111111111111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243-44C5-B82F-E37B5B145D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9213B"/>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Sheet2!$M$2:$M$8</c:f>
              <c:strCache>
                <c:ptCount val="7"/>
                <c:pt idx="0">
                  <c:v>Eval completed on time, postponed due to parents documented request or emergency school closing </c:v>
                </c:pt>
                <c:pt idx="1">
                  <c:v>Mutually agreed upon extended evaluation timeline met for transfer or suspected LD classification</c:v>
                </c:pt>
                <c:pt idx="2">
                  <c:v>Parents refused or repeatedly did not make the child available for the evaluation </c:v>
                </c:pt>
                <c:pt idx="3">
                  <c:v>Parents withdrew referral or consent to evaluate</c:v>
                </c:pt>
                <c:pt idx="4">
                  <c:v>Documented delays in making contact with parents to schedule the evaluation </c:v>
                </c:pt>
                <c:pt idx="5">
                  <c:v>Student moved out of the district</c:v>
                </c:pt>
                <c:pt idx="6">
                  <c:v>Parents cancelled the scheduled evaluation and/or selected another approved evaluator </c:v>
                </c:pt>
              </c:strCache>
            </c:strRef>
          </c:cat>
          <c:val>
            <c:numRef>
              <c:f>Sheet2!$N$2:$N$8</c:f>
              <c:numCache>
                <c:formatCode>0.0%</c:formatCode>
                <c:ptCount val="7"/>
                <c:pt idx="0">
                  <c:v>0.4745644599303136</c:v>
                </c:pt>
                <c:pt idx="1">
                  <c:v>2.64808362369338E-2</c:v>
                </c:pt>
                <c:pt idx="2">
                  <c:v>0.22299651567944251</c:v>
                </c:pt>
                <c:pt idx="3">
                  <c:v>7.6655052264808357E-2</c:v>
                </c:pt>
                <c:pt idx="4">
                  <c:v>0.14285714285714285</c:v>
                </c:pt>
                <c:pt idx="5">
                  <c:v>1.6027874564459931E-2</c:v>
                </c:pt>
                <c:pt idx="6">
                  <c:v>4.0418118466898953E-2</c:v>
                </c:pt>
              </c:numCache>
            </c:numRef>
          </c:val>
          <c:extLst>
            <c:ext xmlns:c16="http://schemas.microsoft.com/office/drawing/2014/chart" uri="{C3380CC4-5D6E-409C-BE32-E72D297353CC}">
              <c16:uniqueId val="{0000000E-2243-44C5-B82F-E37B5B145D60}"/>
            </c:ext>
          </c:extLst>
        </c:ser>
        <c:ser>
          <c:idx val="1"/>
          <c:order val="1"/>
          <c:tx>
            <c:strRef>
              <c:f>Sheet2!$O$1</c:f>
              <c:strCache>
                <c:ptCount val="1"/>
                <c:pt idx="0">
                  <c:v>CSE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10-2243-44C5-B82F-E37B5B145D6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12-2243-44C5-B82F-E37B5B145D60}"/>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14-2243-44C5-B82F-E37B5B145D60}"/>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16-2243-44C5-B82F-E37B5B145D60}"/>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18-2243-44C5-B82F-E37B5B145D60}"/>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1A-2243-44C5-B82F-E37B5B145D60}"/>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1C-2243-44C5-B82F-E37B5B145D60}"/>
              </c:ext>
            </c:extLst>
          </c:dPt>
          <c:dLbls>
            <c:dLbl>
              <c:idx val="5"/>
              <c:layout>
                <c:manualLayout>
                  <c:x val="-1.0920010920010921E-3"/>
                  <c:y val="-0.102610545969634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243-44C5-B82F-E37B5B145D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9213B"/>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Sheet2!$M$2:$M$8</c:f>
              <c:strCache>
                <c:ptCount val="7"/>
                <c:pt idx="0">
                  <c:v>Eval completed on time, postponed due to parents documented request or emergency school closing </c:v>
                </c:pt>
                <c:pt idx="1">
                  <c:v>Mutually agreed upon extended evaluation timeline met for transfer or suspected LD classification</c:v>
                </c:pt>
                <c:pt idx="2">
                  <c:v>Parents refused or repeatedly did not make the child available for the evaluation </c:v>
                </c:pt>
                <c:pt idx="3">
                  <c:v>Parents withdrew referral or consent to evaluate</c:v>
                </c:pt>
                <c:pt idx="4">
                  <c:v>Documented delays in making contact with parents to schedule the evaluation </c:v>
                </c:pt>
                <c:pt idx="5">
                  <c:v>Student moved out of the district</c:v>
                </c:pt>
                <c:pt idx="6">
                  <c:v>Parents cancelled the scheduled evaluation and/or selected another approved evaluator </c:v>
                </c:pt>
              </c:strCache>
            </c:strRef>
          </c:cat>
          <c:val>
            <c:numRef>
              <c:f>Sheet2!$O$2:$O$8</c:f>
              <c:numCache>
                <c:formatCode>0.0%</c:formatCode>
                <c:ptCount val="7"/>
                <c:pt idx="0">
                  <c:v>0.48786039453717756</c:v>
                </c:pt>
                <c:pt idx="1">
                  <c:v>0.2503793626707132</c:v>
                </c:pt>
                <c:pt idx="2">
                  <c:v>0.1062215477996965</c:v>
                </c:pt>
                <c:pt idx="3">
                  <c:v>6.7526555386949919E-2</c:v>
                </c:pt>
                <c:pt idx="4">
                  <c:v>6.2215477996965099E-2</c:v>
                </c:pt>
                <c:pt idx="5">
                  <c:v>2.5796661608497723E-2</c:v>
                </c:pt>
              </c:numCache>
            </c:numRef>
          </c:val>
          <c:extLst>
            <c:ext xmlns:c16="http://schemas.microsoft.com/office/drawing/2014/chart" uri="{C3380CC4-5D6E-409C-BE32-E72D297353CC}">
              <c16:uniqueId val="{0000001D-2243-44C5-B82F-E37B5B145D60}"/>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r"/>
      <c:layout>
        <c:manualLayout>
          <c:xMode val="edge"/>
          <c:yMode val="edge"/>
          <c:x val="0.47639015245835681"/>
          <c:y val="4.6362277631962656E-2"/>
          <c:w val="0.50931699638932293"/>
          <c:h val="0.92824730242053077"/>
        </c:manualLayout>
      </c:layout>
      <c:overlay val="0"/>
      <c:spPr>
        <a:solidFill>
          <a:schemeClr val="lt1">
            <a:alpha val="50000"/>
          </a:schemeClr>
        </a:solidFill>
        <a:ln>
          <a:noFill/>
        </a:ln>
        <a:effectLst/>
      </c:spPr>
      <c:txPr>
        <a:bodyPr rot="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551382346324307E-2"/>
          <c:y val="5.7984580150952803E-3"/>
          <c:w val="0.44181038647176302"/>
          <c:h val="0.99420154198490474"/>
        </c:manualLayout>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FB22-4B6B-B0B5-9296D0EDA6A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FB22-4B6B-B0B5-9296D0EDA6A0}"/>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FB22-4B6B-B0B5-9296D0EDA6A0}"/>
              </c:ext>
            </c:extLst>
          </c:dPt>
          <c:dLbls>
            <c:dLbl>
              <c:idx val="2"/>
              <c:layout>
                <c:manualLayout>
                  <c:x val="-4.0169310623499823E-17"/>
                  <c:y val="0.115868219651514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22-4B6B-B0B5-9296D0EDA6A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9213B"/>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Sheet2!$M$11:$M$13</c:f>
              <c:strCache>
                <c:ptCount val="3"/>
                <c:pt idx="0">
                  <c:v>Evaluator delays in completing the evaluation </c:v>
                </c:pt>
                <c:pt idx="1">
                  <c:v>Delays in finding an approved evaluator </c:v>
                </c:pt>
                <c:pt idx="2">
                  <c:v>Multilingual evaluator was not available to provide a timely evaluation</c:v>
                </c:pt>
              </c:strCache>
            </c:strRef>
          </c:cat>
          <c:val>
            <c:numRef>
              <c:f>Sheet2!$N$11:$N$13</c:f>
              <c:numCache>
                <c:formatCode>0.0%</c:formatCode>
                <c:ptCount val="3"/>
                <c:pt idx="0">
                  <c:v>0.88502673796791442</c:v>
                </c:pt>
                <c:pt idx="1">
                  <c:v>0.11229946524064172</c:v>
                </c:pt>
                <c:pt idx="2">
                  <c:v>2.6737967914438501E-3</c:v>
                </c:pt>
              </c:numCache>
            </c:numRef>
          </c:val>
          <c:extLst>
            <c:ext xmlns:c16="http://schemas.microsoft.com/office/drawing/2014/chart" uri="{C3380CC4-5D6E-409C-BE32-E72D297353CC}">
              <c16:uniqueId val="{00000006-FB22-4B6B-B0B5-9296D0EDA6A0}"/>
            </c:ext>
          </c:extLst>
        </c:ser>
        <c:ser>
          <c:idx val="1"/>
          <c:order val="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8-FB22-4B6B-B0B5-9296D0EDA6A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A-FB22-4B6B-B0B5-9296D0EDA6A0}"/>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C-FB22-4B6B-B0B5-9296D0EDA6A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B22-4B6B-B0B5-9296D0EDA6A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B22-4B6B-B0B5-9296D0EDA6A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B22-4B6B-B0B5-9296D0EDA6A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9213B"/>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Sheet2!$M$11:$M$13</c:f>
              <c:strCache>
                <c:ptCount val="3"/>
                <c:pt idx="0">
                  <c:v>Evaluator delays in completing the evaluation </c:v>
                </c:pt>
                <c:pt idx="1">
                  <c:v>Delays in finding an approved evaluator </c:v>
                </c:pt>
                <c:pt idx="2">
                  <c:v>Multilingual evaluator was not available to provide a timely evaluation</c:v>
                </c:pt>
              </c:strCache>
            </c:strRef>
          </c:cat>
          <c:val>
            <c:numRef>
              <c:f>Sheet2!$O$11:$O$13</c:f>
              <c:numCache>
                <c:formatCode>0.0%</c:formatCode>
                <c:ptCount val="3"/>
                <c:pt idx="0">
                  <c:v>0.58783783783783783</c:v>
                </c:pt>
                <c:pt idx="1">
                  <c:v>0.27123552123552125</c:v>
                </c:pt>
                <c:pt idx="2">
                  <c:v>0.14092664092664092</c:v>
                </c:pt>
              </c:numCache>
            </c:numRef>
          </c:val>
          <c:extLst>
            <c:ext xmlns:c16="http://schemas.microsoft.com/office/drawing/2014/chart" uri="{C3380CC4-5D6E-409C-BE32-E72D297353CC}">
              <c16:uniqueId val="{0000000D-FB22-4B6B-B0B5-9296D0EDA6A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785589327687369"/>
          <c:y val="9.2457753426061551E-2"/>
          <c:w val="0.39489577021761724"/>
          <c:h val="0.85452899345477529"/>
        </c:manualLayout>
      </c:layout>
      <c:overlay val="0"/>
      <c:spPr>
        <a:solidFill>
          <a:schemeClr val="lt1">
            <a:alpha val="50000"/>
          </a:schemeClr>
        </a:solidFill>
        <a:ln>
          <a:noFill/>
        </a:ln>
        <a:effectLst/>
      </c:spPr>
      <c:txPr>
        <a:bodyPr rot="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8.xml.rels><?xml version="1.0" encoding="UTF-8" standalone="yes"?>
<Relationships xmlns="http://schemas.openxmlformats.org/package/2006/relationships"><Relationship Id="rId1" Type="http://schemas.openxmlformats.org/officeDocument/2006/relationships/hyperlink" Target="http://www.p12.nysed.gov/specialed/publications/preschool/transitionguide/transitionguidance.pdf"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www.p12.nysed.gov/specialed/publications/preschool/transitionguide/transitionguidance.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226B7C69-AD73-4664-B8BE-E7F6C47D30BB}">
      <dgm:prSet phldrT="[Text]"/>
      <dgm:spPr>
        <a:solidFill>
          <a:srgbClr val="2F1444"/>
        </a:solidFill>
      </dgm:spPr>
      <dgm:t>
        <a:bodyPr/>
        <a:lstStyle/>
        <a:p>
          <a:r>
            <a:rPr lang="en-US"/>
            <a:t>Frequently Used Terms for Child Find (Indicators 11 &amp; 12)</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a:solidFill>
          <a:srgbClr val="DE6F00"/>
        </a:solidFill>
      </dgm:spPr>
      <dgm:t>
        <a:bodyPr/>
        <a:lstStyle/>
        <a:p>
          <a:r>
            <a:rPr lang="en-US"/>
            <a:t>Indicator 11 &amp; 12 Improvement Activities  </a:t>
          </a: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1EB5EFDB-09FA-4204-95F3-E953A5C11117}">
      <dgm:prSet phldrT="[Text]"/>
      <dgm:spPr/>
      <dgm:t>
        <a:bodyPr/>
        <a:lstStyle/>
        <a:p>
          <a:r>
            <a:rPr lang="en-US"/>
            <a:t>Next Steps and Closing </a:t>
          </a:r>
        </a:p>
      </dgm:t>
    </dgm:pt>
    <dgm:pt modelId="{1C88FB6A-877A-4061-A699-10174B98AA73}" type="parTrans" cxnId="{D7D3C0F6-F314-4AD8-8A6F-A048C6EE4B8F}">
      <dgm:prSet/>
      <dgm:spPr/>
      <dgm:t>
        <a:bodyPr/>
        <a:lstStyle/>
        <a:p>
          <a:endParaRPr lang="en-US"/>
        </a:p>
      </dgm:t>
    </dgm:pt>
    <dgm:pt modelId="{9C571C56-B779-4E11-AD1E-C2B194FE137A}" type="sibTrans" cxnId="{D7D3C0F6-F314-4AD8-8A6F-A048C6EE4B8F}">
      <dgm:prSet/>
      <dgm:spPr/>
      <dgm:t>
        <a:bodyPr/>
        <a:lstStyle/>
        <a:p>
          <a:endParaRPr lang="en-US"/>
        </a:p>
      </dgm:t>
    </dgm:pt>
    <dgm:pt modelId="{C079E542-46BD-473E-A75E-F72B4556EA78}">
      <dgm:prSet/>
      <dgm:spPr>
        <a:solidFill>
          <a:srgbClr val="20517E"/>
        </a:solidFill>
      </dgm:spPr>
      <dgm:t>
        <a:bodyPr/>
        <a:lstStyle/>
        <a:p>
          <a:r>
            <a:rPr lang="en-US"/>
            <a:t>Indicator 11 How the Measurement Works</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a:solidFill>
          <a:schemeClr val="accent5">
            <a:lumMod val="75000"/>
          </a:schemeClr>
        </a:solidFill>
      </dgm:spPr>
      <dgm:t>
        <a:bodyPr/>
        <a:lstStyle/>
        <a:p>
          <a:r>
            <a:rPr lang="en-US"/>
            <a:t>Indicator 11 Data in New York State (Trends and Comparisons)</a:t>
          </a: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dgm:spPr>
        <a:solidFill>
          <a:srgbClr val="005828"/>
        </a:solidFill>
      </dgm:spPr>
      <dgm:t>
        <a:bodyPr/>
        <a:lstStyle/>
        <a:p>
          <a:r>
            <a:rPr lang="en-US"/>
            <a:t>Indicator 12 How the Measurement Works</a:t>
          </a: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A9E3F6CE-1B68-4634-86FD-AA36088AFC28}">
      <dgm:prSet/>
      <dgm:spPr>
        <a:solidFill>
          <a:schemeClr val="accent2">
            <a:lumMod val="75000"/>
          </a:schemeClr>
        </a:solidFill>
      </dgm:spPr>
      <dgm:t>
        <a:bodyPr/>
        <a:lstStyle/>
        <a:p>
          <a:r>
            <a:rPr lang="en-US"/>
            <a:t>Indicator 12 Data in New York State (Trends and Comparisons)</a:t>
          </a:r>
        </a:p>
      </dgm:t>
    </dgm:pt>
    <dgm:pt modelId="{426A99EC-F5B1-4EE3-86C5-6E862C87B399}" type="parTrans" cxnId="{FDFA4BA0-FC09-4163-9F90-B31214FC5FE0}">
      <dgm:prSet/>
      <dgm:spPr/>
      <dgm:t>
        <a:bodyPr/>
        <a:lstStyle/>
        <a:p>
          <a:endParaRPr lang="en-US"/>
        </a:p>
      </dgm:t>
    </dgm:pt>
    <dgm:pt modelId="{F95D580C-BA5F-4F7C-B70F-7D6843353E5C}" type="sibTrans" cxnId="{FDFA4BA0-FC09-4163-9F90-B31214FC5FE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7"/>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7"/>
      <dgm:spPr/>
    </dgm:pt>
    <dgm:pt modelId="{A91801F5-071C-4455-B7D5-189AFA8C0268}" type="pres">
      <dgm:prSet presAssocID="{22E5B417-E18A-4F0A-9111-FCEF7AC56434}" presName="dstNode" presStyleLbl="node1" presStyleIdx="0" presStyleCnt="7"/>
      <dgm:spPr/>
    </dgm:pt>
    <dgm:pt modelId="{03FDE2D2-E592-41E9-940D-3FDA6EA69854}" type="pres">
      <dgm:prSet presAssocID="{226B7C69-AD73-4664-B8BE-E7F6C47D30BB}" presName="text_1" presStyleLbl="node1" presStyleIdx="0" presStyleCnt="7">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7"/>
      <dgm:spPr/>
    </dgm:pt>
    <dgm:pt modelId="{5DFBF051-DA47-402E-8091-43170D413FA8}" type="pres">
      <dgm:prSet presAssocID="{C079E542-46BD-473E-A75E-F72B4556EA78}" presName="text_2" presStyleLbl="node1" presStyleIdx="1" presStyleCnt="7">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7"/>
      <dgm:spPr/>
    </dgm:pt>
    <dgm:pt modelId="{23360063-79D5-4956-9BF8-A1A34332C152}" type="pres">
      <dgm:prSet presAssocID="{0DE106F3-2210-4238-A469-FF9E7E11A365}" presName="text_3" presStyleLbl="node1" presStyleIdx="2" presStyleCnt="7">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7"/>
      <dgm:spPr/>
    </dgm:pt>
    <dgm:pt modelId="{2F6C92AF-A8EC-4B09-B8EC-F0ED10C482ED}" type="pres">
      <dgm:prSet presAssocID="{418ABE09-EEDA-4154-9221-95298035E3B8}" presName="text_4" presStyleLbl="node1" presStyleIdx="3" presStyleCnt="7">
        <dgm:presLayoutVars>
          <dgm:bulletEnabled val="1"/>
        </dgm:presLayoutVars>
      </dgm:prSet>
      <dgm:spPr/>
    </dgm:pt>
    <dgm:pt modelId="{D214D90A-9B8C-48E8-87E1-A5F4DCD4FCA3}"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7"/>
      <dgm:spPr/>
    </dgm:pt>
    <dgm:pt modelId="{796B1817-2951-4A1E-8834-1F32E7F6D5CF}" type="pres">
      <dgm:prSet presAssocID="{A9E3F6CE-1B68-4634-86FD-AA36088AFC28}" presName="text_5" presStyleLbl="node1" presStyleIdx="4" presStyleCnt="7">
        <dgm:presLayoutVars>
          <dgm:bulletEnabled val="1"/>
        </dgm:presLayoutVars>
      </dgm:prSet>
      <dgm:spPr/>
    </dgm:pt>
    <dgm:pt modelId="{B9D4EE39-95C8-4E3A-97F7-2237A12A8CAB}" type="pres">
      <dgm:prSet presAssocID="{A9E3F6CE-1B68-4634-86FD-AA36088AFC28}" presName="accent_5" presStyleCnt="0"/>
      <dgm:spPr/>
    </dgm:pt>
    <dgm:pt modelId="{1C13A3C4-E24B-4EDD-B026-979EEB0A54F1}" type="pres">
      <dgm:prSet presAssocID="{A9E3F6CE-1B68-4634-86FD-AA36088AFC28}" presName="accentRepeatNode" presStyleLbl="solidFgAcc1" presStyleIdx="4" presStyleCnt="7"/>
      <dgm:spPr/>
    </dgm:pt>
    <dgm:pt modelId="{A7785F4D-2345-44AB-AC8C-62144F495B7D}" type="pres">
      <dgm:prSet presAssocID="{7C5FE6A7-FEA7-4EC0-80DE-98A844D8BA39}" presName="text_6" presStyleLbl="node1" presStyleIdx="5" presStyleCnt="7">
        <dgm:presLayoutVars>
          <dgm:bulletEnabled val="1"/>
        </dgm:presLayoutVars>
      </dgm:prSet>
      <dgm:spPr/>
    </dgm:pt>
    <dgm:pt modelId="{BD29B22B-3275-4AEF-ADFC-E929F4D7450D}" type="pres">
      <dgm:prSet presAssocID="{7C5FE6A7-FEA7-4EC0-80DE-98A844D8BA39}" presName="accent_6" presStyleCnt="0"/>
      <dgm:spPr/>
    </dgm:pt>
    <dgm:pt modelId="{E6729D6F-9858-46BB-9A39-4C9189F90AE1}" type="pres">
      <dgm:prSet presAssocID="{7C5FE6A7-FEA7-4EC0-80DE-98A844D8BA39}" presName="accentRepeatNode" presStyleLbl="solidFgAcc1" presStyleIdx="5" presStyleCnt="7"/>
      <dgm:spPr/>
    </dgm:pt>
    <dgm:pt modelId="{E1510E4B-2316-469C-9144-4FEAEF99C984}" type="pres">
      <dgm:prSet presAssocID="{1EB5EFDB-09FA-4204-95F3-E953A5C11117}" presName="text_7" presStyleLbl="node1" presStyleIdx="6" presStyleCnt="7">
        <dgm:presLayoutVars>
          <dgm:bulletEnabled val="1"/>
        </dgm:presLayoutVars>
      </dgm:prSet>
      <dgm:spPr/>
    </dgm:pt>
    <dgm:pt modelId="{65ED59EC-480C-4314-BC75-856EAFA11760}" type="pres">
      <dgm:prSet presAssocID="{1EB5EFDB-09FA-4204-95F3-E953A5C11117}" presName="accent_7" presStyleCnt="0"/>
      <dgm:spPr/>
    </dgm:pt>
    <dgm:pt modelId="{32D2E0FA-09B3-493A-907C-9978AB1B4A46}" type="pres">
      <dgm:prSet presAssocID="{1EB5EFDB-09FA-4204-95F3-E953A5C11117}" presName="accentRepeatNode" presStyleLbl="solidFgAcc1" presStyleIdx="6" presStyleCnt="7"/>
      <dgm:spPr/>
    </dgm:pt>
  </dgm:ptLst>
  <dgm:cxnLst>
    <dgm:cxn modelId="{A132C602-8610-4C90-A9D1-9E1CC2CB43F9}" type="presOf" srcId="{7C5FE6A7-FEA7-4EC0-80DE-98A844D8BA39}" destId="{A7785F4D-2345-44AB-AC8C-62144F495B7D}" srcOrd="0" destOrd="0" presId="urn:microsoft.com/office/officeart/2008/layout/VerticalCurvedLi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4954A14D-4727-4F4E-999D-936972F28FFB}" type="presOf" srcId="{418ABE09-EEDA-4154-9221-95298035E3B8}" destId="{2F6C92AF-A8EC-4B09-B8EC-F0ED10C482E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F70A3C8E-709C-440E-9D40-2F564E086A12}" type="presOf" srcId="{1EB5EFDB-09FA-4204-95F3-E953A5C11117}" destId="{E1510E4B-2316-469C-9144-4FEAEF99C984}" srcOrd="0" destOrd="0" presId="urn:microsoft.com/office/officeart/2008/layout/VerticalCurvedList"/>
    <dgm:cxn modelId="{FDFA4BA0-FC09-4163-9F90-B31214FC5FE0}" srcId="{22E5B417-E18A-4F0A-9111-FCEF7AC56434}" destId="{A9E3F6CE-1B68-4634-86FD-AA36088AFC28}" srcOrd="4" destOrd="0" parTransId="{426A99EC-F5B1-4EE3-86C5-6E862C87B399}" sibTransId="{F95D580C-BA5F-4F7C-B70F-7D6843353E5C}"/>
    <dgm:cxn modelId="{A4EB13B7-ADDB-4727-9F0A-1C63482B5897}" type="presOf" srcId="{A9E3F6CE-1B68-4634-86FD-AA36088AFC28}" destId="{796B1817-2951-4A1E-8834-1F32E7F6D5CF}"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5"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D7D3C0F6-F314-4AD8-8A6F-A048C6EE4B8F}" srcId="{22E5B417-E18A-4F0A-9111-FCEF7AC56434}" destId="{1EB5EFDB-09FA-4204-95F3-E953A5C11117}" srcOrd="6" destOrd="0" parTransId="{1C88FB6A-877A-4061-A699-10174B98AA73}" sibTransId="{9C571C56-B779-4E11-AD1E-C2B194FE137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B565BFB4-7D0F-47AB-B623-4E98CD49EA33}" type="presParOf" srcId="{50AD92EF-7080-4416-B016-345EC380FEFF}" destId="{2F6C92AF-A8EC-4B09-B8EC-F0ED10C482ED}" srcOrd="7" destOrd="0" presId="urn:microsoft.com/office/officeart/2008/layout/VerticalCurvedList"/>
    <dgm:cxn modelId="{8F35D61A-7915-45F9-8B2A-73AC9438E0DA}" type="presParOf" srcId="{50AD92EF-7080-4416-B016-345EC380FEFF}" destId="{D214D90A-9B8C-48E8-87E1-A5F4DCD4FCA3}" srcOrd="8" destOrd="0" presId="urn:microsoft.com/office/officeart/2008/layout/VerticalCurvedList"/>
    <dgm:cxn modelId="{4908CDFB-E174-44B9-8004-9794F8AB0B63}" type="presParOf" srcId="{D214D90A-9B8C-48E8-87E1-A5F4DCD4FCA3}" destId="{99516A43-031D-44FA-8ADF-3CF6B9334CF8}" srcOrd="0" destOrd="0" presId="urn:microsoft.com/office/officeart/2008/layout/VerticalCurvedList"/>
    <dgm:cxn modelId="{1BB83C97-AC6A-4127-A91F-5A2C3F1CC88B}" type="presParOf" srcId="{50AD92EF-7080-4416-B016-345EC380FEFF}" destId="{796B1817-2951-4A1E-8834-1F32E7F6D5CF}" srcOrd="9" destOrd="0" presId="urn:microsoft.com/office/officeart/2008/layout/VerticalCurvedList"/>
    <dgm:cxn modelId="{A6DD4197-9F50-4546-82A1-72DCB17D0015}" type="presParOf" srcId="{50AD92EF-7080-4416-B016-345EC380FEFF}" destId="{B9D4EE39-95C8-4E3A-97F7-2237A12A8CAB}" srcOrd="10" destOrd="0" presId="urn:microsoft.com/office/officeart/2008/layout/VerticalCurvedList"/>
    <dgm:cxn modelId="{9AAD5AD5-880F-4A07-8B7F-7E70D171668F}" type="presParOf" srcId="{B9D4EE39-95C8-4E3A-97F7-2237A12A8CAB}" destId="{1C13A3C4-E24B-4EDD-B026-979EEB0A54F1}" srcOrd="0" destOrd="0" presId="urn:microsoft.com/office/officeart/2008/layout/VerticalCurvedList"/>
    <dgm:cxn modelId="{AA87BF39-BE94-442D-B74A-9D49ACACE4CF}" type="presParOf" srcId="{50AD92EF-7080-4416-B016-345EC380FEFF}" destId="{A7785F4D-2345-44AB-AC8C-62144F495B7D}" srcOrd="11" destOrd="0" presId="urn:microsoft.com/office/officeart/2008/layout/VerticalCurvedList"/>
    <dgm:cxn modelId="{B0C977E5-145B-4DC2-822D-8BDECE6181A6}" type="presParOf" srcId="{50AD92EF-7080-4416-B016-345EC380FEFF}" destId="{BD29B22B-3275-4AEF-ADFC-E929F4D7450D}" srcOrd="12" destOrd="0" presId="urn:microsoft.com/office/officeart/2008/layout/VerticalCurvedList"/>
    <dgm:cxn modelId="{60D026D1-60EA-42B3-8065-503FCBA844BE}" type="presParOf" srcId="{BD29B22B-3275-4AEF-ADFC-E929F4D7450D}" destId="{E6729D6F-9858-46BB-9A39-4C9189F90AE1}" srcOrd="0" destOrd="0" presId="urn:microsoft.com/office/officeart/2008/layout/VerticalCurvedList"/>
    <dgm:cxn modelId="{1B21D537-2C59-419C-85A2-DD0A38E4A065}" type="presParOf" srcId="{50AD92EF-7080-4416-B016-345EC380FEFF}" destId="{E1510E4B-2316-469C-9144-4FEAEF99C984}" srcOrd="13" destOrd="0" presId="urn:microsoft.com/office/officeart/2008/layout/VerticalCurvedList"/>
    <dgm:cxn modelId="{0A5B1CD2-61C4-44A9-B44B-0F7CEAF9F9EF}" type="presParOf" srcId="{50AD92EF-7080-4416-B016-345EC380FEFF}" destId="{65ED59EC-480C-4314-BC75-856EAFA11760}" srcOrd="14" destOrd="0" presId="urn:microsoft.com/office/officeart/2008/layout/VerticalCurvedList"/>
    <dgm:cxn modelId="{2016FF7C-F143-44DB-BA96-34A42D9606CD}" type="presParOf" srcId="{65ED59EC-480C-4314-BC75-856EAFA11760}" destId="{32D2E0FA-09B3-493A-907C-9978AB1B4A4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CCEA9-0C7D-457A-8F12-0D6D853DB799}" type="doc">
      <dgm:prSet loTypeId="urn:microsoft.com/office/officeart/2005/8/layout/process4" loCatId="list" qsTypeId="urn:microsoft.com/office/officeart/2005/8/quickstyle/simple2" qsCatId="simple" csTypeId="urn:microsoft.com/office/officeart/2005/8/colors/accent1_1" csCatId="accent1" phldr="1"/>
      <dgm:spPr/>
      <dgm:t>
        <a:bodyPr/>
        <a:lstStyle/>
        <a:p>
          <a:endParaRPr lang="en-US"/>
        </a:p>
      </dgm:t>
    </dgm:pt>
    <dgm:pt modelId="{A4AE3EA5-C216-4F7A-A3A1-29D603CBA6DF}">
      <dgm:prSet phldrT="[Text]" custT="1"/>
      <dgm:spPr/>
      <dgm:t>
        <a:bodyPr/>
        <a:lstStyle/>
        <a:p>
          <a:pPr algn="l"/>
          <a:r>
            <a:rPr lang="en-US" sz="2800"/>
            <a:t>Indicator 11 measures the percent of children who were evaluated within 60 days of receiving parental consent for initial evaluation or, if the State establishes a timeframe within which the evaluation must be conducted, within that timeframe. </a:t>
          </a:r>
        </a:p>
      </dgm:t>
    </dgm:pt>
    <dgm:pt modelId="{727E8B8E-0FF5-4AD8-83A6-27A0B9DCB566}" type="parTrans" cxnId="{3BAFF0D4-D5F3-4377-A8B4-918C75F614E5}">
      <dgm:prSet/>
      <dgm:spPr/>
      <dgm:t>
        <a:bodyPr/>
        <a:lstStyle/>
        <a:p>
          <a:endParaRPr lang="en-US"/>
        </a:p>
      </dgm:t>
    </dgm:pt>
    <dgm:pt modelId="{BA512EAA-8B82-4F4C-BC3D-AF60138BBDCB}" type="sibTrans" cxnId="{3BAFF0D4-D5F3-4377-A8B4-918C75F614E5}">
      <dgm:prSet/>
      <dgm:spPr/>
      <dgm:t>
        <a:bodyPr/>
        <a:lstStyle/>
        <a:p>
          <a:endParaRPr lang="en-US"/>
        </a:p>
      </dgm:t>
    </dgm:pt>
    <dgm:pt modelId="{7ADB63FA-2E9D-4EBF-9FD0-A1A10D8B24F2}">
      <dgm:prSet phldrT="[Text]" custT="1"/>
      <dgm:spPr/>
      <dgm:t>
        <a:bodyPr/>
        <a:lstStyle/>
        <a:p>
          <a:pPr algn="l"/>
          <a:r>
            <a:rPr lang="en-US" sz="2400"/>
            <a:t>For those students whose evaluations were not completed within 60 days (or State-established timeline), Indicator 11 reporting includes the range of days beyond the timeline when the evaluation was completed and any reasons for the delays.</a:t>
          </a:r>
        </a:p>
      </dgm:t>
    </dgm:pt>
    <dgm:pt modelId="{035B5825-022F-4E3D-8EE6-E80CB58935BC}" type="parTrans" cxnId="{8CEDC5BA-D7AF-419C-B8E9-C146D46A00A9}">
      <dgm:prSet/>
      <dgm:spPr/>
      <dgm:t>
        <a:bodyPr/>
        <a:lstStyle/>
        <a:p>
          <a:endParaRPr lang="en-US"/>
        </a:p>
      </dgm:t>
    </dgm:pt>
    <dgm:pt modelId="{44602ADC-0427-4984-9AF3-704DB655EB3D}" type="sibTrans" cxnId="{8CEDC5BA-D7AF-419C-B8E9-C146D46A00A9}">
      <dgm:prSet/>
      <dgm:spPr/>
      <dgm:t>
        <a:bodyPr/>
        <a:lstStyle/>
        <a:p>
          <a:endParaRPr lang="en-US"/>
        </a:p>
      </dgm:t>
    </dgm:pt>
    <dgm:pt modelId="{B20C27AE-8DD3-45D4-A8B9-7016A5F7856B}" type="pres">
      <dgm:prSet presAssocID="{A95CCEA9-0C7D-457A-8F12-0D6D853DB799}" presName="Name0" presStyleCnt="0">
        <dgm:presLayoutVars>
          <dgm:dir/>
          <dgm:animLvl val="lvl"/>
          <dgm:resizeHandles val="exact"/>
        </dgm:presLayoutVars>
      </dgm:prSet>
      <dgm:spPr/>
    </dgm:pt>
    <dgm:pt modelId="{612B78BE-7D6A-4C19-933E-3EEACD9F2FD3}" type="pres">
      <dgm:prSet presAssocID="{A4AE3EA5-C216-4F7A-A3A1-29D603CBA6DF}" presName="boxAndChildren" presStyleCnt="0"/>
      <dgm:spPr/>
    </dgm:pt>
    <dgm:pt modelId="{1E0AB1A6-BB98-4AA8-9A95-0F24028C5977}" type="pres">
      <dgm:prSet presAssocID="{A4AE3EA5-C216-4F7A-A3A1-29D603CBA6DF}" presName="parentTextBox" presStyleLbl="node1" presStyleIdx="0" presStyleCnt="1"/>
      <dgm:spPr/>
    </dgm:pt>
    <dgm:pt modelId="{FAB42701-E4DB-47D2-AF7E-A0B954CC2CE6}" type="pres">
      <dgm:prSet presAssocID="{A4AE3EA5-C216-4F7A-A3A1-29D603CBA6DF}" presName="entireBox" presStyleLbl="node1" presStyleIdx="0" presStyleCnt="1" custLinFactNeighborX="-154"/>
      <dgm:spPr/>
    </dgm:pt>
    <dgm:pt modelId="{5E67A0D0-C6A2-4D89-A1EF-7698F5A678BE}" type="pres">
      <dgm:prSet presAssocID="{A4AE3EA5-C216-4F7A-A3A1-29D603CBA6DF}" presName="descendantBox" presStyleCnt="0"/>
      <dgm:spPr/>
    </dgm:pt>
    <dgm:pt modelId="{E2AF79F5-2FEA-4567-9C33-96C252767CF6}" type="pres">
      <dgm:prSet presAssocID="{7ADB63FA-2E9D-4EBF-9FD0-A1A10D8B24F2}" presName="childTextBox" presStyleLbl="fgAccFollowNode1" presStyleIdx="0" presStyleCnt="1" custScaleY="97468" custLinFactNeighborX="-4333" custLinFactNeighborY="-832">
        <dgm:presLayoutVars>
          <dgm:bulletEnabled val="1"/>
        </dgm:presLayoutVars>
      </dgm:prSet>
      <dgm:spPr/>
    </dgm:pt>
  </dgm:ptLst>
  <dgm:cxnLst>
    <dgm:cxn modelId="{331DF50C-F4FE-497B-BDF2-006C437FF5CD}" type="presOf" srcId="{A95CCEA9-0C7D-457A-8F12-0D6D853DB799}" destId="{B20C27AE-8DD3-45D4-A8B9-7016A5F7856B}" srcOrd="0" destOrd="0" presId="urn:microsoft.com/office/officeart/2005/8/layout/process4"/>
    <dgm:cxn modelId="{B0F30561-0311-404A-B163-5B311F09D860}" type="presOf" srcId="{7ADB63FA-2E9D-4EBF-9FD0-A1A10D8B24F2}" destId="{E2AF79F5-2FEA-4567-9C33-96C252767CF6}" srcOrd="0" destOrd="0" presId="urn:microsoft.com/office/officeart/2005/8/layout/process4"/>
    <dgm:cxn modelId="{60A16579-8B5E-4871-BE7D-985040866003}" type="presOf" srcId="{A4AE3EA5-C216-4F7A-A3A1-29D603CBA6DF}" destId="{1E0AB1A6-BB98-4AA8-9A95-0F24028C5977}" srcOrd="0" destOrd="0" presId="urn:microsoft.com/office/officeart/2005/8/layout/process4"/>
    <dgm:cxn modelId="{8CEDC5BA-D7AF-419C-B8E9-C146D46A00A9}" srcId="{A4AE3EA5-C216-4F7A-A3A1-29D603CBA6DF}" destId="{7ADB63FA-2E9D-4EBF-9FD0-A1A10D8B24F2}" srcOrd="0" destOrd="0" parTransId="{035B5825-022F-4E3D-8EE6-E80CB58935BC}" sibTransId="{44602ADC-0427-4984-9AF3-704DB655EB3D}"/>
    <dgm:cxn modelId="{9F72B6C1-80C1-4894-B266-69F18A0EA658}" type="presOf" srcId="{A4AE3EA5-C216-4F7A-A3A1-29D603CBA6DF}" destId="{FAB42701-E4DB-47D2-AF7E-A0B954CC2CE6}" srcOrd="1" destOrd="0" presId="urn:microsoft.com/office/officeart/2005/8/layout/process4"/>
    <dgm:cxn modelId="{3BAFF0D4-D5F3-4377-A8B4-918C75F614E5}" srcId="{A95CCEA9-0C7D-457A-8F12-0D6D853DB799}" destId="{A4AE3EA5-C216-4F7A-A3A1-29D603CBA6DF}" srcOrd="0" destOrd="0" parTransId="{727E8B8E-0FF5-4AD8-83A6-27A0B9DCB566}" sibTransId="{BA512EAA-8B82-4F4C-BC3D-AF60138BBDCB}"/>
    <dgm:cxn modelId="{78D47690-CDD5-4E71-84EC-5DD7BD288BE7}" type="presParOf" srcId="{B20C27AE-8DD3-45D4-A8B9-7016A5F7856B}" destId="{612B78BE-7D6A-4C19-933E-3EEACD9F2FD3}" srcOrd="0" destOrd="0" presId="urn:microsoft.com/office/officeart/2005/8/layout/process4"/>
    <dgm:cxn modelId="{90DDE635-7BD4-485C-9B0D-C3EAC92C4241}" type="presParOf" srcId="{612B78BE-7D6A-4C19-933E-3EEACD9F2FD3}" destId="{1E0AB1A6-BB98-4AA8-9A95-0F24028C5977}" srcOrd="0" destOrd="0" presId="urn:microsoft.com/office/officeart/2005/8/layout/process4"/>
    <dgm:cxn modelId="{6D8FC3F4-DF4A-44E0-ACA5-3E7E9070960C}" type="presParOf" srcId="{612B78BE-7D6A-4C19-933E-3EEACD9F2FD3}" destId="{FAB42701-E4DB-47D2-AF7E-A0B954CC2CE6}" srcOrd="1" destOrd="0" presId="urn:microsoft.com/office/officeart/2005/8/layout/process4"/>
    <dgm:cxn modelId="{306DE160-C392-4487-BDDA-9547905FB857}" type="presParOf" srcId="{612B78BE-7D6A-4C19-933E-3EEACD9F2FD3}" destId="{5E67A0D0-C6A2-4D89-A1EF-7698F5A678BE}" srcOrd="2" destOrd="0" presId="urn:microsoft.com/office/officeart/2005/8/layout/process4"/>
    <dgm:cxn modelId="{A9C31238-5BD7-46BE-A821-54253D591E55}" type="presParOf" srcId="{5E67A0D0-C6A2-4D89-A1EF-7698F5A678BE}" destId="{E2AF79F5-2FEA-4567-9C33-96C252767CF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7D23C9-5FD2-4266-9233-4B7B7C15E19C}"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4A77C9DD-A125-4C3F-8268-BEA8559C1ACE}">
      <dgm:prSet custT="1"/>
      <dgm:spPr/>
      <dgm:t>
        <a:bodyPr/>
        <a:lstStyle/>
        <a:p>
          <a:r>
            <a:rPr lang="en-US" sz="2300"/>
            <a:t>Annually, a statewide representative sample of one-sixth of New York State school districts plus the New York City Department of Education report when certain special education events occur: </a:t>
          </a:r>
        </a:p>
        <a:p>
          <a:endParaRPr lang="en-US" sz="2300"/>
        </a:p>
      </dgm:t>
    </dgm:pt>
    <dgm:pt modelId="{91A26576-BBEC-472D-845D-3AA16DE560E6}" type="parTrans" cxnId="{4F2CDBDE-5B93-4B64-9E85-402A8650C3CF}">
      <dgm:prSet/>
      <dgm:spPr/>
      <dgm:t>
        <a:bodyPr/>
        <a:lstStyle/>
        <a:p>
          <a:endParaRPr lang="en-US" sz="2300"/>
        </a:p>
      </dgm:t>
    </dgm:pt>
    <dgm:pt modelId="{8B4A20E8-FA95-4DCA-9640-5CF11D0A3D57}" type="sibTrans" cxnId="{4F2CDBDE-5B93-4B64-9E85-402A8650C3CF}">
      <dgm:prSet/>
      <dgm:spPr/>
      <dgm:t>
        <a:bodyPr/>
        <a:lstStyle/>
        <a:p>
          <a:endParaRPr lang="en-US" sz="2300"/>
        </a:p>
      </dgm:t>
    </dgm:pt>
    <dgm:pt modelId="{2265B551-A025-4C54-99BD-4B3170497838}">
      <dgm:prSet custT="1"/>
      <dgm:spPr/>
      <dgm:t>
        <a:bodyPr/>
        <a:lstStyle/>
        <a:p>
          <a:r>
            <a:rPr lang="en-US" sz="2300"/>
            <a:t>New York State does not have a reporting code for the date the evaluation is completed.  Instead, for purposes of monitoring Indicator 11, districts report the date the CPSE or CSE meeting is held to discuss the evaluation results. </a:t>
          </a:r>
        </a:p>
      </dgm:t>
    </dgm:pt>
    <dgm:pt modelId="{248B5C59-DFC3-4861-9773-352D5F3BEDEB}" type="parTrans" cxnId="{2A504C9D-E123-4981-96C9-9F3E8F2C4F73}">
      <dgm:prSet/>
      <dgm:spPr/>
      <dgm:t>
        <a:bodyPr/>
        <a:lstStyle/>
        <a:p>
          <a:endParaRPr lang="en-US" sz="2300"/>
        </a:p>
      </dgm:t>
    </dgm:pt>
    <dgm:pt modelId="{B6AED1A0-05A7-42CA-AB28-22004973DE90}" type="sibTrans" cxnId="{2A504C9D-E123-4981-96C9-9F3E8F2C4F73}">
      <dgm:prSet/>
      <dgm:spPr/>
      <dgm:t>
        <a:bodyPr/>
        <a:lstStyle/>
        <a:p>
          <a:endParaRPr lang="en-US" sz="2300"/>
        </a:p>
      </dgm:t>
    </dgm:pt>
    <dgm:pt modelId="{472950E5-EFD4-43F4-83E6-94D4D88A4803}">
      <dgm:prSet custT="1"/>
      <dgm:spPr/>
      <dgm:t>
        <a:bodyPr/>
        <a:lstStyle/>
        <a:p>
          <a:r>
            <a:rPr lang="en-US" sz="2300"/>
            <a:t>All school districts have a choice of reporting data on all eligible students or they may submit data on a randomly selected sample of a minimum number of students using prescribed sampling guidelines.</a:t>
          </a:r>
        </a:p>
      </dgm:t>
    </dgm:pt>
    <dgm:pt modelId="{690B28B0-A8B4-4DB4-8CC9-8601398F3BD1}" type="parTrans" cxnId="{EFCC401D-31F6-46B6-9350-BE29B9DD6891}">
      <dgm:prSet/>
      <dgm:spPr/>
      <dgm:t>
        <a:bodyPr/>
        <a:lstStyle/>
        <a:p>
          <a:endParaRPr lang="en-US" sz="2300"/>
        </a:p>
      </dgm:t>
    </dgm:pt>
    <dgm:pt modelId="{8C06A97B-E134-43DA-8E50-AB3AC8BB32A1}" type="sibTrans" cxnId="{EFCC401D-31F6-46B6-9350-BE29B9DD6891}">
      <dgm:prSet/>
      <dgm:spPr/>
      <dgm:t>
        <a:bodyPr/>
        <a:lstStyle/>
        <a:p>
          <a:endParaRPr lang="en-US" sz="2300"/>
        </a:p>
      </dgm:t>
    </dgm:pt>
    <dgm:pt modelId="{4000A1CB-9E6B-4524-860E-F92A6464130D}" type="pres">
      <dgm:prSet presAssocID="{E47D23C9-5FD2-4266-9233-4B7B7C15E19C}" presName="vert0" presStyleCnt="0">
        <dgm:presLayoutVars>
          <dgm:dir/>
          <dgm:animOne val="branch"/>
          <dgm:animLvl val="lvl"/>
        </dgm:presLayoutVars>
      </dgm:prSet>
      <dgm:spPr/>
    </dgm:pt>
    <dgm:pt modelId="{32EF3606-6129-48A2-9596-DFCAC9AC46DA}" type="pres">
      <dgm:prSet presAssocID="{4A77C9DD-A125-4C3F-8268-BEA8559C1ACE}" presName="thickLine" presStyleLbl="alignNode1" presStyleIdx="0" presStyleCnt="3"/>
      <dgm:spPr/>
    </dgm:pt>
    <dgm:pt modelId="{5F47A633-B03E-47B0-85FB-64F25972966D}" type="pres">
      <dgm:prSet presAssocID="{4A77C9DD-A125-4C3F-8268-BEA8559C1ACE}" presName="horz1" presStyleCnt="0"/>
      <dgm:spPr/>
    </dgm:pt>
    <dgm:pt modelId="{98EB2016-A379-4377-B4BA-E5E6B9F74BA8}" type="pres">
      <dgm:prSet presAssocID="{4A77C9DD-A125-4C3F-8268-BEA8559C1ACE}" presName="tx1" presStyleLbl="revTx" presStyleIdx="0" presStyleCnt="3" custScaleY="94414"/>
      <dgm:spPr/>
    </dgm:pt>
    <dgm:pt modelId="{7C3C613F-361F-413B-A2F0-F48D1FFCF820}" type="pres">
      <dgm:prSet presAssocID="{4A77C9DD-A125-4C3F-8268-BEA8559C1ACE}" presName="vert1" presStyleCnt="0"/>
      <dgm:spPr/>
    </dgm:pt>
    <dgm:pt modelId="{71086114-B857-4E09-BECF-8EA069E5FF35}" type="pres">
      <dgm:prSet presAssocID="{2265B551-A025-4C54-99BD-4B3170497838}" presName="thickLine" presStyleLbl="alignNode1" presStyleIdx="1" presStyleCnt="3"/>
      <dgm:spPr/>
    </dgm:pt>
    <dgm:pt modelId="{7F03DDBC-CCF0-4425-8813-ADD5AFE5FC2F}" type="pres">
      <dgm:prSet presAssocID="{2265B551-A025-4C54-99BD-4B3170497838}" presName="horz1" presStyleCnt="0"/>
      <dgm:spPr/>
    </dgm:pt>
    <dgm:pt modelId="{FAEDFB5A-2A55-4DE8-91D7-9E6205CF1180}" type="pres">
      <dgm:prSet presAssocID="{2265B551-A025-4C54-99BD-4B3170497838}" presName="tx1" presStyleLbl="revTx" presStyleIdx="1" presStyleCnt="3" custScaleY="43312"/>
      <dgm:spPr/>
    </dgm:pt>
    <dgm:pt modelId="{55D29E33-F9CF-41E0-86BD-3E07D0DB713B}" type="pres">
      <dgm:prSet presAssocID="{2265B551-A025-4C54-99BD-4B3170497838}" presName="vert1" presStyleCnt="0"/>
      <dgm:spPr/>
    </dgm:pt>
    <dgm:pt modelId="{0A0BDAE7-2D9D-4305-B901-8D30D7AE724A}" type="pres">
      <dgm:prSet presAssocID="{472950E5-EFD4-43F4-83E6-94D4D88A4803}" presName="thickLine" presStyleLbl="alignNode1" presStyleIdx="2" presStyleCnt="3"/>
      <dgm:spPr/>
    </dgm:pt>
    <dgm:pt modelId="{420059B6-E571-429C-9F90-A25D1CFAAFC0}" type="pres">
      <dgm:prSet presAssocID="{472950E5-EFD4-43F4-83E6-94D4D88A4803}" presName="horz1" presStyleCnt="0"/>
      <dgm:spPr/>
    </dgm:pt>
    <dgm:pt modelId="{D01A42D8-99FE-4B90-8291-8BCEB5BC57DD}" type="pres">
      <dgm:prSet presAssocID="{472950E5-EFD4-43F4-83E6-94D4D88A4803}" presName="tx1" presStyleLbl="revTx" presStyleIdx="2" presStyleCnt="3" custScaleY="42669"/>
      <dgm:spPr/>
    </dgm:pt>
    <dgm:pt modelId="{C290883B-ED62-4329-B1C4-0B55EF5B7360}" type="pres">
      <dgm:prSet presAssocID="{472950E5-EFD4-43F4-83E6-94D4D88A4803}" presName="vert1" presStyleCnt="0"/>
      <dgm:spPr/>
    </dgm:pt>
  </dgm:ptLst>
  <dgm:cxnLst>
    <dgm:cxn modelId="{9E2AFB06-4058-46D6-95AA-A2D2FDBF544E}" type="presOf" srcId="{472950E5-EFD4-43F4-83E6-94D4D88A4803}" destId="{D01A42D8-99FE-4B90-8291-8BCEB5BC57DD}" srcOrd="0" destOrd="0" presId="urn:microsoft.com/office/officeart/2008/layout/LinedList"/>
    <dgm:cxn modelId="{EFCC401D-31F6-46B6-9350-BE29B9DD6891}" srcId="{E47D23C9-5FD2-4266-9233-4B7B7C15E19C}" destId="{472950E5-EFD4-43F4-83E6-94D4D88A4803}" srcOrd="2" destOrd="0" parTransId="{690B28B0-A8B4-4DB4-8CC9-8601398F3BD1}" sibTransId="{8C06A97B-E134-43DA-8E50-AB3AC8BB32A1}"/>
    <dgm:cxn modelId="{4F3AEA25-1A55-490C-BB0B-9B8A5EC74C8A}" type="presOf" srcId="{4A77C9DD-A125-4C3F-8268-BEA8559C1ACE}" destId="{98EB2016-A379-4377-B4BA-E5E6B9F74BA8}" srcOrd="0" destOrd="0" presId="urn:microsoft.com/office/officeart/2008/layout/LinedList"/>
    <dgm:cxn modelId="{2A504C9D-E123-4981-96C9-9F3E8F2C4F73}" srcId="{E47D23C9-5FD2-4266-9233-4B7B7C15E19C}" destId="{2265B551-A025-4C54-99BD-4B3170497838}" srcOrd="1" destOrd="0" parTransId="{248B5C59-DFC3-4861-9773-352D5F3BEDEB}" sibTransId="{B6AED1A0-05A7-42CA-AB28-22004973DE90}"/>
    <dgm:cxn modelId="{036051BC-679B-46A7-8AA4-9B1D381C4B84}" type="presOf" srcId="{E47D23C9-5FD2-4266-9233-4B7B7C15E19C}" destId="{4000A1CB-9E6B-4524-860E-F92A6464130D}" srcOrd="0" destOrd="0" presId="urn:microsoft.com/office/officeart/2008/layout/LinedList"/>
    <dgm:cxn modelId="{4F2CDBDE-5B93-4B64-9E85-402A8650C3CF}" srcId="{E47D23C9-5FD2-4266-9233-4B7B7C15E19C}" destId="{4A77C9DD-A125-4C3F-8268-BEA8559C1ACE}" srcOrd="0" destOrd="0" parTransId="{91A26576-BBEC-472D-845D-3AA16DE560E6}" sibTransId="{8B4A20E8-FA95-4DCA-9640-5CF11D0A3D57}"/>
    <dgm:cxn modelId="{1C3D64E0-023C-4AB0-BD3B-E8A7E5A5907A}" type="presOf" srcId="{2265B551-A025-4C54-99BD-4B3170497838}" destId="{FAEDFB5A-2A55-4DE8-91D7-9E6205CF1180}" srcOrd="0" destOrd="0" presId="urn:microsoft.com/office/officeart/2008/layout/LinedList"/>
    <dgm:cxn modelId="{73315460-9990-4D9C-8A9E-4CD524F33558}" type="presParOf" srcId="{4000A1CB-9E6B-4524-860E-F92A6464130D}" destId="{32EF3606-6129-48A2-9596-DFCAC9AC46DA}" srcOrd="0" destOrd="0" presId="urn:microsoft.com/office/officeart/2008/layout/LinedList"/>
    <dgm:cxn modelId="{1F0F82B3-8FB8-4971-A0C4-CCF07362052A}" type="presParOf" srcId="{4000A1CB-9E6B-4524-860E-F92A6464130D}" destId="{5F47A633-B03E-47B0-85FB-64F25972966D}" srcOrd="1" destOrd="0" presId="urn:microsoft.com/office/officeart/2008/layout/LinedList"/>
    <dgm:cxn modelId="{D52C6F91-BE74-4389-A6C6-6486ACE014D9}" type="presParOf" srcId="{5F47A633-B03E-47B0-85FB-64F25972966D}" destId="{98EB2016-A379-4377-B4BA-E5E6B9F74BA8}" srcOrd="0" destOrd="0" presId="urn:microsoft.com/office/officeart/2008/layout/LinedList"/>
    <dgm:cxn modelId="{978865E7-07BB-479C-9BB4-22AC609C96A9}" type="presParOf" srcId="{5F47A633-B03E-47B0-85FB-64F25972966D}" destId="{7C3C613F-361F-413B-A2F0-F48D1FFCF820}" srcOrd="1" destOrd="0" presId="urn:microsoft.com/office/officeart/2008/layout/LinedList"/>
    <dgm:cxn modelId="{93A4C1F1-9DAC-4947-A52B-B45722ADA828}" type="presParOf" srcId="{4000A1CB-9E6B-4524-860E-F92A6464130D}" destId="{71086114-B857-4E09-BECF-8EA069E5FF35}" srcOrd="2" destOrd="0" presId="urn:microsoft.com/office/officeart/2008/layout/LinedList"/>
    <dgm:cxn modelId="{2C2B4509-0411-4755-900E-10619026A9BF}" type="presParOf" srcId="{4000A1CB-9E6B-4524-860E-F92A6464130D}" destId="{7F03DDBC-CCF0-4425-8813-ADD5AFE5FC2F}" srcOrd="3" destOrd="0" presId="urn:microsoft.com/office/officeart/2008/layout/LinedList"/>
    <dgm:cxn modelId="{0AAA9242-BEFD-4BD4-9C4D-BA93BB5FA87B}" type="presParOf" srcId="{7F03DDBC-CCF0-4425-8813-ADD5AFE5FC2F}" destId="{FAEDFB5A-2A55-4DE8-91D7-9E6205CF1180}" srcOrd="0" destOrd="0" presId="urn:microsoft.com/office/officeart/2008/layout/LinedList"/>
    <dgm:cxn modelId="{25334C20-07C2-4874-8E0D-C481D4B2CBEB}" type="presParOf" srcId="{7F03DDBC-CCF0-4425-8813-ADD5AFE5FC2F}" destId="{55D29E33-F9CF-41E0-86BD-3E07D0DB713B}" srcOrd="1" destOrd="0" presId="urn:microsoft.com/office/officeart/2008/layout/LinedList"/>
    <dgm:cxn modelId="{24DE25CC-69C3-4508-82C8-FA6D180EFE44}" type="presParOf" srcId="{4000A1CB-9E6B-4524-860E-F92A6464130D}" destId="{0A0BDAE7-2D9D-4305-B901-8D30D7AE724A}" srcOrd="4" destOrd="0" presId="urn:microsoft.com/office/officeart/2008/layout/LinedList"/>
    <dgm:cxn modelId="{3A733F75-185E-46F8-AA7F-08EF2FC2F0B9}" type="presParOf" srcId="{4000A1CB-9E6B-4524-860E-F92A6464130D}" destId="{420059B6-E571-429C-9F90-A25D1CFAAFC0}" srcOrd="5" destOrd="0" presId="urn:microsoft.com/office/officeart/2008/layout/LinedList"/>
    <dgm:cxn modelId="{68AC57B7-67B1-4A15-80E1-51749DBF1234}" type="presParOf" srcId="{420059B6-E571-429C-9F90-A25D1CFAAFC0}" destId="{D01A42D8-99FE-4B90-8291-8BCEB5BC57DD}" srcOrd="0" destOrd="0" presId="urn:microsoft.com/office/officeart/2008/layout/LinedList"/>
    <dgm:cxn modelId="{65847521-0CD0-40F3-9C5F-06A5B5AA7207}" type="presParOf" srcId="{420059B6-E571-429C-9F90-A25D1CFAAFC0}" destId="{C290883B-ED62-4329-B1C4-0B55EF5B736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2020-21 School Year  </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a:spcAft>
              <a:spcPts val="0"/>
            </a:spcAft>
          </a:pPr>
          <a:r>
            <a:rPr lang="en-US" sz="2400"/>
            <a:t>The Indicator 11 data sample is  </a:t>
          </a:r>
        </a:p>
        <a:p>
          <a:pPr>
            <a:spcAft>
              <a:spcPts val="0"/>
            </a:spcAft>
          </a:pPr>
          <a:r>
            <a:rPr lang="en-US" sz="2400"/>
            <a:t>collected on a school-year basis</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600"/>
            <a:t>The October 2020 Preschool LRE Data is 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DC8085-5301-4F6A-AFDC-BEBC25F6AAB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76F0BD1-4683-4ACF-B799-F70D13EF381B}">
      <dgm:prSet custT="1"/>
      <dgm:spPr/>
      <dgm:t>
        <a:bodyPr/>
        <a:lstStyle/>
        <a:p>
          <a:r>
            <a:rPr lang="en-US" sz="2200"/>
            <a:t>Leverage OSE Partnership resources for additional planning for identified school districts based on preschool and school-age data, with a special emphasis on those districts with the lowest performance.  Identified districts would be required to conduct root cause analysis and develop steps to take to improve evaluation timelines.  </a:t>
          </a:r>
        </a:p>
      </dgm:t>
    </dgm:pt>
    <dgm:pt modelId="{55F95EB4-6FA5-4454-9C9F-AF2696E3401B}" type="parTrans" cxnId="{B9C44FDF-4A15-4F79-B3B8-DF37C59EE5D9}">
      <dgm:prSet/>
      <dgm:spPr/>
      <dgm:t>
        <a:bodyPr/>
        <a:lstStyle/>
        <a:p>
          <a:endParaRPr lang="en-US" sz="2200"/>
        </a:p>
      </dgm:t>
    </dgm:pt>
    <dgm:pt modelId="{CAA46497-A9D5-4229-8FF0-52A63F3A6CF1}" type="sibTrans" cxnId="{B9C44FDF-4A15-4F79-B3B8-DF37C59EE5D9}">
      <dgm:prSet/>
      <dgm:spPr/>
      <dgm:t>
        <a:bodyPr/>
        <a:lstStyle/>
        <a:p>
          <a:endParaRPr lang="en-US" sz="2200"/>
        </a:p>
      </dgm:t>
    </dgm:pt>
    <dgm:pt modelId="{27049EA0-D569-49EE-AF08-1925748B81DD}">
      <dgm:prSet custT="1"/>
      <dgm:spPr/>
      <dgm:t>
        <a:bodyPr/>
        <a:lstStyle/>
        <a:p>
          <a:r>
            <a:rPr lang="en-US" sz="2200"/>
            <a:t>Develop a CSE/CPSE Chairperson Training module on guidance on reporting and building systems to support Indicator 11 data, including the importance of providing timely evaluations and effective processes used by districts that report high numbers of timely evaluations.  Discuss OSEP’s expected target of 100 percent compliance.  </a:t>
          </a:r>
        </a:p>
      </dgm:t>
    </dgm:pt>
    <dgm:pt modelId="{070A1A1B-0AF0-4C8C-A6C0-780D54864B3D}" type="parTrans" cxnId="{CF7CBC74-5FB1-44E9-8C0B-FF1E6CA89494}">
      <dgm:prSet/>
      <dgm:spPr/>
      <dgm:t>
        <a:bodyPr/>
        <a:lstStyle/>
        <a:p>
          <a:endParaRPr lang="en-US" sz="2200"/>
        </a:p>
      </dgm:t>
    </dgm:pt>
    <dgm:pt modelId="{442351AC-8B7F-452E-8074-14A2FEE5E9F6}" type="sibTrans" cxnId="{CF7CBC74-5FB1-44E9-8C0B-FF1E6CA89494}">
      <dgm:prSet/>
      <dgm:spPr/>
      <dgm:t>
        <a:bodyPr/>
        <a:lstStyle/>
        <a:p>
          <a:endParaRPr lang="en-US" sz="2200"/>
        </a:p>
      </dgm:t>
    </dgm:pt>
    <dgm:pt modelId="{85EC94CC-A48A-460F-B0D3-069EB22E56DD}">
      <dgm:prSet custT="1"/>
      <dgm:spPr/>
      <dgm:t>
        <a:bodyPr/>
        <a:lstStyle/>
        <a:p>
          <a:r>
            <a:rPr lang="en-US" sz="2200"/>
            <a:t>Issue additional guidance on the following:</a:t>
          </a:r>
        </a:p>
        <a:p>
          <a:r>
            <a:rPr lang="en-US" sz="2200"/>
            <a:t>- Multidisciplinary Evaluator (MDE) Program Responsibilities for Timely Evaluations</a:t>
          </a:r>
        </a:p>
        <a:p>
          <a:r>
            <a:rPr lang="en-US" sz="2200"/>
            <a:t>- CPSE Early Childhood Transition Responsibilities</a:t>
          </a:r>
        </a:p>
      </dgm:t>
    </dgm:pt>
    <dgm:pt modelId="{D4E950BF-E137-4A6C-94B5-17AE81364DA1}" type="parTrans" cxnId="{37260CF8-6658-4B9D-87D3-AE6A032F6005}">
      <dgm:prSet/>
      <dgm:spPr/>
      <dgm:t>
        <a:bodyPr/>
        <a:lstStyle/>
        <a:p>
          <a:endParaRPr lang="en-US" sz="2200"/>
        </a:p>
      </dgm:t>
    </dgm:pt>
    <dgm:pt modelId="{EBA8FDF5-FA60-4708-AB60-03AB0B1055EE}" type="sibTrans" cxnId="{37260CF8-6658-4B9D-87D3-AE6A032F6005}">
      <dgm:prSet/>
      <dgm:spPr/>
      <dgm:t>
        <a:bodyPr/>
        <a:lstStyle/>
        <a:p>
          <a:endParaRPr lang="en-US" sz="2200"/>
        </a:p>
      </dgm:t>
    </dgm:pt>
    <dgm:pt modelId="{B2A4CD63-A018-4546-9E02-38F3475784DD}">
      <dgm:prSet custT="1"/>
      <dgm:spPr/>
      <dgm:t>
        <a:bodyPr/>
        <a:lstStyle/>
        <a:p>
          <a:r>
            <a:rPr lang="en-US" sz="2200"/>
            <a:t>Issue updated guidance relating to initial evaluations. </a:t>
          </a:r>
        </a:p>
      </dgm:t>
    </dgm:pt>
    <dgm:pt modelId="{5632FC05-3435-4435-ADFD-A370B0BC455C}" type="parTrans" cxnId="{02FD3DBA-3C2F-4EE9-A80D-C27C67119C3B}">
      <dgm:prSet/>
      <dgm:spPr/>
      <dgm:t>
        <a:bodyPr/>
        <a:lstStyle/>
        <a:p>
          <a:endParaRPr lang="en-US" sz="2200"/>
        </a:p>
      </dgm:t>
    </dgm:pt>
    <dgm:pt modelId="{6F4EB8B1-8044-4A77-9388-816315C4348F}" type="sibTrans" cxnId="{02FD3DBA-3C2F-4EE9-A80D-C27C67119C3B}">
      <dgm:prSet/>
      <dgm:spPr/>
      <dgm:t>
        <a:bodyPr/>
        <a:lstStyle/>
        <a:p>
          <a:endParaRPr lang="en-US" sz="2200"/>
        </a:p>
      </dgm:t>
    </dgm:pt>
    <dgm:pt modelId="{EC6AA452-4AC2-41BD-B083-DB3C8A1A69F2}" type="pres">
      <dgm:prSet presAssocID="{6ADC8085-5301-4F6A-AFDC-BEBC25F6AAB0}" presName="vert0" presStyleCnt="0">
        <dgm:presLayoutVars>
          <dgm:dir/>
          <dgm:animOne val="branch"/>
          <dgm:animLvl val="lvl"/>
        </dgm:presLayoutVars>
      </dgm:prSet>
      <dgm:spPr/>
    </dgm:pt>
    <dgm:pt modelId="{8A3D1161-0DA1-4D0D-A8D6-F0D826873817}" type="pres">
      <dgm:prSet presAssocID="{C76F0BD1-4683-4ACF-B799-F70D13EF381B}" presName="thickLine" presStyleLbl="alignNode1" presStyleIdx="0" presStyleCnt="4"/>
      <dgm:spPr/>
    </dgm:pt>
    <dgm:pt modelId="{77E7C7B4-1E15-472E-940A-B6A9A1D61611}" type="pres">
      <dgm:prSet presAssocID="{C76F0BD1-4683-4ACF-B799-F70D13EF381B}" presName="horz1" presStyleCnt="0"/>
      <dgm:spPr/>
    </dgm:pt>
    <dgm:pt modelId="{DAA1C984-0BA9-46EE-9B4C-198E6A72EE31}" type="pres">
      <dgm:prSet presAssocID="{C76F0BD1-4683-4ACF-B799-F70D13EF381B}" presName="tx1" presStyleLbl="revTx" presStyleIdx="0" presStyleCnt="4"/>
      <dgm:spPr/>
    </dgm:pt>
    <dgm:pt modelId="{265FEE16-A972-44D8-8CF4-C55C97EC696C}" type="pres">
      <dgm:prSet presAssocID="{C76F0BD1-4683-4ACF-B799-F70D13EF381B}" presName="vert1" presStyleCnt="0"/>
      <dgm:spPr/>
    </dgm:pt>
    <dgm:pt modelId="{6A4A91FC-7ED8-4ACC-8D4B-18B35DEB3ECA}" type="pres">
      <dgm:prSet presAssocID="{27049EA0-D569-49EE-AF08-1925748B81DD}" presName="thickLine" presStyleLbl="alignNode1" presStyleIdx="1" presStyleCnt="4"/>
      <dgm:spPr/>
    </dgm:pt>
    <dgm:pt modelId="{E83E6985-EA27-45C4-86A3-5A1B0192356A}" type="pres">
      <dgm:prSet presAssocID="{27049EA0-D569-49EE-AF08-1925748B81DD}" presName="horz1" presStyleCnt="0"/>
      <dgm:spPr/>
    </dgm:pt>
    <dgm:pt modelId="{4C31ADC3-81AE-42AA-92C4-63774E71D673}" type="pres">
      <dgm:prSet presAssocID="{27049EA0-D569-49EE-AF08-1925748B81DD}" presName="tx1" presStyleLbl="revTx" presStyleIdx="1" presStyleCnt="4"/>
      <dgm:spPr/>
    </dgm:pt>
    <dgm:pt modelId="{5EC38B86-FAD4-4E6B-ADC6-63207279134D}" type="pres">
      <dgm:prSet presAssocID="{27049EA0-D569-49EE-AF08-1925748B81DD}" presName="vert1" presStyleCnt="0"/>
      <dgm:spPr/>
    </dgm:pt>
    <dgm:pt modelId="{650C833E-DEC9-46FB-A7BF-02CE748342AD}" type="pres">
      <dgm:prSet presAssocID="{85EC94CC-A48A-460F-B0D3-069EB22E56DD}" presName="thickLine" presStyleLbl="alignNode1" presStyleIdx="2" presStyleCnt="4"/>
      <dgm:spPr/>
    </dgm:pt>
    <dgm:pt modelId="{E7F5981E-8606-4CC4-9B7C-386C12A02DF3}" type="pres">
      <dgm:prSet presAssocID="{85EC94CC-A48A-460F-B0D3-069EB22E56DD}" presName="horz1" presStyleCnt="0"/>
      <dgm:spPr/>
    </dgm:pt>
    <dgm:pt modelId="{396BA3FA-4534-43F8-B2E5-385848D05A3B}" type="pres">
      <dgm:prSet presAssocID="{85EC94CC-A48A-460F-B0D3-069EB22E56DD}" presName="tx1" presStyleLbl="revTx" presStyleIdx="2" presStyleCnt="4"/>
      <dgm:spPr/>
    </dgm:pt>
    <dgm:pt modelId="{87863B96-1875-4C33-B685-D990DFACC61F}" type="pres">
      <dgm:prSet presAssocID="{85EC94CC-A48A-460F-B0D3-069EB22E56DD}" presName="vert1" presStyleCnt="0"/>
      <dgm:spPr/>
    </dgm:pt>
    <dgm:pt modelId="{BF8ECDB3-2836-41F9-9E5B-EA7BE6E8C985}" type="pres">
      <dgm:prSet presAssocID="{B2A4CD63-A018-4546-9E02-38F3475784DD}" presName="thickLine" presStyleLbl="alignNode1" presStyleIdx="3" presStyleCnt="4"/>
      <dgm:spPr/>
    </dgm:pt>
    <dgm:pt modelId="{39D43BC4-4CDE-47F0-B65C-A1008B14184C}" type="pres">
      <dgm:prSet presAssocID="{B2A4CD63-A018-4546-9E02-38F3475784DD}" presName="horz1" presStyleCnt="0"/>
      <dgm:spPr/>
    </dgm:pt>
    <dgm:pt modelId="{79B8A7BC-1E3C-40DF-A980-DF603961B6C4}" type="pres">
      <dgm:prSet presAssocID="{B2A4CD63-A018-4546-9E02-38F3475784DD}" presName="tx1" presStyleLbl="revTx" presStyleIdx="3" presStyleCnt="4" custScaleY="50689"/>
      <dgm:spPr/>
    </dgm:pt>
    <dgm:pt modelId="{4CCB4C78-055B-48EA-9FF7-BB0C9758FAD8}" type="pres">
      <dgm:prSet presAssocID="{B2A4CD63-A018-4546-9E02-38F3475784DD}" presName="vert1" presStyleCnt="0"/>
      <dgm:spPr/>
    </dgm:pt>
  </dgm:ptLst>
  <dgm:cxnLst>
    <dgm:cxn modelId="{80D49905-2B0A-49B9-891E-FD8E624A04F4}" type="presOf" srcId="{B2A4CD63-A018-4546-9E02-38F3475784DD}" destId="{79B8A7BC-1E3C-40DF-A980-DF603961B6C4}" srcOrd="0" destOrd="0" presId="urn:microsoft.com/office/officeart/2008/layout/LinedList"/>
    <dgm:cxn modelId="{573FC613-9BD0-46D1-B406-6E3EFC521499}" type="presOf" srcId="{85EC94CC-A48A-460F-B0D3-069EB22E56DD}" destId="{396BA3FA-4534-43F8-B2E5-385848D05A3B}" srcOrd="0" destOrd="0" presId="urn:microsoft.com/office/officeart/2008/layout/LinedList"/>
    <dgm:cxn modelId="{191C3A18-CCE7-4B25-90D1-913D7FC2C5D0}" type="presOf" srcId="{27049EA0-D569-49EE-AF08-1925748B81DD}" destId="{4C31ADC3-81AE-42AA-92C4-63774E71D673}" srcOrd="0" destOrd="0" presId="urn:microsoft.com/office/officeart/2008/layout/LinedList"/>
    <dgm:cxn modelId="{CF7CBC74-5FB1-44E9-8C0B-FF1E6CA89494}" srcId="{6ADC8085-5301-4F6A-AFDC-BEBC25F6AAB0}" destId="{27049EA0-D569-49EE-AF08-1925748B81DD}" srcOrd="1" destOrd="0" parTransId="{070A1A1B-0AF0-4C8C-A6C0-780D54864B3D}" sibTransId="{442351AC-8B7F-452E-8074-14A2FEE5E9F6}"/>
    <dgm:cxn modelId="{84048A8E-5E8C-4DF6-B415-27DC24800181}" type="presOf" srcId="{C76F0BD1-4683-4ACF-B799-F70D13EF381B}" destId="{DAA1C984-0BA9-46EE-9B4C-198E6A72EE31}" srcOrd="0" destOrd="0" presId="urn:microsoft.com/office/officeart/2008/layout/LinedList"/>
    <dgm:cxn modelId="{02FD3DBA-3C2F-4EE9-A80D-C27C67119C3B}" srcId="{6ADC8085-5301-4F6A-AFDC-BEBC25F6AAB0}" destId="{B2A4CD63-A018-4546-9E02-38F3475784DD}" srcOrd="3" destOrd="0" parTransId="{5632FC05-3435-4435-ADFD-A370B0BC455C}" sibTransId="{6F4EB8B1-8044-4A77-9388-816315C4348F}"/>
    <dgm:cxn modelId="{B5252CD5-F405-407B-B082-84579F098485}" type="presOf" srcId="{6ADC8085-5301-4F6A-AFDC-BEBC25F6AAB0}" destId="{EC6AA452-4AC2-41BD-B083-DB3C8A1A69F2}" srcOrd="0" destOrd="0" presId="urn:microsoft.com/office/officeart/2008/layout/LinedList"/>
    <dgm:cxn modelId="{B9C44FDF-4A15-4F79-B3B8-DF37C59EE5D9}" srcId="{6ADC8085-5301-4F6A-AFDC-BEBC25F6AAB0}" destId="{C76F0BD1-4683-4ACF-B799-F70D13EF381B}" srcOrd="0" destOrd="0" parTransId="{55F95EB4-6FA5-4454-9C9F-AF2696E3401B}" sibTransId="{CAA46497-A9D5-4229-8FF0-52A63F3A6CF1}"/>
    <dgm:cxn modelId="{37260CF8-6658-4B9D-87D3-AE6A032F6005}" srcId="{6ADC8085-5301-4F6A-AFDC-BEBC25F6AAB0}" destId="{85EC94CC-A48A-460F-B0D3-069EB22E56DD}" srcOrd="2" destOrd="0" parTransId="{D4E950BF-E137-4A6C-94B5-17AE81364DA1}" sibTransId="{EBA8FDF5-FA60-4708-AB60-03AB0B1055EE}"/>
    <dgm:cxn modelId="{DBC21F47-0325-41D4-AAE0-B8012EC15C59}" type="presParOf" srcId="{EC6AA452-4AC2-41BD-B083-DB3C8A1A69F2}" destId="{8A3D1161-0DA1-4D0D-A8D6-F0D826873817}" srcOrd="0" destOrd="0" presId="urn:microsoft.com/office/officeart/2008/layout/LinedList"/>
    <dgm:cxn modelId="{7CAA607E-0FD5-4FD8-B2F5-9E294EBDA98E}" type="presParOf" srcId="{EC6AA452-4AC2-41BD-B083-DB3C8A1A69F2}" destId="{77E7C7B4-1E15-472E-940A-B6A9A1D61611}" srcOrd="1" destOrd="0" presId="urn:microsoft.com/office/officeart/2008/layout/LinedList"/>
    <dgm:cxn modelId="{CCB470D2-96EB-4676-8B5D-E8D25BB643B8}" type="presParOf" srcId="{77E7C7B4-1E15-472E-940A-B6A9A1D61611}" destId="{DAA1C984-0BA9-46EE-9B4C-198E6A72EE31}" srcOrd="0" destOrd="0" presId="urn:microsoft.com/office/officeart/2008/layout/LinedList"/>
    <dgm:cxn modelId="{96F2DF13-2D1B-474D-B16C-800831A6DA0E}" type="presParOf" srcId="{77E7C7B4-1E15-472E-940A-B6A9A1D61611}" destId="{265FEE16-A972-44D8-8CF4-C55C97EC696C}" srcOrd="1" destOrd="0" presId="urn:microsoft.com/office/officeart/2008/layout/LinedList"/>
    <dgm:cxn modelId="{3B8023CF-30D8-44BF-8FB8-CD1D9FE13B84}" type="presParOf" srcId="{EC6AA452-4AC2-41BD-B083-DB3C8A1A69F2}" destId="{6A4A91FC-7ED8-4ACC-8D4B-18B35DEB3ECA}" srcOrd="2" destOrd="0" presId="urn:microsoft.com/office/officeart/2008/layout/LinedList"/>
    <dgm:cxn modelId="{57C7D325-335E-4041-AF3B-8BC46396E9C0}" type="presParOf" srcId="{EC6AA452-4AC2-41BD-B083-DB3C8A1A69F2}" destId="{E83E6985-EA27-45C4-86A3-5A1B0192356A}" srcOrd="3" destOrd="0" presId="urn:microsoft.com/office/officeart/2008/layout/LinedList"/>
    <dgm:cxn modelId="{692514C7-8431-4428-9AB7-D8EC43EA9525}" type="presParOf" srcId="{E83E6985-EA27-45C4-86A3-5A1B0192356A}" destId="{4C31ADC3-81AE-42AA-92C4-63774E71D673}" srcOrd="0" destOrd="0" presId="urn:microsoft.com/office/officeart/2008/layout/LinedList"/>
    <dgm:cxn modelId="{B3E8971A-1BE2-4D84-B703-FD102E1BFB2D}" type="presParOf" srcId="{E83E6985-EA27-45C4-86A3-5A1B0192356A}" destId="{5EC38B86-FAD4-4E6B-ADC6-63207279134D}" srcOrd="1" destOrd="0" presId="urn:microsoft.com/office/officeart/2008/layout/LinedList"/>
    <dgm:cxn modelId="{B48C328E-F0F8-41DD-8604-3ADB8EF235CF}" type="presParOf" srcId="{EC6AA452-4AC2-41BD-B083-DB3C8A1A69F2}" destId="{650C833E-DEC9-46FB-A7BF-02CE748342AD}" srcOrd="4" destOrd="0" presId="urn:microsoft.com/office/officeart/2008/layout/LinedList"/>
    <dgm:cxn modelId="{CC67FB11-2342-4810-BA7B-E66E00E3F35C}" type="presParOf" srcId="{EC6AA452-4AC2-41BD-B083-DB3C8A1A69F2}" destId="{E7F5981E-8606-4CC4-9B7C-386C12A02DF3}" srcOrd="5" destOrd="0" presId="urn:microsoft.com/office/officeart/2008/layout/LinedList"/>
    <dgm:cxn modelId="{25414803-1EED-450E-99B4-AAE61A2AB042}" type="presParOf" srcId="{E7F5981E-8606-4CC4-9B7C-386C12A02DF3}" destId="{396BA3FA-4534-43F8-B2E5-385848D05A3B}" srcOrd="0" destOrd="0" presId="urn:microsoft.com/office/officeart/2008/layout/LinedList"/>
    <dgm:cxn modelId="{73955E21-3467-4E01-8FC5-2A6FEC90A4C0}" type="presParOf" srcId="{E7F5981E-8606-4CC4-9B7C-386C12A02DF3}" destId="{87863B96-1875-4C33-B685-D990DFACC61F}" srcOrd="1" destOrd="0" presId="urn:microsoft.com/office/officeart/2008/layout/LinedList"/>
    <dgm:cxn modelId="{7C881A2D-4983-4557-8262-20819ADAEDB1}" type="presParOf" srcId="{EC6AA452-4AC2-41BD-B083-DB3C8A1A69F2}" destId="{BF8ECDB3-2836-41F9-9E5B-EA7BE6E8C985}" srcOrd="6" destOrd="0" presId="urn:microsoft.com/office/officeart/2008/layout/LinedList"/>
    <dgm:cxn modelId="{094E8285-E525-4014-BF1E-999FC57180CC}" type="presParOf" srcId="{EC6AA452-4AC2-41BD-B083-DB3C8A1A69F2}" destId="{39D43BC4-4CDE-47F0-B65C-A1008B14184C}" srcOrd="7" destOrd="0" presId="urn:microsoft.com/office/officeart/2008/layout/LinedList"/>
    <dgm:cxn modelId="{2DAA435F-BF4C-49F0-AF0D-7BA265E3F8A6}" type="presParOf" srcId="{39D43BC4-4CDE-47F0-B65C-A1008B14184C}" destId="{79B8A7BC-1E3C-40DF-A980-DF603961B6C4}" srcOrd="0" destOrd="0" presId="urn:microsoft.com/office/officeart/2008/layout/LinedList"/>
    <dgm:cxn modelId="{42F11CE5-4256-4482-BFCE-55DD42D0DA3D}" type="presParOf" srcId="{39D43BC4-4CDE-47F0-B65C-A1008B14184C}" destId="{4CCB4C78-055B-48EA-9FF7-BB0C9758FAD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E390D9-A9A9-4F4C-AC09-13322927DFE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127EC15-39B7-4D6C-8C0C-A054C1C85C03}">
      <dgm:prSet custT="1"/>
      <dgm:spPr/>
      <dgm:t>
        <a:bodyPr/>
        <a:lstStyle/>
        <a:p>
          <a:r>
            <a:rPr lang="en-US" sz="2200"/>
            <a:t>Expand Indicators 11 and 12 Sample Size for low performing districts  </a:t>
          </a:r>
        </a:p>
        <a:p>
          <a:r>
            <a:rPr lang="en-US" sz="2200"/>
            <a:t>- Increase frequency of district reporting </a:t>
          </a:r>
        </a:p>
        <a:p>
          <a:r>
            <a:rPr lang="en-US" sz="2200"/>
            <a:t>- Increase the sample of students for reporting districts </a:t>
          </a:r>
        </a:p>
      </dgm:t>
    </dgm:pt>
    <dgm:pt modelId="{4D6E2540-95B3-4F93-8A9C-A7E7AA27C02A}" type="parTrans" cxnId="{BC802620-B153-4F85-AF09-3061166380F5}">
      <dgm:prSet/>
      <dgm:spPr/>
      <dgm:t>
        <a:bodyPr/>
        <a:lstStyle/>
        <a:p>
          <a:endParaRPr lang="en-US" sz="2200"/>
        </a:p>
      </dgm:t>
    </dgm:pt>
    <dgm:pt modelId="{AC302637-ACF9-4DDA-96D4-AD016C43613B}" type="sibTrans" cxnId="{BC802620-B153-4F85-AF09-3061166380F5}">
      <dgm:prSet/>
      <dgm:spPr/>
      <dgm:t>
        <a:bodyPr/>
        <a:lstStyle/>
        <a:p>
          <a:endParaRPr lang="en-US" sz="2200"/>
        </a:p>
      </dgm:t>
    </dgm:pt>
    <dgm:pt modelId="{350C7DC8-2C4A-4AB8-BC53-E6DF3ECD6338}">
      <dgm:prSet custT="1"/>
      <dgm:spPr/>
      <dgm:t>
        <a:bodyPr/>
        <a:lstStyle/>
        <a:p>
          <a:r>
            <a:rPr lang="en-US" sz="2200"/>
            <a:t>Partner with the New York State Department of Health to update early childhood transition resources for parents and families last issued in 2005 titled: </a:t>
          </a:r>
          <a:r>
            <a:rPr lang="en-US" sz="2200">
              <a:hlinkClick xmlns:r="http://schemas.openxmlformats.org/officeDocument/2006/relationships" r:id="rId1"/>
            </a:rPr>
            <a:t>The Transition of Children from The New York State Department of Health Early Intervention Program to The State Education Department Preschool Special Education Program or Other Early Childhood Services (nysed.gov)</a:t>
          </a:r>
          <a:endParaRPr lang="en-US" sz="2200"/>
        </a:p>
      </dgm:t>
    </dgm:pt>
    <dgm:pt modelId="{B06FFAB0-04B4-46DA-A439-4004CCE4E708}" type="parTrans" cxnId="{644ECC06-81D4-439C-B599-4C5ED9562A64}">
      <dgm:prSet/>
      <dgm:spPr/>
      <dgm:t>
        <a:bodyPr/>
        <a:lstStyle/>
        <a:p>
          <a:endParaRPr lang="en-US" sz="2200"/>
        </a:p>
      </dgm:t>
    </dgm:pt>
    <dgm:pt modelId="{835E6DF5-36ED-4D04-8265-937D3D540BF8}" type="sibTrans" cxnId="{644ECC06-81D4-439C-B599-4C5ED9562A64}">
      <dgm:prSet/>
      <dgm:spPr/>
      <dgm:t>
        <a:bodyPr/>
        <a:lstStyle/>
        <a:p>
          <a:endParaRPr lang="en-US" sz="2200"/>
        </a:p>
      </dgm:t>
    </dgm:pt>
    <dgm:pt modelId="{0F5855F7-A72F-4B72-9140-B8A5D356A922}">
      <dgm:prSet custT="1"/>
      <dgm:spPr/>
      <dgm:t>
        <a:bodyPr/>
        <a:lstStyle/>
        <a:p>
          <a:r>
            <a:rPr lang="en-US" sz="2200"/>
            <a:t>Repeal the requirement that the parent(s) selects the preschool evaluator and replace it with the requirement that the school district, after providing the parent(s) with a list of approved evaluators, must consult with the parent(s) regarding the selection of an evaluator that can provide a timely evaluation of the preschool child. </a:t>
          </a:r>
        </a:p>
      </dgm:t>
    </dgm:pt>
    <dgm:pt modelId="{EAF08764-27A5-4252-8F6A-3232D8480A61}" type="parTrans" cxnId="{7C20D6AF-8F0E-4958-ABC9-557928EC4F0D}">
      <dgm:prSet/>
      <dgm:spPr/>
      <dgm:t>
        <a:bodyPr/>
        <a:lstStyle/>
        <a:p>
          <a:endParaRPr lang="en-US" sz="2200"/>
        </a:p>
      </dgm:t>
    </dgm:pt>
    <dgm:pt modelId="{23D7B18C-8815-4330-9181-AEDFEADB2242}" type="sibTrans" cxnId="{7C20D6AF-8F0E-4958-ABC9-557928EC4F0D}">
      <dgm:prSet/>
      <dgm:spPr/>
      <dgm:t>
        <a:bodyPr/>
        <a:lstStyle/>
        <a:p>
          <a:endParaRPr lang="en-US" sz="2200"/>
        </a:p>
      </dgm:t>
    </dgm:pt>
    <dgm:pt modelId="{14D546D9-179F-42B3-BA49-3557BB28AD56}" type="pres">
      <dgm:prSet presAssocID="{FCE390D9-A9A9-4F4C-AC09-13322927DFEF}" presName="vert0" presStyleCnt="0">
        <dgm:presLayoutVars>
          <dgm:dir/>
          <dgm:animOne val="branch"/>
          <dgm:animLvl val="lvl"/>
        </dgm:presLayoutVars>
      </dgm:prSet>
      <dgm:spPr/>
    </dgm:pt>
    <dgm:pt modelId="{9029DF8B-666C-4E0B-9790-A0826A591809}" type="pres">
      <dgm:prSet presAssocID="{E127EC15-39B7-4D6C-8C0C-A054C1C85C03}" presName="thickLine" presStyleLbl="alignNode1" presStyleIdx="0" presStyleCnt="3"/>
      <dgm:spPr/>
    </dgm:pt>
    <dgm:pt modelId="{756C9546-A967-485E-9F3D-339461FC701A}" type="pres">
      <dgm:prSet presAssocID="{E127EC15-39B7-4D6C-8C0C-A054C1C85C03}" presName="horz1" presStyleCnt="0"/>
      <dgm:spPr/>
    </dgm:pt>
    <dgm:pt modelId="{5F9B87D3-B6F0-4DC5-A0CA-A10FA56AD4BB}" type="pres">
      <dgm:prSet presAssocID="{E127EC15-39B7-4D6C-8C0C-A054C1C85C03}" presName="tx1" presStyleLbl="revTx" presStyleIdx="0" presStyleCnt="3" custScaleY="91230"/>
      <dgm:spPr/>
    </dgm:pt>
    <dgm:pt modelId="{7BC1F834-974A-4121-B798-E1BCA721F4FE}" type="pres">
      <dgm:prSet presAssocID="{E127EC15-39B7-4D6C-8C0C-A054C1C85C03}" presName="vert1" presStyleCnt="0"/>
      <dgm:spPr/>
    </dgm:pt>
    <dgm:pt modelId="{E9CF2E2E-80D8-454E-B298-18810A3F9878}" type="pres">
      <dgm:prSet presAssocID="{350C7DC8-2C4A-4AB8-BC53-E6DF3ECD6338}" presName="thickLine" presStyleLbl="alignNode1" presStyleIdx="1" presStyleCnt="3"/>
      <dgm:spPr/>
    </dgm:pt>
    <dgm:pt modelId="{A9A0939E-4FF5-41F2-ABCA-9AADFD8F0056}" type="pres">
      <dgm:prSet presAssocID="{350C7DC8-2C4A-4AB8-BC53-E6DF3ECD6338}" presName="horz1" presStyleCnt="0"/>
      <dgm:spPr/>
    </dgm:pt>
    <dgm:pt modelId="{0C120FDF-2C65-496B-90C1-523CA5CF3A60}" type="pres">
      <dgm:prSet presAssocID="{350C7DC8-2C4A-4AB8-BC53-E6DF3ECD6338}" presName="tx1" presStyleLbl="revTx" presStyleIdx="1" presStyleCnt="3"/>
      <dgm:spPr/>
    </dgm:pt>
    <dgm:pt modelId="{DEA7391F-25F9-4CFA-8994-4F39CF80A346}" type="pres">
      <dgm:prSet presAssocID="{350C7DC8-2C4A-4AB8-BC53-E6DF3ECD6338}" presName="vert1" presStyleCnt="0"/>
      <dgm:spPr/>
    </dgm:pt>
    <dgm:pt modelId="{FE8F9C25-C7B7-45F4-8089-8C8C9BAC6713}" type="pres">
      <dgm:prSet presAssocID="{0F5855F7-A72F-4B72-9140-B8A5D356A922}" presName="thickLine" presStyleLbl="alignNode1" presStyleIdx="2" presStyleCnt="3"/>
      <dgm:spPr/>
    </dgm:pt>
    <dgm:pt modelId="{B7BD07C5-B542-4527-8DAC-6F1318B3A6A0}" type="pres">
      <dgm:prSet presAssocID="{0F5855F7-A72F-4B72-9140-B8A5D356A922}" presName="horz1" presStyleCnt="0"/>
      <dgm:spPr/>
    </dgm:pt>
    <dgm:pt modelId="{FDC663BF-875E-4458-A3C2-A08F14AA45B6}" type="pres">
      <dgm:prSet presAssocID="{0F5855F7-A72F-4B72-9140-B8A5D356A922}" presName="tx1" presStyleLbl="revTx" presStyleIdx="2" presStyleCnt="3"/>
      <dgm:spPr/>
    </dgm:pt>
    <dgm:pt modelId="{41E99CC0-4AA8-460C-B1FA-EB86D612CA70}" type="pres">
      <dgm:prSet presAssocID="{0F5855F7-A72F-4B72-9140-B8A5D356A922}" presName="vert1" presStyleCnt="0"/>
      <dgm:spPr/>
    </dgm:pt>
  </dgm:ptLst>
  <dgm:cxnLst>
    <dgm:cxn modelId="{644ECC06-81D4-439C-B599-4C5ED9562A64}" srcId="{FCE390D9-A9A9-4F4C-AC09-13322927DFEF}" destId="{350C7DC8-2C4A-4AB8-BC53-E6DF3ECD6338}" srcOrd="1" destOrd="0" parTransId="{B06FFAB0-04B4-46DA-A439-4004CCE4E708}" sibTransId="{835E6DF5-36ED-4D04-8265-937D3D540BF8}"/>
    <dgm:cxn modelId="{BC802620-B153-4F85-AF09-3061166380F5}" srcId="{FCE390D9-A9A9-4F4C-AC09-13322927DFEF}" destId="{E127EC15-39B7-4D6C-8C0C-A054C1C85C03}" srcOrd="0" destOrd="0" parTransId="{4D6E2540-95B3-4F93-8A9C-A7E7AA27C02A}" sibTransId="{AC302637-ACF9-4DDA-96D4-AD016C43613B}"/>
    <dgm:cxn modelId="{EDED3C62-899F-4C5F-9901-551D46D89C72}" type="presOf" srcId="{E127EC15-39B7-4D6C-8C0C-A054C1C85C03}" destId="{5F9B87D3-B6F0-4DC5-A0CA-A10FA56AD4BB}" srcOrd="0" destOrd="0" presId="urn:microsoft.com/office/officeart/2008/layout/LinedList"/>
    <dgm:cxn modelId="{82E4FB44-3F91-499B-B342-9A869EBF46E0}" type="presOf" srcId="{350C7DC8-2C4A-4AB8-BC53-E6DF3ECD6338}" destId="{0C120FDF-2C65-496B-90C1-523CA5CF3A60}" srcOrd="0" destOrd="0" presId="urn:microsoft.com/office/officeart/2008/layout/LinedList"/>
    <dgm:cxn modelId="{D7168B66-3E22-41C1-9A9C-BAC1408057CC}" type="presOf" srcId="{FCE390D9-A9A9-4F4C-AC09-13322927DFEF}" destId="{14D546D9-179F-42B3-BA49-3557BB28AD56}" srcOrd="0" destOrd="0" presId="urn:microsoft.com/office/officeart/2008/layout/LinedList"/>
    <dgm:cxn modelId="{7C20D6AF-8F0E-4958-ABC9-557928EC4F0D}" srcId="{FCE390D9-A9A9-4F4C-AC09-13322927DFEF}" destId="{0F5855F7-A72F-4B72-9140-B8A5D356A922}" srcOrd="2" destOrd="0" parTransId="{EAF08764-27A5-4252-8F6A-3232D8480A61}" sibTransId="{23D7B18C-8815-4330-9181-AEDFEADB2242}"/>
    <dgm:cxn modelId="{341B1FBD-4F35-4243-A64A-13CE6D010620}" type="presOf" srcId="{0F5855F7-A72F-4B72-9140-B8A5D356A922}" destId="{FDC663BF-875E-4458-A3C2-A08F14AA45B6}" srcOrd="0" destOrd="0" presId="urn:microsoft.com/office/officeart/2008/layout/LinedList"/>
    <dgm:cxn modelId="{87FB6CD8-D8A0-48A2-9E65-BC89627DD480}" type="presParOf" srcId="{14D546D9-179F-42B3-BA49-3557BB28AD56}" destId="{9029DF8B-666C-4E0B-9790-A0826A591809}" srcOrd="0" destOrd="0" presId="urn:microsoft.com/office/officeart/2008/layout/LinedList"/>
    <dgm:cxn modelId="{4273BE6A-08F0-409E-9BA0-2F27391277AD}" type="presParOf" srcId="{14D546D9-179F-42B3-BA49-3557BB28AD56}" destId="{756C9546-A967-485E-9F3D-339461FC701A}" srcOrd="1" destOrd="0" presId="urn:microsoft.com/office/officeart/2008/layout/LinedList"/>
    <dgm:cxn modelId="{FB6C6EDE-55DD-4F68-A7A5-0D3B6511579F}" type="presParOf" srcId="{756C9546-A967-485E-9F3D-339461FC701A}" destId="{5F9B87D3-B6F0-4DC5-A0CA-A10FA56AD4BB}" srcOrd="0" destOrd="0" presId="urn:microsoft.com/office/officeart/2008/layout/LinedList"/>
    <dgm:cxn modelId="{667E9E7D-4B7A-46D5-B6AE-9F5EAB9611EE}" type="presParOf" srcId="{756C9546-A967-485E-9F3D-339461FC701A}" destId="{7BC1F834-974A-4121-B798-E1BCA721F4FE}" srcOrd="1" destOrd="0" presId="urn:microsoft.com/office/officeart/2008/layout/LinedList"/>
    <dgm:cxn modelId="{27292A1E-8C71-4D5C-8393-0857E08E3EA2}" type="presParOf" srcId="{14D546D9-179F-42B3-BA49-3557BB28AD56}" destId="{E9CF2E2E-80D8-454E-B298-18810A3F9878}" srcOrd="2" destOrd="0" presId="urn:microsoft.com/office/officeart/2008/layout/LinedList"/>
    <dgm:cxn modelId="{F4B1C765-B33A-4313-A185-48131BBEB5C7}" type="presParOf" srcId="{14D546D9-179F-42B3-BA49-3557BB28AD56}" destId="{A9A0939E-4FF5-41F2-ABCA-9AADFD8F0056}" srcOrd="3" destOrd="0" presId="urn:microsoft.com/office/officeart/2008/layout/LinedList"/>
    <dgm:cxn modelId="{161394B2-A852-4D4C-95AC-657FEA3B5E98}" type="presParOf" srcId="{A9A0939E-4FF5-41F2-ABCA-9AADFD8F0056}" destId="{0C120FDF-2C65-496B-90C1-523CA5CF3A60}" srcOrd="0" destOrd="0" presId="urn:microsoft.com/office/officeart/2008/layout/LinedList"/>
    <dgm:cxn modelId="{54DB752A-4B72-42B1-8AB9-DD90C85ACDC8}" type="presParOf" srcId="{A9A0939E-4FF5-41F2-ABCA-9AADFD8F0056}" destId="{DEA7391F-25F9-4CFA-8994-4F39CF80A346}" srcOrd="1" destOrd="0" presId="urn:microsoft.com/office/officeart/2008/layout/LinedList"/>
    <dgm:cxn modelId="{D3E98366-A3EF-46A8-BB88-7CFEB2A767F0}" type="presParOf" srcId="{14D546D9-179F-42B3-BA49-3557BB28AD56}" destId="{FE8F9C25-C7B7-45F4-8089-8C8C9BAC6713}" srcOrd="4" destOrd="0" presId="urn:microsoft.com/office/officeart/2008/layout/LinedList"/>
    <dgm:cxn modelId="{52CBAB62-D91B-4DA8-BA51-0982CB100001}" type="presParOf" srcId="{14D546D9-179F-42B3-BA49-3557BB28AD56}" destId="{B7BD07C5-B542-4527-8DAC-6F1318B3A6A0}" srcOrd="5" destOrd="0" presId="urn:microsoft.com/office/officeart/2008/layout/LinedList"/>
    <dgm:cxn modelId="{6010A7E7-C1CF-4332-914B-8EC233D5BAAB}" type="presParOf" srcId="{B7BD07C5-B542-4527-8DAC-6F1318B3A6A0}" destId="{FDC663BF-875E-4458-A3C2-A08F14AA45B6}" srcOrd="0" destOrd="0" presId="urn:microsoft.com/office/officeart/2008/layout/LinedList"/>
    <dgm:cxn modelId="{5805348B-2E2A-4520-AAEC-9891DE896DAD}" type="presParOf" srcId="{B7BD07C5-B542-4527-8DAC-6F1318B3A6A0}" destId="{41E99CC0-4AA8-460C-B1FA-EB86D612CA7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794088" y="-887339"/>
          <a:ext cx="6902231" cy="6902231"/>
        </a:xfrm>
        <a:prstGeom prst="blockArc">
          <a:avLst>
            <a:gd name="adj1" fmla="val 18900000"/>
            <a:gd name="adj2" fmla="val 2700000"/>
            <a:gd name="adj3" fmla="val 31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359697" y="233098"/>
          <a:ext cx="9582624" cy="465992"/>
        </a:xfrm>
        <a:prstGeom prst="rect">
          <a:avLst/>
        </a:prstGeom>
        <a:solidFill>
          <a:srgbClr val="2F14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Frequently Used Terms for Child Find (Indicators 11 &amp; 12)</a:t>
          </a:r>
        </a:p>
      </dsp:txBody>
      <dsp:txXfrm>
        <a:off x="359697" y="233098"/>
        <a:ext cx="9582624" cy="465992"/>
      </dsp:txXfrm>
    </dsp:sp>
    <dsp:sp modelId="{F0DBED7D-E1F2-48FF-9AF1-D8510FDF74AA}">
      <dsp:nvSpPr>
        <dsp:cNvPr id="0" name=""/>
        <dsp:cNvSpPr/>
      </dsp:nvSpPr>
      <dsp:spPr>
        <a:xfrm>
          <a:off x="68452" y="174849"/>
          <a:ext cx="582490" cy="582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781695" y="932496"/>
          <a:ext cx="9160626" cy="465992"/>
        </a:xfrm>
        <a:prstGeom prst="rect">
          <a:avLst/>
        </a:prstGeom>
        <a:solidFill>
          <a:srgbClr val="2051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Indicator 11 How the Measurement Works</a:t>
          </a:r>
        </a:p>
      </dsp:txBody>
      <dsp:txXfrm>
        <a:off x="781695" y="932496"/>
        <a:ext cx="9160626" cy="465992"/>
      </dsp:txXfrm>
    </dsp:sp>
    <dsp:sp modelId="{6A6866DD-3C5F-478B-9CC6-B48E0FA84F23}">
      <dsp:nvSpPr>
        <dsp:cNvPr id="0" name=""/>
        <dsp:cNvSpPr/>
      </dsp:nvSpPr>
      <dsp:spPr>
        <a:xfrm>
          <a:off x="490450" y="874247"/>
          <a:ext cx="582490" cy="58249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12948" y="1631382"/>
          <a:ext cx="8929374" cy="46599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Indicator 11 Data in New York State (Trends and Comparisons)</a:t>
          </a:r>
        </a:p>
      </dsp:txBody>
      <dsp:txXfrm>
        <a:off x="1012948" y="1631382"/>
        <a:ext cx="8929374" cy="465992"/>
      </dsp:txXfrm>
    </dsp:sp>
    <dsp:sp modelId="{178AEDC5-6531-41C7-B8B0-810E1ED2F327}">
      <dsp:nvSpPr>
        <dsp:cNvPr id="0" name=""/>
        <dsp:cNvSpPr/>
      </dsp:nvSpPr>
      <dsp:spPr>
        <a:xfrm>
          <a:off x="721703" y="1573133"/>
          <a:ext cx="582490" cy="58249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C92AF-A8EC-4B09-B8EC-F0ED10C482ED}">
      <dsp:nvSpPr>
        <dsp:cNvPr id="0" name=""/>
        <dsp:cNvSpPr/>
      </dsp:nvSpPr>
      <dsp:spPr>
        <a:xfrm>
          <a:off x="1086784" y="2330780"/>
          <a:ext cx="8855537" cy="465992"/>
        </a:xfrm>
        <a:prstGeom prst="rect">
          <a:avLst/>
        </a:prstGeom>
        <a:solidFill>
          <a:srgbClr val="0058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Indicator 12 How the Measurement Works</a:t>
          </a:r>
        </a:p>
      </dsp:txBody>
      <dsp:txXfrm>
        <a:off x="1086784" y="2330780"/>
        <a:ext cx="8855537" cy="465992"/>
      </dsp:txXfrm>
    </dsp:sp>
    <dsp:sp modelId="{99516A43-031D-44FA-8ADF-3CF6B9334CF8}">
      <dsp:nvSpPr>
        <dsp:cNvPr id="0" name=""/>
        <dsp:cNvSpPr/>
      </dsp:nvSpPr>
      <dsp:spPr>
        <a:xfrm>
          <a:off x="795539" y="2272531"/>
          <a:ext cx="582490" cy="58249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6B1817-2951-4A1E-8834-1F32E7F6D5CF}">
      <dsp:nvSpPr>
        <dsp:cNvPr id="0" name=""/>
        <dsp:cNvSpPr/>
      </dsp:nvSpPr>
      <dsp:spPr>
        <a:xfrm>
          <a:off x="1012948" y="3030178"/>
          <a:ext cx="8929374" cy="46599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Indicator 12 Data in New York State (Trends and Comparisons)</a:t>
          </a:r>
        </a:p>
      </dsp:txBody>
      <dsp:txXfrm>
        <a:off x="1012948" y="3030178"/>
        <a:ext cx="8929374" cy="465992"/>
      </dsp:txXfrm>
    </dsp:sp>
    <dsp:sp modelId="{1C13A3C4-E24B-4EDD-B026-979EEB0A54F1}">
      <dsp:nvSpPr>
        <dsp:cNvPr id="0" name=""/>
        <dsp:cNvSpPr/>
      </dsp:nvSpPr>
      <dsp:spPr>
        <a:xfrm>
          <a:off x="721703" y="2971929"/>
          <a:ext cx="582490" cy="58249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785F4D-2345-44AB-AC8C-62144F495B7D}">
      <dsp:nvSpPr>
        <dsp:cNvPr id="0" name=""/>
        <dsp:cNvSpPr/>
      </dsp:nvSpPr>
      <dsp:spPr>
        <a:xfrm>
          <a:off x="781695" y="3729064"/>
          <a:ext cx="9160626" cy="465992"/>
        </a:xfrm>
        <a:prstGeom prst="rect">
          <a:avLst/>
        </a:prstGeom>
        <a:solidFill>
          <a:srgbClr val="DE6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Indicator 11 &amp; 12 Improvement Activities  </a:t>
          </a:r>
        </a:p>
      </dsp:txBody>
      <dsp:txXfrm>
        <a:off x="781695" y="3729064"/>
        <a:ext cx="9160626" cy="465992"/>
      </dsp:txXfrm>
    </dsp:sp>
    <dsp:sp modelId="{E6729D6F-9858-46BB-9A39-4C9189F90AE1}">
      <dsp:nvSpPr>
        <dsp:cNvPr id="0" name=""/>
        <dsp:cNvSpPr/>
      </dsp:nvSpPr>
      <dsp:spPr>
        <a:xfrm>
          <a:off x="490450" y="3670815"/>
          <a:ext cx="582490" cy="582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510E4B-2316-469C-9144-4FEAEF99C984}">
      <dsp:nvSpPr>
        <dsp:cNvPr id="0" name=""/>
        <dsp:cNvSpPr/>
      </dsp:nvSpPr>
      <dsp:spPr>
        <a:xfrm>
          <a:off x="359697" y="4428462"/>
          <a:ext cx="9582624" cy="46599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Next Steps and Closing </a:t>
          </a:r>
        </a:p>
      </dsp:txBody>
      <dsp:txXfrm>
        <a:off x="359697" y="4428462"/>
        <a:ext cx="9582624" cy="465992"/>
      </dsp:txXfrm>
    </dsp:sp>
    <dsp:sp modelId="{32D2E0FA-09B3-493A-907C-9978AB1B4A46}">
      <dsp:nvSpPr>
        <dsp:cNvPr id="0" name=""/>
        <dsp:cNvSpPr/>
      </dsp:nvSpPr>
      <dsp:spPr>
        <a:xfrm>
          <a:off x="68452" y="4370213"/>
          <a:ext cx="582490" cy="58249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42701-E4DB-47D2-AF7E-A0B954CC2CE6}">
      <dsp:nvSpPr>
        <dsp:cNvPr id="0" name=""/>
        <dsp:cNvSpPr/>
      </dsp:nvSpPr>
      <dsp:spPr>
        <a:xfrm>
          <a:off x="0" y="2442"/>
          <a:ext cx="6947522" cy="4998242"/>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a:t>Indicator 11 measures the percent of children who were evaluated within 60 days of receiving parental consent for initial evaluation or, if the State establishes a timeframe within which the evaluation must be conducted, within that timeframe. </a:t>
          </a:r>
        </a:p>
      </dsp:txBody>
      <dsp:txXfrm>
        <a:off x="0" y="2442"/>
        <a:ext cx="6947522" cy="2699050"/>
      </dsp:txXfrm>
    </dsp:sp>
    <dsp:sp modelId="{E2AF79F5-2FEA-4567-9C33-96C252767CF6}">
      <dsp:nvSpPr>
        <dsp:cNvPr id="0" name=""/>
        <dsp:cNvSpPr/>
      </dsp:nvSpPr>
      <dsp:spPr>
        <a:xfrm>
          <a:off x="0" y="2611507"/>
          <a:ext cx="6947522" cy="2240975"/>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l" defTabSz="1066800">
            <a:lnSpc>
              <a:spcPct val="90000"/>
            </a:lnSpc>
            <a:spcBef>
              <a:spcPct val="0"/>
            </a:spcBef>
            <a:spcAft>
              <a:spcPct val="35000"/>
            </a:spcAft>
            <a:buNone/>
          </a:pPr>
          <a:r>
            <a:rPr lang="en-US" sz="2400" kern="1200"/>
            <a:t>For those students whose evaluations were not completed within 60 days (or State-established timeline), Indicator 11 reporting includes the range of days beyond the timeline when the evaluation was completed and any reasons for the delays.</a:t>
          </a:r>
        </a:p>
      </dsp:txBody>
      <dsp:txXfrm>
        <a:off x="0" y="2611507"/>
        <a:ext cx="6947522" cy="2240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F3606-6129-48A2-9596-DFCAC9AC46DA}">
      <dsp:nvSpPr>
        <dsp:cNvPr id="0" name=""/>
        <dsp:cNvSpPr/>
      </dsp:nvSpPr>
      <dsp:spPr>
        <a:xfrm>
          <a:off x="0" y="2957"/>
          <a:ext cx="1170836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EB2016-A379-4377-B4BA-E5E6B9F74BA8}">
      <dsp:nvSpPr>
        <dsp:cNvPr id="0" name=""/>
        <dsp:cNvSpPr/>
      </dsp:nvSpPr>
      <dsp:spPr>
        <a:xfrm>
          <a:off x="0" y="2957"/>
          <a:ext cx="11708362" cy="2728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Annually, a statewide representative sample of one-sixth of New York State school districts plus the New York City Department of Education report when certain special education events occur: </a:t>
          </a:r>
        </a:p>
        <a:p>
          <a:pPr marL="0" lvl="0" indent="0" algn="l" defTabSz="1022350">
            <a:lnSpc>
              <a:spcPct val="90000"/>
            </a:lnSpc>
            <a:spcBef>
              <a:spcPct val="0"/>
            </a:spcBef>
            <a:spcAft>
              <a:spcPct val="35000"/>
            </a:spcAft>
            <a:buNone/>
          </a:pPr>
          <a:endParaRPr lang="en-US" sz="2300" kern="1200"/>
        </a:p>
      </dsp:txBody>
      <dsp:txXfrm>
        <a:off x="0" y="2957"/>
        <a:ext cx="11708362" cy="2728757"/>
      </dsp:txXfrm>
    </dsp:sp>
    <dsp:sp modelId="{71086114-B857-4E09-BECF-8EA069E5FF35}">
      <dsp:nvSpPr>
        <dsp:cNvPr id="0" name=""/>
        <dsp:cNvSpPr/>
      </dsp:nvSpPr>
      <dsp:spPr>
        <a:xfrm>
          <a:off x="0" y="2731714"/>
          <a:ext cx="1170836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AEDFB5A-2A55-4DE8-91D7-9E6205CF1180}">
      <dsp:nvSpPr>
        <dsp:cNvPr id="0" name=""/>
        <dsp:cNvSpPr/>
      </dsp:nvSpPr>
      <dsp:spPr>
        <a:xfrm>
          <a:off x="0" y="2731714"/>
          <a:ext cx="11708362" cy="1251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New York State does not have a reporting code for the date the evaluation is completed.  Instead, for purposes of monitoring Indicator 11, districts report the date the CPSE or CSE meeting is held to discuss the evaluation results. </a:t>
          </a:r>
        </a:p>
      </dsp:txBody>
      <dsp:txXfrm>
        <a:off x="0" y="2731714"/>
        <a:ext cx="11708362" cy="1251805"/>
      </dsp:txXfrm>
    </dsp:sp>
    <dsp:sp modelId="{0A0BDAE7-2D9D-4305-B901-8D30D7AE724A}">
      <dsp:nvSpPr>
        <dsp:cNvPr id="0" name=""/>
        <dsp:cNvSpPr/>
      </dsp:nvSpPr>
      <dsp:spPr>
        <a:xfrm>
          <a:off x="0" y="3983520"/>
          <a:ext cx="1170836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1A42D8-99FE-4B90-8291-8BCEB5BC57DD}">
      <dsp:nvSpPr>
        <dsp:cNvPr id="0" name=""/>
        <dsp:cNvSpPr/>
      </dsp:nvSpPr>
      <dsp:spPr>
        <a:xfrm>
          <a:off x="0" y="3983520"/>
          <a:ext cx="11708362" cy="1233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All school districts have a choice of reporting data on all eligible students or they may submit data on a randomly selected sample of a minimum number of students using prescribed sampling guidelines.</a:t>
          </a:r>
        </a:p>
      </dsp:txBody>
      <dsp:txXfrm>
        <a:off x="0" y="3983520"/>
        <a:ext cx="11708362" cy="1233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362602"/>
          <a:ext cx="391843" cy="3193228"/>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2020-21 School Year  </a:t>
          </a:r>
        </a:p>
      </dsp:txBody>
      <dsp:txXfrm rot="5400000">
        <a:off x="1089260" y="1782422"/>
        <a:ext cx="3174100"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The Indicator 11 data sample is  </a:t>
          </a:r>
        </a:p>
        <a:p>
          <a:pPr marL="0" lvl="0" indent="0" algn="ctr" defTabSz="1066800">
            <a:lnSpc>
              <a:spcPct val="90000"/>
            </a:lnSpc>
            <a:spcBef>
              <a:spcPct val="0"/>
            </a:spcBef>
            <a:spcAft>
              <a:spcPts val="0"/>
            </a:spcAft>
            <a:buNone/>
          </a:pPr>
          <a:r>
            <a:rPr lang="en-US" sz="2400" kern="1200"/>
            <a:t>collected on a school-year basis</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8120" rIns="0" bIns="0" numCol="1" spcCol="1270" anchor="t" anchorCtr="1">
          <a:noAutofit/>
        </a:bodyPr>
        <a:lstStyle/>
        <a:p>
          <a:pPr marL="0" lvl="0" indent="0" algn="ctr" defTabSz="1155700">
            <a:lnSpc>
              <a:spcPct val="90000"/>
            </a:lnSpc>
            <a:spcBef>
              <a:spcPct val="0"/>
            </a:spcBef>
            <a:spcAft>
              <a:spcPts val="0"/>
            </a:spcAft>
            <a:buNone/>
          </a:pPr>
          <a:r>
            <a:rPr lang="en-US" sz="2600" kern="1200"/>
            <a:t>The October 2020 Preschool LRE Data is 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362602"/>
          <a:ext cx="391843" cy="3193228"/>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456588" y="1782422"/>
        <a:ext cx="3174100"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1161-0DA1-4D0D-A8D6-F0D826873817}">
      <dsp:nvSpPr>
        <dsp:cNvPr id="0" name=""/>
        <dsp:cNvSpPr/>
      </dsp:nvSpPr>
      <dsp:spPr>
        <a:xfrm>
          <a:off x="0" y="4354"/>
          <a:ext cx="104241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A1C984-0BA9-46EE-9B4C-198E6A72EE31}">
      <dsp:nvSpPr>
        <dsp:cNvPr id="0" name=""/>
        <dsp:cNvSpPr/>
      </dsp:nvSpPr>
      <dsp:spPr>
        <a:xfrm>
          <a:off x="0" y="4354"/>
          <a:ext cx="10424160" cy="145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Leverage OSE Partnership resources for additional planning for identified school districts based on preschool and school-age data, with a special emphasis on those districts with the lowest performance.  Identified districts would be required to conduct root cause analysis and develop steps to take to improve evaluation timelines.  </a:t>
          </a:r>
        </a:p>
      </dsp:txBody>
      <dsp:txXfrm>
        <a:off x="0" y="4354"/>
        <a:ext cx="10424160" cy="1457682"/>
      </dsp:txXfrm>
    </dsp:sp>
    <dsp:sp modelId="{6A4A91FC-7ED8-4ACC-8D4B-18B35DEB3ECA}">
      <dsp:nvSpPr>
        <dsp:cNvPr id="0" name=""/>
        <dsp:cNvSpPr/>
      </dsp:nvSpPr>
      <dsp:spPr>
        <a:xfrm>
          <a:off x="0" y="1462036"/>
          <a:ext cx="104241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1ADC3-81AE-42AA-92C4-63774E71D673}">
      <dsp:nvSpPr>
        <dsp:cNvPr id="0" name=""/>
        <dsp:cNvSpPr/>
      </dsp:nvSpPr>
      <dsp:spPr>
        <a:xfrm>
          <a:off x="0" y="1462036"/>
          <a:ext cx="10424160" cy="145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Develop a CSE/CPSE Chairperson Training module on guidance on reporting and building systems to support Indicator 11 data, including the importance of providing timely evaluations and effective processes used by districts that report high numbers of timely evaluations.  Discuss OSEP’s expected target of 100 percent compliance.  </a:t>
          </a:r>
        </a:p>
      </dsp:txBody>
      <dsp:txXfrm>
        <a:off x="0" y="1462036"/>
        <a:ext cx="10424160" cy="1457682"/>
      </dsp:txXfrm>
    </dsp:sp>
    <dsp:sp modelId="{650C833E-DEC9-46FB-A7BF-02CE748342AD}">
      <dsp:nvSpPr>
        <dsp:cNvPr id="0" name=""/>
        <dsp:cNvSpPr/>
      </dsp:nvSpPr>
      <dsp:spPr>
        <a:xfrm>
          <a:off x="0" y="2919718"/>
          <a:ext cx="104241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BA3FA-4534-43F8-B2E5-385848D05A3B}">
      <dsp:nvSpPr>
        <dsp:cNvPr id="0" name=""/>
        <dsp:cNvSpPr/>
      </dsp:nvSpPr>
      <dsp:spPr>
        <a:xfrm>
          <a:off x="0" y="2919718"/>
          <a:ext cx="10424160" cy="145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Issue additional guidance on the following:</a:t>
          </a:r>
        </a:p>
        <a:p>
          <a:pPr marL="0" lvl="0" indent="0" algn="l" defTabSz="977900">
            <a:lnSpc>
              <a:spcPct val="90000"/>
            </a:lnSpc>
            <a:spcBef>
              <a:spcPct val="0"/>
            </a:spcBef>
            <a:spcAft>
              <a:spcPct val="35000"/>
            </a:spcAft>
            <a:buNone/>
          </a:pPr>
          <a:r>
            <a:rPr lang="en-US" sz="2200" kern="1200"/>
            <a:t>- Multidisciplinary Evaluator (MDE) Program Responsibilities for Timely Evaluations</a:t>
          </a:r>
        </a:p>
        <a:p>
          <a:pPr marL="0" lvl="0" indent="0" algn="l" defTabSz="977900">
            <a:lnSpc>
              <a:spcPct val="90000"/>
            </a:lnSpc>
            <a:spcBef>
              <a:spcPct val="0"/>
            </a:spcBef>
            <a:spcAft>
              <a:spcPct val="35000"/>
            </a:spcAft>
            <a:buNone/>
          </a:pPr>
          <a:r>
            <a:rPr lang="en-US" sz="2200" kern="1200"/>
            <a:t>- CPSE Early Childhood Transition Responsibilities</a:t>
          </a:r>
        </a:p>
      </dsp:txBody>
      <dsp:txXfrm>
        <a:off x="0" y="2919718"/>
        <a:ext cx="10424160" cy="1457682"/>
      </dsp:txXfrm>
    </dsp:sp>
    <dsp:sp modelId="{BF8ECDB3-2836-41F9-9E5B-EA7BE6E8C985}">
      <dsp:nvSpPr>
        <dsp:cNvPr id="0" name=""/>
        <dsp:cNvSpPr/>
      </dsp:nvSpPr>
      <dsp:spPr>
        <a:xfrm>
          <a:off x="0" y="4377401"/>
          <a:ext cx="104241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8A7BC-1E3C-40DF-A980-DF603961B6C4}">
      <dsp:nvSpPr>
        <dsp:cNvPr id="0" name=""/>
        <dsp:cNvSpPr/>
      </dsp:nvSpPr>
      <dsp:spPr>
        <a:xfrm>
          <a:off x="0" y="4377401"/>
          <a:ext cx="10424160" cy="73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Issue updated guidance relating to initial evaluations. </a:t>
          </a:r>
        </a:p>
      </dsp:txBody>
      <dsp:txXfrm>
        <a:off x="0" y="4377401"/>
        <a:ext cx="10424160" cy="738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9DF8B-666C-4E0B-9790-A0826A591809}">
      <dsp:nvSpPr>
        <dsp:cNvPr id="0" name=""/>
        <dsp:cNvSpPr/>
      </dsp:nvSpPr>
      <dsp:spPr>
        <a:xfrm>
          <a:off x="0" y="828"/>
          <a:ext cx="103355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B87D3-B6F0-4DC5-A0CA-A10FA56AD4BB}">
      <dsp:nvSpPr>
        <dsp:cNvPr id="0" name=""/>
        <dsp:cNvSpPr/>
      </dsp:nvSpPr>
      <dsp:spPr>
        <a:xfrm>
          <a:off x="0" y="828"/>
          <a:ext cx="10335509" cy="1627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Expand Indicators 11 and 12 Sample Size for low performing districts  </a:t>
          </a:r>
        </a:p>
        <a:p>
          <a:pPr marL="0" lvl="0" indent="0" algn="l" defTabSz="977900">
            <a:lnSpc>
              <a:spcPct val="90000"/>
            </a:lnSpc>
            <a:spcBef>
              <a:spcPct val="0"/>
            </a:spcBef>
            <a:spcAft>
              <a:spcPct val="35000"/>
            </a:spcAft>
            <a:buNone/>
          </a:pPr>
          <a:r>
            <a:rPr lang="en-US" sz="2200" kern="1200"/>
            <a:t>- Increase frequency of district reporting </a:t>
          </a:r>
        </a:p>
        <a:p>
          <a:pPr marL="0" lvl="0" indent="0" algn="l" defTabSz="977900">
            <a:lnSpc>
              <a:spcPct val="90000"/>
            </a:lnSpc>
            <a:spcBef>
              <a:spcPct val="0"/>
            </a:spcBef>
            <a:spcAft>
              <a:spcPct val="35000"/>
            </a:spcAft>
            <a:buNone/>
          </a:pPr>
          <a:r>
            <a:rPr lang="en-US" sz="2200" kern="1200"/>
            <a:t>- Increase the sample of students for reporting districts </a:t>
          </a:r>
        </a:p>
      </dsp:txBody>
      <dsp:txXfrm>
        <a:off x="0" y="828"/>
        <a:ext cx="10335509" cy="1627615"/>
      </dsp:txXfrm>
    </dsp:sp>
    <dsp:sp modelId="{E9CF2E2E-80D8-454E-B298-18810A3F9878}">
      <dsp:nvSpPr>
        <dsp:cNvPr id="0" name=""/>
        <dsp:cNvSpPr/>
      </dsp:nvSpPr>
      <dsp:spPr>
        <a:xfrm>
          <a:off x="0" y="1628444"/>
          <a:ext cx="103355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20FDF-2C65-496B-90C1-523CA5CF3A60}">
      <dsp:nvSpPr>
        <dsp:cNvPr id="0" name=""/>
        <dsp:cNvSpPr/>
      </dsp:nvSpPr>
      <dsp:spPr>
        <a:xfrm>
          <a:off x="0" y="1628444"/>
          <a:ext cx="10335509" cy="178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Partner with the New York State Department of Health to update early childhood transition resources for parents and families last issued in 2005 titled: </a:t>
          </a:r>
          <a:r>
            <a:rPr lang="en-US" sz="2200" kern="1200">
              <a:hlinkClick xmlns:r="http://schemas.openxmlformats.org/officeDocument/2006/relationships" r:id="rId1"/>
            </a:rPr>
            <a:t>The Transition of Children from The New York State Department of Health Early Intervention Program to The State Education Department Preschool Special Education Program or Other Early Childhood Services (nysed.gov)</a:t>
          </a:r>
          <a:endParaRPr lang="en-US" sz="2200" kern="1200"/>
        </a:p>
      </dsp:txBody>
      <dsp:txXfrm>
        <a:off x="0" y="1628444"/>
        <a:ext cx="10335509" cy="1784079"/>
      </dsp:txXfrm>
    </dsp:sp>
    <dsp:sp modelId="{FE8F9C25-C7B7-45F4-8089-8C8C9BAC6713}">
      <dsp:nvSpPr>
        <dsp:cNvPr id="0" name=""/>
        <dsp:cNvSpPr/>
      </dsp:nvSpPr>
      <dsp:spPr>
        <a:xfrm>
          <a:off x="0" y="3412523"/>
          <a:ext cx="103355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663BF-875E-4458-A3C2-A08F14AA45B6}">
      <dsp:nvSpPr>
        <dsp:cNvPr id="0" name=""/>
        <dsp:cNvSpPr/>
      </dsp:nvSpPr>
      <dsp:spPr>
        <a:xfrm>
          <a:off x="0" y="3412523"/>
          <a:ext cx="10335509" cy="178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Repeal the requirement that the parent(s) selects the preschool evaluator and replace it with the requirement that the school district, after providing the parent(s) with a list of approved evaluators, must consult with the parent(s) regarding the selection of an evaluator that can provide a timely evaluation of the preschool child. </a:t>
          </a:r>
        </a:p>
      </dsp:txBody>
      <dsp:txXfrm>
        <a:off x="0" y="3412523"/>
        <a:ext cx="10335509" cy="17840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17841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178417"/>
      </dsp:txXfrm>
    </dsp:sp>
    <dsp:sp modelId="{0AF612C6-5EDD-4D36-BF37-DE27139B54A0}">
      <dsp:nvSpPr>
        <dsp:cNvPr id="0" name=""/>
        <dsp:cNvSpPr/>
      </dsp:nvSpPr>
      <dsp:spPr>
        <a:xfrm>
          <a:off x="0" y="1225856"/>
          <a:ext cx="7800072" cy="23797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225856"/>
        <a:ext cx="7800072" cy="2379796"/>
      </dsp:txXfrm>
    </dsp:sp>
    <dsp:sp modelId="{0A1A6F76-6A9B-4814-8207-5FCC2A1D6B85}">
      <dsp:nvSpPr>
        <dsp:cNvPr id="0" name=""/>
        <dsp:cNvSpPr/>
      </dsp:nvSpPr>
      <dsp:spPr>
        <a:xfrm>
          <a:off x="0" y="3653093"/>
          <a:ext cx="7800072" cy="27496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30E08F2E-5F06-4CE2-A139-452A1382A6F0}" type="datetimeFigureOut">
              <a:rPr lang="en-US"/>
              <a:t>10/20/2021</a:t>
            </a:fld>
            <a:endParaRPr/>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A4C5DC6-1594-414D-9341-ABA08739246C}" type="datetimeFigureOut">
              <a:rPr lang="en-US"/>
              <a:t>10/20/2021</a:t>
            </a:fld>
            <a:endParaRPr/>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Today’s presentation and discussion on the New York State Performance Plan is focused on Child Find and Early Childhood Transition.  Both these indicators are pivotal as an entry pathway to special education programs and services. </a:t>
            </a:r>
          </a:p>
          <a:p>
            <a:endParaRPr lang="en-US"/>
          </a:p>
          <a:p>
            <a:r>
              <a:rPr lang="en-US"/>
              <a:t>The timeline requirements of both these compliance indicators demonstrate the importance of ensuring a timely determination of eligibility and access to the rights and protections of the Individuals with Disabilities Education Act (also referred to as the IDEA) for a Free Appropriate Public Education in the Least Restrictive Environment. </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present some data trends to describe New York State’s performance on Indicator 11.  At the end of the presentation of the data, during the virtual meetings we will be asking for stakeholders to share their thoughts about the data.  Specifically, we will ask what does the data tell us?  This will help to inform our improvement strategy discussion. </a:t>
            </a:r>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11196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data that we present today will reflect the Annual Performance Report data that NYSED submits to the federal Office of Special Education Programs (or OSEP).  The reporting period is based on the federal fiscal year (or FFY).  </a:t>
            </a:r>
          </a:p>
          <a:p>
            <a:endParaRPr lang="en-US"/>
          </a:p>
          <a:p>
            <a:pPr defTabSz="942289">
              <a:defRPr/>
            </a:pPr>
            <a:r>
              <a:rPr lang="en-US"/>
              <a:t>The Statewide data sample for Indicator 11 for the 2020-21 school year is based on parent consent to evaluate the child received between July 1, 2020 and June 30, 2021, and status of the eligibility determination process as of August 31, 2021.  This data is reported by New York State in the 2020 annual performance report due to the United States Department of Education in February of 2022. </a:t>
            </a:r>
          </a:p>
        </p:txBody>
      </p:sp>
      <p:sp>
        <p:nvSpPr>
          <p:cNvPr id="4" name="Slide Number Placeholder 3"/>
          <p:cNvSpPr>
            <a:spLocks noGrp="1"/>
          </p:cNvSpPr>
          <p:nvPr>
            <p:ph type="sldNum" sz="quarter" idx="5"/>
          </p:nvPr>
        </p:nvSpPr>
        <p:spPr/>
        <p:txBody>
          <a:bodyPr/>
          <a:lstStyle/>
          <a:p>
            <a:fld id="{4F9AEDF7-9276-4CA5-9DDB-B7F4F711EBC3}" type="slidenum">
              <a:rPr lang="en-US" smtClean="0"/>
              <a:t>11</a:t>
            </a:fld>
            <a:endParaRPr lang="en-US"/>
          </a:p>
        </p:txBody>
      </p:sp>
    </p:spTree>
    <p:extLst>
      <p:ext uri="{BB962C8B-B14F-4D97-AF65-F5344CB8AC3E}">
        <p14:creationId xmlns:p14="http://schemas.microsoft.com/office/powerpoint/2010/main" val="152195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068339"/>
          </a:xfrm>
        </p:spPr>
        <p:txBody>
          <a:bodyPr/>
          <a:lstStyle/>
          <a:p>
            <a:r>
              <a:rPr lang="en-US"/>
              <a:t>We now will present data trends relevant to Indicator 11.</a:t>
            </a:r>
          </a:p>
          <a:p>
            <a:endParaRPr lang="en-US"/>
          </a:p>
          <a:p>
            <a:r>
              <a:rPr lang="en-US"/>
              <a:t>The red dotted line on the graph demonstrates the federal Office of Special Education Programs’ (otherwise referred to as OSEP) established target of 100% compliance with Child Find requirements or the percent of children whose evaluations were completed within 60 days or State-established timeline.  The blue solid line reflects the actual reported data for New York State where the 2013 to 2019 average was 85.74%. </a:t>
            </a:r>
          </a:p>
          <a:p>
            <a:endParaRPr lang="en-US"/>
          </a:p>
          <a:p>
            <a:r>
              <a:rPr lang="en-US"/>
              <a:t>The values on the solid blue line represent the change from the prior year.  For example, from 2013 to 2014, the percent of children whose evaluations were completed within 60 days or State established timeline decreased by 4.23 percentage points.  Progress was made from 2017 to 2018 where Indicator 11 results in New York State increased by 3.67 percentage points and from 2018 to 2019 where results increased by 0.52 percentage points. </a:t>
            </a:r>
          </a:p>
          <a:p>
            <a:endParaRPr lang="en-US"/>
          </a:p>
          <a:p>
            <a:r>
              <a:rPr lang="en-US"/>
              <a:t>The chart below the graph reflect the APR data reported each year from the representative sample and the difference between the New York State results and 100% OSEP target. </a:t>
            </a:r>
          </a:p>
          <a:p>
            <a:endParaRPr lang="en-US"/>
          </a:p>
          <a:p>
            <a:r>
              <a:rPr lang="en-US"/>
              <a:t>The highest New York State result is represented in 2019 at 88.19% and lowest is represented in 2015 at 83.30%.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406308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compared the New York State trend data to the reported data results of other states of comparable size and demographics and to the 2018 National Mean.</a:t>
            </a:r>
          </a:p>
          <a:p>
            <a:endParaRPr lang="en-US"/>
          </a:p>
          <a:p>
            <a:r>
              <a:rPr lang="en-US"/>
              <a:t>New York, California, Florida, Pennsylvania, Illinois, Texas, and Ohio are known as the 7-PAK States.  7-PAK States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its students with disabilities. </a:t>
            </a:r>
          </a:p>
          <a:p>
            <a:endParaRPr lang="en-US"/>
          </a:p>
          <a:p>
            <a:r>
              <a:rPr lang="en-US"/>
              <a:t>When the New York State data is compared to other states, New York performs the lowest in recent years with the 2018 National Mean at 97%.</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862210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data from all states is considered, New York State performs among the lowest each year.  The top chart reflects that almost all states and territories report between 90%-100% compliance each year during 2012 through 2018.  New York State reports between 80% to 90% during the same period.  </a:t>
            </a:r>
          </a:p>
          <a:p>
            <a:endParaRPr lang="en-US"/>
          </a:p>
          <a:p>
            <a:r>
              <a:rPr lang="en-US"/>
              <a:t>When New York State data is compared at a regional level, a discrepancy between the New York City school district and districts located in the rest of the State is found.  </a:t>
            </a:r>
          </a:p>
          <a:p>
            <a:endParaRPr lang="en-US"/>
          </a:p>
          <a:p>
            <a:r>
              <a:rPr lang="en-US"/>
              <a:t>The three year average Indicator 11 performance from 2017-18 to 2019-20 for the New York City school district is at 79.37% with rest of State districts reporting 96.44%.</a:t>
            </a:r>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960543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681198"/>
          </a:xfrm>
        </p:spPr>
        <p:txBody>
          <a:bodyPr/>
          <a:lstStyle/>
          <a:p>
            <a:r>
              <a:rPr lang="en-US"/>
              <a:t>The circle graph illustrates how frequently each compliant reason was reported in 2019.  The outer circle reflects CSE data and the inner circle reflects CPSE data. </a:t>
            </a:r>
          </a:p>
          <a:p>
            <a:endParaRPr lang="en-US"/>
          </a:p>
          <a:p>
            <a:r>
              <a:rPr lang="en-US"/>
              <a:t>The most common compliant reason in 2019, accounting for a little less than half of the delays, was that the evaluation was completed on time, was postponed due to parent request, or emergency school closing.  This is the code used when the evaluation is timely but there was a delay in holding the CSE or CPSE meeting.</a:t>
            </a:r>
          </a:p>
          <a:p>
            <a:endParaRPr lang="en-US"/>
          </a:p>
          <a:p>
            <a:r>
              <a:rPr lang="en-US"/>
              <a:t>The next frequently reported compliant reason for the CSE is a mutual agreement between the CSE and parent to extend the timeline for a student who transferred or is suspected of having a learning disability (reflecting 25%).  For the CPSE this would only apply to a preschool student who transferred to the new CPSE (because preschool children do not receive a disability classification) and therefore this compliant reason is less frequent at CPSE at only 2.6%.</a:t>
            </a:r>
          </a:p>
          <a:p>
            <a:endParaRPr lang="en-US"/>
          </a:p>
          <a:p>
            <a:r>
              <a:rPr lang="en-US"/>
              <a:t>The next three compliant reasons relate to lack of parent refusal to make the child available, lack of parent consent, or documented delays reaching the parent.  At CPSE, these compliant reasons account for almost 45% while at the CSE they represent approximately 24%.  </a:t>
            </a:r>
          </a:p>
          <a:p>
            <a:endParaRPr lang="en-US"/>
          </a:p>
          <a:p>
            <a:r>
              <a:rPr lang="en-US"/>
              <a:t>The most infrequent compliant reason at CPSE and CSE is that the student moved.</a:t>
            </a:r>
          </a:p>
          <a:p>
            <a:endParaRPr lang="en-US"/>
          </a:p>
          <a:p>
            <a:r>
              <a:rPr lang="en-US"/>
              <a:t>For the CPSE, there is also a possibility that the parent cancels the evaluation and/or selects a new evaluator, and this was reported as a compliant reason 4% in 2019.  </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327944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noncompliant reasons reported for a delay in evaluation in 2019:</a:t>
            </a:r>
          </a:p>
          <a:p>
            <a:pPr marL="176679" indent="-176679">
              <a:buFontTx/>
              <a:buChar char="-"/>
            </a:pPr>
            <a:r>
              <a:rPr lang="en-US"/>
              <a:t>Evaluator delays accounts for the majority for both CSE and CPSE (the vast majority at CPSE at 88.5%)</a:t>
            </a:r>
          </a:p>
          <a:p>
            <a:pPr marL="176679" indent="-176679">
              <a:buFontTx/>
              <a:buChar char="-"/>
            </a:pPr>
            <a:r>
              <a:rPr lang="en-US"/>
              <a:t>Delays in finding an approved evaluator was reported at 27.1% for CSE and 11.2% for CPSE.</a:t>
            </a:r>
          </a:p>
          <a:p>
            <a:pPr marL="176679" indent="-176679">
              <a:buFontTx/>
              <a:buChar char="-"/>
            </a:pPr>
            <a:r>
              <a:rPr lang="en-US"/>
              <a:t>Multilingual evaluator not available was reported more frequently at CSE at 14.1% and almost not a factor for CPSE (reported only .3% in 2019). </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730321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pause now to have discussion and feedback from stakeholders.  We will be asking: What did the State Performance Plan data tell us?</a:t>
            </a:r>
          </a:p>
          <a:p>
            <a:endParaRPr lang="en-US"/>
          </a:p>
          <a:p>
            <a:r>
              <a:rPr lang="en-US"/>
              <a:t>As a reminder, Indicator 11 does not require states to establish targets as OSEP has set targets at 100%.  Stakeholder feedback is intended to identify strategies for improvement so that New York State achieves the Indicator 11 100% target.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1846393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look at Improvement Strategies aimed at improving New York State’s Child Find and/or Early Childhood Transition performance. </a:t>
            </a:r>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7378" y="4518203"/>
            <a:ext cx="5987657" cy="4264180"/>
          </a:xfrm>
        </p:spPr>
        <p:txBody>
          <a:bodyPr/>
          <a:lstStyle/>
          <a:p>
            <a:pPr lvl="1"/>
            <a:r>
              <a:rPr lang="en-US"/>
              <a:t>Both Indicator 11 and 12 APR submissions require states to provide detailed information about the timely correction of noncompliance.  In addition, states must report information regarding the nature of any continuing noncompliance, improvement activities completed, and any enforcement actions that were taken.</a:t>
            </a:r>
          </a:p>
          <a:p>
            <a:pPr lvl="1"/>
            <a:endParaRPr lang="en-US"/>
          </a:p>
          <a:p>
            <a:pPr lvl="1"/>
            <a:r>
              <a:rPr lang="en-US"/>
              <a:t>The Special Education Quality Assurance (or SEQA) Offices, within the NYSED Office of Special Education, conduct verification and follow-up reviews for both Indicators 11 and 12 for those districts on the sample reporting cycle.  As part of its oversight, SEQA will monitor district’s data reporting to identify noncompliance with Indicator 11 and/or 12 that must be addressed and contact districts at 3, 6, and 9 months to ensure the district is working to resolve the noncompliance.  </a:t>
            </a:r>
          </a:p>
          <a:p>
            <a:pPr lvl="1"/>
            <a:endParaRPr lang="en-US"/>
          </a:p>
          <a:p>
            <a:pPr lvl="1"/>
            <a:r>
              <a:rPr lang="en-US"/>
              <a:t>In addition, as part of a comprehensive compliance assurance plan, the New York City SEQA Office has been verifying actions the New York City Department of Education  (DOE) has been taking to address systemic issues with timely evaluations and early childhood transition including additional resources for the CSEs and CPSEs, increasing the number of evaluations performed by the DOE, enhancing data sharing and communication with the early intervention system, and revising its policies and procedures for the CPSE evaluation process.  </a:t>
            </a:r>
          </a:p>
          <a:p>
            <a:pPr lvl="1"/>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345772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first discuss the frequently used terms we will use in the presentation to provide more familiarity with the topics we will cover.</a:t>
            </a:r>
          </a:p>
          <a:p>
            <a:endParaRPr lang="en-US"/>
          </a:p>
          <a:p>
            <a:r>
              <a:rPr lang="en-US"/>
              <a:t>We will spend some time reviewing Indicator 11 (the Child Find Indicator) to provide an overview of “How the State Performance Plan Measurement Works” and the associated data trends and comparisons for this Indicator. </a:t>
            </a:r>
          </a:p>
          <a:p>
            <a:endParaRPr lang="en-US"/>
          </a:p>
          <a:p>
            <a:r>
              <a:rPr lang="en-US"/>
              <a:t>We will provide the same information for Indicator 12 (the Early Childhood Transition Indicator).</a:t>
            </a:r>
          </a:p>
          <a:p>
            <a:endParaRPr lang="en-US"/>
          </a:p>
          <a:p>
            <a:r>
              <a:rPr lang="en-US"/>
              <a:t>After reviewing the measurement requirements and data, we will offer a description of our existing improvement activities aimed at improving results for Indicator 11 and 12 and will include potential new improvement strategies for discussion. </a:t>
            </a:r>
          </a:p>
          <a:p>
            <a:endParaRPr lang="en-US"/>
          </a:p>
          <a:p>
            <a:r>
              <a:rPr lang="en-US"/>
              <a:t>We will close today’s meeting with an overview of next steps for this work in New York State. </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178326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607" y="4518203"/>
            <a:ext cx="6203428" cy="4674184"/>
          </a:xfrm>
        </p:spPr>
        <p:txBody>
          <a:bodyPr/>
          <a:lstStyle/>
          <a:p>
            <a:pPr lvl="1"/>
            <a:r>
              <a:rPr lang="en-US"/>
              <a:t>If a school district does not report 100% compliance with Indicator 11 or 12 requirements, the district must resolve student specific noncompliance, address the reasons for its noncompliance, and submit written assurances to NYSED.  </a:t>
            </a:r>
          </a:p>
          <a:p>
            <a:pPr lvl="1"/>
            <a:endParaRPr lang="en-US" sz="500"/>
          </a:p>
          <a:p>
            <a:pPr lvl="1"/>
            <a:r>
              <a:rPr lang="en-US"/>
              <a:t>For the student-specific noncompliance, the school district must assure that those students who did not receive their individual evaluations or did not successfully transition within required timelines have subsequently had their evaluations completed and/or successfully transitioned in compliance with State requirements.    </a:t>
            </a:r>
          </a:p>
          <a:p>
            <a:pPr lvl="1"/>
            <a:endParaRPr lang="en-US" sz="500"/>
          </a:p>
          <a:p>
            <a:pPr lvl="1"/>
            <a:r>
              <a:rPr lang="en-US"/>
              <a:t>To ensure the district has addressed its reasons for noncompliance, the district must conduct a review of all students during a three-month period.  The district must provide data and submit an assurance to verify that Indicator 11 and/or 12 requirements were met in the district during its review period.  </a:t>
            </a:r>
          </a:p>
          <a:p>
            <a:pPr marL="471145" lvl="1" indent="0">
              <a:buFontTx/>
              <a:buNone/>
            </a:pPr>
            <a:endParaRPr lang="en-US"/>
          </a:p>
          <a:p>
            <a:pPr lvl="1"/>
            <a:r>
              <a:rPr lang="en-US"/>
              <a:t>SEQA will conduct a monitoring review to follow-up on the school district’s assurances by reviewing the student-specific compliance actions taken by the district and monitoring a sample from the district’s three month review period to address the reasons for its noncompliance.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362803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York State Education Law section 4410 was amended in 2017 making all school districts approved preschool evaluators.  This means that school districts may be added to the list of approved evaluators for parents to select to conduct the evaluations in accordance with State timelines. </a:t>
            </a:r>
          </a:p>
          <a:p>
            <a:endParaRPr lang="en-US"/>
          </a:p>
          <a:p>
            <a:r>
              <a:rPr lang="en-US"/>
              <a:t>Also, during the COVID pandemic, the Office of Special Education issued a toolkit regarding the responsibility for conducting preschool evaluations with considerations for remote evaluations and use of previous assessments to determine eligibility.  The objective of these resources was to assist Committees on Preschool Special Education in completing timely preschool evaluations, either in-person or remotely, for all preschool aged children (including those transitioning from Early Intervention).  </a:t>
            </a:r>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291600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Resource to Special Education Support Services includes information on the Early Intervention program, the transition process to CPSE, and how to navigate the special education system for children with disabilities.  It is a good source of information for parents and families outlining the steps in the process and the timelines for early childhood transition. </a:t>
            </a:r>
          </a:p>
          <a:p>
            <a:endParaRPr lang="en-US"/>
          </a:p>
          <a:p>
            <a:r>
              <a:rPr lang="en-US"/>
              <a:t>The State Education Department maintains a memorandum of understanding with the New York State Department of Health that outlines each agency’s roles, the process, and timelines for transition according to laws and regulations governing both agencies.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3700347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Office of Special Education is a member of the New York State Act Early Team to assist in promoting the Centers for Disease Control’s “Learn the Signs. Act Early” Campaign.    This Campaign encourages parents and providers to learn the signs of healthy development, monitor every child’s early development, and take action when there is a concern.  	</a:t>
            </a:r>
          </a:p>
          <a:p>
            <a:pPr lvl="0">
              <a:defRPr/>
            </a:pPr>
            <a:endParaRPr lang="en-US"/>
          </a:p>
          <a:p>
            <a:pPr lvl="0"/>
            <a:r>
              <a:rPr lang="en-US"/>
              <a:t>The “Learn the Signs. Act Early” Campaign includes tools, resources and videos, in multiple languages, that were shared through the Office of Special Education listserv and through our regional Early Childhood Family and Community Engagement Centers. </a:t>
            </a:r>
          </a:p>
          <a:p>
            <a:pPr defTabSz="942289">
              <a:defRPr/>
            </a:pPr>
            <a:endParaRPr lang="en-US"/>
          </a:p>
          <a:p>
            <a:pPr defTabSz="942289">
              <a:defRPr/>
            </a:pPr>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315805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8548" y="4518203"/>
            <a:ext cx="6247547" cy="4485605"/>
          </a:xfrm>
        </p:spPr>
        <p:txBody>
          <a:bodyPr/>
          <a:lstStyle/>
          <a:p>
            <a:r>
              <a:rPr lang="en-US" sz="1100"/>
              <a:t>The OSE Educational Partnership is a special education professional development network located in Regional Teams across the State.  Regional Teams are comprised of a </a:t>
            </a:r>
            <a:r>
              <a:rPr lang="en-US" sz="1100" b="1"/>
              <a:t>Regional Partnership Center </a:t>
            </a:r>
            <a:r>
              <a:rPr lang="en-US" sz="1100"/>
              <a:t>that has specialists who provide professional development in a range of disciplines including behavior, transition, culturally responsive education, literacy and specially designed instruction, a </a:t>
            </a:r>
            <a:r>
              <a:rPr lang="en-US" sz="1100" b="1"/>
              <a:t>school aged Family and Community Engagement Center</a:t>
            </a:r>
            <a:r>
              <a:rPr lang="en-US" sz="1100"/>
              <a:t> that has specialists with expertise supporting parents and families of school-aged students with disabilities and an </a:t>
            </a:r>
            <a:r>
              <a:rPr lang="en-US" sz="1100" b="1"/>
              <a:t>early childhood Family and Community Engagement Center </a:t>
            </a:r>
            <a:r>
              <a:rPr lang="en-US" sz="1100"/>
              <a:t>that supports parents and families of preschool students with disabilities. </a:t>
            </a:r>
          </a:p>
          <a:p>
            <a:r>
              <a:rPr lang="en-US" sz="1100"/>
              <a:t> </a:t>
            </a:r>
          </a:p>
          <a:p>
            <a:r>
              <a:rPr lang="en-US" sz="1100"/>
              <a:t>These Regional Teams provide professional development to stakeholders including parents and families as well as schools, including preschools, that serve students with disabilities.   </a:t>
            </a:r>
          </a:p>
          <a:p>
            <a:r>
              <a:rPr lang="en-US" sz="1100"/>
              <a:t> </a:t>
            </a:r>
          </a:p>
          <a:p>
            <a:r>
              <a:rPr lang="en-US" sz="1100"/>
              <a:t>The Regional Teams offer three tiers of support:</a:t>
            </a:r>
          </a:p>
          <a:p>
            <a:r>
              <a:rPr lang="en-US" sz="1100" b="1"/>
              <a:t> </a:t>
            </a:r>
            <a:endParaRPr lang="en-US" sz="1100"/>
          </a:p>
          <a:p>
            <a:r>
              <a:rPr lang="en-US" sz="1100" b="1"/>
              <a:t>Regional Learnings </a:t>
            </a:r>
            <a:r>
              <a:rPr lang="en-US" sz="1100"/>
              <a:t>are offered to all educational organizations and/or parents and families of students with disabilities in a region.  The training may be offered in-person and/or virtually and there are training topics in all areas of special education.</a:t>
            </a:r>
          </a:p>
          <a:p>
            <a:r>
              <a:rPr lang="en-US" sz="1100" b="1"/>
              <a:t> </a:t>
            </a:r>
            <a:endParaRPr lang="en-US" sz="1100"/>
          </a:p>
          <a:p>
            <a:r>
              <a:rPr lang="en-US" sz="1100" b="1"/>
              <a:t>Targeted Skills Groups </a:t>
            </a:r>
            <a:r>
              <a:rPr lang="en-US" sz="1100"/>
              <a:t>are provided to groups of schools that have a similar performance or compliance issue that requires more intensive professional development and targeted assistance.</a:t>
            </a:r>
          </a:p>
          <a:p>
            <a:r>
              <a:rPr lang="en-US" sz="1100" b="1"/>
              <a:t> </a:t>
            </a:r>
            <a:endParaRPr lang="en-US" sz="1100"/>
          </a:p>
          <a:p>
            <a:r>
              <a:rPr lang="en-US" sz="1100" b="1"/>
              <a:t>Support Plans </a:t>
            </a:r>
            <a:r>
              <a:rPr lang="en-US" sz="1100"/>
              <a:t>are the most intensive level of support that includes embedded support from one or more specialists from the Regional Team provided directly into the identified schools.</a:t>
            </a:r>
          </a:p>
          <a:p>
            <a:r>
              <a:rPr lang="en-US" sz="1100"/>
              <a:t> </a:t>
            </a:r>
          </a:p>
          <a:p>
            <a:r>
              <a:rPr lang="en-US" sz="1100"/>
              <a:t>In the next slide, we will take a look at trainings currently offered by the Educational Partnership related to our Indicator.</a:t>
            </a:r>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1896232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Office of Special Education’s Educational Partnership provides several regional learning opportunities to approved preschool programs and to Committees on Preschool Special Education and to Committees on Special Education.  Approved preschool evaluators are also eligible to participate and access these resources. </a:t>
            </a:r>
          </a:p>
          <a:p>
            <a:endParaRPr lang="en-US"/>
          </a:p>
          <a:p>
            <a:r>
              <a:rPr lang="en-US"/>
              <a:t>These professional development offerings contain effective practices to assist Committees and approved evaluators in their timely evaluation and early childhood transition responsibilities.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1892813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121570"/>
          </a:xfrm>
        </p:spPr>
        <p:txBody>
          <a:bodyPr/>
          <a:lstStyle/>
          <a:p>
            <a:r>
              <a:rPr lang="en-US"/>
              <a:t>To improve New York State’s performance on timely evaluations and early childhood transition, potential improvement activities 1 through 4 would focus on additional professional development, training, and guidance.</a:t>
            </a:r>
          </a:p>
          <a:p>
            <a:endParaRPr lang="en-US"/>
          </a:p>
          <a:p>
            <a:r>
              <a:rPr lang="en-US"/>
              <a:t>For potential Improvement Activity #1, the Office of Special Education could leverage its Educational Partnership resources to provide embedded support to districts reporting low performance in Indicator 11.  This work would include a root cause analysis reflecting recent performance and action steps to improve evaluation timelines. This support would be targeted to those districts reporting the lowest Indicator 11 results.</a:t>
            </a:r>
          </a:p>
          <a:p>
            <a:endParaRPr lang="en-US"/>
          </a:p>
          <a:p>
            <a:r>
              <a:rPr lang="en-US"/>
              <a:t>For potential Improvement Strategy #2, the Office of Special Education Educational Partnership could expand on its existing CSE/CPSE training by developing a targeted module on Indicator 11 specifically (including reporting and compliance assurance requirements).  This work would be targeted for districts with lowest Indicator 11 results, but available for any district as a proactive measure to improve data statewide.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3rd Potential Improvement Activity would be to issue additional guidance on Indicator 12 requirements to MDE Programs and to CPSEs on timely evaluation requirements.  For this guidance, the Office of Special Education would evaluate survey results from approved evaluators to identify areas of concern or challenges with conducting preschool evaluations.  CPSE guidance could include more information about data reporting to improve data accuracy and consistency.  </a:t>
            </a:r>
          </a:p>
          <a:p>
            <a:endParaRPr lang="en-US"/>
          </a:p>
          <a:p>
            <a:r>
              <a:rPr lang="en-US"/>
              <a:t>For potential Improvement Strategy #4, the Office of Special Education could update existing guidance relating to initial evaluations.  Since there is frequent turnover in CPSE and CSE Chairpersons statewide, this guidance would be available to the field in general.  </a:t>
            </a:r>
          </a:p>
          <a:p>
            <a:endParaRPr lang="en-US">
              <a:highlight>
                <a:srgbClr val="FFFF00"/>
              </a:highlight>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844412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9360" y="4518204"/>
            <a:ext cx="6385651" cy="5078904"/>
          </a:xfrm>
        </p:spPr>
        <p:txBody>
          <a:bodyPr/>
          <a:lstStyle/>
          <a:p>
            <a:endParaRPr lang="en-US" sz="500">
              <a:ea typeface="+mn-lt"/>
              <a:cs typeface="+mn-lt"/>
            </a:endParaRPr>
          </a:p>
          <a:p>
            <a:pPr marL="353060" indent="-353060">
              <a:buFont typeface="Arial" panose="020B0604020202020204" pitchFamily="34" charset="0"/>
              <a:buChar char="•"/>
            </a:pPr>
            <a:r>
              <a:rPr lang="en-US">
                <a:ea typeface="+mn-lt"/>
                <a:cs typeface="+mn-lt"/>
              </a:rPr>
              <a:t>A 5</a:t>
            </a:r>
            <a:r>
              <a:rPr lang="en-US" baseline="30000">
                <a:ea typeface="+mn-lt"/>
                <a:cs typeface="+mn-lt"/>
              </a:rPr>
              <a:t>th</a:t>
            </a:r>
            <a:r>
              <a:rPr lang="en-US">
                <a:ea typeface="+mn-lt"/>
                <a:cs typeface="+mn-lt"/>
              </a:rPr>
              <a:t> Potential Improvement Strategy would be to expand the amount of data the State collects for Indicators 11 and 12.  This could be to expand the total pool of data (the frequency of district reporting or increasing the student sample size) and could be targeted only to those districts with low compliance rates in order to perform increased oversight and accountability for these districts. </a:t>
            </a:r>
          </a:p>
          <a:p>
            <a:endParaRPr lang="en-US" sz="500">
              <a:ea typeface="+mn-lt"/>
              <a:cs typeface="+mn-lt"/>
            </a:endParaRPr>
          </a:p>
          <a:p>
            <a:pPr marL="353060" indent="-353060">
              <a:buFont typeface="Arial" panose="020B0604020202020204" pitchFamily="34" charset="0"/>
              <a:buChar char="•"/>
            </a:pPr>
            <a:r>
              <a:rPr lang="en-US"/>
              <a:t>For a 6</a:t>
            </a:r>
            <a:r>
              <a:rPr lang="en-US" baseline="30000"/>
              <a:t>th</a:t>
            </a:r>
            <a:r>
              <a:rPr lang="en-US"/>
              <a:t> Potential Improvement Strategy, the Office of Special Education could partner with the New York State Department of Health to update and reissue transition guide to parents and families to ensure the most recent information and best practices are reflected.  </a:t>
            </a:r>
          </a:p>
          <a:p>
            <a:endParaRPr lang="en-US" sz="500"/>
          </a:p>
          <a:p>
            <a:pPr marL="353060" indent="-353060">
              <a:buFont typeface="Arial" panose="020B0604020202020204" pitchFamily="34" charset="0"/>
              <a:buChar char="•"/>
            </a:pPr>
            <a:r>
              <a:rPr lang="en-US"/>
              <a:t>For a 7</a:t>
            </a:r>
            <a:r>
              <a:rPr lang="en-US" baseline="30000"/>
              <a:t>th</a:t>
            </a:r>
            <a:r>
              <a:rPr lang="en-US"/>
              <a:t> Potential Improvement Activity, we would propose to amend State law to repeal the requirement that the parent select the preschool evaluator.  The requirement has contributed to significant noncompliance in New York State for timely evaluations of preschool students, as parents may not be able to select an approved evaluator who is able to complete the individual evaluation within the State’s required timeline. Districts would select an approved evaluator (which could be the district) in consultation with the parent and in consideration of the availability of the approved evaluator to complete the evaluation within the time period required by State law.  Parents would be provided a list of approved evaluators and informed of their right to request an independent educational evaluation if they disagree with the evaluation that is completed or contracted for by the school district.</a:t>
            </a:r>
            <a:endParaRPr lang="en-US">
              <a:ea typeface="+mn-lt"/>
              <a:cs typeface="+mn-lt"/>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51247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pause the presentation to discuss our improvement activities.  </a:t>
            </a:r>
          </a:p>
          <a:p>
            <a:r>
              <a:rPr lang="en-US"/>
              <a:t>Specifically, we will ask:  What activities could be considered, maintained, or strengthened to address improvement in Child Find or Early Childhood Transition.  </a:t>
            </a:r>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1227691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impacts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a:t>
            </a:r>
          </a:p>
        </p:txBody>
      </p:sp>
      <p:sp>
        <p:nvSpPr>
          <p:cNvPr id="4" name="Slide Number Placeholder 3"/>
          <p:cNvSpPr>
            <a:spLocks noGrp="1"/>
          </p:cNvSpPr>
          <p:nvPr>
            <p:ph type="sldNum" sz="quarter" idx="5"/>
          </p:nvPr>
        </p:nvSpPr>
        <p:spPr/>
        <p:txBody>
          <a:bodyPr/>
          <a:lstStyle/>
          <a:p>
            <a:pPr defTabSz="935888">
              <a:defRPr/>
            </a:pPr>
            <a:fld id="{77542409-6A04-4DC6-AC3A-D3758287A8F2}" type="slidenum">
              <a:rPr lang="en-US">
                <a:solidFill>
                  <a:srgbClr val="4D3E2F"/>
                </a:solidFill>
                <a:latin typeface="Corbel" panose="020B0503020204020204"/>
              </a:rPr>
              <a:pPr defTabSz="935888">
                <a:defRPr/>
              </a:pPr>
              <a:t>29</a:t>
            </a:fld>
            <a:endParaRPr lang="en-US">
              <a:solidFill>
                <a:srgbClr val="4D3E2F"/>
              </a:solidFill>
              <a:latin typeface="Corbel" panose="020B0503020204020204"/>
            </a:endParaRPr>
          </a:p>
        </p:txBody>
      </p:sp>
    </p:spTree>
    <p:extLst>
      <p:ext uri="{BB962C8B-B14F-4D97-AF65-F5344CB8AC3E}">
        <p14:creationId xmlns:p14="http://schemas.microsoft.com/office/powerpoint/2010/main" val="1548019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713797"/>
          </a:xfrm>
        </p:spPr>
        <p:txBody>
          <a:bodyPr/>
          <a:lstStyle/>
          <a:p>
            <a:r>
              <a:rPr lang="en-US" sz="1100"/>
              <a:t>We will refer to the State Performance Plan or SPP as the plan each state is required to develop pursuant to the IDEA.  It covers a six-year period and includes state’s data, efforts to implement the IDEA, and improvement activities.  </a:t>
            </a:r>
          </a:p>
          <a:p>
            <a:endParaRPr lang="en-US" sz="500"/>
          </a:p>
          <a:p>
            <a:r>
              <a:rPr lang="en-US" sz="1100"/>
              <a:t>A lot of the data we will discuss is pulled from our federal reports which we submit on a federal fiscal year schedule.  You will see the term FFY to reflect the federal fiscal year period of October 1 – September 30th. For the Child Find Indicator and Early Childhood Transition Indicator, we submit school year data in the same annual report year.  For example, 2020-21 school year data is reported in the 2021 annual performance report. </a:t>
            </a:r>
          </a:p>
          <a:p>
            <a:endParaRPr lang="en-US" sz="500"/>
          </a:p>
          <a:p>
            <a:r>
              <a:rPr lang="en-US" sz="1100"/>
              <a:t>The annual performance report is a report we submit to the U.S. Department of Education containing our most recent data which is compared to our targets.  </a:t>
            </a:r>
          </a:p>
          <a:p>
            <a:endParaRPr lang="en-US" sz="500"/>
          </a:p>
          <a:p>
            <a:r>
              <a:rPr lang="en-US" sz="1100"/>
              <a:t>We will use the term Indicator 11 to refer to the Child Find Indicator and the term Indicator 12 to refer to the Early Childhood Transition Indicator. </a:t>
            </a:r>
          </a:p>
          <a:p>
            <a:endParaRPr lang="en-US" sz="500"/>
          </a:p>
          <a:p>
            <a:r>
              <a:rPr lang="en-US" sz="1100"/>
              <a:t>For both Indicators, we will use the terms compliant reason and noncompliant reason for a delay in meeting the requirements of the Indicator.  Compliant reasons are reasons for a delay in evaluation or transition that are considered to be in compliance with New York State requirements; and noncompliant reasons are not in compliance with requirements.  </a:t>
            </a:r>
          </a:p>
          <a:p>
            <a:endParaRPr lang="en-US" sz="500"/>
          </a:p>
          <a:p>
            <a:r>
              <a:rPr lang="en-US" sz="1100"/>
              <a:t>CSE refers to the Committee on Special Education and CPSE refers to the Committee on Preschool Special Education – these are the entities responsible for performing many of the functions associated with Indicators 11 and 12. </a:t>
            </a:r>
          </a:p>
          <a:p>
            <a:endParaRPr lang="en-US" sz="500"/>
          </a:p>
          <a:p>
            <a:r>
              <a:rPr lang="en-US" sz="1100"/>
              <a:t>Finally, when we use the term Part B or Part C of the IDEA, we are referring to the Act’s legal structure where Part B covers special education for children ages 3-21 and Part C covers early intervention services  for children at birth to 36 months of age.</a:t>
            </a:r>
          </a:p>
          <a:p>
            <a:endParaRPr lang="en-US" baseline="30000"/>
          </a:p>
          <a:p>
            <a:endParaRPr lang="en-US" baseline="30000"/>
          </a:p>
          <a:p>
            <a:endParaRPr lang="en-US" baseline="30000"/>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3648123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defTabSz="935888">
              <a:defRPr/>
            </a:pPr>
            <a:fld id="{77542409-6A04-4DC6-AC3A-D3758287A8F2}" type="slidenum">
              <a:rPr lang="en-US">
                <a:solidFill>
                  <a:srgbClr val="4D3E2F"/>
                </a:solidFill>
                <a:latin typeface="Corbel" panose="020B0503020204020204"/>
              </a:rPr>
              <a:pPr defTabSz="935888">
                <a:defRPr/>
              </a:pPr>
              <a:t>30</a:t>
            </a:fld>
            <a:endParaRPr lang="en-US">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42289">
              <a:defRPr/>
            </a:pPr>
            <a:fld id="{77542409-6A04-4DC6-AC3A-D3758287A8F2}" type="slidenum">
              <a:rPr lang="en-US">
                <a:solidFill>
                  <a:srgbClr val="4D3E2F"/>
                </a:solidFill>
                <a:latin typeface="Corbel" panose="020B0503020204020204"/>
              </a:rPr>
              <a:pPr defTabSz="942289">
                <a:defRPr/>
              </a:pPr>
              <a:t>31</a:t>
            </a:fld>
            <a:endParaRPr lang="en-US">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with an overview of the Indicator 11 measurement description.</a:t>
            </a:r>
          </a:p>
        </p:txBody>
      </p:sp>
      <p:sp>
        <p:nvSpPr>
          <p:cNvPr id="4" name="Slide Number Placeholder 3"/>
          <p:cNvSpPr>
            <a:spLocks noGrp="1"/>
          </p:cNvSpPr>
          <p:nvPr>
            <p:ph type="sldNum" sz="quarter" idx="10"/>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13456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Individuals with Disabilities Education Act (IDEA) requires each state to ensure that all children with disabilities residing in the state, and who are in need of special education and related services, are identified, located, and evaluated.</a:t>
            </a:r>
          </a:p>
          <a:p>
            <a:endParaRPr lang="en-US" sz="500"/>
          </a:p>
          <a:p>
            <a:pPr fontAlgn="base"/>
            <a:r>
              <a:rPr lang="en-US"/>
              <a:t>Per the IDEA, the initial evaluation:</a:t>
            </a:r>
          </a:p>
          <a:p>
            <a:pPr marL="645468" lvl="1" indent="-353358" fontAlgn="base">
              <a:buFont typeface="+mj-lt"/>
              <a:buAutoNum type="arabicPeriod"/>
            </a:pPr>
            <a:r>
              <a:rPr lang="en-US"/>
              <a:t>Must be conducted within 60 days of receiving parental consent for the evaluation; or within a State established timeframe; AND</a:t>
            </a:r>
          </a:p>
          <a:p>
            <a:pPr marL="645468" lvl="1" indent="-353358" fontAlgn="base">
              <a:buFont typeface="+mj-lt"/>
              <a:buAutoNum type="arabicPeriod"/>
            </a:pPr>
            <a:r>
              <a:rPr lang="en-US"/>
              <a:t>Must consist of procedures –</a:t>
            </a:r>
          </a:p>
          <a:p>
            <a:pPr lvl="2" fontAlgn="base"/>
            <a:r>
              <a:rPr lang="en-US"/>
              <a:t>To determine if the child is a child with a disability; and</a:t>
            </a:r>
          </a:p>
          <a:p>
            <a:pPr lvl="2" fontAlgn="base"/>
            <a:r>
              <a:rPr lang="en-US"/>
              <a:t>To determine the educational needs of the child.</a:t>
            </a: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89024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192215"/>
          </a:xfrm>
        </p:spPr>
        <p:txBody>
          <a:bodyPr/>
          <a:lstStyle/>
          <a:p>
            <a:pPr fontAlgn="base"/>
            <a:r>
              <a:rPr lang="en-US"/>
              <a:t>The SPP Indicator 11 measures the percent of children who were evaluated within 60 days of receiving parental consent for initial evaluation or, if the State establishes a timeframe within which the evaluation must be conducted, within that timeframe. </a:t>
            </a:r>
          </a:p>
          <a:p>
            <a:pPr fontAlgn="base"/>
            <a:endParaRPr lang="en-US" sz="500"/>
          </a:p>
          <a:p>
            <a:pPr fontAlgn="base"/>
            <a:r>
              <a:rPr lang="en-US"/>
              <a:t>There are factors where this measurement does not apply.  In New York State these include, when the parent fails to produce the child for evaluation; if the child enrolls in a new school district after the timeline started but prior to the first district making a determination of eligibility; and for a child suspected of having a learning disability, if the parent and CSE agree to an extension. </a:t>
            </a:r>
          </a:p>
          <a:p>
            <a:pPr fontAlgn="base"/>
            <a:endParaRPr lang="en-US"/>
          </a:p>
          <a:p>
            <a:pPr fontAlgn="base"/>
            <a:r>
              <a:rPr lang="en-US"/>
              <a:t>If the timeline is not met, data is required to identify the range of days beyond the timeline when the evaluation was completed and any reasons for the delays.</a:t>
            </a:r>
          </a:p>
          <a:p>
            <a:pPr fontAlgn="base"/>
            <a:endParaRPr lang="en-US"/>
          </a:p>
          <a:p>
            <a:pPr fontAlgn="base"/>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74104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681198"/>
          </a:xfrm>
        </p:spPr>
        <p:txBody>
          <a:bodyPr/>
          <a:lstStyle/>
          <a:p>
            <a:r>
              <a:rPr lang="en-US"/>
              <a:t>To collect the data needed for Indicator 11, New York State has arranged school districts into a representative sample of one-sixth that report data each year.  The New York City school district, due to the size of the number of students, reports every year.  </a:t>
            </a:r>
          </a:p>
          <a:p>
            <a:endParaRPr lang="en-US" sz="500"/>
          </a:p>
          <a:p>
            <a:r>
              <a:rPr lang="en-US"/>
              <a:t>NYSED collects individual student data through the Student Information Repository System (SIRS).  Using codes, school districts report specific dates when special education events occur, such as the date of referral, date of written parent consent for an initial individual evaluation and the date of the committee on preschool special education (CPSE) or committee on special education (CSE) meeting to discuss evaluation results. </a:t>
            </a:r>
          </a:p>
          <a:p>
            <a:endParaRPr lang="en-US" sz="500"/>
          </a:p>
          <a:p>
            <a:r>
              <a:rPr lang="en-US"/>
              <a:t>NYSED does not have an event for the date the evaluation is completed. Therefore, for purposes of monitoring for this indicator, districts report the date the CPSE or CSE meeting is held to discuss the evaluation results. If the district has documentation that shows that the evaluation was completed within 60 calendar days from parental consent, but the meeting to discuss the evaluation results was delayed, the district is determined to have evaluated such students in a timely manner. However, absent such documentation, the district is reported as having untimely evaluations.</a:t>
            </a:r>
          </a:p>
          <a:p>
            <a:endParaRPr lang="en-US" sz="500"/>
          </a:p>
          <a:p>
            <a:r>
              <a:rPr lang="en-US"/>
              <a:t>School districts may report data for all eligible students or they may select a sample of a minimum number of students using prescribed sampling guidelines.</a:t>
            </a:r>
          </a:p>
          <a:p>
            <a:endParaRPr lang="en-US" sz="500"/>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82535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number of days reported by the school districts exceeds the state-established timelines, reasons for delays are collected. </a:t>
            </a:r>
          </a:p>
          <a:p>
            <a:endParaRPr lang="en-US"/>
          </a:p>
          <a:p>
            <a:r>
              <a:rPr lang="en-US"/>
              <a:t>Some reasons are considered to be in compliance with New York State requirements and other reasons are not in compliance.   The compliant reasons align with the exclusions noted in the measurement: when the parent fails to produce the child for evaluation; if the child enrolls in a new school district after the timeline started but prior to the first district making a determination of eligibility; and for a child suspected of having a learning disability, if the parent and CSE agree to an extension. </a:t>
            </a:r>
          </a:p>
          <a:p>
            <a:endParaRPr lang="en-US"/>
          </a:p>
          <a:p>
            <a:r>
              <a:rPr lang="en-US"/>
              <a:t>The noncompliant reasons for a delay in evaluation include:</a:t>
            </a:r>
          </a:p>
          <a:p>
            <a:pPr marL="176679" indent="-176679">
              <a:buFontTx/>
              <a:buChar char="-"/>
            </a:pPr>
            <a:r>
              <a:rPr lang="en-US"/>
              <a:t>Delays in finding an approved evaluator</a:t>
            </a:r>
          </a:p>
          <a:p>
            <a:pPr marL="176679" indent="-176679">
              <a:buFontTx/>
              <a:buChar char="-"/>
            </a:pPr>
            <a:r>
              <a:rPr lang="en-US"/>
              <a:t>Evaluator delays in completing the evaluation; and</a:t>
            </a:r>
          </a:p>
          <a:p>
            <a:pPr marL="176679" indent="-176679">
              <a:buFontTx/>
              <a:buChar char="-"/>
            </a:pPr>
            <a:r>
              <a:rPr lang="en-US"/>
              <a:t>Approved multilingual evaluator was not available.   </a:t>
            </a:r>
          </a:p>
          <a:p>
            <a:pPr marL="176679" indent="-176679">
              <a:buFontTx/>
              <a:buChar char="-"/>
            </a:pP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425861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pause to check to ensure the information we presented regarding the measurement was clear and understandable.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1633986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41897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10/20/2021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10/20/2021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10/20/2021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10/20/2021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10/20/2021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10/20/2021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10/20/2021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hyperlink" Target="http://www.p12.nysed.gov/specialed/publications/chapter-429-of-the-laws-of-2017.htm#:~:text=Chapter%20429%20of%20the%20Laws%20of%202017%20establishing,application%20to%20the%20New%20York%20State%20Education%20Department"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www.p12.nysed.gov/specialed/publications/2020-memos/documents/preschool-evaluations-july-2020.pdf"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www.ccf.ny.gov/files/5416/1133/5211/A_Resource_to_Special_Ed_Support_Services.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www.cdc.gov/ActEarly"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hyperlink" Target="https://www.cdc.gov/ncbddd/actearly/pdf/Learn-the-Signs.-Act-Early.-Digital-Toolkit-508.pdf"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23.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6.xml"/><Relationship Id="rId7" Type="http://schemas.openxmlformats.org/officeDocument/2006/relationships/diagramColors" Target="../diagrams/colors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7.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data.nysed.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hyperlink" Target="http://www.nysed.gov/special-education/ffy-2020-2025-spp-apr" TargetMode="External"/><Relationship Id="rId4" Type="http://schemas.openxmlformats.org/officeDocument/2006/relationships/diagramLayout" Target="../diagrams/layout9.xml"/><Relationship Id="rId9"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r>
              <a:rPr lang="en-US"/>
              <a:t>State Performance Plan (SPP)/</a:t>
            </a:r>
            <a:br>
              <a:rPr lang="en-US"/>
            </a:br>
            <a:r>
              <a:rPr lang="en-US"/>
              <a:t>Annual Performance Report (APR) </a:t>
            </a:r>
            <a:br>
              <a:rPr lang="en-US"/>
            </a:br>
            <a:r>
              <a:rPr lang="en-US"/>
              <a:t>2020-2025</a:t>
            </a:r>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descr="NYSED Logo for SPP Stakeholder Engagement ">
            <a:extLst>
              <a:ext uri="{FF2B5EF4-FFF2-40B4-BE49-F238E27FC236}">
                <a16:creationId xmlns:a16="http://schemas.microsoft.com/office/drawing/2014/main" id="{BE459E9C-B3CC-4422-8530-86C2CCBEAC0A}"/>
              </a:ext>
            </a:extLst>
          </p:cNvPr>
          <p:cNvPicPr>
            <a:picLocks noChangeAspect="1"/>
          </p:cNvPicPr>
          <p:nvPr/>
        </p:nvPicPr>
        <p:blipFill>
          <a:blip r:embed="rId3"/>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8A68EB-2935-4865-92E9-8694F911F245}"/>
              </a:ext>
            </a:extLst>
          </p:cNvPr>
          <p:cNvSpPr txBox="1"/>
          <p:nvPr/>
        </p:nvSpPr>
        <p:spPr>
          <a:xfrm>
            <a:off x="95249" y="6299835"/>
            <a:ext cx="11096625" cy="523220"/>
          </a:xfrm>
          <a:prstGeom prst="rect">
            <a:avLst/>
          </a:prstGeom>
          <a:noFill/>
        </p:spPr>
        <p:txBody>
          <a:bodyPr wrap="square" rtlCol="0">
            <a:spAutoFit/>
          </a:bodyPr>
          <a:lstStyle/>
          <a:p>
            <a:r>
              <a:rPr lang="en-US" sz="2800"/>
              <a:t>Indicator 11 Child Find and Indicator 12 Early Childhood Transition   </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A68EB-2935-4865-92E9-8694F911F245}"/>
              </a:ext>
            </a:extLst>
          </p:cNvPr>
          <p:cNvSpPr txBox="1">
            <a:spLocks noGrp="1"/>
          </p:cNvSpPr>
          <p:nvPr>
            <p:ph type="title" idx="4294967295"/>
          </p:nvPr>
        </p:nvSpPr>
        <p:spPr>
          <a:xfrm>
            <a:off x="95249" y="6299835"/>
            <a:ext cx="1109662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Indicator 11 Data Trends</a:t>
            </a: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descr="NYSED Logo for SPP Stakeholder Engagement ">
            <a:extLst>
              <a:ext uri="{FF2B5EF4-FFF2-40B4-BE49-F238E27FC236}">
                <a16:creationId xmlns:a16="http://schemas.microsoft.com/office/drawing/2014/main" id="{BE459E9C-B3CC-4422-8530-86C2CCBEAC0A}"/>
              </a:ext>
            </a:extLst>
          </p:cNvPr>
          <p:cNvPicPr>
            <a:picLocks noChangeAspect="1"/>
          </p:cNvPicPr>
          <p:nvPr/>
        </p:nvPicPr>
        <p:blipFill>
          <a:blip r:embed="rId3"/>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1088138" y="356297"/>
            <a:ext cx="9693838" cy="1183566"/>
          </a:xfrm>
        </p:spPr>
        <p:txBody>
          <a:bodyPr>
            <a:normAutofit fontScale="90000"/>
          </a:bodyPr>
          <a:lstStyle/>
          <a:p>
            <a:r>
              <a:rPr lang="en-US" sz="3600"/>
              <a:t>Explanation Indicator 11 FFY Data </a:t>
            </a:r>
            <a:br>
              <a:rPr lang="en-US" sz="3600"/>
            </a:br>
            <a:r>
              <a:rPr lang="en-US" sz="3600"/>
              <a:t>in the Annual Performance Report (APR) </a:t>
            </a:r>
            <a:endParaRPr lang="en-US"/>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2200"/>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extLst>
              <p:ext uri="{D42A27DB-BD31-4B8C-83A1-F6EECF244321}">
                <p14:modId xmlns:p14="http://schemas.microsoft.com/office/powerpoint/2010/main" val="1675800706"/>
              </p:ext>
            </p:extLst>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35E0F7ED-4DEB-4A0D-9B93-09AEE637D4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FFY Data Explanation </a:t>
            </a:r>
          </a:p>
        </p:txBody>
      </p:sp>
    </p:spTree>
    <p:extLst>
      <p:ext uri="{BB962C8B-B14F-4D97-AF65-F5344CB8AC3E}">
        <p14:creationId xmlns:p14="http://schemas.microsoft.com/office/powerpoint/2010/main" val="247353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AA178B4-8443-4099-9B78-E721C3A741C7}"/>
              </a:ext>
            </a:extLst>
          </p:cNvPr>
          <p:cNvSpPr txBox="1">
            <a:spLocks noGrp="1"/>
          </p:cNvSpPr>
          <p:nvPr>
            <p:ph type="title" idx="4294967295"/>
          </p:nvPr>
        </p:nvSpPr>
        <p:spPr>
          <a:xfrm>
            <a:off x="436563" y="243115"/>
            <a:ext cx="913494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Indicator 11 – Child Find New York State Trend Data &amp;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Percent of children whose evaluations were completed within 60 days (or State-established timeline) &amp; Year over Year Change </a:t>
            </a:r>
          </a:p>
        </p:txBody>
      </p:sp>
      <p:graphicFrame>
        <p:nvGraphicFramePr>
          <p:cNvPr id="7" name="Content Placeholder 6" descr="Line graph illustrating Indicator 11 federal target of 100% and New York State performance of 88.07% in 2013 to 88.19% in 2019.">
            <a:extLst>
              <a:ext uri="{FF2B5EF4-FFF2-40B4-BE49-F238E27FC236}">
                <a16:creationId xmlns:a16="http://schemas.microsoft.com/office/drawing/2014/main" id="{C097232B-F07F-4843-BC74-6015B4B67578}"/>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481134117"/>
              </p:ext>
            </p:extLst>
          </p:nvPr>
        </p:nvGraphicFramePr>
        <p:xfrm>
          <a:off x="573087" y="843280"/>
          <a:ext cx="11182350" cy="5405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8">
            <a:extLst>
              <a:ext uri="{FF2B5EF4-FFF2-40B4-BE49-F238E27FC236}">
                <a16:creationId xmlns:a16="http://schemas.microsoft.com/office/drawing/2014/main" id="{657FB496-3E6A-4935-9195-485F454D1F8E}"/>
              </a:ext>
            </a:extLst>
          </p:cNvPr>
          <p:cNvGraphicFramePr>
            <a:graphicFrameLocks noGrp="1"/>
          </p:cNvGraphicFramePr>
          <p:nvPr>
            <p:extLst>
              <p:ext uri="{D42A27DB-BD31-4B8C-83A1-F6EECF244321}">
                <p14:modId xmlns:p14="http://schemas.microsoft.com/office/powerpoint/2010/main" val="2665415443"/>
              </p:ext>
            </p:extLst>
          </p:nvPr>
        </p:nvGraphicFramePr>
        <p:xfrm>
          <a:off x="705981" y="5805550"/>
          <a:ext cx="11007727" cy="370840"/>
        </p:xfrm>
        <a:graphic>
          <a:graphicData uri="http://schemas.openxmlformats.org/drawingml/2006/table">
            <a:tbl>
              <a:tblPr firstRow="1" bandRow="1">
                <a:tableStyleId>{616DA210-FB5B-4158-B5E0-FEB733F419BA}</a:tableStyleId>
              </a:tblPr>
              <a:tblGrid>
                <a:gridCol w="1767841">
                  <a:extLst>
                    <a:ext uri="{9D8B030D-6E8A-4147-A177-3AD203B41FA5}">
                      <a16:colId xmlns:a16="http://schemas.microsoft.com/office/drawing/2014/main" val="1474394152"/>
                    </a:ext>
                  </a:extLst>
                </a:gridCol>
                <a:gridCol w="1319965">
                  <a:extLst>
                    <a:ext uri="{9D8B030D-6E8A-4147-A177-3AD203B41FA5}">
                      <a16:colId xmlns:a16="http://schemas.microsoft.com/office/drawing/2014/main" val="1142851956"/>
                    </a:ext>
                  </a:extLst>
                </a:gridCol>
                <a:gridCol w="1332690">
                  <a:extLst>
                    <a:ext uri="{9D8B030D-6E8A-4147-A177-3AD203B41FA5}">
                      <a16:colId xmlns:a16="http://schemas.microsoft.com/office/drawing/2014/main" val="1250081065"/>
                    </a:ext>
                  </a:extLst>
                </a:gridCol>
                <a:gridCol w="1303506">
                  <a:extLst>
                    <a:ext uri="{9D8B030D-6E8A-4147-A177-3AD203B41FA5}">
                      <a16:colId xmlns:a16="http://schemas.microsoft.com/office/drawing/2014/main" val="2139499525"/>
                    </a:ext>
                  </a:extLst>
                </a:gridCol>
                <a:gridCol w="1313234">
                  <a:extLst>
                    <a:ext uri="{9D8B030D-6E8A-4147-A177-3AD203B41FA5}">
                      <a16:colId xmlns:a16="http://schemas.microsoft.com/office/drawing/2014/main" val="2279850695"/>
                    </a:ext>
                  </a:extLst>
                </a:gridCol>
                <a:gridCol w="1293905">
                  <a:extLst>
                    <a:ext uri="{9D8B030D-6E8A-4147-A177-3AD203B41FA5}">
                      <a16:colId xmlns:a16="http://schemas.microsoft.com/office/drawing/2014/main" val="3540353593"/>
                    </a:ext>
                  </a:extLst>
                </a:gridCol>
                <a:gridCol w="1341912">
                  <a:extLst>
                    <a:ext uri="{9D8B030D-6E8A-4147-A177-3AD203B41FA5}">
                      <a16:colId xmlns:a16="http://schemas.microsoft.com/office/drawing/2014/main" val="2918212723"/>
                    </a:ext>
                  </a:extLst>
                </a:gridCol>
                <a:gridCol w="1334674">
                  <a:extLst>
                    <a:ext uri="{9D8B030D-6E8A-4147-A177-3AD203B41FA5}">
                      <a16:colId xmlns:a16="http://schemas.microsoft.com/office/drawing/2014/main" val="911213577"/>
                    </a:ext>
                  </a:extLst>
                </a:gridCol>
              </a:tblGrid>
              <a:tr h="370840">
                <a:tc>
                  <a:txBody>
                    <a:bodyPr/>
                    <a:lstStyle/>
                    <a:p>
                      <a:r>
                        <a:rPr lang="en-US" sz="1600"/>
                        <a:t>Difference</a:t>
                      </a:r>
                    </a:p>
                  </a:txBody>
                  <a:tcPr/>
                </a:tc>
                <a:tc>
                  <a:txBody>
                    <a:bodyPr/>
                    <a:lstStyle/>
                    <a:p>
                      <a:pPr algn="ctr"/>
                      <a:r>
                        <a:rPr lang="en-US" sz="1600"/>
                        <a:t>-11.93</a:t>
                      </a:r>
                    </a:p>
                  </a:txBody>
                  <a:tcPr anchor="ctr"/>
                </a:tc>
                <a:tc>
                  <a:txBody>
                    <a:bodyPr/>
                    <a:lstStyle/>
                    <a:p>
                      <a:pPr algn="ctr"/>
                      <a:r>
                        <a:rPr lang="en-US" sz="1600"/>
                        <a:t>-16.16</a:t>
                      </a:r>
                    </a:p>
                  </a:txBody>
                  <a:tcPr anchor="ctr"/>
                </a:tc>
                <a:tc>
                  <a:txBody>
                    <a:bodyPr/>
                    <a:lstStyle/>
                    <a:p>
                      <a:pPr algn="ctr"/>
                      <a:r>
                        <a:rPr lang="en-US" sz="1600"/>
                        <a:t>-16.70%</a:t>
                      </a:r>
                    </a:p>
                  </a:txBody>
                  <a:tcPr anchor="ctr"/>
                </a:tc>
                <a:tc>
                  <a:txBody>
                    <a:bodyPr/>
                    <a:lstStyle/>
                    <a:p>
                      <a:pPr algn="ctr"/>
                      <a:r>
                        <a:rPr lang="en-US" sz="1600"/>
                        <a:t>-14.90%</a:t>
                      </a:r>
                    </a:p>
                  </a:txBody>
                  <a:tcPr anchor="ctr"/>
                </a:tc>
                <a:tc>
                  <a:txBody>
                    <a:bodyPr/>
                    <a:lstStyle/>
                    <a:p>
                      <a:pPr algn="ctr"/>
                      <a:r>
                        <a:rPr lang="en-US" sz="1600"/>
                        <a:t>-16%</a:t>
                      </a:r>
                    </a:p>
                  </a:txBody>
                  <a:tcPr anchor="ctr"/>
                </a:tc>
                <a:tc>
                  <a:txBody>
                    <a:bodyPr/>
                    <a:lstStyle/>
                    <a:p>
                      <a:pPr algn="ctr"/>
                      <a:r>
                        <a:rPr lang="en-US" sz="1600"/>
                        <a:t>-12.33%</a:t>
                      </a:r>
                    </a:p>
                  </a:txBody>
                  <a:tcPr anchor="ctr"/>
                </a:tc>
                <a:tc>
                  <a:txBody>
                    <a:bodyPr/>
                    <a:lstStyle/>
                    <a:p>
                      <a:pPr algn="ctr"/>
                      <a:r>
                        <a:rPr lang="en-US" sz="1600"/>
                        <a:t>-11.81</a:t>
                      </a:r>
                    </a:p>
                  </a:txBody>
                  <a:tcPr anchor="ctr"/>
                </a:tc>
                <a:extLst>
                  <a:ext uri="{0D108BD9-81ED-4DB2-BD59-A6C34878D82A}">
                    <a16:rowId xmlns:a16="http://schemas.microsoft.com/office/drawing/2014/main" val="4068754496"/>
                  </a:ext>
                </a:extLst>
              </a:tr>
            </a:tbl>
          </a:graphicData>
        </a:graphic>
      </p:graphicFrame>
      <p:sp>
        <p:nvSpPr>
          <p:cNvPr id="4" name="Slide Number Placeholder 3">
            <a:extLst>
              <a:ext uri="{FF2B5EF4-FFF2-40B4-BE49-F238E27FC236}">
                <a16:creationId xmlns:a16="http://schemas.microsoft.com/office/drawing/2014/main" id="{45896E28-99CF-4119-83FA-254BDC0F751C}"/>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6" name="Footer Placeholder 5">
            <a:extLst>
              <a:ext uri="{FF2B5EF4-FFF2-40B4-BE49-F238E27FC236}">
                <a16:creationId xmlns:a16="http://schemas.microsoft.com/office/drawing/2014/main" id="{2D222BBF-A790-46EA-A091-B92F035875DC}"/>
              </a:ext>
            </a:extLst>
          </p:cNvPr>
          <p:cNvSpPr>
            <a:spLocks noGrp="1"/>
          </p:cNvSpPr>
          <p:nvPr>
            <p:ph type="ftr" sz="quarter" idx="11"/>
          </p:nvPr>
        </p:nvSpPr>
        <p:spPr/>
        <p:txBody>
          <a:bodyPr/>
          <a:lstStyle/>
          <a:p>
            <a:r>
              <a:rPr lang="en-US"/>
              <a:t>New York State Indicator 11 APR Data 2013-2019</a:t>
            </a:r>
          </a:p>
        </p:txBody>
      </p:sp>
      <p:sp>
        <p:nvSpPr>
          <p:cNvPr id="19" name="Arrow: Up 18">
            <a:extLst>
              <a:ext uri="{FF2B5EF4-FFF2-40B4-BE49-F238E27FC236}">
                <a16:creationId xmlns:a16="http://schemas.microsoft.com/office/drawing/2014/main" id="{4EB1404F-3E29-4F46-AC11-AF24CC57CEE8}"/>
              </a:ext>
              <a:ext uri="{C183D7F6-B498-43B3-948B-1728B52AA6E4}">
                <adec:decorative xmlns:adec="http://schemas.microsoft.com/office/drawing/2017/decorative" val="1"/>
              </a:ext>
            </a:extLst>
          </p:cNvPr>
          <p:cNvSpPr/>
          <p:nvPr/>
        </p:nvSpPr>
        <p:spPr>
          <a:xfrm>
            <a:off x="881978" y="1780140"/>
            <a:ext cx="649041" cy="2805086"/>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a:t>Increase = Improvement</a:t>
            </a:r>
          </a:p>
        </p:txBody>
      </p:sp>
    </p:spTree>
    <p:custDataLst>
      <p:tags r:id="rId1"/>
    </p:custDataLst>
    <p:extLst>
      <p:ext uri="{BB962C8B-B14F-4D97-AF65-F5344CB8AC3E}">
        <p14:creationId xmlns:p14="http://schemas.microsoft.com/office/powerpoint/2010/main" val="18461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3D57-15E2-40D3-A86C-A74EAC81CBC4}"/>
              </a:ext>
            </a:extLst>
          </p:cNvPr>
          <p:cNvSpPr>
            <a:spLocks noGrp="1"/>
          </p:cNvSpPr>
          <p:nvPr>
            <p:ph type="title"/>
          </p:nvPr>
        </p:nvSpPr>
        <p:spPr>
          <a:xfrm>
            <a:off x="1410026" y="-1183566"/>
            <a:ext cx="9371949" cy="1183566"/>
          </a:xfrm>
        </p:spPr>
        <p:txBody>
          <a:bodyPr vert="horz" lIns="91440" tIns="45720" rIns="91440" bIns="45720" rtlCol="0" anchor="b">
            <a:normAutofit fontScale="90000"/>
          </a:bodyPr>
          <a:lstStyle/>
          <a:p>
            <a:pPr>
              <a:defRPr sz="1400" b="0" i="0" u="none" strike="noStrike" kern="1200" spc="0" baseline="0">
                <a:solidFill>
                  <a:srgbClr val="1F3864">
                    <a:lumMod val="65000"/>
                    <a:lumOff val="35000"/>
                  </a:srgbClr>
                </a:solidFill>
                <a:latin typeface="+mn-lt"/>
                <a:ea typeface="+mn-ea"/>
                <a:cs typeface="+mn-cs"/>
              </a:defRPr>
            </a:pPr>
            <a:r>
              <a:rPr lang="en-US" sz="3600">
                <a:solidFill>
                  <a:schemeClr val="tx1">
                    <a:lumMod val="75000"/>
                  </a:schemeClr>
                </a:solidFill>
              </a:rPr>
              <a:t>State-to-State and National Result Comparison​</a:t>
            </a:r>
            <a:br>
              <a:rPr lang="en-US" sz="2800">
                <a:solidFill>
                  <a:schemeClr val="tx1">
                    <a:lumMod val="75000"/>
                  </a:schemeClr>
                </a:solidFill>
              </a:rPr>
            </a:br>
            <a:r>
              <a:rPr lang="en-US" sz="3600">
                <a:solidFill>
                  <a:schemeClr val="tx1">
                    <a:lumMod val="75000"/>
                  </a:schemeClr>
                </a:solidFill>
              </a:rPr>
              <a:t>Indicator 11: Child Find</a:t>
            </a:r>
            <a:br>
              <a:rPr lang="en-US" sz="2800">
                <a:solidFill>
                  <a:schemeClr val="tx1">
                    <a:lumMod val="75000"/>
                  </a:schemeClr>
                </a:solidFill>
              </a:rPr>
            </a:br>
            <a:endParaRPr lang="en-US"/>
          </a:p>
        </p:txBody>
      </p:sp>
      <p:graphicFrame>
        <p:nvGraphicFramePr>
          <p:cNvPr id="7" name="Content Placeholder 6" descr="Bar graph of state results on Indicator 11.  New York has the lowest results compared to California, Florida, Pennsylvania, Illinois, Texas, and Ohio.">
            <a:extLst>
              <a:ext uri="{FF2B5EF4-FFF2-40B4-BE49-F238E27FC236}">
                <a16:creationId xmlns:a16="http://schemas.microsoft.com/office/drawing/2014/main" id="{2570E7AA-5EFE-4D5D-B3C2-F7C0FF969CC3}"/>
              </a:ext>
            </a:extLst>
          </p:cNvPr>
          <p:cNvGraphicFramePr>
            <a:graphicFrameLocks noGrp="1"/>
          </p:cNvGraphicFramePr>
          <p:nvPr>
            <p:ph idx="1"/>
            <p:extLst>
              <p:ext uri="{D42A27DB-BD31-4B8C-83A1-F6EECF244321}">
                <p14:modId xmlns:p14="http://schemas.microsoft.com/office/powerpoint/2010/main" val="704360164"/>
              </p:ext>
            </p:extLst>
          </p:nvPr>
        </p:nvGraphicFramePr>
        <p:xfrm>
          <a:off x="410403" y="447040"/>
          <a:ext cx="11200572" cy="603504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13</a:t>
            </a:fld>
            <a:endParaRPr lang="en-US"/>
          </a:p>
        </p:txBody>
      </p:sp>
      <p:sp>
        <p:nvSpPr>
          <p:cNvPr id="6" name="Footer Placeholder 5">
            <a:extLst>
              <a:ext uri="{FF2B5EF4-FFF2-40B4-BE49-F238E27FC236}">
                <a16:creationId xmlns:a16="http://schemas.microsoft.com/office/drawing/2014/main" id="{B0A2580C-EDFC-43DA-87F9-51AAE62BFCC0}"/>
              </a:ext>
            </a:extLst>
          </p:cNvPr>
          <p:cNvSpPr>
            <a:spLocks noGrp="1"/>
          </p:cNvSpPr>
          <p:nvPr>
            <p:ph type="ftr" sz="quarter" idx="11"/>
          </p:nvPr>
        </p:nvSpPr>
        <p:spPr/>
        <p:txBody>
          <a:bodyPr/>
          <a:lstStyle/>
          <a:p>
            <a:r>
              <a:rPr lang="en-US"/>
              <a:t>State and National Comparison Indicator 11 </a:t>
            </a:r>
          </a:p>
        </p:txBody>
      </p:sp>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63E8-EB61-41C3-B3C4-3C7353820D58}"/>
              </a:ext>
            </a:extLst>
          </p:cNvPr>
          <p:cNvSpPr>
            <a:spLocks noGrp="1"/>
          </p:cNvSpPr>
          <p:nvPr>
            <p:ph type="title"/>
          </p:nvPr>
        </p:nvSpPr>
        <p:spPr>
          <a:xfrm>
            <a:off x="410402" y="199887"/>
            <a:ext cx="9371949" cy="937031"/>
          </a:xfrm>
        </p:spPr>
        <p:txBody>
          <a:bodyPr anchor="b">
            <a:normAutofit/>
          </a:bodyPr>
          <a:lstStyle/>
          <a:p>
            <a:r>
              <a:rPr lang="en-US"/>
              <a:t>Indicator 11 National &amp; Regional Data Comparison </a:t>
            </a:r>
          </a:p>
        </p:txBody>
      </p:sp>
      <p:sp>
        <p:nvSpPr>
          <p:cNvPr id="8" name="TextBox 7">
            <a:extLst>
              <a:ext uri="{FF2B5EF4-FFF2-40B4-BE49-F238E27FC236}">
                <a16:creationId xmlns:a16="http://schemas.microsoft.com/office/drawing/2014/main" id="{BB7922E7-2406-4954-844F-5DF511E78713}"/>
              </a:ext>
            </a:extLst>
          </p:cNvPr>
          <p:cNvSpPr txBox="1"/>
          <p:nvPr/>
        </p:nvSpPr>
        <p:spPr>
          <a:xfrm>
            <a:off x="410402" y="1385396"/>
            <a:ext cx="11420475" cy="415498"/>
          </a:xfrm>
          <a:prstGeom prst="rect">
            <a:avLst/>
          </a:prstGeom>
          <a:noFill/>
        </p:spPr>
        <p:txBody>
          <a:bodyPr wrap="square" rtlCol="0">
            <a:spAutoFit/>
          </a:bodyPr>
          <a:lstStyle/>
          <a:p>
            <a:r>
              <a:rPr lang="en-US" sz="2100"/>
              <a:t>50 states and 10 other administrative units National Comparison: Percent Evaluated within 60 Days</a:t>
            </a:r>
            <a:endParaRPr lang="en-US" sz="2100">
              <a:solidFill>
                <a:srgbClr val="000000"/>
              </a:solidFill>
              <a:latin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3AFE6A7A-3B10-4EFA-92DF-153CBBFC8151}"/>
              </a:ext>
            </a:extLst>
          </p:cNvPr>
          <p:cNvGraphicFramePr>
            <a:graphicFrameLocks noGrp="1"/>
          </p:cNvGraphicFramePr>
          <p:nvPr>
            <p:ph idx="1"/>
            <p:extLst>
              <p:ext uri="{D42A27DB-BD31-4B8C-83A1-F6EECF244321}">
                <p14:modId xmlns:p14="http://schemas.microsoft.com/office/powerpoint/2010/main" val="3511197809"/>
              </p:ext>
            </p:extLst>
          </p:nvPr>
        </p:nvGraphicFramePr>
        <p:xfrm>
          <a:off x="400461" y="1833580"/>
          <a:ext cx="11391073" cy="1547920"/>
        </p:xfrm>
        <a:graphic>
          <a:graphicData uri="http://schemas.openxmlformats.org/drawingml/2006/table">
            <a:tbl>
              <a:tblPr firstRow="1" bandRow="1">
                <a:tableStyleId>{3B4B98B0-60AC-42C2-AFA5-B58CD77FA1E5}</a:tableStyleId>
              </a:tblPr>
              <a:tblGrid>
                <a:gridCol w="2172909">
                  <a:extLst>
                    <a:ext uri="{9D8B030D-6E8A-4147-A177-3AD203B41FA5}">
                      <a16:colId xmlns:a16="http://schemas.microsoft.com/office/drawing/2014/main" val="2975269878"/>
                    </a:ext>
                  </a:extLst>
                </a:gridCol>
                <a:gridCol w="1155622">
                  <a:extLst>
                    <a:ext uri="{9D8B030D-6E8A-4147-A177-3AD203B41FA5}">
                      <a16:colId xmlns:a16="http://schemas.microsoft.com/office/drawing/2014/main" val="212417822"/>
                    </a:ext>
                  </a:extLst>
                </a:gridCol>
                <a:gridCol w="1155622">
                  <a:extLst>
                    <a:ext uri="{9D8B030D-6E8A-4147-A177-3AD203B41FA5}">
                      <a16:colId xmlns:a16="http://schemas.microsoft.com/office/drawing/2014/main" val="1593963273"/>
                    </a:ext>
                  </a:extLst>
                </a:gridCol>
                <a:gridCol w="1726730">
                  <a:extLst>
                    <a:ext uri="{9D8B030D-6E8A-4147-A177-3AD203B41FA5}">
                      <a16:colId xmlns:a16="http://schemas.microsoft.com/office/drawing/2014/main" val="3499888641"/>
                    </a:ext>
                  </a:extLst>
                </a:gridCol>
                <a:gridCol w="1726730">
                  <a:extLst>
                    <a:ext uri="{9D8B030D-6E8A-4147-A177-3AD203B41FA5}">
                      <a16:colId xmlns:a16="http://schemas.microsoft.com/office/drawing/2014/main" val="1424107872"/>
                    </a:ext>
                  </a:extLst>
                </a:gridCol>
                <a:gridCol w="1726730">
                  <a:extLst>
                    <a:ext uri="{9D8B030D-6E8A-4147-A177-3AD203B41FA5}">
                      <a16:colId xmlns:a16="http://schemas.microsoft.com/office/drawing/2014/main" val="523862362"/>
                    </a:ext>
                  </a:extLst>
                </a:gridCol>
                <a:gridCol w="1726730">
                  <a:extLst>
                    <a:ext uri="{9D8B030D-6E8A-4147-A177-3AD203B41FA5}">
                      <a16:colId xmlns:a16="http://schemas.microsoft.com/office/drawing/2014/main" val="3204443350"/>
                    </a:ext>
                  </a:extLst>
                </a:gridCol>
              </a:tblGrid>
              <a:tr h="386980">
                <a:tc>
                  <a:txBody>
                    <a:bodyPr/>
                    <a:lstStyle/>
                    <a:p>
                      <a:pPr algn="ctr" fontAlgn="b"/>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2013</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2014</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2015</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2016</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2017</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2018</a:t>
                      </a:r>
                      <a:endParaRPr lang="en-US" sz="2100" b="0" i="0" u="none" strike="noStrike">
                        <a:solidFill>
                          <a:schemeClr val="tx1"/>
                        </a:solidFill>
                        <a:effectLst/>
                        <a:latin typeface="Calibri" panose="020F0502020204030204" pitchFamily="34" charset="0"/>
                      </a:endParaRPr>
                    </a:p>
                  </a:txBody>
                  <a:tcPr marL="5514" marR="5514" marT="5514" marB="0" anchor="ctr"/>
                </a:tc>
                <a:extLst>
                  <a:ext uri="{0D108BD9-81ED-4DB2-BD59-A6C34878D82A}">
                    <a16:rowId xmlns:a16="http://schemas.microsoft.com/office/drawing/2014/main" val="522935308"/>
                  </a:ext>
                </a:extLst>
              </a:tr>
              <a:tr h="386980">
                <a:tc>
                  <a:txBody>
                    <a:bodyPr/>
                    <a:lstStyle/>
                    <a:p>
                      <a:pPr algn="ctr" fontAlgn="b"/>
                      <a:r>
                        <a:rPr lang="en-US" sz="2100" u="none" strike="noStrike">
                          <a:solidFill>
                            <a:schemeClr val="tx1"/>
                          </a:solidFill>
                          <a:effectLst/>
                        </a:rPr>
                        <a:t>90% to </a:t>
                      </a:r>
                      <a:r>
                        <a:rPr lang="en-US" sz="2100" u="none" strike="noStrike" kern="1200">
                          <a:solidFill>
                            <a:schemeClr val="tx1"/>
                          </a:solidFill>
                          <a:effectLst/>
                        </a:rPr>
                        <a:t>100</a:t>
                      </a:r>
                      <a:r>
                        <a:rPr lang="en-US" sz="2100" u="none" strike="noStrike">
                          <a:solidFill>
                            <a:schemeClr val="tx1"/>
                          </a:solidFill>
                          <a:effectLst/>
                        </a:rPr>
                        <a:t>%</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56</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57</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57</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58</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59</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57</a:t>
                      </a:r>
                      <a:endParaRPr lang="en-US" sz="2100" b="0" i="0" u="none" strike="noStrike">
                        <a:solidFill>
                          <a:schemeClr val="tx1"/>
                        </a:solidFill>
                        <a:effectLst/>
                        <a:latin typeface="Calibri" panose="020F0502020204030204" pitchFamily="34" charset="0"/>
                      </a:endParaRPr>
                    </a:p>
                  </a:txBody>
                  <a:tcPr marL="5514" marR="5514" marT="5514" marB="0" anchor="ctr"/>
                </a:tc>
                <a:extLst>
                  <a:ext uri="{0D108BD9-81ED-4DB2-BD59-A6C34878D82A}">
                    <a16:rowId xmlns:a16="http://schemas.microsoft.com/office/drawing/2014/main" val="46089309"/>
                  </a:ext>
                </a:extLst>
              </a:tr>
              <a:tr h="386980">
                <a:tc>
                  <a:txBody>
                    <a:bodyPr/>
                    <a:lstStyle/>
                    <a:p>
                      <a:pPr algn="ctr" fontAlgn="b"/>
                      <a:r>
                        <a:rPr lang="en-US" sz="2100" u="none" strike="noStrike">
                          <a:solidFill>
                            <a:schemeClr val="tx1"/>
                          </a:solidFill>
                          <a:effectLst/>
                        </a:rPr>
                        <a:t>80% to &lt;90%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bg1"/>
                          </a:solidFill>
                          <a:effectLst/>
                        </a:rPr>
                        <a:t>4</a:t>
                      </a:r>
                      <a:endParaRPr lang="en-US" sz="2100" b="0" i="0" u="none" strike="noStrike">
                        <a:solidFill>
                          <a:schemeClr val="bg1"/>
                        </a:solidFill>
                        <a:effectLst/>
                        <a:latin typeface="Calibri" panose="020F0502020204030204" pitchFamily="34" charset="0"/>
                      </a:endParaRPr>
                    </a:p>
                  </a:txBody>
                  <a:tcPr marL="5514" marR="5514" marT="5514" marB="0" anchor="ctr">
                    <a:solidFill>
                      <a:schemeClr val="accent1">
                        <a:lumMod val="75000"/>
                      </a:schemeClr>
                    </a:solidFill>
                  </a:tcPr>
                </a:tc>
                <a:tc>
                  <a:txBody>
                    <a:bodyPr/>
                    <a:lstStyle/>
                    <a:p>
                      <a:pPr algn="ctr" fontAlgn="b"/>
                      <a:r>
                        <a:rPr lang="en-US" sz="2100" u="none" strike="noStrike">
                          <a:solidFill>
                            <a:schemeClr val="bg1"/>
                          </a:solidFill>
                          <a:effectLst/>
                        </a:rPr>
                        <a:t>3</a:t>
                      </a:r>
                      <a:endParaRPr lang="en-US" sz="2100" b="0" i="0" u="none" strike="noStrike">
                        <a:solidFill>
                          <a:schemeClr val="bg1"/>
                        </a:solidFill>
                        <a:effectLst/>
                        <a:latin typeface="Calibri" panose="020F0502020204030204" pitchFamily="34" charset="0"/>
                      </a:endParaRPr>
                    </a:p>
                  </a:txBody>
                  <a:tcPr marL="5514" marR="5514" marT="5514" marB="0" anchor="ctr">
                    <a:solidFill>
                      <a:schemeClr val="accent1">
                        <a:lumMod val="75000"/>
                      </a:schemeClr>
                    </a:solidFill>
                  </a:tcPr>
                </a:tc>
                <a:tc>
                  <a:txBody>
                    <a:bodyPr/>
                    <a:lstStyle/>
                    <a:p>
                      <a:pPr algn="ctr" fontAlgn="b"/>
                      <a:r>
                        <a:rPr lang="en-US" sz="2100" u="none" strike="noStrike">
                          <a:solidFill>
                            <a:schemeClr val="bg1"/>
                          </a:solidFill>
                          <a:effectLst/>
                        </a:rPr>
                        <a:t>3</a:t>
                      </a:r>
                      <a:endParaRPr lang="en-US" sz="2100" b="0" i="0" u="none" strike="noStrike">
                        <a:solidFill>
                          <a:schemeClr val="bg1"/>
                        </a:solidFill>
                        <a:effectLst/>
                        <a:latin typeface="Calibri" panose="020F0502020204030204" pitchFamily="34" charset="0"/>
                      </a:endParaRPr>
                    </a:p>
                  </a:txBody>
                  <a:tcPr marL="5514" marR="5514" marT="5514" marB="0" anchor="ctr">
                    <a:solidFill>
                      <a:schemeClr val="accent1">
                        <a:lumMod val="75000"/>
                      </a:schemeClr>
                    </a:solidFill>
                  </a:tcPr>
                </a:tc>
                <a:tc>
                  <a:txBody>
                    <a:bodyPr/>
                    <a:lstStyle/>
                    <a:p>
                      <a:pPr algn="ctr" fontAlgn="b"/>
                      <a:r>
                        <a:rPr lang="en-US" sz="2100" u="none" strike="noStrike">
                          <a:solidFill>
                            <a:schemeClr val="bg1"/>
                          </a:solidFill>
                          <a:effectLst/>
                        </a:rPr>
                        <a:t>2</a:t>
                      </a:r>
                      <a:endParaRPr lang="en-US" sz="2100" b="0" i="0" u="none" strike="noStrike">
                        <a:solidFill>
                          <a:schemeClr val="bg1"/>
                        </a:solidFill>
                        <a:effectLst/>
                        <a:latin typeface="Calibri" panose="020F0502020204030204" pitchFamily="34" charset="0"/>
                      </a:endParaRPr>
                    </a:p>
                  </a:txBody>
                  <a:tcPr marL="5514" marR="5514" marT="5514" marB="0" anchor="ctr">
                    <a:solidFill>
                      <a:schemeClr val="accent1">
                        <a:lumMod val="75000"/>
                      </a:schemeClr>
                    </a:solidFill>
                  </a:tcPr>
                </a:tc>
                <a:tc>
                  <a:txBody>
                    <a:bodyPr/>
                    <a:lstStyle/>
                    <a:p>
                      <a:pPr algn="ctr" fontAlgn="b"/>
                      <a:r>
                        <a:rPr lang="en-US" sz="2100" u="none" strike="noStrike">
                          <a:solidFill>
                            <a:schemeClr val="bg1"/>
                          </a:solidFill>
                          <a:effectLst/>
                        </a:rPr>
                        <a:t>1</a:t>
                      </a:r>
                      <a:endParaRPr lang="en-US" sz="2100" b="0" i="0" u="none" strike="noStrike">
                        <a:solidFill>
                          <a:schemeClr val="bg1"/>
                        </a:solidFill>
                        <a:effectLst/>
                        <a:latin typeface="Calibri" panose="020F0502020204030204" pitchFamily="34" charset="0"/>
                      </a:endParaRPr>
                    </a:p>
                  </a:txBody>
                  <a:tcPr marL="5514" marR="5514" marT="5514" marB="0" anchor="ctr">
                    <a:solidFill>
                      <a:schemeClr val="accent1">
                        <a:lumMod val="75000"/>
                      </a:schemeClr>
                    </a:solidFill>
                  </a:tcPr>
                </a:tc>
                <a:tc>
                  <a:txBody>
                    <a:bodyPr/>
                    <a:lstStyle/>
                    <a:p>
                      <a:pPr algn="ctr" fontAlgn="b"/>
                      <a:r>
                        <a:rPr lang="en-US" sz="2100" u="none" strike="noStrike">
                          <a:solidFill>
                            <a:schemeClr val="bg1"/>
                          </a:solidFill>
                          <a:effectLst/>
                        </a:rPr>
                        <a:t>3</a:t>
                      </a:r>
                      <a:endParaRPr lang="en-US" sz="2100" b="0" i="0" u="none" strike="noStrike">
                        <a:solidFill>
                          <a:schemeClr val="bg1"/>
                        </a:solidFill>
                        <a:effectLst/>
                        <a:latin typeface="Calibri" panose="020F0502020204030204" pitchFamily="34" charset="0"/>
                      </a:endParaRPr>
                    </a:p>
                  </a:txBody>
                  <a:tcPr marL="5514" marR="5514" marT="5514" marB="0" anchor="ctr">
                    <a:solidFill>
                      <a:schemeClr val="accent1">
                        <a:lumMod val="75000"/>
                      </a:schemeClr>
                    </a:solidFill>
                  </a:tcPr>
                </a:tc>
                <a:extLst>
                  <a:ext uri="{0D108BD9-81ED-4DB2-BD59-A6C34878D82A}">
                    <a16:rowId xmlns:a16="http://schemas.microsoft.com/office/drawing/2014/main" val="2257430132"/>
                  </a:ext>
                </a:extLst>
              </a:tr>
              <a:tr h="386980">
                <a:tc>
                  <a:txBody>
                    <a:bodyPr/>
                    <a:lstStyle/>
                    <a:p>
                      <a:pPr algn="ctr" fontAlgn="b"/>
                      <a:r>
                        <a:rPr lang="en-US" sz="2100" u="none" strike="noStrike">
                          <a:solidFill>
                            <a:schemeClr val="tx1"/>
                          </a:solidFill>
                          <a:effectLst/>
                        </a:rPr>
                        <a:t>0% to &lt;80%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0</a:t>
                      </a:r>
                      <a:endParaRPr lang="en-US" sz="2100" b="0" i="0" u="none" strike="noStrike">
                        <a:solidFill>
                          <a:schemeClr val="tx1"/>
                        </a:solidFill>
                        <a:effectLst/>
                        <a:latin typeface="Calibri" panose="020F0502020204030204" pitchFamily="34" charset="0"/>
                      </a:endParaRPr>
                    </a:p>
                  </a:txBody>
                  <a:tcPr marL="5514" marR="5514" marT="5514" marB="0" anchor="ctr"/>
                </a:tc>
                <a:tc>
                  <a:txBody>
                    <a:bodyPr/>
                    <a:lstStyle/>
                    <a:p>
                      <a:pPr algn="ctr" fontAlgn="b"/>
                      <a:r>
                        <a:rPr lang="en-US" sz="2100" u="none" strike="noStrike">
                          <a:solidFill>
                            <a:schemeClr val="tx1"/>
                          </a:solidFill>
                          <a:effectLst/>
                        </a:rPr>
                        <a:t>0</a:t>
                      </a:r>
                      <a:endParaRPr lang="en-US" sz="2100" b="0" i="0" u="none" strike="noStrike">
                        <a:solidFill>
                          <a:schemeClr val="tx1"/>
                        </a:solidFill>
                        <a:effectLst/>
                        <a:latin typeface="Calibri" panose="020F0502020204030204" pitchFamily="34" charset="0"/>
                      </a:endParaRPr>
                    </a:p>
                  </a:txBody>
                  <a:tcPr marL="5514" marR="5514" marT="5514" marB="0" anchor="ctr"/>
                </a:tc>
                <a:extLst>
                  <a:ext uri="{0D108BD9-81ED-4DB2-BD59-A6C34878D82A}">
                    <a16:rowId xmlns:a16="http://schemas.microsoft.com/office/drawing/2014/main" val="66657714"/>
                  </a:ext>
                </a:extLst>
              </a:tr>
            </a:tbl>
          </a:graphicData>
        </a:graphic>
      </p:graphicFrame>
      <p:sp>
        <p:nvSpPr>
          <p:cNvPr id="5" name="TextBox 4">
            <a:extLst>
              <a:ext uri="{FF2B5EF4-FFF2-40B4-BE49-F238E27FC236}">
                <a16:creationId xmlns:a16="http://schemas.microsoft.com/office/drawing/2014/main" id="{9C44112A-DFA7-4A53-B417-F4BD0EF7537A}"/>
              </a:ext>
            </a:extLst>
          </p:cNvPr>
          <p:cNvSpPr txBox="1"/>
          <p:nvPr/>
        </p:nvSpPr>
        <p:spPr>
          <a:xfrm>
            <a:off x="385761" y="3589403"/>
            <a:ext cx="11420475" cy="415498"/>
          </a:xfrm>
          <a:prstGeom prst="rect">
            <a:avLst/>
          </a:prstGeom>
          <a:noFill/>
        </p:spPr>
        <p:txBody>
          <a:bodyPr wrap="square" rtlCol="0">
            <a:spAutoFit/>
          </a:bodyPr>
          <a:lstStyle/>
          <a:p>
            <a:pPr algn="ctr"/>
            <a:r>
              <a:rPr lang="en-US" sz="2100"/>
              <a:t>3-Year Average New York State District Data (2017-18 through 2019-20)</a:t>
            </a:r>
            <a:endParaRPr lang="en-US" sz="2100" b="1">
              <a:solidFill>
                <a:srgbClr val="000000"/>
              </a:solidFill>
            </a:endParaRPr>
          </a:p>
        </p:txBody>
      </p:sp>
      <p:graphicFrame>
        <p:nvGraphicFramePr>
          <p:cNvPr id="3" name="Table 2">
            <a:extLst>
              <a:ext uri="{FF2B5EF4-FFF2-40B4-BE49-F238E27FC236}">
                <a16:creationId xmlns:a16="http://schemas.microsoft.com/office/drawing/2014/main" id="{C460501B-448C-4BBA-AD08-5B03C668ADC7}"/>
              </a:ext>
            </a:extLst>
          </p:cNvPr>
          <p:cNvGraphicFramePr>
            <a:graphicFrameLocks noGrp="1"/>
          </p:cNvGraphicFramePr>
          <p:nvPr>
            <p:extLst>
              <p:ext uri="{D42A27DB-BD31-4B8C-83A1-F6EECF244321}">
                <p14:modId xmlns:p14="http://schemas.microsoft.com/office/powerpoint/2010/main" val="2353848089"/>
              </p:ext>
            </p:extLst>
          </p:nvPr>
        </p:nvGraphicFramePr>
        <p:xfrm>
          <a:off x="385761" y="4005633"/>
          <a:ext cx="11420475" cy="2499193"/>
        </p:xfrm>
        <a:graphic>
          <a:graphicData uri="http://schemas.openxmlformats.org/drawingml/2006/table">
            <a:tbl>
              <a:tblPr firstRow="1" bandRow="1">
                <a:tableStyleId>{3B4B98B0-60AC-42C2-AFA5-B58CD77FA1E5}</a:tableStyleId>
              </a:tblPr>
              <a:tblGrid>
                <a:gridCol w="3819525">
                  <a:extLst>
                    <a:ext uri="{9D8B030D-6E8A-4147-A177-3AD203B41FA5}">
                      <a16:colId xmlns:a16="http://schemas.microsoft.com/office/drawing/2014/main" val="1862997762"/>
                    </a:ext>
                  </a:extLst>
                </a:gridCol>
                <a:gridCol w="2616510">
                  <a:extLst>
                    <a:ext uri="{9D8B030D-6E8A-4147-A177-3AD203B41FA5}">
                      <a16:colId xmlns:a16="http://schemas.microsoft.com/office/drawing/2014/main" val="1567641364"/>
                    </a:ext>
                  </a:extLst>
                </a:gridCol>
                <a:gridCol w="2586737">
                  <a:extLst>
                    <a:ext uri="{9D8B030D-6E8A-4147-A177-3AD203B41FA5}">
                      <a16:colId xmlns:a16="http://schemas.microsoft.com/office/drawing/2014/main" val="2232098137"/>
                    </a:ext>
                  </a:extLst>
                </a:gridCol>
                <a:gridCol w="2397703">
                  <a:extLst>
                    <a:ext uri="{9D8B030D-6E8A-4147-A177-3AD203B41FA5}">
                      <a16:colId xmlns:a16="http://schemas.microsoft.com/office/drawing/2014/main" val="2516867604"/>
                    </a:ext>
                  </a:extLst>
                </a:gridCol>
              </a:tblGrid>
              <a:tr h="811064">
                <a:tc>
                  <a:txBody>
                    <a:bodyPr/>
                    <a:lstStyle/>
                    <a:p>
                      <a:pPr algn="l" fontAlgn="b"/>
                      <a:endParaRPr lang="en-US" sz="1600" u="none" strike="noStrike" kern="1200">
                        <a:solidFill>
                          <a:schemeClr val="tx1"/>
                        </a:solidFill>
                        <a:effectLst/>
                        <a:latin typeface="+mn-lt"/>
                        <a:ea typeface="+mn-ea"/>
                        <a:cs typeface="+mn-cs"/>
                      </a:endParaRPr>
                    </a:p>
                  </a:txBody>
                  <a:tcPr marL="6350" marR="6350" marT="6350" marB="0" anchor="b"/>
                </a:tc>
                <a:tc>
                  <a:txBody>
                    <a:bodyPr/>
                    <a:lstStyle/>
                    <a:p>
                      <a:pPr algn="ctr" fontAlgn="b"/>
                      <a:r>
                        <a:rPr lang="en-US" sz="1800" u="none" strike="noStrike">
                          <a:effectLst/>
                        </a:rPr>
                        <a:t>All districts on sampling schedule</a:t>
                      </a:r>
                      <a:endParaRPr lang="en-US" sz="1800" b="1" i="0" u="none" strike="noStrike">
                        <a:solidFill>
                          <a:srgbClr val="000000"/>
                        </a:solidFill>
                        <a:effectLst/>
                        <a:latin typeface="+mn-lt"/>
                      </a:endParaRPr>
                    </a:p>
                  </a:txBody>
                  <a:tcPr marL="7172" marR="7172" marT="7172" marB="0" anchor="ctr"/>
                </a:tc>
                <a:tc>
                  <a:txBody>
                    <a:bodyPr/>
                    <a:lstStyle/>
                    <a:p>
                      <a:pPr algn="ctr" fontAlgn="b"/>
                      <a:r>
                        <a:rPr lang="en-US" sz="1800" u="none" strike="noStrike">
                          <a:effectLst/>
                        </a:rPr>
                        <a:t>NYC sample</a:t>
                      </a:r>
                      <a:endParaRPr lang="en-US" sz="1800" b="1" i="0" u="none" strike="noStrike">
                        <a:solidFill>
                          <a:srgbClr val="000000"/>
                        </a:solidFill>
                        <a:effectLst/>
                        <a:latin typeface="+mn-lt"/>
                      </a:endParaRPr>
                    </a:p>
                  </a:txBody>
                  <a:tcPr marL="7172" marR="7172" marT="7172" marB="0" anchor="ctr"/>
                </a:tc>
                <a:tc>
                  <a:txBody>
                    <a:bodyPr/>
                    <a:lstStyle/>
                    <a:p>
                      <a:pPr algn="ctr" fontAlgn="b"/>
                      <a:r>
                        <a:rPr lang="en-US" sz="1800" u="none" strike="noStrike">
                          <a:effectLst/>
                        </a:rPr>
                        <a:t>Rest of State districts on sampling schedule</a:t>
                      </a:r>
                      <a:endParaRPr lang="en-US" sz="1800" b="1" i="0" u="none" strike="noStrike">
                        <a:solidFill>
                          <a:srgbClr val="000000"/>
                        </a:solidFill>
                        <a:effectLst/>
                        <a:latin typeface="+mn-lt"/>
                      </a:endParaRPr>
                    </a:p>
                  </a:txBody>
                  <a:tcPr marL="7172" marR="7172" marT="7172" marB="0" anchor="ctr"/>
                </a:tc>
                <a:extLst>
                  <a:ext uri="{0D108BD9-81ED-4DB2-BD59-A6C34878D82A}">
                    <a16:rowId xmlns:a16="http://schemas.microsoft.com/office/drawing/2014/main" val="2977269493"/>
                  </a:ext>
                </a:extLst>
              </a:tr>
              <a:tr h="330232">
                <a:tc>
                  <a:txBody>
                    <a:bodyPr/>
                    <a:lstStyle/>
                    <a:p>
                      <a:pPr algn="l" fontAlgn="b"/>
                      <a:r>
                        <a:rPr lang="en-US" sz="1600" u="none" strike="noStrike" kern="1200">
                          <a:solidFill>
                            <a:schemeClr val="tx1"/>
                          </a:solidFill>
                          <a:effectLst/>
                        </a:rPr>
                        <a:t>on time</a:t>
                      </a:r>
                      <a:endParaRPr lang="en-US" sz="1600" u="none" strike="noStrike" kern="1200">
                        <a:solidFill>
                          <a:schemeClr val="tx1"/>
                        </a:solidFill>
                        <a:effectLst/>
                        <a:latin typeface="+mn-lt"/>
                        <a:ea typeface="+mn-ea"/>
                        <a:cs typeface="+mn-cs"/>
                      </a:endParaRPr>
                    </a:p>
                  </a:txBody>
                  <a:tcPr marL="6350" marR="6350" marT="6350" marB="0" anchor="b"/>
                </a:tc>
                <a:tc>
                  <a:txBody>
                    <a:bodyPr/>
                    <a:lstStyle/>
                    <a:p>
                      <a:pPr algn="ctr" fontAlgn="b"/>
                      <a:r>
                        <a:rPr lang="en-US" sz="1600" u="none" strike="noStrike">
                          <a:effectLst/>
                        </a:rPr>
                        <a:t>38,516</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15,022</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23,494</a:t>
                      </a:r>
                      <a:endParaRPr lang="en-US" sz="1600" b="0" i="0" u="none" strike="noStrike">
                        <a:solidFill>
                          <a:srgbClr val="000000"/>
                        </a:solidFill>
                        <a:effectLst/>
                        <a:latin typeface="+mn-lt"/>
                      </a:endParaRPr>
                    </a:p>
                  </a:txBody>
                  <a:tcPr marL="7172" marR="7172" marT="7172" marB="0" anchor="b"/>
                </a:tc>
                <a:extLst>
                  <a:ext uri="{0D108BD9-81ED-4DB2-BD59-A6C34878D82A}">
                    <a16:rowId xmlns:a16="http://schemas.microsoft.com/office/drawing/2014/main" val="3883663406"/>
                  </a:ext>
                </a:extLst>
              </a:tr>
              <a:tr h="330232">
                <a:tc>
                  <a:txBody>
                    <a:bodyPr/>
                    <a:lstStyle/>
                    <a:p>
                      <a:pPr algn="l" fontAlgn="b"/>
                      <a:r>
                        <a:rPr lang="en-US" sz="1600" u="none" strike="noStrike" kern="1200">
                          <a:solidFill>
                            <a:schemeClr val="tx1"/>
                          </a:solidFill>
                          <a:effectLst/>
                        </a:rPr>
                        <a:t>compliant reason</a:t>
                      </a:r>
                      <a:endParaRPr lang="en-US" sz="1600" u="none" strike="noStrike" kern="1200">
                        <a:solidFill>
                          <a:schemeClr val="tx1"/>
                        </a:solidFill>
                        <a:effectLst/>
                        <a:latin typeface="+mn-lt"/>
                        <a:ea typeface="+mn-ea"/>
                        <a:cs typeface="+mn-cs"/>
                      </a:endParaRPr>
                    </a:p>
                  </a:txBody>
                  <a:tcPr marL="6350" marR="6350" marT="6350" marB="0" anchor="b"/>
                </a:tc>
                <a:tc>
                  <a:txBody>
                    <a:bodyPr/>
                    <a:lstStyle/>
                    <a:p>
                      <a:pPr algn="ctr" fontAlgn="b"/>
                      <a:r>
                        <a:rPr lang="en-US" sz="1600" u="none" strike="noStrike">
                          <a:effectLst/>
                        </a:rPr>
                        <a:t>4,819</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1,451</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3,368</a:t>
                      </a:r>
                      <a:endParaRPr lang="en-US" sz="1600" b="0" i="0" u="none" strike="noStrike">
                        <a:solidFill>
                          <a:srgbClr val="000000"/>
                        </a:solidFill>
                        <a:effectLst/>
                        <a:latin typeface="+mn-lt"/>
                      </a:endParaRPr>
                    </a:p>
                  </a:txBody>
                  <a:tcPr marL="7172" marR="7172" marT="7172" marB="0" anchor="b"/>
                </a:tc>
                <a:extLst>
                  <a:ext uri="{0D108BD9-81ED-4DB2-BD59-A6C34878D82A}">
                    <a16:rowId xmlns:a16="http://schemas.microsoft.com/office/drawing/2014/main" val="2652476603"/>
                  </a:ext>
                </a:extLst>
              </a:tr>
              <a:tr h="330232">
                <a:tc>
                  <a:txBody>
                    <a:bodyPr/>
                    <a:lstStyle/>
                    <a:p>
                      <a:pPr algn="l" fontAlgn="b"/>
                      <a:r>
                        <a:rPr lang="en-US" sz="1600" u="none" strike="noStrike" kern="1200">
                          <a:solidFill>
                            <a:schemeClr val="tx1"/>
                          </a:solidFill>
                          <a:effectLst/>
                        </a:rPr>
                        <a:t>noncompliant reason</a:t>
                      </a:r>
                      <a:endParaRPr lang="en-US" sz="1600" u="none" strike="noStrike" kern="1200">
                        <a:solidFill>
                          <a:schemeClr val="tx1"/>
                        </a:solidFill>
                        <a:effectLst/>
                        <a:latin typeface="+mn-lt"/>
                        <a:ea typeface="+mn-ea"/>
                        <a:cs typeface="+mn-cs"/>
                      </a:endParaRPr>
                    </a:p>
                  </a:txBody>
                  <a:tcPr marL="6350" marR="6350" marT="6350" marB="0" anchor="b"/>
                </a:tc>
                <a:tc>
                  <a:txBody>
                    <a:bodyPr/>
                    <a:lstStyle/>
                    <a:p>
                      <a:pPr algn="ctr" fontAlgn="b"/>
                      <a:r>
                        <a:rPr lang="en-US" sz="1600" u="none" strike="noStrike">
                          <a:effectLst/>
                        </a:rPr>
                        <a:t>5,272</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4,281</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991</a:t>
                      </a:r>
                      <a:endParaRPr lang="en-US" sz="1600" b="0" i="0" u="none" strike="noStrike">
                        <a:solidFill>
                          <a:srgbClr val="000000"/>
                        </a:solidFill>
                        <a:effectLst/>
                        <a:latin typeface="+mn-lt"/>
                      </a:endParaRPr>
                    </a:p>
                  </a:txBody>
                  <a:tcPr marL="7172" marR="7172" marT="7172" marB="0" anchor="b"/>
                </a:tc>
                <a:extLst>
                  <a:ext uri="{0D108BD9-81ED-4DB2-BD59-A6C34878D82A}">
                    <a16:rowId xmlns:a16="http://schemas.microsoft.com/office/drawing/2014/main" val="4151218398"/>
                  </a:ext>
                </a:extLst>
              </a:tr>
              <a:tr h="330232">
                <a:tc>
                  <a:txBody>
                    <a:bodyPr/>
                    <a:lstStyle/>
                    <a:p>
                      <a:pPr algn="l" fontAlgn="b"/>
                      <a:r>
                        <a:rPr lang="en-US" sz="1600" u="none" strike="noStrike" kern="1200">
                          <a:solidFill>
                            <a:schemeClr val="tx1"/>
                          </a:solidFill>
                          <a:effectLst/>
                        </a:rPr>
                        <a:t>Total referrals</a:t>
                      </a:r>
                      <a:endParaRPr lang="en-US" sz="1600" u="none" strike="noStrike" kern="1200">
                        <a:solidFill>
                          <a:schemeClr val="tx1"/>
                        </a:solidFill>
                        <a:effectLst/>
                        <a:latin typeface="+mn-lt"/>
                        <a:ea typeface="+mn-ea"/>
                        <a:cs typeface="+mn-cs"/>
                      </a:endParaRPr>
                    </a:p>
                  </a:txBody>
                  <a:tcPr marL="6350" marR="6350" marT="6350" marB="0" anchor="b"/>
                </a:tc>
                <a:tc>
                  <a:txBody>
                    <a:bodyPr/>
                    <a:lstStyle/>
                    <a:p>
                      <a:pPr algn="ctr" fontAlgn="b"/>
                      <a:r>
                        <a:rPr lang="en-US" sz="1600" u="none" strike="noStrike">
                          <a:effectLst/>
                        </a:rPr>
                        <a:t>50,059</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21,159</a:t>
                      </a:r>
                      <a:endParaRPr lang="en-US" sz="1600" b="0" i="0" u="none" strike="noStrike">
                        <a:solidFill>
                          <a:srgbClr val="000000"/>
                        </a:solidFill>
                        <a:effectLst/>
                        <a:latin typeface="+mn-lt"/>
                      </a:endParaRPr>
                    </a:p>
                  </a:txBody>
                  <a:tcPr marL="7172" marR="7172" marT="7172" marB="0" anchor="b"/>
                </a:tc>
                <a:tc>
                  <a:txBody>
                    <a:bodyPr/>
                    <a:lstStyle/>
                    <a:p>
                      <a:pPr algn="ctr" fontAlgn="b"/>
                      <a:r>
                        <a:rPr lang="en-US" sz="1600" u="none" strike="noStrike">
                          <a:effectLst/>
                        </a:rPr>
                        <a:t>28,900</a:t>
                      </a:r>
                      <a:endParaRPr lang="en-US" sz="1600" b="0" i="0" u="none" strike="noStrike">
                        <a:solidFill>
                          <a:srgbClr val="000000"/>
                        </a:solidFill>
                        <a:effectLst/>
                        <a:latin typeface="+mn-lt"/>
                      </a:endParaRPr>
                    </a:p>
                  </a:txBody>
                  <a:tcPr marL="7172" marR="7172" marT="7172" marB="0" anchor="b"/>
                </a:tc>
                <a:extLst>
                  <a:ext uri="{0D108BD9-81ED-4DB2-BD59-A6C34878D82A}">
                    <a16:rowId xmlns:a16="http://schemas.microsoft.com/office/drawing/2014/main" val="1182432279"/>
                  </a:ext>
                </a:extLst>
              </a:tr>
              <a:tr h="367201">
                <a:tc>
                  <a:txBody>
                    <a:bodyPr/>
                    <a:lstStyle/>
                    <a:p>
                      <a:pPr algn="l" fontAlgn="b"/>
                      <a:r>
                        <a:rPr lang="en-US" sz="2100" b="0" u="none" strike="noStrike" kern="1200">
                          <a:solidFill>
                            <a:schemeClr val="tx1"/>
                          </a:solidFill>
                          <a:effectLst/>
                        </a:rPr>
                        <a:t>Annual Performance Report rate:</a:t>
                      </a:r>
                      <a:endParaRPr lang="en-US" sz="2100" b="0" u="none" strike="noStrike" kern="1200">
                        <a:solidFill>
                          <a:schemeClr val="tx1"/>
                        </a:solidFill>
                        <a:effectLst/>
                        <a:latin typeface="+mn-lt"/>
                        <a:ea typeface="+mn-ea"/>
                        <a:cs typeface="+mn-cs"/>
                      </a:endParaRPr>
                    </a:p>
                  </a:txBody>
                  <a:tcPr marL="6350" marR="6350" marT="6350" marB="0" anchor="b"/>
                </a:tc>
                <a:tc>
                  <a:txBody>
                    <a:bodyPr/>
                    <a:lstStyle/>
                    <a:p>
                      <a:pPr algn="ctr" fontAlgn="b"/>
                      <a:r>
                        <a:rPr lang="en-US" sz="2100" b="0" u="none" strike="noStrike">
                          <a:effectLst/>
                        </a:rPr>
                        <a:t>89.15%</a:t>
                      </a:r>
                      <a:endParaRPr lang="en-US" sz="2100" b="0" i="0" u="none" strike="noStrike">
                        <a:solidFill>
                          <a:srgbClr val="000000"/>
                        </a:solidFill>
                        <a:effectLst/>
                        <a:latin typeface="+mn-lt"/>
                      </a:endParaRPr>
                    </a:p>
                  </a:txBody>
                  <a:tcPr marL="7172" marR="7172" marT="7172" marB="0" anchor="b"/>
                </a:tc>
                <a:tc>
                  <a:txBody>
                    <a:bodyPr/>
                    <a:lstStyle/>
                    <a:p>
                      <a:pPr algn="ctr" fontAlgn="b"/>
                      <a:r>
                        <a:rPr lang="en-US" sz="2100" b="0" u="none" strike="noStrike">
                          <a:effectLst/>
                        </a:rPr>
                        <a:t>79.37%</a:t>
                      </a:r>
                      <a:endParaRPr lang="en-US" sz="2100" b="0" i="0" u="none" strike="noStrike">
                        <a:solidFill>
                          <a:srgbClr val="000000"/>
                        </a:solidFill>
                        <a:effectLst/>
                        <a:latin typeface="+mn-lt"/>
                      </a:endParaRPr>
                    </a:p>
                  </a:txBody>
                  <a:tcPr marL="7172" marR="7172" marT="7172" marB="0" anchor="b"/>
                </a:tc>
                <a:tc>
                  <a:txBody>
                    <a:bodyPr/>
                    <a:lstStyle/>
                    <a:p>
                      <a:pPr algn="ctr" fontAlgn="b"/>
                      <a:r>
                        <a:rPr lang="en-US" sz="2100" b="0" u="none" strike="noStrike">
                          <a:effectLst/>
                        </a:rPr>
                        <a:t>96.44%</a:t>
                      </a:r>
                      <a:endParaRPr lang="en-US" sz="2100" b="0" i="0" u="none" strike="noStrike">
                        <a:solidFill>
                          <a:srgbClr val="000000"/>
                        </a:solidFill>
                        <a:effectLst/>
                        <a:latin typeface="+mn-lt"/>
                      </a:endParaRPr>
                    </a:p>
                  </a:txBody>
                  <a:tcPr marL="7172" marR="7172" marT="7172" marB="0" anchor="b"/>
                </a:tc>
                <a:extLst>
                  <a:ext uri="{0D108BD9-81ED-4DB2-BD59-A6C34878D82A}">
                    <a16:rowId xmlns:a16="http://schemas.microsoft.com/office/drawing/2014/main" val="1648298777"/>
                  </a:ext>
                </a:extLst>
              </a:tr>
            </a:tbl>
          </a:graphicData>
        </a:graphic>
      </p:graphicFrame>
      <p:sp>
        <p:nvSpPr>
          <p:cNvPr id="4" name="Slide Number Placeholder 3">
            <a:extLst>
              <a:ext uri="{FF2B5EF4-FFF2-40B4-BE49-F238E27FC236}">
                <a16:creationId xmlns:a16="http://schemas.microsoft.com/office/drawing/2014/main" id="{4B5D4A5B-FA6C-468E-BF09-8D534D1E91C9}"/>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14</a:t>
            </a:fld>
            <a:endParaRPr lang="en-US" sz="1000"/>
          </a:p>
        </p:txBody>
      </p:sp>
      <p:sp>
        <p:nvSpPr>
          <p:cNvPr id="6" name="Footer Placeholder 5">
            <a:extLst>
              <a:ext uri="{FF2B5EF4-FFF2-40B4-BE49-F238E27FC236}">
                <a16:creationId xmlns:a16="http://schemas.microsoft.com/office/drawing/2014/main" id="{183E0AB4-F44A-487B-913F-92C9D071E60A}"/>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National and State (New York City and Rest of State) </a:t>
            </a:r>
          </a:p>
        </p:txBody>
      </p:sp>
    </p:spTree>
    <p:extLst>
      <p:ext uri="{BB962C8B-B14F-4D97-AF65-F5344CB8AC3E}">
        <p14:creationId xmlns:p14="http://schemas.microsoft.com/office/powerpoint/2010/main" val="70566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92B8-FB9A-4DE8-86CD-D72197343129}"/>
              </a:ext>
            </a:extLst>
          </p:cNvPr>
          <p:cNvSpPr>
            <a:spLocks noGrp="1"/>
          </p:cNvSpPr>
          <p:nvPr>
            <p:ph type="title"/>
          </p:nvPr>
        </p:nvSpPr>
        <p:spPr>
          <a:xfrm>
            <a:off x="668498" y="157930"/>
            <a:ext cx="9113853" cy="942061"/>
          </a:xfrm>
        </p:spPr>
        <p:txBody>
          <a:bodyPr vert="horz" lIns="91440" tIns="45720" rIns="91440" bIns="45720" rtlCol="0" anchor="b">
            <a:noAutofit/>
          </a:bodyPr>
          <a:lstStyle/>
          <a:p>
            <a:r>
              <a:rPr lang="en-US" sz="3000"/>
              <a:t>2019 New York State Indicator 11 Data</a:t>
            </a:r>
            <a:br>
              <a:rPr lang="en-US" sz="3000"/>
            </a:br>
            <a:r>
              <a:rPr lang="en-US" sz="3000"/>
              <a:t>Compliant Delay Reasons Reported </a:t>
            </a:r>
          </a:p>
        </p:txBody>
      </p:sp>
      <p:sp>
        <p:nvSpPr>
          <p:cNvPr id="5" name="Slide Number Placeholder 4">
            <a:extLst>
              <a:ext uri="{FF2B5EF4-FFF2-40B4-BE49-F238E27FC236}">
                <a16:creationId xmlns:a16="http://schemas.microsoft.com/office/drawing/2014/main" id="{125E5BF1-F90C-4272-A381-CA8C50606A29}"/>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15</a:t>
            </a:fld>
            <a:endParaRPr lang="en-US" sz="1000"/>
          </a:p>
        </p:txBody>
      </p:sp>
      <p:sp>
        <p:nvSpPr>
          <p:cNvPr id="7" name="Footer Placeholder 6">
            <a:extLst>
              <a:ext uri="{FF2B5EF4-FFF2-40B4-BE49-F238E27FC236}">
                <a16:creationId xmlns:a16="http://schemas.microsoft.com/office/drawing/2014/main" id="{2DA63DC3-9DAC-4C00-967E-3FF8C110F87A}"/>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11 Complaint Reasons for a Delay in Evaluation (CSE sample size 1318 &amp; CPSE sample size 1435)</a:t>
            </a:r>
          </a:p>
        </p:txBody>
      </p:sp>
      <p:graphicFrame>
        <p:nvGraphicFramePr>
          <p:cNvPr id="13" name="Content Placeholder 12" descr="Two circle graphs to illustrate the Compliant Reasons why an evaluation was delayed in 2019.  For both the CSE and CPSE, the most frequently reported reason was that the evaluation was completed on time but postponed due to parent request. ">
            <a:extLst>
              <a:ext uri="{FF2B5EF4-FFF2-40B4-BE49-F238E27FC236}">
                <a16:creationId xmlns:a16="http://schemas.microsoft.com/office/drawing/2014/main" id="{6B7B299E-072F-4397-8597-92E5AAC02C2C}"/>
              </a:ext>
            </a:extLst>
          </p:cNvPr>
          <p:cNvGraphicFramePr>
            <a:graphicFrameLocks noGrp="1"/>
          </p:cNvGraphicFramePr>
          <p:nvPr>
            <p:ph idx="1"/>
            <p:extLst>
              <p:ext uri="{D42A27DB-BD31-4B8C-83A1-F6EECF244321}">
                <p14:modId xmlns:p14="http://schemas.microsoft.com/office/powerpoint/2010/main" val="3040198089"/>
              </p:ext>
            </p:extLst>
          </p:nvPr>
        </p:nvGraphicFramePr>
        <p:xfrm>
          <a:off x="342899" y="1104908"/>
          <a:ext cx="11630025" cy="54458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8DC8F34-6B4B-45B5-969C-2D32C9D7EC51}"/>
              </a:ext>
            </a:extLst>
          </p:cNvPr>
          <p:cNvSpPr txBox="1"/>
          <p:nvPr/>
        </p:nvSpPr>
        <p:spPr>
          <a:xfrm>
            <a:off x="3037680" y="2358899"/>
            <a:ext cx="1112805" cy="584775"/>
          </a:xfrm>
          <a:prstGeom prst="rect">
            <a:avLst/>
          </a:prstGeom>
          <a:noFill/>
        </p:spPr>
        <p:txBody>
          <a:bodyPr wrap="none" rtlCol="0">
            <a:spAutoFit/>
          </a:bodyPr>
          <a:lstStyle/>
          <a:p>
            <a:r>
              <a:rPr lang="en-US" sz="3200"/>
              <a:t>CPSE</a:t>
            </a:r>
          </a:p>
        </p:txBody>
      </p:sp>
      <p:sp>
        <p:nvSpPr>
          <p:cNvPr id="3" name="TextBox 2">
            <a:extLst>
              <a:ext uri="{FF2B5EF4-FFF2-40B4-BE49-F238E27FC236}">
                <a16:creationId xmlns:a16="http://schemas.microsoft.com/office/drawing/2014/main" id="{FE1260B7-4B47-4529-AA72-B7CA25C079C8}"/>
              </a:ext>
            </a:extLst>
          </p:cNvPr>
          <p:cNvSpPr txBox="1"/>
          <p:nvPr/>
        </p:nvSpPr>
        <p:spPr>
          <a:xfrm>
            <a:off x="3037680" y="1538001"/>
            <a:ext cx="878767" cy="584775"/>
          </a:xfrm>
          <a:prstGeom prst="rect">
            <a:avLst/>
          </a:prstGeom>
          <a:noFill/>
        </p:spPr>
        <p:txBody>
          <a:bodyPr wrap="none" rtlCol="0">
            <a:spAutoFit/>
          </a:bodyPr>
          <a:lstStyle/>
          <a:p>
            <a:r>
              <a:rPr lang="en-US" sz="3200"/>
              <a:t>CSE</a:t>
            </a:r>
          </a:p>
        </p:txBody>
      </p:sp>
    </p:spTree>
    <p:extLst>
      <p:ext uri="{BB962C8B-B14F-4D97-AF65-F5344CB8AC3E}">
        <p14:creationId xmlns:p14="http://schemas.microsoft.com/office/powerpoint/2010/main" val="129721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4DEE-3C6C-401D-AFFA-12A2A064F65A}"/>
              </a:ext>
            </a:extLst>
          </p:cNvPr>
          <p:cNvSpPr>
            <a:spLocks noGrp="1"/>
          </p:cNvSpPr>
          <p:nvPr>
            <p:ph type="title"/>
          </p:nvPr>
        </p:nvSpPr>
        <p:spPr>
          <a:xfrm>
            <a:off x="590196" y="254233"/>
            <a:ext cx="9126142" cy="928711"/>
          </a:xfrm>
        </p:spPr>
        <p:txBody>
          <a:bodyPr anchor="b">
            <a:normAutofit fontScale="90000"/>
          </a:bodyPr>
          <a:lstStyle/>
          <a:p>
            <a:r>
              <a:rPr lang="en-US">
                <a:ea typeface="+mj-lt"/>
                <a:cs typeface="+mj-lt"/>
              </a:rPr>
              <a:t>2019 New York State Indicator 11 Data</a:t>
            </a:r>
            <a:br>
              <a:rPr lang="en-US">
                <a:ea typeface="+mj-lt"/>
                <a:cs typeface="+mj-lt"/>
              </a:rPr>
            </a:br>
            <a:r>
              <a:rPr lang="en-US"/>
              <a:t>Noncompliant Reasons Reported </a:t>
            </a:r>
          </a:p>
        </p:txBody>
      </p:sp>
      <p:graphicFrame>
        <p:nvGraphicFramePr>
          <p:cNvPr id="19" name="Chart 18" descr="Two circle graphs illustrating the noncompliant reasons an evaluation was not complete within timelines in 2019.  The most frequently reported reason for both CSE and CPSE was evaluator delays in completing the evaluation. ">
            <a:extLst>
              <a:ext uri="{FF2B5EF4-FFF2-40B4-BE49-F238E27FC236}">
                <a16:creationId xmlns:a16="http://schemas.microsoft.com/office/drawing/2014/main" id="{A261D1B2-FB20-4E3A-BD16-6B2B645377BE}"/>
              </a:ext>
            </a:extLst>
          </p:cNvPr>
          <p:cNvGraphicFramePr>
            <a:graphicFrameLocks/>
          </p:cNvGraphicFramePr>
          <p:nvPr>
            <p:extLst>
              <p:ext uri="{D42A27DB-BD31-4B8C-83A1-F6EECF244321}">
                <p14:modId xmlns:p14="http://schemas.microsoft.com/office/powerpoint/2010/main" val="716144043"/>
              </p:ext>
            </p:extLst>
          </p:nvPr>
        </p:nvGraphicFramePr>
        <p:xfrm>
          <a:off x="133350" y="1365163"/>
          <a:ext cx="11692890" cy="5151542"/>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a:extLst>
              <a:ext uri="{FF2B5EF4-FFF2-40B4-BE49-F238E27FC236}">
                <a16:creationId xmlns:a16="http://schemas.microsoft.com/office/drawing/2014/main" id="{2C06482C-1A86-4F31-970A-1C1F30FD6D34}"/>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16</a:t>
            </a:fld>
            <a:endParaRPr lang="en-US" sz="1000"/>
          </a:p>
        </p:txBody>
      </p:sp>
      <p:sp>
        <p:nvSpPr>
          <p:cNvPr id="9" name="Footer Placeholder 8">
            <a:extLst>
              <a:ext uri="{FF2B5EF4-FFF2-40B4-BE49-F238E27FC236}">
                <a16:creationId xmlns:a16="http://schemas.microsoft.com/office/drawing/2014/main" id="{88084D1C-5125-4C58-B40C-BA450FDBE3DD}"/>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11 Noncompliant Reasons Reported 2019 (CSE sample size 1036 &amp; CPSE sample size 374)</a:t>
            </a:r>
          </a:p>
        </p:txBody>
      </p:sp>
      <p:sp>
        <p:nvSpPr>
          <p:cNvPr id="10" name="TextBox 9">
            <a:extLst>
              <a:ext uri="{FF2B5EF4-FFF2-40B4-BE49-F238E27FC236}">
                <a16:creationId xmlns:a16="http://schemas.microsoft.com/office/drawing/2014/main" id="{E77891DA-BAFE-4EAE-B703-A745FBF73F2A}"/>
              </a:ext>
              <a:ext uri="{C183D7F6-B498-43B3-948B-1728B52AA6E4}">
                <adec:decorative xmlns:adec="http://schemas.microsoft.com/office/drawing/2017/decorative" val="1"/>
              </a:ext>
            </a:extLst>
          </p:cNvPr>
          <p:cNvSpPr txBox="1"/>
          <p:nvPr/>
        </p:nvSpPr>
        <p:spPr>
          <a:xfrm>
            <a:off x="3654624" y="2149588"/>
            <a:ext cx="1112805" cy="584775"/>
          </a:xfrm>
          <a:prstGeom prst="rect">
            <a:avLst/>
          </a:prstGeom>
          <a:noFill/>
        </p:spPr>
        <p:txBody>
          <a:bodyPr wrap="none" rtlCol="0">
            <a:spAutoFit/>
          </a:bodyPr>
          <a:lstStyle/>
          <a:p>
            <a:r>
              <a:rPr lang="en-US" sz="3200"/>
              <a:t>CPSE</a:t>
            </a:r>
          </a:p>
        </p:txBody>
      </p:sp>
      <p:sp>
        <p:nvSpPr>
          <p:cNvPr id="11" name="TextBox 10">
            <a:extLst>
              <a:ext uri="{FF2B5EF4-FFF2-40B4-BE49-F238E27FC236}">
                <a16:creationId xmlns:a16="http://schemas.microsoft.com/office/drawing/2014/main" id="{B38A7A7C-1C69-4BBB-BA31-DFA60F18803A}"/>
              </a:ext>
              <a:ext uri="{C183D7F6-B498-43B3-948B-1728B52AA6E4}">
                <adec:decorative xmlns:adec="http://schemas.microsoft.com/office/drawing/2017/decorative" val="1"/>
              </a:ext>
            </a:extLst>
          </p:cNvPr>
          <p:cNvSpPr txBox="1"/>
          <p:nvPr/>
        </p:nvSpPr>
        <p:spPr>
          <a:xfrm>
            <a:off x="3698692" y="1438860"/>
            <a:ext cx="878767" cy="584775"/>
          </a:xfrm>
          <a:prstGeom prst="rect">
            <a:avLst/>
          </a:prstGeom>
          <a:noFill/>
        </p:spPr>
        <p:txBody>
          <a:bodyPr wrap="none" rtlCol="0">
            <a:spAutoFit/>
          </a:bodyPr>
          <a:lstStyle/>
          <a:p>
            <a:r>
              <a:rPr lang="en-US" sz="3200"/>
              <a:t>CSE</a:t>
            </a:r>
          </a:p>
        </p:txBody>
      </p:sp>
    </p:spTree>
    <p:extLst>
      <p:ext uri="{BB962C8B-B14F-4D97-AF65-F5344CB8AC3E}">
        <p14:creationId xmlns:p14="http://schemas.microsoft.com/office/powerpoint/2010/main" val="152780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1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8FA3-316D-4567-86E8-E62BACE8A517}"/>
              </a:ext>
            </a:extLst>
          </p:cNvPr>
          <p:cNvSpPr>
            <a:spLocks noGrp="1"/>
          </p:cNvSpPr>
          <p:nvPr>
            <p:ph type="title"/>
          </p:nvPr>
        </p:nvSpPr>
        <p:spPr>
          <a:xfrm>
            <a:off x="6682434" y="1171280"/>
            <a:ext cx="5509565" cy="3781720"/>
          </a:xfrm>
        </p:spPr>
        <p:txBody>
          <a:bodyPr anchor="ctr">
            <a:normAutofit/>
          </a:bodyPr>
          <a:lstStyle/>
          <a:p>
            <a:pPr algn="ctr"/>
            <a:r>
              <a:rPr lang="en-US" sz="3000"/>
              <a:t>  </a:t>
            </a:r>
            <a:r>
              <a:rPr lang="en-US" sz="4000"/>
              <a:t>What did the Indicator 11 SPP data tell us?  </a:t>
            </a:r>
            <a:br>
              <a:rPr lang="en-US" sz="4000"/>
            </a:br>
            <a:br>
              <a:rPr lang="en-US" sz="3000"/>
            </a:br>
            <a:br>
              <a:rPr lang="en-US" sz="2000"/>
            </a:br>
            <a:endParaRPr lang="en-US" sz="3000"/>
          </a:p>
        </p:txBody>
      </p:sp>
      <p:sp>
        <p:nvSpPr>
          <p:cNvPr id="3" name="Text Placeholder 2">
            <a:extLst>
              <a:ext uri="{FF2B5EF4-FFF2-40B4-BE49-F238E27FC236}">
                <a16:creationId xmlns:a16="http://schemas.microsoft.com/office/drawing/2014/main" id="{B2797A79-BCC3-4C71-B87C-A99B492D145A}"/>
              </a:ext>
            </a:extLst>
          </p:cNvPr>
          <p:cNvSpPr>
            <a:spLocks noGrp="1"/>
          </p:cNvSpPr>
          <p:nvPr>
            <p:ph type="body" sz="half" idx="2"/>
          </p:nvPr>
        </p:nvSpPr>
        <p:spPr>
          <a:xfrm>
            <a:off x="6903245" y="3271861"/>
            <a:ext cx="3170245" cy="1214324"/>
          </a:xfrm>
        </p:spPr>
        <p:txBody>
          <a:bodyPr/>
          <a:lstStyle/>
          <a:p>
            <a:pPr algn="ctr"/>
            <a:r>
              <a:rPr lang="en-US" sz="3600" b="1">
                <a:solidFill>
                  <a:schemeClr val="bg1"/>
                </a:solidFill>
              </a:rPr>
              <a:t>Stakeholder </a:t>
            </a:r>
          </a:p>
          <a:p>
            <a:pPr algn="ctr"/>
            <a:r>
              <a:rPr lang="en-US" sz="3600" b="1">
                <a:solidFill>
                  <a:schemeClr val="bg1"/>
                </a:solidFill>
              </a:rPr>
              <a:t>Discussion </a:t>
            </a:r>
          </a:p>
          <a:p>
            <a:pPr algn="ctr"/>
            <a:endParaRPr lang="en-US">
              <a:solidFill>
                <a:schemeClr val="bg1"/>
              </a:solidFill>
            </a:endParaRPr>
          </a:p>
        </p:txBody>
      </p:sp>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fld id="{9CD8D479-8942-46E8-A226-A4E01F7A105C}" type="slidenum">
              <a:rPr lang="en-US" smtClean="0"/>
              <a:t>17</a:t>
            </a:fld>
            <a:endParaRPr lang="en-US"/>
          </a:p>
        </p:txBody>
      </p:sp>
      <p:sp>
        <p:nvSpPr>
          <p:cNvPr id="6" name="Footer Placeholder 5">
            <a:extLst>
              <a:ext uri="{FF2B5EF4-FFF2-40B4-BE49-F238E27FC236}">
                <a16:creationId xmlns:a16="http://schemas.microsoft.com/office/drawing/2014/main" id="{3A5AED2C-5BC2-448F-A79B-CEB598ED38D3}"/>
              </a:ext>
            </a:extLst>
          </p:cNvPr>
          <p:cNvSpPr>
            <a:spLocks noGrp="1"/>
          </p:cNvSpPr>
          <p:nvPr>
            <p:ph type="ftr" sz="quarter" idx="11"/>
          </p:nvPr>
        </p:nvSpPr>
        <p:spPr/>
        <p:txBody>
          <a:bodyPr/>
          <a:lstStyle/>
          <a:p>
            <a:r>
              <a:rPr lang="en-US"/>
              <a:t>Stakeholder Question </a:t>
            </a:r>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9165" y="3130989"/>
            <a:ext cx="1496067" cy="1496067"/>
          </a:xfrm>
          <a:prstGeom prst="rect">
            <a:avLst/>
          </a:prstGeom>
        </p:spPr>
      </p:pic>
    </p:spTree>
    <p:extLst>
      <p:ext uri="{BB962C8B-B14F-4D97-AF65-F5344CB8AC3E}">
        <p14:creationId xmlns:p14="http://schemas.microsoft.com/office/powerpoint/2010/main" val="147132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146D4-3D16-40CC-858A-B819447F8057}"/>
              </a:ext>
            </a:extLst>
          </p:cNvPr>
          <p:cNvSpPr txBox="1">
            <a:spLocks noGrp="1"/>
          </p:cNvSpPr>
          <p:nvPr>
            <p:ph type="title" idx="4294967295"/>
          </p:nvPr>
        </p:nvSpPr>
        <p:spPr>
          <a:xfrm>
            <a:off x="133349" y="6276974"/>
            <a:ext cx="1035367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Indicators 11 &amp; 12 – Improvement Strategies </a:t>
            </a: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0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9A1B58-207C-4401-AD8F-827AEAA84142}"/>
              </a:ext>
            </a:extLst>
          </p:cNvPr>
          <p:cNvSpPr>
            <a:spLocks noGrp="1"/>
          </p:cNvSpPr>
          <p:nvPr>
            <p:ph type="title"/>
          </p:nvPr>
        </p:nvSpPr>
        <p:spPr>
          <a:xfrm>
            <a:off x="496127" y="107167"/>
            <a:ext cx="8085391" cy="1228725"/>
          </a:xfrm>
        </p:spPr>
        <p:txBody>
          <a:bodyPr>
            <a:normAutofit/>
          </a:bodyPr>
          <a:lstStyle/>
          <a:p>
            <a:r>
              <a:rPr lang="en-US" sz="3600"/>
              <a:t>Office of Special Education Monitoring: Verification and Follow-Up Reviews </a:t>
            </a:r>
          </a:p>
        </p:txBody>
      </p:sp>
      <p:sp>
        <p:nvSpPr>
          <p:cNvPr id="7" name="Content Placeholder 6">
            <a:extLst>
              <a:ext uri="{FF2B5EF4-FFF2-40B4-BE49-F238E27FC236}">
                <a16:creationId xmlns:a16="http://schemas.microsoft.com/office/drawing/2014/main" id="{71071D33-D2B1-4705-9B88-9D825B72AD0B}"/>
              </a:ext>
            </a:extLst>
          </p:cNvPr>
          <p:cNvSpPr>
            <a:spLocks noGrp="1"/>
          </p:cNvSpPr>
          <p:nvPr>
            <p:ph idx="1"/>
          </p:nvPr>
        </p:nvSpPr>
        <p:spPr>
          <a:xfrm>
            <a:off x="334202" y="1569015"/>
            <a:ext cx="6838123" cy="4652447"/>
          </a:xfrm>
        </p:spPr>
        <p:txBody>
          <a:bodyPr>
            <a:normAutofit/>
          </a:bodyPr>
          <a:lstStyle/>
          <a:p>
            <a:r>
              <a:rPr lang="en-US" sz="2300"/>
              <a:t>For both Indicators 11 and 12, states must report detailed information about the timely correction of noncompliance, information regarding the nature of any continuing noncompliance, improvement activities completed, and enforcement actions that were taken.</a:t>
            </a:r>
          </a:p>
          <a:p>
            <a:r>
              <a:rPr lang="en-US" sz="2300"/>
              <a:t>The Special Education Quality Assurance Offices conducts Indicator 11 and Indicator 12 verification and follow-up reviews, selecting districts on a 6-year cycle.  </a:t>
            </a:r>
            <a:endParaRPr lang="en-US" sz="2300">
              <a:highlight>
                <a:srgbClr val="FFFF00"/>
              </a:highlight>
            </a:endParaRPr>
          </a:p>
          <a:p>
            <a:r>
              <a:rPr lang="en-US" sz="2300"/>
              <a:t>Targeted monitoring of Indicators 11 and 12 are included in the New York City School District compliance assurance plan (CAP). </a:t>
            </a:r>
          </a:p>
        </p:txBody>
      </p:sp>
      <p:pic>
        <p:nvPicPr>
          <p:cNvPr id="10" name="Picture 9" descr="Photo of the cover of the Early Childhood Indicator 12 Verification and Follow-Up Review Manual. ">
            <a:extLst>
              <a:ext uri="{FF2B5EF4-FFF2-40B4-BE49-F238E27FC236}">
                <a16:creationId xmlns:a16="http://schemas.microsoft.com/office/drawing/2014/main" id="{EE389738-3001-4500-BB13-14C1F2478440}"/>
              </a:ext>
            </a:extLst>
          </p:cNvPr>
          <p:cNvPicPr>
            <a:picLocks noChangeAspect="1"/>
          </p:cNvPicPr>
          <p:nvPr/>
        </p:nvPicPr>
        <p:blipFill rotWithShape="1">
          <a:blip r:embed="rId4"/>
          <a:srcRect b="6346"/>
          <a:stretch/>
        </p:blipFill>
        <p:spPr>
          <a:xfrm rot="20928517">
            <a:off x="7542455" y="1547489"/>
            <a:ext cx="3140040" cy="4121376"/>
          </a:xfrm>
          <a:prstGeom prst="rect">
            <a:avLst/>
          </a:prstGeom>
          <a:ln>
            <a:solidFill>
              <a:schemeClr val="tx1"/>
            </a:solidFill>
          </a:ln>
        </p:spPr>
      </p:pic>
      <p:pic>
        <p:nvPicPr>
          <p:cNvPr id="11" name="Picture 10" descr="Photo of the Indicator 11 Verification and Follow-Up Review Manual. ">
            <a:extLst>
              <a:ext uri="{FF2B5EF4-FFF2-40B4-BE49-F238E27FC236}">
                <a16:creationId xmlns:a16="http://schemas.microsoft.com/office/drawing/2014/main" id="{C9A68FEA-02FC-4907-A5AF-F482D75C21E7}"/>
              </a:ext>
            </a:extLst>
          </p:cNvPr>
          <p:cNvPicPr>
            <a:picLocks noChangeAspect="1"/>
          </p:cNvPicPr>
          <p:nvPr/>
        </p:nvPicPr>
        <p:blipFill>
          <a:blip r:embed="rId5"/>
          <a:stretch>
            <a:fillRect/>
          </a:stretch>
        </p:blipFill>
        <p:spPr>
          <a:xfrm rot="584155">
            <a:off x="8614343" y="1787284"/>
            <a:ext cx="3205163" cy="4227795"/>
          </a:xfrm>
          <a:prstGeom prst="rect">
            <a:avLst/>
          </a:prstGeom>
          <a:ln>
            <a:solidFill>
              <a:schemeClr val="tx1"/>
            </a:solidFill>
          </a:ln>
        </p:spPr>
      </p:pic>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p:txBody>
          <a:bodyPr/>
          <a:lstStyle/>
          <a:p>
            <a:fld id="{9CD8D479-8942-46E8-A226-A4E01F7A105C}" type="slidenum">
              <a:rPr lang="en-US" smtClean="0"/>
              <a:t>19</a:t>
            </a:fld>
            <a:endParaRPr lang="en-US"/>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p:txBody>
          <a:bodyPr/>
          <a:lstStyle/>
          <a:p>
            <a:r>
              <a:rPr lang="en-US"/>
              <a:t>Office of Special Education Oversight and Monitoring of Noncompliance </a:t>
            </a:r>
          </a:p>
        </p:txBody>
      </p:sp>
    </p:spTree>
    <p:custDataLst>
      <p:tags r:id="rId1"/>
    </p:custDataLst>
    <p:extLst>
      <p:ext uri="{BB962C8B-B14F-4D97-AF65-F5344CB8AC3E}">
        <p14:creationId xmlns:p14="http://schemas.microsoft.com/office/powerpoint/2010/main" val="400175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5B4D-CB3F-4668-B8E7-64A189EA0CD1}"/>
              </a:ext>
            </a:extLst>
          </p:cNvPr>
          <p:cNvSpPr>
            <a:spLocks noGrp="1"/>
          </p:cNvSpPr>
          <p:nvPr>
            <p:ph type="title"/>
          </p:nvPr>
        </p:nvSpPr>
        <p:spPr>
          <a:xfrm>
            <a:off x="976769" y="0"/>
            <a:ext cx="8662532" cy="1183566"/>
          </a:xfrm>
        </p:spPr>
        <p:txBody>
          <a:bodyPr>
            <a:normAutofit fontScale="90000"/>
          </a:bodyPr>
          <a:lstStyle/>
          <a:p>
            <a:r>
              <a:rPr lang="en-US" sz="3600"/>
              <a:t>Agenda: Child Find and Early Childhood Transition </a:t>
            </a:r>
          </a:p>
        </p:txBody>
      </p:sp>
      <p:sp>
        <p:nvSpPr>
          <p:cNvPr id="4" name="Slide Number Placeholder 3">
            <a:extLst>
              <a:ext uri="{FF2B5EF4-FFF2-40B4-BE49-F238E27FC236}">
                <a16:creationId xmlns:a16="http://schemas.microsoft.com/office/drawing/2014/main" id="{12FDC055-2261-41A6-A2E7-708CB3124334}"/>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6" name="Footer Placeholder 5">
            <a:extLst>
              <a:ext uri="{FF2B5EF4-FFF2-40B4-BE49-F238E27FC236}">
                <a16:creationId xmlns:a16="http://schemas.microsoft.com/office/drawing/2014/main" id="{56D30AB9-D2FC-4E2C-8D5E-5FD58F7DAFCC}"/>
              </a:ext>
            </a:extLst>
          </p:cNvPr>
          <p:cNvSpPr>
            <a:spLocks noGrp="1"/>
          </p:cNvSpPr>
          <p:nvPr>
            <p:ph type="ftr" sz="quarter" idx="11"/>
          </p:nvPr>
        </p:nvSpPr>
        <p:spPr/>
        <p:txBody>
          <a:bodyPr/>
          <a:lstStyle/>
          <a:p>
            <a:r>
              <a:rPr lang="en-US"/>
              <a:t>Agenda Slide for Indicators 11 &amp; 12</a:t>
            </a:r>
          </a:p>
        </p:txBody>
      </p:sp>
      <p:graphicFrame>
        <p:nvGraphicFramePr>
          <p:cNvPr id="7" name="Content Placeholder 6" descr="A diagram of circles and lines are used to display each agenda item for the presentation.">
            <a:extLst>
              <a:ext uri="{FF2B5EF4-FFF2-40B4-BE49-F238E27FC236}">
                <a16:creationId xmlns:a16="http://schemas.microsoft.com/office/drawing/2014/main" id="{0B1BCC8A-FF6C-4DE5-8D96-A855FEAB775B}"/>
              </a:ext>
            </a:extLst>
          </p:cNvPr>
          <p:cNvGraphicFramePr>
            <a:graphicFrameLocks/>
          </p:cNvGraphicFramePr>
          <p:nvPr>
            <p:extLst>
              <p:ext uri="{D42A27DB-BD31-4B8C-83A1-F6EECF244321}">
                <p14:modId xmlns:p14="http://schemas.microsoft.com/office/powerpoint/2010/main" val="1779357301"/>
              </p:ext>
            </p:extLst>
          </p:nvPr>
        </p:nvGraphicFramePr>
        <p:xfrm>
          <a:off x="1204457" y="1183566"/>
          <a:ext cx="10010775" cy="5127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23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graphicEl>
                                              <a:dgm id="{46253619-5BC6-43E9-9BD6-FC811855B91C}"/>
                                            </p:graphicEl>
                                          </p:spTgt>
                                        </p:tgtEl>
                                        <p:attrNameLst>
                                          <p:attrName>style.visibility</p:attrName>
                                        </p:attrNameLst>
                                      </p:cBhvr>
                                      <p:to>
                                        <p:strVal val="visible"/>
                                      </p:to>
                                    </p:set>
                                    <p:animEffect transition="in" filter="fade">
                                      <p:cBhvr>
                                        <p:cTn id="7" dur="500"/>
                                        <p:tgtEl>
                                          <p:spTgt spid="7">
                                            <p:graphicEl>
                                              <a:dgm id="{46253619-5BC6-43E9-9BD6-FC811855B91C}"/>
                                            </p:graphic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7">
                                            <p:graphicEl>
                                              <a:dgm id="{F0DBED7D-E1F2-48FF-9AF1-D8510FDF74AA}"/>
                                            </p:graphicEl>
                                          </p:spTgt>
                                        </p:tgtEl>
                                        <p:attrNameLst>
                                          <p:attrName>style.visibility</p:attrName>
                                        </p:attrNameLst>
                                      </p:cBhvr>
                                      <p:to>
                                        <p:strVal val="visible"/>
                                      </p:to>
                                    </p:set>
                                    <p:animEffect transition="in" filter="fade">
                                      <p:cBhvr>
                                        <p:cTn id="10" dur="500"/>
                                        <p:tgtEl>
                                          <p:spTgt spid="7">
                                            <p:graphicEl>
                                              <a:dgm id="{F0DBED7D-E1F2-48FF-9AF1-D8510FDF74AA}"/>
                                            </p:graphic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graphicEl>
                                              <a:dgm id="{03FDE2D2-E592-41E9-940D-3FDA6EA69854}"/>
                                            </p:graphicEl>
                                          </p:spTgt>
                                        </p:tgtEl>
                                        <p:attrNameLst>
                                          <p:attrName>style.visibility</p:attrName>
                                        </p:attrNameLst>
                                      </p:cBhvr>
                                      <p:to>
                                        <p:strVal val="visible"/>
                                      </p:to>
                                    </p:set>
                                    <p:animEffect transition="in" filter="fade">
                                      <p:cBhvr>
                                        <p:cTn id="13" dur="500"/>
                                        <p:tgtEl>
                                          <p:spTgt spid="7">
                                            <p:graphicEl>
                                              <a:dgm id="{03FDE2D2-E592-41E9-940D-3FDA6EA69854}"/>
                                            </p:graphicEl>
                                          </p:spTgt>
                                        </p:tgtEl>
                                      </p:cBhvr>
                                    </p:animEffect>
                                  </p:childTnLst>
                                </p:cTn>
                              </p:par>
                              <p:par>
                                <p:cTn id="14" presetID="10" presetClass="entr" presetSubtype="0" fill="hold" grpId="0" nodeType="withEffect">
                                  <p:stCondLst>
                                    <p:cond delay="9700"/>
                                  </p:stCondLst>
                                  <p:childTnLst>
                                    <p:set>
                                      <p:cBhvr>
                                        <p:cTn id="15" dur="1" fill="hold">
                                          <p:stCondLst>
                                            <p:cond delay="0"/>
                                          </p:stCondLst>
                                        </p:cTn>
                                        <p:tgtEl>
                                          <p:spTgt spid="7">
                                            <p:graphicEl>
                                              <a:dgm id="{6A6866DD-3C5F-478B-9CC6-B48E0FA84F23}"/>
                                            </p:graphicEl>
                                          </p:spTgt>
                                        </p:tgtEl>
                                        <p:attrNameLst>
                                          <p:attrName>style.visibility</p:attrName>
                                        </p:attrNameLst>
                                      </p:cBhvr>
                                      <p:to>
                                        <p:strVal val="visible"/>
                                      </p:to>
                                    </p:set>
                                    <p:animEffect transition="in" filter="fade">
                                      <p:cBhvr>
                                        <p:cTn id="16" dur="500"/>
                                        <p:tgtEl>
                                          <p:spTgt spid="7">
                                            <p:graphicEl>
                                              <a:dgm id="{6A6866DD-3C5F-478B-9CC6-B48E0FA84F23}"/>
                                            </p:graphicEl>
                                          </p:spTgt>
                                        </p:tgtEl>
                                      </p:cBhvr>
                                    </p:animEffect>
                                  </p:childTnLst>
                                </p:cTn>
                              </p:par>
                              <p:par>
                                <p:cTn id="17" presetID="10" presetClass="entr" presetSubtype="0" fill="hold" grpId="0" nodeType="withEffect">
                                  <p:stCondLst>
                                    <p:cond delay="9700"/>
                                  </p:stCondLst>
                                  <p:childTnLst>
                                    <p:set>
                                      <p:cBhvr>
                                        <p:cTn id="18" dur="1" fill="hold">
                                          <p:stCondLst>
                                            <p:cond delay="0"/>
                                          </p:stCondLst>
                                        </p:cTn>
                                        <p:tgtEl>
                                          <p:spTgt spid="7">
                                            <p:graphicEl>
                                              <a:dgm id="{5DFBF051-DA47-402E-8091-43170D413FA8}"/>
                                            </p:graphicEl>
                                          </p:spTgt>
                                        </p:tgtEl>
                                        <p:attrNameLst>
                                          <p:attrName>style.visibility</p:attrName>
                                        </p:attrNameLst>
                                      </p:cBhvr>
                                      <p:to>
                                        <p:strVal val="visible"/>
                                      </p:to>
                                    </p:set>
                                    <p:animEffect transition="in" filter="fade">
                                      <p:cBhvr>
                                        <p:cTn id="19" dur="500"/>
                                        <p:tgtEl>
                                          <p:spTgt spid="7">
                                            <p:graphicEl>
                                              <a:dgm id="{5DFBF051-DA47-402E-8091-43170D413FA8}"/>
                                            </p:graphicEl>
                                          </p:spTgt>
                                        </p:tgtEl>
                                      </p:cBhvr>
                                    </p:animEffect>
                                  </p:childTnLst>
                                </p:cTn>
                              </p:par>
                              <p:par>
                                <p:cTn id="20" presetID="10" presetClass="entr" presetSubtype="0" fill="hold" grpId="0" nodeType="withEffect">
                                  <p:stCondLst>
                                    <p:cond delay="20000"/>
                                  </p:stCondLst>
                                  <p:childTnLst>
                                    <p:set>
                                      <p:cBhvr>
                                        <p:cTn id="21" dur="1" fill="hold">
                                          <p:stCondLst>
                                            <p:cond delay="0"/>
                                          </p:stCondLst>
                                        </p:cTn>
                                        <p:tgtEl>
                                          <p:spTgt spid="7">
                                            <p:graphicEl>
                                              <a:dgm id="{178AEDC5-6531-41C7-B8B0-810E1ED2F327}"/>
                                            </p:graphicEl>
                                          </p:spTgt>
                                        </p:tgtEl>
                                        <p:attrNameLst>
                                          <p:attrName>style.visibility</p:attrName>
                                        </p:attrNameLst>
                                      </p:cBhvr>
                                      <p:to>
                                        <p:strVal val="visible"/>
                                      </p:to>
                                    </p:set>
                                    <p:animEffect transition="in" filter="fade">
                                      <p:cBhvr>
                                        <p:cTn id="22" dur="500"/>
                                        <p:tgtEl>
                                          <p:spTgt spid="7">
                                            <p:graphicEl>
                                              <a:dgm id="{178AEDC5-6531-41C7-B8B0-810E1ED2F327}"/>
                                            </p:graphicEl>
                                          </p:spTgt>
                                        </p:tgtEl>
                                      </p:cBhvr>
                                    </p:animEffect>
                                  </p:childTnLst>
                                </p:cTn>
                              </p:par>
                              <p:par>
                                <p:cTn id="23" presetID="10" presetClass="entr" presetSubtype="0" fill="hold" grpId="0" nodeType="withEffect">
                                  <p:stCondLst>
                                    <p:cond delay="20000"/>
                                  </p:stCondLst>
                                  <p:childTnLst>
                                    <p:set>
                                      <p:cBhvr>
                                        <p:cTn id="24" dur="1" fill="hold">
                                          <p:stCondLst>
                                            <p:cond delay="0"/>
                                          </p:stCondLst>
                                        </p:cTn>
                                        <p:tgtEl>
                                          <p:spTgt spid="7">
                                            <p:graphicEl>
                                              <a:dgm id="{23360063-79D5-4956-9BF8-A1A34332C152}"/>
                                            </p:graphicEl>
                                          </p:spTgt>
                                        </p:tgtEl>
                                        <p:attrNameLst>
                                          <p:attrName>style.visibility</p:attrName>
                                        </p:attrNameLst>
                                      </p:cBhvr>
                                      <p:to>
                                        <p:strVal val="visible"/>
                                      </p:to>
                                    </p:set>
                                    <p:animEffect transition="in" filter="fade">
                                      <p:cBhvr>
                                        <p:cTn id="25" dur="500"/>
                                        <p:tgtEl>
                                          <p:spTgt spid="7">
                                            <p:graphicEl>
                                              <a:dgm id="{23360063-79D5-4956-9BF8-A1A34332C152}"/>
                                            </p:graphicEl>
                                          </p:spTgt>
                                        </p:tgtEl>
                                      </p:cBhvr>
                                    </p:animEffect>
                                  </p:childTnLst>
                                </p:cTn>
                              </p:par>
                              <p:par>
                                <p:cTn id="26" presetID="10" presetClass="entr" presetSubtype="0" fill="hold" grpId="0" nodeType="withEffect">
                                  <p:stCondLst>
                                    <p:cond delay="23000"/>
                                  </p:stCondLst>
                                  <p:childTnLst>
                                    <p:set>
                                      <p:cBhvr>
                                        <p:cTn id="27" dur="1" fill="hold">
                                          <p:stCondLst>
                                            <p:cond delay="0"/>
                                          </p:stCondLst>
                                        </p:cTn>
                                        <p:tgtEl>
                                          <p:spTgt spid="7">
                                            <p:graphicEl>
                                              <a:dgm id="{99516A43-031D-44FA-8ADF-3CF6B9334CF8}"/>
                                            </p:graphicEl>
                                          </p:spTgt>
                                        </p:tgtEl>
                                        <p:attrNameLst>
                                          <p:attrName>style.visibility</p:attrName>
                                        </p:attrNameLst>
                                      </p:cBhvr>
                                      <p:to>
                                        <p:strVal val="visible"/>
                                      </p:to>
                                    </p:set>
                                    <p:animEffect transition="in" filter="fade">
                                      <p:cBhvr>
                                        <p:cTn id="28" dur="500"/>
                                        <p:tgtEl>
                                          <p:spTgt spid="7">
                                            <p:graphicEl>
                                              <a:dgm id="{99516A43-031D-44FA-8ADF-3CF6B9334CF8}"/>
                                            </p:graphicEl>
                                          </p:spTgt>
                                        </p:tgtEl>
                                      </p:cBhvr>
                                    </p:animEffect>
                                  </p:childTnLst>
                                </p:cTn>
                              </p:par>
                              <p:par>
                                <p:cTn id="29" presetID="10" presetClass="entr" presetSubtype="0" fill="hold" grpId="0" nodeType="withEffect">
                                  <p:stCondLst>
                                    <p:cond delay="23000"/>
                                  </p:stCondLst>
                                  <p:childTnLst>
                                    <p:set>
                                      <p:cBhvr>
                                        <p:cTn id="30" dur="1" fill="hold">
                                          <p:stCondLst>
                                            <p:cond delay="0"/>
                                          </p:stCondLst>
                                        </p:cTn>
                                        <p:tgtEl>
                                          <p:spTgt spid="7">
                                            <p:graphicEl>
                                              <a:dgm id="{2F6C92AF-A8EC-4B09-B8EC-F0ED10C482ED}"/>
                                            </p:graphicEl>
                                          </p:spTgt>
                                        </p:tgtEl>
                                        <p:attrNameLst>
                                          <p:attrName>style.visibility</p:attrName>
                                        </p:attrNameLst>
                                      </p:cBhvr>
                                      <p:to>
                                        <p:strVal val="visible"/>
                                      </p:to>
                                    </p:set>
                                    <p:animEffect transition="in" filter="fade">
                                      <p:cBhvr>
                                        <p:cTn id="31" dur="500"/>
                                        <p:tgtEl>
                                          <p:spTgt spid="7">
                                            <p:graphicEl>
                                              <a:dgm id="{2F6C92AF-A8EC-4B09-B8EC-F0ED10C482ED}"/>
                                            </p:graphicEl>
                                          </p:spTgt>
                                        </p:tgtEl>
                                      </p:cBhvr>
                                    </p:animEffect>
                                  </p:childTnLst>
                                </p:cTn>
                              </p:par>
                              <p:par>
                                <p:cTn id="32" presetID="10" presetClass="entr" presetSubtype="0" fill="hold" grpId="0" nodeType="withEffect">
                                  <p:stCondLst>
                                    <p:cond delay="24000"/>
                                  </p:stCondLst>
                                  <p:childTnLst>
                                    <p:set>
                                      <p:cBhvr>
                                        <p:cTn id="33" dur="1" fill="hold">
                                          <p:stCondLst>
                                            <p:cond delay="0"/>
                                          </p:stCondLst>
                                        </p:cTn>
                                        <p:tgtEl>
                                          <p:spTgt spid="7">
                                            <p:graphicEl>
                                              <a:dgm id="{1C13A3C4-E24B-4EDD-B026-979EEB0A54F1}"/>
                                            </p:graphicEl>
                                          </p:spTgt>
                                        </p:tgtEl>
                                        <p:attrNameLst>
                                          <p:attrName>style.visibility</p:attrName>
                                        </p:attrNameLst>
                                      </p:cBhvr>
                                      <p:to>
                                        <p:strVal val="visible"/>
                                      </p:to>
                                    </p:set>
                                    <p:animEffect transition="in" filter="fade">
                                      <p:cBhvr>
                                        <p:cTn id="34" dur="500"/>
                                        <p:tgtEl>
                                          <p:spTgt spid="7">
                                            <p:graphicEl>
                                              <a:dgm id="{1C13A3C4-E24B-4EDD-B026-979EEB0A54F1}"/>
                                            </p:graphicEl>
                                          </p:spTgt>
                                        </p:tgtEl>
                                      </p:cBhvr>
                                    </p:animEffect>
                                  </p:childTnLst>
                                </p:cTn>
                              </p:par>
                              <p:par>
                                <p:cTn id="35" presetID="10" presetClass="entr" presetSubtype="0" fill="hold" grpId="0" nodeType="withEffect">
                                  <p:stCondLst>
                                    <p:cond delay="24000"/>
                                  </p:stCondLst>
                                  <p:childTnLst>
                                    <p:set>
                                      <p:cBhvr>
                                        <p:cTn id="36" dur="1" fill="hold">
                                          <p:stCondLst>
                                            <p:cond delay="0"/>
                                          </p:stCondLst>
                                        </p:cTn>
                                        <p:tgtEl>
                                          <p:spTgt spid="7">
                                            <p:graphicEl>
                                              <a:dgm id="{796B1817-2951-4A1E-8834-1F32E7F6D5CF}"/>
                                            </p:graphicEl>
                                          </p:spTgt>
                                        </p:tgtEl>
                                        <p:attrNameLst>
                                          <p:attrName>style.visibility</p:attrName>
                                        </p:attrNameLst>
                                      </p:cBhvr>
                                      <p:to>
                                        <p:strVal val="visible"/>
                                      </p:to>
                                    </p:set>
                                    <p:animEffect transition="in" filter="fade">
                                      <p:cBhvr>
                                        <p:cTn id="37" dur="500"/>
                                        <p:tgtEl>
                                          <p:spTgt spid="7">
                                            <p:graphicEl>
                                              <a:dgm id="{796B1817-2951-4A1E-8834-1F32E7F6D5CF}"/>
                                            </p:graphicEl>
                                          </p:spTgt>
                                        </p:tgtEl>
                                      </p:cBhvr>
                                    </p:animEffect>
                                  </p:childTnLst>
                                </p:cTn>
                              </p:par>
                              <p:par>
                                <p:cTn id="38" presetID="10" presetClass="entr" presetSubtype="0" fill="hold" grpId="0" nodeType="withEffect">
                                  <p:stCondLst>
                                    <p:cond delay="33000"/>
                                  </p:stCondLst>
                                  <p:childTnLst>
                                    <p:set>
                                      <p:cBhvr>
                                        <p:cTn id="39" dur="1" fill="hold">
                                          <p:stCondLst>
                                            <p:cond delay="0"/>
                                          </p:stCondLst>
                                        </p:cTn>
                                        <p:tgtEl>
                                          <p:spTgt spid="7">
                                            <p:graphicEl>
                                              <a:dgm id="{E6729D6F-9858-46BB-9A39-4C9189F90AE1}"/>
                                            </p:graphicEl>
                                          </p:spTgt>
                                        </p:tgtEl>
                                        <p:attrNameLst>
                                          <p:attrName>style.visibility</p:attrName>
                                        </p:attrNameLst>
                                      </p:cBhvr>
                                      <p:to>
                                        <p:strVal val="visible"/>
                                      </p:to>
                                    </p:set>
                                    <p:animEffect transition="in" filter="fade">
                                      <p:cBhvr>
                                        <p:cTn id="40" dur="500"/>
                                        <p:tgtEl>
                                          <p:spTgt spid="7">
                                            <p:graphicEl>
                                              <a:dgm id="{E6729D6F-9858-46BB-9A39-4C9189F90AE1}"/>
                                            </p:graphicEl>
                                          </p:spTgt>
                                        </p:tgtEl>
                                      </p:cBhvr>
                                    </p:animEffect>
                                  </p:childTnLst>
                                </p:cTn>
                              </p:par>
                              <p:par>
                                <p:cTn id="41" presetID="10" presetClass="entr" presetSubtype="0" fill="hold" grpId="0" nodeType="withEffect">
                                  <p:stCondLst>
                                    <p:cond delay="33000"/>
                                  </p:stCondLst>
                                  <p:childTnLst>
                                    <p:set>
                                      <p:cBhvr>
                                        <p:cTn id="42" dur="1" fill="hold">
                                          <p:stCondLst>
                                            <p:cond delay="0"/>
                                          </p:stCondLst>
                                        </p:cTn>
                                        <p:tgtEl>
                                          <p:spTgt spid="7">
                                            <p:graphicEl>
                                              <a:dgm id="{A7785F4D-2345-44AB-AC8C-62144F495B7D}"/>
                                            </p:graphicEl>
                                          </p:spTgt>
                                        </p:tgtEl>
                                        <p:attrNameLst>
                                          <p:attrName>style.visibility</p:attrName>
                                        </p:attrNameLst>
                                      </p:cBhvr>
                                      <p:to>
                                        <p:strVal val="visible"/>
                                      </p:to>
                                    </p:set>
                                    <p:animEffect transition="in" filter="fade">
                                      <p:cBhvr>
                                        <p:cTn id="43" dur="500"/>
                                        <p:tgtEl>
                                          <p:spTgt spid="7">
                                            <p:graphicEl>
                                              <a:dgm id="{A7785F4D-2345-44AB-AC8C-62144F495B7D}"/>
                                            </p:graphicEl>
                                          </p:spTgt>
                                        </p:tgtEl>
                                      </p:cBhvr>
                                    </p:animEffect>
                                  </p:childTnLst>
                                </p:cTn>
                              </p:par>
                              <p:par>
                                <p:cTn id="44" presetID="10" presetClass="entr" presetSubtype="0" fill="hold" grpId="0" nodeType="withEffect">
                                  <p:stCondLst>
                                    <p:cond delay="44500"/>
                                  </p:stCondLst>
                                  <p:childTnLst>
                                    <p:set>
                                      <p:cBhvr>
                                        <p:cTn id="45" dur="1" fill="hold">
                                          <p:stCondLst>
                                            <p:cond delay="0"/>
                                          </p:stCondLst>
                                        </p:cTn>
                                        <p:tgtEl>
                                          <p:spTgt spid="7">
                                            <p:graphicEl>
                                              <a:dgm id="{32D2E0FA-09B3-493A-907C-9978AB1B4A46}"/>
                                            </p:graphicEl>
                                          </p:spTgt>
                                        </p:tgtEl>
                                        <p:attrNameLst>
                                          <p:attrName>style.visibility</p:attrName>
                                        </p:attrNameLst>
                                      </p:cBhvr>
                                      <p:to>
                                        <p:strVal val="visible"/>
                                      </p:to>
                                    </p:set>
                                    <p:animEffect transition="in" filter="fade">
                                      <p:cBhvr>
                                        <p:cTn id="46" dur="500"/>
                                        <p:tgtEl>
                                          <p:spTgt spid="7">
                                            <p:graphicEl>
                                              <a:dgm id="{32D2E0FA-09B3-493A-907C-9978AB1B4A46}"/>
                                            </p:graphicEl>
                                          </p:spTgt>
                                        </p:tgtEl>
                                      </p:cBhvr>
                                    </p:animEffect>
                                  </p:childTnLst>
                                </p:cTn>
                              </p:par>
                              <p:par>
                                <p:cTn id="47" presetID="10" presetClass="entr" presetSubtype="0" fill="hold" grpId="0" nodeType="withEffect">
                                  <p:stCondLst>
                                    <p:cond delay="44500"/>
                                  </p:stCondLst>
                                  <p:childTnLst>
                                    <p:set>
                                      <p:cBhvr>
                                        <p:cTn id="48" dur="1" fill="hold">
                                          <p:stCondLst>
                                            <p:cond delay="0"/>
                                          </p:stCondLst>
                                        </p:cTn>
                                        <p:tgtEl>
                                          <p:spTgt spid="7">
                                            <p:graphicEl>
                                              <a:dgm id="{E1510E4B-2316-469C-9144-4FEAEF99C984}"/>
                                            </p:graphicEl>
                                          </p:spTgt>
                                        </p:tgtEl>
                                        <p:attrNameLst>
                                          <p:attrName>style.visibility</p:attrName>
                                        </p:attrNameLst>
                                      </p:cBhvr>
                                      <p:to>
                                        <p:strVal val="visible"/>
                                      </p:to>
                                    </p:set>
                                    <p:animEffect transition="in" filter="fade">
                                      <p:cBhvr>
                                        <p:cTn id="49" dur="500"/>
                                        <p:tgtEl>
                                          <p:spTgt spid="7">
                                            <p:graphicEl>
                                              <a:dgm id="{E1510E4B-2316-469C-9144-4FEAEF99C9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9A1B58-207C-4401-AD8F-827AEAA84142}"/>
              </a:ext>
            </a:extLst>
          </p:cNvPr>
          <p:cNvSpPr>
            <a:spLocks noGrp="1"/>
          </p:cNvSpPr>
          <p:nvPr>
            <p:ph type="title"/>
          </p:nvPr>
        </p:nvSpPr>
        <p:spPr>
          <a:xfrm>
            <a:off x="680561" y="146497"/>
            <a:ext cx="9371949" cy="1183566"/>
          </a:xfrm>
        </p:spPr>
        <p:txBody>
          <a:bodyPr>
            <a:normAutofit fontScale="90000"/>
          </a:bodyPr>
          <a:lstStyle/>
          <a:p>
            <a:r>
              <a:rPr lang="en-US" sz="3600"/>
              <a:t>Continued Description – Indicator 11 &amp; Indicator 12</a:t>
            </a:r>
            <a:br>
              <a:rPr lang="en-US" sz="3600"/>
            </a:br>
            <a:r>
              <a:rPr lang="en-US" sz="3600"/>
              <a:t>Monitoring: Verification and Follow-Up Reviews </a:t>
            </a:r>
          </a:p>
        </p:txBody>
      </p:sp>
      <p:sp>
        <p:nvSpPr>
          <p:cNvPr id="7" name="Content Placeholder 6">
            <a:extLst>
              <a:ext uri="{FF2B5EF4-FFF2-40B4-BE49-F238E27FC236}">
                <a16:creationId xmlns:a16="http://schemas.microsoft.com/office/drawing/2014/main" id="{71071D33-D2B1-4705-9B88-9D825B72AD0B}"/>
              </a:ext>
            </a:extLst>
          </p:cNvPr>
          <p:cNvSpPr>
            <a:spLocks noGrp="1"/>
          </p:cNvSpPr>
          <p:nvPr>
            <p:ph sz="half" idx="1"/>
          </p:nvPr>
        </p:nvSpPr>
        <p:spPr>
          <a:xfrm>
            <a:off x="410402" y="1450182"/>
            <a:ext cx="6154784" cy="4953000"/>
          </a:xfrm>
        </p:spPr>
        <p:txBody>
          <a:bodyPr>
            <a:noAutofit/>
          </a:bodyPr>
          <a:lstStyle/>
          <a:p>
            <a:r>
              <a:rPr lang="en-US" sz="2300"/>
              <a:t>School districts not reporting 100% compliance rates with Indicators 11 or 12 must verify that: </a:t>
            </a:r>
          </a:p>
          <a:p>
            <a:pPr marL="685800" lvl="1" indent="-457200">
              <a:buFont typeface="+mj-lt"/>
              <a:buAutoNum type="arabicPeriod"/>
            </a:pPr>
            <a:r>
              <a:rPr lang="en-US" sz="2000"/>
              <a:t>All student-specific noncompliance has been resolved; and </a:t>
            </a:r>
          </a:p>
          <a:p>
            <a:pPr marL="685800" lvl="1" indent="-457200">
              <a:buFont typeface="+mj-lt"/>
              <a:buAutoNum type="arabicPeriod"/>
            </a:pPr>
            <a:r>
              <a:rPr lang="en-US" sz="2000"/>
              <a:t>The district has addressed the reasons for its noncompliance and met compliance standards for all students tracked during a three-month period.</a:t>
            </a:r>
          </a:p>
          <a:p>
            <a:r>
              <a:rPr lang="en-US"/>
              <a:t>These school districts submit assurances that noncompliance has been addressed. </a:t>
            </a:r>
          </a:p>
          <a:p>
            <a:r>
              <a:rPr lang="en-US" sz="2300"/>
              <a:t>SEQA follows up on the district assurances, confirm that the student-specific noncompliance was resolved, and review a sample from the three-month period to confirm compliance was achieved.  </a:t>
            </a:r>
          </a:p>
        </p:txBody>
      </p:sp>
      <p:graphicFrame>
        <p:nvGraphicFramePr>
          <p:cNvPr id="4" name="Table 7">
            <a:extLst>
              <a:ext uri="{FF2B5EF4-FFF2-40B4-BE49-F238E27FC236}">
                <a16:creationId xmlns:a16="http://schemas.microsoft.com/office/drawing/2014/main" id="{36C81A10-8BD6-4A64-A870-FDA566FBEB5B}"/>
              </a:ext>
            </a:extLst>
          </p:cNvPr>
          <p:cNvGraphicFramePr>
            <a:graphicFrameLocks noGrp="1"/>
          </p:cNvGraphicFramePr>
          <p:nvPr>
            <p:ph sz="half" idx="2"/>
            <p:extLst>
              <p:ext uri="{D42A27DB-BD31-4B8C-83A1-F6EECF244321}">
                <p14:modId xmlns:p14="http://schemas.microsoft.com/office/powerpoint/2010/main" val="1059463526"/>
              </p:ext>
            </p:extLst>
          </p:nvPr>
        </p:nvGraphicFramePr>
        <p:xfrm>
          <a:off x="6770670" y="1450182"/>
          <a:ext cx="5126803" cy="4953000"/>
        </p:xfrm>
        <a:graphic>
          <a:graphicData uri="http://schemas.openxmlformats.org/drawingml/2006/table">
            <a:tbl>
              <a:tblPr firstRow="1" bandRow="1">
                <a:tableStyleId>{3B4B98B0-60AC-42C2-AFA5-B58CD77FA1E5}</a:tableStyleId>
              </a:tblPr>
              <a:tblGrid>
                <a:gridCol w="5126803">
                  <a:extLst>
                    <a:ext uri="{9D8B030D-6E8A-4147-A177-3AD203B41FA5}">
                      <a16:colId xmlns:a16="http://schemas.microsoft.com/office/drawing/2014/main" val="3271694607"/>
                    </a:ext>
                  </a:extLst>
                </a:gridCol>
              </a:tblGrid>
              <a:tr h="370840">
                <a:tc>
                  <a:txBody>
                    <a:bodyPr/>
                    <a:lstStyle/>
                    <a:p>
                      <a:r>
                        <a:rPr lang="en-US" sz="2000"/>
                        <a:t>Indicator 11 Statement of Assurances </a:t>
                      </a:r>
                    </a:p>
                  </a:txBody>
                  <a:tcPr/>
                </a:tc>
                <a:extLst>
                  <a:ext uri="{0D108BD9-81ED-4DB2-BD59-A6C34878D82A}">
                    <a16:rowId xmlns:a16="http://schemas.microsoft.com/office/drawing/2014/main" val="3782655228"/>
                  </a:ext>
                </a:extLst>
              </a:tr>
              <a:tr h="370840">
                <a:tc>
                  <a:txBody>
                    <a:bodyPr/>
                    <a:lstStyle/>
                    <a:p>
                      <a:pPr lvl="0"/>
                      <a:r>
                        <a:rPr lang="en-US" sz="1800" kern="1200">
                          <a:solidFill>
                            <a:schemeClr val="tx1"/>
                          </a:solidFill>
                          <a:effectLst/>
                          <a:latin typeface="+mn-lt"/>
                          <a:ea typeface="+mn-ea"/>
                          <a:cs typeface="+mn-cs"/>
                        </a:rPr>
                        <a:t>In the first assurance </a:t>
                      </a:r>
                      <a:r>
                        <a:rPr lang="en-US" sz="1800" b="1" kern="1200">
                          <a:solidFill>
                            <a:schemeClr val="tx1"/>
                          </a:solidFill>
                          <a:effectLst/>
                          <a:latin typeface="+mn-lt"/>
                          <a:ea typeface="+mn-ea"/>
                          <a:cs typeface="+mn-cs"/>
                        </a:rPr>
                        <a:t>(Part 1)</a:t>
                      </a:r>
                      <a:r>
                        <a:rPr lang="en-US" sz="1800" kern="1200">
                          <a:solidFill>
                            <a:schemeClr val="tx1"/>
                          </a:solidFill>
                          <a:effectLst/>
                          <a:latin typeface="+mn-lt"/>
                          <a:ea typeface="+mn-ea"/>
                          <a:cs typeface="+mn-cs"/>
                        </a:rPr>
                        <a:t>, the district will assure that for each identified student, if any, whose initial evaluation was not completed in compliance with State time lines, and for whom data was not already available in SIRS, has since had his or her initial evaluation completed and if not, there is a reason that is in compliance with State requirements.</a:t>
                      </a:r>
                    </a:p>
                    <a:p>
                      <a:r>
                        <a:rPr lang="en-US" sz="1800" kern="1200">
                          <a:solidFill>
                            <a:schemeClr val="tx1"/>
                          </a:solidFill>
                          <a:effectLst/>
                          <a:latin typeface="+mn-lt"/>
                          <a:ea typeface="+mn-ea"/>
                          <a:cs typeface="+mn-cs"/>
                        </a:rPr>
                        <a:t> </a:t>
                      </a:r>
                    </a:p>
                    <a:p>
                      <a:pPr lvl="0"/>
                      <a:r>
                        <a:rPr lang="en-US" sz="1800" kern="1200">
                          <a:solidFill>
                            <a:schemeClr val="tx1"/>
                          </a:solidFill>
                          <a:effectLst/>
                          <a:latin typeface="+mn-lt"/>
                          <a:ea typeface="+mn-ea"/>
                          <a:cs typeface="+mn-cs"/>
                        </a:rPr>
                        <a:t>In the second assurance </a:t>
                      </a:r>
                      <a:r>
                        <a:rPr lang="en-US" sz="1800" b="1" kern="1200">
                          <a:solidFill>
                            <a:schemeClr val="tx1"/>
                          </a:solidFill>
                          <a:effectLst/>
                          <a:latin typeface="+mn-lt"/>
                          <a:ea typeface="+mn-ea"/>
                          <a:cs typeface="+mn-cs"/>
                        </a:rPr>
                        <a:t>(Part 2)</a:t>
                      </a:r>
                      <a:r>
                        <a:rPr lang="en-US" sz="1800" kern="1200">
                          <a:solidFill>
                            <a:schemeClr val="tx1"/>
                          </a:solidFill>
                          <a:effectLst/>
                          <a:latin typeface="+mn-lt"/>
                          <a:ea typeface="+mn-ea"/>
                          <a:cs typeface="+mn-cs"/>
                        </a:rPr>
                        <a:t>, the district will assure that it has addressed the reasons why the students did not receive their initial evaluations on time and provide data to verify that students for whom parent consent to evaluate was received during a three-month period determined by the district have received their initial individual evaluations within the State required timelines.</a:t>
                      </a:r>
                    </a:p>
                    <a:p>
                      <a:pPr lvl="0"/>
                      <a:endParaRPr lang="en-US" sz="500" kern="1200">
                        <a:solidFill>
                          <a:schemeClr val="tx1"/>
                        </a:solidFill>
                        <a:effectLst/>
                        <a:latin typeface="+mn-lt"/>
                        <a:ea typeface="+mn-ea"/>
                        <a:cs typeface="+mn-cs"/>
                      </a:endParaRPr>
                    </a:p>
                  </a:txBody>
                  <a:tcPr/>
                </a:tc>
                <a:extLst>
                  <a:ext uri="{0D108BD9-81ED-4DB2-BD59-A6C34878D82A}">
                    <a16:rowId xmlns:a16="http://schemas.microsoft.com/office/drawing/2014/main" val="656024531"/>
                  </a:ext>
                </a:extLst>
              </a:tr>
            </a:tbl>
          </a:graphicData>
        </a:graphic>
      </p:graphicFrame>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p:txBody>
          <a:bodyPr/>
          <a:lstStyle/>
          <a:p>
            <a:r>
              <a:rPr lang="en-US"/>
              <a:t>Office of Special Education Oversight and Monitoring of Noncompliance </a:t>
            </a:r>
          </a:p>
        </p:txBody>
      </p:sp>
    </p:spTree>
    <p:custDataLst>
      <p:tags r:id="rId1"/>
    </p:custDataLst>
    <p:extLst>
      <p:ext uri="{BB962C8B-B14F-4D97-AF65-F5344CB8AC3E}">
        <p14:creationId xmlns:p14="http://schemas.microsoft.com/office/powerpoint/2010/main" val="183709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E507-4FE1-4948-BF05-33151391B560}"/>
              </a:ext>
            </a:extLst>
          </p:cNvPr>
          <p:cNvSpPr>
            <a:spLocks noGrp="1"/>
          </p:cNvSpPr>
          <p:nvPr>
            <p:ph type="title"/>
          </p:nvPr>
        </p:nvSpPr>
        <p:spPr>
          <a:xfrm>
            <a:off x="410402" y="264695"/>
            <a:ext cx="9371949" cy="852058"/>
          </a:xfrm>
        </p:spPr>
        <p:txBody>
          <a:bodyPr vert="horz" lIns="91440" tIns="45720" rIns="91440" bIns="45720" rtlCol="0" anchor="b">
            <a:normAutofit/>
          </a:bodyPr>
          <a:lstStyle/>
          <a:p>
            <a:r>
              <a:rPr lang="en-US"/>
              <a:t>Indicator 11 Child Find Guidance </a:t>
            </a:r>
          </a:p>
        </p:txBody>
      </p:sp>
      <p:pic>
        <p:nvPicPr>
          <p:cNvPr id="10" name="Picture 9">
            <a:hlinkClick r:id="rId3"/>
            <a:extLst>
              <a:ext uri="{FF2B5EF4-FFF2-40B4-BE49-F238E27FC236}">
                <a16:creationId xmlns:a16="http://schemas.microsoft.com/office/drawing/2014/main" id="{3B3BF23A-E1D2-4D97-9A21-1C7D90DFA5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6223" y="1349794"/>
            <a:ext cx="5270201" cy="2381250"/>
          </a:xfrm>
          <a:prstGeom prst="rect">
            <a:avLst/>
          </a:prstGeom>
          <a:ln w="19050">
            <a:solidFill>
              <a:schemeClr val="tx1"/>
            </a:solidFill>
          </a:ln>
        </p:spPr>
      </p:pic>
      <p:pic>
        <p:nvPicPr>
          <p:cNvPr id="6" name="Picture 5">
            <a:hlinkClick r:id="rId5"/>
            <a:extLst>
              <a:ext uri="{FF2B5EF4-FFF2-40B4-BE49-F238E27FC236}">
                <a16:creationId xmlns:a16="http://schemas.microsoft.com/office/drawing/2014/main" id="{D131ED57-0DF3-452D-B1B8-741180C6C6B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1471" y="3885672"/>
            <a:ext cx="5274954" cy="2505603"/>
          </a:xfrm>
          <a:prstGeom prst="rect">
            <a:avLst/>
          </a:prstGeom>
          <a:noFill/>
          <a:ln w="19050">
            <a:solidFill>
              <a:schemeClr val="tx1"/>
            </a:solidFill>
          </a:ln>
        </p:spPr>
      </p:pic>
      <p:sp>
        <p:nvSpPr>
          <p:cNvPr id="7" name="TextBox 6">
            <a:extLst>
              <a:ext uri="{FF2B5EF4-FFF2-40B4-BE49-F238E27FC236}">
                <a16:creationId xmlns:a16="http://schemas.microsoft.com/office/drawing/2014/main" id="{2438F829-0225-4B27-B414-2CAD81A4CE06}"/>
              </a:ext>
            </a:extLst>
          </p:cNvPr>
          <p:cNvSpPr txBox="1"/>
          <p:nvPr/>
        </p:nvSpPr>
        <p:spPr>
          <a:xfrm>
            <a:off x="5758854" y="1349794"/>
            <a:ext cx="6016923" cy="5415329"/>
          </a:xfrm>
          <a:prstGeom prst="rect">
            <a:avLst/>
          </a:prstGeom>
          <a:noFill/>
        </p:spPr>
        <p:txBody>
          <a:bodyPr wrap="square" rtlCol="0">
            <a:spAutoFit/>
          </a:bodyPr>
          <a:lstStyle/>
          <a:p>
            <a:pPr marL="457200" indent="-457200" fontAlgn="base">
              <a:lnSpc>
                <a:spcPct val="90000"/>
              </a:lnSpc>
              <a:spcBef>
                <a:spcPts val="600"/>
              </a:spcBef>
              <a:spcAft>
                <a:spcPts val="1200"/>
              </a:spcAft>
              <a:buFont typeface="Arial" panose="020B0604020202020204" pitchFamily="34" charset="0"/>
              <a:buChar char="•"/>
            </a:pPr>
            <a:r>
              <a:rPr lang="en-US" sz="2700"/>
              <a:t>In October 2018, the Office of Special Education issued field guidance that an amendment to Education Law 4410 (Chapter 429 of the Laws of 2017) has made school districts approved preschool evaluators without needing to submit an application to NYSED.  </a:t>
            </a:r>
          </a:p>
          <a:p>
            <a:pPr marL="457200" indent="-457200" fontAlgn="base">
              <a:lnSpc>
                <a:spcPct val="90000"/>
              </a:lnSpc>
              <a:spcBef>
                <a:spcPts val="600"/>
              </a:spcBef>
              <a:spcAft>
                <a:spcPts val="1200"/>
              </a:spcAft>
              <a:buFont typeface="Arial" panose="020B0604020202020204" pitchFamily="34" charset="0"/>
              <a:buChar char="•"/>
            </a:pPr>
            <a:r>
              <a:rPr lang="en-US" sz="2700"/>
              <a:t>On June 22, 2020, Office of Special Education posted a toolkit for CPSE’s to continue child find responsibilities during the COVID-19 outbreak</a:t>
            </a:r>
          </a:p>
          <a:p>
            <a:pPr marL="457200" indent="-457200" fontAlgn="base">
              <a:lnSpc>
                <a:spcPct val="90000"/>
              </a:lnSpc>
              <a:spcBef>
                <a:spcPts val="600"/>
              </a:spcBef>
              <a:spcAft>
                <a:spcPts val="1200"/>
              </a:spcAft>
              <a:buFont typeface="Arial" panose="020B0604020202020204" pitchFamily="34" charset="0"/>
              <a:buChar char="•"/>
            </a:pPr>
            <a:endParaRPr lang="en-US" sz="2700"/>
          </a:p>
        </p:txBody>
      </p:sp>
      <p:sp>
        <p:nvSpPr>
          <p:cNvPr id="3" name="Slide Number Placeholder 2">
            <a:extLst>
              <a:ext uri="{FF2B5EF4-FFF2-40B4-BE49-F238E27FC236}">
                <a16:creationId xmlns:a16="http://schemas.microsoft.com/office/drawing/2014/main" id="{B7F5C78E-9922-44DF-9453-2A23B55A4211}"/>
              </a:ext>
              <a:ext uri="{C183D7F6-B498-43B3-948B-1728B52AA6E4}">
                <adec:decorative xmlns:adec="http://schemas.microsoft.com/office/drawing/2017/decorative" val="1"/>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US" sz="1000" kern="1200">
                <a:latin typeface="+mn-lt"/>
                <a:ea typeface="+mn-ea"/>
                <a:cs typeface="+mn-cs"/>
              </a:rPr>
              <a:pPr>
                <a:lnSpc>
                  <a:spcPct val="90000"/>
                </a:lnSpc>
                <a:spcAft>
                  <a:spcPts val="600"/>
                </a:spcAft>
              </a:pPr>
              <a:t>21</a:t>
            </a:fld>
            <a:endParaRPr lang="en-US" sz="1000" kern="1200">
              <a:latin typeface="+mn-lt"/>
              <a:ea typeface="+mn-ea"/>
              <a:cs typeface="+mn-cs"/>
            </a:endParaRPr>
          </a:p>
        </p:txBody>
      </p:sp>
      <p:sp>
        <p:nvSpPr>
          <p:cNvPr id="5" name="Footer Placeholder 4">
            <a:extLst>
              <a:ext uri="{FF2B5EF4-FFF2-40B4-BE49-F238E27FC236}">
                <a16:creationId xmlns:a16="http://schemas.microsoft.com/office/drawing/2014/main" id="{43EB874A-D1DB-4DD5-946B-BDBF86FC5067}"/>
              </a:ext>
              <a:ext uri="{C183D7F6-B498-43B3-948B-1728B52AA6E4}">
                <adec:decorative xmlns:adec="http://schemas.microsoft.com/office/drawing/2017/decorative" val="0"/>
              </a:ext>
            </a:extLst>
          </p:cNvPr>
          <p:cNvSpPr>
            <a:spLocks noGrp="1"/>
          </p:cNvSpPr>
          <p:nvPr>
            <p:ph type="ftr" sz="quarter" idx="11"/>
          </p:nvPr>
        </p:nvSpPr>
        <p:spPr>
          <a:xfrm>
            <a:off x="1637716" y="6629400"/>
            <a:ext cx="9144259" cy="228600"/>
          </a:xfrm>
        </p:spPr>
        <p:txBody>
          <a:bodyPr vert="horz" lIns="91440" tIns="45720" rIns="91440" bIns="45720" rtlCol="0" anchor="ctr">
            <a:normAutofit/>
          </a:bodyPr>
          <a:lstStyle/>
          <a:p>
            <a:pPr>
              <a:lnSpc>
                <a:spcPct val="90000"/>
              </a:lnSpc>
              <a:spcAft>
                <a:spcPts val="600"/>
              </a:spcAft>
            </a:pPr>
            <a:r>
              <a:rPr lang="en-US" sz="1000" kern="1200">
                <a:latin typeface="+mn-lt"/>
                <a:ea typeface="+mn-ea"/>
                <a:cs typeface="+mn-cs"/>
              </a:rPr>
              <a:t>Preschool Evaluation Guidance </a:t>
            </a:r>
          </a:p>
        </p:txBody>
      </p:sp>
    </p:spTree>
    <p:extLst>
      <p:ext uri="{BB962C8B-B14F-4D97-AF65-F5344CB8AC3E}">
        <p14:creationId xmlns:p14="http://schemas.microsoft.com/office/powerpoint/2010/main" val="164501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42" presetClass="entr" presetSubtype="0" fill="hold" nodeType="withEffect">
                                  <p:stCondLst>
                                    <p:cond delay="3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25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42" presetClass="entr" presetSubtype="0" fill="hold" nodeType="withEffect">
                                  <p:stCondLst>
                                    <p:cond delay="25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57CF-029F-47B9-9750-6350606A726B}"/>
              </a:ext>
            </a:extLst>
          </p:cNvPr>
          <p:cNvSpPr>
            <a:spLocks noGrp="1"/>
          </p:cNvSpPr>
          <p:nvPr>
            <p:ph type="title"/>
          </p:nvPr>
        </p:nvSpPr>
        <p:spPr>
          <a:xfrm>
            <a:off x="762002" y="276087"/>
            <a:ext cx="10019974" cy="876438"/>
          </a:xfrm>
        </p:spPr>
        <p:txBody>
          <a:bodyPr/>
          <a:lstStyle/>
          <a:p>
            <a:r>
              <a:rPr lang="en-US" sz="3200"/>
              <a:t>Indicator 12 Early Childhood Transition Materials </a:t>
            </a:r>
            <a:endParaRPr lang="en-US"/>
          </a:p>
        </p:txBody>
      </p:sp>
      <p:sp>
        <p:nvSpPr>
          <p:cNvPr id="3" name="Content Placeholder 2">
            <a:extLst>
              <a:ext uri="{FF2B5EF4-FFF2-40B4-BE49-F238E27FC236}">
                <a16:creationId xmlns:a16="http://schemas.microsoft.com/office/drawing/2014/main" id="{8C3B3A5F-D5B7-40AC-850D-DD75C7F636D3}"/>
              </a:ext>
            </a:extLst>
          </p:cNvPr>
          <p:cNvSpPr>
            <a:spLocks noGrp="1"/>
          </p:cNvSpPr>
          <p:nvPr>
            <p:ph idx="1"/>
          </p:nvPr>
        </p:nvSpPr>
        <p:spPr>
          <a:xfrm>
            <a:off x="762002" y="1381125"/>
            <a:ext cx="6591300" cy="5077202"/>
          </a:xfrm>
        </p:spPr>
        <p:txBody>
          <a:bodyPr>
            <a:normAutofit/>
          </a:bodyPr>
          <a:lstStyle/>
          <a:p>
            <a:pPr>
              <a:spcBef>
                <a:spcPts val="1200"/>
              </a:spcBef>
            </a:pPr>
            <a:r>
              <a:rPr lang="en-US" sz="2300">
                <a:ea typeface="+mn-lt"/>
                <a:cs typeface="+mn-lt"/>
              </a:rPr>
              <a:t>The Office of Special Education Preschool Policy Unit partnered with the Office of Early Learning and the New York State Council on Children and Families to issue </a:t>
            </a:r>
            <a:r>
              <a:rPr lang="en-US" sz="2300">
                <a:ea typeface="+mn-lt"/>
                <a:cs typeface="+mn-lt"/>
                <a:hlinkClick r:id="rId3"/>
              </a:rPr>
              <a:t>A Resource to Special Education Support Services</a:t>
            </a:r>
            <a:r>
              <a:rPr lang="en-US" sz="2300">
                <a:ea typeface="+mn-lt"/>
                <a:cs typeface="+mn-lt"/>
              </a:rPr>
              <a:t>.  </a:t>
            </a:r>
          </a:p>
          <a:p>
            <a:pPr lvl="1">
              <a:spcBef>
                <a:spcPts val="1200"/>
              </a:spcBef>
            </a:pPr>
            <a:r>
              <a:rPr lang="en-US" sz="1900">
                <a:ea typeface="+mn-lt"/>
                <a:cs typeface="+mn-lt"/>
              </a:rPr>
              <a:t>This resource includes important information for families to help navigate the early childhood transition process. </a:t>
            </a:r>
          </a:p>
          <a:p>
            <a:pPr>
              <a:spcBef>
                <a:spcPts val="1200"/>
              </a:spcBef>
            </a:pPr>
            <a:r>
              <a:rPr lang="en-US" sz="2300">
                <a:ea typeface="+mn-lt"/>
                <a:cs typeface="+mn-lt"/>
              </a:rPr>
              <a:t>NYSED and the New York State Department of Health (DOH) are developing a Memorandum of Understanding (MOU) regarding the Early Intervention Program and Preschool Special Education Programs.  </a:t>
            </a:r>
          </a:p>
          <a:p>
            <a:pPr lvl="1">
              <a:spcBef>
                <a:spcPts val="1200"/>
              </a:spcBef>
            </a:pPr>
            <a:r>
              <a:rPr lang="en-US" sz="1900">
                <a:ea typeface="+mn-lt"/>
                <a:cs typeface="+mn-lt"/>
              </a:rPr>
              <a:t>The MOU contains agency roles, relevant timelines, data sharing agreements, and process requirements according to the laws and regulations governing both agencies.</a:t>
            </a:r>
          </a:p>
          <a:p>
            <a:pPr>
              <a:spcBef>
                <a:spcPts val="1200"/>
              </a:spcBef>
            </a:pPr>
            <a:endParaRPr lang="en-US" sz="2400">
              <a:ea typeface="+mn-lt"/>
              <a:cs typeface="+mn-lt"/>
            </a:endParaRPr>
          </a:p>
          <a:p>
            <a:pPr marL="0" indent="0">
              <a:lnSpc>
                <a:spcPct val="100000"/>
              </a:lnSpc>
              <a:spcBef>
                <a:spcPts val="1200"/>
              </a:spcBef>
              <a:buNone/>
            </a:pPr>
            <a:endParaRPr lang="en-US" sz="2400">
              <a:ea typeface="+mn-lt"/>
              <a:cs typeface="+mn-lt"/>
            </a:endParaRPr>
          </a:p>
          <a:p>
            <a:pPr marL="0" indent="0">
              <a:lnSpc>
                <a:spcPct val="100000"/>
              </a:lnSpc>
              <a:spcBef>
                <a:spcPts val="1200"/>
              </a:spcBef>
              <a:buNone/>
            </a:pPr>
            <a:endParaRPr lang="en-US" sz="2400">
              <a:ea typeface="+mn-lt"/>
              <a:cs typeface="+mn-lt"/>
            </a:endParaRPr>
          </a:p>
          <a:p>
            <a:pPr marL="210185" indent="-210185">
              <a:lnSpc>
                <a:spcPct val="100000"/>
              </a:lnSpc>
              <a:spcBef>
                <a:spcPts val="1200"/>
              </a:spcBef>
            </a:pPr>
            <a:endParaRPr lang="en-US" sz="2400">
              <a:ea typeface="+mn-lt"/>
              <a:cs typeface="+mn-lt"/>
            </a:endParaRPr>
          </a:p>
          <a:p>
            <a:pPr marL="210185" indent="-210185">
              <a:lnSpc>
                <a:spcPct val="100000"/>
              </a:lnSpc>
              <a:spcBef>
                <a:spcPts val="1200"/>
              </a:spcBef>
            </a:pPr>
            <a:endParaRPr lang="en-US" sz="2400"/>
          </a:p>
          <a:p>
            <a:pPr>
              <a:spcBef>
                <a:spcPts val="1200"/>
              </a:spcBef>
            </a:pPr>
            <a:endParaRPr lang="en-US" sz="2400"/>
          </a:p>
          <a:p>
            <a:pPr>
              <a:spcBef>
                <a:spcPts val="1200"/>
              </a:spcBef>
            </a:pPr>
            <a:endParaRPr lang="en-US"/>
          </a:p>
        </p:txBody>
      </p:sp>
      <p:sp>
        <p:nvSpPr>
          <p:cNvPr id="4" name="Slide Number Placeholder 3">
            <a:extLst>
              <a:ext uri="{FF2B5EF4-FFF2-40B4-BE49-F238E27FC236}">
                <a16:creationId xmlns:a16="http://schemas.microsoft.com/office/drawing/2014/main" id="{BF366711-F116-412D-A17F-5CE488DD0800}"/>
              </a:ext>
            </a:extLst>
          </p:cNvPr>
          <p:cNvSpPr>
            <a:spLocks noGrp="1"/>
          </p:cNvSpPr>
          <p:nvPr>
            <p:ph type="sldNum" sz="quarter" idx="12"/>
          </p:nvPr>
        </p:nvSpPr>
        <p:spPr/>
        <p:txBody>
          <a:bodyPr/>
          <a:lstStyle/>
          <a:p>
            <a:fld id="{9CD8D479-8942-46E8-A226-A4E01F7A105C}" type="slidenum">
              <a:rPr lang="en-US" smtClean="0"/>
              <a:t>22</a:t>
            </a:fld>
            <a:endParaRPr lang="en-US"/>
          </a:p>
        </p:txBody>
      </p:sp>
      <p:sp>
        <p:nvSpPr>
          <p:cNvPr id="6" name="Footer Placeholder 5">
            <a:extLst>
              <a:ext uri="{FF2B5EF4-FFF2-40B4-BE49-F238E27FC236}">
                <a16:creationId xmlns:a16="http://schemas.microsoft.com/office/drawing/2014/main" id="{FA2FB3F6-461B-4B64-BCCB-8F400E27C0BE}"/>
              </a:ext>
            </a:extLst>
          </p:cNvPr>
          <p:cNvSpPr>
            <a:spLocks noGrp="1"/>
          </p:cNvSpPr>
          <p:nvPr>
            <p:ph type="ftr" sz="quarter" idx="11"/>
          </p:nvPr>
        </p:nvSpPr>
        <p:spPr/>
        <p:txBody>
          <a:bodyPr/>
          <a:lstStyle/>
          <a:p>
            <a:r>
              <a:rPr lang="en-US"/>
              <a:t>Indicator 12: Birth – 3</a:t>
            </a:r>
            <a:r>
              <a:rPr lang="en-US" baseline="30000"/>
              <a:t>rd</a:t>
            </a:r>
            <a:r>
              <a:rPr lang="en-US"/>
              <a:t> Grade Resource and DOH MOU</a:t>
            </a:r>
          </a:p>
        </p:txBody>
      </p:sp>
      <p:pic>
        <p:nvPicPr>
          <p:cNvPr id="7" name="Picture 6" descr="Photo of &quot;A Resource to Special Education Support Services&quot;">
            <a:hlinkClick r:id="rId3"/>
            <a:extLst>
              <a:ext uri="{FF2B5EF4-FFF2-40B4-BE49-F238E27FC236}">
                <a16:creationId xmlns:a16="http://schemas.microsoft.com/office/drawing/2014/main" id="{9D442FF3-08B8-49BE-A9F7-84C43D151AA7}"/>
              </a:ext>
            </a:extLst>
          </p:cNvPr>
          <p:cNvPicPr>
            <a:picLocks noChangeAspect="1"/>
          </p:cNvPicPr>
          <p:nvPr/>
        </p:nvPicPr>
        <p:blipFill>
          <a:blip r:embed="rId4"/>
          <a:stretch>
            <a:fillRect/>
          </a:stretch>
        </p:blipFill>
        <p:spPr>
          <a:xfrm>
            <a:off x="7486649" y="1322457"/>
            <a:ext cx="4048125" cy="5300639"/>
          </a:xfrm>
          <a:prstGeom prst="rect">
            <a:avLst/>
          </a:prstGeom>
        </p:spPr>
      </p:pic>
    </p:spTree>
    <p:extLst>
      <p:ext uri="{BB962C8B-B14F-4D97-AF65-F5344CB8AC3E}">
        <p14:creationId xmlns:p14="http://schemas.microsoft.com/office/powerpoint/2010/main" val="201100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4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3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7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60FBEFF-537D-409E-9603-C8E9162DB688}"/>
              </a:ext>
            </a:extLst>
          </p:cNvPr>
          <p:cNvSpPr txBox="1">
            <a:spLocks noGrp="1"/>
          </p:cNvSpPr>
          <p:nvPr>
            <p:ph type="title" idx="4294967295"/>
          </p:nvPr>
        </p:nvSpPr>
        <p:spPr>
          <a:xfrm>
            <a:off x="5954750" y="507380"/>
            <a:ext cx="382486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Learn the Signs. Act Early.</a:t>
            </a:r>
          </a:p>
        </p:txBody>
      </p:sp>
      <p:sp>
        <p:nvSpPr>
          <p:cNvPr id="3" name="Content Placeholder 2">
            <a:extLst>
              <a:ext uri="{FF2B5EF4-FFF2-40B4-BE49-F238E27FC236}">
                <a16:creationId xmlns:a16="http://schemas.microsoft.com/office/drawing/2014/main" id="{72DFF74B-EF62-4CA0-A0AE-1116DE915F72}"/>
              </a:ext>
            </a:extLst>
          </p:cNvPr>
          <p:cNvSpPr>
            <a:spLocks noGrp="1"/>
          </p:cNvSpPr>
          <p:nvPr>
            <p:ph idx="1"/>
          </p:nvPr>
        </p:nvSpPr>
        <p:spPr>
          <a:xfrm>
            <a:off x="5776332" y="1830819"/>
            <a:ext cx="6055112" cy="4592283"/>
          </a:xfrm>
        </p:spPr>
        <p:txBody>
          <a:bodyPr anchor="ctr">
            <a:normAutofit/>
          </a:bodyPr>
          <a:lstStyle/>
          <a:p>
            <a:pPr>
              <a:spcAft>
                <a:spcPts val="1200"/>
              </a:spcAft>
            </a:pPr>
            <a:r>
              <a:rPr lang="en-US" sz="2800"/>
              <a:t>The Office of Special Education is a member of the New York State Act Early Team to assist in promoting  the Centers for Disease Control’s “Learn the Signs. Act Early” Campaign.  </a:t>
            </a:r>
          </a:p>
          <a:p>
            <a:pPr>
              <a:spcAft>
                <a:spcPts val="1200"/>
              </a:spcAft>
            </a:pPr>
            <a:r>
              <a:rPr lang="en-US" sz="2800"/>
              <a:t>The “Learn the Signs. Act Early” Campaign includes tools, resources and videos, in multiple languages, and is available at  </a:t>
            </a:r>
            <a:r>
              <a:rPr lang="en-US" sz="2800" u="sng">
                <a:hlinkClick r:id="rId3"/>
              </a:rPr>
              <a:t>www.cdc.gov/ActEarly</a:t>
            </a:r>
            <a:r>
              <a:rPr lang="en-US" sz="2800"/>
              <a:t>. </a:t>
            </a:r>
            <a:endParaRPr lang="en-US"/>
          </a:p>
        </p:txBody>
      </p:sp>
      <p:pic>
        <p:nvPicPr>
          <p:cNvPr id="7" name="Picture 6">
            <a:hlinkClick r:id="rId4"/>
            <a:extLst>
              <a:ext uri="{FF2B5EF4-FFF2-40B4-BE49-F238E27FC236}">
                <a16:creationId xmlns:a16="http://schemas.microsoft.com/office/drawing/2014/main" id="{FE00E313-890A-4060-B8F8-CD52E155BB81}"/>
              </a:ext>
              <a:ext uri="{C183D7F6-B498-43B3-948B-1728B52AA6E4}">
                <adec:decorative xmlns:adec="http://schemas.microsoft.com/office/drawing/2017/decorative" val="1"/>
              </a:ext>
            </a:extLst>
          </p:cNvPr>
          <p:cNvPicPr>
            <a:picLocks noChangeAspect="1"/>
          </p:cNvPicPr>
          <p:nvPr/>
        </p:nvPicPr>
        <p:blipFill rotWithShape="1">
          <a:blip r:embed="rId5"/>
          <a:srcRect b="4715"/>
          <a:stretch/>
        </p:blipFill>
        <p:spPr>
          <a:xfrm>
            <a:off x="14833" y="11152"/>
            <a:ext cx="5731761" cy="6629400"/>
          </a:xfrm>
          <a:prstGeom prst="rect">
            <a:avLst/>
          </a:prstGeom>
        </p:spPr>
      </p:pic>
      <p:sp>
        <p:nvSpPr>
          <p:cNvPr id="4" name="Slide Number Placeholder 3">
            <a:extLst>
              <a:ext uri="{FF2B5EF4-FFF2-40B4-BE49-F238E27FC236}">
                <a16:creationId xmlns:a16="http://schemas.microsoft.com/office/drawing/2014/main" id="{F3D94507-ABF6-4BBB-972E-D2F74EF8F802}"/>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23</a:t>
            </a:fld>
            <a:endParaRPr lang="en-US" sz="1000"/>
          </a:p>
        </p:txBody>
      </p:sp>
      <p:sp>
        <p:nvSpPr>
          <p:cNvPr id="6" name="Footer Placeholder 5">
            <a:extLst>
              <a:ext uri="{FF2B5EF4-FFF2-40B4-BE49-F238E27FC236}">
                <a16:creationId xmlns:a16="http://schemas.microsoft.com/office/drawing/2014/main" id="{BEAEDC05-5F2A-44FD-8923-59F42708E331}"/>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Learn the Signs. Act Early Campaign </a:t>
            </a:r>
          </a:p>
        </p:txBody>
      </p:sp>
    </p:spTree>
    <p:extLst>
      <p:ext uri="{BB962C8B-B14F-4D97-AF65-F5344CB8AC3E}">
        <p14:creationId xmlns:p14="http://schemas.microsoft.com/office/powerpoint/2010/main" val="92451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List: 1) Regional Learning; 2) Targeted Skills/Support Group; 3) Support Plans">
            <a:extLst>
              <a:ext uri="{FF2B5EF4-FFF2-40B4-BE49-F238E27FC236}">
                <a16:creationId xmlns:a16="http://schemas.microsoft.com/office/drawing/2014/main" id="{9B4D52B1-C334-4EC7-8595-C12320E477E7}"/>
              </a:ext>
            </a:extLst>
          </p:cNvPr>
          <p:cNvGraphicFramePr>
            <a:graphicFrameLocks/>
          </p:cNvGraphicFramePr>
          <p:nvPr>
            <p:extLst>
              <p:ext uri="{D42A27DB-BD31-4B8C-83A1-F6EECF244321}">
                <p14:modId xmlns:p14="http://schemas.microsoft.com/office/powerpoint/2010/main" val="2984460224"/>
              </p:ext>
            </p:extLst>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a:extLst>
              <a:ext uri="{FF2B5EF4-FFF2-40B4-BE49-F238E27FC236}">
                <a16:creationId xmlns:a16="http://schemas.microsoft.com/office/drawing/2014/main" id="{60A07586-72AD-400D-AB3F-9EF9B58C30E2}"/>
              </a:ext>
              <a:ext uri="{C183D7F6-B498-43B3-948B-1728B52AA6E4}">
                <adec:decorative xmlns:adec="http://schemas.microsoft.com/office/drawing/2017/decorative" val="1"/>
              </a:ext>
            </a:extLst>
          </p:cNvPr>
          <p:cNvGraphicFramePr/>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4" name="Footer Placeholder 3">
            <a:extLst>
              <a:ext uri="{FF2B5EF4-FFF2-40B4-BE49-F238E27FC236}">
                <a16:creationId xmlns:a16="http://schemas.microsoft.com/office/drawing/2014/main" id="{15340F09-5937-4DC5-9325-723F3CC34B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a:t>
            </a:r>
          </a:p>
        </p:txBody>
      </p:sp>
      <p:sp>
        <p:nvSpPr>
          <p:cNvPr id="3" name="Frame 2">
            <a:extLst>
              <a:ext uri="{FF2B5EF4-FFF2-40B4-BE49-F238E27FC236}">
                <a16:creationId xmlns:a16="http://schemas.microsoft.com/office/drawing/2014/main" id="{2654FADF-E151-44FF-98D4-359C2E862051}"/>
              </a:ext>
              <a:ext uri="{C183D7F6-B498-43B3-948B-1728B52AA6E4}">
                <adec:decorative xmlns:adec="http://schemas.microsoft.com/office/drawing/2017/decorative" val="1"/>
              </a:ext>
            </a:extLst>
          </p:cNvPr>
          <p:cNvSpPr/>
          <p:nvPr/>
        </p:nvSpPr>
        <p:spPr>
          <a:xfrm>
            <a:off x="205201" y="1709208"/>
            <a:ext cx="2865029" cy="1561847"/>
          </a:xfrm>
          <a:prstGeom prst="fra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a:extLst>
              <a:ext uri="{FF2B5EF4-FFF2-40B4-BE49-F238E27FC236}">
                <a16:creationId xmlns:a16="http://schemas.microsoft.com/office/drawing/2014/main" id="{74317E01-31A8-4FB2-BA94-35B3D41753BF}"/>
              </a:ext>
              <a:ext uri="{C183D7F6-B498-43B3-948B-1728B52AA6E4}">
                <adec:decorative xmlns:adec="http://schemas.microsoft.com/office/drawing/2017/decorative" val="1"/>
              </a:ext>
            </a:extLst>
          </p:cNvPr>
          <p:cNvSpPr/>
          <p:nvPr/>
        </p:nvSpPr>
        <p:spPr>
          <a:xfrm>
            <a:off x="210156" y="3304895"/>
            <a:ext cx="2865029" cy="1561847"/>
          </a:xfrm>
          <a:prstGeom prst="fra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46DA5B11-1163-47D7-B530-6E0AFB0D2D02}"/>
              </a:ext>
              <a:ext uri="{C183D7F6-B498-43B3-948B-1728B52AA6E4}">
                <adec:decorative xmlns:adec="http://schemas.microsoft.com/office/drawing/2017/decorative" val="1"/>
              </a:ext>
            </a:extLst>
          </p:cNvPr>
          <p:cNvSpPr/>
          <p:nvPr/>
        </p:nvSpPr>
        <p:spPr>
          <a:xfrm>
            <a:off x="205201" y="4900582"/>
            <a:ext cx="2865029" cy="1561847"/>
          </a:xfrm>
          <a:prstGeom prst="fra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3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2950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grpId="0" nodeType="withEffect">
                                  <p:stCondLst>
                                    <p:cond delay="4000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E46B48-A2BB-4D09-AEAC-A8017CDD7B69}"/>
              </a:ext>
            </a:extLst>
          </p:cNvPr>
          <p:cNvSpPr txBox="1">
            <a:spLocks noGrp="1"/>
          </p:cNvSpPr>
          <p:nvPr>
            <p:ph type="title" idx="4294967295"/>
          </p:nvPr>
        </p:nvSpPr>
        <p:spPr>
          <a:xfrm>
            <a:off x="1921267" y="154112"/>
            <a:ext cx="9216483"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Educational Partnership Resources </a:t>
            </a:r>
            <a:b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br>
            <a:r>
              <a:rPr kumimoji="0" lang="en-US" sz="2300" b="0" i="0" u="none" strike="noStrike" kern="1200" cap="none" spc="0" normalizeH="0" baseline="0" noProof="0">
                <a:ln>
                  <a:noFill/>
                </a:ln>
                <a:solidFill>
                  <a:schemeClr val="accent1">
                    <a:lumMod val="75000"/>
                  </a:schemeClr>
                </a:solidFill>
                <a:effectLst/>
                <a:uLnTx/>
                <a:uFillTx/>
                <a:latin typeface="+mj-lt"/>
                <a:ea typeface="+mj-ea"/>
                <a:cs typeface="+mj-cs"/>
              </a:rPr>
              <a:t>Targeted Professional Development Improvement Strategies </a:t>
            </a:r>
          </a:p>
        </p:txBody>
      </p:sp>
      <p:pic>
        <p:nvPicPr>
          <p:cNvPr id="9" name="Picture 8" descr="NYSED Office of Special Education Educational Partnership Logo">
            <a:extLst>
              <a:ext uri="{FF2B5EF4-FFF2-40B4-BE49-F238E27FC236}">
                <a16:creationId xmlns:a16="http://schemas.microsoft.com/office/drawing/2014/main" id="{73249FCB-F6F5-47BB-A865-969C8B0D7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12" y="154112"/>
            <a:ext cx="1607855" cy="1242433"/>
          </a:xfrm>
          <a:prstGeom prst="rect">
            <a:avLst/>
          </a:prstGeom>
        </p:spPr>
      </p:pic>
      <p:sp>
        <p:nvSpPr>
          <p:cNvPr id="15" name="Rectangle 6">
            <a:extLst>
              <a:ext uri="{FF2B5EF4-FFF2-40B4-BE49-F238E27FC236}">
                <a16:creationId xmlns:a16="http://schemas.microsoft.com/office/drawing/2014/main" id="{DDAB2ABB-66FD-4904-957B-C19ADEA7DE71}"/>
              </a:ext>
            </a:extLst>
          </p:cNvPr>
          <p:cNvSpPr>
            <a:spLocks noGrp="1" noChangeArrowheads="1"/>
          </p:cNvSpPr>
          <p:nvPr>
            <p:ph sz="half" idx="1"/>
          </p:nvPr>
        </p:nvSpPr>
        <p:spPr bwMode="auto">
          <a:xfrm>
            <a:off x="866275" y="1396545"/>
            <a:ext cx="10271476" cy="50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ts val="600"/>
              </a:spcBef>
              <a:spcAft>
                <a:spcPts val="1200"/>
              </a:spcAft>
              <a:buClrTx/>
              <a:buSzTx/>
              <a:buNone/>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The following professional development trainings are offered relating to Timely Evaluations and/or Early Childhood Transition:</a:t>
            </a:r>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CPSE/CSE Chairperson Training</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Preschool Special Education Process  </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lang="en-US" altLang="en-US" sz="2100"/>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CPSE to CSE for Parents</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lang="en-US" altLang="en-US" sz="2100"/>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EI to CPSE for Parents</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lang="en-US" altLang="en-US" sz="2100"/>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EI to CPSE for Professionals</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lang="en-US" altLang="en-US" sz="2100"/>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Identifying and Intensifying Intervention </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lang="en-US" altLang="en-US" sz="2100"/>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Ø"/>
              <a:tabLst>
                <a:tab pos="457200" algn="l"/>
              </a:tabLst>
            </a:pPr>
            <a:r>
              <a:rPr kumimoji="0" lang="en-US" altLang="en-US" sz="2100" b="0" i="0" u="none" strike="noStrike" cap="none" normalizeH="0" baseline="0">
                <a:ln>
                  <a:noFill/>
                </a:ln>
                <a:solidFill>
                  <a:srgbClr val="1F3864"/>
                </a:solidFill>
                <a:effectLst/>
                <a:latin typeface="Corbel" panose="020B0503020204020204" pitchFamily="34" charset="0"/>
                <a:ea typeface="Calibri" panose="020F0502020204030204" pitchFamily="34" charset="0"/>
                <a:cs typeface="Times New Roman" panose="02020603050405020304" pitchFamily="18" charset="0"/>
              </a:rPr>
              <a:t>Universal Screening: Best Practices in Screening for Academic Deficits</a:t>
            </a:r>
            <a:r>
              <a:rPr kumimoji="0" lang="en-US" altLang="en-US" sz="2100" b="0" i="0" u="none" strike="noStrike" cap="none" normalizeH="0" baseline="0">
                <a:ln>
                  <a:noFill/>
                </a:ln>
                <a:solidFill>
                  <a:schemeClr val="tx1"/>
                </a:solidFill>
                <a:effectLst/>
                <a:ea typeface="Calibri" panose="020F0502020204030204" pitchFamily="34" charset="0"/>
                <a:cs typeface="Arial" panose="020B0604020202020204" pitchFamily="34" charset="0"/>
              </a:rPr>
              <a:t>​</a:t>
            </a:r>
          </a:p>
          <a:p>
            <a:pPr>
              <a:lnSpc>
                <a:spcPct val="100000"/>
              </a:lnSpc>
              <a:spcBef>
                <a:spcPts val="0"/>
              </a:spcBef>
              <a:spcAft>
                <a:spcPts val="1200"/>
              </a:spcAft>
              <a:buFont typeface="Wingdings" panose="05000000000000000000" pitchFamily="2" charset="2"/>
              <a:buChar char="Ø"/>
            </a:pPr>
            <a:r>
              <a:rPr lang="en-US" sz="2100">
                <a:solidFill>
                  <a:srgbClr val="1F3864"/>
                </a:solidFill>
                <a:latin typeface="Corbel" panose="020B0503020204020204" pitchFamily="34" charset="0"/>
                <a:cs typeface="Times New Roman" panose="02020603050405020304" pitchFamily="18" charset="0"/>
              </a:rPr>
              <a:t>Understanding the IEP Process for Parents of Preschoolers</a:t>
            </a:r>
          </a:p>
          <a:p>
            <a:pPr>
              <a:lnSpc>
                <a:spcPct val="100000"/>
              </a:lnSpc>
              <a:spcBef>
                <a:spcPts val="0"/>
              </a:spcBef>
              <a:spcAft>
                <a:spcPts val="1200"/>
              </a:spcAft>
              <a:buFont typeface="Wingdings" panose="05000000000000000000" pitchFamily="2" charset="2"/>
              <a:buChar char="Ø"/>
            </a:pPr>
            <a:r>
              <a:rPr lang="en-US" sz="2100">
                <a:solidFill>
                  <a:srgbClr val="1F3864"/>
                </a:solidFill>
                <a:latin typeface="Corbel" panose="020B0503020204020204" pitchFamily="34" charset="0"/>
                <a:cs typeface="Times New Roman" panose="02020603050405020304" pitchFamily="18" charset="0"/>
              </a:rPr>
              <a:t>Early Childhood Benchmarks of Quality</a:t>
            </a:r>
          </a:p>
        </p:txBody>
      </p:sp>
      <p:sp>
        <p:nvSpPr>
          <p:cNvPr id="5" name="Slide Number Placeholder 4">
            <a:extLst>
              <a:ext uri="{FF2B5EF4-FFF2-40B4-BE49-F238E27FC236}">
                <a16:creationId xmlns:a16="http://schemas.microsoft.com/office/drawing/2014/main" id="{09776D1C-6088-4C9B-9516-514BC5392DF7}"/>
              </a:ext>
            </a:extLst>
          </p:cNvPr>
          <p:cNvSpPr>
            <a:spLocks noGrp="1"/>
          </p:cNvSpPr>
          <p:nvPr>
            <p:ph type="sldNum" sz="quarter" idx="12"/>
          </p:nvPr>
        </p:nvSpPr>
        <p:spPr/>
        <p:txBody>
          <a:bodyPr/>
          <a:lstStyle/>
          <a:p>
            <a:fld id="{9CD8D479-8942-46E8-A226-A4E01F7A105C}" type="slidenum">
              <a:rPr lang="en-US" smtClean="0"/>
              <a:t>25</a:t>
            </a:fld>
            <a:endParaRPr lang="en-US"/>
          </a:p>
        </p:txBody>
      </p:sp>
      <p:sp>
        <p:nvSpPr>
          <p:cNvPr id="7" name="Footer Placeholder 6">
            <a:extLst>
              <a:ext uri="{FF2B5EF4-FFF2-40B4-BE49-F238E27FC236}">
                <a16:creationId xmlns:a16="http://schemas.microsoft.com/office/drawing/2014/main" id="{8092F7FD-CE5A-4755-A81B-91BECE303DD4}"/>
              </a:ext>
            </a:extLst>
          </p:cNvPr>
          <p:cNvSpPr>
            <a:spLocks noGrp="1"/>
          </p:cNvSpPr>
          <p:nvPr>
            <p:ph type="ftr" sz="quarter" idx="11"/>
          </p:nvPr>
        </p:nvSpPr>
        <p:spPr/>
        <p:txBody>
          <a:bodyPr/>
          <a:lstStyle/>
          <a:p>
            <a:r>
              <a:rPr lang="en-US"/>
              <a:t>Educational Partnership Trainings: Timely Evaluations &amp; Transition </a:t>
            </a:r>
          </a:p>
        </p:txBody>
      </p:sp>
    </p:spTree>
    <p:extLst>
      <p:ext uri="{BB962C8B-B14F-4D97-AF65-F5344CB8AC3E}">
        <p14:creationId xmlns:p14="http://schemas.microsoft.com/office/powerpoint/2010/main" val="119175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A1304-017C-48F9-A89D-472CD99D9C13}"/>
              </a:ext>
            </a:extLst>
          </p:cNvPr>
          <p:cNvSpPr txBox="1">
            <a:spLocks noGrp="1"/>
          </p:cNvSpPr>
          <p:nvPr>
            <p:ph type="title" idx="4294967295"/>
          </p:nvPr>
        </p:nvSpPr>
        <p:spPr>
          <a:xfrm>
            <a:off x="256082" y="469612"/>
            <a:ext cx="70896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3864"/>
                </a:solidFill>
                <a:effectLst/>
                <a:uLnTx/>
                <a:uFillTx/>
                <a:latin typeface="+mn-lt"/>
                <a:ea typeface="Times New Roman" panose="02020603050405020304" pitchFamily="18" charset="0"/>
                <a:cs typeface="+mn-cs"/>
              </a:rPr>
              <a:t>Potential New Improvement Strategies</a:t>
            </a:r>
          </a:p>
        </p:txBody>
      </p:sp>
      <p:graphicFrame>
        <p:nvGraphicFramePr>
          <p:cNvPr id="6" name="Diagram 5" descr="Smart Art displaying four improvement strategies: 1) Partnership Training; 2) CSE/CPSE Chairperson Training; 3) Transition Training for CPSEs and MDEs; 4) Updated Guidance.  ">
            <a:extLst>
              <a:ext uri="{FF2B5EF4-FFF2-40B4-BE49-F238E27FC236}">
                <a16:creationId xmlns:a16="http://schemas.microsoft.com/office/drawing/2014/main" id="{CE7B186D-C1E9-4E12-B5E3-969AD06D7EA5}"/>
              </a:ext>
            </a:extLst>
          </p:cNvPr>
          <p:cNvGraphicFramePr/>
          <p:nvPr>
            <p:extLst>
              <p:ext uri="{D42A27DB-BD31-4B8C-83A1-F6EECF244321}">
                <p14:modId xmlns:p14="http://schemas.microsoft.com/office/powerpoint/2010/main" val="3417528140"/>
              </p:ext>
            </p:extLst>
          </p:nvPr>
        </p:nvGraphicFramePr>
        <p:xfrm>
          <a:off x="1500682" y="1216781"/>
          <a:ext cx="10424160" cy="512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2657D729-C87A-4AEF-8E12-70D4CB54D4A0}"/>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4" name="Footer Placeholder 3">
            <a:extLst>
              <a:ext uri="{FF2B5EF4-FFF2-40B4-BE49-F238E27FC236}">
                <a16:creationId xmlns:a16="http://schemas.microsoft.com/office/drawing/2014/main" id="{28485BB8-0166-4E8F-B54B-0382EE789557}"/>
              </a:ext>
            </a:extLst>
          </p:cNvPr>
          <p:cNvSpPr>
            <a:spLocks noGrp="1"/>
          </p:cNvSpPr>
          <p:nvPr>
            <p:ph type="ftr" sz="quarter" idx="11"/>
          </p:nvPr>
        </p:nvSpPr>
        <p:spPr/>
        <p:txBody>
          <a:bodyPr/>
          <a:lstStyle/>
          <a:p>
            <a:r>
              <a:rPr lang="en-US"/>
              <a:t>Indicator 11 &amp; 12 Potential New Improvement Activities </a:t>
            </a:r>
          </a:p>
        </p:txBody>
      </p:sp>
      <p:graphicFrame>
        <p:nvGraphicFramePr>
          <p:cNvPr id="7" name="Table 7">
            <a:extLst>
              <a:ext uri="{FF2B5EF4-FFF2-40B4-BE49-F238E27FC236}">
                <a16:creationId xmlns:a16="http://schemas.microsoft.com/office/drawing/2014/main" id="{FB74DF88-099C-44FD-BAB0-BD149A753A6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15309933"/>
              </p:ext>
            </p:extLst>
          </p:nvPr>
        </p:nvGraphicFramePr>
        <p:xfrm>
          <a:off x="267158" y="1191381"/>
          <a:ext cx="1140918" cy="5312524"/>
        </p:xfrm>
        <a:graphic>
          <a:graphicData uri="http://schemas.openxmlformats.org/drawingml/2006/table">
            <a:tbl>
              <a:tblPr firstRow="1" bandRow="1">
                <a:tableStyleId>{3B4B98B0-60AC-42C2-AFA5-B58CD77FA1E5}</a:tableStyleId>
              </a:tblPr>
              <a:tblGrid>
                <a:gridCol w="1140918">
                  <a:extLst>
                    <a:ext uri="{9D8B030D-6E8A-4147-A177-3AD203B41FA5}">
                      <a16:colId xmlns:a16="http://schemas.microsoft.com/office/drawing/2014/main" val="791776454"/>
                    </a:ext>
                  </a:extLst>
                </a:gridCol>
              </a:tblGrid>
              <a:tr h="1471548">
                <a:tc>
                  <a:txBody>
                    <a:bodyPr/>
                    <a:lstStyle/>
                    <a:p>
                      <a:pPr algn="ctr"/>
                      <a:r>
                        <a:rPr lang="en-US" sz="5000" b="1">
                          <a:solidFill>
                            <a:schemeClr val="bg1"/>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51490216"/>
                  </a:ext>
                </a:extLst>
              </a:tr>
              <a:tr h="1431044">
                <a:tc>
                  <a:txBody>
                    <a:bodyPr/>
                    <a:lstStyle/>
                    <a:p>
                      <a:pPr algn="ctr"/>
                      <a:r>
                        <a:rPr lang="en-US" sz="5000" b="1">
                          <a:solidFill>
                            <a:schemeClr val="bg1"/>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86301915"/>
                  </a:ext>
                </a:extLst>
              </a:tr>
              <a:tr h="1494128">
                <a:tc>
                  <a:txBody>
                    <a:bodyPr/>
                    <a:lstStyle/>
                    <a:p>
                      <a:pPr algn="ctr"/>
                      <a:r>
                        <a:rPr lang="en-US" sz="5000" b="1">
                          <a:solidFill>
                            <a:schemeClr val="bg1"/>
                          </a:solidFill>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29214034"/>
                  </a:ext>
                </a:extLst>
              </a:tr>
              <a:tr h="915804">
                <a:tc>
                  <a:txBody>
                    <a:bodyPr/>
                    <a:lstStyle/>
                    <a:p>
                      <a:pPr algn="ctr"/>
                      <a:r>
                        <a:rPr lang="en-US" sz="5000" b="1">
                          <a:solidFill>
                            <a:schemeClr val="bg1"/>
                          </a:solidFill>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639643126"/>
                  </a:ext>
                </a:extLst>
              </a:tr>
            </a:tbl>
          </a:graphicData>
        </a:graphic>
      </p:graphicFrame>
    </p:spTree>
    <p:custDataLst>
      <p:tags r:id="rId1"/>
    </p:custDataLst>
    <p:extLst>
      <p:ext uri="{BB962C8B-B14F-4D97-AF65-F5344CB8AC3E}">
        <p14:creationId xmlns:p14="http://schemas.microsoft.com/office/powerpoint/2010/main" val="6894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8A3D1161-0DA1-4D0D-A8D6-F0D826873817}"/>
                                            </p:graphicEl>
                                          </p:spTgt>
                                        </p:tgtEl>
                                        <p:attrNameLst>
                                          <p:attrName>style.visibility</p:attrName>
                                        </p:attrNameLst>
                                      </p:cBhvr>
                                      <p:to>
                                        <p:strVal val="visible"/>
                                      </p:to>
                                    </p:set>
                                    <p:animEffect transition="in" filter="fade">
                                      <p:cBhvr>
                                        <p:cTn id="7" dur="500"/>
                                        <p:tgtEl>
                                          <p:spTgt spid="6">
                                            <p:graphicEl>
                                              <a:dgm id="{8A3D1161-0DA1-4D0D-A8D6-F0D82687381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DAA1C984-0BA9-46EE-9B4C-198E6A72EE31}"/>
                                            </p:graphicEl>
                                          </p:spTgt>
                                        </p:tgtEl>
                                        <p:attrNameLst>
                                          <p:attrName>style.visibility</p:attrName>
                                        </p:attrNameLst>
                                      </p:cBhvr>
                                      <p:to>
                                        <p:strVal val="visible"/>
                                      </p:to>
                                    </p:set>
                                    <p:animEffect transition="in" filter="fade">
                                      <p:cBhvr>
                                        <p:cTn id="10" dur="500"/>
                                        <p:tgtEl>
                                          <p:spTgt spid="6">
                                            <p:graphicEl>
                                              <a:dgm id="{DAA1C984-0BA9-46EE-9B4C-198E6A72EE3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6A4A91FC-7ED8-4ACC-8D4B-18B35DEB3ECA}"/>
                                            </p:graphicEl>
                                          </p:spTgt>
                                        </p:tgtEl>
                                        <p:attrNameLst>
                                          <p:attrName>style.visibility</p:attrName>
                                        </p:attrNameLst>
                                      </p:cBhvr>
                                      <p:to>
                                        <p:strVal val="visible"/>
                                      </p:to>
                                    </p:set>
                                    <p:animEffect transition="in" filter="fade">
                                      <p:cBhvr>
                                        <p:cTn id="15" dur="500"/>
                                        <p:tgtEl>
                                          <p:spTgt spid="6">
                                            <p:graphicEl>
                                              <a:dgm id="{6A4A91FC-7ED8-4ACC-8D4B-18B35DEB3ECA}"/>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4C31ADC3-81AE-42AA-92C4-63774E71D673}"/>
                                            </p:graphicEl>
                                          </p:spTgt>
                                        </p:tgtEl>
                                        <p:attrNameLst>
                                          <p:attrName>style.visibility</p:attrName>
                                        </p:attrNameLst>
                                      </p:cBhvr>
                                      <p:to>
                                        <p:strVal val="visible"/>
                                      </p:to>
                                    </p:set>
                                    <p:animEffect transition="in" filter="fade">
                                      <p:cBhvr>
                                        <p:cTn id="18" dur="500"/>
                                        <p:tgtEl>
                                          <p:spTgt spid="6">
                                            <p:graphicEl>
                                              <a:dgm id="{4C31ADC3-81AE-42AA-92C4-63774E71D67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650C833E-DEC9-46FB-A7BF-02CE748342AD}"/>
                                            </p:graphicEl>
                                          </p:spTgt>
                                        </p:tgtEl>
                                        <p:attrNameLst>
                                          <p:attrName>style.visibility</p:attrName>
                                        </p:attrNameLst>
                                      </p:cBhvr>
                                      <p:to>
                                        <p:strVal val="visible"/>
                                      </p:to>
                                    </p:set>
                                    <p:animEffect transition="in" filter="fade">
                                      <p:cBhvr>
                                        <p:cTn id="23" dur="500"/>
                                        <p:tgtEl>
                                          <p:spTgt spid="6">
                                            <p:graphicEl>
                                              <a:dgm id="{650C833E-DEC9-46FB-A7BF-02CE748342A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396BA3FA-4534-43F8-B2E5-385848D05A3B}"/>
                                            </p:graphicEl>
                                          </p:spTgt>
                                        </p:tgtEl>
                                        <p:attrNameLst>
                                          <p:attrName>style.visibility</p:attrName>
                                        </p:attrNameLst>
                                      </p:cBhvr>
                                      <p:to>
                                        <p:strVal val="visible"/>
                                      </p:to>
                                    </p:set>
                                    <p:animEffect transition="in" filter="fade">
                                      <p:cBhvr>
                                        <p:cTn id="26" dur="500"/>
                                        <p:tgtEl>
                                          <p:spTgt spid="6">
                                            <p:graphicEl>
                                              <a:dgm id="{396BA3FA-4534-43F8-B2E5-385848D05A3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BF8ECDB3-2836-41F9-9E5B-EA7BE6E8C985}"/>
                                            </p:graphicEl>
                                          </p:spTgt>
                                        </p:tgtEl>
                                        <p:attrNameLst>
                                          <p:attrName>style.visibility</p:attrName>
                                        </p:attrNameLst>
                                      </p:cBhvr>
                                      <p:to>
                                        <p:strVal val="visible"/>
                                      </p:to>
                                    </p:set>
                                    <p:animEffect transition="in" filter="fade">
                                      <p:cBhvr>
                                        <p:cTn id="31" dur="500"/>
                                        <p:tgtEl>
                                          <p:spTgt spid="6">
                                            <p:graphicEl>
                                              <a:dgm id="{BF8ECDB3-2836-41F9-9E5B-EA7BE6E8C985}"/>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79B8A7BC-1E3C-40DF-A980-DF603961B6C4}"/>
                                            </p:graphicEl>
                                          </p:spTgt>
                                        </p:tgtEl>
                                        <p:attrNameLst>
                                          <p:attrName>style.visibility</p:attrName>
                                        </p:attrNameLst>
                                      </p:cBhvr>
                                      <p:to>
                                        <p:strVal val="visible"/>
                                      </p:to>
                                    </p:set>
                                    <p:animEffect transition="in" filter="fade">
                                      <p:cBhvr>
                                        <p:cTn id="34" dur="500"/>
                                        <p:tgtEl>
                                          <p:spTgt spid="6">
                                            <p:graphicEl>
                                              <a:dgm id="{79B8A7BC-1E3C-40DF-A980-DF603961B6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3FBD-A395-4CFC-A314-FDA884706775}"/>
              </a:ext>
            </a:extLst>
          </p:cNvPr>
          <p:cNvSpPr txBox="1">
            <a:spLocks noGrp="1"/>
          </p:cNvSpPr>
          <p:nvPr>
            <p:ph type="title" idx="4294967295"/>
          </p:nvPr>
        </p:nvSpPr>
        <p:spPr>
          <a:xfrm>
            <a:off x="321674" y="504292"/>
            <a:ext cx="926702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3864"/>
                </a:solidFill>
                <a:effectLst/>
                <a:uLnTx/>
                <a:uFillTx/>
                <a:latin typeface="+mn-lt"/>
                <a:ea typeface="Times New Roman" panose="02020603050405020304" pitchFamily="18" charset="0"/>
                <a:cs typeface="+mn-cs"/>
              </a:rPr>
              <a:t>Potential New Improvement Strategies - Continued</a:t>
            </a:r>
          </a:p>
        </p:txBody>
      </p:sp>
      <p:graphicFrame>
        <p:nvGraphicFramePr>
          <p:cNvPr id="5" name="Diagram 4" descr="Smart Art with improvement activities 5-7: 5) Expanding the data sample size; 6) Update EI Transition Materials with DOH; 7) Repeal law that requires parent to select the evaluator.  ">
            <a:extLst>
              <a:ext uri="{FF2B5EF4-FFF2-40B4-BE49-F238E27FC236}">
                <a16:creationId xmlns:a16="http://schemas.microsoft.com/office/drawing/2014/main" id="{57D0E66B-7F64-4AEF-8826-96389926EE6A}"/>
              </a:ext>
            </a:extLst>
          </p:cNvPr>
          <p:cNvGraphicFramePr/>
          <p:nvPr>
            <p:extLst>
              <p:ext uri="{D42A27DB-BD31-4B8C-83A1-F6EECF244321}">
                <p14:modId xmlns:p14="http://schemas.microsoft.com/office/powerpoint/2010/main" val="13752073"/>
              </p:ext>
            </p:extLst>
          </p:nvPr>
        </p:nvGraphicFramePr>
        <p:xfrm>
          <a:off x="1534817" y="1266868"/>
          <a:ext cx="10335509" cy="5197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61D50A6D-B872-43FF-BADC-3719A794EE3D}"/>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6" name="Footer Placeholder 5">
            <a:extLst>
              <a:ext uri="{FF2B5EF4-FFF2-40B4-BE49-F238E27FC236}">
                <a16:creationId xmlns:a16="http://schemas.microsoft.com/office/drawing/2014/main" id="{4B4430DB-8D57-4C95-B12D-EE664F96E7FF}"/>
              </a:ext>
            </a:extLst>
          </p:cNvPr>
          <p:cNvSpPr>
            <a:spLocks noGrp="1"/>
          </p:cNvSpPr>
          <p:nvPr>
            <p:ph type="ftr" sz="quarter" idx="11"/>
          </p:nvPr>
        </p:nvSpPr>
        <p:spPr/>
        <p:txBody>
          <a:bodyPr/>
          <a:lstStyle/>
          <a:p>
            <a:r>
              <a:rPr lang="en-US"/>
              <a:t>Indicator 11 &amp; 12 Potential New Improvement Activities </a:t>
            </a:r>
          </a:p>
        </p:txBody>
      </p:sp>
      <p:graphicFrame>
        <p:nvGraphicFramePr>
          <p:cNvPr id="8" name="Table 7">
            <a:extLst>
              <a:ext uri="{FF2B5EF4-FFF2-40B4-BE49-F238E27FC236}">
                <a16:creationId xmlns:a16="http://schemas.microsoft.com/office/drawing/2014/main" id="{2C7B0446-2F56-45C0-ADBD-1AF071A94E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97147925"/>
              </p:ext>
            </p:extLst>
          </p:nvPr>
        </p:nvGraphicFramePr>
        <p:xfrm>
          <a:off x="321674" y="1254168"/>
          <a:ext cx="1140918" cy="5272919"/>
        </p:xfrm>
        <a:graphic>
          <a:graphicData uri="http://schemas.openxmlformats.org/drawingml/2006/table">
            <a:tbl>
              <a:tblPr firstRow="1" bandRow="1">
                <a:tableStyleId>{3B4B98B0-60AC-42C2-AFA5-B58CD77FA1E5}</a:tableStyleId>
              </a:tblPr>
              <a:tblGrid>
                <a:gridCol w="1140918">
                  <a:extLst>
                    <a:ext uri="{9D8B030D-6E8A-4147-A177-3AD203B41FA5}">
                      <a16:colId xmlns:a16="http://schemas.microsoft.com/office/drawing/2014/main" val="791776454"/>
                    </a:ext>
                  </a:extLst>
                </a:gridCol>
              </a:tblGrid>
              <a:tr h="1764805">
                <a:tc>
                  <a:txBody>
                    <a:bodyPr/>
                    <a:lstStyle/>
                    <a:p>
                      <a:pPr algn="ctr"/>
                      <a:r>
                        <a:rPr lang="en-US" sz="5000" b="1">
                          <a:solidFill>
                            <a:schemeClr val="bg1"/>
                          </a:solidFill>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51490216"/>
                  </a:ext>
                </a:extLst>
              </a:tr>
              <a:tr h="1716229">
                <a:tc>
                  <a:txBody>
                    <a:bodyPr/>
                    <a:lstStyle/>
                    <a:p>
                      <a:pPr algn="ctr"/>
                      <a:r>
                        <a:rPr lang="en-US" sz="5000" b="1">
                          <a:solidFill>
                            <a:schemeClr val="bg1"/>
                          </a:solidFill>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86301915"/>
                  </a:ext>
                </a:extLst>
              </a:tr>
              <a:tr h="1791885">
                <a:tc>
                  <a:txBody>
                    <a:bodyPr/>
                    <a:lstStyle/>
                    <a:p>
                      <a:pPr algn="ctr"/>
                      <a:r>
                        <a:rPr lang="en-US" sz="5000" b="1">
                          <a:solidFill>
                            <a:schemeClr val="bg1"/>
                          </a:solidFill>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29214034"/>
                  </a:ext>
                </a:extLst>
              </a:tr>
            </a:tbl>
          </a:graphicData>
        </a:graphic>
      </p:graphicFrame>
    </p:spTree>
    <p:custDataLst>
      <p:tags r:id="rId1"/>
    </p:custDataLst>
    <p:extLst>
      <p:ext uri="{BB962C8B-B14F-4D97-AF65-F5344CB8AC3E}">
        <p14:creationId xmlns:p14="http://schemas.microsoft.com/office/powerpoint/2010/main" val="41823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029DF8B-666C-4E0B-9790-A0826A591809}"/>
                                            </p:graphicEl>
                                          </p:spTgt>
                                        </p:tgtEl>
                                        <p:attrNameLst>
                                          <p:attrName>style.visibility</p:attrName>
                                        </p:attrNameLst>
                                      </p:cBhvr>
                                      <p:to>
                                        <p:strVal val="visible"/>
                                      </p:to>
                                    </p:set>
                                    <p:animEffect transition="in" filter="fade">
                                      <p:cBhvr>
                                        <p:cTn id="7" dur="500"/>
                                        <p:tgtEl>
                                          <p:spTgt spid="5">
                                            <p:graphicEl>
                                              <a:dgm id="{9029DF8B-666C-4E0B-9790-A0826A59180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5F9B87D3-B6F0-4DC5-A0CA-A10FA56AD4BB}"/>
                                            </p:graphicEl>
                                          </p:spTgt>
                                        </p:tgtEl>
                                        <p:attrNameLst>
                                          <p:attrName>style.visibility</p:attrName>
                                        </p:attrNameLst>
                                      </p:cBhvr>
                                      <p:to>
                                        <p:strVal val="visible"/>
                                      </p:to>
                                    </p:set>
                                    <p:animEffect transition="in" filter="fade">
                                      <p:cBhvr>
                                        <p:cTn id="10" dur="500"/>
                                        <p:tgtEl>
                                          <p:spTgt spid="5">
                                            <p:graphicEl>
                                              <a:dgm id="{5F9B87D3-B6F0-4DC5-A0CA-A10FA56AD4B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E9CF2E2E-80D8-454E-B298-18810A3F9878}"/>
                                            </p:graphicEl>
                                          </p:spTgt>
                                        </p:tgtEl>
                                        <p:attrNameLst>
                                          <p:attrName>style.visibility</p:attrName>
                                        </p:attrNameLst>
                                      </p:cBhvr>
                                      <p:to>
                                        <p:strVal val="visible"/>
                                      </p:to>
                                    </p:set>
                                    <p:animEffect transition="in" filter="fade">
                                      <p:cBhvr>
                                        <p:cTn id="15" dur="500"/>
                                        <p:tgtEl>
                                          <p:spTgt spid="5">
                                            <p:graphicEl>
                                              <a:dgm id="{E9CF2E2E-80D8-454E-B298-18810A3F987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0C120FDF-2C65-496B-90C1-523CA5CF3A60}"/>
                                            </p:graphicEl>
                                          </p:spTgt>
                                        </p:tgtEl>
                                        <p:attrNameLst>
                                          <p:attrName>style.visibility</p:attrName>
                                        </p:attrNameLst>
                                      </p:cBhvr>
                                      <p:to>
                                        <p:strVal val="visible"/>
                                      </p:to>
                                    </p:set>
                                    <p:animEffect transition="in" filter="fade">
                                      <p:cBhvr>
                                        <p:cTn id="18" dur="500"/>
                                        <p:tgtEl>
                                          <p:spTgt spid="5">
                                            <p:graphicEl>
                                              <a:dgm id="{0C120FDF-2C65-496B-90C1-523CA5CF3A6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FE8F9C25-C7B7-45F4-8089-8C8C9BAC6713}"/>
                                            </p:graphicEl>
                                          </p:spTgt>
                                        </p:tgtEl>
                                        <p:attrNameLst>
                                          <p:attrName>style.visibility</p:attrName>
                                        </p:attrNameLst>
                                      </p:cBhvr>
                                      <p:to>
                                        <p:strVal val="visible"/>
                                      </p:to>
                                    </p:set>
                                    <p:animEffect transition="in" filter="fade">
                                      <p:cBhvr>
                                        <p:cTn id="23" dur="500"/>
                                        <p:tgtEl>
                                          <p:spTgt spid="5">
                                            <p:graphicEl>
                                              <a:dgm id="{FE8F9C25-C7B7-45F4-8089-8C8C9BAC6713}"/>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FDC663BF-875E-4458-A3C2-A08F14AA45B6}"/>
                                            </p:graphicEl>
                                          </p:spTgt>
                                        </p:tgtEl>
                                        <p:attrNameLst>
                                          <p:attrName>style.visibility</p:attrName>
                                        </p:attrNameLst>
                                      </p:cBhvr>
                                      <p:to>
                                        <p:strVal val="visible"/>
                                      </p:to>
                                    </p:set>
                                    <p:animEffect transition="in" filter="fade">
                                      <p:cBhvr>
                                        <p:cTn id="26" dur="500"/>
                                        <p:tgtEl>
                                          <p:spTgt spid="5">
                                            <p:graphicEl>
                                              <a:dgm id="{FDC663BF-875E-4458-A3C2-A08F14AA45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31B5-774A-4E24-A7EA-615F6F286E2C}"/>
              </a:ext>
            </a:extLst>
          </p:cNvPr>
          <p:cNvSpPr>
            <a:spLocks noGrp="1"/>
          </p:cNvSpPr>
          <p:nvPr>
            <p:ph type="title"/>
          </p:nvPr>
        </p:nvSpPr>
        <p:spPr>
          <a:xfrm>
            <a:off x="1778767" y="3360238"/>
            <a:ext cx="6714174" cy="2672495"/>
          </a:xfrm>
        </p:spPr>
        <p:txBody>
          <a:bodyPr>
            <a:noAutofit/>
          </a:bodyPr>
          <a:lstStyle/>
          <a:p>
            <a:pPr>
              <a:spcBef>
                <a:spcPts val="1200"/>
              </a:spcBef>
            </a:pPr>
            <a:r>
              <a:rPr lang="en-US" sz="2500"/>
              <a:t>What activities could be considered, maintained, or strengthened to address improvements in Child Find?</a:t>
            </a:r>
            <a:br>
              <a:rPr lang="en-US" sz="2500"/>
            </a:br>
            <a:br>
              <a:rPr lang="en-US" sz="1000"/>
            </a:br>
            <a:r>
              <a:rPr lang="en-US" sz="2500"/>
              <a:t>What activities could be considered, maintained, or strengthened to address improvements in Early Childhood Transition?</a:t>
            </a:r>
          </a:p>
        </p:txBody>
      </p:sp>
      <p:sp>
        <p:nvSpPr>
          <p:cNvPr id="3" name="Text Placeholder 2">
            <a:extLst>
              <a:ext uri="{FF2B5EF4-FFF2-40B4-BE49-F238E27FC236}">
                <a16:creationId xmlns:a16="http://schemas.microsoft.com/office/drawing/2014/main" id="{767D841A-5248-4D13-B2D6-D66F9F8C499D}"/>
              </a:ext>
            </a:extLst>
          </p:cNvPr>
          <p:cNvSpPr>
            <a:spLocks noGrp="1"/>
          </p:cNvSpPr>
          <p:nvPr>
            <p:ph type="body" idx="1"/>
          </p:nvPr>
        </p:nvSpPr>
        <p:spPr>
          <a:xfrm>
            <a:off x="2200660" y="6201756"/>
            <a:ext cx="5024794" cy="449523"/>
          </a:xfrm>
        </p:spPr>
        <p:txBody>
          <a:bodyPr>
            <a:normAutofit fontScale="92500" lnSpcReduction="20000"/>
          </a:bodyPr>
          <a:lstStyle/>
          <a:p>
            <a:pPr algn="ctr"/>
            <a:r>
              <a:rPr lang="en-US" sz="3200"/>
              <a:t>Stakeholder Discussion </a:t>
            </a:r>
          </a:p>
        </p:txBody>
      </p:sp>
      <p:pic>
        <p:nvPicPr>
          <p:cNvPr id="4" name="Graphic 3" descr="Questions">
            <a:extLst>
              <a:ext uri="{FF2B5EF4-FFF2-40B4-BE49-F238E27FC236}">
                <a16:creationId xmlns:a16="http://schemas.microsoft.com/office/drawing/2014/main" id="{1C2D0E51-CD00-4647-AAD2-F7912A7680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1780" y="5483501"/>
            <a:ext cx="1267487" cy="1267487"/>
          </a:xfrm>
          <a:prstGeom prst="rect">
            <a:avLst/>
          </a:prstGeom>
        </p:spPr>
      </p:pic>
    </p:spTree>
    <p:extLst>
      <p:ext uri="{BB962C8B-B14F-4D97-AF65-F5344CB8AC3E}">
        <p14:creationId xmlns:p14="http://schemas.microsoft.com/office/powerpoint/2010/main" val="33018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14" name="Picture 2" descr="data.nysed.gov">
            <a:hlinkClick r:id="rId4"/>
            <a:extLst>
              <a:ext uri="{FF2B5EF4-FFF2-40B4-BE49-F238E27FC236}">
                <a16:creationId xmlns:a16="http://schemas.microsoft.com/office/drawing/2014/main" id="{E26A56AD-F09F-481B-931C-40571B39374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6"/>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dirty="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29</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Additional information on SPP Indicator School District performance is available at data.nysed.gov </a:t>
            </a:r>
          </a:p>
        </p:txBody>
      </p:sp>
      <p:sp>
        <p:nvSpPr>
          <p:cNvPr id="8" name="Frame 7">
            <a:extLst>
              <a:ext uri="{FF2B5EF4-FFF2-40B4-BE49-F238E27FC236}">
                <a16:creationId xmlns:a16="http://schemas.microsoft.com/office/drawing/2014/main" id="{AF89DFC6-53FD-4596-AC89-25F1BC73F112}"/>
              </a:ext>
              <a:ext uri="{C183D7F6-B498-43B3-948B-1728B52AA6E4}">
                <adec:decorative xmlns:adec="http://schemas.microsoft.com/office/drawing/2017/decorative" val="1"/>
              </a:ext>
            </a:extLst>
          </p:cNvPr>
          <p:cNvSpPr/>
          <p:nvPr/>
        </p:nvSpPr>
        <p:spPr>
          <a:xfrm>
            <a:off x="4460358" y="4417828"/>
            <a:ext cx="1180214" cy="212652"/>
          </a:xfrm>
          <a:prstGeom prst="fram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12" name="Frame 11">
            <a:extLst>
              <a:ext uri="{FF2B5EF4-FFF2-40B4-BE49-F238E27FC236}">
                <a16:creationId xmlns:a16="http://schemas.microsoft.com/office/drawing/2014/main" id="{3466CC3D-C19C-4D88-B4E6-8C41F40AB6D6}"/>
              </a:ext>
              <a:ext uri="{C183D7F6-B498-43B3-948B-1728B52AA6E4}">
                <adec:decorative xmlns:adec="http://schemas.microsoft.com/office/drawing/2017/decorative" val="1"/>
              </a:ext>
            </a:extLst>
          </p:cNvPr>
          <p:cNvSpPr/>
          <p:nvPr/>
        </p:nvSpPr>
        <p:spPr>
          <a:xfrm>
            <a:off x="7175204" y="4417828"/>
            <a:ext cx="1180214" cy="212652"/>
          </a:xfrm>
          <a:prstGeom prst="fram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15" name="Frame 14">
            <a:extLst>
              <a:ext uri="{FF2B5EF4-FFF2-40B4-BE49-F238E27FC236}">
                <a16:creationId xmlns:a16="http://schemas.microsoft.com/office/drawing/2014/main" id="{0883759B-87E5-4328-8A79-260AE26840A8}"/>
              </a:ext>
              <a:ext uri="{C183D7F6-B498-43B3-948B-1728B52AA6E4}">
                <adec:decorative xmlns:adec="http://schemas.microsoft.com/office/drawing/2017/decorative" val="1"/>
              </a:ext>
            </a:extLst>
          </p:cNvPr>
          <p:cNvSpPr/>
          <p:nvPr/>
        </p:nvSpPr>
        <p:spPr>
          <a:xfrm>
            <a:off x="9971567" y="4416605"/>
            <a:ext cx="1180214" cy="212652"/>
          </a:xfrm>
          <a:prstGeom prst="fram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67E23C77-2184-4BFF-B805-16DC59D53280}"/>
              </a:ext>
            </a:extLst>
          </p:cNvPr>
          <p:cNvSpPr/>
          <p:nvPr/>
        </p:nvSpPr>
        <p:spPr>
          <a:xfrm>
            <a:off x="3734191" y="2971800"/>
            <a:ext cx="8140309" cy="294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Because Indicator 11 and 12 data is reported on a sampling schedule, data will appear in the Special Education Data Reports only in the school year the district reports data </a:t>
            </a:r>
          </a:p>
        </p:txBody>
      </p:sp>
    </p:spTree>
    <p:custDataLst>
      <p:tags r:id="rId1"/>
    </p:custDataLst>
    <p:extLst>
      <p:ext uri="{BB962C8B-B14F-4D97-AF65-F5344CB8AC3E}">
        <p14:creationId xmlns:p14="http://schemas.microsoft.com/office/powerpoint/2010/main" val="234047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9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9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4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5"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E3A2-0D1E-4A60-905B-F93FC3506EEB}"/>
              </a:ext>
            </a:extLst>
          </p:cNvPr>
          <p:cNvSpPr>
            <a:spLocks noGrp="1"/>
          </p:cNvSpPr>
          <p:nvPr>
            <p:ph type="title"/>
          </p:nvPr>
        </p:nvSpPr>
        <p:spPr>
          <a:xfrm>
            <a:off x="152400" y="316015"/>
            <a:ext cx="9371949" cy="640503"/>
          </a:xfrm>
        </p:spPr>
        <p:txBody>
          <a:bodyPr/>
          <a:lstStyle/>
          <a:p>
            <a:r>
              <a:rPr lang="en-US"/>
              <a:t>Frequently Used Terms</a:t>
            </a:r>
          </a:p>
        </p:txBody>
      </p:sp>
      <p:sp>
        <p:nvSpPr>
          <p:cNvPr id="4" name="Slide Number Placeholder 3">
            <a:extLst>
              <a:ext uri="{FF2B5EF4-FFF2-40B4-BE49-F238E27FC236}">
                <a16:creationId xmlns:a16="http://schemas.microsoft.com/office/drawing/2014/main" id="{42124B0B-27F9-4E47-A5D1-58F6A211AD08}"/>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6" name="Footer Placeholder 5">
            <a:extLst>
              <a:ext uri="{FF2B5EF4-FFF2-40B4-BE49-F238E27FC236}">
                <a16:creationId xmlns:a16="http://schemas.microsoft.com/office/drawing/2014/main" id="{6FCA243F-1BE2-4521-8434-031E15DCB6B2}"/>
              </a:ext>
            </a:extLst>
          </p:cNvPr>
          <p:cNvSpPr>
            <a:spLocks noGrp="1"/>
          </p:cNvSpPr>
          <p:nvPr>
            <p:ph type="ftr" sz="quarter" idx="11"/>
          </p:nvPr>
        </p:nvSpPr>
        <p:spPr/>
        <p:txBody>
          <a:bodyPr/>
          <a:lstStyle/>
          <a:p>
            <a:r>
              <a:rPr lang="en-US"/>
              <a:t>Frequently Used Terms for Indicator 11 and 12</a:t>
            </a:r>
          </a:p>
        </p:txBody>
      </p:sp>
      <p:graphicFrame>
        <p:nvGraphicFramePr>
          <p:cNvPr id="7" name="Table 7">
            <a:extLst>
              <a:ext uri="{FF2B5EF4-FFF2-40B4-BE49-F238E27FC236}">
                <a16:creationId xmlns:a16="http://schemas.microsoft.com/office/drawing/2014/main" id="{F2A27F64-AF4A-48EA-B4E9-6141E1BA812F}"/>
              </a:ext>
            </a:extLst>
          </p:cNvPr>
          <p:cNvGraphicFramePr>
            <a:graphicFrameLocks noGrp="1"/>
          </p:cNvGraphicFramePr>
          <p:nvPr>
            <p:ph idx="1"/>
            <p:extLst>
              <p:ext uri="{D42A27DB-BD31-4B8C-83A1-F6EECF244321}">
                <p14:modId xmlns:p14="http://schemas.microsoft.com/office/powerpoint/2010/main" val="4275376340"/>
              </p:ext>
            </p:extLst>
          </p:nvPr>
        </p:nvGraphicFramePr>
        <p:xfrm>
          <a:off x="116958" y="1207229"/>
          <a:ext cx="11958084" cy="5303934"/>
        </p:xfrm>
        <a:graphic>
          <a:graphicData uri="http://schemas.openxmlformats.org/drawingml/2006/table">
            <a:tbl>
              <a:tblPr firstRow="1" bandRow="1">
                <a:tableStyleId>{3B4B98B0-60AC-42C2-AFA5-B58CD77FA1E5}</a:tableStyleId>
              </a:tblPr>
              <a:tblGrid>
                <a:gridCol w="3942797">
                  <a:extLst>
                    <a:ext uri="{9D8B030D-6E8A-4147-A177-3AD203B41FA5}">
                      <a16:colId xmlns:a16="http://schemas.microsoft.com/office/drawing/2014/main" val="559247522"/>
                    </a:ext>
                  </a:extLst>
                </a:gridCol>
                <a:gridCol w="8015287">
                  <a:extLst>
                    <a:ext uri="{9D8B030D-6E8A-4147-A177-3AD203B41FA5}">
                      <a16:colId xmlns:a16="http://schemas.microsoft.com/office/drawing/2014/main" val="152258923"/>
                    </a:ext>
                  </a:extLst>
                </a:gridCol>
              </a:tblGrid>
              <a:tr h="324129">
                <a:tc>
                  <a:txBody>
                    <a:bodyPr/>
                    <a:lstStyle/>
                    <a:p>
                      <a:r>
                        <a:rPr lang="en-US" sz="1500"/>
                        <a:t>Term</a:t>
                      </a:r>
                    </a:p>
                  </a:txBody>
                  <a:tcPr/>
                </a:tc>
                <a:tc>
                  <a:txBody>
                    <a:bodyPr/>
                    <a:lstStyle/>
                    <a:p>
                      <a:r>
                        <a:rPr lang="en-US" sz="1500"/>
                        <a:t>Description </a:t>
                      </a:r>
                    </a:p>
                  </a:txBody>
                  <a:tcPr/>
                </a:tc>
                <a:extLst>
                  <a:ext uri="{0D108BD9-81ED-4DB2-BD59-A6C34878D82A}">
                    <a16:rowId xmlns:a16="http://schemas.microsoft.com/office/drawing/2014/main" val="3108222081"/>
                  </a:ext>
                </a:extLst>
              </a:tr>
              <a:tr h="559860">
                <a:tc>
                  <a:txBody>
                    <a:bodyPr/>
                    <a:lstStyle/>
                    <a:p>
                      <a:r>
                        <a:rPr lang="en-US" sz="1500"/>
                        <a:t>State Performance Plan or SPP</a:t>
                      </a:r>
                    </a:p>
                  </a:txBody>
                  <a:tcPr/>
                </a:tc>
                <a:tc>
                  <a:txBody>
                    <a:bodyPr/>
                    <a:lstStyle/>
                    <a:p>
                      <a:r>
                        <a:rPr lang="en-US" sz="1500" b="0" i="0" kern="1200">
                          <a:solidFill>
                            <a:schemeClr val="tx1"/>
                          </a:solidFill>
                          <a:effectLst/>
                          <a:latin typeface="+mn-lt"/>
                          <a:ea typeface="+mn-ea"/>
                          <a:cs typeface="+mn-cs"/>
                        </a:rPr>
                        <a:t>Evaluates the state’s efforts to implement the requirements and purposes of the Individuals with Disabilities Education Act (IDEA) and describes how the state will improve its implementation</a:t>
                      </a:r>
                      <a:endParaRPr lang="en-US" sz="1500"/>
                    </a:p>
                  </a:txBody>
                  <a:tcPr/>
                </a:tc>
                <a:extLst>
                  <a:ext uri="{0D108BD9-81ED-4DB2-BD59-A6C34878D82A}">
                    <a16:rowId xmlns:a16="http://schemas.microsoft.com/office/drawing/2014/main" val="3529852344"/>
                  </a:ext>
                </a:extLst>
              </a:tr>
              <a:tr h="324129">
                <a:tc>
                  <a:txBody>
                    <a:bodyPr/>
                    <a:lstStyle/>
                    <a:p>
                      <a:r>
                        <a:rPr lang="en-US" sz="1500"/>
                        <a:t>Federal Fiscal Year or FFY</a:t>
                      </a:r>
                    </a:p>
                  </a:txBody>
                  <a:tcPr/>
                </a:tc>
                <a:tc>
                  <a:txBody>
                    <a:bodyPr/>
                    <a:lstStyle/>
                    <a:p>
                      <a:r>
                        <a:rPr lang="en-US" sz="1500"/>
                        <a:t>Federal Government Fiscal Year (October 1 – September 30)</a:t>
                      </a:r>
                    </a:p>
                  </a:txBody>
                  <a:tcPr/>
                </a:tc>
                <a:extLst>
                  <a:ext uri="{0D108BD9-81ED-4DB2-BD59-A6C34878D82A}">
                    <a16:rowId xmlns:a16="http://schemas.microsoft.com/office/drawing/2014/main" val="4081121707"/>
                  </a:ext>
                </a:extLst>
              </a:tr>
              <a:tr h="559860">
                <a:tc>
                  <a:txBody>
                    <a:bodyPr/>
                    <a:lstStyle/>
                    <a:p>
                      <a:r>
                        <a:rPr lang="en-US" sz="1500"/>
                        <a:t>Annual Performance Report (APR) Data</a:t>
                      </a:r>
                    </a:p>
                  </a:txBody>
                  <a:tcPr/>
                </a:tc>
                <a:tc>
                  <a:txBody>
                    <a:bodyPr/>
                    <a:lstStyle/>
                    <a:p>
                      <a:r>
                        <a:rPr lang="en-US" sz="1500"/>
                        <a:t>Data reported to the United States Department of Education Office of Special Education Programs (OSEP) against the state’s targets</a:t>
                      </a:r>
                    </a:p>
                  </a:txBody>
                  <a:tcPr/>
                </a:tc>
                <a:extLst>
                  <a:ext uri="{0D108BD9-81ED-4DB2-BD59-A6C34878D82A}">
                    <a16:rowId xmlns:a16="http://schemas.microsoft.com/office/drawing/2014/main" val="2934361463"/>
                  </a:ext>
                </a:extLst>
              </a:tr>
              <a:tr h="324129">
                <a:tc>
                  <a:txBody>
                    <a:bodyPr/>
                    <a:lstStyle/>
                    <a:p>
                      <a:r>
                        <a:rPr lang="en-US" sz="1500"/>
                        <a:t>Indicator 11</a:t>
                      </a:r>
                    </a:p>
                  </a:txBody>
                  <a:tcPr/>
                </a:tc>
                <a:tc>
                  <a:txBody>
                    <a:bodyPr/>
                    <a:lstStyle/>
                    <a:p>
                      <a:r>
                        <a:rPr lang="en-US" sz="1500"/>
                        <a:t>SPP Indicator 11 measures Child Find Evaluation Timelines</a:t>
                      </a:r>
                    </a:p>
                  </a:txBody>
                  <a:tcPr/>
                </a:tc>
                <a:extLst>
                  <a:ext uri="{0D108BD9-81ED-4DB2-BD59-A6C34878D82A}">
                    <a16:rowId xmlns:a16="http://schemas.microsoft.com/office/drawing/2014/main" val="2526537569"/>
                  </a:ext>
                </a:extLst>
              </a:tr>
              <a:tr h="324129">
                <a:tc>
                  <a:txBody>
                    <a:bodyPr/>
                    <a:lstStyle/>
                    <a:p>
                      <a:r>
                        <a:rPr lang="en-US" sz="1500"/>
                        <a:t>Indicator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SPP Indicator 12 measures Early Childhood Transition </a:t>
                      </a:r>
                    </a:p>
                  </a:txBody>
                  <a:tcPr/>
                </a:tc>
                <a:extLst>
                  <a:ext uri="{0D108BD9-81ED-4DB2-BD59-A6C34878D82A}">
                    <a16:rowId xmlns:a16="http://schemas.microsoft.com/office/drawing/2014/main" val="3977139098"/>
                  </a:ext>
                </a:extLst>
              </a:tr>
              <a:tr h="559860">
                <a:tc>
                  <a:txBody>
                    <a:bodyPr/>
                    <a:lstStyle/>
                    <a:p>
                      <a:r>
                        <a:rPr lang="en-US" sz="1500"/>
                        <a:t>Compliant Reason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a:solidFill>
                            <a:schemeClr val="tx1"/>
                          </a:solidFill>
                          <a:effectLst/>
                          <a:latin typeface="+mn-lt"/>
                          <a:ea typeface="+mn-ea"/>
                          <a:cs typeface="+mn-cs"/>
                        </a:rPr>
                        <a:t>Reasons for a delay in evaluation/transition that are considered to be in compliance with New York State requirements for timely evaluations or early childhood transition</a:t>
                      </a:r>
                      <a:endParaRPr lang="en-US" sz="1500"/>
                    </a:p>
                  </a:txBody>
                  <a:tcPr/>
                </a:tc>
                <a:extLst>
                  <a:ext uri="{0D108BD9-81ED-4DB2-BD59-A6C34878D82A}">
                    <a16:rowId xmlns:a16="http://schemas.microsoft.com/office/drawing/2014/main" val="670441880"/>
                  </a:ext>
                </a:extLst>
              </a:tr>
              <a:tr h="559860">
                <a:tc>
                  <a:txBody>
                    <a:bodyPr/>
                    <a:lstStyle/>
                    <a:p>
                      <a:r>
                        <a:rPr lang="en-US" sz="1500"/>
                        <a:t>Noncompliant Reason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a:solidFill>
                            <a:schemeClr val="tx1"/>
                          </a:solidFill>
                          <a:effectLst/>
                          <a:latin typeface="+mn-lt"/>
                          <a:ea typeface="+mn-ea"/>
                          <a:cs typeface="+mn-cs"/>
                        </a:rPr>
                        <a:t>Reasons for a delay in evaluation/transition that are considered NOT to be in compliance with New York State requirements for timely evaluations or early childhood transition. </a:t>
                      </a:r>
                      <a:endParaRPr lang="en-US" sz="1500"/>
                    </a:p>
                  </a:txBody>
                  <a:tcPr/>
                </a:tc>
                <a:extLst>
                  <a:ext uri="{0D108BD9-81ED-4DB2-BD59-A6C34878D82A}">
                    <a16:rowId xmlns:a16="http://schemas.microsoft.com/office/drawing/2014/main" val="3320845826"/>
                  </a:ext>
                </a:extLst>
              </a:tr>
              <a:tr h="559860">
                <a:tc>
                  <a:txBody>
                    <a:bodyPr/>
                    <a:lstStyle/>
                    <a:p>
                      <a:r>
                        <a:rPr lang="en-US" sz="1500"/>
                        <a:t>CSE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Committee on Special Education responsible for conducting timely evaluations for school-aged students suspected of having a disability. </a:t>
                      </a:r>
                    </a:p>
                  </a:txBody>
                  <a:tcPr/>
                </a:tc>
                <a:extLst>
                  <a:ext uri="{0D108BD9-81ED-4DB2-BD59-A6C34878D82A}">
                    <a16:rowId xmlns:a16="http://schemas.microsoft.com/office/drawing/2014/main" val="1890397790"/>
                  </a:ext>
                </a:extLst>
              </a:tr>
              <a:tr h="559860">
                <a:tc>
                  <a:txBody>
                    <a:bodyPr/>
                    <a:lstStyle/>
                    <a:p>
                      <a:r>
                        <a:rPr lang="en-US" sz="1500"/>
                        <a:t>CPSE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Committee on Preschool Special Education responsible for conducting timely evaluations for preschool aged students suspected of having a disability. </a:t>
                      </a:r>
                    </a:p>
                  </a:txBody>
                  <a:tcPr/>
                </a:tc>
                <a:extLst>
                  <a:ext uri="{0D108BD9-81ED-4DB2-BD59-A6C34878D82A}">
                    <a16:rowId xmlns:a16="http://schemas.microsoft.com/office/drawing/2014/main" val="308773937"/>
                  </a:ext>
                </a:extLst>
              </a:tr>
              <a:tr h="324129">
                <a:tc>
                  <a:txBody>
                    <a:bodyPr/>
                    <a:lstStyle/>
                    <a:p>
                      <a:r>
                        <a:rPr lang="en-US" sz="1500"/>
                        <a:t>Part B of IDEA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a:solidFill>
                            <a:schemeClr val="tx1"/>
                          </a:solidFill>
                          <a:latin typeface="+mn-lt"/>
                          <a:ea typeface="+mn-ea"/>
                          <a:cs typeface="+mn-cs"/>
                        </a:rPr>
                        <a:t>Special Education services for preschool and school-aged children (3 through 21 years of age)</a:t>
                      </a:r>
                    </a:p>
                  </a:txBody>
                  <a:tcPr/>
                </a:tc>
                <a:extLst>
                  <a:ext uri="{0D108BD9-81ED-4DB2-BD59-A6C34878D82A}">
                    <a16:rowId xmlns:a16="http://schemas.microsoft.com/office/drawing/2014/main" val="3602127648"/>
                  </a:ext>
                </a:extLst>
              </a:tr>
              <a:tr h="324129">
                <a:tc>
                  <a:txBody>
                    <a:bodyPr/>
                    <a:lstStyle/>
                    <a:p>
                      <a:r>
                        <a:rPr lang="en-US" sz="1500"/>
                        <a:t>Part C of IDEA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a:solidFill>
                            <a:schemeClr val="tx1"/>
                          </a:solidFill>
                          <a:latin typeface="+mn-lt"/>
                          <a:ea typeface="+mn-ea"/>
                          <a:cs typeface="+mn-cs"/>
                        </a:rPr>
                        <a:t>Early intervention services (birth through 36 months of age)</a:t>
                      </a:r>
                    </a:p>
                  </a:txBody>
                  <a:tcPr/>
                </a:tc>
                <a:extLst>
                  <a:ext uri="{0D108BD9-81ED-4DB2-BD59-A6C34878D82A}">
                    <a16:rowId xmlns:a16="http://schemas.microsoft.com/office/drawing/2014/main" val="3779061652"/>
                  </a:ext>
                </a:extLst>
              </a:tr>
            </a:tbl>
          </a:graphicData>
        </a:graphic>
      </p:graphicFrame>
    </p:spTree>
    <p:extLst>
      <p:ext uri="{BB962C8B-B14F-4D97-AF65-F5344CB8AC3E}">
        <p14:creationId xmlns:p14="http://schemas.microsoft.com/office/powerpoint/2010/main" val="329288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3928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859" y="1137090"/>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514058"/>
            <a:ext cx="11517331"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0">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a:t>
            </a:r>
            <a:r>
              <a:rPr lang="en-US" sz="2800">
                <a:solidFill>
                  <a:srgbClr val="1F3864"/>
                </a:solidFill>
                <a:cs typeface="Arial" panose="020B0604020202020204" pitchFamily="34" charset="0"/>
              </a:rPr>
              <a:t>survey http://www.nysed.gov/special-education/ffy-2020-2025-spp-apr</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dirty="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lvl="0">
              <a:lnSpc>
                <a:spcPct val="90000"/>
              </a:lnSpc>
              <a:spcAft>
                <a:spcPts val="600"/>
              </a:spcAf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Online </a:t>
            </a:r>
            <a:r>
              <a:rPr lang="en-US" sz="1000">
                <a:solidFill>
                  <a:srgbClr val="4472C4">
                    <a:lumMod val="50000"/>
                  </a:srgbClr>
                </a:solidFill>
              </a:rPr>
              <a:t>Survey: http://www.nysed.gov/special-education/ffy-2020-2025-spp-apr</a:t>
            </a:r>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4"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5"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6"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7"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8"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146D4-3D16-40CC-858A-B819447F8057}"/>
              </a:ext>
              <a:ext uri="{C183D7F6-B498-43B3-948B-1728B52AA6E4}">
                <adec:decorative xmlns:adec="http://schemas.microsoft.com/office/drawing/2017/decorative" val="0"/>
              </a:ext>
            </a:extLst>
          </p:cNvPr>
          <p:cNvSpPr txBox="1">
            <a:spLocks noGrp="1"/>
          </p:cNvSpPr>
          <p:nvPr>
            <p:ph type="title" idx="4294967295"/>
          </p:nvPr>
        </p:nvSpPr>
        <p:spPr>
          <a:xfrm>
            <a:off x="133349" y="6276974"/>
            <a:ext cx="1035367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Indicator 11 – Measurement Description </a:t>
            </a: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32574" y="2"/>
            <a:ext cx="5459426" cy="2499358"/>
          </a:xfrm>
          <a:prstGeom prst="rect">
            <a:avLst/>
          </a:prstGeom>
        </p:spPr>
      </p:pic>
    </p:spTree>
    <p:extLst>
      <p:ext uri="{BB962C8B-B14F-4D97-AF65-F5344CB8AC3E}">
        <p14:creationId xmlns:p14="http://schemas.microsoft.com/office/powerpoint/2010/main" val="257710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CBD51A4-EA4A-4E51-84CF-E6050F02CFF6}"/>
              </a:ext>
            </a:extLst>
          </p:cNvPr>
          <p:cNvSpPr txBox="1">
            <a:spLocks/>
          </p:cNvSpPr>
          <p:nvPr/>
        </p:nvSpPr>
        <p:spPr>
          <a:xfrm>
            <a:off x="0" y="5145505"/>
            <a:ext cx="12192000" cy="1213184"/>
          </a:xfrm>
          <a:prstGeom prst="rect">
            <a:avLst/>
          </a:prstGeom>
          <a:solidFill>
            <a:schemeClr val="bg2"/>
          </a:solidFill>
        </p:spPr>
        <p:txBody>
          <a:bodyPr vert="horz" lIns="91440" tIns="45720" rIns="91440" bIns="45720" rtlCol="0" anchor="ctr">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806460" lvl="1" indent="-514350" fontAlgn="base">
              <a:lnSpc>
                <a:spcPct val="90000"/>
              </a:lnSpc>
              <a:buFont typeface="+mj-lt"/>
              <a:buAutoNum type="arabicPeriod" startAt="2"/>
            </a:pPr>
            <a:r>
              <a:rPr lang="en-US" sz="2800"/>
              <a:t>Must consist of procedures to determine if the child is a child with a disability; and to determine the educational needs of the child.</a:t>
            </a:r>
            <a:endParaRPr lang="en-US" sz="2800" kern="0">
              <a:solidFill>
                <a:schemeClr val="tx1"/>
              </a:solidFill>
            </a:endParaRPr>
          </a:p>
        </p:txBody>
      </p:sp>
      <p:sp>
        <p:nvSpPr>
          <p:cNvPr id="16" name="Title 15">
            <a:extLst>
              <a:ext uri="{FF2B5EF4-FFF2-40B4-BE49-F238E27FC236}">
                <a16:creationId xmlns:a16="http://schemas.microsoft.com/office/drawing/2014/main" id="{D4F8C0EA-4BDB-4C15-A542-A17FD47378F6}"/>
              </a:ext>
            </a:extLst>
          </p:cNvPr>
          <p:cNvSpPr txBox="1">
            <a:spLocks noGrp="1"/>
          </p:cNvSpPr>
          <p:nvPr>
            <p:ph type="title" idx="4294967295"/>
          </p:nvPr>
        </p:nvSpPr>
        <p:spPr>
          <a:xfrm>
            <a:off x="160421" y="36508"/>
            <a:ext cx="593557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chemeClr val="tx1"/>
                </a:solidFill>
                <a:effectLst/>
                <a:uLnTx/>
                <a:uFillTx/>
                <a:latin typeface="+mn-lt"/>
                <a:ea typeface="+mn-ea"/>
                <a:cs typeface="+mn-cs"/>
              </a:rPr>
              <a:t>Child Find</a:t>
            </a:r>
          </a:p>
        </p:txBody>
      </p:sp>
      <p:sp>
        <p:nvSpPr>
          <p:cNvPr id="12" name="Content Placeholder 2">
            <a:extLst>
              <a:ext uri="{FF2B5EF4-FFF2-40B4-BE49-F238E27FC236}">
                <a16:creationId xmlns:a16="http://schemas.microsoft.com/office/drawing/2014/main" id="{04E8E6BF-DA2A-4D04-BD71-89E60E4794CE}"/>
              </a:ext>
            </a:extLst>
          </p:cNvPr>
          <p:cNvSpPr txBox="1">
            <a:spLocks/>
          </p:cNvSpPr>
          <p:nvPr/>
        </p:nvSpPr>
        <p:spPr>
          <a:xfrm>
            <a:off x="0" y="5145505"/>
            <a:ext cx="12192000" cy="1213184"/>
          </a:xfrm>
          <a:prstGeom prst="rect">
            <a:avLst/>
          </a:prstGeom>
          <a:solidFill>
            <a:schemeClr val="bg2"/>
          </a:solidFill>
        </p:spPr>
        <p:txBody>
          <a:bodyPr vert="horz" lIns="91440" tIns="45720" rIns="91440" bIns="45720" rtlCol="0" anchor="ctr">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645468" lvl="1" indent="-353358" algn="l" fontAlgn="base">
              <a:lnSpc>
                <a:spcPct val="90000"/>
              </a:lnSpc>
              <a:buFont typeface="+mj-lt"/>
              <a:buAutoNum type="arabicPeriod"/>
            </a:pPr>
            <a:r>
              <a:rPr lang="en-US" sz="2800" kern="0">
                <a:solidFill>
                  <a:schemeClr val="tx1"/>
                </a:solidFill>
              </a:rPr>
              <a:t>Must be conducted within 60 days of receiving parental consent for the evaluation; or within a State established timeframe.</a:t>
            </a:r>
          </a:p>
        </p:txBody>
      </p:sp>
      <p:sp>
        <p:nvSpPr>
          <p:cNvPr id="4" name="Slide Number Placeholder 3">
            <a:extLst>
              <a:ext uri="{FF2B5EF4-FFF2-40B4-BE49-F238E27FC236}">
                <a16:creationId xmlns:a16="http://schemas.microsoft.com/office/drawing/2014/main" id="{9C68F04A-1EC9-4CA2-AA89-5315ECAABB5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5</a:t>
            </a:fld>
            <a:endParaRPr lang="en-US" sz="1000"/>
          </a:p>
        </p:txBody>
      </p:sp>
      <p:sp>
        <p:nvSpPr>
          <p:cNvPr id="6" name="Footer Placeholder 5">
            <a:extLst>
              <a:ext uri="{FF2B5EF4-FFF2-40B4-BE49-F238E27FC236}">
                <a16:creationId xmlns:a16="http://schemas.microsoft.com/office/drawing/2014/main" id="{910B4BA2-8DDD-4454-93A2-2B1B6EF27EDB}"/>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IDEA Child Find</a:t>
            </a:r>
          </a:p>
        </p:txBody>
      </p:sp>
    </p:spTree>
    <p:custDataLst>
      <p:tags r:id="rId1"/>
    </p:custDataLst>
    <p:extLst>
      <p:ext uri="{BB962C8B-B14F-4D97-AF65-F5344CB8AC3E}">
        <p14:creationId xmlns:p14="http://schemas.microsoft.com/office/powerpoint/2010/main" val="11726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C46D-DEEE-440A-9B66-C23260EF9DD9}"/>
              </a:ext>
            </a:extLst>
          </p:cNvPr>
          <p:cNvSpPr>
            <a:spLocks noGrp="1"/>
          </p:cNvSpPr>
          <p:nvPr>
            <p:ph type="title"/>
          </p:nvPr>
        </p:nvSpPr>
        <p:spPr>
          <a:xfrm>
            <a:off x="453404" y="276087"/>
            <a:ext cx="10328572" cy="924063"/>
          </a:xfrm>
        </p:spPr>
        <p:txBody>
          <a:bodyPr>
            <a:normAutofit fontScale="90000"/>
          </a:bodyPr>
          <a:lstStyle/>
          <a:p>
            <a:r>
              <a:rPr lang="en-US" sz="4000"/>
              <a:t>Indicator 11 – Child Find</a:t>
            </a:r>
            <a:br>
              <a:rPr lang="en-US" sz="4000"/>
            </a:br>
            <a:r>
              <a:rPr lang="en-US" sz="3100"/>
              <a:t>State Performance Plan Targets Set at 100%</a:t>
            </a:r>
            <a:endParaRPr lang="en-US" sz="4000"/>
          </a:p>
        </p:txBody>
      </p:sp>
      <p:sp>
        <p:nvSpPr>
          <p:cNvPr id="5" name="Slide Number Placeholder 4">
            <a:extLst>
              <a:ext uri="{FF2B5EF4-FFF2-40B4-BE49-F238E27FC236}">
                <a16:creationId xmlns:a16="http://schemas.microsoft.com/office/drawing/2014/main" id="{B7720775-5CD3-4D2A-AB57-633A6D3C9C87}"/>
              </a:ext>
            </a:extLst>
          </p:cNvPr>
          <p:cNvSpPr>
            <a:spLocks noGrp="1"/>
          </p:cNvSpPr>
          <p:nvPr>
            <p:ph type="sldNum" sz="quarter" idx="12"/>
          </p:nvPr>
        </p:nvSpPr>
        <p:spPr/>
        <p:txBody>
          <a:bodyPr/>
          <a:lstStyle/>
          <a:p>
            <a:fld id="{9CD8D479-8942-46E8-A226-A4E01F7A105C}" type="slidenum">
              <a:rPr lang="en-US" smtClean="0"/>
              <a:t>6</a:t>
            </a:fld>
            <a:endParaRPr lang="en-US"/>
          </a:p>
        </p:txBody>
      </p:sp>
      <p:sp>
        <p:nvSpPr>
          <p:cNvPr id="7" name="Footer Placeholder 6">
            <a:extLst>
              <a:ext uri="{FF2B5EF4-FFF2-40B4-BE49-F238E27FC236}">
                <a16:creationId xmlns:a16="http://schemas.microsoft.com/office/drawing/2014/main" id="{16B35256-D142-463D-8636-2E02F1E64D38}"/>
              </a:ext>
            </a:extLst>
          </p:cNvPr>
          <p:cNvSpPr>
            <a:spLocks noGrp="1"/>
          </p:cNvSpPr>
          <p:nvPr>
            <p:ph type="ftr" sz="quarter" idx="11"/>
          </p:nvPr>
        </p:nvSpPr>
        <p:spPr/>
        <p:txBody>
          <a:bodyPr/>
          <a:lstStyle/>
          <a:p>
            <a:r>
              <a:rPr lang="en-US"/>
              <a:t>Indicator 11 Measurement </a:t>
            </a:r>
          </a:p>
        </p:txBody>
      </p:sp>
      <p:graphicFrame>
        <p:nvGraphicFramePr>
          <p:cNvPr id="8" name="Diagram 7" descr="Indicator 11 measures the percent of children who were evaluated within 60 days of receiving parental consent for initial evaluation or, if the State establishes a timeframe within which the evaluation must be conducted, within that timeframe. &#10;">
            <a:extLst>
              <a:ext uri="{FF2B5EF4-FFF2-40B4-BE49-F238E27FC236}">
                <a16:creationId xmlns:a16="http://schemas.microsoft.com/office/drawing/2014/main" id="{B6B27565-92F8-436D-94F0-9BC1949045FE}"/>
              </a:ext>
            </a:extLst>
          </p:cNvPr>
          <p:cNvGraphicFramePr/>
          <p:nvPr>
            <p:extLst>
              <p:ext uri="{D42A27DB-BD31-4B8C-83A1-F6EECF244321}">
                <p14:modId xmlns:p14="http://schemas.microsoft.com/office/powerpoint/2010/main" val="1746320016"/>
              </p:ext>
            </p:extLst>
          </p:nvPr>
        </p:nvGraphicFramePr>
        <p:xfrm>
          <a:off x="301003" y="1358400"/>
          <a:ext cx="6947522" cy="5003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FBCFF01-4F9C-4EDA-A1E9-4070EE7AA5AB}"/>
              </a:ext>
            </a:extLst>
          </p:cNvPr>
          <p:cNvSpPr txBox="1"/>
          <p:nvPr/>
        </p:nvSpPr>
        <p:spPr>
          <a:xfrm>
            <a:off x="7497586" y="1225910"/>
            <a:ext cx="4393411" cy="5268109"/>
          </a:xfrm>
          <a:prstGeom prst="rect">
            <a:avLst/>
          </a:prstGeom>
          <a:solidFill>
            <a:schemeClr val="tx2">
              <a:lumMod val="75000"/>
            </a:schemeClr>
          </a:solidFill>
        </p:spPr>
        <p:style>
          <a:lnRef idx="0">
            <a:scrgbClr r="0" g="0" b="0"/>
          </a:lnRef>
          <a:fillRef idx="1003">
            <a:schemeClr val="lt2"/>
          </a:fillRef>
          <a:effectRef idx="0">
            <a:scrgbClr r="0" g="0" b="0"/>
          </a:effectRef>
          <a:fontRef idx="major"/>
        </p:style>
        <p:txBody>
          <a:bodyPr wrap="square" rtlCol="0" anchor="ctr">
            <a:spAutoFit/>
          </a:bodyPr>
          <a:lstStyle/>
          <a:p>
            <a:pPr lvl="0">
              <a:spcAft>
                <a:spcPts val="1000"/>
              </a:spcAft>
            </a:pPr>
            <a:r>
              <a:rPr lang="en-US" sz="2400">
                <a:solidFill>
                  <a:schemeClr val="bg1"/>
                </a:solidFill>
              </a:rPr>
              <a:t>The timeframe set for initial evaluation does not apply if: </a:t>
            </a:r>
          </a:p>
          <a:p>
            <a:pPr marL="285750" lvl="0" indent="-285750">
              <a:spcAft>
                <a:spcPts val="1200"/>
              </a:spcAft>
              <a:buFont typeface="Arial" panose="020B0604020202020204" pitchFamily="34" charset="0"/>
              <a:buChar char="•"/>
            </a:pPr>
            <a:r>
              <a:rPr lang="en-US" sz="2000">
                <a:solidFill>
                  <a:schemeClr val="bg1"/>
                </a:solidFill>
              </a:rPr>
              <a:t>the parent of a child repeatedly fails or refuses to produce the child for the evaluation; or </a:t>
            </a:r>
          </a:p>
          <a:p>
            <a:pPr marL="285750" lvl="0" indent="-285750">
              <a:spcAft>
                <a:spcPts val="1200"/>
              </a:spcAft>
              <a:buFont typeface="Arial" panose="020B0604020202020204" pitchFamily="34" charset="0"/>
              <a:buChar char="•"/>
            </a:pPr>
            <a:r>
              <a:rPr lang="en-US" sz="2000">
                <a:solidFill>
                  <a:schemeClr val="bg1"/>
                </a:solidFill>
              </a:rPr>
              <a:t>a child enrolls in another school district after the timeframe for initial evaluations has begun, but prior to a determination being made.</a:t>
            </a:r>
          </a:p>
          <a:p>
            <a:pPr marL="285750" lvl="0" indent="-285750">
              <a:spcAft>
                <a:spcPts val="1200"/>
              </a:spcAft>
              <a:buFont typeface="Arial" panose="020B0604020202020204" pitchFamily="34" charset="0"/>
              <a:buChar char="•"/>
            </a:pPr>
            <a:r>
              <a:rPr lang="en-US" sz="2000">
                <a:solidFill>
                  <a:schemeClr val="bg1"/>
                </a:solidFill>
              </a:rPr>
              <a:t>in New York State, the student’s parent and Committee on Special Education (CSE) mutually agree to extend the timeline when the student is suspected of having a learning disability. </a:t>
            </a:r>
          </a:p>
        </p:txBody>
      </p:sp>
    </p:spTree>
    <p:custDataLst>
      <p:tags r:id="rId1"/>
    </p:custDataLst>
    <p:extLst>
      <p:ext uri="{BB962C8B-B14F-4D97-AF65-F5344CB8AC3E}">
        <p14:creationId xmlns:p14="http://schemas.microsoft.com/office/powerpoint/2010/main" val="322848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FAB42701-E4DB-47D2-AF7E-A0B954CC2CE6}"/>
                                            </p:graphicEl>
                                          </p:spTgt>
                                        </p:tgtEl>
                                        <p:attrNameLst>
                                          <p:attrName>style.visibility</p:attrName>
                                        </p:attrNameLst>
                                      </p:cBhvr>
                                      <p:to>
                                        <p:strVal val="visible"/>
                                      </p:to>
                                    </p:set>
                                    <p:animEffect transition="in" filter="fade">
                                      <p:cBhvr>
                                        <p:cTn id="7" dur="500"/>
                                        <p:tgtEl>
                                          <p:spTgt spid="8">
                                            <p:graphicEl>
                                              <a:dgm id="{FAB42701-E4DB-47D2-AF7E-A0B954CC2CE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fade">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graphicEl>
                                              <a:dgm id="{E2AF79F5-2FEA-4567-9C33-96C252767CF6}"/>
                                            </p:graphicEl>
                                          </p:spTgt>
                                        </p:tgtEl>
                                        <p:attrNameLst>
                                          <p:attrName>style.visibility</p:attrName>
                                        </p:attrNameLst>
                                      </p:cBhvr>
                                      <p:to>
                                        <p:strVal val="visible"/>
                                      </p:to>
                                    </p:set>
                                    <p:animEffect transition="in" filter="fade">
                                      <p:cBhvr>
                                        <p:cTn id="37" dur="500"/>
                                        <p:tgtEl>
                                          <p:spTgt spid="8">
                                            <p:graphicEl>
                                              <a:dgm id="{E2AF79F5-2FEA-4567-9C33-96C252767CF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lvlOne"/>
        </p:bldSub>
      </p:bldGraphic>
      <p:bldP spid="9"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B71D-19F7-4EA4-9673-3D3067775383}"/>
              </a:ext>
            </a:extLst>
          </p:cNvPr>
          <p:cNvSpPr>
            <a:spLocks noGrp="1"/>
          </p:cNvSpPr>
          <p:nvPr>
            <p:ph type="title"/>
          </p:nvPr>
        </p:nvSpPr>
        <p:spPr>
          <a:xfrm>
            <a:off x="343226" y="95249"/>
            <a:ext cx="9371949" cy="1043019"/>
          </a:xfrm>
        </p:spPr>
        <p:txBody>
          <a:bodyPr anchor="b">
            <a:normAutofit fontScale="90000"/>
          </a:bodyPr>
          <a:lstStyle/>
          <a:p>
            <a:r>
              <a:rPr lang="en-US"/>
              <a:t>Indicator 11 Data Collection in New York State</a:t>
            </a:r>
            <a:br>
              <a:rPr lang="en-US"/>
            </a:br>
            <a:r>
              <a:rPr lang="en-US" sz="1800"/>
              <a:t>Committee on Preschool Special Education (CPSE) and Committee on Special Education (CSE) Events </a:t>
            </a:r>
            <a:endParaRPr lang="en-US"/>
          </a:p>
        </p:txBody>
      </p:sp>
      <p:sp>
        <p:nvSpPr>
          <p:cNvPr id="4" name="Slide Number Placeholder 3">
            <a:extLst>
              <a:ext uri="{FF2B5EF4-FFF2-40B4-BE49-F238E27FC236}">
                <a16:creationId xmlns:a16="http://schemas.microsoft.com/office/drawing/2014/main" id="{B6526C20-0C30-49F6-A75C-9BF46BFD1F56}"/>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7</a:t>
            </a:fld>
            <a:endParaRPr lang="en-US" sz="1000"/>
          </a:p>
        </p:txBody>
      </p:sp>
      <p:sp>
        <p:nvSpPr>
          <p:cNvPr id="6" name="Footer Placeholder 5">
            <a:extLst>
              <a:ext uri="{FF2B5EF4-FFF2-40B4-BE49-F238E27FC236}">
                <a16:creationId xmlns:a16="http://schemas.microsoft.com/office/drawing/2014/main" id="{FD1E77E0-E6DD-4364-9BB0-72B98D1F258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11 Data Collection </a:t>
            </a:r>
          </a:p>
        </p:txBody>
      </p:sp>
      <p:graphicFrame>
        <p:nvGraphicFramePr>
          <p:cNvPr id="8" name="Content Placeholder 2" descr="Annually, a statewide representative sample of one-sixth of New York State school districts plus the New York City Department of Education report when special education events occur.&#10;">
            <a:extLst>
              <a:ext uri="{FF2B5EF4-FFF2-40B4-BE49-F238E27FC236}">
                <a16:creationId xmlns:a16="http://schemas.microsoft.com/office/drawing/2014/main" id="{7E060C77-F69B-45D6-A867-067529EAB4C0}"/>
              </a:ext>
            </a:extLst>
          </p:cNvPr>
          <p:cNvGraphicFramePr>
            <a:graphicFrameLocks noGrp="1"/>
          </p:cNvGraphicFramePr>
          <p:nvPr>
            <p:ph idx="1"/>
            <p:extLst>
              <p:ext uri="{D42A27DB-BD31-4B8C-83A1-F6EECF244321}">
                <p14:modId xmlns:p14="http://schemas.microsoft.com/office/powerpoint/2010/main" val="420975284"/>
              </p:ext>
            </p:extLst>
          </p:nvPr>
        </p:nvGraphicFramePr>
        <p:xfrm>
          <a:off x="241819" y="1300195"/>
          <a:ext cx="11708362" cy="52196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le 8">
            <a:extLst>
              <a:ext uri="{FF2B5EF4-FFF2-40B4-BE49-F238E27FC236}">
                <a16:creationId xmlns:a16="http://schemas.microsoft.com/office/drawing/2014/main" id="{581F8822-DA7A-4689-B0E5-718905797393}"/>
              </a:ext>
            </a:extLst>
          </p:cNvPr>
          <p:cNvGraphicFramePr>
            <a:graphicFrameLocks noGrp="1"/>
          </p:cNvGraphicFramePr>
          <p:nvPr>
            <p:extLst>
              <p:ext uri="{D42A27DB-BD31-4B8C-83A1-F6EECF244321}">
                <p14:modId xmlns:p14="http://schemas.microsoft.com/office/powerpoint/2010/main" val="1463382720"/>
              </p:ext>
            </p:extLst>
          </p:nvPr>
        </p:nvGraphicFramePr>
        <p:xfrm>
          <a:off x="357132" y="2126751"/>
          <a:ext cx="11429999" cy="1730872"/>
        </p:xfrm>
        <a:graphic>
          <a:graphicData uri="http://schemas.openxmlformats.org/drawingml/2006/table">
            <a:tbl>
              <a:tblPr firstRow="1" bandRow="1">
                <a:tableStyleId>{68D230F3-CF80-4859-8CE7-A43EE81993B5}</a:tableStyleId>
              </a:tblPr>
              <a:tblGrid>
                <a:gridCol w="1333173">
                  <a:extLst>
                    <a:ext uri="{9D8B030D-6E8A-4147-A177-3AD203B41FA5}">
                      <a16:colId xmlns:a16="http://schemas.microsoft.com/office/drawing/2014/main" val="3284693499"/>
                    </a:ext>
                  </a:extLst>
                </a:gridCol>
                <a:gridCol w="1195935">
                  <a:extLst>
                    <a:ext uri="{9D8B030D-6E8A-4147-A177-3AD203B41FA5}">
                      <a16:colId xmlns:a16="http://schemas.microsoft.com/office/drawing/2014/main" val="1169268651"/>
                    </a:ext>
                  </a:extLst>
                </a:gridCol>
                <a:gridCol w="8900891">
                  <a:extLst>
                    <a:ext uri="{9D8B030D-6E8A-4147-A177-3AD203B41FA5}">
                      <a16:colId xmlns:a16="http://schemas.microsoft.com/office/drawing/2014/main" val="2502534028"/>
                    </a:ext>
                  </a:extLst>
                </a:gridCol>
              </a:tblGrid>
              <a:tr h="432718">
                <a:tc>
                  <a:txBody>
                    <a:bodyPr/>
                    <a:lstStyle/>
                    <a:p>
                      <a:r>
                        <a:rPr lang="en-US"/>
                        <a:t>CPSE Code</a:t>
                      </a:r>
                    </a:p>
                  </a:txBody>
                  <a:tcPr/>
                </a:tc>
                <a:tc>
                  <a:txBody>
                    <a:bodyPr/>
                    <a:lstStyle/>
                    <a:p>
                      <a:r>
                        <a:rPr lang="en-US"/>
                        <a:t>CSE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Special Education Event Name</a:t>
                      </a:r>
                    </a:p>
                  </a:txBody>
                  <a:tcPr/>
                </a:tc>
                <a:extLst>
                  <a:ext uri="{0D108BD9-81ED-4DB2-BD59-A6C34878D82A}">
                    <a16:rowId xmlns:a16="http://schemas.microsoft.com/office/drawing/2014/main" val="1858660123"/>
                  </a:ext>
                </a:extLst>
              </a:tr>
              <a:tr h="432718">
                <a:tc>
                  <a:txBody>
                    <a:bodyPr/>
                    <a:lstStyle/>
                    <a:p>
                      <a:r>
                        <a:rPr lang="en-US"/>
                        <a:t>CPSE01</a:t>
                      </a:r>
                    </a:p>
                  </a:txBody>
                  <a:tcPr/>
                </a:tc>
                <a:tc>
                  <a:txBody>
                    <a:bodyPr/>
                    <a:lstStyle/>
                    <a:p>
                      <a:r>
                        <a:rPr lang="en-US"/>
                        <a:t>CSE01</a:t>
                      </a:r>
                    </a:p>
                  </a:txBody>
                  <a:tcPr/>
                </a:tc>
                <a:tc>
                  <a:txBody>
                    <a:bodyPr/>
                    <a:lstStyle/>
                    <a:p>
                      <a:r>
                        <a:rPr lang="en-US" sz="1800" b="0" i="0" kern="1200">
                          <a:solidFill>
                            <a:schemeClr val="tx1"/>
                          </a:solidFill>
                          <a:effectLst/>
                          <a:latin typeface="+mn-lt"/>
                          <a:ea typeface="+mn-ea"/>
                          <a:cs typeface="+mn-cs"/>
                        </a:rPr>
                        <a:t>Initial referral to CPSE/CSE</a:t>
                      </a:r>
                      <a:endParaRPr lang="en-US"/>
                    </a:p>
                  </a:txBody>
                  <a:tcPr/>
                </a:tc>
                <a:extLst>
                  <a:ext uri="{0D108BD9-81ED-4DB2-BD59-A6C34878D82A}">
                    <a16:rowId xmlns:a16="http://schemas.microsoft.com/office/drawing/2014/main" val="2346145562"/>
                  </a:ext>
                </a:extLst>
              </a:tr>
              <a:tr h="432718">
                <a:tc>
                  <a:txBody>
                    <a:bodyPr/>
                    <a:lstStyle/>
                    <a:p>
                      <a:r>
                        <a:rPr lang="en-US"/>
                        <a:t>CPSE02</a:t>
                      </a:r>
                    </a:p>
                  </a:txBody>
                  <a:tcPr/>
                </a:tc>
                <a:tc>
                  <a:txBody>
                    <a:bodyPr/>
                    <a:lstStyle/>
                    <a:p>
                      <a:r>
                        <a:rPr lang="en-US"/>
                        <a:t>CSE02</a:t>
                      </a:r>
                    </a:p>
                  </a:txBody>
                  <a:tcPr/>
                </a:tc>
                <a:tc>
                  <a:txBody>
                    <a:bodyPr/>
                    <a:lstStyle/>
                    <a:p>
                      <a:r>
                        <a:rPr lang="en-US" sz="1800" b="0" i="0" kern="1200">
                          <a:solidFill>
                            <a:schemeClr val="tx1"/>
                          </a:solidFill>
                          <a:effectLst/>
                          <a:latin typeface="+mn-lt"/>
                          <a:ea typeface="+mn-ea"/>
                          <a:cs typeface="+mn-cs"/>
                        </a:rPr>
                        <a:t>Parental consent to evaluate</a:t>
                      </a:r>
                      <a:endParaRPr lang="en-US"/>
                    </a:p>
                  </a:txBody>
                  <a:tcPr/>
                </a:tc>
                <a:extLst>
                  <a:ext uri="{0D108BD9-81ED-4DB2-BD59-A6C34878D82A}">
                    <a16:rowId xmlns:a16="http://schemas.microsoft.com/office/drawing/2014/main" val="3927382338"/>
                  </a:ext>
                </a:extLst>
              </a:tr>
              <a:tr h="432718">
                <a:tc>
                  <a:txBody>
                    <a:bodyPr/>
                    <a:lstStyle/>
                    <a:p>
                      <a:r>
                        <a:rPr lang="en-US"/>
                        <a:t>CPSE03</a:t>
                      </a:r>
                    </a:p>
                  </a:txBody>
                  <a:tcPr/>
                </a:tc>
                <a:tc>
                  <a:txBody>
                    <a:bodyPr/>
                    <a:lstStyle/>
                    <a:p>
                      <a:r>
                        <a:rPr lang="en-US"/>
                        <a:t>CSE03</a:t>
                      </a:r>
                    </a:p>
                  </a:txBody>
                  <a:tcPr/>
                </a:tc>
                <a:tc>
                  <a:txBody>
                    <a:bodyPr/>
                    <a:lstStyle/>
                    <a:p>
                      <a:r>
                        <a:rPr lang="en-US" sz="1800" b="0" i="0" kern="1200">
                          <a:solidFill>
                            <a:schemeClr val="tx1"/>
                          </a:solidFill>
                          <a:effectLst/>
                          <a:latin typeface="+mn-lt"/>
                          <a:ea typeface="+mn-ea"/>
                          <a:cs typeface="+mn-cs"/>
                        </a:rPr>
                        <a:t>CPSE/CSE meeting at which evaluation results are discussed (all evaluations are completed)</a:t>
                      </a:r>
                      <a:endParaRPr lang="en-US"/>
                    </a:p>
                  </a:txBody>
                  <a:tcPr/>
                </a:tc>
                <a:extLst>
                  <a:ext uri="{0D108BD9-81ED-4DB2-BD59-A6C34878D82A}">
                    <a16:rowId xmlns:a16="http://schemas.microsoft.com/office/drawing/2014/main" val="3825635376"/>
                  </a:ext>
                </a:extLst>
              </a:tr>
            </a:tbl>
          </a:graphicData>
        </a:graphic>
      </p:graphicFrame>
    </p:spTree>
    <p:custDataLst>
      <p:tags r:id="rId1"/>
    </p:custDataLst>
    <p:extLst>
      <p:ext uri="{BB962C8B-B14F-4D97-AF65-F5344CB8AC3E}">
        <p14:creationId xmlns:p14="http://schemas.microsoft.com/office/powerpoint/2010/main" val="188978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32EF3606-6129-48A2-9596-DFCAC9AC46DA}"/>
                                            </p:graphicEl>
                                          </p:spTgt>
                                        </p:tgtEl>
                                        <p:attrNameLst>
                                          <p:attrName>style.visibility</p:attrName>
                                        </p:attrNameLst>
                                      </p:cBhvr>
                                      <p:to>
                                        <p:strVal val="visible"/>
                                      </p:to>
                                    </p:set>
                                    <p:animEffect transition="in" filter="fade">
                                      <p:cBhvr>
                                        <p:cTn id="7" dur="500"/>
                                        <p:tgtEl>
                                          <p:spTgt spid="8">
                                            <p:graphicEl>
                                              <a:dgm id="{32EF3606-6129-48A2-9596-DFCAC9AC46D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98EB2016-A379-4377-B4BA-E5E6B9F74BA8}"/>
                                            </p:graphicEl>
                                          </p:spTgt>
                                        </p:tgtEl>
                                        <p:attrNameLst>
                                          <p:attrName>style.visibility</p:attrName>
                                        </p:attrNameLst>
                                      </p:cBhvr>
                                      <p:to>
                                        <p:strVal val="visible"/>
                                      </p:to>
                                    </p:set>
                                    <p:animEffect transition="in" filter="fade">
                                      <p:cBhvr>
                                        <p:cTn id="10" dur="500"/>
                                        <p:tgtEl>
                                          <p:spTgt spid="8">
                                            <p:graphicEl>
                                              <a:dgm id="{98EB2016-A379-4377-B4BA-E5E6B9F74BA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71086114-B857-4E09-BECF-8EA069E5FF35}"/>
                                            </p:graphicEl>
                                          </p:spTgt>
                                        </p:tgtEl>
                                        <p:attrNameLst>
                                          <p:attrName>style.visibility</p:attrName>
                                        </p:attrNameLst>
                                      </p:cBhvr>
                                      <p:to>
                                        <p:strVal val="visible"/>
                                      </p:to>
                                    </p:set>
                                    <p:animEffect transition="in" filter="fade">
                                      <p:cBhvr>
                                        <p:cTn id="20" dur="500"/>
                                        <p:tgtEl>
                                          <p:spTgt spid="8">
                                            <p:graphicEl>
                                              <a:dgm id="{71086114-B857-4E09-BECF-8EA069E5FF35}"/>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graphicEl>
                                              <a:dgm id="{FAEDFB5A-2A55-4DE8-91D7-9E6205CF1180}"/>
                                            </p:graphicEl>
                                          </p:spTgt>
                                        </p:tgtEl>
                                        <p:attrNameLst>
                                          <p:attrName>style.visibility</p:attrName>
                                        </p:attrNameLst>
                                      </p:cBhvr>
                                      <p:to>
                                        <p:strVal val="visible"/>
                                      </p:to>
                                    </p:set>
                                    <p:animEffect transition="in" filter="fade">
                                      <p:cBhvr>
                                        <p:cTn id="23" dur="500"/>
                                        <p:tgtEl>
                                          <p:spTgt spid="8">
                                            <p:graphicEl>
                                              <a:dgm id="{FAEDFB5A-2A55-4DE8-91D7-9E6205CF118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graphicEl>
                                              <a:dgm id="{0A0BDAE7-2D9D-4305-B901-8D30D7AE724A}"/>
                                            </p:graphicEl>
                                          </p:spTgt>
                                        </p:tgtEl>
                                        <p:attrNameLst>
                                          <p:attrName>style.visibility</p:attrName>
                                        </p:attrNameLst>
                                      </p:cBhvr>
                                      <p:to>
                                        <p:strVal val="visible"/>
                                      </p:to>
                                    </p:set>
                                    <p:animEffect transition="in" filter="fade">
                                      <p:cBhvr>
                                        <p:cTn id="28" dur="500"/>
                                        <p:tgtEl>
                                          <p:spTgt spid="8">
                                            <p:graphicEl>
                                              <a:dgm id="{0A0BDAE7-2D9D-4305-B901-8D30D7AE724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D01A42D8-99FE-4B90-8291-8BCEB5BC57DD}"/>
                                            </p:graphicEl>
                                          </p:spTgt>
                                        </p:tgtEl>
                                        <p:attrNameLst>
                                          <p:attrName>style.visibility</p:attrName>
                                        </p:attrNameLst>
                                      </p:cBhvr>
                                      <p:to>
                                        <p:strVal val="visible"/>
                                      </p:to>
                                    </p:set>
                                    <p:animEffect transition="in" filter="fade">
                                      <p:cBhvr>
                                        <p:cTn id="31" dur="500"/>
                                        <p:tgtEl>
                                          <p:spTgt spid="8">
                                            <p:graphicEl>
                                              <a:dgm id="{D01A42D8-99FE-4B90-8291-8BCEB5BC57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FF28-1988-4DF0-9B4B-E99E424BF8D0}"/>
              </a:ext>
            </a:extLst>
          </p:cNvPr>
          <p:cNvSpPr>
            <a:spLocks noGrp="1"/>
          </p:cNvSpPr>
          <p:nvPr>
            <p:ph type="title"/>
          </p:nvPr>
        </p:nvSpPr>
        <p:spPr>
          <a:xfrm>
            <a:off x="223838" y="79534"/>
            <a:ext cx="9700888" cy="1183566"/>
          </a:xfrm>
        </p:spPr>
        <p:txBody>
          <a:bodyPr/>
          <a:lstStyle/>
          <a:p>
            <a:r>
              <a:rPr lang="en-US"/>
              <a:t>Indicator 11 Evaluation Delay</a:t>
            </a:r>
            <a:br>
              <a:rPr lang="en-US"/>
            </a:br>
            <a:r>
              <a:rPr lang="en-US"/>
              <a:t>Compliant Reasons and Noncompliant Reasons </a:t>
            </a:r>
          </a:p>
        </p:txBody>
      </p:sp>
      <p:sp>
        <p:nvSpPr>
          <p:cNvPr id="4" name="Slide Number Placeholder 3">
            <a:extLst>
              <a:ext uri="{FF2B5EF4-FFF2-40B4-BE49-F238E27FC236}">
                <a16:creationId xmlns:a16="http://schemas.microsoft.com/office/drawing/2014/main" id="{E0A8F1CE-DE94-49AE-898D-9FCDFEE9F39C}"/>
              </a:ext>
            </a:extLst>
          </p:cNvPr>
          <p:cNvSpPr>
            <a:spLocks noGrp="1"/>
          </p:cNvSpPr>
          <p:nvPr>
            <p:ph type="sldNum" sz="quarter" idx="12"/>
          </p:nvPr>
        </p:nvSpPr>
        <p:spPr/>
        <p:txBody>
          <a:bodyPr/>
          <a:lstStyle/>
          <a:p>
            <a:fld id="{9CD8D479-8942-46E8-A226-A4E01F7A105C}" type="slidenum">
              <a:rPr lang="en-US" smtClean="0"/>
              <a:t>8</a:t>
            </a:fld>
            <a:endParaRPr lang="en-US"/>
          </a:p>
        </p:txBody>
      </p:sp>
      <p:sp>
        <p:nvSpPr>
          <p:cNvPr id="6" name="Footer Placeholder 5">
            <a:extLst>
              <a:ext uri="{FF2B5EF4-FFF2-40B4-BE49-F238E27FC236}">
                <a16:creationId xmlns:a16="http://schemas.microsoft.com/office/drawing/2014/main" id="{DBAAFBCC-C37A-4CE3-937F-D2194A320A24}"/>
              </a:ext>
            </a:extLst>
          </p:cNvPr>
          <p:cNvSpPr>
            <a:spLocks noGrp="1"/>
          </p:cNvSpPr>
          <p:nvPr>
            <p:ph type="ftr" sz="quarter" idx="11"/>
          </p:nvPr>
        </p:nvSpPr>
        <p:spPr/>
        <p:txBody>
          <a:bodyPr/>
          <a:lstStyle/>
          <a:p>
            <a:r>
              <a:rPr lang="en-US"/>
              <a:t>Indicator 11 Complaint and Noncompliant Reasons </a:t>
            </a:r>
          </a:p>
        </p:txBody>
      </p:sp>
      <p:graphicFrame>
        <p:nvGraphicFramePr>
          <p:cNvPr id="7" name="Table 7">
            <a:extLst>
              <a:ext uri="{FF2B5EF4-FFF2-40B4-BE49-F238E27FC236}">
                <a16:creationId xmlns:a16="http://schemas.microsoft.com/office/drawing/2014/main" id="{643CDEE1-9382-444E-B197-9D5B97C01AAE}"/>
              </a:ext>
            </a:extLst>
          </p:cNvPr>
          <p:cNvGraphicFramePr>
            <a:graphicFrameLocks noGrp="1"/>
          </p:cNvGraphicFramePr>
          <p:nvPr>
            <p:extLst>
              <p:ext uri="{D42A27DB-BD31-4B8C-83A1-F6EECF244321}">
                <p14:modId xmlns:p14="http://schemas.microsoft.com/office/powerpoint/2010/main" val="2558857663"/>
              </p:ext>
            </p:extLst>
          </p:nvPr>
        </p:nvGraphicFramePr>
        <p:xfrm>
          <a:off x="332962" y="1263100"/>
          <a:ext cx="11635200" cy="5261739"/>
        </p:xfrm>
        <a:graphic>
          <a:graphicData uri="http://schemas.openxmlformats.org/drawingml/2006/table">
            <a:tbl>
              <a:tblPr firstRow="1" bandRow="1">
                <a:tableStyleId>{10A1B5D5-9B99-4C35-A422-299274C87663}</a:tableStyleId>
              </a:tblPr>
              <a:tblGrid>
                <a:gridCol w="11635200">
                  <a:extLst>
                    <a:ext uri="{9D8B030D-6E8A-4147-A177-3AD203B41FA5}">
                      <a16:colId xmlns:a16="http://schemas.microsoft.com/office/drawing/2014/main" val="2290053355"/>
                    </a:ext>
                  </a:extLst>
                </a:gridCol>
              </a:tblGrid>
              <a:tr h="324176">
                <a:tc>
                  <a:txBody>
                    <a:bodyPr/>
                    <a:lstStyle/>
                    <a:p>
                      <a:r>
                        <a:rPr lang="en-US" sz="1800"/>
                        <a:t>Compliant CSE &amp; CPSE Reasons for Delay</a:t>
                      </a:r>
                    </a:p>
                  </a:txBody>
                  <a:tcPr anchor="ctr"/>
                </a:tc>
                <a:extLst>
                  <a:ext uri="{0D108BD9-81ED-4DB2-BD59-A6C34878D82A}">
                    <a16:rowId xmlns:a16="http://schemas.microsoft.com/office/drawing/2014/main" val="4072373616"/>
                  </a:ext>
                </a:extLst>
              </a:tr>
              <a:tr h="387658">
                <a:tc>
                  <a:txBody>
                    <a:bodyPr/>
                    <a:lstStyle/>
                    <a:p>
                      <a:pPr algn="l" fontAlgn="b"/>
                      <a:r>
                        <a:rPr lang="en-US" sz="1600" u="none" strike="noStrike">
                          <a:effectLst/>
                        </a:rPr>
                        <a:t>Mutually agreed upon extended evaluation timeline met for transfer or suspected learning disability classification</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3317052645"/>
                  </a:ext>
                </a:extLst>
              </a:tr>
              <a:tr h="387658">
                <a:tc>
                  <a:txBody>
                    <a:bodyPr/>
                    <a:lstStyle/>
                    <a:p>
                      <a:pPr algn="l" fontAlgn="b"/>
                      <a:r>
                        <a:rPr lang="en-US" sz="1600" u="none" strike="noStrike">
                          <a:effectLst/>
                        </a:rPr>
                        <a:t>Evaluation completed on time, postponed due to parents documented request or emergency school closing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2089831722"/>
                  </a:ext>
                </a:extLst>
              </a:tr>
              <a:tr h="387658">
                <a:tc>
                  <a:txBody>
                    <a:bodyPr/>
                    <a:lstStyle/>
                    <a:p>
                      <a:pPr algn="l" fontAlgn="b"/>
                      <a:r>
                        <a:rPr lang="en-US" sz="1600" u="none" strike="noStrike">
                          <a:effectLst/>
                        </a:rPr>
                        <a:t>Parents withdrew referral or consent to evaluate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3986750534"/>
                  </a:ext>
                </a:extLst>
              </a:tr>
              <a:tr h="319092">
                <a:tc>
                  <a:txBody>
                    <a:bodyPr/>
                    <a:lstStyle/>
                    <a:p>
                      <a:pPr algn="l" fontAlgn="b"/>
                      <a:r>
                        <a:rPr lang="en-US" sz="1600" u="none" strike="noStrike">
                          <a:effectLst/>
                        </a:rPr>
                        <a:t>Documented delays in making contact with parents to schedule the evaluation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4003791247"/>
                  </a:ext>
                </a:extLst>
              </a:tr>
              <a:tr h="381215">
                <a:tc>
                  <a:txBody>
                    <a:bodyPr/>
                    <a:lstStyle/>
                    <a:p>
                      <a:pPr algn="l" fontAlgn="b"/>
                      <a:r>
                        <a:rPr lang="en-US" sz="1600" u="none" strike="noStrike">
                          <a:effectLst/>
                        </a:rPr>
                        <a:t>Parents cancelled the scheduled evaluation and/or selected another approved evaluator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4091233767"/>
                  </a:ext>
                </a:extLst>
              </a:tr>
              <a:tr h="387658">
                <a:tc>
                  <a:txBody>
                    <a:bodyPr/>
                    <a:lstStyle/>
                    <a:p>
                      <a:pPr algn="l" fontAlgn="b"/>
                      <a:r>
                        <a:rPr lang="en-US" sz="1600" u="none" strike="noStrike">
                          <a:effectLst/>
                        </a:rPr>
                        <a:t>Parents refused or repeatedly did not make the child available for the evaluation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4036627451"/>
                  </a:ext>
                </a:extLst>
              </a:tr>
              <a:tr h="387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strike="noStrike">
                          <a:effectLst/>
                        </a:rPr>
                        <a:t>Student moved out of the district</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3196311716"/>
                  </a:ext>
                </a:extLst>
              </a:tr>
              <a:tr h="319092">
                <a:tc>
                  <a:txBody>
                    <a:bodyPr/>
                    <a:lstStyle/>
                    <a:p>
                      <a:pPr algn="l" fontAlgn="b"/>
                      <a:r>
                        <a:rPr lang="en-US" sz="1800" b="1" kern="1200">
                          <a:solidFill>
                            <a:schemeClr val="bg1"/>
                          </a:solidFill>
                          <a:latin typeface="+mn-lt"/>
                          <a:ea typeface="+mn-ea"/>
                          <a:cs typeface="+mn-cs"/>
                        </a:rPr>
                        <a:t>Compliant CPSE-only Reasons for Delay</a:t>
                      </a:r>
                    </a:p>
                  </a:txBody>
                  <a:tcPr marR="6350" marT="6350" marB="0" anchor="ctr">
                    <a:solidFill>
                      <a:srgbClr val="6F3B55"/>
                    </a:solidFill>
                  </a:tcPr>
                </a:tc>
                <a:extLst>
                  <a:ext uri="{0D108BD9-81ED-4DB2-BD59-A6C34878D82A}">
                    <a16:rowId xmlns:a16="http://schemas.microsoft.com/office/drawing/2014/main" val="3971849365"/>
                  </a:ext>
                </a:extLst>
              </a:tr>
              <a:tr h="387658">
                <a:tc>
                  <a:txBody>
                    <a:bodyPr/>
                    <a:lstStyle/>
                    <a:p>
                      <a:pPr algn="l" fontAlgn="b"/>
                      <a:r>
                        <a:rPr lang="en-US" sz="1600" u="none" strike="noStrike">
                          <a:effectLst/>
                        </a:rPr>
                        <a:t>Parents cancelled the scheduled evaluation and/or selected another approved evaluator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571761015"/>
                  </a:ext>
                </a:extLst>
              </a:tr>
              <a:tr h="387658">
                <a:tc>
                  <a:txBody>
                    <a:bodyPr/>
                    <a:lstStyle/>
                    <a:p>
                      <a:r>
                        <a:rPr lang="en-US" sz="1800" b="1">
                          <a:solidFill>
                            <a:schemeClr val="bg1"/>
                          </a:solidFill>
                        </a:rPr>
                        <a:t>Noncompliant CSE &amp; CPSE Reasons for Delay </a:t>
                      </a:r>
                    </a:p>
                  </a:txBody>
                  <a:tcPr anchor="ctr">
                    <a:solidFill>
                      <a:srgbClr val="6F3B55"/>
                    </a:solidFill>
                  </a:tcPr>
                </a:tc>
                <a:extLst>
                  <a:ext uri="{0D108BD9-81ED-4DB2-BD59-A6C34878D82A}">
                    <a16:rowId xmlns:a16="http://schemas.microsoft.com/office/drawing/2014/main" val="2800430914"/>
                  </a:ext>
                </a:extLst>
              </a:tr>
              <a:tr h="387658">
                <a:tc>
                  <a:txBody>
                    <a:bodyPr/>
                    <a:lstStyle/>
                    <a:p>
                      <a:pPr algn="l" fontAlgn="b"/>
                      <a:r>
                        <a:rPr lang="en-US" sz="1600" u="none" strike="noStrike">
                          <a:effectLst/>
                        </a:rPr>
                        <a:t>Delays in finding an approved evaluator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2377791510"/>
                  </a:ext>
                </a:extLst>
              </a:tr>
              <a:tr h="387658">
                <a:tc>
                  <a:txBody>
                    <a:bodyPr/>
                    <a:lstStyle/>
                    <a:p>
                      <a:pPr algn="l" fontAlgn="b"/>
                      <a:r>
                        <a:rPr lang="en-US" sz="1600" u="none" strike="noStrike">
                          <a:effectLst/>
                        </a:rPr>
                        <a:t>Evaluator delays in completing the evaluation </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3589828455"/>
                  </a:ext>
                </a:extLst>
              </a:tr>
              <a:tr h="387658">
                <a:tc>
                  <a:txBody>
                    <a:bodyPr/>
                    <a:lstStyle/>
                    <a:p>
                      <a:pPr algn="l" fontAlgn="b"/>
                      <a:r>
                        <a:rPr lang="en-US" sz="1600" u="none" strike="noStrike">
                          <a:effectLst/>
                        </a:rPr>
                        <a:t>An approved multilingual evaluator was not available to provide a timely evaluation</a:t>
                      </a:r>
                      <a:endParaRPr lang="en-US" sz="16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4004887893"/>
                  </a:ext>
                </a:extLst>
              </a:tr>
            </a:tbl>
          </a:graphicData>
        </a:graphic>
      </p:graphicFrame>
    </p:spTree>
    <p:extLst>
      <p:ext uri="{BB962C8B-B14F-4D97-AF65-F5344CB8AC3E}">
        <p14:creationId xmlns:p14="http://schemas.microsoft.com/office/powerpoint/2010/main" val="87490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1818452" y="3927588"/>
            <a:ext cx="6922990" cy="2488676"/>
          </a:xfrm>
        </p:spPr>
        <p:txBody>
          <a:bodyPr>
            <a:noAutofit/>
          </a:bodyPr>
          <a:lstStyle/>
          <a:p>
            <a:r>
              <a:rPr lang="en-US" sz="3600"/>
              <a:t>Facilitator check for understanding on the SPP measurement for Indicator 11 and how the                                              data is used to measure                                       results or outcomes.</a:t>
            </a:r>
            <a:endParaRPr lang="en-US" sz="2000"/>
          </a:p>
        </p:txBody>
      </p:sp>
      <p:pic>
        <p:nvPicPr>
          <p:cNvPr id="4" name="Graphic 3" descr="Questions">
            <a:extLst>
              <a:ext uri="{FF2B5EF4-FFF2-40B4-BE49-F238E27FC236}">
                <a16:creationId xmlns:a16="http://schemas.microsoft.com/office/drawing/2014/main" id="{3433772C-ADC6-480C-8C34-F338A2DE06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7905" y="4803748"/>
            <a:ext cx="1495452" cy="1495452"/>
          </a:xfrm>
          <a:prstGeom prst="rect">
            <a:avLst/>
          </a:prstGeom>
        </p:spPr>
      </p:pic>
    </p:spTree>
    <p:extLst>
      <p:ext uri="{BB962C8B-B14F-4D97-AF65-F5344CB8AC3E}">
        <p14:creationId xmlns:p14="http://schemas.microsoft.com/office/powerpoint/2010/main" val="117246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7|8.2"/>
</p:tagLst>
</file>

<file path=ppt/tags/tag2.xml><?xml version="1.0" encoding="utf-8"?>
<p:tagLst xmlns:a="http://schemas.openxmlformats.org/drawingml/2006/main" xmlns:r="http://schemas.openxmlformats.org/officeDocument/2006/relationships" xmlns:p="http://schemas.openxmlformats.org/presentationml/2006/main">
  <p:tag name="TIMING" val="|0.3|16.6|1.3|3.8|3.6|8.4|6.5"/>
</p:tagLst>
</file>

<file path=ppt/tags/tag3.xml><?xml version="1.0" encoding="utf-8"?>
<p:tagLst xmlns:a="http://schemas.openxmlformats.org/drawingml/2006/main" xmlns:r="http://schemas.openxmlformats.org/officeDocument/2006/relationships" xmlns:p="http://schemas.openxmlformats.org/presentationml/2006/main">
  <p:tag name="TIMING" val="|4.6|20|23.8|37.2"/>
</p:tagLst>
</file>

<file path=ppt/tags/tag4.xml><?xml version="1.0" encoding="utf-8"?>
<p:tagLst xmlns:a="http://schemas.openxmlformats.org/drawingml/2006/main" xmlns:r="http://schemas.openxmlformats.org/officeDocument/2006/relationships" xmlns:p="http://schemas.openxmlformats.org/presentationml/2006/main">
  <p:tag name="TIMING" val="|35.3|11.6|9.5|7|4.4|6.4|8.1|6.2"/>
</p:tagLst>
</file>

<file path=ppt/tags/tag5.xml><?xml version="1.0" encoding="utf-8"?>
<p:tagLst xmlns:a="http://schemas.openxmlformats.org/drawingml/2006/main" xmlns:r="http://schemas.openxmlformats.org/officeDocument/2006/relationships" xmlns:p="http://schemas.openxmlformats.org/presentationml/2006/main">
  <p:tag name="TIMING" val="|2.1|20.7|34.6"/>
</p:tagLst>
</file>

<file path=ppt/tags/tag6.xml><?xml version="1.0" encoding="utf-8"?>
<p:tagLst xmlns:a="http://schemas.openxmlformats.org/drawingml/2006/main" xmlns:r="http://schemas.openxmlformats.org/officeDocument/2006/relationships" xmlns:p="http://schemas.openxmlformats.org/presentationml/2006/main">
  <p:tag name="TIMING" val="|0.4|6.6|2.4|3.3|5.2|19.2|19.4"/>
</p:tagLst>
</file>

<file path=ppt/tags/tag7.xml><?xml version="1.0" encoding="utf-8"?>
<p:tagLst xmlns:a="http://schemas.openxmlformats.org/drawingml/2006/main" xmlns:r="http://schemas.openxmlformats.org/officeDocument/2006/relationships" xmlns:p="http://schemas.openxmlformats.org/presentationml/2006/main">
  <p:tag name="TIMING" val="|14.9|27.8|26.8|30.4"/>
</p:tagLst>
</file>

<file path=ppt/tags/tag8.xml><?xml version="1.0" encoding="utf-8"?>
<p:tagLst xmlns:a="http://schemas.openxmlformats.org/drawingml/2006/main" xmlns:r="http://schemas.openxmlformats.org/officeDocument/2006/relationships" xmlns:p="http://schemas.openxmlformats.org/presentationml/2006/main">
  <p:tag name="TIMING" val="|0.4|21.9|16.9"/>
</p:tagLst>
</file>

<file path=ppt/tags/tag9.xml><?xml version="1.0" encoding="utf-8"?>
<p:tagLst xmlns:a="http://schemas.openxmlformats.org/drawingml/2006/main" xmlns:r="http://schemas.openxmlformats.org/officeDocument/2006/relationships" xmlns:p="http://schemas.openxmlformats.org/presentationml/2006/main">
  <p:tag name="TIMING" val="|9|4.2"/>
</p:tagLst>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FB1557-0979-4B92-AB95-F86C47BC721A}">
  <ds:schemaRefs>
    <ds:schemaRef ds:uri="http://schemas.microsoft.com/office/2006/metadata/properties"/>
    <ds:schemaRef ds:uri="http://purl.org/dc/elements/1.1/"/>
    <ds:schemaRef ds:uri="5709f26a-af04-479e-a03f-406e189626ef"/>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2cf0b8c0-9d1c-4f61-914c-2762716bd4d1"/>
    <ds:schemaRef ds:uri="http://www.w3.org/XML/1998/namespace"/>
    <ds:schemaRef ds:uri="http://purl.org/dc/dcmitype/"/>
  </ds:schemaRefs>
</ds:datastoreItem>
</file>

<file path=customXml/itemProps2.xml><?xml version="1.0" encoding="utf-8"?>
<ds:datastoreItem xmlns:ds="http://schemas.openxmlformats.org/officeDocument/2006/customXml" ds:itemID="{0544171B-1ED5-4191-AF10-F06D542D1529}">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87C595-763B-4293-9781-48866E36CD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6994</Words>
  <Application>Microsoft Office PowerPoint</Application>
  <PresentationFormat>Widescreen</PresentationFormat>
  <Paragraphs>504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Corbel</vt:lpstr>
      <vt:lpstr>Wingdings</vt:lpstr>
      <vt:lpstr>Ecology 16x9</vt:lpstr>
      <vt:lpstr>State Performance Plan (SPP)/ Annual Performance Report (APR)  2020-2025</vt:lpstr>
      <vt:lpstr>Agenda: Child Find and Early Childhood Transition </vt:lpstr>
      <vt:lpstr>Frequently Used Terms</vt:lpstr>
      <vt:lpstr>Indicator 11 – Measurement Description </vt:lpstr>
      <vt:lpstr>Child Find</vt:lpstr>
      <vt:lpstr>Indicator 11 – Child Find State Performance Plan Targets Set at 100%</vt:lpstr>
      <vt:lpstr>Indicator 11 Data Collection in New York State Committee on Preschool Special Education (CPSE) and Committee on Special Education (CSE) Events </vt:lpstr>
      <vt:lpstr>Indicator 11 Evaluation Delay Compliant Reasons and Noncompliant Reasons </vt:lpstr>
      <vt:lpstr>Facilitator check for understanding on the SPP measurement for Indicator 11 and how the                                              data is used to measure                                       results or outcomes.</vt:lpstr>
      <vt:lpstr>Indicator 11 Data Trends</vt:lpstr>
      <vt:lpstr>Explanation Indicator 11 FFY Data  in the Annual Performance Report (APR) </vt:lpstr>
      <vt:lpstr>Indicator 11 – Child Find New York State Trend Data &amp; Results Percent of children whose evaluations were completed within 60 days (or State-established timeline) &amp; Year over Year Change </vt:lpstr>
      <vt:lpstr>State-to-State and National Result Comparison​ Indicator 11: Child Find </vt:lpstr>
      <vt:lpstr>Indicator 11 National &amp; Regional Data Comparison </vt:lpstr>
      <vt:lpstr>2019 New York State Indicator 11 Data Compliant Delay Reasons Reported </vt:lpstr>
      <vt:lpstr>2019 New York State Indicator 11 Data Noncompliant Reasons Reported </vt:lpstr>
      <vt:lpstr>  What did the Indicator 11 SPP data tell us?     </vt:lpstr>
      <vt:lpstr>Indicators 11 &amp; 12 – Improvement Strategies </vt:lpstr>
      <vt:lpstr>Office of Special Education Monitoring: Verification and Follow-Up Reviews </vt:lpstr>
      <vt:lpstr>Continued Description – Indicator 11 &amp; Indicator 12 Monitoring: Verification and Follow-Up Reviews </vt:lpstr>
      <vt:lpstr>Indicator 11 Child Find Guidance </vt:lpstr>
      <vt:lpstr>Indicator 12 Early Childhood Transition Materials </vt:lpstr>
      <vt:lpstr>Learn the Signs. Act Early.</vt:lpstr>
      <vt:lpstr>Office of Special Education Educational Partnership Tiered Support &amp; Professional Development </vt:lpstr>
      <vt:lpstr>Educational Partnership Resources  Targeted Professional Development Improvement Strategies </vt:lpstr>
      <vt:lpstr>Potential New Improvement Strategies</vt:lpstr>
      <vt:lpstr>Potential New Improvement Strategies - Continued</vt:lpstr>
      <vt:lpstr>What activities could be considered, maintained, or strengthened to address improvements in Child Find?  What activities could be considered, maintained, or strengthened to address improvements in Early Childhood Transition?</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11 Presentation Slides</dc:title>
  <dc:creator>New York State Education Department</dc:creator>
  <cp:lastModifiedBy>Ron Gill</cp:lastModifiedBy>
  <cp:revision>4</cp:revision>
  <cp:lastPrinted>2021-08-19T12:07:58Z</cp:lastPrinted>
  <dcterms:created xsi:type="dcterms:W3CDTF">2021-04-28T12:59:52Z</dcterms:created>
  <dcterms:modified xsi:type="dcterms:W3CDTF">2021-10-20T21:10:08Z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