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4"/>
  </p:notesMasterIdLst>
  <p:handoutMasterIdLst>
    <p:handoutMasterId r:id="rId25"/>
  </p:handoutMasterIdLst>
  <p:sldIdLst>
    <p:sldId id="259" r:id="rId2"/>
    <p:sldId id="260" r:id="rId3"/>
    <p:sldId id="261" r:id="rId4"/>
    <p:sldId id="264" r:id="rId5"/>
    <p:sldId id="265" r:id="rId6"/>
    <p:sldId id="262"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54B52-B880-4B2E-99F3-7BE0524145C8}" v="1" dt="2023-03-08T19:13:37.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p:cViewPr varScale="1">
        <p:scale>
          <a:sx n="71" d="100"/>
          <a:sy n="71" d="100"/>
        </p:scale>
        <p:origin x="690" y="7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2" Type="http://schemas.openxmlformats.org/officeDocument/2006/relationships/hyperlink" Target="https://www.oms.nysed.gov/cafe/forms/" TargetMode="External"/><Relationship Id="rId1" Type="http://schemas.openxmlformats.org/officeDocument/2006/relationships/hyperlink" Target="http://www.oms.nysed.gov/cafe/"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oms.nysed.gov/cafe/forms/" TargetMode="External"/><Relationship Id="rId1" Type="http://schemas.openxmlformats.org/officeDocument/2006/relationships/hyperlink" Target="http://www.oms.nysed.gov/caf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3E8B8-1B67-4CC1-AB2C-28B2664CCDF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A8C6849-EB35-4290-A11D-383847516E61}">
      <dgm:prSet/>
      <dgm:spPr/>
      <dgm:t>
        <a:bodyPr/>
        <a:lstStyle/>
        <a:p>
          <a:r>
            <a:rPr lang="en-US"/>
            <a:t>Projects must operate under the jurisdiction of the local board of education or other appropriate governing body and are subject to at least the same degree of accountability as all other expenditures of the local agency. </a:t>
          </a:r>
        </a:p>
      </dgm:t>
    </dgm:pt>
    <dgm:pt modelId="{F0154C91-1B41-4B24-A83F-9ED17DEB6CCF}" type="parTrans" cxnId="{0941DE2E-9E12-44EA-BCB2-4E3A93E34226}">
      <dgm:prSet/>
      <dgm:spPr/>
      <dgm:t>
        <a:bodyPr/>
        <a:lstStyle/>
        <a:p>
          <a:endParaRPr lang="en-US"/>
        </a:p>
      </dgm:t>
    </dgm:pt>
    <dgm:pt modelId="{46F6D2F5-D66A-43F7-BF50-373224C84F17}" type="sibTrans" cxnId="{0941DE2E-9E12-44EA-BCB2-4E3A93E34226}">
      <dgm:prSet/>
      <dgm:spPr/>
      <dgm:t>
        <a:bodyPr/>
        <a:lstStyle/>
        <a:p>
          <a:endParaRPr lang="en-US"/>
        </a:p>
      </dgm:t>
    </dgm:pt>
    <dgm:pt modelId="{9878F7FB-4757-483A-A15F-9A65D12870F0}">
      <dgm:prSet/>
      <dgm:spPr/>
      <dgm:t>
        <a:bodyPr/>
        <a:lstStyle/>
        <a:p>
          <a:r>
            <a:rPr lang="en-US"/>
            <a:t>The local board of education or other appropriate governing body is responsible for the proper disbursement of, and accounting for, project funds. </a:t>
          </a:r>
        </a:p>
      </dgm:t>
    </dgm:pt>
    <dgm:pt modelId="{8D3A9707-5338-4A28-9A4A-6A15DCCFF2CA}" type="parTrans" cxnId="{FD495ECD-887E-4D0A-80E2-F4B6C1BA8E11}">
      <dgm:prSet/>
      <dgm:spPr/>
      <dgm:t>
        <a:bodyPr/>
        <a:lstStyle/>
        <a:p>
          <a:endParaRPr lang="en-US"/>
        </a:p>
      </dgm:t>
    </dgm:pt>
    <dgm:pt modelId="{DE4FCC33-E405-4489-A6E5-BDC914299403}" type="sibTrans" cxnId="{FD495ECD-887E-4D0A-80E2-F4B6C1BA8E11}">
      <dgm:prSet/>
      <dgm:spPr/>
      <dgm:t>
        <a:bodyPr/>
        <a:lstStyle/>
        <a:p>
          <a:endParaRPr lang="en-US"/>
        </a:p>
      </dgm:t>
    </dgm:pt>
    <dgm:pt modelId="{52607F6D-7263-467C-88B9-7FC186BAB412}">
      <dgm:prSet/>
      <dgm:spPr/>
      <dgm:t>
        <a:bodyPr/>
        <a:lstStyle/>
        <a:p>
          <a:r>
            <a:rPr lang="en-US"/>
            <a:t>Written agency policy concerning wages, mileage and travel allowances, overtime compensation, or fringe benefits, as well as State rules pertaining to competitive bidding, safety regulations, and inventory control must be followed. </a:t>
          </a:r>
        </a:p>
      </dgm:t>
    </dgm:pt>
    <dgm:pt modelId="{3E2F8659-C01B-4E8A-B3D1-79317E11ACFA}" type="parTrans" cxnId="{D5BC7FA3-8320-47ED-95B4-1EBCFB45E517}">
      <dgm:prSet/>
      <dgm:spPr/>
      <dgm:t>
        <a:bodyPr/>
        <a:lstStyle/>
        <a:p>
          <a:endParaRPr lang="en-US"/>
        </a:p>
      </dgm:t>
    </dgm:pt>
    <dgm:pt modelId="{8B2560C9-0E12-4141-AE0C-7B35AC085F1E}" type="sibTrans" cxnId="{D5BC7FA3-8320-47ED-95B4-1EBCFB45E517}">
      <dgm:prSet/>
      <dgm:spPr/>
      <dgm:t>
        <a:bodyPr/>
        <a:lstStyle/>
        <a:p>
          <a:endParaRPr lang="en-US"/>
        </a:p>
      </dgm:t>
    </dgm:pt>
    <dgm:pt modelId="{1D5D86C5-5B95-44C5-8AE2-1792CA65FFC6}">
      <dgm:prSet/>
      <dgm:spPr/>
      <dgm:t>
        <a:bodyPr/>
        <a:lstStyle/>
        <a:p>
          <a:r>
            <a:rPr lang="en-US"/>
            <a:t>Supporting or source documents are required for all grant-related transactions entered into the local agency's recordkeeping system. </a:t>
          </a:r>
        </a:p>
      </dgm:t>
    </dgm:pt>
    <dgm:pt modelId="{E0BBB2E2-6EB0-4D37-8C2E-05A0E36F71EE}" type="parTrans" cxnId="{A4DABEC6-8ABC-43A8-A916-D3C1D768605D}">
      <dgm:prSet/>
      <dgm:spPr/>
      <dgm:t>
        <a:bodyPr/>
        <a:lstStyle/>
        <a:p>
          <a:endParaRPr lang="en-US"/>
        </a:p>
      </dgm:t>
    </dgm:pt>
    <dgm:pt modelId="{37BACBFA-A099-4103-943D-89E355E9FC74}" type="sibTrans" cxnId="{A4DABEC6-8ABC-43A8-A916-D3C1D768605D}">
      <dgm:prSet/>
      <dgm:spPr/>
      <dgm:t>
        <a:bodyPr/>
        <a:lstStyle/>
        <a:p>
          <a:endParaRPr lang="en-US"/>
        </a:p>
      </dgm:t>
    </dgm:pt>
    <dgm:pt modelId="{C45BF89F-0FC0-431A-81CC-47BBF0509F22}">
      <dgm:prSet/>
      <dgm:spPr/>
      <dgm:t>
        <a:bodyPr/>
        <a:lstStyle/>
        <a:p>
          <a:r>
            <a:rPr lang="en-US" dirty="0"/>
            <a:t>Source documents that authorize the disbursement of grant funds consist of purchase orders, contracts, time and effort records, delivery receipts, vendor invoices, travel documentation and payment documents, including check stubs.</a:t>
          </a:r>
        </a:p>
      </dgm:t>
    </dgm:pt>
    <dgm:pt modelId="{EBEDC7A0-6CE8-43AC-B052-396CDFF9027B}" type="parTrans" cxnId="{8C7B47BC-5685-4FFB-B36E-2E37692DEC0A}">
      <dgm:prSet/>
      <dgm:spPr/>
      <dgm:t>
        <a:bodyPr/>
        <a:lstStyle/>
        <a:p>
          <a:endParaRPr lang="en-US"/>
        </a:p>
      </dgm:t>
    </dgm:pt>
    <dgm:pt modelId="{A81B9367-3A7F-49AC-857F-18D59A0A6D76}" type="sibTrans" cxnId="{8C7B47BC-5685-4FFB-B36E-2E37692DEC0A}">
      <dgm:prSet/>
      <dgm:spPr/>
      <dgm:t>
        <a:bodyPr/>
        <a:lstStyle/>
        <a:p>
          <a:endParaRPr lang="en-US"/>
        </a:p>
      </dgm:t>
    </dgm:pt>
    <dgm:pt modelId="{08B3BA7B-FE4B-49BE-85D1-478CA0C4F33F}" type="pres">
      <dgm:prSet presAssocID="{A013E8B8-1B67-4CC1-AB2C-28B2664CCDF1}" presName="diagram" presStyleCnt="0">
        <dgm:presLayoutVars>
          <dgm:dir/>
          <dgm:resizeHandles val="exact"/>
        </dgm:presLayoutVars>
      </dgm:prSet>
      <dgm:spPr/>
    </dgm:pt>
    <dgm:pt modelId="{6ECCF8F9-C52C-45A5-B0CE-9EE9E1769616}" type="pres">
      <dgm:prSet presAssocID="{4A8C6849-EB35-4290-A11D-383847516E61}" presName="node" presStyleLbl="node1" presStyleIdx="0" presStyleCnt="5">
        <dgm:presLayoutVars>
          <dgm:bulletEnabled val="1"/>
        </dgm:presLayoutVars>
      </dgm:prSet>
      <dgm:spPr/>
    </dgm:pt>
    <dgm:pt modelId="{C0A668D8-2FC3-4D82-8385-3CB90CB9DA84}" type="pres">
      <dgm:prSet presAssocID="{46F6D2F5-D66A-43F7-BF50-373224C84F17}" presName="sibTrans" presStyleCnt="0"/>
      <dgm:spPr/>
    </dgm:pt>
    <dgm:pt modelId="{C4E19DC0-9932-4A8F-A790-A3F5186555B8}" type="pres">
      <dgm:prSet presAssocID="{9878F7FB-4757-483A-A15F-9A65D12870F0}" presName="node" presStyleLbl="node1" presStyleIdx="1" presStyleCnt="5">
        <dgm:presLayoutVars>
          <dgm:bulletEnabled val="1"/>
        </dgm:presLayoutVars>
      </dgm:prSet>
      <dgm:spPr/>
    </dgm:pt>
    <dgm:pt modelId="{9F42F1C0-D151-46A8-9A64-4BBF2E72DFDD}" type="pres">
      <dgm:prSet presAssocID="{DE4FCC33-E405-4489-A6E5-BDC914299403}" presName="sibTrans" presStyleCnt="0"/>
      <dgm:spPr/>
    </dgm:pt>
    <dgm:pt modelId="{37D1546A-522C-4B41-AEA5-1CA0C84D171F}" type="pres">
      <dgm:prSet presAssocID="{52607F6D-7263-467C-88B9-7FC186BAB412}" presName="node" presStyleLbl="node1" presStyleIdx="2" presStyleCnt="5">
        <dgm:presLayoutVars>
          <dgm:bulletEnabled val="1"/>
        </dgm:presLayoutVars>
      </dgm:prSet>
      <dgm:spPr/>
    </dgm:pt>
    <dgm:pt modelId="{D450C6A2-9828-49A6-831E-12151C76F50C}" type="pres">
      <dgm:prSet presAssocID="{8B2560C9-0E12-4141-AE0C-7B35AC085F1E}" presName="sibTrans" presStyleCnt="0"/>
      <dgm:spPr/>
    </dgm:pt>
    <dgm:pt modelId="{39DEE51A-924C-401D-8D4E-F800B26883A1}" type="pres">
      <dgm:prSet presAssocID="{1D5D86C5-5B95-44C5-8AE2-1792CA65FFC6}" presName="node" presStyleLbl="node1" presStyleIdx="3" presStyleCnt="5">
        <dgm:presLayoutVars>
          <dgm:bulletEnabled val="1"/>
        </dgm:presLayoutVars>
      </dgm:prSet>
      <dgm:spPr/>
    </dgm:pt>
    <dgm:pt modelId="{02FD81C4-06C8-4157-AA78-3A98C3245B21}" type="pres">
      <dgm:prSet presAssocID="{37BACBFA-A099-4103-943D-89E355E9FC74}" presName="sibTrans" presStyleCnt="0"/>
      <dgm:spPr/>
    </dgm:pt>
    <dgm:pt modelId="{F4A1F9C3-DA0D-4CD3-BEDD-844C593E4BF6}" type="pres">
      <dgm:prSet presAssocID="{C45BF89F-0FC0-431A-81CC-47BBF0509F22}" presName="node" presStyleLbl="node1" presStyleIdx="4" presStyleCnt="5">
        <dgm:presLayoutVars>
          <dgm:bulletEnabled val="1"/>
        </dgm:presLayoutVars>
      </dgm:prSet>
      <dgm:spPr/>
    </dgm:pt>
  </dgm:ptLst>
  <dgm:cxnLst>
    <dgm:cxn modelId="{0941DE2E-9E12-44EA-BCB2-4E3A93E34226}" srcId="{A013E8B8-1B67-4CC1-AB2C-28B2664CCDF1}" destId="{4A8C6849-EB35-4290-A11D-383847516E61}" srcOrd="0" destOrd="0" parTransId="{F0154C91-1B41-4B24-A83F-9ED17DEB6CCF}" sibTransId="{46F6D2F5-D66A-43F7-BF50-373224C84F17}"/>
    <dgm:cxn modelId="{39AA3A5F-777B-4466-BCCD-43D25E304419}" type="presOf" srcId="{9878F7FB-4757-483A-A15F-9A65D12870F0}" destId="{C4E19DC0-9932-4A8F-A790-A3F5186555B8}" srcOrd="0" destOrd="0" presId="urn:microsoft.com/office/officeart/2005/8/layout/default"/>
    <dgm:cxn modelId="{524E7C87-1A81-4F7D-8841-F4495070800B}" type="presOf" srcId="{52607F6D-7263-467C-88B9-7FC186BAB412}" destId="{37D1546A-522C-4B41-AEA5-1CA0C84D171F}" srcOrd="0" destOrd="0" presId="urn:microsoft.com/office/officeart/2005/8/layout/default"/>
    <dgm:cxn modelId="{D5BC7FA3-8320-47ED-95B4-1EBCFB45E517}" srcId="{A013E8B8-1B67-4CC1-AB2C-28B2664CCDF1}" destId="{52607F6D-7263-467C-88B9-7FC186BAB412}" srcOrd="2" destOrd="0" parTransId="{3E2F8659-C01B-4E8A-B3D1-79317E11ACFA}" sibTransId="{8B2560C9-0E12-4141-AE0C-7B35AC085F1E}"/>
    <dgm:cxn modelId="{FA1698AD-8C20-4165-95F5-6D78AD9E9275}" type="presOf" srcId="{C45BF89F-0FC0-431A-81CC-47BBF0509F22}" destId="{F4A1F9C3-DA0D-4CD3-BEDD-844C593E4BF6}" srcOrd="0" destOrd="0" presId="urn:microsoft.com/office/officeart/2005/8/layout/default"/>
    <dgm:cxn modelId="{8C7B47BC-5685-4FFB-B36E-2E37692DEC0A}" srcId="{A013E8B8-1B67-4CC1-AB2C-28B2664CCDF1}" destId="{C45BF89F-0FC0-431A-81CC-47BBF0509F22}" srcOrd="4" destOrd="0" parTransId="{EBEDC7A0-6CE8-43AC-B052-396CDFF9027B}" sibTransId="{A81B9367-3A7F-49AC-857F-18D59A0A6D76}"/>
    <dgm:cxn modelId="{559C2CC5-4B98-43E4-9263-65DEDDA0F026}" type="presOf" srcId="{1D5D86C5-5B95-44C5-8AE2-1792CA65FFC6}" destId="{39DEE51A-924C-401D-8D4E-F800B26883A1}" srcOrd="0" destOrd="0" presId="urn:microsoft.com/office/officeart/2005/8/layout/default"/>
    <dgm:cxn modelId="{A4DABEC6-8ABC-43A8-A916-D3C1D768605D}" srcId="{A013E8B8-1B67-4CC1-AB2C-28B2664CCDF1}" destId="{1D5D86C5-5B95-44C5-8AE2-1792CA65FFC6}" srcOrd="3" destOrd="0" parTransId="{E0BBB2E2-6EB0-4D37-8C2E-05A0E36F71EE}" sibTransId="{37BACBFA-A099-4103-943D-89E355E9FC74}"/>
    <dgm:cxn modelId="{FD495ECD-887E-4D0A-80E2-F4B6C1BA8E11}" srcId="{A013E8B8-1B67-4CC1-AB2C-28B2664CCDF1}" destId="{9878F7FB-4757-483A-A15F-9A65D12870F0}" srcOrd="1" destOrd="0" parTransId="{8D3A9707-5338-4A28-9A4A-6A15DCCFF2CA}" sibTransId="{DE4FCC33-E405-4489-A6E5-BDC914299403}"/>
    <dgm:cxn modelId="{7B1EECEF-02AD-4C96-B905-A8AC219C86A1}" type="presOf" srcId="{4A8C6849-EB35-4290-A11D-383847516E61}" destId="{6ECCF8F9-C52C-45A5-B0CE-9EE9E1769616}" srcOrd="0" destOrd="0" presId="urn:microsoft.com/office/officeart/2005/8/layout/default"/>
    <dgm:cxn modelId="{5317D1F5-0F35-40EC-9B94-4C132EC8EF2E}" type="presOf" srcId="{A013E8B8-1B67-4CC1-AB2C-28B2664CCDF1}" destId="{08B3BA7B-FE4B-49BE-85D1-478CA0C4F33F}" srcOrd="0" destOrd="0" presId="urn:microsoft.com/office/officeart/2005/8/layout/default"/>
    <dgm:cxn modelId="{E3A81975-0AEE-4E21-A2E0-B0827769EC54}" type="presParOf" srcId="{08B3BA7B-FE4B-49BE-85D1-478CA0C4F33F}" destId="{6ECCF8F9-C52C-45A5-B0CE-9EE9E1769616}" srcOrd="0" destOrd="0" presId="urn:microsoft.com/office/officeart/2005/8/layout/default"/>
    <dgm:cxn modelId="{5B5E143F-9230-418E-9194-DEE27F55D19F}" type="presParOf" srcId="{08B3BA7B-FE4B-49BE-85D1-478CA0C4F33F}" destId="{C0A668D8-2FC3-4D82-8385-3CB90CB9DA84}" srcOrd="1" destOrd="0" presId="urn:microsoft.com/office/officeart/2005/8/layout/default"/>
    <dgm:cxn modelId="{7A1B6B66-D91C-4A2B-97E0-67EFAD7DCFAD}" type="presParOf" srcId="{08B3BA7B-FE4B-49BE-85D1-478CA0C4F33F}" destId="{C4E19DC0-9932-4A8F-A790-A3F5186555B8}" srcOrd="2" destOrd="0" presId="urn:microsoft.com/office/officeart/2005/8/layout/default"/>
    <dgm:cxn modelId="{D5989DF7-8298-41D7-AAA9-DFB14B911650}" type="presParOf" srcId="{08B3BA7B-FE4B-49BE-85D1-478CA0C4F33F}" destId="{9F42F1C0-D151-46A8-9A64-4BBF2E72DFDD}" srcOrd="3" destOrd="0" presId="urn:microsoft.com/office/officeart/2005/8/layout/default"/>
    <dgm:cxn modelId="{A5B92AAE-4643-4F2A-999E-8517CF8AFBEB}" type="presParOf" srcId="{08B3BA7B-FE4B-49BE-85D1-478CA0C4F33F}" destId="{37D1546A-522C-4B41-AEA5-1CA0C84D171F}" srcOrd="4" destOrd="0" presId="urn:microsoft.com/office/officeart/2005/8/layout/default"/>
    <dgm:cxn modelId="{58AA57C3-7CB4-4208-9CD4-4BABEC52A45C}" type="presParOf" srcId="{08B3BA7B-FE4B-49BE-85D1-478CA0C4F33F}" destId="{D450C6A2-9828-49A6-831E-12151C76F50C}" srcOrd="5" destOrd="0" presId="urn:microsoft.com/office/officeart/2005/8/layout/default"/>
    <dgm:cxn modelId="{E3772A72-819A-4B5C-9B1F-459465D5FFBB}" type="presParOf" srcId="{08B3BA7B-FE4B-49BE-85D1-478CA0C4F33F}" destId="{39DEE51A-924C-401D-8D4E-F800B26883A1}" srcOrd="6" destOrd="0" presId="urn:microsoft.com/office/officeart/2005/8/layout/default"/>
    <dgm:cxn modelId="{21E786FF-2B9F-478E-977F-47D31642C7E0}" type="presParOf" srcId="{08B3BA7B-FE4B-49BE-85D1-478CA0C4F33F}" destId="{02FD81C4-06C8-4157-AA78-3A98C3245B21}" srcOrd="7" destOrd="0" presId="urn:microsoft.com/office/officeart/2005/8/layout/default"/>
    <dgm:cxn modelId="{FDA041F6-027B-4927-95EB-65CED5918C8B}" type="presParOf" srcId="{08B3BA7B-FE4B-49BE-85D1-478CA0C4F33F}" destId="{F4A1F9C3-DA0D-4CD3-BEDD-844C593E4BF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9DA22-0A8D-4DFD-90B8-59776DCF83B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F108672-8F2E-497B-8682-DC5D8B6AFF55}">
      <dgm:prSet/>
      <dgm:spPr/>
      <dgm:t>
        <a:bodyPr/>
        <a:lstStyle/>
        <a:p>
          <a:r>
            <a:rPr lang="en-US" dirty="0"/>
            <a:t>Supporting documentation for grants and grant contracts must be kept for at least six years after the last payment was made unless otherwise specified by program requirements.  </a:t>
          </a:r>
        </a:p>
      </dgm:t>
    </dgm:pt>
    <dgm:pt modelId="{6C0C4EC8-9A1B-48A3-BE88-43435E243BB7}" type="parTrans" cxnId="{21DC98DD-1467-4DCF-A9E8-AC7166ED1C0B}">
      <dgm:prSet/>
      <dgm:spPr/>
      <dgm:t>
        <a:bodyPr/>
        <a:lstStyle/>
        <a:p>
          <a:endParaRPr lang="en-US"/>
        </a:p>
      </dgm:t>
    </dgm:pt>
    <dgm:pt modelId="{4672CAFF-2B31-4AFD-BCF6-47F9329D8613}" type="sibTrans" cxnId="{21DC98DD-1467-4DCF-A9E8-AC7166ED1C0B}">
      <dgm:prSet/>
      <dgm:spPr/>
      <dgm:t>
        <a:bodyPr/>
        <a:lstStyle/>
        <a:p>
          <a:endParaRPr lang="en-US"/>
        </a:p>
      </dgm:t>
    </dgm:pt>
    <dgm:pt modelId="{0838E52C-8F2C-443D-95A4-744C2E7F6CB7}">
      <dgm:prSet/>
      <dgm:spPr/>
      <dgm:t>
        <a:bodyPr/>
        <a:lstStyle/>
        <a:p>
          <a:r>
            <a:rPr lang="en-US"/>
            <a:t>Additionally, audit or litigation will "freeze the clock" for records retention purposes until the issue is resolved.  All records and documentation must be available for inspection by State Education Department officials or its representatives.</a:t>
          </a:r>
        </a:p>
      </dgm:t>
    </dgm:pt>
    <dgm:pt modelId="{9517CA95-700D-4EB5-8C46-D42DD5D46A37}" type="parTrans" cxnId="{EC79D960-0A6F-4EE4-9140-C3A47AF6443A}">
      <dgm:prSet/>
      <dgm:spPr/>
      <dgm:t>
        <a:bodyPr/>
        <a:lstStyle/>
        <a:p>
          <a:endParaRPr lang="en-US"/>
        </a:p>
      </dgm:t>
    </dgm:pt>
    <dgm:pt modelId="{38912342-2F16-43BD-B6E7-3BAB8D099DCB}" type="sibTrans" cxnId="{EC79D960-0A6F-4EE4-9140-C3A47AF6443A}">
      <dgm:prSet/>
      <dgm:spPr/>
      <dgm:t>
        <a:bodyPr/>
        <a:lstStyle/>
        <a:p>
          <a:endParaRPr lang="en-US"/>
        </a:p>
      </dgm:t>
    </dgm:pt>
    <dgm:pt modelId="{B814FBD2-D161-4505-8EFF-8B6BB123A74E}">
      <dgm:prSet/>
      <dgm:spPr/>
      <dgm:t>
        <a:bodyPr/>
        <a:lstStyle/>
        <a:p>
          <a:r>
            <a:rPr lang="en-US" dirty="0"/>
            <a:t>For additional information about grants, please refer to the </a:t>
          </a:r>
          <a:r>
            <a:rPr lang="en-US" b="1" u="sng" dirty="0">
              <a:hlinkClick xmlns:r="http://schemas.openxmlformats.org/officeDocument/2006/relationships" r:id="rId1">
                <a:extLst>
                  <a:ext uri="{A12FA001-AC4F-418D-AE19-62706E023703}">
                    <ahyp:hlinkClr xmlns:ahyp="http://schemas.microsoft.com/office/drawing/2018/hyperlinkcolor" val="tx"/>
                  </a:ext>
                </a:extLst>
              </a:hlinkClick>
            </a:rPr>
            <a:t>Fiscal Guidelines for Federal and State Aided Grants</a:t>
          </a:r>
          <a:endParaRPr lang="en-US" b="1" u="sng" dirty="0"/>
        </a:p>
        <a:p>
          <a:r>
            <a:rPr lang="en-US" b="1" u="sng" dirty="0">
              <a:hlinkClick xmlns:r="http://schemas.openxmlformats.org/officeDocument/2006/relationships" r:id="rId2"/>
            </a:rPr>
            <a:t>NYSED Grants Finance</a:t>
          </a:r>
          <a:r>
            <a:rPr lang="en-US" b="1" dirty="0"/>
            <a:t> </a:t>
          </a:r>
          <a:endParaRPr lang="en-US" dirty="0"/>
        </a:p>
      </dgm:t>
    </dgm:pt>
    <dgm:pt modelId="{D5DD49D3-1E7F-4EEE-8FF5-48986AE70D71}" type="sibTrans" cxnId="{ABFB55C4-89CE-4CD2-886F-A1C6774D9C08}">
      <dgm:prSet/>
      <dgm:spPr/>
      <dgm:t>
        <a:bodyPr/>
        <a:lstStyle/>
        <a:p>
          <a:endParaRPr lang="en-US"/>
        </a:p>
      </dgm:t>
    </dgm:pt>
    <dgm:pt modelId="{085CA770-8C5A-4182-960B-80D13CADD02E}" type="parTrans" cxnId="{ABFB55C4-89CE-4CD2-886F-A1C6774D9C08}">
      <dgm:prSet/>
      <dgm:spPr/>
      <dgm:t>
        <a:bodyPr/>
        <a:lstStyle/>
        <a:p>
          <a:endParaRPr lang="en-US"/>
        </a:p>
      </dgm:t>
    </dgm:pt>
    <dgm:pt modelId="{19E5B615-9FD6-41D9-92DD-5FA2D8A99A9D}" type="pres">
      <dgm:prSet presAssocID="{2099DA22-0A8D-4DFD-90B8-59776DCF83BC}" presName="hierChild1" presStyleCnt="0">
        <dgm:presLayoutVars>
          <dgm:chPref val="1"/>
          <dgm:dir/>
          <dgm:animOne val="branch"/>
          <dgm:animLvl val="lvl"/>
          <dgm:resizeHandles/>
        </dgm:presLayoutVars>
      </dgm:prSet>
      <dgm:spPr/>
    </dgm:pt>
    <dgm:pt modelId="{ADE088BD-5B17-4613-AB57-59DD9AC53EBE}" type="pres">
      <dgm:prSet presAssocID="{CF108672-8F2E-497B-8682-DC5D8B6AFF55}" presName="hierRoot1" presStyleCnt="0"/>
      <dgm:spPr/>
    </dgm:pt>
    <dgm:pt modelId="{59041491-C70B-40E6-BBB3-6395018E471F}" type="pres">
      <dgm:prSet presAssocID="{CF108672-8F2E-497B-8682-DC5D8B6AFF55}" presName="composite" presStyleCnt="0"/>
      <dgm:spPr/>
    </dgm:pt>
    <dgm:pt modelId="{6F3059CC-BED1-462F-89CB-53FA70BA7FE7}" type="pres">
      <dgm:prSet presAssocID="{CF108672-8F2E-497B-8682-DC5D8B6AFF55}" presName="background" presStyleLbl="node0" presStyleIdx="0" presStyleCnt="3"/>
      <dgm:spPr/>
    </dgm:pt>
    <dgm:pt modelId="{2FFE8E9E-64E5-4AE7-8B15-85AF5C5D773E}" type="pres">
      <dgm:prSet presAssocID="{CF108672-8F2E-497B-8682-DC5D8B6AFF55}" presName="text" presStyleLbl="fgAcc0" presStyleIdx="0" presStyleCnt="3">
        <dgm:presLayoutVars>
          <dgm:chPref val="3"/>
        </dgm:presLayoutVars>
      </dgm:prSet>
      <dgm:spPr/>
    </dgm:pt>
    <dgm:pt modelId="{A10182DB-8269-4CD7-B426-B0766C3050DB}" type="pres">
      <dgm:prSet presAssocID="{CF108672-8F2E-497B-8682-DC5D8B6AFF55}" presName="hierChild2" presStyleCnt="0"/>
      <dgm:spPr/>
    </dgm:pt>
    <dgm:pt modelId="{3D3F1B0E-418F-4C1C-A312-6878F772A83F}" type="pres">
      <dgm:prSet presAssocID="{0838E52C-8F2C-443D-95A4-744C2E7F6CB7}" presName="hierRoot1" presStyleCnt="0"/>
      <dgm:spPr/>
    </dgm:pt>
    <dgm:pt modelId="{2A4666E5-5483-49D5-A0A7-4DD3E2D40D1D}" type="pres">
      <dgm:prSet presAssocID="{0838E52C-8F2C-443D-95A4-744C2E7F6CB7}" presName="composite" presStyleCnt="0"/>
      <dgm:spPr/>
    </dgm:pt>
    <dgm:pt modelId="{49B98614-AF66-495C-8F45-826473721856}" type="pres">
      <dgm:prSet presAssocID="{0838E52C-8F2C-443D-95A4-744C2E7F6CB7}" presName="background" presStyleLbl="node0" presStyleIdx="1" presStyleCnt="3"/>
      <dgm:spPr/>
    </dgm:pt>
    <dgm:pt modelId="{986BEEC8-4D72-458C-906C-5C39CC6905EA}" type="pres">
      <dgm:prSet presAssocID="{0838E52C-8F2C-443D-95A4-744C2E7F6CB7}" presName="text" presStyleLbl="fgAcc0" presStyleIdx="1" presStyleCnt="3">
        <dgm:presLayoutVars>
          <dgm:chPref val="3"/>
        </dgm:presLayoutVars>
      </dgm:prSet>
      <dgm:spPr/>
    </dgm:pt>
    <dgm:pt modelId="{7C0B19CE-C74C-43F0-9967-16778BCA691E}" type="pres">
      <dgm:prSet presAssocID="{0838E52C-8F2C-443D-95A4-744C2E7F6CB7}" presName="hierChild2" presStyleCnt="0"/>
      <dgm:spPr/>
    </dgm:pt>
    <dgm:pt modelId="{472EC809-0A6A-4604-98C7-B6C6950DB8AA}" type="pres">
      <dgm:prSet presAssocID="{B814FBD2-D161-4505-8EFF-8B6BB123A74E}" presName="hierRoot1" presStyleCnt="0"/>
      <dgm:spPr/>
    </dgm:pt>
    <dgm:pt modelId="{E06F7376-6A54-4FFF-93BC-0DC4E63962D8}" type="pres">
      <dgm:prSet presAssocID="{B814FBD2-D161-4505-8EFF-8B6BB123A74E}" presName="composite" presStyleCnt="0"/>
      <dgm:spPr/>
    </dgm:pt>
    <dgm:pt modelId="{07C0A2C0-F324-4FDD-B3CF-F1DD9D9DBD93}" type="pres">
      <dgm:prSet presAssocID="{B814FBD2-D161-4505-8EFF-8B6BB123A74E}" presName="background" presStyleLbl="node0" presStyleIdx="2" presStyleCnt="3"/>
      <dgm:spPr/>
    </dgm:pt>
    <dgm:pt modelId="{093D8399-BA20-4CD0-98CC-F73259E17C01}" type="pres">
      <dgm:prSet presAssocID="{B814FBD2-D161-4505-8EFF-8B6BB123A74E}" presName="text" presStyleLbl="fgAcc0" presStyleIdx="2" presStyleCnt="3">
        <dgm:presLayoutVars>
          <dgm:chPref val="3"/>
        </dgm:presLayoutVars>
      </dgm:prSet>
      <dgm:spPr/>
    </dgm:pt>
    <dgm:pt modelId="{6F3EA5A8-BE4C-4979-AB3B-9E4816062EF8}" type="pres">
      <dgm:prSet presAssocID="{B814FBD2-D161-4505-8EFF-8B6BB123A74E}" presName="hierChild2" presStyleCnt="0"/>
      <dgm:spPr/>
    </dgm:pt>
  </dgm:ptLst>
  <dgm:cxnLst>
    <dgm:cxn modelId="{CBE52016-539A-4871-95C5-A885C8596393}" type="presOf" srcId="{B814FBD2-D161-4505-8EFF-8B6BB123A74E}" destId="{093D8399-BA20-4CD0-98CC-F73259E17C01}" srcOrd="0" destOrd="0" presId="urn:microsoft.com/office/officeart/2005/8/layout/hierarchy1"/>
    <dgm:cxn modelId="{B2D3D524-0B39-4CAE-8057-F3183766AE71}" type="presOf" srcId="{CF108672-8F2E-497B-8682-DC5D8B6AFF55}" destId="{2FFE8E9E-64E5-4AE7-8B15-85AF5C5D773E}" srcOrd="0" destOrd="0" presId="urn:microsoft.com/office/officeart/2005/8/layout/hierarchy1"/>
    <dgm:cxn modelId="{EC79D960-0A6F-4EE4-9140-C3A47AF6443A}" srcId="{2099DA22-0A8D-4DFD-90B8-59776DCF83BC}" destId="{0838E52C-8F2C-443D-95A4-744C2E7F6CB7}" srcOrd="1" destOrd="0" parTransId="{9517CA95-700D-4EB5-8C46-D42DD5D46A37}" sibTransId="{38912342-2F16-43BD-B6E7-3BAB8D099DCB}"/>
    <dgm:cxn modelId="{E0579575-E105-4C87-9466-7DD039D4C3B3}" type="presOf" srcId="{0838E52C-8F2C-443D-95A4-744C2E7F6CB7}" destId="{986BEEC8-4D72-458C-906C-5C39CC6905EA}" srcOrd="0" destOrd="0" presId="urn:microsoft.com/office/officeart/2005/8/layout/hierarchy1"/>
    <dgm:cxn modelId="{8832769C-2B98-4848-8EA5-8BF9790B4D12}" type="presOf" srcId="{2099DA22-0A8D-4DFD-90B8-59776DCF83BC}" destId="{19E5B615-9FD6-41D9-92DD-5FA2D8A99A9D}" srcOrd="0" destOrd="0" presId="urn:microsoft.com/office/officeart/2005/8/layout/hierarchy1"/>
    <dgm:cxn modelId="{ABFB55C4-89CE-4CD2-886F-A1C6774D9C08}" srcId="{2099DA22-0A8D-4DFD-90B8-59776DCF83BC}" destId="{B814FBD2-D161-4505-8EFF-8B6BB123A74E}" srcOrd="2" destOrd="0" parTransId="{085CA770-8C5A-4182-960B-80D13CADD02E}" sibTransId="{D5DD49D3-1E7F-4EEE-8FF5-48986AE70D71}"/>
    <dgm:cxn modelId="{21DC98DD-1467-4DCF-A9E8-AC7166ED1C0B}" srcId="{2099DA22-0A8D-4DFD-90B8-59776DCF83BC}" destId="{CF108672-8F2E-497B-8682-DC5D8B6AFF55}" srcOrd="0" destOrd="0" parTransId="{6C0C4EC8-9A1B-48A3-BE88-43435E243BB7}" sibTransId="{4672CAFF-2B31-4AFD-BCF6-47F9329D8613}"/>
    <dgm:cxn modelId="{36D28037-7CF0-44CB-84F0-FBE1A4C5707C}" type="presParOf" srcId="{19E5B615-9FD6-41D9-92DD-5FA2D8A99A9D}" destId="{ADE088BD-5B17-4613-AB57-59DD9AC53EBE}" srcOrd="0" destOrd="0" presId="urn:microsoft.com/office/officeart/2005/8/layout/hierarchy1"/>
    <dgm:cxn modelId="{F33EF493-4E33-47B2-BC69-FF78902BF963}" type="presParOf" srcId="{ADE088BD-5B17-4613-AB57-59DD9AC53EBE}" destId="{59041491-C70B-40E6-BBB3-6395018E471F}" srcOrd="0" destOrd="0" presId="urn:microsoft.com/office/officeart/2005/8/layout/hierarchy1"/>
    <dgm:cxn modelId="{3E5E80E7-3F8A-40C5-92BE-BB4E38CFC025}" type="presParOf" srcId="{59041491-C70B-40E6-BBB3-6395018E471F}" destId="{6F3059CC-BED1-462F-89CB-53FA70BA7FE7}" srcOrd="0" destOrd="0" presId="urn:microsoft.com/office/officeart/2005/8/layout/hierarchy1"/>
    <dgm:cxn modelId="{9FFB14C8-7FAB-4E53-900B-D9F817A9F308}" type="presParOf" srcId="{59041491-C70B-40E6-BBB3-6395018E471F}" destId="{2FFE8E9E-64E5-4AE7-8B15-85AF5C5D773E}" srcOrd="1" destOrd="0" presId="urn:microsoft.com/office/officeart/2005/8/layout/hierarchy1"/>
    <dgm:cxn modelId="{656C84BB-922E-43E6-B60C-6A68D7C58D94}" type="presParOf" srcId="{ADE088BD-5B17-4613-AB57-59DD9AC53EBE}" destId="{A10182DB-8269-4CD7-B426-B0766C3050DB}" srcOrd="1" destOrd="0" presId="urn:microsoft.com/office/officeart/2005/8/layout/hierarchy1"/>
    <dgm:cxn modelId="{0D795E2C-D151-4E1A-B172-3C59AEECAB11}" type="presParOf" srcId="{19E5B615-9FD6-41D9-92DD-5FA2D8A99A9D}" destId="{3D3F1B0E-418F-4C1C-A312-6878F772A83F}" srcOrd="1" destOrd="0" presId="urn:microsoft.com/office/officeart/2005/8/layout/hierarchy1"/>
    <dgm:cxn modelId="{FF911CA7-5596-476D-87CE-0967BA4C67EA}" type="presParOf" srcId="{3D3F1B0E-418F-4C1C-A312-6878F772A83F}" destId="{2A4666E5-5483-49D5-A0A7-4DD3E2D40D1D}" srcOrd="0" destOrd="0" presId="urn:microsoft.com/office/officeart/2005/8/layout/hierarchy1"/>
    <dgm:cxn modelId="{356AEC39-23F8-4BB3-8F7F-0E736E1188B0}" type="presParOf" srcId="{2A4666E5-5483-49D5-A0A7-4DD3E2D40D1D}" destId="{49B98614-AF66-495C-8F45-826473721856}" srcOrd="0" destOrd="0" presId="urn:microsoft.com/office/officeart/2005/8/layout/hierarchy1"/>
    <dgm:cxn modelId="{5D9F9464-F67B-4185-80FC-FB995408A68C}" type="presParOf" srcId="{2A4666E5-5483-49D5-A0A7-4DD3E2D40D1D}" destId="{986BEEC8-4D72-458C-906C-5C39CC6905EA}" srcOrd="1" destOrd="0" presId="urn:microsoft.com/office/officeart/2005/8/layout/hierarchy1"/>
    <dgm:cxn modelId="{27557549-35E0-4695-957F-969DCF7E6E82}" type="presParOf" srcId="{3D3F1B0E-418F-4C1C-A312-6878F772A83F}" destId="{7C0B19CE-C74C-43F0-9967-16778BCA691E}" srcOrd="1" destOrd="0" presId="urn:microsoft.com/office/officeart/2005/8/layout/hierarchy1"/>
    <dgm:cxn modelId="{EC401775-A4CB-47BF-B187-9F19A82E6F80}" type="presParOf" srcId="{19E5B615-9FD6-41D9-92DD-5FA2D8A99A9D}" destId="{472EC809-0A6A-4604-98C7-B6C6950DB8AA}" srcOrd="2" destOrd="0" presId="urn:microsoft.com/office/officeart/2005/8/layout/hierarchy1"/>
    <dgm:cxn modelId="{A9EE8441-07A8-4ADF-8D04-70BEA35A0092}" type="presParOf" srcId="{472EC809-0A6A-4604-98C7-B6C6950DB8AA}" destId="{E06F7376-6A54-4FFF-93BC-0DC4E63962D8}" srcOrd="0" destOrd="0" presId="urn:microsoft.com/office/officeart/2005/8/layout/hierarchy1"/>
    <dgm:cxn modelId="{26C653C7-F9E9-4C7F-984F-CC3B040B41C3}" type="presParOf" srcId="{E06F7376-6A54-4FFF-93BC-0DC4E63962D8}" destId="{07C0A2C0-F324-4FDD-B3CF-F1DD9D9DBD93}" srcOrd="0" destOrd="0" presId="urn:microsoft.com/office/officeart/2005/8/layout/hierarchy1"/>
    <dgm:cxn modelId="{B86E6037-A7BF-4E2E-AE5C-D28C85243489}" type="presParOf" srcId="{E06F7376-6A54-4FFF-93BC-0DC4E63962D8}" destId="{093D8399-BA20-4CD0-98CC-F73259E17C01}" srcOrd="1" destOrd="0" presId="urn:microsoft.com/office/officeart/2005/8/layout/hierarchy1"/>
    <dgm:cxn modelId="{855AA900-86BB-472B-9D16-9E6CB7352DE4}" type="presParOf" srcId="{472EC809-0A6A-4604-98C7-B6C6950DB8AA}" destId="{6F3EA5A8-BE4C-4979-AB3B-9E4816062E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CF8F9-C52C-45A5-B0CE-9EE9E1769616}">
      <dsp:nvSpPr>
        <dsp:cNvPr id="0" name=""/>
        <dsp:cNvSpPr/>
      </dsp:nvSpPr>
      <dsp:spPr>
        <a:xfrm>
          <a:off x="369235" y="461"/>
          <a:ext cx="2911658" cy="17469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Projects must operate under the jurisdiction of the local board of education or other appropriate governing body and are subject to at least the same degree of accountability as all other expenditures of the local agency. </a:t>
          </a:r>
        </a:p>
      </dsp:txBody>
      <dsp:txXfrm>
        <a:off x="369235" y="461"/>
        <a:ext cx="2911658" cy="1746995"/>
      </dsp:txXfrm>
    </dsp:sp>
    <dsp:sp modelId="{C4E19DC0-9932-4A8F-A790-A3F5186555B8}">
      <dsp:nvSpPr>
        <dsp:cNvPr id="0" name=""/>
        <dsp:cNvSpPr/>
      </dsp:nvSpPr>
      <dsp:spPr>
        <a:xfrm>
          <a:off x="3572060" y="461"/>
          <a:ext cx="2911658" cy="1746995"/>
        </a:xfrm>
        <a:prstGeom prst="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local board of education or other appropriate governing body is responsible for the proper disbursement of, and accounting for, project funds. </a:t>
          </a:r>
        </a:p>
      </dsp:txBody>
      <dsp:txXfrm>
        <a:off x="3572060" y="461"/>
        <a:ext cx="2911658" cy="1746995"/>
      </dsp:txXfrm>
    </dsp:sp>
    <dsp:sp modelId="{37D1546A-522C-4B41-AEA5-1CA0C84D171F}">
      <dsp:nvSpPr>
        <dsp:cNvPr id="0" name=""/>
        <dsp:cNvSpPr/>
      </dsp:nvSpPr>
      <dsp:spPr>
        <a:xfrm>
          <a:off x="6774885" y="461"/>
          <a:ext cx="2911658" cy="1746995"/>
        </a:xfrm>
        <a:prstGeom prst="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Written agency policy concerning wages, mileage and travel allowances, overtime compensation, or fringe benefits, as well as State rules pertaining to competitive bidding, safety regulations, and inventory control must be followed. </a:t>
          </a:r>
        </a:p>
      </dsp:txBody>
      <dsp:txXfrm>
        <a:off x="6774885" y="461"/>
        <a:ext cx="2911658" cy="1746995"/>
      </dsp:txXfrm>
    </dsp:sp>
    <dsp:sp modelId="{39DEE51A-924C-401D-8D4E-F800B26883A1}">
      <dsp:nvSpPr>
        <dsp:cNvPr id="0" name=""/>
        <dsp:cNvSpPr/>
      </dsp:nvSpPr>
      <dsp:spPr>
        <a:xfrm>
          <a:off x="1970648" y="2038622"/>
          <a:ext cx="2911658" cy="1746995"/>
        </a:xfrm>
        <a:prstGeom prst="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Supporting or source documents are required for all grant-related transactions entered into the local agency's recordkeeping system. </a:t>
          </a:r>
        </a:p>
      </dsp:txBody>
      <dsp:txXfrm>
        <a:off x="1970648" y="2038622"/>
        <a:ext cx="2911658" cy="1746995"/>
      </dsp:txXfrm>
    </dsp:sp>
    <dsp:sp modelId="{F4A1F9C3-DA0D-4CD3-BEDD-844C593E4BF6}">
      <dsp:nvSpPr>
        <dsp:cNvPr id="0" name=""/>
        <dsp:cNvSpPr/>
      </dsp:nvSpPr>
      <dsp:spPr>
        <a:xfrm>
          <a:off x="5173472" y="2038622"/>
          <a:ext cx="2911658" cy="1746995"/>
        </a:xfrm>
        <a:prstGeom prst="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Source documents that authorize the disbursement of grant funds consist of purchase orders, contracts, time and effort records, delivery receipts, vendor invoices, travel documentation and payment documents, including check stubs.</a:t>
          </a:r>
        </a:p>
      </dsp:txBody>
      <dsp:txXfrm>
        <a:off x="5173472" y="2038622"/>
        <a:ext cx="2911658" cy="1746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059CC-BED1-462F-89CB-53FA70BA7FE7}">
      <dsp:nvSpPr>
        <dsp:cNvPr id="0" name=""/>
        <dsp:cNvSpPr/>
      </dsp:nvSpPr>
      <dsp:spPr>
        <a:xfrm>
          <a:off x="0" y="845824"/>
          <a:ext cx="2828188" cy="17958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E8E9E-64E5-4AE7-8B15-85AF5C5D773E}">
      <dsp:nvSpPr>
        <dsp:cNvPr id="0" name=""/>
        <dsp:cNvSpPr/>
      </dsp:nvSpPr>
      <dsp:spPr>
        <a:xfrm>
          <a:off x="314243" y="1144355"/>
          <a:ext cx="2828188" cy="17958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Supporting documentation for grants and grant contracts must be kept for at least six years after the last payment was made unless otherwise specified by program requirements.  </a:t>
          </a:r>
        </a:p>
      </dsp:txBody>
      <dsp:txXfrm>
        <a:off x="366843" y="1196955"/>
        <a:ext cx="2722988" cy="1690699"/>
      </dsp:txXfrm>
    </dsp:sp>
    <dsp:sp modelId="{49B98614-AF66-495C-8F45-826473721856}">
      <dsp:nvSpPr>
        <dsp:cNvPr id="0" name=""/>
        <dsp:cNvSpPr/>
      </dsp:nvSpPr>
      <dsp:spPr>
        <a:xfrm>
          <a:off x="3456674" y="845824"/>
          <a:ext cx="2828188" cy="17958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BEEC8-4D72-458C-906C-5C39CC6905EA}">
      <dsp:nvSpPr>
        <dsp:cNvPr id="0" name=""/>
        <dsp:cNvSpPr/>
      </dsp:nvSpPr>
      <dsp:spPr>
        <a:xfrm>
          <a:off x="3770917" y="1144355"/>
          <a:ext cx="2828188" cy="17958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Additionally, audit or litigation will "freeze the clock" for records retention purposes until the issue is resolved.  All records and documentation must be available for inspection by State Education Department officials or its representatives.</a:t>
          </a:r>
        </a:p>
      </dsp:txBody>
      <dsp:txXfrm>
        <a:off x="3823517" y="1196955"/>
        <a:ext cx="2722988" cy="1690699"/>
      </dsp:txXfrm>
    </dsp:sp>
    <dsp:sp modelId="{07C0A2C0-F324-4FDD-B3CF-F1DD9D9DBD93}">
      <dsp:nvSpPr>
        <dsp:cNvPr id="0" name=""/>
        <dsp:cNvSpPr/>
      </dsp:nvSpPr>
      <dsp:spPr>
        <a:xfrm>
          <a:off x="6913348" y="845824"/>
          <a:ext cx="2828188" cy="17958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D8399-BA20-4CD0-98CC-F73259E17C01}">
      <dsp:nvSpPr>
        <dsp:cNvPr id="0" name=""/>
        <dsp:cNvSpPr/>
      </dsp:nvSpPr>
      <dsp:spPr>
        <a:xfrm>
          <a:off x="7227591" y="1144355"/>
          <a:ext cx="2828188" cy="17958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For additional information about grants, please refer to the </a:t>
          </a:r>
          <a:r>
            <a:rPr lang="en-US" sz="1400" b="1" u="sng" kern="1200" dirty="0">
              <a:hlinkClick xmlns:r="http://schemas.openxmlformats.org/officeDocument/2006/relationships" r:id="rId1">
                <a:extLst>
                  <a:ext uri="{A12FA001-AC4F-418D-AE19-62706E023703}">
                    <ahyp:hlinkClr xmlns:ahyp="http://schemas.microsoft.com/office/drawing/2018/hyperlinkcolor" val="tx"/>
                  </a:ext>
                </a:extLst>
              </a:hlinkClick>
            </a:rPr>
            <a:t>Fiscal Guidelines for Federal and State Aided Grants</a:t>
          </a:r>
          <a:endParaRPr lang="en-US" sz="1400" b="1" u="sng" kern="1200" dirty="0"/>
        </a:p>
        <a:p>
          <a:pPr marL="0" lvl="0" indent="0" algn="ctr" defTabSz="622300">
            <a:lnSpc>
              <a:spcPct val="90000"/>
            </a:lnSpc>
            <a:spcBef>
              <a:spcPct val="0"/>
            </a:spcBef>
            <a:spcAft>
              <a:spcPct val="35000"/>
            </a:spcAft>
            <a:buNone/>
          </a:pPr>
          <a:r>
            <a:rPr lang="en-US" sz="1400" b="1" u="sng" kern="1200" dirty="0">
              <a:hlinkClick xmlns:r="http://schemas.openxmlformats.org/officeDocument/2006/relationships" r:id="rId2"/>
            </a:rPr>
            <a:t>NYSED Grants Finance</a:t>
          </a:r>
          <a:r>
            <a:rPr lang="en-US" sz="1400" b="1" kern="1200" dirty="0"/>
            <a:t> </a:t>
          </a:r>
          <a:endParaRPr lang="en-US" sz="1400" kern="1200" dirty="0"/>
        </a:p>
      </dsp:txBody>
      <dsp:txXfrm>
        <a:off x="7280191" y="1196955"/>
        <a:ext cx="2722988" cy="16906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3/21/2023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3/21/2023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8882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1"/>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3/21/2023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0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3/21/2023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73368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2302"/>
            <a:ext cx="262821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2302"/>
            <a:ext cx="7732286"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3/21/2023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5389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3/21/2023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8161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t>3/21/2023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54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4" y="1845735"/>
            <a:ext cx="4936474"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29175-527E-46A3-863C-1BB1F163B849}" type="datetimeFigureOut">
              <a:rPr lang="en-US" smtClean="0"/>
              <a:t>3/21/2023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8007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94" y="2582335"/>
            <a:ext cx="4936474"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301" y="2582334"/>
            <a:ext cx="4936474"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3/21/2023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1205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29175-527E-46A3-863C-1BB1F163B849}" type="datetimeFigureOut">
              <a:rPr lang="en-US" smtClean="0"/>
              <a:t>3/21/2023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36576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829175-527E-46A3-863C-1BB1F163B849}" type="datetimeFigureOut">
              <a:rPr lang="en-US" smtClean="0"/>
              <a:t>3/21/2023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89186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83829175-527E-46A3-863C-1BB1F163B849}" type="datetimeFigureOut">
              <a:rPr lang="en-US" smtClean="0"/>
              <a:pPr/>
              <a:t>3/21/2023</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6650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5" y="5074920"/>
            <a:ext cx="10111011" cy="822960"/>
          </a:xfrm>
        </p:spPr>
        <p:txBody>
          <a:bodyPr tIns="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solidFill>
            <a:schemeClr val="bg2">
              <a:lumMod val="90000"/>
            </a:schemeClr>
          </a:solidFill>
        </p:spPr>
        <p:txBody>
          <a:bodyPr lIns="457200" tIns="45720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096994" y="5907024"/>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9D699-DC84-4DA7-8C23-4EE72E7A8365}"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CB6CD-4363-4758-A54D-3292D68D0FB1}" type="slidenum">
              <a:rPr lang="en-US" smtClean="0"/>
              <a:t>‹#›</a:t>
            </a:fld>
            <a:endParaRPr lang="en-US"/>
          </a:p>
        </p:txBody>
      </p:sp>
    </p:spTree>
    <p:extLst>
      <p:ext uri="{BB962C8B-B14F-4D97-AF65-F5344CB8AC3E}">
        <p14:creationId xmlns:p14="http://schemas.microsoft.com/office/powerpoint/2010/main" val="273166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83829175-527E-46A3-863C-1BB1F163B849}" type="datetimeFigureOut">
              <a:rPr lang="en-US" smtClean="0"/>
              <a:pPr/>
              <a:t>3/21/2023</a:t>
            </a:fld>
            <a:endParaRPr lang="en-US"/>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E5137D0E-4A4F-4307-8994-C1891D747D59}"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1260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MTIP@nysed.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ysed.gov/postsecondary-services/mentor-teacher-internship-program" TargetMode="External"/><Relationship Id="rId2" Type="http://schemas.openxmlformats.org/officeDocument/2006/relationships/hyperlink" Target="mailto:MTIP@nysed.gov"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hyperlink" Target="http://www.nysed.gov/postsecondary-services/mentor-teacher-internship-progr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ms.nysed.gov/caf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3513350-EEFC-4994-980C-5535C025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D1BFB41-9A9B-4E62-8E04-C63421ABE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8433" y="0"/>
            <a:ext cx="685661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959791" y="758952"/>
            <a:ext cx="5540955" cy="3566160"/>
          </a:xfrm>
        </p:spPr>
        <p:txBody>
          <a:bodyPr>
            <a:normAutofit/>
          </a:bodyPr>
          <a:lstStyle/>
          <a:p>
            <a:r>
              <a:rPr lang="en-US" sz="5000" b="1">
                <a:solidFill>
                  <a:srgbClr val="FFFFFF"/>
                </a:solidFill>
                <a:latin typeface="Arial Nova Cond" panose="020B0506020202020204" pitchFamily="34" charset="0"/>
              </a:rPr>
              <a:t>2023-2028 Mentor Teacher Internship Program (MTIP)</a:t>
            </a:r>
            <a:br>
              <a:rPr lang="en-US" sz="5000" b="1">
                <a:solidFill>
                  <a:srgbClr val="FFFFFF"/>
                </a:solidFill>
                <a:latin typeface="Arial Nova Cond" panose="020B0506020202020204" pitchFamily="34" charset="0"/>
              </a:rPr>
            </a:br>
            <a:br>
              <a:rPr lang="en-US" sz="5000" b="1">
                <a:solidFill>
                  <a:srgbClr val="FFFFFF"/>
                </a:solidFill>
              </a:rPr>
            </a:br>
            <a:r>
              <a:rPr lang="en-US" sz="5000" b="1">
                <a:solidFill>
                  <a:srgbClr val="FFFFFF"/>
                </a:solidFill>
              </a:rPr>
              <a:t>	</a:t>
            </a:r>
          </a:p>
        </p:txBody>
      </p:sp>
      <p:sp>
        <p:nvSpPr>
          <p:cNvPr id="3" name="Subtitle 2"/>
          <p:cNvSpPr>
            <a:spLocks noGrp="1"/>
          </p:cNvSpPr>
          <p:nvPr>
            <p:ph type="subTitle" idx="1"/>
          </p:nvPr>
        </p:nvSpPr>
        <p:spPr>
          <a:xfrm>
            <a:off x="5959790" y="4455620"/>
            <a:ext cx="5540956" cy="1143000"/>
          </a:xfrm>
        </p:spPr>
        <p:txBody>
          <a:bodyPr>
            <a:normAutofit/>
          </a:bodyPr>
          <a:lstStyle/>
          <a:p>
            <a:r>
              <a:rPr lang="en-US" b="1" dirty="0">
                <a:solidFill>
                  <a:schemeClr val="bg2"/>
                </a:solidFill>
                <a:latin typeface="Arial Nova" panose="020B0504020202020204" pitchFamily="34" charset="0"/>
              </a:rPr>
              <a:t>Information</a:t>
            </a:r>
          </a:p>
          <a:p>
            <a:r>
              <a:rPr lang="en-US" b="1" dirty="0">
                <a:solidFill>
                  <a:schemeClr val="bg2"/>
                </a:solidFill>
                <a:latin typeface="Arial Nova" panose="020B0504020202020204" pitchFamily="34" charset="0"/>
              </a:rPr>
              <a:t>April 2023</a:t>
            </a:r>
          </a:p>
        </p:txBody>
      </p:sp>
      <p:pic>
        <p:nvPicPr>
          <p:cNvPr id="9" name="Picture 8" descr="C:\Users\ebruno\Pictures\mentoring.gif">
            <a:extLst>
              <a:ext uri="{FF2B5EF4-FFF2-40B4-BE49-F238E27FC236}">
                <a16:creationId xmlns:a16="http://schemas.microsoft.com/office/drawing/2014/main" id="{33E6004F-6385-4810-BC94-A5947CE71DFD}"/>
              </a:ext>
            </a:extLst>
          </p:cNvPr>
          <p:cNvPicPr/>
          <p:nvPr/>
        </p:nvPicPr>
        <p:blipFill rotWithShape="1">
          <a:blip r:embed="rId3" cstate="print">
            <a:extLst>
              <a:ext uri="{28A0092B-C50C-407E-A947-70E740481C1C}">
                <a14:useLocalDpi xmlns:a14="http://schemas.microsoft.com/office/drawing/2010/main" val="0"/>
              </a:ext>
            </a:extLst>
          </a:blip>
          <a:srcRect t="3093" r="9" b="4093"/>
          <a:stretch/>
        </p:blipFill>
        <p:spPr bwMode="auto">
          <a:xfrm>
            <a:off x="84520" y="817506"/>
            <a:ext cx="4522352" cy="2763894"/>
          </a:xfrm>
          <a:prstGeom prst="rect">
            <a:avLst/>
          </a:prstGeom>
          <a:noFill/>
        </p:spPr>
      </p:pic>
      <p:pic>
        <p:nvPicPr>
          <p:cNvPr id="10" name="Picture 9" descr="A picture containing building, outdoor, colonnade, government building&#10;&#10;Description automatically generated">
            <a:extLst>
              <a:ext uri="{FF2B5EF4-FFF2-40B4-BE49-F238E27FC236}">
                <a16:creationId xmlns:a16="http://schemas.microsoft.com/office/drawing/2014/main" id="{C6E202F6-07C2-2F19-161E-F7F8B59B6E67}"/>
              </a:ext>
            </a:extLst>
          </p:cNvPr>
          <p:cNvPicPr>
            <a:picLocks noChangeAspect="1"/>
          </p:cNvPicPr>
          <p:nvPr/>
        </p:nvPicPr>
        <p:blipFill rotWithShape="1">
          <a:blip r:embed="rId4">
            <a:extLst>
              <a:ext uri="{28A0092B-C50C-407E-A947-70E740481C1C}">
                <a14:useLocalDpi xmlns:a14="http://schemas.microsoft.com/office/drawing/2010/main" val="0"/>
              </a:ext>
            </a:extLst>
          </a:blip>
          <a:srcRect t="5837" r="-3" b="7991"/>
          <a:stretch/>
        </p:blipFill>
        <p:spPr>
          <a:xfrm>
            <a:off x="20" y="4292485"/>
            <a:ext cx="5292977" cy="2565516"/>
          </a:xfrm>
          <a:prstGeom prst="rect">
            <a:avLst/>
          </a:prstGeom>
        </p:spPr>
      </p:pic>
      <p:sp>
        <p:nvSpPr>
          <p:cNvPr id="56" name="Rectangle 55">
            <a:extLst>
              <a:ext uri="{FF2B5EF4-FFF2-40B4-BE49-F238E27FC236}">
                <a16:creationId xmlns:a16="http://schemas.microsoft.com/office/drawing/2014/main" id="{49C96FCA-DCE6-4ADC-A2DE-1CA1064BA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4442"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1F355988-3E0A-4954-A101-A02896109D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59790" y="4343400"/>
            <a:ext cx="5201261"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AutoShape 4" descr="Image result for mentoring clipart">
            <a:extLst>
              <a:ext uri="{FF2B5EF4-FFF2-40B4-BE49-F238E27FC236}">
                <a16:creationId xmlns:a16="http://schemas.microsoft.com/office/drawing/2014/main" id="{C33F7570-0E2C-47CE-A558-2E979A0F5EC7}"/>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entoring clipart">
            <a:extLst>
              <a:ext uri="{FF2B5EF4-FFF2-40B4-BE49-F238E27FC236}">
                <a16:creationId xmlns:a16="http://schemas.microsoft.com/office/drawing/2014/main" id="{0C1F8ACA-2442-4F38-BDF9-CA856228F7B9}"/>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mentoring clipart">
            <a:extLst>
              <a:ext uri="{FF2B5EF4-FFF2-40B4-BE49-F238E27FC236}">
                <a16:creationId xmlns:a16="http://schemas.microsoft.com/office/drawing/2014/main" id="{714A6978-258B-441C-BED0-C3EFB1DC86FF}"/>
              </a:ext>
            </a:extLst>
          </p:cNvPr>
          <p:cNvSpPr>
            <a:spLocks noChangeAspect="1" noChangeArrowheads="1"/>
          </p:cNvSpPr>
          <p:nvPr/>
        </p:nvSpPr>
        <p:spPr bwMode="auto">
          <a:xfrm>
            <a:off x="6246813"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mentoring clipart">
            <a:extLst>
              <a:ext uri="{FF2B5EF4-FFF2-40B4-BE49-F238E27FC236}">
                <a16:creationId xmlns:a16="http://schemas.microsoft.com/office/drawing/2014/main" id="{CF623702-0F9A-4F31-B787-23FDF4498D13}"/>
              </a:ext>
            </a:extLst>
          </p:cNvPr>
          <p:cNvSpPr>
            <a:spLocks noChangeAspect="1" noChangeArrowheads="1"/>
          </p:cNvSpPr>
          <p:nvPr/>
        </p:nvSpPr>
        <p:spPr bwMode="auto">
          <a:xfrm>
            <a:off x="6399213"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EDA6-E10D-4DFE-A2C4-97797A02AF26}"/>
              </a:ext>
            </a:extLst>
          </p:cNvPr>
          <p:cNvSpPr>
            <a:spLocks noGrp="1"/>
          </p:cNvSpPr>
          <p:nvPr>
            <p:ph type="title"/>
          </p:nvPr>
        </p:nvSpPr>
        <p:spPr>
          <a:xfrm>
            <a:off x="1522414" y="76200"/>
            <a:ext cx="9601200" cy="1600200"/>
          </a:xfrm>
        </p:spPr>
        <p:txBody>
          <a:bodyPr>
            <a:noAutofit/>
          </a:bodyPr>
          <a:lstStyle/>
          <a:p>
            <a:pPr algn="ctr"/>
            <a:r>
              <a:rPr lang="en-US" sz="4000" b="1" dirty="0">
                <a:latin typeface="Arial Nova" panose="020B0504020202020204" pitchFamily="34" charset="0"/>
              </a:rPr>
              <a:t>District Professional Development Plans </a:t>
            </a:r>
            <a:br>
              <a:rPr lang="en-US" sz="4000" b="1" dirty="0">
                <a:latin typeface="Arial Nova" panose="020B0504020202020204" pitchFamily="34" charset="0"/>
              </a:rPr>
            </a:br>
            <a:r>
              <a:rPr lang="en-US" sz="4000" b="1" dirty="0">
                <a:latin typeface="Arial Nova" panose="020B0504020202020204" pitchFamily="34" charset="0"/>
              </a:rPr>
              <a:t>and </a:t>
            </a:r>
            <a:br>
              <a:rPr lang="en-US" sz="4000" b="1" dirty="0">
                <a:latin typeface="Arial Nova" panose="020B0504020202020204" pitchFamily="34" charset="0"/>
              </a:rPr>
            </a:br>
            <a:r>
              <a:rPr lang="en-US" sz="4000" b="1" dirty="0">
                <a:latin typeface="Arial Nova" panose="020B0504020202020204" pitchFamily="34" charset="0"/>
              </a:rPr>
              <a:t>Multi-District Cooperation</a:t>
            </a:r>
          </a:p>
        </p:txBody>
      </p:sp>
      <p:sp>
        <p:nvSpPr>
          <p:cNvPr id="3" name="Content Placeholder 2">
            <a:extLst>
              <a:ext uri="{FF2B5EF4-FFF2-40B4-BE49-F238E27FC236}">
                <a16:creationId xmlns:a16="http://schemas.microsoft.com/office/drawing/2014/main" id="{54F57604-0FA4-46B1-9CF4-B2ED106F7C2E}"/>
              </a:ext>
            </a:extLst>
          </p:cNvPr>
          <p:cNvSpPr>
            <a:spLocks noGrp="1"/>
          </p:cNvSpPr>
          <p:nvPr>
            <p:ph idx="1"/>
          </p:nvPr>
        </p:nvSpPr>
        <p:spPr/>
        <p:txBody>
          <a:bodyPr>
            <a:normAutofit/>
          </a:bodyPr>
          <a:lstStyle/>
          <a:p>
            <a:endParaRPr lang="en-US" dirty="0"/>
          </a:p>
          <a:p>
            <a:r>
              <a:rPr lang="en-US" dirty="0"/>
              <a:t>The planning and design of the proposed internship should be undertaken in the context of the district’s Continuing Teacher and Leader Education (CTLE). </a:t>
            </a:r>
          </a:p>
          <a:p>
            <a:r>
              <a:rPr lang="en-US" dirty="0"/>
              <a:t>A single school district or BOCES may not submit a grant proposal on behalf of other districts. Applicants may, however, describe in the proposal the coordination, networking, training, and other activities that will be jointly engaged in with other districts.</a:t>
            </a:r>
          </a:p>
          <a:p>
            <a:pPr marL="0" indent="0">
              <a:buNone/>
            </a:pPr>
            <a:endParaRPr lang="en-US" dirty="0"/>
          </a:p>
          <a:p>
            <a:pPr marL="0" indent="0">
              <a:buNone/>
            </a:pPr>
            <a:r>
              <a:rPr lang="en-US" dirty="0"/>
              <a:t>							</a:t>
            </a:r>
          </a:p>
          <a:p>
            <a:pPr marL="0" indent="0">
              <a:buNone/>
            </a:pPr>
            <a:endParaRPr lang="en-US" dirty="0"/>
          </a:p>
        </p:txBody>
      </p:sp>
      <p:pic>
        <p:nvPicPr>
          <p:cNvPr id="4" name="Picture 3">
            <a:extLst>
              <a:ext uri="{FF2B5EF4-FFF2-40B4-BE49-F238E27FC236}">
                <a16:creationId xmlns:a16="http://schemas.microsoft.com/office/drawing/2014/main" id="{51AA16AE-C518-45C9-B251-2EEF47064F46}"/>
              </a:ext>
            </a:extLst>
          </p:cNvPr>
          <p:cNvPicPr>
            <a:picLocks noChangeAspect="1"/>
          </p:cNvPicPr>
          <p:nvPr/>
        </p:nvPicPr>
        <p:blipFill>
          <a:blip r:embed="rId2"/>
          <a:stretch>
            <a:fillRect/>
          </a:stretch>
        </p:blipFill>
        <p:spPr>
          <a:xfrm>
            <a:off x="1522414" y="4533900"/>
            <a:ext cx="3048000" cy="1866900"/>
          </a:xfrm>
          <a:prstGeom prst="rect">
            <a:avLst/>
          </a:prstGeom>
        </p:spPr>
      </p:pic>
    </p:spTree>
    <p:extLst>
      <p:ext uri="{BB962C8B-B14F-4D97-AF65-F5344CB8AC3E}">
        <p14:creationId xmlns:p14="http://schemas.microsoft.com/office/powerpoint/2010/main" val="341216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D0DA-1015-48FF-8FB0-399212585E8D}"/>
              </a:ext>
            </a:extLst>
          </p:cNvPr>
          <p:cNvSpPr>
            <a:spLocks noGrp="1"/>
          </p:cNvSpPr>
          <p:nvPr>
            <p:ph type="title"/>
          </p:nvPr>
        </p:nvSpPr>
        <p:spPr/>
        <p:txBody>
          <a:bodyPr>
            <a:normAutofit/>
          </a:bodyPr>
          <a:lstStyle/>
          <a:p>
            <a:pPr algn="ctr"/>
            <a:r>
              <a:rPr lang="en-US" sz="4000" b="1" dirty="0">
                <a:latin typeface="Arial Nova" panose="020B0504020202020204" pitchFamily="34" charset="0"/>
              </a:rPr>
              <a:t>Support by Institution of Higher Education</a:t>
            </a:r>
            <a:br>
              <a:rPr lang="en-US" sz="4000" dirty="0">
                <a:latin typeface="Arial Nova" panose="020B0504020202020204" pitchFamily="34" charset="0"/>
              </a:rPr>
            </a:br>
            <a:endParaRPr lang="en-US" sz="4000" dirty="0">
              <a:latin typeface="Arial Nova" panose="020B0504020202020204" pitchFamily="34" charset="0"/>
            </a:endParaRPr>
          </a:p>
        </p:txBody>
      </p:sp>
      <p:sp>
        <p:nvSpPr>
          <p:cNvPr id="3" name="Content Placeholder 2">
            <a:extLst>
              <a:ext uri="{FF2B5EF4-FFF2-40B4-BE49-F238E27FC236}">
                <a16:creationId xmlns:a16="http://schemas.microsoft.com/office/drawing/2014/main" id="{D88CA80E-29A4-457A-8FE5-61E2B3BE2672}"/>
              </a:ext>
            </a:extLst>
          </p:cNvPr>
          <p:cNvSpPr>
            <a:spLocks noGrp="1"/>
          </p:cNvSpPr>
          <p:nvPr>
            <p:ph idx="1"/>
          </p:nvPr>
        </p:nvSpPr>
        <p:spPr/>
        <p:txBody>
          <a:bodyPr/>
          <a:lstStyle/>
          <a:p>
            <a:endParaRPr lang="en-US" dirty="0"/>
          </a:p>
          <a:p>
            <a:r>
              <a:rPr lang="en-US" dirty="0"/>
              <a:t>Districts may enter into a Memorandum of Agreement with an Institution of Higher Education (IHE) that will offer continued support to the Intern whom the IHE recommended for certification and the District hired.  </a:t>
            </a:r>
          </a:p>
          <a:p>
            <a:pPr marL="0" indent="0">
              <a:buNone/>
            </a:pPr>
            <a:r>
              <a:rPr lang="en-US" dirty="0"/>
              <a:t>(Attachment 3)</a:t>
            </a:r>
          </a:p>
        </p:txBody>
      </p:sp>
      <p:pic>
        <p:nvPicPr>
          <p:cNvPr id="5" name="Picture 4">
            <a:extLst>
              <a:ext uri="{FF2B5EF4-FFF2-40B4-BE49-F238E27FC236}">
                <a16:creationId xmlns:a16="http://schemas.microsoft.com/office/drawing/2014/main" id="{D8357B9A-899E-4D7E-B021-34DE4EFA9B15}"/>
              </a:ext>
            </a:extLst>
          </p:cNvPr>
          <p:cNvPicPr>
            <a:picLocks noChangeAspect="1"/>
          </p:cNvPicPr>
          <p:nvPr/>
        </p:nvPicPr>
        <p:blipFill>
          <a:blip r:embed="rId2"/>
          <a:stretch>
            <a:fillRect/>
          </a:stretch>
        </p:blipFill>
        <p:spPr>
          <a:xfrm>
            <a:off x="8075612" y="3544614"/>
            <a:ext cx="3075316" cy="2438400"/>
          </a:xfrm>
          <a:prstGeom prst="rect">
            <a:avLst/>
          </a:prstGeom>
        </p:spPr>
      </p:pic>
    </p:spTree>
    <p:extLst>
      <p:ext uri="{BB962C8B-B14F-4D97-AF65-F5344CB8AC3E}">
        <p14:creationId xmlns:p14="http://schemas.microsoft.com/office/powerpoint/2010/main" val="22906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2AAAC1-D051-4808-A9FE-EAFAAC511F5D}"/>
              </a:ext>
            </a:extLst>
          </p:cNvPr>
          <p:cNvSpPr>
            <a:spLocks noGrp="1"/>
          </p:cNvSpPr>
          <p:nvPr>
            <p:ph type="title"/>
          </p:nvPr>
        </p:nvSpPr>
        <p:spPr>
          <a:xfrm>
            <a:off x="492241" y="605896"/>
            <a:ext cx="3084041" cy="5646208"/>
          </a:xfrm>
        </p:spPr>
        <p:txBody>
          <a:bodyPr anchor="ctr">
            <a:normAutofit/>
          </a:bodyPr>
          <a:lstStyle/>
          <a:p>
            <a:r>
              <a:rPr lang="en-US" sz="3600" b="1">
                <a:solidFill>
                  <a:srgbClr val="FFFFFF"/>
                </a:solidFill>
                <a:latin typeface="Arial Nova" panose="020B0504020202020204" pitchFamily="34" charset="0"/>
              </a:rPr>
              <a:t>Proposal Review</a:t>
            </a:r>
          </a:p>
        </p:txBody>
      </p:sp>
      <p:sp>
        <p:nvSpPr>
          <p:cNvPr id="19"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Content Placeholder 2">
            <a:extLst>
              <a:ext uri="{FF2B5EF4-FFF2-40B4-BE49-F238E27FC236}">
                <a16:creationId xmlns:a16="http://schemas.microsoft.com/office/drawing/2014/main" id="{53DAAEEE-DF6F-43B9-880F-7D70B5E7DBC4}"/>
              </a:ext>
            </a:extLst>
          </p:cNvPr>
          <p:cNvSpPr>
            <a:spLocks noGrp="1"/>
          </p:cNvSpPr>
          <p:nvPr>
            <p:ph idx="1"/>
          </p:nvPr>
        </p:nvSpPr>
        <p:spPr>
          <a:xfrm>
            <a:off x="4740781" y="605896"/>
            <a:ext cx="6411992" cy="5646208"/>
          </a:xfrm>
        </p:spPr>
        <p:txBody>
          <a:bodyPr anchor="ctr">
            <a:normAutofit/>
          </a:bodyPr>
          <a:lstStyle/>
          <a:p>
            <a:pPr marL="0" marR="0" indent="0">
              <a:spcBef>
                <a:spcPts val="0"/>
              </a:spcBef>
              <a:spcAft>
                <a:spcPts val="0"/>
              </a:spcAft>
            </a:pPr>
            <a:r>
              <a:rPr lang="en-US" sz="1700">
                <a:effectLst/>
                <a:latin typeface="Times New Roman" panose="02020603050405020304" pitchFamily="18" charset="0"/>
                <a:ea typeface="Times New Roman" panose="02020603050405020304" pitchFamily="18" charset="0"/>
              </a:rPr>
              <a:t>Each eligible proposal will be reviewed by at least two reviewers. Each reviewer will score the proposal according to the indicated point criteria in the Proposal Narrative and the Budget using the Proposal Evaluation Rubric. If individual scores are more than 15 points apart, another reviewer will score the application. The two scores closest in numeric value will be averaged to calculate the final average score of the application. If the third reviewer’s score is equal to the average of the two original scores, the third reviewer’s score will become the final score.</a:t>
            </a:r>
          </a:p>
          <a:p>
            <a:pPr marL="0" marR="0" indent="0">
              <a:spcBef>
                <a:spcPts val="0"/>
              </a:spcBef>
              <a:spcAft>
                <a:spcPts val="0"/>
              </a:spcAft>
            </a:pPr>
            <a:r>
              <a:rPr lang="en-US" sz="1700">
                <a:effectLst/>
                <a:latin typeface="Times New Roman" panose="02020603050405020304" pitchFamily="18" charset="0"/>
                <a:ea typeface="Times New Roman" panose="02020603050405020304" pitchFamily="18" charset="0"/>
              </a:rPr>
              <a:t> </a:t>
            </a:r>
          </a:p>
          <a:p>
            <a:pPr marL="0" marR="51435" indent="0">
              <a:spcBef>
                <a:spcPts val="0"/>
              </a:spcBef>
              <a:spcAft>
                <a:spcPts val="0"/>
              </a:spcAft>
              <a:buNone/>
            </a:pPr>
            <a:r>
              <a:rPr lang="en-US" sz="1700">
                <a:effectLst/>
                <a:latin typeface="Times New Roman" panose="02020603050405020304" pitchFamily="18" charset="0"/>
                <a:ea typeface="Times New Roman" panose="02020603050405020304" pitchFamily="18" charset="0"/>
              </a:rPr>
              <a:t>Proposals will be ranked in order of final average score from highest to lowest. In the event of tie scores, proposals with the highest score on the Proposal Narrative will be ranked higher.</a:t>
            </a:r>
          </a:p>
          <a:p>
            <a:endParaRPr lang="en-US" sz="1700"/>
          </a:p>
          <a:p>
            <a:pPr marL="0" marR="0" indent="0">
              <a:spcBef>
                <a:spcPts val="0"/>
              </a:spcBef>
              <a:spcAft>
                <a:spcPts val="0"/>
              </a:spcAft>
              <a:buNone/>
            </a:pPr>
            <a:r>
              <a:rPr lang="en-US" sz="1700">
                <a:effectLst/>
                <a:latin typeface="Times New Roman" panose="02020603050405020304" pitchFamily="18" charset="0"/>
                <a:ea typeface="Times New Roman" panose="02020603050405020304" pitchFamily="18" charset="0"/>
              </a:rPr>
              <a:t>Proposals that receive a final average score of 75 (60%) or more (not including bonus points) will be considered for funding.  Applicants will be funded in rank order until the funds are exhausted. In the event there are insufficient funds to fund the next ranked applicant in full, the next ranked applicant will be given the opportunity to operate a smaller program using the remaining funds.</a:t>
            </a:r>
          </a:p>
          <a:p>
            <a:br>
              <a:rPr lang="en-US" sz="1700">
                <a:effectLst/>
                <a:latin typeface="Times New Roman" panose="02020603050405020304" pitchFamily="18" charset="0"/>
                <a:ea typeface="Times New Roman" panose="02020603050405020304" pitchFamily="18" charset="0"/>
              </a:rPr>
            </a:br>
            <a:endParaRPr lang="en-US" sz="1700"/>
          </a:p>
        </p:txBody>
      </p:sp>
    </p:spTree>
    <p:extLst>
      <p:ext uri="{BB962C8B-B14F-4D97-AF65-F5344CB8AC3E}">
        <p14:creationId xmlns:p14="http://schemas.microsoft.com/office/powerpoint/2010/main" val="148174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5EB7-D3B0-4BEE-92BC-B99B72806F58}"/>
              </a:ext>
            </a:extLst>
          </p:cNvPr>
          <p:cNvSpPr>
            <a:spLocks noGrp="1"/>
          </p:cNvSpPr>
          <p:nvPr>
            <p:ph type="title"/>
          </p:nvPr>
        </p:nvSpPr>
        <p:spPr>
          <a:xfrm>
            <a:off x="1096994" y="286603"/>
            <a:ext cx="10055780" cy="1450757"/>
          </a:xfrm>
        </p:spPr>
        <p:txBody>
          <a:bodyPr>
            <a:normAutofit/>
          </a:bodyPr>
          <a:lstStyle/>
          <a:p>
            <a:r>
              <a:rPr lang="en-US" b="1">
                <a:latin typeface="Arial Nova" panose="020B0504020202020204" pitchFamily="34" charset="0"/>
              </a:rPr>
              <a:t>Funding Methodology</a:t>
            </a:r>
            <a:br>
              <a:rPr lang="en-US"/>
            </a:br>
            <a:endParaRPr lang="en-US"/>
          </a:p>
        </p:txBody>
      </p:sp>
      <p:sp>
        <p:nvSpPr>
          <p:cNvPr id="3" name="Content Placeholder 2">
            <a:extLst>
              <a:ext uri="{FF2B5EF4-FFF2-40B4-BE49-F238E27FC236}">
                <a16:creationId xmlns:a16="http://schemas.microsoft.com/office/drawing/2014/main" id="{C7F8A9D1-A736-483D-B5FE-11531D0B7D60}"/>
              </a:ext>
            </a:extLst>
          </p:cNvPr>
          <p:cNvSpPr>
            <a:spLocks noGrp="1"/>
          </p:cNvSpPr>
          <p:nvPr>
            <p:ph idx="1"/>
          </p:nvPr>
        </p:nvSpPr>
        <p:spPr>
          <a:xfrm>
            <a:off x="1096992" y="1845734"/>
            <a:ext cx="7283420" cy="4023360"/>
          </a:xfrm>
        </p:spPr>
        <p:txBody>
          <a:bodyPr>
            <a:normAutofit/>
          </a:bodyPr>
          <a:lstStyle/>
          <a:p>
            <a:endParaRPr lang="en-US" sz="1800" dirty="0"/>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Total funding for this grant for 2023-2028 is $10 million. Annual funding is expected to be $2 million, subject to the appropriation and availability of funds.</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Funding Set–asides: Given the unique needs for teacher support and retention in the largest school districts in our state, portions of the anticipated total statewide allocation for funding have been reserved for such districts, should they </a:t>
            </a:r>
            <a:r>
              <a:rPr lang="en-US" sz="1800" u="sng" dirty="0">
                <a:effectLst/>
                <a:latin typeface="Times New Roman" panose="02020603050405020304" pitchFamily="18" charset="0"/>
                <a:ea typeface="Times New Roman" panose="02020603050405020304" pitchFamily="18" charset="0"/>
              </a:rPr>
              <a:t>apply</a:t>
            </a:r>
            <a:r>
              <a:rPr lang="en-US" sz="1800" dirty="0">
                <a:effectLst/>
                <a:latin typeface="Times New Roman" panose="02020603050405020304" pitchFamily="18" charset="0"/>
                <a:ea typeface="Times New Roman" panose="02020603050405020304" pitchFamily="18" charset="0"/>
              </a:rPr>
              <a:t> and </a:t>
            </a:r>
            <a:r>
              <a:rPr lang="en-US" sz="1800" u="sng" dirty="0">
                <a:effectLst/>
                <a:latin typeface="Times New Roman" panose="02020603050405020304" pitchFamily="18" charset="0"/>
                <a:ea typeface="Times New Roman" panose="02020603050405020304" pitchFamily="18" charset="0"/>
              </a:rPr>
              <a:t>qualify</a:t>
            </a:r>
            <a:r>
              <a:rPr lang="en-US" sz="1800" dirty="0">
                <a:effectLst/>
                <a:latin typeface="Times New Roman" panose="02020603050405020304" pitchFamily="18" charset="0"/>
                <a:ea typeface="Times New Roman" panose="02020603050405020304" pitchFamily="18" charset="0"/>
              </a:rPr>
              <a:t> for funding under the NYS Mentor Teacher Internship Program. This results in a tiered approach to apportionment of anticipated funding dollars, as illustrated in the next slide. </a:t>
            </a:r>
          </a:p>
          <a:p>
            <a:endParaRPr lang="en-US" sz="1800" dirty="0"/>
          </a:p>
          <a:p>
            <a:endParaRPr lang="en-US" sz="1800" dirty="0"/>
          </a:p>
        </p:txBody>
      </p:sp>
      <p:pic>
        <p:nvPicPr>
          <p:cNvPr id="9" name="Picture 8" descr="Calculator keypad">
            <a:extLst>
              <a:ext uri="{FF2B5EF4-FFF2-40B4-BE49-F238E27FC236}">
                <a16:creationId xmlns:a16="http://schemas.microsoft.com/office/drawing/2014/main" id="{5CACDCF5-FFD6-E221-9E04-540DB60151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239" r="20099" b="2"/>
          <a:stretch/>
        </p:blipFill>
        <p:spPr>
          <a:xfrm>
            <a:off x="9675812" y="4114800"/>
            <a:ext cx="1410035" cy="1524000"/>
          </a:xfrm>
          <a:prstGeom prst="rect">
            <a:avLst/>
          </a:prstGeom>
        </p:spPr>
      </p:pic>
    </p:spTree>
    <p:extLst>
      <p:ext uri="{BB962C8B-B14F-4D97-AF65-F5344CB8AC3E}">
        <p14:creationId xmlns:p14="http://schemas.microsoft.com/office/powerpoint/2010/main" val="83328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177650-A917-4D0D-9555-94AD53F0FEE8}"/>
              </a:ext>
            </a:extLst>
          </p:cNvPr>
          <p:cNvSpPr>
            <a:spLocks noGrp="1"/>
          </p:cNvSpPr>
          <p:nvPr>
            <p:ph type="title"/>
          </p:nvPr>
        </p:nvSpPr>
        <p:spPr>
          <a:xfrm>
            <a:off x="492241" y="605896"/>
            <a:ext cx="3084041" cy="5646208"/>
          </a:xfrm>
        </p:spPr>
        <p:txBody>
          <a:bodyPr anchor="ctr">
            <a:normAutofit/>
          </a:bodyPr>
          <a:lstStyle/>
          <a:p>
            <a:r>
              <a:rPr lang="en-US" sz="3600" b="1">
                <a:solidFill>
                  <a:srgbClr val="FFFFFF"/>
                </a:solidFill>
                <a:latin typeface="Arial Nova" panose="020B0504020202020204" pitchFamily="34" charset="0"/>
              </a:rPr>
              <a:t>Funding Methodology</a:t>
            </a:r>
            <a:endParaRPr lang="en-US" sz="3600">
              <a:solidFill>
                <a:srgbClr val="FFFFFF"/>
              </a:solidFill>
              <a:latin typeface="Arial Nova" panose="020B0504020202020204" pitchFamily="34"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D7ADB7F-5021-47DA-A1E1-4746C148C100}"/>
              </a:ext>
            </a:extLst>
          </p:cNvPr>
          <p:cNvSpPr>
            <a:spLocks noGrp="1"/>
          </p:cNvSpPr>
          <p:nvPr>
            <p:ph idx="1"/>
          </p:nvPr>
        </p:nvSpPr>
        <p:spPr>
          <a:xfrm>
            <a:off x="4740781" y="605896"/>
            <a:ext cx="6411992" cy="5646208"/>
          </a:xfrm>
        </p:spPr>
        <p:txBody>
          <a:bodyPr anchor="ctr">
            <a:normAutofit/>
          </a:bodyPr>
          <a:lstStyle/>
          <a:p>
            <a:pPr marL="0" marR="0">
              <a:spcBef>
                <a:spcPts val="0"/>
              </a:spcBef>
              <a:spcAft>
                <a:spcPts val="0"/>
              </a:spcAft>
            </a:pPr>
            <a:r>
              <a:rPr lang="en-US">
                <a:effectLst/>
                <a:latin typeface="Times New Roman" panose="02020603050405020304" pitchFamily="18" charset="0"/>
                <a:ea typeface="Times New Roman" panose="02020603050405020304" pitchFamily="18" charset="0"/>
              </a:rPr>
              <a:t>The $2 million first year funding will be apportioned in the following manner:</a:t>
            </a:r>
          </a:p>
          <a:p>
            <a:pPr marL="457200" marR="0">
              <a:spcBef>
                <a:spcPts val="0"/>
              </a:spcBef>
              <a:spcAft>
                <a:spcPts val="0"/>
              </a:spcAft>
            </a:pPr>
            <a:r>
              <a:rPr lang="en-US">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b="1" u="sng">
                <a:effectLst/>
                <a:latin typeface="Times New Roman" panose="02020603050405020304" pitchFamily="18" charset="0"/>
                <a:ea typeface="Times New Roman" panose="02020603050405020304" pitchFamily="18" charset="0"/>
              </a:rPr>
              <a:t>Tier 1</a:t>
            </a:r>
            <a:r>
              <a:rPr lang="en-US">
                <a:effectLst/>
                <a:latin typeface="Times New Roman" panose="02020603050405020304" pitchFamily="18" charset="0"/>
                <a:ea typeface="Times New Roman" panose="02020603050405020304" pitchFamily="18" charset="0"/>
              </a:rPr>
              <a:t>:  The New York City Department of Education may submit a funding request for up to $1,016,000 (or 50.8% of the total statewide allocation of $2 million) and funding up to that amount will be awarded, provided NYC DOE submits a qualifying application.</a:t>
            </a:r>
          </a:p>
          <a:p>
            <a:pPr marL="457200" marR="0">
              <a:spcBef>
                <a:spcPts val="0"/>
              </a:spcBef>
              <a:spcAft>
                <a:spcPts val="0"/>
              </a:spcAft>
            </a:pPr>
            <a:endParaRPr lang="en-US">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b="1" u="sng">
                <a:effectLst/>
                <a:latin typeface="Times New Roman" panose="02020603050405020304" pitchFamily="18" charset="0"/>
                <a:ea typeface="Times New Roman" panose="02020603050405020304" pitchFamily="18" charset="0"/>
              </a:rPr>
              <a:t>Tier 2</a:t>
            </a:r>
            <a:r>
              <a:rPr lang="en-US">
                <a:effectLst/>
                <a:latin typeface="Times New Roman" panose="02020603050405020304" pitchFamily="18" charset="0"/>
                <a:ea typeface="Times New Roman" panose="02020603050405020304" pitchFamily="18" charset="0"/>
              </a:rPr>
              <a:t>: City school districts with populations of 100,000 or more may each submit a funding request for up to $65,000 [total requests by this cohort not to exceed $260,000 or 13% of the total statewide allocation] and funding up to such amount will be awarded, provided a qualifying application is submitted. This includes the city school districts of Buffalo, Rochester, Syracuse and Yonkers. </a:t>
            </a:r>
          </a:p>
          <a:p>
            <a:pPr marL="457200" marR="0">
              <a:spcBef>
                <a:spcPts val="0"/>
              </a:spcBef>
              <a:spcAft>
                <a:spcPts val="0"/>
              </a:spcAft>
            </a:pPr>
            <a:r>
              <a:rPr lang="en-US">
                <a:effectLst/>
                <a:latin typeface="Times New Roman" panose="02020603050405020304" pitchFamily="18" charset="0"/>
                <a:ea typeface="Times New Roman" panose="02020603050405020304" pitchFamily="18" charset="0"/>
              </a:rPr>
              <a:t> </a:t>
            </a:r>
          </a:p>
          <a:p>
            <a:pPr marL="0" indent="0">
              <a:buNone/>
            </a:pPr>
            <a:endParaRPr lang="en-US" b="1" dirty="0"/>
          </a:p>
          <a:p>
            <a:endParaRPr lang="en-US" dirty="0"/>
          </a:p>
        </p:txBody>
      </p:sp>
    </p:spTree>
    <p:extLst>
      <p:ext uri="{BB962C8B-B14F-4D97-AF65-F5344CB8AC3E}">
        <p14:creationId xmlns:p14="http://schemas.microsoft.com/office/powerpoint/2010/main" val="22957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717768-EB0E-4C84-A8D0-606DF06BBCE8}"/>
              </a:ext>
            </a:extLst>
          </p:cNvPr>
          <p:cNvSpPr>
            <a:spLocks noGrp="1"/>
          </p:cNvSpPr>
          <p:nvPr>
            <p:ph type="title"/>
          </p:nvPr>
        </p:nvSpPr>
        <p:spPr>
          <a:xfrm>
            <a:off x="492241" y="605896"/>
            <a:ext cx="3084041" cy="5646208"/>
          </a:xfrm>
        </p:spPr>
        <p:txBody>
          <a:bodyPr anchor="ctr">
            <a:normAutofit/>
          </a:bodyPr>
          <a:lstStyle/>
          <a:p>
            <a:r>
              <a:rPr lang="en-US" sz="3600" b="1">
                <a:solidFill>
                  <a:srgbClr val="FFFFFF"/>
                </a:solidFill>
                <a:latin typeface="Arial Nova" panose="020B0504020202020204" pitchFamily="34" charset="0"/>
              </a:rPr>
              <a:t>Funding Methodology</a:t>
            </a:r>
            <a:endParaRPr lang="en-US" sz="3600">
              <a:solidFill>
                <a:srgbClr val="FFFFFF"/>
              </a:solidFill>
              <a:latin typeface="Arial Nova" panose="020B0504020202020204" pitchFamily="34"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D0D6219-9A64-47D0-A0E9-60EF903A7569}"/>
              </a:ext>
            </a:extLst>
          </p:cNvPr>
          <p:cNvSpPr>
            <a:spLocks noGrp="1"/>
          </p:cNvSpPr>
          <p:nvPr>
            <p:ph idx="1"/>
          </p:nvPr>
        </p:nvSpPr>
        <p:spPr>
          <a:xfrm>
            <a:off x="4740781" y="605896"/>
            <a:ext cx="6411992" cy="5646208"/>
          </a:xfrm>
        </p:spPr>
        <p:txBody>
          <a:bodyPr anchor="ctr">
            <a:normAutofit/>
          </a:bodyPr>
          <a:lstStyle/>
          <a:p>
            <a:pPr marL="457200" marR="0">
              <a:spcBef>
                <a:spcPts val="0"/>
              </a:spcBef>
              <a:spcAft>
                <a:spcPts val="600"/>
              </a:spcAft>
            </a:pPr>
            <a:endParaRPr lang="en-US" sz="1800" b="1" u="sng" dirty="0">
              <a:effectLst/>
              <a:latin typeface="Times New Roman" panose="02020603050405020304" pitchFamily="18" charset="0"/>
              <a:ea typeface="Times New Roman" panose="02020603050405020304" pitchFamily="18" charset="0"/>
            </a:endParaRPr>
          </a:p>
          <a:p>
            <a:pPr marL="457200" marR="0">
              <a:spcBef>
                <a:spcPts val="0"/>
              </a:spcBef>
              <a:spcAft>
                <a:spcPts val="600"/>
              </a:spcAft>
            </a:pPr>
            <a:r>
              <a:rPr lang="en-US" sz="1800" b="1" u="sng" dirty="0">
                <a:effectLst/>
                <a:latin typeface="Times New Roman" panose="02020603050405020304" pitchFamily="18" charset="0"/>
                <a:ea typeface="Times New Roman" panose="02020603050405020304" pitchFamily="18" charset="0"/>
              </a:rPr>
              <a:t>Tier 3</a:t>
            </a:r>
            <a:r>
              <a:rPr lang="en-US" sz="1800" dirty="0">
                <a:effectLst/>
                <a:latin typeface="Times New Roman" panose="02020603050405020304" pitchFamily="18" charset="0"/>
                <a:ea typeface="Times New Roman" panose="02020603050405020304" pitchFamily="18" charset="0"/>
              </a:rPr>
              <a:t>: $724,000 is available funding in year 1.  Determination of grant awards for all districts/BOCES will be based on the anticipated number of new teachers to be served</a:t>
            </a:r>
            <a:r>
              <a:rPr lang="en-US" sz="1800" strike="sngStrike"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multiplied by </a:t>
            </a:r>
            <a:r>
              <a:rPr lang="en-US" sz="1800" dirty="0">
                <a:latin typeface="Times New Roman" panose="02020603050405020304" pitchFamily="18" charset="0"/>
                <a:ea typeface="Times New Roman" panose="02020603050405020304" pitchFamily="18" charset="0"/>
              </a:rPr>
              <a:t>10%</a:t>
            </a:r>
            <a:r>
              <a:rPr lang="en-US" sz="1800" dirty="0">
                <a:effectLst/>
                <a:latin typeface="Times New Roman" panose="02020603050405020304" pitchFamily="18" charset="0"/>
                <a:ea typeface="Times New Roman" panose="02020603050405020304" pitchFamily="18" charset="0"/>
              </a:rPr>
              <a:t> of the median NYS teacher salary ($8,540). Districts or BOCES may apply for funding to support up to six qualifying new teachers. See Funding request form for guidance on calculating grant award request. Applications will be ranked and funded based on scoring of the application, highest to lowest.</a:t>
            </a:r>
          </a:p>
          <a:p>
            <a:pPr marL="457200" marR="0">
              <a:spcBef>
                <a:spcPts val="0"/>
              </a:spcBef>
              <a:spcAft>
                <a:spcPts val="600"/>
              </a:spcAft>
            </a:pPr>
            <a:r>
              <a:rPr lang="en-US" sz="1800" dirty="0">
                <a:effectLst/>
                <a:latin typeface="Times New Roman" panose="02020603050405020304" pitchFamily="18" charset="0"/>
                <a:ea typeface="Times New Roman" panose="02020603050405020304" pitchFamily="18" charset="0"/>
              </a:rPr>
              <a:t> </a:t>
            </a:r>
          </a:p>
          <a:p>
            <a:pPr marL="457200" marR="0">
              <a:spcBef>
                <a:spcPts val="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1800" dirty="0">
                <a:effectLst/>
                <a:latin typeface="Times New Roman" panose="02020603050405020304" pitchFamily="18" charset="0"/>
                <a:ea typeface="Times New Roman" panose="02020603050405020304" pitchFamily="18" charset="0"/>
              </a:rPr>
              <a:t>If any funds allocated to Tiers 1 or 2 remain after making awards to all eligible awardees in Tiers 1 or 2, those funds will be allocated to Tier 3 until the funds remaining are insufficient to fund the next ranked application in full. The next ranked applicant with a passing score of 75 points will be given the opportunity to operate a reduced program with the remaining funds.</a:t>
            </a:r>
          </a:p>
          <a:p>
            <a:pPr marL="0" marR="0">
              <a:spcBef>
                <a:spcPts val="0"/>
              </a:spcBef>
              <a:spcAft>
                <a:spcPts val="600"/>
              </a:spcAft>
            </a:pPr>
            <a:r>
              <a:rPr lang="en-US"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7551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F974-3653-47F3-9997-2969C10955FC}"/>
              </a:ext>
            </a:extLst>
          </p:cNvPr>
          <p:cNvSpPr>
            <a:spLocks noGrp="1"/>
          </p:cNvSpPr>
          <p:nvPr>
            <p:ph type="title"/>
          </p:nvPr>
        </p:nvSpPr>
        <p:spPr>
          <a:xfrm>
            <a:off x="1096994" y="286603"/>
            <a:ext cx="10055780" cy="1450757"/>
          </a:xfrm>
        </p:spPr>
        <p:txBody>
          <a:bodyPr>
            <a:normAutofit/>
          </a:bodyPr>
          <a:lstStyle/>
          <a:p>
            <a:r>
              <a:rPr lang="en-US" b="1">
                <a:latin typeface="Arial Nova" panose="020B0504020202020204" pitchFamily="34" charset="0"/>
              </a:rPr>
              <a:t>Multi-year Funding Cycle</a:t>
            </a:r>
            <a:br>
              <a:rPr lang="en-US"/>
            </a:br>
            <a:endParaRPr lang="en-US"/>
          </a:p>
        </p:txBody>
      </p:sp>
      <p:pic>
        <p:nvPicPr>
          <p:cNvPr id="4" name="Picture 3" descr="Top view of a calendar with a red pen on top">
            <a:extLst>
              <a:ext uri="{FF2B5EF4-FFF2-40B4-BE49-F238E27FC236}">
                <a16:creationId xmlns:a16="http://schemas.microsoft.com/office/drawing/2014/main" id="{D5758949-3F79-A7DD-E7C5-0F6A238720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387" r="2" b="2"/>
          <a:stretch/>
        </p:blipFill>
        <p:spPr>
          <a:xfrm>
            <a:off x="1076151" y="2438400"/>
            <a:ext cx="2275061" cy="2552126"/>
          </a:xfrm>
          <a:prstGeom prst="rect">
            <a:avLst/>
          </a:prstGeom>
        </p:spPr>
      </p:pic>
      <p:sp>
        <p:nvSpPr>
          <p:cNvPr id="3" name="Content Placeholder 2">
            <a:extLst>
              <a:ext uri="{FF2B5EF4-FFF2-40B4-BE49-F238E27FC236}">
                <a16:creationId xmlns:a16="http://schemas.microsoft.com/office/drawing/2014/main" id="{9166627F-3F64-4B11-9D9A-905EC5EE6B77}"/>
              </a:ext>
            </a:extLst>
          </p:cNvPr>
          <p:cNvSpPr>
            <a:spLocks noGrp="1"/>
          </p:cNvSpPr>
          <p:nvPr>
            <p:ph idx="1"/>
          </p:nvPr>
        </p:nvSpPr>
        <p:spPr>
          <a:xfrm>
            <a:off x="3503612" y="2057400"/>
            <a:ext cx="7649162" cy="3811694"/>
          </a:xfrm>
        </p:spPr>
        <p:txBody>
          <a:bodyPr>
            <a:normAutofit/>
          </a:bodyPr>
          <a:lstStyle/>
          <a:p>
            <a:pPr marL="0" marR="0" indent="0">
              <a:spcBef>
                <a:spcPts val="0"/>
              </a:spcBef>
              <a:spcAft>
                <a:spcPts val="600"/>
              </a:spcAft>
              <a:buNone/>
            </a:pP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dirty="0">
                <a:effectLst/>
                <a:latin typeface="Times New Roman" panose="02020603050405020304" pitchFamily="18" charset="0"/>
                <a:ea typeface="Times New Roman" panose="02020603050405020304" pitchFamily="18" charset="0"/>
              </a:rPr>
              <a:t>Successful proposals will be eligible for funding on a multi-year basis. Grant awards will remain at the previous year level per new teacher for each of the subsequent four years, with Year 1 of the funding cycle starting on July 1, 2023 and ending on June 30, 2024. Thereafter, based on a statutory and regulatory review each new project year, along with off-site (program and fiscal reports) and on-site monitoring, annual funding, contingent upon approval in the State Budget, will continue on a level consistent with Year 1 of the five-year funding cycle, based on the number of interns to be supported. In the event of any statutory or regulatory noncompliance, funding will be reviewed for reduction or it may be totally rescinded.</a:t>
            </a:r>
          </a:p>
        </p:txBody>
      </p:sp>
    </p:spTree>
    <p:extLst>
      <p:ext uri="{BB962C8B-B14F-4D97-AF65-F5344CB8AC3E}">
        <p14:creationId xmlns:p14="http://schemas.microsoft.com/office/powerpoint/2010/main" val="118447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176546-C37A-49F6-98FE-2D121E6C2363}"/>
              </a:ext>
            </a:extLst>
          </p:cNvPr>
          <p:cNvSpPr>
            <a:spLocks noGrp="1"/>
          </p:cNvSpPr>
          <p:nvPr>
            <p:ph type="title"/>
          </p:nvPr>
        </p:nvSpPr>
        <p:spPr>
          <a:xfrm>
            <a:off x="492241" y="605896"/>
            <a:ext cx="3084041" cy="5646208"/>
          </a:xfrm>
        </p:spPr>
        <p:txBody>
          <a:bodyPr anchor="ctr">
            <a:normAutofit/>
          </a:bodyPr>
          <a:lstStyle/>
          <a:p>
            <a:r>
              <a:rPr lang="en-US" sz="3600" b="1">
                <a:solidFill>
                  <a:srgbClr val="FFFFFF"/>
                </a:solidFill>
                <a:latin typeface="Arial Nova" panose="020B0504020202020204" pitchFamily="34" charset="0"/>
              </a:rPr>
              <a:t>Multi Year Funding Cycle</a:t>
            </a:r>
          </a:p>
        </p:txBody>
      </p:sp>
      <p:sp>
        <p:nvSpPr>
          <p:cNvPr id="9"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E01011B-ECFC-478B-A1B3-E8030DD0196C}"/>
              </a:ext>
            </a:extLst>
          </p:cNvPr>
          <p:cNvSpPr>
            <a:spLocks noGrp="1"/>
          </p:cNvSpPr>
          <p:nvPr>
            <p:ph idx="1"/>
          </p:nvPr>
        </p:nvSpPr>
        <p:spPr>
          <a:xfrm>
            <a:off x="4740781" y="605896"/>
            <a:ext cx="6411992" cy="5646208"/>
          </a:xfrm>
        </p:spPr>
        <p:txBody>
          <a:bodyPr anchor="ctr">
            <a:normAutofit/>
          </a:bodyPr>
          <a:lstStyle/>
          <a:p>
            <a:pPr marL="0" marR="0" indent="0">
              <a:spcBef>
                <a:spcPts val="0"/>
              </a:spcBef>
              <a:spcAft>
                <a:spcPts val="600"/>
              </a:spcAft>
              <a:buNone/>
            </a:pPr>
            <a:endParaRPr lang="en-US" b="1" i="1">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b="1" i="1">
                <a:effectLst/>
                <a:latin typeface="Times New Roman" panose="02020603050405020304" pitchFamily="18" charset="0"/>
                <a:ea typeface="Times New Roman" panose="02020603050405020304" pitchFamily="18" charset="0"/>
              </a:rPr>
              <a:t>If there is a decrease in the total statewide allocation for the Program in Year 2, 3, 4, or 5 of the cycle,</a:t>
            </a:r>
            <a:r>
              <a:rPr lang="en-US">
                <a:effectLst/>
                <a:latin typeface="Times New Roman" panose="02020603050405020304" pitchFamily="18" charset="0"/>
                <a:ea typeface="Times New Roman" panose="02020603050405020304" pitchFamily="18" charset="0"/>
              </a:rPr>
              <a:t> the percentage of decrease will be applied to each district funding level from the previous year’s funding.</a:t>
            </a:r>
          </a:p>
          <a:p>
            <a:pPr marL="0" marR="0" indent="457200">
              <a:spcBef>
                <a:spcPts val="0"/>
              </a:spcBef>
              <a:spcAft>
                <a:spcPts val="600"/>
              </a:spcAft>
            </a:pPr>
            <a:r>
              <a:rPr lang="en-US" b="1" i="1">
                <a:effectLst/>
                <a:latin typeface="Times New Roman" panose="02020603050405020304" pitchFamily="18" charset="0"/>
                <a:ea typeface="Times New Roman" panose="02020603050405020304" pitchFamily="18" charset="0"/>
              </a:rPr>
              <a:t> </a:t>
            </a:r>
            <a:endParaRPr lang="en-US">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b="1" i="1">
                <a:effectLst/>
                <a:latin typeface="Times New Roman" panose="02020603050405020304" pitchFamily="18" charset="0"/>
                <a:ea typeface="Times New Roman" panose="02020603050405020304" pitchFamily="18" charset="0"/>
              </a:rPr>
              <a:t>If there is an increase in the total statewide allocation for the Program in Year 2, 3, 4 or 5 of the cycle, </a:t>
            </a:r>
            <a:r>
              <a:rPr lang="en-US">
                <a:effectLst/>
                <a:latin typeface="Times New Roman" panose="02020603050405020304" pitchFamily="18" charset="0"/>
                <a:ea typeface="Times New Roman" panose="02020603050405020304" pitchFamily="18" charset="0"/>
              </a:rPr>
              <a:t>the increased dollars will be reserved for proposals from eligible districts which received a passing score and did not receive an award or participate in Year 1 or prior year in the cycle. Funding will continue for the remaining years of the five-year cycle, contingent upon the State Budget. </a:t>
            </a:r>
          </a:p>
        </p:txBody>
      </p:sp>
    </p:spTree>
    <p:extLst>
      <p:ext uri="{BB962C8B-B14F-4D97-AF65-F5344CB8AC3E}">
        <p14:creationId xmlns:p14="http://schemas.microsoft.com/office/powerpoint/2010/main" val="240171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27CDA-F26B-4B2B-84DC-BAAE4E996F7D}"/>
              </a:ext>
            </a:extLst>
          </p:cNvPr>
          <p:cNvSpPr>
            <a:spLocks noGrp="1"/>
          </p:cNvSpPr>
          <p:nvPr>
            <p:ph type="title"/>
          </p:nvPr>
        </p:nvSpPr>
        <p:spPr>
          <a:xfrm>
            <a:off x="4973475" y="634946"/>
            <a:ext cx="6573260" cy="1450757"/>
          </a:xfrm>
        </p:spPr>
        <p:txBody>
          <a:bodyPr>
            <a:normAutofit/>
          </a:bodyPr>
          <a:lstStyle/>
          <a:p>
            <a:r>
              <a:rPr lang="en-US" b="1">
                <a:latin typeface="Arial Nova" panose="020B0504020202020204" pitchFamily="34" charset="0"/>
              </a:rPr>
              <a:t>Payment Schedule</a:t>
            </a:r>
            <a:br>
              <a:rPr lang="en-US" b="1"/>
            </a:br>
            <a:endParaRPr lang="en-US" b="1"/>
          </a:p>
        </p:txBody>
      </p:sp>
      <p:pic>
        <p:nvPicPr>
          <p:cNvPr id="14" name="Picture 13" descr="Calendar page with a pen on top">
            <a:extLst>
              <a:ext uri="{FF2B5EF4-FFF2-40B4-BE49-F238E27FC236}">
                <a16:creationId xmlns:a16="http://schemas.microsoft.com/office/drawing/2014/main" id="{F22C1E1E-DBAD-42E8-844D-C34045ACCC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074" r="19681" b="-1"/>
          <a:stretch/>
        </p:blipFill>
        <p:spPr>
          <a:xfrm>
            <a:off x="633834" y="3657600"/>
            <a:ext cx="2826904" cy="2296886"/>
          </a:xfrm>
          <a:prstGeom prst="rect">
            <a:avLst/>
          </a:prstGeom>
        </p:spPr>
      </p:pic>
      <p:cxnSp>
        <p:nvCxnSpPr>
          <p:cNvPr id="21" name="Straight Connector 2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3474" y="2086188"/>
            <a:ext cx="6088182"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1AAB04-E97C-4A86-8F83-3C530419FCCA}"/>
              </a:ext>
            </a:extLst>
          </p:cNvPr>
          <p:cNvSpPr>
            <a:spLocks noGrp="1"/>
          </p:cNvSpPr>
          <p:nvPr>
            <p:ph idx="1"/>
          </p:nvPr>
        </p:nvSpPr>
        <p:spPr>
          <a:xfrm>
            <a:off x="4973473" y="2198914"/>
            <a:ext cx="6573261" cy="3670180"/>
          </a:xfrm>
        </p:spPr>
        <p:txBody>
          <a:bodyPr>
            <a:normAutofit/>
          </a:bodyPr>
          <a:lstStyle/>
          <a:p>
            <a:endParaRPr lang="en-US" dirty="0"/>
          </a:p>
          <a:p>
            <a:pPr marL="0" marR="0" indent="0">
              <a:spcBef>
                <a:spcPts val="0"/>
              </a:spcBef>
              <a:spcAft>
                <a:spcPts val="0"/>
              </a:spcAft>
              <a:buNone/>
              <a:tabLst>
                <a:tab pos="-57150" algn="l"/>
              </a:tabLst>
            </a:pP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57150" algn="l"/>
              </a:tabLst>
            </a:pPr>
            <a:r>
              <a:rPr lang="en-US" dirty="0">
                <a:effectLst/>
                <a:latin typeface="Times New Roman" panose="02020603050405020304" pitchFamily="18" charset="0"/>
                <a:ea typeface="Times New Roman" panose="02020603050405020304" pitchFamily="18" charset="0"/>
              </a:rPr>
              <a:t>An initial payment of 25 percent of grant funds will be made upon approval of the Proposed Budget (FS-10) by the Program Office and the Grants Finance Office and approval of the grant procurement record by the Office of the State Comptroller (OSC). Thereafter, up to 90 percent of grant funds will be distributed throughout the project through submission of a Request for Funds (FS-25). Final payments will be released upon submission of a Final Expenditure Report (FS-10-F). This report (FS-10-F) must be submitted directly to the Grants Finance Office by </a:t>
            </a:r>
            <a:r>
              <a:rPr lang="en-US" b="1" dirty="0">
                <a:effectLst/>
                <a:latin typeface="Times New Roman" panose="02020603050405020304" pitchFamily="18" charset="0"/>
                <a:ea typeface="Times New Roman" panose="02020603050405020304" pitchFamily="18" charset="0"/>
              </a:rPr>
              <a:t>July 31 of each </a:t>
            </a:r>
            <a:r>
              <a:rPr lang="en-US" b="1" dirty="0">
                <a:latin typeface="Times New Roman" panose="02020603050405020304" pitchFamily="18" charset="0"/>
                <a:ea typeface="Times New Roman" panose="02020603050405020304" pitchFamily="18" charset="0"/>
              </a:rPr>
              <a:t>grant</a:t>
            </a:r>
            <a:r>
              <a:rPr lang="en-US" b="1" dirty="0">
                <a:effectLst/>
                <a:latin typeface="Times New Roman" panose="02020603050405020304" pitchFamily="18" charset="0"/>
                <a:ea typeface="Times New Roman" panose="02020603050405020304" pitchFamily="18" charset="0"/>
              </a:rPr>
              <a:t> year.</a:t>
            </a:r>
            <a:endParaRPr lang="en-US" dirty="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928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009DF-BA13-4B81-94C2-5471FC8DD585}"/>
              </a:ext>
            </a:extLst>
          </p:cNvPr>
          <p:cNvSpPr>
            <a:spLocks noGrp="1"/>
          </p:cNvSpPr>
          <p:nvPr>
            <p:ph type="title"/>
          </p:nvPr>
        </p:nvSpPr>
        <p:spPr>
          <a:xfrm>
            <a:off x="1096994" y="286603"/>
            <a:ext cx="10055780" cy="1450757"/>
          </a:xfrm>
        </p:spPr>
        <p:txBody>
          <a:bodyPr>
            <a:normAutofit/>
          </a:bodyPr>
          <a:lstStyle/>
          <a:p>
            <a:r>
              <a:rPr lang="en-US" b="1" dirty="0"/>
              <a:t>Required Reports</a:t>
            </a:r>
            <a:endParaRPr lang="en-US" b="1"/>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598363-2E90-4347-9F19-C20059CC601E}"/>
              </a:ext>
            </a:extLst>
          </p:cNvPr>
          <p:cNvSpPr>
            <a:spLocks noGrp="1"/>
          </p:cNvSpPr>
          <p:nvPr>
            <p:ph idx="1"/>
          </p:nvPr>
        </p:nvSpPr>
        <p:spPr>
          <a:xfrm>
            <a:off x="1096993" y="1845734"/>
            <a:ext cx="6453306" cy="4023360"/>
          </a:xfrm>
        </p:spPr>
        <p:txBody>
          <a:bodyPr>
            <a:normAutofit/>
          </a:bodyPr>
          <a:lstStyle/>
          <a:p>
            <a:pPr marL="0" marR="0" indent="0">
              <a:spcBef>
                <a:spcPts val="0"/>
              </a:spcBef>
              <a:spcAft>
                <a:spcPts val="0"/>
              </a:spcAft>
              <a:buNone/>
              <a:tabLst>
                <a:tab pos="-457200" algn="l"/>
              </a:tabLst>
            </a:pPr>
            <a:r>
              <a:rPr lang="en-US" spc="-15" dirty="0">
                <a:effectLst/>
                <a:latin typeface="Times New Roman" panose="02020603050405020304" pitchFamily="18" charset="0"/>
                <a:ea typeface="Times New Roman" panose="02020603050405020304" pitchFamily="18" charset="0"/>
              </a:rPr>
              <a:t>At a minimum, funded projects will file </a:t>
            </a:r>
            <a:r>
              <a:rPr lang="en-US" b="1" spc="-15" dirty="0">
                <a:effectLst/>
                <a:latin typeface="Times New Roman" panose="02020603050405020304" pitchFamily="18" charset="0"/>
                <a:ea typeface="Times New Roman" panose="02020603050405020304" pitchFamily="18" charset="0"/>
              </a:rPr>
              <a:t>a mid-year project report from July through December, </a:t>
            </a:r>
            <a:r>
              <a:rPr lang="en-US" spc="-15" dirty="0">
                <a:effectLst/>
                <a:latin typeface="Times New Roman" panose="02020603050405020304" pitchFamily="18" charset="0"/>
                <a:ea typeface="Times New Roman" panose="02020603050405020304" pitchFamily="18" charset="0"/>
              </a:rPr>
              <a:t>describing</a:t>
            </a:r>
            <a:r>
              <a:rPr lang="en-US" dirty="0">
                <a:effectLst/>
                <a:latin typeface="Times New Roman" panose="02020603050405020304" pitchFamily="18" charset="0"/>
                <a:ea typeface="Times New Roman" panose="02020603050405020304" pitchFamily="18" charset="0"/>
              </a:rPr>
              <a:t> and outlining the rationale for activities and expenditures to date, presenting information about the nature and numbers of participating mentors and interns</a:t>
            </a:r>
            <a:r>
              <a:rPr lang="en-US" b="1"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 </a:t>
            </a:r>
            <a:r>
              <a:rPr lang="en-US" spc="-15" dirty="0">
                <a:effectLst/>
                <a:latin typeface="Times New Roman" panose="02020603050405020304" pitchFamily="18" charset="0"/>
                <a:ea typeface="Times New Roman" panose="02020603050405020304" pitchFamily="18" charset="0"/>
              </a:rPr>
              <a:t>and providing descriptions of any substantial revisions to the original project proposal </a:t>
            </a:r>
            <a:r>
              <a:rPr lang="en-US" b="1" spc="-15" dirty="0">
                <a:effectLst/>
                <a:latin typeface="Times New Roman" panose="02020603050405020304" pitchFamily="18" charset="0"/>
                <a:ea typeface="Times New Roman" panose="02020603050405020304" pitchFamily="18" charset="0"/>
              </a:rPr>
              <a:t>by February 15 of each </a:t>
            </a:r>
            <a:r>
              <a:rPr lang="en-US" b="1" spc="-15" dirty="0">
                <a:latin typeface="Times New Roman" panose="02020603050405020304" pitchFamily="18" charset="0"/>
                <a:ea typeface="Times New Roman" panose="02020603050405020304" pitchFamily="18" charset="0"/>
              </a:rPr>
              <a:t>grant</a:t>
            </a:r>
            <a:r>
              <a:rPr lang="en-US" b="1" spc="-15" dirty="0">
                <a:effectLst/>
                <a:latin typeface="Times New Roman" panose="02020603050405020304" pitchFamily="18" charset="0"/>
                <a:ea typeface="Times New Roman" panose="02020603050405020304" pitchFamily="18" charset="0"/>
              </a:rPr>
              <a:t> year</a:t>
            </a:r>
            <a:r>
              <a:rPr lang="en-US" spc="-15" dirty="0">
                <a:effectLst/>
                <a:latin typeface="Times New Roman" panose="02020603050405020304" pitchFamily="18" charset="0"/>
                <a:ea typeface="Times New Roman" panose="02020603050405020304" pitchFamily="18" charset="0"/>
              </a:rPr>
              <a:t>.  Such information shall be submitted in a form prescribed by the Department. Other reporting may be required if reviews of the program deem they are warranted.</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Lst>
            </a:pPr>
            <a:r>
              <a:rPr lang="en-US" spc="-15"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517CE84-86E8-4DC5-AAE2-7AF0EDF4A4F0}"/>
              </a:ext>
            </a:extLst>
          </p:cNvPr>
          <p:cNvPicPr>
            <a:picLocks noChangeAspect="1"/>
          </p:cNvPicPr>
          <p:nvPr/>
        </p:nvPicPr>
        <p:blipFill>
          <a:blip r:embed="rId2"/>
          <a:stretch>
            <a:fillRect/>
          </a:stretch>
        </p:blipFill>
        <p:spPr>
          <a:xfrm>
            <a:off x="8018481" y="2147364"/>
            <a:ext cx="3134292" cy="3008920"/>
          </a:xfrm>
          <a:prstGeom prst="rect">
            <a:avLst/>
          </a:prstGeom>
        </p:spPr>
      </p:pic>
      <p:sp>
        <p:nvSpPr>
          <p:cNvPr id="13" name="Rectangle 12">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 y="6334316"/>
            <a:ext cx="12188811" cy="66484"/>
          </a:xfrm>
          <a:prstGeom prst="rect">
            <a:avLst/>
          </a:prstGeom>
          <a:solidFill>
            <a:srgbClr val="FFF68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3D4D58"/>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16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latin typeface="Arial Nova" panose="020B0504020202020204" pitchFamily="34" charset="0"/>
              </a:rPr>
              <a:t>PURPOSE OF GRANT</a:t>
            </a:r>
          </a:p>
        </p:txBody>
      </p:sp>
      <p:sp>
        <p:nvSpPr>
          <p:cNvPr id="14" name="Content Placeholder 13"/>
          <p:cNvSpPr>
            <a:spLocks noGrp="1"/>
          </p:cNvSpPr>
          <p:nvPr>
            <p:ph idx="1"/>
          </p:nvPr>
        </p:nvSpPr>
        <p:spPr/>
        <p:txBody>
          <a:bodyPr>
            <a:normAutofit/>
          </a:bodyPr>
          <a:lstStyle/>
          <a:p>
            <a:r>
              <a:rPr lang="en-US" dirty="0"/>
              <a:t>The NYS Mentor Teacher Internship Program was established in 1986 by amendment to Education Law 3033, Chapter 436</a:t>
            </a:r>
            <a:r>
              <a:rPr lang="en-US" b="1" dirty="0"/>
              <a:t>. </a:t>
            </a:r>
            <a:r>
              <a:rPr lang="en-US" dirty="0"/>
              <a:t> The New York State Legislature provides funding for the development and implementation of State-supported mentor teacher internship programs in local school districts and through boards of cooperative educational services (BOCES).</a:t>
            </a:r>
          </a:p>
          <a:p>
            <a:pPr marL="0" indent="0">
              <a:buNone/>
            </a:pPr>
            <a:endParaRPr lang="en-US" dirty="0"/>
          </a:p>
          <a:p>
            <a:r>
              <a:rPr lang="en-US" dirty="0"/>
              <a:t>These programs enable experienced teachers (mentors) in a district or BOCES to provide guidance and support to beginning teachers (interns) in their first and/or second year of teaching. It is anticipated that the induction provided will engage teachers in a productive and satisfying teaching and learning experience. Induction should be designed to enhance teachers’ skills and increase the likelihood of their remaining in the teaching profession</a:t>
            </a:r>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23FE09-F146-4A7B-9E00-CD88710B0C79}"/>
              </a:ext>
            </a:extLst>
          </p:cNvPr>
          <p:cNvSpPr>
            <a:spLocks noGrp="1"/>
          </p:cNvSpPr>
          <p:nvPr>
            <p:ph type="title"/>
          </p:nvPr>
        </p:nvSpPr>
        <p:spPr>
          <a:xfrm>
            <a:off x="492241" y="605896"/>
            <a:ext cx="3084041" cy="5646208"/>
          </a:xfrm>
        </p:spPr>
        <p:txBody>
          <a:bodyPr anchor="ctr">
            <a:normAutofit/>
          </a:bodyPr>
          <a:lstStyle/>
          <a:p>
            <a:r>
              <a:rPr lang="en-US" sz="3600" b="1" dirty="0">
                <a:solidFill>
                  <a:srgbClr val="FFFFFF"/>
                </a:solidFill>
                <a:latin typeface="Arial Nova" panose="020B0504020202020204" pitchFamily="34" charset="0"/>
              </a:rPr>
              <a:t>Required Reports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3E8B4C6-F9F3-4D38-886A-A860156D4D61}"/>
              </a:ext>
            </a:extLst>
          </p:cNvPr>
          <p:cNvSpPr>
            <a:spLocks noGrp="1"/>
          </p:cNvSpPr>
          <p:nvPr>
            <p:ph idx="1"/>
          </p:nvPr>
        </p:nvSpPr>
        <p:spPr>
          <a:xfrm>
            <a:off x="4740781" y="605896"/>
            <a:ext cx="6411992" cy="5646208"/>
          </a:xfrm>
        </p:spPr>
        <p:txBody>
          <a:bodyPr anchor="ctr">
            <a:normAutofit/>
          </a:bodyPr>
          <a:lstStyle/>
          <a:p>
            <a:pPr marL="0" marR="0">
              <a:spcBef>
                <a:spcPts val="0"/>
              </a:spcBef>
              <a:spcAft>
                <a:spcPts val="0"/>
              </a:spcAft>
            </a:pPr>
            <a:r>
              <a:rPr lang="en-US">
                <a:effectLst/>
                <a:latin typeface="Times New Roman" panose="02020603050405020304" pitchFamily="18" charset="0"/>
                <a:ea typeface="Times New Roman" panose="02020603050405020304" pitchFamily="18" charset="0"/>
              </a:rPr>
              <a:t>In addition to filing the final expenditure report as prescribed in the Payment Schedule section, </a:t>
            </a:r>
            <a:r>
              <a:rPr lang="en-US" b="1">
                <a:effectLst/>
                <a:latin typeface="Times New Roman" panose="02020603050405020304" pitchFamily="18" charset="0"/>
                <a:ea typeface="Times New Roman" panose="02020603050405020304" pitchFamily="18" charset="0"/>
              </a:rPr>
              <a:t>funded projects shall file with the Department, on or before July 31 of each grant year, an Annual Program Report including an FS-10F and </a:t>
            </a:r>
            <a:r>
              <a:rPr lang="en-US">
                <a:effectLst/>
                <a:latin typeface="Times New Roman" panose="02020603050405020304" pitchFamily="18" charset="0"/>
                <a:ea typeface="Times New Roman" panose="02020603050405020304" pitchFamily="18" charset="0"/>
              </a:rPr>
              <a:t>shall include:</a:t>
            </a:r>
          </a:p>
          <a:p>
            <a:pPr marL="228600" marR="0" indent="457200">
              <a:spcBef>
                <a:spcPts val="0"/>
              </a:spcBef>
              <a:spcAft>
                <a:spcPts val="0"/>
              </a:spcAft>
            </a:pPr>
            <a:r>
              <a:rPr lang="en-US">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mj-lt"/>
              <a:buAutoNum type="arabicPeriod"/>
            </a:pPr>
            <a:r>
              <a:rPr lang="en-US">
                <a:effectLst/>
                <a:latin typeface="Times New Roman" panose="02020603050405020304" pitchFamily="18" charset="0"/>
                <a:ea typeface="Times New Roman" panose="02020603050405020304" pitchFamily="18" charset="0"/>
              </a:rPr>
              <a:t>the names of the Interns who successfully completed the Mentor Teacher Internship Program, </a:t>
            </a:r>
          </a:p>
          <a:p>
            <a:pPr marL="342900" marR="0" lvl="0" indent="-342900">
              <a:spcBef>
                <a:spcPts val="0"/>
              </a:spcBef>
              <a:spcAft>
                <a:spcPts val="0"/>
              </a:spcAft>
              <a:buFont typeface="+mj-lt"/>
              <a:buAutoNum type="arabicPeriod"/>
            </a:pPr>
            <a:r>
              <a:rPr lang="en-US">
                <a:effectLst/>
                <a:latin typeface="Times New Roman" panose="02020603050405020304" pitchFamily="18" charset="0"/>
                <a:ea typeface="Times New Roman" panose="02020603050405020304" pitchFamily="18" charset="0"/>
              </a:rPr>
              <a:t>the areas of certification/certificate titles for Mentors and Interns, </a:t>
            </a:r>
          </a:p>
          <a:p>
            <a:pPr marL="342900" marR="0" lvl="0" indent="-342900">
              <a:spcBef>
                <a:spcPts val="0"/>
              </a:spcBef>
              <a:spcAft>
                <a:spcPts val="0"/>
              </a:spcAft>
              <a:buFont typeface="+mj-lt"/>
              <a:buAutoNum type="arabicPeriod"/>
            </a:pPr>
            <a:r>
              <a:rPr lang="en-US">
                <a:effectLst/>
                <a:latin typeface="Times New Roman" panose="02020603050405020304" pitchFamily="18" charset="0"/>
                <a:ea typeface="Times New Roman" panose="02020603050405020304" pitchFamily="18" charset="0"/>
              </a:rPr>
              <a:t>the certificate area and number of years of teaching experience of the Mentors,</a:t>
            </a:r>
          </a:p>
          <a:p>
            <a:pPr marL="342900" marR="0" lvl="0" indent="-342900">
              <a:spcBef>
                <a:spcPts val="0"/>
              </a:spcBef>
              <a:spcAft>
                <a:spcPts val="0"/>
              </a:spcAft>
              <a:buFont typeface="+mj-lt"/>
              <a:buAutoNum type="arabicPeriod"/>
            </a:pPr>
            <a:r>
              <a:rPr lang="en-US">
                <a:effectLst/>
                <a:latin typeface="Times New Roman" panose="02020603050405020304" pitchFamily="18" charset="0"/>
                <a:ea typeface="Times New Roman" panose="02020603050405020304" pitchFamily="18" charset="0"/>
              </a:rPr>
              <a:t>a description of the teaching assignments of each Mentor and Intern, </a:t>
            </a:r>
          </a:p>
          <a:p>
            <a:pPr marL="342900" marR="0" lvl="0" indent="-342900">
              <a:spcBef>
                <a:spcPts val="0"/>
              </a:spcBef>
              <a:spcAft>
                <a:spcPts val="0"/>
              </a:spcAft>
              <a:buFont typeface="+mj-lt"/>
              <a:buAutoNum type="arabicPeriod"/>
            </a:pPr>
            <a:r>
              <a:rPr lang="en-US">
                <a:effectLst/>
                <a:latin typeface="Times New Roman" panose="02020603050405020304" pitchFamily="18" charset="0"/>
                <a:ea typeface="Times New Roman" panose="02020603050405020304" pitchFamily="18" charset="0"/>
              </a:rPr>
              <a:t>a description of the Mentor training,</a:t>
            </a:r>
          </a:p>
          <a:p>
            <a:pPr marL="342900" marR="0" lvl="0" indent="-342900">
              <a:spcBef>
                <a:spcPts val="0"/>
              </a:spcBef>
              <a:spcAft>
                <a:spcPts val="0"/>
              </a:spcAft>
              <a:buFont typeface="+mj-lt"/>
              <a:buAutoNum type="arabicPeriod"/>
            </a:pPr>
            <a:r>
              <a:rPr lang="en-US">
                <a:effectLst/>
                <a:latin typeface="Times New Roman" panose="02020603050405020304" pitchFamily="18" charset="0"/>
                <a:ea typeface="Times New Roman" panose="02020603050405020304" pitchFamily="18" charset="0"/>
              </a:rPr>
              <a:t>how the funding was used, types of activities conducted, and</a:t>
            </a:r>
          </a:p>
          <a:p>
            <a:pPr marL="342900" marR="0" lvl="0" indent="-342900">
              <a:spcBef>
                <a:spcPts val="0"/>
              </a:spcBef>
              <a:spcAft>
                <a:spcPts val="0"/>
              </a:spcAft>
              <a:buFont typeface="+mj-lt"/>
              <a:buAutoNum type="arabicPeriod"/>
            </a:pPr>
            <a:r>
              <a:rPr lang="en-US">
                <a:effectLst/>
                <a:latin typeface="Times New Roman" panose="02020603050405020304" pitchFamily="18" charset="0"/>
                <a:ea typeface="Times New Roman" panose="02020603050405020304" pitchFamily="18" charset="0"/>
              </a:rPr>
              <a:t>evidence of results, and other evaluation and descriptive information as the Commissioner may require.</a:t>
            </a:r>
          </a:p>
          <a:p>
            <a:pPr marL="0" marR="0">
              <a:spcBef>
                <a:spcPts val="0"/>
              </a:spcBef>
              <a:spcAft>
                <a:spcPts val="0"/>
              </a:spcAft>
            </a:pPr>
            <a:r>
              <a:rPr lang="en-US" b="1" u="none" strike="noStrike">
                <a:effectLst/>
                <a:latin typeface="Arial" panose="020B0604020202020204" pitchFamily="34" charset="0"/>
                <a:ea typeface="Times New Roman" panose="02020603050405020304" pitchFamily="18" charset="0"/>
              </a:rPr>
              <a:t> </a:t>
            </a:r>
            <a:endParaRPr lang="en-US">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75201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5C4E7DE-6D4F-440F-B392-F13BF9E82915}"/>
              </a:ext>
            </a:extLst>
          </p:cNvPr>
          <p:cNvSpPr>
            <a:spLocks noGrp="1"/>
          </p:cNvSpPr>
          <p:nvPr>
            <p:ph type="title"/>
          </p:nvPr>
        </p:nvSpPr>
        <p:spPr>
          <a:xfrm>
            <a:off x="492241" y="605896"/>
            <a:ext cx="3084041" cy="5646208"/>
          </a:xfrm>
        </p:spPr>
        <p:txBody>
          <a:bodyPr anchor="ctr">
            <a:normAutofit/>
          </a:bodyPr>
          <a:lstStyle/>
          <a:p>
            <a:r>
              <a:rPr lang="en-US" sz="3300" b="1" dirty="0">
                <a:solidFill>
                  <a:srgbClr val="FFFFFF"/>
                </a:solidFill>
                <a:latin typeface="Arial Nova" panose="020B0504020202020204" pitchFamily="34" charset="0"/>
              </a:rPr>
              <a:t>Submission Requirements</a:t>
            </a:r>
          </a:p>
        </p:txBody>
      </p:sp>
      <p:sp>
        <p:nvSpPr>
          <p:cNvPr id="31"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Content Placeholder 2">
            <a:extLst>
              <a:ext uri="{FF2B5EF4-FFF2-40B4-BE49-F238E27FC236}">
                <a16:creationId xmlns:a16="http://schemas.microsoft.com/office/drawing/2014/main" id="{1661826F-063D-4215-A8E0-4A3760199330}"/>
              </a:ext>
            </a:extLst>
          </p:cNvPr>
          <p:cNvSpPr>
            <a:spLocks noGrp="1"/>
          </p:cNvSpPr>
          <p:nvPr>
            <p:ph idx="1"/>
          </p:nvPr>
        </p:nvSpPr>
        <p:spPr>
          <a:xfrm>
            <a:off x="4740781" y="605896"/>
            <a:ext cx="6411992" cy="5646208"/>
          </a:xfrm>
        </p:spPr>
        <p:txBody>
          <a:bodyPr anchor="ctr">
            <a:normAutofit/>
          </a:bodyPr>
          <a:lstStyle/>
          <a:p>
            <a:pPr marL="0" marR="0" indent="0">
              <a:spcBef>
                <a:spcPts val="0"/>
              </a:spcBef>
              <a:spcAft>
                <a:spcPts val="600"/>
              </a:spcAft>
              <a:buNone/>
            </a:pPr>
            <a:r>
              <a:rPr lang="en-US" dirty="0">
                <a:effectLst/>
                <a:latin typeface="Times New Roman" panose="02020603050405020304" pitchFamily="18" charset="0"/>
                <a:ea typeface="Times New Roman" panose="02020603050405020304" pitchFamily="18" charset="0"/>
              </a:rPr>
              <a:t>An electronic version of the complete application in Microsoft Word (.doc) or portable document format (.pdf) must be sent to </a:t>
            </a:r>
            <a:r>
              <a:rPr lang="en-US" u="sng" dirty="0">
                <a:effectLst/>
                <a:latin typeface="Times New Roman" panose="02020603050405020304" pitchFamily="18" charset="0"/>
                <a:ea typeface="Times New Roman" panose="02020603050405020304" pitchFamily="18" charset="0"/>
                <a:hlinkClick r:id="rId2"/>
              </a:rPr>
              <a:t>MTIP@nysed.gov</a:t>
            </a:r>
            <a:r>
              <a:rPr lang="en-US" dirty="0">
                <a:effectLst/>
                <a:latin typeface="Times New Roman" panose="02020603050405020304" pitchFamily="18" charset="0"/>
                <a:ea typeface="Times New Roman" panose="02020603050405020304" pitchFamily="18" charset="0"/>
              </a:rPr>
              <a:t> by no later than 5:00 Eastern time on </a:t>
            </a:r>
            <a:r>
              <a:rPr lang="en-US" b="1" dirty="0">
                <a:effectLst/>
                <a:latin typeface="Times New Roman" panose="02020603050405020304" pitchFamily="18" charset="0"/>
                <a:ea typeface="Times New Roman" panose="02020603050405020304" pitchFamily="18" charset="0"/>
              </a:rPr>
              <a:t>May 10, 2023.</a:t>
            </a:r>
          </a:p>
          <a:p>
            <a:pPr marL="0" marR="0">
              <a:spcBef>
                <a:spcPts val="0"/>
              </a:spcBef>
              <a:spcAft>
                <a:spcPts val="600"/>
              </a:spcAft>
            </a:pPr>
            <a:r>
              <a:rPr lang="en-US" dirty="0">
                <a:effectLst/>
                <a:latin typeface="Times New Roman" panose="02020603050405020304" pitchFamily="18" charset="0"/>
                <a:ea typeface="Times New Roman" panose="02020603050405020304" pitchFamily="18" charset="0"/>
              </a:rPr>
              <a:t> </a:t>
            </a:r>
          </a:p>
          <a:p>
            <a:pPr marL="0" marR="0" indent="0">
              <a:spcBef>
                <a:spcPts val="0"/>
              </a:spcBef>
              <a:spcAft>
                <a:spcPts val="600"/>
              </a:spcAft>
              <a:buNone/>
            </a:pPr>
            <a:r>
              <a:rPr lang="en-US" dirty="0">
                <a:effectLst/>
                <a:latin typeface="Times New Roman" panose="02020603050405020304" pitchFamily="18" charset="0"/>
                <a:ea typeface="Times New Roman" panose="02020603050405020304" pitchFamily="18" charset="0"/>
              </a:rPr>
              <a:t>Applicants must also </a:t>
            </a:r>
            <a:r>
              <a:rPr lang="en-US" b="1" dirty="0">
                <a:effectLst/>
                <a:latin typeface="Times New Roman" panose="02020603050405020304" pitchFamily="18" charset="0"/>
                <a:ea typeface="Times New Roman" panose="02020603050405020304" pitchFamily="18" charset="0"/>
              </a:rPr>
              <a:t>mail in one original and two copies of the signed FS-10 budget.</a:t>
            </a:r>
            <a:r>
              <a:rPr lang="en-US" dirty="0">
                <a:effectLst/>
                <a:latin typeface="Times New Roman" panose="02020603050405020304" pitchFamily="18" charset="0"/>
                <a:ea typeface="Times New Roman" panose="02020603050405020304" pitchFamily="18" charset="0"/>
              </a:rPr>
              <a:t> This must be </a:t>
            </a:r>
            <a:r>
              <a:rPr lang="en-US" b="1" dirty="0">
                <a:effectLst/>
                <a:latin typeface="Times New Roman" panose="02020603050405020304" pitchFamily="18" charset="0"/>
                <a:ea typeface="Times New Roman" panose="02020603050405020304" pitchFamily="18" charset="0"/>
              </a:rPr>
              <a:t>postmarked</a:t>
            </a:r>
            <a:r>
              <a:rPr lang="en-US" dirty="0">
                <a:effectLst/>
                <a:latin typeface="Times New Roman" panose="02020603050405020304" pitchFamily="18" charset="0"/>
                <a:ea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rPr>
              <a:t>by</a:t>
            </a:r>
            <a:r>
              <a:rPr lang="en-US" dirty="0">
                <a:effectLst/>
                <a:latin typeface="Times New Roman" panose="02020603050405020304" pitchFamily="18" charset="0"/>
                <a:ea typeface="Times New Roman" panose="02020603050405020304" pitchFamily="18" charset="0"/>
              </a:rPr>
              <a:t> the application due date of </a:t>
            </a:r>
            <a:r>
              <a:rPr lang="en-US" b="1" dirty="0">
                <a:effectLst/>
                <a:latin typeface="Times New Roman" panose="02020603050405020304" pitchFamily="18" charset="0"/>
                <a:ea typeface="Times New Roman" panose="02020603050405020304" pitchFamily="18" charset="0"/>
              </a:rPr>
              <a:t>May 10, 2023.</a:t>
            </a:r>
          </a:p>
          <a:p>
            <a:pPr marL="0" marR="0">
              <a:spcBef>
                <a:spcPts val="0"/>
              </a:spcBef>
              <a:spcAft>
                <a:spcPts val="600"/>
              </a:spcAft>
            </a:pPr>
            <a:endParaRPr lang="en-US" dirty="0">
              <a:latin typeface="Times New Roman" panose="02020603050405020304" pitchFamily="18" charset="0"/>
              <a:ea typeface="Times New Roman" panose="02020603050405020304" pitchFamily="18" charset="0"/>
            </a:endParaRPr>
          </a:p>
          <a:p>
            <a:pPr marL="0" marR="0">
              <a:spcBef>
                <a:spcPts val="0"/>
              </a:spcBef>
              <a:spcAft>
                <a:spcPts val="600"/>
              </a:spcAft>
            </a:pPr>
            <a:r>
              <a:rPr lang="en-US" b="1" dirty="0">
                <a:effectLst/>
                <a:latin typeface="Times New Roman" panose="02020603050405020304" pitchFamily="18" charset="0"/>
                <a:ea typeface="Times New Roman" panose="02020603050405020304" pitchFamily="18" charset="0"/>
              </a:rPr>
              <a:t>The FS-10 budget should be mailed to:</a:t>
            </a:r>
          </a:p>
          <a:p>
            <a:pPr marL="0" marR="0">
              <a:spcBef>
                <a:spcPts val="0"/>
              </a:spcBef>
              <a:spcAft>
                <a:spcPts val="600"/>
              </a:spcAft>
            </a:pP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dirty="0">
                <a:effectLst/>
                <a:latin typeface="Times New Roman" panose="02020603050405020304" pitchFamily="18" charset="0"/>
                <a:ea typeface="Times New Roman" panose="02020603050405020304" pitchFamily="18" charset="0"/>
              </a:rPr>
              <a:t>New York State Education Department</a:t>
            </a:r>
          </a:p>
          <a:p>
            <a:pPr marL="0" marR="0">
              <a:spcBef>
                <a:spcPts val="0"/>
              </a:spcBef>
              <a:spcAft>
                <a:spcPts val="600"/>
              </a:spcAft>
              <a:tabLst>
                <a:tab pos="-457200" algn="l"/>
              </a:tabLst>
            </a:pPr>
            <a:r>
              <a:rPr lang="en-US" spc="-15" dirty="0">
                <a:effectLst/>
                <a:latin typeface="Times New Roman" panose="02020603050405020304" pitchFamily="18" charset="0"/>
                <a:ea typeface="Times New Roman" panose="02020603050405020304" pitchFamily="18" charset="0"/>
              </a:rPr>
              <a:t>Mentor Teacher Internship Program (MTIP)</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600"/>
              </a:spcAft>
              <a:tabLst>
                <a:tab pos="-457200" algn="l"/>
              </a:tabLst>
            </a:pPr>
            <a:r>
              <a:rPr lang="en-US" spc="-15" dirty="0">
                <a:effectLst/>
                <a:latin typeface="Times New Roman" panose="02020603050405020304" pitchFamily="18" charset="0"/>
                <a:ea typeface="Times New Roman" panose="02020603050405020304" pitchFamily="18" charset="0"/>
              </a:rPr>
              <a:t>89 Washington Avenue, Room 975 EBA</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600"/>
              </a:spcAft>
              <a:tabLst>
                <a:tab pos="-457200" algn="l"/>
              </a:tabLst>
            </a:pPr>
            <a:r>
              <a:rPr lang="en-US" spc="-15" dirty="0">
                <a:effectLst/>
                <a:latin typeface="Times New Roman" panose="02020603050405020304" pitchFamily="18" charset="0"/>
                <a:ea typeface="Times New Roman" panose="02020603050405020304" pitchFamily="18" charset="0"/>
              </a:rPr>
              <a:t>Albany, NY 12234</a:t>
            </a:r>
          </a:p>
          <a:p>
            <a:pPr marL="0" marR="0">
              <a:spcBef>
                <a:spcPts val="0"/>
              </a:spcBef>
              <a:spcAft>
                <a:spcPts val="600"/>
              </a:spcAft>
              <a:tabLst>
                <a:tab pos="-457200" algn="l"/>
              </a:tabLst>
            </a:pPr>
            <a:endParaRPr lang="en-US" dirty="0">
              <a:effectLst/>
              <a:latin typeface="Times New Roman" panose="02020603050405020304" pitchFamily="18" charset="0"/>
              <a:ea typeface="Times New Roman" panose="02020603050405020304" pitchFamily="18" charset="0"/>
            </a:endParaRPr>
          </a:p>
        </p:txBody>
      </p:sp>
      <p:pic>
        <p:nvPicPr>
          <p:cNvPr id="6" name="Picture 5" descr="Spreadsheet and calculator">
            <a:extLst>
              <a:ext uri="{FF2B5EF4-FFF2-40B4-BE49-F238E27FC236}">
                <a16:creationId xmlns:a16="http://schemas.microsoft.com/office/drawing/2014/main" id="{7EF46677-D261-AEE3-FE9E-EDE6ACCEA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5175">
            <a:off x="9752012" y="5239172"/>
            <a:ext cx="2038532" cy="1315879"/>
          </a:xfrm>
          <a:prstGeom prst="rect">
            <a:avLst/>
          </a:prstGeom>
        </p:spPr>
      </p:pic>
    </p:spTree>
    <p:extLst>
      <p:ext uri="{BB962C8B-B14F-4D97-AF65-F5344CB8AC3E}">
        <p14:creationId xmlns:p14="http://schemas.microsoft.com/office/powerpoint/2010/main" val="404462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407F-D3C0-49F3-A03B-9EF3F250251B}"/>
              </a:ext>
            </a:extLst>
          </p:cNvPr>
          <p:cNvSpPr>
            <a:spLocks noGrp="1"/>
          </p:cNvSpPr>
          <p:nvPr>
            <p:ph type="title"/>
          </p:nvPr>
        </p:nvSpPr>
        <p:spPr/>
        <p:txBody>
          <a:bodyPr/>
          <a:lstStyle/>
          <a:p>
            <a:pPr algn="ctr"/>
            <a:r>
              <a:rPr lang="en-US" b="1" dirty="0">
                <a:latin typeface="Arial Nova" panose="020B0504020202020204" pitchFamily="34" charset="0"/>
              </a:rPr>
              <a:t>MTIP Questions and Answers</a:t>
            </a:r>
          </a:p>
        </p:txBody>
      </p:sp>
      <p:sp>
        <p:nvSpPr>
          <p:cNvPr id="3" name="Content Placeholder 2">
            <a:extLst>
              <a:ext uri="{FF2B5EF4-FFF2-40B4-BE49-F238E27FC236}">
                <a16:creationId xmlns:a16="http://schemas.microsoft.com/office/drawing/2014/main" id="{73483C12-9770-43B6-A443-6A18262CEB3B}"/>
              </a:ext>
            </a:extLst>
          </p:cNvPr>
          <p:cNvSpPr>
            <a:spLocks noGrp="1"/>
          </p:cNvSpPr>
          <p:nvPr>
            <p:ph idx="1"/>
          </p:nvPr>
        </p:nvSpPr>
        <p:spPr/>
        <p:txBody>
          <a:bodyPr/>
          <a:lstStyle/>
          <a:p>
            <a:r>
              <a:rPr lang="en-US" dirty="0"/>
              <a:t>All questions must be submitted via E-mail to;</a:t>
            </a:r>
          </a:p>
          <a:p>
            <a:pPr marL="0" indent="0">
              <a:buNone/>
            </a:pPr>
            <a:r>
              <a:rPr lang="en-US" b="1" dirty="0">
                <a:solidFill>
                  <a:srgbClr val="002060"/>
                </a:solidFill>
                <a:hlinkClick r:id="rId2">
                  <a:extLst>
                    <a:ext uri="{A12FA001-AC4F-418D-AE19-62706E023703}">
                      <ahyp:hlinkClr xmlns:ahyp="http://schemas.microsoft.com/office/drawing/2018/hyperlinkcolor" val="tx"/>
                    </a:ext>
                  </a:extLst>
                </a:hlinkClick>
              </a:rPr>
              <a:t>MTIP@nysed.gov</a:t>
            </a:r>
            <a:r>
              <a:rPr lang="en-US" b="1" dirty="0">
                <a:solidFill>
                  <a:srgbClr val="002060"/>
                </a:solidFill>
              </a:rPr>
              <a:t> </a:t>
            </a:r>
            <a:r>
              <a:rPr lang="en-US" dirty="0"/>
              <a:t>by April 7, 2023</a:t>
            </a:r>
          </a:p>
          <a:p>
            <a:pPr marL="0" indent="0">
              <a:buNone/>
            </a:pPr>
            <a:endParaRPr lang="en-US" dirty="0"/>
          </a:p>
          <a:p>
            <a:r>
              <a:rPr lang="en-US" dirty="0"/>
              <a:t>A complete list of Questions and Answers will be posted to:</a:t>
            </a:r>
          </a:p>
          <a:p>
            <a:r>
              <a:rPr lang="en-US" b="1" dirty="0">
                <a:solidFill>
                  <a:srgbClr val="002060"/>
                </a:solidFill>
                <a:hlinkClick r:id="rId3">
                  <a:extLst>
                    <a:ext uri="{A12FA001-AC4F-418D-AE19-62706E023703}">
                      <ahyp:hlinkClr xmlns:ahyp="http://schemas.microsoft.com/office/drawing/2018/hyperlinkcolor" val="tx"/>
                    </a:ext>
                  </a:extLst>
                </a:hlinkClick>
              </a:rPr>
              <a:t>MTIP</a:t>
            </a:r>
            <a:r>
              <a:rPr lang="en-US" dirty="0">
                <a:solidFill>
                  <a:srgbClr val="002060"/>
                </a:solidFill>
              </a:rPr>
              <a:t> </a:t>
            </a:r>
            <a:r>
              <a:rPr lang="en-US" dirty="0"/>
              <a:t>no later  than April 21, 2023</a:t>
            </a:r>
          </a:p>
        </p:txBody>
      </p:sp>
      <p:pic>
        <p:nvPicPr>
          <p:cNvPr id="4" name="Picture 3">
            <a:extLst>
              <a:ext uri="{FF2B5EF4-FFF2-40B4-BE49-F238E27FC236}">
                <a16:creationId xmlns:a16="http://schemas.microsoft.com/office/drawing/2014/main" id="{C2E67E2D-A8BA-4555-8D21-358A4BB3FA84}"/>
              </a:ext>
            </a:extLst>
          </p:cNvPr>
          <p:cNvPicPr>
            <a:picLocks noChangeAspect="1"/>
          </p:cNvPicPr>
          <p:nvPr/>
        </p:nvPicPr>
        <p:blipFill>
          <a:blip r:embed="rId4"/>
          <a:stretch>
            <a:fillRect/>
          </a:stretch>
        </p:blipFill>
        <p:spPr>
          <a:xfrm rot="362755">
            <a:off x="9000114" y="2100865"/>
            <a:ext cx="2365453" cy="1763705"/>
          </a:xfrm>
          <a:prstGeom prst="rect">
            <a:avLst/>
          </a:prstGeom>
        </p:spPr>
      </p:pic>
      <p:pic>
        <p:nvPicPr>
          <p:cNvPr id="5" name="Picture 4" descr="A picture containing building, outdoor, colonnade, government building&#10;&#10;Description automatically generated">
            <a:extLst>
              <a:ext uri="{FF2B5EF4-FFF2-40B4-BE49-F238E27FC236}">
                <a16:creationId xmlns:a16="http://schemas.microsoft.com/office/drawing/2014/main" id="{08214A17-4FD1-4FF8-F76B-87CF039DC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65" y="4797645"/>
            <a:ext cx="2855618" cy="1450756"/>
          </a:xfrm>
          <a:prstGeom prst="rect">
            <a:avLst/>
          </a:prstGeom>
        </p:spPr>
      </p:pic>
    </p:spTree>
    <p:extLst>
      <p:ext uri="{BB962C8B-B14F-4D97-AF65-F5344CB8AC3E}">
        <p14:creationId xmlns:p14="http://schemas.microsoft.com/office/powerpoint/2010/main" val="60516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title="Title and Content Layout with Chart"/>
          <p:cNvSpPr>
            <a:spLocks noGrp="1"/>
          </p:cNvSpPr>
          <p:nvPr>
            <p:ph type="title"/>
          </p:nvPr>
        </p:nvSpPr>
        <p:spPr>
          <a:xfrm>
            <a:off x="492241" y="605896"/>
            <a:ext cx="3084041" cy="5646208"/>
          </a:xfrm>
        </p:spPr>
        <p:txBody>
          <a:bodyPr anchor="ctr">
            <a:normAutofit/>
          </a:bodyPr>
          <a:lstStyle/>
          <a:p>
            <a:r>
              <a:rPr lang="en-US" sz="3600" b="1" dirty="0">
                <a:solidFill>
                  <a:srgbClr val="FFFFFF"/>
                </a:solidFill>
                <a:latin typeface="Arial Nova" panose="020B0504020202020204" pitchFamily="34" charset="0"/>
              </a:rPr>
              <a:t>Essential Components of the MTIP</a:t>
            </a:r>
          </a:p>
        </p:txBody>
      </p:sp>
      <p:sp>
        <p:nvSpPr>
          <p:cNvPr id="20"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CA60C87-DCD6-4E64-B1BC-C064AF691211}"/>
              </a:ext>
            </a:extLst>
          </p:cNvPr>
          <p:cNvSpPr>
            <a:spLocks noGrp="1"/>
          </p:cNvSpPr>
          <p:nvPr>
            <p:ph idx="1"/>
          </p:nvPr>
        </p:nvSpPr>
        <p:spPr>
          <a:xfrm>
            <a:off x="4341812" y="605896"/>
            <a:ext cx="7467600" cy="5646208"/>
          </a:xfrm>
        </p:spPr>
        <p:txBody>
          <a:bodyPr anchor="ctr">
            <a:normAutofit/>
          </a:bodyPr>
          <a:lstStyle/>
          <a:p>
            <a:pPr marL="0" indent="0">
              <a:buNone/>
            </a:pPr>
            <a:r>
              <a:rPr lang="en-US" sz="1500" dirty="0">
                <a:latin typeface="Arial Nova" panose="020B0504020202020204" pitchFamily="34" charset="0"/>
              </a:rPr>
              <a:t>The essential components of mentor teacher internship projects, pursuant to Section 3033 of the Education Law, Part 85 of the Regulations of the Commissioner of Education and are consistent with the </a:t>
            </a:r>
            <a:r>
              <a:rPr lang="en-US" sz="1500" u="sng" dirty="0">
                <a:latin typeface="Arial Nova" panose="020B0504020202020204" pitchFamily="34" charset="0"/>
                <a:hlinkClick r:id="rId2"/>
              </a:rPr>
              <a:t>New York State Mentoring Standards</a:t>
            </a:r>
            <a:r>
              <a:rPr lang="en-US" sz="1500" dirty="0">
                <a:latin typeface="Arial Nova" panose="020B0504020202020204" pitchFamily="34" charset="0"/>
                <a:hlinkClick r:id="rId2"/>
              </a:rPr>
              <a:t> </a:t>
            </a:r>
            <a:r>
              <a:rPr lang="en-US" sz="1500" dirty="0">
                <a:latin typeface="Arial Nova" panose="020B0504020202020204" pitchFamily="34" charset="0"/>
              </a:rPr>
              <a:t>(see Appendix 1) and include, but are not limited to:</a:t>
            </a:r>
          </a:p>
          <a:p>
            <a:pPr marL="0" lvl="0" indent="0">
              <a:buNone/>
            </a:pPr>
            <a:r>
              <a:rPr lang="en-US" sz="1500" dirty="0">
                <a:latin typeface="Arial Nova" panose="020B0504020202020204" pitchFamily="34" charset="0"/>
              </a:rPr>
              <a:t>Program focus on the mentor/intern relationship which develops throughout the project year, as the mentor guides the new teacher to self-assessment, professional confidence, and independence	</a:t>
            </a:r>
          </a:p>
          <a:p>
            <a:pPr lvl="0"/>
            <a:r>
              <a:rPr lang="en-US" sz="1500" dirty="0">
                <a:latin typeface="Arial Nova" panose="020B0504020202020204" pitchFamily="34" charset="0"/>
              </a:rPr>
              <a:t>Joint development by school administration and local teachers' bargaining agent:</a:t>
            </a:r>
          </a:p>
          <a:p>
            <a:pPr lvl="0">
              <a:buFont typeface="Wingdings" panose="05000000000000000000" pitchFamily="2" charset="2"/>
              <a:buChar char="§"/>
            </a:pPr>
            <a:r>
              <a:rPr lang="en-US" sz="1500" dirty="0">
                <a:latin typeface="Arial Nova" panose="020B0504020202020204" pitchFamily="34" charset="0"/>
              </a:rPr>
              <a:t>Release time for interns and mentors</a:t>
            </a:r>
          </a:p>
          <a:p>
            <a:pPr lvl="0">
              <a:buFont typeface="Wingdings" panose="05000000000000000000" pitchFamily="2" charset="2"/>
              <a:buChar char="§"/>
            </a:pPr>
            <a:r>
              <a:rPr lang="en-US" sz="1500" dirty="0">
                <a:latin typeface="Arial Nova" panose="020B0504020202020204" pitchFamily="34" charset="0"/>
              </a:rPr>
              <a:t>Selection of mentors and interns</a:t>
            </a:r>
          </a:p>
          <a:p>
            <a:pPr lvl="0">
              <a:buFont typeface="Wingdings" panose="05000000000000000000" pitchFamily="2" charset="2"/>
              <a:buChar char="§"/>
            </a:pPr>
            <a:r>
              <a:rPr lang="en-US" sz="1500" dirty="0">
                <a:latin typeface="Arial Nova" panose="020B0504020202020204" pitchFamily="34" charset="0"/>
              </a:rPr>
              <a:t>Training for mentors and interns</a:t>
            </a:r>
          </a:p>
          <a:p>
            <a:pPr lvl="0">
              <a:buFont typeface="Wingdings" panose="05000000000000000000" pitchFamily="2" charset="2"/>
              <a:buChar char="§"/>
            </a:pPr>
            <a:r>
              <a:rPr lang="en-US" sz="1500" dirty="0">
                <a:latin typeface="Arial Nova" panose="020B0504020202020204" pitchFamily="34" charset="0"/>
              </a:rPr>
              <a:t>Activities and role of the mentors</a:t>
            </a:r>
          </a:p>
          <a:p>
            <a:pPr lvl="0">
              <a:buFont typeface="Wingdings" panose="05000000000000000000" pitchFamily="2" charset="2"/>
              <a:buChar char="§"/>
            </a:pPr>
            <a:r>
              <a:rPr lang="en-US" sz="1500" dirty="0">
                <a:latin typeface="Arial Nova" panose="020B0504020202020204" pitchFamily="34" charset="0"/>
              </a:rPr>
              <a:t>Activities and role of the interns</a:t>
            </a:r>
          </a:p>
          <a:p>
            <a:pPr lvl="0">
              <a:buFont typeface="Wingdings" panose="05000000000000000000" pitchFamily="2" charset="2"/>
              <a:buChar char="§"/>
            </a:pPr>
            <a:r>
              <a:rPr lang="en-US" sz="1500" dirty="0">
                <a:latin typeface="Arial Nova" panose="020B0504020202020204" pitchFamily="34" charset="0"/>
              </a:rPr>
              <a:t>Role of building principals</a:t>
            </a:r>
          </a:p>
          <a:p>
            <a:pPr lvl="0">
              <a:buFont typeface="Wingdings" panose="05000000000000000000" pitchFamily="2" charset="2"/>
              <a:buChar char="§"/>
            </a:pPr>
            <a:r>
              <a:rPr lang="en-US" sz="1500" dirty="0">
                <a:latin typeface="Arial Nova" panose="020B0504020202020204" pitchFamily="34" charset="0"/>
              </a:rPr>
              <a:t>Program evaluation</a:t>
            </a:r>
          </a:p>
          <a:p>
            <a:pPr lvl="0">
              <a:buFont typeface="Wingdings" panose="05000000000000000000" pitchFamily="2" charset="2"/>
              <a:buChar char="§"/>
            </a:pPr>
            <a:r>
              <a:rPr lang="en-US" sz="1500" dirty="0">
                <a:latin typeface="Arial Nova" panose="020B0504020202020204" pitchFamily="34" charset="0"/>
              </a:rPr>
              <a:t>Program management</a:t>
            </a:r>
          </a:p>
        </p:txBody>
      </p:sp>
    </p:spTree>
    <p:extLst>
      <p:ext uri="{BB962C8B-B14F-4D97-AF65-F5344CB8AC3E}">
        <p14:creationId xmlns:p14="http://schemas.microsoft.com/office/powerpoint/2010/main" val="141978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EA91-D620-4102-AE3F-02798A11B039}"/>
              </a:ext>
            </a:extLst>
          </p:cNvPr>
          <p:cNvSpPr>
            <a:spLocks noGrp="1"/>
          </p:cNvSpPr>
          <p:nvPr>
            <p:ph type="title"/>
          </p:nvPr>
        </p:nvSpPr>
        <p:spPr>
          <a:xfrm>
            <a:off x="1522414" y="533400"/>
            <a:ext cx="9601200" cy="990600"/>
          </a:xfrm>
        </p:spPr>
        <p:txBody>
          <a:bodyPr>
            <a:normAutofit fontScale="90000"/>
          </a:bodyPr>
          <a:lstStyle/>
          <a:p>
            <a:pPr algn="ctr"/>
            <a:r>
              <a:rPr lang="en-US" b="1" dirty="0">
                <a:latin typeface="Arial Nova" panose="020B0504020202020204" pitchFamily="34" charset="0"/>
              </a:rPr>
              <a:t>Summary of Statutory Requirements</a:t>
            </a:r>
          </a:p>
        </p:txBody>
      </p:sp>
      <p:sp>
        <p:nvSpPr>
          <p:cNvPr id="3" name="Content Placeholder 2">
            <a:extLst>
              <a:ext uri="{FF2B5EF4-FFF2-40B4-BE49-F238E27FC236}">
                <a16:creationId xmlns:a16="http://schemas.microsoft.com/office/drawing/2014/main" id="{BE35F8D2-1AF9-4B0C-95A9-D4ABC67DFB3B}"/>
              </a:ext>
            </a:extLst>
          </p:cNvPr>
          <p:cNvSpPr>
            <a:spLocks noGrp="1"/>
          </p:cNvSpPr>
          <p:nvPr>
            <p:ph idx="1"/>
          </p:nvPr>
        </p:nvSpPr>
        <p:spPr>
          <a:xfrm>
            <a:off x="1522414" y="1676400"/>
            <a:ext cx="9601200" cy="4343400"/>
          </a:xfrm>
        </p:spPr>
        <p:txBody>
          <a:bodyPr>
            <a:normAutofit/>
          </a:bodyPr>
          <a:lstStyle/>
          <a:p>
            <a:pPr lvl="0"/>
            <a:endParaRPr lang="en-US" dirty="0"/>
          </a:p>
          <a:p>
            <a:pPr lvl="0">
              <a:buFont typeface="Wingdings" panose="05000000000000000000" pitchFamily="2" charset="2"/>
              <a:buChar char="§"/>
            </a:pPr>
            <a:r>
              <a:rPr lang="en-US" dirty="0"/>
              <a:t>To be eligible for an award, all school districts and BOCES submitting applications for this RFP must include in the description of the district internship plan how the needs of the interns for training and support will be assessed, the training, and how the mentors will guide and support their interns.</a:t>
            </a:r>
          </a:p>
          <a:p>
            <a:pPr lvl="0">
              <a:buFont typeface="Wingdings" panose="05000000000000000000" pitchFamily="2" charset="2"/>
              <a:buChar char="§"/>
            </a:pPr>
            <a:r>
              <a:rPr lang="en-US" dirty="0"/>
              <a:t> The internship plan is developed and negotiated with local teacher bargaining units in accordance with Article XIV of the Civil Service Law.</a:t>
            </a:r>
          </a:p>
          <a:p>
            <a:pPr lvl="0">
              <a:buFont typeface="Wingdings" panose="05000000000000000000" pitchFamily="2" charset="2"/>
              <a:buChar char="§"/>
            </a:pPr>
            <a:r>
              <a:rPr lang="en-US" dirty="0"/>
              <a:t>A list of teachers to serve as mentors must be developed by a selection committee consisting of a majority of classroom teachers chosen by the certified or recognized teacher bargaining unit.</a:t>
            </a:r>
          </a:p>
          <a:p>
            <a:pPr>
              <a:buFont typeface="Wingdings" panose="05000000000000000000" pitchFamily="2" charset="2"/>
              <a:buChar char="§"/>
            </a:pPr>
            <a:r>
              <a:rPr lang="en-US" dirty="0"/>
              <a:t>Interns and mentors must be released from at least 10 percent of their instructional duties to participate in the program</a:t>
            </a:r>
          </a:p>
        </p:txBody>
      </p:sp>
    </p:spTree>
    <p:extLst>
      <p:ext uri="{BB962C8B-B14F-4D97-AF65-F5344CB8AC3E}">
        <p14:creationId xmlns:p14="http://schemas.microsoft.com/office/powerpoint/2010/main" val="3328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31D8-7BA8-45ED-924A-5CA7B28F6E3D}"/>
              </a:ext>
            </a:extLst>
          </p:cNvPr>
          <p:cNvSpPr>
            <a:spLocks noGrp="1"/>
          </p:cNvSpPr>
          <p:nvPr>
            <p:ph type="title"/>
          </p:nvPr>
        </p:nvSpPr>
        <p:spPr>
          <a:xfrm>
            <a:off x="1522414" y="533400"/>
            <a:ext cx="9601200" cy="838200"/>
          </a:xfrm>
        </p:spPr>
        <p:txBody>
          <a:bodyPr>
            <a:normAutofit fontScale="90000"/>
          </a:bodyPr>
          <a:lstStyle/>
          <a:p>
            <a:pPr algn="ctr"/>
            <a:r>
              <a:rPr lang="en-US" b="1" dirty="0">
                <a:latin typeface="Arial Nova" panose="020B0504020202020204" pitchFamily="34" charset="0"/>
              </a:rPr>
              <a:t>Summary of Statutory Requirements Continued</a:t>
            </a:r>
          </a:p>
        </p:txBody>
      </p:sp>
      <p:sp>
        <p:nvSpPr>
          <p:cNvPr id="3" name="Content Placeholder 2">
            <a:extLst>
              <a:ext uri="{FF2B5EF4-FFF2-40B4-BE49-F238E27FC236}">
                <a16:creationId xmlns:a16="http://schemas.microsoft.com/office/drawing/2014/main" id="{9BD256D2-349E-4D5E-8D02-5EDA61B8E573}"/>
              </a:ext>
            </a:extLst>
          </p:cNvPr>
          <p:cNvSpPr>
            <a:spLocks noGrp="1"/>
          </p:cNvSpPr>
          <p:nvPr>
            <p:ph idx="1"/>
          </p:nvPr>
        </p:nvSpPr>
        <p:spPr>
          <a:xfrm>
            <a:off x="1522414" y="1447800"/>
            <a:ext cx="9601200" cy="4572000"/>
          </a:xfrm>
        </p:spPr>
        <p:txBody>
          <a:bodyPr>
            <a:normAutofit fontScale="92500" lnSpcReduction="10000"/>
          </a:bodyPr>
          <a:lstStyle/>
          <a:p>
            <a:pPr lvl="0"/>
            <a:endParaRPr lang="en-US" dirty="0"/>
          </a:p>
          <a:p>
            <a:pPr lvl="0">
              <a:buFont typeface="Wingdings" panose="05000000000000000000" pitchFamily="2" charset="2"/>
              <a:buChar char="§"/>
            </a:pPr>
            <a:r>
              <a:rPr lang="en-US" dirty="0"/>
              <a:t>Mentors must exhibit superior pedagogical skills, superior subject matter skills, excellent teaching abilities, and interpersonal relationship qualities.  They must also demonstrate a willingness to participate in the program.</a:t>
            </a:r>
            <a:endParaRPr lang="en-US" sz="1400" dirty="0"/>
          </a:p>
          <a:p>
            <a:pPr lvl="0">
              <a:buFont typeface="Wingdings" panose="05000000000000000000" pitchFamily="2" charset="2"/>
              <a:buChar char="§"/>
            </a:pPr>
            <a:r>
              <a:rPr lang="en-US" dirty="0"/>
              <a:t>The superintendent or district superintendent is responsible for assigning mentor teachers and first or second year teachers to work together.</a:t>
            </a:r>
            <a:endParaRPr lang="en-US" sz="2800" dirty="0"/>
          </a:p>
          <a:p>
            <a:pPr lvl="0"/>
            <a:r>
              <a:rPr lang="en-US" dirty="0"/>
              <a:t>Mentor designations</a:t>
            </a:r>
            <a:endParaRPr lang="en-US" sz="1400" dirty="0"/>
          </a:p>
          <a:p>
            <a:pPr lvl="1"/>
            <a:r>
              <a:rPr lang="en-US" b="1" dirty="0"/>
              <a:t>Part-time mentors:</a:t>
            </a:r>
            <a:r>
              <a:rPr lang="en-US" dirty="0"/>
              <a:t>  Part-time mentors' duties are to be reduced by at least 10 percent for each intern served. Persons designated as part-time mentors shall carry at least a 60 percent classroom instruction assignment.</a:t>
            </a:r>
            <a:endParaRPr lang="en-US" sz="1400" dirty="0"/>
          </a:p>
          <a:p>
            <a:pPr lvl="1"/>
            <a:r>
              <a:rPr lang="en-US" b="1" dirty="0"/>
              <a:t>Full-time mentors: </a:t>
            </a:r>
            <a:r>
              <a:rPr lang="en-US" dirty="0"/>
              <a:t>Persons designated as full-time mentors must spend 100 percent of their time in mentor service.</a:t>
            </a:r>
            <a:endParaRPr lang="en-US" sz="1400" dirty="0"/>
          </a:p>
          <a:p>
            <a:r>
              <a:rPr lang="en-US" b="1" dirty="0"/>
              <a:t>Full-time mentor restriction:  </a:t>
            </a:r>
            <a:r>
              <a:rPr lang="en-US" dirty="0"/>
              <a:t>Teachers serving as full-time mentors may do so for only two school years within any consecutive five school years.  It is recommended that each mentor designated as full-time should serve no fewer than five interns and no more than ten interns during the project year.</a:t>
            </a:r>
          </a:p>
        </p:txBody>
      </p:sp>
    </p:spTree>
    <p:extLst>
      <p:ext uri="{BB962C8B-B14F-4D97-AF65-F5344CB8AC3E}">
        <p14:creationId xmlns:p14="http://schemas.microsoft.com/office/powerpoint/2010/main" val="413369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76200"/>
            <a:ext cx="9601200" cy="1524000"/>
          </a:xfrm>
        </p:spPr>
        <p:txBody>
          <a:bodyPr>
            <a:normAutofit/>
          </a:bodyPr>
          <a:lstStyle/>
          <a:p>
            <a:pPr algn="ctr"/>
            <a:r>
              <a:rPr lang="en-US" b="1" dirty="0">
                <a:latin typeface="Arial Nova" panose="020B0504020202020204" pitchFamily="34" charset="0"/>
              </a:rPr>
              <a:t>Expenditures to be Supported by Grant Funds</a:t>
            </a:r>
            <a:endParaRPr lang="en-US" dirty="0">
              <a:latin typeface="Arial Nova" panose="020B0504020202020204" pitchFamily="34" charset="0"/>
            </a:endParaRPr>
          </a:p>
        </p:txBody>
      </p:sp>
      <p:sp>
        <p:nvSpPr>
          <p:cNvPr id="7" name="Content Placeholder 6">
            <a:extLst>
              <a:ext uri="{FF2B5EF4-FFF2-40B4-BE49-F238E27FC236}">
                <a16:creationId xmlns:a16="http://schemas.microsoft.com/office/drawing/2014/main" id="{0EBD3256-051E-4290-A5F4-CDB872838B93}"/>
              </a:ext>
            </a:extLst>
          </p:cNvPr>
          <p:cNvSpPr>
            <a:spLocks noGrp="1"/>
          </p:cNvSpPr>
          <p:nvPr>
            <p:ph sz="half" idx="1"/>
          </p:nvPr>
        </p:nvSpPr>
        <p:spPr>
          <a:xfrm>
            <a:off x="1522414" y="1600200"/>
            <a:ext cx="9601200" cy="4419600"/>
          </a:xfrm>
        </p:spPr>
        <p:txBody>
          <a:bodyPr>
            <a:normAutofit/>
          </a:bodyPr>
          <a:lstStyle/>
          <a:p>
            <a:endParaRPr lang="en-US" dirty="0"/>
          </a:p>
          <a:p>
            <a:r>
              <a:rPr lang="en-US" dirty="0"/>
              <a:t>Local districts and BOCES participating in the program are eligible for reimbursement for release-time costs, coordination, fringe benefits, training costs, supplies and materials, evaluation, in-state travel, and indirect costs.  For indirect costs, use your rate approved by NYSED. </a:t>
            </a:r>
          </a:p>
          <a:p>
            <a:endParaRPr lang="en-US" dirty="0"/>
          </a:p>
          <a:p>
            <a:r>
              <a:rPr lang="en-US" b="1" dirty="0"/>
              <a:t>Equipment and remodeling costs are not allowable expenditures under this grant program.</a:t>
            </a:r>
            <a:r>
              <a:rPr lang="en-US" dirty="0"/>
              <a:t>  Applicants will need to submit with their application a completed Form FS-10 for the one-year period July 1, 2023- June 30, 2024.  The FS-10 and fiscal guidance are located at </a:t>
            </a:r>
            <a:r>
              <a:rPr lang="en-US" u="sng" dirty="0">
                <a:hlinkClick r:id="rId2"/>
              </a:rPr>
              <a:t>http://www.oms.nysed.gov/cafe</a:t>
            </a:r>
            <a:endParaRPr lang="en-US" dirty="0"/>
          </a:p>
        </p:txBody>
      </p:sp>
      <p:pic>
        <p:nvPicPr>
          <p:cNvPr id="8" name="Picture 7">
            <a:extLst>
              <a:ext uri="{FF2B5EF4-FFF2-40B4-BE49-F238E27FC236}">
                <a16:creationId xmlns:a16="http://schemas.microsoft.com/office/drawing/2014/main" id="{F879CCE0-77C8-4871-AFB4-EC9A4AEDA125}"/>
              </a:ext>
            </a:extLst>
          </p:cNvPr>
          <p:cNvPicPr>
            <a:picLocks noChangeAspect="1"/>
          </p:cNvPicPr>
          <p:nvPr/>
        </p:nvPicPr>
        <p:blipFill>
          <a:blip r:embed="rId3"/>
          <a:stretch>
            <a:fillRect/>
          </a:stretch>
        </p:blipFill>
        <p:spPr>
          <a:xfrm>
            <a:off x="9675812" y="4800600"/>
            <a:ext cx="1352550" cy="1619250"/>
          </a:xfrm>
          <a:prstGeom prst="rect">
            <a:avLst/>
          </a:prstGeom>
        </p:spPr>
      </p:pic>
    </p:spTree>
    <p:extLst>
      <p:ext uri="{BB962C8B-B14F-4D97-AF65-F5344CB8AC3E}">
        <p14:creationId xmlns:p14="http://schemas.microsoft.com/office/powerpoint/2010/main" val="36397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3">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95">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88825"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 name="Straight Connector 97">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0051DC-E4FC-4AAF-99DE-6A84BDD7E4F5}"/>
              </a:ext>
            </a:extLst>
          </p:cNvPr>
          <p:cNvSpPr>
            <a:spLocks noGrp="1"/>
          </p:cNvSpPr>
          <p:nvPr>
            <p:ph type="title"/>
          </p:nvPr>
        </p:nvSpPr>
        <p:spPr>
          <a:xfrm>
            <a:off x="1096994" y="286603"/>
            <a:ext cx="10055780" cy="1450757"/>
          </a:xfrm>
        </p:spPr>
        <p:txBody>
          <a:bodyPr vert="horz" lIns="91440" tIns="45720" rIns="91440" bIns="45720" rtlCol="0" anchor="b">
            <a:normAutofit/>
          </a:bodyPr>
          <a:lstStyle/>
          <a:p>
            <a:pPr defTabSz="914400"/>
            <a:r>
              <a:rPr lang="en-US" sz="4800" b="1"/>
              <a:t>Entities’ Responsibility</a:t>
            </a:r>
          </a:p>
        </p:txBody>
      </p:sp>
      <p:graphicFrame>
        <p:nvGraphicFramePr>
          <p:cNvPr id="50" name="Content Placeholder 2">
            <a:extLst>
              <a:ext uri="{FF2B5EF4-FFF2-40B4-BE49-F238E27FC236}">
                <a16:creationId xmlns:a16="http://schemas.microsoft.com/office/drawing/2014/main" id="{AEAAF143-D794-01DF-0D74-25E5B317DDE1}"/>
              </a:ext>
            </a:extLst>
          </p:cNvPr>
          <p:cNvGraphicFramePr>
            <a:graphicFrameLocks noGrp="1"/>
          </p:cNvGraphicFramePr>
          <p:nvPr>
            <p:ph sz="half" idx="1"/>
            <p:extLst>
              <p:ext uri="{D42A27DB-BD31-4B8C-83A1-F6EECF244321}">
                <p14:modId xmlns:p14="http://schemas.microsoft.com/office/powerpoint/2010/main" val="276517097"/>
              </p:ext>
            </p:extLst>
          </p:nvPr>
        </p:nvGraphicFramePr>
        <p:xfrm>
          <a:off x="1096677" y="2098515"/>
          <a:ext cx="1005578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04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AC94-612F-4BEB-B3E6-D0D4118D4C61}"/>
              </a:ext>
            </a:extLst>
          </p:cNvPr>
          <p:cNvSpPr>
            <a:spLocks noGrp="1"/>
          </p:cNvSpPr>
          <p:nvPr>
            <p:ph type="title"/>
          </p:nvPr>
        </p:nvSpPr>
        <p:spPr>
          <a:xfrm>
            <a:off x="1096994" y="286603"/>
            <a:ext cx="10055780" cy="1450757"/>
          </a:xfrm>
        </p:spPr>
        <p:txBody>
          <a:bodyPr>
            <a:normAutofit/>
          </a:bodyPr>
          <a:lstStyle/>
          <a:p>
            <a:r>
              <a:rPr lang="en-US" b="1">
                <a:latin typeface="Arial Nova" panose="020B0504020202020204" pitchFamily="34" charset="0"/>
              </a:rPr>
              <a:t>Entities’ Responsibilities</a:t>
            </a:r>
          </a:p>
        </p:txBody>
      </p:sp>
      <p:graphicFrame>
        <p:nvGraphicFramePr>
          <p:cNvPr id="29" name="Content Placeholder 2">
            <a:extLst>
              <a:ext uri="{FF2B5EF4-FFF2-40B4-BE49-F238E27FC236}">
                <a16:creationId xmlns:a16="http://schemas.microsoft.com/office/drawing/2014/main" id="{C82E4C39-1447-FB7B-51AF-D58FA1BC02B5}"/>
              </a:ext>
            </a:extLst>
          </p:cNvPr>
          <p:cNvGraphicFramePr>
            <a:graphicFrameLocks noGrp="1"/>
          </p:cNvGraphicFramePr>
          <p:nvPr>
            <p:ph idx="1"/>
            <p:extLst>
              <p:ext uri="{D42A27DB-BD31-4B8C-83A1-F6EECF244321}">
                <p14:modId xmlns:p14="http://schemas.microsoft.com/office/powerpoint/2010/main" val="1693957872"/>
              </p:ext>
            </p:extLst>
          </p:nvPr>
        </p:nvGraphicFramePr>
        <p:xfrm>
          <a:off x="1096677" y="2098515"/>
          <a:ext cx="1005578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12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3141"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0"/>
            <a:ext cx="40497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11A08C-20C9-4C77-A2A2-8F432E663ED8}"/>
              </a:ext>
            </a:extLst>
          </p:cNvPr>
          <p:cNvSpPr>
            <a:spLocks noGrp="1"/>
          </p:cNvSpPr>
          <p:nvPr>
            <p:ph type="title"/>
          </p:nvPr>
        </p:nvSpPr>
        <p:spPr>
          <a:xfrm>
            <a:off x="492241" y="605896"/>
            <a:ext cx="3084041" cy="5646208"/>
          </a:xfrm>
        </p:spPr>
        <p:txBody>
          <a:bodyPr anchor="ctr">
            <a:normAutofit/>
          </a:bodyPr>
          <a:lstStyle/>
          <a:p>
            <a:r>
              <a:rPr lang="en-US" sz="3600" dirty="0">
                <a:solidFill>
                  <a:srgbClr val="FFFFFF"/>
                </a:solidFill>
                <a:latin typeface="Arial Nova" panose="020B0504020202020204" pitchFamily="34" charset="0"/>
              </a:rPr>
              <a:t>Definitions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18" y="0"/>
            <a:ext cx="639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ED93843-7179-47E6-B23F-033EEE7EF687}"/>
              </a:ext>
            </a:extLst>
          </p:cNvPr>
          <p:cNvSpPr>
            <a:spLocks noGrp="1"/>
          </p:cNvSpPr>
          <p:nvPr>
            <p:ph idx="1"/>
          </p:nvPr>
        </p:nvSpPr>
        <p:spPr>
          <a:xfrm>
            <a:off x="4740781" y="605896"/>
            <a:ext cx="6411992" cy="5646208"/>
          </a:xfrm>
        </p:spPr>
        <p:txBody>
          <a:bodyPr anchor="ctr">
            <a:normAutofit/>
          </a:bodyPr>
          <a:lstStyle/>
          <a:p>
            <a:pPr marL="0" indent="0">
              <a:buNone/>
            </a:pPr>
            <a:r>
              <a:rPr lang="en-US" b="1" dirty="0"/>
              <a:t>Intern</a:t>
            </a:r>
          </a:p>
          <a:p>
            <a:pPr marL="0" indent="0">
              <a:buNone/>
            </a:pPr>
            <a:r>
              <a:rPr lang="en-US" dirty="0"/>
              <a:t>A full-time teacher with no greater than a 90 percent classroom instructional assignment, employed by a public school district or a BOCES having an approved internship plan, in his/her first or second year of service in a specific certificate title, holding a valid Initial, or Provisional, certificate.</a:t>
            </a:r>
          </a:p>
          <a:p>
            <a:pPr marL="0" indent="0">
              <a:buNone/>
            </a:pPr>
            <a:r>
              <a:rPr lang="en-US" b="1" dirty="0"/>
              <a:t>Mentor</a:t>
            </a:r>
            <a:br>
              <a:rPr lang="en-US" dirty="0"/>
            </a:br>
            <a:r>
              <a:rPr lang="en-US" dirty="0"/>
              <a:t>A teacher holding a Professional or Permanent certificate in the same certificate title or area as Intern*, having demonstrated his or her mastery of pedagogical and subject matter skills, given evidence of superior teaching abilities and interpersonal relationship qualities, and indicated willingness to participate as a mentor.</a:t>
            </a:r>
          </a:p>
          <a:p>
            <a:pPr marL="0" indent="0">
              <a:buNone/>
            </a:pPr>
            <a:endParaRPr lang="en-US" b="1" dirty="0"/>
          </a:p>
        </p:txBody>
      </p:sp>
    </p:spTree>
    <p:extLst>
      <p:ext uri="{BB962C8B-B14F-4D97-AF65-F5344CB8AC3E}">
        <p14:creationId xmlns:p14="http://schemas.microsoft.com/office/powerpoint/2010/main" val="19977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508</TotalTime>
  <Words>2590</Words>
  <Application>Microsoft Office PowerPoint</Application>
  <PresentationFormat>Custom</PresentationFormat>
  <Paragraphs>136</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Nova</vt:lpstr>
      <vt:lpstr>Arial Nova Cond</vt:lpstr>
      <vt:lpstr>Calibri</vt:lpstr>
      <vt:lpstr>Calibri Light</vt:lpstr>
      <vt:lpstr>Century Gothic</vt:lpstr>
      <vt:lpstr>Times New Roman</vt:lpstr>
      <vt:lpstr>Wingdings</vt:lpstr>
      <vt:lpstr>Retrospect</vt:lpstr>
      <vt:lpstr>2023-2028 Mentor Teacher Internship Program (MTIP)   </vt:lpstr>
      <vt:lpstr>PURPOSE OF GRANT</vt:lpstr>
      <vt:lpstr>Essential Components of the MTIP</vt:lpstr>
      <vt:lpstr>Summary of Statutory Requirements</vt:lpstr>
      <vt:lpstr>Summary of Statutory Requirements Continued</vt:lpstr>
      <vt:lpstr>Expenditures to be Supported by Grant Funds</vt:lpstr>
      <vt:lpstr>Entities’ Responsibility</vt:lpstr>
      <vt:lpstr>Entities’ Responsibilities</vt:lpstr>
      <vt:lpstr>Definitions</vt:lpstr>
      <vt:lpstr>District Professional Development Plans  and  Multi-District Cooperation</vt:lpstr>
      <vt:lpstr>Support by Institution of Higher Education </vt:lpstr>
      <vt:lpstr>Proposal Review</vt:lpstr>
      <vt:lpstr>Funding Methodology </vt:lpstr>
      <vt:lpstr>Funding Methodology</vt:lpstr>
      <vt:lpstr>Funding Methodology</vt:lpstr>
      <vt:lpstr>Multi-year Funding Cycle </vt:lpstr>
      <vt:lpstr>Multi Year Funding Cycle</vt:lpstr>
      <vt:lpstr>Payment Schedule </vt:lpstr>
      <vt:lpstr>Required Reports</vt:lpstr>
      <vt:lpstr>Required Reports</vt:lpstr>
      <vt:lpstr>Submission Requirements</vt:lpstr>
      <vt:lpstr>MTIP 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2018-2023 Mentor Teacher Internship Program (MTIP)</dc:title>
  <dc:creator>New York State Education Department</dc:creator>
  <cp:lastModifiedBy>Elena Bruno</cp:lastModifiedBy>
  <cp:revision>24</cp:revision>
  <dcterms:created xsi:type="dcterms:W3CDTF">2018-01-02T15:28:40Z</dcterms:created>
  <dcterms:modified xsi:type="dcterms:W3CDTF">2023-03-21T16:15:54Z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