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Lst>
  <p:notesMasterIdLst>
    <p:notesMasterId r:id="rId17"/>
  </p:notesMasterIdLst>
  <p:sldIdLst>
    <p:sldId id="256" r:id="rId6"/>
    <p:sldId id="257" r:id="rId7"/>
    <p:sldId id="467" r:id="rId8"/>
    <p:sldId id="470" r:id="rId9"/>
    <p:sldId id="445" r:id="rId10"/>
    <p:sldId id="448" r:id="rId11"/>
    <p:sldId id="449" r:id="rId12"/>
    <p:sldId id="468" r:id="rId13"/>
    <p:sldId id="260" r:id="rId14"/>
    <p:sldId id="469" r:id="rId15"/>
    <p:sldId id="268" r:id="rId1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ontague" initials="MM" lastIdx="13" clrIdx="0">
    <p:extLst>
      <p:ext uri="{19B8F6BF-5375-455C-9EA6-DF929625EA0E}">
        <p15:presenceInfo xmlns:p15="http://schemas.microsoft.com/office/powerpoint/2012/main" userId="S::melissa.montague@nysed.gov::5ea6cd2c-5b96-4050-b9e5-59645785377c" providerId="AD"/>
      </p:ext>
    </p:extLst>
  </p:cmAuthor>
  <p:cmAuthor id="2" name="Author" initials="  " lastIdx="6" clrIdx="1">
    <p:extLst>
      <p:ext uri="{19B8F6BF-5375-455C-9EA6-DF929625EA0E}">
        <p15:presenceInfo xmlns:p15="http://schemas.microsoft.com/office/powerpoint/2012/main" userId="Author" providerId="None"/>
      </p:ext>
    </p:extLst>
  </p:cmAuthor>
  <p:cmAuthor id="3" name="Emily DeSantis" initials="ED" lastIdx="4" clrIdx="2">
    <p:extLst>
      <p:ext uri="{19B8F6BF-5375-455C-9EA6-DF929625EA0E}">
        <p15:presenceInfo xmlns:p15="http://schemas.microsoft.com/office/powerpoint/2012/main" userId="S::Emily.DeSantis@nysed.gov::a5a297fc-9796-4275-be81-863f2ba65e21" providerId="AD"/>
      </p:ext>
    </p:extLst>
  </p:cmAuthor>
  <p:cmAuthor id="4" name="Kim Wilkins" initials="KW" lastIdx="1" clrIdx="3">
    <p:extLst>
      <p:ext uri="{19B8F6BF-5375-455C-9EA6-DF929625EA0E}">
        <p15:presenceInfo xmlns:p15="http://schemas.microsoft.com/office/powerpoint/2012/main" userId="S::kim.wilkins@nysed.gov::a205e5ae-c82a-4f1b-83b8-af979577b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27555" autoAdjust="0"/>
  </p:normalViewPr>
  <p:slideViewPr>
    <p:cSldViewPr snapToGrid="0">
      <p:cViewPr varScale="1">
        <p:scale>
          <a:sx n="31" d="100"/>
          <a:sy n="31" d="100"/>
        </p:scale>
        <p:origin x="3546"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579BF494-BF82-465E-A63E-BEB3BA02E33D}" type="datetimeFigureOut">
              <a:rPr lang="en-US" smtClean="0"/>
              <a:t>12/6/2021</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AD41C7E-BC45-4EB1-92B8-D34FAD436CB7}" type="slidenum">
              <a:rPr lang="en-US" smtClean="0"/>
              <a:t>‹#›</a:t>
            </a:fld>
            <a:endParaRPr lang="en-US" dirty="0"/>
          </a:p>
        </p:txBody>
      </p:sp>
    </p:spTree>
    <p:extLst>
      <p:ext uri="{BB962C8B-B14F-4D97-AF65-F5344CB8AC3E}">
        <p14:creationId xmlns:p14="http://schemas.microsoft.com/office/powerpoint/2010/main" val="19062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err="1"/>
              <a:t>Bugun</a:t>
            </a:r>
            <a:r>
              <a:rPr lang="en-US" dirty="0"/>
              <a:t> </a:t>
            </a:r>
            <a:r>
              <a:rPr lang="uz-Latn-UZ" dirty="0"/>
              <a:t>b</a:t>
            </a:r>
            <a:r>
              <a:rPr lang="en-US" dirty="0"/>
              <a:t>u </a:t>
            </a:r>
            <a:r>
              <a:rPr lang="en-US" dirty="0" err="1"/>
              <a:t>yerda</a:t>
            </a:r>
            <a:r>
              <a:rPr lang="en-US" dirty="0"/>
              <a:t> </a:t>
            </a:r>
            <a:r>
              <a:rPr lang="en-US" dirty="0" err="1"/>
              <a:t>bo</a:t>
            </a:r>
            <a:r>
              <a:rPr lang="uz-Latn-UZ" dirty="0"/>
              <a:t>ʻ</a:t>
            </a:r>
            <a:r>
              <a:rPr lang="en-US" dirty="0" err="1"/>
              <a:t>lganingiz</a:t>
            </a:r>
            <a:r>
              <a:rPr lang="en-US" dirty="0"/>
              <a:t> </a:t>
            </a:r>
            <a:r>
              <a:rPr lang="en-US" dirty="0" err="1"/>
              <a:t>uchun</a:t>
            </a:r>
            <a:r>
              <a:rPr lang="en-US" dirty="0"/>
              <a:t> </a:t>
            </a:r>
            <a:r>
              <a:rPr lang="en-US" dirty="0" err="1"/>
              <a:t>katta</a:t>
            </a:r>
            <a:r>
              <a:rPr lang="en-US" dirty="0"/>
              <a:t> </a:t>
            </a:r>
            <a:r>
              <a:rPr lang="en-US" dirty="0" err="1"/>
              <a:t>rahmat</a:t>
            </a:r>
            <a:r>
              <a:rPr lang="en-US" dirty="0"/>
              <a:t>.</a:t>
            </a:r>
            <a:r>
              <a:rPr lang="uz-Latn-UZ" baseline="0" dirty="0"/>
              <a:t> M</a:t>
            </a:r>
            <a:r>
              <a:rPr lang="uz-Latn-UZ" dirty="0"/>
              <a:t>ening ismim</a:t>
            </a:r>
            <a:r>
              <a:rPr lang="en-US" dirty="0"/>
              <a:t> </a:t>
            </a:r>
            <a:r>
              <a:rPr lang="en-US" i="1" dirty="0"/>
              <a:t>&lt;</a:t>
            </a:r>
            <a:r>
              <a:rPr lang="uz-Latn-UZ" i="1" dirty="0"/>
              <a:t>tanaffus xonasi boshlovchinining</a:t>
            </a:r>
            <a:r>
              <a:rPr lang="uz-Latn-UZ" i="1" baseline="0" dirty="0"/>
              <a:t> ismini kiriting&gt;</a:t>
            </a:r>
            <a:r>
              <a:rPr lang="en-US" i="1" dirty="0"/>
              <a:t>. </a:t>
            </a:r>
            <a:r>
              <a:rPr lang="uz-Latn-UZ" i="1" dirty="0"/>
              <a:t>Men bugungi mashgʻulotni olib borishda</a:t>
            </a:r>
            <a:r>
              <a:rPr lang="en-US" dirty="0"/>
              <a:t> </a:t>
            </a:r>
            <a:r>
              <a:rPr lang="en-US" i="1" dirty="0"/>
              <a:t>&lt;</a:t>
            </a:r>
            <a:r>
              <a:rPr lang="uz-Latn-UZ" i="1" dirty="0"/>
              <a:t>qayd etuvchi</a:t>
            </a:r>
            <a:r>
              <a:rPr lang="uz-Latn-UZ" i="1" baseline="0" dirty="0"/>
              <a:t> va chat monitori ismlarini kiriting</a:t>
            </a:r>
            <a:r>
              <a:rPr lang="en-US" i="1" dirty="0"/>
              <a:t>&gt;</a:t>
            </a:r>
            <a:r>
              <a:rPr lang="en-US" dirty="0"/>
              <a:t> </a:t>
            </a:r>
            <a:r>
              <a:rPr lang="uz-Latn-UZ" dirty="0"/>
              <a:t>bilan</a:t>
            </a:r>
            <a:r>
              <a:rPr lang="uz-Latn-UZ" baseline="0" dirty="0"/>
              <a:t> birga ishlayman</a:t>
            </a:r>
            <a:r>
              <a:rPr lang="en-US" dirty="0"/>
              <a:t>.  </a:t>
            </a:r>
          </a:p>
          <a:p>
            <a:endParaRPr lang="en-US" dirty="0">
              <a:cs typeface="Calibri"/>
            </a:endParaRPr>
          </a:p>
          <a:p>
            <a:r>
              <a:rPr lang="uz-Latn-UZ" dirty="0"/>
              <a:t>Biz birgalikda 90 daqiqani oʻtkazamiz</a:t>
            </a:r>
            <a:r>
              <a:rPr lang="en-US" dirty="0"/>
              <a:t>. </a:t>
            </a:r>
            <a:r>
              <a:rPr lang="uz-Latn-UZ" dirty="0"/>
              <a:t>Qisqacha</a:t>
            </a:r>
            <a:r>
              <a:rPr lang="uz-Latn-UZ" baseline="0" dirty="0"/>
              <a:t> tanishtiruvdan boshlaymiz</a:t>
            </a:r>
            <a:r>
              <a:rPr lang="en-US" dirty="0"/>
              <a:t>.  </a:t>
            </a:r>
            <a:r>
              <a:rPr lang="uz-Latn-UZ" dirty="0"/>
              <a:t>Tanishtiruvdan</a:t>
            </a:r>
            <a:r>
              <a:rPr lang="uz-Latn-UZ" baseline="0" dirty="0"/>
              <a:t> keyin Nyu York shtatining joriy diplom talablari haqida gaplashamiz, keyin esa 5 ta yoʻnaltiruvchi savollarning har birini muhokama qilish uchun taxminan </a:t>
            </a:r>
            <a:r>
              <a:rPr lang="en-US" dirty="0"/>
              <a:t>10-12 </a:t>
            </a:r>
            <a:r>
              <a:rPr lang="uz-Latn-UZ" dirty="0"/>
              <a:t>daqiqa</a:t>
            </a:r>
            <a:r>
              <a:rPr lang="uz-Latn-UZ" baseline="0" dirty="0"/>
              <a:t> sarflaymiz</a:t>
            </a:r>
            <a:r>
              <a:rPr lang="en-US" dirty="0"/>
              <a:t>.</a:t>
            </a:r>
            <a:r>
              <a:rPr lang="uz-Latn-UZ" dirty="0"/>
              <a:t> Hamma gapirayotgan</a:t>
            </a:r>
            <a:r>
              <a:rPr lang="uz-Latn-UZ" baseline="0" dirty="0"/>
              <a:t> payda biz</a:t>
            </a:r>
            <a:r>
              <a:rPr lang="uz-Latn-UZ" dirty="0"/>
              <a:t> qayd qilamiz. Agar hamkasbingiz aytgan biror narsa fikr yoki gʻoyani uygʻotsa, iltimos, uni chatga kiriting. Biz chatni ham saqlab qoʻyamiz</a:t>
            </a:r>
            <a:r>
              <a:rPr lang="en-US" dirty="0"/>
              <a:t>.</a:t>
            </a:r>
          </a:p>
          <a:p>
            <a:endParaRPr lang="en-US" dirty="0"/>
          </a:p>
          <a:p>
            <a:r>
              <a:rPr lang="uz-Latn-UZ" dirty="0"/>
              <a:t>Muhokamadan </a:t>
            </a:r>
            <a:r>
              <a:rPr lang="en-US" dirty="0"/>
              <a:t>so</a:t>
            </a:r>
            <a:r>
              <a:rPr lang="uz-Latn-UZ" dirty="0"/>
              <a:t>ʻ</a:t>
            </a:r>
            <a:r>
              <a:rPr lang="en-US" dirty="0"/>
              <a:t>ng biz </a:t>
            </a:r>
            <a:r>
              <a:rPr lang="en-US" dirty="0" err="1"/>
              <a:t>suhbatimizni</a:t>
            </a:r>
            <a:r>
              <a:rPr lang="en-US" dirty="0"/>
              <a:t> </a:t>
            </a:r>
            <a:r>
              <a:rPr lang="en-US" dirty="0" err="1"/>
              <a:t>ThoughtExchange</a:t>
            </a:r>
            <a:r>
              <a:rPr lang="en-US" dirty="0"/>
              <a:t> </a:t>
            </a:r>
            <a:r>
              <a:rPr lang="uz-Latn-UZ" dirty="0"/>
              <a:t>(Fikrlar almashish) </a:t>
            </a:r>
            <a:r>
              <a:rPr lang="en-US" dirty="0" err="1"/>
              <a:t>nomli</a:t>
            </a:r>
            <a:r>
              <a:rPr lang="en-US" dirty="0"/>
              <a:t> </a:t>
            </a:r>
            <a:r>
              <a:rPr lang="en-US" dirty="0" err="1"/>
              <a:t>texnologiya</a:t>
            </a:r>
            <a:r>
              <a:rPr lang="en-US" dirty="0"/>
              <a:t> </a:t>
            </a:r>
            <a:r>
              <a:rPr lang="en-US" dirty="0" err="1"/>
              <a:t>platformasiga</a:t>
            </a:r>
            <a:r>
              <a:rPr lang="en-US" dirty="0"/>
              <a:t> o</a:t>
            </a:r>
            <a:r>
              <a:rPr lang="uz-Latn-UZ" dirty="0"/>
              <a:t>ʻ</a:t>
            </a:r>
            <a:r>
              <a:rPr lang="en-US" dirty="0" err="1"/>
              <a:t>tkazamiz</a:t>
            </a:r>
            <a:r>
              <a:rPr lang="en-US" dirty="0"/>
              <a:t>, </a:t>
            </a:r>
            <a:r>
              <a:rPr lang="en-US" dirty="0" err="1"/>
              <a:t>bu</a:t>
            </a:r>
            <a:r>
              <a:rPr lang="en-US" dirty="0"/>
              <a:t> </a:t>
            </a:r>
            <a:r>
              <a:rPr lang="en-US" dirty="0" err="1"/>
              <a:t>sizga</a:t>
            </a:r>
            <a:r>
              <a:rPr lang="en-US" dirty="0"/>
              <a:t> g</a:t>
            </a:r>
            <a:r>
              <a:rPr lang="uz-Latn-UZ" dirty="0"/>
              <a:t>ʻ</a:t>
            </a:r>
            <a:r>
              <a:rPr lang="en-US" dirty="0" err="1"/>
              <a:t>oyalarni</a:t>
            </a:r>
            <a:r>
              <a:rPr lang="en-US" dirty="0"/>
              <a:t> </a:t>
            </a:r>
            <a:r>
              <a:rPr lang="en-US" dirty="0" err="1"/>
              <a:t>almashish</a:t>
            </a:r>
            <a:r>
              <a:rPr lang="en-US" dirty="0"/>
              <a:t> </a:t>
            </a:r>
            <a:r>
              <a:rPr lang="en-US" dirty="0" err="1"/>
              <a:t>va</a:t>
            </a:r>
            <a:r>
              <a:rPr lang="en-US" dirty="0"/>
              <a:t> </a:t>
            </a:r>
            <a:r>
              <a:rPr lang="en-US" dirty="0" err="1"/>
              <a:t>boshqalarning</a:t>
            </a:r>
            <a:r>
              <a:rPr lang="en-US" dirty="0"/>
              <a:t> </a:t>
            </a:r>
            <a:r>
              <a:rPr lang="en-US" dirty="0" err="1"/>
              <a:t>g‘oyalariga</a:t>
            </a:r>
            <a:r>
              <a:rPr lang="en-US" dirty="0"/>
              <a:t> </a:t>
            </a:r>
            <a:r>
              <a:rPr lang="en-US" dirty="0" err="1"/>
              <a:t>munosabat</a:t>
            </a:r>
            <a:r>
              <a:rPr lang="en-US" dirty="0"/>
              <a:t> </a:t>
            </a:r>
            <a:r>
              <a:rPr lang="en-US" dirty="0" err="1"/>
              <a:t>bildirish</a:t>
            </a:r>
            <a:r>
              <a:rPr lang="en-US" dirty="0"/>
              <a:t> </a:t>
            </a:r>
            <a:r>
              <a:rPr lang="en-US" dirty="0" err="1"/>
              <a:t>imkonini</a:t>
            </a:r>
            <a:r>
              <a:rPr lang="en-US" dirty="0"/>
              <a:t> </a:t>
            </a:r>
            <a:r>
              <a:rPr lang="en-US" dirty="0" err="1"/>
              <a:t>beradi</a:t>
            </a:r>
            <a:r>
              <a:rPr lang="en-US" dirty="0"/>
              <a:t>. </a:t>
            </a:r>
          </a:p>
          <a:p>
            <a:endParaRPr lang="en-US" dirty="0"/>
          </a:p>
          <a:p>
            <a:r>
              <a:rPr lang="uz-Latn-UZ" dirty="0"/>
              <a:t>Endi</a:t>
            </a:r>
            <a:r>
              <a:rPr lang="uz-Latn-UZ" baseline="0" dirty="0"/>
              <a:t> esa mashgʻulotni boshlash vaqti keldi</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8AD41C7E-BC45-4EB1-92B8-D34FAD436CB7}" type="slidenum">
              <a:rPr lang="en-US" smtClean="0"/>
              <a:t>1</a:t>
            </a:fld>
            <a:endParaRPr lang="en-US" dirty="0"/>
          </a:p>
        </p:txBody>
      </p:sp>
    </p:spTree>
    <p:extLst>
      <p:ext uri="{BB962C8B-B14F-4D97-AF65-F5344CB8AC3E}">
        <p14:creationId xmlns:p14="http://schemas.microsoft.com/office/powerpoint/2010/main" val="203746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Endi</a:t>
            </a:r>
            <a:r>
              <a:rPr lang="en-US" dirty="0"/>
              <a:t>, </a:t>
            </a:r>
            <a:r>
              <a:rPr lang="en-US" dirty="0" err="1"/>
              <a:t>guruh</a:t>
            </a:r>
            <a:r>
              <a:rPr lang="en-US" dirty="0"/>
              <a:t> sifatida biz </a:t>
            </a:r>
            <a:r>
              <a:rPr lang="en-US" dirty="0" err="1"/>
              <a:t>bugungi</a:t>
            </a:r>
            <a:r>
              <a:rPr lang="en-US" dirty="0"/>
              <a:t> </a:t>
            </a:r>
            <a:r>
              <a:rPr lang="en-US" dirty="0" err="1"/>
              <a:t>muhokamadan</a:t>
            </a:r>
            <a:r>
              <a:rPr lang="en-US" dirty="0"/>
              <a:t> </a:t>
            </a:r>
            <a:r>
              <a:rPr lang="en-US" dirty="0" err="1"/>
              <a:t>bitta</a:t>
            </a:r>
            <a:r>
              <a:rPr lang="en-US" dirty="0"/>
              <a:t> </a:t>
            </a:r>
            <a:r>
              <a:rPr lang="en-US" dirty="0" err="1"/>
              <a:t>asosiy</a:t>
            </a:r>
            <a:r>
              <a:rPr lang="en-US" dirty="0"/>
              <a:t> </a:t>
            </a:r>
            <a:r>
              <a:rPr lang="en-US" dirty="0" err="1"/>
              <a:t>xulosani</a:t>
            </a:r>
            <a:r>
              <a:rPr lang="en-US" dirty="0"/>
              <a:t> </a:t>
            </a:r>
            <a:r>
              <a:rPr lang="en-US" dirty="0" err="1"/>
              <a:t>tanlaymiz</a:t>
            </a:r>
            <a:r>
              <a:rPr lang="en-US" dirty="0"/>
              <a:t>. </a:t>
            </a:r>
            <a:r>
              <a:rPr lang="en-US" dirty="0" err="1"/>
              <a:t>Asosiy</a:t>
            </a:r>
            <a:r>
              <a:rPr lang="en-US" dirty="0"/>
              <a:t> </a:t>
            </a:r>
            <a:r>
              <a:rPr lang="en-US" dirty="0" err="1"/>
              <a:t>yig</a:t>
            </a:r>
            <a:r>
              <a:rPr lang="uz-Latn-UZ" dirty="0"/>
              <a:t>ʻ</a:t>
            </a:r>
            <a:r>
              <a:rPr lang="en-US" dirty="0" err="1"/>
              <a:t>ilish</a:t>
            </a:r>
            <a:r>
              <a:rPr lang="en-US" dirty="0"/>
              <a:t> </a:t>
            </a:r>
            <a:r>
              <a:rPr lang="en-US" dirty="0" err="1"/>
              <a:t>xonasiga</a:t>
            </a:r>
            <a:r>
              <a:rPr lang="en-US" dirty="0"/>
              <a:t> </a:t>
            </a:r>
            <a:r>
              <a:rPr lang="en-US" dirty="0" err="1"/>
              <a:t>qaytganimizda</a:t>
            </a:r>
            <a:r>
              <a:rPr lang="en-US" dirty="0"/>
              <a:t>, </a:t>
            </a:r>
            <a:r>
              <a:rPr lang="en-US" dirty="0" err="1"/>
              <a:t>bu</a:t>
            </a:r>
            <a:r>
              <a:rPr lang="en-US" dirty="0"/>
              <a:t> </a:t>
            </a:r>
            <a:r>
              <a:rPr lang="en-US" dirty="0" err="1"/>
              <a:t>asosiy</a:t>
            </a:r>
            <a:r>
              <a:rPr lang="en-US" dirty="0"/>
              <a:t> </a:t>
            </a:r>
            <a:r>
              <a:rPr lang="uz-Latn-UZ" dirty="0"/>
              <a:t>xulosa ulashiladi</a:t>
            </a:r>
            <a:r>
              <a:rPr lang="en-US" dirty="0"/>
              <a:t>.</a:t>
            </a:r>
          </a:p>
        </p:txBody>
      </p:sp>
      <p:sp>
        <p:nvSpPr>
          <p:cNvPr id="4" name="Slide Number Placeholder 3"/>
          <p:cNvSpPr>
            <a:spLocks noGrp="1"/>
          </p:cNvSpPr>
          <p:nvPr>
            <p:ph type="sldNum" sz="quarter" idx="5"/>
          </p:nvPr>
        </p:nvSpPr>
        <p:spPr/>
        <p:txBody>
          <a:bodyPr/>
          <a:lstStyle/>
          <a:p>
            <a:fld id="{8AD41C7E-BC45-4EB1-92B8-D34FAD436CB7}" type="slidenum">
              <a:rPr lang="en-US" smtClean="0"/>
              <a:t>10</a:t>
            </a:fld>
            <a:endParaRPr lang="en-US" dirty="0"/>
          </a:p>
        </p:txBody>
      </p:sp>
    </p:spTree>
    <p:extLst>
      <p:ext uri="{BB962C8B-B14F-4D97-AF65-F5344CB8AC3E}">
        <p14:creationId xmlns:p14="http://schemas.microsoft.com/office/powerpoint/2010/main" val="390098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7: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buSzPts val="1400"/>
            </a:pPr>
            <a:r>
              <a:rPr lang="uz-Latn-UZ" sz="1400" dirty="0">
                <a:latin typeface="Arial" panose="020B0604020202020204" pitchFamily="34" charset="0"/>
                <a:cs typeface="Arial" panose="020B0604020202020204" pitchFamily="34" charset="0"/>
              </a:rPr>
              <a:t>Hammangizga kattak rahmat</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Shunchalar koʻp miqdorda</a:t>
            </a:r>
            <a:r>
              <a:rPr lang="uz-Latn-UZ" sz="1400" baseline="0" dirty="0">
                <a:latin typeface="Arial" panose="020B0604020202020204" pitchFamily="34" charset="0"/>
                <a:cs typeface="Arial" panose="020B0604020202020204" pitchFamily="34" charset="0"/>
              </a:rPr>
              <a:t> gʻoyalar yaratilganidan va zamin yaratganimizdan hayratdaman.</a:t>
            </a:r>
            <a:endParaRPr lang="en-US" sz="1400" dirty="0">
              <a:latin typeface="Arial" panose="020B0604020202020204" pitchFamily="34" charset="0"/>
              <a:cs typeface="Arial" panose="020B0604020202020204" pitchFamily="34" charset="0"/>
            </a:endParaRPr>
          </a:p>
          <a:p>
            <a:pPr>
              <a:buSzPts val="1400"/>
            </a:pPr>
            <a:endParaRPr lang="en-US" sz="1400" dirty="0">
              <a:latin typeface="Arial" panose="020B0604020202020204" pitchFamily="34" charset="0"/>
              <a:cs typeface="Arial" panose="020B0604020202020204" pitchFamily="34" charset="0"/>
            </a:endParaRPr>
          </a:p>
          <a:p>
            <a:pPr>
              <a:buSzPts val="1400"/>
            </a:pPr>
            <a:r>
              <a:rPr lang="en-US" sz="1400" dirty="0" err="1">
                <a:latin typeface="Arial" panose="020B0604020202020204" pitchFamily="34" charset="0"/>
                <a:cs typeface="Arial" panose="020B0604020202020204" pitchFamily="34" charset="0"/>
              </a:rPr>
              <a:t>Hammamiz</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endi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asosiy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yig</a:t>
            </a:r>
            <a:r>
              <a:rPr lang="uz-Latn-UZ" sz="1400" dirty="0">
                <a:latin typeface="Arial" panose="020B0604020202020204" pitchFamily="34" charset="0"/>
                <a:cs typeface="Arial" panose="020B0604020202020204" pitchFamily="34" charset="0"/>
              </a:rPr>
              <a:t>ʻ</a:t>
            </a:r>
            <a:r>
              <a:rPr lang="en-US" sz="1400" dirty="0" err="1">
                <a:latin typeface="Arial" panose="020B0604020202020204" pitchFamily="34" charset="0"/>
                <a:cs typeface="Arial" panose="020B0604020202020204" pitchFamily="34" charset="0"/>
              </a:rPr>
              <a:t>ilish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xonasiga</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qaytamiz</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Siz</a:t>
            </a:r>
            <a:r>
              <a:rPr lang="uz-Latn-UZ" sz="1400" baseline="0" dirty="0">
                <a:latin typeface="Arial" panose="020B0604020202020204" pitchFamily="34" charset="0"/>
                <a:cs typeface="Arial" panose="020B0604020202020204" pitchFamily="34" charset="0"/>
              </a:rPr>
              <a:t> bilan u yerda birga boʻlaman</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Rahmat</a:t>
            </a:r>
            <a:r>
              <a:rPr lang="en-US" sz="1400" dirty="0">
                <a:latin typeface="Arial" panose="020B0604020202020204" pitchFamily="34" charset="0"/>
                <a:cs typeface="Arial" panose="020B0604020202020204" pitchFamily="34" charset="0"/>
              </a:rPr>
              <a:t>!</a:t>
            </a:r>
          </a:p>
          <a:p>
            <a:pPr>
              <a:buSzPts val="1400"/>
            </a:pPr>
            <a:endParaRPr lang="en-US" sz="1400" i="1" dirty="0">
              <a:latin typeface="Arial" panose="020B0604020202020204" pitchFamily="34" charset="0"/>
              <a:cs typeface="Arial" panose="020B0604020202020204" pitchFamily="34" charset="0"/>
            </a:endParaRPr>
          </a:p>
          <a:p>
            <a:pPr>
              <a:buSzPts val="1400"/>
            </a:pPr>
            <a:r>
              <a:rPr lang="en-US" sz="1400" i="1" dirty="0">
                <a:latin typeface="Arial" panose="020B0604020202020204" pitchFamily="34" charset="0"/>
                <a:cs typeface="Arial" panose="020B0604020202020204" pitchFamily="34" charset="0"/>
              </a:rPr>
              <a:t>Chat </a:t>
            </a:r>
            <a:r>
              <a:rPr lang="uz-Latn-UZ" sz="1400" i="1" dirty="0">
                <a:latin typeface="Arial" panose="020B0604020202020204" pitchFamily="34" charset="0"/>
                <a:cs typeface="Arial" panose="020B0604020202020204" pitchFamily="34" charset="0"/>
              </a:rPr>
              <a:t>m</a:t>
            </a:r>
            <a:r>
              <a:rPr lang="en-US" sz="1400" i="1" dirty="0" err="1">
                <a:latin typeface="Arial" panose="020B0604020202020204" pitchFamily="34" charset="0"/>
                <a:cs typeface="Arial" panose="020B0604020202020204" pitchFamily="34" charset="0"/>
              </a:rPr>
              <a:t>onito</a:t>
            </a:r>
            <a:r>
              <a:rPr lang="uz-Latn-UZ" sz="1400" i="1" dirty="0">
                <a:latin typeface="Arial" panose="020B0604020202020204" pitchFamily="34" charset="0"/>
                <a:cs typeface="Arial" panose="020B0604020202020204" pitchFamily="34" charset="0"/>
              </a:rPr>
              <a:t>r</a:t>
            </a:r>
            <a:r>
              <a:rPr lang="en-US" sz="1400" i="1" dirty="0">
                <a:latin typeface="Arial" panose="020B0604020202020204" pitchFamily="34" charset="0"/>
                <a:cs typeface="Arial" panose="020B0604020202020204" pitchFamily="34" charset="0"/>
              </a:rPr>
              <a:t>: Se</a:t>
            </a:r>
            <a:r>
              <a:rPr lang="uz-Latn-UZ" sz="1400" i="1" dirty="0">
                <a:latin typeface="Arial" panose="020B0604020202020204" pitchFamily="34" charset="0"/>
                <a:cs typeface="Arial" panose="020B0604020202020204" pitchFamily="34" charset="0"/>
              </a:rPr>
              <a:t>ssiyalar</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tugashidan</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oldin</a:t>
            </a:r>
            <a:r>
              <a:rPr lang="en-US" sz="1400" i="1" dirty="0">
                <a:latin typeface="Arial" panose="020B0604020202020204" pitchFamily="34" charset="0"/>
                <a:cs typeface="Arial" panose="020B0604020202020204" pitchFamily="34" charset="0"/>
              </a:rPr>
              <a:t> </a:t>
            </a:r>
            <a:r>
              <a:rPr lang="uz-Latn-UZ" sz="1400" i="1" dirty="0">
                <a:latin typeface="Arial" panose="020B0604020202020204" pitchFamily="34" charset="0"/>
                <a:cs typeface="Arial" panose="020B0604020202020204" pitchFamily="34" charset="0"/>
              </a:rPr>
              <a:t>chat</a:t>
            </a:r>
            <a:r>
              <a:rPr lang="en-US" sz="1400" i="1" dirty="0" err="1">
                <a:latin typeface="Arial" panose="020B0604020202020204" pitchFamily="34" charset="0"/>
                <a:cs typeface="Arial" panose="020B0604020202020204" pitchFamily="34" charset="0"/>
              </a:rPr>
              <a:t>ni</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saqlang</a:t>
            </a:r>
            <a:r>
              <a:rPr lang="en-US" sz="1400" i="1" dirty="0">
                <a:latin typeface="Arial" panose="020B0604020202020204" pitchFamily="34" charset="0"/>
                <a:cs typeface="Arial" panose="020B0604020202020204" pitchFamily="34" charset="0"/>
              </a:rPr>
              <a:t>.</a:t>
            </a:r>
          </a:p>
          <a:p>
            <a:pPr>
              <a:buSzPts val="1400"/>
            </a:pPr>
            <a:r>
              <a:rPr lang="uz-Latn-UZ" sz="1400" i="1" dirty="0">
                <a:latin typeface="Arial" panose="020B0604020202020204" pitchFamily="34" charset="0"/>
                <a:cs typeface="Arial" panose="020B0604020202020204" pitchFamily="34" charset="0"/>
              </a:rPr>
              <a:t>Qayd etuvchilar</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Asosiy</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xona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chatida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guruhning</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asosiy</a:t>
            </a:r>
            <a:r>
              <a:rPr lang="en-US" sz="1400" i="1" dirty="0">
                <a:latin typeface="Arial" panose="020B0604020202020204" pitchFamily="34" charset="0"/>
                <a:cs typeface="Arial" panose="020B0604020202020204" pitchFamily="34" charset="0"/>
              </a:rPr>
              <a:t> </a:t>
            </a:r>
            <a:r>
              <a:rPr lang="uz-Latn-UZ" sz="1400" i="1" dirty="0">
                <a:latin typeface="Arial" panose="020B0604020202020204" pitchFamily="34" charset="0"/>
                <a:cs typeface="Arial" panose="020B0604020202020204" pitchFamily="34" charset="0"/>
              </a:rPr>
              <a:t>xulosalarini</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yozishga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tayyor</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bo</a:t>
            </a:r>
            <a:r>
              <a:rPr lang="uz-Latn-UZ" sz="1400" i="1" dirty="0">
                <a:latin typeface="Arial" panose="020B0604020202020204" pitchFamily="34" charset="0"/>
                <a:cs typeface="Arial" panose="020B0604020202020204" pitchFamily="34" charset="0"/>
              </a:rPr>
              <a:t>ʻ</a:t>
            </a:r>
            <a:r>
              <a:rPr lang="en-US" sz="1400" i="1" dirty="0">
                <a:latin typeface="Arial" panose="020B0604020202020204" pitchFamily="34" charset="0"/>
                <a:cs typeface="Arial" panose="020B0604020202020204" pitchFamily="34" charset="0"/>
              </a:rPr>
              <a:t>ling. </a:t>
            </a:r>
            <a:r>
              <a:rPr lang="en-US" sz="1400" i="1" dirty="0" err="1">
                <a:latin typeface="Arial" panose="020B0604020202020204" pitchFamily="34" charset="0"/>
                <a:cs typeface="Arial" panose="020B0604020202020204" pitchFamily="34" charset="0"/>
              </a:rPr>
              <a:t>Keyin</a:t>
            </a:r>
            <a:r>
              <a:rPr lang="en-US" sz="1400" i="1" dirty="0">
                <a:latin typeface="Arial" panose="020B0604020202020204" pitchFamily="34" charset="0"/>
                <a:cs typeface="Arial" panose="020B0604020202020204" pitchFamily="34" charset="0"/>
              </a:rPr>
              <a:t> </a:t>
            </a:r>
            <a:r>
              <a:rPr lang="uz-Latn-UZ" sz="1400" i="1" dirty="0">
                <a:latin typeface="Arial" panose="020B0604020202020204" pitchFamily="34" charset="0"/>
                <a:cs typeface="Arial" panose="020B0604020202020204" pitchFamily="34" charset="0"/>
              </a:rPr>
              <a:t>Boshqarma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bilan</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guruh</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muhokamasi</a:t>
            </a:r>
            <a:r>
              <a:rPr lang="uz-Latn-UZ" sz="1400" i="1" dirty="0">
                <a:latin typeface="Arial" panose="020B0604020202020204" pitchFamily="34" charset="0"/>
                <a:cs typeface="Arial" panose="020B0604020202020204" pitchFamily="34" charset="0"/>
              </a:rPr>
              <a:t>dagi qaydlaringizni</a:t>
            </a:r>
            <a:r>
              <a:rPr lang="en-US" sz="1400" i="1" dirty="0">
                <a:latin typeface="Arial" panose="020B0604020202020204" pitchFamily="34" charset="0"/>
                <a:cs typeface="Arial" panose="020B0604020202020204" pitchFamily="34" charset="0"/>
              </a:rPr>
              <a:t> </a:t>
            </a:r>
            <a:r>
              <a:rPr lang="uz-Latn-UZ" sz="1400" i="1" dirty="0">
                <a:latin typeface="Arial" panose="020B0604020202020204" pitchFamily="34" charset="0"/>
                <a:cs typeface="Arial" panose="020B0604020202020204" pitchFamily="34" charset="0"/>
              </a:rPr>
              <a:t>ulashish</a:t>
            </a:r>
            <a:r>
              <a:rPr lang="en-US" sz="1400" i="1" dirty="0">
                <a:latin typeface="Arial" panose="020B0604020202020204" pitchFamily="34" charset="0"/>
                <a:cs typeface="Arial" panose="020B0604020202020204" pitchFamily="34" charset="0"/>
              </a:rPr>
              <a:t> 5 ta </a:t>
            </a:r>
            <a:r>
              <a:rPr lang="uz-Latn-UZ" sz="1400" i="1" dirty="0">
                <a:latin typeface="Arial" panose="020B0604020202020204" pitchFamily="34" charset="0"/>
                <a:cs typeface="Arial" panose="020B0604020202020204" pitchFamily="34" charset="0"/>
              </a:rPr>
              <a:t>yoʻnaltiruvchi</a:t>
            </a:r>
            <a:r>
              <a:rPr lang="uz-Latn-UZ" sz="1400" i="1" baseline="0"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savollar</a:t>
            </a:r>
            <a:r>
              <a:rPr lang="en-US" sz="1400" i="1" dirty="0">
                <a:latin typeface="Arial" panose="020B0604020202020204" pitchFamily="34" charset="0"/>
                <a:cs typeface="Arial" panose="020B0604020202020204" pitchFamily="34" charset="0"/>
              </a:rPr>
              <a:t> so</a:t>
            </a:r>
            <a:r>
              <a:rPr lang="uz-Latn-UZ" sz="1400" i="1" dirty="0">
                <a:latin typeface="Arial" panose="020B0604020202020204" pitchFamily="34" charset="0"/>
                <a:cs typeface="Arial" panose="020B0604020202020204" pitchFamily="34" charset="0"/>
              </a:rPr>
              <a:t>ʻ</a:t>
            </a:r>
            <a:r>
              <a:rPr lang="en-US" sz="1400" i="1" dirty="0" err="1">
                <a:latin typeface="Arial" panose="020B0604020202020204" pitchFamily="34" charset="0"/>
                <a:cs typeface="Arial" panose="020B0604020202020204" pitchFamily="34" charset="0"/>
              </a:rPr>
              <a:t>rovnomasidan</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foydalaning</a:t>
            </a:r>
            <a:r>
              <a:rPr lang="en-US" sz="1400" i="1" dirty="0">
                <a:latin typeface="Arial" panose="020B0604020202020204" pitchFamily="34" charset="0"/>
                <a:cs typeface="Arial" panose="020B0604020202020204" pitchFamily="34" charset="0"/>
              </a:rPr>
              <a:t>.</a:t>
            </a:r>
          </a:p>
          <a:p>
            <a:pPr>
              <a:buSzPts val="1400"/>
            </a:pPr>
            <a:endParaRPr lang="en-US" sz="1400" dirty="0">
              <a:latin typeface="Arial" panose="020B0604020202020204" pitchFamily="34" charset="0"/>
              <a:cs typeface="Arial" panose="020B0604020202020204" pitchFamily="34" charset="0"/>
            </a:endParaRPr>
          </a:p>
          <a:p>
            <a:pPr>
              <a:buSzPts val="1400"/>
            </a:pPr>
            <a:endParaRPr sz="1400" dirty="0">
              <a:latin typeface="Arial" panose="020B0604020202020204" pitchFamily="34" charset="0"/>
              <a:cs typeface="Arial" panose="020B0604020202020204" pitchFamily="34" charset="0"/>
            </a:endParaRPr>
          </a:p>
        </p:txBody>
      </p:sp>
      <p:sp>
        <p:nvSpPr>
          <p:cNvPr id="215" name="Google Shape;215;p37: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buSzPts val="1400"/>
            </a:pPr>
            <a:r>
              <a:rPr lang="uz-Latn-UZ" dirty="0"/>
              <a:t>Biz</a:t>
            </a:r>
            <a:r>
              <a:rPr lang="uz-Latn-UZ" baseline="0" dirty="0"/>
              <a:t> qisqa tanishtiruvdan boshlaymiz</a:t>
            </a:r>
            <a:r>
              <a:rPr lang="en-US" dirty="0"/>
              <a:t>.  </a:t>
            </a:r>
            <a:r>
              <a:rPr lang="uz-Latn-UZ" dirty="0"/>
              <a:t>Men sizni</a:t>
            </a:r>
            <a:r>
              <a:rPr lang="uz-Latn-UZ" baseline="0" dirty="0"/>
              <a:t> oʻzingizni .... chaqirmoqchiman</a:t>
            </a:r>
            <a:r>
              <a:rPr lang="en-US" dirty="0"/>
              <a:t>…  </a:t>
            </a:r>
            <a:r>
              <a:rPr lang="en-US" i="1" dirty="0"/>
              <a:t>(</a:t>
            </a:r>
            <a:r>
              <a:rPr lang="uz-Latn-UZ" i="1" dirty="0"/>
              <a:t>Boshlovchi</a:t>
            </a:r>
            <a:r>
              <a:rPr lang="uz-Latn-UZ" i="1" baseline="0" dirty="0"/>
              <a:t> </a:t>
            </a:r>
            <a:r>
              <a:rPr lang="en-US" i="1" dirty="0" err="1"/>
              <a:t>odamlarni</a:t>
            </a:r>
            <a:r>
              <a:rPr lang="en-US" i="1" dirty="0"/>
              <a:t> </a:t>
            </a:r>
            <a:r>
              <a:rPr lang="en-US" i="1" dirty="0" err="1"/>
              <a:t>gapirishga</a:t>
            </a:r>
            <a:r>
              <a:rPr lang="en-US" i="1" dirty="0"/>
              <a:t> </a:t>
            </a:r>
            <a:r>
              <a:rPr lang="en-US" i="1" dirty="0" err="1"/>
              <a:t>chaqirish</a:t>
            </a:r>
            <a:r>
              <a:rPr lang="en-US" i="1" dirty="0"/>
              <a:t> </a:t>
            </a:r>
            <a:r>
              <a:rPr lang="en-US" i="1" dirty="0" err="1"/>
              <a:t>rejasini</a:t>
            </a:r>
            <a:r>
              <a:rPr lang="en-US" i="1" dirty="0"/>
              <a:t> </a:t>
            </a:r>
            <a:r>
              <a:rPr lang="en-US" i="1" dirty="0" err="1"/>
              <a:t>belgilaydi</a:t>
            </a:r>
            <a:r>
              <a:rPr lang="en-US" i="1" dirty="0"/>
              <a:t>. </a:t>
            </a:r>
            <a:r>
              <a:rPr lang="en-US" i="1" dirty="0" err="1"/>
              <a:t>Masalan</a:t>
            </a:r>
            <a:r>
              <a:rPr lang="en-US" i="1" dirty="0"/>
              <a:t>, </a:t>
            </a:r>
            <a:r>
              <a:rPr lang="uz-Latn-UZ" i="1" dirty="0"/>
              <a:t>boshlovchi</a:t>
            </a:r>
            <a:r>
              <a:rPr lang="en-US" i="1" dirty="0"/>
              <a:t> </a:t>
            </a:r>
            <a:r>
              <a:rPr lang="en-US" i="1" dirty="0" err="1"/>
              <a:t>hammani</a:t>
            </a:r>
            <a:r>
              <a:rPr lang="en-US" i="1" dirty="0"/>
              <a:t> </a:t>
            </a:r>
            <a:r>
              <a:rPr lang="en-US" i="1" dirty="0" err="1"/>
              <a:t>birma</a:t>
            </a:r>
            <a:r>
              <a:rPr lang="en-US" i="1" dirty="0"/>
              <a:t>-bir </a:t>
            </a:r>
            <a:r>
              <a:rPr lang="uz-Latn-UZ" i="1" dirty="0"/>
              <a:t>ishtirokchilarni</a:t>
            </a:r>
            <a:r>
              <a:rPr lang="uz-Latn-UZ" i="1" baseline="0" dirty="0"/>
              <a:t> </a:t>
            </a:r>
            <a:r>
              <a:rPr lang="en-US" i="1" dirty="0" err="1"/>
              <a:t>chaqiradi</a:t>
            </a:r>
            <a:r>
              <a:rPr lang="en-US" i="1" dirty="0"/>
              <a:t> </a:t>
            </a:r>
            <a:r>
              <a:rPr lang="en-US" i="1" dirty="0" err="1"/>
              <a:t>yoki</a:t>
            </a:r>
            <a:r>
              <a:rPr lang="en-US" i="1" dirty="0"/>
              <a:t> </a:t>
            </a:r>
            <a:r>
              <a:rPr lang="en-US" i="1" dirty="0" err="1"/>
              <a:t>birinchi</a:t>
            </a:r>
            <a:r>
              <a:rPr lang="en-US" i="1" dirty="0"/>
              <a:t> </a:t>
            </a:r>
            <a:r>
              <a:rPr lang="en-US" i="1" dirty="0" err="1"/>
              <a:t>gapiradigan</a:t>
            </a:r>
            <a:r>
              <a:rPr lang="en-US" i="1" dirty="0"/>
              <a:t> </a:t>
            </a:r>
            <a:r>
              <a:rPr lang="en-US" i="1" dirty="0" err="1"/>
              <a:t>odamni</a:t>
            </a:r>
            <a:r>
              <a:rPr lang="en-US" i="1" dirty="0"/>
              <a:t> </a:t>
            </a:r>
            <a:r>
              <a:rPr lang="en-US" i="1" dirty="0" err="1"/>
              <a:t>tanlaydi</a:t>
            </a:r>
            <a:r>
              <a:rPr lang="en-US" i="1" dirty="0"/>
              <a:t>, </a:t>
            </a:r>
            <a:r>
              <a:rPr lang="en-US" i="1" dirty="0" err="1"/>
              <a:t>so'ngra</a:t>
            </a:r>
            <a:r>
              <a:rPr lang="en-US" i="1" dirty="0"/>
              <a:t> </a:t>
            </a:r>
            <a:r>
              <a:rPr lang="en-US" i="1" dirty="0" err="1"/>
              <a:t>har</a:t>
            </a:r>
            <a:r>
              <a:rPr lang="en-US" i="1" dirty="0"/>
              <a:t> bir </a:t>
            </a:r>
            <a:r>
              <a:rPr lang="uz-Latn-UZ" i="1" dirty="0"/>
              <a:t>soʻzlovchidan </a:t>
            </a:r>
            <a:r>
              <a:rPr lang="en-US" i="1" dirty="0" err="1"/>
              <a:t>keyingi</a:t>
            </a:r>
            <a:r>
              <a:rPr lang="en-US" i="1" dirty="0"/>
              <a:t> </a:t>
            </a:r>
            <a:r>
              <a:rPr lang="en-US" i="1" dirty="0" err="1"/>
              <a:t>so'zlashuvchini</a:t>
            </a:r>
            <a:r>
              <a:rPr lang="en-US" i="1" dirty="0"/>
              <a:t> </a:t>
            </a:r>
            <a:r>
              <a:rPr lang="en-US" i="1" dirty="0" err="1"/>
              <a:t>tanlashni</a:t>
            </a:r>
            <a:r>
              <a:rPr lang="en-US" i="1" dirty="0"/>
              <a:t> </a:t>
            </a:r>
            <a:r>
              <a:rPr lang="en-US" i="1" dirty="0" err="1"/>
              <a:t>so'raydi</a:t>
            </a:r>
            <a:r>
              <a:rPr lang="en-US" i="1" dirty="0"/>
              <a:t>.) </a:t>
            </a:r>
          </a:p>
          <a:p>
            <a:pPr>
              <a:buSzPts val="1400"/>
            </a:pPr>
            <a:endParaRPr lang="en-US" i="0" dirty="0"/>
          </a:p>
          <a:p>
            <a:pPr>
              <a:buSzPts val="1400"/>
            </a:pPr>
            <a:r>
              <a:rPr lang="en-US" i="0" dirty="0" err="1"/>
              <a:t>Iltimos</a:t>
            </a:r>
            <a:r>
              <a:rPr lang="en-US" i="0" dirty="0"/>
              <a:t>, </a:t>
            </a:r>
            <a:r>
              <a:rPr lang="en-US" i="0" dirty="0" err="1"/>
              <a:t>bizga</a:t>
            </a:r>
            <a:r>
              <a:rPr lang="en-US" i="0" dirty="0"/>
              <a:t> </a:t>
            </a:r>
            <a:r>
              <a:rPr lang="en-US" i="0" dirty="0" err="1"/>
              <a:t>ismingiz</a:t>
            </a:r>
            <a:r>
              <a:rPr lang="en-US" i="0" dirty="0"/>
              <a:t>, </a:t>
            </a:r>
            <a:r>
              <a:rPr lang="en-US" i="0" dirty="0" err="1"/>
              <a:t>rolingiz</a:t>
            </a:r>
            <a:r>
              <a:rPr lang="en-US" i="0" dirty="0"/>
              <a:t> </a:t>
            </a:r>
            <a:r>
              <a:rPr lang="en-US" i="0" dirty="0" err="1"/>
              <a:t>va</a:t>
            </a:r>
            <a:r>
              <a:rPr lang="en-US" i="0" dirty="0"/>
              <a:t> </a:t>
            </a:r>
            <a:r>
              <a:rPr lang="en-US" i="0" dirty="0" err="1"/>
              <a:t>siz</a:t>
            </a:r>
            <a:r>
              <a:rPr lang="en-US" i="0" dirty="0"/>
              <a:t> </a:t>
            </a:r>
            <a:r>
              <a:rPr lang="en-US" i="0" dirty="0" err="1"/>
              <a:t>vakillik</a:t>
            </a:r>
            <a:r>
              <a:rPr lang="en-US" i="0" dirty="0"/>
              <a:t> </a:t>
            </a:r>
            <a:r>
              <a:rPr lang="en-US" i="0" dirty="0" err="1"/>
              <a:t>qilayotgan</a:t>
            </a:r>
            <a:r>
              <a:rPr lang="en-US" i="0" dirty="0"/>
              <a:t> </a:t>
            </a:r>
            <a:r>
              <a:rPr lang="en-US" i="0" dirty="0" err="1"/>
              <a:t>guruh</a:t>
            </a:r>
            <a:r>
              <a:rPr lang="en-US" i="0" dirty="0"/>
              <a:t>(lar) </a:t>
            </a:r>
            <a:r>
              <a:rPr lang="en-US" i="0" dirty="0" err="1"/>
              <a:t>va</a:t>
            </a:r>
            <a:r>
              <a:rPr lang="en-US" i="0" dirty="0"/>
              <a:t>/</a:t>
            </a:r>
            <a:r>
              <a:rPr lang="en-US" i="0" dirty="0" err="1"/>
              <a:t>yoki</a:t>
            </a:r>
            <a:r>
              <a:rPr lang="en-US" i="0" dirty="0"/>
              <a:t> </a:t>
            </a:r>
            <a:r>
              <a:rPr lang="en-US" i="0" dirty="0" err="1"/>
              <a:t>tashkilot</a:t>
            </a:r>
            <a:r>
              <a:rPr lang="en-US" i="0" dirty="0"/>
              <a:t>(lar)</a:t>
            </a:r>
            <a:r>
              <a:rPr lang="en-US" i="0" dirty="0" err="1"/>
              <a:t>ingizni</a:t>
            </a:r>
            <a:r>
              <a:rPr lang="en-US" i="0" dirty="0"/>
              <a:t> </a:t>
            </a:r>
            <a:r>
              <a:rPr lang="en-US" i="0" dirty="0" err="1"/>
              <a:t>aytib</a:t>
            </a:r>
            <a:r>
              <a:rPr lang="en-US" i="0" dirty="0"/>
              <a:t> </a:t>
            </a:r>
            <a:r>
              <a:rPr lang="en-US" i="0" dirty="0" err="1"/>
              <a:t>oʻzingizni</a:t>
            </a:r>
            <a:r>
              <a:rPr lang="en-US" i="0" dirty="0"/>
              <a:t> </a:t>
            </a:r>
            <a:r>
              <a:rPr lang="en-US" i="0" dirty="0" err="1"/>
              <a:t>tanishtiring</a:t>
            </a:r>
            <a:r>
              <a:rPr lang="en-US" i="0" dirty="0"/>
              <a:t>.</a:t>
            </a:r>
          </a:p>
          <a:p>
            <a:pPr>
              <a:buSzPts val="1400"/>
            </a:pPr>
            <a:endParaRPr lang="en-US" dirty="0"/>
          </a:p>
          <a:p>
            <a:pPr>
              <a:buSzPts val="1400"/>
            </a:pPr>
            <a:r>
              <a:rPr lang="uz-Latn-UZ" i="1" dirty="0"/>
              <a:t>TANISHTIRUV</a:t>
            </a:r>
            <a:r>
              <a:rPr lang="en-US" i="1" dirty="0"/>
              <a:t> (</a:t>
            </a:r>
            <a:r>
              <a:rPr lang="uz-Latn-UZ" i="1" dirty="0"/>
              <a:t>5 daqiqadan koʻp</a:t>
            </a:r>
            <a:r>
              <a:rPr lang="uz-Latn-UZ" i="1" baseline="0" dirty="0"/>
              <a:t> emas</a:t>
            </a:r>
            <a:r>
              <a:rPr lang="en-US" i="1" dirty="0"/>
              <a:t>)</a:t>
            </a:r>
          </a:p>
          <a:p>
            <a:pPr>
              <a:buSzPts val="1400"/>
            </a:pPr>
            <a:r>
              <a:rPr lang="en-US" i="1" dirty="0" err="1"/>
              <a:t>Barcha</a:t>
            </a:r>
            <a:r>
              <a:rPr lang="en-US" i="1" dirty="0"/>
              <a:t> </a:t>
            </a:r>
            <a:r>
              <a:rPr lang="en-US" i="1" dirty="0" err="1"/>
              <a:t>ishtirokchilarga</a:t>
            </a:r>
            <a:r>
              <a:rPr lang="en-US" i="1" dirty="0"/>
              <a:t> </a:t>
            </a:r>
            <a:r>
              <a:rPr lang="en-US" i="1" dirty="0" err="1"/>
              <a:t>o'zlarini</a:t>
            </a:r>
            <a:r>
              <a:rPr lang="en-US" i="1" dirty="0"/>
              <a:t> </a:t>
            </a:r>
            <a:r>
              <a:rPr lang="en-US" i="1" dirty="0" err="1"/>
              <a:t>tanishtirishga</a:t>
            </a:r>
            <a:r>
              <a:rPr lang="en-US" i="1" dirty="0"/>
              <a:t> </a:t>
            </a:r>
            <a:r>
              <a:rPr lang="en-US" i="1" dirty="0" err="1"/>
              <a:t>ruxsat</a:t>
            </a:r>
            <a:r>
              <a:rPr lang="en-US" i="1" dirty="0"/>
              <a:t> </a:t>
            </a:r>
            <a:r>
              <a:rPr lang="en-US" i="1" dirty="0" err="1"/>
              <a:t>bering</a:t>
            </a:r>
            <a:r>
              <a:rPr lang="en-US" i="1" dirty="0"/>
              <a:t>.</a:t>
            </a:r>
            <a:endParaRPr lang="en-US" dirty="0"/>
          </a:p>
        </p:txBody>
      </p:sp>
      <p:sp>
        <p:nvSpPr>
          <p:cNvPr id="119" name="Google Shape;119;p2: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35796"/>
            <a:ext cx="5588000" cy="3716382"/>
          </a:xfrm>
        </p:spPr>
        <p:txBody>
          <a:bodyPr/>
          <a:lstStyle/>
          <a:p>
            <a:r>
              <a:rPr lang="en-US" sz="1400" dirty="0" err="1">
                <a:latin typeface="Arial" panose="020B0604020202020204" pitchFamily="34" charset="0"/>
                <a:cs typeface="Arial" panose="020B0604020202020204" pitchFamily="34" charset="0"/>
              </a:rPr>
              <a:t>Kelgusi</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bitirish</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t</a:t>
            </a:r>
            <a:r>
              <a:rPr lang="en-US" sz="1400" dirty="0" err="1">
                <a:latin typeface="Arial" panose="020B0604020202020204" pitchFamily="34" charset="0"/>
                <a:cs typeface="Arial" panose="020B0604020202020204" pitchFamily="34" charset="0"/>
              </a:rPr>
              <a:t>alablari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qanday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bo’lishi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mumkinligi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haqida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muhokamani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boshlashimizdan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oldin</a:t>
            </a:r>
            <a:r>
              <a:rPr lang="en-US" sz="1400" dirty="0">
                <a:latin typeface="Arial" panose="020B0604020202020204" pitchFamily="34" charset="0"/>
                <a:cs typeface="Arial" panose="020B0604020202020204" pitchFamily="34" charset="0"/>
              </a:rPr>
              <a:t>, men </a:t>
            </a:r>
            <a:r>
              <a:rPr lang="en-US" sz="1400" dirty="0" err="1">
                <a:latin typeface="Arial" panose="020B0604020202020204" pitchFamily="34" charset="0"/>
                <a:cs typeface="Arial" panose="020B0604020202020204" pitchFamily="34" charset="0"/>
              </a:rPr>
              <a:t>hozirgi</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NY</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shtati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diplomi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talablari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haqida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umumiy</a:t>
            </a:r>
            <a:r>
              <a:rPr lang="en-US" sz="1400" dirty="0">
                <a:latin typeface="Arial" panose="020B0604020202020204" pitchFamily="34" charset="0"/>
                <a:cs typeface="Arial" panose="020B0604020202020204" pitchFamily="34" charset="0"/>
              </a:rPr>
              <a:t> ma</a:t>
            </a:r>
            <a:r>
              <a:rPr lang="uz-Latn-UZ" sz="1400" dirty="0">
                <a:latin typeface="Arial" panose="020B0604020202020204" pitchFamily="34" charset="0"/>
                <a:cs typeface="Arial" panose="020B0604020202020204" pitchFamily="34" charset="0"/>
              </a:rPr>
              <a:t>ʼ</a:t>
            </a:r>
            <a:r>
              <a:rPr lang="en-US" sz="1400" dirty="0" err="1">
                <a:latin typeface="Arial" panose="020B0604020202020204" pitchFamily="34" charset="0"/>
                <a:cs typeface="Arial" panose="020B0604020202020204" pitchFamily="34" charset="0"/>
              </a:rPr>
              <a:t>lumot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berib</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o’taman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Ro’yxatdan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o’tgan</a:t>
            </a:r>
            <a:r>
              <a:rPr lang="en-US" sz="1400" dirty="0">
                <a:latin typeface="Arial" panose="020B0604020202020204" pitchFamily="34" charset="0"/>
                <a:cs typeface="Arial" panose="020B0604020202020204" pitchFamily="34" charset="0"/>
              </a:rPr>
              <a:t> e-</a:t>
            </a:r>
            <a:r>
              <a:rPr lang="en-US" sz="1400" dirty="0" err="1">
                <a:latin typeface="Arial" panose="020B0604020202020204" pitchFamily="34" charset="0"/>
                <a:cs typeface="Arial" panose="020B0604020202020204" pitchFamily="34" charset="0"/>
              </a:rPr>
              <a:t>pochtangizga</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hozirgi</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NY</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shtati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diplomi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talablarini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tushuntiruvchi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ikkita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manba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oldangiz</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Bizning</a:t>
            </a:r>
            <a:r>
              <a:rPr lang="en-US" sz="1400" dirty="0">
                <a:latin typeface="Arial" panose="020B0604020202020204" pitchFamily="34" charset="0"/>
                <a:cs typeface="Arial" panose="020B0604020202020204" pitchFamily="34" charset="0"/>
              </a:rPr>
              <a:t> chat </a:t>
            </a:r>
            <a:r>
              <a:rPr lang="en-US" sz="1400" dirty="0" err="1">
                <a:latin typeface="Arial" panose="020B0604020202020204" pitchFamily="34" charset="0"/>
                <a:cs typeface="Arial" panose="020B0604020202020204" pitchFamily="34" charset="0"/>
              </a:rPr>
              <a:t>monitorimiz</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ushbu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manbalar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havolalarini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chatga</a:t>
            </a:r>
            <a:r>
              <a:rPr lang="en-US" sz="1400" dirty="0">
                <a:latin typeface="Arial" panose="020B0604020202020204" pitchFamily="34" charset="0"/>
                <a:cs typeface="Arial" panose="020B0604020202020204" pitchFamily="34" charset="0"/>
              </a:rPr>
              <a:t> ham </a:t>
            </a:r>
            <a:r>
              <a:rPr lang="en-US" sz="1400" dirty="0" err="1">
                <a:latin typeface="Arial" panose="020B0604020202020204" pitchFamily="34" charset="0"/>
                <a:cs typeface="Arial" panose="020B0604020202020204" pitchFamily="34" charset="0"/>
              </a:rPr>
              <a:t>kiritadi</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NY </a:t>
            </a:r>
            <a:r>
              <a:rPr lang="en-US" sz="1400" dirty="0" err="1">
                <a:latin typeface="Arial" panose="020B0604020202020204" pitchFamily="34" charset="0"/>
                <a:cs typeface="Arial" panose="020B0604020202020204" pitchFamily="34" charset="0"/>
              </a:rPr>
              <a:t>shtati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diplomini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olish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uchun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talabalar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kredit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baholash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talablariga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javob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berishi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kerak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Ushbu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alohida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o’ziga</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xos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bo’lib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ular</a:t>
            </a:r>
            <a:r>
              <a:rPr lang="en-US" sz="1400" dirty="0">
                <a:latin typeface="Arial" panose="020B0604020202020204" pitchFamily="34" charset="0"/>
                <a:cs typeface="Arial" panose="020B0604020202020204" pitchFamily="34" charset="0"/>
              </a:rPr>
              <a:t> bir </a:t>
            </a:r>
            <a:r>
              <a:rPr lang="en-US" sz="1400" dirty="0" err="1">
                <a:latin typeface="Arial" panose="020B0604020202020204" pitchFamily="34" charset="0"/>
                <a:cs typeface="Arial" panose="020B0604020202020204" pitchFamily="34" charset="0"/>
              </a:rPr>
              <a:t>vaqtning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o'zida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amalga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oshirilishi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shart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emas</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Ushbu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kredit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taqsimoti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jadvali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har</a:t>
            </a:r>
            <a:r>
              <a:rPr lang="en-US" sz="1400" dirty="0">
                <a:latin typeface="Arial" panose="020B0604020202020204" pitchFamily="34" charset="0"/>
                <a:cs typeface="Arial" panose="020B0604020202020204" pitchFamily="34" charset="0"/>
              </a:rPr>
              <a:t> bir fan </a:t>
            </a:r>
            <a:r>
              <a:rPr lang="en-US" sz="1400" dirty="0" err="1">
                <a:latin typeface="Arial" panose="020B0604020202020204" pitchFamily="34" charset="0"/>
                <a:cs typeface="Arial" panose="020B0604020202020204" pitchFamily="34" charset="0"/>
              </a:rPr>
              <a:t>bo'yicha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qilinadigan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kreditlarning</a:t>
            </a:r>
            <a:r>
              <a:rPr lang="en-US" sz="1400" dirty="0">
                <a:latin typeface="Arial" panose="020B0604020202020204" pitchFamily="34" charset="0"/>
                <a:cs typeface="Arial" panose="020B0604020202020204" pitchFamily="34" charset="0"/>
              </a:rPr>
              <a:t> minimal </a:t>
            </a:r>
            <a:r>
              <a:rPr lang="en-US" sz="1400" dirty="0" err="1">
                <a:latin typeface="Arial" panose="020B0604020202020204" pitchFamily="34" charset="0"/>
                <a:cs typeface="Arial" panose="020B0604020202020204" pitchFamily="34" charset="0"/>
              </a:rPr>
              <a:t>miqdorini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ko'rsatadi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Shuni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ta'kidlash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kerakki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ko'pgina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fanlarda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talabalar</a:t>
            </a:r>
            <a:r>
              <a:rPr lang="en-US" sz="1400" dirty="0">
                <a:latin typeface="Arial" panose="020B0604020202020204" pitchFamily="34" charset="0"/>
                <a:cs typeface="Arial" panose="020B0604020202020204" pitchFamily="34" charset="0"/>
              </a:rPr>
              <a:t> minimal </a:t>
            </a:r>
            <a:r>
              <a:rPr lang="en-US" sz="1400" dirty="0" err="1">
                <a:latin typeface="Arial" panose="020B0604020202020204" pitchFamily="34" charset="0"/>
                <a:cs typeface="Arial" panose="020B0604020202020204" pitchFamily="34" charset="0"/>
              </a:rPr>
              <a:t>talablarni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bajarish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uchun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o’zlari</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xohlagan</a:t>
            </a:r>
            <a:r>
              <a:rPr lang="en-US" sz="1400" baseline="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kurslarni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tanlaydilar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Misol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uchun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tabiiy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fanlarda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a:t>
            </a:r>
            <a:r>
              <a:rPr lang="uz-Latn-UZ" sz="1400" dirty="0">
                <a:latin typeface="Arial" panose="020B0604020202020204" pitchFamily="34" charset="0"/>
                <a:cs typeface="Arial" panose="020B0604020202020204" pitchFamily="34" charset="0"/>
              </a:rPr>
              <a:t>ʼ</a:t>
            </a:r>
            <a:r>
              <a:rPr lang="en-US" sz="1400" dirty="0" err="1">
                <a:latin typeface="Arial" panose="020B0604020202020204" pitchFamily="34" charset="0"/>
                <a:cs typeface="Arial" panose="020B0604020202020204" pitchFamily="34" charset="0"/>
              </a:rPr>
              <a:t>zi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talabalar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Biologiya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Kimyo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haqidagi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fanlarni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boshqalari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Atrof-muhit</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Kriminalistika</a:t>
            </a:r>
            <a:r>
              <a:rPr lang="uz-Latn-UZ" sz="1400" baseline="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Fizika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fanlarini</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tanlaydi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O'rta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maktab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darajasidagi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qanday</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tabiiy fanlar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kurslari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qilinadigan</a:t>
            </a:r>
            <a:r>
              <a:rPr lang="en-US" sz="1400" dirty="0">
                <a:latin typeface="Arial" panose="020B0604020202020204" pitchFamily="34" charset="0"/>
                <a:cs typeface="Arial" panose="020B0604020202020204" pitchFamily="34" charset="0"/>
              </a:rPr>
              <a:t> 3 ta </a:t>
            </a:r>
            <a:r>
              <a:rPr lang="en-US" sz="1400" dirty="0" err="1">
                <a:latin typeface="Arial" panose="020B0604020202020204" pitchFamily="34" charset="0"/>
                <a:cs typeface="Arial" panose="020B0604020202020204" pitchFamily="34" charset="0"/>
              </a:rPr>
              <a:t>kredi</a:t>
            </a:r>
            <a:r>
              <a:rPr lang="uz-Latn-UZ" sz="1400" dirty="0">
                <a:latin typeface="Arial" panose="020B0604020202020204" pitchFamily="34" charset="0"/>
                <a:cs typeface="Arial" panose="020B0604020202020204" pitchFamily="34" charset="0"/>
              </a:rPr>
              <a:t>t</a:t>
            </a:r>
            <a:r>
              <a:rPr lang="uz-Latn-UZ" sz="1400" baseline="0" dirty="0">
                <a:latin typeface="Arial" panose="020B0604020202020204" pitchFamily="34" charset="0"/>
                <a:cs typeface="Arial" panose="020B0604020202020204" pitchFamily="34" charset="0"/>
              </a:rPr>
              <a:t> deb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hisoblanishi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mumkin</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Bir </a:t>
            </a:r>
            <a:r>
              <a:rPr lang="en-US" sz="1400" dirty="0" err="1">
                <a:latin typeface="Arial" panose="020B0604020202020204" pitchFamily="34" charset="0"/>
                <a:cs typeface="Arial" panose="020B0604020202020204" pitchFamily="34" charset="0"/>
              </a:rPr>
              <a:t>nechta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majburiy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kurslar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mavjud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barcha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talabalar</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Salomatlik</a:t>
            </a:r>
            <a:r>
              <a:rPr lang="uz-Latn-UZ" sz="1400" baseline="0" dirty="0">
                <a:latin typeface="Arial" panose="020B0604020202020204" pitchFamily="34" charset="0"/>
                <a:cs typeface="Arial" panose="020B0604020202020204" pitchFamily="34" charset="0"/>
              </a:rPr>
              <a:t> b</a:t>
            </a:r>
            <a:r>
              <a:rPr lang="en-US" sz="1400" dirty="0" err="1">
                <a:latin typeface="Arial" panose="020B0604020202020204" pitchFamily="34" charset="0"/>
                <a:cs typeface="Arial" panose="020B0604020202020204" pitchFamily="34" charset="0"/>
              </a:rPr>
              <a:t>o'yicha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yarim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kredit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olishlari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kerak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ijtimoiy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fanlar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bo'yicha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barcha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kreditlar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talabalar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uchun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belgilanadi</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Jahon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tarix</a:t>
            </a:r>
            <a:r>
              <a:rPr lang="uz-Latn-UZ" sz="1400" dirty="0">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geografiyadan</a:t>
            </a:r>
            <a:r>
              <a:rPr lang="en-US" sz="1400" dirty="0">
                <a:latin typeface="Arial" panose="020B0604020202020204" pitchFamily="34" charset="0"/>
                <a:cs typeface="Arial" panose="020B0604020202020204" pitchFamily="34" charset="0"/>
              </a:rPr>
              <a:t> 2 </a:t>
            </a:r>
            <a:r>
              <a:rPr lang="uz-Latn-UZ" sz="1400" dirty="0">
                <a:latin typeface="Arial" panose="020B0604020202020204" pitchFamily="34" charset="0"/>
                <a:cs typeface="Arial" panose="020B0604020202020204" pitchFamily="34" charset="0"/>
              </a:rPr>
              <a:t>ta </a:t>
            </a:r>
            <a:r>
              <a:rPr lang="en-US" sz="1400" dirty="0" err="1">
                <a:latin typeface="Arial" panose="020B0604020202020204" pitchFamily="34" charset="0"/>
                <a:cs typeface="Arial" panose="020B0604020202020204" pitchFamily="34" charset="0"/>
              </a:rPr>
              <a:t>kredit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AQSh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tarixidan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bitta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kredit</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H</a:t>
            </a:r>
            <a:r>
              <a:rPr lang="en-US" sz="1400" dirty="0" err="1">
                <a:latin typeface="Arial" panose="020B0604020202020204" pitchFamily="34" charset="0"/>
                <a:cs typeface="Arial" panose="020B0604020202020204" pitchFamily="34" charset="0"/>
              </a:rPr>
              <a:t>ukumatda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ishtirok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etish</a:t>
            </a:r>
            <a:r>
              <a:rPr lang="uz-Latn-UZ" sz="1400" dirty="0">
                <a:latin typeface="Arial" panose="020B0604020202020204" pitchFamily="34" charset="0"/>
                <a:cs typeface="Arial" panose="020B0604020202020204" pitchFamily="34" charset="0"/>
              </a:rPr>
              <a:t>dan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yarim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kredit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I</a:t>
            </a:r>
            <a:r>
              <a:rPr lang="en-US" sz="1400" dirty="0" err="1">
                <a:latin typeface="Arial" panose="020B0604020202020204" pitchFamily="34" charset="0"/>
                <a:cs typeface="Arial" panose="020B0604020202020204" pitchFamily="34" charset="0"/>
              </a:rPr>
              <a:t>qtisodiyot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bo'yicha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yarim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kredit</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latin typeface="Calibri" panose="020F0502020204030204"/>
              </a:rPr>
              <a:pPr defTabSz="464790">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2437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z-Latn-UZ" altLang="en-US" dirty="0">
                <a:latin typeface="Arial" panose="020B0604020202020204" pitchFamily="34" charset="0"/>
                <a:ea typeface="ＭＳ Ｐゴシック" pitchFamily="34" charset="-128"/>
                <a:cs typeface="Arial" panose="020B0604020202020204" pitchFamily="34" charset="0"/>
              </a:rPr>
              <a:t>Talabalar</a:t>
            </a:r>
            <a:r>
              <a:rPr lang="uz-Latn-UZ" altLang="en-US" baseline="0" dirty="0">
                <a:latin typeface="Arial" panose="020B0604020202020204" pitchFamily="34" charset="0"/>
                <a:ea typeface="ＭＳ Ｐゴシック" pitchFamily="34" charset="-128"/>
                <a:cs typeface="Arial" panose="020B0604020202020204" pitchFamily="34" charset="0"/>
              </a:rPr>
              <a:t> d</a:t>
            </a:r>
            <a:r>
              <a:rPr lang="en-US" altLang="en-US" dirty="0" err="1">
                <a:latin typeface="Arial" panose="020B0604020202020204" pitchFamily="34" charset="0"/>
                <a:ea typeface="ＭＳ Ｐゴシック" pitchFamily="34" charset="-128"/>
                <a:cs typeface="Arial" panose="020B0604020202020204" pitchFamily="34" charset="0"/>
              </a:rPr>
              <a:t>iplom</a:t>
            </a:r>
            <a:r>
              <a:rPr lang="en-US" altLang="en-US" dirty="0">
                <a:latin typeface="Arial" panose="020B0604020202020204" pitchFamily="34" charset="0"/>
                <a:ea typeface="ＭＳ Ｐゴシック" pitchFamily="34" charset="-128"/>
                <a:cs typeface="Arial" panose="020B0604020202020204" pitchFamily="34" charset="0"/>
              </a:rPr>
              <a:t> </a:t>
            </a:r>
            <a:r>
              <a:rPr lang="en-US" altLang="en-US" dirty="0" err="1">
                <a:latin typeface="Arial" panose="020B0604020202020204" pitchFamily="34" charset="0"/>
                <a:ea typeface="ＭＳ Ｐゴシック" pitchFamily="34" charset="-128"/>
                <a:cs typeface="Arial" panose="020B0604020202020204" pitchFamily="34" charset="0"/>
              </a:rPr>
              <a:t>olish</a:t>
            </a:r>
            <a:r>
              <a:rPr lang="en-US" altLang="en-US" dirty="0">
                <a:latin typeface="Arial" panose="020B0604020202020204" pitchFamily="34" charset="0"/>
                <a:ea typeface="ＭＳ Ｐゴシック" pitchFamily="34" charset="-128"/>
                <a:cs typeface="Arial" panose="020B0604020202020204" pitchFamily="34" charset="0"/>
              </a:rPr>
              <a:t> </a:t>
            </a:r>
            <a:r>
              <a:rPr lang="en-US" altLang="en-US" dirty="0" err="1">
                <a:latin typeface="Arial" panose="020B0604020202020204" pitchFamily="34" charset="0"/>
                <a:ea typeface="ＭＳ Ｐゴシック" pitchFamily="34" charset="-128"/>
                <a:cs typeface="Arial" panose="020B0604020202020204" pitchFamily="34" charset="0"/>
              </a:rPr>
              <a:t>uchun</a:t>
            </a:r>
            <a:r>
              <a:rPr lang="en-US" altLang="en-US" dirty="0">
                <a:latin typeface="Arial" panose="020B0604020202020204" pitchFamily="34" charset="0"/>
                <a:ea typeface="ＭＳ Ｐゴシック" pitchFamily="34" charset="-128"/>
                <a:cs typeface="Arial" panose="020B0604020202020204" pitchFamily="34" charset="0"/>
              </a:rPr>
              <a:t> 22 </a:t>
            </a:r>
            <a:r>
              <a:rPr lang="en-US" altLang="en-US" dirty="0" err="1">
                <a:latin typeface="Arial" panose="020B0604020202020204" pitchFamily="34" charset="0"/>
                <a:ea typeface="ＭＳ Ｐゴシック" pitchFamily="34" charset="-128"/>
                <a:cs typeface="Arial" panose="020B0604020202020204" pitchFamily="34" charset="0"/>
              </a:rPr>
              <a:t>kredit</a:t>
            </a:r>
            <a:r>
              <a:rPr lang="uz-Latn-UZ" altLang="en-US" dirty="0">
                <a:latin typeface="Arial" panose="020B0604020202020204" pitchFamily="34" charset="0"/>
                <a:ea typeface="ＭＳ Ｐゴシック" pitchFamily="34" charset="-128"/>
                <a:cs typeface="Arial" panose="020B0604020202020204" pitchFamily="34" charset="0"/>
              </a:rPr>
              <a:t> birligi</a:t>
            </a:r>
            <a:r>
              <a:rPr lang="en-US" altLang="en-US" dirty="0" err="1">
                <a:latin typeface="Arial" panose="020B0604020202020204" pitchFamily="34" charset="0"/>
                <a:ea typeface="ＭＳ Ｐゴシック" pitchFamily="34" charset="-128"/>
                <a:cs typeface="Arial" panose="020B0604020202020204" pitchFamily="34" charset="0"/>
              </a:rPr>
              <a:t>dan</a:t>
            </a:r>
            <a:r>
              <a:rPr lang="en-US" altLang="en-US" dirty="0">
                <a:latin typeface="Arial" panose="020B0604020202020204" pitchFamily="34" charset="0"/>
                <a:ea typeface="ＭＳ Ｐゴシック" pitchFamily="34" charset="-128"/>
                <a:cs typeface="Arial" panose="020B0604020202020204" pitchFamily="34" charset="0"/>
              </a:rPr>
              <a:t> </a:t>
            </a:r>
            <a:r>
              <a:rPr lang="en-US" altLang="en-US" dirty="0" err="1">
                <a:latin typeface="Arial" panose="020B0604020202020204" pitchFamily="34" charset="0"/>
                <a:ea typeface="ＭＳ Ｐゴシック" pitchFamily="34" charset="-128"/>
                <a:cs typeface="Arial" panose="020B0604020202020204" pitchFamily="34" charset="0"/>
              </a:rPr>
              <a:t>tashqari</a:t>
            </a:r>
            <a:r>
              <a:rPr lang="en-US" altLang="en-US" dirty="0">
                <a:latin typeface="Arial" panose="020B0604020202020204" pitchFamily="34" charset="0"/>
                <a:ea typeface="ＭＳ Ｐゴシック" pitchFamily="34" charset="-128"/>
                <a:cs typeface="Arial" panose="020B0604020202020204" pitchFamily="34" charset="0"/>
              </a:rPr>
              <a:t> </a:t>
            </a:r>
            <a:r>
              <a:rPr lang="en-US" altLang="en-US" dirty="0" err="1">
                <a:latin typeface="Arial" panose="020B0604020202020204" pitchFamily="34" charset="0"/>
                <a:ea typeface="ＭＳ Ｐゴシック" pitchFamily="34" charset="-128"/>
                <a:cs typeface="Arial" panose="020B0604020202020204" pitchFamily="34" charset="0"/>
              </a:rPr>
              <a:t>baholash</a:t>
            </a:r>
            <a:r>
              <a:rPr lang="en-US" altLang="en-US" dirty="0">
                <a:latin typeface="Arial" panose="020B0604020202020204" pitchFamily="34" charset="0"/>
                <a:ea typeface="ＭＳ Ｐゴシック" pitchFamily="34" charset="-128"/>
                <a:cs typeface="Arial" panose="020B0604020202020204" pitchFamily="34" charset="0"/>
              </a:rPr>
              <a:t> </a:t>
            </a:r>
            <a:r>
              <a:rPr lang="en-US" altLang="en-US" dirty="0" err="1">
                <a:latin typeface="Arial" panose="020B0604020202020204" pitchFamily="34" charset="0"/>
                <a:ea typeface="ＭＳ Ｐゴシック" pitchFamily="34" charset="-128"/>
                <a:cs typeface="Arial" panose="020B0604020202020204" pitchFamily="34" charset="0"/>
              </a:rPr>
              <a:t>talablariga</a:t>
            </a:r>
            <a:r>
              <a:rPr lang="en-US" altLang="en-US" dirty="0">
                <a:latin typeface="Arial" panose="020B0604020202020204" pitchFamily="34" charset="0"/>
                <a:ea typeface="ＭＳ Ｐゴシック" pitchFamily="34" charset="-128"/>
                <a:cs typeface="Arial" panose="020B0604020202020204" pitchFamily="34" charset="0"/>
              </a:rPr>
              <a:t> </a:t>
            </a:r>
            <a:r>
              <a:rPr lang="uz-Latn-UZ" altLang="en-US" dirty="0">
                <a:latin typeface="Arial" panose="020B0604020202020204" pitchFamily="34" charset="0"/>
                <a:ea typeface="ＭＳ Ｐゴシック" pitchFamily="34" charset="-128"/>
                <a:cs typeface="Arial" panose="020B0604020202020204" pitchFamily="34" charset="0"/>
              </a:rPr>
              <a:t>ham</a:t>
            </a:r>
            <a:r>
              <a:rPr lang="uz-Latn-UZ" altLang="en-US" baseline="0" dirty="0">
                <a:latin typeface="Arial" panose="020B0604020202020204" pitchFamily="34" charset="0"/>
                <a:ea typeface="ＭＳ Ｐゴシック" pitchFamily="34" charset="-128"/>
                <a:cs typeface="Arial" panose="020B0604020202020204" pitchFamily="34" charset="0"/>
              </a:rPr>
              <a:t> bajarishlari</a:t>
            </a:r>
            <a:r>
              <a:rPr lang="en-US" altLang="en-US" dirty="0">
                <a:latin typeface="Arial" panose="020B0604020202020204" pitchFamily="34" charset="0"/>
                <a:ea typeface="ＭＳ Ｐゴシック" pitchFamily="34" charset="-128"/>
                <a:cs typeface="Arial" panose="020B0604020202020204" pitchFamily="34" charset="0"/>
              </a:rPr>
              <a:t> </a:t>
            </a:r>
            <a:r>
              <a:rPr lang="en-US" altLang="en-US" dirty="0" err="1">
                <a:latin typeface="Arial" panose="020B0604020202020204" pitchFamily="34" charset="0"/>
                <a:ea typeface="ＭＳ Ｐゴシック" pitchFamily="34" charset="-128"/>
                <a:cs typeface="Arial" panose="020B0604020202020204" pitchFamily="34" charset="0"/>
              </a:rPr>
              <a:t>kerak</a:t>
            </a:r>
            <a:r>
              <a:rPr lang="en-US" altLang="en-US" dirty="0">
                <a:latin typeface="Arial" panose="020B0604020202020204" pitchFamily="34" charset="0"/>
                <a:ea typeface="ＭＳ Ｐゴシック" pitchFamily="34" charset="-128"/>
                <a:cs typeface="Arial" panose="020B0604020202020204" pitchFamily="34" charset="0"/>
              </a:rPr>
              <a:t>. </a:t>
            </a:r>
          </a:p>
          <a:p>
            <a:endParaRPr lang="en-US" altLang="en-US" dirty="0">
              <a:latin typeface="Arial" panose="020B0604020202020204" pitchFamily="34" charset="0"/>
              <a:ea typeface="ＭＳ Ｐゴシック" pitchFamily="34" charset="-128"/>
              <a:cs typeface="Arial" panose="020B0604020202020204" pitchFamily="34" charset="0"/>
            </a:endParaRPr>
          </a:p>
          <a:p>
            <a:r>
              <a:rPr lang="uz-Latn-UZ" sz="1200" kern="1200" dirty="0">
                <a:solidFill>
                  <a:schemeClr val="tx1"/>
                </a:solidFill>
                <a:effectLst/>
                <a:latin typeface="+mn-lt"/>
                <a:ea typeface="+mn-ea"/>
                <a:cs typeface="+mn-cs"/>
              </a:rPr>
              <a:t>Baholash talablariga bajarish uchun talabalar 4+1 yoʻlini yakunlashlari kerak.  Barcha talabalar toʻrtta fanning (ingliz tili, matematika, tabiiy fanlar, ijtimoiy fanlar) har birida bitta baholashdan (Vakillar imtihoni yoki Boshqarma tomonidan tasdiqlangan alternativ) va bitta yoʻlni yakunlashlari kerak</a:t>
            </a:r>
            <a:r>
              <a:rPr lang="en-US" altLang="en-US" dirty="0">
                <a:latin typeface="Arial" panose="020B0604020202020204" pitchFamily="34" charset="0"/>
                <a:ea typeface="ＭＳ Ｐゴシック" pitchFamily="34" charset="-128"/>
                <a:cs typeface="Arial" panose="020B0604020202020204" pitchFamily="34" charset="0"/>
              </a:rPr>
              <a:t>.  </a:t>
            </a:r>
          </a:p>
          <a:p>
            <a:endParaRPr lang="en-US" altLang="en-US" dirty="0">
              <a:latin typeface="Arial" panose="020B0604020202020204" pitchFamily="34" charset="0"/>
              <a:ea typeface="ＭＳ Ｐゴシック" pitchFamily="34" charset="-128"/>
              <a:cs typeface="Arial" panose="020B0604020202020204" pitchFamily="34" charset="0"/>
            </a:endParaRPr>
          </a:p>
          <a:p>
            <a:r>
              <a:rPr lang="uz-Latn-UZ" sz="1200" kern="1200" dirty="0">
                <a:solidFill>
                  <a:schemeClr val="tx1"/>
                </a:solidFill>
                <a:effectLst/>
                <a:latin typeface="+mn-lt"/>
                <a:ea typeface="+mn-ea"/>
                <a:cs typeface="+mn-cs"/>
              </a:rPr>
              <a:t>Oʻzlari tanlagan Vakillar imtihoniga kirish uchun talabalar birinchi navbatda imtihonga olib boradigan kursni yakunlashlari kerak.  Barcha yoʻllar bir xil tarzda yaratilgan emas, shuning uchun har bir yoʻl boshqacha talabga ega </a:t>
            </a:r>
            <a:endParaRPr lang="en-US" sz="1200" kern="1200" dirty="0">
              <a:solidFill>
                <a:schemeClr val="tx1"/>
              </a:solidFill>
              <a:effectLst/>
              <a:latin typeface="+mn-lt"/>
              <a:ea typeface="+mn-ea"/>
              <a:cs typeface="+mn-cs"/>
            </a:endParaRPr>
          </a:p>
          <a:p>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pPr>
            <a:r>
              <a:rPr lang="uz-Latn-UZ" sz="1200" kern="1200" dirty="0">
                <a:solidFill>
                  <a:schemeClr val="tx1"/>
                </a:solidFill>
                <a:effectLst/>
                <a:latin typeface="+mn-lt"/>
                <a:ea typeface="+mn-ea"/>
                <a:cs typeface="+mn-cs"/>
              </a:rPr>
              <a:t>STEM fanlar yoʻlini bajarish uchun talabalar bitta qoʻshimcha Vakillar imtihonida yoki Boshqarma tomonidan tasdiqlangan matemetika yoki tabiiy fanlardan oʻtish balini olishlari kerak</a:t>
            </a:r>
            <a:r>
              <a:rPr lang="en-US" altLang="en-US" dirty="0">
                <a:latin typeface="Arial" panose="020B0604020202020204" pitchFamily="34" charset="0"/>
                <a:ea typeface="ＭＳ Ｐゴシック" pitchFamily="34" charset="-128"/>
                <a:cs typeface="Arial" panose="020B0604020202020204" pitchFamily="34" charset="0"/>
              </a:rPr>
              <a:t>.</a:t>
            </a:r>
          </a:p>
          <a:p>
            <a:pPr marL="171450" indent="-171450">
              <a:buFont typeface="Arial" panose="020B0604020202020204" pitchFamily="34" charset="0"/>
              <a:buChar char="•"/>
            </a:pPr>
            <a:r>
              <a:rPr lang="uz-Latn-UZ" sz="1200" kern="1200" dirty="0">
                <a:solidFill>
                  <a:schemeClr val="tx1"/>
                </a:solidFill>
                <a:effectLst/>
                <a:latin typeface="+mn-lt"/>
                <a:ea typeface="+mn-ea"/>
                <a:cs typeface="+mn-cs"/>
              </a:rPr>
              <a:t>Gumanitar fanlar yoʻlini bajarish uchun talabalar bitta qoʻshimcha Vakillar imtihonida yoki Boshqarma tomonidan tasdiqlangan ingliz tili yoki ijtimoiy fanlardan oʻtish balini olishlari kerak</a:t>
            </a:r>
            <a:r>
              <a:rPr lang="en-US" altLang="en-US" dirty="0">
                <a:latin typeface="Arial" panose="020B0604020202020204" pitchFamily="34" charset="0"/>
                <a:ea typeface="ＭＳ Ｐゴシック" pitchFamily="34" charset="-128"/>
                <a:cs typeface="Arial" panose="020B0604020202020204" pitchFamily="34" charset="0"/>
              </a:rPr>
              <a:t>.</a:t>
            </a:r>
          </a:p>
          <a:p>
            <a:pPr marL="171450" indent="-171450">
              <a:buFont typeface="Arial" panose="020B0604020202020204" pitchFamily="34" charset="0"/>
              <a:buChar char="•"/>
            </a:pPr>
            <a:r>
              <a:rPr lang="uz-Latn-UZ" sz="1200" kern="1200" dirty="0">
                <a:solidFill>
                  <a:schemeClr val="tx1"/>
                </a:solidFill>
                <a:effectLst/>
                <a:latin typeface="+mn-lt"/>
                <a:ea typeface="+mn-ea"/>
                <a:cs typeface="+mn-cs"/>
              </a:rPr>
              <a:t>Talabalar Sanʼat yoʻliga ega boʻlish uchun Sanʼat boʻyicha Boshqarma tomonidan tasdiqlangan yoʻnalish imtihonida oʻtish balini olishlari kerak.  Ayni paytda, bu ular Sanʼat bo'yicha AP yoki IB testidan oʻtishlari kerakligini anglatadi</a:t>
            </a:r>
            <a:r>
              <a:rPr lang="en-US" altLang="en-US" dirty="0">
                <a:latin typeface="Arial" panose="020B0604020202020204" pitchFamily="34" charset="0"/>
                <a:ea typeface="ＭＳ Ｐゴシック" pitchFamily="34" charset="-128"/>
                <a:cs typeface="Arial" panose="020B0604020202020204" pitchFamily="34" charset="0"/>
              </a:rPr>
              <a:t>.</a:t>
            </a:r>
          </a:p>
          <a:p>
            <a:pPr marL="171450" indent="-171450">
              <a:buFont typeface="Arial" panose="020B0604020202020204" pitchFamily="34" charset="0"/>
              <a:buChar char="•"/>
            </a:pPr>
            <a:r>
              <a:rPr lang="uz-Latn-UZ" sz="1200" kern="1200" dirty="0">
                <a:solidFill>
                  <a:schemeClr val="tx1"/>
                </a:solidFill>
                <a:effectLst/>
                <a:latin typeface="+mn-lt"/>
                <a:ea typeface="+mn-ea"/>
                <a:cs typeface="+mn-cs"/>
              </a:rPr>
              <a:t>Xorijiy tillar yoʻlini bajarish uchun talabalar ingliz tilidan boshqa tilda Boshqarma tomonidan tasdiqlangan yoʻl imtihonida oʻtish balini olishlari kerak.  Bu odatda talaba ushbu imtihonga kirish uchun xorijiy tili boʻyicha 3 ta kursni tamomlaganligini anglatadi</a:t>
            </a:r>
            <a:r>
              <a:rPr lang="en-US" altLang="en-US" dirty="0">
                <a:latin typeface="Arial" panose="020B0604020202020204" pitchFamily="34" charset="0"/>
                <a:ea typeface="ＭＳ Ｐゴシック" pitchFamily="34" charset="-128"/>
                <a:cs typeface="Arial" panose="020B0604020202020204" pitchFamily="34" charset="0"/>
              </a:rPr>
              <a:t>.</a:t>
            </a:r>
          </a:p>
          <a:p>
            <a:pPr marL="171450" indent="-171450">
              <a:buFont typeface="Arial" panose="020B0604020202020204" pitchFamily="34" charset="0"/>
              <a:buChar char="•"/>
            </a:pPr>
            <a:r>
              <a:rPr lang="uz-Latn-UZ" sz="1200" kern="1200" dirty="0">
                <a:solidFill>
                  <a:schemeClr val="tx1"/>
                </a:solidFill>
                <a:effectLst/>
                <a:latin typeface="+mn-lt"/>
                <a:ea typeface="+mn-ea"/>
                <a:cs typeface="+mn-cs"/>
              </a:rPr>
              <a:t>CTE yoʻlini bajarish uchun talabalar 3-5 ta CTE kurslaridan iborat Boshqarma tomonidan tasdiqlangan Karyera va texnik taʼlim dasturini muvaffaqiyatli yakunlashlari kerak; talabalar, shuningdek, CTE dasturining 3 qismli texnik baholashida oʻtish balini olishlari kerak</a:t>
            </a:r>
            <a:r>
              <a:rPr lang="en-US" altLang="en-US" dirty="0">
                <a:latin typeface="Arial" panose="020B0604020202020204" pitchFamily="34" charset="0"/>
                <a:ea typeface="ＭＳ Ｐゴシック" pitchFamily="34" charset="-128"/>
                <a:cs typeface="Arial" panose="020B0604020202020204" pitchFamily="34" charset="0"/>
              </a:rPr>
              <a:t>.</a:t>
            </a:r>
          </a:p>
          <a:p>
            <a:pPr marL="171450" indent="-171450">
              <a:buFont typeface="Arial" panose="020B0604020202020204" pitchFamily="34" charset="0"/>
              <a:buChar char="•"/>
            </a:pPr>
            <a:r>
              <a:rPr lang="uz-Latn-UZ" sz="1200" kern="1200" dirty="0">
                <a:solidFill>
                  <a:schemeClr val="tx1"/>
                </a:solidFill>
                <a:effectLst/>
                <a:latin typeface="+mn-lt"/>
                <a:ea typeface="+mn-ea"/>
                <a:cs typeface="+mn-cs"/>
              </a:rPr>
              <a:t>CDOS yo'lini bajarish uchun talabalar 2 ta CTE kurslarini, 54 soatlik ish asosida oʻrganishni, karyera rejasini va ishga joylashish profilini tamomlashlari kerak. Talabalar, shuningdek, CDOS yoʻlini yakunlash uchun Karyerani rivojlantirish va kasbiy fanlar boʻyicha Boshqarma tomonidan tasdiqlangan yoʻl baholashidan oʻtishlari mumkin</a:t>
            </a:r>
            <a:r>
              <a:rPr lang="en-US" altLang="en-US" dirty="0">
                <a:latin typeface="Arial" panose="020B0604020202020204" pitchFamily="34" charset="0"/>
                <a:ea typeface="ＭＳ Ｐゴシック" pitchFamily="34" charset="-128"/>
                <a:cs typeface="Arial" panose="020B0604020202020204" pitchFamily="34" charset="0"/>
              </a:rPr>
              <a:t>.</a:t>
            </a:r>
          </a:p>
          <a:p>
            <a:pPr marL="171450" indent="-171450">
              <a:buFont typeface="Arial" panose="020B0604020202020204" pitchFamily="34" charset="0"/>
              <a:buChar char="•"/>
            </a:pPr>
            <a:r>
              <a:rPr lang="en-US" sz="1600" b="0" dirty="0">
                <a:highlight>
                  <a:srgbClr val="FFFF00"/>
                </a:highlight>
                <a:latin typeface="Calibri" panose="020F0502020204030204" pitchFamily="34" charset="0"/>
                <a:ea typeface="Times New Roman" panose="02020603050405020304" pitchFamily="18" charset="0"/>
              </a:rPr>
              <a:t>Bir </a:t>
            </a:r>
            <a:r>
              <a:rPr lang="en-US" sz="1600" b="0" dirty="0" err="1">
                <a:highlight>
                  <a:srgbClr val="FFFF00"/>
                </a:highlight>
                <a:latin typeface="Calibri" panose="020F0502020204030204" pitchFamily="34" charset="0"/>
                <a:ea typeface="Times New Roman" panose="02020603050405020304" pitchFamily="18" charset="0"/>
              </a:rPr>
              <a:t>qator</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maktablar</a:t>
            </a:r>
            <a:r>
              <a:rPr lang="en-US" sz="1600" b="0" dirty="0">
                <a:highlight>
                  <a:srgbClr val="FFFF00"/>
                </a:highlight>
                <a:latin typeface="Calibri" panose="020F0502020204030204" pitchFamily="34" charset="0"/>
                <a:ea typeface="Times New Roman" panose="02020603050405020304" pitchFamily="18" charset="0"/>
              </a:rPr>
              <a:t> 2021-22 </a:t>
            </a:r>
            <a:r>
              <a:rPr lang="en-US" sz="1600" b="0" dirty="0" err="1">
                <a:highlight>
                  <a:srgbClr val="FFFF00"/>
                </a:highlight>
                <a:latin typeface="Calibri" panose="020F0502020204030204" pitchFamily="34" charset="0"/>
                <a:ea typeface="Times New Roman" panose="02020603050405020304" pitchFamily="18" charset="0"/>
              </a:rPr>
              <a:t>o‘quv</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yilida</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Fuqarolik</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tayyorgarligi</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muhrini</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sinovdan</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o‘tkazadi</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Kelgusida</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barcha</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talabalar</a:t>
            </a:r>
            <a:r>
              <a:rPr lang="en-US" sz="1600" b="0" dirty="0">
                <a:highlight>
                  <a:srgbClr val="FFFF00"/>
                </a:highlight>
                <a:latin typeface="Calibri" panose="020F0502020204030204" pitchFamily="34" charset="0"/>
                <a:ea typeface="Times New Roman" panose="02020603050405020304" pitchFamily="18" charset="0"/>
              </a:rPr>
              <a:t> +1 </a:t>
            </a:r>
            <a:r>
              <a:rPr lang="en-US" sz="1600" b="0" dirty="0" err="1">
                <a:highlight>
                  <a:srgbClr val="FFFF00"/>
                </a:highlight>
                <a:latin typeface="Calibri" panose="020F0502020204030204" pitchFamily="34" charset="0"/>
                <a:ea typeface="Times New Roman" panose="02020603050405020304" pitchFamily="18" charset="0"/>
              </a:rPr>
              <a:t>yoʻl</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talabini</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bajarish</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uchun</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Fuqarolik</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tayyorgarligi</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muhridan</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foydalanishlari</a:t>
            </a:r>
            <a:r>
              <a:rPr lang="en-US" sz="1600" b="0" dirty="0">
                <a:highlight>
                  <a:srgbClr val="FFFF00"/>
                </a:highlight>
                <a:latin typeface="Calibri" panose="020F0502020204030204" pitchFamily="34" charset="0"/>
                <a:ea typeface="Times New Roman" panose="02020603050405020304" pitchFamily="18" charset="0"/>
              </a:rPr>
              <a:t> </a:t>
            </a:r>
            <a:r>
              <a:rPr lang="en-US" sz="1600" b="0" dirty="0" err="1">
                <a:highlight>
                  <a:srgbClr val="FFFF00"/>
                </a:highlight>
                <a:latin typeface="Calibri" panose="020F0502020204030204" pitchFamily="34" charset="0"/>
                <a:ea typeface="Times New Roman" panose="02020603050405020304" pitchFamily="18" charset="0"/>
              </a:rPr>
              <a:t>mumkin</a:t>
            </a:r>
            <a:r>
              <a:rPr lang="en-US" sz="1600" b="0" dirty="0">
                <a:highlight>
                  <a:srgbClr val="FFFF00"/>
                </a:highlight>
                <a:latin typeface="Calibri" panose="020F0502020204030204" pitchFamily="34" charset="0"/>
                <a:ea typeface="Times New Roman" panose="02020603050405020304" pitchFamily="18" charset="0"/>
              </a:rPr>
              <a:t>.</a:t>
            </a:r>
            <a:endParaRPr lang="en-US" sz="1600" b="0" dirty="0">
              <a:latin typeface="Calibri" panose="020F0502020204030204" pitchFamily="34" charset="0"/>
              <a:ea typeface="Times New Roman" panose="02020603050405020304" pitchFamily="18" charset="0"/>
            </a:endParaRPr>
          </a:p>
          <a:p>
            <a:endParaRPr lang="en-US" altLang="en-US" dirty="0">
              <a:latin typeface="Arial" panose="020B0604020202020204" pitchFamily="34" charset="0"/>
              <a:ea typeface="ＭＳ Ｐゴシック" pitchFamily="34" charset="-128"/>
              <a:cs typeface="Arial" panose="020B0604020202020204" pitchFamily="34" charset="0"/>
            </a:endParaRPr>
          </a:p>
          <a:p>
            <a:r>
              <a:rPr lang="uz-Latn-UZ" sz="1200" kern="1200" dirty="0">
                <a:solidFill>
                  <a:schemeClr val="tx1"/>
                </a:solidFill>
                <a:effectLst/>
                <a:latin typeface="+mn-lt"/>
                <a:ea typeface="+mn-ea"/>
                <a:cs typeface="+mn-cs"/>
              </a:rPr>
              <a:t>Agar talabalar Vakillar imtihonlarida 65 ball toʻplay olmasa, ular appellyatsiyalar, xavfsizlik tarmoqlari va/yoki rahbarni aniqlash uchun haqli boʻlishlari mumkin.  </a:t>
            </a:r>
            <a:r>
              <a:rPr lang="uz-Latn-UZ" sz="1200" kern="1200">
                <a:solidFill>
                  <a:schemeClr val="tx1"/>
                </a:solidFill>
                <a:effectLst/>
                <a:latin typeface="+mn-lt"/>
                <a:ea typeface="+mn-ea"/>
                <a:cs typeface="+mn-cs"/>
              </a:rPr>
              <a:t>Odatda bu variantlardan foydalangan talabalar Vakillar diplomi oʻrniga davlat tomonidan tasdiqlangan mahalliy diplom oladilar</a:t>
            </a:r>
            <a:r>
              <a:rPr lang="en-US" altLang="en-US">
                <a:latin typeface="Arial" panose="020B0604020202020204" pitchFamily="34" charset="0"/>
                <a:ea typeface="ＭＳ Ｐゴシック" pitchFamily="34" charset="-128"/>
                <a:cs typeface="Arial" panose="020B0604020202020204" pitchFamily="34" charset="0"/>
              </a:rPr>
              <a:t>.</a:t>
            </a:r>
            <a:endParaRPr lang="en-US" altLang="en-US" dirty="0">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AD41C7E-BC45-4EB1-92B8-D34FAD436CB7}" type="slidenum">
              <a:rPr lang="en-US" smtClean="0"/>
              <a:t>4</a:t>
            </a:fld>
            <a:endParaRPr lang="en-US" dirty="0"/>
          </a:p>
        </p:txBody>
      </p:sp>
    </p:spTree>
    <p:extLst>
      <p:ext uri="{BB962C8B-B14F-4D97-AF65-F5344CB8AC3E}">
        <p14:creationId xmlns:p14="http://schemas.microsoft.com/office/powerpoint/2010/main" val="41598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385176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z-Latn-UZ" sz="1200" kern="1200" dirty="0">
                <a:solidFill>
                  <a:schemeClr val="tx1"/>
                </a:solidFill>
                <a:effectLst/>
                <a:latin typeface="+mn-lt"/>
                <a:ea typeface="+mn-ea"/>
                <a:cs typeface="+mn-cs"/>
              </a:rPr>
              <a:t>Hozirgi vaqtda oʻrta maktab diplomlarining uchta turi mavjud:  mahalliy, Vakillar va yuqori statusli Vakillar dimplomalari.</a:t>
            </a:r>
            <a:endParaRPr lang="en-US" sz="1200" kern="1200" dirty="0">
              <a:solidFill>
                <a:schemeClr val="tx1"/>
              </a:solidFill>
              <a:effectLst/>
              <a:latin typeface="+mn-lt"/>
              <a:ea typeface="+mn-ea"/>
              <a:cs typeface="+mn-cs"/>
            </a:endParaRPr>
          </a:p>
          <a:p>
            <a:endParaRPr lang="en-US" sz="14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z-Latn-UZ" sz="1200" kern="1200" dirty="0">
                <a:solidFill>
                  <a:schemeClr val="tx1"/>
                </a:solidFill>
                <a:effectLst/>
                <a:latin typeface="+mn-lt"/>
                <a:ea typeface="+mn-ea"/>
                <a:cs typeface="+mn-cs"/>
              </a:rPr>
              <a:t>Amaldagi qoidalar baholash talablariga javob berishda biroz moslashuvchanlikni taʼminlaydi.  Bularga maʼlum miqdordagi oʻtish ballari doirasida boʻlgan jozibali ballar, nogironligi bo'ʻlgan talabalar uchun past darajadagi xavfsizlik tarmoqlari (masalan, 45 balldan past ball),va barcha kurs ishlarini muvaffaqiyatli tugatgan, lekin 1 yoki undan ortiq majburiy baholashdan o‘ta olmagan yoki hatto xavfsizlik tarmog‘ini bajara olmagan olmagan nogiron talabalar uchun rahbarni aniqlash variantidan iborat.</a:t>
            </a:r>
            <a:endParaRPr lang="en-US" sz="1200" kern="1200" dirty="0">
              <a:solidFill>
                <a:schemeClr val="tx1"/>
              </a:solidFill>
              <a:effectLst/>
              <a:latin typeface="+mn-lt"/>
              <a:ea typeface="+mn-ea"/>
              <a:cs typeface="+mn-cs"/>
            </a:endParaRPr>
          </a:p>
          <a:p>
            <a:endParaRPr lang="en-US" sz="1400" b="0" dirty="0">
              <a:latin typeface="Arial" panose="020B0604020202020204" pitchFamily="34" charset="0"/>
              <a:cs typeface="Arial" panose="020B0604020202020204" pitchFamily="34" charset="0"/>
            </a:endParaRPr>
          </a:p>
          <a:p>
            <a:r>
              <a:rPr lang="uz-Latn-UZ" sz="1200" kern="1200" dirty="0">
                <a:solidFill>
                  <a:schemeClr val="tx1"/>
                </a:solidFill>
                <a:effectLst/>
                <a:latin typeface="+mn-lt"/>
                <a:ea typeface="+mn-ea"/>
                <a:cs typeface="+mn-cs"/>
              </a:rPr>
              <a:t>Barcha diplom turlari talabalardan kredit taqsimoti jadvalida ko'rsatilganidek, 22 kredit birligini jamgʻarishni talab qiladi.  Kredit talablariga javob beradigan va baholash talablariga javob berish uchun apellyatsiya, xavfsizlik tarmoqlari yoki rahbatni aniqlash imkoniyatidan foydalanadigan talabalar odatda mahalliy diplomga ega boʻlishadi</a:t>
            </a:r>
            <a:r>
              <a:rPr lang="en-US" sz="1400" b="0" dirty="0">
                <a:latin typeface="Arial" panose="020B0604020202020204" pitchFamily="34" charset="0"/>
                <a:cs typeface="Arial" panose="020B0604020202020204" pitchFamily="34" charset="0"/>
              </a:rPr>
              <a:t>.  </a:t>
            </a:r>
          </a:p>
          <a:p>
            <a:endParaRPr lang="en-US" sz="1400" b="0" dirty="0">
              <a:latin typeface="Arial" panose="020B0604020202020204" pitchFamily="34" charset="0"/>
              <a:cs typeface="Arial" panose="020B0604020202020204" pitchFamily="34" charset="0"/>
            </a:endParaRPr>
          </a:p>
          <a:p>
            <a:r>
              <a:rPr lang="uz-Latn-UZ" sz="1200" kern="1200" dirty="0">
                <a:solidFill>
                  <a:schemeClr val="tx1"/>
                </a:solidFill>
                <a:effectLst/>
                <a:latin typeface="+mn-lt"/>
                <a:ea typeface="+mn-ea"/>
                <a:cs typeface="+mn-cs"/>
              </a:rPr>
              <a:t>Kredit talablariga javob beradigan va barcha kerakli baholashlar boʻyicha oʻtish ballarini toʻplagan talabalar Vakillar diplomiga ega boʻladilar.  Talabalar bitta oʻtish balidan (60-64) 5 ballgacha past boʻlgan </a:t>
            </a:r>
            <a:r>
              <a:rPr lang="uz-Latn-UZ" sz="1200" u="sng" kern="1200" dirty="0">
                <a:solidFill>
                  <a:schemeClr val="tx1"/>
                </a:solidFill>
                <a:effectLst/>
                <a:latin typeface="+mn-lt"/>
                <a:ea typeface="+mn-ea"/>
                <a:cs typeface="+mn-cs"/>
              </a:rPr>
              <a:t>bitta</a:t>
            </a:r>
            <a:r>
              <a:rPr lang="uz-Latn-UZ" sz="1200" kern="1200" dirty="0">
                <a:solidFill>
                  <a:schemeClr val="tx1"/>
                </a:solidFill>
                <a:effectLst/>
                <a:latin typeface="+mn-lt"/>
                <a:ea typeface="+mn-ea"/>
                <a:cs typeface="+mn-cs"/>
              </a:rPr>
              <a:t> Vakillar imtihoniga shikoyat qilishlari mumkin va baribir Vakillar diplomiga ega boʻlishlari mumkin</a:t>
            </a:r>
            <a:r>
              <a:rPr lang="en-US" sz="1400" b="0" dirty="0">
                <a:latin typeface="Arial" panose="020B0604020202020204" pitchFamily="34" charset="0"/>
                <a:cs typeface="Arial" panose="020B0604020202020204" pitchFamily="34" charset="0"/>
              </a:rPr>
              <a:t>.</a:t>
            </a:r>
          </a:p>
          <a:p>
            <a:endParaRPr lang="en-US" sz="1400" b="0" dirty="0">
              <a:latin typeface="Arial" panose="020B0604020202020204" pitchFamily="34" charset="0"/>
              <a:cs typeface="Arial" panose="020B0604020202020204" pitchFamily="34" charset="0"/>
            </a:endParaRPr>
          </a:p>
          <a:p>
            <a:r>
              <a:rPr lang="uz-Latn-UZ" sz="1200" kern="1200" dirty="0">
                <a:solidFill>
                  <a:schemeClr val="tx1"/>
                </a:solidFill>
                <a:effectLst/>
                <a:latin typeface="+mn-lt"/>
                <a:ea typeface="+mn-ea"/>
                <a:cs typeface="+mn-cs"/>
              </a:rPr>
              <a:t>Kredit talablariga javob beradigan, barcha talab qilinadigan baholashlar bo'yicha oʻtish ballarini qoʻlga kiritgan, shu jumladan 2 ta qoʻshimcha matematika va 1 ta qoʻshimcha tabiiy fan boʻyicha va xorijiy tillar, sanʼat yoki CTE boʻyicha ketma-ketlikni tamomlagan talabalar Yuqori statusli Vakillar diplomiga ega boʻladilar</a:t>
            </a:r>
            <a:r>
              <a:rPr lang="en-US" sz="1400" b="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latin typeface="Calibri" panose="020F0502020204030204"/>
              </a:rPr>
              <a:pPr defTabSz="464790">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0245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 y="720725"/>
            <a:ext cx="6394450" cy="3597275"/>
          </a:xfrm>
        </p:spPr>
      </p:sp>
      <p:sp>
        <p:nvSpPr>
          <p:cNvPr id="3" name="Notes Placeholder 2"/>
          <p:cNvSpPr>
            <a:spLocks noGrp="1"/>
          </p:cNvSpPr>
          <p:nvPr>
            <p:ph type="body" idx="1"/>
          </p:nvPr>
        </p:nvSpPr>
        <p:spPr/>
        <p:txBody>
          <a:bodyPr/>
          <a:lstStyle/>
          <a:p>
            <a:r>
              <a:rPr lang="uz-Latn-UZ" sz="1200" kern="1200" dirty="0">
                <a:solidFill>
                  <a:schemeClr val="tx1"/>
                </a:solidFill>
                <a:effectLst/>
                <a:latin typeface="+mn-lt"/>
                <a:ea typeface="+mn-ea"/>
                <a:cs typeface="+mn-cs"/>
              </a:rPr>
              <a:t>Muayyan yoʻnalishlar boʻyicha minimal diplom talablaridan oshib ketgan va yetolmagan talabalarni tan olish uchun amaldagi qoidalar talabaning diplomiga muhr va tasdiqnomalar koʻrinishida turli xil eʼtiroflarni qoʻshish imkonini beradi</a:t>
            </a:r>
            <a:r>
              <a:rPr lang="en-US" sz="1400" b="0" dirty="0">
                <a:latin typeface="Arial" panose="020B0604020202020204" pitchFamily="34" charset="0"/>
                <a:cs typeface="Arial" panose="020B0604020202020204" pitchFamily="34" charset="0"/>
              </a:rPr>
              <a:t>.</a:t>
            </a:r>
          </a:p>
          <a:p>
            <a:endParaRPr lang="en-US" sz="1400" b="0" dirty="0">
              <a:latin typeface="Arial" panose="020B0604020202020204" pitchFamily="34" charset="0"/>
              <a:cs typeface="Arial" panose="020B0604020202020204" pitchFamily="34" charset="0"/>
            </a:endParaRPr>
          </a:p>
          <a:p>
            <a:r>
              <a:rPr lang="uz-Latn-UZ" sz="1200" kern="1200" dirty="0">
                <a:solidFill>
                  <a:schemeClr val="tx1"/>
                </a:solidFill>
                <a:effectLst/>
                <a:latin typeface="+mn-lt"/>
                <a:ea typeface="+mn-ea"/>
                <a:cs typeface="+mn-cs"/>
              </a:rPr>
              <a:t>Boshqarma tomonidan tasdiqlangan karyera va texnik taʼlim (CTE) dasturini, jumladan minimal diplom talablariga qoʻshimcha tarzda uch qismli texnik baholashlarni tamomlagan har qanday talaba uchun texnik tasdiqnoma har qanday diplom turiga (mahalliy, Vakillar yoki yuqori statusli Vakillar) qoʻshilishi mumkin</a:t>
            </a:r>
            <a:r>
              <a:rPr lang="en-US" sz="1400" b="0" dirty="0">
                <a:latin typeface="Arial" panose="020B0604020202020204" pitchFamily="34" charset="0"/>
                <a:cs typeface="Arial" panose="020B0604020202020204" pitchFamily="34" charset="0"/>
              </a:rPr>
              <a:t>. </a:t>
            </a:r>
          </a:p>
          <a:p>
            <a:endParaRPr lang="en-US" sz="1400" b="0" dirty="0">
              <a:latin typeface="Arial" panose="020B0604020202020204" pitchFamily="34" charset="0"/>
              <a:cs typeface="Arial" panose="020B0604020202020204" pitchFamily="34" charset="0"/>
            </a:endParaRPr>
          </a:p>
          <a:p>
            <a:r>
              <a:rPr lang="uz-Latn-UZ" sz="1200" kern="1200" dirty="0">
                <a:solidFill>
                  <a:schemeClr val="tx1"/>
                </a:solidFill>
                <a:effectLst/>
                <a:latin typeface="+mn-lt"/>
                <a:ea typeface="+mn-ea"/>
                <a:cs typeface="+mn-cs"/>
              </a:rPr>
              <a:t>Ikki savodlilik muhri Vakillar diplomiga yoki yuqori statusli Vakillar diplomiga qoʻshilishi mumkin.  Ushbu muhr ingliz tilidan tashqari bir yoki bir nechta tilda tinglash, gapirish, oʻqish va yozish boʻyicha yuqori malakani tan oladi</a:t>
            </a:r>
            <a:r>
              <a:rPr lang="en-US" sz="1400" b="0" dirty="0">
                <a:latin typeface="Arial" panose="020B0604020202020204" pitchFamily="34" charset="0"/>
                <a:cs typeface="Arial" panose="020B0604020202020204" pitchFamily="34" charset="0"/>
              </a:rPr>
              <a:t>.  </a:t>
            </a:r>
          </a:p>
          <a:p>
            <a:endParaRPr lang="en-US" sz="1400" b="0" dirty="0">
              <a:latin typeface="Arial" panose="020B0604020202020204" pitchFamily="34" charset="0"/>
              <a:cs typeface="Arial" panose="020B0604020202020204" pitchFamily="34" charset="0"/>
            </a:endParaRPr>
          </a:p>
          <a:p>
            <a:r>
              <a:rPr lang="uz-Latn-UZ" sz="1200" kern="1200" dirty="0">
                <a:solidFill>
                  <a:schemeClr val="tx1"/>
                </a:solidFill>
                <a:effectLst/>
                <a:latin typeface="+mn-lt"/>
                <a:ea typeface="+mn-ea"/>
                <a:cs typeface="+mn-cs"/>
              </a:rPr>
              <a:t>NY shtati ikkita savodlilik muhrining maqsadi tillarni oʻrganishni ragʻbatlantirish; ish beruvchilar uchun til va ikkita savodlilik ko‘nikmalariga ega bo‘lgan o‘rta maktab bitiruvchilarini aniqlash; oliy o‘quv yurtlariga o‘qishga kirmoqchi bo‘lgan abituriyentlar haqida qo‘shimcha ma’lumotlarni taqdim etish; yigirma birinchi asr malakalariga ega talabalarni tayyorlash; maktablarda chet va ona tillarini o‘qitishning ahamiyatini tan olish; va koʻp tilli jamiyatda xilma-xillik qiymatini tasdiqlash hisoblanadi</a:t>
            </a:r>
            <a:r>
              <a:rPr lang="en-US" sz="1400" b="0" dirty="0">
                <a:latin typeface="Arial" panose="020B0604020202020204" pitchFamily="34" charset="0"/>
                <a:cs typeface="Arial" panose="020B0604020202020204" pitchFamily="34" charset="0"/>
              </a:rPr>
              <a:t>.</a:t>
            </a:r>
          </a:p>
          <a:p>
            <a:endParaRPr lang="en-US" sz="1400" b="0" dirty="0">
              <a:latin typeface="Arial" panose="020B0604020202020204" pitchFamily="34" charset="0"/>
              <a:cs typeface="Arial" panose="020B0604020202020204" pitchFamily="34" charset="0"/>
            </a:endParaRPr>
          </a:p>
          <a:p>
            <a:r>
              <a:rPr lang="uz-Latn-UZ" sz="1200" kern="1200" dirty="0">
                <a:solidFill>
                  <a:schemeClr val="tx1"/>
                </a:solidFill>
                <a:effectLst/>
                <a:latin typeface="+mn-lt"/>
                <a:ea typeface="+mn-ea"/>
                <a:cs typeface="+mn-cs"/>
              </a:rPr>
              <a:t>Imtihonlarda yaxshi natijalarga erishgan talabalar uchun imtiyozli tasdiqnomalar Vakillar diplomiga yoki yuqori statusli Vakillar diplomiga qoʻshilishi mumkin.  Barcha Vakillar imtihonlarida oʻrtacha 90 yoki undan yuqori ball olgan talabalar imtiyozli tasdiqnoma oladilar</a:t>
            </a:r>
            <a:r>
              <a:rPr lang="en-US" sz="1400" b="0" dirty="0">
                <a:latin typeface="Arial" panose="020B0604020202020204" pitchFamily="34" charset="0"/>
                <a:cs typeface="Arial" panose="020B0604020202020204" pitchFamily="34" charset="0"/>
              </a:rPr>
              <a:t>. </a:t>
            </a:r>
          </a:p>
          <a:p>
            <a:endParaRPr lang="en-US" sz="1400" b="0" dirty="0">
              <a:latin typeface="Arial" panose="020B0604020202020204" pitchFamily="34" charset="0"/>
              <a:cs typeface="Arial" panose="020B0604020202020204" pitchFamily="34" charset="0"/>
            </a:endParaRPr>
          </a:p>
          <a:p>
            <a:r>
              <a:rPr lang="uz-Latn-UZ" sz="1200" kern="1200" dirty="0">
                <a:solidFill>
                  <a:schemeClr val="tx1"/>
                </a:solidFill>
                <a:effectLst/>
                <a:latin typeface="+mn-lt"/>
                <a:ea typeface="+mn-ea"/>
                <a:cs typeface="+mn-cs"/>
              </a:rPr>
              <a:t>Yuqori diplom talablariga javob beradigan talabalar, shuningdek, matematika, tabiiy fanlar yoki ikkala fan boʻyicha mahorat guvohnomasini qoʻlga kiritishlari mumkin. Matematika va/yoki tabiiy fanlar boʻyicha uchta Vakillar imtihonida 85 yoki undan yuqori ball to‘plagan talabalar uchun matematika va/yoki tabiiy fanlar bo‘yicha mahorat guvohnomasi yuqori statusli vakillar diplomiga qo‘shilishi mumkin</a:t>
            </a:r>
            <a:r>
              <a:rPr lang="en-US" sz="1400" b="0" dirty="0">
                <a:latin typeface="Arial" panose="020B0604020202020204" pitchFamily="34" charset="0"/>
                <a:cs typeface="Arial" panose="020B0604020202020204" pitchFamily="34" charset="0"/>
              </a:rPr>
              <a:t>.</a:t>
            </a:r>
          </a:p>
          <a:p>
            <a:endParaRPr lang="en-US" sz="1400" b="0" dirty="0">
              <a:latin typeface="Arial" panose="020B0604020202020204" pitchFamily="34" charset="0"/>
              <a:cs typeface="Arial" panose="020B0604020202020204" pitchFamily="34" charset="0"/>
            </a:endParaRPr>
          </a:p>
          <a:p>
            <a:r>
              <a:rPr lang="uz-Latn-UZ" sz="1200" kern="1200" dirty="0">
                <a:solidFill>
                  <a:schemeClr val="tx1"/>
                </a:solidFill>
                <a:effectLst/>
                <a:latin typeface="+mn-lt"/>
                <a:ea typeface="+mn-ea"/>
                <a:cs typeface="+mn-cs"/>
              </a:rPr>
              <a:t>Joriy o‘quv yilida sinovdan o‘tkazilayotgan Fuqarolik tayyorgarligi muhri talabaningning fuqarolik bilimi, fuqarolik ko‘nikmalari, fuqarolik ongi va fuqarolik tajribasi bo‘yicha yuqori malakaga erishganligining rasmiy e’tirofi hisoblanadi. Oʻrta maktab reyting daftarchasi va diplomidagi fuqarolik tayyorligi muhri</a:t>
            </a:r>
            <a:r>
              <a:rPr lang="en-US" sz="2000" b="0" dirty="0"/>
              <a:t>:</a:t>
            </a:r>
          </a:p>
          <a:p>
            <a:pPr marL="348592" indent="-348592">
              <a:buFontTx/>
              <a:buChar char="-"/>
            </a:pPr>
            <a:r>
              <a:rPr lang="uz-Latn-UZ" sz="1200" kern="1200" dirty="0">
                <a:solidFill>
                  <a:schemeClr val="tx1"/>
                </a:solidFill>
                <a:effectLst/>
                <a:latin typeface="+mn-lt"/>
                <a:ea typeface="+mn-ea"/>
                <a:cs typeface="+mn-cs"/>
              </a:rPr>
              <a:t>Talabaning hukumat ishtirokidagi majburiyatni; fuqarolik masʼuliyati va fuqarolik qadriyatlarini tushunishini koʻrsatadi</a:t>
            </a:r>
            <a:r>
              <a:rPr lang="en-US" sz="2000" b="0" dirty="0"/>
              <a:t>; </a:t>
            </a:r>
            <a:endParaRPr lang="uz-Latn-UZ" sz="2000" b="0" dirty="0"/>
          </a:p>
          <a:p>
            <a:pPr lvl="0"/>
            <a:r>
              <a:rPr lang="uz-Latn-UZ" sz="1200" kern="1200" dirty="0">
                <a:solidFill>
                  <a:schemeClr val="tx1"/>
                </a:solidFill>
                <a:effectLst/>
                <a:latin typeface="+mn-lt"/>
                <a:ea typeface="+mn-ea"/>
                <a:cs typeface="+mn-cs"/>
              </a:rPr>
              <a:t>-        Universitetlar, kollejlar va kelajakdagi ish beruvchilarga talabaning fuqarolik yoki ijtimoiy adolat boʻyicha harakat loyihasini bajarganligini koʻrsatadi; va </a:t>
            </a:r>
            <a:endParaRPr lang="en-US" sz="1200" kern="1200" dirty="0">
              <a:solidFill>
                <a:schemeClr val="tx1"/>
              </a:solidFill>
              <a:effectLst/>
              <a:latin typeface="+mn-lt"/>
              <a:ea typeface="+mn-ea"/>
              <a:cs typeface="+mn-cs"/>
            </a:endParaRPr>
          </a:p>
          <a:p>
            <a:pPr marL="348592" indent="-348592">
              <a:buFontTx/>
              <a:buChar char="-"/>
            </a:pPr>
            <a:r>
              <a:rPr lang="uz-Latn-UZ" sz="1200" kern="1200" dirty="0">
                <a:solidFill>
                  <a:schemeClr val="tx1"/>
                </a:solidFill>
                <a:effectLst/>
                <a:latin typeface="+mn-lt"/>
                <a:ea typeface="+mn-ea"/>
                <a:cs typeface="+mn-cs"/>
              </a:rPr>
              <a:t>Fuqarolik ishtiroki va stipendiya qiymatini tan oladi</a:t>
            </a:r>
            <a:r>
              <a:rPr lang="en-US" sz="2000" b="0" dirty="0"/>
              <a:t>.</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464790">
              <a:defRPr/>
            </a:pPr>
            <a:fld id="{600E66BB-FE8E-4C8D-825E-8CECF067CD8B}" type="slidenum">
              <a:rPr lang="en-US">
                <a:solidFill>
                  <a:prstClr val="black"/>
                </a:solidFill>
                <a:latin typeface="Calibri" panose="020F0502020204030204"/>
              </a:rPr>
              <a:pPr defTabSz="464790">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0246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2"/>
            <a:ext cx="5588000" cy="3900122"/>
          </a:xfrm>
        </p:spPr>
        <p:txBody>
          <a:bodyPr/>
          <a:lstStyle/>
          <a:p>
            <a:r>
              <a:rPr lang="en-US" sz="1400" dirty="0">
                <a:latin typeface="Arial" panose="020B0604020202020204" pitchFamily="34" charset="0"/>
                <a:cs typeface="Arial" panose="020B0604020202020204" pitchFamily="34" charset="0"/>
              </a:rPr>
              <a:t>N</a:t>
            </a:r>
            <a:r>
              <a:rPr lang="uz-Latn-UZ" sz="1400" dirty="0">
                <a:latin typeface="Arial" panose="020B0604020202020204" pitchFamily="34" charset="0"/>
                <a:cs typeface="Arial" panose="020B0604020202020204" pitchFamily="34" charset="0"/>
              </a:rPr>
              <a:t>yu</a:t>
            </a:r>
            <a:r>
              <a:rPr lang="en-US" sz="1400" dirty="0">
                <a:latin typeface="Arial" panose="020B0604020202020204" pitchFamily="34" charset="0"/>
                <a:cs typeface="Arial" panose="020B0604020202020204" pitchFamily="34" charset="0"/>
              </a:rPr>
              <a:t> York </a:t>
            </a:r>
            <a:r>
              <a:rPr lang="uz-Latn-UZ" sz="1400" dirty="0">
                <a:latin typeface="Arial" panose="020B0604020202020204" pitchFamily="34" charset="0"/>
                <a:cs typeface="Arial" panose="020B0604020202020204" pitchFamily="34" charset="0"/>
              </a:rPr>
              <a:t>shtatida ikkita tugatganlik haqida guvohnomalar mavjud</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Ushbu tugatganlik haqida guvohnomalar diplomlar</a:t>
            </a:r>
            <a:r>
              <a:rPr lang="uz-Latn-UZ" sz="1400" baseline="0" dirty="0">
                <a:latin typeface="Arial" panose="020B0604020202020204" pitchFamily="34" charset="0"/>
                <a:cs typeface="Arial" panose="020B0604020202020204" pitchFamily="34" charset="0"/>
              </a:rPr>
              <a:t> bilan teng hisoblanmaydi</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Ko’nikmalar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muvaffaqiyat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bilan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bitirganlik</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haqida</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guvohnoma</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NY </a:t>
            </a:r>
            <a:r>
              <a:rPr lang="en-US" sz="1400" dirty="0" err="1">
                <a:latin typeface="Arial" panose="020B0604020202020204" pitchFamily="34" charset="0"/>
                <a:cs typeface="Arial" panose="020B0604020202020204" pitchFamily="34" charset="0"/>
              </a:rPr>
              <a:t>shtatining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alternativ</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baholash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tizimida</a:t>
            </a:r>
            <a:r>
              <a:rPr lang="en-US" sz="1400" baseline="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yordamida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baholanadigan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nogiron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talabalar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uchun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mavjud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Ushbu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guvohnomaga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maktabdan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keyingi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hayot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o’qish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ishlash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uchun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zarur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bo’lgan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akademik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karyera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rivojlanishi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poydevor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ko’nikmalar</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bo’yicha</a:t>
            </a:r>
            <a:r>
              <a:rPr lang="en-US" sz="1400" baseline="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talabalarning</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ko’nikmalari</a:t>
            </a:r>
            <a:r>
              <a:rPr lang="en-US" sz="1400" baseline="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kuchli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tomonlari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mustaqillik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faoliyat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yuritish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darajalari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haqidagi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hujjatlar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ilova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qilinishi</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kerak</a:t>
            </a:r>
            <a:r>
              <a:rPr lang="en-US" sz="1400" dirty="0">
                <a:latin typeface="Arial" panose="020B0604020202020204" pitchFamily="34" charset="0"/>
                <a:cs typeface="Arial" panose="020B0604020202020204" pitchFamily="34" charset="0"/>
              </a:rPr>
              <a:t>.</a:t>
            </a:r>
            <a:r>
              <a:rPr lang="en-US" sz="1400" baseline="0" dirty="0">
                <a:latin typeface="Arial" panose="020B0604020202020204" pitchFamily="34" charset="0"/>
                <a:cs typeface="Arial" panose="020B0604020202020204" pitchFamily="34" charset="0"/>
              </a:rPr>
              <a:t> </a:t>
            </a:r>
            <a:r>
              <a:rPr lang="uz-Latn-UZ" sz="1400" dirty="0">
                <a:solidFill>
                  <a:schemeClr val="tx1"/>
                </a:solidFill>
              </a:rPr>
              <a:t>Koʻnikmalar va muvaffaqiyat bilan bitirganlik haqida guvohnoma</a:t>
            </a:r>
            <a:r>
              <a:rPr lang="en-US" sz="1400" dirty="0" err="1">
                <a:solidFill>
                  <a:schemeClr val="tx1"/>
                </a:solidFill>
              </a:rPr>
              <a:t>ni</a:t>
            </a:r>
            <a:r>
              <a:rPr lang="en-US" sz="1400" baseline="0" dirty="0">
                <a:solidFill>
                  <a:schemeClr val="tx1"/>
                </a:solidFill>
              </a:rPr>
              <a:t> </a:t>
            </a:r>
            <a:r>
              <a:rPr lang="en-US" sz="1400" baseline="0" dirty="0" err="1">
                <a:solidFill>
                  <a:schemeClr val="tx1"/>
                </a:solidFill>
              </a:rPr>
              <a:t>olish</a:t>
            </a:r>
            <a:r>
              <a:rPr lang="en-US" sz="1400" baseline="0" dirty="0">
                <a:solidFill>
                  <a:schemeClr val="tx1"/>
                </a:solidFill>
              </a:rPr>
              <a:t> </a:t>
            </a:r>
            <a:r>
              <a:rPr lang="en-US" sz="1400" baseline="0" dirty="0" err="1">
                <a:solidFill>
                  <a:schemeClr val="tx1"/>
                </a:solidFill>
              </a:rPr>
              <a:t>uchun</a:t>
            </a:r>
            <a:r>
              <a:rPr lang="en-US" sz="1400" baseline="0" dirty="0">
                <a:solidFill>
                  <a:schemeClr val="tx1"/>
                </a:solidFill>
              </a:rPr>
              <a:t> </a:t>
            </a:r>
            <a:r>
              <a:rPr lang="en-US" sz="1400" dirty="0" err="1">
                <a:latin typeface="Arial" panose="020B0604020202020204" pitchFamily="34" charset="0"/>
                <a:cs typeface="Arial" panose="020B0604020202020204" pitchFamily="34" charset="0"/>
              </a:rPr>
              <a:t>talabalar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kamida</a:t>
            </a:r>
            <a:r>
              <a:rPr lang="en-US" sz="1400" dirty="0">
                <a:latin typeface="Arial" panose="020B0604020202020204" pitchFamily="34" charset="0"/>
                <a:cs typeface="Arial" panose="020B0604020202020204" pitchFamily="34" charset="0"/>
              </a:rPr>
              <a:t> 12 </a:t>
            </a:r>
            <a:r>
              <a:rPr lang="en-US" sz="1400" dirty="0" err="1">
                <a:latin typeface="Arial" panose="020B0604020202020204" pitchFamily="34" charset="0"/>
                <a:cs typeface="Arial" panose="020B0604020202020204" pitchFamily="34" charset="0"/>
              </a:rPr>
              <a:t>yillik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maktabni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bolalar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bog’chasidan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tashqari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yoki</a:t>
            </a:r>
            <a:r>
              <a:rPr lang="en-US" sz="1400" dirty="0">
                <a:latin typeface="Arial" panose="020B0604020202020204" pitchFamily="34" charset="0"/>
                <a:cs typeface="Arial" panose="020B0604020202020204" pitchFamily="34" charset="0"/>
              </a:rPr>
              <a:t> 21 </a:t>
            </a:r>
            <a:r>
              <a:rPr lang="en-US" sz="1400" dirty="0" err="1">
                <a:latin typeface="Arial" panose="020B0604020202020204" pitchFamily="34" charset="0"/>
                <a:cs typeface="Arial" panose="020B0604020202020204" pitchFamily="34" charset="0"/>
              </a:rPr>
              <a:t>yoshga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to’lgan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yili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o’quv</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yilini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tugatgan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bo’lishi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kerak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Guvohnoma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beriladi</a:t>
            </a:r>
            <a:r>
              <a:rPr lang="en-US" sz="1400" dirty="0">
                <a:latin typeface="Arial" panose="020B0604020202020204" pitchFamily="34" charset="0"/>
                <a:cs typeface="Arial" panose="020B0604020202020204" pitchFamily="34" charset="0"/>
              </a:rPr>
              <a:t>; u </a:t>
            </a:r>
            <a:r>
              <a:rPr lang="en-US" sz="1400" dirty="0" err="1">
                <a:latin typeface="Arial" panose="020B0604020202020204" pitchFamily="34" charset="0"/>
                <a:cs typeface="Arial" panose="020B0604020202020204" pitchFamily="34" charset="0"/>
              </a:rPr>
              <a:t>jamg’arilmaydi</a:t>
            </a:r>
            <a:r>
              <a:rPr lang="en-US" sz="1400" dirty="0">
                <a:latin typeface="Arial" panose="020B0604020202020204" pitchFamily="34" charset="0"/>
                <a:cs typeface="Arial" panose="020B0604020202020204" pitchFamily="34" charset="0"/>
              </a:rPr>
              <a:t> (minimal </a:t>
            </a:r>
            <a:r>
              <a:rPr lang="en-US" sz="1400" dirty="0" err="1">
                <a:latin typeface="Arial" panose="020B0604020202020204" pitchFamily="34" charset="0"/>
                <a:cs typeface="Arial" panose="020B0604020202020204" pitchFamily="34" charset="0"/>
              </a:rPr>
              <a:t>talablar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yo’q</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z-Latn-UZ" sz="1400" dirty="0">
                <a:solidFill>
                  <a:schemeClr val="tx1"/>
                </a:solidFill>
              </a:rPr>
              <a:t>Karyerani rivojlantirish va kasbiy fanlar (CDOS) haqida bitiruv guvohnomasi</a:t>
            </a:r>
            <a:r>
              <a:rPr lang="en-US" sz="1400" dirty="0" err="1">
                <a:solidFill>
                  <a:schemeClr val="tx1"/>
                </a:solidFill>
              </a:rPr>
              <a:t>dan</a:t>
            </a:r>
            <a:r>
              <a:rPr lang="en-US" sz="1400" baseline="0" dirty="0">
                <a:solidFill>
                  <a:schemeClr val="tx1"/>
                </a:solidFill>
              </a:rPr>
              <a:t> </a:t>
            </a:r>
            <a:r>
              <a:rPr lang="en-US" sz="1400" dirty="0" err="1">
                <a:latin typeface="Arial" panose="020B0604020202020204" pitchFamily="34" charset="0"/>
                <a:cs typeface="Arial" panose="020B0604020202020204" pitchFamily="34" charset="0"/>
              </a:rPr>
              <a:t>diplom</a:t>
            </a:r>
            <a:r>
              <a:rPr lang="en-US" sz="1400" dirty="0">
                <a:latin typeface="Arial" panose="020B0604020202020204" pitchFamily="34" charset="0"/>
                <a:cs typeface="Arial" panose="020B0604020202020204" pitchFamily="34" charset="0"/>
              </a:rPr>
              <a:t> sari </a:t>
            </a:r>
            <a:r>
              <a:rPr lang="en-US" sz="1400" dirty="0" err="1">
                <a:latin typeface="Arial" panose="020B0604020202020204" pitchFamily="34" charset="0"/>
                <a:cs typeface="Arial" panose="020B0604020202020204" pitchFamily="34" charset="0"/>
              </a:rPr>
              <a:t>yo’l</a:t>
            </a:r>
            <a:r>
              <a:rPr lang="en-US" sz="1400" dirty="0">
                <a:latin typeface="Arial" panose="020B0604020202020204" pitchFamily="34" charset="0"/>
                <a:cs typeface="Arial" panose="020B0604020202020204" pitchFamily="34" charset="0"/>
              </a:rPr>
              <a:t> sifatida </a:t>
            </a:r>
            <a:r>
              <a:rPr lang="en-US" sz="1400" dirty="0" err="1">
                <a:latin typeface="Arial" panose="020B0604020202020204" pitchFamily="34" charset="0"/>
                <a:cs typeface="Arial" panose="020B0604020202020204" pitchFamily="34" charset="0"/>
              </a:rPr>
              <a:t>yoki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diplomga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qo’shimcha</a:t>
            </a:r>
            <a:r>
              <a:rPr lang="en-US" sz="1400" dirty="0">
                <a:latin typeface="Arial" panose="020B0604020202020204" pitchFamily="34" charset="0"/>
                <a:cs typeface="Arial" panose="020B0604020202020204" pitchFamily="34" charset="0"/>
              </a:rPr>
              <a:t> sifatida </a:t>
            </a:r>
            <a:r>
              <a:rPr lang="en-US" sz="1400" dirty="0" err="1">
                <a:latin typeface="Arial" panose="020B0604020202020204" pitchFamily="34" charset="0"/>
                <a:cs typeface="Arial" panose="020B0604020202020204" pitchFamily="34" charset="0"/>
              </a:rPr>
              <a:t>foydalanish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mumkin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bo’lsa</a:t>
            </a:r>
            <a:r>
              <a:rPr lang="en-US" sz="1400" dirty="0">
                <a:latin typeface="Arial" panose="020B0604020202020204" pitchFamily="34" charset="0"/>
                <a:cs typeface="Arial" panose="020B0604020202020204" pitchFamily="34" charset="0"/>
              </a:rPr>
              <a:t>-da, </a:t>
            </a:r>
            <a:r>
              <a:rPr lang="en-US" sz="1400" dirty="0" err="1">
                <a:latin typeface="Arial" panose="020B0604020202020204" pitchFamily="34" charset="0"/>
                <a:cs typeface="Arial" panose="020B0604020202020204" pitchFamily="34" charset="0"/>
              </a:rPr>
              <a:t>bu</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guvohnoma</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tamomlaganlik</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haqida</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guvohnoma</a:t>
            </a:r>
            <a:r>
              <a:rPr lang="en-US" sz="1400" baseline="0" dirty="0">
                <a:latin typeface="Arial" panose="020B0604020202020204" pitchFamily="34" charset="0"/>
                <a:cs typeface="Arial" panose="020B0604020202020204" pitchFamily="34" charset="0"/>
              </a:rPr>
              <a:t> sifatida </a:t>
            </a:r>
            <a:r>
              <a:rPr lang="en-US" sz="1400" baseline="0" dirty="0" err="1">
                <a:latin typeface="Arial" panose="020B0604020202020204" pitchFamily="34" charset="0"/>
                <a:cs typeface="Arial" panose="020B0604020202020204" pitchFamily="34" charset="0"/>
              </a:rPr>
              <a:t>berilsa</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diplomga</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teng</a:t>
            </a:r>
            <a:r>
              <a:rPr lang="en-US" sz="1400" baseline="0" dirty="0">
                <a:latin typeface="Arial" panose="020B0604020202020204" pitchFamily="34" charset="0"/>
                <a:cs typeface="Arial" panose="020B0604020202020204" pitchFamily="34" charset="0"/>
              </a:rPr>
              <a:t> deb </a:t>
            </a:r>
            <a:r>
              <a:rPr lang="en-US" sz="1400" baseline="0" dirty="0" err="1">
                <a:latin typeface="Arial" panose="020B0604020202020204" pitchFamily="34" charset="0"/>
                <a:cs typeface="Arial" panose="020B0604020202020204" pitchFamily="34" charset="0"/>
              </a:rPr>
              <a:t>hisoblanmaydi</a:t>
            </a:r>
            <a:r>
              <a:rPr lang="en-US" sz="1400" baseline="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NY</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shtati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diplomining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barcha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talablarini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bajarishga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urinib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ko'rgan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lekin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muvaffaqiyatli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bajara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olmagan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a:t>
            </a:r>
            <a:r>
              <a:rPr lang="en-US" sz="1400" dirty="0">
                <a:latin typeface="Arial" panose="020B0604020202020204" pitchFamily="34" charset="0"/>
                <a:cs typeface="Arial" panose="020B0604020202020204" pitchFamily="34" charset="0"/>
              </a:rPr>
              <a:t> CDOS </a:t>
            </a:r>
            <a:r>
              <a:rPr lang="en-US" sz="1400" dirty="0" err="1">
                <a:latin typeface="Arial" panose="020B0604020202020204" pitchFamily="34" charset="0"/>
                <a:cs typeface="Arial" panose="020B0604020202020204" pitchFamily="34" charset="0"/>
              </a:rPr>
              <a:t>haqida</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biritish</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guvohnomasi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talablarini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to’liq</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bajargan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talabalar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CDOSni</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bitiruv</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guvohnomasi</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sifatida </a:t>
            </a:r>
            <a:r>
              <a:rPr lang="en-US" sz="1400" dirty="0" err="1">
                <a:latin typeface="Arial" panose="020B0604020202020204" pitchFamily="34" charset="0"/>
                <a:cs typeface="Arial" panose="020B0604020202020204" pitchFamily="34" charset="0"/>
              </a:rPr>
              <a:t>olishlari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mumkin</a:t>
            </a:r>
            <a:r>
              <a:rPr lang="en-US" sz="1400" dirty="0">
                <a:latin typeface="Arial" panose="020B0604020202020204" pitchFamily="34" charset="0"/>
                <a:cs typeface="Arial" panose="020B0604020202020204" pitchFamily="34" charset="0"/>
              </a:rPr>
              <a:t>. Bu </a:t>
            </a:r>
            <a:r>
              <a:rPr lang="en-US" sz="1400" dirty="0" err="1">
                <a:latin typeface="Arial" panose="020B0604020202020204" pitchFamily="34" charset="0"/>
                <a:cs typeface="Arial" panose="020B0604020202020204" pitchFamily="34" charset="0"/>
              </a:rPr>
              <a:t>jamg’ariladigan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guvohnama</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bo’lsa</a:t>
            </a:r>
            <a:r>
              <a:rPr lang="en-US" sz="1400" baseline="0" dirty="0">
                <a:latin typeface="Arial" panose="020B0604020202020204" pitchFamily="34" charset="0"/>
                <a:cs typeface="Arial" panose="020B0604020202020204" pitchFamily="34" charset="0"/>
              </a:rPr>
              <a:t>-da,</a:t>
            </a:r>
            <a:r>
              <a:rPr lang="en-US" sz="1400" dirty="0">
                <a:latin typeface="Arial" panose="020B0604020202020204" pitchFamily="34" charset="0"/>
                <a:cs typeface="Arial" panose="020B0604020202020204" pitchFamily="34" charset="0"/>
              </a:rPr>
              <a:t> u </a:t>
            </a:r>
            <a:r>
              <a:rPr lang="en-US" sz="1400" dirty="0" err="1">
                <a:latin typeface="Arial" panose="020B0604020202020204" pitchFamily="34" charset="0"/>
                <a:cs typeface="Arial" panose="020B0604020202020204" pitchFamily="34" charset="0"/>
              </a:rPr>
              <a:t>diplomga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teng</a:t>
            </a:r>
            <a:r>
              <a:rPr lang="en-US" sz="1400" dirty="0">
                <a:latin typeface="Arial" panose="020B0604020202020204" pitchFamily="34" charset="0"/>
                <a:cs typeface="Arial" panose="020B0604020202020204" pitchFamily="34" charset="0"/>
              </a:rPr>
              <a:t> </a:t>
            </a:r>
            <a:r>
              <a:rPr lang="uz-Latn-UZ" sz="1400" dirty="0">
                <a:latin typeface="Arial" panose="020B0604020202020204" pitchFamily="34" charset="0"/>
                <a:cs typeface="Arial" panose="020B0604020202020204" pitchFamily="34" charset="0"/>
              </a:rPr>
              <a:t>hisoblanmaydi</a:t>
            </a:r>
            <a:r>
              <a:rPr lang="en-US" sz="14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latin typeface="Calibri" panose="020F0502020204030204"/>
              </a:rPr>
              <a:pPr defTabSz="464790">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294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4025838"/>
          </a:xfrm>
        </p:spPr>
        <p:txBody>
          <a:bodyPr/>
          <a:lstStyle/>
          <a:p>
            <a:r>
              <a:rPr lang="en-US" sz="1800" dirty="0" err="1">
                <a:effectLst/>
                <a:latin typeface="Calibri" panose="020F0502020204030204" pitchFamily="34" charset="0"/>
                <a:ea typeface="Times New Roman" panose="02020603050405020304" pitchFamily="18" charset="0"/>
              </a:rPr>
              <a:t>Endi</a:t>
            </a:r>
            <a:r>
              <a:rPr lang="en-US" sz="1800" dirty="0">
                <a:effectLst/>
                <a:latin typeface="Calibri" panose="020F0502020204030204" pitchFamily="34" charset="0"/>
                <a:ea typeface="Times New Roman" panose="02020603050405020304" pitchFamily="18" charset="0"/>
              </a:rPr>
              <a:t> biz </a:t>
            </a:r>
            <a:r>
              <a:rPr lang="en-US" sz="1800" dirty="0" err="1">
                <a:effectLst/>
                <a:latin typeface="Calibri" panose="020F0502020204030204" pitchFamily="34" charset="0"/>
                <a:ea typeface="Times New Roman" panose="02020603050405020304" pitchFamily="18" charset="0"/>
              </a:rPr>
              <a:t>kel</a:t>
            </a:r>
            <a:r>
              <a:rPr lang="uz-Latn-UZ" sz="1800" dirty="0">
                <a:effectLst/>
                <a:latin typeface="Calibri" panose="020F0502020204030204" pitchFamily="34" charset="0"/>
                <a:ea typeface="Times New Roman" panose="02020603050405020304" pitchFamily="18" charset="0"/>
              </a:rPr>
              <a:t>gusi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bitir</a:t>
            </a:r>
            <a:r>
              <a:rPr lang="uz-Latn-UZ" sz="1800" dirty="0">
                <a:effectLst/>
                <a:latin typeface="Calibri" panose="020F0502020204030204" pitchFamily="34" charset="0"/>
                <a:ea typeface="Times New Roman" panose="02020603050405020304" pitchFamily="18" charset="0"/>
              </a:rPr>
              <a:t>ish</a:t>
            </a:r>
            <a:r>
              <a:rPr lang="uz-Latn-UZ" sz="1800" baseline="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talablari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qanday</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bo</a:t>
            </a:r>
            <a:r>
              <a:rPr lang="uz-Latn-UZ" sz="1800" dirty="0">
                <a:effectLst/>
                <a:latin typeface="Calibri" panose="020F0502020204030204" pitchFamily="34" charset="0"/>
                <a:ea typeface="Times New Roman" panose="02020603050405020304" pitchFamily="18" charset="0"/>
              </a:rPr>
              <a:t>ʻ</a:t>
            </a:r>
            <a:r>
              <a:rPr lang="en-US" sz="1800" dirty="0" err="1">
                <a:effectLst/>
                <a:latin typeface="Calibri" panose="020F0502020204030204" pitchFamily="34" charset="0"/>
                <a:ea typeface="Times New Roman" panose="02020603050405020304" pitchFamily="18" charset="0"/>
              </a:rPr>
              <a:t>lishi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mumkinli</a:t>
            </a:r>
            <a:r>
              <a:rPr lang="uz-Latn-UZ" sz="1800" dirty="0">
                <a:effectLst/>
                <a:latin typeface="Calibri" panose="020F0502020204030204" pitchFamily="34" charset="0"/>
                <a:ea typeface="Times New Roman" panose="02020603050405020304" pitchFamily="18" charset="0"/>
              </a:rPr>
              <a:t>gi</a:t>
            </a:r>
            <a:r>
              <a:rPr lang="uz-Latn-UZ" sz="1800" baseline="0" dirty="0">
                <a:effectLst/>
                <a:latin typeface="Calibri" panose="020F0502020204030204" pitchFamily="34" charset="0"/>
                <a:ea typeface="Times New Roman" panose="02020603050405020304" pitchFamily="18" charset="0"/>
              </a:rPr>
              <a:t> haqida </a:t>
            </a:r>
            <a:r>
              <a:rPr lang="en-US" sz="1800" dirty="0" err="1">
                <a:effectLst/>
                <a:latin typeface="Calibri" panose="020F0502020204030204" pitchFamily="34" charset="0"/>
                <a:ea typeface="Times New Roman" panose="02020603050405020304" pitchFamily="18" charset="0"/>
              </a:rPr>
              <a:t>muhokama</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qilishni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boshlaymiz</a:t>
            </a:r>
            <a:r>
              <a:rPr lang="en-US" sz="1800" dirty="0">
                <a:effectLst/>
                <a:latin typeface="Calibri" panose="020F0502020204030204" pitchFamily="34" charset="0"/>
                <a:ea typeface="Times New Roman" panose="02020603050405020304" pitchFamily="18" charset="0"/>
              </a:rPr>
              <a:t>. Biz </a:t>
            </a:r>
            <a:r>
              <a:rPr lang="en-US" sz="1800" dirty="0" err="1">
                <a:effectLst/>
                <a:latin typeface="Calibri" panose="020F0502020204030204" pitchFamily="34" charset="0"/>
                <a:ea typeface="Times New Roman" panose="02020603050405020304" pitchFamily="18" charset="0"/>
              </a:rPr>
              <a:t>mukammallikni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qidirmayapmiz</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yoki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bu</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savollarga</a:t>
            </a:r>
            <a:r>
              <a:rPr lang="en-US" sz="1800" dirty="0">
                <a:effectLst/>
                <a:latin typeface="Calibri" panose="020F0502020204030204" pitchFamily="34" charset="0"/>
                <a:ea typeface="Times New Roman" panose="02020603050405020304" pitchFamily="18" charset="0"/>
              </a:rPr>
              <a:t> </a:t>
            </a:r>
            <a:r>
              <a:rPr lang="uz-Latn-UZ" sz="1800" dirty="0">
                <a:effectLst/>
                <a:latin typeface="Calibri" panose="020F0502020204030204" pitchFamily="34" charset="0"/>
                <a:ea typeface="Times New Roman" panose="02020603050405020304" pitchFamily="18" charset="0"/>
              </a:rPr>
              <a:t>puxta</a:t>
            </a:r>
            <a:r>
              <a:rPr lang="uz-Latn-UZ" sz="1800" baseline="0" dirty="0">
                <a:effectLst/>
                <a:latin typeface="Calibri" panose="020F0502020204030204" pitchFamily="34" charset="0"/>
                <a:ea typeface="Times New Roman" panose="02020603050405020304" pitchFamily="18" charset="0"/>
              </a:rPr>
              <a:t> oʻylangan</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javoblarni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kutmayapmiz</a:t>
            </a:r>
            <a:r>
              <a:rPr lang="en-US" sz="1800" dirty="0">
                <a:effectLst/>
                <a:latin typeface="Calibri" panose="020F0502020204030204" pitchFamily="34" charset="0"/>
                <a:ea typeface="Times New Roman" panose="02020603050405020304" pitchFamily="18" charset="0"/>
              </a:rPr>
              <a:t>. Biz </a:t>
            </a:r>
            <a:r>
              <a:rPr lang="en-US" sz="1800" dirty="0" err="1">
                <a:effectLst/>
                <a:latin typeface="Calibri" panose="020F0502020204030204" pitchFamily="34" charset="0"/>
                <a:ea typeface="Times New Roman" panose="02020603050405020304" pitchFamily="18" charset="0"/>
              </a:rPr>
              <a:t>sizning</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bilimingiz</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va</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tajribangizga</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asoslanib</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imkon</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qadar</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ko'proq</a:t>
            </a:r>
            <a:r>
              <a:rPr lang="en-US" sz="1800" dirty="0">
                <a:effectLst/>
                <a:latin typeface="Calibri" panose="020F0502020204030204" pitchFamily="34" charset="0"/>
                <a:ea typeface="Times New Roman" panose="02020603050405020304" pitchFamily="18" charset="0"/>
              </a:rPr>
              <a:t> g</a:t>
            </a:r>
            <a:r>
              <a:rPr lang="uz-Latn-UZ" sz="1800" dirty="0">
                <a:effectLst/>
                <a:latin typeface="Calibri" panose="020F0502020204030204" pitchFamily="34" charset="0"/>
                <a:ea typeface="Times New Roman" panose="02020603050405020304" pitchFamily="18" charset="0"/>
              </a:rPr>
              <a:t>ʻ</a:t>
            </a:r>
            <a:r>
              <a:rPr lang="en-US" sz="1800" dirty="0" err="1">
                <a:effectLst/>
                <a:latin typeface="Calibri" panose="020F0502020204030204" pitchFamily="34" charset="0"/>
                <a:ea typeface="Times New Roman" panose="02020603050405020304" pitchFamily="18" charset="0"/>
              </a:rPr>
              <a:t>oyalarni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to'plashni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xohlaymiz</a:t>
            </a:r>
            <a:r>
              <a:rPr lang="en-US" sz="1800" dirty="0">
                <a:effectLst/>
                <a:latin typeface="Calibri" panose="020F0502020204030204" pitchFamily="34" charset="0"/>
                <a:ea typeface="Times New Roman" panose="02020603050405020304" pitchFamily="18" charset="0"/>
              </a:rPr>
              <a:t>. Shu </a:t>
            </a:r>
            <a:r>
              <a:rPr lang="en-US" sz="1800" dirty="0" err="1">
                <a:effectLst/>
                <a:latin typeface="Calibri" panose="020F0502020204030204" pitchFamily="34" charset="0"/>
                <a:ea typeface="Times New Roman" panose="02020603050405020304" pitchFamily="18" charset="0"/>
              </a:rPr>
              <a:t>bilan</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birga</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ayni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paytda</a:t>
            </a:r>
            <a:r>
              <a:rPr lang="en-US" sz="1800" dirty="0">
                <a:effectLst/>
                <a:latin typeface="Calibri" panose="020F0502020204030204" pitchFamily="34" charset="0"/>
                <a:ea typeface="Times New Roman" panose="02020603050405020304" pitchFamily="18" charset="0"/>
              </a:rPr>
              <a:t> </a:t>
            </a:r>
            <a:r>
              <a:rPr lang="uz-Latn-UZ" sz="1800" dirty="0">
                <a:effectLst/>
                <a:latin typeface="Calibri" panose="020F0502020204030204" pitchFamily="34" charset="0"/>
                <a:ea typeface="Times New Roman" panose="02020603050405020304" pitchFamily="18" charset="0"/>
              </a:rPr>
              <a:t>haqiqiy</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bo'lib</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ko'rinadigan</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narsa</a:t>
            </a:r>
            <a:r>
              <a:rPr lang="uz-Latn-UZ" sz="1800" dirty="0">
                <a:effectLst/>
                <a:latin typeface="Calibri" panose="020F0502020204030204" pitchFamily="34" charset="0"/>
                <a:ea typeface="Times New Roman" panose="02020603050405020304" pitchFamily="18" charset="0"/>
              </a:rPr>
              <a:t>lar</a:t>
            </a:r>
            <a:r>
              <a:rPr lang="en-US" sz="1800" dirty="0" err="1">
                <a:effectLst/>
                <a:latin typeface="Calibri" panose="020F0502020204030204" pitchFamily="34" charset="0"/>
                <a:ea typeface="Times New Roman" panose="02020603050405020304" pitchFamily="18" charset="0"/>
              </a:rPr>
              <a:t>dan</a:t>
            </a:r>
            <a:r>
              <a:rPr lang="en-US" sz="1800" dirty="0">
                <a:effectLst/>
                <a:latin typeface="Calibri" panose="020F0502020204030204" pitchFamily="34" charset="0"/>
                <a:ea typeface="Times New Roman" panose="02020603050405020304" pitchFamily="18" charset="0"/>
              </a:rPr>
              <a:t> </a:t>
            </a:r>
            <a:r>
              <a:rPr lang="uz-Latn-UZ" sz="1800" dirty="0">
                <a:effectLst/>
                <a:latin typeface="Calibri" panose="020F0502020204030204" pitchFamily="34" charset="0"/>
                <a:ea typeface="Times New Roman" panose="02020603050405020304" pitchFamily="18" charset="0"/>
              </a:rPr>
              <a:t>chetga chiqqan holda fikrlashga</a:t>
            </a:r>
            <a:r>
              <a:rPr lang="uz-Latn-UZ" sz="1800" baseline="0" dirty="0">
                <a:effectLst/>
                <a:latin typeface="Calibri" panose="020F0502020204030204" pitchFamily="34" charset="0"/>
                <a:ea typeface="Times New Roman" panose="02020603050405020304" pitchFamily="18" charset="0"/>
              </a:rPr>
              <a:t> harakat qiling</a:t>
            </a:r>
            <a:r>
              <a:rPr lang="en-US" sz="1800" dirty="0">
                <a:effectLst/>
                <a:latin typeface="Calibri" panose="020F0502020204030204" pitchFamily="34" charset="0"/>
                <a:ea typeface="Times New Roman" panose="02020603050405020304" pitchFamily="18" charset="0"/>
              </a:rPr>
              <a:t>. Agar </a:t>
            </a:r>
            <a:r>
              <a:rPr lang="en-US" sz="1800" dirty="0" err="1">
                <a:effectLst/>
                <a:latin typeface="Calibri" panose="020F0502020204030204" pitchFamily="34" charset="0"/>
                <a:ea typeface="Times New Roman" panose="02020603050405020304" pitchFamily="18" charset="0"/>
              </a:rPr>
              <a:t>resurslar</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cheksiz</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bo'lsa</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yoki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to'siqlar</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bartaraf</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etilsa</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nima</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bo'lishi</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mumkin</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edi</a:t>
            </a:r>
            <a:r>
              <a:rPr lang="en-US" sz="1400" dirty="0">
                <a:latin typeface="Arial" panose="020B0604020202020204" pitchFamily="34" charset="0"/>
                <a:cs typeface="Arial" panose="020B0604020202020204" pitchFamily="34" charset="0"/>
              </a:rPr>
              <a:t>?</a:t>
            </a:r>
          </a:p>
          <a:p>
            <a:endParaRPr lang="en-US" sz="1400" i="1" dirty="0">
              <a:latin typeface="Arial" panose="020B0604020202020204" pitchFamily="34" charset="0"/>
              <a:cs typeface="Arial" panose="020B0604020202020204" pitchFamily="34" charset="0"/>
            </a:endParaRPr>
          </a:p>
          <a:p>
            <a:r>
              <a:rPr lang="uz-Latn-UZ" sz="1400" i="1" dirty="0">
                <a:latin typeface="Arial" panose="020B0604020202020204" pitchFamily="34" charset="0"/>
                <a:cs typeface="Arial" panose="020B0604020202020204" pitchFamily="34" charset="0"/>
              </a:rPr>
              <a:t>5</a:t>
            </a:r>
            <a:r>
              <a:rPr lang="uz-Latn-UZ" sz="1400" i="1" baseline="0" dirty="0">
                <a:latin typeface="Arial" panose="020B0604020202020204" pitchFamily="34" charset="0"/>
                <a:cs typeface="Arial" panose="020B0604020202020204" pitchFamily="34" charset="0"/>
              </a:rPr>
              <a:t> TA YOʻNALTIRUVCHI SAVOLLARGA JAVOB BERISH</a:t>
            </a:r>
            <a:r>
              <a:rPr lang="en-US" sz="1400" i="1" dirty="0">
                <a:latin typeface="Arial" panose="020B0604020202020204" pitchFamily="34" charset="0"/>
                <a:cs typeface="Arial" panose="020B0604020202020204" pitchFamily="34" charset="0"/>
              </a:rPr>
              <a:t> (</a:t>
            </a:r>
            <a:r>
              <a:rPr lang="uz-Latn-UZ" sz="1400" i="1" dirty="0">
                <a:latin typeface="Arial" panose="020B0604020202020204" pitchFamily="34" charset="0"/>
                <a:cs typeface="Arial" panose="020B0604020202020204" pitchFamily="34" charset="0"/>
              </a:rPr>
              <a:t>60 daqiqadan ortiq emas</a:t>
            </a:r>
            <a:r>
              <a:rPr lang="en-US" sz="1400" i="1" dirty="0">
                <a:latin typeface="Arial" panose="020B0604020202020204" pitchFamily="34" charset="0"/>
                <a:cs typeface="Arial" panose="020B0604020202020204" pitchFamily="34" charset="0"/>
              </a:rPr>
              <a:t>)</a:t>
            </a:r>
          </a:p>
          <a:p>
            <a:pPr marL="290493" indent="-290493">
              <a:buFont typeface="Arial" panose="020B0604020202020204" pitchFamily="34" charset="0"/>
              <a:buChar char="•"/>
            </a:pPr>
            <a:r>
              <a:rPr lang="en-US" sz="1400" i="1" dirty="0" err="1">
                <a:latin typeface="Arial" panose="020B0604020202020204" pitchFamily="34" charset="0"/>
                <a:cs typeface="Arial" panose="020B0604020202020204" pitchFamily="34" charset="0"/>
              </a:rPr>
              <a:t>Barcha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ishtirokchilarga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beshta</a:t>
            </a:r>
            <a:r>
              <a:rPr lang="en-US" sz="1400" i="1" dirty="0">
                <a:latin typeface="Arial" panose="020B0604020202020204" pitchFamily="34" charset="0"/>
                <a:cs typeface="Arial" panose="020B0604020202020204" pitchFamily="34" charset="0"/>
              </a:rPr>
              <a:t> </a:t>
            </a:r>
            <a:r>
              <a:rPr lang="uz-Latn-UZ" sz="1400" i="1" dirty="0">
                <a:latin typeface="Arial" panose="020B0604020202020204" pitchFamily="34" charset="0"/>
                <a:cs typeface="Arial" panose="020B0604020202020204" pitchFamily="34" charset="0"/>
              </a:rPr>
              <a:t>yoʻnaltiruvchi</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savolning</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har</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birini</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muhokama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qilishlariga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ruxsat</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bering</a:t>
            </a:r>
            <a:r>
              <a:rPr lang="en-US" sz="1400" i="1" dirty="0">
                <a:latin typeface="Arial" panose="020B0604020202020204" pitchFamily="34" charset="0"/>
                <a:cs typeface="Arial" panose="020B0604020202020204" pitchFamily="34" charset="0"/>
              </a:rPr>
              <a:t>.</a:t>
            </a:r>
          </a:p>
          <a:p>
            <a:pPr marL="290493" indent="-290493">
              <a:buFont typeface="Arial" panose="020B0604020202020204" pitchFamily="34" charset="0"/>
              <a:buChar char="•"/>
            </a:pPr>
            <a:r>
              <a:rPr lang="uz-Latn-UZ" sz="1400" i="1" dirty="0">
                <a:latin typeface="Arial" panose="020B0604020202020204" pitchFamily="34" charset="0"/>
                <a:cs typeface="Arial" panose="020B0604020202020204" pitchFamily="34" charset="0"/>
              </a:rPr>
              <a:t>Qayd qiluvchi</a:t>
            </a:r>
            <a:r>
              <a:rPr lang="en-US" sz="1400" i="1" dirty="0">
                <a:latin typeface="Arial" panose="020B0604020202020204" pitchFamily="34" charset="0"/>
                <a:cs typeface="Arial" panose="020B0604020202020204" pitchFamily="34" charset="0"/>
              </a:rPr>
              <a:t>lar </a:t>
            </a:r>
            <a:r>
              <a:rPr lang="en-US" sz="1400" i="1" dirty="0" err="1">
                <a:latin typeface="Arial" panose="020B0604020202020204" pitchFamily="34" charset="0"/>
                <a:cs typeface="Arial" panose="020B0604020202020204" pitchFamily="34" charset="0"/>
              </a:rPr>
              <a:t>taqdim</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etilgan</a:t>
            </a:r>
            <a:r>
              <a:rPr lang="en-US" sz="1400" i="1" dirty="0">
                <a:latin typeface="Arial" panose="020B0604020202020204" pitchFamily="34" charset="0"/>
                <a:cs typeface="Arial" panose="020B0604020202020204" pitchFamily="34" charset="0"/>
              </a:rPr>
              <a:t> </a:t>
            </a:r>
            <a:r>
              <a:rPr lang="uz-Latn-UZ" sz="1400" i="1" dirty="0">
                <a:latin typeface="Arial" panose="020B0604020202020204" pitchFamily="34" charset="0"/>
                <a:cs typeface="Arial" panose="020B0604020202020204" pitchFamily="34" charset="0"/>
              </a:rPr>
              <a:t>andoza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bo</a:t>
            </a:r>
            <a:r>
              <a:rPr lang="uz-Latn-UZ" sz="1400" i="1" dirty="0">
                <a:latin typeface="Arial" panose="020B0604020202020204" pitchFamily="34" charset="0"/>
                <a:cs typeface="Arial" panose="020B0604020202020204" pitchFamily="34" charset="0"/>
              </a:rPr>
              <a:t>ʻ</a:t>
            </a:r>
            <a:r>
              <a:rPr lang="en-US" sz="1400" i="1" dirty="0" err="1">
                <a:latin typeface="Arial" panose="020B0604020202020204" pitchFamily="34" charset="0"/>
                <a:cs typeface="Arial" panose="020B0604020202020204" pitchFamily="34" charset="0"/>
              </a:rPr>
              <a:t>yicha</a:t>
            </a:r>
            <a:r>
              <a:rPr lang="en-US" sz="1400" i="1" dirty="0">
                <a:latin typeface="Arial" panose="020B0604020202020204" pitchFamily="34" charset="0"/>
                <a:cs typeface="Arial" panose="020B0604020202020204" pitchFamily="34" charset="0"/>
              </a:rPr>
              <a:t> </a:t>
            </a:r>
            <a:r>
              <a:rPr lang="uz-Latn-UZ" sz="1400" i="1" dirty="0">
                <a:latin typeface="Arial" panose="020B0604020202020204" pitchFamily="34" charset="0"/>
                <a:cs typeface="Arial" panose="020B0604020202020204" pitchFamily="34" charset="0"/>
              </a:rPr>
              <a:t>qayd qiladilar</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so'ngra</a:t>
            </a:r>
            <a:r>
              <a:rPr lang="en-US" sz="1400" i="1" dirty="0">
                <a:latin typeface="Arial" panose="020B0604020202020204" pitchFamily="34" charset="0"/>
                <a:cs typeface="Arial" panose="020B0604020202020204" pitchFamily="34" charset="0"/>
              </a:rPr>
              <a:t> 5 ta </a:t>
            </a:r>
            <a:r>
              <a:rPr lang="uz-Latn-UZ" sz="1400" i="1" dirty="0">
                <a:latin typeface="Arial" panose="020B0604020202020204" pitchFamily="34" charset="0"/>
                <a:cs typeface="Arial" panose="020B0604020202020204" pitchFamily="34" charset="0"/>
              </a:rPr>
              <a:t>yoʻnaltiruvchi </a:t>
            </a:r>
            <a:r>
              <a:rPr lang="en-US" sz="1400" i="1" dirty="0" err="1">
                <a:latin typeface="Arial" panose="020B0604020202020204" pitchFamily="34" charset="0"/>
                <a:cs typeface="Arial" panose="020B0604020202020204" pitchFamily="34" charset="0"/>
              </a:rPr>
              <a:t>savollari</a:t>
            </a:r>
            <a:r>
              <a:rPr lang="en-US" sz="1400" i="1" dirty="0">
                <a:latin typeface="Arial" panose="020B0604020202020204" pitchFamily="34" charset="0"/>
                <a:cs typeface="Arial" panose="020B0604020202020204" pitchFamily="34" charset="0"/>
              </a:rPr>
              <a:t> so</a:t>
            </a:r>
            <a:r>
              <a:rPr lang="uz-Latn-UZ" sz="1400" i="1" dirty="0">
                <a:latin typeface="Arial" panose="020B0604020202020204" pitchFamily="34" charset="0"/>
                <a:cs typeface="Arial" panose="020B0604020202020204" pitchFamily="34" charset="0"/>
              </a:rPr>
              <a:t>ʻ</a:t>
            </a:r>
            <a:r>
              <a:rPr lang="en-US" sz="1400" i="1" dirty="0" err="1">
                <a:latin typeface="Arial" panose="020B0604020202020204" pitchFamily="34" charset="0"/>
                <a:cs typeface="Arial" panose="020B0604020202020204" pitchFamily="34" charset="0"/>
              </a:rPr>
              <a:t>rov</a:t>
            </a:r>
            <a:r>
              <a:rPr lang="uz-Latn-UZ" sz="1400" i="1" dirty="0">
                <a:latin typeface="Arial" panose="020B0604020202020204" pitchFamily="34" charset="0"/>
                <a:cs typeface="Arial" panose="020B0604020202020204" pitchFamily="34" charset="0"/>
              </a:rPr>
              <a:t>nomasi</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orqali</a:t>
            </a:r>
            <a:r>
              <a:rPr lang="en-US" sz="1400" i="1" dirty="0">
                <a:latin typeface="Arial" panose="020B0604020202020204" pitchFamily="34" charset="0"/>
                <a:cs typeface="Arial" panose="020B0604020202020204" pitchFamily="34" charset="0"/>
              </a:rPr>
              <a:t> </a:t>
            </a:r>
            <a:r>
              <a:rPr lang="uz-Latn-UZ" sz="1400" i="1" dirty="0">
                <a:latin typeface="Arial" panose="020B0604020202020204" pitchFamily="34" charset="0"/>
                <a:cs typeface="Arial" panose="020B0604020202020204" pitchFamily="34" charset="0"/>
              </a:rPr>
              <a:t>Boshqarma</a:t>
            </a:r>
            <a:r>
              <a:rPr lang="en-US" sz="1400" i="1" dirty="0" err="1">
                <a:latin typeface="Arial" panose="020B0604020202020204" pitchFamily="34" charset="0"/>
                <a:cs typeface="Arial" panose="020B0604020202020204" pitchFamily="34" charset="0"/>
              </a:rPr>
              <a:t>ga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fikr-mulohazalarini</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yuboradilar</a:t>
            </a:r>
            <a:r>
              <a:rPr lang="en-US" sz="1400" i="1" dirty="0">
                <a:latin typeface="Arial" panose="020B0604020202020204" pitchFamily="34" charset="0"/>
                <a:cs typeface="Arial" panose="020B0604020202020204" pitchFamily="34" charset="0"/>
              </a:rPr>
              <a:t>.</a:t>
            </a:r>
          </a:p>
          <a:p>
            <a:pPr marL="290493" indent="-290493">
              <a:buFont typeface="Arial" panose="020B0604020202020204" pitchFamily="34" charset="0"/>
              <a:buChar char="•"/>
            </a:pPr>
            <a:r>
              <a:rPr lang="en-US" sz="1400" i="1" dirty="0" err="1">
                <a:latin typeface="Arial" panose="020B0604020202020204" pitchFamily="34" charset="0"/>
                <a:cs typeface="Arial" panose="020B0604020202020204" pitchFamily="34" charset="0"/>
              </a:rPr>
              <a:t>Ishtirokchilar</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barcha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beshta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savol</a:t>
            </a:r>
            <a:r>
              <a:rPr lang="uz-Latn-UZ" sz="1400" i="1" dirty="0">
                <a:latin typeface="Arial" panose="020B0604020202020204" pitchFamily="34" charset="0"/>
                <a:cs typeface="Arial" panose="020B0604020202020204" pitchFamily="34" charset="0"/>
              </a:rPr>
              <a:t>ni</a:t>
            </a:r>
            <a:r>
              <a:rPr lang="uz-Latn-UZ" sz="1400" i="1" baseline="0" dirty="0">
                <a:latin typeface="Arial" panose="020B0604020202020204" pitchFamily="34" charset="0"/>
                <a:cs typeface="Arial" panose="020B0604020202020204" pitchFamily="34" charset="0"/>
              </a:rPr>
              <a:t> koʻrib chiqishini taʼminlang</a:t>
            </a:r>
            <a:r>
              <a:rPr lang="en-US" sz="1400" i="1" dirty="0">
                <a:latin typeface="Arial" panose="020B0604020202020204" pitchFamily="34" charset="0"/>
                <a:cs typeface="Arial" panose="020B0604020202020204" pitchFamily="34" charset="0"/>
              </a:rPr>
              <a:t>. Chat </a:t>
            </a:r>
            <a:r>
              <a:rPr lang="en-US" sz="1400" i="1" dirty="0" err="1">
                <a:latin typeface="Arial" panose="020B0604020202020204" pitchFamily="34" charset="0"/>
                <a:cs typeface="Arial" panose="020B0604020202020204" pitchFamily="34" charset="0"/>
              </a:rPr>
              <a:t>monitorlari</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ushbu</a:t>
            </a:r>
            <a:r>
              <a:rPr lang="en-US" sz="1400" i="1" dirty="0">
                <a:latin typeface="Arial" panose="020B0604020202020204" pitchFamily="34" charset="0"/>
                <a:cs typeface="Arial" panose="020B0604020202020204" pitchFamily="34" charset="0"/>
              </a:rPr>
              <a:t> segment </a:t>
            </a:r>
            <a:r>
              <a:rPr lang="en-US" sz="1400" i="1" dirty="0" err="1">
                <a:latin typeface="Arial" panose="020B0604020202020204" pitchFamily="34" charset="0"/>
                <a:cs typeface="Arial" panose="020B0604020202020204" pitchFamily="34" charset="0"/>
              </a:rPr>
              <a:t>davomida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har</a:t>
            </a:r>
            <a:r>
              <a:rPr lang="en-US" sz="1400" i="1" dirty="0">
                <a:latin typeface="Arial" panose="020B0604020202020204" pitchFamily="34" charset="0"/>
                <a:cs typeface="Arial" panose="020B0604020202020204" pitchFamily="34" charset="0"/>
              </a:rPr>
              <a:t> 10-12 </a:t>
            </a:r>
            <a:r>
              <a:rPr lang="en-US" sz="1400" i="1" dirty="0" err="1">
                <a:latin typeface="Arial" panose="020B0604020202020204" pitchFamily="34" charset="0"/>
                <a:cs typeface="Arial" panose="020B0604020202020204" pitchFamily="34" charset="0"/>
              </a:rPr>
              <a:t>daqiqada</a:t>
            </a:r>
            <a:r>
              <a:rPr lang="en-US" sz="1400" i="1" dirty="0">
                <a:latin typeface="Arial" panose="020B0604020202020204" pitchFamily="34" charset="0"/>
                <a:cs typeface="Arial" panose="020B0604020202020204" pitchFamily="34" charset="0"/>
              </a:rPr>
              <a:t> </a:t>
            </a:r>
            <a:r>
              <a:rPr lang="uz-Latn-UZ" sz="1400" i="1" dirty="0">
                <a:latin typeface="Arial" panose="020B0604020202020204" pitchFamily="34" charset="0"/>
                <a:cs typeface="Arial" panose="020B0604020202020204" pitchFamily="34" charset="0"/>
              </a:rPr>
              <a:t>vaqtni</a:t>
            </a:r>
            <a:r>
              <a:rPr lang="uz-Latn-UZ" sz="1400" i="1" baseline="0" dirty="0">
                <a:latin typeface="Arial" panose="020B0604020202020204" pitchFamily="34" charset="0"/>
                <a:cs typeface="Arial" panose="020B0604020202020204" pitchFamily="34" charset="0"/>
              </a:rPr>
              <a:t> eslatib turadilar</a:t>
            </a:r>
            <a:r>
              <a:rPr lang="en-US" sz="1400" i="1" dirty="0">
                <a:latin typeface="Arial" panose="020B0604020202020204" pitchFamily="34" charset="0"/>
                <a:cs typeface="Arial" panose="020B0604020202020204" pitchFamily="34" charset="0"/>
              </a:rPr>
              <a:t>.</a:t>
            </a:r>
          </a:p>
          <a:p>
            <a:pPr marL="290493" indent="-290493">
              <a:buFont typeface="Arial" panose="020B0604020202020204" pitchFamily="34" charset="0"/>
              <a:buChar char="•"/>
            </a:pPr>
            <a:r>
              <a:rPr lang="en-US" sz="1400" i="1" dirty="0" err="1">
                <a:latin typeface="Arial" panose="020B0604020202020204" pitchFamily="34" charset="0"/>
                <a:cs typeface="Arial" panose="020B0604020202020204" pitchFamily="34" charset="0"/>
              </a:rPr>
              <a:t>Ishtirokchilar</a:t>
            </a:r>
            <a:r>
              <a:rPr lang="uz-Latn-UZ" sz="1400" i="1" baseline="0" dirty="0">
                <a:latin typeface="Arial" panose="020B0604020202020204" pitchFamily="34" charset="0"/>
                <a:cs typeface="Arial" panose="020B0604020202020204" pitchFamily="34" charset="0"/>
              </a:rPr>
              <a:t> mavzudan chetga chiqsa, ularni </a:t>
            </a:r>
            <a:r>
              <a:rPr lang="en-US" sz="1400" i="1" dirty="0" err="1">
                <a:latin typeface="Arial" panose="020B0604020202020204" pitchFamily="34" charset="0"/>
                <a:cs typeface="Arial" panose="020B0604020202020204" pitchFamily="34" charset="0"/>
              </a:rPr>
              <a:t>har</a:t>
            </a:r>
            <a:r>
              <a:rPr lang="en-US" sz="1400" i="1" dirty="0">
                <a:latin typeface="Arial" panose="020B0604020202020204" pitchFamily="34" charset="0"/>
                <a:cs typeface="Arial" panose="020B0604020202020204" pitchFamily="34" charset="0"/>
              </a:rPr>
              <a:t> bir </a:t>
            </a:r>
            <a:r>
              <a:rPr lang="en-US" sz="1400" i="1" dirty="0" err="1">
                <a:latin typeface="Arial" panose="020B0604020202020204" pitchFamily="34" charset="0"/>
                <a:cs typeface="Arial" panose="020B0604020202020204" pitchFamily="34" charset="0"/>
              </a:rPr>
              <a:t>savolga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qaytari</a:t>
            </a:r>
            <a:r>
              <a:rPr lang="uz-Latn-UZ" sz="1400" i="1" dirty="0">
                <a:latin typeface="Arial" panose="020B0604020202020204" pitchFamily="34" charset="0"/>
                <a:cs typeface="Arial" panose="020B0604020202020204" pitchFamily="34" charset="0"/>
              </a:rPr>
              <a:t>sh</a:t>
            </a:r>
            <a:r>
              <a:rPr lang="en-US" sz="1400" i="1" dirty="0" err="1">
                <a:latin typeface="Arial" panose="020B0604020202020204" pitchFamily="34" charset="0"/>
                <a:cs typeface="Arial" panose="020B0604020202020204" pitchFamily="34" charset="0"/>
              </a:rPr>
              <a:t>ga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harakat</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qiling</a:t>
            </a:r>
            <a:r>
              <a:rPr lang="en-US" sz="1400" i="1"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D89EA1-0C5E-4F0A-9E00-59E7E473A8B0}" type="slidenum">
              <a:rPr lang="en-US" smtClean="0"/>
              <a:t>8</a:t>
            </a:fld>
            <a:endParaRPr lang="en-US" dirty="0"/>
          </a:p>
        </p:txBody>
      </p:sp>
    </p:spTree>
    <p:extLst>
      <p:ext uri="{BB962C8B-B14F-4D97-AF65-F5344CB8AC3E}">
        <p14:creationId xmlns:p14="http://schemas.microsoft.com/office/powerpoint/2010/main" val="391651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0: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defRPr/>
            </a:pPr>
            <a:r>
              <a:rPr lang="en-US" sz="800" dirty="0">
                <a:cs typeface="Calibri"/>
              </a:rPr>
              <a:t>Agar </a:t>
            </a:r>
            <a:r>
              <a:rPr lang="en-US" sz="800" dirty="0" err="1">
                <a:cs typeface="Calibri"/>
              </a:rPr>
              <a:t>siz</a:t>
            </a:r>
            <a:r>
              <a:rPr lang="en-US" sz="800" dirty="0">
                <a:cs typeface="Calibri"/>
              </a:rPr>
              <a:t> </a:t>
            </a:r>
            <a:r>
              <a:rPr lang="en-US" sz="800" dirty="0" err="1">
                <a:cs typeface="Calibri"/>
              </a:rPr>
              <a:t>ushbu</a:t>
            </a:r>
            <a:r>
              <a:rPr lang="en-US" sz="800" dirty="0">
                <a:cs typeface="Calibri"/>
              </a:rPr>
              <a:t> </a:t>
            </a:r>
            <a:r>
              <a:rPr lang="en-US" sz="800" dirty="0" err="1">
                <a:cs typeface="Calibri"/>
              </a:rPr>
              <a:t>muhim</a:t>
            </a:r>
            <a:r>
              <a:rPr lang="en-US" sz="800" dirty="0">
                <a:cs typeface="Calibri"/>
              </a:rPr>
              <a:t> </a:t>
            </a:r>
            <a:r>
              <a:rPr lang="en-US" sz="800" dirty="0" err="1">
                <a:cs typeface="Calibri"/>
              </a:rPr>
              <a:t>savollar</a:t>
            </a:r>
            <a:r>
              <a:rPr lang="en-US" sz="800" dirty="0">
                <a:cs typeface="Calibri"/>
              </a:rPr>
              <a:t> </a:t>
            </a:r>
            <a:r>
              <a:rPr lang="en-US" sz="800" dirty="0" err="1">
                <a:cs typeface="Calibri"/>
              </a:rPr>
              <a:t>bo</a:t>
            </a:r>
            <a:r>
              <a:rPr lang="uz-Latn-UZ" sz="800" dirty="0">
                <a:cs typeface="Calibri"/>
              </a:rPr>
              <a:t>ʻ</a:t>
            </a:r>
            <a:r>
              <a:rPr lang="en-US" sz="800" dirty="0" err="1">
                <a:cs typeface="Calibri"/>
              </a:rPr>
              <a:t>yicha</a:t>
            </a:r>
            <a:r>
              <a:rPr lang="en-US" sz="800" dirty="0">
                <a:cs typeface="Calibri"/>
              </a:rPr>
              <a:t> </a:t>
            </a:r>
            <a:r>
              <a:rPr lang="en-US" sz="800" dirty="0" err="1">
                <a:cs typeface="Calibri"/>
              </a:rPr>
              <a:t>muhokamani</a:t>
            </a:r>
            <a:r>
              <a:rPr lang="en-US" sz="800" dirty="0">
                <a:cs typeface="Calibri"/>
              </a:rPr>
              <a:t> </a:t>
            </a:r>
            <a:r>
              <a:rPr lang="en-US" sz="800" dirty="0" err="1">
                <a:cs typeface="Calibri"/>
              </a:rPr>
              <a:t>davom</a:t>
            </a:r>
            <a:r>
              <a:rPr lang="en-US" sz="800" dirty="0">
                <a:cs typeface="Calibri"/>
              </a:rPr>
              <a:t> </a:t>
            </a:r>
            <a:r>
              <a:rPr lang="en-US" sz="800" dirty="0" err="1">
                <a:cs typeface="Calibri"/>
              </a:rPr>
              <a:t>ettirmoqchi</a:t>
            </a:r>
            <a:r>
              <a:rPr lang="en-US" sz="800" dirty="0">
                <a:cs typeface="Calibri"/>
              </a:rPr>
              <a:t> </a:t>
            </a:r>
            <a:r>
              <a:rPr lang="en-US" sz="800" dirty="0" err="1">
                <a:cs typeface="Calibri"/>
              </a:rPr>
              <a:t>bo</a:t>
            </a:r>
            <a:r>
              <a:rPr lang="uz-Latn-UZ" sz="800" dirty="0">
                <a:cs typeface="Calibri"/>
              </a:rPr>
              <a:t>ʻ</a:t>
            </a:r>
            <a:r>
              <a:rPr lang="en-US" sz="800" dirty="0" err="1">
                <a:cs typeface="Calibri"/>
              </a:rPr>
              <a:t>lsangiz</a:t>
            </a:r>
            <a:r>
              <a:rPr lang="en-US" sz="800" dirty="0">
                <a:cs typeface="Calibri"/>
              </a:rPr>
              <a:t>, </a:t>
            </a:r>
            <a:r>
              <a:rPr lang="en-US" sz="800" dirty="0" err="1">
                <a:cs typeface="Calibri"/>
              </a:rPr>
              <a:t>bu</a:t>
            </a:r>
            <a:r>
              <a:rPr lang="en-US" sz="800" dirty="0">
                <a:cs typeface="Calibri"/>
              </a:rPr>
              <a:t> </a:t>
            </a:r>
            <a:r>
              <a:rPr lang="en-US" sz="800" dirty="0" err="1">
                <a:cs typeface="Calibri"/>
              </a:rPr>
              <a:t>yerda</a:t>
            </a:r>
            <a:r>
              <a:rPr lang="en-US" sz="800" dirty="0">
                <a:cs typeface="Calibri"/>
              </a:rPr>
              <a:t> </a:t>
            </a:r>
            <a:r>
              <a:rPr lang="en-US" sz="800" dirty="0" err="1">
                <a:cs typeface="Calibri"/>
              </a:rPr>
              <a:t>ko</a:t>
            </a:r>
            <a:r>
              <a:rPr lang="uz-Latn-UZ" sz="800" dirty="0">
                <a:cs typeface="Calibri"/>
              </a:rPr>
              <a:t>ʻ</a:t>
            </a:r>
            <a:r>
              <a:rPr lang="en-US" sz="800" dirty="0" err="1">
                <a:cs typeface="Calibri"/>
              </a:rPr>
              <a:t>rsatilgan</a:t>
            </a:r>
            <a:r>
              <a:rPr lang="en-US" sz="800" dirty="0">
                <a:cs typeface="Calibri"/>
              </a:rPr>
              <a:t> </a:t>
            </a:r>
            <a:r>
              <a:rPr lang="uz-Latn-UZ" sz="800" dirty="0">
                <a:cs typeface="Calibri"/>
              </a:rPr>
              <a:t>Thought Exchange (</a:t>
            </a:r>
            <a:r>
              <a:rPr lang="en-US" sz="800" dirty="0" err="1">
                <a:cs typeface="Calibri"/>
              </a:rPr>
              <a:t>Fikr</a:t>
            </a:r>
            <a:r>
              <a:rPr lang="en-US" sz="800" dirty="0">
                <a:cs typeface="Calibri"/>
              </a:rPr>
              <a:t> </a:t>
            </a:r>
            <a:r>
              <a:rPr lang="en-US" sz="800" dirty="0" err="1">
                <a:cs typeface="Calibri"/>
              </a:rPr>
              <a:t>almashinuvi</a:t>
            </a:r>
            <a:r>
              <a:rPr lang="uz-Latn-UZ" sz="800" dirty="0">
                <a:cs typeface="Calibri"/>
              </a:rPr>
              <a:t>)</a:t>
            </a:r>
            <a:r>
              <a:rPr lang="en-US" sz="800" dirty="0">
                <a:cs typeface="Calibri"/>
              </a:rPr>
              <a:t> </a:t>
            </a:r>
            <a:r>
              <a:rPr lang="en-US" sz="800" dirty="0" err="1">
                <a:cs typeface="Calibri"/>
              </a:rPr>
              <a:t>havolasiga</a:t>
            </a:r>
            <a:r>
              <a:rPr lang="en-US" sz="800" dirty="0">
                <a:cs typeface="Calibri"/>
              </a:rPr>
              <a:t> </a:t>
            </a:r>
            <a:r>
              <a:rPr lang="en-US" sz="800" dirty="0" err="1">
                <a:cs typeface="Calibri"/>
              </a:rPr>
              <a:t>tashrif</a:t>
            </a:r>
            <a:r>
              <a:rPr lang="en-US" sz="800" dirty="0">
                <a:cs typeface="Calibri"/>
              </a:rPr>
              <a:t> </a:t>
            </a:r>
            <a:r>
              <a:rPr lang="en-US" sz="800" dirty="0" err="1">
                <a:cs typeface="Calibri"/>
              </a:rPr>
              <a:t>buyurishingiz</a:t>
            </a:r>
            <a:r>
              <a:rPr lang="en-US" sz="800" dirty="0">
                <a:cs typeface="Calibri"/>
              </a:rPr>
              <a:t> </a:t>
            </a:r>
            <a:r>
              <a:rPr lang="en-US" sz="800" dirty="0" err="1">
                <a:cs typeface="Calibri"/>
              </a:rPr>
              <a:t>mumkin</a:t>
            </a:r>
            <a:r>
              <a:rPr lang="uz-Latn-UZ" sz="800" dirty="0">
                <a:cs typeface="Calibri"/>
              </a:rPr>
              <a:t>,</a:t>
            </a:r>
            <a:r>
              <a:rPr lang="uz-Latn-UZ" sz="800" baseline="0" dirty="0">
                <a:cs typeface="Calibri"/>
              </a:rPr>
              <a:t> shuningdek </a:t>
            </a:r>
            <a:r>
              <a:rPr lang="en-US" sz="800" dirty="0">
                <a:cs typeface="Calibri"/>
              </a:rPr>
              <a:t>biz </a:t>
            </a:r>
            <a:r>
              <a:rPr lang="en-US" sz="800" dirty="0" err="1">
                <a:cs typeface="Calibri"/>
              </a:rPr>
              <a:t>uni</a:t>
            </a:r>
            <a:r>
              <a:rPr lang="en-US" sz="800" dirty="0">
                <a:cs typeface="Calibri"/>
              </a:rPr>
              <a:t> </a:t>
            </a:r>
            <a:r>
              <a:rPr lang="en-US" sz="800" dirty="0" err="1">
                <a:cs typeface="Calibri"/>
              </a:rPr>
              <a:t>hozir</a:t>
            </a:r>
            <a:r>
              <a:rPr lang="en-US" sz="800" dirty="0">
                <a:cs typeface="Calibri"/>
              </a:rPr>
              <a:t> </a:t>
            </a:r>
            <a:r>
              <a:rPr lang="uz-Latn-UZ" sz="800" dirty="0">
                <a:cs typeface="Calibri"/>
              </a:rPr>
              <a:t>chatga ham </a:t>
            </a:r>
            <a:r>
              <a:rPr lang="en-US" sz="800" dirty="0" err="1">
                <a:cs typeface="Calibri"/>
              </a:rPr>
              <a:t>qo</a:t>
            </a:r>
            <a:r>
              <a:rPr lang="uz-Latn-UZ" sz="800" dirty="0">
                <a:cs typeface="Calibri"/>
              </a:rPr>
              <a:t>ʻ</a:t>
            </a:r>
            <a:r>
              <a:rPr lang="en-US" sz="800" dirty="0" err="1">
                <a:cs typeface="Calibri"/>
              </a:rPr>
              <a:t>shamiz</a:t>
            </a:r>
            <a:r>
              <a:rPr lang="en-US" sz="800" dirty="0">
                <a:cs typeface="Calibri"/>
              </a:rPr>
              <a:t>.</a:t>
            </a:r>
          </a:p>
        </p:txBody>
      </p:sp>
      <p:sp>
        <p:nvSpPr>
          <p:cNvPr id="158" name="Google Shape;158;p30: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4.jpg"/><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1" descr="Image result for students site:nysed.gov"/>
          <p:cNvPicPr preferRelativeResize="0"/>
          <p:nvPr/>
        </p:nvPicPr>
        <p:blipFill rotWithShape="1">
          <a:blip r:embed="rId2">
            <a:alphaModFix/>
          </a:blip>
          <a:srcRect b="2200"/>
          <a:stretch/>
        </p:blipFill>
        <p:spPr>
          <a:xfrm>
            <a:off x="447789" y="676675"/>
            <a:ext cx="2258361" cy="1472506"/>
          </a:xfrm>
          <a:prstGeom prst="rect">
            <a:avLst/>
          </a:prstGeom>
          <a:noFill/>
          <a:ln>
            <a:noFill/>
          </a:ln>
        </p:spPr>
      </p:pic>
      <p:sp>
        <p:nvSpPr>
          <p:cNvPr id="18" name="Google Shape;18;p21"/>
          <p:cNvSpPr/>
          <p:nvPr/>
        </p:nvSpPr>
        <p:spPr>
          <a:xfrm>
            <a:off x="447789" y="2329676"/>
            <a:ext cx="11288100" cy="333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ill Sans"/>
              <a:ea typeface="Gill Sans"/>
              <a:cs typeface="Gill Sans"/>
              <a:sym typeface="Gill Sans"/>
            </a:endParaRPr>
          </a:p>
        </p:txBody>
      </p:sp>
      <p:sp>
        <p:nvSpPr>
          <p:cNvPr id="19" name="Google Shape;19;p21"/>
          <p:cNvSpPr txBox="1">
            <a:spLocks noGrp="1"/>
          </p:cNvSpPr>
          <p:nvPr>
            <p:ph type="ctrTitle"/>
          </p:nvPr>
        </p:nvSpPr>
        <p:spPr>
          <a:xfrm>
            <a:off x="599225" y="2621134"/>
            <a:ext cx="10993500" cy="147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600"/>
              <a:buFont typeface="Gill Sans"/>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ubTitle" idx="1"/>
          </p:nvPr>
        </p:nvSpPr>
        <p:spPr>
          <a:xfrm>
            <a:off x="595032" y="4130540"/>
            <a:ext cx="10993500" cy="475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SzPts val="2208"/>
              <a:buNone/>
              <a:defRPr sz="24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a:endParaRPr/>
          </a:p>
        </p:txBody>
      </p:sp>
      <p:pic>
        <p:nvPicPr>
          <p:cNvPr id="21" name="Google Shape;21;p21" descr="Image result for nysed logo"/>
          <p:cNvPicPr preferRelativeResize="0"/>
          <p:nvPr/>
        </p:nvPicPr>
        <p:blipFill rotWithShape="1">
          <a:blip r:embed="rId3">
            <a:alphaModFix/>
          </a:blip>
          <a:srcRect/>
          <a:stretch/>
        </p:blipFill>
        <p:spPr>
          <a:xfrm>
            <a:off x="4463629" y="5852071"/>
            <a:ext cx="3071769" cy="779236"/>
          </a:xfrm>
          <a:prstGeom prst="rect">
            <a:avLst/>
          </a:prstGeom>
          <a:noFill/>
          <a:ln>
            <a:noFill/>
          </a:ln>
        </p:spPr>
      </p:pic>
      <p:pic>
        <p:nvPicPr>
          <p:cNvPr id="22" name="Google Shape;22;p21" descr="Image result for students site:nysed.gov"/>
          <p:cNvPicPr preferRelativeResize="0"/>
          <p:nvPr/>
        </p:nvPicPr>
        <p:blipFill rotWithShape="1">
          <a:blip r:embed="rId4">
            <a:alphaModFix/>
          </a:blip>
          <a:srcRect t="2052" b="2042"/>
          <a:stretch/>
        </p:blipFill>
        <p:spPr>
          <a:xfrm>
            <a:off x="7061460" y="693839"/>
            <a:ext cx="2258360" cy="1445047"/>
          </a:xfrm>
          <a:prstGeom prst="rect">
            <a:avLst/>
          </a:prstGeom>
          <a:noFill/>
          <a:ln>
            <a:noFill/>
          </a:ln>
        </p:spPr>
      </p:pic>
      <p:pic>
        <p:nvPicPr>
          <p:cNvPr id="23" name="Google Shape;23;p21" descr="Image result for middle school site:nysed.gov"/>
          <p:cNvPicPr preferRelativeResize="0"/>
          <p:nvPr/>
        </p:nvPicPr>
        <p:blipFill rotWithShape="1">
          <a:blip r:embed="rId5">
            <a:alphaModFix/>
          </a:blip>
          <a:srcRect t="1499" b="1719"/>
          <a:stretch/>
        </p:blipFill>
        <p:spPr>
          <a:xfrm>
            <a:off x="4803099" y="689720"/>
            <a:ext cx="2258360" cy="1449166"/>
          </a:xfrm>
          <a:prstGeom prst="rect">
            <a:avLst/>
          </a:prstGeom>
          <a:noFill/>
          <a:ln>
            <a:noFill/>
          </a:ln>
        </p:spPr>
      </p:pic>
      <p:pic>
        <p:nvPicPr>
          <p:cNvPr id="24" name="Google Shape;24;p21" descr="Image result for students site:nysed.gov"/>
          <p:cNvPicPr preferRelativeResize="0"/>
          <p:nvPr/>
        </p:nvPicPr>
        <p:blipFill rotWithShape="1">
          <a:blip r:embed="rId6">
            <a:alphaModFix/>
          </a:blip>
          <a:srcRect t="695"/>
          <a:stretch/>
        </p:blipFill>
        <p:spPr>
          <a:xfrm>
            <a:off x="2608441" y="689720"/>
            <a:ext cx="2204556" cy="1459462"/>
          </a:xfrm>
          <a:prstGeom prst="rect">
            <a:avLst/>
          </a:prstGeom>
          <a:noFill/>
          <a:ln>
            <a:noFill/>
          </a:ln>
        </p:spPr>
      </p:pic>
      <p:pic>
        <p:nvPicPr>
          <p:cNvPr id="25" name="Google Shape;25;p21" descr="Image result for high school site:nysed.gov"/>
          <p:cNvPicPr preferRelativeResize="0"/>
          <p:nvPr/>
        </p:nvPicPr>
        <p:blipFill rotWithShape="1">
          <a:blip r:embed="rId7">
            <a:alphaModFix/>
          </a:blip>
          <a:srcRect b="10281"/>
          <a:stretch/>
        </p:blipFill>
        <p:spPr>
          <a:xfrm>
            <a:off x="9319821" y="692511"/>
            <a:ext cx="2416002" cy="1445046"/>
          </a:xfrm>
          <a:prstGeom prst="rect">
            <a:avLst/>
          </a:prstGeom>
          <a:noFill/>
          <a:ln>
            <a:noFill/>
          </a:ln>
        </p:spPr>
      </p:pic>
      <p:sp>
        <p:nvSpPr>
          <p:cNvPr id="26" name="Google Shape;26;p21"/>
          <p:cNvSpPr txBox="1"/>
          <p:nvPr/>
        </p:nvSpPr>
        <p:spPr>
          <a:xfrm>
            <a:off x="595032" y="4657983"/>
            <a:ext cx="10993500" cy="475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2"/>
              </a:buClr>
              <a:buSzPts val="2208"/>
              <a:buFont typeface="Noto Sans Symbols"/>
              <a:buNone/>
            </a:pPr>
            <a:endParaRPr sz="2400" b="0" i="0" u="none" strike="noStrike" cap="none" dirty="0">
              <a:solidFill>
                <a:schemeClr val="accent2"/>
              </a:solidFill>
              <a:latin typeface="Gill Sans"/>
              <a:ea typeface="Gill Sans"/>
              <a:cs typeface="Gill Sans"/>
              <a:sym typeface="Gill Sans"/>
            </a:endParaRPr>
          </a:p>
        </p:txBody>
      </p:sp>
    </p:spTree>
    <p:extLst>
      <p:ext uri="{BB962C8B-B14F-4D97-AF65-F5344CB8AC3E}">
        <p14:creationId xmlns:p14="http://schemas.microsoft.com/office/powerpoint/2010/main" val="380293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32"/>
          <p:cNvSpPr/>
          <p:nvPr/>
        </p:nvSpPr>
        <p:spPr>
          <a:xfrm>
            <a:off x="440683"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 name="Google Shape;77;p32"/>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32" descr="Image result for nysed logo"/>
          <p:cNvPicPr preferRelativeResize="0"/>
          <p:nvPr/>
        </p:nvPicPr>
        <p:blipFill rotWithShape="1">
          <a:blip r:embed="rId2">
            <a:alphaModFix/>
          </a:blip>
          <a:srcRect/>
          <a:stretch/>
        </p:blipFill>
        <p:spPr>
          <a:xfrm>
            <a:off x="8533741" y="5927572"/>
            <a:ext cx="3071769" cy="779236"/>
          </a:xfrm>
          <a:prstGeom prst="rect">
            <a:avLst/>
          </a:prstGeom>
          <a:noFill/>
          <a:ln>
            <a:noFill/>
          </a:ln>
        </p:spPr>
      </p:pic>
    </p:spTree>
    <p:extLst>
      <p:ext uri="{BB962C8B-B14F-4D97-AF65-F5344CB8AC3E}">
        <p14:creationId xmlns:p14="http://schemas.microsoft.com/office/powerpoint/2010/main" val="79775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9"/>
        <p:cNvGrpSpPr/>
        <p:nvPr/>
      </p:nvGrpSpPr>
      <p:grpSpPr>
        <a:xfrm>
          <a:off x="0" y="0"/>
          <a:ext cx="0" cy="0"/>
          <a:chOff x="0" y="0"/>
          <a:chExt cx="0" cy="0"/>
        </a:xfrm>
      </p:grpSpPr>
      <p:pic>
        <p:nvPicPr>
          <p:cNvPr id="80" name="Google Shape;80;p3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415912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1"/>
        <p:cNvGrpSpPr/>
        <p:nvPr/>
      </p:nvGrpSpPr>
      <p:grpSpPr>
        <a:xfrm>
          <a:off x="0" y="0"/>
          <a:ext cx="0" cy="0"/>
          <a:chOff x="0" y="0"/>
          <a:chExt cx="0" cy="0"/>
        </a:xfrm>
      </p:grpSpPr>
      <p:pic>
        <p:nvPicPr>
          <p:cNvPr id="82" name="Google Shape;82;p34" descr="Image result for nysed logo"/>
          <p:cNvPicPr preferRelativeResize="0"/>
          <p:nvPr/>
        </p:nvPicPr>
        <p:blipFill rotWithShape="1">
          <a:blip r:embed="rId2">
            <a:alphaModFix/>
          </a:blip>
          <a:srcRect/>
          <a:stretch/>
        </p:blipFill>
        <p:spPr>
          <a:xfrm>
            <a:off x="4463629" y="5852071"/>
            <a:ext cx="3071769" cy="779236"/>
          </a:xfrm>
          <a:prstGeom prst="rect">
            <a:avLst/>
          </a:prstGeom>
          <a:noFill/>
          <a:ln>
            <a:noFill/>
          </a:ln>
        </p:spPr>
      </p:pic>
    </p:spTree>
    <p:extLst>
      <p:ext uri="{BB962C8B-B14F-4D97-AF65-F5344CB8AC3E}">
        <p14:creationId xmlns:p14="http://schemas.microsoft.com/office/powerpoint/2010/main" val="15415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35"/>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5" name="Google Shape;85;p35"/>
          <p:cNvSpPr txBox="1">
            <a:spLocks noGrp="1"/>
          </p:cNvSpPr>
          <p:nvPr>
            <p:ph type="title"/>
          </p:nvPr>
        </p:nvSpPr>
        <p:spPr>
          <a:xfrm>
            <a:off x="581192" y="5413298"/>
            <a:ext cx="4909500" cy="689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194D2"/>
              </a:buClr>
              <a:buSzPts val="2000"/>
              <a:buFont typeface="Gill Sans"/>
              <a:buNone/>
              <a:defRPr sz="2000" b="0">
                <a:solidFill>
                  <a:srgbClr val="7194D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5"/>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87" name="Google Shape;87;p35"/>
          <p:cNvSpPr txBox="1">
            <a:spLocks noGrp="1"/>
          </p:cNvSpPr>
          <p:nvPr>
            <p:ph type="body" idx="2"/>
          </p:nvPr>
        </p:nvSpPr>
        <p:spPr>
          <a:xfrm>
            <a:off x="5740824" y="5413298"/>
            <a:ext cx="5061300" cy="6894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88" name="Google Shape;88;p35" descr="Image result for nysed logo"/>
          <p:cNvPicPr preferRelativeResize="0"/>
          <p:nvPr/>
        </p:nvPicPr>
        <p:blipFill rotWithShape="1">
          <a:blip r:embed="rId2">
            <a:alphaModFix/>
          </a:blip>
          <a:srcRect/>
          <a:stretch/>
        </p:blipFill>
        <p:spPr>
          <a:xfrm>
            <a:off x="10802144" y="5461020"/>
            <a:ext cx="808664" cy="636608"/>
          </a:xfrm>
          <a:prstGeom prst="rect">
            <a:avLst/>
          </a:prstGeom>
          <a:noFill/>
          <a:ln>
            <a:noFill/>
          </a:ln>
        </p:spPr>
      </p:pic>
    </p:spTree>
    <p:extLst>
      <p:ext uri="{BB962C8B-B14F-4D97-AF65-F5344CB8AC3E}">
        <p14:creationId xmlns:p14="http://schemas.microsoft.com/office/powerpoint/2010/main" val="164942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9"/>
        <p:cNvGrpSpPr/>
        <p:nvPr/>
      </p:nvGrpSpPr>
      <p:grpSpPr>
        <a:xfrm>
          <a:off x="0" y="0"/>
          <a:ext cx="0" cy="0"/>
          <a:chOff x="0" y="0"/>
          <a:chExt cx="0" cy="0"/>
        </a:xfrm>
      </p:grpSpPr>
      <p:sp>
        <p:nvSpPr>
          <p:cNvPr id="90" name="Google Shape;90;p36"/>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36"/>
          <p:cNvSpPr txBox="1">
            <a:spLocks noGrp="1"/>
          </p:cNvSpPr>
          <p:nvPr>
            <p:ph type="title"/>
          </p:nvPr>
        </p:nvSpPr>
        <p:spPr>
          <a:xfrm>
            <a:off x="581192" y="5262296"/>
            <a:ext cx="4909500" cy="689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194D2"/>
              </a:buClr>
              <a:buSzPts val="2000"/>
              <a:buFont typeface="Gill Sans"/>
              <a:buNone/>
              <a:defRPr sz="2000" b="0">
                <a:solidFill>
                  <a:srgbClr val="7194D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6"/>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93" name="Google Shape;93;p36"/>
          <p:cNvSpPr txBox="1">
            <a:spLocks noGrp="1"/>
          </p:cNvSpPr>
          <p:nvPr>
            <p:ph type="body" idx="2"/>
          </p:nvPr>
        </p:nvSpPr>
        <p:spPr>
          <a:xfrm>
            <a:off x="5740823" y="5262296"/>
            <a:ext cx="5870100" cy="6894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94" name="Google Shape;94;p36" descr="Image result for nysed logo"/>
          <p:cNvPicPr preferRelativeResize="0"/>
          <p:nvPr/>
        </p:nvPicPr>
        <p:blipFill rotWithShape="1">
          <a:blip r:embed="rId2">
            <a:alphaModFix/>
          </a:blip>
          <a:srcRect/>
          <a:stretch/>
        </p:blipFill>
        <p:spPr>
          <a:xfrm>
            <a:off x="4488796" y="646686"/>
            <a:ext cx="3071769" cy="779236"/>
          </a:xfrm>
          <a:prstGeom prst="rect">
            <a:avLst/>
          </a:prstGeom>
          <a:noFill/>
          <a:ln>
            <a:noFill/>
          </a:ln>
        </p:spPr>
      </p:pic>
    </p:spTree>
    <p:extLst>
      <p:ext uri="{BB962C8B-B14F-4D97-AF65-F5344CB8AC3E}">
        <p14:creationId xmlns:p14="http://schemas.microsoft.com/office/powerpoint/2010/main" val="26008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95"/>
        <p:cNvGrpSpPr/>
        <p:nvPr/>
      </p:nvGrpSpPr>
      <p:grpSpPr>
        <a:xfrm>
          <a:off x="0" y="0"/>
          <a:ext cx="0" cy="0"/>
          <a:chOff x="0" y="0"/>
          <a:chExt cx="0" cy="0"/>
        </a:xfrm>
      </p:grpSpPr>
      <p:sp>
        <p:nvSpPr>
          <p:cNvPr id="96" name="Google Shape;96;p37"/>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7"/>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98" name="Google Shape;98;p37"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pic>
        <p:nvPicPr>
          <p:cNvPr id="99" name="Google Shape;99;p37" descr="Image result for nysed logo"/>
          <p:cNvPicPr preferRelativeResize="0"/>
          <p:nvPr/>
        </p:nvPicPr>
        <p:blipFill rotWithShape="1">
          <a:blip r:embed="rId3">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65841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00"/>
        <p:cNvGrpSpPr/>
        <p:nvPr/>
      </p:nvGrpSpPr>
      <p:grpSpPr>
        <a:xfrm>
          <a:off x="0" y="0"/>
          <a:ext cx="0" cy="0"/>
          <a:chOff x="0" y="0"/>
          <a:chExt cx="0" cy="0"/>
        </a:xfrm>
      </p:grpSpPr>
      <p:sp>
        <p:nvSpPr>
          <p:cNvPr id="101" name="Google Shape;101;p38"/>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8"/>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103" name="Google Shape;103;p38"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spTree>
    <p:extLst>
      <p:ext uri="{BB962C8B-B14F-4D97-AF65-F5344CB8AC3E}">
        <p14:creationId xmlns:p14="http://schemas.microsoft.com/office/powerpoint/2010/main" val="427324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4"/>
        <p:cNvGrpSpPr/>
        <p:nvPr/>
      </p:nvGrpSpPr>
      <p:grpSpPr>
        <a:xfrm>
          <a:off x="0" y="0"/>
          <a:ext cx="0" cy="0"/>
          <a:chOff x="0" y="0"/>
          <a:chExt cx="0" cy="0"/>
        </a:xfrm>
      </p:grpSpPr>
      <p:sp>
        <p:nvSpPr>
          <p:cNvPr id="105" name="Google Shape;105;p39"/>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9"/>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accent2"/>
              </a:buClr>
              <a:buSzPts val="2944"/>
              <a:buFont typeface="Noto Sans Symbols"/>
              <a:buNone/>
              <a:defRPr sz="3200" b="0" i="0" u="none" strike="noStrike" cap="none">
                <a:solidFill>
                  <a:schemeClr val="dk2"/>
                </a:solidFill>
                <a:latin typeface="Gill Sans"/>
                <a:ea typeface="Gill Sans"/>
                <a:cs typeface="Gill Sans"/>
                <a:sym typeface="Gill Sans"/>
              </a:defRPr>
            </a:lvl1pPr>
            <a:lvl2pPr marR="0" lvl="1" algn="l" rtl="0">
              <a:lnSpc>
                <a:spcPct val="100000"/>
              </a:lnSpc>
              <a:spcBef>
                <a:spcPts val="600"/>
              </a:spcBef>
              <a:spcAft>
                <a:spcPts val="0"/>
              </a:spcAft>
              <a:buClr>
                <a:schemeClr val="accent2"/>
              </a:buClr>
              <a:buSzPts val="2576"/>
              <a:buFont typeface="Noto Sans Symbols"/>
              <a:buNone/>
              <a:defRPr sz="2800" b="0" i="0" u="none" strike="noStrike" cap="none">
                <a:solidFill>
                  <a:schemeClr val="dk2"/>
                </a:solidFill>
                <a:latin typeface="Gill Sans"/>
                <a:ea typeface="Gill Sans"/>
                <a:cs typeface="Gill Sans"/>
                <a:sym typeface="Gill Sans"/>
              </a:defRPr>
            </a:lvl2pPr>
            <a:lvl3pPr marR="0" lvl="2" algn="l" rtl="0">
              <a:lnSpc>
                <a:spcPct val="100000"/>
              </a:lnSpc>
              <a:spcBef>
                <a:spcPts val="600"/>
              </a:spcBef>
              <a:spcAft>
                <a:spcPts val="0"/>
              </a:spcAft>
              <a:buClr>
                <a:schemeClr val="accent2"/>
              </a:buClr>
              <a:buSzPts val="2208"/>
              <a:buFont typeface="Noto Sans Symbols"/>
              <a:buNone/>
              <a:defRPr sz="2400" b="0" i="0" u="none" strike="noStrike" cap="none">
                <a:solidFill>
                  <a:schemeClr val="dk2"/>
                </a:solidFill>
                <a:latin typeface="Gill Sans"/>
                <a:ea typeface="Gill Sans"/>
                <a:cs typeface="Gill Sans"/>
                <a:sym typeface="Gill Sans"/>
              </a:defRPr>
            </a:lvl3pPr>
            <a:lvl4pPr marR="0" lvl="3"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4pPr>
            <a:lvl5pPr marR="0" lvl="4"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5pPr>
            <a:lvl6pPr marR="0" lvl="5"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6pPr>
            <a:lvl7pPr marR="0" lvl="6"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7pPr>
            <a:lvl8pPr marR="0" lvl="7"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8pPr>
            <a:lvl9pPr marR="0" lvl="8" algn="l" rtl="0">
              <a:lnSpc>
                <a:spcPct val="100000"/>
              </a:lnSpc>
              <a:spcBef>
                <a:spcPts val="600"/>
              </a:spcBef>
              <a:spcAft>
                <a:spcPts val="60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9pPr>
          </a:lstStyle>
          <a:p>
            <a:endParaRPr dirty="0"/>
          </a:p>
        </p:txBody>
      </p:sp>
      <p:sp>
        <p:nvSpPr>
          <p:cNvPr id="107" name="Google Shape;107;p39"/>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288"/>
              <a:buNone/>
              <a:defRPr sz="1400">
                <a:solidFill>
                  <a:srgbClr val="FFFFFF"/>
                </a:solidFill>
              </a:defRPr>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08" name="Google Shape;108;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dirty="0"/>
          </a:p>
        </p:txBody>
      </p:sp>
      <p:sp>
        <p:nvSpPr>
          <p:cNvPr id="109" name="Google Shape;109;p39"/>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dirty="0"/>
          </a:p>
        </p:txBody>
      </p:sp>
      <p:sp>
        <p:nvSpPr>
          <p:cNvPr id="110" name="Google Shape;110;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850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4"/>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4485803" cy="146691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683B880-0FBF-43B9-ACAD-E2FE9C4EE77A}"/>
              </a:ext>
            </a:extLst>
          </p:cNvPr>
          <p:cNvSpPr>
            <a:spLocks noGrp="1"/>
          </p:cNvSpPr>
          <p:nvPr>
            <p:ph sz="half" idx="10"/>
          </p:nvPr>
        </p:nvSpPr>
        <p:spPr>
          <a:xfrm>
            <a:off x="581193" y="3973571"/>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B4F2D8C-CE7E-4EB3-A964-25C64B203BFC}"/>
              </a:ext>
            </a:extLst>
          </p:cNvPr>
          <p:cNvSpPr>
            <a:spLocks noGrp="1"/>
          </p:cNvSpPr>
          <p:nvPr>
            <p:ph sz="half" idx="11"/>
          </p:nvPr>
        </p:nvSpPr>
        <p:spPr>
          <a:xfrm>
            <a:off x="6188417" y="3973571"/>
            <a:ext cx="4485802"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77B58A01-B51B-4121-9DF1-0DF584BD6C8A}"/>
              </a:ext>
            </a:extLst>
          </p:cNvPr>
          <p:cNvSpPr>
            <a:spLocks noGrp="1"/>
          </p:cNvSpPr>
          <p:nvPr>
            <p:ph sz="half" idx="12"/>
          </p:nvPr>
        </p:nvSpPr>
        <p:spPr>
          <a:xfrm>
            <a:off x="581191" y="5559974"/>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2" descr="Image result for nysed logo">
            <a:extLst>
              <a:ext uri="{FF2B5EF4-FFF2-40B4-BE49-F238E27FC236}">
                <a16:creationId xmlns:a16="http://schemas.microsoft.com/office/drawing/2014/main" id="{AE4EF899-E51E-40C7-9065-460E637591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7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0" name="Picture 6" descr="Image result for students site:nysed.gov">
            <a:extLst>
              <a:ext uri="{FF2B5EF4-FFF2-40B4-BE49-F238E27FC236}">
                <a16:creationId xmlns:a16="http://schemas.microsoft.com/office/drawing/2014/main" id="{F787C94A-74E4-47DD-9C5F-27D79028168A}"/>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2197"/>
          <a:stretch/>
        </p:blipFill>
        <p:spPr bwMode="auto">
          <a:xfrm>
            <a:off x="447789" y="676675"/>
            <a:ext cx="2258360" cy="14725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7789" y="2329676"/>
            <a:ext cx="11288033" cy="33316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599225" y="2621134"/>
            <a:ext cx="10993549" cy="1475013"/>
          </a:xfrm>
          <a:effectLst/>
        </p:spPr>
        <p:txBody>
          <a:bodyPr anchor="b">
            <a:normAutofit/>
          </a:bodyPr>
          <a:lstStyle>
            <a:lvl1pPr>
              <a:defRPr sz="3600">
                <a:solidFill>
                  <a:schemeClr val="bg1"/>
                </a:solidFill>
              </a:defRPr>
            </a:lvl1pPr>
          </a:lstStyle>
          <a:p>
            <a:r>
              <a:rPr lang="en-US"/>
              <a:t>Click to add title of presentation</a:t>
            </a:r>
            <a:br>
              <a:rPr lang="en-US"/>
            </a:br>
            <a:endParaRPr lang="en-US"/>
          </a:p>
        </p:txBody>
      </p:sp>
      <p:sp>
        <p:nvSpPr>
          <p:cNvPr id="3" name="Subtitle 2"/>
          <p:cNvSpPr>
            <a:spLocks noGrp="1"/>
          </p:cNvSpPr>
          <p:nvPr>
            <p:ph type="subTitle" idx="1" hasCustomPrompt="1"/>
          </p:nvPr>
        </p:nvSpPr>
        <p:spPr>
          <a:xfrm>
            <a:off x="595032" y="4130540"/>
            <a:ext cx="10993546" cy="475853"/>
          </a:xfrm>
        </p:spPr>
        <p:txBody>
          <a:bodyPr anchor="t">
            <a:normAutofit/>
          </a:bodyPr>
          <a:lstStyle>
            <a:lvl1pPr marL="0" indent="0" algn="l">
              <a:buNone/>
              <a:defRPr sz="24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Location / Conference Name / Date</a:t>
            </a:r>
          </a:p>
        </p:txBody>
      </p:sp>
      <p:pic>
        <p:nvPicPr>
          <p:cNvPr id="1028" name="Picture 4" descr="Image result for nysed logo">
            <a:extLst>
              <a:ext uri="{FF2B5EF4-FFF2-40B4-BE49-F238E27FC236}">
                <a16:creationId xmlns:a16="http://schemas.microsoft.com/office/drawing/2014/main" id="{7851F4CC-DFF3-4544-8935-8C3EA474F1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udents site:nysed.gov">
            <a:extLst>
              <a:ext uri="{FF2B5EF4-FFF2-40B4-BE49-F238E27FC236}">
                <a16:creationId xmlns:a16="http://schemas.microsoft.com/office/drawing/2014/main" id="{8298B12B-B675-44AC-AD73-7BFAA370DF9D}"/>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057" b="2037"/>
          <a:stretch/>
        </p:blipFill>
        <p:spPr bwMode="auto">
          <a:xfrm>
            <a:off x="7061460" y="693839"/>
            <a:ext cx="2258360" cy="14450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iddle school site:nysed.gov">
            <a:extLst>
              <a:ext uri="{FF2B5EF4-FFF2-40B4-BE49-F238E27FC236}">
                <a16:creationId xmlns:a16="http://schemas.microsoft.com/office/drawing/2014/main" id="{FF6F280B-58ED-4F66-B9C5-06D645CC645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496" b="1726"/>
          <a:stretch/>
        </p:blipFill>
        <p:spPr bwMode="auto">
          <a:xfrm>
            <a:off x="4803099" y="689720"/>
            <a:ext cx="2258360" cy="14491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udents site:nysed.gov">
            <a:extLst>
              <a:ext uri="{FF2B5EF4-FFF2-40B4-BE49-F238E27FC236}">
                <a16:creationId xmlns:a16="http://schemas.microsoft.com/office/drawing/2014/main" id="{BF803153-941B-49D1-9973-6890346DA31F}"/>
              </a:ext>
            </a:extLst>
          </p:cNvPr>
          <p:cNvPicPr>
            <a:picLocks noChangeAspect="1" noChangeArrowheads="1"/>
          </p:cNvPicPr>
          <p:nvPr userDrawn="1"/>
        </p:nvPicPr>
        <p:blipFill rotWithShape="1">
          <a:blip r:embed="rId6" cstate="hqprint">
            <a:extLst>
              <a:ext uri="{28A0092B-C50C-407E-A947-70E740481C1C}">
                <a14:useLocalDpi xmlns:a14="http://schemas.microsoft.com/office/drawing/2010/main" val="0"/>
              </a:ext>
            </a:extLst>
          </a:blip>
          <a:srcRect t="697"/>
          <a:stretch/>
        </p:blipFill>
        <p:spPr bwMode="auto">
          <a:xfrm>
            <a:off x="2608441" y="689720"/>
            <a:ext cx="2204557" cy="14594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igh school site:nysed.gov">
            <a:extLst>
              <a:ext uri="{FF2B5EF4-FFF2-40B4-BE49-F238E27FC236}">
                <a16:creationId xmlns:a16="http://schemas.microsoft.com/office/drawing/2014/main" id="{F43F673F-7D16-4959-933A-5D824158E604}"/>
              </a:ext>
            </a:extLst>
          </p:cNvPr>
          <p:cNvPicPr>
            <a:picLocks noChangeAspect="1" noChangeArrowheads="1"/>
          </p:cNvPicPr>
          <p:nvPr userDrawn="1"/>
        </p:nvPicPr>
        <p:blipFill rotWithShape="1">
          <a:blip r:embed="rId7" cstate="hqprint">
            <a:extLst>
              <a:ext uri="{28A0092B-C50C-407E-A947-70E740481C1C}">
                <a14:useLocalDpi xmlns:a14="http://schemas.microsoft.com/office/drawing/2010/main" val="0"/>
              </a:ext>
            </a:extLst>
          </a:blip>
          <a:srcRect b="10282"/>
          <a:stretch/>
        </p:blipFill>
        <p:spPr bwMode="auto">
          <a:xfrm>
            <a:off x="9319821" y="692511"/>
            <a:ext cx="2416001" cy="1445047"/>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a:extLst>
              <a:ext uri="{FF2B5EF4-FFF2-40B4-BE49-F238E27FC236}">
                <a16:creationId xmlns:a16="http://schemas.microsoft.com/office/drawing/2014/main" id="{2AEEBCE9-B068-4D8A-8DDE-DC4D50C98F22}"/>
              </a:ext>
            </a:extLst>
          </p:cNvPr>
          <p:cNvSpPr txBox="1">
            <a:spLocks/>
          </p:cNvSpPr>
          <p:nvPr userDrawn="1"/>
        </p:nvSpPr>
        <p:spPr>
          <a:xfrm>
            <a:off x="595032" y="4657983"/>
            <a:ext cx="10993546" cy="47585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00990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23"/>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23"/>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31" name="Google Shape;31;p2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25395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386" name="Picture 2" descr="Image result for nysed logo">
            <a:extLst>
              <a:ext uri="{FF2B5EF4-FFF2-40B4-BE49-F238E27FC236}">
                <a16:creationId xmlns:a16="http://schemas.microsoft.com/office/drawing/2014/main" id="{3063CB63-0E43-40D1-BC6A-4CBC14B42E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4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mage result for nysed logo">
            <a:extLst>
              <a:ext uri="{FF2B5EF4-FFF2-40B4-BE49-F238E27FC236}">
                <a16:creationId xmlns:a16="http://schemas.microsoft.com/office/drawing/2014/main" id="{6E43CF03-B59E-45FD-B82F-5341DAF8F9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38" y="596112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0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2" descr="Image result for nysed logo">
            <a:extLst>
              <a:ext uri="{FF2B5EF4-FFF2-40B4-BE49-F238E27FC236}">
                <a16:creationId xmlns:a16="http://schemas.microsoft.com/office/drawing/2014/main" id="{028B9235-4A50-4102-ADAE-78E8BDAB5F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453083"/>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211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4" descr="Image result for nysed logo">
            <a:extLst>
              <a:ext uri="{FF2B5EF4-FFF2-40B4-BE49-F238E27FC236}">
                <a16:creationId xmlns:a16="http://schemas.microsoft.com/office/drawing/2014/main" id="{925CC433-4523-469A-952F-DF9BA87185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38462" y="743175"/>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81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Image result for nysed logo">
            <a:extLst>
              <a:ext uri="{FF2B5EF4-FFF2-40B4-BE49-F238E27FC236}">
                <a16:creationId xmlns:a16="http://schemas.microsoft.com/office/drawing/2014/main" id="{7929A2F3-E0B0-46AD-9E6E-79A152E27D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0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descr="Image result for nysed logo">
            <a:extLst>
              <a:ext uri="{FF2B5EF4-FFF2-40B4-BE49-F238E27FC236}">
                <a16:creationId xmlns:a16="http://schemas.microsoft.com/office/drawing/2014/main" id="{5E8E4FC0-FD4E-42F4-95C9-573C2B1795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40" y="59527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16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2" descr="Image result for nysed logo">
            <a:extLst>
              <a:ext uri="{FF2B5EF4-FFF2-40B4-BE49-F238E27FC236}">
                <a16:creationId xmlns:a16="http://schemas.microsoft.com/office/drawing/2014/main" id="{FCB65FD5-BA3D-4467-96AD-2A8B73DC55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59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4" descr="Image result for nysed logo">
            <a:extLst>
              <a:ext uri="{FF2B5EF4-FFF2-40B4-BE49-F238E27FC236}">
                <a16:creationId xmlns:a16="http://schemas.microsoft.com/office/drawing/2014/main" id="{86C671BE-7109-4269-B2A5-0B267D2BD9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1015" y="59828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5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pic>
        <p:nvPicPr>
          <p:cNvPr id="5" name="Picture 2" descr="Image result for nysed logo">
            <a:extLst>
              <a:ext uri="{FF2B5EF4-FFF2-40B4-BE49-F238E27FC236}">
                <a16:creationId xmlns:a16="http://schemas.microsoft.com/office/drawing/2014/main" id="{71006243-8CD8-4778-963A-0B1F4001D9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96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pic>
        <p:nvPicPr>
          <p:cNvPr id="9" name="Picture 4" descr="Image result for nysed logo">
            <a:extLst>
              <a:ext uri="{FF2B5EF4-FFF2-40B4-BE49-F238E27FC236}">
                <a16:creationId xmlns:a16="http://schemas.microsoft.com/office/drawing/2014/main" id="{C5B01C5F-DC30-4AAA-9122-0828D69267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3741" y="5927572"/>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9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90532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825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2" descr="Image result for nysed logo">
            <a:extLst>
              <a:ext uri="{FF2B5EF4-FFF2-40B4-BE49-F238E27FC236}">
                <a16:creationId xmlns:a16="http://schemas.microsoft.com/office/drawing/2014/main" id="{BE4451AF-8585-45C5-85DD-D786673ED3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25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4" descr="Image result for nysed logo">
            <a:extLst>
              <a:ext uri="{FF2B5EF4-FFF2-40B4-BE49-F238E27FC236}">
                <a16:creationId xmlns:a16="http://schemas.microsoft.com/office/drawing/2014/main" id="{0AB6B426-DFBE-4CCA-A89C-AA4EF14248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89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413298"/>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1593908"/>
            <a:ext cx="11292840" cy="3212092"/>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4" y="5413298"/>
            <a:ext cx="506132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2" descr="Image result for nysed logo">
            <a:extLst>
              <a:ext uri="{FF2B5EF4-FFF2-40B4-BE49-F238E27FC236}">
                <a16:creationId xmlns:a16="http://schemas.microsoft.com/office/drawing/2014/main" id="{42881AB4-9588-4227-A726-55CD464C1A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4" y="5461020"/>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59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1593908"/>
            <a:ext cx="11292840" cy="3212092"/>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4" descr="Image result for nysed logo">
            <a:extLst>
              <a:ext uri="{FF2B5EF4-FFF2-40B4-BE49-F238E27FC236}">
                <a16:creationId xmlns:a16="http://schemas.microsoft.com/office/drawing/2014/main" id="{62E6E1C0-B4BE-42AD-8182-F772BAE85A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88796" y="646686"/>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03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ysed logo">
            <a:extLst>
              <a:ext uri="{FF2B5EF4-FFF2-40B4-BE49-F238E27FC236}">
                <a16:creationId xmlns:a16="http://schemas.microsoft.com/office/drawing/2014/main" id="{77E2FCBF-EE1D-4FB0-85AA-79319E6608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28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39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FE3F73D8-E311-4BCA-B83A-E666C503F5F0}" type="slidenum">
              <a:rPr lang="en-US" smtClean="0"/>
              <a:t>‹#›</a:t>
            </a:fld>
            <a:endParaRPr lang="en-US" dirty="0"/>
          </a:p>
        </p:txBody>
      </p:sp>
    </p:spTree>
    <p:extLst>
      <p:ext uri="{BB962C8B-B14F-4D97-AF65-F5344CB8AC3E}">
        <p14:creationId xmlns:p14="http://schemas.microsoft.com/office/powerpoint/2010/main" val="116695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25"/>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25"/>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45" name="Google Shape;45;p25" descr="Image result for nysed logo"/>
          <p:cNvPicPr preferRelativeResize="0"/>
          <p:nvPr/>
        </p:nvPicPr>
        <p:blipFill rotWithShape="1">
          <a:blip r:embed="rId2">
            <a:alphaModFix/>
          </a:blip>
          <a:srcRect/>
          <a:stretch/>
        </p:blipFill>
        <p:spPr>
          <a:xfrm>
            <a:off x="8539038" y="5961128"/>
            <a:ext cx="3071769" cy="779236"/>
          </a:xfrm>
          <a:prstGeom prst="rect">
            <a:avLst/>
          </a:prstGeom>
          <a:noFill/>
          <a:ln>
            <a:noFill/>
          </a:ln>
        </p:spPr>
      </p:pic>
    </p:spTree>
    <p:extLst>
      <p:ext uri="{BB962C8B-B14F-4D97-AF65-F5344CB8AC3E}">
        <p14:creationId xmlns:p14="http://schemas.microsoft.com/office/powerpoint/2010/main" val="286148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6"/>
        <p:cNvGrpSpPr/>
        <p:nvPr/>
      </p:nvGrpSpPr>
      <p:grpSpPr>
        <a:xfrm>
          <a:off x="0" y="0"/>
          <a:ext cx="0" cy="0"/>
          <a:chOff x="0" y="0"/>
          <a:chExt cx="0" cy="0"/>
        </a:xfrm>
      </p:grpSpPr>
      <p:sp>
        <p:nvSpPr>
          <p:cNvPr id="47" name="Google Shape;47;p27"/>
          <p:cNvSpPr/>
          <p:nvPr/>
        </p:nvSpPr>
        <p:spPr>
          <a:xfrm>
            <a:off x="447817" y="5141974"/>
            <a:ext cx="112908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 name="Google Shape;48;p27"/>
          <p:cNvSpPr txBox="1">
            <a:spLocks noGrp="1"/>
          </p:cNvSpPr>
          <p:nvPr>
            <p:ph type="title"/>
          </p:nvPr>
        </p:nvSpPr>
        <p:spPr>
          <a:xfrm>
            <a:off x="581193" y="3043910"/>
            <a:ext cx="11029500" cy="149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656"/>
              <a:buNone/>
              <a:defRPr sz="1800" cap="none">
                <a:solidFill>
                  <a:schemeClr val="accent2"/>
                </a:solidFill>
              </a:defRPr>
            </a:lvl1pPr>
            <a:lvl2pPr marL="914400" lvl="1" indent="-228600" algn="l">
              <a:lnSpc>
                <a:spcPct val="100000"/>
              </a:lnSpc>
              <a:spcBef>
                <a:spcPts val="600"/>
              </a:spcBef>
              <a:spcAft>
                <a:spcPts val="0"/>
              </a:spcAft>
              <a:buSzPts val="1656"/>
              <a:buNone/>
              <a:defRPr sz="1800">
                <a:solidFill>
                  <a:srgbClr val="888888"/>
                </a:solidFill>
              </a:defRPr>
            </a:lvl2pPr>
            <a:lvl3pPr marL="1371600" lvl="2" indent="-228600" algn="l">
              <a:lnSpc>
                <a:spcPct val="100000"/>
              </a:lnSpc>
              <a:spcBef>
                <a:spcPts val="600"/>
              </a:spcBef>
              <a:spcAft>
                <a:spcPts val="0"/>
              </a:spcAft>
              <a:buSzPts val="1472"/>
              <a:buNone/>
              <a:defRPr sz="1600">
                <a:solidFill>
                  <a:srgbClr val="888888"/>
                </a:solidFill>
              </a:defRPr>
            </a:lvl3pPr>
            <a:lvl4pPr marL="1828800" lvl="3" indent="-228600" algn="l">
              <a:lnSpc>
                <a:spcPct val="100000"/>
              </a:lnSpc>
              <a:spcBef>
                <a:spcPts val="600"/>
              </a:spcBef>
              <a:spcAft>
                <a:spcPts val="0"/>
              </a:spcAft>
              <a:buSzPts val="1288"/>
              <a:buNone/>
              <a:defRPr sz="1400">
                <a:solidFill>
                  <a:srgbClr val="888888"/>
                </a:solidFill>
              </a:defRPr>
            </a:lvl4pPr>
            <a:lvl5pPr marL="2286000" lvl="4" indent="-228600" algn="l">
              <a:lnSpc>
                <a:spcPct val="10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pic>
        <p:nvPicPr>
          <p:cNvPr id="50" name="Google Shape;50;p27" descr="Image result for nysed logo"/>
          <p:cNvPicPr preferRelativeResize="0"/>
          <p:nvPr/>
        </p:nvPicPr>
        <p:blipFill rotWithShape="1">
          <a:blip r:embed="rId2">
            <a:alphaModFix/>
          </a:blip>
          <a:srcRect/>
          <a:stretch/>
        </p:blipFill>
        <p:spPr>
          <a:xfrm>
            <a:off x="4438462" y="743175"/>
            <a:ext cx="3071769" cy="779236"/>
          </a:xfrm>
          <a:prstGeom prst="rect">
            <a:avLst/>
          </a:prstGeom>
          <a:noFill/>
          <a:ln>
            <a:noFill/>
          </a:ln>
        </p:spPr>
      </p:pic>
    </p:spTree>
    <p:extLst>
      <p:ext uri="{BB962C8B-B14F-4D97-AF65-F5344CB8AC3E}">
        <p14:creationId xmlns:p14="http://schemas.microsoft.com/office/powerpoint/2010/main" val="312900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28"/>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 name="Google Shape;53;p2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55" name="Google Shape;55;p28"/>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56" name="Google Shape;56;p28"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3753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sp>
        <p:nvSpPr>
          <p:cNvPr id="58" name="Google Shape;58;p29"/>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 name="Google Shape;59;p29"/>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61" name="Google Shape;61;p29"/>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62" name="Google Shape;62;p29" descr="Image result for nysed logo"/>
          <p:cNvPicPr preferRelativeResize="0"/>
          <p:nvPr/>
        </p:nvPicPr>
        <p:blipFill rotWithShape="1">
          <a:blip r:embed="rId2">
            <a:alphaModFix/>
          </a:blip>
          <a:srcRect/>
          <a:stretch/>
        </p:blipFill>
        <p:spPr>
          <a:xfrm>
            <a:off x="8539040" y="5952738"/>
            <a:ext cx="3071769" cy="779236"/>
          </a:xfrm>
          <a:prstGeom prst="rect">
            <a:avLst/>
          </a:prstGeom>
          <a:noFill/>
          <a:ln>
            <a:noFill/>
          </a:ln>
        </p:spPr>
      </p:pic>
    </p:spTree>
    <p:extLst>
      <p:ext uri="{BB962C8B-B14F-4D97-AF65-F5344CB8AC3E}">
        <p14:creationId xmlns:p14="http://schemas.microsoft.com/office/powerpoint/2010/main" val="111446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3"/>
        <p:cNvGrpSpPr/>
        <p:nvPr/>
      </p:nvGrpSpPr>
      <p:grpSpPr>
        <a:xfrm>
          <a:off x="0" y="0"/>
          <a:ext cx="0" cy="0"/>
          <a:chOff x="0" y="0"/>
          <a:chExt cx="0" cy="0"/>
        </a:xfrm>
      </p:grpSpPr>
      <p:sp>
        <p:nvSpPr>
          <p:cNvPr id="64" name="Google Shape;64;p30"/>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 name="Google Shape;65;p3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1"/>
          </p:nvPr>
        </p:nvSpPr>
        <p:spPr>
          <a:xfrm>
            <a:off x="887219" y="2250892"/>
            <a:ext cx="5087100" cy="5361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67" name="Google Shape;67;p30"/>
          <p:cNvSpPr txBox="1">
            <a:spLocks noGrp="1"/>
          </p:cNvSpPr>
          <p:nvPr>
            <p:ph type="body" idx="2"/>
          </p:nvPr>
        </p:nvSpPr>
        <p:spPr>
          <a:xfrm>
            <a:off x="581194"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68" name="Google Shape;68;p30"/>
          <p:cNvSpPr txBox="1">
            <a:spLocks noGrp="1"/>
          </p:cNvSpPr>
          <p:nvPr>
            <p:ph type="body" idx="3"/>
          </p:nvPr>
        </p:nvSpPr>
        <p:spPr>
          <a:xfrm>
            <a:off x="6523735" y="2250892"/>
            <a:ext cx="5087100" cy="5535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69" name="Google Shape;69;p30"/>
          <p:cNvSpPr txBox="1">
            <a:spLocks noGrp="1"/>
          </p:cNvSpPr>
          <p:nvPr>
            <p:ph type="body" idx="4"/>
          </p:nvPr>
        </p:nvSpPr>
        <p:spPr>
          <a:xfrm>
            <a:off x="6217709"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70" name="Google Shape;70;p30" descr="Image result for nysed logo"/>
          <p:cNvPicPr preferRelativeResize="0"/>
          <p:nvPr/>
        </p:nvPicPr>
        <p:blipFill rotWithShape="1">
          <a:blip r:embed="rId2">
            <a:alphaModFix/>
          </a:blip>
          <a:srcRect/>
          <a:stretch/>
        </p:blipFill>
        <p:spPr>
          <a:xfrm>
            <a:off x="8621015" y="5982838"/>
            <a:ext cx="3071769" cy="779236"/>
          </a:xfrm>
          <a:prstGeom prst="rect">
            <a:avLst/>
          </a:prstGeom>
          <a:noFill/>
          <a:ln>
            <a:noFill/>
          </a:ln>
        </p:spPr>
      </p:pic>
    </p:spTree>
    <p:extLst>
      <p:ext uri="{BB962C8B-B14F-4D97-AF65-F5344CB8AC3E}">
        <p14:creationId xmlns:p14="http://schemas.microsoft.com/office/powerpoint/2010/main" val="222509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type="titleOnly">
  <p:cSld name="1_Title Only">
    <p:spTree>
      <p:nvGrpSpPr>
        <p:cNvPr id="1" name="Shape 71"/>
        <p:cNvGrpSpPr/>
        <p:nvPr/>
      </p:nvGrpSpPr>
      <p:grpSpPr>
        <a:xfrm>
          <a:off x="0" y="0"/>
          <a:ext cx="0" cy="0"/>
          <a:chOff x="0" y="0"/>
          <a:chExt cx="0" cy="0"/>
        </a:xfrm>
      </p:grpSpPr>
      <p:sp>
        <p:nvSpPr>
          <p:cNvPr id="72" name="Google Shape;72;p31"/>
          <p:cNvSpPr/>
          <p:nvPr/>
        </p:nvSpPr>
        <p:spPr>
          <a:xfrm>
            <a:off x="440683"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3" name="Google Shape;73;p31"/>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31"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61704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581192" y="705124"/>
            <a:ext cx="11029500" cy="11895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581192" y="2336003"/>
            <a:ext cx="11029500" cy="3522900"/>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20"/>
          <p:cNvSpPr/>
          <p:nvPr/>
        </p:nvSpPr>
        <p:spPr>
          <a:xfrm>
            <a:off x="446534" y="457200"/>
            <a:ext cx="3703200" cy="95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3;p20"/>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14;p20"/>
          <p:cNvSpPr/>
          <p:nvPr/>
        </p:nvSpPr>
        <p:spPr>
          <a:xfrm>
            <a:off x="4241830" y="457200"/>
            <a:ext cx="3703200" cy="91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15;p20"/>
          <p:cNvSpPr txBox="1"/>
          <p:nvPr/>
        </p:nvSpPr>
        <p:spPr>
          <a:xfrm>
            <a:off x="11551920" y="6434040"/>
            <a:ext cx="640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19952445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71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15;p20">
            <a:extLst>
              <a:ext uri="{FF2B5EF4-FFF2-40B4-BE49-F238E27FC236}">
                <a16:creationId xmlns:a16="http://schemas.microsoft.com/office/drawing/2014/main" id="{82F99A8C-A269-479D-853F-FB4462E41C23}"/>
              </a:ext>
            </a:extLst>
          </p:cNvPr>
          <p:cNvSpPr txBox="1"/>
          <p:nvPr userDrawn="1"/>
        </p:nvSpPr>
        <p:spPr>
          <a:xfrm>
            <a:off x="11551920" y="6434040"/>
            <a:ext cx="640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1874764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E4940-E3AA-4911-A13B-6B066D9766E4}"/>
              </a:ext>
            </a:extLst>
          </p:cNvPr>
          <p:cNvSpPr>
            <a:spLocks noGrp="1"/>
          </p:cNvSpPr>
          <p:nvPr>
            <p:ph type="ctrTitle"/>
          </p:nvPr>
        </p:nvSpPr>
        <p:spPr>
          <a:xfrm>
            <a:off x="599225" y="2621135"/>
            <a:ext cx="10993500" cy="807866"/>
          </a:xfrm>
        </p:spPr>
        <p:txBody>
          <a:bodyPr>
            <a:normAutofit/>
          </a:bodyPr>
          <a:lstStyle/>
          <a:p>
            <a:pPr algn="ctr"/>
            <a:r>
              <a:rPr lang="uz-Latn-UZ">
                <a:latin typeface="Gill Sans" panose="020B0604020202020204" charset="0"/>
              </a:rPr>
              <a:t>	NYU YORK SHTATIDAGI BITIRUV MEZONLARI</a:t>
            </a:r>
          </a:p>
        </p:txBody>
      </p:sp>
      <p:sp>
        <p:nvSpPr>
          <p:cNvPr id="5" name="Subtitle 4">
            <a:extLst>
              <a:ext uri="{FF2B5EF4-FFF2-40B4-BE49-F238E27FC236}">
                <a16:creationId xmlns:a16="http://schemas.microsoft.com/office/drawing/2014/main" id="{D0AF655B-B583-413A-B3BC-35489BB55E33}"/>
              </a:ext>
            </a:extLst>
          </p:cNvPr>
          <p:cNvSpPr>
            <a:spLocks noGrp="1"/>
          </p:cNvSpPr>
          <p:nvPr>
            <p:ph type="subTitle" idx="1"/>
          </p:nvPr>
        </p:nvSpPr>
        <p:spPr>
          <a:xfrm>
            <a:off x="595032" y="3724713"/>
            <a:ext cx="10993500" cy="1635852"/>
          </a:xfrm>
        </p:spPr>
        <p:txBody>
          <a:bodyPr>
            <a:normAutofit fontScale="77500" lnSpcReduction="20000"/>
          </a:bodyPr>
          <a:lstStyle/>
          <a:p>
            <a:pPr algn="ctr"/>
            <a:r>
              <a:rPr lang="uz-Latn-UZ" sz="3400" dirty="0">
                <a:latin typeface="Gill Sans MT" panose="020B0502020104020203" pitchFamily="34" charset="0"/>
              </a:rPr>
              <a:t>TANAFFUS XONASIDAGI SESSIYA</a:t>
            </a:r>
          </a:p>
          <a:p>
            <a:pPr algn="ctr"/>
            <a:endParaRPr lang="en-US" sz="3400" dirty="0">
              <a:solidFill>
                <a:schemeClr val="bg1"/>
              </a:solidFill>
              <a:latin typeface="Gill Sans MT" panose="020B0502020104020203" pitchFamily="34" charset="0"/>
            </a:endParaRPr>
          </a:p>
          <a:p>
            <a:pPr algn="ctr"/>
            <a:r>
              <a:rPr lang="uz-Latn-UZ" sz="3400" dirty="0">
                <a:solidFill>
                  <a:schemeClr val="bg1"/>
                </a:solidFill>
                <a:latin typeface="Gill Sans MT" panose="020B0502020104020203" pitchFamily="34" charset="0"/>
              </a:rPr>
              <a:t>2022-YIL QISH </a:t>
            </a:r>
          </a:p>
          <a:p>
            <a:pPr algn="ctr"/>
            <a:r>
              <a:rPr lang="uz-Latn-UZ" sz="3400" dirty="0">
                <a:solidFill>
                  <a:schemeClr val="bg1"/>
                </a:solidFill>
                <a:latin typeface="Gill Sans MT" panose="020B0502020104020203" pitchFamily="34" charset="0"/>
              </a:rPr>
              <a:t>MINTAQAVIY AXBOROT YIGʻILISHI</a:t>
            </a:r>
          </a:p>
        </p:txBody>
      </p:sp>
    </p:spTree>
    <p:extLst>
      <p:ext uri="{BB962C8B-B14F-4D97-AF65-F5344CB8AC3E}">
        <p14:creationId xmlns:p14="http://schemas.microsoft.com/office/powerpoint/2010/main" val="49020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EB6F-2D8A-4CB0-BD7A-7C4963AC7D05}"/>
              </a:ext>
            </a:extLst>
          </p:cNvPr>
          <p:cNvSpPr>
            <a:spLocks noGrp="1"/>
          </p:cNvSpPr>
          <p:nvPr>
            <p:ph type="title"/>
          </p:nvPr>
        </p:nvSpPr>
        <p:spPr/>
        <p:txBody>
          <a:bodyPr/>
          <a:lstStyle/>
          <a:p>
            <a:r>
              <a:rPr lang="uz-Latn-UZ"/>
              <a:t>Bizning asosiy xulosalamiz</a:t>
            </a:r>
          </a:p>
        </p:txBody>
      </p:sp>
      <p:pic>
        <p:nvPicPr>
          <p:cNvPr id="8" name="Graphic 7" descr="Social network with solid fill">
            <a:extLst>
              <a:ext uri="{FF2B5EF4-FFF2-40B4-BE49-F238E27FC236}">
                <a16:creationId xmlns:a16="http://schemas.microsoft.com/office/drawing/2014/main" id="{F67D68B3-B5DD-49CC-B40A-4A948A3795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2692" y="2388838"/>
            <a:ext cx="3626616" cy="3626616"/>
          </a:xfrm>
          <a:prstGeom prst="rect">
            <a:avLst/>
          </a:prstGeom>
        </p:spPr>
      </p:pic>
    </p:spTree>
    <p:extLst>
      <p:ext uri="{BB962C8B-B14F-4D97-AF65-F5344CB8AC3E}">
        <p14:creationId xmlns:p14="http://schemas.microsoft.com/office/powerpoint/2010/main" val="426138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2800"/>
              <a:buFont typeface="Gill Sans"/>
              <a:buNone/>
            </a:pPr>
            <a:r>
              <a:rPr lang="uz-Latn-UZ" sz="5000"/>
              <a:t>TASHAKKUR</a:t>
            </a:r>
          </a:p>
        </p:txBody>
      </p:sp>
      <p:pic>
        <p:nvPicPr>
          <p:cNvPr id="218" name="Google Shape;218;p37" descr="Diagram showing the movement of Zoom participants between the main room and several breakout rooms."/>
          <p:cNvPicPr preferRelativeResize="0"/>
          <p:nvPr/>
        </p:nvPicPr>
        <p:blipFill rotWithShape="1">
          <a:blip r:embed="rId3">
            <a:alphaModFix/>
          </a:blip>
          <a:srcRect/>
          <a:stretch/>
        </p:blipFill>
        <p:spPr>
          <a:xfrm>
            <a:off x="2229492" y="2366301"/>
            <a:ext cx="7733016" cy="41464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581192" y="702156"/>
            <a:ext cx="11029500" cy="1013700"/>
          </a:xfrm>
          <a:noFill/>
          <a:ln>
            <a:noFill/>
          </a:ln>
        </p:spPr>
        <p:txBody>
          <a:bodyPr spcFirstLastPara="1" wrap="square" lIns="91425" tIns="45700" rIns="91425" bIns="45700" anchor="b" anchorCtr="0">
            <a:normAutofit/>
          </a:bodyPr>
          <a:lstStyle/>
          <a:p>
            <a:pPr lvl="0"/>
            <a:r>
              <a:rPr lang="uz-Latn-UZ">
                <a:latin typeface="Gill Sans" panose="020B0604020202020204" charset="0"/>
              </a:rPr>
              <a:t>KIRISH</a:t>
            </a:r>
          </a:p>
        </p:txBody>
      </p:sp>
      <p:sp>
        <p:nvSpPr>
          <p:cNvPr id="122" name="Google Shape;122;p2"/>
          <p:cNvSpPr txBox="1">
            <a:spLocks noGrp="1"/>
          </p:cNvSpPr>
          <p:nvPr>
            <p:ph type="body" idx="1"/>
          </p:nvPr>
        </p:nvSpPr>
        <p:spPr>
          <a:xfrm>
            <a:off x="581025" y="2181224"/>
            <a:ext cx="7691438" cy="3648075"/>
          </a:xfrm>
          <a:noFill/>
          <a:ln>
            <a:noFill/>
          </a:ln>
        </p:spPr>
        <p:txBody>
          <a:bodyPr spcFirstLastPara="1" wrap="square" lIns="91425" tIns="45700" rIns="91425" bIns="45700" anchor="ctr" anchorCtr="0">
            <a:normAutofit/>
          </a:bodyPr>
          <a:lstStyle/>
          <a:p>
            <a:pPr>
              <a:spcAft>
                <a:spcPts val="2400"/>
              </a:spcAft>
            </a:pPr>
            <a:r>
              <a:rPr lang="uz-Latn-UZ" sz="3200">
                <a:solidFill>
                  <a:schemeClr val="tx1"/>
                </a:solidFill>
              </a:rPr>
              <a:t>Ismingiz va rolingiz</a:t>
            </a:r>
          </a:p>
          <a:p>
            <a:pPr>
              <a:spcAft>
                <a:spcPts val="2400"/>
              </a:spcAft>
            </a:pPr>
            <a:r>
              <a:rPr lang="uz-Latn-UZ" sz="3200">
                <a:solidFill>
                  <a:schemeClr val="tx1"/>
                </a:solidFill>
              </a:rPr>
              <a:t>Siz vakillik qilayotgan guruh(lar) va/yoki tashkilot(lar)</a:t>
            </a:r>
          </a:p>
        </p:txBody>
      </p:sp>
      <p:pic>
        <p:nvPicPr>
          <p:cNvPr id="7" name="Graphic 6" descr="Online meeting with solid fill">
            <a:extLst>
              <a:ext uri="{FF2B5EF4-FFF2-40B4-BE49-F238E27FC236}">
                <a16:creationId xmlns:a16="http://schemas.microsoft.com/office/drawing/2014/main" id="{6072B946-60DF-4F8A-BD62-916776EC3B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5337" y="2528888"/>
            <a:ext cx="3009900" cy="3009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2A9D-B460-486E-B0E1-2162F989CDDC}"/>
              </a:ext>
            </a:extLst>
          </p:cNvPr>
          <p:cNvSpPr>
            <a:spLocks noGrp="1"/>
          </p:cNvSpPr>
          <p:nvPr>
            <p:ph type="title"/>
          </p:nvPr>
        </p:nvSpPr>
        <p:spPr/>
        <p:txBody>
          <a:bodyPr/>
          <a:lstStyle/>
          <a:p>
            <a:r>
              <a:rPr lang="uz-Latn-UZ"/>
              <a:t>NYU YORK SHTATI DIPLOMI TALABLARI:</a:t>
            </a:r>
            <a:br>
              <a:rPr lang="uz-Latn-UZ"/>
            </a:br>
            <a:r>
              <a:rPr lang="uz-Latn-UZ"/>
              <a:t>KREDIT TAQSIMOTI</a:t>
            </a:r>
          </a:p>
        </p:txBody>
      </p:sp>
      <p:sp>
        <p:nvSpPr>
          <p:cNvPr id="18" name="Content Placeholder 17">
            <a:extLst>
              <a:ext uri="{FF2B5EF4-FFF2-40B4-BE49-F238E27FC236}">
                <a16:creationId xmlns:a16="http://schemas.microsoft.com/office/drawing/2014/main" id="{D832A6AC-115A-414C-9FDD-44D59D4DCE75}"/>
              </a:ext>
            </a:extLst>
          </p:cNvPr>
          <p:cNvSpPr>
            <a:spLocks noGrp="1"/>
          </p:cNvSpPr>
          <p:nvPr>
            <p:ph sz="half" idx="1"/>
          </p:nvPr>
        </p:nvSpPr>
        <p:spPr>
          <a:xfrm>
            <a:off x="581192" y="2228003"/>
            <a:ext cx="4781029" cy="4572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123444" indent="0">
              <a:buNone/>
            </a:pPr>
            <a:r>
              <a:rPr lang="uz-Latn-UZ">
                <a:solidFill>
                  <a:schemeClr val="tx1"/>
                </a:solidFill>
              </a:rPr>
              <a:t>Kurs tanlashda talaba tanlovi</a:t>
            </a:r>
          </a:p>
        </p:txBody>
      </p:sp>
      <p:sp>
        <p:nvSpPr>
          <p:cNvPr id="9" name="Content Placeholder 8">
            <a:extLst>
              <a:ext uri="{FF2B5EF4-FFF2-40B4-BE49-F238E27FC236}">
                <a16:creationId xmlns:a16="http://schemas.microsoft.com/office/drawing/2014/main" id="{7B5EAE17-D9E6-41CA-B913-F7298FB8A11B}"/>
              </a:ext>
            </a:extLst>
          </p:cNvPr>
          <p:cNvSpPr>
            <a:spLocks noGrp="1"/>
          </p:cNvSpPr>
          <p:nvPr>
            <p:ph sz="half" idx="10"/>
          </p:nvPr>
        </p:nvSpPr>
        <p:spPr>
          <a:xfrm>
            <a:off x="784392" y="2685203"/>
            <a:ext cx="5422444" cy="796350"/>
          </a:xfrm>
          <a:prstGeom prst="roundRect">
            <a:avLst/>
          </a:prstGeom>
        </p:spPr>
        <p:style>
          <a:lnRef idx="2">
            <a:schemeClr val="accent4"/>
          </a:lnRef>
          <a:fillRef idx="1">
            <a:schemeClr val="lt1"/>
          </a:fillRef>
          <a:effectRef idx="0">
            <a:schemeClr val="accent4"/>
          </a:effectRef>
          <a:fontRef idx="minor">
            <a:schemeClr val="dk1"/>
          </a:fontRef>
        </p:style>
        <p:txBody>
          <a:bodyPr/>
          <a:lstStyle/>
          <a:p>
            <a:pPr>
              <a:buFont typeface="Wingdings" panose="05000000000000000000" pitchFamily="2" charset="2"/>
              <a:buChar char="§"/>
            </a:pPr>
            <a:r>
              <a:rPr lang="uz-Latn-UZ" b="0" i="0">
                <a:solidFill>
                  <a:schemeClr val="tx1"/>
                </a:solidFill>
              </a:rPr>
              <a:t>Koʻpgina fanlarda talabalar oʻzlari oʻqishni xohlagan kurslarni tanlaydilar.</a:t>
            </a:r>
          </a:p>
        </p:txBody>
      </p:sp>
      <p:sp>
        <p:nvSpPr>
          <p:cNvPr id="15" name="Content Placeholder 14">
            <a:extLst>
              <a:ext uri="{FF2B5EF4-FFF2-40B4-BE49-F238E27FC236}">
                <a16:creationId xmlns:a16="http://schemas.microsoft.com/office/drawing/2014/main" id="{FFF3CA87-6A59-4B75-B5EB-2C1834A371D6}"/>
              </a:ext>
            </a:extLst>
          </p:cNvPr>
          <p:cNvSpPr>
            <a:spLocks noGrp="1"/>
          </p:cNvSpPr>
          <p:nvPr>
            <p:ph sz="half" idx="11"/>
          </p:nvPr>
        </p:nvSpPr>
        <p:spPr>
          <a:xfrm>
            <a:off x="581191" y="3749441"/>
            <a:ext cx="4781029" cy="4572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123444" indent="0">
              <a:buNone/>
            </a:pPr>
            <a:r>
              <a:rPr lang="uz-Latn-UZ">
                <a:solidFill>
                  <a:schemeClr val="tx1"/>
                </a:solidFill>
              </a:rPr>
              <a:t>Majburiy kurslar</a:t>
            </a:r>
          </a:p>
        </p:txBody>
      </p:sp>
      <p:sp>
        <p:nvSpPr>
          <p:cNvPr id="11" name="Content Placeholder 10">
            <a:extLst>
              <a:ext uri="{FF2B5EF4-FFF2-40B4-BE49-F238E27FC236}">
                <a16:creationId xmlns:a16="http://schemas.microsoft.com/office/drawing/2014/main" id="{7B1CE54A-4CF8-46EF-B6A3-53256A8917FA}"/>
              </a:ext>
            </a:extLst>
          </p:cNvPr>
          <p:cNvSpPr>
            <a:spLocks noGrp="1"/>
          </p:cNvSpPr>
          <p:nvPr>
            <p:ph sz="half" idx="12"/>
          </p:nvPr>
        </p:nvSpPr>
        <p:spPr>
          <a:xfrm>
            <a:off x="784392" y="4206640"/>
            <a:ext cx="5422444" cy="2301961"/>
          </a:xfrm>
          <a:prstGeom prst="roundRect">
            <a:avLst/>
          </a:prstGeom>
        </p:spPr>
        <p:style>
          <a:lnRef idx="2">
            <a:schemeClr val="accent1"/>
          </a:lnRef>
          <a:fillRef idx="1">
            <a:schemeClr val="lt1"/>
          </a:fillRef>
          <a:effectRef idx="0">
            <a:schemeClr val="accent1"/>
          </a:effectRef>
          <a:fontRef idx="minor">
            <a:schemeClr val="dk1"/>
          </a:fontRef>
        </p:style>
        <p:txBody>
          <a:bodyPr>
            <a:normAutofit/>
          </a:bodyPr>
          <a:lstStyle/>
          <a:p>
            <a:pPr lvl="0">
              <a:buFont typeface="Wingdings" panose="05000000000000000000" pitchFamily="2" charset="2"/>
              <a:buChar char="§"/>
            </a:pPr>
            <a:r>
              <a:rPr lang="uz-Latn-UZ">
                <a:solidFill>
                  <a:schemeClr val="tx1"/>
                </a:solidFill>
              </a:rPr>
              <a:t>Salomatlik (½ kredit talab qilinadi)</a:t>
            </a:r>
          </a:p>
          <a:p>
            <a:pPr lvl="0">
              <a:buFont typeface="Wingdings" panose="05000000000000000000" pitchFamily="2" charset="2"/>
              <a:buChar char="§"/>
            </a:pPr>
            <a:r>
              <a:rPr lang="uz-Latn-UZ">
                <a:solidFill>
                  <a:schemeClr val="tx1"/>
                </a:solidFill>
              </a:rPr>
              <a:t>Xalqaro tadqiqotlar va geografiya (2 kredit talab qilinadi)</a:t>
            </a:r>
          </a:p>
          <a:p>
            <a:pPr lvl="0">
              <a:buFont typeface="Wingdings" panose="05000000000000000000" pitchFamily="2" charset="2"/>
              <a:buChar char="§"/>
            </a:pPr>
            <a:r>
              <a:rPr lang="uz-Latn-UZ">
                <a:solidFill>
                  <a:schemeClr val="tx1"/>
                </a:solidFill>
              </a:rPr>
              <a:t>Qoʻshma Shtatlari tarixi (1 kredit talab qilinadi)</a:t>
            </a:r>
          </a:p>
          <a:p>
            <a:pPr lvl="0">
              <a:buFont typeface="Wingdings" panose="05000000000000000000" pitchFamily="2" charset="2"/>
              <a:buChar char="§"/>
            </a:pPr>
            <a:r>
              <a:rPr lang="uz-Latn-UZ">
                <a:solidFill>
                  <a:schemeClr val="tx1"/>
                </a:solidFill>
              </a:rPr>
              <a:t>Hukumatda ishtirok etish (½ kredit talab qilinadi)</a:t>
            </a:r>
          </a:p>
          <a:p>
            <a:pPr lvl="0">
              <a:buFont typeface="Wingdings" panose="05000000000000000000" pitchFamily="2" charset="2"/>
              <a:buChar char="§"/>
            </a:pPr>
            <a:r>
              <a:rPr lang="uz-Latn-UZ">
                <a:solidFill>
                  <a:schemeClr val="tx1"/>
                </a:solidFill>
              </a:rPr>
              <a:t>Iqtisod (½ kredit talab qilinadi)</a:t>
            </a:r>
          </a:p>
        </p:txBody>
      </p:sp>
      <p:graphicFrame>
        <p:nvGraphicFramePr>
          <p:cNvPr id="12" name="Content Placeholder 11">
            <a:extLst>
              <a:ext uri="{FF2B5EF4-FFF2-40B4-BE49-F238E27FC236}">
                <a16:creationId xmlns:a16="http://schemas.microsoft.com/office/drawing/2014/main" id="{651C115A-4472-4C9A-AE20-324D8F27B954}"/>
              </a:ext>
            </a:extLst>
          </p:cNvPr>
          <p:cNvGraphicFramePr>
            <a:graphicFrameLocks noGrp="1"/>
          </p:cNvGraphicFramePr>
          <p:nvPr>
            <p:ph sz="half" idx="2"/>
            <p:extLst>
              <p:ext uri="{D42A27DB-BD31-4B8C-83A1-F6EECF244321}">
                <p14:modId xmlns:p14="http://schemas.microsoft.com/office/powerpoint/2010/main" val="762032391"/>
              </p:ext>
            </p:extLst>
          </p:nvPr>
        </p:nvGraphicFramePr>
        <p:xfrm>
          <a:off x="6829781" y="1561951"/>
          <a:ext cx="3844910" cy="5283140"/>
        </p:xfrm>
        <a:graphic>
          <a:graphicData uri="http://schemas.openxmlformats.org/drawingml/2006/table">
            <a:tbl>
              <a:tblPr firstRow="1" firstCol="1" bandRow="1"/>
              <a:tblGrid>
                <a:gridCol w="3078714">
                  <a:extLst>
                    <a:ext uri="{9D8B030D-6E8A-4147-A177-3AD203B41FA5}">
                      <a16:colId xmlns:a16="http://schemas.microsoft.com/office/drawing/2014/main" val="1623015695"/>
                    </a:ext>
                  </a:extLst>
                </a:gridCol>
                <a:gridCol w="766196">
                  <a:extLst>
                    <a:ext uri="{9D8B030D-6E8A-4147-A177-3AD203B41FA5}">
                      <a16:colId xmlns:a16="http://schemas.microsoft.com/office/drawing/2014/main" val="2023156448"/>
                    </a:ext>
                  </a:extLst>
                </a:gridCol>
              </a:tblGrid>
              <a:tr h="323359">
                <a:tc>
                  <a:txBody>
                    <a:bodyPr/>
                    <a:lstStyle/>
                    <a:p>
                      <a:pPr marL="0" marR="0">
                        <a:lnSpc>
                          <a:spcPct val="107000"/>
                        </a:lnSpc>
                        <a:spcBef>
                          <a:spcPts val="0"/>
                        </a:spcBef>
                        <a:spcAft>
                          <a:spcPts val="0"/>
                        </a:spcAft>
                      </a:pPr>
                      <a:r>
                        <a:rPr lang="uz-Latn-UZ" sz="1200">
                          <a:latin typeface="Gill Sans" panose="020B0604020202020204" charset="0"/>
                          <a:ea typeface="Calibri" panose="020F0502020204030204" pitchFamily="34" charset="0"/>
                          <a:cs typeface="Times New Roman" panose="02020603050405020304" pitchFamily="18" charset="0"/>
                        </a:rPr>
                        <a:t> </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uz-Latn-UZ" sz="1000">
                          <a:solidFill>
                            <a:srgbClr val="000000"/>
                          </a:solidFill>
                          <a:latin typeface="Gill Sans" panose="020B0604020202020204" charset="0"/>
                          <a:ea typeface="Calibri" panose="020F0502020204030204" pitchFamily="34" charset="0"/>
                          <a:cs typeface="Times New Roman" panose="02020603050405020304" pitchFamily="18" charset="0"/>
                        </a:rPr>
                        <a:t>Kreditlarning minimal miqdori</a:t>
                      </a: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783950546"/>
                  </a:ext>
                </a:extLst>
              </a:tr>
              <a:tr h="183834">
                <a:tc>
                  <a:txBody>
                    <a:bodyPr/>
                    <a:lstStyle/>
                    <a:p>
                      <a:pPr marL="0" marR="0">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Ingliz tili</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4</a:t>
                      </a: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7516658"/>
                  </a:ext>
                </a:extLst>
              </a:tr>
              <a:tr h="1010267">
                <a:tc>
                  <a:txBody>
                    <a:bodyPr/>
                    <a:lstStyle/>
                    <a:p>
                      <a:pPr marL="0" marR="0">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Ijtimoiy fanlar</a:t>
                      </a:r>
                    </a:p>
                    <a:p>
                      <a:pPr marL="0" marR="0">
                        <a:lnSpc>
                          <a:spcPct val="107000"/>
                        </a:lnSpc>
                        <a:spcBef>
                          <a:spcPts val="0"/>
                        </a:spcBef>
                        <a:spcAft>
                          <a:spcPts val="0"/>
                        </a:spcAft>
                      </a:pPr>
                      <a:r>
                        <a:rPr lang="uz-Latn-UZ" sz="1400" i="1">
                          <a:solidFill>
                            <a:srgbClr val="000000"/>
                          </a:solidFill>
                          <a:latin typeface="Gill Sans" panose="020B0604020202020204" charset="0"/>
                          <a:ea typeface="Calibri" panose="020F0502020204030204" pitchFamily="34" charset="0"/>
                          <a:cs typeface="Times New Roman" panose="02020603050405020304" pitchFamily="18" charset="0"/>
                        </a:rPr>
                        <a:t>Quyidagicha taqsimlanadi</a:t>
                      </a:r>
                    </a:p>
                    <a:p>
                      <a:pPr marL="152400" marR="0">
                        <a:lnSpc>
                          <a:spcPct val="107000"/>
                        </a:lnSpc>
                        <a:spcBef>
                          <a:spcPts val="0"/>
                        </a:spcBef>
                        <a:spcAft>
                          <a:spcPts val="0"/>
                        </a:spcAft>
                      </a:pPr>
                      <a:r>
                        <a:rPr lang="uz-Latn-UZ" sz="1400" i="1">
                          <a:solidFill>
                            <a:srgbClr val="000000"/>
                          </a:solidFill>
                          <a:latin typeface="Gill Sans" panose="020B0604020202020204" charset="0"/>
                          <a:ea typeface="Calibri" panose="020F0502020204030204" pitchFamily="34" charset="0"/>
                          <a:cs typeface="Times New Roman" panose="02020603050405020304" pitchFamily="18" charset="0"/>
                        </a:rPr>
                        <a:t>AQSh tarixi va geografiyasi (1)</a:t>
                      </a:r>
                    </a:p>
                    <a:p>
                      <a:pPr marL="152400" marR="0">
                        <a:lnSpc>
                          <a:spcPct val="107000"/>
                        </a:lnSpc>
                        <a:spcBef>
                          <a:spcPts val="0"/>
                        </a:spcBef>
                        <a:spcAft>
                          <a:spcPts val="0"/>
                        </a:spcAft>
                      </a:pPr>
                      <a:r>
                        <a:rPr lang="uz-Latn-UZ" sz="1400" i="1">
                          <a:solidFill>
                            <a:srgbClr val="000000"/>
                          </a:solidFill>
                          <a:latin typeface="Gill Sans" panose="020B0604020202020204" charset="0"/>
                          <a:ea typeface="Calibri" panose="020F0502020204030204" pitchFamily="34" charset="0"/>
                          <a:cs typeface="Times New Roman" panose="02020603050405020304" pitchFamily="18" charset="0"/>
                        </a:rPr>
                        <a:t>Jahon tarixi va geografiyasi (2)</a:t>
                      </a:r>
                    </a:p>
                    <a:p>
                      <a:pPr marL="152400" marR="0">
                        <a:lnSpc>
                          <a:spcPct val="107000"/>
                        </a:lnSpc>
                        <a:spcBef>
                          <a:spcPts val="0"/>
                        </a:spcBef>
                        <a:spcAft>
                          <a:spcPts val="0"/>
                        </a:spcAft>
                      </a:pPr>
                      <a:r>
                        <a:rPr lang="uz-Latn-UZ" sz="1400" i="1">
                          <a:solidFill>
                            <a:srgbClr val="000000"/>
                          </a:solidFill>
                          <a:latin typeface="Gill Sans" panose="020B0604020202020204" charset="0"/>
                          <a:ea typeface="Calibri" panose="020F0502020204030204" pitchFamily="34" charset="0"/>
                          <a:cs typeface="Times New Roman" panose="02020603050405020304" pitchFamily="18" charset="0"/>
                        </a:rPr>
                        <a:t>Hukumatda ishtirok etish (½)</a:t>
                      </a:r>
                    </a:p>
                    <a:p>
                      <a:pPr marL="152400" marR="0">
                        <a:lnSpc>
                          <a:spcPct val="107000"/>
                        </a:lnSpc>
                        <a:spcBef>
                          <a:spcPts val="0"/>
                        </a:spcBef>
                        <a:spcAft>
                          <a:spcPts val="0"/>
                        </a:spcAft>
                      </a:pPr>
                      <a:r>
                        <a:rPr lang="uz-Latn-UZ" sz="1400" i="1">
                          <a:solidFill>
                            <a:srgbClr val="000000"/>
                          </a:solidFill>
                          <a:latin typeface="Gill Sans" panose="020B0604020202020204" charset="0"/>
                          <a:ea typeface="Calibri" panose="020F0502020204030204" pitchFamily="34" charset="0"/>
                          <a:cs typeface="Times New Roman" panose="02020603050405020304" pitchFamily="18" charset="0"/>
                        </a:rPr>
                        <a:t>Iqtisod (½)</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4</a:t>
                      </a: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79204829"/>
                  </a:ext>
                </a:extLst>
              </a:tr>
              <a:tr h="846667">
                <a:tc>
                  <a:txBody>
                    <a:bodyPr/>
                    <a:lstStyle/>
                    <a:p>
                      <a:pPr marL="0" marR="0">
                        <a:lnSpc>
                          <a:spcPct val="107000"/>
                        </a:lnSpc>
                        <a:spcBef>
                          <a:spcPts val="0"/>
                        </a:spcBef>
                        <a:spcAft>
                          <a:spcPts val="0"/>
                        </a:spcAft>
                      </a:pPr>
                      <a:r>
                        <a:rPr lang="uz-Latn-UZ" sz="1400" dirty="0">
                          <a:solidFill>
                            <a:srgbClr val="000000"/>
                          </a:solidFill>
                          <a:latin typeface="Gill Sans" panose="020B0604020202020204" charset="0"/>
                          <a:ea typeface="Calibri" panose="020F0502020204030204" pitchFamily="34" charset="0"/>
                          <a:cs typeface="Times New Roman" panose="02020603050405020304" pitchFamily="18" charset="0"/>
                        </a:rPr>
                        <a:t>Tabiiy fanlar</a:t>
                      </a:r>
                    </a:p>
                    <a:p>
                      <a:pPr marL="0" marR="0">
                        <a:lnSpc>
                          <a:spcPct val="107000"/>
                        </a:lnSpc>
                        <a:spcBef>
                          <a:spcPts val="0"/>
                        </a:spcBef>
                        <a:spcAft>
                          <a:spcPts val="0"/>
                        </a:spcAft>
                      </a:pPr>
                      <a:r>
                        <a:rPr lang="uz-Latn-UZ" sz="1400" i="1" dirty="0">
                          <a:solidFill>
                            <a:srgbClr val="000000"/>
                          </a:solidFill>
                          <a:latin typeface="Gill Sans" panose="020B0604020202020204" charset="0"/>
                          <a:ea typeface="Calibri" panose="020F0502020204030204" pitchFamily="34" charset="0"/>
                          <a:cs typeface="Times New Roman" panose="02020603050405020304" pitchFamily="18" charset="0"/>
                        </a:rPr>
                        <a:t>Quyidagicha taqsimlanadi</a:t>
                      </a:r>
                    </a:p>
                    <a:p>
                      <a:pPr marL="152400" marR="0">
                        <a:lnSpc>
                          <a:spcPct val="107000"/>
                        </a:lnSpc>
                        <a:spcBef>
                          <a:spcPts val="0"/>
                        </a:spcBef>
                        <a:spcAft>
                          <a:spcPts val="0"/>
                        </a:spcAft>
                      </a:pPr>
                      <a:r>
                        <a:rPr lang="uz-Latn-UZ" sz="1400" i="1" dirty="0">
                          <a:solidFill>
                            <a:srgbClr val="000000"/>
                          </a:solidFill>
                          <a:latin typeface="Gill Sans" panose="020B0604020202020204" charset="0"/>
                          <a:ea typeface="Calibri" panose="020F0502020204030204" pitchFamily="34" charset="0"/>
                          <a:cs typeface="Times New Roman" panose="02020603050405020304" pitchFamily="18" charset="0"/>
                        </a:rPr>
                        <a:t>Hayot haqidagi fanlar (1)</a:t>
                      </a:r>
                    </a:p>
                    <a:p>
                      <a:pPr marL="152400" marR="0">
                        <a:lnSpc>
                          <a:spcPct val="107000"/>
                        </a:lnSpc>
                        <a:spcBef>
                          <a:spcPts val="0"/>
                        </a:spcBef>
                        <a:spcAft>
                          <a:spcPts val="0"/>
                        </a:spcAft>
                      </a:pPr>
                      <a:r>
                        <a:rPr lang="uz-Latn-UZ" sz="1400" i="1" dirty="0">
                          <a:solidFill>
                            <a:srgbClr val="000000"/>
                          </a:solidFill>
                          <a:latin typeface="Gill Sans" panose="020B0604020202020204" charset="0"/>
                          <a:ea typeface="Calibri" panose="020F0502020204030204" pitchFamily="34" charset="0"/>
                          <a:cs typeface="Times New Roman" panose="02020603050405020304" pitchFamily="18" charset="0"/>
                        </a:rPr>
                        <a:t>Fizika fanlari (1)</a:t>
                      </a:r>
                    </a:p>
                    <a:p>
                      <a:pPr marL="152400" marR="0">
                        <a:lnSpc>
                          <a:spcPct val="107000"/>
                        </a:lnSpc>
                        <a:spcBef>
                          <a:spcPts val="0"/>
                        </a:spcBef>
                        <a:spcAft>
                          <a:spcPts val="0"/>
                        </a:spcAft>
                      </a:pPr>
                      <a:r>
                        <a:rPr lang="uz-Latn-UZ" sz="1400" i="1" dirty="0">
                          <a:solidFill>
                            <a:srgbClr val="000000"/>
                          </a:solidFill>
                          <a:latin typeface="Gill Sans" panose="020B0604020202020204" charset="0"/>
                          <a:ea typeface="Calibri" panose="020F0502020204030204" pitchFamily="34" charset="0"/>
                          <a:cs typeface="Times New Roman" panose="02020603050405020304" pitchFamily="18" charset="0"/>
                        </a:rPr>
                        <a:t>Hayot va fizika haqida fanlari(1)</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3</a:t>
                      </a: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71580489"/>
                  </a:ext>
                </a:extLst>
              </a:tr>
              <a:tr h="183834">
                <a:tc>
                  <a:txBody>
                    <a:bodyPr/>
                    <a:lstStyle/>
                    <a:p>
                      <a:pPr marL="0" marR="0">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Matematika</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3</a:t>
                      </a: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19510975"/>
                  </a:ext>
                </a:extLst>
              </a:tr>
              <a:tr h="183834">
                <a:tc>
                  <a:txBody>
                    <a:bodyPr/>
                    <a:lstStyle/>
                    <a:p>
                      <a:pPr marL="0" marR="0">
                        <a:lnSpc>
                          <a:spcPct val="107000"/>
                        </a:lnSpc>
                        <a:spcBef>
                          <a:spcPts val="0"/>
                        </a:spcBef>
                        <a:spcAft>
                          <a:spcPts val="0"/>
                        </a:spcAft>
                      </a:pPr>
                      <a:r>
                        <a:rPr lang="uz-Latn-UZ" sz="1400" dirty="0">
                          <a:solidFill>
                            <a:srgbClr val="000000"/>
                          </a:solidFill>
                          <a:latin typeface="Gill Sans" panose="020B0604020202020204" charset="0"/>
                          <a:ea typeface="Calibri" panose="020F0502020204030204" pitchFamily="34" charset="0"/>
                          <a:cs typeface="Times New Roman" panose="02020603050405020304" pitchFamily="18" charset="0"/>
                        </a:rPr>
                        <a:t>Xorijiy tillar</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0160" marR="0" algn="ctr">
                        <a:lnSpc>
                          <a:spcPct val="107000"/>
                        </a:lnSpc>
                        <a:spcBef>
                          <a:spcPts val="0"/>
                        </a:spcBef>
                        <a:spcAft>
                          <a:spcPts val="0"/>
                        </a:spcAft>
                        <a:tabLst>
                          <a:tab pos="295910" algn="l"/>
                        </a:tabLs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1</a:t>
                      </a: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96475802"/>
                  </a:ext>
                </a:extLst>
              </a:tr>
              <a:tr h="208065">
                <a:tc>
                  <a:txBody>
                    <a:bodyPr/>
                    <a:lstStyle/>
                    <a:p>
                      <a:pPr marL="0" marR="0">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Tasviriy san'at, musiqa, raqs va/yoki teatr</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1</a:t>
                      </a: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11800576"/>
                  </a:ext>
                </a:extLst>
              </a:tr>
              <a:tr h="376209">
                <a:tc>
                  <a:txBody>
                    <a:bodyPr/>
                    <a:lstStyle/>
                    <a:p>
                      <a:pPr marL="0" marR="0">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Jismoniy tarbiya </a:t>
                      </a:r>
                    </a:p>
                    <a:p>
                      <a:pPr marL="0" marR="0">
                        <a:lnSpc>
                          <a:spcPct val="107000"/>
                        </a:lnSpc>
                        <a:spcBef>
                          <a:spcPts val="0"/>
                        </a:spcBef>
                        <a:spcAft>
                          <a:spcPts val="0"/>
                        </a:spcAft>
                      </a:pPr>
                      <a:r>
                        <a:rPr lang="uz-Latn-UZ" sz="1400" i="1">
                          <a:solidFill>
                            <a:srgbClr val="000000"/>
                          </a:solidFill>
                          <a:latin typeface="Gill Sans" panose="020B0604020202020204" charset="0"/>
                          <a:ea typeface="Calibri" panose="020F0502020204030204" pitchFamily="34" charset="0"/>
                          <a:cs typeface="Times New Roman" panose="02020603050405020304" pitchFamily="18" charset="0"/>
                        </a:rPr>
                        <a:t>(har semestrda ishtirok etish)</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2</a:t>
                      </a: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76695373"/>
                  </a:ext>
                </a:extLst>
              </a:tr>
              <a:tr h="183834">
                <a:tc>
                  <a:txBody>
                    <a:bodyPr/>
                    <a:lstStyle/>
                    <a:p>
                      <a:pPr marL="0" marR="0">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Salomatlik</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½ </a:t>
                      </a: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19212892"/>
                  </a:ext>
                </a:extLst>
              </a:tr>
              <a:tr h="183834">
                <a:tc>
                  <a:txBody>
                    <a:bodyPr/>
                    <a:lstStyle/>
                    <a:p>
                      <a:pPr marL="0" marR="0">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Ixtiyoriy fanlar</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uz-Latn-UZ" sz="1400">
                          <a:solidFill>
                            <a:srgbClr val="000000"/>
                          </a:solidFill>
                          <a:latin typeface="Gill Sans" panose="020B0604020202020204" charset="0"/>
                          <a:ea typeface="Calibri" panose="020F0502020204030204" pitchFamily="34" charset="0"/>
                          <a:cs typeface="Times New Roman" panose="02020603050405020304" pitchFamily="18" charset="0"/>
                        </a:rPr>
                        <a:t>3 ½ </a:t>
                      </a: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03362376"/>
                  </a:ext>
                </a:extLst>
              </a:tr>
              <a:tr h="183834">
                <a:tc>
                  <a:txBody>
                    <a:bodyPr/>
                    <a:lstStyle/>
                    <a:p>
                      <a:pPr marL="0" marR="0" algn="r">
                        <a:lnSpc>
                          <a:spcPct val="107000"/>
                        </a:lnSpc>
                        <a:spcBef>
                          <a:spcPts val="0"/>
                        </a:spcBef>
                        <a:spcAft>
                          <a:spcPts val="0"/>
                        </a:spcAft>
                      </a:pPr>
                      <a:r>
                        <a:rPr lang="uz-Latn-UZ" sz="1400" b="1">
                          <a:solidFill>
                            <a:srgbClr val="000000"/>
                          </a:solidFill>
                          <a:latin typeface="Gill Sans" panose="020B0604020202020204" charset="0"/>
                          <a:ea typeface="Calibri" panose="020F0502020204030204" pitchFamily="34" charset="0"/>
                          <a:cs typeface="Times New Roman" panose="02020603050405020304" pitchFamily="18" charset="0"/>
                        </a:rPr>
                        <a:t>Jami</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uz-Latn-UZ" sz="1400" b="1" dirty="0">
                          <a:solidFill>
                            <a:srgbClr val="000000"/>
                          </a:solidFill>
                          <a:latin typeface="Gill Sans" panose="020B0604020202020204" charset="0"/>
                          <a:ea typeface="Calibri" panose="020F0502020204030204" pitchFamily="34" charset="0"/>
                          <a:cs typeface="Times New Roman" panose="02020603050405020304" pitchFamily="18" charset="0"/>
                        </a:rPr>
                        <a:t>22</a:t>
                      </a: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802649924"/>
                  </a:ext>
                </a:extLst>
              </a:tr>
            </a:tbl>
          </a:graphicData>
        </a:graphic>
      </p:graphicFrame>
    </p:spTree>
    <p:extLst>
      <p:ext uri="{BB962C8B-B14F-4D97-AF65-F5344CB8AC3E}">
        <p14:creationId xmlns:p14="http://schemas.microsoft.com/office/powerpoint/2010/main" val="57210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DB23-F64A-4B38-9F2E-2C7E5C982BD7}"/>
              </a:ext>
            </a:extLst>
          </p:cNvPr>
          <p:cNvSpPr>
            <a:spLocks noGrp="1"/>
          </p:cNvSpPr>
          <p:nvPr>
            <p:ph type="title"/>
          </p:nvPr>
        </p:nvSpPr>
        <p:spPr/>
        <p:txBody>
          <a:bodyPr/>
          <a:lstStyle/>
          <a:p>
            <a:r>
              <a:rPr lang="uz-Latn-UZ"/>
              <a:t>BIR NECHA QISMLI (+1) YOʻLLAR</a:t>
            </a:r>
          </a:p>
        </p:txBody>
      </p:sp>
      <p:sp>
        <p:nvSpPr>
          <p:cNvPr id="8" name="Content Placeholder 23">
            <a:extLst>
              <a:ext uri="{FF2B5EF4-FFF2-40B4-BE49-F238E27FC236}">
                <a16:creationId xmlns:a16="http://schemas.microsoft.com/office/drawing/2014/main" id="{C1DFDA8F-FA99-4BAF-9DC0-CCF66E488CD7}"/>
              </a:ext>
            </a:extLst>
          </p:cNvPr>
          <p:cNvSpPr>
            <a:spLocks noGrp="1"/>
          </p:cNvSpPr>
          <p:nvPr>
            <p:ph sz="half" idx="1"/>
          </p:nvPr>
        </p:nvSpPr>
        <p:spPr>
          <a:xfrm>
            <a:off x="1100089" y="2192279"/>
            <a:ext cx="3786188" cy="1077475"/>
          </a:xfrm>
        </p:spPr>
        <p:txBody>
          <a:bodyPr>
            <a:normAutofit fontScale="92500" lnSpcReduction="20000"/>
          </a:bodyPr>
          <a:lstStyle/>
          <a:p>
            <a:pPr marL="123444" indent="0" algn="ctr">
              <a:buNone/>
            </a:pPr>
            <a:r>
              <a:rPr lang="uz-Latn-UZ" sz="8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4</a:t>
            </a:r>
          </a:p>
        </p:txBody>
      </p:sp>
      <p:sp>
        <p:nvSpPr>
          <p:cNvPr id="5" name="Content Placeholder 4">
            <a:extLst>
              <a:ext uri="{FF2B5EF4-FFF2-40B4-BE49-F238E27FC236}">
                <a16:creationId xmlns:a16="http://schemas.microsoft.com/office/drawing/2014/main" id="{C3C99319-BDC1-4E5E-B713-8DC212771F9B}"/>
              </a:ext>
            </a:extLst>
          </p:cNvPr>
          <p:cNvSpPr>
            <a:spLocks noGrp="1"/>
          </p:cNvSpPr>
          <p:nvPr>
            <p:ph sz="half" idx="10"/>
          </p:nvPr>
        </p:nvSpPr>
        <p:spPr>
          <a:xfrm>
            <a:off x="1546578" y="3317661"/>
            <a:ext cx="2787561" cy="1123827"/>
          </a:xfrm>
        </p:spPr>
        <p:txBody>
          <a:bodyPr anchor="t">
            <a:normAutofit fontScale="77500" lnSpcReduction="20000"/>
          </a:bodyPr>
          <a:lstStyle/>
          <a:p>
            <a:pPr marL="123444" lvl="0" indent="0" algn="ctr">
              <a:spcBef>
                <a:spcPct val="0"/>
              </a:spcBef>
              <a:spcAft>
                <a:spcPts val="0"/>
              </a:spcAft>
              <a:buSzTx/>
              <a:buNone/>
              <a:defRPr/>
            </a:pPr>
            <a:r>
              <a:rPr lang="uz-Latn-UZ" sz="2000" b="1">
                <a:solidFill>
                  <a:prstClr val="black"/>
                </a:solidFill>
                <a:ea typeface="ＭＳ Ｐゴシック" pitchFamily="34" charset="-128"/>
              </a:rPr>
              <a:t>Barcha talabalar 4 ta majburiy baholash topshiriqlarini topshirishlari kerak (har bir fandan bittadan)</a:t>
            </a:r>
          </a:p>
        </p:txBody>
      </p:sp>
      <p:sp>
        <p:nvSpPr>
          <p:cNvPr id="9" name="Left Brace 8">
            <a:extLst>
              <a:ext uri="{FF2B5EF4-FFF2-40B4-BE49-F238E27FC236}">
                <a16:creationId xmlns:a16="http://schemas.microsoft.com/office/drawing/2014/main" id="{AC2FF1DA-8F32-4B1B-BEFD-D34E349CEC87}"/>
              </a:ext>
              <a:ext uri="{C183D7F6-B498-43B3-948B-1728B52AA6E4}">
                <adec:decorative xmlns:adec="http://schemas.microsoft.com/office/drawing/2017/decorative" val="1"/>
              </a:ext>
            </a:extLst>
          </p:cNvPr>
          <p:cNvSpPr>
            <a:spLocks/>
          </p:cNvSpPr>
          <p:nvPr/>
        </p:nvSpPr>
        <p:spPr bwMode="auto">
          <a:xfrm rot="5400000">
            <a:off x="2827473" y="2345372"/>
            <a:ext cx="331419" cy="4646645"/>
          </a:xfrm>
          <a:prstGeom prst="leftBrace">
            <a:avLst>
              <a:gd name="adj1" fmla="val 83623"/>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pic>
        <p:nvPicPr>
          <p:cNvPr id="22" name="Content Placeholder 26" descr="individual circles containing each of the four required disciplinary assessments (English, mathematics, science, and social studies)">
            <a:extLst>
              <a:ext uri="{FF2B5EF4-FFF2-40B4-BE49-F238E27FC236}">
                <a16:creationId xmlns:a16="http://schemas.microsoft.com/office/drawing/2014/main" id="{87B73150-02E1-46E6-A8CB-9573A5B12E4C}"/>
              </a:ext>
            </a:extLst>
          </p:cNvPr>
          <p:cNvPicPr>
            <a:picLocks noGrp="1" noChangeAspect="1"/>
          </p:cNvPicPr>
          <p:nvPr>
            <p:ph sz="half" idx="12"/>
          </p:nvPr>
        </p:nvPicPr>
        <p:blipFill>
          <a:blip r:embed="rId3"/>
          <a:stretch>
            <a:fillRect/>
          </a:stretch>
        </p:blipFill>
        <p:spPr>
          <a:xfrm>
            <a:off x="190489" y="4834404"/>
            <a:ext cx="5328550" cy="1466918"/>
          </a:xfrm>
          <a:prstGeom prst="rect">
            <a:avLst/>
          </a:prstGeom>
        </p:spPr>
      </p:pic>
      <p:sp>
        <p:nvSpPr>
          <p:cNvPr id="4" name="Content Placeholder 3">
            <a:extLst>
              <a:ext uri="{FF2B5EF4-FFF2-40B4-BE49-F238E27FC236}">
                <a16:creationId xmlns:a16="http://schemas.microsoft.com/office/drawing/2014/main" id="{FEC0C66A-3A8F-4D09-9BA6-3FDD5EA8998F}"/>
              </a:ext>
            </a:extLst>
          </p:cNvPr>
          <p:cNvSpPr>
            <a:spLocks noGrp="1"/>
          </p:cNvSpPr>
          <p:nvPr>
            <p:ph sz="half" idx="2"/>
          </p:nvPr>
        </p:nvSpPr>
        <p:spPr>
          <a:xfrm>
            <a:off x="5039668" y="3477470"/>
            <a:ext cx="1523416" cy="1466919"/>
          </a:xfrm>
        </p:spPr>
        <p:txBody>
          <a:bodyPr>
            <a:normAutofit/>
          </a:bodyPr>
          <a:lstStyle/>
          <a:p>
            <a:pPr marL="123444" indent="0">
              <a:buNone/>
            </a:pPr>
            <a:r>
              <a:rPr lang="uz-Latn-UZ" sz="8000" b="1">
                <a:ln w="13462">
                  <a:solidFill>
                    <a:prstClr val="white"/>
                  </a:solidFill>
                  <a:prstDash val="solid"/>
                </a:ln>
                <a:solidFill>
                  <a:prstClr val="black">
                    <a:lumMod val="85000"/>
                    <a:lumOff val="15000"/>
                  </a:prstClr>
                </a:solidFill>
                <a:effectLst>
                  <a:outerShdw dist="38100" dir="2700000" algn="bl" rotWithShape="0">
                    <a:srgbClr val="5B9BD5"/>
                  </a:outerShdw>
                </a:effectLst>
                <a:latin typeface="Gill Sans MT" panose="020B0502020104020203"/>
              </a:rPr>
              <a:t>+1</a:t>
            </a:r>
          </a:p>
        </p:txBody>
      </p:sp>
      <p:sp>
        <p:nvSpPr>
          <p:cNvPr id="19" name="Left Brace 18">
            <a:extLst>
              <a:ext uri="{FF2B5EF4-FFF2-40B4-BE49-F238E27FC236}">
                <a16:creationId xmlns:a16="http://schemas.microsoft.com/office/drawing/2014/main" id="{C1A5F95D-72BA-4E2C-94B5-C711AB62DF0F}"/>
              </a:ext>
              <a:ext uri="{C183D7F6-B498-43B3-948B-1728B52AA6E4}">
                <adec:decorative xmlns:adec="http://schemas.microsoft.com/office/drawing/2017/decorative" val="1"/>
              </a:ext>
            </a:extLst>
          </p:cNvPr>
          <p:cNvSpPr>
            <a:spLocks/>
          </p:cNvSpPr>
          <p:nvPr/>
        </p:nvSpPr>
        <p:spPr bwMode="auto">
          <a:xfrm>
            <a:off x="6563084" y="2192279"/>
            <a:ext cx="86049" cy="4213881"/>
          </a:xfrm>
          <a:prstGeom prst="leftBrace">
            <a:avLst>
              <a:gd name="adj1" fmla="val 83588"/>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grpSp>
        <p:nvGrpSpPr>
          <p:cNvPr id="11" name="Group 26" descr="individual rectangles containing each of the six pathway options: STEM (Science, Technology, Engineering, and Mathematics), humanities, arts, LOTE (Languages other than English), CTE (Career and Technical Education), and CDOS (Career Development and Occupational Studies)">
            <a:extLst>
              <a:ext uri="{FF2B5EF4-FFF2-40B4-BE49-F238E27FC236}">
                <a16:creationId xmlns:a16="http://schemas.microsoft.com/office/drawing/2014/main" id="{71F885AE-4EE1-4CF1-ADDC-EE6664B44DBC}"/>
              </a:ext>
            </a:extLst>
          </p:cNvPr>
          <p:cNvGrpSpPr>
            <a:grpSpLocks/>
          </p:cNvGrpSpPr>
          <p:nvPr/>
        </p:nvGrpSpPr>
        <p:grpSpPr bwMode="auto">
          <a:xfrm>
            <a:off x="6982414" y="1941688"/>
            <a:ext cx="1343526" cy="4118920"/>
            <a:chOff x="7056119" y="1523352"/>
            <a:chExt cx="1706882" cy="4428972"/>
          </a:xfrm>
          <a:solidFill>
            <a:schemeClr val="accent1"/>
          </a:solidFill>
        </p:grpSpPr>
        <p:sp>
          <p:nvSpPr>
            <p:cNvPr id="12" name="Freeform 16">
              <a:extLst>
                <a:ext uri="{FF2B5EF4-FFF2-40B4-BE49-F238E27FC236}">
                  <a16:creationId xmlns:a16="http://schemas.microsoft.com/office/drawing/2014/main" id="{DE46EE00-8947-4351-BAF3-B0BCE7E72173}"/>
                </a:ext>
              </a:extLst>
            </p:cNvPr>
            <p:cNvSpPr/>
            <p:nvPr/>
          </p:nvSpPr>
          <p:spPr>
            <a:xfrm>
              <a:off x="7056119" y="526406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uz-Latn-UZ" sz="2400" b="0" i="0" u="none" strike="noStrike" cap="none" normalizeH="0" baseline="0" noProof="0" dirty="0">
                  <a:ln>
                    <a:noFill/>
                  </a:ln>
                  <a:solidFill>
                    <a:prstClr val="black"/>
                  </a:solidFill>
                  <a:uLnTx/>
                  <a:uFillTx/>
                  <a:latin typeface="Gill Sans MT" panose="020B0502020104020203"/>
                  <a:ea typeface="+mn-ea"/>
                  <a:cs typeface="+mn-cs"/>
                </a:rPr>
                <a:t>CDOS</a:t>
              </a:r>
            </a:p>
          </p:txBody>
        </p:sp>
        <p:sp>
          <p:nvSpPr>
            <p:cNvPr id="13" name="Freeform 17">
              <a:extLst>
                <a:ext uri="{FF2B5EF4-FFF2-40B4-BE49-F238E27FC236}">
                  <a16:creationId xmlns:a16="http://schemas.microsoft.com/office/drawing/2014/main" id="{4B5E64A7-1188-4518-9F54-A18BE4C4A024}"/>
                </a:ext>
              </a:extLst>
            </p:cNvPr>
            <p:cNvSpPr/>
            <p:nvPr/>
          </p:nvSpPr>
          <p:spPr>
            <a:xfrm>
              <a:off x="7056119" y="450611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uz-Latn-UZ" sz="2400" b="0" i="0" u="none" strike="noStrike" cap="none" normalizeH="0" baseline="0" noProof="0">
                  <a:ln>
                    <a:noFill/>
                  </a:ln>
                  <a:solidFill>
                    <a:prstClr val="black"/>
                  </a:solidFill>
                  <a:uLnTx/>
                  <a:uFillTx/>
                  <a:latin typeface="Gill Sans MT" panose="020B0502020104020203"/>
                  <a:ea typeface="+mn-ea"/>
                  <a:cs typeface="+mn-cs"/>
                </a:rPr>
                <a:t>CTE</a:t>
              </a:r>
            </a:p>
          </p:txBody>
        </p:sp>
        <p:sp>
          <p:nvSpPr>
            <p:cNvPr id="14" name="Freeform 19">
              <a:extLst>
                <a:ext uri="{FF2B5EF4-FFF2-40B4-BE49-F238E27FC236}">
                  <a16:creationId xmlns:a16="http://schemas.microsoft.com/office/drawing/2014/main" id="{0657B379-FCB2-4FBE-BA57-617382458687}"/>
                </a:ext>
              </a:extLst>
            </p:cNvPr>
            <p:cNvSpPr/>
            <p:nvPr/>
          </p:nvSpPr>
          <p:spPr>
            <a:xfrm>
              <a:off x="7056119" y="152335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uz-Latn-UZ" sz="2400" b="0" i="0" u="none" strike="noStrike" cap="none" normalizeH="0" baseline="0" noProof="0">
                  <a:ln>
                    <a:noFill/>
                  </a:ln>
                  <a:solidFill>
                    <a:prstClr val="black"/>
                  </a:solidFill>
                  <a:uLnTx/>
                  <a:uFillTx/>
                  <a:latin typeface="Gill Sans MT" panose="020B0502020104020203"/>
                  <a:ea typeface="+mn-ea"/>
                  <a:cs typeface="+mn-cs"/>
                </a:rPr>
                <a:t>STEM</a:t>
              </a:r>
            </a:p>
          </p:txBody>
        </p:sp>
        <p:sp>
          <p:nvSpPr>
            <p:cNvPr id="15" name="Freeform 20">
              <a:extLst>
                <a:ext uri="{FF2B5EF4-FFF2-40B4-BE49-F238E27FC236}">
                  <a16:creationId xmlns:a16="http://schemas.microsoft.com/office/drawing/2014/main" id="{F1CFC22D-F927-47AF-A3D5-4CFB9B17A234}"/>
                </a:ext>
              </a:extLst>
            </p:cNvPr>
            <p:cNvSpPr/>
            <p:nvPr/>
          </p:nvSpPr>
          <p:spPr>
            <a:xfrm>
              <a:off x="7056119" y="2263126"/>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uz-Latn-UZ" sz="2000" b="0" i="0" u="none" strike="noStrike" cap="none" normalizeH="0" baseline="0" noProof="0" dirty="0">
                  <a:ln>
                    <a:noFill/>
                  </a:ln>
                  <a:solidFill>
                    <a:prstClr val="black"/>
                  </a:solidFill>
                  <a:uLnTx/>
                  <a:uFillTx/>
                  <a:latin typeface="Gill Sans MT" panose="020B0502020104020203"/>
                  <a:ea typeface="+mn-ea"/>
                  <a:cs typeface="+mn-cs"/>
                </a:rPr>
                <a:t>Gumanitar fanlar</a:t>
              </a:r>
            </a:p>
          </p:txBody>
        </p:sp>
        <p:sp>
          <p:nvSpPr>
            <p:cNvPr id="16" name="Freeform 21">
              <a:extLst>
                <a:ext uri="{FF2B5EF4-FFF2-40B4-BE49-F238E27FC236}">
                  <a16:creationId xmlns:a16="http://schemas.microsoft.com/office/drawing/2014/main" id="{F4049909-5635-4C26-9003-B1C9AE26FE53}"/>
                </a:ext>
              </a:extLst>
            </p:cNvPr>
            <p:cNvSpPr/>
            <p:nvPr/>
          </p:nvSpPr>
          <p:spPr>
            <a:xfrm>
              <a:off x="7056119" y="3002901"/>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4"/>
            </a:lnRef>
            <a:fillRef idx="3">
              <a:schemeClr val="accent4"/>
            </a:fillRef>
            <a:effectRef idx="3">
              <a:schemeClr val="accent4"/>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uz-Latn-UZ" sz="2400" b="0" i="0" u="none" strike="noStrike" cap="none" normalizeH="0" baseline="0" noProof="0" dirty="0">
                  <a:ln>
                    <a:noFill/>
                  </a:ln>
                  <a:solidFill>
                    <a:prstClr val="black"/>
                  </a:solidFill>
                  <a:uLnTx/>
                  <a:uFillTx/>
                  <a:latin typeface="Gill Sans MT" panose="020B0502020104020203"/>
                  <a:ea typeface="+mn-ea"/>
                  <a:cs typeface="+mn-cs"/>
                </a:rPr>
                <a:t>Sanʼat</a:t>
              </a:r>
            </a:p>
          </p:txBody>
        </p:sp>
        <p:sp>
          <p:nvSpPr>
            <p:cNvPr id="17" name="Freeform 22">
              <a:extLst>
                <a:ext uri="{FF2B5EF4-FFF2-40B4-BE49-F238E27FC236}">
                  <a16:creationId xmlns:a16="http://schemas.microsoft.com/office/drawing/2014/main" id="{55233874-5CD9-4446-8565-C2DF225DD6EC}"/>
                </a:ext>
              </a:extLst>
            </p:cNvPr>
            <p:cNvSpPr/>
            <p:nvPr/>
          </p:nvSpPr>
          <p:spPr>
            <a:xfrm>
              <a:off x="7056119" y="3748163"/>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lang="uz-Latn-UZ" sz="2000" dirty="0">
                  <a:solidFill>
                    <a:prstClr val="black"/>
                  </a:solidFill>
                  <a:latin typeface="Gill Sans MT" panose="020B0502020104020203"/>
                </a:rPr>
                <a:t>Xorijiy</a:t>
              </a:r>
              <a:r>
                <a:rPr kumimoji="0" lang="uz-Latn-UZ" sz="2000" b="0" i="0" u="none" strike="noStrike" cap="none" normalizeH="0" baseline="0" noProof="0" dirty="0">
                  <a:ln>
                    <a:noFill/>
                  </a:ln>
                  <a:solidFill>
                    <a:prstClr val="black"/>
                  </a:solidFill>
                  <a:uLnTx/>
                  <a:uFillTx/>
                  <a:latin typeface="Gill Sans MT" panose="020B0502020104020203"/>
                  <a:ea typeface="+mn-ea"/>
                  <a:cs typeface="+mn-cs"/>
                </a:rPr>
                <a:t> tillar</a:t>
              </a:r>
            </a:p>
          </p:txBody>
        </p:sp>
      </p:grpSp>
      <p:sp>
        <p:nvSpPr>
          <p:cNvPr id="18" name="Freeform 16">
            <a:extLst>
              <a:ext uri="{FF2B5EF4-FFF2-40B4-BE49-F238E27FC236}">
                <a16:creationId xmlns:a16="http://schemas.microsoft.com/office/drawing/2014/main" id="{E303B837-7199-4EC2-9B3F-E83F2D0A5DD0}"/>
              </a:ext>
            </a:extLst>
          </p:cNvPr>
          <p:cNvSpPr/>
          <p:nvPr/>
        </p:nvSpPr>
        <p:spPr bwMode="auto">
          <a:xfrm>
            <a:off x="6982414" y="6125417"/>
            <a:ext cx="1343526" cy="64008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2">
              <a:lumMod val="40000"/>
              <a:lumOff val="60000"/>
            </a:schemeClr>
          </a:solidFill>
          <a:ln>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uz-Latn-UZ" b="0" i="0" u="none" strike="noStrike" cap="none" normalizeH="0" baseline="0" noProof="0" dirty="0">
                <a:ln>
                  <a:noFill/>
                </a:ln>
                <a:solidFill>
                  <a:prstClr val="black"/>
                </a:solidFill>
                <a:uLnTx/>
                <a:uFillTx/>
                <a:latin typeface="Gill Sans MT" panose="020B0502020104020203"/>
                <a:ea typeface="+mn-ea"/>
                <a:cs typeface="+mn-cs"/>
              </a:rPr>
              <a:t>Fuqarolik tayyorgarligi</a:t>
            </a:r>
          </a:p>
        </p:txBody>
      </p:sp>
      <p:sp>
        <p:nvSpPr>
          <p:cNvPr id="6" name="Content Placeholder 5">
            <a:extLst>
              <a:ext uri="{FF2B5EF4-FFF2-40B4-BE49-F238E27FC236}">
                <a16:creationId xmlns:a16="http://schemas.microsoft.com/office/drawing/2014/main" id="{DF5689B3-C820-4E05-A376-606A2C99A65B}"/>
              </a:ext>
            </a:extLst>
          </p:cNvPr>
          <p:cNvSpPr>
            <a:spLocks noGrp="1"/>
          </p:cNvSpPr>
          <p:nvPr>
            <p:ph sz="half" idx="11"/>
          </p:nvPr>
        </p:nvSpPr>
        <p:spPr>
          <a:xfrm>
            <a:off x="8455378" y="2009422"/>
            <a:ext cx="3296355" cy="4213881"/>
          </a:xfrm>
        </p:spPr>
        <p:txBody>
          <a:bodyPr>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z-Latn-UZ" sz="2800" b="0" i="0" u="none" strike="noStrike" cap="none" normalizeH="0" baseline="0" noProof="0">
                <a:ln>
                  <a:noFill/>
                </a:ln>
                <a:solidFill>
                  <a:prstClr val="black"/>
                </a:solidFill>
                <a:uLnTx/>
                <a:uFillTx/>
                <a:ea typeface="+mn-ea"/>
                <a:cs typeface="+mn-cs"/>
              </a:rPr>
              <a:t>Agar talabalar Vakillar imtihonlarida 65 ball toʻplay olmasa, ular quyidagilarga haqli boʻlishlari mumkin: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z-Latn-UZ" sz="2800" b="0" i="0" u="none" strike="noStrike" cap="none" normalizeH="0" baseline="0" noProof="0">
                <a:ln>
                  <a:noFill/>
                </a:ln>
                <a:solidFill>
                  <a:prstClr val="black"/>
                </a:solidFill>
                <a:uLnTx/>
                <a:uFillTx/>
                <a:ea typeface="+mn-ea"/>
                <a:cs typeface="+mn-cs"/>
              </a:rPr>
              <a:t>Apellyatsiya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z-Latn-UZ" sz="2800" b="0" i="0" u="none" strike="noStrike" cap="none" normalizeH="0" baseline="0" noProof="0">
                <a:ln>
                  <a:noFill/>
                </a:ln>
                <a:solidFill>
                  <a:prstClr val="black"/>
                </a:solidFill>
                <a:uLnTx/>
                <a:uFillTx/>
                <a:ea typeface="+mn-ea"/>
                <a:cs typeface="+mn-cs"/>
              </a:rPr>
              <a:t>Xavfsizlik tarmoqlari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z-Latn-UZ" sz="2800" b="0" i="0" u="none" strike="noStrike" cap="none" normalizeH="0" baseline="0" noProof="0">
                <a:ln>
                  <a:noFill/>
                </a:ln>
                <a:solidFill>
                  <a:prstClr val="black"/>
                </a:solidFill>
                <a:uLnTx/>
                <a:uFillTx/>
                <a:ea typeface="+mn-ea"/>
                <a:cs typeface="+mn-cs"/>
              </a:rPr>
              <a:t>Rahbarni aniqlash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kern="1200" dirty="0">
              <a:solidFill>
                <a:prstClr val="black"/>
              </a:solidFi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z-Latn-UZ" sz="1700" b="0" i="0" u="none" strike="noStrike" cap="none" normalizeH="0" baseline="0" noProof="0">
                <a:ln>
                  <a:noFill/>
                </a:ln>
                <a:solidFill>
                  <a:prstClr val="black"/>
                </a:solidFill>
                <a:uLnTx/>
                <a:uFillTx/>
                <a:ea typeface="+mn-ea"/>
                <a:cs typeface="+mn-cs"/>
              </a:rPr>
              <a:t>STEM: Fan, texnologiya, muhandislik, matematika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z-Latn-UZ" sz="1700" b="0" i="0" u="none" strike="noStrike" cap="none" normalizeH="0" baseline="0" noProof="0">
                <a:ln>
                  <a:noFill/>
                </a:ln>
                <a:solidFill>
                  <a:prstClr val="black"/>
                </a:solidFill>
                <a:uLnTx/>
                <a:uFillTx/>
                <a:ea typeface="+mn-ea"/>
                <a:cs typeface="+mn-cs"/>
              </a:rPr>
              <a:t>CTE: Karyera va texnik taʼlim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z-Latn-UZ" sz="1700" b="0" i="0" u="none" strike="noStrike" cap="none" normalizeH="0" baseline="0" noProof="0">
                <a:ln>
                  <a:noFill/>
                </a:ln>
                <a:solidFill>
                  <a:prstClr val="black"/>
                </a:solidFill>
                <a:uLnTx/>
                <a:uFillTx/>
                <a:ea typeface="+mn-ea"/>
                <a:cs typeface="+mn-cs"/>
              </a:rPr>
              <a:t>CDOS: Karyerani rivojlantirish va kasbiy fanlar</a:t>
            </a:r>
          </a:p>
        </p:txBody>
      </p:sp>
      <p:sp>
        <p:nvSpPr>
          <p:cNvPr id="3" name="TextBox 2">
            <a:extLst>
              <a:ext uri="{FF2B5EF4-FFF2-40B4-BE49-F238E27FC236}">
                <a16:creationId xmlns:a16="http://schemas.microsoft.com/office/drawing/2014/main" id="{E727216D-E1C5-4B48-9F07-B2767236508F}"/>
              </a:ext>
            </a:extLst>
          </p:cNvPr>
          <p:cNvSpPr txBox="1"/>
          <p:nvPr/>
        </p:nvSpPr>
        <p:spPr>
          <a:xfrm>
            <a:off x="8506178" y="623428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z-Latn-UZ" sz="1400">
                <a:cs typeface="Arial"/>
              </a:rPr>
              <a:t>*Hozirda SINOV dasturida</a:t>
            </a:r>
          </a:p>
        </p:txBody>
      </p:sp>
      <p:sp>
        <p:nvSpPr>
          <p:cNvPr id="7" name="Oval 6"/>
          <p:cNvSpPr/>
          <p:nvPr/>
        </p:nvSpPr>
        <p:spPr>
          <a:xfrm>
            <a:off x="261878" y="4895901"/>
            <a:ext cx="1284700" cy="122951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dirty="0">
                <a:ln w="0"/>
                <a:solidFill>
                  <a:schemeClr val="tx1"/>
                </a:solidFill>
                <a:effectLst>
                  <a:outerShdw blurRad="38100" dist="19050" dir="2700000" algn="tl" rotWithShape="0">
                    <a:schemeClr val="dk1">
                      <a:alpha val="40000"/>
                    </a:schemeClr>
                  </a:outerShdw>
                </a:effectLst>
              </a:rPr>
              <a:t>Ingliz tili</a:t>
            </a:r>
            <a:endParaRPr lang="en-US" dirty="0"/>
          </a:p>
        </p:txBody>
      </p:sp>
      <p:sp>
        <p:nvSpPr>
          <p:cNvPr id="20" name="Oval 19"/>
          <p:cNvSpPr/>
          <p:nvPr/>
        </p:nvSpPr>
        <p:spPr>
          <a:xfrm>
            <a:off x="1554790" y="4895901"/>
            <a:ext cx="1284700" cy="122951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dirty="0">
                <a:ln w="0"/>
                <a:solidFill>
                  <a:schemeClr val="tx1"/>
                </a:solidFill>
                <a:effectLst>
                  <a:outerShdw blurRad="38100" dist="19050" dir="2700000" algn="tl" rotWithShape="0">
                    <a:schemeClr val="dk1">
                      <a:alpha val="40000"/>
                    </a:schemeClr>
                  </a:outerShdw>
                </a:effectLst>
              </a:rPr>
              <a:t>Matematika</a:t>
            </a:r>
            <a:endParaRPr lang="en-US" dirty="0"/>
          </a:p>
        </p:txBody>
      </p:sp>
      <p:sp>
        <p:nvSpPr>
          <p:cNvPr id="21" name="Oval 20"/>
          <p:cNvSpPr/>
          <p:nvPr/>
        </p:nvSpPr>
        <p:spPr>
          <a:xfrm>
            <a:off x="2869003" y="4895901"/>
            <a:ext cx="1284700" cy="122951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dirty="0">
                <a:ln w="0"/>
                <a:solidFill>
                  <a:schemeClr val="tx1"/>
                </a:solidFill>
                <a:effectLst>
                  <a:outerShdw blurRad="38100" dist="19050" dir="2700000" algn="tl" rotWithShape="0">
                    <a:schemeClr val="dk1">
                      <a:alpha val="40000"/>
                    </a:schemeClr>
                  </a:outerShdw>
                </a:effectLst>
              </a:rPr>
              <a:t>Tabiiy fanlar</a:t>
            </a:r>
            <a:endParaRPr lang="en-US" dirty="0"/>
          </a:p>
        </p:txBody>
      </p:sp>
      <p:sp>
        <p:nvSpPr>
          <p:cNvPr id="23" name="Oval 22"/>
          <p:cNvSpPr/>
          <p:nvPr/>
        </p:nvSpPr>
        <p:spPr>
          <a:xfrm>
            <a:off x="4163912" y="4895901"/>
            <a:ext cx="1284700" cy="122951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dirty="0">
                <a:ln w="0"/>
                <a:solidFill>
                  <a:schemeClr val="tx1"/>
                </a:solidFill>
                <a:effectLst>
                  <a:outerShdw blurRad="38100" dist="19050" dir="2700000" algn="tl" rotWithShape="0">
                    <a:schemeClr val="dk1">
                      <a:alpha val="40000"/>
                    </a:schemeClr>
                  </a:outerShdw>
                </a:effectLst>
              </a:rPr>
              <a:t>Ijtimoiy fanlar</a:t>
            </a:r>
            <a:endParaRPr lang="en-US" dirty="0"/>
          </a:p>
        </p:txBody>
      </p:sp>
    </p:spTree>
    <p:extLst>
      <p:ext uri="{BB962C8B-B14F-4D97-AF65-F5344CB8AC3E}">
        <p14:creationId xmlns:p14="http://schemas.microsoft.com/office/powerpoint/2010/main" val="339503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EBBB-5816-428B-901C-FD6D8CBB64B5}"/>
              </a:ext>
            </a:extLst>
          </p:cNvPr>
          <p:cNvSpPr>
            <a:spLocks noGrp="1"/>
          </p:cNvSpPr>
          <p:nvPr>
            <p:ph type="title"/>
          </p:nvPr>
        </p:nvSpPr>
        <p:spPr/>
        <p:txBody>
          <a:bodyPr/>
          <a:lstStyle/>
          <a:p>
            <a:r>
              <a:rPr lang="uz-Latn-UZ"/>
              <a:t>DIPLOM TURLARI</a:t>
            </a:r>
          </a:p>
        </p:txBody>
      </p:sp>
      <p:sp>
        <p:nvSpPr>
          <p:cNvPr id="6" name="Content Placeholder 5">
            <a:extLst>
              <a:ext uri="{FF2B5EF4-FFF2-40B4-BE49-F238E27FC236}">
                <a16:creationId xmlns:a16="http://schemas.microsoft.com/office/drawing/2014/main" id="{7056464F-DA51-43D6-8A51-7280CF292BE2}"/>
              </a:ext>
            </a:extLst>
          </p:cNvPr>
          <p:cNvSpPr>
            <a:spLocks noGrp="1"/>
          </p:cNvSpPr>
          <p:nvPr>
            <p:ph sz="half" idx="1"/>
          </p:nvPr>
        </p:nvSpPr>
        <p:spPr>
          <a:xfrm>
            <a:off x="958895" y="2119907"/>
            <a:ext cx="2871216" cy="758952"/>
          </a:xfrm>
          <a:solidFill>
            <a:schemeClr val="accent1"/>
          </a:solidFill>
        </p:spPr>
        <p:txBody>
          <a:bodyPr>
            <a:normAutofit/>
          </a:bodyPr>
          <a:lstStyle/>
          <a:p>
            <a:pPr marL="123444" indent="0" algn="ctr">
              <a:buNone/>
            </a:pPr>
            <a:r>
              <a:rPr lang="uz-Latn-UZ" sz="2400">
                <a:solidFill>
                  <a:schemeClr val="tx1"/>
                </a:solidFill>
              </a:rPr>
              <a:t>Mahalliy</a:t>
            </a:r>
          </a:p>
        </p:txBody>
      </p:sp>
      <p:sp>
        <p:nvSpPr>
          <p:cNvPr id="7" name="Content Placeholder 6">
            <a:extLst>
              <a:ext uri="{FF2B5EF4-FFF2-40B4-BE49-F238E27FC236}">
                <a16:creationId xmlns:a16="http://schemas.microsoft.com/office/drawing/2014/main" id="{A056BE87-D1CD-49E9-8700-F28C13E65D40}"/>
              </a:ext>
            </a:extLst>
          </p:cNvPr>
          <p:cNvSpPr>
            <a:spLocks noGrp="1"/>
          </p:cNvSpPr>
          <p:nvPr>
            <p:ph sz="half" idx="2"/>
          </p:nvPr>
        </p:nvSpPr>
        <p:spPr>
          <a:xfrm>
            <a:off x="958896" y="2874067"/>
            <a:ext cx="2871216" cy="3511296"/>
          </a:xfrm>
          <a:solidFill>
            <a:schemeClr val="accent1">
              <a:lumMod val="20000"/>
              <a:lumOff val="80000"/>
            </a:schemeClr>
          </a:solidFill>
        </p:spPr>
        <p:txBody>
          <a:bodyPr anchor="t">
            <a:normAutofit/>
          </a:bodyPr>
          <a:lstStyle/>
          <a:p>
            <a:pPr lvl="0">
              <a:buFont typeface="Wingdings" panose="05000000000000000000" pitchFamily="2" charset="2"/>
              <a:buChar char="§"/>
            </a:pPr>
            <a:r>
              <a:rPr lang="uz-Latn-UZ" sz="1900" b="0">
                <a:solidFill>
                  <a:srgbClr val="0070C0"/>
                </a:solidFill>
              </a:rPr>
              <a:t>22 kredit birligi</a:t>
            </a:r>
          </a:p>
          <a:p>
            <a:pPr lvl="0">
              <a:buFont typeface="Wingdings" panose="05000000000000000000" pitchFamily="2" charset="2"/>
              <a:buChar char="§"/>
            </a:pPr>
            <a:r>
              <a:rPr lang="uz-Latn-UZ" sz="1900">
                <a:solidFill>
                  <a:schemeClr val="tx1"/>
                </a:solidFill>
              </a:rPr>
              <a:t>Baholash talablariga bajarish uchun apellyatsiyalar, xavfsizlik tarmoqlar ishlatilgan</a:t>
            </a:r>
          </a:p>
          <a:p>
            <a:pPr lvl="1">
              <a:buFont typeface="Wingdings" panose="05000000000000000000" pitchFamily="2" charset="2"/>
              <a:buChar char="§"/>
            </a:pPr>
            <a:r>
              <a:rPr lang="uz-Latn-UZ" sz="1900">
                <a:solidFill>
                  <a:schemeClr val="tx1"/>
                </a:solidFill>
              </a:rPr>
              <a:t>YOKI mahalliy diplom uchun rahbar aniqlanadi</a:t>
            </a:r>
          </a:p>
        </p:txBody>
      </p:sp>
      <p:sp>
        <p:nvSpPr>
          <p:cNvPr id="8" name="Content Placeholder 7">
            <a:extLst>
              <a:ext uri="{FF2B5EF4-FFF2-40B4-BE49-F238E27FC236}">
                <a16:creationId xmlns:a16="http://schemas.microsoft.com/office/drawing/2014/main" id="{A9ACE4AA-4928-42EA-90AB-77A65E8349BC}"/>
              </a:ext>
            </a:extLst>
          </p:cNvPr>
          <p:cNvSpPr>
            <a:spLocks noGrp="1"/>
          </p:cNvSpPr>
          <p:nvPr>
            <p:ph sz="half" idx="10"/>
          </p:nvPr>
        </p:nvSpPr>
        <p:spPr>
          <a:xfrm>
            <a:off x="4374259" y="2126404"/>
            <a:ext cx="2871216" cy="758952"/>
          </a:xfrm>
          <a:solidFill>
            <a:schemeClr val="accent2"/>
          </a:solidFill>
        </p:spPr>
        <p:txBody>
          <a:bodyPr>
            <a:normAutofit/>
          </a:bodyPr>
          <a:lstStyle/>
          <a:p>
            <a:pPr marL="123444" indent="0" algn="ctr">
              <a:buNone/>
            </a:pPr>
            <a:r>
              <a:rPr lang="uz-Latn-UZ" sz="2400" dirty="0">
                <a:solidFill>
                  <a:schemeClr val="tx1"/>
                </a:solidFill>
              </a:rPr>
              <a:t>Vakillar</a:t>
            </a:r>
          </a:p>
        </p:txBody>
      </p:sp>
      <p:sp>
        <p:nvSpPr>
          <p:cNvPr id="9" name="Content Placeholder 8">
            <a:extLst>
              <a:ext uri="{FF2B5EF4-FFF2-40B4-BE49-F238E27FC236}">
                <a16:creationId xmlns:a16="http://schemas.microsoft.com/office/drawing/2014/main" id="{71176170-BA8B-47EF-9FDB-0B3A73E74109}"/>
              </a:ext>
            </a:extLst>
          </p:cNvPr>
          <p:cNvSpPr>
            <a:spLocks noGrp="1"/>
          </p:cNvSpPr>
          <p:nvPr>
            <p:ph sz="half" idx="11"/>
          </p:nvPr>
        </p:nvSpPr>
        <p:spPr>
          <a:xfrm>
            <a:off x="4374259" y="2880564"/>
            <a:ext cx="2871216" cy="3511296"/>
          </a:xfrm>
          <a:solidFill>
            <a:schemeClr val="accent2">
              <a:lumMod val="20000"/>
              <a:lumOff val="80000"/>
            </a:schemeClr>
          </a:solidFill>
        </p:spPr>
        <p:txBody>
          <a:bodyPr anchor="t">
            <a:normAutofit/>
          </a:bodyPr>
          <a:lstStyle/>
          <a:p>
            <a:pPr lvl="0">
              <a:buFont typeface="Wingdings" panose="05000000000000000000" pitchFamily="2" charset="2"/>
              <a:buChar char="§"/>
            </a:pPr>
            <a:r>
              <a:rPr lang="uz-Latn-UZ" sz="1900" dirty="0">
                <a:solidFill>
                  <a:srgbClr val="0070C0"/>
                </a:solidFill>
              </a:rPr>
              <a:t>22 kredit birligi</a:t>
            </a:r>
          </a:p>
          <a:p>
            <a:pPr lvl="0">
              <a:buFont typeface="Wingdings" panose="05000000000000000000" pitchFamily="2" charset="2"/>
              <a:buChar char="§"/>
            </a:pPr>
            <a:r>
              <a:rPr lang="uz-Latn-UZ" sz="1900" dirty="0">
                <a:solidFill>
                  <a:schemeClr val="tx1"/>
                </a:solidFill>
              </a:rPr>
              <a:t>Barcha kerakli baholashlar boʻyicha oʻtish ballari (65+)* toʻplangan (4+1)</a:t>
            </a:r>
          </a:p>
        </p:txBody>
      </p:sp>
      <p:sp>
        <p:nvSpPr>
          <p:cNvPr id="10" name="Content Placeholder 9">
            <a:extLst>
              <a:ext uri="{FF2B5EF4-FFF2-40B4-BE49-F238E27FC236}">
                <a16:creationId xmlns:a16="http://schemas.microsoft.com/office/drawing/2014/main" id="{B825F8DF-D040-48B9-A4BB-5F9DDB715851}"/>
              </a:ext>
            </a:extLst>
          </p:cNvPr>
          <p:cNvSpPr>
            <a:spLocks noGrp="1"/>
          </p:cNvSpPr>
          <p:nvPr>
            <p:ph sz="half" idx="12"/>
          </p:nvPr>
        </p:nvSpPr>
        <p:spPr>
          <a:xfrm>
            <a:off x="7783500" y="2126404"/>
            <a:ext cx="2871216" cy="758952"/>
          </a:xfrm>
          <a:solidFill>
            <a:schemeClr val="accent4"/>
          </a:solidFill>
        </p:spPr>
        <p:txBody>
          <a:bodyPr>
            <a:normAutofit/>
          </a:bodyPr>
          <a:lstStyle/>
          <a:p>
            <a:pPr marL="123444" indent="0" algn="ctr">
              <a:buNone/>
            </a:pPr>
            <a:r>
              <a:rPr lang="uz-Latn-UZ" sz="2000">
                <a:solidFill>
                  <a:schemeClr val="tx1"/>
                </a:solidFill>
              </a:rPr>
              <a:t>Yuqori statusli vakillar</a:t>
            </a:r>
          </a:p>
        </p:txBody>
      </p:sp>
      <p:sp>
        <p:nvSpPr>
          <p:cNvPr id="11" name="Content Placeholder 8">
            <a:extLst>
              <a:ext uri="{FF2B5EF4-FFF2-40B4-BE49-F238E27FC236}">
                <a16:creationId xmlns:a16="http://schemas.microsoft.com/office/drawing/2014/main" id="{C73DBD22-955B-486D-B3A1-3C8764707F9C}"/>
              </a:ext>
            </a:extLst>
          </p:cNvPr>
          <p:cNvSpPr txBox="1">
            <a:spLocks/>
          </p:cNvSpPr>
          <p:nvPr/>
        </p:nvSpPr>
        <p:spPr>
          <a:xfrm>
            <a:off x="7783500" y="2874450"/>
            <a:ext cx="2871216" cy="3511296"/>
          </a:xfrm>
          <a:prstGeom prst="rect">
            <a:avLst/>
          </a:prstGeom>
          <a:solidFill>
            <a:schemeClr val="accent4">
              <a:lumMod val="20000"/>
              <a:lumOff val="80000"/>
            </a:schemeClr>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pPr lvl="0">
              <a:buFont typeface="Wingdings" panose="05000000000000000000" pitchFamily="2" charset="2"/>
              <a:buChar char="§"/>
            </a:pPr>
            <a:r>
              <a:rPr lang="uz-Latn-UZ" sz="2000" dirty="0">
                <a:solidFill>
                  <a:srgbClr val="0070C0"/>
                </a:solidFill>
              </a:rPr>
              <a:t>22 kredit birligi</a:t>
            </a:r>
          </a:p>
          <a:p>
            <a:pPr lvl="0">
              <a:buFont typeface="Wingdings" panose="05000000000000000000" pitchFamily="2" charset="2"/>
              <a:buChar char="§"/>
            </a:pPr>
            <a:r>
              <a:rPr lang="uz-Latn-UZ" sz="2000" dirty="0">
                <a:solidFill>
                  <a:schemeClr val="tx1"/>
                </a:solidFill>
              </a:rPr>
              <a:t>Barcha kerakli baholashlar boʻyicha oʻtish bali (65+)* toʻplangan (7+ 1)</a:t>
            </a:r>
          </a:p>
          <a:p>
            <a:pPr lvl="1">
              <a:buFont typeface="Wingdings" panose="05000000000000000000" pitchFamily="2" charset="2"/>
              <a:buChar char="§"/>
            </a:pPr>
            <a:r>
              <a:rPr lang="uz-Latn-UZ" sz="1800" dirty="0">
                <a:solidFill>
                  <a:schemeClr val="tx1"/>
                </a:solidFill>
              </a:rPr>
              <a:t>Qo'shimcha imtihonlar talab qilinadi</a:t>
            </a:r>
          </a:p>
          <a:p>
            <a:pPr lvl="2">
              <a:buFont typeface="Wingdings" panose="05000000000000000000" pitchFamily="2" charset="2"/>
              <a:buChar char="§"/>
            </a:pPr>
            <a:r>
              <a:rPr lang="uz-Latn-UZ" sz="1600" dirty="0">
                <a:solidFill>
                  <a:schemeClr val="tx1"/>
                </a:solidFill>
              </a:rPr>
              <a:t>+2 matematika</a:t>
            </a:r>
          </a:p>
          <a:p>
            <a:pPr lvl="2">
              <a:buFont typeface="Wingdings" panose="05000000000000000000" pitchFamily="2" charset="2"/>
              <a:buChar char="§"/>
            </a:pPr>
            <a:r>
              <a:rPr lang="uz-Latn-UZ" sz="1600" dirty="0">
                <a:solidFill>
                  <a:schemeClr val="tx1"/>
                </a:solidFill>
              </a:rPr>
              <a:t>+1 tabiiy fan</a:t>
            </a:r>
          </a:p>
          <a:p>
            <a:pPr lvl="0">
              <a:buFont typeface="Wingdings" panose="05000000000000000000" pitchFamily="2" charset="2"/>
              <a:buChar char="§"/>
            </a:pPr>
            <a:r>
              <a:rPr lang="uz-Latn-UZ" sz="2000" dirty="0">
                <a:solidFill>
                  <a:schemeClr val="tx1"/>
                </a:solidFill>
              </a:rPr>
              <a:t>Ketma-ketlik tugallandi</a:t>
            </a:r>
          </a:p>
        </p:txBody>
      </p:sp>
      <p:sp>
        <p:nvSpPr>
          <p:cNvPr id="4" name="TextBox 3">
            <a:extLst>
              <a:ext uri="{FF2B5EF4-FFF2-40B4-BE49-F238E27FC236}">
                <a16:creationId xmlns:a16="http://schemas.microsoft.com/office/drawing/2014/main" id="{9732FD6E-AB6D-42B4-950C-E50BEC374BF4}"/>
              </a:ext>
            </a:extLst>
          </p:cNvPr>
          <p:cNvSpPr txBox="1"/>
          <p:nvPr/>
        </p:nvSpPr>
        <p:spPr>
          <a:xfrm>
            <a:off x="958895" y="6385362"/>
            <a:ext cx="9842455" cy="52322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z-Latn-UZ" sz="1400" b="0" i="0" u="none" strike="noStrike" cap="none" normalizeH="0" baseline="0" noProof="0" dirty="0">
                <a:ln>
                  <a:noFill/>
                </a:ln>
                <a:solidFill>
                  <a:prstClr val="black"/>
                </a:solidFill>
                <a:uLnTx/>
                <a:uFillTx/>
                <a:latin typeface="Gill Sans" panose="020B0604020202020204" charset="0"/>
              </a:rPr>
              <a:t>Talaba 5 ballik oʻtish bali oraligʻida bitta Vakillar imtihon bahosi boʻyicha shikoyat qilishi mumkin va baribir Vakillar diplomini oladi.</a:t>
            </a:r>
          </a:p>
        </p:txBody>
      </p:sp>
    </p:spTree>
    <p:extLst>
      <p:ext uri="{BB962C8B-B14F-4D97-AF65-F5344CB8AC3E}">
        <p14:creationId xmlns:p14="http://schemas.microsoft.com/office/powerpoint/2010/main" val="265873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z-Latn-UZ"/>
              <a:t>Muhr va tasdiqlash variantlari</a:t>
            </a:r>
          </a:p>
        </p:txBody>
      </p:sp>
      <p:sp>
        <p:nvSpPr>
          <p:cNvPr id="7" name="Content Placeholder 2">
            <a:extLst>
              <a:ext uri="{FF2B5EF4-FFF2-40B4-BE49-F238E27FC236}">
                <a16:creationId xmlns:a16="http://schemas.microsoft.com/office/drawing/2014/main" id="{995FA7EC-E860-408B-92A0-B4319C44625C}"/>
              </a:ext>
            </a:extLst>
          </p:cNvPr>
          <p:cNvSpPr txBox="1">
            <a:spLocks/>
          </p:cNvSpPr>
          <p:nvPr/>
        </p:nvSpPr>
        <p:spPr>
          <a:xfrm>
            <a:off x="933337"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2000" b="0" i="0" u="none" strike="noStrike" cap="none" normalizeH="0" baseline="0" noProof="0">
                <a:ln>
                  <a:noFill/>
                </a:ln>
                <a:solidFill>
                  <a:sysClr val="windowText" lastClr="000000"/>
                </a:solidFill>
                <a:uLnTx/>
                <a:uFillTx/>
                <a:latin typeface="Arial" panose="020B0604020202020204"/>
                <a:ea typeface="+mn-ea"/>
                <a:cs typeface="+mn-cs"/>
              </a:rPr>
              <a:t>Mahalliy diplom</a:t>
            </a:r>
          </a:p>
        </p:txBody>
      </p:sp>
      <p:sp>
        <p:nvSpPr>
          <p:cNvPr id="22" name="Rectangle: Rounded Corners 21">
            <a:extLst>
              <a:ext uri="{FF2B5EF4-FFF2-40B4-BE49-F238E27FC236}">
                <a16:creationId xmlns:a16="http://schemas.microsoft.com/office/drawing/2014/main" id="{3498883F-800E-4C70-8715-59D1BB336220}"/>
              </a:ext>
              <a:ext uri="{C183D7F6-B498-43B3-948B-1728B52AA6E4}">
                <adec:decorative xmlns:adec="http://schemas.microsoft.com/office/drawing/2017/decorative" val="1"/>
              </a:ext>
            </a:extLst>
          </p:cNvPr>
          <p:cNvSpPr/>
          <p:nvPr/>
        </p:nvSpPr>
        <p:spPr>
          <a:xfrm>
            <a:off x="550454" y="2964487"/>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8" name="Content Placeholder 3">
            <a:extLst>
              <a:ext uri="{FF2B5EF4-FFF2-40B4-BE49-F238E27FC236}">
                <a16:creationId xmlns:a16="http://schemas.microsoft.com/office/drawing/2014/main" id="{99126EF1-4DAA-46DC-B7C9-D2922DC71268}"/>
              </a:ext>
            </a:extLst>
          </p:cNvPr>
          <p:cNvSpPr txBox="1">
            <a:spLocks/>
          </p:cNvSpPr>
          <p:nvPr/>
        </p:nvSpPr>
        <p:spPr>
          <a:xfrm>
            <a:off x="1129794" y="296448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1800" b="0" i="0" u="none" strike="noStrike" cap="none" normalizeH="0" baseline="0" noProof="0" dirty="0">
                <a:ln>
                  <a:noFill/>
                </a:ln>
                <a:solidFill>
                  <a:sysClr val="windowText" lastClr="000000"/>
                </a:solidFill>
                <a:uLnTx/>
                <a:uFillTx/>
                <a:latin typeface="Arial" panose="020B0604020202020204"/>
                <a:ea typeface="+mn-ea"/>
                <a:cs typeface="+mn-cs"/>
              </a:rPr>
              <a:t>Texnik tasdiqnoma</a:t>
            </a:r>
          </a:p>
        </p:txBody>
      </p:sp>
      <p:sp>
        <p:nvSpPr>
          <p:cNvPr id="30" name="Rectangle: Rounded Corners 29" descr="Meeting with solid fill">
            <a:extLst>
              <a:ext uri="{FF2B5EF4-FFF2-40B4-BE49-F238E27FC236}">
                <a16:creationId xmlns:a16="http://schemas.microsoft.com/office/drawing/2014/main" id="{D3A09DFC-770F-4C37-BFC0-F079C60E8F06}"/>
              </a:ext>
              <a:ext uri="{C183D7F6-B498-43B3-948B-1728B52AA6E4}">
                <adec:decorative xmlns:adec="http://schemas.microsoft.com/office/drawing/2017/decorative" val="1"/>
              </a:ext>
            </a:extLst>
          </p:cNvPr>
          <p:cNvSpPr/>
          <p:nvPr/>
        </p:nvSpPr>
        <p:spPr>
          <a:xfrm>
            <a:off x="527733" y="3555558"/>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9" name="Content Placeholder 3">
            <a:extLst>
              <a:ext uri="{FF2B5EF4-FFF2-40B4-BE49-F238E27FC236}">
                <a16:creationId xmlns:a16="http://schemas.microsoft.com/office/drawing/2014/main" id="{56B7EC0D-F2BC-404D-A86C-542C1381AC71}"/>
              </a:ext>
            </a:extLst>
          </p:cNvPr>
          <p:cNvSpPr txBox="1">
            <a:spLocks/>
          </p:cNvSpPr>
          <p:nvPr/>
        </p:nvSpPr>
        <p:spPr>
          <a:xfrm>
            <a:off x="1107073" y="3566847"/>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fontScale="925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uz-Latn-UZ" sz="1800">
                <a:latin typeface="Arial" panose="020B0604020202020204"/>
              </a:rPr>
              <a:t>Fuqarolik tayyorgarlik muhri</a:t>
            </a:r>
          </a:p>
        </p:txBody>
      </p:sp>
      <p:sp>
        <p:nvSpPr>
          <p:cNvPr id="11" name="Content Placeholder 4">
            <a:extLst>
              <a:ext uri="{FF2B5EF4-FFF2-40B4-BE49-F238E27FC236}">
                <a16:creationId xmlns:a16="http://schemas.microsoft.com/office/drawing/2014/main" id="{27CB089F-35CE-4C05-B596-C7D7031B9DF1}"/>
              </a:ext>
            </a:extLst>
          </p:cNvPr>
          <p:cNvSpPr txBox="1">
            <a:spLocks/>
          </p:cNvSpPr>
          <p:nvPr/>
        </p:nvSpPr>
        <p:spPr>
          <a:xfrm>
            <a:off x="4498648" y="2062857"/>
            <a:ext cx="2926080" cy="822960"/>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2000" b="0" i="0" u="none" strike="noStrike" cap="none" normalizeH="0" baseline="0" noProof="0">
                <a:ln>
                  <a:noFill/>
                </a:ln>
                <a:solidFill>
                  <a:sysClr val="windowText" lastClr="000000"/>
                </a:solidFill>
                <a:uLnTx/>
                <a:uFillTx/>
                <a:latin typeface="Arial" panose="020B0604020202020204"/>
                <a:ea typeface="+mn-ea"/>
                <a:cs typeface="+mn-cs"/>
              </a:rPr>
              <a:t>Vakillar diplomi</a:t>
            </a:r>
          </a:p>
        </p:txBody>
      </p:sp>
      <p:sp>
        <p:nvSpPr>
          <p:cNvPr id="23" name="Rectangle: Rounded Corners 22">
            <a:extLst>
              <a:ext uri="{FF2B5EF4-FFF2-40B4-BE49-F238E27FC236}">
                <a16:creationId xmlns:a16="http://schemas.microsoft.com/office/drawing/2014/main" id="{B063D1F7-DD2B-44A3-9ECC-495DA8BC6FD6}"/>
              </a:ext>
              <a:ext uri="{C183D7F6-B498-43B3-948B-1728B52AA6E4}">
                <adec:decorative xmlns:adec="http://schemas.microsoft.com/office/drawing/2017/decorative" val="1"/>
              </a:ext>
            </a:extLst>
          </p:cNvPr>
          <p:cNvSpPr/>
          <p:nvPr/>
        </p:nvSpPr>
        <p:spPr>
          <a:xfrm>
            <a:off x="4087893" y="2955562"/>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2" name="Content Placeholder 5">
            <a:extLst>
              <a:ext uri="{FF2B5EF4-FFF2-40B4-BE49-F238E27FC236}">
                <a16:creationId xmlns:a16="http://schemas.microsoft.com/office/drawing/2014/main" id="{3F4F3C3B-4C5F-40EA-94D9-46D79F542812}"/>
              </a:ext>
            </a:extLst>
          </p:cNvPr>
          <p:cNvSpPr txBox="1">
            <a:spLocks/>
          </p:cNvSpPr>
          <p:nvPr/>
        </p:nvSpPr>
        <p:spPr>
          <a:xfrm>
            <a:off x="4682434" y="2954454"/>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1800" b="0" i="0" u="none" strike="noStrike" cap="none" normalizeH="0" baseline="0" noProof="0" dirty="0">
                <a:ln>
                  <a:noFill/>
                </a:ln>
                <a:solidFill>
                  <a:sysClr val="windowText" lastClr="000000"/>
                </a:solidFill>
                <a:uLnTx/>
                <a:uFillTx/>
                <a:latin typeface="Arial" panose="020B0604020202020204"/>
                <a:ea typeface="+mn-ea"/>
                <a:cs typeface="+mn-cs"/>
              </a:rPr>
              <a:t>Texnik tasdiqnoma</a:t>
            </a:r>
          </a:p>
        </p:txBody>
      </p:sp>
      <p:sp>
        <p:nvSpPr>
          <p:cNvPr id="25" name="Rectangle: Rounded Corners 24">
            <a:extLst>
              <a:ext uri="{FF2B5EF4-FFF2-40B4-BE49-F238E27FC236}">
                <a16:creationId xmlns:a16="http://schemas.microsoft.com/office/drawing/2014/main" id="{D31618CE-7F44-4FEA-A87B-0B59F342CF74}"/>
              </a:ext>
              <a:ext uri="{C183D7F6-B498-43B3-948B-1728B52AA6E4}">
                <adec:decorative xmlns:adec="http://schemas.microsoft.com/office/drawing/2017/decorative" val="1"/>
              </a:ext>
            </a:extLst>
          </p:cNvPr>
          <p:cNvSpPr/>
          <p:nvPr/>
        </p:nvSpPr>
        <p:spPr>
          <a:xfrm>
            <a:off x="4093628" y="4167790"/>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3" name="Content Placeholder 3">
            <a:extLst>
              <a:ext uri="{FF2B5EF4-FFF2-40B4-BE49-F238E27FC236}">
                <a16:creationId xmlns:a16="http://schemas.microsoft.com/office/drawing/2014/main" id="{5106DB08-DFFD-49A4-8D03-7DF4CE273845}"/>
              </a:ext>
            </a:extLst>
          </p:cNvPr>
          <p:cNvSpPr txBox="1">
            <a:spLocks/>
          </p:cNvSpPr>
          <p:nvPr/>
        </p:nvSpPr>
        <p:spPr>
          <a:xfrm>
            <a:off x="4682434" y="3559786"/>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fontScale="925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1800" b="0" u="none" strike="noStrike" cap="none" normalizeH="0" baseline="0" noProof="0">
                <a:ln>
                  <a:noFill/>
                </a:ln>
                <a:uLnTx/>
                <a:uFillTx/>
                <a:latin typeface="Arial" panose="020B0604020202020204"/>
                <a:ea typeface="+mn-ea"/>
                <a:cs typeface="+mn-cs"/>
              </a:rPr>
              <a:t>Fuqarolik tayyorgarlik muhri</a:t>
            </a:r>
          </a:p>
        </p:txBody>
      </p:sp>
      <p:sp>
        <p:nvSpPr>
          <p:cNvPr id="31" name="Rectangle: Rounded Corners 30" descr="Meeting with solid fill">
            <a:extLst>
              <a:ext uri="{FF2B5EF4-FFF2-40B4-BE49-F238E27FC236}">
                <a16:creationId xmlns:a16="http://schemas.microsoft.com/office/drawing/2014/main" id="{B05BA98A-DD39-4C88-A3C1-453A2D947BA6}"/>
              </a:ext>
              <a:ext uri="{C183D7F6-B498-43B3-948B-1728B52AA6E4}">
                <adec:decorative xmlns:adec="http://schemas.microsoft.com/office/drawing/2017/decorative" val="1"/>
              </a:ext>
            </a:extLst>
          </p:cNvPr>
          <p:cNvSpPr/>
          <p:nvPr/>
        </p:nvSpPr>
        <p:spPr>
          <a:xfrm>
            <a:off x="4103094" y="3559786"/>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4" name="Content Placeholder 6">
            <a:extLst>
              <a:ext uri="{FF2B5EF4-FFF2-40B4-BE49-F238E27FC236}">
                <a16:creationId xmlns:a16="http://schemas.microsoft.com/office/drawing/2014/main" id="{3F69196E-F0C7-4338-BDF7-1CEC3A39AD8B}"/>
              </a:ext>
            </a:extLst>
          </p:cNvPr>
          <p:cNvSpPr txBox="1">
            <a:spLocks/>
          </p:cNvSpPr>
          <p:nvPr/>
        </p:nvSpPr>
        <p:spPr>
          <a:xfrm>
            <a:off x="4688169" y="4143494"/>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1800" b="0" i="0" u="none" strike="noStrike" cap="none" normalizeH="0" baseline="0" noProof="0">
                <a:ln>
                  <a:noFill/>
                </a:ln>
                <a:solidFill>
                  <a:sysClr val="windowText" lastClr="000000"/>
                </a:solidFill>
                <a:uLnTx/>
                <a:uFillTx/>
                <a:latin typeface="Arial" panose="020B0604020202020204"/>
                <a:ea typeface="+mn-ea"/>
                <a:cs typeface="+mn-cs"/>
              </a:rPr>
              <a:t>Ikkita savodlilik muhri</a:t>
            </a:r>
          </a:p>
        </p:txBody>
      </p:sp>
      <p:sp>
        <p:nvSpPr>
          <p:cNvPr id="27" name="Rectangle: Rounded Corners 26">
            <a:extLst>
              <a:ext uri="{FF2B5EF4-FFF2-40B4-BE49-F238E27FC236}">
                <a16:creationId xmlns:a16="http://schemas.microsoft.com/office/drawing/2014/main" id="{8BDAFEFD-B662-4D42-A1B2-52D69E971128}"/>
              </a:ext>
              <a:ext uri="{C183D7F6-B498-43B3-948B-1728B52AA6E4}">
                <adec:decorative xmlns:adec="http://schemas.microsoft.com/office/drawing/2017/decorative" val="1"/>
              </a:ext>
            </a:extLst>
          </p:cNvPr>
          <p:cNvSpPr/>
          <p:nvPr/>
        </p:nvSpPr>
        <p:spPr>
          <a:xfrm>
            <a:off x="4078741" y="4767430"/>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5" name="Content Placeholder 7">
            <a:extLst>
              <a:ext uri="{FF2B5EF4-FFF2-40B4-BE49-F238E27FC236}">
                <a16:creationId xmlns:a16="http://schemas.microsoft.com/office/drawing/2014/main" id="{2F532638-4531-48FB-AE9E-09DF6AE632A8}"/>
              </a:ext>
            </a:extLst>
          </p:cNvPr>
          <p:cNvSpPr txBox="1">
            <a:spLocks/>
          </p:cNvSpPr>
          <p:nvPr/>
        </p:nvSpPr>
        <p:spPr>
          <a:xfrm>
            <a:off x="4658081" y="4756722"/>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1800" b="0" i="0" u="none" strike="noStrike" cap="none" normalizeH="0" baseline="0" noProof="0" dirty="0">
                <a:ln>
                  <a:noFill/>
                </a:ln>
                <a:solidFill>
                  <a:sysClr val="windowText" lastClr="000000"/>
                </a:solidFill>
                <a:uLnTx/>
                <a:uFillTx/>
                <a:latin typeface="Arial" panose="020B0604020202020204"/>
                <a:ea typeface="+mn-ea"/>
                <a:cs typeface="+mn-cs"/>
              </a:rPr>
              <a:t>Imtiyozli tasdiqnoma</a:t>
            </a:r>
          </a:p>
        </p:txBody>
      </p:sp>
      <p:sp>
        <p:nvSpPr>
          <p:cNvPr id="16" name="Content Placeholder 8">
            <a:extLst>
              <a:ext uri="{FF2B5EF4-FFF2-40B4-BE49-F238E27FC236}">
                <a16:creationId xmlns:a16="http://schemas.microsoft.com/office/drawing/2014/main" id="{B6BBF3DC-6F02-409F-AA92-5DD9AED9D7BB}"/>
              </a:ext>
            </a:extLst>
          </p:cNvPr>
          <p:cNvSpPr txBox="1">
            <a:spLocks/>
          </p:cNvSpPr>
          <p:nvPr/>
        </p:nvSpPr>
        <p:spPr>
          <a:xfrm>
            <a:off x="8042746"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
                <a:srgbClr val="4472C4"/>
              </a:buClr>
              <a:buSzPct val="100000"/>
              <a:buFont typeface="Calibri" panose="020F0502020204030204" pitchFamily="34" charset="0"/>
              <a:buNone/>
              <a:tabLst/>
              <a:defRPr/>
            </a:pPr>
            <a:r>
              <a:rPr kumimoji="0" lang="uz-Latn-UZ" sz="2000" b="0" i="0" u="none" strike="noStrike" cap="none" normalizeH="0" baseline="0" noProof="0">
                <a:ln>
                  <a:noFill/>
                </a:ln>
                <a:solidFill>
                  <a:sysClr val="windowText" lastClr="000000"/>
                </a:solidFill>
                <a:uLnTx/>
                <a:uFillTx/>
                <a:latin typeface="Arial" panose="020B0604020202020204"/>
                <a:ea typeface="+mn-ea"/>
                <a:cs typeface="+mn-cs"/>
              </a:rPr>
              <a:t>Yuqori statusli </a:t>
            </a:r>
          </a:p>
          <a:p>
            <a:pPr marL="0" marR="0" lvl="0" indent="0" algn="ctr" defTabSz="914400" rtl="0" eaLnBrk="1" fontAlgn="auto" latinLnBrk="0" hangingPunct="1">
              <a:lnSpc>
                <a:spcPct val="110000"/>
              </a:lnSpc>
              <a:spcBef>
                <a:spcPts val="0"/>
              </a:spcBef>
              <a:spcAft>
                <a:spcPts val="0"/>
              </a:spcAft>
              <a:buClr>
                <a:srgbClr val="4472C4"/>
              </a:buClr>
              <a:buSzPct val="100000"/>
              <a:buFont typeface="Calibri" panose="020F0502020204030204" pitchFamily="34" charset="0"/>
              <a:buNone/>
              <a:tabLst/>
              <a:defRPr/>
            </a:pPr>
            <a:r>
              <a:rPr kumimoji="0" lang="uz-Latn-UZ" sz="2000" b="0" i="0" u="none" strike="noStrike" cap="none" normalizeH="0" baseline="0" noProof="0">
                <a:ln>
                  <a:noFill/>
                </a:ln>
                <a:solidFill>
                  <a:sysClr val="windowText" lastClr="000000"/>
                </a:solidFill>
                <a:uLnTx/>
                <a:uFillTx/>
                <a:latin typeface="Arial" panose="020B0604020202020204"/>
                <a:ea typeface="+mn-ea"/>
                <a:cs typeface="+mn-cs"/>
              </a:rPr>
              <a:t>Vakillar</a:t>
            </a:r>
          </a:p>
        </p:txBody>
      </p:sp>
      <p:sp>
        <p:nvSpPr>
          <p:cNvPr id="24" name="Rectangle: Rounded Corners 23">
            <a:extLst>
              <a:ext uri="{FF2B5EF4-FFF2-40B4-BE49-F238E27FC236}">
                <a16:creationId xmlns:a16="http://schemas.microsoft.com/office/drawing/2014/main" id="{5E20DA96-7C8B-4468-977C-E0D4AB34109E}"/>
              </a:ext>
              <a:ext uri="{C183D7F6-B498-43B3-948B-1728B52AA6E4}">
                <adec:decorative xmlns:adec="http://schemas.microsoft.com/office/drawing/2017/decorative" val="1"/>
              </a:ext>
            </a:extLst>
          </p:cNvPr>
          <p:cNvSpPr/>
          <p:nvPr/>
        </p:nvSpPr>
        <p:spPr>
          <a:xfrm>
            <a:off x="7597377" y="2960709"/>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7" name="Content Placeholder 9">
            <a:extLst>
              <a:ext uri="{FF2B5EF4-FFF2-40B4-BE49-F238E27FC236}">
                <a16:creationId xmlns:a16="http://schemas.microsoft.com/office/drawing/2014/main" id="{3CAEADF2-7087-443E-8D9F-14978E807A09}"/>
              </a:ext>
            </a:extLst>
          </p:cNvPr>
          <p:cNvSpPr txBox="1">
            <a:spLocks/>
          </p:cNvSpPr>
          <p:nvPr/>
        </p:nvSpPr>
        <p:spPr>
          <a:xfrm>
            <a:off x="8216482" y="296397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1800" b="0" i="0" u="none" strike="noStrike" cap="none" normalizeH="0" baseline="0" noProof="0" dirty="0">
                <a:ln>
                  <a:noFill/>
                </a:ln>
                <a:solidFill>
                  <a:sysClr val="windowText" lastClr="000000"/>
                </a:solidFill>
                <a:uLnTx/>
                <a:uFillTx/>
                <a:latin typeface="Arial" panose="020B0604020202020204"/>
                <a:ea typeface="+mn-ea"/>
                <a:cs typeface="+mn-cs"/>
              </a:rPr>
              <a:t>Texnik tasdiqnoma</a:t>
            </a:r>
          </a:p>
        </p:txBody>
      </p:sp>
      <p:sp>
        <p:nvSpPr>
          <p:cNvPr id="26" name="Rectangle: Rounded Corners 25">
            <a:extLst>
              <a:ext uri="{FF2B5EF4-FFF2-40B4-BE49-F238E27FC236}">
                <a16:creationId xmlns:a16="http://schemas.microsoft.com/office/drawing/2014/main" id="{7EB4E29E-812B-45FD-9A20-4AC6D3D64F7C}"/>
              </a:ext>
              <a:ext uri="{C183D7F6-B498-43B3-948B-1728B52AA6E4}">
                <adec:decorative xmlns:adec="http://schemas.microsoft.com/office/drawing/2017/decorative" val="1"/>
              </a:ext>
            </a:extLst>
          </p:cNvPr>
          <p:cNvSpPr/>
          <p:nvPr/>
        </p:nvSpPr>
        <p:spPr>
          <a:xfrm>
            <a:off x="7597377" y="4177077"/>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8" name="Content Placeholder 3">
            <a:extLst>
              <a:ext uri="{FF2B5EF4-FFF2-40B4-BE49-F238E27FC236}">
                <a16:creationId xmlns:a16="http://schemas.microsoft.com/office/drawing/2014/main" id="{84EC010B-0958-4EA2-97B8-DE1CA35498BB}"/>
              </a:ext>
            </a:extLst>
          </p:cNvPr>
          <p:cNvSpPr txBox="1">
            <a:spLocks/>
          </p:cNvSpPr>
          <p:nvPr/>
        </p:nvSpPr>
        <p:spPr>
          <a:xfrm>
            <a:off x="8216482" y="3571664"/>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fontScale="925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1800" b="0" u="none" strike="noStrike" cap="none" normalizeH="0" baseline="0" noProof="0">
                <a:ln>
                  <a:noFill/>
                </a:ln>
                <a:uLnTx/>
                <a:uFillTx/>
                <a:latin typeface="Arial" panose="020B0604020202020204"/>
                <a:ea typeface="+mn-ea"/>
                <a:cs typeface="+mn-cs"/>
              </a:rPr>
              <a:t>Fuqarolik tayyorgarlik muhri</a:t>
            </a:r>
          </a:p>
        </p:txBody>
      </p:sp>
      <p:sp>
        <p:nvSpPr>
          <p:cNvPr id="32" name="Rectangle: Rounded Corners 31" descr="Meeting with solid fill">
            <a:extLst>
              <a:ext uri="{FF2B5EF4-FFF2-40B4-BE49-F238E27FC236}">
                <a16:creationId xmlns:a16="http://schemas.microsoft.com/office/drawing/2014/main" id="{00A13B84-967F-4CFA-99C5-18FCE06A85CF}"/>
              </a:ext>
              <a:ext uri="{C183D7F6-B498-43B3-948B-1728B52AA6E4}">
                <adec:decorative xmlns:adec="http://schemas.microsoft.com/office/drawing/2017/decorative" val="1"/>
              </a:ext>
            </a:extLst>
          </p:cNvPr>
          <p:cNvSpPr/>
          <p:nvPr/>
        </p:nvSpPr>
        <p:spPr>
          <a:xfrm>
            <a:off x="7637142" y="3560375"/>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9" name="Content Placeholder 12">
            <a:extLst>
              <a:ext uri="{FF2B5EF4-FFF2-40B4-BE49-F238E27FC236}">
                <a16:creationId xmlns:a16="http://schemas.microsoft.com/office/drawing/2014/main" id="{EBE8E65F-4662-4D5E-BA8D-4FD8931E0075}"/>
              </a:ext>
            </a:extLst>
          </p:cNvPr>
          <p:cNvSpPr txBox="1">
            <a:spLocks/>
          </p:cNvSpPr>
          <p:nvPr/>
        </p:nvSpPr>
        <p:spPr>
          <a:xfrm>
            <a:off x="8216482" y="4192757"/>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1800" b="0" i="0" u="none" strike="noStrike" cap="none" normalizeH="0" baseline="0" noProof="0">
                <a:ln>
                  <a:noFill/>
                </a:ln>
                <a:solidFill>
                  <a:sysClr val="windowText" lastClr="000000"/>
                </a:solidFill>
                <a:uLnTx/>
                <a:uFillTx/>
                <a:latin typeface="Arial" panose="020B0604020202020204"/>
                <a:ea typeface="+mn-ea"/>
                <a:cs typeface="+mn-cs"/>
              </a:rPr>
              <a:t>Ikkita savodlilik muhri</a:t>
            </a:r>
          </a:p>
        </p:txBody>
      </p:sp>
      <p:sp>
        <p:nvSpPr>
          <p:cNvPr id="28" name="Rectangle: Rounded Corners 27">
            <a:extLst>
              <a:ext uri="{FF2B5EF4-FFF2-40B4-BE49-F238E27FC236}">
                <a16:creationId xmlns:a16="http://schemas.microsoft.com/office/drawing/2014/main" id="{90F51D13-4700-40AF-82FB-E5B1C66DEE15}"/>
              </a:ext>
              <a:ext uri="{C183D7F6-B498-43B3-948B-1728B52AA6E4}">
                <adec:decorative xmlns:adec="http://schemas.microsoft.com/office/drawing/2017/decorative" val="1"/>
              </a:ext>
            </a:extLst>
          </p:cNvPr>
          <p:cNvSpPr/>
          <p:nvPr/>
        </p:nvSpPr>
        <p:spPr>
          <a:xfrm>
            <a:off x="7597377" y="4845656"/>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0" name="Content Placeholder 13">
            <a:extLst>
              <a:ext uri="{FF2B5EF4-FFF2-40B4-BE49-F238E27FC236}">
                <a16:creationId xmlns:a16="http://schemas.microsoft.com/office/drawing/2014/main" id="{39AF6562-B8B7-4AA1-9544-46D9DA3DE6E8}"/>
              </a:ext>
            </a:extLst>
          </p:cNvPr>
          <p:cNvSpPr txBox="1">
            <a:spLocks/>
          </p:cNvSpPr>
          <p:nvPr/>
        </p:nvSpPr>
        <p:spPr>
          <a:xfrm>
            <a:off x="8216482" y="4809160"/>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1800" b="0" i="0" u="none" strike="noStrike" cap="none" normalizeH="0" baseline="0" noProof="0" dirty="0">
                <a:ln>
                  <a:noFill/>
                </a:ln>
                <a:solidFill>
                  <a:sysClr val="windowText" lastClr="000000"/>
                </a:solidFill>
                <a:uLnTx/>
                <a:uFillTx/>
                <a:latin typeface="Arial" panose="020B0604020202020204"/>
                <a:ea typeface="+mn-ea"/>
                <a:cs typeface="+mn-cs"/>
              </a:rPr>
              <a:t>Imtiyozli tasdiqnoma</a:t>
            </a:r>
          </a:p>
        </p:txBody>
      </p:sp>
      <p:sp>
        <p:nvSpPr>
          <p:cNvPr id="29" name="Rectangle: Rounded Corners 28">
            <a:extLst>
              <a:ext uri="{FF2B5EF4-FFF2-40B4-BE49-F238E27FC236}">
                <a16:creationId xmlns:a16="http://schemas.microsoft.com/office/drawing/2014/main" id="{58C4335D-B7B7-4943-9F4E-5BD00D1248D6}"/>
              </a:ext>
              <a:ext uri="{C183D7F6-B498-43B3-948B-1728B52AA6E4}">
                <adec:decorative xmlns:adec="http://schemas.microsoft.com/office/drawing/2017/decorative" val="1"/>
              </a:ext>
            </a:extLst>
          </p:cNvPr>
          <p:cNvSpPr/>
          <p:nvPr/>
        </p:nvSpPr>
        <p:spPr>
          <a:xfrm>
            <a:off x="7628772" y="5525087"/>
            <a:ext cx="579340" cy="579340"/>
          </a:xfrm>
          <a:prstGeom prst="roundRect">
            <a:avLst>
              <a:gd name="adj" fmla="val 16670"/>
            </a:avLst>
          </a:prstGeom>
          <a: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1" name="Content Placeholder 14">
            <a:extLst>
              <a:ext uri="{FF2B5EF4-FFF2-40B4-BE49-F238E27FC236}">
                <a16:creationId xmlns:a16="http://schemas.microsoft.com/office/drawing/2014/main" id="{62B95AFE-E6E4-4DFD-B1C7-499CBFCC5E1A}"/>
              </a:ext>
            </a:extLst>
          </p:cNvPr>
          <p:cNvSpPr txBox="1">
            <a:spLocks/>
          </p:cNvSpPr>
          <p:nvPr/>
        </p:nvSpPr>
        <p:spPr>
          <a:xfrm>
            <a:off x="8216482" y="5432215"/>
            <a:ext cx="2752344" cy="731520"/>
          </a:xfrm>
          <a:prstGeom prst="roundRect">
            <a:avLst/>
          </a:prstGeom>
          <a:solidFill>
            <a:srgbClr val="F3EBF9"/>
          </a:solidFill>
          <a:ln w="25400" cap="flat" cmpd="sng" algn="ctr">
            <a:solidFill>
              <a:sysClr val="window" lastClr="FFFFFF"/>
            </a:solidFill>
            <a:prstDash val="solid"/>
          </a:ln>
          <a:effectLst/>
        </p:spPr>
        <p:txBody>
          <a:bodyPr vert="horz" lIns="0" tIns="45720" rIns="0" bIns="45720" rtlCol="0">
            <a:normAutofit lnSpcReduction="1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uz-Latn-UZ" sz="1800" b="0" i="0" u="none" strike="noStrike" cap="none" normalizeH="0" baseline="0" noProof="0">
                <a:ln>
                  <a:noFill/>
                </a:ln>
                <a:solidFill>
                  <a:sysClr val="windowText" lastClr="000000"/>
                </a:solidFill>
                <a:uLnTx/>
                <a:uFillTx/>
                <a:latin typeface="Arial" panose="020B0604020202020204"/>
                <a:ea typeface="+mn-ea"/>
                <a:cs typeface="+mn-cs"/>
              </a:rPr>
              <a:t>Matematika va/yoki tabiiy fanlar boʻyicha mahorat</a:t>
            </a:r>
          </a:p>
        </p:txBody>
      </p:sp>
      <p:pic>
        <p:nvPicPr>
          <p:cNvPr id="5" name="Picture 4">
            <a:extLst>
              <a:ext uri="{FF2B5EF4-FFF2-40B4-BE49-F238E27FC236}">
                <a16:creationId xmlns:a16="http://schemas.microsoft.com/office/drawing/2014/main" id="{4048BD2B-35E6-41AE-A4F8-18F5E5246412}"/>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1170600" y="4380652"/>
            <a:ext cx="2583644" cy="1723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854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1B6F-BE7E-4F77-A3D5-B68AB451F7A3}"/>
              </a:ext>
            </a:extLst>
          </p:cNvPr>
          <p:cNvSpPr>
            <a:spLocks noGrp="1"/>
          </p:cNvSpPr>
          <p:nvPr>
            <p:ph type="title"/>
          </p:nvPr>
        </p:nvSpPr>
        <p:spPr/>
        <p:txBody>
          <a:bodyPr vert="horz" lIns="91440" tIns="45720" rIns="91440" bIns="45720" rtlCol="0" anchor="b">
            <a:normAutofit/>
          </a:bodyPr>
          <a:lstStyle/>
          <a:p>
            <a:r>
              <a:rPr lang="uz-Latn-UZ" dirty="0">
                <a:solidFill>
                  <a:srgbClr val="FFFEFF"/>
                </a:solidFill>
              </a:rPr>
              <a:t>Tamomlaganlik haqida guvohnOmalar diplom hisoblanmaydi</a:t>
            </a:r>
          </a:p>
        </p:txBody>
      </p:sp>
      <p:sp>
        <p:nvSpPr>
          <p:cNvPr id="4" name="Text Placeholder 3">
            <a:extLst>
              <a:ext uri="{FF2B5EF4-FFF2-40B4-BE49-F238E27FC236}">
                <a16:creationId xmlns:a16="http://schemas.microsoft.com/office/drawing/2014/main" id="{B12DBC98-5905-49A5-9650-8ED80CDC15F6}"/>
              </a:ext>
            </a:extLst>
          </p:cNvPr>
          <p:cNvSpPr>
            <a:spLocks noGrp="1"/>
          </p:cNvSpPr>
          <p:nvPr>
            <p:ph type="body" idx="1"/>
          </p:nvPr>
        </p:nvSpPr>
        <p:spPr>
          <a:xfrm>
            <a:off x="1727278" y="4545329"/>
            <a:ext cx="3657600" cy="536005"/>
          </a:xfrm>
        </p:spPr>
        <p:txBody>
          <a:bodyPr anchor="ctr"/>
          <a:lstStyle/>
          <a:p>
            <a:pPr algn="ctr"/>
            <a:r>
              <a:rPr lang="uz-Latn-UZ" dirty="0">
                <a:solidFill>
                  <a:schemeClr val="tx1"/>
                </a:solidFill>
              </a:rPr>
              <a:t>Koʻnikmalar va muvaffaqiyat bilan bitirganlik haqida guvohnoma</a:t>
            </a:r>
          </a:p>
        </p:txBody>
      </p:sp>
      <p:pic>
        <p:nvPicPr>
          <p:cNvPr id="10" name="Content Placeholder 9" descr="Classroom with solid fill">
            <a:extLst>
              <a:ext uri="{FF2B5EF4-FFF2-40B4-BE49-F238E27FC236}">
                <a16:creationId xmlns:a16="http://schemas.microsoft.com/office/drawing/2014/main" id="{9D275F77-3FDE-4C67-B39A-BF742EB553E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2460" y="2803180"/>
            <a:ext cx="1554480" cy="1554480"/>
          </a:xfrm>
        </p:spPr>
      </p:pic>
      <p:sp>
        <p:nvSpPr>
          <p:cNvPr id="6" name="Text Placeholder 5">
            <a:extLst>
              <a:ext uri="{FF2B5EF4-FFF2-40B4-BE49-F238E27FC236}">
                <a16:creationId xmlns:a16="http://schemas.microsoft.com/office/drawing/2014/main" id="{45326B10-C4B7-4D36-94F2-9C872D75A882}"/>
              </a:ext>
            </a:extLst>
          </p:cNvPr>
          <p:cNvSpPr>
            <a:spLocks noGrp="1"/>
          </p:cNvSpPr>
          <p:nvPr>
            <p:ph type="body" sz="quarter" idx="3"/>
          </p:nvPr>
        </p:nvSpPr>
        <p:spPr>
          <a:xfrm>
            <a:off x="6807122" y="4527961"/>
            <a:ext cx="3657600" cy="553373"/>
          </a:xfrm>
        </p:spPr>
        <p:txBody>
          <a:bodyPr anchor="ctr"/>
          <a:lstStyle/>
          <a:p>
            <a:pPr algn="ctr"/>
            <a:r>
              <a:rPr lang="uz-Latn-UZ" dirty="0">
                <a:solidFill>
                  <a:schemeClr val="tx1"/>
                </a:solidFill>
              </a:rPr>
              <a:t>Karyerani rivojlantirish va kasbiy fanlar (CDOS) haqida bitiruv guvohnomasi</a:t>
            </a:r>
          </a:p>
        </p:txBody>
      </p:sp>
      <p:pic>
        <p:nvPicPr>
          <p:cNvPr id="12" name="Content Placeholder 11" descr="Diploma with solid fill">
            <a:extLst>
              <a:ext uri="{FF2B5EF4-FFF2-40B4-BE49-F238E27FC236}">
                <a16:creationId xmlns:a16="http://schemas.microsoft.com/office/drawing/2014/main" id="{90384ECD-81C3-4526-826D-C9940EC9DF03}"/>
              </a:ext>
            </a:extLst>
          </p:cNvPr>
          <p:cNvPicPr>
            <a:picLocks noGrp="1" noChangeAspect="1"/>
          </p:cNvPicPr>
          <p:nvPr>
            <p:ph sz="quarter" idx="4"/>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5062" y="2803180"/>
            <a:ext cx="1554480" cy="1554480"/>
          </a:xfrm>
        </p:spPr>
      </p:pic>
    </p:spTree>
    <p:extLst>
      <p:ext uri="{BB962C8B-B14F-4D97-AF65-F5344CB8AC3E}">
        <p14:creationId xmlns:p14="http://schemas.microsoft.com/office/powerpoint/2010/main" val="422283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5FDEA3-3A22-489F-AA18-6C39476056B5}"/>
              </a:ext>
            </a:extLst>
          </p:cNvPr>
          <p:cNvSpPr>
            <a:spLocks noGrp="1"/>
          </p:cNvSpPr>
          <p:nvPr>
            <p:ph type="title"/>
          </p:nvPr>
        </p:nvSpPr>
        <p:spPr/>
        <p:txBody>
          <a:bodyPr/>
          <a:lstStyle/>
          <a:p>
            <a:r>
              <a:rPr lang="uz-Latn-UZ"/>
              <a:t>1-bosqich: maʼlumot toʻplash va oʻrganish</a:t>
            </a:r>
            <a:br>
              <a:rPr lang="uz-Latn-UZ"/>
            </a:br>
            <a:r>
              <a:rPr lang="uz-Latn-UZ"/>
              <a:t>|mintaqaviy yigʻilishning yoʻnaltiruvchi savollari</a:t>
            </a:r>
          </a:p>
        </p:txBody>
      </p:sp>
      <p:sp>
        <p:nvSpPr>
          <p:cNvPr id="8" name="Content Placeholder 7">
            <a:extLst>
              <a:ext uri="{FF2B5EF4-FFF2-40B4-BE49-F238E27FC236}">
                <a16:creationId xmlns:a16="http://schemas.microsoft.com/office/drawing/2014/main" id="{09259961-4AD7-4C08-9097-F65F5DCB5880}"/>
              </a:ext>
            </a:extLst>
          </p:cNvPr>
          <p:cNvSpPr>
            <a:spLocks noGrp="1"/>
          </p:cNvSpPr>
          <p:nvPr>
            <p:ph idx="1"/>
          </p:nvPr>
        </p:nvSpPr>
        <p:spPr>
          <a:xfrm>
            <a:off x="727497" y="1987296"/>
            <a:ext cx="10550104" cy="4570074"/>
          </a:xfrm>
        </p:spPr>
        <p:txBody>
          <a:bodyPr>
            <a:noAutofit/>
          </a:bodyPr>
          <a:lstStyle/>
          <a:p>
            <a:pPr marL="342900" lvl="0" indent="-342900">
              <a:spcAft>
                <a:spcPts val="1800"/>
              </a:spcAft>
              <a:buFont typeface="+mj-lt"/>
              <a:buAutoNum type="arabicPeriod"/>
            </a:pPr>
            <a:r>
              <a:rPr lang="uz-Latn-UZ" sz="2200" dirty="0">
                <a:solidFill>
                  <a:schemeClr val="tx1"/>
                </a:solidFill>
              </a:rPr>
              <a:t>Biz barcha talabalar bitirgunga qadar nimalarni bilishi va nimalar qila olishini xohlaymiz?</a:t>
            </a:r>
          </a:p>
          <a:p>
            <a:pPr marL="342900" lvl="0" indent="-342900">
              <a:spcAft>
                <a:spcPts val="1800"/>
              </a:spcAft>
              <a:buFont typeface="+mj-lt"/>
              <a:buAutoNum type="arabicPeriod"/>
            </a:pPr>
            <a:r>
              <a:rPr lang="uz-Latn-UZ" sz="2200" dirty="0">
                <a:solidFill>
                  <a:schemeClr val="tx1"/>
                </a:solidFill>
              </a:rPr>
              <a:t>Biz barcha talabalar qanday qilib oʻzlarining madaniyatlari, tillari va tajribalaridan foydalangan holda bunday bilim va koʻnikmalarni namoyish etishlarini xohlaymiz? </a:t>
            </a:r>
          </a:p>
          <a:p>
            <a:pPr marL="342900" lvl="0" indent="-342900">
              <a:spcAft>
                <a:spcPts val="1800"/>
              </a:spcAft>
              <a:buFont typeface="+mj-lt"/>
              <a:buAutoNum type="arabicPeriod"/>
            </a:pPr>
            <a:r>
              <a:rPr lang="uz-Latn-UZ" sz="2200" dirty="0">
                <a:solidFill>
                  <a:schemeClr val="tx1"/>
                </a:solidFill>
              </a:rPr>
              <a:t>Barcha talabalarga muvaffaqiyatga erishish uchun imkoniyatlar yaratib bergan holda ular oʻrta maktabni tamomlash koʻrsatkichi ekanligiga ishonch hosil qilish uchun oʻrganish va muvaffaqiyatni (yuqoridagi №2 javoblarga tegishli) qanday oʻlchaysiz?</a:t>
            </a:r>
          </a:p>
          <a:p>
            <a:pPr marL="342900" lvl="0" indent="-342900">
              <a:spcAft>
                <a:spcPts val="1800"/>
              </a:spcAft>
              <a:buFont typeface="+mj-lt"/>
              <a:buAutoNum type="arabicPeriod"/>
            </a:pPr>
            <a:r>
              <a:rPr lang="uz-Latn-UZ" sz="2200" dirty="0">
                <a:solidFill>
                  <a:schemeClr val="tx1"/>
                </a:solidFill>
              </a:rPr>
              <a:t>Muvaffaqiyat mezonlari nogironligi boʻlgan talabalar va ingliz tilini oʻrganuvchilar kabi maxsus guruhlarimizning koʻnikmalari va bilimlarini qanday toʻgʻri aks ettirishi mumkin? </a:t>
            </a:r>
          </a:p>
          <a:p>
            <a:pPr marL="342900" lvl="0" indent="-342900">
              <a:spcAft>
                <a:spcPts val="1800"/>
              </a:spcAft>
              <a:buFont typeface="+mj-lt"/>
              <a:buAutoNum type="arabicPeriod"/>
            </a:pPr>
            <a:r>
              <a:rPr lang="uz-Latn-UZ" sz="2200" dirty="0">
                <a:solidFill>
                  <a:schemeClr val="tx1"/>
                </a:solidFill>
              </a:rPr>
              <a:t>Qaysi kurs talablari yoki imtihonlari barcha talabalar kollej, karyera va fuqarolik ishtirokka tayyor boʻlishini taʼminlaydi?</a:t>
            </a:r>
          </a:p>
        </p:txBody>
      </p:sp>
    </p:spTree>
    <p:extLst>
      <p:ext uri="{BB962C8B-B14F-4D97-AF65-F5344CB8AC3E}">
        <p14:creationId xmlns:p14="http://schemas.microsoft.com/office/powerpoint/2010/main" val="21920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581193" y="729658"/>
            <a:ext cx="11029616" cy="988332"/>
          </a:xfrm>
          <a:noFill/>
          <a:ln>
            <a:noFill/>
          </a:ln>
        </p:spPr>
        <p:txBody>
          <a:bodyPr spcFirstLastPara="1" wrap="square" lIns="91425" tIns="45700" rIns="91425" bIns="45700" anchor="b" anchorCtr="0">
            <a:normAutofit/>
          </a:bodyPr>
          <a:lstStyle/>
          <a:p>
            <a:pPr lvl="0"/>
            <a:r>
              <a:rPr lang="uz-Latn-UZ"/>
              <a:t>Fikrlaringizni ulashing</a:t>
            </a:r>
          </a:p>
        </p:txBody>
      </p:sp>
    </p:spTree>
  </p:cSld>
  <p:clrMapOvr>
    <a:masterClrMapping/>
  </p:clrMapOvr>
</p:sld>
</file>

<file path=ppt/theme/theme1.xml><?xml version="1.0" encoding="utf-8"?>
<a:theme xmlns:a="http://schemas.openxmlformats.org/drawingml/2006/main" name="NYSED Theme">
  <a:themeElements>
    <a:clrScheme name="NYSED">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YSED Theme">
  <a:themeElements>
    <a:clrScheme name="NYSED">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4249FBCB944A448AFFC7AD2E1DCB2B" ma:contentTypeVersion="4" ma:contentTypeDescription="Create a new document." ma:contentTypeScope="" ma:versionID="85d326406765f866bd9c3ba3283f0e43">
  <xsd:schema xmlns:xsd="http://www.w3.org/2001/XMLSchema" xmlns:xs="http://www.w3.org/2001/XMLSchema" xmlns:p="http://schemas.microsoft.com/office/2006/metadata/properties" xmlns:ns2="d4c58313-62f2-4220-8f30-ad70544df92a" targetNamespace="http://schemas.microsoft.com/office/2006/metadata/properties" ma:root="true" ma:fieldsID="517d167714c86406f05fc1de6f87d2c8" ns2:_="">
    <xsd:import namespace="d4c58313-62f2-4220-8f30-ad70544df9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58313-62f2-4220-8f30-ad70544df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CA07C3-69D9-4691-BCDB-8F40DA82B9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58313-62f2-4220-8f30-ad70544df9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2C1628-4BAA-49E1-A6CE-99125483B0EC}">
  <ds:schemaRefs>
    <ds:schemaRef ds:uri="http://schemas.microsoft.com/sharepoint/v3/contenttype/forms"/>
  </ds:schemaRefs>
</ds:datastoreItem>
</file>

<file path=customXml/itemProps3.xml><?xml version="1.0" encoding="utf-8"?>
<ds:datastoreItem xmlns:ds="http://schemas.openxmlformats.org/officeDocument/2006/customXml" ds:itemID="{C611FF3E-F02A-45CE-A054-54909DD4F77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d4c58313-62f2-4220-8f30-ad70544df92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1372</TotalTime>
  <Words>2450</Words>
  <Application>Microsoft Office PowerPoint</Application>
  <PresentationFormat>Widescreen</PresentationFormat>
  <Paragraphs>205</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Gill Sans</vt:lpstr>
      <vt:lpstr>Gill Sans MT</vt:lpstr>
      <vt:lpstr>Noto Sans Symbols</vt:lpstr>
      <vt:lpstr>Wingdings</vt:lpstr>
      <vt:lpstr>Wingdings 2</vt:lpstr>
      <vt:lpstr>NYSED Theme</vt:lpstr>
      <vt:lpstr>2_NYSED Theme</vt:lpstr>
      <vt:lpstr> NYU YORK SHTATIDAGI BITIRUV MEZONLARI</vt:lpstr>
      <vt:lpstr>KIRISH</vt:lpstr>
      <vt:lpstr>NYU YORK SHTATI DIPLOMI TALABLARI: KREDIT TAQSIMOTI</vt:lpstr>
      <vt:lpstr>BIR NECHA QISMLI (+1) YOʻLLAR</vt:lpstr>
      <vt:lpstr>DIPLOM TURLARI</vt:lpstr>
      <vt:lpstr>Muhr va tasdiqlash variantlari</vt:lpstr>
      <vt:lpstr>Tamomlaganlik haqida guvohnOmalar diplom hisoblanmaydi</vt:lpstr>
      <vt:lpstr>1-bosqich: maʼlumot toʻplash va oʻrganish |mintaqaviy yigʻilishning yoʻnaltiruvchi savollari</vt:lpstr>
      <vt:lpstr>Fikrlaringizni ulashing</vt:lpstr>
      <vt:lpstr>Bizning asosiy xulosalamiz</vt:lpstr>
      <vt:lpstr>TASHAKKUR</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Measures in New York State - Regional Information Meeting Breakout Room Presentation - Uzbek</dc:title>
  <dc:creator>New York State Education Department</dc:creator>
  <cp:lastModifiedBy>Emily</cp:lastModifiedBy>
  <cp:revision>56</cp:revision>
  <cp:lastPrinted>2021-10-26T15:29:10Z</cp:lastPrinted>
  <dcterms:created xsi:type="dcterms:W3CDTF">2021-10-22T13:03:38Z</dcterms:created>
  <dcterms:modified xsi:type="dcterms:W3CDTF">2021-12-06T17:57:20Z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0x010100FE4249FBCB944A448AFFC7AD2E1DCB2B</vt:lpwstr>
  </property>
</Properties>
</file>