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7"/>
  </p:notesMasterIdLst>
  <p:sldIdLst>
    <p:sldId id="256" r:id="rId6"/>
    <p:sldId id="257" r:id="rId7"/>
    <p:sldId id="467" r:id="rId8"/>
    <p:sldId id="470" r:id="rId9"/>
    <p:sldId id="445" r:id="rId10"/>
    <p:sldId id="448" r:id="rId11"/>
    <p:sldId id="449" r:id="rId12"/>
    <p:sldId id="468" r:id="rId13"/>
    <p:sldId id="260" r:id="rId14"/>
    <p:sldId id="469" r:id="rId15"/>
    <p:sldId id="268" r:id="rId16"/>
  </p:sldIdLst>
  <p:sldSz cx="12192000" cy="6858000"/>
  <p:notesSz cx="6985000" cy="92837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ntague" initials="MM" lastIdx="13" clrIdx="0">
    <p:extLst>
      <p:ext uri="{19B8F6BF-5375-455C-9EA6-DF929625EA0E}">
        <p15:presenceInfo xmlns:p15="http://schemas.microsoft.com/office/powerpoint/2012/main" userId="S::melissa.montague@nysed.gov::5ea6cd2c-5b96-4050-b9e5-59645785377c" providerId="AD"/>
      </p:ext>
    </p:extLst>
  </p:cmAuthor>
  <p:cmAuthor id="2" name="Author" initials="  " lastIdx="6" clrIdx="1">
    <p:extLst>
      <p:ext uri="{19B8F6BF-5375-455C-9EA6-DF929625EA0E}">
        <p15:presenceInfo xmlns:p15="http://schemas.microsoft.com/office/powerpoint/2012/main" userId="Author" providerId="None"/>
      </p:ext>
    </p:extLst>
  </p:cmAuthor>
  <p:cmAuthor id="3" name="Emily DeSantis" initials="ED" lastIdx="4" clrIdx="2">
    <p:extLst>
      <p:ext uri="{19B8F6BF-5375-455C-9EA6-DF929625EA0E}">
        <p15:presenceInfo xmlns:p15="http://schemas.microsoft.com/office/powerpoint/2012/main" userId="S::Emily.DeSantis@nysed.gov::a5a297fc-9796-4275-be81-863f2ba65e21" providerId="AD"/>
      </p:ext>
    </p:extLst>
  </p:cmAuthor>
  <p:cmAuthor id="4" name="Kim Wilkins" initials="KW" lastIdx="1" clrIdx="3">
    <p:extLst>
      <p:ext uri="{19B8F6BF-5375-455C-9EA6-DF929625EA0E}">
        <p15:presenceInfo xmlns:p15="http://schemas.microsoft.com/office/powerpoint/2012/main" userId="S::kim.wilkins@nysed.gov::a205e5ae-c82a-4f1b-83b8-af979577b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72990" autoAdjust="0"/>
  </p:normalViewPr>
  <p:slideViewPr>
    <p:cSldViewPr snapToGrid="0">
      <p:cViewPr varScale="1">
        <p:scale>
          <a:sx n="83" d="100"/>
          <a:sy n="83" d="100"/>
        </p:scale>
        <p:origin x="154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pPr rtl="0"/>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pPr rtl="0"/>
            <a:fld id="{579BF494-BF82-465E-A63E-BEB3BA02E33D}" type="datetimeFigureOut">
              <a:rPr lang="en-US" smtClean="0"/>
              <a:t>12/6/2021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pPr rtl="0"/>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pPr rtl="0"/>
            <a:fld id="{8AD41C7E-BC45-4EB1-92B8-D34FAD436CB7}" type="slidenum">
              <a:rPr lang="en-US" smtClean="0"/>
              <a:t>‹#›</a:t>
            </a:fld>
            <a:endParaRPr lang="en-US" dirty="0"/>
          </a:p>
        </p:txBody>
      </p:sp>
    </p:spTree>
    <p:extLst>
      <p:ext uri="{BB962C8B-B14F-4D97-AF65-F5344CB8AC3E}">
        <p14:creationId xmlns:p14="http://schemas.microsoft.com/office/powerpoint/2010/main" val="19062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29579" rtl="0">
              <a:defRPr/>
            </a:pPr>
            <a:r>
              <a:rPr lang="es"/>
              <a:t>Muchas gracias por estar aquí hoy. Mi nombre es</a:t>
            </a:r>
            <a:r>
              <a:rPr lang="es" i="1"/>
              <a:t>&lt;ingrese el nombre del facilitador de la sala de descanso &gt;. </a:t>
            </a:r>
            <a:r>
              <a:rPr lang="es"/>
              <a:t>Trabajaré con&lt;ingrese los nombres del anotador y del monitor del chat&gt;</a:t>
            </a:r>
            <a:r>
              <a:rPr lang="es" i="1"/>
              <a:t> </a:t>
            </a:r>
            <a:r>
              <a:rPr lang="es"/>
              <a:t> facilitar la actividad de hoy.   </a:t>
            </a:r>
          </a:p>
          <a:p>
            <a:pPr rtl="0"/>
            <a:endParaRPr lang="en-US" dirty="0">
              <a:cs typeface="Calibri"/>
            </a:endParaRPr>
          </a:p>
          <a:p>
            <a:pPr rtl="0"/>
            <a:r>
              <a:rPr lang="es"/>
              <a:t>Tenemos unos 90 minutos juntos. Empezaremos con breves presentaciones.  Después de las presentaciones, hablaré sobre los requisitos actuales del diploma del estado de Nueva York, luego dedicaremos entre 10 y 12 minutos a discutir cada una de las cinco preguntas orientadoras. Tomaremos notas a medida que todos hablen. Si algo de lo que dice un colega despierta un pensamiento o una idea, no dude en ingresarlo en el chat. También guardaremos el chat.</a:t>
            </a:r>
          </a:p>
          <a:p>
            <a:pPr rtl="0"/>
            <a:endParaRPr lang="en-US" dirty="0"/>
          </a:p>
          <a:p>
            <a:pPr rtl="0"/>
            <a:r>
              <a:rPr lang="es"/>
              <a:t>Después de nuestra discusión, trasladaremos nuestra conversación a una plataforma tecnológica llamada ThoughtExchange, que le permitirá compartir ideas y reaccionar a las ideas de los demás. </a:t>
            </a:r>
          </a:p>
          <a:p>
            <a:pPr rtl="0"/>
            <a:endParaRPr lang="en-US" dirty="0"/>
          </a:p>
          <a:p>
            <a:pPr rtl="0"/>
            <a:r>
              <a:rPr lang="es"/>
              <a:t>Ahora es el momento de empezar. </a:t>
            </a:r>
          </a:p>
          <a:p>
            <a:pPr rtl="0"/>
            <a:endParaRPr lang="en-US" dirty="0">
              <a:cs typeface="Calibri"/>
            </a:endParaRPr>
          </a:p>
        </p:txBody>
      </p:sp>
      <p:sp>
        <p:nvSpPr>
          <p:cNvPr id="4" name="Slide Number Placeholder 3"/>
          <p:cNvSpPr>
            <a:spLocks noGrp="1"/>
          </p:cNvSpPr>
          <p:nvPr>
            <p:ph type="sldNum" sz="quarter" idx="5"/>
          </p:nvPr>
        </p:nvSpPr>
        <p:spPr/>
        <p:txBody>
          <a:bodyPr rtlCol="0"/>
          <a:lstStyle/>
          <a:p>
            <a:pPr rtl="0"/>
            <a:fld id="{8AD41C7E-BC45-4EB1-92B8-D34FAD436CB7}" type="slidenum">
              <a:rPr lang="en-US" smtClean="0"/>
              <a:t>1</a:t>
            </a:fld>
            <a:endParaRPr lang="en-US" dirty="0"/>
          </a:p>
        </p:txBody>
      </p:sp>
    </p:spTree>
    <p:extLst>
      <p:ext uri="{BB962C8B-B14F-4D97-AF65-F5344CB8AC3E}">
        <p14:creationId xmlns:p14="http://schemas.microsoft.com/office/powerpoint/2010/main" val="20374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Ahora, como grupo, decidiremos sobre una conclusión clave de la discusión de hoy.  Este punto clave se compartirá cuando regresemos a la sala de reuniones principal.</a:t>
            </a:r>
          </a:p>
        </p:txBody>
      </p:sp>
      <p:sp>
        <p:nvSpPr>
          <p:cNvPr id="4" name="Slide Number Placeholder 3"/>
          <p:cNvSpPr>
            <a:spLocks noGrp="1"/>
          </p:cNvSpPr>
          <p:nvPr>
            <p:ph type="sldNum" sz="quarter" idx="5"/>
          </p:nvPr>
        </p:nvSpPr>
        <p:spPr/>
        <p:txBody>
          <a:bodyPr rtlCol="0"/>
          <a:lstStyle/>
          <a:p>
            <a:pPr rtl="0"/>
            <a:fld id="{8AD41C7E-BC45-4EB1-92B8-D34FAD436CB7}" type="slidenum">
              <a:rPr lang="en-US" smtClean="0"/>
              <a:t>10</a:t>
            </a:fld>
            <a:endParaRPr lang="en-US" dirty="0"/>
          </a:p>
        </p:txBody>
      </p:sp>
    </p:spTree>
    <p:extLst>
      <p:ext uri="{BB962C8B-B14F-4D97-AF65-F5344CB8AC3E}">
        <p14:creationId xmlns:p14="http://schemas.microsoft.com/office/powerpoint/2010/main" val="39009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rtlCol="0" anchor="t" anchorCtr="0">
            <a:noAutofit/>
          </a:bodyPr>
          <a:lstStyle/>
          <a:p>
            <a:pPr rtl="0">
              <a:buSzPts val="1400"/>
            </a:pPr>
            <a:r>
              <a:rPr lang="es" sz="1400">
                <a:latin typeface="Arial" panose="020B0604020202020204" pitchFamily="34" charset="0"/>
                <a:cs typeface="Arial" panose="020B0604020202020204" pitchFamily="34" charset="0"/>
              </a:rPr>
              <a:t>Muchísimas gracias a todos. </a:t>
            </a:r>
            <a:r>
              <a:rPr lang="es" sz="1400" dirty="0">
                <a:latin typeface="Arial" panose="020B0604020202020204" pitchFamily="34" charset="0"/>
                <a:cs typeface="Arial" panose="020B0604020202020204" pitchFamily="34" charset="0"/>
              </a:rPr>
              <a:t>Me asombra cuántas ideas se generaron y cuánto hemos cubierto.</a:t>
            </a:r>
          </a:p>
          <a:p>
            <a:pPr rtl="0">
              <a:buSzPts val="1400"/>
            </a:pPr>
            <a:endParaRPr lang="en-US" sz="1400" dirty="0">
              <a:latin typeface="Arial" panose="020B0604020202020204" pitchFamily="34" charset="0"/>
              <a:cs typeface="Arial" panose="020B0604020202020204" pitchFamily="34" charset="0"/>
            </a:endParaRPr>
          </a:p>
          <a:p>
            <a:pPr rtl="0">
              <a:buSzPts val="1400"/>
            </a:pPr>
            <a:r>
              <a:rPr lang="es" sz="1400" dirty="0">
                <a:latin typeface="Arial" panose="020B0604020202020204" pitchFamily="34" charset="0"/>
                <a:cs typeface="Arial" panose="020B0604020202020204" pitchFamily="34" charset="0"/>
              </a:rPr>
              <a:t>Todos seremos enviados de regreso a la sala de reuniones principal ahora. Los veré ahí. ¡Muchas gracias!</a:t>
            </a:r>
          </a:p>
          <a:p>
            <a:pPr rtl="0">
              <a:buSzPts val="1400"/>
            </a:pPr>
            <a:endParaRPr lang="en-US" sz="1400" i="1" dirty="0">
              <a:latin typeface="Arial" panose="020B0604020202020204" pitchFamily="34" charset="0"/>
              <a:cs typeface="Arial" panose="020B0604020202020204" pitchFamily="34" charset="0"/>
            </a:endParaRPr>
          </a:p>
          <a:p>
            <a:pPr rtl="0">
              <a:buSzPts val="1400"/>
            </a:pPr>
            <a:r>
              <a:rPr lang="es" sz="1400" i="1" dirty="0">
                <a:latin typeface="Arial" panose="020B0604020202020204" pitchFamily="34" charset="0"/>
                <a:cs typeface="Arial" panose="020B0604020202020204" pitchFamily="34" charset="0"/>
              </a:rPr>
              <a:t>Monitor de chat: Guarda el chat antes de que finalice la sesión de grupos.</a:t>
            </a:r>
          </a:p>
          <a:p>
            <a:pPr rtl="0">
              <a:buSzPts val="1400"/>
            </a:pPr>
            <a:r>
              <a:rPr lang="es" sz="1400" i="1" dirty="0">
                <a:latin typeface="Arial" panose="020B0604020202020204" pitchFamily="34" charset="0"/>
                <a:cs typeface="Arial" panose="020B0604020202020204" pitchFamily="34" charset="0"/>
              </a:rPr>
              <a:t>Tomadores de notas: Prepárese para escribir la clave del grupo en el chat de la sala principal. A continuación, utilice el formulario de encuesta 5 preguntas orientativas para compartir sus notas sobre el debate del grupo con el Departamento.</a:t>
            </a:r>
          </a:p>
          <a:p>
            <a:pPr rtl="0">
              <a:buSzPts val="1400"/>
            </a:pPr>
            <a:endParaRPr lang="en-US" sz="1400" dirty="0">
              <a:latin typeface="Arial" panose="020B0604020202020204" pitchFamily="34" charset="0"/>
              <a:cs typeface="Arial" panose="020B0604020202020204" pitchFamily="34" charset="0"/>
            </a:endParaRPr>
          </a:p>
          <a:p>
            <a:pPr rtl="0">
              <a:buSzPts val="1400"/>
            </a:pPr>
            <a:endParaRPr sz="1400" dirty="0">
              <a:latin typeface="Arial" panose="020B0604020202020204" pitchFamily="34" charset="0"/>
              <a:cs typeface="Arial" panose="020B0604020202020204" pitchFamily="34" charset="0"/>
            </a:endParaRPr>
          </a:p>
        </p:txBody>
      </p:sp>
      <p:sp>
        <p:nvSpPr>
          <p:cNvPr id="215" name="Google Shape;215;p37: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rtlCol="0" anchor="t" anchorCtr="0">
            <a:noAutofit/>
          </a:bodyPr>
          <a:lstStyle/>
          <a:p>
            <a:pPr rtl="0">
              <a:buSzPts val="1400"/>
            </a:pPr>
            <a:r>
              <a:rPr lang="es"/>
              <a:t>Empezaremos con breves presentaciones.  Les estaré llamando...</a:t>
            </a:r>
            <a:r>
              <a:rPr lang="es" i="1"/>
              <a:t> (El facilitador identifica un plan para llamar a las personas a hablar.  Por ejemplo, el facilitador llama a todos uno por uno, o el facilitador selecciona a la primera persona que hablará y luego le pide a cada orador que elija a la siguiente persona para hablar). </a:t>
            </a:r>
          </a:p>
          <a:p>
            <a:pPr rtl="0">
              <a:buSzPts val="1400"/>
            </a:pPr>
            <a:endParaRPr lang="en-US" i="0" dirty="0"/>
          </a:p>
          <a:p>
            <a:pPr rtl="0">
              <a:buSzPts val="1400"/>
            </a:pPr>
            <a:r>
              <a:rPr lang="es" i="0"/>
              <a:t>Preséntate indicándonos su nombre, función y el grupo o grupos y/o organizaciones que representa.</a:t>
            </a:r>
          </a:p>
          <a:p>
            <a:pPr rtl="0">
              <a:buSzPts val="1400"/>
            </a:pPr>
            <a:endParaRPr lang="en-US" dirty="0"/>
          </a:p>
          <a:p>
            <a:pPr rtl="0">
              <a:buSzPts val="1400"/>
            </a:pPr>
            <a:r>
              <a:rPr lang="es" i="1"/>
              <a:t>INTRODUCCIONES (No más de 5 minutos)</a:t>
            </a:r>
          </a:p>
          <a:p>
            <a:pPr rtl="0">
              <a:buSzPts val="1400"/>
            </a:pPr>
            <a:r>
              <a:rPr lang="es" i="1"/>
              <a:t>Permita que todos los participantes se presenten.</a:t>
            </a:r>
          </a:p>
          <a:p>
            <a:pPr rtl="0">
              <a:buSzPts val="1400"/>
            </a:pPr>
            <a:endParaRPr lang="en-US" dirty="0"/>
          </a:p>
        </p:txBody>
      </p:sp>
      <p:sp>
        <p:nvSpPr>
          <p:cNvPr id="119" name="Google Shape;119;p2: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35796"/>
            <a:ext cx="5588000" cy="3716382"/>
          </a:xfrm>
        </p:spPr>
        <p:txBody>
          <a:bodyPr rtlCol="0"/>
          <a:lstStyle/>
          <a:p>
            <a:pPr rtl="0"/>
            <a:r>
              <a:rPr lang="es" sz="1400">
                <a:latin typeface="Arial" panose="020B0604020202020204" pitchFamily="34" charset="0"/>
                <a:cs typeface="Arial" panose="020B0604020202020204" pitchFamily="34" charset="0"/>
              </a:rPr>
              <a:t>Antes de comenzar una discusión sobre cómo podrían ser los requisitos de graduación en el futuro, proporcionaré una visión general de los requisitos actuales para el diploma de NYS. En su correo electrónico de inscripción, recibió dos recursos que explican los requisitos actuales del diploma de NYS. Nuestro monitor de chat también insertará los enlaces a estos recursos en el chat.</a:t>
            </a:r>
          </a:p>
          <a:p>
            <a:pPr rtl="0"/>
            <a:endParaRPr lang="en-US" sz="1400" dirty="0">
              <a:latin typeface="Arial" panose="020B0604020202020204" pitchFamily="34" charset="0"/>
              <a:cs typeface="Arial" panose="020B0604020202020204" pitchFamily="34" charset="0"/>
            </a:endParaRPr>
          </a:p>
          <a:p>
            <a:pPr rtl="0"/>
            <a:r>
              <a:rPr lang="es" sz="1400">
                <a:latin typeface="Arial" panose="020B0604020202020204" pitchFamily="34" charset="0"/>
                <a:cs typeface="Arial" panose="020B0604020202020204" pitchFamily="34" charset="0"/>
              </a:rPr>
              <a:t>Para obtener un diploma de NYS, los estudiantes deben cumplir con los requisitos de crédito y evaluación.  Estos requisitos son independientes y distintos y no tienen por qué ocurrir simultáneamente.  </a:t>
            </a:r>
          </a:p>
          <a:p>
            <a:pPr rtl="0"/>
            <a:endParaRPr lang="en-US" sz="1400" dirty="0">
              <a:latin typeface="Arial" panose="020B0604020202020204" pitchFamily="34" charset="0"/>
              <a:cs typeface="Arial" panose="020B0604020202020204" pitchFamily="34" charset="0"/>
            </a:endParaRPr>
          </a:p>
          <a:p>
            <a:pPr rtl="0"/>
            <a:r>
              <a:rPr lang="es" sz="1400">
                <a:latin typeface="Arial" panose="020B0604020202020204" pitchFamily="34" charset="0"/>
                <a:cs typeface="Arial" panose="020B0604020202020204" pitchFamily="34" charset="0"/>
              </a:rPr>
              <a:t>Esta tabla de distribución de créditos muestra el número mínimo de créditos necesarios para cada disciplina.  Es importante tener en cuenta que en la mayoría de las disciplinas, los estudiantes eligen los cursos que desean tomar para cumplir con los requisitos mínimos. Por ejemplo, en ciencias algunos estudiantes cursan Biología, Química y Ciencias de la Tierra, mientras que otros cursan Ciencias Ambientales, Forenses y Física.  Cualquier curso de ciencias de nivel secundario puede contar para los 3 créditos requeridos. </a:t>
            </a:r>
          </a:p>
          <a:p>
            <a:pPr rtl="0"/>
            <a:endParaRPr lang="en-US" sz="1400" dirty="0">
              <a:latin typeface="Arial" panose="020B0604020202020204" pitchFamily="34" charset="0"/>
              <a:cs typeface="Arial" panose="020B0604020202020204" pitchFamily="34" charset="0"/>
            </a:endParaRPr>
          </a:p>
          <a:p>
            <a:pPr rtl="0"/>
            <a:r>
              <a:rPr lang="es" sz="1400">
                <a:latin typeface="Arial" panose="020B0604020202020204" pitchFamily="34" charset="0"/>
                <a:cs typeface="Arial" panose="020B0604020202020204" pitchFamily="34" charset="0"/>
              </a:rPr>
              <a:t>Existen algunos cursos obligatorios: todos los estudiantes deben tomar medio crédito en salud y todos los créditos de estudios sociales están prescritos para los estudiantes (2 créditos en Historia y Geografía Globales, un crédito en Historia de los Estados Unidos, medio crédito en Participación en el Gobierno y medio crédito en economía).</a:t>
            </a:r>
          </a:p>
          <a:p>
            <a:pPr rtl="0"/>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defTabSz="464790" rtl="0">
              <a:defRPr/>
            </a:pPr>
            <a:fld id="{B1D89EA1-0C5E-4F0A-9E00-59E7E473A8B0}" type="slidenum">
              <a:rPr lang="en-US">
                <a:solidFill>
                  <a:prstClr val="black"/>
                </a:solidFill>
                <a:latin typeface="Calibri" panose="020F0502020204030204"/>
              </a:rPr>
              <a:pPr defTabSz="464790">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43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latin typeface="Arial" panose="020B0604020202020204" pitchFamily="34" charset="0"/>
                <a:ea typeface="ＭＳ Ｐゴシック" pitchFamily="34" charset="-128"/>
                <a:cs typeface="Arial" panose="020B0604020202020204" pitchFamily="34" charset="0"/>
              </a:rPr>
              <a:t>Además de las 22 unidades de crédito, los estudiantes también deben cumplir con los requisitos de evaluación del NYS para obtener un diploma.  </a:t>
            </a:r>
          </a:p>
          <a:p>
            <a:pPr rtl="0"/>
            <a:endParaRPr lang="en-US" altLang="en-US" dirty="0">
              <a:latin typeface="Arial" panose="020B0604020202020204" pitchFamily="34" charset="0"/>
              <a:ea typeface="ＭＳ Ｐゴシック" pitchFamily="34" charset="-128"/>
              <a:cs typeface="Arial" panose="020B0604020202020204" pitchFamily="34" charset="0"/>
            </a:endParaRPr>
          </a:p>
          <a:p>
            <a:pPr rtl="0"/>
            <a:r>
              <a:rPr lang="es">
                <a:latin typeface="Arial" panose="020B0604020202020204" pitchFamily="34" charset="0"/>
                <a:ea typeface="ＭＳ Ｐゴシック" pitchFamily="34" charset="-128"/>
                <a:cs typeface="Arial" panose="020B0604020202020204" pitchFamily="34" charset="0"/>
              </a:rPr>
              <a:t>Para cumplir con los requisitos de evaluación, los estudiantes deben completar una carrera 4+1.  Todos los estudiantes deben aprobar una evaluación (examen Regents o alternativa aprobada por el departamento) en cada una de las cuatro disciplinas (inglés, matemáticas, ciencias, estudios sociales) y completar una carrera.  </a:t>
            </a:r>
          </a:p>
          <a:p>
            <a:pPr rtl="0"/>
            <a:endParaRPr lang="en-US" altLang="en-US" dirty="0">
              <a:latin typeface="Arial" panose="020B0604020202020204" pitchFamily="34" charset="0"/>
              <a:ea typeface="ＭＳ Ｐゴシック" pitchFamily="34" charset="-128"/>
              <a:cs typeface="Arial" panose="020B0604020202020204" pitchFamily="34" charset="0"/>
            </a:endParaRPr>
          </a:p>
          <a:p>
            <a:pPr rtl="0"/>
            <a:r>
              <a:rPr lang="es">
                <a:latin typeface="Arial" panose="020B0604020202020204" pitchFamily="34" charset="0"/>
                <a:ea typeface="ＭＳ Ｐゴシック" pitchFamily="34" charset="-128"/>
                <a:cs typeface="Arial" panose="020B0604020202020204" pitchFamily="34" charset="0"/>
              </a:rPr>
              <a:t>Para obtener acceso al examen Regents que elijan, los estudiantes deben completar primero el curso previo al examen.  No todas las vías se crean de la misma forma, en el sentido de que cada vía tiene un requisito diferente. </a:t>
            </a:r>
          </a:p>
          <a:p>
            <a:pPr rtl="0"/>
            <a:endParaRPr lang="en-US" altLang="en-US" dirty="0">
              <a:latin typeface="Arial" panose="020B0604020202020204" pitchFamily="34" charset="0"/>
              <a:ea typeface="ＭＳ Ｐゴシック" pitchFamily="34" charset="-128"/>
              <a:cs typeface="Arial" panose="020B0604020202020204" pitchFamily="34" charset="0"/>
            </a:endParaRPr>
          </a:p>
          <a:p>
            <a:pPr marL="171450" indent="-171450" rtl="0">
              <a:buFont typeface="Arial" panose="020B0604020202020204" pitchFamily="34" charset="0"/>
              <a:buChar char="•"/>
            </a:pPr>
            <a:r>
              <a:rPr lang="es">
                <a:latin typeface="Arial" panose="020B0604020202020204" pitchFamily="34" charset="0"/>
                <a:ea typeface="ＭＳ Ｐゴシック" pitchFamily="34" charset="-128"/>
                <a:cs typeface="Arial" panose="020B0604020202020204" pitchFamily="34" charset="0"/>
              </a:rPr>
              <a:t>Para completar el Programa STEM, los estudiantes deben obtener un puntaje de aprobación en un examen Regents adicional o una alternativa aprobada por el Departamento en matemáticas o ciencias.</a:t>
            </a:r>
          </a:p>
          <a:p>
            <a:pPr marL="171450" indent="-171450" rtl="0">
              <a:buFont typeface="Arial" panose="020B0604020202020204" pitchFamily="34" charset="0"/>
              <a:buChar char="•"/>
            </a:pPr>
            <a:r>
              <a:rPr lang="es">
                <a:latin typeface="Arial" panose="020B0604020202020204" pitchFamily="34" charset="0"/>
                <a:ea typeface="ＭＳ Ｐゴシック" pitchFamily="34" charset="-128"/>
                <a:cs typeface="Arial" panose="020B0604020202020204" pitchFamily="34" charset="0"/>
              </a:rPr>
              <a:t>Para completar la carrera de Humanidades, los estudiantes deben obtener una calificación aprobada en un examen Regents adicional o una alternativa aprobada por el Departamento en inglés o estudios sociales.</a:t>
            </a:r>
          </a:p>
          <a:p>
            <a:pPr marL="171450" indent="-171450" rtl="0">
              <a:buFont typeface="Arial" panose="020B0604020202020204" pitchFamily="34" charset="0"/>
              <a:buChar char="•"/>
            </a:pPr>
            <a:r>
              <a:rPr lang="es">
                <a:latin typeface="Arial" panose="020B0604020202020204" pitchFamily="34" charset="0"/>
                <a:ea typeface="ＭＳ Ｐゴシック" pitchFamily="34" charset="-128"/>
                <a:cs typeface="Arial" panose="020B0604020202020204" pitchFamily="34" charset="0"/>
              </a:rPr>
              <a:t>Los estudiantes deben obtener una calificación aprobatoria en un examen de trayectoria en las artes aprobado por el Departamento para obtener la carrera artística.  Actualmente, eso significa que deben aprobar un examen AP o IB en el art.</a:t>
            </a:r>
          </a:p>
          <a:p>
            <a:pPr marL="171450" indent="-171450" rtl="0">
              <a:buFont typeface="Arial" panose="020B0604020202020204" pitchFamily="34" charset="0"/>
              <a:buChar char="•"/>
            </a:pPr>
            <a:r>
              <a:rPr lang="es">
                <a:latin typeface="Arial" panose="020B0604020202020204" pitchFamily="34" charset="0"/>
                <a:ea typeface="ＭＳ Ｐゴシック" pitchFamily="34" charset="-128"/>
                <a:cs typeface="Arial" panose="020B0604020202020204" pitchFamily="34" charset="0"/>
              </a:rPr>
              <a:t>Para completar el Programa de Idiomas Mundiales, los estudiantes deben obtener una calificación aprobatoria en un examen de carrera aprobado por el Departamento en un idioma que no sea el inglés.  Por lo general, esto significa que el estudiante completó 3 cursos en un idioma mundial para poder acceder a ese examen.</a:t>
            </a:r>
          </a:p>
          <a:p>
            <a:pPr marL="171450" indent="-171450" rtl="0">
              <a:buFont typeface="Arial" panose="020B0604020202020204" pitchFamily="34" charset="0"/>
              <a:buChar char="•"/>
            </a:pPr>
            <a:r>
              <a:rPr lang="es">
                <a:latin typeface="Arial" panose="020B0604020202020204" pitchFamily="34" charset="0"/>
                <a:ea typeface="ＭＳ Ｐゴシック" pitchFamily="34" charset="-128"/>
                <a:cs typeface="Arial" panose="020B0604020202020204" pitchFamily="34" charset="0"/>
              </a:rPr>
              <a:t>Para completar el Programa CTE, los estudiantes deben completar con éxito un programa de Educación Técnica y Profesional aprobado por el Departamento que consta de 3 a 5 cursos de CTE; los estudiantes también deben obtener un puntaje de aprobación en la evaluación técnica de 3 partes del programa CTE.</a:t>
            </a:r>
          </a:p>
          <a:p>
            <a:pPr marL="171450" indent="-171450" rtl="0">
              <a:buFont typeface="Arial" panose="020B0604020202020204" pitchFamily="34" charset="0"/>
              <a:buChar char="•"/>
            </a:pPr>
            <a:r>
              <a:rPr lang="es">
                <a:latin typeface="Arial" panose="020B0604020202020204" pitchFamily="34" charset="0"/>
                <a:ea typeface="ＭＳ Ｐゴシック" pitchFamily="34" charset="-128"/>
                <a:cs typeface="Arial" panose="020B0604020202020204" pitchFamily="34" charset="0"/>
              </a:rPr>
              <a:t>Para completar el Programa CDOS, los estudiantes deben completar 2 cursos de CTE, 54 horas de aprendizaje basado en el trabajo, un plan de carrera y un perfil de empleabilidad. Los estudiantes también pueden aprobar una evaluación de trayectoria aprobada por el Departamento en Desarrollo Profesional y Estudios Ocupacionales para completar la carrera de CDOS.</a:t>
            </a:r>
          </a:p>
          <a:p>
            <a:pPr marL="171450" indent="-171450" rtl="0">
              <a:buFont typeface="Arial" panose="020B0604020202020204" pitchFamily="34" charset="0"/>
              <a:buChar char="•"/>
            </a:pPr>
            <a:r>
              <a:rPr lang="es" sz="1600" b="0">
                <a:highlight>
                  <a:srgbClr val="FFFF00"/>
                </a:highlight>
                <a:latin typeface="Calibri" panose="020F0502020204030204" pitchFamily="34" charset="0"/>
                <a:ea typeface="Times New Roman" panose="02020603050405020304" pitchFamily="18" charset="0"/>
              </a:rPr>
              <a:t>Un número selecto de escuelas pondrá a prueba el Sello de Preparación Cívica durante el año escolar 2021-22.  En el futuro, todos los estudiantes podrán usar el Sello de Preparación Cívica para cumplir con el requisito de la carrera +1.</a:t>
            </a:r>
            <a:endParaRPr lang="en-US" sz="1600" b="0" dirty="0">
              <a:latin typeface="Calibri" panose="020F0502020204030204" pitchFamily="34" charset="0"/>
              <a:ea typeface="Times New Roman" panose="02020603050405020304" pitchFamily="18" charset="0"/>
            </a:endParaRPr>
          </a:p>
          <a:p>
            <a:pPr rtl="0"/>
            <a:endParaRPr lang="en-US" altLang="en-US" dirty="0">
              <a:latin typeface="Arial" panose="020B0604020202020204" pitchFamily="34" charset="0"/>
              <a:ea typeface="ＭＳ Ｐゴシック" pitchFamily="34" charset="-128"/>
              <a:cs typeface="Arial" panose="020B0604020202020204" pitchFamily="34" charset="0"/>
            </a:endParaRPr>
          </a:p>
          <a:p>
            <a:pPr rtl="0"/>
            <a:r>
              <a:rPr lang="es">
                <a:latin typeface="Arial" panose="020B0604020202020204" pitchFamily="34" charset="0"/>
                <a:ea typeface="ＭＳ Ｐゴシック" pitchFamily="34" charset="-128"/>
                <a:cs typeface="Arial" panose="020B0604020202020204" pitchFamily="34" charset="0"/>
              </a:rPr>
              <a:t>Si los estudiantes no pueden obtener una puntuación aprobatoria de 65 en los exámenes Regents, pueden ser elegibles para apelaciones, redes de seguridad y/o determinación de superintendente.  Por lo general, los estudiantes que se benefician de estas opciones reciben un diploma local aprobado por el estado en lugar de un Diploma Regents.</a:t>
            </a:r>
          </a:p>
          <a:p>
            <a:pPr rtl="0"/>
            <a:endParaRPr lang="en-US" dirty="0"/>
          </a:p>
        </p:txBody>
      </p:sp>
      <p:sp>
        <p:nvSpPr>
          <p:cNvPr id="4" name="Slide Number Placeholder 3"/>
          <p:cNvSpPr>
            <a:spLocks noGrp="1"/>
          </p:cNvSpPr>
          <p:nvPr>
            <p:ph type="sldNum" sz="quarter" idx="5"/>
          </p:nvPr>
        </p:nvSpPr>
        <p:spPr/>
        <p:txBody>
          <a:bodyPr rtlCol="0"/>
          <a:lstStyle/>
          <a:p>
            <a:pPr rtl="0"/>
            <a:fld id="{8AD41C7E-BC45-4EB1-92B8-D34FAD436CB7}" type="slidenum">
              <a:rPr lang="en-US" smtClean="0"/>
              <a:t>4</a:t>
            </a:fld>
            <a:endParaRPr lang="en-US" dirty="0"/>
          </a:p>
        </p:txBody>
      </p:sp>
    </p:spTree>
    <p:extLst>
      <p:ext uri="{BB962C8B-B14F-4D97-AF65-F5344CB8AC3E}">
        <p14:creationId xmlns:p14="http://schemas.microsoft.com/office/powerpoint/2010/main" val="4159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3851769"/>
          </a:xfrm>
        </p:spPr>
        <p:txBody>
          <a:bodyPr rtlCol="0"/>
          <a:lstStyle/>
          <a:p>
            <a:pPr rtl="0"/>
            <a:r>
              <a:rPr lang="es" sz="1400" b="0">
                <a:latin typeface="Arial" panose="020B0604020202020204" pitchFamily="34" charset="0"/>
                <a:cs typeface="Arial" panose="020B0604020202020204" pitchFamily="34" charset="0"/>
              </a:rPr>
              <a:t>Actualmente existen tres tipos de diplomas de preparatoria: local, regentes y regentes con designación avanzada.</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La normativa actual permite cierta flexibilidad en el cumplimiento de los requisitos de evaluación.  Estos incluyen puntajes atractivos que se encuentran dentro de un cierto número de puntos de aprobación, redes de seguridad de pases bajos (puntuaciones tan bajas como 45, por ejemplo) para estudiantes con discapacidades y la opción de Determinación de Superintendente para estudiantes con discapacidades que han completado con éxito todos sus cursos pero fueron incapaz de aprobar o incluso cumplir una red de seguridad en 1 o más evaluaciones requeridas.</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Todos los tipos de diploma requieren que los estudiantes obtengan 22 unidades de crédito tal como se indica en la tabla de distribución de créditos.  Los estudiantes que cumplen con los requisitos de crédito y utilizan apelaciones, redes de seguridad o determinación de superintendente para cumplir con los requisitos de evaluación suelen obtener un diploma local.  </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Los estudiantes que cumplen con los requisitos de crédito y obtienen puntajes aprobados en todas las evaluaciones requeridas obtienen un diploma Regents.  Los estudiantes pueden apelar </a:t>
            </a:r>
            <a:r>
              <a:rPr lang="es" sz="1400" b="0" u="sng">
                <a:latin typeface="Arial" panose="020B0604020202020204" pitchFamily="34" charset="0"/>
                <a:cs typeface="Arial" panose="020B0604020202020204" pitchFamily="34" charset="0"/>
              </a:rPr>
              <a:t>un</a:t>
            </a:r>
            <a:r>
              <a:rPr lang="es" sz="1400" b="0">
                <a:latin typeface="Arial" panose="020B0604020202020204" pitchFamily="34" charset="0"/>
                <a:cs typeface="Arial" panose="020B0604020202020204" pitchFamily="34" charset="0"/>
              </a:rPr>
              <a:t> examen Regents no más de 5 puntos por debajo del aprobado (60-64) y aún así obtener un diploma Regents. </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Los estudiantes que cumplen con los requisitos de crédito, obtienen puntajes aprobados en todas las evaluaciones requeridas, incluidas 2 matemáticas adicionales y 1 ciencia adicional, y completan una secuencia en Lenguas del Mundo, Artes o CTE, obtienen un diploma Regents con Designación Avanzada.</a:t>
            </a:r>
          </a:p>
          <a:p>
            <a:pPr rtl="0"/>
            <a:endParaRPr lang="en-US" dirty="0"/>
          </a:p>
        </p:txBody>
      </p:sp>
      <p:sp>
        <p:nvSpPr>
          <p:cNvPr id="4" name="Slide Number Placeholder 3"/>
          <p:cNvSpPr>
            <a:spLocks noGrp="1"/>
          </p:cNvSpPr>
          <p:nvPr>
            <p:ph type="sldNum" sz="quarter" idx="5"/>
          </p:nvPr>
        </p:nvSpPr>
        <p:spPr/>
        <p:txBody>
          <a:bodyPr rtlCol="0"/>
          <a:lstStyle/>
          <a:p>
            <a:pPr defTabSz="464790" rtl="0">
              <a:defRPr/>
            </a:pPr>
            <a:fld id="{B1D89EA1-0C5E-4F0A-9E00-59E7E473A8B0}" type="slidenum">
              <a:rPr lang="en-US">
                <a:solidFill>
                  <a:prstClr val="black"/>
                </a:solidFill>
                <a:latin typeface="Calibri" panose="020F0502020204030204"/>
              </a:rPr>
              <a:pPr defTabSz="46479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024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720725"/>
            <a:ext cx="6394450" cy="3597275"/>
          </a:xfrm>
        </p:spPr>
      </p:sp>
      <p:sp>
        <p:nvSpPr>
          <p:cNvPr id="3" name="Notes Placeholder 2"/>
          <p:cNvSpPr>
            <a:spLocks noGrp="1"/>
          </p:cNvSpPr>
          <p:nvPr>
            <p:ph type="body" idx="1"/>
          </p:nvPr>
        </p:nvSpPr>
        <p:spPr/>
        <p:txBody>
          <a:bodyPr rtlCol="0"/>
          <a:lstStyle/>
          <a:p>
            <a:pPr rtl="0"/>
            <a:r>
              <a:rPr lang="es" sz="1400" b="0">
                <a:latin typeface="Arial" panose="020B0604020202020204" pitchFamily="34" charset="0"/>
                <a:cs typeface="Arial" panose="020B0604020202020204" pitchFamily="34" charset="0"/>
              </a:rPr>
              <a:t>Para reconocer a los estudiantes que van más allá de los requisitos mínimos de diploma en ciertas áreas, la normativa vigente permite agregar una variedad de reconocimientos al diploma de un estudiante en forma de sellos y avales.</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La aprobación técnica se puede agregar a cualquier tipo de diploma (local, Regentes o Regentes con designación avanzada) para cualquier estudiante que complete un programa de Educación Profesional y Técnica (CTE) aprobado por el Departamento, incluida la evaluación técnica de tres partes, además de los requisitos mínimos del diploma. </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El Sello de Bialfabetización se puede añadir al diploma Regents o a los Regentes con designación avanzada.  Este sello reconoce un alto nivel de competencia en escuchar, hablar, leer y escribir en uno o más idiomas, además del inglés.  </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La intención del Sello de Bialfabetización del NYS es fomentar el estudio de idiomas; identificar a los graduados de preparatoria con habilidades lingüísticas y de alfabetización para los empleadores; proporcionar a las universidades información adicional sobre los solicitantes de admisión; preparar a los estudiantes con habilidades del siglo XXI; reconocer la valor de la enseñanza de lenguas extranjeras y nativas en las escuelas; y afirmar el valor de la diversidad en una sociedad multilingüe.</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La aprobación de honores se puede añadir al diploma Regents o al Regents con designación avanzada para los estudiantes que obtengan una puntuación particularmente buena en sus exámenes Regents.  Los estudiantes que obtienen un promedio computado de 90 o más en todos los exámenes Regents reciben un respaldo de honores. </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Los estudiantes que cumplan con los requisitos del Diploma Avanzado también pueden obtener una designación de maestría en matemáticas, ciencias o ambas materias. La designación de maestría en matemáticas y/o ciencias se puede añadir a los Regentes con designación avanzada para los estudiantes que obtengan una puntuación de 85 o más en tres exámenes Regents de matemáticas y/o ciencias.</a:t>
            </a:r>
          </a:p>
          <a:p>
            <a:pPr rtl="0"/>
            <a:endParaRPr lang="en-US" sz="1400" b="0" dirty="0">
              <a:latin typeface="Arial" panose="020B0604020202020204" pitchFamily="34" charset="0"/>
              <a:cs typeface="Arial" panose="020B0604020202020204" pitchFamily="34" charset="0"/>
            </a:endParaRPr>
          </a:p>
          <a:p>
            <a:pPr rtl="0"/>
            <a:r>
              <a:rPr lang="es" sz="1400" b="0">
                <a:latin typeface="Arial" panose="020B0604020202020204" pitchFamily="34" charset="0"/>
                <a:cs typeface="Arial" panose="020B0604020202020204" pitchFamily="34" charset="0"/>
              </a:rPr>
              <a:t>El Sello de Preparación Cívica, que se ha puesto a prueba este año escolar</a:t>
            </a:r>
            <a:r>
              <a:rPr lang="es" sz="2000" b="0"/>
              <a:t>, es un reconocimiento formal de que un estudiante ha alcanzado un alto nivel de competencia en términos de conocimiento cívico, habilidades cívicas, mentalidad cívica y experiencias cívicas. La distinción del sello de preparación cívica en un expediente académico y diploma de preparatoria:</a:t>
            </a:r>
          </a:p>
          <a:p>
            <a:pPr marL="348592" indent="-348592" rtl="0">
              <a:buFontTx/>
              <a:buChar char="-"/>
            </a:pPr>
            <a:r>
              <a:rPr lang="es" sz="2000" b="0"/>
              <a:t>Muestra la comprensión del estudiante de un compromiso con el gobierno participativo; responsabilidad cívica y valores cívicos; </a:t>
            </a:r>
          </a:p>
          <a:p>
            <a:pPr marL="348592" indent="-348592" rtl="0">
              <a:buFontTx/>
              <a:buChar char="-"/>
            </a:pPr>
            <a:r>
              <a:rPr lang="es" sz="2000" b="0"/>
              <a:t>Demuestra a las universidades, facultades y futuros empleadores que el estudiante ha completado un proyecto de acción en materia de educación cívica o justicia social; y </a:t>
            </a:r>
          </a:p>
          <a:p>
            <a:pPr marL="348592" indent="-348592" rtl="0">
              <a:buFontTx/>
              <a:buChar char="-"/>
            </a:pPr>
            <a:r>
              <a:rPr lang="es" sz="2000" b="0"/>
              <a:t>Reconoce el valor del compromiso cívico y académico.</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rtlCol="0"/>
          <a:lstStyle/>
          <a:p>
            <a:pPr defTabSz="464790" rtl="0">
              <a:defRPr/>
            </a:pPr>
            <a:fld id="{600E66BB-FE8E-4C8D-825E-8CECF067CD8B}" type="slidenum">
              <a:rPr lang="en-US">
                <a:solidFill>
                  <a:prstClr val="black"/>
                </a:solidFill>
                <a:latin typeface="Calibri" panose="020F0502020204030204"/>
              </a:rPr>
              <a:pPr defTabSz="464790">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24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2"/>
            <a:ext cx="5588000" cy="3900122"/>
          </a:xfrm>
        </p:spPr>
        <p:txBody>
          <a:bodyPr rtlCol="0"/>
          <a:lstStyle/>
          <a:p>
            <a:pPr rtl="0"/>
            <a:r>
              <a:rPr lang="es" sz="1400">
                <a:latin typeface="Arial" panose="020B0604020202020204" pitchFamily="34" charset="0"/>
                <a:cs typeface="Arial" panose="020B0604020202020204" pitchFamily="34" charset="0"/>
              </a:rPr>
              <a:t>El estado de Nueva York tiene dos credenciales existentes. Estas credenciales existentes no equivalen a un diploma. </a:t>
            </a:r>
          </a:p>
          <a:p>
            <a:pPr rtl="0"/>
            <a:endParaRPr lang="en-US" sz="1400" dirty="0">
              <a:latin typeface="Arial" panose="020B0604020202020204" pitchFamily="34" charset="0"/>
              <a:cs typeface="Arial" panose="020B0604020202020204" pitchFamily="34" charset="0"/>
            </a:endParaRPr>
          </a:p>
          <a:p>
            <a:pPr rtl="0"/>
            <a:r>
              <a:rPr lang="es" sz="1400">
                <a:latin typeface="Arial" panose="020B0604020202020204" pitchFamily="34" charset="0"/>
                <a:cs typeface="Arial" panose="020B0604020202020204" pitchFamily="34" charset="0"/>
              </a:rPr>
              <a:t> La credencial de inicio de habilidades y logros está disponible para los estudiantes con discapacidades que son evaluados utilizando la Evaluación Alternativa del Estado de Nueva York. Esta credencial debe ir acompañada de documentación de las habilidades y fortalezas de los estudiantes y de los niveles de independencia en materia académica, de desarrollo profesional y habilidades básicas necesarias para vivir, aprender y trabajar después de la escuela. Para obtener la Credencial de Comprensión en Habilidades y Logros, los estudiantes deben haber completado al menos 12 años de escolaridad (excluyendo el jardín de infantes) o el año escolar en el que cumplieron 21 años.  La credencial se otorga; no se obtiene (no hay requisitos mínimos).</a:t>
            </a:r>
          </a:p>
          <a:p>
            <a:pPr rtl="0"/>
            <a:endParaRPr lang="en-US" sz="1400" dirty="0">
              <a:latin typeface="Arial" panose="020B0604020202020204" pitchFamily="34" charset="0"/>
              <a:cs typeface="Arial" panose="020B0604020202020204" pitchFamily="34" charset="0"/>
            </a:endParaRPr>
          </a:p>
          <a:p>
            <a:pPr rtl="0"/>
            <a:r>
              <a:rPr lang="es" sz="1400">
                <a:latin typeface="Arial" panose="020B0604020202020204" pitchFamily="34" charset="0"/>
                <a:cs typeface="Arial" panose="020B0604020202020204" pitchFamily="34" charset="0"/>
              </a:rPr>
              <a:t>Si bien la credencial de inicio de estudios profesionales y ocupacionales (CDOS) puede utilizarse ahora como vía de acceso a un diploma, o como complemento de un diploma, cuando esta credencial se otorga como credencial de salida independiente, no es equivalente a un diploma. Los estudiantes que lo intenten pero no completen con éxito todos los requisitos del diploma del NYS y completen todos los requisitos de credencial de inicio de CDOS pueden obtener el CDOS como credencial de salida.  Se trata de una credencial obtenida, pero no equivale a un diploma.  </a:t>
            </a:r>
          </a:p>
        </p:txBody>
      </p:sp>
      <p:sp>
        <p:nvSpPr>
          <p:cNvPr id="4" name="Slide Number Placeholder 3"/>
          <p:cNvSpPr>
            <a:spLocks noGrp="1"/>
          </p:cNvSpPr>
          <p:nvPr>
            <p:ph type="sldNum" sz="quarter" idx="5"/>
          </p:nvPr>
        </p:nvSpPr>
        <p:spPr/>
        <p:txBody>
          <a:bodyPr rtlCol="0"/>
          <a:lstStyle/>
          <a:p>
            <a:pPr defTabSz="464790" rtl="0">
              <a:defRPr/>
            </a:pPr>
            <a:fld id="{B1D89EA1-0C5E-4F0A-9E00-59E7E473A8B0}" type="slidenum">
              <a:rPr lang="en-US">
                <a:solidFill>
                  <a:prstClr val="black"/>
                </a:solidFill>
                <a:latin typeface="Calibri" panose="020F0502020204030204"/>
              </a:rPr>
              <a:pPr defTabSz="464790">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29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4025838"/>
          </a:xfrm>
        </p:spPr>
        <p:txBody>
          <a:bodyPr rtlCol="0"/>
          <a:lstStyle/>
          <a:p>
            <a:pPr rtl="0"/>
            <a:r>
              <a:rPr lang="es" sz="1800">
                <a:effectLst/>
                <a:latin typeface="Calibri" panose="020F0502020204030204" pitchFamily="34" charset="0"/>
                <a:ea typeface="Times New Roman" panose="02020603050405020304" pitchFamily="18" charset="0"/>
              </a:rPr>
              <a:t>Ahora comenzaremos nuestra discusión sobre cómo podrían ser los requisitos de graduación en el futuro. </a:t>
            </a:r>
            <a:r>
              <a:rPr lang="es" sz="1400">
                <a:latin typeface="Arial" panose="020B0604020202020204" pitchFamily="34" charset="0"/>
                <a:cs typeface="Arial" panose="020B0604020202020204" pitchFamily="34" charset="0"/>
              </a:rPr>
              <a:t>No buscamos la perfección ni esperamos respuestas totalmente desarrolladas a estas preguntas.  Queremos reunir tantas ideas como pueda aportar, basándonos en su propio conocimiento y experiencia.  Pero también siéntase libre de pensar más allá de lo que parece realista en este momento.  ¿Qué podría ser posible si los recursos fueran ilimitados o se eliminaran las barreras?</a:t>
            </a:r>
          </a:p>
          <a:p>
            <a:pPr rtl="0"/>
            <a:endParaRPr lang="en-US" sz="1400" i="1" dirty="0">
              <a:latin typeface="Arial" panose="020B0604020202020204" pitchFamily="34" charset="0"/>
              <a:cs typeface="Arial" panose="020B0604020202020204" pitchFamily="34" charset="0"/>
            </a:endParaRPr>
          </a:p>
          <a:p>
            <a:pPr rtl="0"/>
            <a:r>
              <a:rPr lang="es" sz="1400" i="1">
                <a:latin typeface="Arial" panose="020B0604020202020204" pitchFamily="34" charset="0"/>
                <a:cs typeface="Arial" panose="020B0604020202020204" pitchFamily="34" charset="0"/>
              </a:rPr>
              <a:t>RESPUESTA A LAS CINCO PREGUNTAS ORIENTATIVAS (No más de 60 minutos)</a:t>
            </a:r>
          </a:p>
          <a:p>
            <a:pPr marL="290493" indent="-290493" rtl="0">
              <a:buFont typeface="Arial" panose="020B0604020202020204" pitchFamily="34" charset="0"/>
              <a:buChar char="•"/>
            </a:pPr>
            <a:r>
              <a:rPr lang="es" sz="1400" i="1">
                <a:latin typeface="Arial" panose="020B0604020202020204" pitchFamily="34" charset="0"/>
                <a:cs typeface="Arial" panose="020B0604020202020204" pitchFamily="34" charset="0"/>
              </a:rPr>
              <a:t>Permita que todos los participantes discutan cada una de las cinco preguntas orientadores.</a:t>
            </a:r>
          </a:p>
          <a:p>
            <a:pPr marL="290493" indent="-290493" rtl="0">
              <a:buFont typeface="Arial" panose="020B0604020202020204" pitchFamily="34" charset="0"/>
              <a:buChar char="•"/>
            </a:pPr>
            <a:r>
              <a:rPr lang="es" sz="1400" i="1">
                <a:latin typeface="Arial" panose="020B0604020202020204" pitchFamily="34" charset="0"/>
                <a:cs typeface="Arial" panose="020B0604020202020204" pitchFamily="34" charset="0"/>
              </a:rPr>
              <a:t>Permita que todos los participantes discutan cada una de las cinco preguntas orientadoras.</a:t>
            </a:r>
          </a:p>
          <a:p>
            <a:pPr marL="290493" indent="-290493" rtl="0">
              <a:buFont typeface="Arial" panose="020B0604020202020204" pitchFamily="34" charset="0"/>
              <a:buChar char="•"/>
            </a:pPr>
            <a:r>
              <a:rPr lang="es" sz="1400" i="1">
                <a:latin typeface="Arial" panose="020B0604020202020204" pitchFamily="34" charset="0"/>
                <a:cs typeface="Arial" panose="020B0604020202020204" pitchFamily="34" charset="0"/>
              </a:rPr>
              <a:t>Desplace a los participantes a través de las cinco preguntas. Los monitores de chat proporcionan recordatorios de ritmo cada 10-12 minutos durante este segmento.</a:t>
            </a:r>
          </a:p>
          <a:p>
            <a:pPr marL="290493" indent="-290493" rtl="0">
              <a:buFont typeface="Arial" panose="020B0604020202020204" pitchFamily="34" charset="0"/>
              <a:buChar char="•"/>
            </a:pPr>
            <a:r>
              <a:rPr lang="es" sz="1400" i="1">
                <a:latin typeface="Arial" panose="020B0604020202020204" pitchFamily="34" charset="0"/>
                <a:cs typeface="Arial" panose="020B0604020202020204" pitchFamily="34" charset="0"/>
              </a:rPr>
              <a:t>Intente hacer que los participantes vuelvan a cada pregunta si se desvía del tema.</a:t>
            </a:r>
          </a:p>
          <a:p>
            <a:pPr rtl="0"/>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fld id="{B1D89EA1-0C5E-4F0A-9E00-59E7E473A8B0}" type="slidenum">
              <a:rPr lang="en-US" smtClean="0"/>
              <a:t>8</a:t>
            </a:fld>
            <a:endParaRPr lang="en-US" dirty="0"/>
          </a:p>
        </p:txBody>
      </p:sp>
    </p:spTree>
    <p:extLst>
      <p:ext uri="{BB962C8B-B14F-4D97-AF65-F5344CB8AC3E}">
        <p14:creationId xmlns:p14="http://schemas.microsoft.com/office/powerpoint/2010/main" val="3916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rtlCol="0" anchor="t" anchorCtr="0">
            <a:noAutofit/>
          </a:bodyPr>
          <a:lstStyle/>
          <a:p>
            <a:pPr rtl="0">
              <a:defRPr/>
            </a:pPr>
            <a:r>
              <a:rPr lang="es" sz="800">
                <a:cs typeface="Calibri"/>
              </a:rPr>
              <a:t>Si desea continuar el debate sobre estas importantes cuestiones, puede visitar el enlace de intercambio de ideas que se muestra aquí y lo añadiremos al chat. </a:t>
            </a:r>
          </a:p>
        </p:txBody>
      </p:sp>
      <p:sp>
        <p:nvSpPr>
          <p:cNvPr id="158" name="Google Shape;158;p30: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4.jp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Image result for students site:nysed.gov"/>
          <p:cNvPicPr preferRelativeResize="0"/>
          <p:nvPr/>
        </p:nvPicPr>
        <p:blipFill rotWithShape="1">
          <a:blip r:embed="rId2">
            <a:alphaModFix/>
          </a:blip>
          <a:srcRect b="2200"/>
          <a:stretch/>
        </p:blipFill>
        <p:spPr>
          <a:xfrm>
            <a:off x="447789" y="676675"/>
            <a:ext cx="2258361" cy="1472506"/>
          </a:xfrm>
          <a:prstGeom prst="rect">
            <a:avLst/>
          </a:prstGeom>
          <a:noFill/>
          <a:ln>
            <a:noFill/>
          </a:ln>
        </p:spPr>
      </p:pic>
      <p:sp>
        <p:nvSpPr>
          <p:cNvPr id="18" name="Google Shape;18;p21"/>
          <p:cNvSpPr/>
          <p:nvPr/>
        </p:nvSpPr>
        <p:spPr>
          <a:xfrm>
            <a:off x="447789" y="2329676"/>
            <a:ext cx="11288100" cy="3331500"/>
          </a:xfrm>
          <a:prstGeom prst="rect">
            <a:avLst/>
          </a:prstGeom>
          <a:solidFill>
            <a:schemeClr val="accent1"/>
          </a:solid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 name="Google Shape;19;p21"/>
          <p:cNvSpPr txBox="1">
            <a:spLocks noGrp="1"/>
          </p:cNvSpPr>
          <p:nvPr>
            <p:ph type="ctrTitle"/>
          </p:nvPr>
        </p:nvSpPr>
        <p:spPr>
          <a:xfrm>
            <a:off x="599225" y="2621134"/>
            <a:ext cx="10993500" cy="14751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3600"/>
              <a:buFont typeface="Gill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0" name="Google Shape;20;p21"/>
          <p:cNvSpPr txBox="1">
            <a:spLocks noGrp="1"/>
          </p:cNvSpPr>
          <p:nvPr>
            <p:ph type="subTitle" idx="1"/>
          </p:nvPr>
        </p:nvSpPr>
        <p:spPr>
          <a:xfrm>
            <a:off x="595032" y="4130540"/>
            <a:ext cx="10993500" cy="475800"/>
          </a:xfrm>
          <a:prstGeom prst="rect">
            <a:avLst/>
          </a:prstGeom>
          <a:noFill/>
          <a:ln>
            <a:noFill/>
          </a:ln>
        </p:spPr>
        <p:txBody>
          <a:bodyPr spcFirstLastPara="1" wrap="square" lIns="91425" tIns="45700" rIns="91425" bIns="45700" rtlCol="0" anchor="t" anchorCtr="0">
            <a:normAutofit/>
          </a:bodyPr>
          <a:lstStyle>
            <a:lvl1pPr lvl="0" algn="l">
              <a:lnSpc>
                <a:spcPct val="100000"/>
              </a:lnSpc>
              <a:spcBef>
                <a:spcPts val="480"/>
              </a:spcBef>
              <a:spcAft>
                <a:spcPts val="0"/>
              </a:spcAft>
              <a:buSzPts val="2208"/>
              <a:buNone/>
              <a:defRPr sz="24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pPr rtl="0"/>
            <a:endParaRPr/>
          </a:p>
        </p:txBody>
      </p:sp>
      <p:pic>
        <p:nvPicPr>
          <p:cNvPr id="21" name="Google Shape;21;p21" descr="Image result for nysed logo"/>
          <p:cNvPicPr preferRelativeResize="0"/>
          <p:nvPr/>
        </p:nvPicPr>
        <p:blipFill rotWithShape="1">
          <a:blip r:embed="rId3">
            <a:alphaModFix/>
          </a:blip>
          <a:srcRect/>
          <a:stretch/>
        </p:blipFill>
        <p:spPr>
          <a:xfrm>
            <a:off x="4463629" y="5852071"/>
            <a:ext cx="3071769" cy="779236"/>
          </a:xfrm>
          <a:prstGeom prst="rect">
            <a:avLst/>
          </a:prstGeom>
          <a:noFill/>
          <a:ln>
            <a:noFill/>
          </a:ln>
        </p:spPr>
      </p:pic>
      <p:pic>
        <p:nvPicPr>
          <p:cNvPr id="22" name="Google Shape;22;p21" descr="Image result for students site:nysed.gov"/>
          <p:cNvPicPr preferRelativeResize="0"/>
          <p:nvPr/>
        </p:nvPicPr>
        <p:blipFill rotWithShape="1">
          <a:blip r:embed="rId4">
            <a:alphaModFix/>
          </a:blip>
          <a:srcRect t="2052" b="2042"/>
          <a:stretch/>
        </p:blipFill>
        <p:spPr>
          <a:xfrm>
            <a:off x="7061460" y="693839"/>
            <a:ext cx="2258360" cy="1445047"/>
          </a:xfrm>
          <a:prstGeom prst="rect">
            <a:avLst/>
          </a:prstGeom>
          <a:noFill/>
          <a:ln>
            <a:noFill/>
          </a:ln>
        </p:spPr>
      </p:pic>
      <p:pic>
        <p:nvPicPr>
          <p:cNvPr id="23" name="Google Shape;23;p21" descr="Image result for middle school site:nysed.gov"/>
          <p:cNvPicPr preferRelativeResize="0"/>
          <p:nvPr/>
        </p:nvPicPr>
        <p:blipFill rotWithShape="1">
          <a:blip r:embed="rId5">
            <a:alphaModFix/>
          </a:blip>
          <a:srcRect t="1499" b="1719"/>
          <a:stretch/>
        </p:blipFill>
        <p:spPr>
          <a:xfrm>
            <a:off x="4803099" y="689720"/>
            <a:ext cx="2258360" cy="1449166"/>
          </a:xfrm>
          <a:prstGeom prst="rect">
            <a:avLst/>
          </a:prstGeom>
          <a:noFill/>
          <a:ln>
            <a:noFill/>
          </a:ln>
        </p:spPr>
      </p:pic>
      <p:pic>
        <p:nvPicPr>
          <p:cNvPr id="24" name="Google Shape;24;p21" descr="Image result for students site:nysed.gov"/>
          <p:cNvPicPr preferRelativeResize="0"/>
          <p:nvPr/>
        </p:nvPicPr>
        <p:blipFill rotWithShape="1">
          <a:blip r:embed="rId6">
            <a:alphaModFix/>
          </a:blip>
          <a:srcRect t="695"/>
          <a:stretch/>
        </p:blipFill>
        <p:spPr>
          <a:xfrm>
            <a:off x="2608441" y="689720"/>
            <a:ext cx="2204556" cy="1459462"/>
          </a:xfrm>
          <a:prstGeom prst="rect">
            <a:avLst/>
          </a:prstGeom>
          <a:noFill/>
          <a:ln>
            <a:noFill/>
          </a:ln>
        </p:spPr>
      </p:pic>
      <p:pic>
        <p:nvPicPr>
          <p:cNvPr id="25" name="Google Shape;25;p21" descr="Image result for high school site:nysed.gov"/>
          <p:cNvPicPr preferRelativeResize="0"/>
          <p:nvPr/>
        </p:nvPicPr>
        <p:blipFill rotWithShape="1">
          <a:blip r:embed="rId7">
            <a:alphaModFix/>
          </a:blip>
          <a:srcRect b="10281"/>
          <a:stretch/>
        </p:blipFill>
        <p:spPr>
          <a:xfrm>
            <a:off x="9319821" y="692511"/>
            <a:ext cx="2416002" cy="1445046"/>
          </a:xfrm>
          <a:prstGeom prst="rect">
            <a:avLst/>
          </a:prstGeom>
          <a:noFill/>
          <a:ln>
            <a:noFill/>
          </a:ln>
        </p:spPr>
      </p:pic>
      <p:sp>
        <p:nvSpPr>
          <p:cNvPr id="26" name="Google Shape;26;p21"/>
          <p:cNvSpPr txBox="1"/>
          <p:nvPr/>
        </p:nvSpPr>
        <p:spPr>
          <a:xfrm>
            <a:off x="595032" y="4657983"/>
            <a:ext cx="10993500" cy="475800"/>
          </a:xfrm>
          <a:prstGeom prst="rect">
            <a:avLst/>
          </a:prstGeom>
          <a:noFill/>
          <a:ln>
            <a:noFill/>
          </a:ln>
        </p:spPr>
        <p:txBody>
          <a:bodyPr spcFirstLastPara="1" wrap="square" lIns="91425" tIns="45700" rIns="91425" bIns="45700" rtlCol="0" anchor="t" anchorCtr="0">
            <a:normAutofit/>
          </a:bodyPr>
          <a:lstStyle/>
          <a:p>
            <a:pPr marL="0" marR="0" lvl="0" indent="0" algn="l" rtl="0">
              <a:lnSpc>
                <a:spcPct val="100000"/>
              </a:lnSpc>
              <a:spcBef>
                <a:spcPts val="0"/>
              </a:spcBef>
              <a:spcAft>
                <a:spcPts val="0"/>
              </a:spcAft>
              <a:buClr>
                <a:schemeClr val="accent2"/>
              </a:buClr>
              <a:buSzPts val="2208"/>
              <a:buFont typeface="Noto Sans Symbols"/>
              <a:buNone/>
            </a:pPr>
            <a:endParaRPr sz="2400" b="0" i="0" u="none" strike="noStrike" cap="none" dirty="0">
              <a:solidFill>
                <a:schemeClr val="accent2"/>
              </a:solidFill>
              <a:latin typeface="Gill Sans"/>
              <a:ea typeface="Gill Sans"/>
              <a:cs typeface="Gill Sans"/>
              <a:sym typeface="Gill Sans"/>
            </a:endParaRPr>
          </a:p>
        </p:txBody>
      </p:sp>
    </p:spTree>
    <p:extLst>
      <p:ext uri="{BB962C8B-B14F-4D97-AF65-F5344CB8AC3E}">
        <p14:creationId xmlns:p14="http://schemas.microsoft.com/office/powerpoint/2010/main" val="380293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32"/>
          <p:cNvSpPr/>
          <p:nvPr/>
        </p:nvSpPr>
        <p:spPr>
          <a:xfrm>
            <a:off x="440683" y="606554"/>
            <a:ext cx="11300100" cy="12588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32"/>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pic>
        <p:nvPicPr>
          <p:cNvPr id="78" name="Google Shape;78;p32" descr="Image result for nysed logo"/>
          <p:cNvPicPr preferRelativeResize="0"/>
          <p:nvPr/>
        </p:nvPicPr>
        <p:blipFill rotWithShape="1">
          <a:blip r:embed="rId2">
            <a:alphaModFix/>
          </a:blip>
          <a:srcRect/>
          <a:stretch/>
        </p:blipFill>
        <p:spPr>
          <a:xfrm>
            <a:off x="8533741" y="5927572"/>
            <a:ext cx="3071769" cy="779236"/>
          </a:xfrm>
          <a:prstGeom prst="rect">
            <a:avLst/>
          </a:prstGeom>
          <a:noFill/>
          <a:ln>
            <a:noFill/>
          </a:ln>
        </p:spPr>
      </p:pic>
    </p:spTree>
    <p:extLst>
      <p:ext uri="{BB962C8B-B14F-4D97-AF65-F5344CB8AC3E}">
        <p14:creationId xmlns:p14="http://schemas.microsoft.com/office/powerpoint/2010/main" val="7977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9"/>
        <p:cNvGrpSpPr/>
        <p:nvPr/>
      </p:nvGrpSpPr>
      <p:grpSpPr>
        <a:xfrm>
          <a:off x="0" y="0"/>
          <a:ext cx="0" cy="0"/>
          <a:chOff x="0" y="0"/>
          <a:chExt cx="0" cy="0"/>
        </a:xfrm>
      </p:grpSpPr>
      <p:pic>
        <p:nvPicPr>
          <p:cNvPr id="80" name="Google Shape;80;p3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41591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1"/>
        <p:cNvGrpSpPr/>
        <p:nvPr/>
      </p:nvGrpSpPr>
      <p:grpSpPr>
        <a:xfrm>
          <a:off x="0" y="0"/>
          <a:ext cx="0" cy="0"/>
          <a:chOff x="0" y="0"/>
          <a:chExt cx="0" cy="0"/>
        </a:xfrm>
      </p:grpSpPr>
      <p:pic>
        <p:nvPicPr>
          <p:cNvPr id="82" name="Google Shape;82;p34" descr="Image result for nysed logo"/>
          <p:cNvPicPr preferRelativeResize="0"/>
          <p:nvPr/>
        </p:nvPicPr>
        <p:blipFill rotWithShape="1">
          <a:blip r:embed="rId2">
            <a:alphaModFix/>
          </a:blip>
          <a:srcRect/>
          <a:stretch/>
        </p:blipFill>
        <p:spPr>
          <a:xfrm>
            <a:off x="4463629" y="5852071"/>
            <a:ext cx="3071769" cy="779236"/>
          </a:xfrm>
          <a:prstGeom prst="rect">
            <a:avLst/>
          </a:prstGeom>
          <a:noFill/>
          <a:ln>
            <a:noFill/>
          </a:ln>
        </p:spPr>
      </p:pic>
    </p:spTree>
    <p:extLst>
      <p:ext uri="{BB962C8B-B14F-4D97-AF65-F5344CB8AC3E}">
        <p14:creationId xmlns:p14="http://schemas.microsoft.com/office/powerpoint/2010/main" val="15415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35"/>
          <p:cNvSpPr/>
          <p:nvPr/>
        </p:nvSpPr>
        <p:spPr>
          <a:xfrm>
            <a:off x="447817" y="5141973"/>
            <a:ext cx="11298300" cy="12747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35"/>
          <p:cNvSpPr txBox="1">
            <a:spLocks noGrp="1"/>
          </p:cNvSpPr>
          <p:nvPr>
            <p:ph type="title"/>
          </p:nvPr>
        </p:nvSpPr>
        <p:spPr>
          <a:xfrm>
            <a:off x="581192" y="5413298"/>
            <a:ext cx="4909500" cy="689400"/>
          </a:xfrm>
          <a:prstGeom prst="rect">
            <a:avLst/>
          </a:prstGeom>
          <a:noFill/>
          <a:ln>
            <a:noFill/>
          </a:ln>
        </p:spPr>
        <p:txBody>
          <a:bodyPr spcFirstLastPara="1" wrap="square" lIns="91425" tIns="45700" rIns="91425" bIns="45700" rtlCol="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6" name="Google Shape;86;p35"/>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rtlCol="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pPr rtl="0"/>
            <a:endParaRPr/>
          </a:p>
        </p:txBody>
      </p:sp>
      <p:sp>
        <p:nvSpPr>
          <p:cNvPr id="87" name="Google Shape;87;p35"/>
          <p:cNvSpPr txBox="1">
            <a:spLocks noGrp="1"/>
          </p:cNvSpPr>
          <p:nvPr>
            <p:ph type="body" idx="2"/>
          </p:nvPr>
        </p:nvSpPr>
        <p:spPr>
          <a:xfrm>
            <a:off x="5740824" y="5413298"/>
            <a:ext cx="5061300" cy="689400"/>
          </a:xfrm>
          <a:prstGeom prst="rect">
            <a:avLst/>
          </a:prstGeom>
          <a:noFill/>
          <a:ln>
            <a:noFill/>
          </a:ln>
        </p:spPr>
        <p:txBody>
          <a:bodyPr spcFirstLastPara="1" wrap="square" lIns="91425" tIns="45700" rIns="91425" bIns="45700" rtlCol="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pPr rtl="0"/>
            <a:endParaRPr/>
          </a:p>
        </p:txBody>
      </p:sp>
      <p:pic>
        <p:nvPicPr>
          <p:cNvPr id="88" name="Google Shape;88;p35" descr="Image result for nysed logo"/>
          <p:cNvPicPr preferRelativeResize="0"/>
          <p:nvPr/>
        </p:nvPicPr>
        <p:blipFill rotWithShape="1">
          <a:blip r:embed="rId2">
            <a:alphaModFix/>
          </a:blip>
          <a:srcRect/>
          <a:stretch/>
        </p:blipFill>
        <p:spPr>
          <a:xfrm>
            <a:off x="10802144" y="5461020"/>
            <a:ext cx="808664" cy="636608"/>
          </a:xfrm>
          <a:prstGeom prst="rect">
            <a:avLst/>
          </a:prstGeom>
          <a:noFill/>
          <a:ln>
            <a:noFill/>
          </a:ln>
        </p:spPr>
      </p:pic>
    </p:spTree>
    <p:extLst>
      <p:ext uri="{BB962C8B-B14F-4D97-AF65-F5344CB8AC3E}">
        <p14:creationId xmlns:p14="http://schemas.microsoft.com/office/powerpoint/2010/main" val="16494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36"/>
          <p:cNvSpPr/>
          <p:nvPr/>
        </p:nvSpPr>
        <p:spPr>
          <a:xfrm>
            <a:off x="447817" y="5141973"/>
            <a:ext cx="11298300" cy="12747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3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rtlCol="0" anchor="ctr" anchorCtr="0">
            <a:normAutofit/>
          </a:bodyPr>
          <a:lstStyle>
            <a:lvl1pPr lvl="0" algn="l">
              <a:lnSpc>
                <a:spcPct val="100000"/>
              </a:lnSpc>
              <a:spcBef>
                <a:spcPts val="0"/>
              </a:spcBef>
              <a:spcAft>
                <a:spcPts val="0"/>
              </a:spcAft>
              <a:buClr>
                <a:srgbClr val="7194D2"/>
              </a:buClr>
              <a:buSzPts val="2000"/>
              <a:buFont typeface="Gill Sans"/>
              <a:buNone/>
              <a:defRPr sz="2000" b="0">
                <a:solidFill>
                  <a:srgbClr val="7194D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92" name="Google Shape;92;p36"/>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rtlCol="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pPr rtl="0"/>
            <a:endParaRPr/>
          </a:p>
        </p:txBody>
      </p:sp>
      <p:sp>
        <p:nvSpPr>
          <p:cNvPr id="93" name="Google Shape;93;p3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rtlCol="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pPr rtl="0"/>
            <a:endParaRPr/>
          </a:p>
        </p:txBody>
      </p:sp>
      <p:pic>
        <p:nvPicPr>
          <p:cNvPr id="94" name="Google Shape;94;p36" descr="Image result for nysed logo"/>
          <p:cNvPicPr preferRelativeResize="0"/>
          <p:nvPr/>
        </p:nvPicPr>
        <p:blipFill rotWithShape="1">
          <a:blip r:embed="rId2">
            <a:alphaModFix/>
          </a:blip>
          <a:srcRect/>
          <a:stretch/>
        </p:blipFill>
        <p:spPr>
          <a:xfrm>
            <a:off x="4488796" y="646686"/>
            <a:ext cx="3071769" cy="779236"/>
          </a:xfrm>
          <a:prstGeom prst="rect">
            <a:avLst/>
          </a:prstGeom>
          <a:noFill/>
          <a:ln>
            <a:noFill/>
          </a:ln>
        </p:spPr>
      </p:pic>
    </p:spTree>
    <p:extLst>
      <p:ext uri="{BB962C8B-B14F-4D97-AF65-F5344CB8AC3E}">
        <p14:creationId xmlns:p14="http://schemas.microsoft.com/office/powerpoint/2010/main" val="2600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97" name="Google Shape;97;p37"/>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rtlCol="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pPr rtl="0"/>
            <a:endParaRPr/>
          </a:p>
        </p:txBody>
      </p:sp>
      <p:pic>
        <p:nvPicPr>
          <p:cNvPr id="98" name="Google Shape;98;p37"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pic>
        <p:nvPicPr>
          <p:cNvPr id="99" name="Google Shape;99;p37" descr="Image result for nysed logo"/>
          <p:cNvPicPr preferRelativeResize="0"/>
          <p:nvPr/>
        </p:nvPicPr>
        <p:blipFill rotWithShape="1">
          <a:blip r:embed="rId3">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658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02" name="Google Shape;102;p38"/>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rtlCol="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pPr rtl="0"/>
            <a:endParaRPr/>
          </a:p>
        </p:txBody>
      </p:sp>
      <p:pic>
        <p:nvPicPr>
          <p:cNvPr id="103" name="Google Shape;103;p38"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spTree>
    <p:extLst>
      <p:ext uri="{BB962C8B-B14F-4D97-AF65-F5344CB8AC3E}">
        <p14:creationId xmlns:p14="http://schemas.microsoft.com/office/powerpoint/2010/main" val="427324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3200"/>
              <a:buFont typeface="Gill San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06" name="Google Shape;106;p39"/>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rtlCol="0" anchor="t" anchorCtr="0">
            <a:normAutofit/>
          </a:bodyPr>
          <a:lstStyle>
            <a:lvl1pPr marR="0" lvl="0" algn="l" rtl="0">
              <a:lnSpc>
                <a:spcPct val="100000"/>
              </a:lnSpc>
              <a:spcBef>
                <a:spcPts val="640"/>
              </a:spcBef>
              <a:spcAft>
                <a:spcPts val="0"/>
              </a:spcAft>
              <a:buClr>
                <a:schemeClr val="accent2"/>
              </a:buClr>
              <a:buSzPts val="2944"/>
              <a:buFont typeface="Noto Sans Symbols"/>
              <a:buNone/>
              <a:defRPr sz="32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2576"/>
              <a:buFont typeface="Noto Sans Symbols"/>
              <a:buNone/>
              <a:defRPr sz="28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2208"/>
              <a:buFont typeface="Noto Sans Symbols"/>
              <a:buNone/>
              <a:defRPr sz="24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9pPr>
          </a:lstStyle>
          <a:p>
            <a:pPr rtl="0"/>
            <a:endParaRPr dirty="0"/>
          </a:p>
        </p:txBody>
      </p:sp>
      <p:sp>
        <p:nvSpPr>
          <p:cNvPr id="107" name="Google Shape;107;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rtlCol="0" anchor="t" anchorCtr="0">
            <a:normAutofit/>
          </a:bodyPr>
          <a:lstStyle>
            <a:lvl1pPr marL="457200" lvl="0" indent="-228600" algn="l">
              <a:lnSpc>
                <a:spcPct val="100000"/>
              </a:lnSpc>
              <a:spcBef>
                <a:spcPts val="280"/>
              </a:spcBef>
              <a:spcAft>
                <a:spcPts val="0"/>
              </a:spcAft>
              <a:buSzPts val="1288"/>
              <a:buNone/>
              <a:defRPr sz="1400">
                <a:solidFill>
                  <a:srgbClr val="FFFFFF"/>
                </a:solidFill>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pPr rtl="0"/>
            <a:endParaRPr/>
          </a:p>
        </p:txBody>
      </p:sp>
      <p:sp>
        <p:nvSpPr>
          <p:cNvPr id="108" name="Google Shape;10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pPr rtl="0"/>
            <a:endParaRPr dirty="0"/>
          </a:p>
        </p:txBody>
      </p:sp>
      <p:sp>
        <p:nvSpPr>
          <p:cNvPr id="109" name="Google Shape;109;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pPr rtl="0"/>
            <a:endParaRPr dirty="0"/>
          </a:p>
        </p:txBody>
      </p:sp>
      <p:sp>
        <p:nvSpPr>
          <p:cNvPr id="110" name="Google Shape;11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85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s"/>
              <a:t>Click to edit Master title style</a:t>
            </a:r>
          </a:p>
        </p:txBody>
      </p:sp>
      <p:sp>
        <p:nvSpPr>
          <p:cNvPr id="3" name="Content Placeholder 2"/>
          <p:cNvSpPr>
            <a:spLocks noGrp="1"/>
          </p:cNvSpPr>
          <p:nvPr>
            <p:ph sz="half" idx="1"/>
          </p:nvPr>
        </p:nvSpPr>
        <p:spPr>
          <a:xfrm>
            <a:off x="581193" y="2228004"/>
            <a:ext cx="3785534" cy="1382944"/>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6188417" y="2228003"/>
            <a:ext cx="4485803" cy="1466919"/>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Content Placeholder 2">
            <a:extLst>
              <a:ext uri="{FF2B5EF4-FFF2-40B4-BE49-F238E27FC236}">
                <a16:creationId xmlns:a16="http://schemas.microsoft.com/office/drawing/2014/main" id="{B683B880-0FBF-43B9-ACAD-E2FE9C4EE77A}"/>
              </a:ext>
            </a:extLst>
          </p:cNvPr>
          <p:cNvSpPr>
            <a:spLocks noGrp="1"/>
          </p:cNvSpPr>
          <p:nvPr>
            <p:ph sz="half" idx="10"/>
          </p:nvPr>
        </p:nvSpPr>
        <p:spPr>
          <a:xfrm>
            <a:off x="581193" y="3973571"/>
            <a:ext cx="3785534" cy="1382944"/>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10" name="Content Placeholder 2">
            <a:extLst>
              <a:ext uri="{FF2B5EF4-FFF2-40B4-BE49-F238E27FC236}">
                <a16:creationId xmlns:a16="http://schemas.microsoft.com/office/drawing/2014/main" id="{FB4F2D8C-CE7E-4EB3-A964-25C64B203BFC}"/>
              </a:ext>
            </a:extLst>
          </p:cNvPr>
          <p:cNvSpPr>
            <a:spLocks noGrp="1"/>
          </p:cNvSpPr>
          <p:nvPr>
            <p:ph sz="half" idx="11"/>
          </p:nvPr>
        </p:nvSpPr>
        <p:spPr>
          <a:xfrm>
            <a:off x="6188417" y="3973571"/>
            <a:ext cx="4485802" cy="1382944"/>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11" name="Content Placeholder 2">
            <a:extLst>
              <a:ext uri="{FF2B5EF4-FFF2-40B4-BE49-F238E27FC236}">
                <a16:creationId xmlns:a16="http://schemas.microsoft.com/office/drawing/2014/main" id="{77B58A01-B51B-4121-9DF1-0DF584BD6C8A}"/>
              </a:ext>
            </a:extLst>
          </p:cNvPr>
          <p:cNvSpPr>
            <a:spLocks noGrp="1"/>
          </p:cNvSpPr>
          <p:nvPr>
            <p:ph sz="half" idx="12"/>
          </p:nvPr>
        </p:nvSpPr>
        <p:spPr>
          <a:xfrm>
            <a:off x="581191" y="5559974"/>
            <a:ext cx="3785534" cy="1382944"/>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12" name="Picture 2" descr="Image result for nysed logo">
            <a:extLst>
              <a:ext uri="{FF2B5EF4-FFF2-40B4-BE49-F238E27FC236}">
                <a16:creationId xmlns:a16="http://schemas.microsoft.com/office/drawing/2014/main" id="{AE4EF899-E51E-40C7-9065-460E63759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n-US" dirty="0"/>
          </a:p>
        </p:txBody>
      </p:sp>
      <p:sp>
        <p:nvSpPr>
          <p:cNvPr id="2" name="Title 1"/>
          <p:cNvSpPr>
            <a:spLocks noGrp="1"/>
          </p:cNvSpPr>
          <p:nvPr>
            <p:ph type="ctrTitle" hasCustomPrompt="1"/>
          </p:nvPr>
        </p:nvSpPr>
        <p:spPr>
          <a:xfrm>
            <a:off x="599225" y="2621134"/>
            <a:ext cx="10993549" cy="1475013"/>
          </a:xfrm>
          <a:effectLst/>
        </p:spPr>
        <p:txBody>
          <a:bodyPr rtlCol="0" anchor="b">
            <a:normAutofit/>
          </a:bodyPr>
          <a:lstStyle>
            <a:lvl1pPr>
              <a:defRPr sz="3600">
                <a:solidFill>
                  <a:schemeClr val="bg1"/>
                </a:solidFill>
              </a:defRPr>
            </a:lvl1pPr>
          </a:lstStyle>
          <a:p>
            <a:pPr rtl="0"/>
            <a:r>
              <a:rPr lang="es"/>
              <a:t>Click to add title of presentation</a:t>
            </a:r>
            <a:br>
              <a:rPr lang="en-US"/>
            </a:br>
            <a:endParaRPr lang="en-US"/>
          </a:p>
        </p:txBody>
      </p:sp>
      <p:sp>
        <p:nvSpPr>
          <p:cNvPr id="3" name="Subtitle 2"/>
          <p:cNvSpPr>
            <a:spLocks noGrp="1"/>
          </p:cNvSpPr>
          <p:nvPr>
            <p:ph type="subTitle" idx="1" hasCustomPrompt="1"/>
          </p:nvPr>
        </p:nvSpPr>
        <p:spPr>
          <a:xfrm>
            <a:off x="595032" y="4130540"/>
            <a:ext cx="10993546" cy="475853"/>
          </a:xfrm>
        </p:spPr>
        <p:txBody>
          <a:bodyPr rtlCol="0" anchor="t">
            <a:normAutofit/>
          </a:bodyPr>
          <a:lstStyle>
            <a:lvl1pPr marL="0" indent="0" algn="l">
              <a:buNone/>
              <a:defRPr sz="2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Location / Conference Name / Date</a:t>
            </a:r>
          </a:p>
        </p:txBody>
      </p:sp>
      <p:pic>
        <p:nvPicPr>
          <p:cNvPr id="1028" name="Picture 4" descr="Image result for 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rtl="0"/>
            <a:endParaRPr lang="en-US" dirty="0"/>
          </a:p>
        </p:txBody>
      </p:sp>
    </p:spTree>
    <p:extLst>
      <p:ext uri="{BB962C8B-B14F-4D97-AF65-F5344CB8AC3E}">
        <p14:creationId xmlns:p14="http://schemas.microsoft.com/office/powerpoint/2010/main" val="100990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p:nvPr/>
        </p:nvSpPr>
        <p:spPr>
          <a:xfrm>
            <a:off x="440286" y="614407"/>
            <a:ext cx="11309400" cy="11892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0" name="Google Shape;30;p2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rtlCol="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pic>
        <p:nvPicPr>
          <p:cNvPr id="31" name="Google Shape;31;p2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25395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es"/>
              <a:t>Click to edit Master title style</a:t>
            </a:r>
          </a:p>
        </p:txBody>
      </p:sp>
      <p:sp>
        <p:nvSpPr>
          <p:cNvPr id="3" name="Content Placeholder 2"/>
          <p:cNvSpPr>
            <a:spLocks noGrp="1"/>
          </p:cNvSpPr>
          <p:nvPr>
            <p:ph idx="1"/>
          </p:nvPr>
        </p:nvSpPr>
        <p:spPr>
          <a:xfrm>
            <a:off x="581192" y="2180496"/>
            <a:ext cx="11029615" cy="3678303"/>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16386" name="Picture 2" descr="Image result for nysed logo">
            <a:extLst>
              <a:ext uri="{FF2B5EF4-FFF2-40B4-BE49-F238E27FC236}">
                <a16:creationId xmlns:a16="http://schemas.microsoft.com/office/drawing/2014/main" id="{3063CB63-0E43-40D1-BC6A-4CBC14B42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es"/>
              <a:t>Click to edit Master title style</a:t>
            </a:r>
          </a:p>
        </p:txBody>
      </p:sp>
      <p:sp>
        <p:nvSpPr>
          <p:cNvPr id="3" name="Content Placeholder 2"/>
          <p:cNvSpPr>
            <a:spLocks noGrp="1"/>
          </p:cNvSpPr>
          <p:nvPr>
            <p:ph idx="1"/>
          </p:nvPr>
        </p:nvSpPr>
        <p:spPr>
          <a:xfrm>
            <a:off x="581192" y="2180496"/>
            <a:ext cx="11029615" cy="3678303"/>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8" name="Picture 4" descr="Image result for nysed logo">
            <a:extLst>
              <a:ext uri="{FF2B5EF4-FFF2-40B4-BE49-F238E27FC236}">
                <a16:creationId xmlns:a16="http://schemas.microsoft.com/office/drawing/2014/main" id="{6E43CF03-B59E-45FD-B82F-5341DAF8F9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38" y="596112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
              <a:t>Click to edit Master title style</a:t>
            </a:r>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pic>
        <p:nvPicPr>
          <p:cNvPr id="10" name="Picture 2" descr="Image result for nysed logo">
            <a:extLst>
              <a:ext uri="{FF2B5EF4-FFF2-40B4-BE49-F238E27FC236}">
                <a16:creationId xmlns:a16="http://schemas.microsoft.com/office/drawing/2014/main" id="{028B9235-4A50-4102-ADAE-78E8BDAB5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453083"/>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
              <a:t>Click to edit Master title style</a:t>
            </a:r>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pic>
        <p:nvPicPr>
          <p:cNvPr id="9" name="Picture 4" descr="Image result for nysed logo">
            <a:extLst>
              <a:ext uri="{FF2B5EF4-FFF2-40B4-BE49-F238E27FC236}">
                <a16:creationId xmlns:a16="http://schemas.microsoft.com/office/drawing/2014/main" id="{925CC433-4523-469A-952F-DF9BA87185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8462" y="743175"/>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1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s"/>
              <a:t>Click to edit Master title style</a:t>
            </a:r>
          </a:p>
        </p:txBody>
      </p:sp>
      <p:sp>
        <p:nvSpPr>
          <p:cNvPr id="3" name="Content Placeholder 2"/>
          <p:cNvSpPr>
            <a:spLocks noGrp="1"/>
          </p:cNvSpPr>
          <p:nvPr>
            <p:ph sz="half" idx="1"/>
          </p:nvPr>
        </p:nvSpPr>
        <p:spPr>
          <a:xfrm>
            <a:off x="581193" y="2228003"/>
            <a:ext cx="5422390" cy="3633047"/>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6188417" y="2228003"/>
            <a:ext cx="5422392" cy="3633047"/>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10" name="Picture 2" descr="Image result for nysed logo">
            <a:extLst>
              <a:ext uri="{FF2B5EF4-FFF2-40B4-BE49-F238E27FC236}">
                <a16:creationId xmlns:a16="http://schemas.microsoft.com/office/drawing/2014/main" id="{7929A2F3-E0B0-46AD-9E6E-79A152E27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s"/>
              <a:t>Click to edit Master title style</a:t>
            </a:r>
          </a:p>
        </p:txBody>
      </p:sp>
      <p:sp>
        <p:nvSpPr>
          <p:cNvPr id="3" name="Content Placeholder 2"/>
          <p:cNvSpPr>
            <a:spLocks noGrp="1"/>
          </p:cNvSpPr>
          <p:nvPr>
            <p:ph sz="half" idx="1"/>
          </p:nvPr>
        </p:nvSpPr>
        <p:spPr>
          <a:xfrm>
            <a:off x="581193" y="2228003"/>
            <a:ext cx="5422390" cy="3633047"/>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6188417" y="2228003"/>
            <a:ext cx="5422392" cy="3633047"/>
          </a:xfrm>
        </p:spPr>
        <p:txBody>
          <a:bodyPr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9" name="Picture 4" descr="Image result for nysed logo">
            <a:extLst>
              <a:ext uri="{FF2B5EF4-FFF2-40B4-BE49-F238E27FC236}">
                <a16:creationId xmlns:a16="http://schemas.microsoft.com/office/drawing/2014/main" id="{5E8E4FC0-FD4E-42F4-95C9-573C2B179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40" y="59527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1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es"/>
              <a:t>Click to edit Master title style</a:t>
            </a:r>
          </a:p>
        </p:txBody>
      </p:sp>
      <p:sp>
        <p:nvSpPr>
          <p:cNvPr id="3" name="Text Placeholder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581194" y="2926052"/>
            <a:ext cx="5393100" cy="2934999"/>
          </a:xfrm>
        </p:spPr>
        <p:txBody>
          <a:bodyPr rtlCol="0" anchor="t">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6217709" y="2926052"/>
            <a:ext cx="5393100" cy="2934999"/>
          </a:xfrm>
        </p:spPr>
        <p:txBody>
          <a:bodyPr rtlCol="0" anchor="t">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14" name="Picture 2" descr="Image result for nysed logo">
            <a:extLst>
              <a:ext uri="{FF2B5EF4-FFF2-40B4-BE49-F238E27FC236}">
                <a16:creationId xmlns:a16="http://schemas.microsoft.com/office/drawing/2014/main" id="{FCB65FD5-BA3D-4467-96AD-2A8B73DC5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es"/>
              <a:t>Click to edit Master title style</a:t>
            </a:r>
          </a:p>
        </p:txBody>
      </p:sp>
      <p:sp>
        <p:nvSpPr>
          <p:cNvPr id="3" name="Text Placeholder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581194" y="2926052"/>
            <a:ext cx="5393100" cy="2934999"/>
          </a:xfrm>
        </p:spPr>
        <p:txBody>
          <a:bodyPr rtlCol="0" anchor="t">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6217709" y="2926052"/>
            <a:ext cx="5393100" cy="2934999"/>
          </a:xfrm>
        </p:spPr>
        <p:txBody>
          <a:bodyPr rtlCol="0" anchor="t">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pic>
        <p:nvPicPr>
          <p:cNvPr id="13" name="Picture 4" descr="Image result for nysed logo">
            <a:extLst>
              <a:ext uri="{FF2B5EF4-FFF2-40B4-BE49-F238E27FC236}">
                <a16:creationId xmlns:a16="http://schemas.microsoft.com/office/drawing/2014/main" id="{86C671BE-7109-4269-B2A5-0B267D2BD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1015" y="59828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es"/>
              <a:t>Click to edit Master title style</a:t>
            </a:r>
          </a:p>
        </p:txBody>
      </p:sp>
      <p:pic>
        <p:nvPicPr>
          <p:cNvPr id="5" name="Picture 2" descr="Image result for nysed logo">
            <a:extLst>
              <a:ext uri="{FF2B5EF4-FFF2-40B4-BE49-F238E27FC236}">
                <a16:creationId xmlns:a16="http://schemas.microsoft.com/office/drawing/2014/main" id="{71006243-8CD8-4778-963A-0B1F4001D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96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es"/>
              <a:t>Click to edit Master title style</a:t>
            </a:r>
          </a:p>
        </p:txBody>
      </p:sp>
      <p:pic>
        <p:nvPicPr>
          <p:cNvPr id="9" name="Picture 4" descr="Image result for nysed logo">
            <a:extLst>
              <a:ext uri="{FF2B5EF4-FFF2-40B4-BE49-F238E27FC236}">
                <a16:creationId xmlns:a16="http://schemas.microsoft.com/office/drawing/2014/main" id="{C5B01C5F-DC30-4AAA-9122-0828D6926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3741" y="5927572"/>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9053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25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2" descr="Image result for nysed logo">
            <a:extLst>
              <a:ext uri="{FF2B5EF4-FFF2-40B4-BE49-F238E27FC236}">
                <a16:creationId xmlns:a16="http://schemas.microsoft.com/office/drawing/2014/main" id="{BE4451AF-8585-45C5-85DD-D786673ED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2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Image result for nysed logo">
            <a:extLst>
              <a:ext uri="{FF2B5EF4-FFF2-40B4-BE49-F238E27FC236}">
                <a16:creationId xmlns:a16="http://schemas.microsoft.com/office/drawing/2014/main" id="{0AB6B426-DFBE-4CCA-A89C-AA4EF142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413298"/>
            <a:ext cx="4909445" cy="689514"/>
          </a:xfrm>
        </p:spPr>
        <p:txBody>
          <a:bodyPr rtlCol="0" anchor="ctr"/>
          <a:lstStyle>
            <a:lvl1pPr algn="l">
              <a:defRPr sz="2000" b="0">
                <a:solidFill>
                  <a:schemeClr val="accent1">
                    <a:lumMod val="75000"/>
                    <a:lumOff val="25000"/>
                  </a:schemeClr>
                </a:solidFill>
              </a:defRPr>
            </a:lvl1pPr>
          </a:lstStyle>
          <a:p>
            <a:pPr rtl="0"/>
            <a:r>
              <a:rPr lang="es"/>
              <a:t>Click to edit Master title style</a:t>
            </a:r>
          </a:p>
        </p:txBody>
      </p:sp>
      <p:sp>
        <p:nvSpPr>
          <p:cNvPr id="3" name="Content Placeholder 2"/>
          <p:cNvSpPr>
            <a:spLocks noGrp="1"/>
          </p:cNvSpPr>
          <p:nvPr>
            <p:ph idx="1"/>
          </p:nvPr>
        </p:nvSpPr>
        <p:spPr>
          <a:xfrm>
            <a:off x="447816" y="1593908"/>
            <a:ext cx="11292840" cy="3212092"/>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5740824" y="5413298"/>
            <a:ext cx="5061320"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pic>
        <p:nvPicPr>
          <p:cNvPr id="11" name="Picture 2" descr="Image result for nysed logo">
            <a:extLst>
              <a:ext uri="{FF2B5EF4-FFF2-40B4-BE49-F238E27FC236}">
                <a16:creationId xmlns:a16="http://schemas.microsoft.com/office/drawing/2014/main" id="{42881AB4-9588-4227-A726-55CD464C1A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4" y="5461020"/>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
              <a:t>Click to edit Master title style</a:t>
            </a:r>
          </a:p>
        </p:txBody>
      </p:sp>
      <p:sp>
        <p:nvSpPr>
          <p:cNvPr id="3" name="Content Placeholder 2"/>
          <p:cNvSpPr>
            <a:spLocks noGrp="1"/>
          </p:cNvSpPr>
          <p:nvPr>
            <p:ph idx="1"/>
          </p:nvPr>
        </p:nvSpPr>
        <p:spPr>
          <a:xfrm>
            <a:off x="447816" y="1593908"/>
            <a:ext cx="11292840" cy="3212092"/>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pic>
        <p:nvPicPr>
          <p:cNvPr id="10" name="Picture 4" descr="Image result for nysed logo">
            <a:extLst>
              <a:ext uri="{FF2B5EF4-FFF2-40B4-BE49-F238E27FC236}">
                <a16:creationId xmlns:a16="http://schemas.microsoft.com/office/drawing/2014/main" id="{62E6E1C0-B4BE-42AD-8182-F772BAE85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796" y="646686"/>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0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3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rtlCol="0" anchor="b">
            <a:normAutofit/>
          </a:bodyPr>
          <a:lstStyle>
            <a:lvl1pPr>
              <a:defRPr sz="3200" b="0"/>
            </a:lvl1pPr>
          </a:lstStyle>
          <a:p>
            <a:pPr rtl="0"/>
            <a:r>
              <a:rPr lang="e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a:t>Click icon to add picture</a:t>
            </a:r>
          </a:p>
        </p:txBody>
      </p:sp>
      <p:sp>
        <p:nvSpPr>
          <p:cNvPr id="4" name="Text Placeholder 3"/>
          <p:cNvSpPr>
            <a:spLocks noGrp="1"/>
          </p:cNvSpPr>
          <p:nvPr>
            <p:ph type="body" sz="half" idx="2"/>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Edit Master text styles</a:t>
            </a:r>
          </a:p>
        </p:txBody>
      </p:sp>
      <p:sp>
        <p:nvSpPr>
          <p:cNvPr id="8" name="Date Placeholder 7"/>
          <p:cNvSpPr>
            <a:spLocks noGrp="1"/>
          </p:cNvSpPr>
          <p:nvPr>
            <p:ph type="dt" sz="half" idx="10"/>
          </p:nvPr>
        </p:nvSpPr>
        <p:spPr/>
        <p:txBody>
          <a:bodyPr rtlCol="0"/>
          <a:lstStyle/>
          <a:p>
            <a:pPr rtl="0"/>
            <a:endParaRPr lang="en-US" dirty="0"/>
          </a:p>
        </p:txBody>
      </p:sp>
      <p:sp>
        <p:nvSpPr>
          <p:cNvPr id="9" name="Footer Placeholder 8"/>
          <p:cNvSpPr>
            <a:spLocks noGrp="1"/>
          </p:cNvSpPr>
          <p:nvPr>
            <p:ph type="ftr" sz="quarter" idx="11"/>
          </p:nvPr>
        </p:nvSpPr>
        <p:spPr>
          <a:xfrm>
            <a:off x="3499101" y="6356350"/>
            <a:ext cx="5911517" cy="365125"/>
          </a:xfrm>
        </p:spPr>
        <p:txBody>
          <a:bodyPr rtlCol="0"/>
          <a:lstStyle/>
          <a:p>
            <a:pPr rtl="0"/>
            <a:endParaRPr lang="en-US" dirty="0"/>
          </a:p>
        </p:txBody>
      </p:sp>
      <p:sp>
        <p:nvSpPr>
          <p:cNvPr id="10" name="Slide Number Placeholder 9"/>
          <p:cNvSpPr>
            <a:spLocks noGrp="1"/>
          </p:cNvSpPr>
          <p:nvPr>
            <p:ph type="sldNum" sz="quarter" idx="12"/>
          </p:nvPr>
        </p:nvSpPr>
        <p:spPr/>
        <p:txBody>
          <a:bodyPr rtlCol="0"/>
          <a:lstStyle/>
          <a:p>
            <a:pPr rtl="0"/>
            <a:fld id="{FE3F73D8-E311-4BCA-B83A-E666C503F5F0}" type="slidenum">
              <a:rPr lang="en-US" smtClean="0"/>
              <a:t>‹#›</a:t>
            </a:fld>
            <a:endParaRPr lang="en-US" dirty="0"/>
          </a:p>
        </p:txBody>
      </p:sp>
    </p:spTree>
    <p:extLst>
      <p:ext uri="{BB962C8B-B14F-4D97-AF65-F5344CB8AC3E}">
        <p14:creationId xmlns:p14="http://schemas.microsoft.com/office/powerpoint/2010/main" val="116695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25"/>
          <p:cNvSpPr/>
          <p:nvPr/>
        </p:nvSpPr>
        <p:spPr>
          <a:xfrm>
            <a:off x="440286" y="614407"/>
            <a:ext cx="11309400" cy="11892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2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4" name="Google Shape;44;p2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rtlCol="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pic>
        <p:nvPicPr>
          <p:cNvPr id="45" name="Google Shape;45;p25" descr="Image result for nysed logo"/>
          <p:cNvPicPr preferRelativeResize="0"/>
          <p:nvPr/>
        </p:nvPicPr>
        <p:blipFill rotWithShape="1">
          <a:blip r:embed="rId2">
            <a:alphaModFix/>
          </a:blip>
          <a:srcRect/>
          <a:stretch/>
        </p:blipFill>
        <p:spPr>
          <a:xfrm>
            <a:off x="8539038" y="5961128"/>
            <a:ext cx="3071769" cy="779236"/>
          </a:xfrm>
          <a:prstGeom prst="rect">
            <a:avLst/>
          </a:prstGeom>
          <a:noFill/>
          <a:ln>
            <a:noFill/>
          </a:ln>
        </p:spPr>
      </p:pic>
    </p:spTree>
    <p:extLst>
      <p:ext uri="{BB962C8B-B14F-4D97-AF65-F5344CB8AC3E}">
        <p14:creationId xmlns:p14="http://schemas.microsoft.com/office/powerpoint/2010/main" val="28614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6"/>
        <p:cNvGrpSpPr/>
        <p:nvPr/>
      </p:nvGrpSpPr>
      <p:grpSpPr>
        <a:xfrm>
          <a:off x="0" y="0"/>
          <a:ext cx="0" cy="0"/>
          <a:chOff x="0" y="0"/>
          <a:chExt cx="0" cy="0"/>
        </a:xfrm>
      </p:grpSpPr>
      <p:sp>
        <p:nvSpPr>
          <p:cNvPr id="47" name="Google Shape;47;p27"/>
          <p:cNvSpPr/>
          <p:nvPr/>
        </p:nvSpPr>
        <p:spPr>
          <a:xfrm>
            <a:off x="447817" y="5141974"/>
            <a:ext cx="11290800" cy="12588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9" name="Google Shape;49;p2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rtlCol="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pPr rtl="0"/>
            <a:endParaRPr/>
          </a:p>
        </p:txBody>
      </p:sp>
      <p:pic>
        <p:nvPicPr>
          <p:cNvPr id="50" name="Google Shape;50;p27" descr="Image result for nysed logo"/>
          <p:cNvPicPr preferRelativeResize="0"/>
          <p:nvPr/>
        </p:nvPicPr>
        <p:blipFill rotWithShape="1">
          <a:blip r:embed="rId2">
            <a:alphaModFix/>
          </a:blip>
          <a:srcRect/>
          <a:stretch/>
        </p:blipFill>
        <p:spPr>
          <a:xfrm>
            <a:off x="4438462" y="743175"/>
            <a:ext cx="3071769" cy="779236"/>
          </a:xfrm>
          <a:prstGeom prst="rect">
            <a:avLst/>
          </a:prstGeom>
          <a:noFill/>
          <a:ln>
            <a:noFill/>
          </a:ln>
        </p:spPr>
      </p:pic>
    </p:spTree>
    <p:extLst>
      <p:ext uri="{BB962C8B-B14F-4D97-AF65-F5344CB8AC3E}">
        <p14:creationId xmlns:p14="http://schemas.microsoft.com/office/powerpoint/2010/main" val="31290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8"/>
          <p:cNvSpPr/>
          <p:nvPr/>
        </p:nvSpPr>
        <p:spPr>
          <a:xfrm>
            <a:off x="445982" y="606554"/>
            <a:ext cx="11300100" cy="12588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 name="Google Shape;53;p2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4" name="Google Shape;54;p2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rtlCol="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sp>
        <p:nvSpPr>
          <p:cNvPr id="55" name="Google Shape;55;p2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rtlCol="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pic>
        <p:nvPicPr>
          <p:cNvPr id="56" name="Google Shape;56;p28"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3753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29"/>
          <p:cNvSpPr/>
          <p:nvPr/>
        </p:nvSpPr>
        <p:spPr>
          <a:xfrm>
            <a:off x="445982" y="606554"/>
            <a:ext cx="11300100" cy="12588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2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0" name="Google Shape;60;p29"/>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rtlCol="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sp>
        <p:nvSpPr>
          <p:cNvPr id="61" name="Google Shape;61;p29"/>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rtlCol="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pic>
        <p:nvPicPr>
          <p:cNvPr id="62" name="Google Shape;62;p29" descr="Image result for nysed logo"/>
          <p:cNvPicPr preferRelativeResize="0"/>
          <p:nvPr/>
        </p:nvPicPr>
        <p:blipFill rotWithShape="1">
          <a:blip r:embed="rId2">
            <a:alphaModFix/>
          </a:blip>
          <a:srcRect/>
          <a:stretch/>
        </p:blipFill>
        <p:spPr>
          <a:xfrm>
            <a:off x="8539040" y="5952738"/>
            <a:ext cx="3071769" cy="779236"/>
          </a:xfrm>
          <a:prstGeom prst="rect">
            <a:avLst/>
          </a:prstGeom>
          <a:noFill/>
          <a:ln>
            <a:noFill/>
          </a:ln>
        </p:spPr>
      </p:pic>
    </p:spTree>
    <p:extLst>
      <p:ext uri="{BB962C8B-B14F-4D97-AF65-F5344CB8AC3E}">
        <p14:creationId xmlns:p14="http://schemas.microsoft.com/office/powerpoint/2010/main" val="111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30"/>
          <p:cNvSpPr/>
          <p:nvPr/>
        </p:nvSpPr>
        <p:spPr>
          <a:xfrm>
            <a:off x="445982" y="606554"/>
            <a:ext cx="11300100" cy="12588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5" name="Google Shape;65;p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6" name="Google Shape;66;p30"/>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rtlCol="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pPr rtl="0"/>
            <a:endParaRPr/>
          </a:p>
        </p:txBody>
      </p:sp>
      <p:sp>
        <p:nvSpPr>
          <p:cNvPr id="67" name="Google Shape;67;p30"/>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rtlCol="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sp>
        <p:nvSpPr>
          <p:cNvPr id="68" name="Google Shape;68;p30"/>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rtlCol="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pPr rtl="0"/>
            <a:endParaRPr/>
          </a:p>
        </p:txBody>
      </p:sp>
      <p:sp>
        <p:nvSpPr>
          <p:cNvPr id="69" name="Google Shape;69;p30"/>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rtlCol="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pPr rtl="0"/>
            <a:endParaRPr/>
          </a:p>
        </p:txBody>
      </p:sp>
      <p:pic>
        <p:nvPicPr>
          <p:cNvPr id="70" name="Google Shape;70;p30" descr="Image result for nysed logo"/>
          <p:cNvPicPr preferRelativeResize="0"/>
          <p:nvPr/>
        </p:nvPicPr>
        <p:blipFill rotWithShape="1">
          <a:blip r:embed="rId2">
            <a:alphaModFix/>
          </a:blip>
          <a:srcRect/>
          <a:stretch/>
        </p:blipFill>
        <p:spPr>
          <a:xfrm>
            <a:off x="8621015" y="5982838"/>
            <a:ext cx="3071769" cy="779236"/>
          </a:xfrm>
          <a:prstGeom prst="rect">
            <a:avLst/>
          </a:prstGeom>
          <a:noFill/>
          <a:ln>
            <a:noFill/>
          </a:ln>
        </p:spPr>
      </p:pic>
    </p:spTree>
    <p:extLst>
      <p:ext uri="{BB962C8B-B14F-4D97-AF65-F5344CB8AC3E}">
        <p14:creationId xmlns:p14="http://schemas.microsoft.com/office/powerpoint/2010/main" val="22250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71"/>
        <p:cNvGrpSpPr/>
        <p:nvPr/>
      </p:nvGrpSpPr>
      <p:grpSpPr>
        <a:xfrm>
          <a:off x="0" y="0"/>
          <a:ext cx="0" cy="0"/>
          <a:chOff x="0" y="0"/>
          <a:chExt cx="0" cy="0"/>
        </a:xfrm>
      </p:grpSpPr>
      <p:sp>
        <p:nvSpPr>
          <p:cNvPr id="72" name="Google Shape;72;p31"/>
          <p:cNvSpPr/>
          <p:nvPr/>
        </p:nvSpPr>
        <p:spPr>
          <a:xfrm>
            <a:off x="440683" y="606554"/>
            <a:ext cx="11300100" cy="12588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3" name="Google Shape;73;p31"/>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rtlCol="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pic>
        <p:nvPicPr>
          <p:cNvPr id="74" name="Google Shape;74;p31"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6170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rtlCol="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rtl="0"/>
            <a:endParaRPr/>
          </a:p>
        </p:txBody>
      </p:sp>
      <p:sp>
        <p:nvSpPr>
          <p:cNvPr id="11" name="Google Shape;11;p20"/>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rtlCol="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rtl="0"/>
            <a:endParaRPr/>
          </a:p>
        </p:txBody>
      </p:sp>
      <p:sp>
        <p:nvSpPr>
          <p:cNvPr id="12" name="Google Shape;12;p20"/>
          <p:cNvSpPr/>
          <p:nvPr/>
        </p:nvSpPr>
        <p:spPr>
          <a:xfrm>
            <a:off x="446534" y="457200"/>
            <a:ext cx="3703200" cy="95100"/>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0"/>
          <p:cNvSpPr/>
          <p:nvPr/>
        </p:nvSpPr>
        <p:spPr>
          <a:xfrm>
            <a:off x="8042147" y="453643"/>
            <a:ext cx="3703200" cy="98700"/>
          </a:xfrm>
          <a:prstGeom prst="rect">
            <a:avLst/>
          </a:prstGeom>
          <a:solidFill>
            <a:schemeClr val="accent4"/>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Google Shape;14;p20"/>
          <p:cNvSpPr/>
          <p:nvPr/>
        </p:nvSpPr>
        <p:spPr>
          <a:xfrm>
            <a:off x="4241830" y="457200"/>
            <a:ext cx="3703200" cy="91500"/>
          </a:xfrm>
          <a:prstGeom prst="rect">
            <a:avLst/>
          </a:prstGeom>
          <a:solidFill>
            <a:schemeClr val="accent2"/>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15;p20"/>
          <p:cNvSpPr txBox="1"/>
          <p:nvPr/>
        </p:nvSpPr>
        <p:spPr>
          <a:xfrm>
            <a:off x="11551920" y="6434040"/>
            <a:ext cx="640200" cy="36930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9952445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5;p20">
            <a:extLst>
              <a:ext uri="{FF2B5EF4-FFF2-40B4-BE49-F238E27FC236}">
                <a16:creationId xmlns:a16="http://schemas.microsoft.com/office/drawing/2014/main" id="{82F99A8C-A269-479D-853F-FB4462E41C23}"/>
              </a:ext>
            </a:extLst>
          </p:cNvPr>
          <p:cNvSpPr txBox="1"/>
          <p:nvPr userDrawn="1"/>
        </p:nvSpPr>
        <p:spPr>
          <a:xfrm>
            <a:off x="11551920" y="6434040"/>
            <a:ext cx="640200" cy="36930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187476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E4940-E3AA-4911-A13B-6B066D9766E4}"/>
              </a:ext>
            </a:extLst>
          </p:cNvPr>
          <p:cNvSpPr>
            <a:spLocks noGrp="1"/>
          </p:cNvSpPr>
          <p:nvPr>
            <p:ph type="ctrTitle"/>
          </p:nvPr>
        </p:nvSpPr>
        <p:spPr>
          <a:xfrm>
            <a:off x="599225" y="2621135"/>
            <a:ext cx="10993500" cy="807866"/>
          </a:xfrm>
        </p:spPr>
        <p:txBody>
          <a:bodyPr rtlCol="0">
            <a:normAutofit fontScale="90000"/>
          </a:bodyPr>
          <a:lstStyle/>
          <a:p>
            <a:pPr algn="ctr" rtl="0"/>
            <a:r>
              <a:rPr lang="es">
                <a:latin typeface="Gill Sans" panose="020B0604020202020204" charset="0"/>
              </a:rPr>
              <a:t>MEDIDAS DE GRADUACIÓN EN EL ESTADO DE NUEVA YORK</a:t>
            </a:r>
          </a:p>
        </p:txBody>
      </p:sp>
      <p:sp>
        <p:nvSpPr>
          <p:cNvPr id="5" name="Subtitle 4">
            <a:extLst>
              <a:ext uri="{FF2B5EF4-FFF2-40B4-BE49-F238E27FC236}">
                <a16:creationId xmlns:a16="http://schemas.microsoft.com/office/drawing/2014/main" id="{D0AF655B-B583-413A-B3BC-35489BB55E33}"/>
              </a:ext>
            </a:extLst>
          </p:cNvPr>
          <p:cNvSpPr>
            <a:spLocks noGrp="1"/>
          </p:cNvSpPr>
          <p:nvPr>
            <p:ph type="subTitle" idx="1"/>
          </p:nvPr>
        </p:nvSpPr>
        <p:spPr>
          <a:xfrm>
            <a:off x="595032" y="3724713"/>
            <a:ext cx="10993500" cy="1635852"/>
          </a:xfrm>
        </p:spPr>
        <p:txBody>
          <a:bodyPr rtlCol="0">
            <a:normAutofit fontScale="77500" lnSpcReduction="20000"/>
          </a:bodyPr>
          <a:lstStyle/>
          <a:p>
            <a:pPr algn="ctr" rtl="0"/>
            <a:r>
              <a:rPr lang="es" sz="3400">
                <a:latin typeface="Gill Sans MT" panose="020B0502020104020203" pitchFamily="34" charset="0"/>
              </a:rPr>
              <a:t>SESIÓN DE SALA DE REUNIONES</a:t>
            </a:r>
          </a:p>
          <a:p>
            <a:pPr algn="ctr" rtl="0"/>
            <a:endParaRPr lang="en-US" sz="3400" dirty="0">
              <a:solidFill>
                <a:schemeClr val="bg1"/>
              </a:solidFill>
              <a:latin typeface="Gill Sans MT" panose="020B0502020104020203" pitchFamily="34" charset="0"/>
            </a:endParaRPr>
          </a:p>
          <a:p>
            <a:pPr algn="ctr" rtl="0"/>
            <a:r>
              <a:rPr lang="es" sz="3400">
                <a:solidFill>
                  <a:schemeClr val="bg1"/>
                </a:solidFill>
                <a:latin typeface="Gill Sans MT" panose="020B0502020104020203" pitchFamily="34" charset="0"/>
              </a:rPr>
              <a:t>INVIERNO 2022 </a:t>
            </a:r>
          </a:p>
          <a:p>
            <a:pPr algn="ctr" rtl="0"/>
            <a:r>
              <a:rPr lang="es" sz="3400">
                <a:solidFill>
                  <a:schemeClr val="bg1"/>
                </a:solidFill>
                <a:latin typeface="Gill Sans MT" panose="020B0502020104020203" pitchFamily="34" charset="0"/>
              </a:rPr>
              <a:t>REUNIÓN DE INFORMACIÓN REGIONAL</a:t>
            </a:r>
          </a:p>
        </p:txBody>
      </p:sp>
    </p:spTree>
    <p:extLst>
      <p:ext uri="{BB962C8B-B14F-4D97-AF65-F5344CB8AC3E}">
        <p14:creationId xmlns:p14="http://schemas.microsoft.com/office/powerpoint/2010/main" val="49020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B6F-2D8A-4CB0-BD7A-7C4963AC7D05}"/>
              </a:ext>
            </a:extLst>
          </p:cNvPr>
          <p:cNvSpPr>
            <a:spLocks noGrp="1"/>
          </p:cNvSpPr>
          <p:nvPr>
            <p:ph type="title"/>
          </p:nvPr>
        </p:nvSpPr>
        <p:spPr/>
        <p:txBody>
          <a:bodyPr rtlCol="0"/>
          <a:lstStyle/>
          <a:p>
            <a:pPr rtl="0"/>
            <a:r>
              <a:rPr lang="es"/>
              <a:t>Puntos clave</a:t>
            </a:r>
          </a:p>
        </p:txBody>
      </p:sp>
      <p:pic>
        <p:nvPicPr>
          <p:cNvPr id="8" name="Graphic 7" descr="Social network with solid fill">
            <a:extLst>
              <a:ext uri="{FF2B5EF4-FFF2-40B4-BE49-F238E27FC236}">
                <a16:creationId xmlns:a16="http://schemas.microsoft.com/office/drawing/2014/main" id="{F67D68B3-B5DD-49CC-B40A-4A948A379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692" y="2388838"/>
            <a:ext cx="3626616" cy="3626616"/>
          </a:xfrm>
          <a:prstGeom prst="rect">
            <a:avLst/>
          </a:prstGeom>
        </p:spPr>
      </p:pic>
    </p:spTree>
    <p:extLst>
      <p:ext uri="{BB962C8B-B14F-4D97-AF65-F5344CB8AC3E}">
        <p14:creationId xmlns:p14="http://schemas.microsoft.com/office/powerpoint/2010/main" val="42613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rtlCol="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es" sz="5000"/>
              <a:t>MUCHAS GRACIAS</a:t>
            </a:r>
            <a:endParaRPr sz="5000" dirty="0"/>
          </a:p>
        </p:txBody>
      </p:sp>
      <p:pic>
        <p:nvPicPr>
          <p:cNvPr id="218" name="Google Shape;218;p37" descr="Diagram showing the movement of Zoom participants between the main room and several breakout rooms."/>
          <p:cNvPicPr preferRelativeResize="0"/>
          <p:nvPr/>
        </p:nvPicPr>
        <p:blipFill rotWithShape="1">
          <a:blip r:embed="rId3">
            <a:alphaModFix/>
          </a:blip>
          <a:srcRect/>
          <a:stretch/>
        </p:blipFill>
        <p:spPr>
          <a:xfrm>
            <a:off x="2229492" y="2366301"/>
            <a:ext cx="7733016" cy="4146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581192" y="702156"/>
            <a:ext cx="11029500" cy="1013700"/>
          </a:xfrm>
          <a:noFill/>
          <a:ln>
            <a:noFill/>
          </a:ln>
        </p:spPr>
        <p:txBody>
          <a:bodyPr spcFirstLastPara="1" wrap="square" lIns="91425" tIns="45700" rIns="91425" bIns="45700" rtlCol="0" anchor="b" anchorCtr="0">
            <a:normAutofit/>
          </a:bodyPr>
          <a:lstStyle/>
          <a:p>
            <a:pPr lvl="0" rtl="0"/>
            <a:r>
              <a:rPr lang="es">
                <a:latin typeface="Gill Sans" panose="020B0604020202020204" charset="0"/>
              </a:rPr>
              <a:t>INTRODUCCIONES</a:t>
            </a:r>
          </a:p>
        </p:txBody>
      </p:sp>
      <p:sp>
        <p:nvSpPr>
          <p:cNvPr id="122" name="Google Shape;122;p2"/>
          <p:cNvSpPr txBox="1">
            <a:spLocks noGrp="1"/>
          </p:cNvSpPr>
          <p:nvPr>
            <p:ph type="body" idx="1"/>
          </p:nvPr>
        </p:nvSpPr>
        <p:spPr>
          <a:xfrm>
            <a:off x="581025" y="2181224"/>
            <a:ext cx="7691438" cy="3648075"/>
          </a:xfrm>
          <a:noFill/>
          <a:ln>
            <a:noFill/>
          </a:ln>
        </p:spPr>
        <p:txBody>
          <a:bodyPr spcFirstLastPara="1" wrap="square" lIns="91425" tIns="45700" rIns="91425" bIns="45700" rtlCol="0" anchor="ctr" anchorCtr="0">
            <a:normAutofit/>
          </a:bodyPr>
          <a:lstStyle/>
          <a:p>
            <a:pPr rtl="0">
              <a:spcAft>
                <a:spcPts val="2400"/>
              </a:spcAft>
            </a:pPr>
            <a:r>
              <a:rPr lang="es" sz="3200">
                <a:solidFill>
                  <a:schemeClr val="tx1"/>
                </a:solidFill>
              </a:rPr>
              <a:t>Su nombre y rol</a:t>
            </a:r>
          </a:p>
          <a:p>
            <a:pPr rtl="0">
              <a:spcAft>
                <a:spcPts val="2400"/>
              </a:spcAft>
            </a:pPr>
            <a:r>
              <a:rPr lang="es" sz="3200">
                <a:solidFill>
                  <a:schemeClr val="tx1"/>
                </a:solidFill>
              </a:rPr>
              <a:t>El grupo (s) y/o la organización (s) que representa</a:t>
            </a:r>
          </a:p>
        </p:txBody>
      </p:sp>
      <p:pic>
        <p:nvPicPr>
          <p:cNvPr id="7" name="Graphic 6" descr="Online meeting with solid fill">
            <a:extLst>
              <a:ext uri="{FF2B5EF4-FFF2-40B4-BE49-F238E27FC236}">
                <a16:creationId xmlns:a16="http://schemas.microsoft.com/office/drawing/2014/main" id="{6072B946-60DF-4F8A-BD62-916776EC3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337" y="2528888"/>
            <a:ext cx="3009900" cy="3009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2A9D-B460-486E-B0E1-2162F989CDDC}"/>
              </a:ext>
            </a:extLst>
          </p:cNvPr>
          <p:cNvSpPr>
            <a:spLocks noGrp="1"/>
          </p:cNvSpPr>
          <p:nvPr>
            <p:ph type="title"/>
          </p:nvPr>
        </p:nvSpPr>
        <p:spPr/>
        <p:txBody>
          <a:bodyPr rtlCol="0"/>
          <a:lstStyle/>
          <a:p>
            <a:pPr rtl="0"/>
            <a:r>
              <a:rPr lang="es"/>
              <a:t>REQUISITOS DEL DIPLOMA DEL ESTADO DE NUEVA YORK:</a:t>
            </a:r>
            <a:br>
              <a:rPr lang="en-US" dirty="0"/>
            </a:br>
            <a:r>
              <a:rPr lang="es"/>
              <a:t>DISTRIBUCIÓN DE CRÉDITOS</a:t>
            </a:r>
          </a:p>
        </p:txBody>
      </p:sp>
      <p:sp>
        <p:nvSpPr>
          <p:cNvPr id="18" name="Content Placeholder 17">
            <a:extLst>
              <a:ext uri="{FF2B5EF4-FFF2-40B4-BE49-F238E27FC236}">
                <a16:creationId xmlns:a16="http://schemas.microsoft.com/office/drawing/2014/main" id="{D832A6AC-115A-414C-9FDD-44D59D4DCE75}"/>
              </a:ext>
            </a:extLst>
          </p:cNvPr>
          <p:cNvSpPr>
            <a:spLocks noGrp="1"/>
          </p:cNvSpPr>
          <p:nvPr>
            <p:ph sz="half" idx="1"/>
          </p:nvPr>
        </p:nvSpPr>
        <p:spPr>
          <a:xfrm>
            <a:off x="581192" y="2228003"/>
            <a:ext cx="4781029" cy="4572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ormAutofit fontScale="92500"/>
          </a:bodyPr>
          <a:lstStyle/>
          <a:p>
            <a:pPr marL="123444" indent="0" rtl="0">
              <a:buNone/>
            </a:pPr>
            <a:r>
              <a:rPr lang="es">
                <a:solidFill>
                  <a:schemeClr val="tx1"/>
                </a:solidFill>
              </a:rPr>
              <a:t>Elección del estudiante en la selección de cursos</a:t>
            </a:r>
          </a:p>
        </p:txBody>
      </p:sp>
      <p:sp>
        <p:nvSpPr>
          <p:cNvPr id="9" name="Content Placeholder 8">
            <a:extLst>
              <a:ext uri="{FF2B5EF4-FFF2-40B4-BE49-F238E27FC236}">
                <a16:creationId xmlns:a16="http://schemas.microsoft.com/office/drawing/2014/main" id="{7B5EAE17-D9E6-41CA-B913-F7298FB8A11B}"/>
              </a:ext>
            </a:extLst>
          </p:cNvPr>
          <p:cNvSpPr>
            <a:spLocks noGrp="1"/>
          </p:cNvSpPr>
          <p:nvPr>
            <p:ph sz="half" idx="10"/>
          </p:nvPr>
        </p:nvSpPr>
        <p:spPr>
          <a:xfrm>
            <a:off x="784392" y="2685203"/>
            <a:ext cx="5422444" cy="796350"/>
          </a:xfrm>
          <a:prstGeom prst="roundRect">
            <a:avLst/>
          </a:prstGeom>
        </p:spPr>
        <p:style>
          <a:lnRef idx="2">
            <a:schemeClr val="accent4"/>
          </a:lnRef>
          <a:fillRef idx="1">
            <a:schemeClr val="lt1"/>
          </a:fillRef>
          <a:effectRef idx="0">
            <a:schemeClr val="accent4"/>
          </a:effectRef>
          <a:fontRef idx="minor">
            <a:schemeClr val="dk1"/>
          </a:fontRef>
        </p:style>
        <p:txBody>
          <a:bodyPr rtlCol="0"/>
          <a:lstStyle/>
          <a:p>
            <a:pPr rtl="0">
              <a:buFont typeface="Wingdings" panose="05000000000000000000" pitchFamily="2" charset="2"/>
              <a:buChar char="§"/>
            </a:pPr>
            <a:r>
              <a:rPr lang="es" b="0" i="0">
                <a:solidFill>
                  <a:schemeClr val="tx1"/>
                </a:solidFill>
              </a:rPr>
              <a:t>En la mayoría de las disciplinas, los estudiantes eligen los cursos que quieren tomar.</a:t>
            </a:r>
            <a:endParaRPr lang="en-US" dirty="0">
              <a:solidFill>
                <a:schemeClr val="tx1"/>
              </a:solidFill>
            </a:endParaRPr>
          </a:p>
        </p:txBody>
      </p:sp>
      <p:sp>
        <p:nvSpPr>
          <p:cNvPr id="15" name="Content Placeholder 14">
            <a:extLst>
              <a:ext uri="{FF2B5EF4-FFF2-40B4-BE49-F238E27FC236}">
                <a16:creationId xmlns:a16="http://schemas.microsoft.com/office/drawing/2014/main" id="{FFF3CA87-6A59-4B75-B5EB-2C1834A371D6}"/>
              </a:ext>
            </a:extLst>
          </p:cNvPr>
          <p:cNvSpPr>
            <a:spLocks noGrp="1"/>
          </p:cNvSpPr>
          <p:nvPr>
            <p:ph sz="half" idx="11"/>
          </p:nvPr>
        </p:nvSpPr>
        <p:spPr>
          <a:xfrm>
            <a:off x="581191" y="3749441"/>
            <a:ext cx="4781029" cy="457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ormAutofit lnSpcReduction="10000"/>
          </a:bodyPr>
          <a:lstStyle/>
          <a:p>
            <a:pPr marL="123444" indent="0" rtl="0">
              <a:buNone/>
            </a:pPr>
            <a:r>
              <a:rPr lang="es">
                <a:solidFill>
                  <a:schemeClr val="tx1"/>
                </a:solidFill>
              </a:rPr>
              <a:t>Cursos obligatorios</a:t>
            </a:r>
          </a:p>
        </p:txBody>
      </p:sp>
      <p:sp>
        <p:nvSpPr>
          <p:cNvPr id="11" name="Content Placeholder 10">
            <a:extLst>
              <a:ext uri="{FF2B5EF4-FFF2-40B4-BE49-F238E27FC236}">
                <a16:creationId xmlns:a16="http://schemas.microsoft.com/office/drawing/2014/main" id="{7B1CE54A-4CF8-46EF-B6A3-53256A8917FA}"/>
              </a:ext>
            </a:extLst>
          </p:cNvPr>
          <p:cNvSpPr>
            <a:spLocks noGrp="1"/>
          </p:cNvSpPr>
          <p:nvPr>
            <p:ph sz="half" idx="12"/>
          </p:nvPr>
        </p:nvSpPr>
        <p:spPr>
          <a:xfrm>
            <a:off x="784392" y="4206640"/>
            <a:ext cx="5422444" cy="2301961"/>
          </a:xfrm>
          <a:prstGeom prst="roundRect">
            <a:avLst/>
          </a:prstGeom>
        </p:spPr>
        <p:style>
          <a:lnRef idx="2">
            <a:schemeClr val="accent1"/>
          </a:lnRef>
          <a:fillRef idx="1">
            <a:schemeClr val="lt1"/>
          </a:fillRef>
          <a:effectRef idx="0">
            <a:schemeClr val="accent1"/>
          </a:effectRef>
          <a:fontRef idx="minor">
            <a:schemeClr val="dk1"/>
          </a:fontRef>
        </p:style>
        <p:txBody>
          <a:bodyPr rtlCol="0">
            <a:noAutofit/>
          </a:bodyPr>
          <a:lstStyle/>
          <a:p>
            <a:pPr lvl="0" rtl="0">
              <a:buFont typeface="Wingdings" panose="05000000000000000000" pitchFamily="2" charset="2"/>
              <a:buChar char="§"/>
            </a:pPr>
            <a:r>
              <a:rPr lang="es" sz="1700" dirty="0">
                <a:solidFill>
                  <a:schemeClr val="tx1"/>
                </a:solidFill>
              </a:rPr>
              <a:t>Salud (se requiere ½ crédito)</a:t>
            </a:r>
          </a:p>
          <a:p>
            <a:pPr lvl="0" rtl="0">
              <a:buFont typeface="Wingdings" panose="05000000000000000000" pitchFamily="2" charset="2"/>
              <a:buChar char="§"/>
            </a:pPr>
            <a:r>
              <a:rPr lang="es" sz="1700" dirty="0">
                <a:solidFill>
                  <a:schemeClr val="tx1"/>
                </a:solidFill>
              </a:rPr>
              <a:t>Estudios globales y geografía (se requieren 2 créditos)</a:t>
            </a:r>
          </a:p>
          <a:p>
            <a:pPr lvl="0" rtl="0">
              <a:buFont typeface="Wingdings" panose="05000000000000000000" pitchFamily="2" charset="2"/>
              <a:buChar char="§"/>
            </a:pPr>
            <a:r>
              <a:rPr lang="es" sz="1700" dirty="0">
                <a:solidFill>
                  <a:schemeClr val="tx1"/>
                </a:solidFill>
              </a:rPr>
              <a:t>Historia de los Estados Unidos (se requiere 1 crédito)</a:t>
            </a:r>
          </a:p>
          <a:p>
            <a:pPr lvl="0" rtl="0">
              <a:buFont typeface="Wingdings" panose="05000000000000000000" pitchFamily="2" charset="2"/>
              <a:buChar char="§"/>
            </a:pPr>
            <a:r>
              <a:rPr lang="es" sz="1700" dirty="0">
                <a:solidFill>
                  <a:schemeClr val="tx1"/>
                </a:solidFill>
              </a:rPr>
              <a:t>Participación en el gobierno (se requiere ½ crédito)</a:t>
            </a:r>
          </a:p>
          <a:p>
            <a:pPr lvl="0" rtl="0">
              <a:buFont typeface="Wingdings" panose="05000000000000000000" pitchFamily="2" charset="2"/>
              <a:buChar char="§"/>
            </a:pPr>
            <a:r>
              <a:rPr lang="es" sz="1700" dirty="0">
                <a:solidFill>
                  <a:schemeClr val="tx1"/>
                </a:solidFill>
              </a:rPr>
              <a:t>Economía (se requiere ½ crédito)</a:t>
            </a:r>
          </a:p>
        </p:txBody>
      </p:sp>
      <p:graphicFrame>
        <p:nvGraphicFramePr>
          <p:cNvPr id="12" name="Content Placeholder 11">
            <a:extLst>
              <a:ext uri="{FF2B5EF4-FFF2-40B4-BE49-F238E27FC236}">
                <a16:creationId xmlns:a16="http://schemas.microsoft.com/office/drawing/2014/main" id="{651C115A-4472-4C9A-AE20-324D8F27B954}"/>
              </a:ext>
            </a:extLst>
          </p:cNvPr>
          <p:cNvGraphicFramePr>
            <a:graphicFrameLocks noGrp="1"/>
          </p:cNvGraphicFramePr>
          <p:nvPr>
            <p:ph sz="half" idx="2"/>
            <p:extLst>
              <p:ext uri="{D42A27DB-BD31-4B8C-83A1-F6EECF244321}">
                <p14:modId xmlns:p14="http://schemas.microsoft.com/office/powerpoint/2010/main" val="2767377493"/>
              </p:ext>
            </p:extLst>
          </p:nvPr>
        </p:nvGraphicFramePr>
        <p:xfrm>
          <a:off x="6829781" y="1561951"/>
          <a:ext cx="3844910" cy="4903348"/>
        </p:xfrm>
        <a:graphic>
          <a:graphicData uri="http://schemas.openxmlformats.org/drawingml/2006/table">
            <a:tbl>
              <a:tblPr firstRow="1" firstCol="1" bandRow="1"/>
              <a:tblGrid>
                <a:gridCol w="3078714">
                  <a:extLst>
                    <a:ext uri="{9D8B030D-6E8A-4147-A177-3AD203B41FA5}">
                      <a16:colId xmlns:a16="http://schemas.microsoft.com/office/drawing/2014/main" val="1623015695"/>
                    </a:ext>
                  </a:extLst>
                </a:gridCol>
                <a:gridCol w="766196">
                  <a:extLst>
                    <a:ext uri="{9D8B030D-6E8A-4147-A177-3AD203B41FA5}">
                      <a16:colId xmlns:a16="http://schemas.microsoft.com/office/drawing/2014/main" val="2023156448"/>
                    </a:ext>
                  </a:extLst>
                </a:gridCol>
              </a:tblGrid>
              <a:tr h="323359">
                <a:tc>
                  <a:txBody>
                    <a:bodyPr/>
                    <a:lstStyle/>
                    <a:p>
                      <a:pPr marL="0" marR="0" rtl="0">
                        <a:lnSpc>
                          <a:spcPct val="107000"/>
                        </a:lnSpc>
                        <a:spcBef>
                          <a:spcPts val="0"/>
                        </a:spcBef>
                        <a:spcAft>
                          <a:spcPts val="0"/>
                        </a:spcAft>
                      </a:pPr>
                      <a:r>
                        <a:rPr lang="es" sz="1200">
                          <a:effectLst/>
                          <a:latin typeface="Gill Sans" panose="020B0604020202020204" charset="0"/>
                          <a:ea typeface="Calibri" panose="020F0502020204030204" pitchFamily="34" charset="0"/>
                          <a:cs typeface="Times New Roman" panose="02020603050405020304" pitchFamily="18" charset="0"/>
                        </a:rPr>
                        <a:t> </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rtl="0">
                        <a:lnSpc>
                          <a:spcPct val="107000"/>
                        </a:lnSpc>
                        <a:spcBef>
                          <a:spcPts val="0"/>
                        </a:spcBef>
                        <a:spcAft>
                          <a:spcPts val="0"/>
                        </a:spcAft>
                      </a:pPr>
                      <a:r>
                        <a:rPr lang="es" sz="1000">
                          <a:solidFill>
                            <a:srgbClr val="000000"/>
                          </a:solidFill>
                          <a:effectLst/>
                          <a:latin typeface="Gill Sans" panose="020B0604020202020204" charset="0"/>
                          <a:ea typeface="Calibri" panose="020F0502020204030204" pitchFamily="34" charset="0"/>
                          <a:cs typeface="Times New Roman" panose="02020603050405020304" pitchFamily="18" charset="0"/>
                        </a:rPr>
                        <a:t>Número mínimo de créditos</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83950546"/>
                  </a:ext>
                </a:extLst>
              </a:tr>
              <a:tr h="183834">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Inglés</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4</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7516658"/>
                  </a:ext>
                </a:extLst>
              </a:tr>
              <a:tr h="1010267">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Estudios sociales</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Distribuidos de la siguiente manera:</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 Historia de los Estados Unidos (1)</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Historia y geografía globales (2)</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Participación en el gobierno (½)</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Economía (½)</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4</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79204829"/>
                  </a:ext>
                </a:extLst>
              </a:tr>
              <a:tr h="846667">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Ciencia</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Distribuidos de la siguiente manera:</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Ciencias de la vida (1)</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Ciencias físicas (1)</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15240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Ciencias de la vida o ciencias físicas (1)</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3</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1580489"/>
                  </a:ext>
                </a:extLst>
              </a:tr>
              <a:tr h="183834">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Matemáticas</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3</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19510975"/>
                  </a:ext>
                </a:extLst>
              </a:tr>
              <a:tr h="183834">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Idiomas del mundo</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0160" marR="0" algn="ctr" rtl="0">
                        <a:lnSpc>
                          <a:spcPct val="107000"/>
                        </a:lnSpc>
                        <a:spcBef>
                          <a:spcPts val="0"/>
                        </a:spcBef>
                        <a:spcAft>
                          <a:spcPts val="0"/>
                        </a:spcAft>
                        <a:tabLst>
                          <a:tab pos="295910" algn="l"/>
                        </a:tabLs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475802"/>
                  </a:ext>
                </a:extLst>
              </a:tr>
              <a:tr h="208065">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Artes visuales, música, danza y/o teatro</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1</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1800576"/>
                  </a:ext>
                </a:extLst>
              </a:tr>
              <a:tr h="376209">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Educación física </a:t>
                      </a:r>
                      <a:endParaRPr lang="en-US" sz="1200" dirty="0">
                        <a:effectLst/>
                        <a:latin typeface="Gill Sans" panose="020B0604020202020204"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 sz="1400" i="1">
                          <a:solidFill>
                            <a:srgbClr val="000000"/>
                          </a:solidFill>
                          <a:effectLst/>
                          <a:latin typeface="Gill Sans" panose="020B0604020202020204" charset="0"/>
                          <a:ea typeface="Calibri" panose="020F0502020204030204" pitchFamily="34" charset="0"/>
                          <a:cs typeface="Times New Roman" panose="02020603050405020304" pitchFamily="18" charset="0"/>
                        </a:rPr>
                        <a:t>(participación cada semestre)</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2</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6695373"/>
                  </a:ext>
                </a:extLst>
              </a:tr>
              <a:tr h="183834">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Salud</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½ </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19212892"/>
                  </a:ext>
                </a:extLst>
              </a:tr>
              <a:tr h="183834">
                <a:tc>
                  <a:txBody>
                    <a:bodyPr/>
                    <a:lstStyle/>
                    <a:p>
                      <a:pPr marL="0" marR="0"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Optativas</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0">
                        <a:lnSpc>
                          <a:spcPct val="107000"/>
                        </a:lnSpc>
                        <a:spcBef>
                          <a:spcPts val="0"/>
                        </a:spcBef>
                        <a:spcAft>
                          <a:spcPts val="0"/>
                        </a:spcAft>
                      </a:pPr>
                      <a:r>
                        <a:rPr lang="es" sz="1400">
                          <a:solidFill>
                            <a:srgbClr val="000000"/>
                          </a:solidFill>
                          <a:effectLst/>
                          <a:latin typeface="Gill Sans" panose="020B0604020202020204" charset="0"/>
                          <a:ea typeface="Calibri" panose="020F0502020204030204" pitchFamily="34" charset="0"/>
                          <a:cs typeface="Times New Roman" panose="02020603050405020304" pitchFamily="18" charset="0"/>
                        </a:rPr>
                        <a:t>3 ½ </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03362376"/>
                  </a:ext>
                </a:extLst>
              </a:tr>
              <a:tr h="183834">
                <a:tc>
                  <a:txBody>
                    <a:bodyPr/>
                    <a:lstStyle/>
                    <a:p>
                      <a:pPr marL="0" marR="0" algn="r" rtl="0">
                        <a:lnSpc>
                          <a:spcPct val="107000"/>
                        </a:lnSpc>
                        <a:spcBef>
                          <a:spcPts val="0"/>
                        </a:spcBef>
                        <a:spcAft>
                          <a:spcPts val="0"/>
                        </a:spcAft>
                      </a:pPr>
                      <a:r>
                        <a:rPr lang="es" sz="1400" b="1">
                          <a:solidFill>
                            <a:srgbClr val="000000"/>
                          </a:solidFill>
                          <a:effectLst/>
                          <a:latin typeface="Gill Sans" panose="020B0604020202020204" charset="0"/>
                          <a:ea typeface="Calibri" panose="020F0502020204030204" pitchFamily="34" charset="0"/>
                          <a:cs typeface="Times New Roman" panose="02020603050405020304" pitchFamily="18" charset="0"/>
                        </a:rPr>
                        <a:t>Total</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rtl="0">
                        <a:lnSpc>
                          <a:spcPct val="107000"/>
                        </a:lnSpc>
                        <a:spcBef>
                          <a:spcPts val="0"/>
                        </a:spcBef>
                        <a:spcAft>
                          <a:spcPts val="0"/>
                        </a:spcAft>
                      </a:pPr>
                      <a:r>
                        <a:rPr lang="es" sz="1400" b="1">
                          <a:solidFill>
                            <a:srgbClr val="000000"/>
                          </a:solidFill>
                          <a:effectLst/>
                          <a:latin typeface="Gill Sans" panose="020B0604020202020204" charset="0"/>
                          <a:ea typeface="Calibri" panose="020F0502020204030204" pitchFamily="34" charset="0"/>
                          <a:cs typeface="Times New Roman" panose="02020603050405020304" pitchFamily="18" charset="0"/>
                        </a:rPr>
                        <a:t>22</a:t>
                      </a:r>
                      <a:endParaRPr lang="en-US" sz="1200" dirty="0">
                        <a:effectLst/>
                        <a:latin typeface="Gill Sans" panose="020B0604020202020204" charset="0"/>
                        <a:ea typeface="Calibri" panose="020F0502020204030204" pitchFamily="34" charset="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802649924"/>
                  </a:ext>
                </a:extLst>
              </a:tr>
            </a:tbl>
          </a:graphicData>
        </a:graphic>
      </p:graphicFrame>
    </p:spTree>
    <p:extLst>
      <p:ext uri="{BB962C8B-B14F-4D97-AF65-F5344CB8AC3E}">
        <p14:creationId xmlns:p14="http://schemas.microsoft.com/office/powerpoint/2010/main" val="5721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DB23-F64A-4B38-9F2E-2C7E5C982BD7}"/>
              </a:ext>
            </a:extLst>
          </p:cNvPr>
          <p:cNvSpPr>
            <a:spLocks noGrp="1"/>
          </p:cNvSpPr>
          <p:nvPr>
            <p:ph type="title"/>
          </p:nvPr>
        </p:nvSpPr>
        <p:spPr/>
        <p:txBody>
          <a:bodyPr rtlCol="0"/>
          <a:lstStyle/>
          <a:p>
            <a:pPr rtl="0"/>
            <a:r>
              <a:rPr lang="es"/>
              <a:t>VÍAS MÚLTIPLES (+1)</a:t>
            </a:r>
          </a:p>
        </p:txBody>
      </p:sp>
      <p:sp>
        <p:nvSpPr>
          <p:cNvPr id="8" name="Content Placeholder 23">
            <a:extLst>
              <a:ext uri="{FF2B5EF4-FFF2-40B4-BE49-F238E27FC236}">
                <a16:creationId xmlns:a16="http://schemas.microsoft.com/office/drawing/2014/main" id="{C1DFDA8F-FA99-4BAF-9DC0-CCF66E488CD7}"/>
              </a:ext>
            </a:extLst>
          </p:cNvPr>
          <p:cNvSpPr>
            <a:spLocks noGrp="1"/>
          </p:cNvSpPr>
          <p:nvPr>
            <p:ph sz="half" idx="1"/>
          </p:nvPr>
        </p:nvSpPr>
        <p:spPr>
          <a:xfrm>
            <a:off x="1100089" y="2192279"/>
            <a:ext cx="3786188" cy="1077475"/>
          </a:xfrm>
        </p:spPr>
        <p:txBody>
          <a:bodyPr rtlCol="0">
            <a:normAutofit fontScale="92500" lnSpcReduction="20000"/>
          </a:bodyPr>
          <a:lstStyle/>
          <a:p>
            <a:pPr marL="123444" indent="0" algn="ctr" rtl="0">
              <a:buNone/>
            </a:pPr>
            <a:r>
              <a:rPr lang="es" sz="8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sp>
        <p:nvSpPr>
          <p:cNvPr id="5" name="Content Placeholder 4">
            <a:extLst>
              <a:ext uri="{FF2B5EF4-FFF2-40B4-BE49-F238E27FC236}">
                <a16:creationId xmlns:a16="http://schemas.microsoft.com/office/drawing/2014/main" id="{C3C99319-BDC1-4E5E-B713-8DC212771F9B}"/>
              </a:ext>
            </a:extLst>
          </p:cNvPr>
          <p:cNvSpPr>
            <a:spLocks noGrp="1"/>
          </p:cNvSpPr>
          <p:nvPr>
            <p:ph sz="half" idx="10"/>
          </p:nvPr>
        </p:nvSpPr>
        <p:spPr>
          <a:xfrm>
            <a:off x="1546578" y="3317661"/>
            <a:ext cx="3769927" cy="1123827"/>
          </a:xfrm>
        </p:spPr>
        <p:txBody>
          <a:bodyPr rtlCol="0" anchor="t">
            <a:normAutofit fontScale="92500" lnSpcReduction="20000"/>
          </a:bodyPr>
          <a:lstStyle/>
          <a:p>
            <a:pPr marL="123444" lvl="0" indent="0" algn="ctr" rtl="0">
              <a:spcBef>
                <a:spcPct val="0"/>
              </a:spcBef>
              <a:spcAft>
                <a:spcPts val="0"/>
              </a:spcAft>
              <a:buSzTx/>
              <a:buNone/>
              <a:defRPr/>
            </a:pPr>
            <a:r>
              <a:rPr lang="es" sz="2000" b="1" dirty="0">
                <a:solidFill>
                  <a:prstClr val="black"/>
                </a:solidFill>
                <a:ea typeface="ＭＳ Ｐゴシック" pitchFamily="34" charset="-128"/>
              </a:rPr>
              <a:t>Todos los estudiantes deben aprobar 4 evaluaciones obligatorias (una en cada disciplina)</a:t>
            </a:r>
            <a:endParaRPr lang="en-US" sz="2000" dirty="0"/>
          </a:p>
        </p:txBody>
      </p:sp>
      <p:sp>
        <p:nvSpPr>
          <p:cNvPr id="9" name="Left Brace 8">
            <a:extLst>
              <a:ext uri="{FF2B5EF4-FFF2-40B4-BE49-F238E27FC236}">
                <a16:creationId xmlns:a16="http://schemas.microsoft.com/office/drawing/2014/main" id="{AC2FF1DA-8F32-4B1B-BEFD-D34E349CEC87}"/>
              </a:ext>
              <a:ext uri="{C183D7F6-B498-43B3-948B-1728B52AA6E4}">
                <adec:decorative xmlns:adec="http://schemas.microsoft.com/office/drawing/2017/decorative" val="1"/>
              </a:ext>
            </a:extLst>
          </p:cNvPr>
          <p:cNvSpPr>
            <a:spLocks/>
          </p:cNvSpPr>
          <p:nvPr/>
        </p:nvSpPr>
        <p:spPr bwMode="auto">
          <a:xfrm rot="5400000">
            <a:off x="2827473" y="2345372"/>
            <a:ext cx="331419" cy="4646645"/>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pic>
        <p:nvPicPr>
          <p:cNvPr id="22" name="Content Placeholder 26" descr="individual circles containing each of the four required disciplinary assessments (English, mathematics, science, and social studies)">
            <a:extLst>
              <a:ext uri="{FF2B5EF4-FFF2-40B4-BE49-F238E27FC236}">
                <a16:creationId xmlns:a16="http://schemas.microsoft.com/office/drawing/2014/main" id="{87B73150-02E1-46E6-A8CB-9573A5B12E4C}"/>
              </a:ext>
            </a:extLst>
          </p:cNvPr>
          <p:cNvPicPr>
            <a:picLocks noGrp="1" noChangeAspect="1"/>
          </p:cNvPicPr>
          <p:nvPr>
            <p:ph sz="half" idx="12"/>
          </p:nvPr>
        </p:nvPicPr>
        <p:blipFill>
          <a:blip r:embed="rId3"/>
          <a:stretch>
            <a:fillRect/>
          </a:stretch>
        </p:blipFill>
        <p:spPr>
          <a:xfrm>
            <a:off x="300367" y="4840716"/>
            <a:ext cx="5328550" cy="1466918"/>
          </a:xfrm>
          <a:prstGeom prst="rect">
            <a:avLst/>
          </a:prstGeom>
        </p:spPr>
      </p:pic>
      <p:sp>
        <p:nvSpPr>
          <p:cNvPr id="4" name="Content Placeholder 3">
            <a:extLst>
              <a:ext uri="{FF2B5EF4-FFF2-40B4-BE49-F238E27FC236}">
                <a16:creationId xmlns:a16="http://schemas.microsoft.com/office/drawing/2014/main" id="{FEC0C66A-3A8F-4D09-9BA6-3FDD5EA8998F}"/>
              </a:ext>
            </a:extLst>
          </p:cNvPr>
          <p:cNvSpPr>
            <a:spLocks noGrp="1"/>
          </p:cNvSpPr>
          <p:nvPr>
            <p:ph sz="half" idx="2"/>
          </p:nvPr>
        </p:nvSpPr>
        <p:spPr>
          <a:xfrm>
            <a:off x="5039668" y="3477470"/>
            <a:ext cx="1523416" cy="1466919"/>
          </a:xfrm>
        </p:spPr>
        <p:txBody>
          <a:bodyPr rtlCol="0">
            <a:normAutofit/>
          </a:bodyPr>
          <a:lstStyle/>
          <a:p>
            <a:pPr marL="123444" indent="0" rtl="0">
              <a:buNone/>
            </a:pPr>
            <a:r>
              <a:rPr lang="es" sz="8000" b="1">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+1</a:t>
            </a:r>
          </a:p>
        </p:txBody>
      </p:sp>
      <p:sp>
        <p:nvSpPr>
          <p:cNvPr id="19" name="Left Brace 18">
            <a:extLst>
              <a:ext uri="{FF2B5EF4-FFF2-40B4-BE49-F238E27FC236}">
                <a16:creationId xmlns:a16="http://schemas.microsoft.com/office/drawing/2014/main" id="{C1A5F95D-72BA-4E2C-94B5-C711AB62DF0F}"/>
              </a:ext>
              <a:ext uri="{C183D7F6-B498-43B3-948B-1728B52AA6E4}">
                <adec:decorative xmlns:adec="http://schemas.microsoft.com/office/drawing/2017/decorative" val="1"/>
              </a:ext>
            </a:extLst>
          </p:cNvPr>
          <p:cNvSpPr>
            <a:spLocks/>
          </p:cNvSpPr>
          <p:nvPr/>
        </p:nvSpPr>
        <p:spPr bwMode="auto">
          <a:xfrm>
            <a:off x="6563084" y="2192279"/>
            <a:ext cx="86049" cy="4213881"/>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grpSp>
        <p:nvGrpSpPr>
          <p:cNvPr id="11" name="Group 26" descr="individual rectangles containing each of the six pathway options: STEM (Science, Technology, Engineering, and Mathematics), humanities, arts, LOTE (Languages other than English), CTE (Career and Technical Education), and CDOS (Career Development and Occupational Studies)">
            <a:extLst>
              <a:ext uri="{FF2B5EF4-FFF2-40B4-BE49-F238E27FC236}">
                <a16:creationId xmlns:a16="http://schemas.microsoft.com/office/drawing/2014/main" id="{71F885AE-4EE1-4CF1-ADDC-EE6664B44DBC}"/>
              </a:ext>
            </a:extLst>
          </p:cNvPr>
          <p:cNvGrpSpPr>
            <a:grpSpLocks/>
          </p:cNvGrpSpPr>
          <p:nvPr/>
        </p:nvGrpSpPr>
        <p:grpSpPr bwMode="auto">
          <a:xfrm>
            <a:off x="6982414" y="1941688"/>
            <a:ext cx="1343526" cy="4118920"/>
            <a:chOff x="7056119" y="1523352"/>
            <a:chExt cx="1706882" cy="4428972"/>
          </a:xfrm>
          <a:solidFill>
            <a:schemeClr val="accent1"/>
          </a:solidFill>
        </p:grpSpPr>
        <p:sp>
          <p:nvSpPr>
            <p:cNvPr id="12" name="Freeform 16">
              <a:extLst>
                <a:ext uri="{FF2B5EF4-FFF2-40B4-BE49-F238E27FC236}">
                  <a16:creationId xmlns:a16="http://schemas.microsoft.com/office/drawing/2014/main" id="{DE46EE00-8947-4351-BAF3-B0BCE7E72173}"/>
                </a:ext>
              </a:extLst>
            </p:cNvPr>
            <p:cNvSpPr/>
            <p:nvPr/>
          </p:nvSpPr>
          <p:spPr>
            <a:xfrm>
              <a:off x="7056119" y="526406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400" b="0" i="0" u="none" strike="noStrike" kern="1200" cap="none" spc="0" normalizeH="0" noProof="0">
                  <a:ln>
                    <a:noFill/>
                  </a:ln>
                  <a:solidFill>
                    <a:prstClr val="black"/>
                  </a:solidFill>
                  <a:effectLst/>
                  <a:uLnTx/>
                  <a:uFillTx/>
                  <a:latin typeface="Gill Sans MT" panose="020B0502020104020203"/>
                  <a:ea typeface="+mn-ea"/>
                  <a:cs typeface="+mn-cs"/>
                </a:rPr>
                <a:t>CDOS</a:t>
              </a:r>
            </a:p>
          </p:txBody>
        </p:sp>
        <p:sp>
          <p:nvSpPr>
            <p:cNvPr id="13" name="Freeform 17">
              <a:extLst>
                <a:ext uri="{FF2B5EF4-FFF2-40B4-BE49-F238E27FC236}">
                  <a16:creationId xmlns:a16="http://schemas.microsoft.com/office/drawing/2014/main" id="{4B5E64A7-1188-4518-9F54-A18BE4C4A024}"/>
                </a:ext>
              </a:extLst>
            </p:cNvPr>
            <p:cNvSpPr/>
            <p:nvPr/>
          </p:nvSpPr>
          <p:spPr>
            <a:xfrm>
              <a:off x="7056119" y="450611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400" b="0" i="0" u="none" strike="noStrike" kern="1200" cap="none" spc="0" normalizeH="0" noProof="0">
                  <a:ln>
                    <a:noFill/>
                  </a:ln>
                  <a:solidFill>
                    <a:prstClr val="black"/>
                  </a:solidFill>
                  <a:effectLst/>
                  <a:uLnTx/>
                  <a:uFillTx/>
                  <a:latin typeface="Gill Sans MT" panose="020B0502020104020203"/>
                  <a:ea typeface="+mn-ea"/>
                  <a:cs typeface="+mn-cs"/>
                </a:rPr>
                <a:t>CTE</a:t>
              </a:r>
            </a:p>
          </p:txBody>
        </p:sp>
        <p:sp>
          <p:nvSpPr>
            <p:cNvPr id="14" name="Freeform 19">
              <a:extLst>
                <a:ext uri="{FF2B5EF4-FFF2-40B4-BE49-F238E27FC236}">
                  <a16:creationId xmlns:a16="http://schemas.microsoft.com/office/drawing/2014/main" id="{0657B379-FCB2-4FBE-BA57-617382458687}"/>
                </a:ext>
              </a:extLst>
            </p:cNvPr>
            <p:cNvSpPr/>
            <p:nvPr/>
          </p:nvSpPr>
          <p:spPr>
            <a:xfrm>
              <a:off x="7056119" y="152335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400" b="0" i="0" u="none" strike="noStrike" kern="1200" cap="none" spc="0" normalizeH="0" noProof="0">
                  <a:ln>
                    <a:noFill/>
                  </a:ln>
                  <a:solidFill>
                    <a:prstClr val="black"/>
                  </a:solidFill>
                  <a:effectLst/>
                  <a:uLnTx/>
                  <a:uFillTx/>
                  <a:latin typeface="Gill Sans MT" panose="020B0502020104020203"/>
                  <a:ea typeface="+mn-ea"/>
                  <a:cs typeface="+mn-cs"/>
                </a:rPr>
                <a:t>STEM</a:t>
              </a:r>
            </a:p>
          </p:txBody>
        </p:sp>
        <p:sp>
          <p:nvSpPr>
            <p:cNvPr id="15" name="Freeform 20">
              <a:extLst>
                <a:ext uri="{FF2B5EF4-FFF2-40B4-BE49-F238E27FC236}">
                  <a16:creationId xmlns:a16="http://schemas.microsoft.com/office/drawing/2014/main" id="{F1CFC22D-F927-47AF-A3D5-4CFB9B17A234}"/>
                </a:ext>
              </a:extLst>
            </p:cNvPr>
            <p:cNvSpPr/>
            <p:nvPr/>
          </p:nvSpPr>
          <p:spPr>
            <a:xfrm>
              <a:off x="7056119" y="2263126"/>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000" b="0" i="0" u="none" strike="noStrike" kern="1200" cap="none" spc="0" normalizeH="0" noProof="0">
                  <a:ln>
                    <a:noFill/>
                  </a:ln>
                  <a:solidFill>
                    <a:prstClr val="black"/>
                  </a:solidFill>
                  <a:effectLst/>
                  <a:uLnTx/>
                  <a:uFillTx/>
                  <a:latin typeface="Gill Sans MT" panose="020B0502020104020203"/>
                  <a:ea typeface="+mn-ea"/>
                  <a:cs typeface="+mn-cs"/>
                </a:rPr>
                <a:t>Humanidades</a:t>
              </a:r>
            </a:p>
          </p:txBody>
        </p:sp>
        <p:sp>
          <p:nvSpPr>
            <p:cNvPr id="16" name="Freeform 21">
              <a:extLst>
                <a:ext uri="{FF2B5EF4-FFF2-40B4-BE49-F238E27FC236}">
                  <a16:creationId xmlns:a16="http://schemas.microsoft.com/office/drawing/2014/main" id="{F4049909-5635-4C26-9003-B1C9AE26FE53}"/>
                </a:ext>
              </a:extLst>
            </p:cNvPr>
            <p:cNvSpPr/>
            <p:nvPr/>
          </p:nvSpPr>
          <p:spPr>
            <a:xfrm>
              <a:off x="7056119" y="3002901"/>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400" b="0" i="0" u="none" strike="noStrike" kern="1200" cap="none" spc="0" normalizeH="0" noProof="0">
                  <a:ln>
                    <a:noFill/>
                  </a:ln>
                  <a:solidFill>
                    <a:prstClr val="black"/>
                  </a:solidFill>
                  <a:effectLst/>
                  <a:uLnTx/>
                  <a:uFillTx/>
                  <a:latin typeface="Gill Sans MT" panose="020B0502020104020203"/>
                  <a:ea typeface="+mn-ea"/>
                  <a:cs typeface="+mn-cs"/>
                </a:rPr>
                <a:t>Artes</a:t>
              </a:r>
            </a:p>
          </p:txBody>
        </p:sp>
        <p:sp>
          <p:nvSpPr>
            <p:cNvPr id="17" name="Freeform 22">
              <a:extLst>
                <a:ext uri="{FF2B5EF4-FFF2-40B4-BE49-F238E27FC236}">
                  <a16:creationId xmlns:a16="http://schemas.microsoft.com/office/drawing/2014/main" id="{55233874-5CD9-4446-8565-C2DF225DD6EC}"/>
                </a:ext>
              </a:extLst>
            </p:cNvPr>
            <p:cNvSpPr/>
            <p:nvPr/>
          </p:nvSpPr>
          <p:spPr>
            <a:xfrm>
              <a:off x="7056119" y="3748163"/>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000" b="0" i="0" u="none" strike="noStrike" kern="1200" cap="none" spc="0" normalizeH="0" noProof="0">
                  <a:ln>
                    <a:noFill/>
                  </a:ln>
                  <a:solidFill>
                    <a:prstClr val="black"/>
                  </a:solidFill>
                  <a:effectLst/>
                  <a:uLnTx/>
                  <a:uFillTx/>
                  <a:latin typeface="Gill Sans MT" panose="020B0502020104020203"/>
                  <a:ea typeface="+mn-ea"/>
                  <a:cs typeface="+mn-cs"/>
                </a:rPr>
                <a:t>Idiomas del mundo</a:t>
              </a:r>
            </a:p>
          </p:txBody>
        </p:sp>
      </p:grpSp>
      <p:sp>
        <p:nvSpPr>
          <p:cNvPr id="18" name="Freeform 16">
            <a:extLst>
              <a:ext uri="{FF2B5EF4-FFF2-40B4-BE49-F238E27FC236}">
                <a16:creationId xmlns:a16="http://schemas.microsoft.com/office/drawing/2014/main" id="{E303B837-7199-4EC2-9B3F-E83F2D0A5DD0}"/>
              </a:ext>
            </a:extLst>
          </p:cNvPr>
          <p:cNvSpPr/>
          <p:nvPr/>
        </p:nvSpPr>
        <p:spPr bwMode="auto">
          <a:xfrm>
            <a:off x="6982414" y="6125417"/>
            <a:ext cx="1343526" cy="64008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2">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64770" tIns="64770" rIns="64770" bIns="64770" spcCol="1270" rtlCol="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lang="es" sz="2000" b="0" i="0" u="none" strike="noStrike" kern="1200" cap="none" spc="0" normalizeH="0" noProof="0">
                <a:ln>
                  <a:noFill/>
                </a:ln>
                <a:solidFill>
                  <a:prstClr val="black"/>
                </a:solidFill>
                <a:effectLst/>
                <a:uLnTx/>
                <a:uFillTx/>
                <a:latin typeface="Gill Sans MT" panose="020B0502020104020203"/>
                <a:ea typeface="+mn-ea"/>
                <a:cs typeface="+mn-cs"/>
              </a:rPr>
              <a:t>Preparación cívica*</a:t>
            </a:r>
          </a:p>
        </p:txBody>
      </p:sp>
      <p:sp>
        <p:nvSpPr>
          <p:cNvPr id="6" name="Content Placeholder 5">
            <a:extLst>
              <a:ext uri="{FF2B5EF4-FFF2-40B4-BE49-F238E27FC236}">
                <a16:creationId xmlns:a16="http://schemas.microsoft.com/office/drawing/2014/main" id="{DF5689B3-C820-4E05-A376-606A2C99A65B}"/>
              </a:ext>
            </a:extLst>
          </p:cNvPr>
          <p:cNvSpPr>
            <a:spLocks noGrp="1"/>
          </p:cNvSpPr>
          <p:nvPr>
            <p:ph sz="half" idx="11"/>
          </p:nvPr>
        </p:nvSpPr>
        <p:spPr>
          <a:xfrm>
            <a:off x="8455378" y="2009422"/>
            <a:ext cx="3296355" cy="4213881"/>
          </a:xfrm>
        </p:spPr>
        <p:txBody>
          <a:bodyPr rtlCol="0">
            <a:normAutofit fontScale="8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sz="2600" b="0" i="0" u="none" strike="noStrike" kern="1200" cap="none" spc="0" normalizeH="0" noProof="0" dirty="0">
                <a:ln>
                  <a:noFill/>
                </a:ln>
                <a:solidFill>
                  <a:prstClr val="black"/>
                </a:solidFill>
                <a:effectLst/>
                <a:uLnTx/>
                <a:uFillTx/>
                <a:ea typeface="+mn-ea"/>
                <a:cs typeface="+mn-cs"/>
              </a:rPr>
              <a:t>Si los estudiantes no pueden obtener una puntuación aprobatoria de 65 en los exámenes Regents, pueden ser elegibles para: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2600" b="0" i="0" u="none" strike="noStrike" kern="1200" cap="none" spc="0" normalizeH="0" noProof="0" dirty="0">
                <a:ln>
                  <a:noFill/>
                </a:ln>
                <a:solidFill>
                  <a:prstClr val="black"/>
                </a:solidFill>
                <a:effectLst/>
                <a:uLnTx/>
                <a:uFillTx/>
                <a:ea typeface="+mn-ea"/>
                <a:cs typeface="+mn-cs"/>
              </a:rPr>
              <a:t>Apelaciones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2600" b="0" i="0" u="none" strike="noStrike" kern="1200" cap="none" spc="0" normalizeH="0" noProof="0" dirty="0">
                <a:ln>
                  <a:noFill/>
                </a:ln>
                <a:solidFill>
                  <a:prstClr val="black"/>
                </a:solidFill>
                <a:effectLst/>
                <a:uLnTx/>
                <a:uFillTx/>
                <a:ea typeface="+mn-ea"/>
                <a:cs typeface="+mn-cs"/>
              </a:rPr>
              <a:t>Redes de seguridad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2600" b="0" i="0" u="none" strike="noStrike" kern="1200" cap="none" spc="0" normalizeH="0" noProof="0" dirty="0">
                <a:ln>
                  <a:noFill/>
                </a:ln>
                <a:solidFill>
                  <a:prstClr val="black"/>
                </a:solidFill>
                <a:effectLst/>
                <a:uLnTx/>
                <a:uFillTx/>
                <a:ea typeface="+mn-ea"/>
                <a:cs typeface="+mn-cs"/>
              </a:rPr>
              <a:t>Determinación del superintendente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dirty="0">
              <a:solidFill>
                <a:prstClr val="black"/>
              </a:solidFi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 sz="1700" b="0" i="0" u="none" strike="noStrike" kern="1200" cap="none" spc="0" normalizeH="0" noProof="0" dirty="0">
                <a:ln>
                  <a:noFill/>
                </a:ln>
                <a:solidFill>
                  <a:prstClr val="black"/>
                </a:solidFill>
                <a:effectLst/>
                <a:uLnTx/>
                <a:uFillTx/>
                <a:ea typeface="+mn-ea"/>
                <a:cs typeface="+mn-cs"/>
              </a:rPr>
              <a:t>CTIM o STEM Ciencia, tecnología, ingeniería, matemáticas</a:t>
            </a:r>
          </a:p>
          <a:p>
            <a:pPr marL="0" marR="0" lvl="0" indent="0" algn="l" defTabSz="457200" rtl="0" eaLnBrk="1" fontAlgn="auto" latinLnBrk="0" hangingPunct="1">
              <a:lnSpc>
                <a:spcPct val="100000"/>
              </a:lnSpc>
              <a:spcBef>
                <a:spcPts val="0"/>
              </a:spcBef>
              <a:spcAft>
                <a:spcPts val="0"/>
              </a:spcAft>
              <a:buClrTx/>
              <a:buSzTx/>
              <a:buFontTx/>
              <a:buNone/>
              <a:tabLst/>
              <a:defRPr/>
            </a:pPr>
            <a:r>
              <a:rPr lang="es" sz="1700" b="0" i="0" u="none" strike="noStrike" kern="1200" cap="none" spc="0" normalizeH="0" noProof="0" dirty="0">
                <a:ln>
                  <a:noFill/>
                </a:ln>
                <a:solidFill>
                  <a:prstClr val="black"/>
                </a:solidFill>
                <a:effectLst/>
                <a:uLnTx/>
                <a:uFillTx/>
                <a:ea typeface="+mn-ea"/>
                <a:cs typeface="+mn-cs"/>
              </a:rPr>
              <a:t>EPT o CTE Educación profesional y técnica</a:t>
            </a:r>
          </a:p>
          <a:p>
            <a:pPr marL="0" marR="0" lvl="0" indent="0" algn="l" defTabSz="457200" rtl="0" eaLnBrk="1" fontAlgn="auto" latinLnBrk="0" hangingPunct="1">
              <a:lnSpc>
                <a:spcPct val="100000"/>
              </a:lnSpc>
              <a:spcBef>
                <a:spcPts val="0"/>
              </a:spcBef>
              <a:spcAft>
                <a:spcPts val="0"/>
              </a:spcAft>
              <a:buClrTx/>
              <a:buSzTx/>
              <a:buFontTx/>
              <a:buNone/>
              <a:tabLst/>
              <a:defRPr/>
            </a:pPr>
            <a:r>
              <a:rPr lang="es" sz="1700" b="0" i="0" u="none" strike="noStrike" kern="1200" cap="none" spc="0" normalizeH="0" noProof="0" dirty="0">
                <a:ln>
                  <a:noFill/>
                </a:ln>
                <a:solidFill>
                  <a:prstClr val="black"/>
                </a:solidFill>
                <a:effectLst/>
                <a:uLnTx/>
                <a:uFillTx/>
                <a:ea typeface="+mn-ea"/>
                <a:cs typeface="+mn-cs"/>
              </a:rPr>
              <a:t>DPEO o CDOS Desarrollo profesional y estudios ocupacionales</a:t>
            </a:r>
          </a:p>
        </p:txBody>
      </p:sp>
      <p:sp>
        <p:nvSpPr>
          <p:cNvPr id="3" name="TextBox 2">
            <a:extLst>
              <a:ext uri="{FF2B5EF4-FFF2-40B4-BE49-F238E27FC236}">
                <a16:creationId xmlns:a16="http://schemas.microsoft.com/office/drawing/2014/main" id="{E727216D-E1C5-4B48-9F07-B2767236508F}"/>
              </a:ext>
            </a:extLst>
          </p:cNvPr>
          <p:cNvSpPr txBox="1"/>
          <p:nvPr/>
        </p:nvSpPr>
        <p:spPr>
          <a:xfrm>
            <a:off x="8506178" y="623428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s" sz="1400">
                <a:cs typeface="Arial"/>
              </a:rPr>
              <a:t>*En el programa PILOT ahora</a:t>
            </a:r>
          </a:p>
        </p:txBody>
      </p:sp>
    </p:spTree>
    <p:extLst>
      <p:ext uri="{BB962C8B-B14F-4D97-AF65-F5344CB8AC3E}">
        <p14:creationId xmlns:p14="http://schemas.microsoft.com/office/powerpoint/2010/main" val="3395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BBB-5816-428B-901C-FD6D8CBB64B5}"/>
              </a:ext>
            </a:extLst>
          </p:cNvPr>
          <p:cNvSpPr>
            <a:spLocks noGrp="1"/>
          </p:cNvSpPr>
          <p:nvPr>
            <p:ph type="title"/>
          </p:nvPr>
        </p:nvSpPr>
        <p:spPr/>
        <p:txBody>
          <a:bodyPr rtlCol="0"/>
          <a:lstStyle/>
          <a:p>
            <a:pPr rtl="0"/>
            <a:r>
              <a:rPr lang="es"/>
              <a:t>TIPOS DE DIPLOMAS</a:t>
            </a:r>
          </a:p>
        </p:txBody>
      </p:sp>
      <p:sp>
        <p:nvSpPr>
          <p:cNvPr id="6" name="Content Placeholder 5">
            <a:extLst>
              <a:ext uri="{FF2B5EF4-FFF2-40B4-BE49-F238E27FC236}">
                <a16:creationId xmlns:a16="http://schemas.microsoft.com/office/drawing/2014/main" id="{7056464F-DA51-43D6-8A51-7280CF292BE2}"/>
              </a:ext>
            </a:extLst>
          </p:cNvPr>
          <p:cNvSpPr>
            <a:spLocks noGrp="1"/>
          </p:cNvSpPr>
          <p:nvPr>
            <p:ph sz="half" idx="1"/>
          </p:nvPr>
        </p:nvSpPr>
        <p:spPr>
          <a:xfrm>
            <a:off x="958895" y="2119907"/>
            <a:ext cx="2871216" cy="758952"/>
          </a:xfrm>
          <a:solidFill>
            <a:schemeClr val="accent1"/>
          </a:solidFill>
        </p:spPr>
        <p:txBody>
          <a:bodyPr rtlCol="0">
            <a:normAutofit/>
          </a:bodyPr>
          <a:lstStyle/>
          <a:p>
            <a:pPr marL="123444" indent="0" algn="ctr" rtl="0">
              <a:buNone/>
            </a:pPr>
            <a:r>
              <a:rPr lang="es" sz="2400">
                <a:solidFill>
                  <a:schemeClr val="tx1"/>
                </a:solidFill>
              </a:rPr>
              <a:t>Local</a:t>
            </a:r>
          </a:p>
        </p:txBody>
      </p:sp>
      <p:sp>
        <p:nvSpPr>
          <p:cNvPr id="7" name="Content Placeholder 6">
            <a:extLst>
              <a:ext uri="{FF2B5EF4-FFF2-40B4-BE49-F238E27FC236}">
                <a16:creationId xmlns:a16="http://schemas.microsoft.com/office/drawing/2014/main" id="{A056BE87-D1CD-49E9-8700-F28C13E65D40}"/>
              </a:ext>
            </a:extLst>
          </p:cNvPr>
          <p:cNvSpPr>
            <a:spLocks noGrp="1"/>
          </p:cNvSpPr>
          <p:nvPr>
            <p:ph sz="half" idx="2"/>
          </p:nvPr>
        </p:nvSpPr>
        <p:spPr>
          <a:xfrm>
            <a:off x="958896" y="2874067"/>
            <a:ext cx="2871216" cy="3511296"/>
          </a:xfrm>
          <a:solidFill>
            <a:schemeClr val="accent1">
              <a:lumMod val="20000"/>
              <a:lumOff val="80000"/>
            </a:schemeClr>
          </a:solidFill>
        </p:spPr>
        <p:txBody>
          <a:bodyPr rtlCol="0" anchor="t">
            <a:normAutofit/>
          </a:bodyPr>
          <a:lstStyle/>
          <a:p>
            <a:pPr lvl="0" rtl="0">
              <a:buFont typeface="Wingdings" panose="05000000000000000000" pitchFamily="2" charset="2"/>
              <a:buChar char="§"/>
            </a:pPr>
            <a:r>
              <a:rPr lang="es" sz="1500" b="0" dirty="0">
                <a:solidFill>
                  <a:srgbClr val="0070C0"/>
                </a:solidFill>
              </a:rPr>
              <a:t>22 unidades de crédito</a:t>
            </a:r>
          </a:p>
          <a:p>
            <a:pPr lvl="0" rtl="0">
              <a:buFont typeface="Wingdings" panose="05000000000000000000" pitchFamily="2" charset="2"/>
              <a:buChar char="§"/>
            </a:pPr>
            <a:r>
              <a:rPr lang="es" sz="1500" dirty="0">
                <a:solidFill>
                  <a:schemeClr val="tx1"/>
                </a:solidFill>
              </a:rPr>
              <a:t>Apelaciones usadas, redes de seguridad para cumplir con los requisitos de evaluación</a:t>
            </a:r>
          </a:p>
          <a:p>
            <a:pPr lvl="1" rtl="0">
              <a:buFont typeface="Wingdings" panose="05000000000000000000" pitchFamily="2" charset="2"/>
              <a:buChar char="§"/>
            </a:pPr>
            <a:r>
              <a:rPr lang="es" sz="1500" dirty="0">
                <a:solidFill>
                  <a:schemeClr val="tx1"/>
                </a:solidFill>
              </a:rPr>
              <a:t>O Determinación de un diploma local por parte del superintendente</a:t>
            </a:r>
          </a:p>
        </p:txBody>
      </p:sp>
      <p:sp>
        <p:nvSpPr>
          <p:cNvPr id="8" name="Content Placeholder 7">
            <a:extLst>
              <a:ext uri="{FF2B5EF4-FFF2-40B4-BE49-F238E27FC236}">
                <a16:creationId xmlns:a16="http://schemas.microsoft.com/office/drawing/2014/main" id="{A9ACE4AA-4928-42EA-90AB-77A65E8349BC}"/>
              </a:ext>
            </a:extLst>
          </p:cNvPr>
          <p:cNvSpPr>
            <a:spLocks noGrp="1"/>
          </p:cNvSpPr>
          <p:nvPr>
            <p:ph sz="half" idx="10"/>
          </p:nvPr>
        </p:nvSpPr>
        <p:spPr>
          <a:xfrm>
            <a:off x="4374259" y="2126404"/>
            <a:ext cx="2871216" cy="758952"/>
          </a:xfrm>
          <a:solidFill>
            <a:schemeClr val="accent2"/>
          </a:solidFill>
        </p:spPr>
        <p:txBody>
          <a:bodyPr rtlCol="0">
            <a:normAutofit/>
          </a:bodyPr>
          <a:lstStyle/>
          <a:p>
            <a:pPr marL="123444" indent="0" algn="ctr" rtl="0">
              <a:buNone/>
            </a:pPr>
            <a:r>
              <a:rPr lang="es" sz="2400">
                <a:solidFill>
                  <a:schemeClr val="tx1"/>
                </a:solidFill>
              </a:rPr>
              <a:t>Regents</a:t>
            </a:r>
          </a:p>
        </p:txBody>
      </p:sp>
      <p:sp>
        <p:nvSpPr>
          <p:cNvPr id="9" name="Content Placeholder 8">
            <a:extLst>
              <a:ext uri="{FF2B5EF4-FFF2-40B4-BE49-F238E27FC236}">
                <a16:creationId xmlns:a16="http://schemas.microsoft.com/office/drawing/2014/main" id="{71176170-BA8B-47EF-9FDB-0B3A73E74109}"/>
              </a:ext>
            </a:extLst>
          </p:cNvPr>
          <p:cNvSpPr>
            <a:spLocks noGrp="1"/>
          </p:cNvSpPr>
          <p:nvPr>
            <p:ph sz="half" idx="11"/>
          </p:nvPr>
        </p:nvSpPr>
        <p:spPr>
          <a:xfrm>
            <a:off x="4374259" y="2880564"/>
            <a:ext cx="2871216" cy="3511296"/>
          </a:xfrm>
          <a:solidFill>
            <a:schemeClr val="accent2">
              <a:lumMod val="20000"/>
              <a:lumOff val="80000"/>
            </a:schemeClr>
          </a:solidFill>
        </p:spPr>
        <p:txBody>
          <a:bodyPr rtlCol="0" anchor="t">
            <a:normAutofit/>
          </a:bodyPr>
          <a:lstStyle/>
          <a:p>
            <a:pPr lvl="0" rtl="0">
              <a:buFont typeface="Wingdings" panose="05000000000000000000" pitchFamily="2" charset="2"/>
              <a:buChar char="§"/>
            </a:pPr>
            <a:r>
              <a:rPr lang="es" dirty="0">
                <a:solidFill>
                  <a:srgbClr val="0070C0"/>
                </a:solidFill>
              </a:rPr>
              <a:t>22 unidades de crédito</a:t>
            </a:r>
          </a:p>
          <a:p>
            <a:pPr lvl="0" rtl="0">
              <a:buFont typeface="Wingdings" panose="05000000000000000000" pitchFamily="2" charset="2"/>
              <a:buChar char="§"/>
            </a:pPr>
            <a:r>
              <a:rPr lang="es" dirty="0">
                <a:solidFill>
                  <a:schemeClr val="tx1"/>
                </a:solidFill>
              </a:rPr>
              <a:t>Puntuaciones aprobadas obtenidas (65+) * en todas las evaluaciones requeridas (4 +1)</a:t>
            </a:r>
          </a:p>
        </p:txBody>
      </p:sp>
      <p:sp>
        <p:nvSpPr>
          <p:cNvPr id="10" name="Content Placeholder 9">
            <a:extLst>
              <a:ext uri="{FF2B5EF4-FFF2-40B4-BE49-F238E27FC236}">
                <a16:creationId xmlns:a16="http://schemas.microsoft.com/office/drawing/2014/main" id="{B825F8DF-D040-48B9-A4BB-5F9DDB715851}"/>
              </a:ext>
            </a:extLst>
          </p:cNvPr>
          <p:cNvSpPr>
            <a:spLocks noGrp="1"/>
          </p:cNvSpPr>
          <p:nvPr>
            <p:ph sz="half" idx="12"/>
          </p:nvPr>
        </p:nvSpPr>
        <p:spPr>
          <a:xfrm>
            <a:off x="7783500" y="2126404"/>
            <a:ext cx="2871216" cy="758952"/>
          </a:xfrm>
          <a:solidFill>
            <a:schemeClr val="accent4"/>
          </a:solidFill>
        </p:spPr>
        <p:txBody>
          <a:bodyPr rtlCol="0">
            <a:normAutofit/>
          </a:bodyPr>
          <a:lstStyle/>
          <a:p>
            <a:pPr marL="123444" indent="0" algn="ctr" rtl="0">
              <a:buNone/>
            </a:pPr>
            <a:r>
              <a:rPr lang="es" sz="2000">
                <a:solidFill>
                  <a:schemeClr val="tx1"/>
                </a:solidFill>
              </a:rPr>
              <a:t>Regentes con designación avanzada</a:t>
            </a:r>
          </a:p>
        </p:txBody>
      </p:sp>
      <p:sp>
        <p:nvSpPr>
          <p:cNvPr id="11" name="Content Placeholder 8">
            <a:extLst>
              <a:ext uri="{FF2B5EF4-FFF2-40B4-BE49-F238E27FC236}">
                <a16:creationId xmlns:a16="http://schemas.microsoft.com/office/drawing/2014/main" id="{C73DBD22-955B-486D-B3A1-3C8764707F9C}"/>
              </a:ext>
            </a:extLst>
          </p:cNvPr>
          <p:cNvSpPr txBox="1">
            <a:spLocks/>
          </p:cNvSpPr>
          <p:nvPr/>
        </p:nvSpPr>
        <p:spPr>
          <a:xfrm>
            <a:off x="7783500" y="2874450"/>
            <a:ext cx="2871216" cy="3511296"/>
          </a:xfrm>
          <a:prstGeom prst="rect">
            <a:avLst/>
          </a:prstGeom>
          <a:solidFill>
            <a:schemeClr val="accent4">
              <a:lumMod val="20000"/>
              <a:lumOff val="80000"/>
            </a:schemeClr>
          </a:solidFill>
          <a:ln>
            <a:noFill/>
          </a:ln>
        </p:spPr>
        <p:txBody>
          <a:bodyPr spcFirstLastPara="1" wrap="square" lIns="91425" tIns="45700" rIns="91425" bIns="45700" rtlCol="0" anchor="t" anchorCtr="0">
            <a:normAutofit/>
          </a:bodyPr>
          <a:lstStyle>
            <a:defPPr marR="0" lvl="0" algn="l" rtl="0">
              <a:lnSpc>
                <a:spcPct val="100000"/>
              </a:lnSpc>
              <a:spcBef>
                <a:spcPts val="0"/>
              </a:spcBef>
              <a:spcAft>
                <a:spcPts val="0"/>
              </a:spcAft>
            </a:defPPr>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lvl="0" rtl="0">
              <a:buFont typeface="Wingdings" panose="05000000000000000000" pitchFamily="2" charset="2"/>
              <a:buChar char="§"/>
            </a:pPr>
            <a:r>
              <a:rPr lang="es" sz="1500" dirty="0">
                <a:solidFill>
                  <a:srgbClr val="0070C0"/>
                </a:solidFill>
              </a:rPr>
              <a:t>22 unidades de crédito</a:t>
            </a:r>
          </a:p>
          <a:p>
            <a:pPr lvl="0" rtl="0">
              <a:buFont typeface="Wingdings" panose="05000000000000000000" pitchFamily="2" charset="2"/>
              <a:buChar char="§"/>
            </a:pPr>
            <a:r>
              <a:rPr lang="es" sz="1500" dirty="0">
                <a:solidFill>
                  <a:schemeClr val="tx1"/>
                </a:solidFill>
              </a:rPr>
              <a:t>Puntaje de aprobación obtenido (65+) en todas las evaluaciones requeridas (7 + 1)</a:t>
            </a:r>
          </a:p>
          <a:p>
            <a:pPr lvl="1" rtl="0">
              <a:buFont typeface="Wingdings" panose="05000000000000000000" pitchFamily="2" charset="2"/>
              <a:buChar char="§"/>
            </a:pPr>
            <a:r>
              <a:rPr lang="es" sz="1500" dirty="0">
                <a:solidFill>
                  <a:schemeClr val="tx1"/>
                </a:solidFill>
              </a:rPr>
              <a:t>Se requieren exámenes adicionales</a:t>
            </a:r>
          </a:p>
          <a:p>
            <a:pPr lvl="2" rtl="0">
              <a:buFont typeface="Wingdings" panose="05000000000000000000" pitchFamily="2" charset="2"/>
              <a:buChar char="§"/>
            </a:pPr>
            <a:r>
              <a:rPr lang="es" sz="1500" dirty="0">
                <a:solidFill>
                  <a:schemeClr val="tx1"/>
                </a:solidFill>
              </a:rPr>
              <a:t>+2 matemáticas</a:t>
            </a:r>
          </a:p>
          <a:p>
            <a:pPr lvl="2" rtl="0">
              <a:buFont typeface="Wingdings" panose="05000000000000000000" pitchFamily="2" charset="2"/>
              <a:buChar char="§"/>
            </a:pPr>
            <a:r>
              <a:rPr lang="es" sz="1500" dirty="0">
                <a:solidFill>
                  <a:schemeClr val="tx1"/>
                </a:solidFill>
              </a:rPr>
              <a:t>+1 ciencia</a:t>
            </a:r>
          </a:p>
          <a:p>
            <a:pPr lvl="0" rtl="0">
              <a:buFont typeface="Wingdings" panose="05000000000000000000" pitchFamily="2" charset="2"/>
              <a:buChar char="§"/>
            </a:pPr>
            <a:r>
              <a:rPr lang="es" sz="1500" dirty="0">
                <a:solidFill>
                  <a:schemeClr val="tx1"/>
                </a:solidFill>
              </a:rPr>
              <a:t>Ha completado una secuencia</a:t>
            </a:r>
          </a:p>
        </p:txBody>
      </p:sp>
      <p:sp>
        <p:nvSpPr>
          <p:cNvPr id="4" name="TextBox 3">
            <a:extLst>
              <a:ext uri="{FF2B5EF4-FFF2-40B4-BE49-F238E27FC236}">
                <a16:creationId xmlns:a16="http://schemas.microsoft.com/office/drawing/2014/main" id="{9732FD6E-AB6D-42B4-950C-E50BEC374BF4}"/>
              </a:ext>
            </a:extLst>
          </p:cNvPr>
          <p:cNvSpPr txBox="1"/>
          <p:nvPr/>
        </p:nvSpPr>
        <p:spPr>
          <a:xfrm>
            <a:off x="958895" y="6385363"/>
            <a:ext cx="70464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sz="1800" b="0" i="0" u="none" strike="noStrike" kern="1200" cap="none" spc="0" normalizeH="0" noProof="0">
                <a:ln>
                  <a:noFill/>
                </a:ln>
                <a:solidFill>
                  <a:prstClr val="black"/>
                </a:solidFill>
                <a:effectLst/>
                <a:uLnTx/>
                <a:uFillTx/>
                <a:latin typeface="Gill Sans" panose="020B0604020202020204" charset="0"/>
              </a:rPr>
              <a:t>* </a:t>
            </a:r>
            <a:r>
              <a:rPr lang="es" sz="1200" b="0" i="0" u="none" strike="noStrike" kern="1200" cap="none" spc="0" normalizeH="0" noProof="0">
                <a:ln>
                  <a:noFill/>
                </a:ln>
                <a:solidFill>
                  <a:prstClr val="black"/>
                </a:solidFill>
                <a:effectLst/>
                <a:uLnTx/>
                <a:uFillTx/>
                <a:latin typeface="Gill Sans" panose="020B0604020202020204" charset="0"/>
              </a:rPr>
              <a:t>Un estudiante puede apelar un puntaje del examen Regents dentro de los 5 puntos posteriores a su aprobación y seguir recibiendo un Diploma Regents</a:t>
            </a:r>
          </a:p>
        </p:txBody>
      </p:sp>
    </p:spTree>
    <p:extLst>
      <p:ext uri="{BB962C8B-B14F-4D97-AF65-F5344CB8AC3E}">
        <p14:creationId xmlns:p14="http://schemas.microsoft.com/office/powerpoint/2010/main" val="265873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s"/>
              <a:t>Opciones de sello y endoso</a:t>
            </a:r>
          </a:p>
        </p:txBody>
      </p:sp>
      <p:sp>
        <p:nvSpPr>
          <p:cNvPr id="7" name="Content Placeholder 2">
            <a:extLst>
              <a:ext uri="{FF2B5EF4-FFF2-40B4-BE49-F238E27FC236}">
                <a16:creationId xmlns:a16="http://schemas.microsoft.com/office/drawing/2014/main" id="{995FA7EC-E860-408B-92A0-B4319C44625C}"/>
              </a:ext>
            </a:extLst>
          </p:cNvPr>
          <p:cNvSpPr txBox="1">
            <a:spLocks/>
          </p:cNvSpPr>
          <p:nvPr/>
        </p:nvSpPr>
        <p:spPr>
          <a:xfrm>
            <a:off x="933337"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2000" b="0" i="0" u="none" strike="noStrike" kern="1200" cap="none" spc="0" normalizeH="0" noProof="0">
                <a:ln>
                  <a:noFill/>
                </a:ln>
                <a:solidFill>
                  <a:sysClr val="windowText" lastClr="000000"/>
                </a:solidFill>
                <a:effectLst/>
                <a:uLnTx/>
                <a:uFillTx/>
                <a:latin typeface="Arial" panose="020B0604020202020204"/>
                <a:ea typeface="+mn-ea"/>
                <a:cs typeface="+mn-cs"/>
              </a:rPr>
              <a:t>Diploma local</a:t>
            </a:r>
          </a:p>
        </p:txBody>
      </p:sp>
      <p:sp>
        <p:nvSpPr>
          <p:cNvPr id="22" name="Rectangle: Rounded Corners 21">
            <a:extLst>
              <a:ext uri="{FF2B5EF4-FFF2-40B4-BE49-F238E27FC236}">
                <a16:creationId xmlns:a16="http://schemas.microsoft.com/office/drawing/2014/main" id="{3498883F-800E-4C70-8715-59D1BB336220}"/>
              </a:ext>
              <a:ext uri="{C183D7F6-B498-43B3-948B-1728B52AA6E4}">
                <adec:decorative xmlns:adec="http://schemas.microsoft.com/office/drawing/2017/decorative" val="1"/>
              </a:ext>
            </a:extLst>
          </p:cNvPr>
          <p:cNvSpPr/>
          <p:nvPr/>
        </p:nvSpPr>
        <p:spPr>
          <a:xfrm>
            <a:off x="550454" y="2964487"/>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8" name="Content Placeholder 3">
            <a:extLst>
              <a:ext uri="{FF2B5EF4-FFF2-40B4-BE49-F238E27FC236}">
                <a16:creationId xmlns:a16="http://schemas.microsoft.com/office/drawing/2014/main" id="{99126EF1-4DAA-46DC-B7C9-D2922DC71268}"/>
              </a:ext>
            </a:extLst>
          </p:cNvPr>
          <p:cNvSpPr txBox="1">
            <a:spLocks/>
          </p:cNvSpPr>
          <p:nvPr/>
        </p:nvSpPr>
        <p:spPr>
          <a:xfrm>
            <a:off x="1129794" y="296448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Respaldo técnico</a:t>
            </a:r>
          </a:p>
        </p:txBody>
      </p:sp>
      <p:sp>
        <p:nvSpPr>
          <p:cNvPr id="30" name="Rectangle: Rounded Corners 29" descr="Meeting with solid fill">
            <a:extLst>
              <a:ext uri="{FF2B5EF4-FFF2-40B4-BE49-F238E27FC236}">
                <a16:creationId xmlns:a16="http://schemas.microsoft.com/office/drawing/2014/main" id="{D3A09DFC-770F-4C37-BFC0-F079C60E8F06}"/>
              </a:ext>
              <a:ext uri="{C183D7F6-B498-43B3-948B-1728B52AA6E4}">
                <adec:decorative xmlns:adec="http://schemas.microsoft.com/office/drawing/2017/decorative" val="1"/>
              </a:ext>
            </a:extLst>
          </p:cNvPr>
          <p:cNvSpPr/>
          <p:nvPr/>
        </p:nvSpPr>
        <p:spPr>
          <a:xfrm>
            <a:off x="527733" y="3555558"/>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9" name="Content Placeholder 3">
            <a:extLst>
              <a:ext uri="{FF2B5EF4-FFF2-40B4-BE49-F238E27FC236}">
                <a16:creationId xmlns:a16="http://schemas.microsoft.com/office/drawing/2014/main" id="{56B7EC0D-F2BC-404D-A86C-542C1381AC71}"/>
              </a:ext>
            </a:extLst>
          </p:cNvPr>
          <p:cNvSpPr txBox="1">
            <a:spLocks/>
          </p:cNvSpPr>
          <p:nvPr/>
        </p:nvSpPr>
        <p:spPr>
          <a:xfrm>
            <a:off x="1107073" y="3566847"/>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925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rtl="0">
              <a:buClr>
                <a:srgbClr val="4472C4"/>
              </a:buClr>
              <a:defRPr/>
            </a:pPr>
            <a:r>
              <a:rPr lang="es" sz="1800">
                <a:latin typeface="Arial" panose="020B0604020202020204"/>
              </a:rPr>
              <a:t>Sello de preparación cívica</a:t>
            </a:r>
            <a:endParaRPr lang="en-US" sz="1800" b="0" i="1" u="none" strike="noStrike" kern="1200" cap="none" spc="0" normalizeH="0" baseline="0" noProof="0" dirty="0">
              <a:ln>
                <a:noFill/>
              </a:ln>
              <a:solidFill>
                <a:prstClr val="black"/>
              </a:solidFill>
              <a:effectLst/>
              <a:uLnTx/>
              <a:uFillTx/>
              <a:latin typeface="Arial" panose="020B0604020202020204"/>
              <a:cs typeface="Arial" panose="020B0604020202020204"/>
            </a:endParaRPr>
          </a:p>
        </p:txBody>
      </p:sp>
      <p:sp>
        <p:nvSpPr>
          <p:cNvPr id="11" name="Content Placeholder 4">
            <a:extLst>
              <a:ext uri="{FF2B5EF4-FFF2-40B4-BE49-F238E27FC236}">
                <a16:creationId xmlns:a16="http://schemas.microsoft.com/office/drawing/2014/main" id="{27CB089F-35CE-4C05-B596-C7D7031B9DF1}"/>
              </a:ext>
            </a:extLst>
          </p:cNvPr>
          <p:cNvSpPr txBox="1">
            <a:spLocks/>
          </p:cNvSpPr>
          <p:nvPr/>
        </p:nvSpPr>
        <p:spPr>
          <a:xfrm>
            <a:off x="4498648" y="2062857"/>
            <a:ext cx="2926080" cy="8229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2000" b="0" i="0" u="none" strike="noStrike" kern="1200" cap="none" spc="0" normalizeH="0" noProof="0">
                <a:ln>
                  <a:noFill/>
                </a:ln>
                <a:solidFill>
                  <a:sysClr val="windowText" lastClr="000000"/>
                </a:solidFill>
                <a:effectLst/>
                <a:uLnTx/>
                <a:uFillTx/>
                <a:latin typeface="Arial" panose="020B0604020202020204"/>
                <a:ea typeface="+mn-ea"/>
                <a:cs typeface="+mn-cs"/>
              </a:rPr>
              <a:t>Diploma Regents</a:t>
            </a:r>
          </a:p>
        </p:txBody>
      </p:sp>
      <p:sp>
        <p:nvSpPr>
          <p:cNvPr id="23" name="Rectangle: Rounded Corners 22">
            <a:extLst>
              <a:ext uri="{FF2B5EF4-FFF2-40B4-BE49-F238E27FC236}">
                <a16:creationId xmlns:a16="http://schemas.microsoft.com/office/drawing/2014/main" id="{B063D1F7-DD2B-44A3-9ECC-495DA8BC6FD6}"/>
              </a:ext>
              <a:ext uri="{C183D7F6-B498-43B3-948B-1728B52AA6E4}">
                <adec:decorative xmlns:adec="http://schemas.microsoft.com/office/drawing/2017/decorative" val="1"/>
              </a:ext>
            </a:extLst>
          </p:cNvPr>
          <p:cNvSpPr/>
          <p:nvPr/>
        </p:nvSpPr>
        <p:spPr>
          <a:xfrm>
            <a:off x="4087893" y="2955562"/>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2" name="Content Placeholder 5">
            <a:extLst>
              <a:ext uri="{FF2B5EF4-FFF2-40B4-BE49-F238E27FC236}">
                <a16:creationId xmlns:a16="http://schemas.microsoft.com/office/drawing/2014/main" id="{3F4F3C3B-4C5F-40EA-94D9-46D79F542812}"/>
              </a:ext>
            </a:extLst>
          </p:cNvPr>
          <p:cNvSpPr txBox="1">
            <a:spLocks/>
          </p:cNvSpPr>
          <p:nvPr/>
        </p:nvSpPr>
        <p:spPr>
          <a:xfrm>
            <a:off x="4682434" y="2954454"/>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Respaldo técnico</a:t>
            </a:r>
          </a:p>
        </p:txBody>
      </p:sp>
      <p:sp>
        <p:nvSpPr>
          <p:cNvPr id="25" name="Rectangle: Rounded Corners 24">
            <a:extLst>
              <a:ext uri="{FF2B5EF4-FFF2-40B4-BE49-F238E27FC236}">
                <a16:creationId xmlns:a16="http://schemas.microsoft.com/office/drawing/2014/main" id="{D31618CE-7F44-4FEA-A87B-0B59F342CF74}"/>
              </a:ext>
              <a:ext uri="{C183D7F6-B498-43B3-948B-1728B52AA6E4}">
                <adec:decorative xmlns:adec="http://schemas.microsoft.com/office/drawing/2017/decorative" val="1"/>
              </a:ext>
            </a:extLst>
          </p:cNvPr>
          <p:cNvSpPr/>
          <p:nvPr/>
        </p:nvSpPr>
        <p:spPr>
          <a:xfrm>
            <a:off x="4093628" y="4167790"/>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3" name="Content Placeholder 3">
            <a:extLst>
              <a:ext uri="{FF2B5EF4-FFF2-40B4-BE49-F238E27FC236}">
                <a16:creationId xmlns:a16="http://schemas.microsoft.com/office/drawing/2014/main" id="{5106DB08-DFFD-49A4-8D03-7DF4CE273845}"/>
              </a:ext>
            </a:extLst>
          </p:cNvPr>
          <p:cNvSpPr txBox="1">
            <a:spLocks/>
          </p:cNvSpPr>
          <p:nvPr/>
        </p:nvSpPr>
        <p:spPr>
          <a:xfrm>
            <a:off x="4682434" y="3559786"/>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925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u="none" strike="noStrike" kern="1200" cap="none" spc="0" normalizeH="0" noProof="0">
                <a:ln>
                  <a:noFill/>
                </a:ln>
                <a:effectLst/>
                <a:uLnTx/>
                <a:uFillTx/>
                <a:latin typeface="Arial" panose="020B0604020202020204"/>
                <a:ea typeface="+mn-ea"/>
                <a:cs typeface="+mn-cs"/>
              </a:rPr>
              <a:t>Sello de preparación cívica</a:t>
            </a:r>
          </a:p>
        </p:txBody>
      </p:sp>
      <p:sp>
        <p:nvSpPr>
          <p:cNvPr id="31" name="Rectangle: Rounded Corners 30" descr="Meeting with solid fill">
            <a:extLst>
              <a:ext uri="{FF2B5EF4-FFF2-40B4-BE49-F238E27FC236}">
                <a16:creationId xmlns:a16="http://schemas.microsoft.com/office/drawing/2014/main" id="{B05BA98A-DD39-4C88-A3C1-453A2D947BA6}"/>
              </a:ext>
              <a:ext uri="{C183D7F6-B498-43B3-948B-1728B52AA6E4}">
                <adec:decorative xmlns:adec="http://schemas.microsoft.com/office/drawing/2017/decorative" val="1"/>
              </a:ext>
            </a:extLst>
          </p:cNvPr>
          <p:cNvSpPr/>
          <p:nvPr/>
        </p:nvSpPr>
        <p:spPr>
          <a:xfrm>
            <a:off x="4103094" y="3559786"/>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4" name="Content Placeholder 6">
            <a:extLst>
              <a:ext uri="{FF2B5EF4-FFF2-40B4-BE49-F238E27FC236}">
                <a16:creationId xmlns:a16="http://schemas.microsoft.com/office/drawing/2014/main" id="{3F69196E-F0C7-4338-BDF7-1CEC3A39AD8B}"/>
              </a:ext>
            </a:extLst>
          </p:cNvPr>
          <p:cNvSpPr txBox="1">
            <a:spLocks/>
          </p:cNvSpPr>
          <p:nvPr/>
        </p:nvSpPr>
        <p:spPr>
          <a:xfrm>
            <a:off x="4688169" y="4143494"/>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Sello de alfabetización</a:t>
            </a:r>
          </a:p>
        </p:txBody>
      </p:sp>
      <p:sp>
        <p:nvSpPr>
          <p:cNvPr id="27" name="Rectangle: Rounded Corners 26">
            <a:extLst>
              <a:ext uri="{FF2B5EF4-FFF2-40B4-BE49-F238E27FC236}">
                <a16:creationId xmlns:a16="http://schemas.microsoft.com/office/drawing/2014/main" id="{8BDAFEFD-B662-4D42-A1B2-52D69E971128}"/>
              </a:ext>
              <a:ext uri="{C183D7F6-B498-43B3-948B-1728B52AA6E4}">
                <adec:decorative xmlns:adec="http://schemas.microsoft.com/office/drawing/2017/decorative" val="1"/>
              </a:ext>
            </a:extLst>
          </p:cNvPr>
          <p:cNvSpPr/>
          <p:nvPr/>
        </p:nvSpPr>
        <p:spPr>
          <a:xfrm>
            <a:off x="4078741" y="4767430"/>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5" name="Content Placeholder 7">
            <a:extLst>
              <a:ext uri="{FF2B5EF4-FFF2-40B4-BE49-F238E27FC236}">
                <a16:creationId xmlns:a16="http://schemas.microsoft.com/office/drawing/2014/main" id="{2F532638-4531-48FB-AE9E-09DF6AE632A8}"/>
              </a:ext>
            </a:extLst>
          </p:cNvPr>
          <p:cNvSpPr txBox="1">
            <a:spLocks/>
          </p:cNvSpPr>
          <p:nvPr/>
        </p:nvSpPr>
        <p:spPr>
          <a:xfrm>
            <a:off x="4658081" y="4756722"/>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Respaldo de honores</a:t>
            </a:r>
          </a:p>
        </p:txBody>
      </p:sp>
      <p:sp>
        <p:nvSpPr>
          <p:cNvPr id="16" name="Content Placeholder 8">
            <a:extLst>
              <a:ext uri="{FF2B5EF4-FFF2-40B4-BE49-F238E27FC236}">
                <a16:creationId xmlns:a16="http://schemas.microsoft.com/office/drawing/2014/main" id="{B6BBF3DC-6F02-409F-AA92-5DD9AED9D7BB}"/>
              </a:ext>
            </a:extLst>
          </p:cNvPr>
          <p:cNvSpPr txBox="1">
            <a:spLocks/>
          </p:cNvSpPr>
          <p:nvPr/>
        </p:nvSpPr>
        <p:spPr>
          <a:xfrm>
            <a:off x="8042746"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
                <a:srgbClr val="4472C4"/>
              </a:buClr>
              <a:buSzPct val="100000"/>
              <a:buFont typeface="Calibri" panose="020F0502020204030204" pitchFamily="34" charset="0"/>
              <a:buNone/>
              <a:tabLst/>
              <a:defRPr/>
            </a:pPr>
            <a:r>
              <a:rPr lang="es" sz="2000" b="0" i="0" u="none" strike="noStrike" kern="1200" cap="none" spc="0" normalizeH="0" noProof="0">
                <a:ln>
                  <a:noFill/>
                </a:ln>
                <a:solidFill>
                  <a:sysClr val="windowText" lastClr="000000"/>
                </a:solidFill>
                <a:effectLst/>
                <a:uLnTx/>
                <a:uFillTx/>
                <a:latin typeface="Arial" panose="020B0604020202020204"/>
                <a:ea typeface="+mn-ea"/>
                <a:cs typeface="+mn-cs"/>
              </a:rPr>
              <a:t>Regents con </a:t>
            </a:r>
          </a:p>
          <a:p>
            <a:pPr marL="0" marR="0" lvl="0" indent="0" algn="ctr" defTabSz="914400" rtl="0" eaLnBrk="1" fontAlgn="auto" latinLnBrk="0" hangingPunct="1">
              <a:lnSpc>
                <a:spcPct val="110000"/>
              </a:lnSpc>
              <a:spcBef>
                <a:spcPts val="0"/>
              </a:spcBef>
              <a:spcAft>
                <a:spcPts val="0"/>
              </a:spcAft>
              <a:buClr>
                <a:srgbClr val="4472C4"/>
              </a:buClr>
              <a:buSzPct val="100000"/>
              <a:buFont typeface="Calibri" panose="020F0502020204030204" pitchFamily="34" charset="0"/>
              <a:buNone/>
              <a:tabLst/>
              <a:defRPr/>
            </a:pPr>
            <a:r>
              <a:rPr lang="es" sz="2000" b="0" i="0" u="none" strike="noStrike" kern="1200" cap="none" spc="0" normalizeH="0" noProof="0">
                <a:ln>
                  <a:noFill/>
                </a:ln>
                <a:solidFill>
                  <a:sysClr val="windowText" lastClr="000000"/>
                </a:solidFill>
                <a:effectLst/>
                <a:uLnTx/>
                <a:uFillTx/>
                <a:latin typeface="Arial" panose="020B0604020202020204"/>
                <a:ea typeface="+mn-ea"/>
                <a:cs typeface="+mn-cs"/>
              </a:rPr>
              <a:t>Designación avanzada</a:t>
            </a:r>
          </a:p>
        </p:txBody>
      </p:sp>
      <p:sp>
        <p:nvSpPr>
          <p:cNvPr id="24" name="Rectangle: Rounded Corners 23">
            <a:extLst>
              <a:ext uri="{FF2B5EF4-FFF2-40B4-BE49-F238E27FC236}">
                <a16:creationId xmlns:a16="http://schemas.microsoft.com/office/drawing/2014/main" id="{5E20DA96-7C8B-4468-977C-E0D4AB34109E}"/>
              </a:ext>
              <a:ext uri="{C183D7F6-B498-43B3-948B-1728B52AA6E4}">
                <adec:decorative xmlns:adec="http://schemas.microsoft.com/office/drawing/2017/decorative" val="1"/>
              </a:ext>
            </a:extLst>
          </p:cNvPr>
          <p:cNvSpPr/>
          <p:nvPr/>
        </p:nvSpPr>
        <p:spPr>
          <a:xfrm>
            <a:off x="7597377" y="2960709"/>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7" name="Content Placeholder 9">
            <a:extLst>
              <a:ext uri="{FF2B5EF4-FFF2-40B4-BE49-F238E27FC236}">
                <a16:creationId xmlns:a16="http://schemas.microsoft.com/office/drawing/2014/main" id="{3CAEADF2-7087-443E-8D9F-14978E807A09}"/>
              </a:ext>
            </a:extLst>
          </p:cNvPr>
          <p:cNvSpPr txBox="1">
            <a:spLocks/>
          </p:cNvSpPr>
          <p:nvPr/>
        </p:nvSpPr>
        <p:spPr>
          <a:xfrm>
            <a:off x="8216482" y="296397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Respaldo técnico</a:t>
            </a:r>
          </a:p>
        </p:txBody>
      </p:sp>
      <p:sp>
        <p:nvSpPr>
          <p:cNvPr id="26" name="Rectangle: Rounded Corners 25">
            <a:extLst>
              <a:ext uri="{FF2B5EF4-FFF2-40B4-BE49-F238E27FC236}">
                <a16:creationId xmlns:a16="http://schemas.microsoft.com/office/drawing/2014/main" id="{7EB4E29E-812B-45FD-9A20-4AC6D3D64F7C}"/>
              </a:ext>
              <a:ext uri="{C183D7F6-B498-43B3-948B-1728B52AA6E4}">
                <adec:decorative xmlns:adec="http://schemas.microsoft.com/office/drawing/2017/decorative" val="1"/>
              </a:ext>
            </a:extLst>
          </p:cNvPr>
          <p:cNvSpPr/>
          <p:nvPr/>
        </p:nvSpPr>
        <p:spPr>
          <a:xfrm>
            <a:off x="7597377" y="4177077"/>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8" name="Content Placeholder 3">
            <a:extLst>
              <a:ext uri="{FF2B5EF4-FFF2-40B4-BE49-F238E27FC236}">
                <a16:creationId xmlns:a16="http://schemas.microsoft.com/office/drawing/2014/main" id="{84EC010B-0958-4EA2-97B8-DE1CA35498BB}"/>
              </a:ext>
            </a:extLst>
          </p:cNvPr>
          <p:cNvSpPr txBox="1">
            <a:spLocks/>
          </p:cNvSpPr>
          <p:nvPr/>
        </p:nvSpPr>
        <p:spPr>
          <a:xfrm>
            <a:off x="8216482" y="3571664"/>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fontScale="925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u="none" strike="noStrike" kern="1200" cap="none" spc="0" normalizeH="0" noProof="0">
                <a:ln>
                  <a:noFill/>
                </a:ln>
                <a:effectLst/>
                <a:uLnTx/>
                <a:uFillTx/>
                <a:latin typeface="Arial" panose="020B0604020202020204"/>
                <a:ea typeface="+mn-ea"/>
                <a:cs typeface="+mn-cs"/>
              </a:rPr>
              <a:t>Sello de preparación cívica</a:t>
            </a:r>
          </a:p>
        </p:txBody>
      </p:sp>
      <p:sp>
        <p:nvSpPr>
          <p:cNvPr id="32" name="Rectangle: Rounded Corners 31" descr="Meeting with solid fill">
            <a:extLst>
              <a:ext uri="{FF2B5EF4-FFF2-40B4-BE49-F238E27FC236}">
                <a16:creationId xmlns:a16="http://schemas.microsoft.com/office/drawing/2014/main" id="{00A13B84-967F-4CFA-99C5-18FCE06A85CF}"/>
              </a:ext>
              <a:ext uri="{C183D7F6-B498-43B3-948B-1728B52AA6E4}">
                <adec:decorative xmlns:adec="http://schemas.microsoft.com/office/drawing/2017/decorative" val="1"/>
              </a:ext>
            </a:extLst>
          </p:cNvPr>
          <p:cNvSpPr/>
          <p:nvPr/>
        </p:nvSpPr>
        <p:spPr>
          <a:xfrm>
            <a:off x="7637142" y="3560375"/>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9" name="Content Placeholder 12">
            <a:extLst>
              <a:ext uri="{FF2B5EF4-FFF2-40B4-BE49-F238E27FC236}">
                <a16:creationId xmlns:a16="http://schemas.microsoft.com/office/drawing/2014/main" id="{EBE8E65F-4662-4D5E-BA8D-4FD8931E0075}"/>
              </a:ext>
            </a:extLst>
          </p:cNvPr>
          <p:cNvSpPr txBox="1">
            <a:spLocks/>
          </p:cNvSpPr>
          <p:nvPr/>
        </p:nvSpPr>
        <p:spPr>
          <a:xfrm>
            <a:off x="8216482" y="4192757"/>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Sello de alfabetización</a:t>
            </a:r>
          </a:p>
        </p:txBody>
      </p:sp>
      <p:sp>
        <p:nvSpPr>
          <p:cNvPr id="28" name="Rectangle: Rounded Corners 27">
            <a:extLst>
              <a:ext uri="{FF2B5EF4-FFF2-40B4-BE49-F238E27FC236}">
                <a16:creationId xmlns:a16="http://schemas.microsoft.com/office/drawing/2014/main" id="{90F51D13-4700-40AF-82FB-E5B1C66DEE15}"/>
              </a:ext>
              <a:ext uri="{C183D7F6-B498-43B3-948B-1728B52AA6E4}">
                <adec:decorative xmlns:adec="http://schemas.microsoft.com/office/drawing/2017/decorative" val="1"/>
              </a:ext>
            </a:extLst>
          </p:cNvPr>
          <p:cNvSpPr/>
          <p:nvPr/>
        </p:nvSpPr>
        <p:spPr>
          <a:xfrm>
            <a:off x="7597377" y="4845656"/>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0" name="Content Placeholder 13">
            <a:extLst>
              <a:ext uri="{FF2B5EF4-FFF2-40B4-BE49-F238E27FC236}">
                <a16:creationId xmlns:a16="http://schemas.microsoft.com/office/drawing/2014/main" id="{39AF6562-B8B7-4AA1-9544-46D9DA3DE6E8}"/>
              </a:ext>
            </a:extLst>
          </p:cNvPr>
          <p:cNvSpPr txBox="1">
            <a:spLocks/>
          </p:cNvSpPr>
          <p:nvPr/>
        </p:nvSpPr>
        <p:spPr>
          <a:xfrm>
            <a:off x="8216482" y="4809160"/>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Respaldo de honores</a:t>
            </a:r>
          </a:p>
        </p:txBody>
      </p:sp>
      <p:sp>
        <p:nvSpPr>
          <p:cNvPr id="29" name="Rectangle: Rounded Corners 28">
            <a:extLst>
              <a:ext uri="{FF2B5EF4-FFF2-40B4-BE49-F238E27FC236}">
                <a16:creationId xmlns:a16="http://schemas.microsoft.com/office/drawing/2014/main" id="{58C4335D-B7B7-4943-9F4E-5BD00D1248D6}"/>
              </a:ext>
              <a:ext uri="{C183D7F6-B498-43B3-948B-1728B52AA6E4}">
                <adec:decorative xmlns:adec="http://schemas.microsoft.com/office/drawing/2017/decorative" val="1"/>
              </a:ext>
            </a:extLst>
          </p:cNvPr>
          <p:cNvSpPr/>
          <p:nvPr/>
        </p:nvSpPr>
        <p:spPr>
          <a:xfrm>
            <a:off x="7628772" y="5525087"/>
            <a:ext cx="579340" cy="579340"/>
          </a:xfrm>
          <a:prstGeom prst="roundRect">
            <a:avLst>
              <a:gd name="adj" fmla="val 16670"/>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1" name="Content Placeholder 14">
            <a:extLst>
              <a:ext uri="{FF2B5EF4-FFF2-40B4-BE49-F238E27FC236}">
                <a16:creationId xmlns:a16="http://schemas.microsoft.com/office/drawing/2014/main" id="{62B95AFE-E6E4-4DFD-B1C7-499CBFCC5E1A}"/>
              </a:ext>
            </a:extLst>
          </p:cNvPr>
          <p:cNvSpPr txBox="1">
            <a:spLocks/>
          </p:cNvSpPr>
          <p:nvPr/>
        </p:nvSpPr>
        <p:spPr>
          <a:xfrm>
            <a:off x="8216482" y="5432215"/>
            <a:ext cx="2752344" cy="731520"/>
          </a:xfrm>
          <a:prstGeom prst="roundRect">
            <a:avLst/>
          </a:prstGeom>
          <a:solidFill>
            <a:srgbClr val="F3EBF9"/>
          </a:solidFill>
          <a:ln w="25400" cap="flat" cmpd="sng" algn="ctr">
            <a:solidFill>
              <a:sysClr val="window" lastClr="FFFFFF"/>
            </a:solidFill>
            <a:prstDash val="solid"/>
          </a:ln>
          <a:effectLst/>
        </p:spPr>
        <p:txBody>
          <a:bodyPr vert="horz" lIns="0" tIns="45720" rIns="0" bIns="45720" rtlCol="0">
            <a:normAutofit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200"/>
              </a:spcBef>
              <a:spcAft>
                <a:spcPts val="200"/>
              </a:spcAft>
              <a:buClr>
                <a:srgbClr val="4472C4"/>
              </a:buClr>
              <a:buSzPct val="100000"/>
              <a:buFont typeface="Calibri" panose="020F0502020204030204" pitchFamily="34" charset="0"/>
              <a:buNone/>
              <a:tabLst/>
              <a:defRPr/>
            </a:pPr>
            <a:r>
              <a:rPr lang="es" sz="1800" b="0" i="0" u="none" strike="noStrike" kern="1200" cap="none" spc="0" normalizeH="0" noProof="0">
                <a:ln>
                  <a:noFill/>
                </a:ln>
                <a:solidFill>
                  <a:sysClr val="windowText" lastClr="000000"/>
                </a:solidFill>
                <a:effectLst/>
                <a:uLnTx/>
                <a:uFillTx/>
                <a:latin typeface="Arial" panose="020B0604020202020204"/>
                <a:ea typeface="+mn-ea"/>
                <a:cs typeface="+mn-cs"/>
              </a:rPr>
              <a:t>Maestría en Matemáticas y/o Ciencias</a:t>
            </a:r>
          </a:p>
        </p:txBody>
      </p:sp>
      <p:pic>
        <p:nvPicPr>
          <p:cNvPr id="5" name="Picture 4">
            <a:extLst>
              <a:ext uri="{FF2B5EF4-FFF2-40B4-BE49-F238E27FC236}">
                <a16:creationId xmlns:a16="http://schemas.microsoft.com/office/drawing/2014/main" id="{4048BD2B-35E6-41AE-A4F8-18F5E524641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70600" y="4380652"/>
            <a:ext cx="2583644" cy="172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854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1B6F-BE7E-4F77-A3D5-B68AB451F7A3}"/>
              </a:ext>
            </a:extLst>
          </p:cNvPr>
          <p:cNvSpPr>
            <a:spLocks noGrp="1"/>
          </p:cNvSpPr>
          <p:nvPr>
            <p:ph type="title"/>
          </p:nvPr>
        </p:nvSpPr>
        <p:spPr/>
        <p:txBody>
          <a:bodyPr vert="horz" lIns="91440" tIns="45720" rIns="91440" bIns="45720" rtlCol="0" anchor="b">
            <a:normAutofit/>
          </a:bodyPr>
          <a:lstStyle/>
          <a:p>
            <a:pPr rtl="0"/>
            <a:r>
              <a:rPr lang="es">
                <a:solidFill>
                  <a:srgbClr val="FFFEFF"/>
                </a:solidFill>
              </a:rPr>
              <a:t>Credenciales de salida que no son diplomas</a:t>
            </a:r>
          </a:p>
        </p:txBody>
      </p:sp>
      <p:sp>
        <p:nvSpPr>
          <p:cNvPr id="4" name="Text Placeholder 3">
            <a:extLst>
              <a:ext uri="{FF2B5EF4-FFF2-40B4-BE49-F238E27FC236}">
                <a16:creationId xmlns:a16="http://schemas.microsoft.com/office/drawing/2014/main" id="{B12DBC98-5905-49A5-9650-8ED80CDC15F6}"/>
              </a:ext>
            </a:extLst>
          </p:cNvPr>
          <p:cNvSpPr>
            <a:spLocks noGrp="1"/>
          </p:cNvSpPr>
          <p:nvPr>
            <p:ph type="body" idx="1"/>
          </p:nvPr>
        </p:nvSpPr>
        <p:spPr>
          <a:xfrm>
            <a:off x="1727278" y="4545329"/>
            <a:ext cx="3657600" cy="536005"/>
          </a:xfrm>
        </p:spPr>
        <p:txBody>
          <a:bodyPr rtlCol="0" anchor="ctr"/>
          <a:lstStyle/>
          <a:p>
            <a:pPr algn="ctr" rtl="0"/>
            <a:r>
              <a:rPr lang="es">
                <a:solidFill>
                  <a:schemeClr val="tx1"/>
                </a:solidFill>
              </a:rPr>
              <a:t>Credencial de inicio de habilidades y logros</a:t>
            </a:r>
          </a:p>
        </p:txBody>
      </p:sp>
      <p:pic>
        <p:nvPicPr>
          <p:cNvPr id="10" name="Content Placeholder 9" descr="Classroom with solid fill">
            <a:extLst>
              <a:ext uri="{FF2B5EF4-FFF2-40B4-BE49-F238E27FC236}">
                <a16:creationId xmlns:a16="http://schemas.microsoft.com/office/drawing/2014/main" id="{9D275F77-3FDE-4C67-B39A-BF742EB553E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460" y="2803180"/>
            <a:ext cx="1554480" cy="1554480"/>
          </a:xfrm>
        </p:spPr>
      </p:pic>
      <p:sp>
        <p:nvSpPr>
          <p:cNvPr id="6" name="Text Placeholder 5">
            <a:extLst>
              <a:ext uri="{FF2B5EF4-FFF2-40B4-BE49-F238E27FC236}">
                <a16:creationId xmlns:a16="http://schemas.microsoft.com/office/drawing/2014/main" id="{45326B10-C4B7-4D36-94F2-9C872D75A882}"/>
              </a:ext>
            </a:extLst>
          </p:cNvPr>
          <p:cNvSpPr>
            <a:spLocks noGrp="1"/>
          </p:cNvSpPr>
          <p:nvPr>
            <p:ph type="body" sz="quarter" idx="3"/>
          </p:nvPr>
        </p:nvSpPr>
        <p:spPr>
          <a:xfrm>
            <a:off x="6807122" y="4527961"/>
            <a:ext cx="3657600" cy="553373"/>
          </a:xfrm>
        </p:spPr>
        <p:txBody>
          <a:bodyPr rtlCol="0" anchor="ctr"/>
          <a:lstStyle/>
          <a:p>
            <a:pPr algn="ctr" rtl="0"/>
            <a:r>
              <a:rPr lang="es">
                <a:solidFill>
                  <a:schemeClr val="tx1"/>
                </a:solidFill>
              </a:rPr>
              <a:t>Credencial de inicio de desarrollo profesional y estudios ocupacionales (CDOS)</a:t>
            </a:r>
          </a:p>
        </p:txBody>
      </p:sp>
      <p:pic>
        <p:nvPicPr>
          <p:cNvPr id="12" name="Content Placeholder 11" descr="Diploma with solid fill">
            <a:extLst>
              <a:ext uri="{FF2B5EF4-FFF2-40B4-BE49-F238E27FC236}">
                <a16:creationId xmlns:a16="http://schemas.microsoft.com/office/drawing/2014/main" id="{90384ECD-81C3-4526-826D-C9940EC9DF03}"/>
              </a:ext>
            </a:extLst>
          </p:cNvPr>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5062" y="2803180"/>
            <a:ext cx="1554480" cy="1554480"/>
          </a:xfrm>
        </p:spPr>
      </p:pic>
    </p:spTree>
    <p:extLst>
      <p:ext uri="{BB962C8B-B14F-4D97-AF65-F5344CB8AC3E}">
        <p14:creationId xmlns:p14="http://schemas.microsoft.com/office/powerpoint/2010/main" val="42228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FDEA3-3A22-489F-AA18-6C39476056B5}"/>
              </a:ext>
            </a:extLst>
          </p:cNvPr>
          <p:cNvSpPr>
            <a:spLocks noGrp="1"/>
          </p:cNvSpPr>
          <p:nvPr>
            <p:ph type="title"/>
          </p:nvPr>
        </p:nvSpPr>
        <p:spPr/>
        <p:txBody>
          <a:bodyPr rtlCol="0"/>
          <a:lstStyle/>
          <a:p>
            <a:pPr rtl="0"/>
            <a:r>
              <a:rPr lang="es"/>
              <a:t>Fase I: recopilación de información y aprendizaje</a:t>
            </a:r>
            <a:br>
              <a:rPr lang="en-US" dirty="0"/>
            </a:br>
            <a:r>
              <a:rPr lang="es"/>
              <a:t>preguntas orientantes de las reuniones regionales</a:t>
            </a:r>
          </a:p>
        </p:txBody>
      </p:sp>
      <p:sp>
        <p:nvSpPr>
          <p:cNvPr id="8" name="Content Placeholder 7">
            <a:extLst>
              <a:ext uri="{FF2B5EF4-FFF2-40B4-BE49-F238E27FC236}">
                <a16:creationId xmlns:a16="http://schemas.microsoft.com/office/drawing/2014/main" id="{09259961-4AD7-4C08-9097-F65F5DCB5880}"/>
              </a:ext>
            </a:extLst>
          </p:cNvPr>
          <p:cNvSpPr>
            <a:spLocks noGrp="1"/>
          </p:cNvSpPr>
          <p:nvPr>
            <p:ph idx="1"/>
          </p:nvPr>
        </p:nvSpPr>
        <p:spPr>
          <a:xfrm>
            <a:off x="727497" y="1987296"/>
            <a:ext cx="10550104" cy="4570074"/>
          </a:xfrm>
        </p:spPr>
        <p:txBody>
          <a:bodyPr rtlCol="0">
            <a:noAutofit/>
          </a:bodyPr>
          <a:lstStyle/>
          <a:p>
            <a:pPr marL="342900" lvl="0" indent="-342900" rtl="0">
              <a:spcAft>
                <a:spcPts val="1800"/>
              </a:spcAft>
              <a:buFont typeface="+mj-lt"/>
              <a:buAutoNum type="arabicPeriod"/>
            </a:pPr>
            <a:r>
              <a:rPr lang="es" sz="2000" dirty="0">
                <a:solidFill>
                  <a:schemeClr val="tx1"/>
                </a:solidFill>
              </a:rPr>
              <a:t>¿Qué queremos que sepan todos los estudiantes y que puedan hacer antes de graduarse?</a:t>
            </a:r>
            <a:endParaRPr lang="en-US" sz="2000" b="1" dirty="0">
              <a:solidFill>
                <a:schemeClr val="tx1"/>
              </a:solidFill>
            </a:endParaRPr>
          </a:p>
          <a:p>
            <a:pPr marL="342900" lvl="0" indent="-342900" rtl="0">
              <a:spcAft>
                <a:spcPts val="1800"/>
              </a:spcAft>
              <a:buFont typeface="+mj-lt"/>
              <a:buAutoNum type="arabicPeriod"/>
            </a:pPr>
            <a:r>
              <a:rPr lang="es" sz="2000" dirty="0">
                <a:solidFill>
                  <a:schemeClr val="tx1"/>
                </a:solidFill>
              </a:rPr>
              <a:t>¿Cómo queremos que todos los estudiantes demuestren esos conocimientos y habilidades, al mismo tiempo que capitalizan sus culturas, idiomas y experiencias? </a:t>
            </a:r>
            <a:endParaRPr lang="en-US" sz="2000" b="1" dirty="0">
              <a:solidFill>
                <a:schemeClr val="tx1"/>
              </a:solidFill>
            </a:endParaRPr>
          </a:p>
          <a:p>
            <a:pPr marL="342900" lvl="0" indent="-342900" rtl="0">
              <a:spcAft>
                <a:spcPts val="1800"/>
              </a:spcAft>
              <a:buFont typeface="+mj-lt"/>
              <a:buAutoNum type="arabicPeriod"/>
            </a:pPr>
            <a:r>
              <a:rPr lang="es" sz="2000" dirty="0">
                <a:solidFill>
                  <a:schemeClr val="tx1"/>
                </a:solidFill>
              </a:rPr>
              <a:t>¿Cómo se mide el aprendizaje y el rendimiento (en lo que respecta a las respuestas a #2 arriba) para garantizar que sean indicadores de completar la preparatoria y, al mismo tiempo, brindar oportunidades para que todos los estudiantes tengan éxito?</a:t>
            </a:r>
          </a:p>
          <a:p>
            <a:pPr marL="342900" lvl="0" indent="-342900" rtl="0">
              <a:spcAft>
                <a:spcPts val="1800"/>
              </a:spcAft>
              <a:buFont typeface="+mj-lt"/>
              <a:buAutoNum type="arabicPeriod"/>
            </a:pPr>
            <a:r>
              <a:rPr lang="es" sz="2000" dirty="0">
                <a:solidFill>
                  <a:schemeClr val="tx1"/>
                </a:solidFill>
              </a:rPr>
              <a:t>¿Cómo pueden las mediciones de rendimiento reflejar con precisión las habilidades y los conocimientos de nuestras poblaciones especiales, como los estudiantes con discapacidades y los que aprenden inglés? </a:t>
            </a:r>
            <a:endParaRPr lang="en-US" sz="2000" b="1" dirty="0">
              <a:solidFill>
                <a:schemeClr val="tx1"/>
              </a:solidFill>
            </a:endParaRPr>
          </a:p>
          <a:p>
            <a:pPr marL="342900" lvl="0" indent="-342900" rtl="0">
              <a:spcAft>
                <a:spcPts val="1800"/>
              </a:spcAft>
              <a:buFont typeface="+mj-lt"/>
              <a:buAutoNum type="arabicPeriod"/>
            </a:pPr>
            <a:r>
              <a:rPr lang="es" sz="2000" dirty="0">
                <a:solidFill>
                  <a:schemeClr val="tx1"/>
                </a:solidFill>
              </a:rPr>
              <a:t>¿Qué requisitos del curso o exámenes garantizarán que todos los estudiantes estén preparados para la universidad, las carreras y el compromiso cívico?</a:t>
            </a:r>
          </a:p>
        </p:txBody>
      </p:sp>
    </p:spTree>
    <p:extLst>
      <p:ext uri="{BB962C8B-B14F-4D97-AF65-F5344CB8AC3E}">
        <p14:creationId xmlns:p14="http://schemas.microsoft.com/office/powerpoint/2010/main" val="21920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581193" y="729658"/>
            <a:ext cx="11029616" cy="988332"/>
          </a:xfrm>
          <a:noFill/>
          <a:ln>
            <a:noFill/>
          </a:ln>
        </p:spPr>
        <p:txBody>
          <a:bodyPr spcFirstLastPara="1" wrap="square" lIns="91425" tIns="45700" rIns="91425" bIns="45700" rtlCol="0" anchor="b" anchorCtr="0">
            <a:normAutofit/>
          </a:bodyPr>
          <a:lstStyle/>
          <a:p>
            <a:pPr lvl="0" rtl="0"/>
            <a:r>
              <a:rPr lang="es"/>
              <a:t>¡Comparta su opinión con nosotros!</a:t>
            </a:r>
          </a:p>
        </p:txBody>
      </p:sp>
    </p:spTree>
  </p:cSld>
  <p:clrMapOvr>
    <a:masterClrMapping/>
  </p:clrMapOvr>
</p:sld>
</file>

<file path=ppt/theme/theme1.xml><?xml version="1.0" encoding="utf-8"?>
<a:theme xmlns:a="http://schemas.openxmlformats.org/drawingml/2006/main" name="NYSED Theme">
  <a:themeElements>
    <a:clrScheme name="NYS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4249FBCB944A448AFFC7AD2E1DCB2B" ma:contentTypeVersion="4" ma:contentTypeDescription="Create a new document." ma:contentTypeScope="" ma:versionID="85d326406765f866bd9c3ba3283f0e43">
  <xsd:schema xmlns:xsd="http://www.w3.org/2001/XMLSchema" xmlns:xs="http://www.w3.org/2001/XMLSchema" xmlns:p="http://schemas.microsoft.com/office/2006/metadata/properties" xmlns:ns2="d4c58313-62f2-4220-8f30-ad70544df92a" targetNamespace="http://schemas.microsoft.com/office/2006/metadata/properties" ma:root="true" ma:fieldsID="517d167714c86406f05fc1de6f87d2c8" ns2:_="">
    <xsd:import namespace="d4c58313-62f2-4220-8f30-ad70544df9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58313-62f2-4220-8f30-ad70544df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2C1628-4BAA-49E1-A6CE-99125483B0EC}">
  <ds:schemaRefs>
    <ds:schemaRef ds:uri="http://schemas.microsoft.com/sharepoint/v3/contenttype/forms"/>
  </ds:schemaRefs>
</ds:datastoreItem>
</file>

<file path=customXml/itemProps2.xml><?xml version="1.0" encoding="utf-8"?>
<ds:datastoreItem xmlns:ds="http://schemas.openxmlformats.org/officeDocument/2006/customXml" ds:itemID="{57CA07C3-69D9-4691-BCDB-8F40DA82B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58313-62f2-4220-8f30-ad70544df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11FF3E-F02A-45CE-A054-54909DD4F77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4c58313-62f2-4220-8f30-ad70544df92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974</TotalTime>
  <Words>2969</Words>
  <Application>Microsoft Office PowerPoint</Application>
  <PresentationFormat>Widescreen</PresentationFormat>
  <Paragraphs>201</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Gill Sans</vt:lpstr>
      <vt:lpstr>Gill Sans MT</vt:lpstr>
      <vt:lpstr>Noto Sans Symbols</vt:lpstr>
      <vt:lpstr>Wingdings</vt:lpstr>
      <vt:lpstr>Wingdings 2</vt:lpstr>
      <vt:lpstr>NYSED Theme</vt:lpstr>
      <vt:lpstr>2_NYSED Theme</vt:lpstr>
      <vt:lpstr>MEDIDAS DE GRADUACIÓN EN EL ESTADO DE NUEVA YORK</vt:lpstr>
      <vt:lpstr>INTRODUCCIONES</vt:lpstr>
      <vt:lpstr>REQUISITOS DEL DIPLOMA DEL ESTADO DE NUEVA YORK: DISTRIBUCIÓN DE CRÉDITOS</vt:lpstr>
      <vt:lpstr>VÍAS MÚLTIPLES (+1)</vt:lpstr>
      <vt:lpstr>TIPOS DE DIPLOMAS</vt:lpstr>
      <vt:lpstr>Opciones de sello y endoso</vt:lpstr>
      <vt:lpstr>Credenciales de salida que no son diplomas</vt:lpstr>
      <vt:lpstr>Fase I: recopilación de información y aprendizaje preguntas orientantes de las reuniones regionales</vt:lpstr>
      <vt:lpstr>¡Comparta su opinión con nosotros!</vt:lpstr>
      <vt:lpstr>Puntos clave</vt:lpstr>
      <vt:lpstr>MUCHAS GRACIAS</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Measures in New York State - Regional Information Meeting Breakout Room Presentation - Spanish</dc:title>
  <dc:creator>New York State Education Department</dc:creator>
  <cp:lastModifiedBy>Emily</cp:lastModifiedBy>
  <cp:revision>37</cp:revision>
  <cp:lastPrinted>2021-10-26T15:29:10Z</cp:lastPrinted>
  <dcterms:created xsi:type="dcterms:W3CDTF">2021-10-22T13:03:38Z</dcterms:created>
  <dcterms:modified xsi:type="dcterms:W3CDTF">2021-12-06T17:51:13Z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0x010100FE4249FBCB944A448AFFC7AD2E1DCB2B</vt:lpwstr>
  </property>
</Properties>
</file>