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2"/>
  </p:sldMasterIdLst>
  <p:notesMasterIdLst>
    <p:notesMasterId r:id="rId14"/>
  </p:notesMasterIdLst>
  <p:sldIdLst>
    <p:sldId id="256" r:id="rId3"/>
    <p:sldId id="257" r:id="rId4"/>
    <p:sldId id="467" r:id="rId5"/>
    <p:sldId id="470" r:id="rId6"/>
    <p:sldId id="445" r:id="rId7"/>
    <p:sldId id="448" r:id="rId8"/>
    <p:sldId id="449" r:id="rId9"/>
    <p:sldId id="468" r:id="rId10"/>
    <p:sldId id="260" r:id="rId11"/>
    <p:sldId id="469" r:id="rId12"/>
    <p:sldId id="268" r:id="rId13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issa Montague" initials="MM" lastIdx="13" clrIdx="0"/>
  <p:cmAuthor id="2" name="Author" initials="  " lastIdx="6" clrIdx="1"/>
  <p:cmAuthor id="3" name="Emily DeSantis" initials="ED" lastIdx="4" clrIdx="2"/>
  <p:cmAuthor id="4" name="Kim Wilkins" initials="KW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27" autoAdjust="0"/>
    <p:restoredTop sz="73025" autoAdjust="0"/>
  </p:normalViewPr>
  <p:slideViewPr>
    <p:cSldViewPr snapToGrid="0">
      <p:cViewPr varScale="1">
        <p:scale>
          <a:sx n="83" d="100"/>
          <a:sy n="83" d="100"/>
        </p:scale>
        <p:origin x="1548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579BF494-BF82-465E-A63E-BEB3BA02E33D}" type="datetimeFigureOut">
              <a:rPr lang="en-US" smtClean="0"/>
              <a:t>12/6/2021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8AD41C7E-BC45-4EB1-92B8-D34FAD436CB7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9640">
              <a:defRPr/>
            </a:pPr>
            <a:r>
              <a:rPr lang="en-US" dirty="0"/>
              <a:t>非常感谢你今天来到这里。我的名字是&lt;输入</a:t>
            </a:r>
            <a:r>
              <a:rPr lang="zh-CN" altLang="en-US" dirty="0"/>
              <a:t>分组讨论室</a:t>
            </a:r>
            <a:r>
              <a:rPr lang="en-US" dirty="0"/>
              <a:t>主持人的姓名&gt;。我将与&lt;输入</a:t>
            </a:r>
            <a:r>
              <a:rPr lang="zh-CN" altLang="en-US" dirty="0"/>
              <a:t>记录员</a:t>
            </a:r>
            <a:r>
              <a:rPr lang="en-US" dirty="0"/>
              <a:t>和聊天</a:t>
            </a:r>
            <a:r>
              <a:rPr lang="zh-CN" altLang="en-US" dirty="0"/>
              <a:t>监察员</a:t>
            </a:r>
            <a:r>
              <a:rPr lang="en-US" dirty="0"/>
              <a:t>的</a:t>
            </a:r>
            <a:r>
              <a:rPr lang="zh-CN" altLang="en-US" dirty="0"/>
              <a:t>姓名</a:t>
            </a:r>
            <a:r>
              <a:rPr lang="en-US" dirty="0"/>
              <a:t>&gt;合作，帮助</a:t>
            </a:r>
            <a:r>
              <a:rPr lang="zh-CN" altLang="en-US" dirty="0"/>
              <a:t>开展</a:t>
            </a:r>
            <a:r>
              <a:rPr lang="en-US" dirty="0"/>
              <a:t>今</a:t>
            </a:r>
            <a:r>
              <a:rPr lang="zh-CN" altLang="en-US" dirty="0"/>
              <a:t>日的</a:t>
            </a:r>
            <a:r>
              <a:rPr lang="en-US" dirty="0"/>
              <a:t>活动。  </a:t>
            </a:r>
          </a:p>
          <a:p>
            <a:endParaRPr lang="en-US" dirty="0">
              <a:cs typeface="Calibri" panose="020F0502020204030204"/>
            </a:endParaRPr>
          </a:p>
          <a:p>
            <a:r>
              <a:rPr lang="zh-CN" altLang="en-US" dirty="0"/>
              <a:t>会议时间</a:t>
            </a:r>
            <a:r>
              <a:rPr lang="en-US" dirty="0"/>
              <a:t>约90分钟。我们将从简短的介绍开始。在介绍之后，我将讨论纽约州目前的文凭要求，然后我们将花大约10-12分钟</a:t>
            </a:r>
            <a:r>
              <a:rPr lang="zh-CN" altLang="en-US" dirty="0"/>
              <a:t>依次</a:t>
            </a:r>
            <a:r>
              <a:rPr lang="en-US" dirty="0"/>
              <a:t>讨论5个指导性问题。我们将在每个人讲话时做笔记。如果同事说的</a:t>
            </a:r>
            <a:r>
              <a:rPr lang="zh-CN" altLang="en-US" dirty="0"/>
              <a:t>哪句</a:t>
            </a:r>
            <a:r>
              <a:rPr lang="en-US" dirty="0"/>
              <a:t>话</a:t>
            </a:r>
            <a:r>
              <a:rPr lang="zh-CN" altLang="en-US" dirty="0"/>
              <a:t>让你产生</a:t>
            </a:r>
            <a:r>
              <a:rPr lang="en-US" dirty="0"/>
              <a:t>想法，请随时</a:t>
            </a:r>
            <a:r>
              <a:rPr lang="zh-CN" altLang="en-US" dirty="0"/>
              <a:t>在聊天框中发表</a:t>
            </a:r>
            <a:r>
              <a:rPr lang="en-US" dirty="0"/>
              <a:t>。我们也将保存聊天记录。</a:t>
            </a:r>
          </a:p>
          <a:p>
            <a:endParaRPr lang="en-US" dirty="0"/>
          </a:p>
          <a:p>
            <a:r>
              <a:rPr lang="zh-CN" altLang="en-US" dirty="0"/>
              <a:t>会议结束</a:t>
            </a:r>
            <a:r>
              <a:rPr lang="en-US" dirty="0"/>
              <a:t>后，我们将把</a:t>
            </a:r>
            <a:r>
              <a:rPr lang="zh-CN" altLang="en-US" dirty="0"/>
              <a:t>讨论内容</a:t>
            </a:r>
            <a:r>
              <a:rPr lang="en-US" dirty="0"/>
              <a:t>转到一个名为ThoughtExchange的技术平台，您</a:t>
            </a:r>
            <a:r>
              <a:rPr lang="zh-CN" altLang="en-US" dirty="0"/>
              <a:t>可在该平台</a:t>
            </a:r>
            <a:r>
              <a:rPr lang="en-US" dirty="0"/>
              <a:t>分享想法</a:t>
            </a:r>
            <a:r>
              <a:rPr lang="zh-CN" altLang="en-US" dirty="0"/>
              <a:t>、回应</a:t>
            </a:r>
            <a:r>
              <a:rPr lang="en-US" dirty="0"/>
              <a:t>他人的想法。</a:t>
            </a:r>
          </a:p>
          <a:p>
            <a:endParaRPr lang="en-US" dirty="0"/>
          </a:p>
          <a:p>
            <a:r>
              <a:rPr lang="zh-CN" altLang="en-US" dirty="0"/>
              <a:t>那么，会议现在开始</a:t>
            </a:r>
            <a:r>
              <a:rPr lang="en-US" dirty="0"/>
              <a:t>。 </a:t>
            </a:r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D41C7E-BC45-4EB1-92B8-D34FAD436CB7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现在，作为一个小组，我们将决定今天讨论</a:t>
            </a:r>
            <a:r>
              <a:rPr lang="zh-CN" altLang="en-US" dirty="0"/>
              <a:t>内容的核心要点</a:t>
            </a:r>
            <a:r>
              <a:rPr lang="en-US" dirty="0"/>
              <a:t>。我们回到主会议室</a:t>
            </a:r>
            <a:r>
              <a:rPr lang="zh-CN" altLang="en-US" dirty="0"/>
              <a:t>后</a:t>
            </a:r>
            <a:r>
              <a:rPr lang="en-US" dirty="0"/>
              <a:t>，</a:t>
            </a:r>
            <a:r>
              <a:rPr lang="zh-CN" altLang="en-US" dirty="0"/>
              <a:t>将分享我们的收获</a:t>
            </a:r>
            <a:r>
              <a:rPr lang="en-US" dirty="0"/>
              <a:t>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D41C7E-BC45-4EB1-92B8-D34FAD436CB7}" type="slidenum">
              <a:rPr lang="en-US" smtClean="0"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7:notes"/>
          <p:cNvSpPr txBox="1">
            <a:spLocks noGrp="1"/>
          </p:cNvSpPr>
          <p:nvPr>
            <p:ph type="body" idx="1"/>
          </p:nvPr>
        </p:nvSpPr>
        <p:spPr>
          <a:xfrm>
            <a:off x="698500" y="4542243"/>
            <a:ext cx="5588000" cy="371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43" tIns="46459" rIns="92943" bIns="46459" anchor="t" anchorCtr="0">
            <a:noAutofit/>
          </a:bodyPr>
          <a:lstStyle/>
          <a:p>
            <a:pPr>
              <a:buSzPts val="1400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非常感谢。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很高兴能倾听大家集思广益后产生的许多想法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</a:p>
          <a:p>
            <a:pPr>
              <a:buSzPts val="1400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ts val="1400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我们现在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要返回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主会议室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了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过会儿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在那儿见。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谢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谢。</a:t>
            </a:r>
          </a:p>
          <a:p>
            <a:pPr>
              <a:buSzPts val="1400"/>
            </a:pPr>
            <a:endParaRPr 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ts val="1400"/>
            </a:pP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聊天</a:t>
            </a:r>
            <a:r>
              <a:rPr lang="zh-CN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监察员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：在分组会话结束前保存聊天记录。</a:t>
            </a:r>
          </a:p>
          <a:p>
            <a:pPr>
              <a:buSzPts val="1400"/>
            </a:pPr>
            <a:r>
              <a:rPr lang="zh-CN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记录员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：准备在主聊天室中键入小组的</a:t>
            </a:r>
            <a:r>
              <a:rPr lang="zh-CN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核心要点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。然后使用5个指导性问题调查表与部门分享</a:t>
            </a:r>
            <a:r>
              <a:rPr lang="zh-CN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你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小组讨论</a:t>
            </a:r>
            <a:r>
              <a:rPr lang="zh-CN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内容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的笔记。</a:t>
            </a:r>
          </a:p>
          <a:p>
            <a:pPr>
              <a:buSzPts val="1400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ts val="1400"/>
            </a:pP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" name="Google Shape;21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1988" y="1179513"/>
            <a:ext cx="5661025" cy="3184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/>
          <p:cNvSpPr txBox="1">
            <a:spLocks noGrp="1"/>
          </p:cNvSpPr>
          <p:nvPr>
            <p:ph type="body" idx="1"/>
          </p:nvPr>
        </p:nvSpPr>
        <p:spPr>
          <a:xfrm>
            <a:off x="698500" y="4542243"/>
            <a:ext cx="5588000" cy="371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43" tIns="46459" rIns="92943" bIns="46459" anchor="t" anchorCtr="0">
            <a:noAutofit/>
          </a:bodyPr>
          <a:lstStyle/>
          <a:p>
            <a:pPr>
              <a:buSzPts val="1400"/>
            </a:pPr>
            <a:r>
              <a:rPr lang="en-US" i="1" dirty="0"/>
              <a:t> 我们将从简短的介绍开始。我要请你们……（</a:t>
            </a:r>
            <a:r>
              <a:rPr lang="zh-CN" altLang="en-US" i="1" dirty="0"/>
              <a:t>主持人定好</a:t>
            </a:r>
            <a:r>
              <a:rPr lang="en-US" i="1" dirty="0"/>
              <a:t>邀请个人发言的计划。例如，</a:t>
            </a:r>
            <a:r>
              <a:rPr lang="zh-CN" altLang="en-US" i="1" dirty="0"/>
              <a:t>主持人挨个找人</a:t>
            </a:r>
            <a:r>
              <a:rPr lang="en-US" i="1" dirty="0"/>
              <a:t>，或选择第一个</a:t>
            </a:r>
            <a:r>
              <a:rPr lang="zh-CN" altLang="en-US" i="1" dirty="0"/>
              <a:t>发言者</a:t>
            </a:r>
            <a:r>
              <a:rPr lang="en-US" i="1" dirty="0"/>
              <a:t>，然后</a:t>
            </a:r>
            <a:r>
              <a:rPr lang="zh-CN" altLang="en-US" i="1" dirty="0"/>
              <a:t>让</a:t>
            </a:r>
            <a:r>
              <a:rPr lang="en-US" i="1" dirty="0"/>
              <a:t>每</a:t>
            </a:r>
            <a:r>
              <a:rPr lang="zh-CN" altLang="en-US" i="1" dirty="0"/>
              <a:t>位</a:t>
            </a:r>
            <a:r>
              <a:rPr lang="en-US" i="1" dirty="0"/>
              <a:t>发言者选择下一</a:t>
            </a:r>
            <a:r>
              <a:rPr lang="zh-CN" altLang="en-US" i="1" dirty="0"/>
              <a:t>位</a:t>
            </a:r>
            <a:r>
              <a:rPr lang="en-US" i="1" dirty="0"/>
              <a:t>发言的人。）</a:t>
            </a:r>
          </a:p>
          <a:p>
            <a:pPr>
              <a:buSzPts val="1400"/>
            </a:pPr>
            <a:endParaRPr lang="en-US" i="0" dirty="0"/>
          </a:p>
          <a:p>
            <a:pPr>
              <a:buSzPts val="1400"/>
            </a:pPr>
            <a:r>
              <a:rPr lang="en-US" i="0" dirty="0"/>
              <a:t>请介绍自己，告诉我们</a:t>
            </a:r>
            <a:r>
              <a:rPr lang="zh-CN" altLang="en-US" i="0" dirty="0"/>
              <a:t>你</a:t>
            </a:r>
            <a:r>
              <a:rPr lang="en-US" i="0" dirty="0"/>
              <a:t>的</a:t>
            </a:r>
            <a:r>
              <a:rPr lang="zh-CN" altLang="en-US" i="0" dirty="0"/>
              <a:t>名字</a:t>
            </a:r>
            <a:r>
              <a:rPr lang="en-US" i="0" dirty="0"/>
              <a:t>、</a:t>
            </a:r>
            <a:r>
              <a:rPr lang="zh-CN" altLang="en-US" i="0" dirty="0"/>
              <a:t>你所扮演的角色</a:t>
            </a:r>
            <a:r>
              <a:rPr lang="en-US" i="0" dirty="0"/>
              <a:t>以及代表的团体和/或组织。</a:t>
            </a:r>
          </a:p>
          <a:p>
            <a:pPr>
              <a:buSzPts val="1400"/>
            </a:pPr>
            <a:endParaRPr lang="en-US" i="0" dirty="0"/>
          </a:p>
          <a:p>
            <a:pPr>
              <a:buSzPts val="1400"/>
            </a:pPr>
            <a:r>
              <a:rPr lang="en-US" i="1" dirty="0"/>
              <a:t>介绍（不超过5分钟）</a:t>
            </a:r>
          </a:p>
          <a:p>
            <a:pPr>
              <a:buSzPts val="1400"/>
            </a:pPr>
            <a:r>
              <a:rPr lang="en-US" i="1" dirty="0"/>
              <a:t>允许所有参与者自我介绍。</a:t>
            </a:r>
          </a:p>
        </p:txBody>
      </p:sp>
      <p:sp>
        <p:nvSpPr>
          <p:cNvPr id="119" name="Google Shape;1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1988" y="1179513"/>
            <a:ext cx="5661025" cy="3184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535796"/>
            <a:ext cx="5588000" cy="3716382"/>
          </a:xfrm>
        </p:spPr>
        <p:txBody>
          <a:bodyPr/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在我们开始讨论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今后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的毕业要求之前，我将概述一下纽约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州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当前的文凭要求。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你已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注册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的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电子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邮箱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中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将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收到两份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关于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当前纽约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州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文凭要求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说明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的资料。我们的聊天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监督员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也会在聊天中插入这些资源的链接。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为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获得纽约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州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文凭，学生必须满足学分和评估要求。这些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要求各自独立且不同，也无需在同一时间段满足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此学分分配表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展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示了各专业所需的最低学分数。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需留意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，在大多数学科中，学生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可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选择他们想要的课程以满足最低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学分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要求。例如，在科学方面，一些学生学习生物学、化学和地球科学，而另一些学生学习环境科学、法医学和物理学。科学课程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只要达到高中水平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都可以计入3个学分。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但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有几门必修课：所有学生必须在健康方面修半学分，社会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科学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方面的所有学分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已为学生明确规定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（全球历史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与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地理2学分，美国历史1学分，参与政府半学分，经济学半学分）。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4820">
              <a:defRPr/>
            </a:pPr>
            <a:fld id="{B1D89EA1-0C5E-4F0A-9E00-59E7E473A8B0}" type="slidenum">
              <a:rPr lang="en-US">
                <a:solidFill>
                  <a:prstClr val="black"/>
                </a:solidFill>
                <a:latin typeface="Calibri" panose="020F0502020204030204"/>
              </a:rPr>
              <a:t>3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除了</a:t>
            </a:r>
            <a:r>
              <a:rPr lang="zh-CN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获得</a:t>
            </a:r>
            <a:r>
              <a:rPr lang="en-US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22个学分外，学生还必须满足</a:t>
            </a:r>
            <a:r>
              <a:rPr lang="zh-CN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纽约州</a:t>
            </a:r>
            <a:r>
              <a:rPr lang="en-US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的评估要求才能</a:t>
            </a:r>
            <a:r>
              <a:rPr lang="zh-CN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取得</a:t>
            </a:r>
            <a:r>
              <a:rPr lang="en-US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文凭。</a:t>
            </a:r>
          </a:p>
          <a:p>
            <a:endParaRPr lang="en-US" altLang="en-US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为了满足评估要求，学生必须完成4+1课程。所有学生必须通过4个学科（英语、数学、科学、社会</a:t>
            </a:r>
            <a:r>
              <a:rPr lang="zh-CN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科学</a:t>
            </a:r>
            <a:r>
              <a:rPr lang="en-US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）的一次评估（</a:t>
            </a:r>
            <a:r>
              <a:rPr lang="zh-CN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州会考</a:t>
            </a:r>
            <a:r>
              <a:rPr lang="en-US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考试或</a:t>
            </a:r>
            <a:r>
              <a:rPr lang="zh-CN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部门</a:t>
            </a:r>
            <a:r>
              <a:rPr lang="en-US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批准的备选方案），并完成一</a:t>
            </a:r>
            <a:r>
              <a:rPr lang="zh-CN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门桥梁课程</a:t>
            </a:r>
            <a:r>
              <a:rPr lang="en-US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。</a:t>
            </a:r>
          </a:p>
          <a:p>
            <a:endParaRPr lang="zh-CN" altLang="en-US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r>
              <a:rPr lang="zh-CN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为通过所选科目</a:t>
            </a:r>
            <a:r>
              <a:rPr lang="en-US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的</a:t>
            </a:r>
            <a:r>
              <a:rPr lang="zh-CN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州会考</a:t>
            </a:r>
            <a:r>
              <a:rPr lang="en-US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，学生必须</a:t>
            </a:r>
            <a:r>
              <a:rPr lang="zh-CN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在考试前先完成</a:t>
            </a:r>
            <a:r>
              <a:rPr lang="en-US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课程</a:t>
            </a:r>
            <a:r>
              <a:rPr lang="zh-CN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的学习</a:t>
            </a:r>
            <a:r>
              <a:rPr lang="en-US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。</a:t>
            </a:r>
            <a:r>
              <a:rPr lang="en-US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+mn-ea"/>
              </a:rPr>
              <a:t>因为每个</a:t>
            </a:r>
            <a:r>
              <a:rPr lang="zh-CN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+mn-ea"/>
              </a:rPr>
              <a:t>桥梁课程</a:t>
            </a:r>
            <a:r>
              <a:rPr lang="en-US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+mn-ea"/>
              </a:rPr>
              <a:t>都有不同要求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，因此</a:t>
            </a:r>
            <a:r>
              <a:rPr lang="en-US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并非所有的</a:t>
            </a:r>
            <a:r>
              <a:rPr lang="zh-CN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课程</a:t>
            </a:r>
            <a:r>
              <a:rPr lang="en-US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都是平等的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为完成STEM课程，学生必须在</a:t>
            </a:r>
            <a:r>
              <a:rPr lang="zh-CN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另外的州会考</a:t>
            </a:r>
            <a:r>
              <a:rPr lang="en-US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或</a:t>
            </a:r>
            <a:r>
              <a:rPr lang="zh-CN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部门</a:t>
            </a:r>
            <a:r>
              <a:rPr lang="en-US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批准的数学或科学备选方案中获得及格分数。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en-US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为完成人文学科课程，学生必须在</a:t>
            </a:r>
            <a:r>
              <a:rPr lang="zh-CN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另外</a:t>
            </a:r>
            <a:r>
              <a:rPr lang="en-US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的</a:t>
            </a:r>
            <a:r>
              <a:rPr lang="zh-CN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州会考</a:t>
            </a:r>
            <a:r>
              <a:rPr lang="en-US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或</a:t>
            </a:r>
            <a:r>
              <a:rPr lang="zh-CN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部门</a:t>
            </a:r>
            <a:r>
              <a:rPr lang="en-US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批准的英语或社会研究备选方案中获得及格分数。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en-US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学生必须在</a:t>
            </a:r>
            <a:r>
              <a:rPr lang="zh-CN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部门</a:t>
            </a:r>
            <a:r>
              <a:rPr lang="en-US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批准的艺术</a:t>
            </a:r>
            <a:r>
              <a:rPr lang="zh-CN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课程</a:t>
            </a:r>
            <a:r>
              <a:rPr lang="en-US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考试中获得及格分数才</a:t>
            </a:r>
            <a:r>
              <a:rPr lang="zh-CN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算完成课程</a:t>
            </a:r>
            <a:r>
              <a:rPr lang="en-US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。目前，这意味着他们必须通过</a:t>
            </a:r>
            <a:r>
              <a:rPr lang="zh-CN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艺术</a:t>
            </a:r>
            <a:r>
              <a:rPr lang="en-US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中的AP或IB测试。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en-US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为完成世界语言课程，学生必须在</a:t>
            </a:r>
            <a:r>
              <a:rPr lang="zh-CN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部门</a:t>
            </a:r>
            <a:r>
              <a:rPr lang="en-US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批准的非英语课程考试中获得及格分数。这通常意味着学生</a:t>
            </a:r>
            <a:r>
              <a:rPr lang="zh-CN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需</a:t>
            </a:r>
            <a:r>
              <a:rPr lang="en-US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用一种世界语言完成3门课程</a:t>
            </a:r>
            <a:r>
              <a:rPr lang="zh-CN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才能通过考试</a:t>
            </a:r>
            <a:r>
              <a:rPr lang="en-US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en-US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为完成CTE课程，学生必须成功完成</a:t>
            </a:r>
            <a:r>
              <a:rPr lang="zh-CN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部门</a:t>
            </a:r>
            <a:r>
              <a:rPr lang="en-US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批准的职业和技术教育课程，包括3-5门CTE课程；学生还必须在CTE项目的3部分技术评估中获得及格分数。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en-US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为完成CDOS课程，学生必须完成2门CTE课程、54小时的学习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（基于工作）</a:t>
            </a:r>
            <a:r>
              <a:rPr lang="en-US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、职业规划和就业能力</a:t>
            </a:r>
            <a:r>
              <a:rPr lang="zh-CN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概况</a:t>
            </a:r>
            <a:r>
              <a:rPr lang="en-US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。学生还可以通过</a:t>
            </a:r>
            <a:r>
              <a:rPr lang="zh-CN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部门</a:t>
            </a:r>
            <a:r>
              <a:rPr lang="en-US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批准的职业发展和职业研究路径评估，完成CDOS。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en-US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0" dirty="0"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一些学校将在2021-2022学年试行公民</a:t>
            </a:r>
            <a:r>
              <a:rPr lang="zh-CN" altLang="en-US" sz="1600" b="0" dirty="0"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准备</a:t>
            </a:r>
            <a:r>
              <a:rPr lang="en-US" sz="1600" b="0" dirty="0"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章。未来，所有学生都能够使用</a:t>
            </a:r>
            <a:r>
              <a:rPr lang="zh-CN" altLang="en-US" sz="1600" b="0" dirty="0"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该</a:t>
            </a:r>
            <a:r>
              <a:rPr lang="en-US" sz="1600" b="0" dirty="0"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印章来满足+1</a:t>
            </a:r>
            <a:r>
              <a:rPr lang="zh-CN" altLang="en-US" sz="1600" b="0" dirty="0"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桥梁课程</a:t>
            </a:r>
            <a:r>
              <a:rPr lang="en-US" sz="1600" b="0" dirty="0"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的要求。</a:t>
            </a:r>
          </a:p>
          <a:p>
            <a:endParaRPr lang="en-US" altLang="en-US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如果学生无法在</a:t>
            </a:r>
            <a:r>
              <a:rPr lang="zh-CN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州会考</a:t>
            </a:r>
            <a:r>
              <a:rPr lang="en-US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中获得65分的及格分数，他们</a:t>
            </a:r>
            <a:r>
              <a:rPr lang="zh-CN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或</a:t>
            </a:r>
            <a:r>
              <a:rPr lang="en-US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有资格申请上诉、</a:t>
            </a:r>
            <a:r>
              <a:rPr lang="zh-CN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保底分数</a:t>
            </a:r>
            <a:r>
              <a:rPr lang="en-US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和/或主管决定。通常，</a:t>
            </a:r>
            <a:r>
              <a:rPr lang="zh-CN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用到</a:t>
            </a:r>
            <a:r>
              <a:rPr lang="en-US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这些选项的学生会获得州批准的</a:t>
            </a:r>
            <a:r>
              <a:rPr lang="zh-CN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当地</a:t>
            </a:r>
            <a:r>
              <a:rPr lang="en-US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文凭，而不是</a:t>
            </a:r>
            <a:r>
              <a:rPr lang="zh-CN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州</a:t>
            </a:r>
            <a:r>
              <a:rPr lang="en-US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文凭。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D41C7E-BC45-4EB1-92B8-D34FAD436CB7}" type="slidenum">
              <a:rPr lang="en-US" smtClean="0"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542243"/>
            <a:ext cx="5588000" cy="3851769"/>
          </a:xfrm>
        </p:spPr>
        <p:txBody>
          <a:bodyPr/>
          <a:lstStyle/>
          <a:p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目前有三种类型的高中文凭：</a:t>
            </a:r>
            <a:r>
              <a:rPr lang="zh-CN" alt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当地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lang="zh-CN" alt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州文凭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和</a:t>
            </a:r>
            <a:r>
              <a:rPr lang="zh-CN" alt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高级州文凭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</a:p>
          <a:p>
            <a:endParaRPr lang="en-US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现行条例允许在满足评估要求</a:t>
            </a:r>
            <a:r>
              <a:rPr lang="zh-CN" alt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上可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具有一定的灵活性。其中包括在一定及格分数范围内的吸引人的分数，残疾学生的低</a:t>
            </a:r>
            <a:r>
              <a:rPr lang="zh-CN" alt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保底分数线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（例如低至45分），以及</a:t>
            </a:r>
            <a:r>
              <a:rPr lang="zh-CN" alt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一些残疾学生，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已成功完成所有课程，但</a:t>
            </a:r>
            <a:r>
              <a:rPr lang="zh-CN" alt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在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1次或多次要求的评估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，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无法通过或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者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甚至无法达到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保底分的</a:t>
            </a:r>
            <a:r>
              <a:rPr lang="zh-CN" alt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主管决定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选项。</a:t>
            </a:r>
          </a:p>
          <a:p>
            <a:endParaRPr lang="en-US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所有文凭类型要求学生获得学分分配表中列出的22个学分。</a:t>
            </a:r>
            <a:r>
              <a:rPr lang="zh-CN" alt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学生只要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符合学分要求并</a:t>
            </a:r>
            <a:r>
              <a:rPr lang="zh-CN" alt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通过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上诉、</a:t>
            </a:r>
            <a:r>
              <a:rPr lang="zh-CN" alt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保底分数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或主管决定来满足评估要求</a:t>
            </a:r>
            <a:r>
              <a:rPr lang="zh-CN" alt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，一般情况下能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获得当地文凭。  </a:t>
            </a:r>
          </a:p>
          <a:p>
            <a:endParaRPr lang="en-US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符合学分要求并在所有要求的评估中获得及格分数的学生将获得</a:t>
            </a:r>
            <a:r>
              <a:rPr lang="zh-CN" alt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州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文凭。学生可以申请一次</a:t>
            </a:r>
            <a:r>
              <a:rPr lang="zh-CN" alt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州会考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，成绩</a:t>
            </a:r>
            <a:r>
              <a:rPr lang="zh-CN" alt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不低于及格分数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5分（60-64分），仍可以获得</a:t>
            </a:r>
            <a:r>
              <a:rPr lang="zh-CN" alt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州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文凭。</a:t>
            </a:r>
          </a:p>
          <a:p>
            <a:endParaRPr lang="en-US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符合学分要求的学生，在所有要求的评估（</a:t>
            </a:r>
            <a:r>
              <a:rPr lang="zh-CN" alt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额外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包括2</a:t>
            </a:r>
            <a:r>
              <a:rPr lang="zh-CN" alt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门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数学和1</a:t>
            </a:r>
            <a:r>
              <a:rPr lang="zh-CN" alt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门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科学）中获得及格分数，并完成世界语言、艺术或CTE课程，可获得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高级州文凭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4820">
              <a:defRPr/>
            </a:pPr>
            <a:fld id="{B1D89EA1-0C5E-4F0A-9E00-59E7E473A8B0}" type="slidenum">
              <a:rPr lang="en-US">
                <a:solidFill>
                  <a:prstClr val="black"/>
                </a:solidFill>
                <a:latin typeface="Calibri" panose="020F0502020204030204"/>
              </a:rPr>
              <a:t>5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5275" y="720725"/>
            <a:ext cx="6394450" cy="3597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为表彰在某些领域超过或超过最低文凭要求的学生，现行法规允许以印章和背书的形式在学生文凭上添加各种认可。</a:t>
            </a:r>
          </a:p>
          <a:p>
            <a:endParaRPr lang="en-US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对于完成</a:t>
            </a:r>
            <a:r>
              <a:rPr lang="zh-CN" alt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部门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批准的职业和技术教育（CTE）</a:t>
            </a:r>
            <a:r>
              <a:rPr lang="zh-CN" alt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项目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（包括3部分技术评估）以及最低文凭要求的任何学生，可以将技术背书添加到任何文凭类型（</a:t>
            </a:r>
            <a:r>
              <a:rPr lang="zh-CN" alt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当地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lang="zh-CN" alt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州文凭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或具有高级</a:t>
            </a:r>
            <a:r>
              <a:rPr lang="zh-CN" alt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州文凭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）。</a:t>
            </a:r>
          </a:p>
          <a:p>
            <a:endParaRPr lang="en-US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可在</a:t>
            </a:r>
            <a:r>
              <a:rPr lang="zh-CN" alt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州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文凭或</a:t>
            </a:r>
            <a:r>
              <a:rPr lang="zh-CN" alt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高级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州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文凭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证书上添加双语</a:t>
            </a:r>
            <a:r>
              <a:rPr lang="zh-CN" alt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徽章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。除英语外，本章还认可1种或多种语言的听、说、读、写能力。  </a:t>
            </a:r>
          </a:p>
          <a:p>
            <a:endParaRPr lang="en-US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纽约州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双语</a:t>
            </a:r>
            <a:r>
              <a:rPr lang="zh-CN" alt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徽章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的目的是鼓励学习语言；为雇主确定</a:t>
            </a:r>
            <a:r>
              <a:rPr lang="zh-CN" alt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通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语言和双语技能的高中毕业生；向大学提供关于入学</a:t>
            </a:r>
            <a:r>
              <a:rPr lang="zh-CN" alt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申请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者的更多信息；使学生具备二十一世纪的技能；认识到学校外语和母语教学的价值；并肯定多元化在多语言社会中的价值。</a:t>
            </a:r>
          </a:p>
          <a:p>
            <a:endParaRPr lang="en-US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对于在</a:t>
            </a:r>
            <a:r>
              <a:rPr lang="zh-CN" alt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州会考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中成绩特别好的学生，可添加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荣誉背书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到</a:t>
            </a:r>
            <a:r>
              <a:rPr lang="zh-CN" alt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州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文凭或</a:t>
            </a:r>
            <a:r>
              <a:rPr lang="zh-CN" alt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高级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州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文凭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证书中。在所有</a:t>
            </a:r>
            <a:r>
              <a:rPr lang="zh-CN" alt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州会考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考试中</a:t>
            </a:r>
            <a:r>
              <a:rPr lang="zh-CN" alt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计算出的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平均成绩为90分或以上的学生将获得荣誉认可。</a:t>
            </a:r>
          </a:p>
          <a:p>
            <a:endParaRPr lang="en-US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符合高级文凭要求的学生也可以获得数学、科学或这两门学科的</a:t>
            </a:r>
            <a:r>
              <a:rPr lang="zh-CN" alt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精通资格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。对于在三次</a:t>
            </a:r>
            <a:r>
              <a:rPr lang="zh-CN" alt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州会考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数学和/或科学考试中取得85分或以上成绩的学生，可将数学和/或科学</a:t>
            </a:r>
            <a:r>
              <a:rPr lang="zh-CN" alt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精通资格加入到高级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州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文凭</a:t>
            </a:r>
            <a:r>
              <a:rPr lang="zh-CN" alt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中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</a:p>
          <a:p>
            <a:endParaRPr lang="en-US" b="0" dirty="0">
              <a:latin typeface="Arial" panose="020B0604020202020204" pitchFamily="34" charset="0"/>
            </a:endParaRPr>
          </a:p>
          <a:p>
            <a:r>
              <a:rPr lang="en-US" b="0" dirty="0">
                <a:latin typeface="Arial" panose="020B0604020202020204" pitchFamily="34" charset="0"/>
              </a:rPr>
              <a:t>本学年试行的公民</a:t>
            </a:r>
            <a:r>
              <a:rPr lang="zh-CN" altLang="en-US" b="0" dirty="0">
                <a:latin typeface="Arial" panose="020B0604020202020204" pitchFamily="34" charset="0"/>
              </a:rPr>
              <a:t>准备章</a:t>
            </a:r>
            <a:r>
              <a:rPr lang="en-US" b="0" dirty="0">
                <a:latin typeface="Arial" panose="020B0604020202020204" pitchFamily="34" charset="0"/>
              </a:rPr>
              <a:t>正式承认学生在公民知识、公民技能、公民心态和公民体验方面达到了较高水平。高中成绩单和毕业证书上的公民</a:t>
            </a:r>
            <a:r>
              <a:rPr lang="zh-CN" altLang="en-US" b="0" dirty="0">
                <a:latin typeface="Arial" panose="020B0604020202020204" pitchFamily="34" charset="0"/>
              </a:rPr>
              <a:t>准备章</a:t>
            </a:r>
            <a:r>
              <a:rPr lang="en-US" b="0" dirty="0">
                <a:latin typeface="Arial" panose="020B0604020202020204" pitchFamily="34" charset="0"/>
              </a:rPr>
              <a:t>：</a:t>
            </a:r>
          </a:p>
          <a:p>
            <a:pPr marL="348615" indent="-348615">
              <a:buFontTx/>
              <a:buChar char="-"/>
            </a:pPr>
            <a:r>
              <a:rPr lang="zh-CN" altLang="en-US" sz="2000" b="0" dirty="0"/>
              <a:t>体现</a:t>
            </a:r>
            <a:r>
              <a:rPr lang="en-US" sz="2000" b="0" dirty="0"/>
              <a:t>学生对参与式治理承诺的理解</a:t>
            </a:r>
            <a:r>
              <a:rPr lang="zh-CN" altLang="en-US" sz="2000" b="0" dirty="0"/>
              <a:t>；</a:t>
            </a:r>
            <a:r>
              <a:rPr lang="en-US" sz="2000" b="0" dirty="0"/>
              <a:t>公民责任和公民价值观；</a:t>
            </a:r>
          </a:p>
          <a:p>
            <a:pPr marL="348615" indent="-348615">
              <a:buFontTx/>
              <a:buChar char="-"/>
            </a:pPr>
            <a:r>
              <a:rPr lang="en-US" sz="2000" b="0" dirty="0"/>
              <a:t>向大学、学院和未来雇主证明该学生已完成公民或社会正义行动项目； </a:t>
            </a:r>
          </a:p>
          <a:p>
            <a:pPr marL="348615" indent="-348615">
              <a:buFontTx/>
              <a:buChar char="-"/>
            </a:pPr>
            <a:r>
              <a:rPr lang="zh-CN" altLang="en-US" sz="2000" b="0" dirty="0"/>
              <a:t>认可</a:t>
            </a:r>
            <a:r>
              <a:rPr lang="en-US" sz="2000" b="0" dirty="0"/>
              <a:t>公民参与和学术的价值。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4820">
              <a:defRPr/>
            </a:pPr>
            <a:fld id="{600E66BB-FE8E-4C8D-825E-8CECF067CD8B}" type="slidenum">
              <a:rPr lang="en-US">
                <a:solidFill>
                  <a:prstClr val="black"/>
                </a:solidFill>
                <a:latin typeface="Calibri" panose="020F0502020204030204"/>
              </a:rPr>
              <a:t>6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542242"/>
            <a:ext cx="5588000" cy="3900122"/>
          </a:xfrm>
        </p:spPr>
        <p:txBody>
          <a:bodyPr/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纽约州有两项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不合资格的证书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。这些证并不等同于文凭。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技能和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成绩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毕业证书适用于使用纽约州替代评估进行评估的残疾学生。该证书必须附有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相关文件证明：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学生的技能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长处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在学业、职业发展、以及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校外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生活、学习和工作所需的基础技能方面的独立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能力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。要获得技能和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成绩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毕业证书，学生必须完成至少12年的学校教育（不包括幼儿园）或21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个学年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。证书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为授予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；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非获得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无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最低要求）。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虽然职业发展和职业研究（CDO）毕业证书现在可以用作获得文凭的途径，或作为文凭的附加证书，但当该证书作为独立的退出证书提供时，并不等同于文凭。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努力了却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未成功完成所有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纽约州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文凭要求和所有CDO毕业证书要求的学生可以获得CDO作为退出证书。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虽然该证书为非授予证书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，但并不等同于文凭。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4820">
              <a:defRPr/>
            </a:pPr>
            <a:fld id="{B1D89EA1-0C5E-4F0A-9E00-59E7E473A8B0}" type="slidenum">
              <a:rPr lang="en-US">
                <a:solidFill>
                  <a:prstClr val="black"/>
                </a:solidFill>
                <a:latin typeface="Calibri" panose="020F0502020204030204"/>
              </a:rPr>
              <a:t>7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542243"/>
            <a:ext cx="5588000" cy="4025838"/>
          </a:xfrm>
        </p:spPr>
        <p:txBody>
          <a:bodyPr/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现在我们将开始讨论未来的毕业要求。我们不寻求完美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之解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，也不期待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充分回答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这些问题。我们希望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你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根据自己的知识和经验，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收获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尽可能多的想法。也可以思考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超出今日会议探讨的问题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。如果资源是无限的，或者障碍被消除了，可能会发生什么？</a:t>
            </a:r>
          </a:p>
          <a:p>
            <a:endParaRPr 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回答5个指导性问题（不超过60分钟）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允许所有参与者</a:t>
            </a:r>
            <a:r>
              <a:rPr lang="zh-CN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依次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讨论5个指导性问题。</a:t>
            </a:r>
          </a:p>
          <a:p>
            <a:pPr marL="290195" indent="-290195">
              <a:buFont typeface="Arial" panose="020B0604020202020204" pitchFamily="34" charset="0"/>
              <a:buChar char="•"/>
            </a:pP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记录员在提供的模板上做笔记，然后通过5个指导性问题调查将反馈提交给部门。</a:t>
            </a:r>
          </a:p>
          <a:p>
            <a:pPr marL="290195" indent="-290195">
              <a:buFont typeface="Arial" panose="020B0604020202020204" pitchFamily="34" charset="0"/>
              <a:buChar char="•"/>
            </a:pP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让参与者完成所有5个问题。聊天</a:t>
            </a:r>
            <a:r>
              <a:rPr lang="zh-CN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监察员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在此时段每隔10-12分钟</a:t>
            </a:r>
            <a:r>
              <a:rPr lang="zh-CN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提醒</a:t>
            </a:r>
            <a:r>
              <a:rPr lang="en-US" altLang="zh-CN" sz="1400" i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zh-CN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次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</a:p>
          <a:p>
            <a:pPr marL="290195" indent="-290195">
              <a:buFont typeface="Arial" panose="020B0604020202020204" pitchFamily="34" charset="0"/>
              <a:buChar char="•"/>
            </a:pP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如果参与者偏离主题，</a:t>
            </a:r>
            <a:r>
              <a:rPr lang="zh-CN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试着让他们重回主题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D89EA1-0C5E-4F0A-9E00-59E7E473A8B0}" type="slidenum">
              <a:rPr lang="en-US" smtClean="0"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0:notes"/>
          <p:cNvSpPr txBox="1">
            <a:spLocks noGrp="1"/>
          </p:cNvSpPr>
          <p:nvPr>
            <p:ph type="body" idx="1"/>
          </p:nvPr>
        </p:nvSpPr>
        <p:spPr>
          <a:xfrm>
            <a:off x="698500" y="4542243"/>
            <a:ext cx="5588000" cy="371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43" tIns="46459" rIns="92943" bIns="46459" anchor="t" anchorCtr="0">
            <a:noAutofit/>
          </a:bodyPr>
          <a:lstStyle/>
          <a:p>
            <a:pPr>
              <a:defRPr/>
            </a:pPr>
            <a:r>
              <a:rPr lang="en-US" sz="800" dirty="0">
                <a:cs typeface="Calibri" panose="020F0502020204030204"/>
              </a:rPr>
              <a:t>如想继续讨论这些重要问题，</a:t>
            </a:r>
            <a:r>
              <a:rPr lang="zh-CN" altLang="en-US" sz="800" dirty="0">
                <a:cs typeface="Calibri" panose="020F0502020204030204"/>
              </a:rPr>
              <a:t>你</a:t>
            </a:r>
            <a:r>
              <a:rPr lang="en-US" sz="800" dirty="0">
                <a:cs typeface="Calibri" panose="020F0502020204030204"/>
              </a:rPr>
              <a:t>可</a:t>
            </a:r>
            <a:r>
              <a:rPr lang="zh-CN" altLang="en-US" sz="800" dirty="0">
                <a:cs typeface="Calibri" panose="020F0502020204030204"/>
              </a:rPr>
              <a:t>以</a:t>
            </a:r>
            <a:r>
              <a:rPr lang="en-US" sz="800" dirty="0">
                <a:cs typeface="Calibri" panose="020F0502020204030204"/>
              </a:rPr>
              <a:t>访问此处</a:t>
            </a:r>
            <a:r>
              <a:rPr lang="zh-CN" altLang="en-US" sz="800" dirty="0">
                <a:cs typeface="Calibri" panose="020F0502020204030204"/>
              </a:rPr>
              <a:t>附上</a:t>
            </a:r>
            <a:r>
              <a:rPr lang="en-US" sz="800" dirty="0">
                <a:cs typeface="Calibri" panose="020F0502020204030204"/>
              </a:rPr>
              <a:t>的Thought Exchange链接，我们也会将其添加到聊天</a:t>
            </a:r>
            <a:r>
              <a:rPr lang="zh-CN" altLang="en-US" sz="800" dirty="0">
                <a:cs typeface="Calibri" panose="020F0502020204030204"/>
              </a:rPr>
              <a:t>框</a:t>
            </a:r>
            <a:r>
              <a:rPr lang="en-US" sz="800" dirty="0">
                <a:cs typeface="Calibri" panose="020F0502020204030204"/>
              </a:rPr>
              <a:t>中。</a:t>
            </a:r>
          </a:p>
        </p:txBody>
      </p:sp>
      <p:sp>
        <p:nvSpPr>
          <p:cNvPr id="158" name="Google Shape;15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1988" y="1179513"/>
            <a:ext cx="5661025" cy="3184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jpeg"/><Relationship Id="rId5" Type="http://schemas.openxmlformats.org/officeDocument/2006/relationships/image" Target="../media/image4.jpeg"/><Relationship Id="rId4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1" descr="Image result for students site:nysed.gov"/>
          <p:cNvPicPr preferRelativeResize="0"/>
          <p:nvPr/>
        </p:nvPicPr>
        <p:blipFill rotWithShape="1">
          <a:blip r:embed="rId2"/>
          <a:srcRect b="2200"/>
          <a:stretch>
            <a:fillRect/>
          </a:stretch>
        </p:blipFill>
        <p:spPr>
          <a:xfrm>
            <a:off x="447789" y="676675"/>
            <a:ext cx="2258361" cy="147250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1"/>
          <p:cNvSpPr/>
          <p:nvPr/>
        </p:nvSpPr>
        <p:spPr>
          <a:xfrm>
            <a:off x="447789" y="2329676"/>
            <a:ext cx="11288100" cy="333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" name="Google Shape;19;p21"/>
          <p:cNvSpPr txBox="1">
            <a:spLocks noGrp="1"/>
          </p:cNvSpPr>
          <p:nvPr>
            <p:ph type="ctrTitle"/>
          </p:nvPr>
        </p:nvSpPr>
        <p:spPr>
          <a:xfrm>
            <a:off x="599225" y="2621134"/>
            <a:ext cx="10993500" cy="14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ill Sans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subTitle" idx="1"/>
          </p:nvPr>
        </p:nvSpPr>
        <p:spPr>
          <a:xfrm>
            <a:off x="595032" y="4130540"/>
            <a:ext cx="109935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208"/>
              <a:buNone/>
              <a:defRPr sz="2400" cap="none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104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21" name="Google Shape;21;p21" descr="Image result for nysed logo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463629" y="5852071"/>
            <a:ext cx="3071769" cy="779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1" descr="Image result for students site:nysed.gov"/>
          <p:cNvPicPr preferRelativeResize="0"/>
          <p:nvPr/>
        </p:nvPicPr>
        <p:blipFill rotWithShape="1">
          <a:blip r:embed="rId4"/>
          <a:srcRect t="2052" b="2042"/>
          <a:stretch>
            <a:fillRect/>
          </a:stretch>
        </p:blipFill>
        <p:spPr>
          <a:xfrm>
            <a:off x="7061460" y="693839"/>
            <a:ext cx="2258360" cy="1445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1" descr="Image result for middle school site:nysed.gov"/>
          <p:cNvPicPr preferRelativeResize="0"/>
          <p:nvPr/>
        </p:nvPicPr>
        <p:blipFill rotWithShape="1">
          <a:blip r:embed="rId5"/>
          <a:srcRect t="1499" b="1719"/>
          <a:stretch>
            <a:fillRect/>
          </a:stretch>
        </p:blipFill>
        <p:spPr>
          <a:xfrm>
            <a:off x="4803099" y="689720"/>
            <a:ext cx="2258360" cy="1449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1" descr="Image result for students site:nysed.gov"/>
          <p:cNvPicPr preferRelativeResize="0"/>
          <p:nvPr/>
        </p:nvPicPr>
        <p:blipFill rotWithShape="1">
          <a:blip r:embed="rId6"/>
          <a:srcRect t="695"/>
          <a:stretch>
            <a:fillRect/>
          </a:stretch>
        </p:blipFill>
        <p:spPr>
          <a:xfrm>
            <a:off x="2608441" y="689720"/>
            <a:ext cx="2204556" cy="1459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21" descr="Image result for high school site:nysed.gov"/>
          <p:cNvPicPr preferRelativeResize="0"/>
          <p:nvPr/>
        </p:nvPicPr>
        <p:blipFill rotWithShape="1">
          <a:blip r:embed="rId7"/>
          <a:srcRect b="10281"/>
          <a:stretch>
            <a:fillRect/>
          </a:stretch>
        </p:blipFill>
        <p:spPr>
          <a:xfrm>
            <a:off x="9319821" y="692511"/>
            <a:ext cx="2416002" cy="1445046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21"/>
          <p:cNvSpPr txBox="1"/>
          <p:nvPr/>
        </p:nvSpPr>
        <p:spPr>
          <a:xfrm>
            <a:off x="595032" y="4657983"/>
            <a:ext cx="109935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8"/>
              <a:buFont typeface="Noto Sans Symbols"/>
              <a:buNone/>
            </a:pPr>
            <a:endParaRPr sz="2400" b="0" i="0" u="none" strike="noStrike" cap="none" dirty="0">
              <a:solidFill>
                <a:schemeClr val="accent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2"/>
          <p:cNvSpPr/>
          <p:nvPr/>
        </p:nvSpPr>
        <p:spPr>
          <a:xfrm>
            <a:off x="440683" y="606554"/>
            <a:ext cx="11300100" cy="125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7" name="Google Shape;77;p32"/>
          <p:cNvSpPr txBox="1">
            <a:spLocks noGrp="1"/>
          </p:cNvSpPr>
          <p:nvPr>
            <p:ph type="title"/>
          </p:nvPr>
        </p:nvSpPr>
        <p:spPr>
          <a:xfrm>
            <a:off x="575894" y="729658"/>
            <a:ext cx="11029500" cy="9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8" name="Google Shape;78;p32" descr="Image result for nysed logo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8533741" y="5927572"/>
            <a:ext cx="3071769" cy="779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33" descr="Image result for nysed logo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0802143" y="5925289"/>
            <a:ext cx="808664" cy="636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34" descr="Image result for nysed logo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4463629" y="5852071"/>
            <a:ext cx="3071769" cy="779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5"/>
          <p:cNvSpPr/>
          <p:nvPr/>
        </p:nvSpPr>
        <p:spPr>
          <a:xfrm>
            <a:off x="447817" y="5141973"/>
            <a:ext cx="11298300" cy="127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5" name="Google Shape;85;p35"/>
          <p:cNvSpPr txBox="1">
            <a:spLocks noGrp="1"/>
          </p:cNvSpPr>
          <p:nvPr>
            <p:ph type="title"/>
          </p:nvPr>
        </p:nvSpPr>
        <p:spPr>
          <a:xfrm>
            <a:off x="581192" y="5413298"/>
            <a:ext cx="4909500" cy="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4D2"/>
              </a:buClr>
              <a:buSzPts val="2000"/>
              <a:buFont typeface="Gill Sans"/>
              <a:buNone/>
              <a:defRPr sz="2000" b="0">
                <a:solidFill>
                  <a:srgbClr val="7194D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5"/>
          <p:cNvSpPr txBox="1">
            <a:spLocks noGrp="1"/>
          </p:cNvSpPr>
          <p:nvPr>
            <p:ph type="body" idx="1"/>
          </p:nvPr>
        </p:nvSpPr>
        <p:spPr>
          <a:xfrm>
            <a:off x="447816" y="1593908"/>
            <a:ext cx="11292900" cy="32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544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40"/>
              <a:buChar char="◼"/>
              <a:defRPr sz="2000">
                <a:solidFill>
                  <a:schemeClr val="dk2"/>
                </a:solidFill>
              </a:defRPr>
            </a:lvl1pPr>
            <a:lvl2pPr marL="914400" lvl="1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 sz="1800">
                <a:solidFill>
                  <a:schemeClr val="dk2"/>
                </a:solidFill>
              </a:defRPr>
            </a:lvl2pPr>
            <a:lvl3pPr marL="1371600" lvl="2" indent="-3219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Char char="◼"/>
              <a:defRPr sz="1600">
                <a:solidFill>
                  <a:schemeClr val="dk2"/>
                </a:solidFill>
              </a:defRPr>
            </a:lvl3pPr>
            <a:lvl4pPr marL="1828800" lvl="3" indent="-31051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4pPr>
            <a:lvl5pPr marL="2286000" lvl="4" indent="-31051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5pPr>
            <a:lvl6pPr marL="2743200" lvl="5" indent="-31051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6pPr>
            <a:lvl7pPr marL="3200400" lvl="6" indent="-31051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7pPr>
            <a:lvl8pPr marL="3657600" lvl="7" indent="-31051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8pPr>
            <a:lvl9pPr marL="4114800" lvl="8" indent="-31051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35"/>
          <p:cNvSpPr txBox="1">
            <a:spLocks noGrp="1"/>
          </p:cNvSpPr>
          <p:nvPr>
            <p:ph type="body" idx="2"/>
          </p:nvPr>
        </p:nvSpPr>
        <p:spPr>
          <a:xfrm>
            <a:off x="5740824" y="5413298"/>
            <a:ext cx="5061300" cy="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012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12"/>
              <a:buNone/>
              <a:defRPr sz="11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pic>
        <p:nvPicPr>
          <p:cNvPr id="88" name="Google Shape;88;p35" descr="Image result for nysed logo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0802144" y="5461020"/>
            <a:ext cx="808664" cy="636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Caption">
  <p:cSld name="1_Content with Ca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6"/>
          <p:cNvSpPr/>
          <p:nvPr/>
        </p:nvSpPr>
        <p:spPr>
          <a:xfrm>
            <a:off x="447817" y="5141973"/>
            <a:ext cx="11298300" cy="127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1" name="Google Shape;91;p36"/>
          <p:cNvSpPr txBox="1">
            <a:spLocks noGrp="1"/>
          </p:cNvSpPr>
          <p:nvPr>
            <p:ph type="title"/>
          </p:nvPr>
        </p:nvSpPr>
        <p:spPr>
          <a:xfrm>
            <a:off x="581192" y="5262296"/>
            <a:ext cx="4909500" cy="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4D2"/>
              </a:buClr>
              <a:buSzPts val="2000"/>
              <a:buFont typeface="Gill Sans"/>
              <a:buNone/>
              <a:defRPr sz="2000" b="0">
                <a:solidFill>
                  <a:srgbClr val="7194D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6"/>
          <p:cNvSpPr txBox="1">
            <a:spLocks noGrp="1"/>
          </p:cNvSpPr>
          <p:nvPr>
            <p:ph type="body" idx="1"/>
          </p:nvPr>
        </p:nvSpPr>
        <p:spPr>
          <a:xfrm>
            <a:off x="447816" y="1593908"/>
            <a:ext cx="11292900" cy="32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544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40"/>
              <a:buChar char="◼"/>
              <a:defRPr sz="2000">
                <a:solidFill>
                  <a:schemeClr val="dk2"/>
                </a:solidFill>
              </a:defRPr>
            </a:lvl1pPr>
            <a:lvl2pPr marL="914400" lvl="1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 sz="1800">
                <a:solidFill>
                  <a:schemeClr val="dk2"/>
                </a:solidFill>
              </a:defRPr>
            </a:lvl2pPr>
            <a:lvl3pPr marL="1371600" lvl="2" indent="-3219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Char char="◼"/>
              <a:defRPr sz="1600">
                <a:solidFill>
                  <a:schemeClr val="dk2"/>
                </a:solidFill>
              </a:defRPr>
            </a:lvl3pPr>
            <a:lvl4pPr marL="1828800" lvl="3" indent="-31051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4pPr>
            <a:lvl5pPr marL="2286000" lvl="4" indent="-31051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5pPr>
            <a:lvl6pPr marL="2743200" lvl="5" indent="-31051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6pPr>
            <a:lvl7pPr marL="3200400" lvl="6" indent="-31051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7pPr>
            <a:lvl8pPr marL="3657600" lvl="7" indent="-31051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8pPr>
            <a:lvl9pPr marL="4114800" lvl="8" indent="-31051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36"/>
          <p:cNvSpPr txBox="1">
            <a:spLocks noGrp="1"/>
          </p:cNvSpPr>
          <p:nvPr>
            <p:ph type="body" idx="2"/>
          </p:nvPr>
        </p:nvSpPr>
        <p:spPr>
          <a:xfrm>
            <a:off x="5740823" y="5262296"/>
            <a:ext cx="5870100" cy="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012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12"/>
              <a:buNone/>
              <a:defRPr sz="11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pic>
        <p:nvPicPr>
          <p:cNvPr id="94" name="Google Shape;94;p36" descr="Image result for nysed logo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4488796" y="646686"/>
            <a:ext cx="3071769" cy="779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icture with Caption">
  <p:cSld name="1_Picture with Caption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7"/>
          <p:cNvSpPr txBox="1">
            <a:spLocks noGrp="1"/>
          </p:cNvSpPr>
          <p:nvPr>
            <p:ph type="title"/>
          </p:nvPr>
        </p:nvSpPr>
        <p:spPr>
          <a:xfrm>
            <a:off x="581193" y="4693389"/>
            <a:ext cx="110295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ill Sans"/>
              <a:buNone/>
              <a:defRPr sz="2400" b="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7"/>
          <p:cNvSpPr txBox="1">
            <a:spLocks noGrp="1"/>
          </p:cNvSpPr>
          <p:nvPr>
            <p:ph type="body" idx="1"/>
          </p:nvPr>
        </p:nvSpPr>
        <p:spPr>
          <a:xfrm>
            <a:off x="581192" y="5260127"/>
            <a:ext cx="110295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104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pic>
        <p:nvPicPr>
          <p:cNvPr id="98" name="Google Shape;98;p37" descr="Image result for students site:nysed.gov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458836" y="698230"/>
            <a:ext cx="11263140" cy="3496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37" descr="Image result for nysed logo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0802143" y="5925289"/>
            <a:ext cx="808664" cy="636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Picture with Caption">
  <p:cSld name="2_Picture with 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8"/>
          <p:cNvSpPr txBox="1">
            <a:spLocks noGrp="1"/>
          </p:cNvSpPr>
          <p:nvPr>
            <p:ph type="title"/>
          </p:nvPr>
        </p:nvSpPr>
        <p:spPr>
          <a:xfrm>
            <a:off x="581193" y="4693389"/>
            <a:ext cx="110295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ill Sans"/>
              <a:buNone/>
              <a:defRPr sz="2400" b="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8"/>
          <p:cNvSpPr txBox="1">
            <a:spLocks noGrp="1"/>
          </p:cNvSpPr>
          <p:nvPr>
            <p:ph type="body" idx="1"/>
          </p:nvPr>
        </p:nvSpPr>
        <p:spPr>
          <a:xfrm>
            <a:off x="581192" y="5260127"/>
            <a:ext cx="110295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104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pic>
        <p:nvPicPr>
          <p:cNvPr id="103" name="Google Shape;103;p38" descr="Image result for students site:nysed.gov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458836" y="698230"/>
            <a:ext cx="11263140" cy="34962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9"/>
          <p:cNvSpPr txBox="1">
            <a:spLocks noGrp="1"/>
          </p:cNvSpPr>
          <p:nvPr>
            <p:ph type="title"/>
          </p:nvPr>
        </p:nvSpPr>
        <p:spPr>
          <a:xfrm>
            <a:off x="256032" y="1143000"/>
            <a:ext cx="2834700" cy="23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ill Sans"/>
              <a:buNone/>
              <a:defRPr sz="32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9"/>
          <p:cNvSpPr>
            <a:spLocks noGrp="1"/>
          </p:cNvSpPr>
          <p:nvPr>
            <p:ph type="pic" idx="2"/>
          </p:nvPr>
        </p:nvSpPr>
        <p:spPr>
          <a:xfrm>
            <a:off x="3570644" y="767419"/>
            <a:ext cx="8115300" cy="5331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2944"/>
              <a:buFont typeface="Noto Sans Symbols"/>
              <a:buNone/>
              <a:defRPr sz="3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576"/>
              <a:buFont typeface="Noto Sans Symbols"/>
              <a:buNone/>
              <a:defRPr sz="2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08"/>
              <a:buFont typeface="Noto Sans Symbols"/>
              <a:buNone/>
              <a:defRPr sz="2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4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4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4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4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4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84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107" name="Google Shape;107;p39"/>
          <p:cNvSpPr txBox="1">
            <a:spLocks noGrp="1"/>
          </p:cNvSpPr>
          <p:nvPr>
            <p:ph type="body" idx="1"/>
          </p:nvPr>
        </p:nvSpPr>
        <p:spPr>
          <a:xfrm>
            <a:off x="256032" y="3493008"/>
            <a:ext cx="2834700" cy="23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sp>
        <p:nvSpPr>
          <p:cNvPr id="108" name="Google Shape;108;p39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109" name="Google Shape;109;p39"/>
          <p:cNvSpPr txBox="1">
            <a:spLocks noGrp="1"/>
          </p:cNvSpPr>
          <p:nvPr>
            <p:ph type="ftr" idx="11"/>
          </p:nvPr>
        </p:nvSpPr>
        <p:spPr>
          <a:xfrm>
            <a:off x="3499101" y="6356350"/>
            <a:ext cx="5911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110" name="Google Shape;110;p39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4"/>
            <a:ext cx="3785534" cy="138294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4485803" cy="1466919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0"/>
          </p:nvPr>
        </p:nvSpPr>
        <p:spPr>
          <a:xfrm>
            <a:off x="581193" y="3973571"/>
            <a:ext cx="3785534" cy="138294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1"/>
          </p:nvPr>
        </p:nvSpPr>
        <p:spPr>
          <a:xfrm>
            <a:off x="6188417" y="3973571"/>
            <a:ext cx="4485802" cy="138294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2"/>
          </p:nvPr>
        </p:nvSpPr>
        <p:spPr>
          <a:xfrm>
            <a:off x="581191" y="5559974"/>
            <a:ext cx="3785534" cy="138294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2" descr="Image result for nysed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143" y="5925289"/>
            <a:ext cx="808664" cy="63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students site:nysed.gov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7"/>
          <a:stretch>
            <a:fillRect/>
          </a:stretch>
        </p:blipFill>
        <p:spPr bwMode="auto">
          <a:xfrm>
            <a:off x="447789" y="676675"/>
            <a:ext cx="2258360" cy="147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47789" y="2329676"/>
            <a:ext cx="11288033" cy="333160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9225" y="2621134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 of presentation</a:t>
            </a:r>
            <a:br>
              <a:rPr lang="en-US"/>
            </a:b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5032" y="4130540"/>
            <a:ext cx="10993546" cy="475853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Location / Conference Name / Date</a:t>
            </a:r>
          </a:p>
        </p:txBody>
      </p:sp>
      <p:pic>
        <p:nvPicPr>
          <p:cNvPr id="1028" name="Picture 4" descr="Image result for nysed 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629" y="5852071"/>
            <a:ext cx="3071769" cy="77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students site:nysed.gov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7" b="2037"/>
          <a:stretch>
            <a:fillRect/>
          </a:stretch>
        </p:blipFill>
        <p:spPr bwMode="auto">
          <a:xfrm>
            <a:off x="7061460" y="693839"/>
            <a:ext cx="2258360" cy="144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middle school site:nysed.gov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6" b="1726"/>
          <a:stretch>
            <a:fillRect/>
          </a:stretch>
        </p:blipFill>
        <p:spPr bwMode="auto">
          <a:xfrm>
            <a:off x="4803099" y="689720"/>
            <a:ext cx="2258360" cy="144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students site:nysed.gov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"/>
          <a:stretch>
            <a:fillRect/>
          </a:stretch>
        </p:blipFill>
        <p:spPr bwMode="auto">
          <a:xfrm>
            <a:off x="2608441" y="689720"/>
            <a:ext cx="2204557" cy="145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high school site:nysed.gov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2"/>
          <a:stretch>
            <a:fillRect/>
          </a:stretch>
        </p:blipFill>
        <p:spPr bwMode="auto">
          <a:xfrm>
            <a:off x="9319821" y="692511"/>
            <a:ext cx="2416001" cy="144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ubtitle 2"/>
          <p:cNvSpPr txBox="1"/>
          <p:nvPr userDrawn="1"/>
        </p:nvSpPr>
        <p:spPr>
          <a:xfrm>
            <a:off x="595032" y="4657983"/>
            <a:ext cx="10993546" cy="475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24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/>
          <p:nvPr/>
        </p:nvSpPr>
        <p:spPr>
          <a:xfrm>
            <a:off x="440286" y="614407"/>
            <a:ext cx="11309400" cy="118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" name="Google Shape;29;p23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500" cy="10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body" idx="1"/>
          </p:nvPr>
        </p:nvSpPr>
        <p:spPr>
          <a:xfrm>
            <a:off x="581192" y="2180496"/>
            <a:ext cx="110295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40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401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pic>
        <p:nvPicPr>
          <p:cNvPr id="31" name="Google Shape;31;p23" descr="Image result for nysed logo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0802143" y="5925289"/>
            <a:ext cx="808664" cy="636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6386" name="Picture 2" descr="Image result for nysed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143" y="5925289"/>
            <a:ext cx="808664" cy="63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4" descr="Image result for nysed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038" y="5961128"/>
            <a:ext cx="3071769" cy="77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 userDrawn="1"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2" descr="Image result for nysed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143" y="5453083"/>
            <a:ext cx="808664" cy="63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 userDrawn="1"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4" descr="Image result for nysed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462" y="743175"/>
            <a:ext cx="3071769" cy="77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2" descr="Image result for nysed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143" y="5925289"/>
            <a:ext cx="808664" cy="63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4" descr="Image result for nysed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040" y="5952738"/>
            <a:ext cx="3071769" cy="77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2" descr="Image result for nysed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143" y="5925289"/>
            <a:ext cx="808664" cy="63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4" descr="Image result for nysed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015" y="5982838"/>
            <a:ext cx="3071769" cy="77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5" name="Picture 2" descr="Image result for nysed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143" y="5925289"/>
            <a:ext cx="808664" cy="63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9" name="Picture 4" descr="Image result for nysed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741" y="5927572"/>
            <a:ext cx="3071769" cy="77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nysed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143" y="5925289"/>
            <a:ext cx="808664" cy="63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 result for nysed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629" y="5852071"/>
            <a:ext cx="3071769" cy="77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 userDrawn="1"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413298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1593908"/>
            <a:ext cx="11292840" cy="3212092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4" y="5413298"/>
            <a:ext cx="5061320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2" descr="Image result for nysed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144" y="5461020"/>
            <a:ext cx="808664" cy="63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 userDrawn="1"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1593908"/>
            <a:ext cx="11292840" cy="3212092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4" descr="Image result for nysed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796" y="646686"/>
            <a:ext cx="3071769" cy="77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Section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section subtitle</a:t>
            </a:r>
          </a:p>
        </p:txBody>
      </p:sp>
      <p:pic>
        <p:nvPicPr>
          <p:cNvPr id="2052" name="Picture 4" descr="Image result for students site:nysed.gov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36" y="698230"/>
            <a:ext cx="11263140" cy="349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nysed 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143" y="5925289"/>
            <a:ext cx="808664" cy="63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Section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section subtitle</a:t>
            </a:r>
          </a:p>
        </p:txBody>
      </p:sp>
      <p:pic>
        <p:nvPicPr>
          <p:cNvPr id="2052" name="Picture 4" descr="Image result for students site:nysed.gov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36" y="698230"/>
            <a:ext cx="11263140" cy="349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F73D8-E311-4BCA-B83A-E666C503F5F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/>
          <p:nvPr/>
        </p:nvSpPr>
        <p:spPr>
          <a:xfrm>
            <a:off x="440286" y="614407"/>
            <a:ext cx="11309400" cy="118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" name="Google Shape;43;p25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500" cy="10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1"/>
          </p:nvPr>
        </p:nvSpPr>
        <p:spPr>
          <a:xfrm>
            <a:off x="581192" y="2180496"/>
            <a:ext cx="110295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40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401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pic>
        <p:nvPicPr>
          <p:cNvPr id="45" name="Google Shape;45;p25" descr="Image result for nysed logo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8539038" y="5961128"/>
            <a:ext cx="3071769" cy="779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7"/>
          <p:cNvSpPr/>
          <p:nvPr/>
        </p:nvSpPr>
        <p:spPr>
          <a:xfrm>
            <a:off x="447817" y="5141974"/>
            <a:ext cx="11290800" cy="125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8" name="Google Shape;48;p27"/>
          <p:cNvSpPr txBox="1">
            <a:spLocks noGrp="1"/>
          </p:cNvSpPr>
          <p:nvPr>
            <p:ph type="title"/>
          </p:nvPr>
        </p:nvSpPr>
        <p:spPr>
          <a:xfrm>
            <a:off x="581193" y="3043910"/>
            <a:ext cx="11029500" cy="14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ill Sans"/>
              <a:buNone/>
              <a:defRPr sz="3600" b="0" cap="none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body" idx="1"/>
          </p:nvPr>
        </p:nvSpPr>
        <p:spPr>
          <a:xfrm>
            <a:off x="581192" y="4541417"/>
            <a:ext cx="11029500" cy="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  <a:defRPr sz="1800" cap="none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50" name="Google Shape;50;p27" descr="Image result for nysed logo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4438462" y="743175"/>
            <a:ext cx="3071769" cy="779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8"/>
          <p:cNvSpPr/>
          <p:nvPr/>
        </p:nvSpPr>
        <p:spPr>
          <a:xfrm>
            <a:off x="445982" y="606554"/>
            <a:ext cx="11300100" cy="125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" name="Google Shape;53;p28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500" cy="9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body" idx="1"/>
          </p:nvPr>
        </p:nvSpPr>
        <p:spPr>
          <a:xfrm>
            <a:off x="581193" y="2228003"/>
            <a:ext cx="5422500" cy="3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40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401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55" name="Google Shape;55;p28"/>
          <p:cNvSpPr txBox="1">
            <a:spLocks noGrp="1"/>
          </p:cNvSpPr>
          <p:nvPr>
            <p:ph type="body" idx="2"/>
          </p:nvPr>
        </p:nvSpPr>
        <p:spPr>
          <a:xfrm>
            <a:off x="6188417" y="2228003"/>
            <a:ext cx="5422500" cy="3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40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401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pic>
        <p:nvPicPr>
          <p:cNvPr id="56" name="Google Shape;56;p28" descr="Image result for nysed logo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0802143" y="5925289"/>
            <a:ext cx="808664" cy="636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9"/>
          <p:cNvSpPr/>
          <p:nvPr/>
        </p:nvSpPr>
        <p:spPr>
          <a:xfrm>
            <a:off x="445982" y="606554"/>
            <a:ext cx="11300100" cy="125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9" name="Google Shape;59;p29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500" cy="9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body" idx="1"/>
          </p:nvPr>
        </p:nvSpPr>
        <p:spPr>
          <a:xfrm>
            <a:off x="581193" y="2228003"/>
            <a:ext cx="5422500" cy="3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40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401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61" name="Google Shape;61;p29"/>
          <p:cNvSpPr txBox="1">
            <a:spLocks noGrp="1"/>
          </p:cNvSpPr>
          <p:nvPr>
            <p:ph type="body" idx="2"/>
          </p:nvPr>
        </p:nvSpPr>
        <p:spPr>
          <a:xfrm>
            <a:off x="6188417" y="2228003"/>
            <a:ext cx="5422500" cy="3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40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401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pic>
        <p:nvPicPr>
          <p:cNvPr id="62" name="Google Shape;62;p29" descr="Image result for nysed logo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8539040" y="5952738"/>
            <a:ext cx="3071769" cy="779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>
  <p:cSld name="1_Comparis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0"/>
          <p:cNvSpPr/>
          <p:nvPr/>
        </p:nvSpPr>
        <p:spPr>
          <a:xfrm>
            <a:off x="445982" y="606554"/>
            <a:ext cx="11300100" cy="125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5" name="Google Shape;65;p30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500" cy="9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0"/>
          <p:cNvSpPr txBox="1">
            <a:spLocks noGrp="1"/>
          </p:cNvSpPr>
          <p:nvPr>
            <p:ph type="body" idx="1"/>
          </p:nvPr>
        </p:nvSpPr>
        <p:spPr>
          <a:xfrm>
            <a:off x="887219" y="2250892"/>
            <a:ext cx="5087100" cy="5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24"/>
              <a:buNone/>
              <a:defRPr sz="2200" b="0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72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30"/>
          <p:cNvSpPr txBox="1">
            <a:spLocks noGrp="1"/>
          </p:cNvSpPr>
          <p:nvPr>
            <p:ph type="body" idx="2"/>
          </p:nvPr>
        </p:nvSpPr>
        <p:spPr>
          <a:xfrm>
            <a:off x="581194" y="2926052"/>
            <a:ext cx="5393100" cy="29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40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401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68" name="Google Shape;68;p30"/>
          <p:cNvSpPr txBox="1">
            <a:spLocks noGrp="1"/>
          </p:cNvSpPr>
          <p:nvPr>
            <p:ph type="body" idx="3"/>
          </p:nvPr>
        </p:nvSpPr>
        <p:spPr>
          <a:xfrm>
            <a:off x="6523735" y="2250892"/>
            <a:ext cx="5087100" cy="5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24"/>
              <a:buNone/>
              <a:defRPr sz="2200" b="0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72"/>
              <a:buNone/>
              <a:defRPr sz="1600" b="1"/>
            </a:lvl9pPr>
          </a:lstStyle>
          <a:p>
            <a:endParaRPr/>
          </a:p>
        </p:txBody>
      </p:sp>
      <p:sp>
        <p:nvSpPr>
          <p:cNvPr id="69" name="Google Shape;69;p30"/>
          <p:cNvSpPr txBox="1">
            <a:spLocks noGrp="1"/>
          </p:cNvSpPr>
          <p:nvPr>
            <p:ph type="body" idx="4"/>
          </p:nvPr>
        </p:nvSpPr>
        <p:spPr>
          <a:xfrm>
            <a:off x="6217709" y="2926052"/>
            <a:ext cx="5393100" cy="29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40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401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pic>
        <p:nvPicPr>
          <p:cNvPr id="70" name="Google Shape;70;p30" descr="Image result for nysed logo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8621015" y="5982838"/>
            <a:ext cx="3071769" cy="779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 type="titleOnly">
  <p:cSld name="1_Title 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1"/>
          <p:cNvSpPr/>
          <p:nvPr/>
        </p:nvSpPr>
        <p:spPr>
          <a:xfrm>
            <a:off x="440683" y="606554"/>
            <a:ext cx="11300100" cy="125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3" name="Google Shape;73;p31"/>
          <p:cNvSpPr txBox="1">
            <a:spLocks noGrp="1"/>
          </p:cNvSpPr>
          <p:nvPr>
            <p:ph type="title"/>
          </p:nvPr>
        </p:nvSpPr>
        <p:spPr>
          <a:xfrm>
            <a:off x="575894" y="729658"/>
            <a:ext cx="11029500" cy="9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4" name="Google Shape;74;p31" descr="Image result for nysed logo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0802143" y="5925289"/>
            <a:ext cx="808664" cy="636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581192" y="705124"/>
            <a:ext cx="11029500" cy="11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  <a:defRPr sz="2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581192" y="2336003"/>
            <a:ext cx="11029500" cy="35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3401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2194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Char char="◼"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1051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88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/>
          <p:nvPr/>
        </p:nvSpPr>
        <p:spPr>
          <a:xfrm>
            <a:off x="446534" y="457200"/>
            <a:ext cx="3703200" cy="9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" name="Google Shape;13;p20"/>
          <p:cNvSpPr/>
          <p:nvPr/>
        </p:nvSpPr>
        <p:spPr>
          <a:xfrm>
            <a:off x="8042147" y="453643"/>
            <a:ext cx="3703200" cy="98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" name="Google Shape;14;p20"/>
          <p:cNvSpPr/>
          <p:nvPr/>
        </p:nvSpPr>
        <p:spPr>
          <a:xfrm>
            <a:off x="4241830" y="457200"/>
            <a:ext cx="3703200" cy="9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" name="Google Shape;15;p20"/>
          <p:cNvSpPr txBox="1"/>
          <p:nvPr/>
        </p:nvSpPr>
        <p:spPr>
          <a:xfrm>
            <a:off x="11551920" y="6434040"/>
            <a:ext cx="640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sz="1800" b="0" i="0" u="none" strike="noStrike" cap="none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Google Shape;15;p20"/>
          <p:cNvSpPr txBox="1"/>
          <p:nvPr userDrawn="1"/>
        </p:nvSpPr>
        <p:spPr>
          <a:xfrm>
            <a:off x="11551920" y="6434040"/>
            <a:ext cx="640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sz="1800" b="0" i="0" u="none" strike="noStrike" cap="none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70" indent="-30607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29920" indent="-30607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899795" indent="-269875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60" indent="-234315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105" indent="-234315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89992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275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499995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799715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openxmlformats.org/officeDocument/2006/relationships/image" Target="../media/image18.pn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1.svg"/><Relationship Id="rId11" Type="http://schemas.openxmlformats.org/officeDocument/2006/relationships/image" Target="../media/image26.sv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svg"/><Relationship Id="rId9" Type="http://schemas.openxmlformats.org/officeDocument/2006/relationships/image" Target="../media/image24.svg"/><Relationship Id="rId1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99225" y="2621135"/>
            <a:ext cx="10993500" cy="807866"/>
          </a:xfrm>
        </p:spPr>
        <p:txBody>
          <a:bodyPr/>
          <a:lstStyle/>
          <a:p>
            <a:pPr algn="ctr"/>
            <a:r>
              <a:rPr lang="en-US" dirty="0">
                <a:latin typeface="Gill Sans" panose="020B0604020202020204" charset="0"/>
              </a:rPr>
              <a:t>纽约州毕业措施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95032" y="3724713"/>
            <a:ext cx="10993500" cy="1635852"/>
          </a:xfrm>
        </p:spPr>
        <p:txBody>
          <a:bodyPr>
            <a:normAutofit fontScale="30000" lnSpcReduction="10000"/>
          </a:bodyPr>
          <a:lstStyle/>
          <a:p>
            <a:pPr algn="ctr"/>
            <a:r>
              <a:rPr lang="en-US" sz="9335" dirty="0">
                <a:latin typeface="Gill Sans MT" panose="020B0502020104020203" charset="0"/>
              </a:rPr>
              <a:t>分组会议</a:t>
            </a:r>
          </a:p>
          <a:p>
            <a:pPr algn="ctr"/>
            <a:endParaRPr lang="en-US" sz="3110" dirty="0">
              <a:latin typeface="Gill Sans MT" panose="020B0502020104020203" charset="0"/>
            </a:endParaRPr>
          </a:p>
          <a:p>
            <a:pPr algn="ctr"/>
            <a:r>
              <a:rPr lang="en-US" sz="8000" dirty="0">
                <a:solidFill>
                  <a:schemeClr val="bg1"/>
                </a:solidFill>
                <a:latin typeface="Gill Sans MT" panose="020B0502020104020203" charset="0"/>
              </a:rPr>
              <a:t>2022年冬季</a:t>
            </a:r>
          </a:p>
          <a:p>
            <a:pPr algn="ctr"/>
            <a:r>
              <a:rPr lang="zh-CN" altLang="en-US" sz="8000" dirty="0">
                <a:solidFill>
                  <a:schemeClr val="bg1"/>
                </a:solidFill>
                <a:latin typeface="Gill Sans MT" panose="020B0502020104020203" charset="0"/>
              </a:rPr>
              <a:t>地区介绍会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</a:pPr>
            <a:r>
              <a:rPr lang="zh-CN" altLang="en-US" kern="0" cap="none" dirty="0">
                <a:solidFill>
                  <a:schemeClr val="lt1"/>
                </a:solidFill>
                <a:latin typeface="Gill Sans"/>
                <a:ea typeface="Gill Sans"/>
                <a:cs typeface="Gill Sans"/>
              </a:rPr>
              <a:t>我们的核心要点</a:t>
            </a:r>
          </a:p>
        </p:txBody>
      </p:sp>
      <p:pic>
        <p:nvPicPr>
          <p:cNvPr id="8" name="Graphic 7" descr="Social network with solid fil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82692" y="2388838"/>
            <a:ext cx="3626616" cy="362661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7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zh-CN" altLang="en-US" sz="5000" dirty="0"/>
              <a:t>谢谢</a:t>
            </a:r>
          </a:p>
        </p:txBody>
      </p:sp>
      <p:pic>
        <p:nvPicPr>
          <p:cNvPr id="218" name="Google Shape;218;p37" descr="Diagram showing the movement of Zoom participants between the main room and several breakout rooms.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229492" y="2366301"/>
            <a:ext cx="7733016" cy="414642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505075" y="1871980"/>
            <a:ext cx="71894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主会议室</a:t>
            </a:r>
            <a:r>
              <a:rPr lang="en-US" altLang="zh-CN"/>
              <a:t>                               </a:t>
            </a:r>
            <a:r>
              <a:rPr lang="zh-CN" altLang="en-US"/>
              <a:t>小组讨论室</a:t>
            </a:r>
            <a:r>
              <a:rPr lang="en-US" altLang="zh-CN"/>
              <a:t>                          </a:t>
            </a:r>
            <a:r>
              <a:rPr lang="zh-CN" altLang="en-US"/>
              <a:t>主会议室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500" cy="1013700"/>
          </a:xfr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/>
            <a:r>
              <a:rPr lang="en-US" dirty="0">
                <a:latin typeface="Gill Sans" panose="020B0604020202020204" charset="0"/>
              </a:rPr>
              <a:t>介绍</a:t>
            </a:r>
          </a:p>
        </p:txBody>
      </p:sp>
      <p:sp>
        <p:nvSpPr>
          <p:cNvPr id="122" name="Google Shape;122;p2"/>
          <p:cNvSpPr txBox="1">
            <a:spLocks noGrp="1"/>
          </p:cNvSpPr>
          <p:nvPr>
            <p:ph type="body" idx="1"/>
          </p:nvPr>
        </p:nvSpPr>
        <p:spPr>
          <a:xfrm>
            <a:off x="581025" y="2181224"/>
            <a:ext cx="7691438" cy="3648075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spcAft>
                <a:spcPts val="2400"/>
              </a:spcAft>
            </a:pPr>
            <a:r>
              <a:rPr lang="zh-CN" altLang="en-US" sz="3200" dirty="0">
                <a:solidFill>
                  <a:schemeClr val="tx1"/>
                </a:solidFill>
              </a:rPr>
              <a:t>你</a:t>
            </a:r>
            <a:r>
              <a:rPr lang="en-US" sz="3200" dirty="0">
                <a:solidFill>
                  <a:schemeClr val="tx1"/>
                </a:solidFill>
              </a:rPr>
              <a:t>的姓名和</a:t>
            </a:r>
            <a:r>
              <a:rPr lang="zh-CN" altLang="en-US" sz="3200" dirty="0">
                <a:solidFill>
                  <a:schemeClr val="tx1"/>
                </a:solidFill>
              </a:rPr>
              <a:t>你所扮演的角色</a:t>
            </a:r>
            <a:endParaRPr lang="en-US" sz="3200" dirty="0">
              <a:solidFill>
                <a:schemeClr val="tx1"/>
              </a:solidFill>
            </a:endParaRPr>
          </a:p>
          <a:p>
            <a:pPr>
              <a:spcAft>
                <a:spcPts val="2400"/>
              </a:spcAft>
            </a:pPr>
            <a:r>
              <a:rPr lang="zh-CN" altLang="en-US" sz="3200" dirty="0">
                <a:solidFill>
                  <a:schemeClr val="tx1"/>
                </a:solidFill>
              </a:rPr>
              <a:t>你</a:t>
            </a:r>
            <a:r>
              <a:rPr lang="en-US" sz="3200" dirty="0">
                <a:solidFill>
                  <a:schemeClr val="tx1"/>
                </a:solidFill>
              </a:rPr>
              <a:t>代表的集团和/或组织</a:t>
            </a:r>
          </a:p>
        </p:txBody>
      </p:sp>
      <p:pic>
        <p:nvPicPr>
          <p:cNvPr id="7" name="Graphic 6" descr="Online meeting with solid fil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15337" y="2528888"/>
            <a:ext cx="3009900" cy="3009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纽约州文凭要求：</a:t>
            </a:r>
            <a:br>
              <a:rPr lang="en-US" dirty="0"/>
            </a:br>
            <a:r>
              <a:rPr lang="zh-CN" altLang="en-US" dirty="0"/>
              <a:t>学分</a:t>
            </a:r>
            <a:r>
              <a:rPr lang="en-US" dirty="0"/>
              <a:t>分配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half" idx="1"/>
          </p:nvPr>
        </p:nvSpPr>
        <p:spPr>
          <a:xfrm>
            <a:off x="581192" y="2228003"/>
            <a:ext cx="4781029" cy="4572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123190" indent="0">
              <a:buNone/>
            </a:pPr>
            <a:r>
              <a:rPr lang="en-US" dirty="0">
                <a:solidFill>
                  <a:schemeClr val="tx1"/>
                </a:solidFill>
              </a:rPr>
              <a:t>学生选课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0"/>
          </p:nvPr>
        </p:nvSpPr>
        <p:spPr>
          <a:xfrm>
            <a:off x="784392" y="2685203"/>
            <a:ext cx="5422444" cy="79635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b="0" i="0" dirty="0">
                <a:solidFill>
                  <a:schemeClr val="tx1"/>
                </a:solidFill>
              </a:rPr>
              <a:t>在大多数学科中，学生</a:t>
            </a:r>
            <a:r>
              <a:rPr lang="zh-CN" altLang="en-US" b="0" i="0" dirty="0">
                <a:solidFill>
                  <a:schemeClr val="tx1"/>
                </a:solidFill>
              </a:rPr>
              <a:t>自主</a:t>
            </a:r>
            <a:r>
              <a:rPr lang="en-US" b="0" i="0" dirty="0">
                <a:solidFill>
                  <a:schemeClr val="tx1"/>
                </a:solidFill>
              </a:rPr>
              <a:t>选择课程。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half" idx="11"/>
          </p:nvPr>
        </p:nvSpPr>
        <p:spPr>
          <a:xfrm>
            <a:off x="581191" y="3749441"/>
            <a:ext cx="4781029" cy="4572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123190" indent="0">
              <a:buNone/>
            </a:pPr>
            <a:r>
              <a:rPr lang="en-US" dirty="0">
                <a:solidFill>
                  <a:schemeClr val="tx1"/>
                </a:solidFill>
              </a:rPr>
              <a:t>必修课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2"/>
          </p:nvPr>
        </p:nvSpPr>
        <p:spPr>
          <a:xfrm>
            <a:off x="784392" y="4206640"/>
            <a:ext cx="5422444" cy="230196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健康（需要半学分）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全球研究和地理（需要2个学分）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美国历史（需要1个学分）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参与政府（需要半个学分）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经济</a:t>
            </a:r>
            <a:r>
              <a:rPr lang="zh-CN" altLang="en-US" dirty="0">
                <a:solidFill>
                  <a:schemeClr val="tx1"/>
                </a:solidFill>
              </a:rPr>
              <a:t>学</a:t>
            </a:r>
            <a:r>
              <a:rPr lang="en-US" dirty="0">
                <a:solidFill>
                  <a:schemeClr val="tx1"/>
                </a:solidFill>
              </a:rPr>
              <a:t>（需要半学分）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  <p:custDataLst>
              <p:tags r:id="rId1"/>
            </p:custDataLst>
          </p:nvPr>
        </p:nvGraphicFramePr>
        <p:xfrm>
          <a:off x="6829781" y="1561951"/>
          <a:ext cx="3844910" cy="4946651"/>
        </p:xfrm>
        <a:graphic>
          <a:graphicData uri="http://schemas.openxmlformats.org/drawingml/2006/table">
            <a:tbl>
              <a:tblPr firstRow="1" firstCol="1" bandRow="1"/>
              <a:tblGrid>
                <a:gridCol w="3078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6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33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ill Sans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817" marR="5481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最低学分数</a:t>
                      </a:r>
                    </a:p>
                  </a:txBody>
                  <a:tcPr marL="54817" marR="5481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8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英语</a:t>
                      </a:r>
                    </a:p>
                  </a:txBody>
                  <a:tcPr marL="54817" marR="5481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200" dirty="0">
                        <a:effectLst/>
                        <a:latin typeface="Gill Sans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17" marR="5481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02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社会科学课程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分</a:t>
                      </a:r>
                      <a:r>
                        <a:rPr lang="zh-CN" altLang="en-US" sz="1400" dirty="0"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情况如下：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美国历史（1）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全球历史与地理（2）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参与政府（½）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经济学（½）</a:t>
                      </a:r>
                    </a:p>
                  </a:txBody>
                  <a:tcPr marL="54817" marR="5481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200" dirty="0">
                        <a:effectLst/>
                        <a:latin typeface="Gill Sans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17" marR="5481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98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科学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分</a:t>
                      </a:r>
                      <a:r>
                        <a:rPr lang="zh-CN" altLang="en-US" sz="1400" dirty="0"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情况如下：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生命科学（1）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物理科学（1）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生命科学或物理科学（1）</a:t>
                      </a:r>
                    </a:p>
                  </a:txBody>
                  <a:tcPr marL="54817" marR="5481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 dirty="0">
                        <a:effectLst/>
                        <a:latin typeface="Gill Sans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17" marR="5481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38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dirty="0"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数学</a:t>
                      </a:r>
                    </a:p>
                  </a:txBody>
                  <a:tcPr marL="54817" marR="5481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 dirty="0">
                        <a:effectLst/>
                        <a:latin typeface="Gill Sans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17" marR="5481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38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dirty="0"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世界语言</a:t>
                      </a:r>
                    </a:p>
                  </a:txBody>
                  <a:tcPr marL="54817" marR="5481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5910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Gill Sans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17" marR="5481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视觉艺术、音乐、舞蹈和/或戏剧</a:t>
                      </a:r>
                    </a:p>
                  </a:txBody>
                  <a:tcPr marL="54817" marR="5481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Gill Sans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17" marR="5481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2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体育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（每学期参与）</a:t>
                      </a:r>
                    </a:p>
                  </a:txBody>
                  <a:tcPr marL="54817" marR="5481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effectLst/>
                        <a:latin typeface="Gill Sans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17" marR="5481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38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dirty="0"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健康</a:t>
                      </a:r>
                    </a:p>
                  </a:txBody>
                  <a:tcPr marL="54817" marR="5481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½ </a:t>
                      </a:r>
                      <a:endParaRPr lang="en-US" sz="1200" dirty="0">
                        <a:effectLst/>
                        <a:latin typeface="Gill Sans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17" marR="5481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38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选修课</a:t>
                      </a:r>
                    </a:p>
                  </a:txBody>
                  <a:tcPr marL="54817" marR="5481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½ </a:t>
                      </a:r>
                      <a:endParaRPr lang="en-US" sz="1200" dirty="0">
                        <a:effectLst/>
                        <a:latin typeface="Gill Sans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17" marR="5481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383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b="1" dirty="0">
                          <a:effectLst/>
                          <a:latin typeface="Gill Sans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总分</a:t>
                      </a:r>
                    </a:p>
                  </a:txBody>
                  <a:tcPr marL="54817" marR="5481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US" sz="1200" dirty="0">
                        <a:effectLst/>
                        <a:latin typeface="Gill Sans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17" marR="5481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多种（</a:t>
            </a:r>
            <a:r>
              <a:rPr lang="en-US" altLang="zh-CN" dirty="0"/>
              <a:t>+1</a:t>
            </a:r>
            <a:r>
              <a:rPr lang="zh-CN" altLang="en-US" dirty="0">
                <a:ea typeface="宋体" panose="02010600030101010101" pitchFamily="2" charset="-122"/>
              </a:rPr>
              <a:t>）桥梁课程</a:t>
            </a:r>
          </a:p>
        </p:txBody>
      </p:sp>
      <p:sp>
        <p:nvSpPr>
          <p:cNvPr id="8" name="Content Placeholder 23"/>
          <p:cNvSpPr>
            <a:spLocks noGrp="1"/>
          </p:cNvSpPr>
          <p:nvPr>
            <p:ph sz="half" idx="1"/>
          </p:nvPr>
        </p:nvSpPr>
        <p:spPr>
          <a:xfrm>
            <a:off x="1100089" y="2192279"/>
            <a:ext cx="3786188" cy="1077475"/>
          </a:xfrm>
        </p:spPr>
        <p:txBody>
          <a:bodyPr>
            <a:normAutofit fontScale="92500" lnSpcReduction="20000"/>
          </a:bodyPr>
          <a:lstStyle/>
          <a:p>
            <a:pPr marL="123190" indent="0" algn="ctr">
              <a:buNone/>
            </a:pPr>
            <a:r>
              <a:rPr lang="en-US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0"/>
          </p:nvPr>
        </p:nvSpPr>
        <p:spPr>
          <a:xfrm>
            <a:off x="1546578" y="3317661"/>
            <a:ext cx="2787561" cy="1123827"/>
          </a:xfrm>
        </p:spPr>
        <p:txBody>
          <a:bodyPr anchor="t">
            <a:normAutofit/>
          </a:bodyPr>
          <a:lstStyle/>
          <a:p>
            <a:pPr marL="123190" lvl="0" algn="ctr">
              <a:spcAft>
                <a:spcPts val="0"/>
              </a:spcAft>
              <a:buNone/>
              <a:defRPr/>
            </a:pPr>
            <a:r>
              <a:rPr lang="en-US" altLang="en-US" sz="2000" b="1" dirty="0">
                <a:solidFill>
                  <a:prstClr val="black"/>
                </a:solidFill>
                <a:ea typeface="MS PGothic" panose="020B0600070205080204" pitchFamily="34" charset="-128"/>
              </a:rPr>
              <a:t>所有学生必须通过4项规定的评估（每个学科一项）</a:t>
            </a:r>
          </a:p>
        </p:txBody>
      </p:sp>
      <p:sp>
        <p:nvSpPr>
          <p:cNvPr id="9" name="Left Brace 8"/>
          <p:cNvSpPr/>
          <p:nvPr/>
        </p:nvSpPr>
        <p:spPr bwMode="auto">
          <a:xfrm rot="5400000">
            <a:off x="2827473" y="2345372"/>
            <a:ext cx="331419" cy="4646645"/>
          </a:xfrm>
          <a:prstGeom prst="leftBrace">
            <a:avLst>
              <a:gd name="adj1" fmla="val 83623"/>
              <a:gd name="adj2" fmla="val 50000"/>
            </a:avLst>
          </a:prstGeom>
          <a:noFill/>
          <a:ln w="25400">
            <a:solidFill>
              <a:schemeClr val="tx1"/>
            </a:solidFill>
            <a:rou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22" name="Content Placeholder 26" descr="individual circles containing each of the four required disciplinary assessments (English, mathematics, science, and social studies)"/>
          <p:cNvPicPr>
            <a:picLocks noGrp="1" noChangeAspect="1"/>
          </p:cNvPicPr>
          <p:nvPr>
            <p:ph sz="half" idx="12"/>
          </p:nvPr>
        </p:nvPicPr>
        <p:blipFill>
          <a:blip r:embed="rId3"/>
          <a:stretch>
            <a:fillRect/>
          </a:stretch>
        </p:blipFill>
        <p:spPr>
          <a:xfrm>
            <a:off x="300367" y="4840716"/>
            <a:ext cx="5328550" cy="146691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9668" y="3477470"/>
            <a:ext cx="1523416" cy="1466919"/>
          </a:xfrm>
        </p:spPr>
        <p:txBody>
          <a:bodyPr>
            <a:normAutofit/>
          </a:bodyPr>
          <a:lstStyle/>
          <a:p>
            <a:pPr marL="123190" indent="0">
              <a:buNone/>
            </a:pPr>
            <a:r>
              <a:rPr lang="en-US" sz="80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latin typeface="Gill Sans MT" panose="020B0502020104020203"/>
              </a:rPr>
              <a:t>+1</a:t>
            </a:r>
          </a:p>
        </p:txBody>
      </p:sp>
      <p:sp>
        <p:nvSpPr>
          <p:cNvPr id="19" name="Left Brace 18"/>
          <p:cNvSpPr/>
          <p:nvPr/>
        </p:nvSpPr>
        <p:spPr bwMode="auto">
          <a:xfrm>
            <a:off x="6563084" y="2192279"/>
            <a:ext cx="86049" cy="4213881"/>
          </a:xfrm>
          <a:prstGeom prst="leftBrace">
            <a:avLst>
              <a:gd name="adj1" fmla="val 83588"/>
              <a:gd name="adj2" fmla="val 50000"/>
            </a:avLst>
          </a:prstGeom>
          <a:noFill/>
          <a:ln w="25400">
            <a:solidFill>
              <a:schemeClr val="tx1"/>
            </a:solidFill>
            <a:rou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pSp>
        <p:nvGrpSpPr>
          <p:cNvPr id="11" name="Group 26" descr="individual rectangles containing each of the six pathway options: STEM (Science, Technology, Engineering, and Mathematics), humanities, arts, LOTE (Languages other than English), CTE (Career and Technical Education), and CDOS (Career Development and Occupational Studies)"/>
          <p:cNvGrpSpPr/>
          <p:nvPr/>
        </p:nvGrpSpPr>
        <p:grpSpPr bwMode="auto">
          <a:xfrm>
            <a:off x="6982414" y="1941688"/>
            <a:ext cx="1343526" cy="4118920"/>
            <a:chOff x="7056119" y="1523352"/>
            <a:chExt cx="1706882" cy="4428972"/>
          </a:xfrm>
          <a:solidFill>
            <a:schemeClr val="accent1"/>
          </a:solidFill>
        </p:grpSpPr>
        <p:sp>
          <p:nvSpPr>
            <p:cNvPr id="12" name="Freeform 16"/>
            <p:cNvSpPr/>
            <p:nvPr/>
          </p:nvSpPr>
          <p:spPr>
            <a:xfrm>
              <a:off x="7056119" y="5264062"/>
              <a:ext cx="1706882" cy="688262"/>
            </a:xfrm>
            <a:custGeom>
              <a:avLst/>
              <a:gdLst>
                <a:gd name="connsiteX0" fmla="*/ 0 w 1238458"/>
                <a:gd name="connsiteY0" fmla="*/ 0 h 743075"/>
                <a:gd name="connsiteX1" fmla="*/ 1238458 w 1238458"/>
                <a:gd name="connsiteY1" fmla="*/ 0 h 743075"/>
                <a:gd name="connsiteX2" fmla="*/ 1238458 w 1238458"/>
                <a:gd name="connsiteY2" fmla="*/ 743075 h 743075"/>
                <a:gd name="connsiteX3" fmla="*/ 0 w 1238458"/>
                <a:gd name="connsiteY3" fmla="*/ 743075 h 743075"/>
                <a:gd name="connsiteX4" fmla="*/ 0 w 1238458"/>
                <a:gd name="connsiteY4" fmla="*/ 0 h 74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458" h="743075">
                  <a:moveTo>
                    <a:pt x="0" y="0"/>
                  </a:moveTo>
                  <a:lnTo>
                    <a:pt x="1238458" y="0"/>
                  </a:lnTo>
                  <a:lnTo>
                    <a:pt x="1238458" y="743075"/>
                  </a:lnTo>
                  <a:lnTo>
                    <a:pt x="0" y="7430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64770" tIns="64770" rIns="64770" bIns="64770" spcCol="1270" anchor="ctr"/>
            <a:lstStyle/>
            <a:p>
              <a:pPr marL="0" marR="0" lvl="0" indent="0" algn="ctr" defTabSz="7556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CDOS</a:t>
              </a:r>
            </a:p>
          </p:txBody>
        </p:sp>
        <p:sp>
          <p:nvSpPr>
            <p:cNvPr id="13" name="Freeform 17"/>
            <p:cNvSpPr/>
            <p:nvPr/>
          </p:nvSpPr>
          <p:spPr>
            <a:xfrm>
              <a:off x="7056119" y="4506112"/>
              <a:ext cx="1706882" cy="688262"/>
            </a:xfrm>
            <a:custGeom>
              <a:avLst/>
              <a:gdLst>
                <a:gd name="connsiteX0" fmla="*/ 0 w 1238458"/>
                <a:gd name="connsiteY0" fmla="*/ 0 h 743075"/>
                <a:gd name="connsiteX1" fmla="*/ 1238458 w 1238458"/>
                <a:gd name="connsiteY1" fmla="*/ 0 h 743075"/>
                <a:gd name="connsiteX2" fmla="*/ 1238458 w 1238458"/>
                <a:gd name="connsiteY2" fmla="*/ 743075 h 743075"/>
                <a:gd name="connsiteX3" fmla="*/ 0 w 1238458"/>
                <a:gd name="connsiteY3" fmla="*/ 743075 h 743075"/>
                <a:gd name="connsiteX4" fmla="*/ 0 w 1238458"/>
                <a:gd name="connsiteY4" fmla="*/ 0 h 74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458" h="743075">
                  <a:moveTo>
                    <a:pt x="0" y="0"/>
                  </a:moveTo>
                  <a:lnTo>
                    <a:pt x="1238458" y="0"/>
                  </a:lnTo>
                  <a:lnTo>
                    <a:pt x="1238458" y="743075"/>
                  </a:lnTo>
                  <a:lnTo>
                    <a:pt x="0" y="7430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64770" tIns="64770" rIns="64770" bIns="64770" spcCol="1270" anchor="ctr"/>
            <a:lstStyle/>
            <a:p>
              <a:pPr marL="0" marR="0" lvl="0" indent="0" algn="ctr" defTabSz="7556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CTE</a:t>
              </a:r>
            </a:p>
          </p:txBody>
        </p:sp>
        <p:sp>
          <p:nvSpPr>
            <p:cNvPr id="14" name="Freeform 19"/>
            <p:cNvSpPr/>
            <p:nvPr/>
          </p:nvSpPr>
          <p:spPr>
            <a:xfrm>
              <a:off x="7056119" y="1523352"/>
              <a:ext cx="1706882" cy="688262"/>
            </a:xfrm>
            <a:custGeom>
              <a:avLst/>
              <a:gdLst>
                <a:gd name="connsiteX0" fmla="*/ 0 w 1238458"/>
                <a:gd name="connsiteY0" fmla="*/ 0 h 743075"/>
                <a:gd name="connsiteX1" fmla="*/ 1238458 w 1238458"/>
                <a:gd name="connsiteY1" fmla="*/ 0 h 743075"/>
                <a:gd name="connsiteX2" fmla="*/ 1238458 w 1238458"/>
                <a:gd name="connsiteY2" fmla="*/ 743075 h 743075"/>
                <a:gd name="connsiteX3" fmla="*/ 0 w 1238458"/>
                <a:gd name="connsiteY3" fmla="*/ 743075 h 743075"/>
                <a:gd name="connsiteX4" fmla="*/ 0 w 1238458"/>
                <a:gd name="connsiteY4" fmla="*/ 0 h 74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458" h="743075">
                  <a:moveTo>
                    <a:pt x="0" y="0"/>
                  </a:moveTo>
                  <a:lnTo>
                    <a:pt x="1238458" y="0"/>
                  </a:lnTo>
                  <a:lnTo>
                    <a:pt x="1238458" y="743075"/>
                  </a:lnTo>
                  <a:lnTo>
                    <a:pt x="0" y="743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64770" tIns="64770" rIns="64770" bIns="64770" spcCol="1270" anchor="ctr"/>
            <a:lstStyle/>
            <a:p>
              <a:pPr marL="0" marR="0" lvl="0" indent="0" algn="ctr" defTabSz="7556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STEM</a:t>
              </a:r>
            </a:p>
          </p:txBody>
        </p:sp>
        <p:sp>
          <p:nvSpPr>
            <p:cNvPr id="15" name="Freeform 20"/>
            <p:cNvSpPr/>
            <p:nvPr/>
          </p:nvSpPr>
          <p:spPr>
            <a:xfrm>
              <a:off x="7056119" y="2263126"/>
              <a:ext cx="1706882" cy="688262"/>
            </a:xfrm>
            <a:custGeom>
              <a:avLst/>
              <a:gdLst>
                <a:gd name="connsiteX0" fmla="*/ 0 w 1238458"/>
                <a:gd name="connsiteY0" fmla="*/ 0 h 743075"/>
                <a:gd name="connsiteX1" fmla="*/ 1238458 w 1238458"/>
                <a:gd name="connsiteY1" fmla="*/ 0 h 743075"/>
                <a:gd name="connsiteX2" fmla="*/ 1238458 w 1238458"/>
                <a:gd name="connsiteY2" fmla="*/ 743075 h 743075"/>
                <a:gd name="connsiteX3" fmla="*/ 0 w 1238458"/>
                <a:gd name="connsiteY3" fmla="*/ 743075 h 743075"/>
                <a:gd name="connsiteX4" fmla="*/ 0 w 1238458"/>
                <a:gd name="connsiteY4" fmla="*/ 0 h 74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458" h="743075">
                  <a:moveTo>
                    <a:pt x="0" y="0"/>
                  </a:moveTo>
                  <a:lnTo>
                    <a:pt x="1238458" y="0"/>
                  </a:lnTo>
                  <a:lnTo>
                    <a:pt x="1238458" y="743075"/>
                  </a:lnTo>
                  <a:lnTo>
                    <a:pt x="0" y="743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64770" tIns="64770" rIns="64770" bIns="64770" spcCol="1270" anchor="ctr"/>
            <a:lstStyle/>
            <a:p>
              <a:pPr marL="0" marR="0" lvl="0" indent="0" algn="ctr" defTabSz="7556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人文学科</a:t>
              </a:r>
            </a:p>
          </p:txBody>
        </p:sp>
        <p:sp>
          <p:nvSpPr>
            <p:cNvPr id="16" name="Freeform 21"/>
            <p:cNvSpPr/>
            <p:nvPr/>
          </p:nvSpPr>
          <p:spPr>
            <a:xfrm>
              <a:off x="7056119" y="3002901"/>
              <a:ext cx="1706882" cy="688262"/>
            </a:xfrm>
            <a:custGeom>
              <a:avLst/>
              <a:gdLst>
                <a:gd name="connsiteX0" fmla="*/ 0 w 1238458"/>
                <a:gd name="connsiteY0" fmla="*/ 0 h 743075"/>
                <a:gd name="connsiteX1" fmla="*/ 1238458 w 1238458"/>
                <a:gd name="connsiteY1" fmla="*/ 0 h 743075"/>
                <a:gd name="connsiteX2" fmla="*/ 1238458 w 1238458"/>
                <a:gd name="connsiteY2" fmla="*/ 743075 h 743075"/>
                <a:gd name="connsiteX3" fmla="*/ 0 w 1238458"/>
                <a:gd name="connsiteY3" fmla="*/ 743075 h 743075"/>
                <a:gd name="connsiteX4" fmla="*/ 0 w 1238458"/>
                <a:gd name="connsiteY4" fmla="*/ 0 h 74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458" h="743075">
                  <a:moveTo>
                    <a:pt x="0" y="0"/>
                  </a:moveTo>
                  <a:lnTo>
                    <a:pt x="1238458" y="0"/>
                  </a:lnTo>
                  <a:lnTo>
                    <a:pt x="1238458" y="743075"/>
                  </a:lnTo>
                  <a:lnTo>
                    <a:pt x="0" y="743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64770" tIns="64770" rIns="64770" bIns="64770" spcCol="1270" anchor="ctr"/>
            <a:lstStyle/>
            <a:p>
              <a:pPr marL="0" marR="0" lvl="0" indent="0" algn="ctr" defTabSz="7556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艺术</a:t>
              </a:r>
            </a:p>
          </p:txBody>
        </p:sp>
        <p:sp>
          <p:nvSpPr>
            <p:cNvPr id="17" name="Freeform 22"/>
            <p:cNvSpPr/>
            <p:nvPr/>
          </p:nvSpPr>
          <p:spPr>
            <a:xfrm>
              <a:off x="7056119" y="3748163"/>
              <a:ext cx="1706882" cy="688262"/>
            </a:xfrm>
            <a:custGeom>
              <a:avLst/>
              <a:gdLst>
                <a:gd name="connsiteX0" fmla="*/ 0 w 1238458"/>
                <a:gd name="connsiteY0" fmla="*/ 0 h 743075"/>
                <a:gd name="connsiteX1" fmla="*/ 1238458 w 1238458"/>
                <a:gd name="connsiteY1" fmla="*/ 0 h 743075"/>
                <a:gd name="connsiteX2" fmla="*/ 1238458 w 1238458"/>
                <a:gd name="connsiteY2" fmla="*/ 743075 h 743075"/>
                <a:gd name="connsiteX3" fmla="*/ 0 w 1238458"/>
                <a:gd name="connsiteY3" fmla="*/ 743075 h 743075"/>
                <a:gd name="connsiteX4" fmla="*/ 0 w 1238458"/>
                <a:gd name="connsiteY4" fmla="*/ 0 h 74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458" h="743075">
                  <a:moveTo>
                    <a:pt x="0" y="0"/>
                  </a:moveTo>
                  <a:lnTo>
                    <a:pt x="1238458" y="0"/>
                  </a:lnTo>
                  <a:lnTo>
                    <a:pt x="1238458" y="743075"/>
                  </a:lnTo>
                  <a:lnTo>
                    <a:pt x="0" y="7430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64770" tIns="64770" rIns="64770" bIns="64770" spcCol="1270" anchor="ctr"/>
            <a:lstStyle/>
            <a:p>
              <a:pPr marL="0" marR="0" lvl="0" indent="0" algn="ctr" defTabSz="7556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世界</a:t>
              </a:r>
            </a:p>
            <a:p>
              <a:pPr marL="0" marR="0" lvl="0" indent="0" algn="ctr" defTabSz="7556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语言</a:t>
              </a:r>
            </a:p>
          </p:txBody>
        </p:sp>
      </p:grpSp>
      <p:sp>
        <p:nvSpPr>
          <p:cNvPr id="18" name="Freeform 16"/>
          <p:cNvSpPr/>
          <p:nvPr/>
        </p:nvSpPr>
        <p:spPr bwMode="auto">
          <a:xfrm>
            <a:off x="6982414" y="6125417"/>
            <a:ext cx="1343526" cy="640080"/>
          </a:xfrm>
          <a:custGeom>
            <a:avLst/>
            <a:gdLst>
              <a:gd name="connsiteX0" fmla="*/ 0 w 1238458"/>
              <a:gd name="connsiteY0" fmla="*/ 0 h 743075"/>
              <a:gd name="connsiteX1" fmla="*/ 1238458 w 1238458"/>
              <a:gd name="connsiteY1" fmla="*/ 0 h 743075"/>
              <a:gd name="connsiteX2" fmla="*/ 1238458 w 1238458"/>
              <a:gd name="connsiteY2" fmla="*/ 743075 h 743075"/>
              <a:gd name="connsiteX3" fmla="*/ 0 w 1238458"/>
              <a:gd name="connsiteY3" fmla="*/ 743075 h 743075"/>
              <a:gd name="connsiteX4" fmla="*/ 0 w 1238458"/>
              <a:gd name="connsiteY4" fmla="*/ 0 h 74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8458" h="743075">
                <a:moveTo>
                  <a:pt x="0" y="0"/>
                </a:moveTo>
                <a:lnTo>
                  <a:pt x="1238458" y="0"/>
                </a:lnTo>
                <a:lnTo>
                  <a:pt x="1238458" y="743075"/>
                </a:lnTo>
                <a:lnTo>
                  <a:pt x="0" y="7430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64770" tIns="64770" rIns="64770" bIns="64770" spcCol="1270" anchor="ctr"/>
          <a:lstStyle/>
          <a:p>
            <a:pPr marL="0" marR="0" lvl="0" indent="0" algn="ctr" defTabSz="7556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公民</a:t>
            </a:r>
          </a:p>
          <a:p>
            <a:pPr marL="0" marR="0" lvl="0" indent="0" algn="ctr" defTabSz="7556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准备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*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1"/>
          </p:nvPr>
        </p:nvSpPr>
        <p:spPr>
          <a:xfrm>
            <a:off x="8455378" y="2009422"/>
            <a:ext cx="3296355" cy="4213881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如果学生无法在摄政考试中获得65分的及格分数，他们或有资格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采取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：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上诉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保底分数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主管决定</a:t>
            </a:r>
            <a:endParaRPr lang="en-US" sz="2800" kern="12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STEM：科学、技术、工程、数学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CTE</a:t>
            </a:r>
            <a:r>
              <a:rPr lang="en-US" sz="1700" kern="12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  <a:sym typeface="+mn-ea"/>
              </a:rPr>
              <a:t>：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职业与技术教育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CDOS</a:t>
            </a:r>
            <a:r>
              <a:rPr lang="en-US" sz="1700" kern="12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  <a:sym typeface="+mn-ea"/>
              </a:rPr>
              <a:t>：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职业发展和职业研究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06178" y="6234288"/>
            <a:ext cx="2743200" cy="3067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r>
              <a:rPr lang="en-US" sz="1400" dirty="0">
                <a:cs typeface="Arial" panose="020B0604020202020204"/>
              </a:rPr>
              <a:t>*试</a:t>
            </a:r>
            <a:r>
              <a:rPr lang="zh-CN" altLang="en-US" sz="1400" dirty="0">
                <a:cs typeface="Arial" panose="020B0604020202020204"/>
              </a:rPr>
              <a:t>点项目</a:t>
            </a:r>
            <a:r>
              <a:rPr lang="en-US" sz="1400" dirty="0">
                <a:cs typeface="Arial" panose="020B0604020202020204"/>
                <a:sym typeface="+mn-ea"/>
              </a:rPr>
              <a:t>正在进行</a:t>
            </a:r>
            <a:endParaRPr lang="zh-CN" altLang="en-US" sz="1400" dirty="0">
              <a:cs typeface="Arial" panose="020B0604020202020204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14655" y="6323965"/>
            <a:ext cx="50571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英语</a:t>
            </a:r>
            <a:r>
              <a:rPr lang="en-US" altLang="zh-CN"/>
              <a:t>                </a:t>
            </a:r>
            <a:r>
              <a:rPr lang="zh-CN" altLang="en-US"/>
              <a:t>数学</a:t>
            </a:r>
            <a:r>
              <a:rPr lang="en-US" altLang="zh-CN"/>
              <a:t>              </a:t>
            </a:r>
            <a:r>
              <a:rPr lang="zh-CN" altLang="en-US"/>
              <a:t>科学</a:t>
            </a:r>
            <a:r>
              <a:rPr lang="en-US" altLang="zh-CN"/>
              <a:t>          </a:t>
            </a:r>
            <a:r>
              <a:rPr lang="zh-CN" altLang="en-US"/>
              <a:t>社会科学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文凭类型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958895" y="2119907"/>
            <a:ext cx="2871216" cy="758952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marL="123190" indent="0" algn="ctr">
              <a:buNone/>
            </a:pPr>
            <a:r>
              <a:rPr lang="zh-CN" altLang="en-US" sz="2400" dirty="0">
                <a:solidFill>
                  <a:schemeClr val="tx1"/>
                </a:solidFill>
              </a:rPr>
              <a:t>当地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958896" y="2874067"/>
            <a:ext cx="2871216" cy="3511296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>
            <a:norm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en-US" sz="1900" b="0" dirty="0">
                <a:solidFill>
                  <a:srgbClr val="0070C0"/>
                </a:solidFill>
              </a:rPr>
              <a:t>22</a:t>
            </a:r>
            <a:r>
              <a:rPr lang="zh-CN" altLang="en-US" sz="1900" b="0" dirty="0">
                <a:solidFill>
                  <a:srgbClr val="0070C0"/>
                </a:solidFill>
              </a:rPr>
              <a:t>个学分</a:t>
            </a:r>
            <a:endParaRPr lang="en-US" sz="1900" b="0" dirty="0">
              <a:solidFill>
                <a:srgbClr val="0070C0"/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zh-CN" altLang="en-US" sz="1900" dirty="0">
                <a:solidFill>
                  <a:schemeClr val="tx1"/>
                </a:solidFill>
              </a:rPr>
              <a:t>采用</a:t>
            </a:r>
            <a:r>
              <a:rPr lang="en-US" sz="1900" dirty="0">
                <a:solidFill>
                  <a:schemeClr val="tx1"/>
                </a:solidFill>
              </a:rPr>
              <a:t>申诉、</a:t>
            </a:r>
            <a:r>
              <a:rPr lang="zh-CN" altLang="en-US" sz="1900" dirty="0">
                <a:solidFill>
                  <a:schemeClr val="tx1"/>
                </a:solidFill>
              </a:rPr>
              <a:t>保底分数</a:t>
            </a:r>
            <a:r>
              <a:rPr lang="en-US" sz="1900" dirty="0">
                <a:solidFill>
                  <a:schemeClr val="tx1"/>
                </a:solidFill>
              </a:rPr>
              <a:t>来满足评估要求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zh-CN" altLang="en-US" sz="1900" dirty="0">
                <a:solidFill>
                  <a:schemeClr val="tx1"/>
                </a:solidFill>
              </a:rPr>
              <a:t>或由主管决定获取当地文凭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0"/>
          </p:nvPr>
        </p:nvSpPr>
        <p:spPr>
          <a:xfrm>
            <a:off x="4374259" y="2126404"/>
            <a:ext cx="2871216" cy="758952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marL="123190" indent="0" algn="ctr">
              <a:buNone/>
            </a:pPr>
            <a:r>
              <a:rPr lang="zh-CN" altLang="en-US" sz="2400" dirty="0">
                <a:solidFill>
                  <a:schemeClr val="tx1"/>
                </a:solidFill>
              </a:rPr>
              <a:t>州文凭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1"/>
          </p:nvPr>
        </p:nvSpPr>
        <p:spPr>
          <a:xfrm>
            <a:off x="4374259" y="2880564"/>
            <a:ext cx="2871216" cy="3511296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t">
            <a:norm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rgbClr val="0070C0"/>
                </a:solidFill>
                <a:sym typeface="+mn-ea"/>
              </a:rPr>
              <a:t>22</a:t>
            </a:r>
            <a:r>
              <a:rPr lang="zh-CN" altLang="en-US" sz="1900" dirty="0">
                <a:solidFill>
                  <a:srgbClr val="0070C0"/>
                </a:solidFill>
                <a:sym typeface="+mn-ea"/>
              </a:rPr>
              <a:t>个学分</a:t>
            </a:r>
            <a:endParaRPr lang="en-US" sz="1900" b="0" dirty="0">
              <a:solidFill>
                <a:srgbClr val="0070C0"/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chemeClr val="tx1"/>
                </a:solidFill>
              </a:rPr>
              <a:t>在所有要求的评估（4+1）中获得及格分数（65+）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2"/>
          </p:nvPr>
        </p:nvSpPr>
        <p:spPr>
          <a:xfrm>
            <a:off x="7783500" y="2126404"/>
            <a:ext cx="2871216" cy="758952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marL="123190" indent="0" algn="ctr">
              <a:buNone/>
            </a:pPr>
            <a:r>
              <a:rPr lang="zh-CN" altLang="en-US" sz="2400" dirty="0">
                <a:solidFill>
                  <a:schemeClr val="tx1"/>
                </a:solidFill>
              </a:rPr>
              <a:t>高级州文凭</a:t>
            </a:r>
          </a:p>
        </p:txBody>
      </p:sp>
      <p:sp>
        <p:nvSpPr>
          <p:cNvPr id="11" name="Content Placeholder 8"/>
          <p:cNvSpPr txBox="1"/>
          <p:nvPr/>
        </p:nvSpPr>
        <p:spPr>
          <a:xfrm>
            <a:off x="7783500" y="2874450"/>
            <a:ext cx="2871216" cy="35112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401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2194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Char char="◼"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1051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88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70C0"/>
                </a:solidFill>
                <a:sym typeface="+mn-ea"/>
              </a:rPr>
              <a:t>22</a:t>
            </a:r>
            <a:r>
              <a:rPr lang="zh-CN" altLang="en-US" sz="2000" dirty="0">
                <a:solidFill>
                  <a:srgbClr val="0070C0"/>
                </a:solidFill>
                <a:sym typeface="+mn-ea"/>
              </a:rPr>
              <a:t>个学分</a:t>
            </a:r>
            <a:endParaRPr lang="en-US" sz="2000" b="0" dirty="0">
              <a:solidFill>
                <a:srgbClr val="0070C0"/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在所有要求的评估中获得及格分数（65+）（7+1）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zh-CN" altLang="en-US" sz="1800" dirty="0">
                <a:solidFill>
                  <a:schemeClr val="tx1"/>
                </a:solidFill>
              </a:rPr>
              <a:t>还需参加</a:t>
            </a:r>
            <a:r>
              <a:rPr lang="en-US" sz="1800" dirty="0">
                <a:solidFill>
                  <a:schemeClr val="tx1"/>
                </a:solidFill>
              </a:rPr>
              <a:t>的考试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+2 </a:t>
            </a:r>
            <a:r>
              <a:rPr lang="zh-CN" altLang="en-US" sz="1600" dirty="0">
                <a:solidFill>
                  <a:schemeClr val="tx1"/>
                </a:solidFill>
              </a:rPr>
              <a:t>数学</a:t>
            </a:r>
            <a:endParaRPr lang="en-US" sz="1600" dirty="0">
              <a:solidFill>
                <a:schemeClr val="tx1"/>
              </a:solidFill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+1 </a:t>
            </a:r>
            <a:r>
              <a:rPr lang="zh-CN" altLang="en-US" sz="1600" dirty="0">
                <a:solidFill>
                  <a:schemeClr val="tx1"/>
                </a:solidFill>
              </a:rPr>
              <a:t>科学</a:t>
            </a:r>
            <a:endParaRPr lang="en-US" sz="1600" dirty="0">
              <a:solidFill>
                <a:schemeClr val="tx1"/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zh-CN" altLang="en-US" sz="2000" dirty="0">
                <a:solidFill>
                  <a:schemeClr val="tx1"/>
                </a:solidFill>
              </a:rPr>
              <a:t>按顺序完成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8895" y="6385363"/>
            <a:ext cx="53835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 panose="020B0604020202020204" charset="0"/>
              </a:rPr>
              <a:t>*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 panose="020B0604020202020204" charset="0"/>
              </a:rPr>
              <a:t>如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 panose="020B0604020202020204" charset="0"/>
              </a:rPr>
              <a:t>在5分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 panose="020B0604020202020204" charset="0"/>
              </a:rPr>
              <a:t>以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 panose="020B0604020202020204" charset="0"/>
              </a:rPr>
              <a:t>内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 panose="020B0604020202020204" charset="0"/>
              </a:rPr>
              <a:t>通过，学生可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 panose="020B0604020202020204" charset="0"/>
              </a:rPr>
              <a:t>申请一个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 panose="020B0604020202020204" charset="0"/>
              </a:rPr>
              <a:t>州会考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 panose="020B0604020202020204" charset="0"/>
              </a:rPr>
              <a:t>分数，并且仍可以获得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 panose="020B0604020202020204" charset="0"/>
              </a:rPr>
              <a:t>州会考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 panose="020B0604020202020204" charset="0"/>
              </a:rPr>
              <a:t>文凭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印章和背书选项</a:t>
            </a:r>
          </a:p>
        </p:txBody>
      </p:sp>
      <p:sp>
        <p:nvSpPr>
          <p:cNvPr id="7" name="Content Placeholder 2"/>
          <p:cNvSpPr txBox="1"/>
          <p:nvPr/>
        </p:nvSpPr>
        <p:spPr>
          <a:xfrm>
            <a:off x="933337" y="2062857"/>
            <a:ext cx="2926080" cy="8229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17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705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93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81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82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29984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49987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69989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Pct val="100000"/>
              <a:buFont typeface="Calibri" panose="020F0502020204030204" pitchFamily="34" charset="0"/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当地文凭</a:t>
            </a:r>
          </a:p>
        </p:txBody>
      </p:sp>
      <p:sp>
        <p:nvSpPr>
          <p:cNvPr id="22" name="Rectangle: Rounded Corners 21"/>
          <p:cNvSpPr/>
          <p:nvPr/>
        </p:nvSpPr>
        <p:spPr>
          <a:xfrm>
            <a:off x="550454" y="2964487"/>
            <a:ext cx="579340" cy="579340"/>
          </a:xfrm>
          <a:prstGeom prst="roundRect">
            <a:avLst>
              <a:gd name="adj" fmla="val 1667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  <a:ln w="15875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</p:sp>
      <p:sp>
        <p:nvSpPr>
          <p:cNvPr id="8" name="Content Placeholder 3"/>
          <p:cNvSpPr txBox="1"/>
          <p:nvPr/>
        </p:nvSpPr>
        <p:spPr>
          <a:xfrm>
            <a:off x="1129794" y="2964487"/>
            <a:ext cx="2752344" cy="576072"/>
          </a:xfrm>
          <a:prstGeom prst="roundRect">
            <a:avLst/>
          </a:prstGeom>
          <a:solidFill>
            <a:srgbClr val="ED7D31">
              <a:lumMod val="20000"/>
              <a:lumOff val="80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vert="horz" lIns="0" tIns="45720" rIns="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17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705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93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81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82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29984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49987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69989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Pct val="100000"/>
              <a:buFont typeface="Calibri" panose="020F0502020204030204" pitchFamily="34" charset="0"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技术背书</a:t>
            </a:r>
          </a:p>
        </p:txBody>
      </p:sp>
      <p:sp>
        <p:nvSpPr>
          <p:cNvPr id="30" name="Rectangle: Rounded Corners 29" descr="Meeting with solid fill"/>
          <p:cNvSpPr/>
          <p:nvPr/>
        </p:nvSpPr>
        <p:spPr>
          <a:xfrm>
            <a:off x="527733" y="3555558"/>
            <a:ext cx="579340" cy="579340"/>
          </a:xfrm>
          <a:prstGeom prst="roundRect">
            <a:avLst>
              <a:gd name="adj" fmla="val 16670"/>
            </a:avLst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w="15875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</p:sp>
      <p:sp>
        <p:nvSpPr>
          <p:cNvPr id="9" name="Content Placeholder 3"/>
          <p:cNvSpPr txBox="1"/>
          <p:nvPr/>
        </p:nvSpPr>
        <p:spPr>
          <a:xfrm>
            <a:off x="1107073" y="3566847"/>
            <a:ext cx="2752344" cy="576072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vert="horz" lIns="0" tIns="45720" rIns="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17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705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93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81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82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29984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49987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69989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4472C4"/>
              </a:buClr>
              <a:buSzTx/>
              <a:defRPr/>
            </a:pPr>
            <a:r>
              <a:rPr lang="en-US" sz="1800" dirty="0">
                <a:latin typeface="Arial" panose="020B0604020202020204"/>
              </a:rPr>
              <a:t>公民准备章</a:t>
            </a:r>
          </a:p>
        </p:txBody>
      </p:sp>
      <p:sp>
        <p:nvSpPr>
          <p:cNvPr id="11" name="Content Placeholder 4"/>
          <p:cNvSpPr txBox="1"/>
          <p:nvPr/>
        </p:nvSpPr>
        <p:spPr>
          <a:xfrm>
            <a:off x="4498648" y="2062857"/>
            <a:ext cx="2926080" cy="8229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17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705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93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81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82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84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87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89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3190" indent="0" algn="ctr">
              <a:buNone/>
            </a:pPr>
            <a:r>
              <a:rPr lang="en-US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sym typeface="+mn-ea"/>
              </a:rPr>
              <a:t>州文凭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Rectangle: Rounded Corners 22"/>
          <p:cNvSpPr/>
          <p:nvPr/>
        </p:nvSpPr>
        <p:spPr>
          <a:xfrm>
            <a:off x="4087893" y="2955562"/>
            <a:ext cx="579340" cy="579340"/>
          </a:xfrm>
          <a:prstGeom prst="roundRect">
            <a:avLst>
              <a:gd name="adj" fmla="val 1667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a:blipFill>
          <a:ln w="15875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</p:sp>
      <p:sp>
        <p:nvSpPr>
          <p:cNvPr id="12" name="Content Placeholder 5"/>
          <p:cNvSpPr txBox="1"/>
          <p:nvPr/>
        </p:nvSpPr>
        <p:spPr>
          <a:xfrm>
            <a:off x="4682434" y="2954454"/>
            <a:ext cx="2752344" cy="576072"/>
          </a:xfrm>
          <a:prstGeom prst="roundRect">
            <a:avLst/>
          </a:prstGeom>
          <a:solidFill>
            <a:srgbClr val="ED7D31">
              <a:lumMod val="20000"/>
              <a:lumOff val="80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vert="horz" lIns="0" tIns="45720" rIns="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17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705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93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81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82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29984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49987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69989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Pct val="100000"/>
              <a:buFont typeface="Calibri" panose="020F0502020204030204" pitchFamily="34" charset="0"/>
              <a:buNone/>
              <a:defRPr/>
            </a:pPr>
            <a:r>
              <a:rPr lang="en-US" sz="18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sym typeface="+mn-ea"/>
              </a:rPr>
              <a:t>技术背书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" name="Rectangle: Rounded Corners 24"/>
          <p:cNvSpPr/>
          <p:nvPr/>
        </p:nvSpPr>
        <p:spPr>
          <a:xfrm>
            <a:off x="4093628" y="4167790"/>
            <a:ext cx="579340" cy="579340"/>
          </a:xfrm>
          <a:prstGeom prst="roundRect">
            <a:avLst>
              <a:gd name="adj" fmla="val 16670"/>
            </a:avLst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a:blipFill>
          <a:ln w="15875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</p:sp>
      <p:sp>
        <p:nvSpPr>
          <p:cNvPr id="13" name="Content Placeholder 3"/>
          <p:cNvSpPr txBox="1"/>
          <p:nvPr/>
        </p:nvSpPr>
        <p:spPr>
          <a:xfrm>
            <a:off x="4682434" y="3559786"/>
            <a:ext cx="2752344" cy="576072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vert="horz" lIns="0" tIns="45720" rIns="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17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705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93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81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82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29984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49987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69989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4472C4"/>
              </a:buClr>
              <a:buSzTx/>
              <a:defRPr/>
            </a:pPr>
            <a:r>
              <a:rPr lang="en-US" sz="1800" dirty="0">
                <a:latin typeface="Arial" panose="020B0604020202020204"/>
                <a:sym typeface="+mn-ea"/>
              </a:rPr>
              <a:t>公民准备章</a:t>
            </a:r>
            <a:endParaRPr kumimoji="0" lang="en-US" sz="18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1" name="Rectangle: Rounded Corners 30" descr="Meeting with solid fill"/>
          <p:cNvSpPr/>
          <p:nvPr/>
        </p:nvSpPr>
        <p:spPr>
          <a:xfrm>
            <a:off x="4103094" y="3559786"/>
            <a:ext cx="579340" cy="579340"/>
          </a:xfrm>
          <a:prstGeom prst="roundRect">
            <a:avLst>
              <a:gd name="adj" fmla="val 16670"/>
            </a:avLst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w="15875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</p:sp>
      <p:sp>
        <p:nvSpPr>
          <p:cNvPr id="14" name="Content Placeholder 6"/>
          <p:cNvSpPr txBox="1"/>
          <p:nvPr/>
        </p:nvSpPr>
        <p:spPr>
          <a:xfrm>
            <a:off x="4688169" y="4143494"/>
            <a:ext cx="2752344" cy="576072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vert="horz" lIns="0" tIns="45720" rIns="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17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705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93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81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82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29984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49987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69989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Pct val="100000"/>
              <a:buFont typeface="Calibri" panose="020F0502020204030204" pitchFamily="34" charset="0"/>
              <a:buNone/>
              <a:defRPr/>
            </a:pPr>
            <a:r>
              <a:rPr kumimoji="0" lang="en-US" sz="1800" b="0" i="0" u="none" strike="noStrike" kern="1200" cap="none" spc="0" normalizeH="0" baseline="0" dirty="0">
                <a:latin typeface="Arial" panose="020B0604020202020204"/>
                <a:ea typeface="+mn-ea"/>
                <a:cs typeface="+mn-cs"/>
              </a:rPr>
              <a:t>双语徽章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Rectangle: Rounded Corners 26"/>
          <p:cNvSpPr/>
          <p:nvPr/>
        </p:nvSpPr>
        <p:spPr>
          <a:xfrm>
            <a:off x="4078741" y="4767430"/>
            <a:ext cx="579340" cy="579340"/>
          </a:xfrm>
          <a:prstGeom prst="roundRect">
            <a:avLst>
              <a:gd name="adj" fmla="val 16670"/>
            </a:avLst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a:blipFill>
          <a:ln w="15875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</p:sp>
      <p:sp>
        <p:nvSpPr>
          <p:cNvPr id="15" name="Content Placeholder 7"/>
          <p:cNvSpPr txBox="1"/>
          <p:nvPr/>
        </p:nvSpPr>
        <p:spPr>
          <a:xfrm>
            <a:off x="4658081" y="4756722"/>
            <a:ext cx="2752344" cy="576072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vert="horz" lIns="0" tIns="45720" rIns="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17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705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93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81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82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29984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49987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69989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Pct val="100000"/>
              <a:buFont typeface="Calibri" panose="020F0502020204030204" pitchFamily="34" charset="0"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荣誉背书</a:t>
            </a:r>
          </a:p>
        </p:txBody>
      </p:sp>
      <p:sp>
        <p:nvSpPr>
          <p:cNvPr id="16" name="Content Placeholder 8"/>
          <p:cNvSpPr txBox="1"/>
          <p:nvPr/>
        </p:nvSpPr>
        <p:spPr>
          <a:xfrm>
            <a:off x="8042746" y="2062857"/>
            <a:ext cx="2926080" cy="8229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17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705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93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81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82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29984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49987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69989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ct val="100000"/>
              <a:buFont typeface="Calibri" panose="020F0502020204030204" pitchFamily="34" charset="0"/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高级州文凭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Rectangle: Rounded Corners 23"/>
          <p:cNvSpPr/>
          <p:nvPr/>
        </p:nvSpPr>
        <p:spPr>
          <a:xfrm>
            <a:off x="7597377" y="2960709"/>
            <a:ext cx="579340" cy="579340"/>
          </a:xfrm>
          <a:prstGeom prst="roundRect">
            <a:avLst>
              <a:gd name="adj" fmla="val 1667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a:blipFill>
          <a:ln w="15875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</p:sp>
      <p:sp>
        <p:nvSpPr>
          <p:cNvPr id="17" name="Content Placeholder 9"/>
          <p:cNvSpPr txBox="1"/>
          <p:nvPr/>
        </p:nvSpPr>
        <p:spPr>
          <a:xfrm>
            <a:off x="8216482" y="2963977"/>
            <a:ext cx="2752344" cy="576072"/>
          </a:xfrm>
          <a:prstGeom prst="roundRect">
            <a:avLst/>
          </a:prstGeom>
          <a:solidFill>
            <a:srgbClr val="ED7D31">
              <a:lumMod val="20000"/>
              <a:lumOff val="80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vert="horz" lIns="0" tIns="45720" rIns="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17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705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93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81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82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29984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49987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69989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Pct val="100000"/>
              <a:buFont typeface="Calibri" panose="020F0502020204030204" pitchFamily="34" charset="0"/>
              <a:buNone/>
              <a:defRPr/>
            </a:pPr>
            <a:r>
              <a:rPr lang="en-US" sz="18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sym typeface="+mn-ea"/>
              </a:rPr>
              <a:t>技术背书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" name="Rectangle: Rounded Corners 25"/>
          <p:cNvSpPr/>
          <p:nvPr/>
        </p:nvSpPr>
        <p:spPr>
          <a:xfrm>
            <a:off x="7597377" y="4177077"/>
            <a:ext cx="579340" cy="579340"/>
          </a:xfrm>
          <a:prstGeom prst="roundRect">
            <a:avLst>
              <a:gd name="adj" fmla="val 16670"/>
            </a:avLst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a:blipFill>
          <a:ln w="15875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</p:sp>
      <p:sp>
        <p:nvSpPr>
          <p:cNvPr id="18" name="Content Placeholder 3"/>
          <p:cNvSpPr txBox="1"/>
          <p:nvPr/>
        </p:nvSpPr>
        <p:spPr>
          <a:xfrm>
            <a:off x="8216482" y="3571664"/>
            <a:ext cx="2752344" cy="576072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vert="horz" lIns="0" tIns="45720" rIns="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17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705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93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81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82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29984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49987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69989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4472C4"/>
              </a:buClr>
              <a:buSzTx/>
              <a:defRPr/>
            </a:pPr>
            <a:r>
              <a:rPr lang="en-US" sz="1800" dirty="0">
                <a:latin typeface="Arial" panose="020B0604020202020204"/>
                <a:sym typeface="+mn-ea"/>
              </a:rPr>
              <a:t>公民准备章</a:t>
            </a:r>
            <a:endParaRPr kumimoji="0" lang="en-US" sz="18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2" name="Rectangle: Rounded Corners 31" descr="Meeting with solid fill"/>
          <p:cNvSpPr/>
          <p:nvPr/>
        </p:nvSpPr>
        <p:spPr>
          <a:xfrm>
            <a:off x="7637142" y="3560375"/>
            <a:ext cx="579340" cy="579340"/>
          </a:xfrm>
          <a:prstGeom prst="roundRect">
            <a:avLst>
              <a:gd name="adj" fmla="val 16670"/>
            </a:avLst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w="15875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</p:sp>
      <p:sp>
        <p:nvSpPr>
          <p:cNvPr id="19" name="Content Placeholder 12"/>
          <p:cNvSpPr txBox="1"/>
          <p:nvPr/>
        </p:nvSpPr>
        <p:spPr>
          <a:xfrm>
            <a:off x="8216482" y="4192757"/>
            <a:ext cx="2752344" cy="576072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vert="horz" lIns="0" tIns="45720" rIns="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17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705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93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81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82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29984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49987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69989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Pct val="100000"/>
              <a:buFont typeface="Calibri" panose="020F0502020204030204" pitchFamily="34" charset="0"/>
              <a:buNone/>
              <a:defRPr/>
            </a:pPr>
            <a:r>
              <a:rPr lang="en-US" sz="1800" dirty="0">
                <a:latin typeface="Arial" panose="020B0604020202020204"/>
                <a:sym typeface="+mn-ea"/>
              </a:rPr>
              <a:t>双语徽章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Rectangle: Rounded Corners 27"/>
          <p:cNvSpPr/>
          <p:nvPr/>
        </p:nvSpPr>
        <p:spPr>
          <a:xfrm>
            <a:off x="7597377" y="4845656"/>
            <a:ext cx="579340" cy="579340"/>
          </a:xfrm>
          <a:prstGeom prst="roundRect">
            <a:avLst>
              <a:gd name="adj" fmla="val 16670"/>
            </a:avLst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a:blipFill>
          <a:ln w="15875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</p:sp>
      <p:sp>
        <p:nvSpPr>
          <p:cNvPr id="20" name="Content Placeholder 13"/>
          <p:cNvSpPr txBox="1"/>
          <p:nvPr/>
        </p:nvSpPr>
        <p:spPr>
          <a:xfrm>
            <a:off x="8216482" y="4809160"/>
            <a:ext cx="2752344" cy="576072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vert="horz" lIns="0" tIns="45720" rIns="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17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705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93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81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82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29984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49987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69989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Pct val="100000"/>
              <a:buFont typeface="Calibri" panose="020F0502020204030204" pitchFamily="34" charset="0"/>
              <a:buNone/>
              <a:defRPr/>
            </a:pPr>
            <a:r>
              <a:rPr lang="en-US" sz="18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sym typeface="+mn-ea"/>
              </a:rPr>
              <a:t>荣誉背书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Rectangle: Rounded Corners 28"/>
          <p:cNvSpPr/>
          <p:nvPr/>
        </p:nvSpPr>
        <p:spPr>
          <a:xfrm>
            <a:off x="7628772" y="5525087"/>
            <a:ext cx="579340" cy="579340"/>
          </a:xfrm>
          <a:prstGeom prst="roundRect">
            <a:avLst>
              <a:gd name="adj" fmla="val 16670"/>
            </a:avLst>
          </a:prstGeom>
          <a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a:blipFill>
          <a:ln w="15875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</p:sp>
      <p:sp>
        <p:nvSpPr>
          <p:cNvPr id="21" name="Content Placeholder 14"/>
          <p:cNvSpPr txBox="1"/>
          <p:nvPr/>
        </p:nvSpPr>
        <p:spPr>
          <a:xfrm>
            <a:off x="8216482" y="5432215"/>
            <a:ext cx="2752344" cy="731520"/>
          </a:xfrm>
          <a:prstGeom prst="roundRect">
            <a:avLst/>
          </a:prstGeom>
          <a:solidFill>
            <a:srgbClr val="F3EBF9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17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705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93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81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82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29984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49987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69989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Pct val="100000"/>
              <a:buFont typeface="Calibri" panose="020F0502020204030204" pitchFamily="34" charset="0"/>
              <a:buNone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精通数学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Pct val="100000"/>
              <a:buFont typeface="Calibri" panose="020F0502020204030204" pitchFamily="34" charset="0"/>
              <a:buNone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和/或科学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70600" y="4380652"/>
            <a:ext cx="2583644" cy="17237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rgbClr val="FFFEFF"/>
                </a:solidFill>
              </a:rPr>
              <a:t>正在废除非文凭的资格证书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727278" y="4545329"/>
            <a:ext cx="3657600" cy="536005"/>
          </a:xfrm>
        </p:spPr>
        <p:txBody>
          <a:bodyPr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技能和成绩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毕业证书</a:t>
            </a:r>
          </a:p>
        </p:txBody>
      </p:sp>
      <p:pic>
        <p:nvPicPr>
          <p:cNvPr id="10" name="Content Placeholder 9" descr="Classroom with solid fill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52460" y="2803180"/>
            <a:ext cx="1554480" cy="1554480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807122" y="4527961"/>
            <a:ext cx="3657600" cy="553373"/>
          </a:xfrm>
        </p:spPr>
        <p:txBody>
          <a:bodyPr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职业发展和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职业研究（CDO）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毕业证书</a:t>
            </a:r>
          </a:p>
        </p:txBody>
      </p:sp>
      <p:pic>
        <p:nvPicPr>
          <p:cNvPr id="12" name="Content Placeholder 11" descr="Diploma with solid fill"/>
          <p:cNvPicPr>
            <a:picLocks noGrp="1" noChangeAspect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85062" y="2803180"/>
            <a:ext cx="1554480" cy="155448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+mn-ea"/>
              </a:rPr>
              <a:t>阶段一：信息收集&amp;学习</a:t>
            </a:r>
            <a:br>
              <a:rPr lang="en-US" dirty="0"/>
            </a:br>
            <a:r>
              <a:rPr lang="en-US" dirty="0"/>
              <a:t>地区会议指导问题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27497" y="1987296"/>
            <a:ext cx="10550104" cy="4570074"/>
          </a:xfrm>
        </p:spPr>
        <p:txBody>
          <a:bodyPr>
            <a:noAutofit/>
          </a:bodyPr>
          <a:lstStyle/>
          <a:p>
            <a:pPr marL="342900" lvl="0" indent="-342900">
              <a:spcAft>
                <a:spcPts val="1800"/>
              </a:spcAft>
              <a:buFont typeface="+mj-lt"/>
              <a:buAutoNum type="arabicPeriod"/>
            </a:pPr>
            <a:r>
              <a:rPr lang="en-US" sz="2200" dirty="0">
                <a:solidFill>
                  <a:schemeClr val="tx1"/>
                </a:solidFill>
                <a:sym typeface="+mn-ea"/>
              </a:rPr>
              <a:t>我们希望所有学生在毕业前知道、做到什么？</a:t>
            </a:r>
            <a:endParaRPr lang="en-US" sz="2200" dirty="0">
              <a:solidFill>
                <a:schemeClr val="tx1"/>
              </a:solidFill>
            </a:endParaRPr>
          </a:p>
          <a:p>
            <a:pPr marL="342900" lvl="0" indent="-342900">
              <a:spcAft>
                <a:spcPts val="1800"/>
              </a:spcAft>
              <a:buFont typeface="+mj-lt"/>
              <a:buAutoNum type="arabicPeriod"/>
            </a:pPr>
            <a:r>
              <a:rPr lang="en-US" sz="2200" dirty="0">
                <a:solidFill>
                  <a:schemeClr val="tx1"/>
                </a:solidFill>
                <a:sym typeface="+mn-ea"/>
              </a:rPr>
              <a:t>我们希望所有学生如何运用这些知识和技能，同时还能结合他们的文化、语言和经验？</a:t>
            </a:r>
            <a:endParaRPr lang="en-US" sz="2200" dirty="0">
              <a:solidFill>
                <a:schemeClr val="tx1"/>
              </a:solidFill>
            </a:endParaRPr>
          </a:p>
          <a:p>
            <a:pPr marL="342900" lvl="0" indent="-342900">
              <a:spcAft>
                <a:spcPts val="1800"/>
              </a:spcAft>
              <a:buFont typeface="+mj-lt"/>
              <a:buAutoNum type="arabicPeriod"/>
            </a:pPr>
            <a:r>
              <a:rPr lang="en-US" sz="2200" dirty="0">
                <a:solidFill>
                  <a:schemeClr val="tx1"/>
                </a:solidFill>
                <a:sym typeface="+mn-ea"/>
              </a:rPr>
              <a:t>你如何衡量学习和成绩（与上述第2问的答案相关），以确保这两项既是高中毕业的指标，同时又能为所有学生提供机会，助他们成功？</a:t>
            </a:r>
            <a:endParaRPr lang="en-US" sz="2200" dirty="0">
              <a:solidFill>
                <a:schemeClr val="tx1"/>
              </a:solidFill>
            </a:endParaRPr>
          </a:p>
          <a:p>
            <a:pPr marL="342900" lvl="0" indent="-342900">
              <a:spcAft>
                <a:spcPts val="1800"/>
              </a:spcAft>
              <a:buFont typeface="+mj-lt"/>
              <a:buAutoNum type="arabicPeriod"/>
            </a:pPr>
            <a:r>
              <a:rPr lang="en-US" sz="2200" dirty="0">
                <a:solidFill>
                  <a:schemeClr val="tx1"/>
                </a:solidFill>
                <a:sym typeface="+mn-ea"/>
              </a:rPr>
              <a:t>成绩判定如何准确反映特殊人群（如残疾学生和英语学习者）的技能和知识？</a:t>
            </a:r>
            <a:endParaRPr lang="en-US" sz="2200" dirty="0">
              <a:solidFill>
                <a:schemeClr val="tx1"/>
              </a:solidFill>
            </a:endParaRPr>
          </a:p>
          <a:p>
            <a:pPr marL="342900" lvl="0" indent="-342900">
              <a:spcAft>
                <a:spcPts val="1800"/>
              </a:spcAft>
              <a:buFont typeface="+mj-lt"/>
              <a:buAutoNum type="arabicPeriod"/>
            </a:pPr>
            <a:r>
              <a:rPr lang="en-US" sz="2200" dirty="0">
                <a:solidFill>
                  <a:schemeClr val="tx1"/>
                </a:solidFill>
                <a:sym typeface="+mn-ea"/>
              </a:rPr>
              <a:t>什么样的课程要求或考试能够为所有学生进入大学、参加工作和公民参与提供帮助？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0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</a:pPr>
            <a:r>
              <a:rPr lang="zh-CN" altLang="en-US" kern="0" cap="none" dirty="0">
                <a:solidFill>
                  <a:schemeClr val="lt1"/>
                </a:solidFill>
                <a:latin typeface="Gill Sans"/>
                <a:ea typeface="Gill Sans"/>
                <a:cs typeface="Gill Sans"/>
              </a:rPr>
              <a:t>分享你的想法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20285d33-ab4b-4dab-be0c-19544e840484}"/>
</p:tagLst>
</file>

<file path=ppt/theme/theme1.xml><?xml version="1.0" encoding="utf-8"?>
<a:theme xmlns:a="http://schemas.openxmlformats.org/drawingml/2006/main" name="NYSED Theme">
  <a:themeElements>
    <a:clrScheme name="NYSED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NYSED Theme">
  <a:themeElements>
    <a:clrScheme name="NYSE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1628</Words>
  <Application>Microsoft Office PowerPoint</Application>
  <PresentationFormat>Widescreen</PresentationFormat>
  <Paragraphs>212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Gill Sans</vt:lpstr>
      <vt:lpstr>Gill Sans MT</vt:lpstr>
      <vt:lpstr>Noto Sans Symbols</vt:lpstr>
      <vt:lpstr>Wingdings</vt:lpstr>
      <vt:lpstr>Wingdings 2</vt:lpstr>
      <vt:lpstr>NYSED Theme</vt:lpstr>
      <vt:lpstr>2_NYSED Theme</vt:lpstr>
      <vt:lpstr>纽约州毕业措施</vt:lpstr>
      <vt:lpstr>介绍</vt:lpstr>
      <vt:lpstr>纽约州文凭要求： 学分分配</vt:lpstr>
      <vt:lpstr>多种（+1）桥梁课程</vt:lpstr>
      <vt:lpstr>文凭类型</vt:lpstr>
      <vt:lpstr>印章和背书选项</vt:lpstr>
      <vt:lpstr>正在废除非文凭的资格证书</vt:lpstr>
      <vt:lpstr>阶段一：信息收集&amp;学习 地区会议指导问题</vt:lpstr>
      <vt:lpstr>分享你的想法</vt:lpstr>
      <vt:lpstr>我们的核心要点</vt:lpstr>
      <vt:lpstr>谢谢</vt:lpstr>
    </vt:vector>
  </TitlesOfParts>
  <Company>New York State Education Department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Graduation Measures in New York State - Regional Information Meeting Breakout Room Presentation - Mandarin</dc:title>
  <dc:creator>New York State Education Department</dc:creator>
  <cp:lastModifiedBy>Emily</cp:lastModifiedBy>
  <cp:revision>56</cp:revision>
  <cp:lastPrinted>2021-10-26T15:29:00Z</cp:lastPrinted>
  <dcterms:created xsi:type="dcterms:W3CDTF">2021-10-22T13:03:00Z</dcterms:created>
  <dcterms:modified xsi:type="dcterms:W3CDTF">2021-12-06T17:45:52Z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0x010100FE4249FBCB944A448AFFC7AD2E1DCB2B</vt:lpwstr>
  </property>
  <property fmtid="{D5CDD505-2E9C-101B-9397-08002B2CF9AE}" pid="3" name="ICV">
    <vt:lpwstr>CE31ABFEAEE44B82873BC0BDD99C8165</vt:lpwstr>
  </property>
  <property fmtid="{D5CDD505-2E9C-101B-9397-08002B2CF9AE}" pid="4" name="KSOProductBuildVer">
    <vt:lpwstr>2052-11.1.0.11045</vt:lpwstr>
  </property>
</Properties>
</file>