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4"/>
  </p:notesMasterIdLst>
  <p:sldIdLst>
    <p:sldId id="256" r:id="rId3"/>
    <p:sldId id="257" r:id="rId4"/>
    <p:sldId id="467" r:id="rId5"/>
    <p:sldId id="470" r:id="rId6"/>
    <p:sldId id="445" r:id="rId7"/>
    <p:sldId id="448" r:id="rId8"/>
    <p:sldId id="449" r:id="rId9"/>
    <p:sldId id="468" r:id="rId10"/>
    <p:sldId id="260" r:id="rId11"/>
    <p:sldId id="469" r:id="rId12"/>
    <p:sldId id="268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ntague" initials="MM" lastIdx="13" clrIdx="0"/>
  <p:cmAuthor id="2" name="Author" initials="  " lastIdx="6" clrIdx="1"/>
  <p:cmAuthor id="3" name="Emily DeSantis" initials="ED" lastIdx="4" clrIdx="2"/>
  <p:cmAuthor id="4" name="Kim Wilkins" initials="K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73025" autoAdjust="0"/>
  </p:normalViewPr>
  <p:slideViewPr>
    <p:cSldViewPr snapToGrid="0">
      <p:cViewPr varScale="1">
        <p:scale>
          <a:sx n="83" d="100"/>
          <a:sy n="83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79BF494-BF82-465E-A63E-BEB3BA02E33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AD41C7E-BC45-4EB1-92B8-D34FAD436CB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endParaRPr lang="en-US" dirty="0"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35796"/>
            <a:ext cx="5588000" cy="3716382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38517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820">
              <a:defRPr/>
            </a:pPr>
            <a:fld id="{600E66BB-FE8E-4C8D-825E-8CECF067CD8B}" type="slidenum">
              <a:rPr lang="en-US">
                <a:solidFill>
                  <a:prstClr val="black"/>
                </a:solidFill>
                <a:latin typeface="Calibri" panose="020F0502020204030204"/>
              </a:r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2"/>
            <a:ext cx="5588000" cy="3900122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82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4025838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9EA1-0C5E-4F0A-9E00-59E7E473A8B0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defRPr/>
            </a:pPr>
            <a:endParaRPr lang="en-US" sz="800" dirty="0">
              <a:cs typeface="Calibri" panose="020F0502020204030204"/>
            </a:endParaRPr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Image result for students site:nysed.gov"/>
          <p:cNvPicPr preferRelativeResize="0"/>
          <p:nvPr/>
        </p:nvPicPr>
        <p:blipFill rotWithShape="1">
          <a:blip r:embed="rId2"/>
          <a:srcRect b="2200"/>
          <a:stretch>
            <a:fillRect/>
          </a:stretch>
        </p:blipFill>
        <p:spPr>
          <a:xfrm>
            <a:off x="447789" y="676675"/>
            <a:ext cx="2258361" cy="147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/>
          <p:nvPr/>
        </p:nvSpPr>
        <p:spPr>
          <a:xfrm>
            <a:off x="447789" y="2329676"/>
            <a:ext cx="11288100" cy="3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599225" y="2621134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595032" y="4130540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8"/>
              <a:buNone/>
              <a:defRPr sz="24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1" descr="Image result for nysed log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Image result for students site:nysed.gov"/>
          <p:cNvPicPr preferRelativeResize="0"/>
          <p:nvPr/>
        </p:nvPicPr>
        <p:blipFill rotWithShape="1">
          <a:blip r:embed="rId4"/>
          <a:srcRect t="2052" b="2042"/>
          <a:stretch>
            <a:fillRect/>
          </a:stretch>
        </p:blipFill>
        <p:spPr>
          <a:xfrm>
            <a:off x="7061460" y="693839"/>
            <a:ext cx="2258360" cy="1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 descr="Image result for middle school site:nysed.gov"/>
          <p:cNvPicPr preferRelativeResize="0"/>
          <p:nvPr/>
        </p:nvPicPr>
        <p:blipFill rotWithShape="1">
          <a:blip r:embed="rId5"/>
          <a:srcRect t="1499" b="1719"/>
          <a:stretch>
            <a:fillRect/>
          </a:stretch>
        </p:blipFill>
        <p:spPr>
          <a:xfrm>
            <a:off x="4803099" y="689720"/>
            <a:ext cx="2258360" cy="14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Image result for students site:nysed.gov"/>
          <p:cNvPicPr preferRelativeResize="0"/>
          <p:nvPr/>
        </p:nvPicPr>
        <p:blipFill rotWithShape="1">
          <a:blip r:embed="rId6"/>
          <a:srcRect t="695"/>
          <a:stretch>
            <a:fillRect/>
          </a:stretch>
        </p:blipFill>
        <p:spPr>
          <a:xfrm>
            <a:off x="2608441" y="689720"/>
            <a:ext cx="2204556" cy="145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 descr="Image result for high school site:nysed.gov"/>
          <p:cNvPicPr preferRelativeResize="0"/>
          <p:nvPr/>
        </p:nvPicPr>
        <p:blipFill rotWithShape="1">
          <a:blip r:embed="rId7"/>
          <a:srcRect b="10281"/>
          <a:stretch>
            <a:fillRect/>
          </a:stretch>
        </p:blipFill>
        <p:spPr>
          <a:xfrm>
            <a:off x="9319821" y="692511"/>
            <a:ext cx="2416002" cy="144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595032" y="4657983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 strike="noStrike" cap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32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3741" y="5927572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4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581192" y="5413298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19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51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5740824" y="5413298"/>
            <a:ext cx="5061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35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4" y="5461020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19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51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51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7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4" name="Google Shape;94;p36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88796" y="646686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8" name="Google Shape;98;p37" descr="Image result for students site:nysed.gov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 descr="Image result for nysed log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103" name="Google Shape;103;p38" descr="Image result for students site:nysed.gov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9" name="Google Shape;109;p39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4485803" cy="146691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81193" y="3973571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188417" y="3973571"/>
            <a:ext cx="4485802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81191" y="555997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>
            <a:fillRect/>
          </a:stretch>
        </p:blipFill>
        <p:spPr bwMode="auto">
          <a:xfrm>
            <a:off x="447789" y="676675"/>
            <a:ext cx="2258360" cy="14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789" y="2329676"/>
            <a:ext cx="11288033" cy="3331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225" y="262113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of presentation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5032" y="4130540"/>
            <a:ext cx="10993546" cy="4758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Location / Conference Name / Date</a:t>
            </a:r>
          </a:p>
        </p:txBody>
      </p:sp>
      <p:pic>
        <p:nvPicPr>
          <p:cNvPr id="1028" name="Picture 4" descr="Image result for nys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37"/>
          <a:stretch>
            <a:fillRect/>
          </a:stretch>
        </p:blipFill>
        <p:spPr bwMode="auto">
          <a:xfrm>
            <a:off x="7061460" y="693839"/>
            <a:ext cx="2258360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iddle school site:nysed.gov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1726"/>
          <a:stretch>
            <a:fillRect/>
          </a:stretch>
        </p:blipFill>
        <p:spPr bwMode="auto">
          <a:xfrm>
            <a:off x="4803099" y="689720"/>
            <a:ext cx="2258360" cy="14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udents site:nysed.gov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>
            <a:fillRect/>
          </a:stretch>
        </p:blipFill>
        <p:spPr bwMode="auto">
          <a:xfrm>
            <a:off x="2608441" y="689720"/>
            <a:ext cx="2204557" cy="14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igh school site:nysed.gov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>
            <a:fillRect/>
          </a:stretch>
        </p:blipFill>
        <p:spPr bwMode="auto">
          <a:xfrm>
            <a:off x="9319821" y="692511"/>
            <a:ext cx="2416001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/>
          <p:nvPr userDrawn="1"/>
        </p:nvSpPr>
        <p:spPr>
          <a:xfrm>
            <a:off x="595032" y="4657983"/>
            <a:ext cx="10993546" cy="47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31" name="Google Shape;31;p23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386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38" y="596112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453083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62" y="743175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40" y="59527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15" y="59828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41" y="5927572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13298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413298"/>
            <a:ext cx="506132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4" y="5461020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4" descr="Image result for 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6" y="646686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ys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73D8-E311-4BCA-B83A-E666C503F5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45" name="Google Shape;45;p25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9038" y="596112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447817" y="5141974"/>
            <a:ext cx="11290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27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38462" y="743175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56" name="Google Shape;56;p28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62" name="Google Shape;62;p29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9040" y="59527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40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40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401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70" name="Google Shape;70;p30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21015" y="59828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1" descr="Image result for nysed logo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40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19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5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Google Shape;15;p20"/>
          <p:cNvSpPr txBox="1"/>
          <p:nvPr userDrawn="1"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9225" y="2621135"/>
            <a:ext cx="10993500" cy="807866"/>
          </a:xfrm>
        </p:spPr>
        <p:txBody>
          <a:bodyPr/>
          <a:lstStyle/>
          <a:p>
            <a:pPr algn="ctr"/>
            <a:r>
              <a:rPr lang="en-US" dirty="0">
                <a:latin typeface="Gill Sans" panose="020B0604020202020204" charset="0"/>
              </a:rPr>
              <a:t>MEZI GRADIYASYON NAN ETA NEW YORK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5032" y="3724713"/>
            <a:ext cx="10993500" cy="1635852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3400" dirty="0">
                <a:latin typeface="Gill Sans MT" panose="020B0502020104020203" charset="0"/>
              </a:rPr>
              <a:t>SESYON NAN SAL ATELYE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Gill Sans MT" panose="020B0502020104020203" charset="0"/>
              </a:rPr>
              <a:t>IVÈ 2022 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Gill Sans MT" panose="020B0502020104020203" charset="0"/>
              </a:rPr>
              <a:t>REYINYON ENFÒMASYON REJYONAL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Konklizyon prensipal nou an</a:t>
            </a:r>
          </a:p>
        </p:txBody>
      </p:sp>
      <p:pic>
        <p:nvPicPr>
          <p:cNvPr id="8" name="Graphic 7" descr="Social network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2692" y="2388838"/>
            <a:ext cx="3626616" cy="3626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5000" dirty="0"/>
              <a:t>MÈSI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29485" y="2259330"/>
            <a:ext cx="7733030" cy="4253230"/>
            <a:chOff x="3511" y="3558"/>
            <a:chExt cx="12178" cy="6698"/>
          </a:xfrm>
        </p:grpSpPr>
        <p:pic>
          <p:nvPicPr>
            <p:cNvPr id="218" name="Google Shape;218;p37" descr="Diagram showing the movement of Zoom participants between the main room and several breakout rooms.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11" y="3726"/>
              <a:ext cx="12178" cy="6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 Box 1"/>
            <p:cNvSpPr txBox="1"/>
            <p:nvPr/>
          </p:nvSpPr>
          <p:spPr>
            <a:xfrm>
              <a:off x="4042" y="4967"/>
              <a:ext cx="2408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Sal prensipal 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8387" y="3558"/>
              <a:ext cx="2323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Sal  repo</a:t>
              </a: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12306" y="4904"/>
              <a:ext cx="2703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ym typeface="+mn-ea"/>
                </a:rPr>
                <a:t>Sal prensipal </a:t>
              </a:r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latin typeface="Gill Sans" panose="020B0604020202020204" charset="0"/>
              </a:rPr>
              <a:t>ENTWODIKSYON</a:t>
            </a: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581025" y="2181224"/>
            <a:ext cx="7691438" cy="36480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Non w’ ak wòl ou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Gwoup (yo) ak / oswa òganizasyon ou reprezante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(yo)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Graphic 6" descr="Online meeting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5337" y="2528888"/>
            <a:ext cx="30099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KONDISYON POU DIPLÒM ETA NEW YORK:</a:t>
            </a:r>
            <a:br>
              <a:rPr lang="en-US" dirty="0"/>
            </a:br>
            <a:r>
              <a:rPr lang="en-US" dirty="0"/>
              <a:t>DISTRIBYON KREDI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781029" cy="457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190" indent="0">
              <a:buNone/>
            </a:pPr>
            <a:r>
              <a:rPr lang="en-US" dirty="0">
                <a:solidFill>
                  <a:schemeClr val="tx1"/>
                </a:solidFill>
              </a:rPr>
              <a:t>Chwa elèv nan seleksyon kou yo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>
          <a:xfrm>
            <a:off x="784392" y="2685203"/>
            <a:ext cx="5422444" cy="7963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/>
                </a:solidFill>
              </a:rPr>
              <a:t>Nan pifò disiplin, elèv yo chwazi kou yo vle pran yo.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1"/>
          </p:nvPr>
        </p:nvSpPr>
        <p:spPr>
          <a:xfrm>
            <a:off x="581191" y="3749441"/>
            <a:ext cx="4781029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190" indent="0">
              <a:buNone/>
            </a:pPr>
            <a:r>
              <a:rPr lang="en-US" dirty="0">
                <a:solidFill>
                  <a:schemeClr val="tx1"/>
                </a:solidFill>
              </a:rPr>
              <a:t>Kou obligatwa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2"/>
          </p:nvPr>
        </p:nvSpPr>
        <p:spPr>
          <a:xfrm>
            <a:off x="784392" y="4206640"/>
            <a:ext cx="5422444" cy="2301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Sante (½ kredi obligatwa)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Etid mondyal ak jewografi (2 kredi obligatwa)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Istwa Etazini (1 kredi obligatwa)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Patisipasyon nan gouvènman an (½ kredi obligatwa)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Ekonomi (½ kredi obligatwa)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6829781" y="1561951"/>
          <a:ext cx="3844910" cy="4788045"/>
        </p:xfrm>
        <a:graphic>
          <a:graphicData uri="http://schemas.openxmlformats.org/drawingml/2006/table">
            <a:tbl>
              <a:tblPr firstRow="1" firstCol="1" bandRow="1"/>
              <a:tblGrid>
                <a:gridCol w="307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kantite kredi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Minimòm</a:t>
                      </a: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Anglè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Etid sosyal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Distribiye konsa: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Istwa Etazini (1)</a:t>
                      </a: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Istwa mondyal ak jewografi (2)</a:t>
                      </a: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Patisipasyon nan Gouvènman (½)</a:t>
                      </a: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 (½)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Syans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Distribiye konsa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Syans lavi (1)</a:t>
                      </a: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Syans Fizik (1)</a:t>
                      </a: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Syans lavi oswa syans fizik (1)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 Mondyal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vizyèl, Mizik, Dans, ak / oswa Teyat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Edikasyon fizik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(patisipasyon chak semès)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Sante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Kou optyonèl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PAKOU MILTIK (+1)</a:t>
            </a:r>
          </a:p>
        </p:txBody>
      </p:sp>
      <p:sp>
        <p:nvSpPr>
          <p:cNvPr id="8" name="Content Placeholder 23"/>
          <p:cNvSpPr>
            <a:spLocks noGrp="1"/>
          </p:cNvSpPr>
          <p:nvPr>
            <p:ph sz="half" idx="1"/>
          </p:nvPr>
        </p:nvSpPr>
        <p:spPr>
          <a:xfrm>
            <a:off x="1100089" y="2192279"/>
            <a:ext cx="3786188" cy="1077475"/>
          </a:xfrm>
        </p:spPr>
        <p:txBody>
          <a:bodyPr>
            <a:normAutofit fontScale="80000" lnSpcReduction="10000"/>
          </a:bodyPr>
          <a:lstStyle/>
          <a:p>
            <a:pPr marL="123190" indent="0" algn="ctr">
              <a:buNone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1546578" y="3317661"/>
            <a:ext cx="2787561" cy="1123827"/>
          </a:xfrm>
        </p:spPr>
        <p:txBody>
          <a:bodyPr anchor="t">
            <a:normAutofit fontScale="92500"/>
          </a:bodyPr>
          <a:lstStyle/>
          <a:p>
            <a:pPr marL="123190" lvl="0" indent="0" algn="ctr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Tout elèv yo dwe pase 4 evalyasyon obligatwa (youn nan chak disiplin)</a:t>
            </a:r>
          </a:p>
        </p:txBody>
      </p:sp>
      <p:sp>
        <p:nvSpPr>
          <p:cNvPr id="9" name="Left Brace 8"/>
          <p:cNvSpPr/>
          <p:nvPr/>
        </p:nvSpPr>
        <p:spPr bwMode="auto">
          <a:xfrm rot="5400000">
            <a:off x="2827473" y="2345372"/>
            <a:ext cx="331419" cy="4646645"/>
          </a:xfrm>
          <a:prstGeom prst="leftBrace">
            <a:avLst>
              <a:gd name="adj1" fmla="val 83623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Content Placeholder 26" descr="individual circles containing each of the four required disciplinary assessments (English, mathematics, science, and social studies)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00367" y="4840716"/>
            <a:ext cx="5328550" cy="14669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668" y="3477470"/>
            <a:ext cx="1523416" cy="1466919"/>
          </a:xfrm>
        </p:spPr>
        <p:txBody>
          <a:bodyPr>
            <a:normAutofit/>
          </a:bodyPr>
          <a:lstStyle/>
          <a:p>
            <a:pPr marL="123190" indent="0">
              <a:buNone/>
            </a:pPr>
            <a:r>
              <a:rPr lang="en-US" sz="8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Gill Sans MT" panose="020B0502020104020203"/>
              </a:rPr>
              <a:t>+1</a:t>
            </a:r>
          </a:p>
        </p:txBody>
      </p:sp>
      <p:sp>
        <p:nvSpPr>
          <p:cNvPr id="19" name="Left Brace 18"/>
          <p:cNvSpPr/>
          <p:nvPr/>
        </p:nvSpPr>
        <p:spPr bwMode="auto">
          <a:xfrm>
            <a:off x="6563084" y="2192279"/>
            <a:ext cx="86049" cy="4213881"/>
          </a:xfrm>
          <a:prstGeom prst="leftBrace">
            <a:avLst>
              <a:gd name="adj1" fmla="val 83588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1" name="Group 26" descr="individual rectangles containing each of the six pathway options: STEM (Science, Technology, Engineering, and Mathematics), humanities, arts, LOTE (Languages other than English), CTE (Career and Technical Education), and CDOS (Career Development and Occupational Studies)"/>
          <p:cNvGrpSpPr/>
          <p:nvPr/>
        </p:nvGrpSpPr>
        <p:grpSpPr bwMode="auto">
          <a:xfrm>
            <a:off x="6982414" y="1941688"/>
            <a:ext cx="1343526" cy="4118920"/>
            <a:chOff x="7056119" y="1523352"/>
            <a:chExt cx="1706882" cy="4428972"/>
          </a:xfrm>
          <a:solidFill>
            <a:schemeClr val="accent1"/>
          </a:solidFill>
        </p:grpSpPr>
        <p:sp>
          <p:nvSpPr>
            <p:cNvPr id="12" name="Freeform 16"/>
            <p:cNvSpPr/>
            <p:nvPr/>
          </p:nvSpPr>
          <p:spPr>
            <a:xfrm>
              <a:off x="7056119" y="526406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CDOS</a:t>
              </a:r>
            </a:p>
          </p:txBody>
        </p:sp>
        <p:sp>
          <p:nvSpPr>
            <p:cNvPr id="13" name="Freeform 17"/>
            <p:cNvSpPr/>
            <p:nvPr/>
          </p:nvSpPr>
          <p:spPr>
            <a:xfrm>
              <a:off x="7056119" y="450611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CTE</a:t>
              </a:r>
            </a:p>
          </p:txBody>
        </p:sp>
        <p:sp>
          <p:nvSpPr>
            <p:cNvPr id="14" name="Freeform 19"/>
            <p:cNvSpPr/>
            <p:nvPr/>
          </p:nvSpPr>
          <p:spPr>
            <a:xfrm>
              <a:off x="7056119" y="152335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STEM</a:t>
              </a:r>
            </a:p>
          </p:txBody>
        </p:sp>
        <p:sp>
          <p:nvSpPr>
            <p:cNvPr id="15" name="Freeform 20"/>
            <p:cNvSpPr/>
            <p:nvPr/>
          </p:nvSpPr>
          <p:spPr>
            <a:xfrm>
              <a:off x="7056119" y="2263126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Syans imanitè</a:t>
              </a:r>
            </a:p>
          </p:txBody>
        </p:sp>
        <p:sp>
          <p:nvSpPr>
            <p:cNvPr id="16" name="Freeform 21"/>
            <p:cNvSpPr/>
            <p:nvPr/>
          </p:nvSpPr>
          <p:spPr>
            <a:xfrm>
              <a:off x="7056119" y="3002901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Atizana</a:t>
              </a:r>
            </a:p>
          </p:txBody>
        </p:sp>
        <p:sp>
          <p:nvSpPr>
            <p:cNvPr id="17" name="Freeform 22"/>
            <p:cNvSpPr/>
            <p:nvPr/>
          </p:nvSpPr>
          <p:spPr>
            <a:xfrm>
              <a:off x="7056119" y="3748163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Lang Mondyal</a:t>
              </a:r>
            </a:p>
          </p:txBody>
        </p:sp>
      </p:grpSp>
      <p:sp>
        <p:nvSpPr>
          <p:cNvPr id="18" name="Freeform 16"/>
          <p:cNvSpPr/>
          <p:nvPr/>
        </p:nvSpPr>
        <p:spPr bwMode="auto">
          <a:xfrm>
            <a:off x="6982414" y="6125417"/>
            <a:ext cx="1343526" cy="640080"/>
          </a:xfrm>
          <a:custGeom>
            <a:avLst/>
            <a:gdLst>
              <a:gd name="connsiteX0" fmla="*/ 0 w 1238458"/>
              <a:gd name="connsiteY0" fmla="*/ 0 h 743075"/>
              <a:gd name="connsiteX1" fmla="*/ 1238458 w 1238458"/>
              <a:gd name="connsiteY1" fmla="*/ 0 h 743075"/>
              <a:gd name="connsiteX2" fmla="*/ 1238458 w 1238458"/>
              <a:gd name="connsiteY2" fmla="*/ 743075 h 743075"/>
              <a:gd name="connsiteX3" fmla="*/ 0 w 1238458"/>
              <a:gd name="connsiteY3" fmla="*/ 743075 h 743075"/>
              <a:gd name="connsiteX4" fmla="*/ 0 w 1238458"/>
              <a:gd name="connsiteY4" fmla="*/ 0 h 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58" h="743075">
                <a:moveTo>
                  <a:pt x="0" y="0"/>
                </a:moveTo>
                <a:lnTo>
                  <a:pt x="1238458" y="0"/>
                </a:lnTo>
                <a:lnTo>
                  <a:pt x="1238458" y="743075"/>
                </a:lnTo>
                <a:lnTo>
                  <a:pt x="0" y="743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Preparasyon Sivik*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8455378" y="2009422"/>
            <a:ext cx="3296355" cy="4213881"/>
          </a:xfrm>
        </p:spPr>
        <p:txBody>
          <a:bodyPr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 elèv yo pa kapab fè yon nòt pasaj 65 nan Egzamen Regents, yo ka elijib pou: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Apèl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Rezo sekirite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Detèminasyon Sipè-entandan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STEM: Syans, Teknoloji, Jeni, Matematik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CTE: Karyè ak Edikasyon Teknik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CDOS: Devlopman Karyè ak Etid Okipasyonèl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6178" y="6234288"/>
            <a:ext cx="2743200" cy="306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400" dirty="0">
                <a:cs typeface="Arial" panose="020B0604020202020204"/>
              </a:rPr>
              <a:t>*Nan pwogram PILOT kounye 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33095" y="5381625"/>
            <a:ext cx="805180" cy="36830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r>
              <a:rPr lang="en-US"/>
              <a:t>Anglè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726565" y="5381625"/>
            <a:ext cx="1167765" cy="344805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r>
              <a:rPr lang="en-US" sz="1650"/>
              <a:t>Matematik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182620" y="5355590"/>
            <a:ext cx="925830" cy="36830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r>
              <a:rPr lang="en-US"/>
              <a:t>Syans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396740" y="5251450"/>
            <a:ext cx="925830" cy="64516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Etid Syans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DIPLÒM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58895" y="2119907"/>
            <a:ext cx="2871216" cy="7589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Lokal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58896" y="2874067"/>
            <a:ext cx="2871216" cy="351129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0070C0"/>
                </a:solidFill>
              </a:rPr>
              <a:t>22 inite kredi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Itilize apèl, filè sekirite pou satisfè egzijans evalyasyon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OSWA Sipè-entandan Detèminasyon yon Diplòm Lokal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>
          <a:xfrm>
            <a:off x="4374259" y="2126404"/>
            <a:ext cx="2871216" cy="7589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Regents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1"/>
          </p:nvPr>
        </p:nvSpPr>
        <p:spPr>
          <a:xfrm>
            <a:off x="4374259" y="2880564"/>
            <a:ext cx="2871216" cy="351129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22 inite kredi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Nòt pasaj (65 +) * nan tout evalyasyon yo obligatwa (4 +1)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>
          <a:xfrm>
            <a:off x="7783500" y="2126404"/>
            <a:ext cx="2871216" cy="758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12319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Regents ak Deziyasyon Avanse</a:t>
            </a:r>
          </a:p>
        </p:txBody>
      </p:sp>
      <p:sp>
        <p:nvSpPr>
          <p:cNvPr id="11" name="Content Placeholder 8"/>
          <p:cNvSpPr txBox="1"/>
          <p:nvPr/>
        </p:nvSpPr>
        <p:spPr>
          <a:xfrm>
            <a:off x="7783500" y="2874450"/>
            <a:ext cx="2871216" cy="3511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40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19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5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22 inite kredi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Jwenn yon nòt pasaj (65+) nan tout evalyasyon obligatwa (7 + 1)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Egzamen adisyonèl obligatwa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+2 matematik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+1 syans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Konplete yon sekans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895" y="6385363"/>
            <a:ext cx="95135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*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Yon elèv ka fè apèl pou yon nòt nan egzamen Regents s’il manke pi piti pase 5 pwen pou l reyisi epi l’ resevwa kanmèm yon diplòm nan men Regents.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Opsyon sele (SO)  ak  andòsman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933337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Diplòm lokal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550454" y="29644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8" name="Content Placeholder 3"/>
          <p:cNvSpPr txBox="1"/>
          <p:nvPr/>
        </p:nvSpPr>
        <p:spPr>
          <a:xfrm>
            <a:off x="1129794" y="296448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Andòsman Teknik</a:t>
            </a:r>
          </a:p>
        </p:txBody>
      </p:sp>
      <p:sp>
        <p:nvSpPr>
          <p:cNvPr id="30" name="Rectangle: Rounded Corners 29" descr="Meeting with solid fill"/>
          <p:cNvSpPr/>
          <p:nvPr/>
        </p:nvSpPr>
        <p:spPr>
          <a:xfrm>
            <a:off x="527733" y="3555558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Content Placeholder 3"/>
          <p:cNvSpPr txBox="1"/>
          <p:nvPr/>
        </p:nvSpPr>
        <p:spPr>
          <a:xfrm>
            <a:off x="1107073" y="3566847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  <a:defRPr/>
            </a:pPr>
            <a:r>
              <a:rPr lang="en-US" sz="1800" dirty="0">
                <a:latin typeface="Arial" panose="020B0604020202020204"/>
              </a:rPr>
              <a:t>So Preparasyon Sivik</a:t>
            </a:r>
          </a:p>
        </p:txBody>
      </p:sp>
      <p:sp>
        <p:nvSpPr>
          <p:cNvPr id="11" name="Content Placeholder 4"/>
          <p:cNvSpPr txBox="1"/>
          <p:nvPr/>
        </p:nvSpPr>
        <p:spPr>
          <a:xfrm>
            <a:off x="4498648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Diplòm Regents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4087893" y="2955562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2" name="Content Placeholder 5"/>
          <p:cNvSpPr txBox="1"/>
          <p:nvPr/>
        </p:nvSpPr>
        <p:spPr>
          <a:xfrm>
            <a:off x="4682434" y="2954454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Andòsman Teknik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4093628" y="416779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3" name="Content Placeholder 3"/>
          <p:cNvSpPr txBox="1"/>
          <p:nvPr/>
        </p:nvSpPr>
        <p:spPr>
          <a:xfrm>
            <a:off x="4682434" y="3559786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Preparasyon Sivik</a:t>
            </a:r>
          </a:p>
        </p:txBody>
      </p:sp>
      <p:sp>
        <p:nvSpPr>
          <p:cNvPr id="31" name="Rectangle: Rounded Corners 30" descr="Meeting with solid fill"/>
          <p:cNvSpPr/>
          <p:nvPr/>
        </p:nvSpPr>
        <p:spPr>
          <a:xfrm>
            <a:off x="4103094" y="355978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4" name="Content Placeholder 6"/>
          <p:cNvSpPr txBox="1"/>
          <p:nvPr/>
        </p:nvSpPr>
        <p:spPr>
          <a:xfrm>
            <a:off x="4688169" y="4143494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alfabetizasyon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078741" y="476743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5" name="Content Placeholder 7"/>
          <p:cNvSpPr txBox="1"/>
          <p:nvPr/>
        </p:nvSpPr>
        <p:spPr>
          <a:xfrm>
            <a:off x="4658081" y="4756722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Andòsman Onorifik</a:t>
            </a:r>
          </a:p>
        </p:txBody>
      </p:sp>
      <p:sp>
        <p:nvSpPr>
          <p:cNvPr id="16" name="Content Placeholder 8"/>
          <p:cNvSpPr txBox="1"/>
          <p:nvPr/>
        </p:nvSpPr>
        <p:spPr>
          <a:xfrm>
            <a:off x="8042746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Regents ak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Deziyasyon avanse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597377" y="2960709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7" name="Content Placeholder 9"/>
          <p:cNvSpPr txBox="1"/>
          <p:nvPr/>
        </p:nvSpPr>
        <p:spPr>
          <a:xfrm>
            <a:off x="8216482" y="296397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Andòsman Teknik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7597377" y="417707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8" name="Content Placeholder 3"/>
          <p:cNvSpPr txBox="1"/>
          <p:nvPr/>
        </p:nvSpPr>
        <p:spPr>
          <a:xfrm>
            <a:off x="8216482" y="3571664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sym typeface="+mn-ea"/>
              </a:rPr>
              <a:t>So Preparasyon Sivik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: Rounded Corners 31" descr="Meeting with solid fill"/>
          <p:cNvSpPr/>
          <p:nvPr/>
        </p:nvSpPr>
        <p:spPr>
          <a:xfrm>
            <a:off x="7637142" y="3560375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9" name="Content Placeholder 12"/>
          <p:cNvSpPr txBox="1"/>
          <p:nvPr/>
        </p:nvSpPr>
        <p:spPr>
          <a:xfrm>
            <a:off x="8216482" y="4192757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So alfabetizasyon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7597377" y="484565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0" name="Content Placeholder 13"/>
          <p:cNvSpPr txBox="1"/>
          <p:nvPr/>
        </p:nvSpPr>
        <p:spPr>
          <a:xfrm>
            <a:off x="8216482" y="4809160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18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Andòsman Onorifik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7628772" y="55250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1" name="Content Placeholder 14"/>
          <p:cNvSpPr txBox="1"/>
          <p:nvPr/>
        </p:nvSpPr>
        <p:spPr>
          <a:xfrm>
            <a:off x="8216482" y="5432215"/>
            <a:ext cx="2752344" cy="731520"/>
          </a:xfrm>
          <a:prstGeom prst="roundRect">
            <a:avLst/>
          </a:prstGeom>
          <a:solidFill>
            <a:srgbClr val="F3EBF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Metriz nan Matematik ak / oswa Syans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0600" y="4380652"/>
            <a:ext cx="2583644" cy="1723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Sòti akreditasyon ki pa diplòm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78" y="4545329"/>
            <a:ext cx="3657600" cy="53600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Konpetans ak reyalizasyon Sètifika fen etid</a:t>
            </a:r>
          </a:p>
        </p:txBody>
      </p:sp>
      <p:pic>
        <p:nvPicPr>
          <p:cNvPr id="10" name="Content Placeholder 9" descr="Classroom with solid fill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460" y="2803180"/>
            <a:ext cx="1554480" cy="15544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07122" y="4527961"/>
            <a:ext cx="3657600" cy="553373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Sètifika fen etid nan devlopman karyè ak syans pwofesyonèl (CDOS)</a:t>
            </a:r>
          </a:p>
        </p:txBody>
      </p:sp>
      <p:pic>
        <p:nvPicPr>
          <p:cNvPr id="12" name="Content Placeholder 11" descr="Diploma with solid fill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5062" y="2803180"/>
            <a:ext cx="1554480" cy="15544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Faz 1: rasanbleman enfòmasyon ak aprantisaj</a:t>
            </a:r>
            <a:br>
              <a:rPr lang="en-US" dirty="0"/>
            </a:br>
            <a:r>
              <a:rPr lang="en-US" dirty="0"/>
              <a:t>kesyon k’ap gide reyinyon rejyonal yo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7497" y="1987296"/>
            <a:ext cx="10550104" cy="4570074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Kisa nou vle tout elèv yo konnen epi yo kapab fè anvan yo gradye?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Kijan nou vle tout elèv yo demontre konesans ak konpetans yo, pandan y’ap benefisye de kilti, lang ak eksperyans yo?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Kijan ou mezire aprantisaj ak akonplisman (an relasyon ak repons ki nan pwen 2 pi wo a) pou asire ke yo se endikatè ki fini lekòl segondè pandan w’ap bay tout elèv yo opòtinite pou yo reyisi?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Kijan mezi pèfòmans yo ka reflete avèk presizyon konpetans ak konesans popilasyon espesyal nou yo, tankou elèv ki gen andikap ak moun k ap aprann angle?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Ki kondisyon kou oswa egzamen ki pral asire tout elèv yo prepare pou kolèj, karyè, ak angajman sivik?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Pataje Panse 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YSED Theme">
  <a:themeElements>
    <a:clrScheme name="NYS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YSED Theme">
  <a:themeElements>
    <a:clrScheme name="NYS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Noto Sans Symbols</vt:lpstr>
      <vt:lpstr>Wingdings</vt:lpstr>
      <vt:lpstr>Wingdings 2</vt:lpstr>
      <vt:lpstr>NYSED Theme</vt:lpstr>
      <vt:lpstr>2_NYSED Theme</vt:lpstr>
      <vt:lpstr>MEZI GRADIYASYON NAN ETA NEW YORK</vt:lpstr>
      <vt:lpstr>ENTWODIKSYON</vt:lpstr>
      <vt:lpstr>KONDISYON POU DIPLÒM ETA NEW YORK: DISTRIBYON KREDI</vt:lpstr>
      <vt:lpstr>PAKOU MILTIK (+1)</vt:lpstr>
      <vt:lpstr>TIP DIPLÒM</vt:lpstr>
      <vt:lpstr>Opsyon sele (SO)  ak  andòsman</vt:lpstr>
      <vt:lpstr>Sòti akreditasyon ki pa diplòm</vt:lpstr>
      <vt:lpstr>Faz 1: rasanbleman enfòmasyon ak aprantisaj kesyon k’ap gide reyinyon rejyonal yo</vt:lpstr>
      <vt:lpstr>Pataje Panse Ou</vt:lpstr>
      <vt:lpstr>Konklizyon prensipal nou an</vt:lpstr>
      <vt:lpstr>MÈSI</vt:lpstr>
    </vt:vector>
  </TitlesOfParts>
  <Company>New York State 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Measures in New York State - Regional Information Meeting Breakout Room Presentation - Haitian Creole</dc:title>
  <dc:creator>New York State Education Department</dc:creator>
  <cp:lastModifiedBy>Emily</cp:lastModifiedBy>
  <cp:revision>75</cp:revision>
  <cp:lastPrinted>2021-10-26T15:29:00Z</cp:lastPrinted>
  <dcterms:created xsi:type="dcterms:W3CDTF">2021-10-22T13:03:00Z</dcterms:created>
  <dcterms:modified xsi:type="dcterms:W3CDTF">2021-12-06T18:40:33Z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0x010100FE4249FBCB944A448AFFC7AD2E1DCB2B</vt:lpwstr>
  </property>
  <property fmtid="{D5CDD505-2E9C-101B-9397-08002B2CF9AE}" pid="3" name="ICV">
    <vt:lpwstr>A25AF80C7B8447268702C659390B4C21</vt:lpwstr>
  </property>
  <property fmtid="{D5CDD505-2E9C-101B-9397-08002B2CF9AE}" pid="4" name="KSOProductBuildVer">
    <vt:lpwstr>1033-11.2.0.10382</vt:lpwstr>
  </property>
</Properties>
</file>