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2"/>
  </p:notesMasterIdLst>
  <p:handoutMasterIdLst>
    <p:handoutMasterId r:id="rId43"/>
  </p:handoutMasterIdLst>
  <p:sldIdLst>
    <p:sldId id="256" r:id="rId2"/>
    <p:sldId id="270" r:id="rId3"/>
    <p:sldId id="322" r:id="rId4"/>
    <p:sldId id="323" r:id="rId5"/>
    <p:sldId id="321" r:id="rId6"/>
    <p:sldId id="324" r:id="rId7"/>
    <p:sldId id="311" r:id="rId8"/>
    <p:sldId id="271" r:id="rId9"/>
    <p:sldId id="314" r:id="rId10"/>
    <p:sldId id="286" r:id="rId11"/>
    <p:sldId id="296" r:id="rId12"/>
    <p:sldId id="320" r:id="rId13"/>
    <p:sldId id="297" r:id="rId14"/>
    <p:sldId id="298" r:id="rId15"/>
    <p:sldId id="299" r:id="rId16"/>
    <p:sldId id="300" r:id="rId17"/>
    <p:sldId id="295" r:id="rId18"/>
    <p:sldId id="306" r:id="rId19"/>
    <p:sldId id="305" r:id="rId20"/>
    <p:sldId id="280" r:id="rId21"/>
    <p:sldId id="313" r:id="rId22"/>
    <p:sldId id="312" r:id="rId23"/>
    <p:sldId id="318" r:id="rId24"/>
    <p:sldId id="259" r:id="rId25"/>
    <p:sldId id="309" r:id="rId26"/>
    <p:sldId id="260" r:id="rId27"/>
    <p:sldId id="261" r:id="rId28"/>
    <p:sldId id="262" r:id="rId29"/>
    <p:sldId id="325" r:id="rId30"/>
    <p:sldId id="326" r:id="rId31"/>
    <p:sldId id="327" r:id="rId32"/>
    <p:sldId id="310" r:id="rId33"/>
    <p:sldId id="289" r:id="rId34"/>
    <p:sldId id="315" r:id="rId35"/>
    <p:sldId id="292" r:id="rId36"/>
    <p:sldId id="316" r:id="rId37"/>
    <p:sldId id="277" r:id="rId38"/>
    <p:sldId id="319" r:id="rId39"/>
    <p:sldId id="287" r:id="rId40"/>
    <p:sldId id="288" r:id="rId4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san Brockley" initials="SB" lastIdx="2" clrIdx="0">
    <p:extLst/>
  </p:cmAuthor>
  <p:cmAuthor id="2" name="Allison Peet" initials="AP" lastIdx="7" clrIdx="1">
    <p:extLst>
      <p:ext uri="{19B8F6BF-5375-455C-9EA6-DF929625EA0E}">
        <p15:presenceInfo xmlns:p15="http://schemas.microsoft.com/office/powerpoint/2012/main" userId="Allison Peet"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508C"/>
    <a:srgbClr val="4A7D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125" autoAdjust="0"/>
    <p:restoredTop sz="70255" autoAdjust="0"/>
  </p:normalViewPr>
  <p:slideViewPr>
    <p:cSldViewPr snapToGrid="0">
      <p:cViewPr varScale="1">
        <p:scale>
          <a:sx n="52" d="100"/>
          <a:sy n="52" d="100"/>
        </p:scale>
        <p:origin x="1362" y="6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48"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13B27B7-1181-4A37-BA5A-A58D387E59C2}" type="doc">
      <dgm:prSet loTypeId="urn:microsoft.com/office/officeart/2005/8/layout/chart3" loCatId="relationship" qsTypeId="urn:microsoft.com/office/officeart/2005/8/quickstyle/simple1" qsCatId="simple" csTypeId="urn:microsoft.com/office/officeart/2005/8/colors/accent1_2" csCatId="accent1" phldr="1"/>
      <dgm:spPr/>
      <dgm:t>
        <a:bodyPr/>
        <a:lstStyle/>
        <a:p>
          <a:endParaRPr lang="en-US"/>
        </a:p>
      </dgm:t>
    </dgm:pt>
    <dgm:pt modelId="{79101F43-5FD8-41F8-A71C-5C09E632CBE0}">
      <dgm:prSet phldrT="[Text]"/>
      <dgm:spPr/>
      <dgm:t>
        <a:bodyPr/>
        <a:lstStyle/>
        <a:p>
          <a:r>
            <a:rPr lang="en-US" b="1" dirty="0"/>
            <a:t>Instruction</a:t>
          </a:r>
        </a:p>
      </dgm:t>
    </dgm:pt>
    <dgm:pt modelId="{AB99F0F7-4B1D-40B9-AC0E-1D69267DDA38}" type="parTrans" cxnId="{C4019441-4162-46BD-A1BF-12AA0457C10F}">
      <dgm:prSet/>
      <dgm:spPr/>
      <dgm:t>
        <a:bodyPr/>
        <a:lstStyle/>
        <a:p>
          <a:endParaRPr lang="en-US"/>
        </a:p>
      </dgm:t>
    </dgm:pt>
    <dgm:pt modelId="{0E29D7DE-56B1-4C14-BED2-8A6626F6DC90}" type="sibTrans" cxnId="{C4019441-4162-46BD-A1BF-12AA0457C10F}">
      <dgm:prSet/>
      <dgm:spPr/>
      <dgm:t>
        <a:bodyPr/>
        <a:lstStyle/>
        <a:p>
          <a:endParaRPr lang="en-US"/>
        </a:p>
      </dgm:t>
    </dgm:pt>
    <dgm:pt modelId="{83A5C53E-3C85-4DCC-9953-675D67173762}">
      <dgm:prSet phldrT="[Text]"/>
      <dgm:spPr>
        <a:solidFill>
          <a:srgbClr val="7030A0"/>
        </a:solidFill>
      </dgm:spPr>
      <dgm:t>
        <a:bodyPr/>
        <a:lstStyle/>
        <a:p>
          <a:r>
            <a:rPr lang="en-US" b="1" dirty="0"/>
            <a:t>Assessment</a:t>
          </a:r>
        </a:p>
      </dgm:t>
    </dgm:pt>
    <dgm:pt modelId="{6180D770-C527-4142-92F5-9E0A0D73124F}" type="parTrans" cxnId="{F1B09D06-E047-4F89-AECC-35040233FD04}">
      <dgm:prSet/>
      <dgm:spPr/>
      <dgm:t>
        <a:bodyPr/>
        <a:lstStyle/>
        <a:p>
          <a:endParaRPr lang="en-US"/>
        </a:p>
      </dgm:t>
    </dgm:pt>
    <dgm:pt modelId="{D9C9D1BF-6461-4C56-86F9-129127DF268E}" type="sibTrans" cxnId="{F1B09D06-E047-4F89-AECC-35040233FD04}">
      <dgm:prSet/>
      <dgm:spPr/>
      <dgm:t>
        <a:bodyPr/>
        <a:lstStyle/>
        <a:p>
          <a:endParaRPr lang="en-US"/>
        </a:p>
      </dgm:t>
    </dgm:pt>
    <dgm:pt modelId="{8E1C04FA-E056-4B7B-93DF-9B6932D5E20C}">
      <dgm:prSet phldrT="[Text]"/>
      <dgm:spPr>
        <a:solidFill>
          <a:schemeClr val="accent2">
            <a:lumMod val="75000"/>
          </a:schemeClr>
        </a:solidFill>
      </dgm:spPr>
      <dgm:t>
        <a:bodyPr/>
        <a:lstStyle/>
        <a:p>
          <a:r>
            <a:rPr lang="en-US" b="1" dirty="0"/>
            <a:t>Curriculum</a:t>
          </a:r>
        </a:p>
      </dgm:t>
    </dgm:pt>
    <dgm:pt modelId="{8B340735-F4A6-4FC8-860D-F573C0DD5BA7}" type="parTrans" cxnId="{7685B1CB-35BA-4824-8F2B-116EA9FE0157}">
      <dgm:prSet/>
      <dgm:spPr/>
      <dgm:t>
        <a:bodyPr/>
        <a:lstStyle/>
        <a:p>
          <a:endParaRPr lang="en-US"/>
        </a:p>
      </dgm:t>
    </dgm:pt>
    <dgm:pt modelId="{117C9B61-7C2E-4947-8B8F-5119B4873036}" type="sibTrans" cxnId="{7685B1CB-35BA-4824-8F2B-116EA9FE0157}">
      <dgm:prSet/>
      <dgm:spPr/>
      <dgm:t>
        <a:bodyPr/>
        <a:lstStyle/>
        <a:p>
          <a:endParaRPr lang="en-US"/>
        </a:p>
      </dgm:t>
    </dgm:pt>
    <dgm:pt modelId="{034A0FC9-882A-4E2C-960D-8278B0CD47FB}">
      <dgm:prSet phldrT="[Text]"/>
      <dgm:spPr>
        <a:solidFill>
          <a:srgbClr val="00B0F0"/>
        </a:solidFill>
      </dgm:spPr>
      <dgm:t>
        <a:bodyPr/>
        <a:lstStyle/>
        <a:p>
          <a:r>
            <a:rPr lang="en-US" b="1" dirty="0"/>
            <a:t>Standards</a:t>
          </a:r>
        </a:p>
      </dgm:t>
    </dgm:pt>
    <dgm:pt modelId="{4CF5828C-15B4-4088-A990-FE31245EE3A8}" type="parTrans" cxnId="{1689249A-5EB0-4A4E-859B-431D2975BE37}">
      <dgm:prSet/>
      <dgm:spPr/>
      <dgm:t>
        <a:bodyPr/>
        <a:lstStyle/>
        <a:p>
          <a:endParaRPr lang="en-US"/>
        </a:p>
      </dgm:t>
    </dgm:pt>
    <dgm:pt modelId="{046EA549-D78F-478C-BE85-0CA140984A42}" type="sibTrans" cxnId="{1689249A-5EB0-4A4E-859B-431D2975BE37}">
      <dgm:prSet/>
      <dgm:spPr/>
      <dgm:t>
        <a:bodyPr/>
        <a:lstStyle/>
        <a:p>
          <a:endParaRPr lang="en-US"/>
        </a:p>
      </dgm:t>
    </dgm:pt>
    <dgm:pt modelId="{E8B504D3-7502-440B-AFBB-B2B902B4E24A}" type="pres">
      <dgm:prSet presAssocID="{A13B27B7-1181-4A37-BA5A-A58D387E59C2}" presName="compositeShape" presStyleCnt="0">
        <dgm:presLayoutVars>
          <dgm:chMax val="7"/>
          <dgm:dir/>
          <dgm:resizeHandles val="exact"/>
        </dgm:presLayoutVars>
      </dgm:prSet>
      <dgm:spPr/>
    </dgm:pt>
    <dgm:pt modelId="{31F2D177-A487-4C9A-A0CD-7A4292DABDDA}" type="pres">
      <dgm:prSet presAssocID="{A13B27B7-1181-4A37-BA5A-A58D387E59C2}" presName="wedge1" presStyleLbl="node1" presStyleIdx="0" presStyleCnt="4" custLinFactNeighborX="-4169" custLinFactNeighborY="4169"/>
      <dgm:spPr/>
    </dgm:pt>
    <dgm:pt modelId="{F6194395-BEBE-4FD6-A7D7-D8A15E4CE756}" type="pres">
      <dgm:prSet presAssocID="{A13B27B7-1181-4A37-BA5A-A58D387E59C2}" presName="wedge1Tx" presStyleLbl="node1" presStyleIdx="0" presStyleCnt="4">
        <dgm:presLayoutVars>
          <dgm:chMax val="0"/>
          <dgm:chPref val="0"/>
          <dgm:bulletEnabled val="1"/>
        </dgm:presLayoutVars>
      </dgm:prSet>
      <dgm:spPr/>
    </dgm:pt>
    <dgm:pt modelId="{78E4BDB7-67F7-4B69-B892-509898418F9A}" type="pres">
      <dgm:prSet presAssocID="{A13B27B7-1181-4A37-BA5A-A58D387E59C2}" presName="wedge2" presStyleLbl="node1" presStyleIdx="1" presStyleCnt="4"/>
      <dgm:spPr/>
    </dgm:pt>
    <dgm:pt modelId="{ECA20D39-010D-43D5-AFAA-3B5328A7F74B}" type="pres">
      <dgm:prSet presAssocID="{A13B27B7-1181-4A37-BA5A-A58D387E59C2}" presName="wedge2Tx" presStyleLbl="node1" presStyleIdx="1" presStyleCnt="4">
        <dgm:presLayoutVars>
          <dgm:chMax val="0"/>
          <dgm:chPref val="0"/>
          <dgm:bulletEnabled val="1"/>
        </dgm:presLayoutVars>
      </dgm:prSet>
      <dgm:spPr/>
    </dgm:pt>
    <dgm:pt modelId="{5CE0CDB2-D8B4-4599-B632-DB38F9250CCB}" type="pres">
      <dgm:prSet presAssocID="{A13B27B7-1181-4A37-BA5A-A58D387E59C2}" presName="wedge3" presStyleLbl="node1" presStyleIdx="2" presStyleCnt="4"/>
      <dgm:spPr/>
    </dgm:pt>
    <dgm:pt modelId="{AD338701-65D7-4D74-A1C1-2F6E8FBF056C}" type="pres">
      <dgm:prSet presAssocID="{A13B27B7-1181-4A37-BA5A-A58D387E59C2}" presName="wedge3Tx" presStyleLbl="node1" presStyleIdx="2" presStyleCnt="4">
        <dgm:presLayoutVars>
          <dgm:chMax val="0"/>
          <dgm:chPref val="0"/>
          <dgm:bulletEnabled val="1"/>
        </dgm:presLayoutVars>
      </dgm:prSet>
      <dgm:spPr/>
    </dgm:pt>
    <dgm:pt modelId="{C102362C-EBBA-4362-8445-32FA3885CBFE}" type="pres">
      <dgm:prSet presAssocID="{A13B27B7-1181-4A37-BA5A-A58D387E59C2}" presName="wedge4" presStyleLbl="node1" presStyleIdx="3" presStyleCnt="4"/>
      <dgm:spPr/>
    </dgm:pt>
    <dgm:pt modelId="{DD2D4F6B-8213-43B1-B523-0B0AA48B1C20}" type="pres">
      <dgm:prSet presAssocID="{A13B27B7-1181-4A37-BA5A-A58D387E59C2}" presName="wedge4Tx" presStyleLbl="node1" presStyleIdx="3" presStyleCnt="4">
        <dgm:presLayoutVars>
          <dgm:chMax val="0"/>
          <dgm:chPref val="0"/>
          <dgm:bulletEnabled val="1"/>
        </dgm:presLayoutVars>
      </dgm:prSet>
      <dgm:spPr/>
    </dgm:pt>
  </dgm:ptLst>
  <dgm:cxnLst>
    <dgm:cxn modelId="{72D36703-5D1A-41B3-B326-2FF58CFABBCE}" type="presOf" srcId="{79101F43-5FD8-41F8-A71C-5C09E632CBE0}" destId="{31F2D177-A487-4C9A-A0CD-7A4292DABDDA}" srcOrd="0" destOrd="0" presId="urn:microsoft.com/office/officeart/2005/8/layout/chart3"/>
    <dgm:cxn modelId="{F1B09D06-E047-4F89-AECC-35040233FD04}" srcId="{A13B27B7-1181-4A37-BA5A-A58D387E59C2}" destId="{83A5C53E-3C85-4DCC-9953-675D67173762}" srcOrd="1" destOrd="0" parTransId="{6180D770-C527-4142-92F5-9E0A0D73124F}" sibTransId="{D9C9D1BF-6461-4C56-86F9-129127DF268E}"/>
    <dgm:cxn modelId="{52BB2C2E-5FEC-4AB2-A104-263DBFDBFDE8}" type="presOf" srcId="{79101F43-5FD8-41F8-A71C-5C09E632CBE0}" destId="{F6194395-BEBE-4FD6-A7D7-D8A15E4CE756}" srcOrd="1" destOrd="0" presId="urn:microsoft.com/office/officeart/2005/8/layout/chart3"/>
    <dgm:cxn modelId="{C4019441-4162-46BD-A1BF-12AA0457C10F}" srcId="{A13B27B7-1181-4A37-BA5A-A58D387E59C2}" destId="{79101F43-5FD8-41F8-A71C-5C09E632CBE0}" srcOrd="0" destOrd="0" parTransId="{AB99F0F7-4B1D-40B9-AC0E-1D69267DDA38}" sibTransId="{0E29D7DE-56B1-4C14-BED2-8A6626F6DC90}"/>
    <dgm:cxn modelId="{EDD1F868-1C50-452F-B36C-61CEA8E3F3F5}" type="presOf" srcId="{A13B27B7-1181-4A37-BA5A-A58D387E59C2}" destId="{E8B504D3-7502-440B-AFBB-B2B902B4E24A}" srcOrd="0" destOrd="0" presId="urn:microsoft.com/office/officeart/2005/8/layout/chart3"/>
    <dgm:cxn modelId="{BF294B70-240F-4B56-A6BA-0694BBBDA8A5}" type="presOf" srcId="{83A5C53E-3C85-4DCC-9953-675D67173762}" destId="{ECA20D39-010D-43D5-AFAA-3B5328A7F74B}" srcOrd="1" destOrd="0" presId="urn:microsoft.com/office/officeart/2005/8/layout/chart3"/>
    <dgm:cxn modelId="{E3DF4A79-6374-494B-84FD-47202C99E29C}" type="presOf" srcId="{034A0FC9-882A-4E2C-960D-8278B0CD47FB}" destId="{DD2D4F6B-8213-43B1-B523-0B0AA48B1C20}" srcOrd="1" destOrd="0" presId="urn:microsoft.com/office/officeart/2005/8/layout/chart3"/>
    <dgm:cxn modelId="{1689249A-5EB0-4A4E-859B-431D2975BE37}" srcId="{A13B27B7-1181-4A37-BA5A-A58D387E59C2}" destId="{034A0FC9-882A-4E2C-960D-8278B0CD47FB}" srcOrd="3" destOrd="0" parTransId="{4CF5828C-15B4-4088-A990-FE31245EE3A8}" sibTransId="{046EA549-D78F-478C-BE85-0CA140984A42}"/>
    <dgm:cxn modelId="{9776B2B8-BC78-4857-A3EF-E6C77DC6E465}" type="presOf" srcId="{8E1C04FA-E056-4B7B-93DF-9B6932D5E20C}" destId="{AD338701-65D7-4D74-A1C1-2F6E8FBF056C}" srcOrd="1" destOrd="0" presId="urn:microsoft.com/office/officeart/2005/8/layout/chart3"/>
    <dgm:cxn modelId="{110D31B9-AAA1-42B2-B52B-71D49862A503}" type="presOf" srcId="{034A0FC9-882A-4E2C-960D-8278B0CD47FB}" destId="{C102362C-EBBA-4362-8445-32FA3885CBFE}" srcOrd="0" destOrd="0" presId="urn:microsoft.com/office/officeart/2005/8/layout/chart3"/>
    <dgm:cxn modelId="{4BAF37B9-1949-43EA-9605-5883DF24A562}" type="presOf" srcId="{8E1C04FA-E056-4B7B-93DF-9B6932D5E20C}" destId="{5CE0CDB2-D8B4-4599-B632-DB38F9250CCB}" srcOrd="0" destOrd="0" presId="urn:microsoft.com/office/officeart/2005/8/layout/chart3"/>
    <dgm:cxn modelId="{FB0482BE-06DF-4D6D-AA63-4CC7747DEF92}" type="presOf" srcId="{83A5C53E-3C85-4DCC-9953-675D67173762}" destId="{78E4BDB7-67F7-4B69-B892-509898418F9A}" srcOrd="0" destOrd="0" presId="urn:microsoft.com/office/officeart/2005/8/layout/chart3"/>
    <dgm:cxn modelId="{7685B1CB-35BA-4824-8F2B-116EA9FE0157}" srcId="{A13B27B7-1181-4A37-BA5A-A58D387E59C2}" destId="{8E1C04FA-E056-4B7B-93DF-9B6932D5E20C}" srcOrd="2" destOrd="0" parTransId="{8B340735-F4A6-4FC8-860D-F573C0DD5BA7}" sibTransId="{117C9B61-7C2E-4947-8B8F-5119B4873036}"/>
    <dgm:cxn modelId="{D09B5DFE-3E05-47DF-ADB3-9D24294CB147}" type="presParOf" srcId="{E8B504D3-7502-440B-AFBB-B2B902B4E24A}" destId="{31F2D177-A487-4C9A-A0CD-7A4292DABDDA}" srcOrd="0" destOrd="0" presId="urn:microsoft.com/office/officeart/2005/8/layout/chart3"/>
    <dgm:cxn modelId="{9BB79F8E-3E9F-42DC-A140-0795B4F2643D}" type="presParOf" srcId="{E8B504D3-7502-440B-AFBB-B2B902B4E24A}" destId="{F6194395-BEBE-4FD6-A7D7-D8A15E4CE756}" srcOrd="1" destOrd="0" presId="urn:microsoft.com/office/officeart/2005/8/layout/chart3"/>
    <dgm:cxn modelId="{0FA35826-A20C-472A-98BE-901A82668EAC}" type="presParOf" srcId="{E8B504D3-7502-440B-AFBB-B2B902B4E24A}" destId="{78E4BDB7-67F7-4B69-B892-509898418F9A}" srcOrd="2" destOrd="0" presId="urn:microsoft.com/office/officeart/2005/8/layout/chart3"/>
    <dgm:cxn modelId="{1EDB0070-C48A-45EB-8BC6-5FA10916495D}" type="presParOf" srcId="{E8B504D3-7502-440B-AFBB-B2B902B4E24A}" destId="{ECA20D39-010D-43D5-AFAA-3B5328A7F74B}" srcOrd="3" destOrd="0" presId="urn:microsoft.com/office/officeart/2005/8/layout/chart3"/>
    <dgm:cxn modelId="{77312FAB-9498-4F86-BB00-33A73D8A940E}" type="presParOf" srcId="{E8B504D3-7502-440B-AFBB-B2B902B4E24A}" destId="{5CE0CDB2-D8B4-4599-B632-DB38F9250CCB}" srcOrd="4" destOrd="0" presId="urn:microsoft.com/office/officeart/2005/8/layout/chart3"/>
    <dgm:cxn modelId="{1BFCB561-8F72-47C0-9963-86EE15B5B9AE}" type="presParOf" srcId="{E8B504D3-7502-440B-AFBB-B2B902B4E24A}" destId="{AD338701-65D7-4D74-A1C1-2F6E8FBF056C}" srcOrd="5" destOrd="0" presId="urn:microsoft.com/office/officeart/2005/8/layout/chart3"/>
    <dgm:cxn modelId="{FF338571-18B1-4854-99AE-78DED85ECEF1}" type="presParOf" srcId="{E8B504D3-7502-440B-AFBB-B2B902B4E24A}" destId="{C102362C-EBBA-4362-8445-32FA3885CBFE}" srcOrd="6" destOrd="0" presId="urn:microsoft.com/office/officeart/2005/8/layout/chart3"/>
    <dgm:cxn modelId="{ECA09E85-F0EE-410E-9B16-ACCB28E2EF31}" type="presParOf" srcId="{E8B504D3-7502-440B-AFBB-B2B902B4E24A}" destId="{DD2D4F6B-8213-43B1-B523-0B0AA48B1C20}" srcOrd="7" destOrd="0" presId="urn:microsoft.com/office/officeart/2005/8/layout/char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F2D177-A487-4C9A-A0CD-7A4292DABDDA}">
      <dsp:nvSpPr>
        <dsp:cNvPr id="0" name=""/>
        <dsp:cNvSpPr/>
      </dsp:nvSpPr>
      <dsp:spPr>
        <a:xfrm>
          <a:off x="1834051" y="623296"/>
          <a:ext cx="5379894" cy="5379894"/>
        </a:xfrm>
        <a:prstGeom prst="pie">
          <a:avLst>
            <a:gd name="adj1" fmla="val 16200000"/>
            <a:gd name="adj2" fmla="val 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en-US" sz="2600" b="1" kern="1200" dirty="0"/>
            <a:t>Instruction</a:t>
          </a:r>
        </a:p>
      </dsp:txBody>
      <dsp:txXfrm>
        <a:off x="4585482" y="1618577"/>
        <a:ext cx="1985437" cy="1601158"/>
      </dsp:txXfrm>
    </dsp:sp>
    <dsp:sp modelId="{78E4BDB7-67F7-4B69-B892-509898418F9A}">
      <dsp:nvSpPr>
        <dsp:cNvPr id="0" name=""/>
        <dsp:cNvSpPr/>
      </dsp:nvSpPr>
      <dsp:spPr>
        <a:xfrm>
          <a:off x="1831614" y="625732"/>
          <a:ext cx="5379894" cy="5379894"/>
        </a:xfrm>
        <a:prstGeom prst="pie">
          <a:avLst>
            <a:gd name="adj1" fmla="val 0"/>
            <a:gd name="adj2" fmla="val 5400000"/>
          </a:avLst>
        </a:prstGeom>
        <a:solidFill>
          <a:srgbClr val="7030A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en-US" sz="2600" b="1" kern="1200" dirty="0"/>
            <a:t>Assessment</a:t>
          </a:r>
        </a:p>
      </dsp:txBody>
      <dsp:txXfrm>
        <a:off x="4617631" y="3411749"/>
        <a:ext cx="1985437" cy="1601158"/>
      </dsp:txXfrm>
    </dsp:sp>
    <dsp:sp modelId="{5CE0CDB2-D8B4-4599-B632-DB38F9250CCB}">
      <dsp:nvSpPr>
        <dsp:cNvPr id="0" name=""/>
        <dsp:cNvSpPr/>
      </dsp:nvSpPr>
      <dsp:spPr>
        <a:xfrm>
          <a:off x="1831614" y="625732"/>
          <a:ext cx="5379894" cy="5379894"/>
        </a:xfrm>
        <a:prstGeom prst="pie">
          <a:avLst>
            <a:gd name="adj1" fmla="val 5400000"/>
            <a:gd name="adj2" fmla="val 10800000"/>
          </a:avLst>
        </a:prstGeom>
        <a:solidFill>
          <a:schemeClr val="accent2">
            <a:lumMod val="75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en-US" sz="2600" b="1" kern="1200" dirty="0"/>
            <a:t>Curriculum</a:t>
          </a:r>
        </a:p>
      </dsp:txBody>
      <dsp:txXfrm>
        <a:off x="2440055" y="3411749"/>
        <a:ext cx="1985437" cy="1601158"/>
      </dsp:txXfrm>
    </dsp:sp>
    <dsp:sp modelId="{C102362C-EBBA-4362-8445-32FA3885CBFE}">
      <dsp:nvSpPr>
        <dsp:cNvPr id="0" name=""/>
        <dsp:cNvSpPr/>
      </dsp:nvSpPr>
      <dsp:spPr>
        <a:xfrm>
          <a:off x="1831614" y="625732"/>
          <a:ext cx="5379894" cy="5379894"/>
        </a:xfrm>
        <a:prstGeom prst="pie">
          <a:avLst>
            <a:gd name="adj1" fmla="val 10800000"/>
            <a:gd name="adj2" fmla="val 16200000"/>
          </a:avLst>
        </a:prstGeom>
        <a:solidFill>
          <a:srgbClr val="00B0F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en-US" sz="2600" b="1" kern="1200" dirty="0"/>
            <a:t>Standards</a:t>
          </a:r>
        </a:p>
      </dsp:txBody>
      <dsp:txXfrm>
        <a:off x="2440055" y="1618451"/>
        <a:ext cx="1985437" cy="1601158"/>
      </dsp:txXfrm>
    </dsp:sp>
  </dsp:spTree>
</dsp:drawing>
</file>

<file path=ppt/diagrams/layout1.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1F72150-961E-4DAD-AD05-7691B1D54E73}"/>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a:extLst>
              <a:ext uri="{FF2B5EF4-FFF2-40B4-BE49-F238E27FC236}">
                <a16:creationId xmlns:a16="http://schemas.microsoft.com/office/drawing/2014/main" id="{450269A7-EB96-420A-B62E-AC8EF0DADAA6}"/>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E27ADCE4-350D-4967-A6B2-BEB0442424C5}" type="datetimeFigureOut">
              <a:rPr lang="en-US" smtClean="0"/>
              <a:t>4/16/2018</a:t>
            </a:fld>
            <a:endParaRPr lang="en-US"/>
          </a:p>
        </p:txBody>
      </p:sp>
      <p:sp>
        <p:nvSpPr>
          <p:cNvPr id="4" name="Footer Placeholder 3">
            <a:extLst>
              <a:ext uri="{FF2B5EF4-FFF2-40B4-BE49-F238E27FC236}">
                <a16:creationId xmlns:a16="http://schemas.microsoft.com/office/drawing/2014/main" id="{EAEECF8D-884F-44B5-BBEA-1D45AA6506DD}"/>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74B13CD-FC8B-456C-8EFE-E2846B8A33C2}"/>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26075512-2B01-4602-BCFE-A28C20563637}" type="slidenum">
              <a:rPr lang="en-US" smtClean="0"/>
              <a:t>‹#›</a:t>
            </a:fld>
            <a:endParaRPr lang="en-US"/>
          </a:p>
        </p:txBody>
      </p:sp>
    </p:spTree>
    <p:extLst>
      <p:ext uri="{BB962C8B-B14F-4D97-AF65-F5344CB8AC3E}">
        <p14:creationId xmlns:p14="http://schemas.microsoft.com/office/powerpoint/2010/main" val="9070507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F445366B-C0C3-4B9A-B2BC-D0CD971979FA}" type="datetimeFigureOut">
              <a:rPr lang="en-US" smtClean="0"/>
              <a:t>4/16/2018</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6D0A5526-A0ED-4581-921A-7CF8C87FF965}" type="slidenum">
              <a:rPr lang="en-US" smtClean="0"/>
              <a:t>‹#›</a:t>
            </a:fld>
            <a:endParaRPr lang="en-US" dirty="0"/>
          </a:p>
        </p:txBody>
      </p:sp>
    </p:spTree>
    <p:extLst>
      <p:ext uri="{BB962C8B-B14F-4D97-AF65-F5344CB8AC3E}">
        <p14:creationId xmlns:p14="http://schemas.microsoft.com/office/powerpoint/2010/main" val="38203061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and INTRODUCTIONS</a:t>
            </a:r>
          </a:p>
        </p:txBody>
      </p:sp>
      <p:sp>
        <p:nvSpPr>
          <p:cNvPr id="4" name="Slide Number Placeholder 3"/>
          <p:cNvSpPr>
            <a:spLocks noGrp="1"/>
          </p:cNvSpPr>
          <p:nvPr>
            <p:ph type="sldNum" sz="quarter" idx="10"/>
          </p:nvPr>
        </p:nvSpPr>
        <p:spPr/>
        <p:txBody>
          <a:bodyPr/>
          <a:lstStyle/>
          <a:p>
            <a:fld id="{6D0A5526-A0ED-4581-921A-7CF8C87FF965}" type="slidenum">
              <a:rPr lang="en-US" smtClean="0"/>
              <a:t>1</a:t>
            </a:fld>
            <a:endParaRPr lang="en-US" dirty="0"/>
          </a:p>
        </p:txBody>
      </p:sp>
    </p:spTree>
    <p:extLst>
      <p:ext uri="{BB962C8B-B14F-4D97-AF65-F5344CB8AC3E}">
        <p14:creationId xmlns:p14="http://schemas.microsoft.com/office/powerpoint/2010/main" val="10353969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If we take a closer look at</a:t>
            </a:r>
            <a:r>
              <a:rPr lang="en-US" b="0" baseline="0" dirty="0"/>
              <a:t> the revision timeline, we gain a better understanding of how the revised standards meet the 2015 legislation </a:t>
            </a:r>
            <a:r>
              <a:rPr lang="en" b="0" baseline="0" dirty="0">
                <a:sym typeface="Arial"/>
              </a:rPr>
              <a:t>requiring </a:t>
            </a:r>
            <a:r>
              <a:rPr lang="en" b="0" dirty="0">
                <a:sym typeface="Arial"/>
              </a:rPr>
              <a:t>that standards be reevaluated with stakeholder input.</a:t>
            </a:r>
          </a:p>
          <a:p>
            <a:r>
              <a:rPr lang="en" b="1" dirty="0">
                <a:sym typeface="Arial"/>
              </a:rPr>
              <a:t>(</a:t>
            </a:r>
            <a:r>
              <a:rPr lang="en-US" b="1" baseline="0" dirty="0"/>
              <a:t>advance animation)</a:t>
            </a:r>
            <a:endParaRPr lang="en" b="1" dirty="0">
              <a:sym typeface="Arial"/>
            </a:endParaRPr>
          </a:p>
          <a:p>
            <a:r>
              <a:rPr lang="en" b="0" dirty="0">
                <a:sym typeface="Arial"/>
              </a:rPr>
              <a:t>Begining</a:t>
            </a:r>
            <a:r>
              <a:rPr lang="en" b="0" baseline="0" dirty="0">
                <a:sym typeface="Arial"/>
              </a:rPr>
              <a:t> just over two years ago, in the </a:t>
            </a:r>
            <a:r>
              <a:rPr lang="en" b="0" dirty="0">
                <a:sym typeface="Arial"/>
              </a:rPr>
              <a:t>Fall of 2015, NYSED began by conducting</a:t>
            </a:r>
            <a:r>
              <a:rPr lang="en" b="0" baseline="0" dirty="0">
                <a:sym typeface="Arial"/>
              </a:rPr>
              <a:t> </a:t>
            </a:r>
            <a:r>
              <a:rPr lang="en" b="0" dirty="0">
                <a:sym typeface="Arial"/>
              </a:rPr>
              <a:t>a survey of teachers, parents, and other stakeholders about the current standards. There were more than 10,500 respondents providing</a:t>
            </a:r>
            <a:r>
              <a:rPr lang="en" b="0" baseline="0" dirty="0">
                <a:sym typeface="Arial"/>
              </a:rPr>
              <a:t> over 750,000 pieces of feedback.</a:t>
            </a:r>
            <a:endParaRPr lang="en" b="0" dirty="0">
              <a:sym typeface="Arial"/>
            </a:endParaRPr>
          </a:p>
          <a:p>
            <a:r>
              <a:rPr lang="en-US" dirty="0"/>
              <a:t> </a:t>
            </a:r>
          </a:p>
        </p:txBody>
      </p:sp>
      <p:sp>
        <p:nvSpPr>
          <p:cNvPr id="4" name="Slide Number Placeholder 3"/>
          <p:cNvSpPr>
            <a:spLocks noGrp="1"/>
          </p:cNvSpPr>
          <p:nvPr>
            <p:ph type="sldNum" sz="quarter" idx="10"/>
          </p:nvPr>
        </p:nvSpPr>
        <p:spPr/>
        <p:txBody>
          <a:bodyPr/>
          <a:lstStyle/>
          <a:p>
            <a:fld id="{6D0A5526-A0ED-4581-921A-7CF8C87FF965}" type="slidenum">
              <a:rPr lang="en-US" smtClean="0"/>
              <a:t>10</a:t>
            </a:fld>
            <a:endParaRPr lang="en-US"/>
          </a:p>
        </p:txBody>
      </p:sp>
    </p:spTree>
    <p:extLst>
      <p:ext uri="{BB962C8B-B14F-4D97-AF65-F5344CB8AC3E}">
        <p14:creationId xmlns:p14="http://schemas.microsoft.com/office/powerpoint/2010/main" val="29476163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following spring, April of 2016, the New York State Education Department formed a committee which included more than 68 educators and key stakeholders. This committee came together to meet for a full week </a:t>
            </a:r>
            <a:r>
              <a:rPr lang="en-US" dirty="0"/>
              <a:t>in July to</a:t>
            </a:r>
            <a:r>
              <a:rPr lang="en-US" baseline="0" dirty="0"/>
              <a:t> begin the Mathematics Learning Standards Review process.</a:t>
            </a:r>
            <a:endParaRPr lang="en-US" dirty="0"/>
          </a:p>
        </p:txBody>
      </p:sp>
      <p:sp>
        <p:nvSpPr>
          <p:cNvPr id="4" name="Slide Number Placeholder 3"/>
          <p:cNvSpPr>
            <a:spLocks noGrp="1"/>
          </p:cNvSpPr>
          <p:nvPr>
            <p:ph type="sldNum" sz="quarter" idx="10"/>
          </p:nvPr>
        </p:nvSpPr>
        <p:spPr/>
        <p:txBody>
          <a:bodyPr/>
          <a:lstStyle/>
          <a:p>
            <a:fld id="{6D0A5526-A0ED-4581-921A-7CF8C87FF965}" type="slidenum">
              <a:rPr lang="en-US" smtClean="0"/>
              <a:t>11</a:t>
            </a:fld>
            <a:endParaRPr lang="en-US" dirty="0"/>
          </a:p>
        </p:txBody>
      </p:sp>
    </p:spTree>
    <p:extLst>
      <p:ext uri="{BB962C8B-B14F-4D97-AF65-F5344CB8AC3E}">
        <p14:creationId xmlns:p14="http://schemas.microsoft.com/office/powerpoint/2010/main" val="5312988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a:t>
            </a:r>
            <a:r>
              <a:rPr lang="en-US" baseline="0" dirty="0"/>
              <a:t> mathematics, the 68 member committee was broken up into seven subcommittee groups (Prekindergarten-Grade 2, Grades 3-5, Grades 6-8, Algebra I, Algebra II, Geometry and Plus Standards) that were comprised of NYS teachers, parents, curriculum specialists, school administrators and college professors.  </a:t>
            </a:r>
          </a:p>
          <a:p>
            <a:endParaRPr lang="en-US" dirty="0"/>
          </a:p>
          <a:p>
            <a:r>
              <a:rPr lang="en-US" baseline="0" dirty="0"/>
              <a:t>At the elementary/middle level there were 2 grade level teachers for each grade level within the band, as well as a special education teacher, bilingual teacher, and 2 administrators . There was parent representation in each band as well.  At the high school level, there were 3 or 4 classroom teachers in each band.  A special education teacher was in the Algebra I group, and parent representation was in Algebra I, II and Geometry.  We had an additional math coach, bilingual teacher, administrator, special education teacher and a higher education professor float amongst high school groups to aid accordingly.</a:t>
            </a:r>
          </a:p>
          <a:p>
            <a:endParaRPr lang="en-US" baseline="0" dirty="0"/>
          </a:p>
          <a:p>
            <a:r>
              <a:rPr lang="en-US" baseline="0" dirty="0"/>
              <a:t>For English Language Arts, the grade band committees were broken up into grades P-2, 3-5, 6-8, 9-12, and Literacy 6-12. P-12 classroom teachers, parents, curriculum specialists, school librarians, and college professors were all involved in the review and revisions. Each grade-band room was facilitated by a New York State educator, including a superintendent, two middle school teachers, and two high school teachers. </a:t>
            </a:r>
            <a:endParaRPr lang="en-US" dirty="0"/>
          </a:p>
        </p:txBody>
      </p:sp>
      <p:sp>
        <p:nvSpPr>
          <p:cNvPr id="4" name="Slide Number Placeholder 3"/>
          <p:cNvSpPr>
            <a:spLocks noGrp="1"/>
          </p:cNvSpPr>
          <p:nvPr>
            <p:ph type="sldNum" sz="quarter" idx="10"/>
          </p:nvPr>
        </p:nvSpPr>
        <p:spPr/>
        <p:txBody>
          <a:bodyPr/>
          <a:lstStyle/>
          <a:p>
            <a:fld id="{F13BF07A-136E-47B9-9BDE-046C81EA3098}" type="slidenum">
              <a:rPr lang="en-US" smtClean="0"/>
              <a:t>12</a:t>
            </a:fld>
            <a:endParaRPr lang="en-US"/>
          </a:p>
        </p:txBody>
      </p:sp>
    </p:spTree>
    <p:extLst>
      <p:ext uri="{BB962C8B-B14F-4D97-AF65-F5344CB8AC3E}">
        <p14:creationId xmlns:p14="http://schemas.microsoft.com/office/powerpoint/2010/main" val="13008086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By September,</a:t>
            </a:r>
            <a:r>
              <a:rPr lang="en-US" baseline="0" dirty="0"/>
              <a:t> the Education Department released a new draft </a:t>
            </a:r>
            <a:r>
              <a:rPr lang="en-US" dirty="0"/>
              <a:t>of the mathematics</a:t>
            </a:r>
            <a:r>
              <a:rPr lang="en-US" baseline="0" dirty="0"/>
              <a:t> learning standards, and once again sought public comment, resulting in an additional 4,100 comments.</a:t>
            </a:r>
            <a:endParaRPr lang="en-US" dirty="0"/>
          </a:p>
        </p:txBody>
      </p:sp>
      <p:sp>
        <p:nvSpPr>
          <p:cNvPr id="4" name="Slide Number Placeholder 3"/>
          <p:cNvSpPr>
            <a:spLocks noGrp="1"/>
          </p:cNvSpPr>
          <p:nvPr>
            <p:ph type="sldNum" sz="quarter" idx="10"/>
          </p:nvPr>
        </p:nvSpPr>
        <p:spPr/>
        <p:txBody>
          <a:bodyPr/>
          <a:lstStyle/>
          <a:p>
            <a:fld id="{6D0A5526-A0ED-4581-921A-7CF8C87FF965}" type="slidenum">
              <a:rPr lang="en-US" smtClean="0"/>
              <a:t>13</a:t>
            </a:fld>
            <a:endParaRPr lang="en-US" dirty="0"/>
          </a:p>
        </p:txBody>
      </p:sp>
    </p:spTree>
    <p:extLst>
      <p:ext uri="{BB962C8B-B14F-4D97-AF65-F5344CB8AC3E}">
        <p14:creationId xmlns:p14="http://schemas.microsoft.com/office/powerpoint/2010/main" val="26602090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The</a:t>
            </a:r>
            <a:r>
              <a:rPr lang="en-US" baseline="0" dirty="0"/>
              <a:t> Mathematics Content Advisory Panel and other committees reviewed each standard, and made additional necessary modifications based upon professional expertise as well as input generated from public comment and various child development experts.</a:t>
            </a:r>
          </a:p>
          <a:p>
            <a:pPr defTabSz="931774">
              <a:defRPr/>
            </a:pPr>
            <a:r>
              <a:rPr lang="en-US" baseline="0" dirty="0"/>
              <a:t>*You will be able to hear more from the New York State Early Learning Task force if you choose to attend the afternoon breakout session (Early Learning and the Standards).</a:t>
            </a:r>
            <a:endParaRPr lang="en-US" dirty="0"/>
          </a:p>
        </p:txBody>
      </p:sp>
      <p:sp>
        <p:nvSpPr>
          <p:cNvPr id="4" name="Slide Number Placeholder 3"/>
          <p:cNvSpPr>
            <a:spLocks noGrp="1"/>
          </p:cNvSpPr>
          <p:nvPr>
            <p:ph type="sldNum" sz="quarter" idx="10"/>
          </p:nvPr>
        </p:nvSpPr>
        <p:spPr/>
        <p:txBody>
          <a:bodyPr/>
          <a:lstStyle/>
          <a:p>
            <a:fld id="{6D0A5526-A0ED-4581-921A-7CF8C87FF965}" type="slidenum">
              <a:rPr lang="en-US" smtClean="0"/>
              <a:t>14</a:t>
            </a:fld>
            <a:endParaRPr lang="en-US" dirty="0"/>
          </a:p>
        </p:txBody>
      </p:sp>
    </p:spTree>
    <p:extLst>
      <p:ext uri="{BB962C8B-B14F-4D97-AF65-F5344CB8AC3E}">
        <p14:creationId xmlns:p14="http://schemas.microsoft.com/office/powerpoint/2010/main" val="5290045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In May</a:t>
            </a:r>
            <a:r>
              <a:rPr lang="en-US" baseline="0" dirty="0"/>
              <a:t> of 2017, the revised learning standards were presented to the New York State Board of Regents.</a:t>
            </a:r>
            <a:endParaRPr lang="en-US" dirty="0"/>
          </a:p>
        </p:txBody>
      </p:sp>
      <p:sp>
        <p:nvSpPr>
          <p:cNvPr id="4" name="Slide Number Placeholder 3"/>
          <p:cNvSpPr>
            <a:spLocks noGrp="1"/>
          </p:cNvSpPr>
          <p:nvPr>
            <p:ph type="sldNum" sz="quarter" idx="10"/>
          </p:nvPr>
        </p:nvSpPr>
        <p:spPr/>
        <p:txBody>
          <a:bodyPr/>
          <a:lstStyle/>
          <a:p>
            <a:fld id="{6D0A5526-A0ED-4581-921A-7CF8C87FF965}" type="slidenum">
              <a:rPr lang="en-US" smtClean="0"/>
              <a:t>15</a:t>
            </a:fld>
            <a:endParaRPr lang="en-US" dirty="0"/>
          </a:p>
        </p:txBody>
      </p:sp>
    </p:spTree>
    <p:extLst>
      <p:ext uri="{BB962C8B-B14F-4D97-AF65-F5344CB8AC3E}">
        <p14:creationId xmlns:p14="http://schemas.microsoft.com/office/powerpoint/2010/main" val="10446893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In September 2017, the Next</a:t>
            </a:r>
            <a:r>
              <a:rPr lang="en-US" baseline="0" dirty="0"/>
              <a:t> Generation Mathematics Learning Standards were approved by the New York State Board of Regents.</a:t>
            </a:r>
            <a:endParaRPr lang="en-US" dirty="0"/>
          </a:p>
        </p:txBody>
      </p:sp>
      <p:sp>
        <p:nvSpPr>
          <p:cNvPr id="4" name="Slide Number Placeholder 3"/>
          <p:cNvSpPr>
            <a:spLocks noGrp="1"/>
          </p:cNvSpPr>
          <p:nvPr>
            <p:ph type="sldNum" sz="quarter" idx="10"/>
          </p:nvPr>
        </p:nvSpPr>
        <p:spPr/>
        <p:txBody>
          <a:bodyPr/>
          <a:lstStyle/>
          <a:p>
            <a:fld id="{6D0A5526-A0ED-4581-921A-7CF8C87FF965}" type="slidenum">
              <a:rPr lang="en-US" smtClean="0"/>
              <a:t>16</a:t>
            </a:fld>
            <a:endParaRPr lang="en-US" dirty="0"/>
          </a:p>
        </p:txBody>
      </p:sp>
    </p:spTree>
    <p:extLst>
      <p:ext uri="{BB962C8B-B14F-4D97-AF65-F5344CB8AC3E}">
        <p14:creationId xmlns:p14="http://schemas.microsoft.com/office/powerpoint/2010/main" val="36303298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second paragraph of the Introduction,</a:t>
            </a:r>
            <a:r>
              <a:rPr lang="en-US" baseline="0" dirty="0"/>
              <a:t> we come across four terms: Standards, Curriculum, Instruction, and Assessment.</a:t>
            </a:r>
          </a:p>
          <a:p>
            <a:pPr marL="640594" lvl="1" indent="-174708">
              <a:buFont typeface="Arial" panose="020B0604020202020204" pitchFamily="34" charset="0"/>
              <a:buChar char="•"/>
            </a:pPr>
            <a:r>
              <a:rPr lang="en-US" baseline="0" dirty="0"/>
              <a:t>How do they relate?</a:t>
            </a:r>
          </a:p>
          <a:p>
            <a:pPr marL="640594" lvl="1" indent="-174708">
              <a:buFont typeface="Arial" panose="020B0604020202020204" pitchFamily="34" charset="0"/>
              <a:buChar char="•"/>
            </a:pPr>
            <a:r>
              <a:rPr lang="en-US" baseline="0" dirty="0"/>
              <a:t>How are they different?</a:t>
            </a:r>
          </a:p>
          <a:p>
            <a:pPr marL="465887" lvl="1"/>
            <a:endParaRPr lang="en-US" baseline="0" dirty="0"/>
          </a:p>
          <a:p>
            <a:r>
              <a:rPr lang="en-US" baseline="0" dirty="0"/>
              <a:t>Let’s dive in.</a:t>
            </a:r>
          </a:p>
          <a:p>
            <a:pPr marL="174708" indent="-174708">
              <a:buFont typeface="Arial" panose="020B0604020202020204" pitchFamily="34" charset="0"/>
              <a:buChar char="•"/>
            </a:pPr>
            <a:r>
              <a:rPr lang="en-US" baseline="0" dirty="0"/>
              <a:t>The NYS Next Generation Mathematics Learning Standards were built from the revisions, additions, vertical movement of, and clarification to the NYS P-12 CCLS for mathematics which will be in effect through the school year 2019-2020.</a:t>
            </a:r>
          </a:p>
          <a:p>
            <a:pPr marL="174708" indent="-174708">
              <a:buFont typeface="Arial" panose="020B0604020202020204" pitchFamily="34" charset="0"/>
              <a:buChar char="•"/>
            </a:pPr>
            <a:r>
              <a:rPr lang="en-US" baseline="0" dirty="0"/>
              <a:t>We can agree that standards are the knowledge, skills, and understanding that we want our learners to be able to do so that they are successful in their post-secondary path of their choosing. </a:t>
            </a:r>
            <a:r>
              <a:rPr lang="en-US" dirty="0"/>
              <a:t> </a:t>
            </a:r>
            <a:r>
              <a:rPr lang="en-US" b="1" dirty="0"/>
              <a:t>(advance animation)</a:t>
            </a:r>
          </a:p>
        </p:txBody>
      </p:sp>
      <p:sp>
        <p:nvSpPr>
          <p:cNvPr id="4" name="Slide Number Placeholder 3"/>
          <p:cNvSpPr>
            <a:spLocks noGrp="1"/>
          </p:cNvSpPr>
          <p:nvPr>
            <p:ph type="sldNum" sz="quarter" idx="10"/>
          </p:nvPr>
        </p:nvSpPr>
        <p:spPr/>
        <p:txBody>
          <a:bodyPr/>
          <a:lstStyle/>
          <a:p>
            <a:fld id="{6D0A5526-A0ED-4581-921A-7CF8C87FF965}" type="slidenum">
              <a:rPr lang="en-US" smtClean="0"/>
              <a:t>17</a:t>
            </a:fld>
            <a:endParaRPr lang="en-US"/>
          </a:p>
        </p:txBody>
      </p:sp>
    </p:spTree>
    <p:extLst>
      <p:ext uri="{BB962C8B-B14F-4D97-AF65-F5344CB8AC3E}">
        <p14:creationId xmlns:p14="http://schemas.microsoft.com/office/powerpoint/2010/main" val="19883845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baseline="0" dirty="0"/>
              <a:t>These standards, which are both focused and cohesive, are intended to support student access to that knowledge and understanding, which we refer to as instruction </a:t>
            </a:r>
            <a:r>
              <a:rPr lang="en-US" b="1" baseline="0" dirty="0"/>
              <a:t>(advance animation).</a:t>
            </a:r>
            <a:r>
              <a:rPr lang="en-US" baseline="0" dirty="0"/>
              <a:t> The standards also inform educators as they devise innovative programs</a:t>
            </a:r>
            <a:r>
              <a:rPr lang="en-US" dirty="0"/>
              <a:t> in the development of </a:t>
            </a:r>
            <a:r>
              <a:rPr lang="en-US" baseline="0" dirty="0"/>
              <a:t>curriculum </a:t>
            </a:r>
            <a:r>
              <a:rPr lang="en-US" b="1" baseline="0" dirty="0"/>
              <a:t>(advance animation)</a:t>
            </a:r>
            <a:r>
              <a:rPr lang="en-US" baseline="0" dirty="0"/>
              <a:t>.</a:t>
            </a:r>
            <a:r>
              <a:rPr lang="en-US" dirty="0"/>
              <a:t> </a:t>
            </a:r>
            <a:endParaRPr lang="en-US" baseline="0" dirty="0"/>
          </a:p>
        </p:txBody>
      </p:sp>
      <p:sp>
        <p:nvSpPr>
          <p:cNvPr id="4" name="Slide Number Placeholder 3"/>
          <p:cNvSpPr>
            <a:spLocks noGrp="1"/>
          </p:cNvSpPr>
          <p:nvPr>
            <p:ph type="sldNum" sz="quarter" idx="10"/>
          </p:nvPr>
        </p:nvSpPr>
        <p:spPr/>
        <p:txBody>
          <a:bodyPr/>
          <a:lstStyle/>
          <a:p>
            <a:fld id="{6D0A5526-A0ED-4581-921A-7CF8C87FF965}" type="slidenum">
              <a:rPr lang="en-US" smtClean="0"/>
              <a:t>18</a:t>
            </a:fld>
            <a:endParaRPr lang="en-US" dirty="0"/>
          </a:p>
        </p:txBody>
      </p:sp>
    </p:spTree>
    <p:extLst>
      <p:ext uri="{BB962C8B-B14F-4D97-AF65-F5344CB8AC3E}">
        <p14:creationId xmlns:p14="http://schemas.microsoft.com/office/powerpoint/2010/main" val="24282229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a:t>We</a:t>
            </a:r>
            <a:r>
              <a:rPr lang="en-US" baseline="0" dirty="0"/>
              <a:t> find that the standards are both rigorous and balanced in conceptual understanding, procedural fluency and application.</a:t>
            </a:r>
          </a:p>
          <a:p>
            <a:pPr marL="174708" indent="-174708">
              <a:buFont typeface="Arial" panose="020B0604020202020204" pitchFamily="34" charset="0"/>
              <a:buChar char="•"/>
            </a:pPr>
            <a:r>
              <a:rPr lang="en-US" baseline="0" dirty="0"/>
              <a:t>They represent the level of achievement in mathematics that will allow students to successfully transition to either post-secondary education or workforce opportunities. </a:t>
            </a:r>
          </a:p>
          <a:p>
            <a:pPr marL="174708" indent="-174708">
              <a:buFont typeface="Arial" panose="020B0604020202020204" pitchFamily="34" charset="0"/>
              <a:buChar char="•"/>
            </a:pPr>
            <a:r>
              <a:rPr lang="en-US" baseline="0" dirty="0"/>
              <a:t>We determine student’s level of achievement through various assessments </a:t>
            </a:r>
            <a:r>
              <a:rPr lang="en-US" b="1" baseline="0" dirty="0"/>
              <a:t>(advance animation)</a:t>
            </a:r>
            <a:r>
              <a:rPr lang="en-US" baseline="0" dirty="0"/>
              <a:t>. </a:t>
            </a:r>
          </a:p>
        </p:txBody>
      </p:sp>
      <p:sp>
        <p:nvSpPr>
          <p:cNvPr id="4" name="Slide Number Placeholder 3"/>
          <p:cNvSpPr>
            <a:spLocks noGrp="1"/>
          </p:cNvSpPr>
          <p:nvPr>
            <p:ph type="sldNum" sz="quarter" idx="10"/>
          </p:nvPr>
        </p:nvSpPr>
        <p:spPr/>
        <p:txBody>
          <a:bodyPr/>
          <a:lstStyle/>
          <a:p>
            <a:fld id="{6D0A5526-A0ED-4581-921A-7CF8C87FF965}" type="slidenum">
              <a:rPr lang="en-US" smtClean="0"/>
              <a:t>19</a:t>
            </a:fld>
            <a:endParaRPr lang="en-US" dirty="0"/>
          </a:p>
        </p:txBody>
      </p:sp>
    </p:spTree>
    <p:extLst>
      <p:ext uri="{BB962C8B-B14F-4D97-AF65-F5344CB8AC3E}">
        <p14:creationId xmlns:p14="http://schemas.microsoft.com/office/powerpoint/2010/main" val="22569246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a:t>Before we begin, we</a:t>
            </a:r>
            <a:r>
              <a:rPr lang="en-US" baseline="0" dirty="0"/>
              <a:t> would like you to access your pre-downloaded or pre-printed copy of the New York State Next Generation Mathematics Learning Standards. </a:t>
            </a:r>
          </a:p>
          <a:p>
            <a:pPr marL="174708" indent="-174708">
              <a:buFont typeface="Arial" panose="020B0604020202020204" pitchFamily="34" charset="0"/>
              <a:buChar char="•"/>
            </a:pPr>
            <a:r>
              <a:rPr lang="en-US" baseline="0" dirty="0"/>
              <a:t>If you have not yet downloaded or printed a copy, you can attempt to access it online, at either of these two web addresses, which are hyperlinked on this slide.</a:t>
            </a:r>
          </a:p>
          <a:p>
            <a:pPr marL="174708" indent="-174708">
              <a:buFont typeface="Arial" panose="020B0604020202020204" pitchFamily="34" charset="0"/>
              <a:buChar char="•"/>
            </a:pPr>
            <a:r>
              <a:rPr lang="en-US" baseline="0" dirty="0"/>
              <a:t>There is limited Wi-Fi access.</a:t>
            </a:r>
            <a:endParaRPr lang="en-US" dirty="0"/>
          </a:p>
        </p:txBody>
      </p:sp>
      <p:sp>
        <p:nvSpPr>
          <p:cNvPr id="4" name="Slide Number Placeholder 3"/>
          <p:cNvSpPr>
            <a:spLocks noGrp="1"/>
          </p:cNvSpPr>
          <p:nvPr>
            <p:ph type="sldNum" sz="quarter" idx="10"/>
          </p:nvPr>
        </p:nvSpPr>
        <p:spPr/>
        <p:txBody>
          <a:bodyPr/>
          <a:lstStyle/>
          <a:p>
            <a:fld id="{6D0A5526-A0ED-4581-921A-7CF8C87FF965}" type="slidenum">
              <a:rPr lang="en-US" smtClean="0"/>
              <a:t>2</a:t>
            </a:fld>
            <a:endParaRPr lang="en-US"/>
          </a:p>
        </p:txBody>
      </p:sp>
    </p:spTree>
    <p:extLst>
      <p:ext uri="{BB962C8B-B14F-4D97-AF65-F5344CB8AC3E}">
        <p14:creationId xmlns:p14="http://schemas.microsoft.com/office/powerpoint/2010/main" val="19482357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four components: standards, curriculum, instruction, and assessment, cannot</a:t>
            </a:r>
            <a:r>
              <a:rPr lang="en-US" baseline="0" dirty="0"/>
              <a:t> stand alone.</a:t>
            </a:r>
          </a:p>
          <a:p>
            <a:endParaRPr lang="en-US" dirty="0"/>
          </a:p>
          <a:p>
            <a:r>
              <a:rPr lang="en-US" dirty="0"/>
              <a:t>Collaboratively</a:t>
            </a:r>
            <a:r>
              <a:rPr lang="en-US" baseline="0" dirty="0"/>
              <a:t> </a:t>
            </a:r>
            <a:r>
              <a:rPr lang="en-US" dirty="0"/>
              <a:t>consider how these four components work</a:t>
            </a:r>
            <a:r>
              <a:rPr lang="en-US" baseline="0" dirty="0"/>
              <a:t> together to support student learning.</a:t>
            </a:r>
          </a:p>
          <a:p>
            <a:endParaRPr lang="en-US" baseline="0" dirty="0"/>
          </a:p>
          <a:p>
            <a:r>
              <a:rPr lang="en-US" dirty="0"/>
              <a:t>Using</a:t>
            </a:r>
            <a:r>
              <a:rPr lang="en-US" baseline="0" dirty="0"/>
              <a:t> one piece of blank paper provided </a:t>
            </a:r>
            <a:r>
              <a:rPr lang="en-US" dirty="0"/>
              <a:t>at each table, develop a visual that represents </a:t>
            </a:r>
            <a:r>
              <a:rPr lang="en-US" baseline="0" dirty="0"/>
              <a:t>the relationship between standards, curriculum, instruction, and assessment AND THE IMPACT ON STUDENT LEARNING.</a:t>
            </a:r>
          </a:p>
          <a:p>
            <a:endParaRPr lang="en-US" dirty="0"/>
          </a:p>
          <a:p>
            <a:r>
              <a:rPr lang="en-US" dirty="0"/>
              <a:t>[Set the timer for 10 minutes.]</a:t>
            </a:r>
          </a:p>
          <a:p>
            <a:r>
              <a:rPr lang="en-US" dirty="0"/>
              <a:t>[Facilitators circulate the room. With three minutes remaining,</a:t>
            </a:r>
            <a:r>
              <a:rPr lang="en-US" baseline="0" dirty="0"/>
              <a:t> begin to identify 3-5 teams to share at the document camera – have teams who are presenting </a:t>
            </a:r>
            <a:r>
              <a:rPr lang="en-US" dirty="0"/>
              <a:t>come to the front to share their visual.</a:t>
            </a:r>
            <a:r>
              <a:rPr lang="en-US" baseline="0" dirty="0"/>
              <a:t>]</a:t>
            </a:r>
            <a:endParaRPr lang="en-US" dirty="0"/>
          </a:p>
          <a:p>
            <a:endParaRPr lang="en-US" dirty="0"/>
          </a:p>
        </p:txBody>
      </p:sp>
      <p:sp>
        <p:nvSpPr>
          <p:cNvPr id="4" name="Slide Number Placeholder 3"/>
          <p:cNvSpPr>
            <a:spLocks noGrp="1"/>
          </p:cNvSpPr>
          <p:nvPr>
            <p:ph type="sldNum" sz="quarter" idx="10"/>
          </p:nvPr>
        </p:nvSpPr>
        <p:spPr/>
        <p:txBody>
          <a:bodyPr/>
          <a:lstStyle/>
          <a:p>
            <a:fld id="{6D0A5526-A0ED-4581-921A-7CF8C87FF965}" type="slidenum">
              <a:rPr lang="en-US" smtClean="0"/>
              <a:t>20</a:t>
            </a:fld>
            <a:endParaRPr lang="en-US"/>
          </a:p>
        </p:txBody>
      </p:sp>
    </p:spTree>
    <p:extLst>
      <p:ext uri="{BB962C8B-B14F-4D97-AF65-F5344CB8AC3E}">
        <p14:creationId xmlns:p14="http://schemas.microsoft.com/office/powerpoint/2010/main" val="28420407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a:t>Let's go back to the </a:t>
            </a:r>
            <a:r>
              <a:rPr lang="en-US" baseline="0" dirty="0"/>
              <a:t>introduction of the standards document, where we are provided with some insight into the context for the revision of the New York State Next Generation Mathematics Learning Standards.</a:t>
            </a:r>
          </a:p>
          <a:p>
            <a:pPr marL="174708" indent="-174708">
              <a:buFont typeface="Arial" panose="020B0604020202020204" pitchFamily="34" charset="0"/>
              <a:buChar char="•"/>
            </a:pPr>
            <a:r>
              <a:rPr lang="en-US" dirty="0"/>
              <a:t>We are</a:t>
            </a:r>
            <a:r>
              <a:rPr lang="en-US" baseline="0" dirty="0"/>
              <a:t> reminded of the ever changing expectations for mathematics achievement, the increasing diversity of learner populations in our classrooms, and the necessity of including our </a:t>
            </a:r>
            <a:r>
              <a:rPr lang="en-US" dirty="0"/>
              <a:t>students</a:t>
            </a:r>
            <a:r>
              <a:rPr lang="en-US" baseline="0" dirty="0"/>
              <a:t> with disabilities.</a:t>
            </a:r>
          </a:p>
          <a:p>
            <a:pPr marL="174708" indent="-174708">
              <a:buFont typeface="Arial" panose="020B0604020202020204" pitchFamily="34" charset="0"/>
              <a:buChar char="•"/>
            </a:pPr>
            <a:r>
              <a:rPr lang="en-US" b="1" i="1" u="sng" dirty="0"/>
              <a:t>REVISIT THIS STATEMENT: There is also additional information providing a deeper </a:t>
            </a:r>
            <a:r>
              <a:rPr lang="en-US" b="1" i="1" u="sng" baseline="0" dirty="0"/>
              <a:t>understanding of the NYS Next Generation Mathematics Learning Standards</a:t>
            </a:r>
            <a:r>
              <a:rPr lang="en-US" b="1" i="1" u="sng" dirty="0"/>
              <a:t>.</a:t>
            </a:r>
          </a:p>
          <a:p>
            <a:pPr marL="174708" indent="-174708">
              <a:buFont typeface="Arial" panose="020B0604020202020204" pitchFamily="34" charset="0"/>
              <a:buChar char="•"/>
            </a:pPr>
            <a:endParaRPr lang="en-US" b="1" i="1" u="sng" dirty="0"/>
          </a:p>
          <a:p>
            <a:pPr marL="174708" indent="-174708">
              <a:buFont typeface="Arial" panose="020B0604020202020204" pitchFamily="34" charset="0"/>
              <a:buChar char="•"/>
            </a:pPr>
            <a:endParaRPr lang="en-US" b="1" i="1" u="sng" dirty="0"/>
          </a:p>
        </p:txBody>
      </p:sp>
      <p:sp>
        <p:nvSpPr>
          <p:cNvPr id="4" name="Slide Number Placeholder 3"/>
          <p:cNvSpPr>
            <a:spLocks noGrp="1"/>
          </p:cNvSpPr>
          <p:nvPr>
            <p:ph type="sldNum" sz="quarter" idx="10"/>
          </p:nvPr>
        </p:nvSpPr>
        <p:spPr/>
        <p:txBody>
          <a:bodyPr/>
          <a:lstStyle/>
          <a:p>
            <a:fld id="{6D0A5526-A0ED-4581-921A-7CF8C87FF965}" type="slidenum">
              <a:rPr lang="en-US" smtClean="0"/>
              <a:t>21</a:t>
            </a:fld>
            <a:endParaRPr lang="en-US"/>
          </a:p>
        </p:txBody>
      </p:sp>
    </p:spTree>
    <p:extLst>
      <p:ext uri="{BB962C8B-B14F-4D97-AF65-F5344CB8AC3E}">
        <p14:creationId xmlns:p14="http://schemas.microsoft.com/office/powerpoint/2010/main" val="133332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a:t>To deepen the understanding of the first 4 sections of the Introduction, we will engage</a:t>
            </a:r>
            <a:r>
              <a:rPr lang="en-US" baseline="0" dirty="0"/>
              <a:t> in a round robin jigsaw task.</a:t>
            </a:r>
          </a:p>
          <a:p>
            <a:pPr marL="174708" indent="-174708">
              <a:buFont typeface="Arial" panose="020B0604020202020204" pitchFamily="34" charset="0"/>
              <a:buChar char="•"/>
            </a:pPr>
            <a:r>
              <a:rPr lang="en-US" dirty="0"/>
              <a:t>Teams of 4 will be provided a set of task cards. </a:t>
            </a:r>
          </a:p>
          <a:p>
            <a:r>
              <a:rPr lang="en-US" b="1" dirty="0"/>
              <a:t>[2 sets of</a:t>
            </a:r>
            <a:r>
              <a:rPr lang="en-US" b="1" baseline="0" dirty="0"/>
              <a:t> </a:t>
            </a:r>
            <a:r>
              <a:rPr lang="en-US" b="1" dirty="0"/>
              <a:t>cards per table. If there are more than 8 at a table,</a:t>
            </a:r>
            <a:r>
              <a:rPr lang="en-US" b="1" baseline="0" dirty="0"/>
              <a:t> they can share cards.]</a:t>
            </a:r>
            <a:endParaRPr lang="en-US" dirty="0"/>
          </a:p>
          <a:p>
            <a:pPr marL="174708" indent="-174708">
              <a:buFont typeface="Arial" panose="020B0604020202020204" pitchFamily="34" charset="0"/>
              <a:buChar char="•"/>
            </a:pPr>
            <a:r>
              <a:rPr lang="en-US" baseline="0" dirty="0"/>
              <a:t>As you read your </a:t>
            </a:r>
            <a:r>
              <a:rPr lang="en-US" dirty="0"/>
              <a:t>task card</a:t>
            </a:r>
            <a:r>
              <a:rPr lang="en-US" baseline="0" dirty="0"/>
              <a:t>, consider what the biggest take away is, and how you envision the main message will impact future planning of </a:t>
            </a:r>
            <a:r>
              <a:rPr lang="en-US" dirty="0"/>
              <a:t>standards, curriculum</a:t>
            </a:r>
            <a:r>
              <a:rPr lang="en-US" baseline="0" dirty="0"/>
              <a:t>, instruction, and assessment.</a:t>
            </a:r>
            <a:endParaRPr lang="en-US" dirty="0"/>
          </a:p>
          <a:p>
            <a:r>
              <a:rPr lang="en-US" b="1" dirty="0"/>
              <a:t>[Set</a:t>
            </a:r>
            <a:r>
              <a:rPr lang="en-US" b="1" baseline="0" dirty="0"/>
              <a:t> the timer for 5 minutes]</a:t>
            </a:r>
          </a:p>
          <a:p>
            <a:r>
              <a:rPr lang="en-US" b="1" baseline="0" dirty="0"/>
              <a:t>[After timer]</a:t>
            </a:r>
          </a:p>
          <a:p>
            <a:pPr marL="174708" indent="-174708">
              <a:buFont typeface="Arial" panose="020B0604020202020204" pitchFamily="34" charset="0"/>
              <a:buChar char="•"/>
            </a:pPr>
            <a:r>
              <a:rPr lang="en-US" dirty="0"/>
              <a:t>Share</a:t>
            </a:r>
            <a:r>
              <a:rPr lang="en-US" baseline="0" dirty="0"/>
              <a:t> out </a:t>
            </a:r>
            <a:r>
              <a:rPr lang="en-US" dirty="0"/>
              <a:t>within your</a:t>
            </a:r>
            <a:r>
              <a:rPr lang="en-US" baseline="0" dirty="0"/>
              <a:t> </a:t>
            </a:r>
            <a:r>
              <a:rPr lang="en-US" dirty="0"/>
              <a:t>team of</a:t>
            </a:r>
            <a:r>
              <a:rPr lang="en-US" baseline="0" dirty="0"/>
              <a:t> 4.</a:t>
            </a:r>
          </a:p>
          <a:p>
            <a:pPr marL="174708" indent="-174708">
              <a:buFont typeface="Arial" panose="020B0604020202020204" pitchFamily="34" charset="0"/>
              <a:buChar char="•"/>
            </a:pPr>
            <a:r>
              <a:rPr lang="en-US" dirty="0"/>
              <a:t>Each</a:t>
            </a:r>
            <a:r>
              <a:rPr lang="en-US" baseline="0" dirty="0"/>
              <a:t> person gets 30 seconds for a total of 2 minutes.</a:t>
            </a:r>
            <a:endParaRPr lang="en-US" dirty="0"/>
          </a:p>
        </p:txBody>
      </p:sp>
      <p:sp>
        <p:nvSpPr>
          <p:cNvPr id="4" name="Slide Number Placeholder 3"/>
          <p:cNvSpPr>
            <a:spLocks noGrp="1"/>
          </p:cNvSpPr>
          <p:nvPr>
            <p:ph type="sldNum" sz="quarter" idx="10"/>
          </p:nvPr>
        </p:nvSpPr>
        <p:spPr/>
        <p:txBody>
          <a:bodyPr/>
          <a:lstStyle/>
          <a:p>
            <a:fld id="{6D0A5526-A0ED-4581-921A-7CF8C87FF965}" type="slidenum">
              <a:rPr lang="en-US" smtClean="0"/>
              <a:t>22</a:t>
            </a:fld>
            <a:endParaRPr lang="en-US"/>
          </a:p>
        </p:txBody>
      </p:sp>
    </p:spTree>
    <p:extLst>
      <p:ext uri="{BB962C8B-B14F-4D97-AF65-F5344CB8AC3E}">
        <p14:creationId xmlns:p14="http://schemas.microsoft.com/office/powerpoint/2010/main" val="32143243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r>
              <a:rPr lang="en-US" baseline="0" dirty="0"/>
              <a:t>What types of learning experiences support these changing expectations?</a:t>
            </a:r>
          </a:p>
          <a:p>
            <a:r>
              <a:rPr lang="en-US" baseline="0" dirty="0"/>
              <a:t>To make the content standards more accessible to ALL STUDENTS, we can use tasks that have a low floor and a high ceiling </a:t>
            </a:r>
            <a:r>
              <a:rPr lang="en-US" b="1" baseline="0" dirty="0"/>
              <a:t>(advance animation).</a:t>
            </a:r>
          </a:p>
          <a:p>
            <a:endParaRPr lang="en-US" baseline="0" dirty="0"/>
          </a:p>
          <a:p>
            <a:r>
              <a:rPr lang="en-US" dirty="0"/>
              <a:t>Today you will engage in a task that comes from Jo </a:t>
            </a:r>
            <a:r>
              <a:rPr lang="en-US" dirty="0" err="1"/>
              <a:t>Boaler</a:t>
            </a:r>
            <a:r>
              <a:rPr lang="en-US" dirty="0"/>
              <a:t> and YouCubed.org.</a:t>
            </a:r>
            <a:r>
              <a:rPr lang="en-US" b="1" dirty="0"/>
              <a:t>(advance animation)</a:t>
            </a:r>
          </a:p>
        </p:txBody>
      </p:sp>
      <p:sp>
        <p:nvSpPr>
          <p:cNvPr id="4" name="Slide Number Placeholder 3"/>
          <p:cNvSpPr>
            <a:spLocks noGrp="1"/>
          </p:cNvSpPr>
          <p:nvPr>
            <p:ph type="sldNum" sz="quarter" idx="10"/>
          </p:nvPr>
        </p:nvSpPr>
        <p:spPr/>
        <p:txBody>
          <a:bodyPr/>
          <a:lstStyle/>
          <a:p>
            <a:fld id="{6D0A5526-A0ED-4581-921A-7CF8C87FF965}" type="slidenum">
              <a:rPr lang="en-US" smtClean="0"/>
              <a:t>23</a:t>
            </a:fld>
            <a:endParaRPr lang="en-US"/>
          </a:p>
        </p:txBody>
      </p:sp>
    </p:spTree>
    <p:extLst>
      <p:ext uri="{BB962C8B-B14F-4D97-AF65-F5344CB8AC3E}">
        <p14:creationId xmlns:p14="http://schemas.microsoft.com/office/powerpoint/2010/main" val="6941079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the participants</a:t>
            </a:r>
            <a:r>
              <a:rPr lang="en-US" baseline="0" dirty="0"/>
              <a:t> to look at the cases and think about how the shapes are growing.  Each participant should be provided with a “squares upon squares” activity sheet. Each participant should write down the description of how they think the shapes are growing on their sheet (3-5 minutes).  </a:t>
            </a:r>
          </a:p>
          <a:p>
            <a:endParaRPr lang="en-US" baseline="0" dirty="0"/>
          </a:p>
        </p:txBody>
      </p:sp>
      <p:sp>
        <p:nvSpPr>
          <p:cNvPr id="4" name="Slide Number Placeholder 3"/>
          <p:cNvSpPr>
            <a:spLocks noGrp="1"/>
          </p:cNvSpPr>
          <p:nvPr>
            <p:ph type="sldNum" sz="quarter" idx="10"/>
          </p:nvPr>
        </p:nvSpPr>
        <p:spPr/>
        <p:txBody>
          <a:bodyPr/>
          <a:lstStyle/>
          <a:p>
            <a:fld id="{476D8E5F-A9BC-40FC-9028-241406C656A5}" type="slidenum">
              <a:rPr lang="en-US" smtClean="0"/>
              <a:t>24</a:t>
            </a:fld>
            <a:endParaRPr lang="en-US" dirty="0"/>
          </a:p>
        </p:txBody>
      </p:sp>
    </p:spTree>
    <p:extLst>
      <p:ext uri="{BB962C8B-B14F-4D97-AF65-F5344CB8AC3E}">
        <p14:creationId xmlns:p14="http://schemas.microsoft.com/office/powerpoint/2010/main" val="38492500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Format for Continuous Round Table </a:t>
            </a:r>
          </a:p>
          <a:p>
            <a:pPr marL="174708" indent="-174708">
              <a:buFont typeface="Arial" panose="020B0604020202020204" pitchFamily="34" charset="0"/>
              <a:buChar char="•"/>
            </a:pPr>
            <a:r>
              <a:rPr lang="en-US" dirty="0"/>
              <a:t>30 seconds per paper, for a total length of time, 2 minutes.</a:t>
            </a:r>
          </a:p>
          <a:p>
            <a:pPr marL="174708" indent="-174708">
              <a:buFont typeface="Arial" panose="020B0604020202020204" pitchFamily="34" charset="0"/>
              <a:buChar char="•"/>
            </a:pPr>
            <a:r>
              <a:rPr lang="en-US" dirty="0"/>
              <a:t>Last 30 seconds will be used for each individual to</a:t>
            </a:r>
            <a:r>
              <a:rPr lang="en-US" baseline="0" dirty="0"/>
              <a:t> read the groups’ comments about their description.</a:t>
            </a:r>
          </a:p>
          <a:p>
            <a:pPr marL="174708" indent="-174708">
              <a:buFont typeface="Arial" panose="020B0604020202020204" pitchFamily="34" charset="0"/>
              <a:buChar char="•"/>
            </a:pPr>
            <a:r>
              <a:rPr lang="en-US" baseline="0" dirty="0"/>
              <a:t>Each table will then have 2 minutes for a table talk to discuss how this continuous round table structure is a powerful tool that can be used in the classroom.</a:t>
            </a:r>
          </a:p>
          <a:p>
            <a:endParaRPr lang="en-US" baseline="0" dirty="0"/>
          </a:p>
        </p:txBody>
      </p:sp>
      <p:sp>
        <p:nvSpPr>
          <p:cNvPr id="4" name="Slide Number Placeholder 3"/>
          <p:cNvSpPr>
            <a:spLocks noGrp="1"/>
          </p:cNvSpPr>
          <p:nvPr>
            <p:ph type="sldNum" sz="quarter" idx="10"/>
          </p:nvPr>
        </p:nvSpPr>
        <p:spPr/>
        <p:txBody>
          <a:bodyPr/>
          <a:lstStyle/>
          <a:p>
            <a:fld id="{476D8E5F-A9BC-40FC-9028-241406C656A5}" type="slidenum">
              <a:rPr lang="en-US" smtClean="0"/>
              <a:t>25</a:t>
            </a:fld>
            <a:endParaRPr lang="en-US" dirty="0"/>
          </a:p>
        </p:txBody>
      </p:sp>
    </p:spTree>
    <p:extLst>
      <p:ext uri="{BB962C8B-B14F-4D97-AF65-F5344CB8AC3E}">
        <p14:creationId xmlns:p14="http://schemas.microsoft.com/office/powerpoint/2010/main" val="38307112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did you engage in this task?</a:t>
            </a:r>
          </a:p>
          <a:p>
            <a:r>
              <a:rPr lang="en-US" dirty="0"/>
              <a:t>We will share with you some common ways students see this pattern grow.</a:t>
            </a:r>
          </a:p>
          <a:p>
            <a:r>
              <a:rPr lang="en-US" dirty="0"/>
              <a:t>If you hear one that you used, stand up and say "that's me!"</a:t>
            </a:r>
          </a:p>
        </p:txBody>
      </p:sp>
      <p:sp>
        <p:nvSpPr>
          <p:cNvPr id="4" name="Slide Number Placeholder 3"/>
          <p:cNvSpPr>
            <a:spLocks noGrp="1"/>
          </p:cNvSpPr>
          <p:nvPr>
            <p:ph type="sldNum" sz="quarter" idx="10"/>
          </p:nvPr>
        </p:nvSpPr>
        <p:spPr/>
        <p:txBody>
          <a:bodyPr/>
          <a:lstStyle/>
          <a:p>
            <a:fld id="{476D8E5F-A9BC-40FC-9028-241406C656A5}" type="slidenum">
              <a:rPr lang="en-US" smtClean="0"/>
              <a:t>26</a:t>
            </a:fld>
            <a:endParaRPr lang="en-US" dirty="0"/>
          </a:p>
        </p:txBody>
      </p:sp>
    </p:spTree>
    <p:extLst>
      <p:ext uri="{BB962C8B-B14F-4D97-AF65-F5344CB8AC3E}">
        <p14:creationId xmlns:p14="http://schemas.microsoft.com/office/powerpoint/2010/main" val="16182281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common way to visualize this pattern is the raindrop method. </a:t>
            </a:r>
          </a:p>
          <a:p>
            <a:r>
              <a:rPr lang="en-US" dirty="0"/>
              <a:t>The learner sees the square tiles falling down from above like raindrops.</a:t>
            </a:r>
          </a:p>
          <a:p>
            <a:r>
              <a:rPr lang="en-US" dirty="0"/>
              <a:t>If you used the raindrop method, stand up and say, "That's me."</a:t>
            </a:r>
            <a:br>
              <a:rPr lang="en-US" dirty="0"/>
            </a:br>
            <a:endParaRPr lang="en-US" dirty="0"/>
          </a:p>
        </p:txBody>
      </p:sp>
      <p:sp>
        <p:nvSpPr>
          <p:cNvPr id="4" name="Slide Number Placeholder 3"/>
          <p:cNvSpPr>
            <a:spLocks noGrp="1"/>
          </p:cNvSpPr>
          <p:nvPr>
            <p:ph type="sldNum" sz="quarter" idx="10"/>
          </p:nvPr>
        </p:nvSpPr>
        <p:spPr/>
        <p:txBody>
          <a:bodyPr/>
          <a:lstStyle/>
          <a:p>
            <a:fld id="{476D8E5F-A9BC-40FC-9028-241406C656A5}" type="slidenum">
              <a:rPr lang="en-US" smtClean="0"/>
              <a:t>27</a:t>
            </a:fld>
            <a:endParaRPr lang="en-US" dirty="0"/>
          </a:p>
        </p:txBody>
      </p:sp>
    </p:spTree>
    <p:extLst>
      <p:ext uri="{BB962C8B-B14F-4D97-AF65-F5344CB8AC3E}">
        <p14:creationId xmlns:p14="http://schemas.microsoft.com/office/powerpoint/2010/main" val="25074380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a:t>
            </a:r>
            <a:r>
              <a:rPr lang="en-US" baseline="0" dirty="0"/>
              <a:t> </a:t>
            </a:r>
            <a:r>
              <a:rPr lang="en-US" dirty="0"/>
              <a:t>way to visualize this pattern growing is the bowling alley method.</a:t>
            </a:r>
          </a:p>
          <a:p>
            <a:r>
              <a:rPr lang="en-US" dirty="0"/>
              <a:t>The learner sees the rows coming up from the bottom like bowling pins.</a:t>
            </a:r>
          </a:p>
          <a:p>
            <a:r>
              <a:rPr lang="en-US" dirty="0"/>
              <a:t>If you used the bowling alley method, stand up and say, That's me!"</a:t>
            </a:r>
          </a:p>
        </p:txBody>
      </p:sp>
      <p:sp>
        <p:nvSpPr>
          <p:cNvPr id="4" name="Slide Number Placeholder 3"/>
          <p:cNvSpPr>
            <a:spLocks noGrp="1"/>
          </p:cNvSpPr>
          <p:nvPr>
            <p:ph type="sldNum" sz="quarter" idx="10"/>
          </p:nvPr>
        </p:nvSpPr>
        <p:spPr/>
        <p:txBody>
          <a:bodyPr/>
          <a:lstStyle/>
          <a:p>
            <a:fld id="{476D8E5F-A9BC-40FC-9028-241406C656A5}" type="slidenum">
              <a:rPr lang="en-US" smtClean="0"/>
              <a:t>28</a:t>
            </a:fld>
            <a:endParaRPr lang="en-US" dirty="0"/>
          </a:p>
        </p:txBody>
      </p:sp>
    </p:spTree>
    <p:extLst>
      <p:ext uri="{BB962C8B-B14F-4D97-AF65-F5344CB8AC3E}">
        <p14:creationId xmlns:p14="http://schemas.microsoft.com/office/powerpoint/2010/main" val="31308038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 throwback to 1992.</a:t>
            </a:r>
          </a:p>
          <a:p>
            <a:r>
              <a:rPr lang="en-US" dirty="0"/>
              <a:t>In the Wayne's World method, the learner sees the squares going up like the stairway to heaven.....access denied.</a:t>
            </a:r>
          </a:p>
          <a:p>
            <a:r>
              <a:rPr lang="en-US" dirty="0"/>
              <a:t>If you used the Wayne's World staircase method, stand up and say, "That's me."</a:t>
            </a:r>
          </a:p>
          <a:p>
            <a:endParaRPr lang="en-US" dirty="0"/>
          </a:p>
        </p:txBody>
      </p:sp>
      <p:sp>
        <p:nvSpPr>
          <p:cNvPr id="4" name="Slide Number Placeholder 3"/>
          <p:cNvSpPr>
            <a:spLocks noGrp="1"/>
          </p:cNvSpPr>
          <p:nvPr>
            <p:ph type="sldNum" sz="quarter" idx="10"/>
          </p:nvPr>
        </p:nvSpPr>
        <p:spPr/>
        <p:txBody>
          <a:bodyPr/>
          <a:lstStyle/>
          <a:p>
            <a:fld id="{476D8E5F-A9BC-40FC-9028-241406C656A5}" type="slidenum">
              <a:rPr lang="en-US" smtClean="0"/>
              <a:t>29</a:t>
            </a:fld>
            <a:endParaRPr lang="en-US" dirty="0"/>
          </a:p>
        </p:txBody>
      </p:sp>
    </p:spTree>
    <p:extLst>
      <p:ext uri="{BB962C8B-B14F-4D97-AF65-F5344CB8AC3E}">
        <p14:creationId xmlns:p14="http://schemas.microsoft.com/office/powerpoint/2010/main" val="30582401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would like to draw attention to the NYSED.GOV page for a moment.  The drop down menu on the left provides access to the Next Generation Mathematics Learning Standards and their supporting documents, and also provides access to the latest guidance document that has been released which is the New York State Next Generation ELA and Mathematics Learning Standards Implementation Timeline and Roadmap. </a:t>
            </a:r>
          </a:p>
        </p:txBody>
      </p:sp>
      <p:sp>
        <p:nvSpPr>
          <p:cNvPr id="4" name="Slide Number Placeholder 3"/>
          <p:cNvSpPr>
            <a:spLocks noGrp="1"/>
          </p:cNvSpPr>
          <p:nvPr>
            <p:ph type="sldNum" sz="quarter" idx="10"/>
          </p:nvPr>
        </p:nvSpPr>
        <p:spPr/>
        <p:txBody>
          <a:bodyPr/>
          <a:lstStyle/>
          <a:p>
            <a:fld id="{6D0A5526-A0ED-4581-921A-7CF8C87FF965}" type="slidenum">
              <a:rPr lang="en-US" smtClean="0"/>
              <a:t>3</a:t>
            </a:fld>
            <a:endParaRPr lang="en-US" dirty="0"/>
          </a:p>
        </p:txBody>
      </p:sp>
    </p:spTree>
    <p:extLst>
      <p:ext uri="{BB962C8B-B14F-4D97-AF65-F5344CB8AC3E}">
        <p14:creationId xmlns:p14="http://schemas.microsoft.com/office/powerpoint/2010/main" val="9693102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Others </a:t>
            </a:r>
            <a:r>
              <a:rPr lang="en-US" dirty="0"/>
              <a:t>might see the pattern grow like the parting of the Red Sea.</a:t>
            </a:r>
          </a:p>
          <a:p>
            <a:r>
              <a:rPr lang="en-US" dirty="0"/>
              <a:t>The shape splits itself and fills in the middle.</a:t>
            </a:r>
          </a:p>
          <a:p>
            <a:r>
              <a:rPr lang="en-US" dirty="0"/>
              <a:t>If you used the red sea method, stand up and say, "That's me!"</a:t>
            </a:r>
          </a:p>
        </p:txBody>
      </p:sp>
      <p:sp>
        <p:nvSpPr>
          <p:cNvPr id="4" name="Slide Number Placeholder 3"/>
          <p:cNvSpPr>
            <a:spLocks noGrp="1"/>
          </p:cNvSpPr>
          <p:nvPr>
            <p:ph type="sldNum" sz="quarter" idx="10"/>
          </p:nvPr>
        </p:nvSpPr>
        <p:spPr/>
        <p:txBody>
          <a:bodyPr/>
          <a:lstStyle/>
          <a:p>
            <a:fld id="{476D8E5F-A9BC-40FC-9028-241406C656A5}" type="slidenum">
              <a:rPr lang="en-US" smtClean="0"/>
              <a:t>30</a:t>
            </a:fld>
            <a:endParaRPr lang="en-US" dirty="0"/>
          </a:p>
        </p:txBody>
      </p:sp>
    </p:spTree>
    <p:extLst>
      <p:ext uri="{BB962C8B-B14F-4D97-AF65-F5344CB8AC3E}">
        <p14:creationId xmlns:p14="http://schemas.microsoft.com/office/powerpoint/2010/main" val="15692393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way to see the pattern grow is the square method.</a:t>
            </a:r>
          </a:p>
          <a:p>
            <a:r>
              <a:rPr lang="en-US" dirty="0"/>
              <a:t>The learner moves the tiles to create a square.</a:t>
            </a:r>
          </a:p>
          <a:p>
            <a:r>
              <a:rPr lang="en-US" dirty="0"/>
              <a:t>If you used the square method, stand up and say, "That's me!"</a:t>
            </a:r>
          </a:p>
          <a:p>
            <a:r>
              <a:rPr lang="en-US" dirty="0"/>
              <a:t>(2 minutes total).</a:t>
            </a:r>
          </a:p>
        </p:txBody>
      </p:sp>
      <p:sp>
        <p:nvSpPr>
          <p:cNvPr id="4" name="Slide Number Placeholder 3"/>
          <p:cNvSpPr>
            <a:spLocks noGrp="1"/>
          </p:cNvSpPr>
          <p:nvPr>
            <p:ph type="sldNum" sz="quarter" idx="10"/>
          </p:nvPr>
        </p:nvSpPr>
        <p:spPr/>
        <p:txBody>
          <a:bodyPr/>
          <a:lstStyle/>
          <a:p>
            <a:fld id="{476D8E5F-A9BC-40FC-9028-241406C656A5}" type="slidenum">
              <a:rPr lang="en-US" smtClean="0"/>
              <a:t>31</a:t>
            </a:fld>
            <a:endParaRPr lang="en-US" dirty="0"/>
          </a:p>
        </p:txBody>
      </p:sp>
    </p:spTree>
    <p:extLst>
      <p:ext uri="{BB962C8B-B14F-4D97-AF65-F5344CB8AC3E}">
        <p14:creationId xmlns:p14="http://schemas.microsoft.com/office/powerpoint/2010/main" val="3944253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Allow 10 minutes</a:t>
            </a:r>
            <a:r>
              <a:rPr lang="en-US" baseline="0" dirty="0"/>
              <a:t> for collaboration (may need more time) to close out task.</a:t>
            </a:r>
          </a:p>
          <a:p>
            <a:r>
              <a:rPr lang="en-US" dirty="0"/>
              <a:t>Have 1-2 teams share out their solutions.</a:t>
            </a:r>
          </a:p>
        </p:txBody>
      </p:sp>
      <p:sp>
        <p:nvSpPr>
          <p:cNvPr id="4" name="Slide Number Placeholder 3"/>
          <p:cNvSpPr>
            <a:spLocks noGrp="1"/>
          </p:cNvSpPr>
          <p:nvPr>
            <p:ph type="sldNum" sz="quarter" idx="10"/>
          </p:nvPr>
        </p:nvSpPr>
        <p:spPr/>
        <p:txBody>
          <a:bodyPr/>
          <a:lstStyle/>
          <a:p>
            <a:fld id="{476D8E5F-A9BC-40FC-9028-241406C656A5}" type="slidenum">
              <a:rPr lang="en-US" smtClean="0"/>
              <a:t>32</a:t>
            </a:fld>
            <a:endParaRPr lang="en-US" dirty="0"/>
          </a:p>
        </p:txBody>
      </p:sp>
    </p:spTree>
    <p:extLst>
      <p:ext uri="{BB962C8B-B14F-4D97-AF65-F5344CB8AC3E}">
        <p14:creationId xmlns:p14="http://schemas.microsoft.com/office/powerpoint/2010/main" val="35960051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a:t>
            </a:r>
            <a:r>
              <a:rPr lang="en-US" baseline="0" dirty="0"/>
              <a:t> completion of this task, let’s reflect again on the cover page and introduction which speaks to the content standards as they build procedural and conceptual understanding.</a:t>
            </a:r>
          </a:p>
          <a:p>
            <a:endParaRPr lang="en-US" baseline="0" dirty="0"/>
          </a:p>
          <a:p>
            <a:r>
              <a:rPr lang="en-US" baseline="0" dirty="0"/>
              <a:t>In the shapes task we engaged in:</a:t>
            </a:r>
          </a:p>
          <a:p>
            <a:r>
              <a:rPr lang="en-US" baseline="0" dirty="0"/>
              <a:t>Low Floor – High Ceiling tasks are intended to provide access to appropriate grade level tasks with entry points for students who are not on grade level. While the end goal of this task is an Algebra I standard,  working with sequences, several other standards are embedded.</a:t>
            </a:r>
          </a:p>
          <a:p>
            <a:endParaRPr lang="en-US" dirty="0"/>
          </a:p>
          <a:p>
            <a:pPr defTabSz="931774">
              <a:defRPr/>
            </a:pPr>
            <a:r>
              <a:rPr lang="en-US" baseline="0" dirty="0"/>
              <a:t>Time will be provided in one of the afternoon segments to dig into the grade-level content standards.</a:t>
            </a:r>
          </a:p>
          <a:p>
            <a:endParaRPr lang="en-US" dirty="0"/>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6D0A5526-A0ED-4581-921A-7CF8C87FF965}" type="slidenum">
              <a:rPr lang="en-US" smtClean="0"/>
              <a:t>33</a:t>
            </a:fld>
            <a:endParaRPr lang="en-US"/>
          </a:p>
        </p:txBody>
      </p:sp>
    </p:spTree>
    <p:extLst>
      <p:ext uri="{BB962C8B-B14F-4D97-AF65-F5344CB8AC3E}">
        <p14:creationId xmlns:p14="http://schemas.microsoft.com/office/powerpoint/2010/main" val="385102193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True understanding of the content standards</a:t>
            </a:r>
            <a:r>
              <a:rPr lang="en-US" baseline="0" dirty="0"/>
              <a:t> does not occur until there is a merging of the content standards and the Standards for Mathematical Practice.</a:t>
            </a:r>
          </a:p>
          <a:p>
            <a:endParaRPr lang="en-US" baseline="0" dirty="0"/>
          </a:p>
          <a:p>
            <a:r>
              <a:rPr lang="en-US" baseline="0" dirty="0"/>
              <a:t>Let’s take some time to familiarize ourselves or review the Standards for Mathematical Practice.</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6D0A5526-A0ED-4581-921A-7CF8C87FF965}" type="slidenum">
              <a:rPr lang="en-US" smtClean="0"/>
              <a:t>34</a:t>
            </a:fld>
            <a:endParaRPr lang="en-US"/>
          </a:p>
        </p:txBody>
      </p:sp>
    </p:spTree>
    <p:extLst>
      <p:ext uri="{BB962C8B-B14F-4D97-AF65-F5344CB8AC3E}">
        <p14:creationId xmlns:p14="http://schemas.microsoft.com/office/powerpoint/2010/main" val="206302120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Standards for Mathematical Practice were developed prior to the adoption of the Common Core Learning Standards.</a:t>
            </a:r>
          </a:p>
          <a:p>
            <a:r>
              <a:rPr lang="en-US" dirty="0"/>
              <a:t>They were based upon the NCTM math strands.</a:t>
            </a:r>
          </a:p>
          <a:p>
            <a:r>
              <a:rPr lang="en-US" dirty="0"/>
              <a:t>The Standards for Mathematical Practice can be thought of as </a:t>
            </a:r>
            <a:r>
              <a:rPr lang="en-US" baseline="0" dirty="0"/>
              <a:t>“habits of mind</a:t>
            </a:r>
            <a:r>
              <a:rPr lang="en-US" dirty="0"/>
              <a:t>”, or what</a:t>
            </a:r>
            <a:r>
              <a:rPr lang="en-US" baseline="0" dirty="0"/>
              <a:t> we should see students doing as part of their natural routine in math classroom.</a:t>
            </a:r>
          </a:p>
          <a:p>
            <a:r>
              <a:rPr lang="en-US" dirty="0"/>
              <a:t>[Hand out Standard for Mathematical Practices sheet.]</a:t>
            </a:r>
          </a:p>
          <a:p>
            <a:pPr>
              <a:buFont typeface="Arial" panose="020B0604020202020204" pitchFamily="34" charset="0"/>
            </a:pPr>
            <a:r>
              <a:rPr lang="en-US" dirty="0"/>
              <a:t>The Standards for Mathematical Practice are outlined in more detail on pages 7 and 8 in the Next Generation Mathematics Learning Standards document.</a:t>
            </a:r>
          </a:p>
          <a:p>
            <a:endParaRPr lang="en-US" dirty="0"/>
          </a:p>
          <a:p>
            <a:endParaRPr lang="en-US" dirty="0"/>
          </a:p>
        </p:txBody>
      </p:sp>
      <p:sp>
        <p:nvSpPr>
          <p:cNvPr id="4" name="Slide Number Placeholder 3"/>
          <p:cNvSpPr>
            <a:spLocks noGrp="1"/>
          </p:cNvSpPr>
          <p:nvPr>
            <p:ph type="sldNum" sz="quarter" idx="10"/>
          </p:nvPr>
        </p:nvSpPr>
        <p:spPr/>
        <p:txBody>
          <a:bodyPr/>
          <a:lstStyle/>
          <a:p>
            <a:fld id="{476D8E5F-A9BC-40FC-9028-241406C656A5}" type="slidenum">
              <a:rPr lang="en-US" smtClean="0"/>
              <a:t>35</a:t>
            </a:fld>
            <a:endParaRPr lang="en-US" dirty="0"/>
          </a:p>
        </p:txBody>
      </p:sp>
    </p:spTree>
    <p:extLst>
      <p:ext uri="{BB962C8B-B14F-4D97-AF65-F5344CB8AC3E}">
        <p14:creationId xmlns:p14="http://schemas.microsoft.com/office/powerpoint/2010/main" val="390575769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You’ve experienced an open-</a:t>
            </a:r>
            <a:r>
              <a:rPr lang="en-US" baseline="0" dirty="0"/>
              <a:t>ended task and utilized the Standards for Mathematical Practice while engaging in the task.</a:t>
            </a:r>
            <a:r>
              <a:rPr lang="en-US" dirty="0"/>
              <a:t> </a:t>
            </a:r>
            <a:r>
              <a:rPr lang="en-US" baseline="0" dirty="0"/>
              <a:t> </a:t>
            </a:r>
          </a:p>
          <a:p>
            <a:r>
              <a:rPr lang="en-US" baseline="0" dirty="0"/>
              <a:t>Each table has been assigned a number that corresponds  to one of the eight Standards for Mathematical Practice.</a:t>
            </a:r>
          </a:p>
          <a:p>
            <a:r>
              <a:rPr lang="en-US" baseline="0" dirty="0"/>
              <a:t>Using that number, at your table, fill in the following sentence frame:</a:t>
            </a:r>
          </a:p>
          <a:p>
            <a:endParaRPr lang="en-US" dirty="0"/>
          </a:p>
        </p:txBody>
      </p:sp>
      <p:sp>
        <p:nvSpPr>
          <p:cNvPr id="4" name="Slide Number Placeholder 3"/>
          <p:cNvSpPr>
            <a:spLocks noGrp="1"/>
          </p:cNvSpPr>
          <p:nvPr>
            <p:ph type="sldNum" sz="quarter" idx="10"/>
          </p:nvPr>
        </p:nvSpPr>
        <p:spPr/>
        <p:txBody>
          <a:bodyPr/>
          <a:lstStyle/>
          <a:p>
            <a:fld id="{476D8E5F-A9BC-40FC-9028-241406C656A5}" type="slidenum">
              <a:rPr lang="en-US" smtClean="0"/>
              <a:t>36</a:t>
            </a:fld>
            <a:endParaRPr lang="en-US" dirty="0"/>
          </a:p>
        </p:txBody>
      </p:sp>
    </p:spTree>
    <p:extLst>
      <p:ext uri="{BB962C8B-B14F-4D97-AF65-F5344CB8AC3E}">
        <p14:creationId xmlns:p14="http://schemas.microsoft.com/office/powerpoint/2010/main" val="200277791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a:t>
            </a:r>
            <a:r>
              <a:rPr lang="en-US" baseline="0" dirty="0"/>
              <a:t> a job description. Notice what is highlighted, is there a common theme with what we have been able to discuss today?</a:t>
            </a:r>
          </a:p>
          <a:p>
            <a:r>
              <a:rPr lang="en-US" baseline="0" dirty="0"/>
              <a:t>Perspective employers want their employees to have the total package; not only content, but the ability to put that content into practice as well.</a:t>
            </a:r>
            <a:endParaRPr lang="en-US" dirty="0"/>
          </a:p>
        </p:txBody>
      </p:sp>
      <p:sp>
        <p:nvSpPr>
          <p:cNvPr id="4" name="Slide Number Placeholder 3"/>
          <p:cNvSpPr>
            <a:spLocks noGrp="1"/>
          </p:cNvSpPr>
          <p:nvPr>
            <p:ph type="sldNum" sz="quarter" idx="10"/>
          </p:nvPr>
        </p:nvSpPr>
        <p:spPr/>
        <p:txBody>
          <a:bodyPr/>
          <a:lstStyle/>
          <a:p>
            <a:fld id="{6D0A5526-A0ED-4581-921A-7CF8C87FF965}" type="slidenum">
              <a:rPr lang="en-US" smtClean="0"/>
              <a:t>37</a:t>
            </a:fld>
            <a:endParaRPr lang="en-US"/>
          </a:p>
        </p:txBody>
      </p:sp>
    </p:spTree>
    <p:extLst>
      <p:ext uri="{BB962C8B-B14F-4D97-AF65-F5344CB8AC3E}">
        <p14:creationId xmlns:p14="http://schemas.microsoft.com/office/powerpoint/2010/main" val="218965897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0A5526-A0ED-4581-921A-7CF8C87FF965}" type="slidenum">
              <a:rPr lang="en-US" smtClean="0"/>
              <a:t>38</a:t>
            </a:fld>
            <a:endParaRPr lang="en-US" dirty="0"/>
          </a:p>
        </p:txBody>
      </p:sp>
    </p:spTree>
    <p:extLst>
      <p:ext uri="{BB962C8B-B14F-4D97-AF65-F5344CB8AC3E}">
        <p14:creationId xmlns:p14="http://schemas.microsoft.com/office/powerpoint/2010/main" val="73419651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NYSED Contact Information</a:t>
            </a:r>
          </a:p>
        </p:txBody>
      </p:sp>
      <p:sp>
        <p:nvSpPr>
          <p:cNvPr id="4" name="Slide Number Placeholder 3"/>
          <p:cNvSpPr>
            <a:spLocks noGrp="1"/>
          </p:cNvSpPr>
          <p:nvPr>
            <p:ph type="sldNum" sz="quarter" idx="10"/>
          </p:nvPr>
        </p:nvSpPr>
        <p:spPr/>
        <p:txBody>
          <a:bodyPr/>
          <a:lstStyle/>
          <a:p>
            <a:fld id="{6D0A5526-A0ED-4581-921A-7CF8C87FF965}" type="slidenum">
              <a:rPr lang="en-US" smtClean="0"/>
              <a:t>39</a:t>
            </a:fld>
            <a:endParaRPr lang="en-US" dirty="0"/>
          </a:p>
        </p:txBody>
      </p:sp>
    </p:spTree>
    <p:extLst>
      <p:ext uri="{BB962C8B-B14F-4D97-AF65-F5344CB8AC3E}">
        <p14:creationId xmlns:p14="http://schemas.microsoft.com/office/powerpoint/2010/main" val="18030652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timeline highlights where we started with respect to the adoption of the NYS Next Generation Learning Standards this past September, and when full-implementation of these standards will take place, which is the 2020-2021 school year for grades PK-8 with state assessments for grades 3-8 aligned to the NYS Next Generation Learning Standards . Information regarding full-implementation/state assessment alignment at the high school level with be forthcoming, however will not take place prior to the school year 2020-2021. </a:t>
            </a:r>
          </a:p>
          <a:p>
            <a:r>
              <a:rPr lang="en-US" dirty="0"/>
              <a:t>As you can see, the transition period to full-implementation has been broken down into three phases (Raising awareness, building capacity and full-implementation) which are further detailed in the roadmap document. </a:t>
            </a:r>
          </a:p>
          <a:p>
            <a:endParaRPr lang="en-US" dirty="0"/>
          </a:p>
        </p:txBody>
      </p:sp>
      <p:sp>
        <p:nvSpPr>
          <p:cNvPr id="4" name="Slide Number Placeholder 3"/>
          <p:cNvSpPr>
            <a:spLocks noGrp="1"/>
          </p:cNvSpPr>
          <p:nvPr>
            <p:ph type="sldNum" sz="quarter" idx="10"/>
          </p:nvPr>
        </p:nvSpPr>
        <p:spPr/>
        <p:txBody>
          <a:bodyPr/>
          <a:lstStyle/>
          <a:p>
            <a:fld id="{6D0A5526-A0ED-4581-921A-7CF8C87FF965}" type="slidenum">
              <a:rPr lang="en-US" smtClean="0"/>
              <a:t>4</a:t>
            </a:fld>
            <a:endParaRPr lang="en-US" dirty="0"/>
          </a:p>
        </p:txBody>
      </p:sp>
    </p:spTree>
    <p:extLst>
      <p:ext uri="{BB962C8B-B14F-4D97-AF65-F5344CB8AC3E}">
        <p14:creationId xmlns:p14="http://schemas.microsoft.com/office/powerpoint/2010/main" val="391436173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a:t>
            </a:r>
            <a:r>
              <a:rPr lang="en-US" baseline="0" dirty="0"/>
              <a:t> mathematics, the 68 member committee was broken up into seven subcommittee groups (Prekindergarten-Grade 2, Grades 3-5, Grades 6-8, Algebra I, Algebra II, Geometry and Plus Standards) that were comprised of NYS teachers, parents, curriculum specialists, school administrators and college professors.  </a:t>
            </a:r>
          </a:p>
          <a:p>
            <a:endParaRPr lang="en-US" dirty="0"/>
          </a:p>
          <a:p>
            <a:r>
              <a:rPr lang="en-US" baseline="0" dirty="0"/>
              <a:t>At the elementary/middle level there were 2 grade level teachers for each grade level within the band, as well as a special education teacher, bilingual teacher, and 2 administrators . There was parent representation in each band as well.  At the high school level, there were 3 or 4 classroom teachers in each band.  A special education teacher was in the Algebra I group, and parent representation was in Algebra I, II and Geometry.  We had an additional math coach, bilingual teacher, administrator, special education teacher and a higher education professor float amongst high school groups to aid accordingly.</a:t>
            </a:r>
          </a:p>
          <a:p>
            <a:endParaRPr lang="en-US" baseline="0" dirty="0"/>
          </a:p>
          <a:p>
            <a:r>
              <a:rPr lang="en-US" baseline="0" dirty="0"/>
              <a:t>For English Language Arts, the grade band committees were broken up into grades P-2, 3-5, 6-8, 9-12, and Literacy 6-12. P-12 classroom teachers, parents, curriculum specialists, school librarians, and college professors were all involved in the review and revisions. Each grade-band room was facilitated by a New York State educator, including a superintendent, two middle school teachers, and two high school teachers. </a:t>
            </a:r>
            <a:endParaRPr lang="en-US" dirty="0"/>
          </a:p>
        </p:txBody>
      </p:sp>
      <p:sp>
        <p:nvSpPr>
          <p:cNvPr id="4" name="Slide Number Placeholder 3"/>
          <p:cNvSpPr>
            <a:spLocks noGrp="1"/>
          </p:cNvSpPr>
          <p:nvPr>
            <p:ph type="sldNum" sz="quarter" idx="10"/>
          </p:nvPr>
        </p:nvSpPr>
        <p:spPr/>
        <p:txBody>
          <a:bodyPr/>
          <a:lstStyle/>
          <a:p>
            <a:fld id="{F13BF07A-136E-47B9-9BDE-046C81EA3098}" type="slidenum">
              <a:rPr lang="en-US" smtClean="0"/>
              <a:t>40</a:t>
            </a:fld>
            <a:endParaRPr lang="en-US"/>
          </a:p>
        </p:txBody>
      </p:sp>
    </p:spTree>
    <p:extLst>
      <p:ext uri="{BB962C8B-B14F-4D97-AF65-F5344CB8AC3E}">
        <p14:creationId xmlns:p14="http://schemas.microsoft.com/office/powerpoint/2010/main" val="25819392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Implementation Roadmap is a document that has been prepared by the New York State Education Department and other educational stakeholders that provides a recommended plan containing shared goals and implementation activities spread out over the three phases that support the transition process to the NYS Next Generation Learning Standards for the New York State Education Department (NYSED), local school districts, and other key stakeholders.  Districts are encouraged to tailor the suggested implementation activities to meet their specific district level needs during the transition process. </a:t>
            </a:r>
          </a:p>
          <a:p>
            <a:r>
              <a:rPr lang="en-US" dirty="0"/>
              <a:t>These three phases of this transition plan as stated earlier are: Raise Awareness, Capacity Building and Implementation.</a:t>
            </a:r>
          </a:p>
          <a:p>
            <a:r>
              <a:rPr lang="en-US" dirty="0"/>
              <a:t>The main purpose of Phase I : Raise Awareness is to ensure that all education stakeholders are aware of the revised standards, the timeline, and areas of impact with respect to current curriculum, instruction and assessment.</a:t>
            </a:r>
          </a:p>
          <a:p>
            <a:r>
              <a:rPr lang="en-US" dirty="0"/>
              <a:t>The main purpose of Phase II : Capacity Building is to identify and provide the professional development and guidance support necessary for districts based on needs coming off of Phase I to ensure successful full-implementation in Phase III. </a:t>
            </a:r>
          </a:p>
          <a:p>
            <a:r>
              <a:rPr lang="en-US" dirty="0"/>
              <a:t>Our focus for this session is to partake in one of the highlighted implementation activities for Phase I that involves reviewing the Introduction to our Next Generation Mathematics Learning Standards. The afternoon sessions will focus on other implementation activities such as how to best utilize the standards documents, the crosswalks and …</a:t>
            </a:r>
          </a:p>
        </p:txBody>
      </p:sp>
      <p:sp>
        <p:nvSpPr>
          <p:cNvPr id="4" name="Slide Number Placeholder 3"/>
          <p:cNvSpPr>
            <a:spLocks noGrp="1"/>
          </p:cNvSpPr>
          <p:nvPr>
            <p:ph type="sldNum" sz="quarter" idx="10"/>
          </p:nvPr>
        </p:nvSpPr>
        <p:spPr/>
        <p:txBody>
          <a:bodyPr/>
          <a:lstStyle/>
          <a:p>
            <a:fld id="{6D0A5526-A0ED-4581-921A-7CF8C87FF965}" type="slidenum">
              <a:rPr lang="en-US" smtClean="0"/>
              <a:t>5</a:t>
            </a:fld>
            <a:endParaRPr lang="en-US" dirty="0"/>
          </a:p>
        </p:txBody>
      </p:sp>
    </p:spTree>
    <p:extLst>
      <p:ext uri="{BB962C8B-B14F-4D97-AF65-F5344CB8AC3E}">
        <p14:creationId xmlns:p14="http://schemas.microsoft.com/office/powerpoint/2010/main" val="37624326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work needs to be done with respect to the role the standards play in the design and implementation of state assessments.</a:t>
            </a:r>
          </a:p>
        </p:txBody>
      </p:sp>
      <p:sp>
        <p:nvSpPr>
          <p:cNvPr id="4" name="Slide Number Placeholder 3"/>
          <p:cNvSpPr>
            <a:spLocks noGrp="1"/>
          </p:cNvSpPr>
          <p:nvPr>
            <p:ph type="sldNum" sz="quarter" idx="10"/>
          </p:nvPr>
        </p:nvSpPr>
        <p:spPr/>
        <p:txBody>
          <a:bodyPr/>
          <a:lstStyle/>
          <a:p>
            <a:fld id="{6D0A5526-A0ED-4581-921A-7CF8C87FF965}" type="slidenum">
              <a:rPr lang="en-US" smtClean="0"/>
              <a:t>6</a:t>
            </a:fld>
            <a:endParaRPr lang="en-US" dirty="0"/>
          </a:p>
        </p:txBody>
      </p:sp>
    </p:spTree>
    <p:extLst>
      <p:ext uri="{BB962C8B-B14F-4D97-AF65-F5344CB8AC3E}">
        <p14:creationId xmlns:p14="http://schemas.microsoft.com/office/powerpoint/2010/main" val="40263430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a:t>The graphic design on the cover of the New York State Next Generation Mathematics Learning Standards is a visual representation of the</a:t>
            </a:r>
            <a:r>
              <a:rPr lang="en-US" baseline="0" dirty="0"/>
              <a:t> domains of the Content Standards, highlighted to the left </a:t>
            </a:r>
            <a:r>
              <a:rPr lang="en-US" b="1" baseline="0" dirty="0"/>
              <a:t>(pause and advance animation)</a:t>
            </a:r>
            <a:r>
              <a:rPr lang="en-US" b="0" baseline="0" dirty="0"/>
              <a:t>, </a:t>
            </a:r>
            <a:r>
              <a:rPr lang="en-US" baseline="0" dirty="0"/>
              <a:t>as well as the Standards for Mathematical Practice, we see infused throughout </a:t>
            </a:r>
            <a:r>
              <a:rPr lang="en-US" dirty="0"/>
              <a:t>P-12 continuum </a:t>
            </a:r>
            <a:r>
              <a:rPr lang="en-US" b="1" baseline="0" dirty="0"/>
              <a:t>(pause and advance animation)</a:t>
            </a:r>
            <a:r>
              <a:rPr lang="en-US" baseline="0" dirty="0"/>
              <a:t>.</a:t>
            </a:r>
            <a:r>
              <a:rPr lang="en-US" dirty="0"/>
              <a:t> </a:t>
            </a:r>
          </a:p>
          <a:p>
            <a:pPr marL="174708" indent="-174708">
              <a:buFont typeface="Arial" panose="020B0604020202020204" pitchFamily="34" charset="0"/>
              <a:buChar char="•"/>
            </a:pPr>
            <a:r>
              <a:rPr lang="en-US" baseline="0" dirty="0"/>
              <a:t>While the domains coherently build by grade level, we can see that students engage with each of the 8 Standards for Mathematical Practice </a:t>
            </a:r>
            <a:r>
              <a:rPr lang="en-US" b="0" baseline="0" dirty="0"/>
              <a:t>throughout their </a:t>
            </a:r>
            <a:r>
              <a:rPr lang="en-US" dirty="0"/>
              <a:t>mathematics</a:t>
            </a:r>
            <a:r>
              <a:rPr lang="en-US" b="0" baseline="0" dirty="0"/>
              <a:t> learning experiences</a:t>
            </a:r>
            <a:r>
              <a:rPr lang="en-US" dirty="0"/>
              <a:t>.</a:t>
            </a:r>
            <a:endParaRPr lang="en-US" b="0" dirty="0"/>
          </a:p>
        </p:txBody>
      </p:sp>
      <p:sp>
        <p:nvSpPr>
          <p:cNvPr id="4" name="Slide Number Placeholder 3"/>
          <p:cNvSpPr>
            <a:spLocks noGrp="1"/>
          </p:cNvSpPr>
          <p:nvPr>
            <p:ph type="sldNum" sz="quarter" idx="10"/>
          </p:nvPr>
        </p:nvSpPr>
        <p:spPr/>
        <p:txBody>
          <a:bodyPr/>
          <a:lstStyle/>
          <a:p>
            <a:fld id="{6D0A5526-A0ED-4581-921A-7CF8C87FF965}" type="slidenum">
              <a:rPr lang="en-US" smtClean="0"/>
              <a:t>7</a:t>
            </a:fld>
            <a:endParaRPr lang="en-US" dirty="0"/>
          </a:p>
        </p:txBody>
      </p:sp>
    </p:spTree>
    <p:extLst>
      <p:ext uri="{BB962C8B-B14F-4D97-AF65-F5344CB8AC3E}">
        <p14:creationId xmlns:p14="http://schemas.microsoft.com/office/powerpoint/2010/main" val="30011913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kern="1200" dirty="0">
                <a:effectLst/>
                <a:latin typeface="+mn-lt"/>
                <a:ea typeface="+mn-ea"/>
                <a:cs typeface="+mn-cs"/>
              </a:rPr>
              <a:t>As we take</a:t>
            </a:r>
            <a:r>
              <a:rPr lang="en-US" kern="1200" baseline="0" dirty="0">
                <a:effectLst/>
                <a:latin typeface="+mn-lt"/>
                <a:ea typeface="+mn-ea"/>
                <a:cs typeface="+mn-cs"/>
              </a:rPr>
              <a:t> a look at the table of contents, we may be eager to get into the various grade-level standards, but we would like to first invite you to reflect on the </a:t>
            </a:r>
            <a:r>
              <a:rPr lang="en-US" dirty="0"/>
              <a:t>introduction. </a:t>
            </a:r>
            <a:endParaRPr lang="en-US" kern="1200" baseline="0" dirty="0">
              <a:effectLst/>
              <a:latin typeface="+mn-lt"/>
              <a:ea typeface="+mn-ea"/>
              <a:cs typeface="+mn-cs"/>
            </a:endParaRPr>
          </a:p>
          <a:p>
            <a:endParaRPr lang="en-US" dirty="0"/>
          </a:p>
          <a:p>
            <a:r>
              <a:rPr lang="en-US" dirty="0"/>
              <a:t>The introductory material is essential as it provides us with key understandings about the new standards as well as the context for the revision. </a:t>
            </a:r>
          </a:p>
          <a:p>
            <a:endParaRPr lang="en-US" dirty="0"/>
          </a:p>
          <a:p>
            <a:r>
              <a:rPr lang="en-US" dirty="0"/>
              <a:t>The introduction can be used as a tool to generate discussion for districts as they begin to implement the Next Generation Mathematics Learning Standards into their mathematics programs.</a:t>
            </a:r>
          </a:p>
          <a:p>
            <a:pPr marL="174708" indent="-174708">
              <a:buFont typeface="Arial" panose="020B0604020202020204" pitchFamily="34" charset="0"/>
              <a:buChar char="•"/>
            </a:pPr>
            <a:r>
              <a:rPr lang="en-US" dirty="0"/>
              <a:t>Why is there a need for change?</a:t>
            </a:r>
          </a:p>
          <a:p>
            <a:pPr marL="174708" indent="-174708">
              <a:buFont typeface="Arial" panose="020B0604020202020204" pitchFamily="34" charset="0"/>
              <a:buChar char="•"/>
            </a:pPr>
            <a:r>
              <a:rPr lang="en-US" dirty="0"/>
              <a:t>What is the relationship between standards, curriculum, instruction and assessment  with regards to student learning?</a:t>
            </a:r>
          </a:p>
          <a:p>
            <a:pPr marL="174708" indent="-174708">
              <a:buFont typeface="Arial" panose="020B0604020202020204" pitchFamily="34" charset="0"/>
              <a:buChar char="•"/>
            </a:pPr>
            <a:r>
              <a:rPr lang="en-US" dirty="0"/>
              <a:t>How do we make the standards accessible to our diverse learner populations?</a:t>
            </a:r>
          </a:p>
          <a:p>
            <a:pPr marL="174708" indent="-174708">
              <a:buFont typeface="Arial" panose="020B0604020202020204" pitchFamily="34" charset="0"/>
              <a:buChar char="•"/>
            </a:pPr>
            <a:r>
              <a:rPr lang="en-US" dirty="0"/>
              <a:t>How do we connect content to practice?</a:t>
            </a:r>
          </a:p>
          <a:p>
            <a:r>
              <a:rPr lang="en-US" dirty="0"/>
              <a:t>We will be walking through these pieces together.</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6D0A5526-A0ED-4581-921A-7CF8C87FF965}" type="slidenum">
              <a:rPr lang="en-US" smtClean="0"/>
              <a:t>8</a:t>
            </a:fld>
            <a:endParaRPr lang="en-US"/>
          </a:p>
        </p:txBody>
      </p:sp>
    </p:spTree>
    <p:extLst>
      <p:ext uri="{BB962C8B-B14F-4D97-AF65-F5344CB8AC3E}">
        <p14:creationId xmlns:p14="http://schemas.microsoft.com/office/powerpoint/2010/main" val="38539624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first look at </a:t>
            </a:r>
            <a:r>
              <a:rPr lang="en-US" baseline="0" dirty="0"/>
              <a:t>the opening paragraph of the Introduction.</a:t>
            </a:r>
          </a:p>
          <a:p>
            <a:endParaRPr lang="en-US" baseline="0" dirty="0"/>
          </a:p>
          <a:p>
            <a:r>
              <a:rPr lang="en-US" dirty="0"/>
              <a:t>Key</a:t>
            </a:r>
            <a:r>
              <a:rPr lang="en-US" baseline="0" dirty="0"/>
              <a:t> understanding: </a:t>
            </a:r>
            <a:r>
              <a:rPr lang="en-US" dirty="0"/>
              <a:t>this was a collaborative effort. </a:t>
            </a:r>
          </a:p>
          <a:p>
            <a:endParaRPr lang="en-US" dirty="0"/>
          </a:p>
        </p:txBody>
      </p:sp>
      <p:sp>
        <p:nvSpPr>
          <p:cNvPr id="4" name="Slide Number Placeholder 3"/>
          <p:cNvSpPr>
            <a:spLocks noGrp="1"/>
          </p:cNvSpPr>
          <p:nvPr>
            <p:ph type="sldNum" sz="quarter" idx="10"/>
          </p:nvPr>
        </p:nvSpPr>
        <p:spPr/>
        <p:txBody>
          <a:bodyPr/>
          <a:lstStyle/>
          <a:p>
            <a:fld id="{6D0A5526-A0ED-4581-921A-7CF8C87FF965}" type="slidenum">
              <a:rPr lang="en-US" smtClean="0"/>
              <a:t>9</a:t>
            </a:fld>
            <a:endParaRPr lang="en-US"/>
          </a:p>
        </p:txBody>
      </p:sp>
    </p:spTree>
    <p:extLst>
      <p:ext uri="{BB962C8B-B14F-4D97-AF65-F5344CB8AC3E}">
        <p14:creationId xmlns:p14="http://schemas.microsoft.com/office/powerpoint/2010/main" val="31735862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a:gsLst>
            <a:gs pos="100000">
              <a:schemeClr val="accent1">
                <a:lumMod val="20000"/>
                <a:lumOff val="80000"/>
                <a:alpha val="86000"/>
              </a:schemeClr>
            </a:gs>
            <a:gs pos="42000">
              <a:schemeClr val="bg1">
                <a:alpha val="40000"/>
              </a:schemeClr>
            </a:gs>
            <a:gs pos="0">
              <a:schemeClr val="accent1">
                <a:lumMod val="20000"/>
                <a:lumOff val="80000"/>
                <a:alpha val="85000"/>
              </a:schemeClr>
            </a:gs>
            <a:gs pos="75000">
              <a:schemeClr val="bg1">
                <a:alpha val="40000"/>
              </a:schemeClr>
            </a:gs>
          </a:gsLst>
          <a:lin ang="5400000" scaled="0"/>
        </a:gradFill>
        <a:effectLst/>
      </p:bgPr>
    </p:bg>
    <p:spTree>
      <p:nvGrpSpPr>
        <p:cNvPr id="1" name=""/>
        <p:cNvGrpSpPr/>
        <p:nvPr/>
      </p:nvGrpSpPr>
      <p:grpSpPr>
        <a:xfrm>
          <a:off x="0" y="0"/>
          <a:ext cx="0" cy="0"/>
          <a:chOff x="0" y="0"/>
          <a:chExt cx="0" cy="0"/>
        </a:xfrm>
      </p:grpSpPr>
      <p:grpSp>
        <p:nvGrpSpPr>
          <p:cNvPr id="6" name="Group 5"/>
          <p:cNvGrpSpPr/>
          <p:nvPr/>
        </p:nvGrpSpPr>
        <p:grpSpPr>
          <a:xfrm>
            <a:off x="0" y="0"/>
            <a:ext cx="12188825" cy="713232"/>
            <a:chOff x="0" y="0"/>
            <a:chExt cx="12188825" cy="713232"/>
          </a:xfrm>
        </p:grpSpPr>
        <p:sp>
          <p:nvSpPr>
            <p:cNvPr id="7" name="Rectangle 6"/>
            <p:cNvSpPr/>
            <p:nvPr/>
          </p:nvSpPr>
          <p:spPr>
            <a:xfrm flipV="1">
              <a:off x="0" y="73152"/>
              <a:ext cx="12188825" cy="640080"/>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1" name="Group 10"/>
          <p:cNvGrpSpPr/>
          <p:nvPr/>
        </p:nvGrpSpPr>
        <p:grpSpPr>
          <a:xfrm>
            <a:off x="0" y="0"/>
            <a:ext cx="713232" cy="6858000"/>
            <a:chOff x="0" y="0"/>
            <a:chExt cx="713232" cy="6858000"/>
          </a:xfrm>
        </p:grpSpPr>
        <p:sp>
          <p:nvSpPr>
            <p:cNvPr id="12" name="Rectangle 11"/>
            <p:cNvSpPr/>
            <p:nvPr/>
          </p:nvSpPr>
          <p:spPr>
            <a:xfrm flipH="1">
              <a:off x="73152" y="0"/>
              <a:ext cx="640080" cy="6858000"/>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flipH="1">
              <a:off x="0" y="0"/>
              <a:ext cx="202718" cy="6858000"/>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4" name="Group 13"/>
          <p:cNvGrpSpPr/>
          <p:nvPr/>
        </p:nvGrpSpPr>
        <p:grpSpPr>
          <a:xfrm>
            <a:off x="11476762" y="0"/>
            <a:ext cx="746886" cy="6858000"/>
            <a:chOff x="11476762" y="0"/>
            <a:chExt cx="746886" cy="6858000"/>
          </a:xfrm>
        </p:grpSpPr>
        <p:sp>
          <p:nvSpPr>
            <p:cNvPr id="15" name="Rectangle 14"/>
            <p:cNvSpPr/>
            <p:nvPr/>
          </p:nvSpPr>
          <p:spPr>
            <a:xfrm flipH="1">
              <a:off x="11476762" y="0"/>
              <a:ext cx="640080" cy="6858000"/>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p:nvSpPr>
          <p:spPr>
            <a:xfrm flipH="1">
              <a:off x="12020930" y="0"/>
              <a:ext cx="202718" cy="6858000"/>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7" name="Group 16"/>
          <p:cNvGrpSpPr/>
          <p:nvPr/>
        </p:nvGrpSpPr>
        <p:grpSpPr>
          <a:xfrm flipV="1">
            <a:off x="0" y="6144768"/>
            <a:ext cx="12188825" cy="713232"/>
            <a:chOff x="0" y="0"/>
            <a:chExt cx="12188825" cy="713232"/>
          </a:xfrm>
        </p:grpSpPr>
        <p:sp>
          <p:nvSpPr>
            <p:cNvPr id="18" name="Rectangle 17"/>
            <p:cNvSpPr/>
            <p:nvPr/>
          </p:nvSpPr>
          <p:spPr>
            <a:xfrm flipV="1">
              <a:off x="0" y="73152"/>
              <a:ext cx="12188825" cy="640080"/>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9" name="Rectangle 18"/>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ctrTitle"/>
          </p:nvPr>
        </p:nvSpPr>
        <p:spPr>
          <a:xfrm>
            <a:off x="1295400" y="1188720"/>
            <a:ext cx="9601200" cy="2514600"/>
          </a:xfrm>
        </p:spPr>
        <p:txBody>
          <a:bodyPr anchor="b">
            <a:noAutofit/>
          </a:bodyPr>
          <a:lstStyle>
            <a:lvl1pPr algn="ctr">
              <a:defRPr sz="6000"/>
            </a:lvl1pPr>
          </a:lstStyle>
          <a:p>
            <a:r>
              <a:rPr lang="en-US"/>
              <a:t>Click to edit Master title style</a:t>
            </a:r>
            <a:endParaRPr/>
          </a:p>
        </p:txBody>
      </p:sp>
      <p:sp>
        <p:nvSpPr>
          <p:cNvPr id="3" name="Subtitle 2"/>
          <p:cNvSpPr>
            <a:spLocks noGrp="1"/>
          </p:cNvSpPr>
          <p:nvPr>
            <p:ph type="subTitle" idx="1"/>
          </p:nvPr>
        </p:nvSpPr>
        <p:spPr>
          <a:xfrm>
            <a:off x="1295400" y="3749040"/>
            <a:ext cx="9601200" cy="914400"/>
          </a:xfrm>
        </p:spPr>
        <p:txBody>
          <a:bodyPr>
            <a:normAutofit/>
          </a:bodyPr>
          <a:lstStyle>
            <a:lvl1pPr marL="0" indent="0" algn="ctr">
              <a:spcBef>
                <a:spcPts val="0"/>
              </a:spcBef>
              <a:buNone/>
              <a:defRPr sz="2400" cap="all" baseline="0"/>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a:p>
        </p:txBody>
      </p:sp>
    </p:spTree>
    <p:extLst>
      <p:ext uri="{BB962C8B-B14F-4D97-AF65-F5344CB8AC3E}">
        <p14:creationId xmlns:p14="http://schemas.microsoft.com/office/powerpoint/2010/main" val="4059906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9D9C627E-62F9-440E-B114-653569CA80C3}" type="datetimeFigureOut">
              <a:rPr lang="en-US" smtClean="0"/>
              <a:t>4/16/2018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017261-301C-4A60-A26F-963FAE4A1E14}" type="slidenum">
              <a:rPr lang="en-US" smtClean="0"/>
              <a:t>‹#›</a:t>
            </a:fld>
            <a:endParaRPr lang="en-US"/>
          </a:p>
        </p:txBody>
      </p:sp>
    </p:spTree>
    <p:extLst>
      <p:ext uri="{BB962C8B-B14F-4D97-AF65-F5344CB8AC3E}">
        <p14:creationId xmlns:p14="http://schemas.microsoft.com/office/powerpoint/2010/main" val="3883152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274638"/>
            <a:ext cx="2628900" cy="5897562"/>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838200" y="274638"/>
            <a:ext cx="7734300" cy="589756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9D9C627E-62F9-440E-B114-653569CA80C3}" type="datetimeFigureOut">
              <a:rPr lang="en-US" smtClean="0"/>
              <a:t>4/16/2018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017261-301C-4A60-A26F-963FAE4A1E14}" type="slidenum">
              <a:rPr lang="en-US" smtClean="0"/>
              <a:t>‹#›</a:t>
            </a:fld>
            <a:endParaRPr lang="en-US"/>
          </a:p>
        </p:txBody>
      </p:sp>
    </p:spTree>
    <p:extLst>
      <p:ext uri="{BB962C8B-B14F-4D97-AF65-F5344CB8AC3E}">
        <p14:creationId xmlns:p14="http://schemas.microsoft.com/office/powerpoint/2010/main" val="43816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9D9C627E-62F9-440E-B114-653569CA80C3}" type="datetimeFigureOut">
              <a:rPr lang="en-US" smtClean="0"/>
              <a:t>4/16/2018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017261-301C-4A60-A26F-963FAE4A1E14}" type="slidenum">
              <a:rPr lang="en-US" smtClean="0"/>
              <a:t>‹#›</a:t>
            </a:fld>
            <a:endParaRPr lang="en-US"/>
          </a:p>
        </p:txBody>
      </p:sp>
    </p:spTree>
    <p:extLst>
      <p:ext uri="{BB962C8B-B14F-4D97-AF65-F5344CB8AC3E}">
        <p14:creationId xmlns:p14="http://schemas.microsoft.com/office/powerpoint/2010/main" val="3770208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flipV="1">
            <a:off x="0" y="6309360"/>
            <a:ext cx="12188825" cy="548640"/>
            <a:chOff x="0" y="0"/>
            <a:chExt cx="12188825" cy="713232"/>
          </a:xfrm>
        </p:grpSpPr>
        <p:sp>
          <p:nvSpPr>
            <p:cNvPr id="9" name="Rectangle 8"/>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1" name="Group 10"/>
          <p:cNvGrpSpPr/>
          <p:nvPr/>
        </p:nvGrpSpPr>
        <p:grpSpPr>
          <a:xfrm>
            <a:off x="16736" y="0"/>
            <a:ext cx="12188825" cy="548640"/>
            <a:chOff x="0" y="0"/>
            <a:chExt cx="12188825" cy="713232"/>
          </a:xfrm>
        </p:grpSpPr>
        <p:sp>
          <p:nvSpPr>
            <p:cNvPr id="12" name="Rectangle 11"/>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4" name="Date Placeholder 3"/>
          <p:cNvSpPr>
            <a:spLocks noGrp="1"/>
          </p:cNvSpPr>
          <p:nvPr>
            <p:ph type="dt" sz="half" idx="10"/>
          </p:nvPr>
        </p:nvSpPr>
        <p:spPr/>
        <p:txBody>
          <a:bodyPr/>
          <a:lstStyle/>
          <a:p>
            <a:fld id="{9D9C627E-62F9-440E-B114-653569CA80C3}" type="datetimeFigureOut">
              <a:rPr lang="en-US" smtClean="0"/>
              <a:t>4/16/2018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017261-301C-4A60-A26F-963FAE4A1E14}" type="slidenum">
              <a:rPr lang="en-US" smtClean="0"/>
              <a:t>‹#›</a:t>
            </a:fld>
            <a:endParaRPr lang="en-US"/>
          </a:p>
        </p:txBody>
      </p:sp>
      <p:sp>
        <p:nvSpPr>
          <p:cNvPr id="2" name="Title 1"/>
          <p:cNvSpPr>
            <a:spLocks noGrp="1"/>
          </p:cNvSpPr>
          <p:nvPr>
            <p:ph type="title"/>
          </p:nvPr>
        </p:nvSpPr>
        <p:spPr>
          <a:xfrm>
            <a:off x="1295400" y="1188720"/>
            <a:ext cx="9601200" cy="2514600"/>
          </a:xfrm>
        </p:spPr>
        <p:txBody>
          <a:bodyPr anchor="b">
            <a:normAutofit/>
          </a:bodyPr>
          <a:lstStyle>
            <a:lvl1pPr algn="ctr">
              <a:defRPr sz="5400" b="0">
                <a:solidFill>
                  <a:schemeClr val="tx1">
                    <a:lumMod val="75000"/>
                  </a:schemeClr>
                </a:solidFill>
              </a:defRPr>
            </a:lvl1pPr>
          </a:lstStyle>
          <a:p>
            <a:r>
              <a:rPr lang="en-US"/>
              <a:t>Click to edit Master title style</a:t>
            </a:r>
            <a:endParaRPr/>
          </a:p>
        </p:txBody>
      </p:sp>
      <p:sp>
        <p:nvSpPr>
          <p:cNvPr id="3" name="Text Placeholder 2"/>
          <p:cNvSpPr>
            <a:spLocks noGrp="1"/>
          </p:cNvSpPr>
          <p:nvPr>
            <p:ph type="body" idx="1"/>
          </p:nvPr>
        </p:nvSpPr>
        <p:spPr>
          <a:xfrm>
            <a:off x="1295400" y="3749040"/>
            <a:ext cx="9601200" cy="914400"/>
          </a:xfrm>
        </p:spPr>
        <p:txBody>
          <a:bodyPr anchor="t"/>
          <a:lstStyle>
            <a:lvl1pPr marL="0" indent="0" algn="ctr">
              <a:spcBef>
                <a:spcPts val="0"/>
              </a:spcBef>
              <a:buNone/>
              <a:defRPr sz="2000" cap="all"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954758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341120" y="1673352"/>
            <a:ext cx="4572000" cy="4343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78880" y="1673352"/>
            <a:ext cx="4572000" cy="4343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9D9C627E-62F9-440E-B114-653569CA80C3}" type="datetimeFigureOut">
              <a:rPr lang="en-US" smtClean="0"/>
              <a:t>4/16/2018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017261-301C-4A60-A26F-963FAE4A1E14}" type="slidenum">
              <a:rPr lang="en-US" smtClean="0"/>
              <a:t>‹#›</a:t>
            </a:fld>
            <a:endParaRPr lang="en-US"/>
          </a:p>
        </p:txBody>
      </p:sp>
    </p:spTree>
    <p:extLst>
      <p:ext uri="{BB962C8B-B14F-4D97-AF65-F5344CB8AC3E}">
        <p14:creationId xmlns:p14="http://schemas.microsoft.com/office/powerpoint/2010/main" val="2402094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341120" y="1600200"/>
            <a:ext cx="4572000" cy="758952"/>
          </a:xfrm>
        </p:spPr>
        <p:txBody>
          <a:bodyPr anchor="ctr">
            <a:normAutofit/>
          </a:bodyPr>
          <a:lstStyle>
            <a:lvl1pPr marL="0" indent="0">
              <a:spcBef>
                <a:spcPts val="0"/>
              </a:spcBef>
              <a:buNone/>
              <a:defRPr sz="20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341120" y="2441448"/>
            <a:ext cx="4572000" cy="358444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78880" y="1600200"/>
            <a:ext cx="4572000" cy="758952"/>
          </a:xfrm>
        </p:spPr>
        <p:txBody>
          <a:bodyPr anchor="ctr">
            <a:normAutofit/>
          </a:bodyPr>
          <a:lstStyle>
            <a:lvl1pPr marL="0" indent="0">
              <a:spcBef>
                <a:spcPts val="0"/>
              </a:spcBef>
              <a:buNone/>
              <a:defRPr sz="20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78880" y="2441448"/>
            <a:ext cx="4572000" cy="358444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9D9C627E-62F9-440E-B114-653569CA80C3}" type="datetimeFigureOut">
              <a:rPr lang="en-US" smtClean="0"/>
              <a:t>4/16/2018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7017261-301C-4A60-A26F-963FAE4A1E14}" type="slidenum">
              <a:rPr lang="en-US" smtClean="0"/>
              <a:t>‹#›</a:t>
            </a:fld>
            <a:endParaRPr lang="en-US"/>
          </a:p>
        </p:txBody>
      </p:sp>
    </p:spTree>
    <p:extLst>
      <p:ext uri="{BB962C8B-B14F-4D97-AF65-F5344CB8AC3E}">
        <p14:creationId xmlns:p14="http://schemas.microsoft.com/office/powerpoint/2010/main" val="3946693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9D9C627E-62F9-440E-B114-653569CA80C3}" type="datetimeFigureOut">
              <a:rPr lang="en-US" smtClean="0"/>
              <a:t>4/16/2018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7017261-301C-4A60-A26F-963FAE4A1E14}" type="slidenum">
              <a:rPr lang="en-US" smtClean="0"/>
              <a:t>‹#›</a:t>
            </a:fld>
            <a:endParaRPr lang="en-US"/>
          </a:p>
        </p:txBody>
      </p:sp>
    </p:spTree>
    <p:extLst>
      <p:ext uri="{BB962C8B-B14F-4D97-AF65-F5344CB8AC3E}">
        <p14:creationId xmlns:p14="http://schemas.microsoft.com/office/powerpoint/2010/main" val="1259858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9C627E-62F9-440E-B114-653569CA80C3}" type="datetimeFigureOut">
              <a:rPr lang="en-US" smtClean="0"/>
              <a:t>4/16/2018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7017261-301C-4A60-A26F-963FAE4A1E14}" type="slidenum">
              <a:rPr lang="en-US" smtClean="0"/>
              <a:t>‹#›</a:t>
            </a:fld>
            <a:endParaRPr lang="en-US"/>
          </a:p>
        </p:txBody>
      </p:sp>
    </p:spTree>
    <p:extLst>
      <p:ext uri="{BB962C8B-B14F-4D97-AF65-F5344CB8AC3E}">
        <p14:creationId xmlns:p14="http://schemas.microsoft.com/office/powerpoint/2010/main" val="3100116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7"/>
          <p:cNvGrpSpPr/>
          <p:nvPr/>
        </p:nvGrpSpPr>
        <p:grpSpPr>
          <a:xfrm>
            <a:off x="0" y="0"/>
            <a:ext cx="12188825" cy="548640"/>
            <a:chOff x="0" y="0"/>
            <a:chExt cx="12188825" cy="713232"/>
          </a:xfrm>
        </p:grpSpPr>
        <p:sp>
          <p:nvSpPr>
            <p:cNvPr id="9" name="Rectangle 8"/>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8138160" y="1828800"/>
            <a:ext cx="3657600" cy="2286000"/>
          </a:xfrm>
        </p:spPr>
        <p:txBody>
          <a:bodyPr anchor="b">
            <a:normAutofit/>
          </a:bodyPr>
          <a:lstStyle>
            <a:lvl1pPr>
              <a:defRPr sz="3400" b="0"/>
            </a:lvl1pPr>
          </a:lstStyle>
          <a:p>
            <a:r>
              <a:rPr lang="en-US"/>
              <a:t>Click to edit Master title style</a:t>
            </a:r>
            <a:endParaRPr/>
          </a:p>
        </p:txBody>
      </p:sp>
      <p:sp>
        <p:nvSpPr>
          <p:cNvPr id="3" name="Content Placeholder 2"/>
          <p:cNvSpPr>
            <a:spLocks noGrp="1"/>
          </p:cNvSpPr>
          <p:nvPr>
            <p:ph idx="1"/>
          </p:nvPr>
        </p:nvSpPr>
        <p:spPr>
          <a:xfrm>
            <a:off x="548640" y="1005840"/>
            <a:ext cx="7223760" cy="493776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8138160" y="4206240"/>
            <a:ext cx="3657600" cy="1645920"/>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D9C627E-62F9-440E-B114-653569CA80C3}" type="datetimeFigureOut">
              <a:rPr lang="en-US" smtClean="0"/>
              <a:t>4/16/2018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017261-301C-4A60-A26F-963FAE4A1E14}" type="slidenum">
              <a:rPr lang="en-US" smtClean="0"/>
              <a:t>‹#›</a:t>
            </a:fld>
            <a:endParaRPr lang="en-US"/>
          </a:p>
        </p:txBody>
      </p:sp>
    </p:spTree>
    <p:extLst>
      <p:ext uri="{BB962C8B-B14F-4D97-AF65-F5344CB8AC3E}">
        <p14:creationId xmlns:p14="http://schemas.microsoft.com/office/powerpoint/2010/main" val="1588057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160" y="1828800"/>
            <a:ext cx="3657600" cy="2286000"/>
          </a:xfrm>
        </p:spPr>
        <p:txBody>
          <a:bodyPr anchor="b">
            <a:normAutofit/>
          </a:bodyPr>
          <a:lstStyle>
            <a:lvl1pPr>
              <a:defRPr sz="3400" b="0"/>
            </a:lvl1pPr>
          </a:lstStyle>
          <a:p>
            <a:r>
              <a:rPr lang="en-US"/>
              <a:t>Click to edit Master title style</a:t>
            </a:r>
            <a:endParaRPr/>
          </a:p>
        </p:txBody>
      </p:sp>
      <p:sp>
        <p:nvSpPr>
          <p:cNvPr id="3" name="Picture Placeholder 2"/>
          <p:cNvSpPr>
            <a:spLocks noGrp="1"/>
          </p:cNvSpPr>
          <p:nvPr>
            <p:ph type="pic" idx="1"/>
          </p:nvPr>
        </p:nvSpPr>
        <p:spPr>
          <a:xfrm>
            <a:off x="548640" y="548640"/>
            <a:ext cx="6675120" cy="5760720"/>
          </a:xfrm>
          <a:noFill/>
        </p:spPr>
        <p:txBody>
          <a:bodyPr/>
          <a:lstStyle>
            <a:lvl1pPr marL="0" indent="0" algn="ctr">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8138160" y="4206240"/>
            <a:ext cx="3657600" cy="1645920"/>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D9C627E-62F9-440E-B114-653569CA80C3}" type="datetimeFigureOut">
              <a:rPr lang="en-US" smtClean="0"/>
              <a:t>4/16/2018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017261-301C-4A60-A26F-963FAE4A1E14}" type="slidenum">
              <a:rPr lang="en-US" smtClean="0"/>
              <a:t>‹#›</a:t>
            </a:fld>
            <a:endParaRPr lang="en-US"/>
          </a:p>
        </p:txBody>
      </p:sp>
      <p:grpSp>
        <p:nvGrpSpPr>
          <p:cNvPr id="8" name="Group 7"/>
          <p:cNvGrpSpPr/>
          <p:nvPr/>
        </p:nvGrpSpPr>
        <p:grpSpPr>
          <a:xfrm>
            <a:off x="0" y="0"/>
            <a:ext cx="7772400" cy="548640"/>
            <a:chOff x="0" y="0"/>
            <a:chExt cx="12188825" cy="713232"/>
          </a:xfrm>
        </p:grpSpPr>
        <p:sp>
          <p:nvSpPr>
            <p:cNvPr id="9" name="Rectangle 8"/>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1" name="Group 10"/>
          <p:cNvGrpSpPr/>
          <p:nvPr/>
        </p:nvGrpSpPr>
        <p:grpSpPr>
          <a:xfrm flipV="1">
            <a:off x="0" y="6309360"/>
            <a:ext cx="7772400" cy="548640"/>
            <a:chOff x="0" y="0"/>
            <a:chExt cx="12188825" cy="713232"/>
          </a:xfrm>
        </p:grpSpPr>
        <p:sp>
          <p:nvSpPr>
            <p:cNvPr id="12" name="Rectangle 11"/>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4" name="Group 13"/>
          <p:cNvGrpSpPr/>
          <p:nvPr/>
        </p:nvGrpSpPr>
        <p:grpSpPr>
          <a:xfrm rot="5400000" flipV="1">
            <a:off x="-3154680" y="3154680"/>
            <a:ext cx="6858000" cy="548640"/>
            <a:chOff x="0" y="0"/>
            <a:chExt cx="12188825" cy="713232"/>
          </a:xfrm>
        </p:grpSpPr>
        <p:sp>
          <p:nvSpPr>
            <p:cNvPr id="15" name="Rectangle 14"/>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7" name="Group 16"/>
          <p:cNvGrpSpPr/>
          <p:nvPr/>
        </p:nvGrpSpPr>
        <p:grpSpPr>
          <a:xfrm rot="16200000" flipH="1" flipV="1">
            <a:off x="4069079" y="3154681"/>
            <a:ext cx="6858000" cy="548640"/>
            <a:chOff x="0" y="0"/>
            <a:chExt cx="12188825" cy="713232"/>
          </a:xfrm>
        </p:grpSpPr>
        <p:sp>
          <p:nvSpPr>
            <p:cNvPr id="18" name="Rectangle 17"/>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9" name="Rectangle 18"/>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extLst>
      <p:ext uri="{BB962C8B-B14F-4D97-AF65-F5344CB8AC3E}">
        <p14:creationId xmlns:p14="http://schemas.microsoft.com/office/powerpoint/2010/main" val="1501944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accent1">
                <a:lumMod val="20000"/>
                <a:lumOff val="80000"/>
                <a:alpha val="56000"/>
              </a:schemeClr>
            </a:gs>
            <a:gs pos="79000">
              <a:schemeClr val="bg1"/>
            </a:gs>
          </a:gsLst>
          <a:lin ang="5400000" scaled="0"/>
        </a:gradFill>
        <a:effectLst/>
      </p:bgPr>
    </p:bg>
    <p:spTree>
      <p:nvGrpSpPr>
        <p:cNvPr id="1" name=""/>
        <p:cNvGrpSpPr/>
        <p:nvPr/>
      </p:nvGrpSpPr>
      <p:grpSpPr>
        <a:xfrm>
          <a:off x="0" y="0"/>
          <a:ext cx="0" cy="0"/>
          <a:chOff x="0" y="0"/>
          <a:chExt cx="0" cy="0"/>
        </a:xfrm>
      </p:grpSpPr>
      <p:grpSp>
        <p:nvGrpSpPr>
          <p:cNvPr id="8" name="Group 7"/>
          <p:cNvGrpSpPr/>
          <p:nvPr/>
        </p:nvGrpSpPr>
        <p:grpSpPr bwMode="auto">
          <a:xfrm flipV="1">
            <a:off x="0" y="6309360"/>
            <a:ext cx="12188825" cy="548640"/>
            <a:chOff x="0" y="0"/>
            <a:chExt cx="12188825" cy="713232"/>
          </a:xfrm>
        </p:grpSpPr>
        <p:sp>
          <p:nvSpPr>
            <p:cNvPr id="9" name="Rectangle 8"/>
            <p:cNvSpPr/>
            <p:nvPr/>
          </p:nvSpPr>
          <p:spPr bwMode="auto">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bwMode="auto">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Placeholder 1"/>
          <p:cNvSpPr>
            <a:spLocks noGrp="1"/>
          </p:cNvSpPr>
          <p:nvPr>
            <p:ph type="title"/>
          </p:nvPr>
        </p:nvSpPr>
        <p:spPr>
          <a:xfrm>
            <a:off x="1341120" y="438912"/>
            <a:ext cx="9509760" cy="1088136"/>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341120" y="1673352"/>
            <a:ext cx="9509760" cy="43434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8875776" y="6391656"/>
            <a:ext cx="960120" cy="237744"/>
          </a:xfrm>
          <a:prstGeom prst="rect">
            <a:avLst/>
          </a:prstGeom>
        </p:spPr>
        <p:txBody>
          <a:bodyPr vert="horz" lIns="91440" tIns="45720" rIns="91440" bIns="45720" rtlCol="0" anchor="ctr"/>
          <a:lstStyle>
            <a:lvl1pPr algn="r">
              <a:defRPr sz="800">
                <a:solidFill>
                  <a:schemeClr val="tx1"/>
                </a:solidFill>
              </a:defRPr>
            </a:lvl1pPr>
          </a:lstStyle>
          <a:p>
            <a:fld id="{9D9C627E-62F9-440E-B114-653569CA80C3}" type="datetimeFigureOut">
              <a:rPr lang="en-US" smtClean="0"/>
              <a:t>4/16/2018</a:t>
            </a:fld>
            <a:endParaRPr lang="en-US"/>
          </a:p>
        </p:txBody>
      </p:sp>
      <p:sp>
        <p:nvSpPr>
          <p:cNvPr id="5" name="Footer Placeholder 4"/>
          <p:cNvSpPr>
            <a:spLocks noGrp="1"/>
          </p:cNvSpPr>
          <p:nvPr>
            <p:ph type="ftr" sz="quarter" idx="3"/>
          </p:nvPr>
        </p:nvSpPr>
        <p:spPr>
          <a:xfrm>
            <a:off x="1341120" y="6391656"/>
            <a:ext cx="7159752" cy="237744"/>
          </a:xfrm>
          <a:prstGeom prst="rect">
            <a:avLst/>
          </a:prstGeom>
        </p:spPr>
        <p:txBody>
          <a:bodyPr vert="horz" lIns="91440" tIns="45720" rIns="91440" bIns="45720" rtlCol="0" anchor="ctr"/>
          <a:lstStyle>
            <a:lvl1pPr algn="l">
              <a:defRPr sz="800" cap="all" baseline="0">
                <a:solidFill>
                  <a:schemeClr val="tx1"/>
                </a:solidFill>
              </a:defRPr>
            </a:lvl1pPr>
          </a:lstStyle>
          <a:p>
            <a:endParaRPr lang="en-US"/>
          </a:p>
        </p:txBody>
      </p:sp>
      <p:sp>
        <p:nvSpPr>
          <p:cNvPr id="6" name="Slide Number Placeholder 5"/>
          <p:cNvSpPr>
            <a:spLocks noGrp="1"/>
          </p:cNvSpPr>
          <p:nvPr>
            <p:ph type="sldNum" sz="quarter" idx="4"/>
          </p:nvPr>
        </p:nvSpPr>
        <p:spPr>
          <a:xfrm>
            <a:off x="10210800" y="6391656"/>
            <a:ext cx="640080" cy="237744"/>
          </a:xfrm>
          <a:prstGeom prst="rect">
            <a:avLst/>
          </a:prstGeom>
        </p:spPr>
        <p:txBody>
          <a:bodyPr vert="horz" lIns="91440" tIns="45720" rIns="91440" bIns="45720" rtlCol="0" anchor="ctr"/>
          <a:lstStyle>
            <a:lvl1pPr algn="r">
              <a:defRPr sz="800">
                <a:solidFill>
                  <a:schemeClr val="tx1"/>
                </a:solidFill>
              </a:defRPr>
            </a:lvl1pPr>
          </a:lstStyle>
          <a:p>
            <a:fld id="{97017261-301C-4A60-A26F-963FAE4A1E14}" type="slidenum">
              <a:rPr lang="en-US" smtClean="0"/>
              <a:t>‹#›</a:t>
            </a:fld>
            <a:endParaRPr lang="en-US"/>
          </a:p>
        </p:txBody>
      </p:sp>
    </p:spTree>
    <p:extLst>
      <p:ext uri="{BB962C8B-B14F-4D97-AF65-F5344CB8AC3E}">
        <p14:creationId xmlns:p14="http://schemas.microsoft.com/office/powerpoint/2010/main" val="16596445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marL="0" indent="0" algn="l" defTabSz="914400" rtl="0" eaLnBrk="1" latinLnBrk="0" hangingPunct="1">
        <a:lnSpc>
          <a:spcPct val="90000"/>
        </a:lnSpc>
        <a:spcBef>
          <a:spcPct val="0"/>
        </a:spcBef>
        <a:buFont typeface="Arial" pitchFamily="34" charset="0"/>
        <a:buNone/>
        <a:defRPr sz="3400" kern="1200">
          <a:solidFill>
            <a:schemeClr val="tx1">
              <a:lumMod val="75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SzPct val="80000"/>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pos="3840">
          <p15:clr>
            <a:srgbClr val="F26B43"/>
          </p15:clr>
        </p15:guide>
        <p15:guide id="5" orient="horz" pos="216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nysed.gov/next-generation-learning-standards"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hyperlink" Target="https://www.engageny.org/next-generation-learning-standards" TargetMode="Externa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www.teachingchannel.org/videos/pre-k-math-lesson" TargetMode="External"/><Relationship Id="rId2" Type="http://schemas.openxmlformats.org/officeDocument/2006/relationships/notesSlide" Target="../notesSlides/notesSlide38.xml"/><Relationship Id="rId1" Type="http://schemas.openxmlformats.org/officeDocument/2006/relationships/slideLayout" Target="../slideLayouts/slideLayout1.xml"/><Relationship Id="rId5" Type="http://schemas.openxmlformats.org/officeDocument/2006/relationships/hyperlink" Target="http://.org/videos/pre-k-math-lesson" TargetMode="External"/><Relationship Id="rId4" Type="http://schemas.openxmlformats.org/officeDocument/2006/relationships/image" Target="../media/image15.png"/></Relationships>
</file>

<file path=ppt/slides/_rels/slide39.xml.rels><?xml version="1.0" encoding="UTF-8" standalone="yes"?>
<Relationships xmlns="http://schemas.openxmlformats.org/package/2006/relationships"><Relationship Id="rId3" Type="http://schemas.openxmlformats.org/officeDocument/2006/relationships/hyperlink" Target="mailto:John.Svendsen@nysed.gov"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hyperlink" Target="http://www.nyscdn.com/" TargetMode="External"/><Relationship Id="rId4" Type="http://schemas.openxmlformats.org/officeDocument/2006/relationships/hyperlink" Target="mailto:Susan.Brockley@nysed.gov"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NYS Next Generation Mathematics Learning Standards</a:t>
            </a:r>
          </a:p>
        </p:txBody>
      </p:sp>
      <p:sp>
        <p:nvSpPr>
          <p:cNvPr id="3" name="Subtitle 2"/>
          <p:cNvSpPr>
            <a:spLocks noGrp="1"/>
          </p:cNvSpPr>
          <p:nvPr>
            <p:ph type="subTitle" idx="1"/>
          </p:nvPr>
        </p:nvSpPr>
        <p:spPr>
          <a:xfrm>
            <a:off x="1295400" y="4728754"/>
            <a:ext cx="9601200" cy="914400"/>
          </a:xfrm>
        </p:spPr>
        <p:txBody>
          <a:bodyPr/>
          <a:lstStyle/>
          <a:p>
            <a:r>
              <a:rPr lang="en-US" dirty="0"/>
              <a:t>NYSED and S/CDN – Mathematics team</a:t>
            </a:r>
          </a:p>
          <a:p>
            <a:r>
              <a:rPr lang="en-US" dirty="0"/>
              <a:t>March 28, 2018</a:t>
            </a:r>
          </a:p>
        </p:txBody>
      </p:sp>
    </p:spTree>
    <p:extLst>
      <p:ext uri="{BB962C8B-B14F-4D97-AF65-F5344CB8AC3E}">
        <p14:creationId xmlns:p14="http://schemas.microsoft.com/office/powerpoint/2010/main" val="2148310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40">
            <a:extLst>
              <a:ext uri="{FF2B5EF4-FFF2-40B4-BE49-F238E27FC236}">
                <a16:creationId xmlns:a16="http://schemas.microsoft.com/office/drawing/2014/main" id="{4F01D7DC-18CA-48B6-8AFE-08EAE7A5DAC8}"/>
              </a:ext>
            </a:extLst>
          </p:cNvPr>
          <p:cNvSpPr txBox="1">
            <a:spLocks/>
          </p:cNvSpPr>
          <p:nvPr/>
        </p:nvSpPr>
        <p:spPr>
          <a:xfrm>
            <a:off x="1620650" y="473537"/>
            <a:ext cx="8753634" cy="1210236"/>
          </a:xfrm>
          <a:prstGeom prst="rect">
            <a:avLst/>
          </a:prstGeom>
        </p:spPr>
        <p:txBody>
          <a:bodyPr vert="horz" wrap="square" lIns="91425" tIns="91425" rIns="91425" bIns="91425" rtlCol="0" anchor="t" anchorCtr="0">
            <a:noAutofit/>
          </a:bodyPr>
          <a:lstStyle>
            <a:lvl1pPr marL="274320" indent="-228600" algn="l" defTabSz="914400" rtl="0" eaLnBrk="1" latinLnBrk="0" hangingPunct="1">
              <a:lnSpc>
                <a:spcPct val="90000"/>
              </a:lnSpc>
              <a:spcBef>
                <a:spcPts val="1800"/>
              </a:spcBef>
              <a:buSzPct val="80000"/>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9pPr>
          </a:lstStyle>
          <a:p>
            <a:pPr algn="ctr">
              <a:lnSpc>
                <a:spcPct val="100000"/>
              </a:lnSpc>
              <a:spcBef>
                <a:spcPts val="0"/>
              </a:spcBef>
              <a:buFont typeface="Arial" pitchFamily="34" charset="0"/>
              <a:buNone/>
            </a:pPr>
            <a:r>
              <a:rPr lang="en" sz="2800" b="1" dirty="0">
                <a:sym typeface="Arial"/>
              </a:rPr>
              <a:t>2015 Legislative Requirement:</a:t>
            </a:r>
          </a:p>
          <a:p>
            <a:pPr algn="ctr">
              <a:lnSpc>
                <a:spcPct val="100000"/>
              </a:lnSpc>
              <a:spcBef>
                <a:spcPts val="0"/>
              </a:spcBef>
              <a:buFont typeface="Arial" pitchFamily="34" charset="0"/>
              <a:buNone/>
            </a:pPr>
            <a:r>
              <a:rPr lang="en" sz="2800" b="1" dirty="0">
                <a:sym typeface="Arial"/>
              </a:rPr>
              <a:t>Standards re-evaluated with stakeholder input</a:t>
            </a:r>
          </a:p>
        </p:txBody>
      </p:sp>
      <p:grpSp>
        <p:nvGrpSpPr>
          <p:cNvPr id="2" name="Group 1"/>
          <p:cNvGrpSpPr/>
          <p:nvPr/>
        </p:nvGrpSpPr>
        <p:grpSpPr>
          <a:xfrm>
            <a:off x="401049" y="2289452"/>
            <a:ext cx="11192849" cy="2539678"/>
            <a:chOff x="401049" y="2289452"/>
            <a:chExt cx="11192849" cy="2539678"/>
          </a:xfrm>
        </p:grpSpPr>
        <p:sp>
          <p:nvSpPr>
            <p:cNvPr id="4" name="Pentagon 3"/>
            <p:cNvSpPr/>
            <p:nvPr/>
          </p:nvSpPr>
          <p:spPr>
            <a:xfrm>
              <a:off x="401049" y="3966489"/>
              <a:ext cx="1966823" cy="862641"/>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 sz="2800" b="1" dirty="0">
                  <a:sym typeface="Arial"/>
                </a:rPr>
                <a:t>Fall </a:t>
              </a:r>
            </a:p>
            <a:p>
              <a:pPr algn="ctr"/>
              <a:r>
                <a:rPr lang="en" sz="2800" b="1" dirty="0">
                  <a:sym typeface="Arial"/>
                </a:rPr>
                <a:t>2015 </a:t>
              </a:r>
              <a:endParaRPr lang="en-US" sz="2800" dirty="0"/>
            </a:p>
          </p:txBody>
        </p:sp>
        <p:sp>
          <p:nvSpPr>
            <p:cNvPr id="23" name="Rounded Rectangle 22"/>
            <p:cNvSpPr/>
            <p:nvPr/>
          </p:nvSpPr>
          <p:spPr>
            <a:xfrm>
              <a:off x="401049" y="2289452"/>
              <a:ext cx="11192849" cy="1677037"/>
            </a:xfrm>
            <a:prstGeom prst="roundRect">
              <a:avLst>
                <a:gd name="adj" fmla="val 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 sz="2400" dirty="0">
                  <a:solidFill>
                    <a:schemeClr val="tx1"/>
                  </a:solidFill>
                  <a:sym typeface="Arial"/>
                </a:rPr>
                <a:t>NYSED conducted a survey (AIMHighNY) of </a:t>
              </a:r>
              <a:r>
                <a:rPr lang="en" sz="2400" b="1" dirty="0">
                  <a:solidFill>
                    <a:schemeClr val="tx1"/>
                  </a:solidFill>
                  <a:sym typeface="Arial"/>
                </a:rPr>
                <a:t>teachers</a:t>
              </a:r>
              <a:r>
                <a:rPr lang="en" sz="2400" dirty="0">
                  <a:solidFill>
                    <a:schemeClr val="tx1"/>
                  </a:solidFill>
                  <a:sym typeface="Arial"/>
                </a:rPr>
                <a:t>, </a:t>
              </a:r>
              <a:r>
                <a:rPr lang="en" sz="2400" b="1" dirty="0">
                  <a:solidFill>
                    <a:schemeClr val="tx1"/>
                  </a:solidFill>
                  <a:sym typeface="Arial"/>
                </a:rPr>
                <a:t>parents</a:t>
              </a:r>
              <a:r>
                <a:rPr lang="en" sz="2400" dirty="0">
                  <a:solidFill>
                    <a:schemeClr val="tx1"/>
                  </a:solidFill>
                  <a:sym typeface="Arial"/>
                </a:rPr>
                <a:t> and other </a:t>
              </a:r>
              <a:r>
                <a:rPr lang="en" sz="2400" b="1" dirty="0">
                  <a:solidFill>
                    <a:schemeClr val="tx1"/>
                  </a:solidFill>
                  <a:sym typeface="Arial"/>
                </a:rPr>
                <a:t>stakeholders</a:t>
              </a:r>
              <a:r>
                <a:rPr lang="en" sz="2400" dirty="0">
                  <a:solidFill>
                    <a:schemeClr val="tx1"/>
                  </a:solidFill>
                  <a:sym typeface="Arial"/>
                </a:rPr>
                <a:t> about the current standards. More than 10,500 people responded to the survey and provided over 750,000 pieces of </a:t>
              </a:r>
              <a:r>
                <a:rPr lang="en" sz="2400" b="1" dirty="0">
                  <a:solidFill>
                    <a:schemeClr val="tx1"/>
                  </a:solidFill>
                  <a:sym typeface="Arial"/>
                </a:rPr>
                <a:t>feedback</a:t>
              </a:r>
              <a:endParaRPr lang="en-US" sz="2400" b="1" dirty="0">
                <a:solidFill>
                  <a:schemeClr val="tx1"/>
                </a:solidFill>
              </a:endParaRPr>
            </a:p>
          </p:txBody>
        </p:sp>
      </p:grpSp>
    </p:spTree>
    <p:extLst>
      <p:ext uri="{BB962C8B-B14F-4D97-AF65-F5344CB8AC3E}">
        <p14:creationId xmlns:p14="http://schemas.microsoft.com/office/powerpoint/2010/main" val="15620531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401053" y="3967607"/>
            <a:ext cx="1966823" cy="862641"/>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 sz="2800" b="1" dirty="0">
                <a:sym typeface="Arial"/>
              </a:rPr>
              <a:t>Fall </a:t>
            </a:r>
          </a:p>
          <a:p>
            <a:pPr algn="ctr"/>
            <a:r>
              <a:rPr lang="en" sz="2800" b="1" dirty="0">
                <a:sym typeface="Arial"/>
              </a:rPr>
              <a:t>2015 </a:t>
            </a:r>
            <a:endParaRPr lang="en-US" sz="2800" dirty="0"/>
          </a:p>
        </p:txBody>
      </p:sp>
      <p:sp>
        <p:nvSpPr>
          <p:cNvPr id="9" name="Rounded Rectangle 8"/>
          <p:cNvSpPr/>
          <p:nvPr/>
        </p:nvSpPr>
        <p:spPr>
          <a:xfrm>
            <a:off x="401053" y="2285450"/>
            <a:ext cx="11192849" cy="1677037"/>
          </a:xfrm>
          <a:prstGeom prst="roundRect">
            <a:avLst>
              <a:gd name="adj" fmla="val 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 sz="2400" dirty="0">
                <a:solidFill>
                  <a:schemeClr val="tx1"/>
                </a:solidFill>
                <a:sym typeface="Arial"/>
              </a:rPr>
              <a:t>NYSED conducted a survey (AIMHighNY) of </a:t>
            </a:r>
            <a:r>
              <a:rPr lang="en" sz="2400" b="1" dirty="0">
                <a:solidFill>
                  <a:schemeClr val="tx1"/>
                </a:solidFill>
                <a:sym typeface="Arial"/>
              </a:rPr>
              <a:t>teachers</a:t>
            </a:r>
            <a:r>
              <a:rPr lang="en" sz="2400" dirty="0">
                <a:solidFill>
                  <a:schemeClr val="tx1"/>
                </a:solidFill>
                <a:sym typeface="Arial"/>
              </a:rPr>
              <a:t>, </a:t>
            </a:r>
            <a:r>
              <a:rPr lang="en" sz="2400" b="1" dirty="0">
                <a:solidFill>
                  <a:schemeClr val="tx1"/>
                </a:solidFill>
                <a:sym typeface="Arial"/>
              </a:rPr>
              <a:t>parents</a:t>
            </a:r>
            <a:r>
              <a:rPr lang="en" sz="2400" dirty="0">
                <a:solidFill>
                  <a:schemeClr val="tx1"/>
                </a:solidFill>
                <a:sym typeface="Arial"/>
              </a:rPr>
              <a:t> and other </a:t>
            </a:r>
            <a:r>
              <a:rPr lang="en" sz="2400" b="1" dirty="0">
                <a:solidFill>
                  <a:schemeClr val="tx1"/>
                </a:solidFill>
                <a:sym typeface="Arial"/>
              </a:rPr>
              <a:t>stakeholders</a:t>
            </a:r>
            <a:r>
              <a:rPr lang="en" sz="2400" dirty="0">
                <a:solidFill>
                  <a:schemeClr val="tx1"/>
                </a:solidFill>
                <a:sym typeface="Arial"/>
              </a:rPr>
              <a:t> about the current standards. More than 10,500 people responded to the survey and provided over 750,000 pieces of </a:t>
            </a:r>
            <a:r>
              <a:rPr lang="en" sz="2400" b="1" dirty="0">
                <a:solidFill>
                  <a:schemeClr val="tx1"/>
                </a:solidFill>
                <a:sym typeface="Arial"/>
              </a:rPr>
              <a:t>feedback</a:t>
            </a:r>
            <a:endParaRPr lang="en-US" sz="2400" b="1" dirty="0">
              <a:solidFill>
                <a:schemeClr val="tx1"/>
              </a:solidFill>
            </a:endParaRPr>
          </a:p>
        </p:txBody>
      </p:sp>
      <p:grpSp>
        <p:nvGrpSpPr>
          <p:cNvPr id="2" name="Group 1"/>
          <p:cNvGrpSpPr/>
          <p:nvPr/>
        </p:nvGrpSpPr>
        <p:grpSpPr>
          <a:xfrm>
            <a:off x="401053" y="2286568"/>
            <a:ext cx="11192849" cy="2543680"/>
            <a:chOff x="401048" y="2286572"/>
            <a:chExt cx="11192849" cy="2543680"/>
          </a:xfrm>
        </p:grpSpPr>
        <p:sp>
          <p:nvSpPr>
            <p:cNvPr id="11" name="Chevron 10"/>
            <p:cNvSpPr/>
            <p:nvPr/>
          </p:nvSpPr>
          <p:spPr>
            <a:xfrm>
              <a:off x="1949570" y="3967611"/>
              <a:ext cx="2354704" cy="862641"/>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 sz="2800" b="1" dirty="0">
                  <a:sym typeface="Arial"/>
                </a:rPr>
                <a:t>April 2016 </a:t>
              </a:r>
              <a:endParaRPr lang="en-US" sz="2800" dirty="0"/>
            </a:p>
          </p:txBody>
        </p:sp>
        <p:sp>
          <p:nvSpPr>
            <p:cNvPr id="24" name="Rounded Rectangle 23"/>
            <p:cNvSpPr/>
            <p:nvPr/>
          </p:nvSpPr>
          <p:spPr>
            <a:xfrm>
              <a:off x="401048" y="2286572"/>
              <a:ext cx="11192849" cy="1677037"/>
            </a:xfrm>
            <a:prstGeom prst="roundRect">
              <a:avLst>
                <a:gd name="adj" fmla="val 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 sz="2400" dirty="0">
                  <a:solidFill>
                    <a:schemeClr val="tx1"/>
                  </a:solidFill>
                  <a:sym typeface="Arial"/>
                </a:rPr>
                <a:t>NYSED formed the Mathematics Learning Standards Review committee comprised of more than 68 educators and key stakeholders across the state that met for a week in Albany during July</a:t>
              </a:r>
              <a:endParaRPr lang="en-US" sz="2400" dirty="0">
                <a:solidFill>
                  <a:schemeClr val="tx1"/>
                </a:solidFill>
              </a:endParaRPr>
            </a:p>
          </p:txBody>
        </p:sp>
      </p:grpSp>
      <p:sp>
        <p:nvSpPr>
          <p:cNvPr id="10" name="Shape 140">
            <a:extLst>
              <a:ext uri="{FF2B5EF4-FFF2-40B4-BE49-F238E27FC236}">
                <a16:creationId xmlns:a16="http://schemas.microsoft.com/office/drawing/2014/main" id="{4F01D7DC-18CA-48B6-8AFE-08EAE7A5DAC8}"/>
              </a:ext>
            </a:extLst>
          </p:cNvPr>
          <p:cNvSpPr txBox="1">
            <a:spLocks/>
          </p:cNvSpPr>
          <p:nvPr/>
        </p:nvSpPr>
        <p:spPr>
          <a:xfrm>
            <a:off x="1620650" y="473537"/>
            <a:ext cx="8753634" cy="1210236"/>
          </a:xfrm>
          <a:prstGeom prst="rect">
            <a:avLst/>
          </a:prstGeom>
        </p:spPr>
        <p:txBody>
          <a:bodyPr vert="horz" wrap="square" lIns="91425" tIns="91425" rIns="91425" bIns="91425" rtlCol="0" anchor="t" anchorCtr="0">
            <a:noAutofit/>
          </a:bodyPr>
          <a:lstStyle>
            <a:lvl1pPr marL="274320" indent="-228600" algn="l" defTabSz="914400" rtl="0" eaLnBrk="1" latinLnBrk="0" hangingPunct="1">
              <a:lnSpc>
                <a:spcPct val="90000"/>
              </a:lnSpc>
              <a:spcBef>
                <a:spcPts val="1800"/>
              </a:spcBef>
              <a:buSzPct val="80000"/>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9pPr>
          </a:lstStyle>
          <a:p>
            <a:pPr algn="ctr">
              <a:lnSpc>
                <a:spcPct val="100000"/>
              </a:lnSpc>
              <a:spcBef>
                <a:spcPts val="0"/>
              </a:spcBef>
              <a:buFont typeface="Arial" pitchFamily="34" charset="0"/>
              <a:buNone/>
            </a:pPr>
            <a:r>
              <a:rPr lang="en" sz="2800" b="1" dirty="0">
                <a:sym typeface="Arial"/>
              </a:rPr>
              <a:t>2015 Legislative Requirement:</a:t>
            </a:r>
          </a:p>
          <a:p>
            <a:pPr algn="ctr">
              <a:lnSpc>
                <a:spcPct val="100000"/>
              </a:lnSpc>
              <a:spcBef>
                <a:spcPts val="0"/>
              </a:spcBef>
              <a:buFont typeface="Arial" pitchFamily="34" charset="0"/>
              <a:buNone/>
            </a:pPr>
            <a:r>
              <a:rPr lang="en" sz="2800" b="1" dirty="0">
                <a:sym typeface="Arial"/>
              </a:rPr>
              <a:t>Standards re-evaluated with stakeholder input</a:t>
            </a:r>
          </a:p>
        </p:txBody>
      </p:sp>
    </p:spTree>
    <p:extLst>
      <p:ext uri="{BB962C8B-B14F-4D97-AF65-F5344CB8AC3E}">
        <p14:creationId xmlns:p14="http://schemas.microsoft.com/office/powerpoint/2010/main" val="20498757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0597B30-7949-4ED9-96B5-005BABF2293C}" type="slidenum">
              <a:rPr lang="en-US" smtClean="0"/>
              <a:pPr/>
              <a:t>12</a:t>
            </a:fld>
            <a:endParaRPr lang="en-US" dirty="0"/>
          </a:p>
        </p:txBody>
      </p:sp>
      <p:sp>
        <p:nvSpPr>
          <p:cNvPr id="3" name="Rectangle 2"/>
          <p:cNvSpPr/>
          <p:nvPr/>
        </p:nvSpPr>
        <p:spPr>
          <a:xfrm>
            <a:off x="2185102" y="966557"/>
            <a:ext cx="4572000" cy="1477328"/>
          </a:xfrm>
          <a:prstGeom prst="rect">
            <a:avLst/>
          </a:prstGeom>
          <a:solidFill>
            <a:srgbClr val="FFC000"/>
          </a:solidFill>
        </p:spPr>
        <p:txBody>
          <a:bodyPr>
            <a:spAutoFit/>
          </a:bodyPr>
          <a:lstStyle/>
          <a:p>
            <a:r>
              <a:rPr lang="en-US" dirty="0"/>
              <a:t>The Math and ELA Leadership Teams plan the logistics for the standards review process including developing materials and providing guidance for the Standards Review Committees.</a:t>
            </a:r>
          </a:p>
        </p:txBody>
      </p:sp>
      <p:sp>
        <p:nvSpPr>
          <p:cNvPr id="4" name="Rectangle 3"/>
          <p:cNvSpPr/>
          <p:nvPr/>
        </p:nvSpPr>
        <p:spPr>
          <a:xfrm>
            <a:off x="1828800" y="4572001"/>
            <a:ext cx="4572000" cy="1200329"/>
          </a:xfrm>
          <a:prstGeom prst="rect">
            <a:avLst/>
          </a:prstGeom>
          <a:solidFill>
            <a:srgbClr val="FFC000"/>
          </a:solidFill>
        </p:spPr>
        <p:txBody>
          <a:bodyPr>
            <a:spAutoFit/>
          </a:bodyPr>
          <a:lstStyle/>
          <a:p>
            <a:r>
              <a:rPr lang="en-US" dirty="0"/>
              <a:t>Both Math and ELA Committees are split into grade band subcommittees; and into course subcommittees for high school math.</a:t>
            </a:r>
          </a:p>
        </p:txBody>
      </p:sp>
      <p:sp>
        <p:nvSpPr>
          <p:cNvPr id="6" name="Rounded Rectangle 5"/>
          <p:cNvSpPr/>
          <p:nvPr/>
        </p:nvSpPr>
        <p:spPr>
          <a:xfrm>
            <a:off x="6757102" y="585557"/>
            <a:ext cx="1790700" cy="12113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BOCES/SCDN</a:t>
            </a:r>
          </a:p>
        </p:txBody>
      </p:sp>
      <p:sp>
        <p:nvSpPr>
          <p:cNvPr id="10" name="Rounded Rectangle 9"/>
          <p:cNvSpPr/>
          <p:nvPr/>
        </p:nvSpPr>
        <p:spPr>
          <a:xfrm>
            <a:off x="8529409" y="1804757"/>
            <a:ext cx="1790700" cy="1211318"/>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NYSED</a:t>
            </a:r>
          </a:p>
        </p:txBody>
      </p:sp>
      <p:sp>
        <p:nvSpPr>
          <p:cNvPr id="11" name="Rounded Rectangle 10"/>
          <p:cNvSpPr/>
          <p:nvPr/>
        </p:nvSpPr>
        <p:spPr>
          <a:xfrm>
            <a:off x="8547802" y="585557"/>
            <a:ext cx="1790700" cy="1211318"/>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NYC DOE</a:t>
            </a:r>
          </a:p>
        </p:txBody>
      </p:sp>
      <p:sp>
        <p:nvSpPr>
          <p:cNvPr id="12" name="Rounded Rectangle 11"/>
          <p:cNvSpPr/>
          <p:nvPr/>
        </p:nvSpPr>
        <p:spPr>
          <a:xfrm>
            <a:off x="6778123" y="1804757"/>
            <a:ext cx="1790700" cy="1211318"/>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NYSUT</a:t>
            </a:r>
          </a:p>
        </p:txBody>
      </p:sp>
      <p:sp>
        <p:nvSpPr>
          <p:cNvPr id="14" name="Rounded Rectangle 13"/>
          <p:cNvSpPr/>
          <p:nvPr/>
        </p:nvSpPr>
        <p:spPr>
          <a:xfrm>
            <a:off x="7976302" y="1423757"/>
            <a:ext cx="1143000" cy="685800"/>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tx1"/>
                </a:solidFill>
              </a:rPr>
              <a:t>Standards Review Leadership Team</a:t>
            </a:r>
          </a:p>
        </p:txBody>
      </p:sp>
      <p:sp>
        <p:nvSpPr>
          <p:cNvPr id="15" name="Rectangle 14"/>
          <p:cNvSpPr/>
          <p:nvPr/>
        </p:nvSpPr>
        <p:spPr>
          <a:xfrm>
            <a:off x="6400800" y="3639245"/>
            <a:ext cx="3886200" cy="46863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Grade Band Committees</a:t>
            </a:r>
          </a:p>
        </p:txBody>
      </p:sp>
      <p:sp>
        <p:nvSpPr>
          <p:cNvPr id="16" name="Rectangle 15"/>
          <p:cNvSpPr/>
          <p:nvPr/>
        </p:nvSpPr>
        <p:spPr>
          <a:xfrm>
            <a:off x="6400800" y="4114800"/>
            <a:ext cx="3886200" cy="45720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Facilitator</a:t>
            </a:r>
            <a:r>
              <a:rPr lang="en-US" sz="1600" dirty="0">
                <a:solidFill>
                  <a:schemeClr val="tx1"/>
                </a:solidFill>
              </a:rPr>
              <a:t>: Content Advisory Member</a:t>
            </a:r>
          </a:p>
        </p:txBody>
      </p:sp>
      <p:sp>
        <p:nvSpPr>
          <p:cNvPr id="17" name="Rectangle 16"/>
          <p:cNvSpPr/>
          <p:nvPr/>
        </p:nvSpPr>
        <p:spPr>
          <a:xfrm>
            <a:off x="6400800" y="4576466"/>
            <a:ext cx="3886200" cy="681335"/>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tx1"/>
                </a:solidFill>
              </a:rPr>
              <a:t>Teachers</a:t>
            </a:r>
            <a:r>
              <a:rPr lang="en-US" dirty="0">
                <a:solidFill>
                  <a:schemeClr val="tx1"/>
                </a:solidFill>
              </a:rPr>
              <a:t>: P-12, ENL, Special Education</a:t>
            </a:r>
          </a:p>
        </p:txBody>
      </p:sp>
      <p:sp>
        <p:nvSpPr>
          <p:cNvPr id="18" name="Rectangle 17"/>
          <p:cNvSpPr/>
          <p:nvPr/>
        </p:nvSpPr>
        <p:spPr>
          <a:xfrm>
            <a:off x="6400800" y="5257801"/>
            <a:ext cx="3886200" cy="537865"/>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chemeClr val="tx1"/>
                </a:solidFill>
              </a:rPr>
              <a:t>Administrators</a:t>
            </a:r>
            <a:r>
              <a:rPr lang="en-US" sz="1600" dirty="0">
                <a:solidFill>
                  <a:schemeClr val="tx1"/>
                </a:solidFill>
              </a:rPr>
              <a:t>:  Building level, District level, Instructional Coaches</a:t>
            </a:r>
          </a:p>
        </p:txBody>
      </p:sp>
      <p:sp>
        <p:nvSpPr>
          <p:cNvPr id="19" name="Rectangle 18"/>
          <p:cNvSpPr/>
          <p:nvPr/>
        </p:nvSpPr>
        <p:spPr>
          <a:xfrm>
            <a:off x="6400800" y="5795665"/>
            <a:ext cx="3886200" cy="528935"/>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chemeClr val="tx1"/>
                </a:solidFill>
              </a:rPr>
              <a:t>College Professors</a:t>
            </a:r>
            <a:r>
              <a:rPr lang="en-US" sz="1600" dirty="0">
                <a:solidFill>
                  <a:schemeClr val="tx1"/>
                </a:solidFill>
              </a:rPr>
              <a:t>: SUNY, CUNY, Community Colleges</a:t>
            </a:r>
          </a:p>
        </p:txBody>
      </p:sp>
      <p:sp>
        <p:nvSpPr>
          <p:cNvPr id="20" name="Rectangle 19"/>
          <p:cNvSpPr/>
          <p:nvPr/>
        </p:nvSpPr>
        <p:spPr>
          <a:xfrm>
            <a:off x="6400801" y="6324600"/>
            <a:ext cx="3886199" cy="48768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chemeClr val="tx1"/>
                </a:solidFill>
              </a:rPr>
              <a:t>Parents</a:t>
            </a:r>
            <a:r>
              <a:rPr lang="en-US" sz="1600" dirty="0">
                <a:solidFill>
                  <a:schemeClr val="tx1"/>
                </a:solidFill>
              </a:rPr>
              <a:t>: Urban, Suburban, rural, ENL, SWD</a:t>
            </a:r>
          </a:p>
        </p:txBody>
      </p:sp>
      <p:sp>
        <p:nvSpPr>
          <p:cNvPr id="7" name="TextBox 6">
            <a:extLst>
              <a:ext uri="{FF2B5EF4-FFF2-40B4-BE49-F238E27FC236}">
                <a16:creationId xmlns:a16="http://schemas.microsoft.com/office/drawing/2014/main" id="{F15F8051-99CD-4924-A392-C48CFD99A24F}"/>
              </a:ext>
            </a:extLst>
          </p:cNvPr>
          <p:cNvSpPr txBox="1"/>
          <p:nvPr/>
        </p:nvSpPr>
        <p:spPr>
          <a:xfrm>
            <a:off x="205740" y="12450"/>
            <a:ext cx="4440622" cy="954107"/>
          </a:xfrm>
          <a:prstGeom prst="rect">
            <a:avLst/>
          </a:prstGeom>
          <a:noFill/>
        </p:spPr>
        <p:txBody>
          <a:bodyPr wrap="square" rtlCol="0">
            <a:spAutoFit/>
          </a:bodyPr>
          <a:lstStyle/>
          <a:p>
            <a:r>
              <a:rPr lang="en-US" sz="2800" b="1" dirty="0"/>
              <a:t>Standards Review Committee</a:t>
            </a:r>
          </a:p>
        </p:txBody>
      </p:sp>
    </p:spTree>
    <p:extLst>
      <p:ext uri="{BB962C8B-B14F-4D97-AF65-F5344CB8AC3E}">
        <p14:creationId xmlns:p14="http://schemas.microsoft.com/office/powerpoint/2010/main" val="3236755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401053" y="3967607"/>
            <a:ext cx="1966823" cy="862641"/>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 sz="2800" b="1" dirty="0">
                <a:sym typeface="Arial"/>
              </a:rPr>
              <a:t>Fall </a:t>
            </a:r>
          </a:p>
          <a:p>
            <a:pPr algn="ctr"/>
            <a:r>
              <a:rPr lang="en" sz="2800" b="1" dirty="0">
                <a:sym typeface="Arial"/>
              </a:rPr>
              <a:t>2015 </a:t>
            </a:r>
            <a:endParaRPr lang="en-US" sz="2800" dirty="0"/>
          </a:p>
        </p:txBody>
      </p:sp>
      <p:grpSp>
        <p:nvGrpSpPr>
          <p:cNvPr id="2" name="Group 1"/>
          <p:cNvGrpSpPr/>
          <p:nvPr/>
        </p:nvGrpSpPr>
        <p:grpSpPr>
          <a:xfrm>
            <a:off x="401638" y="2300288"/>
            <a:ext cx="11176749" cy="2529637"/>
            <a:chOff x="401048" y="2300860"/>
            <a:chExt cx="11192849" cy="2529392"/>
          </a:xfrm>
        </p:grpSpPr>
        <p:sp>
          <p:nvSpPr>
            <p:cNvPr id="11" name="Chevron 10"/>
            <p:cNvSpPr/>
            <p:nvPr/>
          </p:nvSpPr>
          <p:spPr>
            <a:xfrm>
              <a:off x="1949570" y="3967611"/>
              <a:ext cx="2354704" cy="862641"/>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 sz="2800" b="1" dirty="0">
                  <a:sym typeface="Arial"/>
                </a:rPr>
                <a:t>April 2016 </a:t>
              </a:r>
              <a:endParaRPr lang="en-US" sz="2800" dirty="0"/>
            </a:p>
          </p:txBody>
        </p:sp>
        <p:sp>
          <p:nvSpPr>
            <p:cNvPr id="24" name="Rounded Rectangle 23"/>
            <p:cNvSpPr/>
            <p:nvPr/>
          </p:nvSpPr>
          <p:spPr>
            <a:xfrm>
              <a:off x="401048" y="2300860"/>
              <a:ext cx="11192849" cy="1677037"/>
            </a:xfrm>
            <a:prstGeom prst="roundRect">
              <a:avLst>
                <a:gd name="adj" fmla="val 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 sz="2400" dirty="0">
                  <a:solidFill>
                    <a:schemeClr val="tx1"/>
                  </a:solidFill>
                  <a:sym typeface="Arial"/>
                </a:rPr>
                <a:t>NYSED formed the Mathematics Learning Standards Review </a:t>
              </a:r>
              <a:r>
                <a:rPr lang="en" sz="2400" dirty="0">
                  <a:solidFill>
                    <a:schemeClr val="tx1"/>
                  </a:solidFill>
                  <a:sym typeface="Arial"/>
                  <a:hlinkClick r:id="" action="ppaction://noaction"/>
                </a:rPr>
                <a:t>committee</a:t>
              </a:r>
              <a:r>
                <a:rPr lang="en" sz="2400" dirty="0">
                  <a:solidFill>
                    <a:schemeClr val="tx1"/>
                  </a:solidFill>
                  <a:sym typeface="Arial"/>
                </a:rPr>
                <a:t> comprised of more than 70 educators and key stakeholders across the state that met for a week in Albany during July</a:t>
              </a:r>
              <a:endParaRPr lang="en-US" sz="2400" dirty="0">
                <a:solidFill>
                  <a:schemeClr val="tx1"/>
                </a:solidFill>
              </a:endParaRPr>
            </a:p>
          </p:txBody>
        </p:sp>
      </p:grpSp>
      <p:grpSp>
        <p:nvGrpSpPr>
          <p:cNvPr id="3" name="Group 2"/>
          <p:cNvGrpSpPr/>
          <p:nvPr/>
        </p:nvGrpSpPr>
        <p:grpSpPr>
          <a:xfrm>
            <a:off x="406400" y="2300288"/>
            <a:ext cx="11185525" cy="2530385"/>
            <a:chOff x="411560" y="2294931"/>
            <a:chExt cx="11192849" cy="2531319"/>
          </a:xfrm>
        </p:grpSpPr>
        <p:sp>
          <p:nvSpPr>
            <p:cNvPr id="12" name="Chevron 11"/>
            <p:cNvSpPr/>
            <p:nvPr/>
          </p:nvSpPr>
          <p:spPr>
            <a:xfrm>
              <a:off x="3873529" y="3963609"/>
              <a:ext cx="2354704" cy="862641"/>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 sz="2800" b="1" dirty="0">
                  <a:sym typeface="Arial"/>
                </a:rPr>
                <a:t>Sept. 2016 </a:t>
              </a:r>
              <a:endParaRPr lang="en-US" sz="2800" dirty="0"/>
            </a:p>
          </p:txBody>
        </p:sp>
        <p:sp>
          <p:nvSpPr>
            <p:cNvPr id="26" name="Rounded Rectangle 25"/>
            <p:cNvSpPr/>
            <p:nvPr/>
          </p:nvSpPr>
          <p:spPr>
            <a:xfrm>
              <a:off x="411560" y="2294931"/>
              <a:ext cx="11192849" cy="1677037"/>
            </a:xfrm>
            <a:prstGeom prst="roundRect">
              <a:avLst>
                <a:gd name="adj" fmla="val 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 sz="2400" dirty="0">
                  <a:solidFill>
                    <a:schemeClr val="tx1"/>
                  </a:solidFill>
                  <a:sym typeface="Arial"/>
                </a:rPr>
                <a:t>NYSED released the new draft learning standards for public comment and received more than 4,100 comments</a:t>
              </a:r>
              <a:endParaRPr lang="en-US" sz="2400" dirty="0">
                <a:solidFill>
                  <a:schemeClr val="tx1"/>
                </a:solidFill>
              </a:endParaRPr>
            </a:p>
          </p:txBody>
        </p:sp>
      </p:grpSp>
      <p:sp>
        <p:nvSpPr>
          <p:cNvPr id="13" name="Shape 140">
            <a:extLst>
              <a:ext uri="{FF2B5EF4-FFF2-40B4-BE49-F238E27FC236}">
                <a16:creationId xmlns:a16="http://schemas.microsoft.com/office/drawing/2014/main" id="{4F01D7DC-18CA-48B6-8AFE-08EAE7A5DAC8}"/>
              </a:ext>
            </a:extLst>
          </p:cNvPr>
          <p:cNvSpPr txBox="1">
            <a:spLocks/>
          </p:cNvSpPr>
          <p:nvPr/>
        </p:nvSpPr>
        <p:spPr>
          <a:xfrm>
            <a:off x="1620650" y="473537"/>
            <a:ext cx="8753634" cy="1210236"/>
          </a:xfrm>
          <a:prstGeom prst="rect">
            <a:avLst/>
          </a:prstGeom>
        </p:spPr>
        <p:txBody>
          <a:bodyPr vert="horz" wrap="square" lIns="91425" tIns="91425" rIns="91425" bIns="91425" rtlCol="0" anchor="t" anchorCtr="0">
            <a:noAutofit/>
          </a:bodyPr>
          <a:lstStyle>
            <a:lvl1pPr marL="274320" indent="-228600" algn="l" defTabSz="914400" rtl="0" eaLnBrk="1" latinLnBrk="0" hangingPunct="1">
              <a:lnSpc>
                <a:spcPct val="90000"/>
              </a:lnSpc>
              <a:spcBef>
                <a:spcPts val="1800"/>
              </a:spcBef>
              <a:buSzPct val="80000"/>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9pPr>
          </a:lstStyle>
          <a:p>
            <a:pPr algn="ctr">
              <a:lnSpc>
                <a:spcPct val="100000"/>
              </a:lnSpc>
              <a:spcBef>
                <a:spcPts val="0"/>
              </a:spcBef>
              <a:buFont typeface="Arial" pitchFamily="34" charset="0"/>
              <a:buNone/>
            </a:pPr>
            <a:r>
              <a:rPr lang="en" sz="2800" b="1" dirty="0">
                <a:sym typeface="Arial"/>
              </a:rPr>
              <a:t>2015 Legislative Requirement:</a:t>
            </a:r>
          </a:p>
          <a:p>
            <a:pPr algn="ctr">
              <a:lnSpc>
                <a:spcPct val="100000"/>
              </a:lnSpc>
              <a:spcBef>
                <a:spcPts val="0"/>
              </a:spcBef>
              <a:buFont typeface="Arial" pitchFamily="34" charset="0"/>
              <a:buNone/>
            </a:pPr>
            <a:r>
              <a:rPr lang="en" sz="2800" b="1" dirty="0">
                <a:sym typeface="Arial"/>
              </a:rPr>
              <a:t>Standards re-evaluated with stakeholder input</a:t>
            </a:r>
          </a:p>
        </p:txBody>
      </p:sp>
    </p:spTree>
    <p:extLst>
      <p:ext uri="{BB962C8B-B14F-4D97-AF65-F5344CB8AC3E}">
        <p14:creationId xmlns:p14="http://schemas.microsoft.com/office/powerpoint/2010/main" val="37690814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401053" y="3967607"/>
            <a:ext cx="1966823" cy="862641"/>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 sz="2800" b="1" dirty="0">
                <a:sym typeface="Arial"/>
              </a:rPr>
              <a:t>Fall </a:t>
            </a:r>
          </a:p>
          <a:p>
            <a:pPr algn="ctr"/>
            <a:r>
              <a:rPr lang="en" sz="2800" b="1" dirty="0">
                <a:sym typeface="Arial"/>
              </a:rPr>
              <a:t>2015 </a:t>
            </a:r>
            <a:endParaRPr lang="en-US" sz="2800" dirty="0"/>
          </a:p>
        </p:txBody>
      </p:sp>
      <p:sp>
        <p:nvSpPr>
          <p:cNvPr id="11" name="Chevron 10"/>
          <p:cNvSpPr/>
          <p:nvPr/>
        </p:nvSpPr>
        <p:spPr>
          <a:xfrm>
            <a:off x="1949570" y="3967611"/>
            <a:ext cx="2354704" cy="862641"/>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 sz="2800" b="1" dirty="0">
                <a:sym typeface="Arial"/>
              </a:rPr>
              <a:t>April 2016 </a:t>
            </a:r>
            <a:endParaRPr lang="en-US" sz="2800" dirty="0"/>
          </a:p>
        </p:txBody>
      </p:sp>
      <p:sp>
        <p:nvSpPr>
          <p:cNvPr id="12" name="Chevron 11"/>
          <p:cNvSpPr/>
          <p:nvPr/>
        </p:nvSpPr>
        <p:spPr>
          <a:xfrm>
            <a:off x="3881881" y="3967607"/>
            <a:ext cx="2354704" cy="862641"/>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 sz="2800" b="1" dirty="0">
                <a:sym typeface="Arial"/>
              </a:rPr>
              <a:t>Sept. 2016 </a:t>
            </a:r>
            <a:endParaRPr lang="en-US" sz="2800" dirty="0"/>
          </a:p>
        </p:txBody>
      </p:sp>
      <p:sp>
        <p:nvSpPr>
          <p:cNvPr id="26" name="Rounded Rectangle 25"/>
          <p:cNvSpPr/>
          <p:nvPr/>
        </p:nvSpPr>
        <p:spPr>
          <a:xfrm>
            <a:off x="401042" y="2287131"/>
            <a:ext cx="11192849" cy="1677037"/>
          </a:xfrm>
          <a:prstGeom prst="roundRect">
            <a:avLst>
              <a:gd name="adj" fmla="val 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 sz="2400" dirty="0">
                <a:solidFill>
                  <a:schemeClr val="tx1"/>
                </a:solidFill>
                <a:sym typeface="Arial"/>
              </a:rPr>
              <a:t>NYSED released the new draft learning standards for public comment and received more than 4,100 comments</a:t>
            </a:r>
            <a:endParaRPr lang="en-US" sz="2400" dirty="0">
              <a:solidFill>
                <a:schemeClr val="tx1"/>
              </a:solidFill>
            </a:endParaRPr>
          </a:p>
        </p:txBody>
      </p:sp>
      <p:grpSp>
        <p:nvGrpSpPr>
          <p:cNvPr id="2" name="Group 1"/>
          <p:cNvGrpSpPr/>
          <p:nvPr/>
        </p:nvGrpSpPr>
        <p:grpSpPr>
          <a:xfrm>
            <a:off x="414338" y="2287588"/>
            <a:ext cx="11193462" cy="2529210"/>
            <a:chOff x="401041" y="2283688"/>
            <a:chExt cx="11192849" cy="2533982"/>
          </a:xfrm>
        </p:grpSpPr>
        <p:sp>
          <p:nvSpPr>
            <p:cNvPr id="13" name="Chevron 12"/>
            <p:cNvSpPr/>
            <p:nvPr/>
          </p:nvSpPr>
          <p:spPr>
            <a:xfrm>
              <a:off x="5805574" y="3955029"/>
              <a:ext cx="2354704" cy="862641"/>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 sz="2000" b="1" spc="-100" dirty="0">
                  <a:sym typeface="Arial"/>
                </a:rPr>
                <a:t>Dec. 2016 – April 2017</a:t>
              </a:r>
              <a:endParaRPr lang="en-US" sz="2000" spc="-100" dirty="0"/>
            </a:p>
          </p:txBody>
        </p:sp>
        <p:sp>
          <p:nvSpPr>
            <p:cNvPr id="21" name="Rounded Rectangle 20"/>
            <p:cNvSpPr/>
            <p:nvPr/>
          </p:nvSpPr>
          <p:spPr>
            <a:xfrm>
              <a:off x="401041" y="2283688"/>
              <a:ext cx="11192849" cy="1677037"/>
            </a:xfrm>
            <a:prstGeom prst="roundRect">
              <a:avLst>
                <a:gd name="adj" fmla="val 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400" dirty="0">
                  <a:solidFill>
                    <a:schemeClr val="tx1"/>
                  </a:solidFill>
                  <a:sym typeface="Arial"/>
                </a:rPr>
                <a:t>The Mathematics Content Advisory Panel and other</a:t>
              </a:r>
              <a:r>
                <a:rPr lang="en" sz="2400" dirty="0">
                  <a:solidFill>
                    <a:schemeClr val="tx1"/>
                  </a:solidFill>
                  <a:sym typeface="Arial"/>
                </a:rPr>
                <a:t> committees reviewed every learning standard, making any necessary modifications based on professional expertise as well as input gathered from public comment and child development experts</a:t>
              </a:r>
              <a:endParaRPr lang="en-US" sz="2400" dirty="0">
                <a:solidFill>
                  <a:schemeClr val="tx1"/>
                </a:solidFill>
              </a:endParaRPr>
            </a:p>
          </p:txBody>
        </p:sp>
      </p:grpSp>
      <p:sp>
        <p:nvSpPr>
          <p:cNvPr id="15" name="Shape 140">
            <a:extLst>
              <a:ext uri="{FF2B5EF4-FFF2-40B4-BE49-F238E27FC236}">
                <a16:creationId xmlns:a16="http://schemas.microsoft.com/office/drawing/2014/main" id="{4F01D7DC-18CA-48B6-8AFE-08EAE7A5DAC8}"/>
              </a:ext>
            </a:extLst>
          </p:cNvPr>
          <p:cNvSpPr txBox="1">
            <a:spLocks/>
          </p:cNvSpPr>
          <p:nvPr/>
        </p:nvSpPr>
        <p:spPr>
          <a:xfrm>
            <a:off x="1620650" y="473537"/>
            <a:ext cx="8753634" cy="1210236"/>
          </a:xfrm>
          <a:prstGeom prst="rect">
            <a:avLst/>
          </a:prstGeom>
        </p:spPr>
        <p:txBody>
          <a:bodyPr vert="horz" wrap="square" lIns="91425" tIns="91425" rIns="91425" bIns="91425" rtlCol="0" anchor="t" anchorCtr="0">
            <a:noAutofit/>
          </a:bodyPr>
          <a:lstStyle>
            <a:lvl1pPr marL="274320" indent="-228600" algn="l" defTabSz="914400" rtl="0" eaLnBrk="1" latinLnBrk="0" hangingPunct="1">
              <a:lnSpc>
                <a:spcPct val="90000"/>
              </a:lnSpc>
              <a:spcBef>
                <a:spcPts val="1800"/>
              </a:spcBef>
              <a:buSzPct val="80000"/>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9pPr>
          </a:lstStyle>
          <a:p>
            <a:pPr algn="ctr">
              <a:lnSpc>
                <a:spcPct val="100000"/>
              </a:lnSpc>
              <a:spcBef>
                <a:spcPts val="0"/>
              </a:spcBef>
              <a:buFont typeface="Arial" pitchFamily="34" charset="0"/>
              <a:buNone/>
            </a:pPr>
            <a:r>
              <a:rPr lang="en" sz="2800" b="1" dirty="0">
                <a:sym typeface="Arial"/>
              </a:rPr>
              <a:t>2015 Legislative Requirement:</a:t>
            </a:r>
          </a:p>
          <a:p>
            <a:pPr algn="ctr">
              <a:lnSpc>
                <a:spcPct val="100000"/>
              </a:lnSpc>
              <a:spcBef>
                <a:spcPts val="0"/>
              </a:spcBef>
              <a:buFont typeface="Arial" pitchFamily="34" charset="0"/>
              <a:buNone/>
            </a:pPr>
            <a:r>
              <a:rPr lang="en" sz="2800" b="1" dirty="0">
                <a:sym typeface="Arial"/>
              </a:rPr>
              <a:t>Standards re-evaluated with stakeholder input</a:t>
            </a:r>
          </a:p>
        </p:txBody>
      </p:sp>
    </p:spTree>
    <p:extLst>
      <p:ext uri="{BB962C8B-B14F-4D97-AF65-F5344CB8AC3E}">
        <p14:creationId xmlns:p14="http://schemas.microsoft.com/office/powerpoint/2010/main" val="39525572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401053" y="3967607"/>
            <a:ext cx="1966823" cy="862641"/>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 sz="2800" b="1" dirty="0">
                <a:sym typeface="Arial"/>
              </a:rPr>
              <a:t>Fall </a:t>
            </a:r>
          </a:p>
          <a:p>
            <a:pPr algn="ctr"/>
            <a:r>
              <a:rPr lang="en" sz="2800" b="1" dirty="0">
                <a:sym typeface="Arial"/>
              </a:rPr>
              <a:t>2015 </a:t>
            </a:r>
            <a:endParaRPr lang="en-US" sz="2800" dirty="0"/>
          </a:p>
        </p:txBody>
      </p:sp>
      <p:sp>
        <p:nvSpPr>
          <p:cNvPr id="11" name="Chevron 10"/>
          <p:cNvSpPr/>
          <p:nvPr/>
        </p:nvSpPr>
        <p:spPr>
          <a:xfrm>
            <a:off x="1949570" y="3967611"/>
            <a:ext cx="2354704" cy="862641"/>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 sz="2800" b="1" dirty="0">
                <a:sym typeface="Arial"/>
              </a:rPr>
              <a:t>April 2016 </a:t>
            </a:r>
            <a:endParaRPr lang="en-US" sz="2800" dirty="0"/>
          </a:p>
        </p:txBody>
      </p:sp>
      <p:sp>
        <p:nvSpPr>
          <p:cNvPr id="12" name="Chevron 11"/>
          <p:cNvSpPr/>
          <p:nvPr/>
        </p:nvSpPr>
        <p:spPr>
          <a:xfrm>
            <a:off x="3881886" y="3967048"/>
            <a:ext cx="2354704" cy="862641"/>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 sz="2800" b="1" dirty="0">
                <a:sym typeface="Arial"/>
              </a:rPr>
              <a:t>Sept. 2016 </a:t>
            </a:r>
            <a:endParaRPr lang="en-US" sz="2800" dirty="0"/>
          </a:p>
        </p:txBody>
      </p:sp>
      <p:grpSp>
        <p:nvGrpSpPr>
          <p:cNvPr id="29" name="Group 28"/>
          <p:cNvGrpSpPr/>
          <p:nvPr/>
        </p:nvGrpSpPr>
        <p:grpSpPr>
          <a:xfrm>
            <a:off x="401638" y="2286000"/>
            <a:ext cx="11191875" cy="2540128"/>
            <a:chOff x="2268314" y="2885159"/>
            <a:chExt cx="11192849" cy="2547650"/>
          </a:xfrm>
        </p:grpSpPr>
        <p:sp>
          <p:nvSpPr>
            <p:cNvPr id="13" name="Chevron 12"/>
            <p:cNvSpPr/>
            <p:nvPr/>
          </p:nvSpPr>
          <p:spPr>
            <a:xfrm>
              <a:off x="7681463" y="4570168"/>
              <a:ext cx="2354704" cy="862641"/>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 sz="2000" b="1" spc="-100" dirty="0">
                  <a:sym typeface="Arial"/>
                </a:rPr>
                <a:t>Dec. 2016 – April 2017</a:t>
              </a:r>
              <a:endParaRPr lang="en-US" sz="2000" spc="-100" dirty="0"/>
            </a:p>
          </p:txBody>
        </p:sp>
        <p:sp>
          <p:nvSpPr>
            <p:cNvPr id="21" name="Rounded Rectangle 20"/>
            <p:cNvSpPr/>
            <p:nvPr/>
          </p:nvSpPr>
          <p:spPr>
            <a:xfrm>
              <a:off x="2268314" y="2885159"/>
              <a:ext cx="11192849" cy="1677037"/>
            </a:xfrm>
            <a:prstGeom prst="roundRect">
              <a:avLst>
                <a:gd name="adj" fmla="val 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400" dirty="0">
                  <a:solidFill>
                    <a:schemeClr val="tx1"/>
                  </a:solidFill>
                  <a:sym typeface="Arial"/>
                </a:rPr>
                <a:t>The Mathematics Content Advisory Panel and other</a:t>
              </a:r>
              <a:r>
                <a:rPr lang="en" sz="2400" dirty="0">
                  <a:solidFill>
                    <a:schemeClr val="tx1"/>
                  </a:solidFill>
                  <a:sym typeface="Arial"/>
                </a:rPr>
                <a:t> committees reviewed every learning standard, making any necessary modifications based on professional expertise as well as input gathered from public comment and child development experts</a:t>
              </a:r>
              <a:endParaRPr lang="en-US" sz="2400" dirty="0">
                <a:solidFill>
                  <a:schemeClr val="tx1"/>
                </a:solidFill>
              </a:endParaRPr>
            </a:p>
          </p:txBody>
        </p:sp>
      </p:grpSp>
      <p:grpSp>
        <p:nvGrpSpPr>
          <p:cNvPr id="31" name="Group 30"/>
          <p:cNvGrpSpPr/>
          <p:nvPr/>
        </p:nvGrpSpPr>
        <p:grpSpPr>
          <a:xfrm>
            <a:off x="401638" y="2303463"/>
            <a:ext cx="11191875" cy="2517902"/>
            <a:chOff x="401044" y="2295740"/>
            <a:chExt cx="11192849" cy="2534509"/>
          </a:xfrm>
        </p:grpSpPr>
        <p:sp>
          <p:nvSpPr>
            <p:cNvPr id="14" name="Chevron 13"/>
            <p:cNvSpPr/>
            <p:nvPr/>
          </p:nvSpPr>
          <p:spPr>
            <a:xfrm>
              <a:off x="7746816" y="3967608"/>
              <a:ext cx="2354704" cy="862641"/>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 sz="2800" b="1" dirty="0">
                  <a:sym typeface="Arial"/>
                </a:rPr>
                <a:t>May 2017 </a:t>
              </a:r>
              <a:endParaRPr lang="en-US" sz="2800" dirty="0"/>
            </a:p>
          </p:txBody>
        </p:sp>
        <p:sp>
          <p:nvSpPr>
            <p:cNvPr id="28" name="Rounded Rectangle 27"/>
            <p:cNvSpPr/>
            <p:nvPr/>
          </p:nvSpPr>
          <p:spPr>
            <a:xfrm>
              <a:off x="401044" y="2295740"/>
              <a:ext cx="11192849" cy="1677037"/>
            </a:xfrm>
            <a:prstGeom prst="roundRect">
              <a:avLst>
                <a:gd name="adj" fmla="val 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 sz="2400" dirty="0">
                  <a:solidFill>
                    <a:schemeClr val="tx1"/>
                  </a:solidFill>
                  <a:sym typeface="Arial"/>
                </a:rPr>
                <a:t>Revised learning standards presented to the Board of Regents</a:t>
              </a:r>
              <a:endParaRPr lang="en-US" sz="2400" dirty="0">
                <a:solidFill>
                  <a:schemeClr val="tx1"/>
                </a:solidFill>
              </a:endParaRPr>
            </a:p>
          </p:txBody>
        </p:sp>
      </p:grpSp>
      <p:sp>
        <p:nvSpPr>
          <p:cNvPr id="17" name="Shape 140">
            <a:extLst>
              <a:ext uri="{FF2B5EF4-FFF2-40B4-BE49-F238E27FC236}">
                <a16:creationId xmlns:a16="http://schemas.microsoft.com/office/drawing/2014/main" id="{4F01D7DC-18CA-48B6-8AFE-08EAE7A5DAC8}"/>
              </a:ext>
            </a:extLst>
          </p:cNvPr>
          <p:cNvSpPr txBox="1">
            <a:spLocks/>
          </p:cNvSpPr>
          <p:nvPr/>
        </p:nvSpPr>
        <p:spPr>
          <a:xfrm>
            <a:off x="1620650" y="473537"/>
            <a:ext cx="8753634" cy="1210236"/>
          </a:xfrm>
          <a:prstGeom prst="rect">
            <a:avLst/>
          </a:prstGeom>
        </p:spPr>
        <p:txBody>
          <a:bodyPr vert="horz" wrap="square" lIns="91425" tIns="91425" rIns="91425" bIns="91425" rtlCol="0" anchor="t" anchorCtr="0">
            <a:noAutofit/>
          </a:bodyPr>
          <a:lstStyle>
            <a:lvl1pPr marL="274320" indent="-228600" algn="l" defTabSz="914400" rtl="0" eaLnBrk="1" latinLnBrk="0" hangingPunct="1">
              <a:lnSpc>
                <a:spcPct val="90000"/>
              </a:lnSpc>
              <a:spcBef>
                <a:spcPts val="1800"/>
              </a:spcBef>
              <a:buSzPct val="80000"/>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9pPr>
          </a:lstStyle>
          <a:p>
            <a:pPr algn="ctr">
              <a:lnSpc>
                <a:spcPct val="100000"/>
              </a:lnSpc>
              <a:spcBef>
                <a:spcPts val="0"/>
              </a:spcBef>
              <a:buFont typeface="Arial" pitchFamily="34" charset="0"/>
              <a:buNone/>
            </a:pPr>
            <a:r>
              <a:rPr lang="en" sz="2800" b="1" dirty="0">
                <a:sym typeface="Arial"/>
              </a:rPr>
              <a:t>2015 Legislative Requirement:</a:t>
            </a:r>
          </a:p>
          <a:p>
            <a:pPr algn="ctr">
              <a:lnSpc>
                <a:spcPct val="100000"/>
              </a:lnSpc>
              <a:spcBef>
                <a:spcPts val="0"/>
              </a:spcBef>
              <a:buFont typeface="Arial" pitchFamily="34" charset="0"/>
              <a:buNone/>
            </a:pPr>
            <a:r>
              <a:rPr lang="en" sz="2800" b="1" dirty="0">
                <a:sym typeface="Arial"/>
              </a:rPr>
              <a:t>Standards re-evaluated with stakeholder input</a:t>
            </a:r>
          </a:p>
        </p:txBody>
      </p:sp>
    </p:spTree>
    <p:extLst>
      <p:ext uri="{BB962C8B-B14F-4D97-AF65-F5344CB8AC3E}">
        <p14:creationId xmlns:p14="http://schemas.microsoft.com/office/powerpoint/2010/main" val="26002600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1+#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401053" y="3967607"/>
            <a:ext cx="1966823" cy="862641"/>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 sz="2800" b="1" dirty="0">
                <a:sym typeface="Arial"/>
              </a:rPr>
              <a:t>Fall </a:t>
            </a:r>
          </a:p>
          <a:p>
            <a:pPr algn="ctr"/>
            <a:r>
              <a:rPr lang="en" sz="2800" b="1" dirty="0">
                <a:sym typeface="Arial"/>
              </a:rPr>
              <a:t>2015 </a:t>
            </a:r>
            <a:endParaRPr lang="en-US" sz="2800" dirty="0"/>
          </a:p>
        </p:txBody>
      </p:sp>
      <p:sp>
        <p:nvSpPr>
          <p:cNvPr id="11" name="Chevron 10"/>
          <p:cNvSpPr/>
          <p:nvPr/>
        </p:nvSpPr>
        <p:spPr>
          <a:xfrm>
            <a:off x="1949570" y="3967611"/>
            <a:ext cx="2354704" cy="862641"/>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 sz="2800" b="1" dirty="0">
                <a:sym typeface="Arial"/>
              </a:rPr>
              <a:t>April 2016 </a:t>
            </a:r>
            <a:endParaRPr lang="en-US" sz="2800" dirty="0"/>
          </a:p>
        </p:txBody>
      </p:sp>
      <p:sp>
        <p:nvSpPr>
          <p:cNvPr id="12" name="Chevron 11"/>
          <p:cNvSpPr/>
          <p:nvPr/>
        </p:nvSpPr>
        <p:spPr>
          <a:xfrm>
            <a:off x="3881438" y="3967163"/>
            <a:ext cx="2355850" cy="86214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 sz="2800" b="1" dirty="0">
                <a:sym typeface="Arial"/>
              </a:rPr>
              <a:t>Sept. 2016 </a:t>
            </a:r>
            <a:endParaRPr lang="en-US" sz="2800" dirty="0"/>
          </a:p>
        </p:txBody>
      </p:sp>
      <p:sp>
        <p:nvSpPr>
          <p:cNvPr id="13" name="Chevron 12"/>
          <p:cNvSpPr/>
          <p:nvPr/>
        </p:nvSpPr>
        <p:spPr>
          <a:xfrm>
            <a:off x="5810250" y="3967163"/>
            <a:ext cx="2354263" cy="863472"/>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 sz="2000" b="1" spc="-100" dirty="0">
                <a:sym typeface="Arial"/>
              </a:rPr>
              <a:t>Dec. 2016 – April 2017</a:t>
            </a:r>
            <a:endParaRPr lang="en-US" sz="2000" spc="-100" dirty="0"/>
          </a:p>
        </p:txBody>
      </p:sp>
      <p:grpSp>
        <p:nvGrpSpPr>
          <p:cNvPr id="31" name="Group 30"/>
          <p:cNvGrpSpPr/>
          <p:nvPr/>
        </p:nvGrpSpPr>
        <p:grpSpPr>
          <a:xfrm>
            <a:off x="401053" y="2286855"/>
            <a:ext cx="11192849" cy="2548236"/>
            <a:chOff x="401044" y="2281452"/>
            <a:chExt cx="11192849" cy="2548236"/>
          </a:xfrm>
        </p:grpSpPr>
        <p:sp>
          <p:nvSpPr>
            <p:cNvPr id="14" name="Chevron 13"/>
            <p:cNvSpPr/>
            <p:nvPr/>
          </p:nvSpPr>
          <p:spPr>
            <a:xfrm>
              <a:off x="7738045" y="3967047"/>
              <a:ext cx="2354704" cy="862641"/>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 sz="2800" b="1" dirty="0">
                  <a:sym typeface="Arial"/>
                </a:rPr>
                <a:t>May 2017 </a:t>
              </a:r>
              <a:endParaRPr lang="en-US" sz="2800" dirty="0"/>
            </a:p>
          </p:txBody>
        </p:sp>
        <p:sp>
          <p:nvSpPr>
            <p:cNvPr id="28" name="Rounded Rectangle 27"/>
            <p:cNvSpPr/>
            <p:nvPr/>
          </p:nvSpPr>
          <p:spPr>
            <a:xfrm>
              <a:off x="401044" y="2281452"/>
              <a:ext cx="11192849" cy="1677037"/>
            </a:xfrm>
            <a:prstGeom prst="roundRect">
              <a:avLst>
                <a:gd name="adj" fmla="val 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 sz="2400" dirty="0">
                  <a:solidFill>
                    <a:schemeClr val="tx1"/>
                  </a:solidFill>
                  <a:sym typeface="Arial"/>
                </a:rPr>
                <a:t>Revised learning standards presented to the Board of Regents</a:t>
              </a:r>
              <a:endParaRPr lang="en-US" sz="2400" dirty="0">
                <a:solidFill>
                  <a:schemeClr val="tx1"/>
                </a:solidFill>
              </a:endParaRPr>
            </a:p>
          </p:txBody>
        </p:sp>
      </p:grpSp>
      <p:grpSp>
        <p:nvGrpSpPr>
          <p:cNvPr id="32" name="Group 31"/>
          <p:cNvGrpSpPr/>
          <p:nvPr/>
        </p:nvGrpSpPr>
        <p:grpSpPr>
          <a:xfrm>
            <a:off x="401053" y="2279040"/>
            <a:ext cx="11624178" cy="2557916"/>
            <a:chOff x="401042" y="2272332"/>
            <a:chExt cx="11624178" cy="2557916"/>
          </a:xfrm>
        </p:grpSpPr>
        <p:sp>
          <p:nvSpPr>
            <p:cNvPr id="15" name="Chevron 14"/>
            <p:cNvSpPr/>
            <p:nvPr/>
          </p:nvSpPr>
          <p:spPr>
            <a:xfrm>
              <a:off x="9670516" y="3967607"/>
              <a:ext cx="2354704" cy="862641"/>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 sz="2800" b="1" dirty="0">
                  <a:sym typeface="Arial"/>
                </a:rPr>
                <a:t>Sept. 2017</a:t>
              </a:r>
              <a:endParaRPr lang="en-US" sz="2800" dirty="0"/>
            </a:p>
          </p:txBody>
        </p:sp>
        <p:sp>
          <p:nvSpPr>
            <p:cNvPr id="30" name="Rounded Rectangle 29"/>
            <p:cNvSpPr/>
            <p:nvPr/>
          </p:nvSpPr>
          <p:spPr>
            <a:xfrm>
              <a:off x="401042" y="2272332"/>
              <a:ext cx="11192849" cy="1677037"/>
            </a:xfrm>
            <a:prstGeom prst="roundRect">
              <a:avLst>
                <a:gd name="adj" fmla="val 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 sz="2400" dirty="0">
                  <a:solidFill>
                    <a:schemeClr val="tx1"/>
                  </a:solidFill>
                  <a:sym typeface="Arial"/>
                </a:rPr>
                <a:t>Next Generation Mathematics Learning Standards approved by the Board of </a:t>
              </a:r>
              <a:r>
                <a:rPr lang="en-US" sz="2400" dirty="0">
                  <a:solidFill>
                    <a:schemeClr val="tx1"/>
                  </a:solidFill>
                  <a:sym typeface="Arial"/>
                </a:rPr>
                <a:t>Regents</a:t>
              </a:r>
              <a:endParaRPr lang="en-US" sz="2400" dirty="0">
                <a:solidFill>
                  <a:schemeClr val="tx1"/>
                </a:solidFill>
              </a:endParaRPr>
            </a:p>
          </p:txBody>
        </p:sp>
      </p:grpSp>
      <p:sp>
        <p:nvSpPr>
          <p:cNvPr id="20" name="Shape 140">
            <a:extLst>
              <a:ext uri="{FF2B5EF4-FFF2-40B4-BE49-F238E27FC236}">
                <a16:creationId xmlns:a16="http://schemas.microsoft.com/office/drawing/2014/main" id="{4F01D7DC-18CA-48B6-8AFE-08EAE7A5DAC8}"/>
              </a:ext>
            </a:extLst>
          </p:cNvPr>
          <p:cNvSpPr txBox="1">
            <a:spLocks/>
          </p:cNvSpPr>
          <p:nvPr/>
        </p:nvSpPr>
        <p:spPr>
          <a:xfrm>
            <a:off x="1620650" y="473537"/>
            <a:ext cx="8753634" cy="1210236"/>
          </a:xfrm>
          <a:prstGeom prst="rect">
            <a:avLst/>
          </a:prstGeom>
        </p:spPr>
        <p:txBody>
          <a:bodyPr vert="horz" wrap="square" lIns="91425" tIns="91425" rIns="91425" bIns="91425" rtlCol="0" anchor="t" anchorCtr="0">
            <a:noAutofit/>
          </a:bodyPr>
          <a:lstStyle>
            <a:lvl1pPr marL="274320" indent="-228600" algn="l" defTabSz="914400" rtl="0" eaLnBrk="1" latinLnBrk="0" hangingPunct="1">
              <a:lnSpc>
                <a:spcPct val="90000"/>
              </a:lnSpc>
              <a:spcBef>
                <a:spcPts val="1800"/>
              </a:spcBef>
              <a:buSzPct val="80000"/>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9pPr>
          </a:lstStyle>
          <a:p>
            <a:pPr algn="ctr">
              <a:lnSpc>
                <a:spcPct val="100000"/>
              </a:lnSpc>
              <a:spcBef>
                <a:spcPts val="0"/>
              </a:spcBef>
              <a:buFont typeface="Arial" pitchFamily="34" charset="0"/>
              <a:buNone/>
            </a:pPr>
            <a:r>
              <a:rPr lang="en" sz="2800" b="1" dirty="0">
                <a:sym typeface="Arial"/>
              </a:rPr>
              <a:t>2015 Legislative Requirement:</a:t>
            </a:r>
          </a:p>
          <a:p>
            <a:pPr algn="ctr">
              <a:lnSpc>
                <a:spcPct val="100000"/>
              </a:lnSpc>
              <a:spcBef>
                <a:spcPts val="0"/>
              </a:spcBef>
              <a:buFont typeface="Arial" pitchFamily="34" charset="0"/>
              <a:buNone/>
            </a:pPr>
            <a:r>
              <a:rPr lang="en" sz="2800" b="1" dirty="0">
                <a:sym typeface="Arial"/>
              </a:rPr>
              <a:t>Standards re-evaluated with stakeholder input</a:t>
            </a:r>
          </a:p>
        </p:txBody>
      </p:sp>
    </p:spTree>
    <p:extLst>
      <p:ext uri="{BB962C8B-B14F-4D97-AF65-F5344CB8AC3E}">
        <p14:creationId xmlns:p14="http://schemas.microsoft.com/office/powerpoint/2010/main" val="27262379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1+#ppt_w/2"/>
                                          </p:val>
                                        </p:tav>
                                        <p:tav tm="100000">
                                          <p:val>
                                            <p:strVal val="#ppt_x"/>
                                          </p:val>
                                        </p:tav>
                                      </p:tavLst>
                                    </p:anim>
                                    <p:anim calcmode="lin" valueType="num">
                                      <p:cBhvr additive="base">
                                        <p:cTn id="8" dur="500" fill="hold"/>
                                        <p:tgtEl>
                                          <p:spTgt spid="3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476FE201-5BB5-443F-8C86-063F8A08CBD4}"/>
              </a:ext>
            </a:extLst>
          </p:cNvPr>
          <p:cNvPicPr>
            <a:picLocks noChangeAspect="1"/>
          </p:cNvPicPr>
          <p:nvPr/>
        </p:nvPicPr>
        <p:blipFill rotWithShape="1">
          <a:blip r:embed="rId3"/>
          <a:srcRect l="11000" t="33630" r="12250" b="50566"/>
          <a:stretch/>
        </p:blipFill>
        <p:spPr>
          <a:xfrm>
            <a:off x="205171" y="167069"/>
            <a:ext cx="11810365" cy="1323845"/>
          </a:xfrm>
          <a:prstGeom prst="rect">
            <a:avLst/>
          </a:prstGeom>
        </p:spPr>
      </p:pic>
      <p:sp>
        <p:nvSpPr>
          <p:cNvPr id="10" name="TextBox 9">
            <a:extLst>
              <a:ext uri="{FF2B5EF4-FFF2-40B4-BE49-F238E27FC236}">
                <a16:creationId xmlns:a16="http://schemas.microsoft.com/office/drawing/2014/main" id="{C897BF04-63F5-4180-9B13-663A514BD278}"/>
              </a:ext>
            </a:extLst>
          </p:cNvPr>
          <p:cNvSpPr txBox="1"/>
          <p:nvPr/>
        </p:nvSpPr>
        <p:spPr>
          <a:xfrm>
            <a:off x="4491306" y="5226040"/>
            <a:ext cx="3238093" cy="707886"/>
          </a:xfrm>
          <a:prstGeom prst="rect">
            <a:avLst/>
          </a:prstGeom>
          <a:noFill/>
        </p:spPr>
        <p:txBody>
          <a:bodyPr wrap="square" rtlCol="0">
            <a:spAutoFit/>
          </a:bodyPr>
          <a:lstStyle/>
          <a:p>
            <a:pPr algn="ctr"/>
            <a:r>
              <a:rPr lang="en-US" sz="4000" b="1" dirty="0">
                <a:solidFill>
                  <a:srgbClr val="00B0F0"/>
                </a:solidFill>
              </a:rPr>
              <a:t>Standards</a:t>
            </a:r>
          </a:p>
        </p:txBody>
      </p:sp>
      <p:sp>
        <p:nvSpPr>
          <p:cNvPr id="18" name="Rectangle 17"/>
          <p:cNvSpPr/>
          <p:nvPr/>
        </p:nvSpPr>
        <p:spPr>
          <a:xfrm>
            <a:off x="228036" y="1976957"/>
            <a:ext cx="11787500" cy="2865982"/>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600" i="1" dirty="0">
                <a:solidFill>
                  <a:schemeClr val="tx2"/>
                </a:solidFill>
              </a:rPr>
              <a:t>The New York State Next Generation Mathematics Learning Standards (2017)</a:t>
            </a:r>
            <a:r>
              <a:rPr lang="en-US" sz="2600" dirty="0">
                <a:solidFill>
                  <a:schemeClr val="tx2"/>
                </a:solidFill>
              </a:rPr>
              <a:t> reflect revisions, additions, vertical movement, and clarifications to the current mathematics standards. The </a:t>
            </a:r>
            <a:r>
              <a:rPr lang="en-US" sz="2600" dirty="0">
                <a:solidFill>
                  <a:srgbClr val="00B0F0"/>
                </a:solidFill>
              </a:rPr>
              <a:t>Standards are defined as the </a:t>
            </a:r>
            <a:r>
              <a:rPr lang="en-US" sz="2600" b="1" dirty="0">
                <a:solidFill>
                  <a:srgbClr val="00B0F0"/>
                </a:solidFill>
              </a:rPr>
              <a:t>knowledge</a:t>
            </a:r>
            <a:r>
              <a:rPr lang="en-US" sz="2600" dirty="0">
                <a:solidFill>
                  <a:srgbClr val="00B0F0"/>
                </a:solidFill>
              </a:rPr>
              <a:t>, </a:t>
            </a:r>
            <a:r>
              <a:rPr lang="en-US" sz="2600" b="1" dirty="0">
                <a:solidFill>
                  <a:srgbClr val="00B0F0"/>
                </a:solidFill>
              </a:rPr>
              <a:t>skills</a:t>
            </a:r>
            <a:r>
              <a:rPr lang="en-US" sz="2600" dirty="0">
                <a:solidFill>
                  <a:srgbClr val="00B0F0"/>
                </a:solidFill>
              </a:rPr>
              <a:t> and </a:t>
            </a:r>
            <a:r>
              <a:rPr lang="en-US" sz="2600" b="1" dirty="0">
                <a:solidFill>
                  <a:srgbClr val="00B0F0"/>
                </a:solidFill>
              </a:rPr>
              <a:t>understanding</a:t>
            </a:r>
            <a:r>
              <a:rPr lang="en-US" sz="2600" dirty="0">
                <a:solidFill>
                  <a:srgbClr val="00B0F0"/>
                </a:solidFill>
              </a:rPr>
              <a:t> that individuals can and do habitually demonstrate over time because of instruction and learning experiences.</a:t>
            </a:r>
            <a:endParaRPr lang="en-US" sz="2600" dirty="0"/>
          </a:p>
        </p:txBody>
      </p:sp>
    </p:spTree>
    <p:extLst>
      <p:ext uri="{BB962C8B-B14F-4D97-AF65-F5344CB8AC3E}">
        <p14:creationId xmlns:p14="http://schemas.microsoft.com/office/powerpoint/2010/main" val="3889073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476FE201-5BB5-443F-8C86-063F8A08CBD4}"/>
              </a:ext>
            </a:extLst>
          </p:cNvPr>
          <p:cNvPicPr>
            <a:picLocks noChangeAspect="1"/>
          </p:cNvPicPr>
          <p:nvPr/>
        </p:nvPicPr>
        <p:blipFill rotWithShape="1">
          <a:blip r:embed="rId3"/>
          <a:srcRect l="11000" t="33630" r="12250" b="50566"/>
          <a:stretch/>
        </p:blipFill>
        <p:spPr>
          <a:xfrm>
            <a:off x="205171" y="167069"/>
            <a:ext cx="11810365" cy="1323845"/>
          </a:xfrm>
          <a:prstGeom prst="rect">
            <a:avLst/>
          </a:prstGeom>
        </p:spPr>
      </p:pic>
      <p:sp>
        <p:nvSpPr>
          <p:cNvPr id="11" name="TextBox 10">
            <a:extLst>
              <a:ext uri="{FF2B5EF4-FFF2-40B4-BE49-F238E27FC236}">
                <a16:creationId xmlns:a16="http://schemas.microsoft.com/office/drawing/2014/main" id="{B09C0809-7B7E-4B1C-A0EF-8AFCB10F52AD}"/>
              </a:ext>
            </a:extLst>
          </p:cNvPr>
          <p:cNvSpPr txBox="1"/>
          <p:nvPr/>
        </p:nvSpPr>
        <p:spPr>
          <a:xfrm>
            <a:off x="6640726" y="5177293"/>
            <a:ext cx="3159766" cy="707886"/>
          </a:xfrm>
          <a:prstGeom prst="rect">
            <a:avLst/>
          </a:prstGeom>
          <a:noFill/>
        </p:spPr>
        <p:txBody>
          <a:bodyPr wrap="square" rtlCol="0">
            <a:spAutoFit/>
          </a:bodyPr>
          <a:lstStyle/>
          <a:p>
            <a:r>
              <a:rPr lang="en-US" sz="4000" b="1" dirty="0">
                <a:solidFill>
                  <a:schemeClr val="accent2">
                    <a:lumMod val="75000"/>
                  </a:schemeClr>
                </a:solidFill>
              </a:rPr>
              <a:t>Curriculum</a:t>
            </a:r>
          </a:p>
        </p:txBody>
      </p:sp>
      <p:sp>
        <p:nvSpPr>
          <p:cNvPr id="12" name="TextBox 11">
            <a:extLst>
              <a:ext uri="{FF2B5EF4-FFF2-40B4-BE49-F238E27FC236}">
                <a16:creationId xmlns:a16="http://schemas.microsoft.com/office/drawing/2014/main" id="{1E9B1668-8D2C-46B3-9390-2266AD3CF9A4}"/>
              </a:ext>
            </a:extLst>
          </p:cNvPr>
          <p:cNvSpPr txBox="1"/>
          <p:nvPr/>
        </p:nvSpPr>
        <p:spPr>
          <a:xfrm>
            <a:off x="2793993" y="5177293"/>
            <a:ext cx="2717164" cy="707886"/>
          </a:xfrm>
          <a:prstGeom prst="rect">
            <a:avLst/>
          </a:prstGeom>
          <a:noFill/>
        </p:spPr>
        <p:txBody>
          <a:bodyPr wrap="square" rtlCol="0">
            <a:spAutoFit/>
          </a:bodyPr>
          <a:lstStyle/>
          <a:p>
            <a:r>
              <a:rPr lang="en-US" sz="4000" b="1" dirty="0">
                <a:solidFill>
                  <a:srgbClr val="00B050"/>
                </a:solidFill>
              </a:rPr>
              <a:t>Instruction</a:t>
            </a:r>
          </a:p>
        </p:txBody>
      </p:sp>
      <p:sp>
        <p:nvSpPr>
          <p:cNvPr id="3" name="Rectangle 2"/>
          <p:cNvSpPr/>
          <p:nvPr/>
        </p:nvSpPr>
        <p:spPr>
          <a:xfrm>
            <a:off x="219075" y="1977146"/>
            <a:ext cx="11796461" cy="2865982"/>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600" dirty="0">
                <a:solidFill>
                  <a:schemeClr val="tx2"/>
                </a:solidFill>
              </a:rPr>
              <a:t>These mathematics standards, collectively, are focused and cohesive—designed to support </a:t>
            </a:r>
            <a:r>
              <a:rPr lang="en-US" sz="2600" b="1" dirty="0">
                <a:solidFill>
                  <a:srgbClr val="00B050"/>
                </a:solidFill>
              </a:rPr>
              <a:t>student access </a:t>
            </a:r>
            <a:r>
              <a:rPr lang="en-US" sz="2600" dirty="0">
                <a:solidFill>
                  <a:srgbClr val="00B050"/>
                </a:solidFill>
              </a:rPr>
              <a:t>to the </a:t>
            </a:r>
            <a:r>
              <a:rPr lang="en-US" sz="2600" b="1" dirty="0">
                <a:solidFill>
                  <a:srgbClr val="00B050"/>
                </a:solidFill>
              </a:rPr>
              <a:t>knowledge</a:t>
            </a:r>
            <a:r>
              <a:rPr lang="en-US" sz="2600" dirty="0">
                <a:solidFill>
                  <a:srgbClr val="00B050"/>
                </a:solidFill>
              </a:rPr>
              <a:t> and </a:t>
            </a:r>
            <a:r>
              <a:rPr lang="en-US" sz="2600" b="1" dirty="0">
                <a:solidFill>
                  <a:srgbClr val="00B050"/>
                </a:solidFill>
              </a:rPr>
              <a:t>understanding</a:t>
            </a:r>
            <a:r>
              <a:rPr lang="en-US" sz="2600" dirty="0">
                <a:solidFill>
                  <a:srgbClr val="00B050"/>
                </a:solidFill>
              </a:rPr>
              <a:t> of the mathematical concepts </a:t>
            </a:r>
            <a:r>
              <a:rPr lang="en-US" sz="2600" dirty="0">
                <a:solidFill>
                  <a:schemeClr val="tx2"/>
                </a:solidFill>
              </a:rPr>
              <a:t>that are necessary to function in a world very dependent upon the application of mathematics, while providing educators the opportunity to </a:t>
            </a:r>
            <a:r>
              <a:rPr lang="en-US" sz="2600" dirty="0">
                <a:solidFill>
                  <a:schemeClr val="accent2">
                    <a:lumMod val="75000"/>
                  </a:schemeClr>
                </a:solidFill>
              </a:rPr>
              <a:t>devise </a:t>
            </a:r>
            <a:r>
              <a:rPr lang="en-US" sz="2600" b="1" dirty="0">
                <a:solidFill>
                  <a:schemeClr val="accent2">
                    <a:lumMod val="75000"/>
                  </a:schemeClr>
                </a:solidFill>
              </a:rPr>
              <a:t>innovative programs </a:t>
            </a:r>
            <a:r>
              <a:rPr lang="en-US" sz="2600" dirty="0">
                <a:solidFill>
                  <a:schemeClr val="accent2">
                    <a:lumMod val="75000"/>
                  </a:schemeClr>
                </a:solidFill>
              </a:rPr>
              <a:t>to support this endeavor</a:t>
            </a:r>
            <a:r>
              <a:rPr lang="en-US" sz="2600" dirty="0">
                <a:solidFill>
                  <a:srgbClr val="C5A20A"/>
                </a:solidFill>
              </a:rPr>
              <a:t>.</a:t>
            </a:r>
            <a:r>
              <a:rPr lang="en-US" sz="2600" dirty="0"/>
              <a:t>.</a:t>
            </a:r>
          </a:p>
        </p:txBody>
      </p:sp>
    </p:spTree>
    <p:extLst>
      <p:ext uri="{BB962C8B-B14F-4D97-AF65-F5344CB8AC3E}">
        <p14:creationId xmlns:p14="http://schemas.microsoft.com/office/powerpoint/2010/main" val="2026707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476FE201-5BB5-443F-8C86-063F8A08CBD4}"/>
              </a:ext>
            </a:extLst>
          </p:cNvPr>
          <p:cNvPicPr>
            <a:picLocks noChangeAspect="1"/>
          </p:cNvPicPr>
          <p:nvPr/>
        </p:nvPicPr>
        <p:blipFill rotWithShape="1">
          <a:blip r:embed="rId3"/>
          <a:srcRect l="11000" t="33630" r="12250" b="50566"/>
          <a:stretch/>
        </p:blipFill>
        <p:spPr>
          <a:xfrm>
            <a:off x="205171" y="167069"/>
            <a:ext cx="11810365" cy="1323845"/>
          </a:xfrm>
          <a:prstGeom prst="rect">
            <a:avLst/>
          </a:prstGeom>
        </p:spPr>
      </p:pic>
      <p:sp>
        <p:nvSpPr>
          <p:cNvPr id="13" name="TextBox 12">
            <a:extLst>
              <a:ext uri="{FF2B5EF4-FFF2-40B4-BE49-F238E27FC236}">
                <a16:creationId xmlns:a16="http://schemas.microsoft.com/office/drawing/2014/main" id="{3EDDDC4B-6CCA-47A0-B959-427ACCB1EBA0}"/>
              </a:ext>
            </a:extLst>
          </p:cNvPr>
          <p:cNvSpPr txBox="1"/>
          <p:nvPr/>
        </p:nvSpPr>
        <p:spPr>
          <a:xfrm>
            <a:off x="4647598" y="5259022"/>
            <a:ext cx="3230310" cy="707886"/>
          </a:xfrm>
          <a:prstGeom prst="rect">
            <a:avLst/>
          </a:prstGeom>
          <a:noFill/>
        </p:spPr>
        <p:txBody>
          <a:bodyPr wrap="square" rtlCol="0">
            <a:spAutoFit/>
          </a:bodyPr>
          <a:lstStyle/>
          <a:p>
            <a:r>
              <a:rPr lang="en-US" sz="4000" b="1" dirty="0">
                <a:solidFill>
                  <a:srgbClr val="7030A0"/>
                </a:solidFill>
              </a:rPr>
              <a:t>Assessment</a:t>
            </a:r>
          </a:p>
        </p:txBody>
      </p:sp>
      <p:sp>
        <p:nvSpPr>
          <p:cNvPr id="3" name="Rectangle 2"/>
          <p:cNvSpPr/>
          <p:nvPr/>
        </p:nvSpPr>
        <p:spPr>
          <a:xfrm>
            <a:off x="219075" y="1977146"/>
            <a:ext cx="11796461" cy="2865982"/>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600" dirty="0">
                <a:solidFill>
                  <a:schemeClr val="tx2"/>
                </a:solidFill>
              </a:rPr>
              <a:t>As with any set of standards, they need to be </a:t>
            </a:r>
            <a:r>
              <a:rPr lang="en-US" sz="2600" i="1" dirty="0">
                <a:solidFill>
                  <a:schemeClr val="tx2"/>
                </a:solidFill>
              </a:rPr>
              <a:t>rigorous</a:t>
            </a:r>
            <a:r>
              <a:rPr lang="en-US" sz="2600" dirty="0">
                <a:solidFill>
                  <a:schemeClr val="tx2"/>
                </a:solidFill>
              </a:rPr>
              <a:t>; they need to demand a balance of </a:t>
            </a:r>
            <a:r>
              <a:rPr lang="en-US" sz="2600" i="1" dirty="0">
                <a:solidFill>
                  <a:schemeClr val="tx2"/>
                </a:solidFill>
              </a:rPr>
              <a:t>conceptual understanding</a:t>
            </a:r>
            <a:r>
              <a:rPr lang="en-US" sz="2600" dirty="0">
                <a:solidFill>
                  <a:schemeClr val="tx2"/>
                </a:solidFill>
              </a:rPr>
              <a:t>, </a:t>
            </a:r>
            <a:r>
              <a:rPr lang="en-US" sz="2600" i="1" dirty="0">
                <a:solidFill>
                  <a:schemeClr val="tx2"/>
                </a:solidFill>
              </a:rPr>
              <a:t>procedural fluency</a:t>
            </a:r>
            <a:r>
              <a:rPr lang="en-US" sz="2600" dirty="0">
                <a:solidFill>
                  <a:schemeClr val="tx2"/>
                </a:solidFill>
              </a:rPr>
              <a:t> and </a:t>
            </a:r>
            <a:r>
              <a:rPr lang="en-US" sz="2600" i="1" dirty="0">
                <a:solidFill>
                  <a:schemeClr val="tx2"/>
                </a:solidFill>
              </a:rPr>
              <a:t>application </a:t>
            </a:r>
            <a:r>
              <a:rPr lang="en-US" sz="2600" dirty="0">
                <a:solidFill>
                  <a:schemeClr val="tx2"/>
                </a:solidFill>
              </a:rPr>
              <a:t>and represent a </a:t>
            </a:r>
            <a:r>
              <a:rPr lang="en-US" sz="2600" dirty="0">
                <a:solidFill>
                  <a:srgbClr val="7030A0"/>
                </a:solidFill>
              </a:rPr>
              <a:t>significant </a:t>
            </a:r>
            <a:r>
              <a:rPr lang="en-US" sz="2600" b="1" dirty="0">
                <a:solidFill>
                  <a:srgbClr val="7030A0"/>
                </a:solidFill>
              </a:rPr>
              <a:t>level of achievement </a:t>
            </a:r>
            <a:r>
              <a:rPr lang="en-US" sz="2600" dirty="0">
                <a:solidFill>
                  <a:srgbClr val="7030A0"/>
                </a:solidFill>
              </a:rPr>
              <a:t>in mathematics that will enable students to successfully transition to post-secondary education and the workforce. </a:t>
            </a:r>
          </a:p>
        </p:txBody>
      </p:sp>
    </p:spTree>
    <p:extLst>
      <p:ext uri="{BB962C8B-B14F-4D97-AF65-F5344CB8AC3E}">
        <p14:creationId xmlns:p14="http://schemas.microsoft.com/office/powerpoint/2010/main" val="1585677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A4662B1-E8CB-4775-87C7-FC492C2B1554}"/>
              </a:ext>
            </a:extLst>
          </p:cNvPr>
          <p:cNvSpPr txBox="1"/>
          <p:nvPr/>
        </p:nvSpPr>
        <p:spPr>
          <a:xfrm>
            <a:off x="422031" y="4215400"/>
            <a:ext cx="11394831" cy="1508105"/>
          </a:xfrm>
          <a:prstGeom prst="rect">
            <a:avLst/>
          </a:prstGeom>
          <a:noFill/>
        </p:spPr>
        <p:txBody>
          <a:bodyPr wrap="square" rtlCol="0">
            <a:spAutoFit/>
          </a:bodyPr>
          <a:lstStyle/>
          <a:p>
            <a:pPr algn="ctr"/>
            <a:r>
              <a:rPr lang="en-US" sz="3200" b="1" dirty="0">
                <a:hlinkClick r:id="rId3"/>
              </a:rPr>
              <a:t>www.nysed.gov/next-generation-learning-standards</a:t>
            </a:r>
            <a:endParaRPr lang="en-US" sz="3200" b="1" dirty="0"/>
          </a:p>
          <a:p>
            <a:pPr algn="ctr"/>
            <a:endParaRPr lang="en-US" sz="3200" b="1" dirty="0"/>
          </a:p>
          <a:p>
            <a:pPr algn="ctr"/>
            <a:r>
              <a:rPr lang="en-US" sz="2800" b="1" dirty="0">
                <a:hlinkClick r:id="rId4"/>
              </a:rPr>
              <a:t>https://www.engageny.org/next-generation-learning-standards</a:t>
            </a:r>
            <a:r>
              <a:rPr lang="en-US" sz="2800" b="1" dirty="0"/>
              <a:t> </a:t>
            </a:r>
          </a:p>
        </p:txBody>
      </p:sp>
      <p:pic>
        <p:nvPicPr>
          <p:cNvPr id="5" name="Picture 4">
            <a:extLst>
              <a:ext uri="{FF2B5EF4-FFF2-40B4-BE49-F238E27FC236}">
                <a16:creationId xmlns:a16="http://schemas.microsoft.com/office/drawing/2014/main" id="{DAD61A91-0D2D-4EE9-9A99-46CCC834EF45}"/>
              </a:ext>
            </a:extLst>
          </p:cNvPr>
          <p:cNvPicPr>
            <a:picLocks noChangeAspect="1"/>
          </p:cNvPicPr>
          <p:nvPr/>
        </p:nvPicPr>
        <p:blipFill rotWithShape="1">
          <a:blip r:embed="rId5"/>
          <a:srcRect l="23025" t="22133" r="23425" b="48869"/>
          <a:stretch/>
        </p:blipFill>
        <p:spPr>
          <a:xfrm>
            <a:off x="0" y="0"/>
            <a:ext cx="12192000" cy="3713728"/>
          </a:xfrm>
          <a:prstGeom prst="rect">
            <a:avLst/>
          </a:prstGeom>
        </p:spPr>
      </p:pic>
    </p:spTree>
    <p:extLst>
      <p:ext uri="{BB962C8B-B14F-4D97-AF65-F5344CB8AC3E}">
        <p14:creationId xmlns:p14="http://schemas.microsoft.com/office/powerpoint/2010/main" val="3355520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7427907-E189-4B14-8148-7445A280CE46}"/>
              </a:ext>
            </a:extLst>
          </p:cNvPr>
          <p:cNvSpPr txBox="1"/>
          <p:nvPr/>
        </p:nvSpPr>
        <p:spPr>
          <a:xfrm>
            <a:off x="443230" y="1990309"/>
            <a:ext cx="4179319" cy="2062103"/>
          </a:xfrm>
          <a:prstGeom prst="rect">
            <a:avLst/>
          </a:prstGeom>
          <a:noFill/>
        </p:spPr>
        <p:txBody>
          <a:bodyPr wrap="square" rtlCol="0" anchor="t">
            <a:spAutoFit/>
          </a:bodyPr>
          <a:lstStyle/>
          <a:p>
            <a:r>
              <a:rPr lang="en-US" sz="3200" dirty="0"/>
              <a:t>How do these four components work together to support student learning?</a:t>
            </a:r>
          </a:p>
        </p:txBody>
      </p:sp>
      <p:graphicFrame>
        <p:nvGraphicFramePr>
          <p:cNvPr id="9" name="Diagram 8"/>
          <p:cNvGraphicFramePr/>
          <p:nvPr>
            <p:extLst>
              <p:ext uri="{D42A27DB-BD31-4B8C-83A1-F6EECF244321}">
                <p14:modId xmlns:p14="http://schemas.microsoft.com/office/powerpoint/2010/main" val="3891321453"/>
              </p:ext>
            </p:extLst>
          </p:nvPr>
        </p:nvGraphicFramePr>
        <p:xfrm>
          <a:off x="3566257" y="-277209"/>
          <a:ext cx="9269848" cy="64046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54077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76FE201-5BB5-443F-8C86-063F8A08CBD4}"/>
              </a:ext>
            </a:extLst>
          </p:cNvPr>
          <p:cNvPicPr>
            <a:picLocks noChangeAspect="1"/>
          </p:cNvPicPr>
          <p:nvPr/>
        </p:nvPicPr>
        <p:blipFill rotWithShape="1">
          <a:blip r:embed="rId3"/>
          <a:srcRect l="11000" t="33630" r="12250" b="50566"/>
          <a:stretch/>
        </p:blipFill>
        <p:spPr>
          <a:xfrm>
            <a:off x="205171" y="167069"/>
            <a:ext cx="11810365" cy="1323845"/>
          </a:xfrm>
          <a:prstGeom prst="rect">
            <a:avLst/>
          </a:prstGeom>
        </p:spPr>
      </p:pic>
      <p:sp>
        <p:nvSpPr>
          <p:cNvPr id="11" name="TextBox 10">
            <a:extLst>
              <a:ext uri="{FF2B5EF4-FFF2-40B4-BE49-F238E27FC236}">
                <a16:creationId xmlns:a16="http://schemas.microsoft.com/office/drawing/2014/main" id="{1FF58813-D6F2-416E-BCB2-3FF0EA306BAF}"/>
              </a:ext>
            </a:extLst>
          </p:cNvPr>
          <p:cNvSpPr txBox="1"/>
          <p:nvPr/>
        </p:nvSpPr>
        <p:spPr>
          <a:xfrm>
            <a:off x="720091" y="1490914"/>
            <a:ext cx="10753041" cy="4585871"/>
          </a:xfrm>
          <a:prstGeom prst="rect">
            <a:avLst/>
          </a:prstGeom>
          <a:noFill/>
        </p:spPr>
        <p:txBody>
          <a:bodyPr wrap="square" rtlCol="0" anchor="t">
            <a:spAutoFit/>
          </a:bodyPr>
          <a:lstStyle/>
          <a:p>
            <a:r>
              <a:rPr lang="en-US" sz="2800" b="1" dirty="0"/>
              <a:t>Context for Revision of the </a:t>
            </a:r>
            <a:r>
              <a:rPr lang="en-US" sz="2800" b="1" i="1" dirty="0"/>
              <a:t>NYS Next Generation Mathematics Learning Standards (2017)</a:t>
            </a:r>
            <a:endParaRPr lang="en-US" sz="2800" dirty="0"/>
          </a:p>
          <a:p>
            <a:endParaRPr lang="en-US" dirty="0"/>
          </a:p>
          <a:p>
            <a:pPr>
              <a:lnSpc>
                <a:spcPct val="150000"/>
              </a:lnSpc>
            </a:pPr>
            <a:r>
              <a:rPr lang="en-US" sz="2400" dirty="0"/>
              <a:t>    Changing expectations for mathematics achievement</a:t>
            </a:r>
          </a:p>
          <a:p>
            <a:pPr>
              <a:lnSpc>
                <a:spcPct val="150000"/>
              </a:lnSpc>
            </a:pPr>
            <a:r>
              <a:rPr lang="en-US" sz="2400" dirty="0"/>
              <a:t>    Increasingly Diverse Learner Populations</a:t>
            </a:r>
          </a:p>
          <a:p>
            <a:pPr>
              <a:lnSpc>
                <a:spcPct val="150000"/>
              </a:lnSpc>
            </a:pPr>
            <a:r>
              <a:rPr lang="en-US" sz="2400" dirty="0"/>
              <a:t>    Students with Disabilities and the Standards</a:t>
            </a:r>
          </a:p>
          <a:p>
            <a:endParaRPr lang="en-US" dirty="0"/>
          </a:p>
          <a:p>
            <a:r>
              <a:rPr lang="en-US" sz="2800" b="1" dirty="0"/>
              <a:t>Understanding the </a:t>
            </a:r>
            <a:r>
              <a:rPr lang="en-US" sz="2800" b="1" i="1" dirty="0"/>
              <a:t>NYS Next Generation Mathematics Learning Standards (2017)</a:t>
            </a:r>
            <a:endParaRPr lang="en-US" sz="2800" dirty="0"/>
          </a:p>
          <a:p>
            <a:endParaRPr lang="en-US" dirty="0"/>
          </a:p>
          <a:p>
            <a:r>
              <a:rPr lang="en-US" dirty="0"/>
              <a:t> </a:t>
            </a:r>
          </a:p>
        </p:txBody>
      </p:sp>
    </p:spTree>
    <p:extLst>
      <p:ext uri="{BB962C8B-B14F-4D97-AF65-F5344CB8AC3E}">
        <p14:creationId xmlns:p14="http://schemas.microsoft.com/office/powerpoint/2010/main" val="3707998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810000" y="1790583"/>
            <a:ext cx="7074543" cy="4343400"/>
          </a:xfrm>
          <a:prstGeom prst="rect">
            <a:avLst/>
          </a:prstGeom>
        </p:spPr>
        <p:txBody>
          <a:bodyPr vert="horz" lIns="91440" tIns="45720" rIns="91440" bIns="45720" rtlCol="0" anchor="t">
            <a:normAutofit/>
          </a:bodyPr>
          <a:lstStyle>
            <a:lvl1pPr marL="274320" indent="-228600" algn="l" defTabSz="914400" rtl="0" eaLnBrk="1" latinLnBrk="0" hangingPunct="1">
              <a:lnSpc>
                <a:spcPct val="90000"/>
              </a:lnSpc>
              <a:spcBef>
                <a:spcPts val="1800"/>
              </a:spcBef>
              <a:buSzPct val="80000"/>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9pPr>
          </a:lstStyle>
          <a:p>
            <a:r>
              <a:rPr lang="en-US" sz="2400" dirty="0"/>
              <a:t>Each team of 4 will be provided a set of task cards to read</a:t>
            </a:r>
          </a:p>
          <a:p>
            <a:r>
              <a:rPr lang="en-US" sz="2400" dirty="0"/>
              <a:t>While reading your assigned task card, answer the following:</a:t>
            </a:r>
          </a:p>
          <a:p>
            <a:pPr lvl="1"/>
            <a:r>
              <a:rPr lang="en-US" sz="2200" dirty="0"/>
              <a:t>What is the most important takeaway?</a:t>
            </a:r>
          </a:p>
          <a:p>
            <a:pPr lvl="1"/>
            <a:r>
              <a:rPr lang="en-US" sz="2200" dirty="0"/>
              <a:t>How do you relate your takeaway to standards, curriculum, instruction, and/or assessment?</a:t>
            </a:r>
          </a:p>
          <a:p>
            <a:endParaRPr lang="en-US" sz="2400" dirty="0"/>
          </a:p>
          <a:p>
            <a:pPr marL="45720" indent="0">
              <a:buNone/>
            </a:pPr>
            <a:endParaRPr lang="en-US" sz="3200" dirty="0"/>
          </a:p>
        </p:txBody>
      </p:sp>
      <p:sp>
        <p:nvSpPr>
          <p:cNvPr id="5" name="Title 1"/>
          <p:cNvSpPr txBox="1">
            <a:spLocks/>
          </p:cNvSpPr>
          <p:nvPr/>
        </p:nvSpPr>
        <p:spPr>
          <a:xfrm>
            <a:off x="810000" y="485804"/>
            <a:ext cx="9509760" cy="1088136"/>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ct val="0"/>
              </a:spcBef>
              <a:buFont typeface="Arial" pitchFamily="34" charset="0"/>
              <a:buNone/>
              <a:defRPr sz="3400" kern="1200">
                <a:solidFill>
                  <a:schemeClr val="tx1">
                    <a:lumMod val="75000"/>
                  </a:schemeClr>
                </a:solidFill>
                <a:latin typeface="+mj-lt"/>
                <a:ea typeface="+mj-ea"/>
                <a:cs typeface="+mj-cs"/>
              </a:defRPr>
            </a:lvl1pPr>
          </a:lstStyle>
          <a:p>
            <a:r>
              <a:rPr lang="en-US" sz="3600" b="1" dirty="0"/>
              <a:t>Round Robin</a:t>
            </a:r>
            <a:endParaRPr lang="en-US" sz="3600" dirty="0"/>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t="281" b="519"/>
          <a:stretch/>
        </p:blipFill>
        <p:spPr>
          <a:xfrm>
            <a:off x="8602395" y="1790583"/>
            <a:ext cx="3130546" cy="3105509"/>
          </a:xfrm>
          <a:prstGeom prst="rect">
            <a:avLst/>
          </a:prstGeom>
        </p:spPr>
      </p:pic>
    </p:spTree>
    <p:extLst>
      <p:ext uri="{BB962C8B-B14F-4D97-AF65-F5344CB8AC3E}">
        <p14:creationId xmlns:p14="http://schemas.microsoft.com/office/powerpoint/2010/main" val="2906676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Room, Empty, Interior, Ground, Wood Floor, Brown, W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12304643" cy="7357152"/>
          </a:xfrm>
          <a:prstGeom prst="rect">
            <a:avLst/>
          </a:prstGeom>
          <a:noFill/>
          <a:effectLst>
            <a:softEdge rad="0"/>
          </a:effectLst>
          <a:extLst>
            <a:ext uri="{909E8E84-426E-40DD-AFC4-6F175D3DCCD1}">
              <a14:hiddenFill xmlns:a14="http://schemas.microsoft.com/office/drawing/2010/main">
                <a:solidFill>
                  <a:srgbClr val="FFFFFF"/>
                </a:solidFill>
              </a14:hiddenFill>
            </a:ext>
          </a:extLst>
        </p:spPr>
      </p:pic>
      <p:sp>
        <p:nvSpPr>
          <p:cNvPr id="2" name="Rounded Rectangle 1"/>
          <p:cNvSpPr/>
          <p:nvPr/>
        </p:nvSpPr>
        <p:spPr>
          <a:xfrm>
            <a:off x="2599080" y="1013790"/>
            <a:ext cx="7041877" cy="4403036"/>
          </a:xfrm>
          <a:prstGeom prst="roundRect">
            <a:avLst>
              <a:gd name="adj" fmla="val 0"/>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0E9B958B-D740-426E-82B5-E13E444C4FE8}"/>
              </a:ext>
            </a:extLst>
          </p:cNvPr>
          <p:cNvSpPr txBox="1"/>
          <p:nvPr/>
        </p:nvSpPr>
        <p:spPr>
          <a:xfrm>
            <a:off x="2599080" y="1023729"/>
            <a:ext cx="7041877" cy="4031873"/>
          </a:xfrm>
          <a:prstGeom prst="rect">
            <a:avLst/>
          </a:prstGeom>
          <a:noFill/>
        </p:spPr>
        <p:txBody>
          <a:bodyPr wrap="square" rtlCol="0" anchor="t">
            <a:spAutoFit/>
          </a:bodyPr>
          <a:lstStyle/>
          <a:p>
            <a:pPr algn="ctr"/>
            <a:endParaRPr lang="en-US" sz="3200" dirty="0"/>
          </a:p>
          <a:p>
            <a:pPr algn="ctr"/>
            <a:endParaRPr lang="en-US" sz="3200" dirty="0"/>
          </a:p>
          <a:p>
            <a:pPr algn="ctr"/>
            <a:endParaRPr lang="en-US" sz="3200" dirty="0"/>
          </a:p>
          <a:p>
            <a:pPr algn="ctr"/>
            <a:r>
              <a:rPr lang="en-US" sz="3200" dirty="0"/>
              <a:t>What types of learning experiences support these changing expectations?</a:t>
            </a:r>
          </a:p>
          <a:p>
            <a:pPr algn="ctr"/>
            <a:endParaRPr lang="en-US" sz="3200" dirty="0"/>
          </a:p>
          <a:p>
            <a:pPr algn="ctr"/>
            <a:endParaRPr lang="en-US" sz="3200" dirty="0"/>
          </a:p>
        </p:txBody>
      </p:sp>
      <p:cxnSp>
        <p:nvCxnSpPr>
          <p:cNvPr id="5" name="Straight Arrow Connector 4"/>
          <p:cNvCxnSpPr/>
          <p:nvPr/>
        </p:nvCxnSpPr>
        <p:spPr>
          <a:xfrm flipV="1">
            <a:off x="2350602" y="437322"/>
            <a:ext cx="0" cy="5406887"/>
          </a:xfrm>
          <a:prstGeom prst="straightConnector1">
            <a:avLst/>
          </a:prstGeom>
          <a:ln w="1270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9869556" y="437322"/>
            <a:ext cx="0" cy="5406887"/>
          </a:xfrm>
          <a:prstGeom prst="straightConnector1">
            <a:avLst/>
          </a:prstGeom>
          <a:ln w="1270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4182422" y="4692134"/>
            <a:ext cx="3791423" cy="830997"/>
          </a:xfrm>
          <a:prstGeom prst="rect">
            <a:avLst/>
          </a:prstGeom>
          <a:noFill/>
        </p:spPr>
        <p:txBody>
          <a:bodyPr wrap="none" rtlCol="0">
            <a:spAutoFit/>
          </a:bodyPr>
          <a:lstStyle/>
          <a:p>
            <a:pPr algn="ctr"/>
            <a:r>
              <a:rPr lang="en-US" sz="4800" b="1" dirty="0">
                <a:solidFill>
                  <a:schemeClr val="accent6">
                    <a:lumMod val="75000"/>
                  </a:schemeClr>
                </a:solidFill>
              </a:rPr>
              <a:t>LOW FLOOR</a:t>
            </a:r>
          </a:p>
        </p:txBody>
      </p:sp>
      <p:sp>
        <p:nvSpPr>
          <p:cNvPr id="7" name="Rectangle 6"/>
          <p:cNvSpPr/>
          <p:nvPr/>
        </p:nvSpPr>
        <p:spPr>
          <a:xfrm>
            <a:off x="3943574" y="927363"/>
            <a:ext cx="4269118" cy="830997"/>
          </a:xfrm>
          <a:prstGeom prst="rect">
            <a:avLst/>
          </a:prstGeom>
        </p:spPr>
        <p:txBody>
          <a:bodyPr wrap="none">
            <a:spAutoFit/>
          </a:bodyPr>
          <a:lstStyle/>
          <a:p>
            <a:pPr algn="ctr"/>
            <a:r>
              <a:rPr lang="en-US" sz="4800" b="1" dirty="0">
                <a:solidFill>
                  <a:schemeClr val="accent6">
                    <a:lumMod val="75000"/>
                  </a:schemeClr>
                </a:solidFill>
              </a:rPr>
              <a:t>HIGH CEILING</a:t>
            </a:r>
          </a:p>
        </p:txBody>
      </p:sp>
      <p:pic>
        <p:nvPicPr>
          <p:cNvPr id="1030" name="Picture 6" descr="YouCub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8265" y="2858113"/>
            <a:ext cx="5835470" cy="10789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0502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2" presetClass="entr" presetSubtype="4"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1000" fill="hold"/>
                                        <p:tgtEl>
                                          <p:spTgt spid="8"/>
                                        </p:tgtEl>
                                        <p:attrNameLst>
                                          <p:attrName>ppt_x</p:attrName>
                                        </p:attrNameLst>
                                      </p:cBhvr>
                                      <p:tavLst>
                                        <p:tav tm="0">
                                          <p:val>
                                            <p:strVal val="#ppt_x"/>
                                          </p:val>
                                        </p:tav>
                                        <p:tav tm="100000">
                                          <p:val>
                                            <p:strVal val="#ppt_x"/>
                                          </p:val>
                                        </p:tav>
                                      </p:tavLst>
                                    </p:anim>
                                    <p:anim calcmode="lin" valueType="num">
                                      <p:cBhvr additive="base">
                                        <p:cTn id="14" dur="1000" fill="hold"/>
                                        <p:tgtEl>
                                          <p:spTgt spid="8"/>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1000" fill="hold"/>
                                        <p:tgtEl>
                                          <p:spTgt spid="5"/>
                                        </p:tgtEl>
                                        <p:attrNameLst>
                                          <p:attrName>ppt_x</p:attrName>
                                        </p:attrNameLst>
                                      </p:cBhvr>
                                      <p:tavLst>
                                        <p:tav tm="0">
                                          <p:val>
                                            <p:strVal val="#ppt_x"/>
                                          </p:val>
                                        </p:tav>
                                        <p:tav tm="100000">
                                          <p:val>
                                            <p:strVal val="#ppt_x"/>
                                          </p:val>
                                        </p:tav>
                                      </p:tavLst>
                                    </p:anim>
                                    <p:anim calcmode="lin" valueType="num">
                                      <p:cBhvr additive="base">
                                        <p:cTn id="18" dur="1000" fill="hold"/>
                                        <p:tgtEl>
                                          <p:spTgt spid="5"/>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0" nodeType="clickEffect">
                                  <p:stCondLst>
                                    <p:cond delay="0"/>
                                  </p:stCondLst>
                                  <p:childTnLst>
                                    <p:set>
                                      <p:cBhvr>
                                        <p:cTn id="28" dur="1" fill="hold">
                                          <p:stCondLst>
                                            <p:cond delay="0"/>
                                          </p:stCondLst>
                                        </p:cTn>
                                        <p:tgtEl>
                                          <p:spTgt spid="4"/>
                                        </p:tgtEl>
                                        <p:attrNameLst>
                                          <p:attrName>style.visibility</p:attrName>
                                        </p:attrNameLst>
                                      </p:cBhvr>
                                      <p:to>
                                        <p:strVal val="hidden"/>
                                      </p:to>
                                    </p:set>
                                  </p:childTnLst>
                                </p:cTn>
                              </p:par>
                              <p:par>
                                <p:cTn id="29" presetID="53" presetClass="entr" presetSubtype="16" fill="hold" nodeType="withEffect">
                                  <p:stCondLst>
                                    <p:cond delay="0"/>
                                  </p:stCondLst>
                                  <p:childTnLst>
                                    <p:set>
                                      <p:cBhvr>
                                        <p:cTn id="30" dur="1" fill="hold">
                                          <p:stCondLst>
                                            <p:cond delay="0"/>
                                          </p:stCondLst>
                                        </p:cTn>
                                        <p:tgtEl>
                                          <p:spTgt spid="1030"/>
                                        </p:tgtEl>
                                        <p:attrNameLst>
                                          <p:attrName>style.visibility</p:attrName>
                                        </p:attrNameLst>
                                      </p:cBhvr>
                                      <p:to>
                                        <p:strVal val="visible"/>
                                      </p:to>
                                    </p:set>
                                    <p:anim calcmode="lin" valueType="num">
                                      <p:cBhvr>
                                        <p:cTn id="31" dur="500" fill="hold"/>
                                        <p:tgtEl>
                                          <p:spTgt spid="1030"/>
                                        </p:tgtEl>
                                        <p:attrNameLst>
                                          <p:attrName>ppt_w</p:attrName>
                                        </p:attrNameLst>
                                      </p:cBhvr>
                                      <p:tavLst>
                                        <p:tav tm="0">
                                          <p:val>
                                            <p:fltVal val="0"/>
                                          </p:val>
                                        </p:tav>
                                        <p:tav tm="100000">
                                          <p:val>
                                            <p:strVal val="#ppt_w"/>
                                          </p:val>
                                        </p:tav>
                                      </p:tavLst>
                                    </p:anim>
                                    <p:anim calcmode="lin" valueType="num">
                                      <p:cBhvr>
                                        <p:cTn id="32" dur="500" fill="hold"/>
                                        <p:tgtEl>
                                          <p:spTgt spid="1030"/>
                                        </p:tgtEl>
                                        <p:attrNameLst>
                                          <p:attrName>ppt_h</p:attrName>
                                        </p:attrNameLst>
                                      </p:cBhvr>
                                      <p:tavLst>
                                        <p:tav tm="0">
                                          <p:val>
                                            <p:fltVal val="0"/>
                                          </p:val>
                                        </p:tav>
                                        <p:tav tm="100000">
                                          <p:val>
                                            <p:strVal val="#ppt_h"/>
                                          </p:val>
                                        </p:tav>
                                      </p:tavLst>
                                    </p:anim>
                                    <p:animEffect transition="in" filter="fade">
                                      <p:cBhvr>
                                        <p:cTn id="33" dur="5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Group 33"/>
          <p:cNvGrpSpPr/>
          <p:nvPr/>
        </p:nvGrpSpPr>
        <p:grpSpPr>
          <a:xfrm>
            <a:off x="4386933" y="3344094"/>
            <a:ext cx="2181502" cy="1254038"/>
            <a:chOff x="3790405" y="2177139"/>
            <a:chExt cx="2181502" cy="1254038"/>
          </a:xfrm>
          <a:solidFill>
            <a:srgbClr val="00B0F0"/>
          </a:solidFill>
        </p:grpSpPr>
        <p:sp>
          <p:nvSpPr>
            <p:cNvPr id="9" name="Rectangle 8"/>
            <p:cNvSpPr/>
            <p:nvPr/>
          </p:nvSpPr>
          <p:spPr>
            <a:xfrm>
              <a:off x="4683037" y="2177139"/>
              <a:ext cx="391886" cy="391886"/>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p:cNvGrpSpPr/>
            <p:nvPr/>
          </p:nvGrpSpPr>
          <p:grpSpPr>
            <a:xfrm>
              <a:off x="3790405" y="2608215"/>
              <a:ext cx="2181502" cy="822962"/>
              <a:chOff x="3790405" y="2608215"/>
              <a:chExt cx="2181502" cy="822962"/>
            </a:xfrm>
            <a:grpFill/>
          </p:grpSpPr>
          <p:sp>
            <p:nvSpPr>
              <p:cNvPr id="6" name="Rectangle 5"/>
              <p:cNvSpPr/>
              <p:nvPr/>
            </p:nvSpPr>
            <p:spPr>
              <a:xfrm>
                <a:off x="3790405" y="3034936"/>
                <a:ext cx="391886" cy="391886"/>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4238897" y="2608215"/>
                <a:ext cx="391886" cy="391886"/>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5580021" y="3039291"/>
                <a:ext cx="391886" cy="391886"/>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133701" y="2608216"/>
                <a:ext cx="391886" cy="391886"/>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4238897" y="3039291"/>
                <a:ext cx="391886" cy="391886"/>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4683037" y="3039291"/>
                <a:ext cx="391886" cy="391886"/>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5131529" y="3039291"/>
                <a:ext cx="391886" cy="391886"/>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4683037" y="2608215"/>
                <a:ext cx="391886" cy="391886"/>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1" name="Group 50"/>
          <p:cNvGrpSpPr/>
          <p:nvPr/>
        </p:nvGrpSpPr>
        <p:grpSpPr>
          <a:xfrm>
            <a:off x="1674500" y="3714207"/>
            <a:ext cx="1284508" cy="844732"/>
            <a:chOff x="801188" y="2242456"/>
            <a:chExt cx="1284508" cy="844732"/>
          </a:xfrm>
          <a:solidFill>
            <a:srgbClr val="00B0F0"/>
          </a:solidFill>
        </p:grpSpPr>
        <p:grpSp>
          <p:nvGrpSpPr>
            <p:cNvPr id="50" name="Group 49"/>
            <p:cNvGrpSpPr/>
            <p:nvPr/>
          </p:nvGrpSpPr>
          <p:grpSpPr>
            <a:xfrm>
              <a:off x="801188" y="2695302"/>
              <a:ext cx="1284508" cy="391886"/>
              <a:chOff x="801188" y="2695302"/>
              <a:chExt cx="1284508" cy="391886"/>
            </a:xfrm>
            <a:grpFill/>
          </p:grpSpPr>
          <p:sp>
            <p:nvSpPr>
              <p:cNvPr id="20" name="Rectangle 19"/>
              <p:cNvSpPr/>
              <p:nvPr/>
            </p:nvSpPr>
            <p:spPr>
              <a:xfrm>
                <a:off x="801188" y="2695302"/>
                <a:ext cx="391886" cy="391886"/>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21" name="Rectangle 20"/>
              <p:cNvSpPr/>
              <p:nvPr/>
            </p:nvSpPr>
            <p:spPr>
              <a:xfrm>
                <a:off x="1247499" y="2695302"/>
                <a:ext cx="391886" cy="391886"/>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22" name="Rectangle 21"/>
              <p:cNvSpPr/>
              <p:nvPr/>
            </p:nvSpPr>
            <p:spPr>
              <a:xfrm>
                <a:off x="1693810" y="2695302"/>
                <a:ext cx="391886" cy="391886"/>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grpSp>
        <p:sp>
          <p:nvSpPr>
            <p:cNvPr id="23" name="Rectangle 22"/>
            <p:cNvSpPr/>
            <p:nvPr/>
          </p:nvSpPr>
          <p:spPr>
            <a:xfrm>
              <a:off x="1247499" y="2242456"/>
              <a:ext cx="391886" cy="391886"/>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grpSp>
      <p:grpSp>
        <p:nvGrpSpPr>
          <p:cNvPr id="49" name="Group 48"/>
          <p:cNvGrpSpPr/>
          <p:nvPr/>
        </p:nvGrpSpPr>
        <p:grpSpPr>
          <a:xfrm>
            <a:off x="7691286" y="2891245"/>
            <a:ext cx="3062169" cy="1706885"/>
            <a:chOff x="8135423" y="1384658"/>
            <a:chExt cx="3062169" cy="1706885"/>
          </a:xfrm>
          <a:solidFill>
            <a:srgbClr val="00B0F0"/>
          </a:solidFill>
        </p:grpSpPr>
        <p:grpSp>
          <p:nvGrpSpPr>
            <p:cNvPr id="48" name="Group 47"/>
            <p:cNvGrpSpPr/>
            <p:nvPr/>
          </p:nvGrpSpPr>
          <p:grpSpPr>
            <a:xfrm>
              <a:off x="8135423" y="2695302"/>
              <a:ext cx="3062169" cy="396241"/>
              <a:chOff x="8107124" y="3435531"/>
              <a:chExt cx="3062169" cy="396241"/>
            </a:xfrm>
            <a:grpFill/>
          </p:grpSpPr>
          <p:sp>
            <p:nvSpPr>
              <p:cNvPr id="11" name="Rectangle 10"/>
              <p:cNvSpPr/>
              <p:nvPr/>
            </p:nvSpPr>
            <p:spPr>
              <a:xfrm>
                <a:off x="9891289" y="3439885"/>
                <a:ext cx="391886" cy="391886"/>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p:cNvGrpSpPr/>
              <p:nvPr/>
            </p:nvGrpSpPr>
            <p:grpSpPr>
              <a:xfrm>
                <a:off x="8107124" y="3435531"/>
                <a:ext cx="3062169" cy="396241"/>
                <a:chOff x="8107124" y="3435531"/>
                <a:chExt cx="3062169" cy="396241"/>
              </a:xfrm>
              <a:grpFill/>
            </p:grpSpPr>
            <p:sp>
              <p:nvSpPr>
                <p:cNvPr id="4" name="Rectangle 3"/>
                <p:cNvSpPr/>
                <p:nvPr/>
              </p:nvSpPr>
              <p:spPr>
                <a:xfrm>
                  <a:off x="10777407" y="3435531"/>
                  <a:ext cx="391886" cy="391886"/>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10334348" y="3439885"/>
                  <a:ext cx="391886" cy="391886"/>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8555608" y="3439885"/>
                  <a:ext cx="391886" cy="391886"/>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8998667" y="3439886"/>
                  <a:ext cx="391886" cy="391886"/>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a:off x="9448230" y="3435531"/>
                  <a:ext cx="391886" cy="391886"/>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p:nvSpPr>
              <p:spPr>
                <a:xfrm>
                  <a:off x="8107124" y="3439885"/>
                  <a:ext cx="391886" cy="391886"/>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35" name="Group 34"/>
            <p:cNvGrpSpPr/>
            <p:nvPr/>
          </p:nvGrpSpPr>
          <p:grpSpPr>
            <a:xfrm>
              <a:off x="8577933" y="1384658"/>
              <a:ext cx="2181502" cy="1262746"/>
              <a:chOff x="3790405" y="2177139"/>
              <a:chExt cx="2181502" cy="1262746"/>
            </a:xfrm>
            <a:grpFill/>
          </p:grpSpPr>
          <p:sp>
            <p:nvSpPr>
              <p:cNvPr id="36" name="Rectangle 35"/>
              <p:cNvSpPr/>
              <p:nvPr/>
            </p:nvSpPr>
            <p:spPr>
              <a:xfrm>
                <a:off x="4683037" y="2177139"/>
                <a:ext cx="391886" cy="391886"/>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p:cNvGrpSpPr/>
              <p:nvPr/>
            </p:nvGrpSpPr>
            <p:grpSpPr>
              <a:xfrm>
                <a:off x="3790405" y="2608215"/>
                <a:ext cx="2181502" cy="831670"/>
                <a:chOff x="3790405" y="2608215"/>
                <a:chExt cx="2181502" cy="831670"/>
              </a:xfrm>
              <a:grpFill/>
            </p:grpSpPr>
            <p:sp>
              <p:nvSpPr>
                <p:cNvPr id="38" name="Rectangle 37"/>
                <p:cNvSpPr/>
                <p:nvPr/>
              </p:nvSpPr>
              <p:spPr>
                <a:xfrm>
                  <a:off x="3790405" y="3047999"/>
                  <a:ext cx="391886" cy="391886"/>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4238897" y="2608215"/>
                  <a:ext cx="391886" cy="391886"/>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p:cNvSpPr/>
                <p:nvPr/>
              </p:nvSpPr>
              <p:spPr>
                <a:xfrm>
                  <a:off x="5580021" y="3039291"/>
                  <a:ext cx="391886" cy="391886"/>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p:cNvSpPr/>
                <p:nvPr/>
              </p:nvSpPr>
              <p:spPr>
                <a:xfrm>
                  <a:off x="5133701" y="2608216"/>
                  <a:ext cx="391886" cy="391886"/>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4238897" y="3039291"/>
                  <a:ext cx="391886" cy="391886"/>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4683037" y="3039291"/>
                  <a:ext cx="391886" cy="391886"/>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p:cNvSpPr/>
                <p:nvPr/>
              </p:nvSpPr>
              <p:spPr>
                <a:xfrm>
                  <a:off x="5131529" y="3039291"/>
                  <a:ext cx="391886" cy="391886"/>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4683037" y="2608215"/>
                  <a:ext cx="391886" cy="391886"/>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grpSp>
        <p:nvGrpSpPr>
          <p:cNvPr id="3" name="Group 2"/>
          <p:cNvGrpSpPr/>
          <p:nvPr/>
        </p:nvGrpSpPr>
        <p:grpSpPr>
          <a:xfrm>
            <a:off x="1730696" y="4722620"/>
            <a:ext cx="8022893" cy="369332"/>
            <a:chOff x="1730696" y="4722620"/>
            <a:chExt cx="8022893" cy="369332"/>
          </a:xfrm>
        </p:grpSpPr>
        <p:sp>
          <p:nvSpPr>
            <p:cNvPr id="2" name="TextBox 1"/>
            <p:cNvSpPr txBox="1"/>
            <p:nvPr/>
          </p:nvSpPr>
          <p:spPr>
            <a:xfrm>
              <a:off x="1730696" y="4722620"/>
              <a:ext cx="1172116" cy="369332"/>
            </a:xfrm>
            <a:prstGeom prst="rect">
              <a:avLst/>
            </a:prstGeom>
            <a:noFill/>
          </p:spPr>
          <p:txBody>
            <a:bodyPr wrap="square" rtlCol="0">
              <a:spAutoFit/>
            </a:bodyPr>
            <a:lstStyle/>
            <a:p>
              <a:r>
                <a:rPr lang="en-US" dirty="0"/>
                <a:t>Case 1</a:t>
              </a:r>
            </a:p>
          </p:txBody>
        </p:sp>
        <p:sp>
          <p:nvSpPr>
            <p:cNvPr id="46" name="TextBox 45"/>
            <p:cNvSpPr txBox="1"/>
            <p:nvPr/>
          </p:nvSpPr>
          <p:spPr>
            <a:xfrm>
              <a:off x="8690055" y="4722620"/>
              <a:ext cx="1063534" cy="369332"/>
            </a:xfrm>
            <a:prstGeom prst="rect">
              <a:avLst/>
            </a:prstGeom>
            <a:noFill/>
          </p:spPr>
          <p:txBody>
            <a:bodyPr wrap="square" rtlCol="0">
              <a:spAutoFit/>
            </a:bodyPr>
            <a:lstStyle/>
            <a:p>
              <a:r>
                <a:rPr lang="en-US" dirty="0"/>
                <a:t>Case 3</a:t>
              </a:r>
            </a:p>
          </p:txBody>
        </p:sp>
        <p:sp>
          <p:nvSpPr>
            <p:cNvPr id="52" name="TextBox 51"/>
            <p:cNvSpPr txBox="1"/>
            <p:nvPr/>
          </p:nvSpPr>
          <p:spPr>
            <a:xfrm>
              <a:off x="4943741" y="4722620"/>
              <a:ext cx="1063534" cy="369332"/>
            </a:xfrm>
            <a:prstGeom prst="rect">
              <a:avLst/>
            </a:prstGeom>
            <a:noFill/>
          </p:spPr>
          <p:txBody>
            <a:bodyPr wrap="square" rtlCol="0">
              <a:spAutoFit/>
            </a:bodyPr>
            <a:lstStyle/>
            <a:p>
              <a:r>
                <a:rPr lang="en-US" dirty="0"/>
                <a:t>Case 2</a:t>
              </a:r>
            </a:p>
          </p:txBody>
        </p:sp>
      </p:grpSp>
      <p:sp>
        <p:nvSpPr>
          <p:cNvPr id="24" name="Title 23"/>
          <p:cNvSpPr>
            <a:spLocks noGrp="1"/>
          </p:cNvSpPr>
          <p:nvPr>
            <p:ph type="title"/>
          </p:nvPr>
        </p:nvSpPr>
        <p:spPr/>
        <p:txBody>
          <a:bodyPr/>
          <a:lstStyle/>
          <a:p>
            <a:pPr algn="ctr"/>
            <a:r>
              <a:rPr lang="en-US" dirty="0"/>
              <a:t>Describe how the shapes are growing.</a:t>
            </a:r>
          </a:p>
        </p:txBody>
      </p:sp>
    </p:spTree>
    <p:extLst>
      <p:ext uri="{BB962C8B-B14F-4D97-AF65-F5344CB8AC3E}">
        <p14:creationId xmlns:p14="http://schemas.microsoft.com/office/powerpoint/2010/main" val="2045452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10000" y="1790583"/>
            <a:ext cx="9509760" cy="4343400"/>
          </a:xfrm>
        </p:spPr>
        <p:txBody>
          <a:bodyPr>
            <a:normAutofit/>
          </a:bodyPr>
          <a:lstStyle/>
          <a:p>
            <a:r>
              <a:rPr lang="en-US" sz="3200" dirty="0"/>
              <a:t>Pass your paper clockwise</a:t>
            </a:r>
          </a:p>
          <a:p>
            <a:r>
              <a:rPr lang="en-US" sz="3200" dirty="0"/>
              <a:t>Read your teammates description</a:t>
            </a:r>
          </a:p>
          <a:p>
            <a:r>
              <a:rPr lang="en-US" sz="3200" dirty="0"/>
              <a:t>Write at least 1 comment reflecting on their description</a:t>
            </a:r>
          </a:p>
          <a:p>
            <a:r>
              <a:rPr lang="en-US" sz="3200" dirty="0"/>
              <a:t>Repeat process until you receive your paper back</a:t>
            </a:r>
          </a:p>
          <a:p>
            <a:endParaRPr lang="en-US" sz="2000" dirty="0"/>
          </a:p>
        </p:txBody>
      </p:sp>
      <p:sp>
        <p:nvSpPr>
          <p:cNvPr id="5" name="Title 1"/>
          <p:cNvSpPr txBox="1">
            <a:spLocks/>
          </p:cNvSpPr>
          <p:nvPr/>
        </p:nvSpPr>
        <p:spPr>
          <a:xfrm>
            <a:off x="810000" y="485804"/>
            <a:ext cx="9509760" cy="1088136"/>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ct val="0"/>
              </a:spcBef>
              <a:buFont typeface="Arial" pitchFamily="34" charset="0"/>
              <a:buNone/>
              <a:defRPr sz="3400" kern="1200">
                <a:solidFill>
                  <a:schemeClr val="tx1">
                    <a:lumMod val="75000"/>
                  </a:schemeClr>
                </a:solidFill>
                <a:latin typeface="+mj-lt"/>
                <a:ea typeface="+mj-ea"/>
                <a:cs typeface="+mj-cs"/>
              </a:defRPr>
            </a:lvl1pPr>
          </a:lstStyle>
          <a:p>
            <a:r>
              <a:rPr lang="en-US" sz="3600" b="1" dirty="0"/>
              <a:t>Continuous Round Table</a:t>
            </a:r>
            <a:endParaRPr lang="en-US" sz="3600"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49310" y="4939269"/>
            <a:ext cx="1893380" cy="1411357"/>
          </a:xfrm>
          <a:prstGeom prst="rect">
            <a:avLst/>
          </a:prstGeom>
        </p:spPr>
      </p:pic>
    </p:spTree>
    <p:extLst>
      <p:ext uri="{BB962C8B-B14F-4D97-AF65-F5344CB8AC3E}">
        <p14:creationId xmlns:p14="http://schemas.microsoft.com/office/powerpoint/2010/main" val="413135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10001" y="1790583"/>
            <a:ext cx="7856922" cy="4343400"/>
          </a:xfrm>
        </p:spPr>
        <p:txBody>
          <a:bodyPr vert="horz" lIns="91440" tIns="45720" rIns="91440" bIns="45720" rtlCol="0" anchor="t">
            <a:normAutofit/>
          </a:bodyPr>
          <a:lstStyle/>
          <a:p>
            <a:pPr>
              <a:lnSpc>
                <a:spcPct val="150000"/>
              </a:lnSpc>
            </a:pPr>
            <a:r>
              <a:rPr lang="en-US" sz="3200" dirty="0"/>
              <a:t>Which method do you identify with?</a:t>
            </a:r>
          </a:p>
          <a:p>
            <a:pPr>
              <a:lnSpc>
                <a:spcPct val="100000"/>
              </a:lnSpc>
            </a:pPr>
            <a:r>
              <a:rPr lang="en-US" sz="3200" dirty="0"/>
              <a:t>We’ll share some common strategies. If you hear one of yours, stand up and say, “That’s me!”</a:t>
            </a:r>
          </a:p>
          <a:p>
            <a:endParaRPr lang="en-US" sz="2000" dirty="0"/>
          </a:p>
        </p:txBody>
      </p:sp>
      <p:sp>
        <p:nvSpPr>
          <p:cNvPr id="5" name="Title 1"/>
          <p:cNvSpPr txBox="1">
            <a:spLocks/>
          </p:cNvSpPr>
          <p:nvPr/>
        </p:nvSpPr>
        <p:spPr>
          <a:xfrm>
            <a:off x="810000" y="485804"/>
            <a:ext cx="9509760" cy="1088136"/>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ct val="0"/>
              </a:spcBef>
              <a:buFont typeface="Arial" pitchFamily="34" charset="0"/>
              <a:buNone/>
              <a:defRPr sz="3400" kern="1200">
                <a:solidFill>
                  <a:schemeClr val="tx1">
                    <a:lumMod val="75000"/>
                  </a:schemeClr>
                </a:solidFill>
                <a:latin typeface="+mj-lt"/>
                <a:ea typeface="+mj-ea"/>
                <a:cs typeface="+mj-cs"/>
              </a:defRPr>
            </a:lvl1pPr>
          </a:lstStyle>
          <a:p>
            <a:r>
              <a:rPr lang="en-US" sz="3600" b="1" dirty="0"/>
              <a:t>That’s Me!</a:t>
            </a:r>
            <a:endParaRPr lang="en-US" sz="3600" dirty="0"/>
          </a:p>
        </p:txBody>
      </p:sp>
      <p:pic>
        <p:nvPicPr>
          <p:cNvPr id="2" name="Picture 1"/>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033760" y="-310551"/>
            <a:ext cx="4572000" cy="6858000"/>
          </a:xfrm>
          <a:prstGeom prst="rect">
            <a:avLst/>
          </a:prstGeom>
        </p:spPr>
      </p:pic>
    </p:spTree>
    <p:extLst>
      <p:ext uri="{BB962C8B-B14F-4D97-AF65-F5344CB8AC3E}">
        <p14:creationId xmlns:p14="http://schemas.microsoft.com/office/powerpoint/2010/main" val="3191754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5279565" y="3344094"/>
            <a:ext cx="391886" cy="39188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4386933" y="4201891"/>
            <a:ext cx="391886" cy="39188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4835425" y="3775170"/>
            <a:ext cx="391886" cy="39188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6176549" y="4206246"/>
            <a:ext cx="391886" cy="39188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730229" y="3775171"/>
            <a:ext cx="391886" cy="39188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4835425" y="4206246"/>
            <a:ext cx="391886" cy="39188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5279565" y="4206246"/>
            <a:ext cx="391886" cy="39188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5728057" y="4206246"/>
            <a:ext cx="391886" cy="39188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5279565" y="3775170"/>
            <a:ext cx="391886" cy="39188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p:cNvGrpSpPr/>
          <p:nvPr/>
        </p:nvGrpSpPr>
        <p:grpSpPr>
          <a:xfrm>
            <a:off x="1674500" y="4167053"/>
            <a:ext cx="1284508" cy="391886"/>
            <a:chOff x="801188" y="2695302"/>
            <a:chExt cx="1284508" cy="391886"/>
          </a:xfrm>
          <a:solidFill>
            <a:srgbClr val="00B0F0"/>
          </a:solidFill>
        </p:grpSpPr>
        <p:sp>
          <p:nvSpPr>
            <p:cNvPr id="20" name="Rectangle 19"/>
            <p:cNvSpPr/>
            <p:nvPr/>
          </p:nvSpPr>
          <p:spPr>
            <a:xfrm>
              <a:off x="801188" y="2695302"/>
              <a:ext cx="391886" cy="391886"/>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p:nvSpPr>
          <p:spPr>
            <a:xfrm>
              <a:off x="1247499" y="2695302"/>
              <a:ext cx="391886" cy="391886"/>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p:cNvSpPr/>
            <p:nvPr/>
          </p:nvSpPr>
          <p:spPr>
            <a:xfrm>
              <a:off x="1693810" y="2695302"/>
              <a:ext cx="391886" cy="391886"/>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Rectangle 22"/>
          <p:cNvSpPr/>
          <p:nvPr/>
        </p:nvSpPr>
        <p:spPr>
          <a:xfrm>
            <a:off x="2120811" y="3714207"/>
            <a:ext cx="391886" cy="39188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9475451" y="4206243"/>
            <a:ext cx="391886" cy="39188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p:nvSpPr>
        <p:spPr>
          <a:xfrm>
            <a:off x="10361569" y="4201889"/>
            <a:ext cx="391886" cy="391886"/>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9918510" y="4206243"/>
            <a:ext cx="391886" cy="39188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8139770" y="4206243"/>
            <a:ext cx="391886" cy="39188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8582829" y="4206244"/>
            <a:ext cx="391886" cy="39188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a:off x="9032392" y="4201889"/>
            <a:ext cx="391886" cy="39188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p:nvSpPr>
        <p:spPr>
          <a:xfrm>
            <a:off x="7691286" y="4206243"/>
            <a:ext cx="391886" cy="391886"/>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p:cNvSpPr/>
          <p:nvPr/>
        </p:nvSpPr>
        <p:spPr>
          <a:xfrm>
            <a:off x="9026428" y="2891245"/>
            <a:ext cx="391886" cy="391886"/>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8133796" y="3762105"/>
            <a:ext cx="391886" cy="391886"/>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8582288" y="3322321"/>
            <a:ext cx="391886" cy="391886"/>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p:cNvSpPr/>
          <p:nvPr/>
        </p:nvSpPr>
        <p:spPr>
          <a:xfrm>
            <a:off x="9923412" y="3753397"/>
            <a:ext cx="391886" cy="391886"/>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p:cNvSpPr/>
          <p:nvPr/>
        </p:nvSpPr>
        <p:spPr>
          <a:xfrm>
            <a:off x="9477092" y="3322322"/>
            <a:ext cx="391886" cy="391886"/>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8582288" y="3753397"/>
            <a:ext cx="391886" cy="39188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9026428" y="3753397"/>
            <a:ext cx="391886" cy="39188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p:cNvSpPr/>
          <p:nvPr/>
        </p:nvSpPr>
        <p:spPr>
          <a:xfrm>
            <a:off x="9474920" y="3753397"/>
            <a:ext cx="391886" cy="39188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9026428" y="3322321"/>
            <a:ext cx="391886" cy="39188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p:cNvSpPr>
            <a:spLocks noGrp="1"/>
          </p:cNvSpPr>
          <p:nvPr>
            <p:ph type="title"/>
          </p:nvPr>
        </p:nvSpPr>
        <p:spPr/>
        <p:txBody>
          <a:bodyPr/>
          <a:lstStyle/>
          <a:p>
            <a:pPr algn="ctr"/>
            <a:r>
              <a:rPr lang="en-US" dirty="0"/>
              <a:t>Raindrop Method</a:t>
            </a:r>
          </a:p>
        </p:txBody>
      </p:sp>
    </p:spTree>
    <p:extLst>
      <p:ext uri="{BB962C8B-B14F-4D97-AF65-F5344CB8AC3E}">
        <p14:creationId xmlns:p14="http://schemas.microsoft.com/office/powerpoint/2010/main" val="4251335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anim calcmode="lin" valueType="num">
                                      <p:cBhvr>
                                        <p:cTn id="23" dur="1000" fill="hold"/>
                                        <p:tgtEl>
                                          <p:spTgt spid="10"/>
                                        </p:tgtEl>
                                        <p:attrNameLst>
                                          <p:attrName>ppt_x</p:attrName>
                                        </p:attrNameLst>
                                      </p:cBhvr>
                                      <p:tavLst>
                                        <p:tav tm="0">
                                          <p:val>
                                            <p:strVal val="#ppt_x"/>
                                          </p:val>
                                        </p:tav>
                                        <p:tav tm="100000">
                                          <p:val>
                                            <p:strVal val="#ppt_x"/>
                                          </p:val>
                                        </p:tav>
                                      </p:tavLst>
                                    </p:anim>
                                    <p:anim calcmode="lin" valueType="num">
                                      <p:cBhvr>
                                        <p:cTn id="24" dur="1000" fill="hold"/>
                                        <p:tgtEl>
                                          <p:spTgt spid="10"/>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childTnLst>
                          </p:cTn>
                        </p:par>
                        <p:par>
                          <p:cTn id="30" fill="hold">
                            <p:stCondLst>
                              <p:cond delay="1000"/>
                            </p:stCondLst>
                            <p:childTnLst>
                              <p:par>
                                <p:cTn id="31" presetID="47" presetClass="entr" presetSubtype="0" fill="hold" grpId="0" nodeType="after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1000"/>
                                        <p:tgtEl>
                                          <p:spTgt spid="16"/>
                                        </p:tgtEl>
                                      </p:cBhvr>
                                    </p:animEffect>
                                    <p:anim calcmode="lin" valueType="num">
                                      <p:cBhvr>
                                        <p:cTn id="34" dur="1000" fill="hold"/>
                                        <p:tgtEl>
                                          <p:spTgt spid="16"/>
                                        </p:tgtEl>
                                        <p:attrNameLst>
                                          <p:attrName>ppt_x</p:attrName>
                                        </p:attrNameLst>
                                      </p:cBhvr>
                                      <p:tavLst>
                                        <p:tav tm="0">
                                          <p:val>
                                            <p:strVal val="#ppt_x"/>
                                          </p:val>
                                        </p:tav>
                                        <p:tav tm="100000">
                                          <p:val>
                                            <p:strVal val="#ppt_x"/>
                                          </p:val>
                                        </p:tav>
                                      </p:tavLst>
                                    </p:anim>
                                    <p:anim calcmode="lin" valueType="num">
                                      <p:cBhvr>
                                        <p:cTn id="35" dur="1000" fill="hold"/>
                                        <p:tgtEl>
                                          <p:spTgt spid="16"/>
                                        </p:tgtEl>
                                        <p:attrNameLst>
                                          <p:attrName>ppt_y</p:attrName>
                                        </p:attrNameLst>
                                      </p:cBhvr>
                                      <p:tavLst>
                                        <p:tav tm="0">
                                          <p:val>
                                            <p:strVal val="#ppt_y-.1"/>
                                          </p:val>
                                        </p:tav>
                                        <p:tav tm="100000">
                                          <p:val>
                                            <p:strVal val="#ppt_y"/>
                                          </p:val>
                                        </p:tav>
                                      </p:tavLst>
                                    </p:anim>
                                  </p:childTnLst>
                                </p:cTn>
                              </p:par>
                              <p:par>
                                <p:cTn id="36" presetID="47" presetClass="entr" presetSubtype="0" fill="hold" grpId="0" nodeType="withEffect">
                                  <p:stCondLst>
                                    <p:cond delay="0"/>
                                  </p:stCondLst>
                                  <p:childTnLst>
                                    <p:set>
                                      <p:cBhvr>
                                        <p:cTn id="37" dur="1" fill="hold">
                                          <p:stCondLst>
                                            <p:cond delay="0"/>
                                          </p:stCondLst>
                                        </p:cTn>
                                        <p:tgtEl>
                                          <p:spTgt spid="42"/>
                                        </p:tgtEl>
                                        <p:attrNameLst>
                                          <p:attrName>style.visibility</p:attrName>
                                        </p:attrNameLst>
                                      </p:cBhvr>
                                      <p:to>
                                        <p:strVal val="visible"/>
                                      </p:to>
                                    </p:set>
                                    <p:animEffect transition="in" filter="fade">
                                      <p:cBhvr>
                                        <p:cTn id="38" dur="1000"/>
                                        <p:tgtEl>
                                          <p:spTgt spid="42"/>
                                        </p:tgtEl>
                                      </p:cBhvr>
                                    </p:animEffect>
                                    <p:anim calcmode="lin" valueType="num">
                                      <p:cBhvr>
                                        <p:cTn id="39" dur="1000" fill="hold"/>
                                        <p:tgtEl>
                                          <p:spTgt spid="42"/>
                                        </p:tgtEl>
                                        <p:attrNameLst>
                                          <p:attrName>ppt_x</p:attrName>
                                        </p:attrNameLst>
                                      </p:cBhvr>
                                      <p:tavLst>
                                        <p:tav tm="0">
                                          <p:val>
                                            <p:strVal val="#ppt_x"/>
                                          </p:val>
                                        </p:tav>
                                        <p:tav tm="100000">
                                          <p:val>
                                            <p:strVal val="#ppt_x"/>
                                          </p:val>
                                        </p:tav>
                                      </p:tavLst>
                                    </p:anim>
                                    <p:anim calcmode="lin" valueType="num">
                                      <p:cBhvr>
                                        <p:cTn id="40" dur="1000" fill="hold"/>
                                        <p:tgtEl>
                                          <p:spTgt spid="42"/>
                                        </p:tgtEl>
                                        <p:attrNameLst>
                                          <p:attrName>ppt_y</p:attrName>
                                        </p:attrNameLst>
                                      </p:cBhvr>
                                      <p:tavLst>
                                        <p:tav tm="0">
                                          <p:val>
                                            <p:strVal val="#ppt_y-.1"/>
                                          </p:val>
                                        </p:tav>
                                        <p:tav tm="100000">
                                          <p:val>
                                            <p:strVal val="#ppt_y"/>
                                          </p:val>
                                        </p:tav>
                                      </p:tavLst>
                                    </p:anim>
                                  </p:childTnLst>
                                </p:cTn>
                              </p:par>
                              <p:par>
                                <p:cTn id="41" presetID="47"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par>
                                <p:cTn id="46" presetID="47" presetClass="entr" presetSubtype="0" fill="hold" grpId="0" nodeType="withEffect">
                                  <p:stCondLst>
                                    <p:cond delay="0"/>
                                  </p:stCondLst>
                                  <p:childTnLst>
                                    <p:set>
                                      <p:cBhvr>
                                        <p:cTn id="47" dur="1" fill="hold">
                                          <p:stCondLst>
                                            <p:cond delay="0"/>
                                          </p:stCondLst>
                                        </p:cTn>
                                        <p:tgtEl>
                                          <p:spTgt spid="44"/>
                                        </p:tgtEl>
                                        <p:attrNameLst>
                                          <p:attrName>style.visibility</p:attrName>
                                        </p:attrNameLst>
                                      </p:cBhvr>
                                      <p:to>
                                        <p:strVal val="visible"/>
                                      </p:to>
                                    </p:set>
                                    <p:animEffect transition="in" filter="fade">
                                      <p:cBhvr>
                                        <p:cTn id="48" dur="1000"/>
                                        <p:tgtEl>
                                          <p:spTgt spid="44"/>
                                        </p:tgtEl>
                                      </p:cBhvr>
                                    </p:animEffect>
                                    <p:anim calcmode="lin" valueType="num">
                                      <p:cBhvr>
                                        <p:cTn id="49" dur="1000" fill="hold"/>
                                        <p:tgtEl>
                                          <p:spTgt spid="44"/>
                                        </p:tgtEl>
                                        <p:attrNameLst>
                                          <p:attrName>ppt_x</p:attrName>
                                        </p:attrNameLst>
                                      </p:cBhvr>
                                      <p:tavLst>
                                        <p:tav tm="0">
                                          <p:val>
                                            <p:strVal val="#ppt_x"/>
                                          </p:val>
                                        </p:tav>
                                        <p:tav tm="100000">
                                          <p:val>
                                            <p:strVal val="#ppt_x"/>
                                          </p:val>
                                        </p:tav>
                                      </p:tavLst>
                                    </p:anim>
                                    <p:anim calcmode="lin" valueType="num">
                                      <p:cBhvr>
                                        <p:cTn id="50" dur="1000" fill="hold"/>
                                        <p:tgtEl>
                                          <p:spTgt spid="44"/>
                                        </p:tgtEl>
                                        <p:attrNameLst>
                                          <p:attrName>ppt_y</p:attrName>
                                        </p:attrNameLst>
                                      </p:cBhvr>
                                      <p:tavLst>
                                        <p:tav tm="0">
                                          <p:val>
                                            <p:strVal val="#ppt_y-.1"/>
                                          </p:val>
                                        </p:tav>
                                        <p:tav tm="100000">
                                          <p:val>
                                            <p:strVal val="#ppt_y"/>
                                          </p:val>
                                        </p:tav>
                                      </p:tavLst>
                                    </p:anim>
                                  </p:childTnLst>
                                </p:cTn>
                              </p:par>
                              <p:par>
                                <p:cTn id="51" presetID="47" presetClass="entr" presetSubtype="0" fill="hold" grpId="0" nodeType="withEffect">
                                  <p:stCondLst>
                                    <p:cond delay="0"/>
                                  </p:stCondLst>
                                  <p:childTnLst>
                                    <p:set>
                                      <p:cBhvr>
                                        <p:cTn id="52" dur="1" fill="hold">
                                          <p:stCondLst>
                                            <p:cond delay="0"/>
                                          </p:stCondLst>
                                        </p:cTn>
                                        <p:tgtEl>
                                          <p:spTgt spid="5"/>
                                        </p:tgtEl>
                                        <p:attrNameLst>
                                          <p:attrName>style.visibility</p:attrName>
                                        </p:attrNameLst>
                                      </p:cBhvr>
                                      <p:to>
                                        <p:strVal val="visible"/>
                                      </p:to>
                                    </p:set>
                                    <p:animEffect transition="in" filter="fade">
                                      <p:cBhvr>
                                        <p:cTn id="53" dur="1000"/>
                                        <p:tgtEl>
                                          <p:spTgt spid="5"/>
                                        </p:tgtEl>
                                      </p:cBhvr>
                                    </p:animEffect>
                                    <p:anim calcmode="lin" valueType="num">
                                      <p:cBhvr>
                                        <p:cTn id="54" dur="1000" fill="hold"/>
                                        <p:tgtEl>
                                          <p:spTgt spid="5"/>
                                        </p:tgtEl>
                                        <p:attrNameLst>
                                          <p:attrName>ppt_x</p:attrName>
                                        </p:attrNameLst>
                                      </p:cBhvr>
                                      <p:tavLst>
                                        <p:tav tm="0">
                                          <p:val>
                                            <p:strVal val="#ppt_x"/>
                                          </p:val>
                                        </p:tav>
                                        <p:tav tm="100000">
                                          <p:val>
                                            <p:strVal val="#ppt_x"/>
                                          </p:val>
                                        </p:tav>
                                      </p:tavLst>
                                    </p:anim>
                                    <p:anim calcmode="lin" valueType="num">
                                      <p:cBhvr>
                                        <p:cTn id="55" dur="1000" fill="hold"/>
                                        <p:tgtEl>
                                          <p:spTgt spid="5"/>
                                        </p:tgtEl>
                                        <p:attrNameLst>
                                          <p:attrName>ppt_y</p:attrName>
                                        </p:attrNameLst>
                                      </p:cBhvr>
                                      <p:tavLst>
                                        <p:tav tm="0">
                                          <p:val>
                                            <p:strVal val="#ppt_y-.1"/>
                                          </p:val>
                                        </p:tav>
                                        <p:tav tm="100000">
                                          <p:val>
                                            <p:strVal val="#ppt_y"/>
                                          </p:val>
                                        </p:tav>
                                      </p:tavLst>
                                    </p:anim>
                                  </p:childTnLst>
                                </p:cTn>
                              </p:par>
                            </p:childTnLst>
                          </p:cTn>
                        </p:par>
                        <p:par>
                          <p:cTn id="56" fill="hold">
                            <p:stCondLst>
                              <p:cond delay="2000"/>
                            </p:stCondLst>
                            <p:childTnLst>
                              <p:par>
                                <p:cTn id="57" presetID="47" presetClass="entr" presetSubtype="0"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fade">
                                      <p:cBhvr>
                                        <p:cTn id="59" dur="1000"/>
                                        <p:tgtEl>
                                          <p:spTgt spid="19"/>
                                        </p:tgtEl>
                                      </p:cBhvr>
                                    </p:animEffect>
                                    <p:anim calcmode="lin" valueType="num">
                                      <p:cBhvr>
                                        <p:cTn id="60" dur="1000" fill="hold"/>
                                        <p:tgtEl>
                                          <p:spTgt spid="19"/>
                                        </p:tgtEl>
                                        <p:attrNameLst>
                                          <p:attrName>ppt_x</p:attrName>
                                        </p:attrNameLst>
                                      </p:cBhvr>
                                      <p:tavLst>
                                        <p:tav tm="0">
                                          <p:val>
                                            <p:strVal val="#ppt_x"/>
                                          </p:val>
                                        </p:tav>
                                        <p:tav tm="100000">
                                          <p:val>
                                            <p:strVal val="#ppt_x"/>
                                          </p:val>
                                        </p:tav>
                                      </p:tavLst>
                                    </p:anim>
                                    <p:anim calcmode="lin" valueType="num">
                                      <p:cBhvr>
                                        <p:cTn id="61" dur="1000" fill="hold"/>
                                        <p:tgtEl>
                                          <p:spTgt spid="19"/>
                                        </p:tgtEl>
                                        <p:attrNameLst>
                                          <p:attrName>ppt_y</p:attrName>
                                        </p:attrNameLst>
                                      </p:cBhvr>
                                      <p:tavLst>
                                        <p:tav tm="0">
                                          <p:val>
                                            <p:strVal val="#ppt_y-.1"/>
                                          </p:val>
                                        </p:tav>
                                        <p:tav tm="100000">
                                          <p:val>
                                            <p:strVal val="#ppt_y"/>
                                          </p:val>
                                        </p:tav>
                                      </p:tavLst>
                                    </p:anim>
                                  </p:childTnLst>
                                </p:cTn>
                              </p:par>
                              <p:par>
                                <p:cTn id="62" presetID="47" presetClass="entr" presetSubtype="0" fill="hold" grpId="0" nodeType="withEffect">
                                  <p:stCondLst>
                                    <p:cond delay="0"/>
                                  </p:stCondLst>
                                  <p:childTnLst>
                                    <p:set>
                                      <p:cBhvr>
                                        <p:cTn id="63" dur="1" fill="hold">
                                          <p:stCondLst>
                                            <p:cond delay="0"/>
                                          </p:stCondLst>
                                        </p:cTn>
                                        <p:tgtEl>
                                          <p:spTgt spid="38"/>
                                        </p:tgtEl>
                                        <p:attrNameLst>
                                          <p:attrName>style.visibility</p:attrName>
                                        </p:attrNameLst>
                                      </p:cBhvr>
                                      <p:to>
                                        <p:strVal val="visible"/>
                                      </p:to>
                                    </p:set>
                                    <p:animEffect transition="in" filter="fade">
                                      <p:cBhvr>
                                        <p:cTn id="64" dur="1000"/>
                                        <p:tgtEl>
                                          <p:spTgt spid="38"/>
                                        </p:tgtEl>
                                      </p:cBhvr>
                                    </p:animEffect>
                                    <p:anim calcmode="lin" valueType="num">
                                      <p:cBhvr>
                                        <p:cTn id="65" dur="1000" fill="hold"/>
                                        <p:tgtEl>
                                          <p:spTgt spid="38"/>
                                        </p:tgtEl>
                                        <p:attrNameLst>
                                          <p:attrName>ppt_x</p:attrName>
                                        </p:attrNameLst>
                                      </p:cBhvr>
                                      <p:tavLst>
                                        <p:tav tm="0">
                                          <p:val>
                                            <p:strVal val="#ppt_x"/>
                                          </p:val>
                                        </p:tav>
                                        <p:tav tm="100000">
                                          <p:val>
                                            <p:strVal val="#ppt_x"/>
                                          </p:val>
                                        </p:tav>
                                      </p:tavLst>
                                    </p:anim>
                                    <p:anim calcmode="lin" valueType="num">
                                      <p:cBhvr>
                                        <p:cTn id="66" dur="1000" fill="hold"/>
                                        <p:tgtEl>
                                          <p:spTgt spid="38"/>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fade">
                                      <p:cBhvr>
                                        <p:cTn id="69" dur="1000"/>
                                        <p:tgtEl>
                                          <p:spTgt spid="39"/>
                                        </p:tgtEl>
                                      </p:cBhvr>
                                    </p:animEffect>
                                    <p:anim calcmode="lin" valueType="num">
                                      <p:cBhvr>
                                        <p:cTn id="70" dur="1000" fill="hold"/>
                                        <p:tgtEl>
                                          <p:spTgt spid="39"/>
                                        </p:tgtEl>
                                        <p:attrNameLst>
                                          <p:attrName>ppt_x</p:attrName>
                                        </p:attrNameLst>
                                      </p:cBhvr>
                                      <p:tavLst>
                                        <p:tav tm="0">
                                          <p:val>
                                            <p:strVal val="#ppt_x"/>
                                          </p:val>
                                        </p:tav>
                                        <p:tav tm="100000">
                                          <p:val>
                                            <p:strVal val="#ppt_x"/>
                                          </p:val>
                                        </p:tav>
                                      </p:tavLst>
                                    </p:anim>
                                    <p:anim calcmode="lin" valueType="num">
                                      <p:cBhvr>
                                        <p:cTn id="71" dur="1000" fill="hold"/>
                                        <p:tgtEl>
                                          <p:spTgt spid="39"/>
                                        </p:tgtEl>
                                        <p:attrNameLst>
                                          <p:attrName>ppt_y</p:attrName>
                                        </p:attrNameLst>
                                      </p:cBhvr>
                                      <p:tavLst>
                                        <p:tav tm="0">
                                          <p:val>
                                            <p:strVal val="#ppt_y-.1"/>
                                          </p:val>
                                        </p:tav>
                                        <p:tav tm="100000">
                                          <p:val>
                                            <p:strVal val="#ppt_y"/>
                                          </p:val>
                                        </p:tav>
                                      </p:tavLst>
                                    </p:anim>
                                  </p:childTnLst>
                                </p:cTn>
                              </p:par>
                              <p:par>
                                <p:cTn id="72" presetID="47" presetClass="entr" presetSubtype="0" fill="hold" grpId="0" nodeType="with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par>
                                <p:cTn id="77" presetID="47" presetClass="entr" presetSubtype="0" fill="hold" grpId="0" nodeType="withEffect">
                                  <p:stCondLst>
                                    <p:cond delay="0"/>
                                  </p:stCondLst>
                                  <p:childTnLst>
                                    <p:set>
                                      <p:cBhvr>
                                        <p:cTn id="78" dur="1" fill="hold">
                                          <p:stCondLst>
                                            <p:cond delay="0"/>
                                          </p:stCondLst>
                                        </p:cTn>
                                        <p:tgtEl>
                                          <p:spTgt spid="41"/>
                                        </p:tgtEl>
                                        <p:attrNameLst>
                                          <p:attrName>style.visibility</p:attrName>
                                        </p:attrNameLst>
                                      </p:cBhvr>
                                      <p:to>
                                        <p:strVal val="visible"/>
                                      </p:to>
                                    </p:set>
                                    <p:animEffect transition="in" filter="fade">
                                      <p:cBhvr>
                                        <p:cTn id="79" dur="1000"/>
                                        <p:tgtEl>
                                          <p:spTgt spid="41"/>
                                        </p:tgtEl>
                                      </p:cBhvr>
                                    </p:animEffect>
                                    <p:anim calcmode="lin" valueType="num">
                                      <p:cBhvr>
                                        <p:cTn id="80" dur="1000" fill="hold"/>
                                        <p:tgtEl>
                                          <p:spTgt spid="41"/>
                                        </p:tgtEl>
                                        <p:attrNameLst>
                                          <p:attrName>ppt_x</p:attrName>
                                        </p:attrNameLst>
                                      </p:cBhvr>
                                      <p:tavLst>
                                        <p:tav tm="0">
                                          <p:val>
                                            <p:strVal val="#ppt_x"/>
                                          </p:val>
                                        </p:tav>
                                        <p:tav tm="100000">
                                          <p:val>
                                            <p:strVal val="#ppt_x"/>
                                          </p:val>
                                        </p:tav>
                                      </p:tavLst>
                                    </p:anim>
                                    <p:anim calcmode="lin" valueType="num">
                                      <p:cBhvr>
                                        <p:cTn id="81" dur="1000" fill="hold"/>
                                        <p:tgtEl>
                                          <p:spTgt spid="41"/>
                                        </p:tgtEl>
                                        <p:attrNameLst>
                                          <p:attrName>ppt_y</p:attrName>
                                        </p:attrNameLst>
                                      </p:cBhvr>
                                      <p:tavLst>
                                        <p:tav tm="0">
                                          <p:val>
                                            <p:strVal val="#ppt_y-.1"/>
                                          </p:val>
                                        </p:tav>
                                        <p:tav tm="100000">
                                          <p:val>
                                            <p:strVal val="#ppt_y"/>
                                          </p:val>
                                        </p:tav>
                                      </p:tavLst>
                                    </p:anim>
                                  </p:childTnLst>
                                </p:cTn>
                              </p:par>
                              <p:par>
                                <p:cTn id="82" presetID="47" presetClass="entr" presetSubtype="0" fill="hold" grpId="0" nodeType="withEffect">
                                  <p:stCondLst>
                                    <p:cond delay="0"/>
                                  </p:stCondLst>
                                  <p:childTnLst>
                                    <p:set>
                                      <p:cBhvr>
                                        <p:cTn id="83" dur="1" fill="hold">
                                          <p:stCondLst>
                                            <p:cond delay="0"/>
                                          </p:stCondLst>
                                        </p:cTn>
                                        <p:tgtEl>
                                          <p:spTgt spid="40"/>
                                        </p:tgtEl>
                                        <p:attrNameLst>
                                          <p:attrName>style.visibility</p:attrName>
                                        </p:attrNameLst>
                                      </p:cBhvr>
                                      <p:to>
                                        <p:strVal val="visible"/>
                                      </p:to>
                                    </p:set>
                                    <p:animEffect transition="in" filter="fade">
                                      <p:cBhvr>
                                        <p:cTn id="84" dur="1000"/>
                                        <p:tgtEl>
                                          <p:spTgt spid="40"/>
                                        </p:tgtEl>
                                      </p:cBhvr>
                                    </p:animEffect>
                                    <p:anim calcmode="lin" valueType="num">
                                      <p:cBhvr>
                                        <p:cTn id="85" dur="1000" fill="hold"/>
                                        <p:tgtEl>
                                          <p:spTgt spid="40"/>
                                        </p:tgtEl>
                                        <p:attrNameLst>
                                          <p:attrName>ppt_x</p:attrName>
                                        </p:attrNameLst>
                                      </p:cBhvr>
                                      <p:tavLst>
                                        <p:tav tm="0">
                                          <p:val>
                                            <p:strVal val="#ppt_x"/>
                                          </p:val>
                                        </p:tav>
                                        <p:tav tm="100000">
                                          <p:val>
                                            <p:strVal val="#ppt_x"/>
                                          </p:val>
                                        </p:tav>
                                      </p:tavLst>
                                    </p:anim>
                                    <p:anim calcmode="lin" valueType="num">
                                      <p:cBhvr>
                                        <p:cTn id="86" dur="1000" fill="hold"/>
                                        <p:tgtEl>
                                          <p:spTgt spid="40"/>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4"/>
                                        </p:tgtEl>
                                        <p:attrNameLst>
                                          <p:attrName>style.visibility</p:attrName>
                                        </p:attrNameLst>
                                      </p:cBhvr>
                                      <p:to>
                                        <p:strVal val="visible"/>
                                      </p:to>
                                    </p:set>
                                    <p:animEffect transition="in" filter="fade">
                                      <p:cBhvr>
                                        <p:cTn id="89" dur="1000"/>
                                        <p:tgtEl>
                                          <p:spTgt spid="4"/>
                                        </p:tgtEl>
                                      </p:cBhvr>
                                    </p:animEffect>
                                    <p:anim calcmode="lin" valueType="num">
                                      <p:cBhvr>
                                        <p:cTn id="90" dur="1000" fill="hold"/>
                                        <p:tgtEl>
                                          <p:spTgt spid="4"/>
                                        </p:tgtEl>
                                        <p:attrNameLst>
                                          <p:attrName>ppt_x</p:attrName>
                                        </p:attrNameLst>
                                      </p:cBhvr>
                                      <p:tavLst>
                                        <p:tav tm="0">
                                          <p:val>
                                            <p:strVal val="#ppt_x"/>
                                          </p:val>
                                        </p:tav>
                                        <p:tav tm="100000">
                                          <p:val>
                                            <p:strVal val="#ppt_x"/>
                                          </p:val>
                                        </p:tav>
                                      </p:tavLst>
                                    </p:anim>
                                    <p:anim calcmode="lin" valueType="num">
                                      <p:cBhvr>
                                        <p:cTn id="9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6" grpId="0" animBg="1"/>
      <p:bldP spid="7" grpId="0" animBg="1"/>
      <p:bldP spid="8" grpId="0" animBg="1"/>
      <p:bldP spid="10" grpId="0" animBg="1"/>
      <p:bldP spid="4" grpId="0" animBg="1"/>
      <p:bldP spid="5" grpId="0" animBg="1"/>
      <p:bldP spid="16" grpId="0" animBg="1"/>
      <p:bldP spid="19" grpId="0" animBg="1"/>
      <p:bldP spid="36" grpId="0" animBg="1"/>
      <p:bldP spid="38" grpId="0" animBg="1"/>
      <p:bldP spid="39" grpId="0" animBg="1"/>
      <p:bldP spid="40" grpId="0" animBg="1"/>
      <p:bldP spid="41" grpId="0" animBg="1"/>
      <p:bldP spid="42" grpId="0" animBg="1"/>
      <p:bldP spid="44" grpId="0" animBg="1"/>
      <p:bldP spid="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5279565" y="3344094"/>
            <a:ext cx="391886" cy="39188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4386933" y="4201891"/>
            <a:ext cx="391886" cy="39188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4835425" y="3775170"/>
            <a:ext cx="391886" cy="39188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6176549" y="4206246"/>
            <a:ext cx="391886" cy="39188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730229" y="3775171"/>
            <a:ext cx="391886" cy="39188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4835425" y="4206246"/>
            <a:ext cx="391886" cy="39188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5279565" y="4206246"/>
            <a:ext cx="391886" cy="39188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5728057" y="4206246"/>
            <a:ext cx="391886" cy="39188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5279565" y="3775170"/>
            <a:ext cx="391886" cy="39188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1674500" y="4167053"/>
            <a:ext cx="391886" cy="39188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21" name="Rectangle 20"/>
          <p:cNvSpPr/>
          <p:nvPr/>
        </p:nvSpPr>
        <p:spPr>
          <a:xfrm>
            <a:off x="2120811" y="4167053"/>
            <a:ext cx="391886" cy="39188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22" name="Rectangle 21"/>
          <p:cNvSpPr/>
          <p:nvPr/>
        </p:nvSpPr>
        <p:spPr>
          <a:xfrm>
            <a:off x="2567122" y="4167053"/>
            <a:ext cx="391886" cy="39188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23" name="Rectangle 22"/>
          <p:cNvSpPr/>
          <p:nvPr/>
        </p:nvSpPr>
        <p:spPr>
          <a:xfrm>
            <a:off x="2120811" y="3714207"/>
            <a:ext cx="391886" cy="39188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Rectangle 10"/>
          <p:cNvSpPr/>
          <p:nvPr/>
        </p:nvSpPr>
        <p:spPr>
          <a:xfrm>
            <a:off x="9475451" y="4206243"/>
            <a:ext cx="391886" cy="391886"/>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p:nvSpPr>
        <p:spPr>
          <a:xfrm>
            <a:off x="10361569" y="4201889"/>
            <a:ext cx="391886" cy="391886"/>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9918510" y="4206243"/>
            <a:ext cx="391886" cy="391886"/>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8139770" y="4206243"/>
            <a:ext cx="391886" cy="391886"/>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8582829" y="4206244"/>
            <a:ext cx="391886" cy="391886"/>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a:off x="9032392" y="4201889"/>
            <a:ext cx="391886" cy="391886"/>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p:nvSpPr>
        <p:spPr>
          <a:xfrm>
            <a:off x="7691286" y="4206243"/>
            <a:ext cx="391886" cy="391886"/>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p:cNvSpPr/>
          <p:nvPr/>
        </p:nvSpPr>
        <p:spPr>
          <a:xfrm>
            <a:off x="9026428" y="2891245"/>
            <a:ext cx="391886" cy="39188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8133796" y="3762105"/>
            <a:ext cx="391886" cy="39188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8582288" y="3322321"/>
            <a:ext cx="391886" cy="39188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p:cNvSpPr/>
          <p:nvPr/>
        </p:nvSpPr>
        <p:spPr>
          <a:xfrm>
            <a:off x="9923412" y="3753397"/>
            <a:ext cx="391886" cy="39188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p:cNvSpPr/>
          <p:nvPr/>
        </p:nvSpPr>
        <p:spPr>
          <a:xfrm>
            <a:off x="9477092" y="3322322"/>
            <a:ext cx="391886" cy="39188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8582288" y="3753397"/>
            <a:ext cx="391886" cy="39188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9026428" y="3753397"/>
            <a:ext cx="391886" cy="39188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p:cNvSpPr/>
          <p:nvPr/>
        </p:nvSpPr>
        <p:spPr>
          <a:xfrm>
            <a:off x="9474920" y="3753397"/>
            <a:ext cx="391886" cy="39188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9026428" y="3322321"/>
            <a:ext cx="391886" cy="39188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p:cNvSpPr>
            <a:spLocks noGrp="1"/>
          </p:cNvSpPr>
          <p:nvPr>
            <p:ph type="title"/>
          </p:nvPr>
        </p:nvSpPr>
        <p:spPr/>
        <p:txBody>
          <a:bodyPr/>
          <a:lstStyle/>
          <a:p>
            <a:pPr algn="ctr"/>
            <a:r>
              <a:rPr lang="en-US" dirty="0"/>
              <a:t>Bowling Alley Method</a:t>
            </a:r>
          </a:p>
        </p:txBody>
      </p:sp>
    </p:spTree>
    <p:extLst>
      <p:ext uri="{BB962C8B-B14F-4D97-AF65-F5344CB8AC3E}">
        <p14:creationId xmlns:p14="http://schemas.microsoft.com/office/powerpoint/2010/main" val="3615266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anim calcmode="lin" valueType="num">
                                      <p:cBhvr>
                                        <p:cTn id="18" dur="1000" fill="hold"/>
                                        <p:tgtEl>
                                          <p:spTgt spid="13"/>
                                        </p:tgtEl>
                                        <p:attrNameLst>
                                          <p:attrName>ppt_x</p:attrName>
                                        </p:attrNameLst>
                                      </p:cBhvr>
                                      <p:tavLst>
                                        <p:tav tm="0">
                                          <p:val>
                                            <p:strVal val="#ppt_x"/>
                                          </p:val>
                                        </p:tav>
                                        <p:tav tm="100000">
                                          <p:val>
                                            <p:strVal val="#ppt_x"/>
                                          </p:val>
                                        </p:tav>
                                      </p:tavLst>
                                    </p:anim>
                                    <p:anim calcmode="lin" valueType="num">
                                      <p:cBhvr>
                                        <p:cTn id="19" dur="1000" fill="hold"/>
                                        <p:tgtEl>
                                          <p:spTgt spid="1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1000"/>
                                        <p:tgtEl>
                                          <p:spTgt spid="14"/>
                                        </p:tgtEl>
                                      </p:cBhvr>
                                    </p:animEffect>
                                    <p:anim calcmode="lin" valueType="num">
                                      <p:cBhvr>
                                        <p:cTn id="23" dur="1000" fill="hold"/>
                                        <p:tgtEl>
                                          <p:spTgt spid="14"/>
                                        </p:tgtEl>
                                        <p:attrNameLst>
                                          <p:attrName>ppt_x</p:attrName>
                                        </p:attrNameLst>
                                      </p:cBhvr>
                                      <p:tavLst>
                                        <p:tav tm="0">
                                          <p:val>
                                            <p:strVal val="#ppt_x"/>
                                          </p:val>
                                        </p:tav>
                                        <p:tav tm="100000">
                                          <p:val>
                                            <p:strVal val="#ppt_x"/>
                                          </p:val>
                                        </p:tav>
                                      </p:tavLst>
                                    </p:anim>
                                    <p:anim calcmode="lin" valueType="num">
                                      <p:cBhvr>
                                        <p:cTn id="24" dur="1000" fill="hold"/>
                                        <p:tgtEl>
                                          <p:spTgt spid="14"/>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childTnLst>
                          </p:cTn>
                        </p:par>
                        <p:par>
                          <p:cTn id="30" fill="hold">
                            <p:stCondLst>
                              <p:cond delay="1000"/>
                            </p:stCondLst>
                            <p:childTnLst>
                              <p:par>
                                <p:cTn id="31" presetID="42" presetClass="entr" presetSubtype="0"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strVal val="#ppt_x"/>
                                          </p:val>
                                        </p:tav>
                                        <p:tav tm="100000">
                                          <p:val>
                                            <p:strVal val="#ppt_x"/>
                                          </p:val>
                                        </p:tav>
                                      </p:tavLst>
                                    </p:anim>
                                    <p:anim calcmode="lin" valueType="num">
                                      <p:cBhvr>
                                        <p:cTn id="35" dur="1000" fill="hold"/>
                                        <p:tgtEl>
                                          <p:spTgt spid="38"/>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42"/>
                                        </p:tgtEl>
                                        <p:attrNameLst>
                                          <p:attrName>style.visibility</p:attrName>
                                        </p:attrNameLst>
                                      </p:cBhvr>
                                      <p:to>
                                        <p:strVal val="visible"/>
                                      </p:to>
                                    </p:set>
                                    <p:animEffect transition="in" filter="fade">
                                      <p:cBhvr>
                                        <p:cTn id="38" dur="1000"/>
                                        <p:tgtEl>
                                          <p:spTgt spid="42"/>
                                        </p:tgtEl>
                                      </p:cBhvr>
                                    </p:animEffect>
                                    <p:anim calcmode="lin" valueType="num">
                                      <p:cBhvr>
                                        <p:cTn id="39" dur="1000" fill="hold"/>
                                        <p:tgtEl>
                                          <p:spTgt spid="42"/>
                                        </p:tgtEl>
                                        <p:attrNameLst>
                                          <p:attrName>ppt_x</p:attrName>
                                        </p:attrNameLst>
                                      </p:cBhvr>
                                      <p:tavLst>
                                        <p:tav tm="0">
                                          <p:val>
                                            <p:strVal val="#ppt_x"/>
                                          </p:val>
                                        </p:tav>
                                        <p:tav tm="100000">
                                          <p:val>
                                            <p:strVal val="#ppt_x"/>
                                          </p:val>
                                        </p:tav>
                                      </p:tavLst>
                                    </p:anim>
                                    <p:anim calcmode="lin" valueType="num">
                                      <p:cBhvr>
                                        <p:cTn id="40" dur="1000" fill="hold"/>
                                        <p:tgtEl>
                                          <p:spTgt spid="42"/>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3"/>
                                        </p:tgtEl>
                                        <p:attrNameLst>
                                          <p:attrName>style.visibility</p:attrName>
                                        </p:attrNameLst>
                                      </p:cBhvr>
                                      <p:to>
                                        <p:strVal val="visible"/>
                                      </p:to>
                                    </p:set>
                                    <p:animEffect transition="in" filter="fade">
                                      <p:cBhvr>
                                        <p:cTn id="43" dur="1000"/>
                                        <p:tgtEl>
                                          <p:spTgt spid="43"/>
                                        </p:tgtEl>
                                      </p:cBhvr>
                                    </p:animEffect>
                                    <p:anim calcmode="lin" valueType="num">
                                      <p:cBhvr>
                                        <p:cTn id="44" dur="1000" fill="hold"/>
                                        <p:tgtEl>
                                          <p:spTgt spid="43"/>
                                        </p:tgtEl>
                                        <p:attrNameLst>
                                          <p:attrName>ppt_x</p:attrName>
                                        </p:attrNameLst>
                                      </p:cBhvr>
                                      <p:tavLst>
                                        <p:tav tm="0">
                                          <p:val>
                                            <p:strVal val="#ppt_x"/>
                                          </p:val>
                                        </p:tav>
                                        <p:tav tm="100000">
                                          <p:val>
                                            <p:strVal val="#ppt_x"/>
                                          </p:val>
                                        </p:tav>
                                      </p:tavLst>
                                    </p:anim>
                                    <p:anim calcmode="lin" valueType="num">
                                      <p:cBhvr>
                                        <p:cTn id="45" dur="1000" fill="hold"/>
                                        <p:tgtEl>
                                          <p:spTgt spid="43"/>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44"/>
                                        </p:tgtEl>
                                        <p:attrNameLst>
                                          <p:attrName>style.visibility</p:attrName>
                                        </p:attrNameLst>
                                      </p:cBhvr>
                                      <p:to>
                                        <p:strVal val="visible"/>
                                      </p:to>
                                    </p:set>
                                    <p:animEffect transition="in" filter="fade">
                                      <p:cBhvr>
                                        <p:cTn id="48" dur="1000"/>
                                        <p:tgtEl>
                                          <p:spTgt spid="44"/>
                                        </p:tgtEl>
                                      </p:cBhvr>
                                    </p:animEffect>
                                    <p:anim calcmode="lin" valueType="num">
                                      <p:cBhvr>
                                        <p:cTn id="49" dur="1000" fill="hold"/>
                                        <p:tgtEl>
                                          <p:spTgt spid="44"/>
                                        </p:tgtEl>
                                        <p:attrNameLst>
                                          <p:attrName>ppt_x</p:attrName>
                                        </p:attrNameLst>
                                      </p:cBhvr>
                                      <p:tavLst>
                                        <p:tav tm="0">
                                          <p:val>
                                            <p:strVal val="#ppt_x"/>
                                          </p:val>
                                        </p:tav>
                                        <p:tav tm="100000">
                                          <p:val>
                                            <p:strVal val="#ppt_x"/>
                                          </p:val>
                                        </p:tav>
                                      </p:tavLst>
                                    </p:anim>
                                    <p:anim calcmode="lin" valueType="num">
                                      <p:cBhvr>
                                        <p:cTn id="50" dur="1000" fill="hold"/>
                                        <p:tgtEl>
                                          <p:spTgt spid="44"/>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2000"/>
                            </p:stCondLst>
                            <p:childTnLst>
                              <p:par>
                                <p:cTn id="57" presetID="42" presetClass="entr" presetSubtype="0"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fade">
                                      <p:cBhvr>
                                        <p:cTn id="59" dur="1000"/>
                                        <p:tgtEl>
                                          <p:spTgt spid="19"/>
                                        </p:tgtEl>
                                      </p:cBhvr>
                                    </p:animEffect>
                                    <p:anim calcmode="lin" valueType="num">
                                      <p:cBhvr>
                                        <p:cTn id="60" dur="1000" fill="hold"/>
                                        <p:tgtEl>
                                          <p:spTgt spid="19"/>
                                        </p:tgtEl>
                                        <p:attrNameLst>
                                          <p:attrName>ppt_x</p:attrName>
                                        </p:attrNameLst>
                                      </p:cBhvr>
                                      <p:tavLst>
                                        <p:tav tm="0">
                                          <p:val>
                                            <p:strVal val="#ppt_x"/>
                                          </p:val>
                                        </p:tav>
                                        <p:tav tm="100000">
                                          <p:val>
                                            <p:strVal val="#ppt_x"/>
                                          </p:val>
                                        </p:tav>
                                      </p:tavLst>
                                    </p:anim>
                                    <p:anim calcmode="lin" valueType="num">
                                      <p:cBhvr>
                                        <p:cTn id="61" dur="1000" fill="hold"/>
                                        <p:tgtEl>
                                          <p:spTgt spid="19"/>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Effect transition="in" filter="fade">
                                      <p:cBhvr>
                                        <p:cTn id="69" dur="1000"/>
                                        <p:tgtEl>
                                          <p:spTgt spid="17"/>
                                        </p:tgtEl>
                                      </p:cBhvr>
                                    </p:animEffect>
                                    <p:anim calcmode="lin" valueType="num">
                                      <p:cBhvr>
                                        <p:cTn id="70" dur="1000" fill="hold"/>
                                        <p:tgtEl>
                                          <p:spTgt spid="17"/>
                                        </p:tgtEl>
                                        <p:attrNameLst>
                                          <p:attrName>ppt_x</p:attrName>
                                        </p:attrNameLst>
                                      </p:cBhvr>
                                      <p:tavLst>
                                        <p:tav tm="0">
                                          <p:val>
                                            <p:strVal val="#ppt_x"/>
                                          </p:val>
                                        </p:tav>
                                        <p:tav tm="100000">
                                          <p:val>
                                            <p:strVal val="#ppt_x"/>
                                          </p:val>
                                        </p:tav>
                                      </p:tavLst>
                                    </p:anim>
                                    <p:anim calcmode="lin" valueType="num">
                                      <p:cBhvr>
                                        <p:cTn id="71" dur="1000" fill="hold"/>
                                        <p:tgtEl>
                                          <p:spTgt spid="17"/>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fade">
                                      <p:cBhvr>
                                        <p:cTn id="74" dur="1000"/>
                                        <p:tgtEl>
                                          <p:spTgt spid="18"/>
                                        </p:tgtEl>
                                      </p:cBhvr>
                                    </p:animEffect>
                                    <p:anim calcmode="lin" valueType="num">
                                      <p:cBhvr>
                                        <p:cTn id="75" dur="1000" fill="hold"/>
                                        <p:tgtEl>
                                          <p:spTgt spid="18"/>
                                        </p:tgtEl>
                                        <p:attrNameLst>
                                          <p:attrName>ppt_x</p:attrName>
                                        </p:attrNameLst>
                                      </p:cBhvr>
                                      <p:tavLst>
                                        <p:tav tm="0">
                                          <p:val>
                                            <p:strVal val="#ppt_x"/>
                                          </p:val>
                                        </p:tav>
                                        <p:tav tm="100000">
                                          <p:val>
                                            <p:strVal val="#ppt_x"/>
                                          </p:val>
                                        </p:tav>
                                      </p:tavLst>
                                    </p:anim>
                                    <p:anim calcmode="lin" valueType="num">
                                      <p:cBhvr>
                                        <p:cTn id="76" dur="1000" fill="hold"/>
                                        <p:tgtEl>
                                          <p:spTgt spid="18"/>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fade">
                                      <p:cBhvr>
                                        <p:cTn id="79" dur="1000"/>
                                        <p:tgtEl>
                                          <p:spTgt spid="11"/>
                                        </p:tgtEl>
                                      </p:cBhvr>
                                    </p:animEffect>
                                    <p:anim calcmode="lin" valueType="num">
                                      <p:cBhvr>
                                        <p:cTn id="80" dur="1000" fill="hold"/>
                                        <p:tgtEl>
                                          <p:spTgt spid="11"/>
                                        </p:tgtEl>
                                        <p:attrNameLst>
                                          <p:attrName>ppt_x</p:attrName>
                                        </p:attrNameLst>
                                      </p:cBhvr>
                                      <p:tavLst>
                                        <p:tav tm="0">
                                          <p:val>
                                            <p:strVal val="#ppt_x"/>
                                          </p:val>
                                        </p:tav>
                                        <p:tav tm="100000">
                                          <p:val>
                                            <p:strVal val="#ppt_x"/>
                                          </p:val>
                                        </p:tav>
                                      </p:tavLst>
                                    </p:anim>
                                    <p:anim calcmode="lin" valueType="num">
                                      <p:cBhvr>
                                        <p:cTn id="81" dur="1000" fill="hold"/>
                                        <p:tgtEl>
                                          <p:spTgt spid="11"/>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5"/>
                                        </p:tgtEl>
                                        <p:attrNameLst>
                                          <p:attrName>style.visibility</p:attrName>
                                        </p:attrNameLst>
                                      </p:cBhvr>
                                      <p:to>
                                        <p:strVal val="visible"/>
                                      </p:to>
                                    </p:set>
                                    <p:animEffect transition="in" filter="fade">
                                      <p:cBhvr>
                                        <p:cTn id="84" dur="1000"/>
                                        <p:tgtEl>
                                          <p:spTgt spid="5"/>
                                        </p:tgtEl>
                                      </p:cBhvr>
                                    </p:animEffect>
                                    <p:anim calcmode="lin" valueType="num">
                                      <p:cBhvr>
                                        <p:cTn id="85" dur="1000" fill="hold"/>
                                        <p:tgtEl>
                                          <p:spTgt spid="5"/>
                                        </p:tgtEl>
                                        <p:attrNameLst>
                                          <p:attrName>ppt_x</p:attrName>
                                        </p:attrNameLst>
                                      </p:cBhvr>
                                      <p:tavLst>
                                        <p:tav tm="0">
                                          <p:val>
                                            <p:strVal val="#ppt_x"/>
                                          </p:val>
                                        </p:tav>
                                        <p:tav tm="100000">
                                          <p:val>
                                            <p:strVal val="#ppt_x"/>
                                          </p:val>
                                        </p:tav>
                                      </p:tavLst>
                                    </p:anim>
                                    <p:anim calcmode="lin" valueType="num">
                                      <p:cBhvr>
                                        <p:cTn id="86" dur="1000" fill="hold"/>
                                        <p:tgtEl>
                                          <p:spTgt spid="5"/>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4"/>
                                        </p:tgtEl>
                                        <p:attrNameLst>
                                          <p:attrName>style.visibility</p:attrName>
                                        </p:attrNameLst>
                                      </p:cBhvr>
                                      <p:to>
                                        <p:strVal val="visible"/>
                                      </p:to>
                                    </p:set>
                                    <p:animEffect transition="in" filter="fade">
                                      <p:cBhvr>
                                        <p:cTn id="89" dur="1000"/>
                                        <p:tgtEl>
                                          <p:spTgt spid="4"/>
                                        </p:tgtEl>
                                      </p:cBhvr>
                                    </p:animEffect>
                                    <p:anim calcmode="lin" valueType="num">
                                      <p:cBhvr>
                                        <p:cTn id="90" dur="1000" fill="hold"/>
                                        <p:tgtEl>
                                          <p:spTgt spid="4"/>
                                        </p:tgtEl>
                                        <p:attrNameLst>
                                          <p:attrName>ppt_x</p:attrName>
                                        </p:attrNameLst>
                                      </p:cBhvr>
                                      <p:tavLst>
                                        <p:tav tm="0">
                                          <p:val>
                                            <p:strVal val="#ppt_x"/>
                                          </p:val>
                                        </p:tav>
                                        <p:tav tm="100000">
                                          <p:val>
                                            <p:strVal val="#ppt_x"/>
                                          </p:val>
                                        </p:tav>
                                      </p:tavLst>
                                    </p:anim>
                                    <p:anim calcmode="lin" valueType="num">
                                      <p:cBhvr>
                                        <p:cTn id="9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2" grpId="0" animBg="1"/>
      <p:bldP spid="13" grpId="0" animBg="1"/>
      <p:bldP spid="14" grpId="0" animBg="1"/>
      <p:bldP spid="11" grpId="0" animBg="1"/>
      <p:bldP spid="4" grpId="0" animBg="1"/>
      <p:bldP spid="5" grpId="0" animBg="1"/>
      <p:bldP spid="16" grpId="0" animBg="1"/>
      <p:bldP spid="17" grpId="0" animBg="1"/>
      <p:bldP spid="18" grpId="0" animBg="1"/>
      <p:bldP spid="19" grpId="0" animBg="1"/>
      <p:bldP spid="38" grpId="0" animBg="1"/>
      <p:bldP spid="40" grpId="0" animBg="1"/>
      <p:bldP spid="42" grpId="0" animBg="1"/>
      <p:bldP spid="43" grpId="0" animBg="1"/>
      <p:bldP spid="4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5279565" y="3344094"/>
            <a:ext cx="391886" cy="391886"/>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4386933" y="4201891"/>
            <a:ext cx="391886" cy="391886"/>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4835425" y="3775170"/>
            <a:ext cx="391886" cy="391886"/>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6176549" y="4206246"/>
            <a:ext cx="391886" cy="391886"/>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730229" y="3775171"/>
            <a:ext cx="391886" cy="391886"/>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4835425" y="4206246"/>
            <a:ext cx="391886" cy="39188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5279565" y="4206246"/>
            <a:ext cx="391886" cy="39188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5728057" y="4206246"/>
            <a:ext cx="391886" cy="39188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5279565" y="3775170"/>
            <a:ext cx="391886" cy="39188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1674500" y="4167053"/>
            <a:ext cx="391886" cy="39188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p:nvSpPr>
        <p:spPr>
          <a:xfrm>
            <a:off x="2120811" y="4167053"/>
            <a:ext cx="391886" cy="39188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p:cNvSpPr/>
          <p:nvPr/>
        </p:nvSpPr>
        <p:spPr>
          <a:xfrm>
            <a:off x="2567122" y="4167053"/>
            <a:ext cx="391886" cy="39188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p:cNvSpPr/>
          <p:nvPr/>
        </p:nvSpPr>
        <p:spPr>
          <a:xfrm>
            <a:off x="2120811" y="3714207"/>
            <a:ext cx="391886" cy="39188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9475451" y="4206243"/>
            <a:ext cx="391886" cy="39188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p:nvSpPr>
        <p:spPr>
          <a:xfrm>
            <a:off x="10361569" y="4201889"/>
            <a:ext cx="391886" cy="391886"/>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8582829" y="4206244"/>
            <a:ext cx="391886" cy="39188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a:off x="9032392" y="4201889"/>
            <a:ext cx="391886" cy="39188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p:nvSpPr>
        <p:spPr>
          <a:xfrm>
            <a:off x="7691286" y="4206243"/>
            <a:ext cx="391886" cy="391886"/>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p:cNvSpPr/>
          <p:nvPr/>
        </p:nvSpPr>
        <p:spPr>
          <a:xfrm>
            <a:off x="9026428" y="2891245"/>
            <a:ext cx="391886" cy="391886"/>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8133796" y="3762105"/>
            <a:ext cx="391886" cy="391886"/>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8582288" y="3322321"/>
            <a:ext cx="391886" cy="391886"/>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p:cNvSpPr/>
          <p:nvPr/>
        </p:nvSpPr>
        <p:spPr>
          <a:xfrm>
            <a:off x="9923412" y="3753397"/>
            <a:ext cx="391886" cy="391886"/>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p:cNvSpPr/>
          <p:nvPr/>
        </p:nvSpPr>
        <p:spPr>
          <a:xfrm>
            <a:off x="9477092" y="3322322"/>
            <a:ext cx="391886" cy="391886"/>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9026428" y="3753397"/>
            <a:ext cx="391886" cy="39188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p:cNvGrpSpPr/>
          <p:nvPr/>
        </p:nvGrpSpPr>
        <p:grpSpPr>
          <a:xfrm>
            <a:off x="8139770" y="3322321"/>
            <a:ext cx="2170626" cy="1275808"/>
            <a:chOff x="8139770" y="3322321"/>
            <a:chExt cx="2170626" cy="1275808"/>
          </a:xfrm>
        </p:grpSpPr>
        <p:sp>
          <p:nvSpPr>
            <p:cNvPr id="5" name="Rectangle 4"/>
            <p:cNvSpPr/>
            <p:nvPr/>
          </p:nvSpPr>
          <p:spPr>
            <a:xfrm>
              <a:off x="9918510" y="4206243"/>
              <a:ext cx="391886" cy="391886"/>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8139770" y="4206243"/>
              <a:ext cx="391886" cy="391886"/>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8582288" y="3753397"/>
              <a:ext cx="391886" cy="391886"/>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p:cNvSpPr/>
            <p:nvPr/>
          </p:nvSpPr>
          <p:spPr>
            <a:xfrm>
              <a:off x="9474920" y="3753397"/>
              <a:ext cx="391886" cy="391886"/>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9026428" y="3322321"/>
              <a:ext cx="391886" cy="391886"/>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itle 23"/>
          <p:cNvSpPr>
            <a:spLocks noGrp="1"/>
          </p:cNvSpPr>
          <p:nvPr>
            <p:ph type="title"/>
          </p:nvPr>
        </p:nvSpPr>
        <p:spPr/>
        <p:txBody>
          <a:bodyPr/>
          <a:lstStyle/>
          <a:p>
            <a:pPr algn="ctr"/>
            <a:r>
              <a:rPr lang="en-US" dirty="0"/>
              <a:t>Wayne’s World</a:t>
            </a:r>
          </a:p>
        </p:txBody>
      </p:sp>
    </p:spTree>
    <p:extLst>
      <p:ext uri="{BB962C8B-B14F-4D97-AF65-F5344CB8AC3E}">
        <p14:creationId xmlns:p14="http://schemas.microsoft.com/office/powerpoint/2010/main" val="320931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499"/>
                                          </p:stCondLst>
                                        </p:cTn>
                                        <p:tgtEl>
                                          <p:spTgt spid="7"/>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grpId="0" nodeType="afterEffect">
                                  <p:stCondLst>
                                    <p:cond delay="0"/>
                                  </p:stCondLst>
                                  <p:childTnLst>
                                    <p:set>
                                      <p:cBhvr>
                                        <p:cTn id="12" dur="1" fill="hold">
                                          <p:stCondLst>
                                            <p:cond delay="499"/>
                                          </p:stCondLst>
                                        </p:cTn>
                                        <p:tgtEl>
                                          <p:spTgt spid="9"/>
                                        </p:tgtEl>
                                        <p:attrNameLst>
                                          <p:attrName>style.visibility</p:attrName>
                                        </p:attrNameLst>
                                      </p:cBhvr>
                                      <p:to>
                                        <p:strVal val="visible"/>
                                      </p:to>
                                    </p:set>
                                  </p:childTnLst>
                                </p:cTn>
                              </p:par>
                            </p:childTnLst>
                          </p:cTn>
                        </p:par>
                        <p:par>
                          <p:cTn id="13" fill="hold">
                            <p:stCondLst>
                              <p:cond delay="1000"/>
                            </p:stCondLst>
                            <p:childTnLst>
                              <p:par>
                                <p:cTn id="14" presetID="1" presetClass="entr" presetSubtype="0" fill="hold" grpId="0" nodeType="afterEffect">
                                  <p:stCondLst>
                                    <p:cond delay="0"/>
                                  </p:stCondLst>
                                  <p:childTnLst>
                                    <p:set>
                                      <p:cBhvr>
                                        <p:cTn id="15" dur="1" fill="hold">
                                          <p:stCondLst>
                                            <p:cond delay="499"/>
                                          </p:stCondLst>
                                        </p:cTn>
                                        <p:tgtEl>
                                          <p:spTgt spid="10"/>
                                        </p:tgtEl>
                                        <p:attrNameLst>
                                          <p:attrName>style.visibility</p:attrName>
                                        </p:attrNameLst>
                                      </p:cBhvr>
                                      <p:to>
                                        <p:strVal val="visible"/>
                                      </p:to>
                                    </p:set>
                                  </p:childTnLst>
                                </p:cTn>
                              </p:par>
                            </p:childTnLst>
                          </p:cTn>
                        </p:par>
                        <p:par>
                          <p:cTn id="16" fill="hold">
                            <p:stCondLst>
                              <p:cond delay="1500"/>
                            </p:stCondLst>
                            <p:childTnLst>
                              <p:par>
                                <p:cTn id="17" presetID="1" presetClass="entr" presetSubtype="0" fill="hold" grpId="0" nodeType="afterEffect">
                                  <p:stCondLst>
                                    <p:cond delay="0"/>
                                  </p:stCondLst>
                                  <p:childTnLst>
                                    <p:set>
                                      <p:cBhvr>
                                        <p:cTn id="18" dur="1" fill="hold">
                                          <p:stCondLst>
                                            <p:cond delay="499"/>
                                          </p:stCondLst>
                                        </p:cTn>
                                        <p:tgtEl>
                                          <p:spTgt spid="8"/>
                                        </p:tgtEl>
                                        <p:attrNameLst>
                                          <p:attrName>style.visibility</p:attrName>
                                        </p:attrNameLst>
                                      </p:cBhvr>
                                      <p:to>
                                        <p:strVal val="visible"/>
                                      </p:to>
                                    </p:set>
                                  </p:childTnLst>
                                </p:cTn>
                              </p:par>
                            </p:childTnLst>
                          </p:cTn>
                        </p:par>
                        <p:par>
                          <p:cTn id="19" fill="hold">
                            <p:stCondLst>
                              <p:cond delay="2000"/>
                            </p:stCondLst>
                            <p:childTnLst>
                              <p:par>
                                <p:cTn id="20" presetID="1" presetClass="entr" presetSubtype="0" fill="hold" nodeType="afterEffect">
                                  <p:stCondLst>
                                    <p:cond delay="500"/>
                                  </p:stCondLst>
                                  <p:childTnLst>
                                    <p:set>
                                      <p:cBhvr>
                                        <p:cTn id="21" dur="1" fill="hold">
                                          <p:stCondLst>
                                            <p:cond delay="0"/>
                                          </p:stCondLst>
                                        </p:cTn>
                                        <p:tgtEl>
                                          <p:spTgt spid="2"/>
                                        </p:tgtEl>
                                        <p:attrNameLst>
                                          <p:attrName>style.visibility</p:attrName>
                                        </p:attrNameLst>
                                      </p:cBhvr>
                                      <p:to>
                                        <p:strVal val="visible"/>
                                      </p:to>
                                    </p:set>
                                  </p:childTnLst>
                                </p:cTn>
                              </p:par>
                            </p:childTnLst>
                          </p:cTn>
                        </p:par>
                        <p:par>
                          <p:cTn id="22" fill="hold">
                            <p:stCondLst>
                              <p:cond delay="2500"/>
                            </p:stCondLst>
                            <p:childTnLst>
                              <p:par>
                                <p:cTn id="23" presetID="1" presetClass="entr" presetSubtype="0" fill="hold" grpId="0" nodeType="afterEffect">
                                  <p:stCondLst>
                                    <p:cond delay="0"/>
                                  </p:stCondLst>
                                  <p:childTnLst>
                                    <p:set>
                                      <p:cBhvr>
                                        <p:cTn id="24" dur="1" fill="hold">
                                          <p:stCondLst>
                                            <p:cond delay="499"/>
                                          </p:stCondLst>
                                        </p:cTn>
                                        <p:tgtEl>
                                          <p:spTgt spid="19"/>
                                        </p:tgtEl>
                                        <p:attrNameLst>
                                          <p:attrName>style.visibility</p:attrName>
                                        </p:attrNameLst>
                                      </p:cBhvr>
                                      <p:to>
                                        <p:strVal val="visible"/>
                                      </p:to>
                                    </p:set>
                                  </p:childTnLst>
                                </p:cTn>
                              </p:par>
                            </p:childTnLst>
                          </p:cTn>
                        </p:par>
                        <p:par>
                          <p:cTn id="25" fill="hold">
                            <p:stCondLst>
                              <p:cond delay="3000"/>
                            </p:stCondLst>
                            <p:childTnLst>
                              <p:par>
                                <p:cTn id="26" presetID="1" presetClass="entr" presetSubtype="0" fill="hold" grpId="0" nodeType="afterEffect">
                                  <p:stCondLst>
                                    <p:cond delay="0"/>
                                  </p:stCondLst>
                                  <p:childTnLst>
                                    <p:set>
                                      <p:cBhvr>
                                        <p:cTn id="27" dur="1" fill="hold">
                                          <p:stCondLst>
                                            <p:cond delay="499"/>
                                          </p:stCondLst>
                                        </p:cTn>
                                        <p:tgtEl>
                                          <p:spTgt spid="38"/>
                                        </p:tgtEl>
                                        <p:attrNameLst>
                                          <p:attrName>style.visibility</p:attrName>
                                        </p:attrNameLst>
                                      </p:cBhvr>
                                      <p:to>
                                        <p:strVal val="visible"/>
                                      </p:to>
                                    </p:set>
                                  </p:childTnLst>
                                </p:cTn>
                              </p:par>
                            </p:childTnLst>
                          </p:cTn>
                        </p:par>
                        <p:par>
                          <p:cTn id="28" fill="hold">
                            <p:stCondLst>
                              <p:cond delay="3500"/>
                            </p:stCondLst>
                            <p:childTnLst>
                              <p:par>
                                <p:cTn id="29" presetID="1" presetClass="entr" presetSubtype="0" fill="hold" grpId="0" nodeType="afterEffect">
                                  <p:stCondLst>
                                    <p:cond delay="0"/>
                                  </p:stCondLst>
                                  <p:childTnLst>
                                    <p:set>
                                      <p:cBhvr>
                                        <p:cTn id="30" dur="1" fill="hold">
                                          <p:stCondLst>
                                            <p:cond delay="499"/>
                                          </p:stCondLst>
                                        </p:cTn>
                                        <p:tgtEl>
                                          <p:spTgt spid="39"/>
                                        </p:tgtEl>
                                        <p:attrNameLst>
                                          <p:attrName>style.visibility</p:attrName>
                                        </p:attrNameLst>
                                      </p:cBhvr>
                                      <p:to>
                                        <p:strVal val="visible"/>
                                      </p:to>
                                    </p:set>
                                  </p:childTnLst>
                                </p:cTn>
                              </p:par>
                            </p:childTnLst>
                          </p:cTn>
                        </p:par>
                        <p:par>
                          <p:cTn id="31" fill="hold">
                            <p:stCondLst>
                              <p:cond delay="4000"/>
                            </p:stCondLst>
                            <p:childTnLst>
                              <p:par>
                                <p:cTn id="32" presetID="1" presetClass="entr" presetSubtype="0" fill="hold" grpId="0" nodeType="afterEffect">
                                  <p:stCondLst>
                                    <p:cond delay="0"/>
                                  </p:stCondLst>
                                  <p:childTnLst>
                                    <p:set>
                                      <p:cBhvr>
                                        <p:cTn id="33" dur="1" fill="hold">
                                          <p:stCondLst>
                                            <p:cond delay="499"/>
                                          </p:stCondLst>
                                        </p:cTn>
                                        <p:tgtEl>
                                          <p:spTgt spid="36"/>
                                        </p:tgtEl>
                                        <p:attrNameLst>
                                          <p:attrName>style.visibility</p:attrName>
                                        </p:attrNameLst>
                                      </p:cBhvr>
                                      <p:to>
                                        <p:strVal val="visible"/>
                                      </p:to>
                                    </p:set>
                                  </p:childTnLst>
                                </p:cTn>
                              </p:par>
                            </p:childTnLst>
                          </p:cTn>
                        </p:par>
                        <p:par>
                          <p:cTn id="34" fill="hold">
                            <p:stCondLst>
                              <p:cond delay="4500"/>
                            </p:stCondLst>
                            <p:childTnLst>
                              <p:par>
                                <p:cTn id="35" presetID="1" presetClass="entr" presetSubtype="0" fill="hold" grpId="0" nodeType="afterEffect">
                                  <p:stCondLst>
                                    <p:cond delay="0"/>
                                  </p:stCondLst>
                                  <p:childTnLst>
                                    <p:set>
                                      <p:cBhvr>
                                        <p:cTn id="36" dur="1" fill="hold">
                                          <p:stCondLst>
                                            <p:cond delay="499"/>
                                          </p:stCondLst>
                                        </p:cTn>
                                        <p:tgtEl>
                                          <p:spTgt spid="41"/>
                                        </p:tgtEl>
                                        <p:attrNameLst>
                                          <p:attrName>style.visibility</p:attrName>
                                        </p:attrNameLst>
                                      </p:cBhvr>
                                      <p:to>
                                        <p:strVal val="visible"/>
                                      </p:to>
                                    </p:set>
                                  </p:childTnLst>
                                </p:cTn>
                              </p:par>
                            </p:childTnLst>
                          </p:cTn>
                        </p:par>
                        <p:par>
                          <p:cTn id="37" fill="hold">
                            <p:stCondLst>
                              <p:cond delay="5000"/>
                            </p:stCondLst>
                            <p:childTnLst>
                              <p:par>
                                <p:cTn id="38" presetID="1" presetClass="entr" presetSubtype="0" fill="hold" grpId="0" nodeType="afterEffect">
                                  <p:stCondLst>
                                    <p:cond delay="0"/>
                                  </p:stCondLst>
                                  <p:childTnLst>
                                    <p:set>
                                      <p:cBhvr>
                                        <p:cTn id="39" dur="1" fill="hold">
                                          <p:stCondLst>
                                            <p:cond delay="499"/>
                                          </p:stCondLst>
                                        </p:cTn>
                                        <p:tgtEl>
                                          <p:spTgt spid="40"/>
                                        </p:tgtEl>
                                        <p:attrNameLst>
                                          <p:attrName>style.visibility</p:attrName>
                                        </p:attrNameLst>
                                      </p:cBhvr>
                                      <p:to>
                                        <p:strVal val="visible"/>
                                      </p:to>
                                    </p:set>
                                  </p:childTnLst>
                                </p:cTn>
                              </p:par>
                            </p:childTnLst>
                          </p:cTn>
                        </p:par>
                        <p:par>
                          <p:cTn id="40" fill="hold">
                            <p:stCondLst>
                              <p:cond delay="5500"/>
                            </p:stCondLst>
                            <p:childTnLst>
                              <p:par>
                                <p:cTn id="41" presetID="1" presetClass="entr" presetSubtype="0" fill="hold" grpId="0" nodeType="afterEffect">
                                  <p:stCondLst>
                                    <p:cond delay="0"/>
                                  </p:stCondLst>
                                  <p:childTnLst>
                                    <p:set>
                                      <p:cBhvr>
                                        <p:cTn id="42"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6" grpId="0" animBg="1"/>
      <p:bldP spid="7" grpId="0" animBg="1"/>
      <p:bldP spid="8" grpId="0" animBg="1"/>
      <p:bldP spid="10" grpId="0" animBg="1"/>
      <p:bldP spid="4" grpId="0" animBg="1"/>
      <p:bldP spid="19" grpId="0" animBg="1"/>
      <p:bldP spid="36" grpId="0" animBg="1"/>
      <p:bldP spid="38" grpId="0" animBg="1"/>
      <p:bldP spid="39" grpId="0" animBg="1"/>
      <p:bldP spid="40" grpId="0" animBg="1"/>
      <p:bldP spid="4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E221375-2815-40AA-AF2D-4F6B28DA2862}"/>
              </a:ext>
            </a:extLst>
          </p:cNvPr>
          <p:cNvPicPr>
            <a:picLocks noChangeAspect="1"/>
          </p:cNvPicPr>
          <p:nvPr/>
        </p:nvPicPr>
        <p:blipFill rotWithShape="1">
          <a:blip r:embed="rId3"/>
          <a:srcRect l="4500" t="19810" r="5607" b="14095"/>
          <a:stretch/>
        </p:blipFill>
        <p:spPr>
          <a:xfrm>
            <a:off x="992778" y="849085"/>
            <a:ext cx="10959737" cy="4532812"/>
          </a:xfrm>
          <a:prstGeom prst="rect">
            <a:avLst/>
          </a:prstGeom>
        </p:spPr>
      </p:pic>
      <p:sp>
        <p:nvSpPr>
          <p:cNvPr id="5" name="Star: 5 Points 4">
            <a:extLst>
              <a:ext uri="{FF2B5EF4-FFF2-40B4-BE49-F238E27FC236}">
                <a16:creationId xmlns:a16="http://schemas.microsoft.com/office/drawing/2014/main" id="{D0D010E7-0600-4AB9-98D6-2C5448331157}"/>
              </a:ext>
            </a:extLst>
          </p:cNvPr>
          <p:cNvSpPr/>
          <p:nvPr/>
        </p:nvSpPr>
        <p:spPr>
          <a:xfrm>
            <a:off x="378822" y="2664823"/>
            <a:ext cx="613955" cy="54864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tar: 5 Points 7">
            <a:extLst>
              <a:ext uri="{FF2B5EF4-FFF2-40B4-BE49-F238E27FC236}">
                <a16:creationId xmlns:a16="http://schemas.microsoft.com/office/drawing/2014/main" id="{EAAC1BB9-CAEC-49DA-A2CD-C644C26F0FFD}"/>
              </a:ext>
            </a:extLst>
          </p:cNvPr>
          <p:cNvSpPr/>
          <p:nvPr/>
        </p:nvSpPr>
        <p:spPr>
          <a:xfrm>
            <a:off x="378822" y="3213463"/>
            <a:ext cx="613955" cy="54864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41666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9475451" y="4206243"/>
            <a:ext cx="391886" cy="39188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p:nvSpPr>
        <p:spPr>
          <a:xfrm>
            <a:off x="9480876" y="4216820"/>
            <a:ext cx="391886" cy="39188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4386933" y="4201891"/>
            <a:ext cx="391886" cy="39188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4835425" y="3775170"/>
            <a:ext cx="391886" cy="39188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5279555" y="4201889"/>
            <a:ext cx="391886" cy="39188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4835425" y="4206246"/>
            <a:ext cx="391886" cy="39188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1674500" y="4167053"/>
            <a:ext cx="391886" cy="39188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p:nvSpPr>
        <p:spPr>
          <a:xfrm>
            <a:off x="2120811" y="4167053"/>
            <a:ext cx="391886" cy="39188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p:cNvSpPr/>
          <p:nvPr/>
        </p:nvSpPr>
        <p:spPr>
          <a:xfrm>
            <a:off x="2567122" y="4167053"/>
            <a:ext cx="391886" cy="39188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p:cNvSpPr/>
          <p:nvPr/>
        </p:nvSpPr>
        <p:spPr>
          <a:xfrm>
            <a:off x="2120811" y="3714207"/>
            <a:ext cx="391886" cy="39188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9024470" y="4207489"/>
            <a:ext cx="391886" cy="39188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8139770" y="4206243"/>
            <a:ext cx="391886" cy="39188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8582829" y="4206244"/>
            <a:ext cx="391886" cy="39188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a:off x="9032392" y="4201889"/>
            <a:ext cx="391886" cy="39188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p:nvSpPr>
        <p:spPr>
          <a:xfrm>
            <a:off x="7691286" y="4206243"/>
            <a:ext cx="391886" cy="39188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p:cNvSpPr/>
          <p:nvPr/>
        </p:nvSpPr>
        <p:spPr>
          <a:xfrm>
            <a:off x="9026428" y="2891245"/>
            <a:ext cx="391886" cy="39188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8133796" y="3762105"/>
            <a:ext cx="391886" cy="39188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8582288" y="3322321"/>
            <a:ext cx="391886" cy="39188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p:cNvSpPr/>
          <p:nvPr/>
        </p:nvSpPr>
        <p:spPr>
          <a:xfrm>
            <a:off x="9029372" y="3754643"/>
            <a:ext cx="391886" cy="39188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p:cNvSpPr/>
          <p:nvPr/>
        </p:nvSpPr>
        <p:spPr>
          <a:xfrm>
            <a:off x="9477092" y="3322322"/>
            <a:ext cx="391886" cy="39188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8582288" y="3753397"/>
            <a:ext cx="391886" cy="39188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9026428" y="3753397"/>
            <a:ext cx="391886" cy="39188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p:cNvSpPr/>
          <p:nvPr/>
        </p:nvSpPr>
        <p:spPr>
          <a:xfrm>
            <a:off x="9474920" y="3753397"/>
            <a:ext cx="391886" cy="39188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9026428" y="3322321"/>
            <a:ext cx="391886" cy="39188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p:cNvSpPr/>
          <p:nvPr/>
        </p:nvSpPr>
        <p:spPr>
          <a:xfrm>
            <a:off x="5279565" y="3344094"/>
            <a:ext cx="391886" cy="39188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p:cNvSpPr/>
          <p:nvPr/>
        </p:nvSpPr>
        <p:spPr>
          <a:xfrm>
            <a:off x="5730229" y="3775171"/>
            <a:ext cx="391886" cy="39188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p:cNvSpPr/>
          <p:nvPr/>
        </p:nvSpPr>
        <p:spPr>
          <a:xfrm>
            <a:off x="5279555" y="4201889"/>
            <a:ext cx="391886" cy="39188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p:cNvSpPr/>
          <p:nvPr/>
        </p:nvSpPr>
        <p:spPr>
          <a:xfrm>
            <a:off x="5728057" y="4206246"/>
            <a:ext cx="391886" cy="39188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279565" y="3775170"/>
            <a:ext cx="391886" cy="39188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itle 23"/>
          <p:cNvSpPr>
            <a:spLocks noGrp="1"/>
          </p:cNvSpPr>
          <p:nvPr>
            <p:ph type="title"/>
          </p:nvPr>
        </p:nvSpPr>
        <p:spPr/>
        <p:txBody>
          <a:bodyPr/>
          <a:lstStyle/>
          <a:p>
            <a:pPr algn="ctr"/>
            <a:r>
              <a:rPr lang="en-US" dirty="0"/>
              <a:t>Red Sea Method</a:t>
            </a:r>
          </a:p>
        </p:txBody>
      </p:sp>
    </p:spTree>
    <p:extLst>
      <p:ext uri="{BB962C8B-B14F-4D97-AF65-F5344CB8AC3E}">
        <p14:creationId xmlns:p14="http://schemas.microsoft.com/office/powerpoint/2010/main" val="3373611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grpId="0" nodeType="clickEffect">
                                  <p:stCondLst>
                                    <p:cond delay="0"/>
                                  </p:stCondLst>
                                  <p:childTnLst>
                                    <p:animMotion origin="layout" path="M 1.45833E-6 -3.7037E-6 L 0.07825 -3.7037E-6 " pathEditMode="relative" rAng="0" ptsTypes="AA">
                                      <p:cBhvr>
                                        <p:cTn id="6" dur="2000" fill="hold"/>
                                        <p:tgtEl>
                                          <p:spTgt spid="8"/>
                                        </p:tgtEl>
                                        <p:attrNameLst>
                                          <p:attrName>ppt_x</p:attrName>
                                          <p:attrName>ppt_y</p:attrName>
                                        </p:attrNameLst>
                                      </p:cBhvr>
                                      <p:rCtr x="3906" y="0"/>
                                    </p:animMotion>
                                  </p:childTnLst>
                                </p:cTn>
                              </p:par>
                            </p:childTnLst>
                          </p:cTn>
                        </p:par>
                        <p:par>
                          <p:cTn id="7" fill="hold">
                            <p:stCondLst>
                              <p:cond delay="2000"/>
                            </p:stCondLst>
                            <p:childTnLst>
                              <p:par>
                                <p:cTn id="8" presetID="42" presetClass="entr" presetSubtype="0" fill="hold" grpId="0" nodeType="after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fade">
                                      <p:cBhvr>
                                        <p:cTn id="10" dur="1000"/>
                                        <p:tgtEl>
                                          <p:spTgt spid="32"/>
                                        </p:tgtEl>
                                      </p:cBhvr>
                                    </p:animEffect>
                                    <p:anim calcmode="lin" valueType="num">
                                      <p:cBhvr>
                                        <p:cTn id="11" dur="1000" fill="hold"/>
                                        <p:tgtEl>
                                          <p:spTgt spid="32"/>
                                        </p:tgtEl>
                                        <p:attrNameLst>
                                          <p:attrName>ppt_x</p:attrName>
                                        </p:attrNameLst>
                                      </p:cBhvr>
                                      <p:tavLst>
                                        <p:tav tm="0">
                                          <p:val>
                                            <p:strVal val="#ppt_x"/>
                                          </p:val>
                                        </p:tav>
                                        <p:tav tm="100000">
                                          <p:val>
                                            <p:strVal val="#ppt_x"/>
                                          </p:val>
                                        </p:tav>
                                      </p:tavLst>
                                    </p:anim>
                                    <p:anim calcmode="lin" valueType="num">
                                      <p:cBhvr>
                                        <p:cTn id="12" dur="1000" fill="hold"/>
                                        <p:tgtEl>
                                          <p:spTgt spid="32"/>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fade">
                                      <p:cBhvr>
                                        <p:cTn id="15" dur="1000"/>
                                        <p:tgtEl>
                                          <p:spTgt spid="34"/>
                                        </p:tgtEl>
                                      </p:cBhvr>
                                    </p:animEffect>
                                    <p:anim calcmode="lin" valueType="num">
                                      <p:cBhvr>
                                        <p:cTn id="16" dur="1000" fill="hold"/>
                                        <p:tgtEl>
                                          <p:spTgt spid="34"/>
                                        </p:tgtEl>
                                        <p:attrNameLst>
                                          <p:attrName>ppt_x</p:attrName>
                                        </p:attrNameLst>
                                      </p:cBhvr>
                                      <p:tavLst>
                                        <p:tav tm="0">
                                          <p:val>
                                            <p:strVal val="#ppt_x"/>
                                          </p:val>
                                        </p:tav>
                                        <p:tav tm="100000">
                                          <p:val>
                                            <p:strVal val="#ppt_x"/>
                                          </p:val>
                                        </p:tav>
                                      </p:tavLst>
                                    </p:anim>
                                    <p:anim calcmode="lin" valueType="num">
                                      <p:cBhvr>
                                        <p:cTn id="17" dur="1000" fill="hold"/>
                                        <p:tgtEl>
                                          <p:spTgt spid="34"/>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42" presetClass="entr" presetSubtype="0"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fade">
                                      <p:cBhvr>
                                        <p:cTn id="31" dur="1000"/>
                                        <p:tgtEl>
                                          <p:spTgt spid="33"/>
                                        </p:tgtEl>
                                      </p:cBhvr>
                                    </p:animEffect>
                                    <p:anim calcmode="lin" valueType="num">
                                      <p:cBhvr>
                                        <p:cTn id="32" dur="1000" fill="hold"/>
                                        <p:tgtEl>
                                          <p:spTgt spid="33"/>
                                        </p:tgtEl>
                                        <p:attrNameLst>
                                          <p:attrName>ppt_x</p:attrName>
                                        </p:attrNameLst>
                                      </p:cBhvr>
                                      <p:tavLst>
                                        <p:tav tm="0">
                                          <p:val>
                                            <p:strVal val="#ppt_x"/>
                                          </p:val>
                                        </p:tav>
                                        <p:tav tm="100000">
                                          <p:val>
                                            <p:strVal val="#ppt_x"/>
                                          </p:val>
                                        </p:tav>
                                      </p:tavLst>
                                    </p:anim>
                                    <p:anim calcmode="lin" valueType="num">
                                      <p:cBhvr>
                                        <p:cTn id="33" dur="1000" fill="hold"/>
                                        <p:tgtEl>
                                          <p:spTgt spid="33"/>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63" presetClass="path" presetSubtype="0" accel="50000" decel="50000" fill="hold" grpId="0" nodeType="afterEffect">
                                  <p:stCondLst>
                                    <p:cond delay="0"/>
                                  </p:stCondLst>
                                  <p:childTnLst>
                                    <p:animMotion origin="layout" path="M -0.01875 1.85185E-6 L 0.07461 0.00023 " pathEditMode="relative" rAng="0" ptsTypes="AA">
                                      <p:cBhvr>
                                        <p:cTn id="36" dur="2000" fill="hold"/>
                                        <p:tgtEl>
                                          <p:spTgt spid="5"/>
                                        </p:tgtEl>
                                        <p:attrNameLst>
                                          <p:attrName>ppt_x</p:attrName>
                                          <p:attrName>ppt_y</p:attrName>
                                        </p:attrNameLst>
                                      </p:cBhvr>
                                      <p:rCtr x="4661" y="0"/>
                                    </p:animMotion>
                                  </p:childTnLst>
                                </p:cTn>
                              </p:par>
                              <p:par>
                                <p:cTn id="37" presetID="63" presetClass="path" presetSubtype="0" accel="50000" decel="50000" fill="hold" grpId="0" nodeType="withEffect">
                                  <p:stCondLst>
                                    <p:cond delay="0"/>
                                  </p:stCondLst>
                                  <p:childTnLst>
                                    <p:animMotion origin="layout" path="M -0.01875 2.96296E-6 L 0.07643 0.00069 " pathEditMode="relative" rAng="0" ptsTypes="AA">
                                      <p:cBhvr>
                                        <p:cTn id="38" dur="2000" fill="hold"/>
                                        <p:tgtEl>
                                          <p:spTgt spid="4"/>
                                        </p:tgtEl>
                                        <p:attrNameLst>
                                          <p:attrName>ppt_x</p:attrName>
                                          <p:attrName>ppt_y</p:attrName>
                                        </p:attrNameLst>
                                      </p:cBhvr>
                                      <p:rCtr x="4753" y="23"/>
                                    </p:animMotion>
                                  </p:childTnLst>
                                </p:cTn>
                              </p:par>
                              <p:par>
                                <p:cTn id="39" presetID="63" presetClass="path" presetSubtype="0" accel="50000" decel="50000" fill="hold" grpId="0" nodeType="withEffect">
                                  <p:stCondLst>
                                    <p:cond delay="0"/>
                                  </p:stCondLst>
                                  <p:childTnLst>
                                    <p:animMotion origin="layout" path="M 4.79167E-6 -4.07407E-6 L 0.07409 -0.00186 " pathEditMode="relative" rAng="0" ptsTypes="AA">
                                      <p:cBhvr>
                                        <p:cTn id="40" dur="2000" fill="hold"/>
                                        <p:tgtEl>
                                          <p:spTgt spid="40"/>
                                        </p:tgtEl>
                                        <p:attrNameLst>
                                          <p:attrName>ppt_x</p:attrName>
                                          <p:attrName>ppt_y</p:attrName>
                                        </p:attrNameLst>
                                      </p:cBhvr>
                                      <p:rCtr x="4492" y="0"/>
                                    </p:animMotion>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1000"/>
                                        <p:tgtEl>
                                          <p:spTgt spid="41"/>
                                        </p:tgtEl>
                                      </p:cBhvr>
                                    </p:animEffect>
                                    <p:anim calcmode="lin" valueType="num">
                                      <p:cBhvr>
                                        <p:cTn id="45" dur="1000" fill="hold"/>
                                        <p:tgtEl>
                                          <p:spTgt spid="41"/>
                                        </p:tgtEl>
                                        <p:attrNameLst>
                                          <p:attrName>ppt_x</p:attrName>
                                        </p:attrNameLst>
                                      </p:cBhvr>
                                      <p:tavLst>
                                        <p:tav tm="0">
                                          <p:val>
                                            <p:strVal val="#ppt_x"/>
                                          </p:val>
                                        </p:tav>
                                        <p:tav tm="100000">
                                          <p:val>
                                            <p:strVal val="#ppt_x"/>
                                          </p:val>
                                        </p:tav>
                                      </p:tavLst>
                                    </p:anim>
                                    <p:anim calcmode="lin" valueType="num">
                                      <p:cBhvr>
                                        <p:cTn id="46" dur="1000" fill="hold"/>
                                        <p:tgtEl>
                                          <p:spTgt spid="4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fade">
                                      <p:cBhvr>
                                        <p:cTn id="54" dur="1000"/>
                                        <p:tgtEl>
                                          <p:spTgt spid="44"/>
                                        </p:tgtEl>
                                      </p:cBhvr>
                                    </p:animEffect>
                                    <p:anim calcmode="lin" valueType="num">
                                      <p:cBhvr>
                                        <p:cTn id="55" dur="1000" fill="hold"/>
                                        <p:tgtEl>
                                          <p:spTgt spid="44"/>
                                        </p:tgtEl>
                                        <p:attrNameLst>
                                          <p:attrName>ppt_x</p:attrName>
                                        </p:attrNameLst>
                                      </p:cBhvr>
                                      <p:tavLst>
                                        <p:tav tm="0">
                                          <p:val>
                                            <p:strVal val="#ppt_x"/>
                                          </p:val>
                                        </p:tav>
                                        <p:tav tm="100000">
                                          <p:val>
                                            <p:strVal val="#ppt_x"/>
                                          </p:val>
                                        </p:tav>
                                      </p:tavLst>
                                    </p:anim>
                                    <p:anim calcmode="lin" valueType="num">
                                      <p:cBhvr>
                                        <p:cTn id="56" dur="1000" fill="hold"/>
                                        <p:tgtEl>
                                          <p:spTgt spid="44"/>
                                        </p:tgtEl>
                                        <p:attrNameLst>
                                          <p:attrName>ppt_y</p:attrName>
                                        </p:attrNameLst>
                                      </p:cBhvr>
                                      <p:tavLst>
                                        <p:tav tm="0">
                                          <p:val>
                                            <p:strVal val="#ppt_y+.1"/>
                                          </p:val>
                                        </p:tav>
                                        <p:tav tm="100000">
                                          <p:val>
                                            <p:strVal val="#ppt_y"/>
                                          </p:val>
                                        </p:tav>
                                      </p:tavLst>
                                    </p:anim>
                                  </p:childTnLst>
                                </p:cTn>
                              </p:par>
                            </p:childTnLst>
                          </p:cTn>
                        </p:par>
                        <p:par>
                          <p:cTn id="57" fill="hold">
                            <p:stCondLst>
                              <p:cond delay="7000"/>
                            </p:stCondLst>
                            <p:childTnLst>
                              <p:par>
                                <p:cTn id="58" presetID="42" presetClass="entr" presetSubtype="0"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Effect transition="in" filter="fade">
                                      <p:cBhvr>
                                        <p:cTn id="60" dur="1000"/>
                                        <p:tgtEl>
                                          <p:spTgt spid="36"/>
                                        </p:tgtEl>
                                      </p:cBhvr>
                                    </p:animEffect>
                                    <p:anim calcmode="lin" valueType="num">
                                      <p:cBhvr>
                                        <p:cTn id="61" dur="1000" fill="hold"/>
                                        <p:tgtEl>
                                          <p:spTgt spid="36"/>
                                        </p:tgtEl>
                                        <p:attrNameLst>
                                          <p:attrName>ppt_x</p:attrName>
                                        </p:attrNameLst>
                                      </p:cBhvr>
                                      <p:tavLst>
                                        <p:tav tm="0">
                                          <p:val>
                                            <p:strVal val="#ppt_x"/>
                                          </p:val>
                                        </p:tav>
                                        <p:tav tm="100000">
                                          <p:val>
                                            <p:strVal val="#ppt_x"/>
                                          </p:val>
                                        </p:tav>
                                      </p:tavLst>
                                    </p:anim>
                                    <p:anim calcmode="lin" valueType="num">
                                      <p:cBhvr>
                                        <p:cTn id="62" dur="1000" fill="hold"/>
                                        <p:tgtEl>
                                          <p:spTgt spid="36"/>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fade">
                                      <p:cBhvr>
                                        <p:cTn id="65" dur="1000"/>
                                        <p:tgtEl>
                                          <p:spTgt spid="45"/>
                                        </p:tgtEl>
                                      </p:cBhvr>
                                    </p:animEffect>
                                    <p:anim calcmode="lin" valueType="num">
                                      <p:cBhvr>
                                        <p:cTn id="66" dur="1000" fill="hold"/>
                                        <p:tgtEl>
                                          <p:spTgt spid="45"/>
                                        </p:tgtEl>
                                        <p:attrNameLst>
                                          <p:attrName>ppt_x</p:attrName>
                                        </p:attrNameLst>
                                      </p:cBhvr>
                                      <p:tavLst>
                                        <p:tav tm="0">
                                          <p:val>
                                            <p:strVal val="#ppt_x"/>
                                          </p:val>
                                        </p:tav>
                                        <p:tav tm="100000">
                                          <p:val>
                                            <p:strVal val="#ppt_x"/>
                                          </p:val>
                                        </p:tav>
                                      </p:tavLst>
                                    </p:anim>
                                    <p:anim calcmode="lin" valueType="num">
                                      <p:cBhvr>
                                        <p:cTn id="67" dur="1000" fill="hold"/>
                                        <p:tgtEl>
                                          <p:spTgt spid="45"/>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43"/>
                                        </p:tgtEl>
                                        <p:attrNameLst>
                                          <p:attrName>style.visibility</p:attrName>
                                        </p:attrNameLst>
                                      </p:cBhvr>
                                      <p:to>
                                        <p:strVal val="visible"/>
                                      </p:to>
                                    </p:set>
                                    <p:animEffect transition="in" filter="fade">
                                      <p:cBhvr>
                                        <p:cTn id="70" dur="1000"/>
                                        <p:tgtEl>
                                          <p:spTgt spid="43"/>
                                        </p:tgtEl>
                                      </p:cBhvr>
                                    </p:animEffect>
                                    <p:anim calcmode="lin" valueType="num">
                                      <p:cBhvr>
                                        <p:cTn id="71" dur="1000" fill="hold"/>
                                        <p:tgtEl>
                                          <p:spTgt spid="43"/>
                                        </p:tgtEl>
                                        <p:attrNameLst>
                                          <p:attrName>ppt_x</p:attrName>
                                        </p:attrNameLst>
                                      </p:cBhvr>
                                      <p:tavLst>
                                        <p:tav tm="0">
                                          <p:val>
                                            <p:strVal val="#ppt_x"/>
                                          </p:val>
                                        </p:tav>
                                        <p:tav tm="100000">
                                          <p:val>
                                            <p:strVal val="#ppt_x"/>
                                          </p:val>
                                        </p:tav>
                                      </p:tavLst>
                                    </p:anim>
                                    <p:anim calcmode="lin" valueType="num">
                                      <p:cBhvr>
                                        <p:cTn id="72" dur="1000" fill="hold"/>
                                        <p:tgtEl>
                                          <p:spTgt spid="43"/>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18"/>
                                        </p:tgtEl>
                                        <p:attrNameLst>
                                          <p:attrName>style.visibility</p:attrName>
                                        </p:attrNameLst>
                                      </p:cBhvr>
                                      <p:to>
                                        <p:strVal val="visible"/>
                                      </p:to>
                                    </p:set>
                                    <p:animEffect transition="in" filter="fade">
                                      <p:cBhvr>
                                        <p:cTn id="75" dur="1000"/>
                                        <p:tgtEl>
                                          <p:spTgt spid="18"/>
                                        </p:tgtEl>
                                      </p:cBhvr>
                                    </p:animEffect>
                                    <p:anim calcmode="lin" valueType="num">
                                      <p:cBhvr>
                                        <p:cTn id="76" dur="1000" fill="hold"/>
                                        <p:tgtEl>
                                          <p:spTgt spid="18"/>
                                        </p:tgtEl>
                                        <p:attrNameLst>
                                          <p:attrName>ppt_x</p:attrName>
                                        </p:attrNameLst>
                                      </p:cBhvr>
                                      <p:tavLst>
                                        <p:tav tm="0">
                                          <p:val>
                                            <p:strVal val="#ppt_x"/>
                                          </p:val>
                                        </p:tav>
                                        <p:tav tm="100000">
                                          <p:val>
                                            <p:strVal val="#ppt_x"/>
                                          </p:val>
                                        </p:tav>
                                      </p:tavLst>
                                    </p:anim>
                                    <p:anim calcmode="lin" valueType="num">
                                      <p:cBhvr>
                                        <p:cTn id="77"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4" grpId="0" animBg="1"/>
      <p:bldP spid="8" grpId="0" animBg="1"/>
      <p:bldP spid="5" grpId="0" animBg="1"/>
      <p:bldP spid="18" grpId="0" animBg="1"/>
      <p:bldP spid="36" grpId="0" animBg="1"/>
      <p:bldP spid="40" grpId="0" animBg="1"/>
      <p:bldP spid="41" grpId="0" animBg="1"/>
      <p:bldP spid="43" grpId="0" animBg="1"/>
      <p:bldP spid="44" grpId="0" animBg="1"/>
      <p:bldP spid="45" grpId="0" animBg="1"/>
      <p:bldP spid="31" grpId="0" animBg="1"/>
      <p:bldP spid="32" grpId="0" animBg="1"/>
      <p:bldP spid="33" grpId="0" animBg="1"/>
      <p:bldP spid="34" grpId="0" animBg="1"/>
      <p:bldP spid="3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5279565" y="3344094"/>
            <a:ext cx="391886" cy="39188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4386933" y="4201891"/>
            <a:ext cx="391886" cy="39188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4835425" y="3775170"/>
            <a:ext cx="391886" cy="39188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6176549" y="4206246"/>
            <a:ext cx="391886" cy="39188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730229" y="3775171"/>
            <a:ext cx="391886" cy="39188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4835425" y="4206246"/>
            <a:ext cx="391886" cy="39188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5279565" y="4206246"/>
            <a:ext cx="391886" cy="39188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5728057" y="4206246"/>
            <a:ext cx="391886" cy="39188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5279565" y="3775170"/>
            <a:ext cx="391886" cy="39188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1674500" y="4167053"/>
            <a:ext cx="391886" cy="39188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p:nvSpPr>
        <p:spPr>
          <a:xfrm>
            <a:off x="2120811" y="4167053"/>
            <a:ext cx="391886" cy="39188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p:cNvSpPr/>
          <p:nvPr/>
        </p:nvSpPr>
        <p:spPr>
          <a:xfrm>
            <a:off x="2567122" y="4167053"/>
            <a:ext cx="391886" cy="39188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p:cNvSpPr/>
          <p:nvPr/>
        </p:nvSpPr>
        <p:spPr>
          <a:xfrm>
            <a:off x="2120811" y="3714207"/>
            <a:ext cx="391886" cy="39188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9475451" y="4206243"/>
            <a:ext cx="391886" cy="39188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p:nvSpPr>
        <p:spPr>
          <a:xfrm>
            <a:off x="10361569" y="4201889"/>
            <a:ext cx="391886" cy="39188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9918510" y="4206243"/>
            <a:ext cx="391886" cy="39188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8139770" y="4206243"/>
            <a:ext cx="391886" cy="39188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8582829" y="4206244"/>
            <a:ext cx="391886" cy="39188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a:off x="9032392" y="4203829"/>
            <a:ext cx="391886" cy="38800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p:nvSpPr>
        <p:spPr>
          <a:xfrm>
            <a:off x="7691286" y="4206243"/>
            <a:ext cx="391886" cy="39188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p:cNvSpPr/>
          <p:nvPr/>
        </p:nvSpPr>
        <p:spPr>
          <a:xfrm>
            <a:off x="9026428" y="2893185"/>
            <a:ext cx="391886" cy="38800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8133796" y="3762105"/>
            <a:ext cx="391886" cy="39188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8582288" y="3322321"/>
            <a:ext cx="391886" cy="39188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p:cNvSpPr/>
          <p:nvPr/>
        </p:nvSpPr>
        <p:spPr>
          <a:xfrm>
            <a:off x="9923412" y="3753397"/>
            <a:ext cx="391886" cy="39188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p:cNvSpPr/>
          <p:nvPr/>
        </p:nvSpPr>
        <p:spPr>
          <a:xfrm>
            <a:off x="9477092" y="3322322"/>
            <a:ext cx="391886" cy="39188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8582288" y="3753397"/>
            <a:ext cx="391886" cy="39188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9026428" y="3753397"/>
            <a:ext cx="391886" cy="39188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p:cNvSpPr/>
          <p:nvPr/>
        </p:nvSpPr>
        <p:spPr>
          <a:xfrm>
            <a:off x="9474920" y="3753397"/>
            <a:ext cx="391886" cy="39188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9026428" y="3324261"/>
            <a:ext cx="391886" cy="38800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p:cNvSpPr>
            <a:spLocks noGrp="1"/>
          </p:cNvSpPr>
          <p:nvPr>
            <p:ph type="title"/>
          </p:nvPr>
        </p:nvSpPr>
        <p:spPr/>
        <p:txBody>
          <a:bodyPr/>
          <a:lstStyle/>
          <a:p>
            <a:pPr algn="ctr"/>
            <a:r>
              <a:rPr lang="en-US" dirty="0"/>
              <a:t>Square Method</a:t>
            </a:r>
          </a:p>
        </p:txBody>
      </p:sp>
    </p:spTree>
    <p:extLst>
      <p:ext uri="{BB962C8B-B14F-4D97-AF65-F5344CB8AC3E}">
        <p14:creationId xmlns:p14="http://schemas.microsoft.com/office/powerpoint/2010/main" val="4208845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grpId="0" nodeType="clickEffect">
                                  <p:stCondLst>
                                    <p:cond delay="0"/>
                                  </p:stCondLst>
                                  <p:childTnLst>
                                    <p:animMotion origin="layout" path="M -0.00417 -1.11111E-6 L 0.07343 -0.06458 " pathEditMode="relative" rAng="0" ptsTypes="AA">
                                      <p:cBhvr>
                                        <p:cTn id="6" dur="2000" fill="hold"/>
                                        <p:tgtEl>
                                          <p:spTgt spid="20"/>
                                        </p:tgtEl>
                                        <p:attrNameLst>
                                          <p:attrName>ppt_x</p:attrName>
                                          <p:attrName>ppt_y</p:attrName>
                                        </p:attrNameLst>
                                      </p:cBhvr>
                                      <p:rCtr x="3880" y="-3241"/>
                                    </p:animMotion>
                                  </p:childTnLst>
                                </p:cTn>
                              </p:par>
                            </p:childTnLst>
                          </p:cTn>
                        </p:par>
                        <p:par>
                          <p:cTn id="7" fill="hold">
                            <p:stCondLst>
                              <p:cond delay="2000"/>
                            </p:stCondLst>
                            <p:childTnLst>
                              <p:par>
                                <p:cTn id="8" presetID="63" presetClass="path" presetSubtype="0" accel="50000" decel="50000" fill="hold" grpId="0" nodeType="afterEffect">
                                  <p:stCondLst>
                                    <p:cond delay="0"/>
                                  </p:stCondLst>
                                  <p:childTnLst>
                                    <p:animMotion origin="layout" path="M -2.08333E-7 4.81481E-6 L 0.07409 -0.06459 " pathEditMode="relative" rAng="0" ptsTypes="AA">
                                      <p:cBhvr>
                                        <p:cTn id="9" dur="2000" fill="hold"/>
                                        <p:tgtEl>
                                          <p:spTgt spid="7"/>
                                        </p:tgtEl>
                                        <p:attrNameLst>
                                          <p:attrName>ppt_x</p:attrName>
                                          <p:attrName>ppt_y</p:attrName>
                                        </p:attrNameLst>
                                      </p:cBhvr>
                                      <p:rCtr x="3698" y="-3241"/>
                                    </p:animMotion>
                                  </p:childTnLst>
                                </p:cTn>
                              </p:par>
                              <p:par>
                                <p:cTn id="10" presetID="63" presetClass="path" presetSubtype="0" accel="50000" decel="50000" fill="hold" grpId="0" nodeType="withEffect">
                                  <p:stCondLst>
                                    <p:cond delay="0"/>
                                  </p:stCondLst>
                                  <p:childTnLst>
                                    <p:animMotion origin="layout" path="M 0.00104 1.85185E-6 L 0.10925 -0.06227 " pathEditMode="relative" rAng="0" ptsTypes="AA">
                                      <p:cBhvr>
                                        <p:cTn id="11" dur="2000" fill="hold"/>
                                        <p:tgtEl>
                                          <p:spTgt spid="12"/>
                                        </p:tgtEl>
                                        <p:attrNameLst>
                                          <p:attrName>ppt_x</p:attrName>
                                          <p:attrName>ppt_y</p:attrName>
                                        </p:attrNameLst>
                                      </p:cBhvr>
                                      <p:rCtr x="5404" y="-3125"/>
                                    </p:animMotion>
                                  </p:childTnLst>
                                </p:cTn>
                              </p:par>
                              <p:par>
                                <p:cTn id="12" presetID="63" presetClass="path" presetSubtype="0" accel="50000" decel="50000" fill="hold" grpId="0" nodeType="withEffect">
                                  <p:stCondLst>
                                    <p:cond delay="0"/>
                                  </p:stCondLst>
                                  <p:childTnLst>
                                    <p:animMotion origin="layout" path="M 0.00104 -0.00185 L 0.1461 -0.12615 " pathEditMode="relative" rAng="0" ptsTypes="AA">
                                      <p:cBhvr>
                                        <p:cTn id="13" dur="2000" fill="hold"/>
                                        <p:tgtEl>
                                          <p:spTgt spid="6"/>
                                        </p:tgtEl>
                                        <p:attrNameLst>
                                          <p:attrName>ppt_x</p:attrName>
                                          <p:attrName>ppt_y</p:attrName>
                                        </p:attrNameLst>
                                      </p:cBhvr>
                                      <p:rCtr x="7253" y="-6227"/>
                                    </p:animMotion>
                                  </p:childTnLst>
                                </p:cTn>
                              </p:par>
                            </p:childTnLst>
                          </p:cTn>
                        </p:par>
                        <p:par>
                          <p:cTn id="14" fill="hold">
                            <p:stCondLst>
                              <p:cond delay="4000"/>
                            </p:stCondLst>
                            <p:childTnLst>
                              <p:par>
                                <p:cTn id="15" presetID="63" presetClass="path" presetSubtype="0" accel="50000" decel="50000" fill="hold" grpId="0" nodeType="afterEffect">
                                  <p:stCondLst>
                                    <p:cond delay="0"/>
                                  </p:stCondLst>
                                  <p:childTnLst>
                                    <p:animMotion origin="layout" path="M -1.875E-6 -2.96296E-6 L 0.07292 -0.06389 " pathEditMode="relative" rAng="0" ptsTypes="AA">
                                      <p:cBhvr>
                                        <p:cTn id="16" dur="2000" fill="hold"/>
                                        <p:tgtEl>
                                          <p:spTgt spid="39"/>
                                        </p:tgtEl>
                                        <p:attrNameLst>
                                          <p:attrName>ppt_x</p:attrName>
                                          <p:attrName>ppt_y</p:attrName>
                                        </p:attrNameLst>
                                      </p:cBhvr>
                                      <p:rCtr x="3646" y="-3194"/>
                                    </p:animMotion>
                                  </p:childTnLst>
                                </p:cTn>
                              </p:par>
                              <p:par>
                                <p:cTn id="17" presetID="63" presetClass="path" presetSubtype="0" accel="50000" decel="50000" fill="hold" grpId="0" nodeType="withEffect">
                                  <p:stCondLst>
                                    <p:cond delay="0"/>
                                  </p:stCondLst>
                                  <p:childTnLst>
                                    <p:animMotion origin="layout" path="M -1.875E-6 -4.44444E-6 L 0.10964 -0.06412 " pathEditMode="relative" rAng="0" ptsTypes="AA">
                                      <p:cBhvr>
                                        <p:cTn id="18" dur="2000" fill="hold"/>
                                        <p:tgtEl>
                                          <p:spTgt spid="42"/>
                                        </p:tgtEl>
                                        <p:attrNameLst>
                                          <p:attrName>ppt_x</p:attrName>
                                          <p:attrName>ppt_y</p:attrName>
                                        </p:attrNameLst>
                                      </p:cBhvr>
                                      <p:rCtr x="5482" y="-3218"/>
                                    </p:animMotion>
                                  </p:childTnLst>
                                </p:cTn>
                              </p:par>
                              <p:par>
                                <p:cTn id="19" presetID="63" presetClass="path" presetSubtype="0" accel="50000" decel="50000" fill="hold" grpId="0" nodeType="withEffect">
                                  <p:stCondLst>
                                    <p:cond delay="0"/>
                                  </p:stCondLst>
                                  <p:childTnLst>
                                    <p:animMotion origin="layout" path="M -2.08333E-6 1.85185E-6 L 0.14492 -0.06505 " pathEditMode="relative" rAng="0" ptsTypes="AA">
                                      <p:cBhvr>
                                        <p:cTn id="20" dur="2000" fill="hold"/>
                                        <p:tgtEl>
                                          <p:spTgt spid="17"/>
                                        </p:tgtEl>
                                        <p:attrNameLst>
                                          <p:attrName>ppt_x</p:attrName>
                                          <p:attrName>ppt_y</p:attrName>
                                        </p:attrNameLst>
                                      </p:cBhvr>
                                      <p:rCtr x="7240" y="-3264"/>
                                    </p:animMotion>
                                  </p:childTnLst>
                                </p:cTn>
                              </p:par>
                              <p:par>
                                <p:cTn id="21" presetID="63" presetClass="path" presetSubtype="0" accel="50000" decel="50000" fill="hold" grpId="0" nodeType="withEffect">
                                  <p:stCondLst>
                                    <p:cond delay="0"/>
                                  </p:stCondLst>
                                  <p:childTnLst>
                                    <p:animMotion origin="layout" path="M -3.125E-6 -0.00555 L 0.14636 -0.12824 " pathEditMode="relative" rAng="0" ptsTypes="AA">
                                      <p:cBhvr>
                                        <p:cTn id="22" dur="2000" fill="hold"/>
                                        <p:tgtEl>
                                          <p:spTgt spid="38"/>
                                        </p:tgtEl>
                                        <p:attrNameLst>
                                          <p:attrName>ppt_x</p:attrName>
                                          <p:attrName>ppt_y</p:attrName>
                                        </p:attrNameLst>
                                      </p:cBhvr>
                                      <p:rCtr x="7318" y="-6134"/>
                                    </p:animMotion>
                                  </p:childTnLst>
                                </p:cTn>
                              </p:par>
                              <p:par>
                                <p:cTn id="23" presetID="63" presetClass="path" presetSubtype="0" accel="50000" decel="50000" fill="hold" grpId="0" nodeType="withEffect">
                                  <p:stCondLst>
                                    <p:cond delay="0"/>
                                  </p:stCondLst>
                                  <p:childTnLst>
                                    <p:animMotion origin="layout" path="M -3.75E-6 -0.00556 L 0.18138 -0.12778 " pathEditMode="relative" rAng="0" ptsTypes="AA">
                                      <p:cBhvr>
                                        <p:cTn id="24" dur="2000" fill="hold"/>
                                        <p:tgtEl>
                                          <p:spTgt spid="16"/>
                                        </p:tgtEl>
                                        <p:attrNameLst>
                                          <p:attrName>ppt_x</p:attrName>
                                          <p:attrName>ppt_y</p:attrName>
                                        </p:attrNameLst>
                                      </p:cBhvr>
                                      <p:rCtr x="9063" y="-6111"/>
                                    </p:animMotion>
                                  </p:childTnLst>
                                </p:cTn>
                              </p:par>
                              <p:par>
                                <p:cTn id="25" presetID="63" presetClass="path" presetSubtype="0" accel="50000" decel="50000" fill="hold" grpId="0" nodeType="withEffect">
                                  <p:stCondLst>
                                    <p:cond delay="0"/>
                                  </p:stCondLst>
                                  <p:childTnLst>
                                    <p:animMotion origin="layout" path="M 5E-6 0.00555 L 0.21823 -0.19283 " pathEditMode="relative" rAng="0" ptsTypes="AA">
                                      <p:cBhvr>
                                        <p:cTn id="26" dur="2000" fill="hold"/>
                                        <p:tgtEl>
                                          <p:spTgt spid="19"/>
                                        </p:tgtEl>
                                        <p:attrNameLst>
                                          <p:attrName>ppt_x</p:attrName>
                                          <p:attrName>ppt_y</p:attrName>
                                        </p:attrNameLst>
                                      </p:cBhvr>
                                      <p:rCtr x="10911" y="-99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2" grpId="0" animBg="1"/>
      <p:bldP spid="20" grpId="0" animBg="1"/>
      <p:bldP spid="16" grpId="0" animBg="1"/>
      <p:bldP spid="17" grpId="0" animBg="1"/>
      <p:bldP spid="19" grpId="0" animBg="1"/>
      <p:bldP spid="38" grpId="0" animBg="1"/>
      <p:bldP spid="39" grpId="0" animBg="1"/>
      <p:bldP spid="4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10000" y="1790583"/>
            <a:ext cx="9509760" cy="4343400"/>
          </a:xfrm>
        </p:spPr>
        <p:txBody>
          <a:bodyPr>
            <a:normAutofit/>
          </a:bodyPr>
          <a:lstStyle/>
          <a:p>
            <a:r>
              <a:rPr lang="en-US" sz="3200" dirty="0"/>
              <a:t>What would the 6</a:t>
            </a:r>
            <a:r>
              <a:rPr lang="en-US" sz="3200" baseline="30000" dirty="0"/>
              <a:t>th</a:t>
            </a:r>
            <a:r>
              <a:rPr lang="en-US" sz="3200" dirty="0"/>
              <a:t> case look like?  How many </a:t>
            </a:r>
            <a:r>
              <a:rPr lang="en-US" sz="3200" b="1" u="sng" dirty="0"/>
              <a:t>total</a:t>
            </a:r>
            <a:r>
              <a:rPr lang="en-US" sz="3200" dirty="0"/>
              <a:t> blocks would it have?  How do you know?</a:t>
            </a:r>
          </a:p>
          <a:p>
            <a:pPr marL="0" indent="0">
              <a:buNone/>
            </a:pPr>
            <a:endParaRPr lang="en-US" sz="3200" dirty="0"/>
          </a:p>
          <a:p>
            <a:r>
              <a:rPr lang="en-US" sz="3200" dirty="0"/>
              <a:t>How many blocks would there be in the n</a:t>
            </a:r>
            <a:r>
              <a:rPr lang="en-US" sz="3200" baseline="30000" dirty="0"/>
              <a:t>th</a:t>
            </a:r>
            <a:r>
              <a:rPr lang="en-US" sz="3200" dirty="0"/>
              <a:t> case?  How do you know?</a:t>
            </a:r>
          </a:p>
          <a:p>
            <a:endParaRPr lang="en-US" sz="2000" dirty="0"/>
          </a:p>
        </p:txBody>
      </p:sp>
      <p:sp>
        <p:nvSpPr>
          <p:cNvPr id="5" name="Title 1"/>
          <p:cNvSpPr txBox="1">
            <a:spLocks/>
          </p:cNvSpPr>
          <p:nvPr/>
        </p:nvSpPr>
        <p:spPr>
          <a:xfrm>
            <a:off x="810000" y="485804"/>
            <a:ext cx="9509760" cy="1088136"/>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ct val="0"/>
              </a:spcBef>
              <a:buFont typeface="Arial" pitchFamily="34" charset="0"/>
              <a:buNone/>
              <a:defRPr sz="3400" kern="1200">
                <a:solidFill>
                  <a:schemeClr val="tx1">
                    <a:lumMod val="75000"/>
                  </a:schemeClr>
                </a:solidFill>
                <a:latin typeface="+mj-lt"/>
                <a:ea typeface="+mj-ea"/>
                <a:cs typeface="+mj-cs"/>
              </a:defRPr>
            </a:lvl1pPr>
          </a:lstStyle>
          <a:p>
            <a:r>
              <a:rPr lang="en-US" sz="3600" b="1" dirty="0"/>
              <a:t>Team Collaboration</a:t>
            </a:r>
            <a:endParaRPr lang="en-US" sz="3600" dirty="0"/>
          </a:p>
        </p:txBody>
      </p:sp>
    </p:spTree>
    <p:extLst>
      <p:ext uri="{BB962C8B-B14F-4D97-AF65-F5344CB8AC3E}">
        <p14:creationId xmlns:p14="http://schemas.microsoft.com/office/powerpoint/2010/main" val="3108424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264D3BB7-705F-4A25-BC24-DCE6094B2F1B}"/>
              </a:ext>
            </a:extLst>
          </p:cNvPr>
          <p:cNvSpPr txBox="1"/>
          <p:nvPr/>
        </p:nvSpPr>
        <p:spPr>
          <a:xfrm>
            <a:off x="605909" y="2290661"/>
            <a:ext cx="3786810" cy="830997"/>
          </a:xfrm>
          <a:prstGeom prst="rect">
            <a:avLst/>
          </a:prstGeom>
          <a:noFill/>
        </p:spPr>
        <p:txBody>
          <a:bodyPr wrap="square" rtlCol="0">
            <a:spAutoFit/>
          </a:bodyPr>
          <a:lstStyle/>
          <a:p>
            <a:pPr algn="ctr"/>
            <a:r>
              <a:rPr lang="en-US" sz="2400" dirty="0"/>
              <a:t>Standards for Mathematical Content</a:t>
            </a:r>
          </a:p>
        </p:txBody>
      </p:sp>
      <p:sp>
        <p:nvSpPr>
          <p:cNvPr id="2" name="Rounded Rectangle 1"/>
          <p:cNvSpPr/>
          <p:nvPr/>
        </p:nvSpPr>
        <p:spPr>
          <a:xfrm>
            <a:off x="331046" y="2244495"/>
            <a:ext cx="4201416" cy="4363338"/>
          </a:xfrm>
          <a:prstGeom prst="roundRect">
            <a:avLst>
              <a:gd name="adj" fmla="val 12971"/>
            </a:avLst>
          </a:prstGeom>
          <a:noFill/>
          <a:ln>
            <a:solidFill>
              <a:srgbClr val="4A7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DAD61A91-0D2D-4EE9-9A99-46CCC834EF45}"/>
              </a:ext>
            </a:extLst>
          </p:cNvPr>
          <p:cNvPicPr>
            <a:picLocks noChangeAspect="1"/>
          </p:cNvPicPr>
          <p:nvPr/>
        </p:nvPicPr>
        <p:blipFill rotWithShape="1">
          <a:blip r:embed="rId3">
            <a:clrChange>
              <a:clrFrom>
                <a:srgbClr val="FEFEFE"/>
              </a:clrFrom>
              <a:clrTo>
                <a:srgbClr val="FEFEFE">
                  <a:alpha val="0"/>
                </a:srgbClr>
              </a:clrTo>
            </a:clrChange>
          </a:blip>
          <a:srcRect l="23979" t="52124" r="24891" b="6473"/>
          <a:stretch/>
        </p:blipFill>
        <p:spPr>
          <a:xfrm>
            <a:off x="4532462" y="2706160"/>
            <a:ext cx="7543507" cy="3435848"/>
          </a:xfrm>
          <a:prstGeom prst="rect">
            <a:avLst/>
          </a:prstGeom>
        </p:spPr>
      </p:pic>
      <p:sp>
        <p:nvSpPr>
          <p:cNvPr id="8" name="TextBox 7">
            <a:extLst>
              <a:ext uri="{FF2B5EF4-FFF2-40B4-BE49-F238E27FC236}">
                <a16:creationId xmlns:a16="http://schemas.microsoft.com/office/drawing/2014/main" id="{0E9B958B-D740-426E-82B5-E13E444C4FE8}"/>
              </a:ext>
            </a:extLst>
          </p:cNvPr>
          <p:cNvSpPr txBox="1"/>
          <p:nvPr/>
        </p:nvSpPr>
        <p:spPr>
          <a:xfrm>
            <a:off x="385351" y="576653"/>
            <a:ext cx="11456127" cy="1077218"/>
          </a:xfrm>
          <a:prstGeom prst="rect">
            <a:avLst/>
          </a:prstGeom>
          <a:noFill/>
        </p:spPr>
        <p:txBody>
          <a:bodyPr wrap="square" rtlCol="0">
            <a:spAutoFit/>
          </a:bodyPr>
          <a:lstStyle/>
          <a:p>
            <a:pPr algn="ctr"/>
            <a:r>
              <a:rPr lang="en-US" sz="3200" dirty="0"/>
              <a:t>How Do The NYS Next Generation Mathematics Learning Standards Support These Changing Expectations?</a:t>
            </a:r>
          </a:p>
        </p:txBody>
      </p:sp>
      <p:sp>
        <p:nvSpPr>
          <p:cNvPr id="10" name="TextBox 9">
            <a:extLst>
              <a:ext uri="{FF2B5EF4-FFF2-40B4-BE49-F238E27FC236}">
                <a16:creationId xmlns:a16="http://schemas.microsoft.com/office/drawing/2014/main" id="{DF5F5C1D-165B-43B2-9371-3BA1C809F7EE}"/>
              </a:ext>
            </a:extLst>
          </p:cNvPr>
          <p:cNvSpPr txBox="1"/>
          <p:nvPr/>
        </p:nvSpPr>
        <p:spPr>
          <a:xfrm>
            <a:off x="509449" y="1782830"/>
            <a:ext cx="11207932" cy="461665"/>
          </a:xfrm>
          <a:prstGeom prst="rect">
            <a:avLst/>
          </a:prstGeom>
          <a:noFill/>
        </p:spPr>
        <p:txBody>
          <a:bodyPr wrap="square" rtlCol="0">
            <a:spAutoFit/>
          </a:bodyPr>
          <a:lstStyle/>
          <a:p>
            <a:pPr algn="ctr"/>
            <a:r>
              <a:rPr lang="en-US" sz="2400" dirty="0"/>
              <a:t>Connecting Content to Practice</a:t>
            </a:r>
          </a:p>
        </p:txBody>
      </p:sp>
      <p:sp>
        <p:nvSpPr>
          <p:cNvPr id="3" name="TextBox 2"/>
          <p:cNvSpPr txBox="1"/>
          <p:nvPr/>
        </p:nvSpPr>
        <p:spPr>
          <a:xfrm>
            <a:off x="605909" y="3429000"/>
            <a:ext cx="1737976" cy="2677656"/>
          </a:xfrm>
          <a:prstGeom prst="rect">
            <a:avLst/>
          </a:prstGeom>
          <a:noFill/>
        </p:spPr>
        <p:txBody>
          <a:bodyPr wrap="none" rtlCol="0">
            <a:spAutoFit/>
          </a:bodyPr>
          <a:lstStyle/>
          <a:p>
            <a:r>
              <a:rPr lang="en-US" sz="2400" b="1" dirty="0"/>
              <a:t>NY-3.OA.9</a:t>
            </a:r>
          </a:p>
          <a:p>
            <a:r>
              <a:rPr lang="en-US" sz="2400" b="1" dirty="0"/>
              <a:t>NY-4.OA.5</a:t>
            </a:r>
          </a:p>
          <a:p>
            <a:r>
              <a:rPr lang="en-US" sz="2400" b="1" dirty="0"/>
              <a:t>NY-5.OA.3</a:t>
            </a:r>
          </a:p>
          <a:p>
            <a:r>
              <a:rPr lang="en-US" sz="2400" b="1" dirty="0"/>
              <a:t>NY-6.EE.1</a:t>
            </a:r>
          </a:p>
          <a:p>
            <a:r>
              <a:rPr lang="en-US" sz="2400" b="1" dirty="0"/>
              <a:t>NY-6.EE.2</a:t>
            </a:r>
          </a:p>
          <a:p>
            <a:r>
              <a:rPr lang="en-US" sz="2400" b="1" dirty="0"/>
              <a:t>NY-6.G.5</a:t>
            </a:r>
          </a:p>
          <a:p>
            <a:r>
              <a:rPr lang="en-US" sz="2400" b="1" dirty="0"/>
              <a:t>AI-F.BF.1a</a:t>
            </a:r>
          </a:p>
        </p:txBody>
      </p:sp>
    </p:spTree>
    <p:extLst>
      <p:ext uri="{BB962C8B-B14F-4D97-AF65-F5344CB8AC3E}">
        <p14:creationId xmlns:p14="http://schemas.microsoft.com/office/powerpoint/2010/main" val="924219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E9B958B-D740-426E-82B5-E13E444C4FE8}"/>
              </a:ext>
            </a:extLst>
          </p:cNvPr>
          <p:cNvSpPr txBox="1"/>
          <p:nvPr/>
        </p:nvSpPr>
        <p:spPr>
          <a:xfrm>
            <a:off x="385351" y="576653"/>
            <a:ext cx="11456127" cy="1077218"/>
          </a:xfrm>
          <a:prstGeom prst="rect">
            <a:avLst/>
          </a:prstGeom>
          <a:noFill/>
        </p:spPr>
        <p:txBody>
          <a:bodyPr wrap="square" rtlCol="0">
            <a:spAutoFit/>
          </a:bodyPr>
          <a:lstStyle/>
          <a:p>
            <a:pPr algn="ctr"/>
            <a:r>
              <a:rPr lang="en-US" sz="3200" dirty="0"/>
              <a:t>How Do The NYS Next Generation Mathematics Learning Standards Support These Changing Expectations?</a:t>
            </a:r>
          </a:p>
        </p:txBody>
      </p:sp>
      <p:sp>
        <p:nvSpPr>
          <p:cNvPr id="6" name="TextBox 5">
            <a:extLst>
              <a:ext uri="{FF2B5EF4-FFF2-40B4-BE49-F238E27FC236}">
                <a16:creationId xmlns:a16="http://schemas.microsoft.com/office/drawing/2014/main" id="{DF5F5C1D-165B-43B2-9371-3BA1C809F7EE}"/>
              </a:ext>
            </a:extLst>
          </p:cNvPr>
          <p:cNvSpPr txBox="1"/>
          <p:nvPr/>
        </p:nvSpPr>
        <p:spPr>
          <a:xfrm>
            <a:off x="509449" y="1782830"/>
            <a:ext cx="11207932" cy="461665"/>
          </a:xfrm>
          <a:prstGeom prst="rect">
            <a:avLst/>
          </a:prstGeom>
          <a:noFill/>
        </p:spPr>
        <p:txBody>
          <a:bodyPr wrap="square" rtlCol="0">
            <a:spAutoFit/>
          </a:bodyPr>
          <a:lstStyle/>
          <a:p>
            <a:pPr algn="ctr"/>
            <a:r>
              <a:rPr lang="en-US" sz="2400" dirty="0"/>
              <a:t>Connecting Content to Practice</a:t>
            </a:r>
          </a:p>
        </p:txBody>
      </p:sp>
      <p:sp>
        <p:nvSpPr>
          <p:cNvPr id="13" name="TextBox 12">
            <a:extLst>
              <a:ext uri="{FF2B5EF4-FFF2-40B4-BE49-F238E27FC236}">
                <a16:creationId xmlns:a16="http://schemas.microsoft.com/office/drawing/2014/main" id="{CD13190A-A998-4C0D-B204-F5763F77B4F5}"/>
              </a:ext>
            </a:extLst>
          </p:cNvPr>
          <p:cNvSpPr txBox="1"/>
          <p:nvPr/>
        </p:nvSpPr>
        <p:spPr>
          <a:xfrm>
            <a:off x="1385481" y="6059914"/>
            <a:ext cx="9421038" cy="523220"/>
          </a:xfrm>
          <a:prstGeom prst="rect">
            <a:avLst/>
          </a:prstGeom>
          <a:noFill/>
        </p:spPr>
        <p:txBody>
          <a:bodyPr wrap="square" rtlCol="0">
            <a:spAutoFit/>
          </a:bodyPr>
          <a:lstStyle/>
          <a:p>
            <a:pPr algn="ctr"/>
            <a:r>
              <a:rPr lang="en-US" sz="2800" b="1" dirty="0"/>
              <a:t>What are the Standards for Mathematical Practice?</a:t>
            </a:r>
          </a:p>
        </p:txBody>
      </p:sp>
      <p:grpSp>
        <p:nvGrpSpPr>
          <p:cNvPr id="18" name="Group 17"/>
          <p:cNvGrpSpPr/>
          <p:nvPr/>
        </p:nvGrpSpPr>
        <p:grpSpPr>
          <a:xfrm>
            <a:off x="1168598" y="2556552"/>
            <a:ext cx="3435532" cy="3161211"/>
            <a:chOff x="1440578" y="2556552"/>
            <a:chExt cx="3435532" cy="3161211"/>
          </a:xfrm>
        </p:grpSpPr>
        <p:sp>
          <p:nvSpPr>
            <p:cNvPr id="9" name="TextBox 8">
              <a:extLst>
                <a:ext uri="{FF2B5EF4-FFF2-40B4-BE49-F238E27FC236}">
                  <a16:creationId xmlns:a16="http://schemas.microsoft.com/office/drawing/2014/main" id="{264D3BB7-705F-4A25-BC24-DCE6094B2F1B}"/>
                </a:ext>
              </a:extLst>
            </p:cNvPr>
            <p:cNvSpPr txBox="1"/>
            <p:nvPr/>
          </p:nvSpPr>
          <p:spPr>
            <a:xfrm>
              <a:off x="1516329" y="3430088"/>
              <a:ext cx="3284027" cy="1384995"/>
            </a:xfrm>
            <a:prstGeom prst="rect">
              <a:avLst/>
            </a:prstGeom>
            <a:noFill/>
          </p:spPr>
          <p:txBody>
            <a:bodyPr wrap="square" rtlCol="0">
              <a:spAutoFit/>
            </a:bodyPr>
            <a:lstStyle/>
            <a:p>
              <a:pPr algn="ctr"/>
              <a:r>
                <a:rPr lang="en-US" sz="2800" b="1" dirty="0"/>
                <a:t>Standards for Mathematical</a:t>
              </a:r>
            </a:p>
            <a:p>
              <a:pPr algn="ctr"/>
              <a:r>
                <a:rPr lang="en-US" sz="2800" b="1" dirty="0"/>
                <a:t>Content</a:t>
              </a:r>
            </a:p>
          </p:txBody>
        </p:sp>
        <p:sp>
          <p:nvSpPr>
            <p:cNvPr id="12" name="Oval 11">
              <a:extLst>
                <a:ext uri="{FF2B5EF4-FFF2-40B4-BE49-F238E27FC236}">
                  <a16:creationId xmlns:a16="http://schemas.microsoft.com/office/drawing/2014/main" id="{E21CDE36-3BD9-4568-835A-19ABEAD3357F}"/>
                </a:ext>
              </a:extLst>
            </p:cNvPr>
            <p:cNvSpPr/>
            <p:nvPr/>
          </p:nvSpPr>
          <p:spPr>
            <a:xfrm>
              <a:off x="1440578" y="2556552"/>
              <a:ext cx="3435532" cy="3161211"/>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p:cNvGrpSpPr/>
          <p:nvPr/>
        </p:nvGrpSpPr>
        <p:grpSpPr>
          <a:xfrm>
            <a:off x="7569524" y="2541979"/>
            <a:ext cx="3435532" cy="3161211"/>
            <a:chOff x="7326434" y="2556552"/>
            <a:chExt cx="3435532" cy="3161211"/>
          </a:xfrm>
        </p:grpSpPr>
        <p:sp>
          <p:nvSpPr>
            <p:cNvPr id="7" name="Oval 6">
              <a:extLst>
                <a:ext uri="{FF2B5EF4-FFF2-40B4-BE49-F238E27FC236}">
                  <a16:creationId xmlns:a16="http://schemas.microsoft.com/office/drawing/2014/main" id="{3CB5A383-6A8A-4FFC-BA03-BFB950220E3A}"/>
                </a:ext>
              </a:extLst>
            </p:cNvPr>
            <p:cNvSpPr/>
            <p:nvPr/>
          </p:nvSpPr>
          <p:spPr>
            <a:xfrm>
              <a:off x="7326434" y="2556552"/>
              <a:ext cx="3435532" cy="3161211"/>
            </a:xfrm>
            <a:prstGeom prst="ellipse">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9D3005CA-5F8E-43AE-A11B-CE7FA2EE7691}"/>
                </a:ext>
              </a:extLst>
            </p:cNvPr>
            <p:cNvSpPr txBox="1"/>
            <p:nvPr/>
          </p:nvSpPr>
          <p:spPr>
            <a:xfrm>
              <a:off x="7659013" y="3421924"/>
              <a:ext cx="2770374" cy="1384995"/>
            </a:xfrm>
            <a:prstGeom prst="rect">
              <a:avLst/>
            </a:prstGeom>
            <a:noFill/>
          </p:spPr>
          <p:txBody>
            <a:bodyPr wrap="square" rtlCol="0">
              <a:spAutoFit/>
            </a:bodyPr>
            <a:lstStyle/>
            <a:p>
              <a:pPr algn="ctr"/>
              <a:r>
                <a:rPr lang="en-US" sz="2800" b="1" dirty="0"/>
                <a:t>Standards for Mathematical</a:t>
              </a:r>
            </a:p>
            <a:p>
              <a:pPr algn="ctr"/>
              <a:r>
                <a:rPr lang="en-US" sz="2800" b="1" dirty="0"/>
                <a:t>Practice</a:t>
              </a:r>
            </a:p>
          </p:txBody>
        </p:sp>
      </p:grpSp>
      <p:grpSp>
        <p:nvGrpSpPr>
          <p:cNvPr id="24" name="Group 23"/>
          <p:cNvGrpSpPr/>
          <p:nvPr/>
        </p:nvGrpSpPr>
        <p:grpSpPr>
          <a:xfrm>
            <a:off x="4362637" y="2556551"/>
            <a:ext cx="3448380" cy="3161211"/>
            <a:chOff x="4271551" y="2556552"/>
            <a:chExt cx="3448380" cy="3161211"/>
          </a:xfrm>
        </p:grpSpPr>
        <p:sp>
          <p:nvSpPr>
            <p:cNvPr id="17" name="Rectangle 16"/>
            <p:cNvSpPr/>
            <p:nvPr/>
          </p:nvSpPr>
          <p:spPr>
            <a:xfrm>
              <a:off x="4271551" y="4246603"/>
              <a:ext cx="3448380" cy="523220"/>
            </a:xfrm>
            <a:prstGeom prst="rect">
              <a:avLst/>
            </a:prstGeom>
          </p:spPr>
          <p:txBody>
            <a:bodyPr wrap="none">
              <a:spAutoFit/>
            </a:bodyPr>
            <a:lstStyle/>
            <a:p>
              <a:pPr algn="ctr"/>
              <a:r>
                <a:rPr lang="en-US" sz="2800" b="1" dirty="0"/>
                <a:t>Content &amp; Practice</a:t>
              </a:r>
              <a:endParaRPr lang="en-US" sz="2000" b="1" dirty="0"/>
            </a:p>
          </p:txBody>
        </p:sp>
        <p:sp>
          <p:nvSpPr>
            <p:cNvPr id="21" name="Oval 20">
              <a:extLst>
                <a:ext uri="{FF2B5EF4-FFF2-40B4-BE49-F238E27FC236}">
                  <a16:creationId xmlns:a16="http://schemas.microsoft.com/office/drawing/2014/main" id="{3CB5A383-6A8A-4FFC-BA03-BFB950220E3A}"/>
                </a:ext>
              </a:extLst>
            </p:cNvPr>
            <p:cNvSpPr/>
            <p:nvPr/>
          </p:nvSpPr>
          <p:spPr>
            <a:xfrm>
              <a:off x="4271551" y="2556552"/>
              <a:ext cx="3435532" cy="3161211"/>
            </a:xfrm>
            <a:prstGeom prst="ellipse">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9D3005CA-5F8E-43AE-A11B-CE7FA2EE7691}"/>
                </a:ext>
              </a:extLst>
            </p:cNvPr>
            <p:cNvSpPr txBox="1"/>
            <p:nvPr/>
          </p:nvSpPr>
          <p:spPr>
            <a:xfrm>
              <a:off x="4580095" y="3429000"/>
              <a:ext cx="2770374" cy="954107"/>
            </a:xfrm>
            <a:prstGeom prst="rect">
              <a:avLst/>
            </a:prstGeom>
            <a:noFill/>
          </p:spPr>
          <p:txBody>
            <a:bodyPr wrap="square" rtlCol="0">
              <a:spAutoFit/>
            </a:bodyPr>
            <a:lstStyle/>
            <a:p>
              <a:pPr algn="ctr"/>
              <a:r>
                <a:rPr lang="en-US" sz="2800" b="1" dirty="0"/>
                <a:t>Standards for Mathematical</a:t>
              </a:r>
            </a:p>
          </p:txBody>
        </p:sp>
      </p:grpSp>
    </p:spTree>
    <p:extLst>
      <p:ext uri="{BB962C8B-B14F-4D97-AF65-F5344CB8AC3E}">
        <p14:creationId xmlns:p14="http://schemas.microsoft.com/office/powerpoint/2010/main" val="804715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63" presetClass="path" presetSubtype="0" accel="50000" decel="50000" fill="hold" nodeType="clickEffect">
                                  <p:stCondLst>
                                    <p:cond delay="0"/>
                                  </p:stCondLst>
                                  <p:childTnLst>
                                    <p:animMotion origin="layout" path="M 1.25E-6 -7.40741E-7 L 0.26237 0.00023 " pathEditMode="relative" rAng="0" ptsTypes="AA">
                                      <p:cBhvr>
                                        <p:cTn id="14" dur="2000" fill="hold"/>
                                        <p:tgtEl>
                                          <p:spTgt spid="18"/>
                                        </p:tgtEl>
                                        <p:attrNameLst>
                                          <p:attrName>ppt_x</p:attrName>
                                          <p:attrName>ppt_y</p:attrName>
                                        </p:attrNameLst>
                                      </p:cBhvr>
                                      <p:rCtr x="13112" y="0"/>
                                    </p:animMotion>
                                  </p:childTnLst>
                                </p:cTn>
                              </p:par>
                              <p:par>
                                <p:cTn id="15" presetID="35" presetClass="path" presetSubtype="0" accel="50000" decel="50000" fill="hold" nodeType="withEffect">
                                  <p:stCondLst>
                                    <p:cond delay="0"/>
                                  </p:stCondLst>
                                  <p:childTnLst>
                                    <p:animMotion origin="layout" path="M 1.25E-6 2.59259E-6 L -0.26172 2.59259E-6 " pathEditMode="relative" rAng="0" ptsTypes="AA">
                                      <p:cBhvr>
                                        <p:cTn id="16" dur="2000" fill="hold"/>
                                        <p:tgtEl>
                                          <p:spTgt spid="19"/>
                                        </p:tgtEl>
                                        <p:attrNameLst>
                                          <p:attrName>ppt_x</p:attrName>
                                          <p:attrName>ppt_y</p:attrName>
                                        </p:attrNameLst>
                                      </p:cBhvr>
                                      <p:rCtr x="-13086" y="0"/>
                                    </p:animMotion>
                                  </p:childTnLst>
                                </p:cTn>
                              </p:par>
                            </p:childTnLst>
                          </p:cTn>
                        </p:par>
                        <p:par>
                          <p:cTn id="17" fill="hold">
                            <p:stCondLst>
                              <p:cond delay="2000"/>
                            </p:stCondLst>
                            <p:childTnLst>
                              <p:par>
                                <p:cTn id="18" presetID="1" presetClass="exit" presetSubtype="0" fill="hold" nodeType="afterEffect">
                                  <p:stCondLst>
                                    <p:cond delay="0"/>
                                  </p:stCondLst>
                                  <p:childTnLst>
                                    <p:set>
                                      <p:cBhvr>
                                        <p:cTn id="19" dur="1" fill="hold">
                                          <p:stCondLst>
                                            <p:cond delay="0"/>
                                          </p:stCondLst>
                                        </p:cTn>
                                        <p:tgtEl>
                                          <p:spTgt spid="18"/>
                                        </p:tgtEl>
                                        <p:attrNameLst>
                                          <p:attrName>style.visibility</p:attrName>
                                        </p:attrNameLst>
                                      </p:cBhvr>
                                      <p:to>
                                        <p:strVal val="hidden"/>
                                      </p:to>
                                    </p:set>
                                  </p:childTnLst>
                                </p:cTn>
                              </p:par>
                              <p:par>
                                <p:cTn id="20" presetID="1" presetClass="exit" presetSubtype="0" fill="hold" nodeType="withEffect">
                                  <p:stCondLst>
                                    <p:cond delay="0"/>
                                  </p:stCondLst>
                                  <p:childTnLst>
                                    <p:set>
                                      <p:cBhvr>
                                        <p:cTn id="21" dur="1" fill="hold">
                                          <p:stCondLst>
                                            <p:cond delay="0"/>
                                          </p:stCondLst>
                                        </p:cTn>
                                        <p:tgtEl>
                                          <p:spTgt spid="19"/>
                                        </p:tgtEl>
                                        <p:attrNameLst>
                                          <p:attrName>style.visibility</p:attrName>
                                        </p:attrNameLst>
                                      </p:cBhvr>
                                      <p:to>
                                        <p:strVal val="hidden"/>
                                      </p:to>
                                    </p:set>
                                  </p:childTnLst>
                                </p:cTn>
                              </p:par>
                              <p:par>
                                <p:cTn id="22" presetID="1" presetClass="entr" presetSubtype="0" fill="hold" nodeType="withEffect">
                                  <p:stCondLst>
                                    <p:cond delay="0"/>
                                  </p:stCondLst>
                                  <p:childTnLst>
                                    <p:set>
                                      <p:cBhvr>
                                        <p:cTn id="23" dur="1" fill="hold">
                                          <p:stCondLst>
                                            <p:cond delay="0"/>
                                          </p:stCondLst>
                                        </p:cTn>
                                        <p:tgtEl>
                                          <p:spTgt spid="24"/>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5188" y="129887"/>
            <a:ext cx="9509760" cy="1088136"/>
          </a:xfrm>
        </p:spPr>
        <p:txBody>
          <a:bodyPr/>
          <a:lstStyle/>
          <a:p>
            <a:r>
              <a:rPr lang="en-US" b="1" dirty="0"/>
              <a:t>Standards for Mathematical Practice</a:t>
            </a:r>
          </a:p>
        </p:txBody>
      </p:sp>
      <p:sp>
        <p:nvSpPr>
          <p:cNvPr id="3" name="Content Placeholder 2"/>
          <p:cNvSpPr>
            <a:spLocks noGrp="1"/>
          </p:cNvSpPr>
          <p:nvPr>
            <p:ph idx="1"/>
          </p:nvPr>
        </p:nvSpPr>
        <p:spPr>
          <a:xfrm>
            <a:off x="818712" y="1496633"/>
            <a:ext cx="10554574" cy="4143344"/>
          </a:xfrm>
        </p:spPr>
        <p:txBody>
          <a:bodyPr>
            <a:noAutofit/>
          </a:bodyPr>
          <a:lstStyle/>
          <a:p>
            <a:pPr marL="514350" indent="-514350">
              <a:buFont typeface="+mj-lt"/>
              <a:buAutoNum type="arabicPeriod"/>
            </a:pPr>
            <a:r>
              <a:rPr lang="en-US" sz="2400" b="1" dirty="0"/>
              <a:t>Make sense of problems and persevere in solving them</a:t>
            </a:r>
          </a:p>
          <a:p>
            <a:pPr marL="514350" indent="-514350">
              <a:buFont typeface="+mj-lt"/>
              <a:buAutoNum type="arabicPeriod"/>
            </a:pPr>
            <a:r>
              <a:rPr lang="en-US" sz="2400" b="1" dirty="0"/>
              <a:t>Reason abstractly and quantitatively</a:t>
            </a:r>
          </a:p>
          <a:p>
            <a:pPr marL="514350" indent="-514350">
              <a:buFont typeface="+mj-lt"/>
              <a:buAutoNum type="arabicPeriod"/>
            </a:pPr>
            <a:r>
              <a:rPr lang="en-US" sz="2400" b="1" dirty="0"/>
              <a:t>Construct viable arguments and critique the reasoning of others</a:t>
            </a:r>
          </a:p>
          <a:p>
            <a:pPr marL="514350" indent="-514350">
              <a:buFont typeface="+mj-lt"/>
              <a:buAutoNum type="arabicPeriod"/>
            </a:pPr>
            <a:r>
              <a:rPr lang="en-US" sz="2400" b="1" dirty="0"/>
              <a:t>Model with mathematics</a:t>
            </a:r>
          </a:p>
          <a:p>
            <a:pPr marL="514350" indent="-514350">
              <a:buFont typeface="+mj-lt"/>
              <a:buAutoNum type="arabicPeriod"/>
            </a:pPr>
            <a:r>
              <a:rPr lang="en-US" sz="2400" b="1" dirty="0"/>
              <a:t>Use appropriate tools strategically</a:t>
            </a:r>
          </a:p>
          <a:p>
            <a:pPr marL="514350" indent="-514350">
              <a:buFont typeface="+mj-lt"/>
              <a:buAutoNum type="arabicPeriod"/>
            </a:pPr>
            <a:r>
              <a:rPr lang="en-US" sz="2400" b="1" dirty="0"/>
              <a:t>Attend to precision</a:t>
            </a:r>
          </a:p>
          <a:p>
            <a:pPr marL="514350" indent="-514350">
              <a:buFont typeface="+mj-lt"/>
              <a:buAutoNum type="arabicPeriod"/>
            </a:pPr>
            <a:r>
              <a:rPr lang="en-US" sz="2400" b="1" dirty="0"/>
              <a:t>Look for and make use of structure</a:t>
            </a:r>
          </a:p>
          <a:p>
            <a:pPr marL="514350" indent="-514350">
              <a:buFont typeface="+mj-lt"/>
              <a:buAutoNum type="arabicPeriod"/>
            </a:pPr>
            <a:r>
              <a:rPr lang="en-US" sz="2400" b="1" dirty="0"/>
              <a:t>Look for and express regularity in repeated reasoning</a:t>
            </a:r>
          </a:p>
        </p:txBody>
      </p:sp>
    </p:spTree>
    <p:extLst>
      <p:ext uri="{BB962C8B-B14F-4D97-AF65-F5344CB8AC3E}">
        <p14:creationId xmlns:p14="http://schemas.microsoft.com/office/powerpoint/2010/main" val="3217340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10000" y="1790583"/>
            <a:ext cx="9509760" cy="4343400"/>
          </a:xfrm>
        </p:spPr>
        <p:txBody>
          <a:bodyPr>
            <a:normAutofit/>
          </a:bodyPr>
          <a:lstStyle/>
          <a:p>
            <a:r>
              <a:rPr lang="en-US" sz="2400" dirty="0"/>
              <a:t>Each table has been assigned a number</a:t>
            </a:r>
          </a:p>
          <a:p>
            <a:r>
              <a:rPr lang="en-US" sz="2400" dirty="0"/>
              <a:t>At your table fill in the following sentence frame:</a:t>
            </a:r>
            <a:endParaRPr lang="en-US" sz="2800" dirty="0"/>
          </a:p>
        </p:txBody>
      </p:sp>
      <p:sp>
        <p:nvSpPr>
          <p:cNvPr id="5" name="Title 1"/>
          <p:cNvSpPr txBox="1">
            <a:spLocks/>
          </p:cNvSpPr>
          <p:nvPr/>
        </p:nvSpPr>
        <p:spPr>
          <a:xfrm>
            <a:off x="810000" y="485804"/>
            <a:ext cx="9509760" cy="1088136"/>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ct val="0"/>
              </a:spcBef>
              <a:buFont typeface="Arial" pitchFamily="34" charset="0"/>
              <a:buNone/>
              <a:defRPr sz="3400" kern="1200">
                <a:solidFill>
                  <a:schemeClr val="tx1">
                    <a:lumMod val="75000"/>
                  </a:schemeClr>
                </a:solidFill>
                <a:latin typeface="+mj-lt"/>
                <a:ea typeface="+mj-ea"/>
                <a:cs typeface="+mj-cs"/>
              </a:defRPr>
            </a:lvl1pPr>
          </a:lstStyle>
          <a:p>
            <a:r>
              <a:rPr lang="en-US" sz="3600" b="1" dirty="0"/>
              <a:t>Table Talk</a:t>
            </a:r>
            <a:endParaRPr lang="en-US" sz="3600" dirty="0"/>
          </a:p>
        </p:txBody>
      </p:sp>
      <p:sp>
        <p:nvSpPr>
          <p:cNvPr id="2" name="Rectangle 1"/>
          <p:cNvSpPr/>
          <p:nvPr/>
        </p:nvSpPr>
        <p:spPr>
          <a:xfrm>
            <a:off x="1362090" y="3674853"/>
            <a:ext cx="9089373" cy="1077218"/>
          </a:xfrm>
          <a:prstGeom prst="rect">
            <a:avLst/>
          </a:prstGeom>
        </p:spPr>
        <p:txBody>
          <a:bodyPr wrap="square">
            <a:spAutoFit/>
          </a:bodyPr>
          <a:lstStyle/>
          <a:p>
            <a:pPr algn="ctr"/>
            <a:r>
              <a:rPr lang="en-US" sz="3200" dirty="0"/>
              <a:t>SMP ________ Looked like _________ and Sounded like ____________ during </a:t>
            </a:r>
            <a:r>
              <a:rPr lang="en-US" sz="3200"/>
              <a:t>this activity.</a:t>
            </a:r>
            <a:endParaRPr lang="en-US" sz="3200" dirty="0"/>
          </a:p>
        </p:txBody>
      </p:sp>
    </p:spTree>
    <p:extLst>
      <p:ext uri="{BB962C8B-B14F-4D97-AF65-F5344CB8AC3E}">
        <p14:creationId xmlns:p14="http://schemas.microsoft.com/office/powerpoint/2010/main" val="3162465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15128" y="0"/>
            <a:ext cx="12076872" cy="6510090"/>
          </a:xfrm>
          <a:prstGeom prst="rect">
            <a:avLst/>
          </a:prstGeom>
        </p:spPr>
      </p:pic>
      <p:sp>
        <p:nvSpPr>
          <p:cNvPr id="3" name="Rectangle 2">
            <a:extLst>
              <a:ext uri="{FF2B5EF4-FFF2-40B4-BE49-F238E27FC236}">
                <a16:creationId xmlns:a16="http://schemas.microsoft.com/office/drawing/2014/main" id="{3AC26AC9-D657-4933-B696-DF416A57E8D3}"/>
              </a:ext>
            </a:extLst>
          </p:cNvPr>
          <p:cNvSpPr/>
          <p:nvPr/>
        </p:nvSpPr>
        <p:spPr>
          <a:xfrm>
            <a:off x="387626" y="348482"/>
            <a:ext cx="11589026" cy="3477875"/>
          </a:xfrm>
          <a:prstGeom prst="rect">
            <a:avLst/>
          </a:prstGeom>
          <a:solidFill>
            <a:schemeClr val="tx1">
              <a:lumMod val="20000"/>
              <a:lumOff val="80000"/>
            </a:schemeClr>
          </a:solidFill>
        </p:spPr>
        <p:txBody>
          <a:bodyPr wrap="square">
            <a:spAutoFit/>
          </a:bodyPr>
          <a:lstStyle/>
          <a:p>
            <a:r>
              <a:rPr lang="en-US" sz="2000" dirty="0">
                <a:solidFill>
                  <a:srgbClr val="000000"/>
                </a:solidFill>
                <a:latin typeface="Helvetica Neue"/>
              </a:rPr>
              <a:t>Work as an impactful and motivated data scientist developing technical </a:t>
            </a:r>
            <a:r>
              <a:rPr lang="en-US" sz="2000" b="1" dirty="0">
                <a:solidFill>
                  <a:schemeClr val="accent3">
                    <a:lumMod val="75000"/>
                  </a:schemeClr>
                </a:solidFill>
                <a:latin typeface="Helvetica Neue"/>
              </a:rPr>
              <a:t>solutions to complex problems</a:t>
            </a:r>
            <a:r>
              <a:rPr lang="en-US" sz="2000" dirty="0">
                <a:solidFill>
                  <a:srgbClr val="000000"/>
                </a:solidFill>
                <a:latin typeface="Helvetica Neue"/>
              </a:rPr>
              <a:t>. </a:t>
            </a:r>
            <a:r>
              <a:rPr lang="en-US" sz="2000" b="1" dirty="0">
                <a:solidFill>
                  <a:schemeClr val="accent4">
                    <a:lumMod val="75000"/>
                  </a:schemeClr>
                </a:solidFill>
                <a:latin typeface="Helvetica Neue"/>
              </a:rPr>
              <a:t>Analyze data to identify trends </a:t>
            </a:r>
            <a:r>
              <a:rPr lang="en-US" sz="2000" dirty="0">
                <a:solidFill>
                  <a:srgbClr val="000000"/>
                </a:solidFill>
                <a:latin typeface="Helvetica Neue"/>
              </a:rPr>
              <a:t>and support the development of mission-related analyses, using techniques such as econometrics regression analysis, cluster analysis, Bayesian analysis, discriminant analysis, sentiment analysis, support vector machines, survival analysis, and other modes of machine learning. </a:t>
            </a:r>
            <a:r>
              <a:rPr lang="en-US" sz="2000" b="1" dirty="0">
                <a:solidFill>
                  <a:schemeClr val="accent3">
                    <a:lumMod val="75000"/>
                  </a:schemeClr>
                </a:solidFill>
                <a:latin typeface="Helvetica Neue"/>
              </a:rPr>
              <a:t>Contribute to the development of new concepts</a:t>
            </a:r>
            <a:r>
              <a:rPr lang="en-US" sz="2000" dirty="0">
                <a:solidFill>
                  <a:schemeClr val="accent3">
                    <a:lumMod val="75000"/>
                  </a:schemeClr>
                </a:solidFill>
                <a:latin typeface="Helvetica Neue"/>
              </a:rPr>
              <a:t> </a:t>
            </a:r>
            <a:r>
              <a:rPr lang="en-US" sz="2000" dirty="0">
                <a:solidFill>
                  <a:srgbClr val="000000"/>
                </a:solidFill>
                <a:latin typeface="Helvetica Neue"/>
              </a:rPr>
              <a:t>and experiments, translate these ideas into executable action plans, and </a:t>
            </a:r>
            <a:r>
              <a:rPr lang="en-US" sz="2000" b="1" dirty="0">
                <a:solidFill>
                  <a:schemeClr val="accent4">
                    <a:lumMod val="75000"/>
                  </a:schemeClr>
                </a:solidFill>
                <a:latin typeface="Helvetica Neue"/>
              </a:rPr>
              <a:t>communicate</a:t>
            </a:r>
            <a:r>
              <a:rPr lang="en-US" sz="2000" b="1" dirty="0">
                <a:solidFill>
                  <a:schemeClr val="accent3">
                    <a:lumMod val="75000"/>
                  </a:schemeClr>
                </a:solidFill>
                <a:latin typeface="Helvetica Neue"/>
              </a:rPr>
              <a:t> </a:t>
            </a:r>
            <a:r>
              <a:rPr lang="en-US" sz="2000" dirty="0">
                <a:solidFill>
                  <a:srgbClr val="000000"/>
                </a:solidFill>
                <a:latin typeface="Helvetica Neue"/>
              </a:rPr>
              <a:t>these plans to a diverse client base</a:t>
            </a:r>
            <a:r>
              <a:rPr lang="en-US" sz="2000" b="1" dirty="0">
                <a:solidFill>
                  <a:schemeClr val="accent3">
                    <a:lumMod val="75000"/>
                  </a:schemeClr>
                </a:solidFill>
                <a:latin typeface="Helvetica Neue"/>
              </a:rPr>
              <a:t>. Create mathematical models </a:t>
            </a:r>
            <a:r>
              <a:rPr lang="en-US" sz="2000" dirty="0">
                <a:solidFill>
                  <a:srgbClr val="000000"/>
                </a:solidFill>
                <a:latin typeface="Helvetica Neue"/>
              </a:rPr>
              <a:t>and programs used to test solutions to complex systems. Work within cross-functional teams to engage the client, comprehend the client's problems, develop strategic analytical products, support requirements analysis, including process and systems analyses, support the development of business and system architectures, and define actionable system requirements. </a:t>
            </a:r>
            <a:endParaRPr lang="en-US" sz="2000" dirty="0"/>
          </a:p>
        </p:txBody>
      </p:sp>
      <p:sp>
        <p:nvSpPr>
          <p:cNvPr id="2" name="Rectangle 1"/>
          <p:cNvSpPr/>
          <p:nvPr/>
        </p:nvSpPr>
        <p:spPr>
          <a:xfrm>
            <a:off x="115127" y="6510090"/>
            <a:ext cx="11081959" cy="3484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chemeClr val="tx1"/>
                </a:solidFill>
              </a:rPr>
              <a:t>Source: https://www.clearancejobs.com/jobs/2618108/data-scientist-junior-in-washington-dc-at-booz-allen-hamilton</a:t>
            </a:r>
          </a:p>
        </p:txBody>
      </p:sp>
    </p:spTree>
    <p:extLst>
      <p:ext uri="{BB962C8B-B14F-4D97-AF65-F5344CB8AC3E}">
        <p14:creationId xmlns:p14="http://schemas.microsoft.com/office/powerpoint/2010/main" val="901433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05991" y="1675478"/>
            <a:ext cx="6580017" cy="4342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1"/>
          <p:cNvSpPr txBox="1">
            <a:spLocks/>
          </p:cNvSpPr>
          <p:nvPr/>
        </p:nvSpPr>
        <p:spPr>
          <a:xfrm>
            <a:off x="1341120" y="438912"/>
            <a:ext cx="9509760" cy="1088136"/>
          </a:xfrm>
          <a:prstGeom prst="rect">
            <a:avLst/>
          </a:prstGeom>
        </p:spPr>
        <p:txBody>
          <a:bodyPr vert="horz" lIns="91440" tIns="45720" rIns="91440" bIns="45720" rtlCol="0" anchor="b">
            <a:normAutofit fontScale="52500" lnSpcReduction="20000"/>
          </a:bodyPr>
          <a:lstStyle>
            <a:lvl1pPr marL="0" indent="0" algn="ctr" defTabSz="914400" rtl="0" eaLnBrk="1" latinLnBrk="0" hangingPunct="1">
              <a:lnSpc>
                <a:spcPct val="90000"/>
              </a:lnSpc>
              <a:spcBef>
                <a:spcPct val="0"/>
              </a:spcBef>
              <a:buFont typeface="Arial" pitchFamily="34" charset="0"/>
              <a:buNone/>
              <a:defRPr sz="6000" kern="1200">
                <a:solidFill>
                  <a:schemeClr val="tx1">
                    <a:lumMod val="75000"/>
                  </a:schemeClr>
                </a:solidFill>
                <a:latin typeface="+mj-lt"/>
                <a:ea typeface="+mj-ea"/>
                <a:cs typeface="+mj-cs"/>
              </a:defRPr>
            </a:lvl1pPr>
          </a:lstStyle>
          <a:p>
            <a:pPr>
              <a:lnSpc>
                <a:spcPct val="120000"/>
              </a:lnSpc>
            </a:pPr>
            <a:r>
              <a:rPr lang="en-US" dirty="0">
                <a:solidFill>
                  <a:schemeClr val="tx1"/>
                </a:solidFill>
              </a:rPr>
              <a:t>What do the Standards for Mathematical Practice Look and Sound Like in Kindergarten?</a:t>
            </a:r>
          </a:p>
        </p:txBody>
      </p:sp>
      <p:sp>
        <p:nvSpPr>
          <p:cNvPr id="4" name="Rectangle 3"/>
          <p:cNvSpPr/>
          <p:nvPr/>
        </p:nvSpPr>
        <p:spPr>
          <a:xfrm>
            <a:off x="1374475" y="6166388"/>
            <a:ext cx="9658709" cy="461665"/>
          </a:xfrm>
          <a:prstGeom prst="rect">
            <a:avLst/>
          </a:prstGeom>
        </p:spPr>
        <p:txBody>
          <a:bodyPr wrap="square">
            <a:spAutoFit/>
          </a:bodyPr>
          <a:lstStyle/>
          <a:p>
            <a:pPr algn="ctr"/>
            <a:r>
              <a:rPr lang="en-US" sz="2400" b="1" dirty="0"/>
              <a:t>https://www.teachingchannel.org/videos/pre-k-math-lesson</a:t>
            </a:r>
            <a:endParaRPr lang="en-US" sz="2400" b="1" dirty="0">
              <a:hlinkClick r:id="rId5"/>
            </a:endParaRPr>
          </a:p>
        </p:txBody>
      </p:sp>
    </p:spTree>
    <p:extLst>
      <p:ext uri="{BB962C8B-B14F-4D97-AF65-F5344CB8AC3E}">
        <p14:creationId xmlns:p14="http://schemas.microsoft.com/office/powerpoint/2010/main" val="1823310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ED586BA-28B8-438E-B722-E3ABDF6C8533}"/>
              </a:ext>
            </a:extLst>
          </p:cNvPr>
          <p:cNvSpPr txBox="1"/>
          <p:nvPr/>
        </p:nvSpPr>
        <p:spPr>
          <a:xfrm>
            <a:off x="1673618" y="600255"/>
            <a:ext cx="8844764" cy="5693866"/>
          </a:xfrm>
          <a:prstGeom prst="rect">
            <a:avLst/>
          </a:prstGeom>
          <a:noFill/>
        </p:spPr>
        <p:txBody>
          <a:bodyPr wrap="square" rtlCol="0" anchor="t">
            <a:spAutoFit/>
          </a:bodyPr>
          <a:lstStyle/>
          <a:p>
            <a:pPr algn="ctr"/>
            <a:r>
              <a:rPr lang="en-US" sz="2800" dirty="0"/>
              <a:t>NYSED Office of Curriculum and Instruction</a:t>
            </a:r>
          </a:p>
          <a:p>
            <a:pPr algn="ctr"/>
            <a:r>
              <a:rPr lang="en-US" sz="2800" dirty="0"/>
              <a:t> 518-474-5922</a:t>
            </a:r>
          </a:p>
          <a:p>
            <a:endParaRPr lang="en-US" dirty="0"/>
          </a:p>
          <a:p>
            <a:pPr algn="ctr"/>
            <a:r>
              <a:rPr lang="en-US" sz="2000" dirty="0"/>
              <a:t>John Svendsen (NYSED Math Associate)      </a:t>
            </a:r>
            <a:r>
              <a:rPr lang="en-US" sz="2000" dirty="0">
                <a:hlinkClick r:id="rId3"/>
              </a:rPr>
              <a:t>John.Svendsen@nysed.gov</a:t>
            </a:r>
            <a:endParaRPr lang="en-US" sz="2000" dirty="0"/>
          </a:p>
          <a:p>
            <a:pPr algn="ctr"/>
            <a:endParaRPr lang="en-US" sz="2000" dirty="0"/>
          </a:p>
          <a:p>
            <a:pPr algn="ctr"/>
            <a:r>
              <a:rPr lang="en-US" sz="2000" dirty="0"/>
              <a:t>Sue Brockley (NYSED Math Associate)           </a:t>
            </a:r>
            <a:r>
              <a:rPr lang="en-US" sz="2000" dirty="0">
                <a:hlinkClick r:id="rId4"/>
              </a:rPr>
              <a:t>Susan.Brockley@nysed.gov</a:t>
            </a:r>
            <a:endParaRPr lang="en-US" sz="2000" dirty="0"/>
          </a:p>
          <a:p>
            <a:pPr algn="ctr"/>
            <a:endParaRPr lang="en-US" dirty="0"/>
          </a:p>
          <a:p>
            <a:pPr algn="ctr"/>
            <a:r>
              <a:rPr lang="en-US" sz="2800" dirty="0"/>
              <a:t>Boards of Cooperative Educational Services (BOCES)</a:t>
            </a:r>
          </a:p>
          <a:p>
            <a:pPr algn="ctr"/>
            <a:r>
              <a:rPr lang="en-US" sz="2800" dirty="0"/>
              <a:t>Staff and Curriculum Development Network </a:t>
            </a:r>
          </a:p>
          <a:p>
            <a:pPr algn="ctr"/>
            <a:r>
              <a:rPr lang="en-US" sz="2800" dirty="0"/>
              <a:t>(S/CDN)</a:t>
            </a:r>
          </a:p>
          <a:p>
            <a:pPr algn="ctr"/>
            <a:r>
              <a:rPr lang="en-US" sz="2000" dirty="0">
                <a:hlinkClick r:id="rId5"/>
              </a:rPr>
              <a:t>NYSCDN.COM</a:t>
            </a:r>
            <a:br>
              <a:rPr lang="en-US" sz="2400" dirty="0"/>
            </a:br>
            <a:r>
              <a:rPr lang="en-US" sz="2400" i="1" dirty="0"/>
              <a:t>Whose mission is to strengthen the capacity of school districts to promote successful attainment of the New York State Standards by all students.</a:t>
            </a:r>
            <a:endParaRPr lang="en-US" sz="2400" dirty="0"/>
          </a:p>
        </p:txBody>
      </p:sp>
    </p:spTree>
    <p:extLst>
      <p:ext uri="{BB962C8B-B14F-4D97-AF65-F5344CB8AC3E}">
        <p14:creationId xmlns:p14="http://schemas.microsoft.com/office/powerpoint/2010/main" val="2089683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8FAC5A7-2282-4316-8AA5-293C4C62FD92}"/>
              </a:ext>
            </a:extLst>
          </p:cNvPr>
          <p:cNvPicPr>
            <a:picLocks noChangeAspect="1"/>
          </p:cNvPicPr>
          <p:nvPr/>
        </p:nvPicPr>
        <p:blipFill rotWithShape="1">
          <a:blip r:embed="rId3"/>
          <a:srcRect l="4072" t="11809" r="4429" b="6667"/>
          <a:stretch/>
        </p:blipFill>
        <p:spPr>
          <a:xfrm>
            <a:off x="518160" y="182880"/>
            <a:ext cx="11155680" cy="5590904"/>
          </a:xfrm>
          <a:prstGeom prst="rect">
            <a:avLst/>
          </a:prstGeom>
        </p:spPr>
      </p:pic>
      <p:sp>
        <p:nvSpPr>
          <p:cNvPr id="5" name="Star: 5 Points 4">
            <a:extLst>
              <a:ext uri="{FF2B5EF4-FFF2-40B4-BE49-F238E27FC236}">
                <a16:creationId xmlns:a16="http://schemas.microsoft.com/office/drawing/2014/main" id="{9F3D6D88-A0F0-4768-AE4E-EE2BF10CCECF}"/>
              </a:ext>
            </a:extLst>
          </p:cNvPr>
          <p:cNvSpPr/>
          <p:nvPr/>
        </p:nvSpPr>
        <p:spPr>
          <a:xfrm>
            <a:off x="2913016" y="4781006"/>
            <a:ext cx="613955" cy="54864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tar: 5 Points 5">
            <a:extLst>
              <a:ext uri="{FF2B5EF4-FFF2-40B4-BE49-F238E27FC236}">
                <a16:creationId xmlns:a16="http://schemas.microsoft.com/office/drawing/2014/main" id="{3912711F-150D-4A71-9F86-0DF87B792D4D}"/>
              </a:ext>
            </a:extLst>
          </p:cNvPr>
          <p:cNvSpPr/>
          <p:nvPr/>
        </p:nvSpPr>
        <p:spPr>
          <a:xfrm>
            <a:off x="9100456" y="2542903"/>
            <a:ext cx="613955" cy="54864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27979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0597B30-7949-4ED9-96B5-005BABF2293C}" type="slidenum">
              <a:rPr lang="en-US" smtClean="0"/>
              <a:pPr/>
              <a:t>40</a:t>
            </a:fld>
            <a:endParaRPr lang="en-US" dirty="0"/>
          </a:p>
        </p:txBody>
      </p:sp>
      <p:sp>
        <p:nvSpPr>
          <p:cNvPr id="3" name="Rectangle 2"/>
          <p:cNvSpPr/>
          <p:nvPr/>
        </p:nvSpPr>
        <p:spPr>
          <a:xfrm>
            <a:off x="2185102" y="966557"/>
            <a:ext cx="4572000" cy="1477328"/>
          </a:xfrm>
          <a:prstGeom prst="rect">
            <a:avLst/>
          </a:prstGeom>
          <a:solidFill>
            <a:srgbClr val="FFC000"/>
          </a:solidFill>
        </p:spPr>
        <p:txBody>
          <a:bodyPr>
            <a:spAutoFit/>
          </a:bodyPr>
          <a:lstStyle/>
          <a:p>
            <a:r>
              <a:rPr lang="en-US" dirty="0"/>
              <a:t>The Math and ELA Leadership Teams plan the logistics for the standards review process including developing materials and providing guidance for the Standards Review Committees.</a:t>
            </a:r>
          </a:p>
        </p:txBody>
      </p:sp>
      <p:sp>
        <p:nvSpPr>
          <p:cNvPr id="4" name="Rectangle 3"/>
          <p:cNvSpPr/>
          <p:nvPr/>
        </p:nvSpPr>
        <p:spPr>
          <a:xfrm>
            <a:off x="1828800" y="4572001"/>
            <a:ext cx="4572000" cy="1200329"/>
          </a:xfrm>
          <a:prstGeom prst="rect">
            <a:avLst/>
          </a:prstGeom>
          <a:solidFill>
            <a:srgbClr val="FFC000"/>
          </a:solidFill>
        </p:spPr>
        <p:txBody>
          <a:bodyPr>
            <a:spAutoFit/>
          </a:bodyPr>
          <a:lstStyle/>
          <a:p>
            <a:r>
              <a:rPr lang="en-US" dirty="0"/>
              <a:t>Both Math and ELA Committees are split into grade band subcommittees; and into course subcommittees for high school math.</a:t>
            </a:r>
          </a:p>
        </p:txBody>
      </p:sp>
      <p:sp>
        <p:nvSpPr>
          <p:cNvPr id="6" name="Rounded Rectangle 5"/>
          <p:cNvSpPr/>
          <p:nvPr/>
        </p:nvSpPr>
        <p:spPr>
          <a:xfrm>
            <a:off x="6757102" y="585557"/>
            <a:ext cx="1790700" cy="12113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BOCES/SCDN</a:t>
            </a:r>
          </a:p>
        </p:txBody>
      </p:sp>
      <p:sp>
        <p:nvSpPr>
          <p:cNvPr id="10" name="Rounded Rectangle 9"/>
          <p:cNvSpPr/>
          <p:nvPr/>
        </p:nvSpPr>
        <p:spPr>
          <a:xfrm>
            <a:off x="8529409" y="1804757"/>
            <a:ext cx="1790700" cy="1211318"/>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NYSED</a:t>
            </a:r>
          </a:p>
        </p:txBody>
      </p:sp>
      <p:sp>
        <p:nvSpPr>
          <p:cNvPr id="11" name="Rounded Rectangle 10"/>
          <p:cNvSpPr/>
          <p:nvPr/>
        </p:nvSpPr>
        <p:spPr>
          <a:xfrm>
            <a:off x="8547802" y="585557"/>
            <a:ext cx="1790700" cy="1211318"/>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NYC DOE</a:t>
            </a:r>
          </a:p>
        </p:txBody>
      </p:sp>
      <p:sp>
        <p:nvSpPr>
          <p:cNvPr id="12" name="Rounded Rectangle 11"/>
          <p:cNvSpPr/>
          <p:nvPr/>
        </p:nvSpPr>
        <p:spPr>
          <a:xfrm>
            <a:off x="6778123" y="1804757"/>
            <a:ext cx="1790700" cy="1211318"/>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NYSUT</a:t>
            </a:r>
          </a:p>
        </p:txBody>
      </p:sp>
      <p:sp>
        <p:nvSpPr>
          <p:cNvPr id="14" name="Rounded Rectangle 13"/>
          <p:cNvSpPr/>
          <p:nvPr/>
        </p:nvSpPr>
        <p:spPr>
          <a:xfrm>
            <a:off x="7976302" y="1423757"/>
            <a:ext cx="1143000" cy="685800"/>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tx1"/>
                </a:solidFill>
              </a:rPr>
              <a:t>Standards Review Leadership Team</a:t>
            </a:r>
          </a:p>
        </p:txBody>
      </p:sp>
      <p:sp>
        <p:nvSpPr>
          <p:cNvPr id="15" name="Rectangle 14"/>
          <p:cNvSpPr/>
          <p:nvPr/>
        </p:nvSpPr>
        <p:spPr>
          <a:xfrm>
            <a:off x="6400800" y="3639245"/>
            <a:ext cx="3886200" cy="46863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Grade Band Committees</a:t>
            </a:r>
          </a:p>
        </p:txBody>
      </p:sp>
      <p:sp>
        <p:nvSpPr>
          <p:cNvPr id="16" name="Rectangle 15"/>
          <p:cNvSpPr/>
          <p:nvPr/>
        </p:nvSpPr>
        <p:spPr>
          <a:xfrm>
            <a:off x="6400800" y="4114800"/>
            <a:ext cx="3886200" cy="45720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Facilitator</a:t>
            </a:r>
            <a:r>
              <a:rPr lang="en-US" sz="1600" dirty="0">
                <a:solidFill>
                  <a:schemeClr val="tx1"/>
                </a:solidFill>
              </a:rPr>
              <a:t>: Content Advisory Member</a:t>
            </a:r>
          </a:p>
        </p:txBody>
      </p:sp>
      <p:sp>
        <p:nvSpPr>
          <p:cNvPr id="17" name="Rectangle 16"/>
          <p:cNvSpPr/>
          <p:nvPr/>
        </p:nvSpPr>
        <p:spPr>
          <a:xfrm>
            <a:off x="6400800" y="4576466"/>
            <a:ext cx="3886200" cy="681335"/>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tx1"/>
                </a:solidFill>
              </a:rPr>
              <a:t>Teachers</a:t>
            </a:r>
            <a:r>
              <a:rPr lang="en-US" dirty="0">
                <a:solidFill>
                  <a:schemeClr val="tx1"/>
                </a:solidFill>
              </a:rPr>
              <a:t>: P-12, ENL, Special Education</a:t>
            </a:r>
          </a:p>
        </p:txBody>
      </p:sp>
      <p:sp>
        <p:nvSpPr>
          <p:cNvPr id="18" name="Rectangle 17"/>
          <p:cNvSpPr/>
          <p:nvPr/>
        </p:nvSpPr>
        <p:spPr>
          <a:xfrm>
            <a:off x="6400800" y="5257801"/>
            <a:ext cx="3886200" cy="537865"/>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chemeClr val="tx1"/>
                </a:solidFill>
              </a:rPr>
              <a:t>Administrators</a:t>
            </a:r>
            <a:r>
              <a:rPr lang="en-US" sz="1600" dirty="0">
                <a:solidFill>
                  <a:schemeClr val="tx1"/>
                </a:solidFill>
              </a:rPr>
              <a:t>:  Building level, District level, Instructional Coaches</a:t>
            </a:r>
          </a:p>
        </p:txBody>
      </p:sp>
      <p:sp>
        <p:nvSpPr>
          <p:cNvPr id="19" name="Rectangle 18"/>
          <p:cNvSpPr/>
          <p:nvPr/>
        </p:nvSpPr>
        <p:spPr>
          <a:xfrm>
            <a:off x="6400800" y="5795665"/>
            <a:ext cx="3886200" cy="528935"/>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chemeClr val="tx1"/>
                </a:solidFill>
              </a:rPr>
              <a:t>College Professors</a:t>
            </a:r>
            <a:r>
              <a:rPr lang="en-US" sz="1600" dirty="0">
                <a:solidFill>
                  <a:schemeClr val="tx1"/>
                </a:solidFill>
              </a:rPr>
              <a:t>: SUNY, CUNY, Community Colleges</a:t>
            </a:r>
          </a:p>
        </p:txBody>
      </p:sp>
      <p:sp>
        <p:nvSpPr>
          <p:cNvPr id="20" name="Rectangle 19"/>
          <p:cNvSpPr/>
          <p:nvPr/>
        </p:nvSpPr>
        <p:spPr>
          <a:xfrm>
            <a:off x="6400801" y="6324600"/>
            <a:ext cx="3886199" cy="48768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chemeClr val="tx1"/>
                </a:solidFill>
              </a:rPr>
              <a:t>Parents</a:t>
            </a:r>
            <a:r>
              <a:rPr lang="en-US" sz="1600" dirty="0">
                <a:solidFill>
                  <a:schemeClr val="tx1"/>
                </a:solidFill>
              </a:rPr>
              <a:t>: Urban, Suburban, rural, ENL, SWD</a:t>
            </a:r>
          </a:p>
        </p:txBody>
      </p:sp>
      <p:sp>
        <p:nvSpPr>
          <p:cNvPr id="7" name="TextBox 6">
            <a:extLst>
              <a:ext uri="{FF2B5EF4-FFF2-40B4-BE49-F238E27FC236}">
                <a16:creationId xmlns:a16="http://schemas.microsoft.com/office/drawing/2014/main" id="{F15F8051-99CD-4924-A392-C48CFD99A24F}"/>
              </a:ext>
            </a:extLst>
          </p:cNvPr>
          <p:cNvSpPr txBox="1"/>
          <p:nvPr/>
        </p:nvSpPr>
        <p:spPr>
          <a:xfrm>
            <a:off x="205740" y="12450"/>
            <a:ext cx="4440622" cy="954107"/>
          </a:xfrm>
          <a:prstGeom prst="rect">
            <a:avLst/>
          </a:prstGeom>
          <a:noFill/>
        </p:spPr>
        <p:txBody>
          <a:bodyPr wrap="square" rtlCol="0">
            <a:spAutoFit/>
          </a:bodyPr>
          <a:lstStyle/>
          <a:p>
            <a:r>
              <a:rPr lang="en-US" sz="2800" b="1" dirty="0"/>
              <a:t>Standards Review Committee</a:t>
            </a:r>
          </a:p>
        </p:txBody>
      </p:sp>
      <p:sp>
        <p:nvSpPr>
          <p:cNvPr id="8" name="TextBox 7">
            <a:extLst>
              <a:ext uri="{FF2B5EF4-FFF2-40B4-BE49-F238E27FC236}">
                <a16:creationId xmlns:a16="http://schemas.microsoft.com/office/drawing/2014/main" id="{EB58363C-03D0-4BB1-A0E6-3B47ABB5CB28}"/>
              </a:ext>
            </a:extLst>
          </p:cNvPr>
          <p:cNvSpPr txBox="1"/>
          <p:nvPr/>
        </p:nvSpPr>
        <p:spPr>
          <a:xfrm>
            <a:off x="11029950" y="6060132"/>
            <a:ext cx="845820" cy="369332"/>
          </a:xfrm>
          <a:prstGeom prst="rect">
            <a:avLst/>
          </a:prstGeom>
          <a:noFill/>
        </p:spPr>
        <p:txBody>
          <a:bodyPr wrap="square" rtlCol="0">
            <a:spAutoFit/>
          </a:bodyPr>
          <a:lstStyle/>
          <a:p>
            <a:r>
              <a:rPr lang="en-US" dirty="0">
                <a:hlinkClick r:id="rId3" action="ppaction://hlinksldjump"/>
              </a:rPr>
              <a:t>Back</a:t>
            </a:r>
            <a:endParaRPr lang="en-US" dirty="0"/>
          </a:p>
        </p:txBody>
      </p:sp>
    </p:spTree>
    <p:extLst>
      <p:ext uri="{BB962C8B-B14F-4D97-AF65-F5344CB8AC3E}">
        <p14:creationId xmlns:p14="http://schemas.microsoft.com/office/powerpoint/2010/main" val="1566136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A24A373-DBF3-4C43-90CB-6698F824D3CD}"/>
              </a:ext>
            </a:extLst>
          </p:cNvPr>
          <p:cNvPicPr>
            <a:picLocks noChangeAspect="1"/>
          </p:cNvPicPr>
          <p:nvPr/>
        </p:nvPicPr>
        <p:blipFill rotWithShape="1">
          <a:blip r:embed="rId3"/>
          <a:srcRect l="19072" t="13333" r="17821" b="6096"/>
          <a:stretch/>
        </p:blipFill>
        <p:spPr>
          <a:xfrm>
            <a:off x="472440" y="189691"/>
            <a:ext cx="7694022" cy="5525589"/>
          </a:xfrm>
          <a:prstGeom prst="rect">
            <a:avLst/>
          </a:prstGeom>
        </p:spPr>
      </p:pic>
      <p:pic>
        <p:nvPicPr>
          <p:cNvPr id="6" name="Picture 5">
            <a:extLst>
              <a:ext uri="{FF2B5EF4-FFF2-40B4-BE49-F238E27FC236}">
                <a16:creationId xmlns:a16="http://schemas.microsoft.com/office/drawing/2014/main" id="{DECF6D50-3C4C-436D-9B69-28E04F540C12}"/>
              </a:ext>
            </a:extLst>
          </p:cNvPr>
          <p:cNvPicPr>
            <a:picLocks noChangeAspect="1"/>
          </p:cNvPicPr>
          <p:nvPr/>
        </p:nvPicPr>
        <p:blipFill rotWithShape="1">
          <a:blip r:embed="rId4"/>
          <a:srcRect l="18643" t="19429" r="47393" b="5333"/>
          <a:stretch/>
        </p:blipFill>
        <p:spPr>
          <a:xfrm>
            <a:off x="7582986" y="189692"/>
            <a:ext cx="4434458" cy="5525588"/>
          </a:xfrm>
          <a:prstGeom prst="rect">
            <a:avLst/>
          </a:prstGeom>
        </p:spPr>
        <p:style>
          <a:lnRef idx="3">
            <a:schemeClr val="lt1"/>
          </a:lnRef>
          <a:fillRef idx="1">
            <a:schemeClr val="accent2"/>
          </a:fillRef>
          <a:effectRef idx="1">
            <a:schemeClr val="accent2"/>
          </a:effectRef>
          <a:fontRef idx="minor">
            <a:schemeClr val="lt1"/>
          </a:fontRef>
        </p:style>
      </p:pic>
      <p:sp>
        <p:nvSpPr>
          <p:cNvPr id="2" name="Oval 1">
            <a:extLst>
              <a:ext uri="{FF2B5EF4-FFF2-40B4-BE49-F238E27FC236}">
                <a16:creationId xmlns:a16="http://schemas.microsoft.com/office/drawing/2014/main" id="{6AEB7367-C7B4-499D-9FD2-267FE1F4950B}"/>
              </a:ext>
            </a:extLst>
          </p:cNvPr>
          <p:cNvSpPr/>
          <p:nvPr/>
        </p:nvSpPr>
        <p:spPr>
          <a:xfrm>
            <a:off x="1709054" y="4421494"/>
            <a:ext cx="2364378" cy="1293784"/>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a:extLst>
              <a:ext uri="{FF2B5EF4-FFF2-40B4-BE49-F238E27FC236}">
                <a16:creationId xmlns:a16="http://schemas.microsoft.com/office/drawing/2014/main" id="{208B5466-9AEA-4DF4-98CA-66464FB51CDC}"/>
              </a:ext>
            </a:extLst>
          </p:cNvPr>
          <p:cNvSpPr/>
          <p:nvPr/>
        </p:nvSpPr>
        <p:spPr>
          <a:xfrm>
            <a:off x="1709054" y="2194839"/>
            <a:ext cx="2181498" cy="1515291"/>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63625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6308D6B-E47B-4835-99C2-03241C3B7394}"/>
              </a:ext>
            </a:extLst>
          </p:cNvPr>
          <p:cNvPicPr>
            <a:picLocks noChangeAspect="1"/>
          </p:cNvPicPr>
          <p:nvPr/>
        </p:nvPicPr>
        <p:blipFill rotWithShape="1">
          <a:blip r:embed="rId3"/>
          <a:srcRect l="21321" t="20487" r="18893" b="6094"/>
          <a:stretch/>
        </p:blipFill>
        <p:spPr>
          <a:xfrm>
            <a:off x="1280159" y="142816"/>
            <a:ext cx="9313818" cy="6433609"/>
          </a:xfrm>
          <a:prstGeom prst="rect">
            <a:avLst/>
          </a:prstGeom>
        </p:spPr>
      </p:pic>
      <p:sp>
        <p:nvSpPr>
          <p:cNvPr id="7" name="Oval 6">
            <a:extLst>
              <a:ext uri="{FF2B5EF4-FFF2-40B4-BE49-F238E27FC236}">
                <a16:creationId xmlns:a16="http://schemas.microsoft.com/office/drawing/2014/main" id="{41605628-D9EA-48E7-95FD-FC38940A07A8}"/>
              </a:ext>
            </a:extLst>
          </p:cNvPr>
          <p:cNvSpPr/>
          <p:nvPr/>
        </p:nvSpPr>
        <p:spPr>
          <a:xfrm>
            <a:off x="2246812" y="5089433"/>
            <a:ext cx="2991394" cy="1625751"/>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7606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AD61A91-0D2D-4EE9-9A99-46CCC834EF45}"/>
              </a:ext>
            </a:extLst>
          </p:cNvPr>
          <p:cNvPicPr>
            <a:picLocks noChangeAspect="1"/>
          </p:cNvPicPr>
          <p:nvPr/>
        </p:nvPicPr>
        <p:blipFill rotWithShape="1">
          <a:blip r:embed="rId3"/>
          <a:srcRect l="23025" t="22133" r="23425" b="5067"/>
          <a:stretch/>
        </p:blipFill>
        <p:spPr>
          <a:xfrm>
            <a:off x="1981200" y="16517"/>
            <a:ext cx="8181848" cy="6256708"/>
          </a:xfrm>
          <a:prstGeom prst="rect">
            <a:avLst/>
          </a:prstGeom>
        </p:spPr>
      </p:pic>
      <p:sp>
        <p:nvSpPr>
          <p:cNvPr id="2" name="Rounded Rectangle 1"/>
          <p:cNvSpPr/>
          <p:nvPr/>
        </p:nvSpPr>
        <p:spPr>
          <a:xfrm>
            <a:off x="2019300" y="2505075"/>
            <a:ext cx="2004646" cy="3787933"/>
          </a:xfrm>
          <a:prstGeom prst="roundRect">
            <a:avLst/>
          </a:prstGeom>
          <a:no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4142792" y="3041780"/>
            <a:ext cx="5299788" cy="2646670"/>
          </a:xfrm>
          <a:prstGeom prst="roundRect">
            <a:avLst/>
          </a:prstGeom>
          <a:no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14964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26" presetClass="emph" presetSubtype="0" fill="hold" grpId="1" nodeType="afterEffect">
                                  <p:stCondLst>
                                    <p:cond delay="0"/>
                                  </p:stCondLst>
                                  <p:childTnLst>
                                    <p:animEffect transition="out" filter="fade">
                                      <p:cBhvr>
                                        <p:cTn id="9" dur="500" tmFilter="0, 0; .2, .5; .8, .5; 1, 0"/>
                                        <p:tgtEl>
                                          <p:spTgt spid="2"/>
                                        </p:tgtEl>
                                      </p:cBhvr>
                                    </p:animEffect>
                                    <p:animScale>
                                      <p:cBhvr>
                                        <p:cTn id="10" dur="250" autoRev="1" fill="hold"/>
                                        <p:tgtEl>
                                          <p:spTgt spid="2"/>
                                        </p:tgtEl>
                                      </p:cBhvr>
                                      <p:by x="105000" y="105000"/>
                                    </p:animScale>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2" nodeType="clickEffect">
                                  <p:stCondLst>
                                    <p:cond delay="0"/>
                                  </p:stCondLst>
                                  <p:childTnLst>
                                    <p:set>
                                      <p:cBhvr>
                                        <p:cTn id="14" dur="1" fill="hold">
                                          <p:stCondLst>
                                            <p:cond delay="0"/>
                                          </p:stCondLst>
                                        </p:cTn>
                                        <p:tgtEl>
                                          <p:spTgt spid="2"/>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par>
                          <p:cTn id="17" fill="hold">
                            <p:stCondLst>
                              <p:cond delay="0"/>
                            </p:stCondLst>
                            <p:childTnLst>
                              <p:par>
                                <p:cTn id="18" presetID="26" presetClass="emph" presetSubtype="0" fill="hold" grpId="1" nodeType="afterEffect">
                                  <p:stCondLst>
                                    <p:cond delay="0"/>
                                  </p:stCondLst>
                                  <p:childTnLst>
                                    <p:animEffect transition="out" filter="fade">
                                      <p:cBhvr>
                                        <p:cTn id="19" dur="500" tmFilter="0, 0; .2, .5; .8, .5; 1, 0"/>
                                        <p:tgtEl>
                                          <p:spTgt spid="6"/>
                                        </p:tgtEl>
                                      </p:cBhvr>
                                    </p:animEffect>
                                    <p:animScale>
                                      <p:cBhvr>
                                        <p:cTn id="20" dur="250" autoRev="1" fill="hold"/>
                                        <p:tgtEl>
                                          <p:spTgt spid="6"/>
                                        </p:tgtEl>
                                      </p:cBhvr>
                                      <p:by x="105000" y="105000"/>
                                    </p:animScale>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2" nodeType="clickEffect">
                                  <p:stCondLst>
                                    <p:cond delay="0"/>
                                  </p:stCondLst>
                                  <p:childTnLst>
                                    <p:set>
                                      <p:cBhvr>
                                        <p:cTn id="24"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2" grpId="2" animBg="1"/>
      <p:bldP spid="6" grpId="0" animBg="1"/>
      <p:bldP spid="6" grpId="1" animBg="1"/>
      <p:bldP spid="6" grpId="2"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2CD7431-E60F-4CE5-AFB7-EACE385BE438}"/>
              </a:ext>
            </a:extLst>
          </p:cNvPr>
          <p:cNvPicPr>
            <a:picLocks noChangeAspect="1"/>
          </p:cNvPicPr>
          <p:nvPr/>
        </p:nvPicPr>
        <p:blipFill rotWithShape="1">
          <a:blip r:embed="rId3"/>
          <a:srcRect l="22250" t="14370" r="22666" b="12889"/>
          <a:stretch/>
        </p:blipFill>
        <p:spPr>
          <a:xfrm>
            <a:off x="2959539" y="0"/>
            <a:ext cx="9232461" cy="6858000"/>
          </a:xfrm>
          <a:prstGeom prst="rect">
            <a:avLst/>
          </a:prstGeom>
        </p:spPr>
      </p:pic>
      <p:sp>
        <p:nvSpPr>
          <p:cNvPr id="5" name="TextBox 4">
            <a:extLst>
              <a:ext uri="{FF2B5EF4-FFF2-40B4-BE49-F238E27FC236}">
                <a16:creationId xmlns:a16="http://schemas.microsoft.com/office/drawing/2014/main" id="{D6932317-EDEE-4786-BB88-3ADDF6CF8F51}"/>
              </a:ext>
            </a:extLst>
          </p:cNvPr>
          <p:cNvSpPr txBox="1"/>
          <p:nvPr/>
        </p:nvSpPr>
        <p:spPr>
          <a:xfrm>
            <a:off x="230709" y="1909786"/>
            <a:ext cx="2728830" cy="2109652"/>
          </a:xfrm>
          <a:prstGeom prst="rect">
            <a:avLst/>
          </a:prstGeom>
          <a:noFill/>
        </p:spPr>
        <p:txBody>
          <a:bodyPr wrap="square" rtlCol="0">
            <a:spAutoFit/>
          </a:bodyPr>
          <a:lstStyle/>
          <a:p>
            <a:r>
              <a:rPr lang="en-US" sz="3200" dirty="0"/>
              <a:t>The Introduction: Why Start Here ?</a:t>
            </a:r>
          </a:p>
        </p:txBody>
      </p:sp>
      <p:sp>
        <p:nvSpPr>
          <p:cNvPr id="6" name="Star: 5 Points 5">
            <a:extLst>
              <a:ext uri="{FF2B5EF4-FFF2-40B4-BE49-F238E27FC236}">
                <a16:creationId xmlns:a16="http://schemas.microsoft.com/office/drawing/2014/main" id="{6E18CFD5-5967-4F3A-BB5C-080178307445}"/>
              </a:ext>
            </a:extLst>
          </p:cNvPr>
          <p:cNvSpPr/>
          <p:nvPr/>
        </p:nvSpPr>
        <p:spPr>
          <a:xfrm>
            <a:off x="8377213" y="1745194"/>
            <a:ext cx="356616" cy="329184"/>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19933BD5-37A3-4BF5-8173-6308BE42FC04}"/>
              </a:ext>
            </a:extLst>
          </p:cNvPr>
          <p:cNvSpPr txBox="1"/>
          <p:nvPr/>
        </p:nvSpPr>
        <p:spPr>
          <a:xfrm>
            <a:off x="3402369" y="1935912"/>
            <a:ext cx="4572000" cy="4801314"/>
          </a:xfrm>
          <a:prstGeom prst="rect">
            <a:avLst/>
          </a:prstGeom>
          <a:noFill/>
        </p:spPr>
        <p:txBody>
          <a:bodyPr wrap="square" rtlCol="0">
            <a:spAutoFit/>
          </a:bodyPr>
          <a:lstStyle/>
          <a:p>
            <a:r>
              <a:rPr lang="en-US" dirty="0">
                <a:solidFill>
                  <a:srgbClr val="0E508C"/>
                </a:solidFill>
              </a:rPr>
              <a:t>Why is there a need for change ?</a:t>
            </a:r>
          </a:p>
          <a:p>
            <a:endParaRPr lang="en-US" dirty="0">
              <a:solidFill>
                <a:srgbClr val="0E508C"/>
              </a:solidFill>
            </a:endParaRPr>
          </a:p>
          <a:p>
            <a:r>
              <a:rPr lang="en-US" dirty="0">
                <a:solidFill>
                  <a:srgbClr val="0E508C"/>
                </a:solidFill>
              </a:rPr>
              <a:t>What is the relationship between standards, curriculum, instruction and assessment with regards to student learning ?</a:t>
            </a:r>
          </a:p>
          <a:p>
            <a:endParaRPr lang="en-US" dirty="0">
              <a:solidFill>
                <a:srgbClr val="0E508C"/>
              </a:solidFill>
            </a:endParaRPr>
          </a:p>
          <a:p>
            <a:r>
              <a:rPr lang="en-US" dirty="0">
                <a:solidFill>
                  <a:srgbClr val="0E508C"/>
                </a:solidFill>
              </a:rPr>
              <a:t>How do we make the standards accessible to our diverse learner populations ?</a:t>
            </a:r>
          </a:p>
          <a:p>
            <a:endParaRPr lang="en-US" dirty="0">
              <a:solidFill>
                <a:srgbClr val="0E508C"/>
              </a:solidFill>
            </a:endParaRPr>
          </a:p>
          <a:p>
            <a:r>
              <a:rPr lang="en-US" dirty="0">
                <a:solidFill>
                  <a:srgbClr val="0E508C"/>
                </a:solidFill>
              </a:rPr>
              <a:t>What is the importance of connecting the Content Standards to the Standards for Mathematical Practice, and what does this look like ?</a:t>
            </a:r>
          </a:p>
          <a:p>
            <a:endParaRPr lang="en-US" dirty="0"/>
          </a:p>
          <a:p>
            <a:endParaRPr lang="en-US" dirty="0"/>
          </a:p>
        </p:txBody>
      </p:sp>
    </p:spTree>
    <p:extLst>
      <p:ext uri="{BB962C8B-B14F-4D97-AF65-F5344CB8AC3E}">
        <p14:creationId xmlns:p14="http://schemas.microsoft.com/office/powerpoint/2010/main" val="1667576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1000"/>
                                        <p:tgtEl>
                                          <p:spTgt spid="2">
                                            <p:txEl>
                                              <p:pRg st="2" end="2"/>
                                            </p:txEl>
                                          </p:spTgt>
                                        </p:tgtEl>
                                      </p:cBhvr>
                                    </p:animEffect>
                                    <p:anim calcmode="lin" valueType="num">
                                      <p:cBhvr>
                                        <p:cTn id="1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fade">
                                      <p:cBhvr>
                                        <p:cTn id="21" dur="1000"/>
                                        <p:tgtEl>
                                          <p:spTgt spid="2">
                                            <p:txEl>
                                              <p:pRg st="4" end="4"/>
                                            </p:txEl>
                                          </p:spTgt>
                                        </p:tgtEl>
                                      </p:cBhvr>
                                    </p:animEffect>
                                    <p:anim calcmode="lin" valueType="num">
                                      <p:cBhvr>
                                        <p:cTn id="22"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6" end="6"/>
                                            </p:txEl>
                                          </p:spTgt>
                                        </p:tgtEl>
                                        <p:attrNameLst>
                                          <p:attrName>style.visibility</p:attrName>
                                        </p:attrNameLst>
                                      </p:cBhvr>
                                      <p:to>
                                        <p:strVal val="visible"/>
                                      </p:to>
                                    </p:set>
                                    <p:animEffect transition="in" filter="fade">
                                      <p:cBhvr>
                                        <p:cTn id="28" dur="1000"/>
                                        <p:tgtEl>
                                          <p:spTgt spid="2">
                                            <p:txEl>
                                              <p:pRg st="6" end="6"/>
                                            </p:txEl>
                                          </p:spTgt>
                                        </p:tgtEl>
                                      </p:cBhvr>
                                    </p:animEffect>
                                    <p:anim calcmode="lin" valueType="num">
                                      <p:cBhvr>
                                        <p:cTn id="29"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76FE201-5BB5-443F-8C86-063F8A08CBD4}"/>
              </a:ext>
            </a:extLst>
          </p:cNvPr>
          <p:cNvPicPr>
            <a:picLocks noChangeAspect="1"/>
          </p:cNvPicPr>
          <p:nvPr/>
        </p:nvPicPr>
        <p:blipFill rotWithShape="1">
          <a:blip r:embed="rId3"/>
          <a:srcRect l="11000" t="33630" r="12250" b="50566"/>
          <a:stretch/>
        </p:blipFill>
        <p:spPr>
          <a:xfrm>
            <a:off x="205171" y="167069"/>
            <a:ext cx="11810365" cy="1323845"/>
          </a:xfrm>
          <a:prstGeom prst="rect">
            <a:avLst/>
          </a:prstGeom>
        </p:spPr>
      </p:pic>
      <p:sp>
        <p:nvSpPr>
          <p:cNvPr id="11" name="TextBox 10">
            <a:extLst>
              <a:ext uri="{FF2B5EF4-FFF2-40B4-BE49-F238E27FC236}">
                <a16:creationId xmlns:a16="http://schemas.microsoft.com/office/drawing/2014/main" id="{1FF58813-D6F2-416E-BCB2-3FF0EA306BAF}"/>
              </a:ext>
            </a:extLst>
          </p:cNvPr>
          <p:cNvSpPr txBox="1"/>
          <p:nvPr/>
        </p:nvSpPr>
        <p:spPr>
          <a:xfrm>
            <a:off x="720091" y="1490914"/>
            <a:ext cx="10753041" cy="5047536"/>
          </a:xfrm>
          <a:prstGeom prst="rect">
            <a:avLst/>
          </a:prstGeom>
          <a:noFill/>
        </p:spPr>
        <p:txBody>
          <a:bodyPr wrap="square" rtlCol="0">
            <a:spAutoFit/>
          </a:bodyPr>
          <a:lstStyle/>
          <a:p>
            <a:r>
              <a:rPr lang="en-US" sz="2800" b="1" dirty="0"/>
              <a:t>The Opening Paragraph…</a:t>
            </a:r>
            <a:endParaRPr lang="en-US" sz="2800" dirty="0"/>
          </a:p>
          <a:p>
            <a:endParaRPr lang="en-US" dirty="0"/>
          </a:p>
          <a:p>
            <a:r>
              <a:rPr lang="en-US" sz="2400" dirty="0"/>
              <a:t>In 2015, New York State (NYS) began a process of review and revision of its current mathematics standards adopted in January of 2011. Through numerous phases of public comment, virtual and face-to-face meetings with committees consisting of NYS educators (Special Education, Bilingual Education and English as a New Language teachers), parents, curriculum specialists, school administrators, college professors, and experts in cognitive research, the New York State Next Generation Mathematics Learning Standards (2017) were developed. </a:t>
            </a:r>
            <a:r>
              <a:rPr lang="en-US" sz="2400" b="1" dirty="0"/>
              <a:t>These revised standards reflect the collaborative efforts and expertise of all constituents involved</a:t>
            </a:r>
            <a:r>
              <a:rPr lang="en-US" sz="2400" dirty="0"/>
              <a:t>.</a:t>
            </a:r>
          </a:p>
          <a:p>
            <a:endParaRPr lang="en-US" dirty="0"/>
          </a:p>
          <a:p>
            <a:r>
              <a:rPr lang="en-US" dirty="0"/>
              <a:t> </a:t>
            </a:r>
          </a:p>
        </p:txBody>
      </p:sp>
    </p:spTree>
    <p:extLst>
      <p:ext uri="{BB962C8B-B14F-4D97-AF65-F5344CB8AC3E}">
        <p14:creationId xmlns:p14="http://schemas.microsoft.com/office/powerpoint/2010/main" val="2298347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green sheer">
  <a:themeElements>
    <a:clrScheme name="Sheer Green">
      <a:dk1>
        <a:srgbClr val="624D38"/>
      </a:dk1>
      <a:lt1>
        <a:srgbClr val="FFFFFF"/>
      </a:lt1>
      <a:dk2>
        <a:srgbClr val="404040"/>
      </a:dk2>
      <a:lt2>
        <a:srgbClr val="F2F2E2"/>
      </a:lt2>
      <a:accent1>
        <a:srgbClr val="72C23C"/>
      </a:accent1>
      <a:accent2>
        <a:srgbClr val="F4CC20"/>
      </a:accent2>
      <a:accent3>
        <a:srgbClr val="53B6BB"/>
      </a:accent3>
      <a:accent4>
        <a:srgbClr val="BA7CC0"/>
      </a:accent4>
      <a:accent5>
        <a:srgbClr val="ED635A"/>
      </a:accent5>
      <a:accent6>
        <a:srgbClr val="EE9B40"/>
      </a:accent6>
      <a:hlink>
        <a:srgbClr val="53B6BB"/>
      </a:hlink>
      <a:folHlink>
        <a:srgbClr val="B68DC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reen sheer" id="{49105DDF-2977-4F62-BB30-31A611BB84AA}" vid="{F16B0A26-7D82-4A7C-9CFB-CD67F1388B5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green sheer</Template>
  <TotalTime>3766</TotalTime>
  <Words>4010</Words>
  <Application>Microsoft Office PowerPoint</Application>
  <PresentationFormat>Widescreen</PresentationFormat>
  <Paragraphs>372</Paragraphs>
  <Slides>40</Slides>
  <Notes>40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40</vt:i4>
      </vt:variant>
    </vt:vector>
  </HeadingPairs>
  <TitlesOfParts>
    <vt:vector size="45" baseType="lpstr">
      <vt:lpstr>Arial</vt:lpstr>
      <vt:lpstr>Calibri</vt:lpstr>
      <vt:lpstr>Century Gothic</vt:lpstr>
      <vt:lpstr>Helvetica Neue</vt:lpstr>
      <vt:lpstr>green sheer</vt:lpstr>
      <vt:lpstr>NYS Next Generation Mathematics Learning Standards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Describe how the shapes are growing.</vt:lpstr>
      <vt:lpstr>PowerPoint Presentation</vt:lpstr>
      <vt:lpstr>PowerPoint Presentation</vt:lpstr>
      <vt:lpstr>Raindrop Method</vt:lpstr>
      <vt:lpstr>Bowling Alley Method</vt:lpstr>
      <vt:lpstr>Wayne’s World</vt:lpstr>
      <vt:lpstr>Red Sea Method</vt:lpstr>
      <vt:lpstr>Square Method</vt:lpstr>
      <vt:lpstr>PowerPoint Presentation</vt:lpstr>
      <vt:lpstr>PowerPoint Presentation</vt:lpstr>
      <vt:lpstr>PowerPoint Presentation</vt:lpstr>
      <vt:lpstr>Standards for Mathematical Practice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Let Me Introduce Myself: The Next Generation Mathematics Standards Introduction (With Notes)</dc:title>
  <dc:subject>New York State Next Generation Learning Standards Mathematics</dc:subject>
  <dc:creator>New York State Education Department</dc:creator>
  <cp:keywords>New York State Next Generation Learning Standards Mathematics</cp:keywords>
  <cp:lastModifiedBy>Ron Gill</cp:lastModifiedBy>
  <cp:revision>156</cp:revision>
  <cp:lastPrinted>2018-03-14T18:34:05Z</cp:lastPrinted>
  <dcterms:created xsi:type="dcterms:W3CDTF">2017-11-14T16:53:56Z</dcterms:created>
  <dcterms:modified xsi:type="dcterms:W3CDTF">2018-04-16T20:45:54Z</dcterms:modified>
</cp:coreProperties>
</file>