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77" r:id="rId14"/>
    <p:sldId id="267" r:id="rId15"/>
    <p:sldId id="268" r:id="rId16"/>
    <p:sldId id="270" r:id="rId17"/>
    <p:sldId id="271" r:id="rId18"/>
    <p:sldId id="272" r:id="rId19"/>
    <p:sldId id="273"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BFE081-70F8-46C9-98E9-F928CAD1100A}" v="14" dt="2020-09-29T19:03:37.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94712" autoAdjust="0"/>
  </p:normalViewPr>
  <p:slideViewPr>
    <p:cSldViewPr snapToGrid="0">
      <p:cViewPr varScale="1">
        <p:scale>
          <a:sx n="70" d="100"/>
          <a:sy n="70" d="100"/>
        </p:scale>
        <p:origin x="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1009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734989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953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92150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5886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46CE7D5-CF57-46EF-B807-FDD0502418D4}" type="datetimeFigureOut">
              <a:rPr lang="en-US" smtClean="0"/>
              <a:t>3/19/2021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44564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46CE7D5-CF57-46EF-B807-FDD0502418D4}" type="datetimeFigureOut">
              <a:rPr lang="en-US" smtClean="0"/>
              <a:t>3/19/2021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50287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05003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354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92310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68647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81679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28693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58168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3/19/2021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616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799423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61731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46CE7D5-CF57-46EF-B807-FDD0502418D4}" type="datetimeFigureOut">
              <a:rPr lang="en-US" smtClean="0"/>
              <a:t>3/19/2021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60729164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ysed.gov/career-technical-education/work-based-learning-wbl-program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nyctecenter.org/" TargetMode="External"/><Relationship Id="rId2" Type="http://schemas.openxmlformats.org/officeDocument/2006/relationships/hyperlink" Target="http://www.p12.nysed.gov/specialed/publications/CDOScredential-att4.pdf"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hyperlink" Target="http://www.nysed.gov/common/nysed/files/programs/curriculum-instruction/cdos-approved-assessments-2017.pdf" TargetMode="External"/><Relationship Id="rId2" Type="http://schemas.openxmlformats.org/officeDocument/2006/relationships/hyperlink" Target="http://www.p12.nysed.gov/cte/business/sections/scopeconsequences.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emsccte@nysed.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ysed.gov/career-technical-education/applications-cte-program-approva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ysed.gov/common/nysed/files/programs/career-technical-education/new-york-state-career-financial-management-curriculum-framework-preliminary-release-june-2018.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ysed.gov/career-technical-education/business-and-marketing-program-approval-inform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ysed.gov/common/nysed/files/programs/career-technical-education/new-york-state-career-financial-management-curriculum-framework-preliminary-release-june-2018.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4000" y="1668930"/>
            <a:ext cx="8791575" cy="2387600"/>
          </a:xfrm>
        </p:spPr>
        <p:txBody>
          <a:bodyPr>
            <a:normAutofit fontScale="90000"/>
          </a:bodyPr>
          <a:lstStyle/>
          <a:p>
            <a:r>
              <a:rPr lang="en-US" dirty="0"/>
              <a:t>Program Reapproval for Business Education Programs-A Guide to Some Frequently Asked Questions</a:t>
            </a:r>
          </a:p>
        </p:txBody>
      </p:sp>
      <p:sp>
        <p:nvSpPr>
          <p:cNvPr id="3" name="Subtitle 2"/>
          <p:cNvSpPr>
            <a:spLocks noGrp="1"/>
          </p:cNvSpPr>
          <p:nvPr>
            <p:ph type="subTitle" idx="1"/>
          </p:nvPr>
        </p:nvSpPr>
        <p:spPr>
          <a:xfrm>
            <a:off x="1595269" y="4638358"/>
            <a:ext cx="9001462" cy="1655762"/>
          </a:xfrm>
        </p:spPr>
        <p:txBody>
          <a:bodyPr/>
          <a:lstStyle/>
          <a:p>
            <a:pPr algn="ctr"/>
            <a:r>
              <a:rPr lang="en-US" dirty="0">
                <a:solidFill>
                  <a:schemeClr val="accent6">
                    <a:lumMod val="20000"/>
                    <a:lumOff val="80000"/>
                  </a:schemeClr>
                </a:solidFill>
              </a:rPr>
              <a:t>Michael LaMastra</a:t>
            </a:r>
          </a:p>
          <a:p>
            <a:pPr algn="ctr"/>
            <a:r>
              <a:rPr lang="en-US" dirty="0">
                <a:solidFill>
                  <a:schemeClr val="accent6">
                    <a:lumMod val="20000"/>
                    <a:lumOff val="80000"/>
                  </a:schemeClr>
                </a:solidFill>
              </a:rPr>
              <a:t>Associate for Business and Marketing Education</a:t>
            </a:r>
          </a:p>
          <a:p>
            <a:pPr algn="ctr"/>
            <a:r>
              <a:rPr lang="en-US" dirty="0">
                <a:solidFill>
                  <a:schemeClr val="accent6">
                    <a:lumMod val="20000"/>
                    <a:lumOff val="80000"/>
                  </a:schemeClr>
                </a:solidFill>
              </a:rPr>
              <a:t>New York State Education Department</a:t>
            </a:r>
          </a:p>
          <a:p>
            <a:pPr algn="ctr"/>
            <a:r>
              <a:rPr lang="en-US" dirty="0">
                <a:solidFill>
                  <a:schemeClr val="accent6">
                    <a:lumMod val="20000"/>
                    <a:lumOff val="80000"/>
                  </a:schemeClr>
                </a:solidFill>
              </a:rPr>
              <a:t>Updated 10-1-2020</a:t>
            </a:r>
          </a:p>
        </p:txBody>
      </p:sp>
      <p:pic>
        <p:nvPicPr>
          <p:cNvPr id="1026" name="Picture 2" descr="Image result for new york state education department">
            <a:extLst>
              <a:ext uri="{FF2B5EF4-FFF2-40B4-BE49-F238E27FC236}">
                <a16:creationId xmlns:a16="http://schemas.microsoft.com/office/drawing/2014/main" id="{33A2A808-1EB3-44E9-BB95-F971987576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5C8CA-2648-4B2B-98B0-6EED1B34A0E7}"/>
              </a:ext>
            </a:extLst>
          </p:cNvPr>
          <p:cNvSpPr>
            <a:spLocks noGrp="1"/>
          </p:cNvSpPr>
          <p:nvPr>
            <p:ph type="title"/>
          </p:nvPr>
        </p:nvSpPr>
        <p:spPr/>
        <p:txBody>
          <a:bodyPr/>
          <a:lstStyle/>
          <a:p>
            <a:r>
              <a:rPr lang="en-US" dirty="0"/>
              <a:t>Part D Continued</a:t>
            </a:r>
          </a:p>
        </p:txBody>
      </p:sp>
      <p:sp>
        <p:nvSpPr>
          <p:cNvPr id="3" name="Content Placeholder 2">
            <a:extLst>
              <a:ext uri="{FF2B5EF4-FFF2-40B4-BE49-F238E27FC236}">
                <a16:creationId xmlns:a16="http://schemas.microsoft.com/office/drawing/2014/main" id="{CD2CB815-38FF-45DB-97F0-B7EE8AD3978C}"/>
              </a:ext>
            </a:extLst>
          </p:cNvPr>
          <p:cNvSpPr>
            <a:spLocks noGrp="1"/>
          </p:cNvSpPr>
          <p:nvPr>
            <p:ph idx="1"/>
          </p:nvPr>
        </p:nvSpPr>
        <p:spPr/>
        <p:txBody>
          <a:bodyPr/>
          <a:lstStyle/>
          <a:p>
            <a:r>
              <a:rPr lang="en-US" sz="2400" dirty="0"/>
              <a:t>Bottom Line:  Integrated and specialized courses are not required for CTE programs and are very difficult to truly implement in a non-BOCES or CTE center setting</a:t>
            </a:r>
            <a:r>
              <a:rPr lang="en-US" dirty="0"/>
              <a:t>.</a:t>
            </a:r>
          </a:p>
          <a:p>
            <a:r>
              <a:rPr lang="en-US" sz="2400" dirty="0"/>
              <a:t>This should not be confused with an interdisciplinary specialized course (such as business math or business economics) that lives outside of the program approval process.</a:t>
            </a:r>
          </a:p>
          <a:p>
            <a:endParaRPr lang="en-US" dirty="0"/>
          </a:p>
        </p:txBody>
      </p:sp>
      <p:pic>
        <p:nvPicPr>
          <p:cNvPr id="4" name="Picture 2" descr="Image result for new york state education department">
            <a:extLst>
              <a:ext uri="{FF2B5EF4-FFF2-40B4-BE49-F238E27FC236}">
                <a16:creationId xmlns:a16="http://schemas.microsoft.com/office/drawing/2014/main" id="{0F488724-439E-4AD7-A08C-5D80403E5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243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40D0-5F01-489D-80B8-8C8FB878E11D}"/>
              </a:ext>
            </a:extLst>
          </p:cNvPr>
          <p:cNvSpPr>
            <a:spLocks noGrp="1"/>
          </p:cNvSpPr>
          <p:nvPr>
            <p:ph type="title"/>
          </p:nvPr>
        </p:nvSpPr>
        <p:spPr/>
        <p:txBody>
          <a:bodyPr/>
          <a:lstStyle/>
          <a:p>
            <a:r>
              <a:rPr lang="en-US" dirty="0"/>
              <a:t>Part E: Work-Based Learning</a:t>
            </a:r>
          </a:p>
        </p:txBody>
      </p:sp>
      <p:sp>
        <p:nvSpPr>
          <p:cNvPr id="3" name="Content Placeholder 2">
            <a:extLst>
              <a:ext uri="{FF2B5EF4-FFF2-40B4-BE49-F238E27FC236}">
                <a16:creationId xmlns:a16="http://schemas.microsoft.com/office/drawing/2014/main" id="{5AC1B239-7A2F-46E2-9AC9-FC6317AD6B1B}"/>
              </a:ext>
            </a:extLst>
          </p:cNvPr>
          <p:cNvSpPr>
            <a:spLocks noGrp="1"/>
          </p:cNvSpPr>
          <p:nvPr>
            <p:ph idx="1"/>
          </p:nvPr>
        </p:nvSpPr>
        <p:spPr/>
        <p:txBody>
          <a:bodyPr vert="horz" lIns="91440" tIns="45720" rIns="91440" bIns="45720" rtlCol="0" anchor="t">
            <a:normAutofit/>
          </a:bodyPr>
          <a:lstStyle/>
          <a:p>
            <a:r>
              <a:rPr lang="en-US" sz="2000" dirty="0"/>
              <a:t>Data needs to be provided only for students in the program, not for the entire school or district.</a:t>
            </a:r>
          </a:p>
          <a:p>
            <a:r>
              <a:rPr lang="en-US" sz="2000" dirty="0"/>
              <a:t>For example, if 100 students took CEIP, but only 4 were enrolled in the CTE program, you would list 4 for the NYS Registered Program Enrollments</a:t>
            </a:r>
          </a:p>
          <a:p>
            <a:r>
              <a:rPr lang="en-US" sz="2000" dirty="0"/>
              <a:t>Pay attention to your Work-Based Learning program’s expiration date.  It may be different from the approved program's expiration date and can hold up reapproval if it is expired.</a:t>
            </a:r>
          </a:p>
          <a:p>
            <a:r>
              <a:rPr lang="en-US" sz="2000" dirty="0"/>
              <a:t>Refer to </a:t>
            </a:r>
            <a:r>
              <a:rPr lang="en-US" sz="2000" dirty="0">
                <a:hlinkClick r:id="rId2"/>
              </a:rPr>
              <a:t>Work-based learning manual </a:t>
            </a:r>
            <a:r>
              <a:rPr lang="en-US" sz="2000" dirty="0"/>
              <a:t>for additional guidance</a:t>
            </a:r>
          </a:p>
        </p:txBody>
      </p:sp>
      <p:pic>
        <p:nvPicPr>
          <p:cNvPr id="4" name="Picture 2" descr="Image result for new york state education department">
            <a:extLst>
              <a:ext uri="{FF2B5EF4-FFF2-40B4-BE49-F238E27FC236}">
                <a16:creationId xmlns:a16="http://schemas.microsoft.com/office/drawing/2014/main" id="{57EAD912-5166-4BCF-8FDB-22A495C74C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791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D029-DE3A-498F-847C-B31E5792E3B3}"/>
              </a:ext>
            </a:extLst>
          </p:cNvPr>
          <p:cNvSpPr>
            <a:spLocks noGrp="1"/>
          </p:cNvSpPr>
          <p:nvPr>
            <p:ph type="title"/>
          </p:nvPr>
        </p:nvSpPr>
        <p:spPr/>
        <p:txBody>
          <a:bodyPr/>
          <a:lstStyle/>
          <a:p>
            <a:r>
              <a:rPr lang="en-US" dirty="0"/>
              <a:t>            Registered WBL Programs</a:t>
            </a:r>
          </a:p>
        </p:txBody>
      </p:sp>
      <p:sp>
        <p:nvSpPr>
          <p:cNvPr id="3" name="Content Placeholder 2">
            <a:extLst>
              <a:ext uri="{FF2B5EF4-FFF2-40B4-BE49-F238E27FC236}">
                <a16:creationId xmlns:a16="http://schemas.microsoft.com/office/drawing/2014/main" id="{27F0CAEF-7E4D-454A-B3B5-A857A986E810}"/>
              </a:ext>
            </a:extLst>
          </p:cNvPr>
          <p:cNvSpPr>
            <a:spLocks noGrp="1"/>
          </p:cNvSpPr>
          <p:nvPr>
            <p:ph idx="1"/>
          </p:nvPr>
        </p:nvSpPr>
        <p:spPr/>
        <p:txBody>
          <a:bodyPr vert="horz" lIns="91440" tIns="45720" rIns="91440" bIns="45720" rtlCol="0" anchor="t">
            <a:normAutofit/>
          </a:bodyPr>
          <a:lstStyle/>
          <a:p>
            <a:r>
              <a:rPr lang="en-US" dirty="0"/>
              <a:t>Co-op</a:t>
            </a:r>
          </a:p>
          <a:p>
            <a:r>
              <a:rPr lang="en-US" dirty="0"/>
              <a:t>CEIP</a:t>
            </a:r>
          </a:p>
          <a:p>
            <a:r>
              <a:rPr lang="en-US" dirty="0"/>
              <a:t>GEWEP</a:t>
            </a:r>
          </a:p>
          <a:p>
            <a:r>
              <a:rPr lang="en-US" dirty="0"/>
              <a:t>WECEP</a:t>
            </a:r>
          </a:p>
          <a:p>
            <a:endParaRPr lang="en-US" dirty="0"/>
          </a:p>
          <a:p>
            <a:r>
              <a:rPr lang="en-US" dirty="0"/>
              <a:t>All of these programs must be taught by a certified work-based learning coordinator.  If the program is not registered, you will need to submit registration with your application.</a:t>
            </a:r>
          </a:p>
        </p:txBody>
      </p:sp>
      <p:pic>
        <p:nvPicPr>
          <p:cNvPr id="5" name="Picture 2" descr="Image result for new york state education department">
            <a:extLst>
              <a:ext uri="{FF2B5EF4-FFF2-40B4-BE49-F238E27FC236}">
                <a16:creationId xmlns:a16="http://schemas.microsoft.com/office/drawing/2014/main" id="{8E8ECA31-A692-46C2-943F-EBE74407FF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336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B1E02-E559-4464-B206-D7806CD8149D}"/>
              </a:ext>
            </a:extLst>
          </p:cNvPr>
          <p:cNvSpPr>
            <a:spLocks noGrp="1"/>
          </p:cNvSpPr>
          <p:nvPr>
            <p:ph type="title"/>
          </p:nvPr>
        </p:nvSpPr>
        <p:spPr/>
        <p:txBody>
          <a:bodyPr/>
          <a:lstStyle/>
          <a:p>
            <a:r>
              <a:rPr lang="en-US" dirty="0"/>
              <a:t>       Non-Registered WBL Experiences</a:t>
            </a:r>
          </a:p>
        </p:txBody>
      </p:sp>
      <p:sp>
        <p:nvSpPr>
          <p:cNvPr id="3" name="Content Placeholder 2">
            <a:extLst>
              <a:ext uri="{FF2B5EF4-FFF2-40B4-BE49-F238E27FC236}">
                <a16:creationId xmlns:a16="http://schemas.microsoft.com/office/drawing/2014/main" id="{7141130D-A39F-48F0-88F2-6076C63F9424}"/>
              </a:ext>
            </a:extLst>
          </p:cNvPr>
          <p:cNvSpPr>
            <a:spLocks noGrp="1"/>
          </p:cNvSpPr>
          <p:nvPr>
            <p:ph idx="1"/>
          </p:nvPr>
        </p:nvSpPr>
        <p:spPr/>
        <p:txBody>
          <a:bodyPr vert="horz" lIns="91440" tIns="45720" rIns="91440" bIns="45720" rtlCol="0" anchor="t">
            <a:normAutofit/>
          </a:bodyPr>
          <a:lstStyle/>
          <a:p>
            <a:pPr lvl="0">
              <a:spcBef>
                <a:spcPts val="0"/>
              </a:spcBef>
              <a:buSzPts val="1920"/>
              <a:buChar char="▶"/>
            </a:pPr>
            <a:r>
              <a:rPr lang="en-US" dirty="0"/>
              <a:t>School-based enterprise (EX: school store or credit union)</a:t>
            </a:r>
          </a:p>
          <a:p>
            <a:pPr lvl="0">
              <a:buSzPts val="1920"/>
              <a:buChar char="▶"/>
            </a:pPr>
            <a:r>
              <a:rPr lang="en-US" dirty="0"/>
              <a:t>Job shadowing</a:t>
            </a:r>
          </a:p>
          <a:p>
            <a:pPr lvl="0">
              <a:buSzPts val="1920"/>
              <a:buChar char="▶"/>
            </a:pPr>
            <a:r>
              <a:rPr lang="en-US" dirty="0"/>
              <a:t>Community service/volunteering</a:t>
            </a:r>
          </a:p>
          <a:p>
            <a:pPr lvl="0">
              <a:buSzPts val="1920"/>
              <a:buChar char="▶"/>
            </a:pPr>
            <a:r>
              <a:rPr lang="en-US" dirty="0"/>
              <a:t>On-site projects (projects done in cooperation with and in conjunction with business and industry)</a:t>
            </a:r>
          </a:p>
        </p:txBody>
      </p:sp>
    </p:spTree>
    <p:extLst>
      <p:ext uri="{BB962C8B-B14F-4D97-AF65-F5344CB8AC3E}">
        <p14:creationId xmlns:p14="http://schemas.microsoft.com/office/powerpoint/2010/main" val="1478010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8BA3-A379-482D-AD31-81BEA95E3AE2}"/>
              </a:ext>
            </a:extLst>
          </p:cNvPr>
          <p:cNvSpPr>
            <a:spLocks noGrp="1"/>
          </p:cNvSpPr>
          <p:nvPr>
            <p:ph type="title"/>
          </p:nvPr>
        </p:nvSpPr>
        <p:spPr/>
        <p:txBody>
          <a:bodyPr/>
          <a:lstStyle/>
          <a:p>
            <a:pPr algn="ctr"/>
            <a:r>
              <a:rPr lang="en-US" dirty="0"/>
              <a:t>Part F: Employability Profile</a:t>
            </a:r>
          </a:p>
        </p:txBody>
      </p:sp>
      <p:sp>
        <p:nvSpPr>
          <p:cNvPr id="3" name="Content Placeholder 2">
            <a:extLst>
              <a:ext uri="{FF2B5EF4-FFF2-40B4-BE49-F238E27FC236}">
                <a16:creationId xmlns:a16="http://schemas.microsoft.com/office/drawing/2014/main" id="{D1EACE71-AEFE-4729-8B69-9F213F358BBC}"/>
              </a:ext>
            </a:extLst>
          </p:cNvPr>
          <p:cNvSpPr>
            <a:spLocks noGrp="1"/>
          </p:cNvSpPr>
          <p:nvPr>
            <p:ph idx="1"/>
          </p:nvPr>
        </p:nvSpPr>
        <p:spPr/>
        <p:txBody>
          <a:bodyPr vert="horz" lIns="91440" tIns="45720" rIns="91440" bIns="45720" rtlCol="0" anchor="t">
            <a:normAutofit/>
          </a:bodyPr>
          <a:lstStyle/>
          <a:p>
            <a:r>
              <a:rPr lang="en-US" sz="2400" dirty="0"/>
              <a:t>Should be no more than 1-2 pages</a:t>
            </a:r>
          </a:p>
          <a:p>
            <a:r>
              <a:rPr lang="en-US" sz="2400" dirty="0"/>
              <a:t>Should reflect end-of-program outcomes only (almost like a resume for what a student can do when entering college/a career)</a:t>
            </a:r>
          </a:p>
          <a:p>
            <a:r>
              <a:rPr lang="en-US" sz="2400" dirty="0"/>
              <a:t>Needs professional (</a:t>
            </a:r>
            <a:r>
              <a:rPr lang="en-US" sz="2400" dirty="0">
                <a:hlinkClick r:id="rId2"/>
              </a:rPr>
              <a:t>21st century</a:t>
            </a:r>
            <a:r>
              <a:rPr lang="en-US" sz="2400" dirty="0"/>
              <a:t>) and technical (business-specific) skills</a:t>
            </a:r>
          </a:p>
          <a:p>
            <a:r>
              <a:rPr lang="en-US" sz="2400" dirty="0"/>
              <a:t>Examples are on the </a:t>
            </a:r>
            <a:r>
              <a:rPr lang="en-US" sz="2400" u="sng" dirty="0">
                <a:solidFill>
                  <a:schemeClr val="hlink"/>
                </a:solidFill>
                <a:hlinkClick r:id="rId3"/>
              </a:rPr>
              <a:t>CTE TAC </a:t>
            </a:r>
            <a:r>
              <a:rPr lang="en-US" sz="2400" dirty="0"/>
              <a:t>Web Site.  I have other examples upon request 	</a:t>
            </a:r>
          </a:p>
        </p:txBody>
      </p:sp>
      <p:pic>
        <p:nvPicPr>
          <p:cNvPr id="4" name="Picture 2" descr="Image result for new york state education department">
            <a:extLst>
              <a:ext uri="{FF2B5EF4-FFF2-40B4-BE49-F238E27FC236}">
                <a16:creationId xmlns:a16="http://schemas.microsoft.com/office/drawing/2014/main" id="{AC8D6D08-55E5-4C20-8F11-454805BEE6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4650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F7D0A-1F26-4CB3-B377-0015BBAF5EE1}"/>
              </a:ext>
            </a:extLst>
          </p:cNvPr>
          <p:cNvSpPr>
            <a:spLocks noGrp="1"/>
          </p:cNvSpPr>
          <p:nvPr>
            <p:ph type="title"/>
          </p:nvPr>
        </p:nvSpPr>
        <p:spPr/>
        <p:txBody>
          <a:bodyPr/>
          <a:lstStyle/>
          <a:p>
            <a:pPr algn="ctr"/>
            <a:r>
              <a:rPr lang="en-US" dirty="0"/>
              <a:t>Part G: Technical Assessment</a:t>
            </a:r>
          </a:p>
        </p:txBody>
      </p:sp>
      <p:sp>
        <p:nvSpPr>
          <p:cNvPr id="3" name="Content Placeholder 2">
            <a:extLst>
              <a:ext uri="{FF2B5EF4-FFF2-40B4-BE49-F238E27FC236}">
                <a16:creationId xmlns:a16="http://schemas.microsoft.com/office/drawing/2014/main" id="{64447F20-9925-489D-B8E3-0ABAF51CEC40}"/>
              </a:ext>
            </a:extLst>
          </p:cNvPr>
          <p:cNvSpPr>
            <a:spLocks noGrp="1"/>
          </p:cNvSpPr>
          <p:nvPr>
            <p:ph idx="1"/>
          </p:nvPr>
        </p:nvSpPr>
        <p:spPr/>
        <p:txBody>
          <a:bodyPr vert="horz" lIns="91440" tIns="45720" rIns="91440" bIns="45720" rtlCol="0" anchor="t">
            <a:noAutofit/>
          </a:bodyPr>
          <a:lstStyle/>
          <a:p>
            <a:pPr lvl="0">
              <a:spcBef>
                <a:spcPts val="0"/>
              </a:spcBef>
              <a:buSzPts val="1920"/>
              <a:buChar char="▶"/>
            </a:pPr>
            <a:r>
              <a:rPr lang="en-US" sz="2200" dirty="0"/>
              <a:t>With a pathway counting as a 4+1 for graduation credit, our office is looking more closely to ensure that the technical assessment matches the rigor required to be equivalent to a regents examination</a:t>
            </a:r>
          </a:p>
          <a:p>
            <a:pPr>
              <a:spcBef>
                <a:spcPts val="0"/>
              </a:spcBef>
              <a:buSzPts val="1920"/>
            </a:pPr>
            <a:r>
              <a:rPr lang="en-US" sz="2200" dirty="0"/>
              <a:t>Assessments that have been approved can be found </a:t>
            </a:r>
            <a:r>
              <a:rPr lang="en-US" sz="2200" dirty="0">
                <a:hlinkClick r:id="rId2"/>
              </a:rPr>
              <a:t>here</a:t>
            </a:r>
            <a:r>
              <a:rPr lang="en-US" sz="2200" dirty="0"/>
              <a:t>.</a:t>
            </a:r>
          </a:p>
          <a:p>
            <a:pPr lvl="0">
              <a:buSzPts val="1920"/>
              <a:buChar char="▶"/>
            </a:pPr>
            <a:r>
              <a:rPr lang="en-US" sz="2200" dirty="0"/>
              <a:t>Tests that will not be approved going forward:</a:t>
            </a:r>
          </a:p>
          <a:p>
            <a:pPr lvl="1">
              <a:buSzPts val="1440"/>
              <a:buChar char="▶"/>
            </a:pPr>
            <a:r>
              <a:rPr lang="en-US" sz="2200" dirty="0"/>
              <a:t>Assessments designed for </a:t>
            </a:r>
            <a:r>
              <a:rPr lang="en-US" sz="2200" dirty="0">
                <a:hlinkClick r:id="rId3"/>
              </a:rPr>
              <a:t>general employability</a:t>
            </a:r>
            <a:endParaRPr lang="en-US" sz="2200" dirty="0"/>
          </a:p>
          <a:p>
            <a:pPr lvl="1">
              <a:buSzPts val="1440"/>
              <a:buChar char="▶"/>
            </a:pPr>
            <a:r>
              <a:rPr lang="en-US" sz="2200" dirty="0"/>
              <a:t>Skills USA Job Interview</a:t>
            </a:r>
          </a:p>
          <a:p>
            <a:pPr lvl="1">
              <a:buSzPts val="1440"/>
              <a:buChar char="▶"/>
            </a:pPr>
            <a:r>
              <a:rPr lang="en-US" sz="2200" dirty="0"/>
              <a:t>W!SE Financial Literacy</a:t>
            </a:r>
          </a:p>
          <a:p>
            <a:pPr lvl="1">
              <a:buSzPts val="1440"/>
              <a:buChar char="▶"/>
            </a:pPr>
            <a:r>
              <a:rPr lang="en-US" sz="2200" dirty="0"/>
              <a:t>CLEP Exams (specific to courses-not entire programs)</a:t>
            </a:r>
          </a:p>
        </p:txBody>
      </p:sp>
      <p:pic>
        <p:nvPicPr>
          <p:cNvPr id="4" name="Picture 2" descr="Image result for new york state education department">
            <a:extLst>
              <a:ext uri="{FF2B5EF4-FFF2-40B4-BE49-F238E27FC236}">
                <a16:creationId xmlns:a16="http://schemas.microsoft.com/office/drawing/2014/main" id="{2379FA0F-7B44-4BD4-BD83-0AB0E45AA0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459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A0B1F-3E37-4267-979E-A4EB6E4A23A7}"/>
              </a:ext>
            </a:extLst>
          </p:cNvPr>
          <p:cNvSpPr>
            <a:spLocks noGrp="1"/>
          </p:cNvSpPr>
          <p:nvPr>
            <p:ph type="title"/>
          </p:nvPr>
        </p:nvSpPr>
        <p:spPr/>
        <p:txBody>
          <a:bodyPr/>
          <a:lstStyle/>
          <a:p>
            <a:pPr algn="ctr"/>
            <a:r>
              <a:rPr lang="en-US" dirty="0"/>
              <a:t>Part H: Postsecondary Articulation Agreement</a:t>
            </a:r>
          </a:p>
        </p:txBody>
      </p:sp>
      <p:sp>
        <p:nvSpPr>
          <p:cNvPr id="3" name="Content Placeholder 2">
            <a:extLst>
              <a:ext uri="{FF2B5EF4-FFF2-40B4-BE49-F238E27FC236}">
                <a16:creationId xmlns:a16="http://schemas.microsoft.com/office/drawing/2014/main" id="{EAF1E7B8-CC13-42BB-AE54-A2E5815EDC6D}"/>
              </a:ext>
            </a:extLst>
          </p:cNvPr>
          <p:cNvSpPr>
            <a:spLocks noGrp="1"/>
          </p:cNvSpPr>
          <p:nvPr>
            <p:ph idx="1"/>
          </p:nvPr>
        </p:nvSpPr>
        <p:spPr/>
        <p:txBody>
          <a:bodyPr>
            <a:normAutofit/>
          </a:bodyPr>
          <a:lstStyle/>
          <a:p>
            <a:r>
              <a:rPr lang="en-US" sz="2400" dirty="0"/>
              <a:t>Must include</a:t>
            </a:r>
          </a:p>
          <a:p>
            <a:pPr lvl="1"/>
            <a:r>
              <a:rPr lang="en-US" sz="2400" dirty="0"/>
              <a:t>Beginning and end date (it can say something to the extent of “will be reviewed annually”, or “until both parties agree to end”</a:t>
            </a:r>
          </a:p>
          <a:p>
            <a:pPr lvl="1"/>
            <a:r>
              <a:rPr lang="en-US" sz="2400" dirty="0"/>
              <a:t>Must be signed by both officials from the school district and college</a:t>
            </a:r>
          </a:p>
          <a:p>
            <a:pPr lvl="1"/>
            <a:r>
              <a:rPr lang="en-US" sz="2400" dirty="0"/>
              <a:t>Must specify what benefit students will get (college credit, advanced standing, etc.)</a:t>
            </a:r>
          </a:p>
        </p:txBody>
      </p:sp>
      <p:pic>
        <p:nvPicPr>
          <p:cNvPr id="4" name="Picture 2" descr="Image result for new york state education department">
            <a:extLst>
              <a:ext uri="{FF2B5EF4-FFF2-40B4-BE49-F238E27FC236}">
                <a16:creationId xmlns:a16="http://schemas.microsoft.com/office/drawing/2014/main" id="{5D29C03C-92EF-4A30-A4AF-DC20626826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035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1C0FF-00A0-4234-ACE4-12EDA9C5F294}"/>
              </a:ext>
            </a:extLst>
          </p:cNvPr>
          <p:cNvSpPr>
            <a:spLocks noGrp="1"/>
          </p:cNvSpPr>
          <p:nvPr>
            <p:ph type="title"/>
          </p:nvPr>
        </p:nvSpPr>
        <p:spPr/>
        <p:txBody>
          <a:bodyPr/>
          <a:lstStyle/>
          <a:p>
            <a:pPr algn="ctr"/>
            <a:r>
              <a:rPr lang="en-US" dirty="0"/>
              <a:t>Part I: Faculty</a:t>
            </a:r>
          </a:p>
        </p:txBody>
      </p:sp>
      <p:sp>
        <p:nvSpPr>
          <p:cNvPr id="3" name="Content Placeholder 2">
            <a:extLst>
              <a:ext uri="{FF2B5EF4-FFF2-40B4-BE49-F238E27FC236}">
                <a16:creationId xmlns:a16="http://schemas.microsoft.com/office/drawing/2014/main" id="{46D3537D-F0CA-4A27-BE6E-85ABA08F7FE1}"/>
              </a:ext>
            </a:extLst>
          </p:cNvPr>
          <p:cNvSpPr>
            <a:spLocks noGrp="1"/>
          </p:cNvSpPr>
          <p:nvPr>
            <p:ph idx="1"/>
          </p:nvPr>
        </p:nvSpPr>
        <p:spPr/>
        <p:txBody>
          <a:bodyPr vert="horz" lIns="91440" tIns="45720" rIns="91440" bIns="45720" rtlCol="0" anchor="t">
            <a:normAutofit/>
          </a:bodyPr>
          <a:lstStyle/>
          <a:p>
            <a:r>
              <a:rPr lang="en-US" sz="2400" dirty="0"/>
              <a:t>Include copies or certificates or printout from TEACH with your application.</a:t>
            </a:r>
          </a:p>
          <a:p>
            <a:r>
              <a:rPr lang="en-US" sz="2400" dirty="0"/>
              <a:t>Remove social security numbers</a:t>
            </a:r>
          </a:p>
          <a:p>
            <a:r>
              <a:rPr lang="en-US" sz="2400" dirty="0"/>
              <a:t>All coursework must be taught by an appropriately certified CTE teacher.  </a:t>
            </a:r>
          </a:p>
        </p:txBody>
      </p:sp>
      <p:pic>
        <p:nvPicPr>
          <p:cNvPr id="4" name="Picture 2" descr="Image result for new york state education department">
            <a:extLst>
              <a:ext uri="{FF2B5EF4-FFF2-40B4-BE49-F238E27FC236}">
                <a16:creationId xmlns:a16="http://schemas.microsoft.com/office/drawing/2014/main" id="{D37E2F28-BC91-40D1-84AA-74A50CBD14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677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DCC5-712B-401F-B217-5A9FE6D89574}"/>
              </a:ext>
            </a:extLst>
          </p:cNvPr>
          <p:cNvSpPr>
            <a:spLocks noGrp="1"/>
          </p:cNvSpPr>
          <p:nvPr>
            <p:ph type="title"/>
          </p:nvPr>
        </p:nvSpPr>
        <p:spPr/>
        <p:txBody>
          <a:bodyPr/>
          <a:lstStyle/>
          <a:p>
            <a:pPr algn="ctr"/>
            <a:r>
              <a:rPr lang="en-US" dirty="0"/>
              <a:t>Part J: External Review</a:t>
            </a:r>
          </a:p>
        </p:txBody>
      </p:sp>
      <p:sp>
        <p:nvSpPr>
          <p:cNvPr id="3" name="Content Placeholder 2">
            <a:extLst>
              <a:ext uri="{FF2B5EF4-FFF2-40B4-BE49-F238E27FC236}">
                <a16:creationId xmlns:a16="http://schemas.microsoft.com/office/drawing/2014/main" id="{47A780E2-E9F9-441E-B508-44EA1927BD51}"/>
              </a:ext>
            </a:extLst>
          </p:cNvPr>
          <p:cNvSpPr>
            <a:spLocks noGrp="1"/>
          </p:cNvSpPr>
          <p:nvPr>
            <p:ph idx="1"/>
          </p:nvPr>
        </p:nvSpPr>
        <p:spPr>
          <a:xfrm>
            <a:off x="1154954" y="2603499"/>
            <a:ext cx="8825659" cy="3678767"/>
          </a:xfrm>
        </p:spPr>
        <p:txBody>
          <a:bodyPr vert="horz" lIns="91440" tIns="45720" rIns="91440" bIns="45720" rtlCol="0" anchor="t">
            <a:normAutofit lnSpcReduction="10000"/>
          </a:bodyPr>
          <a:lstStyle/>
          <a:p>
            <a:pPr lvl="0">
              <a:spcBef>
                <a:spcPts val="0"/>
              </a:spcBef>
              <a:buSzPts val="1920"/>
              <a:buChar char="▶"/>
            </a:pPr>
            <a:r>
              <a:rPr lang="en-US" sz="2400" dirty="0"/>
              <a:t>Reviews self study and proposed program changes</a:t>
            </a:r>
            <a:endParaRPr lang="en-US" dirty="0"/>
          </a:p>
          <a:p>
            <a:pPr lvl="0">
              <a:buSzPts val="1920"/>
              <a:buChar char="▶"/>
            </a:pPr>
            <a:r>
              <a:rPr lang="en-US" sz="2400" dirty="0"/>
              <a:t>Must list recommendations from the committee</a:t>
            </a:r>
            <a:endParaRPr lang="en-US" dirty="0"/>
          </a:p>
          <a:p>
            <a:pPr lvl="0">
              <a:buSzPts val="1920"/>
              <a:buChar char="▶"/>
            </a:pPr>
            <a:r>
              <a:rPr lang="en-US" sz="2400" dirty="0"/>
              <a:t>Shall include</a:t>
            </a:r>
            <a:endParaRPr lang="en-US" dirty="0"/>
          </a:p>
          <a:p>
            <a:pPr lvl="1">
              <a:buSzPts val="1920"/>
              <a:buChar char="▶"/>
            </a:pPr>
            <a:r>
              <a:rPr lang="en-US" sz="2400" dirty="0"/>
              <a:t>Secondary teachers </a:t>
            </a:r>
            <a:endParaRPr lang="en-US" dirty="0"/>
          </a:p>
          <a:p>
            <a:pPr lvl="1">
              <a:buSzPts val="1920"/>
              <a:buChar char="▶"/>
            </a:pPr>
            <a:r>
              <a:rPr lang="en-US" sz="2400" dirty="0"/>
              <a:t>Industry representatives</a:t>
            </a:r>
            <a:endParaRPr lang="en-US" dirty="0"/>
          </a:p>
          <a:p>
            <a:pPr lvl="1">
              <a:buSzPts val="1920"/>
              <a:buChar char="▶"/>
            </a:pPr>
            <a:r>
              <a:rPr lang="en-US" sz="2400" dirty="0"/>
              <a:t>Postsecondary representatives</a:t>
            </a:r>
          </a:p>
          <a:p>
            <a:pPr lvl="1">
              <a:buSzPts val="1920"/>
              <a:buChar char="▶"/>
            </a:pPr>
            <a:r>
              <a:rPr lang="en-US" sz="2400" dirty="0"/>
              <a:t>Others as appropriate</a:t>
            </a:r>
          </a:p>
          <a:p>
            <a:pPr lvl="1">
              <a:buSzPts val="1920"/>
              <a:buFont typeface="Wingdings 3" charset="2"/>
              <a:buChar char="▶"/>
            </a:pPr>
            <a:r>
              <a:rPr lang="en-US" sz="2400" dirty="0"/>
              <a:t>Different individuals than the self-study</a:t>
            </a:r>
          </a:p>
          <a:p>
            <a:pPr lvl="1">
              <a:buSzPts val="1920"/>
              <a:buChar char="▶"/>
            </a:pPr>
            <a:endParaRPr lang="en-US" sz="2400" dirty="0"/>
          </a:p>
        </p:txBody>
      </p:sp>
      <p:pic>
        <p:nvPicPr>
          <p:cNvPr id="4" name="Picture 2" descr="Image result for new york state education department">
            <a:extLst>
              <a:ext uri="{FF2B5EF4-FFF2-40B4-BE49-F238E27FC236}">
                <a16:creationId xmlns:a16="http://schemas.microsoft.com/office/drawing/2014/main" id="{3EABDA9C-E584-4782-A6AE-F8358E4247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470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99B4A-FC4F-4347-9E95-DAD8C24F51E6}"/>
              </a:ext>
            </a:extLst>
          </p:cNvPr>
          <p:cNvSpPr>
            <a:spLocks noGrp="1"/>
          </p:cNvSpPr>
          <p:nvPr>
            <p:ph type="title"/>
          </p:nvPr>
        </p:nvSpPr>
        <p:spPr/>
        <p:txBody>
          <a:bodyPr/>
          <a:lstStyle/>
          <a:p>
            <a:pPr algn="ctr"/>
            <a:r>
              <a:rPr lang="en-US" dirty="0"/>
              <a:t>Part K: Chief Administrator’s Signature</a:t>
            </a:r>
          </a:p>
        </p:txBody>
      </p:sp>
      <p:sp>
        <p:nvSpPr>
          <p:cNvPr id="3" name="Content Placeholder 2">
            <a:extLst>
              <a:ext uri="{FF2B5EF4-FFF2-40B4-BE49-F238E27FC236}">
                <a16:creationId xmlns:a16="http://schemas.microsoft.com/office/drawing/2014/main" id="{F329BFED-0D3C-4AD3-BD07-0335B5E30763}"/>
              </a:ext>
            </a:extLst>
          </p:cNvPr>
          <p:cNvSpPr>
            <a:spLocks noGrp="1"/>
          </p:cNvSpPr>
          <p:nvPr>
            <p:ph idx="1"/>
          </p:nvPr>
        </p:nvSpPr>
        <p:spPr/>
        <p:txBody>
          <a:bodyPr>
            <a:normAutofit/>
          </a:bodyPr>
          <a:lstStyle/>
          <a:p>
            <a:pPr lvl="0">
              <a:spcBef>
                <a:spcPts val="0"/>
              </a:spcBef>
              <a:buSzPts val="1920"/>
            </a:pPr>
            <a:r>
              <a:rPr lang="en-US" sz="2400" dirty="0"/>
              <a:t>Must be superintendent (or direct district-level designee)</a:t>
            </a:r>
          </a:p>
          <a:p>
            <a:pPr lvl="0">
              <a:spcBef>
                <a:spcPts val="0"/>
              </a:spcBef>
              <a:buSzPts val="1920"/>
            </a:pPr>
            <a:r>
              <a:rPr lang="en-US" sz="2400" dirty="0"/>
              <a:t>Make sure that this is not forgotten</a:t>
            </a:r>
          </a:p>
          <a:p>
            <a:pPr lvl="0">
              <a:buSzPts val="1920"/>
            </a:pPr>
            <a:r>
              <a:rPr lang="en-US" sz="2400" dirty="0"/>
              <a:t>Send in both a paper copy (of part 1 with original signatures)  and an e-mail of all application materials to </a:t>
            </a:r>
            <a:r>
              <a:rPr lang="en-US" sz="2400" u="sng" dirty="0">
                <a:solidFill>
                  <a:schemeClr val="hlink"/>
                </a:solidFill>
                <a:hlinkClick r:id="rId2"/>
              </a:rPr>
              <a:t>emsccte@nysed.gov</a:t>
            </a:r>
            <a:r>
              <a:rPr lang="en-US" sz="2400" dirty="0"/>
              <a:t>.</a:t>
            </a:r>
          </a:p>
          <a:p>
            <a:pPr lvl="0" indent="-373380">
              <a:buSzPts val="2400"/>
            </a:pPr>
            <a:r>
              <a:rPr lang="en-US" sz="2400" dirty="0"/>
              <a:t>Application itself needs to be in MS Word.  Part 2 and any accompanying materials can be in PDF</a:t>
            </a:r>
          </a:p>
        </p:txBody>
      </p:sp>
      <p:pic>
        <p:nvPicPr>
          <p:cNvPr id="4" name="Picture 2" descr="Image result for new york state education department">
            <a:extLst>
              <a:ext uri="{FF2B5EF4-FFF2-40B4-BE49-F238E27FC236}">
                <a16:creationId xmlns:a16="http://schemas.microsoft.com/office/drawing/2014/main" id="{EBD25EEF-3E3C-47FA-96FF-0D36A4BBDA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743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D79CF-D31C-4099-AFE7-FC64FC779553}"/>
              </a:ext>
            </a:extLst>
          </p:cNvPr>
          <p:cNvSpPr>
            <a:spLocks noGrp="1"/>
          </p:cNvSpPr>
          <p:nvPr>
            <p:ph type="title"/>
          </p:nvPr>
        </p:nvSpPr>
        <p:spPr/>
        <p:txBody>
          <a:bodyPr/>
          <a:lstStyle/>
          <a:p>
            <a:r>
              <a:rPr lang="en-US" dirty="0"/>
              <a:t>Beginning Note</a:t>
            </a:r>
          </a:p>
        </p:txBody>
      </p:sp>
      <p:sp>
        <p:nvSpPr>
          <p:cNvPr id="3" name="Content Placeholder 2">
            <a:extLst>
              <a:ext uri="{FF2B5EF4-FFF2-40B4-BE49-F238E27FC236}">
                <a16:creationId xmlns:a16="http://schemas.microsoft.com/office/drawing/2014/main" id="{DC262152-A68C-4C76-9F91-34AEB06DFB6A}"/>
              </a:ext>
            </a:extLst>
          </p:cNvPr>
          <p:cNvSpPr>
            <a:spLocks noGrp="1"/>
          </p:cNvSpPr>
          <p:nvPr>
            <p:ph idx="1"/>
          </p:nvPr>
        </p:nvSpPr>
        <p:spPr/>
        <p:txBody>
          <a:bodyPr>
            <a:normAutofit/>
          </a:bodyPr>
          <a:lstStyle/>
          <a:p>
            <a:r>
              <a:rPr lang="en-US" sz="2400" dirty="0"/>
              <a:t>In 2018, the program approval and reapproval applications were re-designed.</a:t>
            </a:r>
          </a:p>
          <a:p>
            <a:r>
              <a:rPr lang="en-US" sz="2400" dirty="0"/>
              <a:t>There is now a </a:t>
            </a:r>
            <a:r>
              <a:rPr lang="en-US" sz="2400" dirty="0">
                <a:hlinkClick r:id="rId2"/>
              </a:rPr>
              <a:t>part 1 and part 2 form</a:t>
            </a:r>
            <a:r>
              <a:rPr lang="en-US" sz="2400" dirty="0"/>
              <a:t>.</a:t>
            </a:r>
          </a:p>
          <a:p>
            <a:r>
              <a:rPr lang="en-US" sz="2400" dirty="0"/>
              <a:t>Part 1 provides simple information</a:t>
            </a:r>
          </a:p>
          <a:p>
            <a:r>
              <a:rPr lang="en-US" sz="2400" dirty="0"/>
              <a:t>Part 2 provides elaboration for certain parts of part 1</a:t>
            </a:r>
          </a:p>
        </p:txBody>
      </p:sp>
      <p:pic>
        <p:nvPicPr>
          <p:cNvPr id="4" name="Picture 2" descr="Image result for new york state education department">
            <a:extLst>
              <a:ext uri="{FF2B5EF4-FFF2-40B4-BE49-F238E27FC236}">
                <a16:creationId xmlns:a16="http://schemas.microsoft.com/office/drawing/2014/main" id="{D85705EF-23F5-4D40-94CB-C88F910869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188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D27BD-193F-4841-8467-870491943A48}"/>
              </a:ext>
            </a:extLst>
          </p:cNvPr>
          <p:cNvSpPr>
            <a:spLocks noGrp="1"/>
          </p:cNvSpPr>
          <p:nvPr>
            <p:ph type="title"/>
          </p:nvPr>
        </p:nvSpPr>
        <p:spPr/>
        <p:txBody>
          <a:bodyPr/>
          <a:lstStyle/>
          <a:p>
            <a:pPr algn="ctr"/>
            <a:r>
              <a:rPr lang="en-US" dirty="0"/>
              <a:t>Contact Information</a:t>
            </a:r>
          </a:p>
        </p:txBody>
      </p:sp>
      <p:sp>
        <p:nvSpPr>
          <p:cNvPr id="3" name="Content Placeholder 2">
            <a:extLst>
              <a:ext uri="{FF2B5EF4-FFF2-40B4-BE49-F238E27FC236}">
                <a16:creationId xmlns:a16="http://schemas.microsoft.com/office/drawing/2014/main" id="{289BDBD4-9D91-4208-87A3-98BFDD651B5C}"/>
              </a:ext>
            </a:extLst>
          </p:cNvPr>
          <p:cNvSpPr>
            <a:spLocks noGrp="1"/>
          </p:cNvSpPr>
          <p:nvPr>
            <p:ph idx="1"/>
          </p:nvPr>
        </p:nvSpPr>
        <p:spPr/>
        <p:txBody>
          <a:bodyPr vert="horz" lIns="91440" tIns="45720" rIns="91440" bIns="45720" rtlCol="0" anchor="t">
            <a:normAutofit/>
          </a:bodyPr>
          <a:lstStyle/>
          <a:p>
            <a:pPr marL="0" indent="0" algn="ctr">
              <a:buNone/>
            </a:pPr>
            <a:r>
              <a:rPr lang="en-US" dirty="0"/>
              <a:t>Michael LaMastra</a:t>
            </a:r>
          </a:p>
          <a:p>
            <a:pPr marL="0" indent="0" algn="ctr">
              <a:buNone/>
            </a:pPr>
            <a:r>
              <a:rPr lang="en-US" dirty="0"/>
              <a:t>Associate in Business and Marketing Education</a:t>
            </a:r>
          </a:p>
          <a:p>
            <a:pPr marL="0" indent="0" algn="ctr">
              <a:buNone/>
            </a:pPr>
            <a:r>
              <a:rPr lang="en-US" dirty="0"/>
              <a:t>New York State Education Department</a:t>
            </a:r>
          </a:p>
          <a:p>
            <a:pPr marL="0" indent="0" algn="ctr">
              <a:buNone/>
            </a:pPr>
            <a:r>
              <a:rPr lang="en-US" dirty="0"/>
              <a:t>89 Washington Avenue Room 315 EB</a:t>
            </a:r>
          </a:p>
          <a:p>
            <a:pPr marL="0" indent="0" algn="ctr">
              <a:buNone/>
            </a:pPr>
            <a:r>
              <a:rPr lang="en-US" dirty="0"/>
              <a:t>Albany, NY 12234</a:t>
            </a:r>
          </a:p>
          <a:p>
            <a:pPr marL="0" indent="0" algn="ctr">
              <a:buNone/>
            </a:pPr>
            <a:endParaRPr lang="en-US" dirty="0"/>
          </a:p>
          <a:p>
            <a:pPr marL="0" indent="0" algn="ctr">
              <a:buNone/>
            </a:pPr>
            <a:r>
              <a:rPr lang="en-US" dirty="0"/>
              <a:t>Phone: 518-486-1547</a:t>
            </a:r>
          </a:p>
          <a:p>
            <a:pPr marL="0" indent="0" algn="ctr">
              <a:buNone/>
            </a:pPr>
            <a:r>
              <a:rPr lang="en-US" dirty="0"/>
              <a:t>E-mail: michael.lamastra@nysed.gov</a:t>
            </a:r>
          </a:p>
        </p:txBody>
      </p:sp>
      <p:pic>
        <p:nvPicPr>
          <p:cNvPr id="4" name="Picture 2" descr="Image result for new york state education department">
            <a:extLst>
              <a:ext uri="{FF2B5EF4-FFF2-40B4-BE49-F238E27FC236}">
                <a16:creationId xmlns:a16="http://schemas.microsoft.com/office/drawing/2014/main" id="{EDBD423E-72C7-4ED8-B199-732F54BA29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147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90D76-2FC4-4169-A574-B8B1A146801C}"/>
              </a:ext>
            </a:extLst>
          </p:cNvPr>
          <p:cNvSpPr>
            <a:spLocks noGrp="1"/>
          </p:cNvSpPr>
          <p:nvPr>
            <p:ph type="title"/>
          </p:nvPr>
        </p:nvSpPr>
        <p:spPr/>
        <p:txBody>
          <a:bodyPr/>
          <a:lstStyle/>
          <a:p>
            <a:pPr algn="ctr"/>
            <a:r>
              <a:rPr lang="en-US" dirty="0"/>
              <a:t>Part A: Program Information</a:t>
            </a:r>
          </a:p>
        </p:txBody>
      </p:sp>
      <p:sp>
        <p:nvSpPr>
          <p:cNvPr id="3" name="Content Placeholder 2">
            <a:extLst>
              <a:ext uri="{FF2B5EF4-FFF2-40B4-BE49-F238E27FC236}">
                <a16:creationId xmlns:a16="http://schemas.microsoft.com/office/drawing/2014/main" id="{2C656AD6-8578-4540-8D51-445896DFF8EB}"/>
              </a:ext>
            </a:extLst>
          </p:cNvPr>
          <p:cNvSpPr>
            <a:spLocks noGrp="1"/>
          </p:cNvSpPr>
          <p:nvPr>
            <p:ph idx="1"/>
          </p:nvPr>
        </p:nvSpPr>
        <p:spPr/>
        <p:txBody>
          <a:bodyPr vert="horz" lIns="91440" tIns="45720" rIns="91440" bIns="45720" rtlCol="0" anchor="t">
            <a:normAutofit/>
          </a:bodyPr>
          <a:lstStyle/>
          <a:p>
            <a:r>
              <a:rPr lang="en-US" sz="2400" dirty="0"/>
              <a:t>Program cannot be named after a vendor (Example:  NAF, Virtual Enterprises, Microsoft Office Specialist)</a:t>
            </a:r>
          </a:p>
          <a:p>
            <a:r>
              <a:rPr lang="en-US" sz="2400" dirty="0"/>
              <a:t>Keep in mind, the program can be marketed in school however you wish, but the state cannot list it with a vendor’s name.</a:t>
            </a:r>
          </a:p>
          <a:p>
            <a:r>
              <a:rPr lang="en-US" sz="2400" dirty="0"/>
              <a:t>The name of the program must align with the coursework offered.</a:t>
            </a:r>
          </a:p>
        </p:txBody>
      </p:sp>
      <p:pic>
        <p:nvPicPr>
          <p:cNvPr id="4" name="Picture 2" descr="Image result for new york state education department">
            <a:extLst>
              <a:ext uri="{FF2B5EF4-FFF2-40B4-BE49-F238E27FC236}">
                <a16:creationId xmlns:a16="http://schemas.microsoft.com/office/drawing/2014/main" id="{FCA1405C-E6D2-45F2-8EBE-4BBF96FD9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732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A8637-4EDD-410C-9355-8B25E3B9A7DA}"/>
              </a:ext>
            </a:extLst>
          </p:cNvPr>
          <p:cNvSpPr>
            <a:spLocks noGrp="1"/>
          </p:cNvSpPr>
          <p:nvPr>
            <p:ph type="title"/>
          </p:nvPr>
        </p:nvSpPr>
        <p:spPr/>
        <p:txBody>
          <a:bodyPr/>
          <a:lstStyle/>
          <a:p>
            <a:pPr algn="ctr"/>
            <a:r>
              <a:rPr lang="en-US" dirty="0"/>
              <a:t>Part B: Program Data</a:t>
            </a:r>
          </a:p>
        </p:txBody>
      </p:sp>
      <p:sp>
        <p:nvSpPr>
          <p:cNvPr id="3" name="Content Placeholder 2">
            <a:extLst>
              <a:ext uri="{FF2B5EF4-FFF2-40B4-BE49-F238E27FC236}">
                <a16:creationId xmlns:a16="http://schemas.microsoft.com/office/drawing/2014/main" id="{08FADCEB-11B5-4872-BA2C-0491E67450D2}"/>
              </a:ext>
            </a:extLst>
          </p:cNvPr>
          <p:cNvSpPr>
            <a:spLocks noGrp="1"/>
          </p:cNvSpPr>
          <p:nvPr>
            <p:ph idx="1"/>
          </p:nvPr>
        </p:nvSpPr>
        <p:spPr/>
        <p:txBody>
          <a:bodyPr vert="horz" lIns="91440" tIns="45720" rIns="91440" bIns="45720" rtlCol="0" anchor="t">
            <a:normAutofit fontScale="92500" lnSpcReduction="20000"/>
          </a:bodyPr>
          <a:lstStyle/>
          <a:p>
            <a:r>
              <a:rPr lang="en-US" sz="2800" dirty="0"/>
              <a:t>Program data is required for the past five years</a:t>
            </a:r>
          </a:p>
          <a:p>
            <a:r>
              <a:rPr lang="en-US" sz="2800" dirty="0"/>
              <a:t>Be prepared to clarify any discrepancies (low numbers of students passing or getting the technical endorsement)</a:t>
            </a:r>
          </a:p>
          <a:p>
            <a:r>
              <a:rPr lang="en-US" sz="2800" dirty="0"/>
              <a:t>In accordance with federal and state program of study guidelines, all programs should have at least eight (8) concentrators at a time.  If this is not feasible, then consider reasons for pursuing reapproval.</a:t>
            </a:r>
          </a:p>
          <a:p>
            <a:endParaRPr lang="en-US" sz="2800" dirty="0"/>
          </a:p>
        </p:txBody>
      </p:sp>
      <p:pic>
        <p:nvPicPr>
          <p:cNvPr id="4" name="Picture 2" descr="Image result for new york state education department">
            <a:extLst>
              <a:ext uri="{FF2B5EF4-FFF2-40B4-BE49-F238E27FC236}">
                <a16:creationId xmlns:a16="http://schemas.microsoft.com/office/drawing/2014/main" id="{72B01484-841C-4758-8995-0E02904B75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780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7EDAE-E501-4FC6-BD81-DCFAF531942F}"/>
              </a:ext>
            </a:extLst>
          </p:cNvPr>
          <p:cNvSpPr>
            <a:spLocks noGrp="1"/>
          </p:cNvSpPr>
          <p:nvPr>
            <p:ph type="title"/>
          </p:nvPr>
        </p:nvSpPr>
        <p:spPr/>
        <p:txBody>
          <a:bodyPr/>
          <a:lstStyle/>
          <a:p>
            <a:pPr algn="ctr"/>
            <a:r>
              <a:rPr lang="en-US" dirty="0"/>
              <a:t>Part C: Self Study</a:t>
            </a:r>
          </a:p>
        </p:txBody>
      </p:sp>
      <p:sp>
        <p:nvSpPr>
          <p:cNvPr id="3" name="Content Placeholder 2">
            <a:extLst>
              <a:ext uri="{FF2B5EF4-FFF2-40B4-BE49-F238E27FC236}">
                <a16:creationId xmlns:a16="http://schemas.microsoft.com/office/drawing/2014/main" id="{00C135AC-688C-4491-B0C6-6C28E9BA0B0C}"/>
              </a:ext>
            </a:extLst>
          </p:cNvPr>
          <p:cNvSpPr>
            <a:spLocks noGrp="1"/>
          </p:cNvSpPr>
          <p:nvPr>
            <p:ph idx="1"/>
          </p:nvPr>
        </p:nvSpPr>
        <p:spPr/>
        <p:txBody>
          <a:bodyPr vert="horz" lIns="91440" tIns="45720" rIns="91440" bIns="45720" rtlCol="0" anchor="t">
            <a:normAutofit fontScale="85000" lnSpcReduction="20000"/>
          </a:bodyPr>
          <a:lstStyle/>
          <a:p>
            <a:r>
              <a:rPr lang="en-US" sz="2400" dirty="0"/>
              <a:t>Reference </a:t>
            </a:r>
            <a:r>
              <a:rPr lang="en-US" sz="2400" dirty="0">
                <a:hlinkClick r:id="rId2"/>
              </a:rPr>
              <a:t>implementation guide </a:t>
            </a:r>
            <a:r>
              <a:rPr lang="en-US" sz="2400" dirty="0"/>
              <a:t>for specifics</a:t>
            </a:r>
          </a:p>
          <a:p>
            <a:r>
              <a:rPr lang="en-US" sz="2400" dirty="0"/>
              <a:t>Where we are now and where do we need to be?</a:t>
            </a:r>
          </a:p>
          <a:p>
            <a:r>
              <a:rPr lang="en-US" sz="2400" dirty="0"/>
              <a:t>An acceptable self-study needs to include:</a:t>
            </a:r>
          </a:p>
          <a:p>
            <a:pPr lvl="1"/>
            <a:r>
              <a:rPr lang="en-US" sz="2400" dirty="0"/>
              <a:t>Curriculum review</a:t>
            </a:r>
          </a:p>
          <a:p>
            <a:pPr lvl="1"/>
            <a:r>
              <a:rPr lang="en-US" sz="2400" dirty="0"/>
              <a:t>Standards review (including CDOS, academic, and other industry-specific standards)</a:t>
            </a:r>
          </a:p>
          <a:p>
            <a:pPr lvl="1"/>
            <a:r>
              <a:rPr lang="en-US" sz="2400" dirty="0"/>
              <a:t>Performance assessment review</a:t>
            </a:r>
          </a:p>
          <a:p>
            <a:pPr lvl="1"/>
            <a:r>
              <a:rPr lang="en-US" sz="2400" dirty="0"/>
              <a:t>Review of resources and content</a:t>
            </a:r>
          </a:p>
          <a:p>
            <a:pPr lvl="1"/>
            <a:r>
              <a:rPr lang="en-US" sz="2400" dirty="0"/>
              <a:t>Availability of work-based learning</a:t>
            </a:r>
          </a:p>
          <a:p>
            <a:endParaRPr lang="en-US" dirty="0"/>
          </a:p>
        </p:txBody>
      </p:sp>
      <p:pic>
        <p:nvPicPr>
          <p:cNvPr id="4" name="Picture 2" descr="Image result for new york state education department">
            <a:extLst>
              <a:ext uri="{FF2B5EF4-FFF2-40B4-BE49-F238E27FC236}">
                <a16:creationId xmlns:a16="http://schemas.microsoft.com/office/drawing/2014/main" id="{4B56081D-5E18-423B-88EA-49EAAA9A3B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9432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AD76B-9559-463C-A62D-F31BB864A46A}"/>
              </a:ext>
            </a:extLst>
          </p:cNvPr>
          <p:cNvSpPr>
            <a:spLocks noGrp="1"/>
          </p:cNvSpPr>
          <p:nvPr>
            <p:ph type="title"/>
          </p:nvPr>
        </p:nvSpPr>
        <p:spPr/>
        <p:txBody>
          <a:bodyPr/>
          <a:lstStyle/>
          <a:p>
            <a:pPr algn="ctr"/>
            <a:r>
              <a:rPr lang="en-US" dirty="0"/>
              <a:t>Part D: Program Content</a:t>
            </a:r>
          </a:p>
        </p:txBody>
      </p:sp>
      <p:sp>
        <p:nvSpPr>
          <p:cNvPr id="3" name="Content Placeholder 2">
            <a:extLst>
              <a:ext uri="{FF2B5EF4-FFF2-40B4-BE49-F238E27FC236}">
                <a16:creationId xmlns:a16="http://schemas.microsoft.com/office/drawing/2014/main" id="{121A1097-F168-47CC-9031-87D9C00900B4}"/>
              </a:ext>
            </a:extLst>
          </p:cNvPr>
          <p:cNvSpPr>
            <a:spLocks noGrp="1"/>
          </p:cNvSpPr>
          <p:nvPr>
            <p:ph idx="1"/>
          </p:nvPr>
        </p:nvSpPr>
        <p:spPr/>
        <p:txBody>
          <a:bodyPr vert="horz" lIns="91440" tIns="45720" rIns="91440" bIns="45720" rtlCol="0" anchor="t">
            <a:normAutofit fontScale="92500" lnSpcReduction="10000"/>
          </a:bodyPr>
          <a:lstStyle/>
          <a:p>
            <a:r>
              <a:rPr lang="en-US" sz="2400" dirty="0"/>
              <a:t>Two Components</a:t>
            </a:r>
          </a:p>
          <a:p>
            <a:pPr lvl="1"/>
            <a:r>
              <a:rPr lang="en-US" sz="2400" dirty="0"/>
              <a:t>Career and Financial Management</a:t>
            </a:r>
          </a:p>
          <a:p>
            <a:pPr lvl="1"/>
            <a:r>
              <a:rPr lang="en-US" sz="2400" dirty="0"/>
              <a:t>A three-credit sequence in the business content specific area</a:t>
            </a:r>
          </a:p>
          <a:p>
            <a:pPr lvl="1"/>
            <a:r>
              <a:rPr lang="en-US" sz="2400" dirty="0">
                <a:hlinkClick r:id="rId2"/>
              </a:rPr>
              <a:t>Flowchart of suggested pathways </a:t>
            </a:r>
            <a:r>
              <a:rPr lang="en-US" sz="2400" dirty="0"/>
              <a:t>can be found on the NYSED web page.</a:t>
            </a:r>
          </a:p>
          <a:p>
            <a:pPr lvl="1"/>
            <a:r>
              <a:rPr lang="en-US" sz="2400" dirty="0"/>
              <a:t>Program coursework should be arranged to provide a program that increases in specificity and complexity as the student goes through</a:t>
            </a:r>
          </a:p>
          <a:p>
            <a:pPr lvl="1"/>
            <a:endParaRPr lang="en-US" sz="2400" dirty="0"/>
          </a:p>
        </p:txBody>
      </p:sp>
      <p:pic>
        <p:nvPicPr>
          <p:cNvPr id="4" name="Picture 2" descr="Image result for new york state education department">
            <a:extLst>
              <a:ext uri="{FF2B5EF4-FFF2-40B4-BE49-F238E27FC236}">
                <a16:creationId xmlns:a16="http://schemas.microsoft.com/office/drawing/2014/main" id="{69C955A9-110F-48CD-9A94-062DE7B9BD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950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1B028-F353-420C-94E1-460E28EC505F}"/>
              </a:ext>
            </a:extLst>
          </p:cNvPr>
          <p:cNvSpPr>
            <a:spLocks noGrp="1"/>
          </p:cNvSpPr>
          <p:nvPr>
            <p:ph type="title"/>
          </p:nvPr>
        </p:nvSpPr>
        <p:spPr/>
        <p:txBody>
          <a:bodyPr/>
          <a:lstStyle/>
          <a:p>
            <a:pPr algn="ctr"/>
            <a:r>
              <a:rPr lang="en-US" dirty="0"/>
              <a:t>Part D (Continued): Career and </a:t>
            </a:r>
            <a:r>
              <a:rPr lang="en-US"/>
              <a:t>Financial Management (CFM)</a:t>
            </a:r>
            <a:endParaRPr lang="en-US" dirty="0"/>
          </a:p>
        </p:txBody>
      </p:sp>
      <p:sp>
        <p:nvSpPr>
          <p:cNvPr id="3" name="Content Placeholder 2">
            <a:extLst>
              <a:ext uri="{FF2B5EF4-FFF2-40B4-BE49-F238E27FC236}">
                <a16:creationId xmlns:a16="http://schemas.microsoft.com/office/drawing/2014/main" id="{87ED93A3-55AF-4952-BA03-EFA71ECE937E}"/>
              </a:ext>
            </a:extLst>
          </p:cNvPr>
          <p:cNvSpPr>
            <a:spLocks noGrp="1"/>
          </p:cNvSpPr>
          <p:nvPr>
            <p:ph idx="1"/>
          </p:nvPr>
        </p:nvSpPr>
        <p:spPr/>
        <p:txBody>
          <a:bodyPr vert="horz" lIns="91440" tIns="45720" rIns="91440" bIns="45720" rtlCol="0" anchor="t">
            <a:noAutofit/>
          </a:bodyPr>
          <a:lstStyle/>
          <a:p>
            <a:r>
              <a:rPr lang="en-US" sz="2400" dirty="0"/>
              <a:t>Should review to ensure the outcomes in the </a:t>
            </a:r>
            <a:r>
              <a:rPr lang="en-US" sz="2400" dirty="0">
                <a:hlinkClick r:id="rId2"/>
              </a:rPr>
              <a:t>2018 Curriculum framework are being addressed</a:t>
            </a:r>
            <a:endParaRPr lang="en-US" sz="2400" dirty="0"/>
          </a:p>
          <a:p>
            <a:r>
              <a:rPr lang="en-US" sz="2400" dirty="0"/>
              <a:t>At least one-half unit of CFM is required</a:t>
            </a:r>
          </a:p>
          <a:p>
            <a:r>
              <a:rPr lang="en-US" sz="2400" dirty="0"/>
              <a:t>If the CFM course is a full year course, the second half cannot count towards content portion of the program</a:t>
            </a:r>
          </a:p>
          <a:p>
            <a:r>
              <a:rPr lang="en-US" sz="2400" dirty="0"/>
              <a:t>If CFM is integrated, which is very difficult to do in an LEA model, a crosswalk should be provided showing where the CFM objectives are being addressed throughout the program.</a:t>
            </a:r>
          </a:p>
        </p:txBody>
      </p:sp>
      <p:pic>
        <p:nvPicPr>
          <p:cNvPr id="4" name="Picture 2" descr="Image result for new york state education department">
            <a:extLst>
              <a:ext uri="{FF2B5EF4-FFF2-40B4-BE49-F238E27FC236}">
                <a16:creationId xmlns:a16="http://schemas.microsoft.com/office/drawing/2014/main" id="{8CFB1A4F-0CD9-4630-8916-9F09E335E8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229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CA163-8A4B-47E4-8FC4-864B76025BDB}"/>
              </a:ext>
            </a:extLst>
          </p:cNvPr>
          <p:cNvSpPr>
            <a:spLocks noGrp="1"/>
          </p:cNvSpPr>
          <p:nvPr>
            <p:ph type="title"/>
          </p:nvPr>
        </p:nvSpPr>
        <p:spPr/>
        <p:txBody>
          <a:bodyPr/>
          <a:lstStyle/>
          <a:p>
            <a:pPr algn="ctr"/>
            <a:r>
              <a:rPr lang="en-US" dirty="0"/>
              <a:t>Part D Continued: Integrated and Specialized Courses</a:t>
            </a:r>
          </a:p>
        </p:txBody>
      </p:sp>
      <p:sp>
        <p:nvSpPr>
          <p:cNvPr id="3" name="Content Placeholder 2">
            <a:extLst>
              <a:ext uri="{FF2B5EF4-FFF2-40B4-BE49-F238E27FC236}">
                <a16:creationId xmlns:a16="http://schemas.microsoft.com/office/drawing/2014/main" id="{FB5B2297-52CC-4D12-9700-6A9E6CCFE3EB}"/>
              </a:ext>
            </a:extLst>
          </p:cNvPr>
          <p:cNvSpPr>
            <a:spLocks noGrp="1"/>
          </p:cNvSpPr>
          <p:nvPr>
            <p:ph idx="1"/>
          </p:nvPr>
        </p:nvSpPr>
        <p:spPr/>
        <p:txBody>
          <a:bodyPr vert="horz" lIns="91440" tIns="45720" rIns="91440" bIns="45720" rtlCol="0" anchor="t">
            <a:normAutofit fontScale="85000" lnSpcReduction="10000"/>
          </a:bodyPr>
          <a:lstStyle/>
          <a:p>
            <a:r>
              <a:rPr lang="en-US" dirty="0"/>
              <a:t>Integrated and specialized courses are not required for CTE-approved programs and rarely happen in school district business programs.</a:t>
            </a:r>
          </a:p>
          <a:p>
            <a:r>
              <a:rPr lang="en-US" dirty="0"/>
              <a:t>Integrated course :  "</a:t>
            </a:r>
            <a:r>
              <a:rPr lang="en-US" i="1" dirty="0"/>
              <a:t>An integrated career and technical education course shall mean a course that combines career and technical education and academic commencement level learning standards and may be jointly developed and taught by an academic subject teacher and/or a career and technical education teacher. Successful completion of one unit of study in an integrated career and technical education course may be awarded only one unit of credit but may be used to meet the distribution requirements in more than one subject. For students who have not successfully completed the Regents examination(s) in the academic subject areas, the course(s) must be taught by a teacher certified in that subject" (100.5 of New York State Education Law).</a:t>
            </a:r>
          </a:p>
          <a:p>
            <a:r>
              <a:rPr lang="en-US" dirty="0"/>
              <a:t>An integrated course would be a commencement-level academic course that is inherent for knowing the content of a program (example: learning physics as part of an electrical technology program)</a:t>
            </a:r>
          </a:p>
          <a:p>
            <a:endParaRPr lang="en-US" dirty="0"/>
          </a:p>
        </p:txBody>
      </p:sp>
      <p:pic>
        <p:nvPicPr>
          <p:cNvPr id="4" name="Picture 2" descr="Image result for new york state education department">
            <a:extLst>
              <a:ext uri="{FF2B5EF4-FFF2-40B4-BE49-F238E27FC236}">
                <a16:creationId xmlns:a16="http://schemas.microsoft.com/office/drawing/2014/main" id="{349BB7A9-CF7A-4F6F-B6F6-C7C2F34B5C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171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1E09C-6A66-4A9A-B207-65E22B753FD1}"/>
              </a:ext>
            </a:extLst>
          </p:cNvPr>
          <p:cNvSpPr>
            <a:spLocks noGrp="1"/>
          </p:cNvSpPr>
          <p:nvPr>
            <p:ph type="title"/>
          </p:nvPr>
        </p:nvSpPr>
        <p:spPr/>
        <p:txBody>
          <a:bodyPr/>
          <a:lstStyle/>
          <a:p>
            <a:r>
              <a:rPr lang="en-US" dirty="0"/>
              <a:t>Part D Continued: Integrated and Specialized Courses</a:t>
            </a:r>
          </a:p>
        </p:txBody>
      </p:sp>
      <p:sp>
        <p:nvSpPr>
          <p:cNvPr id="3" name="Content Placeholder 2">
            <a:extLst>
              <a:ext uri="{FF2B5EF4-FFF2-40B4-BE49-F238E27FC236}">
                <a16:creationId xmlns:a16="http://schemas.microsoft.com/office/drawing/2014/main" id="{1C32AFD4-0226-4768-B6D3-96E2C6339A25}"/>
              </a:ext>
            </a:extLst>
          </p:cNvPr>
          <p:cNvSpPr>
            <a:spLocks noGrp="1"/>
          </p:cNvSpPr>
          <p:nvPr>
            <p:ph idx="1"/>
          </p:nvPr>
        </p:nvSpPr>
        <p:spPr/>
        <p:txBody>
          <a:bodyPr>
            <a:normAutofit/>
          </a:bodyPr>
          <a:lstStyle/>
          <a:p>
            <a:r>
              <a:rPr lang="en-US" dirty="0"/>
              <a:t>Specialized course: A specialized course is a course that meets the requirements of a unit of credit as defined in section 100.1(a) of this Part and the New York State commencement-level learning standards as established by the commissioner. A specialized course develops the subject in greater depth and/or breadth and/or may be interdisciplinary.</a:t>
            </a:r>
          </a:p>
          <a:p>
            <a:r>
              <a:rPr lang="en-US" dirty="0"/>
              <a:t>Example: If math is not part of a commercial art program, a specialized course can be developed (Geometry for Artists) that can meet a third unit of math.</a:t>
            </a:r>
          </a:p>
        </p:txBody>
      </p:sp>
      <p:pic>
        <p:nvPicPr>
          <p:cNvPr id="4" name="Picture 2" descr="Image result for new york state education department">
            <a:extLst>
              <a:ext uri="{FF2B5EF4-FFF2-40B4-BE49-F238E27FC236}">
                <a16:creationId xmlns:a16="http://schemas.microsoft.com/office/drawing/2014/main" id="{BE09D482-CC8E-4024-81CE-331385A7BC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776" y="5187843"/>
            <a:ext cx="1547993" cy="1547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15219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1212</TotalTime>
  <Words>1315</Words>
  <Application>Microsoft Office PowerPoint</Application>
  <PresentationFormat>Widescreen</PresentationFormat>
  <Paragraphs>110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Gothic</vt:lpstr>
      <vt:lpstr>Wingdings 3</vt:lpstr>
      <vt:lpstr>Ion Boardroom</vt:lpstr>
      <vt:lpstr>Program Reapproval for Business Education Programs-A Guide to Some Frequently Asked Questions</vt:lpstr>
      <vt:lpstr>Beginning Note</vt:lpstr>
      <vt:lpstr>Part A: Program Information</vt:lpstr>
      <vt:lpstr>Part B: Program Data</vt:lpstr>
      <vt:lpstr>Part C: Self Study</vt:lpstr>
      <vt:lpstr>Part D: Program Content</vt:lpstr>
      <vt:lpstr>Part D (Continued): Career and Financial Management (CFM)</vt:lpstr>
      <vt:lpstr>Part D Continued: Integrated and Specialized Courses</vt:lpstr>
      <vt:lpstr>Part D Continued: Integrated and Specialized Courses</vt:lpstr>
      <vt:lpstr>Part D Continued</vt:lpstr>
      <vt:lpstr>Part E: Work-Based Learning</vt:lpstr>
      <vt:lpstr>            Registered WBL Programs</vt:lpstr>
      <vt:lpstr>       Non-Registered WBL Experiences</vt:lpstr>
      <vt:lpstr>Part F: Employability Profile</vt:lpstr>
      <vt:lpstr>Part G: Technical Assessment</vt:lpstr>
      <vt:lpstr>Part H: Postsecondary Articulation Agreement</vt:lpstr>
      <vt:lpstr>Part I: Faculty</vt:lpstr>
      <vt:lpstr>Part J: External Review</vt:lpstr>
      <vt:lpstr>Part K: Chief Administrator’s Signature</vt:lpstr>
      <vt:lpstr>Contact Information</vt:lpstr>
    </vt:vector>
  </TitlesOfParts>
  <Company>NYSED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CTE</dc:subject>
  <dc:creator>Michael LaMastra</dc:creator>
  <cp:keywords>CTE Business</cp:keywords>
  <cp:lastModifiedBy>Jordan Fields</cp:lastModifiedBy>
  <cp:revision>94</cp:revision>
  <dcterms:created xsi:type="dcterms:W3CDTF">2013-07-15T20:26:40Z</dcterms:created>
  <dcterms:modified xsi:type="dcterms:W3CDTF">2021-03-19T20:06:13Z</dcterms:modified>
  <cp:category>Resources</cp:category>
</cp:coreProperties>
</file>