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324" r:id="rId6"/>
    <p:sldMasterId id="2147484741" r:id="rId7"/>
    <p:sldMasterId id="2147484834" r:id="rId8"/>
    <p:sldMasterId id="2147484853" r:id="rId9"/>
    <p:sldMasterId id="2147485075" r:id="rId10"/>
    <p:sldMasterId id="2147485111" r:id="rId11"/>
    <p:sldMasterId id="2147485169" r:id="rId12"/>
    <p:sldMasterId id="2147485176" r:id="rId13"/>
    <p:sldMasterId id="2147485181" r:id="rId14"/>
    <p:sldMasterId id="2147485187" r:id="rId15"/>
    <p:sldMasterId id="2147485192" r:id="rId16"/>
  </p:sldMasterIdLst>
  <p:notesMasterIdLst>
    <p:notesMasterId r:id="rId60"/>
  </p:notesMasterIdLst>
  <p:handoutMasterIdLst>
    <p:handoutMasterId r:id="rId61"/>
  </p:handoutMasterIdLst>
  <p:sldIdLst>
    <p:sldId id="1261" r:id="rId17"/>
    <p:sldId id="1568" r:id="rId18"/>
    <p:sldId id="1569" r:id="rId19"/>
    <p:sldId id="1133" r:id="rId20"/>
    <p:sldId id="1475" r:id="rId21"/>
    <p:sldId id="1463" r:id="rId22"/>
    <p:sldId id="1620" r:id="rId23"/>
    <p:sldId id="1286" r:id="rId24"/>
    <p:sldId id="1621" r:id="rId25"/>
    <p:sldId id="1576" r:id="rId26"/>
    <p:sldId id="1577" r:id="rId27"/>
    <p:sldId id="1601" r:id="rId28"/>
    <p:sldId id="1574" r:id="rId29"/>
    <p:sldId id="1579" r:id="rId30"/>
    <p:sldId id="1578" r:id="rId31"/>
    <p:sldId id="1575" r:id="rId32"/>
    <p:sldId id="1619" r:id="rId33"/>
    <p:sldId id="1581" r:id="rId34"/>
    <p:sldId id="1580" r:id="rId35"/>
    <p:sldId id="1592" r:id="rId36"/>
    <p:sldId id="1593" r:id="rId37"/>
    <p:sldId id="1591" r:id="rId38"/>
    <p:sldId id="1595" r:id="rId39"/>
    <p:sldId id="1584" r:id="rId40"/>
    <p:sldId id="1596" r:id="rId41"/>
    <p:sldId id="1614" r:id="rId42"/>
    <p:sldId id="1615" r:id="rId43"/>
    <p:sldId id="1616" r:id="rId44"/>
    <p:sldId id="1617" r:id="rId45"/>
    <p:sldId id="1618" r:id="rId46"/>
    <p:sldId id="1582" r:id="rId47"/>
    <p:sldId id="1603" r:id="rId48"/>
    <p:sldId id="1600" r:id="rId49"/>
    <p:sldId id="1585" r:id="rId50"/>
    <p:sldId id="1586" r:id="rId51"/>
    <p:sldId id="1587" r:id="rId52"/>
    <p:sldId id="1588" r:id="rId53"/>
    <p:sldId id="1589" r:id="rId54"/>
    <p:sldId id="1609" r:id="rId55"/>
    <p:sldId id="1610" r:id="rId56"/>
    <p:sldId id="1611" r:id="rId57"/>
    <p:sldId id="1479" r:id="rId58"/>
    <p:sldId id="1347" r:id="rId59"/>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orient="horz" pos="288">
          <p15:clr>
            <a:srgbClr val="A4A3A4"/>
          </p15:clr>
        </p15:guide>
        <p15:guide id="3" orient="horz" pos="2808" userDrawn="1">
          <p15:clr>
            <a:srgbClr val="A4A3A4"/>
          </p15:clr>
        </p15:guide>
        <p15:guide id="4">
          <p15:clr>
            <a:srgbClr val="A4A3A4"/>
          </p15:clr>
        </p15:guide>
        <p15:guide id="5" pos="5620">
          <p15:clr>
            <a:srgbClr val="A4A3A4"/>
          </p15:clr>
        </p15:guide>
        <p15:guide id="6" pos="436">
          <p15:clr>
            <a:srgbClr val="A4A3A4"/>
          </p15:clr>
        </p15:guide>
        <p15:guide id="7" pos="2880">
          <p15:clr>
            <a:srgbClr val="A4A3A4"/>
          </p15:clr>
        </p15:guide>
        <p15:guide id="8" orient="horz" pos="316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Haynes" initials="EFH" lastIdx="347" clrIdx="0"/>
  <p:cmAuthor id="1" name="King, Amy Suzanne" initials="ASK" lastIdx="28" clrIdx="1"/>
  <p:cmAuthor id="2" name="King, Amy S." initials="Amy" lastIdx="17" clrIdx="2"/>
  <p:cmAuthor id="3" name="Diane August" initials="DA" lastIdx="158" clrIdx="3"/>
  <p:cmAuthor id="4" name="AmySuzanneKing" initials="ASK" lastIdx="63" clrIdx="4"/>
  <p:cmAuthor id="5" name="Diane" initials="D" lastIdx="36" clrIdx="5"/>
  <p:cmAuthor id="6" name="Phil Esra" initials="phil" lastIdx="26" clrIdx="6"/>
  <p:cmAuthor id="7" name="Emma Ruckley" initials="" lastIdx="0" clrIdx="7"/>
  <p:cmAuthor id="8" name="Anastos, Alexandra" initials="AA" lastIdx="1" clrIdx="8"/>
  <p:cmAuthor id="9" name="Artzi, Lauren" initials="LA" lastIdx="9" clrIdx="9"/>
  <p:cmAuthor id="10" name="Haynes, Erin" initials="EH" lastIdx="20" clrIdx="10"/>
  <p:cmAuthor id="11" name="Jennifer Scully" initials="JS" lastIdx="16" clrIdx="11">
    <p:extLst>
      <p:ext uri="{19B8F6BF-5375-455C-9EA6-DF929625EA0E}">
        <p15:presenceInfo xmlns:p15="http://schemas.microsoft.com/office/powerpoint/2012/main" userId="S-1-5-21-576078244-347078923-646806464-67194" providerId="AD"/>
      </p:ext>
    </p:extLst>
  </p:cmAuthor>
  <p:cmAuthor id="12" name="Marco" initials="M" lastIdx="2" clrIdx="12"/>
  <p:cmAuthor id="13" name="Andrea Diaz" initials="AD" lastIdx="21" clrIdx="13"/>
  <p:cmAuthor id="14" name="Juli Kreichman" initials="JK" lastIdx="17" clrIdx="14">
    <p:extLst>
      <p:ext uri="{19B8F6BF-5375-455C-9EA6-DF929625EA0E}">
        <p15:presenceInfo xmlns:p15="http://schemas.microsoft.com/office/powerpoint/2012/main" userId="S-1-5-21-576078244-347078923-646806464-67885" providerId="AD"/>
      </p:ext>
    </p:extLst>
  </p:cmAuthor>
  <p:cmAuthor id="15" name="Ross Garmil" initials="rlg" lastIdx="13" clrIdx="15">
    <p:extLst>
      <p:ext uri="{19B8F6BF-5375-455C-9EA6-DF929625EA0E}">
        <p15:presenceInfo xmlns:p15="http://schemas.microsoft.com/office/powerpoint/2012/main" userId="Ross Garm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FFC425"/>
    <a:srgbClr val="2E4488"/>
    <a:srgbClr val="FF4B21"/>
    <a:srgbClr val="FF8B25"/>
    <a:srgbClr val="E26C00"/>
    <a:srgbClr val="476437"/>
    <a:srgbClr val="4E6128"/>
    <a:srgbClr val="4B76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92042" autoAdjust="0"/>
  </p:normalViewPr>
  <p:slideViewPr>
    <p:cSldViewPr snapToGrid="0">
      <p:cViewPr varScale="1">
        <p:scale>
          <a:sx n="82" d="100"/>
          <a:sy n="82" d="100"/>
        </p:scale>
        <p:origin x="1302" y="84"/>
      </p:cViewPr>
      <p:guideLst>
        <p:guide orient="horz"/>
        <p:guide orient="horz" pos="288"/>
        <p:guide orient="horz" pos="2808"/>
        <p:guide/>
        <p:guide pos="5620"/>
        <p:guide pos="436"/>
        <p:guide pos="2880"/>
        <p:guide orient="horz" pos="3168"/>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5" d="100"/>
          <a:sy n="55" d="100"/>
        </p:scale>
        <p:origin x="-2880"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s>
</file>

<file path=ppt/comments/comment1.xml><?xml version="1.0" encoding="utf-8"?>
<p:cmLst xmlns:a="http://schemas.openxmlformats.org/drawingml/2006/main" xmlns:r="http://schemas.openxmlformats.org/officeDocument/2006/relationships" xmlns:p="http://schemas.openxmlformats.org/presentationml/2006/main">
  <p:cm authorId="15" dt="2018-09-18T14:06:48.937" idx="5">
    <p:pos x="3156" y="708"/>
    <p:text>Minor point, but should change to read "Before Close Reading" to be consistent with other slides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5" dt="2018-09-18T14:07:16.145" idx="6">
    <p:pos x="3156" y="708"/>
    <p:text>Minor point, but should change to read "Before Close Reading" to be consistent with other slides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4" dt="2018-05-24T13:34:52.945" idx="16">
    <p:pos x="4274" y="276"/>
    <p:text>Does this mean content knowledge ?</p:text>
    <p:extLst>
      <p:ext uri="{C676402C-5697-4E1C-873F-D02D1690AC5C}">
        <p15:threadingInfo xmlns:p15="http://schemas.microsoft.com/office/powerpoint/2012/main" timeZoneBias="240"/>
      </p:ext>
    </p:extLst>
  </p:cm>
  <p:cm authorId="15" dt="2018-09-18T14:10:00.056" idx="8">
    <p:pos x="4274" y="372"/>
    <p:text>Also applies to Slide 17</p:text>
    <p:extLst>
      <p:ext uri="{C676402C-5697-4E1C-873F-D02D1690AC5C}">
        <p15:threadingInfo xmlns:p15="http://schemas.microsoft.com/office/powerpoint/2012/main" timeZoneBias="240">
          <p15:parentCm authorId="14" idx="16"/>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1466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EFE2E-707B-4F18-B71C-271B353FE86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6186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2910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2035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38128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64807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02378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4412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we need</a:t>
            </a:r>
            <a:r>
              <a:rPr lang="en-US" baseline="0" dirty="0"/>
              <a:t> to add the NYSED and OBEWL logo?</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401679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05">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959088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82555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2825556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084718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401963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32722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feel free to add your own questions to this slide based on the participants attending this PD.</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75392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53153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4944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BC194-C896-42EC-9FCF-33B90D2630B4}"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172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BC194-C896-42EC-9FCF-33B90D2630B4}"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89206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4510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4061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260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198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8C99635A-FEC6-433F-AD1C-0AA1C3F56FFE}" type="datetimeFigureOut">
              <a:rPr lang="en-US" smtClean="0">
                <a:solidFill>
                  <a:srgbClr val="FFFFFF"/>
                </a:solidFill>
              </a:rPr>
              <a:pPr/>
              <a:t>10/2/2019</a:t>
            </a:fld>
            <a:endParaRPr lang="en-US" dirty="0">
              <a:solidFill>
                <a:srgbClr val="FFFFFF"/>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09600" y="7315200"/>
            <a:ext cx="2133600" cy="365125"/>
          </a:xfrm>
          <a:prstGeom prst="rect">
            <a:avLst/>
          </a:prstGeom>
        </p:spPr>
        <p:txBody>
          <a:bodyPr/>
          <a:lstStyle/>
          <a:p>
            <a:fld id="{30AD091C-C07F-4D66-8F38-7B49A4CF36C3}" type="slidenum">
              <a:rPr lang="en-US" smtClean="0"/>
              <a:pPr/>
              <a:t>‹#›</a:t>
            </a:fld>
            <a:endParaRPr lang="en-US" dirty="0"/>
          </a:p>
        </p:txBody>
      </p:sp>
    </p:spTree>
    <p:extLst>
      <p:ext uri="{BB962C8B-B14F-4D97-AF65-F5344CB8AC3E}">
        <p14:creationId xmlns:p14="http://schemas.microsoft.com/office/powerpoint/2010/main" val="15810504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7065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9196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2388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569760C7-A39F-4EE4-B075-9AD2D32D3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5297" y="6158686"/>
            <a:ext cx="2022694" cy="544572"/>
          </a:xfrm>
          <a:prstGeom prst="rect">
            <a:avLst/>
          </a:prstGeom>
        </p:spPr>
      </p:pic>
    </p:spTree>
    <p:extLst>
      <p:ext uri="{BB962C8B-B14F-4D97-AF65-F5344CB8AC3E}">
        <p14:creationId xmlns:p14="http://schemas.microsoft.com/office/powerpoint/2010/main" val="2280159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42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lang="en-US" smtClean="0"/>
              <a:pPr/>
              <a:t>‹#›</a:t>
            </a:fld>
            <a:endParaRPr lang="en-US" dirty="0"/>
          </a:p>
        </p:txBody>
      </p:sp>
    </p:spTree>
    <p:extLst>
      <p:ext uri="{BB962C8B-B14F-4D97-AF65-F5344CB8AC3E}">
        <p14:creationId xmlns:p14="http://schemas.microsoft.com/office/powerpoint/2010/main" val="230943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62000" y="3276600"/>
            <a:ext cx="7543800" cy="1676400"/>
          </a:xfrm>
        </p:spPr>
        <p:txBody>
          <a:bodyPr anchor="b" anchorCtr="0">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62000" y="4953000"/>
            <a:ext cx="7559040" cy="914400"/>
          </a:xfrm>
        </p:spPr>
        <p:txBody>
          <a:bodyPr anchor="t" anchorCtr="0">
            <a:normAutofit/>
          </a:bodyPr>
          <a:lstStyle>
            <a:lvl1pPr marL="0" indent="0">
              <a:buNone/>
              <a:defRPr sz="3200">
                <a:solidFill>
                  <a:schemeClr val="tx2"/>
                </a:solidFill>
                <a:latin typeface="Batang" pitchFamily="18" charset="-127"/>
                <a:ea typeface="Batang" pitchFamily="18" charset="-12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endParaRPr lang="en-US" dirty="0">
              <a:solidFill>
                <a:srgbClr val="000000"/>
              </a:solidFill>
            </a:endParaRPr>
          </a:p>
        </p:txBody>
      </p:sp>
      <p:sp>
        <p:nvSpPr>
          <p:cNvPr id="10"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514623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08238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3335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1853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4970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2135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84716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419782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308109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262525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9705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872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325438"/>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4896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84777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689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85508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325438"/>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56329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85148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78602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2608198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126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62065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11405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9750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92070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53839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2825705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2982700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1575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2580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0316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20018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33510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0348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1346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50352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image" Target="../media/image4.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1.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image" Target="../media/image4.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3.xml"/><Relationship Id="rId7" Type="http://schemas.openxmlformats.org/officeDocument/2006/relationships/theme" Target="../theme/theme9.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pic>
        <p:nvPicPr>
          <p:cNvPr id="5" name="Picture 4">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1413" y="6213745"/>
            <a:ext cx="2180811" cy="587142"/>
          </a:xfrm>
          <a:prstGeom prst="rect">
            <a:avLst/>
          </a:prstGeom>
        </p:spPr>
      </p:pic>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43" r:id="rId2"/>
    <p:sldLayoutId id="214748434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12470" y="6213745"/>
            <a:ext cx="2180811" cy="587142"/>
          </a:xfrm>
          <a:prstGeom prst="rect">
            <a:avLst/>
          </a:prstGeom>
        </p:spPr>
      </p:pic>
    </p:spTree>
    <p:extLst>
      <p:ext uri="{BB962C8B-B14F-4D97-AF65-F5344CB8AC3E}">
        <p14:creationId xmlns:p14="http://schemas.microsoft.com/office/powerpoint/2010/main" val="4269773111"/>
      </p:ext>
    </p:extLst>
  </p:cSld>
  <p:clrMap bg1="lt1" tx1="dk1" bg2="lt2" tx2="dk2" accent1="accent1" accent2="accent2" accent3="accent3" accent4="accent4" accent5="accent5" accent6="accent6" hlink="hlink" folHlink="folHlink"/>
  <p:sldLayoutIdLst>
    <p:sldLayoutId id="2147485177" r:id="rId1"/>
    <p:sldLayoutId id="2147485178" r:id="rId2"/>
    <p:sldLayoutId id="2147485180"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1414" y="6368799"/>
            <a:ext cx="1987584" cy="489201"/>
          </a:xfrm>
          <a:prstGeom prst="rect">
            <a:avLst/>
          </a:prstGeom>
        </p:spPr>
      </p:pic>
    </p:spTree>
    <p:extLst>
      <p:ext uri="{BB962C8B-B14F-4D97-AF65-F5344CB8AC3E}">
        <p14:creationId xmlns:p14="http://schemas.microsoft.com/office/powerpoint/2010/main" val="2983375802"/>
      </p:ext>
    </p:extLst>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5349" y="6213745"/>
            <a:ext cx="2180811" cy="587142"/>
          </a:xfrm>
          <a:prstGeom prst="rect">
            <a:avLst/>
          </a:prstGeom>
        </p:spPr>
      </p:pic>
    </p:spTree>
    <p:extLst>
      <p:ext uri="{BB962C8B-B14F-4D97-AF65-F5344CB8AC3E}">
        <p14:creationId xmlns:p14="http://schemas.microsoft.com/office/powerpoint/2010/main" val="1933609851"/>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1"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38228" y="6362164"/>
            <a:ext cx="2180811" cy="503118"/>
          </a:xfrm>
          <a:prstGeom prst="rect">
            <a:avLst/>
          </a:prstGeom>
        </p:spPr>
      </p:pic>
    </p:spTree>
    <p:extLst>
      <p:ext uri="{BB962C8B-B14F-4D97-AF65-F5344CB8AC3E}">
        <p14:creationId xmlns:p14="http://schemas.microsoft.com/office/powerpoint/2010/main" val="2271426511"/>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60957" y="6270858"/>
            <a:ext cx="2180811" cy="587142"/>
          </a:xfrm>
          <a:prstGeom prst="rect">
            <a:avLst/>
          </a:prstGeom>
        </p:spPr>
      </p:pic>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25349" y="6381171"/>
            <a:ext cx="2180811" cy="476829"/>
          </a:xfrm>
          <a:prstGeom prst="rect">
            <a:avLst/>
          </a:prstGeom>
        </p:spPr>
      </p:pic>
    </p:spTree>
    <p:extLst>
      <p:ext uri="{BB962C8B-B14F-4D97-AF65-F5344CB8AC3E}">
        <p14:creationId xmlns:p14="http://schemas.microsoft.com/office/powerpoint/2010/main" val="3083559184"/>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497986811"/>
      </p:ext>
    </p:extLst>
  </p:cSld>
  <p:clrMap bg1="lt1" tx1="dk1" bg2="lt2" tx2="dk2" accent1="accent1" accent2="accent2" accent3="accent3" accent4="accent4" accent5="accent5" accent6="accent6" hlink="hlink" folHlink="folHlink"/>
  <p:sldLayoutIdLst>
    <p:sldLayoutId id="2147484742" r:id="rId1"/>
    <p:sldLayoutId id="2147485109" r:id="rId2"/>
    <p:sldLayoutId id="2147485110" r:id="rId3"/>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51107" y="6213745"/>
            <a:ext cx="2180811" cy="587142"/>
          </a:xfrm>
          <a:prstGeom prst="rect">
            <a:avLst/>
          </a:prstGeom>
        </p:spPr>
      </p:pic>
    </p:spTree>
    <p:extLst>
      <p:ext uri="{BB962C8B-B14F-4D97-AF65-F5344CB8AC3E}">
        <p14:creationId xmlns:p14="http://schemas.microsoft.com/office/powerpoint/2010/main" val="2627368087"/>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73827" y="6349284"/>
            <a:ext cx="2058091" cy="508715"/>
          </a:xfrm>
          <a:prstGeom prst="rect">
            <a:avLst/>
          </a:prstGeom>
        </p:spPr>
      </p:pic>
    </p:spTree>
    <p:extLst>
      <p:ext uri="{BB962C8B-B14F-4D97-AF65-F5344CB8AC3E}">
        <p14:creationId xmlns:p14="http://schemas.microsoft.com/office/powerpoint/2010/main" val="1851696346"/>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pic>
        <p:nvPicPr>
          <p:cNvPr id="6" name="Picture 5">
            <a:extLst>
              <a:ext uri="{FF2B5EF4-FFF2-40B4-BE49-F238E27FC236}">
                <a16:creationId xmlns:a16="http://schemas.microsoft.com/office/drawing/2014/main" id="{085FE503-3600-4C1E-9E33-99AFFC1D6B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5349" y="5814496"/>
            <a:ext cx="2180811" cy="587142"/>
          </a:xfrm>
          <a:prstGeom prst="rect">
            <a:avLst/>
          </a:prstGeom>
        </p:spPr>
      </p:pic>
    </p:spTree>
    <p:extLst>
      <p:ext uri="{BB962C8B-B14F-4D97-AF65-F5344CB8AC3E}">
        <p14:creationId xmlns:p14="http://schemas.microsoft.com/office/powerpoint/2010/main" val="450346514"/>
      </p:ext>
    </p:extLst>
  </p:cSld>
  <p:clrMap bg1="lt1" tx1="dk1" bg2="lt2" tx2="dk2" accent1="accent1" accent2="accent2" accent3="accent3" accent4="accent4" accent5="accent5" accent6="accent6" hlink="hlink" folHlink="folHlink"/>
  <p:sldLayoutIdLst>
    <p:sldLayoutId id="2147485076"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38228" y="6213745"/>
            <a:ext cx="2180811" cy="587142"/>
          </a:xfrm>
          <a:prstGeom prst="rect">
            <a:avLst/>
          </a:prstGeom>
        </p:spPr>
      </p:pic>
    </p:spTree>
    <p:extLst>
      <p:ext uri="{BB962C8B-B14F-4D97-AF65-F5344CB8AC3E}">
        <p14:creationId xmlns:p14="http://schemas.microsoft.com/office/powerpoint/2010/main" val="256633560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4365267"/>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325438"/>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38228" y="6213745"/>
            <a:ext cx="2180811" cy="587142"/>
          </a:xfrm>
          <a:prstGeom prst="rect">
            <a:avLst/>
          </a:prstGeom>
        </p:spPr>
      </p:pic>
    </p:spTree>
    <p:extLst>
      <p:ext uri="{BB962C8B-B14F-4D97-AF65-F5344CB8AC3E}">
        <p14:creationId xmlns:p14="http://schemas.microsoft.com/office/powerpoint/2010/main" val="73825016"/>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ageny.org/resource/scaffolding-instruction-english-language-learners-resource-guides-english-language-arts-and"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pics.tech4learning.com/"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hyperlink" Target="http://freestockphotos.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www.nysed.gov/program-offices/office-bilingual-education-and-world-languages-obewl" TargetMode="External"/><Relationship Id="rId2" Type="http://schemas.openxmlformats.org/officeDocument/2006/relationships/hyperlink" Target="OBEWL" TargetMode="External"/><Relationship Id="rId1" Type="http://schemas.openxmlformats.org/officeDocument/2006/relationships/slideLayout" Target="../slideLayouts/slideLayout27.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226658"/>
            <a:ext cx="8228413" cy="3077766"/>
          </a:xfrm>
        </p:spPr>
        <p:txBody>
          <a:bodyPr/>
          <a:lstStyle/>
          <a:p>
            <a:r>
              <a:rPr lang="en-US" dirty="0"/>
              <a:t>Building English Language Learners’/Multilingual Language Learners’ Background Knowledge</a:t>
            </a:r>
          </a:p>
        </p:txBody>
      </p:sp>
      <p:pic>
        <p:nvPicPr>
          <p:cNvPr id="3" name="Picture 2">
            <a:extLst>
              <a:ext uri="{FF2B5EF4-FFF2-40B4-BE49-F238E27FC236}">
                <a16:creationId xmlns:a16="http://schemas.microsoft.com/office/drawing/2014/main" id="{2F177B3B-4BA7-4502-9AA4-E6D2BE0CC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720" y="5778715"/>
            <a:ext cx="2245280" cy="604499"/>
          </a:xfrm>
          <a:prstGeom prst="rect">
            <a:avLst/>
          </a:prstGeom>
        </p:spPr>
      </p:pic>
    </p:spTree>
    <p:extLst>
      <p:ext uri="{BB962C8B-B14F-4D97-AF65-F5344CB8AC3E}">
        <p14:creationId xmlns:p14="http://schemas.microsoft.com/office/powerpoint/2010/main" val="318233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Exemplar Lesson</a:t>
            </a:r>
          </a:p>
        </p:txBody>
      </p:sp>
      <p:sp>
        <p:nvSpPr>
          <p:cNvPr id="3" name="Text Placeholder 2"/>
          <p:cNvSpPr>
            <a:spLocks noGrp="1"/>
          </p:cNvSpPr>
          <p:nvPr>
            <p:ph idx="1"/>
          </p:nvPr>
        </p:nvSpPr>
        <p:spPr/>
        <p:txBody>
          <a:bodyPr/>
          <a:lstStyle/>
          <a:p>
            <a:r>
              <a:rPr lang="en-US" i="1" dirty="0"/>
              <a:t>The Value of Sports in People’s Lives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10</a:t>
            </a:fld>
            <a:endParaRPr lang="en-US" dirty="0">
              <a:solidFill>
                <a:srgbClr val="326295">
                  <a:lumMod val="75000"/>
                </a:srgbClr>
              </a:solidFill>
            </a:endParaRPr>
          </a:p>
        </p:txBody>
      </p:sp>
    </p:spTree>
    <p:extLst>
      <p:ext uri="{BB962C8B-B14F-4D97-AF65-F5344CB8AC3E}">
        <p14:creationId xmlns:p14="http://schemas.microsoft.com/office/powerpoint/2010/main" val="198635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682679"/>
            <a:ext cx="9157924" cy="1175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294967295"/>
          </p:nvPr>
        </p:nvSpPr>
        <p:spPr>
          <a:xfrm>
            <a:off x="8986838" y="6507163"/>
            <a:ext cx="157162" cy="153987"/>
          </a:xfrm>
        </p:spPr>
        <p:txBody>
          <a:body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sp>
        <p:nvSpPr>
          <p:cNvPr id="10" name="Rectangle 9"/>
          <p:cNvSpPr/>
          <p:nvPr/>
        </p:nvSpPr>
        <p:spPr>
          <a:xfrm>
            <a:off x="154004" y="1044938"/>
            <a:ext cx="8884118" cy="5632311"/>
          </a:xfrm>
          <a:prstGeom prst="rect">
            <a:avLst/>
          </a:prstGeom>
        </p:spPr>
        <p:txBody>
          <a:bodyPr wrap="square">
            <a:spAutoFit/>
          </a:bodyPr>
          <a:lstStyle/>
          <a:p>
            <a:pPr algn="just"/>
            <a:r>
              <a:rPr lang="en-US" sz="1800" dirty="0">
                <a:solidFill>
                  <a:srgbClr val="000000"/>
                </a:solidFill>
              </a:rPr>
              <a:t>Whether you run a race, bounce a basketball, or hurl a baseball home, you do it because it’s fun. Some scientists claim play is a natural instinct—just like sleep. That might explain why sports are likely to be as old as humanity. </a:t>
            </a:r>
          </a:p>
          <a:p>
            <a:pPr algn="just"/>
            <a:endParaRPr lang="en-US" sz="1800" dirty="0">
              <a:solidFill>
                <a:srgbClr val="000000"/>
              </a:solidFill>
            </a:endParaRPr>
          </a:p>
          <a:p>
            <a:pPr algn="just"/>
            <a:r>
              <a:rPr lang="en-US" sz="1800" dirty="0">
                <a:solidFill>
                  <a:srgbClr val="000000"/>
                </a:solidFill>
              </a:rPr>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Bani Hasan. The ancient Greeks revolutionized sports by holding the world’s first Olympic games at Olympia in 776 BC. But it wasn’t until the early nineteenth century that sports as we know them came into play. (Pardon the pun!) Modern sports such as cricket, golf, and horse racing began in England and spread to the United States, Western Europe, and the rest of the world. These sports were the models for the games we play today, including baseball and football.</a:t>
            </a:r>
          </a:p>
          <a:p>
            <a:pPr algn="just"/>
            <a:endParaRPr lang="en-US" sz="1800" dirty="0">
              <a:solidFill>
                <a:srgbClr val="000000"/>
              </a:solidFill>
            </a:endParaRPr>
          </a:p>
          <a:p>
            <a:pPr algn="just"/>
            <a:r>
              <a:rPr lang="en-US" sz="1800" dirty="0">
                <a:solidFill>
                  <a:srgbClr val="000000"/>
                </a:solidFill>
              </a:rPr>
              <a:t>All organized sports, from swimming to ice hockey, are considered serious play. There are rules to obey, skills and positions to learn, and strategies to carry out. But Peter Smith, a psychology professor at Goldsmiths, University of London, and author of Understanding Children’s Worlds: Children and Play (Wiley, 2009), says, “Sport-like play is usually enjoyable, and done for its own sake.”</a:t>
            </a:r>
          </a:p>
        </p:txBody>
      </p:sp>
      <p:sp>
        <p:nvSpPr>
          <p:cNvPr id="12" name="TextBox 11"/>
          <p:cNvSpPr txBox="1"/>
          <p:nvPr/>
        </p:nvSpPr>
        <p:spPr>
          <a:xfrm>
            <a:off x="1963016" y="328782"/>
            <a:ext cx="5217967" cy="769441"/>
          </a:xfrm>
          <a:prstGeom prst="rect">
            <a:avLst/>
          </a:prstGeom>
          <a:noFill/>
        </p:spPr>
        <p:txBody>
          <a:bodyPr wrap="none" rtlCol="0">
            <a:spAutoFit/>
          </a:bodyPr>
          <a:lstStyle/>
          <a:p>
            <a:r>
              <a:rPr lang="en-US" sz="4400" b="1" i="1" dirty="0">
                <a:solidFill>
                  <a:srgbClr val="FFFFFF">
                    <a:lumMod val="65000"/>
                  </a:srgbClr>
                </a:solidFill>
                <a:latin typeface="Arial Narrow"/>
                <a:ea typeface="ＭＳ Ｐゴシック" charset="0"/>
                <a:cs typeface="Arial Narrow" pitchFamily="34" charset="0"/>
              </a:rPr>
              <a:t>“</a:t>
            </a:r>
            <a:r>
              <a:rPr lang="en-US" sz="4400" b="1" dirty="0">
                <a:solidFill>
                  <a:srgbClr val="FFFFFF">
                    <a:lumMod val="65000"/>
                  </a:srgbClr>
                </a:solidFill>
                <a:latin typeface="Arial Narrow"/>
                <a:ea typeface="ＭＳ Ｐゴシック" charset="0"/>
                <a:cs typeface="Arial Narrow" pitchFamily="34" charset="0"/>
              </a:rPr>
              <a:t>It’s Not Just a Game!”</a:t>
            </a:r>
          </a:p>
        </p:txBody>
      </p:sp>
      <p:grpSp>
        <p:nvGrpSpPr>
          <p:cNvPr id="4" name="Group 3">
            <a:extLst>
              <a:ext uri="{FF2B5EF4-FFF2-40B4-BE49-F238E27FC236}">
                <a16:creationId xmlns:a16="http://schemas.microsoft.com/office/drawing/2014/main" id="{984EC475-4695-4304-A2BB-AB30FAF904E8}"/>
              </a:ext>
            </a:extLst>
          </p:cNvPr>
          <p:cNvGrpSpPr/>
          <p:nvPr/>
        </p:nvGrpSpPr>
        <p:grpSpPr>
          <a:xfrm>
            <a:off x="439616" y="328782"/>
            <a:ext cx="1523400" cy="716156"/>
            <a:chOff x="7379791" y="401864"/>
            <a:chExt cx="1631890" cy="696359"/>
          </a:xfrm>
        </p:grpSpPr>
        <p:sp>
          <p:nvSpPr>
            <p:cNvPr id="3" name="Oval 2">
              <a:extLst>
                <a:ext uri="{FF2B5EF4-FFF2-40B4-BE49-F238E27FC236}">
                  <a16:creationId xmlns:a16="http://schemas.microsoft.com/office/drawing/2014/main" id="{6C45D369-16F9-4323-8526-915A783ABCD0}"/>
                </a:ext>
              </a:extLst>
            </p:cNvPr>
            <p:cNvSpPr/>
            <p:nvPr/>
          </p:nvSpPr>
          <p:spPr>
            <a:xfrm>
              <a:off x="7379791" y="401864"/>
              <a:ext cx="1359763" cy="696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B7D77BD-A974-4658-B5A7-4C5D7CD1E235}"/>
                </a:ext>
              </a:extLst>
            </p:cNvPr>
            <p:cNvSpPr txBox="1"/>
            <p:nvPr/>
          </p:nvSpPr>
          <p:spPr>
            <a:xfrm>
              <a:off x="7552158" y="545415"/>
              <a:ext cx="1459523" cy="461665"/>
            </a:xfrm>
            <a:prstGeom prst="rect">
              <a:avLst/>
            </a:prstGeom>
            <a:noFill/>
          </p:spPr>
          <p:txBody>
            <a:bodyPr wrap="square" rtlCol="0">
              <a:spAutoFit/>
            </a:bodyPr>
            <a:lstStyle/>
            <a:p>
              <a:r>
                <a:rPr lang="en-US" b="1" dirty="0">
                  <a:solidFill>
                    <a:schemeClr val="bg1"/>
                  </a:solidFill>
                </a:rPr>
                <a:t>TEXT</a:t>
              </a:r>
            </a:p>
          </p:txBody>
        </p:sp>
      </p:grpSp>
    </p:spTree>
    <p:extLst>
      <p:ext uri="{BB962C8B-B14F-4D97-AF65-F5344CB8AC3E}">
        <p14:creationId xmlns:p14="http://schemas.microsoft.com/office/powerpoint/2010/main" val="329089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Determine the Background Knowledge Required</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12</a:t>
            </a:fld>
            <a:endParaRPr lang="en-US" dirty="0">
              <a:solidFill>
                <a:srgbClr val="1F497D">
                  <a:lumMod val="75000"/>
                </a:srgbClr>
              </a:solidFill>
            </a:endParaRPr>
          </a:p>
        </p:txBody>
      </p:sp>
    </p:spTree>
    <p:extLst>
      <p:ext uri="{BB962C8B-B14F-4D97-AF65-F5344CB8AC3E}">
        <p14:creationId xmlns:p14="http://schemas.microsoft.com/office/powerpoint/2010/main" val="300349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146434"/>
            <a:ext cx="8224699" cy="4067539"/>
          </a:xfrm>
        </p:spPr>
        <p:txBody>
          <a:bodyPr>
            <a:normAutofit/>
          </a:bodyPr>
          <a:lstStyle/>
          <a:p>
            <a:pPr marL="231775" indent="-231775">
              <a:buFont typeface="Arial" pitchFamily="34" charset="0"/>
              <a:buChar char="•"/>
            </a:pPr>
            <a:r>
              <a:rPr lang="en-US" dirty="0"/>
              <a:t>Preview the text to determine whether there are areas of background knowledge students might lack.</a:t>
            </a:r>
          </a:p>
          <a:p>
            <a:pPr marL="455613" lvl="2" indent="-231775"/>
            <a:r>
              <a:rPr lang="en-US" sz="2000" dirty="0"/>
              <a:t>Background knowledge might consist of cultural, historical, chronological, or spatial context for the anchor text</a:t>
            </a:r>
            <a:r>
              <a:rPr lang="en-US" sz="1600" dirty="0"/>
              <a:t>.</a:t>
            </a:r>
          </a:p>
          <a:p>
            <a:pPr marL="231775" indent="-231775">
              <a:spcBef>
                <a:spcPts val="1200"/>
              </a:spcBef>
              <a:buFont typeface="Arial" pitchFamily="34" charset="0"/>
              <a:buChar char="•"/>
            </a:pPr>
            <a:r>
              <a:rPr lang="en-US" dirty="0"/>
              <a:t>Consider background knowledge students might have acquired that would help them understand the anchor text. </a:t>
            </a:r>
          </a:p>
          <a:p>
            <a:pPr marL="455613" lvl="2" indent="-231775"/>
            <a:r>
              <a:rPr lang="en-US" sz="2000" dirty="0"/>
              <a:t>Not all texts require the development of background knowledge.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
        <p:nvSpPr>
          <p:cNvPr id="6" name="Title 1"/>
          <p:cNvSpPr>
            <a:spLocks noGrp="1"/>
          </p:cNvSpPr>
          <p:nvPr>
            <p:ph type="title"/>
          </p:nvPr>
        </p:nvSpPr>
        <p:spPr>
          <a:xfrm>
            <a:off x="687388" y="318053"/>
            <a:ext cx="8224837" cy="1486894"/>
          </a:xfrm>
        </p:spPr>
        <p:txBody>
          <a:bodyPr>
            <a:normAutofit/>
          </a:bodyPr>
          <a:lstStyle/>
          <a:p>
            <a:r>
              <a:rPr lang="en-US" sz="4400" b="1" dirty="0"/>
              <a:t>Determine the Background Knowledge Required</a:t>
            </a:r>
          </a:p>
        </p:txBody>
      </p:sp>
    </p:spTree>
    <p:extLst>
      <p:ext uri="{BB962C8B-B14F-4D97-AF65-F5344CB8AC3E}">
        <p14:creationId xmlns:p14="http://schemas.microsoft.com/office/powerpoint/2010/main" val="24833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432" y="1502997"/>
            <a:ext cx="8224699" cy="3852006"/>
          </a:xfrm>
        </p:spPr>
        <p:txBody>
          <a:bodyPr/>
          <a:lstStyle/>
          <a:p>
            <a:r>
              <a:rPr lang="en-US" dirty="0"/>
              <a:t>Think about the ELLs/MLLs you have taught. </a:t>
            </a:r>
          </a:p>
          <a:p>
            <a:r>
              <a:rPr lang="en-US" dirty="0"/>
              <a:t>Look at the text “It’s Not Just a Game!” on </a:t>
            </a:r>
            <a:r>
              <a:rPr lang="en-US" b="1" i="1" dirty="0">
                <a:solidFill>
                  <a:schemeClr val="accent4"/>
                </a:solidFill>
              </a:rPr>
              <a:t>page 1</a:t>
            </a:r>
            <a:r>
              <a:rPr lang="en-US" dirty="0"/>
              <a:t> of your handout.</a:t>
            </a:r>
          </a:p>
          <a:p>
            <a:r>
              <a:rPr lang="en-US" dirty="0"/>
              <a:t>For which topics might you want to enhance the background knowledge of ELLs/MLLs newly arrived in the United States?</a:t>
            </a:r>
          </a:p>
          <a:p>
            <a:pPr lvl="1"/>
            <a:r>
              <a:rPr lang="en-US" sz="2000" dirty="0"/>
              <a:t>Why might it be necessary to enhance this background knowledge?</a:t>
            </a:r>
          </a:p>
          <a:p>
            <a:r>
              <a:rPr lang="en-US" dirty="0"/>
              <a:t>What specialized areas of knowledge related to this text might your ELLs/MLLs bring to the classroom that they could share with other classmates?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14</a:t>
            </a:fld>
            <a:endParaRPr dirty="0">
              <a:solidFill>
                <a:srgbClr val="FFFFFF">
                  <a:lumMod val="75000"/>
                </a:srgbClr>
              </a:solidFill>
            </a:endParaRPr>
          </a:p>
        </p:txBody>
      </p:sp>
      <p:sp>
        <p:nvSpPr>
          <p:cNvPr id="6" name="Title 1"/>
          <p:cNvSpPr>
            <a:spLocks noGrp="1"/>
          </p:cNvSpPr>
          <p:nvPr>
            <p:ph type="title"/>
          </p:nvPr>
        </p:nvSpPr>
        <p:spPr>
          <a:xfrm>
            <a:off x="687388" y="318053"/>
            <a:ext cx="8224837" cy="903803"/>
          </a:xfrm>
        </p:spPr>
        <p:txBody>
          <a:bodyPr>
            <a:normAutofit/>
          </a:bodyPr>
          <a:lstStyle/>
          <a:p>
            <a:r>
              <a:rPr lang="en-US" sz="4400" b="1" dirty="0">
                <a:solidFill>
                  <a:schemeClr val="tx2">
                    <a:lumMod val="75000"/>
                  </a:schemeClr>
                </a:solidFill>
              </a:rPr>
              <a:t>Partner Talk</a:t>
            </a: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Methods for Developing Background Knowledge</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15</a:t>
            </a:fld>
            <a:endParaRPr lang="en-US" dirty="0">
              <a:solidFill>
                <a:srgbClr val="1F497D">
                  <a:lumMod val="75000"/>
                </a:srgbClr>
              </a:solidFill>
            </a:endParaRPr>
          </a:p>
        </p:txBody>
      </p:sp>
    </p:spTree>
    <p:extLst>
      <p:ext uri="{BB962C8B-B14F-4D97-AF65-F5344CB8AC3E}">
        <p14:creationId xmlns:p14="http://schemas.microsoft.com/office/powerpoint/2010/main" val="315231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900518"/>
            <a:ext cx="8224699" cy="2838186"/>
          </a:xfrm>
        </p:spPr>
        <p:txBody>
          <a:bodyPr>
            <a:noAutofit/>
          </a:bodyPr>
          <a:lstStyle/>
          <a:p>
            <a:pPr marL="231775" indent="-231775">
              <a:buFont typeface="Arial" pitchFamily="34" charset="0"/>
              <a:buChar char="•"/>
            </a:pPr>
            <a:r>
              <a:rPr lang="en-US" dirty="0"/>
              <a:t>Identify the key information or facts needed by the students to understand a passage.</a:t>
            </a:r>
          </a:p>
          <a:p>
            <a:pPr marL="231775" indent="-231775">
              <a:buFont typeface="Arial" pitchFamily="34" charset="0"/>
              <a:buChar char="•"/>
            </a:pPr>
            <a:r>
              <a:rPr lang="en-US" dirty="0"/>
              <a:t>Draw from a variety of sources—e.g., auxiliary texts, video clips, pictures, photographs, tables, graphs, and concept maps. </a:t>
            </a:r>
          </a:p>
          <a:p>
            <a:pPr marL="231775" indent="-231775">
              <a:buFont typeface="Arial" pitchFamily="34" charset="0"/>
              <a:buChar char="•"/>
            </a:pPr>
            <a:r>
              <a:rPr lang="en-US" dirty="0"/>
              <a:t>Create or adapt existing resources, as necessary.</a:t>
            </a:r>
          </a:p>
          <a:p>
            <a:pPr marL="231775" indent="-231775">
              <a:buFont typeface="Arial" pitchFamily="34" charset="0"/>
              <a:buChar char="•"/>
            </a:pPr>
            <a:r>
              <a:rPr lang="en-US" dirty="0"/>
              <a:t>Be as brief as possible. </a:t>
            </a:r>
          </a:p>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
        <p:nvSpPr>
          <p:cNvPr id="6" name="Title 1"/>
          <p:cNvSpPr>
            <a:spLocks noGrp="1"/>
          </p:cNvSpPr>
          <p:nvPr>
            <p:ph type="title"/>
          </p:nvPr>
        </p:nvSpPr>
        <p:spPr>
          <a:xfrm>
            <a:off x="687388" y="318053"/>
            <a:ext cx="8224837" cy="1486894"/>
          </a:xfrm>
        </p:spPr>
        <p:txBody>
          <a:bodyPr>
            <a:normAutofit/>
          </a:bodyPr>
          <a:lstStyle/>
          <a:p>
            <a:r>
              <a:rPr lang="en-US" sz="4400" b="1" dirty="0"/>
              <a:t>Methods for Developing Background Knowledge</a:t>
            </a:r>
          </a:p>
        </p:txBody>
      </p:sp>
      <p:sp>
        <p:nvSpPr>
          <p:cNvPr id="5" name="Rectangle 4"/>
          <p:cNvSpPr/>
          <p:nvPr/>
        </p:nvSpPr>
        <p:spPr>
          <a:xfrm>
            <a:off x="449868" y="4834275"/>
            <a:ext cx="8462357" cy="830997"/>
          </a:xfrm>
          <a:prstGeom prst="rect">
            <a:avLst/>
          </a:prstGeom>
        </p:spPr>
        <p:txBody>
          <a:bodyPr wrap="square">
            <a:spAutoFit/>
          </a:bodyPr>
          <a:lstStyle/>
          <a:p>
            <a:pPr lvl="0" algn="ctr" eaLnBrk="0" hangingPunct="0">
              <a:spcBef>
                <a:spcPts val="600"/>
              </a:spcBef>
              <a:spcAft>
                <a:spcPts val="0"/>
              </a:spcAft>
              <a:buClr>
                <a:srgbClr val="FFFFFF">
                  <a:lumMod val="65000"/>
                </a:srgbClr>
              </a:buClr>
            </a:pPr>
            <a:r>
              <a:rPr lang="en-US" b="1" i="1" dirty="0">
                <a:solidFill>
                  <a:schemeClr val="accent4">
                    <a:lumMod val="75000"/>
                  </a:schemeClr>
                </a:solidFill>
                <a:latin typeface="Arial"/>
              </a:rPr>
              <a:t>HINT: Background knowledge should not summarize, replace, or reveal the meaning of the text.</a:t>
            </a:r>
          </a:p>
        </p:txBody>
      </p:sp>
    </p:spTree>
    <p:extLst>
      <p:ext uri="{BB962C8B-B14F-4D97-AF65-F5344CB8AC3E}">
        <p14:creationId xmlns:p14="http://schemas.microsoft.com/office/powerpoint/2010/main" val="329345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5">
                                            <p:txEl>
                                              <p:pRg st="0" end="0"/>
                                            </p:txEl>
                                          </p:spTgt>
                                        </p:tgtEl>
                                        <p:attrNameLst>
                                          <p:attrName>r</p:attrName>
                                        </p:attrNameLst>
                                      </p:cBhvr>
                                    </p:animRot>
                                    <p:animRot by="-240000">
                                      <p:cBhvr>
                                        <p:cTn id="25" dur="200" fill="hold">
                                          <p:stCondLst>
                                            <p:cond delay="200"/>
                                          </p:stCondLst>
                                        </p:cTn>
                                        <p:tgtEl>
                                          <p:spTgt spid="5">
                                            <p:txEl>
                                              <p:pRg st="0" end="0"/>
                                            </p:txEl>
                                          </p:spTgt>
                                        </p:tgtEl>
                                        <p:attrNameLst>
                                          <p:attrName>r</p:attrName>
                                        </p:attrNameLst>
                                      </p:cBhvr>
                                    </p:animRot>
                                    <p:animRot by="240000">
                                      <p:cBhvr>
                                        <p:cTn id="26" dur="200" fill="hold">
                                          <p:stCondLst>
                                            <p:cond delay="400"/>
                                          </p:stCondLst>
                                        </p:cTn>
                                        <p:tgtEl>
                                          <p:spTgt spid="5">
                                            <p:txEl>
                                              <p:pRg st="0" end="0"/>
                                            </p:txEl>
                                          </p:spTgt>
                                        </p:tgtEl>
                                        <p:attrNameLst>
                                          <p:attrName>r</p:attrName>
                                        </p:attrNameLst>
                                      </p:cBhvr>
                                    </p:animRot>
                                    <p:animRot by="-240000">
                                      <p:cBhvr>
                                        <p:cTn id="27" dur="200" fill="hold">
                                          <p:stCondLst>
                                            <p:cond delay="600"/>
                                          </p:stCondLst>
                                        </p:cTn>
                                        <p:tgtEl>
                                          <p:spTgt spid="5">
                                            <p:txEl>
                                              <p:pRg st="0" end="0"/>
                                            </p:txEl>
                                          </p:spTgt>
                                        </p:tgtEl>
                                        <p:attrNameLst>
                                          <p:attrName>r</p:attrName>
                                        </p:attrNameLst>
                                      </p:cBhvr>
                                    </p:animRot>
                                    <p:animRot by="120000">
                                      <p:cBhvr>
                                        <p:cTn id="28"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855695"/>
            <a:ext cx="8224699" cy="4805510"/>
          </a:xfrm>
        </p:spPr>
        <p:txBody>
          <a:bodyPr>
            <a:noAutofit/>
          </a:bodyPr>
          <a:lstStyle/>
          <a:p>
            <a:pPr marL="231775" indent="-231775">
              <a:buFont typeface="Arial" pitchFamily="34" charset="0"/>
              <a:buChar char="•"/>
            </a:pPr>
            <a:r>
              <a:rPr lang="en-US" sz="2200" dirty="0"/>
              <a:t>Before the close reading: </a:t>
            </a:r>
          </a:p>
          <a:p>
            <a:pPr marL="461962" lvl="1" indent="-231775"/>
            <a:r>
              <a:rPr lang="en-US" sz="2000" dirty="0"/>
              <a:t>Activate prior knowledge through questions that capitalize on students’ previous knowledge and experiences.</a:t>
            </a:r>
          </a:p>
          <a:p>
            <a:pPr marL="461962" lvl="1" indent="-231775"/>
            <a:r>
              <a:rPr lang="en-US" sz="2000" dirty="0"/>
              <a:t>Engage students in activities (e.g., reading auxiliary texts, watching video clips) that develop background knowledge. </a:t>
            </a:r>
          </a:p>
          <a:p>
            <a:pPr marL="231775" lvl="1" indent="-231775"/>
            <a:r>
              <a:rPr lang="en-US" sz="2200" dirty="0"/>
              <a:t>During the close reading:</a:t>
            </a:r>
          </a:p>
          <a:p>
            <a:pPr marL="455613" lvl="2" indent="-231775"/>
            <a:r>
              <a:rPr lang="en-US" sz="2000" dirty="0"/>
              <a:t>Ask students questions that capitalize on previous knowledge and experiences.</a:t>
            </a:r>
          </a:p>
          <a:p>
            <a:pPr marL="231775" lvl="1" indent="-231775"/>
            <a:r>
              <a:rPr lang="en-US" sz="2200" dirty="0"/>
              <a:t>After the close reading:</a:t>
            </a:r>
          </a:p>
          <a:p>
            <a:pPr marL="455613" lvl="2" indent="-231775"/>
            <a:r>
              <a:rPr lang="en-US" sz="2000" dirty="0"/>
              <a:t>Have students read and answer questions about relevant sections of the anchor text to reinforce topical knowledge. </a:t>
            </a:r>
          </a:p>
          <a:p>
            <a:pPr marL="461962" lvl="1" indent="-231775"/>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sp>
        <p:nvSpPr>
          <p:cNvPr id="6" name="Title 1"/>
          <p:cNvSpPr>
            <a:spLocks noGrp="1"/>
          </p:cNvSpPr>
          <p:nvPr>
            <p:ph type="title"/>
          </p:nvPr>
        </p:nvSpPr>
        <p:spPr>
          <a:xfrm>
            <a:off x="687388" y="318053"/>
            <a:ext cx="8456612" cy="1486894"/>
          </a:xfrm>
        </p:spPr>
        <p:txBody>
          <a:bodyPr>
            <a:normAutofit/>
          </a:bodyPr>
          <a:lstStyle/>
          <a:p>
            <a:r>
              <a:rPr lang="en-US" sz="4400" b="1" dirty="0"/>
              <a:t>Methods for Developing Background Knowledge</a:t>
            </a:r>
          </a:p>
        </p:txBody>
      </p:sp>
    </p:spTree>
    <p:extLst>
      <p:ext uri="{BB962C8B-B14F-4D97-AF65-F5344CB8AC3E}">
        <p14:creationId xmlns:p14="http://schemas.microsoft.com/office/powerpoint/2010/main" val="246536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21948" y="2069180"/>
            <a:ext cx="9022051" cy="4000988"/>
          </a:xfrm>
        </p:spPr>
        <p:txBody>
          <a:bodyPr>
            <a:noAutofit/>
          </a:bodyPr>
          <a:lstStyle/>
          <a:p>
            <a:pPr>
              <a:spcBef>
                <a:spcPts val="300"/>
              </a:spcBef>
            </a:pPr>
            <a:r>
              <a:rPr lang="en-US" dirty="0"/>
              <a:t>Preview The Text</a:t>
            </a:r>
          </a:p>
          <a:p>
            <a:pPr lvl="1">
              <a:spcBef>
                <a:spcPts val="300"/>
              </a:spcBef>
            </a:pPr>
            <a:r>
              <a:rPr lang="en-US" dirty="0"/>
              <a:t>Use the title as a springboard for introducing the text.</a:t>
            </a:r>
          </a:p>
          <a:p>
            <a:pPr lvl="2">
              <a:spcBef>
                <a:spcPts val="300"/>
              </a:spcBef>
            </a:pPr>
            <a:r>
              <a:rPr lang="en-US" sz="1800" dirty="0"/>
              <a:t>For books, use the chapter titles.</a:t>
            </a:r>
          </a:p>
          <a:p>
            <a:pPr lvl="2">
              <a:spcBef>
                <a:spcPts val="300"/>
              </a:spcBef>
            </a:pPr>
            <a:r>
              <a:rPr lang="en-US" sz="1800" dirty="0"/>
              <a:t>For shorter pieces of literary text, such as poems or speeches, use text titles.</a:t>
            </a:r>
          </a:p>
          <a:p>
            <a:pPr lvl="2">
              <a:spcBef>
                <a:spcPts val="300"/>
              </a:spcBef>
            </a:pPr>
            <a:r>
              <a:rPr lang="en-US" sz="1800" dirty="0"/>
              <a:t>For informational text, use the topical headings.</a:t>
            </a:r>
          </a:p>
          <a:p>
            <a:pPr lvl="2">
              <a:spcBef>
                <a:spcPts val="300"/>
              </a:spcBef>
            </a:pPr>
            <a:endParaRPr lang="en-US" sz="1800" dirty="0"/>
          </a:p>
          <a:p>
            <a:pPr lvl="1">
              <a:spcBef>
                <a:spcPts val="300"/>
              </a:spcBef>
            </a:pPr>
            <a:r>
              <a:rPr lang="en-US" dirty="0"/>
              <a:t>Facilitate a discussion of the title.</a:t>
            </a:r>
          </a:p>
          <a:p>
            <a:pPr marL="685801" lvl="3">
              <a:spcBef>
                <a:spcPts val="300"/>
              </a:spcBef>
              <a:buFont typeface="Wingdings" pitchFamily="2" charset="2"/>
              <a:buChar char="§"/>
            </a:pPr>
            <a:r>
              <a:rPr lang="en-US" sz="1800" dirty="0"/>
              <a:t>Ask students questions about the title that help them infer what the text is about.</a:t>
            </a:r>
          </a:p>
          <a:p>
            <a:pPr marL="685801" lvl="3">
              <a:spcBef>
                <a:spcPts val="300"/>
              </a:spcBef>
              <a:buFont typeface="Wingdings" pitchFamily="2" charset="2"/>
              <a:buChar char="§"/>
            </a:pPr>
            <a:r>
              <a:rPr lang="en-US" sz="1800" dirty="0"/>
              <a:t>Have students use pictures in the text to help unpack the meanings of words and phrases in the title.</a:t>
            </a:r>
          </a:p>
          <a:p>
            <a:pPr marL="457201" lvl="3" indent="0">
              <a:spcBef>
                <a:spcPts val="300"/>
              </a:spcBef>
              <a:buNone/>
            </a:pPr>
            <a:endParaRPr lang="en-US" sz="1800" dirty="0"/>
          </a:p>
          <a:p>
            <a:pPr lvl="1">
              <a:spcBef>
                <a:spcPts val="300"/>
              </a:spcBef>
            </a:pPr>
            <a:r>
              <a:rPr lang="en-US" dirty="0"/>
              <a:t>Capitalize on students’ prior knowledge.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sp>
        <p:nvSpPr>
          <p:cNvPr id="6" name="Title 1"/>
          <p:cNvSpPr>
            <a:spLocks noGrp="1"/>
          </p:cNvSpPr>
          <p:nvPr>
            <p:ph type="title"/>
          </p:nvPr>
        </p:nvSpPr>
        <p:spPr>
          <a:xfrm>
            <a:off x="302718" y="350684"/>
            <a:ext cx="9022051" cy="1281348"/>
          </a:xfrm>
        </p:spPr>
        <p:txBody>
          <a:bodyPr>
            <a:noAutofit/>
          </a:bodyPr>
          <a:lstStyle/>
          <a:p>
            <a:r>
              <a:rPr lang="en-US" sz="4000" b="1" dirty="0"/>
              <a:t>EXAMPLE: </a:t>
            </a:r>
            <a:r>
              <a:rPr lang="en-US" sz="4000" b="1" dirty="0">
                <a:solidFill>
                  <a:schemeClr val="bg2">
                    <a:lumMod val="65000"/>
                  </a:schemeClr>
                </a:solidFill>
              </a:rPr>
              <a:t>Activate</a:t>
            </a:r>
            <a:r>
              <a:rPr lang="en-US" sz="4000" b="1" dirty="0"/>
              <a:t> Background Knowledge Before Close Reading</a:t>
            </a:r>
          </a:p>
        </p:txBody>
      </p:sp>
    </p:spTree>
    <p:extLst>
      <p:ext uri="{BB962C8B-B14F-4D97-AF65-F5344CB8AC3E}">
        <p14:creationId xmlns:p14="http://schemas.microsoft.com/office/powerpoint/2010/main" val="1565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 calcmode="lin" valueType="num">
                                      <p:cBhvr additive="base">
                                        <p:cTn id="2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 calcmode="lin" valueType="num">
                                      <p:cBhvr additive="base">
                                        <p:cTn id="3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19</a:t>
            </a:fld>
            <a:endParaRPr lang="en-US" dirty="0">
              <a:solidFill>
                <a:srgbClr val="FFFFFF">
                  <a:lumMod val="75000"/>
                </a:srgbClr>
              </a:solidFill>
            </a:endParaRPr>
          </a:p>
        </p:txBody>
      </p:sp>
      <p:sp>
        <p:nvSpPr>
          <p:cNvPr id="5" name="Content Placeholder 2"/>
          <p:cNvSpPr txBox="1">
            <a:spLocks/>
          </p:cNvSpPr>
          <p:nvPr/>
        </p:nvSpPr>
        <p:spPr>
          <a:xfrm>
            <a:off x="710676" y="474173"/>
            <a:ext cx="8224699" cy="4566602"/>
          </a:xfrm>
          <a:prstGeom prst="rect">
            <a:avLst/>
          </a:prstGeom>
        </p:spPr>
        <p:txBody>
          <a:bodyPr>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Font typeface="Wingdings" pitchFamily="2" charset="2"/>
              <a:buNone/>
            </a:pPr>
            <a:endParaRPr lang="en-US" dirty="0"/>
          </a:p>
        </p:txBody>
      </p:sp>
      <p:pic>
        <p:nvPicPr>
          <p:cNvPr id="1026" name="Picture 2" descr="C:\Program Files (x86)\Microsoft Office\MEDIA\CAGCAT10\j01990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971" y="4535907"/>
            <a:ext cx="1004804" cy="1107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9384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2503" y="4550427"/>
            <a:ext cx="1025225" cy="10780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29976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5816" y="4608264"/>
            <a:ext cx="1169514" cy="962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298653.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315" y="4510880"/>
            <a:ext cx="1781251" cy="10597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Program Files (x86)\Microsoft Office\MEDIA\CAGCAT10\j030148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856" y="4726060"/>
            <a:ext cx="1225133" cy="911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639500786"/>
              </p:ext>
            </p:extLst>
          </p:nvPr>
        </p:nvGraphicFramePr>
        <p:xfrm>
          <a:off x="855745" y="2041426"/>
          <a:ext cx="7868060" cy="2377440"/>
        </p:xfrm>
        <a:graphic>
          <a:graphicData uri="http://schemas.openxmlformats.org/drawingml/2006/table">
            <a:tbl>
              <a:tblPr firstRow="1" bandRow="1">
                <a:tableStyleId>{5C22544A-7EE6-4342-B048-85BDC9FD1C3A}</a:tableStyleId>
              </a:tblPr>
              <a:tblGrid>
                <a:gridCol w="7868060">
                  <a:extLst>
                    <a:ext uri="{9D8B030D-6E8A-4147-A177-3AD203B41FA5}">
                      <a16:colId xmlns:a16="http://schemas.microsoft.com/office/drawing/2014/main" val="20000"/>
                    </a:ext>
                  </a:extLst>
                </a:gridCol>
              </a:tblGrid>
              <a:tr h="1217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Lesson:</a:t>
                      </a:r>
                      <a:r>
                        <a:rPr lang="en-US" baseline="0" dirty="0"/>
                        <a:t> </a:t>
                      </a:r>
                      <a:r>
                        <a:rPr lang="en-US" sz="1800" b="0" i="0" u="none" strike="noStrike" kern="1200" baseline="0" dirty="0">
                          <a:solidFill>
                            <a:schemeClr val="lt1"/>
                          </a:solidFill>
                          <a:latin typeface="+mn-lt"/>
                          <a:ea typeface="+mn-ea"/>
                          <a:cs typeface="+mn-cs"/>
                        </a:rPr>
                        <a:t>Ask students to name games specific to their cultures or home countries. This is an opportunity to engage ELLs/MLLs by encouraging them to use the sports vocabulary acquired so far to describe their sports to the teacher and other students who do not share the same cultural background. </a:t>
                      </a:r>
                    </a:p>
                  </a:txBody>
                  <a:tcPr/>
                </a:tc>
                <a:extLst>
                  <a:ext uri="{0D108BD9-81ED-4DB2-BD59-A6C34878D82A}">
                    <a16:rowId xmlns:a16="http://schemas.microsoft.com/office/drawing/2014/main" val="10000"/>
                  </a:ext>
                </a:extLst>
              </a:tr>
              <a:tr h="846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Instructions for Students: </a:t>
                      </a:r>
                      <a:r>
                        <a:rPr lang="en-US" sz="1800" b="0" i="0" u="none" strike="noStrike" kern="1200" baseline="0" dirty="0">
                          <a:solidFill>
                            <a:schemeClr val="dk1"/>
                          </a:solidFill>
                          <a:latin typeface="+mn-lt"/>
                          <a:ea typeface="+mn-ea"/>
                          <a:cs typeface="+mn-cs"/>
                        </a:rPr>
                        <a:t>The title of this passage is “It’s Not Just a Game!” Can you name some sports? What do you think the title might mean?  </a:t>
                      </a:r>
                    </a:p>
                  </a:txBody>
                  <a:tcPr/>
                </a:tc>
                <a:extLst>
                  <a:ext uri="{0D108BD9-81ED-4DB2-BD59-A6C34878D82A}">
                    <a16:rowId xmlns:a16="http://schemas.microsoft.com/office/drawing/2014/main" val="10001"/>
                  </a:ext>
                </a:extLst>
              </a:tr>
            </a:tbl>
          </a:graphicData>
        </a:graphic>
      </p:graphicFrame>
      <p:sp>
        <p:nvSpPr>
          <p:cNvPr id="11" name="Title 1">
            <a:extLst>
              <a:ext uri="{FF2B5EF4-FFF2-40B4-BE49-F238E27FC236}">
                <a16:creationId xmlns:a16="http://schemas.microsoft.com/office/drawing/2014/main" id="{4FA179C1-5985-40D3-899B-44B17B6E4BE2}"/>
              </a:ext>
            </a:extLst>
          </p:cNvPr>
          <p:cNvSpPr>
            <a:spLocks noGrp="1"/>
          </p:cNvSpPr>
          <p:nvPr>
            <p:ph type="title"/>
          </p:nvPr>
        </p:nvSpPr>
        <p:spPr>
          <a:xfrm>
            <a:off x="275316" y="333157"/>
            <a:ext cx="8636910" cy="1281348"/>
          </a:xfrm>
        </p:spPr>
        <p:txBody>
          <a:bodyPr>
            <a:noAutofit/>
          </a:bodyPr>
          <a:lstStyle/>
          <a:p>
            <a:r>
              <a:rPr lang="en-US" sz="4000" b="1" dirty="0"/>
              <a:t>EXAMPLE: </a:t>
            </a:r>
            <a:r>
              <a:rPr lang="en-US" sz="4000" b="1" dirty="0">
                <a:solidFill>
                  <a:schemeClr val="bg2">
                    <a:lumMod val="65000"/>
                  </a:schemeClr>
                </a:solidFill>
              </a:rPr>
              <a:t>Activate</a:t>
            </a:r>
            <a:r>
              <a:rPr lang="en-US" sz="4000" b="1" dirty="0"/>
              <a:t> Background Knowledge Before Close Reading</a:t>
            </a:r>
          </a:p>
        </p:txBody>
      </p:sp>
    </p:spTree>
    <p:extLst>
      <p:ext uri="{BB962C8B-B14F-4D97-AF65-F5344CB8AC3E}">
        <p14:creationId xmlns:p14="http://schemas.microsoft.com/office/powerpoint/2010/main" val="196489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2"/>
            <a:ext cx="8224699" cy="3962155"/>
          </a:xfrm>
        </p:spPr>
        <p:txBody>
          <a:bodyPr/>
          <a:lstStyle/>
          <a:p>
            <a:pPr marL="288925" indent="-288925"/>
            <a:r>
              <a:rPr lang="en-US" sz="2000" dirty="0">
                <a:solidFill>
                  <a:schemeClr val="tx2"/>
                </a:solidFill>
              </a:rPr>
              <a:t>This is the first presentation in a series of 3 sponsored by the New York State Education Department Office of Bilingual Education and World Languages (OBEWL).</a:t>
            </a:r>
          </a:p>
          <a:p>
            <a:pPr marL="288925" indent="-288925"/>
            <a:r>
              <a:rPr lang="en-US" sz="2000" dirty="0">
                <a:solidFill>
                  <a:schemeClr val="tx2"/>
                </a:solidFill>
              </a:rPr>
              <a:t>The goal is to support teachers in scaffolding English language Arts instruction for English language learners/Multilingual language learners (ELLs/MLLs). </a:t>
            </a:r>
          </a:p>
          <a:p>
            <a:pPr marL="288925" indent="-288925"/>
            <a:r>
              <a:rPr lang="en-US" sz="2000" dirty="0">
                <a:solidFill>
                  <a:schemeClr val="tx2"/>
                </a:solidFill>
              </a:rPr>
              <a:t>This presentation focuses on building background knowledge </a:t>
            </a:r>
          </a:p>
          <a:p>
            <a:pPr marL="288925" indent="-288925"/>
            <a:r>
              <a:rPr lang="en-US" sz="2000" dirty="0">
                <a:solidFill>
                  <a:schemeClr val="tx2"/>
                </a:solidFill>
              </a:rPr>
              <a:t>The other two presentations focus on:</a:t>
            </a:r>
          </a:p>
          <a:p>
            <a:pPr marL="519112" lvl="1" indent="-288925"/>
            <a:r>
              <a:rPr lang="en-US" sz="1400" dirty="0">
                <a:solidFill>
                  <a:schemeClr val="tx2"/>
                </a:solidFill>
              </a:rPr>
              <a:t> </a:t>
            </a:r>
            <a:r>
              <a:rPr lang="en-US" sz="1600" dirty="0">
                <a:solidFill>
                  <a:schemeClr val="tx2"/>
                </a:solidFill>
              </a:rPr>
              <a:t>#2 building vocabulary</a:t>
            </a:r>
            <a:endParaRPr lang="en-US" sz="1600" strike="sngStrike" dirty="0">
              <a:solidFill>
                <a:schemeClr val="tx2"/>
              </a:solidFill>
            </a:endParaRPr>
          </a:p>
          <a:p>
            <a:pPr marL="519112" lvl="1" indent="-288925"/>
            <a:r>
              <a:rPr lang="en-US" sz="1600" dirty="0">
                <a:solidFill>
                  <a:schemeClr val="tx2"/>
                </a:solidFill>
              </a:rPr>
              <a:t> #3 supporting comprehension during close reading.</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241766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sp>
        <p:nvSpPr>
          <p:cNvPr id="5" name="Content Placeholder 2"/>
          <p:cNvSpPr txBox="1">
            <a:spLocks/>
          </p:cNvSpPr>
          <p:nvPr/>
        </p:nvSpPr>
        <p:spPr>
          <a:xfrm>
            <a:off x="710676" y="474173"/>
            <a:ext cx="8224699" cy="4566602"/>
          </a:xfrm>
          <a:prstGeom prst="rect">
            <a:avLst/>
          </a:prstGeom>
        </p:spPr>
        <p:txBody>
          <a:bodyPr>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Font typeface="Wingdings" pitchFamily="2" charset="2"/>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3111390"/>
              </p:ext>
            </p:extLst>
          </p:nvPr>
        </p:nvGraphicFramePr>
        <p:xfrm>
          <a:off x="710676" y="2166555"/>
          <a:ext cx="8057939" cy="2946210"/>
        </p:xfrm>
        <a:graphic>
          <a:graphicData uri="http://schemas.openxmlformats.org/drawingml/2006/table">
            <a:tbl>
              <a:tblPr firstRow="1" bandRow="1">
                <a:tableStyleId>{5C22544A-7EE6-4342-B048-85BDC9FD1C3A}</a:tableStyleId>
              </a:tblPr>
              <a:tblGrid>
                <a:gridCol w="8057939">
                  <a:extLst>
                    <a:ext uri="{9D8B030D-6E8A-4147-A177-3AD203B41FA5}">
                      <a16:colId xmlns:a16="http://schemas.microsoft.com/office/drawing/2014/main" val="20000"/>
                    </a:ext>
                  </a:extLst>
                </a:gridCol>
              </a:tblGrid>
              <a:tr h="934530">
                <a:tc>
                  <a:txBody>
                    <a:bodyPr/>
                    <a:lstStyle/>
                    <a:p>
                      <a:r>
                        <a:rPr lang="en-US" sz="1800" dirty="0"/>
                        <a:t>Lesson:</a:t>
                      </a:r>
                      <a:r>
                        <a:rPr lang="en-US" sz="1800" baseline="0" dirty="0"/>
                        <a:t> </a:t>
                      </a:r>
                      <a:r>
                        <a:rPr lang="en-US" sz="1800" b="0" i="0" u="none" strike="noStrike" kern="1200" baseline="0" dirty="0">
                          <a:solidFill>
                            <a:schemeClr val="lt1"/>
                          </a:solidFill>
                          <a:latin typeface="+mn-lt"/>
                          <a:ea typeface="+mn-ea"/>
                          <a:cs typeface="+mn-cs"/>
                        </a:rPr>
                        <a:t>Have students choose two sports from among sports listed. The sports should be ones they are less likely to know about. Instruct students to find pictures and definitions of the sport. Have students share with the group.</a:t>
                      </a:r>
                    </a:p>
                  </a:txBody>
                  <a:tcPr/>
                </a:tc>
                <a:extLst>
                  <a:ext uri="{0D108BD9-81ED-4DB2-BD59-A6C34878D82A}">
                    <a16:rowId xmlns:a16="http://schemas.microsoft.com/office/drawing/2014/main" val="10000"/>
                  </a:ext>
                </a:extLst>
              </a:tr>
              <a:tr h="846412">
                <a:tc>
                  <a:txBody>
                    <a:bodyPr/>
                    <a:lstStyle/>
                    <a:p>
                      <a:r>
                        <a:rPr lang="en-US" sz="1800" b="1" dirty="0">
                          <a:solidFill>
                            <a:schemeClr val="tx2">
                              <a:lumMod val="50000"/>
                            </a:schemeClr>
                          </a:solidFill>
                        </a:rPr>
                        <a:t>Instructions for Students: </a:t>
                      </a:r>
                      <a:r>
                        <a:rPr lang="en-US" sz="1800" b="0" i="0" u="none" strike="noStrike" kern="1200" baseline="0" dirty="0">
                          <a:solidFill>
                            <a:schemeClr val="tx2">
                              <a:lumMod val="50000"/>
                            </a:schemeClr>
                          </a:solidFill>
                          <a:latin typeface="+mn-lt"/>
                          <a:ea typeface="+mn-ea"/>
                          <a:cs typeface="+mn-cs"/>
                        </a:rPr>
                        <a:t>The article that we will read mentions many sports. Some sports may be unfamiliar to you. Pick one sport from those listed. Find an image that clearly shows what the sport is and write a brief description of the sport. Be prepared to present to the group. There is a model for what to do. </a:t>
                      </a:r>
                    </a:p>
                    <a:p>
                      <a:endParaRPr lang="en-US" sz="18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Sports</a:t>
                      </a:r>
                      <a:r>
                        <a:rPr lang="en-US" sz="1800" b="0" i="0" u="none" strike="noStrike" kern="1200" baseline="0" dirty="0">
                          <a:solidFill>
                            <a:schemeClr val="dk1"/>
                          </a:solidFill>
                          <a:latin typeface="+mn-lt"/>
                          <a:ea typeface="+mn-ea"/>
                          <a:cs typeface="+mn-cs"/>
                        </a:rPr>
                        <a:t>: </a:t>
                      </a:r>
                      <a:r>
                        <a:rPr lang="en-US" sz="1800" b="0" i="1" u="none" strike="noStrike" kern="1200" baseline="0" dirty="0">
                          <a:solidFill>
                            <a:schemeClr val="dk1"/>
                          </a:solidFill>
                          <a:latin typeface="+mn-lt"/>
                          <a:ea typeface="+mn-ea"/>
                          <a:cs typeface="+mn-cs"/>
                        </a:rPr>
                        <a:t>wrestling, acrobatics, cricket, golf, horse racing, ice hockey </a:t>
                      </a:r>
                    </a:p>
                  </a:txBody>
                  <a:tcPr/>
                </a:tc>
                <a:extLst>
                  <a:ext uri="{0D108BD9-81ED-4DB2-BD59-A6C34878D82A}">
                    <a16:rowId xmlns:a16="http://schemas.microsoft.com/office/drawing/2014/main" val="10001"/>
                  </a:ext>
                </a:extLst>
              </a:tr>
            </a:tbl>
          </a:graphicData>
        </a:graphic>
      </p:graphicFrame>
      <p:sp>
        <p:nvSpPr>
          <p:cNvPr id="12" name="Title 1"/>
          <p:cNvSpPr>
            <a:spLocks noGrp="1"/>
          </p:cNvSpPr>
          <p:nvPr>
            <p:ph type="title"/>
          </p:nvPr>
        </p:nvSpPr>
        <p:spPr>
          <a:xfrm>
            <a:off x="687388" y="318053"/>
            <a:ext cx="8224837" cy="1486894"/>
          </a:xfrm>
        </p:spPr>
        <p:txBody>
          <a:bodyPr>
            <a:normAutofit/>
          </a:bodyPr>
          <a:lstStyle/>
          <a:p>
            <a:r>
              <a:rPr lang="en-US" sz="4400" b="1" dirty="0"/>
              <a:t>Example: Develop Background Knowledge Prior to Close Reading</a:t>
            </a:r>
          </a:p>
        </p:txBody>
      </p:sp>
    </p:spTree>
    <p:extLst>
      <p:ext uri="{BB962C8B-B14F-4D97-AF65-F5344CB8AC3E}">
        <p14:creationId xmlns:p14="http://schemas.microsoft.com/office/powerpoint/2010/main" val="331131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21</a:t>
            </a:fld>
            <a:endParaRPr lang="en-US" dirty="0">
              <a:solidFill>
                <a:srgbClr val="FFFFFF">
                  <a:lumMod val="75000"/>
                </a:srgbClr>
              </a:solidFill>
            </a:endParaRPr>
          </a:p>
        </p:txBody>
      </p:sp>
      <p:sp>
        <p:nvSpPr>
          <p:cNvPr id="5" name="Content Placeholder 2"/>
          <p:cNvSpPr txBox="1">
            <a:spLocks/>
          </p:cNvSpPr>
          <p:nvPr/>
        </p:nvSpPr>
        <p:spPr>
          <a:xfrm>
            <a:off x="710676" y="474173"/>
            <a:ext cx="8224699" cy="4566602"/>
          </a:xfrm>
          <a:prstGeom prst="rect">
            <a:avLst/>
          </a:prstGeom>
        </p:spPr>
        <p:txBody>
          <a:bodyPr>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Font typeface="Wingdings" pitchFamily="2" charset="2"/>
              <a:buNone/>
            </a:pPr>
            <a:endParaRPr lang="en-US" dirty="0"/>
          </a:p>
        </p:txBody>
      </p:sp>
      <p:sp>
        <p:nvSpPr>
          <p:cNvPr id="12" name="Title 1"/>
          <p:cNvSpPr>
            <a:spLocks noGrp="1"/>
          </p:cNvSpPr>
          <p:nvPr>
            <p:ph type="title"/>
          </p:nvPr>
        </p:nvSpPr>
        <p:spPr>
          <a:xfrm>
            <a:off x="687388" y="318053"/>
            <a:ext cx="8224837" cy="1486894"/>
          </a:xfrm>
        </p:spPr>
        <p:txBody>
          <a:bodyPr>
            <a:normAutofit/>
          </a:bodyPr>
          <a:lstStyle/>
          <a:p>
            <a:r>
              <a:rPr lang="en-US" sz="4400" b="1" dirty="0"/>
              <a:t>Example: Develop Background Knowledge Prior to Close Reading</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42"/>
          <a:stretch/>
        </p:blipFill>
        <p:spPr bwMode="auto">
          <a:xfrm>
            <a:off x="4198153" y="2120099"/>
            <a:ext cx="496997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336"/>
          <a:stretch/>
        </p:blipFill>
        <p:spPr bwMode="auto">
          <a:xfrm>
            <a:off x="141825" y="2211175"/>
            <a:ext cx="4015667" cy="297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00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00" y="2048767"/>
            <a:ext cx="8241325" cy="3455561"/>
          </a:xfrm>
        </p:spPr>
        <p:txBody>
          <a:bodyPr>
            <a:noAutofit/>
          </a:bodyPr>
          <a:lstStyle/>
          <a:p>
            <a:pPr marL="231775" indent="-231775">
              <a:spcBef>
                <a:spcPts val="0"/>
              </a:spcBef>
              <a:spcAft>
                <a:spcPts val="600"/>
              </a:spcAft>
              <a:buFont typeface="Arial" pitchFamily="34" charset="0"/>
              <a:buChar char="•"/>
            </a:pPr>
            <a:r>
              <a:rPr lang="en-US" sz="2200" dirty="0"/>
              <a:t>Students whose home languages share cognates with English:</a:t>
            </a:r>
          </a:p>
          <a:p>
            <a:pPr marL="461962" lvl="1" indent="-231775">
              <a:spcBef>
                <a:spcPts val="0"/>
              </a:spcBef>
              <a:spcAft>
                <a:spcPts val="600"/>
              </a:spcAft>
            </a:pPr>
            <a:r>
              <a:rPr lang="en-US" dirty="0"/>
              <a:t>Ask students to use their cognate knowledge to translate sections of text such as: “Some scientists claim play is a natural instinct—just like sleep.”</a:t>
            </a:r>
          </a:p>
          <a:p>
            <a:pPr marL="461962" lvl="1" indent="-231775">
              <a:spcBef>
                <a:spcPts val="0"/>
              </a:spcBef>
              <a:spcAft>
                <a:spcPts val="600"/>
              </a:spcAft>
            </a:pPr>
            <a:r>
              <a:rPr lang="en-US" dirty="0"/>
              <a:t>Then ask: What do some scientists claim play is? Phrase your answer in your own words.</a:t>
            </a:r>
          </a:p>
          <a:p>
            <a:pPr marL="461962" lvl="1" indent="-231775">
              <a:spcBef>
                <a:spcPts val="0"/>
              </a:spcBef>
              <a:spcAft>
                <a:spcPts val="600"/>
              </a:spcAft>
            </a:pPr>
            <a:endParaRPr lang="en-US" dirty="0"/>
          </a:p>
          <a:p>
            <a:pPr marL="231775" indent="-231775">
              <a:spcBef>
                <a:spcPts val="0"/>
              </a:spcBef>
              <a:spcAft>
                <a:spcPts val="600"/>
              </a:spcAft>
              <a:buFont typeface="Arial" pitchFamily="34" charset="0"/>
              <a:buChar char="•"/>
            </a:pPr>
            <a:r>
              <a:rPr lang="en-US" sz="2200" dirty="0"/>
              <a:t>Students with prior knowledge and experiences:</a:t>
            </a:r>
          </a:p>
          <a:p>
            <a:pPr marL="461962" lvl="1" indent="-231775">
              <a:spcBef>
                <a:spcPts val="0"/>
              </a:spcBef>
              <a:spcAft>
                <a:spcPts val="600"/>
              </a:spcAft>
            </a:pPr>
            <a:r>
              <a:rPr lang="en-US" dirty="0"/>
              <a:t>Ask students to explain the meaning of words/phrases such as “cricket,” “ice hockey,” and “baseball.” Encourage them to use context clues.</a:t>
            </a:r>
          </a:p>
          <a:p>
            <a:pPr marL="461962" lvl="1" indent="-231775">
              <a:spcBef>
                <a:spcPts val="0"/>
              </a:spcBef>
              <a:spcAft>
                <a:spcPts val="600"/>
              </a:spcAft>
            </a:pPr>
            <a:r>
              <a:rPr lang="en-US" dirty="0"/>
              <a:t>Then ask: Why are these sports considered serious play?</a:t>
            </a:r>
          </a:p>
          <a:p>
            <a:pPr marL="230187" lvl="1" indent="0">
              <a:spcBef>
                <a:spcPts val="0"/>
              </a:spcBef>
              <a:spcAft>
                <a:spcPts val="600"/>
              </a:spcAft>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22</a:t>
            </a:fld>
            <a:endParaRPr dirty="0">
              <a:solidFill>
                <a:srgbClr val="FFFFFF">
                  <a:lumMod val="75000"/>
                </a:srgbClr>
              </a:solidFill>
            </a:endParaRPr>
          </a:p>
        </p:txBody>
      </p:sp>
      <p:sp>
        <p:nvSpPr>
          <p:cNvPr id="7" name="Title 1"/>
          <p:cNvSpPr>
            <a:spLocks noGrp="1"/>
          </p:cNvSpPr>
          <p:nvPr>
            <p:ph type="title"/>
          </p:nvPr>
        </p:nvSpPr>
        <p:spPr>
          <a:xfrm>
            <a:off x="687388" y="318053"/>
            <a:ext cx="8224837" cy="1486894"/>
          </a:xfrm>
        </p:spPr>
        <p:txBody>
          <a:bodyPr>
            <a:normAutofit/>
          </a:bodyPr>
          <a:lstStyle/>
          <a:p>
            <a:r>
              <a:rPr lang="en-US" sz="4400" b="1" dirty="0"/>
              <a:t>Example: Activate Background Knowledge During Close Reading </a:t>
            </a:r>
          </a:p>
        </p:txBody>
      </p:sp>
    </p:spTree>
    <p:extLst>
      <p:ext uri="{BB962C8B-B14F-4D97-AF65-F5344CB8AC3E}">
        <p14:creationId xmlns:p14="http://schemas.microsoft.com/office/powerpoint/2010/main" val="269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5" y="2009485"/>
            <a:ext cx="8224699" cy="771363"/>
          </a:xfrm>
        </p:spPr>
        <p:txBody>
          <a:bodyPr/>
          <a:lstStyle/>
          <a:p>
            <a:pPr marL="0" indent="0">
              <a:buNone/>
            </a:pPr>
            <a:r>
              <a:rPr lang="en-US" b="1" dirty="0"/>
              <a:t>Guiding question: </a:t>
            </a:r>
            <a:r>
              <a:rPr lang="en-US" dirty="0"/>
              <a:t>What is meant by </a:t>
            </a:r>
            <a:r>
              <a:rPr lang="en-US" i="1" dirty="0"/>
              <a:t>prehistoric man, </a:t>
            </a:r>
            <a:r>
              <a:rPr lang="en-US" dirty="0"/>
              <a:t>and why was he concerned with survival?</a:t>
            </a:r>
          </a:p>
        </p:txBody>
      </p:sp>
      <p:sp>
        <p:nvSpPr>
          <p:cNvPr id="8" name="Title 1"/>
          <p:cNvSpPr>
            <a:spLocks noGrp="1"/>
          </p:cNvSpPr>
          <p:nvPr>
            <p:ph type="title"/>
          </p:nvPr>
        </p:nvSpPr>
        <p:spPr>
          <a:xfrm>
            <a:off x="687388" y="318053"/>
            <a:ext cx="8224837" cy="1486894"/>
          </a:xfrm>
        </p:spPr>
        <p:txBody>
          <a:bodyPr>
            <a:normAutofit/>
          </a:bodyPr>
          <a:lstStyle/>
          <a:p>
            <a:r>
              <a:rPr lang="en-US" sz="4400" b="1" dirty="0"/>
              <a:t>Example: Reinforce Topical Knowledge After Reading</a:t>
            </a:r>
          </a:p>
        </p:txBody>
      </p:sp>
      <p:sp>
        <p:nvSpPr>
          <p:cNvPr id="10" name="Content Placeholder 2"/>
          <p:cNvSpPr txBox="1">
            <a:spLocks/>
          </p:cNvSpPr>
          <p:nvPr/>
        </p:nvSpPr>
        <p:spPr bwMode="gray">
          <a:xfrm>
            <a:off x="687526" y="3043665"/>
            <a:ext cx="8224699" cy="320604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1775" indent="-231775">
              <a:spcBef>
                <a:spcPts val="0"/>
              </a:spcBef>
              <a:spcAft>
                <a:spcPts val="600"/>
              </a:spcAft>
              <a:buFont typeface="Arial" pitchFamily="34" charset="0"/>
              <a:buChar char="•"/>
            </a:pPr>
            <a:r>
              <a:rPr lang="en-US" dirty="0"/>
              <a:t>Sports are likely to be </a:t>
            </a:r>
            <a:r>
              <a:rPr lang="en-US" i="1" u="sng" dirty="0">
                <a:solidFill>
                  <a:schemeClr val="tx1"/>
                </a:solidFill>
              </a:rPr>
              <a:t>as old as humanity</a:t>
            </a:r>
            <a:r>
              <a:rPr lang="en-US" i="1" dirty="0"/>
              <a:t>.</a:t>
            </a:r>
            <a:r>
              <a:rPr lang="en-US" dirty="0"/>
              <a:t>	</a:t>
            </a:r>
          </a:p>
          <a:p>
            <a:pPr marL="231775" indent="-231775">
              <a:spcBef>
                <a:spcPts val="0"/>
              </a:spcBef>
              <a:spcAft>
                <a:spcPts val="600"/>
              </a:spcAft>
              <a:buFont typeface="Arial" pitchFamily="34" charset="0"/>
              <a:buChar char="•"/>
            </a:pPr>
            <a:r>
              <a:rPr lang="en-US" dirty="0"/>
              <a:t>Prehistoric man ran, jumped, and climbed </a:t>
            </a:r>
            <a:r>
              <a:rPr lang="en-US" i="1" u="sng" dirty="0">
                <a:solidFill>
                  <a:schemeClr val="tx1"/>
                </a:solidFill>
              </a:rPr>
              <a:t>for his life</a:t>
            </a:r>
            <a:r>
              <a:rPr lang="en-US" dirty="0"/>
              <a:t>. </a:t>
            </a:r>
          </a:p>
          <a:p>
            <a:pPr marL="231775" indent="-231775">
              <a:spcBef>
                <a:spcPts val="0"/>
              </a:spcBef>
              <a:spcAft>
                <a:spcPts val="600"/>
              </a:spcAft>
              <a:buFont typeface="Arial" pitchFamily="34" charset="0"/>
              <a:buChar char="•"/>
            </a:pPr>
            <a:r>
              <a:rPr lang="en-US" dirty="0"/>
              <a:t>Hunters separated themselves by </a:t>
            </a:r>
            <a:r>
              <a:rPr lang="en-US" i="1" u="sng" dirty="0">
                <a:solidFill>
                  <a:schemeClr val="tx1"/>
                </a:solidFill>
              </a:rPr>
              <a:t>skill</a:t>
            </a:r>
            <a:r>
              <a:rPr lang="en-US" dirty="0"/>
              <a:t>.</a:t>
            </a:r>
          </a:p>
          <a:p>
            <a:pPr marL="231775" indent="-231775">
              <a:spcBef>
                <a:spcPts val="0"/>
              </a:spcBef>
              <a:spcAft>
                <a:spcPts val="600"/>
              </a:spcAft>
              <a:buFont typeface="Arial" pitchFamily="34" charset="0"/>
              <a:buChar char="•"/>
            </a:pPr>
            <a:r>
              <a:rPr lang="en-US" dirty="0"/>
              <a:t>Wall paintings dating from </a:t>
            </a:r>
            <a:r>
              <a:rPr lang="en-US" i="1" u="sng" dirty="0">
                <a:solidFill>
                  <a:schemeClr val="tx1"/>
                </a:solidFill>
              </a:rPr>
              <a:t>1850 BC</a:t>
            </a:r>
            <a:r>
              <a:rPr lang="en-US" dirty="0"/>
              <a:t>… were discovered in an Egyptian tomb at Bani Hasan.</a:t>
            </a:r>
          </a:p>
        </p:txBody>
      </p:sp>
    </p:spTree>
    <p:extLst>
      <p:ext uri="{BB962C8B-B14F-4D97-AF65-F5344CB8AC3E}">
        <p14:creationId xmlns:p14="http://schemas.microsoft.com/office/powerpoint/2010/main" val="297059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2214879"/>
            <a:ext cx="8224699" cy="3692939"/>
          </a:xfrm>
        </p:spPr>
        <p:txBody>
          <a:bodyPr/>
          <a:lstStyle/>
          <a:p>
            <a:r>
              <a:rPr lang="en-US" dirty="0"/>
              <a:t>Open your handout and go to Activity 1 on </a:t>
            </a:r>
            <a:r>
              <a:rPr lang="en-US" b="1" i="1" dirty="0">
                <a:solidFill>
                  <a:schemeClr val="accent4"/>
                </a:solidFill>
              </a:rPr>
              <a:t>page 2</a:t>
            </a:r>
            <a:r>
              <a:rPr lang="en-US" dirty="0"/>
              <a:t>.</a:t>
            </a:r>
          </a:p>
          <a:p>
            <a:r>
              <a:rPr lang="en-US" dirty="0"/>
              <a:t>Work with a partner to describe any additional background knowledge that might be important for understanding the passage.</a:t>
            </a:r>
          </a:p>
          <a:p>
            <a:r>
              <a:rPr lang="en-US" dirty="0"/>
              <a:t>Identify methods for teaching it.</a:t>
            </a:r>
          </a:p>
          <a:p>
            <a:r>
              <a:rPr lang="en-US" dirty="0"/>
              <a:t>Share your ideas with another partner.</a:t>
            </a:r>
          </a:p>
        </p:txBody>
      </p:sp>
      <p:sp>
        <p:nvSpPr>
          <p:cNvPr id="6" name="Title 2"/>
          <p:cNvSpPr>
            <a:spLocks noGrp="1"/>
          </p:cNvSpPr>
          <p:nvPr>
            <p:ph type="title"/>
          </p:nvPr>
        </p:nvSpPr>
        <p:spPr>
          <a:xfrm>
            <a:off x="687388" y="318053"/>
            <a:ext cx="6975284" cy="1486894"/>
          </a:xfrm>
        </p:spPr>
        <p:txBody>
          <a:bodyPr>
            <a:normAutofit/>
          </a:bodyPr>
          <a:lstStyle/>
          <a:p>
            <a:r>
              <a:rPr lang="en-US" sz="4400" b="1" dirty="0">
                <a:solidFill>
                  <a:schemeClr val="tx2">
                    <a:lumMod val="75000"/>
                  </a:schemeClr>
                </a:solidFill>
              </a:rPr>
              <a:t>ACTIVITY 1:                  </a:t>
            </a:r>
            <a:r>
              <a:rPr lang="en-US" sz="4400" b="1" dirty="0"/>
              <a:t>Background Knowledge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24</a:t>
            </a:fld>
            <a:endParaRPr dirty="0">
              <a:solidFill>
                <a:srgbClr val="FFFFFF">
                  <a:lumMod val="75000"/>
                </a:srgbClr>
              </a:solidFill>
            </a:endParaRPr>
          </a:p>
        </p:txBody>
      </p:sp>
      <p:sp>
        <p:nvSpPr>
          <p:cNvPr id="8" name="Rectangle 7"/>
          <p:cNvSpPr/>
          <p:nvPr/>
        </p:nvSpPr>
        <p:spPr>
          <a:xfrm>
            <a:off x="231775" y="4955082"/>
            <a:ext cx="8529839" cy="954107"/>
          </a:xfrm>
          <a:prstGeom prst="rect">
            <a:avLst/>
          </a:prstGeom>
        </p:spPr>
        <p:txBody>
          <a:bodyPr wrap="square">
            <a:spAutoFit/>
          </a:bodyPr>
          <a:lstStyle/>
          <a:p>
            <a:pPr lvl="0" algn="ctr" eaLnBrk="0" hangingPunct="0">
              <a:spcBef>
                <a:spcPts val="600"/>
              </a:spcBef>
              <a:spcAft>
                <a:spcPts val="0"/>
              </a:spcAft>
              <a:buClr>
                <a:srgbClr val="FFFFFF">
                  <a:lumMod val="65000"/>
                </a:srgbClr>
              </a:buClr>
            </a:pPr>
            <a:r>
              <a:rPr lang="en-US" sz="2800" b="1" i="1" dirty="0">
                <a:solidFill>
                  <a:schemeClr val="accent4">
                    <a:lumMod val="75000"/>
                  </a:schemeClr>
                </a:solidFill>
                <a:latin typeface="Arial"/>
              </a:rPr>
              <a:t>Hint: What does the author assume the reader already knows?</a:t>
            </a:r>
          </a:p>
        </p:txBody>
      </p:sp>
      <p:pic>
        <p:nvPicPr>
          <p:cNvPr id="9" name="Picture 2"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345161" y="411167"/>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5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640080" y="318053"/>
            <a:ext cx="8503920" cy="1486894"/>
          </a:xfrm>
        </p:spPr>
        <p:txBody>
          <a:bodyPr>
            <a:normAutofit/>
          </a:bodyPr>
          <a:lstStyle/>
          <a:p>
            <a:r>
              <a:rPr lang="en-US" sz="4400" b="1" dirty="0">
                <a:solidFill>
                  <a:schemeClr val="tx2">
                    <a:lumMod val="75000"/>
                  </a:schemeClr>
                </a:solidFill>
              </a:rPr>
              <a:t>EXAMPLE: </a:t>
            </a:r>
            <a:r>
              <a:rPr lang="en-US" sz="4400" b="1" dirty="0"/>
              <a:t>Background Knowledge</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25</a:t>
            </a:fld>
            <a:endParaRPr dirty="0">
              <a:solidFill>
                <a:srgbClr val="FFFFFF">
                  <a:lumMod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52741699"/>
              </p:ext>
            </p:extLst>
          </p:nvPr>
        </p:nvGraphicFramePr>
        <p:xfrm>
          <a:off x="692727" y="2211648"/>
          <a:ext cx="7886008" cy="2839950"/>
        </p:xfrm>
        <a:graphic>
          <a:graphicData uri="http://schemas.openxmlformats.org/drawingml/2006/table">
            <a:tbl>
              <a:tblPr firstRow="1" bandRow="1">
                <a:tableStyleId>{5C22544A-7EE6-4342-B048-85BDC9FD1C3A}</a:tableStyleId>
              </a:tblPr>
              <a:tblGrid>
                <a:gridCol w="2183477">
                  <a:extLst>
                    <a:ext uri="{9D8B030D-6E8A-4147-A177-3AD203B41FA5}">
                      <a16:colId xmlns:a16="http://schemas.microsoft.com/office/drawing/2014/main" val="20000"/>
                    </a:ext>
                  </a:extLst>
                </a:gridCol>
                <a:gridCol w="5702531">
                  <a:extLst>
                    <a:ext uri="{9D8B030D-6E8A-4147-A177-3AD203B41FA5}">
                      <a16:colId xmlns:a16="http://schemas.microsoft.com/office/drawing/2014/main" val="20001"/>
                    </a:ext>
                  </a:extLst>
                </a:gridCol>
              </a:tblGrid>
              <a:tr h="764655">
                <a:tc>
                  <a:txBody>
                    <a:bodyPr/>
                    <a:lstStyle/>
                    <a:p>
                      <a:pPr algn="ctr"/>
                      <a:r>
                        <a:rPr lang="en-US" sz="2400" dirty="0"/>
                        <a:t>Topic</a:t>
                      </a:r>
                    </a:p>
                  </a:txBody>
                  <a:tcPr anchor="ctr"/>
                </a:tc>
                <a:tc>
                  <a:txBody>
                    <a:bodyPr/>
                    <a:lstStyle/>
                    <a:p>
                      <a:pPr algn="ctr"/>
                      <a:r>
                        <a:rPr lang="en-US" sz="2400" dirty="0"/>
                        <a:t>Methods</a:t>
                      </a:r>
                      <a:r>
                        <a:rPr lang="en-US" sz="2400" baseline="0" dirty="0"/>
                        <a:t> for Teaching</a:t>
                      </a:r>
                      <a:endParaRPr lang="en-US" sz="2400" dirty="0"/>
                    </a:p>
                  </a:txBody>
                  <a:tcPr anchor="ctr"/>
                </a:tc>
                <a:extLst>
                  <a:ext uri="{0D108BD9-81ED-4DB2-BD59-A6C34878D82A}">
                    <a16:rowId xmlns:a16="http://schemas.microsoft.com/office/drawing/2014/main" val="10000"/>
                  </a:ext>
                </a:extLst>
              </a:tr>
              <a:tr h="764655">
                <a:tc>
                  <a:txBody>
                    <a:bodyPr/>
                    <a:lstStyle/>
                    <a:p>
                      <a:r>
                        <a:rPr lang="en-US" sz="2000" dirty="0"/>
                        <a:t>Olympic games</a:t>
                      </a:r>
                    </a:p>
                  </a:txBody>
                  <a:tcPr/>
                </a:tc>
                <a:tc>
                  <a:txBody>
                    <a:bodyPr/>
                    <a:lstStyle/>
                    <a:p>
                      <a:r>
                        <a:rPr lang="en-US" sz="2000" dirty="0"/>
                        <a:t>Read</a:t>
                      </a:r>
                      <a:r>
                        <a:rPr lang="en-US" sz="2000" baseline="0" dirty="0"/>
                        <a:t> a short passage and watch a video from The Olympic Channel on youtube.com. </a:t>
                      </a:r>
                      <a:endParaRPr lang="en-US" sz="2000" dirty="0"/>
                    </a:p>
                  </a:txBody>
                  <a:tcPr/>
                </a:tc>
                <a:extLst>
                  <a:ext uri="{0D108BD9-81ED-4DB2-BD59-A6C34878D82A}">
                    <a16:rowId xmlns:a16="http://schemas.microsoft.com/office/drawing/2014/main" val="10001"/>
                  </a:ext>
                </a:extLst>
              </a:tr>
              <a:tr h="764655">
                <a:tc>
                  <a:txBody>
                    <a:bodyPr/>
                    <a:lstStyle/>
                    <a:p>
                      <a:r>
                        <a:rPr lang="en-US" sz="2000" dirty="0"/>
                        <a:t>Prehistoric</a:t>
                      </a:r>
                      <a:r>
                        <a:rPr lang="en-US" sz="2000" baseline="0" dirty="0"/>
                        <a:t> w</a:t>
                      </a:r>
                      <a:r>
                        <a:rPr lang="en-US" sz="2000" dirty="0"/>
                        <a:t>all paintings</a:t>
                      </a:r>
                    </a:p>
                    <a:p>
                      <a:endParaRPr lang="en-US" sz="2000" dirty="0"/>
                    </a:p>
                    <a:p>
                      <a:endParaRPr lang="en-US" sz="2000" dirty="0"/>
                    </a:p>
                  </a:txBody>
                  <a:tcPr/>
                </a:tc>
                <a:tc>
                  <a:txBody>
                    <a:bodyPr/>
                    <a:lstStyle/>
                    <a:p>
                      <a:r>
                        <a:rPr lang="en-US" sz="2000" dirty="0"/>
                        <a:t>Show images and discuss their</a:t>
                      </a:r>
                    </a:p>
                    <a:p>
                      <a:r>
                        <a:rPr lang="en-US" sz="2000" dirty="0"/>
                        <a:t>origins.</a:t>
                      </a:r>
                    </a:p>
                  </a:txBody>
                  <a:tcPr/>
                </a:tc>
                <a:extLst>
                  <a:ext uri="{0D108BD9-81ED-4DB2-BD59-A6C34878D82A}">
                    <a16:rowId xmlns:a16="http://schemas.microsoft.com/office/drawing/2014/main" val="10002"/>
                  </a:ext>
                </a:extLst>
              </a:tr>
            </a:tbl>
          </a:graphicData>
        </a:graphic>
      </p:graphicFrame>
      <p:pic>
        <p:nvPicPr>
          <p:cNvPr id="3074" name="Picture 2" descr="File:Jugglers Egyp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404" t="33646" r="10792" b="45601"/>
          <a:stretch/>
        </p:blipFill>
        <p:spPr bwMode="auto">
          <a:xfrm>
            <a:off x="6700058" y="3857102"/>
            <a:ext cx="1729048" cy="109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3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107477" cy="2123658"/>
          </a:xfrm>
        </p:spPr>
        <p:txBody>
          <a:bodyPr/>
          <a:lstStyle/>
          <a:p>
            <a:r>
              <a:rPr lang="en-US" dirty="0"/>
              <a:t>Find and Adapt Resources to Develop Background Knowledge</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26</a:t>
            </a:fld>
            <a:endParaRPr lang="en-US" dirty="0">
              <a:solidFill>
                <a:srgbClr val="1F497D">
                  <a:lumMod val="75000"/>
                </a:srgbClr>
              </a:solidFill>
            </a:endParaRPr>
          </a:p>
        </p:txBody>
      </p:sp>
    </p:spTree>
    <p:extLst>
      <p:ext uri="{BB962C8B-B14F-4D97-AF65-F5344CB8AC3E}">
        <p14:creationId xmlns:p14="http://schemas.microsoft.com/office/powerpoint/2010/main" val="264153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57" y="1965727"/>
            <a:ext cx="8702168" cy="3853268"/>
          </a:xfrm>
        </p:spPr>
        <p:txBody>
          <a:bodyPr>
            <a:noAutofit/>
          </a:bodyPr>
          <a:lstStyle/>
          <a:p>
            <a:pPr lvl="0"/>
            <a:r>
              <a:rPr lang="en-US" dirty="0"/>
              <a:t>Look for web links that…</a:t>
            </a:r>
          </a:p>
          <a:p>
            <a:pPr lvl="1"/>
            <a:r>
              <a:rPr lang="en-US" sz="2200" dirty="0"/>
              <a:t>Accurately explain key information </a:t>
            </a:r>
          </a:p>
          <a:p>
            <a:pPr lvl="1"/>
            <a:r>
              <a:rPr lang="en-US" sz="2200" dirty="0"/>
              <a:t>Use comprehensible language</a:t>
            </a:r>
          </a:p>
          <a:p>
            <a:pPr lvl="1"/>
            <a:r>
              <a:rPr lang="en-US" sz="2200" dirty="0"/>
              <a:t>Do not have so much text that students have difficulty finding key information</a:t>
            </a:r>
          </a:p>
          <a:p>
            <a:pPr lvl="1"/>
            <a:r>
              <a:rPr lang="en-US" sz="2200" dirty="0"/>
              <a:t>Have visuals that support comprehension</a:t>
            </a:r>
          </a:p>
          <a:p>
            <a:pPr lvl="0"/>
            <a:r>
              <a:rPr lang="en-US" dirty="0"/>
              <a:t>Provide a glossary of terms needed to understand the web link</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27</a:t>
            </a:fld>
            <a:endParaRPr dirty="0">
              <a:solidFill>
                <a:srgbClr val="FFFFFF">
                  <a:lumMod val="75000"/>
                </a:srgbClr>
              </a:solidFill>
            </a:endParaRPr>
          </a:p>
        </p:txBody>
      </p:sp>
      <p:sp>
        <p:nvSpPr>
          <p:cNvPr id="7" name="Title 1"/>
          <p:cNvSpPr>
            <a:spLocks noGrp="1"/>
          </p:cNvSpPr>
          <p:nvPr>
            <p:ph type="title"/>
          </p:nvPr>
        </p:nvSpPr>
        <p:spPr>
          <a:xfrm>
            <a:off x="687388" y="318053"/>
            <a:ext cx="8224837" cy="1486894"/>
          </a:xfrm>
        </p:spPr>
        <p:txBody>
          <a:bodyPr>
            <a:normAutofit/>
          </a:bodyPr>
          <a:lstStyle/>
          <a:p>
            <a:r>
              <a:rPr lang="en-US" sz="4400" b="1" dirty="0"/>
              <a:t>Web Links</a:t>
            </a:r>
          </a:p>
        </p:txBody>
      </p:sp>
    </p:spTree>
    <p:extLst>
      <p:ext uri="{BB962C8B-B14F-4D97-AF65-F5344CB8AC3E}">
        <p14:creationId xmlns:p14="http://schemas.microsoft.com/office/powerpoint/2010/main" val="42498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00" y="2048768"/>
            <a:ext cx="8224699" cy="3853268"/>
          </a:xfrm>
        </p:spPr>
        <p:txBody>
          <a:bodyPr>
            <a:noAutofit/>
          </a:bodyPr>
          <a:lstStyle/>
          <a:p>
            <a:pPr lvl="0"/>
            <a:r>
              <a:rPr lang="en-US" dirty="0"/>
              <a:t>Look for short clips (less than 10 minutes is recommended) that include:</a:t>
            </a:r>
          </a:p>
          <a:p>
            <a:pPr lvl="1"/>
            <a:r>
              <a:rPr lang="en-US" sz="2200" dirty="0"/>
              <a:t>Accurate information</a:t>
            </a:r>
          </a:p>
          <a:p>
            <a:pPr lvl="1"/>
            <a:r>
              <a:rPr lang="en-US" sz="2200" dirty="0"/>
              <a:t>Comprehensible language and speech</a:t>
            </a:r>
          </a:p>
          <a:p>
            <a:pPr lvl="1"/>
            <a:r>
              <a:rPr lang="en-US" sz="2200" dirty="0"/>
              <a:t>Visuals that support comprehension</a:t>
            </a:r>
          </a:p>
          <a:p>
            <a:pPr lvl="0"/>
            <a:r>
              <a:rPr lang="en-US" dirty="0"/>
              <a:t>Provide a glossary of terms needed to understand the video clip</a:t>
            </a:r>
          </a:p>
          <a:p>
            <a:pPr lvl="0"/>
            <a:r>
              <a:rPr lang="en-US" dirty="0"/>
              <a:t>If possible, provide subtitles in English, the home language, or both</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28</a:t>
            </a:fld>
            <a:endParaRPr dirty="0">
              <a:solidFill>
                <a:srgbClr val="FFFFFF">
                  <a:lumMod val="75000"/>
                </a:srgbClr>
              </a:solidFill>
            </a:endParaRPr>
          </a:p>
        </p:txBody>
      </p:sp>
      <p:sp>
        <p:nvSpPr>
          <p:cNvPr id="7" name="Title 1"/>
          <p:cNvSpPr>
            <a:spLocks noGrp="1"/>
          </p:cNvSpPr>
          <p:nvPr>
            <p:ph type="title"/>
          </p:nvPr>
        </p:nvSpPr>
        <p:spPr>
          <a:xfrm>
            <a:off x="687388" y="318053"/>
            <a:ext cx="8224837" cy="1486894"/>
          </a:xfrm>
        </p:spPr>
        <p:txBody>
          <a:bodyPr>
            <a:normAutofit/>
          </a:bodyPr>
          <a:lstStyle/>
          <a:p>
            <a:r>
              <a:rPr lang="en-US" sz="4400" b="1" dirty="0"/>
              <a:t>Video Clips</a:t>
            </a:r>
          </a:p>
        </p:txBody>
      </p:sp>
    </p:spTree>
    <p:extLst>
      <p:ext uri="{BB962C8B-B14F-4D97-AF65-F5344CB8AC3E}">
        <p14:creationId xmlns:p14="http://schemas.microsoft.com/office/powerpoint/2010/main" val="17696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00" y="2048768"/>
            <a:ext cx="8224699" cy="3853268"/>
          </a:xfrm>
        </p:spPr>
        <p:txBody>
          <a:bodyPr>
            <a:noAutofit/>
          </a:bodyPr>
          <a:lstStyle/>
          <a:p>
            <a:pPr lvl="0"/>
            <a:r>
              <a:rPr lang="en-US" dirty="0"/>
              <a:t>Search for links, texts, or videos using the home language term for the concept being taught.</a:t>
            </a:r>
          </a:p>
          <a:p>
            <a:pPr lvl="0"/>
            <a:r>
              <a:rPr lang="en-US" dirty="0"/>
              <a:t>Ask a native speaker to review all materials that will be shared with students to guarantee accuracy of the information and language</a:t>
            </a:r>
            <a:r>
              <a:rPr lang="en-US" i="1" dirty="0"/>
              <a:t>.</a:t>
            </a:r>
            <a:endParaRPr lang="en-US" dirty="0"/>
          </a:p>
          <a:p>
            <a:pPr lvl="0"/>
            <a:r>
              <a:rPr lang="en-US" dirty="0"/>
              <a:t>Have a native speaker translate an English version of a text that is being used to teach background information.</a:t>
            </a:r>
          </a:p>
          <a:p>
            <a:pPr lvl="0"/>
            <a:r>
              <a:rPr lang="en-US" dirty="0"/>
              <a:t>Allow students to work collaboratively with peers that share the same language.</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29</a:t>
            </a:fld>
            <a:endParaRPr dirty="0">
              <a:solidFill>
                <a:srgbClr val="FFFFFF">
                  <a:lumMod val="75000"/>
                </a:srgbClr>
              </a:solidFill>
            </a:endParaRPr>
          </a:p>
        </p:txBody>
      </p:sp>
      <p:sp>
        <p:nvSpPr>
          <p:cNvPr id="7" name="Title 1"/>
          <p:cNvSpPr>
            <a:spLocks noGrp="1"/>
          </p:cNvSpPr>
          <p:nvPr>
            <p:ph type="title"/>
          </p:nvPr>
        </p:nvSpPr>
        <p:spPr>
          <a:xfrm>
            <a:off x="687388" y="318053"/>
            <a:ext cx="8224837" cy="1486894"/>
          </a:xfrm>
        </p:spPr>
        <p:txBody>
          <a:bodyPr>
            <a:normAutofit/>
          </a:bodyPr>
          <a:lstStyle/>
          <a:p>
            <a:r>
              <a:rPr lang="en-US" sz="4400" b="1" dirty="0"/>
              <a:t>Home Language Resources</a:t>
            </a:r>
          </a:p>
        </p:txBody>
      </p:sp>
    </p:spTree>
    <p:extLst>
      <p:ext uri="{BB962C8B-B14F-4D97-AF65-F5344CB8AC3E}">
        <p14:creationId xmlns:p14="http://schemas.microsoft.com/office/powerpoint/2010/main" val="4986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solidFill>
                  <a:schemeClr val="tx2"/>
                </a:solidFill>
              </a:rPr>
              <a:t>Examples of lessons that use these strategies can be found in the Scaffolding Instruction for English Language Learners: Resource Guides </a:t>
            </a:r>
            <a:r>
              <a:rPr lang="en-US" dirty="0" err="1">
                <a:solidFill>
                  <a:schemeClr val="tx2"/>
                </a:solidFill>
              </a:rPr>
              <a:t>EngageNY</a:t>
            </a:r>
            <a:r>
              <a:rPr lang="en-US" dirty="0">
                <a:solidFill>
                  <a:schemeClr val="tx2"/>
                </a:solidFill>
              </a:rPr>
              <a:t> website:</a:t>
            </a:r>
          </a:p>
          <a:p>
            <a:pPr lvl="1"/>
            <a:r>
              <a:rPr lang="en-US" sz="2400" dirty="0">
                <a:solidFill>
                  <a:srgbClr val="FF0000"/>
                </a:solidFill>
                <a:hlinkClick r:id="rId3"/>
              </a:rPr>
              <a:t>https://www.engageny.org/resource/scaffolding-instruction-english-language-learners-resource-guides-english-language-arts-and</a:t>
            </a:r>
            <a:r>
              <a:rPr lang="en-US" sz="2400" dirty="0">
                <a:solidFill>
                  <a:srgbClr val="FF0000"/>
                </a:solidFill>
              </a:rPr>
              <a:t> </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175907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640172" y="469082"/>
            <a:ext cx="1412618" cy="113900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687526" y="2146433"/>
            <a:ext cx="8224699" cy="4084037"/>
          </a:xfrm>
        </p:spPr>
        <p:txBody>
          <a:bodyPr/>
          <a:lstStyle/>
          <a:p>
            <a:pPr>
              <a:spcAft>
                <a:spcPts val="600"/>
              </a:spcAft>
            </a:pPr>
            <a:r>
              <a:rPr lang="en-US" sz="2200" dirty="0"/>
              <a:t>Open your handout and go to Activity 2 on </a:t>
            </a:r>
            <a:r>
              <a:rPr lang="en-US" sz="2200" b="1" i="1" dirty="0">
                <a:solidFill>
                  <a:schemeClr val="accent4"/>
                </a:solidFill>
              </a:rPr>
              <a:t>page 3</a:t>
            </a:r>
            <a:r>
              <a:rPr lang="en-US" sz="2200" dirty="0"/>
              <a:t>.</a:t>
            </a:r>
          </a:p>
          <a:p>
            <a:pPr>
              <a:spcAft>
                <a:spcPts val="600"/>
              </a:spcAft>
            </a:pPr>
            <a:r>
              <a:rPr lang="en-US" sz="2200" dirty="0"/>
              <a:t>Select one of your suggested background knowledge topics from Activity 1.</a:t>
            </a:r>
          </a:p>
          <a:p>
            <a:pPr>
              <a:spcAft>
                <a:spcPts val="600"/>
              </a:spcAft>
            </a:pPr>
            <a:r>
              <a:rPr lang="en-US" sz="2200" dirty="0"/>
              <a:t>Search online for simple descriptions, videos, native-language resources (choose a language that is common among your ELLs/MLLs), or visuals that you could use to help students develop background knowledge.</a:t>
            </a:r>
          </a:p>
          <a:p>
            <a:pPr>
              <a:spcAft>
                <a:spcPts val="600"/>
              </a:spcAft>
            </a:pPr>
            <a:r>
              <a:rPr lang="en-US" sz="2200" dirty="0"/>
              <a:t>Share topics, resources, and methods for developing/</a:t>
            </a:r>
            <a:br>
              <a:rPr lang="en-US" sz="2200" dirty="0"/>
            </a:br>
            <a:r>
              <a:rPr lang="en-US" sz="2200" dirty="0"/>
              <a:t>reinforcing background knowledge with your group.</a:t>
            </a:r>
          </a:p>
          <a:p>
            <a:endParaRPr lang="en-US" dirty="0"/>
          </a:p>
        </p:txBody>
      </p:sp>
      <p:sp>
        <p:nvSpPr>
          <p:cNvPr id="6" name="Title 2"/>
          <p:cNvSpPr>
            <a:spLocks noGrp="1"/>
          </p:cNvSpPr>
          <p:nvPr>
            <p:ph type="title"/>
          </p:nvPr>
        </p:nvSpPr>
        <p:spPr>
          <a:xfrm>
            <a:off x="687387" y="318053"/>
            <a:ext cx="7159827" cy="1486894"/>
          </a:xfrm>
        </p:spPr>
        <p:txBody>
          <a:bodyPr>
            <a:noAutofit/>
          </a:bodyPr>
          <a:lstStyle/>
          <a:p>
            <a:r>
              <a:rPr lang="en-US" sz="4400" b="1" dirty="0">
                <a:solidFill>
                  <a:schemeClr val="tx2">
                    <a:lumMod val="75000"/>
                  </a:schemeClr>
                </a:solidFill>
              </a:rPr>
              <a:t>ACTIVITY 2: </a:t>
            </a:r>
            <a:r>
              <a:rPr lang="en-US" sz="4400" b="1" dirty="0"/>
              <a:t>Find Resources to Develop Background Knowledge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30</a:t>
            </a:fld>
            <a:endParaRPr dirty="0">
              <a:solidFill>
                <a:srgbClr val="FFFFFF">
                  <a:lumMod val="75000"/>
                </a:srgbClr>
              </a:solidFill>
            </a:endParaRPr>
          </a:p>
        </p:txBody>
      </p:sp>
    </p:spTree>
    <p:extLst>
      <p:ext uri="{BB962C8B-B14F-4D97-AF65-F5344CB8AC3E}">
        <p14:creationId xmlns:p14="http://schemas.microsoft.com/office/powerpoint/2010/main" val="414609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107477" cy="1446550"/>
          </a:xfrm>
        </p:spPr>
        <p:txBody>
          <a:bodyPr/>
          <a:lstStyle/>
          <a:p>
            <a:r>
              <a:rPr lang="en-US" dirty="0"/>
              <a:t>Scaffold Background Knowledge</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31</a:t>
            </a:fld>
            <a:endParaRPr lang="en-US" dirty="0">
              <a:solidFill>
                <a:srgbClr val="1F497D">
                  <a:lumMod val="75000"/>
                </a:srgbClr>
              </a:solidFill>
            </a:endParaRPr>
          </a:p>
        </p:txBody>
      </p:sp>
    </p:spTree>
    <p:extLst>
      <p:ext uri="{BB962C8B-B14F-4D97-AF65-F5344CB8AC3E}">
        <p14:creationId xmlns:p14="http://schemas.microsoft.com/office/powerpoint/2010/main" val="418948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00" y="2048768"/>
            <a:ext cx="8224699" cy="3853268"/>
          </a:xfrm>
        </p:spPr>
        <p:txBody>
          <a:bodyPr>
            <a:noAutofit/>
          </a:bodyPr>
          <a:lstStyle/>
          <a:p>
            <a:pPr marL="231775" indent="-231775">
              <a:spcBef>
                <a:spcPts val="0"/>
              </a:spcBef>
              <a:spcAft>
                <a:spcPts val="600"/>
              </a:spcAft>
              <a:buFont typeface="Arial" pitchFamily="34" charset="0"/>
              <a:buChar char="•"/>
            </a:pPr>
            <a:r>
              <a:rPr lang="en-US" dirty="0"/>
              <a:t>It is important to scaffold the language in the background knowledge activities.</a:t>
            </a:r>
          </a:p>
          <a:p>
            <a:pPr marL="231775" indent="-231775">
              <a:spcBef>
                <a:spcPts val="0"/>
              </a:spcBef>
              <a:spcAft>
                <a:spcPts val="600"/>
              </a:spcAft>
              <a:buFont typeface="Arial" pitchFamily="34" charset="0"/>
              <a:buChar char="•"/>
            </a:pPr>
            <a:r>
              <a:rPr lang="en-US" dirty="0"/>
              <a:t>Ensure materials are comprehensible.</a:t>
            </a:r>
          </a:p>
          <a:p>
            <a:pPr marL="461962" lvl="1" indent="-231775">
              <a:spcBef>
                <a:spcPts val="0"/>
              </a:spcBef>
              <a:spcAft>
                <a:spcPts val="600"/>
              </a:spcAft>
            </a:pPr>
            <a:r>
              <a:rPr lang="en-US" sz="2200" dirty="0"/>
              <a:t>Include glossaries for key terms needed to understand the passage.</a:t>
            </a:r>
          </a:p>
          <a:p>
            <a:pPr marL="461962" lvl="1" indent="-231775">
              <a:spcBef>
                <a:spcPts val="0"/>
              </a:spcBef>
              <a:spcAft>
                <a:spcPts val="600"/>
              </a:spcAft>
            </a:pPr>
            <a:r>
              <a:rPr lang="en-US" sz="2200" dirty="0"/>
              <a:t>Scaffold guiding and supplementary questions with word banks, sentence stems, and sentence frames.</a:t>
            </a:r>
          </a:p>
          <a:p>
            <a:pPr marL="461962" lvl="1" indent="-231775">
              <a:spcBef>
                <a:spcPts val="0"/>
              </a:spcBef>
              <a:spcAft>
                <a:spcPts val="600"/>
              </a:spcAft>
            </a:pPr>
            <a:r>
              <a:rPr lang="en-US" sz="2200" dirty="0"/>
              <a:t>Include visual images from sources such as </a:t>
            </a:r>
            <a:r>
              <a:rPr lang="en-US" sz="2200" dirty="0">
                <a:hlinkClick r:id="rId3"/>
              </a:rPr>
              <a:t>http://pics.tech4learning.com/</a:t>
            </a:r>
            <a:r>
              <a:rPr lang="en-US" sz="2200" dirty="0"/>
              <a:t> or </a:t>
            </a:r>
            <a:r>
              <a:rPr lang="en-US" sz="2200" dirty="0">
                <a:hlinkClick r:id="rId4"/>
              </a:rPr>
              <a:t>http://freestockphotos.com</a:t>
            </a:r>
            <a:r>
              <a:rPr lang="en-US" sz="2200" dirty="0"/>
              <a:t> </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32</a:t>
            </a:fld>
            <a:endParaRPr dirty="0">
              <a:solidFill>
                <a:srgbClr val="FFFFFF">
                  <a:lumMod val="75000"/>
                </a:srgbClr>
              </a:solidFill>
            </a:endParaRPr>
          </a:p>
        </p:txBody>
      </p:sp>
      <p:sp>
        <p:nvSpPr>
          <p:cNvPr id="7" name="Title 1"/>
          <p:cNvSpPr>
            <a:spLocks noGrp="1"/>
          </p:cNvSpPr>
          <p:nvPr>
            <p:ph type="title"/>
          </p:nvPr>
        </p:nvSpPr>
        <p:spPr>
          <a:xfrm>
            <a:off x="687388" y="318053"/>
            <a:ext cx="8224837" cy="1486894"/>
          </a:xfrm>
        </p:spPr>
        <p:txBody>
          <a:bodyPr>
            <a:normAutofit/>
          </a:bodyPr>
          <a:lstStyle/>
          <a:p>
            <a:r>
              <a:rPr lang="en-US" sz="4400" b="1" dirty="0"/>
              <a:t>Scaffold Background Knowledge</a:t>
            </a:r>
          </a:p>
        </p:txBody>
      </p:sp>
    </p:spTree>
    <p:extLst>
      <p:ext uri="{BB962C8B-B14F-4D97-AF65-F5344CB8AC3E}">
        <p14:creationId xmlns:p14="http://schemas.microsoft.com/office/powerpoint/2010/main" val="42534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400" b="1" dirty="0">
                <a:solidFill>
                  <a:schemeClr val="bg2">
                    <a:lumMod val="65000"/>
                  </a:schemeClr>
                </a:solidFill>
              </a:rPr>
              <a:t>Glossary of </a:t>
            </a:r>
            <a:r>
              <a:rPr lang="en-US" sz="4400" b="1" dirty="0"/>
              <a:t>Key Vocabulary</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33</a:t>
            </a:fld>
            <a:endParaRPr dirty="0">
              <a:solidFill>
                <a:srgbClr val="FFFFFF">
                  <a:lumMod val="75000"/>
                </a:srgbClr>
              </a:solidFill>
            </a:endParaRPr>
          </a:p>
        </p:txBody>
      </p:sp>
      <p:sp>
        <p:nvSpPr>
          <p:cNvPr id="6" name="Content Placeholder 2"/>
          <p:cNvSpPr>
            <a:spLocks noGrp="1"/>
          </p:cNvSpPr>
          <p:nvPr>
            <p:ph idx="1"/>
          </p:nvPr>
        </p:nvSpPr>
        <p:spPr>
          <a:xfrm>
            <a:off x="687526" y="2013539"/>
            <a:ext cx="8224699" cy="3377979"/>
          </a:xfrm>
        </p:spPr>
        <p:txBody>
          <a:bodyPr>
            <a:noAutofit/>
          </a:bodyPr>
          <a:lstStyle/>
          <a:p>
            <a:r>
              <a:rPr lang="en-US" dirty="0"/>
              <a:t>Provide a glossary of key vocabulary in the background reading. </a:t>
            </a:r>
          </a:p>
        </p:txBody>
      </p:sp>
      <p:graphicFrame>
        <p:nvGraphicFramePr>
          <p:cNvPr id="7" name="Table 6"/>
          <p:cNvGraphicFramePr>
            <a:graphicFrameLocks noGrp="1"/>
          </p:cNvGraphicFramePr>
          <p:nvPr>
            <p:extLst>
              <p:ext uri="{D42A27DB-BD31-4B8C-83A1-F6EECF244321}">
                <p14:modId xmlns:p14="http://schemas.microsoft.com/office/powerpoint/2010/main" val="3300436238"/>
              </p:ext>
            </p:extLst>
          </p:nvPr>
        </p:nvGraphicFramePr>
        <p:xfrm>
          <a:off x="564115" y="2854321"/>
          <a:ext cx="8413630" cy="2590800"/>
        </p:xfrm>
        <a:graphic>
          <a:graphicData uri="http://schemas.openxmlformats.org/drawingml/2006/table">
            <a:tbl>
              <a:tblPr firstRow="1" bandRow="1">
                <a:tableStyleId>{69012ECD-51FC-41F1-AA8D-1B2483CD663E}</a:tableStyleId>
              </a:tblPr>
              <a:tblGrid>
                <a:gridCol w="5050095">
                  <a:extLst>
                    <a:ext uri="{9D8B030D-6E8A-4147-A177-3AD203B41FA5}">
                      <a16:colId xmlns:a16="http://schemas.microsoft.com/office/drawing/2014/main" val="20000"/>
                    </a:ext>
                  </a:extLst>
                </a:gridCol>
                <a:gridCol w="3363535">
                  <a:extLst>
                    <a:ext uri="{9D8B030D-6E8A-4147-A177-3AD203B41FA5}">
                      <a16:colId xmlns:a16="http://schemas.microsoft.com/office/drawing/2014/main" val="20001"/>
                    </a:ext>
                  </a:extLst>
                </a:gridCol>
              </a:tblGrid>
              <a:tr h="2282944">
                <a:tc>
                  <a:txBody>
                    <a:bodyPr/>
                    <a:lstStyle/>
                    <a:p>
                      <a:pPr marL="231775" indent="-231775">
                        <a:spcBef>
                          <a:spcPts val="0"/>
                        </a:spcBef>
                        <a:spcAft>
                          <a:spcPts val="600"/>
                        </a:spcAft>
                        <a:buFont typeface="Arial" pitchFamily="34" charset="0"/>
                        <a:buChar char="•"/>
                      </a:pPr>
                      <a:r>
                        <a:rPr lang="en-US" sz="1800" i="0" u="none" dirty="0"/>
                        <a:t>Sports are likely to be as old as </a:t>
                      </a:r>
                      <a:r>
                        <a:rPr lang="en-US" sz="1800" i="0" u="sng" dirty="0"/>
                        <a:t>humanity</a:t>
                      </a:r>
                      <a:r>
                        <a:rPr lang="en-US" sz="1800" i="0" u="none" dirty="0"/>
                        <a:t>.</a:t>
                      </a:r>
                    </a:p>
                    <a:p>
                      <a:pPr marL="231775" indent="-231775">
                        <a:spcBef>
                          <a:spcPts val="0"/>
                        </a:spcBef>
                        <a:spcAft>
                          <a:spcPts val="600"/>
                        </a:spcAft>
                        <a:buFont typeface="Arial" pitchFamily="34" charset="0"/>
                        <a:buChar char="•"/>
                      </a:pPr>
                      <a:r>
                        <a:rPr lang="en-US" sz="1800" i="0" u="none" dirty="0"/>
                        <a:t>Prehistoric man ran, jumped, and climbed </a:t>
                      </a:r>
                      <a:r>
                        <a:rPr lang="en-US" sz="1800" i="0" u="sng" dirty="0"/>
                        <a:t>for his life</a:t>
                      </a:r>
                      <a:r>
                        <a:rPr lang="en-US" sz="1800" i="0" u="none" dirty="0"/>
                        <a:t>. </a:t>
                      </a:r>
                    </a:p>
                    <a:p>
                      <a:pPr marL="231775" indent="-231775">
                        <a:spcBef>
                          <a:spcPts val="0"/>
                        </a:spcBef>
                        <a:spcAft>
                          <a:spcPts val="600"/>
                        </a:spcAft>
                        <a:buFont typeface="Arial" pitchFamily="34" charset="0"/>
                        <a:buChar char="•"/>
                      </a:pPr>
                      <a:r>
                        <a:rPr lang="en-US" sz="1800" i="0" u="none" dirty="0"/>
                        <a:t>Hunters </a:t>
                      </a:r>
                      <a:r>
                        <a:rPr lang="en-US" sz="1800" i="0" u="sng" dirty="0"/>
                        <a:t>separated</a:t>
                      </a:r>
                      <a:r>
                        <a:rPr lang="en-US" sz="1800" i="0" u="none" dirty="0"/>
                        <a:t> themselves by </a:t>
                      </a:r>
                      <a:r>
                        <a:rPr lang="en-US" sz="1800" i="0" u="sng" dirty="0"/>
                        <a:t>skill</a:t>
                      </a:r>
                      <a:r>
                        <a:rPr lang="en-US" sz="1800" i="0" u="none" dirty="0"/>
                        <a:t>.</a:t>
                      </a:r>
                    </a:p>
                    <a:p>
                      <a:pPr marL="231775" indent="-231775">
                        <a:spcBef>
                          <a:spcPts val="0"/>
                        </a:spcBef>
                        <a:spcAft>
                          <a:spcPts val="600"/>
                        </a:spcAft>
                        <a:buFont typeface="Arial" pitchFamily="34" charset="0"/>
                        <a:buChar char="•"/>
                      </a:pPr>
                      <a:r>
                        <a:rPr lang="en-US" sz="1800" i="0" u="none" dirty="0"/>
                        <a:t>Wall paintings dating from 1850 BC… were </a:t>
                      </a:r>
                      <a:r>
                        <a:rPr lang="en-US" sz="1800" i="0" u="sng" dirty="0"/>
                        <a:t>discovered</a:t>
                      </a:r>
                      <a:r>
                        <a:rPr lang="en-US" sz="1800" i="0" u="none" dirty="0"/>
                        <a:t> in an Egyptian tomb at Bani Hasan.</a:t>
                      </a:r>
                    </a:p>
                  </a:txBody>
                  <a:tcPr/>
                </a:tc>
                <a:tc>
                  <a:txBody>
                    <a:bodyPr/>
                    <a:lstStyle/>
                    <a:p>
                      <a:pPr algn="l">
                        <a:spcBef>
                          <a:spcPts val="600"/>
                        </a:spcBef>
                        <a:spcAft>
                          <a:spcPts val="0"/>
                        </a:spcAft>
                      </a:pPr>
                      <a:r>
                        <a:rPr lang="en-US" sz="1800" b="0" i="1" kern="1200" baseline="0" dirty="0">
                          <a:solidFill>
                            <a:schemeClr val="tx2">
                              <a:lumMod val="75000"/>
                            </a:schemeClr>
                          </a:solidFill>
                          <a:latin typeface="+mn-lt"/>
                          <a:ea typeface="+mn-ea"/>
                          <a:cs typeface="+mn-cs"/>
                        </a:rPr>
                        <a:t>humanity</a:t>
                      </a:r>
                      <a:r>
                        <a:rPr lang="en-US" sz="1800" b="0" kern="1200" baseline="0" dirty="0">
                          <a:solidFill>
                            <a:schemeClr val="tx2">
                              <a:lumMod val="75000"/>
                            </a:schemeClr>
                          </a:solidFill>
                          <a:latin typeface="+mn-lt"/>
                          <a:ea typeface="+mn-ea"/>
                          <a:cs typeface="+mn-cs"/>
                        </a:rPr>
                        <a:t>—people; humankind</a:t>
                      </a:r>
                    </a:p>
                    <a:p>
                      <a:pPr>
                        <a:spcBef>
                          <a:spcPts val="600"/>
                        </a:spcBef>
                        <a:spcAft>
                          <a:spcPts val="0"/>
                        </a:spcAft>
                      </a:pPr>
                      <a:r>
                        <a:rPr lang="en-US" sz="1800" b="0" i="1" kern="1200" baseline="0" dirty="0">
                          <a:solidFill>
                            <a:schemeClr val="tx2">
                              <a:lumMod val="75000"/>
                            </a:schemeClr>
                          </a:solidFill>
                          <a:latin typeface="+mn-lt"/>
                          <a:ea typeface="+mn-ea"/>
                          <a:cs typeface="+mn-cs"/>
                        </a:rPr>
                        <a:t>for his life</a:t>
                      </a:r>
                      <a:r>
                        <a:rPr lang="en-US" sz="1800" b="0" kern="1200" baseline="0" dirty="0">
                          <a:solidFill>
                            <a:schemeClr val="tx2">
                              <a:lumMod val="75000"/>
                            </a:schemeClr>
                          </a:solidFill>
                          <a:latin typeface="+mn-lt"/>
                          <a:ea typeface="+mn-ea"/>
                          <a:cs typeface="+mn-cs"/>
                        </a:rPr>
                        <a:t>—to save his life from something dangerous</a:t>
                      </a:r>
                    </a:p>
                    <a:p>
                      <a:pPr>
                        <a:spcBef>
                          <a:spcPts val="600"/>
                        </a:spcBef>
                        <a:spcAft>
                          <a:spcPts val="0"/>
                        </a:spcAft>
                      </a:pPr>
                      <a:r>
                        <a:rPr lang="en-US" sz="1800" b="0" i="1" kern="1200" baseline="0" dirty="0">
                          <a:solidFill>
                            <a:schemeClr val="tx2">
                              <a:lumMod val="75000"/>
                            </a:schemeClr>
                          </a:solidFill>
                          <a:latin typeface="+mn-lt"/>
                          <a:ea typeface="+mn-ea"/>
                          <a:cs typeface="+mn-cs"/>
                        </a:rPr>
                        <a:t>separate</a:t>
                      </a:r>
                      <a:r>
                        <a:rPr lang="en-US" sz="1800" b="0" kern="1200" baseline="0" dirty="0">
                          <a:solidFill>
                            <a:schemeClr val="tx2">
                              <a:lumMod val="75000"/>
                            </a:schemeClr>
                          </a:solidFill>
                          <a:latin typeface="+mn-lt"/>
                          <a:ea typeface="+mn-ea"/>
                          <a:cs typeface="+mn-cs"/>
                        </a:rPr>
                        <a:t>—set yourself apart from other people</a:t>
                      </a:r>
                      <a:endParaRPr lang="en-US" sz="1800" b="0" i="1" kern="1200" baseline="0" dirty="0">
                        <a:solidFill>
                          <a:schemeClr val="tx2">
                            <a:lumMod val="75000"/>
                          </a:schemeClr>
                        </a:solidFill>
                        <a:latin typeface="+mn-lt"/>
                        <a:ea typeface="+mn-ea"/>
                        <a:cs typeface="+mn-cs"/>
                      </a:endParaRPr>
                    </a:p>
                    <a:p>
                      <a:pPr>
                        <a:spcBef>
                          <a:spcPts val="600"/>
                        </a:spcBef>
                        <a:spcAft>
                          <a:spcPts val="0"/>
                        </a:spcAft>
                      </a:pPr>
                      <a:r>
                        <a:rPr lang="en-US" sz="1800" b="0" i="1" kern="1200" baseline="0" dirty="0">
                          <a:solidFill>
                            <a:schemeClr val="tx2">
                              <a:lumMod val="75000"/>
                            </a:schemeClr>
                          </a:solidFill>
                          <a:latin typeface="+mn-lt"/>
                          <a:ea typeface="+mn-ea"/>
                          <a:cs typeface="+mn-cs"/>
                        </a:rPr>
                        <a:t>skill</a:t>
                      </a:r>
                      <a:r>
                        <a:rPr lang="en-US" sz="1800" b="0" kern="1200" baseline="0" dirty="0">
                          <a:solidFill>
                            <a:schemeClr val="tx2">
                              <a:lumMod val="75000"/>
                            </a:schemeClr>
                          </a:solidFill>
                          <a:latin typeface="+mn-lt"/>
                          <a:ea typeface="+mn-ea"/>
                          <a:cs typeface="+mn-cs"/>
                        </a:rPr>
                        <a:t>—ability to do something well</a:t>
                      </a:r>
                      <a:endParaRPr lang="en-US" sz="1800" b="0" i="1" kern="1200" baseline="0" dirty="0">
                        <a:solidFill>
                          <a:schemeClr val="tx2">
                            <a:lumMod val="75000"/>
                          </a:schemeClr>
                        </a:solidFill>
                        <a:latin typeface="+mn-lt"/>
                        <a:ea typeface="+mn-ea"/>
                        <a:cs typeface="+mn-cs"/>
                      </a:endParaRPr>
                    </a:p>
                    <a:p>
                      <a:pPr>
                        <a:spcBef>
                          <a:spcPts val="600"/>
                        </a:spcBef>
                        <a:spcAft>
                          <a:spcPts val="0"/>
                        </a:spcAft>
                      </a:pPr>
                      <a:r>
                        <a:rPr lang="en-US" sz="1800" b="0" i="1" kern="1200" baseline="0" dirty="0">
                          <a:solidFill>
                            <a:schemeClr val="tx2">
                              <a:lumMod val="75000"/>
                            </a:schemeClr>
                          </a:solidFill>
                          <a:latin typeface="+mn-lt"/>
                          <a:ea typeface="+mn-ea"/>
                          <a:cs typeface="+mn-cs"/>
                        </a:rPr>
                        <a:t>discover</a:t>
                      </a:r>
                      <a:r>
                        <a:rPr lang="en-US" sz="1800" b="0" kern="1200" baseline="0" dirty="0">
                          <a:solidFill>
                            <a:schemeClr val="tx2">
                              <a:lumMod val="75000"/>
                            </a:schemeClr>
                          </a:solidFill>
                          <a:latin typeface="+mn-lt"/>
                          <a:ea typeface="+mn-ea"/>
                          <a:cs typeface="+mn-cs"/>
                        </a:rPr>
                        <a:t>—find</a:t>
                      </a:r>
                      <a:endParaRPr lang="en-US" sz="1800" b="0" i="1" kern="1200" baseline="0" dirty="0">
                        <a:solidFill>
                          <a:schemeClr val="tx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935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62" y="2011680"/>
            <a:ext cx="8564044" cy="3322410"/>
          </a:xfrm>
        </p:spPr>
        <p:txBody>
          <a:bodyPr/>
          <a:lstStyle/>
          <a:p>
            <a:pPr>
              <a:spcBef>
                <a:spcPts val="300"/>
              </a:spcBef>
              <a:spcAft>
                <a:spcPts val="600"/>
              </a:spcAft>
            </a:pPr>
            <a:r>
              <a:rPr lang="en-US" sz="2000" dirty="0"/>
              <a:t>Ask students guiding and supplementary questions about the background knowledge lesson.</a:t>
            </a:r>
          </a:p>
          <a:p>
            <a:r>
              <a:rPr lang="en-US" sz="2000" dirty="0"/>
              <a:t>ELLs/MLLs with lower levels of proficiency may also need sentence starters, sentence frames, or word banks to help them answer all questions.</a:t>
            </a:r>
          </a:p>
          <a:p>
            <a:pPr lvl="1">
              <a:spcBef>
                <a:spcPts val="300"/>
              </a:spcBef>
            </a:pPr>
            <a:r>
              <a:rPr lang="en-US" dirty="0"/>
              <a:t>Omitted words in sentence frames are words that carry the most meaning in the sentence.</a:t>
            </a:r>
          </a:p>
          <a:p>
            <a:r>
              <a:rPr lang="en-US" sz="2000" dirty="0"/>
              <a:t>The level of scaffolding can and should be adjusted depending on ELLs /MLLs’ level of English proficiency. General guidelines are the following:</a:t>
            </a:r>
          </a:p>
          <a:p>
            <a:pPr lvl="1">
              <a:spcBef>
                <a:spcPts val="300"/>
              </a:spcBef>
            </a:pPr>
            <a:r>
              <a:rPr lang="en-US" dirty="0"/>
              <a:t>Entering and Emerging levels of proficiency: Sentence frames and word banks</a:t>
            </a:r>
          </a:p>
          <a:p>
            <a:pPr lvl="1">
              <a:spcBef>
                <a:spcPts val="300"/>
              </a:spcBef>
            </a:pPr>
            <a:r>
              <a:rPr lang="en-US" dirty="0"/>
              <a:t>Transitioning level proficiency: Sentence starters</a:t>
            </a:r>
          </a:p>
          <a:p>
            <a:pPr lvl="1">
              <a:spcBef>
                <a:spcPts val="300"/>
              </a:spcBef>
            </a:pPr>
            <a:r>
              <a:rPr lang="en-US" dirty="0"/>
              <a:t>Expanding and Commanding levels of proficiency: Word/phrase banks</a:t>
            </a:r>
          </a:p>
        </p:txBody>
      </p:sp>
      <p:sp>
        <p:nvSpPr>
          <p:cNvPr id="8" name="Title 1"/>
          <p:cNvSpPr>
            <a:spLocks noGrp="1"/>
          </p:cNvSpPr>
          <p:nvPr>
            <p:ph type="title"/>
          </p:nvPr>
        </p:nvSpPr>
        <p:spPr/>
        <p:txBody>
          <a:bodyPr>
            <a:normAutofit/>
          </a:bodyPr>
          <a:lstStyle/>
          <a:p>
            <a:r>
              <a:rPr lang="en-US" sz="4400" b="1" dirty="0"/>
              <a:t>Ask Guiding Questions and Scaffold Responses</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34</a:t>
            </a:fld>
            <a:endParaRPr dirty="0">
              <a:solidFill>
                <a:srgbClr val="FFFFFF">
                  <a:lumMod val="75000"/>
                </a:srgbClr>
              </a:solidFill>
            </a:endParaRPr>
          </a:p>
        </p:txBody>
      </p:sp>
    </p:spTree>
    <p:extLst>
      <p:ext uri="{BB962C8B-B14F-4D97-AF65-F5344CB8AC3E}">
        <p14:creationId xmlns:p14="http://schemas.microsoft.com/office/powerpoint/2010/main" val="157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1"/>
          </p:nvPr>
        </p:nvSpPr>
        <p:spPr>
          <a:xfrm>
            <a:off x="577671" y="2892746"/>
            <a:ext cx="8334554" cy="2707418"/>
          </a:xfrm>
        </p:spPr>
        <p:txBody>
          <a:bodyPr>
            <a:noAutofit/>
          </a:bodyPr>
          <a:lstStyle/>
          <a:p>
            <a:pPr eaLnBrk="1" fontAlgn="t" hangingPunct="1">
              <a:spcBef>
                <a:spcPts val="300"/>
              </a:spcBef>
            </a:pPr>
            <a:r>
              <a:rPr lang="en-US" sz="2000" dirty="0"/>
              <a:t>How old are sports?</a:t>
            </a:r>
          </a:p>
          <a:p>
            <a:pPr indent="0" eaLnBrk="1" fontAlgn="t" hangingPunct="1">
              <a:spcBef>
                <a:spcPts val="300"/>
              </a:spcBef>
              <a:buNone/>
            </a:pPr>
            <a:r>
              <a:rPr lang="en-US" sz="2000" i="1" dirty="0"/>
              <a:t>Sports are probably as old as ________</a:t>
            </a:r>
            <a:r>
              <a:rPr lang="en-US" sz="2000" dirty="0"/>
              <a:t>.</a:t>
            </a:r>
          </a:p>
          <a:p>
            <a:pPr eaLnBrk="1" fontAlgn="auto" hangingPunct="1">
              <a:spcBef>
                <a:spcPts val="300"/>
              </a:spcBef>
            </a:pPr>
            <a:r>
              <a:rPr lang="en-US" sz="2000" dirty="0"/>
              <a:t>Why did prehistoric man run, jump, and climb? </a:t>
            </a:r>
          </a:p>
          <a:p>
            <a:pPr indent="0" eaLnBrk="1" fontAlgn="auto" hangingPunct="1">
              <a:spcBef>
                <a:spcPts val="300"/>
              </a:spcBef>
              <a:buNone/>
            </a:pPr>
            <a:r>
              <a:rPr lang="en-US" sz="2000" i="1" dirty="0"/>
              <a:t>He ran, jumped, and climbed to </a:t>
            </a:r>
            <a:r>
              <a:rPr lang="en-US" sz="2000" i="1" dirty="0">
                <a:solidFill>
                  <a:schemeClr val="tx1"/>
                </a:solidFill>
              </a:rPr>
              <a:t>_______</a:t>
            </a:r>
            <a:r>
              <a:rPr lang="en-US" sz="2000" i="1" dirty="0"/>
              <a:t>_</a:t>
            </a:r>
            <a:r>
              <a:rPr lang="en-US" sz="2000" dirty="0"/>
              <a:t>.</a:t>
            </a:r>
          </a:p>
          <a:p>
            <a:pPr eaLnBrk="1" fontAlgn="t" hangingPunct="1">
              <a:spcBef>
                <a:spcPts val="300"/>
              </a:spcBef>
            </a:pPr>
            <a:r>
              <a:rPr lang="en-US" sz="2000" dirty="0"/>
              <a:t>How did hunters separate themselves from other people?</a:t>
            </a:r>
          </a:p>
          <a:p>
            <a:pPr indent="0" eaLnBrk="1" fontAlgn="t" hangingPunct="1">
              <a:spcBef>
                <a:spcPts val="300"/>
              </a:spcBef>
              <a:buNone/>
            </a:pPr>
            <a:r>
              <a:rPr lang="en-US" sz="2000" i="1" dirty="0"/>
              <a:t>Hunters separated themselves by their ______.</a:t>
            </a:r>
          </a:p>
          <a:p>
            <a:pPr eaLnBrk="1" fontAlgn="auto" hangingPunct="1">
              <a:spcBef>
                <a:spcPts val="300"/>
              </a:spcBef>
            </a:pPr>
            <a:r>
              <a:rPr lang="en-US" sz="2000" dirty="0"/>
              <a:t>How old are the Egyptian wall paintings?</a:t>
            </a:r>
          </a:p>
          <a:p>
            <a:pPr indent="0" eaLnBrk="1" fontAlgn="auto" hangingPunct="1">
              <a:spcBef>
                <a:spcPts val="300"/>
              </a:spcBef>
              <a:buNone/>
            </a:pPr>
            <a:r>
              <a:rPr lang="en-US" sz="2000" i="1" dirty="0"/>
              <a:t>The Egyptian wall paintings are from ____ BC, or _____ years ago.</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35</a:t>
            </a:fld>
            <a:endParaRPr dirty="0">
              <a:solidFill>
                <a:srgbClr val="FFFFFF">
                  <a:lumMod val="75000"/>
                </a:srgbClr>
              </a:solidFill>
            </a:endParaRPr>
          </a:p>
        </p:txBody>
      </p:sp>
      <p:sp>
        <p:nvSpPr>
          <p:cNvPr id="2" name="TextBox 1"/>
          <p:cNvSpPr txBox="1"/>
          <p:nvPr/>
        </p:nvSpPr>
        <p:spPr>
          <a:xfrm>
            <a:off x="4134097" y="3156553"/>
            <a:ext cx="1225015" cy="400110"/>
          </a:xfrm>
          <a:prstGeom prst="rect">
            <a:avLst/>
          </a:prstGeom>
          <a:noFill/>
        </p:spPr>
        <p:txBody>
          <a:bodyPr wrap="none" rtlCol="0">
            <a:spAutoFit/>
          </a:bodyPr>
          <a:lstStyle/>
          <a:p>
            <a:r>
              <a:rPr lang="en-US" sz="2000" i="1" dirty="0">
                <a:latin typeface="Arial"/>
              </a:rPr>
              <a:t>humanity</a:t>
            </a:r>
          </a:p>
        </p:txBody>
      </p:sp>
      <p:sp>
        <p:nvSpPr>
          <p:cNvPr id="10" name="TextBox 9"/>
          <p:cNvSpPr txBox="1"/>
          <p:nvPr/>
        </p:nvSpPr>
        <p:spPr>
          <a:xfrm>
            <a:off x="4415335" y="3832512"/>
            <a:ext cx="997389" cy="400110"/>
          </a:xfrm>
          <a:prstGeom prst="rect">
            <a:avLst/>
          </a:prstGeom>
          <a:noFill/>
        </p:spPr>
        <p:txBody>
          <a:bodyPr wrap="none" rtlCol="0">
            <a:spAutoFit/>
          </a:bodyPr>
          <a:lstStyle/>
          <a:p>
            <a:r>
              <a:rPr lang="en-US" sz="2000" i="1" dirty="0">
                <a:latin typeface="Arial"/>
              </a:rPr>
              <a:t>survive</a:t>
            </a:r>
          </a:p>
        </p:txBody>
      </p:sp>
      <p:graphicFrame>
        <p:nvGraphicFramePr>
          <p:cNvPr id="20" name="Table 19"/>
          <p:cNvGraphicFramePr>
            <a:graphicFrameLocks noGrp="1"/>
          </p:cNvGraphicFramePr>
          <p:nvPr>
            <p:extLst>
              <p:ext uri="{D42A27DB-BD31-4B8C-83A1-F6EECF244321}">
                <p14:modId xmlns:p14="http://schemas.microsoft.com/office/powerpoint/2010/main" val="961446211"/>
              </p:ext>
            </p:extLst>
          </p:nvPr>
        </p:nvGraphicFramePr>
        <p:xfrm>
          <a:off x="4233887" y="1947479"/>
          <a:ext cx="3474720" cy="801870"/>
        </p:xfrm>
        <a:graphic>
          <a:graphicData uri="http://schemas.openxmlformats.org/drawingml/2006/table">
            <a:tbl>
              <a:tblPr firstRow="1" bandRow="1">
                <a:tableStyleId>{2D5ABB26-0587-4C30-8999-92F81FD0307C}</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tblGrid>
              <a:tr h="400935">
                <a:tc>
                  <a:txBody>
                    <a:bodyPr/>
                    <a:lstStyle/>
                    <a:p>
                      <a:pPr algn="l"/>
                      <a:r>
                        <a:rPr lang="en-US" sz="1800" dirty="0"/>
                        <a:t>1850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800" dirty="0"/>
                        <a:t>humanity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800" dirty="0"/>
                        <a:t>survive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400935">
                <a:tc>
                  <a:txBody>
                    <a:bodyPr/>
                    <a:lstStyle/>
                    <a:p>
                      <a:pPr algn="l"/>
                      <a:r>
                        <a:rPr lang="en-US" sz="1800" dirty="0"/>
                        <a:t>3865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bl>
          </a:graphicData>
        </a:graphic>
      </p:graphicFrame>
      <p:sp>
        <p:nvSpPr>
          <p:cNvPr id="18" name="Rectangle 17"/>
          <p:cNvSpPr/>
          <p:nvPr/>
        </p:nvSpPr>
        <p:spPr>
          <a:xfrm>
            <a:off x="687388" y="1885455"/>
            <a:ext cx="8980228" cy="430887"/>
          </a:xfrm>
          <a:prstGeom prst="rect">
            <a:avLst/>
          </a:prstGeom>
        </p:spPr>
        <p:txBody>
          <a:bodyPr wrap="square">
            <a:spAutoFit/>
          </a:bodyPr>
          <a:lstStyle/>
          <a:p>
            <a:r>
              <a:rPr lang="en-US" sz="2200" b="1" i="1" dirty="0">
                <a:solidFill>
                  <a:srgbClr val="326295">
                    <a:lumMod val="75000"/>
                  </a:srgbClr>
                </a:solidFill>
                <a:latin typeface="Arial"/>
              </a:rPr>
              <a:t>Entering and Emerging</a:t>
            </a:r>
            <a:endParaRPr lang="en-US" sz="2200" i="1" dirty="0">
              <a:solidFill>
                <a:srgbClr val="326295">
                  <a:lumMod val="75000"/>
                </a:srgbClr>
              </a:solidFill>
              <a:latin typeface="Arial"/>
            </a:endParaRPr>
          </a:p>
        </p:txBody>
      </p:sp>
      <p:sp>
        <p:nvSpPr>
          <p:cNvPr id="16" name="Title 1"/>
          <p:cNvSpPr>
            <a:spLocks noGrp="1"/>
          </p:cNvSpPr>
          <p:nvPr>
            <p:ph type="title"/>
          </p:nvPr>
        </p:nvSpPr>
        <p:spPr>
          <a:xfrm>
            <a:off x="687388" y="318053"/>
            <a:ext cx="8224837" cy="1086293"/>
          </a:xfrm>
        </p:spPr>
        <p:txBody>
          <a:bodyPr>
            <a:normAutofit/>
          </a:bodyPr>
          <a:lstStyle/>
          <a:p>
            <a:r>
              <a:rPr lang="en-US" sz="4400" b="1" dirty="0"/>
              <a:t>Scaffold Responses</a:t>
            </a:r>
          </a:p>
        </p:txBody>
      </p:sp>
      <p:sp>
        <p:nvSpPr>
          <p:cNvPr id="21" name="TextBox 20"/>
          <p:cNvSpPr txBox="1"/>
          <p:nvPr/>
        </p:nvSpPr>
        <p:spPr>
          <a:xfrm>
            <a:off x="5263906" y="4539673"/>
            <a:ext cx="742511" cy="400110"/>
          </a:xfrm>
          <a:prstGeom prst="rect">
            <a:avLst/>
          </a:prstGeom>
          <a:noFill/>
        </p:spPr>
        <p:txBody>
          <a:bodyPr wrap="none" rtlCol="0">
            <a:spAutoFit/>
          </a:bodyPr>
          <a:lstStyle/>
          <a:p>
            <a:r>
              <a:rPr lang="en-US" sz="2000" i="1" dirty="0">
                <a:latin typeface="Arial"/>
              </a:rPr>
              <a:t>skills</a:t>
            </a:r>
          </a:p>
        </p:txBody>
      </p:sp>
      <p:sp>
        <p:nvSpPr>
          <p:cNvPr id="22" name="TextBox 21"/>
          <p:cNvSpPr txBox="1"/>
          <p:nvPr/>
        </p:nvSpPr>
        <p:spPr>
          <a:xfrm>
            <a:off x="4834443" y="5268387"/>
            <a:ext cx="755335" cy="400110"/>
          </a:xfrm>
          <a:prstGeom prst="rect">
            <a:avLst/>
          </a:prstGeom>
          <a:noFill/>
        </p:spPr>
        <p:txBody>
          <a:bodyPr wrap="none" rtlCol="0">
            <a:spAutoFit/>
          </a:bodyPr>
          <a:lstStyle/>
          <a:p>
            <a:r>
              <a:rPr lang="en-US" sz="2000" i="1" dirty="0">
                <a:latin typeface="Arial"/>
              </a:rPr>
              <a:t>1850</a:t>
            </a:r>
          </a:p>
        </p:txBody>
      </p:sp>
      <p:sp>
        <p:nvSpPr>
          <p:cNvPr id="11" name="TextBox 10"/>
          <p:cNvSpPr txBox="1"/>
          <p:nvPr/>
        </p:nvSpPr>
        <p:spPr>
          <a:xfrm>
            <a:off x="6407741" y="5238728"/>
            <a:ext cx="755335" cy="400110"/>
          </a:xfrm>
          <a:prstGeom prst="rect">
            <a:avLst/>
          </a:prstGeom>
          <a:noFill/>
        </p:spPr>
        <p:txBody>
          <a:bodyPr wrap="none" rtlCol="0">
            <a:spAutoFit/>
          </a:bodyPr>
          <a:lstStyle/>
          <a:p>
            <a:r>
              <a:rPr lang="en-US" sz="2000" i="1" dirty="0">
                <a:latin typeface="Arial"/>
              </a:rPr>
              <a:t>3865</a:t>
            </a:r>
          </a:p>
        </p:txBody>
      </p:sp>
    </p:spTree>
    <p:extLst>
      <p:ext uri="{BB962C8B-B14F-4D97-AF65-F5344CB8AC3E}">
        <p14:creationId xmlns:p14="http://schemas.microsoft.com/office/powerpoint/2010/main" val="9015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p:bldP spid="22"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36</a:t>
            </a:fld>
            <a:endParaRPr dirty="0">
              <a:solidFill>
                <a:srgbClr val="FFFFFF">
                  <a:lumMod val="75000"/>
                </a:srgbClr>
              </a:solidFill>
            </a:endParaRPr>
          </a:p>
        </p:txBody>
      </p:sp>
      <p:sp>
        <p:nvSpPr>
          <p:cNvPr id="6" name="Rectangle 5"/>
          <p:cNvSpPr/>
          <p:nvPr/>
        </p:nvSpPr>
        <p:spPr>
          <a:xfrm>
            <a:off x="609599" y="2006405"/>
            <a:ext cx="8980228" cy="430887"/>
          </a:xfrm>
          <a:prstGeom prst="rect">
            <a:avLst/>
          </a:prstGeom>
        </p:spPr>
        <p:txBody>
          <a:bodyPr wrap="square">
            <a:spAutoFit/>
          </a:bodyPr>
          <a:lstStyle/>
          <a:p>
            <a:r>
              <a:rPr lang="en-US" sz="2200" b="1" i="1" dirty="0">
                <a:solidFill>
                  <a:srgbClr val="326295">
                    <a:lumMod val="75000"/>
                  </a:srgbClr>
                </a:solidFill>
                <a:latin typeface="Arial"/>
              </a:rPr>
              <a:t>Transitioning</a:t>
            </a:r>
            <a:r>
              <a:rPr lang="en-US" sz="2000" i="1" dirty="0">
                <a:solidFill>
                  <a:srgbClr val="326295">
                    <a:lumMod val="75000"/>
                  </a:srgbClr>
                </a:solidFill>
                <a:latin typeface="Arial"/>
              </a:rPr>
              <a:t> </a:t>
            </a:r>
          </a:p>
        </p:txBody>
      </p:sp>
      <p:sp>
        <p:nvSpPr>
          <p:cNvPr id="9" name="Title 1"/>
          <p:cNvSpPr>
            <a:spLocks noGrp="1"/>
          </p:cNvSpPr>
          <p:nvPr>
            <p:ph type="title"/>
          </p:nvPr>
        </p:nvSpPr>
        <p:spPr>
          <a:xfrm>
            <a:off x="687388" y="318053"/>
            <a:ext cx="8224837" cy="1486894"/>
          </a:xfrm>
        </p:spPr>
        <p:txBody>
          <a:bodyPr>
            <a:normAutofit/>
          </a:bodyPr>
          <a:lstStyle/>
          <a:p>
            <a:r>
              <a:rPr lang="en-US" sz="4400" b="1" dirty="0"/>
              <a:t>Scaffold Responses</a:t>
            </a:r>
          </a:p>
        </p:txBody>
      </p:sp>
      <p:sp>
        <p:nvSpPr>
          <p:cNvPr id="7" name="Content Placeholder 3"/>
          <p:cNvSpPr>
            <a:spLocks noGrp="1"/>
          </p:cNvSpPr>
          <p:nvPr>
            <p:ph idx="1"/>
          </p:nvPr>
        </p:nvSpPr>
        <p:spPr>
          <a:xfrm>
            <a:off x="526165" y="2569856"/>
            <a:ext cx="8334554" cy="2707418"/>
          </a:xfrm>
        </p:spPr>
        <p:txBody>
          <a:bodyPr>
            <a:noAutofit/>
          </a:bodyPr>
          <a:lstStyle/>
          <a:p>
            <a:pPr eaLnBrk="1" fontAlgn="t" hangingPunct="1">
              <a:spcBef>
                <a:spcPts val="300"/>
              </a:spcBef>
            </a:pPr>
            <a:r>
              <a:rPr lang="en-US" sz="2000" dirty="0"/>
              <a:t>How old are sports?</a:t>
            </a:r>
          </a:p>
          <a:p>
            <a:pPr indent="0" eaLnBrk="1" fontAlgn="t" hangingPunct="1">
              <a:spcBef>
                <a:spcPts val="300"/>
              </a:spcBef>
              <a:spcAft>
                <a:spcPts val="600"/>
              </a:spcAft>
              <a:buNone/>
            </a:pPr>
            <a:r>
              <a:rPr lang="en-US" sz="2000" i="1" dirty="0"/>
              <a:t>Sports are probably ____________________</a:t>
            </a:r>
            <a:r>
              <a:rPr lang="en-US" sz="2000" dirty="0"/>
              <a:t>.</a:t>
            </a:r>
          </a:p>
          <a:p>
            <a:pPr eaLnBrk="1" fontAlgn="auto" hangingPunct="1">
              <a:spcBef>
                <a:spcPts val="300"/>
              </a:spcBef>
            </a:pPr>
            <a:r>
              <a:rPr lang="en-US" sz="2000" dirty="0"/>
              <a:t>Why did prehistoric man run, jump, and climb? </a:t>
            </a:r>
          </a:p>
          <a:p>
            <a:pPr indent="0" eaLnBrk="1" fontAlgn="auto" hangingPunct="1">
              <a:spcBef>
                <a:spcPts val="300"/>
              </a:spcBef>
              <a:spcAft>
                <a:spcPts val="600"/>
              </a:spcAft>
              <a:buNone/>
            </a:pPr>
            <a:r>
              <a:rPr lang="en-US" sz="2000" i="1" dirty="0"/>
              <a:t>He ______, ________, and _______to ________</a:t>
            </a:r>
            <a:r>
              <a:rPr lang="en-US" sz="2000" dirty="0"/>
              <a:t>.</a:t>
            </a:r>
          </a:p>
          <a:p>
            <a:pPr eaLnBrk="1" fontAlgn="t" hangingPunct="1">
              <a:spcBef>
                <a:spcPts val="300"/>
              </a:spcBef>
            </a:pPr>
            <a:r>
              <a:rPr lang="en-US" sz="2000" dirty="0"/>
              <a:t>How did hunters separate themselves from other people?</a:t>
            </a:r>
          </a:p>
          <a:p>
            <a:pPr indent="0" eaLnBrk="1" fontAlgn="t" hangingPunct="1">
              <a:spcBef>
                <a:spcPts val="300"/>
              </a:spcBef>
              <a:spcAft>
                <a:spcPts val="600"/>
              </a:spcAft>
              <a:buNone/>
            </a:pPr>
            <a:r>
              <a:rPr lang="en-US" sz="2000" i="1" dirty="0"/>
              <a:t>Hunters ______________________.</a:t>
            </a:r>
          </a:p>
          <a:p>
            <a:pPr eaLnBrk="1" fontAlgn="auto" hangingPunct="1">
              <a:spcBef>
                <a:spcPts val="300"/>
              </a:spcBef>
            </a:pPr>
            <a:r>
              <a:rPr lang="en-US" sz="2000" dirty="0"/>
              <a:t>How old are the Egyptian wall paintings?</a:t>
            </a:r>
          </a:p>
          <a:p>
            <a:pPr indent="0" eaLnBrk="1" fontAlgn="auto" hangingPunct="1">
              <a:spcBef>
                <a:spcPts val="300"/>
              </a:spcBef>
              <a:buNone/>
            </a:pPr>
            <a:r>
              <a:rPr lang="en-US" sz="2000" i="1" dirty="0"/>
              <a:t>______________________ are from ____ BC, or _____ years ago.</a:t>
            </a:r>
          </a:p>
        </p:txBody>
      </p:sp>
    </p:spTree>
    <p:extLst>
      <p:ext uri="{BB962C8B-B14F-4D97-AF65-F5344CB8AC3E}">
        <p14:creationId xmlns:p14="http://schemas.microsoft.com/office/powerpoint/2010/main" val="123900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37</a:t>
            </a:fld>
            <a:endParaRPr dirty="0">
              <a:solidFill>
                <a:srgbClr val="FFFFFF">
                  <a:lumMod val="75000"/>
                </a:srgbClr>
              </a:solidFill>
            </a:endParaRPr>
          </a:p>
        </p:txBody>
      </p:sp>
      <p:sp>
        <p:nvSpPr>
          <p:cNvPr id="9" name="Title 1"/>
          <p:cNvSpPr>
            <a:spLocks noGrp="1"/>
          </p:cNvSpPr>
          <p:nvPr>
            <p:ph type="title"/>
          </p:nvPr>
        </p:nvSpPr>
        <p:spPr>
          <a:xfrm>
            <a:off x="687388" y="318053"/>
            <a:ext cx="8224837" cy="1185996"/>
          </a:xfrm>
        </p:spPr>
        <p:txBody>
          <a:bodyPr>
            <a:normAutofit/>
          </a:bodyPr>
          <a:lstStyle/>
          <a:p>
            <a:r>
              <a:rPr lang="en-US" sz="4400" b="1" dirty="0"/>
              <a:t>Scaffold Responses</a:t>
            </a:r>
          </a:p>
        </p:txBody>
      </p:sp>
      <p:sp>
        <p:nvSpPr>
          <p:cNvPr id="8" name="Content Placeholder 3"/>
          <p:cNvSpPr>
            <a:spLocks noGrp="1"/>
          </p:cNvSpPr>
          <p:nvPr>
            <p:ph idx="1"/>
          </p:nvPr>
        </p:nvSpPr>
        <p:spPr>
          <a:xfrm>
            <a:off x="499124" y="2984755"/>
            <a:ext cx="8334554" cy="2707418"/>
          </a:xfrm>
        </p:spPr>
        <p:txBody>
          <a:bodyPr>
            <a:noAutofit/>
          </a:bodyPr>
          <a:lstStyle/>
          <a:p>
            <a:pPr eaLnBrk="1" fontAlgn="t" hangingPunct="1">
              <a:spcBef>
                <a:spcPts val="300"/>
              </a:spcBef>
            </a:pPr>
            <a:r>
              <a:rPr lang="en-US" sz="2000" dirty="0"/>
              <a:t>How old are sports?</a:t>
            </a:r>
          </a:p>
          <a:p>
            <a:pPr indent="0" eaLnBrk="1" fontAlgn="t" hangingPunct="1">
              <a:spcBef>
                <a:spcPts val="300"/>
              </a:spcBef>
              <a:buNone/>
            </a:pPr>
            <a:r>
              <a:rPr lang="en-US" sz="2000" i="1" dirty="0"/>
              <a:t>________________________________________________</a:t>
            </a:r>
            <a:r>
              <a:rPr lang="en-US" sz="2000" dirty="0"/>
              <a:t>.</a:t>
            </a:r>
          </a:p>
          <a:p>
            <a:pPr eaLnBrk="1" fontAlgn="auto" hangingPunct="1">
              <a:spcBef>
                <a:spcPts val="300"/>
              </a:spcBef>
            </a:pPr>
            <a:r>
              <a:rPr lang="en-US" sz="2000" dirty="0"/>
              <a:t>Why did prehistoric man run, jump, and climb? </a:t>
            </a:r>
          </a:p>
          <a:p>
            <a:pPr indent="0" eaLnBrk="1" fontAlgn="auto" hangingPunct="1">
              <a:spcBef>
                <a:spcPts val="300"/>
              </a:spcBef>
              <a:buNone/>
            </a:pPr>
            <a:r>
              <a:rPr lang="en-US" sz="2000" i="1" dirty="0"/>
              <a:t>________________________________________________</a:t>
            </a:r>
            <a:r>
              <a:rPr lang="en-US" sz="2000" dirty="0"/>
              <a:t>.</a:t>
            </a:r>
          </a:p>
          <a:p>
            <a:pPr eaLnBrk="1" fontAlgn="t" hangingPunct="1">
              <a:spcBef>
                <a:spcPts val="300"/>
              </a:spcBef>
            </a:pPr>
            <a:r>
              <a:rPr lang="en-US" sz="2000" dirty="0"/>
              <a:t>How did hunters separate themselves from other people?</a:t>
            </a:r>
          </a:p>
          <a:p>
            <a:pPr indent="0" eaLnBrk="1" fontAlgn="t" hangingPunct="1">
              <a:spcBef>
                <a:spcPts val="300"/>
              </a:spcBef>
              <a:buNone/>
            </a:pPr>
            <a:r>
              <a:rPr lang="en-US" sz="2000" i="1" dirty="0"/>
              <a:t>________________________________________________</a:t>
            </a:r>
            <a:r>
              <a:rPr lang="en-US" sz="2000" dirty="0"/>
              <a:t>.</a:t>
            </a:r>
            <a:endParaRPr lang="en-US" sz="2000" i="1" dirty="0"/>
          </a:p>
          <a:p>
            <a:pPr eaLnBrk="1" fontAlgn="auto" hangingPunct="1">
              <a:spcBef>
                <a:spcPts val="300"/>
              </a:spcBef>
            </a:pPr>
            <a:r>
              <a:rPr lang="en-US" sz="2000" dirty="0"/>
              <a:t>How old are the Egyptian wall paintings?</a:t>
            </a:r>
          </a:p>
          <a:p>
            <a:pPr indent="0" eaLnBrk="1" fontAlgn="auto" hangingPunct="1">
              <a:spcBef>
                <a:spcPts val="300"/>
              </a:spcBef>
              <a:buNone/>
            </a:pPr>
            <a:r>
              <a:rPr lang="en-US" sz="2000" i="1" dirty="0"/>
              <a:t>________________________________________________</a:t>
            </a:r>
            <a:r>
              <a:rPr lang="en-US" sz="2000" dirty="0"/>
              <a:t>.</a:t>
            </a:r>
            <a:endParaRPr lang="en-US" sz="2000" i="1" dirty="0"/>
          </a:p>
        </p:txBody>
      </p:sp>
      <p:graphicFrame>
        <p:nvGraphicFramePr>
          <p:cNvPr id="6" name="Table 5">
            <a:extLst>
              <a:ext uri="{FF2B5EF4-FFF2-40B4-BE49-F238E27FC236}">
                <a16:creationId xmlns:a16="http://schemas.microsoft.com/office/drawing/2014/main" id="{5550EFA7-8967-445A-B3DE-D1C667A9F174}"/>
              </a:ext>
            </a:extLst>
          </p:cNvPr>
          <p:cNvGraphicFramePr>
            <a:graphicFrameLocks noGrp="1"/>
          </p:cNvGraphicFramePr>
          <p:nvPr>
            <p:extLst>
              <p:ext uri="{D42A27DB-BD31-4B8C-83A1-F6EECF244321}">
                <p14:modId xmlns:p14="http://schemas.microsoft.com/office/powerpoint/2010/main" val="3688710114"/>
              </p:ext>
            </p:extLst>
          </p:nvPr>
        </p:nvGraphicFramePr>
        <p:xfrm>
          <a:off x="741581" y="1965960"/>
          <a:ext cx="3474720" cy="801870"/>
        </p:xfrm>
        <a:graphic>
          <a:graphicData uri="http://schemas.openxmlformats.org/drawingml/2006/table">
            <a:tbl>
              <a:tblPr firstRow="1" bandRow="1">
                <a:tableStyleId>{2D5ABB26-0587-4C30-8999-92F81FD0307C}</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tblGrid>
              <a:tr h="400935">
                <a:tc>
                  <a:txBody>
                    <a:bodyPr/>
                    <a:lstStyle/>
                    <a:p>
                      <a:pPr algn="l"/>
                      <a:r>
                        <a:rPr lang="en-US" sz="1800" dirty="0"/>
                        <a:t>1850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800" dirty="0"/>
                        <a:t>humanity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800" dirty="0"/>
                        <a:t>survive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400935">
                <a:tc>
                  <a:txBody>
                    <a:bodyPr/>
                    <a:lstStyle/>
                    <a:p>
                      <a:pPr algn="l"/>
                      <a:r>
                        <a:rPr lang="en-US" sz="1800" dirty="0"/>
                        <a:t>3865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516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2194559"/>
            <a:ext cx="8224699" cy="3713259"/>
          </a:xfrm>
        </p:spPr>
        <p:txBody>
          <a:bodyPr/>
          <a:lstStyle/>
          <a:p>
            <a:pPr>
              <a:spcAft>
                <a:spcPts val="1200"/>
              </a:spcAft>
            </a:pPr>
            <a:r>
              <a:rPr lang="en-US" dirty="0"/>
              <a:t>Open your handout and go to Activity 3 on </a:t>
            </a:r>
            <a:r>
              <a:rPr lang="en-US" b="1" i="1" dirty="0">
                <a:solidFill>
                  <a:schemeClr val="accent4"/>
                </a:solidFill>
              </a:rPr>
              <a:t>page 4</a:t>
            </a:r>
            <a:r>
              <a:rPr lang="en-US" dirty="0"/>
              <a:t>.</a:t>
            </a:r>
          </a:p>
          <a:p>
            <a:pPr>
              <a:spcAft>
                <a:spcPts val="1200"/>
              </a:spcAft>
            </a:pPr>
            <a:r>
              <a:rPr lang="en-US" dirty="0"/>
              <a:t>Work with your partner to select vocabulary for one of your suggested background knowledge topics from Activity 1.</a:t>
            </a:r>
          </a:p>
          <a:p>
            <a:pPr>
              <a:spcAft>
                <a:spcPts val="1200"/>
              </a:spcAft>
            </a:pPr>
            <a:r>
              <a:rPr lang="en-US" dirty="0"/>
              <a:t>Develop 1 to 2 questions and create scaffolding for students at the Emergent Level (i.e., sentence frames and a word bank) for the same background knowledge topic.</a:t>
            </a:r>
          </a:p>
          <a:p>
            <a:pPr>
              <a:spcAft>
                <a:spcPts val="1200"/>
              </a:spcAft>
            </a:pPr>
            <a:r>
              <a:rPr lang="en-US" dirty="0"/>
              <a:t>Discuss your choices with your group.</a:t>
            </a:r>
          </a:p>
          <a:p>
            <a:endParaRPr lang="en-US" dirty="0"/>
          </a:p>
        </p:txBody>
      </p:sp>
      <p:sp>
        <p:nvSpPr>
          <p:cNvPr id="6" name="Title 2"/>
          <p:cNvSpPr>
            <a:spLocks noGrp="1"/>
          </p:cNvSpPr>
          <p:nvPr>
            <p:ph type="title"/>
          </p:nvPr>
        </p:nvSpPr>
        <p:spPr>
          <a:xfrm>
            <a:off x="687388" y="318053"/>
            <a:ext cx="6529841" cy="1486894"/>
          </a:xfrm>
        </p:spPr>
        <p:txBody>
          <a:bodyPr>
            <a:normAutofit/>
          </a:bodyPr>
          <a:lstStyle/>
          <a:p>
            <a:r>
              <a:rPr lang="en-US" sz="4400" b="1" dirty="0">
                <a:solidFill>
                  <a:schemeClr val="tx2">
                    <a:lumMod val="75000"/>
                  </a:schemeClr>
                </a:solidFill>
              </a:rPr>
              <a:t>ACTIVITY 3: </a:t>
            </a:r>
            <a:r>
              <a:rPr lang="en-US" sz="4400" b="1" dirty="0"/>
              <a:t>Scaffold Background Knowledge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38</a:t>
            </a:fld>
            <a:endParaRPr dirty="0">
              <a:solidFill>
                <a:srgbClr val="FFFFFF">
                  <a:lumMod val="75000"/>
                </a:srgbClr>
              </a:solidFill>
            </a:endParaRPr>
          </a:p>
        </p:txBody>
      </p:sp>
      <p:pic>
        <p:nvPicPr>
          <p:cNvPr id="8" name="Picture 2"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39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39</a:t>
            </a:fld>
            <a:endParaRPr lang="en-US" dirty="0">
              <a:solidFill>
                <a:srgbClr val="FFFFFF">
                  <a:lumMod val="75000"/>
                </a:srgbClr>
              </a:solidFill>
            </a:endParaRPr>
          </a:p>
        </p:txBody>
      </p:sp>
      <p:sp>
        <p:nvSpPr>
          <p:cNvPr id="5" name="Title 1"/>
          <p:cNvSpPr>
            <a:spLocks noGrp="1"/>
          </p:cNvSpPr>
          <p:nvPr>
            <p:ph type="title"/>
          </p:nvPr>
        </p:nvSpPr>
        <p:spPr>
          <a:xfrm>
            <a:off x="687388" y="318053"/>
            <a:ext cx="8224837" cy="1486894"/>
          </a:xfrm>
        </p:spPr>
        <p:txBody>
          <a:bodyPr>
            <a:normAutofit/>
          </a:bodyPr>
          <a:lstStyle/>
          <a:p>
            <a:r>
              <a:rPr lang="en-US" sz="4400" b="1" dirty="0"/>
              <a:t>Scaffolds for Short Texts with Questions</a:t>
            </a:r>
          </a:p>
        </p:txBody>
      </p:sp>
      <p:graphicFrame>
        <p:nvGraphicFramePr>
          <p:cNvPr id="6" name="Table 5"/>
          <p:cNvGraphicFramePr>
            <a:graphicFrameLocks noGrp="1"/>
          </p:cNvGraphicFramePr>
          <p:nvPr>
            <p:extLst>
              <p:ext uri="{D42A27DB-BD31-4B8C-83A1-F6EECF244321}">
                <p14:modId xmlns:p14="http://schemas.microsoft.com/office/powerpoint/2010/main" val="3479948951"/>
              </p:ext>
            </p:extLst>
          </p:nvPr>
        </p:nvGraphicFramePr>
        <p:xfrm>
          <a:off x="725978" y="1954306"/>
          <a:ext cx="7919259" cy="3824702"/>
        </p:xfrm>
        <a:graphic>
          <a:graphicData uri="http://schemas.openxmlformats.org/drawingml/2006/table">
            <a:tbl>
              <a:tblPr firstRow="1" bandRow="1">
                <a:tableStyleId>{5C22544A-7EE6-4342-B048-85BDC9FD1C3A}</a:tableStyleId>
              </a:tblPr>
              <a:tblGrid>
                <a:gridCol w="2639753">
                  <a:extLst>
                    <a:ext uri="{9D8B030D-6E8A-4147-A177-3AD203B41FA5}">
                      <a16:colId xmlns:a16="http://schemas.microsoft.com/office/drawing/2014/main" val="20000"/>
                    </a:ext>
                  </a:extLst>
                </a:gridCol>
                <a:gridCol w="2639753">
                  <a:extLst>
                    <a:ext uri="{9D8B030D-6E8A-4147-A177-3AD203B41FA5}">
                      <a16:colId xmlns:a16="http://schemas.microsoft.com/office/drawing/2014/main" val="20001"/>
                    </a:ext>
                  </a:extLst>
                </a:gridCol>
                <a:gridCol w="2639753">
                  <a:extLst>
                    <a:ext uri="{9D8B030D-6E8A-4147-A177-3AD203B41FA5}">
                      <a16:colId xmlns:a16="http://schemas.microsoft.com/office/drawing/2014/main" val="20002"/>
                    </a:ext>
                  </a:extLst>
                </a:gridCol>
              </a:tblGrid>
              <a:tr h="517229">
                <a:tc>
                  <a:txBody>
                    <a:bodyPr/>
                    <a:lstStyle/>
                    <a:p>
                      <a:pPr algn="ctr"/>
                      <a:r>
                        <a:rPr lang="en-US" sz="1800" dirty="0"/>
                        <a:t>Entering</a:t>
                      </a:r>
                      <a:r>
                        <a:rPr lang="en-US" sz="1800" baseline="0" dirty="0"/>
                        <a:t> and  Emerging</a:t>
                      </a:r>
                      <a:endParaRPr lang="en-US" sz="1800" dirty="0"/>
                    </a:p>
                  </a:txBody>
                  <a:tcPr/>
                </a:tc>
                <a:tc>
                  <a:txBody>
                    <a:bodyPr/>
                    <a:lstStyle/>
                    <a:p>
                      <a:pPr algn="ctr"/>
                      <a:r>
                        <a:rPr lang="en-US" sz="1800" dirty="0"/>
                        <a:t>Transitioning</a:t>
                      </a:r>
                    </a:p>
                  </a:txBody>
                  <a:tcPr/>
                </a:tc>
                <a:tc>
                  <a:txBody>
                    <a:bodyPr/>
                    <a:lstStyle/>
                    <a:p>
                      <a:pPr algn="ctr"/>
                      <a:r>
                        <a:rPr lang="en-US" sz="1800" dirty="0"/>
                        <a:t>Expanding and Commanding</a:t>
                      </a:r>
                    </a:p>
                  </a:txBody>
                  <a:tcPr/>
                </a:tc>
                <a:extLst>
                  <a:ext uri="{0D108BD9-81ED-4DB2-BD59-A6C34878D82A}">
                    <a16:rowId xmlns:a16="http://schemas.microsoft.com/office/drawing/2014/main" val="10000"/>
                  </a:ext>
                </a:extLst>
              </a:tr>
              <a:tr h="3184622">
                <a:tc>
                  <a:txBody>
                    <a:bodyPr/>
                    <a:lstStyle/>
                    <a:p>
                      <a:pPr marL="285750" marR="0" indent="-285750" algn="l">
                        <a:spcBef>
                          <a:spcPts val="200"/>
                        </a:spcBef>
                        <a:spcAft>
                          <a:spcPts val="200"/>
                        </a:spcAft>
                        <a:buFont typeface="Arial" panose="020B0604020202020204" pitchFamily="34" charset="0"/>
                        <a:buChar char="•"/>
                      </a:pPr>
                      <a:r>
                        <a:rPr lang="en-US" sz="1600" dirty="0">
                          <a:effectLst/>
                          <a:latin typeface="+mn-lt"/>
                          <a:ea typeface="Times New Roman"/>
                          <a:cs typeface="Times New Roman"/>
                        </a:rPr>
                        <a:t>Provide a glossary, word bank, and sentence frames to accompany the guiding and supplementary questions. </a:t>
                      </a:r>
                    </a:p>
                    <a:p>
                      <a:pPr marL="285750" marR="0" indent="-285750" algn="l">
                        <a:spcBef>
                          <a:spcPts val="600"/>
                        </a:spcBef>
                        <a:spcAft>
                          <a:spcPts val="200"/>
                        </a:spcAft>
                        <a:buFont typeface="Arial" panose="020B0604020202020204" pitchFamily="34" charset="0"/>
                        <a:buChar char="•"/>
                      </a:pPr>
                      <a:r>
                        <a:rPr lang="en-US" sz="1600" dirty="0">
                          <a:effectLst/>
                          <a:latin typeface="+mn-lt"/>
                          <a:ea typeface="Times New Roman"/>
                          <a:cs typeface="Times New Roman"/>
                        </a:rPr>
                        <a:t>Provide translations</a:t>
                      </a:r>
                      <a:r>
                        <a:rPr lang="en-US" sz="1600" baseline="0" dirty="0">
                          <a:effectLst/>
                          <a:latin typeface="+mn-lt"/>
                          <a:ea typeface="Times New Roman"/>
                          <a:cs typeface="Times New Roman"/>
                        </a:rPr>
                        <a:t> of the background materials.</a:t>
                      </a:r>
                      <a:endParaRPr lang="en-US" sz="1600" dirty="0">
                        <a:effectLst/>
                        <a:latin typeface="+mn-lt"/>
                        <a:ea typeface="Times New Roman"/>
                        <a:cs typeface="Times New Roman"/>
                      </a:endParaRPr>
                    </a:p>
                    <a:p>
                      <a:pPr marL="285750" marR="0" indent="-285750" algn="l">
                        <a:spcBef>
                          <a:spcPts val="600"/>
                        </a:spcBef>
                        <a:spcAft>
                          <a:spcPts val="200"/>
                        </a:spcAft>
                        <a:buFont typeface="Arial" panose="020B0604020202020204" pitchFamily="34" charset="0"/>
                        <a:buChar char="•"/>
                      </a:pPr>
                      <a:r>
                        <a:rPr lang="en-US" sz="1600" dirty="0">
                          <a:effectLst/>
                          <a:latin typeface="+mn-lt"/>
                          <a:ea typeface="Times New Roman"/>
                          <a:cs typeface="Times New Roman"/>
                        </a:rPr>
                        <a:t>For challenging anchor</a:t>
                      </a:r>
                      <a:r>
                        <a:rPr lang="en-US" sz="1600" baseline="0" dirty="0">
                          <a:effectLst/>
                          <a:latin typeface="+mn-lt"/>
                          <a:ea typeface="Times New Roman"/>
                          <a:cs typeface="Times New Roman"/>
                        </a:rPr>
                        <a:t> texts, </a:t>
                      </a:r>
                      <a:r>
                        <a:rPr lang="en-US" sz="1600" dirty="0">
                          <a:effectLst/>
                          <a:latin typeface="+mn-lt"/>
                          <a:ea typeface="Times New Roman"/>
                          <a:cs typeface="Times New Roman"/>
                        </a:rPr>
                        <a:t>provide translations.</a:t>
                      </a:r>
                    </a:p>
                  </a:txBody>
                  <a:tcPr marL="45720" marR="45720" marT="18415" marB="18415"/>
                </a:tc>
                <a:tc>
                  <a:txBody>
                    <a:bodyPr/>
                    <a:lstStyle/>
                    <a:p>
                      <a:pPr marL="0" marR="0" algn="l">
                        <a:spcBef>
                          <a:spcPts val="200"/>
                        </a:spcBef>
                        <a:spcAft>
                          <a:spcPts val="200"/>
                        </a:spcAft>
                      </a:pPr>
                      <a:r>
                        <a:rPr lang="en-US" sz="1600" dirty="0">
                          <a:effectLst/>
                          <a:latin typeface="+mn-lt"/>
                          <a:ea typeface="Times New Roman"/>
                          <a:cs typeface="Times New Roman"/>
                        </a:rPr>
                        <a:t>Provide a glossary and sentence stems to accompany the guiding and supplementary questions.</a:t>
                      </a:r>
                    </a:p>
                  </a:txBody>
                  <a:tcPr marL="45720" marR="45720" marT="18415" marB="18415"/>
                </a:tc>
                <a:tc>
                  <a:txBody>
                    <a:bodyPr/>
                    <a:lstStyle/>
                    <a:p>
                      <a:pPr marL="0" marR="0" algn="l">
                        <a:spcBef>
                          <a:spcPts val="200"/>
                        </a:spcBef>
                        <a:spcAft>
                          <a:spcPts val="200"/>
                        </a:spcAft>
                      </a:pPr>
                      <a:r>
                        <a:rPr lang="en-US" sz="1600" dirty="0">
                          <a:effectLst/>
                          <a:latin typeface="+mn-lt"/>
                          <a:ea typeface="Times New Roman"/>
                          <a:cs typeface="Times New Roman"/>
                        </a:rPr>
                        <a:t>Provide a glossary to accompany the guiding and supplementary questions.</a:t>
                      </a:r>
                    </a:p>
                  </a:txBody>
                  <a:tcPr marL="45720" marR="45720" marT="18415" marB="184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743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solidFill>
                  <a:schemeClr val="tx2"/>
                </a:solidFill>
              </a:rPr>
              <a:t>Ideally, you will view this presentation as part of a school-based professional learning community (PLC).</a:t>
            </a:r>
          </a:p>
          <a:p>
            <a:r>
              <a:rPr lang="en-US" dirty="0">
                <a:solidFill>
                  <a:schemeClr val="tx2"/>
                </a:solidFill>
              </a:rPr>
              <a:t>This is an interactive presentation that includes several activities and partner talks. </a:t>
            </a:r>
          </a:p>
          <a:p>
            <a:r>
              <a:rPr lang="en-US" dirty="0">
                <a:solidFill>
                  <a:schemeClr val="tx2"/>
                </a:solidFill>
              </a:rPr>
              <a:t>When you see the following image, pause the webinar and complete the activity or partner talk as a small group or with a partner.</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3909673" y="4314824"/>
            <a:ext cx="2133939"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40</a:t>
            </a:fld>
            <a:endParaRPr lang="en-US" dirty="0">
              <a:solidFill>
                <a:srgbClr val="FFFFFF">
                  <a:lumMod val="75000"/>
                </a:srgbClr>
              </a:solidFill>
            </a:endParaRPr>
          </a:p>
        </p:txBody>
      </p:sp>
      <p:sp>
        <p:nvSpPr>
          <p:cNvPr id="5" name="Title 1"/>
          <p:cNvSpPr>
            <a:spLocks noGrp="1"/>
          </p:cNvSpPr>
          <p:nvPr>
            <p:ph type="title"/>
          </p:nvPr>
        </p:nvSpPr>
        <p:spPr>
          <a:xfrm>
            <a:off x="687388" y="318053"/>
            <a:ext cx="8224837" cy="1486894"/>
          </a:xfrm>
        </p:spPr>
        <p:txBody>
          <a:bodyPr>
            <a:normAutofit/>
          </a:bodyPr>
          <a:lstStyle/>
          <a:p>
            <a:r>
              <a:rPr lang="en-US" sz="4400" b="1" dirty="0"/>
              <a:t>Scaffolds for Video Links with Questions</a:t>
            </a:r>
          </a:p>
        </p:txBody>
      </p:sp>
      <p:graphicFrame>
        <p:nvGraphicFramePr>
          <p:cNvPr id="6" name="Table 5"/>
          <p:cNvGraphicFramePr>
            <a:graphicFrameLocks noGrp="1"/>
          </p:cNvGraphicFramePr>
          <p:nvPr>
            <p:extLst>
              <p:ext uri="{D42A27DB-BD31-4B8C-83A1-F6EECF244321}">
                <p14:modId xmlns:p14="http://schemas.microsoft.com/office/powerpoint/2010/main" val="2552133677"/>
              </p:ext>
            </p:extLst>
          </p:nvPr>
        </p:nvGraphicFramePr>
        <p:xfrm>
          <a:off x="725978" y="2055814"/>
          <a:ext cx="7919259" cy="3763396"/>
        </p:xfrm>
        <a:graphic>
          <a:graphicData uri="http://schemas.openxmlformats.org/drawingml/2006/table">
            <a:tbl>
              <a:tblPr firstRow="1" bandRow="1">
                <a:tableStyleId>{5C22544A-7EE6-4342-B048-85BDC9FD1C3A}</a:tableStyleId>
              </a:tblPr>
              <a:tblGrid>
                <a:gridCol w="2639753">
                  <a:extLst>
                    <a:ext uri="{9D8B030D-6E8A-4147-A177-3AD203B41FA5}">
                      <a16:colId xmlns:a16="http://schemas.microsoft.com/office/drawing/2014/main" val="20000"/>
                    </a:ext>
                  </a:extLst>
                </a:gridCol>
                <a:gridCol w="2639753">
                  <a:extLst>
                    <a:ext uri="{9D8B030D-6E8A-4147-A177-3AD203B41FA5}">
                      <a16:colId xmlns:a16="http://schemas.microsoft.com/office/drawing/2014/main" val="20001"/>
                    </a:ext>
                  </a:extLst>
                </a:gridCol>
                <a:gridCol w="2639753">
                  <a:extLst>
                    <a:ext uri="{9D8B030D-6E8A-4147-A177-3AD203B41FA5}">
                      <a16:colId xmlns:a16="http://schemas.microsoft.com/office/drawing/2014/main" val="20002"/>
                    </a:ext>
                  </a:extLst>
                </a:gridCol>
              </a:tblGrid>
              <a:tr h="612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Entering</a:t>
                      </a:r>
                      <a:r>
                        <a:rPr lang="en-US" sz="1800" baseline="0" dirty="0"/>
                        <a:t> and  Emerging</a:t>
                      </a:r>
                      <a:endParaRPr lang="en-US" sz="1800" dirty="0"/>
                    </a:p>
                    <a:p>
                      <a:pPr algn="ct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Transitioning</a:t>
                      </a:r>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Expanding and Commanding</a:t>
                      </a:r>
                    </a:p>
                    <a:p>
                      <a:pPr algn="ctr"/>
                      <a:endParaRPr lang="en-US" sz="2400" dirty="0"/>
                    </a:p>
                  </a:txBody>
                  <a:tcPr/>
                </a:tc>
                <a:extLst>
                  <a:ext uri="{0D108BD9-81ED-4DB2-BD59-A6C34878D82A}">
                    <a16:rowId xmlns:a16="http://schemas.microsoft.com/office/drawing/2014/main" val="10000"/>
                  </a:ext>
                </a:extLst>
              </a:tr>
              <a:tr h="2757556">
                <a:tc>
                  <a:txBody>
                    <a:bodyPr/>
                    <a:lstStyle/>
                    <a:p>
                      <a:pPr marL="285750" marR="0" indent="-285750" algn="l">
                        <a:spcBef>
                          <a:spcPts val="600"/>
                        </a:spcBef>
                        <a:spcAft>
                          <a:spcPts val="200"/>
                        </a:spcAft>
                        <a:buFont typeface="Arial" panose="020B0604020202020204" pitchFamily="34" charset="0"/>
                        <a:buChar char="•"/>
                      </a:pPr>
                      <a:r>
                        <a:rPr lang="en-US" sz="1600" i="0" baseline="0" dirty="0">
                          <a:effectLst/>
                          <a:latin typeface="+mn-lt"/>
                          <a:ea typeface="Times New Roman"/>
                          <a:cs typeface="Times New Roman"/>
                        </a:rPr>
                        <a:t>Provide videos in the student’s home language.</a:t>
                      </a:r>
                    </a:p>
                    <a:p>
                      <a:pPr marL="285750" marR="0" indent="-285750" algn="l">
                        <a:spcBef>
                          <a:spcPts val="600"/>
                        </a:spcBef>
                        <a:spcAft>
                          <a:spcPts val="200"/>
                        </a:spcAft>
                        <a:buFont typeface="Arial" panose="020B0604020202020204" pitchFamily="34" charset="0"/>
                        <a:buChar char="•"/>
                      </a:pPr>
                      <a:r>
                        <a:rPr lang="en-US" sz="1600" i="0" baseline="0" dirty="0">
                          <a:effectLst/>
                          <a:latin typeface="+mn-lt"/>
                          <a:ea typeface="Times New Roman"/>
                          <a:cs typeface="Times New Roman"/>
                        </a:rPr>
                        <a:t>Provide a glossary, word bank, and sentence frames.</a:t>
                      </a:r>
                    </a:p>
                    <a:p>
                      <a:pPr marL="285750" marR="0" indent="-285750" algn="l">
                        <a:spcBef>
                          <a:spcPts val="600"/>
                        </a:spcBef>
                        <a:spcAft>
                          <a:spcPts val="200"/>
                        </a:spcAft>
                        <a:buFont typeface="Arial" panose="020B0604020202020204" pitchFamily="34" charset="0"/>
                        <a:buChar char="•"/>
                      </a:pPr>
                      <a:r>
                        <a:rPr lang="en-US" sz="1600" i="0" baseline="0" dirty="0">
                          <a:effectLst/>
                          <a:latin typeface="+mn-lt"/>
                          <a:ea typeface="Times New Roman"/>
                          <a:cs typeface="Times New Roman"/>
                        </a:rPr>
                        <a:t>Partner with bilingual students who can help translate information.</a:t>
                      </a:r>
                      <a:endParaRPr lang="en-US" sz="1600" i="0" dirty="0">
                        <a:effectLst/>
                        <a:latin typeface="+mn-lt"/>
                        <a:ea typeface="Times New Roman"/>
                        <a:cs typeface="Times New Roman"/>
                      </a:endParaRPr>
                    </a:p>
                  </a:txBody>
                  <a:tcPr marL="45720" marR="45720" marT="18415" marB="18415"/>
                </a:tc>
                <a:tc>
                  <a:txBody>
                    <a:bodyPr/>
                    <a:lstStyle/>
                    <a:p>
                      <a:pPr marL="0" marR="0" algn="l">
                        <a:spcBef>
                          <a:spcPts val="600"/>
                        </a:spcBef>
                        <a:spcAft>
                          <a:spcPts val="200"/>
                        </a:spcAft>
                      </a:pPr>
                      <a:r>
                        <a:rPr lang="en-US" sz="1600" dirty="0">
                          <a:effectLst/>
                          <a:latin typeface="+mn-lt"/>
                          <a:ea typeface="Times New Roman"/>
                          <a:cs typeface="Times New Roman"/>
                        </a:rPr>
                        <a:t>Provide a glossary, word bank, and sentence stems to accompany the guiding and supplementary questions.</a:t>
                      </a:r>
                    </a:p>
                  </a:txBody>
                  <a:tcPr marL="45720" marR="45720" marT="18415" marB="18415"/>
                </a:tc>
                <a:tc>
                  <a:txBody>
                    <a:bodyPr/>
                    <a:lstStyle/>
                    <a:p>
                      <a:pPr marL="0" marR="0" algn="l">
                        <a:spcBef>
                          <a:spcPts val="600"/>
                        </a:spcBef>
                        <a:spcAft>
                          <a:spcPts val="200"/>
                        </a:spcAft>
                      </a:pPr>
                      <a:r>
                        <a:rPr lang="en-US" sz="1600" dirty="0">
                          <a:effectLst/>
                          <a:latin typeface="+mn-lt"/>
                          <a:ea typeface="Times New Roman"/>
                          <a:cs typeface="Times New Roman"/>
                        </a:rPr>
                        <a:t>Provide a glossary to accompany the guiding and supplementary questions.</a:t>
                      </a:r>
                    </a:p>
                  </a:txBody>
                  <a:tcPr marL="45720" marR="45720" marT="18415" marB="184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584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sp>
        <p:nvSpPr>
          <p:cNvPr id="5" name="Title 1"/>
          <p:cNvSpPr>
            <a:spLocks noGrp="1"/>
          </p:cNvSpPr>
          <p:nvPr>
            <p:ph type="title"/>
          </p:nvPr>
        </p:nvSpPr>
        <p:spPr>
          <a:xfrm>
            <a:off x="687388" y="318053"/>
            <a:ext cx="8224837" cy="1486894"/>
          </a:xfrm>
        </p:spPr>
        <p:txBody>
          <a:bodyPr>
            <a:normAutofit/>
          </a:bodyPr>
          <a:lstStyle/>
          <a:p>
            <a:r>
              <a:rPr lang="en-US" sz="4400" b="1" dirty="0"/>
              <a:t>Scaffolds for Websites with Questions</a:t>
            </a:r>
          </a:p>
        </p:txBody>
      </p:sp>
      <p:graphicFrame>
        <p:nvGraphicFramePr>
          <p:cNvPr id="6" name="Table 5"/>
          <p:cNvGraphicFramePr>
            <a:graphicFrameLocks noGrp="1"/>
          </p:cNvGraphicFramePr>
          <p:nvPr>
            <p:extLst>
              <p:ext uri="{D42A27DB-BD31-4B8C-83A1-F6EECF244321}">
                <p14:modId xmlns:p14="http://schemas.microsoft.com/office/powerpoint/2010/main" val="296255449"/>
              </p:ext>
            </p:extLst>
          </p:nvPr>
        </p:nvGraphicFramePr>
        <p:xfrm>
          <a:off x="725978" y="2055813"/>
          <a:ext cx="7919259" cy="3793836"/>
        </p:xfrm>
        <a:graphic>
          <a:graphicData uri="http://schemas.openxmlformats.org/drawingml/2006/table">
            <a:tbl>
              <a:tblPr firstRow="1" bandRow="1">
                <a:tableStyleId>{5C22544A-7EE6-4342-B048-85BDC9FD1C3A}</a:tableStyleId>
              </a:tblPr>
              <a:tblGrid>
                <a:gridCol w="2639753">
                  <a:extLst>
                    <a:ext uri="{9D8B030D-6E8A-4147-A177-3AD203B41FA5}">
                      <a16:colId xmlns:a16="http://schemas.microsoft.com/office/drawing/2014/main" val="20000"/>
                    </a:ext>
                  </a:extLst>
                </a:gridCol>
                <a:gridCol w="2639753">
                  <a:extLst>
                    <a:ext uri="{9D8B030D-6E8A-4147-A177-3AD203B41FA5}">
                      <a16:colId xmlns:a16="http://schemas.microsoft.com/office/drawing/2014/main" val="20001"/>
                    </a:ext>
                  </a:extLst>
                </a:gridCol>
                <a:gridCol w="2639753">
                  <a:extLst>
                    <a:ext uri="{9D8B030D-6E8A-4147-A177-3AD203B41FA5}">
                      <a16:colId xmlns:a16="http://schemas.microsoft.com/office/drawing/2014/main" val="20002"/>
                    </a:ext>
                  </a:extLst>
                </a:gridCol>
              </a:tblGrid>
              <a:tr h="8972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Entering</a:t>
                      </a:r>
                      <a:r>
                        <a:rPr lang="en-US" sz="1800" baseline="0" dirty="0"/>
                        <a:t> and  Emerging</a:t>
                      </a:r>
                      <a:endParaRPr lang="en-US" sz="1800" dirty="0"/>
                    </a:p>
                    <a:p>
                      <a:pPr algn="ct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Transitioning</a:t>
                      </a:r>
                    </a:p>
                    <a:p>
                      <a:pPr algn="ct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Expanding and Commanding</a:t>
                      </a:r>
                    </a:p>
                    <a:p>
                      <a:pPr algn="ct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7996">
                <a:tc>
                  <a:txBody>
                    <a:bodyPr/>
                    <a:lstStyle/>
                    <a:p>
                      <a:pPr marL="285750" marR="0" indent="-285750" algn="l" defTabSz="914400" rtl="0" eaLnBrk="1" fontAlgn="auto" latinLnBrk="0" hangingPunct="1">
                        <a:lnSpc>
                          <a:spcPct val="100000"/>
                        </a:lnSpc>
                        <a:spcBef>
                          <a:spcPts val="600"/>
                        </a:spcBef>
                        <a:spcAft>
                          <a:spcPts val="200"/>
                        </a:spcAft>
                        <a:buClrTx/>
                        <a:buSzTx/>
                        <a:buFont typeface="Arial" panose="020B0604020202020204" pitchFamily="34" charset="0"/>
                        <a:buChar char="•"/>
                        <a:tabLst/>
                        <a:defRPr/>
                      </a:pPr>
                      <a:r>
                        <a:rPr lang="en-US" sz="1600" i="0" dirty="0">
                          <a:effectLst/>
                          <a:latin typeface="+mn-lt"/>
                          <a:ea typeface="Times New Roman"/>
                          <a:cs typeface="Times New Roman"/>
                        </a:rPr>
                        <a:t>Provide</a:t>
                      </a:r>
                      <a:r>
                        <a:rPr lang="en-US" sz="1600" i="1" dirty="0">
                          <a:effectLst/>
                          <a:latin typeface="+mn-lt"/>
                          <a:ea typeface="Times New Roman"/>
                          <a:cs typeface="Times New Roman"/>
                        </a:rPr>
                        <a:t> </a:t>
                      </a:r>
                      <a:r>
                        <a:rPr lang="en-US" sz="1600" i="0" baseline="0" dirty="0">
                          <a:effectLst/>
                          <a:latin typeface="+mn-lt"/>
                          <a:ea typeface="Times New Roman"/>
                          <a:cs typeface="Times New Roman"/>
                        </a:rPr>
                        <a:t>websites in the student’s home language.</a:t>
                      </a:r>
                    </a:p>
                    <a:p>
                      <a:pPr marL="285750" marR="0" indent="-285750" algn="l">
                        <a:spcBef>
                          <a:spcPts val="600"/>
                        </a:spcBef>
                        <a:spcAft>
                          <a:spcPts val="200"/>
                        </a:spcAft>
                        <a:buFont typeface="Arial" panose="020B0604020202020204" pitchFamily="34" charset="0"/>
                        <a:buChar char="•"/>
                      </a:pPr>
                      <a:r>
                        <a:rPr lang="en-US" sz="1600" i="0" baseline="0" dirty="0">
                          <a:effectLst/>
                          <a:latin typeface="+mn-lt"/>
                          <a:ea typeface="Times New Roman"/>
                          <a:cs typeface="Times New Roman"/>
                        </a:rPr>
                        <a:t>Provide a glossary, word bank, and sentence frames.</a:t>
                      </a:r>
                    </a:p>
                    <a:p>
                      <a:pPr marL="285750" marR="0" indent="-285750" algn="l">
                        <a:spcBef>
                          <a:spcPts val="600"/>
                        </a:spcBef>
                        <a:spcAft>
                          <a:spcPts val="200"/>
                        </a:spcAft>
                        <a:buFont typeface="Arial" panose="020B0604020202020204" pitchFamily="34" charset="0"/>
                        <a:buChar char="•"/>
                      </a:pPr>
                      <a:r>
                        <a:rPr lang="en-US" sz="1600" i="0" baseline="0" dirty="0">
                          <a:effectLst/>
                          <a:latin typeface="+mn-lt"/>
                          <a:ea typeface="Times New Roman"/>
                          <a:cs typeface="Times New Roman"/>
                        </a:rPr>
                        <a:t>Partner with bilingual students who can help translate information.</a:t>
                      </a:r>
                      <a:endParaRPr lang="en-US" sz="1600" i="0" dirty="0">
                        <a:effectLst/>
                        <a:latin typeface="+mn-lt"/>
                        <a:ea typeface="Times New Roman"/>
                        <a:cs typeface="Times New Roman"/>
                      </a:endParaRPr>
                    </a:p>
                  </a:txBody>
                  <a:tcPr marL="45720" marR="45720" marT="18415" marB="184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600"/>
                        </a:spcBef>
                        <a:spcAft>
                          <a:spcPts val="200"/>
                        </a:spcAft>
                      </a:pPr>
                      <a:r>
                        <a:rPr lang="en-US" sz="1600" dirty="0">
                          <a:effectLst/>
                          <a:latin typeface="+mn-lt"/>
                          <a:ea typeface="Times New Roman"/>
                          <a:cs typeface="Times New Roman"/>
                        </a:rPr>
                        <a:t>Provide a glossary and sentence stems to accompany the guiding and supplementary questions.</a:t>
                      </a:r>
                    </a:p>
                  </a:txBody>
                  <a:tcPr marL="45720" marR="45720" marT="18415" marB="184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600"/>
                        </a:spcBef>
                        <a:spcAft>
                          <a:spcPts val="200"/>
                        </a:spcAft>
                      </a:pPr>
                      <a:r>
                        <a:rPr lang="en-US" sz="1600" dirty="0">
                          <a:effectLst/>
                          <a:latin typeface="+mn-lt"/>
                          <a:ea typeface="Times New Roman"/>
                          <a:cs typeface="Times New Roman"/>
                        </a:rPr>
                        <a:t>Provide a guiding question and supplementary questions.</a:t>
                      </a:r>
                    </a:p>
                  </a:txBody>
                  <a:tcPr marL="45720" marR="45720" marT="18415" marB="184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5842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dirty="0"/>
              <a:t>What are your key takeaways regarding the following? </a:t>
            </a:r>
          </a:p>
          <a:p>
            <a:pPr lvl="1"/>
            <a:r>
              <a:rPr lang="en-US" sz="2200" dirty="0"/>
              <a:t>Determining what background knowledge ELLs/MLLs need to develop</a:t>
            </a:r>
          </a:p>
          <a:p>
            <a:pPr lvl="1"/>
            <a:r>
              <a:rPr lang="en-US" sz="2200" dirty="0"/>
              <a:t>Methods for developing </a:t>
            </a:r>
            <a:r>
              <a:rPr lang="en-US" sz="2200" dirty="0" err="1"/>
              <a:t>ELLs’</a:t>
            </a:r>
            <a:r>
              <a:rPr lang="en-US" sz="2200" dirty="0"/>
              <a:t>/MLLs’ background knowledge</a:t>
            </a:r>
          </a:p>
          <a:p>
            <a:pPr lvl="1"/>
            <a:r>
              <a:rPr lang="en-US" sz="2200" dirty="0"/>
              <a:t>Finding appropriate resources to develop background knowledge</a:t>
            </a:r>
          </a:p>
          <a:p>
            <a:pPr lvl="1"/>
            <a:r>
              <a:rPr lang="en-US" sz="2200" dirty="0"/>
              <a:t>Methods for scaffolding background knowledge</a:t>
            </a:r>
          </a:p>
          <a:p>
            <a:r>
              <a:rPr lang="en-US" dirty="0"/>
              <a:t>What questions do you still have?</a:t>
            </a:r>
          </a:p>
          <a:p>
            <a:r>
              <a:rPr lang="en-US" dirty="0"/>
              <a:t>How do you plan on getting these questions answered?</a:t>
            </a:r>
          </a:p>
          <a:p>
            <a:endParaRPr lang="en-US" dirty="0"/>
          </a:p>
        </p:txBody>
      </p:sp>
      <p:sp>
        <p:nvSpPr>
          <p:cNvPr id="9219" name="Title 1"/>
          <p:cNvSpPr>
            <a:spLocks noGrp="1"/>
          </p:cNvSpPr>
          <p:nvPr>
            <p:ph type="title"/>
          </p:nvPr>
        </p:nvSpPr>
        <p:spPr/>
        <p:txBody>
          <a:bodyPr>
            <a:normAutofit/>
          </a:bodyPr>
          <a:lstStyle/>
          <a:p>
            <a:r>
              <a:rPr lang="en-US" sz="4400" b="1" dirty="0">
                <a:solidFill>
                  <a:schemeClr val="tx2">
                    <a:lumMod val="75000"/>
                  </a:schemeClr>
                </a:solidFill>
              </a:rPr>
              <a:t>Partner Talk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pic>
        <p:nvPicPr>
          <p:cNvPr id="6"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36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3477EC8-074D-41C4-94AE-E9EA7CEEA348}" type="slidenum">
              <a:rPr>
                <a:solidFill>
                  <a:srgbClr val="326295">
                    <a:lumMod val="75000"/>
                  </a:srgbClr>
                </a:solidFill>
              </a:rPr>
              <a:pPr algn="r"/>
              <a:t>43</a:t>
            </a:fld>
            <a:endParaRPr dirty="0">
              <a:solidFill>
                <a:srgbClr val="326295">
                  <a:lumMod val="75000"/>
                </a:srgbClr>
              </a:solidFill>
            </a:endParaRPr>
          </a:p>
        </p:txBody>
      </p:sp>
      <p:sp>
        <p:nvSpPr>
          <p:cNvPr id="2" name="TextBox 1">
            <a:extLst>
              <a:ext uri="{FF2B5EF4-FFF2-40B4-BE49-F238E27FC236}">
                <a16:creationId xmlns:a16="http://schemas.microsoft.com/office/drawing/2014/main" id="{54EE4C8E-B845-4BA8-8158-73071D127A44}"/>
              </a:ext>
            </a:extLst>
          </p:cNvPr>
          <p:cNvSpPr txBox="1"/>
          <p:nvPr/>
        </p:nvSpPr>
        <p:spPr>
          <a:xfrm>
            <a:off x="383688" y="3429000"/>
            <a:ext cx="8528537" cy="1569660"/>
          </a:xfrm>
          <a:prstGeom prst="rect">
            <a:avLst/>
          </a:prstGeom>
          <a:solidFill>
            <a:schemeClr val="tx2">
              <a:lumMod val="60000"/>
              <a:lumOff val="40000"/>
            </a:schemeClr>
          </a:solidFill>
          <a:ln w="38100">
            <a:solidFill>
              <a:schemeClr val="tx1"/>
            </a:solidFill>
          </a:ln>
        </p:spPr>
        <p:txBody>
          <a:bodyPr wrap="square" rtlCol="0">
            <a:spAutoFit/>
          </a:bodyPr>
          <a:lstStyle/>
          <a:p>
            <a:endParaRPr lang="en-US" sz="1600" dirty="0">
              <a:solidFill>
                <a:schemeClr val="bg1"/>
              </a:solidFill>
              <a:hlinkClick r:id="rId2" action="ppaction://hlinkfile"/>
            </a:endParaRPr>
          </a:p>
          <a:p>
            <a:endParaRPr lang="en-US" sz="1600" dirty="0">
              <a:solidFill>
                <a:schemeClr val="bg1"/>
              </a:solidFill>
              <a:hlinkClick r:id="rId3"/>
            </a:endParaRPr>
          </a:p>
          <a:p>
            <a:r>
              <a:rPr lang="en-US" sz="1600" dirty="0">
                <a:solidFill>
                  <a:schemeClr val="bg1"/>
                </a:solidFill>
                <a:hlinkClick r:id="rId3"/>
              </a:rPr>
              <a:t>http://www.nysed.gov/program-offices/office-bilingual-education-and-world-languages-obewl</a:t>
            </a:r>
            <a:endParaRPr lang="en-US" sz="1600" dirty="0">
              <a:solidFill>
                <a:schemeClr val="bg1"/>
              </a:solidFill>
            </a:endParaRPr>
          </a:p>
          <a:p>
            <a:endParaRPr lang="en-US" dirty="0">
              <a:solidFill>
                <a:schemeClr val="bg1"/>
              </a:solidFill>
            </a:endParaRPr>
          </a:p>
          <a:p>
            <a:endParaRPr lang="en-US" dirty="0"/>
          </a:p>
        </p:txBody>
      </p:sp>
      <p:pic>
        <p:nvPicPr>
          <p:cNvPr id="5" name="Picture 4">
            <a:extLst>
              <a:ext uri="{FF2B5EF4-FFF2-40B4-BE49-F238E27FC236}">
                <a16:creationId xmlns:a16="http://schemas.microsoft.com/office/drawing/2014/main" id="{65E44D65-22E8-4052-B984-BA76CA4C6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105" y="1354015"/>
            <a:ext cx="1839790" cy="1827189"/>
          </a:xfrm>
          <a:prstGeom prst="rect">
            <a:avLst/>
          </a:prstGeom>
        </p:spPr>
      </p:pic>
    </p:spTree>
    <p:extLst>
      <p:ext uri="{BB962C8B-B14F-4D97-AF65-F5344CB8AC3E}">
        <p14:creationId xmlns:p14="http://schemas.microsoft.com/office/powerpoint/2010/main" val="265527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solidFill>
                  <a:schemeClr val="tx2"/>
                </a:solidFill>
              </a:rPr>
              <a:t>Familiarize yourself with other members of your group. </a:t>
            </a:r>
          </a:p>
          <a:p>
            <a:r>
              <a:rPr lang="en-US" dirty="0">
                <a:solidFill>
                  <a:schemeClr val="tx2"/>
                </a:solidFill>
              </a:rPr>
              <a:t>Share with the following information:</a:t>
            </a:r>
          </a:p>
          <a:p>
            <a:pPr lvl="1"/>
            <a:r>
              <a:rPr lang="en-US" sz="2200" i="1" dirty="0">
                <a:solidFill>
                  <a:schemeClr val="tx2"/>
                </a:solidFill>
              </a:rPr>
              <a:t>What grade(s) do you teach?</a:t>
            </a:r>
          </a:p>
          <a:p>
            <a:pPr lvl="1"/>
            <a:r>
              <a:rPr lang="en-US" sz="2200" i="1" dirty="0">
                <a:solidFill>
                  <a:schemeClr val="tx2"/>
                </a:solidFill>
              </a:rPr>
              <a:t>Approximately how many ELLs/MLLs do you serve?</a:t>
            </a:r>
          </a:p>
          <a:p>
            <a:pPr lvl="1"/>
            <a:r>
              <a:rPr lang="en-US" sz="2200" i="1" dirty="0">
                <a:solidFill>
                  <a:schemeClr val="tx2"/>
                </a:solidFill>
              </a:rPr>
              <a:t>What are the English proficiency levels of the ELLs/MLLs that you provide services to?</a:t>
            </a:r>
            <a:endParaRPr lang="en-US" sz="2200" dirty="0">
              <a:solidFill>
                <a:schemeClr val="tx2"/>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1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sz="2800" dirty="0"/>
              <a:t>Exemplar lesson</a:t>
            </a:r>
          </a:p>
          <a:p>
            <a:r>
              <a:rPr lang="en-US" sz="2800" dirty="0"/>
              <a:t>Determine the background knowledge required</a:t>
            </a:r>
          </a:p>
          <a:p>
            <a:r>
              <a:rPr lang="en-US" sz="2800" dirty="0"/>
              <a:t>Methods for developing background knowledge</a:t>
            </a:r>
          </a:p>
          <a:p>
            <a:r>
              <a:rPr lang="en-US" sz="2800" dirty="0"/>
              <a:t>Find and adapt resources to develop background knowledge</a:t>
            </a:r>
          </a:p>
          <a:p>
            <a:r>
              <a:rPr lang="en-US" sz="2800" dirty="0"/>
              <a:t>Scaffold background knowledge</a:t>
            </a:r>
          </a:p>
        </p:txBody>
      </p:sp>
      <p:sp>
        <p:nvSpPr>
          <p:cNvPr id="3" name="Title 2"/>
          <p:cNvSpPr>
            <a:spLocks noGrp="1"/>
          </p:cNvSpPr>
          <p:nvPr>
            <p:ph type="title"/>
          </p:nvPr>
        </p:nvSpPr>
        <p:spPr/>
        <p:txBody>
          <a:bodyPr>
            <a:normAutofit/>
          </a:bodyPr>
          <a:lstStyle/>
          <a:p>
            <a:r>
              <a:rPr lang="en-US" sz="4400" b="1" dirty="0"/>
              <a:t>Overview of Presentation</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85579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770" y="1938583"/>
            <a:ext cx="8648456" cy="3846756"/>
          </a:xfrm>
        </p:spPr>
        <p:style>
          <a:lnRef idx="1">
            <a:schemeClr val="accent1"/>
          </a:lnRef>
          <a:fillRef idx="2">
            <a:schemeClr val="accent1"/>
          </a:fillRef>
          <a:effectRef idx="1">
            <a:schemeClr val="accent1"/>
          </a:effectRef>
          <a:fontRef idx="minor">
            <a:schemeClr val="dk1"/>
          </a:fontRef>
        </p:style>
        <p:txBody>
          <a:bodyPr rIns="182880" anchor="ctr"/>
          <a:lstStyle/>
          <a:p>
            <a:pPr algn="just"/>
            <a:endParaRPr lang="en-US" sz="1200" dirty="0"/>
          </a:p>
          <a:p>
            <a:pPr algn="just"/>
            <a:r>
              <a:rPr lang="en-US" sz="1800" dirty="0"/>
              <a:t>Students should experience a balance of literature and informational texts in the context of instruction designed to create opportunities for learners to engage with a variety of topics, texts, and in discussions about texts that support language development and knowledge building. Creating this learning environment for readers can take a variety of formats, including shared readings, paired readings, independent readings and other learning activities that incorporate literacy materials, talking, and writing. </a:t>
            </a:r>
          </a:p>
          <a:p>
            <a:pPr algn="just"/>
            <a:endParaRPr lang="en-US" sz="1200" dirty="0"/>
          </a:p>
          <a:p>
            <a:pPr algn="just"/>
            <a:r>
              <a:rPr lang="en-US" sz="1800" dirty="0"/>
              <a:t>Because each reader brings different skills and background knowledge to their reading experiences, a text that is ‘complex’ for one reader may be accessible to a peer in the same classroom. For this reason, educators should provide scaffolding and support as needed to allow all students to access grade-level texts</a:t>
            </a:r>
            <a:r>
              <a:rPr lang="en-US" sz="2000" dirty="0"/>
              <a:t>. </a:t>
            </a:r>
          </a:p>
          <a:p>
            <a:pPr algn="ctr"/>
            <a:endParaRPr lang="en-US" sz="2000" dirty="0"/>
          </a:p>
        </p:txBody>
      </p:sp>
      <p:sp>
        <p:nvSpPr>
          <p:cNvPr id="3" name="Title 2"/>
          <p:cNvSpPr>
            <a:spLocks noGrp="1"/>
          </p:cNvSpPr>
          <p:nvPr>
            <p:ph type="title"/>
          </p:nvPr>
        </p:nvSpPr>
        <p:spPr>
          <a:xfrm>
            <a:off x="475579" y="623384"/>
            <a:ext cx="8224837" cy="898553"/>
          </a:xfrm>
        </p:spPr>
        <p:txBody>
          <a:bodyPr>
            <a:normAutofit/>
          </a:bodyPr>
          <a:lstStyle/>
          <a:p>
            <a:r>
              <a:rPr lang="en-US" sz="4400" b="1" dirty="0"/>
              <a:t>Next Generation Learning Standards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7</a:t>
            </a:fld>
            <a:endParaRPr dirty="0">
              <a:solidFill>
                <a:srgbClr val="FFFFFF">
                  <a:lumMod val="75000"/>
                </a:srgbClr>
              </a:solidFill>
            </a:endParaRPr>
          </a:p>
        </p:txBody>
      </p:sp>
      <p:sp>
        <p:nvSpPr>
          <p:cNvPr id="5" name="TextBox 4">
            <a:extLst>
              <a:ext uri="{FF2B5EF4-FFF2-40B4-BE49-F238E27FC236}">
                <a16:creationId xmlns:a16="http://schemas.microsoft.com/office/drawing/2014/main" id="{5FC2C35A-CCCA-438F-9701-E547C5DC0B93}"/>
              </a:ext>
            </a:extLst>
          </p:cNvPr>
          <p:cNvSpPr txBox="1"/>
          <p:nvPr/>
        </p:nvSpPr>
        <p:spPr>
          <a:xfrm>
            <a:off x="3213053" y="6153372"/>
            <a:ext cx="3173506" cy="1015663"/>
          </a:xfrm>
          <a:prstGeom prst="rect">
            <a:avLst/>
          </a:prstGeom>
          <a:noFill/>
        </p:spPr>
        <p:txBody>
          <a:bodyPr wrap="square" rtlCol="0">
            <a:spAutoFit/>
          </a:bodyPr>
          <a:lstStyle/>
          <a:p>
            <a:r>
              <a:rPr lang="en-US" sz="1200" dirty="0">
                <a:solidFill>
                  <a:schemeClr val="bg1"/>
                </a:solidFill>
              </a:rPr>
              <a:t>Source: http://www.nysed.gov/common/nysed/files/nys-next-generation-ela-standards.pdf</a:t>
            </a:r>
          </a:p>
          <a:p>
            <a:endParaRPr lang="en-US" dirty="0">
              <a:solidFill>
                <a:schemeClr val="bg1"/>
              </a:solidFill>
            </a:endParaRPr>
          </a:p>
        </p:txBody>
      </p:sp>
    </p:spTree>
    <p:extLst>
      <p:ext uri="{BB962C8B-B14F-4D97-AF65-F5344CB8AC3E}">
        <p14:creationId xmlns:p14="http://schemas.microsoft.com/office/powerpoint/2010/main" val="13945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4929" y="1916951"/>
            <a:ext cx="8410202" cy="4277130"/>
          </a:xfrm>
        </p:spPr>
        <p:txBody>
          <a:bodyPr>
            <a:noAutofit/>
          </a:bodyPr>
          <a:lstStyle/>
          <a:p>
            <a:pPr marL="0" indent="0">
              <a:spcBef>
                <a:spcPts val="0"/>
              </a:spcBef>
              <a:buNone/>
            </a:pPr>
            <a:r>
              <a:rPr lang="en-US" sz="2000" b="1" dirty="0">
                <a:solidFill>
                  <a:schemeClr val="tx1"/>
                </a:solidFill>
              </a:rPr>
              <a:t>Comprehension and Collaboration </a:t>
            </a:r>
          </a:p>
          <a:p>
            <a:pPr algn="just">
              <a:spcBef>
                <a:spcPts val="0"/>
              </a:spcBef>
            </a:pPr>
            <a:r>
              <a:rPr lang="en-US" sz="2000" dirty="0"/>
              <a:t>Standard 1: Prepare for and participate effectively in a range of conversations and collaborations with diverse partners; express ideas clearly and persuasively, and build on those of others. </a:t>
            </a:r>
          </a:p>
          <a:p>
            <a:pPr algn="just">
              <a:spcBef>
                <a:spcPts val="1200"/>
              </a:spcBef>
            </a:pPr>
            <a:r>
              <a:rPr lang="en-US" sz="2000" dirty="0"/>
              <a:t>Standard 2: Integrate and evaluate information presented in diverse media and formats (including visual, quantitative, and oral)</a:t>
            </a:r>
          </a:p>
          <a:p>
            <a:pPr algn="just">
              <a:spcBef>
                <a:spcPts val="1200"/>
              </a:spcBef>
            </a:pPr>
            <a:endParaRPr lang="en-US" sz="1200" dirty="0"/>
          </a:p>
          <a:p>
            <a:pPr marL="0" indent="0">
              <a:spcBef>
                <a:spcPts val="0"/>
              </a:spcBef>
              <a:buNone/>
            </a:pPr>
            <a:r>
              <a:rPr lang="en-US" sz="2000" b="1" dirty="0">
                <a:solidFill>
                  <a:schemeClr val="tx1"/>
                </a:solidFill>
              </a:rPr>
              <a:t>Presentation of Knowledge and Ideas </a:t>
            </a:r>
          </a:p>
          <a:p>
            <a:pPr algn="just">
              <a:spcBef>
                <a:spcPts val="0"/>
              </a:spcBef>
            </a:pPr>
            <a:r>
              <a:rPr lang="en-US" sz="2000" dirty="0"/>
              <a:t>Standard 3: Present information, findings, and supporting evidence so that listeners can follow the line of reasoning. Ensure that the organization, development, and style are appropriate to task, purpose, and audience. </a:t>
            </a:r>
          </a:p>
        </p:txBody>
      </p:sp>
      <p:sp>
        <p:nvSpPr>
          <p:cNvPr id="2" name="Title 1"/>
          <p:cNvSpPr>
            <a:spLocks noGrp="1"/>
          </p:cNvSpPr>
          <p:nvPr>
            <p:ph type="title"/>
          </p:nvPr>
        </p:nvSpPr>
        <p:spPr>
          <a:xfrm>
            <a:off x="687388" y="318053"/>
            <a:ext cx="8224837" cy="1285664"/>
          </a:xfrm>
        </p:spPr>
        <p:txBody>
          <a:bodyPr>
            <a:normAutofit/>
          </a:bodyPr>
          <a:lstStyle/>
          <a:p>
            <a:r>
              <a:rPr lang="en-US" sz="4400" b="1" dirty="0"/>
              <a:t>Anchor Standards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5" name="Picture 4" descr="Image result for next generation standards nys logo">
            <a:extLst>
              <a:ext uri="{FF2B5EF4-FFF2-40B4-BE49-F238E27FC236}">
                <a16:creationId xmlns:a16="http://schemas.microsoft.com/office/drawing/2014/main" id="{7716DF3F-EA1D-4BF2-B2B5-D6D749C794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3715" y="1293836"/>
            <a:ext cx="1451610" cy="30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3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4929" y="2043953"/>
            <a:ext cx="8410202" cy="3836894"/>
          </a:xfrm>
        </p:spPr>
        <p:txBody>
          <a:bodyPr>
            <a:noAutofit/>
          </a:bodyPr>
          <a:lstStyle/>
          <a:p>
            <a:pPr marL="0" indent="0">
              <a:spcBef>
                <a:spcPts val="1200"/>
              </a:spcBef>
              <a:buNone/>
            </a:pPr>
            <a:r>
              <a:rPr lang="en-US" sz="2000" b="1" dirty="0">
                <a:solidFill>
                  <a:schemeClr val="tx1"/>
                </a:solidFill>
              </a:rPr>
              <a:t>Vocabulary Acquisition and Use </a:t>
            </a:r>
          </a:p>
          <a:p>
            <a:pPr>
              <a:spcBef>
                <a:spcPts val="1200"/>
              </a:spcBef>
            </a:pPr>
            <a:r>
              <a:rPr lang="en-US" sz="2000" dirty="0"/>
              <a:t>Standard 4: Determine or clarify the meaning of unknown and multiple-meaning words and phrases by using context clues, analyzing meaningful word parts, and consulting general and specialized reference materials, as appropriate. </a:t>
            </a:r>
          </a:p>
          <a:p>
            <a:pPr>
              <a:spcBef>
                <a:spcPts val="1200"/>
              </a:spcBef>
            </a:pPr>
            <a:r>
              <a:rPr lang="en-US" sz="2000" dirty="0"/>
              <a:t>Standard 5: Demonstrate understanding of figurative language, word relationships and nuances in word meanings.</a:t>
            </a:r>
            <a:endParaRPr lang="en-US" sz="2000" b="1" dirty="0">
              <a:solidFill>
                <a:srgbClr val="FF0000"/>
              </a:solidFill>
            </a:endParaRPr>
          </a:p>
        </p:txBody>
      </p:sp>
      <p:sp>
        <p:nvSpPr>
          <p:cNvPr id="2" name="Title 1"/>
          <p:cNvSpPr>
            <a:spLocks noGrp="1"/>
          </p:cNvSpPr>
          <p:nvPr>
            <p:ph type="title"/>
          </p:nvPr>
        </p:nvSpPr>
        <p:spPr>
          <a:xfrm>
            <a:off x="687388" y="318053"/>
            <a:ext cx="8224837" cy="1285664"/>
          </a:xfrm>
        </p:spPr>
        <p:txBody>
          <a:bodyPr>
            <a:normAutofit/>
          </a:bodyPr>
          <a:lstStyle/>
          <a:p>
            <a:r>
              <a:rPr lang="en-US" sz="4400" b="1" dirty="0"/>
              <a:t>Anchor Standards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5" name="Picture 4" descr="Image result for next generation standards nys logo">
            <a:extLst>
              <a:ext uri="{FF2B5EF4-FFF2-40B4-BE49-F238E27FC236}">
                <a16:creationId xmlns:a16="http://schemas.microsoft.com/office/drawing/2014/main" id="{6E3CBC6D-BBF0-4E8D-800E-76028C003E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867" y="1359015"/>
            <a:ext cx="1451610" cy="30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45315"/>
      </p:ext>
    </p:extLst>
  </p:cSld>
  <p:clrMapOvr>
    <a:masterClrMapping/>
  </p:clrMapOvr>
</p:sld>
</file>

<file path=ppt/theme/theme1.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1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5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2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teLocalEvalCtr_PowerPoint_Template_02-21-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4_Basic_Bottom_Title">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6318B1C4E4D4CB3966D4EC2D61C7E" ma:contentTypeVersion="0" ma:contentTypeDescription="Create a new document." ma:contentTypeScope="" ma:versionID="862d610b12e0d71f0f7ad8fb9ecde4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DC5D341-7B29-45F5-BD7D-51922F315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21926</TotalTime>
  <Words>2987</Words>
  <Application>Microsoft Office PowerPoint</Application>
  <PresentationFormat>On-screen Show (4:3)</PresentationFormat>
  <Paragraphs>342</Paragraphs>
  <Slides>43</Slides>
  <Notes>32</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43</vt:i4>
      </vt:variant>
    </vt:vector>
  </HeadingPairs>
  <TitlesOfParts>
    <vt:vector size="66" baseType="lpstr">
      <vt:lpstr>Batang</vt:lpstr>
      <vt:lpstr>Arial</vt:lpstr>
      <vt:lpstr>Arial Narrow</vt:lpstr>
      <vt:lpstr>Bookman Old Style</vt:lpstr>
      <vt:lpstr>Courier New</vt:lpstr>
      <vt:lpstr>Franklin Gothic Book</vt:lpstr>
      <vt:lpstr>Franklin Gothic Demi</vt:lpstr>
      <vt:lpstr>FranklinGothic</vt:lpstr>
      <vt:lpstr>ITC Franklin Gothic Std Bk Cd</vt:lpstr>
      <vt:lpstr>Wingdings</vt:lpstr>
      <vt:lpstr>Divider Master</vt:lpstr>
      <vt:lpstr>Basic</vt:lpstr>
      <vt:lpstr>Narrow Footer</vt:lpstr>
      <vt:lpstr>StateLocalEvalCtr_PowerPoint_Template_02-21-13</vt:lpstr>
      <vt:lpstr>4_Basic</vt:lpstr>
      <vt:lpstr>11_Narrow Footer</vt:lpstr>
      <vt:lpstr>2_Contact</vt:lpstr>
      <vt:lpstr>20_Divider Master</vt:lpstr>
      <vt:lpstr>34_Basic_Bottom_Title</vt:lpstr>
      <vt:lpstr>24_Divider Master</vt:lpstr>
      <vt:lpstr>31_Narrow Footer</vt:lpstr>
      <vt:lpstr>25_Divider Master</vt:lpstr>
      <vt:lpstr>32_Narrow Footer</vt:lpstr>
      <vt:lpstr>Building English Language Learners’/Multilingual Language Learners’ Background Knowledge</vt:lpstr>
      <vt:lpstr>Welcome!</vt:lpstr>
      <vt:lpstr>Welcome!</vt:lpstr>
      <vt:lpstr>Welcome!</vt:lpstr>
      <vt:lpstr>Partner Talk</vt:lpstr>
      <vt:lpstr>Overview of Presentation</vt:lpstr>
      <vt:lpstr>Next Generation Learning Standards</vt:lpstr>
      <vt:lpstr>Anchor Standards</vt:lpstr>
      <vt:lpstr>Anchor Standards</vt:lpstr>
      <vt:lpstr>Exemplar Lesson</vt:lpstr>
      <vt:lpstr>PowerPoint Presentation</vt:lpstr>
      <vt:lpstr>Determine the Background Knowledge Required</vt:lpstr>
      <vt:lpstr>Determine the Background Knowledge Required</vt:lpstr>
      <vt:lpstr>Partner Talk</vt:lpstr>
      <vt:lpstr>Methods for Developing Background Knowledge</vt:lpstr>
      <vt:lpstr>Methods for Developing Background Knowledge</vt:lpstr>
      <vt:lpstr>Methods for Developing Background Knowledge</vt:lpstr>
      <vt:lpstr>EXAMPLE: Activate Background Knowledge Before Close Reading</vt:lpstr>
      <vt:lpstr>EXAMPLE: Activate Background Knowledge Before Close Reading</vt:lpstr>
      <vt:lpstr>Example: Develop Background Knowledge Prior to Close Reading</vt:lpstr>
      <vt:lpstr>Example: Develop Background Knowledge Prior to Close Reading</vt:lpstr>
      <vt:lpstr>Example: Activate Background Knowledge During Close Reading </vt:lpstr>
      <vt:lpstr>Example: Reinforce Topical Knowledge After Reading</vt:lpstr>
      <vt:lpstr>ACTIVITY 1:                  Background Knowledge</vt:lpstr>
      <vt:lpstr>EXAMPLE: Background Knowledge</vt:lpstr>
      <vt:lpstr>Find and Adapt Resources to Develop Background Knowledge</vt:lpstr>
      <vt:lpstr>Web Links</vt:lpstr>
      <vt:lpstr>Video Clips</vt:lpstr>
      <vt:lpstr>Home Language Resources</vt:lpstr>
      <vt:lpstr>ACTIVITY 2: Find Resources to Develop Background Knowledge</vt:lpstr>
      <vt:lpstr>Scaffold Background Knowledge</vt:lpstr>
      <vt:lpstr>Scaffold Background Knowledge</vt:lpstr>
      <vt:lpstr>Glossary of Key Vocabulary</vt:lpstr>
      <vt:lpstr>Ask Guiding Questions and Scaffold Responses</vt:lpstr>
      <vt:lpstr>Scaffold Responses</vt:lpstr>
      <vt:lpstr>Scaffold Responses</vt:lpstr>
      <vt:lpstr>Scaffold Responses</vt:lpstr>
      <vt:lpstr>ACTIVITY 3: Scaffold Background Knowledge</vt:lpstr>
      <vt:lpstr>Scaffolds for Short Texts with Questions</vt:lpstr>
      <vt:lpstr>Scaffolds for Video Links with Questions</vt:lpstr>
      <vt:lpstr>Scaffolds for Websites with Questions</vt:lpstr>
      <vt:lpstr>Partner Talk</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Linda Pady</dc:creator>
  <cp:lastModifiedBy>Luisa Mota</cp:lastModifiedBy>
  <cp:revision>1136</cp:revision>
  <cp:lastPrinted>2013-01-03T18:38:02Z</cp:lastPrinted>
  <dcterms:created xsi:type="dcterms:W3CDTF">2013-03-19T22:53:56Z</dcterms:created>
  <dcterms:modified xsi:type="dcterms:W3CDTF">2019-10-02T14:10:51Z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0x010100DBA6318B1C4E4D4CB3966D4EC2D61C7E</vt:lpwstr>
  </property>
  <property fmtid="{D5CDD505-2E9C-101B-9397-08002B2CF9AE}" pid="3" name="_dlc_DocIdItemGuid">
    <vt:lpwstr>c6183111-3201-4322-bc43-b013037f046b</vt:lpwstr>
  </property>
</Properties>
</file>