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6"/>
  </p:notesMasterIdLst>
  <p:sldIdLst>
    <p:sldId id="256" r:id="rId2"/>
    <p:sldId id="257" r:id="rId3"/>
    <p:sldId id="258" r:id="rId4"/>
    <p:sldId id="259" r:id="rId5"/>
    <p:sldId id="260" r:id="rId6"/>
    <p:sldId id="261" r:id="rId7"/>
    <p:sldId id="263" r:id="rId8"/>
    <p:sldId id="267" r:id="rId9"/>
    <p:sldId id="266" r:id="rId10"/>
    <p:sldId id="265" r:id="rId11"/>
    <p:sldId id="264" r:id="rId12"/>
    <p:sldId id="281" r:id="rId13"/>
    <p:sldId id="262" r:id="rId14"/>
    <p:sldId id="282" r:id="rId15"/>
    <p:sldId id="268" r:id="rId16"/>
    <p:sldId id="279" r:id="rId17"/>
    <p:sldId id="277" r:id="rId18"/>
    <p:sldId id="276" r:id="rId19"/>
    <p:sldId id="272" r:id="rId20"/>
    <p:sldId id="274" r:id="rId21"/>
    <p:sldId id="273" r:id="rId22"/>
    <p:sldId id="269" r:id="rId23"/>
    <p:sldId id="271" r:id="rId24"/>
    <p:sldId id="27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51" autoAdjust="0"/>
    <p:restoredTop sz="94660"/>
  </p:normalViewPr>
  <p:slideViewPr>
    <p:cSldViewPr snapToGrid="0">
      <p:cViewPr varScale="1">
        <p:scale>
          <a:sx n="72" d="100"/>
          <a:sy n="72" d="100"/>
        </p:scale>
        <p:origin x="83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AD74E7-ECD0-4FBD-A4D4-73AD57711490}"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36DC7CEE-F0A7-42CA-9AFC-E386B35303D2}">
      <dgm:prSet/>
      <dgm:spPr/>
      <dgm:t>
        <a:bodyPr/>
        <a:lstStyle/>
        <a:p>
          <a:r>
            <a:rPr lang="en-US"/>
            <a:t>Discuss reasons for a new accountability system</a:t>
          </a:r>
        </a:p>
      </dgm:t>
    </dgm:pt>
    <dgm:pt modelId="{12889A04-7B69-45CD-B8F4-DD205C83E47D}" type="parTrans" cxnId="{D60572AF-A91C-4828-9873-7014F4791ED0}">
      <dgm:prSet/>
      <dgm:spPr/>
      <dgm:t>
        <a:bodyPr/>
        <a:lstStyle/>
        <a:p>
          <a:endParaRPr lang="en-US"/>
        </a:p>
      </dgm:t>
    </dgm:pt>
    <dgm:pt modelId="{CDB0AFC6-EDF3-457F-A1FB-D1B454581F5D}" type="sibTrans" cxnId="{D60572AF-A91C-4828-9873-7014F4791ED0}">
      <dgm:prSet/>
      <dgm:spPr/>
      <dgm:t>
        <a:bodyPr/>
        <a:lstStyle/>
        <a:p>
          <a:endParaRPr lang="en-US"/>
        </a:p>
      </dgm:t>
    </dgm:pt>
    <dgm:pt modelId="{DFB616B2-5197-489C-BCC7-91E238694302}">
      <dgm:prSet/>
      <dgm:spPr/>
      <dgm:t>
        <a:bodyPr/>
        <a:lstStyle/>
        <a:p>
          <a:r>
            <a:rPr lang="en-US"/>
            <a:t>Review New York’s new accountability system</a:t>
          </a:r>
        </a:p>
      </dgm:t>
    </dgm:pt>
    <dgm:pt modelId="{47B633B0-9E07-4D05-BDEE-8AABD7A21C05}" type="parTrans" cxnId="{C4EBE0AB-3E71-4C4B-9FD9-7F6BA1BF27AB}">
      <dgm:prSet/>
      <dgm:spPr/>
      <dgm:t>
        <a:bodyPr/>
        <a:lstStyle/>
        <a:p>
          <a:endParaRPr lang="en-US"/>
        </a:p>
      </dgm:t>
    </dgm:pt>
    <dgm:pt modelId="{6DFA6ADF-4A2F-4716-9A21-343511D3EC9D}" type="sibTrans" cxnId="{C4EBE0AB-3E71-4C4B-9FD9-7F6BA1BF27AB}">
      <dgm:prSet/>
      <dgm:spPr/>
      <dgm:t>
        <a:bodyPr/>
        <a:lstStyle/>
        <a:p>
          <a:endParaRPr lang="en-US"/>
        </a:p>
      </dgm:t>
    </dgm:pt>
    <dgm:pt modelId="{1917A96F-3987-4FB1-83F2-2A56C49EED46}">
      <dgm:prSet/>
      <dgm:spPr/>
      <dgm:t>
        <a:bodyPr/>
        <a:lstStyle/>
        <a:p>
          <a:r>
            <a:rPr lang="en-US"/>
            <a:t>Including the new indicators of school performance</a:t>
          </a:r>
        </a:p>
      </dgm:t>
    </dgm:pt>
    <dgm:pt modelId="{27369CA0-2603-4C35-8B5D-3D4AA4455267}" type="parTrans" cxnId="{18C13E49-79CF-4404-B927-8FE1466B5BAF}">
      <dgm:prSet/>
      <dgm:spPr/>
      <dgm:t>
        <a:bodyPr/>
        <a:lstStyle/>
        <a:p>
          <a:endParaRPr lang="en-US"/>
        </a:p>
      </dgm:t>
    </dgm:pt>
    <dgm:pt modelId="{D3C7D9DD-41A3-44CE-BD29-12182C41D873}" type="sibTrans" cxnId="{18C13E49-79CF-4404-B927-8FE1466B5BAF}">
      <dgm:prSet/>
      <dgm:spPr/>
      <dgm:t>
        <a:bodyPr/>
        <a:lstStyle/>
        <a:p>
          <a:endParaRPr lang="en-US"/>
        </a:p>
      </dgm:t>
    </dgm:pt>
    <dgm:pt modelId="{8499985B-778C-41BA-85D9-7FB10E5047F8}">
      <dgm:prSet/>
      <dgm:spPr/>
      <dgm:t>
        <a:bodyPr/>
        <a:lstStyle/>
        <a:p>
          <a:r>
            <a:rPr lang="en-US"/>
            <a:t>Present how our school performed on each of the indicators</a:t>
          </a:r>
        </a:p>
      </dgm:t>
    </dgm:pt>
    <dgm:pt modelId="{43B06207-391A-4445-86E5-6141406A9C6C}" type="parTrans" cxnId="{DDC1B649-C038-4573-9B72-E55B6B18F5B1}">
      <dgm:prSet/>
      <dgm:spPr/>
      <dgm:t>
        <a:bodyPr/>
        <a:lstStyle/>
        <a:p>
          <a:endParaRPr lang="en-US"/>
        </a:p>
      </dgm:t>
    </dgm:pt>
    <dgm:pt modelId="{914A1768-8505-467C-866E-E6C06298DEB3}" type="sibTrans" cxnId="{DDC1B649-C038-4573-9B72-E55B6B18F5B1}">
      <dgm:prSet/>
      <dgm:spPr/>
      <dgm:t>
        <a:bodyPr/>
        <a:lstStyle/>
        <a:p>
          <a:endParaRPr lang="en-US"/>
        </a:p>
      </dgm:t>
    </dgm:pt>
    <dgm:pt modelId="{ACD9D7BA-E199-46FD-A6AB-2F8CA03CD2C2}">
      <dgm:prSet/>
      <dgm:spPr/>
      <dgm:t>
        <a:bodyPr/>
        <a:lstStyle/>
        <a:p>
          <a:r>
            <a:rPr lang="en-US"/>
            <a:t>Discuss Targeted Support and Improvement School</a:t>
          </a:r>
        </a:p>
      </dgm:t>
    </dgm:pt>
    <dgm:pt modelId="{38265B08-0C24-4815-BFA9-6BBA448ADE93}" type="parTrans" cxnId="{A1F4BB42-B953-4763-9FA1-0AF6240AF37F}">
      <dgm:prSet/>
      <dgm:spPr/>
      <dgm:t>
        <a:bodyPr/>
        <a:lstStyle/>
        <a:p>
          <a:endParaRPr lang="en-US"/>
        </a:p>
      </dgm:t>
    </dgm:pt>
    <dgm:pt modelId="{BE7E0DBF-2D9F-4CD4-B99A-E2A7FE62D984}" type="sibTrans" cxnId="{A1F4BB42-B953-4763-9FA1-0AF6240AF37F}">
      <dgm:prSet/>
      <dgm:spPr/>
      <dgm:t>
        <a:bodyPr/>
        <a:lstStyle/>
        <a:p>
          <a:endParaRPr lang="en-US"/>
        </a:p>
      </dgm:t>
    </dgm:pt>
    <dgm:pt modelId="{546ABAAF-AE7D-44B7-B645-A125D952E58A}">
      <dgm:prSet/>
      <dgm:spPr/>
      <dgm:t>
        <a:bodyPr/>
        <a:lstStyle/>
        <a:p>
          <a:r>
            <a:rPr lang="en-US"/>
            <a:t>How we will build on our current school-improvement efforts</a:t>
          </a:r>
        </a:p>
      </dgm:t>
    </dgm:pt>
    <dgm:pt modelId="{857C45D6-F1A4-4C17-9F63-C1BD70D3E0B8}" type="parTrans" cxnId="{E2DD8CD4-DDCC-4C90-A138-ADE80E0896A1}">
      <dgm:prSet/>
      <dgm:spPr/>
      <dgm:t>
        <a:bodyPr/>
        <a:lstStyle/>
        <a:p>
          <a:endParaRPr lang="en-US"/>
        </a:p>
      </dgm:t>
    </dgm:pt>
    <dgm:pt modelId="{7241399B-4809-40C6-B47B-5B9CED094E3A}" type="sibTrans" cxnId="{E2DD8CD4-DDCC-4C90-A138-ADE80E0896A1}">
      <dgm:prSet/>
      <dgm:spPr/>
      <dgm:t>
        <a:bodyPr/>
        <a:lstStyle/>
        <a:p>
          <a:endParaRPr lang="en-US"/>
        </a:p>
      </dgm:t>
    </dgm:pt>
    <dgm:pt modelId="{2C26B3D5-61C5-4FE8-8A10-DD6C432110C1}" type="pres">
      <dgm:prSet presAssocID="{09AD74E7-ECD0-4FBD-A4D4-73AD57711490}" presName="root" presStyleCnt="0">
        <dgm:presLayoutVars>
          <dgm:dir/>
          <dgm:resizeHandles val="exact"/>
        </dgm:presLayoutVars>
      </dgm:prSet>
      <dgm:spPr/>
    </dgm:pt>
    <dgm:pt modelId="{92C1DD39-5E3A-41C5-89A1-42F8C86577B8}" type="pres">
      <dgm:prSet presAssocID="{36DC7CEE-F0A7-42CA-9AFC-E386B35303D2}" presName="compNode" presStyleCnt="0"/>
      <dgm:spPr/>
    </dgm:pt>
    <dgm:pt modelId="{038F49D1-8842-4E0C-8EA8-020F95F73812}" type="pres">
      <dgm:prSet presAssocID="{36DC7CEE-F0A7-42CA-9AFC-E386B35303D2}" presName="bgRect" presStyleLbl="bgShp" presStyleIdx="0" presStyleCnt="4"/>
      <dgm:spPr/>
    </dgm:pt>
    <dgm:pt modelId="{D351E1BA-4B75-44D5-985D-D58E9C3CD339}" type="pres">
      <dgm:prSet presAssocID="{36DC7CEE-F0A7-42CA-9AFC-E386B35303D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pwatch"/>
        </a:ext>
      </dgm:extLst>
    </dgm:pt>
    <dgm:pt modelId="{54AA0D2B-3912-48A2-AB1A-6D7CFCBF9681}" type="pres">
      <dgm:prSet presAssocID="{36DC7CEE-F0A7-42CA-9AFC-E386B35303D2}" presName="spaceRect" presStyleCnt="0"/>
      <dgm:spPr/>
    </dgm:pt>
    <dgm:pt modelId="{D9749654-2D20-4295-B0A4-C5E638C1A5A8}" type="pres">
      <dgm:prSet presAssocID="{36DC7CEE-F0A7-42CA-9AFC-E386B35303D2}" presName="parTx" presStyleLbl="revTx" presStyleIdx="0" presStyleCnt="6">
        <dgm:presLayoutVars>
          <dgm:chMax val="0"/>
          <dgm:chPref val="0"/>
        </dgm:presLayoutVars>
      </dgm:prSet>
      <dgm:spPr/>
    </dgm:pt>
    <dgm:pt modelId="{E3946875-1E13-48C9-A81C-C69E13ACBC89}" type="pres">
      <dgm:prSet presAssocID="{CDB0AFC6-EDF3-457F-A1FB-D1B454581F5D}" presName="sibTrans" presStyleCnt="0"/>
      <dgm:spPr/>
    </dgm:pt>
    <dgm:pt modelId="{456D4A58-1BB2-4415-B83C-100D917C8483}" type="pres">
      <dgm:prSet presAssocID="{DFB616B2-5197-489C-BCC7-91E238694302}" presName="compNode" presStyleCnt="0"/>
      <dgm:spPr/>
    </dgm:pt>
    <dgm:pt modelId="{5CF6CE23-80D2-4A43-ACE4-208A9A31942B}" type="pres">
      <dgm:prSet presAssocID="{DFB616B2-5197-489C-BCC7-91E238694302}" presName="bgRect" presStyleLbl="bgShp" presStyleIdx="1" presStyleCnt="4"/>
      <dgm:spPr/>
    </dgm:pt>
    <dgm:pt modelId="{AEEB90AE-2EBE-4B70-8A30-F6F03092D644}" type="pres">
      <dgm:prSet presAssocID="{DFB616B2-5197-489C-BCC7-91E23869430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05D538E0-31E5-4574-A41B-5189014E3197}" type="pres">
      <dgm:prSet presAssocID="{DFB616B2-5197-489C-BCC7-91E238694302}" presName="spaceRect" presStyleCnt="0"/>
      <dgm:spPr/>
    </dgm:pt>
    <dgm:pt modelId="{742F9E9A-DF72-4180-9851-FEA7FB2CDC40}" type="pres">
      <dgm:prSet presAssocID="{DFB616B2-5197-489C-BCC7-91E238694302}" presName="parTx" presStyleLbl="revTx" presStyleIdx="1" presStyleCnt="6">
        <dgm:presLayoutVars>
          <dgm:chMax val="0"/>
          <dgm:chPref val="0"/>
        </dgm:presLayoutVars>
      </dgm:prSet>
      <dgm:spPr/>
    </dgm:pt>
    <dgm:pt modelId="{AE13CB00-DC62-4FB8-963A-B54265264D73}" type="pres">
      <dgm:prSet presAssocID="{DFB616B2-5197-489C-BCC7-91E238694302}" presName="desTx" presStyleLbl="revTx" presStyleIdx="2" presStyleCnt="6">
        <dgm:presLayoutVars/>
      </dgm:prSet>
      <dgm:spPr/>
    </dgm:pt>
    <dgm:pt modelId="{69682FE7-085E-4D40-9B2A-4E3092424AC8}" type="pres">
      <dgm:prSet presAssocID="{6DFA6ADF-4A2F-4716-9A21-343511D3EC9D}" presName="sibTrans" presStyleCnt="0"/>
      <dgm:spPr/>
    </dgm:pt>
    <dgm:pt modelId="{42160BF7-F15A-4E34-8BD7-A3C36584ED66}" type="pres">
      <dgm:prSet presAssocID="{8499985B-778C-41BA-85D9-7FB10E5047F8}" presName="compNode" presStyleCnt="0"/>
      <dgm:spPr/>
    </dgm:pt>
    <dgm:pt modelId="{7917F7B2-52EE-49AC-927A-C3462318FA50}" type="pres">
      <dgm:prSet presAssocID="{8499985B-778C-41BA-85D9-7FB10E5047F8}" presName="bgRect" presStyleLbl="bgShp" presStyleIdx="2" presStyleCnt="4"/>
      <dgm:spPr/>
    </dgm:pt>
    <dgm:pt modelId="{D42F1A96-B67F-45DB-90DC-6B92927E97AA}" type="pres">
      <dgm:prSet presAssocID="{8499985B-778C-41BA-85D9-7FB10E5047F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EB0512B6-D7DC-4FEC-A25B-36CD6E5092D5}" type="pres">
      <dgm:prSet presAssocID="{8499985B-778C-41BA-85D9-7FB10E5047F8}" presName="spaceRect" presStyleCnt="0"/>
      <dgm:spPr/>
    </dgm:pt>
    <dgm:pt modelId="{87367502-E9A7-4389-99AE-68AF7DA13B21}" type="pres">
      <dgm:prSet presAssocID="{8499985B-778C-41BA-85D9-7FB10E5047F8}" presName="parTx" presStyleLbl="revTx" presStyleIdx="3" presStyleCnt="6">
        <dgm:presLayoutVars>
          <dgm:chMax val="0"/>
          <dgm:chPref val="0"/>
        </dgm:presLayoutVars>
      </dgm:prSet>
      <dgm:spPr/>
    </dgm:pt>
    <dgm:pt modelId="{C9BB48BC-EC44-49B7-A05C-DABBB332B21E}" type="pres">
      <dgm:prSet presAssocID="{914A1768-8505-467C-866E-E6C06298DEB3}" presName="sibTrans" presStyleCnt="0"/>
      <dgm:spPr/>
    </dgm:pt>
    <dgm:pt modelId="{7C1550AE-483C-47C0-BB01-673AF8F29181}" type="pres">
      <dgm:prSet presAssocID="{ACD9D7BA-E199-46FD-A6AB-2F8CA03CD2C2}" presName="compNode" presStyleCnt="0"/>
      <dgm:spPr/>
    </dgm:pt>
    <dgm:pt modelId="{2E9C2165-FE81-4EC8-87EA-0BB48A8D8992}" type="pres">
      <dgm:prSet presAssocID="{ACD9D7BA-E199-46FD-A6AB-2F8CA03CD2C2}" presName="bgRect" presStyleLbl="bgShp" presStyleIdx="3" presStyleCnt="4"/>
      <dgm:spPr/>
    </dgm:pt>
    <dgm:pt modelId="{E865292D-5B16-4161-80A0-E7FD17120E5D}" type="pres">
      <dgm:prSet presAssocID="{ACD9D7BA-E199-46FD-A6AB-2F8CA03CD2C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llseye"/>
        </a:ext>
      </dgm:extLst>
    </dgm:pt>
    <dgm:pt modelId="{95532456-1CBC-48F9-825F-6D5DD13FD88F}" type="pres">
      <dgm:prSet presAssocID="{ACD9D7BA-E199-46FD-A6AB-2F8CA03CD2C2}" presName="spaceRect" presStyleCnt="0"/>
      <dgm:spPr/>
    </dgm:pt>
    <dgm:pt modelId="{F1B072D4-E136-40E1-9885-F508D0940CD1}" type="pres">
      <dgm:prSet presAssocID="{ACD9D7BA-E199-46FD-A6AB-2F8CA03CD2C2}" presName="parTx" presStyleLbl="revTx" presStyleIdx="4" presStyleCnt="6">
        <dgm:presLayoutVars>
          <dgm:chMax val="0"/>
          <dgm:chPref val="0"/>
        </dgm:presLayoutVars>
      </dgm:prSet>
      <dgm:spPr/>
    </dgm:pt>
    <dgm:pt modelId="{FF5C56D0-DD6B-4059-89E6-ECE9AF4522E1}" type="pres">
      <dgm:prSet presAssocID="{ACD9D7BA-E199-46FD-A6AB-2F8CA03CD2C2}" presName="desTx" presStyleLbl="revTx" presStyleIdx="5" presStyleCnt="6">
        <dgm:presLayoutVars/>
      </dgm:prSet>
      <dgm:spPr/>
    </dgm:pt>
  </dgm:ptLst>
  <dgm:cxnLst>
    <dgm:cxn modelId="{AE9D8235-D108-4ABC-9141-0DCB90AD5702}" type="presOf" srcId="{1917A96F-3987-4FB1-83F2-2A56C49EED46}" destId="{AE13CB00-DC62-4FB8-963A-B54265264D73}" srcOrd="0" destOrd="0" presId="urn:microsoft.com/office/officeart/2018/2/layout/IconVerticalSolidList"/>
    <dgm:cxn modelId="{A1F4BB42-B953-4763-9FA1-0AF6240AF37F}" srcId="{09AD74E7-ECD0-4FBD-A4D4-73AD57711490}" destId="{ACD9D7BA-E199-46FD-A6AB-2F8CA03CD2C2}" srcOrd="3" destOrd="0" parTransId="{38265B08-0C24-4815-BFA9-6BBA448ADE93}" sibTransId="{BE7E0DBF-2D9F-4CD4-B99A-E2A7FE62D984}"/>
    <dgm:cxn modelId="{3E68FE43-4DD1-474B-B829-0AFAE7F023CB}" type="presOf" srcId="{09AD74E7-ECD0-4FBD-A4D4-73AD57711490}" destId="{2C26B3D5-61C5-4FE8-8A10-DD6C432110C1}" srcOrd="0" destOrd="0" presId="urn:microsoft.com/office/officeart/2018/2/layout/IconVerticalSolidList"/>
    <dgm:cxn modelId="{18C13E49-79CF-4404-B927-8FE1466B5BAF}" srcId="{DFB616B2-5197-489C-BCC7-91E238694302}" destId="{1917A96F-3987-4FB1-83F2-2A56C49EED46}" srcOrd="0" destOrd="0" parTransId="{27369CA0-2603-4C35-8B5D-3D4AA4455267}" sibTransId="{D3C7D9DD-41A3-44CE-BD29-12182C41D873}"/>
    <dgm:cxn modelId="{DDC1B649-C038-4573-9B72-E55B6B18F5B1}" srcId="{09AD74E7-ECD0-4FBD-A4D4-73AD57711490}" destId="{8499985B-778C-41BA-85D9-7FB10E5047F8}" srcOrd="2" destOrd="0" parTransId="{43B06207-391A-4445-86E5-6141406A9C6C}" sibTransId="{914A1768-8505-467C-866E-E6C06298DEB3}"/>
    <dgm:cxn modelId="{A3F9DA7B-BD37-41C0-BAF5-CE19955AE810}" type="presOf" srcId="{8499985B-778C-41BA-85D9-7FB10E5047F8}" destId="{87367502-E9A7-4389-99AE-68AF7DA13B21}" srcOrd="0" destOrd="0" presId="urn:microsoft.com/office/officeart/2018/2/layout/IconVerticalSolidList"/>
    <dgm:cxn modelId="{41C9917D-6411-407F-BF9D-C5D347DC68B8}" type="presOf" srcId="{DFB616B2-5197-489C-BCC7-91E238694302}" destId="{742F9E9A-DF72-4180-9851-FEA7FB2CDC40}" srcOrd="0" destOrd="0" presId="urn:microsoft.com/office/officeart/2018/2/layout/IconVerticalSolidList"/>
    <dgm:cxn modelId="{55FE3188-9481-4919-A534-8E0F55CA25F7}" type="presOf" srcId="{36DC7CEE-F0A7-42CA-9AFC-E386B35303D2}" destId="{D9749654-2D20-4295-B0A4-C5E638C1A5A8}" srcOrd="0" destOrd="0" presId="urn:microsoft.com/office/officeart/2018/2/layout/IconVerticalSolidList"/>
    <dgm:cxn modelId="{D14D31AB-E614-4A78-9467-C879A4EF3F8A}" type="presOf" srcId="{546ABAAF-AE7D-44B7-B645-A125D952E58A}" destId="{FF5C56D0-DD6B-4059-89E6-ECE9AF4522E1}" srcOrd="0" destOrd="0" presId="urn:microsoft.com/office/officeart/2018/2/layout/IconVerticalSolidList"/>
    <dgm:cxn modelId="{C4EBE0AB-3E71-4C4B-9FD9-7F6BA1BF27AB}" srcId="{09AD74E7-ECD0-4FBD-A4D4-73AD57711490}" destId="{DFB616B2-5197-489C-BCC7-91E238694302}" srcOrd="1" destOrd="0" parTransId="{47B633B0-9E07-4D05-BDEE-8AABD7A21C05}" sibTransId="{6DFA6ADF-4A2F-4716-9A21-343511D3EC9D}"/>
    <dgm:cxn modelId="{D60572AF-A91C-4828-9873-7014F4791ED0}" srcId="{09AD74E7-ECD0-4FBD-A4D4-73AD57711490}" destId="{36DC7CEE-F0A7-42CA-9AFC-E386B35303D2}" srcOrd="0" destOrd="0" parTransId="{12889A04-7B69-45CD-B8F4-DD205C83E47D}" sibTransId="{CDB0AFC6-EDF3-457F-A1FB-D1B454581F5D}"/>
    <dgm:cxn modelId="{E2DD8CD4-DDCC-4C90-A138-ADE80E0896A1}" srcId="{ACD9D7BA-E199-46FD-A6AB-2F8CA03CD2C2}" destId="{546ABAAF-AE7D-44B7-B645-A125D952E58A}" srcOrd="0" destOrd="0" parTransId="{857C45D6-F1A4-4C17-9F63-C1BD70D3E0B8}" sibTransId="{7241399B-4809-40C6-B47B-5B9CED094E3A}"/>
    <dgm:cxn modelId="{7E1D29F8-8536-47EA-B63C-2323A396F56D}" type="presOf" srcId="{ACD9D7BA-E199-46FD-A6AB-2F8CA03CD2C2}" destId="{F1B072D4-E136-40E1-9885-F508D0940CD1}" srcOrd="0" destOrd="0" presId="urn:microsoft.com/office/officeart/2018/2/layout/IconVerticalSolidList"/>
    <dgm:cxn modelId="{F1A5C3A3-9518-40F8-818F-B64B9E175ACB}" type="presParOf" srcId="{2C26B3D5-61C5-4FE8-8A10-DD6C432110C1}" destId="{92C1DD39-5E3A-41C5-89A1-42F8C86577B8}" srcOrd="0" destOrd="0" presId="urn:microsoft.com/office/officeart/2018/2/layout/IconVerticalSolidList"/>
    <dgm:cxn modelId="{0682ADE0-4445-4E69-8A4F-0455686ACE00}" type="presParOf" srcId="{92C1DD39-5E3A-41C5-89A1-42F8C86577B8}" destId="{038F49D1-8842-4E0C-8EA8-020F95F73812}" srcOrd="0" destOrd="0" presId="urn:microsoft.com/office/officeart/2018/2/layout/IconVerticalSolidList"/>
    <dgm:cxn modelId="{A587DDF3-F4D8-4F4C-805F-72A625D30691}" type="presParOf" srcId="{92C1DD39-5E3A-41C5-89A1-42F8C86577B8}" destId="{D351E1BA-4B75-44D5-985D-D58E9C3CD339}" srcOrd="1" destOrd="0" presId="urn:microsoft.com/office/officeart/2018/2/layout/IconVerticalSolidList"/>
    <dgm:cxn modelId="{67422EBB-2859-474C-8D47-A18B51F79734}" type="presParOf" srcId="{92C1DD39-5E3A-41C5-89A1-42F8C86577B8}" destId="{54AA0D2B-3912-48A2-AB1A-6D7CFCBF9681}" srcOrd="2" destOrd="0" presId="urn:microsoft.com/office/officeart/2018/2/layout/IconVerticalSolidList"/>
    <dgm:cxn modelId="{E7A70AE0-D50F-48D0-BCF0-241DE0F6ACB5}" type="presParOf" srcId="{92C1DD39-5E3A-41C5-89A1-42F8C86577B8}" destId="{D9749654-2D20-4295-B0A4-C5E638C1A5A8}" srcOrd="3" destOrd="0" presId="urn:microsoft.com/office/officeart/2018/2/layout/IconVerticalSolidList"/>
    <dgm:cxn modelId="{FFBF435F-1084-4130-B1C2-B8A3B4C2E16B}" type="presParOf" srcId="{2C26B3D5-61C5-4FE8-8A10-DD6C432110C1}" destId="{E3946875-1E13-48C9-A81C-C69E13ACBC89}" srcOrd="1" destOrd="0" presId="urn:microsoft.com/office/officeart/2018/2/layout/IconVerticalSolidList"/>
    <dgm:cxn modelId="{C13D5EA4-E5C4-494D-BE8C-AF3BE4F475B0}" type="presParOf" srcId="{2C26B3D5-61C5-4FE8-8A10-DD6C432110C1}" destId="{456D4A58-1BB2-4415-B83C-100D917C8483}" srcOrd="2" destOrd="0" presId="urn:microsoft.com/office/officeart/2018/2/layout/IconVerticalSolidList"/>
    <dgm:cxn modelId="{6821F2C1-0C92-4705-B98C-FD757240B94E}" type="presParOf" srcId="{456D4A58-1BB2-4415-B83C-100D917C8483}" destId="{5CF6CE23-80D2-4A43-ACE4-208A9A31942B}" srcOrd="0" destOrd="0" presId="urn:microsoft.com/office/officeart/2018/2/layout/IconVerticalSolidList"/>
    <dgm:cxn modelId="{04D12D39-9F1E-4CCE-916A-A28CF70F47E2}" type="presParOf" srcId="{456D4A58-1BB2-4415-B83C-100D917C8483}" destId="{AEEB90AE-2EBE-4B70-8A30-F6F03092D644}" srcOrd="1" destOrd="0" presId="urn:microsoft.com/office/officeart/2018/2/layout/IconVerticalSolidList"/>
    <dgm:cxn modelId="{9233DF2A-0595-4B30-BD46-BB336359DE89}" type="presParOf" srcId="{456D4A58-1BB2-4415-B83C-100D917C8483}" destId="{05D538E0-31E5-4574-A41B-5189014E3197}" srcOrd="2" destOrd="0" presId="urn:microsoft.com/office/officeart/2018/2/layout/IconVerticalSolidList"/>
    <dgm:cxn modelId="{40D55A87-A8B5-409B-A11B-937C1C7F83D4}" type="presParOf" srcId="{456D4A58-1BB2-4415-B83C-100D917C8483}" destId="{742F9E9A-DF72-4180-9851-FEA7FB2CDC40}" srcOrd="3" destOrd="0" presId="urn:microsoft.com/office/officeart/2018/2/layout/IconVerticalSolidList"/>
    <dgm:cxn modelId="{AF10C9A6-0211-4F21-9D4F-6D427DCCB7C3}" type="presParOf" srcId="{456D4A58-1BB2-4415-B83C-100D917C8483}" destId="{AE13CB00-DC62-4FB8-963A-B54265264D73}" srcOrd="4" destOrd="0" presId="urn:microsoft.com/office/officeart/2018/2/layout/IconVerticalSolidList"/>
    <dgm:cxn modelId="{462BA1A4-0292-4F87-958B-2CD6EA9BB0C0}" type="presParOf" srcId="{2C26B3D5-61C5-4FE8-8A10-DD6C432110C1}" destId="{69682FE7-085E-4D40-9B2A-4E3092424AC8}" srcOrd="3" destOrd="0" presId="urn:microsoft.com/office/officeart/2018/2/layout/IconVerticalSolidList"/>
    <dgm:cxn modelId="{55BD43E6-F56D-4D2D-9694-58A38275F0EF}" type="presParOf" srcId="{2C26B3D5-61C5-4FE8-8A10-DD6C432110C1}" destId="{42160BF7-F15A-4E34-8BD7-A3C36584ED66}" srcOrd="4" destOrd="0" presId="urn:microsoft.com/office/officeart/2018/2/layout/IconVerticalSolidList"/>
    <dgm:cxn modelId="{3C0DA2CB-440A-4C85-910D-E2B52A8AE36D}" type="presParOf" srcId="{42160BF7-F15A-4E34-8BD7-A3C36584ED66}" destId="{7917F7B2-52EE-49AC-927A-C3462318FA50}" srcOrd="0" destOrd="0" presId="urn:microsoft.com/office/officeart/2018/2/layout/IconVerticalSolidList"/>
    <dgm:cxn modelId="{A414A00A-A12F-47D6-8538-0910CE7DA0A6}" type="presParOf" srcId="{42160BF7-F15A-4E34-8BD7-A3C36584ED66}" destId="{D42F1A96-B67F-45DB-90DC-6B92927E97AA}" srcOrd="1" destOrd="0" presId="urn:microsoft.com/office/officeart/2018/2/layout/IconVerticalSolidList"/>
    <dgm:cxn modelId="{44D36395-93DD-41EE-B4DF-391490FDA042}" type="presParOf" srcId="{42160BF7-F15A-4E34-8BD7-A3C36584ED66}" destId="{EB0512B6-D7DC-4FEC-A25B-36CD6E5092D5}" srcOrd="2" destOrd="0" presId="urn:microsoft.com/office/officeart/2018/2/layout/IconVerticalSolidList"/>
    <dgm:cxn modelId="{D3D396AA-F2F5-4A8B-B1DA-15057C2B700F}" type="presParOf" srcId="{42160BF7-F15A-4E34-8BD7-A3C36584ED66}" destId="{87367502-E9A7-4389-99AE-68AF7DA13B21}" srcOrd="3" destOrd="0" presId="urn:microsoft.com/office/officeart/2018/2/layout/IconVerticalSolidList"/>
    <dgm:cxn modelId="{35B834DF-8094-4056-951C-5139007D2D08}" type="presParOf" srcId="{2C26B3D5-61C5-4FE8-8A10-DD6C432110C1}" destId="{C9BB48BC-EC44-49B7-A05C-DABBB332B21E}" srcOrd="5" destOrd="0" presId="urn:microsoft.com/office/officeart/2018/2/layout/IconVerticalSolidList"/>
    <dgm:cxn modelId="{33F3706E-D111-423E-BF05-1AB7C713E38A}" type="presParOf" srcId="{2C26B3D5-61C5-4FE8-8A10-DD6C432110C1}" destId="{7C1550AE-483C-47C0-BB01-673AF8F29181}" srcOrd="6" destOrd="0" presId="urn:microsoft.com/office/officeart/2018/2/layout/IconVerticalSolidList"/>
    <dgm:cxn modelId="{CE0E0E36-05B9-4AEB-82F3-950E354B4E62}" type="presParOf" srcId="{7C1550AE-483C-47C0-BB01-673AF8F29181}" destId="{2E9C2165-FE81-4EC8-87EA-0BB48A8D8992}" srcOrd="0" destOrd="0" presId="urn:microsoft.com/office/officeart/2018/2/layout/IconVerticalSolidList"/>
    <dgm:cxn modelId="{1E5145B9-5C73-413A-B510-F07FC2C0D572}" type="presParOf" srcId="{7C1550AE-483C-47C0-BB01-673AF8F29181}" destId="{E865292D-5B16-4161-80A0-E7FD17120E5D}" srcOrd="1" destOrd="0" presId="urn:microsoft.com/office/officeart/2018/2/layout/IconVerticalSolidList"/>
    <dgm:cxn modelId="{5CD1F98F-4AB1-4B63-BD03-12F4517FB81A}" type="presParOf" srcId="{7C1550AE-483C-47C0-BB01-673AF8F29181}" destId="{95532456-1CBC-48F9-825F-6D5DD13FD88F}" srcOrd="2" destOrd="0" presId="urn:microsoft.com/office/officeart/2018/2/layout/IconVerticalSolidList"/>
    <dgm:cxn modelId="{649B0D35-1DCB-49C4-B0E3-249FDCD3400F}" type="presParOf" srcId="{7C1550AE-483C-47C0-BB01-673AF8F29181}" destId="{F1B072D4-E136-40E1-9885-F508D0940CD1}" srcOrd="3" destOrd="0" presId="urn:microsoft.com/office/officeart/2018/2/layout/IconVerticalSolidList"/>
    <dgm:cxn modelId="{026B6CA2-8347-44F6-B56B-8E7E371910E4}" type="presParOf" srcId="{7C1550AE-483C-47C0-BB01-673AF8F29181}" destId="{FF5C56D0-DD6B-4059-89E6-ECE9AF4522E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7EFE76-407D-4E02-A2F1-3E76A7E931F5}" type="doc">
      <dgm:prSet loTypeId="urn:microsoft.com/office/officeart/2018/5/layout/CenteredIconLabelDescriptionList" loCatId="icon" qsTypeId="urn:microsoft.com/office/officeart/2005/8/quickstyle/simple4" qsCatId="simple" csTypeId="urn:microsoft.com/office/officeart/2018/5/colors/Iconchunking_neutralbg_accent0_3" csCatId="mainScheme" phldr="1"/>
      <dgm:spPr/>
      <dgm:t>
        <a:bodyPr/>
        <a:lstStyle/>
        <a:p>
          <a:endParaRPr lang="en-US"/>
        </a:p>
      </dgm:t>
    </dgm:pt>
    <dgm:pt modelId="{B37C7F3C-1C96-4FBC-A89B-2F531309BB9E}">
      <dgm:prSet custT="1"/>
      <dgm:spPr/>
      <dgm:t>
        <a:bodyPr/>
        <a:lstStyle/>
        <a:p>
          <a:pPr>
            <a:defRPr b="1"/>
          </a:pPr>
          <a:r>
            <a:rPr lang="en-US" sz="1800" dirty="0"/>
            <a:t>The New York State Education Department (NYSED) has established a new set of indicators to measure school performance</a:t>
          </a:r>
        </a:p>
      </dgm:t>
    </dgm:pt>
    <dgm:pt modelId="{71D3DD8C-2693-4075-802E-552CF3E7CC99}" type="parTrans" cxnId="{44903137-60DF-48C8-A182-1780C620EC50}">
      <dgm:prSet/>
      <dgm:spPr/>
      <dgm:t>
        <a:bodyPr/>
        <a:lstStyle/>
        <a:p>
          <a:endParaRPr lang="en-US"/>
        </a:p>
      </dgm:t>
    </dgm:pt>
    <dgm:pt modelId="{8FDEE362-20BC-4BB0-82FD-1B9AFC890E00}" type="sibTrans" cxnId="{44903137-60DF-48C8-A182-1780C620EC50}">
      <dgm:prSet/>
      <dgm:spPr/>
      <dgm:t>
        <a:bodyPr/>
        <a:lstStyle/>
        <a:p>
          <a:endParaRPr lang="en-US"/>
        </a:p>
      </dgm:t>
    </dgm:pt>
    <dgm:pt modelId="{AA0FDA00-896C-40C5-BA9E-A8ECF0B5DBED}">
      <dgm:prSet/>
      <dgm:spPr/>
      <dgm:t>
        <a:bodyPr/>
        <a:lstStyle/>
        <a:p>
          <a:pPr>
            <a:defRPr b="1"/>
          </a:pPr>
          <a:r>
            <a:rPr lang="en-US" dirty="0"/>
            <a:t>More than a thousand people—parents, educators— as well as national experts offered input </a:t>
          </a:r>
        </a:p>
      </dgm:t>
    </dgm:pt>
    <dgm:pt modelId="{E141ECB4-06B5-48E7-959A-D45257EACDD1}" type="parTrans" cxnId="{69BF580B-6423-467D-9FE5-56C7529906AD}">
      <dgm:prSet/>
      <dgm:spPr/>
      <dgm:t>
        <a:bodyPr/>
        <a:lstStyle/>
        <a:p>
          <a:endParaRPr lang="en-US"/>
        </a:p>
      </dgm:t>
    </dgm:pt>
    <dgm:pt modelId="{5064C0D1-CCC6-4920-B91D-23ADF0A2BFB5}" type="sibTrans" cxnId="{69BF580B-6423-467D-9FE5-56C7529906AD}">
      <dgm:prSet/>
      <dgm:spPr/>
      <dgm:t>
        <a:bodyPr/>
        <a:lstStyle/>
        <a:p>
          <a:endParaRPr lang="en-US"/>
        </a:p>
      </dgm:t>
    </dgm:pt>
    <dgm:pt modelId="{F9EA10E2-6C8E-47F9-8B51-D75CECCB4080}">
      <dgm:prSet/>
      <dgm:spPr/>
      <dgm:t>
        <a:bodyPr/>
        <a:lstStyle/>
        <a:p>
          <a:pPr>
            <a:defRPr b="1"/>
          </a:pPr>
          <a:r>
            <a:rPr lang="en-US"/>
            <a:t>Broader than in the past</a:t>
          </a:r>
        </a:p>
      </dgm:t>
    </dgm:pt>
    <dgm:pt modelId="{734555EA-3A41-457C-B946-A5C872B8EAF9}" type="parTrans" cxnId="{2D4FAF97-8FBB-408E-A17A-22DBE51282D3}">
      <dgm:prSet/>
      <dgm:spPr/>
      <dgm:t>
        <a:bodyPr/>
        <a:lstStyle/>
        <a:p>
          <a:endParaRPr lang="en-US"/>
        </a:p>
      </dgm:t>
    </dgm:pt>
    <dgm:pt modelId="{5C2C1670-C7E9-49E5-B969-BBEB564447D8}" type="sibTrans" cxnId="{2D4FAF97-8FBB-408E-A17A-22DBE51282D3}">
      <dgm:prSet/>
      <dgm:spPr/>
      <dgm:t>
        <a:bodyPr/>
        <a:lstStyle/>
        <a:p>
          <a:endParaRPr lang="en-US"/>
        </a:p>
      </dgm:t>
    </dgm:pt>
    <dgm:pt modelId="{032C7E8B-B52C-49F1-B5F3-EB20503652C7}">
      <dgm:prSet/>
      <dgm:spPr/>
      <dgm:t>
        <a:bodyPr/>
        <a:lstStyle/>
        <a:p>
          <a:r>
            <a:rPr lang="en-US" dirty="0"/>
            <a:t>Much stronger focus on student growth and progress</a:t>
          </a:r>
        </a:p>
      </dgm:t>
    </dgm:pt>
    <dgm:pt modelId="{E2F138F6-45E2-410E-BB9D-810626AFE9E1}" type="parTrans" cxnId="{813443D6-470C-413F-99B9-BE80B245B171}">
      <dgm:prSet/>
      <dgm:spPr/>
      <dgm:t>
        <a:bodyPr/>
        <a:lstStyle/>
        <a:p>
          <a:endParaRPr lang="en-US"/>
        </a:p>
      </dgm:t>
    </dgm:pt>
    <dgm:pt modelId="{39B94BFB-7A44-45D6-B91C-95A840A48824}" type="sibTrans" cxnId="{813443D6-470C-413F-99B9-BE80B245B171}">
      <dgm:prSet/>
      <dgm:spPr/>
      <dgm:t>
        <a:bodyPr/>
        <a:lstStyle/>
        <a:p>
          <a:endParaRPr lang="en-US"/>
        </a:p>
      </dgm:t>
    </dgm:pt>
    <dgm:pt modelId="{3E16D3BC-FBCC-49CF-89D1-8C65CC4E401C}">
      <dgm:prSet/>
      <dgm:spPr/>
      <dgm:t>
        <a:bodyPr/>
        <a:lstStyle/>
        <a:p>
          <a:r>
            <a:rPr lang="en-US"/>
            <a:t>More comprehensive look at school performance</a:t>
          </a:r>
        </a:p>
      </dgm:t>
    </dgm:pt>
    <dgm:pt modelId="{B96FB655-FB5D-4C6D-97FB-F29E8C3E7382}" type="parTrans" cxnId="{65B8B86F-CC4E-4EBF-8C3E-FC0EE958120F}">
      <dgm:prSet/>
      <dgm:spPr/>
      <dgm:t>
        <a:bodyPr/>
        <a:lstStyle/>
        <a:p>
          <a:endParaRPr lang="en-US"/>
        </a:p>
      </dgm:t>
    </dgm:pt>
    <dgm:pt modelId="{1A2CB5F6-2C1A-45DC-B839-3A9DEA2A40D2}" type="sibTrans" cxnId="{65B8B86F-CC4E-4EBF-8C3E-FC0EE958120F}">
      <dgm:prSet/>
      <dgm:spPr/>
      <dgm:t>
        <a:bodyPr/>
        <a:lstStyle/>
        <a:p>
          <a:endParaRPr lang="en-US"/>
        </a:p>
      </dgm:t>
    </dgm:pt>
    <dgm:pt modelId="{E0E36D3C-A7BC-4C4F-855A-84908D3414BF}" type="pres">
      <dgm:prSet presAssocID="{7F7EFE76-407D-4E02-A2F1-3E76A7E931F5}" presName="root" presStyleCnt="0">
        <dgm:presLayoutVars>
          <dgm:dir/>
          <dgm:resizeHandles val="exact"/>
        </dgm:presLayoutVars>
      </dgm:prSet>
      <dgm:spPr/>
    </dgm:pt>
    <dgm:pt modelId="{CD6774A8-3217-4D04-ACA3-FC46F6082578}" type="pres">
      <dgm:prSet presAssocID="{B37C7F3C-1C96-4FBC-A89B-2F531309BB9E}" presName="compNode" presStyleCnt="0"/>
      <dgm:spPr/>
    </dgm:pt>
    <dgm:pt modelId="{E2464B8C-6D3A-47F2-BB5B-A894A054A595}" type="pres">
      <dgm:prSet presAssocID="{B37C7F3C-1C96-4FBC-A89B-2F531309BB9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DC4DF008-9461-4948-B89D-221954B87FF3}" type="pres">
      <dgm:prSet presAssocID="{B37C7F3C-1C96-4FBC-A89B-2F531309BB9E}" presName="iconSpace" presStyleCnt="0"/>
      <dgm:spPr/>
    </dgm:pt>
    <dgm:pt modelId="{7BB857D1-8E56-4665-AFA5-0CE694009F4A}" type="pres">
      <dgm:prSet presAssocID="{B37C7F3C-1C96-4FBC-A89B-2F531309BB9E}" presName="parTx" presStyleLbl="revTx" presStyleIdx="0" presStyleCnt="6">
        <dgm:presLayoutVars>
          <dgm:chMax val="0"/>
          <dgm:chPref val="0"/>
        </dgm:presLayoutVars>
      </dgm:prSet>
      <dgm:spPr/>
    </dgm:pt>
    <dgm:pt modelId="{4B342044-A946-4EE4-BD4B-F3082A2309BB}" type="pres">
      <dgm:prSet presAssocID="{B37C7F3C-1C96-4FBC-A89B-2F531309BB9E}" presName="txSpace" presStyleCnt="0"/>
      <dgm:spPr/>
    </dgm:pt>
    <dgm:pt modelId="{13AE8D3F-2AEC-4B1D-BC41-D22BFDD8005A}" type="pres">
      <dgm:prSet presAssocID="{B37C7F3C-1C96-4FBC-A89B-2F531309BB9E}" presName="desTx" presStyleLbl="revTx" presStyleIdx="1" presStyleCnt="6">
        <dgm:presLayoutVars/>
      </dgm:prSet>
      <dgm:spPr/>
    </dgm:pt>
    <dgm:pt modelId="{05D61304-E9C5-4EED-89E4-7BC48FE88860}" type="pres">
      <dgm:prSet presAssocID="{8FDEE362-20BC-4BB0-82FD-1B9AFC890E00}" presName="sibTrans" presStyleCnt="0"/>
      <dgm:spPr/>
    </dgm:pt>
    <dgm:pt modelId="{776AB841-8068-4443-AF25-04B38CD6455E}" type="pres">
      <dgm:prSet presAssocID="{AA0FDA00-896C-40C5-BA9E-A8ECF0B5DBED}" presName="compNode" presStyleCnt="0"/>
      <dgm:spPr/>
    </dgm:pt>
    <dgm:pt modelId="{662C0967-B965-4405-9E1B-28E0554DBB20}" type="pres">
      <dgm:prSet presAssocID="{AA0FDA00-896C-40C5-BA9E-A8ECF0B5DBE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BC9C5590-521B-4B39-9C88-DADE026E7DA5}" type="pres">
      <dgm:prSet presAssocID="{AA0FDA00-896C-40C5-BA9E-A8ECF0B5DBED}" presName="iconSpace" presStyleCnt="0"/>
      <dgm:spPr/>
    </dgm:pt>
    <dgm:pt modelId="{07C539BC-736C-45D8-8A63-6C508C719698}" type="pres">
      <dgm:prSet presAssocID="{AA0FDA00-896C-40C5-BA9E-A8ECF0B5DBED}" presName="parTx" presStyleLbl="revTx" presStyleIdx="2" presStyleCnt="6">
        <dgm:presLayoutVars>
          <dgm:chMax val="0"/>
          <dgm:chPref val="0"/>
        </dgm:presLayoutVars>
      </dgm:prSet>
      <dgm:spPr/>
    </dgm:pt>
    <dgm:pt modelId="{C1C6B795-08BE-45B8-B4C5-97E2933A3ADA}" type="pres">
      <dgm:prSet presAssocID="{AA0FDA00-896C-40C5-BA9E-A8ECF0B5DBED}" presName="txSpace" presStyleCnt="0"/>
      <dgm:spPr/>
    </dgm:pt>
    <dgm:pt modelId="{D2E7B64F-702C-43F7-9D7B-15F992534D7B}" type="pres">
      <dgm:prSet presAssocID="{AA0FDA00-896C-40C5-BA9E-A8ECF0B5DBED}" presName="desTx" presStyleLbl="revTx" presStyleIdx="3" presStyleCnt="6">
        <dgm:presLayoutVars/>
      </dgm:prSet>
      <dgm:spPr/>
    </dgm:pt>
    <dgm:pt modelId="{D75DB813-40F3-47A4-A508-92AA9A4A21BB}" type="pres">
      <dgm:prSet presAssocID="{5064C0D1-CCC6-4920-B91D-23ADF0A2BFB5}" presName="sibTrans" presStyleCnt="0"/>
      <dgm:spPr/>
    </dgm:pt>
    <dgm:pt modelId="{B10B355E-CD6F-4736-B78C-BEEDFFA158B5}" type="pres">
      <dgm:prSet presAssocID="{F9EA10E2-6C8E-47F9-8B51-D75CECCB4080}" presName="compNode" presStyleCnt="0"/>
      <dgm:spPr/>
    </dgm:pt>
    <dgm:pt modelId="{25F115BB-17BF-485B-BC95-1E04FFB7E341}" type="pres">
      <dgm:prSet presAssocID="{F9EA10E2-6C8E-47F9-8B51-D75CECCB408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pward trend"/>
        </a:ext>
      </dgm:extLst>
    </dgm:pt>
    <dgm:pt modelId="{5EE1E1C6-9D8D-4080-9103-562D13115BFB}" type="pres">
      <dgm:prSet presAssocID="{F9EA10E2-6C8E-47F9-8B51-D75CECCB4080}" presName="iconSpace" presStyleCnt="0"/>
      <dgm:spPr/>
    </dgm:pt>
    <dgm:pt modelId="{7038918F-AFB9-46BF-85AD-CC0C0D8E2538}" type="pres">
      <dgm:prSet presAssocID="{F9EA10E2-6C8E-47F9-8B51-D75CECCB4080}" presName="parTx" presStyleLbl="revTx" presStyleIdx="4" presStyleCnt="6">
        <dgm:presLayoutVars>
          <dgm:chMax val="0"/>
          <dgm:chPref val="0"/>
        </dgm:presLayoutVars>
      </dgm:prSet>
      <dgm:spPr/>
    </dgm:pt>
    <dgm:pt modelId="{20FFE7E5-9FAE-48B4-BC7F-055251403005}" type="pres">
      <dgm:prSet presAssocID="{F9EA10E2-6C8E-47F9-8B51-D75CECCB4080}" presName="txSpace" presStyleCnt="0"/>
      <dgm:spPr/>
    </dgm:pt>
    <dgm:pt modelId="{0A3C5F8A-7002-41B1-8288-782173A3F449}" type="pres">
      <dgm:prSet presAssocID="{F9EA10E2-6C8E-47F9-8B51-D75CECCB4080}" presName="desTx" presStyleLbl="revTx" presStyleIdx="5" presStyleCnt="6" custLinFactY="-16255" custLinFactNeighborX="13" custLinFactNeighborY="-100000">
        <dgm:presLayoutVars/>
      </dgm:prSet>
      <dgm:spPr/>
    </dgm:pt>
  </dgm:ptLst>
  <dgm:cxnLst>
    <dgm:cxn modelId="{850E5F05-E09D-4D43-8823-C04C9D6CDC83}" type="presOf" srcId="{B37C7F3C-1C96-4FBC-A89B-2F531309BB9E}" destId="{7BB857D1-8E56-4665-AFA5-0CE694009F4A}" srcOrd="0" destOrd="0" presId="urn:microsoft.com/office/officeart/2018/5/layout/CenteredIconLabelDescriptionList"/>
    <dgm:cxn modelId="{69BF580B-6423-467D-9FE5-56C7529906AD}" srcId="{7F7EFE76-407D-4E02-A2F1-3E76A7E931F5}" destId="{AA0FDA00-896C-40C5-BA9E-A8ECF0B5DBED}" srcOrd="1" destOrd="0" parTransId="{E141ECB4-06B5-48E7-959A-D45257EACDD1}" sibTransId="{5064C0D1-CCC6-4920-B91D-23ADF0A2BFB5}"/>
    <dgm:cxn modelId="{44903137-60DF-48C8-A182-1780C620EC50}" srcId="{7F7EFE76-407D-4E02-A2F1-3E76A7E931F5}" destId="{B37C7F3C-1C96-4FBC-A89B-2F531309BB9E}" srcOrd="0" destOrd="0" parTransId="{71D3DD8C-2693-4075-802E-552CF3E7CC99}" sibTransId="{8FDEE362-20BC-4BB0-82FD-1B9AFC890E00}"/>
    <dgm:cxn modelId="{B7CCAC44-8DD2-41CE-B3B8-EF14BE5AC5F4}" type="presOf" srcId="{3E16D3BC-FBCC-49CF-89D1-8C65CC4E401C}" destId="{0A3C5F8A-7002-41B1-8288-782173A3F449}" srcOrd="0" destOrd="1" presId="urn:microsoft.com/office/officeart/2018/5/layout/CenteredIconLabelDescriptionList"/>
    <dgm:cxn modelId="{FC24DD47-E5C0-44D3-B743-625247F3CFC9}" type="presOf" srcId="{F9EA10E2-6C8E-47F9-8B51-D75CECCB4080}" destId="{7038918F-AFB9-46BF-85AD-CC0C0D8E2538}" srcOrd="0" destOrd="0" presId="urn:microsoft.com/office/officeart/2018/5/layout/CenteredIconLabelDescriptionList"/>
    <dgm:cxn modelId="{65B8B86F-CC4E-4EBF-8C3E-FC0EE958120F}" srcId="{F9EA10E2-6C8E-47F9-8B51-D75CECCB4080}" destId="{3E16D3BC-FBCC-49CF-89D1-8C65CC4E401C}" srcOrd="1" destOrd="0" parTransId="{B96FB655-FB5D-4C6D-97FB-F29E8C3E7382}" sibTransId="{1A2CB5F6-2C1A-45DC-B839-3A9DEA2A40D2}"/>
    <dgm:cxn modelId="{E6188485-D30D-4F39-81D4-16F267C9B3F7}" type="presOf" srcId="{AA0FDA00-896C-40C5-BA9E-A8ECF0B5DBED}" destId="{07C539BC-736C-45D8-8A63-6C508C719698}" srcOrd="0" destOrd="0" presId="urn:microsoft.com/office/officeart/2018/5/layout/CenteredIconLabelDescriptionList"/>
    <dgm:cxn modelId="{E3184990-FED6-488C-9CFE-B9A6F382F559}" type="presOf" srcId="{032C7E8B-B52C-49F1-B5F3-EB20503652C7}" destId="{0A3C5F8A-7002-41B1-8288-782173A3F449}" srcOrd="0" destOrd="0" presId="urn:microsoft.com/office/officeart/2018/5/layout/CenteredIconLabelDescriptionList"/>
    <dgm:cxn modelId="{2D4FAF97-8FBB-408E-A17A-22DBE51282D3}" srcId="{7F7EFE76-407D-4E02-A2F1-3E76A7E931F5}" destId="{F9EA10E2-6C8E-47F9-8B51-D75CECCB4080}" srcOrd="2" destOrd="0" parTransId="{734555EA-3A41-457C-B946-A5C872B8EAF9}" sibTransId="{5C2C1670-C7E9-49E5-B969-BBEB564447D8}"/>
    <dgm:cxn modelId="{813443D6-470C-413F-99B9-BE80B245B171}" srcId="{F9EA10E2-6C8E-47F9-8B51-D75CECCB4080}" destId="{032C7E8B-B52C-49F1-B5F3-EB20503652C7}" srcOrd="0" destOrd="0" parTransId="{E2F138F6-45E2-410E-BB9D-810626AFE9E1}" sibTransId="{39B94BFB-7A44-45D6-B91C-95A840A48824}"/>
    <dgm:cxn modelId="{780498DB-F8A4-463C-B9C8-9E80D77E58AA}" type="presOf" srcId="{7F7EFE76-407D-4E02-A2F1-3E76A7E931F5}" destId="{E0E36D3C-A7BC-4C4F-855A-84908D3414BF}" srcOrd="0" destOrd="0" presId="urn:microsoft.com/office/officeart/2018/5/layout/CenteredIconLabelDescriptionList"/>
    <dgm:cxn modelId="{910DCF52-13D8-4E93-BF43-C8879345AB2F}" type="presParOf" srcId="{E0E36D3C-A7BC-4C4F-855A-84908D3414BF}" destId="{CD6774A8-3217-4D04-ACA3-FC46F6082578}" srcOrd="0" destOrd="0" presId="urn:microsoft.com/office/officeart/2018/5/layout/CenteredIconLabelDescriptionList"/>
    <dgm:cxn modelId="{CB2ACD47-F787-4C90-87EB-356E60569416}" type="presParOf" srcId="{CD6774A8-3217-4D04-ACA3-FC46F6082578}" destId="{E2464B8C-6D3A-47F2-BB5B-A894A054A595}" srcOrd="0" destOrd="0" presId="urn:microsoft.com/office/officeart/2018/5/layout/CenteredIconLabelDescriptionList"/>
    <dgm:cxn modelId="{579F3DC4-AE7A-4CA9-B6FE-6C4947397FC9}" type="presParOf" srcId="{CD6774A8-3217-4D04-ACA3-FC46F6082578}" destId="{DC4DF008-9461-4948-B89D-221954B87FF3}" srcOrd="1" destOrd="0" presId="urn:microsoft.com/office/officeart/2018/5/layout/CenteredIconLabelDescriptionList"/>
    <dgm:cxn modelId="{399A5E09-6E1B-4A2B-AF19-FE8C30BB1236}" type="presParOf" srcId="{CD6774A8-3217-4D04-ACA3-FC46F6082578}" destId="{7BB857D1-8E56-4665-AFA5-0CE694009F4A}" srcOrd="2" destOrd="0" presId="urn:microsoft.com/office/officeart/2018/5/layout/CenteredIconLabelDescriptionList"/>
    <dgm:cxn modelId="{916F177F-B106-4544-B485-87FFCBC45CD1}" type="presParOf" srcId="{CD6774A8-3217-4D04-ACA3-FC46F6082578}" destId="{4B342044-A946-4EE4-BD4B-F3082A2309BB}" srcOrd="3" destOrd="0" presId="urn:microsoft.com/office/officeart/2018/5/layout/CenteredIconLabelDescriptionList"/>
    <dgm:cxn modelId="{E66A6564-606A-4D87-9AAC-0B7BC31A041E}" type="presParOf" srcId="{CD6774A8-3217-4D04-ACA3-FC46F6082578}" destId="{13AE8D3F-2AEC-4B1D-BC41-D22BFDD8005A}" srcOrd="4" destOrd="0" presId="urn:microsoft.com/office/officeart/2018/5/layout/CenteredIconLabelDescriptionList"/>
    <dgm:cxn modelId="{4064038D-6A00-43FE-92F2-A11DD27994B8}" type="presParOf" srcId="{E0E36D3C-A7BC-4C4F-855A-84908D3414BF}" destId="{05D61304-E9C5-4EED-89E4-7BC48FE88860}" srcOrd="1" destOrd="0" presId="urn:microsoft.com/office/officeart/2018/5/layout/CenteredIconLabelDescriptionList"/>
    <dgm:cxn modelId="{EEA6CA68-B2D8-470F-A741-5E2948942C10}" type="presParOf" srcId="{E0E36D3C-A7BC-4C4F-855A-84908D3414BF}" destId="{776AB841-8068-4443-AF25-04B38CD6455E}" srcOrd="2" destOrd="0" presId="urn:microsoft.com/office/officeart/2018/5/layout/CenteredIconLabelDescriptionList"/>
    <dgm:cxn modelId="{78B39140-7724-4387-8A8A-A963EE6D9804}" type="presParOf" srcId="{776AB841-8068-4443-AF25-04B38CD6455E}" destId="{662C0967-B965-4405-9E1B-28E0554DBB20}" srcOrd="0" destOrd="0" presId="urn:microsoft.com/office/officeart/2018/5/layout/CenteredIconLabelDescriptionList"/>
    <dgm:cxn modelId="{CEDD6E7F-F4DE-4B19-8CA8-99697BD9031D}" type="presParOf" srcId="{776AB841-8068-4443-AF25-04B38CD6455E}" destId="{BC9C5590-521B-4B39-9C88-DADE026E7DA5}" srcOrd="1" destOrd="0" presId="urn:microsoft.com/office/officeart/2018/5/layout/CenteredIconLabelDescriptionList"/>
    <dgm:cxn modelId="{E32C5D31-45D9-4649-B862-43AB56C54770}" type="presParOf" srcId="{776AB841-8068-4443-AF25-04B38CD6455E}" destId="{07C539BC-736C-45D8-8A63-6C508C719698}" srcOrd="2" destOrd="0" presId="urn:microsoft.com/office/officeart/2018/5/layout/CenteredIconLabelDescriptionList"/>
    <dgm:cxn modelId="{3C2B8E5B-0018-4582-BA29-EFAB2E1AA1E5}" type="presParOf" srcId="{776AB841-8068-4443-AF25-04B38CD6455E}" destId="{C1C6B795-08BE-45B8-B4C5-97E2933A3ADA}" srcOrd="3" destOrd="0" presId="urn:microsoft.com/office/officeart/2018/5/layout/CenteredIconLabelDescriptionList"/>
    <dgm:cxn modelId="{5B370954-DBDE-436C-9E72-31E02B4930AC}" type="presParOf" srcId="{776AB841-8068-4443-AF25-04B38CD6455E}" destId="{D2E7B64F-702C-43F7-9D7B-15F992534D7B}" srcOrd="4" destOrd="0" presId="urn:microsoft.com/office/officeart/2018/5/layout/CenteredIconLabelDescriptionList"/>
    <dgm:cxn modelId="{A15878D5-D494-485F-891C-6D543E01E81E}" type="presParOf" srcId="{E0E36D3C-A7BC-4C4F-855A-84908D3414BF}" destId="{D75DB813-40F3-47A4-A508-92AA9A4A21BB}" srcOrd="3" destOrd="0" presId="urn:microsoft.com/office/officeart/2018/5/layout/CenteredIconLabelDescriptionList"/>
    <dgm:cxn modelId="{D5E25262-1873-49E1-83A1-73F5F3ACE5F3}" type="presParOf" srcId="{E0E36D3C-A7BC-4C4F-855A-84908D3414BF}" destId="{B10B355E-CD6F-4736-B78C-BEEDFFA158B5}" srcOrd="4" destOrd="0" presId="urn:microsoft.com/office/officeart/2018/5/layout/CenteredIconLabelDescriptionList"/>
    <dgm:cxn modelId="{C1C7CE23-C04A-4CA8-B3B5-498F1C3B9945}" type="presParOf" srcId="{B10B355E-CD6F-4736-B78C-BEEDFFA158B5}" destId="{25F115BB-17BF-485B-BC95-1E04FFB7E341}" srcOrd="0" destOrd="0" presId="urn:microsoft.com/office/officeart/2018/5/layout/CenteredIconLabelDescriptionList"/>
    <dgm:cxn modelId="{E7B0E233-0838-43DC-A63C-4A835CB12A5B}" type="presParOf" srcId="{B10B355E-CD6F-4736-B78C-BEEDFFA158B5}" destId="{5EE1E1C6-9D8D-4080-9103-562D13115BFB}" srcOrd="1" destOrd="0" presId="urn:microsoft.com/office/officeart/2018/5/layout/CenteredIconLabelDescriptionList"/>
    <dgm:cxn modelId="{52D8BAAC-C3EB-4992-85EA-F2ADE1025905}" type="presParOf" srcId="{B10B355E-CD6F-4736-B78C-BEEDFFA158B5}" destId="{7038918F-AFB9-46BF-85AD-CC0C0D8E2538}" srcOrd="2" destOrd="0" presId="urn:microsoft.com/office/officeart/2018/5/layout/CenteredIconLabelDescriptionList"/>
    <dgm:cxn modelId="{B785BA0E-28D1-45D8-A611-49780744176B}" type="presParOf" srcId="{B10B355E-CD6F-4736-B78C-BEEDFFA158B5}" destId="{20FFE7E5-9FAE-48B4-BC7F-055251403005}" srcOrd="3" destOrd="0" presId="urn:microsoft.com/office/officeart/2018/5/layout/CenteredIconLabelDescriptionList"/>
    <dgm:cxn modelId="{863FE4CA-1F34-4C76-A984-11C83A51CE25}" type="presParOf" srcId="{B10B355E-CD6F-4736-B78C-BEEDFFA158B5}" destId="{0A3C5F8A-7002-41B1-8288-782173A3F449}"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F49D1-8842-4E0C-8EA8-020F95F73812}">
      <dsp:nvSpPr>
        <dsp:cNvPr id="0" name=""/>
        <dsp:cNvSpPr/>
      </dsp:nvSpPr>
      <dsp:spPr>
        <a:xfrm>
          <a:off x="0" y="1805"/>
          <a:ext cx="10515600" cy="9153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351E1BA-4B75-44D5-985D-D58E9C3CD339}">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9749654-2D20-4295-B0A4-C5E638C1A5A8}">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90000"/>
            </a:lnSpc>
            <a:spcBef>
              <a:spcPct val="0"/>
            </a:spcBef>
            <a:spcAft>
              <a:spcPct val="35000"/>
            </a:spcAft>
            <a:buNone/>
          </a:pPr>
          <a:r>
            <a:rPr lang="en-US" sz="2200" kern="1200"/>
            <a:t>Discuss reasons for a new accountability system</a:t>
          </a:r>
        </a:p>
      </dsp:txBody>
      <dsp:txXfrm>
        <a:off x="1057183" y="1805"/>
        <a:ext cx="9458416" cy="915310"/>
      </dsp:txXfrm>
    </dsp:sp>
    <dsp:sp modelId="{5CF6CE23-80D2-4A43-ACE4-208A9A31942B}">
      <dsp:nvSpPr>
        <dsp:cNvPr id="0" name=""/>
        <dsp:cNvSpPr/>
      </dsp:nvSpPr>
      <dsp:spPr>
        <a:xfrm>
          <a:off x="0" y="1145944"/>
          <a:ext cx="10515600" cy="9153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EEB90AE-2EBE-4B70-8A30-F6F03092D644}">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42F9E9A-DF72-4180-9851-FEA7FB2CDC40}">
      <dsp:nvSpPr>
        <dsp:cNvPr id="0" name=""/>
        <dsp:cNvSpPr/>
      </dsp:nvSpPr>
      <dsp:spPr>
        <a:xfrm>
          <a:off x="1057183" y="1145944"/>
          <a:ext cx="4732020"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90000"/>
            </a:lnSpc>
            <a:spcBef>
              <a:spcPct val="0"/>
            </a:spcBef>
            <a:spcAft>
              <a:spcPct val="35000"/>
            </a:spcAft>
            <a:buNone/>
          </a:pPr>
          <a:r>
            <a:rPr lang="en-US" sz="2200" kern="1200"/>
            <a:t>Review New York’s new accountability system</a:t>
          </a:r>
        </a:p>
      </dsp:txBody>
      <dsp:txXfrm>
        <a:off x="1057183" y="1145944"/>
        <a:ext cx="4732020" cy="915310"/>
      </dsp:txXfrm>
    </dsp:sp>
    <dsp:sp modelId="{AE13CB00-DC62-4FB8-963A-B54265264D73}">
      <dsp:nvSpPr>
        <dsp:cNvPr id="0" name=""/>
        <dsp:cNvSpPr/>
      </dsp:nvSpPr>
      <dsp:spPr>
        <a:xfrm>
          <a:off x="5789203" y="1145944"/>
          <a:ext cx="472639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a:t>Including the new indicators of school performance</a:t>
          </a:r>
        </a:p>
      </dsp:txBody>
      <dsp:txXfrm>
        <a:off x="5789203" y="1145944"/>
        <a:ext cx="4726396" cy="915310"/>
      </dsp:txXfrm>
    </dsp:sp>
    <dsp:sp modelId="{7917F7B2-52EE-49AC-927A-C3462318FA50}">
      <dsp:nvSpPr>
        <dsp:cNvPr id="0" name=""/>
        <dsp:cNvSpPr/>
      </dsp:nvSpPr>
      <dsp:spPr>
        <a:xfrm>
          <a:off x="0" y="2290082"/>
          <a:ext cx="10515600" cy="9153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42F1A96-B67F-45DB-90DC-6B92927E97AA}">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87367502-E9A7-4389-99AE-68AF7DA13B21}">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90000"/>
            </a:lnSpc>
            <a:spcBef>
              <a:spcPct val="0"/>
            </a:spcBef>
            <a:spcAft>
              <a:spcPct val="35000"/>
            </a:spcAft>
            <a:buNone/>
          </a:pPr>
          <a:r>
            <a:rPr lang="en-US" sz="2200" kern="1200"/>
            <a:t>Present how our school performed on each of the indicators</a:t>
          </a:r>
        </a:p>
      </dsp:txBody>
      <dsp:txXfrm>
        <a:off x="1057183" y="2290082"/>
        <a:ext cx="9458416" cy="915310"/>
      </dsp:txXfrm>
    </dsp:sp>
    <dsp:sp modelId="{2E9C2165-FE81-4EC8-87EA-0BB48A8D8992}">
      <dsp:nvSpPr>
        <dsp:cNvPr id="0" name=""/>
        <dsp:cNvSpPr/>
      </dsp:nvSpPr>
      <dsp:spPr>
        <a:xfrm>
          <a:off x="0" y="3434221"/>
          <a:ext cx="10515600" cy="91531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865292D-5B16-4161-80A0-E7FD17120E5D}">
      <dsp:nvSpPr>
        <dsp:cNvPr id="0" name=""/>
        <dsp:cNvSpPr/>
      </dsp:nvSpPr>
      <dsp:spPr>
        <a:xfrm>
          <a:off x="276881" y="3640166"/>
          <a:ext cx="503420" cy="5034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1B072D4-E136-40E1-9885-F508D0940CD1}">
      <dsp:nvSpPr>
        <dsp:cNvPr id="0" name=""/>
        <dsp:cNvSpPr/>
      </dsp:nvSpPr>
      <dsp:spPr>
        <a:xfrm>
          <a:off x="1057183" y="3434221"/>
          <a:ext cx="4732020"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90000"/>
            </a:lnSpc>
            <a:spcBef>
              <a:spcPct val="0"/>
            </a:spcBef>
            <a:spcAft>
              <a:spcPct val="35000"/>
            </a:spcAft>
            <a:buNone/>
          </a:pPr>
          <a:r>
            <a:rPr lang="en-US" sz="2200" kern="1200"/>
            <a:t>Discuss Targeted Support and Improvement School</a:t>
          </a:r>
        </a:p>
      </dsp:txBody>
      <dsp:txXfrm>
        <a:off x="1057183" y="3434221"/>
        <a:ext cx="4732020" cy="915310"/>
      </dsp:txXfrm>
    </dsp:sp>
    <dsp:sp modelId="{FF5C56D0-DD6B-4059-89E6-ECE9AF4522E1}">
      <dsp:nvSpPr>
        <dsp:cNvPr id="0" name=""/>
        <dsp:cNvSpPr/>
      </dsp:nvSpPr>
      <dsp:spPr>
        <a:xfrm>
          <a:off x="5789203" y="3434221"/>
          <a:ext cx="472639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a:t>How we will build on our current school-improvement efforts</a:t>
          </a:r>
        </a:p>
      </dsp:txBody>
      <dsp:txXfrm>
        <a:off x="5789203" y="3434221"/>
        <a:ext cx="4726396" cy="915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64B8C-6D3A-47F2-BB5B-A894A054A595}">
      <dsp:nvSpPr>
        <dsp:cNvPr id="0" name=""/>
        <dsp:cNvSpPr/>
      </dsp:nvSpPr>
      <dsp:spPr>
        <a:xfrm>
          <a:off x="1020487" y="451499"/>
          <a:ext cx="1098562" cy="1098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BB857D1-8E56-4665-AFA5-0CE694009F4A}">
      <dsp:nvSpPr>
        <dsp:cNvPr id="0" name=""/>
        <dsp:cNvSpPr/>
      </dsp:nvSpPr>
      <dsp:spPr>
        <a:xfrm>
          <a:off x="393" y="1698341"/>
          <a:ext cx="3138750" cy="1265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b="1"/>
          </a:pPr>
          <a:r>
            <a:rPr lang="en-US" sz="1800" kern="1200" dirty="0"/>
            <a:t>The New York State Education Department (NYSED) has established a new set of indicators to measure school performance</a:t>
          </a:r>
        </a:p>
      </dsp:txBody>
      <dsp:txXfrm>
        <a:off x="393" y="1698341"/>
        <a:ext cx="3138750" cy="1265308"/>
      </dsp:txXfrm>
    </dsp:sp>
    <dsp:sp modelId="{13AE8D3F-2AEC-4B1D-BC41-D22BFDD8005A}">
      <dsp:nvSpPr>
        <dsp:cNvPr id="0" name=""/>
        <dsp:cNvSpPr/>
      </dsp:nvSpPr>
      <dsp:spPr>
        <a:xfrm>
          <a:off x="393" y="3032617"/>
          <a:ext cx="3138750" cy="867221"/>
        </a:xfrm>
        <a:prstGeom prst="rect">
          <a:avLst/>
        </a:prstGeom>
        <a:noFill/>
        <a:ln>
          <a:noFill/>
        </a:ln>
        <a:effectLst/>
      </dsp:spPr>
      <dsp:style>
        <a:lnRef idx="0">
          <a:scrgbClr r="0" g="0" b="0"/>
        </a:lnRef>
        <a:fillRef idx="0">
          <a:scrgbClr r="0" g="0" b="0"/>
        </a:fillRef>
        <a:effectRef idx="0">
          <a:scrgbClr r="0" g="0" b="0"/>
        </a:effectRef>
        <a:fontRef idx="minor"/>
      </dsp:style>
    </dsp:sp>
    <dsp:sp modelId="{662C0967-B965-4405-9E1B-28E0554DBB20}">
      <dsp:nvSpPr>
        <dsp:cNvPr id="0" name=""/>
        <dsp:cNvSpPr/>
      </dsp:nvSpPr>
      <dsp:spPr>
        <a:xfrm>
          <a:off x="4708518" y="451499"/>
          <a:ext cx="1098562" cy="1098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7C539BC-736C-45D8-8A63-6C508C719698}">
      <dsp:nvSpPr>
        <dsp:cNvPr id="0" name=""/>
        <dsp:cNvSpPr/>
      </dsp:nvSpPr>
      <dsp:spPr>
        <a:xfrm>
          <a:off x="3688425" y="1698341"/>
          <a:ext cx="3138750" cy="1265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b="1"/>
          </a:pPr>
          <a:r>
            <a:rPr lang="en-US" sz="1800" kern="1200" dirty="0"/>
            <a:t>More than a thousand people—parents, educators— as well as national experts offered input </a:t>
          </a:r>
        </a:p>
      </dsp:txBody>
      <dsp:txXfrm>
        <a:off x="3688425" y="1698341"/>
        <a:ext cx="3138750" cy="1265308"/>
      </dsp:txXfrm>
    </dsp:sp>
    <dsp:sp modelId="{D2E7B64F-702C-43F7-9D7B-15F992534D7B}">
      <dsp:nvSpPr>
        <dsp:cNvPr id="0" name=""/>
        <dsp:cNvSpPr/>
      </dsp:nvSpPr>
      <dsp:spPr>
        <a:xfrm>
          <a:off x="3688425" y="3032617"/>
          <a:ext cx="3138750" cy="867221"/>
        </a:xfrm>
        <a:prstGeom prst="rect">
          <a:avLst/>
        </a:prstGeom>
        <a:noFill/>
        <a:ln>
          <a:noFill/>
        </a:ln>
        <a:effectLst/>
      </dsp:spPr>
      <dsp:style>
        <a:lnRef idx="0">
          <a:scrgbClr r="0" g="0" b="0"/>
        </a:lnRef>
        <a:fillRef idx="0">
          <a:scrgbClr r="0" g="0" b="0"/>
        </a:fillRef>
        <a:effectRef idx="0">
          <a:scrgbClr r="0" g="0" b="0"/>
        </a:effectRef>
        <a:fontRef idx="minor"/>
      </dsp:style>
    </dsp:sp>
    <dsp:sp modelId="{25F115BB-17BF-485B-BC95-1E04FFB7E341}">
      <dsp:nvSpPr>
        <dsp:cNvPr id="0" name=""/>
        <dsp:cNvSpPr/>
      </dsp:nvSpPr>
      <dsp:spPr>
        <a:xfrm>
          <a:off x="8396550" y="451499"/>
          <a:ext cx="1098562" cy="1098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038918F-AFB9-46BF-85AD-CC0C0D8E2538}">
      <dsp:nvSpPr>
        <dsp:cNvPr id="0" name=""/>
        <dsp:cNvSpPr/>
      </dsp:nvSpPr>
      <dsp:spPr>
        <a:xfrm>
          <a:off x="7376456" y="1698341"/>
          <a:ext cx="3138750" cy="1265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b="1"/>
          </a:pPr>
          <a:r>
            <a:rPr lang="en-US" sz="1800" kern="1200"/>
            <a:t>Broader than in the past</a:t>
          </a:r>
        </a:p>
      </dsp:txBody>
      <dsp:txXfrm>
        <a:off x="7376456" y="1698341"/>
        <a:ext cx="3138750" cy="1265308"/>
      </dsp:txXfrm>
    </dsp:sp>
    <dsp:sp modelId="{0A3C5F8A-7002-41B1-8288-782173A3F449}">
      <dsp:nvSpPr>
        <dsp:cNvPr id="0" name=""/>
        <dsp:cNvSpPr/>
      </dsp:nvSpPr>
      <dsp:spPr>
        <a:xfrm>
          <a:off x="7376850" y="2024429"/>
          <a:ext cx="3138750" cy="867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US" sz="1400" kern="1200" dirty="0"/>
            <a:t>Much stronger focus on student growth and progress</a:t>
          </a:r>
        </a:p>
        <a:p>
          <a:pPr marL="0" lvl="0" indent="0" algn="ctr" defTabSz="622300">
            <a:lnSpc>
              <a:spcPct val="90000"/>
            </a:lnSpc>
            <a:spcBef>
              <a:spcPct val="0"/>
            </a:spcBef>
            <a:spcAft>
              <a:spcPct val="35000"/>
            </a:spcAft>
            <a:buNone/>
          </a:pPr>
          <a:r>
            <a:rPr lang="en-US" sz="1400" kern="1200"/>
            <a:t>More comprehensive look at school performance</a:t>
          </a:r>
        </a:p>
      </dsp:txBody>
      <dsp:txXfrm>
        <a:off x="7376850" y="2024429"/>
        <a:ext cx="3138750" cy="86722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EBC9E-C2DB-4FE5-A6BB-8F13EB6202DE}" type="datetimeFigureOut">
              <a:rPr lang="en-US" smtClean="0"/>
              <a:t>1/17/2019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B5086A-EA01-40CE-9883-B823D16CF754}" type="slidenum">
              <a:rPr lang="en-US" smtClean="0"/>
              <a:t>‹#›</a:t>
            </a:fld>
            <a:endParaRPr lang="en-US"/>
          </a:p>
        </p:txBody>
      </p:sp>
    </p:spTree>
    <p:extLst>
      <p:ext uri="{BB962C8B-B14F-4D97-AF65-F5344CB8AC3E}">
        <p14:creationId xmlns:p14="http://schemas.microsoft.com/office/powerpoint/2010/main" val="4230631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E89C3-C49D-4F54-B1EA-F2D952869B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97C8EC-0778-4A45-868E-3CF3052CBB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5DD4ED-52C3-4BDB-8BC1-BA1FDBB51E87}"/>
              </a:ext>
            </a:extLst>
          </p:cNvPr>
          <p:cNvSpPr>
            <a:spLocks noGrp="1"/>
          </p:cNvSpPr>
          <p:nvPr>
            <p:ph type="dt" sz="half" idx="10"/>
          </p:nvPr>
        </p:nvSpPr>
        <p:spPr/>
        <p:txBody>
          <a:bodyPr/>
          <a:lstStyle/>
          <a:p>
            <a:fld id="{4904FEBC-10FE-4290-85E4-89169AA22CF1}" type="datetime1">
              <a:rPr lang="en-US" smtClean="0"/>
              <a:t>1/17/2019</a:t>
            </a:fld>
            <a:endParaRPr lang="en-US" dirty="0"/>
          </a:p>
        </p:txBody>
      </p:sp>
      <p:sp>
        <p:nvSpPr>
          <p:cNvPr id="5" name="Footer Placeholder 4">
            <a:extLst>
              <a:ext uri="{FF2B5EF4-FFF2-40B4-BE49-F238E27FC236}">
                <a16:creationId xmlns:a16="http://schemas.microsoft.com/office/drawing/2014/main" id="{ADB0CD86-FAD1-4905-99FD-0C8F4E4447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F42FB8A-6995-4DBE-A0EB-4450B8708E6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128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DB9A9-1CB3-4336-B5C6-BE6500D5CB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F78C19-4DAC-4C1D-B16F-1E57BC413B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E8984A-112F-435D-9467-E4EEF95178D5}"/>
              </a:ext>
            </a:extLst>
          </p:cNvPr>
          <p:cNvSpPr>
            <a:spLocks noGrp="1"/>
          </p:cNvSpPr>
          <p:nvPr>
            <p:ph type="dt" sz="half" idx="10"/>
          </p:nvPr>
        </p:nvSpPr>
        <p:spPr/>
        <p:txBody>
          <a:bodyPr/>
          <a:lstStyle/>
          <a:p>
            <a:fld id="{A77B65E6-19E5-4405-A06A-0517F12DCD7B}" type="datetime1">
              <a:rPr lang="en-US" smtClean="0"/>
              <a:t>1/17/2019</a:t>
            </a:fld>
            <a:endParaRPr lang="en-US" dirty="0"/>
          </a:p>
        </p:txBody>
      </p:sp>
      <p:sp>
        <p:nvSpPr>
          <p:cNvPr id="5" name="Footer Placeholder 4">
            <a:extLst>
              <a:ext uri="{FF2B5EF4-FFF2-40B4-BE49-F238E27FC236}">
                <a16:creationId xmlns:a16="http://schemas.microsoft.com/office/drawing/2014/main" id="{A488C58E-6D62-4A59-9885-66EDA8909F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C23B6EA-C54D-4157-A38A-473B667CF0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110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E56F30-A1C7-4779-9EC7-67750AD2C9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731DFD-2202-40B9-8415-E3B457FBA79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FB1A43-4B84-4AF3-8AFB-2451C2833BCA}"/>
              </a:ext>
            </a:extLst>
          </p:cNvPr>
          <p:cNvSpPr>
            <a:spLocks noGrp="1"/>
          </p:cNvSpPr>
          <p:nvPr>
            <p:ph type="dt" sz="half" idx="10"/>
          </p:nvPr>
        </p:nvSpPr>
        <p:spPr/>
        <p:txBody>
          <a:bodyPr/>
          <a:lstStyle/>
          <a:p>
            <a:fld id="{677FCB2F-6037-469A-BF90-B4C4B18A6F69}" type="datetime1">
              <a:rPr lang="en-US" smtClean="0"/>
              <a:t>1/17/2019</a:t>
            </a:fld>
            <a:endParaRPr lang="en-US" dirty="0"/>
          </a:p>
        </p:txBody>
      </p:sp>
      <p:sp>
        <p:nvSpPr>
          <p:cNvPr id="5" name="Footer Placeholder 4">
            <a:extLst>
              <a:ext uri="{FF2B5EF4-FFF2-40B4-BE49-F238E27FC236}">
                <a16:creationId xmlns:a16="http://schemas.microsoft.com/office/drawing/2014/main" id="{9FF1BA63-26C4-47DB-8D80-420760E9C3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3224D8-4621-4FFA-9835-101251C77B9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786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88BF-00FF-4EA0-8994-D72A1E71EA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CC6FFA-B38C-44AD-9ED5-605150ECC12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E8831-1607-47C3-8FC8-98B3601817BE}"/>
              </a:ext>
            </a:extLst>
          </p:cNvPr>
          <p:cNvSpPr>
            <a:spLocks noGrp="1"/>
          </p:cNvSpPr>
          <p:nvPr>
            <p:ph type="dt" sz="half" idx="10"/>
          </p:nvPr>
        </p:nvSpPr>
        <p:spPr/>
        <p:txBody>
          <a:bodyPr/>
          <a:lstStyle/>
          <a:p>
            <a:fld id="{2E5E1ECC-E703-419F-A620-E6BAF8FF7D0D}" type="datetime1">
              <a:rPr lang="en-US" smtClean="0"/>
              <a:t>1/17/2019</a:t>
            </a:fld>
            <a:endParaRPr lang="en-US" dirty="0"/>
          </a:p>
        </p:txBody>
      </p:sp>
      <p:sp>
        <p:nvSpPr>
          <p:cNvPr id="5" name="Footer Placeholder 4">
            <a:extLst>
              <a:ext uri="{FF2B5EF4-FFF2-40B4-BE49-F238E27FC236}">
                <a16:creationId xmlns:a16="http://schemas.microsoft.com/office/drawing/2014/main" id="{835E5889-1527-4F2D-9A03-C8B263F9986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52D2B71-D5AA-43D3-AC9E-E3CE18C3870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6380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57952-6C35-4359-84A1-E8A3AE7FE2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039BD8-E9FC-44E0-93AE-08D7F3027A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D3DB8B0-359B-4F3F-AF07-BE7614CA5379}"/>
              </a:ext>
            </a:extLst>
          </p:cNvPr>
          <p:cNvSpPr>
            <a:spLocks noGrp="1"/>
          </p:cNvSpPr>
          <p:nvPr>
            <p:ph type="dt" sz="half" idx="10"/>
          </p:nvPr>
        </p:nvSpPr>
        <p:spPr/>
        <p:txBody>
          <a:bodyPr/>
          <a:lstStyle/>
          <a:p>
            <a:fld id="{63A8E070-CD25-42EA-8F3B-7F773BC959A2}" type="datetime1">
              <a:rPr lang="en-US" smtClean="0"/>
              <a:t>1/17/2019</a:t>
            </a:fld>
            <a:endParaRPr lang="en-US" dirty="0"/>
          </a:p>
        </p:txBody>
      </p:sp>
      <p:sp>
        <p:nvSpPr>
          <p:cNvPr id="5" name="Footer Placeholder 4">
            <a:extLst>
              <a:ext uri="{FF2B5EF4-FFF2-40B4-BE49-F238E27FC236}">
                <a16:creationId xmlns:a16="http://schemas.microsoft.com/office/drawing/2014/main" id="{40FDB6E7-E494-4E19-8753-40720B5B59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9778BE8-E676-401A-8267-68BA2AC919C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316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336CD-99F1-4B89-BBB6-D939B3F547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BB6A38-7A68-45F4-AD41-869FEB86933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C7E115-560A-4806-A431-300F00E72C9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8B5191-53B6-46CD-9A3C-678B31CC76FA}"/>
              </a:ext>
            </a:extLst>
          </p:cNvPr>
          <p:cNvSpPr>
            <a:spLocks noGrp="1"/>
          </p:cNvSpPr>
          <p:nvPr>
            <p:ph type="dt" sz="half" idx="10"/>
          </p:nvPr>
        </p:nvSpPr>
        <p:spPr/>
        <p:txBody>
          <a:bodyPr/>
          <a:lstStyle/>
          <a:p>
            <a:fld id="{6B87E736-94C8-44C1-86DD-6573F9E6223A}" type="datetime1">
              <a:rPr lang="en-US" smtClean="0"/>
              <a:t>1/17/2019</a:t>
            </a:fld>
            <a:endParaRPr lang="en-US" dirty="0"/>
          </a:p>
        </p:txBody>
      </p:sp>
      <p:sp>
        <p:nvSpPr>
          <p:cNvPr id="6" name="Footer Placeholder 5">
            <a:extLst>
              <a:ext uri="{FF2B5EF4-FFF2-40B4-BE49-F238E27FC236}">
                <a16:creationId xmlns:a16="http://schemas.microsoft.com/office/drawing/2014/main" id="{C8C41058-8D19-496F-9E7D-08034FC50F5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0F1879-F408-4068-83AB-51EF21EABEF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7526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A2AC-C697-4277-B39D-3388D6309E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DF7ACE-02B4-4D73-A220-6357EE4335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33A5371-8968-4734-9D43-760152430D7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3A48AA-F0A3-45A1-A230-B63B14EDAC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9A8737-569A-4186-BAB0-D44B59C98AC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47910D-9600-4BD8-B293-630FD4A058A7}"/>
              </a:ext>
            </a:extLst>
          </p:cNvPr>
          <p:cNvSpPr>
            <a:spLocks noGrp="1"/>
          </p:cNvSpPr>
          <p:nvPr>
            <p:ph type="dt" sz="half" idx="10"/>
          </p:nvPr>
        </p:nvSpPr>
        <p:spPr/>
        <p:txBody>
          <a:bodyPr/>
          <a:lstStyle/>
          <a:p>
            <a:fld id="{DB56285B-31AF-4B7D-AF98-74E790F7AAFE}" type="datetime1">
              <a:rPr lang="en-US" smtClean="0"/>
              <a:t>1/17/2019</a:t>
            </a:fld>
            <a:endParaRPr lang="en-US" dirty="0"/>
          </a:p>
        </p:txBody>
      </p:sp>
      <p:sp>
        <p:nvSpPr>
          <p:cNvPr id="8" name="Footer Placeholder 7">
            <a:extLst>
              <a:ext uri="{FF2B5EF4-FFF2-40B4-BE49-F238E27FC236}">
                <a16:creationId xmlns:a16="http://schemas.microsoft.com/office/drawing/2014/main" id="{3A0AE0FC-B0AD-4DD5-9E10-50F05DFEB2F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F58634-F30B-4FED-9776-6B10538EA73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342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9F1B6-A820-4144-B99E-4704A1887F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4734E0-1085-4FC9-A37C-FBA503C401DE}"/>
              </a:ext>
            </a:extLst>
          </p:cNvPr>
          <p:cNvSpPr>
            <a:spLocks noGrp="1"/>
          </p:cNvSpPr>
          <p:nvPr>
            <p:ph type="dt" sz="half" idx="10"/>
          </p:nvPr>
        </p:nvSpPr>
        <p:spPr/>
        <p:txBody>
          <a:bodyPr/>
          <a:lstStyle/>
          <a:p>
            <a:fld id="{0481C8EC-82C5-4B65-B0FF-D5035FD97630}" type="datetime1">
              <a:rPr lang="en-US" smtClean="0"/>
              <a:t>1/17/2019</a:t>
            </a:fld>
            <a:endParaRPr lang="en-US" dirty="0"/>
          </a:p>
        </p:txBody>
      </p:sp>
      <p:sp>
        <p:nvSpPr>
          <p:cNvPr id="4" name="Footer Placeholder 3">
            <a:extLst>
              <a:ext uri="{FF2B5EF4-FFF2-40B4-BE49-F238E27FC236}">
                <a16:creationId xmlns:a16="http://schemas.microsoft.com/office/drawing/2014/main" id="{34E9448D-C699-4F20-B706-081BC359F4A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DD4A42F-BA3F-48A3-A6CD-CE000ED9EA4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23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67BCCA-F170-4439-8D5C-DE36548BE526}"/>
              </a:ext>
            </a:extLst>
          </p:cNvPr>
          <p:cNvSpPr>
            <a:spLocks noGrp="1"/>
          </p:cNvSpPr>
          <p:nvPr>
            <p:ph type="dt" sz="half" idx="10"/>
          </p:nvPr>
        </p:nvSpPr>
        <p:spPr/>
        <p:txBody>
          <a:bodyPr/>
          <a:lstStyle/>
          <a:p>
            <a:fld id="{E0B2F357-3414-473E-A31E-18F9A357BDCF}" type="datetime1">
              <a:rPr lang="en-US" smtClean="0"/>
              <a:t>1/17/2019</a:t>
            </a:fld>
            <a:endParaRPr lang="en-US" dirty="0"/>
          </a:p>
        </p:txBody>
      </p:sp>
      <p:sp>
        <p:nvSpPr>
          <p:cNvPr id="3" name="Footer Placeholder 2">
            <a:extLst>
              <a:ext uri="{FF2B5EF4-FFF2-40B4-BE49-F238E27FC236}">
                <a16:creationId xmlns:a16="http://schemas.microsoft.com/office/drawing/2014/main" id="{5CF95C30-783D-4BD4-8FD6-3CB7CB82D90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5F405FA-774F-4131-A58F-C22A65807AB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8931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F7845-25DB-4223-88E0-7BAC74FDA6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819767-94F6-4D1D-8AC4-630D140DAC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5F7F83-475E-4077-B99F-7A0371BD30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A057C3-7C2A-448F-A054-7A6F57C584A6}"/>
              </a:ext>
            </a:extLst>
          </p:cNvPr>
          <p:cNvSpPr>
            <a:spLocks noGrp="1"/>
          </p:cNvSpPr>
          <p:nvPr>
            <p:ph type="dt" sz="half" idx="10"/>
          </p:nvPr>
        </p:nvSpPr>
        <p:spPr/>
        <p:txBody>
          <a:bodyPr/>
          <a:lstStyle/>
          <a:p>
            <a:fld id="{938E5AF5-88FF-4392-86E1-4B4EF48E9C42}" type="datetime1">
              <a:rPr lang="en-US" smtClean="0"/>
              <a:t>1/17/2019</a:t>
            </a:fld>
            <a:endParaRPr lang="en-US" dirty="0"/>
          </a:p>
        </p:txBody>
      </p:sp>
      <p:sp>
        <p:nvSpPr>
          <p:cNvPr id="6" name="Footer Placeholder 5">
            <a:extLst>
              <a:ext uri="{FF2B5EF4-FFF2-40B4-BE49-F238E27FC236}">
                <a16:creationId xmlns:a16="http://schemas.microsoft.com/office/drawing/2014/main" id="{63ABA396-C65C-42A7-87DD-98ED58C94F7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3F03766-112C-4CE3-B8B7-B32D2BADB53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3479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1832A-9E63-4382-903C-0AF37A04EB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AED90F-6D14-4F2B-9522-7B9BAFFC50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A97AFF-A3D9-4143-A0EF-40D3A0AC4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8CE49AC-FC80-49B9-BDF0-9E5A18088BF8}"/>
              </a:ext>
            </a:extLst>
          </p:cNvPr>
          <p:cNvSpPr>
            <a:spLocks noGrp="1"/>
          </p:cNvSpPr>
          <p:nvPr>
            <p:ph type="dt" sz="half" idx="10"/>
          </p:nvPr>
        </p:nvSpPr>
        <p:spPr/>
        <p:txBody>
          <a:bodyPr/>
          <a:lstStyle/>
          <a:p>
            <a:fld id="{32AE3787-64F6-4F66-902C-7638D358C340}" type="datetime1">
              <a:rPr lang="en-US" smtClean="0"/>
              <a:t>1/17/2019</a:t>
            </a:fld>
            <a:endParaRPr lang="en-US" dirty="0"/>
          </a:p>
        </p:txBody>
      </p:sp>
      <p:sp>
        <p:nvSpPr>
          <p:cNvPr id="6" name="Footer Placeholder 5">
            <a:extLst>
              <a:ext uri="{FF2B5EF4-FFF2-40B4-BE49-F238E27FC236}">
                <a16:creationId xmlns:a16="http://schemas.microsoft.com/office/drawing/2014/main" id="{0E0155B7-35F9-406F-A750-BD1D34FB5D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B90551A-323F-4FAC-A4CC-775A4EDE08A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124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E07F52-3D53-4592-98AA-A02C7467D5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4AC7EE-2E91-430F-AC50-1752DE136B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B6F143-D911-4F1B-8ADA-D53C2104BF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E3092-94B7-47DD-96D1-49BF0635FB6E}" type="datetime1">
              <a:rPr lang="en-US" smtClean="0"/>
              <a:t>1/17/2019</a:t>
            </a:fld>
            <a:endParaRPr lang="en-US" dirty="0"/>
          </a:p>
        </p:txBody>
      </p:sp>
      <p:sp>
        <p:nvSpPr>
          <p:cNvPr id="5" name="Footer Placeholder 4">
            <a:extLst>
              <a:ext uri="{FF2B5EF4-FFF2-40B4-BE49-F238E27FC236}">
                <a16:creationId xmlns:a16="http://schemas.microsoft.com/office/drawing/2014/main" id="{4ACBB2D3-3729-42AA-81D8-97D27A2D2E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B28BA58-D067-4124-BE3C-8899F98EB4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968655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02CE153-718B-4A63-8C26-40FCC637DD23}"/>
              </a:ext>
            </a:extLst>
          </p:cNvPr>
          <p:cNvSpPr>
            <a:spLocks noGrp="1"/>
          </p:cNvSpPr>
          <p:nvPr>
            <p:ph type="ctrTitle"/>
          </p:nvPr>
        </p:nvSpPr>
        <p:spPr>
          <a:xfrm>
            <a:off x="5189620" y="1306071"/>
            <a:ext cx="6866022" cy="2663407"/>
          </a:xfrm>
        </p:spPr>
        <p:txBody>
          <a:bodyPr>
            <a:normAutofit/>
          </a:bodyPr>
          <a:lstStyle/>
          <a:p>
            <a:pPr algn="l"/>
            <a:r>
              <a:rPr lang="en-US" sz="3400" dirty="0">
                <a:solidFill>
                  <a:srgbClr val="FFFFFF"/>
                </a:solidFill>
              </a:rPr>
              <a:t>Empire Elementary School and </a:t>
            </a:r>
            <a:br>
              <a:rPr lang="en-US" sz="3400" dirty="0">
                <a:solidFill>
                  <a:srgbClr val="FFFFFF"/>
                </a:solidFill>
              </a:rPr>
            </a:br>
            <a:r>
              <a:rPr lang="en-US" sz="3400" dirty="0">
                <a:solidFill>
                  <a:srgbClr val="FFFFFF"/>
                </a:solidFill>
              </a:rPr>
              <a:t>the New Accountability System</a:t>
            </a:r>
            <a:br>
              <a:rPr lang="en-US" sz="3400" dirty="0">
                <a:solidFill>
                  <a:srgbClr val="FFFFFF"/>
                </a:solidFill>
              </a:rPr>
            </a:br>
            <a:endParaRPr lang="en-US" sz="3400" dirty="0">
              <a:solidFill>
                <a:srgbClr val="FFFFFF"/>
              </a:solidFill>
            </a:endParaRPr>
          </a:p>
        </p:txBody>
      </p:sp>
      <p:sp>
        <p:nvSpPr>
          <p:cNvPr id="3" name="Subtitle 2">
            <a:extLst>
              <a:ext uri="{FF2B5EF4-FFF2-40B4-BE49-F238E27FC236}">
                <a16:creationId xmlns:a16="http://schemas.microsoft.com/office/drawing/2014/main" id="{1C87C955-D9AE-458D-A604-0292AC79F927}"/>
              </a:ext>
            </a:extLst>
          </p:cNvPr>
          <p:cNvSpPr>
            <a:spLocks noGrp="1"/>
          </p:cNvSpPr>
          <p:nvPr>
            <p:ph type="subTitle" idx="1"/>
          </p:nvPr>
        </p:nvSpPr>
        <p:spPr>
          <a:xfrm>
            <a:off x="5189619" y="4106004"/>
            <a:ext cx="6096001" cy="1860883"/>
          </a:xfrm>
        </p:spPr>
        <p:txBody>
          <a:bodyPr>
            <a:normAutofit/>
          </a:bodyPr>
          <a:lstStyle/>
          <a:p>
            <a:pPr algn="l"/>
            <a:r>
              <a:rPr lang="en-US" kern="0" dirty="0">
                <a:solidFill>
                  <a:srgbClr val="FFFFFF"/>
                </a:solidFill>
              </a:rPr>
              <a:t>What Identification as a Targeted Support and Improvement (TSI) School Means to our Students and Staff</a:t>
            </a:r>
          </a:p>
          <a:p>
            <a:pPr algn="l"/>
            <a:endParaRPr lang="en-US" dirty="0">
              <a:solidFill>
                <a:srgbClr val="FFFFFF"/>
              </a:solidFill>
            </a:endParaRPr>
          </a:p>
        </p:txBody>
      </p:sp>
      <p:pic>
        <p:nvPicPr>
          <p:cNvPr id="7" name="Graphic 6" descr="Schoolhouse">
            <a:extLst>
              <a:ext uri="{FF2B5EF4-FFF2-40B4-BE49-F238E27FC236}">
                <a16:creationId xmlns:a16="http://schemas.microsoft.com/office/drawing/2014/main" id="{2C848BC3-58B6-4537-B06A-4F3E7ED22B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81723" y="2593485"/>
            <a:ext cx="1648572" cy="1648572"/>
          </a:xfrm>
          <a:prstGeom prst="rect">
            <a:avLst/>
          </a:prstGeom>
        </p:spPr>
      </p:pic>
    </p:spTree>
    <p:extLst>
      <p:ext uri="{BB962C8B-B14F-4D97-AF65-F5344CB8AC3E}">
        <p14:creationId xmlns:p14="http://schemas.microsoft.com/office/powerpoint/2010/main" val="3661250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2D5DAF-A7CD-4A3D-8985-E21F0FDEEF5A}"/>
              </a:ext>
            </a:extLst>
          </p:cNvPr>
          <p:cNvSpPr>
            <a:spLocks noGrp="1"/>
          </p:cNvSpPr>
          <p:nvPr>
            <p:ph type="title"/>
          </p:nvPr>
        </p:nvSpPr>
        <p:spPr>
          <a:xfrm>
            <a:off x="1524000" y="2172530"/>
            <a:ext cx="9144000" cy="1724814"/>
          </a:xfrm>
        </p:spPr>
        <p:txBody>
          <a:bodyPr vert="horz" lIns="91440" tIns="45720" rIns="91440" bIns="45720" rtlCol="0" anchor="b">
            <a:normAutofit/>
          </a:bodyPr>
          <a:lstStyle/>
          <a:p>
            <a:pPr algn="ctr"/>
            <a:r>
              <a:rPr lang="en-US" sz="4900" kern="1200" dirty="0">
                <a:solidFill>
                  <a:schemeClr val="tx1"/>
                </a:solidFill>
                <a:latin typeface="+mj-lt"/>
                <a:ea typeface="+mj-ea"/>
                <a:cs typeface="+mj-cs"/>
              </a:rPr>
              <a:t>The Individual Indicators</a:t>
            </a:r>
            <a:br>
              <a:rPr lang="en-US" sz="4900" kern="1200" dirty="0">
                <a:solidFill>
                  <a:schemeClr val="tx1"/>
                </a:solidFill>
                <a:latin typeface="+mj-lt"/>
                <a:ea typeface="+mj-ea"/>
                <a:cs typeface="+mj-cs"/>
              </a:rPr>
            </a:br>
            <a:endParaRPr lang="en-US" sz="4900" kern="1200" dirty="0">
              <a:solidFill>
                <a:schemeClr val="tx1"/>
              </a:solidFill>
              <a:latin typeface="+mj-lt"/>
              <a:ea typeface="+mj-ea"/>
              <a:cs typeface="+mj-cs"/>
            </a:endParaRPr>
          </a:p>
        </p:txBody>
      </p:sp>
      <p:cxnSp>
        <p:nvCxnSpPr>
          <p:cNvPr id="12"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2B569DB1-020A-484F-BCB6-A148789F8121}"/>
              </a:ext>
            </a:extLst>
          </p:cNvPr>
          <p:cNvSpPr>
            <a:spLocks noGrp="1"/>
          </p:cNvSpPr>
          <p:nvPr>
            <p:ph type="sldNum" sz="quarter" idx="12"/>
          </p:nvPr>
        </p:nvSpPr>
        <p:spPr>
          <a:xfrm>
            <a:off x="8610600" y="6159710"/>
            <a:ext cx="2743200" cy="365125"/>
          </a:xfrm>
        </p:spPr>
        <p:txBody>
          <a:bodyPr vert="horz" lIns="91440" tIns="45720" rIns="91440" bIns="45720" rtlCol="0" anchor="ctr">
            <a:normAutofit/>
          </a:bodyPr>
          <a:lstStyle/>
          <a:p>
            <a:pPr>
              <a:spcAft>
                <a:spcPts val="600"/>
              </a:spcAft>
            </a:pPr>
            <a:fld id="{D57F1E4F-1CFF-5643-939E-217C01CDF565}" type="slidenum">
              <a:rPr lang="en-US" smtClean="0"/>
              <a:pPr>
                <a:spcAft>
                  <a:spcPts val="600"/>
                </a:spcAft>
              </a:pPr>
              <a:t>10</a:t>
            </a:fld>
            <a:endParaRPr lang="en-US"/>
          </a:p>
        </p:txBody>
      </p:sp>
      <p:sp>
        <p:nvSpPr>
          <p:cNvPr id="4" name="TextBox 3">
            <a:extLst>
              <a:ext uri="{FF2B5EF4-FFF2-40B4-BE49-F238E27FC236}">
                <a16:creationId xmlns:a16="http://schemas.microsoft.com/office/drawing/2014/main" id="{00F46F95-3490-426C-A47A-551CD967C55D}"/>
              </a:ext>
            </a:extLst>
          </p:cNvPr>
          <p:cNvSpPr txBox="1"/>
          <p:nvPr/>
        </p:nvSpPr>
        <p:spPr>
          <a:xfrm>
            <a:off x="2063262" y="4507056"/>
            <a:ext cx="8346830" cy="461665"/>
          </a:xfrm>
          <a:prstGeom prst="rect">
            <a:avLst/>
          </a:prstGeom>
          <a:noFill/>
        </p:spPr>
        <p:txBody>
          <a:bodyPr wrap="square" rtlCol="0">
            <a:spAutoFit/>
          </a:bodyPr>
          <a:lstStyle/>
          <a:p>
            <a:pPr algn="ctr"/>
            <a:r>
              <a:rPr lang="en-US" sz="2400" dirty="0"/>
              <a:t>What each indicator measures and how our school performed</a:t>
            </a:r>
          </a:p>
        </p:txBody>
      </p:sp>
    </p:spTree>
    <p:extLst>
      <p:ext uri="{BB962C8B-B14F-4D97-AF65-F5344CB8AC3E}">
        <p14:creationId xmlns:p14="http://schemas.microsoft.com/office/powerpoint/2010/main" val="381340805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4CEF8-CC74-4F2C-8C63-AE91B3642072}"/>
              </a:ext>
            </a:extLst>
          </p:cNvPr>
          <p:cNvSpPr>
            <a:spLocks noGrp="1"/>
          </p:cNvSpPr>
          <p:nvPr>
            <p:ph type="title"/>
          </p:nvPr>
        </p:nvSpPr>
        <p:spPr>
          <a:xfrm>
            <a:off x="276886" y="0"/>
            <a:ext cx="9848013" cy="1255140"/>
          </a:xfrm>
        </p:spPr>
        <p:txBody>
          <a:bodyPr>
            <a:normAutofit/>
          </a:bodyPr>
          <a:lstStyle/>
          <a:p>
            <a:r>
              <a:rPr lang="en-US" sz="3000" dirty="0"/>
              <a:t>Measuring Student Academic Achievement </a:t>
            </a:r>
            <a:br>
              <a:rPr lang="en-US" sz="3000" dirty="0"/>
            </a:br>
            <a:r>
              <a:rPr lang="en-US" sz="3000" dirty="0"/>
              <a:t>(Composite Performance Index)</a:t>
            </a:r>
          </a:p>
        </p:txBody>
      </p:sp>
      <p:sp>
        <p:nvSpPr>
          <p:cNvPr id="3" name="Content Placeholder 2">
            <a:extLst>
              <a:ext uri="{FF2B5EF4-FFF2-40B4-BE49-F238E27FC236}">
                <a16:creationId xmlns:a16="http://schemas.microsoft.com/office/drawing/2014/main" id="{0BAA9D4B-C6AF-46A9-B071-2F0B408D2E21}"/>
              </a:ext>
            </a:extLst>
          </p:cNvPr>
          <p:cNvSpPr>
            <a:spLocks noGrp="1"/>
          </p:cNvSpPr>
          <p:nvPr>
            <p:ph idx="1"/>
          </p:nvPr>
        </p:nvSpPr>
        <p:spPr>
          <a:xfrm>
            <a:off x="267555" y="1156996"/>
            <a:ext cx="11544999" cy="5626359"/>
          </a:xfrm>
        </p:spPr>
        <p:txBody>
          <a:bodyPr>
            <a:normAutofit fontScale="70000" lnSpcReduction="20000"/>
          </a:bodyPr>
          <a:lstStyle/>
          <a:p>
            <a:pPr>
              <a:buFont typeface="Wingdings" panose="05000000000000000000" pitchFamily="2" charset="2"/>
              <a:buChar char="§"/>
            </a:pPr>
            <a:r>
              <a:rPr lang="en-US" dirty="0">
                <a:solidFill>
                  <a:srgbClr val="002060"/>
                </a:solidFill>
              </a:rPr>
              <a:t>This indicator measures achievement on state assessments in English language arts (ELA), math, and science.</a:t>
            </a:r>
          </a:p>
          <a:p>
            <a:pPr>
              <a:buFont typeface="Wingdings" panose="05000000000000000000" pitchFamily="2" charset="2"/>
              <a:buChar char="§"/>
            </a:pPr>
            <a:r>
              <a:rPr lang="en-US" dirty="0">
                <a:solidFill>
                  <a:srgbClr val="002060"/>
                </a:solidFill>
              </a:rPr>
              <a:t>Levels are assigned based on where a school ranks compared to all other schools in the state, as well as for comparable student subgroups:</a:t>
            </a:r>
          </a:p>
          <a:p>
            <a:pPr>
              <a:buFont typeface="Wingdings" panose="05000000000000000000" pitchFamily="2" charset="2"/>
              <a:buChar char="§"/>
            </a:pPr>
            <a:endParaRPr lang="en-US" dirty="0">
              <a:solidFill>
                <a:srgbClr val="002060"/>
              </a:solidFill>
            </a:endParaRPr>
          </a:p>
          <a:p>
            <a:pPr>
              <a:buFont typeface="Wingdings" panose="05000000000000000000" pitchFamily="2" charset="2"/>
              <a:buChar char="§"/>
            </a:pPr>
            <a:endParaRPr lang="en-US" dirty="0">
              <a:solidFill>
                <a:srgbClr val="002060"/>
              </a:solidFill>
            </a:endParaRPr>
          </a:p>
          <a:p>
            <a:pPr>
              <a:buFont typeface="Wingdings" panose="05000000000000000000" pitchFamily="2" charset="2"/>
              <a:buChar char="§"/>
            </a:pPr>
            <a:endParaRPr lang="en-US" dirty="0">
              <a:solidFill>
                <a:srgbClr val="002060"/>
              </a:solidFill>
            </a:endParaRPr>
          </a:p>
          <a:p>
            <a:pPr>
              <a:buFont typeface="Wingdings" panose="05000000000000000000" pitchFamily="2" charset="2"/>
              <a:buChar char="§"/>
            </a:pPr>
            <a:endParaRPr lang="en-US" dirty="0">
              <a:solidFill>
                <a:srgbClr val="002060"/>
              </a:solidFill>
            </a:endParaRPr>
          </a:p>
          <a:p>
            <a:pPr>
              <a:buFont typeface="Wingdings" panose="05000000000000000000" pitchFamily="2" charset="2"/>
              <a:buChar char="§"/>
            </a:pPr>
            <a:r>
              <a:rPr lang="en-US" dirty="0">
                <a:solidFill>
                  <a:srgbClr val="002060"/>
                </a:solidFill>
              </a:rPr>
              <a:t>Schools receive no credit for students who score at Level 1, partial credit for students who score at Level 2, full credit for students who score at Level 3, and extra credit for students who score at Level 4. </a:t>
            </a:r>
          </a:p>
          <a:p>
            <a:pPr>
              <a:buFont typeface="Wingdings" panose="05000000000000000000" pitchFamily="2" charset="2"/>
              <a:buChar char="§"/>
            </a:pPr>
            <a:r>
              <a:rPr lang="en-US" dirty="0">
                <a:solidFill>
                  <a:srgbClr val="002060"/>
                </a:solidFill>
              </a:rPr>
              <a:t>The Composite Performance Index is computed two ways: one based on only students who participated in state assessments and one adjusted for students who did not participate.</a:t>
            </a:r>
          </a:p>
          <a:p>
            <a:pPr>
              <a:buFont typeface="Wingdings" panose="05000000000000000000" pitchFamily="2" charset="2"/>
              <a:buChar char="§"/>
            </a:pPr>
            <a:r>
              <a:rPr lang="en-US" dirty="0">
                <a:solidFill>
                  <a:srgbClr val="002060"/>
                </a:solidFill>
              </a:rPr>
              <a:t>A school, as well as student subgroups, can receive an index that ranges from 0 to 250.  </a:t>
            </a:r>
          </a:p>
          <a:p>
            <a:pPr>
              <a:buFont typeface="Wingdings" panose="05000000000000000000" pitchFamily="2" charset="2"/>
              <a:buChar char="§"/>
            </a:pPr>
            <a:r>
              <a:rPr lang="en-US" dirty="0">
                <a:solidFill>
                  <a:srgbClr val="002060"/>
                </a:solidFill>
              </a:rPr>
              <a:t>For [x group], Empire Elementary School had a Performance Index of 91 out of a possible 250 based on students who participated in the state assessments and 88 when adjusted for students who did not participate.</a:t>
            </a:r>
          </a:p>
          <a:p>
            <a:pPr>
              <a:buFont typeface="Wingdings" panose="05000000000000000000" pitchFamily="2" charset="2"/>
              <a:buChar char="§"/>
            </a:pPr>
            <a:r>
              <a:rPr lang="en-US" dirty="0">
                <a:solidFill>
                  <a:srgbClr val="002060"/>
                </a:solidFill>
              </a:rPr>
              <a:t>Empire Elementary School received a Level 2 on this indicator, meaning our 	school performed between the 10th and 50th percentile among all elementary and middle schools in the state for [x group].</a:t>
            </a:r>
          </a:p>
          <a:p>
            <a:endParaRPr lang="en-US" dirty="0"/>
          </a:p>
        </p:txBody>
      </p:sp>
      <p:graphicFrame>
        <p:nvGraphicFramePr>
          <p:cNvPr id="6" name="Table 5">
            <a:extLst>
              <a:ext uri="{FF2B5EF4-FFF2-40B4-BE49-F238E27FC236}">
                <a16:creationId xmlns:a16="http://schemas.microsoft.com/office/drawing/2014/main" id="{23F4B32A-E569-4370-99C0-538B0B7D3DA2}"/>
              </a:ext>
            </a:extLst>
          </p:cNvPr>
          <p:cNvGraphicFramePr>
            <a:graphicFrameLocks noGrp="1"/>
          </p:cNvGraphicFramePr>
          <p:nvPr>
            <p:extLst>
              <p:ext uri="{D42A27DB-BD31-4B8C-83A1-F6EECF244321}">
                <p14:modId xmlns:p14="http://schemas.microsoft.com/office/powerpoint/2010/main" val="907187140"/>
              </p:ext>
            </p:extLst>
          </p:nvPr>
        </p:nvGraphicFramePr>
        <p:xfrm>
          <a:off x="563816" y="2295955"/>
          <a:ext cx="3956180" cy="1219200"/>
        </p:xfrm>
        <a:graphic>
          <a:graphicData uri="http://schemas.openxmlformats.org/drawingml/2006/table">
            <a:tbl>
              <a:tblPr firstRow="1" bandRow="1">
                <a:tableStyleId>{5C22544A-7EE6-4342-B048-85BDC9FD1C3A}</a:tableStyleId>
              </a:tblPr>
              <a:tblGrid>
                <a:gridCol w="2579165">
                  <a:extLst>
                    <a:ext uri="{9D8B030D-6E8A-4147-A177-3AD203B41FA5}">
                      <a16:colId xmlns:a16="http://schemas.microsoft.com/office/drawing/2014/main" val="702236971"/>
                    </a:ext>
                  </a:extLst>
                </a:gridCol>
                <a:gridCol w="1377015">
                  <a:extLst>
                    <a:ext uri="{9D8B030D-6E8A-4147-A177-3AD203B41FA5}">
                      <a16:colId xmlns:a16="http://schemas.microsoft.com/office/drawing/2014/main" val="1945498676"/>
                    </a:ext>
                  </a:extLst>
                </a:gridCol>
              </a:tblGrid>
              <a:tr h="212496">
                <a:tc>
                  <a:txBody>
                    <a:bodyPr/>
                    <a:lstStyle/>
                    <a:p>
                      <a:r>
                        <a:rPr lang="en-US" sz="1000" dirty="0"/>
                        <a:t>Rank</a:t>
                      </a:r>
                    </a:p>
                  </a:txBody>
                  <a:tcPr/>
                </a:tc>
                <a:tc>
                  <a:txBody>
                    <a:bodyPr/>
                    <a:lstStyle/>
                    <a:p>
                      <a:r>
                        <a:rPr lang="en-US" sz="1000" dirty="0"/>
                        <a:t>Level</a:t>
                      </a:r>
                    </a:p>
                  </a:txBody>
                  <a:tcPr/>
                </a:tc>
                <a:extLst>
                  <a:ext uri="{0D108BD9-81ED-4DB2-BD59-A6C34878D82A}">
                    <a16:rowId xmlns:a16="http://schemas.microsoft.com/office/drawing/2014/main" val="1834830718"/>
                  </a:ext>
                </a:extLst>
              </a:tr>
              <a:tr h="212496">
                <a:tc>
                  <a:txBody>
                    <a:bodyPr/>
                    <a:lstStyle/>
                    <a:p>
                      <a:r>
                        <a:rPr lang="en-US" sz="1000" dirty="0"/>
                        <a:t>10% or Less</a:t>
                      </a:r>
                    </a:p>
                  </a:txBody>
                  <a:tcPr/>
                </a:tc>
                <a:tc>
                  <a:txBody>
                    <a:bodyPr/>
                    <a:lstStyle/>
                    <a:p>
                      <a:r>
                        <a:rPr lang="en-US" sz="1000" dirty="0"/>
                        <a:t>1</a:t>
                      </a:r>
                    </a:p>
                  </a:txBody>
                  <a:tcPr/>
                </a:tc>
                <a:extLst>
                  <a:ext uri="{0D108BD9-81ED-4DB2-BD59-A6C34878D82A}">
                    <a16:rowId xmlns:a16="http://schemas.microsoft.com/office/drawing/2014/main" val="1257723977"/>
                  </a:ext>
                </a:extLst>
              </a:tr>
              <a:tr h="212496">
                <a:tc>
                  <a:txBody>
                    <a:bodyPr/>
                    <a:lstStyle/>
                    <a:p>
                      <a:r>
                        <a:rPr lang="en-US" sz="1000" dirty="0"/>
                        <a:t>10.1 to 50%</a:t>
                      </a:r>
                    </a:p>
                  </a:txBody>
                  <a:tcPr/>
                </a:tc>
                <a:tc>
                  <a:txBody>
                    <a:bodyPr/>
                    <a:lstStyle/>
                    <a:p>
                      <a:r>
                        <a:rPr lang="en-US" sz="1000" dirty="0"/>
                        <a:t>2</a:t>
                      </a:r>
                    </a:p>
                  </a:txBody>
                  <a:tcPr/>
                </a:tc>
                <a:extLst>
                  <a:ext uri="{0D108BD9-81ED-4DB2-BD59-A6C34878D82A}">
                    <a16:rowId xmlns:a16="http://schemas.microsoft.com/office/drawing/2014/main" val="3250559457"/>
                  </a:ext>
                </a:extLst>
              </a:tr>
              <a:tr h="212496">
                <a:tc>
                  <a:txBody>
                    <a:bodyPr/>
                    <a:lstStyle/>
                    <a:p>
                      <a:r>
                        <a:rPr lang="en-US" sz="1000" dirty="0"/>
                        <a:t>50.1 to 75%</a:t>
                      </a:r>
                    </a:p>
                  </a:txBody>
                  <a:tcPr/>
                </a:tc>
                <a:tc>
                  <a:txBody>
                    <a:bodyPr/>
                    <a:lstStyle/>
                    <a:p>
                      <a:r>
                        <a:rPr lang="en-US" sz="1000" dirty="0"/>
                        <a:t>3</a:t>
                      </a:r>
                    </a:p>
                  </a:txBody>
                  <a:tcPr/>
                </a:tc>
                <a:extLst>
                  <a:ext uri="{0D108BD9-81ED-4DB2-BD59-A6C34878D82A}">
                    <a16:rowId xmlns:a16="http://schemas.microsoft.com/office/drawing/2014/main" val="38238134"/>
                  </a:ext>
                </a:extLst>
              </a:tr>
              <a:tr h="212496">
                <a:tc>
                  <a:txBody>
                    <a:bodyPr/>
                    <a:lstStyle/>
                    <a:p>
                      <a:r>
                        <a:rPr lang="en-US" sz="1000" dirty="0"/>
                        <a:t>Greater than 75%</a:t>
                      </a:r>
                    </a:p>
                  </a:txBody>
                  <a:tcPr/>
                </a:tc>
                <a:tc>
                  <a:txBody>
                    <a:bodyPr/>
                    <a:lstStyle/>
                    <a:p>
                      <a:r>
                        <a:rPr lang="en-US" sz="1000" dirty="0"/>
                        <a:t>4</a:t>
                      </a:r>
                    </a:p>
                  </a:txBody>
                  <a:tcPr/>
                </a:tc>
                <a:extLst>
                  <a:ext uri="{0D108BD9-81ED-4DB2-BD59-A6C34878D82A}">
                    <a16:rowId xmlns:a16="http://schemas.microsoft.com/office/drawing/2014/main" val="1650156407"/>
                  </a:ext>
                </a:extLst>
              </a:tr>
            </a:tbl>
          </a:graphicData>
        </a:graphic>
      </p:graphicFrame>
      <p:sp>
        <p:nvSpPr>
          <p:cNvPr id="4" name="Slide Number Placeholder 3">
            <a:extLst>
              <a:ext uri="{FF2B5EF4-FFF2-40B4-BE49-F238E27FC236}">
                <a16:creationId xmlns:a16="http://schemas.microsoft.com/office/drawing/2014/main" id="{FD16C409-6C93-40E7-80EA-F36DF752E01D}"/>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33203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28E83-EB8F-4017-A892-75211EFB826F}"/>
              </a:ext>
            </a:extLst>
          </p:cNvPr>
          <p:cNvSpPr>
            <a:spLocks noGrp="1"/>
          </p:cNvSpPr>
          <p:nvPr>
            <p:ph type="title"/>
          </p:nvPr>
        </p:nvSpPr>
        <p:spPr>
          <a:xfrm>
            <a:off x="228600" y="96252"/>
            <a:ext cx="10876547" cy="1120719"/>
          </a:xfrm>
        </p:spPr>
        <p:txBody>
          <a:bodyPr/>
          <a:lstStyle/>
          <a:p>
            <a:r>
              <a:rPr lang="en-US" dirty="0"/>
              <a:t>Measuring Student Growth on State Tests</a:t>
            </a:r>
          </a:p>
        </p:txBody>
      </p:sp>
      <p:sp>
        <p:nvSpPr>
          <p:cNvPr id="3" name="Content Placeholder 2">
            <a:extLst>
              <a:ext uri="{FF2B5EF4-FFF2-40B4-BE49-F238E27FC236}">
                <a16:creationId xmlns:a16="http://schemas.microsoft.com/office/drawing/2014/main" id="{5897AC7C-3088-46AB-84CD-0B203B8FE944}"/>
              </a:ext>
            </a:extLst>
          </p:cNvPr>
          <p:cNvSpPr>
            <a:spLocks noGrp="1"/>
          </p:cNvSpPr>
          <p:nvPr>
            <p:ph idx="1"/>
          </p:nvPr>
        </p:nvSpPr>
        <p:spPr>
          <a:xfrm>
            <a:off x="228600" y="1091976"/>
            <a:ext cx="10479505" cy="5629499"/>
          </a:xfrm>
        </p:spPr>
        <p:txBody>
          <a:bodyPr>
            <a:normAutofit fontScale="32500" lnSpcReduction="20000"/>
          </a:bodyPr>
          <a:lstStyle/>
          <a:p>
            <a:pPr marL="342900" indent="-342900">
              <a:buFont typeface="Arial" panose="020B0604020202020204" pitchFamily="34" charset="0"/>
              <a:buChar char="•"/>
            </a:pPr>
            <a:r>
              <a:rPr lang="en-US" sz="7200" dirty="0">
                <a:solidFill>
                  <a:srgbClr val="002060"/>
                </a:solidFill>
              </a:rPr>
              <a:t>This indicator measures student growth on state assessments in English language arts and math.</a:t>
            </a:r>
          </a:p>
          <a:p>
            <a:pPr lvl="1"/>
            <a:r>
              <a:rPr lang="en-US" sz="7200" dirty="0">
                <a:solidFill>
                  <a:srgbClr val="002060"/>
                </a:solidFill>
              </a:rPr>
              <a:t>Indicator applies to grades 4-8.</a:t>
            </a:r>
          </a:p>
          <a:p>
            <a:pPr lvl="1"/>
            <a:r>
              <a:rPr lang="en-US" sz="7200" dirty="0">
                <a:solidFill>
                  <a:srgbClr val="002060"/>
                </a:solidFill>
              </a:rPr>
              <a:t>Compares students’ scores this year to scores of students in the same grade with similar scores in prior years.</a:t>
            </a:r>
          </a:p>
          <a:p>
            <a:pPr lvl="1"/>
            <a:r>
              <a:rPr lang="en-US" sz="7200" dirty="0">
                <a:solidFill>
                  <a:srgbClr val="002060"/>
                </a:solidFill>
              </a:rPr>
              <a:t>Uses the performance of our school and student subgroups for the last three years, not just last year.</a:t>
            </a:r>
          </a:p>
          <a:p>
            <a:pPr lvl="1"/>
            <a:r>
              <a:rPr lang="en-US" sz="7200" dirty="0">
                <a:solidFill>
                  <a:srgbClr val="002060"/>
                </a:solidFill>
              </a:rPr>
              <a:t>The scores for each student in ELA and math are averaged and a Growth Index computed for the school and for student subgroups.</a:t>
            </a:r>
          </a:p>
          <a:p>
            <a:pPr marL="342900" indent="-342900">
              <a:buFont typeface="Arial" panose="020B0604020202020204" pitchFamily="34" charset="0"/>
              <a:buChar char="•"/>
            </a:pPr>
            <a:r>
              <a:rPr lang="en-US" sz="7200" dirty="0">
                <a:solidFill>
                  <a:srgbClr val="002060"/>
                </a:solidFill>
              </a:rPr>
              <a:t>Levels are assigned as follows:</a:t>
            </a:r>
          </a:p>
          <a:p>
            <a:endParaRPr lang="en-US" sz="7200" dirty="0">
              <a:solidFill>
                <a:srgbClr val="002060"/>
              </a:solidFill>
            </a:endParaRPr>
          </a:p>
          <a:p>
            <a:endParaRPr lang="en-US" sz="7200" dirty="0">
              <a:solidFill>
                <a:srgbClr val="002060"/>
              </a:solidFill>
            </a:endParaRPr>
          </a:p>
          <a:p>
            <a:endParaRPr lang="en-US" sz="7200" dirty="0">
              <a:solidFill>
                <a:srgbClr val="002060"/>
              </a:solidFill>
            </a:endParaRPr>
          </a:p>
          <a:p>
            <a:endParaRPr lang="en-US" sz="7200" dirty="0">
              <a:solidFill>
                <a:srgbClr val="002060"/>
              </a:solidFill>
            </a:endParaRPr>
          </a:p>
          <a:p>
            <a:pPr defTabSz="465138"/>
            <a:endParaRPr lang="en-US" sz="7200" dirty="0">
              <a:solidFill>
                <a:srgbClr val="002060"/>
              </a:solidFill>
            </a:endParaRPr>
          </a:p>
          <a:p>
            <a:pPr defTabSz="465138"/>
            <a:r>
              <a:rPr lang="en-US" sz="7200" dirty="0">
                <a:solidFill>
                  <a:srgbClr val="002060"/>
                </a:solidFill>
              </a:rPr>
              <a:t>On this indicator, for [x group], Empire Elementary School had a Growth Index of 	44 and received a Level 1</a:t>
            </a:r>
            <a:r>
              <a:rPr lang="en-US" sz="7200" b="1" i="1" dirty="0">
                <a:solidFill>
                  <a:srgbClr val="002060"/>
                </a:solidFill>
              </a:rPr>
              <a:t>.</a:t>
            </a:r>
          </a:p>
          <a:p>
            <a:endParaRPr lang="en-US" dirty="0"/>
          </a:p>
        </p:txBody>
      </p:sp>
      <p:graphicFrame>
        <p:nvGraphicFramePr>
          <p:cNvPr id="4" name="Table 3">
            <a:extLst>
              <a:ext uri="{FF2B5EF4-FFF2-40B4-BE49-F238E27FC236}">
                <a16:creationId xmlns:a16="http://schemas.microsoft.com/office/drawing/2014/main" id="{72ADB4A3-A489-4B37-A416-6CD2BA5B4F79}"/>
              </a:ext>
            </a:extLst>
          </p:cNvPr>
          <p:cNvGraphicFramePr>
            <a:graphicFrameLocks noGrp="1"/>
          </p:cNvGraphicFramePr>
          <p:nvPr>
            <p:extLst>
              <p:ext uri="{D42A27DB-BD31-4B8C-83A1-F6EECF244321}">
                <p14:modId xmlns:p14="http://schemas.microsoft.com/office/powerpoint/2010/main" val="1884688824"/>
              </p:ext>
            </p:extLst>
          </p:nvPr>
        </p:nvGraphicFramePr>
        <p:xfrm>
          <a:off x="623017" y="4012067"/>
          <a:ext cx="4461712" cy="1651430"/>
        </p:xfrm>
        <a:graphic>
          <a:graphicData uri="http://schemas.openxmlformats.org/drawingml/2006/table">
            <a:tbl>
              <a:tblPr firstRow="1" bandRow="1">
                <a:tableStyleId>{5C22544A-7EE6-4342-B048-85BDC9FD1C3A}</a:tableStyleId>
              </a:tblPr>
              <a:tblGrid>
                <a:gridCol w="2229722">
                  <a:extLst>
                    <a:ext uri="{9D8B030D-6E8A-4147-A177-3AD203B41FA5}">
                      <a16:colId xmlns:a16="http://schemas.microsoft.com/office/drawing/2014/main" val="2290501838"/>
                    </a:ext>
                  </a:extLst>
                </a:gridCol>
                <a:gridCol w="2231990">
                  <a:extLst>
                    <a:ext uri="{9D8B030D-6E8A-4147-A177-3AD203B41FA5}">
                      <a16:colId xmlns:a16="http://schemas.microsoft.com/office/drawing/2014/main" val="1821051876"/>
                    </a:ext>
                  </a:extLst>
                </a:gridCol>
              </a:tblGrid>
              <a:tr h="327433">
                <a:tc>
                  <a:txBody>
                    <a:bodyPr/>
                    <a:lstStyle/>
                    <a:p>
                      <a:r>
                        <a:rPr lang="en-US" sz="1100" dirty="0"/>
                        <a:t>Growth Index</a:t>
                      </a:r>
                    </a:p>
                  </a:txBody>
                  <a:tcPr/>
                </a:tc>
                <a:tc>
                  <a:txBody>
                    <a:bodyPr/>
                    <a:lstStyle/>
                    <a:p>
                      <a:r>
                        <a:rPr lang="en-US" sz="1100" dirty="0"/>
                        <a:t>Growth Level</a:t>
                      </a:r>
                    </a:p>
                  </a:txBody>
                  <a:tcPr/>
                </a:tc>
                <a:extLst>
                  <a:ext uri="{0D108BD9-81ED-4DB2-BD59-A6C34878D82A}">
                    <a16:rowId xmlns:a16="http://schemas.microsoft.com/office/drawing/2014/main" val="2861805394"/>
                  </a:ext>
                </a:extLst>
              </a:tr>
              <a:tr h="327433">
                <a:tc>
                  <a:txBody>
                    <a:bodyPr/>
                    <a:lstStyle/>
                    <a:p>
                      <a:r>
                        <a:rPr lang="en-US" sz="1100" dirty="0"/>
                        <a:t>45% or less</a:t>
                      </a:r>
                    </a:p>
                  </a:txBody>
                  <a:tcPr/>
                </a:tc>
                <a:tc>
                  <a:txBody>
                    <a:bodyPr/>
                    <a:lstStyle/>
                    <a:p>
                      <a:r>
                        <a:rPr lang="en-US" sz="1100" dirty="0"/>
                        <a:t>1</a:t>
                      </a:r>
                    </a:p>
                  </a:txBody>
                  <a:tcPr/>
                </a:tc>
                <a:extLst>
                  <a:ext uri="{0D108BD9-81ED-4DB2-BD59-A6C34878D82A}">
                    <a16:rowId xmlns:a16="http://schemas.microsoft.com/office/drawing/2014/main" val="2444735112"/>
                  </a:ext>
                </a:extLst>
              </a:tr>
              <a:tr h="327433">
                <a:tc>
                  <a:txBody>
                    <a:bodyPr/>
                    <a:lstStyle/>
                    <a:p>
                      <a:r>
                        <a:rPr lang="en-US" sz="1100" dirty="0"/>
                        <a:t>45.1 to 50%</a:t>
                      </a:r>
                    </a:p>
                  </a:txBody>
                  <a:tcPr/>
                </a:tc>
                <a:tc>
                  <a:txBody>
                    <a:bodyPr/>
                    <a:lstStyle/>
                    <a:p>
                      <a:r>
                        <a:rPr lang="en-US" sz="1100" dirty="0"/>
                        <a:t>2</a:t>
                      </a:r>
                    </a:p>
                  </a:txBody>
                  <a:tcPr/>
                </a:tc>
                <a:extLst>
                  <a:ext uri="{0D108BD9-81ED-4DB2-BD59-A6C34878D82A}">
                    <a16:rowId xmlns:a16="http://schemas.microsoft.com/office/drawing/2014/main" val="1796423393"/>
                  </a:ext>
                </a:extLst>
              </a:tr>
              <a:tr h="327433">
                <a:tc>
                  <a:txBody>
                    <a:bodyPr/>
                    <a:lstStyle/>
                    <a:p>
                      <a:r>
                        <a:rPr lang="en-US" sz="1100" dirty="0"/>
                        <a:t>50.1 to 54%</a:t>
                      </a:r>
                    </a:p>
                  </a:txBody>
                  <a:tcPr/>
                </a:tc>
                <a:tc>
                  <a:txBody>
                    <a:bodyPr/>
                    <a:lstStyle/>
                    <a:p>
                      <a:r>
                        <a:rPr lang="en-US" sz="1100" dirty="0"/>
                        <a:t>3</a:t>
                      </a:r>
                    </a:p>
                  </a:txBody>
                  <a:tcPr/>
                </a:tc>
                <a:extLst>
                  <a:ext uri="{0D108BD9-81ED-4DB2-BD59-A6C34878D82A}">
                    <a16:rowId xmlns:a16="http://schemas.microsoft.com/office/drawing/2014/main" val="1982435866"/>
                  </a:ext>
                </a:extLst>
              </a:tr>
              <a:tr h="341698">
                <a:tc>
                  <a:txBody>
                    <a:bodyPr/>
                    <a:lstStyle/>
                    <a:p>
                      <a:r>
                        <a:rPr lang="en-US" sz="1100" dirty="0"/>
                        <a:t>Greater than 54%</a:t>
                      </a:r>
                    </a:p>
                  </a:txBody>
                  <a:tcPr/>
                </a:tc>
                <a:tc>
                  <a:txBody>
                    <a:bodyPr/>
                    <a:lstStyle/>
                    <a:p>
                      <a:r>
                        <a:rPr lang="en-US" sz="1100" dirty="0"/>
                        <a:t>4</a:t>
                      </a:r>
                    </a:p>
                  </a:txBody>
                  <a:tcPr/>
                </a:tc>
                <a:extLst>
                  <a:ext uri="{0D108BD9-81ED-4DB2-BD59-A6C34878D82A}">
                    <a16:rowId xmlns:a16="http://schemas.microsoft.com/office/drawing/2014/main" val="287696188"/>
                  </a:ext>
                </a:extLst>
              </a:tr>
            </a:tbl>
          </a:graphicData>
        </a:graphic>
      </p:graphicFrame>
      <p:sp>
        <p:nvSpPr>
          <p:cNvPr id="5" name="Slide Number Placeholder 4">
            <a:extLst>
              <a:ext uri="{FF2B5EF4-FFF2-40B4-BE49-F238E27FC236}">
                <a16:creationId xmlns:a16="http://schemas.microsoft.com/office/drawing/2014/main" id="{F8C791BD-0764-4038-854D-AFEC3075BE31}"/>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69628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7D920E0-F206-4EAE-9C8D-81340F2D477C}"/>
              </a:ext>
            </a:extLst>
          </p:cNvPr>
          <p:cNvSpPr>
            <a:spLocks noGrp="1"/>
          </p:cNvSpPr>
          <p:nvPr>
            <p:ph type="title"/>
          </p:nvPr>
        </p:nvSpPr>
        <p:spPr>
          <a:xfrm>
            <a:off x="1179226" y="826680"/>
            <a:ext cx="9833548" cy="1325563"/>
          </a:xfrm>
        </p:spPr>
        <p:txBody>
          <a:bodyPr>
            <a:normAutofit/>
          </a:bodyPr>
          <a:lstStyle/>
          <a:p>
            <a:pPr algn="ctr"/>
            <a:r>
              <a:rPr lang="en-US" sz="3700">
                <a:solidFill>
                  <a:srgbClr val="FFFFFF"/>
                </a:solidFill>
              </a:rPr>
              <a:t>Measuring Student Test Achievement (Composite Performance) &amp; Growth on State Tests Combined</a:t>
            </a:r>
          </a:p>
        </p:txBody>
      </p:sp>
      <p:sp>
        <p:nvSpPr>
          <p:cNvPr id="3" name="Content Placeholder 2">
            <a:extLst>
              <a:ext uri="{FF2B5EF4-FFF2-40B4-BE49-F238E27FC236}">
                <a16:creationId xmlns:a16="http://schemas.microsoft.com/office/drawing/2014/main" id="{2AC368C0-0933-40E2-A246-80703952C007}"/>
              </a:ext>
            </a:extLst>
          </p:cNvPr>
          <p:cNvSpPr>
            <a:spLocks noGrp="1"/>
          </p:cNvSpPr>
          <p:nvPr>
            <p:ph idx="1"/>
          </p:nvPr>
        </p:nvSpPr>
        <p:spPr>
          <a:xfrm>
            <a:off x="709863" y="2550695"/>
            <a:ext cx="10686795" cy="4078705"/>
          </a:xfrm>
        </p:spPr>
        <p:txBody>
          <a:bodyPr>
            <a:normAutofit/>
          </a:bodyPr>
          <a:lstStyle/>
          <a:p>
            <a:pPr marL="342900" indent="-342900">
              <a:buFont typeface="Arial" panose="020B0604020202020204" pitchFamily="34" charset="0"/>
              <a:buChar char="•"/>
            </a:pPr>
            <a:r>
              <a:rPr lang="en-US" sz="2000" dirty="0">
                <a:solidFill>
                  <a:srgbClr val="000000"/>
                </a:solidFill>
              </a:rPr>
              <a:t>This measure combines the Student Achievement and Student Growth indicators</a:t>
            </a:r>
          </a:p>
          <a:p>
            <a:pPr marL="342900" indent="-342900">
              <a:buFont typeface="Arial" panose="020B0604020202020204" pitchFamily="34" charset="0"/>
              <a:buChar char="•"/>
            </a:pPr>
            <a:r>
              <a:rPr lang="en-US" sz="2000" dirty="0">
                <a:solidFill>
                  <a:srgbClr val="000000"/>
                </a:solidFill>
              </a:rPr>
              <a:t>Creates a “Combined Composite Performance and Growth” measure by:</a:t>
            </a:r>
          </a:p>
          <a:p>
            <a:pPr lvl="1"/>
            <a:r>
              <a:rPr lang="en-US" sz="2000" dirty="0">
                <a:solidFill>
                  <a:srgbClr val="000000"/>
                </a:solidFill>
              </a:rPr>
              <a:t>Adding the Composite Performance Level and the Student Growth Level, giving a number from 2-8. For Empire Elementary School, for [x group], that would be a Composite Performance Level of 2 and a Student Growth Level of 1, equaling 3.</a:t>
            </a:r>
          </a:p>
          <a:p>
            <a:pPr lvl="1"/>
            <a:r>
              <a:rPr lang="en-US" sz="2000" dirty="0">
                <a:solidFill>
                  <a:srgbClr val="000000"/>
                </a:solidFill>
              </a:rPr>
              <a:t>Ranking schools with the same number (for Empire Elementary a 3) based on their rank for Composite Performance and for Student Growth for [x group].</a:t>
            </a:r>
          </a:p>
          <a:p>
            <a:pPr lvl="1"/>
            <a:r>
              <a:rPr lang="en-US" sz="2000" dirty="0">
                <a:solidFill>
                  <a:srgbClr val="000000"/>
                </a:solidFill>
              </a:rPr>
              <a:t>Assigning a percentile rank to the result.</a:t>
            </a:r>
          </a:p>
          <a:p>
            <a:pPr marL="0" indent="0" defTabSz="465138">
              <a:buNone/>
            </a:pPr>
            <a:endParaRPr lang="en-US" sz="2000" dirty="0">
              <a:solidFill>
                <a:srgbClr val="000000"/>
              </a:solidFill>
            </a:endParaRPr>
          </a:p>
          <a:p>
            <a:pPr marL="0" indent="0" defTabSz="465138">
              <a:buNone/>
            </a:pPr>
            <a:r>
              <a:rPr lang="en-US" sz="2000" dirty="0">
                <a:solidFill>
                  <a:srgbClr val="000000"/>
                </a:solidFill>
              </a:rPr>
              <a:t>On this indicator, our school received a score of 1 for </a:t>
            </a:r>
            <a:r>
              <a:rPr lang="en-US" sz="2000" b="1" dirty="0">
                <a:solidFill>
                  <a:srgbClr val="000000"/>
                </a:solidFill>
              </a:rPr>
              <a:t>[x group], placing the school among the lowest ten percent in the state for comparable student subgroups.</a:t>
            </a:r>
          </a:p>
          <a:p>
            <a:endParaRPr lang="en-US" sz="1400" dirty="0">
              <a:solidFill>
                <a:srgbClr val="000000"/>
              </a:solidFill>
            </a:endParaRPr>
          </a:p>
        </p:txBody>
      </p:sp>
      <p:sp>
        <p:nvSpPr>
          <p:cNvPr id="4" name="Slide Number Placeholder 3">
            <a:extLst>
              <a:ext uri="{FF2B5EF4-FFF2-40B4-BE49-F238E27FC236}">
                <a16:creationId xmlns:a16="http://schemas.microsoft.com/office/drawing/2014/main" id="{FC98B67D-2922-4D41-8151-FA11386CC653}"/>
              </a:ext>
            </a:extLst>
          </p:cNvPr>
          <p:cNvSpPr>
            <a:spLocks noGrp="1"/>
          </p:cNvSpPr>
          <p:nvPr>
            <p:ph type="sldNum" sz="quarter" idx="12"/>
          </p:nvPr>
        </p:nvSpPr>
        <p:spPr>
          <a:xfrm>
            <a:off x="10825930" y="6223702"/>
            <a:ext cx="570728" cy="314067"/>
          </a:xfrm>
        </p:spPr>
        <p:txBody>
          <a:bodyPr>
            <a:normAutofit/>
          </a:bodyPr>
          <a:lstStyle/>
          <a:p>
            <a:pPr>
              <a:spcAft>
                <a:spcPts val="600"/>
              </a:spcAft>
            </a:pPr>
            <a:fld id="{D57F1E4F-1CFF-5643-939E-217C01CDF565}" type="slidenum">
              <a:rPr lang="en-US" sz="1000">
                <a:solidFill>
                  <a:srgbClr val="898989"/>
                </a:solidFill>
              </a:rPr>
              <a:pPr>
                <a:spcAft>
                  <a:spcPts val="600"/>
                </a:spcAft>
              </a:pPr>
              <a:t>13</a:t>
            </a:fld>
            <a:endParaRPr lang="en-US" sz="1000">
              <a:solidFill>
                <a:srgbClr val="898989"/>
              </a:solidFill>
            </a:endParaRPr>
          </a:p>
        </p:txBody>
      </p:sp>
    </p:spTree>
    <p:extLst>
      <p:ext uri="{BB962C8B-B14F-4D97-AF65-F5344CB8AC3E}">
        <p14:creationId xmlns:p14="http://schemas.microsoft.com/office/powerpoint/2010/main" val="1295492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EF16854C-076F-4F8C-94CB-06046406D6F5}"/>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Academic Progress</a:t>
            </a:r>
          </a:p>
        </p:txBody>
      </p:sp>
      <p:sp>
        <p:nvSpPr>
          <p:cNvPr id="4" name="Slide Number Placeholder 3">
            <a:extLst>
              <a:ext uri="{FF2B5EF4-FFF2-40B4-BE49-F238E27FC236}">
                <a16:creationId xmlns:a16="http://schemas.microsoft.com/office/drawing/2014/main" id="{F752CA4F-5A3C-4E66-962B-0E16630506A1}"/>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14</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E52A1A87-4645-4EE8-AF8A-9E954F20B9DB}"/>
              </a:ext>
            </a:extLst>
          </p:cNvPr>
          <p:cNvSpPr>
            <a:spLocks noGrp="1"/>
          </p:cNvSpPr>
          <p:nvPr>
            <p:ph idx="1"/>
          </p:nvPr>
        </p:nvSpPr>
        <p:spPr>
          <a:xfrm>
            <a:off x="5120640" y="804672"/>
            <a:ext cx="6281928" cy="5824728"/>
          </a:xfrm>
        </p:spPr>
        <p:txBody>
          <a:bodyPr anchor="ctr">
            <a:normAutofit/>
          </a:bodyPr>
          <a:lstStyle/>
          <a:p>
            <a:pPr marL="342900" indent="-342900">
              <a:buFont typeface="Arial" panose="020B0604020202020204" pitchFamily="34" charset="0"/>
              <a:buChar char="•"/>
            </a:pPr>
            <a:r>
              <a:rPr lang="en-US" sz="2000" dirty="0"/>
              <a:t>This indicator measures overall student progress on state assessments in English language arts and math, compared to our school’s measures of interim progress (MIP), the State MIP and long-term goals</a:t>
            </a:r>
          </a:p>
          <a:p>
            <a:pPr lvl="1"/>
            <a:r>
              <a:rPr lang="en-US" sz="2000" dirty="0"/>
              <a:t>In ELA, Empire Elementary School’s [x group] had a school MIP of 80.3, the State MIP was 100.7, and the State long-term goal was 117.  For the [x group], Empire Elementary School’s performance was 72.6.  Since we did not met either MIP for this subgroup, we received Level 1 in ELA.</a:t>
            </a:r>
          </a:p>
          <a:p>
            <a:pPr lvl="1"/>
            <a:r>
              <a:rPr lang="en-US" sz="2000" dirty="0"/>
              <a:t>In math, Empire Elementary School’s [x group] had a school MIP of 79, the State MIP was 103.3 and the State long-term goal was 119.4.  Since we met our school MIP for this student subgroup, we received Level 2 in math.</a:t>
            </a:r>
          </a:p>
          <a:p>
            <a:pPr marL="342900" indent="-342900">
              <a:buFont typeface="Arial" panose="020B0604020202020204" pitchFamily="34" charset="0"/>
              <a:buChar char="•"/>
            </a:pPr>
            <a:r>
              <a:rPr lang="en-US" sz="2000" dirty="0"/>
              <a:t>However, because Empire Elementary School did not receive a Level 2 for both ELA and math our overall Level for Academic Progress was Level 1 for this subgroup.</a:t>
            </a:r>
          </a:p>
          <a:p>
            <a:endParaRPr lang="en-US" sz="1900" dirty="0"/>
          </a:p>
        </p:txBody>
      </p:sp>
    </p:spTree>
    <p:extLst>
      <p:ext uri="{BB962C8B-B14F-4D97-AF65-F5344CB8AC3E}">
        <p14:creationId xmlns:p14="http://schemas.microsoft.com/office/powerpoint/2010/main" val="520797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17383008-E89B-41D7-A080-E92C7F5535B6}"/>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English Language Proficiency</a:t>
            </a:r>
          </a:p>
        </p:txBody>
      </p:sp>
      <p:sp>
        <p:nvSpPr>
          <p:cNvPr id="4" name="Slide Number Placeholder 3">
            <a:extLst>
              <a:ext uri="{FF2B5EF4-FFF2-40B4-BE49-F238E27FC236}">
                <a16:creationId xmlns:a16="http://schemas.microsoft.com/office/drawing/2014/main" id="{A323C41A-9907-4F8B-A908-89BF80D44D20}"/>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15</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6457B10F-606A-4016-8878-7DE54DEB6EB5}"/>
              </a:ext>
            </a:extLst>
          </p:cNvPr>
          <p:cNvSpPr>
            <a:spLocks noGrp="1"/>
          </p:cNvSpPr>
          <p:nvPr>
            <p:ph idx="1"/>
          </p:nvPr>
        </p:nvSpPr>
        <p:spPr>
          <a:xfrm>
            <a:off x="5120640" y="485775"/>
            <a:ext cx="6281928" cy="6052185"/>
          </a:xfrm>
        </p:spPr>
        <p:txBody>
          <a:bodyPr anchor="ctr">
            <a:normAutofit/>
          </a:bodyPr>
          <a:lstStyle/>
          <a:p>
            <a:pPr marL="342900" indent="-342900">
              <a:buFont typeface="Arial" panose="020B0604020202020204" pitchFamily="34" charset="0"/>
              <a:buChar char="•"/>
            </a:pPr>
            <a:r>
              <a:rPr lang="en-US" sz="2000" dirty="0"/>
              <a:t>This indicator measures progress of English language learners (ELL) in meeting their individual targets on the New York State English as a Second Language Achievement Test (NYSESLAT).</a:t>
            </a:r>
          </a:p>
          <a:p>
            <a:pPr marL="342900" indent="-342900">
              <a:buFont typeface="Arial" panose="020B0604020202020204" pitchFamily="34" charset="0"/>
              <a:buChar char="•"/>
            </a:pPr>
            <a:r>
              <a:rPr lang="en-US" sz="2000" dirty="0"/>
              <a:t>Each school receives a Success Ratio on this measure based on the percent of students who made progress compared to the probability that a student will make progress.</a:t>
            </a:r>
          </a:p>
          <a:p>
            <a:pPr marL="342900" indent="-342900">
              <a:buFont typeface="Arial" panose="020B0604020202020204" pitchFamily="34" charset="0"/>
              <a:buChar char="•"/>
            </a:pPr>
            <a:r>
              <a:rPr lang="en-US" sz="2000" dirty="0"/>
              <a:t>A success ratio of 1.0 means students did exactly as expected in terms of making progress towards English proficiency; greater than 1.0, better than expected; and less than 1.0, less than expected.</a:t>
            </a:r>
          </a:p>
          <a:p>
            <a:pPr marL="342900" indent="-342900">
              <a:buFont typeface="Arial" panose="020B0604020202020204" pitchFamily="34" charset="0"/>
              <a:buChar char="•"/>
            </a:pPr>
            <a:r>
              <a:rPr lang="en-US" sz="2000" dirty="0"/>
              <a:t>On this indicator, for [x group], Empire Elementary School had a success ratio of .62 and received a Level 2.</a:t>
            </a:r>
          </a:p>
          <a:p>
            <a:endParaRPr lang="en-US" sz="2000" dirty="0"/>
          </a:p>
        </p:txBody>
      </p:sp>
    </p:spTree>
    <p:extLst>
      <p:ext uri="{BB962C8B-B14F-4D97-AF65-F5344CB8AC3E}">
        <p14:creationId xmlns:p14="http://schemas.microsoft.com/office/powerpoint/2010/main" val="3788040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45008B7B-CF63-4B71-931E-60546AC12E3F}"/>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Chronic Absenteeism</a:t>
            </a:r>
          </a:p>
        </p:txBody>
      </p:sp>
      <p:sp>
        <p:nvSpPr>
          <p:cNvPr id="4" name="Slide Number Placeholder 3">
            <a:extLst>
              <a:ext uri="{FF2B5EF4-FFF2-40B4-BE49-F238E27FC236}">
                <a16:creationId xmlns:a16="http://schemas.microsoft.com/office/drawing/2014/main" id="{C1566B70-6368-47FC-8885-D963A6E42B98}"/>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16</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656AD324-7AD4-4BB1-817E-42993273B296}"/>
              </a:ext>
            </a:extLst>
          </p:cNvPr>
          <p:cNvSpPr>
            <a:spLocks noGrp="1"/>
          </p:cNvSpPr>
          <p:nvPr>
            <p:ph idx="1"/>
          </p:nvPr>
        </p:nvSpPr>
        <p:spPr>
          <a:xfrm>
            <a:off x="5120640" y="804672"/>
            <a:ext cx="6281928" cy="5733288"/>
          </a:xfrm>
        </p:spPr>
        <p:txBody>
          <a:bodyPr anchor="ctr">
            <a:normAutofit/>
          </a:bodyPr>
          <a:lstStyle/>
          <a:p>
            <a:pPr marL="342900" indent="-342900">
              <a:buFont typeface="Arial" panose="020B0604020202020204" pitchFamily="34" charset="0"/>
              <a:buChar char="•"/>
            </a:pPr>
            <a:r>
              <a:rPr lang="en-US" sz="2400" dirty="0"/>
              <a:t>This indicator measures the percentage of students who miss 10% or more of the days they are supposed to attend, compared to our school’s measures of interim progress (MIP) and long-term goals.</a:t>
            </a:r>
          </a:p>
          <a:p>
            <a:pPr marL="342900" lvl="1" indent="-342900">
              <a:buFont typeface="Arial" panose="020B0604020202020204" pitchFamily="34" charset="0"/>
              <a:buChar char="•"/>
            </a:pPr>
            <a:r>
              <a:rPr lang="en-US" dirty="0"/>
              <a:t>Empire Elementary School’s [x group] had a school MIP of 34.4%, the State MIP was 13.3%, and the State long-term goal was 9.2%.  Empire Elementary school’s performance for [x group] was 26.2%, meaning 26.2% of students at Empire Elementary School were absent for 10% or more days of instruction.  </a:t>
            </a:r>
          </a:p>
          <a:p>
            <a:pPr marL="342900" lvl="1" indent="-342900" defTabSz="688975">
              <a:buFont typeface="Arial" panose="020B0604020202020204" pitchFamily="34" charset="0"/>
              <a:buChar char="•"/>
            </a:pPr>
            <a:r>
              <a:rPr lang="en-US" dirty="0"/>
              <a:t>Since we met the school MIP, but not the State MIP or long-term goal for [x group], Empire Elementary School received a Level 2 for this subgroup.</a:t>
            </a:r>
          </a:p>
          <a:p>
            <a:pPr marL="342900" indent="-342900">
              <a:buFont typeface="Arial" panose="020B0604020202020204" pitchFamily="34" charset="0"/>
              <a:buChar char="•"/>
            </a:pPr>
            <a:endParaRPr lang="en-US" sz="2000" dirty="0"/>
          </a:p>
          <a:p>
            <a:endParaRPr lang="en-US" sz="2000" dirty="0"/>
          </a:p>
        </p:txBody>
      </p:sp>
    </p:spTree>
    <p:extLst>
      <p:ext uri="{BB962C8B-B14F-4D97-AF65-F5344CB8AC3E}">
        <p14:creationId xmlns:p14="http://schemas.microsoft.com/office/powerpoint/2010/main" val="1280237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AD3D8-CD51-4429-AE76-E406200E18CF}"/>
              </a:ext>
            </a:extLst>
          </p:cNvPr>
          <p:cNvSpPr>
            <a:spLocks noGrp="1"/>
          </p:cNvSpPr>
          <p:nvPr>
            <p:ph type="title"/>
          </p:nvPr>
        </p:nvSpPr>
        <p:spPr>
          <a:xfrm>
            <a:off x="626023" y="222903"/>
            <a:ext cx="11393524" cy="1507067"/>
          </a:xfrm>
        </p:spPr>
        <p:txBody>
          <a:bodyPr>
            <a:normAutofit/>
          </a:bodyPr>
          <a:lstStyle/>
          <a:p>
            <a:r>
              <a:rPr lang="en-US" dirty="0"/>
              <a:t>Identification for Targeted Support and Improvement</a:t>
            </a:r>
          </a:p>
        </p:txBody>
      </p:sp>
      <p:graphicFrame>
        <p:nvGraphicFramePr>
          <p:cNvPr id="7" name="Content Placeholder 6">
            <a:extLst>
              <a:ext uri="{FF2B5EF4-FFF2-40B4-BE49-F238E27FC236}">
                <a16:creationId xmlns:a16="http://schemas.microsoft.com/office/drawing/2014/main" id="{180ACFC2-E336-4474-9B03-8D80F7AD35AE}"/>
              </a:ext>
            </a:extLst>
          </p:cNvPr>
          <p:cNvGraphicFramePr>
            <a:graphicFrameLocks noGrp="1"/>
          </p:cNvGraphicFramePr>
          <p:nvPr>
            <p:ph idx="1"/>
            <p:extLst>
              <p:ext uri="{D42A27DB-BD31-4B8C-83A1-F6EECF244321}">
                <p14:modId xmlns:p14="http://schemas.microsoft.com/office/powerpoint/2010/main" val="3159588364"/>
              </p:ext>
            </p:extLst>
          </p:nvPr>
        </p:nvGraphicFramePr>
        <p:xfrm>
          <a:off x="640556" y="2152356"/>
          <a:ext cx="10190362" cy="2397760"/>
        </p:xfrm>
        <a:graphic>
          <a:graphicData uri="http://schemas.openxmlformats.org/drawingml/2006/table">
            <a:tbl>
              <a:tblPr firstRow="1" bandRow="1">
                <a:tableStyleId>{5C22544A-7EE6-4342-B048-85BDC9FD1C3A}</a:tableStyleId>
              </a:tblPr>
              <a:tblGrid>
                <a:gridCol w="1455766">
                  <a:extLst>
                    <a:ext uri="{9D8B030D-6E8A-4147-A177-3AD203B41FA5}">
                      <a16:colId xmlns:a16="http://schemas.microsoft.com/office/drawing/2014/main" val="1902195368"/>
                    </a:ext>
                  </a:extLst>
                </a:gridCol>
                <a:gridCol w="1455766">
                  <a:extLst>
                    <a:ext uri="{9D8B030D-6E8A-4147-A177-3AD203B41FA5}">
                      <a16:colId xmlns:a16="http://schemas.microsoft.com/office/drawing/2014/main" val="4050663046"/>
                    </a:ext>
                  </a:extLst>
                </a:gridCol>
                <a:gridCol w="866003">
                  <a:extLst>
                    <a:ext uri="{9D8B030D-6E8A-4147-A177-3AD203B41FA5}">
                      <a16:colId xmlns:a16="http://schemas.microsoft.com/office/drawing/2014/main" val="408356627"/>
                    </a:ext>
                  </a:extLst>
                </a:gridCol>
                <a:gridCol w="2045529">
                  <a:extLst>
                    <a:ext uri="{9D8B030D-6E8A-4147-A177-3AD203B41FA5}">
                      <a16:colId xmlns:a16="http://schemas.microsoft.com/office/drawing/2014/main" val="2799814947"/>
                    </a:ext>
                  </a:extLst>
                </a:gridCol>
                <a:gridCol w="1455766">
                  <a:extLst>
                    <a:ext uri="{9D8B030D-6E8A-4147-A177-3AD203B41FA5}">
                      <a16:colId xmlns:a16="http://schemas.microsoft.com/office/drawing/2014/main" val="2084233573"/>
                    </a:ext>
                  </a:extLst>
                </a:gridCol>
                <a:gridCol w="1455766">
                  <a:extLst>
                    <a:ext uri="{9D8B030D-6E8A-4147-A177-3AD203B41FA5}">
                      <a16:colId xmlns:a16="http://schemas.microsoft.com/office/drawing/2014/main" val="3663788175"/>
                    </a:ext>
                  </a:extLst>
                </a:gridCol>
                <a:gridCol w="1455766">
                  <a:extLst>
                    <a:ext uri="{9D8B030D-6E8A-4147-A177-3AD203B41FA5}">
                      <a16:colId xmlns:a16="http://schemas.microsoft.com/office/drawing/2014/main" val="1435134034"/>
                    </a:ext>
                  </a:extLst>
                </a:gridCol>
              </a:tblGrid>
              <a:tr h="370840">
                <a:tc>
                  <a:txBody>
                    <a:bodyPr/>
                    <a:lstStyle/>
                    <a:p>
                      <a:pPr algn="ctr"/>
                      <a:r>
                        <a:rPr lang="en-US" sz="1200" dirty="0"/>
                        <a:t>Scenario</a:t>
                      </a:r>
                    </a:p>
                  </a:txBody>
                  <a:tcPr>
                    <a:solidFill>
                      <a:schemeClr val="accent5"/>
                    </a:solidFill>
                  </a:tcPr>
                </a:tc>
                <a:tc>
                  <a:txBody>
                    <a:bodyPr/>
                    <a:lstStyle/>
                    <a:p>
                      <a:pPr algn="ctr"/>
                      <a:r>
                        <a:rPr lang="en-US" sz="1200" dirty="0"/>
                        <a:t>Composite Performance</a:t>
                      </a:r>
                    </a:p>
                  </a:txBody>
                  <a:tcPr>
                    <a:solidFill>
                      <a:schemeClr val="accent5"/>
                    </a:solidFill>
                  </a:tcPr>
                </a:tc>
                <a:tc>
                  <a:txBody>
                    <a:bodyPr/>
                    <a:lstStyle/>
                    <a:p>
                      <a:pPr algn="ctr"/>
                      <a:r>
                        <a:rPr lang="en-US" sz="1200" dirty="0"/>
                        <a:t>Growth</a:t>
                      </a:r>
                    </a:p>
                  </a:txBody>
                  <a:tcPr>
                    <a:solidFill>
                      <a:schemeClr val="accent5"/>
                    </a:solidFill>
                  </a:tcPr>
                </a:tc>
                <a:tc>
                  <a:txBody>
                    <a:bodyPr/>
                    <a:lstStyle/>
                    <a:p>
                      <a:pPr algn="ctr"/>
                      <a:r>
                        <a:rPr lang="en-US" sz="1200" dirty="0"/>
                        <a:t>Combined Composite Performance &amp; Growth</a:t>
                      </a:r>
                    </a:p>
                  </a:txBody>
                  <a:tcPr>
                    <a:solidFill>
                      <a:schemeClr val="accent5"/>
                    </a:solidFill>
                  </a:tcPr>
                </a:tc>
                <a:tc>
                  <a:txBody>
                    <a:bodyPr/>
                    <a:lstStyle/>
                    <a:p>
                      <a:pPr algn="ctr"/>
                      <a:r>
                        <a:rPr lang="en-US" sz="1200" dirty="0"/>
                        <a:t>ELP</a:t>
                      </a:r>
                    </a:p>
                  </a:txBody>
                  <a:tcPr>
                    <a:solidFill>
                      <a:schemeClr val="accent5"/>
                    </a:solidFill>
                  </a:tcPr>
                </a:tc>
                <a:tc>
                  <a:txBody>
                    <a:bodyPr/>
                    <a:lstStyle/>
                    <a:p>
                      <a:pPr algn="ctr"/>
                      <a:r>
                        <a:rPr lang="en-US" sz="1200" dirty="0"/>
                        <a:t>Progress</a:t>
                      </a:r>
                    </a:p>
                  </a:txBody>
                  <a:tcPr>
                    <a:solidFill>
                      <a:schemeClr val="accent5"/>
                    </a:solidFill>
                  </a:tcPr>
                </a:tc>
                <a:tc>
                  <a:txBody>
                    <a:bodyPr/>
                    <a:lstStyle/>
                    <a:p>
                      <a:pPr algn="ctr"/>
                      <a:r>
                        <a:rPr lang="en-US" sz="1200" dirty="0"/>
                        <a:t>Chronic Absenteeism</a:t>
                      </a:r>
                    </a:p>
                  </a:txBody>
                  <a:tcPr>
                    <a:solidFill>
                      <a:schemeClr val="accent5"/>
                    </a:solidFill>
                  </a:tcPr>
                </a:tc>
                <a:extLst>
                  <a:ext uri="{0D108BD9-81ED-4DB2-BD59-A6C34878D82A}">
                    <a16:rowId xmlns:a16="http://schemas.microsoft.com/office/drawing/2014/main" val="2721264120"/>
                  </a:ext>
                </a:extLst>
              </a:tr>
              <a:tr h="370840">
                <a:tc>
                  <a:txBody>
                    <a:bodyPr/>
                    <a:lstStyle/>
                    <a:p>
                      <a:pPr algn="ctr"/>
                      <a:r>
                        <a:rPr lang="en-US" sz="1200" dirty="0"/>
                        <a:t>1</a:t>
                      </a:r>
                    </a:p>
                  </a:txBody>
                  <a:tcPr>
                    <a:solidFill>
                      <a:schemeClr val="accent5">
                        <a:lumMod val="40000"/>
                        <a:lumOff val="60000"/>
                      </a:schemeClr>
                    </a:solidFill>
                  </a:tcPr>
                </a:tc>
                <a:tc gridSpan="2">
                  <a:txBody>
                    <a:bodyPr/>
                    <a:lstStyle/>
                    <a:p>
                      <a:pPr algn="ctr"/>
                      <a:r>
                        <a:rPr lang="en-US" sz="1200" dirty="0"/>
                        <a:t>Both Level 1</a:t>
                      </a:r>
                    </a:p>
                  </a:txBody>
                  <a:tcPr>
                    <a:solidFill>
                      <a:schemeClr val="accent5">
                        <a:lumMod val="40000"/>
                        <a:lumOff val="60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accent5">
                        <a:lumMod val="40000"/>
                        <a:lumOff val="60000"/>
                      </a:schemeClr>
                    </a:solidFill>
                  </a:tcPr>
                </a:tc>
                <a:tc>
                  <a:txBody>
                    <a:bodyPr/>
                    <a:lstStyle/>
                    <a:p>
                      <a:pPr algn="ctr"/>
                      <a:r>
                        <a:rPr lang="en-US" sz="1200" dirty="0"/>
                        <a:t>Any Level</a:t>
                      </a:r>
                    </a:p>
                    <a:p>
                      <a:pPr algn="ctr"/>
                      <a:r>
                        <a:rPr lang="en-US" sz="1200" dirty="0"/>
                        <a:t>(None, 1-4)</a:t>
                      </a:r>
                    </a:p>
                  </a:txBody>
                  <a:tcPr>
                    <a:solidFill>
                      <a:schemeClr val="accent5">
                        <a:lumMod val="40000"/>
                        <a:lumOff val="60000"/>
                      </a:schemeClr>
                    </a:solidFill>
                  </a:tcPr>
                </a:tc>
                <a:tc gridSpan="2">
                  <a:txBody>
                    <a:bodyPr/>
                    <a:lstStyle/>
                    <a:p>
                      <a:pPr algn="ctr"/>
                      <a:r>
                        <a:rPr lang="en-US" sz="1200" dirty="0"/>
                        <a:t>Any Level </a:t>
                      </a:r>
                    </a:p>
                    <a:p>
                      <a:pPr algn="ctr"/>
                      <a:r>
                        <a:rPr lang="en-US" sz="1200" dirty="0"/>
                        <a:t>(None, 1-4)</a:t>
                      </a:r>
                    </a:p>
                  </a:txBody>
                  <a:tcPr>
                    <a:solidFill>
                      <a:schemeClr val="accent5">
                        <a:lumMod val="40000"/>
                        <a:lumOff val="60000"/>
                      </a:schemeClr>
                    </a:solidFill>
                  </a:tcPr>
                </a:tc>
                <a:tc hMerge="1">
                  <a:txBody>
                    <a:bodyPr/>
                    <a:lstStyle/>
                    <a:p>
                      <a:pPr algn="ctr"/>
                      <a:endParaRPr lang="en-US" sz="1200" dirty="0"/>
                    </a:p>
                  </a:txBody>
                  <a:tcPr/>
                </a:tc>
                <a:extLst>
                  <a:ext uri="{0D108BD9-81ED-4DB2-BD59-A6C34878D82A}">
                    <a16:rowId xmlns:a16="http://schemas.microsoft.com/office/drawing/2014/main" val="4076073923"/>
                  </a:ext>
                </a:extLst>
              </a:tr>
              <a:tr h="370840">
                <a:tc>
                  <a:txBody>
                    <a:bodyPr/>
                    <a:lstStyle/>
                    <a:p>
                      <a:pPr algn="ctr"/>
                      <a:r>
                        <a:rPr lang="en-US" sz="1200" dirty="0"/>
                        <a:t>2</a:t>
                      </a:r>
                    </a:p>
                  </a:txBody>
                  <a:tcPr>
                    <a:solidFill>
                      <a:schemeClr val="accent5">
                        <a:lumMod val="20000"/>
                        <a:lumOff val="80000"/>
                      </a:schemeClr>
                    </a:solidFill>
                  </a:tcPr>
                </a:tc>
                <a:tc gridSpan="2">
                  <a:txBody>
                    <a:bodyPr/>
                    <a:lstStyle/>
                    <a:p>
                      <a:pPr algn="ctr"/>
                      <a:r>
                        <a:rPr lang="en-US" sz="1200" dirty="0"/>
                        <a:t>Either Level 1</a:t>
                      </a:r>
                    </a:p>
                  </a:txBody>
                  <a:tcPr>
                    <a:solidFill>
                      <a:schemeClr val="accent5">
                        <a:lumMod val="20000"/>
                        <a:lumOff val="80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accent5">
                        <a:lumMod val="20000"/>
                        <a:lumOff val="80000"/>
                      </a:schemeClr>
                    </a:solidFill>
                  </a:tcPr>
                </a:tc>
                <a:tc>
                  <a:txBody>
                    <a:bodyPr/>
                    <a:lstStyle/>
                    <a:p>
                      <a:pPr algn="ctr"/>
                      <a:r>
                        <a:rPr lang="en-US" sz="1200" dirty="0"/>
                        <a:t>None</a:t>
                      </a:r>
                    </a:p>
                  </a:txBody>
                  <a:tcPr>
                    <a:solidFill>
                      <a:schemeClr val="accent5">
                        <a:lumMod val="20000"/>
                        <a:lumOff val="80000"/>
                      </a:schemeClr>
                    </a:solidFill>
                  </a:tcPr>
                </a:tc>
                <a:tc gridSpan="2">
                  <a:txBody>
                    <a:bodyPr/>
                    <a:lstStyle/>
                    <a:p>
                      <a:pPr algn="ctr"/>
                      <a:r>
                        <a:rPr lang="en-US" sz="1200" dirty="0"/>
                        <a:t>Any One of the Two is Level 1</a:t>
                      </a:r>
                    </a:p>
                  </a:txBody>
                  <a:tcPr>
                    <a:solidFill>
                      <a:schemeClr val="accent5">
                        <a:lumMod val="20000"/>
                        <a:lumOff val="80000"/>
                      </a:schemeClr>
                    </a:solidFill>
                  </a:tcPr>
                </a:tc>
                <a:tc hMerge="1">
                  <a:txBody>
                    <a:bodyPr/>
                    <a:lstStyle/>
                    <a:p>
                      <a:pPr algn="ctr"/>
                      <a:endParaRPr lang="en-US" sz="1200" dirty="0"/>
                    </a:p>
                  </a:txBody>
                  <a:tcPr/>
                </a:tc>
                <a:extLst>
                  <a:ext uri="{0D108BD9-81ED-4DB2-BD59-A6C34878D82A}">
                    <a16:rowId xmlns:a16="http://schemas.microsoft.com/office/drawing/2014/main" val="3919562386"/>
                  </a:ext>
                </a:extLst>
              </a:tr>
              <a:tr h="370840">
                <a:tc>
                  <a:txBody>
                    <a:bodyPr/>
                    <a:lstStyle/>
                    <a:p>
                      <a:pPr algn="ctr"/>
                      <a:r>
                        <a:rPr lang="en-US" sz="1200" dirty="0"/>
                        <a:t>3</a:t>
                      </a:r>
                    </a:p>
                  </a:txBody>
                  <a:tcPr>
                    <a:solidFill>
                      <a:schemeClr val="accent5">
                        <a:lumMod val="40000"/>
                        <a:lumOff val="60000"/>
                      </a:schemeClr>
                    </a:solidFill>
                  </a:tcPr>
                </a:tc>
                <a:tc gridSpan="2">
                  <a:txBody>
                    <a:bodyPr/>
                    <a:lstStyle/>
                    <a:p>
                      <a:pPr algn="ctr"/>
                      <a:r>
                        <a:rPr lang="en-US" sz="1200" dirty="0"/>
                        <a:t>Either Level 1</a:t>
                      </a:r>
                    </a:p>
                  </a:txBody>
                  <a:tcPr>
                    <a:solidFill>
                      <a:schemeClr val="accent5">
                        <a:lumMod val="40000"/>
                        <a:lumOff val="60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accent5">
                        <a:lumMod val="40000"/>
                        <a:lumOff val="60000"/>
                      </a:schemeClr>
                    </a:solidFill>
                  </a:tcPr>
                </a:tc>
                <a:tc>
                  <a:txBody>
                    <a:bodyPr/>
                    <a:lstStyle/>
                    <a:p>
                      <a:pPr algn="ctr"/>
                      <a:r>
                        <a:rPr lang="en-US" sz="1200" dirty="0"/>
                        <a:t>Level 1</a:t>
                      </a:r>
                    </a:p>
                  </a:txBody>
                  <a:tcPr>
                    <a:solidFill>
                      <a:schemeClr val="accent5">
                        <a:lumMod val="40000"/>
                        <a:lumOff val="60000"/>
                      </a:schemeClr>
                    </a:solidFill>
                  </a:tcPr>
                </a:tc>
                <a:tc gridSpan="2">
                  <a:txBody>
                    <a:bodyPr/>
                    <a:lstStyle/>
                    <a:p>
                      <a:pPr algn="ctr"/>
                      <a:r>
                        <a:rPr lang="en-US" sz="1200" dirty="0"/>
                        <a:t>Any Level</a:t>
                      </a:r>
                    </a:p>
                  </a:txBody>
                  <a:tcPr>
                    <a:solidFill>
                      <a:schemeClr val="accent5">
                        <a:lumMod val="40000"/>
                        <a:lumOff val="60000"/>
                      </a:schemeClr>
                    </a:solidFill>
                  </a:tcPr>
                </a:tc>
                <a:tc hMerge="1">
                  <a:txBody>
                    <a:bodyPr/>
                    <a:lstStyle/>
                    <a:p>
                      <a:pPr algn="ctr"/>
                      <a:endParaRPr lang="en-US" sz="1200" dirty="0"/>
                    </a:p>
                  </a:txBody>
                  <a:tcPr/>
                </a:tc>
                <a:extLst>
                  <a:ext uri="{0D108BD9-81ED-4DB2-BD59-A6C34878D82A}">
                    <a16:rowId xmlns:a16="http://schemas.microsoft.com/office/drawing/2014/main" val="3923769405"/>
                  </a:ext>
                </a:extLst>
              </a:tr>
              <a:tr h="370840">
                <a:tc>
                  <a:txBody>
                    <a:bodyPr/>
                    <a:lstStyle/>
                    <a:p>
                      <a:pPr algn="ctr"/>
                      <a:r>
                        <a:rPr lang="en-US" sz="1200" dirty="0"/>
                        <a:t>4</a:t>
                      </a:r>
                    </a:p>
                  </a:txBody>
                  <a:tcPr>
                    <a:solidFill>
                      <a:schemeClr val="accent5">
                        <a:lumMod val="20000"/>
                        <a:lumOff val="80000"/>
                      </a:schemeClr>
                    </a:solidFill>
                  </a:tcPr>
                </a:tc>
                <a:tc gridSpan="2">
                  <a:txBody>
                    <a:bodyPr/>
                    <a:lstStyle/>
                    <a:p>
                      <a:pPr algn="ctr"/>
                      <a:r>
                        <a:rPr lang="en-US" sz="1200" dirty="0"/>
                        <a:t>Either Level 1</a:t>
                      </a:r>
                    </a:p>
                  </a:txBody>
                  <a:tcPr>
                    <a:solidFill>
                      <a:schemeClr val="accent5">
                        <a:lumMod val="20000"/>
                        <a:lumOff val="80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accent5">
                        <a:lumMod val="20000"/>
                        <a:lumOff val="80000"/>
                      </a:schemeClr>
                    </a:solidFill>
                  </a:tcPr>
                </a:tc>
                <a:tc>
                  <a:txBody>
                    <a:bodyPr/>
                    <a:lstStyle/>
                    <a:p>
                      <a:pPr algn="ctr"/>
                      <a:r>
                        <a:rPr lang="en-US" sz="1200" dirty="0"/>
                        <a:t>Level 2</a:t>
                      </a:r>
                    </a:p>
                  </a:txBody>
                  <a:tcPr>
                    <a:solidFill>
                      <a:schemeClr val="accent5">
                        <a:lumMod val="20000"/>
                        <a:lumOff val="80000"/>
                      </a:schemeClr>
                    </a:solidFill>
                  </a:tcPr>
                </a:tc>
                <a:tc gridSpan="2">
                  <a:txBody>
                    <a:bodyPr/>
                    <a:lstStyle/>
                    <a:p>
                      <a:pPr algn="ctr"/>
                      <a:r>
                        <a:rPr lang="en-US" sz="1200" dirty="0"/>
                        <a:t>Any One of the Two is Level 1</a:t>
                      </a:r>
                    </a:p>
                  </a:txBody>
                  <a:tcPr>
                    <a:solidFill>
                      <a:schemeClr val="accent5">
                        <a:lumMod val="20000"/>
                        <a:lumOff val="80000"/>
                      </a:schemeClr>
                    </a:solidFill>
                  </a:tcPr>
                </a:tc>
                <a:tc hMerge="1">
                  <a:txBody>
                    <a:bodyPr/>
                    <a:lstStyle/>
                    <a:p>
                      <a:pPr algn="ctr"/>
                      <a:endParaRPr lang="en-US" sz="1200" dirty="0"/>
                    </a:p>
                  </a:txBody>
                  <a:tcPr/>
                </a:tc>
                <a:extLst>
                  <a:ext uri="{0D108BD9-81ED-4DB2-BD59-A6C34878D82A}">
                    <a16:rowId xmlns:a16="http://schemas.microsoft.com/office/drawing/2014/main" val="4179913669"/>
                  </a:ext>
                </a:extLst>
              </a:tr>
              <a:tr h="370840">
                <a:tc>
                  <a:txBody>
                    <a:bodyPr/>
                    <a:lstStyle/>
                    <a:p>
                      <a:pPr algn="ctr"/>
                      <a:r>
                        <a:rPr lang="en-US" sz="1200" dirty="0"/>
                        <a:t>5</a:t>
                      </a:r>
                    </a:p>
                  </a:txBody>
                  <a:tcPr>
                    <a:solidFill>
                      <a:schemeClr val="accent5">
                        <a:lumMod val="40000"/>
                        <a:lumOff val="60000"/>
                      </a:schemeClr>
                    </a:solidFill>
                  </a:tcPr>
                </a:tc>
                <a:tc gridSpan="2">
                  <a:txBody>
                    <a:bodyPr/>
                    <a:lstStyle/>
                    <a:p>
                      <a:pPr algn="ctr"/>
                      <a:r>
                        <a:rPr lang="en-US" sz="1200" dirty="0"/>
                        <a:t>Either Level 1</a:t>
                      </a:r>
                    </a:p>
                  </a:txBody>
                  <a:tcPr>
                    <a:solidFill>
                      <a:schemeClr val="accent5">
                        <a:lumMod val="40000"/>
                        <a:lumOff val="60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accent5">
                        <a:lumMod val="40000"/>
                        <a:lumOff val="60000"/>
                      </a:schemeClr>
                    </a:solidFill>
                  </a:tcPr>
                </a:tc>
                <a:tc>
                  <a:txBody>
                    <a:bodyPr/>
                    <a:lstStyle/>
                    <a:p>
                      <a:pPr algn="ctr"/>
                      <a:r>
                        <a:rPr lang="en-US" sz="1200" dirty="0"/>
                        <a:t>Level 3 or 4</a:t>
                      </a:r>
                    </a:p>
                  </a:txBody>
                  <a:tcPr>
                    <a:solidFill>
                      <a:schemeClr val="accent5">
                        <a:lumMod val="40000"/>
                        <a:lumOff val="60000"/>
                      </a:schemeClr>
                    </a:solidFill>
                  </a:tcPr>
                </a:tc>
                <a:tc gridSpan="2">
                  <a:txBody>
                    <a:bodyPr/>
                    <a:lstStyle/>
                    <a:p>
                      <a:pPr algn="ctr"/>
                      <a:r>
                        <a:rPr lang="en-US" sz="1200" dirty="0"/>
                        <a:t>Both Level 1</a:t>
                      </a:r>
                    </a:p>
                  </a:txBody>
                  <a:tcPr>
                    <a:solidFill>
                      <a:schemeClr val="accent5">
                        <a:lumMod val="40000"/>
                        <a:lumOff val="60000"/>
                      </a:schemeClr>
                    </a:solidFill>
                  </a:tcPr>
                </a:tc>
                <a:tc hMerge="1">
                  <a:txBody>
                    <a:bodyPr/>
                    <a:lstStyle/>
                    <a:p>
                      <a:pPr algn="ctr"/>
                      <a:endParaRPr lang="en-US" sz="1200" dirty="0"/>
                    </a:p>
                  </a:txBody>
                  <a:tcPr/>
                </a:tc>
                <a:extLst>
                  <a:ext uri="{0D108BD9-81ED-4DB2-BD59-A6C34878D82A}">
                    <a16:rowId xmlns:a16="http://schemas.microsoft.com/office/drawing/2014/main" val="448844478"/>
                  </a:ext>
                </a:extLst>
              </a:tr>
            </a:tbl>
          </a:graphicData>
        </a:graphic>
      </p:graphicFrame>
      <p:sp>
        <p:nvSpPr>
          <p:cNvPr id="6" name="Rectangle 5">
            <a:extLst>
              <a:ext uri="{FF2B5EF4-FFF2-40B4-BE49-F238E27FC236}">
                <a16:creationId xmlns:a16="http://schemas.microsoft.com/office/drawing/2014/main" id="{832C3A88-5EE0-4A3E-8B70-926F6C0D971E}"/>
              </a:ext>
            </a:extLst>
          </p:cNvPr>
          <p:cNvSpPr/>
          <p:nvPr/>
        </p:nvSpPr>
        <p:spPr>
          <a:xfrm>
            <a:off x="640555" y="1632610"/>
            <a:ext cx="10175833" cy="437826"/>
          </a:xfrm>
          <a:prstGeom prst="rect">
            <a:avLst/>
          </a:prstGeom>
          <a:solidFill>
            <a:srgbClr val="002060"/>
          </a:solidFill>
          <a:ln w="9525" cap="flat" cmpd="sng" algn="ctr">
            <a:solidFill>
              <a:srgbClr val="004884"/>
            </a:solidFill>
            <a:prstDash val="solid"/>
          </a:ln>
          <a:effectLst/>
        </p:spPr>
        <p:txBody>
          <a:bodyPr rtlCol="0" anchor="t"/>
          <a:lstStyle/>
          <a:p>
            <a:pPr>
              <a:defRPr/>
            </a:pPr>
            <a:r>
              <a:rPr lang="en-US" sz="1200" b="1" kern="0" dirty="0">
                <a:solidFill>
                  <a:prstClr val="white"/>
                </a:solidFill>
              </a:rPr>
              <a:t>An elementary or middle school can be identified for Targeted Support and Improvement, if its Levels of Performance for specific subgroups meets one of these five “scenarios”</a:t>
            </a:r>
          </a:p>
        </p:txBody>
      </p:sp>
      <p:sp>
        <p:nvSpPr>
          <p:cNvPr id="8" name="Rectangle 7">
            <a:extLst>
              <a:ext uri="{FF2B5EF4-FFF2-40B4-BE49-F238E27FC236}">
                <a16:creationId xmlns:a16="http://schemas.microsoft.com/office/drawing/2014/main" id="{97EBCE56-294E-4967-A676-D4AE1C9B8939}"/>
              </a:ext>
            </a:extLst>
          </p:cNvPr>
          <p:cNvSpPr/>
          <p:nvPr/>
        </p:nvSpPr>
        <p:spPr>
          <a:xfrm>
            <a:off x="626024" y="4686973"/>
            <a:ext cx="10190362" cy="409351"/>
          </a:xfrm>
          <a:prstGeom prst="rect">
            <a:avLst/>
          </a:prstGeom>
          <a:solidFill>
            <a:srgbClr val="002C51">
              <a:hueOff val="0"/>
              <a:satOff val="0"/>
              <a:lumOff val="0"/>
              <a:alphaOff val="0"/>
            </a:srgbClr>
          </a:solidFill>
          <a:ln w="25400" cap="flat" cmpd="sng" algn="ctr">
            <a:solidFill>
              <a:srgbClr val="002C51">
                <a:hueOff val="0"/>
                <a:satOff val="0"/>
                <a:lumOff val="0"/>
                <a:alphaOff val="0"/>
              </a:srgbClr>
            </a:solidFill>
            <a:prstDash val="solid"/>
          </a:ln>
          <a:effectLst/>
        </p:spPr>
        <p:txBody>
          <a:bodyPr anchor="ctr"/>
          <a:lstStyle/>
          <a:p>
            <a:pPr algn="ctr">
              <a:defRPr/>
            </a:pPr>
            <a:r>
              <a:rPr lang="en-US" sz="1500" b="1" kern="0" dirty="0">
                <a:solidFill>
                  <a:prstClr val="white"/>
                </a:solidFill>
              </a:rPr>
              <a:t>Empire Elementary School’s Performance  for this subgroup was: </a:t>
            </a:r>
          </a:p>
        </p:txBody>
      </p:sp>
      <p:graphicFrame>
        <p:nvGraphicFramePr>
          <p:cNvPr id="9" name="Table 8">
            <a:extLst>
              <a:ext uri="{FF2B5EF4-FFF2-40B4-BE49-F238E27FC236}">
                <a16:creationId xmlns:a16="http://schemas.microsoft.com/office/drawing/2014/main" id="{0C0F6336-700B-443D-AAB3-349B23A297EF}"/>
              </a:ext>
            </a:extLst>
          </p:cNvPr>
          <p:cNvGraphicFramePr>
            <a:graphicFrameLocks noGrp="1"/>
          </p:cNvGraphicFramePr>
          <p:nvPr>
            <p:extLst>
              <p:ext uri="{D42A27DB-BD31-4B8C-83A1-F6EECF244321}">
                <p14:modId xmlns:p14="http://schemas.microsoft.com/office/powerpoint/2010/main" val="381915090"/>
              </p:ext>
            </p:extLst>
          </p:nvPr>
        </p:nvGraphicFramePr>
        <p:xfrm>
          <a:off x="615070" y="5117611"/>
          <a:ext cx="10190366" cy="797560"/>
        </p:xfrm>
        <a:graphic>
          <a:graphicData uri="http://schemas.openxmlformats.org/drawingml/2006/table">
            <a:tbl>
              <a:tblPr firstRow="1" bandRow="1">
                <a:tableStyleId>{5C22544A-7EE6-4342-B048-85BDC9FD1C3A}</a:tableStyleId>
              </a:tblPr>
              <a:tblGrid>
                <a:gridCol w="1402286">
                  <a:extLst>
                    <a:ext uri="{9D8B030D-6E8A-4147-A177-3AD203B41FA5}">
                      <a16:colId xmlns:a16="http://schemas.microsoft.com/office/drawing/2014/main" val="639985890"/>
                    </a:ext>
                  </a:extLst>
                </a:gridCol>
                <a:gridCol w="1464680">
                  <a:extLst>
                    <a:ext uri="{9D8B030D-6E8A-4147-A177-3AD203B41FA5}">
                      <a16:colId xmlns:a16="http://schemas.microsoft.com/office/drawing/2014/main" val="2812825536"/>
                    </a:ext>
                  </a:extLst>
                </a:gridCol>
                <a:gridCol w="910569">
                  <a:extLst>
                    <a:ext uri="{9D8B030D-6E8A-4147-A177-3AD203B41FA5}">
                      <a16:colId xmlns:a16="http://schemas.microsoft.com/office/drawing/2014/main" val="1060976366"/>
                    </a:ext>
                  </a:extLst>
                </a:gridCol>
                <a:gridCol w="2018791">
                  <a:extLst>
                    <a:ext uri="{9D8B030D-6E8A-4147-A177-3AD203B41FA5}">
                      <a16:colId xmlns:a16="http://schemas.microsoft.com/office/drawing/2014/main" val="3690486357"/>
                    </a:ext>
                  </a:extLst>
                </a:gridCol>
                <a:gridCol w="1464680">
                  <a:extLst>
                    <a:ext uri="{9D8B030D-6E8A-4147-A177-3AD203B41FA5}">
                      <a16:colId xmlns:a16="http://schemas.microsoft.com/office/drawing/2014/main" val="3190593395"/>
                    </a:ext>
                  </a:extLst>
                </a:gridCol>
                <a:gridCol w="1464680">
                  <a:extLst>
                    <a:ext uri="{9D8B030D-6E8A-4147-A177-3AD203B41FA5}">
                      <a16:colId xmlns:a16="http://schemas.microsoft.com/office/drawing/2014/main" val="4123008979"/>
                    </a:ext>
                  </a:extLst>
                </a:gridCol>
                <a:gridCol w="1464680">
                  <a:extLst>
                    <a:ext uri="{9D8B030D-6E8A-4147-A177-3AD203B41FA5}">
                      <a16:colId xmlns:a16="http://schemas.microsoft.com/office/drawing/2014/main" val="1366029173"/>
                    </a:ext>
                  </a:extLst>
                </a:gridCol>
              </a:tblGrid>
              <a:tr h="370840">
                <a:tc>
                  <a:txBody>
                    <a:bodyPr/>
                    <a:lstStyle/>
                    <a:p>
                      <a:pPr algn="ctr"/>
                      <a:r>
                        <a:rPr lang="en-US" sz="1100" dirty="0"/>
                        <a:t>Scenario</a:t>
                      </a:r>
                    </a:p>
                  </a:txBody>
                  <a:tcPr>
                    <a:solidFill>
                      <a:schemeClr val="accent5"/>
                    </a:solidFill>
                  </a:tcPr>
                </a:tc>
                <a:tc>
                  <a:txBody>
                    <a:bodyPr/>
                    <a:lstStyle/>
                    <a:p>
                      <a:pPr algn="ctr"/>
                      <a:r>
                        <a:rPr lang="en-US" sz="1100" dirty="0"/>
                        <a:t>Composite Performance</a:t>
                      </a:r>
                    </a:p>
                  </a:txBody>
                  <a:tcPr>
                    <a:solidFill>
                      <a:schemeClr val="accent5"/>
                    </a:solidFill>
                  </a:tcPr>
                </a:tc>
                <a:tc>
                  <a:txBody>
                    <a:bodyPr/>
                    <a:lstStyle/>
                    <a:p>
                      <a:pPr algn="ctr"/>
                      <a:r>
                        <a:rPr lang="en-US" sz="1100" dirty="0"/>
                        <a:t>Growth</a:t>
                      </a:r>
                    </a:p>
                  </a:txBody>
                  <a:tcPr>
                    <a:solidFill>
                      <a:schemeClr val="accent5"/>
                    </a:solidFill>
                  </a:tcPr>
                </a:tc>
                <a:tc>
                  <a:txBody>
                    <a:bodyPr/>
                    <a:lstStyle/>
                    <a:p>
                      <a:pPr algn="ctr"/>
                      <a:r>
                        <a:rPr lang="en-US" sz="1100" dirty="0"/>
                        <a:t>Combined Composite Performance &amp; Growth</a:t>
                      </a:r>
                    </a:p>
                  </a:txBody>
                  <a:tcPr>
                    <a:solidFill>
                      <a:schemeClr val="accent5"/>
                    </a:solidFill>
                  </a:tcPr>
                </a:tc>
                <a:tc>
                  <a:txBody>
                    <a:bodyPr/>
                    <a:lstStyle/>
                    <a:p>
                      <a:pPr algn="ctr"/>
                      <a:r>
                        <a:rPr lang="en-US" sz="1100" dirty="0"/>
                        <a:t>ELP</a:t>
                      </a:r>
                    </a:p>
                  </a:txBody>
                  <a:tcPr>
                    <a:solidFill>
                      <a:schemeClr val="accent5"/>
                    </a:solidFill>
                  </a:tcPr>
                </a:tc>
                <a:tc>
                  <a:txBody>
                    <a:bodyPr/>
                    <a:lstStyle/>
                    <a:p>
                      <a:pPr algn="ctr"/>
                      <a:r>
                        <a:rPr lang="en-US" sz="1100" dirty="0"/>
                        <a:t>Progress</a:t>
                      </a:r>
                    </a:p>
                  </a:txBody>
                  <a:tcPr>
                    <a:solidFill>
                      <a:schemeClr val="accent5"/>
                    </a:solidFill>
                  </a:tcPr>
                </a:tc>
                <a:tc>
                  <a:txBody>
                    <a:bodyPr/>
                    <a:lstStyle/>
                    <a:p>
                      <a:pPr algn="ctr"/>
                      <a:r>
                        <a:rPr lang="en-US" sz="1100" dirty="0"/>
                        <a:t>Chronic Absenteeism</a:t>
                      </a:r>
                    </a:p>
                  </a:txBody>
                  <a:tcPr>
                    <a:solidFill>
                      <a:schemeClr val="accent5"/>
                    </a:solidFill>
                  </a:tcPr>
                </a:tc>
                <a:extLst>
                  <a:ext uri="{0D108BD9-81ED-4DB2-BD59-A6C34878D82A}">
                    <a16:rowId xmlns:a16="http://schemas.microsoft.com/office/drawing/2014/main" val="4211430158"/>
                  </a:ext>
                </a:extLst>
              </a:tr>
              <a:tr h="370840">
                <a:tc>
                  <a:txBody>
                    <a:bodyPr/>
                    <a:lstStyle/>
                    <a:p>
                      <a:pPr algn="ctr"/>
                      <a:r>
                        <a:rPr lang="en-US" sz="1200" dirty="0"/>
                        <a:t>4</a:t>
                      </a:r>
                    </a:p>
                  </a:txBody>
                  <a:tcPr>
                    <a:solidFill>
                      <a:schemeClr val="accent5">
                        <a:lumMod val="20000"/>
                        <a:lumOff val="80000"/>
                      </a:schemeClr>
                    </a:solidFill>
                  </a:tcPr>
                </a:tc>
                <a:tc>
                  <a:txBody>
                    <a:bodyPr/>
                    <a:lstStyle/>
                    <a:p>
                      <a:pPr algn="ctr"/>
                      <a:r>
                        <a:rPr lang="en-US" sz="1200" dirty="0"/>
                        <a:t>2</a:t>
                      </a:r>
                    </a:p>
                  </a:txBody>
                  <a:tcPr>
                    <a:solidFill>
                      <a:schemeClr val="accent5">
                        <a:lumMod val="20000"/>
                        <a:lumOff val="80000"/>
                      </a:schemeClr>
                    </a:solidFill>
                  </a:tcPr>
                </a:tc>
                <a:tc>
                  <a:txBody>
                    <a:bodyPr/>
                    <a:lstStyle/>
                    <a:p>
                      <a:pPr algn="ctr"/>
                      <a:r>
                        <a:rPr lang="en-US" sz="1200" dirty="0"/>
                        <a:t>1</a:t>
                      </a:r>
                    </a:p>
                  </a:txBody>
                  <a:tcPr>
                    <a:solidFill>
                      <a:schemeClr val="accent5">
                        <a:lumMod val="20000"/>
                        <a:lumOff val="80000"/>
                      </a:schemeClr>
                    </a:solidFill>
                  </a:tcPr>
                </a:tc>
                <a:tc>
                  <a:txBody>
                    <a:bodyPr/>
                    <a:lstStyle/>
                    <a:p>
                      <a:pPr algn="ctr"/>
                      <a:r>
                        <a:rPr lang="en-US" sz="1200" dirty="0"/>
                        <a:t>1</a:t>
                      </a:r>
                    </a:p>
                  </a:txBody>
                  <a:tcPr>
                    <a:solidFill>
                      <a:schemeClr val="accent5">
                        <a:lumMod val="20000"/>
                        <a:lumOff val="80000"/>
                      </a:schemeClr>
                    </a:solidFill>
                  </a:tcPr>
                </a:tc>
                <a:tc>
                  <a:txBody>
                    <a:bodyPr/>
                    <a:lstStyle/>
                    <a:p>
                      <a:pPr algn="ctr"/>
                      <a:r>
                        <a:rPr lang="en-US" sz="1200" dirty="0"/>
                        <a:t>2</a:t>
                      </a:r>
                    </a:p>
                  </a:txBody>
                  <a:tcPr>
                    <a:solidFill>
                      <a:schemeClr val="accent5">
                        <a:lumMod val="20000"/>
                        <a:lumOff val="80000"/>
                      </a:schemeClr>
                    </a:solidFill>
                  </a:tcPr>
                </a:tc>
                <a:tc>
                  <a:txBody>
                    <a:bodyPr/>
                    <a:lstStyle/>
                    <a:p>
                      <a:pPr algn="ctr"/>
                      <a:r>
                        <a:rPr lang="en-US" sz="1200" dirty="0"/>
                        <a:t>1</a:t>
                      </a:r>
                    </a:p>
                  </a:txBody>
                  <a:tcPr>
                    <a:solidFill>
                      <a:schemeClr val="accent5">
                        <a:lumMod val="20000"/>
                        <a:lumOff val="80000"/>
                      </a:schemeClr>
                    </a:solidFill>
                  </a:tcPr>
                </a:tc>
                <a:tc>
                  <a:txBody>
                    <a:bodyPr/>
                    <a:lstStyle/>
                    <a:p>
                      <a:pPr algn="ctr"/>
                      <a:r>
                        <a:rPr lang="en-US" sz="1200" dirty="0"/>
                        <a:t>2</a:t>
                      </a:r>
                    </a:p>
                  </a:txBody>
                  <a:tcPr>
                    <a:solidFill>
                      <a:schemeClr val="accent5">
                        <a:lumMod val="20000"/>
                        <a:lumOff val="80000"/>
                      </a:schemeClr>
                    </a:solidFill>
                  </a:tcPr>
                </a:tc>
                <a:extLst>
                  <a:ext uri="{0D108BD9-81ED-4DB2-BD59-A6C34878D82A}">
                    <a16:rowId xmlns:a16="http://schemas.microsoft.com/office/drawing/2014/main" val="3332129719"/>
                  </a:ext>
                </a:extLst>
              </a:tr>
            </a:tbl>
          </a:graphicData>
        </a:graphic>
      </p:graphicFrame>
      <p:sp>
        <p:nvSpPr>
          <p:cNvPr id="10" name="Rounded Rectangle 11">
            <a:extLst>
              <a:ext uri="{FF2B5EF4-FFF2-40B4-BE49-F238E27FC236}">
                <a16:creationId xmlns:a16="http://schemas.microsoft.com/office/drawing/2014/main" id="{E5897367-C5E7-451B-BC15-419C6F9139A0}"/>
              </a:ext>
            </a:extLst>
          </p:cNvPr>
          <p:cNvSpPr/>
          <p:nvPr/>
        </p:nvSpPr>
        <p:spPr>
          <a:xfrm>
            <a:off x="1170346" y="6102284"/>
            <a:ext cx="6059978" cy="379112"/>
          </a:xfrm>
          <a:prstGeom prst="roundRect">
            <a:avLst/>
          </a:prstGeom>
          <a:solidFill>
            <a:sysClr val="window" lastClr="FFFFFF"/>
          </a:solidFill>
          <a:ln w="25400" cap="flat" cmpd="sng" algn="ctr">
            <a:solidFill>
              <a:srgbClr val="FECD0B"/>
            </a:solidFill>
            <a:prstDash val="solid"/>
          </a:ln>
          <a:effectLst/>
        </p:spPr>
        <p:txBody>
          <a:bodyPr rtlCol="0" anchor="ctr"/>
          <a:lstStyle/>
          <a:p>
            <a:pPr>
              <a:defRPr/>
            </a:pPr>
            <a:r>
              <a:rPr lang="en-US" sz="1400" b="1" kern="0" dirty="0">
                <a:solidFill>
                  <a:srgbClr val="002C51"/>
                </a:solidFill>
              </a:rPr>
              <a:t>Empire Elementary School has been identified for Targeted Support and Improvement because [x subgroup] met “Scenario 4.” </a:t>
            </a:r>
          </a:p>
        </p:txBody>
      </p:sp>
      <p:sp>
        <p:nvSpPr>
          <p:cNvPr id="11" name="TextBox 10">
            <a:extLst>
              <a:ext uri="{FF2B5EF4-FFF2-40B4-BE49-F238E27FC236}">
                <a16:creationId xmlns:a16="http://schemas.microsoft.com/office/drawing/2014/main" id="{535E1645-F010-475F-908E-06AF2CA939F3}"/>
              </a:ext>
            </a:extLst>
          </p:cNvPr>
          <p:cNvSpPr txBox="1"/>
          <p:nvPr/>
        </p:nvSpPr>
        <p:spPr>
          <a:xfrm>
            <a:off x="7402083" y="5982811"/>
            <a:ext cx="3619571" cy="738664"/>
          </a:xfrm>
          <a:prstGeom prst="rect">
            <a:avLst/>
          </a:prstGeom>
          <a:noFill/>
        </p:spPr>
        <p:txBody>
          <a:bodyPr wrap="square" rtlCol="0">
            <a:spAutoFit/>
          </a:bodyPr>
          <a:lstStyle/>
          <a:p>
            <a:r>
              <a:rPr lang="en-US" sz="1400" dirty="0"/>
              <a:t>*As schools may be accountable for more than one subgroup, this chart can be completed for each subgroup.</a:t>
            </a:r>
          </a:p>
        </p:txBody>
      </p:sp>
      <p:pic>
        <p:nvPicPr>
          <p:cNvPr id="13" name="Content Placeholder 4">
            <a:extLst>
              <a:ext uri="{FF2B5EF4-FFF2-40B4-BE49-F238E27FC236}">
                <a16:creationId xmlns:a16="http://schemas.microsoft.com/office/drawing/2014/main" id="{51FFE73C-9B37-4A76-AF18-D389CDF3E08D}"/>
              </a:ext>
            </a:extLst>
          </p:cNvPr>
          <p:cNvPicPr>
            <a:picLocks/>
          </p:cNvPicPr>
          <p:nvPr/>
        </p:nvPicPr>
        <p:blipFill>
          <a:blip r:embed="rId2" cstate="print">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tretch>
            <a:fillRect/>
          </a:stretch>
        </p:blipFill>
        <p:spPr bwMode="auto">
          <a:xfrm>
            <a:off x="216546" y="5900980"/>
            <a:ext cx="797048" cy="797559"/>
          </a:xfrm>
          <a:prstGeom prst="rect">
            <a:avLst/>
          </a:prstGeom>
          <a:noFill/>
          <a:extLst/>
        </p:spPr>
      </p:pic>
      <p:sp>
        <p:nvSpPr>
          <p:cNvPr id="3" name="Slide Number Placeholder 2">
            <a:extLst>
              <a:ext uri="{FF2B5EF4-FFF2-40B4-BE49-F238E27FC236}">
                <a16:creationId xmlns:a16="http://schemas.microsoft.com/office/drawing/2014/main" id="{579B2764-AB52-4D0A-A0F9-8723BB05F348}"/>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540669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56D849-1430-43C9-930A-BE5EE7ED038F}"/>
              </a:ext>
            </a:extLst>
          </p:cNvPr>
          <p:cNvSpPr>
            <a:spLocks noGrp="1"/>
          </p:cNvSpPr>
          <p:nvPr>
            <p:ph type="title"/>
          </p:nvPr>
        </p:nvSpPr>
        <p:spPr>
          <a:xfrm>
            <a:off x="1086235" y="1699370"/>
            <a:ext cx="10245969" cy="2098425"/>
          </a:xfrm>
        </p:spPr>
        <p:txBody>
          <a:bodyPr vert="horz" lIns="91440" tIns="45720" rIns="91440" bIns="45720" rtlCol="0" anchor="b">
            <a:normAutofit/>
          </a:bodyPr>
          <a:lstStyle/>
          <a:p>
            <a:pPr algn="ctr"/>
            <a:r>
              <a:rPr lang="en-US" sz="5800" kern="1200" dirty="0">
                <a:solidFill>
                  <a:schemeClr val="tx1"/>
                </a:solidFill>
                <a:latin typeface="+mj-lt"/>
                <a:ea typeface="+mj-ea"/>
                <a:cs typeface="+mj-cs"/>
              </a:rPr>
              <a:t>Targeted Support &amp; Improvement</a:t>
            </a:r>
          </a:p>
        </p:txBody>
      </p:sp>
      <p:cxnSp>
        <p:nvCxnSpPr>
          <p:cNvPr id="12"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59A2CB9D-175B-4ADE-897A-15C7A5C6EAB4}"/>
              </a:ext>
            </a:extLst>
          </p:cNvPr>
          <p:cNvSpPr>
            <a:spLocks noGrp="1"/>
          </p:cNvSpPr>
          <p:nvPr>
            <p:ph type="sldNum" sz="quarter" idx="12"/>
          </p:nvPr>
        </p:nvSpPr>
        <p:spPr>
          <a:xfrm>
            <a:off x="8610600" y="6159710"/>
            <a:ext cx="2743200" cy="365125"/>
          </a:xfrm>
        </p:spPr>
        <p:txBody>
          <a:bodyPr vert="horz" lIns="91440" tIns="45720" rIns="91440" bIns="45720" rtlCol="0" anchor="ctr">
            <a:normAutofit/>
          </a:bodyPr>
          <a:lstStyle/>
          <a:p>
            <a:pPr>
              <a:spcAft>
                <a:spcPts val="600"/>
              </a:spcAft>
            </a:pPr>
            <a:fld id="{D57F1E4F-1CFF-5643-939E-217C01CDF565}" type="slidenum">
              <a:rPr lang="en-US" smtClean="0"/>
              <a:pPr>
                <a:spcAft>
                  <a:spcPts val="600"/>
                </a:spcAft>
              </a:pPr>
              <a:t>18</a:t>
            </a:fld>
            <a:endParaRPr lang="en-US"/>
          </a:p>
        </p:txBody>
      </p:sp>
      <p:sp>
        <p:nvSpPr>
          <p:cNvPr id="5" name="TextBox 4">
            <a:extLst>
              <a:ext uri="{FF2B5EF4-FFF2-40B4-BE49-F238E27FC236}">
                <a16:creationId xmlns:a16="http://schemas.microsoft.com/office/drawing/2014/main" id="{9B37F73A-1C85-4375-AD5B-1B1A86951312}"/>
              </a:ext>
            </a:extLst>
          </p:cNvPr>
          <p:cNvSpPr txBox="1"/>
          <p:nvPr/>
        </p:nvSpPr>
        <p:spPr>
          <a:xfrm>
            <a:off x="1930297" y="4622207"/>
            <a:ext cx="8557846" cy="584775"/>
          </a:xfrm>
          <a:prstGeom prst="rect">
            <a:avLst/>
          </a:prstGeom>
          <a:noFill/>
        </p:spPr>
        <p:txBody>
          <a:bodyPr wrap="square" rtlCol="0">
            <a:spAutoFit/>
          </a:bodyPr>
          <a:lstStyle/>
          <a:p>
            <a:pPr algn="ctr"/>
            <a:r>
              <a:rPr lang="en-US" sz="3200" dirty="0"/>
              <a:t>What it means to our school</a:t>
            </a:r>
          </a:p>
        </p:txBody>
      </p:sp>
    </p:spTree>
    <p:extLst>
      <p:ext uri="{BB962C8B-B14F-4D97-AF65-F5344CB8AC3E}">
        <p14:creationId xmlns:p14="http://schemas.microsoft.com/office/powerpoint/2010/main" val="419754491"/>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D6F45-52C8-474C-BBB5-B6029EFC6036}"/>
              </a:ext>
            </a:extLst>
          </p:cNvPr>
          <p:cNvSpPr>
            <a:spLocks noGrp="1"/>
          </p:cNvSpPr>
          <p:nvPr>
            <p:ph type="title"/>
          </p:nvPr>
        </p:nvSpPr>
        <p:spPr>
          <a:xfrm>
            <a:off x="665550" y="39395"/>
            <a:ext cx="8534400" cy="1265037"/>
          </a:xfrm>
        </p:spPr>
        <p:txBody>
          <a:bodyPr/>
          <a:lstStyle/>
          <a:p>
            <a:r>
              <a:rPr lang="en-US" dirty="0"/>
              <a:t>Required TSI School Interventions</a:t>
            </a:r>
          </a:p>
        </p:txBody>
      </p:sp>
      <p:pic>
        <p:nvPicPr>
          <p:cNvPr id="4" name="Content Placeholder 4">
            <a:extLst>
              <a:ext uri="{FF2B5EF4-FFF2-40B4-BE49-F238E27FC236}">
                <a16:creationId xmlns:a16="http://schemas.microsoft.com/office/drawing/2014/main" id="{E3877883-E291-40CA-9150-A90E511EA57B}"/>
              </a:ext>
            </a:extLst>
          </p:cNvPr>
          <p:cNvPicPr>
            <a:picLocks noGrp="1"/>
          </p:cNvPicPr>
          <p:nvPr>
            <p:ph idx="1"/>
          </p:nvPr>
        </p:nvPicPr>
        <p:blipFill>
          <a:blip r:embed="rId2" cstate="print">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tretch>
            <a:fillRect/>
          </a:stretch>
        </p:blipFill>
        <p:spPr bwMode="auto">
          <a:xfrm>
            <a:off x="446280" y="2719754"/>
            <a:ext cx="1055845" cy="991413"/>
          </a:xfrm>
          <a:prstGeom prst="rect">
            <a:avLst/>
          </a:prstGeom>
          <a:noFill/>
          <a:extLst/>
        </p:spPr>
      </p:pic>
      <p:sp>
        <p:nvSpPr>
          <p:cNvPr id="5" name="Content Placeholder 30">
            <a:extLst>
              <a:ext uri="{FF2B5EF4-FFF2-40B4-BE49-F238E27FC236}">
                <a16:creationId xmlns:a16="http://schemas.microsoft.com/office/drawing/2014/main" id="{4AFCC16A-B70D-4C96-99F0-9F9CBA335923}"/>
              </a:ext>
            </a:extLst>
          </p:cNvPr>
          <p:cNvSpPr txBox="1">
            <a:spLocks/>
          </p:cNvSpPr>
          <p:nvPr/>
        </p:nvSpPr>
        <p:spPr bwMode="auto">
          <a:xfrm>
            <a:off x="327849" y="3711168"/>
            <a:ext cx="1055845" cy="511253"/>
          </a:xfrm>
          <a:prstGeom prst="rect">
            <a:avLst/>
          </a:prstGeom>
          <a:solidFill>
            <a:schemeClr val="bg1"/>
          </a:solidFill>
          <a:extLst/>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compatLnSpc="1">
            <a:prstTxWarp prst="textNoShape">
              <a:avLst/>
            </a:prstTxWarp>
            <a:noAutofit/>
          </a:bodyPr>
          <a:lstStyle>
            <a:lvl1pPr marL="0" indent="0" algn="l" rtl="0" eaLnBrk="0" fontAlgn="base" hangingPunct="0">
              <a:spcBef>
                <a:spcPct val="20000"/>
              </a:spcBef>
              <a:spcAft>
                <a:spcPct val="0"/>
              </a:spcAft>
              <a:buFont typeface="Arial" panose="020B0604020202020204" pitchFamily="34" charset="0"/>
              <a:buNone/>
              <a:defRPr sz="2400" b="1">
                <a:solidFill>
                  <a:srgbClr val="22315E"/>
                </a:solidFill>
                <a:latin typeface="+mn-lt"/>
                <a:ea typeface="+mn-ea"/>
                <a:cs typeface="+mn-cs"/>
              </a:defRPr>
            </a:lvl1pPr>
            <a:lvl2pPr marL="457200" indent="-228600" algn="l" rtl="0" eaLnBrk="0" fontAlgn="base" hangingPunct="0">
              <a:spcBef>
                <a:spcPct val="20000"/>
              </a:spcBef>
              <a:spcAft>
                <a:spcPct val="0"/>
              </a:spcAft>
              <a:buSzPct val="50000"/>
              <a:buFont typeface="Wingdings" panose="05000000000000000000" pitchFamily="2" charset="2"/>
              <a:buChar char="¦"/>
              <a:defRPr sz="2000" b="1">
                <a:solidFill>
                  <a:srgbClr val="045CAA"/>
                </a:solidFill>
                <a:latin typeface="+mn-lt"/>
                <a:ea typeface="+mn-ea"/>
                <a:cs typeface="+mn-cs"/>
              </a:defRPr>
            </a:lvl2pPr>
            <a:lvl3pPr marL="804863" indent="-228600" algn="l" rtl="0" eaLnBrk="0" fontAlgn="base" hangingPunct="0">
              <a:spcBef>
                <a:spcPct val="20000"/>
              </a:spcBef>
              <a:spcAft>
                <a:spcPct val="0"/>
              </a:spcAft>
              <a:buChar char="•"/>
              <a:defRPr>
                <a:solidFill>
                  <a:schemeClr val="lt1"/>
                </a:solidFill>
                <a:latin typeface="+mn-lt"/>
                <a:ea typeface="+mn-ea"/>
                <a:cs typeface="+mn-cs"/>
              </a:defRPr>
            </a:lvl3pPr>
            <a:lvl4pPr marL="1143000" indent="-228600" algn="l" rtl="0" eaLnBrk="0" fontAlgn="base" hangingPunct="0">
              <a:spcBef>
                <a:spcPct val="20000"/>
              </a:spcBef>
              <a:spcAft>
                <a:spcPct val="0"/>
              </a:spcAft>
              <a:buChar char="–"/>
              <a:defRPr sz="1600">
                <a:solidFill>
                  <a:schemeClr val="lt1"/>
                </a:solidFill>
                <a:latin typeface="+mn-lt"/>
                <a:ea typeface="+mn-ea"/>
                <a:cs typeface="+mn-cs"/>
              </a:defRPr>
            </a:lvl4pPr>
            <a:lvl5pPr marL="1262063" indent="228600" algn="l" rtl="0" eaLnBrk="0" fontAlgn="base" hangingPunct="0">
              <a:spcBef>
                <a:spcPct val="20000"/>
              </a:spcBef>
              <a:spcAft>
                <a:spcPct val="0"/>
              </a:spcAft>
              <a:buChar char="»"/>
              <a:defRPr sz="1400">
                <a:solidFill>
                  <a:schemeClr val="lt1"/>
                </a:solidFill>
                <a:latin typeface="+mn-lt"/>
                <a:ea typeface="+mn-ea"/>
                <a:cs typeface="+mn-cs"/>
              </a:defRPr>
            </a:lvl5pPr>
            <a:lvl6pPr marL="2514600" indent="-228600" algn="l" rtl="0" fontAlgn="base">
              <a:spcBef>
                <a:spcPct val="20000"/>
              </a:spcBef>
              <a:spcAft>
                <a:spcPct val="0"/>
              </a:spcAft>
              <a:buChar char="»"/>
              <a:defRPr sz="1600">
                <a:solidFill>
                  <a:schemeClr val="lt1"/>
                </a:solidFill>
                <a:latin typeface="+mn-lt"/>
                <a:ea typeface="+mn-ea"/>
                <a:cs typeface="+mn-cs"/>
              </a:defRPr>
            </a:lvl6pPr>
            <a:lvl7pPr marL="2971800" indent="-228600" algn="l" rtl="0" fontAlgn="base">
              <a:spcBef>
                <a:spcPct val="20000"/>
              </a:spcBef>
              <a:spcAft>
                <a:spcPct val="0"/>
              </a:spcAft>
              <a:buChar char="»"/>
              <a:defRPr sz="1600">
                <a:solidFill>
                  <a:schemeClr val="lt1"/>
                </a:solidFill>
                <a:latin typeface="+mn-lt"/>
                <a:ea typeface="+mn-ea"/>
                <a:cs typeface="+mn-cs"/>
              </a:defRPr>
            </a:lvl7pPr>
            <a:lvl8pPr marL="3429000" indent="-228600" algn="l" rtl="0" fontAlgn="base">
              <a:spcBef>
                <a:spcPct val="20000"/>
              </a:spcBef>
              <a:spcAft>
                <a:spcPct val="0"/>
              </a:spcAft>
              <a:buChar char="»"/>
              <a:defRPr sz="1600">
                <a:solidFill>
                  <a:schemeClr val="lt1"/>
                </a:solidFill>
                <a:latin typeface="+mn-lt"/>
                <a:ea typeface="+mn-ea"/>
                <a:cs typeface="+mn-cs"/>
              </a:defRPr>
            </a:lvl8pPr>
            <a:lvl9pPr marL="3886200" indent="-228600" algn="l" rtl="0" fontAlgn="base">
              <a:spcBef>
                <a:spcPct val="20000"/>
              </a:spcBef>
              <a:spcAft>
                <a:spcPct val="0"/>
              </a:spcAft>
              <a:buChar char="»"/>
              <a:defRPr sz="1600">
                <a:solidFill>
                  <a:schemeClr val="lt1"/>
                </a:solidFill>
                <a:latin typeface="+mn-lt"/>
                <a:ea typeface="+mn-ea"/>
                <a:cs typeface="+mn-cs"/>
              </a:defRPr>
            </a:lvl9pPr>
          </a:lstStyle>
          <a:p>
            <a:pPr marL="0" marR="0" lvl="0" indent="0" algn="ctr" defTabSz="1111250" rtl="0" eaLnBrk="0" fontAlgn="base" latinLnBrk="0" hangingPunct="0">
              <a:lnSpc>
                <a:spcPct val="90000"/>
              </a:lnSpc>
              <a:spcBef>
                <a:spcPct val="0"/>
              </a:spcBef>
              <a:spcAft>
                <a:spcPct val="3500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FFFFFF"/>
                </a:solidFill>
                <a:effectLst/>
                <a:uLnTx/>
                <a:uFillTx/>
                <a:latin typeface="+mj-lt"/>
                <a:ea typeface="+mn-ea"/>
                <a:cs typeface="+mn-cs"/>
              </a:rPr>
              <a:t>TSI School</a:t>
            </a:r>
          </a:p>
        </p:txBody>
      </p:sp>
      <p:sp>
        <p:nvSpPr>
          <p:cNvPr id="6" name="Arrow: Right 5">
            <a:extLst>
              <a:ext uri="{FF2B5EF4-FFF2-40B4-BE49-F238E27FC236}">
                <a16:creationId xmlns:a16="http://schemas.microsoft.com/office/drawing/2014/main" id="{723ADCE9-C8EE-4BFA-AF27-A97815566E06}"/>
              </a:ext>
            </a:extLst>
          </p:cNvPr>
          <p:cNvSpPr/>
          <p:nvPr/>
        </p:nvSpPr>
        <p:spPr>
          <a:xfrm>
            <a:off x="1462553" y="3425134"/>
            <a:ext cx="869283" cy="286034"/>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7" name="TextBox 6">
            <a:extLst>
              <a:ext uri="{FF2B5EF4-FFF2-40B4-BE49-F238E27FC236}">
                <a16:creationId xmlns:a16="http://schemas.microsoft.com/office/drawing/2014/main" id="{E5440E9F-2B1E-4D92-A697-9826CCC0A839}"/>
              </a:ext>
            </a:extLst>
          </p:cNvPr>
          <p:cNvSpPr txBox="1"/>
          <p:nvPr/>
        </p:nvSpPr>
        <p:spPr>
          <a:xfrm>
            <a:off x="2488197" y="1261304"/>
            <a:ext cx="8344644" cy="830997"/>
          </a:xfrm>
          <a:prstGeom prst="rect">
            <a:avLst/>
          </a:prstGeom>
          <a:solidFill>
            <a:srgbClr val="045CAA"/>
          </a:solid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mj-lt"/>
                <a:ea typeface="+mn-ea"/>
                <a:cs typeface="+mn-cs"/>
              </a:rPr>
              <a:t>All Targeted Support &amp; Improvement Schools are required to:</a:t>
            </a:r>
          </a:p>
        </p:txBody>
      </p:sp>
      <p:sp>
        <p:nvSpPr>
          <p:cNvPr id="8" name="TextBox 7">
            <a:extLst>
              <a:ext uri="{FF2B5EF4-FFF2-40B4-BE49-F238E27FC236}">
                <a16:creationId xmlns:a16="http://schemas.microsoft.com/office/drawing/2014/main" id="{17171F1C-1EB5-49E7-A342-06339535D569}"/>
              </a:ext>
            </a:extLst>
          </p:cNvPr>
          <p:cNvSpPr txBox="1"/>
          <p:nvPr/>
        </p:nvSpPr>
        <p:spPr>
          <a:xfrm>
            <a:off x="2488197" y="2092301"/>
            <a:ext cx="8344644" cy="4062651"/>
          </a:xfrm>
          <a:prstGeom prst="rect">
            <a:avLst/>
          </a:prstGeom>
          <a:solidFill>
            <a:schemeClr val="bg1"/>
          </a:solid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45CAA"/>
              </a:solidFill>
              <a:effectLst/>
              <a:uLnTx/>
              <a:uFillTx/>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45CAA"/>
                </a:solidFill>
                <a:effectLst/>
                <a:uLnTx/>
                <a:uFillTx/>
                <a:ea typeface="+mn-ea"/>
                <a:cs typeface="+mn-cs"/>
              </a:rPr>
              <a:t>TSI Schools will be required to develop a School Comprehensive Education Plan based on the results of an on-site needs assessment and other data collected by the district. </a:t>
            </a:r>
            <a:br>
              <a:rPr kumimoji="0" lang="en-US" sz="2400" b="0" i="0" u="none" strike="noStrike" kern="1200" cap="none" spc="0" normalizeH="0" baseline="0" noProof="0" dirty="0">
                <a:ln>
                  <a:noFill/>
                </a:ln>
                <a:solidFill>
                  <a:srgbClr val="045CAA"/>
                </a:solidFill>
                <a:effectLst/>
                <a:uLnTx/>
                <a:uFillTx/>
                <a:ea typeface="+mn-ea"/>
                <a:cs typeface="+mn-cs"/>
              </a:rPr>
            </a:br>
            <a:endParaRPr kumimoji="0" lang="en-US" sz="2400" b="0" i="0" u="none" strike="noStrike" kern="1200" cap="none" spc="0" normalizeH="0" baseline="0" noProof="0" dirty="0">
              <a:ln>
                <a:noFill/>
              </a:ln>
              <a:solidFill>
                <a:srgbClr val="045CAA"/>
              </a:solidFill>
              <a:effectLst/>
              <a:uLnTx/>
              <a:uFillTx/>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45CAA"/>
                </a:solidFill>
                <a:effectLst/>
                <a:uLnTx/>
                <a:uFillTx/>
                <a:ea typeface="+mn-ea"/>
                <a:cs typeface="+mn-cs"/>
              </a:rPr>
              <a:t>This annual improvement plan must include one evidence-based intervention. </a:t>
            </a:r>
            <a:br>
              <a:rPr kumimoji="0" lang="en-US" sz="2400" b="0" i="0" u="none" strike="noStrike" kern="1200" cap="none" spc="0" normalizeH="0" baseline="0" noProof="0" dirty="0">
                <a:ln>
                  <a:noFill/>
                </a:ln>
                <a:solidFill>
                  <a:srgbClr val="045CAA"/>
                </a:solidFill>
                <a:effectLst/>
                <a:uLnTx/>
                <a:uFillTx/>
                <a:ea typeface="+mn-ea"/>
                <a:cs typeface="+mn-cs"/>
              </a:rPr>
            </a:br>
            <a:endParaRPr kumimoji="0" lang="en-US" sz="2400" b="0" i="0" u="none" strike="noStrike" kern="1200" cap="none" spc="0" normalizeH="0" baseline="0" noProof="0" dirty="0">
              <a:ln>
                <a:noFill/>
              </a:ln>
              <a:solidFill>
                <a:srgbClr val="045CAA"/>
              </a:solidFill>
              <a:effectLst/>
              <a:uLnTx/>
              <a:uFillTx/>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45CAA"/>
                </a:solidFill>
                <a:effectLst/>
                <a:uLnTx/>
                <a:uFillTx/>
                <a:ea typeface="+mn-ea"/>
                <a:cs typeface="+mn-cs"/>
              </a:rPr>
              <a:t>In addition, TSI Schools will be required to survey parents, staff, and students annually.</a:t>
            </a:r>
          </a:p>
        </p:txBody>
      </p:sp>
      <p:sp>
        <p:nvSpPr>
          <p:cNvPr id="3" name="Slide Number Placeholder 2">
            <a:extLst>
              <a:ext uri="{FF2B5EF4-FFF2-40B4-BE49-F238E27FC236}">
                <a16:creationId xmlns:a16="http://schemas.microsoft.com/office/drawing/2014/main" id="{9D0E763A-EFBF-4C64-900A-4A9DA713D417}"/>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1138997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FD29B-D013-4752-A92E-BB867815FC61}"/>
              </a:ext>
            </a:extLst>
          </p:cNvPr>
          <p:cNvSpPr>
            <a:spLocks noGrp="1"/>
          </p:cNvSpPr>
          <p:nvPr>
            <p:ph type="title"/>
          </p:nvPr>
        </p:nvSpPr>
        <p:spPr>
          <a:xfrm>
            <a:off x="838200" y="365125"/>
            <a:ext cx="10515600" cy="1325563"/>
          </a:xfrm>
        </p:spPr>
        <p:txBody>
          <a:bodyPr>
            <a:normAutofit/>
          </a:bodyPr>
          <a:lstStyle/>
          <a:p>
            <a:r>
              <a:rPr lang="en-US"/>
              <a:t>Today’s Presentation</a:t>
            </a:r>
            <a:endParaRPr lang="en-US" dirty="0"/>
          </a:p>
        </p:txBody>
      </p:sp>
      <p:graphicFrame>
        <p:nvGraphicFramePr>
          <p:cNvPr id="5" name="Content Placeholder 2">
            <a:extLst>
              <a:ext uri="{FF2B5EF4-FFF2-40B4-BE49-F238E27FC236}">
                <a16:creationId xmlns:a16="http://schemas.microsoft.com/office/drawing/2014/main" id="{954D105C-9462-4B51-A678-E6BC64298048}"/>
              </a:ext>
            </a:extLst>
          </p:cNvPr>
          <p:cNvGraphicFramePr>
            <a:graphicFrameLocks noGrp="1"/>
          </p:cNvGraphicFramePr>
          <p:nvPr>
            <p:ph idx="1"/>
            <p:extLst>
              <p:ext uri="{D42A27DB-BD31-4B8C-83A1-F6EECF244321}">
                <p14:modId xmlns:p14="http://schemas.microsoft.com/office/powerpoint/2010/main" val="12968728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201CAED0-7DAE-4A94-ACF1-142976405E23}"/>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110038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1BC1CC-FD81-41D0-984B-40DB96D87D91}"/>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Oversight &amp; Support for TSI Schools</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FD32FEF-7365-4889-8AB1-CFD4F40B15F1}"/>
              </a:ext>
            </a:extLst>
          </p:cNvPr>
          <p:cNvSpPr>
            <a:spLocks noGrp="1"/>
          </p:cNvSpPr>
          <p:nvPr>
            <p:ph idx="1"/>
          </p:nvPr>
        </p:nvSpPr>
        <p:spPr>
          <a:xfrm>
            <a:off x="4976031" y="963877"/>
            <a:ext cx="6377769" cy="5304576"/>
          </a:xfrm>
        </p:spPr>
        <p:txBody>
          <a:bodyPr anchor="ctr">
            <a:normAutofit/>
          </a:bodyPr>
          <a:lstStyle/>
          <a:p>
            <a:pPr>
              <a:buFont typeface="Wingdings" panose="05000000000000000000" pitchFamily="2" charset="2"/>
              <a:buChar char="§"/>
            </a:pPr>
            <a:r>
              <a:rPr lang="en-US" sz="2400" dirty="0"/>
              <a:t>Oversight of TSI schools is provided by each individual district</a:t>
            </a:r>
          </a:p>
          <a:p>
            <a:pPr>
              <a:buFont typeface="Wingdings" panose="05000000000000000000" pitchFamily="2" charset="2"/>
              <a:buChar char="§"/>
            </a:pPr>
            <a:r>
              <a:rPr lang="en-US" sz="2400" dirty="0"/>
              <a:t>TSI schools will receive Title I school improvement funds to support the development and implementation of school improvement efforts</a:t>
            </a:r>
          </a:p>
          <a:p>
            <a:pPr>
              <a:buFont typeface="Wingdings" panose="05000000000000000000" pitchFamily="2" charset="2"/>
              <a:buChar char="§"/>
            </a:pPr>
            <a:r>
              <a:rPr lang="en-US" sz="2400" dirty="0"/>
              <a:t>TSI schools that do not improve in three years will be designated for additional, targeted support</a:t>
            </a:r>
          </a:p>
          <a:p>
            <a:pPr lvl="1">
              <a:buFont typeface="Wingdings" panose="05000000000000000000" pitchFamily="2" charset="2"/>
              <a:buChar char="Ø"/>
            </a:pPr>
            <a:r>
              <a:rPr lang="en-US" dirty="0"/>
              <a:t>After three additional years of targeted support, if the school is still yet to improve, the school will be identified as eligible for Comprehensive Support and Improvement (CSI)</a:t>
            </a:r>
          </a:p>
          <a:p>
            <a:endParaRPr lang="en-US" sz="2200" dirty="0"/>
          </a:p>
        </p:txBody>
      </p:sp>
      <p:sp>
        <p:nvSpPr>
          <p:cNvPr id="4" name="Slide Number Placeholder 3">
            <a:extLst>
              <a:ext uri="{FF2B5EF4-FFF2-40B4-BE49-F238E27FC236}">
                <a16:creationId xmlns:a16="http://schemas.microsoft.com/office/drawing/2014/main" id="{A381D90C-462B-497D-989E-4516E017DF37}"/>
              </a:ext>
            </a:extLst>
          </p:cNvPr>
          <p:cNvSpPr>
            <a:spLocks noGrp="1"/>
          </p:cNvSpPr>
          <p:nvPr>
            <p:ph type="sldNum" sz="quarter" idx="12"/>
          </p:nvPr>
        </p:nvSpPr>
        <p:spPr>
          <a:xfrm>
            <a:off x="10571516" y="6033479"/>
            <a:ext cx="782283" cy="365125"/>
          </a:xfrm>
        </p:spPr>
        <p:txBody>
          <a:bodyPr>
            <a:normAutofit/>
          </a:bodyPr>
          <a:lstStyle/>
          <a:p>
            <a:pPr>
              <a:spcAft>
                <a:spcPts val="600"/>
              </a:spcAft>
            </a:pPr>
            <a:fld id="{D57F1E4F-1CFF-5643-939E-217C01CDF565}" type="slidenum">
              <a:rPr lang="en-US" sz="1050">
                <a:solidFill>
                  <a:schemeClr val="tx1">
                    <a:alpha val="80000"/>
                  </a:schemeClr>
                </a:solidFill>
              </a:rPr>
              <a:pPr>
                <a:spcAft>
                  <a:spcPts val="600"/>
                </a:spcAft>
              </a:pPr>
              <a:t>20</a:t>
            </a:fld>
            <a:endParaRPr lang="en-US" sz="1050">
              <a:solidFill>
                <a:schemeClr val="tx1">
                  <a:alpha val="80000"/>
                </a:schemeClr>
              </a:solidFill>
            </a:endParaRPr>
          </a:p>
        </p:txBody>
      </p:sp>
    </p:spTree>
    <p:extLst>
      <p:ext uri="{BB962C8B-B14F-4D97-AF65-F5344CB8AC3E}">
        <p14:creationId xmlns:p14="http://schemas.microsoft.com/office/powerpoint/2010/main" val="2950028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9F8B03-36D6-461B-9A09-0F9FB30F207A}"/>
              </a:ext>
            </a:extLst>
          </p:cNvPr>
          <p:cNvSpPr>
            <a:spLocks noGrp="1"/>
          </p:cNvSpPr>
          <p:nvPr>
            <p:ph type="title"/>
          </p:nvPr>
        </p:nvSpPr>
        <p:spPr>
          <a:xfrm>
            <a:off x="7859437" y="957695"/>
            <a:ext cx="3494362" cy="4930246"/>
          </a:xfrm>
        </p:spPr>
        <p:txBody>
          <a:bodyPr>
            <a:normAutofit/>
          </a:bodyPr>
          <a:lstStyle/>
          <a:p>
            <a:pPr algn="r"/>
            <a:r>
              <a:rPr lang="en-US" dirty="0">
                <a:solidFill>
                  <a:schemeClr val="accent1"/>
                </a:solidFill>
              </a:rPr>
              <a:t>How Schools Can Exit TSI Status</a:t>
            </a:r>
          </a:p>
        </p:txBody>
      </p:sp>
      <p:sp>
        <p:nvSpPr>
          <p:cNvPr id="3" name="Content Placeholder 2">
            <a:extLst>
              <a:ext uri="{FF2B5EF4-FFF2-40B4-BE49-F238E27FC236}">
                <a16:creationId xmlns:a16="http://schemas.microsoft.com/office/drawing/2014/main" id="{E8886AD1-CE3A-4195-B323-DFC15D532F48}"/>
              </a:ext>
            </a:extLst>
          </p:cNvPr>
          <p:cNvSpPr>
            <a:spLocks noGrp="1"/>
          </p:cNvSpPr>
          <p:nvPr>
            <p:ph idx="1"/>
          </p:nvPr>
        </p:nvSpPr>
        <p:spPr>
          <a:xfrm>
            <a:off x="857266" y="469232"/>
            <a:ext cx="6377769" cy="6068727"/>
          </a:xfrm>
        </p:spPr>
        <p:txBody>
          <a:bodyPr anchor="ctr">
            <a:normAutofit/>
          </a:bodyPr>
          <a:lstStyle/>
          <a:p>
            <a:r>
              <a:rPr lang="en-US" sz="2000" dirty="0"/>
              <a:t>To exit TSI status, the school must for two consecutive years be above the levels that would cause it to be identified for TSI Status: </a:t>
            </a:r>
          </a:p>
          <a:p>
            <a:pPr lvl="1">
              <a:buFont typeface="Arial" panose="020B0604020202020204" pitchFamily="34" charset="0"/>
              <a:buChar char="•"/>
            </a:pPr>
            <a:r>
              <a:rPr lang="en-US" sz="2000" dirty="0"/>
              <a:t>Empire Elementary School can exit TSI status if for the 2018-19 and 2019-20 school years, for specific student subgroups and levels  for which the school is identified: </a:t>
            </a:r>
          </a:p>
          <a:p>
            <a:pPr lvl="2">
              <a:buFont typeface="Arial" panose="020B0604020202020204" pitchFamily="34" charset="0"/>
              <a:buChar char="•"/>
            </a:pPr>
            <a:r>
              <a:rPr lang="en-US" dirty="0"/>
              <a:t>Composite Performance Level and Student Growth Level are both Level 2 or higher, or </a:t>
            </a:r>
          </a:p>
          <a:p>
            <a:pPr lvl="2">
              <a:buFont typeface="Arial" panose="020B0604020202020204" pitchFamily="34" charset="0"/>
              <a:buChar char="•"/>
            </a:pPr>
            <a:r>
              <a:rPr lang="en-US" dirty="0"/>
              <a:t>Both the Composite Performance Index and Student Growth Index are higher than at the time of identification; AND Combined Composite Performance and Growth is Level 2 or higher; AND none of the following is Level 1: Academic Progress; English Language Proficiency; Chronic Absenteeism </a:t>
            </a:r>
          </a:p>
          <a:p>
            <a:pPr lvl="1">
              <a:buFont typeface="Arial" panose="020B0604020202020204" pitchFamily="34" charset="0"/>
              <a:buChar char="•"/>
            </a:pPr>
            <a:r>
              <a:rPr lang="en-US" sz="2000" dirty="0"/>
              <a:t>The school cannot also be identified for any groups of students or at a new level for a group previously identified.</a:t>
            </a:r>
          </a:p>
          <a:p>
            <a:endParaRPr lang="en-US" sz="1700" dirty="0"/>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48571" y="2209249"/>
            <a:ext cx="0" cy="2506648"/>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9C436FAA-226B-463F-B479-CA97370BABBA}"/>
              </a:ext>
            </a:extLst>
          </p:cNvPr>
          <p:cNvSpPr>
            <a:spLocks noGrp="1"/>
          </p:cNvSpPr>
          <p:nvPr>
            <p:ph type="sldNum" sz="quarter" idx="12"/>
          </p:nvPr>
        </p:nvSpPr>
        <p:spPr>
          <a:xfrm>
            <a:off x="10571516" y="6033479"/>
            <a:ext cx="782283" cy="365125"/>
          </a:xfrm>
        </p:spPr>
        <p:txBody>
          <a:bodyPr>
            <a:normAutofit/>
          </a:bodyPr>
          <a:lstStyle/>
          <a:p>
            <a:pPr>
              <a:spcAft>
                <a:spcPts val="600"/>
              </a:spcAft>
            </a:pPr>
            <a:fld id="{D57F1E4F-1CFF-5643-939E-217C01CDF565}" type="slidenum">
              <a:rPr lang="en-US" sz="1050">
                <a:solidFill>
                  <a:schemeClr val="tx1">
                    <a:alpha val="80000"/>
                  </a:schemeClr>
                </a:solidFill>
              </a:rPr>
              <a:pPr>
                <a:spcAft>
                  <a:spcPts val="600"/>
                </a:spcAft>
              </a:pPr>
              <a:t>21</a:t>
            </a:fld>
            <a:endParaRPr lang="en-US" sz="1050">
              <a:solidFill>
                <a:schemeClr val="tx1">
                  <a:alpha val="80000"/>
                </a:schemeClr>
              </a:solidFill>
            </a:endParaRPr>
          </a:p>
        </p:txBody>
      </p:sp>
    </p:spTree>
    <p:extLst>
      <p:ext uri="{BB962C8B-B14F-4D97-AF65-F5344CB8AC3E}">
        <p14:creationId xmlns:p14="http://schemas.microsoft.com/office/powerpoint/2010/main" val="2328681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C2D8CAAD-5053-4CF1-A1DA-5A6091D7A997}"/>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Next Steps</a:t>
            </a:r>
          </a:p>
        </p:txBody>
      </p:sp>
      <p:sp>
        <p:nvSpPr>
          <p:cNvPr id="4" name="Slide Number Placeholder 3">
            <a:extLst>
              <a:ext uri="{FF2B5EF4-FFF2-40B4-BE49-F238E27FC236}">
                <a16:creationId xmlns:a16="http://schemas.microsoft.com/office/drawing/2014/main" id="{26174F95-7C94-4D55-9BF1-A0EA4C4E74F8}"/>
              </a:ext>
            </a:extLst>
          </p:cNvPr>
          <p:cNvSpPr>
            <a:spLocks noGrp="1"/>
          </p:cNvSpPr>
          <p:nvPr>
            <p:ph type="sldNum" sz="quarter" idx="12"/>
          </p:nvPr>
        </p:nvSpPr>
        <p:spPr>
          <a:xfrm>
            <a:off x="10469880" y="320040"/>
            <a:ext cx="914400" cy="320040"/>
          </a:xfrm>
        </p:spPr>
        <p:txBody>
          <a:bodyPr>
            <a:normAutofit/>
          </a:bodyPr>
          <a:lstStyle/>
          <a:p>
            <a:pPr>
              <a:spcAft>
                <a:spcPts val="600"/>
              </a:spcAft>
            </a:pPr>
            <a:fld id="{D57F1E4F-1CFF-5643-939E-217C01CDF565}" type="slidenum">
              <a:rPr lang="en-US">
                <a:solidFill>
                  <a:schemeClr val="tx1">
                    <a:lumMod val="50000"/>
                    <a:lumOff val="50000"/>
                  </a:schemeClr>
                </a:solidFill>
              </a:rPr>
              <a:pPr>
                <a:spcAft>
                  <a:spcPts val="600"/>
                </a:spcAft>
              </a:pPr>
              <a:t>22</a:t>
            </a:fld>
            <a:endParaRPr lang="en-US">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47FC890-458E-421E-8716-91BDF29901C3}"/>
              </a:ext>
            </a:extLst>
          </p:cNvPr>
          <p:cNvSpPr>
            <a:spLocks noGrp="1"/>
          </p:cNvSpPr>
          <p:nvPr>
            <p:ph idx="1"/>
          </p:nvPr>
        </p:nvSpPr>
        <p:spPr>
          <a:xfrm>
            <a:off x="5120640" y="804672"/>
            <a:ext cx="6281928" cy="5248656"/>
          </a:xfrm>
        </p:spPr>
        <p:txBody>
          <a:bodyPr anchor="ctr">
            <a:normAutofit/>
          </a:bodyPr>
          <a:lstStyle/>
          <a:p>
            <a:r>
              <a:rPr lang="en-US" sz="2000" dirty="0"/>
              <a:t>As a result of the Empire Elementary School becoming a Targeted Support and Improvement School, we will take the following next steps:</a:t>
            </a:r>
          </a:p>
          <a:p>
            <a:endParaRPr lang="en-US" sz="2000" dirty="0"/>
          </a:p>
        </p:txBody>
      </p:sp>
    </p:spTree>
    <p:extLst>
      <p:ext uri="{BB962C8B-B14F-4D97-AF65-F5344CB8AC3E}">
        <p14:creationId xmlns:p14="http://schemas.microsoft.com/office/powerpoint/2010/main" val="1917546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8">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4CD7105-AE92-4A9C-B46A-07CCE021C04E}"/>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6000" kern="1200">
                <a:solidFill>
                  <a:srgbClr val="FFFFFF"/>
                </a:solidFill>
                <a:latin typeface="+mj-lt"/>
                <a:ea typeface="+mj-ea"/>
                <a:cs typeface="+mj-cs"/>
              </a:rPr>
              <a:t>Questions?</a:t>
            </a:r>
          </a:p>
        </p:txBody>
      </p:sp>
      <p:sp>
        <p:nvSpPr>
          <p:cNvPr id="3" name="Slide Number Placeholder 2">
            <a:extLst>
              <a:ext uri="{FF2B5EF4-FFF2-40B4-BE49-F238E27FC236}">
                <a16:creationId xmlns:a16="http://schemas.microsoft.com/office/drawing/2014/main" id="{BA627C5D-F617-4C41-8B7E-0C537091BE9B}"/>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3651864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66F7C94A-F7CB-430D-BA2D-19E8C4F8E7B2}"/>
              </a:ext>
            </a:extLst>
          </p:cNvPr>
          <p:cNvSpPr>
            <a:spLocks noGrp="1"/>
          </p:cNvSpPr>
          <p:nvPr>
            <p:ph idx="1"/>
          </p:nvPr>
        </p:nvSpPr>
        <p:spPr>
          <a:xfrm>
            <a:off x="1179226" y="872046"/>
            <a:ext cx="9833548" cy="2945574"/>
          </a:xfrm>
        </p:spPr>
        <p:txBody>
          <a:bodyPr anchor="ctr">
            <a:normAutofit/>
          </a:bodyPr>
          <a:lstStyle/>
          <a:p>
            <a:pPr marL="0" indent="0">
              <a:buNone/>
            </a:pPr>
            <a:r>
              <a:rPr lang="en-US" sz="2400" dirty="0">
                <a:solidFill>
                  <a:srgbClr val="FFFFFF"/>
                </a:solidFill>
              </a:rPr>
              <a:t>[</a:t>
            </a:r>
            <a:r>
              <a:rPr lang="en-US" sz="2400" dirty="0"/>
              <a:t>INSERT CONTACT INFORMATION FOR APPROPRIATE SCHOOL PERSONNEL]</a:t>
            </a:r>
          </a:p>
          <a:p>
            <a:endParaRPr lang="en-US" sz="2400" dirty="0"/>
          </a:p>
        </p:txBody>
      </p:sp>
      <p:sp>
        <p:nvSpPr>
          <p:cNvPr id="2" name="Slide Number Placeholder 1">
            <a:extLst>
              <a:ext uri="{FF2B5EF4-FFF2-40B4-BE49-F238E27FC236}">
                <a16:creationId xmlns:a16="http://schemas.microsoft.com/office/drawing/2014/main" id="{B72AC4EC-44B6-4543-A1D1-C28E08909727}"/>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90563921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AE81F6-ABDA-4AC9-B7E0-EFF6A7C6F474}"/>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Why a New Accountability System?</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35A6BEA-2E76-472E-A265-1160DC2BE4FA}"/>
              </a:ext>
            </a:extLst>
          </p:cNvPr>
          <p:cNvSpPr>
            <a:spLocks noGrp="1"/>
          </p:cNvSpPr>
          <p:nvPr>
            <p:ph idx="1"/>
          </p:nvPr>
        </p:nvSpPr>
        <p:spPr>
          <a:xfrm>
            <a:off x="4976031" y="963877"/>
            <a:ext cx="6377769" cy="5304576"/>
          </a:xfrm>
        </p:spPr>
        <p:txBody>
          <a:bodyPr anchor="ctr">
            <a:normAutofit lnSpcReduction="10000"/>
          </a:bodyPr>
          <a:lstStyle/>
          <a:p>
            <a:pPr marL="342900" indent="-342900">
              <a:buFont typeface="Arial" panose="020B0604020202020204" pitchFamily="34" charset="0"/>
              <a:buChar char="•"/>
            </a:pPr>
            <a:r>
              <a:rPr lang="en-US" sz="1800" dirty="0"/>
              <a:t>The Every Student Succeeds Act or ESSA is the federal law for K-12 education in the United States.</a:t>
            </a:r>
          </a:p>
          <a:p>
            <a:pPr marL="342900" indent="-342900">
              <a:buFont typeface="Arial" panose="020B0604020202020204" pitchFamily="34" charset="0"/>
              <a:buChar char="•"/>
            </a:pPr>
            <a:r>
              <a:rPr lang="en-US" sz="1800" dirty="0"/>
              <a:t>States receive funding from the United States Department of Education to help districts and schools improve student outcomes, particularly for groups of students who have historically underperformed compared to state averages.</a:t>
            </a:r>
          </a:p>
          <a:p>
            <a:pPr marL="342900" indent="-342900">
              <a:buFont typeface="Arial" panose="020B0604020202020204" pitchFamily="34" charset="0"/>
              <a:buChar char="•"/>
            </a:pPr>
            <a:r>
              <a:rPr lang="en-US" sz="1800" dirty="0"/>
              <a:t>NY receives about $1.6 billion annually in ESSA funding.</a:t>
            </a:r>
          </a:p>
          <a:p>
            <a:pPr marL="342900" indent="-342900">
              <a:buFont typeface="Arial" panose="020B0604020202020204" pitchFamily="34" charset="0"/>
              <a:buChar char="•"/>
            </a:pPr>
            <a:r>
              <a:rPr lang="en-US" sz="1800" dirty="0"/>
              <a:t>At Empire Elementary School, ESSA funding supports programs and services that include: academic support for students who are struggling; before and after-school tutoring; counseling; mentoring; supplemental supplies for homeless students; and parent and family engagement workshops. </a:t>
            </a:r>
          </a:p>
          <a:p>
            <a:pPr marL="342900" indent="-342900">
              <a:buFont typeface="Arial" panose="020B0604020202020204" pitchFamily="34" charset="0"/>
              <a:buChar char="•"/>
            </a:pPr>
            <a:r>
              <a:rPr lang="en-US" sz="1800" dirty="0"/>
              <a:t>In exchange for funding, states must have an accountability  system for measuring school performance and determining which schools need extra support.</a:t>
            </a:r>
          </a:p>
          <a:p>
            <a:pPr lvl="1"/>
            <a:r>
              <a:rPr lang="en-US" sz="1800" dirty="0"/>
              <a:t>States have flexibility in developing these accountability systems</a:t>
            </a:r>
          </a:p>
          <a:p>
            <a:pPr lvl="2"/>
            <a:r>
              <a:rPr lang="en-US" sz="1800" dirty="0"/>
              <a:t>States can incorporate measures of school success that go beyond test scores</a:t>
            </a:r>
          </a:p>
          <a:p>
            <a:endParaRPr lang="en-US" sz="1500" dirty="0"/>
          </a:p>
        </p:txBody>
      </p:sp>
      <p:sp>
        <p:nvSpPr>
          <p:cNvPr id="4" name="Slide Number Placeholder 3">
            <a:extLst>
              <a:ext uri="{FF2B5EF4-FFF2-40B4-BE49-F238E27FC236}">
                <a16:creationId xmlns:a16="http://schemas.microsoft.com/office/drawing/2014/main" id="{84D0E976-A4C9-4ECE-A302-8020106E5D40}"/>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90462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lumMod val="75000"/>
            </a:schemeClr>
          </a:fgClr>
          <a:bgClr>
            <a:schemeClr val="bg1"/>
          </a:bgClr>
        </a:patt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A2E30E-D0F2-4EE0-9B50-20A2873A81FC}"/>
              </a:ext>
            </a:extLst>
          </p:cNvPr>
          <p:cNvSpPr>
            <a:spLocks noGrp="1"/>
          </p:cNvSpPr>
          <p:nvPr>
            <p:ph type="title"/>
          </p:nvPr>
        </p:nvSpPr>
        <p:spPr>
          <a:xfrm>
            <a:off x="700837" y="215164"/>
            <a:ext cx="9956079" cy="1506537"/>
          </a:xfrm>
        </p:spPr>
        <p:txBody>
          <a:bodyPr/>
          <a:lstStyle/>
          <a:p>
            <a:r>
              <a:rPr lang="en-US" sz="3600" kern="1200" dirty="0">
                <a:ea typeface="+mj-ea"/>
                <a:cs typeface="+mj-cs"/>
              </a:rPr>
              <a:t>Accountability        Educational Equity</a:t>
            </a:r>
            <a:endParaRPr lang="en-US" sz="3600" dirty="0"/>
          </a:p>
        </p:txBody>
      </p:sp>
      <p:sp>
        <p:nvSpPr>
          <p:cNvPr id="3" name="Content Placeholder 2">
            <a:extLst>
              <a:ext uri="{FF2B5EF4-FFF2-40B4-BE49-F238E27FC236}">
                <a16:creationId xmlns:a16="http://schemas.microsoft.com/office/drawing/2014/main" id="{BFD9880B-D5CF-48A2-AF4D-D268E77C9C4F}"/>
              </a:ext>
            </a:extLst>
          </p:cNvPr>
          <p:cNvSpPr>
            <a:spLocks noGrp="1"/>
          </p:cNvSpPr>
          <p:nvPr>
            <p:ph idx="1"/>
          </p:nvPr>
        </p:nvSpPr>
        <p:spPr>
          <a:xfrm>
            <a:off x="700837" y="1517163"/>
            <a:ext cx="9956078" cy="4921135"/>
          </a:xfrm>
        </p:spPr>
        <p:txBody>
          <a:bodyPr/>
          <a:lstStyle/>
          <a:p>
            <a:pPr marL="342900" lvl="0" indent="-342900">
              <a:lnSpc>
                <a:spcPct val="90000"/>
              </a:lnSpc>
              <a:buFont typeface="Arial" panose="020B0604020202020204" pitchFamily="34" charset="0"/>
              <a:buChar char="•"/>
            </a:pPr>
            <a:r>
              <a:rPr lang="en-US" sz="3200" dirty="0">
                <a:solidFill>
                  <a:srgbClr val="002060"/>
                </a:solidFill>
              </a:rPr>
              <a:t>Educational equity means all students succeed and thrive in school no matter who they are, where they live, or where they go to school.</a:t>
            </a:r>
          </a:p>
          <a:p>
            <a:pPr marL="342900" lvl="0" indent="-342900">
              <a:lnSpc>
                <a:spcPct val="90000"/>
              </a:lnSpc>
              <a:buFont typeface="Arial" panose="020B0604020202020204" pitchFamily="34" charset="0"/>
              <a:buChar char="•"/>
            </a:pPr>
            <a:r>
              <a:rPr lang="en-US" sz="3200" dirty="0">
                <a:solidFill>
                  <a:srgbClr val="002060"/>
                </a:solidFill>
              </a:rPr>
              <a:t>Accountability is everyone’s responsibility: we should celebrate what we do well and recognize what we need to improve, and identify the implications of the choices we make.</a:t>
            </a:r>
          </a:p>
          <a:p>
            <a:pPr marL="342900" lvl="0" indent="-342900">
              <a:lnSpc>
                <a:spcPct val="90000"/>
              </a:lnSpc>
              <a:buFont typeface="Arial" panose="020B0604020202020204" pitchFamily="34" charset="0"/>
              <a:buChar char="•"/>
            </a:pPr>
            <a:r>
              <a:rPr lang="en-US" sz="3200" dirty="0">
                <a:solidFill>
                  <a:srgbClr val="002060"/>
                </a:solidFill>
              </a:rPr>
              <a:t>Being identified for Targeted Support &amp; Improvement means we will get extra help to assist us in our improvement efforts. </a:t>
            </a:r>
          </a:p>
          <a:p>
            <a:endParaRPr lang="en-US" dirty="0"/>
          </a:p>
        </p:txBody>
      </p:sp>
      <p:sp>
        <p:nvSpPr>
          <p:cNvPr id="5" name="Arrow: Right 4">
            <a:extLst>
              <a:ext uri="{FF2B5EF4-FFF2-40B4-BE49-F238E27FC236}">
                <a16:creationId xmlns:a16="http://schemas.microsoft.com/office/drawing/2014/main" id="{22AD6953-738E-4586-9ADF-FDAF59672B22}"/>
              </a:ext>
            </a:extLst>
          </p:cNvPr>
          <p:cNvSpPr/>
          <p:nvPr/>
        </p:nvSpPr>
        <p:spPr>
          <a:xfrm>
            <a:off x="3458521" y="897774"/>
            <a:ext cx="656706" cy="14131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7E1BD220-0406-446A-99C4-83C913F873AD}"/>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397405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65EB4-4319-44CE-BE2A-BBA220F246A3}"/>
              </a:ext>
            </a:extLst>
          </p:cNvPr>
          <p:cNvSpPr>
            <a:spLocks noGrp="1"/>
          </p:cNvSpPr>
          <p:nvPr>
            <p:ph type="title"/>
          </p:nvPr>
        </p:nvSpPr>
        <p:spPr>
          <a:xfrm>
            <a:off x="838200" y="365125"/>
            <a:ext cx="10515600" cy="1325563"/>
          </a:xfrm>
        </p:spPr>
        <p:txBody>
          <a:bodyPr>
            <a:normAutofit/>
          </a:bodyPr>
          <a:lstStyle/>
          <a:p>
            <a:r>
              <a:rPr lang="en-US" dirty="0"/>
              <a:t>New York’s New Accountability System</a:t>
            </a:r>
          </a:p>
        </p:txBody>
      </p:sp>
      <p:graphicFrame>
        <p:nvGraphicFramePr>
          <p:cNvPr id="5" name="Content Placeholder 2">
            <a:extLst>
              <a:ext uri="{FF2B5EF4-FFF2-40B4-BE49-F238E27FC236}">
                <a16:creationId xmlns:a16="http://schemas.microsoft.com/office/drawing/2014/main" id="{1F786471-5AA4-44EE-990D-0A7C04FA5894}"/>
              </a:ext>
            </a:extLst>
          </p:cNvPr>
          <p:cNvGraphicFramePr>
            <a:graphicFrameLocks noGrp="1"/>
          </p:cNvGraphicFramePr>
          <p:nvPr>
            <p:ph idx="1"/>
            <p:extLst>
              <p:ext uri="{D42A27DB-BD31-4B8C-83A1-F6EECF244321}">
                <p14:modId xmlns:p14="http://schemas.microsoft.com/office/powerpoint/2010/main" val="15844635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Straight Connector 6">
            <a:extLst>
              <a:ext uri="{FF2B5EF4-FFF2-40B4-BE49-F238E27FC236}">
                <a16:creationId xmlns:a16="http://schemas.microsoft.com/office/drawing/2014/main" id="{51651301-143A-4105-92DA-9380D7A4B5AE}"/>
              </a:ext>
            </a:extLst>
          </p:cNvPr>
          <p:cNvCxnSpPr/>
          <p:nvPr/>
        </p:nvCxnSpPr>
        <p:spPr>
          <a:xfrm>
            <a:off x="719889" y="1573458"/>
            <a:ext cx="10752221" cy="0"/>
          </a:xfrm>
          <a:prstGeom prst="line">
            <a:avLst/>
          </a:prstGeom>
          <a:ln w="762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58D8299A-0086-4BDD-9E5E-0F47D051A7C4}"/>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430596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23005-D0FA-4845-8117-064DA4B3D44E}"/>
              </a:ext>
            </a:extLst>
          </p:cNvPr>
          <p:cNvSpPr>
            <a:spLocks noGrp="1"/>
          </p:cNvSpPr>
          <p:nvPr>
            <p:ph type="title"/>
          </p:nvPr>
        </p:nvSpPr>
        <p:spPr>
          <a:xfrm>
            <a:off x="1136428" y="627564"/>
            <a:ext cx="8394434" cy="1325563"/>
          </a:xfrm>
        </p:spPr>
        <p:txBody>
          <a:bodyPr>
            <a:normAutofit/>
          </a:bodyPr>
          <a:lstStyle/>
          <a:p>
            <a:r>
              <a:rPr lang="en-US" dirty="0"/>
              <a:t>Multiple Measures of Performance </a:t>
            </a:r>
          </a:p>
        </p:txBody>
      </p:sp>
      <p:sp>
        <p:nvSpPr>
          <p:cNvPr id="3" name="Content Placeholder 2">
            <a:extLst>
              <a:ext uri="{FF2B5EF4-FFF2-40B4-BE49-F238E27FC236}">
                <a16:creationId xmlns:a16="http://schemas.microsoft.com/office/drawing/2014/main" id="{16B4730A-3A7A-411F-AF79-F25AE27764C5}"/>
              </a:ext>
            </a:extLst>
          </p:cNvPr>
          <p:cNvSpPr>
            <a:spLocks noGrp="1"/>
          </p:cNvSpPr>
          <p:nvPr>
            <p:ph idx="1"/>
          </p:nvPr>
        </p:nvSpPr>
        <p:spPr>
          <a:xfrm>
            <a:off x="1136429" y="1512277"/>
            <a:ext cx="7550371" cy="4970586"/>
          </a:xfrm>
        </p:spPr>
        <p:txBody>
          <a:bodyPr anchor="ctr">
            <a:normAutofit/>
          </a:bodyPr>
          <a:lstStyle/>
          <a:p>
            <a:pPr marL="342900" indent="-342900">
              <a:buFont typeface="Arial" panose="020B0604020202020204" pitchFamily="34" charset="0"/>
              <a:buChar char="•"/>
            </a:pPr>
            <a:r>
              <a:rPr lang="en-US" sz="2000" dirty="0"/>
              <a:t>NYSED is using several indicators to determine the performance of elementary and middle schools:</a:t>
            </a:r>
          </a:p>
          <a:p>
            <a:pPr lvl="1"/>
            <a:r>
              <a:rPr lang="en-US" sz="2000" dirty="0"/>
              <a:t>Student academic achievement in language arts, math, and science</a:t>
            </a:r>
          </a:p>
          <a:p>
            <a:pPr lvl="1"/>
            <a:r>
              <a:rPr lang="en-US" sz="2000" dirty="0"/>
              <a:t>Student growth in language arts and math</a:t>
            </a:r>
          </a:p>
          <a:p>
            <a:pPr lvl="1"/>
            <a:r>
              <a:rPr lang="en-US" sz="2000" dirty="0"/>
              <a:t>Academic progress in language arts and math</a:t>
            </a:r>
          </a:p>
          <a:p>
            <a:pPr lvl="1"/>
            <a:r>
              <a:rPr lang="en-US" sz="2000" dirty="0"/>
              <a:t>English language proficiency</a:t>
            </a:r>
          </a:p>
          <a:p>
            <a:pPr lvl="1"/>
            <a:r>
              <a:rPr lang="en-US" sz="2000" dirty="0"/>
              <a:t>Chronic absenteeism</a:t>
            </a:r>
          </a:p>
          <a:p>
            <a:pPr marL="342900" indent="-342900">
              <a:buFont typeface="Arial" panose="020B0604020202020204" pitchFamily="34" charset="0"/>
              <a:buChar char="•"/>
            </a:pPr>
            <a:r>
              <a:rPr lang="en-US" sz="2000" dirty="0"/>
              <a:t>For every school, these measures are applied to </a:t>
            </a:r>
            <a:r>
              <a:rPr lang="en-US" sz="2000" b="1" i="1" dirty="0"/>
              <a:t>all</a:t>
            </a:r>
            <a:r>
              <a:rPr lang="en-US" sz="2000" b="1" dirty="0"/>
              <a:t> </a:t>
            </a:r>
            <a:r>
              <a:rPr lang="en-US" sz="2000" b="1" i="1" dirty="0"/>
              <a:t>students</a:t>
            </a:r>
            <a:r>
              <a:rPr lang="en-US" sz="2000" b="1" dirty="0"/>
              <a:t> </a:t>
            </a:r>
            <a:r>
              <a:rPr lang="en-US" sz="2000" dirty="0"/>
              <a:t>and specific </a:t>
            </a:r>
            <a:r>
              <a:rPr lang="en-US" sz="2000" b="1" i="1" dirty="0"/>
              <a:t>student subgroups</a:t>
            </a:r>
            <a:r>
              <a:rPr lang="en-US" sz="2000" dirty="0"/>
              <a:t>, such as members of racial and ethnic groups, students with disabilities, and English language learners</a:t>
            </a:r>
          </a:p>
          <a:p>
            <a:endParaRPr lang="en-US" sz="17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Teacher">
            <a:extLst>
              <a:ext uri="{FF2B5EF4-FFF2-40B4-BE49-F238E27FC236}">
                <a16:creationId xmlns:a16="http://schemas.microsoft.com/office/drawing/2014/main" id="{CDBD133C-DB7A-4E03-AE38-B3E4F73AA4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
        <p:nvSpPr>
          <p:cNvPr id="4" name="Slide Number Placeholder 3">
            <a:extLst>
              <a:ext uri="{FF2B5EF4-FFF2-40B4-BE49-F238E27FC236}">
                <a16:creationId xmlns:a16="http://schemas.microsoft.com/office/drawing/2014/main" id="{32333375-56B0-490A-B154-5E3A23659DD7}"/>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81649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78F9-C8B2-4334-9D47-21641DBDF534}"/>
              </a:ext>
            </a:extLst>
          </p:cNvPr>
          <p:cNvSpPr>
            <a:spLocks noGrp="1"/>
          </p:cNvSpPr>
          <p:nvPr>
            <p:ph type="title"/>
          </p:nvPr>
        </p:nvSpPr>
        <p:spPr>
          <a:xfrm>
            <a:off x="1136428" y="627564"/>
            <a:ext cx="7474172" cy="1325563"/>
          </a:xfrm>
        </p:spPr>
        <p:txBody>
          <a:bodyPr>
            <a:normAutofit/>
          </a:bodyPr>
          <a:lstStyle/>
          <a:p>
            <a:r>
              <a:rPr lang="en-US" dirty="0"/>
              <a:t>Specific Student Subgroups</a:t>
            </a:r>
          </a:p>
        </p:txBody>
      </p:sp>
      <p:sp>
        <p:nvSpPr>
          <p:cNvPr id="3" name="Content Placeholder 2">
            <a:extLst>
              <a:ext uri="{FF2B5EF4-FFF2-40B4-BE49-F238E27FC236}">
                <a16:creationId xmlns:a16="http://schemas.microsoft.com/office/drawing/2014/main" id="{C07880BA-A768-4659-ABE0-1E83FABB5EFB}"/>
              </a:ext>
            </a:extLst>
          </p:cNvPr>
          <p:cNvSpPr>
            <a:spLocks noGrp="1"/>
          </p:cNvSpPr>
          <p:nvPr>
            <p:ph idx="1"/>
          </p:nvPr>
        </p:nvSpPr>
        <p:spPr>
          <a:xfrm>
            <a:off x="1136428" y="1953127"/>
            <a:ext cx="6888635" cy="4146884"/>
          </a:xfrm>
        </p:spPr>
        <p:txBody>
          <a:bodyPr anchor="ctr">
            <a:normAutofit lnSpcReduction="10000"/>
          </a:bodyPr>
          <a:lstStyle/>
          <a:p>
            <a:pPr marL="342900" indent="-342900">
              <a:buFont typeface="Arial" panose="020B0604020202020204" pitchFamily="34" charset="0"/>
              <a:buChar char="•"/>
            </a:pPr>
            <a:r>
              <a:rPr lang="en-US" sz="2000" dirty="0"/>
              <a:t>There are nine student subgroups for which a school can be identified as TSI:</a:t>
            </a:r>
          </a:p>
          <a:p>
            <a:pPr lvl="1"/>
            <a:r>
              <a:rPr lang="en-US" sz="2000" dirty="0"/>
              <a:t>Asian</a:t>
            </a:r>
          </a:p>
          <a:p>
            <a:pPr lvl="1"/>
            <a:r>
              <a:rPr lang="en-US" sz="2000" dirty="0"/>
              <a:t>African-American</a:t>
            </a:r>
          </a:p>
          <a:p>
            <a:pPr lvl="1"/>
            <a:r>
              <a:rPr lang="en-US" sz="2000" dirty="0"/>
              <a:t>Hispanic</a:t>
            </a:r>
          </a:p>
          <a:p>
            <a:pPr lvl="1"/>
            <a:r>
              <a:rPr lang="en-US" sz="2000" dirty="0"/>
              <a:t>Multiracial</a:t>
            </a:r>
          </a:p>
          <a:p>
            <a:pPr lvl="1"/>
            <a:r>
              <a:rPr lang="en-US" sz="2000" dirty="0"/>
              <a:t>Native American</a:t>
            </a:r>
          </a:p>
          <a:p>
            <a:pPr lvl="1"/>
            <a:r>
              <a:rPr lang="en-US" sz="2000" dirty="0"/>
              <a:t>White</a:t>
            </a:r>
          </a:p>
          <a:p>
            <a:pPr lvl="1"/>
            <a:r>
              <a:rPr lang="en-US" sz="2000" dirty="0"/>
              <a:t>English language learners</a:t>
            </a:r>
          </a:p>
          <a:p>
            <a:pPr lvl="1"/>
            <a:r>
              <a:rPr lang="en-US" sz="2000" dirty="0"/>
              <a:t>Low-income students</a:t>
            </a:r>
          </a:p>
          <a:p>
            <a:pPr lvl="1"/>
            <a:r>
              <a:rPr lang="en-US" sz="2000" dirty="0"/>
              <a:t>Students with disabilities</a:t>
            </a:r>
          </a:p>
          <a:p>
            <a:pPr marL="342900" indent="-342900">
              <a:buFont typeface="Arial" panose="020B0604020202020204" pitchFamily="34" charset="0"/>
              <a:buChar char="•"/>
            </a:pPr>
            <a:r>
              <a:rPr lang="en-US" sz="2000" dirty="0"/>
              <a:t>A school needs 30 student results over two years to be held accountable for a specific student subgroup</a:t>
            </a:r>
          </a:p>
          <a:p>
            <a:endParaRPr lang="en-US" sz="15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Group">
            <a:extLst>
              <a:ext uri="{FF2B5EF4-FFF2-40B4-BE49-F238E27FC236}">
                <a16:creationId xmlns:a16="http://schemas.microsoft.com/office/drawing/2014/main" id="{D124078C-A779-435D-9959-B35774A8530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
        <p:nvSpPr>
          <p:cNvPr id="4" name="Slide Number Placeholder 3">
            <a:extLst>
              <a:ext uri="{FF2B5EF4-FFF2-40B4-BE49-F238E27FC236}">
                <a16:creationId xmlns:a16="http://schemas.microsoft.com/office/drawing/2014/main" id="{ED7EEC3F-9654-4FB8-BA10-8486D934FD30}"/>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719354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5AAAA3-549A-43A0-9597-1FDA74A2D99F}"/>
              </a:ext>
            </a:extLst>
          </p:cNvPr>
          <p:cNvSpPr>
            <a:spLocks noGrp="1"/>
          </p:cNvSpPr>
          <p:nvPr>
            <p:ph type="title"/>
          </p:nvPr>
        </p:nvSpPr>
        <p:spPr>
          <a:xfrm>
            <a:off x="838200" y="631825"/>
            <a:ext cx="10515600" cy="1325563"/>
          </a:xfrm>
        </p:spPr>
        <p:txBody>
          <a:bodyPr>
            <a:normAutofit/>
          </a:bodyPr>
          <a:lstStyle/>
          <a:p>
            <a:r>
              <a:rPr lang="en-US" dirty="0"/>
              <a:t>How Schools Are Measured On Each Indicator</a:t>
            </a:r>
          </a:p>
        </p:txBody>
      </p:sp>
      <p:sp>
        <p:nvSpPr>
          <p:cNvPr id="3" name="Content Placeholder 2">
            <a:extLst>
              <a:ext uri="{FF2B5EF4-FFF2-40B4-BE49-F238E27FC236}">
                <a16:creationId xmlns:a16="http://schemas.microsoft.com/office/drawing/2014/main" id="{CADA2243-1A18-42D3-8A1B-2E582242900A}"/>
              </a:ext>
            </a:extLst>
          </p:cNvPr>
          <p:cNvSpPr>
            <a:spLocks noGrp="1"/>
          </p:cNvSpPr>
          <p:nvPr>
            <p:ph idx="1"/>
          </p:nvPr>
        </p:nvSpPr>
        <p:spPr>
          <a:xfrm>
            <a:off x="838200" y="2057400"/>
            <a:ext cx="10515600" cy="3871762"/>
          </a:xfrm>
        </p:spPr>
        <p:txBody>
          <a:bodyPr>
            <a:normAutofit/>
          </a:bodyPr>
          <a:lstStyle/>
          <a:p>
            <a:r>
              <a:rPr lang="en-US" dirty="0"/>
              <a:t>For every indicator, a school is given a numeric score:</a:t>
            </a:r>
          </a:p>
          <a:p>
            <a:pPr lvl="1"/>
            <a:r>
              <a:rPr lang="en-US" sz="2800" dirty="0"/>
              <a:t>“1” is lowest</a:t>
            </a:r>
          </a:p>
          <a:p>
            <a:pPr lvl="1"/>
            <a:r>
              <a:rPr lang="en-US" sz="2800" dirty="0"/>
              <a:t>“4” is highest</a:t>
            </a:r>
          </a:p>
          <a:p>
            <a:r>
              <a:rPr lang="en-US" dirty="0"/>
              <a:t>For every indicator:</a:t>
            </a:r>
          </a:p>
          <a:p>
            <a:pPr lvl="1"/>
            <a:r>
              <a:rPr lang="en-US" sz="2800" dirty="0"/>
              <a:t>A score of “1” to “4” is given for </a:t>
            </a:r>
            <a:r>
              <a:rPr lang="en-US" sz="2800" b="1" i="1" dirty="0"/>
              <a:t>all students </a:t>
            </a:r>
            <a:r>
              <a:rPr lang="en-US" sz="2800" dirty="0"/>
              <a:t>at a school </a:t>
            </a:r>
            <a:r>
              <a:rPr lang="en-US" sz="2800" u="sng" dirty="0"/>
              <a:t>and</a:t>
            </a:r>
            <a:r>
              <a:rPr lang="en-US" sz="2800" dirty="0"/>
              <a:t> </a:t>
            </a:r>
          </a:p>
          <a:p>
            <a:pPr lvl="1"/>
            <a:r>
              <a:rPr lang="en-US" sz="2800" dirty="0"/>
              <a:t>A score of “1” to “4” is given for each specific </a:t>
            </a:r>
            <a:r>
              <a:rPr lang="en-US" sz="2800" b="1" i="1" dirty="0"/>
              <a:t>student subgroup </a:t>
            </a:r>
            <a:r>
              <a:rPr lang="en-US" sz="2800" dirty="0"/>
              <a:t>at a school for which the school is accountable</a:t>
            </a:r>
          </a:p>
          <a:p>
            <a:endParaRPr lang="en-US" sz="2400" dirty="0"/>
          </a:p>
        </p:txBody>
      </p:sp>
      <p:sp>
        <p:nvSpPr>
          <p:cNvPr id="4" name="Slide Number Placeholder 3">
            <a:extLst>
              <a:ext uri="{FF2B5EF4-FFF2-40B4-BE49-F238E27FC236}">
                <a16:creationId xmlns:a16="http://schemas.microsoft.com/office/drawing/2014/main" id="{914F5F40-8B66-4ADB-86FC-0A9E002CF215}"/>
              </a:ext>
            </a:extLst>
          </p:cNvPr>
          <p:cNvSpPr>
            <a:spLocks noGrp="1"/>
          </p:cNvSpPr>
          <p:nvPr>
            <p:ph type="sldNum" sz="quarter" idx="12"/>
          </p:nvPr>
        </p:nvSpPr>
        <p:spPr>
          <a:xfrm>
            <a:off x="8610600" y="6077585"/>
            <a:ext cx="2743200" cy="365125"/>
          </a:xfrm>
        </p:spPr>
        <p:txBody>
          <a:bodyPr>
            <a:normAutofit/>
          </a:bodyPr>
          <a:lstStyle/>
          <a:p>
            <a:pPr>
              <a:spcAft>
                <a:spcPts val="600"/>
              </a:spcAft>
            </a:pPr>
            <a:fld id="{D57F1E4F-1CFF-5643-939E-217C01CDF565}" type="slidenum">
              <a:rPr lang="en-US" smtClean="0"/>
              <a:pPr>
                <a:spcAft>
                  <a:spcPts val="600"/>
                </a:spcAft>
              </a:pPr>
              <a:t>8</a:t>
            </a:fld>
            <a:endParaRPr lang="en-US"/>
          </a:p>
        </p:txBody>
      </p:sp>
    </p:spTree>
    <p:extLst>
      <p:ext uri="{BB962C8B-B14F-4D97-AF65-F5344CB8AC3E}">
        <p14:creationId xmlns:p14="http://schemas.microsoft.com/office/powerpoint/2010/main" val="2416451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89ACC69-ADF2-492B-84C5-EA2CC1607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7A492727-FFB5-4A45-8928-0511FE6D3ACD}"/>
              </a:ext>
            </a:extLst>
          </p:cNvPr>
          <p:cNvSpPr>
            <a:spLocks noGrp="1"/>
          </p:cNvSpPr>
          <p:nvPr>
            <p:ph type="title"/>
          </p:nvPr>
        </p:nvSpPr>
        <p:spPr>
          <a:xfrm>
            <a:off x="943276" y="712268"/>
            <a:ext cx="10410524" cy="1193533"/>
          </a:xfrm>
        </p:spPr>
        <p:txBody>
          <a:bodyPr>
            <a:normAutofit/>
          </a:bodyPr>
          <a:lstStyle/>
          <a:p>
            <a:r>
              <a:rPr lang="en-US" dirty="0">
                <a:solidFill>
                  <a:srgbClr val="FFFFFF"/>
                </a:solidFill>
              </a:rPr>
              <a:t>Schools That Can be Identified As TSI</a:t>
            </a:r>
          </a:p>
        </p:txBody>
      </p:sp>
      <p:cxnSp>
        <p:nvCxnSpPr>
          <p:cNvPr id="11" name="Straight Connector 10">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A941B05-CED7-4C39-9184-C858B6C3FAF7}"/>
              </a:ext>
            </a:extLst>
          </p:cNvPr>
          <p:cNvSpPr>
            <a:spLocks noGrp="1"/>
          </p:cNvSpPr>
          <p:nvPr>
            <p:ph idx="1"/>
          </p:nvPr>
        </p:nvSpPr>
        <p:spPr>
          <a:xfrm>
            <a:off x="943276" y="2050181"/>
            <a:ext cx="10410524" cy="4126782"/>
          </a:xfrm>
        </p:spPr>
        <p:txBody>
          <a:bodyPr>
            <a:normAutofit lnSpcReduction="10000"/>
          </a:bodyPr>
          <a:lstStyle/>
          <a:p>
            <a:r>
              <a:rPr lang="en-US" sz="2400" dirty="0">
                <a:solidFill>
                  <a:srgbClr val="FFFFFF"/>
                </a:solidFill>
              </a:rPr>
              <a:t>In addition to performance on the individual indicators for each student subgroup, to be identified as TSI a school must:</a:t>
            </a:r>
          </a:p>
          <a:p>
            <a:r>
              <a:rPr lang="en-US" sz="2400" dirty="0">
                <a:solidFill>
                  <a:srgbClr val="FFFFFF"/>
                </a:solidFill>
              </a:rPr>
              <a:t>Have been in Priority or Focus status during the 2017-2018 School Year</a:t>
            </a:r>
          </a:p>
          <a:p>
            <a:r>
              <a:rPr lang="en-US" sz="2400" dirty="0">
                <a:solidFill>
                  <a:srgbClr val="FFFFFF"/>
                </a:solidFill>
              </a:rPr>
              <a:t>The earliest a school that was in Good Standing in the 2017-2018 School Year can be identified as TSI is if a subgroup meets criteria for 2017-2018 and 2018-2019 School Years</a:t>
            </a:r>
          </a:p>
          <a:p>
            <a:r>
              <a:rPr lang="en-US" sz="2400" dirty="0">
                <a:solidFill>
                  <a:srgbClr val="FFFFFF"/>
                </a:solidFill>
              </a:rPr>
              <a:t>In the 2017-18 school year, Empire Elementary School was a Focus School and therefore is eligible for TSI status.</a:t>
            </a:r>
          </a:p>
          <a:p>
            <a:r>
              <a:rPr lang="en-US" sz="2400" dirty="0">
                <a:solidFill>
                  <a:srgbClr val="FFFFFF"/>
                </a:solidFill>
              </a:rPr>
              <a:t>Empire Elementary School was identified as TSI for the performance of the X subgroup.  This presentation will explain why Empire Elementary School was identified for this subgroup, and the support we will receive to make improvement</a:t>
            </a:r>
          </a:p>
        </p:txBody>
      </p:sp>
      <p:sp>
        <p:nvSpPr>
          <p:cNvPr id="2" name="Slide Number Placeholder 1">
            <a:extLst>
              <a:ext uri="{FF2B5EF4-FFF2-40B4-BE49-F238E27FC236}">
                <a16:creationId xmlns:a16="http://schemas.microsoft.com/office/drawing/2014/main" id="{8628B701-6789-4ABE-A6F4-06B4EAB2EED7}"/>
              </a:ext>
            </a:extLst>
          </p:cNvPr>
          <p:cNvSpPr>
            <a:spLocks noGrp="1"/>
          </p:cNvSpPr>
          <p:nvPr>
            <p:ph type="sldNum" sz="quarter" idx="12"/>
          </p:nvPr>
        </p:nvSpPr>
        <p:spPr>
          <a:xfrm>
            <a:off x="8610600" y="6356350"/>
            <a:ext cx="2743200" cy="365125"/>
          </a:xfrm>
        </p:spPr>
        <p:txBody>
          <a:bodyPr>
            <a:normAutofit/>
          </a:bodyPr>
          <a:lstStyle/>
          <a:p>
            <a:pPr>
              <a:spcAft>
                <a:spcPts val="600"/>
              </a:spcAft>
            </a:pPr>
            <a:fld id="{D57F1E4F-1CFF-5643-939E-217C01CDF565}" type="slidenum">
              <a:rPr lang="en-US">
                <a:solidFill>
                  <a:srgbClr val="FFFFFF"/>
                </a:solidFill>
              </a:rPr>
              <a:pPr>
                <a:spcAft>
                  <a:spcPts val="600"/>
                </a:spcAft>
              </a:pPr>
              <a:t>9</a:t>
            </a:fld>
            <a:endParaRPr lang="en-US">
              <a:solidFill>
                <a:srgbClr val="FFFFFF"/>
              </a:solidFill>
            </a:endParaRPr>
          </a:p>
        </p:txBody>
      </p:sp>
    </p:spTree>
    <p:extLst>
      <p:ext uri="{BB962C8B-B14F-4D97-AF65-F5344CB8AC3E}">
        <p14:creationId xmlns:p14="http://schemas.microsoft.com/office/powerpoint/2010/main" val="584017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2200</Words>
  <Application>Microsoft Office PowerPoint</Application>
  <PresentationFormat>Widescreen</PresentationFormat>
  <Paragraphs>229</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Wingdings</vt:lpstr>
      <vt:lpstr>Office Theme</vt:lpstr>
      <vt:lpstr>Empire Elementary School and  the New Accountability System </vt:lpstr>
      <vt:lpstr>Today’s Presentation</vt:lpstr>
      <vt:lpstr>Why a New Accountability System?</vt:lpstr>
      <vt:lpstr>Accountability        Educational Equity</vt:lpstr>
      <vt:lpstr>New York’s New Accountability System</vt:lpstr>
      <vt:lpstr>Multiple Measures of Performance </vt:lpstr>
      <vt:lpstr>Specific Student Subgroups</vt:lpstr>
      <vt:lpstr>How Schools Are Measured On Each Indicator</vt:lpstr>
      <vt:lpstr>Schools That Can be Identified As TSI</vt:lpstr>
      <vt:lpstr>The Individual Indicators </vt:lpstr>
      <vt:lpstr>Measuring Student Academic Achievement  (Composite Performance Index)</vt:lpstr>
      <vt:lpstr>Measuring Student Growth on State Tests</vt:lpstr>
      <vt:lpstr>Measuring Student Test Achievement (Composite Performance) &amp; Growth on State Tests Combined</vt:lpstr>
      <vt:lpstr>Measuring Academic Progress</vt:lpstr>
      <vt:lpstr>Measuring English Language Proficiency</vt:lpstr>
      <vt:lpstr>Measuring Chronic Absenteeism</vt:lpstr>
      <vt:lpstr>Identification for Targeted Support and Improvement</vt:lpstr>
      <vt:lpstr>Targeted Support &amp; Improvement</vt:lpstr>
      <vt:lpstr>Required TSI School Interventions</vt:lpstr>
      <vt:lpstr>Oversight &amp; Support for TSI Schools</vt:lpstr>
      <vt:lpstr>How Schools Can Exit TSI Status</vt:lpstr>
      <vt:lpstr>Next Steps</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Empire Elementary School and  the New Accountability System </dc:title>
  <dc:creator>Lisa Long</dc:creator>
  <cp:lastModifiedBy>Ira Schwartz</cp:lastModifiedBy>
  <cp:revision>2</cp:revision>
  <dcterms:created xsi:type="dcterms:W3CDTF">2019-01-17T18:41:21Z</dcterms:created>
  <dcterms:modified xsi:type="dcterms:W3CDTF">2019-01-17T21:20:53Z</dcterms:modified>
</cp:coreProperties>
</file>