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3" r:id="rId2"/>
  </p:sldMasterIdLst>
  <p:notesMasterIdLst>
    <p:notesMasterId r:id="rId28"/>
  </p:notesMasterIdLst>
  <p:handoutMasterIdLst>
    <p:handoutMasterId r:id="rId29"/>
  </p:handoutMasterIdLst>
  <p:sldIdLst>
    <p:sldId id="256" r:id="rId3"/>
    <p:sldId id="344" r:id="rId4"/>
    <p:sldId id="317" r:id="rId5"/>
    <p:sldId id="369" r:id="rId6"/>
    <p:sldId id="343" r:id="rId7"/>
    <p:sldId id="352" r:id="rId8"/>
    <p:sldId id="353" r:id="rId9"/>
    <p:sldId id="354" r:id="rId10"/>
    <p:sldId id="355" r:id="rId11"/>
    <p:sldId id="356" r:id="rId12"/>
    <p:sldId id="357" r:id="rId13"/>
    <p:sldId id="358" r:id="rId14"/>
    <p:sldId id="359" r:id="rId15"/>
    <p:sldId id="360" r:id="rId16"/>
    <p:sldId id="361" r:id="rId17"/>
    <p:sldId id="362" r:id="rId18"/>
    <p:sldId id="364" r:id="rId19"/>
    <p:sldId id="365" r:id="rId20"/>
    <p:sldId id="366" r:id="rId21"/>
    <p:sldId id="367" r:id="rId22"/>
    <p:sldId id="370" r:id="rId23"/>
    <p:sldId id="373" r:id="rId24"/>
    <p:sldId id="371" r:id="rId25"/>
    <p:sldId id="372" r:id="rId26"/>
    <p:sldId id="368" r:id="rId27"/>
  </p:sldIdLst>
  <p:sldSz cx="9144000" cy="6858000" type="screen4x3"/>
  <p:notesSz cx="700405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exandra Pressley" initials="AP"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8882" autoAdjust="0"/>
    <p:restoredTop sz="93684" autoAdjust="0"/>
  </p:normalViewPr>
  <p:slideViewPr>
    <p:cSldViewPr>
      <p:cViewPr varScale="1">
        <p:scale>
          <a:sx n="48" d="100"/>
          <a:sy n="48" d="100"/>
        </p:scale>
        <p:origin x="559" y="41"/>
      </p:cViewPr>
      <p:guideLst>
        <p:guide orient="horz" pos="2160"/>
        <p:guide pos="2880"/>
      </p:guideLst>
    </p:cSldViewPr>
  </p:slideViewPr>
  <p:notesTextViewPr>
    <p:cViewPr>
      <p:scale>
        <a:sx n="1" d="1"/>
        <a:sy n="1" d="1"/>
      </p:scale>
      <p:origin x="0" y="0"/>
    </p:cViewPr>
  </p:notesTextViewPr>
  <p:sorterViewPr>
    <p:cViewPr>
      <p:scale>
        <a:sx n="100" d="100"/>
        <a:sy n="100" d="100"/>
      </p:scale>
      <p:origin x="0" y="3066"/>
    </p:cViewPr>
  </p:sorterViewPr>
  <p:notesViewPr>
    <p:cSldViewPr>
      <p:cViewPr>
        <p:scale>
          <a:sx n="100" d="100"/>
          <a:sy n="100" d="100"/>
        </p:scale>
        <p:origin x="-2592" y="-72"/>
      </p:cViewPr>
      <p:guideLst>
        <p:guide orient="horz" pos="2928"/>
        <p:guide pos="220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67341" y="0"/>
            <a:ext cx="3035088" cy="465138"/>
          </a:xfrm>
          <a:prstGeom prst="rect">
            <a:avLst/>
          </a:prstGeom>
        </p:spPr>
        <p:txBody>
          <a:bodyPr vert="horz" lIns="91440" tIns="45720" rIns="91440" bIns="45720" rtlCol="0"/>
          <a:lstStyle>
            <a:lvl1pPr algn="r">
              <a:defRPr sz="1200"/>
            </a:lvl1pPr>
          </a:lstStyle>
          <a:p>
            <a:fld id="{E9F16EDE-D034-496B-8B3C-FB0349D356E6}" type="datetimeFigureOut">
              <a:rPr lang="en-US" smtClean="0"/>
              <a:t>11/5/2020</a:t>
            </a:fld>
            <a:endParaRPr lang="en-US" dirty="0"/>
          </a:p>
        </p:txBody>
      </p:sp>
      <p:sp>
        <p:nvSpPr>
          <p:cNvPr id="4" name="Footer Placeholder 3"/>
          <p:cNvSpPr>
            <a:spLocks noGrp="1"/>
          </p:cNvSpPr>
          <p:nvPr>
            <p:ph type="ftr" sz="quarter" idx="2"/>
          </p:nvPr>
        </p:nvSpPr>
        <p:spPr>
          <a:xfrm>
            <a:off x="0" y="8829675"/>
            <a:ext cx="3035088"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67341" y="8829675"/>
            <a:ext cx="3035088" cy="465138"/>
          </a:xfrm>
          <a:prstGeom prst="rect">
            <a:avLst/>
          </a:prstGeom>
        </p:spPr>
        <p:txBody>
          <a:bodyPr vert="horz" lIns="91440" tIns="45720" rIns="91440" bIns="45720" rtlCol="0" anchor="b"/>
          <a:lstStyle>
            <a:lvl1pPr algn="r">
              <a:defRPr sz="1200"/>
            </a:lvl1pPr>
          </a:lstStyle>
          <a:p>
            <a:fld id="{C78C1A36-9DA7-4B98-8CF3-EE58843296E0}" type="slidenum">
              <a:rPr lang="en-US" smtClean="0"/>
              <a:t>‹#›</a:t>
            </a:fld>
            <a:endParaRPr lang="en-US" dirty="0"/>
          </a:p>
        </p:txBody>
      </p:sp>
    </p:spTree>
    <p:extLst>
      <p:ext uri="{BB962C8B-B14F-4D97-AF65-F5344CB8AC3E}">
        <p14:creationId xmlns:p14="http://schemas.microsoft.com/office/powerpoint/2010/main" val="22390928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4820"/>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idx="1"/>
          </p:nvPr>
        </p:nvSpPr>
        <p:spPr>
          <a:xfrm>
            <a:off x="3967341" y="0"/>
            <a:ext cx="3035088" cy="464820"/>
          </a:xfrm>
          <a:prstGeom prst="rect">
            <a:avLst/>
          </a:prstGeom>
        </p:spPr>
        <p:txBody>
          <a:bodyPr vert="horz" lIns="92830" tIns="46415" rIns="92830" bIns="46415" rtlCol="0"/>
          <a:lstStyle>
            <a:lvl1pPr algn="r">
              <a:defRPr sz="1200"/>
            </a:lvl1pPr>
          </a:lstStyle>
          <a:p>
            <a:fld id="{203EB678-5177-48DC-B6DE-E2D95A917D25}" type="datetimeFigureOut">
              <a:rPr lang="en-US" smtClean="0"/>
              <a:t>11/5/2020</a:t>
            </a:fld>
            <a:endParaRPr lang="en-US" dirty="0"/>
          </a:p>
        </p:txBody>
      </p:sp>
      <p:sp>
        <p:nvSpPr>
          <p:cNvPr id="4" name="Slide Image Placeholder 3"/>
          <p:cNvSpPr>
            <a:spLocks noGrp="1" noRot="1" noChangeAspect="1"/>
          </p:cNvSpPr>
          <p:nvPr>
            <p:ph type="sldImg" idx="2"/>
          </p:nvPr>
        </p:nvSpPr>
        <p:spPr>
          <a:xfrm>
            <a:off x="1177925" y="696913"/>
            <a:ext cx="4648200" cy="3486150"/>
          </a:xfrm>
          <a:prstGeom prst="rect">
            <a:avLst/>
          </a:prstGeom>
          <a:noFill/>
          <a:ln w="12700">
            <a:solidFill>
              <a:prstClr val="black"/>
            </a:solidFill>
          </a:ln>
        </p:spPr>
        <p:txBody>
          <a:bodyPr vert="horz" lIns="92830" tIns="46415" rIns="92830" bIns="46415" rtlCol="0" anchor="ctr"/>
          <a:lstStyle/>
          <a:p>
            <a:endParaRPr lang="en-US" dirty="0"/>
          </a:p>
        </p:txBody>
      </p:sp>
      <p:sp>
        <p:nvSpPr>
          <p:cNvPr id="5" name="Notes Placeholder 4"/>
          <p:cNvSpPr>
            <a:spLocks noGrp="1"/>
          </p:cNvSpPr>
          <p:nvPr>
            <p:ph type="body" sz="quarter" idx="3"/>
          </p:nvPr>
        </p:nvSpPr>
        <p:spPr>
          <a:xfrm>
            <a:off x="700405" y="4415791"/>
            <a:ext cx="5603240" cy="4183380"/>
          </a:xfrm>
          <a:prstGeom prst="rect">
            <a:avLst/>
          </a:prstGeom>
        </p:spPr>
        <p:txBody>
          <a:bodyPr vert="horz" lIns="92830" tIns="46415" rIns="92830" bIns="464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6"/>
            <a:ext cx="3035088" cy="464820"/>
          </a:xfrm>
          <a:prstGeom prst="rect">
            <a:avLst/>
          </a:prstGeom>
        </p:spPr>
        <p:txBody>
          <a:bodyPr vert="horz" lIns="92830" tIns="46415" rIns="92830"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67341" y="8829966"/>
            <a:ext cx="3035088" cy="464820"/>
          </a:xfrm>
          <a:prstGeom prst="rect">
            <a:avLst/>
          </a:prstGeom>
        </p:spPr>
        <p:txBody>
          <a:bodyPr vert="horz" lIns="92830" tIns="46415" rIns="92830" bIns="46415" rtlCol="0" anchor="b"/>
          <a:lstStyle>
            <a:lvl1pPr algn="r">
              <a:defRPr sz="1200"/>
            </a:lvl1pPr>
          </a:lstStyle>
          <a:p>
            <a:fld id="{3A15C694-0BF5-48A9-9D6C-66F3A1CA3CC0}" type="slidenum">
              <a:rPr lang="en-US" smtClean="0"/>
              <a:t>‹#›</a:t>
            </a:fld>
            <a:endParaRPr lang="en-US" dirty="0"/>
          </a:p>
        </p:txBody>
      </p:sp>
    </p:spTree>
    <p:extLst>
      <p:ext uri="{BB962C8B-B14F-4D97-AF65-F5344CB8AC3E}">
        <p14:creationId xmlns:p14="http://schemas.microsoft.com/office/powerpoint/2010/main" val="2908578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15C694-0BF5-48A9-9D6C-66F3A1CA3CC0}" type="slidenum">
              <a:rPr lang="en-US" smtClean="0"/>
              <a:t>1</a:t>
            </a:fld>
            <a:endParaRPr lang="en-US" dirty="0"/>
          </a:p>
        </p:txBody>
      </p:sp>
    </p:spTree>
    <p:extLst>
      <p:ext uri="{BB962C8B-B14F-4D97-AF65-F5344CB8AC3E}">
        <p14:creationId xmlns:p14="http://schemas.microsoft.com/office/powerpoint/2010/main" val="1227255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3A15C694-0BF5-48A9-9D6C-66F3A1CA3CC0}"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2425666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15C694-0BF5-48A9-9D6C-66F3A1CA3CC0}"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18074636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15C694-0BF5-48A9-9D6C-66F3A1CA3CC0}" type="slidenum">
              <a:rPr lang="en-US" smtClean="0">
                <a:solidFill>
                  <a:prstClr val="black"/>
                </a:solidFill>
              </a:rPr>
              <a:pPr/>
              <a:t>16</a:t>
            </a:fld>
            <a:endParaRPr lang="en-US" dirty="0">
              <a:solidFill>
                <a:prstClr val="black"/>
              </a:solidFill>
            </a:endParaRPr>
          </a:p>
        </p:txBody>
      </p:sp>
    </p:spTree>
    <p:extLst>
      <p:ext uri="{BB962C8B-B14F-4D97-AF65-F5344CB8AC3E}">
        <p14:creationId xmlns:p14="http://schemas.microsoft.com/office/powerpoint/2010/main" val="364284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2BFC78-61A8-4F77-B27F-44424C2A7CAC}" type="slidenum">
              <a:rPr lang="en-US" smtClean="0">
                <a:solidFill>
                  <a:prstClr val="black"/>
                </a:solidFill>
              </a:rPr>
              <a:pPr/>
              <a:t>23</a:t>
            </a:fld>
            <a:endParaRPr lang="en-US">
              <a:solidFill>
                <a:prstClr val="black"/>
              </a:solidFill>
            </a:endParaRPr>
          </a:p>
        </p:txBody>
      </p:sp>
    </p:spTree>
    <p:extLst>
      <p:ext uri="{BB962C8B-B14F-4D97-AF65-F5344CB8AC3E}">
        <p14:creationId xmlns:p14="http://schemas.microsoft.com/office/powerpoint/2010/main" val="42794723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2BFC78-61A8-4F77-B27F-44424C2A7CAC}" type="slidenum">
              <a:rPr lang="en-US" smtClean="0">
                <a:solidFill>
                  <a:prstClr val="black"/>
                </a:solidFill>
              </a:rPr>
              <a:pPr/>
              <a:t>24</a:t>
            </a:fld>
            <a:endParaRPr lang="en-US">
              <a:solidFill>
                <a:prstClr val="black"/>
              </a:solidFill>
            </a:endParaRPr>
          </a:p>
        </p:txBody>
      </p:sp>
    </p:spTree>
    <p:extLst>
      <p:ext uri="{BB962C8B-B14F-4D97-AF65-F5344CB8AC3E}">
        <p14:creationId xmlns:p14="http://schemas.microsoft.com/office/powerpoint/2010/main" val="42794723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200400"/>
            <a:ext cx="7772400" cy="1470025"/>
          </a:xfrm>
        </p:spPr>
        <p:txBody>
          <a:bodyPr>
            <a:noAutofit/>
          </a:bodyPr>
          <a:lstStyle>
            <a:lvl1pPr>
              <a:defRPr sz="4800" b="1"/>
            </a:lvl1pPr>
          </a:lstStyle>
          <a:p>
            <a:r>
              <a:rPr lang="en-US"/>
              <a:t>Click to edit Master title style</a:t>
            </a:r>
            <a:endParaRPr lang="en-US" dirty="0"/>
          </a:p>
        </p:txBody>
      </p:sp>
      <p:sp>
        <p:nvSpPr>
          <p:cNvPr id="3" name="Subtitle 2"/>
          <p:cNvSpPr>
            <a:spLocks noGrp="1"/>
          </p:cNvSpPr>
          <p:nvPr>
            <p:ph type="subTitle" idx="1"/>
          </p:nvPr>
        </p:nvSpPr>
        <p:spPr>
          <a:xfrm>
            <a:off x="1371600" y="47244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grpSp>
        <p:nvGrpSpPr>
          <p:cNvPr id="7" name="Group 6"/>
          <p:cNvGrpSpPr/>
          <p:nvPr/>
        </p:nvGrpSpPr>
        <p:grpSpPr>
          <a:xfrm>
            <a:off x="1676400" y="815088"/>
            <a:ext cx="5943600" cy="1595619"/>
            <a:chOff x="2476501" y="5629474"/>
            <a:chExt cx="3945041" cy="1059086"/>
          </a:xfrm>
        </p:grpSpPr>
        <p:pic>
          <p:nvPicPr>
            <p:cNvPr id="8" name="Picture 2" descr="Nysed Logo"/>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66667"/>
            <a:stretch/>
          </p:blipFill>
          <p:spPr bwMode="auto">
            <a:xfrm>
              <a:off x="2476501" y="5637102"/>
              <a:ext cx="1371600" cy="104382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ttps://lh5.googleusercontent.com/-5333POuvz40/AAAAAAAAAAI/AAAAAAAAAAA/wI3hMRBciDA/photo.jpg"/>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29201" b="26354"/>
            <a:stretch/>
          </p:blipFill>
          <p:spPr bwMode="auto">
            <a:xfrm>
              <a:off x="4038600" y="5629474"/>
              <a:ext cx="2382942" cy="105908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96576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pic>
        <p:nvPicPr>
          <p:cNvPr id="8" name="Picture 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757443" y="6305048"/>
            <a:ext cx="504939" cy="504939"/>
          </a:xfrm>
          <a:prstGeom prst="rect">
            <a:avLst/>
          </a:prstGeom>
        </p:spPr>
      </p:pic>
      <p:pic>
        <p:nvPicPr>
          <p:cNvPr id="9"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4305302"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7515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501" y="6305048"/>
            <a:ext cx="504939" cy="504939"/>
          </a:xfrm>
          <a:prstGeom prst="rect">
            <a:avLst/>
          </a:prstGeom>
        </p:spPr>
      </p:pic>
      <p:pic>
        <p:nvPicPr>
          <p:cNvPr id="8"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718360"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25916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8A9423C-4983-41F1-A5CB-CA7479874DC3}" type="slidenum">
              <a:rPr lang="en-US" smtClean="0"/>
              <a:t>‹#›</a:t>
            </a:fld>
            <a:endParaRPr lang="en-US" dirty="0"/>
          </a:p>
        </p:txBody>
      </p:sp>
    </p:spTree>
    <p:extLst>
      <p:ext uri="{BB962C8B-B14F-4D97-AF65-F5344CB8AC3E}">
        <p14:creationId xmlns:p14="http://schemas.microsoft.com/office/powerpoint/2010/main" val="16014039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200400"/>
            <a:ext cx="7772400" cy="1470025"/>
          </a:xfrm>
        </p:spPr>
        <p:txBody>
          <a:bodyPr>
            <a:noAutofit/>
          </a:bodyPr>
          <a:lstStyle>
            <a:lvl1pPr>
              <a:defRPr sz="4800" b="1"/>
            </a:lvl1pPr>
          </a:lstStyle>
          <a:p>
            <a:r>
              <a:rPr lang="en-US"/>
              <a:t>Click to edit Master title style</a:t>
            </a:r>
            <a:endParaRPr lang="en-US" dirty="0"/>
          </a:p>
        </p:txBody>
      </p:sp>
      <p:sp>
        <p:nvSpPr>
          <p:cNvPr id="3" name="Subtitle 2"/>
          <p:cNvSpPr>
            <a:spLocks noGrp="1"/>
          </p:cNvSpPr>
          <p:nvPr>
            <p:ph type="subTitle" idx="1"/>
          </p:nvPr>
        </p:nvSpPr>
        <p:spPr>
          <a:xfrm>
            <a:off x="1371600" y="47244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grpSp>
        <p:nvGrpSpPr>
          <p:cNvPr id="7" name="Group 6"/>
          <p:cNvGrpSpPr/>
          <p:nvPr/>
        </p:nvGrpSpPr>
        <p:grpSpPr>
          <a:xfrm>
            <a:off x="1676400" y="815088"/>
            <a:ext cx="5943600" cy="1595619"/>
            <a:chOff x="2476501" y="5629474"/>
            <a:chExt cx="3945041" cy="1059086"/>
          </a:xfrm>
        </p:grpSpPr>
        <p:pic>
          <p:nvPicPr>
            <p:cNvPr id="8" name="Picture 2" descr="Nysed Logo"/>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66667"/>
            <a:stretch/>
          </p:blipFill>
          <p:spPr bwMode="auto">
            <a:xfrm>
              <a:off x="2476501" y="5637102"/>
              <a:ext cx="1371600" cy="104382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ttps://lh5.googleusercontent.com/-5333POuvz40/AAAAAAAAAAI/AAAAAAAAAAA/wI3hMRBciDA/photo.jpg"/>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29201" b="26354"/>
            <a:stretch/>
          </p:blipFill>
          <p:spPr bwMode="auto">
            <a:xfrm>
              <a:off x="4038600" y="5629474"/>
              <a:ext cx="2382942" cy="105908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813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Title Slide">
    <p:bg>
      <p:bgPr>
        <a:solidFill>
          <a:schemeClr val="bg2"/>
        </a:solidFill>
        <a:effectLst/>
      </p:bgPr>
    </p:bg>
    <p:spTree>
      <p:nvGrpSpPr>
        <p:cNvPr id="1" name=""/>
        <p:cNvGrpSpPr/>
        <p:nvPr/>
      </p:nvGrpSpPr>
      <p:grpSpPr>
        <a:xfrm>
          <a:off x="0" y="0"/>
          <a:ext cx="0" cy="0"/>
          <a:chOff x="0" y="0"/>
          <a:chExt cx="0" cy="0"/>
        </a:xfrm>
      </p:grpSpPr>
      <p:sp>
        <p:nvSpPr>
          <p:cNvPr id="13" name="Rectangle 12"/>
          <p:cNvSpPr/>
          <p:nvPr/>
        </p:nvSpPr>
        <p:spPr>
          <a:xfrm>
            <a:off x="685800" y="2133600"/>
            <a:ext cx="7772400" cy="4038600"/>
          </a:xfrm>
          <a:prstGeom prst="rect">
            <a:avLst/>
          </a:prstGeom>
          <a:solidFill>
            <a:schemeClr val="bg1"/>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ctrTitle"/>
          </p:nvPr>
        </p:nvSpPr>
        <p:spPr>
          <a:xfrm>
            <a:off x="685800" y="2130425"/>
            <a:ext cx="7772400" cy="1470025"/>
          </a:xfrm>
        </p:spPr>
        <p:txBody>
          <a:bodyPr>
            <a:noAutofit/>
          </a:bodyPr>
          <a:lstStyle>
            <a:lvl1pPr>
              <a:defRPr sz="4800" b="1"/>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Rectangle 6"/>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cxnSp>
        <p:nvCxnSpPr>
          <p:cNvPr id="8" name="Straight Connector 7"/>
          <p:cNvCxnSpPr/>
          <p:nvPr/>
        </p:nvCxnSpPr>
        <p:spPr>
          <a:xfrm>
            <a:off x="0" y="1447800"/>
            <a:ext cx="9144000"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0"/>
            <a:ext cx="9144000" cy="0"/>
          </a:xfrm>
          <a:prstGeom prst="line">
            <a:avLst/>
          </a:prstGeom>
          <a:ln w="76200"/>
        </p:spPr>
        <p:style>
          <a:lnRef idx="1">
            <a:schemeClr val="accent5"/>
          </a:lnRef>
          <a:fillRef idx="0">
            <a:schemeClr val="accent5"/>
          </a:fillRef>
          <a:effectRef idx="0">
            <a:schemeClr val="accent5"/>
          </a:effectRef>
          <a:fontRef idx="minor">
            <a:schemeClr val="tx1"/>
          </a:fontRef>
        </p:style>
      </p:cxnSp>
      <p:pic>
        <p:nvPicPr>
          <p:cNvPr id="1028" name="Picture 4" descr="http://nysed-dev.engageny.org/sites/all/themes/eny_subtheme/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575" y="307328"/>
            <a:ext cx="3273425" cy="788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72920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cxnSp>
        <p:nvCxnSpPr>
          <p:cNvPr id="10" name="Straight Connector 9"/>
          <p:cNvCxnSpPr/>
          <p:nvPr/>
        </p:nvCxnSpPr>
        <p:spPr>
          <a:xfrm>
            <a:off x="0" y="1447800"/>
            <a:ext cx="9144000"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0" y="0"/>
            <a:ext cx="9144000" cy="0"/>
          </a:xfrm>
          <a:prstGeom prst="line">
            <a:avLst/>
          </a:prstGeom>
          <a:ln w="76200"/>
        </p:spPr>
        <p:style>
          <a:lnRef idx="1">
            <a:schemeClr val="accent5"/>
          </a:lnRef>
          <a:fillRef idx="0">
            <a:schemeClr val="accent5"/>
          </a:fillRef>
          <a:effectRef idx="0">
            <a:schemeClr val="accent5"/>
          </a:effectRef>
          <a:fontRef idx="minor">
            <a:schemeClr val="tx1"/>
          </a:fontRef>
        </p:style>
      </p:cxnSp>
      <p:sp>
        <p:nvSpPr>
          <p:cNvPr id="2" name="Title 1"/>
          <p:cNvSpPr>
            <a:spLocks noGrp="1"/>
          </p:cNvSpPr>
          <p:nvPr>
            <p:ph type="title"/>
          </p:nvPr>
        </p:nvSpPr>
        <p:spPr/>
        <p:txBody>
          <a:bodyPr/>
          <a:lstStyle>
            <a:lvl1pPr algn="l">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200" y="1752600"/>
            <a:ext cx="8229600" cy="4373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srgbClr val="002C51"/>
              </a:solidFill>
            </a:endParaRPr>
          </a:p>
        </p:txBody>
      </p:sp>
      <p:sp>
        <p:nvSpPr>
          <p:cNvPr id="6" name="Slide Number Placeholder 5"/>
          <p:cNvSpPr>
            <a:spLocks noGrp="1"/>
          </p:cNvSpPr>
          <p:nvPr>
            <p:ph type="sldNum" sz="quarter" idx="12"/>
          </p:nvPr>
        </p:nvSpPr>
        <p:spPr/>
        <p:txBody>
          <a:bodyPr/>
          <a:lstStyle>
            <a:lvl1pPr>
              <a:defRPr sz="1400">
                <a:solidFill>
                  <a:schemeClr val="tx2"/>
                </a:solidFill>
              </a:defRPr>
            </a:lvl1pPr>
          </a:lstStyle>
          <a:p>
            <a:fld id="{3D308C5F-3B74-43A0-A38D-8C541889F832}" type="slidenum">
              <a:rPr lang="en-US" smtClean="0">
                <a:solidFill>
                  <a:srgbClr val="004884"/>
                </a:solidFill>
              </a:rPr>
              <a:pPr/>
              <a:t>‹#›</a:t>
            </a:fld>
            <a:endParaRPr lang="en-US">
              <a:solidFill>
                <a:srgbClr val="004884"/>
              </a:solidFill>
            </a:endParaRPr>
          </a:p>
        </p:txBody>
      </p:sp>
      <p:pic>
        <p:nvPicPr>
          <p:cNvPr id="7" name="Picture 6"/>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501" y="6305048"/>
            <a:ext cx="504939" cy="504939"/>
          </a:xfrm>
          <a:prstGeom prst="rect">
            <a:avLst/>
          </a:prstGeom>
        </p:spPr>
      </p:pic>
      <p:pic>
        <p:nvPicPr>
          <p:cNvPr id="8"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718360"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0939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grpSp>
        <p:nvGrpSpPr>
          <p:cNvPr id="9" name="Group 8"/>
          <p:cNvGrpSpPr/>
          <p:nvPr/>
        </p:nvGrpSpPr>
        <p:grpSpPr>
          <a:xfrm>
            <a:off x="1905000" y="609600"/>
            <a:ext cx="5211986" cy="1399210"/>
            <a:chOff x="2476501" y="5629474"/>
            <a:chExt cx="3945041" cy="1059086"/>
          </a:xfrm>
        </p:grpSpPr>
        <p:pic>
          <p:nvPicPr>
            <p:cNvPr id="10" name="Picture 2" descr="Nysed Logo"/>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66667"/>
            <a:stretch/>
          </p:blipFill>
          <p:spPr bwMode="auto">
            <a:xfrm>
              <a:off x="2476501" y="5637102"/>
              <a:ext cx="1371600" cy="1043829"/>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https://lh5.googleusercontent.com/-5333POuvz40/AAAAAAAAAAI/AAAAAAAAAAA/wI3hMRBciDA/photo.jpg"/>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29201" b="26354"/>
            <a:stretch/>
          </p:blipFill>
          <p:spPr bwMode="auto">
            <a:xfrm>
              <a:off x="4038600" y="5629474"/>
              <a:ext cx="2382942" cy="105908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6539177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 name="Rectangle 9"/>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cxnSp>
        <p:nvCxnSpPr>
          <p:cNvPr id="11" name="Straight Connector 10"/>
          <p:cNvCxnSpPr/>
          <p:nvPr/>
        </p:nvCxnSpPr>
        <p:spPr>
          <a:xfrm>
            <a:off x="0" y="1447800"/>
            <a:ext cx="9144000"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0"/>
            <a:ext cx="9144000" cy="0"/>
          </a:xfrm>
          <a:prstGeom prst="line">
            <a:avLst/>
          </a:prstGeom>
          <a:ln w="76200"/>
        </p:spPr>
        <p:style>
          <a:lnRef idx="1">
            <a:schemeClr val="accent5"/>
          </a:lnRef>
          <a:fillRef idx="0">
            <a:schemeClr val="accent5"/>
          </a:fillRef>
          <a:effectRef idx="0">
            <a:schemeClr val="accent5"/>
          </a:effectRef>
          <a:fontRef idx="minor">
            <a:schemeClr val="tx1"/>
          </a:fontRef>
        </p:style>
      </p:cxnSp>
      <p:sp>
        <p:nvSpPr>
          <p:cNvPr id="2" name="Title 1"/>
          <p:cNvSpPr>
            <a:spLocks noGrp="1"/>
          </p:cNvSpPr>
          <p:nvPr>
            <p:ph type="title"/>
          </p:nvPr>
        </p:nvSpPr>
        <p:spPr/>
        <p:txBody>
          <a:bodyPr/>
          <a:lstStyle>
            <a:lvl1pPr algn="l">
              <a:defRPr>
                <a:solidFill>
                  <a:schemeClr val="bg1"/>
                </a:solidFill>
              </a:defRPr>
            </a:lvl1p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sz="1400">
                <a:solidFill>
                  <a:schemeClr val="tx2"/>
                </a:solidFill>
              </a:defRPr>
            </a:lvl1pPr>
          </a:lstStyle>
          <a:p>
            <a:fld id="{3D308C5F-3B74-43A0-A38D-8C541889F832}" type="slidenum">
              <a:rPr lang="en-US" smtClean="0">
                <a:solidFill>
                  <a:srgbClr val="004884"/>
                </a:solidFill>
              </a:rPr>
              <a:pPr/>
              <a:t>‹#›</a:t>
            </a:fld>
            <a:endParaRPr lang="en-US">
              <a:solidFill>
                <a:srgbClr val="004884"/>
              </a:solidFill>
            </a:endParaRPr>
          </a:p>
        </p:txBody>
      </p:sp>
      <p:pic>
        <p:nvPicPr>
          <p:cNvPr id="8" name="Picture 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501" y="6305048"/>
            <a:ext cx="504939" cy="504939"/>
          </a:xfrm>
          <a:prstGeom prst="rect">
            <a:avLst/>
          </a:prstGeom>
        </p:spPr>
      </p:pic>
      <p:pic>
        <p:nvPicPr>
          <p:cNvPr id="9"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718360"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60723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Rectangle 11"/>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cxnSp>
        <p:nvCxnSpPr>
          <p:cNvPr id="13" name="Straight Connector 12"/>
          <p:cNvCxnSpPr/>
          <p:nvPr/>
        </p:nvCxnSpPr>
        <p:spPr>
          <a:xfrm>
            <a:off x="0" y="1447800"/>
            <a:ext cx="9144000"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0"/>
            <a:ext cx="9144000" cy="0"/>
          </a:xfrm>
          <a:prstGeom prst="line">
            <a:avLst/>
          </a:prstGeom>
          <a:ln w="76200"/>
        </p:spPr>
        <p:style>
          <a:lnRef idx="1">
            <a:schemeClr val="accent5"/>
          </a:lnRef>
          <a:fillRef idx="0">
            <a:schemeClr val="accent5"/>
          </a:fillRef>
          <a:effectRef idx="0">
            <a:schemeClr val="accent5"/>
          </a:effectRef>
          <a:fontRef idx="minor">
            <a:schemeClr val="tx1"/>
          </a:fontRef>
        </p:style>
      </p:cxnSp>
      <p:sp>
        <p:nvSpPr>
          <p:cNvPr id="2" name="Title 1"/>
          <p:cNvSpPr>
            <a:spLocks noGrp="1"/>
          </p:cNvSpPr>
          <p:nvPr>
            <p:ph type="title"/>
          </p:nvPr>
        </p:nvSpPr>
        <p:spPr/>
        <p:txBody>
          <a:bodyPr/>
          <a:lstStyle>
            <a:lvl1pPr algn="l">
              <a:defRPr>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17637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03475"/>
            <a:ext cx="4040188" cy="36925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7637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03475"/>
            <a:ext cx="4041775" cy="36925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3D308C5F-3B74-43A0-A38D-8C541889F832}" type="slidenum">
              <a:rPr lang="en-US" smtClean="0">
                <a:solidFill>
                  <a:srgbClr val="002C51">
                    <a:tint val="75000"/>
                  </a:srgbClr>
                </a:solidFill>
              </a:rPr>
              <a:pPr/>
              <a:t>‹#›</a:t>
            </a:fld>
            <a:endParaRPr lang="en-US">
              <a:solidFill>
                <a:srgbClr val="002C51">
                  <a:tint val="75000"/>
                </a:srgbClr>
              </a:solidFill>
            </a:endParaRPr>
          </a:p>
        </p:txBody>
      </p:sp>
      <p:pic>
        <p:nvPicPr>
          <p:cNvPr id="10" name="Picture 9"/>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501" y="6305048"/>
            <a:ext cx="504939" cy="504939"/>
          </a:xfrm>
          <a:prstGeom prst="rect">
            <a:avLst/>
          </a:prstGeom>
        </p:spPr>
      </p:pic>
      <p:pic>
        <p:nvPicPr>
          <p:cNvPr id="11"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718360"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15401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Rectangle 7"/>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cxnSp>
        <p:nvCxnSpPr>
          <p:cNvPr id="9" name="Straight Connector 8"/>
          <p:cNvCxnSpPr/>
          <p:nvPr/>
        </p:nvCxnSpPr>
        <p:spPr>
          <a:xfrm>
            <a:off x="0" y="1447800"/>
            <a:ext cx="9144000"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0" y="0"/>
            <a:ext cx="9144000" cy="0"/>
          </a:xfrm>
          <a:prstGeom prst="line">
            <a:avLst/>
          </a:prstGeom>
          <a:ln w="76200"/>
        </p:spPr>
        <p:style>
          <a:lnRef idx="1">
            <a:schemeClr val="accent5"/>
          </a:lnRef>
          <a:fillRef idx="0">
            <a:schemeClr val="accent5"/>
          </a:fillRef>
          <a:effectRef idx="0">
            <a:schemeClr val="accent5"/>
          </a:effectRef>
          <a:fontRef idx="minor">
            <a:schemeClr val="tx1"/>
          </a:fontRef>
        </p:style>
      </p:cxnSp>
      <p:sp>
        <p:nvSpPr>
          <p:cNvPr id="2" name="Title 1"/>
          <p:cNvSpPr>
            <a:spLocks noGrp="1"/>
          </p:cNvSpPr>
          <p:nvPr>
            <p:ph type="title"/>
          </p:nvPr>
        </p:nvSpPr>
        <p:spPr/>
        <p:txBody>
          <a:bodyPr/>
          <a:lstStyle>
            <a:lvl1pPr algn="l">
              <a:defRPr>
                <a:solidFill>
                  <a:schemeClr val="bg1"/>
                </a:solidFill>
              </a:defRPr>
            </a:lvl1pPr>
          </a:lstStyle>
          <a:p>
            <a:r>
              <a:rPr lang="en-US"/>
              <a:t>Click to edit Master title style</a:t>
            </a:r>
            <a:endParaRPr lang="en-US" dirty="0"/>
          </a:p>
        </p:txBody>
      </p:sp>
      <p:pic>
        <p:nvPicPr>
          <p:cNvPr id="6" name="Picture 5"/>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501" y="6305048"/>
            <a:ext cx="504939" cy="504939"/>
          </a:xfrm>
          <a:prstGeom prst="rect">
            <a:avLst/>
          </a:prstGeom>
        </p:spPr>
      </p:pic>
      <p:pic>
        <p:nvPicPr>
          <p:cNvPr id="7"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718360"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8739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Slide">
    <p:bg>
      <p:bgPr>
        <a:solidFill>
          <a:schemeClr val="bg2"/>
        </a:solidFill>
        <a:effectLst/>
      </p:bgPr>
    </p:bg>
    <p:spTree>
      <p:nvGrpSpPr>
        <p:cNvPr id="1" name=""/>
        <p:cNvGrpSpPr/>
        <p:nvPr/>
      </p:nvGrpSpPr>
      <p:grpSpPr>
        <a:xfrm>
          <a:off x="0" y="0"/>
          <a:ext cx="0" cy="0"/>
          <a:chOff x="0" y="0"/>
          <a:chExt cx="0" cy="0"/>
        </a:xfrm>
      </p:grpSpPr>
      <p:sp>
        <p:nvSpPr>
          <p:cNvPr id="13" name="Rectangle 12"/>
          <p:cNvSpPr/>
          <p:nvPr/>
        </p:nvSpPr>
        <p:spPr>
          <a:xfrm>
            <a:off x="685800" y="2133600"/>
            <a:ext cx="7772400" cy="4038600"/>
          </a:xfrm>
          <a:prstGeom prst="rect">
            <a:avLst/>
          </a:prstGeom>
          <a:solidFill>
            <a:schemeClr val="bg1"/>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2130425"/>
            <a:ext cx="7772400" cy="1470025"/>
          </a:xfrm>
        </p:spPr>
        <p:txBody>
          <a:bodyPr>
            <a:noAutofit/>
          </a:bodyPr>
          <a:lstStyle>
            <a:lvl1pPr>
              <a:defRPr sz="4800" b="1"/>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Rectangle 6"/>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p:cNvCxnSpPr/>
          <p:nvPr/>
        </p:nvCxnSpPr>
        <p:spPr>
          <a:xfrm>
            <a:off x="0" y="1447800"/>
            <a:ext cx="9144000"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0"/>
            <a:ext cx="9144000" cy="0"/>
          </a:xfrm>
          <a:prstGeom prst="line">
            <a:avLst/>
          </a:prstGeom>
          <a:ln w="76200"/>
        </p:spPr>
        <p:style>
          <a:lnRef idx="1">
            <a:schemeClr val="accent5"/>
          </a:lnRef>
          <a:fillRef idx="0">
            <a:schemeClr val="accent5"/>
          </a:fillRef>
          <a:effectRef idx="0">
            <a:schemeClr val="accent5"/>
          </a:effectRef>
          <a:fontRef idx="minor">
            <a:schemeClr val="tx1"/>
          </a:fontRef>
        </p:style>
      </p:cxnSp>
      <p:pic>
        <p:nvPicPr>
          <p:cNvPr id="1028" name="Picture 4" descr="http://nysed-dev.engageny.org/sites/all/themes/eny_subtheme/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575" y="307328"/>
            <a:ext cx="3273425" cy="788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34514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501" y="6305048"/>
            <a:ext cx="504939" cy="504939"/>
          </a:xfrm>
          <a:prstGeom prst="rect">
            <a:avLst/>
          </a:prstGeom>
        </p:spPr>
      </p:pic>
      <p:pic>
        <p:nvPicPr>
          <p:cNvPr id="6"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718360"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85609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pic>
        <p:nvPicPr>
          <p:cNvPr id="8" name="Picture 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501" y="6305048"/>
            <a:ext cx="504939" cy="504939"/>
          </a:xfrm>
          <a:prstGeom prst="rect">
            <a:avLst/>
          </a:prstGeom>
        </p:spPr>
      </p:pic>
      <p:pic>
        <p:nvPicPr>
          <p:cNvPr id="9"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718360"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81848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pic>
        <p:nvPicPr>
          <p:cNvPr id="8" name="Picture 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757443" y="6305048"/>
            <a:ext cx="504939" cy="504939"/>
          </a:xfrm>
          <a:prstGeom prst="rect">
            <a:avLst/>
          </a:prstGeom>
        </p:spPr>
      </p:pic>
      <p:pic>
        <p:nvPicPr>
          <p:cNvPr id="9"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4305302"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84116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501" y="6305048"/>
            <a:ext cx="504939" cy="504939"/>
          </a:xfrm>
          <a:prstGeom prst="rect">
            <a:avLst/>
          </a:prstGeom>
        </p:spPr>
      </p:pic>
      <p:pic>
        <p:nvPicPr>
          <p:cNvPr id="8"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718360"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62402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5327B05-711A-46FD-AA6E-76CB79A2E640}" type="datetimeFigureOut">
              <a:rPr lang="en-US" smtClean="0">
                <a:solidFill>
                  <a:srgbClr val="002C51"/>
                </a:solidFill>
              </a:rPr>
              <a:pPr/>
              <a:t>11/5/2020</a:t>
            </a:fld>
            <a:endParaRPr lang="en-US">
              <a:solidFill>
                <a:srgbClr val="002C51"/>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srgbClr val="002C51"/>
              </a:solidFill>
            </a:endParaRPr>
          </a:p>
        </p:txBody>
      </p:sp>
      <p:sp>
        <p:nvSpPr>
          <p:cNvPr id="6" name="Slide Number Placeholder 5"/>
          <p:cNvSpPr>
            <a:spLocks noGrp="1"/>
          </p:cNvSpPr>
          <p:nvPr>
            <p:ph type="sldNum" sz="quarter" idx="12"/>
          </p:nvPr>
        </p:nvSpPr>
        <p:spPr/>
        <p:txBody>
          <a:bodyPr/>
          <a:lstStyle/>
          <a:p>
            <a:fld id="{3D308C5F-3B74-43A0-A38D-8C541889F832}" type="slidenum">
              <a:rPr lang="en-US" smtClean="0">
                <a:solidFill>
                  <a:srgbClr val="002C51">
                    <a:tint val="75000"/>
                  </a:srgbClr>
                </a:solidFill>
              </a:rPr>
              <a:pPr/>
              <a:t>‹#›</a:t>
            </a:fld>
            <a:endParaRPr lang="en-US">
              <a:solidFill>
                <a:srgbClr val="002C51">
                  <a:tint val="75000"/>
                </a:srgbClr>
              </a:solidFill>
            </a:endParaRPr>
          </a:p>
        </p:txBody>
      </p:sp>
    </p:spTree>
    <p:extLst>
      <p:ext uri="{BB962C8B-B14F-4D97-AF65-F5344CB8AC3E}">
        <p14:creationId xmlns:p14="http://schemas.microsoft.com/office/powerpoint/2010/main" val="2139111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Connector 9"/>
          <p:cNvCxnSpPr/>
          <p:nvPr/>
        </p:nvCxnSpPr>
        <p:spPr>
          <a:xfrm>
            <a:off x="0" y="1447800"/>
            <a:ext cx="9144000"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0" y="0"/>
            <a:ext cx="9144000" cy="0"/>
          </a:xfrm>
          <a:prstGeom prst="line">
            <a:avLst/>
          </a:prstGeom>
          <a:ln w="76200"/>
        </p:spPr>
        <p:style>
          <a:lnRef idx="1">
            <a:schemeClr val="accent5"/>
          </a:lnRef>
          <a:fillRef idx="0">
            <a:schemeClr val="accent5"/>
          </a:fillRef>
          <a:effectRef idx="0">
            <a:schemeClr val="accent5"/>
          </a:effectRef>
          <a:fontRef idx="minor">
            <a:schemeClr val="tx1"/>
          </a:fontRef>
        </p:style>
      </p:cxnSp>
      <p:sp>
        <p:nvSpPr>
          <p:cNvPr id="2" name="Title 1"/>
          <p:cNvSpPr>
            <a:spLocks noGrp="1"/>
          </p:cNvSpPr>
          <p:nvPr>
            <p:ph type="title"/>
          </p:nvPr>
        </p:nvSpPr>
        <p:spPr/>
        <p:txBody>
          <a:bodyPr/>
          <a:lstStyle>
            <a:lvl1pPr algn="l">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200" y="1752600"/>
            <a:ext cx="8229600" cy="4373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lvl1pPr>
              <a:defRPr sz="1400">
                <a:solidFill>
                  <a:schemeClr val="tx2"/>
                </a:solidFill>
              </a:defRPr>
            </a:lvl1pPr>
          </a:lstStyle>
          <a:p>
            <a:fld id="{68A9423C-4983-41F1-A5CB-CA7479874DC3}" type="slidenum">
              <a:rPr lang="en-US" smtClean="0"/>
              <a:t>‹#›</a:t>
            </a:fld>
            <a:endParaRPr lang="en-US" dirty="0"/>
          </a:p>
        </p:txBody>
      </p:sp>
      <p:pic>
        <p:nvPicPr>
          <p:cNvPr id="7" name="Picture 6"/>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501" y="6305048"/>
            <a:ext cx="504939" cy="504939"/>
          </a:xfrm>
          <a:prstGeom prst="rect">
            <a:avLst/>
          </a:prstGeom>
        </p:spPr>
      </p:pic>
      <p:pic>
        <p:nvPicPr>
          <p:cNvPr id="8"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718360"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0225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grpSp>
        <p:nvGrpSpPr>
          <p:cNvPr id="9" name="Group 8"/>
          <p:cNvGrpSpPr/>
          <p:nvPr/>
        </p:nvGrpSpPr>
        <p:grpSpPr>
          <a:xfrm>
            <a:off x="1905000" y="609600"/>
            <a:ext cx="5211986" cy="1399210"/>
            <a:chOff x="2476501" y="5629474"/>
            <a:chExt cx="3945041" cy="1059086"/>
          </a:xfrm>
        </p:grpSpPr>
        <p:pic>
          <p:nvPicPr>
            <p:cNvPr id="10" name="Picture 2" descr="Nysed Logo"/>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66667"/>
            <a:stretch/>
          </p:blipFill>
          <p:spPr bwMode="auto">
            <a:xfrm>
              <a:off x="2476501" y="5637102"/>
              <a:ext cx="1371600" cy="1043829"/>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https://lh5.googleusercontent.com/-5333POuvz40/AAAAAAAAAAI/AAAAAAAAAAA/wI3hMRBciDA/photo.jpg"/>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29201" b="26354"/>
            <a:stretch/>
          </p:blipFill>
          <p:spPr bwMode="auto">
            <a:xfrm>
              <a:off x="4038600" y="5629474"/>
              <a:ext cx="2382942" cy="105908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334218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 name="Rectangle 9"/>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p:cNvCxnSpPr/>
          <p:nvPr/>
        </p:nvCxnSpPr>
        <p:spPr>
          <a:xfrm>
            <a:off x="0" y="1447800"/>
            <a:ext cx="9144000"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0"/>
            <a:ext cx="9144000" cy="0"/>
          </a:xfrm>
          <a:prstGeom prst="line">
            <a:avLst/>
          </a:prstGeom>
          <a:ln w="76200"/>
        </p:spPr>
        <p:style>
          <a:lnRef idx="1">
            <a:schemeClr val="accent5"/>
          </a:lnRef>
          <a:fillRef idx="0">
            <a:schemeClr val="accent5"/>
          </a:fillRef>
          <a:effectRef idx="0">
            <a:schemeClr val="accent5"/>
          </a:effectRef>
          <a:fontRef idx="minor">
            <a:schemeClr val="tx1"/>
          </a:fontRef>
        </p:style>
      </p:cxnSp>
      <p:sp>
        <p:nvSpPr>
          <p:cNvPr id="2" name="Title 1"/>
          <p:cNvSpPr>
            <a:spLocks noGrp="1"/>
          </p:cNvSpPr>
          <p:nvPr>
            <p:ph type="title"/>
          </p:nvPr>
        </p:nvSpPr>
        <p:spPr/>
        <p:txBody>
          <a:bodyPr/>
          <a:lstStyle>
            <a:lvl1pPr algn="l">
              <a:defRPr>
                <a:solidFill>
                  <a:schemeClr val="bg1"/>
                </a:solidFill>
              </a:defRPr>
            </a:lvl1p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sz="1400">
                <a:solidFill>
                  <a:schemeClr val="tx2"/>
                </a:solidFill>
              </a:defRPr>
            </a:lvl1pPr>
          </a:lstStyle>
          <a:p>
            <a:fld id="{68A9423C-4983-41F1-A5CB-CA7479874DC3}" type="slidenum">
              <a:rPr lang="en-US" smtClean="0"/>
              <a:t>‹#›</a:t>
            </a:fld>
            <a:endParaRPr lang="en-US" dirty="0"/>
          </a:p>
        </p:txBody>
      </p:sp>
      <p:pic>
        <p:nvPicPr>
          <p:cNvPr id="8" name="Picture 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501" y="6305048"/>
            <a:ext cx="504939" cy="504939"/>
          </a:xfrm>
          <a:prstGeom prst="rect">
            <a:avLst/>
          </a:prstGeom>
        </p:spPr>
      </p:pic>
      <p:pic>
        <p:nvPicPr>
          <p:cNvPr id="9"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718360"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774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Rectangle 11"/>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 name="Straight Connector 12"/>
          <p:cNvCxnSpPr/>
          <p:nvPr/>
        </p:nvCxnSpPr>
        <p:spPr>
          <a:xfrm>
            <a:off x="0" y="1447800"/>
            <a:ext cx="9144000"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0"/>
            <a:ext cx="9144000" cy="0"/>
          </a:xfrm>
          <a:prstGeom prst="line">
            <a:avLst/>
          </a:prstGeom>
          <a:ln w="76200"/>
        </p:spPr>
        <p:style>
          <a:lnRef idx="1">
            <a:schemeClr val="accent5"/>
          </a:lnRef>
          <a:fillRef idx="0">
            <a:schemeClr val="accent5"/>
          </a:fillRef>
          <a:effectRef idx="0">
            <a:schemeClr val="accent5"/>
          </a:effectRef>
          <a:fontRef idx="minor">
            <a:schemeClr val="tx1"/>
          </a:fontRef>
        </p:style>
      </p:cxnSp>
      <p:sp>
        <p:nvSpPr>
          <p:cNvPr id="2" name="Title 1"/>
          <p:cNvSpPr>
            <a:spLocks noGrp="1"/>
          </p:cNvSpPr>
          <p:nvPr>
            <p:ph type="title"/>
          </p:nvPr>
        </p:nvSpPr>
        <p:spPr/>
        <p:txBody>
          <a:bodyPr/>
          <a:lstStyle>
            <a:lvl1pPr algn="l">
              <a:defRPr>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17637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03475"/>
            <a:ext cx="4040188" cy="36925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7637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03475"/>
            <a:ext cx="4041775" cy="36925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68A9423C-4983-41F1-A5CB-CA7479874DC3}" type="slidenum">
              <a:rPr lang="en-US" smtClean="0"/>
              <a:t>‹#›</a:t>
            </a:fld>
            <a:endParaRPr lang="en-US" dirty="0"/>
          </a:p>
        </p:txBody>
      </p:sp>
      <p:pic>
        <p:nvPicPr>
          <p:cNvPr id="10" name="Picture 9"/>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501" y="6305048"/>
            <a:ext cx="504939" cy="504939"/>
          </a:xfrm>
          <a:prstGeom prst="rect">
            <a:avLst/>
          </a:prstGeom>
        </p:spPr>
      </p:pic>
      <p:pic>
        <p:nvPicPr>
          <p:cNvPr id="11"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718360"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9094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Rectangle 7"/>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p:nvCxnSpPr>
        <p:spPr>
          <a:xfrm>
            <a:off x="0" y="1447800"/>
            <a:ext cx="9144000"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0" y="0"/>
            <a:ext cx="9144000" cy="0"/>
          </a:xfrm>
          <a:prstGeom prst="line">
            <a:avLst/>
          </a:prstGeom>
          <a:ln w="76200"/>
        </p:spPr>
        <p:style>
          <a:lnRef idx="1">
            <a:schemeClr val="accent5"/>
          </a:lnRef>
          <a:fillRef idx="0">
            <a:schemeClr val="accent5"/>
          </a:fillRef>
          <a:effectRef idx="0">
            <a:schemeClr val="accent5"/>
          </a:effectRef>
          <a:fontRef idx="minor">
            <a:schemeClr val="tx1"/>
          </a:fontRef>
        </p:style>
      </p:cxnSp>
      <p:sp>
        <p:nvSpPr>
          <p:cNvPr id="2" name="Title 1"/>
          <p:cNvSpPr>
            <a:spLocks noGrp="1"/>
          </p:cNvSpPr>
          <p:nvPr>
            <p:ph type="title"/>
          </p:nvPr>
        </p:nvSpPr>
        <p:spPr/>
        <p:txBody>
          <a:bodyPr/>
          <a:lstStyle>
            <a:lvl1pPr algn="l">
              <a:defRPr>
                <a:solidFill>
                  <a:schemeClr val="bg1"/>
                </a:solidFill>
              </a:defRPr>
            </a:lvl1pPr>
          </a:lstStyle>
          <a:p>
            <a:r>
              <a:rPr lang="en-US"/>
              <a:t>Click to edit Master title style</a:t>
            </a:r>
            <a:endParaRPr lang="en-US" dirty="0"/>
          </a:p>
        </p:txBody>
      </p:sp>
      <p:pic>
        <p:nvPicPr>
          <p:cNvPr id="6" name="Picture 5"/>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501" y="6305048"/>
            <a:ext cx="504939" cy="504939"/>
          </a:xfrm>
          <a:prstGeom prst="rect">
            <a:avLst/>
          </a:prstGeom>
        </p:spPr>
      </p:pic>
      <p:pic>
        <p:nvPicPr>
          <p:cNvPr id="7"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718360"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72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501" y="6305048"/>
            <a:ext cx="504939" cy="504939"/>
          </a:xfrm>
          <a:prstGeom prst="rect">
            <a:avLst/>
          </a:prstGeom>
        </p:spPr>
      </p:pic>
      <p:pic>
        <p:nvPicPr>
          <p:cNvPr id="6"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718360"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665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pic>
        <p:nvPicPr>
          <p:cNvPr id="8" name="Picture 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501" y="6305048"/>
            <a:ext cx="504939" cy="504939"/>
          </a:xfrm>
          <a:prstGeom prst="rect">
            <a:avLst/>
          </a:prstGeom>
        </p:spPr>
      </p:pic>
      <p:pic>
        <p:nvPicPr>
          <p:cNvPr id="9"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718360"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4384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A9423C-4983-41F1-A5CB-CA7479874DC3}" type="slidenum">
              <a:rPr lang="en-US" smtClean="0"/>
              <a:t>‹#›</a:t>
            </a:fld>
            <a:endParaRPr lang="en-US" dirty="0"/>
          </a:p>
        </p:txBody>
      </p:sp>
      <p:sp>
        <p:nvSpPr>
          <p:cNvPr id="2" name="Title Placeholder 1"/>
          <p:cNvSpPr>
            <a:spLocks noGrp="1"/>
          </p:cNvSpPr>
          <p:nvPr>
            <p:ph type="title"/>
          </p:nvPr>
        </p:nvSpPr>
        <p:spPr>
          <a:xfrm>
            <a:off x="457200" y="152400"/>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3504274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308C5F-3B74-43A0-A38D-8C541889F832}" type="slidenum">
              <a:rPr lang="en-US" smtClean="0">
                <a:solidFill>
                  <a:srgbClr val="002C51">
                    <a:tint val="75000"/>
                  </a:srgbClr>
                </a:solidFill>
              </a:rPr>
              <a:pPr/>
              <a:t>‹#›</a:t>
            </a:fld>
            <a:endParaRPr lang="en-US">
              <a:solidFill>
                <a:srgbClr val="002C51">
                  <a:tint val="75000"/>
                </a:srgbClr>
              </a:solidFill>
            </a:endParaRPr>
          </a:p>
        </p:txBody>
      </p:sp>
      <p:sp>
        <p:nvSpPr>
          <p:cNvPr id="2" name="Title Placeholder 1"/>
          <p:cNvSpPr>
            <a:spLocks noGrp="1"/>
          </p:cNvSpPr>
          <p:nvPr>
            <p:ph type="title"/>
          </p:nvPr>
        </p:nvSpPr>
        <p:spPr>
          <a:xfrm>
            <a:off x="457200" y="152400"/>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395593102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federalregister.gov/articles/2016/05/31/2016-12451/elementary-and-secondary-education-act-of-1965-as-amended-by-the-every-student-succeeds"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hyperlink" Target="https://www.federalregister.gov/articles/2016/05/31/2016-12451/elementary-and-secondary-education-act-of-1965-as-amended-by-the-every-student-succeeds"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www.ed.gov/ESSA"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343400"/>
            <a:ext cx="8305800" cy="936625"/>
          </a:xfrm>
        </p:spPr>
        <p:txBody>
          <a:bodyPr/>
          <a:lstStyle/>
          <a:p>
            <a:br>
              <a:rPr lang="en-US" altLang="en-US" sz="3200" dirty="0">
                <a:solidFill>
                  <a:srgbClr val="0070C0"/>
                </a:solidFill>
                <a:latin typeface="Rockwell" panose="02060603020205020403" pitchFamily="18" charset="0"/>
              </a:rPr>
            </a:br>
            <a:r>
              <a:rPr lang="en-US" altLang="en-US" sz="3200" dirty="0">
                <a:solidFill>
                  <a:srgbClr val="0070C0"/>
                </a:solidFill>
                <a:latin typeface="Rockwell" panose="02060603020205020403" pitchFamily="18" charset="0"/>
              </a:rPr>
              <a:t>Every Student Succeeds Act (ESSA)</a:t>
            </a:r>
            <a:br>
              <a:rPr lang="en-US" altLang="en-US" sz="3200" dirty="0">
                <a:solidFill>
                  <a:srgbClr val="0070C0"/>
                </a:solidFill>
                <a:latin typeface="Rockwell" panose="02060603020205020403" pitchFamily="18" charset="0"/>
              </a:rPr>
            </a:br>
            <a:r>
              <a:rPr lang="en-US" altLang="en-US" sz="3200" dirty="0">
                <a:solidFill>
                  <a:srgbClr val="0070C0"/>
                </a:solidFill>
                <a:latin typeface="Rockwell" panose="02060603020205020403" pitchFamily="18" charset="0"/>
              </a:rPr>
              <a:t>Negotiated Rulemaking</a:t>
            </a:r>
            <a:br>
              <a:rPr lang="en-US" altLang="en-US" sz="3200" dirty="0">
                <a:solidFill>
                  <a:srgbClr val="0070C0"/>
                </a:solidFill>
                <a:latin typeface="Rockwell" panose="02060603020205020403" pitchFamily="18" charset="0"/>
              </a:rPr>
            </a:br>
            <a:r>
              <a:rPr lang="en-US" altLang="en-US" sz="3200" dirty="0">
                <a:solidFill>
                  <a:srgbClr val="0070C0"/>
                </a:solidFill>
                <a:latin typeface="Rockwell" panose="02060603020205020403" pitchFamily="18" charset="0"/>
              </a:rPr>
              <a:t> </a:t>
            </a:r>
            <a:br>
              <a:rPr lang="en-US" altLang="en-US" sz="3200" dirty="0">
                <a:solidFill>
                  <a:srgbClr val="0070C0"/>
                </a:solidFill>
                <a:latin typeface="Rockwell" panose="02060603020205020403" pitchFamily="18" charset="0"/>
              </a:rPr>
            </a:br>
            <a:r>
              <a:rPr lang="en-US" altLang="en-US" sz="3200" dirty="0">
                <a:solidFill>
                  <a:srgbClr val="0070C0"/>
                </a:solidFill>
                <a:latin typeface="Rockwell" panose="02060603020205020403" pitchFamily="18" charset="0"/>
              </a:rPr>
              <a:t>Committee of Practitioners</a:t>
            </a:r>
            <a:br>
              <a:rPr lang="en-US" altLang="en-US" sz="3200" dirty="0">
                <a:solidFill>
                  <a:srgbClr val="0070C0"/>
                </a:solidFill>
                <a:latin typeface="Rockwell" panose="02060603020205020403" pitchFamily="18" charset="0"/>
              </a:rPr>
            </a:br>
            <a:r>
              <a:rPr lang="en-US" altLang="en-US" sz="2400" dirty="0">
                <a:solidFill>
                  <a:srgbClr val="0070C0"/>
                </a:solidFill>
                <a:latin typeface="Rockwell" panose="02060603020205020403" pitchFamily="18" charset="0"/>
              </a:rPr>
              <a:t>Presented by Ira Schwartz</a:t>
            </a:r>
            <a:br>
              <a:rPr lang="en-US" altLang="en-US" sz="3200" dirty="0">
                <a:solidFill>
                  <a:srgbClr val="0070C0"/>
                </a:solidFill>
                <a:latin typeface="Rockwell" panose="02060603020205020403" pitchFamily="18" charset="0"/>
              </a:rPr>
            </a:br>
            <a:r>
              <a:rPr lang="en-US" altLang="en-US" sz="2400" dirty="0">
                <a:solidFill>
                  <a:srgbClr val="0070C0"/>
                </a:solidFill>
                <a:latin typeface="Rockwell" panose="02060603020205020403" pitchFamily="18" charset="0"/>
              </a:rPr>
              <a:t>July 12, 2016</a:t>
            </a:r>
            <a:br>
              <a:rPr lang="en-US" altLang="en-US" sz="2000" dirty="0">
                <a:solidFill>
                  <a:srgbClr val="0070C0"/>
                </a:solidFill>
                <a:latin typeface="Rockwell" panose="02060603020205020403" pitchFamily="18" charset="0"/>
                <a:ea typeface="ＭＳ Ｐゴシック" pitchFamily="34" charset="-128"/>
              </a:rPr>
            </a:br>
            <a:br>
              <a:rPr lang="en-US" altLang="en-US" sz="3200" dirty="0">
                <a:solidFill>
                  <a:srgbClr val="0070C0"/>
                </a:solidFill>
                <a:latin typeface="Rockwell" panose="02060603020205020403" pitchFamily="18" charset="0"/>
                <a:ea typeface="ＭＳ Ｐゴシック" pitchFamily="34" charset="-128"/>
              </a:rPr>
            </a:br>
            <a:endParaRPr lang="en-US" sz="3200" dirty="0"/>
          </a:p>
        </p:txBody>
      </p:sp>
    </p:spTree>
    <p:extLst>
      <p:ext uri="{BB962C8B-B14F-4D97-AF65-F5344CB8AC3E}">
        <p14:creationId xmlns:p14="http://schemas.microsoft.com/office/powerpoint/2010/main" val="3093112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ESSA Statutory Accountability Provisions: Participation Rate</a:t>
            </a:r>
          </a:p>
        </p:txBody>
      </p:sp>
      <p:sp>
        <p:nvSpPr>
          <p:cNvPr id="3" name="Content Placeholder 2"/>
          <p:cNvSpPr>
            <a:spLocks noGrp="1"/>
          </p:cNvSpPr>
          <p:nvPr>
            <p:ph idx="1"/>
          </p:nvPr>
        </p:nvSpPr>
        <p:spPr>
          <a:xfrm>
            <a:off x="304800" y="1600200"/>
            <a:ext cx="8305800" cy="4648200"/>
          </a:xfrm>
        </p:spPr>
        <p:txBody>
          <a:bodyPr>
            <a:normAutofit fontScale="92500" lnSpcReduction="10000"/>
          </a:bodyPr>
          <a:lstStyle/>
          <a:p>
            <a:pPr lvl="0"/>
            <a:r>
              <a:rPr lang="en-US" dirty="0">
                <a:solidFill>
                  <a:srgbClr val="002C51"/>
                </a:solidFill>
              </a:rPr>
              <a:t>What this means:</a:t>
            </a:r>
          </a:p>
          <a:p>
            <a:pPr lvl="1"/>
            <a:r>
              <a:rPr lang="en-US" dirty="0">
                <a:solidFill>
                  <a:srgbClr val="002C51"/>
                </a:solidFill>
              </a:rPr>
              <a:t>School A has 100 students who are required to participate in State assessments.  Of these, 97 participate and 97 achieve a score of proficiency. For accountability purposes, proficiency will be calculated as 97/97 or 100%. </a:t>
            </a:r>
          </a:p>
          <a:p>
            <a:pPr lvl="1"/>
            <a:r>
              <a:rPr lang="en-US" dirty="0">
                <a:solidFill>
                  <a:srgbClr val="002C51"/>
                </a:solidFill>
              </a:rPr>
              <a:t>School B has 100 students who are required to participate in State assessments. Of these, 80 participate and 80 achieve a score of proficiency. For accountability purposes, proficiency will be calculated as 80/95 or 84%.  </a:t>
            </a:r>
          </a:p>
        </p:txBody>
      </p:sp>
      <p:sp>
        <p:nvSpPr>
          <p:cNvPr id="4" name="Slide Number Placeholder 3"/>
          <p:cNvSpPr>
            <a:spLocks noGrp="1"/>
          </p:cNvSpPr>
          <p:nvPr>
            <p:ph type="sldNum" sz="quarter" idx="12"/>
          </p:nvPr>
        </p:nvSpPr>
        <p:spPr/>
        <p:txBody>
          <a:bodyPr/>
          <a:lstStyle/>
          <a:p>
            <a:fld id="{68A9423C-4983-41F1-A5CB-CA7479874DC3}" type="slidenum">
              <a:rPr lang="en-US" smtClean="0">
                <a:solidFill>
                  <a:srgbClr val="004884"/>
                </a:solidFill>
              </a:rPr>
              <a:pPr/>
              <a:t>10</a:t>
            </a:fld>
            <a:endParaRPr lang="en-US" dirty="0">
              <a:solidFill>
                <a:srgbClr val="004884"/>
              </a:solidFill>
            </a:endParaRPr>
          </a:p>
        </p:txBody>
      </p:sp>
    </p:spTree>
    <p:extLst>
      <p:ext uri="{BB962C8B-B14F-4D97-AF65-F5344CB8AC3E}">
        <p14:creationId xmlns:p14="http://schemas.microsoft.com/office/powerpoint/2010/main" val="1909582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ESSA Proposed Regulations: Test Participation</a:t>
            </a:r>
          </a:p>
        </p:txBody>
      </p:sp>
      <p:sp>
        <p:nvSpPr>
          <p:cNvPr id="3" name="Content Placeholder 2"/>
          <p:cNvSpPr>
            <a:spLocks noGrp="1"/>
          </p:cNvSpPr>
          <p:nvPr>
            <p:ph idx="1"/>
          </p:nvPr>
        </p:nvSpPr>
        <p:spPr/>
        <p:txBody>
          <a:bodyPr>
            <a:normAutofit fontScale="70000" lnSpcReduction="20000"/>
          </a:bodyPr>
          <a:lstStyle/>
          <a:p>
            <a:r>
              <a:rPr lang="en-US" sz="3400" dirty="0"/>
              <a:t>States must use one of four methods to respond to participation rates that fall below the 95 percent threshold (all students or subgroup):</a:t>
            </a:r>
          </a:p>
          <a:p>
            <a:pPr lvl="1"/>
            <a:r>
              <a:rPr lang="en-US" dirty="0"/>
              <a:t>Lower summative performance rating,</a:t>
            </a:r>
          </a:p>
          <a:p>
            <a:pPr lvl="1"/>
            <a:r>
              <a:rPr lang="en-US" dirty="0"/>
              <a:t>Lowest performance level on academic proficiency indicator,</a:t>
            </a:r>
          </a:p>
          <a:p>
            <a:pPr lvl="1"/>
            <a:r>
              <a:rPr lang="en-US" dirty="0"/>
              <a:t>Identification for targeted support and improvement, or</a:t>
            </a:r>
          </a:p>
          <a:p>
            <a:pPr lvl="1"/>
            <a:r>
              <a:rPr lang="en-US" dirty="0"/>
              <a:t>State-determined action that is rigorous and approved by USDE.</a:t>
            </a:r>
          </a:p>
          <a:p>
            <a:r>
              <a:rPr lang="en-US" sz="3400" dirty="0"/>
              <a:t>Schools not meeting the 95 percent participation requirement must develop an improvement plan that is approved and monitored by the local educational agency.</a:t>
            </a:r>
          </a:p>
          <a:p>
            <a:r>
              <a:rPr lang="en-US" sz="3400" dirty="0"/>
              <a:t>LEAs with significant number of schools must implement improvement plans reviewed and approved by the state.</a:t>
            </a:r>
          </a:p>
        </p:txBody>
      </p:sp>
      <p:sp>
        <p:nvSpPr>
          <p:cNvPr id="4" name="Slide Number Placeholder 3"/>
          <p:cNvSpPr>
            <a:spLocks noGrp="1"/>
          </p:cNvSpPr>
          <p:nvPr>
            <p:ph type="sldNum" sz="quarter" idx="12"/>
          </p:nvPr>
        </p:nvSpPr>
        <p:spPr/>
        <p:txBody>
          <a:bodyPr/>
          <a:lstStyle/>
          <a:p>
            <a:fld id="{68A9423C-4983-41F1-A5CB-CA7479874DC3}" type="slidenum">
              <a:rPr lang="en-US" smtClean="0">
                <a:solidFill>
                  <a:srgbClr val="004884"/>
                </a:solidFill>
              </a:rPr>
              <a:pPr/>
              <a:t>11</a:t>
            </a:fld>
            <a:endParaRPr lang="en-US" dirty="0">
              <a:solidFill>
                <a:srgbClr val="004884"/>
              </a:solidFill>
            </a:endParaRPr>
          </a:p>
        </p:txBody>
      </p:sp>
    </p:spTree>
    <p:extLst>
      <p:ext uri="{BB962C8B-B14F-4D97-AF65-F5344CB8AC3E}">
        <p14:creationId xmlns:p14="http://schemas.microsoft.com/office/powerpoint/2010/main" val="2113036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ESSA Proposed Regulations: School Identification</a:t>
            </a:r>
          </a:p>
        </p:txBody>
      </p:sp>
      <p:sp>
        <p:nvSpPr>
          <p:cNvPr id="3" name="Content Placeholder 2"/>
          <p:cNvSpPr>
            <a:spLocks noGrp="1"/>
          </p:cNvSpPr>
          <p:nvPr>
            <p:ph idx="1"/>
          </p:nvPr>
        </p:nvSpPr>
        <p:spPr>
          <a:xfrm>
            <a:off x="304800" y="1676400"/>
            <a:ext cx="8382000" cy="4495800"/>
          </a:xfrm>
        </p:spPr>
        <p:txBody>
          <a:bodyPr>
            <a:normAutofit fontScale="85000" lnSpcReduction="20000"/>
          </a:bodyPr>
          <a:lstStyle/>
          <a:p>
            <a:r>
              <a:rPr lang="en-US" dirty="0"/>
              <a:t>Identification for Comprehensive Support under new accountability structure must take place for the 2017-18 school year, based on data available in the 2016-17 school year.</a:t>
            </a:r>
          </a:p>
          <a:p>
            <a:endParaRPr lang="en-US" dirty="0"/>
          </a:p>
          <a:p>
            <a:r>
              <a:rPr lang="en-US" dirty="0"/>
              <a:t>Identification of schools with consistently underperforming subgroups for Targeted Support does not have to take place until the 2018-19 school year.</a:t>
            </a:r>
          </a:p>
          <a:p>
            <a:endParaRPr lang="en-US" dirty="0"/>
          </a:p>
          <a:p>
            <a:r>
              <a:rPr lang="en-US" dirty="0"/>
              <a:t>All schools must receive a single summative rating, from at least 3 rating categories.</a:t>
            </a:r>
          </a:p>
        </p:txBody>
      </p:sp>
      <p:sp>
        <p:nvSpPr>
          <p:cNvPr id="4" name="Slide Number Placeholder 3"/>
          <p:cNvSpPr>
            <a:spLocks noGrp="1"/>
          </p:cNvSpPr>
          <p:nvPr>
            <p:ph type="sldNum" sz="quarter" idx="12"/>
          </p:nvPr>
        </p:nvSpPr>
        <p:spPr/>
        <p:txBody>
          <a:bodyPr/>
          <a:lstStyle/>
          <a:p>
            <a:fld id="{68A9423C-4983-41F1-A5CB-CA7479874DC3}" type="slidenum">
              <a:rPr lang="en-US" smtClean="0">
                <a:solidFill>
                  <a:srgbClr val="004884"/>
                </a:solidFill>
              </a:rPr>
              <a:pPr/>
              <a:t>12</a:t>
            </a:fld>
            <a:endParaRPr lang="en-US" dirty="0">
              <a:solidFill>
                <a:srgbClr val="004884"/>
              </a:solidFill>
            </a:endParaRPr>
          </a:p>
        </p:txBody>
      </p:sp>
    </p:spTree>
    <p:extLst>
      <p:ext uri="{BB962C8B-B14F-4D97-AF65-F5344CB8AC3E}">
        <p14:creationId xmlns:p14="http://schemas.microsoft.com/office/powerpoint/2010/main" val="909510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1143000"/>
          </a:xfrm>
        </p:spPr>
        <p:txBody>
          <a:bodyPr>
            <a:noAutofit/>
          </a:bodyPr>
          <a:lstStyle/>
          <a:p>
            <a:r>
              <a:rPr lang="en-US" sz="3200" dirty="0"/>
              <a:t>ESSA Proposed Regulations: Identification for Comprehensive Support and Improvement</a:t>
            </a:r>
          </a:p>
        </p:txBody>
      </p:sp>
      <p:sp>
        <p:nvSpPr>
          <p:cNvPr id="3" name="Content Placeholder 2"/>
          <p:cNvSpPr>
            <a:spLocks noGrp="1"/>
          </p:cNvSpPr>
          <p:nvPr>
            <p:ph idx="1"/>
          </p:nvPr>
        </p:nvSpPr>
        <p:spPr/>
        <p:txBody>
          <a:bodyPr>
            <a:normAutofit/>
          </a:bodyPr>
          <a:lstStyle/>
          <a:p>
            <a:pPr lvl="0"/>
            <a:r>
              <a:rPr lang="en-US" dirty="0">
                <a:solidFill>
                  <a:srgbClr val="002C51"/>
                </a:solidFill>
              </a:rPr>
              <a:t>Data can be averaged over a period of up to 3 years.</a:t>
            </a:r>
          </a:p>
          <a:p>
            <a:pPr lvl="0"/>
            <a:r>
              <a:rPr lang="en-US" dirty="0">
                <a:solidFill>
                  <a:srgbClr val="002C51"/>
                </a:solidFill>
              </a:rPr>
              <a:t>Identification must take place at least once every 3 years.</a:t>
            </a:r>
          </a:p>
          <a:p>
            <a:pPr lvl="0"/>
            <a:r>
              <a:rPr lang="en-US" dirty="0">
                <a:solidFill>
                  <a:srgbClr val="002C51"/>
                </a:solidFill>
              </a:rPr>
              <a:t>Would require that states use four-year adjusted cohort graduation rate (excludes use of extended year graduation rate).</a:t>
            </a:r>
          </a:p>
        </p:txBody>
      </p:sp>
      <p:sp>
        <p:nvSpPr>
          <p:cNvPr id="4" name="Slide Number Placeholder 3"/>
          <p:cNvSpPr>
            <a:spLocks noGrp="1"/>
          </p:cNvSpPr>
          <p:nvPr>
            <p:ph type="sldNum" sz="quarter" idx="12"/>
          </p:nvPr>
        </p:nvSpPr>
        <p:spPr/>
        <p:txBody>
          <a:bodyPr/>
          <a:lstStyle/>
          <a:p>
            <a:fld id="{68A9423C-4983-41F1-A5CB-CA7479874DC3}" type="slidenum">
              <a:rPr lang="en-US" smtClean="0">
                <a:solidFill>
                  <a:srgbClr val="004884"/>
                </a:solidFill>
              </a:rPr>
              <a:pPr/>
              <a:t>13</a:t>
            </a:fld>
            <a:endParaRPr lang="en-US" dirty="0">
              <a:solidFill>
                <a:srgbClr val="004884"/>
              </a:solidFill>
            </a:endParaRPr>
          </a:p>
        </p:txBody>
      </p:sp>
    </p:spTree>
    <p:extLst>
      <p:ext uri="{BB962C8B-B14F-4D97-AF65-F5344CB8AC3E}">
        <p14:creationId xmlns:p14="http://schemas.microsoft.com/office/powerpoint/2010/main" val="28904690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1371600"/>
          </a:xfrm>
        </p:spPr>
        <p:txBody>
          <a:bodyPr>
            <a:noAutofit/>
          </a:bodyPr>
          <a:lstStyle/>
          <a:p>
            <a:r>
              <a:rPr lang="en-US" sz="3200" dirty="0"/>
              <a:t>ESSA Proposed Regulations: Identification for Targeted Support and Improvement</a:t>
            </a:r>
          </a:p>
        </p:txBody>
      </p:sp>
      <p:sp>
        <p:nvSpPr>
          <p:cNvPr id="3" name="Content Placeholder 2"/>
          <p:cNvSpPr>
            <a:spLocks noGrp="1"/>
          </p:cNvSpPr>
          <p:nvPr>
            <p:ph idx="1"/>
          </p:nvPr>
        </p:nvSpPr>
        <p:spPr/>
        <p:txBody>
          <a:bodyPr>
            <a:normAutofit fontScale="70000" lnSpcReduction="20000"/>
          </a:bodyPr>
          <a:lstStyle/>
          <a:p>
            <a:pPr lvl="0"/>
            <a:r>
              <a:rPr lang="en-US" sz="3100" dirty="0">
                <a:solidFill>
                  <a:srgbClr val="002C51"/>
                </a:solidFill>
              </a:rPr>
              <a:t>Requires the establishment of a uniform, statewide definition of consistently underperforming subgroups that allows for the identification of subgroups, based on at least one of the following factors:</a:t>
            </a:r>
          </a:p>
          <a:p>
            <a:pPr lvl="1"/>
            <a:r>
              <a:rPr lang="en-US" sz="2900" dirty="0">
                <a:solidFill>
                  <a:srgbClr val="002C51"/>
                </a:solidFill>
              </a:rPr>
              <a:t>Whether a subgroup is on track to meet state’s long-term goals</a:t>
            </a:r>
          </a:p>
          <a:p>
            <a:pPr lvl="1"/>
            <a:r>
              <a:rPr lang="en-US" sz="2900" dirty="0">
                <a:solidFill>
                  <a:srgbClr val="002C51"/>
                </a:solidFill>
              </a:rPr>
              <a:t>Whether a subgroup is at or below a state-determined threshold</a:t>
            </a:r>
          </a:p>
          <a:p>
            <a:pPr lvl="1"/>
            <a:r>
              <a:rPr lang="en-US" sz="2900" dirty="0">
                <a:solidFill>
                  <a:srgbClr val="002C51"/>
                </a:solidFill>
              </a:rPr>
              <a:t>Whether a subgroup is performing at the lowest performance level on one of the State’s annual indicators</a:t>
            </a:r>
          </a:p>
          <a:p>
            <a:pPr lvl="1"/>
            <a:r>
              <a:rPr lang="en-US" sz="2900" dirty="0">
                <a:solidFill>
                  <a:srgbClr val="002C51"/>
                </a:solidFill>
              </a:rPr>
              <a:t>Whether a subgroup is performing significantly below the state average for all students</a:t>
            </a:r>
          </a:p>
          <a:p>
            <a:pPr lvl="1"/>
            <a:r>
              <a:rPr lang="en-US" sz="2900" dirty="0">
                <a:solidFill>
                  <a:srgbClr val="002C51"/>
                </a:solidFill>
              </a:rPr>
              <a:t>Another, state-determined factor</a:t>
            </a:r>
          </a:p>
          <a:p>
            <a:pPr lvl="0"/>
            <a:r>
              <a:rPr lang="en-US" sz="3100" dirty="0">
                <a:solidFill>
                  <a:srgbClr val="002C51"/>
                </a:solidFill>
              </a:rPr>
              <a:t>Schools with one or more subgroups performing at or below the level of Comprehensive Support and Improvement schools (bottom 5%) must also be identified.</a:t>
            </a:r>
          </a:p>
        </p:txBody>
      </p:sp>
      <p:sp>
        <p:nvSpPr>
          <p:cNvPr id="4" name="Slide Number Placeholder 3"/>
          <p:cNvSpPr>
            <a:spLocks noGrp="1"/>
          </p:cNvSpPr>
          <p:nvPr>
            <p:ph type="sldNum" sz="quarter" idx="12"/>
          </p:nvPr>
        </p:nvSpPr>
        <p:spPr/>
        <p:txBody>
          <a:bodyPr/>
          <a:lstStyle/>
          <a:p>
            <a:fld id="{68A9423C-4983-41F1-A5CB-CA7479874DC3}" type="slidenum">
              <a:rPr lang="en-US" smtClean="0">
                <a:solidFill>
                  <a:srgbClr val="004884"/>
                </a:solidFill>
              </a:rPr>
              <a:pPr/>
              <a:t>14</a:t>
            </a:fld>
            <a:endParaRPr lang="en-US" dirty="0">
              <a:solidFill>
                <a:srgbClr val="004884"/>
              </a:solidFill>
            </a:endParaRPr>
          </a:p>
        </p:txBody>
      </p:sp>
    </p:spTree>
    <p:extLst>
      <p:ext uri="{BB962C8B-B14F-4D97-AF65-F5344CB8AC3E}">
        <p14:creationId xmlns:p14="http://schemas.microsoft.com/office/powerpoint/2010/main" val="41791398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1143000"/>
          </a:xfrm>
        </p:spPr>
        <p:txBody>
          <a:bodyPr>
            <a:normAutofit fontScale="90000"/>
          </a:bodyPr>
          <a:lstStyle/>
          <a:p>
            <a:r>
              <a:rPr lang="en-US" dirty="0"/>
              <a:t>ESSA Proposed Regulations: Interventions for School Improvement</a:t>
            </a:r>
          </a:p>
        </p:txBody>
      </p:sp>
      <p:sp>
        <p:nvSpPr>
          <p:cNvPr id="3" name="Content Placeholder 2"/>
          <p:cNvSpPr>
            <a:spLocks noGrp="1"/>
          </p:cNvSpPr>
          <p:nvPr>
            <p:ph idx="1"/>
          </p:nvPr>
        </p:nvSpPr>
        <p:spPr/>
        <p:txBody>
          <a:bodyPr>
            <a:normAutofit fontScale="92500" lnSpcReduction="20000"/>
          </a:bodyPr>
          <a:lstStyle/>
          <a:p>
            <a:r>
              <a:rPr lang="en-US" dirty="0"/>
              <a:t>Interventions must be supported “to the extent practicable” by the strongest level of evidence.</a:t>
            </a:r>
          </a:p>
          <a:p>
            <a:endParaRPr lang="en-US" dirty="0"/>
          </a:p>
          <a:p>
            <a:r>
              <a:rPr lang="en-US" dirty="0"/>
              <a:t>States may provide an exhaustive or non-exhaustive state-approved list of intervention strategies.</a:t>
            </a:r>
          </a:p>
          <a:p>
            <a:endParaRPr lang="en-US" dirty="0"/>
          </a:p>
          <a:p>
            <a:r>
              <a:rPr lang="en-US" dirty="0"/>
              <a:t>The implementation of school improvement plans may provide for a planning year.</a:t>
            </a:r>
          </a:p>
        </p:txBody>
      </p:sp>
      <p:sp>
        <p:nvSpPr>
          <p:cNvPr id="4" name="Slide Number Placeholder 3"/>
          <p:cNvSpPr>
            <a:spLocks noGrp="1"/>
          </p:cNvSpPr>
          <p:nvPr>
            <p:ph type="sldNum" sz="quarter" idx="12"/>
          </p:nvPr>
        </p:nvSpPr>
        <p:spPr/>
        <p:txBody>
          <a:bodyPr/>
          <a:lstStyle/>
          <a:p>
            <a:fld id="{68A9423C-4983-41F1-A5CB-CA7479874DC3}" type="slidenum">
              <a:rPr lang="en-US" smtClean="0">
                <a:solidFill>
                  <a:srgbClr val="004884"/>
                </a:solidFill>
              </a:rPr>
              <a:pPr/>
              <a:t>15</a:t>
            </a:fld>
            <a:endParaRPr lang="en-US" dirty="0">
              <a:solidFill>
                <a:srgbClr val="004884"/>
              </a:solidFill>
            </a:endParaRPr>
          </a:p>
        </p:txBody>
      </p:sp>
    </p:spTree>
    <p:extLst>
      <p:ext uri="{BB962C8B-B14F-4D97-AF65-F5344CB8AC3E}">
        <p14:creationId xmlns:p14="http://schemas.microsoft.com/office/powerpoint/2010/main" val="2761621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ESSA Proposed Regulations: School Improvement Plans</a:t>
            </a:r>
          </a:p>
        </p:txBody>
      </p:sp>
      <p:sp>
        <p:nvSpPr>
          <p:cNvPr id="3" name="Content Placeholder 2"/>
          <p:cNvSpPr>
            <a:spLocks noGrp="1"/>
          </p:cNvSpPr>
          <p:nvPr>
            <p:ph idx="1"/>
          </p:nvPr>
        </p:nvSpPr>
        <p:spPr>
          <a:xfrm>
            <a:off x="228600" y="1600200"/>
            <a:ext cx="8458200" cy="4648200"/>
          </a:xfrm>
        </p:spPr>
        <p:txBody>
          <a:bodyPr>
            <a:normAutofit fontScale="70000" lnSpcReduction="20000"/>
          </a:bodyPr>
          <a:lstStyle/>
          <a:p>
            <a:r>
              <a:rPr lang="en-US" dirty="0"/>
              <a:t>All identified schools must develop a comprehensive or targeted support and improvement plan.</a:t>
            </a:r>
          </a:p>
          <a:p>
            <a:endParaRPr lang="en-US" dirty="0"/>
          </a:p>
          <a:p>
            <a:r>
              <a:rPr lang="en-US" dirty="0"/>
              <a:t>In order to ensure that stakeholders, including parents, teachers, principals, and other school leaders are engaged:</a:t>
            </a:r>
          </a:p>
          <a:p>
            <a:pPr lvl="1"/>
            <a:r>
              <a:rPr lang="en-US" dirty="0"/>
              <a:t>Parents must be notified if their student attends an identified school and told how they can engage in developing the plan.</a:t>
            </a:r>
          </a:p>
          <a:p>
            <a:pPr lvl="1"/>
            <a:r>
              <a:rPr lang="en-US" dirty="0"/>
              <a:t>The plans must be publically available.</a:t>
            </a:r>
          </a:p>
          <a:p>
            <a:pPr lvl="1"/>
            <a:r>
              <a:rPr lang="en-US" dirty="0"/>
              <a:t>The plans must describe how stakeholder input was received and any changes that were made as a result.</a:t>
            </a:r>
          </a:p>
          <a:p>
            <a:pPr lvl="1"/>
            <a:endParaRPr lang="en-US" dirty="0"/>
          </a:p>
          <a:p>
            <a:r>
              <a:rPr lang="en-US" dirty="0"/>
              <a:t>Districts must review and approve targeted support plans.</a:t>
            </a:r>
          </a:p>
          <a:p>
            <a:endParaRPr lang="en-US" dirty="0"/>
          </a:p>
          <a:p>
            <a:r>
              <a:rPr lang="en-US" dirty="0"/>
              <a:t>States and districts must review and approve comprehensive support plans.</a:t>
            </a:r>
          </a:p>
        </p:txBody>
      </p:sp>
      <p:sp>
        <p:nvSpPr>
          <p:cNvPr id="4" name="Slide Number Placeholder 3"/>
          <p:cNvSpPr>
            <a:spLocks noGrp="1"/>
          </p:cNvSpPr>
          <p:nvPr>
            <p:ph type="sldNum" sz="quarter" idx="12"/>
          </p:nvPr>
        </p:nvSpPr>
        <p:spPr/>
        <p:txBody>
          <a:bodyPr/>
          <a:lstStyle/>
          <a:p>
            <a:fld id="{68A9423C-4983-41F1-A5CB-CA7479874DC3}" type="slidenum">
              <a:rPr lang="en-US" smtClean="0">
                <a:solidFill>
                  <a:srgbClr val="004884"/>
                </a:solidFill>
              </a:rPr>
              <a:pPr/>
              <a:t>16</a:t>
            </a:fld>
            <a:endParaRPr lang="en-US" dirty="0">
              <a:solidFill>
                <a:srgbClr val="004884"/>
              </a:solidFill>
            </a:endParaRPr>
          </a:p>
        </p:txBody>
      </p:sp>
    </p:spTree>
    <p:extLst>
      <p:ext uri="{BB962C8B-B14F-4D97-AF65-F5344CB8AC3E}">
        <p14:creationId xmlns:p14="http://schemas.microsoft.com/office/powerpoint/2010/main" val="4136986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ESSA Proposed Regulations:  School Interventions</a:t>
            </a:r>
          </a:p>
        </p:txBody>
      </p:sp>
      <p:sp>
        <p:nvSpPr>
          <p:cNvPr id="3" name="Content Placeholder 2"/>
          <p:cNvSpPr>
            <a:spLocks noGrp="1"/>
          </p:cNvSpPr>
          <p:nvPr>
            <p:ph idx="1"/>
          </p:nvPr>
        </p:nvSpPr>
        <p:spPr>
          <a:xfrm>
            <a:off x="228600" y="1600200"/>
            <a:ext cx="8458200" cy="4525963"/>
          </a:xfrm>
        </p:spPr>
        <p:txBody>
          <a:bodyPr>
            <a:normAutofit lnSpcReduction="10000"/>
          </a:bodyPr>
          <a:lstStyle/>
          <a:p>
            <a:pPr lvl="0"/>
            <a:r>
              <a:rPr lang="en-US" sz="2000" dirty="0">
                <a:solidFill>
                  <a:srgbClr val="002C51"/>
                </a:solidFill>
              </a:rPr>
              <a:t>Allows schools, districts, and states to select evidence-based intervention or strategy tailored to local needs.</a:t>
            </a:r>
          </a:p>
          <a:p>
            <a:pPr lvl="0"/>
            <a:r>
              <a:rPr lang="en-US" sz="2000" dirty="0">
                <a:solidFill>
                  <a:srgbClr val="002C51"/>
                </a:solidFill>
              </a:rPr>
              <a:t>Each plan must include at least one evidence-based strategy, and the regulations do not prescribe a specific level of evidence, but refer to the definition under Title VIII.</a:t>
            </a:r>
          </a:p>
          <a:p>
            <a:pPr lvl="0"/>
            <a:r>
              <a:rPr lang="en-US" sz="2000" dirty="0">
                <a:solidFill>
                  <a:srgbClr val="002C51"/>
                </a:solidFill>
              </a:rPr>
              <a:t>States may establish a list of approved interventions.</a:t>
            </a:r>
          </a:p>
          <a:p>
            <a:pPr lvl="0"/>
            <a:r>
              <a:rPr lang="en-US" sz="2000" dirty="0">
                <a:solidFill>
                  <a:srgbClr val="002C51"/>
                </a:solidFill>
              </a:rPr>
              <a:t>Comprehensive and additional targeted support school plans must also review resource inequities, including per-pupil expenditures and access to ineffective, out-of-field, or inexperienced teachers.</a:t>
            </a:r>
          </a:p>
          <a:p>
            <a:pPr lvl="0"/>
            <a:r>
              <a:rPr lang="en-US" sz="2000" dirty="0">
                <a:solidFill>
                  <a:srgbClr val="002C51"/>
                </a:solidFill>
              </a:rPr>
              <a:t>States and districts must set meaningful exit criteria that expect improved student outcomes, and require additional actions in schools where initial interventions do not improve those outcomes.</a:t>
            </a:r>
          </a:p>
          <a:p>
            <a:pPr lvl="0"/>
            <a:r>
              <a:rPr lang="en-US" sz="2000" dirty="0">
                <a:solidFill>
                  <a:srgbClr val="002C51"/>
                </a:solidFill>
              </a:rPr>
              <a:t>The implementation of school improvement plans may include a planning year.</a:t>
            </a:r>
          </a:p>
        </p:txBody>
      </p:sp>
      <p:sp>
        <p:nvSpPr>
          <p:cNvPr id="4" name="Slide Number Placeholder 3"/>
          <p:cNvSpPr>
            <a:spLocks noGrp="1"/>
          </p:cNvSpPr>
          <p:nvPr>
            <p:ph type="sldNum" sz="quarter" idx="12"/>
          </p:nvPr>
        </p:nvSpPr>
        <p:spPr/>
        <p:txBody>
          <a:bodyPr/>
          <a:lstStyle/>
          <a:p>
            <a:fld id="{68A9423C-4983-41F1-A5CB-CA7479874DC3}" type="slidenum">
              <a:rPr lang="en-US" smtClean="0">
                <a:solidFill>
                  <a:srgbClr val="004884"/>
                </a:solidFill>
              </a:rPr>
              <a:pPr/>
              <a:t>17</a:t>
            </a:fld>
            <a:endParaRPr lang="en-US" dirty="0">
              <a:solidFill>
                <a:srgbClr val="004884"/>
              </a:solidFill>
            </a:endParaRPr>
          </a:p>
        </p:txBody>
      </p:sp>
    </p:spTree>
    <p:extLst>
      <p:ext uri="{BB962C8B-B14F-4D97-AF65-F5344CB8AC3E}">
        <p14:creationId xmlns:p14="http://schemas.microsoft.com/office/powerpoint/2010/main" val="967971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ESSA Proposed Regulations – Funding Under Section 1003</a:t>
            </a:r>
          </a:p>
        </p:txBody>
      </p:sp>
      <p:sp>
        <p:nvSpPr>
          <p:cNvPr id="3" name="Content Placeholder 2"/>
          <p:cNvSpPr>
            <a:spLocks noGrp="1"/>
          </p:cNvSpPr>
          <p:nvPr>
            <p:ph idx="1"/>
          </p:nvPr>
        </p:nvSpPr>
        <p:spPr>
          <a:xfrm>
            <a:off x="457200" y="1752600"/>
            <a:ext cx="8534400" cy="4648200"/>
          </a:xfrm>
        </p:spPr>
        <p:txBody>
          <a:bodyPr>
            <a:normAutofit fontScale="70000" lnSpcReduction="20000"/>
          </a:bodyPr>
          <a:lstStyle/>
          <a:p>
            <a:pPr lvl="0"/>
            <a:r>
              <a:rPr lang="en-US" dirty="0"/>
              <a:t>States </a:t>
            </a:r>
            <a:r>
              <a:rPr lang="en-US" sz="3100" dirty="0">
                <a:solidFill>
                  <a:srgbClr val="002C51"/>
                </a:solidFill>
              </a:rPr>
              <a:t>must direct funds set aside for school improvement (i.e., funds under section 1003) to districts with schools most in need of support:</a:t>
            </a:r>
          </a:p>
          <a:p>
            <a:pPr lvl="1"/>
            <a:r>
              <a:rPr lang="en-US" sz="2900" dirty="0">
                <a:solidFill>
                  <a:srgbClr val="002C51"/>
                </a:solidFill>
              </a:rPr>
              <a:t>States may distribute funds by formula or competitively, but must consider schools with the “greatest need” and “strongest commitment” via a district application.</a:t>
            </a:r>
          </a:p>
          <a:p>
            <a:pPr lvl="1"/>
            <a:r>
              <a:rPr lang="en-US" sz="2900" dirty="0">
                <a:solidFill>
                  <a:srgbClr val="002C51"/>
                </a:solidFill>
              </a:rPr>
              <a:t>Districts that receive funds for school improvement must receive a minimum of $500,000 for each comprehensive support school it serves and $50,000 for each targeted support school, unless the state determines that a smaller amount is sufficient.</a:t>
            </a:r>
          </a:p>
          <a:p>
            <a:pPr lvl="1"/>
            <a:r>
              <a:rPr lang="en-US" sz="2900" dirty="0">
                <a:solidFill>
                  <a:srgbClr val="002C51"/>
                </a:solidFill>
              </a:rPr>
              <a:t>States must provide technical assistance, as well as monitoring, to districts to oversee and improve the use of funds for evidence-based interventions.</a:t>
            </a:r>
          </a:p>
          <a:p>
            <a:pPr lvl="1"/>
            <a:r>
              <a:rPr lang="en-US" sz="2900" dirty="0">
                <a:solidFill>
                  <a:srgbClr val="002C51"/>
                </a:solidFill>
              </a:rPr>
              <a:t>States must also engage in ongoing efforts to evaluate the use of these funds for evidence-based interventions to improve student outcomes.</a:t>
            </a:r>
          </a:p>
        </p:txBody>
      </p:sp>
      <p:sp>
        <p:nvSpPr>
          <p:cNvPr id="4" name="Slide Number Placeholder 3"/>
          <p:cNvSpPr>
            <a:spLocks noGrp="1"/>
          </p:cNvSpPr>
          <p:nvPr>
            <p:ph type="sldNum" sz="quarter" idx="12"/>
          </p:nvPr>
        </p:nvSpPr>
        <p:spPr/>
        <p:txBody>
          <a:bodyPr/>
          <a:lstStyle/>
          <a:p>
            <a:fld id="{68A9423C-4983-41F1-A5CB-CA7479874DC3}" type="slidenum">
              <a:rPr lang="en-US" smtClean="0">
                <a:solidFill>
                  <a:srgbClr val="004884"/>
                </a:solidFill>
              </a:rPr>
              <a:pPr/>
              <a:t>18</a:t>
            </a:fld>
            <a:endParaRPr lang="en-US" dirty="0">
              <a:solidFill>
                <a:srgbClr val="004884"/>
              </a:solidFill>
            </a:endParaRPr>
          </a:p>
        </p:txBody>
      </p:sp>
    </p:spTree>
    <p:extLst>
      <p:ext uri="{BB962C8B-B14F-4D97-AF65-F5344CB8AC3E}">
        <p14:creationId xmlns:p14="http://schemas.microsoft.com/office/powerpoint/2010/main" val="13474488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ESSA Proposed Regulations: Consolidated State Plans</a:t>
            </a:r>
          </a:p>
        </p:txBody>
      </p:sp>
      <p:sp>
        <p:nvSpPr>
          <p:cNvPr id="4" name="Slide Number Placeholder 3"/>
          <p:cNvSpPr>
            <a:spLocks noGrp="1"/>
          </p:cNvSpPr>
          <p:nvPr>
            <p:ph type="sldNum" sz="quarter" idx="12"/>
          </p:nvPr>
        </p:nvSpPr>
        <p:spPr/>
        <p:txBody>
          <a:bodyPr/>
          <a:lstStyle/>
          <a:p>
            <a:fld id="{68A9423C-4983-41F1-A5CB-CA7479874DC3}" type="slidenum">
              <a:rPr lang="en-US" smtClean="0">
                <a:solidFill>
                  <a:srgbClr val="004884"/>
                </a:solidFill>
              </a:rPr>
              <a:pPr/>
              <a:t>19</a:t>
            </a:fld>
            <a:endParaRPr lang="en-US" dirty="0">
              <a:solidFill>
                <a:srgbClr val="004884"/>
              </a:solidFill>
            </a:endParaRPr>
          </a:p>
        </p:txBody>
      </p:sp>
      <p:sp>
        <p:nvSpPr>
          <p:cNvPr id="5" name="Rounded Rectangle 4"/>
          <p:cNvSpPr/>
          <p:nvPr/>
        </p:nvSpPr>
        <p:spPr>
          <a:xfrm>
            <a:off x="762000" y="1679515"/>
            <a:ext cx="3886200" cy="4343400"/>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prstClr val="white"/>
                </a:solidFill>
              </a:rPr>
              <a:t>Components</a:t>
            </a:r>
          </a:p>
          <a:p>
            <a:pPr marL="285750" indent="-285750">
              <a:buFont typeface="Arial" panose="020B0604020202020204" pitchFamily="34" charset="0"/>
              <a:buChar char="•"/>
            </a:pPr>
            <a:r>
              <a:rPr lang="en-US" dirty="0">
                <a:solidFill>
                  <a:prstClr val="white"/>
                </a:solidFill>
              </a:rPr>
              <a:t>Consultation and Coordination</a:t>
            </a:r>
          </a:p>
          <a:p>
            <a:pPr marL="285750" indent="-285750">
              <a:buFont typeface="Arial" panose="020B0604020202020204" pitchFamily="34" charset="0"/>
              <a:buChar char="•"/>
            </a:pPr>
            <a:r>
              <a:rPr lang="en-US" dirty="0">
                <a:solidFill>
                  <a:prstClr val="white"/>
                </a:solidFill>
              </a:rPr>
              <a:t>Challenging Academic Standards and Aligned Assessments</a:t>
            </a:r>
          </a:p>
          <a:p>
            <a:pPr marL="285750" indent="-285750">
              <a:buFont typeface="Arial" panose="020B0604020202020204" pitchFamily="34" charset="0"/>
              <a:buChar char="•"/>
            </a:pPr>
            <a:r>
              <a:rPr lang="en-US" dirty="0">
                <a:solidFill>
                  <a:prstClr val="white"/>
                </a:solidFill>
              </a:rPr>
              <a:t>Accountability, Support, and Improvement for Schools</a:t>
            </a:r>
          </a:p>
          <a:p>
            <a:pPr marL="285750" indent="-285750">
              <a:buFont typeface="Arial" panose="020B0604020202020204" pitchFamily="34" charset="0"/>
              <a:buChar char="•"/>
            </a:pPr>
            <a:r>
              <a:rPr lang="en-US" dirty="0">
                <a:solidFill>
                  <a:prstClr val="white"/>
                </a:solidFill>
              </a:rPr>
              <a:t>Supporting Excellent Educators</a:t>
            </a:r>
          </a:p>
          <a:p>
            <a:pPr marL="285750" indent="-285750">
              <a:buFont typeface="Arial" panose="020B0604020202020204" pitchFamily="34" charset="0"/>
              <a:buChar char="•"/>
            </a:pPr>
            <a:r>
              <a:rPr lang="en-US" dirty="0">
                <a:solidFill>
                  <a:prstClr val="white"/>
                </a:solidFill>
              </a:rPr>
              <a:t>Supporting All Students</a:t>
            </a:r>
          </a:p>
        </p:txBody>
      </p:sp>
      <p:sp>
        <p:nvSpPr>
          <p:cNvPr id="7" name="Content Placeholder 6"/>
          <p:cNvSpPr>
            <a:spLocks noGrp="1"/>
          </p:cNvSpPr>
          <p:nvPr>
            <p:ph idx="1"/>
          </p:nvPr>
        </p:nvSpPr>
        <p:spPr>
          <a:xfrm>
            <a:off x="4876800" y="1695331"/>
            <a:ext cx="3886199" cy="4343399"/>
          </a:xfrm>
          <a:prstGeom prst="roundRect">
            <a:avLst/>
          </a:prstGeom>
          <a:solidFill>
            <a:schemeClr val="tx1">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en-US" sz="3600" dirty="0"/>
              <a:t>Submission and Review</a:t>
            </a:r>
          </a:p>
          <a:p>
            <a:r>
              <a:rPr lang="en-US" sz="1800" dirty="0"/>
              <a:t>States have the option to submit by either March 6 or July 5, 2017</a:t>
            </a:r>
          </a:p>
          <a:p>
            <a:r>
              <a:rPr lang="en-US" sz="1800" dirty="0"/>
              <a:t>Review (and any necessary revision) of state plan is required to take place at least every four years</a:t>
            </a:r>
          </a:p>
        </p:txBody>
      </p:sp>
    </p:spTree>
    <p:extLst>
      <p:ext uri="{BB962C8B-B14F-4D97-AF65-F5344CB8AC3E}">
        <p14:creationId xmlns:p14="http://schemas.microsoft.com/office/powerpoint/2010/main" val="3485379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143000"/>
          </a:xfrm>
        </p:spPr>
        <p:txBody>
          <a:bodyPr>
            <a:noAutofit/>
          </a:bodyPr>
          <a:lstStyle/>
          <a:p>
            <a:r>
              <a:rPr lang="en-US" sz="3800" dirty="0"/>
              <a:t>Every Student Succeeds Act (ESSA): Basic Elements of Proposed Regulations</a:t>
            </a:r>
          </a:p>
        </p:txBody>
      </p:sp>
      <p:sp>
        <p:nvSpPr>
          <p:cNvPr id="3" name="Content Placeholder 2"/>
          <p:cNvSpPr>
            <a:spLocks noGrp="1"/>
          </p:cNvSpPr>
          <p:nvPr>
            <p:ph idx="1"/>
          </p:nvPr>
        </p:nvSpPr>
        <p:spPr>
          <a:xfrm>
            <a:off x="76200" y="1524000"/>
            <a:ext cx="8915400" cy="4724400"/>
          </a:xfrm>
        </p:spPr>
        <p:txBody>
          <a:bodyPr>
            <a:normAutofit fontScale="85000" lnSpcReduction="10000"/>
          </a:bodyPr>
          <a:lstStyle/>
          <a:p>
            <a:pPr lvl="1">
              <a:buFont typeface="Arial" panose="020B0604020202020204" pitchFamily="34" charset="0"/>
              <a:buChar char="•"/>
            </a:pPr>
            <a:r>
              <a:rPr lang="en-US" sz="2600" dirty="0"/>
              <a:t>The U.S. Department of Education (ED) officially published a Notice of Proposed Rulemaking (NPRM) in the Federal Register on Tuesday, May 31, 2016.</a:t>
            </a:r>
          </a:p>
          <a:p>
            <a:pPr lvl="1">
              <a:buFont typeface="Arial" panose="020B0604020202020204" pitchFamily="34" charset="0"/>
              <a:buChar char="•"/>
            </a:pPr>
            <a:r>
              <a:rPr lang="en-US" sz="2600" dirty="0"/>
              <a:t>The NPRM covers accountability provisions included in Title I, reporting, and consolidated state plan requirements in the Every Student Succeeds Act (ESSA).</a:t>
            </a:r>
          </a:p>
          <a:p>
            <a:pPr lvl="1">
              <a:buFont typeface="Arial" panose="020B0604020202020204" pitchFamily="34" charset="0"/>
              <a:buChar char="•"/>
            </a:pPr>
            <a:r>
              <a:rPr lang="en-US" sz="2600" dirty="0"/>
              <a:t>Public comments may be submitted through August 1, 2016 at: </a:t>
            </a:r>
            <a:r>
              <a:rPr lang="en-US" sz="2600" dirty="0">
                <a:hlinkClick r:id="rId3"/>
              </a:rPr>
              <a:t>https://www.federalregister.gov/articles/2016/05/31/2016-12451/elementary-and-secondary-education-act-of-1965-as-amended-by-the-every-student-succeeds</a:t>
            </a:r>
            <a:r>
              <a:rPr lang="en-US" sz="2600" dirty="0"/>
              <a:t>.</a:t>
            </a:r>
          </a:p>
          <a:p>
            <a:pPr lvl="1">
              <a:buFont typeface="Arial" panose="020B0604020202020204" pitchFamily="34" charset="0"/>
              <a:buChar char="•"/>
            </a:pPr>
            <a:r>
              <a:rPr lang="en-US" sz="2600" dirty="0"/>
              <a:t>Following review of public comment, USDE will issue final rulemaking. </a:t>
            </a:r>
          </a:p>
          <a:p>
            <a:pPr lvl="1">
              <a:buFont typeface="Arial" panose="020B0604020202020204" pitchFamily="34" charset="0"/>
              <a:buChar char="•"/>
            </a:pPr>
            <a:r>
              <a:rPr lang="en-US" sz="2600" dirty="0"/>
              <a:t>States may choose to submit their applications on either March 6, 2017 or July 5, 2017. </a:t>
            </a:r>
          </a:p>
          <a:p>
            <a:pPr marL="457200" lvl="1" indent="0">
              <a:buNone/>
            </a:pPr>
            <a:endParaRPr lang="en-US" sz="3200" dirty="0"/>
          </a:p>
          <a:p>
            <a:pPr marL="457200" lvl="1" indent="0">
              <a:buNone/>
            </a:pPr>
            <a:endParaRPr lang="en-US" sz="4000" dirty="0"/>
          </a:p>
        </p:txBody>
      </p:sp>
      <p:sp>
        <p:nvSpPr>
          <p:cNvPr id="5" name="Slide Number Placeholder 4"/>
          <p:cNvSpPr>
            <a:spLocks noGrp="1"/>
          </p:cNvSpPr>
          <p:nvPr>
            <p:ph type="sldNum" sz="quarter" idx="12"/>
          </p:nvPr>
        </p:nvSpPr>
        <p:spPr/>
        <p:txBody>
          <a:bodyPr/>
          <a:lstStyle/>
          <a:p>
            <a:fld id="{68A9423C-4983-41F1-A5CB-CA7479874DC3}" type="slidenum">
              <a:rPr lang="en-US" smtClean="0">
                <a:solidFill>
                  <a:srgbClr val="004884"/>
                </a:solidFill>
              </a:rPr>
              <a:pPr/>
              <a:t>2</a:t>
            </a:fld>
            <a:endParaRPr lang="en-US" dirty="0">
              <a:solidFill>
                <a:srgbClr val="004884"/>
              </a:solidFill>
            </a:endParaRPr>
          </a:p>
        </p:txBody>
      </p:sp>
    </p:spTree>
    <p:extLst>
      <p:ext uri="{BB962C8B-B14F-4D97-AF65-F5344CB8AC3E}">
        <p14:creationId xmlns:p14="http://schemas.microsoft.com/office/powerpoint/2010/main" val="11709860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ESSA Proposed Regulations: Consolidated State Plans (cont.)</a:t>
            </a:r>
          </a:p>
        </p:txBody>
      </p:sp>
      <p:sp>
        <p:nvSpPr>
          <p:cNvPr id="4" name="Slide Number Placeholder 3"/>
          <p:cNvSpPr>
            <a:spLocks noGrp="1"/>
          </p:cNvSpPr>
          <p:nvPr>
            <p:ph type="sldNum" sz="quarter" idx="12"/>
          </p:nvPr>
        </p:nvSpPr>
        <p:spPr/>
        <p:txBody>
          <a:bodyPr/>
          <a:lstStyle/>
          <a:p>
            <a:fld id="{68A9423C-4983-41F1-A5CB-CA7479874DC3}" type="slidenum">
              <a:rPr lang="en-US" smtClean="0">
                <a:solidFill>
                  <a:srgbClr val="004884"/>
                </a:solidFill>
              </a:rPr>
              <a:pPr/>
              <a:t>20</a:t>
            </a:fld>
            <a:endParaRPr lang="en-US" dirty="0">
              <a:solidFill>
                <a:srgbClr val="004884"/>
              </a:solidFill>
            </a:endParaRPr>
          </a:p>
        </p:txBody>
      </p:sp>
      <p:sp>
        <p:nvSpPr>
          <p:cNvPr id="8" name="Rounded Rectangle 7"/>
          <p:cNvSpPr/>
          <p:nvPr/>
        </p:nvSpPr>
        <p:spPr>
          <a:xfrm>
            <a:off x="4597399" y="2324100"/>
            <a:ext cx="4419600" cy="19531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prstClr val="white"/>
                </a:solidFill>
              </a:rPr>
              <a:t>Description of state strategies for supporting:</a:t>
            </a:r>
          </a:p>
          <a:p>
            <a:r>
              <a:rPr lang="en-US" sz="1600" dirty="0">
                <a:solidFill>
                  <a:prstClr val="white"/>
                </a:solidFill>
              </a:rPr>
              <a:t>•  The continuum of a child’s education from</a:t>
            </a:r>
          </a:p>
          <a:p>
            <a:r>
              <a:rPr lang="en-US" sz="1600" dirty="0">
                <a:solidFill>
                  <a:prstClr val="white"/>
                </a:solidFill>
              </a:rPr>
              <a:t>    preschool through grade 12</a:t>
            </a:r>
          </a:p>
          <a:p>
            <a:r>
              <a:rPr lang="en-US" sz="1600" dirty="0">
                <a:solidFill>
                  <a:prstClr val="white"/>
                </a:solidFill>
              </a:rPr>
              <a:t>•  Equitable access to a well-rounded</a:t>
            </a:r>
          </a:p>
          <a:p>
            <a:r>
              <a:rPr lang="en-US" sz="1600" dirty="0">
                <a:solidFill>
                  <a:prstClr val="white"/>
                </a:solidFill>
              </a:rPr>
              <a:t>   education and rigorous coursework</a:t>
            </a:r>
          </a:p>
          <a:p>
            <a:r>
              <a:rPr lang="en-US" sz="1600" dirty="0">
                <a:solidFill>
                  <a:prstClr val="white"/>
                </a:solidFill>
              </a:rPr>
              <a:t>•  School conditions for learning</a:t>
            </a:r>
          </a:p>
          <a:p>
            <a:r>
              <a:rPr lang="en-US" sz="1600" dirty="0">
                <a:solidFill>
                  <a:prstClr val="white"/>
                </a:solidFill>
              </a:rPr>
              <a:t>•  The effective use of technology</a:t>
            </a:r>
          </a:p>
        </p:txBody>
      </p:sp>
      <p:sp>
        <p:nvSpPr>
          <p:cNvPr id="9" name="Rounded Rectangle 8"/>
          <p:cNvSpPr/>
          <p:nvPr/>
        </p:nvSpPr>
        <p:spPr>
          <a:xfrm>
            <a:off x="4571999" y="4277264"/>
            <a:ext cx="4419600" cy="15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Description of the entrance and exit criteria for EL students.</a:t>
            </a:r>
          </a:p>
        </p:txBody>
      </p:sp>
      <p:sp>
        <p:nvSpPr>
          <p:cNvPr id="10" name="Rounded Rectangle 9"/>
          <p:cNvSpPr/>
          <p:nvPr/>
        </p:nvSpPr>
        <p:spPr>
          <a:xfrm>
            <a:off x="177799" y="4277264"/>
            <a:ext cx="4419600" cy="15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Description of the process a state will use to waive the 40 percent schoolwide program threshold.</a:t>
            </a:r>
          </a:p>
        </p:txBody>
      </p:sp>
      <p:sp>
        <p:nvSpPr>
          <p:cNvPr id="11" name="Rounded Rectangle 10"/>
          <p:cNvSpPr/>
          <p:nvPr/>
        </p:nvSpPr>
        <p:spPr>
          <a:xfrm>
            <a:off x="152400" y="2324100"/>
            <a:ext cx="4419599" cy="19531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Description of state strategies for ensuring that low-income and minority children are not taught. disproportionately by ineffective, out-of-field, or inexperienced teachers.</a:t>
            </a:r>
          </a:p>
        </p:txBody>
      </p:sp>
      <p:sp>
        <p:nvSpPr>
          <p:cNvPr id="12" name="Rounded Rectangle 11"/>
          <p:cNvSpPr/>
          <p:nvPr/>
        </p:nvSpPr>
        <p:spPr>
          <a:xfrm>
            <a:off x="3288103" y="1524000"/>
            <a:ext cx="2743200" cy="8001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prstClr val="white"/>
                </a:solidFill>
              </a:rPr>
              <a:t>Key Content</a:t>
            </a:r>
          </a:p>
        </p:txBody>
      </p:sp>
    </p:spTree>
    <p:extLst>
      <p:ext uri="{BB962C8B-B14F-4D97-AF65-F5344CB8AC3E}">
        <p14:creationId xmlns:p14="http://schemas.microsoft.com/office/powerpoint/2010/main" val="20778199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915400" cy="1143000"/>
          </a:xfrm>
        </p:spPr>
        <p:txBody>
          <a:bodyPr>
            <a:normAutofit fontScale="90000"/>
          </a:bodyPr>
          <a:lstStyle/>
          <a:p>
            <a:r>
              <a:rPr lang="en-US" dirty="0"/>
              <a:t>Council of Chief State School Officers (CCSSO) Proposed Comments</a:t>
            </a:r>
          </a:p>
        </p:txBody>
      </p:sp>
      <p:sp>
        <p:nvSpPr>
          <p:cNvPr id="3" name="Content Placeholder 2"/>
          <p:cNvSpPr>
            <a:spLocks noGrp="1"/>
          </p:cNvSpPr>
          <p:nvPr>
            <p:ph idx="1"/>
          </p:nvPr>
        </p:nvSpPr>
        <p:spPr>
          <a:xfrm>
            <a:off x="228600" y="1676400"/>
            <a:ext cx="8686800" cy="4572000"/>
          </a:xfrm>
        </p:spPr>
        <p:txBody>
          <a:bodyPr>
            <a:normAutofit fontScale="92500" lnSpcReduction="20000"/>
          </a:bodyPr>
          <a:lstStyle/>
          <a:p>
            <a:pPr marL="0" indent="0">
              <a:buNone/>
            </a:pPr>
            <a:r>
              <a:rPr lang="en-US" dirty="0"/>
              <a:t>CCSSO will request that USDE strongly consider revisions, prior to finalization of the regulations, in the following areas:</a:t>
            </a:r>
          </a:p>
          <a:p>
            <a:pPr lvl="1"/>
            <a:r>
              <a:rPr lang="en-US" dirty="0"/>
              <a:t>Timeline for Implementation of New Accountability Systems</a:t>
            </a:r>
          </a:p>
          <a:p>
            <a:pPr lvl="1"/>
            <a:r>
              <a:rPr lang="en-US" dirty="0"/>
              <a:t>Performance Levels for Indicators and Summative Ratings</a:t>
            </a:r>
          </a:p>
          <a:p>
            <a:pPr lvl="1"/>
            <a:r>
              <a:rPr lang="en-US" dirty="0"/>
              <a:t>High School Graduation Rate Used to Identify Schools for Comprehensive Support and Improvement</a:t>
            </a:r>
          </a:p>
          <a:p>
            <a:pPr lvl="1"/>
            <a:r>
              <a:rPr lang="en-US" dirty="0"/>
              <a:t>Contents of the Consolidated State Plan</a:t>
            </a:r>
          </a:p>
          <a:p>
            <a:pPr lvl="1"/>
            <a:r>
              <a:rPr lang="en-US" dirty="0"/>
              <a:t>Funding to LEAs for School Improvement</a:t>
            </a:r>
          </a:p>
          <a:p>
            <a:pPr lvl="1"/>
            <a:endParaRPr lang="en-US" dirty="0"/>
          </a:p>
        </p:txBody>
      </p:sp>
      <p:sp>
        <p:nvSpPr>
          <p:cNvPr id="4" name="Slide Number Placeholder 3"/>
          <p:cNvSpPr>
            <a:spLocks noGrp="1"/>
          </p:cNvSpPr>
          <p:nvPr>
            <p:ph type="sldNum" sz="quarter" idx="12"/>
          </p:nvPr>
        </p:nvSpPr>
        <p:spPr/>
        <p:txBody>
          <a:bodyPr/>
          <a:lstStyle/>
          <a:p>
            <a:fld id="{68A9423C-4983-41F1-A5CB-CA7479874DC3}" type="slidenum">
              <a:rPr lang="en-US" smtClean="0"/>
              <a:t>21</a:t>
            </a:fld>
            <a:endParaRPr lang="en-US" dirty="0"/>
          </a:p>
        </p:txBody>
      </p:sp>
    </p:spTree>
    <p:extLst>
      <p:ext uri="{BB962C8B-B14F-4D97-AF65-F5344CB8AC3E}">
        <p14:creationId xmlns:p14="http://schemas.microsoft.com/office/powerpoint/2010/main" val="14845323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ESEA Proposed Regulations: Assessments</a:t>
            </a:r>
          </a:p>
        </p:txBody>
      </p:sp>
      <p:sp>
        <p:nvSpPr>
          <p:cNvPr id="3" name="Content Placeholder 2"/>
          <p:cNvSpPr>
            <a:spLocks noGrp="1"/>
          </p:cNvSpPr>
          <p:nvPr>
            <p:ph idx="1"/>
          </p:nvPr>
        </p:nvSpPr>
        <p:spPr/>
        <p:txBody>
          <a:bodyPr>
            <a:normAutofit fontScale="85000" lnSpcReduction="20000"/>
          </a:bodyPr>
          <a:lstStyle/>
          <a:p>
            <a:r>
              <a:rPr lang="en-US" dirty="0"/>
              <a:t>On July 6, USDE released two sets of draft regulations pertaining to assessments.</a:t>
            </a:r>
          </a:p>
          <a:p>
            <a:r>
              <a:rPr lang="en-US" dirty="0"/>
              <a:t>The first addresses Title I, Part A assessment requirements in the areas of language arts/reading, mathematics, science, and acquisition of English proficiency by English language learners.  </a:t>
            </a:r>
          </a:p>
          <a:p>
            <a:r>
              <a:rPr lang="en-US" dirty="0"/>
              <a:t>The second addresses the Title, Part B innovative approaches to statewide assessments pilot program.</a:t>
            </a:r>
          </a:p>
          <a:p>
            <a:r>
              <a:rPr lang="en-US" dirty="0"/>
              <a:t>SED staff are in the process of reviewing the draft to determine its implications for NY.</a:t>
            </a:r>
          </a:p>
        </p:txBody>
      </p:sp>
    </p:spTree>
    <p:extLst>
      <p:ext uri="{BB962C8B-B14F-4D97-AF65-F5344CB8AC3E}">
        <p14:creationId xmlns:p14="http://schemas.microsoft.com/office/powerpoint/2010/main" val="9506409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ESSA Proposed Regulations: Academic Assessments</a:t>
            </a:r>
          </a:p>
        </p:txBody>
      </p:sp>
      <p:sp>
        <p:nvSpPr>
          <p:cNvPr id="3" name="Content Placeholder 2"/>
          <p:cNvSpPr>
            <a:spLocks noGrp="1"/>
          </p:cNvSpPr>
          <p:nvPr>
            <p:ph idx="1"/>
          </p:nvPr>
        </p:nvSpPr>
        <p:spPr/>
        <p:txBody>
          <a:bodyPr>
            <a:normAutofit fontScale="62500" lnSpcReduction="20000"/>
          </a:bodyPr>
          <a:lstStyle/>
          <a:p>
            <a:r>
              <a:rPr lang="en-US" sz="3400" dirty="0"/>
              <a:t>Exceptions to requirement that same assessment be used for all students include:</a:t>
            </a:r>
          </a:p>
          <a:p>
            <a:pPr lvl="1"/>
            <a:r>
              <a:rPr lang="en-US" sz="3000" dirty="0"/>
              <a:t>Locally selected, nationally recognized high school assessments</a:t>
            </a:r>
          </a:p>
          <a:p>
            <a:pPr lvl="1"/>
            <a:r>
              <a:rPr lang="en-US" sz="3000" dirty="0"/>
              <a:t>Eighth grade students taking advanced mathematics courses</a:t>
            </a:r>
          </a:p>
          <a:p>
            <a:pPr lvl="1"/>
            <a:r>
              <a:rPr lang="en-US" sz="3000" dirty="0"/>
              <a:t>Alternate assessments for students with significant cognitive disabilities</a:t>
            </a:r>
          </a:p>
          <a:p>
            <a:pPr lvl="1"/>
            <a:r>
              <a:rPr lang="en-US" sz="3000" dirty="0"/>
              <a:t>Demonstration of innovative assessment systems</a:t>
            </a:r>
          </a:p>
          <a:p>
            <a:r>
              <a:rPr lang="en-US" sz="3400" dirty="0"/>
              <a:t>Standards must be aligned with New York public higher education entrance requirements</a:t>
            </a:r>
          </a:p>
          <a:p>
            <a:r>
              <a:rPr lang="en-US" sz="3400" dirty="0"/>
              <a:t>State Report Card must include subgroups for highly mobile students</a:t>
            </a:r>
          </a:p>
          <a:p>
            <a:r>
              <a:rPr lang="en-US" sz="3400" dirty="0"/>
              <a:t>Accommodations must be provided as appropriate to Students with Disabilities, English Language Learners, recently arrived English Language Learners, and students in Native American language schools or programs</a:t>
            </a:r>
          </a:p>
        </p:txBody>
      </p:sp>
      <p:sp>
        <p:nvSpPr>
          <p:cNvPr id="4" name="Slide Number Placeholder 3"/>
          <p:cNvSpPr>
            <a:spLocks noGrp="1"/>
          </p:cNvSpPr>
          <p:nvPr>
            <p:ph type="sldNum" sz="quarter" idx="12"/>
          </p:nvPr>
        </p:nvSpPr>
        <p:spPr/>
        <p:txBody>
          <a:bodyPr/>
          <a:lstStyle/>
          <a:p>
            <a:fld id="{68A9423C-4983-41F1-A5CB-CA7479874DC3}" type="slidenum">
              <a:rPr lang="en-US" smtClean="0">
                <a:solidFill>
                  <a:srgbClr val="004884"/>
                </a:solidFill>
              </a:rPr>
              <a:pPr/>
              <a:t>23</a:t>
            </a:fld>
            <a:endParaRPr lang="en-US" dirty="0">
              <a:solidFill>
                <a:srgbClr val="004884"/>
              </a:solidFill>
            </a:endParaRPr>
          </a:p>
        </p:txBody>
      </p:sp>
    </p:spTree>
    <p:extLst>
      <p:ext uri="{BB962C8B-B14F-4D97-AF65-F5344CB8AC3E}">
        <p14:creationId xmlns:p14="http://schemas.microsoft.com/office/powerpoint/2010/main" val="2548021788"/>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ESSA Proposed Regulations: Innovative Assessment Demonstration Authority</a:t>
            </a:r>
          </a:p>
        </p:txBody>
      </p:sp>
      <p:sp>
        <p:nvSpPr>
          <p:cNvPr id="3" name="Content Placeholder 2"/>
          <p:cNvSpPr>
            <a:spLocks noGrp="1"/>
          </p:cNvSpPr>
          <p:nvPr>
            <p:ph idx="1"/>
          </p:nvPr>
        </p:nvSpPr>
        <p:spPr/>
        <p:txBody>
          <a:bodyPr>
            <a:normAutofit fontScale="92500" lnSpcReduction="20000"/>
          </a:bodyPr>
          <a:lstStyle/>
          <a:p>
            <a:r>
              <a:rPr lang="en-US" sz="3000" dirty="0"/>
              <a:t>States must apply for Demonstration Authority to support any locally implemented innovative assessment </a:t>
            </a:r>
          </a:p>
          <a:p>
            <a:r>
              <a:rPr lang="en-US" sz="3000" dirty="0"/>
              <a:t>Districts or schools that use innovative assessment must measure at least 95% of local students and provide accommodations for all students (except those with significant cognitive disabilities)</a:t>
            </a:r>
          </a:p>
          <a:p>
            <a:r>
              <a:rPr lang="en-US" sz="3000" dirty="0"/>
              <a:t>State must provide plan for transition </a:t>
            </a:r>
            <a:r>
              <a:rPr lang="en-US" sz="3000"/>
              <a:t>to state-wide </a:t>
            </a:r>
            <a:r>
              <a:rPr lang="en-US" sz="3000" dirty="0"/>
              <a:t>implementation of innovative assessment by the end of the five year demonstration period</a:t>
            </a:r>
          </a:p>
          <a:p>
            <a:endParaRPr lang="en-US" sz="3400" dirty="0"/>
          </a:p>
        </p:txBody>
      </p:sp>
      <p:sp>
        <p:nvSpPr>
          <p:cNvPr id="4" name="Slide Number Placeholder 3"/>
          <p:cNvSpPr>
            <a:spLocks noGrp="1"/>
          </p:cNvSpPr>
          <p:nvPr>
            <p:ph type="sldNum" sz="quarter" idx="12"/>
          </p:nvPr>
        </p:nvSpPr>
        <p:spPr/>
        <p:txBody>
          <a:bodyPr/>
          <a:lstStyle/>
          <a:p>
            <a:fld id="{68A9423C-4983-41F1-A5CB-CA7479874DC3}" type="slidenum">
              <a:rPr lang="en-US" smtClean="0">
                <a:solidFill>
                  <a:srgbClr val="004884"/>
                </a:solidFill>
              </a:rPr>
              <a:pPr/>
              <a:t>24</a:t>
            </a:fld>
            <a:endParaRPr lang="en-US" dirty="0">
              <a:solidFill>
                <a:srgbClr val="004884"/>
              </a:solidFill>
            </a:endParaRPr>
          </a:p>
        </p:txBody>
      </p:sp>
    </p:spTree>
    <p:extLst>
      <p:ext uri="{BB962C8B-B14F-4D97-AF65-F5344CB8AC3E}">
        <p14:creationId xmlns:p14="http://schemas.microsoft.com/office/powerpoint/2010/main" val="2339225811"/>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a:xfrm>
            <a:off x="304800" y="1600200"/>
            <a:ext cx="8305800" cy="3505200"/>
          </a:xfrm>
        </p:spPr>
        <p:txBody>
          <a:bodyPr>
            <a:normAutofit fontScale="25000" lnSpcReduction="20000"/>
          </a:bodyPr>
          <a:lstStyle/>
          <a:p>
            <a:pPr marL="0" indent="0">
              <a:buNone/>
            </a:pPr>
            <a:r>
              <a:rPr lang="en-US" sz="7200" b="1" dirty="0"/>
              <a:t>The Department will:</a:t>
            </a:r>
          </a:p>
          <a:p>
            <a:pPr marL="0" indent="0">
              <a:buNone/>
            </a:pPr>
            <a:endParaRPr lang="en-US" sz="7200" b="1" dirty="0"/>
          </a:p>
          <a:p>
            <a:r>
              <a:rPr lang="en-US" sz="7200" dirty="0"/>
              <a:t>Host the ESSA Think Tank Meeting on Thursday, July 14, 2016, from 10:00 a.m. to 3:00 p.m. at the New York State Convention Center in Albany, New York. </a:t>
            </a:r>
          </a:p>
          <a:p>
            <a:r>
              <a:rPr lang="en-US" sz="7200" dirty="0"/>
              <a:t>Submit official comments and questions through the Federal Register at: </a:t>
            </a:r>
            <a:r>
              <a:rPr lang="en-US" sz="7200" dirty="0">
                <a:hlinkClick r:id="rId2"/>
              </a:rPr>
              <a:t>https://www.federalregister.gov/articles/2016/05/31/2016-12451/elementary-and-secondary-education-act-of-1965-as-amended-by-the-every-student-succeeds</a:t>
            </a:r>
            <a:r>
              <a:rPr lang="en-US" sz="7200" dirty="0"/>
              <a:t>.</a:t>
            </a:r>
          </a:p>
          <a:p>
            <a:r>
              <a:rPr lang="en-US" sz="7200" dirty="0"/>
              <a:t>With Regents approval, share the draft characteristics of highly effective schools and guiding principles with the field for public comment.</a:t>
            </a:r>
          </a:p>
          <a:p>
            <a:r>
              <a:rPr lang="en-US" sz="7200" dirty="0"/>
              <a:t>Following public comment ask the Regents to approve the characteristics and guiding principles as the basis for development of a draft state plan.</a:t>
            </a:r>
          </a:p>
          <a:p>
            <a:r>
              <a:rPr lang="en-US" sz="7200" dirty="0"/>
              <a:t>Seek permission from the Regents to release the draft plan for formal public comment.</a:t>
            </a:r>
          </a:p>
          <a:p>
            <a:r>
              <a:rPr lang="en-US" sz="7200" dirty="0"/>
              <a:t>Revise the draft plan based on public comment and submit to the Board of Regents for approval.</a:t>
            </a:r>
          </a:p>
          <a:p>
            <a:r>
              <a:rPr lang="en-US" sz="7200" dirty="0"/>
              <a:t>Submit to United States Department of Education after approval by the Board of Regents.</a:t>
            </a:r>
          </a:p>
          <a:p>
            <a:endParaRPr lang="en-US" sz="4500" dirty="0"/>
          </a:p>
        </p:txBody>
      </p:sp>
      <p:sp>
        <p:nvSpPr>
          <p:cNvPr id="4" name="Slide Number Placeholder 3"/>
          <p:cNvSpPr>
            <a:spLocks noGrp="1"/>
          </p:cNvSpPr>
          <p:nvPr>
            <p:ph type="sldNum" sz="quarter" idx="12"/>
          </p:nvPr>
        </p:nvSpPr>
        <p:spPr/>
        <p:txBody>
          <a:bodyPr/>
          <a:lstStyle/>
          <a:p>
            <a:fld id="{68A9423C-4983-41F1-A5CB-CA7479874DC3}" type="slidenum">
              <a:rPr lang="en-US" smtClean="0"/>
              <a:t>25</a:t>
            </a:fld>
            <a:endParaRPr lang="en-US" dirty="0"/>
          </a:p>
        </p:txBody>
      </p:sp>
    </p:spTree>
    <p:extLst>
      <p:ext uri="{BB962C8B-B14F-4D97-AF65-F5344CB8AC3E}">
        <p14:creationId xmlns:p14="http://schemas.microsoft.com/office/powerpoint/2010/main" val="3039134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1143000"/>
          </a:xfrm>
        </p:spPr>
        <p:txBody>
          <a:bodyPr>
            <a:normAutofit fontScale="90000"/>
          </a:bodyPr>
          <a:lstStyle/>
          <a:p>
            <a:r>
              <a:rPr lang="en-US" dirty="0"/>
              <a:t>Overview of ESSA – Accountability, Data Reporting and State Plans</a:t>
            </a:r>
          </a:p>
        </p:txBody>
      </p:sp>
      <p:sp>
        <p:nvSpPr>
          <p:cNvPr id="3" name="Content Placeholder 2"/>
          <p:cNvSpPr>
            <a:spLocks noGrp="1"/>
          </p:cNvSpPr>
          <p:nvPr>
            <p:ph idx="1"/>
          </p:nvPr>
        </p:nvSpPr>
        <p:spPr/>
        <p:txBody>
          <a:bodyPr>
            <a:normAutofit/>
          </a:bodyPr>
          <a:lstStyle/>
          <a:p>
            <a:pPr marL="0" indent="0">
              <a:buNone/>
            </a:pPr>
            <a:r>
              <a:rPr lang="en-US" dirty="0"/>
              <a:t>Major Provisions in the draft rulemaking:</a:t>
            </a:r>
          </a:p>
          <a:p>
            <a:pPr marL="0" indent="0">
              <a:buNone/>
            </a:pPr>
            <a:r>
              <a:rPr lang="en-US" dirty="0"/>
              <a:t>	– Accountability</a:t>
            </a:r>
          </a:p>
          <a:p>
            <a:pPr lvl="3">
              <a:buFont typeface="Arial" panose="020B0604020202020204" pitchFamily="34" charset="0"/>
              <a:buChar char="•"/>
            </a:pPr>
            <a:r>
              <a:rPr lang="en-US" sz="2400" dirty="0"/>
              <a:t>Statewide Accountability Systems</a:t>
            </a:r>
          </a:p>
          <a:p>
            <a:pPr lvl="3">
              <a:buFont typeface="Arial" panose="020B0604020202020204" pitchFamily="34" charset="0"/>
              <a:buChar char="•"/>
            </a:pPr>
            <a:r>
              <a:rPr lang="en-US" sz="2400" dirty="0"/>
              <a:t>Supporting Low-Performing Schools</a:t>
            </a:r>
          </a:p>
          <a:p>
            <a:pPr marL="0" indent="0">
              <a:buNone/>
            </a:pPr>
            <a:r>
              <a:rPr lang="en-US" dirty="0"/>
              <a:t> 	– Data Reporting</a:t>
            </a:r>
          </a:p>
          <a:p>
            <a:pPr marL="0" indent="0">
              <a:buNone/>
            </a:pPr>
            <a:r>
              <a:rPr lang="en-US" dirty="0"/>
              <a:t>	– Consolidated State Plans</a:t>
            </a:r>
          </a:p>
          <a:p>
            <a:pPr marL="0" indent="0">
              <a:buNone/>
            </a:pPr>
            <a:endParaRPr lang="en-US" dirty="0"/>
          </a:p>
        </p:txBody>
      </p:sp>
      <p:sp>
        <p:nvSpPr>
          <p:cNvPr id="4" name="Slide Number Placeholder 3"/>
          <p:cNvSpPr>
            <a:spLocks noGrp="1"/>
          </p:cNvSpPr>
          <p:nvPr>
            <p:ph type="sldNum" sz="quarter" idx="12"/>
          </p:nvPr>
        </p:nvSpPr>
        <p:spPr/>
        <p:txBody>
          <a:bodyPr/>
          <a:lstStyle/>
          <a:p>
            <a:fld id="{68A9423C-4983-41F1-A5CB-CA7479874DC3}" type="slidenum">
              <a:rPr lang="en-US" smtClean="0"/>
              <a:t>3</a:t>
            </a:fld>
            <a:endParaRPr lang="en-US" dirty="0"/>
          </a:p>
        </p:txBody>
      </p:sp>
    </p:spTree>
    <p:extLst>
      <p:ext uri="{BB962C8B-B14F-4D97-AF65-F5344CB8AC3E}">
        <p14:creationId xmlns:p14="http://schemas.microsoft.com/office/powerpoint/2010/main" val="2306685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ESSA: Basic Elements of Proposed Regulations</a:t>
            </a:r>
          </a:p>
        </p:txBody>
      </p:sp>
      <p:sp>
        <p:nvSpPr>
          <p:cNvPr id="3" name="Content Placeholder 2"/>
          <p:cNvSpPr>
            <a:spLocks noGrp="1"/>
          </p:cNvSpPr>
          <p:nvPr>
            <p:ph idx="1"/>
          </p:nvPr>
        </p:nvSpPr>
        <p:spPr/>
        <p:txBody>
          <a:bodyPr/>
          <a:lstStyle/>
          <a:p>
            <a:pPr marL="0" indent="0">
              <a:buNone/>
            </a:pPr>
            <a:r>
              <a:rPr lang="en-US" dirty="0"/>
              <a:t>The draft regulations fall in one of three categories:</a:t>
            </a:r>
          </a:p>
          <a:p>
            <a:pPr lvl="1"/>
            <a:r>
              <a:rPr lang="en-US" sz="3200" dirty="0"/>
              <a:t>Closely adhere to the statute;</a:t>
            </a:r>
          </a:p>
          <a:p>
            <a:pPr lvl="1"/>
            <a:r>
              <a:rPr lang="en-US" sz="3200" dirty="0"/>
              <a:t>Operationalize the law; or</a:t>
            </a:r>
          </a:p>
          <a:p>
            <a:pPr lvl="1"/>
            <a:r>
              <a:rPr lang="en-US" sz="3200" dirty="0"/>
              <a:t>Go beyond the law.</a:t>
            </a:r>
          </a:p>
          <a:p>
            <a:endParaRPr lang="en-US" dirty="0"/>
          </a:p>
        </p:txBody>
      </p:sp>
      <p:sp>
        <p:nvSpPr>
          <p:cNvPr id="4" name="Slide Number Placeholder 3"/>
          <p:cNvSpPr>
            <a:spLocks noGrp="1"/>
          </p:cNvSpPr>
          <p:nvPr>
            <p:ph type="sldNum" sz="quarter" idx="12"/>
          </p:nvPr>
        </p:nvSpPr>
        <p:spPr/>
        <p:txBody>
          <a:bodyPr/>
          <a:lstStyle/>
          <a:p>
            <a:fld id="{68A9423C-4983-41F1-A5CB-CA7479874DC3}" type="slidenum">
              <a:rPr lang="en-US" smtClean="0"/>
              <a:t>4</a:t>
            </a:fld>
            <a:endParaRPr lang="en-US" dirty="0"/>
          </a:p>
        </p:txBody>
      </p:sp>
    </p:spTree>
    <p:extLst>
      <p:ext uri="{BB962C8B-B14F-4D97-AF65-F5344CB8AC3E}">
        <p14:creationId xmlns:p14="http://schemas.microsoft.com/office/powerpoint/2010/main" val="2899687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Overview of ESSA: Transition and Implementation</a:t>
            </a:r>
          </a:p>
        </p:txBody>
      </p:sp>
      <p:sp>
        <p:nvSpPr>
          <p:cNvPr id="3" name="Content Placeholder 2"/>
          <p:cNvSpPr>
            <a:spLocks noGrp="1"/>
          </p:cNvSpPr>
          <p:nvPr>
            <p:ph idx="1"/>
          </p:nvPr>
        </p:nvSpPr>
        <p:spPr/>
        <p:txBody>
          <a:bodyPr>
            <a:normAutofit fontScale="85000" lnSpcReduction="20000"/>
          </a:bodyPr>
          <a:lstStyle/>
          <a:p>
            <a:r>
              <a:rPr lang="en-US" dirty="0"/>
              <a:t>States and districts are required to continue to implement the activities and programs they have in place now through the end of the 2015-16 school year.</a:t>
            </a:r>
          </a:p>
          <a:p>
            <a:pPr marL="0" indent="0">
              <a:buNone/>
            </a:pPr>
            <a:endParaRPr lang="en-US" dirty="0"/>
          </a:p>
          <a:p>
            <a:r>
              <a:rPr lang="en-US" dirty="0"/>
              <a:t>The majority of funds in the 2016-17 school year will be administered in accordance with NCLB.</a:t>
            </a:r>
          </a:p>
          <a:p>
            <a:pPr marL="0" indent="0">
              <a:buNone/>
            </a:pPr>
            <a:endParaRPr lang="en-US" dirty="0"/>
          </a:p>
          <a:p>
            <a:r>
              <a:rPr lang="en-US" dirty="0"/>
              <a:t>Transition FAQs and additional resources are available on USDE’s ESSA webpage at </a:t>
            </a:r>
            <a:r>
              <a:rPr lang="en-US" dirty="0">
                <a:hlinkClick r:id="rId2"/>
              </a:rPr>
              <a:t>www.ed.gov/ESSA</a:t>
            </a:r>
            <a:r>
              <a:rPr lang="en-US" dirty="0"/>
              <a:t>.</a:t>
            </a:r>
          </a:p>
          <a:p>
            <a:endParaRPr lang="en-US" dirty="0"/>
          </a:p>
        </p:txBody>
      </p:sp>
      <p:sp>
        <p:nvSpPr>
          <p:cNvPr id="4" name="Slide Number Placeholder 3"/>
          <p:cNvSpPr>
            <a:spLocks noGrp="1"/>
          </p:cNvSpPr>
          <p:nvPr>
            <p:ph type="sldNum" sz="quarter" idx="12"/>
          </p:nvPr>
        </p:nvSpPr>
        <p:spPr/>
        <p:txBody>
          <a:bodyPr/>
          <a:lstStyle/>
          <a:p>
            <a:fld id="{68A9423C-4983-41F1-A5CB-CA7479874DC3}" type="slidenum">
              <a:rPr lang="en-US" smtClean="0">
                <a:solidFill>
                  <a:srgbClr val="004884"/>
                </a:solidFill>
              </a:rPr>
              <a:pPr/>
              <a:t>5</a:t>
            </a:fld>
            <a:endParaRPr lang="en-US" dirty="0">
              <a:solidFill>
                <a:srgbClr val="004884"/>
              </a:solidFill>
            </a:endParaRPr>
          </a:p>
        </p:txBody>
      </p:sp>
    </p:spTree>
    <p:extLst>
      <p:ext uri="{BB962C8B-B14F-4D97-AF65-F5344CB8AC3E}">
        <p14:creationId xmlns:p14="http://schemas.microsoft.com/office/powerpoint/2010/main" val="2889094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143000"/>
          </a:xfrm>
        </p:spPr>
        <p:txBody>
          <a:bodyPr>
            <a:normAutofit fontScale="90000"/>
          </a:bodyPr>
          <a:lstStyle/>
          <a:p>
            <a:r>
              <a:rPr lang="en-US" dirty="0"/>
              <a:t>ESSA Proposed USDE Regulations: Indicators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67038249"/>
              </p:ext>
            </p:extLst>
          </p:nvPr>
        </p:nvGraphicFramePr>
        <p:xfrm>
          <a:off x="228600" y="1563779"/>
          <a:ext cx="8610600" cy="3886200"/>
        </p:xfrm>
        <a:graphic>
          <a:graphicData uri="http://schemas.openxmlformats.org/drawingml/2006/table">
            <a:tbl>
              <a:tblPr firstRow="1" bandRow="1">
                <a:tableStyleId>{5C22544A-7EE6-4342-B048-85BDC9FD1C3A}</a:tableStyleId>
              </a:tblPr>
              <a:tblGrid>
                <a:gridCol w="2631017">
                  <a:extLst>
                    <a:ext uri="{9D8B030D-6E8A-4147-A177-3AD203B41FA5}">
                      <a16:colId xmlns:a16="http://schemas.microsoft.com/office/drawing/2014/main" val="20000"/>
                    </a:ext>
                  </a:extLst>
                </a:gridCol>
                <a:gridCol w="5979583">
                  <a:extLst>
                    <a:ext uri="{9D8B030D-6E8A-4147-A177-3AD203B41FA5}">
                      <a16:colId xmlns:a16="http://schemas.microsoft.com/office/drawing/2014/main" val="20001"/>
                    </a:ext>
                  </a:extLst>
                </a:gridCol>
              </a:tblGrid>
              <a:tr h="417422">
                <a:tc>
                  <a:txBody>
                    <a:bodyPr/>
                    <a:lstStyle/>
                    <a:p>
                      <a:pPr algn="ctr"/>
                      <a:r>
                        <a:rPr lang="en-US" dirty="0"/>
                        <a:t>Indicator</a:t>
                      </a:r>
                    </a:p>
                  </a:txBody>
                  <a:tcPr/>
                </a:tc>
                <a:tc>
                  <a:txBody>
                    <a:bodyPr/>
                    <a:lstStyle/>
                    <a:p>
                      <a:pPr algn="ctr"/>
                      <a:r>
                        <a:rPr lang="en-US" dirty="0"/>
                        <a:t>Key Proposed Regulatory Requirement(s)</a:t>
                      </a:r>
                    </a:p>
                  </a:txBody>
                  <a:tcPr/>
                </a:tc>
                <a:extLst>
                  <a:ext uri="{0D108BD9-81ED-4DB2-BD59-A6C34878D82A}">
                    <a16:rowId xmlns:a16="http://schemas.microsoft.com/office/drawing/2014/main" val="10000"/>
                  </a:ext>
                </a:extLst>
              </a:tr>
              <a:tr h="877978">
                <a:tc>
                  <a:txBody>
                    <a:bodyPr/>
                    <a:lstStyle/>
                    <a:p>
                      <a:pPr algn="ctr"/>
                      <a:r>
                        <a:rPr lang="en-US" dirty="0"/>
                        <a:t>Academic Proficiency as Measured through Assessments</a:t>
                      </a:r>
                    </a:p>
                  </a:txBody>
                  <a:tcPr anchor="ctr"/>
                </a:tc>
                <a:tc>
                  <a:txBody>
                    <a:bodyPr/>
                    <a:lstStyle/>
                    <a:p>
                      <a:pPr algn="l"/>
                      <a:r>
                        <a:rPr lang="en-US" dirty="0"/>
                        <a:t>•Must equally weight ELA and math</a:t>
                      </a:r>
                    </a:p>
                    <a:p>
                      <a:pPr algn="l"/>
                      <a:r>
                        <a:rPr lang="en-US" dirty="0"/>
                        <a:t>•For high schools, indicator may also include growth</a:t>
                      </a:r>
                    </a:p>
                  </a:txBody>
                  <a:tcPr/>
                </a:tc>
                <a:extLst>
                  <a:ext uri="{0D108BD9-81ED-4DB2-BD59-A6C34878D82A}">
                    <a16:rowId xmlns:a16="http://schemas.microsoft.com/office/drawing/2014/main" val="10001"/>
                  </a:ext>
                </a:extLst>
              </a:tr>
              <a:tr h="877978">
                <a:tc>
                  <a:txBody>
                    <a:bodyPr/>
                    <a:lstStyle/>
                    <a:p>
                      <a:pPr algn="ctr"/>
                      <a:r>
                        <a:rPr lang="en-US" dirty="0"/>
                        <a:t>High School </a:t>
                      </a:r>
                    </a:p>
                    <a:p>
                      <a:pPr algn="ctr"/>
                      <a:r>
                        <a:rPr lang="en-US" dirty="0"/>
                        <a:t>Graduation Rate</a:t>
                      </a:r>
                    </a:p>
                  </a:txBody>
                  <a:tcPr anchor="ctr"/>
                </a:tc>
                <a:tc>
                  <a:txBody>
                    <a:bodyPr/>
                    <a:lstStyle/>
                    <a:p>
                      <a:pPr algn="l"/>
                      <a:r>
                        <a:rPr lang="en-US" dirty="0"/>
                        <a:t>•Must be based on four year adjusted cohort graduation rate</a:t>
                      </a:r>
                    </a:p>
                    <a:p>
                      <a:pPr algn="l"/>
                      <a:r>
                        <a:rPr lang="en-US" dirty="0"/>
                        <a:t>•May also include an extended year graduation rate</a:t>
                      </a:r>
                    </a:p>
                  </a:txBody>
                  <a:tcPr/>
                </a:tc>
                <a:extLst>
                  <a:ext uri="{0D108BD9-81ED-4DB2-BD59-A6C34878D82A}">
                    <a16:rowId xmlns:a16="http://schemas.microsoft.com/office/drawing/2014/main" val="10002"/>
                  </a:ext>
                </a:extLst>
              </a:tr>
              <a:tr h="877978">
                <a:tc>
                  <a:txBody>
                    <a:bodyPr/>
                    <a:lstStyle/>
                    <a:p>
                      <a:pPr algn="ctr"/>
                      <a:r>
                        <a:rPr lang="en-US" dirty="0"/>
                        <a:t>Elementary/Middle School Academic Progress Indicator</a:t>
                      </a:r>
                    </a:p>
                  </a:txBody>
                  <a:tcPr anchor="ctr"/>
                </a:tc>
                <a:tc>
                  <a:txBody>
                    <a:bodyPr/>
                    <a:lstStyle/>
                    <a:p>
                      <a:pPr algn="l"/>
                      <a:r>
                        <a:rPr lang="en-US" dirty="0"/>
                        <a:t>•Growth on academic assessments or another indicator</a:t>
                      </a:r>
                    </a:p>
                  </a:txBody>
                  <a:tcPr/>
                </a:tc>
                <a:extLst>
                  <a:ext uri="{0D108BD9-81ED-4DB2-BD59-A6C34878D82A}">
                    <a16:rowId xmlns:a16="http://schemas.microsoft.com/office/drawing/2014/main" val="10003"/>
                  </a:ext>
                </a:extLst>
              </a:tr>
              <a:tr h="725578">
                <a:tc>
                  <a:txBody>
                    <a:bodyPr/>
                    <a:lstStyle/>
                    <a:p>
                      <a:pPr algn="ctr"/>
                      <a:r>
                        <a:rPr lang="en-US" dirty="0"/>
                        <a:t>Acquisition of English Language Proficiency</a:t>
                      </a:r>
                    </a:p>
                  </a:txBody>
                  <a:tcPr anchor="ctr"/>
                </a:tc>
                <a:tc>
                  <a:txBody>
                    <a:bodyPr/>
                    <a:lstStyle/>
                    <a:p>
                      <a:pPr algn="l"/>
                      <a:r>
                        <a:rPr lang="en-US" dirty="0"/>
                        <a:t>•Measures of progress</a:t>
                      </a:r>
                      <a:r>
                        <a:rPr lang="en-US" baseline="0" dirty="0"/>
                        <a:t> for English language learners towards attaining English language proficiency </a:t>
                      </a:r>
                      <a:endParaRPr lang="en-US" dirty="0"/>
                    </a:p>
                  </a:txBody>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fld id="{68A9423C-4983-41F1-A5CB-CA7479874DC3}" type="slidenum">
              <a:rPr lang="en-US" smtClean="0">
                <a:solidFill>
                  <a:srgbClr val="004884"/>
                </a:solidFill>
              </a:rPr>
              <a:pPr/>
              <a:t>6</a:t>
            </a:fld>
            <a:endParaRPr lang="en-US" dirty="0">
              <a:solidFill>
                <a:srgbClr val="004884"/>
              </a:solidFill>
            </a:endParaRPr>
          </a:p>
        </p:txBody>
      </p:sp>
      <p:sp>
        <p:nvSpPr>
          <p:cNvPr id="6" name="Rectangle 5"/>
          <p:cNvSpPr/>
          <p:nvPr/>
        </p:nvSpPr>
        <p:spPr>
          <a:xfrm>
            <a:off x="304800" y="5791200"/>
            <a:ext cx="8229600" cy="369332"/>
          </a:xfrm>
          <a:prstGeom prst="rect">
            <a:avLst/>
          </a:prstGeom>
        </p:spPr>
        <p:txBody>
          <a:bodyPr wrap="square">
            <a:spAutoFit/>
          </a:bodyPr>
          <a:lstStyle/>
          <a:p>
            <a:r>
              <a:rPr lang="en-US" dirty="0">
                <a:solidFill>
                  <a:srgbClr val="002C51"/>
                </a:solidFill>
              </a:rPr>
              <a:t>Note: all indicators must include at least 3 levels of performance</a:t>
            </a:r>
          </a:p>
        </p:txBody>
      </p:sp>
    </p:spTree>
    <p:extLst>
      <p:ext uri="{BB962C8B-B14F-4D97-AF65-F5344CB8AC3E}">
        <p14:creationId xmlns:p14="http://schemas.microsoft.com/office/powerpoint/2010/main" val="3634516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ESSA Proposed USDE Regulations: Indicators (cont.)</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69768792"/>
              </p:ext>
            </p:extLst>
          </p:nvPr>
        </p:nvGraphicFramePr>
        <p:xfrm>
          <a:off x="228600" y="1524000"/>
          <a:ext cx="8610600" cy="4577080"/>
        </p:xfrm>
        <a:graphic>
          <a:graphicData uri="http://schemas.openxmlformats.org/drawingml/2006/table">
            <a:tbl>
              <a:tblPr firstRow="1" bandRow="1">
                <a:tableStyleId>{5C22544A-7EE6-4342-B048-85BDC9FD1C3A}</a:tableStyleId>
              </a:tblPr>
              <a:tblGrid>
                <a:gridCol w="3810000">
                  <a:extLst>
                    <a:ext uri="{9D8B030D-6E8A-4147-A177-3AD203B41FA5}">
                      <a16:colId xmlns:a16="http://schemas.microsoft.com/office/drawing/2014/main" val="20000"/>
                    </a:ext>
                  </a:extLst>
                </a:gridCol>
                <a:gridCol w="4800600">
                  <a:extLst>
                    <a:ext uri="{9D8B030D-6E8A-4147-A177-3AD203B41FA5}">
                      <a16:colId xmlns:a16="http://schemas.microsoft.com/office/drawing/2014/main" val="20001"/>
                    </a:ext>
                  </a:extLst>
                </a:gridCol>
              </a:tblGrid>
              <a:tr h="370840">
                <a:tc>
                  <a:txBody>
                    <a:bodyPr/>
                    <a:lstStyle/>
                    <a:p>
                      <a:pPr algn="ctr"/>
                      <a:r>
                        <a:rPr lang="en-US" dirty="0"/>
                        <a:t>Indicator</a:t>
                      </a:r>
                    </a:p>
                  </a:txBody>
                  <a:tcPr/>
                </a:tc>
                <a:tc>
                  <a:txBody>
                    <a:bodyPr/>
                    <a:lstStyle/>
                    <a:p>
                      <a:pPr algn="ctr"/>
                      <a:r>
                        <a:rPr lang="en-US" dirty="0"/>
                        <a:t>Key Proposed Regulatory Requirement(s)</a:t>
                      </a:r>
                    </a:p>
                  </a:txBody>
                  <a:tcPr/>
                </a:tc>
                <a:extLst>
                  <a:ext uri="{0D108BD9-81ED-4DB2-BD59-A6C34878D82A}">
                    <a16:rowId xmlns:a16="http://schemas.microsoft.com/office/drawing/2014/main" val="10000"/>
                  </a:ext>
                </a:extLst>
              </a:tr>
              <a:tr h="370840">
                <a:tc>
                  <a:txBody>
                    <a:bodyPr/>
                    <a:lstStyle/>
                    <a:p>
                      <a:pPr algn="ctr"/>
                      <a:r>
                        <a:rPr lang="en-US" dirty="0"/>
                        <a:t>School Quality or Student Success</a:t>
                      </a:r>
                    </a:p>
                  </a:txBody>
                  <a:tcPr/>
                </a:tc>
                <a:tc>
                  <a:txBody>
                    <a:bodyPr/>
                    <a:lstStyle/>
                    <a:p>
                      <a:pPr marL="285750" indent="-285750">
                        <a:buFont typeface="Arial" panose="020B0604020202020204" pitchFamily="34" charset="0"/>
                        <a:buChar char="•"/>
                      </a:pPr>
                      <a:r>
                        <a:rPr lang="en-US" dirty="0"/>
                        <a:t>Must be different from other indicators in state’s accountability system;</a:t>
                      </a:r>
                    </a:p>
                    <a:p>
                      <a:pPr marL="285750" indent="-285750">
                        <a:buFont typeface="Arial" panose="020B0604020202020204" pitchFamily="34" charset="0"/>
                        <a:buChar char="•"/>
                      </a:pPr>
                      <a:r>
                        <a:rPr lang="en-US" dirty="0"/>
                        <a:t>Must be valid, reliable, and comparable;</a:t>
                      </a:r>
                    </a:p>
                    <a:p>
                      <a:pPr marL="285750" indent="-285750">
                        <a:buFont typeface="Arial" panose="020B0604020202020204" pitchFamily="34" charset="0"/>
                        <a:buChar char="•"/>
                      </a:pPr>
                      <a:r>
                        <a:rPr lang="en-US" dirty="0"/>
                        <a:t>Must be capable of disaggregation by subgroup;</a:t>
                      </a:r>
                    </a:p>
                    <a:p>
                      <a:pPr marL="285750" indent="-285750">
                        <a:buFont typeface="Arial" panose="020B0604020202020204" pitchFamily="34" charset="0"/>
                        <a:buChar char="•"/>
                      </a:pPr>
                      <a:r>
                        <a:rPr lang="en-US" dirty="0"/>
                        <a:t>Cannot change the status of identified schools w/o significant progress on at least one other indicator (mechanism for ensuring academic indicators have “much greater weight,” as required in statute);</a:t>
                      </a:r>
                    </a:p>
                    <a:p>
                      <a:pPr marL="285750" indent="-285750">
                        <a:buFont typeface="Arial" panose="020B0604020202020204" pitchFamily="34" charset="0"/>
                        <a:buChar char="•"/>
                      </a:pPr>
                      <a:r>
                        <a:rPr lang="en-US" dirty="0"/>
                        <a:t>Progress must be likely to increase student achievement or HS graduation rate; and</a:t>
                      </a:r>
                    </a:p>
                    <a:p>
                      <a:pPr marL="285750" indent="-285750">
                        <a:buFont typeface="Arial" panose="020B0604020202020204" pitchFamily="34" charset="0"/>
                        <a:buChar char="•"/>
                      </a:pPr>
                      <a:r>
                        <a:rPr lang="en-US" dirty="0"/>
                        <a:t>Must aid in the meaningful differentiation of schools.</a:t>
                      </a:r>
                    </a:p>
                  </a:txBody>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fld id="{68A9423C-4983-41F1-A5CB-CA7479874DC3}" type="slidenum">
              <a:rPr lang="en-US" smtClean="0">
                <a:solidFill>
                  <a:srgbClr val="004884"/>
                </a:solidFill>
              </a:rPr>
              <a:pPr/>
              <a:t>7</a:t>
            </a:fld>
            <a:endParaRPr lang="en-US" dirty="0">
              <a:solidFill>
                <a:srgbClr val="004884"/>
              </a:solidFill>
            </a:endParaRPr>
          </a:p>
        </p:txBody>
      </p:sp>
    </p:spTree>
    <p:extLst>
      <p:ext uri="{BB962C8B-B14F-4D97-AF65-F5344CB8AC3E}">
        <p14:creationId xmlns:p14="http://schemas.microsoft.com/office/powerpoint/2010/main" val="2401079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ESSA Proposed USDE Regulations: Student Subgroups</a:t>
            </a:r>
          </a:p>
        </p:txBody>
      </p:sp>
      <p:sp>
        <p:nvSpPr>
          <p:cNvPr id="3" name="Content Placeholder 2"/>
          <p:cNvSpPr>
            <a:spLocks noGrp="1"/>
          </p:cNvSpPr>
          <p:nvPr>
            <p:ph idx="1"/>
          </p:nvPr>
        </p:nvSpPr>
        <p:spPr/>
        <p:txBody>
          <a:bodyPr>
            <a:normAutofit fontScale="92500" lnSpcReduction="20000"/>
          </a:bodyPr>
          <a:lstStyle/>
          <a:p>
            <a:r>
              <a:rPr lang="en-US" dirty="0"/>
              <a:t>“Super subgroups” are not permitted in place of individual subgroups, but may supplement them.</a:t>
            </a:r>
          </a:p>
          <a:p>
            <a:r>
              <a:rPr lang="en-US" dirty="0"/>
              <a:t>N-size must be less than 30 or must be approved by USDE; lower N-sizes are permitted for reporting purposes.</a:t>
            </a:r>
          </a:p>
          <a:p>
            <a:r>
              <a:rPr lang="en-US" dirty="0"/>
              <a:t>Former EL students may continue to be counted for up to 4 years in the EL subgroup count; these students would continue to count towards the EL subgroup N-size.</a:t>
            </a:r>
          </a:p>
        </p:txBody>
      </p:sp>
      <p:sp>
        <p:nvSpPr>
          <p:cNvPr id="4" name="Slide Number Placeholder 3"/>
          <p:cNvSpPr>
            <a:spLocks noGrp="1"/>
          </p:cNvSpPr>
          <p:nvPr>
            <p:ph type="sldNum" sz="quarter" idx="12"/>
          </p:nvPr>
        </p:nvSpPr>
        <p:spPr/>
        <p:txBody>
          <a:bodyPr/>
          <a:lstStyle/>
          <a:p>
            <a:fld id="{68A9423C-4983-41F1-A5CB-CA7479874DC3}" type="slidenum">
              <a:rPr lang="en-US" smtClean="0">
                <a:solidFill>
                  <a:srgbClr val="004884"/>
                </a:solidFill>
              </a:rPr>
              <a:pPr/>
              <a:t>8</a:t>
            </a:fld>
            <a:endParaRPr lang="en-US" dirty="0">
              <a:solidFill>
                <a:srgbClr val="004884"/>
              </a:solidFill>
            </a:endParaRPr>
          </a:p>
        </p:txBody>
      </p:sp>
    </p:spTree>
    <p:extLst>
      <p:ext uri="{BB962C8B-B14F-4D97-AF65-F5344CB8AC3E}">
        <p14:creationId xmlns:p14="http://schemas.microsoft.com/office/powerpoint/2010/main" val="733029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ESSA Statutory Accountability Provisions: Participation Rate</a:t>
            </a:r>
          </a:p>
        </p:txBody>
      </p:sp>
      <p:sp>
        <p:nvSpPr>
          <p:cNvPr id="3" name="Content Placeholder 2"/>
          <p:cNvSpPr>
            <a:spLocks noGrp="1"/>
          </p:cNvSpPr>
          <p:nvPr>
            <p:ph idx="1"/>
          </p:nvPr>
        </p:nvSpPr>
        <p:spPr>
          <a:xfrm>
            <a:off x="304800" y="1600200"/>
            <a:ext cx="8305800" cy="4648200"/>
          </a:xfrm>
        </p:spPr>
        <p:txBody>
          <a:bodyPr>
            <a:normAutofit fontScale="70000" lnSpcReduction="20000"/>
          </a:bodyPr>
          <a:lstStyle/>
          <a:p>
            <a:pPr lvl="0"/>
            <a:r>
              <a:rPr lang="en-US" sz="3100" dirty="0">
                <a:solidFill>
                  <a:srgbClr val="002C51"/>
                </a:solidFill>
              </a:rPr>
              <a:t>The law requires that each state must:</a:t>
            </a:r>
          </a:p>
          <a:p>
            <a:pPr marL="400050" lvl="1" indent="0">
              <a:buNone/>
            </a:pPr>
            <a:r>
              <a:rPr lang="en-US" sz="2900" dirty="0">
                <a:solidFill>
                  <a:srgbClr val="002C51"/>
                </a:solidFill>
              </a:rPr>
              <a:t>“Calculate any measure in the Academic Achievement indicator under 200.14(b)(1) so that the denominator of such measures for all students and all students in each subgroup includes the greater of –</a:t>
            </a:r>
          </a:p>
          <a:p>
            <a:pPr marL="400050" lvl="1" indent="0">
              <a:buNone/>
            </a:pPr>
            <a:r>
              <a:rPr lang="en-US" sz="2900" dirty="0">
                <a:solidFill>
                  <a:srgbClr val="002C51"/>
                </a:solidFill>
              </a:rPr>
              <a:t>	(</a:t>
            </a:r>
            <a:r>
              <a:rPr lang="en-US" sz="2900" dirty="0" err="1">
                <a:solidFill>
                  <a:srgbClr val="002C51"/>
                </a:solidFill>
              </a:rPr>
              <a:t>i</a:t>
            </a:r>
            <a:r>
              <a:rPr lang="en-US" sz="2900" dirty="0">
                <a:solidFill>
                  <a:srgbClr val="002C51"/>
                </a:solidFill>
              </a:rPr>
              <a:t>) 95 percent of all students in the grades assessed who are enrolled in the school; or</a:t>
            </a:r>
          </a:p>
          <a:p>
            <a:pPr marL="400050" lvl="1" indent="0">
              <a:buNone/>
            </a:pPr>
            <a:r>
              <a:rPr lang="en-US" sz="2900" dirty="0">
                <a:solidFill>
                  <a:srgbClr val="002C51"/>
                </a:solidFill>
              </a:rPr>
              <a:t>	(ii) The number of all such students enrolled in the school who are participating in the assessments required under section 111(b)(2)(B)(v)(I) of the Act.”</a:t>
            </a:r>
          </a:p>
          <a:p>
            <a:pPr marL="400050" lvl="1" indent="0">
              <a:buNone/>
            </a:pPr>
            <a:endParaRPr lang="en-US" sz="2900" dirty="0">
              <a:solidFill>
                <a:srgbClr val="002C51"/>
              </a:solidFill>
            </a:endParaRPr>
          </a:p>
          <a:p>
            <a:pPr marL="400050" lvl="1" indent="0">
              <a:buNone/>
            </a:pPr>
            <a:r>
              <a:rPr lang="en-US" sz="2900" u="sng" dirty="0">
                <a:solidFill>
                  <a:srgbClr val="002C51"/>
                </a:solidFill>
              </a:rPr>
              <a:t>Note</a:t>
            </a:r>
            <a:r>
              <a:rPr lang="en-US" sz="2900" dirty="0">
                <a:solidFill>
                  <a:srgbClr val="002C51"/>
                </a:solidFill>
              </a:rPr>
              <a:t>:  According to USDE draft rulemaking on reports cards, when reporting students at each level of achievement, the state must report both the results using the methodology above and one in which the denominator is the number of students with a valid test score. </a:t>
            </a:r>
          </a:p>
        </p:txBody>
      </p:sp>
      <p:sp>
        <p:nvSpPr>
          <p:cNvPr id="4" name="Slide Number Placeholder 3"/>
          <p:cNvSpPr>
            <a:spLocks noGrp="1"/>
          </p:cNvSpPr>
          <p:nvPr>
            <p:ph type="sldNum" sz="quarter" idx="12"/>
          </p:nvPr>
        </p:nvSpPr>
        <p:spPr/>
        <p:txBody>
          <a:bodyPr/>
          <a:lstStyle/>
          <a:p>
            <a:fld id="{68A9423C-4983-41F1-A5CB-CA7479874DC3}" type="slidenum">
              <a:rPr lang="en-US" smtClean="0">
                <a:solidFill>
                  <a:srgbClr val="004884"/>
                </a:solidFill>
              </a:rPr>
              <a:pPr/>
              <a:t>9</a:t>
            </a:fld>
            <a:endParaRPr lang="en-US" dirty="0">
              <a:solidFill>
                <a:srgbClr val="004884"/>
              </a:solidFill>
            </a:endParaRPr>
          </a:p>
        </p:txBody>
      </p:sp>
    </p:spTree>
    <p:extLst>
      <p:ext uri="{BB962C8B-B14F-4D97-AF65-F5344CB8AC3E}">
        <p14:creationId xmlns:p14="http://schemas.microsoft.com/office/powerpoint/2010/main" val="3868840133"/>
      </p:ext>
    </p:extLst>
  </p:cSld>
  <p:clrMapOvr>
    <a:masterClrMapping/>
  </p:clrMapOvr>
</p:sld>
</file>

<file path=ppt/theme/theme1.xml><?xml version="1.0" encoding="utf-8"?>
<a:theme xmlns:a="http://schemas.openxmlformats.org/drawingml/2006/main" name="NewEngageTheme">
  <a:themeElements>
    <a:clrScheme name="EngageNY">
      <a:dk1>
        <a:srgbClr val="002C51"/>
      </a:dk1>
      <a:lt1>
        <a:sysClr val="window" lastClr="FFFFFF"/>
      </a:lt1>
      <a:dk2>
        <a:srgbClr val="004884"/>
      </a:dk2>
      <a:lt2>
        <a:srgbClr val="EFEFEF"/>
      </a:lt2>
      <a:accent1>
        <a:srgbClr val="4477AA"/>
      </a:accent1>
      <a:accent2>
        <a:srgbClr val="006600"/>
      </a:accent2>
      <a:accent3>
        <a:srgbClr val="003300"/>
      </a:accent3>
      <a:accent4>
        <a:srgbClr val="002C51"/>
      </a:accent4>
      <a:accent5>
        <a:srgbClr val="FECD0B"/>
      </a:accent5>
      <a:accent6>
        <a:srgbClr val="990000"/>
      </a:accent6>
      <a:hlink>
        <a:srgbClr val="0000FF"/>
      </a:hlink>
      <a:folHlink>
        <a:srgbClr val="800080"/>
      </a:folHlink>
    </a:clrScheme>
    <a:fontScheme name="Helvetica">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NewEngageTheme">
  <a:themeElements>
    <a:clrScheme name="EngageNY">
      <a:dk1>
        <a:srgbClr val="002C51"/>
      </a:dk1>
      <a:lt1>
        <a:sysClr val="window" lastClr="FFFFFF"/>
      </a:lt1>
      <a:dk2>
        <a:srgbClr val="004884"/>
      </a:dk2>
      <a:lt2>
        <a:srgbClr val="EFEFEF"/>
      </a:lt2>
      <a:accent1>
        <a:srgbClr val="4477AA"/>
      </a:accent1>
      <a:accent2>
        <a:srgbClr val="006600"/>
      </a:accent2>
      <a:accent3>
        <a:srgbClr val="003300"/>
      </a:accent3>
      <a:accent4>
        <a:srgbClr val="002C51"/>
      </a:accent4>
      <a:accent5>
        <a:srgbClr val="FECD0B"/>
      </a:accent5>
      <a:accent6>
        <a:srgbClr val="990000"/>
      </a:accent6>
      <a:hlink>
        <a:srgbClr val="0000FF"/>
      </a:hlink>
      <a:folHlink>
        <a:srgbClr val="800080"/>
      </a:folHlink>
    </a:clrScheme>
    <a:fontScheme name="Helvetica">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9279</TotalTime>
  <Words>2334</Words>
  <Application>Microsoft Office PowerPoint</Application>
  <PresentationFormat>On-screen Show (4:3)</PresentationFormat>
  <Paragraphs>207</Paragraphs>
  <Slides>25</Slides>
  <Notes>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25</vt:i4>
      </vt:variant>
    </vt:vector>
  </HeadingPairs>
  <TitlesOfParts>
    <vt:vector size="31" baseType="lpstr">
      <vt:lpstr>Arial</vt:lpstr>
      <vt:lpstr>Calibri</vt:lpstr>
      <vt:lpstr>Helvetica</vt:lpstr>
      <vt:lpstr>Rockwell</vt:lpstr>
      <vt:lpstr>NewEngageTheme</vt:lpstr>
      <vt:lpstr>1_NewEngageTheme</vt:lpstr>
      <vt:lpstr> Every Student Succeeds Act (ESSA) Negotiated Rulemaking   Committee of Practitioners Presented by Ira Schwartz July 12, 2016  </vt:lpstr>
      <vt:lpstr>Every Student Succeeds Act (ESSA): Basic Elements of Proposed Regulations</vt:lpstr>
      <vt:lpstr>Overview of ESSA – Accountability, Data Reporting and State Plans</vt:lpstr>
      <vt:lpstr>ESSA: Basic Elements of Proposed Regulations</vt:lpstr>
      <vt:lpstr>Overview of ESSA: Transition and Implementation</vt:lpstr>
      <vt:lpstr>ESSA Proposed USDE Regulations: Indicators</vt:lpstr>
      <vt:lpstr>ESSA Proposed USDE Regulations: Indicators (cont.)</vt:lpstr>
      <vt:lpstr>ESSA Proposed USDE Regulations: Student Subgroups</vt:lpstr>
      <vt:lpstr>ESSA Statutory Accountability Provisions: Participation Rate</vt:lpstr>
      <vt:lpstr>ESSA Statutory Accountability Provisions: Participation Rate</vt:lpstr>
      <vt:lpstr>ESSA Proposed Regulations: Test Participation</vt:lpstr>
      <vt:lpstr>ESSA Proposed Regulations: School Identification</vt:lpstr>
      <vt:lpstr>ESSA Proposed Regulations: Identification for Comprehensive Support and Improvement</vt:lpstr>
      <vt:lpstr>ESSA Proposed Regulations: Identification for Targeted Support and Improvement</vt:lpstr>
      <vt:lpstr>ESSA Proposed Regulations: Interventions for School Improvement</vt:lpstr>
      <vt:lpstr>ESSA Proposed Regulations: School Improvement Plans</vt:lpstr>
      <vt:lpstr>ESSA Proposed Regulations:  School Interventions</vt:lpstr>
      <vt:lpstr>ESSA Proposed Regulations – Funding Under Section 1003</vt:lpstr>
      <vt:lpstr>ESSA Proposed Regulations: Consolidated State Plans</vt:lpstr>
      <vt:lpstr>ESSA Proposed Regulations: Consolidated State Plans (cont.)</vt:lpstr>
      <vt:lpstr>Council of Chief State School Officers (CCSSO) Proposed Comments</vt:lpstr>
      <vt:lpstr>ESEA Proposed Regulations: Assessments</vt:lpstr>
      <vt:lpstr>ESSA Proposed Regulations: Academic Assessments</vt:lpstr>
      <vt:lpstr>ESSA Proposed Regulations: Innovative Assessment Demonstration Authority</vt:lpstr>
      <vt:lpstr>Next Steps</vt:lpstr>
    </vt:vector>
  </TitlesOfParts>
  <Company>NYSED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New York State Education Department</dc:creator>
  <cp:lastModifiedBy>Linda Kim</cp:lastModifiedBy>
  <cp:revision>217</cp:revision>
  <cp:lastPrinted>2016-07-07T17:58:46Z</cp:lastPrinted>
  <dcterms:created xsi:type="dcterms:W3CDTF">2016-01-21T16:13:50Z</dcterms:created>
  <dcterms:modified xsi:type="dcterms:W3CDTF">2020-11-05T15:50:33Z</dcterms:modified>
</cp:coreProperties>
</file>