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60" r:id="rId3"/>
    <p:sldId id="264" r:id="rId4"/>
    <p:sldId id="265" r:id="rId5"/>
    <p:sldId id="266" r:id="rId6"/>
    <p:sldId id="267" r:id="rId7"/>
    <p:sldId id="268" r:id="rId8"/>
    <p:sldId id="269" r:id="rId9"/>
    <p:sldId id="270" r:id="rId10"/>
    <p:sldId id="272" r:id="rId11"/>
    <p:sldId id="271" r:id="rId12"/>
    <p:sldId id="274" r:id="rId13"/>
    <p:sldId id="275" r:id="rId14"/>
    <p:sldId id="273" r:id="rId15"/>
    <p:sldId id="279" r:id="rId16"/>
    <p:sldId id="276" r:id="rId17"/>
    <p:sldId id="277" r:id="rId18"/>
    <p:sldId id="280" r:id="rId19"/>
    <p:sldId id="278" r:id="rId20"/>
    <p:sldId id="281" r:id="rId21"/>
    <p:sldId id="282" r:id="rId22"/>
    <p:sldId id="284" r:id="rId23"/>
    <p:sldId id="287" r:id="rId24"/>
    <p:sldId id="283" r:id="rId25"/>
    <p:sldId id="288" r:id="rId26"/>
    <p:sldId id="285" r:id="rId27"/>
    <p:sldId id="286" r:id="rId28"/>
    <p:sldId id="289" r:id="rId29"/>
    <p:sldId id="294" r:id="rId30"/>
    <p:sldId id="300" r:id="rId31"/>
    <p:sldId id="296" r:id="rId32"/>
    <p:sldId id="297" r:id="rId33"/>
    <p:sldId id="298" r:id="rId34"/>
    <p:sldId id="299" r:id="rId3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ffrey A. Fletcher" initials="JAF" lastIdx="22" clrIdx="0">
    <p:extLst>
      <p:ext uri="{19B8F6BF-5375-455C-9EA6-DF929625EA0E}">
        <p15:presenceInfo xmlns:p15="http://schemas.microsoft.com/office/powerpoint/2012/main" userId="Jeffrey A. Fletch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7B9E3"/>
    <a:srgbClr val="045CAA"/>
    <a:srgbClr val="22315E"/>
    <a:srgbClr val="D83B01"/>
    <a:srgbClr val="551700"/>
    <a:srgbClr val="FD7F03"/>
    <a:srgbClr val="78BCFF"/>
    <a:srgbClr val="3D7F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5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CCB9D525-881D-4D03-B623-40274224FB6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ltLang="en-US"/>
          </a:p>
        </p:txBody>
      </p:sp>
      <p:sp>
        <p:nvSpPr>
          <p:cNvPr id="4099" name="Rectangle 3">
            <a:extLst>
              <a:ext uri="{FF2B5EF4-FFF2-40B4-BE49-F238E27FC236}">
                <a16:creationId xmlns:a16="http://schemas.microsoft.com/office/drawing/2014/main" id="{DCFE5AAD-9112-404E-A774-C0F41340672D}"/>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ltLang="en-US"/>
          </a:p>
        </p:txBody>
      </p:sp>
      <p:sp>
        <p:nvSpPr>
          <p:cNvPr id="5124" name="Rectangle 4">
            <a:extLst>
              <a:ext uri="{FF2B5EF4-FFF2-40B4-BE49-F238E27FC236}">
                <a16:creationId xmlns:a16="http://schemas.microsoft.com/office/drawing/2014/main" id="{D6FDF648-2121-4B06-8674-D624526C91C6}"/>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a:extLst>
              <a:ext uri="{FF2B5EF4-FFF2-40B4-BE49-F238E27FC236}">
                <a16:creationId xmlns:a16="http://schemas.microsoft.com/office/drawing/2014/main" id="{DEE4D06E-C5EA-46A1-AE9A-4ECD79D829C2}"/>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4102" name="Rectangle 6">
            <a:extLst>
              <a:ext uri="{FF2B5EF4-FFF2-40B4-BE49-F238E27FC236}">
                <a16:creationId xmlns:a16="http://schemas.microsoft.com/office/drawing/2014/main" id="{88ABE6BD-7BC5-4EF2-AAC1-9A190CE8DF6C}"/>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ltLang="en-US"/>
          </a:p>
        </p:txBody>
      </p:sp>
      <p:sp>
        <p:nvSpPr>
          <p:cNvPr id="4103" name="Rectangle 7">
            <a:extLst>
              <a:ext uri="{FF2B5EF4-FFF2-40B4-BE49-F238E27FC236}">
                <a16:creationId xmlns:a16="http://schemas.microsoft.com/office/drawing/2014/main" id="{7F04FFAB-6130-4D3B-BB8C-837E49911573}"/>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B5070EC-C271-46F0-B4B5-B8256E5F74AD}" type="slidenum">
              <a:rPr lang="en-US" altLang="en-US"/>
              <a:pPr>
                <a:defRPr/>
              </a:pPr>
              <a:t>‹#›</a:t>
            </a:fld>
            <a:endParaRPr lang="en-US" altLang="en-US"/>
          </a:p>
        </p:txBody>
      </p:sp>
    </p:spTree>
    <p:extLst>
      <p:ext uri="{BB962C8B-B14F-4D97-AF65-F5344CB8AC3E}">
        <p14:creationId xmlns:p14="http://schemas.microsoft.com/office/powerpoint/2010/main" val="11842044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053D439E-1C5B-461A-8645-1041EF431209}"/>
              </a:ext>
            </a:extLst>
          </p:cNvPr>
          <p:cNvSpPr>
            <a:spLocks noGrp="1" noRot="1" noChangeAspect="1" noChangeArrowheads="1" noTextEdit="1"/>
          </p:cNvSpPr>
          <p:nvPr>
            <p:ph type="sldImg"/>
          </p:nvPr>
        </p:nvSpPr>
        <p:spPr>
          <a:ln/>
        </p:spPr>
      </p:sp>
      <p:sp>
        <p:nvSpPr>
          <p:cNvPr id="7171" name="Notes Placeholder 2">
            <a:extLst>
              <a:ext uri="{FF2B5EF4-FFF2-40B4-BE49-F238E27FC236}">
                <a16:creationId xmlns:a16="http://schemas.microsoft.com/office/drawing/2014/main" id="{48F027D9-FF57-43A9-A2E5-D10690421533}"/>
              </a:ext>
            </a:extLst>
          </p:cNvPr>
          <p:cNvSpPr>
            <a:spLocks noGrp="1" noChangeArrowheads="1"/>
          </p:cNvSpPr>
          <p:nvPr>
            <p:ph type="body" idx="1"/>
          </p:nvPr>
        </p:nvSpPr>
        <p:spPr>
          <a:noFill/>
        </p:spPr>
        <p:txBody>
          <a:bodyPr/>
          <a:lstStyle/>
          <a:p>
            <a:endParaRPr lang="en-US" altLang="en-US">
              <a:latin typeface="Arial" panose="020B0604020202020204" pitchFamily="34" charset="0"/>
            </a:endParaRPr>
          </a:p>
        </p:txBody>
      </p:sp>
      <p:sp>
        <p:nvSpPr>
          <p:cNvPr id="7172" name="Slide Number Placeholder 3">
            <a:extLst>
              <a:ext uri="{FF2B5EF4-FFF2-40B4-BE49-F238E27FC236}">
                <a16:creationId xmlns:a16="http://schemas.microsoft.com/office/drawing/2014/main" id="{C4693654-318D-49EF-AE35-F4C17AE7C81A}"/>
              </a:ext>
            </a:extLst>
          </p:cNvPr>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0C27BF4-2610-4BB8-9972-11658C76A49F}" type="slidenum">
              <a:rPr lang="en-US" altLang="en-US"/>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B5070EC-C271-46F0-B4B5-B8256E5F74AD}" type="slidenum">
              <a:rPr lang="en-US" altLang="en-US" smtClean="0"/>
              <a:pPr>
                <a:defRPr/>
              </a:pPr>
              <a:t>34</a:t>
            </a:fld>
            <a:endParaRPr lang="en-US" altLang="en-US"/>
          </a:p>
        </p:txBody>
      </p:sp>
    </p:spTree>
    <p:extLst>
      <p:ext uri="{BB962C8B-B14F-4D97-AF65-F5344CB8AC3E}">
        <p14:creationId xmlns:p14="http://schemas.microsoft.com/office/powerpoint/2010/main" val="2194816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053D439E-1C5B-461A-8645-1041EF431209}"/>
              </a:ext>
            </a:extLst>
          </p:cNvPr>
          <p:cNvSpPr>
            <a:spLocks noGrp="1" noRot="1" noChangeAspect="1" noChangeArrowheads="1" noTextEdit="1"/>
          </p:cNvSpPr>
          <p:nvPr>
            <p:ph type="sldImg"/>
          </p:nvPr>
        </p:nvSpPr>
        <p:spPr>
          <a:ln/>
        </p:spPr>
      </p:sp>
      <p:sp>
        <p:nvSpPr>
          <p:cNvPr id="7171" name="Notes Placeholder 2">
            <a:extLst>
              <a:ext uri="{FF2B5EF4-FFF2-40B4-BE49-F238E27FC236}">
                <a16:creationId xmlns:a16="http://schemas.microsoft.com/office/drawing/2014/main" id="{48F027D9-FF57-43A9-A2E5-D10690421533}"/>
              </a:ext>
            </a:extLst>
          </p:cNvPr>
          <p:cNvSpPr>
            <a:spLocks noGrp="1" noChangeArrowheads="1"/>
          </p:cNvSpPr>
          <p:nvPr>
            <p:ph type="body" idx="1"/>
          </p:nvPr>
        </p:nvSpPr>
        <p:spPr>
          <a:noFill/>
        </p:spPr>
        <p:txBody>
          <a:bodyPr/>
          <a:lstStyle/>
          <a:p>
            <a:endParaRPr lang="en-US" altLang="en-US">
              <a:latin typeface="Arial" panose="020B0604020202020204" pitchFamily="34" charset="0"/>
            </a:endParaRPr>
          </a:p>
        </p:txBody>
      </p:sp>
      <p:sp>
        <p:nvSpPr>
          <p:cNvPr id="7172" name="Slide Number Placeholder 3">
            <a:extLst>
              <a:ext uri="{FF2B5EF4-FFF2-40B4-BE49-F238E27FC236}">
                <a16:creationId xmlns:a16="http://schemas.microsoft.com/office/drawing/2014/main" id="{C4693654-318D-49EF-AE35-F4C17AE7C81A}"/>
              </a:ext>
            </a:extLst>
          </p:cNvPr>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0C27BF4-2610-4BB8-9972-11658C76A49F}" type="slidenum">
              <a:rPr lang="en-US" altLang="en-US"/>
              <a:pPr/>
              <a:t>3</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053D439E-1C5B-461A-8645-1041EF431209}"/>
              </a:ext>
            </a:extLst>
          </p:cNvPr>
          <p:cNvSpPr>
            <a:spLocks noGrp="1" noRot="1" noChangeAspect="1" noChangeArrowheads="1" noTextEdit="1"/>
          </p:cNvSpPr>
          <p:nvPr>
            <p:ph type="sldImg"/>
          </p:nvPr>
        </p:nvSpPr>
        <p:spPr>
          <a:ln/>
        </p:spPr>
      </p:sp>
      <p:sp>
        <p:nvSpPr>
          <p:cNvPr id="7171" name="Notes Placeholder 2">
            <a:extLst>
              <a:ext uri="{FF2B5EF4-FFF2-40B4-BE49-F238E27FC236}">
                <a16:creationId xmlns:a16="http://schemas.microsoft.com/office/drawing/2014/main" id="{48F027D9-FF57-43A9-A2E5-D10690421533}"/>
              </a:ext>
            </a:extLst>
          </p:cNvPr>
          <p:cNvSpPr>
            <a:spLocks noGrp="1" noChangeArrowheads="1"/>
          </p:cNvSpPr>
          <p:nvPr>
            <p:ph type="body" idx="1"/>
          </p:nvPr>
        </p:nvSpPr>
        <p:spPr>
          <a:noFill/>
        </p:spPr>
        <p:txBody>
          <a:bodyPr/>
          <a:lstStyle/>
          <a:p>
            <a:endParaRPr lang="en-US" altLang="en-US">
              <a:latin typeface="Arial" panose="020B0604020202020204" pitchFamily="34" charset="0"/>
            </a:endParaRPr>
          </a:p>
        </p:txBody>
      </p:sp>
      <p:sp>
        <p:nvSpPr>
          <p:cNvPr id="7172" name="Slide Number Placeholder 3">
            <a:extLst>
              <a:ext uri="{FF2B5EF4-FFF2-40B4-BE49-F238E27FC236}">
                <a16:creationId xmlns:a16="http://schemas.microsoft.com/office/drawing/2014/main" id="{C4693654-318D-49EF-AE35-F4C17AE7C81A}"/>
              </a:ext>
            </a:extLst>
          </p:cNvPr>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0C27BF4-2610-4BB8-9972-11658C76A49F}" type="slidenum">
              <a:rPr lang="en-US" altLang="en-US"/>
              <a:pPr/>
              <a:t>9</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B5070EC-C271-46F0-B4B5-B8256E5F74AD}" type="slidenum">
              <a:rPr lang="en-US" altLang="en-US" smtClean="0"/>
              <a:pPr>
                <a:defRPr/>
              </a:pPr>
              <a:t>18</a:t>
            </a:fld>
            <a:endParaRPr lang="en-US" altLang="en-US"/>
          </a:p>
        </p:txBody>
      </p:sp>
    </p:spTree>
    <p:extLst>
      <p:ext uri="{BB962C8B-B14F-4D97-AF65-F5344CB8AC3E}">
        <p14:creationId xmlns:p14="http://schemas.microsoft.com/office/powerpoint/2010/main" val="21948161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B5070EC-C271-46F0-B4B5-B8256E5F74AD}" type="slidenum">
              <a:rPr lang="en-US" altLang="en-US" smtClean="0"/>
              <a:pPr>
                <a:defRPr/>
              </a:pPr>
              <a:t>19</a:t>
            </a:fld>
            <a:endParaRPr lang="en-US" altLang="en-US"/>
          </a:p>
        </p:txBody>
      </p:sp>
    </p:spTree>
    <p:extLst>
      <p:ext uri="{BB962C8B-B14F-4D97-AF65-F5344CB8AC3E}">
        <p14:creationId xmlns:p14="http://schemas.microsoft.com/office/powerpoint/2010/main" val="3695517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053D439E-1C5B-461A-8645-1041EF431209}"/>
              </a:ext>
            </a:extLst>
          </p:cNvPr>
          <p:cNvSpPr>
            <a:spLocks noGrp="1" noRot="1" noChangeAspect="1" noChangeArrowheads="1" noTextEdit="1"/>
          </p:cNvSpPr>
          <p:nvPr>
            <p:ph type="sldImg"/>
          </p:nvPr>
        </p:nvSpPr>
        <p:spPr>
          <a:ln/>
        </p:spPr>
      </p:sp>
      <p:sp>
        <p:nvSpPr>
          <p:cNvPr id="7171" name="Notes Placeholder 2">
            <a:extLst>
              <a:ext uri="{FF2B5EF4-FFF2-40B4-BE49-F238E27FC236}">
                <a16:creationId xmlns:a16="http://schemas.microsoft.com/office/drawing/2014/main" id="{48F027D9-FF57-43A9-A2E5-D10690421533}"/>
              </a:ext>
            </a:extLst>
          </p:cNvPr>
          <p:cNvSpPr>
            <a:spLocks noGrp="1" noChangeArrowheads="1"/>
          </p:cNvSpPr>
          <p:nvPr>
            <p:ph type="body" idx="1"/>
          </p:nvPr>
        </p:nvSpPr>
        <p:spPr>
          <a:noFill/>
        </p:spPr>
        <p:txBody>
          <a:bodyPr/>
          <a:lstStyle/>
          <a:p>
            <a:endParaRPr lang="en-US" altLang="en-US">
              <a:latin typeface="Arial" panose="020B0604020202020204" pitchFamily="34" charset="0"/>
            </a:endParaRPr>
          </a:p>
        </p:txBody>
      </p:sp>
      <p:sp>
        <p:nvSpPr>
          <p:cNvPr id="7172" name="Slide Number Placeholder 3">
            <a:extLst>
              <a:ext uri="{FF2B5EF4-FFF2-40B4-BE49-F238E27FC236}">
                <a16:creationId xmlns:a16="http://schemas.microsoft.com/office/drawing/2014/main" id="{C4693654-318D-49EF-AE35-F4C17AE7C81A}"/>
              </a:ext>
            </a:extLst>
          </p:cNvPr>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0C27BF4-2610-4BB8-9972-11658C76A49F}" type="slidenum">
              <a:rPr lang="en-US" altLang="en-US"/>
              <a:pPr/>
              <a:t>22</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053D439E-1C5B-461A-8645-1041EF431209}"/>
              </a:ext>
            </a:extLst>
          </p:cNvPr>
          <p:cNvSpPr>
            <a:spLocks noGrp="1" noRot="1" noChangeAspect="1" noChangeArrowheads="1" noTextEdit="1"/>
          </p:cNvSpPr>
          <p:nvPr>
            <p:ph type="sldImg"/>
          </p:nvPr>
        </p:nvSpPr>
        <p:spPr>
          <a:ln/>
        </p:spPr>
      </p:sp>
      <p:sp>
        <p:nvSpPr>
          <p:cNvPr id="7171" name="Notes Placeholder 2">
            <a:extLst>
              <a:ext uri="{FF2B5EF4-FFF2-40B4-BE49-F238E27FC236}">
                <a16:creationId xmlns:a16="http://schemas.microsoft.com/office/drawing/2014/main" id="{48F027D9-FF57-43A9-A2E5-D10690421533}"/>
              </a:ext>
            </a:extLst>
          </p:cNvPr>
          <p:cNvSpPr>
            <a:spLocks noGrp="1" noChangeArrowheads="1"/>
          </p:cNvSpPr>
          <p:nvPr>
            <p:ph type="body" idx="1"/>
          </p:nvPr>
        </p:nvSpPr>
        <p:spPr>
          <a:noFill/>
        </p:spPr>
        <p:txBody>
          <a:bodyPr/>
          <a:lstStyle/>
          <a:p>
            <a:endParaRPr lang="en-US" altLang="en-US">
              <a:latin typeface="Arial" panose="020B0604020202020204" pitchFamily="34" charset="0"/>
            </a:endParaRPr>
          </a:p>
        </p:txBody>
      </p:sp>
      <p:sp>
        <p:nvSpPr>
          <p:cNvPr id="7172" name="Slide Number Placeholder 3">
            <a:extLst>
              <a:ext uri="{FF2B5EF4-FFF2-40B4-BE49-F238E27FC236}">
                <a16:creationId xmlns:a16="http://schemas.microsoft.com/office/drawing/2014/main" id="{C4693654-318D-49EF-AE35-F4C17AE7C81A}"/>
              </a:ext>
            </a:extLst>
          </p:cNvPr>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0C27BF4-2610-4BB8-9972-11658C76A49F}" type="slidenum">
              <a:rPr lang="en-US" altLang="en-US"/>
              <a:pPr/>
              <a:t>30</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B5070EC-C271-46F0-B4B5-B8256E5F74AD}" type="slidenum">
              <a:rPr lang="en-US" altLang="en-US" smtClean="0"/>
              <a:pPr>
                <a:defRPr/>
              </a:pPr>
              <a:t>32</a:t>
            </a:fld>
            <a:endParaRPr lang="en-US" altLang="en-US"/>
          </a:p>
        </p:txBody>
      </p:sp>
    </p:spTree>
    <p:extLst>
      <p:ext uri="{BB962C8B-B14F-4D97-AF65-F5344CB8AC3E}">
        <p14:creationId xmlns:p14="http://schemas.microsoft.com/office/powerpoint/2010/main" val="21948161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B5070EC-C271-46F0-B4B5-B8256E5F74AD}" type="slidenum">
              <a:rPr lang="en-US" altLang="en-US" smtClean="0"/>
              <a:pPr>
                <a:defRPr/>
              </a:pPr>
              <a:t>33</a:t>
            </a:fld>
            <a:endParaRPr lang="en-US" altLang="en-US"/>
          </a:p>
        </p:txBody>
      </p:sp>
    </p:spTree>
    <p:extLst>
      <p:ext uri="{BB962C8B-B14F-4D97-AF65-F5344CB8AC3E}">
        <p14:creationId xmlns:p14="http://schemas.microsoft.com/office/powerpoint/2010/main" val="21948161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Y:\websites\Consultant Files\logos\nysed-logo.png">
            <a:extLst>
              <a:ext uri="{FF2B5EF4-FFF2-40B4-BE49-F238E27FC236}">
                <a16:creationId xmlns:a16="http://schemas.microsoft.com/office/drawing/2014/main" id="{E09A8854-8C34-45A4-B8C5-CE572806E03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12838" y="47625"/>
            <a:ext cx="6907212"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2590800"/>
            <a:ext cx="7772400" cy="1470025"/>
          </a:xfrm>
          <a:prstGeom prst="rect">
            <a:avLst/>
          </a:prstGeom>
        </p:spPr>
        <p:txBody>
          <a:bodyPr/>
          <a:lstStyle>
            <a:lvl1pPr>
              <a:defRPr>
                <a:solidFill>
                  <a:srgbClr val="22315E"/>
                </a:solidFill>
                <a:latin typeface="+mn-lt"/>
              </a:defRPr>
            </a:lvl1pPr>
          </a:lstStyle>
          <a:p>
            <a:pPr lvl="0"/>
            <a:r>
              <a:rPr lang="en-US" altLang="en-US" noProof="0" dirty="0"/>
              <a:t>Click to edit Master title style</a:t>
            </a:r>
          </a:p>
        </p:txBody>
      </p:sp>
      <p:sp>
        <p:nvSpPr>
          <p:cNvPr id="3075" name="Rectangle 3"/>
          <p:cNvSpPr>
            <a:spLocks noGrp="1" noChangeArrowheads="1"/>
          </p:cNvSpPr>
          <p:nvPr>
            <p:ph type="subTitle" idx="1"/>
          </p:nvPr>
        </p:nvSpPr>
        <p:spPr>
          <a:xfrm>
            <a:off x="1371600" y="4267200"/>
            <a:ext cx="6400800" cy="1219200"/>
          </a:xfrm>
        </p:spPr>
        <p:txBody>
          <a:bodyPr/>
          <a:lstStyle>
            <a:lvl1pPr marL="0" indent="0" algn="ctr">
              <a:buFontTx/>
              <a:buNone/>
              <a:defRPr sz="2800">
                <a:solidFill>
                  <a:srgbClr val="045CAA"/>
                </a:solidFill>
                <a:latin typeface="+mn-lt"/>
              </a:defRPr>
            </a:lvl1pPr>
          </a:lstStyle>
          <a:p>
            <a:pPr lvl="0"/>
            <a:r>
              <a:rPr lang="en-US" altLang="en-US" noProof="0" dirty="0"/>
              <a:t>Click to edit Master subtitle style</a:t>
            </a:r>
          </a:p>
        </p:txBody>
      </p:sp>
    </p:spTree>
    <p:extLst>
      <p:ext uri="{BB962C8B-B14F-4D97-AF65-F5344CB8AC3E}">
        <p14:creationId xmlns:p14="http://schemas.microsoft.com/office/powerpoint/2010/main" val="844717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5" name="Picture 2" descr="Z:\Executive\ENGAGENY\EngageNY Files\Images\Logo - NYSED\nysed-logo-medium.jpg">
            <a:extLst>
              <a:ext uri="{FF2B5EF4-FFF2-40B4-BE49-F238E27FC236}">
                <a16:creationId xmlns:a16="http://schemas.microsoft.com/office/drawing/2014/main" id="{C098D15A-789B-4ADC-A7BB-2664F662BA3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8674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sz="half" idx="1"/>
          </p:nvPr>
        </p:nvSpPr>
        <p:spPr>
          <a:xfrm>
            <a:off x="408970" y="1027048"/>
            <a:ext cx="4038600" cy="4992752"/>
          </a:xfrm>
        </p:spPr>
        <p:txBody>
          <a:bodyPr/>
          <a:lstStyle>
            <a:lvl1pPr marL="0" indent="0">
              <a:buNone/>
              <a:defRPr sz="2400">
                <a:solidFill>
                  <a:srgbClr val="22315E"/>
                </a:solidFill>
              </a:defRPr>
            </a:lvl1pPr>
            <a:lvl2pPr marL="457200" indent="-228600">
              <a:defRPr sz="2000">
                <a:solidFill>
                  <a:srgbClr val="045CAA"/>
                </a:solidFill>
              </a:defRPr>
            </a:lvl2pPr>
            <a:lvl3pPr marL="685800" indent="-228600">
              <a:defRPr sz="20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First level</a:t>
            </a:r>
          </a:p>
          <a:p>
            <a:pPr lvl="2"/>
            <a:r>
              <a:rPr lang="en-US" dirty="0"/>
              <a:t>Second level</a:t>
            </a:r>
          </a:p>
          <a:p>
            <a:pPr lvl="3"/>
            <a:r>
              <a:rPr lang="en-US" dirty="0"/>
              <a:t>Third level</a:t>
            </a:r>
          </a:p>
          <a:p>
            <a:pPr lvl="4"/>
            <a:r>
              <a:rPr lang="en-US" dirty="0"/>
              <a:t>Fourth level</a:t>
            </a:r>
          </a:p>
        </p:txBody>
      </p:sp>
      <p:sp>
        <p:nvSpPr>
          <p:cNvPr id="11" name="Title 1"/>
          <p:cNvSpPr>
            <a:spLocks noGrp="1"/>
          </p:cNvSpPr>
          <p:nvPr>
            <p:ph type="title"/>
          </p:nvPr>
        </p:nvSpPr>
        <p:spPr>
          <a:xfrm>
            <a:off x="412018" y="0"/>
            <a:ext cx="7710417" cy="847471"/>
          </a:xfrm>
          <a:prstGeom prst="rect">
            <a:avLst/>
          </a:prstGeom>
        </p:spPr>
        <p:txBody>
          <a:bodyPr anchor="b"/>
          <a:lstStyle>
            <a:lvl1pPr algn="l">
              <a:lnSpc>
                <a:spcPts val="3600"/>
              </a:lnSpc>
              <a:defRPr>
                <a:solidFill>
                  <a:srgbClr val="22315E"/>
                </a:solidFill>
              </a:defRPr>
            </a:lvl1pPr>
          </a:lstStyle>
          <a:p>
            <a:r>
              <a:rPr lang="en-US" dirty="0"/>
              <a:t>Click to edit Master title style</a:t>
            </a:r>
          </a:p>
        </p:txBody>
      </p:sp>
      <p:sp>
        <p:nvSpPr>
          <p:cNvPr id="12" name="Content Placeholder 2"/>
          <p:cNvSpPr>
            <a:spLocks noGrp="1"/>
          </p:cNvSpPr>
          <p:nvPr>
            <p:ph sz="half" idx="11"/>
          </p:nvPr>
        </p:nvSpPr>
        <p:spPr>
          <a:xfrm>
            <a:off x="4572000" y="1027048"/>
            <a:ext cx="4038600" cy="4992752"/>
          </a:xfrm>
        </p:spPr>
        <p:txBody>
          <a:bodyPr/>
          <a:lstStyle>
            <a:lvl1pPr marL="0" indent="0">
              <a:buNone/>
              <a:defRPr sz="2400">
                <a:solidFill>
                  <a:srgbClr val="22315E"/>
                </a:solidFill>
              </a:defRPr>
            </a:lvl1pPr>
            <a:lvl2pPr marL="457200" indent="-228600">
              <a:defRPr sz="2000">
                <a:solidFill>
                  <a:srgbClr val="045CAA"/>
                </a:solidFill>
              </a:defRPr>
            </a:lvl2pPr>
            <a:lvl3pPr marL="685800" indent="-228600">
              <a:defRPr sz="20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First level</a:t>
            </a:r>
          </a:p>
          <a:p>
            <a:pPr lvl="2"/>
            <a:r>
              <a:rPr lang="en-US" dirty="0"/>
              <a:t>Second level</a:t>
            </a:r>
          </a:p>
          <a:p>
            <a:pPr lvl="3"/>
            <a:r>
              <a:rPr lang="en-US" dirty="0"/>
              <a:t>Third level</a:t>
            </a:r>
          </a:p>
          <a:p>
            <a:pPr lvl="4"/>
            <a:r>
              <a:rPr lang="en-US" dirty="0"/>
              <a:t>Fourth level</a:t>
            </a:r>
          </a:p>
        </p:txBody>
      </p:sp>
      <p:sp>
        <p:nvSpPr>
          <p:cNvPr id="7" name="Rectangle 8">
            <a:extLst>
              <a:ext uri="{FF2B5EF4-FFF2-40B4-BE49-F238E27FC236}">
                <a16:creationId xmlns:a16="http://schemas.microsoft.com/office/drawing/2014/main" id="{16B8E245-6A94-4346-9D98-0483617CDF7B}"/>
              </a:ext>
            </a:extLst>
          </p:cNvPr>
          <p:cNvSpPr>
            <a:spLocks noGrp="1" noChangeArrowheads="1"/>
          </p:cNvSpPr>
          <p:nvPr>
            <p:ph type="sldNum" sz="quarter" idx="12"/>
          </p:nvPr>
        </p:nvSpPr>
        <p:spPr/>
        <p:txBody>
          <a:bodyPr/>
          <a:lstStyle>
            <a:lvl1pPr>
              <a:defRPr smtClean="0">
                <a:solidFill>
                  <a:schemeClr val="tx1"/>
                </a:solidFill>
                <a:latin typeface="+mn-lt"/>
              </a:defRPr>
            </a:lvl1pPr>
          </a:lstStyle>
          <a:p>
            <a:pPr>
              <a:defRPr/>
            </a:pPr>
            <a:fld id="{82DA2C21-FDAC-405B-B73E-BBB76ECD0BF6}" type="slidenum">
              <a:rPr lang="en-US" altLang="en-US" smtClean="0"/>
              <a:pPr>
                <a:defRPr/>
              </a:pPr>
              <a:t>‹#›</a:t>
            </a:fld>
            <a:endParaRPr lang="en-US" altLang="en-US" dirty="0"/>
          </a:p>
        </p:txBody>
      </p:sp>
      <p:sp>
        <p:nvSpPr>
          <p:cNvPr id="8" name="Rectangle 7">
            <a:extLst>
              <a:ext uri="{FF2B5EF4-FFF2-40B4-BE49-F238E27FC236}">
                <a16:creationId xmlns:a16="http://schemas.microsoft.com/office/drawing/2014/main" id="{4119C32D-6D94-40CD-B6CA-AF79244D2998}"/>
              </a:ext>
            </a:extLst>
          </p:cNvPr>
          <p:cNvSpPr/>
          <p:nvPr userDrawn="1"/>
        </p:nvSpPr>
        <p:spPr>
          <a:xfrm>
            <a:off x="152400" y="914400"/>
            <a:ext cx="8763000" cy="45719"/>
          </a:xfrm>
          <a:prstGeom prst="rect">
            <a:avLst/>
          </a:prstGeom>
          <a:gradFill>
            <a:gsLst>
              <a:gs pos="0">
                <a:srgbClr val="045CAA"/>
              </a:gs>
              <a:gs pos="50000">
                <a:schemeClr val="bg1"/>
              </a:gs>
              <a:gs pos="100000">
                <a:srgbClr val="FD7F03"/>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8933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1E6C36F-E032-4211-8080-786A7D8C15B1}"/>
              </a:ext>
            </a:extLst>
          </p:cNvPr>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pic>
        <p:nvPicPr>
          <p:cNvPr id="7" name="Picture 2" descr="Z:\Executive\ENGAGENY\EngageNY Files\Images\Logo - NYSED\nysed-logo-medium.jpg">
            <a:extLst>
              <a:ext uri="{FF2B5EF4-FFF2-40B4-BE49-F238E27FC236}">
                <a16:creationId xmlns:a16="http://schemas.microsoft.com/office/drawing/2014/main" id="{6B4870F7-73EF-4D4E-BF4C-9143FF3F02E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8674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a:spLocks noGrp="1"/>
          </p:cNvSpPr>
          <p:nvPr>
            <p:ph type="title"/>
          </p:nvPr>
        </p:nvSpPr>
        <p:spPr>
          <a:xfrm>
            <a:off x="412018" y="0"/>
            <a:ext cx="7710417" cy="847471"/>
          </a:xfrm>
          <a:prstGeom prst="rect">
            <a:avLst/>
          </a:prstGeom>
        </p:spPr>
        <p:txBody>
          <a:bodyPr anchor="b"/>
          <a:lstStyle>
            <a:lvl1pPr algn="l">
              <a:lnSpc>
                <a:spcPts val="3600"/>
              </a:lnSpc>
              <a:defRPr>
                <a:solidFill>
                  <a:srgbClr val="22315E"/>
                </a:solidFill>
              </a:defRPr>
            </a:lvl1pPr>
          </a:lstStyle>
          <a:p>
            <a:r>
              <a:rPr lang="en-US" dirty="0"/>
              <a:t>Click to edit Master title style</a:t>
            </a:r>
          </a:p>
        </p:txBody>
      </p:sp>
      <p:sp>
        <p:nvSpPr>
          <p:cNvPr id="9" name="Content Placeholder 2"/>
          <p:cNvSpPr>
            <a:spLocks noGrp="1"/>
          </p:cNvSpPr>
          <p:nvPr>
            <p:ph idx="1"/>
          </p:nvPr>
        </p:nvSpPr>
        <p:spPr>
          <a:xfrm>
            <a:off x="412020" y="1027048"/>
            <a:ext cx="7863414" cy="5088002"/>
          </a:xfrm>
        </p:spPr>
        <p:txBody>
          <a:bodyPr/>
          <a:lstStyle>
            <a:lvl1pPr marL="0" indent="0">
              <a:buFont typeface="Arial" panose="020B0604020202020204" pitchFamily="34" charset="0"/>
              <a:buNone/>
              <a:defRPr>
                <a:solidFill>
                  <a:srgbClr val="22315E"/>
                </a:solidFill>
              </a:defRPr>
            </a:lvl1pPr>
            <a:lvl2pPr marL="457200" indent="-228600">
              <a:defRPr>
                <a:solidFill>
                  <a:srgbClr val="045CAA"/>
                </a:solidFill>
              </a:defRPr>
            </a:lvl2pPr>
            <a:lvl3pPr marL="804863" indent="-228600">
              <a:defRPr/>
            </a:lvl3pPr>
            <a:lvl4pPr marL="1143000" indent="-228600">
              <a:defRPr/>
            </a:lvl4pPr>
            <a:lvl5pPr marL="1262063" indent="228600">
              <a:defRPr/>
            </a:lvl5pPr>
          </a:lstStyle>
          <a:p>
            <a:pPr lvl="0"/>
            <a:r>
              <a:rPr lang="en-US" dirty="0"/>
              <a:t>Click to edit Master text styles</a:t>
            </a:r>
          </a:p>
          <a:p>
            <a:pPr lvl="1"/>
            <a:r>
              <a:rPr lang="en-US" dirty="0"/>
              <a:t>First level</a:t>
            </a:r>
          </a:p>
          <a:p>
            <a:pPr lvl="2"/>
            <a:r>
              <a:rPr lang="en-US" dirty="0"/>
              <a:t>Second level</a:t>
            </a:r>
          </a:p>
          <a:p>
            <a:pPr lvl="3"/>
            <a:r>
              <a:rPr lang="en-US" dirty="0"/>
              <a:t>Third level</a:t>
            </a:r>
          </a:p>
          <a:p>
            <a:pPr lvl="4"/>
            <a:r>
              <a:rPr lang="en-US" dirty="0"/>
              <a:t>Fourth level</a:t>
            </a:r>
          </a:p>
        </p:txBody>
      </p:sp>
      <p:sp>
        <p:nvSpPr>
          <p:cNvPr id="8" name="Slide Number Placeholder 7">
            <a:extLst>
              <a:ext uri="{FF2B5EF4-FFF2-40B4-BE49-F238E27FC236}">
                <a16:creationId xmlns:a16="http://schemas.microsoft.com/office/drawing/2014/main" id="{E5E13EBE-9738-420D-AC10-53D167741371}"/>
              </a:ext>
            </a:extLst>
          </p:cNvPr>
          <p:cNvSpPr>
            <a:spLocks noGrp="1" noChangeArrowheads="1"/>
          </p:cNvSpPr>
          <p:nvPr>
            <p:ph type="sldNum" sz="quarter" idx="10"/>
          </p:nvPr>
        </p:nvSpPr>
        <p:spPr/>
        <p:txBody>
          <a:bodyPr/>
          <a:lstStyle>
            <a:lvl1pPr>
              <a:defRPr smtClean="0">
                <a:solidFill>
                  <a:schemeClr val="tx1"/>
                </a:solidFill>
                <a:latin typeface="+mn-lt"/>
              </a:defRPr>
            </a:lvl1pPr>
          </a:lstStyle>
          <a:p>
            <a:pPr>
              <a:defRPr/>
            </a:pPr>
            <a:fld id="{CED55513-1DDA-4488-8617-BC8475D3E719}" type="slidenum">
              <a:rPr lang="en-US" altLang="en-US" smtClean="0"/>
              <a:pPr>
                <a:defRPr/>
              </a:pPr>
              <a:t>‹#›</a:t>
            </a:fld>
            <a:endParaRPr lang="en-US" altLang="en-US" dirty="0"/>
          </a:p>
        </p:txBody>
      </p:sp>
      <p:sp>
        <p:nvSpPr>
          <p:cNvPr id="10" name="Rectangle 9">
            <a:extLst>
              <a:ext uri="{FF2B5EF4-FFF2-40B4-BE49-F238E27FC236}">
                <a16:creationId xmlns:a16="http://schemas.microsoft.com/office/drawing/2014/main" id="{020214C6-9A3B-47D8-AFD4-53D8F766EB19}"/>
              </a:ext>
            </a:extLst>
          </p:cNvPr>
          <p:cNvSpPr/>
          <p:nvPr userDrawn="1"/>
        </p:nvSpPr>
        <p:spPr>
          <a:xfrm>
            <a:off x="152400" y="914400"/>
            <a:ext cx="8763000" cy="45719"/>
          </a:xfrm>
          <a:prstGeom prst="rect">
            <a:avLst/>
          </a:prstGeom>
          <a:gradFill>
            <a:gsLst>
              <a:gs pos="0">
                <a:srgbClr val="045CAA"/>
              </a:gs>
              <a:gs pos="50000">
                <a:schemeClr val="bg1"/>
              </a:gs>
              <a:gs pos="100000">
                <a:srgbClr val="FD7F03"/>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380323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a:extLst>
              <a:ext uri="{FF2B5EF4-FFF2-40B4-BE49-F238E27FC236}">
                <a16:creationId xmlns:a16="http://schemas.microsoft.com/office/drawing/2014/main" id="{5854DB60-E2A5-4D9C-A27A-738BB7020788}"/>
              </a:ext>
            </a:extLst>
          </p:cNvPr>
          <p:cNvSpPr>
            <a:spLocks noGrp="1" noChangeArrowheads="1"/>
          </p:cNvSpPr>
          <p:nvPr>
            <p:ph type="body" idx="1"/>
          </p:nvPr>
        </p:nvSpPr>
        <p:spPr bwMode="auto">
          <a:xfrm>
            <a:off x="457200" y="838200"/>
            <a:ext cx="8229600" cy="537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32" name="Rectangle 8">
            <a:extLst>
              <a:ext uri="{FF2B5EF4-FFF2-40B4-BE49-F238E27FC236}">
                <a16:creationId xmlns:a16="http://schemas.microsoft.com/office/drawing/2014/main" id="{613B650C-36CC-4AE5-823D-CDF2F3DB25EE}"/>
              </a:ext>
            </a:extLst>
          </p:cNvPr>
          <p:cNvSpPr>
            <a:spLocks noGrp="1" noChangeArrowheads="1"/>
          </p:cNvSpPr>
          <p:nvPr>
            <p:ph type="sldNum" sz="quarter" idx="4"/>
          </p:nvPr>
        </p:nvSpPr>
        <p:spPr bwMode="auto">
          <a:xfrm>
            <a:off x="7010400" y="6553200"/>
            <a:ext cx="2133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solidFill>
                  <a:schemeClr val="bg1"/>
                </a:solidFill>
                <a:latin typeface="CartoGothic Std" pitchFamily="34" charset="0"/>
              </a:defRPr>
            </a:lvl1pPr>
          </a:lstStyle>
          <a:p>
            <a:pPr>
              <a:defRPr/>
            </a:pPr>
            <a:fld id="{CE415E36-564C-4A1D-9C09-0874AE7D63A6}"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Lst>
  <p:hf hdr="0" dt="0"/>
  <p:txStyles>
    <p:titleStyle>
      <a:lvl1pPr algn="ctr" rtl="0" eaLnBrk="0" fontAlgn="base" hangingPunct="0">
        <a:lnSpc>
          <a:spcPts val="3600"/>
        </a:lnSpc>
        <a:spcBef>
          <a:spcPct val="0"/>
        </a:spcBef>
        <a:spcAft>
          <a:spcPct val="0"/>
        </a:spcAft>
        <a:defRPr sz="3200" b="1">
          <a:solidFill>
            <a:schemeClr val="bg1"/>
          </a:solidFill>
          <a:latin typeface="+mn-lt"/>
          <a:ea typeface="Verdana" panose="020B0604030504040204" pitchFamily="34" charset="0"/>
          <a:cs typeface="Verdana" panose="020B0604030504040204" pitchFamily="34" charset="0"/>
        </a:defRPr>
      </a:lvl1pPr>
      <a:lvl2pPr algn="ctr" rtl="0" eaLnBrk="0" fontAlgn="base" hangingPunct="0">
        <a:lnSpc>
          <a:spcPts val="3600"/>
        </a:lnSpc>
        <a:spcBef>
          <a:spcPct val="0"/>
        </a:spcBef>
        <a:spcAft>
          <a:spcPct val="0"/>
        </a:spcAft>
        <a:defRPr sz="3200" b="1">
          <a:solidFill>
            <a:schemeClr val="bg1"/>
          </a:solidFill>
          <a:latin typeface="Arial" charset="0"/>
          <a:ea typeface="Verdana" pitchFamily="34" charset="0"/>
          <a:cs typeface="Verdana" pitchFamily="34" charset="0"/>
        </a:defRPr>
      </a:lvl2pPr>
      <a:lvl3pPr algn="ctr" rtl="0" eaLnBrk="0" fontAlgn="base" hangingPunct="0">
        <a:lnSpc>
          <a:spcPts val="3600"/>
        </a:lnSpc>
        <a:spcBef>
          <a:spcPct val="0"/>
        </a:spcBef>
        <a:spcAft>
          <a:spcPct val="0"/>
        </a:spcAft>
        <a:defRPr sz="3200" b="1">
          <a:solidFill>
            <a:schemeClr val="bg1"/>
          </a:solidFill>
          <a:latin typeface="Arial" charset="0"/>
          <a:ea typeface="Verdana" pitchFamily="34" charset="0"/>
          <a:cs typeface="Verdana" pitchFamily="34" charset="0"/>
        </a:defRPr>
      </a:lvl3pPr>
      <a:lvl4pPr algn="ctr" rtl="0" eaLnBrk="0" fontAlgn="base" hangingPunct="0">
        <a:lnSpc>
          <a:spcPts val="3600"/>
        </a:lnSpc>
        <a:spcBef>
          <a:spcPct val="0"/>
        </a:spcBef>
        <a:spcAft>
          <a:spcPct val="0"/>
        </a:spcAft>
        <a:defRPr sz="3200" b="1">
          <a:solidFill>
            <a:schemeClr val="bg1"/>
          </a:solidFill>
          <a:latin typeface="Arial" charset="0"/>
          <a:ea typeface="Verdana" pitchFamily="34" charset="0"/>
          <a:cs typeface="Verdana" pitchFamily="34" charset="0"/>
        </a:defRPr>
      </a:lvl4pPr>
      <a:lvl5pPr algn="ctr" rtl="0" eaLnBrk="0" fontAlgn="base" hangingPunct="0">
        <a:lnSpc>
          <a:spcPts val="3600"/>
        </a:lnSpc>
        <a:spcBef>
          <a:spcPct val="0"/>
        </a:spcBef>
        <a:spcAft>
          <a:spcPct val="0"/>
        </a:spcAft>
        <a:defRPr sz="3200" b="1">
          <a:solidFill>
            <a:schemeClr val="bg1"/>
          </a:solidFill>
          <a:latin typeface="Arial" charset="0"/>
          <a:ea typeface="Verdana" pitchFamily="34" charset="0"/>
          <a:cs typeface="Verdana" pitchFamily="34" charset="0"/>
        </a:defRPr>
      </a:lvl5pPr>
      <a:lvl6pPr marL="457200" algn="ctr" rtl="0" fontAlgn="base">
        <a:spcBef>
          <a:spcPct val="0"/>
        </a:spcBef>
        <a:spcAft>
          <a:spcPct val="0"/>
        </a:spcAft>
        <a:defRPr sz="4400" b="1">
          <a:solidFill>
            <a:srgbClr val="D54F48"/>
          </a:solidFill>
          <a:latin typeface="CartoGothic Std" pitchFamily="34" charset="0"/>
        </a:defRPr>
      </a:lvl6pPr>
      <a:lvl7pPr marL="914400" algn="ctr" rtl="0" fontAlgn="base">
        <a:spcBef>
          <a:spcPct val="0"/>
        </a:spcBef>
        <a:spcAft>
          <a:spcPct val="0"/>
        </a:spcAft>
        <a:defRPr sz="4400" b="1">
          <a:solidFill>
            <a:srgbClr val="D54F48"/>
          </a:solidFill>
          <a:latin typeface="CartoGothic Std" pitchFamily="34" charset="0"/>
        </a:defRPr>
      </a:lvl7pPr>
      <a:lvl8pPr marL="1371600" algn="ctr" rtl="0" fontAlgn="base">
        <a:spcBef>
          <a:spcPct val="0"/>
        </a:spcBef>
        <a:spcAft>
          <a:spcPct val="0"/>
        </a:spcAft>
        <a:defRPr sz="4400" b="1">
          <a:solidFill>
            <a:srgbClr val="D54F48"/>
          </a:solidFill>
          <a:latin typeface="CartoGothic Std" pitchFamily="34" charset="0"/>
        </a:defRPr>
      </a:lvl8pPr>
      <a:lvl9pPr marL="1828800" algn="ctr" rtl="0" fontAlgn="base">
        <a:spcBef>
          <a:spcPct val="0"/>
        </a:spcBef>
        <a:spcAft>
          <a:spcPct val="0"/>
        </a:spcAft>
        <a:defRPr sz="4400" b="1">
          <a:solidFill>
            <a:srgbClr val="D54F48"/>
          </a:solidFill>
          <a:latin typeface="CartoGothic Std" pitchFamily="34" charset="0"/>
        </a:defRPr>
      </a:lvl9pPr>
    </p:titleStyle>
    <p:bodyStyle>
      <a:lvl1pPr marL="342900" indent="-342900" algn="l" rtl="0" eaLnBrk="0" fontAlgn="base" hangingPunct="0">
        <a:spcBef>
          <a:spcPct val="20000"/>
        </a:spcBef>
        <a:spcAft>
          <a:spcPct val="0"/>
        </a:spcAft>
        <a:buChar char="•"/>
        <a:defRPr sz="2400" b="1">
          <a:solidFill>
            <a:srgbClr val="22315E"/>
          </a:solidFill>
          <a:latin typeface="+mn-lt"/>
          <a:ea typeface="Verdana" panose="020B0604030504040204" pitchFamily="34" charset="0"/>
          <a:cs typeface="Verdana" panose="020B0604030504040204" pitchFamily="34" charset="0"/>
        </a:defRPr>
      </a:lvl1pPr>
      <a:lvl2pPr marL="857250" indent="-400050" algn="l" rtl="0" eaLnBrk="0" fontAlgn="base" hangingPunct="0">
        <a:spcBef>
          <a:spcPct val="20000"/>
        </a:spcBef>
        <a:spcAft>
          <a:spcPct val="0"/>
        </a:spcAft>
        <a:buSzPct val="50000"/>
        <a:buFont typeface="Wingdings" panose="05000000000000000000" pitchFamily="2" charset="2"/>
        <a:buChar char="¦"/>
        <a:defRPr sz="2000" b="1">
          <a:solidFill>
            <a:srgbClr val="045CAA"/>
          </a:solidFill>
          <a:latin typeface="+mn-lt"/>
          <a:ea typeface="Verdana" panose="020B0604030504040204" pitchFamily="34" charset="0"/>
          <a:cs typeface="Verdana" panose="020B0604030504040204" pitchFamily="34" charset="0"/>
        </a:defRPr>
      </a:lvl2pPr>
      <a:lvl3pPr marL="1200150" indent="-228600" algn="l" rtl="0" eaLnBrk="0" fontAlgn="base" hangingPunct="0">
        <a:spcBef>
          <a:spcPct val="20000"/>
        </a:spcBef>
        <a:spcAft>
          <a:spcPct val="0"/>
        </a:spcAft>
        <a:buChar char="•"/>
        <a:defRPr>
          <a:solidFill>
            <a:schemeClr val="tx1"/>
          </a:solidFill>
          <a:latin typeface="+mn-lt"/>
          <a:ea typeface="Verdana" panose="020B0604030504040204" pitchFamily="34" charset="0"/>
          <a:cs typeface="Verdana" panose="020B0604030504040204" pitchFamily="34" charset="0"/>
        </a:defRPr>
      </a:lvl3pPr>
      <a:lvl4pPr marL="1600200" indent="-228600" algn="l" rtl="0" eaLnBrk="0" fontAlgn="base" hangingPunct="0">
        <a:spcBef>
          <a:spcPct val="20000"/>
        </a:spcBef>
        <a:spcAft>
          <a:spcPct val="0"/>
        </a:spcAft>
        <a:buChar char="–"/>
        <a:defRPr sz="1600">
          <a:solidFill>
            <a:srgbClr val="D83B01"/>
          </a:solidFill>
          <a:latin typeface="+mn-lt"/>
          <a:ea typeface="Verdana" panose="020B0604030504040204" pitchFamily="34" charset="0"/>
          <a:cs typeface="Verdana" panose="020B0604030504040204" pitchFamily="34" charset="0"/>
        </a:defRPr>
      </a:lvl4pPr>
      <a:lvl5pPr marL="2057400" indent="-228600" algn="l" rtl="0" eaLnBrk="0" fontAlgn="base" hangingPunct="0">
        <a:spcBef>
          <a:spcPct val="20000"/>
        </a:spcBef>
        <a:spcAft>
          <a:spcPct val="0"/>
        </a:spcAft>
        <a:buChar char="»"/>
        <a:defRPr sz="1400">
          <a:solidFill>
            <a:schemeClr val="tx1"/>
          </a:solidFill>
          <a:latin typeface="+mn-lt"/>
          <a:ea typeface="Verdana" panose="020B0604030504040204" pitchFamily="34" charset="0"/>
          <a:cs typeface="Verdana" panose="020B0604030504040204" pitchFamily="34" charset="0"/>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mailto:accountinfo@nysed.gov"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solidFill>
                  <a:srgbClr val="0070C0"/>
                </a:solidFill>
                <a:latin typeface="Rockwell" panose="02060603020205020403" pitchFamily="18" charset="0"/>
              </a:rPr>
              <a:t>Demonstrable Improvement for Schools in Receivership</a:t>
            </a:r>
            <a:endParaRPr lang="en-US" dirty="0"/>
          </a:p>
        </p:txBody>
      </p:sp>
      <p:sp>
        <p:nvSpPr>
          <p:cNvPr id="8" name="Subtitle 7"/>
          <p:cNvSpPr>
            <a:spLocks noGrp="1"/>
          </p:cNvSpPr>
          <p:nvPr>
            <p:ph type="subTitle" idx="1"/>
          </p:nvPr>
        </p:nvSpPr>
        <p:spPr/>
        <p:txBody>
          <a:bodyPr/>
          <a:lstStyle/>
          <a:p>
            <a:r>
              <a:rPr lang="en-US" altLang="en-US" sz="1800" dirty="0">
                <a:solidFill>
                  <a:srgbClr val="0070C0"/>
                </a:solidFill>
                <a:latin typeface="Rockwell" panose="02060603020205020403" pitchFamily="18" charset="0"/>
                <a:ea typeface="ＭＳ Ｐゴシック" pitchFamily="34" charset="-128"/>
              </a:rPr>
              <a:t>January 9, 2019 </a:t>
            </a:r>
            <a:br>
              <a:rPr lang="en-US" altLang="en-US" sz="1800" dirty="0">
                <a:solidFill>
                  <a:srgbClr val="0070C0"/>
                </a:solidFill>
                <a:latin typeface="Rockwell" panose="02060603020205020403" pitchFamily="18" charset="0"/>
                <a:ea typeface="ＭＳ Ｐゴシック" pitchFamily="34" charset="-128"/>
              </a:rPr>
            </a:br>
            <a:endParaRPr lang="en-US" altLang="en-US" sz="1800" dirty="0">
              <a:solidFill>
                <a:srgbClr val="0070C0"/>
              </a:solidFill>
              <a:latin typeface="Rockwell" panose="02060603020205020403" pitchFamily="18" charset="0"/>
              <a:ea typeface="ＭＳ Ｐゴシック" pitchFamily="34" charset="-128"/>
            </a:endParaRPr>
          </a:p>
          <a:p>
            <a:r>
              <a:rPr lang="en-US" altLang="en-US" sz="3200" dirty="0">
                <a:solidFill>
                  <a:srgbClr val="0070C0"/>
                </a:solidFill>
                <a:latin typeface="Rockwell" panose="02060603020205020403" pitchFamily="18" charset="0"/>
                <a:ea typeface="ＭＳ Ｐゴシック" pitchFamily="34" charset="-128"/>
              </a:rPr>
              <a:t> Ira Schwartz </a:t>
            </a:r>
          </a:p>
          <a:p>
            <a:r>
              <a:rPr lang="en-US" altLang="en-US" sz="1800" dirty="0">
                <a:solidFill>
                  <a:srgbClr val="0070C0"/>
                </a:solidFill>
                <a:latin typeface="Rockwell" panose="02060603020205020403" pitchFamily="18" charset="0"/>
                <a:ea typeface="ＭＳ Ｐゴシック" pitchFamily="34" charset="-128"/>
              </a:rPr>
              <a:t>Associate Commissioner, Office of Accountability</a:t>
            </a:r>
          </a:p>
          <a:p>
            <a:endParaRPr 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8350250" cy="4895850"/>
          </a:xfrm>
        </p:spPr>
        <p:txBody>
          <a:bodyPr/>
          <a:lstStyle/>
          <a:p>
            <a:r>
              <a:rPr lang="en-US" sz="1800" dirty="0">
                <a:solidFill>
                  <a:srgbClr val="0070C0"/>
                </a:solidFill>
              </a:rPr>
              <a:t>Schools are measured on indicators selected both by NYSED and the district. There are two indicator types:</a:t>
            </a:r>
          </a:p>
          <a:p>
            <a:r>
              <a:rPr lang="en-US" sz="1800" u="sng" dirty="0">
                <a:solidFill>
                  <a:srgbClr val="0070C0"/>
                </a:solidFill>
              </a:rPr>
              <a:t>Level 1:</a:t>
            </a:r>
          </a:p>
          <a:p>
            <a:pPr lvl="1"/>
            <a:r>
              <a:rPr lang="en-US" sz="1800" dirty="0">
                <a:solidFill>
                  <a:srgbClr val="0070C0"/>
                </a:solidFill>
              </a:rPr>
              <a:t>Indicators that are mostly performance-based (e.g., Performance Index, Growth, Graduation Rate).</a:t>
            </a:r>
          </a:p>
          <a:p>
            <a:pPr lvl="1"/>
            <a:r>
              <a:rPr lang="en-US" sz="1800" dirty="0">
                <a:solidFill>
                  <a:srgbClr val="0070C0"/>
                </a:solidFill>
              </a:rPr>
              <a:t>Selected by the State based on a school’s baseline performance.</a:t>
            </a:r>
          </a:p>
          <a:p>
            <a:pPr lvl="1"/>
            <a:r>
              <a:rPr lang="en-US" sz="1800" dirty="0">
                <a:solidFill>
                  <a:srgbClr val="0070C0"/>
                </a:solidFill>
              </a:rPr>
              <a:t>A Level 1 indicator will be assigned when a school performs either below the State Measure of Interim Progress (MIP) or state average for the indicator, whichever is applicable.</a:t>
            </a:r>
          </a:p>
          <a:p>
            <a:r>
              <a:rPr lang="en-US" sz="1800" u="sng" dirty="0">
                <a:solidFill>
                  <a:srgbClr val="0070C0"/>
                </a:solidFill>
              </a:rPr>
              <a:t>Level 2:</a:t>
            </a:r>
          </a:p>
          <a:p>
            <a:pPr lvl="1"/>
            <a:r>
              <a:rPr lang="en-US" sz="1800" dirty="0">
                <a:solidFill>
                  <a:srgbClr val="0070C0"/>
                </a:solidFill>
              </a:rPr>
              <a:t>Indicators selected by the individual school from a state-approved list.</a:t>
            </a:r>
          </a:p>
          <a:p>
            <a:pPr lvl="1"/>
            <a:r>
              <a:rPr lang="en-US" sz="1800" dirty="0">
                <a:solidFill>
                  <a:srgbClr val="0070C0"/>
                </a:solidFill>
              </a:rPr>
              <a:t>A school may choose a Level 2 indicator if the school performs either below the State Measure of Interim Progress (MIP) or state average for the indicator, whichever is applicable.  </a:t>
            </a:r>
          </a:p>
          <a:p>
            <a:pPr lvl="1"/>
            <a:r>
              <a:rPr lang="en-US" sz="1800" dirty="0">
                <a:solidFill>
                  <a:srgbClr val="0070C0"/>
                </a:solidFill>
              </a:rPr>
              <a:t>Local indicators may be added by districts. All local indicators for Cohort 1 schools must be resubmitted to the Department for approval.</a:t>
            </a:r>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10</a:t>
            </a:fld>
            <a:endParaRPr lang="en-US" altLang="en-US" sz="1400" b="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p:txBody>
          <a:bodyPr/>
          <a:lstStyle/>
          <a:p>
            <a:r>
              <a:rPr lang="en-US" dirty="0"/>
              <a:t>Selecting Indicators</a:t>
            </a:r>
          </a:p>
        </p:txBody>
      </p:sp>
    </p:spTree>
    <p:extLst>
      <p:ext uri="{BB962C8B-B14F-4D97-AF65-F5344CB8AC3E}">
        <p14:creationId xmlns:p14="http://schemas.microsoft.com/office/powerpoint/2010/main" val="1590276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009131"/>
            <a:ext cx="7862888" cy="4895850"/>
          </a:xfrm>
        </p:spPr>
        <p:txBody>
          <a:bodyPr/>
          <a:lstStyle/>
          <a:p>
            <a:pPr marL="342900" lvl="1" indent="-342900">
              <a:buSzTx/>
              <a:buFontTx/>
              <a:buChar char="•"/>
            </a:pPr>
            <a:r>
              <a:rPr lang="en-US" sz="1600" dirty="0">
                <a:solidFill>
                  <a:srgbClr val="0070C0"/>
                </a:solidFill>
              </a:rPr>
              <a:t>A minimum of 5 Level 1 Indicators (7 for schools serving grades 3-12) and a minimum of 5 (or 7) Level 2 Indicators. </a:t>
            </a:r>
          </a:p>
          <a:p>
            <a:pPr marL="685800" lvl="2" indent="-342900"/>
            <a:r>
              <a:rPr lang="en-US" sz="1600" b="1" dirty="0">
                <a:solidFill>
                  <a:srgbClr val="0070C0"/>
                </a:solidFill>
              </a:rPr>
              <a:t>Total number of Level 1 indicators is determined by school’s performance on each indicator. </a:t>
            </a:r>
          </a:p>
          <a:p>
            <a:pPr marL="342900" lvl="1" indent="-342900"/>
            <a:r>
              <a:rPr lang="en-US" sz="1600" dirty="0">
                <a:solidFill>
                  <a:srgbClr val="0070C0"/>
                </a:solidFill>
              </a:rPr>
              <a:t>Schools are assigned all Level 1 indicators on which they fall below the current year target for the indicator.</a:t>
            </a:r>
          </a:p>
          <a:p>
            <a:pPr marL="685800" lvl="2" indent="-342900"/>
            <a:r>
              <a:rPr lang="en-US" sz="1600" b="1" dirty="0">
                <a:solidFill>
                  <a:srgbClr val="0070C0"/>
                </a:solidFill>
              </a:rPr>
              <a:t>After year 1, if a school’s Level 1 indicator falls below the State MIP or State average, then that indicator will be assigned to the school as an additional Level 1 indicator for the 2019-20 and 2020-21 school years. </a:t>
            </a:r>
          </a:p>
          <a:p>
            <a:pPr marL="342900" lvl="1" indent="-342900"/>
            <a:r>
              <a:rPr lang="en-US" sz="1600" dirty="0">
                <a:solidFill>
                  <a:srgbClr val="0070C0"/>
                </a:solidFill>
              </a:rPr>
              <a:t>If the number of such indicators is less than 5 (or 7 for schools serving grades 3-12):</a:t>
            </a:r>
          </a:p>
          <a:p>
            <a:pPr lvl="1"/>
            <a:r>
              <a:rPr lang="en-US" sz="1600" u="sng" dirty="0">
                <a:solidFill>
                  <a:srgbClr val="0070C0"/>
                </a:solidFill>
              </a:rPr>
              <a:t>First</a:t>
            </a:r>
            <a:r>
              <a:rPr lang="en-US" sz="1600" dirty="0">
                <a:solidFill>
                  <a:srgbClr val="0070C0"/>
                </a:solidFill>
              </a:rPr>
              <a:t>, “alternative” Level 1 indicators are assigned. These are indicators where school’s current baseline exceeds 1</a:t>
            </a:r>
            <a:r>
              <a:rPr lang="en-US" sz="1600" baseline="30000" dirty="0">
                <a:solidFill>
                  <a:srgbClr val="0070C0"/>
                </a:solidFill>
              </a:rPr>
              <a:t>st</a:t>
            </a:r>
            <a:r>
              <a:rPr lang="en-US" sz="1600" dirty="0">
                <a:solidFill>
                  <a:srgbClr val="0070C0"/>
                </a:solidFill>
              </a:rPr>
              <a:t> year State MIP, but does not exceed 3</a:t>
            </a:r>
            <a:r>
              <a:rPr lang="en-US" sz="1600" baseline="30000" dirty="0">
                <a:solidFill>
                  <a:srgbClr val="0070C0"/>
                </a:solidFill>
              </a:rPr>
              <a:t>rd</a:t>
            </a:r>
            <a:r>
              <a:rPr lang="en-US" sz="1600" dirty="0">
                <a:solidFill>
                  <a:srgbClr val="0070C0"/>
                </a:solidFill>
              </a:rPr>
              <a:t> year State MIP. </a:t>
            </a:r>
          </a:p>
          <a:p>
            <a:pPr lvl="2"/>
            <a:r>
              <a:rPr lang="en-US" sz="1600" b="1" dirty="0">
                <a:solidFill>
                  <a:srgbClr val="0070C0"/>
                </a:solidFill>
              </a:rPr>
              <a:t>If multiple “alternative” Level 1 indicators are available, the State will assign the indicator with the largest gap between current performance and the Year 3 MIP.</a:t>
            </a:r>
          </a:p>
          <a:p>
            <a:pPr lvl="1"/>
            <a:r>
              <a:rPr lang="en-US" sz="1600" u="sng" dirty="0">
                <a:solidFill>
                  <a:srgbClr val="0070C0"/>
                </a:solidFill>
              </a:rPr>
              <a:t>Second</a:t>
            </a:r>
            <a:r>
              <a:rPr lang="en-US" sz="1600" dirty="0">
                <a:solidFill>
                  <a:srgbClr val="0070C0"/>
                </a:solidFill>
              </a:rPr>
              <a:t>, if total available Level </a:t>
            </a:r>
            <a:r>
              <a:rPr lang="en-US" sz="1400" dirty="0">
                <a:solidFill>
                  <a:srgbClr val="0070C0"/>
                </a:solidFill>
              </a:rPr>
              <a:t>1 i</a:t>
            </a:r>
            <a:r>
              <a:rPr lang="en-US" sz="1600" dirty="0">
                <a:solidFill>
                  <a:srgbClr val="0070C0"/>
                </a:solidFill>
              </a:rPr>
              <a:t>ndicators and Level 1 alternative indicators &lt;5 (or &lt;7 for grades 3-12 schools), Level 2 indicators may be used as Level 1 indicators.</a:t>
            </a:r>
            <a:endParaRPr lang="en-US" sz="1600" dirty="0"/>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11</a:t>
            </a:fld>
            <a:endParaRPr lang="en-US" altLang="en-US" sz="1400" b="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p:txBody>
          <a:bodyPr/>
          <a:lstStyle/>
          <a:p>
            <a:r>
              <a:rPr lang="en-US" dirty="0"/>
              <a:t>Selecting Indicators: Level 1</a:t>
            </a:r>
          </a:p>
        </p:txBody>
      </p:sp>
    </p:spTree>
    <p:extLst>
      <p:ext uri="{BB962C8B-B14F-4D97-AF65-F5344CB8AC3E}">
        <p14:creationId xmlns:p14="http://schemas.microsoft.com/office/powerpoint/2010/main" val="1590276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r>
              <a:rPr lang="en-US" dirty="0">
                <a:solidFill>
                  <a:srgbClr val="0070C0"/>
                </a:solidFill>
              </a:rPr>
              <a:t>Elementary and Middle Schools</a:t>
            </a:r>
          </a:p>
          <a:p>
            <a:endParaRPr lang="en-US" altLang="en-US" dirty="0"/>
          </a:p>
          <a:p>
            <a:pPr lvl="4"/>
            <a:endParaRPr lang="en-US" altLang="en-US" dirty="0"/>
          </a:p>
          <a:p>
            <a:pPr lvl="4"/>
            <a:endParaRPr lang="en-US" altLang="en-US" dirty="0"/>
          </a:p>
          <a:p>
            <a:pPr lvl="4"/>
            <a:endParaRPr lang="en-US" altLang="en-US" dirty="0"/>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12</a:t>
            </a:fld>
            <a:endParaRPr lang="en-US" altLang="en-US" sz="1400" b="0">
              <a:solidFill>
                <a:schemeClr val="tx1"/>
              </a:solidFill>
              <a:latin typeface="CartoGothic Std" pitchFamily="34" charset="0"/>
            </a:endParaRPr>
          </a:p>
        </p:txBody>
      </p:sp>
      <p:sp>
        <p:nvSpPr>
          <p:cNvPr id="3" name="Title 2">
            <a:extLst>
              <a:ext uri="{FF2B5EF4-FFF2-40B4-BE49-F238E27FC236}">
                <a16:creationId xmlns:a16="http://schemas.microsoft.com/office/drawing/2014/main" id="{96B621B5-F030-467E-8BF9-039DEECCA11F}"/>
              </a:ext>
            </a:extLst>
          </p:cNvPr>
          <p:cNvSpPr>
            <a:spLocks noGrp="1"/>
          </p:cNvSpPr>
          <p:nvPr>
            <p:ph type="title"/>
          </p:nvPr>
        </p:nvSpPr>
        <p:spPr/>
        <p:txBody>
          <a:bodyPr/>
          <a:lstStyle/>
          <a:p>
            <a:r>
              <a:rPr lang="en-US" dirty="0"/>
              <a:t>Selecting Indicators: Level 1</a:t>
            </a:r>
          </a:p>
        </p:txBody>
      </p:sp>
      <p:graphicFrame>
        <p:nvGraphicFramePr>
          <p:cNvPr id="5" name="Table 4">
            <a:extLst>
              <a:ext uri="{FF2B5EF4-FFF2-40B4-BE49-F238E27FC236}">
                <a16:creationId xmlns:a16="http://schemas.microsoft.com/office/drawing/2014/main" id="{76278E21-5FDE-4C23-A366-5C6AE2BB84FA}"/>
              </a:ext>
            </a:extLst>
          </p:cNvPr>
          <p:cNvGraphicFramePr>
            <a:graphicFrameLocks noGrp="1"/>
          </p:cNvGraphicFramePr>
          <p:nvPr>
            <p:extLst>
              <p:ext uri="{D42A27DB-BD31-4B8C-83A1-F6EECF244321}">
                <p14:modId xmlns:p14="http://schemas.microsoft.com/office/powerpoint/2010/main" val="3977664446"/>
              </p:ext>
            </p:extLst>
          </p:nvPr>
        </p:nvGraphicFramePr>
        <p:xfrm>
          <a:off x="427382" y="1828800"/>
          <a:ext cx="8259417" cy="3581395"/>
        </p:xfrm>
        <a:graphic>
          <a:graphicData uri="http://schemas.openxmlformats.org/drawingml/2006/table">
            <a:tbl>
              <a:tblPr firstRow="1" firstCol="1" bandRow="1"/>
              <a:tblGrid>
                <a:gridCol w="3740113">
                  <a:extLst>
                    <a:ext uri="{9D8B030D-6E8A-4147-A177-3AD203B41FA5}">
                      <a16:colId xmlns:a16="http://schemas.microsoft.com/office/drawing/2014/main" val="3763038419"/>
                    </a:ext>
                  </a:extLst>
                </a:gridCol>
                <a:gridCol w="4519304">
                  <a:extLst>
                    <a:ext uri="{9D8B030D-6E8A-4147-A177-3AD203B41FA5}">
                      <a16:colId xmlns:a16="http://schemas.microsoft.com/office/drawing/2014/main" val="990256046"/>
                    </a:ext>
                  </a:extLst>
                </a:gridCol>
              </a:tblGrid>
              <a:tr h="392482">
                <a:tc>
                  <a:txBody>
                    <a:bodyPr/>
                    <a:lstStyle>
                      <a:lvl1pPr marL="0" algn="l" defTabSz="914400" rtl="0" eaLnBrk="1" latinLnBrk="0" hangingPunct="1">
                        <a:defRPr sz="1800" b="1" kern="1200">
                          <a:solidFill>
                            <a:schemeClr val="bg1"/>
                          </a:solidFill>
                          <a:latin typeface="Helvetica"/>
                        </a:defRPr>
                      </a:lvl1pPr>
                      <a:lvl2pPr marL="457200" algn="l" defTabSz="914400" rtl="0" eaLnBrk="1" latinLnBrk="0" hangingPunct="1">
                        <a:defRPr sz="1800" b="1" kern="1200">
                          <a:solidFill>
                            <a:schemeClr val="bg1"/>
                          </a:solidFill>
                          <a:latin typeface="Helvetica"/>
                        </a:defRPr>
                      </a:lvl2pPr>
                      <a:lvl3pPr marL="914400" algn="l" defTabSz="914400" rtl="0" eaLnBrk="1" latinLnBrk="0" hangingPunct="1">
                        <a:defRPr sz="1800" b="1" kern="1200">
                          <a:solidFill>
                            <a:schemeClr val="bg1"/>
                          </a:solidFill>
                          <a:latin typeface="Helvetica"/>
                        </a:defRPr>
                      </a:lvl3pPr>
                      <a:lvl4pPr marL="1371600" algn="l" defTabSz="914400" rtl="0" eaLnBrk="1" latinLnBrk="0" hangingPunct="1">
                        <a:defRPr sz="1800" b="1" kern="1200">
                          <a:solidFill>
                            <a:schemeClr val="bg1"/>
                          </a:solidFill>
                          <a:latin typeface="Helvetica"/>
                        </a:defRPr>
                      </a:lvl4pPr>
                      <a:lvl5pPr marL="1828800" algn="l" defTabSz="914400" rtl="0" eaLnBrk="1" latinLnBrk="0" hangingPunct="1">
                        <a:defRPr sz="1800" b="1" kern="1200">
                          <a:solidFill>
                            <a:schemeClr val="bg1"/>
                          </a:solidFill>
                          <a:latin typeface="Helvetica"/>
                        </a:defRPr>
                      </a:lvl5pPr>
                      <a:lvl6pPr marL="2286000" algn="l" defTabSz="914400" rtl="0" eaLnBrk="1" latinLnBrk="0" hangingPunct="1">
                        <a:defRPr sz="1800" b="1" kern="1200">
                          <a:solidFill>
                            <a:schemeClr val="bg1"/>
                          </a:solidFill>
                          <a:latin typeface="Helvetica"/>
                        </a:defRPr>
                      </a:lvl6pPr>
                      <a:lvl7pPr marL="2743200" algn="l" defTabSz="914400" rtl="0" eaLnBrk="1" latinLnBrk="0" hangingPunct="1">
                        <a:defRPr sz="1800" b="1" kern="1200">
                          <a:solidFill>
                            <a:schemeClr val="bg1"/>
                          </a:solidFill>
                          <a:latin typeface="Helvetica"/>
                        </a:defRPr>
                      </a:lvl7pPr>
                      <a:lvl8pPr marL="3200400" algn="l" defTabSz="914400" rtl="0" eaLnBrk="1" latinLnBrk="0" hangingPunct="1">
                        <a:defRPr sz="1800" b="1" kern="1200">
                          <a:solidFill>
                            <a:schemeClr val="bg1"/>
                          </a:solidFill>
                          <a:latin typeface="Helvetica"/>
                        </a:defRPr>
                      </a:lvl8pPr>
                      <a:lvl9pPr marL="3657600" algn="l" defTabSz="914400" rtl="0" eaLnBrk="1" latinLnBrk="0" hangingPunct="1">
                        <a:defRPr sz="1800" b="1" kern="1200">
                          <a:solidFill>
                            <a:schemeClr val="bg1"/>
                          </a:solidFill>
                          <a:latin typeface="Helvetica"/>
                        </a:defRPr>
                      </a:lvl9pPr>
                    </a:lstStyle>
                    <a:p>
                      <a:pPr marL="0" marR="0" algn="l">
                        <a:spcBef>
                          <a:spcPts val="0"/>
                        </a:spcBef>
                        <a:spcAft>
                          <a:spcPts val="0"/>
                        </a:spcAft>
                      </a:pPr>
                      <a:r>
                        <a:rPr lang="en-US" sz="1600" spc="-25" dirty="0">
                          <a:effectLst/>
                        </a:rPr>
                        <a:t>Indicator Name</a:t>
                      </a:r>
                      <a:endParaRPr lang="en-US" sz="160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rgbClr val="002C51">
                          <a:shade val="95000"/>
                          <a:satMod val="105000"/>
                        </a:srgbClr>
                      </a:solidFill>
                      <a:prstDash val="solid"/>
                    </a:lnL>
                    <a:lnR>
                      <a:noFill/>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002C51"/>
                    </a:solidFill>
                  </a:tcPr>
                </a:tc>
                <a:tc>
                  <a:txBody>
                    <a:bodyPr/>
                    <a:lstStyle>
                      <a:lvl1pPr marL="0" algn="l" defTabSz="914400" rtl="0" eaLnBrk="1" latinLnBrk="0" hangingPunct="1">
                        <a:defRPr sz="1800" b="1" kern="1200">
                          <a:solidFill>
                            <a:schemeClr val="bg1"/>
                          </a:solidFill>
                          <a:latin typeface="Helvetica"/>
                        </a:defRPr>
                      </a:lvl1pPr>
                      <a:lvl2pPr marL="457200" algn="l" defTabSz="914400" rtl="0" eaLnBrk="1" latinLnBrk="0" hangingPunct="1">
                        <a:defRPr sz="1800" b="1" kern="1200">
                          <a:solidFill>
                            <a:schemeClr val="bg1"/>
                          </a:solidFill>
                          <a:latin typeface="Helvetica"/>
                        </a:defRPr>
                      </a:lvl2pPr>
                      <a:lvl3pPr marL="914400" algn="l" defTabSz="914400" rtl="0" eaLnBrk="1" latinLnBrk="0" hangingPunct="1">
                        <a:defRPr sz="1800" b="1" kern="1200">
                          <a:solidFill>
                            <a:schemeClr val="bg1"/>
                          </a:solidFill>
                          <a:latin typeface="Helvetica"/>
                        </a:defRPr>
                      </a:lvl3pPr>
                      <a:lvl4pPr marL="1371600" algn="l" defTabSz="914400" rtl="0" eaLnBrk="1" latinLnBrk="0" hangingPunct="1">
                        <a:defRPr sz="1800" b="1" kern="1200">
                          <a:solidFill>
                            <a:schemeClr val="bg1"/>
                          </a:solidFill>
                          <a:latin typeface="Helvetica"/>
                        </a:defRPr>
                      </a:lvl4pPr>
                      <a:lvl5pPr marL="1828800" algn="l" defTabSz="914400" rtl="0" eaLnBrk="1" latinLnBrk="0" hangingPunct="1">
                        <a:defRPr sz="1800" b="1" kern="1200">
                          <a:solidFill>
                            <a:schemeClr val="bg1"/>
                          </a:solidFill>
                          <a:latin typeface="Helvetica"/>
                        </a:defRPr>
                      </a:lvl5pPr>
                      <a:lvl6pPr marL="2286000" algn="l" defTabSz="914400" rtl="0" eaLnBrk="1" latinLnBrk="0" hangingPunct="1">
                        <a:defRPr sz="1800" b="1" kern="1200">
                          <a:solidFill>
                            <a:schemeClr val="bg1"/>
                          </a:solidFill>
                          <a:latin typeface="Helvetica"/>
                        </a:defRPr>
                      </a:lvl6pPr>
                      <a:lvl7pPr marL="2743200" algn="l" defTabSz="914400" rtl="0" eaLnBrk="1" latinLnBrk="0" hangingPunct="1">
                        <a:defRPr sz="1800" b="1" kern="1200">
                          <a:solidFill>
                            <a:schemeClr val="bg1"/>
                          </a:solidFill>
                          <a:latin typeface="Helvetica"/>
                        </a:defRPr>
                      </a:lvl7pPr>
                      <a:lvl8pPr marL="3200400" algn="l" defTabSz="914400" rtl="0" eaLnBrk="1" latinLnBrk="0" hangingPunct="1">
                        <a:defRPr sz="1800" b="1" kern="1200">
                          <a:solidFill>
                            <a:schemeClr val="bg1"/>
                          </a:solidFill>
                          <a:latin typeface="Helvetica"/>
                        </a:defRPr>
                      </a:lvl8pPr>
                      <a:lvl9pPr marL="3657600" algn="l" defTabSz="914400" rtl="0" eaLnBrk="1" latinLnBrk="0" hangingPunct="1">
                        <a:defRPr sz="1800" b="1" kern="1200">
                          <a:solidFill>
                            <a:schemeClr val="bg1"/>
                          </a:solidFill>
                          <a:latin typeface="Helvetica"/>
                        </a:defRPr>
                      </a:lvl9pPr>
                    </a:lstStyle>
                    <a:p>
                      <a:pPr marL="0" marR="0" algn="l">
                        <a:spcBef>
                          <a:spcPts val="0"/>
                        </a:spcBef>
                        <a:spcAft>
                          <a:spcPts val="0"/>
                        </a:spcAft>
                      </a:pPr>
                      <a:r>
                        <a:rPr lang="en-US" sz="1600" spc="-25" dirty="0">
                          <a:effectLst/>
                        </a:rPr>
                        <a:t>Note</a:t>
                      </a:r>
                      <a:endParaRPr lang="en-US" sz="160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a:noFill/>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002C51"/>
                    </a:solidFill>
                  </a:tcPr>
                </a:tc>
                <a:extLst>
                  <a:ext uri="{0D108BD9-81ED-4DB2-BD59-A6C34878D82A}">
                    <a16:rowId xmlns:a16="http://schemas.microsoft.com/office/drawing/2014/main" val="318262034"/>
                  </a:ext>
                </a:extLst>
              </a:tr>
              <a:tr h="245301">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l">
                        <a:spcBef>
                          <a:spcPts val="0"/>
                        </a:spcBef>
                        <a:spcAft>
                          <a:spcPts val="0"/>
                        </a:spcAft>
                      </a:pPr>
                      <a:r>
                        <a:rPr lang="en-US" sz="1200" b="0" spc="-25" dirty="0">
                          <a:effectLst/>
                        </a:rPr>
                        <a:t>School Safety</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lgn="l">
                        <a:spcBef>
                          <a:spcPts val="0"/>
                        </a:spcBef>
                        <a:spcAft>
                          <a:spcPts val="0"/>
                        </a:spcAft>
                      </a:pPr>
                      <a:r>
                        <a:rPr lang="en-US" sz="1200" spc="-25" dirty="0">
                          <a:effectLst/>
                        </a:rPr>
                        <a:t>Existing</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43650681"/>
                  </a:ext>
                </a:extLst>
              </a:tr>
              <a:tr h="245301">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l">
                        <a:spcBef>
                          <a:spcPts val="0"/>
                        </a:spcBef>
                        <a:spcAft>
                          <a:spcPts val="0"/>
                        </a:spcAft>
                      </a:pPr>
                      <a:r>
                        <a:rPr lang="en-US" sz="1200" b="0" spc="-25" dirty="0">
                          <a:effectLst/>
                        </a:rPr>
                        <a:t>3-8 ELA All Students MGP</a:t>
                      </a:r>
                      <a:r>
                        <a:rPr lang="en-US" sz="1200" b="0" spc="-25" baseline="30000" dirty="0">
                          <a:effectLst/>
                        </a:rPr>
                        <a:t>2</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lgn="l">
                        <a:spcBef>
                          <a:spcPts val="0"/>
                        </a:spcBef>
                        <a:spcAft>
                          <a:spcPts val="0"/>
                        </a:spcAft>
                      </a:pPr>
                      <a:r>
                        <a:rPr lang="en-US" sz="1200" spc="-25" dirty="0">
                          <a:effectLst/>
                        </a:rPr>
                        <a:t>Existing; Revised baseline</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3433375079"/>
                  </a:ext>
                </a:extLst>
              </a:tr>
              <a:tr h="245301">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l">
                        <a:spcBef>
                          <a:spcPts val="0"/>
                        </a:spcBef>
                        <a:spcAft>
                          <a:spcPts val="0"/>
                        </a:spcAft>
                      </a:pPr>
                      <a:r>
                        <a:rPr lang="en-US" sz="1200" b="0" spc="-25" dirty="0">
                          <a:effectLst/>
                        </a:rPr>
                        <a:t>3-8 Math All Students MGP</a:t>
                      </a:r>
                      <a:r>
                        <a:rPr lang="en-US" sz="1200" b="0" spc="-25" baseline="30000" dirty="0">
                          <a:effectLst/>
                        </a:rPr>
                        <a:t>2</a:t>
                      </a:r>
                      <a:endParaRPr lang="en-US" sz="1200" b="0" spc="-25" baseline="30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lgn="l">
                        <a:spcBef>
                          <a:spcPts val="0"/>
                        </a:spcBef>
                        <a:spcAft>
                          <a:spcPts val="0"/>
                        </a:spcAft>
                      </a:pPr>
                      <a:r>
                        <a:rPr lang="en-US" sz="1200" spc="-25" dirty="0">
                          <a:effectLst/>
                        </a:rPr>
                        <a:t>Existing; Revised baseline</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7355114"/>
                  </a:ext>
                </a:extLst>
              </a:tr>
              <a:tr h="245301">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l">
                        <a:spcBef>
                          <a:spcPts val="0"/>
                        </a:spcBef>
                        <a:spcAft>
                          <a:spcPts val="0"/>
                        </a:spcAft>
                      </a:pPr>
                      <a:r>
                        <a:rPr lang="en-US" sz="1200" b="0" spc="-25" dirty="0">
                          <a:effectLst/>
                        </a:rPr>
                        <a:t>Student Suspension Rate</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lgn="l">
                        <a:spcBef>
                          <a:spcPts val="0"/>
                        </a:spcBef>
                        <a:spcAft>
                          <a:spcPts val="0"/>
                        </a:spcAft>
                      </a:pPr>
                      <a:r>
                        <a:rPr lang="en-US" sz="1200" spc="-25" dirty="0">
                          <a:effectLst/>
                        </a:rPr>
                        <a:t>Currently a Level 2 indicator; New as Level 1</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84157941"/>
                  </a:ext>
                </a:extLst>
              </a:tr>
              <a:tr h="245301">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l">
                        <a:spcBef>
                          <a:spcPts val="0"/>
                        </a:spcBef>
                        <a:spcAft>
                          <a:spcPts val="0"/>
                        </a:spcAft>
                      </a:pPr>
                      <a:r>
                        <a:rPr lang="en-US" sz="1200" b="0" spc="-25" dirty="0">
                          <a:effectLst/>
                        </a:rPr>
                        <a:t>Chronic Absenteeism </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lgn="l">
                        <a:spcBef>
                          <a:spcPts val="0"/>
                        </a:spcBef>
                        <a:spcAft>
                          <a:spcPts val="0"/>
                        </a:spcAft>
                      </a:pPr>
                      <a:r>
                        <a:rPr lang="en-US" sz="1200" spc="-25" dirty="0">
                          <a:effectLst/>
                        </a:rPr>
                        <a:t>Currently a Level 2 indicator; New as Level 1</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4442702"/>
                  </a:ext>
                </a:extLst>
              </a:tr>
              <a:tr h="245301">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l">
                        <a:spcBef>
                          <a:spcPts val="0"/>
                        </a:spcBef>
                        <a:spcAft>
                          <a:spcPts val="0"/>
                        </a:spcAft>
                      </a:pPr>
                      <a:r>
                        <a:rPr lang="en-US" sz="1200" b="0" spc="-25" dirty="0">
                          <a:effectLst/>
                        </a:rPr>
                        <a:t>ELA Core Subject Performance Index</a:t>
                      </a:r>
                      <a:r>
                        <a:rPr lang="en-US" sz="1200" b="0" spc="-25" baseline="30000" dirty="0">
                          <a:effectLst/>
                        </a:rPr>
                        <a:t>1</a:t>
                      </a:r>
                      <a:endParaRPr lang="en-US" sz="1200" b="0" spc="-25" baseline="30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F4D6F3">
                        <a:alpha val="50000"/>
                      </a:srgbClr>
                    </a:solid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lgn="l">
                        <a:spcBef>
                          <a:spcPts val="0"/>
                        </a:spcBef>
                        <a:spcAft>
                          <a:spcPts val="0"/>
                        </a:spcAft>
                      </a:pPr>
                      <a:r>
                        <a:rPr lang="en-US" sz="1200" spc="-25" dirty="0">
                          <a:effectLst/>
                        </a:rPr>
                        <a:t>New, Replaces percentage of students scoring at Level 2 or above</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F4D6F3">
                        <a:alpha val="50000"/>
                      </a:srgbClr>
                    </a:solidFill>
                  </a:tcPr>
                </a:tc>
                <a:extLst>
                  <a:ext uri="{0D108BD9-81ED-4DB2-BD59-A6C34878D82A}">
                    <a16:rowId xmlns:a16="http://schemas.microsoft.com/office/drawing/2014/main" val="17703762"/>
                  </a:ext>
                </a:extLst>
              </a:tr>
              <a:tr h="245301">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l">
                        <a:spcBef>
                          <a:spcPts val="0"/>
                        </a:spcBef>
                        <a:spcAft>
                          <a:spcPts val="0"/>
                        </a:spcAft>
                      </a:pPr>
                      <a:r>
                        <a:rPr lang="en-US" sz="1200" b="0" spc="-25" dirty="0">
                          <a:effectLst/>
                        </a:rPr>
                        <a:t>Math Core Subject Performance Index</a:t>
                      </a:r>
                      <a:r>
                        <a:rPr lang="en-US" sz="1200" b="0" spc="-25" baseline="30000" dirty="0">
                          <a:effectLst/>
                        </a:rPr>
                        <a:t>1</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F4D6F3">
                        <a:alpha val="50000"/>
                      </a:srgbClr>
                    </a:solid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lgn="l">
                        <a:spcBef>
                          <a:spcPts val="0"/>
                        </a:spcBef>
                        <a:spcAft>
                          <a:spcPts val="0"/>
                        </a:spcAft>
                      </a:pPr>
                      <a:r>
                        <a:rPr lang="en-US" sz="1200" spc="-25" dirty="0">
                          <a:effectLst/>
                        </a:rPr>
                        <a:t>New, Replaces percentage of students scoring at Level 2 or above </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F4D6F3">
                        <a:alpha val="50000"/>
                      </a:srgbClr>
                    </a:solidFill>
                  </a:tcPr>
                </a:tc>
                <a:extLst>
                  <a:ext uri="{0D108BD9-81ED-4DB2-BD59-A6C34878D82A}">
                    <a16:rowId xmlns:a16="http://schemas.microsoft.com/office/drawing/2014/main" val="4060079810"/>
                  </a:ext>
                </a:extLst>
              </a:tr>
              <a:tr h="245301">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l">
                        <a:spcBef>
                          <a:spcPts val="0"/>
                        </a:spcBef>
                        <a:spcAft>
                          <a:spcPts val="0"/>
                        </a:spcAft>
                      </a:pPr>
                      <a:r>
                        <a:rPr lang="en-US" sz="1200" b="0" spc="-25" dirty="0">
                          <a:effectLst/>
                        </a:rPr>
                        <a:t>Science Core Subject Performance Index</a:t>
                      </a:r>
                      <a:r>
                        <a:rPr lang="en-US" sz="1200" b="0" spc="-25" baseline="30000" dirty="0">
                          <a:effectLst/>
                        </a:rPr>
                        <a:t>1</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F4D6F3">
                        <a:alpha val="50000"/>
                      </a:srgbClr>
                    </a:solid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lgn="l">
                        <a:spcBef>
                          <a:spcPts val="0"/>
                        </a:spcBef>
                        <a:spcAft>
                          <a:spcPts val="0"/>
                        </a:spcAft>
                      </a:pPr>
                      <a:r>
                        <a:rPr lang="en-US" sz="1200" spc="-25" dirty="0">
                          <a:effectLst/>
                        </a:rPr>
                        <a:t>New, Replaces percentage of students scoring at Level 2 or above</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F4D6F3">
                        <a:alpha val="50000"/>
                      </a:srgbClr>
                    </a:solidFill>
                  </a:tcPr>
                </a:tc>
                <a:extLst>
                  <a:ext uri="{0D108BD9-81ED-4DB2-BD59-A6C34878D82A}">
                    <a16:rowId xmlns:a16="http://schemas.microsoft.com/office/drawing/2014/main" val="1882362992"/>
                  </a:ext>
                </a:extLst>
              </a:tr>
              <a:tr h="245301">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l">
                        <a:spcBef>
                          <a:spcPts val="0"/>
                        </a:spcBef>
                        <a:spcAft>
                          <a:spcPts val="0"/>
                        </a:spcAft>
                      </a:pPr>
                      <a:r>
                        <a:rPr lang="en-US" sz="1200" b="0" spc="-25" dirty="0">
                          <a:effectLst/>
                        </a:rPr>
                        <a:t>Progress in ELP (ELP Success Ratio)</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F4D6F3">
                        <a:alpha val="50000"/>
                      </a:srgbClr>
                    </a:solid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lgn="l">
                        <a:spcBef>
                          <a:spcPts val="0"/>
                        </a:spcBef>
                        <a:spcAft>
                          <a:spcPts val="0"/>
                        </a:spcAft>
                      </a:pPr>
                      <a:r>
                        <a:rPr lang="en-US" sz="1200" spc="-25" dirty="0">
                          <a:effectLst/>
                        </a:rPr>
                        <a:t>New</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F4D6F3">
                        <a:alpha val="50000"/>
                      </a:srgbClr>
                    </a:solidFill>
                  </a:tcPr>
                </a:tc>
                <a:extLst>
                  <a:ext uri="{0D108BD9-81ED-4DB2-BD59-A6C34878D82A}">
                    <a16:rowId xmlns:a16="http://schemas.microsoft.com/office/drawing/2014/main" val="4209738114"/>
                  </a:ext>
                </a:extLst>
              </a:tr>
              <a:tr h="245301">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l">
                        <a:spcBef>
                          <a:spcPts val="0"/>
                        </a:spcBef>
                        <a:spcAft>
                          <a:spcPts val="0"/>
                        </a:spcAft>
                      </a:pPr>
                      <a:r>
                        <a:rPr lang="en-US" sz="1200" b="0" spc="-25" dirty="0">
                          <a:effectLst/>
                        </a:rPr>
                        <a:t>ELA Weighted Average Performance Index</a:t>
                      </a:r>
                      <a:r>
                        <a:rPr lang="en-US" sz="1200" b="0" spc="-25" baseline="30000" dirty="0">
                          <a:effectLst/>
                        </a:rPr>
                        <a:t>1</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F4D6F3">
                        <a:alpha val="50000"/>
                      </a:srgbClr>
                    </a:solid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lgn="l">
                        <a:spcBef>
                          <a:spcPts val="0"/>
                        </a:spcBef>
                        <a:spcAft>
                          <a:spcPts val="0"/>
                        </a:spcAft>
                      </a:pPr>
                      <a:r>
                        <a:rPr lang="en-US" sz="1200" spc="-25" dirty="0">
                          <a:effectLst/>
                        </a:rPr>
                        <a:t>New</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F4D6F3">
                        <a:alpha val="50000"/>
                      </a:srgbClr>
                    </a:solidFill>
                  </a:tcPr>
                </a:tc>
                <a:extLst>
                  <a:ext uri="{0D108BD9-81ED-4DB2-BD59-A6C34878D82A}">
                    <a16:rowId xmlns:a16="http://schemas.microsoft.com/office/drawing/2014/main" val="612754293"/>
                  </a:ext>
                </a:extLst>
              </a:tr>
              <a:tr h="245301">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l">
                        <a:spcBef>
                          <a:spcPts val="0"/>
                        </a:spcBef>
                        <a:spcAft>
                          <a:spcPts val="0"/>
                        </a:spcAft>
                      </a:pPr>
                      <a:r>
                        <a:rPr lang="en-US" sz="1200" b="0" spc="-25" dirty="0">
                          <a:effectLst/>
                        </a:rPr>
                        <a:t>Math Weighted Average Performance Index</a:t>
                      </a:r>
                      <a:r>
                        <a:rPr lang="en-US" sz="1200" b="0" spc="-25" baseline="30000" dirty="0">
                          <a:effectLst/>
                        </a:rPr>
                        <a:t>1</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F4D6F3">
                        <a:alpha val="50000"/>
                      </a:srgbClr>
                    </a:solid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lgn="l">
                        <a:spcBef>
                          <a:spcPts val="0"/>
                        </a:spcBef>
                        <a:spcAft>
                          <a:spcPts val="0"/>
                        </a:spcAft>
                      </a:pPr>
                      <a:r>
                        <a:rPr lang="en-US" sz="1200" spc="-25" dirty="0">
                          <a:effectLst/>
                        </a:rPr>
                        <a:t>New</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F4D6F3">
                        <a:alpha val="50000"/>
                      </a:srgbClr>
                    </a:solidFill>
                  </a:tcPr>
                </a:tc>
                <a:extLst>
                  <a:ext uri="{0D108BD9-81ED-4DB2-BD59-A6C34878D82A}">
                    <a16:rowId xmlns:a16="http://schemas.microsoft.com/office/drawing/2014/main" val="2333310089"/>
                  </a:ext>
                </a:extLst>
              </a:tr>
              <a:tr h="245301">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l">
                        <a:spcBef>
                          <a:spcPts val="0"/>
                        </a:spcBef>
                        <a:spcAft>
                          <a:spcPts val="0"/>
                        </a:spcAft>
                      </a:pPr>
                      <a:r>
                        <a:rPr lang="en-US" sz="1200" b="0" spc="-25" dirty="0">
                          <a:effectLst/>
                        </a:rPr>
                        <a:t>Science Weighted Average Performance Index</a:t>
                      </a:r>
                      <a:r>
                        <a:rPr lang="en-US" sz="1200" b="0" spc="-25" baseline="30000" dirty="0">
                          <a:effectLst/>
                        </a:rPr>
                        <a:t>1</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F4D6F3">
                        <a:alpha val="50000"/>
                      </a:srgbClr>
                    </a:solid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lgn="l">
                        <a:spcBef>
                          <a:spcPts val="0"/>
                        </a:spcBef>
                        <a:spcAft>
                          <a:spcPts val="0"/>
                        </a:spcAft>
                      </a:pPr>
                      <a:r>
                        <a:rPr lang="en-US" sz="1200" spc="-25" dirty="0">
                          <a:effectLst/>
                        </a:rPr>
                        <a:t>New</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F4D6F3">
                        <a:alpha val="50000"/>
                      </a:srgbClr>
                    </a:solidFill>
                  </a:tcPr>
                </a:tc>
                <a:extLst>
                  <a:ext uri="{0D108BD9-81ED-4DB2-BD59-A6C34878D82A}">
                    <a16:rowId xmlns:a16="http://schemas.microsoft.com/office/drawing/2014/main" val="3497122012"/>
                  </a:ext>
                </a:extLst>
              </a:tr>
              <a:tr h="245301">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l">
                        <a:spcBef>
                          <a:spcPts val="0"/>
                        </a:spcBef>
                        <a:spcAft>
                          <a:spcPts val="0"/>
                        </a:spcAft>
                      </a:pPr>
                      <a:r>
                        <a:rPr lang="en-US" sz="1200" b="0" spc="-25" dirty="0">
                          <a:effectLst/>
                        </a:rPr>
                        <a:t>Making Priority School Progress</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lnB>
                    <a:lnTlToBr w="12700" cmpd="sng">
                      <a:noFill/>
                      <a:prstDash val="solid"/>
                    </a:lnTlToBr>
                    <a:lnBlToTr w="12700" cmpd="sng">
                      <a:noFill/>
                      <a:prstDash val="solid"/>
                    </a:lnBlToTr>
                    <a:solidFill>
                      <a:srgbClr val="FFC000">
                        <a:alpha val="50000"/>
                      </a:srgbClr>
                    </a:solid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lgn="l">
                        <a:spcBef>
                          <a:spcPts val="0"/>
                        </a:spcBef>
                        <a:spcAft>
                          <a:spcPts val="0"/>
                        </a:spcAft>
                      </a:pPr>
                      <a:r>
                        <a:rPr lang="en-US" sz="1200" spc="-25" dirty="0">
                          <a:effectLst/>
                        </a:rPr>
                        <a:t>Eliminated</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lnB>
                    <a:lnTlToBr w="12700" cmpd="sng">
                      <a:noFill/>
                      <a:prstDash val="solid"/>
                    </a:lnTlToBr>
                    <a:lnBlToTr w="12700" cmpd="sng">
                      <a:noFill/>
                      <a:prstDash val="solid"/>
                    </a:lnBlToTr>
                    <a:solidFill>
                      <a:srgbClr val="FFC000">
                        <a:alpha val="50000"/>
                      </a:srgbClr>
                    </a:solidFill>
                  </a:tcPr>
                </a:tc>
                <a:extLst>
                  <a:ext uri="{0D108BD9-81ED-4DB2-BD59-A6C34878D82A}">
                    <a16:rowId xmlns:a16="http://schemas.microsoft.com/office/drawing/2014/main" val="351782412"/>
                  </a:ext>
                </a:extLst>
              </a:tr>
            </a:tbl>
          </a:graphicData>
        </a:graphic>
      </p:graphicFrame>
      <p:sp>
        <p:nvSpPr>
          <p:cNvPr id="6" name="Content Placeholder 2">
            <a:extLst>
              <a:ext uri="{FF2B5EF4-FFF2-40B4-BE49-F238E27FC236}">
                <a16:creationId xmlns:a16="http://schemas.microsoft.com/office/drawing/2014/main" id="{559DDBF9-4681-4391-AE12-4E109936A960}"/>
              </a:ext>
            </a:extLst>
          </p:cNvPr>
          <p:cNvSpPr txBox="1">
            <a:spLocks/>
          </p:cNvSpPr>
          <p:nvPr/>
        </p:nvSpPr>
        <p:spPr bwMode="auto">
          <a:xfrm>
            <a:off x="862914" y="5486400"/>
            <a:ext cx="7823886" cy="90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fontScale="92500" lnSpcReduction="20000"/>
          </a:bodyPr>
          <a:lstStyle>
            <a:lvl1pPr marL="342900" indent="-342900" algn="l" rtl="0" eaLnBrk="0" fontAlgn="base" hangingPunct="0">
              <a:spcBef>
                <a:spcPct val="20000"/>
              </a:spcBef>
              <a:spcAft>
                <a:spcPct val="0"/>
              </a:spcAft>
              <a:buChar char="•"/>
              <a:defRPr sz="2400" b="1">
                <a:solidFill>
                  <a:schemeClr val="bg2">
                    <a:lumMod val="75000"/>
                  </a:schemeClr>
                </a:solidFill>
                <a:latin typeface="+mn-lt"/>
                <a:ea typeface="Verdana" panose="020B0604030504040204" pitchFamily="34" charset="0"/>
                <a:cs typeface="Verdana" panose="020B0604030504040204" pitchFamily="34" charset="0"/>
              </a:defRPr>
            </a:lvl1pPr>
            <a:lvl2pPr marL="857250" indent="-400050" algn="l" rtl="0" eaLnBrk="0" fontAlgn="base" hangingPunct="0">
              <a:spcBef>
                <a:spcPct val="20000"/>
              </a:spcBef>
              <a:spcAft>
                <a:spcPct val="0"/>
              </a:spcAft>
              <a:buSzPct val="50000"/>
              <a:buFont typeface="Wingdings" pitchFamily="2" charset="2"/>
              <a:buChar char="¦"/>
              <a:defRPr sz="2000" b="1">
                <a:solidFill>
                  <a:schemeClr val="bg2">
                    <a:lumMod val="75000"/>
                  </a:schemeClr>
                </a:solidFill>
                <a:latin typeface="+mn-lt"/>
                <a:ea typeface="Verdana" panose="020B0604030504040204" pitchFamily="34" charset="0"/>
                <a:cs typeface="Verdana" panose="020B0604030504040204" pitchFamily="34" charset="0"/>
              </a:defRPr>
            </a:lvl2pPr>
            <a:lvl3pPr marL="1200150" indent="-228600" algn="l" rtl="0" eaLnBrk="0" fontAlgn="base" hangingPunct="0">
              <a:spcBef>
                <a:spcPct val="20000"/>
              </a:spcBef>
              <a:spcAft>
                <a:spcPct val="0"/>
              </a:spcAft>
              <a:buChar char="•"/>
              <a:defRPr>
                <a:solidFill>
                  <a:schemeClr val="tx1"/>
                </a:solidFill>
                <a:latin typeface="+mn-lt"/>
                <a:ea typeface="Verdana" panose="020B0604030504040204" pitchFamily="34" charset="0"/>
                <a:cs typeface="Verdana" panose="020B0604030504040204" pitchFamily="34" charset="0"/>
              </a:defRPr>
            </a:lvl3pPr>
            <a:lvl4pPr marL="1600200" indent="-228600" algn="l" rtl="0" eaLnBrk="0" fontAlgn="base" hangingPunct="0">
              <a:spcBef>
                <a:spcPct val="20000"/>
              </a:spcBef>
              <a:spcAft>
                <a:spcPct val="0"/>
              </a:spcAft>
              <a:buChar char="–"/>
              <a:defRPr sz="1600">
                <a:solidFill>
                  <a:schemeClr val="tx1"/>
                </a:solidFill>
                <a:latin typeface="+mn-lt"/>
                <a:ea typeface="Verdana" panose="020B0604030504040204" pitchFamily="34" charset="0"/>
                <a:cs typeface="Verdana" panose="020B0604030504040204" pitchFamily="34" charset="0"/>
              </a:defRPr>
            </a:lvl4pPr>
            <a:lvl5pPr marL="2057400" indent="-228600" algn="l" rtl="0" eaLnBrk="0" fontAlgn="base" hangingPunct="0">
              <a:spcBef>
                <a:spcPct val="20000"/>
              </a:spcBef>
              <a:spcAft>
                <a:spcPct val="0"/>
              </a:spcAft>
              <a:buChar char="»"/>
              <a:defRPr sz="1400">
                <a:solidFill>
                  <a:schemeClr val="tx1"/>
                </a:solidFill>
                <a:latin typeface="+mn-lt"/>
                <a:ea typeface="Verdana" panose="020B0604030504040204" pitchFamily="34" charset="0"/>
                <a:cs typeface="Verdana" panose="020B0604030504040204" pitchFamily="34" charset="0"/>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buFontTx/>
              <a:buNone/>
            </a:pPr>
            <a:endParaRPr lang="en-US" sz="600" kern="0" dirty="0">
              <a:solidFill>
                <a:srgbClr val="0070C0"/>
              </a:solidFill>
            </a:endParaRPr>
          </a:p>
          <a:p>
            <a:pPr marL="0" indent="0">
              <a:buFontTx/>
              <a:buNone/>
            </a:pPr>
            <a:r>
              <a:rPr lang="en-US" sz="1300" b="0" kern="0" baseline="30000" dirty="0">
                <a:solidFill>
                  <a:schemeClr val="tx1"/>
                </a:solidFill>
              </a:rPr>
              <a:t>1 </a:t>
            </a:r>
            <a:r>
              <a:rPr lang="en-US" sz="1100" b="0" kern="0" dirty="0">
                <a:solidFill>
                  <a:schemeClr val="tx1"/>
                </a:solidFill>
              </a:rPr>
              <a:t>Core Subject and Weighted Average Index calculations use the same formula in the numerator. For the denominator, Weighted Academic Achievement uses the greater of: (1) # of continuously enrolled students who are tested or (2) 95% of continuously enrolled students with or with test scores. The Core Subject Performance denominator is the # of continuously enrolled students who are tested. School will be assigned either the Core Subject or Weighted Average Indicator for a subject, not both. </a:t>
            </a:r>
          </a:p>
          <a:p>
            <a:pPr marL="0" indent="0">
              <a:buFontTx/>
              <a:buNone/>
            </a:pPr>
            <a:r>
              <a:rPr lang="en-US" sz="1300" b="0" kern="0" baseline="30000" dirty="0">
                <a:solidFill>
                  <a:schemeClr val="tx1"/>
                </a:solidFill>
              </a:rPr>
              <a:t>2</a:t>
            </a:r>
            <a:r>
              <a:rPr lang="en-US" sz="1100" b="0" kern="0" dirty="0">
                <a:solidFill>
                  <a:schemeClr val="tx1"/>
                </a:solidFill>
              </a:rPr>
              <a:t> Baseline MGP based on 3-year average.</a:t>
            </a:r>
          </a:p>
          <a:p>
            <a:pPr marL="0" indent="0">
              <a:buFontTx/>
              <a:buNone/>
            </a:pPr>
            <a:endParaRPr lang="en-US" sz="1100" b="0" kern="0" dirty="0">
              <a:solidFill>
                <a:schemeClr val="tx1"/>
              </a:solidFill>
            </a:endParaRPr>
          </a:p>
        </p:txBody>
      </p:sp>
    </p:spTree>
    <p:extLst>
      <p:ext uri="{BB962C8B-B14F-4D97-AF65-F5344CB8AC3E}">
        <p14:creationId xmlns:p14="http://schemas.microsoft.com/office/powerpoint/2010/main" val="3396706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r>
              <a:rPr lang="en-US" dirty="0">
                <a:solidFill>
                  <a:srgbClr val="0070C0"/>
                </a:solidFill>
              </a:rPr>
              <a:t>High Schools</a:t>
            </a:r>
          </a:p>
          <a:p>
            <a:endParaRPr lang="en-US" altLang="en-US" dirty="0"/>
          </a:p>
          <a:p>
            <a:pPr lvl="4"/>
            <a:endParaRPr lang="en-US" altLang="en-US" dirty="0"/>
          </a:p>
          <a:p>
            <a:pPr lvl="4"/>
            <a:endParaRPr lang="en-US" altLang="en-US" dirty="0"/>
          </a:p>
          <a:p>
            <a:pPr lvl="4"/>
            <a:endParaRPr lang="en-US" altLang="en-US" dirty="0"/>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13</a:t>
            </a:fld>
            <a:endParaRPr lang="en-US" altLang="en-US" sz="1400" b="0">
              <a:solidFill>
                <a:schemeClr val="tx1"/>
              </a:solidFill>
              <a:latin typeface="CartoGothic Std" pitchFamily="34" charset="0"/>
            </a:endParaRPr>
          </a:p>
        </p:txBody>
      </p:sp>
      <p:sp>
        <p:nvSpPr>
          <p:cNvPr id="3" name="Title 2">
            <a:extLst>
              <a:ext uri="{FF2B5EF4-FFF2-40B4-BE49-F238E27FC236}">
                <a16:creationId xmlns:a16="http://schemas.microsoft.com/office/drawing/2014/main" id="{96B621B5-F030-467E-8BF9-039DEECCA11F}"/>
              </a:ext>
            </a:extLst>
          </p:cNvPr>
          <p:cNvSpPr>
            <a:spLocks noGrp="1"/>
          </p:cNvSpPr>
          <p:nvPr>
            <p:ph type="title"/>
          </p:nvPr>
        </p:nvSpPr>
        <p:spPr/>
        <p:txBody>
          <a:bodyPr/>
          <a:lstStyle/>
          <a:p>
            <a:r>
              <a:rPr lang="en-US" dirty="0"/>
              <a:t>Selecting Indicators: Level 1</a:t>
            </a:r>
          </a:p>
        </p:txBody>
      </p:sp>
      <p:graphicFrame>
        <p:nvGraphicFramePr>
          <p:cNvPr id="7" name="Table 6">
            <a:extLst>
              <a:ext uri="{FF2B5EF4-FFF2-40B4-BE49-F238E27FC236}">
                <a16:creationId xmlns:a16="http://schemas.microsoft.com/office/drawing/2014/main" id="{37D2C58B-E0BC-42E9-BAF2-98CFEE002466}"/>
              </a:ext>
            </a:extLst>
          </p:cNvPr>
          <p:cNvGraphicFramePr>
            <a:graphicFrameLocks noGrp="1"/>
          </p:cNvGraphicFramePr>
          <p:nvPr>
            <p:extLst>
              <p:ext uri="{D42A27DB-BD31-4B8C-83A1-F6EECF244321}">
                <p14:modId xmlns:p14="http://schemas.microsoft.com/office/powerpoint/2010/main" val="3504828661"/>
              </p:ext>
            </p:extLst>
          </p:nvPr>
        </p:nvGraphicFramePr>
        <p:xfrm>
          <a:off x="457200" y="1752600"/>
          <a:ext cx="8229600" cy="4069080"/>
        </p:xfrm>
        <a:graphic>
          <a:graphicData uri="http://schemas.openxmlformats.org/drawingml/2006/table">
            <a:tbl>
              <a:tblPr firstRow="1" firstCol="1" bandRow="1">
                <a:tableStyleId>{7E9639D4-E3E2-4D34-9284-5A2195B3D0D7}</a:tableStyleId>
              </a:tblPr>
              <a:tblGrid>
                <a:gridCol w="3733800">
                  <a:extLst>
                    <a:ext uri="{9D8B030D-6E8A-4147-A177-3AD203B41FA5}">
                      <a16:colId xmlns:a16="http://schemas.microsoft.com/office/drawing/2014/main" val="3416136258"/>
                    </a:ext>
                  </a:extLst>
                </a:gridCol>
                <a:gridCol w="4495800">
                  <a:extLst>
                    <a:ext uri="{9D8B030D-6E8A-4147-A177-3AD203B41FA5}">
                      <a16:colId xmlns:a16="http://schemas.microsoft.com/office/drawing/2014/main" val="2314621814"/>
                    </a:ext>
                  </a:extLst>
                </a:gridCol>
              </a:tblGrid>
              <a:tr h="365760">
                <a:tc>
                  <a:txBody>
                    <a:bodyPr/>
                    <a:lstStyle/>
                    <a:p>
                      <a:pPr marL="0" marR="0">
                        <a:spcBef>
                          <a:spcPts val="0"/>
                        </a:spcBef>
                        <a:spcAft>
                          <a:spcPts val="0"/>
                        </a:spcAft>
                      </a:pPr>
                      <a:r>
                        <a:rPr lang="en-US" sz="1600" b="1" spc="-25" dirty="0">
                          <a:effectLst/>
                        </a:rPr>
                        <a:t>Indicator Name</a:t>
                      </a:r>
                      <a:endParaRPr lang="en-US" sz="1600" b="1"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rgbClr val="002C51"/>
                    </a:solidFill>
                  </a:tcPr>
                </a:tc>
                <a:tc>
                  <a:txBody>
                    <a:bodyPr/>
                    <a:lstStyle/>
                    <a:p>
                      <a:pPr marL="0" marR="0">
                        <a:spcBef>
                          <a:spcPts val="0"/>
                        </a:spcBef>
                        <a:spcAft>
                          <a:spcPts val="0"/>
                        </a:spcAft>
                      </a:pPr>
                      <a:r>
                        <a:rPr lang="en-US" sz="1600" b="1" spc="-25" dirty="0">
                          <a:effectLst/>
                        </a:rPr>
                        <a:t>Note</a:t>
                      </a:r>
                      <a:endParaRPr lang="en-US" sz="1600" b="1"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rgbClr val="002C51"/>
                    </a:solidFill>
                  </a:tcPr>
                </a:tc>
                <a:extLst>
                  <a:ext uri="{0D108BD9-81ED-4DB2-BD59-A6C34878D82A}">
                    <a16:rowId xmlns:a16="http://schemas.microsoft.com/office/drawing/2014/main" val="3494657119"/>
                  </a:ext>
                </a:extLst>
              </a:tr>
              <a:tr h="228600">
                <a:tc>
                  <a:txBody>
                    <a:bodyPr/>
                    <a:lstStyle/>
                    <a:p>
                      <a:pPr marL="0" marR="0">
                        <a:spcBef>
                          <a:spcPts val="0"/>
                        </a:spcBef>
                        <a:spcAft>
                          <a:spcPts val="0"/>
                        </a:spcAft>
                      </a:pPr>
                      <a:r>
                        <a:rPr lang="en-US" sz="1200" b="0" spc="-25" dirty="0">
                          <a:effectLst/>
                        </a:rPr>
                        <a:t>School Safety</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marL="0" marR="0">
                        <a:spcBef>
                          <a:spcPts val="0"/>
                        </a:spcBef>
                        <a:spcAft>
                          <a:spcPts val="0"/>
                        </a:spcAft>
                      </a:pPr>
                      <a:r>
                        <a:rPr lang="en-US" sz="1200" spc="-25" dirty="0">
                          <a:effectLst/>
                        </a:rPr>
                        <a:t>Existing</a:t>
                      </a:r>
                      <a:endParaRPr lang="en-US" sz="120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86272929"/>
                  </a:ext>
                </a:extLst>
              </a:tr>
              <a:tr h="228600">
                <a:tc>
                  <a:txBody>
                    <a:bodyPr/>
                    <a:lstStyle/>
                    <a:p>
                      <a:pPr marL="0" marR="0">
                        <a:spcBef>
                          <a:spcPts val="0"/>
                        </a:spcBef>
                        <a:spcAft>
                          <a:spcPts val="0"/>
                        </a:spcAft>
                      </a:pPr>
                      <a:r>
                        <a:rPr lang="en-US" sz="1200" b="0" spc="-25" dirty="0">
                          <a:effectLst/>
                        </a:rPr>
                        <a:t>11th Graders Passing ELA Regents</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marL="0" marR="0">
                        <a:spcBef>
                          <a:spcPts val="0"/>
                        </a:spcBef>
                        <a:spcAft>
                          <a:spcPts val="0"/>
                        </a:spcAft>
                      </a:pPr>
                      <a:r>
                        <a:rPr lang="en-US" sz="1200" spc="-25" dirty="0">
                          <a:effectLst/>
                        </a:rPr>
                        <a:t>Existing (2016</a:t>
                      </a:r>
                      <a:r>
                        <a:rPr lang="en-US" sz="1200" spc="-25" baseline="0" dirty="0">
                          <a:effectLst/>
                        </a:rPr>
                        <a:t> Total Cohort)</a:t>
                      </a:r>
                      <a:endParaRPr lang="en-US" sz="120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937485837"/>
                  </a:ext>
                </a:extLst>
              </a:tr>
              <a:tr h="228600">
                <a:tc>
                  <a:txBody>
                    <a:bodyPr/>
                    <a:lstStyle/>
                    <a:p>
                      <a:pPr marL="0" marR="0">
                        <a:spcBef>
                          <a:spcPts val="0"/>
                        </a:spcBef>
                        <a:spcAft>
                          <a:spcPts val="0"/>
                        </a:spcAft>
                      </a:pPr>
                      <a:r>
                        <a:rPr lang="en-US" sz="1200" b="0" spc="-25" dirty="0">
                          <a:effectLst/>
                        </a:rPr>
                        <a:t>10th Graders Passing Math Regents</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marL="0" marR="0">
                        <a:spcBef>
                          <a:spcPts val="0"/>
                        </a:spcBef>
                        <a:spcAft>
                          <a:spcPts val="0"/>
                        </a:spcAft>
                      </a:pPr>
                      <a:r>
                        <a:rPr lang="en-US" sz="1200" spc="-25" dirty="0">
                          <a:effectLst/>
                        </a:rPr>
                        <a:t>Existing (2017 Total Cohort)</a:t>
                      </a:r>
                      <a:endParaRPr lang="en-US" sz="120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20468264"/>
                  </a:ext>
                </a:extLst>
              </a:tr>
              <a:tr h="228600">
                <a:tc>
                  <a:txBody>
                    <a:bodyPr/>
                    <a:lstStyle/>
                    <a:p>
                      <a:pPr marL="0" marR="0">
                        <a:spcBef>
                          <a:spcPts val="0"/>
                        </a:spcBef>
                        <a:spcAft>
                          <a:spcPts val="0"/>
                        </a:spcAft>
                      </a:pPr>
                      <a:r>
                        <a:rPr lang="en-US" sz="1200" b="0" spc="-25" dirty="0">
                          <a:effectLst/>
                        </a:rPr>
                        <a:t>Total Cohort 4-Year Grad Rate - All Students</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marL="0" marR="0">
                        <a:spcBef>
                          <a:spcPts val="0"/>
                        </a:spcBef>
                        <a:spcAft>
                          <a:spcPts val="0"/>
                        </a:spcAft>
                      </a:pPr>
                      <a:r>
                        <a:rPr lang="en-US" sz="1200" spc="-25" dirty="0">
                          <a:effectLst/>
                        </a:rPr>
                        <a:t>Existing</a:t>
                      </a:r>
                      <a:endParaRPr lang="en-US" sz="120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611883514"/>
                  </a:ext>
                </a:extLst>
              </a:tr>
              <a:tr h="228600">
                <a:tc>
                  <a:txBody>
                    <a:bodyPr/>
                    <a:lstStyle/>
                    <a:p>
                      <a:pPr marL="0" marR="0">
                        <a:spcBef>
                          <a:spcPts val="0"/>
                        </a:spcBef>
                        <a:spcAft>
                          <a:spcPts val="0"/>
                        </a:spcAft>
                      </a:pPr>
                      <a:r>
                        <a:rPr lang="en-US" sz="1200" b="0" spc="-25" dirty="0">
                          <a:effectLst/>
                        </a:rPr>
                        <a:t>Total Cohort 5-Year Grad Rate - All Students</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marL="0" marR="0">
                        <a:spcBef>
                          <a:spcPts val="0"/>
                        </a:spcBef>
                        <a:spcAft>
                          <a:spcPts val="0"/>
                        </a:spcAft>
                      </a:pPr>
                      <a:r>
                        <a:rPr lang="en-US" sz="1200" spc="-25" dirty="0">
                          <a:effectLst/>
                        </a:rPr>
                        <a:t>Existing</a:t>
                      </a:r>
                      <a:endParaRPr lang="en-US" sz="120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328090703"/>
                  </a:ext>
                </a:extLst>
              </a:tr>
              <a:tr h="228600">
                <a:tc>
                  <a:txBody>
                    <a:bodyPr/>
                    <a:lstStyle/>
                    <a:p>
                      <a:pPr marL="0" marR="0">
                        <a:spcBef>
                          <a:spcPts val="0"/>
                        </a:spcBef>
                        <a:spcAft>
                          <a:spcPts val="0"/>
                        </a:spcAft>
                      </a:pPr>
                      <a:r>
                        <a:rPr lang="en-US" sz="1200" b="0" spc="-25" dirty="0">
                          <a:effectLst/>
                        </a:rPr>
                        <a:t>Student Suspension Rate</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marL="0" marR="0">
                        <a:spcBef>
                          <a:spcPts val="0"/>
                        </a:spcBef>
                        <a:spcAft>
                          <a:spcPts val="0"/>
                        </a:spcAft>
                      </a:pPr>
                      <a:r>
                        <a:rPr lang="en-US" sz="1200" spc="-25" dirty="0">
                          <a:effectLst/>
                        </a:rPr>
                        <a:t>Currently Level 2; New as Level 1</a:t>
                      </a:r>
                      <a:endParaRPr lang="en-US" sz="120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576819137"/>
                  </a:ext>
                </a:extLst>
              </a:tr>
              <a:tr h="228600">
                <a:tc>
                  <a:txBody>
                    <a:bodyPr/>
                    <a:lstStyle/>
                    <a:p>
                      <a:pPr marL="0" marR="0">
                        <a:spcBef>
                          <a:spcPts val="0"/>
                        </a:spcBef>
                        <a:spcAft>
                          <a:spcPts val="0"/>
                        </a:spcAft>
                      </a:pPr>
                      <a:r>
                        <a:rPr lang="en-US" sz="1200" b="0" spc="-25" dirty="0">
                          <a:effectLst/>
                        </a:rPr>
                        <a:t>Chronic Absenteeism </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marL="0" marR="0">
                        <a:spcBef>
                          <a:spcPts val="0"/>
                        </a:spcBef>
                        <a:spcAft>
                          <a:spcPts val="0"/>
                        </a:spcAft>
                      </a:pPr>
                      <a:r>
                        <a:rPr lang="en-US" sz="1200" spc="-25" dirty="0">
                          <a:effectLst/>
                        </a:rPr>
                        <a:t>Currently Level 2; New as Level 1</a:t>
                      </a:r>
                      <a:endParaRPr lang="en-US" sz="120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17917381"/>
                  </a:ext>
                </a:extLst>
              </a:tr>
              <a:tr h="228600">
                <a:tc>
                  <a:txBody>
                    <a:bodyPr/>
                    <a:lstStyle/>
                    <a:p>
                      <a:pPr marL="0" marR="0">
                        <a:spcBef>
                          <a:spcPts val="0"/>
                        </a:spcBef>
                        <a:spcAft>
                          <a:spcPts val="0"/>
                        </a:spcAft>
                      </a:pPr>
                      <a:r>
                        <a:rPr lang="en-US" sz="1200" b="0" spc="-25" dirty="0">
                          <a:effectLst/>
                        </a:rPr>
                        <a:t>ELA Performance Index</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solidFill>
                      <a:srgbClr val="F4D6F3">
                        <a:alpha val="5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pc="-25" dirty="0">
                          <a:effectLst/>
                        </a:rPr>
                        <a:t>Currently Level 2; New as Level 1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spc="-25" dirty="0">
                          <a:effectLst/>
                        </a:rPr>
                        <a:t>Replaces percentage of students scoring at Level 2 or above</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solidFill>
                      <a:srgbClr val="F4D6F3">
                        <a:alpha val="50000"/>
                      </a:srgbClr>
                    </a:solidFill>
                  </a:tcPr>
                </a:tc>
                <a:extLst>
                  <a:ext uri="{0D108BD9-81ED-4DB2-BD59-A6C34878D82A}">
                    <a16:rowId xmlns:a16="http://schemas.microsoft.com/office/drawing/2014/main" val="3952219708"/>
                  </a:ext>
                </a:extLst>
              </a:tr>
              <a:tr h="228600">
                <a:tc>
                  <a:txBody>
                    <a:bodyPr/>
                    <a:lstStyle/>
                    <a:p>
                      <a:pPr marL="0" marR="0">
                        <a:spcBef>
                          <a:spcPts val="0"/>
                        </a:spcBef>
                        <a:spcAft>
                          <a:spcPts val="0"/>
                        </a:spcAft>
                      </a:pPr>
                      <a:r>
                        <a:rPr lang="en-US" sz="1200" b="0" spc="-25" dirty="0">
                          <a:effectLst/>
                        </a:rPr>
                        <a:t>Math Performance Index</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solidFill>
                      <a:srgbClr val="F4D6F3">
                        <a:alpha val="5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pc="-25" dirty="0">
                          <a:effectLst/>
                        </a:rPr>
                        <a:t>Currently Level 2; New as Level 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spc="-25" dirty="0">
                          <a:effectLst/>
                        </a:rPr>
                        <a:t>Replaces percentage of students scoring at Level 2 or above</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solidFill>
                      <a:srgbClr val="F4D6F3">
                        <a:alpha val="50000"/>
                      </a:srgbClr>
                    </a:solidFill>
                  </a:tcPr>
                </a:tc>
                <a:extLst>
                  <a:ext uri="{0D108BD9-81ED-4DB2-BD59-A6C34878D82A}">
                    <a16:rowId xmlns:a16="http://schemas.microsoft.com/office/drawing/2014/main" val="3540501156"/>
                  </a:ext>
                </a:extLst>
              </a:tr>
              <a:tr h="228600">
                <a:tc>
                  <a:txBody>
                    <a:bodyPr/>
                    <a:lstStyle/>
                    <a:p>
                      <a:pPr marL="0" marR="0">
                        <a:spcBef>
                          <a:spcPts val="0"/>
                        </a:spcBef>
                        <a:spcAft>
                          <a:spcPts val="0"/>
                        </a:spcAft>
                      </a:pPr>
                      <a:r>
                        <a:rPr lang="en-US" sz="1200" b="0" spc="-25" dirty="0">
                          <a:effectLst/>
                        </a:rPr>
                        <a:t>College, Career, &amp; Civic Readiness (CCCR) Index</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solidFill>
                      <a:srgbClr val="F4D6F3">
                        <a:alpha val="50000"/>
                      </a:srgbClr>
                    </a:solidFill>
                  </a:tcPr>
                </a:tc>
                <a:tc>
                  <a:txBody>
                    <a:bodyPr/>
                    <a:lstStyle/>
                    <a:p>
                      <a:pPr marL="0" marR="0">
                        <a:spcBef>
                          <a:spcPts val="0"/>
                        </a:spcBef>
                        <a:spcAft>
                          <a:spcPts val="0"/>
                        </a:spcAft>
                      </a:pPr>
                      <a:r>
                        <a:rPr lang="en-US" sz="1200" spc="-25" dirty="0">
                          <a:effectLst/>
                        </a:rPr>
                        <a:t>New; Replaces Total Cohort 4-Yr Grad Rate w/ Adv Designation</a:t>
                      </a:r>
                      <a:endParaRPr lang="en-US" sz="120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solidFill>
                      <a:srgbClr val="F4D6F3">
                        <a:alpha val="50000"/>
                      </a:srgbClr>
                    </a:solidFill>
                  </a:tcPr>
                </a:tc>
                <a:extLst>
                  <a:ext uri="{0D108BD9-81ED-4DB2-BD59-A6C34878D82A}">
                    <a16:rowId xmlns:a16="http://schemas.microsoft.com/office/drawing/2014/main" val="2313262454"/>
                  </a:ext>
                </a:extLst>
              </a:tr>
              <a:tr h="228600">
                <a:tc>
                  <a:txBody>
                    <a:bodyPr/>
                    <a:lstStyle/>
                    <a:p>
                      <a:pPr marL="0" marR="0">
                        <a:spcBef>
                          <a:spcPts val="0"/>
                        </a:spcBef>
                        <a:spcAft>
                          <a:spcPts val="0"/>
                        </a:spcAft>
                      </a:pPr>
                      <a:r>
                        <a:rPr lang="en-US" sz="1200" b="0" spc="-25" dirty="0">
                          <a:effectLst/>
                        </a:rPr>
                        <a:t>Progress in ELP (ELP Success Ratio)</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solidFill>
                      <a:srgbClr val="F4D6F3">
                        <a:alpha val="50000"/>
                      </a:srgbClr>
                    </a:solidFill>
                  </a:tcPr>
                </a:tc>
                <a:tc>
                  <a:txBody>
                    <a:bodyPr/>
                    <a:lstStyle/>
                    <a:p>
                      <a:pPr marL="0" marR="0">
                        <a:spcBef>
                          <a:spcPts val="0"/>
                        </a:spcBef>
                        <a:spcAft>
                          <a:spcPts val="0"/>
                        </a:spcAft>
                      </a:pPr>
                      <a:r>
                        <a:rPr lang="en-US" sz="1200" spc="-25" dirty="0">
                          <a:effectLst/>
                        </a:rPr>
                        <a:t>New</a:t>
                      </a:r>
                      <a:endParaRPr lang="en-US" sz="120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solidFill>
                      <a:srgbClr val="F4D6F3">
                        <a:alpha val="50000"/>
                      </a:srgbClr>
                    </a:solidFill>
                  </a:tcPr>
                </a:tc>
                <a:extLst>
                  <a:ext uri="{0D108BD9-81ED-4DB2-BD59-A6C34878D82A}">
                    <a16:rowId xmlns:a16="http://schemas.microsoft.com/office/drawing/2014/main" val="2114928459"/>
                  </a:ext>
                </a:extLst>
              </a:tr>
              <a:tr h="228600">
                <a:tc>
                  <a:txBody>
                    <a:bodyPr/>
                    <a:lstStyle/>
                    <a:p>
                      <a:pPr marL="0" marR="0">
                        <a:spcBef>
                          <a:spcPts val="0"/>
                        </a:spcBef>
                        <a:spcAft>
                          <a:spcPts val="0"/>
                        </a:spcAft>
                      </a:pPr>
                      <a:r>
                        <a:rPr lang="en-US" sz="1200" b="0" spc="-25" dirty="0">
                          <a:effectLst/>
                        </a:rPr>
                        <a:t>Science Performance Index</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solidFill>
                      <a:srgbClr val="F4D6F3">
                        <a:alpha val="5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pc="-25" dirty="0">
                          <a:effectLst/>
                        </a:rPr>
                        <a:t>New</a:t>
                      </a:r>
                      <a:endParaRPr lang="en-US" sz="120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solidFill>
                      <a:srgbClr val="F4D6F3">
                        <a:alpha val="50000"/>
                      </a:srgbClr>
                    </a:solidFill>
                  </a:tcPr>
                </a:tc>
                <a:extLst>
                  <a:ext uri="{0D108BD9-81ED-4DB2-BD59-A6C34878D82A}">
                    <a16:rowId xmlns:a16="http://schemas.microsoft.com/office/drawing/2014/main" val="3732758003"/>
                  </a:ext>
                </a:extLst>
              </a:tr>
              <a:tr h="228600">
                <a:tc>
                  <a:txBody>
                    <a:bodyPr/>
                    <a:lstStyle/>
                    <a:p>
                      <a:pPr marL="0" marR="0">
                        <a:spcBef>
                          <a:spcPts val="0"/>
                        </a:spcBef>
                        <a:spcAft>
                          <a:spcPts val="0"/>
                        </a:spcAft>
                      </a:pPr>
                      <a:r>
                        <a:rPr lang="en-US" sz="1200" b="0" spc="-25" dirty="0">
                          <a:effectLst/>
                        </a:rPr>
                        <a:t>Social Studies Performance Index</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solidFill>
                      <a:srgbClr val="F4D6F3">
                        <a:alpha val="50000"/>
                      </a:srgbClr>
                    </a:solidFill>
                  </a:tcPr>
                </a:tc>
                <a:tc>
                  <a:txBody>
                    <a:bodyPr/>
                    <a:lstStyle/>
                    <a:p>
                      <a:pPr marL="0" marR="0">
                        <a:spcBef>
                          <a:spcPts val="0"/>
                        </a:spcBef>
                        <a:spcAft>
                          <a:spcPts val="0"/>
                        </a:spcAft>
                      </a:pPr>
                      <a:r>
                        <a:rPr lang="en-US" sz="1200" spc="-25" dirty="0">
                          <a:effectLst/>
                        </a:rPr>
                        <a:t>New</a:t>
                      </a:r>
                      <a:endParaRPr lang="en-US" sz="120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solidFill>
                      <a:srgbClr val="F4D6F3">
                        <a:alpha val="50000"/>
                      </a:srgbClr>
                    </a:solidFill>
                  </a:tcPr>
                </a:tc>
                <a:extLst>
                  <a:ext uri="{0D108BD9-81ED-4DB2-BD59-A6C34878D82A}">
                    <a16:rowId xmlns:a16="http://schemas.microsoft.com/office/drawing/2014/main" val="1731238530"/>
                  </a:ext>
                </a:extLst>
              </a:tr>
              <a:tr h="228600">
                <a:tc>
                  <a:txBody>
                    <a:bodyPr/>
                    <a:lstStyle/>
                    <a:p>
                      <a:pPr marL="0" marR="0">
                        <a:spcBef>
                          <a:spcPts val="0"/>
                        </a:spcBef>
                        <a:spcAft>
                          <a:spcPts val="0"/>
                        </a:spcAft>
                      </a:pPr>
                      <a:r>
                        <a:rPr lang="en-US" sz="1200" b="0" spc="-25" dirty="0">
                          <a:effectLst/>
                        </a:rPr>
                        <a:t>Total Cohort 6-Year Grad Rate - All Students</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solidFill>
                      <a:srgbClr val="F4D6F3">
                        <a:alpha val="50000"/>
                      </a:srgbClr>
                    </a:solidFill>
                  </a:tcPr>
                </a:tc>
                <a:tc>
                  <a:txBody>
                    <a:bodyPr/>
                    <a:lstStyle/>
                    <a:p>
                      <a:pPr marL="0" marR="0">
                        <a:spcBef>
                          <a:spcPts val="0"/>
                        </a:spcBef>
                        <a:spcAft>
                          <a:spcPts val="0"/>
                        </a:spcAft>
                      </a:pPr>
                      <a:r>
                        <a:rPr lang="en-US" sz="1200" spc="-25" dirty="0">
                          <a:effectLst/>
                        </a:rPr>
                        <a:t>New</a:t>
                      </a:r>
                      <a:endParaRPr lang="en-US" sz="120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solidFill>
                      <a:srgbClr val="F4D6F3">
                        <a:alpha val="50000"/>
                      </a:srgbClr>
                    </a:solidFill>
                  </a:tcPr>
                </a:tc>
                <a:extLst>
                  <a:ext uri="{0D108BD9-81ED-4DB2-BD59-A6C34878D82A}">
                    <a16:rowId xmlns:a16="http://schemas.microsoft.com/office/drawing/2014/main" val="10014"/>
                  </a:ext>
                </a:extLst>
              </a:tr>
              <a:tr h="228600">
                <a:tc>
                  <a:txBody>
                    <a:bodyPr/>
                    <a:lstStyle/>
                    <a:p>
                      <a:pPr marL="0" marR="0">
                        <a:spcBef>
                          <a:spcPts val="0"/>
                        </a:spcBef>
                        <a:spcAft>
                          <a:spcPts val="0"/>
                        </a:spcAft>
                      </a:pPr>
                      <a:r>
                        <a:rPr lang="en-US" sz="1200" b="0" spc="-25" dirty="0">
                          <a:effectLst/>
                        </a:rPr>
                        <a:t>Making Priority School Progress </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solidFill>
                      <a:srgbClr val="FFC000">
                        <a:alpha val="50000"/>
                      </a:srgbClr>
                    </a:solidFill>
                  </a:tcPr>
                </a:tc>
                <a:tc>
                  <a:txBody>
                    <a:bodyPr/>
                    <a:lstStyle/>
                    <a:p>
                      <a:pPr marL="0" marR="0">
                        <a:spcBef>
                          <a:spcPts val="0"/>
                        </a:spcBef>
                        <a:spcAft>
                          <a:spcPts val="0"/>
                        </a:spcAft>
                      </a:pPr>
                      <a:r>
                        <a:rPr lang="en-US" sz="1200" spc="-25" dirty="0">
                          <a:effectLst/>
                        </a:rPr>
                        <a:t>Eliminated</a:t>
                      </a:r>
                      <a:endParaRPr lang="en-US" sz="120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solidFill>
                      <a:srgbClr val="FFC000">
                        <a:alpha val="50000"/>
                      </a:srgbClr>
                    </a:solidFill>
                  </a:tcPr>
                </a:tc>
                <a:extLst>
                  <a:ext uri="{0D108BD9-81ED-4DB2-BD59-A6C34878D82A}">
                    <a16:rowId xmlns:a16="http://schemas.microsoft.com/office/drawing/2014/main" val="600175000"/>
                  </a:ext>
                </a:extLst>
              </a:tr>
            </a:tbl>
          </a:graphicData>
        </a:graphic>
      </p:graphicFrame>
    </p:spTree>
    <p:extLst>
      <p:ext uri="{BB962C8B-B14F-4D97-AF65-F5344CB8AC3E}">
        <p14:creationId xmlns:p14="http://schemas.microsoft.com/office/powerpoint/2010/main" val="3827666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06843"/>
            <a:ext cx="8350250" cy="4895850"/>
          </a:xfrm>
        </p:spPr>
        <p:txBody>
          <a:bodyPr/>
          <a:lstStyle/>
          <a:p>
            <a:pPr marL="285750" indent="-285750">
              <a:buFont typeface="Arial" panose="020B0604020202020204" pitchFamily="34" charset="0"/>
              <a:buChar char="•"/>
            </a:pPr>
            <a:r>
              <a:rPr lang="en-US" sz="2000" b="0" dirty="0">
                <a:solidFill>
                  <a:srgbClr val="0070C0"/>
                </a:solidFill>
              </a:rPr>
              <a:t>Schools can select a maximum of 10 Level 2 indicators.</a:t>
            </a:r>
          </a:p>
          <a:p>
            <a:pPr marL="285750" indent="-285750">
              <a:buFont typeface="Arial" panose="020B0604020202020204" pitchFamily="34" charset="0"/>
              <a:buChar char="•"/>
            </a:pPr>
            <a:r>
              <a:rPr lang="en-US" sz="2000" b="0" dirty="0">
                <a:solidFill>
                  <a:srgbClr val="0070C0"/>
                </a:solidFill>
              </a:rPr>
              <a:t>Level 2 indicators are categorized into two tiers:</a:t>
            </a:r>
          </a:p>
          <a:p>
            <a:pPr lvl="1"/>
            <a:r>
              <a:rPr lang="en-US" b="0" dirty="0">
                <a:solidFill>
                  <a:srgbClr val="0070C0"/>
                </a:solidFill>
              </a:rPr>
              <a:t>Tier 1 = Focused on student and teacher outcomes. (List on slide 15.) </a:t>
            </a:r>
          </a:p>
          <a:p>
            <a:pPr lvl="2"/>
            <a:r>
              <a:rPr lang="en-US" dirty="0">
                <a:solidFill>
                  <a:srgbClr val="0070C0"/>
                </a:solidFill>
              </a:rPr>
              <a:t>Many of these indicators are based on accountability subgroups (i.e., English language learners, low-income students, students with disabilities, and racial/ethnic subgroups).</a:t>
            </a:r>
          </a:p>
          <a:p>
            <a:pPr lvl="1"/>
            <a:r>
              <a:rPr lang="en-US" b="0" dirty="0">
                <a:solidFill>
                  <a:srgbClr val="0070C0"/>
                </a:solidFill>
              </a:rPr>
              <a:t>Tier 2 = Focused on organizational and school process changes. </a:t>
            </a:r>
          </a:p>
          <a:p>
            <a:pPr lvl="2"/>
            <a:r>
              <a:rPr lang="en-US" sz="2000" dirty="0">
                <a:solidFill>
                  <a:srgbClr val="0070C0"/>
                </a:solidFill>
              </a:rPr>
              <a:t>For </a:t>
            </a:r>
            <a:r>
              <a:rPr lang="en-US" sz="2000" b="1" u="sng" dirty="0">
                <a:solidFill>
                  <a:srgbClr val="0070C0"/>
                </a:solidFill>
              </a:rPr>
              <a:t>Cohort 1 Schools</a:t>
            </a:r>
            <a:r>
              <a:rPr lang="en-US" sz="2000" dirty="0">
                <a:solidFill>
                  <a:srgbClr val="0070C0"/>
                </a:solidFill>
              </a:rPr>
              <a:t> these indicators are each weighted at 1% of the Level 2 component of the DI Index. (List on slide 16.) </a:t>
            </a:r>
          </a:p>
          <a:p>
            <a:pPr marL="285750" indent="-285750">
              <a:buFont typeface="Arial" panose="020B0604020202020204" pitchFamily="34" charset="0"/>
              <a:buChar char="•"/>
            </a:pPr>
            <a:r>
              <a:rPr lang="en-US" sz="2000" b="0" dirty="0">
                <a:solidFill>
                  <a:srgbClr val="0070C0"/>
                </a:solidFill>
              </a:rPr>
              <a:t>The following Level 2 indicators have been eliminated:</a:t>
            </a:r>
          </a:p>
          <a:p>
            <a:pPr lvl="1"/>
            <a:r>
              <a:rPr lang="en-US" sz="1800" b="0" dirty="0">
                <a:solidFill>
                  <a:srgbClr val="0070C0"/>
                </a:solidFill>
              </a:rPr>
              <a:t>Post-graduation plans of completers (Indicators #83 and #84).</a:t>
            </a:r>
          </a:p>
          <a:p>
            <a:pPr lvl="1"/>
            <a:r>
              <a:rPr lang="en-US" sz="1800" b="0" dirty="0">
                <a:solidFill>
                  <a:srgbClr val="0070C0"/>
                </a:solidFill>
              </a:rPr>
              <a:t>Classes taught by teachers without appropriate certification (Indicator # 87).</a:t>
            </a:r>
          </a:p>
          <a:p>
            <a:pPr lvl="1"/>
            <a:r>
              <a:rPr lang="en-US" sz="1800" b="0" dirty="0">
                <a:solidFill>
                  <a:srgbClr val="0070C0"/>
                </a:solidFill>
              </a:rPr>
              <a:t>Percent of newly hired teachers with state-provided growth ratings of effective or above (Indicator #96).</a:t>
            </a:r>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14</a:t>
            </a:fld>
            <a:endParaRPr lang="en-US" altLang="en-US" sz="1400" b="0">
              <a:solidFill>
                <a:schemeClr val="tx1"/>
              </a:solidFill>
              <a:latin typeface="CartoGothic Std" pitchFamily="34" charset="0"/>
            </a:endParaRPr>
          </a:p>
        </p:txBody>
      </p:sp>
      <p:sp>
        <p:nvSpPr>
          <p:cNvPr id="3" name="Title 2">
            <a:extLst>
              <a:ext uri="{FF2B5EF4-FFF2-40B4-BE49-F238E27FC236}">
                <a16:creationId xmlns:a16="http://schemas.microsoft.com/office/drawing/2014/main" id="{96B621B5-F030-467E-8BF9-039DEECCA11F}"/>
              </a:ext>
            </a:extLst>
          </p:cNvPr>
          <p:cNvSpPr>
            <a:spLocks noGrp="1"/>
          </p:cNvSpPr>
          <p:nvPr>
            <p:ph type="title"/>
          </p:nvPr>
        </p:nvSpPr>
        <p:spPr/>
        <p:txBody>
          <a:bodyPr/>
          <a:lstStyle/>
          <a:p>
            <a:r>
              <a:rPr lang="en-US" dirty="0"/>
              <a:t>Selecting Indicators: Level 2</a:t>
            </a:r>
          </a:p>
        </p:txBody>
      </p:sp>
    </p:spTree>
    <p:extLst>
      <p:ext uri="{BB962C8B-B14F-4D97-AF65-F5344CB8AC3E}">
        <p14:creationId xmlns:p14="http://schemas.microsoft.com/office/powerpoint/2010/main" val="33967061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endParaRPr lang="en-US" altLang="en-US" dirty="0"/>
          </a:p>
          <a:p>
            <a:pPr lvl="4"/>
            <a:endParaRPr lang="en-US" altLang="en-US" dirty="0"/>
          </a:p>
          <a:p>
            <a:pPr lvl="4"/>
            <a:endParaRPr lang="en-US" altLang="en-US" dirty="0"/>
          </a:p>
          <a:p>
            <a:pPr lvl="4"/>
            <a:endParaRPr lang="en-US" altLang="en-US" dirty="0"/>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15</a:t>
            </a:fld>
            <a:endParaRPr lang="en-US" altLang="en-US" sz="1400" b="0">
              <a:solidFill>
                <a:schemeClr val="tx1"/>
              </a:solidFill>
              <a:latin typeface="CartoGothic Std" pitchFamily="34" charset="0"/>
            </a:endParaRPr>
          </a:p>
        </p:txBody>
      </p:sp>
      <p:sp>
        <p:nvSpPr>
          <p:cNvPr id="3" name="Title 2">
            <a:extLst>
              <a:ext uri="{FF2B5EF4-FFF2-40B4-BE49-F238E27FC236}">
                <a16:creationId xmlns:a16="http://schemas.microsoft.com/office/drawing/2014/main" id="{96B621B5-F030-467E-8BF9-039DEECCA11F}"/>
              </a:ext>
            </a:extLst>
          </p:cNvPr>
          <p:cNvSpPr>
            <a:spLocks noGrp="1"/>
          </p:cNvSpPr>
          <p:nvPr>
            <p:ph type="title"/>
          </p:nvPr>
        </p:nvSpPr>
        <p:spPr>
          <a:xfrm>
            <a:off x="412018" y="0"/>
            <a:ext cx="8198582" cy="847471"/>
          </a:xfrm>
        </p:spPr>
        <p:txBody>
          <a:bodyPr/>
          <a:lstStyle/>
          <a:p>
            <a:r>
              <a:rPr lang="en-US" dirty="0"/>
              <a:t>Selecting Indicators: Level 2, </a:t>
            </a:r>
            <a:r>
              <a:rPr lang="en-US" sz="2800" i="1" dirty="0"/>
              <a:t>Tier 1</a:t>
            </a:r>
            <a:endParaRPr lang="en-US" dirty="0"/>
          </a:p>
        </p:txBody>
      </p:sp>
      <p:graphicFrame>
        <p:nvGraphicFramePr>
          <p:cNvPr id="8" name="Table 7">
            <a:extLst>
              <a:ext uri="{FF2B5EF4-FFF2-40B4-BE49-F238E27FC236}">
                <a16:creationId xmlns:a16="http://schemas.microsoft.com/office/drawing/2014/main" id="{C88BB202-5BDE-4CF3-83FA-A5EA9A212A26}"/>
              </a:ext>
            </a:extLst>
          </p:cNvPr>
          <p:cNvGraphicFramePr>
            <a:graphicFrameLocks noGrp="1"/>
          </p:cNvGraphicFramePr>
          <p:nvPr>
            <p:extLst>
              <p:ext uri="{D42A27DB-BD31-4B8C-83A1-F6EECF244321}">
                <p14:modId xmlns:p14="http://schemas.microsoft.com/office/powerpoint/2010/main" val="1761260064"/>
              </p:ext>
            </p:extLst>
          </p:nvPr>
        </p:nvGraphicFramePr>
        <p:xfrm>
          <a:off x="533400" y="1143000"/>
          <a:ext cx="6629400" cy="4785360"/>
        </p:xfrm>
        <a:graphic>
          <a:graphicData uri="http://schemas.openxmlformats.org/drawingml/2006/table">
            <a:tbl>
              <a:tblPr firstRow="1" firstCol="1" lastCol="1" bandRow="1"/>
              <a:tblGrid>
                <a:gridCol w="1188720">
                  <a:extLst>
                    <a:ext uri="{9D8B030D-6E8A-4147-A177-3AD203B41FA5}">
                      <a16:colId xmlns:a16="http://schemas.microsoft.com/office/drawing/2014/main" val="1490526196"/>
                    </a:ext>
                  </a:extLst>
                </a:gridCol>
                <a:gridCol w="4644710">
                  <a:extLst>
                    <a:ext uri="{9D8B030D-6E8A-4147-A177-3AD203B41FA5}">
                      <a16:colId xmlns:a16="http://schemas.microsoft.com/office/drawing/2014/main" val="886013285"/>
                    </a:ext>
                  </a:extLst>
                </a:gridCol>
                <a:gridCol w="795970">
                  <a:extLst>
                    <a:ext uri="{9D8B030D-6E8A-4147-A177-3AD203B41FA5}">
                      <a16:colId xmlns:a16="http://schemas.microsoft.com/office/drawing/2014/main" val="722719068"/>
                    </a:ext>
                  </a:extLst>
                </a:gridCol>
              </a:tblGrid>
              <a:tr h="345465">
                <a:tc>
                  <a:txBody>
                    <a:bodyPr/>
                    <a:lstStyle>
                      <a:lvl1pPr marL="0" algn="l" defTabSz="914400" rtl="0" eaLnBrk="1" latinLnBrk="0" hangingPunct="1">
                        <a:defRPr sz="1800" b="1" kern="1200">
                          <a:solidFill>
                            <a:schemeClr val="bg1"/>
                          </a:solidFill>
                          <a:latin typeface="Helvetica"/>
                        </a:defRPr>
                      </a:lvl1pPr>
                      <a:lvl2pPr marL="457200" algn="l" defTabSz="914400" rtl="0" eaLnBrk="1" latinLnBrk="0" hangingPunct="1">
                        <a:defRPr sz="1800" b="1" kern="1200">
                          <a:solidFill>
                            <a:schemeClr val="bg1"/>
                          </a:solidFill>
                          <a:latin typeface="Helvetica"/>
                        </a:defRPr>
                      </a:lvl2pPr>
                      <a:lvl3pPr marL="914400" algn="l" defTabSz="914400" rtl="0" eaLnBrk="1" latinLnBrk="0" hangingPunct="1">
                        <a:defRPr sz="1800" b="1" kern="1200">
                          <a:solidFill>
                            <a:schemeClr val="bg1"/>
                          </a:solidFill>
                          <a:latin typeface="Helvetica"/>
                        </a:defRPr>
                      </a:lvl3pPr>
                      <a:lvl4pPr marL="1371600" algn="l" defTabSz="914400" rtl="0" eaLnBrk="1" latinLnBrk="0" hangingPunct="1">
                        <a:defRPr sz="1800" b="1" kern="1200">
                          <a:solidFill>
                            <a:schemeClr val="bg1"/>
                          </a:solidFill>
                          <a:latin typeface="Helvetica"/>
                        </a:defRPr>
                      </a:lvl4pPr>
                      <a:lvl5pPr marL="1828800" algn="l" defTabSz="914400" rtl="0" eaLnBrk="1" latinLnBrk="0" hangingPunct="1">
                        <a:defRPr sz="1800" b="1" kern="1200">
                          <a:solidFill>
                            <a:schemeClr val="bg1"/>
                          </a:solidFill>
                          <a:latin typeface="Helvetica"/>
                        </a:defRPr>
                      </a:lvl5pPr>
                      <a:lvl6pPr marL="2286000" algn="l" defTabSz="914400" rtl="0" eaLnBrk="1" latinLnBrk="0" hangingPunct="1">
                        <a:defRPr sz="1800" b="1" kern="1200">
                          <a:solidFill>
                            <a:schemeClr val="bg1"/>
                          </a:solidFill>
                          <a:latin typeface="Helvetica"/>
                        </a:defRPr>
                      </a:lvl6pPr>
                      <a:lvl7pPr marL="2743200" algn="l" defTabSz="914400" rtl="0" eaLnBrk="1" latinLnBrk="0" hangingPunct="1">
                        <a:defRPr sz="1800" b="1" kern="1200">
                          <a:solidFill>
                            <a:schemeClr val="bg1"/>
                          </a:solidFill>
                          <a:latin typeface="Helvetica"/>
                        </a:defRPr>
                      </a:lvl7pPr>
                      <a:lvl8pPr marL="3200400" algn="l" defTabSz="914400" rtl="0" eaLnBrk="1" latinLnBrk="0" hangingPunct="1">
                        <a:defRPr sz="1800" b="1" kern="1200">
                          <a:solidFill>
                            <a:schemeClr val="bg1"/>
                          </a:solidFill>
                          <a:latin typeface="Helvetica"/>
                        </a:defRPr>
                      </a:lvl8pPr>
                      <a:lvl9pPr marL="3657600" algn="l" defTabSz="914400" rtl="0" eaLnBrk="1" latinLnBrk="0" hangingPunct="1">
                        <a:defRPr sz="1800" b="1" kern="1200">
                          <a:solidFill>
                            <a:schemeClr val="bg1"/>
                          </a:solidFill>
                          <a:latin typeface="Helvetica"/>
                        </a:defRPr>
                      </a:lvl9pPr>
                    </a:lstStyle>
                    <a:p>
                      <a:pPr marL="0" marR="0" algn="ctr">
                        <a:spcBef>
                          <a:spcPts val="0"/>
                        </a:spcBef>
                        <a:spcAft>
                          <a:spcPts val="0"/>
                        </a:spcAft>
                      </a:pPr>
                      <a:r>
                        <a:rPr lang="en-US" sz="1400" spc="0" dirty="0">
                          <a:effectLst/>
                        </a:rPr>
                        <a:t>Indicator Code(s)</a:t>
                      </a:r>
                      <a:endParaRPr lang="en-US" sz="140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9374" marR="49374" marT="0" marB="0" anchor="ctr">
                    <a:lnL w="9525" cap="flat" cmpd="sng" algn="ctr">
                      <a:solidFill>
                        <a:srgbClr val="002C51">
                          <a:shade val="95000"/>
                          <a:satMod val="105000"/>
                        </a:srgbClr>
                      </a:solidFill>
                      <a:prstDash val="solid"/>
                    </a:lnL>
                    <a:lnR>
                      <a:noFill/>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002C51"/>
                    </a:solidFill>
                  </a:tcPr>
                </a:tc>
                <a:tc>
                  <a:txBody>
                    <a:bodyPr/>
                    <a:lstStyle>
                      <a:lvl1pPr marL="0" algn="l" defTabSz="914400" rtl="0" eaLnBrk="1" latinLnBrk="0" hangingPunct="1">
                        <a:defRPr sz="1800" b="1" kern="1200">
                          <a:solidFill>
                            <a:schemeClr val="bg1"/>
                          </a:solidFill>
                          <a:latin typeface="Helvetica"/>
                        </a:defRPr>
                      </a:lvl1pPr>
                      <a:lvl2pPr marL="457200" algn="l" defTabSz="914400" rtl="0" eaLnBrk="1" latinLnBrk="0" hangingPunct="1">
                        <a:defRPr sz="1800" b="1" kern="1200">
                          <a:solidFill>
                            <a:schemeClr val="bg1"/>
                          </a:solidFill>
                          <a:latin typeface="Helvetica"/>
                        </a:defRPr>
                      </a:lvl2pPr>
                      <a:lvl3pPr marL="914400" algn="l" defTabSz="914400" rtl="0" eaLnBrk="1" latinLnBrk="0" hangingPunct="1">
                        <a:defRPr sz="1800" b="1" kern="1200">
                          <a:solidFill>
                            <a:schemeClr val="bg1"/>
                          </a:solidFill>
                          <a:latin typeface="Helvetica"/>
                        </a:defRPr>
                      </a:lvl3pPr>
                      <a:lvl4pPr marL="1371600" algn="l" defTabSz="914400" rtl="0" eaLnBrk="1" latinLnBrk="0" hangingPunct="1">
                        <a:defRPr sz="1800" b="1" kern="1200">
                          <a:solidFill>
                            <a:schemeClr val="bg1"/>
                          </a:solidFill>
                          <a:latin typeface="Helvetica"/>
                        </a:defRPr>
                      </a:lvl4pPr>
                      <a:lvl5pPr marL="1828800" algn="l" defTabSz="914400" rtl="0" eaLnBrk="1" latinLnBrk="0" hangingPunct="1">
                        <a:defRPr sz="1800" b="1" kern="1200">
                          <a:solidFill>
                            <a:schemeClr val="bg1"/>
                          </a:solidFill>
                          <a:latin typeface="Helvetica"/>
                        </a:defRPr>
                      </a:lvl5pPr>
                      <a:lvl6pPr marL="2286000" algn="l" defTabSz="914400" rtl="0" eaLnBrk="1" latinLnBrk="0" hangingPunct="1">
                        <a:defRPr sz="1800" b="1" kern="1200">
                          <a:solidFill>
                            <a:schemeClr val="bg1"/>
                          </a:solidFill>
                          <a:latin typeface="Helvetica"/>
                        </a:defRPr>
                      </a:lvl6pPr>
                      <a:lvl7pPr marL="2743200" algn="l" defTabSz="914400" rtl="0" eaLnBrk="1" latinLnBrk="0" hangingPunct="1">
                        <a:defRPr sz="1800" b="1" kern="1200">
                          <a:solidFill>
                            <a:schemeClr val="bg1"/>
                          </a:solidFill>
                          <a:latin typeface="Helvetica"/>
                        </a:defRPr>
                      </a:lvl7pPr>
                      <a:lvl8pPr marL="3200400" algn="l" defTabSz="914400" rtl="0" eaLnBrk="1" latinLnBrk="0" hangingPunct="1">
                        <a:defRPr sz="1800" b="1" kern="1200">
                          <a:solidFill>
                            <a:schemeClr val="bg1"/>
                          </a:solidFill>
                          <a:latin typeface="Helvetica"/>
                        </a:defRPr>
                      </a:lvl8pPr>
                      <a:lvl9pPr marL="3657600" algn="l" defTabSz="914400" rtl="0" eaLnBrk="1" latinLnBrk="0" hangingPunct="1">
                        <a:defRPr sz="1800" b="1" kern="1200">
                          <a:solidFill>
                            <a:schemeClr val="bg1"/>
                          </a:solidFill>
                          <a:latin typeface="Helvetica"/>
                        </a:defRPr>
                      </a:lvl9pPr>
                    </a:lstStyle>
                    <a:p>
                      <a:pPr marL="0" marR="0">
                        <a:spcBef>
                          <a:spcPts val="0"/>
                        </a:spcBef>
                        <a:spcAft>
                          <a:spcPts val="0"/>
                        </a:spcAft>
                      </a:pPr>
                      <a:r>
                        <a:rPr lang="en-US" sz="1400" spc="0" dirty="0">
                          <a:effectLst/>
                        </a:rPr>
                        <a:t>Indicator Name</a:t>
                      </a:r>
                      <a:endParaRPr lang="en-US" sz="140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9374" marR="49374" marT="0" marB="0" anchor="ctr">
                    <a:lnL>
                      <a:noFill/>
                    </a:lnL>
                    <a:lnR>
                      <a:noFill/>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002C51"/>
                    </a:solidFill>
                  </a:tcPr>
                </a:tc>
                <a:tc>
                  <a:txBody>
                    <a:bodyPr/>
                    <a:lstStyle>
                      <a:lvl1pPr marL="0" algn="l" defTabSz="914400" rtl="0" eaLnBrk="1" latinLnBrk="0" hangingPunct="1">
                        <a:defRPr sz="1800" b="1" kern="1200">
                          <a:solidFill>
                            <a:schemeClr val="bg1"/>
                          </a:solidFill>
                          <a:latin typeface="Helvetica"/>
                        </a:defRPr>
                      </a:lvl1pPr>
                      <a:lvl2pPr marL="457200" algn="l" defTabSz="914400" rtl="0" eaLnBrk="1" latinLnBrk="0" hangingPunct="1">
                        <a:defRPr sz="1800" b="1" kern="1200">
                          <a:solidFill>
                            <a:schemeClr val="bg1"/>
                          </a:solidFill>
                          <a:latin typeface="Helvetica"/>
                        </a:defRPr>
                      </a:lvl2pPr>
                      <a:lvl3pPr marL="914400" algn="l" defTabSz="914400" rtl="0" eaLnBrk="1" latinLnBrk="0" hangingPunct="1">
                        <a:defRPr sz="1800" b="1" kern="1200">
                          <a:solidFill>
                            <a:schemeClr val="bg1"/>
                          </a:solidFill>
                          <a:latin typeface="Helvetica"/>
                        </a:defRPr>
                      </a:lvl3pPr>
                      <a:lvl4pPr marL="1371600" algn="l" defTabSz="914400" rtl="0" eaLnBrk="1" latinLnBrk="0" hangingPunct="1">
                        <a:defRPr sz="1800" b="1" kern="1200">
                          <a:solidFill>
                            <a:schemeClr val="bg1"/>
                          </a:solidFill>
                          <a:latin typeface="Helvetica"/>
                        </a:defRPr>
                      </a:lvl4pPr>
                      <a:lvl5pPr marL="1828800" algn="l" defTabSz="914400" rtl="0" eaLnBrk="1" latinLnBrk="0" hangingPunct="1">
                        <a:defRPr sz="1800" b="1" kern="1200">
                          <a:solidFill>
                            <a:schemeClr val="bg1"/>
                          </a:solidFill>
                          <a:latin typeface="Helvetica"/>
                        </a:defRPr>
                      </a:lvl5pPr>
                      <a:lvl6pPr marL="2286000" algn="l" defTabSz="914400" rtl="0" eaLnBrk="1" latinLnBrk="0" hangingPunct="1">
                        <a:defRPr sz="1800" b="1" kern="1200">
                          <a:solidFill>
                            <a:schemeClr val="bg1"/>
                          </a:solidFill>
                          <a:latin typeface="Helvetica"/>
                        </a:defRPr>
                      </a:lvl6pPr>
                      <a:lvl7pPr marL="2743200" algn="l" defTabSz="914400" rtl="0" eaLnBrk="1" latinLnBrk="0" hangingPunct="1">
                        <a:defRPr sz="1800" b="1" kern="1200">
                          <a:solidFill>
                            <a:schemeClr val="bg1"/>
                          </a:solidFill>
                          <a:latin typeface="Helvetica"/>
                        </a:defRPr>
                      </a:lvl7pPr>
                      <a:lvl8pPr marL="3200400" algn="l" defTabSz="914400" rtl="0" eaLnBrk="1" latinLnBrk="0" hangingPunct="1">
                        <a:defRPr sz="1800" b="1" kern="1200">
                          <a:solidFill>
                            <a:schemeClr val="bg1"/>
                          </a:solidFill>
                          <a:latin typeface="Helvetica"/>
                        </a:defRPr>
                      </a:lvl8pPr>
                      <a:lvl9pPr marL="3657600" algn="l" defTabSz="914400" rtl="0" eaLnBrk="1" latinLnBrk="0" hangingPunct="1">
                        <a:defRPr sz="1800" b="1" kern="1200">
                          <a:solidFill>
                            <a:schemeClr val="bg1"/>
                          </a:solidFill>
                          <a:latin typeface="Helvetica"/>
                        </a:defRPr>
                      </a:lvl9pPr>
                    </a:lstStyle>
                    <a:p>
                      <a:pPr marL="0" marR="0" algn="ctr">
                        <a:spcBef>
                          <a:spcPts val="0"/>
                        </a:spcBef>
                        <a:spcAft>
                          <a:spcPts val="0"/>
                        </a:spcAft>
                      </a:pPr>
                      <a:r>
                        <a:rPr lang="en-US" sz="1400" spc="0" dirty="0">
                          <a:effectLst/>
                        </a:rPr>
                        <a:t>Tier </a:t>
                      </a:r>
                      <a:endParaRPr lang="en-US" sz="140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9374" marR="49374" marT="0" marB="0" anchor="ctr">
                    <a:lnL>
                      <a:noFill/>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002C51"/>
                    </a:solidFill>
                  </a:tcPr>
                </a:tc>
                <a:extLst>
                  <a:ext uri="{0D108BD9-81ED-4DB2-BD59-A6C34878D82A}">
                    <a16:rowId xmlns:a16="http://schemas.microsoft.com/office/drawing/2014/main" val="889107640"/>
                  </a:ext>
                </a:extLst>
              </a:tr>
              <a:tr h="135718">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dirty="0">
                          <a:effectLst/>
                          <a:latin typeface="Helvetica" panose="020B0604020202030204" pitchFamily="34" charset="0"/>
                        </a:rPr>
                        <a:t>3</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spcBef>
                          <a:spcPts val="0"/>
                        </a:spcBef>
                        <a:spcAft>
                          <a:spcPts val="0"/>
                        </a:spcAft>
                      </a:pPr>
                      <a:r>
                        <a:rPr lang="en-US" sz="1100" b="0" spc="0" dirty="0">
                          <a:effectLst/>
                          <a:latin typeface="Helvetica" panose="020B0604020202030204" pitchFamily="34" charset="0"/>
                        </a:rPr>
                        <a:t>Student Attendance</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dirty="0">
                          <a:effectLst/>
                          <a:latin typeface="Helvetica" panose="020B0604020202030204" pitchFamily="34" charset="0"/>
                        </a:rPr>
                        <a:t>Tier 1</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98493366"/>
                  </a:ext>
                </a:extLst>
              </a:tr>
              <a:tr h="135718">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dirty="0">
                          <a:effectLst/>
                          <a:latin typeface="Helvetica" panose="020B0604020202030204" pitchFamily="34" charset="0"/>
                        </a:rPr>
                        <a:t> 34 - 38</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spcBef>
                          <a:spcPts val="0"/>
                        </a:spcBef>
                        <a:spcAft>
                          <a:spcPts val="0"/>
                        </a:spcAft>
                      </a:pPr>
                      <a:r>
                        <a:rPr lang="en-US" sz="1100" b="0" spc="0" dirty="0">
                          <a:effectLst/>
                          <a:latin typeface="Helvetica" panose="020B0604020202030204" pitchFamily="34" charset="0"/>
                        </a:rPr>
                        <a:t>3-8 ELA MGP</a:t>
                      </a:r>
                      <a:r>
                        <a:rPr lang="en-US" sz="1100" b="0" spc="0" baseline="30000" dirty="0">
                          <a:effectLst/>
                          <a:latin typeface="Helvetica" panose="020B0604020202030204" pitchFamily="34" charset="0"/>
                        </a:rPr>
                        <a:t>†</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dirty="0">
                          <a:effectLst/>
                          <a:latin typeface="Helvetica" panose="020B0604020202030204" pitchFamily="34" charset="0"/>
                        </a:rPr>
                        <a:t>Tier 1</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64971199"/>
                  </a:ext>
                </a:extLst>
              </a:tr>
              <a:tr h="135718">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dirty="0">
                          <a:effectLst/>
                          <a:latin typeface="Helvetica" panose="020B0604020202030204" pitchFamily="34" charset="0"/>
                        </a:rPr>
                        <a:t> 40 - 44</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spcBef>
                          <a:spcPts val="0"/>
                        </a:spcBef>
                        <a:spcAft>
                          <a:spcPts val="0"/>
                        </a:spcAft>
                      </a:pPr>
                      <a:r>
                        <a:rPr lang="en-US" sz="1100" b="0" spc="0" dirty="0">
                          <a:effectLst/>
                          <a:latin typeface="Helvetica" panose="020B0604020202030204" pitchFamily="34" charset="0"/>
                        </a:rPr>
                        <a:t>3-8 Math MGP</a:t>
                      </a:r>
                      <a:r>
                        <a:rPr lang="en-US" sz="1100" b="0" spc="0" baseline="30000" dirty="0">
                          <a:effectLst/>
                          <a:latin typeface="Helvetica" panose="020B0604020202030204" pitchFamily="34" charset="0"/>
                        </a:rPr>
                        <a:t>†</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a:effectLst/>
                          <a:latin typeface="Helvetica" panose="020B0604020202030204" pitchFamily="34" charset="0"/>
                        </a:rPr>
                        <a:t>Tier 1</a:t>
                      </a:r>
                      <a:endParaRPr lang="en-US" sz="1100" b="0" spc="-25">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8204556"/>
                  </a:ext>
                </a:extLst>
              </a:tr>
              <a:tr h="135718">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dirty="0">
                          <a:effectLst/>
                          <a:latin typeface="Helvetica" panose="020B0604020202030204" pitchFamily="34" charset="0"/>
                        </a:rPr>
                        <a:t> 45 - 49</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spcBef>
                          <a:spcPts val="0"/>
                        </a:spcBef>
                        <a:spcAft>
                          <a:spcPts val="0"/>
                        </a:spcAft>
                      </a:pPr>
                      <a:r>
                        <a:rPr lang="en-US" sz="1100" b="0" spc="0" dirty="0">
                          <a:effectLst/>
                          <a:latin typeface="Helvetica" panose="020B0604020202030204" pitchFamily="34" charset="0"/>
                        </a:rPr>
                        <a:t>3-8 ELA Level 2 and above Gap with non-similarly classified Student</a:t>
                      </a:r>
                      <a:r>
                        <a:rPr lang="en-US" sz="1100" b="0" spc="0" baseline="30000" dirty="0">
                          <a:effectLst/>
                          <a:latin typeface="Helvetica" panose="020B0604020202030204" pitchFamily="34" charset="0"/>
                        </a:rPr>
                        <a:t>†</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a:effectLst/>
                          <a:latin typeface="Helvetica" panose="020B0604020202030204" pitchFamily="34" charset="0"/>
                        </a:rPr>
                        <a:t>Tier 1</a:t>
                      </a:r>
                      <a:endParaRPr lang="en-US" sz="1100" b="0" spc="-25">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135718">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a:effectLst/>
                          <a:latin typeface="Helvetica" panose="020B0604020202030204" pitchFamily="34" charset="0"/>
                        </a:rPr>
                        <a:t> 50 - 54</a:t>
                      </a:r>
                      <a:endParaRPr lang="en-US" sz="1100" b="0" spc="-25">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spcBef>
                          <a:spcPts val="0"/>
                        </a:spcBef>
                        <a:spcAft>
                          <a:spcPts val="0"/>
                        </a:spcAft>
                      </a:pPr>
                      <a:r>
                        <a:rPr lang="en-US" sz="1100" b="0" spc="0" dirty="0">
                          <a:effectLst/>
                          <a:latin typeface="Helvetica" panose="020B0604020202030204" pitchFamily="34" charset="0"/>
                        </a:rPr>
                        <a:t>3-8 Math Level 2 and above Gap with non-similarly classified Students</a:t>
                      </a:r>
                      <a:r>
                        <a:rPr lang="en-US" sz="1100" b="0" spc="0" baseline="30000" dirty="0">
                          <a:effectLst/>
                          <a:latin typeface="Helvetica" panose="020B0604020202030204" pitchFamily="34" charset="0"/>
                        </a:rPr>
                        <a:t>†</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a:effectLst/>
                          <a:latin typeface="Helvetica" panose="020B0604020202030204" pitchFamily="34" charset="0"/>
                        </a:rPr>
                        <a:t>Tier 1</a:t>
                      </a:r>
                      <a:endParaRPr lang="en-US" sz="1100" b="0" spc="-25">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35718">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a:effectLst/>
                          <a:latin typeface="Helvetica" panose="020B0604020202030204" pitchFamily="34" charset="0"/>
                        </a:rPr>
                        <a:t> 55 - 59</a:t>
                      </a:r>
                      <a:endParaRPr lang="en-US" sz="1100" b="0" spc="-25">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spcBef>
                          <a:spcPts val="0"/>
                        </a:spcBef>
                        <a:spcAft>
                          <a:spcPts val="0"/>
                        </a:spcAft>
                      </a:pPr>
                      <a:r>
                        <a:rPr lang="en-US" sz="1100" b="0" spc="0" dirty="0">
                          <a:effectLst/>
                          <a:latin typeface="Helvetica" panose="020B0604020202030204" pitchFamily="34" charset="0"/>
                        </a:rPr>
                        <a:t>HS ELA Level 2 and above Gap with non-similarly classified Students</a:t>
                      </a:r>
                      <a:r>
                        <a:rPr lang="en-US" sz="1100" b="0" spc="0" baseline="30000" dirty="0">
                          <a:effectLst/>
                          <a:latin typeface="Helvetica" panose="020B0604020202030204" pitchFamily="34" charset="0"/>
                        </a:rPr>
                        <a:t>†</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a:effectLst/>
                          <a:latin typeface="Helvetica" panose="020B0604020202030204" pitchFamily="34" charset="0"/>
                        </a:rPr>
                        <a:t>Tier 1</a:t>
                      </a:r>
                      <a:endParaRPr lang="en-US" sz="1100" b="0" spc="-25">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00062608"/>
                  </a:ext>
                </a:extLst>
              </a:tr>
              <a:tr h="135718">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a:effectLst/>
                          <a:latin typeface="Helvetica" panose="020B0604020202030204" pitchFamily="34" charset="0"/>
                        </a:rPr>
                        <a:t> 60 - 64</a:t>
                      </a:r>
                      <a:endParaRPr lang="en-US" sz="1100" b="0" spc="-25">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spcBef>
                          <a:spcPts val="0"/>
                        </a:spcBef>
                        <a:spcAft>
                          <a:spcPts val="0"/>
                        </a:spcAft>
                      </a:pPr>
                      <a:r>
                        <a:rPr lang="en-US" sz="1100" b="0" spc="0" dirty="0">
                          <a:effectLst/>
                          <a:latin typeface="Helvetica" panose="020B0604020202030204" pitchFamily="34" charset="0"/>
                        </a:rPr>
                        <a:t>HS Math Level 2 and above Gap with non-similarly classified Students</a:t>
                      </a:r>
                      <a:r>
                        <a:rPr lang="en-US" sz="1100" b="0" spc="0" baseline="30000" dirty="0">
                          <a:effectLst/>
                          <a:latin typeface="Helvetica" panose="020B0604020202030204" pitchFamily="34" charset="0"/>
                        </a:rPr>
                        <a:t>†</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dirty="0">
                          <a:effectLst/>
                          <a:latin typeface="Helvetica" panose="020B0604020202030204" pitchFamily="34" charset="0"/>
                        </a:rPr>
                        <a:t>Tier 1</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78699892"/>
                  </a:ext>
                </a:extLst>
              </a:tr>
              <a:tr h="135718">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dirty="0">
                          <a:effectLst/>
                          <a:latin typeface="Helvetica" panose="020B0604020202030204" pitchFamily="34" charset="0"/>
                        </a:rPr>
                        <a:t>65</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spcBef>
                          <a:spcPts val="0"/>
                        </a:spcBef>
                        <a:spcAft>
                          <a:spcPts val="0"/>
                        </a:spcAft>
                      </a:pPr>
                      <a:r>
                        <a:rPr lang="en-US" sz="1100" b="1" spc="0" dirty="0">
                          <a:effectLst/>
                          <a:latin typeface="Helvetica" panose="020B0604020202030204" pitchFamily="34" charset="0"/>
                        </a:rPr>
                        <a:t>2018</a:t>
                      </a:r>
                      <a:r>
                        <a:rPr lang="en-US" sz="1100" b="0" spc="0" dirty="0">
                          <a:effectLst/>
                          <a:latin typeface="Helvetica" panose="020B0604020202030204" pitchFamily="34" charset="0"/>
                        </a:rPr>
                        <a:t> Total Cohort (9th Graders) with 5 or more credits </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dirty="0">
                          <a:effectLst/>
                          <a:latin typeface="Helvetica" panose="020B0604020202030204" pitchFamily="34" charset="0"/>
                        </a:rPr>
                        <a:t>Tier 1</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135718">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dirty="0">
                          <a:effectLst/>
                          <a:latin typeface="Helvetica" panose="020B0604020202030204" pitchFamily="34" charset="0"/>
                        </a:rPr>
                        <a:t>66</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spcBef>
                          <a:spcPts val="0"/>
                        </a:spcBef>
                        <a:spcAft>
                          <a:spcPts val="0"/>
                        </a:spcAft>
                      </a:pPr>
                      <a:r>
                        <a:rPr lang="en-US" sz="1100" b="1" spc="0" dirty="0">
                          <a:effectLst/>
                          <a:latin typeface="Helvetica" panose="020B0604020202030204" pitchFamily="34" charset="0"/>
                        </a:rPr>
                        <a:t>2017</a:t>
                      </a:r>
                      <a:r>
                        <a:rPr lang="en-US" sz="1100" b="0" spc="0" dirty="0">
                          <a:effectLst/>
                          <a:latin typeface="Helvetica" panose="020B0604020202030204" pitchFamily="34" charset="0"/>
                        </a:rPr>
                        <a:t> Total Cohort (10th Graders) with 5 or more credits </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dirty="0">
                          <a:effectLst/>
                          <a:latin typeface="Helvetica" panose="020B0604020202030204" pitchFamily="34" charset="0"/>
                        </a:rPr>
                        <a:t>Tier 1</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135718">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dirty="0">
                          <a:effectLst/>
                          <a:latin typeface="Helvetica" panose="020B0604020202030204" pitchFamily="34" charset="0"/>
                        </a:rPr>
                        <a:t>68</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spcBef>
                          <a:spcPts val="0"/>
                        </a:spcBef>
                        <a:spcAft>
                          <a:spcPts val="0"/>
                        </a:spcAft>
                      </a:pPr>
                      <a:r>
                        <a:rPr lang="en-US" sz="1100" b="1" spc="0" dirty="0">
                          <a:effectLst/>
                          <a:latin typeface="Helvetica" panose="020B0604020202030204" pitchFamily="34" charset="0"/>
                        </a:rPr>
                        <a:t>2016</a:t>
                      </a:r>
                      <a:r>
                        <a:rPr lang="en-US" sz="1100" b="0" spc="0" dirty="0">
                          <a:effectLst/>
                          <a:latin typeface="Helvetica" panose="020B0604020202030204" pitchFamily="34" charset="0"/>
                        </a:rPr>
                        <a:t> Total Cohort (11th Graders) with 5 or more credits </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dirty="0">
                          <a:effectLst/>
                          <a:latin typeface="Helvetica" panose="020B0604020202030204" pitchFamily="34" charset="0"/>
                        </a:rPr>
                        <a:t>Tier 1</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6067704"/>
                  </a:ext>
                </a:extLst>
              </a:tr>
              <a:tr h="135718">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dirty="0">
                          <a:effectLst/>
                          <a:latin typeface="Helvetica" panose="020B0604020202030204" pitchFamily="34" charset="0"/>
                        </a:rPr>
                        <a:t> 71 - 75</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spcBef>
                          <a:spcPts val="0"/>
                        </a:spcBef>
                        <a:spcAft>
                          <a:spcPts val="0"/>
                        </a:spcAft>
                      </a:pPr>
                      <a:r>
                        <a:rPr lang="en-US" sz="1100" b="0" spc="0" dirty="0">
                          <a:effectLst/>
                          <a:latin typeface="Helvetica" panose="020B0604020202030204" pitchFamily="34" charset="0"/>
                        </a:rPr>
                        <a:t>Total Cohort</a:t>
                      </a:r>
                      <a:r>
                        <a:rPr lang="en-US" sz="1100" b="0" spc="0" baseline="0" dirty="0">
                          <a:effectLst/>
                          <a:latin typeface="Helvetica" panose="020B0604020202030204" pitchFamily="34" charset="0"/>
                        </a:rPr>
                        <a:t> </a:t>
                      </a:r>
                      <a:r>
                        <a:rPr lang="en-US" sz="1100" b="0" spc="0" dirty="0">
                          <a:effectLst/>
                          <a:latin typeface="Helvetica" panose="020B0604020202030204" pitchFamily="34" charset="0"/>
                        </a:rPr>
                        <a:t>4-Year Grad Rate</a:t>
                      </a:r>
                      <a:r>
                        <a:rPr lang="en-US" sz="1100" b="0" spc="0" baseline="30000" dirty="0">
                          <a:effectLst/>
                          <a:latin typeface="Helvetica" panose="020B0604020202030204" pitchFamily="34" charset="0"/>
                        </a:rPr>
                        <a:t>†</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dirty="0">
                          <a:effectLst/>
                          <a:latin typeface="Helvetica" panose="020B0604020202030204" pitchFamily="34" charset="0"/>
                        </a:rPr>
                        <a:t>Tier 1</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93480100"/>
                  </a:ext>
                </a:extLst>
              </a:tr>
              <a:tr h="135718">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dirty="0">
                          <a:effectLst/>
                          <a:latin typeface="Helvetica" panose="020B0604020202030204" pitchFamily="34" charset="0"/>
                        </a:rPr>
                        <a:t>89-93</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spcBef>
                          <a:spcPts val="0"/>
                        </a:spcBef>
                        <a:spcAft>
                          <a:spcPts val="0"/>
                        </a:spcAft>
                      </a:pPr>
                      <a:r>
                        <a:rPr lang="en-US" sz="1100" b="0" spc="0" dirty="0">
                          <a:effectLst/>
                          <a:latin typeface="Helvetica" panose="020B0604020202030204" pitchFamily="34" charset="0"/>
                        </a:rPr>
                        <a:t>Total Cohort</a:t>
                      </a:r>
                      <a:r>
                        <a:rPr lang="en-US" sz="1100" b="0" spc="0" baseline="0" dirty="0">
                          <a:effectLst/>
                          <a:latin typeface="Helvetica" panose="020B0604020202030204" pitchFamily="34" charset="0"/>
                        </a:rPr>
                        <a:t> </a:t>
                      </a:r>
                      <a:r>
                        <a:rPr lang="en-US" sz="1100" b="0" spc="0" dirty="0">
                          <a:effectLst/>
                          <a:latin typeface="Helvetica" panose="020B0604020202030204" pitchFamily="34" charset="0"/>
                        </a:rPr>
                        <a:t>5-Year Grad Rate</a:t>
                      </a:r>
                      <a:r>
                        <a:rPr lang="en-US" sz="1100" b="0" spc="0" baseline="30000" dirty="0">
                          <a:effectLst/>
                          <a:latin typeface="Helvetica" panose="020B0604020202030204" pitchFamily="34" charset="0"/>
                        </a:rPr>
                        <a:t>†</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dirty="0">
                          <a:effectLst/>
                          <a:latin typeface="Helvetica" panose="020B0604020202030204" pitchFamily="34" charset="0"/>
                        </a:rPr>
                        <a:t>Tier 1</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71375309"/>
                  </a:ext>
                </a:extLst>
              </a:tr>
              <a:tr h="135718">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dirty="0">
                          <a:effectLst/>
                          <a:latin typeface="Helvetica" panose="020B0604020202030204" pitchFamily="34" charset="0"/>
                        </a:rPr>
                        <a:t>82</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spcBef>
                          <a:spcPts val="0"/>
                        </a:spcBef>
                        <a:spcAft>
                          <a:spcPts val="0"/>
                        </a:spcAft>
                      </a:pPr>
                      <a:r>
                        <a:rPr lang="en-US" sz="1100" b="0" spc="0" dirty="0">
                          <a:effectLst/>
                          <a:latin typeface="Helvetica" panose="020B0604020202030204" pitchFamily="34" charset="0"/>
                        </a:rPr>
                        <a:t>Drop Out Rate</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dirty="0">
                          <a:effectLst/>
                          <a:latin typeface="Helvetica" panose="020B0604020202030204" pitchFamily="34" charset="0"/>
                        </a:rPr>
                        <a:t>Tier 1</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99528461"/>
                  </a:ext>
                </a:extLst>
              </a:tr>
              <a:tr h="135718">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dirty="0">
                          <a:effectLst/>
                          <a:latin typeface="Helvetica" panose="020B0604020202030204" pitchFamily="34" charset="0"/>
                        </a:rPr>
                        <a:t>86</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spcBef>
                          <a:spcPts val="0"/>
                        </a:spcBef>
                        <a:spcAft>
                          <a:spcPts val="0"/>
                        </a:spcAft>
                      </a:pPr>
                      <a:r>
                        <a:rPr lang="en-US" sz="1100" b="0" spc="0" dirty="0">
                          <a:effectLst/>
                          <a:latin typeface="Helvetica" panose="020B0604020202030204" pitchFamily="34" charset="0"/>
                        </a:rPr>
                        <a:t>Teacher Turnover</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a:effectLst/>
                          <a:latin typeface="Helvetica" panose="020B0604020202030204" pitchFamily="34" charset="0"/>
                        </a:rPr>
                        <a:t>Tier 1</a:t>
                      </a:r>
                      <a:endParaRPr lang="en-US" sz="1100" b="0" spc="-25">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86488063"/>
                  </a:ext>
                </a:extLst>
              </a:tr>
              <a:tr h="135718">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a:effectLst/>
                          <a:latin typeface="Helvetica" panose="020B0604020202030204" pitchFamily="34" charset="0"/>
                        </a:rPr>
                        <a:t>95</a:t>
                      </a:r>
                      <a:endParaRPr lang="en-US" sz="1100" b="0" spc="-25">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spcBef>
                          <a:spcPts val="0"/>
                        </a:spcBef>
                        <a:spcAft>
                          <a:spcPts val="0"/>
                        </a:spcAft>
                      </a:pPr>
                      <a:r>
                        <a:rPr lang="en-US" sz="1100" b="0" spc="0" dirty="0">
                          <a:effectLst/>
                          <a:latin typeface="Helvetica" panose="020B0604020202030204" pitchFamily="34" charset="0"/>
                        </a:rPr>
                        <a:t>Teacher Attendance</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dirty="0">
                          <a:effectLst/>
                          <a:latin typeface="Helvetica" panose="020B0604020202030204" pitchFamily="34" charset="0"/>
                        </a:rPr>
                        <a:t>Tier 1</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99162665"/>
                  </a:ext>
                </a:extLst>
              </a:tr>
              <a:tr h="135718">
                <a:tc>
                  <a:txBody>
                    <a:bodyPr/>
                    <a:lstStyle/>
                    <a:p>
                      <a:pPr marL="0" marR="0" algn="ctr">
                        <a:spcBef>
                          <a:spcPts val="0"/>
                        </a:spcBef>
                        <a:spcAft>
                          <a:spcPts val="0"/>
                        </a:spcAft>
                      </a:pPr>
                      <a:r>
                        <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rPr>
                        <a:t>97</a:t>
                      </a:r>
                    </a:p>
                  </a:txBody>
                  <a:tcPr marL="49374" marR="49374"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defTabSz="914400" rtl="0" eaLnBrk="1" latinLnBrk="0" hangingPunct="1">
                        <a:spcBef>
                          <a:spcPts val="0"/>
                        </a:spcBef>
                        <a:spcAft>
                          <a:spcPts val="0"/>
                        </a:spcAft>
                      </a:pPr>
                      <a:r>
                        <a:rPr lang="en-US" sz="1100" b="0" kern="1200" spc="0" dirty="0">
                          <a:solidFill>
                            <a:schemeClr val="tx1"/>
                          </a:solidFill>
                          <a:effectLst/>
                          <a:latin typeface="Helvetica" panose="020B0604020202030204" pitchFamily="34" charset="0"/>
                          <a:ea typeface="+mn-ea"/>
                          <a:cs typeface="+mn-cs"/>
                        </a:rPr>
                        <a:t>HS Student Promotion Rate (promoted from grades 9,10 &amp; 11)</a:t>
                      </a:r>
                    </a:p>
                  </a:txBody>
                  <a:tcPr marL="49374" marR="49374"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spc="0" dirty="0">
                          <a:effectLst/>
                          <a:latin typeface="Helvetica" panose="020B0604020202030204" pitchFamily="34" charset="0"/>
                        </a:rPr>
                        <a:t>Tier 1</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142561"/>
                  </a:ext>
                </a:extLst>
              </a:tr>
              <a:tr h="135718">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dirty="0">
                          <a:effectLst/>
                          <a:latin typeface="Helvetica" panose="020B0604020202030204" pitchFamily="34" charset="0"/>
                        </a:rPr>
                        <a:t> 10 - 14</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F9EAF9"/>
                    </a:solid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spcBef>
                          <a:spcPts val="0"/>
                        </a:spcBef>
                        <a:spcAft>
                          <a:spcPts val="0"/>
                        </a:spcAft>
                      </a:pPr>
                      <a:r>
                        <a:rPr lang="en-US" sz="1100" b="0" spc="-25" dirty="0">
                          <a:effectLst/>
                          <a:latin typeface="Helvetica" panose="020B0604020202030204" pitchFamily="34" charset="0"/>
                        </a:rPr>
                        <a:t>3-8 ELA Core Subject Performance Index</a:t>
                      </a:r>
                      <a:r>
                        <a:rPr lang="en-US" sz="1100" b="0" spc="0" baseline="30000" dirty="0">
                          <a:effectLst/>
                          <a:latin typeface="Helvetica" panose="020B0604020202030204" pitchFamily="34" charset="0"/>
                        </a:rPr>
                        <a:t>†</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F9EAF9"/>
                    </a:solidFill>
                  </a:tcPr>
                </a:tc>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dirty="0">
                          <a:effectLst/>
                          <a:latin typeface="Helvetica" panose="020B0604020202030204" pitchFamily="34" charset="0"/>
                        </a:rPr>
                        <a:t>Tier 1</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F9EAF9"/>
                    </a:solidFill>
                  </a:tcPr>
                </a:tc>
                <a:extLst>
                  <a:ext uri="{0D108BD9-81ED-4DB2-BD59-A6C34878D82A}">
                    <a16:rowId xmlns:a16="http://schemas.microsoft.com/office/drawing/2014/main" val="1963091026"/>
                  </a:ext>
                </a:extLst>
              </a:tr>
              <a:tr h="135718">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dirty="0">
                          <a:effectLst/>
                          <a:latin typeface="Helvetica" panose="020B0604020202030204" pitchFamily="34" charset="0"/>
                        </a:rPr>
                        <a:t> 16 - 20</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lnB>
                    <a:lnTlToBr w="12700" cmpd="sng">
                      <a:noFill/>
                      <a:prstDash val="solid"/>
                    </a:lnTlToBr>
                    <a:lnBlToTr w="12700" cmpd="sng">
                      <a:noFill/>
                      <a:prstDash val="solid"/>
                    </a:lnBlToTr>
                    <a:solidFill>
                      <a:srgbClr val="F9EAF9"/>
                    </a:solid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spcBef>
                          <a:spcPts val="0"/>
                        </a:spcBef>
                        <a:spcAft>
                          <a:spcPts val="0"/>
                        </a:spcAft>
                      </a:pPr>
                      <a:r>
                        <a:rPr lang="en-US" sz="1100" b="0" spc="-25" dirty="0">
                          <a:effectLst/>
                          <a:latin typeface="Helvetica" panose="020B0604020202030204" pitchFamily="34" charset="0"/>
                        </a:rPr>
                        <a:t>3-8 </a:t>
                      </a:r>
                      <a:r>
                        <a:rPr lang="en-US" sz="1100" b="0" spc="0" dirty="0">
                          <a:effectLst/>
                          <a:latin typeface="Helvetica" panose="020B0604020202030204" pitchFamily="34" charset="0"/>
                        </a:rPr>
                        <a:t>Math</a:t>
                      </a:r>
                      <a:r>
                        <a:rPr lang="en-US" sz="1100" b="0" spc="-25" dirty="0">
                          <a:effectLst/>
                          <a:latin typeface="Helvetica" panose="020B0604020202030204" pitchFamily="34" charset="0"/>
                        </a:rPr>
                        <a:t> Core Subject Performance Index</a:t>
                      </a:r>
                      <a:r>
                        <a:rPr lang="en-US" sz="1100" b="0" spc="0" baseline="30000" dirty="0">
                          <a:effectLst/>
                          <a:latin typeface="Helvetica" panose="020B0604020202030204" pitchFamily="34" charset="0"/>
                        </a:rPr>
                        <a:t>†</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lnB>
                    <a:lnTlToBr w="12700" cmpd="sng">
                      <a:noFill/>
                      <a:prstDash val="solid"/>
                    </a:lnTlToBr>
                    <a:lnBlToTr w="12700" cmpd="sng">
                      <a:noFill/>
                      <a:prstDash val="solid"/>
                    </a:lnBlToTr>
                    <a:solidFill>
                      <a:srgbClr val="F9EAF9"/>
                    </a:solidFill>
                  </a:tcPr>
                </a:tc>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dirty="0">
                          <a:effectLst/>
                          <a:latin typeface="Helvetica" panose="020B0604020202030204" pitchFamily="34" charset="0"/>
                        </a:rPr>
                        <a:t>Tier 1</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lnB>
                    <a:lnTlToBr w="12700" cmpd="sng">
                      <a:noFill/>
                      <a:prstDash val="solid"/>
                    </a:lnTlToBr>
                    <a:lnBlToTr w="12700" cmpd="sng">
                      <a:noFill/>
                      <a:prstDash val="solid"/>
                    </a:lnBlToTr>
                    <a:solidFill>
                      <a:srgbClr val="F9EAF9"/>
                    </a:solidFill>
                  </a:tcPr>
                </a:tc>
                <a:extLst>
                  <a:ext uri="{0D108BD9-81ED-4DB2-BD59-A6C34878D82A}">
                    <a16:rowId xmlns:a16="http://schemas.microsoft.com/office/drawing/2014/main" val="3859156412"/>
                  </a:ext>
                </a:extLst>
              </a:tr>
              <a:tr h="135718">
                <a:tc>
                  <a:txBody>
                    <a:bodyPr/>
                    <a:lstStyle/>
                    <a:p>
                      <a:pPr marL="0" marR="0" algn="ctr">
                        <a:spcBef>
                          <a:spcPts val="0"/>
                        </a:spcBef>
                        <a:spcAft>
                          <a:spcPts val="0"/>
                        </a:spcAft>
                      </a:pPr>
                      <a:r>
                        <a:rPr lang="en-US" sz="1100" b="0" spc="-25" dirty="0" err="1">
                          <a:effectLst/>
                          <a:latin typeface="Helvetica" panose="020B0604020202030204" pitchFamily="34" charset="0"/>
                          <a:ea typeface="Times New Roman" panose="02020603050405020304" pitchFamily="18" charset="0"/>
                          <a:cs typeface="Times New Roman" panose="02020603050405020304" pitchFamily="18" charset="0"/>
                        </a:rPr>
                        <a:t>tbd</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F9EAF9"/>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spc="-25" dirty="0">
                          <a:effectLst/>
                          <a:latin typeface="Helvetica" panose="020B0604020202030204" pitchFamily="34" charset="0"/>
                        </a:rPr>
                        <a:t>3-8 ELA Weighted Average Performance Index</a:t>
                      </a:r>
                      <a:r>
                        <a:rPr lang="en-US" sz="1100" b="0" spc="0" baseline="30000" dirty="0">
                          <a:effectLst/>
                          <a:latin typeface="Helvetica" panose="020B0604020202030204" pitchFamily="34" charset="0"/>
                        </a:rPr>
                        <a:t>†</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F9EAF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spc="0" dirty="0">
                          <a:effectLst/>
                          <a:latin typeface="Helvetica" panose="020B0604020202030204" pitchFamily="34" charset="0"/>
                        </a:rPr>
                        <a:t>Tier 1</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F9EAF9"/>
                    </a:solidFill>
                  </a:tcPr>
                </a:tc>
                <a:extLst>
                  <a:ext uri="{0D108BD9-81ED-4DB2-BD59-A6C34878D82A}">
                    <a16:rowId xmlns:a16="http://schemas.microsoft.com/office/drawing/2014/main" val="1504288776"/>
                  </a:ext>
                </a:extLst>
              </a:tr>
              <a:tr h="135718">
                <a:tc>
                  <a:txBody>
                    <a:bodyPr/>
                    <a:lstStyle/>
                    <a:p>
                      <a:pPr marL="0" marR="0" algn="ctr">
                        <a:spcBef>
                          <a:spcPts val="0"/>
                        </a:spcBef>
                        <a:spcAft>
                          <a:spcPts val="0"/>
                        </a:spcAft>
                      </a:pPr>
                      <a:r>
                        <a:rPr lang="en-US" sz="1100" b="0" spc="-25" dirty="0" err="1">
                          <a:effectLst/>
                          <a:latin typeface="Helvetica" panose="020B0604020202030204" pitchFamily="34" charset="0"/>
                          <a:ea typeface="Times New Roman" panose="02020603050405020304" pitchFamily="18" charset="0"/>
                          <a:cs typeface="Times New Roman" panose="02020603050405020304" pitchFamily="18" charset="0"/>
                        </a:rPr>
                        <a:t>tbd</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lnB>
                    <a:lnTlToBr w="12700" cmpd="sng">
                      <a:noFill/>
                      <a:prstDash val="solid"/>
                    </a:lnTlToBr>
                    <a:lnBlToTr w="12700" cmpd="sng">
                      <a:noFill/>
                      <a:prstDash val="solid"/>
                    </a:lnBlToTr>
                    <a:solidFill>
                      <a:srgbClr val="F9EAF9"/>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spc="-25" dirty="0">
                          <a:effectLst/>
                          <a:latin typeface="Helvetica" panose="020B0604020202030204" pitchFamily="34" charset="0"/>
                        </a:rPr>
                        <a:t>3-8 Math Weighted Average Performance Index</a:t>
                      </a:r>
                      <a:r>
                        <a:rPr lang="en-US" sz="1100" b="0" spc="0" baseline="30000" dirty="0">
                          <a:effectLst/>
                          <a:latin typeface="Helvetica" panose="020B0604020202030204" pitchFamily="34" charset="0"/>
                        </a:rPr>
                        <a:t>†</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lnB>
                    <a:lnTlToBr w="12700" cmpd="sng">
                      <a:noFill/>
                      <a:prstDash val="solid"/>
                    </a:lnTlToBr>
                    <a:lnBlToTr w="12700" cmpd="sng">
                      <a:noFill/>
                      <a:prstDash val="solid"/>
                    </a:lnBlToTr>
                    <a:solidFill>
                      <a:srgbClr val="F9EAF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spc="0" dirty="0">
                          <a:effectLst/>
                          <a:latin typeface="Helvetica" panose="020B0604020202030204" pitchFamily="34" charset="0"/>
                        </a:rPr>
                        <a:t>Tier 1</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lnB>
                    <a:lnTlToBr w="12700" cmpd="sng">
                      <a:noFill/>
                      <a:prstDash val="solid"/>
                    </a:lnTlToBr>
                    <a:lnBlToTr w="12700" cmpd="sng">
                      <a:noFill/>
                      <a:prstDash val="solid"/>
                    </a:lnBlToTr>
                    <a:solidFill>
                      <a:srgbClr val="F9EAF9"/>
                    </a:solidFill>
                  </a:tcPr>
                </a:tc>
                <a:extLst>
                  <a:ext uri="{0D108BD9-81ED-4DB2-BD59-A6C34878D82A}">
                    <a16:rowId xmlns:a16="http://schemas.microsoft.com/office/drawing/2014/main" val="3500295656"/>
                  </a:ext>
                </a:extLst>
              </a:tr>
              <a:tr h="135718">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dirty="0">
                          <a:effectLst/>
                          <a:latin typeface="Helvetica" panose="020B0604020202030204" pitchFamily="34" charset="0"/>
                        </a:rPr>
                        <a:t> 22 - 26</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F9EAF9"/>
                    </a:solid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spc="-25" dirty="0">
                          <a:effectLst/>
                          <a:latin typeface="Helvetica" panose="020B0604020202030204" pitchFamily="34" charset="0"/>
                        </a:rPr>
                        <a:t>HS ELA Performance Index</a:t>
                      </a:r>
                      <a:r>
                        <a:rPr lang="en-US" sz="1100" b="0" spc="0" baseline="30000" dirty="0">
                          <a:effectLst/>
                          <a:latin typeface="Helvetica" panose="020B0604020202030204" pitchFamily="34" charset="0"/>
                        </a:rPr>
                        <a:t>†</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F9EAF9"/>
                    </a:solidFill>
                  </a:tcPr>
                </a:tc>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dirty="0">
                          <a:effectLst/>
                          <a:latin typeface="Helvetica" panose="020B0604020202030204" pitchFamily="34" charset="0"/>
                        </a:rPr>
                        <a:t>Tier 1</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F9EAF9"/>
                    </a:solidFill>
                  </a:tcPr>
                </a:tc>
                <a:extLst>
                  <a:ext uri="{0D108BD9-81ED-4DB2-BD59-A6C34878D82A}">
                    <a16:rowId xmlns:a16="http://schemas.microsoft.com/office/drawing/2014/main" val="10021"/>
                  </a:ext>
                </a:extLst>
              </a:tr>
              <a:tr h="135718">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dirty="0">
                          <a:effectLst/>
                          <a:latin typeface="Helvetica" panose="020B0604020202030204" pitchFamily="34" charset="0"/>
                        </a:rPr>
                        <a:t> 28 - 32</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F9EAF9"/>
                    </a:solid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spc="-25" dirty="0">
                          <a:effectLst/>
                          <a:latin typeface="Helvetica" panose="020B0604020202030204" pitchFamily="34" charset="0"/>
                        </a:rPr>
                        <a:t>HS</a:t>
                      </a:r>
                      <a:r>
                        <a:rPr lang="en-US" sz="1100" b="0" spc="-25" baseline="0" dirty="0">
                          <a:effectLst/>
                          <a:latin typeface="Helvetica" panose="020B0604020202030204" pitchFamily="34" charset="0"/>
                        </a:rPr>
                        <a:t> Math</a:t>
                      </a:r>
                      <a:r>
                        <a:rPr lang="en-US" sz="1100" b="0" spc="-25" dirty="0">
                          <a:effectLst/>
                          <a:latin typeface="Helvetica" panose="020B0604020202030204" pitchFamily="34" charset="0"/>
                        </a:rPr>
                        <a:t> Performance Index</a:t>
                      </a:r>
                      <a:r>
                        <a:rPr lang="en-US" sz="1100" b="0" spc="0" baseline="30000" dirty="0">
                          <a:effectLst/>
                          <a:latin typeface="Helvetica" panose="020B0604020202030204" pitchFamily="34" charset="0"/>
                        </a:rPr>
                        <a:t>†</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F9EAF9"/>
                    </a:solidFill>
                  </a:tcPr>
                </a:tc>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dirty="0">
                          <a:effectLst/>
                          <a:latin typeface="Helvetica" panose="020B0604020202030204" pitchFamily="34" charset="0"/>
                        </a:rPr>
                        <a:t>Tier 1</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F9EAF9"/>
                    </a:solidFill>
                  </a:tcPr>
                </a:tc>
                <a:extLst>
                  <a:ext uri="{0D108BD9-81ED-4DB2-BD59-A6C34878D82A}">
                    <a16:rowId xmlns:a16="http://schemas.microsoft.com/office/drawing/2014/main" val="10022"/>
                  </a:ext>
                </a:extLst>
              </a:tr>
              <a:tr h="135718">
                <a:tc>
                  <a:txBody>
                    <a:bodyPr/>
                    <a:lstStyle/>
                    <a:p>
                      <a:pPr marL="0" marR="0" algn="ctr">
                        <a:spcBef>
                          <a:spcPts val="0"/>
                        </a:spcBef>
                        <a:spcAft>
                          <a:spcPts val="0"/>
                        </a:spcAft>
                      </a:pPr>
                      <a:r>
                        <a:rPr lang="en-US" sz="1100" b="0" spc="-25" dirty="0" err="1">
                          <a:effectLst/>
                          <a:latin typeface="Helvetica" panose="020B0604020202030204" pitchFamily="34" charset="0"/>
                          <a:ea typeface="Times New Roman" panose="02020603050405020304" pitchFamily="18" charset="0"/>
                          <a:cs typeface="Times New Roman" panose="02020603050405020304" pitchFamily="18" charset="0"/>
                        </a:rPr>
                        <a:t>tbd</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lnB>
                    <a:lnTlToBr w="12700" cmpd="sng">
                      <a:noFill/>
                      <a:prstDash val="solid"/>
                    </a:lnTlToBr>
                    <a:lnBlToTr w="12700" cmpd="sng">
                      <a:noFill/>
                      <a:prstDash val="solid"/>
                    </a:lnBlToTr>
                    <a:solidFill>
                      <a:srgbClr val="F9EAF9"/>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spc="-25" dirty="0">
                          <a:effectLst/>
                          <a:latin typeface="Helvetica" panose="020B0604020202030204" pitchFamily="34" charset="0"/>
                        </a:rPr>
                        <a:t>Science Performance Index</a:t>
                      </a:r>
                      <a:r>
                        <a:rPr lang="en-US" sz="1100" b="0" spc="0" baseline="30000" dirty="0">
                          <a:effectLst/>
                          <a:latin typeface="Helvetica" panose="020B0604020202030204" pitchFamily="34" charset="0"/>
                        </a:rPr>
                        <a:t>†</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lnB>
                    <a:lnTlToBr w="12700" cmpd="sng">
                      <a:noFill/>
                      <a:prstDash val="solid"/>
                    </a:lnTlToBr>
                    <a:lnBlToTr w="12700" cmpd="sng">
                      <a:noFill/>
                      <a:prstDash val="solid"/>
                    </a:lnBlToTr>
                    <a:solidFill>
                      <a:srgbClr val="F9EAF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spc="0" dirty="0">
                          <a:effectLst/>
                          <a:latin typeface="Helvetica" panose="020B0604020202030204" pitchFamily="34" charset="0"/>
                        </a:rPr>
                        <a:t>Tier 1</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lnB>
                    <a:lnTlToBr w="12700" cmpd="sng">
                      <a:noFill/>
                      <a:prstDash val="solid"/>
                    </a:lnTlToBr>
                    <a:lnBlToTr w="12700" cmpd="sng">
                      <a:noFill/>
                      <a:prstDash val="solid"/>
                    </a:lnBlToTr>
                    <a:solidFill>
                      <a:srgbClr val="F9EAF9"/>
                    </a:solidFill>
                  </a:tcPr>
                </a:tc>
                <a:extLst>
                  <a:ext uri="{0D108BD9-81ED-4DB2-BD59-A6C34878D82A}">
                    <a16:rowId xmlns:a16="http://schemas.microsoft.com/office/drawing/2014/main" val="10023"/>
                  </a:ext>
                </a:extLst>
              </a:tr>
              <a:tr h="135718">
                <a:tc>
                  <a:txBody>
                    <a:bodyPr/>
                    <a:lstStyle/>
                    <a:p>
                      <a:pPr marL="0" marR="0" algn="ctr">
                        <a:spcBef>
                          <a:spcPts val="0"/>
                        </a:spcBef>
                        <a:spcAft>
                          <a:spcPts val="0"/>
                        </a:spcAft>
                      </a:pPr>
                      <a:r>
                        <a:rPr lang="en-US" sz="1100" b="0" spc="-25" dirty="0" err="1">
                          <a:effectLst/>
                          <a:latin typeface="Helvetica" panose="020B0604020202030204" pitchFamily="34" charset="0"/>
                          <a:ea typeface="Times New Roman" panose="02020603050405020304" pitchFamily="18" charset="0"/>
                          <a:cs typeface="Times New Roman" panose="02020603050405020304" pitchFamily="18" charset="0"/>
                        </a:rPr>
                        <a:t>tbd</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F9EAF9"/>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spc="-25" dirty="0">
                          <a:effectLst/>
                          <a:latin typeface="Helvetica" panose="020B0604020202030204" pitchFamily="34" charset="0"/>
                        </a:rPr>
                        <a:t>Social</a:t>
                      </a:r>
                      <a:r>
                        <a:rPr lang="en-US" sz="1100" b="0" spc="-25" baseline="0" dirty="0">
                          <a:effectLst/>
                          <a:latin typeface="Helvetica" panose="020B0604020202030204" pitchFamily="34" charset="0"/>
                        </a:rPr>
                        <a:t> Studies</a:t>
                      </a:r>
                      <a:r>
                        <a:rPr lang="en-US" sz="1100" b="0" spc="-25" dirty="0">
                          <a:effectLst/>
                          <a:latin typeface="Helvetica" panose="020B0604020202030204" pitchFamily="34" charset="0"/>
                        </a:rPr>
                        <a:t> Performance Index</a:t>
                      </a:r>
                      <a:r>
                        <a:rPr lang="en-US" sz="1100" b="0" spc="0" baseline="30000" dirty="0">
                          <a:effectLst/>
                          <a:latin typeface="Helvetica" panose="020B0604020202030204" pitchFamily="34" charset="0"/>
                        </a:rPr>
                        <a:t>†</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F9EAF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spc="0" dirty="0">
                          <a:effectLst/>
                          <a:latin typeface="Helvetica" panose="020B0604020202030204" pitchFamily="34" charset="0"/>
                        </a:rPr>
                        <a:t>Tier 1</a:t>
                      </a:r>
                    </a:p>
                  </a:txBody>
                  <a:tcPr marL="49374" marR="49374"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F9EAF9"/>
                    </a:solidFill>
                  </a:tcPr>
                </a:tc>
                <a:extLst>
                  <a:ext uri="{0D108BD9-81ED-4DB2-BD59-A6C34878D82A}">
                    <a16:rowId xmlns:a16="http://schemas.microsoft.com/office/drawing/2014/main" val="2817154039"/>
                  </a:ext>
                </a:extLst>
              </a:tr>
              <a:tr h="135718">
                <a:tc>
                  <a:txBody>
                    <a:bodyPr/>
                    <a:lstStyle/>
                    <a:p>
                      <a:pPr marL="0" marR="0" algn="ctr">
                        <a:spcBef>
                          <a:spcPts val="0"/>
                        </a:spcBef>
                        <a:spcAft>
                          <a:spcPts val="0"/>
                        </a:spcAft>
                      </a:pPr>
                      <a:r>
                        <a:rPr lang="en-US" sz="1100" b="0" spc="-25" dirty="0" err="1">
                          <a:effectLst/>
                          <a:latin typeface="Helvetica" panose="020B0604020202030204" pitchFamily="34" charset="0"/>
                          <a:ea typeface="Times New Roman" panose="02020603050405020304" pitchFamily="18" charset="0"/>
                          <a:cs typeface="Times New Roman" panose="02020603050405020304" pitchFamily="18" charset="0"/>
                        </a:rPr>
                        <a:t>tbd</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lnB>
                    <a:lnTlToBr w="12700" cmpd="sng">
                      <a:noFill/>
                      <a:prstDash val="solid"/>
                    </a:lnTlToBr>
                    <a:lnBlToTr w="12700" cmpd="sng">
                      <a:noFill/>
                      <a:prstDash val="solid"/>
                    </a:lnBlToTr>
                    <a:solidFill>
                      <a:srgbClr val="F9EAF9"/>
                    </a:solidFill>
                  </a:tcPr>
                </a:tc>
                <a:tc>
                  <a:txBody>
                    <a:bodyPr/>
                    <a:lstStyle/>
                    <a:p>
                      <a:pPr marL="0" marR="0">
                        <a:spcBef>
                          <a:spcPts val="0"/>
                        </a:spcBef>
                        <a:spcAft>
                          <a:spcPts val="0"/>
                        </a:spcAft>
                      </a:pPr>
                      <a:r>
                        <a:rPr lang="en-US" sz="1100" b="0" spc="0" dirty="0">
                          <a:effectLst/>
                          <a:latin typeface="Helvetica" panose="020B0604020202030204" pitchFamily="34" charset="0"/>
                        </a:rPr>
                        <a:t>Total Cohort</a:t>
                      </a:r>
                      <a:r>
                        <a:rPr lang="en-US" sz="1100" b="0" spc="0" baseline="0" dirty="0">
                          <a:effectLst/>
                          <a:latin typeface="Helvetica" panose="020B0604020202030204" pitchFamily="34" charset="0"/>
                        </a:rPr>
                        <a:t> 6</a:t>
                      </a:r>
                      <a:r>
                        <a:rPr lang="en-US" sz="1100" b="0" spc="0" dirty="0">
                          <a:effectLst/>
                          <a:latin typeface="Helvetica" panose="020B0604020202030204" pitchFamily="34" charset="0"/>
                        </a:rPr>
                        <a:t>-Year Grad Rate</a:t>
                      </a:r>
                      <a:r>
                        <a:rPr lang="en-US" sz="1100" b="0" spc="0" baseline="30000" dirty="0">
                          <a:effectLst/>
                          <a:latin typeface="Helvetica" panose="020B0604020202030204" pitchFamily="34" charset="0"/>
                        </a:rPr>
                        <a:t>†</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lnB>
                    <a:lnTlToBr w="12700" cmpd="sng">
                      <a:noFill/>
                      <a:prstDash val="solid"/>
                    </a:lnTlToBr>
                    <a:lnBlToTr w="12700" cmpd="sng">
                      <a:noFill/>
                      <a:prstDash val="solid"/>
                    </a:lnBlToTr>
                    <a:solidFill>
                      <a:srgbClr val="F9EAF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spc="0" dirty="0">
                          <a:effectLst/>
                          <a:latin typeface="Helvetica" panose="020B0604020202030204" pitchFamily="34" charset="0"/>
                        </a:rPr>
                        <a:t>Tier 1</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lnB>
                    <a:lnTlToBr w="12700" cmpd="sng">
                      <a:noFill/>
                      <a:prstDash val="solid"/>
                    </a:lnTlToBr>
                    <a:lnBlToTr w="12700" cmpd="sng">
                      <a:noFill/>
                      <a:prstDash val="solid"/>
                    </a:lnBlToTr>
                    <a:solidFill>
                      <a:srgbClr val="F9EAF9"/>
                    </a:solidFill>
                  </a:tcPr>
                </a:tc>
                <a:extLst>
                  <a:ext uri="{0D108BD9-81ED-4DB2-BD59-A6C34878D82A}">
                    <a16:rowId xmlns:a16="http://schemas.microsoft.com/office/drawing/2014/main" val="2229950025"/>
                  </a:ext>
                </a:extLst>
              </a:tr>
              <a:tr h="135718">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dirty="0">
                          <a:effectLst/>
                          <a:latin typeface="Helvetica" panose="020B0604020202030204" pitchFamily="34" charset="0"/>
                        </a:rPr>
                        <a:t>77 - 81</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lnB>
                    <a:lnTlToBr w="12700" cmpd="sng">
                      <a:noFill/>
                      <a:prstDash val="solid"/>
                    </a:lnTlToBr>
                    <a:lnBlToTr w="12700" cmpd="sng">
                      <a:noFill/>
                      <a:prstDash val="solid"/>
                    </a:lnBlToTr>
                    <a:solidFill>
                      <a:srgbClr val="F9EAF9"/>
                    </a:solid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spc="-25" dirty="0">
                          <a:effectLst/>
                          <a:latin typeface="Helvetica" panose="020B0604020202030204" pitchFamily="34" charset="0"/>
                        </a:rPr>
                        <a:t>College, Career, &amp; Civic Readiness (CCCR) Index</a:t>
                      </a:r>
                      <a:r>
                        <a:rPr lang="en-US" sz="1100" b="0" spc="0" baseline="30000" dirty="0">
                          <a:effectLst/>
                          <a:latin typeface="Helvetica" panose="020B0604020202030204" pitchFamily="34" charset="0"/>
                        </a:rPr>
                        <a:t>†</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lnB>
                    <a:lnTlToBr w="12700" cmpd="sng">
                      <a:noFill/>
                      <a:prstDash val="solid"/>
                    </a:lnTlToBr>
                    <a:lnBlToTr w="12700" cmpd="sng">
                      <a:noFill/>
                      <a:prstDash val="solid"/>
                    </a:lnBlToTr>
                    <a:solidFill>
                      <a:srgbClr val="F9EAF9"/>
                    </a:solidFill>
                  </a:tcPr>
                </a:tc>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100" b="0" spc="0" dirty="0">
                          <a:effectLst/>
                          <a:latin typeface="Helvetica" panose="020B0604020202030204" pitchFamily="34" charset="0"/>
                        </a:rPr>
                        <a:t>Tier 1</a:t>
                      </a:r>
                      <a:endParaRPr lang="en-US" sz="11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lnB>
                    <a:lnTlToBr w="12700" cmpd="sng">
                      <a:noFill/>
                      <a:prstDash val="solid"/>
                    </a:lnTlToBr>
                    <a:lnBlToTr w="12700" cmpd="sng">
                      <a:noFill/>
                      <a:prstDash val="solid"/>
                    </a:lnBlToTr>
                    <a:solidFill>
                      <a:srgbClr val="F9EAF9"/>
                    </a:solidFill>
                  </a:tcPr>
                </a:tc>
                <a:extLst>
                  <a:ext uri="{0D108BD9-81ED-4DB2-BD59-A6C34878D82A}">
                    <a16:rowId xmlns:a16="http://schemas.microsoft.com/office/drawing/2014/main" val="10026"/>
                  </a:ext>
                </a:extLst>
              </a:tr>
            </a:tbl>
          </a:graphicData>
        </a:graphic>
      </p:graphicFrame>
      <p:sp>
        <p:nvSpPr>
          <p:cNvPr id="9" name="TextBox 8">
            <a:extLst>
              <a:ext uri="{FF2B5EF4-FFF2-40B4-BE49-F238E27FC236}">
                <a16:creationId xmlns:a16="http://schemas.microsoft.com/office/drawing/2014/main" id="{74130905-EC67-44FB-BFE0-F71CF1E9F3C7}"/>
              </a:ext>
            </a:extLst>
          </p:cNvPr>
          <p:cNvSpPr txBox="1"/>
          <p:nvPr/>
        </p:nvSpPr>
        <p:spPr>
          <a:xfrm>
            <a:off x="7255826" y="4279490"/>
            <a:ext cx="1600200" cy="830997"/>
          </a:xfrm>
          <a:prstGeom prst="rect">
            <a:avLst/>
          </a:prstGeom>
          <a:noFill/>
          <a:ln>
            <a:solidFill>
              <a:schemeClr val="tx1"/>
            </a:solidFill>
          </a:ln>
        </p:spPr>
        <p:txBody>
          <a:bodyPr wrap="square" rtlCol="0">
            <a:spAutoFit/>
          </a:bodyPr>
          <a:lstStyle/>
          <a:p>
            <a:r>
              <a:rPr lang="en-US" sz="1200" baseline="30000" dirty="0"/>
              <a:t>†</a:t>
            </a:r>
            <a:r>
              <a:rPr lang="en-US" sz="1200" dirty="0"/>
              <a:t> These Level 2 indicators are based on the accountability subgroups.</a:t>
            </a:r>
          </a:p>
        </p:txBody>
      </p:sp>
      <p:sp>
        <p:nvSpPr>
          <p:cNvPr id="10" name="TextBox 9">
            <a:extLst>
              <a:ext uri="{FF2B5EF4-FFF2-40B4-BE49-F238E27FC236}">
                <a16:creationId xmlns:a16="http://schemas.microsoft.com/office/drawing/2014/main" id="{74130905-EC67-44FB-BFE0-F71CF1E9F3C7}"/>
              </a:ext>
            </a:extLst>
          </p:cNvPr>
          <p:cNvSpPr txBox="1"/>
          <p:nvPr/>
        </p:nvSpPr>
        <p:spPr>
          <a:xfrm>
            <a:off x="7255826" y="5257800"/>
            <a:ext cx="1600200" cy="646331"/>
          </a:xfrm>
          <a:prstGeom prst="rect">
            <a:avLst/>
          </a:prstGeom>
          <a:solidFill>
            <a:srgbClr val="F4D6F3">
              <a:alpha val="50000"/>
            </a:srgbClr>
          </a:solidFill>
          <a:ln>
            <a:solidFill>
              <a:schemeClr val="tx1"/>
            </a:solidFill>
          </a:ln>
        </p:spPr>
        <p:txBody>
          <a:bodyPr wrap="square" rtlCol="0">
            <a:spAutoFit/>
          </a:bodyPr>
          <a:lstStyle/>
          <a:p>
            <a:r>
              <a:rPr lang="en-US" sz="1200" dirty="0"/>
              <a:t>Shading indicates New or Revised indicators.</a:t>
            </a:r>
          </a:p>
        </p:txBody>
      </p:sp>
    </p:spTree>
    <p:extLst>
      <p:ext uri="{BB962C8B-B14F-4D97-AF65-F5344CB8AC3E}">
        <p14:creationId xmlns:p14="http://schemas.microsoft.com/office/powerpoint/2010/main" val="34243065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r>
              <a:rPr lang="en-US" sz="2000" dirty="0">
                <a:solidFill>
                  <a:srgbClr val="0070C0"/>
                </a:solidFill>
              </a:rPr>
              <a:t>Tier 2 Indicators:</a:t>
            </a:r>
          </a:p>
          <a:p>
            <a:pPr marL="800100" lvl="1" indent="-342900"/>
            <a:r>
              <a:rPr lang="en-US" dirty="0">
                <a:solidFill>
                  <a:srgbClr val="0070C0"/>
                </a:solidFill>
              </a:rPr>
              <a:t>Focused on organizational and school process changes.</a:t>
            </a:r>
          </a:p>
          <a:p>
            <a:pPr marL="800100" lvl="1" indent="-342900"/>
            <a:r>
              <a:rPr lang="en-US" dirty="0">
                <a:solidFill>
                  <a:srgbClr val="0070C0"/>
                </a:solidFill>
              </a:rPr>
              <a:t>For </a:t>
            </a:r>
            <a:r>
              <a:rPr lang="en-US" u="sng" dirty="0">
                <a:solidFill>
                  <a:srgbClr val="0070C0"/>
                </a:solidFill>
              </a:rPr>
              <a:t>Cohort 1 Schools</a:t>
            </a:r>
            <a:r>
              <a:rPr lang="en-US" dirty="0">
                <a:solidFill>
                  <a:srgbClr val="0070C0"/>
                </a:solidFill>
              </a:rPr>
              <a:t> each indicator is weighted at 1% of the Level 2 component of the DI Index.</a:t>
            </a:r>
          </a:p>
          <a:p>
            <a:pPr marL="800100" lvl="1" indent="-342900"/>
            <a:r>
              <a:rPr lang="en-US" dirty="0">
                <a:solidFill>
                  <a:srgbClr val="0070C0"/>
                </a:solidFill>
              </a:rPr>
              <a:t>For Cohort 2 Schools these indicators are weighted in the same way as other Level 2 indicators.</a:t>
            </a:r>
          </a:p>
          <a:p>
            <a:pPr lvl="4"/>
            <a:endParaRPr lang="en-US" altLang="en-US" dirty="0"/>
          </a:p>
          <a:p>
            <a:pPr lvl="4"/>
            <a:endParaRPr lang="en-US" altLang="en-US" dirty="0"/>
          </a:p>
          <a:p>
            <a:pPr lvl="4"/>
            <a:endParaRPr lang="en-US" altLang="en-US" dirty="0"/>
          </a:p>
          <a:p>
            <a:pPr lvl="4"/>
            <a:endParaRPr lang="en-US" altLang="en-US" dirty="0"/>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16</a:t>
            </a:fld>
            <a:endParaRPr lang="en-US" altLang="en-US" sz="1400" b="0">
              <a:solidFill>
                <a:schemeClr val="tx1"/>
              </a:solidFill>
              <a:latin typeface="CartoGothic Std" pitchFamily="34" charset="0"/>
            </a:endParaRPr>
          </a:p>
        </p:txBody>
      </p:sp>
      <p:sp>
        <p:nvSpPr>
          <p:cNvPr id="3" name="Title 2">
            <a:extLst>
              <a:ext uri="{FF2B5EF4-FFF2-40B4-BE49-F238E27FC236}">
                <a16:creationId xmlns:a16="http://schemas.microsoft.com/office/drawing/2014/main" id="{96B621B5-F030-467E-8BF9-039DEECCA11F}"/>
              </a:ext>
            </a:extLst>
          </p:cNvPr>
          <p:cNvSpPr>
            <a:spLocks noGrp="1"/>
          </p:cNvSpPr>
          <p:nvPr>
            <p:ph type="title"/>
          </p:nvPr>
        </p:nvSpPr>
        <p:spPr/>
        <p:txBody>
          <a:bodyPr/>
          <a:lstStyle/>
          <a:p>
            <a:r>
              <a:rPr lang="en-US" dirty="0"/>
              <a:t>Selecting Indicators: Level 2, </a:t>
            </a:r>
            <a:r>
              <a:rPr lang="en-US" sz="2800" i="1" dirty="0"/>
              <a:t>Tier 2 </a:t>
            </a:r>
            <a:endParaRPr lang="en-US" dirty="0"/>
          </a:p>
        </p:txBody>
      </p:sp>
      <p:graphicFrame>
        <p:nvGraphicFramePr>
          <p:cNvPr id="5" name="Table 4">
            <a:extLst>
              <a:ext uri="{FF2B5EF4-FFF2-40B4-BE49-F238E27FC236}">
                <a16:creationId xmlns:a16="http://schemas.microsoft.com/office/drawing/2014/main" id="{C88BB202-5BDE-4CF3-83FA-A5EA9A212A26}"/>
              </a:ext>
            </a:extLst>
          </p:cNvPr>
          <p:cNvGraphicFramePr>
            <a:graphicFrameLocks noGrp="1"/>
          </p:cNvGraphicFramePr>
          <p:nvPr>
            <p:extLst>
              <p:ext uri="{D42A27DB-BD31-4B8C-83A1-F6EECF244321}">
                <p14:modId xmlns:p14="http://schemas.microsoft.com/office/powerpoint/2010/main" val="3448452116"/>
              </p:ext>
            </p:extLst>
          </p:nvPr>
        </p:nvGraphicFramePr>
        <p:xfrm>
          <a:off x="800100" y="3471333"/>
          <a:ext cx="7543799" cy="2421868"/>
        </p:xfrm>
        <a:graphic>
          <a:graphicData uri="http://schemas.openxmlformats.org/drawingml/2006/table">
            <a:tbl>
              <a:tblPr firstRow="1" firstCol="1" lastCol="1" bandRow="1"/>
              <a:tblGrid>
                <a:gridCol w="1352681">
                  <a:extLst>
                    <a:ext uri="{9D8B030D-6E8A-4147-A177-3AD203B41FA5}">
                      <a16:colId xmlns:a16="http://schemas.microsoft.com/office/drawing/2014/main" val="1490526196"/>
                    </a:ext>
                  </a:extLst>
                </a:gridCol>
                <a:gridCol w="5285359">
                  <a:extLst>
                    <a:ext uri="{9D8B030D-6E8A-4147-A177-3AD203B41FA5}">
                      <a16:colId xmlns:a16="http://schemas.microsoft.com/office/drawing/2014/main" val="886013285"/>
                    </a:ext>
                  </a:extLst>
                </a:gridCol>
                <a:gridCol w="905759">
                  <a:extLst>
                    <a:ext uri="{9D8B030D-6E8A-4147-A177-3AD203B41FA5}">
                      <a16:colId xmlns:a16="http://schemas.microsoft.com/office/drawing/2014/main" val="722719068"/>
                    </a:ext>
                  </a:extLst>
                </a:gridCol>
              </a:tblGrid>
              <a:tr h="575662">
                <a:tc>
                  <a:txBody>
                    <a:bodyPr/>
                    <a:lstStyle>
                      <a:lvl1pPr marL="0" algn="l" defTabSz="914400" rtl="0" eaLnBrk="1" latinLnBrk="0" hangingPunct="1">
                        <a:defRPr sz="1800" b="1" kern="1200">
                          <a:solidFill>
                            <a:schemeClr val="bg1"/>
                          </a:solidFill>
                          <a:latin typeface="Helvetica"/>
                        </a:defRPr>
                      </a:lvl1pPr>
                      <a:lvl2pPr marL="457200" algn="l" defTabSz="914400" rtl="0" eaLnBrk="1" latinLnBrk="0" hangingPunct="1">
                        <a:defRPr sz="1800" b="1" kern="1200">
                          <a:solidFill>
                            <a:schemeClr val="bg1"/>
                          </a:solidFill>
                          <a:latin typeface="Helvetica"/>
                        </a:defRPr>
                      </a:lvl2pPr>
                      <a:lvl3pPr marL="914400" algn="l" defTabSz="914400" rtl="0" eaLnBrk="1" latinLnBrk="0" hangingPunct="1">
                        <a:defRPr sz="1800" b="1" kern="1200">
                          <a:solidFill>
                            <a:schemeClr val="bg1"/>
                          </a:solidFill>
                          <a:latin typeface="Helvetica"/>
                        </a:defRPr>
                      </a:lvl3pPr>
                      <a:lvl4pPr marL="1371600" algn="l" defTabSz="914400" rtl="0" eaLnBrk="1" latinLnBrk="0" hangingPunct="1">
                        <a:defRPr sz="1800" b="1" kern="1200">
                          <a:solidFill>
                            <a:schemeClr val="bg1"/>
                          </a:solidFill>
                          <a:latin typeface="Helvetica"/>
                        </a:defRPr>
                      </a:lvl4pPr>
                      <a:lvl5pPr marL="1828800" algn="l" defTabSz="914400" rtl="0" eaLnBrk="1" latinLnBrk="0" hangingPunct="1">
                        <a:defRPr sz="1800" b="1" kern="1200">
                          <a:solidFill>
                            <a:schemeClr val="bg1"/>
                          </a:solidFill>
                          <a:latin typeface="Helvetica"/>
                        </a:defRPr>
                      </a:lvl5pPr>
                      <a:lvl6pPr marL="2286000" algn="l" defTabSz="914400" rtl="0" eaLnBrk="1" latinLnBrk="0" hangingPunct="1">
                        <a:defRPr sz="1800" b="1" kern="1200">
                          <a:solidFill>
                            <a:schemeClr val="bg1"/>
                          </a:solidFill>
                          <a:latin typeface="Helvetica"/>
                        </a:defRPr>
                      </a:lvl6pPr>
                      <a:lvl7pPr marL="2743200" algn="l" defTabSz="914400" rtl="0" eaLnBrk="1" latinLnBrk="0" hangingPunct="1">
                        <a:defRPr sz="1800" b="1" kern="1200">
                          <a:solidFill>
                            <a:schemeClr val="bg1"/>
                          </a:solidFill>
                          <a:latin typeface="Helvetica"/>
                        </a:defRPr>
                      </a:lvl7pPr>
                      <a:lvl8pPr marL="3200400" algn="l" defTabSz="914400" rtl="0" eaLnBrk="1" latinLnBrk="0" hangingPunct="1">
                        <a:defRPr sz="1800" b="1" kern="1200">
                          <a:solidFill>
                            <a:schemeClr val="bg1"/>
                          </a:solidFill>
                          <a:latin typeface="Helvetica"/>
                        </a:defRPr>
                      </a:lvl8pPr>
                      <a:lvl9pPr marL="3657600" algn="l" defTabSz="914400" rtl="0" eaLnBrk="1" latinLnBrk="0" hangingPunct="1">
                        <a:defRPr sz="1800" b="1" kern="1200">
                          <a:solidFill>
                            <a:schemeClr val="bg1"/>
                          </a:solidFill>
                          <a:latin typeface="Helvetica"/>
                        </a:defRPr>
                      </a:lvl9pPr>
                    </a:lstStyle>
                    <a:p>
                      <a:pPr marL="0" marR="0" algn="ctr">
                        <a:spcBef>
                          <a:spcPts val="0"/>
                        </a:spcBef>
                        <a:spcAft>
                          <a:spcPts val="0"/>
                        </a:spcAft>
                      </a:pPr>
                      <a:r>
                        <a:rPr lang="en-US" sz="1800" spc="0" dirty="0">
                          <a:effectLst/>
                        </a:rPr>
                        <a:t>Indicator Code</a:t>
                      </a:r>
                      <a:endParaRPr lang="en-US" sz="180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9374" marR="49374" marT="0" marB="0" anchor="ctr">
                    <a:lnL w="9525" cap="flat" cmpd="sng" algn="ctr">
                      <a:solidFill>
                        <a:srgbClr val="002C51">
                          <a:shade val="95000"/>
                          <a:satMod val="105000"/>
                        </a:srgbClr>
                      </a:solidFill>
                      <a:prstDash val="solid"/>
                    </a:lnL>
                    <a:lnR>
                      <a:noFill/>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002C51"/>
                    </a:solidFill>
                  </a:tcPr>
                </a:tc>
                <a:tc>
                  <a:txBody>
                    <a:bodyPr/>
                    <a:lstStyle>
                      <a:lvl1pPr marL="0" algn="l" defTabSz="914400" rtl="0" eaLnBrk="1" latinLnBrk="0" hangingPunct="1">
                        <a:defRPr sz="1800" b="1" kern="1200">
                          <a:solidFill>
                            <a:schemeClr val="bg1"/>
                          </a:solidFill>
                          <a:latin typeface="Helvetica"/>
                        </a:defRPr>
                      </a:lvl1pPr>
                      <a:lvl2pPr marL="457200" algn="l" defTabSz="914400" rtl="0" eaLnBrk="1" latinLnBrk="0" hangingPunct="1">
                        <a:defRPr sz="1800" b="1" kern="1200">
                          <a:solidFill>
                            <a:schemeClr val="bg1"/>
                          </a:solidFill>
                          <a:latin typeface="Helvetica"/>
                        </a:defRPr>
                      </a:lvl2pPr>
                      <a:lvl3pPr marL="914400" algn="l" defTabSz="914400" rtl="0" eaLnBrk="1" latinLnBrk="0" hangingPunct="1">
                        <a:defRPr sz="1800" b="1" kern="1200">
                          <a:solidFill>
                            <a:schemeClr val="bg1"/>
                          </a:solidFill>
                          <a:latin typeface="Helvetica"/>
                        </a:defRPr>
                      </a:lvl3pPr>
                      <a:lvl4pPr marL="1371600" algn="l" defTabSz="914400" rtl="0" eaLnBrk="1" latinLnBrk="0" hangingPunct="1">
                        <a:defRPr sz="1800" b="1" kern="1200">
                          <a:solidFill>
                            <a:schemeClr val="bg1"/>
                          </a:solidFill>
                          <a:latin typeface="Helvetica"/>
                        </a:defRPr>
                      </a:lvl4pPr>
                      <a:lvl5pPr marL="1828800" algn="l" defTabSz="914400" rtl="0" eaLnBrk="1" latinLnBrk="0" hangingPunct="1">
                        <a:defRPr sz="1800" b="1" kern="1200">
                          <a:solidFill>
                            <a:schemeClr val="bg1"/>
                          </a:solidFill>
                          <a:latin typeface="Helvetica"/>
                        </a:defRPr>
                      </a:lvl5pPr>
                      <a:lvl6pPr marL="2286000" algn="l" defTabSz="914400" rtl="0" eaLnBrk="1" latinLnBrk="0" hangingPunct="1">
                        <a:defRPr sz="1800" b="1" kern="1200">
                          <a:solidFill>
                            <a:schemeClr val="bg1"/>
                          </a:solidFill>
                          <a:latin typeface="Helvetica"/>
                        </a:defRPr>
                      </a:lvl6pPr>
                      <a:lvl7pPr marL="2743200" algn="l" defTabSz="914400" rtl="0" eaLnBrk="1" latinLnBrk="0" hangingPunct="1">
                        <a:defRPr sz="1800" b="1" kern="1200">
                          <a:solidFill>
                            <a:schemeClr val="bg1"/>
                          </a:solidFill>
                          <a:latin typeface="Helvetica"/>
                        </a:defRPr>
                      </a:lvl7pPr>
                      <a:lvl8pPr marL="3200400" algn="l" defTabSz="914400" rtl="0" eaLnBrk="1" latinLnBrk="0" hangingPunct="1">
                        <a:defRPr sz="1800" b="1" kern="1200">
                          <a:solidFill>
                            <a:schemeClr val="bg1"/>
                          </a:solidFill>
                          <a:latin typeface="Helvetica"/>
                        </a:defRPr>
                      </a:lvl8pPr>
                      <a:lvl9pPr marL="3657600" algn="l" defTabSz="914400" rtl="0" eaLnBrk="1" latinLnBrk="0" hangingPunct="1">
                        <a:defRPr sz="1800" b="1" kern="1200">
                          <a:solidFill>
                            <a:schemeClr val="bg1"/>
                          </a:solidFill>
                          <a:latin typeface="Helvetica"/>
                        </a:defRPr>
                      </a:lvl9pPr>
                    </a:lstStyle>
                    <a:p>
                      <a:pPr marL="0" marR="0" algn="ctr">
                        <a:spcBef>
                          <a:spcPts val="0"/>
                        </a:spcBef>
                        <a:spcAft>
                          <a:spcPts val="0"/>
                        </a:spcAft>
                      </a:pPr>
                      <a:r>
                        <a:rPr lang="en-US" sz="1800" spc="0" dirty="0">
                          <a:effectLst/>
                        </a:rPr>
                        <a:t>Indicator Name</a:t>
                      </a:r>
                      <a:endParaRPr lang="en-US" sz="180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9374" marR="49374" marT="0" marB="0" anchor="ctr">
                    <a:lnL>
                      <a:noFill/>
                    </a:lnL>
                    <a:lnR>
                      <a:noFill/>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002C51"/>
                    </a:solidFill>
                  </a:tcPr>
                </a:tc>
                <a:tc>
                  <a:txBody>
                    <a:bodyPr/>
                    <a:lstStyle>
                      <a:lvl1pPr marL="0" algn="l" defTabSz="914400" rtl="0" eaLnBrk="1" latinLnBrk="0" hangingPunct="1">
                        <a:defRPr sz="1800" b="1" kern="1200">
                          <a:solidFill>
                            <a:schemeClr val="bg1"/>
                          </a:solidFill>
                          <a:latin typeface="Helvetica"/>
                        </a:defRPr>
                      </a:lvl1pPr>
                      <a:lvl2pPr marL="457200" algn="l" defTabSz="914400" rtl="0" eaLnBrk="1" latinLnBrk="0" hangingPunct="1">
                        <a:defRPr sz="1800" b="1" kern="1200">
                          <a:solidFill>
                            <a:schemeClr val="bg1"/>
                          </a:solidFill>
                          <a:latin typeface="Helvetica"/>
                        </a:defRPr>
                      </a:lvl2pPr>
                      <a:lvl3pPr marL="914400" algn="l" defTabSz="914400" rtl="0" eaLnBrk="1" latinLnBrk="0" hangingPunct="1">
                        <a:defRPr sz="1800" b="1" kern="1200">
                          <a:solidFill>
                            <a:schemeClr val="bg1"/>
                          </a:solidFill>
                          <a:latin typeface="Helvetica"/>
                        </a:defRPr>
                      </a:lvl3pPr>
                      <a:lvl4pPr marL="1371600" algn="l" defTabSz="914400" rtl="0" eaLnBrk="1" latinLnBrk="0" hangingPunct="1">
                        <a:defRPr sz="1800" b="1" kern="1200">
                          <a:solidFill>
                            <a:schemeClr val="bg1"/>
                          </a:solidFill>
                          <a:latin typeface="Helvetica"/>
                        </a:defRPr>
                      </a:lvl4pPr>
                      <a:lvl5pPr marL="1828800" algn="l" defTabSz="914400" rtl="0" eaLnBrk="1" latinLnBrk="0" hangingPunct="1">
                        <a:defRPr sz="1800" b="1" kern="1200">
                          <a:solidFill>
                            <a:schemeClr val="bg1"/>
                          </a:solidFill>
                          <a:latin typeface="Helvetica"/>
                        </a:defRPr>
                      </a:lvl5pPr>
                      <a:lvl6pPr marL="2286000" algn="l" defTabSz="914400" rtl="0" eaLnBrk="1" latinLnBrk="0" hangingPunct="1">
                        <a:defRPr sz="1800" b="1" kern="1200">
                          <a:solidFill>
                            <a:schemeClr val="bg1"/>
                          </a:solidFill>
                          <a:latin typeface="Helvetica"/>
                        </a:defRPr>
                      </a:lvl6pPr>
                      <a:lvl7pPr marL="2743200" algn="l" defTabSz="914400" rtl="0" eaLnBrk="1" latinLnBrk="0" hangingPunct="1">
                        <a:defRPr sz="1800" b="1" kern="1200">
                          <a:solidFill>
                            <a:schemeClr val="bg1"/>
                          </a:solidFill>
                          <a:latin typeface="Helvetica"/>
                        </a:defRPr>
                      </a:lvl7pPr>
                      <a:lvl8pPr marL="3200400" algn="l" defTabSz="914400" rtl="0" eaLnBrk="1" latinLnBrk="0" hangingPunct="1">
                        <a:defRPr sz="1800" b="1" kern="1200">
                          <a:solidFill>
                            <a:schemeClr val="bg1"/>
                          </a:solidFill>
                          <a:latin typeface="Helvetica"/>
                        </a:defRPr>
                      </a:lvl8pPr>
                      <a:lvl9pPr marL="3657600" algn="l" defTabSz="914400" rtl="0" eaLnBrk="1" latinLnBrk="0" hangingPunct="1">
                        <a:defRPr sz="1800" b="1" kern="1200">
                          <a:solidFill>
                            <a:schemeClr val="bg1"/>
                          </a:solidFill>
                          <a:latin typeface="Helvetica"/>
                        </a:defRPr>
                      </a:lvl9pPr>
                    </a:lstStyle>
                    <a:p>
                      <a:pPr marL="0" marR="0" algn="ctr">
                        <a:spcBef>
                          <a:spcPts val="0"/>
                        </a:spcBef>
                        <a:spcAft>
                          <a:spcPts val="0"/>
                        </a:spcAft>
                      </a:pPr>
                      <a:r>
                        <a:rPr lang="en-US" sz="1800" spc="0" dirty="0">
                          <a:effectLst/>
                        </a:rPr>
                        <a:t>Tier </a:t>
                      </a:r>
                      <a:endParaRPr lang="en-US" sz="180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9374" marR="49374" marT="0" marB="0" anchor="ctr">
                    <a:lnL>
                      <a:noFill/>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002C51"/>
                    </a:solidFill>
                  </a:tcPr>
                </a:tc>
                <a:extLst>
                  <a:ext uri="{0D108BD9-81ED-4DB2-BD59-A6C34878D82A}">
                    <a16:rowId xmlns:a16="http://schemas.microsoft.com/office/drawing/2014/main" val="889107640"/>
                  </a:ext>
                </a:extLst>
              </a:tr>
              <a:tr h="372605">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400" b="0" spc="0" dirty="0">
                          <a:effectLst/>
                        </a:rPr>
                        <a:t>2</a:t>
                      </a:r>
                      <a:endParaRPr lang="en-US" sz="14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9374" marR="49374"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lnB>
                    <a:lnTlToBr w="12700" cmpd="sng">
                      <a:noFill/>
                      <a:prstDash val="solid"/>
                    </a:lnTlToBr>
                    <a:lnBlToTr w="12700" cmpd="sng">
                      <a:noFill/>
                      <a:prstDash val="solid"/>
                    </a:lnBlToTr>
                    <a:solidFill>
                      <a:srgbClr val="FECD0B">
                        <a:lumMod val="40000"/>
                        <a:lumOff val="60000"/>
                      </a:srgbClr>
                    </a:solid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spcBef>
                          <a:spcPts val="0"/>
                        </a:spcBef>
                        <a:spcAft>
                          <a:spcPts val="0"/>
                        </a:spcAft>
                      </a:pPr>
                      <a:r>
                        <a:rPr lang="en-US" sz="1400" b="0" spc="0" dirty="0">
                          <a:effectLst/>
                        </a:rPr>
                        <a:t>Plan for and implement quality Community School Model</a:t>
                      </a:r>
                      <a:endParaRPr lang="en-US" sz="14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lnB>
                    <a:lnTlToBr w="12700" cmpd="sng">
                      <a:noFill/>
                      <a:prstDash val="solid"/>
                    </a:lnTlToBr>
                    <a:lnBlToTr w="12700" cmpd="sng">
                      <a:noFill/>
                      <a:prstDash val="solid"/>
                    </a:lnBlToTr>
                    <a:solidFill>
                      <a:srgbClr val="FECD0B">
                        <a:lumMod val="40000"/>
                        <a:lumOff val="60000"/>
                      </a:srgbClr>
                    </a:solidFill>
                  </a:tcPr>
                </a:tc>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400" b="0" spc="0" dirty="0">
                          <a:effectLst/>
                        </a:rPr>
                        <a:t>Tier 2</a:t>
                      </a:r>
                      <a:endParaRPr lang="en-US" sz="14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lnB>
                    <a:lnTlToBr w="12700" cmpd="sng">
                      <a:noFill/>
                      <a:prstDash val="solid"/>
                    </a:lnTlToBr>
                    <a:lnBlToTr w="12700" cmpd="sng">
                      <a:noFill/>
                      <a:prstDash val="solid"/>
                    </a:lnBlToTr>
                    <a:solidFill>
                      <a:srgbClr val="FECD0B">
                        <a:lumMod val="40000"/>
                        <a:lumOff val="60000"/>
                      </a:srgbClr>
                    </a:solidFill>
                  </a:tcPr>
                </a:tc>
                <a:extLst>
                  <a:ext uri="{0D108BD9-81ED-4DB2-BD59-A6C34878D82A}">
                    <a16:rowId xmlns:a16="http://schemas.microsoft.com/office/drawing/2014/main" val="2562404059"/>
                  </a:ext>
                </a:extLst>
              </a:tr>
              <a:tr h="381000">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400" b="0" spc="0" dirty="0">
                          <a:solidFill>
                            <a:schemeClr val="tx1"/>
                          </a:solidFill>
                          <a:effectLst/>
                        </a:rPr>
                        <a:t>6</a:t>
                      </a:r>
                      <a:endParaRPr lang="en-US" sz="1400" b="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9374" marR="49374"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lnB>
                    <a:lnTlToBr w="12700" cmpd="sng">
                      <a:noFill/>
                      <a:prstDash val="solid"/>
                    </a:lnTlToBr>
                    <a:lnBlToTr w="12700" cmpd="sng">
                      <a:noFill/>
                      <a:prstDash val="solid"/>
                    </a:lnBlToTr>
                    <a:solidFill>
                      <a:srgbClr val="FECD0B">
                        <a:lumMod val="40000"/>
                        <a:lumOff val="60000"/>
                      </a:srgbClr>
                    </a:solid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spcBef>
                          <a:spcPts val="0"/>
                        </a:spcBef>
                        <a:spcAft>
                          <a:spcPts val="0"/>
                        </a:spcAft>
                      </a:pPr>
                      <a:r>
                        <a:rPr lang="en-US" sz="1400" b="0" spc="0" dirty="0">
                          <a:solidFill>
                            <a:schemeClr val="tx1"/>
                          </a:solidFill>
                          <a:effectLst/>
                        </a:rPr>
                        <a:t>Family and Community Engagement (DTSDE Tenet 6)</a:t>
                      </a:r>
                      <a:endParaRPr lang="en-US" sz="1400" b="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lnB>
                    <a:lnTlToBr w="12700" cmpd="sng">
                      <a:noFill/>
                      <a:prstDash val="solid"/>
                    </a:lnTlToBr>
                    <a:lnBlToTr w="12700" cmpd="sng">
                      <a:noFill/>
                      <a:prstDash val="solid"/>
                    </a:lnBlToTr>
                    <a:solidFill>
                      <a:srgbClr val="FECD0B">
                        <a:lumMod val="40000"/>
                        <a:lumOff val="60000"/>
                      </a:srgbClr>
                    </a:solidFill>
                  </a:tcPr>
                </a:tc>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400" b="0" spc="0" dirty="0">
                          <a:solidFill>
                            <a:schemeClr val="tx1"/>
                          </a:solidFill>
                          <a:effectLst/>
                        </a:rPr>
                        <a:t>Tier 2</a:t>
                      </a:r>
                      <a:endParaRPr lang="en-US" sz="1400" b="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lnB>
                    <a:lnTlToBr w="12700" cmpd="sng">
                      <a:noFill/>
                      <a:prstDash val="solid"/>
                    </a:lnTlToBr>
                    <a:lnBlToTr w="12700" cmpd="sng">
                      <a:noFill/>
                      <a:prstDash val="solid"/>
                    </a:lnBlToTr>
                    <a:solidFill>
                      <a:srgbClr val="FECD0B">
                        <a:lumMod val="40000"/>
                        <a:lumOff val="60000"/>
                      </a:srgbClr>
                    </a:solidFill>
                  </a:tcPr>
                </a:tc>
                <a:extLst>
                  <a:ext uri="{0D108BD9-81ED-4DB2-BD59-A6C34878D82A}">
                    <a16:rowId xmlns:a16="http://schemas.microsoft.com/office/drawing/2014/main" val="3191839549"/>
                  </a:ext>
                </a:extLst>
              </a:tr>
              <a:tr h="381000">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400" b="0" spc="0">
                          <a:solidFill>
                            <a:schemeClr val="tx1"/>
                          </a:solidFill>
                          <a:effectLst/>
                        </a:rPr>
                        <a:t>7</a:t>
                      </a:r>
                      <a:endParaRPr lang="en-US" sz="1400" b="0" spc="-25">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9374" marR="49374"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lnB>
                    <a:lnTlToBr w="12700" cmpd="sng">
                      <a:noFill/>
                      <a:prstDash val="solid"/>
                    </a:lnTlToBr>
                    <a:lnBlToTr w="12700" cmpd="sng">
                      <a:noFill/>
                      <a:prstDash val="solid"/>
                    </a:lnBlToTr>
                    <a:solidFill>
                      <a:srgbClr val="FECD0B">
                        <a:lumMod val="40000"/>
                        <a:lumOff val="60000"/>
                      </a:srgbClr>
                    </a:solid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spcBef>
                          <a:spcPts val="0"/>
                        </a:spcBef>
                        <a:spcAft>
                          <a:spcPts val="0"/>
                        </a:spcAft>
                      </a:pPr>
                      <a:r>
                        <a:rPr lang="en-US" sz="1400" b="0" spc="0" dirty="0">
                          <a:solidFill>
                            <a:schemeClr val="tx1"/>
                          </a:solidFill>
                          <a:effectLst/>
                        </a:rPr>
                        <a:t>Teacher Practices and Decisions (DTSDE Tenet 4)</a:t>
                      </a:r>
                      <a:endParaRPr lang="en-US" sz="1400" b="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lnB>
                    <a:lnTlToBr w="12700" cmpd="sng">
                      <a:noFill/>
                      <a:prstDash val="solid"/>
                    </a:lnTlToBr>
                    <a:lnBlToTr w="12700" cmpd="sng">
                      <a:noFill/>
                      <a:prstDash val="solid"/>
                    </a:lnBlToTr>
                    <a:solidFill>
                      <a:srgbClr val="FECD0B">
                        <a:lumMod val="40000"/>
                        <a:lumOff val="60000"/>
                      </a:srgbClr>
                    </a:solidFill>
                  </a:tcPr>
                </a:tc>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400" b="0" spc="0" dirty="0">
                          <a:solidFill>
                            <a:schemeClr val="tx1"/>
                          </a:solidFill>
                          <a:effectLst/>
                        </a:rPr>
                        <a:t>Tier 2</a:t>
                      </a:r>
                      <a:endParaRPr lang="en-US" sz="1400" b="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lnB>
                    <a:lnTlToBr w="12700" cmpd="sng">
                      <a:noFill/>
                      <a:prstDash val="solid"/>
                    </a:lnTlToBr>
                    <a:lnBlToTr w="12700" cmpd="sng">
                      <a:noFill/>
                      <a:prstDash val="solid"/>
                    </a:lnBlToTr>
                    <a:solidFill>
                      <a:srgbClr val="FECD0B">
                        <a:lumMod val="40000"/>
                        <a:lumOff val="60000"/>
                      </a:srgbClr>
                    </a:solidFill>
                  </a:tcPr>
                </a:tc>
                <a:extLst>
                  <a:ext uri="{0D108BD9-81ED-4DB2-BD59-A6C34878D82A}">
                    <a16:rowId xmlns:a16="http://schemas.microsoft.com/office/drawing/2014/main" val="3601054656"/>
                  </a:ext>
                </a:extLst>
              </a:tr>
              <a:tr h="347315">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400" b="0" spc="0">
                          <a:solidFill>
                            <a:schemeClr val="tx1"/>
                          </a:solidFill>
                          <a:effectLst/>
                        </a:rPr>
                        <a:t>8</a:t>
                      </a:r>
                      <a:endParaRPr lang="en-US" sz="1400" b="0" spc="-25">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9374" marR="49374"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lnB>
                    <a:lnTlToBr w="12700" cmpd="sng">
                      <a:noFill/>
                      <a:prstDash val="solid"/>
                    </a:lnTlToBr>
                    <a:lnBlToTr w="12700" cmpd="sng">
                      <a:noFill/>
                      <a:prstDash val="solid"/>
                    </a:lnBlToTr>
                    <a:solidFill>
                      <a:srgbClr val="FECD0B">
                        <a:lumMod val="40000"/>
                        <a:lumOff val="60000"/>
                      </a:srgbClr>
                    </a:solid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spcBef>
                          <a:spcPts val="0"/>
                        </a:spcBef>
                        <a:spcAft>
                          <a:spcPts val="0"/>
                        </a:spcAft>
                      </a:pPr>
                      <a:r>
                        <a:rPr lang="en-US" sz="1400" b="0" spc="0" dirty="0">
                          <a:solidFill>
                            <a:schemeClr val="tx1"/>
                          </a:solidFill>
                          <a:effectLst/>
                        </a:rPr>
                        <a:t>Curriculum Development and Support (DTSDE Tenet 3)</a:t>
                      </a:r>
                      <a:endParaRPr lang="en-US" sz="1400" b="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lnB>
                    <a:lnTlToBr w="12700" cmpd="sng">
                      <a:noFill/>
                      <a:prstDash val="solid"/>
                    </a:lnTlToBr>
                    <a:lnBlToTr w="12700" cmpd="sng">
                      <a:noFill/>
                      <a:prstDash val="solid"/>
                    </a:lnBlToTr>
                    <a:solidFill>
                      <a:srgbClr val="FECD0B">
                        <a:lumMod val="40000"/>
                        <a:lumOff val="60000"/>
                      </a:srgbClr>
                    </a:solidFill>
                  </a:tcPr>
                </a:tc>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400" b="0" spc="0" dirty="0">
                          <a:solidFill>
                            <a:schemeClr val="tx1"/>
                          </a:solidFill>
                          <a:effectLst/>
                        </a:rPr>
                        <a:t>Tier 2</a:t>
                      </a:r>
                      <a:endParaRPr lang="en-US" sz="1400" b="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lnB>
                    <a:lnTlToBr w="12700" cmpd="sng">
                      <a:noFill/>
                      <a:prstDash val="solid"/>
                    </a:lnTlToBr>
                    <a:lnBlToTr w="12700" cmpd="sng">
                      <a:noFill/>
                      <a:prstDash val="solid"/>
                    </a:lnBlToTr>
                    <a:solidFill>
                      <a:srgbClr val="FECD0B">
                        <a:lumMod val="40000"/>
                        <a:lumOff val="60000"/>
                      </a:srgbClr>
                    </a:solidFill>
                  </a:tcPr>
                </a:tc>
                <a:extLst>
                  <a:ext uri="{0D108BD9-81ED-4DB2-BD59-A6C34878D82A}">
                    <a16:rowId xmlns:a16="http://schemas.microsoft.com/office/drawing/2014/main" val="116230331"/>
                  </a:ext>
                </a:extLst>
              </a:tr>
              <a:tr h="364286">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400" b="0" spc="0" dirty="0">
                          <a:effectLst/>
                        </a:rPr>
                        <a:t>94</a:t>
                      </a:r>
                      <a:endParaRPr lang="en-US" sz="14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9374" marR="49374"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lnB>
                    <a:lnTlToBr w="12700" cmpd="sng">
                      <a:noFill/>
                      <a:prstDash val="solid"/>
                    </a:lnTlToBr>
                    <a:lnBlToTr w="12700" cmpd="sng">
                      <a:noFill/>
                      <a:prstDash val="solid"/>
                    </a:lnBlToTr>
                    <a:solidFill>
                      <a:srgbClr val="FECD0B">
                        <a:lumMod val="40000"/>
                        <a:lumOff val="60000"/>
                      </a:srgbClr>
                    </a:solidFill>
                  </a:tcPr>
                </a:tc>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0" marR="0">
                        <a:spcBef>
                          <a:spcPts val="0"/>
                        </a:spcBef>
                        <a:spcAft>
                          <a:spcPts val="0"/>
                        </a:spcAft>
                      </a:pPr>
                      <a:r>
                        <a:rPr lang="en-US" sz="1400" b="0" spc="0" dirty="0">
                          <a:effectLst/>
                        </a:rPr>
                        <a:t>Providing 200 Hours of quality Extended Day Learning Time (ELT)</a:t>
                      </a:r>
                      <a:endParaRPr lang="en-US" sz="14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lnB>
                    <a:lnTlToBr w="12700" cmpd="sng">
                      <a:noFill/>
                      <a:prstDash val="solid"/>
                    </a:lnTlToBr>
                    <a:lnBlToTr w="12700" cmpd="sng">
                      <a:noFill/>
                      <a:prstDash val="solid"/>
                    </a:lnBlToTr>
                    <a:solidFill>
                      <a:srgbClr val="FECD0B">
                        <a:lumMod val="40000"/>
                        <a:lumOff val="60000"/>
                      </a:srgbClr>
                    </a:solidFill>
                  </a:tcPr>
                </a:tc>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400" b="0" spc="0" dirty="0">
                          <a:effectLst/>
                        </a:rPr>
                        <a:t>Tier 2</a:t>
                      </a:r>
                      <a:endParaRPr lang="en-US" sz="14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9374" marR="49374" marT="0" marB="0" anchor="ctr">
                    <a:lnL w="12700" cap="flat" cmpd="sng" algn="ctr">
                      <a:solidFill>
                        <a:srgbClr val="002C51"/>
                      </a:solidFill>
                      <a:prstDash val="solid"/>
                      <a:round/>
                      <a:headEnd type="none" w="med" len="med"/>
                      <a:tailEnd type="none" w="med" len="med"/>
                    </a:lnL>
                    <a:lnR w="9525" cap="flat" cmpd="sng" algn="ctr">
                      <a:solidFill>
                        <a:srgbClr val="002C51">
                          <a:shade val="95000"/>
                          <a:satMod val="105000"/>
                        </a:srgbClr>
                      </a:solidFill>
                      <a:prstDash val="soli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lnB>
                    <a:lnTlToBr w="12700" cmpd="sng">
                      <a:noFill/>
                      <a:prstDash val="solid"/>
                    </a:lnTlToBr>
                    <a:lnBlToTr w="12700" cmpd="sng">
                      <a:noFill/>
                      <a:prstDash val="solid"/>
                    </a:lnBlToTr>
                    <a:solidFill>
                      <a:srgbClr val="FECD0B">
                        <a:lumMod val="40000"/>
                        <a:lumOff val="60000"/>
                      </a:srgbClr>
                    </a:solidFill>
                  </a:tcPr>
                </a:tc>
                <a:extLst>
                  <a:ext uri="{0D108BD9-81ED-4DB2-BD59-A6C34878D82A}">
                    <a16:rowId xmlns:a16="http://schemas.microsoft.com/office/drawing/2014/main" val="1346688821"/>
                  </a:ext>
                </a:extLst>
              </a:tr>
            </a:tbl>
          </a:graphicData>
        </a:graphic>
      </p:graphicFrame>
    </p:spTree>
    <p:extLst>
      <p:ext uri="{BB962C8B-B14F-4D97-AF65-F5344CB8AC3E}">
        <p14:creationId xmlns:p14="http://schemas.microsoft.com/office/powerpoint/2010/main" val="1025498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335782" y="1219200"/>
            <a:ext cx="7862888" cy="4895850"/>
          </a:xfrm>
        </p:spPr>
        <p:txBody>
          <a:bodyPr/>
          <a:lstStyle/>
          <a:p>
            <a:pPr marL="342900" indent="-342900">
              <a:buFont typeface="Arial" panose="020B0604020202020204" pitchFamily="34" charset="0"/>
              <a:buChar char="•"/>
            </a:pPr>
            <a:r>
              <a:rPr lang="en-US" sz="1800" b="0" dirty="0">
                <a:solidFill>
                  <a:srgbClr val="0070C0"/>
                </a:solidFill>
              </a:rPr>
              <a:t>Schools get credit on an indicator for meeting or exceeding the annual Progress Target.</a:t>
            </a:r>
          </a:p>
          <a:p>
            <a:pPr marL="342900" indent="-342900">
              <a:buFont typeface="Arial" panose="020B0604020202020204" pitchFamily="34" charset="0"/>
              <a:buChar char="•"/>
            </a:pPr>
            <a:r>
              <a:rPr lang="en-US" sz="1800" b="0" dirty="0">
                <a:solidFill>
                  <a:srgbClr val="0070C0"/>
                </a:solidFill>
              </a:rPr>
              <a:t>Schools get “full credit” or “no credit” for meeting or not meeting target or goal. No partial or extra credit.</a:t>
            </a:r>
          </a:p>
          <a:p>
            <a:pPr marL="342900" indent="-342900">
              <a:buFont typeface="Arial" panose="020B0604020202020204" pitchFamily="34" charset="0"/>
              <a:buChar char="•"/>
            </a:pPr>
            <a:r>
              <a:rPr lang="en-US" sz="1800" b="0" dirty="0">
                <a:solidFill>
                  <a:srgbClr val="0070C0"/>
                </a:solidFill>
              </a:rPr>
              <a:t>DI Index is a weighted average of Level 1 and Level 2 indicators.</a:t>
            </a:r>
          </a:p>
          <a:p>
            <a:pPr marL="342900" indent="-342900">
              <a:buFont typeface="Arial" panose="020B0604020202020204" pitchFamily="34" charset="0"/>
              <a:buChar char="•"/>
            </a:pPr>
            <a:r>
              <a:rPr lang="en-US" sz="1800" b="0" dirty="0">
                <a:solidFill>
                  <a:srgbClr val="0070C0"/>
                </a:solidFill>
              </a:rPr>
              <a:t>Level 1 indicators weighted at 50% of the DI Index and Level 2 indicators weighted at 50% of the DI Index, regardless of the number of Level 1 and Level 2 indicators. </a:t>
            </a:r>
          </a:p>
          <a:p>
            <a:pPr marL="342900" indent="-342900">
              <a:buFont typeface="Arial" panose="020B0604020202020204" pitchFamily="34" charset="0"/>
              <a:buChar char="•"/>
            </a:pPr>
            <a:r>
              <a:rPr lang="en-US" sz="1800" b="0" dirty="0">
                <a:solidFill>
                  <a:srgbClr val="0070C0"/>
                </a:solidFill>
              </a:rPr>
              <a:t>Each indicator within Level 1 and Level 2 shall be weighted equally (exception is Tier 2 indicators for Cohort 1 Schools).</a:t>
            </a:r>
          </a:p>
          <a:p>
            <a:pPr marL="342900" indent="-342900">
              <a:buFont typeface="Arial" panose="020B0604020202020204" pitchFamily="34" charset="0"/>
              <a:buChar char="•"/>
            </a:pPr>
            <a:r>
              <a:rPr lang="en-US" sz="1800" b="0" dirty="0">
                <a:solidFill>
                  <a:srgbClr val="0070C0"/>
                </a:solidFill>
              </a:rPr>
              <a:t>DI Index ranges from 0% to 100%, with cutpoints as follows:</a:t>
            </a:r>
          </a:p>
          <a:p>
            <a:pPr lvl="4"/>
            <a:endParaRPr lang="en-US" altLang="en-US" dirty="0"/>
          </a:p>
          <a:p>
            <a:pPr lvl="4"/>
            <a:endParaRPr lang="en-US" altLang="en-US" dirty="0"/>
          </a:p>
          <a:p>
            <a:pPr lvl="4"/>
            <a:endParaRPr lang="en-US" altLang="en-US" dirty="0"/>
          </a:p>
          <a:p>
            <a:pPr lvl="4"/>
            <a:endParaRPr lang="en-US" altLang="en-US" dirty="0"/>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17</a:t>
            </a:fld>
            <a:endParaRPr lang="en-US" altLang="en-US" sz="1400" b="0">
              <a:solidFill>
                <a:schemeClr val="tx1"/>
              </a:solidFill>
              <a:latin typeface="CartoGothic Std" pitchFamily="34" charset="0"/>
            </a:endParaRPr>
          </a:p>
        </p:txBody>
      </p:sp>
      <p:sp>
        <p:nvSpPr>
          <p:cNvPr id="3" name="Title 2">
            <a:extLst>
              <a:ext uri="{FF2B5EF4-FFF2-40B4-BE49-F238E27FC236}">
                <a16:creationId xmlns:a16="http://schemas.microsoft.com/office/drawing/2014/main" id="{96B621B5-F030-467E-8BF9-039DEECCA11F}"/>
              </a:ext>
            </a:extLst>
          </p:cNvPr>
          <p:cNvSpPr>
            <a:spLocks noGrp="1"/>
          </p:cNvSpPr>
          <p:nvPr>
            <p:ph type="title"/>
          </p:nvPr>
        </p:nvSpPr>
        <p:spPr/>
        <p:txBody>
          <a:bodyPr/>
          <a:lstStyle/>
          <a:p>
            <a:r>
              <a:rPr lang="en-US" dirty="0"/>
              <a:t>Computing the DI Index</a:t>
            </a:r>
          </a:p>
        </p:txBody>
      </p:sp>
      <p:graphicFrame>
        <p:nvGraphicFramePr>
          <p:cNvPr id="5" name="Table 4"/>
          <p:cNvGraphicFramePr>
            <a:graphicFrameLocks noGrp="1"/>
          </p:cNvGraphicFramePr>
          <p:nvPr>
            <p:extLst>
              <p:ext uri="{D42A27DB-BD31-4B8C-83A1-F6EECF244321}">
                <p14:modId xmlns:p14="http://schemas.microsoft.com/office/powerpoint/2010/main" val="353167548"/>
              </p:ext>
            </p:extLst>
          </p:nvPr>
        </p:nvGraphicFramePr>
        <p:xfrm>
          <a:off x="762000" y="4724400"/>
          <a:ext cx="7543799" cy="1220053"/>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209799">
                  <a:extLst>
                    <a:ext uri="{9D8B030D-6E8A-4147-A177-3AD203B41FA5}">
                      <a16:colId xmlns:a16="http://schemas.microsoft.com/office/drawing/2014/main" val="20000"/>
                    </a:ext>
                  </a:extLst>
                </a:gridCol>
                <a:gridCol w="5334000">
                  <a:extLst>
                    <a:ext uri="{9D8B030D-6E8A-4147-A177-3AD203B41FA5}">
                      <a16:colId xmlns:a16="http://schemas.microsoft.com/office/drawing/2014/main" val="20001"/>
                    </a:ext>
                  </a:extLst>
                </a:gridCol>
              </a:tblGrid>
              <a:tr h="360037">
                <a:tc>
                  <a:txBody>
                    <a:bodyPr/>
                    <a:lstStyle/>
                    <a:p>
                      <a:pPr algn="l"/>
                      <a:r>
                        <a:rPr lang="en-US" sz="2000" b="0" dirty="0">
                          <a:solidFill>
                            <a:srgbClr val="0070C0"/>
                          </a:solidFill>
                        </a:rPr>
                        <a:t>&gt;= 67% </a:t>
                      </a:r>
                      <a:endParaRPr 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000" b="0" dirty="0">
                          <a:solidFill>
                            <a:srgbClr val="0070C0"/>
                          </a:solidFill>
                        </a:rPr>
                        <a:t>Preliminarily Determination: Made DI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val="10000"/>
                  </a:ext>
                </a:extLst>
              </a:tr>
              <a:tr h="388215">
                <a:tc>
                  <a:txBody>
                    <a:bodyPr/>
                    <a:lstStyle/>
                    <a:p>
                      <a:pPr algn="l"/>
                      <a:r>
                        <a:rPr lang="en-US" sz="2000" b="0" dirty="0">
                          <a:solidFill>
                            <a:srgbClr val="0070C0"/>
                          </a:solidFill>
                        </a:rPr>
                        <a:t>&gt;= 40% &amp; &lt; 67% </a:t>
                      </a:r>
                      <a:endParaRPr 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000" b="0" dirty="0">
                          <a:solidFill>
                            <a:srgbClr val="0070C0"/>
                          </a:solidFill>
                        </a:rPr>
                        <a:t>Commissioner’s Decision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001"/>
                  </a:ext>
                </a:extLst>
              </a:tr>
              <a:tr h="427573">
                <a:tc>
                  <a:txBody>
                    <a:bodyPr/>
                    <a:lstStyle/>
                    <a:p>
                      <a:pPr algn="l"/>
                      <a:r>
                        <a:rPr lang="en-US" sz="2000" b="0" dirty="0">
                          <a:solidFill>
                            <a:srgbClr val="0070C0"/>
                          </a:solidFill>
                        </a:rPr>
                        <a:t>&lt; 40% </a:t>
                      </a:r>
                      <a:endParaRPr 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000" b="0" dirty="0">
                          <a:solidFill>
                            <a:srgbClr val="0070C0"/>
                          </a:solidFill>
                        </a:rPr>
                        <a:t>Preliminarily Determination: Did Not Make DI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0254983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endParaRPr lang="en-US" altLang="en-US" dirty="0"/>
          </a:p>
          <a:p>
            <a:pPr lvl="4"/>
            <a:endParaRPr lang="en-US" altLang="en-US" dirty="0"/>
          </a:p>
          <a:p>
            <a:pPr lvl="4"/>
            <a:endParaRPr lang="en-US" altLang="en-US" dirty="0"/>
          </a:p>
          <a:p>
            <a:pPr lvl="4"/>
            <a:endParaRPr lang="en-US" altLang="en-US" dirty="0"/>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18</a:t>
            </a:fld>
            <a:endParaRPr lang="en-US" altLang="en-US" sz="1400" b="0">
              <a:solidFill>
                <a:schemeClr val="tx1"/>
              </a:solidFill>
              <a:latin typeface="CartoGothic Std" pitchFamily="34" charset="0"/>
            </a:endParaRPr>
          </a:p>
        </p:txBody>
      </p:sp>
      <p:sp>
        <p:nvSpPr>
          <p:cNvPr id="3" name="Title 2">
            <a:extLst>
              <a:ext uri="{FF2B5EF4-FFF2-40B4-BE49-F238E27FC236}">
                <a16:creationId xmlns:a16="http://schemas.microsoft.com/office/drawing/2014/main" id="{96B621B5-F030-467E-8BF9-039DEECCA11F}"/>
              </a:ext>
            </a:extLst>
          </p:cNvPr>
          <p:cNvSpPr>
            <a:spLocks noGrp="1"/>
          </p:cNvSpPr>
          <p:nvPr>
            <p:ph type="title"/>
          </p:nvPr>
        </p:nvSpPr>
        <p:spPr>
          <a:xfrm>
            <a:off x="304800" y="0"/>
            <a:ext cx="8610600" cy="847471"/>
          </a:xfrm>
        </p:spPr>
        <p:txBody>
          <a:bodyPr/>
          <a:lstStyle/>
          <a:p>
            <a:r>
              <a:rPr lang="en-US" dirty="0"/>
              <a:t>Computing the DI Index: Cohort 2 Example</a:t>
            </a:r>
          </a:p>
        </p:txBody>
      </p:sp>
      <p:graphicFrame>
        <p:nvGraphicFramePr>
          <p:cNvPr id="11" name="Table 10"/>
          <p:cNvGraphicFramePr>
            <a:graphicFrameLocks noGrp="1"/>
          </p:cNvGraphicFramePr>
          <p:nvPr>
            <p:extLst>
              <p:ext uri="{D42A27DB-BD31-4B8C-83A1-F6EECF244321}">
                <p14:modId xmlns:p14="http://schemas.microsoft.com/office/powerpoint/2010/main" val="686954786"/>
              </p:ext>
            </p:extLst>
          </p:nvPr>
        </p:nvGraphicFramePr>
        <p:xfrm>
          <a:off x="304800" y="1042086"/>
          <a:ext cx="8458199" cy="4952998"/>
        </p:xfrm>
        <a:graphic>
          <a:graphicData uri="http://schemas.openxmlformats.org/drawingml/2006/table">
            <a:tbl>
              <a:tblPr firstRow="1" firstCol="1" bandRow="1"/>
              <a:tblGrid>
                <a:gridCol w="1752600">
                  <a:extLst>
                    <a:ext uri="{9D8B030D-6E8A-4147-A177-3AD203B41FA5}">
                      <a16:colId xmlns:a16="http://schemas.microsoft.com/office/drawing/2014/main" val="20000"/>
                    </a:ext>
                  </a:extLst>
                </a:gridCol>
                <a:gridCol w="871326">
                  <a:extLst>
                    <a:ext uri="{9D8B030D-6E8A-4147-A177-3AD203B41FA5}">
                      <a16:colId xmlns:a16="http://schemas.microsoft.com/office/drawing/2014/main" val="20001"/>
                    </a:ext>
                  </a:extLst>
                </a:gridCol>
                <a:gridCol w="2252874">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990599">
                  <a:extLst>
                    <a:ext uri="{9D8B030D-6E8A-4147-A177-3AD203B41FA5}">
                      <a16:colId xmlns:a16="http://schemas.microsoft.com/office/drawing/2014/main" val="20005"/>
                    </a:ext>
                  </a:extLst>
                </a:gridCol>
              </a:tblGrid>
              <a:tr h="262406">
                <a:tc>
                  <a:txBody>
                    <a:bodyPr/>
                    <a:lstStyle/>
                    <a:p>
                      <a:pPr algn="ctr" rtl="0" fontAlgn="ctr"/>
                      <a:r>
                        <a:rPr lang="en-US" sz="1600" b="1" i="0" u="none" strike="noStrike" dirty="0">
                          <a:solidFill>
                            <a:srgbClr val="FFFFFF"/>
                          </a:solidFill>
                          <a:effectLst/>
                          <a:latin typeface="Calibri" panose="020F0502020204030204" pitchFamily="34" charset="0"/>
                        </a:rPr>
                        <a:t>Indicator</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00CC"/>
                    </a:solidFill>
                  </a:tcPr>
                </a:tc>
                <a:tc>
                  <a:txBody>
                    <a:bodyPr/>
                    <a:lstStyle/>
                    <a:p>
                      <a:pPr algn="ctr" rtl="0" fontAlgn="ctr"/>
                      <a:r>
                        <a:rPr lang="en-US" sz="1600" b="1" i="0" u="none" strike="noStrike" dirty="0">
                          <a:solidFill>
                            <a:srgbClr val="FFFFFF"/>
                          </a:solidFill>
                          <a:effectLst/>
                          <a:latin typeface="Calibri" panose="020F0502020204030204" pitchFamily="34" charset="0"/>
                        </a:rPr>
                        <a:t>Level</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00CC"/>
                    </a:solidFill>
                  </a:tcPr>
                </a:tc>
                <a:tc>
                  <a:txBody>
                    <a:bodyPr/>
                    <a:lstStyle/>
                    <a:p>
                      <a:pPr algn="ctr" rtl="0" fontAlgn="ctr"/>
                      <a:r>
                        <a:rPr lang="en-US" sz="1600" b="1" i="0" u="none" strike="noStrike" dirty="0">
                          <a:solidFill>
                            <a:srgbClr val="FFFFFF"/>
                          </a:solidFill>
                          <a:effectLst/>
                          <a:latin typeface="Calibri" panose="020F0502020204030204" pitchFamily="34" charset="0"/>
                        </a:rPr>
                        <a:t>Outcome</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00CC"/>
                    </a:solidFill>
                  </a:tcPr>
                </a:tc>
                <a:tc>
                  <a:txBody>
                    <a:bodyPr/>
                    <a:lstStyle/>
                    <a:p>
                      <a:pPr algn="ctr" rtl="0" fontAlgn="ctr"/>
                      <a:r>
                        <a:rPr lang="en-US" sz="1600" b="1" i="0" u="none" strike="noStrike" dirty="0">
                          <a:solidFill>
                            <a:srgbClr val="FFFFFF"/>
                          </a:solidFill>
                          <a:effectLst/>
                          <a:latin typeface="Calibri" panose="020F0502020204030204" pitchFamily="34" charset="0"/>
                        </a:rPr>
                        <a:t>Progress Target</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00CC"/>
                    </a:solidFill>
                  </a:tcPr>
                </a:tc>
                <a:tc>
                  <a:txBody>
                    <a:bodyPr/>
                    <a:lstStyle/>
                    <a:p>
                      <a:pPr algn="ctr" rtl="0" fontAlgn="ctr"/>
                      <a:r>
                        <a:rPr lang="en-US" sz="1600" b="1" i="0" u="none" strike="noStrike" dirty="0">
                          <a:solidFill>
                            <a:srgbClr val="FFFFFF"/>
                          </a:solidFill>
                          <a:effectLst/>
                          <a:latin typeface="Calibri" panose="020F0502020204030204" pitchFamily="34" charset="0"/>
                        </a:rPr>
                        <a:t>Met Target?</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00CC"/>
                    </a:solidFill>
                  </a:tcPr>
                </a:tc>
                <a:tc>
                  <a:txBody>
                    <a:bodyPr/>
                    <a:lstStyle/>
                    <a:p>
                      <a:pPr algn="ctr" rtl="0" fontAlgn="ctr"/>
                      <a:r>
                        <a:rPr lang="en-US" sz="1600" b="1" i="0" u="none" strike="noStrike" dirty="0">
                          <a:solidFill>
                            <a:srgbClr val="FFFFFF"/>
                          </a:solidFill>
                          <a:effectLst/>
                          <a:latin typeface="Calibri" panose="020F0502020204030204" pitchFamily="34" charset="0"/>
                        </a:rPr>
                        <a:t>Weighting</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00CC"/>
                    </a:solidFill>
                  </a:tcPr>
                </a:tc>
                <a:extLst>
                  <a:ext uri="{0D108BD9-81ED-4DB2-BD59-A6C34878D82A}">
                    <a16:rowId xmlns:a16="http://schemas.microsoft.com/office/drawing/2014/main" val="10000"/>
                  </a:ext>
                </a:extLst>
              </a:tr>
              <a:tr h="432367">
                <a:tc>
                  <a:txBody>
                    <a:bodyPr/>
                    <a:lstStyle/>
                    <a:p>
                      <a:pPr marL="0" marR="0" algn="l">
                        <a:spcBef>
                          <a:spcPts val="0"/>
                        </a:spcBef>
                        <a:spcAft>
                          <a:spcPts val="0"/>
                        </a:spcAft>
                      </a:pPr>
                      <a:r>
                        <a:rPr lang="en-US" sz="1200" b="1" i="0" u="none" strike="noStrike" kern="1200" dirty="0">
                          <a:solidFill>
                            <a:srgbClr val="000000"/>
                          </a:solidFill>
                          <a:effectLst/>
                          <a:latin typeface="Calibri" panose="020F0502020204030204" pitchFamily="34" charset="0"/>
                          <a:ea typeface="+mn-ea"/>
                          <a:cs typeface="+mn-cs"/>
                        </a:rPr>
                        <a:t>Math Core Subject Performance Index</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rtl="0" fontAlgn="ctr"/>
                      <a:r>
                        <a:rPr lang="en-US" sz="1200" b="1" i="0" u="none" strike="noStrike">
                          <a:solidFill>
                            <a:srgbClr val="000000"/>
                          </a:solidFill>
                          <a:effectLst/>
                          <a:latin typeface="Calibri" panose="020F0502020204030204" pitchFamily="34" charset="0"/>
                        </a:rPr>
                        <a:t>Level 1</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rtl="0" fontAlgn="ctr"/>
                      <a:r>
                        <a:rPr lang="en-US" sz="1200" b="1" i="0" u="none" strike="noStrike" dirty="0">
                          <a:solidFill>
                            <a:srgbClr val="000000"/>
                          </a:solidFill>
                          <a:effectLst/>
                          <a:latin typeface="Calibri" panose="020F0502020204030204" pitchFamily="34" charset="0"/>
                        </a:rPr>
                        <a:t>45</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rtl="0" fontAlgn="ctr"/>
                      <a:r>
                        <a:rPr lang="en-US" sz="1200" b="1" i="0" u="none" strike="noStrike" dirty="0">
                          <a:solidFill>
                            <a:srgbClr val="000000"/>
                          </a:solidFill>
                          <a:effectLst/>
                          <a:latin typeface="Calibri" panose="020F0502020204030204" pitchFamily="34" charset="0"/>
                        </a:rPr>
                        <a:t>45</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rtl="0" fontAlgn="ctr"/>
                      <a:r>
                        <a:rPr lang="en-US" sz="1200" b="1" i="0" u="none" strike="noStrike" dirty="0">
                          <a:solidFill>
                            <a:srgbClr val="000000"/>
                          </a:solidFill>
                          <a:effectLst/>
                          <a:latin typeface="Calibri" panose="020F0502020204030204" pitchFamily="34" charset="0"/>
                        </a:rPr>
                        <a:t>Yes</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rtl="0" fontAlgn="ctr"/>
                      <a:r>
                        <a:rPr lang="en-US" sz="1200" b="1" i="0" u="none" strike="noStrike" dirty="0">
                          <a:solidFill>
                            <a:srgbClr val="000000"/>
                          </a:solidFill>
                          <a:effectLst/>
                          <a:latin typeface="Calibri" panose="020F0502020204030204" pitchFamily="34" charset="0"/>
                        </a:rPr>
                        <a:t>10%</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extLst>
                  <a:ext uri="{0D108BD9-81ED-4DB2-BD59-A6C34878D82A}">
                    <a16:rowId xmlns:a16="http://schemas.microsoft.com/office/drawing/2014/main" val="10001"/>
                  </a:ext>
                </a:extLst>
              </a:tr>
              <a:tr h="289493">
                <a:tc>
                  <a:txBody>
                    <a:bodyPr/>
                    <a:lstStyle/>
                    <a:p>
                      <a:pPr marL="0" marR="0" algn="l">
                        <a:spcBef>
                          <a:spcPts val="0"/>
                        </a:spcBef>
                        <a:spcAft>
                          <a:spcPts val="0"/>
                        </a:spcAft>
                      </a:pPr>
                      <a:r>
                        <a:rPr lang="en-US" sz="1200" b="1" i="0" u="none" strike="noStrike" kern="1200" dirty="0">
                          <a:solidFill>
                            <a:srgbClr val="000000"/>
                          </a:solidFill>
                          <a:effectLst/>
                          <a:latin typeface="Calibri" panose="020F0502020204030204" pitchFamily="34" charset="0"/>
                          <a:ea typeface="+mn-ea"/>
                          <a:cs typeface="+mn-cs"/>
                        </a:rPr>
                        <a:t>3-8 ELA All Students MGP</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rtl="0" fontAlgn="ctr"/>
                      <a:r>
                        <a:rPr lang="en-US" sz="1200" b="1" i="0" u="none" strike="noStrike">
                          <a:solidFill>
                            <a:srgbClr val="000000"/>
                          </a:solidFill>
                          <a:effectLst/>
                          <a:latin typeface="Calibri" panose="020F0502020204030204" pitchFamily="34" charset="0"/>
                        </a:rPr>
                        <a:t>Level 1</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rtl="0" fontAlgn="ctr"/>
                      <a:r>
                        <a:rPr lang="en-US" sz="1200" b="1" i="0" u="none" strike="noStrike" dirty="0">
                          <a:solidFill>
                            <a:srgbClr val="000000"/>
                          </a:solidFill>
                          <a:effectLst/>
                          <a:latin typeface="Calibri" panose="020F0502020204030204" pitchFamily="34" charset="0"/>
                        </a:rPr>
                        <a:t>48</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rtl="0" fontAlgn="ctr"/>
                      <a:r>
                        <a:rPr lang="en-US" sz="1200" b="1" i="0" u="none" strike="noStrike" dirty="0">
                          <a:solidFill>
                            <a:srgbClr val="000000"/>
                          </a:solidFill>
                          <a:effectLst/>
                          <a:latin typeface="Calibri" panose="020F0502020204030204" pitchFamily="34" charset="0"/>
                        </a:rPr>
                        <a:t>47</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rtl="0" fontAlgn="ctr"/>
                      <a:r>
                        <a:rPr lang="en-US" sz="1200" b="1" i="0" u="none" strike="noStrike" dirty="0">
                          <a:solidFill>
                            <a:srgbClr val="000000"/>
                          </a:solidFill>
                          <a:effectLst/>
                          <a:latin typeface="Calibri" panose="020F0502020204030204" pitchFamily="34" charset="0"/>
                        </a:rPr>
                        <a:t>Yes</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rtl="0" fontAlgn="ctr"/>
                      <a:r>
                        <a:rPr lang="en-US" sz="1200" b="1" i="0" u="none" strike="noStrike" dirty="0">
                          <a:solidFill>
                            <a:srgbClr val="000000"/>
                          </a:solidFill>
                          <a:effectLst/>
                          <a:latin typeface="Calibri" panose="020F0502020204030204" pitchFamily="34" charset="0"/>
                        </a:rPr>
                        <a:t>10%</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extLst>
                  <a:ext uri="{0D108BD9-81ED-4DB2-BD59-A6C34878D82A}">
                    <a16:rowId xmlns:a16="http://schemas.microsoft.com/office/drawing/2014/main" val="10002"/>
                  </a:ext>
                </a:extLst>
              </a:tr>
              <a:tr h="432367">
                <a:tc>
                  <a:txBody>
                    <a:bodyPr/>
                    <a:lstStyle/>
                    <a:p>
                      <a:pPr marL="0" marR="0" algn="l">
                        <a:spcBef>
                          <a:spcPts val="0"/>
                        </a:spcBef>
                        <a:spcAft>
                          <a:spcPts val="0"/>
                        </a:spcAft>
                      </a:pPr>
                      <a:r>
                        <a:rPr lang="en-US" sz="1200" b="1" i="0" u="none" strike="noStrike" kern="1200" dirty="0">
                          <a:solidFill>
                            <a:srgbClr val="000000"/>
                          </a:solidFill>
                          <a:effectLst/>
                          <a:latin typeface="Calibri" panose="020F0502020204030204" pitchFamily="34" charset="0"/>
                          <a:ea typeface="+mn-ea"/>
                          <a:cs typeface="+mn-cs"/>
                        </a:rPr>
                        <a:t>Progress in ELP (ELP Success Ratio)</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rtl="0" fontAlgn="ctr"/>
                      <a:r>
                        <a:rPr lang="en-US" sz="1200" b="1" i="0" u="none" strike="noStrike">
                          <a:solidFill>
                            <a:srgbClr val="000000"/>
                          </a:solidFill>
                          <a:effectLst/>
                          <a:latin typeface="Calibri" panose="020F0502020204030204" pitchFamily="34" charset="0"/>
                        </a:rPr>
                        <a:t>Level 1</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rtl="0" fontAlgn="ctr"/>
                      <a:r>
                        <a:rPr lang="en-US" sz="1200" b="1" i="0" u="none" strike="noStrike" dirty="0">
                          <a:solidFill>
                            <a:srgbClr val="000000"/>
                          </a:solidFill>
                          <a:effectLst/>
                          <a:latin typeface="Calibri" panose="020F0502020204030204" pitchFamily="34" charset="0"/>
                        </a:rPr>
                        <a:t>35%</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rtl="0" fontAlgn="ctr"/>
                      <a:r>
                        <a:rPr lang="en-US" sz="1200" b="1" i="0" u="none" strike="noStrike" dirty="0">
                          <a:solidFill>
                            <a:srgbClr val="000000"/>
                          </a:solidFill>
                          <a:effectLst/>
                          <a:latin typeface="Calibri" panose="020F0502020204030204" pitchFamily="34" charset="0"/>
                        </a:rPr>
                        <a:t>40%</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rtl="0" fontAlgn="ctr"/>
                      <a:r>
                        <a:rPr lang="en-US" sz="1200" b="1" i="0" u="none" strike="noStrike" dirty="0">
                          <a:solidFill>
                            <a:srgbClr val="000000"/>
                          </a:solidFill>
                          <a:effectLst/>
                          <a:latin typeface="Calibri" panose="020F0502020204030204" pitchFamily="34" charset="0"/>
                        </a:rPr>
                        <a:t>No</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rtl="0" fontAlgn="ctr"/>
                      <a:r>
                        <a:rPr lang="en-US" sz="1200" b="1" i="0" u="none" strike="noStrike" dirty="0">
                          <a:solidFill>
                            <a:srgbClr val="000000"/>
                          </a:solidFill>
                          <a:effectLst/>
                          <a:latin typeface="Calibri" panose="020F0502020204030204" pitchFamily="34" charset="0"/>
                        </a:rPr>
                        <a:t>0%</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extLst>
                  <a:ext uri="{0D108BD9-81ED-4DB2-BD59-A6C34878D82A}">
                    <a16:rowId xmlns:a16="http://schemas.microsoft.com/office/drawing/2014/main" val="10003"/>
                  </a:ext>
                </a:extLst>
              </a:tr>
              <a:tr h="390666">
                <a:tc>
                  <a:txBody>
                    <a:bodyPr/>
                    <a:lstStyle/>
                    <a:p>
                      <a:pPr marL="0" marR="0" algn="l">
                        <a:spcBef>
                          <a:spcPts val="0"/>
                        </a:spcBef>
                        <a:spcAft>
                          <a:spcPts val="0"/>
                        </a:spcAft>
                      </a:pPr>
                      <a:r>
                        <a:rPr lang="en-US" sz="1200" b="1" i="0" u="none" strike="noStrike" kern="1200" dirty="0">
                          <a:solidFill>
                            <a:srgbClr val="000000"/>
                          </a:solidFill>
                          <a:effectLst/>
                          <a:latin typeface="Calibri" panose="020F0502020204030204" pitchFamily="34" charset="0"/>
                          <a:ea typeface="+mn-ea"/>
                          <a:cs typeface="+mn-cs"/>
                        </a:rPr>
                        <a:t>Chronic Absenteeism </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rtl="0" fontAlgn="ctr"/>
                      <a:r>
                        <a:rPr lang="en-US" sz="1200" b="1" i="0" u="none" strike="noStrike">
                          <a:solidFill>
                            <a:srgbClr val="000000"/>
                          </a:solidFill>
                          <a:effectLst/>
                          <a:latin typeface="Calibri" panose="020F0502020204030204" pitchFamily="34" charset="0"/>
                        </a:rPr>
                        <a:t>Level 1</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rtl="0" fontAlgn="ctr"/>
                      <a:r>
                        <a:rPr lang="en-US" sz="1200" b="1" i="0" u="none" strike="noStrike" dirty="0">
                          <a:solidFill>
                            <a:srgbClr val="000000"/>
                          </a:solidFill>
                          <a:effectLst/>
                          <a:latin typeface="Calibri" panose="020F0502020204030204" pitchFamily="34" charset="0"/>
                        </a:rPr>
                        <a:t>25% of students chronically absent</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rtl="0" fontAlgn="ctr"/>
                      <a:r>
                        <a:rPr lang="en-US" sz="1200" b="1" i="0" u="none" strike="noStrike" dirty="0">
                          <a:solidFill>
                            <a:srgbClr val="000000"/>
                          </a:solidFill>
                          <a:effectLst/>
                          <a:latin typeface="Calibri" panose="020F0502020204030204" pitchFamily="34" charset="0"/>
                        </a:rPr>
                        <a:t>10% Chronically Absent (For</a:t>
                      </a:r>
                      <a:r>
                        <a:rPr lang="en-US" sz="1200" b="1" i="0" u="none" strike="noStrike" baseline="0" dirty="0">
                          <a:solidFill>
                            <a:srgbClr val="000000"/>
                          </a:solidFill>
                          <a:effectLst/>
                          <a:latin typeface="Calibri" panose="020F0502020204030204" pitchFamily="34" charset="0"/>
                        </a:rPr>
                        <a:t> Example)</a:t>
                      </a:r>
                      <a:endParaRPr lang="en-US" sz="1200" b="1" i="0" u="none" strike="noStrike" dirty="0">
                        <a:solidFill>
                          <a:srgbClr val="000000"/>
                        </a:solidFill>
                        <a:effectLst/>
                        <a:latin typeface="Calibri" panose="020F0502020204030204" pitchFamily="34" charset="0"/>
                      </a:endParaRP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rtl="0" fontAlgn="ctr"/>
                      <a:r>
                        <a:rPr lang="en-US" sz="1200" b="1" i="0" u="none" strike="noStrike" dirty="0">
                          <a:solidFill>
                            <a:srgbClr val="000000"/>
                          </a:solidFill>
                          <a:effectLst/>
                          <a:latin typeface="Calibri" panose="020F0502020204030204" pitchFamily="34" charset="0"/>
                        </a:rPr>
                        <a:t>No</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algn="ctr" rtl="0" fontAlgn="ctr"/>
                      <a:r>
                        <a:rPr lang="en-US" sz="1200" b="1" i="0" u="none" strike="noStrike" dirty="0">
                          <a:solidFill>
                            <a:srgbClr val="000000"/>
                          </a:solidFill>
                          <a:effectLst/>
                          <a:latin typeface="Calibri" panose="020F0502020204030204" pitchFamily="34" charset="0"/>
                        </a:rPr>
                        <a:t>0%</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extLst>
                  <a:ext uri="{0D108BD9-81ED-4DB2-BD59-A6C34878D82A}">
                    <a16:rowId xmlns:a16="http://schemas.microsoft.com/office/drawing/2014/main" val="10004"/>
                  </a:ext>
                </a:extLst>
              </a:tr>
              <a:tr h="390666">
                <a:tc>
                  <a:txBody>
                    <a:bodyPr/>
                    <a:lstStyle/>
                    <a:p>
                      <a:pPr marL="0" marR="0" algn="l" defTabSz="914400" rtl="0" eaLnBrk="1" fontAlgn="ctr" latinLnBrk="0" hangingPunct="1">
                        <a:spcBef>
                          <a:spcPts val="0"/>
                        </a:spcBef>
                        <a:spcAft>
                          <a:spcPts val="0"/>
                        </a:spcAft>
                      </a:pPr>
                      <a:r>
                        <a:rPr lang="en-US" sz="1200" b="1" i="0" u="none" strike="noStrike" kern="1200" dirty="0">
                          <a:solidFill>
                            <a:srgbClr val="000000"/>
                          </a:solidFill>
                          <a:effectLst/>
                          <a:latin typeface="Calibri" panose="020F0502020204030204" pitchFamily="34" charset="0"/>
                          <a:ea typeface="+mn-ea"/>
                          <a:cs typeface="+mn-cs"/>
                        </a:rPr>
                        <a:t>Grades 3-8 Math All Students MGP</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marL="0" marR="0" algn="ctr" defTabSz="914400" rtl="0" eaLnBrk="1" fontAlgn="ctr" latinLnBrk="0" hangingPunct="1">
                        <a:spcBef>
                          <a:spcPts val="0"/>
                        </a:spcBef>
                        <a:spcAft>
                          <a:spcPts val="0"/>
                        </a:spcAft>
                      </a:pPr>
                      <a:r>
                        <a:rPr lang="en-US" sz="1200" b="1" i="0" u="none" strike="noStrike" kern="1200" dirty="0">
                          <a:solidFill>
                            <a:srgbClr val="000000"/>
                          </a:solidFill>
                          <a:effectLst/>
                          <a:latin typeface="Calibri" panose="020F0502020204030204" pitchFamily="34" charset="0"/>
                          <a:ea typeface="+mn-ea"/>
                          <a:cs typeface="+mn-cs"/>
                        </a:rPr>
                        <a:t>Level 1</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marL="0" marR="0" algn="ctr" defTabSz="914400" rtl="0" eaLnBrk="1" fontAlgn="ctr" latinLnBrk="0" hangingPunct="1">
                        <a:spcBef>
                          <a:spcPts val="0"/>
                        </a:spcBef>
                        <a:spcAft>
                          <a:spcPts val="0"/>
                        </a:spcAft>
                      </a:pPr>
                      <a:r>
                        <a:rPr lang="en-US" sz="1200" b="1" i="0" u="none" strike="noStrike" kern="1200" dirty="0">
                          <a:solidFill>
                            <a:srgbClr val="000000"/>
                          </a:solidFill>
                          <a:effectLst/>
                          <a:latin typeface="Calibri" panose="020F0502020204030204" pitchFamily="34" charset="0"/>
                          <a:ea typeface="+mn-ea"/>
                          <a:cs typeface="+mn-cs"/>
                        </a:rPr>
                        <a:t>45%</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marL="0" marR="0" algn="ctr" defTabSz="914400" rtl="0" eaLnBrk="1" fontAlgn="ctr" latinLnBrk="0" hangingPunct="1">
                        <a:spcBef>
                          <a:spcPts val="0"/>
                        </a:spcBef>
                        <a:spcAft>
                          <a:spcPts val="0"/>
                        </a:spcAft>
                      </a:pPr>
                      <a:r>
                        <a:rPr lang="en-US" sz="1200" b="1" i="0" u="none" strike="noStrike" kern="1200">
                          <a:solidFill>
                            <a:srgbClr val="000000"/>
                          </a:solidFill>
                          <a:effectLst/>
                          <a:latin typeface="Calibri" panose="020F0502020204030204" pitchFamily="34" charset="0"/>
                          <a:ea typeface="+mn-ea"/>
                          <a:cs typeface="+mn-cs"/>
                        </a:rPr>
                        <a:t>47%</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marL="0" marR="0" algn="ctr" defTabSz="914400" rtl="0" eaLnBrk="1" fontAlgn="ctr" latinLnBrk="0" hangingPunct="1">
                        <a:spcBef>
                          <a:spcPts val="0"/>
                        </a:spcBef>
                        <a:spcAft>
                          <a:spcPts val="0"/>
                        </a:spcAft>
                      </a:pPr>
                      <a:r>
                        <a:rPr lang="en-US" sz="1200" b="1" i="0" u="none" strike="noStrike" kern="1200">
                          <a:solidFill>
                            <a:srgbClr val="000000"/>
                          </a:solidFill>
                          <a:effectLst/>
                          <a:latin typeface="Calibri" panose="020F0502020204030204" pitchFamily="34" charset="0"/>
                          <a:ea typeface="+mn-ea"/>
                          <a:cs typeface="+mn-cs"/>
                        </a:rPr>
                        <a:t>No</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tc>
                  <a:txBody>
                    <a:bodyPr/>
                    <a:lstStyle/>
                    <a:p>
                      <a:pPr marL="0" marR="0" algn="ctr" defTabSz="914400" rtl="0" eaLnBrk="1" fontAlgn="ctr" latinLnBrk="0" hangingPunct="1">
                        <a:spcBef>
                          <a:spcPts val="0"/>
                        </a:spcBef>
                        <a:spcAft>
                          <a:spcPts val="0"/>
                        </a:spcAft>
                      </a:pPr>
                      <a:r>
                        <a:rPr lang="en-US" sz="1200" b="1" i="0" u="none" strike="noStrike" kern="1200" dirty="0">
                          <a:solidFill>
                            <a:srgbClr val="000000"/>
                          </a:solidFill>
                          <a:effectLst/>
                          <a:latin typeface="Calibri" panose="020F0502020204030204" pitchFamily="34" charset="0"/>
                          <a:ea typeface="+mn-ea"/>
                          <a:cs typeface="+mn-cs"/>
                        </a:rPr>
                        <a:t>0%</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ECC"/>
                    </a:solidFill>
                  </a:tcPr>
                </a:tc>
                <a:extLst>
                  <a:ext uri="{0D108BD9-81ED-4DB2-BD59-A6C34878D82A}">
                    <a16:rowId xmlns:a16="http://schemas.microsoft.com/office/drawing/2014/main" val="10005"/>
                  </a:ext>
                </a:extLst>
              </a:tr>
              <a:tr h="583057">
                <a:tc>
                  <a:txBody>
                    <a:bodyPr/>
                    <a:lstStyle/>
                    <a:p>
                      <a:pPr marL="0" marR="0" algn="l">
                        <a:spcBef>
                          <a:spcPts val="0"/>
                        </a:spcBef>
                        <a:spcAft>
                          <a:spcPts val="0"/>
                        </a:spcAft>
                      </a:pPr>
                      <a:r>
                        <a:rPr lang="en-US" sz="1200" b="1" i="0" u="none" strike="noStrike" kern="1200" dirty="0">
                          <a:solidFill>
                            <a:srgbClr val="000000"/>
                          </a:solidFill>
                          <a:effectLst/>
                          <a:latin typeface="Calibri" panose="020F0502020204030204" pitchFamily="34" charset="0"/>
                          <a:ea typeface="+mn-ea"/>
                          <a:cs typeface="+mn-cs"/>
                        </a:rPr>
                        <a:t>Math Core Subject Performance Index – SWD Students</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rtl="0" fontAlgn="ctr"/>
                      <a:r>
                        <a:rPr lang="en-US" sz="1200" b="1" i="0" u="none" strike="noStrike" dirty="0">
                          <a:solidFill>
                            <a:srgbClr val="000000"/>
                          </a:solidFill>
                          <a:effectLst/>
                          <a:latin typeface="Calibri" panose="020F0502020204030204" pitchFamily="34" charset="0"/>
                        </a:rPr>
                        <a:t>Level 2</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rtl="0" fontAlgn="ctr"/>
                      <a:r>
                        <a:rPr lang="en-US" sz="1200" b="1" i="0" u="none" strike="noStrike" dirty="0">
                          <a:solidFill>
                            <a:srgbClr val="000000"/>
                          </a:solidFill>
                          <a:effectLst/>
                          <a:latin typeface="Calibri" panose="020F0502020204030204" pitchFamily="34" charset="0"/>
                        </a:rPr>
                        <a:t>44</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rtl="0" fontAlgn="ctr"/>
                      <a:r>
                        <a:rPr lang="en-US" sz="1200" b="1" i="0" u="none" strike="noStrike" dirty="0">
                          <a:solidFill>
                            <a:srgbClr val="000000"/>
                          </a:solidFill>
                          <a:effectLst/>
                          <a:latin typeface="Calibri" panose="020F0502020204030204" pitchFamily="34" charset="0"/>
                        </a:rPr>
                        <a:t>42</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rtl="0" fontAlgn="ctr"/>
                      <a:r>
                        <a:rPr lang="en-US" sz="1200" b="1" i="0" u="none" strike="noStrike" dirty="0">
                          <a:solidFill>
                            <a:srgbClr val="000000"/>
                          </a:solidFill>
                          <a:effectLst/>
                          <a:latin typeface="Calibri" panose="020F0502020204030204" pitchFamily="34" charset="0"/>
                        </a:rPr>
                        <a:t>Yes</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rtl="0" fontAlgn="ctr"/>
                      <a:r>
                        <a:rPr lang="en-US" sz="1200" b="1" i="0" u="none" strike="noStrike" dirty="0">
                          <a:solidFill>
                            <a:srgbClr val="000000"/>
                          </a:solidFill>
                          <a:effectLst/>
                          <a:latin typeface="Calibri" panose="020F0502020204030204" pitchFamily="34" charset="0"/>
                        </a:rPr>
                        <a:t>8.3%</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extLst>
                  <a:ext uri="{0D108BD9-81ED-4DB2-BD59-A6C34878D82A}">
                    <a16:rowId xmlns:a16="http://schemas.microsoft.com/office/drawing/2014/main" val="10006"/>
                  </a:ext>
                </a:extLst>
              </a:tr>
              <a:tr h="390666">
                <a:tc>
                  <a:txBody>
                    <a:bodyPr/>
                    <a:lstStyle/>
                    <a:p>
                      <a:pPr algn="l" rtl="0" fontAlgn="ctr"/>
                      <a:r>
                        <a:rPr lang="en-US" sz="1200" b="1" i="0" u="none" strike="noStrike" kern="1200" dirty="0">
                          <a:solidFill>
                            <a:srgbClr val="000000"/>
                          </a:solidFill>
                          <a:effectLst/>
                          <a:latin typeface="Calibri" panose="020F0502020204030204" pitchFamily="34" charset="0"/>
                          <a:ea typeface="+mn-ea"/>
                          <a:cs typeface="+mn-cs"/>
                        </a:rPr>
                        <a:t>Implement Community School Model</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rtl="0" fontAlgn="ctr"/>
                      <a:r>
                        <a:rPr lang="en-US" sz="1200" b="1" i="0" u="none" strike="noStrike">
                          <a:solidFill>
                            <a:srgbClr val="000000"/>
                          </a:solidFill>
                          <a:effectLst/>
                          <a:latin typeface="Calibri" panose="020F0502020204030204" pitchFamily="34" charset="0"/>
                        </a:rPr>
                        <a:t>Level 2</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rtl="0" fontAlgn="ctr"/>
                      <a:r>
                        <a:rPr lang="en-US" sz="1200" b="1" i="0" u="none" strike="noStrike" dirty="0">
                          <a:solidFill>
                            <a:srgbClr val="000000"/>
                          </a:solidFill>
                          <a:effectLst/>
                          <a:latin typeface="Calibri" panose="020F0502020204030204" pitchFamily="34" charset="0"/>
                        </a:rPr>
                        <a:t>First Year Implementation</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rtl="0" fontAlgn="ctr"/>
                      <a:r>
                        <a:rPr lang="en-US" sz="1200" b="1" i="0" u="none" strike="noStrike">
                          <a:solidFill>
                            <a:srgbClr val="000000"/>
                          </a:solidFill>
                          <a:effectLst/>
                          <a:latin typeface="Calibri" panose="020F0502020204030204" pitchFamily="34" charset="0"/>
                        </a:rPr>
                        <a:t>First Year Implementation</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rtl="0" fontAlgn="ctr"/>
                      <a:r>
                        <a:rPr lang="en-US" sz="1200" b="1" i="0" u="none" strike="noStrike" dirty="0">
                          <a:solidFill>
                            <a:srgbClr val="000000"/>
                          </a:solidFill>
                          <a:effectLst/>
                          <a:latin typeface="Calibri" panose="020F0502020204030204" pitchFamily="34" charset="0"/>
                        </a:rPr>
                        <a:t>Yes</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rtl="0" fontAlgn="ctr"/>
                      <a:r>
                        <a:rPr lang="en-US" sz="1200" b="1" i="0" u="none" strike="noStrike" dirty="0">
                          <a:solidFill>
                            <a:srgbClr val="000000"/>
                          </a:solidFill>
                          <a:effectLst/>
                          <a:latin typeface="Calibri" panose="020F0502020204030204" pitchFamily="34" charset="0"/>
                        </a:rPr>
                        <a:t>8.3%</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extLst>
                  <a:ext uri="{0D108BD9-81ED-4DB2-BD59-A6C34878D82A}">
                    <a16:rowId xmlns:a16="http://schemas.microsoft.com/office/drawing/2014/main" val="10007"/>
                  </a:ext>
                </a:extLst>
              </a:tr>
              <a:tr h="390666">
                <a:tc>
                  <a:txBody>
                    <a:bodyPr/>
                    <a:lstStyle/>
                    <a:p>
                      <a:pPr marL="0" marR="0">
                        <a:spcBef>
                          <a:spcPts val="0"/>
                        </a:spcBef>
                        <a:spcAft>
                          <a:spcPts val="0"/>
                        </a:spcAft>
                      </a:pPr>
                      <a:r>
                        <a:rPr lang="en-US" sz="1200" b="1" i="0" u="none" strike="noStrike" kern="1200" dirty="0">
                          <a:solidFill>
                            <a:srgbClr val="000000"/>
                          </a:solidFill>
                          <a:effectLst/>
                          <a:latin typeface="Calibri" panose="020F0502020204030204" pitchFamily="34" charset="0"/>
                          <a:ea typeface="+mn-ea"/>
                          <a:cs typeface="+mn-cs"/>
                        </a:rPr>
                        <a:t>3-8 ELA SWD Students MGP</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rtl="0" fontAlgn="ctr"/>
                      <a:r>
                        <a:rPr lang="en-US" sz="1200" b="1" i="0" u="none" strike="noStrike" dirty="0">
                          <a:solidFill>
                            <a:srgbClr val="000000"/>
                          </a:solidFill>
                          <a:effectLst/>
                          <a:latin typeface="Calibri" panose="020F0502020204030204" pitchFamily="34" charset="0"/>
                        </a:rPr>
                        <a:t>Level 2</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rtl="0" fontAlgn="ctr"/>
                      <a:r>
                        <a:rPr lang="en-US" sz="1200" b="1" i="0" u="none" strike="noStrike" dirty="0">
                          <a:solidFill>
                            <a:srgbClr val="000000"/>
                          </a:solidFill>
                          <a:effectLst/>
                          <a:latin typeface="Calibri" panose="020F0502020204030204" pitchFamily="34" charset="0"/>
                        </a:rPr>
                        <a:t>49</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rtl="0" fontAlgn="ctr"/>
                      <a:r>
                        <a:rPr lang="en-US" sz="1200" b="1" i="0" u="none" strike="noStrike" dirty="0">
                          <a:solidFill>
                            <a:srgbClr val="000000"/>
                          </a:solidFill>
                          <a:effectLst/>
                          <a:latin typeface="Calibri" panose="020F0502020204030204" pitchFamily="34" charset="0"/>
                        </a:rPr>
                        <a:t>51</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rtl="0" fontAlgn="ctr"/>
                      <a:r>
                        <a:rPr lang="en-US" sz="1200" b="1" i="0" u="none" strike="noStrike">
                          <a:solidFill>
                            <a:srgbClr val="000000"/>
                          </a:solidFill>
                          <a:effectLst/>
                          <a:latin typeface="Calibri" panose="020F0502020204030204" pitchFamily="34" charset="0"/>
                        </a:rPr>
                        <a:t>No</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rtl="0" fontAlgn="ctr"/>
                      <a:r>
                        <a:rPr lang="en-US" sz="1200" b="1" i="0" u="none" strike="noStrike" dirty="0">
                          <a:solidFill>
                            <a:srgbClr val="000000"/>
                          </a:solidFill>
                          <a:effectLst/>
                          <a:latin typeface="Calibri" panose="020F0502020204030204" pitchFamily="34" charset="0"/>
                        </a:rPr>
                        <a:t>0%</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extLst>
                  <a:ext uri="{0D108BD9-81ED-4DB2-BD59-A6C34878D82A}">
                    <a16:rowId xmlns:a16="http://schemas.microsoft.com/office/drawing/2014/main" val="10008"/>
                  </a:ext>
                </a:extLst>
              </a:tr>
              <a:tr h="390666">
                <a:tc>
                  <a:txBody>
                    <a:bodyPr/>
                    <a:lstStyle/>
                    <a:p>
                      <a:pPr algn="l" rtl="0" fontAlgn="ctr"/>
                      <a:r>
                        <a:rPr lang="en-US" sz="1200" b="1" i="0" u="none" strike="noStrike" kern="1200" dirty="0">
                          <a:solidFill>
                            <a:srgbClr val="000000"/>
                          </a:solidFill>
                          <a:effectLst/>
                          <a:latin typeface="Calibri" panose="020F0502020204030204" pitchFamily="34" charset="0"/>
                          <a:ea typeface="+mn-ea"/>
                          <a:cs typeface="+mn-cs"/>
                        </a:rPr>
                        <a:t>Grades 3-8 ELA low-income MGP</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rtl="0" fontAlgn="ctr"/>
                      <a:r>
                        <a:rPr lang="en-US" sz="1200" b="1" i="0" u="none" strike="noStrike" kern="1200" dirty="0">
                          <a:solidFill>
                            <a:srgbClr val="000000"/>
                          </a:solidFill>
                          <a:effectLst/>
                          <a:latin typeface="Calibri" panose="020F0502020204030204" pitchFamily="34" charset="0"/>
                          <a:ea typeface="+mn-ea"/>
                          <a:cs typeface="+mn-cs"/>
                        </a:rPr>
                        <a:t>Level 2</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rtl="0" fontAlgn="ctr"/>
                      <a:r>
                        <a:rPr lang="en-US" sz="1200" b="1" i="0" u="none" strike="noStrike" kern="1200" dirty="0">
                          <a:solidFill>
                            <a:srgbClr val="000000"/>
                          </a:solidFill>
                          <a:effectLst/>
                          <a:latin typeface="Calibri" panose="020F0502020204030204" pitchFamily="34" charset="0"/>
                          <a:ea typeface="+mn-ea"/>
                          <a:cs typeface="+mn-cs"/>
                        </a:rPr>
                        <a:t>51%</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rtl="0" fontAlgn="ctr"/>
                      <a:r>
                        <a:rPr lang="en-US" sz="1200" b="1" i="0" u="none" strike="noStrike" kern="1200" dirty="0">
                          <a:solidFill>
                            <a:srgbClr val="000000"/>
                          </a:solidFill>
                          <a:effectLst/>
                          <a:latin typeface="Calibri" panose="020F0502020204030204" pitchFamily="34" charset="0"/>
                          <a:ea typeface="+mn-ea"/>
                          <a:cs typeface="+mn-cs"/>
                        </a:rPr>
                        <a:t>52%</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rtl="0" fontAlgn="ctr"/>
                      <a:r>
                        <a:rPr lang="en-US" sz="1200" b="1" i="0" u="none" strike="noStrike" kern="1200" dirty="0">
                          <a:solidFill>
                            <a:srgbClr val="000000"/>
                          </a:solidFill>
                          <a:effectLst/>
                          <a:latin typeface="Calibri" panose="020F0502020204030204" pitchFamily="34" charset="0"/>
                          <a:ea typeface="+mn-ea"/>
                          <a:cs typeface="+mn-cs"/>
                        </a:rPr>
                        <a:t>No</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rtl="0" fontAlgn="ctr"/>
                      <a:r>
                        <a:rPr lang="en-US" sz="1200" b="1" i="0" u="none" strike="noStrike" kern="1200" dirty="0">
                          <a:solidFill>
                            <a:srgbClr val="000000"/>
                          </a:solidFill>
                          <a:effectLst/>
                          <a:latin typeface="Calibri" panose="020F0502020204030204" pitchFamily="34" charset="0"/>
                          <a:ea typeface="+mn-ea"/>
                          <a:cs typeface="+mn-cs"/>
                        </a:rPr>
                        <a:t>0%</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extLst>
                  <a:ext uri="{0D108BD9-81ED-4DB2-BD59-A6C34878D82A}">
                    <a16:rowId xmlns:a16="http://schemas.microsoft.com/office/drawing/2014/main" val="10009"/>
                  </a:ext>
                </a:extLst>
              </a:tr>
              <a:tr h="390666">
                <a:tc>
                  <a:txBody>
                    <a:bodyPr/>
                    <a:lstStyle/>
                    <a:p>
                      <a:pPr algn="l" rtl="0" fontAlgn="ctr"/>
                      <a:r>
                        <a:rPr lang="en-US" sz="1200" b="1" i="0" u="none" strike="noStrike" kern="1200" dirty="0">
                          <a:solidFill>
                            <a:srgbClr val="000000"/>
                          </a:solidFill>
                          <a:effectLst/>
                          <a:latin typeface="Calibri" panose="020F0502020204030204" pitchFamily="34" charset="0"/>
                          <a:ea typeface="+mn-ea"/>
                          <a:cs typeface="+mn-cs"/>
                        </a:rPr>
                        <a:t>Total Cohort 5-Year Grad Rate - SWD Students</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200" b="1" i="0" u="none" strike="noStrike" kern="1200" dirty="0">
                          <a:solidFill>
                            <a:srgbClr val="000000"/>
                          </a:solidFill>
                          <a:effectLst/>
                          <a:latin typeface="Calibri" panose="020F0502020204030204" pitchFamily="34" charset="0"/>
                          <a:ea typeface="+mn-ea"/>
                          <a:cs typeface="+mn-cs"/>
                        </a:rPr>
                        <a:t>Level 2</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rtl="0" fontAlgn="ctr"/>
                      <a:r>
                        <a:rPr lang="en-US" sz="1200" b="1" i="0" u="none" strike="noStrike" kern="1200" dirty="0">
                          <a:solidFill>
                            <a:srgbClr val="000000"/>
                          </a:solidFill>
                          <a:effectLst/>
                          <a:latin typeface="Calibri" panose="020F0502020204030204" pitchFamily="34" charset="0"/>
                          <a:ea typeface="+mn-ea"/>
                          <a:cs typeface="+mn-cs"/>
                        </a:rPr>
                        <a:t>67%</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rtl="0" fontAlgn="ctr"/>
                      <a:r>
                        <a:rPr lang="en-US" sz="1200" b="1" i="0" u="none" strike="noStrike" kern="1200" dirty="0">
                          <a:solidFill>
                            <a:srgbClr val="000000"/>
                          </a:solidFill>
                          <a:effectLst/>
                          <a:latin typeface="Calibri" panose="020F0502020204030204" pitchFamily="34" charset="0"/>
                          <a:ea typeface="+mn-ea"/>
                          <a:cs typeface="+mn-cs"/>
                        </a:rPr>
                        <a:t>65%</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rtl="0" fontAlgn="ctr"/>
                      <a:r>
                        <a:rPr lang="en-US" sz="1200" b="1" i="0" u="none" strike="noStrike" kern="1200" dirty="0">
                          <a:solidFill>
                            <a:srgbClr val="000000"/>
                          </a:solidFill>
                          <a:effectLst/>
                          <a:latin typeface="Calibri" panose="020F0502020204030204" pitchFamily="34" charset="0"/>
                          <a:ea typeface="+mn-ea"/>
                          <a:cs typeface="+mn-cs"/>
                        </a:rPr>
                        <a:t>Yes</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rtl="0" fontAlgn="ctr"/>
                      <a:r>
                        <a:rPr lang="en-US" sz="1200" b="1" i="0" u="none" strike="noStrike" kern="1200" dirty="0">
                          <a:solidFill>
                            <a:srgbClr val="000000"/>
                          </a:solidFill>
                          <a:effectLst/>
                          <a:latin typeface="Calibri" panose="020F0502020204030204" pitchFamily="34" charset="0"/>
                          <a:ea typeface="+mn-ea"/>
                          <a:cs typeface="+mn-cs"/>
                        </a:rPr>
                        <a:t>8.3%</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extLst>
                  <a:ext uri="{0D108BD9-81ED-4DB2-BD59-A6C34878D82A}">
                    <a16:rowId xmlns:a16="http://schemas.microsoft.com/office/drawing/2014/main" val="10010"/>
                  </a:ext>
                </a:extLst>
              </a:tr>
              <a:tr h="289493">
                <a:tc>
                  <a:txBody>
                    <a:bodyPr/>
                    <a:lstStyle/>
                    <a:p>
                      <a:pPr marL="0" marR="0">
                        <a:spcBef>
                          <a:spcPts val="0"/>
                        </a:spcBef>
                        <a:spcAft>
                          <a:spcPts val="0"/>
                        </a:spcAft>
                      </a:pPr>
                      <a:r>
                        <a:rPr lang="en-US" sz="1200" b="1" i="0" u="none" strike="noStrike" kern="1200" dirty="0">
                          <a:solidFill>
                            <a:srgbClr val="000000"/>
                          </a:solidFill>
                          <a:effectLst/>
                          <a:latin typeface="Calibri" panose="020F0502020204030204" pitchFamily="34" charset="0"/>
                          <a:ea typeface="+mn-ea"/>
                          <a:cs typeface="+mn-cs"/>
                        </a:rPr>
                        <a:t>Student Attendance</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rtl="0" fontAlgn="ctr"/>
                      <a:r>
                        <a:rPr lang="en-US" sz="1200" b="1" i="0" u="none" strike="noStrike" dirty="0">
                          <a:solidFill>
                            <a:srgbClr val="000000"/>
                          </a:solidFill>
                          <a:effectLst/>
                          <a:latin typeface="Calibri" panose="020F0502020204030204" pitchFamily="34" charset="0"/>
                        </a:rPr>
                        <a:t>Level 2</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rtl="0" fontAlgn="ctr"/>
                      <a:r>
                        <a:rPr lang="en-US" sz="1200" b="1" i="0" u="none" strike="noStrike" dirty="0">
                          <a:solidFill>
                            <a:srgbClr val="000000"/>
                          </a:solidFill>
                          <a:effectLst/>
                          <a:latin typeface="Calibri" panose="020F0502020204030204" pitchFamily="34" charset="0"/>
                        </a:rPr>
                        <a:t>77%</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rtl="0" fontAlgn="ctr"/>
                      <a:r>
                        <a:rPr lang="en-US" sz="1200" b="1" i="0" u="none" strike="noStrike" dirty="0">
                          <a:solidFill>
                            <a:srgbClr val="000000"/>
                          </a:solidFill>
                          <a:effectLst/>
                          <a:latin typeface="Calibri" panose="020F0502020204030204" pitchFamily="34" charset="0"/>
                        </a:rPr>
                        <a:t>75%</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rtl="0" fontAlgn="ctr"/>
                      <a:r>
                        <a:rPr lang="en-US" sz="1200" b="1" i="0" u="none" strike="noStrike" dirty="0">
                          <a:solidFill>
                            <a:srgbClr val="000000"/>
                          </a:solidFill>
                          <a:effectLst/>
                          <a:latin typeface="Calibri" panose="020F0502020204030204" pitchFamily="34" charset="0"/>
                        </a:rPr>
                        <a:t>Yes</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tc>
                  <a:txBody>
                    <a:bodyPr/>
                    <a:lstStyle/>
                    <a:p>
                      <a:pPr algn="ctr" rtl="0" fontAlgn="ctr"/>
                      <a:r>
                        <a:rPr lang="en-US" sz="1200" b="1" i="0" u="none" strike="noStrike" dirty="0">
                          <a:solidFill>
                            <a:srgbClr val="000000"/>
                          </a:solidFill>
                          <a:effectLst/>
                          <a:latin typeface="Calibri" panose="020F0502020204030204" pitchFamily="34" charset="0"/>
                        </a:rPr>
                        <a:t>8.3%</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1FF"/>
                    </a:solidFill>
                  </a:tcPr>
                </a:tc>
                <a:extLst>
                  <a:ext uri="{0D108BD9-81ED-4DB2-BD59-A6C34878D82A}">
                    <a16:rowId xmlns:a16="http://schemas.microsoft.com/office/drawing/2014/main" val="10011"/>
                  </a:ext>
                </a:extLst>
              </a:tr>
              <a:tr h="319819">
                <a:tc gridSpan="5">
                  <a:txBody>
                    <a:bodyPr/>
                    <a:lstStyle/>
                    <a:p>
                      <a:pPr algn="ctr" rtl="0" fontAlgn="ctr"/>
                      <a:r>
                        <a:rPr lang="en-US" sz="1600" b="1" i="0" u="none" strike="noStrike" dirty="0">
                          <a:solidFill>
                            <a:srgbClr val="000000"/>
                          </a:solidFill>
                          <a:effectLst/>
                          <a:latin typeface="Calibri" panose="020F0502020204030204" pitchFamily="34" charset="0"/>
                        </a:rPr>
                        <a:t>                                                                                                                    DI</a:t>
                      </a:r>
                      <a:r>
                        <a:rPr lang="en-US" sz="1600" b="1" i="0" u="none" strike="noStrike" baseline="0" dirty="0">
                          <a:solidFill>
                            <a:srgbClr val="000000"/>
                          </a:solidFill>
                          <a:effectLst/>
                          <a:latin typeface="Calibri" panose="020F0502020204030204" pitchFamily="34" charset="0"/>
                        </a:rPr>
                        <a:t> </a:t>
                      </a:r>
                      <a:r>
                        <a:rPr lang="en-US" sz="1600" b="1" i="0" u="none" strike="noStrike" dirty="0">
                          <a:solidFill>
                            <a:srgbClr val="000000"/>
                          </a:solidFill>
                          <a:effectLst/>
                          <a:latin typeface="Calibri" panose="020F0502020204030204" pitchFamily="34" charset="0"/>
                        </a:rPr>
                        <a:t>Index</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8B8AD"/>
                    </a:solidFill>
                  </a:tcPr>
                </a:tc>
                <a:tc hMerge="1">
                  <a:txBody>
                    <a:bodyPr/>
                    <a:lstStyle/>
                    <a:p>
                      <a:pPr algn="ctr" fontAlgn="t"/>
                      <a:endParaRPr lang="en-US" sz="1800" b="1" i="0" u="none" strike="noStrike" dirty="0">
                        <a:solidFill>
                          <a:srgbClr val="000000"/>
                        </a:solidFill>
                        <a:effectLst/>
                        <a:latin typeface="Calibri" panose="020F0502020204030204" pitchFamily="34" charset="0"/>
                      </a:endParaRPr>
                    </a:p>
                  </a:txBody>
                  <a:tcPr marL="5595" marR="5595" marT="559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8B8AD"/>
                    </a:solidFill>
                  </a:tcPr>
                </a:tc>
                <a:tc hMerge="1">
                  <a:txBody>
                    <a:bodyPr/>
                    <a:lstStyle/>
                    <a:p>
                      <a:pPr algn="ctr" rtl="0" fontAlgn="ctr"/>
                      <a:endParaRPr lang="en-US" sz="1800" b="1" i="0" u="none" strike="noStrike">
                        <a:solidFill>
                          <a:srgbClr val="000000"/>
                        </a:solidFill>
                        <a:effectLst/>
                        <a:latin typeface="Calibri" panose="020F0502020204030204" pitchFamily="34" charset="0"/>
                      </a:endParaRP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8B8AD"/>
                    </a:solidFill>
                  </a:tcPr>
                </a:tc>
                <a:tc hMerge="1">
                  <a:txBody>
                    <a:bodyPr/>
                    <a:lstStyle/>
                    <a:p>
                      <a:pPr algn="ctr" rtl="0" fontAlgn="ctr"/>
                      <a:endParaRPr lang="en-US" sz="1800" b="1" i="0" u="none" strike="noStrike">
                        <a:solidFill>
                          <a:srgbClr val="000000"/>
                        </a:solidFill>
                        <a:effectLst/>
                        <a:latin typeface="Calibri" panose="020F0502020204030204" pitchFamily="34" charset="0"/>
                      </a:endParaRP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8B8AD"/>
                    </a:solidFill>
                  </a:tcPr>
                </a:tc>
                <a:tc hMerge="1">
                  <a:txBody>
                    <a:bodyPr/>
                    <a:lstStyle/>
                    <a:p>
                      <a:pPr algn="ctr" rtl="0" fontAlgn="ctr"/>
                      <a:endParaRPr lang="en-US" sz="1800" b="1" i="0" u="none" strike="noStrike" dirty="0">
                        <a:solidFill>
                          <a:srgbClr val="000000"/>
                        </a:solidFill>
                        <a:effectLst/>
                        <a:latin typeface="Calibri" panose="020F0502020204030204" pitchFamily="34" charset="0"/>
                      </a:endParaRP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8B8AD"/>
                    </a:solidFill>
                  </a:tcPr>
                </a:tc>
                <a:tc>
                  <a:txBody>
                    <a:bodyPr/>
                    <a:lstStyle/>
                    <a:p>
                      <a:pPr algn="ctr" rtl="0" fontAlgn="ctr"/>
                      <a:r>
                        <a:rPr lang="en-US" sz="1600" b="1" i="0" u="none" strike="noStrike" dirty="0">
                          <a:solidFill>
                            <a:srgbClr val="000000"/>
                          </a:solidFill>
                          <a:effectLst/>
                          <a:latin typeface="Calibri" panose="020F0502020204030204" pitchFamily="34" charset="0"/>
                        </a:rPr>
                        <a:t>53%</a:t>
                      </a:r>
                    </a:p>
                  </a:txBody>
                  <a:tcPr marL="5595" marR="5595" marT="55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8B8AD"/>
                    </a:solidFill>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40198937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pPr marL="342900" indent="-342900">
              <a:buFont typeface="Arial" panose="020B0604020202020204" pitchFamily="34" charset="0"/>
              <a:buChar char="•"/>
            </a:pPr>
            <a:r>
              <a:rPr lang="en-US" b="0" dirty="0">
                <a:solidFill>
                  <a:srgbClr val="0070C0"/>
                </a:solidFill>
              </a:rPr>
              <a:t>In this example, because the school’s Demonstrable Improvement Index is at or above 40% but below 67%, the Commissioner reviews the entire performance of the school.</a:t>
            </a:r>
          </a:p>
          <a:p>
            <a:pPr marL="342900" indent="-342900">
              <a:buFont typeface="Arial" panose="020B0604020202020204" pitchFamily="34" charset="0"/>
              <a:buChar char="•"/>
            </a:pPr>
            <a:r>
              <a:rPr lang="en-US" b="0" dirty="0">
                <a:solidFill>
                  <a:srgbClr val="0070C0"/>
                </a:solidFill>
              </a:rPr>
              <a:t>After the review, the Commissioner determines the school has made Demonstrable Improvement.</a:t>
            </a:r>
          </a:p>
          <a:p>
            <a:pPr marL="342900" indent="-342900">
              <a:buFont typeface="Arial" panose="020B0604020202020204" pitchFamily="34" charset="0"/>
              <a:buChar char="•"/>
            </a:pPr>
            <a:r>
              <a:rPr lang="en-US" b="0" u="sng" dirty="0">
                <a:solidFill>
                  <a:srgbClr val="0070C0"/>
                </a:solidFill>
              </a:rPr>
              <a:t>Note</a:t>
            </a:r>
            <a:r>
              <a:rPr lang="en-US" b="0" dirty="0">
                <a:solidFill>
                  <a:srgbClr val="0070C0"/>
                </a:solidFill>
              </a:rPr>
              <a:t>: Progress targets become more rigorous in Years 2 and 3. </a:t>
            </a:r>
          </a:p>
          <a:p>
            <a:pPr lvl="4"/>
            <a:endParaRPr lang="en-US" altLang="en-US" dirty="0"/>
          </a:p>
          <a:p>
            <a:pPr lvl="4"/>
            <a:endParaRPr lang="en-US" altLang="en-US" dirty="0"/>
          </a:p>
          <a:p>
            <a:pPr lvl="4"/>
            <a:endParaRPr lang="en-US" altLang="en-US" dirty="0"/>
          </a:p>
          <a:p>
            <a:pPr lvl="4"/>
            <a:endParaRPr lang="en-US" altLang="en-US" dirty="0"/>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19</a:t>
            </a:fld>
            <a:endParaRPr lang="en-US" altLang="en-US" sz="1400" b="0">
              <a:solidFill>
                <a:schemeClr val="tx1"/>
              </a:solidFill>
              <a:latin typeface="CartoGothic Std" pitchFamily="34" charset="0"/>
            </a:endParaRPr>
          </a:p>
        </p:txBody>
      </p:sp>
      <p:sp>
        <p:nvSpPr>
          <p:cNvPr id="3" name="Title 2">
            <a:extLst>
              <a:ext uri="{FF2B5EF4-FFF2-40B4-BE49-F238E27FC236}">
                <a16:creationId xmlns:a16="http://schemas.microsoft.com/office/drawing/2014/main" id="{96B621B5-F030-467E-8BF9-039DEECCA11F}"/>
              </a:ext>
            </a:extLst>
          </p:cNvPr>
          <p:cNvSpPr>
            <a:spLocks noGrp="1"/>
          </p:cNvSpPr>
          <p:nvPr>
            <p:ph type="title"/>
          </p:nvPr>
        </p:nvSpPr>
        <p:spPr>
          <a:xfrm>
            <a:off x="228600" y="0"/>
            <a:ext cx="8686800" cy="847471"/>
          </a:xfrm>
        </p:spPr>
        <p:txBody>
          <a:bodyPr/>
          <a:lstStyle/>
          <a:p>
            <a:r>
              <a:rPr lang="en-US" dirty="0"/>
              <a:t>Demonstrable Improvement Determinations</a:t>
            </a:r>
          </a:p>
        </p:txBody>
      </p:sp>
    </p:spTree>
    <p:extLst>
      <p:ext uri="{BB962C8B-B14F-4D97-AF65-F5344CB8AC3E}">
        <p14:creationId xmlns:p14="http://schemas.microsoft.com/office/powerpoint/2010/main" val="1025498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pPr marL="457200" indent="-457200">
              <a:buAutoNum type="arabicPeriod"/>
            </a:pPr>
            <a:endParaRPr lang="en-US" dirty="0">
              <a:solidFill>
                <a:srgbClr val="0070C0"/>
              </a:solidFill>
            </a:endParaRPr>
          </a:p>
          <a:p>
            <a:pPr marL="457200" indent="-457200">
              <a:buAutoNum type="arabicPeriod"/>
            </a:pPr>
            <a:endParaRPr lang="en-US" dirty="0">
              <a:solidFill>
                <a:srgbClr val="0070C0"/>
              </a:solidFill>
            </a:endParaRPr>
          </a:p>
          <a:p>
            <a:pPr marL="457200" indent="-457200">
              <a:buAutoNum type="arabicPeriod"/>
            </a:pPr>
            <a:r>
              <a:rPr lang="en-US" dirty="0">
                <a:solidFill>
                  <a:srgbClr val="0070C0"/>
                </a:solidFill>
              </a:rPr>
              <a:t>Provide overview of Demonstrable Improvement (DI) Process.</a:t>
            </a:r>
          </a:p>
          <a:p>
            <a:pPr marL="457200" indent="-457200">
              <a:buAutoNum type="arabicPeriod"/>
            </a:pPr>
            <a:r>
              <a:rPr lang="en-US" dirty="0">
                <a:solidFill>
                  <a:srgbClr val="0070C0"/>
                </a:solidFill>
              </a:rPr>
              <a:t>Describe selection of Demonstrable Improvement indicators.</a:t>
            </a:r>
          </a:p>
          <a:p>
            <a:pPr marL="457200" indent="-457200">
              <a:buAutoNum type="arabicPeriod"/>
            </a:pPr>
            <a:r>
              <a:rPr lang="en-US" dirty="0">
                <a:solidFill>
                  <a:srgbClr val="0070C0"/>
                </a:solidFill>
              </a:rPr>
              <a:t>Explain DI Process for current and newly identified Receivership schools.</a:t>
            </a:r>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2</a:t>
            </a:fld>
            <a:endParaRPr lang="en-US" altLang="en-US" sz="1400" b="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p:txBody>
          <a:bodyPr/>
          <a:lstStyle/>
          <a:p>
            <a:r>
              <a:rPr lang="en-US" dirty="0"/>
              <a:t>Goals for This Presentation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pPr marL="342900" indent="-342900">
              <a:buFont typeface="Arial" panose="020B0604020202020204" pitchFamily="34" charset="0"/>
              <a:buChar char="•"/>
            </a:pPr>
            <a:r>
              <a:rPr lang="en-US" b="0" dirty="0">
                <a:solidFill>
                  <a:srgbClr val="0070C0"/>
                </a:solidFill>
              </a:rPr>
              <a:t>NYSED will make preliminary determinations for each indicator as to whether school met the progress target.</a:t>
            </a:r>
          </a:p>
          <a:p>
            <a:pPr marL="342900" indent="-342900">
              <a:buFont typeface="Arial" panose="020B0604020202020204" pitchFamily="34" charset="0"/>
              <a:buChar char="•"/>
            </a:pPr>
            <a:r>
              <a:rPr lang="en-US" b="0" dirty="0">
                <a:solidFill>
                  <a:srgbClr val="0070C0"/>
                </a:solidFill>
              </a:rPr>
              <a:t>Districts may appeal the preliminary determinations for any indicator.</a:t>
            </a:r>
          </a:p>
          <a:p>
            <a:pPr marL="342900" indent="-342900">
              <a:buFont typeface="Arial" panose="020B0604020202020204" pitchFamily="34" charset="0"/>
              <a:buChar char="•"/>
            </a:pPr>
            <a:r>
              <a:rPr lang="en-US" b="0" dirty="0">
                <a:solidFill>
                  <a:srgbClr val="0070C0"/>
                </a:solidFill>
              </a:rPr>
              <a:t>NYSED will use school’s DI Index and review of additional data for schools with DI Index at or above 40% but below 67% to make preliminary determinations. </a:t>
            </a:r>
          </a:p>
          <a:p>
            <a:pPr marL="342900" indent="-342900">
              <a:buFont typeface="Arial" panose="020B0604020202020204" pitchFamily="34" charset="0"/>
              <a:buChar char="•"/>
            </a:pPr>
            <a:r>
              <a:rPr lang="en-US" b="0" dirty="0">
                <a:solidFill>
                  <a:srgbClr val="0070C0"/>
                </a:solidFill>
              </a:rPr>
              <a:t>Commissioner will consult with stakeholders who may appeal DI preliminary determination.</a:t>
            </a:r>
          </a:p>
          <a:p>
            <a:pPr marL="342900" indent="-342900">
              <a:buFont typeface="Arial" panose="020B0604020202020204" pitchFamily="34" charset="0"/>
              <a:buChar char="•"/>
            </a:pPr>
            <a:r>
              <a:rPr lang="en-US" b="0" dirty="0">
                <a:solidFill>
                  <a:srgbClr val="0070C0"/>
                </a:solidFill>
              </a:rPr>
              <a:t>Commissioner makes final determination as to whether the school made DI</a:t>
            </a:r>
            <a:r>
              <a:rPr lang="en-US" b="0" dirty="0"/>
              <a:t>.</a:t>
            </a:r>
            <a:endParaRPr lang="en-US" altLang="en-US" dirty="0"/>
          </a:p>
          <a:p>
            <a:pPr lvl="4"/>
            <a:endParaRPr lang="en-US" altLang="en-US" dirty="0"/>
          </a:p>
          <a:p>
            <a:pPr lvl="4"/>
            <a:endParaRPr lang="en-US" altLang="en-US" dirty="0"/>
          </a:p>
          <a:p>
            <a:pPr lvl="4"/>
            <a:endParaRPr lang="en-US" altLang="en-US" dirty="0"/>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20</a:t>
            </a:fld>
            <a:endParaRPr lang="en-US" altLang="en-US" sz="1400" b="0">
              <a:solidFill>
                <a:schemeClr val="tx1"/>
              </a:solidFill>
              <a:latin typeface="CartoGothic Std" pitchFamily="34" charset="0"/>
            </a:endParaRPr>
          </a:p>
        </p:txBody>
      </p:sp>
      <p:sp>
        <p:nvSpPr>
          <p:cNvPr id="3" name="Title 2">
            <a:extLst>
              <a:ext uri="{FF2B5EF4-FFF2-40B4-BE49-F238E27FC236}">
                <a16:creationId xmlns:a16="http://schemas.microsoft.com/office/drawing/2014/main" id="{96B621B5-F030-467E-8BF9-039DEECCA11F}"/>
              </a:ext>
            </a:extLst>
          </p:cNvPr>
          <p:cNvSpPr>
            <a:spLocks noGrp="1"/>
          </p:cNvSpPr>
          <p:nvPr>
            <p:ph type="title"/>
          </p:nvPr>
        </p:nvSpPr>
        <p:spPr>
          <a:xfrm>
            <a:off x="228600" y="0"/>
            <a:ext cx="8763000" cy="847471"/>
          </a:xfrm>
        </p:spPr>
        <p:txBody>
          <a:bodyPr/>
          <a:lstStyle/>
          <a:p>
            <a:r>
              <a:rPr lang="en-US" dirty="0"/>
              <a:t>Demonstrable Improvement Determinations</a:t>
            </a:r>
          </a:p>
        </p:txBody>
      </p:sp>
    </p:spTree>
    <p:extLst>
      <p:ext uri="{BB962C8B-B14F-4D97-AF65-F5344CB8AC3E}">
        <p14:creationId xmlns:p14="http://schemas.microsoft.com/office/powerpoint/2010/main" val="25321482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pPr marL="519112" indent="-342900">
              <a:buFont typeface="Arial" panose="020B0604020202020204" pitchFamily="34" charset="0"/>
              <a:buChar char="•"/>
            </a:pPr>
            <a:r>
              <a:rPr lang="en-US" sz="2200" b="0" dirty="0">
                <a:solidFill>
                  <a:srgbClr val="0070C0"/>
                </a:solidFill>
              </a:rPr>
              <a:t>Once selected, indicators remain in place for three years.</a:t>
            </a:r>
          </a:p>
          <a:p>
            <a:pPr marL="519112" indent="-342900">
              <a:buFont typeface="Arial" panose="020B0604020202020204" pitchFamily="34" charset="0"/>
              <a:buChar char="•"/>
            </a:pPr>
            <a:r>
              <a:rPr lang="en-US" sz="2200" b="0" dirty="0">
                <a:solidFill>
                  <a:srgbClr val="0070C0"/>
                </a:solidFill>
              </a:rPr>
              <a:t>If a determination cannot be made in the current year about an indicator, the weights for that year will be adjusted. </a:t>
            </a:r>
          </a:p>
          <a:p>
            <a:pPr marL="519112" indent="-342900">
              <a:buFont typeface="Arial" panose="020B0604020202020204" pitchFamily="34" charset="0"/>
              <a:buChar char="•"/>
            </a:pPr>
            <a:r>
              <a:rPr lang="en-US" sz="2200" b="0" dirty="0">
                <a:solidFill>
                  <a:srgbClr val="0070C0"/>
                </a:solidFill>
              </a:rPr>
              <a:t>If a determination cannot be made in a future year about an indicator, another indicator may be selected.</a:t>
            </a:r>
          </a:p>
          <a:p>
            <a:pPr marL="519112" indent="-342900">
              <a:buFont typeface="Arial" panose="020B0604020202020204" pitchFamily="34" charset="0"/>
              <a:buChar char="•"/>
            </a:pPr>
            <a:r>
              <a:rPr lang="en-US" sz="2200" b="0" dirty="0">
                <a:solidFill>
                  <a:srgbClr val="0070C0"/>
                </a:solidFill>
              </a:rPr>
              <a:t>After year 1, if a school’s Level 1 indicator falls below the 2018-19 target, then that indicator will be assigned as an additional Level 1 indicator to the school for 2019-20 and 2020-21 school years. </a:t>
            </a:r>
          </a:p>
          <a:p>
            <a:pPr marL="519112" indent="-342900">
              <a:buFont typeface="Arial" panose="020B0604020202020204" pitchFamily="34" charset="0"/>
              <a:buChar char="•"/>
            </a:pPr>
            <a:r>
              <a:rPr lang="en-US" sz="2200" b="0" dirty="0">
                <a:solidFill>
                  <a:srgbClr val="0070C0"/>
                </a:solidFill>
              </a:rPr>
              <a:t>After year 1, the Department will be review the progress targets for 2019-20 and 2020-21 school years.  If any are determined to be insufficiently or overly rigorous, the Department reserves the right to adjust them.</a:t>
            </a:r>
            <a:endParaRPr lang="en-US" altLang="en-US" sz="2200" b="0" dirty="0">
              <a:solidFill>
                <a:srgbClr val="0070C0"/>
              </a:solidFill>
            </a:endParaRPr>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21</a:t>
            </a:fld>
            <a:endParaRPr lang="en-US" altLang="en-US" sz="1400" b="0">
              <a:solidFill>
                <a:schemeClr val="tx1"/>
              </a:solidFill>
              <a:latin typeface="CartoGothic Std" pitchFamily="34" charset="0"/>
            </a:endParaRPr>
          </a:p>
        </p:txBody>
      </p:sp>
      <p:sp>
        <p:nvSpPr>
          <p:cNvPr id="3" name="Title 2">
            <a:extLst>
              <a:ext uri="{FF2B5EF4-FFF2-40B4-BE49-F238E27FC236}">
                <a16:creationId xmlns:a16="http://schemas.microsoft.com/office/drawing/2014/main" id="{96B621B5-F030-467E-8BF9-039DEECCA11F}"/>
              </a:ext>
            </a:extLst>
          </p:cNvPr>
          <p:cNvSpPr>
            <a:spLocks noGrp="1"/>
          </p:cNvSpPr>
          <p:nvPr>
            <p:ph type="title"/>
          </p:nvPr>
        </p:nvSpPr>
        <p:spPr>
          <a:xfrm>
            <a:off x="412018" y="0"/>
            <a:ext cx="8274782" cy="847471"/>
          </a:xfrm>
        </p:spPr>
        <p:txBody>
          <a:bodyPr/>
          <a:lstStyle/>
          <a:p>
            <a:r>
              <a:rPr lang="en-US" dirty="0"/>
              <a:t>Additional Information</a:t>
            </a:r>
          </a:p>
        </p:txBody>
      </p:sp>
    </p:spTree>
    <p:extLst>
      <p:ext uri="{BB962C8B-B14F-4D97-AF65-F5344CB8AC3E}">
        <p14:creationId xmlns:p14="http://schemas.microsoft.com/office/powerpoint/2010/main" val="25321482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solidFill>
                  <a:srgbClr val="0070C0"/>
                </a:solidFill>
                <a:latin typeface="Rockwell" panose="02060603020205020403" pitchFamily="18" charset="0"/>
              </a:rPr>
              <a:t>3. DI Process for Cohort 1 &amp; Cohort 2 Schools</a:t>
            </a:r>
            <a:endParaRPr lang="en-US" dirty="0"/>
          </a:p>
        </p:txBody>
      </p:sp>
    </p:spTree>
    <p:extLst>
      <p:ext uri="{BB962C8B-B14F-4D97-AF65-F5344CB8AC3E}">
        <p14:creationId xmlns:p14="http://schemas.microsoft.com/office/powerpoint/2010/main" val="25496954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r>
              <a:rPr lang="en-US" dirty="0"/>
              <a:t>Cohort 1 Schools: </a:t>
            </a:r>
          </a:p>
          <a:p>
            <a:pPr marL="342900" indent="-342900">
              <a:buFont typeface="Arial" panose="020B0604020202020204" pitchFamily="34" charset="0"/>
              <a:buChar char="•"/>
            </a:pPr>
            <a:r>
              <a:rPr lang="en-US" b="0" dirty="0">
                <a:solidFill>
                  <a:srgbClr val="0070C0"/>
                </a:solidFill>
              </a:rPr>
              <a:t>Current Receivership Schools that are identified as CSI schools under the ESSA accountability system.</a:t>
            </a:r>
          </a:p>
          <a:p>
            <a:r>
              <a:rPr lang="en-US" dirty="0"/>
              <a:t>Cohort 2 Schools: </a:t>
            </a:r>
          </a:p>
          <a:p>
            <a:pPr marL="342900" indent="-342900">
              <a:buFont typeface="Arial" panose="020B0604020202020204" pitchFamily="34" charset="0"/>
              <a:buChar char="•"/>
            </a:pPr>
            <a:r>
              <a:rPr lang="en-US" b="0" dirty="0">
                <a:solidFill>
                  <a:srgbClr val="0070C0"/>
                </a:solidFill>
              </a:rPr>
              <a:t>Current Priority Schools not in Receivership that are identified as CSI schools under ESSA.</a:t>
            </a:r>
          </a:p>
          <a:p>
            <a:pPr marL="285750" indent="-285750">
              <a:buFont typeface="Arial" panose="020B0604020202020204" pitchFamily="34" charset="0"/>
              <a:buChar char="•"/>
            </a:pPr>
            <a:endParaRPr lang="en-US" sz="1800" dirty="0">
              <a:solidFill>
                <a:srgbClr val="0070C0"/>
              </a:solidFill>
            </a:endParaRPr>
          </a:p>
          <a:p>
            <a:r>
              <a:rPr lang="en-US" dirty="0">
                <a:solidFill>
                  <a:srgbClr val="0070C0"/>
                </a:solidFill>
              </a:rPr>
              <a:t>Differentiation between Cohorts 1 and 2: </a:t>
            </a:r>
          </a:p>
          <a:p>
            <a:pPr lvl="1"/>
            <a:r>
              <a:rPr lang="en-US" sz="2400" b="0" dirty="0">
                <a:solidFill>
                  <a:srgbClr val="0070C0"/>
                </a:solidFill>
              </a:rPr>
              <a:t>2018-19 school year determinations.</a:t>
            </a:r>
          </a:p>
          <a:p>
            <a:pPr lvl="1"/>
            <a:r>
              <a:rPr lang="en-US" sz="2400" b="0" dirty="0">
                <a:solidFill>
                  <a:srgbClr val="0070C0"/>
                </a:solidFill>
              </a:rPr>
              <a:t>Indicators available for selection.</a:t>
            </a:r>
          </a:p>
          <a:p>
            <a:pPr lvl="1"/>
            <a:r>
              <a:rPr lang="en-US" sz="2400" b="0" dirty="0">
                <a:solidFill>
                  <a:srgbClr val="0070C0"/>
                </a:solidFill>
              </a:rPr>
              <a:t>Progress targets.</a:t>
            </a:r>
          </a:p>
          <a:p>
            <a:pPr lvl="4"/>
            <a:endParaRPr lang="en-US" altLang="en-US" dirty="0"/>
          </a:p>
          <a:p>
            <a:pPr lvl="4"/>
            <a:endParaRPr lang="en-US" altLang="en-US" dirty="0"/>
          </a:p>
          <a:p>
            <a:pPr lvl="4"/>
            <a:endParaRPr lang="en-US" altLang="en-US" dirty="0"/>
          </a:p>
          <a:p>
            <a:pPr lvl="4"/>
            <a:endParaRPr lang="en-US" altLang="en-US" dirty="0"/>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23</a:t>
            </a:fld>
            <a:endParaRPr lang="en-US" altLang="en-US" sz="1400" b="0">
              <a:solidFill>
                <a:schemeClr val="tx1"/>
              </a:solidFill>
              <a:latin typeface="CartoGothic Std" pitchFamily="34" charset="0"/>
            </a:endParaRPr>
          </a:p>
        </p:txBody>
      </p:sp>
      <p:sp>
        <p:nvSpPr>
          <p:cNvPr id="3" name="Title 2">
            <a:extLst>
              <a:ext uri="{FF2B5EF4-FFF2-40B4-BE49-F238E27FC236}">
                <a16:creationId xmlns:a16="http://schemas.microsoft.com/office/drawing/2014/main" id="{96B621B5-F030-467E-8BF9-039DEECCA11F}"/>
              </a:ext>
            </a:extLst>
          </p:cNvPr>
          <p:cNvSpPr>
            <a:spLocks noGrp="1"/>
          </p:cNvSpPr>
          <p:nvPr>
            <p:ph type="title"/>
          </p:nvPr>
        </p:nvSpPr>
        <p:spPr>
          <a:xfrm>
            <a:off x="412018" y="0"/>
            <a:ext cx="8274782" cy="847471"/>
          </a:xfrm>
        </p:spPr>
        <p:txBody>
          <a:bodyPr/>
          <a:lstStyle/>
          <a:p>
            <a:r>
              <a:rPr lang="en-US" dirty="0"/>
              <a:t>Demonstrable Improvement</a:t>
            </a:r>
          </a:p>
        </p:txBody>
      </p:sp>
    </p:spTree>
    <p:extLst>
      <p:ext uri="{BB962C8B-B14F-4D97-AF65-F5344CB8AC3E}">
        <p14:creationId xmlns:p14="http://schemas.microsoft.com/office/powerpoint/2010/main" val="8801253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r>
              <a:rPr lang="en-US" sz="2000" dirty="0"/>
              <a:t>Cohort 1 Schools:</a:t>
            </a:r>
            <a:endParaRPr lang="en-US" sz="2000" b="0" dirty="0">
              <a:solidFill>
                <a:srgbClr val="0070C0"/>
              </a:solidFill>
            </a:endParaRPr>
          </a:p>
          <a:p>
            <a:pPr marL="342900" indent="-342900">
              <a:buFont typeface="Arial" panose="020B0604020202020204" pitchFamily="34" charset="0"/>
              <a:buChar char="•"/>
            </a:pPr>
            <a:r>
              <a:rPr lang="en-US" sz="2000" b="0" dirty="0">
                <a:solidFill>
                  <a:srgbClr val="0070C0"/>
                </a:solidFill>
              </a:rPr>
              <a:t>DI Determinations for Cohort 1 Schools will be made using the </a:t>
            </a:r>
            <a:r>
              <a:rPr lang="en-US" sz="2000" u="sng" dirty="0">
                <a:solidFill>
                  <a:srgbClr val="0070C0"/>
                </a:solidFill>
              </a:rPr>
              <a:t>existing methodology</a:t>
            </a:r>
            <a:r>
              <a:rPr lang="en-US" sz="2000" b="0" dirty="0">
                <a:solidFill>
                  <a:srgbClr val="0070C0"/>
                </a:solidFill>
              </a:rPr>
              <a:t> and indicators selected for these schools. New Progress Targets will be determined and provided to these schools.</a:t>
            </a:r>
          </a:p>
          <a:p>
            <a:pPr lvl="1"/>
            <a:r>
              <a:rPr lang="en-US" sz="1800" b="0" dirty="0">
                <a:solidFill>
                  <a:srgbClr val="0070C0"/>
                </a:solidFill>
              </a:rPr>
              <a:t>If necessary, changes may be made to DI indicators assigned to these schools in a manner consistent with current methodology.</a:t>
            </a:r>
          </a:p>
          <a:p>
            <a:pPr marL="342900" indent="-342900">
              <a:buFont typeface="Arial" panose="020B0604020202020204" pitchFamily="34" charset="0"/>
              <a:buChar char="•"/>
            </a:pPr>
            <a:r>
              <a:rPr lang="en-US" sz="2000" b="0" dirty="0">
                <a:solidFill>
                  <a:srgbClr val="0070C0"/>
                </a:solidFill>
              </a:rPr>
              <a:t>Additionally, Cohort 1 Schools will be assigned new Level 1 indicators and will have the opportunity to select new Level 2 indicators based on the </a:t>
            </a:r>
            <a:r>
              <a:rPr lang="en-US" sz="2000" u="sng" dirty="0">
                <a:solidFill>
                  <a:srgbClr val="0070C0"/>
                </a:solidFill>
              </a:rPr>
              <a:t>revised methodology</a:t>
            </a:r>
            <a:r>
              <a:rPr lang="en-US" sz="2000" b="0" dirty="0">
                <a:solidFill>
                  <a:srgbClr val="0070C0"/>
                </a:solidFill>
              </a:rPr>
              <a:t> for DI determinations beginning with the 2019-20 school year.</a:t>
            </a:r>
          </a:p>
          <a:p>
            <a:pPr lvl="4"/>
            <a:endParaRPr lang="en-US" altLang="en-US" dirty="0"/>
          </a:p>
          <a:p>
            <a:pPr lvl="4"/>
            <a:endParaRPr lang="en-US" altLang="en-US" dirty="0"/>
          </a:p>
          <a:p>
            <a:pPr lvl="4"/>
            <a:endParaRPr lang="en-US" altLang="en-US" dirty="0"/>
          </a:p>
          <a:p>
            <a:pPr lvl="4"/>
            <a:endParaRPr lang="en-US" altLang="en-US" dirty="0"/>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24</a:t>
            </a:fld>
            <a:endParaRPr lang="en-US" altLang="en-US" sz="1400" b="0">
              <a:solidFill>
                <a:schemeClr val="tx1"/>
              </a:solidFill>
              <a:latin typeface="CartoGothic Std" pitchFamily="34" charset="0"/>
            </a:endParaRPr>
          </a:p>
        </p:txBody>
      </p:sp>
      <p:sp>
        <p:nvSpPr>
          <p:cNvPr id="3" name="Title 2">
            <a:extLst>
              <a:ext uri="{FF2B5EF4-FFF2-40B4-BE49-F238E27FC236}">
                <a16:creationId xmlns:a16="http://schemas.microsoft.com/office/drawing/2014/main" id="{96B621B5-F030-467E-8BF9-039DEECCA11F}"/>
              </a:ext>
            </a:extLst>
          </p:cNvPr>
          <p:cNvSpPr>
            <a:spLocks noGrp="1"/>
          </p:cNvSpPr>
          <p:nvPr>
            <p:ph type="title"/>
          </p:nvPr>
        </p:nvSpPr>
        <p:spPr>
          <a:xfrm>
            <a:off x="412018" y="0"/>
            <a:ext cx="8274782" cy="847471"/>
          </a:xfrm>
        </p:spPr>
        <p:txBody>
          <a:bodyPr/>
          <a:lstStyle/>
          <a:p>
            <a:r>
              <a:rPr lang="en-US" dirty="0"/>
              <a:t>DI Determinations for 2018-19: Cohort 1</a:t>
            </a:r>
          </a:p>
        </p:txBody>
      </p:sp>
    </p:spTree>
    <p:extLst>
      <p:ext uri="{BB962C8B-B14F-4D97-AF65-F5344CB8AC3E}">
        <p14:creationId xmlns:p14="http://schemas.microsoft.com/office/powerpoint/2010/main" val="27618271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r>
              <a:rPr lang="en-US" sz="2000" dirty="0"/>
              <a:t>Cohort 2 Schools:</a:t>
            </a:r>
            <a:endParaRPr lang="en-US" sz="2000" b="0" dirty="0">
              <a:solidFill>
                <a:srgbClr val="0070C0"/>
              </a:solidFill>
            </a:endParaRPr>
          </a:p>
          <a:p>
            <a:pPr marL="342900" indent="-342900">
              <a:buFont typeface="Arial" panose="020B0604020202020204" pitchFamily="34" charset="0"/>
              <a:buChar char="•"/>
            </a:pPr>
            <a:r>
              <a:rPr lang="en-US" sz="2000" b="0" dirty="0">
                <a:solidFill>
                  <a:srgbClr val="0070C0"/>
                </a:solidFill>
              </a:rPr>
              <a:t>DI Determinations for Cohort 2 Schools will </a:t>
            </a:r>
            <a:r>
              <a:rPr lang="en-US" sz="2000" u="sng" dirty="0">
                <a:solidFill>
                  <a:srgbClr val="0070C0"/>
                </a:solidFill>
              </a:rPr>
              <a:t>not</a:t>
            </a:r>
            <a:r>
              <a:rPr lang="en-US" sz="2000" b="0" dirty="0">
                <a:solidFill>
                  <a:srgbClr val="0070C0"/>
                </a:solidFill>
              </a:rPr>
              <a:t> be made for the 2018-19 school year. </a:t>
            </a:r>
          </a:p>
          <a:p>
            <a:pPr marL="342900" indent="-342900">
              <a:buFont typeface="Arial" panose="020B0604020202020204" pitchFamily="34" charset="0"/>
              <a:buChar char="•"/>
            </a:pPr>
            <a:r>
              <a:rPr lang="en-US" sz="2000" b="0" dirty="0">
                <a:solidFill>
                  <a:srgbClr val="0070C0"/>
                </a:solidFill>
              </a:rPr>
              <a:t>Schools will receive a DI index </a:t>
            </a:r>
            <a:r>
              <a:rPr lang="en-US" sz="2000" u="sng" dirty="0">
                <a:solidFill>
                  <a:srgbClr val="0070C0"/>
                </a:solidFill>
              </a:rPr>
              <a:t>for informational purposes only</a:t>
            </a:r>
            <a:r>
              <a:rPr lang="en-US" sz="2000" b="0" dirty="0">
                <a:solidFill>
                  <a:srgbClr val="0070C0"/>
                </a:solidFill>
              </a:rPr>
              <a:t>. </a:t>
            </a:r>
          </a:p>
          <a:p>
            <a:pPr marL="342900" indent="-342900">
              <a:buFont typeface="Arial" panose="020B0604020202020204" pitchFamily="34" charset="0"/>
              <a:buChar char="•"/>
            </a:pPr>
            <a:r>
              <a:rPr lang="en-US" sz="2000" b="0" dirty="0">
                <a:solidFill>
                  <a:srgbClr val="0070C0"/>
                </a:solidFill>
              </a:rPr>
              <a:t>Schools will be assigned new Level 1 indicators and will have the opportunity to select new Level 2 indicators based on the </a:t>
            </a:r>
            <a:r>
              <a:rPr lang="en-US" sz="2000" u="sng" dirty="0">
                <a:solidFill>
                  <a:srgbClr val="0070C0"/>
                </a:solidFill>
              </a:rPr>
              <a:t>revised methodology</a:t>
            </a:r>
            <a:r>
              <a:rPr lang="en-US" sz="2000" b="0" dirty="0">
                <a:solidFill>
                  <a:srgbClr val="0070C0"/>
                </a:solidFill>
              </a:rPr>
              <a:t> for DI determinations beginning with the 2019-20 school year.</a:t>
            </a:r>
          </a:p>
          <a:p>
            <a:pPr marL="342900" indent="-342900">
              <a:buFont typeface="Arial" panose="020B0604020202020204" pitchFamily="34" charset="0"/>
              <a:buChar char="•"/>
            </a:pPr>
            <a:r>
              <a:rPr lang="en-US" sz="2000" b="0" dirty="0">
                <a:solidFill>
                  <a:srgbClr val="0070C0"/>
                </a:solidFill>
              </a:rPr>
              <a:t>Schools that select a DTSDE indicator will not receive a determination for that indicator in the 2018-19 school year.</a:t>
            </a:r>
          </a:p>
          <a:p>
            <a:pPr lvl="4"/>
            <a:endParaRPr lang="en-US" altLang="en-US" dirty="0"/>
          </a:p>
          <a:p>
            <a:pPr lvl="4"/>
            <a:endParaRPr lang="en-US" altLang="en-US" dirty="0"/>
          </a:p>
          <a:p>
            <a:pPr lvl="4"/>
            <a:endParaRPr lang="en-US" altLang="en-US" dirty="0"/>
          </a:p>
          <a:p>
            <a:pPr lvl="4"/>
            <a:endParaRPr lang="en-US" altLang="en-US" dirty="0"/>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25</a:t>
            </a:fld>
            <a:endParaRPr lang="en-US" altLang="en-US" sz="1400" b="0">
              <a:solidFill>
                <a:schemeClr val="tx1"/>
              </a:solidFill>
              <a:latin typeface="CartoGothic Std" pitchFamily="34" charset="0"/>
            </a:endParaRPr>
          </a:p>
        </p:txBody>
      </p:sp>
      <p:sp>
        <p:nvSpPr>
          <p:cNvPr id="3" name="Title 2">
            <a:extLst>
              <a:ext uri="{FF2B5EF4-FFF2-40B4-BE49-F238E27FC236}">
                <a16:creationId xmlns:a16="http://schemas.microsoft.com/office/drawing/2014/main" id="{96B621B5-F030-467E-8BF9-039DEECCA11F}"/>
              </a:ext>
            </a:extLst>
          </p:cNvPr>
          <p:cNvSpPr>
            <a:spLocks noGrp="1"/>
          </p:cNvSpPr>
          <p:nvPr>
            <p:ph type="title"/>
          </p:nvPr>
        </p:nvSpPr>
        <p:spPr>
          <a:xfrm>
            <a:off x="412018" y="0"/>
            <a:ext cx="8274782" cy="847471"/>
          </a:xfrm>
        </p:spPr>
        <p:txBody>
          <a:bodyPr/>
          <a:lstStyle/>
          <a:p>
            <a:r>
              <a:rPr lang="en-US" dirty="0"/>
              <a:t>DI Determinations for 2018-19: Cohort 2</a:t>
            </a:r>
          </a:p>
        </p:txBody>
      </p:sp>
    </p:spTree>
    <p:extLst>
      <p:ext uri="{BB962C8B-B14F-4D97-AF65-F5344CB8AC3E}">
        <p14:creationId xmlns:p14="http://schemas.microsoft.com/office/powerpoint/2010/main" val="2305104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r>
              <a:rPr lang="en-US" dirty="0"/>
              <a:t>Cohort 1 and Cohort 2 Schools:</a:t>
            </a:r>
            <a:endParaRPr lang="en-US" b="0" dirty="0">
              <a:solidFill>
                <a:srgbClr val="0070C0"/>
              </a:solidFill>
            </a:endParaRPr>
          </a:p>
          <a:p>
            <a:pPr marL="342900" indent="-342900">
              <a:buFont typeface="Arial" panose="020B0604020202020204" pitchFamily="34" charset="0"/>
              <a:buChar char="•"/>
            </a:pPr>
            <a:r>
              <a:rPr lang="en-US" b="0" dirty="0">
                <a:solidFill>
                  <a:srgbClr val="0070C0"/>
                </a:solidFill>
              </a:rPr>
              <a:t>DI Determinations for both Cohorts will be made using the revised methodology and the new indicators selected for these schools.</a:t>
            </a:r>
          </a:p>
          <a:p>
            <a:pPr marL="342900" indent="-342900">
              <a:buFont typeface="Arial" panose="020B0604020202020204" pitchFamily="34" charset="0"/>
              <a:buChar char="•"/>
            </a:pPr>
            <a:r>
              <a:rPr lang="en-US" b="0" dirty="0">
                <a:solidFill>
                  <a:srgbClr val="0070C0"/>
                </a:solidFill>
              </a:rPr>
              <a:t>More rigorous Progress Targets will be used in each subsequent year.</a:t>
            </a:r>
            <a:endParaRPr lang="en-US" altLang="en-US" dirty="0"/>
          </a:p>
          <a:p>
            <a:pPr lvl="4"/>
            <a:endParaRPr lang="en-US" altLang="en-US" dirty="0"/>
          </a:p>
          <a:p>
            <a:pPr lvl="4"/>
            <a:endParaRPr lang="en-US" altLang="en-US" dirty="0"/>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26</a:t>
            </a:fld>
            <a:endParaRPr lang="en-US" altLang="en-US" sz="1400" b="0">
              <a:solidFill>
                <a:schemeClr val="tx1"/>
              </a:solidFill>
              <a:latin typeface="CartoGothic Std" pitchFamily="34" charset="0"/>
            </a:endParaRPr>
          </a:p>
        </p:txBody>
      </p:sp>
      <p:sp>
        <p:nvSpPr>
          <p:cNvPr id="3" name="Title 2">
            <a:extLst>
              <a:ext uri="{FF2B5EF4-FFF2-40B4-BE49-F238E27FC236}">
                <a16:creationId xmlns:a16="http://schemas.microsoft.com/office/drawing/2014/main" id="{96B621B5-F030-467E-8BF9-039DEECCA11F}"/>
              </a:ext>
            </a:extLst>
          </p:cNvPr>
          <p:cNvSpPr>
            <a:spLocks noGrp="1"/>
          </p:cNvSpPr>
          <p:nvPr>
            <p:ph type="title"/>
          </p:nvPr>
        </p:nvSpPr>
        <p:spPr>
          <a:xfrm>
            <a:off x="412018" y="0"/>
            <a:ext cx="8427182" cy="847471"/>
          </a:xfrm>
        </p:spPr>
        <p:txBody>
          <a:bodyPr/>
          <a:lstStyle/>
          <a:p>
            <a:r>
              <a:rPr lang="en-US" dirty="0"/>
              <a:t>DI Determinations for 2019-20 and 2020-21</a:t>
            </a:r>
          </a:p>
        </p:txBody>
      </p:sp>
    </p:spTree>
    <p:extLst>
      <p:ext uri="{BB962C8B-B14F-4D97-AF65-F5344CB8AC3E}">
        <p14:creationId xmlns:p14="http://schemas.microsoft.com/office/powerpoint/2010/main" val="8801253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r>
              <a:rPr lang="en-US" dirty="0"/>
              <a:t>Cohort 1 and Cohort 2 Schools:</a:t>
            </a:r>
          </a:p>
          <a:p>
            <a:pPr marL="342900" indent="-342900">
              <a:buFont typeface="Arial" panose="020B0604020202020204" pitchFamily="34" charset="0"/>
              <a:buChar char="•"/>
            </a:pPr>
            <a:r>
              <a:rPr lang="en-US" sz="2000" b="0" dirty="0">
                <a:solidFill>
                  <a:srgbClr val="0070C0"/>
                </a:solidFill>
              </a:rPr>
              <a:t>Schools will be removed from Receivership at the end of the school year in which the school is not identified as a Comprehensive Support and Improvement School.</a:t>
            </a:r>
          </a:p>
          <a:p>
            <a:pPr marL="342900" indent="-342900">
              <a:buFont typeface="Arial" panose="020B0604020202020204" pitchFamily="34" charset="0"/>
              <a:buChar char="•"/>
            </a:pPr>
            <a:r>
              <a:rPr lang="en-US" sz="2000" b="0" dirty="0">
                <a:solidFill>
                  <a:srgbClr val="0070C0"/>
                </a:solidFill>
              </a:rPr>
              <a:t>The first opportunity for removal will be as of June 2021 based on 2018-19 and 2019-20 school year results.</a:t>
            </a:r>
          </a:p>
          <a:p>
            <a:pPr marL="342900" indent="-342900">
              <a:buFont typeface="Arial" panose="020B0604020202020204" pitchFamily="34" charset="0"/>
              <a:buChar char="•"/>
            </a:pPr>
            <a:r>
              <a:rPr lang="en-US" sz="2000" b="0" dirty="0">
                <a:solidFill>
                  <a:srgbClr val="0070C0"/>
                </a:solidFill>
              </a:rPr>
              <a:t>Making DI does not determine whether a school is placed into or removed from Receivership.</a:t>
            </a:r>
          </a:p>
          <a:p>
            <a:r>
              <a:rPr lang="en-US" dirty="0"/>
              <a:t>Other Schools:</a:t>
            </a:r>
          </a:p>
          <a:p>
            <a:pPr marL="342900" indent="-342900">
              <a:buFont typeface="Arial" panose="020B0604020202020204" pitchFamily="34" charset="0"/>
              <a:buChar char="•"/>
            </a:pPr>
            <a:r>
              <a:rPr lang="en-US" sz="2000" b="0" dirty="0">
                <a:solidFill>
                  <a:srgbClr val="0070C0"/>
                </a:solidFill>
              </a:rPr>
              <a:t>For current schools in Receivership that are </a:t>
            </a:r>
            <a:r>
              <a:rPr lang="en-US" sz="2000" u="sng" dirty="0">
                <a:solidFill>
                  <a:srgbClr val="0070C0"/>
                </a:solidFill>
              </a:rPr>
              <a:t>not</a:t>
            </a:r>
            <a:r>
              <a:rPr lang="en-US" sz="2000" b="0" dirty="0">
                <a:solidFill>
                  <a:srgbClr val="0070C0"/>
                </a:solidFill>
              </a:rPr>
              <a:t> identified as CSI based on 2017-18 school year results, removal will occur at the end of the 2018-19 school year.</a:t>
            </a:r>
          </a:p>
          <a:p>
            <a:pPr lvl="4"/>
            <a:endParaRPr lang="en-US" altLang="en-US" dirty="0"/>
          </a:p>
          <a:p>
            <a:pPr lvl="4"/>
            <a:endParaRPr lang="en-US" altLang="en-US" dirty="0"/>
          </a:p>
          <a:p>
            <a:pPr lvl="4"/>
            <a:endParaRPr lang="en-US" altLang="en-US" dirty="0"/>
          </a:p>
          <a:p>
            <a:pPr lvl="4"/>
            <a:endParaRPr lang="en-US" altLang="en-US" dirty="0"/>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27</a:t>
            </a:fld>
            <a:endParaRPr lang="en-US" altLang="en-US" sz="1400" b="0">
              <a:solidFill>
                <a:schemeClr val="tx1"/>
              </a:solidFill>
              <a:latin typeface="CartoGothic Std" pitchFamily="34" charset="0"/>
            </a:endParaRPr>
          </a:p>
        </p:txBody>
      </p:sp>
      <p:sp>
        <p:nvSpPr>
          <p:cNvPr id="3" name="Title 2">
            <a:extLst>
              <a:ext uri="{FF2B5EF4-FFF2-40B4-BE49-F238E27FC236}">
                <a16:creationId xmlns:a16="http://schemas.microsoft.com/office/drawing/2014/main" id="{96B621B5-F030-467E-8BF9-039DEECCA11F}"/>
              </a:ext>
            </a:extLst>
          </p:cNvPr>
          <p:cNvSpPr>
            <a:spLocks noGrp="1"/>
          </p:cNvSpPr>
          <p:nvPr>
            <p:ph type="title"/>
          </p:nvPr>
        </p:nvSpPr>
        <p:spPr>
          <a:xfrm>
            <a:off x="412018" y="0"/>
            <a:ext cx="8274782" cy="847471"/>
          </a:xfrm>
        </p:spPr>
        <p:txBody>
          <a:bodyPr/>
          <a:lstStyle/>
          <a:p>
            <a:r>
              <a:rPr lang="en-US" dirty="0"/>
              <a:t>How a School Exits Receivership</a:t>
            </a:r>
          </a:p>
        </p:txBody>
      </p:sp>
    </p:spTree>
    <p:extLst>
      <p:ext uri="{BB962C8B-B14F-4D97-AF65-F5344CB8AC3E}">
        <p14:creationId xmlns:p14="http://schemas.microsoft.com/office/powerpoint/2010/main" val="8801253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r>
              <a:rPr lang="en-US" dirty="0"/>
              <a:t>Cohort 1 Schools: </a:t>
            </a:r>
          </a:p>
          <a:p>
            <a:pPr marL="342900" indent="-342900">
              <a:buFont typeface="Arial" panose="020B0604020202020204" pitchFamily="34" charset="0"/>
              <a:buChar char="•"/>
            </a:pPr>
            <a:r>
              <a:rPr lang="en-US" b="0" dirty="0">
                <a:solidFill>
                  <a:srgbClr val="0070C0"/>
                </a:solidFill>
              </a:rPr>
              <a:t>For the 2018-19 school year, schools will be assigned Level 1 indicators </a:t>
            </a:r>
            <a:r>
              <a:rPr lang="en-US" b="0" u="sng" dirty="0">
                <a:solidFill>
                  <a:srgbClr val="0070C0"/>
                </a:solidFill>
              </a:rPr>
              <a:t>and</a:t>
            </a:r>
            <a:r>
              <a:rPr lang="en-US" b="0" dirty="0">
                <a:solidFill>
                  <a:srgbClr val="0070C0"/>
                </a:solidFill>
              </a:rPr>
              <a:t> will be allowed to make revisions to Level 2 indicators with applicable goals and targets no later than for 4 weeks following notification regarding indicators, using the existing methodology.</a:t>
            </a:r>
          </a:p>
          <a:p>
            <a:r>
              <a:rPr lang="en-US" dirty="0"/>
              <a:t>Cohort 1 and Cohort 2 Schools: </a:t>
            </a:r>
          </a:p>
          <a:p>
            <a:pPr marL="342900" indent="-342900">
              <a:buFont typeface="Arial" panose="020B0604020202020204" pitchFamily="34" charset="0"/>
              <a:buChar char="•"/>
            </a:pPr>
            <a:r>
              <a:rPr lang="en-US" b="0" dirty="0">
                <a:solidFill>
                  <a:srgbClr val="0070C0"/>
                </a:solidFill>
              </a:rPr>
              <a:t>For 2019-20 and subsequent school years, schools will be assigned Level 1 indicators </a:t>
            </a:r>
            <a:r>
              <a:rPr lang="en-US" b="0" u="sng" dirty="0">
                <a:solidFill>
                  <a:srgbClr val="0070C0"/>
                </a:solidFill>
              </a:rPr>
              <a:t>and</a:t>
            </a:r>
            <a:r>
              <a:rPr lang="en-US" b="0" dirty="0">
                <a:solidFill>
                  <a:srgbClr val="0070C0"/>
                </a:solidFill>
              </a:rPr>
              <a:t> allowed to select Level 2 indicators for use for with applicable  targets no later than 6 weeks</a:t>
            </a:r>
            <a:r>
              <a:rPr lang="en-US" b="0" dirty="0">
                <a:solidFill>
                  <a:srgbClr val="FF0000"/>
                </a:solidFill>
              </a:rPr>
              <a:t> </a:t>
            </a:r>
            <a:r>
              <a:rPr lang="en-US" b="0" dirty="0">
                <a:solidFill>
                  <a:srgbClr val="0070C0"/>
                </a:solidFill>
              </a:rPr>
              <a:t>following identification.</a:t>
            </a:r>
          </a:p>
          <a:p>
            <a:pPr lvl="4"/>
            <a:endParaRPr lang="en-US" altLang="en-US" dirty="0"/>
          </a:p>
          <a:p>
            <a:pPr lvl="4"/>
            <a:endParaRPr lang="en-US" altLang="en-US" dirty="0"/>
          </a:p>
          <a:p>
            <a:pPr lvl="4"/>
            <a:endParaRPr lang="en-US" altLang="en-US" dirty="0"/>
          </a:p>
          <a:p>
            <a:pPr lvl="4"/>
            <a:endParaRPr lang="en-US" altLang="en-US" dirty="0"/>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28</a:t>
            </a:fld>
            <a:endParaRPr lang="en-US" altLang="en-US" sz="1400" b="0">
              <a:solidFill>
                <a:schemeClr val="tx1"/>
              </a:solidFill>
              <a:latin typeface="CartoGothic Std" pitchFamily="34" charset="0"/>
            </a:endParaRPr>
          </a:p>
        </p:txBody>
      </p:sp>
      <p:sp>
        <p:nvSpPr>
          <p:cNvPr id="3" name="Title 2">
            <a:extLst>
              <a:ext uri="{FF2B5EF4-FFF2-40B4-BE49-F238E27FC236}">
                <a16:creationId xmlns:a16="http://schemas.microsoft.com/office/drawing/2014/main" id="{96B621B5-F030-467E-8BF9-039DEECCA11F}"/>
              </a:ext>
            </a:extLst>
          </p:cNvPr>
          <p:cNvSpPr>
            <a:spLocks noGrp="1"/>
          </p:cNvSpPr>
          <p:nvPr>
            <p:ph type="title"/>
          </p:nvPr>
        </p:nvSpPr>
        <p:spPr>
          <a:xfrm>
            <a:off x="412018" y="0"/>
            <a:ext cx="8274782" cy="847471"/>
          </a:xfrm>
        </p:spPr>
        <p:txBody>
          <a:bodyPr/>
          <a:lstStyle/>
          <a:p>
            <a:r>
              <a:rPr lang="en-US" dirty="0"/>
              <a:t>Timeline for Indicator Selection</a:t>
            </a:r>
          </a:p>
        </p:txBody>
      </p:sp>
    </p:spTree>
    <p:extLst>
      <p:ext uri="{BB962C8B-B14F-4D97-AF65-F5344CB8AC3E}">
        <p14:creationId xmlns:p14="http://schemas.microsoft.com/office/powerpoint/2010/main" val="16518714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8274050" cy="4895850"/>
          </a:xfrm>
        </p:spPr>
        <p:txBody>
          <a:bodyPr/>
          <a:lstStyle/>
          <a:p>
            <a:pPr marL="342900" indent="-342900">
              <a:buFont typeface="Arial" panose="020B0604020202020204" pitchFamily="34" charset="0"/>
              <a:buChar char="•"/>
            </a:pPr>
            <a:r>
              <a:rPr lang="en-US" dirty="0">
                <a:solidFill>
                  <a:srgbClr val="0070C0"/>
                </a:solidFill>
              </a:rPr>
              <a:t>Participate in NYSED Webinar for schools, which will occur once information on assigned Level 1 indicators and eligible Level 2 indicators have been provided to districts.</a:t>
            </a:r>
          </a:p>
          <a:p>
            <a:pPr marL="342900" indent="-342900">
              <a:buFont typeface="Arial" panose="020B0604020202020204" pitchFamily="34" charset="0"/>
              <a:buChar char="•"/>
            </a:pPr>
            <a:r>
              <a:rPr lang="en-US" dirty="0">
                <a:solidFill>
                  <a:srgbClr val="0070C0"/>
                </a:solidFill>
              </a:rPr>
              <a:t>Discuss selection of Demonstrable Indicators with the school’s Community Engagement Team.</a:t>
            </a:r>
          </a:p>
          <a:p>
            <a:pPr marL="342900" indent="-342900">
              <a:buFont typeface="Arial" panose="020B0604020202020204" pitchFamily="34" charset="0"/>
              <a:buChar char="•"/>
            </a:pPr>
            <a:r>
              <a:rPr lang="en-US" dirty="0">
                <a:solidFill>
                  <a:srgbClr val="0070C0"/>
                </a:solidFill>
              </a:rPr>
              <a:t>Submit the file with the selected indicators to:</a:t>
            </a:r>
            <a:r>
              <a:rPr lang="en-US" u="sng" dirty="0">
                <a:solidFill>
                  <a:srgbClr val="0070C0"/>
                </a:solidFill>
              </a:rPr>
              <a:t> </a:t>
            </a:r>
            <a:r>
              <a:rPr lang="en-US" u="sng" dirty="0">
                <a:solidFill>
                  <a:srgbClr val="0070C0"/>
                </a:solidFill>
                <a:hlinkClick r:id="rId2"/>
              </a:rPr>
              <a:t>accountinfo</a:t>
            </a:r>
            <a:r>
              <a:rPr lang="en-US" dirty="0">
                <a:hlinkClick r:id="rId2"/>
              </a:rPr>
              <a:t>@nysed.gov</a:t>
            </a:r>
            <a:r>
              <a:rPr lang="en-US" dirty="0"/>
              <a:t>.</a:t>
            </a:r>
            <a:endParaRPr lang="en-US" dirty="0">
              <a:solidFill>
                <a:srgbClr val="0070C0"/>
              </a:solidFill>
            </a:endParaRPr>
          </a:p>
          <a:p>
            <a:pPr marL="342900" indent="-342900">
              <a:buFont typeface="Arial" panose="020B0604020202020204" pitchFamily="34" charset="0"/>
              <a:buChar char="•"/>
            </a:pPr>
            <a:r>
              <a:rPr lang="en-US" dirty="0">
                <a:solidFill>
                  <a:srgbClr val="0070C0"/>
                </a:solidFill>
              </a:rPr>
              <a:t>Call (718) 722-4553 or send an e-mail to</a:t>
            </a:r>
            <a:r>
              <a:rPr lang="en-US" u="sng" dirty="0">
                <a:solidFill>
                  <a:srgbClr val="0070C0"/>
                </a:solidFill>
              </a:rPr>
              <a:t> </a:t>
            </a:r>
            <a:r>
              <a:rPr lang="en-US" u="sng" dirty="0">
                <a:solidFill>
                  <a:srgbClr val="0070C0"/>
                </a:solidFill>
                <a:hlinkClick r:id="rId2"/>
              </a:rPr>
              <a:t>accountinfo</a:t>
            </a:r>
            <a:r>
              <a:rPr lang="en-US" dirty="0">
                <a:hlinkClick r:id="rId2"/>
              </a:rPr>
              <a:t>@nysed.gov</a:t>
            </a:r>
            <a:r>
              <a:rPr lang="en-US" dirty="0"/>
              <a:t> </a:t>
            </a:r>
            <a:r>
              <a:rPr lang="en-US" dirty="0">
                <a:solidFill>
                  <a:srgbClr val="0070C0"/>
                </a:solidFill>
              </a:rPr>
              <a:t>for technical assistance.</a:t>
            </a:r>
          </a:p>
          <a:p>
            <a:pPr marL="342900" indent="-342900">
              <a:buFont typeface="Arial" panose="020B0604020202020204" pitchFamily="34" charset="0"/>
              <a:buChar char="•"/>
            </a:pPr>
            <a:r>
              <a:rPr lang="en-US" dirty="0">
                <a:solidFill>
                  <a:srgbClr val="0070C0"/>
                </a:solidFill>
              </a:rPr>
              <a:t>Submit questions to: </a:t>
            </a:r>
            <a:r>
              <a:rPr lang="en-US" u="sng" dirty="0">
                <a:solidFill>
                  <a:srgbClr val="0070C0"/>
                </a:solidFill>
                <a:hlinkClick r:id="rId2"/>
              </a:rPr>
              <a:t>accountinfo</a:t>
            </a:r>
            <a:r>
              <a:rPr lang="en-US" dirty="0">
                <a:solidFill>
                  <a:srgbClr val="0070C0"/>
                </a:solidFill>
                <a:hlinkClick r:id="rId2"/>
              </a:rPr>
              <a:t>@nysed.gov</a:t>
            </a:r>
            <a:r>
              <a:rPr lang="en-US" dirty="0">
                <a:solidFill>
                  <a:srgbClr val="0070C0"/>
                </a:solidFill>
              </a:rPr>
              <a:t>.</a:t>
            </a:r>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29</a:t>
            </a:fld>
            <a:endParaRPr lang="en-US" altLang="en-US" sz="1400" b="0">
              <a:solidFill>
                <a:schemeClr val="tx1"/>
              </a:solidFill>
              <a:latin typeface="CartoGothic Std" pitchFamily="34" charset="0"/>
            </a:endParaRPr>
          </a:p>
        </p:txBody>
      </p:sp>
      <p:sp>
        <p:nvSpPr>
          <p:cNvPr id="3" name="Title 2">
            <a:extLst>
              <a:ext uri="{FF2B5EF4-FFF2-40B4-BE49-F238E27FC236}">
                <a16:creationId xmlns:a16="http://schemas.microsoft.com/office/drawing/2014/main" id="{96B621B5-F030-467E-8BF9-039DEECCA11F}"/>
              </a:ext>
            </a:extLst>
          </p:cNvPr>
          <p:cNvSpPr>
            <a:spLocks noGrp="1"/>
          </p:cNvSpPr>
          <p:nvPr>
            <p:ph type="title"/>
          </p:nvPr>
        </p:nvSpPr>
        <p:spPr>
          <a:xfrm>
            <a:off x="412018" y="0"/>
            <a:ext cx="8274782" cy="847471"/>
          </a:xfrm>
        </p:spPr>
        <p:txBody>
          <a:bodyPr/>
          <a:lstStyle/>
          <a:p>
            <a:r>
              <a:rPr lang="en-US" dirty="0"/>
              <a:t>Next Steps</a:t>
            </a:r>
          </a:p>
        </p:txBody>
      </p:sp>
    </p:spTree>
    <p:extLst>
      <p:ext uri="{BB962C8B-B14F-4D97-AF65-F5344CB8AC3E}">
        <p14:creationId xmlns:p14="http://schemas.microsoft.com/office/powerpoint/2010/main" val="4194148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solidFill>
                  <a:srgbClr val="0070C0"/>
                </a:solidFill>
                <a:latin typeface="Rockwell" panose="02060603020205020403" pitchFamily="18" charset="0"/>
              </a:rPr>
              <a:t>1. Demonstrable Improvement Process Overview</a:t>
            </a:r>
            <a:endParaRPr lang="en-US" dirty="0"/>
          </a:p>
        </p:txBody>
      </p:sp>
    </p:spTree>
    <p:extLst>
      <p:ext uri="{BB962C8B-B14F-4D97-AF65-F5344CB8AC3E}">
        <p14:creationId xmlns:p14="http://schemas.microsoft.com/office/powerpoint/2010/main" val="11920755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solidFill>
                  <a:srgbClr val="0070C0"/>
                </a:solidFill>
                <a:latin typeface="Rockwell" panose="02060603020205020403" pitchFamily="18" charset="0"/>
              </a:rPr>
              <a:t>Thank You</a:t>
            </a:r>
            <a:endParaRPr lang="en-US" dirty="0"/>
          </a:p>
        </p:txBody>
      </p:sp>
    </p:spTree>
    <p:extLst>
      <p:ext uri="{BB962C8B-B14F-4D97-AF65-F5344CB8AC3E}">
        <p14:creationId xmlns:p14="http://schemas.microsoft.com/office/powerpoint/2010/main" val="13427898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8274050" cy="4895850"/>
          </a:xfrm>
        </p:spPr>
        <p:txBody>
          <a:bodyPr/>
          <a:lstStyle/>
          <a:p>
            <a:r>
              <a:rPr lang="en-US" sz="2000" dirty="0">
                <a:solidFill>
                  <a:srgbClr val="0070C0"/>
                </a:solidFill>
              </a:rPr>
              <a:t>Level 1 Indicators:</a:t>
            </a:r>
          </a:p>
          <a:p>
            <a:pPr marL="342900" indent="-342900">
              <a:buFont typeface="Arial" panose="020B0604020202020204" pitchFamily="34" charset="0"/>
              <a:buChar char="•"/>
            </a:pPr>
            <a:r>
              <a:rPr lang="en-US" sz="2000" b="0" dirty="0">
                <a:solidFill>
                  <a:srgbClr val="0070C0"/>
                </a:solidFill>
              </a:rPr>
              <a:t>Level 1 Indicators are automatically assigned to the school by NYSED if the school’s baseline falls below the State Measure of Interim Progress (MIP) for that indicator (if a State MIP is available) or below the State Average (if a State MIP is not available). </a:t>
            </a:r>
          </a:p>
          <a:p>
            <a:r>
              <a:rPr lang="en-US" sz="2000" dirty="0">
                <a:solidFill>
                  <a:srgbClr val="0070C0"/>
                </a:solidFill>
              </a:rPr>
              <a:t>Level 2 Indicators:</a:t>
            </a:r>
          </a:p>
          <a:p>
            <a:pPr marL="342900" indent="-342900">
              <a:buFont typeface="Arial" panose="020B0604020202020204" pitchFamily="34" charset="0"/>
              <a:buChar char="•"/>
            </a:pPr>
            <a:r>
              <a:rPr lang="en-US" sz="2000" b="0" dirty="0">
                <a:solidFill>
                  <a:srgbClr val="0070C0"/>
                </a:solidFill>
              </a:rPr>
              <a:t>Schools have autonomy to select Level 2 Indicators. However, the Indicators must be eligible for selection.</a:t>
            </a:r>
          </a:p>
          <a:p>
            <a:pPr marL="342900" indent="-342900">
              <a:buFont typeface="Arial" panose="020B0604020202020204" pitchFamily="34" charset="0"/>
              <a:buChar char="•"/>
            </a:pPr>
            <a:r>
              <a:rPr lang="en-US" sz="2000" b="0" dirty="0">
                <a:solidFill>
                  <a:srgbClr val="0070C0"/>
                </a:solidFill>
              </a:rPr>
              <a:t>An Indicator is eligible for selection if the State MIP is available and the school baseline falls below the State MIP or, if State MIP is not available, the school baseline falls below the state average for that indicator.  </a:t>
            </a:r>
          </a:p>
          <a:p>
            <a:pPr marL="342900" indent="-342900">
              <a:buFont typeface="Arial" panose="020B0604020202020204" pitchFamily="34" charset="0"/>
              <a:buChar char="•"/>
            </a:pPr>
            <a:r>
              <a:rPr lang="en-US" sz="2000" b="0" dirty="0">
                <a:solidFill>
                  <a:srgbClr val="0070C0"/>
                </a:solidFill>
              </a:rPr>
              <a:t>Cohort 1 schools have more rigorous progress Targets than Cohort 2 schools for Level 2 indicators where State MIP is not available.</a:t>
            </a:r>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31</a:t>
            </a:fld>
            <a:endParaRPr lang="en-US" altLang="en-US" sz="1400" b="0">
              <a:solidFill>
                <a:schemeClr val="tx1"/>
              </a:solidFill>
              <a:latin typeface="CartoGothic Std" pitchFamily="34" charset="0"/>
            </a:endParaRPr>
          </a:p>
        </p:txBody>
      </p:sp>
      <p:sp>
        <p:nvSpPr>
          <p:cNvPr id="3" name="Title 2">
            <a:extLst>
              <a:ext uri="{FF2B5EF4-FFF2-40B4-BE49-F238E27FC236}">
                <a16:creationId xmlns:a16="http://schemas.microsoft.com/office/drawing/2014/main" id="{96B621B5-F030-467E-8BF9-039DEECCA11F}"/>
              </a:ext>
            </a:extLst>
          </p:cNvPr>
          <p:cNvSpPr>
            <a:spLocks noGrp="1"/>
          </p:cNvSpPr>
          <p:nvPr>
            <p:ph type="title"/>
          </p:nvPr>
        </p:nvSpPr>
        <p:spPr>
          <a:xfrm>
            <a:off x="412018" y="0"/>
            <a:ext cx="8274782" cy="847471"/>
          </a:xfrm>
        </p:spPr>
        <p:txBody>
          <a:bodyPr/>
          <a:lstStyle/>
          <a:p>
            <a:r>
              <a:rPr lang="en-US" sz="2800" dirty="0"/>
              <a:t>Appendix: Progress Targets for New Indicators</a:t>
            </a:r>
          </a:p>
        </p:txBody>
      </p:sp>
    </p:spTree>
    <p:extLst>
      <p:ext uri="{BB962C8B-B14F-4D97-AF65-F5344CB8AC3E}">
        <p14:creationId xmlns:p14="http://schemas.microsoft.com/office/powerpoint/2010/main" val="19394091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381000" y="1143000"/>
            <a:ext cx="7862888" cy="4895850"/>
          </a:xfrm>
        </p:spPr>
        <p:txBody>
          <a:bodyPr/>
          <a:lstStyle/>
          <a:p>
            <a:r>
              <a:rPr lang="en-US" dirty="0">
                <a:solidFill>
                  <a:srgbClr val="0070C0"/>
                </a:solidFill>
              </a:rPr>
              <a:t>Level 1 Indicators:</a:t>
            </a:r>
            <a:endParaRPr lang="en-US" sz="2000" dirty="0">
              <a:solidFill>
                <a:srgbClr val="0070C0"/>
              </a:solidFill>
            </a:endParaRPr>
          </a:p>
          <a:p>
            <a:endParaRPr lang="en-US" altLang="en-US" dirty="0"/>
          </a:p>
          <a:p>
            <a:pPr lvl="4"/>
            <a:endParaRPr lang="en-US" altLang="en-US" dirty="0"/>
          </a:p>
          <a:p>
            <a:pPr lvl="4"/>
            <a:endParaRPr lang="en-US" altLang="en-US" dirty="0"/>
          </a:p>
          <a:p>
            <a:pPr lvl="4"/>
            <a:endParaRPr lang="en-US" altLang="en-US" dirty="0"/>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32</a:t>
            </a:fld>
            <a:endParaRPr lang="en-US" altLang="en-US" sz="1400" b="0">
              <a:solidFill>
                <a:schemeClr val="tx1"/>
              </a:solidFill>
              <a:latin typeface="CartoGothic Std" pitchFamily="34" charset="0"/>
            </a:endParaRPr>
          </a:p>
        </p:txBody>
      </p:sp>
      <p:sp>
        <p:nvSpPr>
          <p:cNvPr id="3" name="Title 2">
            <a:extLst>
              <a:ext uri="{FF2B5EF4-FFF2-40B4-BE49-F238E27FC236}">
                <a16:creationId xmlns:a16="http://schemas.microsoft.com/office/drawing/2014/main" id="{96B621B5-F030-467E-8BF9-039DEECCA11F}"/>
              </a:ext>
            </a:extLst>
          </p:cNvPr>
          <p:cNvSpPr>
            <a:spLocks noGrp="1"/>
          </p:cNvSpPr>
          <p:nvPr>
            <p:ph type="title"/>
          </p:nvPr>
        </p:nvSpPr>
        <p:spPr>
          <a:xfrm>
            <a:off x="304800" y="0"/>
            <a:ext cx="8610600" cy="847471"/>
          </a:xfrm>
        </p:spPr>
        <p:txBody>
          <a:bodyPr/>
          <a:lstStyle/>
          <a:p>
            <a:r>
              <a:rPr lang="en-US" dirty="0"/>
              <a:t>Progress Targets: Level 1 Indicators</a:t>
            </a:r>
          </a:p>
        </p:txBody>
      </p:sp>
      <p:graphicFrame>
        <p:nvGraphicFramePr>
          <p:cNvPr id="6" name="Table 5"/>
          <p:cNvGraphicFramePr>
            <a:graphicFrameLocks noGrp="1"/>
          </p:cNvGraphicFramePr>
          <p:nvPr>
            <p:extLst>
              <p:ext uri="{D42A27DB-BD31-4B8C-83A1-F6EECF244321}">
                <p14:modId xmlns:p14="http://schemas.microsoft.com/office/powerpoint/2010/main" val="1784921946"/>
              </p:ext>
            </p:extLst>
          </p:nvPr>
        </p:nvGraphicFramePr>
        <p:xfrm>
          <a:off x="228600" y="1600200"/>
          <a:ext cx="8686801" cy="4335401"/>
        </p:xfrm>
        <a:graphic>
          <a:graphicData uri="http://schemas.openxmlformats.org/drawingml/2006/table">
            <a:tbl>
              <a:tblPr firstRow="1" firstCol="1" bandRow="1">
                <a:tableStyleId>{5C22544A-7EE6-4342-B048-85BDC9FD1C3A}</a:tableStyleId>
              </a:tblPr>
              <a:tblGrid>
                <a:gridCol w="918347">
                  <a:extLst>
                    <a:ext uri="{9D8B030D-6E8A-4147-A177-3AD203B41FA5}">
                      <a16:colId xmlns:a16="http://schemas.microsoft.com/office/drawing/2014/main" val="20000"/>
                    </a:ext>
                  </a:extLst>
                </a:gridCol>
                <a:gridCol w="1367653">
                  <a:extLst>
                    <a:ext uri="{9D8B030D-6E8A-4147-A177-3AD203B41FA5}">
                      <a16:colId xmlns:a16="http://schemas.microsoft.com/office/drawing/2014/main" val="20001"/>
                    </a:ext>
                  </a:extLst>
                </a:gridCol>
                <a:gridCol w="2015232">
                  <a:extLst>
                    <a:ext uri="{9D8B030D-6E8A-4147-A177-3AD203B41FA5}">
                      <a16:colId xmlns:a16="http://schemas.microsoft.com/office/drawing/2014/main" val="20002"/>
                    </a:ext>
                  </a:extLst>
                </a:gridCol>
                <a:gridCol w="2108447">
                  <a:extLst>
                    <a:ext uri="{9D8B030D-6E8A-4147-A177-3AD203B41FA5}">
                      <a16:colId xmlns:a16="http://schemas.microsoft.com/office/drawing/2014/main" val="20003"/>
                    </a:ext>
                  </a:extLst>
                </a:gridCol>
                <a:gridCol w="2277122">
                  <a:extLst>
                    <a:ext uri="{9D8B030D-6E8A-4147-A177-3AD203B41FA5}">
                      <a16:colId xmlns:a16="http://schemas.microsoft.com/office/drawing/2014/main" val="20004"/>
                    </a:ext>
                  </a:extLst>
                </a:gridCol>
              </a:tblGrid>
              <a:tr h="248732">
                <a:tc>
                  <a:txBody>
                    <a:bodyPr/>
                    <a:lstStyle/>
                    <a:p>
                      <a:pPr marL="0" marR="0" algn="ctr">
                        <a:lnSpc>
                          <a:spcPct val="115000"/>
                        </a:lnSpc>
                        <a:spcBef>
                          <a:spcPts val="0"/>
                        </a:spcBef>
                        <a:spcAft>
                          <a:spcPts val="0"/>
                        </a:spcAft>
                      </a:pPr>
                      <a:r>
                        <a:rPr lang="en-US" sz="1200" dirty="0">
                          <a:effectLst/>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7B9E3"/>
                    </a:solidFill>
                  </a:tcPr>
                </a:tc>
                <a:tc>
                  <a:txBody>
                    <a:bodyPr/>
                    <a:lstStyle/>
                    <a:p>
                      <a:pPr marL="0" marR="0" algn="ctr">
                        <a:lnSpc>
                          <a:spcPct val="115000"/>
                        </a:lnSpc>
                        <a:spcBef>
                          <a:spcPts val="0"/>
                        </a:spcBef>
                        <a:spcAft>
                          <a:spcPts val="0"/>
                        </a:spcAft>
                      </a:pPr>
                      <a:r>
                        <a:rPr lang="en-US" sz="1200">
                          <a:effectLst/>
                        </a:rPr>
                        <a:t>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7B9E3"/>
                    </a:solidFill>
                  </a:tcPr>
                </a:tc>
                <a:tc gridSpan="3">
                  <a:txBody>
                    <a:bodyPr/>
                    <a:lstStyle/>
                    <a:p>
                      <a:pPr marL="0" marR="0" algn="ctr">
                        <a:lnSpc>
                          <a:spcPct val="115000"/>
                        </a:lnSpc>
                        <a:spcBef>
                          <a:spcPts val="0"/>
                        </a:spcBef>
                        <a:spcAft>
                          <a:spcPts val="0"/>
                        </a:spcAft>
                      </a:pPr>
                      <a:r>
                        <a:rPr lang="en-US" sz="1400" dirty="0">
                          <a:solidFill>
                            <a:schemeClr val="tx1"/>
                          </a:solidFill>
                          <a:effectLst/>
                        </a:rPr>
                        <a:t>Indicator Types &amp; Associated Target-Setting Approach</a:t>
                      </a:r>
                      <a:endParaRPr lang="en-US"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7B9E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57344">
                <a:tc>
                  <a:txBody>
                    <a:bodyPr/>
                    <a:lstStyle/>
                    <a:p>
                      <a:pPr marL="0" marR="0" algn="ctr">
                        <a:lnSpc>
                          <a:spcPct val="115000"/>
                        </a:lnSpc>
                        <a:spcBef>
                          <a:spcPts val="0"/>
                        </a:spcBef>
                        <a:spcAft>
                          <a:spcPts val="0"/>
                        </a:spcAft>
                      </a:pPr>
                      <a:r>
                        <a:rPr lang="en-US" sz="1200" dirty="0">
                          <a:effectLst/>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10000"/>
                        <a:lumOff val="90000"/>
                      </a:schemeClr>
                    </a:solidFill>
                  </a:tcPr>
                </a:tc>
                <a:tc>
                  <a:txBody>
                    <a:bodyPr/>
                    <a:lstStyle/>
                    <a:p>
                      <a:pPr marL="0" marR="0" algn="ctr">
                        <a:lnSpc>
                          <a:spcPct val="115000"/>
                        </a:lnSpc>
                        <a:spcBef>
                          <a:spcPts val="0"/>
                        </a:spcBef>
                        <a:spcAft>
                          <a:spcPts val="0"/>
                        </a:spcAft>
                      </a:pP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rPr>
                        <a:t>ESSA indicator; MIP currently calculated.</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rPr>
                        <a:t>ESSA indicator; No MIP currently calculated.</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rPr>
                        <a:t>Non-ESSA indicator; No MIP currently calculated.</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867795">
                <a:tc>
                  <a:txBody>
                    <a:bodyPr/>
                    <a:lstStyle/>
                    <a:p>
                      <a:pPr marL="0" marR="0" algn="ctr">
                        <a:lnSpc>
                          <a:spcPct val="115000"/>
                        </a:lnSpc>
                        <a:spcBef>
                          <a:spcPts val="0"/>
                        </a:spcBef>
                        <a:spcAft>
                          <a:spcPts val="0"/>
                        </a:spcAft>
                      </a:pPr>
                      <a:r>
                        <a:rPr lang="en-US" sz="1200" dirty="0">
                          <a:effectLst/>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10000"/>
                        <a:lumOff val="90000"/>
                      </a:schemeClr>
                    </a:solidFill>
                  </a:tcPr>
                </a:tc>
                <a:tc>
                  <a:txBody>
                    <a:bodyPr/>
                    <a:lstStyle/>
                    <a:p>
                      <a:pPr marL="0" marR="0" algn="ctr">
                        <a:lnSpc>
                          <a:spcPct val="115000"/>
                        </a:lnSpc>
                        <a:spcBef>
                          <a:spcPts val="0"/>
                        </a:spcBef>
                        <a:spcAft>
                          <a:spcPts val="0"/>
                        </a:spcAft>
                      </a:pPr>
                      <a:r>
                        <a:rPr lang="en-US" sz="1400">
                          <a:effectLst/>
                        </a:rPr>
                        <a:t>Indicator</a:t>
                      </a:r>
                      <a:endParaRPr lang="en-US" sz="2400">
                        <a:effectLst/>
                      </a:endParaRPr>
                    </a:p>
                    <a:p>
                      <a:pPr marL="0" marR="0" algn="ctr">
                        <a:lnSpc>
                          <a:spcPct val="115000"/>
                        </a:lnSpc>
                        <a:spcBef>
                          <a:spcPts val="0"/>
                        </a:spcBef>
                        <a:spcAft>
                          <a:spcPts val="0"/>
                        </a:spcAft>
                      </a:pPr>
                      <a:r>
                        <a:rPr lang="en-US" sz="1400">
                          <a:effectLst/>
                        </a:rPr>
                        <a:t> End Goal</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rPr>
                        <a:t>Required Annual MIP progress provides reference point for annual target.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rPr>
                        <a:t> Calculated Annual MIP progress provides reference point for annual target.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rPr>
                        <a:t>---</a:t>
                      </a:r>
                      <a:endParaRPr lang="en-US" sz="2000" dirty="0">
                        <a:effectLst/>
                      </a:endParaRPr>
                    </a:p>
                    <a:p>
                      <a:pPr marL="0" marR="0" algn="ctr">
                        <a:lnSpc>
                          <a:spcPct val="115000"/>
                        </a:lnSpc>
                        <a:spcBef>
                          <a:spcPts val="0"/>
                        </a:spcBef>
                        <a:spcAft>
                          <a:spcPts val="0"/>
                        </a:spcAft>
                      </a:pPr>
                      <a:r>
                        <a:rPr lang="en-US" sz="1200" dirty="0">
                          <a:effectLst/>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46344">
                <a:tc>
                  <a:txBody>
                    <a:bodyPr/>
                    <a:lstStyle/>
                    <a:p>
                      <a:pPr marL="0" marR="0" algn="ctr">
                        <a:lnSpc>
                          <a:spcPct val="115000"/>
                        </a:lnSpc>
                        <a:spcBef>
                          <a:spcPts val="0"/>
                        </a:spcBef>
                        <a:spcAft>
                          <a:spcPts val="0"/>
                        </a:spcAft>
                      </a:pPr>
                      <a:r>
                        <a:rPr lang="en-US" sz="1800" dirty="0">
                          <a:solidFill>
                            <a:schemeClr val="tx1"/>
                          </a:solidFill>
                          <a:effectLst/>
                        </a:rPr>
                        <a:t>Year</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10000"/>
                        <a:lumOff val="90000"/>
                      </a:schemeClr>
                    </a:solidFill>
                  </a:tcPr>
                </a:tc>
                <a:tc>
                  <a:txBody>
                    <a:bodyPr/>
                    <a:lstStyle/>
                    <a:p>
                      <a:pPr marL="0" marR="0" algn="ctr">
                        <a:lnSpc>
                          <a:spcPct val="115000"/>
                        </a:lnSpc>
                        <a:spcBef>
                          <a:spcPts val="0"/>
                        </a:spcBef>
                        <a:spcAft>
                          <a:spcPts val="0"/>
                        </a:spcAft>
                      </a:pPr>
                      <a:r>
                        <a:rPr lang="en-US" sz="1400" dirty="0">
                          <a:effectLst/>
                        </a:rPr>
                        <a:t>Indicator State Average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rPr>
                        <a:t>---</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rPr>
                        <a:t>Fractional decrease in gap between state average &amp; school baseline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646344">
                <a:tc>
                  <a:txBody>
                    <a:bodyPr/>
                    <a:lstStyle/>
                    <a:p>
                      <a:pPr marL="0" marR="0" algn="ctr">
                        <a:lnSpc>
                          <a:spcPct val="115000"/>
                        </a:lnSpc>
                        <a:spcBef>
                          <a:spcPts val="0"/>
                        </a:spcBef>
                        <a:spcAft>
                          <a:spcPts val="0"/>
                        </a:spcAft>
                      </a:pPr>
                      <a:r>
                        <a:rPr lang="en-US" sz="1200" dirty="0">
                          <a:solidFill>
                            <a:schemeClr val="tx1"/>
                          </a:solidFill>
                          <a:effectLst/>
                        </a:rPr>
                        <a:t>Year 1 DI Target</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10000"/>
                        <a:lumOff val="90000"/>
                      </a:schemeClr>
                    </a:solidFill>
                  </a:tcPr>
                </a:tc>
                <a:tc>
                  <a:txBody>
                    <a:bodyPr/>
                    <a:lstStyle/>
                    <a:p>
                      <a:pPr marL="0" marR="0" algn="ctr">
                        <a:lnSpc>
                          <a:spcPct val="115000"/>
                        </a:lnSpc>
                        <a:spcBef>
                          <a:spcPts val="0"/>
                        </a:spcBef>
                        <a:spcAft>
                          <a:spcPts val="0"/>
                        </a:spcAft>
                      </a:pPr>
                      <a:r>
                        <a:rPr lang="en-US" sz="1400">
                          <a:effectLst/>
                        </a:rPr>
                        <a:t>Cohorts 1 &amp; 2</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400">
                          <a:effectLst/>
                        </a:rPr>
                        <a:t>Close gap between school baseline &amp; end goal by 2%</a:t>
                      </a:r>
                      <a:endParaRPr lang="en-US" sz="2400">
                        <a:effectLst/>
                      </a:endParaRPr>
                    </a:p>
                    <a:p>
                      <a:pPr marL="0" marR="0" algn="ctr">
                        <a:lnSpc>
                          <a:spcPct val="115000"/>
                        </a:lnSpc>
                        <a:spcBef>
                          <a:spcPts val="0"/>
                        </a:spcBef>
                        <a:spcAft>
                          <a:spcPts val="0"/>
                        </a:spcAft>
                      </a:pPr>
                      <a:r>
                        <a:rPr lang="en-US" sz="1600">
                          <a:effectLst/>
                        </a:rPr>
                        <a:t> </a:t>
                      </a:r>
                      <a:r>
                        <a:rPr lang="en-US" sz="1200">
                          <a:effectLst/>
                        </a:rPr>
                        <a:t>(see Table 2 for example and MIPS comparison)</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1200">
                          <a:effectLst/>
                          <a:highlight>
                            <a:srgbClr val="FFFF00"/>
                          </a:highlight>
                        </a:rPr>
                        <a:t>1/6</a:t>
                      </a:r>
                      <a:r>
                        <a:rPr lang="en-US" sz="1200">
                          <a:effectLst/>
                        </a:rPr>
                        <a:t> reduction in gap between school baseline &amp; state average.</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646344">
                <a:tc>
                  <a:txBody>
                    <a:bodyPr/>
                    <a:lstStyle/>
                    <a:p>
                      <a:pPr marL="0" marR="0" algn="ctr">
                        <a:lnSpc>
                          <a:spcPct val="115000"/>
                        </a:lnSpc>
                        <a:spcBef>
                          <a:spcPts val="0"/>
                        </a:spcBef>
                        <a:spcAft>
                          <a:spcPts val="0"/>
                        </a:spcAft>
                      </a:pPr>
                      <a:r>
                        <a:rPr lang="en-US" sz="1200" dirty="0">
                          <a:solidFill>
                            <a:schemeClr val="tx1"/>
                          </a:solidFill>
                          <a:effectLst/>
                        </a:rPr>
                        <a:t>Year 2 DI Target</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10000"/>
                        <a:lumOff val="90000"/>
                      </a:schemeClr>
                    </a:solidFill>
                  </a:tcPr>
                </a:tc>
                <a:tc>
                  <a:txBody>
                    <a:bodyPr/>
                    <a:lstStyle/>
                    <a:p>
                      <a:pPr marL="0" marR="0" algn="ctr">
                        <a:lnSpc>
                          <a:spcPct val="115000"/>
                        </a:lnSpc>
                        <a:spcBef>
                          <a:spcPts val="0"/>
                        </a:spcBef>
                        <a:spcAft>
                          <a:spcPts val="0"/>
                        </a:spcAft>
                      </a:pPr>
                      <a:r>
                        <a:rPr lang="en-US" sz="1400" dirty="0">
                          <a:effectLst/>
                        </a:rPr>
                        <a:t>Cohorts 1 &amp; 2</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400" dirty="0">
                          <a:effectLst/>
                        </a:rPr>
                        <a:t>Close gap between school baseline &amp; end goal by 4%</a:t>
                      </a:r>
                      <a:endParaRPr lang="en-US" sz="2400" dirty="0">
                        <a:effectLst/>
                      </a:endParaRPr>
                    </a:p>
                    <a:p>
                      <a:pPr marL="0" marR="0" algn="ctr">
                        <a:lnSpc>
                          <a:spcPct val="115000"/>
                        </a:lnSpc>
                        <a:spcBef>
                          <a:spcPts val="0"/>
                        </a:spcBef>
                        <a:spcAft>
                          <a:spcPts val="0"/>
                        </a:spcAft>
                      </a:pPr>
                      <a:r>
                        <a:rPr lang="en-US" sz="1200" dirty="0">
                          <a:effectLst/>
                        </a:rPr>
                        <a:t>(see Table 2 for example and MIPS comparison)</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1200">
                          <a:effectLst/>
                          <a:highlight>
                            <a:srgbClr val="FFFF00"/>
                          </a:highlight>
                        </a:rPr>
                        <a:t>1/4</a:t>
                      </a:r>
                      <a:r>
                        <a:rPr lang="en-US" sz="1200">
                          <a:effectLst/>
                        </a:rPr>
                        <a:t> reduction in gap between school baseline &amp; state average.</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646344">
                <a:tc>
                  <a:txBody>
                    <a:bodyPr/>
                    <a:lstStyle/>
                    <a:p>
                      <a:pPr marL="0" marR="0" algn="ctr">
                        <a:lnSpc>
                          <a:spcPct val="115000"/>
                        </a:lnSpc>
                        <a:spcBef>
                          <a:spcPts val="0"/>
                        </a:spcBef>
                        <a:spcAft>
                          <a:spcPts val="0"/>
                        </a:spcAft>
                      </a:pPr>
                      <a:r>
                        <a:rPr lang="en-US" sz="1200" dirty="0">
                          <a:solidFill>
                            <a:schemeClr val="tx1"/>
                          </a:solidFill>
                          <a:effectLst/>
                        </a:rPr>
                        <a:t>Year 3 DI Target</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10000"/>
                        <a:lumOff val="90000"/>
                      </a:schemeClr>
                    </a:solidFill>
                  </a:tcPr>
                </a:tc>
                <a:tc>
                  <a:txBody>
                    <a:bodyPr/>
                    <a:lstStyle/>
                    <a:p>
                      <a:pPr marL="0" marR="0" algn="ctr">
                        <a:lnSpc>
                          <a:spcPct val="115000"/>
                        </a:lnSpc>
                        <a:spcBef>
                          <a:spcPts val="0"/>
                        </a:spcBef>
                        <a:spcAft>
                          <a:spcPts val="0"/>
                        </a:spcAft>
                      </a:pPr>
                      <a:r>
                        <a:rPr lang="en-US" sz="1400" dirty="0">
                          <a:effectLst/>
                        </a:rPr>
                        <a:t>Cohorts 1 &amp; 2</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400" dirty="0">
                          <a:effectLst/>
                        </a:rPr>
                        <a:t>Close gap between school baseline &amp; end goal by 6%</a:t>
                      </a:r>
                      <a:endParaRPr lang="en-US" sz="2400" dirty="0">
                        <a:effectLst/>
                      </a:endParaRPr>
                    </a:p>
                    <a:p>
                      <a:pPr marL="0" marR="0" algn="ctr">
                        <a:lnSpc>
                          <a:spcPct val="115000"/>
                        </a:lnSpc>
                        <a:spcBef>
                          <a:spcPts val="0"/>
                        </a:spcBef>
                        <a:spcAft>
                          <a:spcPts val="0"/>
                        </a:spcAft>
                      </a:pPr>
                      <a:r>
                        <a:rPr lang="en-US" sz="1200" dirty="0">
                          <a:effectLst/>
                        </a:rPr>
                        <a:t>(see Table 2 for example and MIPS comparison)</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1200" dirty="0">
                          <a:effectLst/>
                          <a:highlight>
                            <a:srgbClr val="FFFF00"/>
                          </a:highlight>
                        </a:rPr>
                        <a:t>1/3</a:t>
                      </a:r>
                      <a:r>
                        <a:rPr lang="en-US" sz="1200" dirty="0">
                          <a:effectLst/>
                        </a:rPr>
                        <a:t> reduction in gap between school baseline &amp; state average.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2137896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381000" y="1143000"/>
            <a:ext cx="7862888" cy="4895850"/>
          </a:xfrm>
        </p:spPr>
        <p:txBody>
          <a:bodyPr/>
          <a:lstStyle/>
          <a:p>
            <a:r>
              <a:rPr lang="en-US" dirty="0">
                <a:solidFill>
                  <a:srgbClr val="0070C0"/>
                </a:solidFill>
              </a:rPr>
              <a:t>Level 2 Indicators:</a:t>
            </a:r>
            <a:endParaRPr lang="en-US" sz="2000" dirty="0">
              <a:solidFill>
                <a:srgbClr val="0070C0"/>
              </a:solidFill>
            </a:endParaRPr>
          </a:p>
          <a:p>
            <a:endParaRPr lang="en-US" altLang="en-US" dirty="0"/>
          </a:p>
          <a:p>
            <a:pPr lvl="4"/>
            <a:endParaRPr lang="en-US" altLang="en-US" dirty="0"/>
          </a:p>
          <a:p>
            <a:pPr lvl="4"/>
            <a:endParaRPr lang="en-US" altLang="en-US" dirty="0"/>
          </a:p>
          <a:p>
            <a:pPr lvl="4"/>
            <a:endParaRPr lang="en-US" altLang="en-US" dirty="0"/>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33</a:t>
            </a:fld>
            <a:endParaRPr lang="en-US" altLang="en-US" sz="1400" b="0">
              <a:solidFill>
                <a:schemeClr val="tx1"/>
              </a:solidFill>
              <a:latin typeface="CartoGothic Std" pitchFamily="34" charset="0"/>
            </a:endParaRPr>
          </a:p>
        </p:txBody>
      </p:sp>
      <p:sp>
        <p:nvSpPr>
          <p:cNvPr id="3" name="Title 2">
            <a:extLst>
              <a:ext uri="{FF2B5EF4-FFF2-40B4-BE49-F238E27FC236}">
                <a16:creationId xmlns:a16="http://schemas.microsoft.com/office/drawing/2014/main" id="{96B621B5-F030-467E-8BF9-039DEECCA11F}"/>
              </a:ext>
            </a:extLst>
          </p:cNvPr>
          <p:cNvSpPr>
            <a:spLocks noGrp="1"/>
          </p:cNvSpPr>
          <p:nvPr>
            <p:ph type="title"/>
          </p:nvPr>
        </p:nvSpPr>
        <p:spPr>
          <a:xfrm>
            <a:off x="304800" y="0"/>
            <a:ext cx="8610600" cy="847471"/>
          </a:xfrm>
        </p:spPr>
        <p:txBody>
          <a:bodyPr/>
          <a:lstStyle/>
          <a:p>
            <a:r>
              <a:rPr lang="en-US" dirty="0"/>
              <a:t>Progress Targets: Level 2 Indicators</a:t>
            </a:r>
          </a:p>
        </p:txBody>
      </p:sp>
      <p:graphicFrame>
        <p:nvGraphicFramePr>
          <p:cNvPr id="7" name="Table 6"/>
          <p:cNvGraphicFramePr>
            <a:graphicFrameLocks noGrp="1"/>
          </p:cNvGraphicFramePr>
          <p:nvPr>
            <p:extLst>
              <p:ext uri="{D42A27DB-BD31-4B8C-83A1-F6EECF244321}">
                <p14:modId xmlns:p14="http://schemas.microsoft.com/office/powerpoint/2010/main" val="711476364"/>
              </p:ext>
            </p:extLst>
          </p:nvPr>
        </p:nvGraphicFramePr>
        <p:xfrm>
          <a:off x="278028" y="1550772"/>
          <a:ext cx="8496302" cy="4434085"/>
        </p:xfrm>
        <a:graphic>
          <a:graphicData uri="http://schemas.openxmlformats.org/drawingml/2006/table">
            <a:tbl>
              <a:tblPr firstRow="1" firstCol="1" bandRow="1">
                <a:tableStyleId>{5C22544A-7EE6-4342-B048-85BDC9FD1C3A}</a:tableStyleId>
              </a:tblPr>
              <a:tblGrid>
                <a:gridCol w="9144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gridCol w="2476502">
                  <a:extLst>
                    <a:ext uri="{9D8B030D-6E8A-4147-A177-3AD203B41FA5}">
                      <a16:colId xmlns:a16="http://schemas.microsoft.com/office/drawing/2014/main" val="20004"/>
                    </a:ext>
                  </a:extLst>
                </a:gridCol>
              </a:tblGrid>
              <a:tr h="313954">
                <a:tc>
                  <a:txBody>
                    <a:bodyPr/>
                    <a:lstStyle/>
                    <a:p>
                      <a:pPr marL="0" marR="0" algn="ctr">
                        <a:lnSpc>
                          <a:spcPct val="115000"/>
                        </a:lnSpc>
                        <a:spcBef>
                          <a:spcPts val="0"/>
                        </a:spcBef>
                        <a:spcAft>
                          <a:spcPts val="0"/>
                        </a:spcAft>
                      </a:pPr>
                      <a:r>
                        <a:rPr lang="en-US" sz="1050" dirty="0">
                          <a:effectLst/>
                        </a:rPr>
                        <a:t>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7B9E3"/>
                    </a:solidFill>
                  </a:tcPr>
                </a:tc>
                <a:tc>
                  <a:txBody>
                    <a:bodyPr/>
                    <a:lstStyle/>
                    <a:p>
                      <a:pPr marL="0" marR="0" algn="ctr">
                        <a:lnSpc>
                          <a:spcPct val="115000"/>
                        </a:lnSpc>
                        <a:spcBef>
                          <a:spcPts val="0"/>
                        </a:spcBef>
                        <a:spcAft>
                          <a:spcPts val="0"/>
                        </a:spcAft>
                      </a:pPr>
                      <a:r>
                        <a:rPr lang="en-US" sz="1050" dirty="0">
                          <a:effectLst/>
                        </a:rPr>
                        <a:t>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7B9E3"/>
                    </a:solidFill>
                  </a:tcPr>
                </a:tc>
                <a:tc gridSpan="3">
                  <a:txBody>
                    <a:bodyPr/>
                    <a:lstStyle/>
                    <a:p>
                      <a:pPr marL="0" marR="0" algn="ctr">
                        <a:lnSpc>
                          <a:spcPct val="115000"/>
                        </a:lnSpc>
                        <a:spcBef>
                          <a:spcPts val="0"/>
                        </a:spcBef>
                        <a:spcAft>
                          <a:spcPts val="0"/>
                        </a:spcAft>
                      </a:pPr>
                      <a:r>
                        <a:rPr lang="en-US" sz="1400" dirty="0">
                          <a:solidFill>
                            <a:schemeClr val="tx1"/>
                          </a:solidFill>
                          <a:effectLst/>
                        </a:rPr>
                        <a:t>Indicator Types &amp; Associated Target-Setting Approach</a:t>
                      </a:r>
                      <a:endParaRPr lang="en-US"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7B9E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97149">
                <a:tc>
                  <a:txBody>
                    <a:bodyPr/>
                    <a:lstStyle/>
                    <a:p>
                      <a:pPr marL="0" marR="0" algn="ctr">
                        <a:lnSpc>
                          <a:spcPct val="115000"/>
                        </a:lnSpc>
                        <a:spcBef>
                          <a:spcPts val="0"/>
                        </a:spcBef>
                        <a:spcAft>
                          <a:spcPts val="0"/>
                        </a:spcAft>
                      </a:pPr>
                      <a:r>
                        <a:rPr lang="en-US" sz="1200">
                          <a:effectLst/>
                        </a:rPr>
                        <a:t>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10000"/>
                        <a:lumOff val="90000"/>
                      </a:schemeClr>
                    </a:solidFill>
                  </a:tcPr>
                </a:tc>
                <a:tc>
                  <a:txBody>
                    <a:bodyPr/>
                    <a:lstStyle/>
                    <a:p>
                      <a:pPr marL="0" marR="0" algn="ctr">
                        <a:lnSpc>
                          <a:spcPct val="115000"/>
                        </a:lnSpc>
                        <a:spcBef>
                          <a:spcPts val="0"/>
                        </a:spcBef>
                        <a:spcAft>
                          <a:spcPts val="0"/>
                        </a:spcAft>
                      </a:pP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rPr>
                        <a:t>ESSA indicator; MIP currently calculated.</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rPr>
                        <a:t>ESSA indicator; No MIP currently calculated.</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50">
                          <a:effectLst/>
                        </a:rPr>
                        <a:t>Non-ESSA indicator; No MIP currently calculated.</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92560">
                <a:tc>
                  <a:txBody>
                    <a:bodyPr/>
                    <a:lstStyle/>
                    <a:p>
                      <a:pPr marL="0" marR="0" algn="ctr">
                        <a:lnSpc>
                          <a:spcPct val="115000"/>
                        </a:lnSpc>
                        <a:spcBef>
                          <a:spcPts val="0"/>
                        </a:spcBef>
                        <a:spcAft>
                          <a:spcPts val="0"/>
                        </a:spcAft>
                      </a:pPr>
                      <a:r>
                        <a:rPr lang="en-US" sz="1200">
                          <a:effectLst/>
                        </a:rPr>
                        <a:t>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10000"/>
                        <a:lumOff val="90000"/>
                      </a:schemeClr>
                    </a:solidFill>
                  </a:tcPr>
                </a:tc>
                <a:tc>
                  <a:txBody>
                    <a:bodyPr/>
                    <a:lstStyle/>
                    <a:p>
                      <a:pPr marL="0" marR="0" algn="ctr">
                        <a:lnSpc>
                          <a:spcPct val="115000"/>
                        </a:lnSpc>
                        <a:spcBef>
                          <a:spcPts val="0"/>
                        </a:spcBef>
                        <a:spcAft>
                          <a:spcPts val="0"/>
                        </a:spcAft>
                      </a:pPr>
                      <a:r>
                        <a:rPr lang="en-US" sz="1400" dirty="0">
                          <a:effectLst/>
                        </a:rPr>
                        <a:t>Indicator</a:t>
                      </a:r>
                      <a:endParaRPr lang="en-US" sz="2400" dirty="0">
                        <a:effectLst/>
                      </a:endParaRPr>
                    </a:p>
                    <a:p>
                      <a:pPr marL="0" marR="0" algn="ctr">
                        <a:lnSpc>
                          <a:spcPct val="115000"/>
                        </a:lnSpc>
                        <a:spcBef>
                          <a:spcPts val="0"/>
                        </a:spcBef>
                        <a:spcAft>
                          <a:spcPts val="0"/>
                        </a:spcAft>
                      </a:pPr>
                      <a:r>
                        <a:rPr lang="en-US" sz="1400" dirty="0">
                          <a:effectLst/>
                        </a:rPr>
                        <a:t> End Goal</a:t>
                      </a:r>
                      <a:r>
                        <a:rPr lang="en-US" sz="1400" baseline="30000" dirty="0">
                          <a:effectLst/>
                        </a:rPr>
                        <a:t>4</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rPr>
                        <a:t>Same as Level 1 Indicator. See above.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rPr>
                        <a:t>Same as Level 1 Indicator. See above.</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50">
                          <a:effectLst/>
                        </a:rPr>
                        <a:t>---</a:t>
                      </a:r>
                      <a:endParaRPr lang="en-US" sz="1600">
                        <a:effectLst/>
                      </a:endParaRPr>
                    </a:p>
                    <a:p>
                      <a:pPr marL="0" marR="0" algn="ctr">
                        <a:lnSpc>
                          <a:spcPct val="115000"/>
                        </a:lnSpc>
                        <a:spcBef>
                          <a:spcPts val="0"/>
                        </a:spcBef>
                        <a:spcAft>
                          <a:spcPts val="0"/>
                        </a:spcAft>
                      </a:pPr>
                      <a:r>
                        <a:rPr lang="en-US" sz="1050">
                          <a:effectLst/>
                        </a:rPr>
                        <a:t> </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24549">
                <a:tc>
                  <a:txBody>
                    <a:bodyPr/>
                    <a:lstStyle/>
                    <a:p>
                      <a:pPr marL="0" marR="0" algn="ctr">
                        <a:lnSpc>
                          <a:spcPct val="115000"/>
                        </a:lnSpc>
                        <a:spcBef>
                          <a:spcPts val="0"/>
                        </a:spcBef>
                        <a:spcAft>
                          <a:spcPts val="0"/>
                        </a:spcAft>
                      </a:pPr>
                      <a:r>
                        <a:rPr lang="en-US" sz="1800" dirty="0">
                          <a:solidFill>
                            <a:schemeClr val="tx1"/>
                          </a:solidFill>
                          <a:effectLst/>
                        </a:rPr>
                        <a:t>Year</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10000"/>
                        <a:lumOff val="90000"/>
                      </a:schemeClr>
                    </a:solidFill>
                  </a:tcPr>
                </a:tc>
                <a:tc>
                  <a:txBody>
                    <a:bodyPr/>
                    <a:lstStyle/>
                    <a:p>
                      <a:pPr marL="0" marR="0" algn="ctr">
                        <a:lnSpc>
                          <a:spcPct val="115000"/>
                        </a:lnSpc>
                        <a:spcBef>
                          <a:spcPts val="0"/>
                        </a:spcBef>
                        <a:spcAft>
                          <a:spcPts val="0"/>
                        </a:spcAft>
                      </a:pPr>
                      <a:r>
                        <a:rPr lang="en-US" sz="1400" dirty="0">
                          <a:effectLst/>
                        </a:rPr>
                        <a:t>Indicator State Average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rPr>
                        <a:t>Fractional decrease in gap between state average &amp; school baseline</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406379">
                <a:tc rowSpan="2">
                  <a:txBody>
                    <a:bodyPr/>
                    <a:lstStyle/>
                    <a:p>
                      <a:pPr marL="0" marR="0" algn="ctr">
                        <a:lnSpc>
                          <a:spcPct val="115000"/>
                        </a:lnSpc>
                        <a:spcBef>
                          <a:spcPts val="0"/>
                        </a:spcBef>
                        <a:spcAft>
                          <a:spcPts val="0"/>
                        </a:spcAft>
                      </a:pPr>
                      <a:r>
                        <a:rPr lang="en-US" sz="1200" dirty="0">
                          <a:solidFill>
                            <a:schemeClr val="tx1"/>
                          </a:solidFill>
                          <a:effectLst/>
                        </a:rPr>
                        <a:t>Year 1 DI Target</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10000"/>
                        <a:lumOff val="90000"/>
                      </a:schemeClr>
                    </a:solidFill>
                  </a:tcPr>
                </a:tc>
                <a:tc>
                  <a:txBody>
                    <a:bodyPr/>
                    <a:lstStyle/>
                    <a:p>
                      <a:pPr marL="0" marR="0" algn="ctr">
                        <a:lnSpc>
                          <a:spcPct val="115000"/>
                        </a:lnSpc>
                        <a:spcBef>
                          <a:spcPts val="0"/>
                        </a:spcBef>
                        <a:spcAft>
                          <a:spcPts val="0"/>
                        </a:spcAft>
                      </a:pPr>
                      <a:r>
                        <a:rPr lang="en-US" sz="1400" dirty="0">
                          <a:effectLst/>
                        </a:rPr>
                        <a:t>Cohort 1</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gridSpan="2">
                  <a:txBody>
                    <a:bodyPr/>
                    <a:lstStyle/>
                    <a:p>
                      <a:pPr marL="0" marR="0" algn="ctr">
                        <a:lnSpc>
                          <a:spcPct val="115000"/>
                        </a:lnSpc>
                        <a:spcBef>
                          <a:spcPts val="0"/>
                        </a:spcBef>
                        <a:spcAft>
                          <a:spcPts val="0"/>
                        </a:spcAft>
                      </a:pPr>
                      <a:r>
                        <a:rPr lang="en-US" sz="1400" dirty="0">
                          <a:effectLst/>
                        </a:rPr>
                        <a:t>Same as Level 1 Indicator. See above.</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en-US"/>
                    </a:p>
                  </a:txBody>
                  <a:tcPr/>
                </a:tc>
                <a:tc>
                  <a:txBody>
                    <a:bodyPr/>
                    <a:lstStyle/>
                    <a:p>
                      <a:pPr marL="0" marR="0" algn="ctr">
                        <a:lnSpc>
                          <a:spcPct val="115000"/>
                        </a:lnSpc>
                        <a:spcBef>
                          <a:spcPts val="0"/>
                        </a:spcBef>
                        <a:spcAft>
                          <a:spcPts val="0"/>
                        </a:spcAft>
                      </a:pPr>
                      <a:r>
                        <a:rPr lang="en-US" sz="1200">
                          <a:effectLst/>
                          <a:highlight>
                            <a:srgbClr val="FFFF00"/>
                          </a:highlight>
                        </a:rPr>
                        <a:t>1/4</a:t>
                      </a:r>
                      <a:r>
                        <a:rPr lang="en-US" sz="1200">
                          <a:effectLst/>
                        </a:rPr>
                        <a:t> reduction in gap between school baseline &amp; state average.</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406379">
                <a:tc vMerge="1">
                  <a:txBody>
                    <a:bodyPr/>
                    <a:lstStyle/>
                    <a:p>
                      <a:endParaRPr lang="en-US"/>
                    </a:p>
                  </a:txBody>
                  <a:tcPr/>
                </a:tc>
                <a:tc>
                  <a:txBody>
                    <a:bodyPr/>
                    <a:lstStyle/>
                    <a:p>
                      <a:pPr marL="0" marR="0" algn="ctr">
                        <a:lnSpc>
                          <a:spcPct val="115000"/>
                        </a:lnSpc>
                        <a:spcBef>
                          <a:spcPts val="0"/>
                        </a:spcBef>
                        <a:spcAft>
                          <a:spcPts val="0"/>
                        </a:spcAft>
                      </a:pPr>
                      <a:r>
                        <a:rPr lang="en-US" sz="1400" dirty="0">
                          <a:effectLst/>
                        </a:rPr>
                        <a:t>Cohort 2</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vMerge="1">
                  <a:txBody>
                    <a:bodyPr/>
                    <a:lstStyle/>
                    <a:p>
                      <a:endParaRPr lang="en-US"/>
                    </a:p>
                  </a:txBody>
                  <a:tcPr/>
                </a:tc>
                <a:tc hMerge="1" vMerge="1">
                  <a:txBody>
                    <a:bodyPr/>
                    <a:lstStyle/>
                    <a:p>
                      <a:endParaRPr lang="en-US"/>
                    </a:p>
                  </a:txBody>
                  <a:tcPr/>
                </a:tc>
                <a:tc>
                  <a:txBody>
                    <a:bodyPr/>
                    <a:lstStyle/>
                    <a:p>
                      <a:pPr marL="0" marR="0" algn="ctr">
                        <a:lnSpc>
                          <a:spcPct val="115000"/>
                        </a:lnSpc>
                        <a:spcBef>
                          <a:spcPts val="0"/>
                        </a:spcBef>
                        <a:spcAft>
                          <a:spcPts val="0"/>
                        </a:spcAft>
                      </a:pPr>
                      <a:r>
                        <a:rPr lang="en-US" sz="1200">
                          <a:effectLst/>
                          <a:highlight>
                            <a:srgbClr val="FFFF00"/>
                          </a:highlight>
                        </a:rPr>
                        <a:t>1/6</a:t>
                      </a:r>
                      <a:r>
                        <a:rPr lang="en-US" sz="1200">
                          <a:effectLst/>
                        </a:rPr>
                        <a:t> reduction in gap between school baseline &amp; state average.</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406379">
                <a:tc rowSpan="2">
                  <a:txBody>
                    <a:bodyPr/>
                    <a:lstStyle/>
                    <a:p>
                      <a:pPr marL="0" marR="0" algn="ctr">
                        <a:lnSpc>
                          <a:spcPct val="115000"/>
                        </a:lnSpc>
                        <a:spcBef>
                          <a:spcPts val="0"/>
                        </a:spcBef>
                        <a:spcAft>
                          <a:spcPts val="0"/>
                        </a:spcAft>
                      </a:pPr>
                      <a:r>
                        <a:rPr lang="en-US" sz="1200" dirty="0">
                          <a:solidFill>
                            <a:schemeClr val="tx1"/>
                          </a:solidFill>
                          <a:effectLst/>
                        </a:rPr>
                        <a:t>Year 2 DI Target</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10000"/>
                        <a:lumOff val="90000"/>
                      </a:schemeClr>
                    </a:solidFill>
                  </a:tcPr>
                </a:tc>
                <a:tc>
                  <a:txBody>
                    <a:bodyPr/>
                    <a:lstStyle/>
                    <a:p>
                      <a:pPr marL="0" marR="0" algn="ctr">
                        <a:lnSpc>
                          <a:spcPct val="115000"/>
                        </a:lnSpc>
                        <a:spcBef>
                          <a:spcPts val="0"/>
                        </a:spcBef>
                        <a:spcAft>
                          <a:spcPts val="0"/>
                        </a:spcAft>
                      </a:pPr>
                      <a:r>
                        <a:rPr lang="en-US" sz="1400">
                          <a:effectLst/>
                        </a:rPr>
                        <a:t>Cohort 1</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gridSpan="2">
                  <a:txBody>
                    <a:bodyPr/>
                    <a:lstStyle/>
                    <a:p>
                      <a:pPr marL="0" marR="0" algn="ctr">
                        <a:lnSpc>
                          <a:spcPct val="115000"/>
                        </a:lnSpc>
                        <a:spcBef>
                          <a:spcPts val="0"/>
                        </a:spcBef>
                        <a:spcAft>
                          <a:spcPts val="0"/>
                        </a:spcAft>
                      </a:pPr>
                      <a:r>
                        <a:rPr lang="en-US" sz="1400" dirty="0">
                          <a:effectLst/>
                        </a:rPr>
                        <a:t>Same as Level 1 Indicator. See above.</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en-US"/>
                    </a:p>
                  </a:txBody>
                  <a:tcPr/>
                </a:tc>
                <a:tc>
                  <a:txBody>
                    <a:bodyPr/>
                    <a:lstStyle/>
                    <a:p>
                      <a:pPr marL="0" marR="0" algn="ctr">
                        <a:lnSpc>
                          <a:spcPct val="115000"/>
                        </a:lnSpc>
                        <a:spcBef>
                          <a:spcPts val="0"/>
                        </a:spcBef>
                        <a:spcAft>
                          <a:spcPts val="0"/>
                        </a:spcAft>
                      </a:pPr>
                      <a:r>
                        <a:rPr lang="en-US" sz="1200" dirty="0">
                          <a:effectLst/>
                          <a:highlight>
                            <a:srgbClr val="FFFF00"/>
                          </a:highlight>
                        </a:rPr>
                        <a:t>1/3</a:t>
                      </a:r>
                      <a:r>
                        <a:rPr lang="en-US" sz="1200" dirty="0">
                          <a:effectLst/>
                        </a:rPr>
                        <a:t> reduction in gap between school baseline &amp; state average.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406379">
                <a:tc vMerge="1">
                  <a:txBody>
                    <a:bodyPr/>
                    <a:lstStyle/>
                    <a:p>
                      <a:endParaRPr lang="en-US"/>
                    </a:p>
                  </a:txBody>
                  <a:tcPr/>
                </a:tc>
                <a:tc>
                  <a:txBody>
                    <a:bodyPr/>
                    <a:lstStyle/>
                    <a:p>
                      <a:pPr marL="0" marR="0" algn="ctr">
                        <a:lnSpc>
                          <a:spcPct val="115000"/>
                        </a:lnSpc>
                        <a:spcBef>
                          <a:spcPts val="0"/>
                        </a:spcBef>
                        <a:spcAft>
                          <a:spcPts val="0"/>
                        </a:spcAft>
                      </a:pPr>
                      <a:r>
                        <a:rPr lang="en-US" sz="1400" dirty="0">
                          <a:effectLst/>
                        </a:rPr>
                        <a:t>Cohort 2</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vMerge="1">
                  <a:txBody>
                    <a:bodyPr/>
                    <a:lstStyle/>
                    <a:p>
                      <a:endParaRPr lang="en-US"/>
                    </a:p>
                  </a:txBody>
                  <a:tcPr/>
                </a:tc>
                <a:tc hMerge="1" vMerge="1">
                  <a:txBody>
                    <a:bodyPr/>
                    <a:lstStyle/>
                    <a:p>
                      <a:endParaRPr lang="en-US"/>
                    </a:p>
                  </a:txBody>
                  <a:tcPr/>
                </a:tc>
                <a:tc>
                  <a:txBody>
                    <a:bodyPr/>
                    <a:lstStyle/>
                    <a:p>
                      <a:pPr marL="0" marR="0" algn="ctr">
                        <a:lnSpc>
                          <a:spcPct val="115000"/>
                        </a:lnSpc>
                        <a:spcBef>
                          <a:spcPts val="0"/>
                        </a:spcBef>
                        <a:spcAft>
                          <a:spcPts val="0"/>
                        </a:spcAft>
                      </a:pPr>
                      <a:r>
                        <a:rPr lang="en-US" sz="1200" dirty="0">
                          <a:effectLst/>
                          <a:highlight>
                            <a:srgbClr val="FFFF00"/>
                          </a:highlight>
                        </a:rPr>
                        <a:t>1/4</a:t>
                      </a:r>
                      <a:r>
                        <a:rPr lang="en-US" sz="1200" dirty="0">
                          <a:effectLst/>
                        </a:rPr>
                        <a:t> reduction in gap between school baseline &amp; state average.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406379">
                <a:tc rowSpan="2">
                  <a:txBody>
                    <a:bodyPr/>
                    <a:lstStyle/>
                    <a:p>
                      <a:pPr marL="0" marR="0" algn="ctr">
                        <a:lnSpc>
                          <a:spcPct val="115000"/>
                        </a:lnSpc>
                        <a:spcBef>
                          <a:spcPts val="0"/>
                        </a:spcBef>
                        <a:spcAft>
                          <a:spcPts val="0"/>
                        </a:spcAft>
                      </a:pPr>
                      <a:r>
                        <a:rPr lang="en-US" sz="1200" dirty="0">
                          <a:solidFill>
                            <a:schemeClr val="tx1"/>
                          </a:solidFill>
                          <a:effectLst/>
                        </a:rPr>
                        <a:t>Year 3 DI Target</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10000"/>
                        <a:lumOff val="90000"/>
                      </a:schemeClr>
                    </a:solidFill>
                  </a:tcPr>
                </a:tc>
                <a:tc>
                  <a:txBody>
                    <a:bodyPr/>
                    <a:lstStyle/>
                    <a:p>
                      <a:pPr marL="0" marR="0" algn="ctr">
                        <a:lnSpc>
                          <a:spcPct val="115000"/>
                        </a:lnSpc>
                        <a:spcBef>
                          <a:spcPts val="0"/>
                        </a:spcBef>
                        <a:spcAft>
                          <a:spcPts val="0"/>
                        </a:spcAft>
                      </a:pPr>
                      <a:r>
                        <a:rPr lang="en-US" sz="1400">
                          <a:effectLst/>
                        </a:rPr>
                        <a:t>Cohort 1</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gridSpan="2">
                  <a:txBody>
                    <a:bodyPr/>
                    <a:lstStyle/>
                    <a:p>
                      <a:pPr marL="0" marR="0" algn="ctr">
                        <a:lnSpc>
                          <a:spcPct val="115000"/>
                        </a:lnSpc>
                        <a:spcBef>
                          <a:spcPts val="0"/>
                        </a:spcBef>
                        <a:spcAft>
                          <a:spcPts val="0"/>
                        </a:spcAft>
                      </a:pPr>
                      <a:r>
                        <a:rPr lang="en-US" sz="1400" dirty="0">
                          <a:effectLst/>
                        </a:rPr>
                        <a:t>Same as Level 1 Indicator. See above.</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en-US"/>
                    </a:p>
                  </a:txBody>
                  <a:tcPr/>
                </a:tc>
                <a:tc>
                  <a:txBody>
                    <a:bodyPr/>
                    <a:lstStyle/>
                    <a:p>
                      <a:pPr marL="0" marR="0" algn="ctr">
                        <a:lnSpc>
                          <a:spcPct val="115000"/>
                        </a:lnSpc>
                        <a:spcBef>
                          <a:spcPts val="0"/>
                        </a:spcBef>
                        <a:spcAft>
                          <a:spcPts val="0"/>
                        </a:spcAft>
                      </a:pPr>
                      <a:r>
                        <a:rPr lang="en-US" sz="1200" dirty="0">
                          <a:effectLst/>
                          <a:highlight>
                            <a:srgbClr val="FFFF00"/>
                          </a:highlight>
                        </a:rPr>
                        <a:t>1/2</a:t>
                      </a:r>
                      <a:r>
                        <a:rPr lang="en-US" sz="1200" dirty="0">
                          <a:effectLst/>
                        </a:rPr>
                        <a:t> reduction in gap between school baseline &amp; state average.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406379">
                <a:tc vMerge="1">
                  <a:txBody>
                    <a:bodyPr/>
                    <a:lstStyle/>
                    <a:p>
                      <a:endParaRPr lang="en-US"/>
                    </a:p>
                  </a:txBody>
                  <a:tcPr/>
                </a:tc>
                <a:tc>
                  <a:txBody>
                    <a:bodyPr/>
                    <a:lstStyle/>
                    <a:p>
                      <a:pPr marL="0" marR="0" algn="ctr">
                        <a:lnSpc>
                          <a:spcPct val="115000"/>
                        </a:lnSpc>
                        <a:spcBef>
                          <a:spcPts val="0"/>
                        </a:spcBef>
                        <a:spcAft>
                          <a:spcPts val="0"/>
                        </a:spcAft>
                      </a:pPr>
                      <a:r>
                        <a:rPr lang="en-US" sz="1400" dirty="0">
                          <a:effectLst/>
                        </a:rPr>
                        <a:t>Cohort 2</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vMerge="1">
                  <a:txBody>
                    <a:bodyPr/>
                    <a:lstStyle/>
                    <a:p>
                      <a:endParaRPr lang="en-US"/>
                    </a:p>
                  </a:txBody>
                  <a:tcPr/>
                </a:tc>
                <a:tc hMerge="1" vMerge="1">
                  <a:txBody>
                    <a:bodyPr/>
                    <a:lstStyle/>
                    <a:p>
                      <a:endParaRPr lang="en-US"/>
                    </a:p>
                  </a:txBody>
                  <a:tcPr/>
                </a:tc>
                <a:tc>
                  <a:txBody>
                    <a:bodyPr/>
                    <a:lstStyle/>
                    <a:p>
                      <a:pPr marL="0" marR="0" algn="ctr">
                        <a:lnSpc>
                          <a:spcPct val="115000"/>
                        </a:lnSpc>
                        <a:spcBef>
                          <a:spcPts val="0"/>
                        </a:spcBef>
                        <a:spcAft>
                          <a:spcPts val="0"/>
                        </a:spcAft>
                      </a:pPr>
                      <a:r>
                        <a:rPr lang="en-US" sz="1200" dirty="0">
                          <a:effectLst/>
                          <a:highlight>
                            <a:srgbClr val="FFFF00"/>
                          </a:highlight>
                        </a:rPr>
                        <a:t>1/3</a:t>
                      </a:r>
                      <a:r>
                        <a:rPr lang="en-US" sz="1200" dirty="0">
                          <a:effectLst/>
                        </a:rPr>
                        <a:t> reduction in gap between school baseline &amp;state average.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1458134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381000" y="1143000"/>
            <a:ext cx="7862888" cy="4895850"/>
          </a:xfrm>
        </p:spPr>
        <p:txBody>
          <a:bodyPr/>
          <a:lstStyle/>
          <a:p>
            <a:pPr marL="342900" indent="-342900">
              <a:buFont typeface="Arial" panose="020B0604020202020204" pitchFamily="34" charset="0"/>
              <a:buChar char="•"/>
            </a:pPr>
            <a:r>
              <a:rPr lang="en-US" sz="2000" b="0" dirty="0">
                <a:solidFill>
                  <a:srgbClr val="0070C0"/>
                </a:solidFill>
              </a:rPr>
              <a:t>Example of Expected Annual DI Progress for Indicators for which End Goals are Available: Compared with MIP Calculations.</a:t>
            </a:r>
          </a:p>
          <a:p>
            <a:endParaRPr lang="en-US" altLang="en-US" dirty="0"/>
          </a:p>
          <a:p>
            <a:pPr lvl="4"/>
            <a:endParaRPr lang="en-US" altLang="en-US" dirty="0"/>
          </a:p>
          <a:p>
            <a:pPr lvl="4"/>
            <a:endParaRPr lang="en-US" altLang="en-US" dirty="0"/>
          </a:p>
          <a:p>
            <a:pPr lvl="4"/>
            <a:endParaRPr lang="en-US" altLang="en-US" dirty="0"/>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34</a:t>
            </a:fld>
            <a:endParaRPr lang="en-US" altLang="en-US" sz="1400" b="0">
              <a:solidFill>
                <a:schemeClr val="tx1"/>
              </a:solidFill>
              <a:latin typeface="CartoGothic Std" pitchFamily="34" charset="0"/>
            </a:endParaRPr>
          </a:p>
        </p:txBody>
      </p:sp>
      <p:sp>
        <p:nvSpPr>
          <p:cNvPr id="3" name="Title 2">
            <a:extLst>
              <a:ext uri="{FF2B5EF4-FFF2-40B4-BE49-F238E27FC236}">
                <a16:creationId xmlns:a16="http://schemas.microsoft.com/office/drawing/2014/main" id="{96B621B5-F030-467E-8BF9-039DEECCA11F}"/>
              </a:ext>
            </a:extLst>
          </p:cNvPr>
          <p:cNvSpPr>
            <a:spLocks noGrp="1"/>
          </p:cNvSpPr>
          <p:nvPr>
            <p:ph type="title"/>
          </p:nvPr>
        </p:nvSpPr>
        <p:spPr>
          <a:xfrm>
            <a:off x="304800" y="98856"/>
            <a:ext cx="8610600" cy="847471"/>
          </a:xfrm>
        </p:spPr>
        <p:txBody>
          <a:bodyPr/>
          <a:lstStyle/>
          <a:p>
            <a:r>
              <a:rPr lang="en-US" dirty="0"/>
              <a:t>Progress Targets: </a:t>
            </a:r>
            <a:br>
              <a:rPr lang="en-US" dirty="0"/>
            </a:br>
            <a:r>
              <a:rPr lang="en-US" sz="2400" dirty="0"/>
              <a:t>Comparison with Measures of Interim Progress</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861679114"/>
              </p:ext>
            </p:extLst>
          </p:nvPr>
        </p:nvGraphicFramePr>
        <p:xfrm>
          <a:off x="152400" y="1905000"/>
          <a:ext cx="8610600" cy="4050866"/>
        </p:xfrm>
        <a:graphic>
          <a:graphicData uri="http://schemas.openxmlformats.org/drawingml/2006/table">
            <a:tbl>
              <a:tblPr firstRow="1" firstCol="1" bandRow="1">
                <a:tableStyleId>{5C22544A-7EE6-4342-B048-85BDC9FD1C3A}</a:tableStyleId>
              </a:tblPr>
              <a:tblGrid>
                <a:gridCol w="1118063">
                  <a:extLst>
                    <a:ext uri="{9D8B030D-6E8A-4147-A177-3AD203B41FA5}">
                      <a16:colId xmlns:a16="http://schemas.microsoft.com/office/drawing/2014/main" val="20000"/>
                    </a:ext>
                  </a:extLst>
                </a:gridCol>
                <a:gridCol w="1118063">
                  <a:extLst>
                    <a:ext uri="{9D8B030D-6E8A-4147-A177-3AD203B41FA5}">
                      <a16:colId xmlns:a16="http://schemas.microsoft.com/office/drawing/2014/main" val="20001"/>
                    </a:ext>
                  </a:extLst>
                </a:gridCol>
                <a:gridCol w="924130">
                  <a:extLst>
                    <a:ext uri="{9D8B030D-6E8A-4147-A177-3AD203B41FA5}">
                      <a16:colId xmlns:a16="http://schemas.microsoft.com/office/drawing/2014/main" val="20002"/>
                    </a:ext>
                  </a:extLst>
                </a:gridCol>
                <a:gridCol w="924130">
                  <a:extLst>
                    <a:ext uri="{9D8B030D-6E8A-4147-A177-3AD203B41FA5}">
                      <a16:colId xmlns:a16="http://schemas.microsoft.com/office/drawing/2014/main" val="20003"/>
                    </a:ext>
                  </a:extLst>
                </a:gridCol>
                <a:gridCol w="924130">
                  <a:extLst>
                    <a:ext uri="{9D8B030D-6E8A-4147-A177-3AD203B41FA5}">
                      <a16:colId xmlns:a16="http://schemas.microsoft.com/office/drawing/2014/main" val="20004"/>
                    </a:ext>
                  </a:extLst>
                </a:gridCol>
                <a:gridCol w="887032">
                  <a:extLst>
                    <a:ext uri="{9D8B030D-6E8A-4147-A177-3AD203B41FA5}">
                      <a16:colId xmlns:a16="http://schemas.microsoft.com/office/drawing/2014/main" val="20005"/>
                    </a:ext>
                  </a:extLst>
                </a:gridCol>
                <a:gridCol w="868479">
                  <a:extLst>
                    <a:ext uri="{9D8B030D-6E8A-4147-A177-3AD203B41FA5}">
                      <a16:colId xmlns:a16="http://schemas.microsoft.com/office/drawing/2014/main" val="20006"/>
                    </a:ext>
                  </a:extLst>
                </a:gridCol>
                <a:gridCol w="924130">
                  <a:extLst>
                    <a:ext uri="{9D8B030D-6E8A-4147-A177-3AD203B41FA5}">
                      <a16:colId xmlns:a16="http://schemas.microsoft.com/office/drawing/2014/main" val="20007"/>
                    </a:ext>
                  </a:extLst>
                </a:gridCol>
                <a:gridCol w="922443">
                  <a:extLst>
                    <a:ext uri="{9D8B030D-6E8A-4147-A177-3AD203B41FA5}">
                      <a16:colId xmlns:a16="http://schemas.microsoft.com/office/drawing/2014/main" val="20008"/>
                    </a:ext>
                  </a:extLst>
                </a:gridCol>
              </a:tblGrid>
              <a:tr h="716108">
                <a:tc>
                  <a:txBody>
                    <a:bodyPr/>
                    <a:lstStyle/>
                    <a:p>
                      <a:pPr marL="0" marR="0" algn="ctr">
                        <a:lnSpc>
                          <a:spcPct val="115000"/>
                        </a:lnSpc>
                        <a:spcBef>
                          <a:spcPts val="0"/>
                        </a:spcBef>
                        <a:spcAft>
                          <a:spcPts val="0"/>
                        </a:spcAft>
                      </a:pPr>
                      <a:r>
                        <a:rPr lang="en-US" sz="1400" dirty="0">
                          <a:effectLst/>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7B9E3"/>
                    </a:solidFill>
                  </a:tcPr>
                </a:tc>
                <a:tc>
                  <a:txBody>
                    <a:bodyPr/>
                    <a:lstStyle/>
                    <a:p>
                      <a:pPr marL="0" marR="0" algn="ctr">
                        <a:lnSpc>
                          <a:spcPct val="115000"/>
                        </a:lnSpc>
                        <a:spcBef>
                          <a:spcPts val="0"/>
                        </a:spcBef>
                        <a:spcAft>
                          <a:spcPts val="0"/>
                        </a:spcAft>
                      </a:pPr>
                      <a:r>
                        <a:rPr lang="en-US" sz="1200">
                          <a:effectLst/>
                        </a:rPr>
                        <a:t>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7B9E3"/>
                    </a:solidFill>
                  </a:tcPr>
                </a:tc>
                <a:tc>
                  <a:txBody>
                    <a:bodyPr/>
                    <a:lstStyle/>
                    <a:p>
                      <a:pPr marL="0" marR="0" algn="ctr">
                        <a:lnSpc>
                          <a:spcPct val="115000"/>
                        </a:lnSpc>
                        <a:spcBef>
                          <a:spcPts val="0"/>
                        </a:spcBef>
                        <a:spcAft>
                          <a:spcPts val="0"/>
                        </a:spcAft>
                      </a:pPr>
                      <a:r>
                        <a:rPr lang="en-US" sz="1400" dirty="0">
                          <a:solidFill>
                            <a:schemeClr val="tx1"/>
                          </a:solidFill>
                          <a:effectLst/>
                        </a:rPr>
                        <a:t>School Baseline</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7B9E3"/>
                    </a:solidFill>
                  </a:tcPr>
                </a:tc>
                <a:tc>
                  <a:txBody>
                    <a:bodyPr/>
                    <a:lstStyle/>
                    <a:p>
                      <a:pPr marL="0" marR="0" algn="ctr">
                        <a:lnSpc>
                          <a:spcPct val="115000"/>
                        </a:lnSpc>
                        <a:spcBef>
                          <a:spcPts val="0"/>
                        </a:spcBef>
                        <a:spcAft>
                          <a:spcPts val="0"/>
                        </a:spcAft>
                      </a:pPr>
                      <a:r>
                        <a:rPr lang="en-US" sz="1400" dirty="0">
                          <a:solidFill>
                            <a:schemeClr val="tx1"/>
                          </a:solidFill>
                          <a:effectLst/>
                        </a:rPr>
                        <a:t>Year 1</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7B9E3"/>
                    </a:solidFill>
                  </a:tcPr>
                </a:tc>
                <a:tc>
                  <a:txBody>
                    <a:bodyPr/>
                    <a:lstStyle/>
                    <a:p>
                      <a:pPr marL="0" marR="0" algn="ctr">
                        <a:lnSpc>
                          <a:spcPct val="115000"/>
                        </a:lnSpc>
                        <a:spcBef>
                          <a:spcPts val="0"/>
                        </a:spcBef>
                        <a:spcAft>
                          <a:spcPts val="0"/>
                        </a:spcAft>
                      </a:pPr>
                      <a:r>
                        <a:rPr lang="en-US" sz="1400">
                          <a:solidFill>
                            <a:schemeClr val="tx1"/>
                          </a:solidFill>
                          <a:effectLst/>
                        </a:rPr>
                        <a:t>Year 2</a:t>
                      </a:r>
                      <a:endParaRPr lang="en-US"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7B9E3"/>
                    </a:solidFill>
                  </a:tcPr>
                </a:tc>
                <a:tc>
                  <a:txBody>
                    <a:bodyPr/>
                    <a:lstStyle/>
                    <a:p>
                      <a:pPr marL="0" marR="0" algn="ctr">
                        <a:lnSpc>
                          <a:spcPct val="115000"/>
                        </a:lnSpc>
                        <a:spcBef>
                          <a:spcPts val="0"/>
                        </a:spcBef>
                        <a:spcAft>
                          <a:spcPts val="0"/>
                        </a:spcAft>
                      </a:pPr>
                      <a:r>
                        <a:rPr lang="en-US" sz="1400">
                          <a:solidFill>
                            <a:schemeClr val="tx1"/>
                          </a:solidFill>
                          <a:effectLst/>
                        </a:rPr>
                        <a:t>Year 3</a:t>
                      </a:r>
                      <a:endParaRPr lang="en-US"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7B9E3"/>
                    </a:solidFill>
                  </a:tcPr>
                </a:tc>
                <a:tc>
                  <a:txBody>
                    <a:bodyPr/>
                    <a:lstStyle/>
                    <a:p>
                      <a:pPr marL="0" marR="0" algn="ctr">
                        <a:lnSpc>
                          <a:spcPct val="115000"/>
                        </a:lnSpc>
                        <a:spcBef>
                          <a:spcPts val="0"/>
                        </a:spcBef>
                        <a:spcAft>
                          <a:spcPts val="0"/>
                        </a:spcAft>
                      </a:pPr>
                      <a:r>
                        <a:rPr lang="en-US" sz="1400">
                          <a:solidFill>
                            <a:schemeClr val="tx1"/>
                          </a:solidFill>
                          <a:effectLst/>
                        </a:rPr>
                        <a:t>Year 4</a:t>
                      </a:r>
                      <a:endParaRPr lang="en-US"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7B9E3"/>
                    </a:solidFill>
                  </a:tcPr>
                </a:tc>
                <a:tc>
                  <a:txBody>
                    <a:bodyPr/>
                    <a:lstStyle/>
                    <a:p>
                      <a:pPr marL="0" marR="0" algn="ctr">
                        <a:lnSpc>
                          <a:spcPct val="115000"/>
                        </a:lnSpc>
                        <a:spcBef>
                          <a:spcPts val="0"/>
                        </a:spcBef>
                        <a:spcAft>
                          <a:spcPts val="0"/>
                        </a:spcAft>
                      </a:pPr>
                      <a:r>
                        <a:rPr lang="en-US" sz="1400">
                          <a:solidFill>
                            <a:schemeClr val="tx1"/>
                          </a:solidFill>
                          <a:effectLst/>
                        </a:rPr>
                        <a:t>Year 5</a:t>
                      </a:r>
                      <a:endParaRPr lang="en-US"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7B9E3"/>
                    </a:solidFill>
                  </a:tcPr>
                </a:tc>
                <a:tc>
                  <a:txBody>
                    <a:bodyPr/>
                    <a:lstStyle/>
                    <a:p>
                      <a:pPr marL="0" marR="0" algn="ctr">
                        <a:lnSpc>
                          <a:spcPct val="115000"/>
                        </a:lnSpc>
                        <a:spcBef>
                          <a:spcPts val="0"/>
                        </a:spcBef>
                        <a:spcAft>
                          <a:spcPts val="0"/>
                        </a:spcAft>
                      </a:pPr>
                      <a:r>
                        <a:rPr lang="en-US" sz="1400" dirty="0">
                          <a:solidFill>
                            <a:schemeClr val="tx1"/>
                          </a:solidFill>
                          <a:effectLst/>
                        </a:rPr>
                        <a:t>End Goal</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7B9E3"/>
                    </a:solidFill>
                  </a:tcPr>
                </a:tc>
                <a:extLst>
                  <a:ext uri="{0D108BD9-81ED-4DB2-BD59-A6C34878D82A}">
                    <a16:rowId xmlns:a16="http://schemas.microsoft.com/office/drawing/2014/main" val="10000"/>
                  </a:ext>
                </a:extLst>
              </a:tr>
              <a:tr h="406663">
                <a:tc rowSpan="2">
                  <a:txBody>
                    <a:bodyPr/>
                    <a:lstStyle/>
                    <a:p>
                      <a:pPr marL="0" marR="0" algn="ctr">
                        <a:lnSpc>
                          <a:spcPct val="115000"/>
                        </a:lnSpc>
                        <a:spcBef>
                          <a:spcPts val="0"/>
                        </a:spcBef>
                        <a:spcAft>
                          <a:spcPts val="0"/>
                        </a:spcAft>
                      </a:pPr>
                      <a:r>
                        <a:rPr lang="en-US" sz="1600" dirty="0">
                          <a:solidFill>
                            <a:schemeClr val="tx1"/>
                          </a:solidFill>
                          <a:effectLst/>
                        </a:rPr>
                        <a:t>MIP</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a:lnSpc>
                          <a:spcPct val="115000"/>
                        </a:lnSpc>
                        <a:spcBef>
                          <a:spcPts val="0"/>
                        </a:spcBef>
                        <a:spcAft>
                          <a:spcPts val="0"/>
                        </a:spcAft>
                      </a:pPr>
                      <a:r>
                        <a:rPr lang="en-US" sz="1600" b="1" dirty="0">
                          <a:effectLst/>
                        </a:rPr>
                        <a:t>PI</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ctr">
                        <a:lnSpc>
                          <a:spcPct val="115000"/>
                        </a:lnSpc>
                        <a:spcBef>
                          <a:spcPts val="0"/>
                        </a:spcBef>
                        <a:spcAft>
                          <a:spcPts val="0"/>
                        </a:spcAft>
                      </a:pPr>
                      <a:r>
                        <a:rPr lang="en-US" sz="1600" b="1">
                          <a:effectLst/>
                        </a:rPr>
                        <a:t>100</a:t>
                      </a:r>
                      <a:endParaRPr lang="en-US" sz="2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ctr">
                        <a:lnSpc>
                          <a:spcPct val="115000"/>
                        </a:lnSpc>
                        <a:spcBef>
                          <a:spcPts val="0"/>
                        </a:spcBef>
                        <a:spcAft>
                          <a:spcPts val="0"/>
                        </a:spcAft>
                      </a:pPr>
                      <a:r>
                        <a:rPr lang="en-US" sz="1600" b="1">
                          <a:effectLst/>
                        </a:rPr>
                        <a:t>104</a:t>
                      </a:r>
                      <a:endParaRPr lang="en-US" sz="2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ctr">
                        <a:lnSpc>
                          <a:spcPct val="115000"/>
                        </a:lnSpc>
                        <a:spcBef>
                          <a:spcPts val="0"/>
                        </a:spcBef>
                        <a:spcAft>
                          <a:spcPts val="0"/>
                        </a:spcAft>
                      </a:pPr>
                      <a:r>
                        <a:rPr lang="en-US" sz="1600" b="1">
                          <a:effectLst/>
                        </a:rPr>
                        <a:t>108</a:t>
                      </a:r>
                      <a:endParaRPr lang="en-US" sz="2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ctr">
                        <a:lnSpc>
                          <a:spcPct val="115000"/>
                        </a:lnSpc>
                        <a:spcBef>
                          <a:spcPts val="0"/>
                        </a:spcBef>
                        <a:spcAft>
                          <a:spcPts val="0"/>
                        </a:spcAft>
                      </a:pPr>
                      <a:r>
                        <a:rPr lang="en-US" sz="1600" b="1">
                          <a:effectLst/>
                        </a:rPr>
                        <a:t>112</a:t>
                      </a:r>
                      <a:endParaRPr lang="en-US" sz="2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ctr">
                        <a:lnSpc>
                          <a:spcPct val="115000"/>
                        </a:lnSpc>
                        <a:spcBef>
                          <a:spcPts val="0"/>
                        </a:spcBef>
                        <a:spcAft>
                          <a:spcPts val="0"/>
                        </a:spcAft>
                      </a:pPr>
                      <a:r>
                        <a:rPr lang="en-US" sz="1600" b="1">
                          <a:effectLst/>
                        </a:rPr>
                        <a:t>116</a:t>
                      </a:r>
                      <a:endParaRPr lang="en-US" sz="2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ctr">
                        <a:lnSpc>
                          <a:spcPct val="115000"/>
                        </a:lnSpc>
                        <a:spcBef>
                          <a:spcPts val="0"/>
                        </a:spcBef>
                        <a:spcAft>
                          <a:spcPts val="0"/>
                        </a:spcAft>
                      </a:pPr>
                      <a:r>
                        <a:rPr lang="en-US" sz="1600" b="1">
                          <a:effectLst/>
                        </a:rPr>
                        <a:t>120</a:t>
                      </a:r>
                      <a:endParaRPr lang="en-US" sz="2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ctr">
                        <a:lnSpc>
                          <a:spcPct val="115000"/>
                        </a:lnSpc>
                        <a:spcBef>
                          <a:spcPts val="0"/>
                        </a:spcBef>
                        <a:spcAft>
                          <a:spcPts val="0"/>
                        </a:spcAft>
                      </a:pPr>
                      <a:r>
                        <a:rPr lang="en-US" sz="1600" b="1" dirty="0">
                          <a:effectLst/>
                        </a:rPr>
                        <a:t>200</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1260716">
                <a:tc vMerge="1">
                  <a:txBody>
                    <a:bodyPr/>
                    <a:lstStyle/>
                    <a:p>
                      <a:endParaRPr lang="en-US"/>
                    </a:p>
                  </a:txBody>
                  <a:tcPr/>
                </a:tc>
                <a:tc>
                  <a:txBody>
                    <a:bodyPr/>
                    <a:lstStyle/>
                    <a:p>
                      <a:pPr marL="0" marR="0" algn="ctr">
                        <a:lnSpc>
                          <a:spcPct val="115000"/>
                        </a:lnSpc>
                        <a:spcBef>
                          <a:spcPts val="0"/>
                        </a:spcBef>
                        <a:spcAft>
                          <a:spcPts val="0"/>
                        </a:spcAft>
                      </a:pPr>
                      <a:r>
                        <a:rPr lang="en-US" sz="1400" dirty="0">
                          <a:effectLst/>
                        </a:rPr>
                        <a:t>Expected Annual % Gains</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rPr>
                        <a:t>4%</a:t>
                      </a:r>
                      <a:endParaRPr lang="en-US" sz="2800" dirty="0">
                        <a:effectLst/>
                      </a:endParaRPr>
                    </a:p>
                    <a:p>
                      <a:pPr marL="0" marR="0" algn="ctr">
                        <a:lnSpc>
                          <a:spcPct val="115000"/>
                        </a:lnSpc>
                        <a:spcBef>
                          <a:spcPts val="0"/>
                        </a:spcBef>
                        <a:spcAft>
                          <a:spcPts val="0"/>
                        </a:spcAft>
                      </a:pPr>
                      <a:r>
                        <a:rPr lang="en-US" sz="1400" dirty="0">
                          <a:effectLst/>
                        </a:rPr>
                        <a:t>(4% over baseline)</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rPr>
                        <a:t>4%</a:t>
                      </a:r>
                      <a:endParaRPr lang="en-US" sz="2800" dirty="0">
                        <a:effectLst/>
                      </a:endParaRPr>
                    </a:p>
                    <a:p>
                      <a:pPr marL="0" marR="0" algn="ctr">
                        <a:lnSpc>
                          <a:spcPct val="115000"/>
                        </a:lnSpc>
                        <a:spcBef>
                          <a:spcPts val="0"/>
                        </a:spcBef>
                        <a:spcAft>
                          <a:spcPts val="0"/>
                        </a:spcAft>
                      </a:pPr>
                      <a:r>
                        <a:rPr lang="en-US" sz="1400" dirty="0">
                          <a:effectLst/>
                        </a:rPr>
                        <a:t>(8% over baseline)</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rPr>
                        <a:t>4%</a:t>
                      </a:r>
                      <a:endParaRPr lang="en-US" sz="2800">
                        <a:effectLst/>
                      </a:endParaRPr>
                    </a:p>
                    <a:p>
                      <a:pPr marL="0" marR="0" algn="ctr">
                        <a:lnSpc>
                          <a:spcPct val="115000"/>
                        </a:lnSpc>
                        <a:spcBef>
                          <a:spcPts val="0"/>
                        </a:spcBef>
                        <a:spcAft>
                          <a:spcPts val="0"/>
                        </a:spcAft>
                      </a:pPr>
                      <a:r>
                        <a:rPr lang="en-US" sz="1400">
                          <a:effectLst/>
                        </a:rPr>
                        <a:t>(12% over baseline)</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rPr>
                        <a:t>4%</a:t>
                      </a:r>
                      <a:endParaRPr lang="en-US" sz="2800" dirty="0">
                        <a:effectLst/>
                      </a:endParaRPr>
                    </a:p>
                    <a:p>
                      <a:pPr marL="0" marR="0" algn="ctr">
                        <a:lnSpc>
                          <a:spcPct val="115000"/>
                        </a:lnSpc>
                        <a:spcBef>
                          <a:spcPts val="0"/>
                        </a:spcBef>
                        <a:spcAft>
                          <a:spcPts val="0"/>
                        </a:spcAft>
                      </a:pPr>
                      <a:r>
                        <a:rPr lang="en-US" sz="1400" dirty="0">
                          <a:effectLst/>
                        </a:rPr>
                        <a:t>(16% over baseline)</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rPr>
                        <a:t>4%</a:t>
                      </a:r>
                      <a:endParaRPr lang="en-US" sz="2800">
                        <a:effectLst/>
                      </a:endParaRPr>
                    </a:p>
                    <a:p>
                      <a:pPr marL="0" marR="0" algn="ctr">
                        <a:lnSpc>
                          <a:spcPct val="115000"/>
                        </a:lnSpc>
                        <a:spcBef>
                          <a:spcPts val="0"/>
                        </a:spcBef>
                        <a:spcAft>
                          <a:spcPts val="0"/>
                        </a:spcAft>
                      </a:pPr>
                      <a:r>
                        <a:rPr lang="en-US" sz="1400">
                          <a:effectLst/>
                        </a:rPr>
                        <a:t>(20% over baseline)</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06663">
                <a:tc rowSpan="2">
                  <a:txBody>
                    <a:bodyPr/>
                    <a:lstStyle/>
                    <a:p>
                      <a:pPr marL="0" marR="0" algn="ctr">
                        <a:lnSpc>
                          <a:spcPct val="115000"/>
                        </a:lnSpc>
                        <a:spcBef>
                          <a:spcPts val="0"/>
                        </a:spcBef>
                        <a:spcAft>
                          <a:spcPts val="0"/>
                        </a:spcAft>
                      </a:pPr>
                      <a:r>
                        <a:rPr lang="en-US" sz="1600" dirty="0">
                          <a:solidFill>
                            <a:schemeClr val="tx1"/>
                          </a:solidFill>
                          <a:effectLst/>
                        </a:rPr>
                        <a:t>DI Target</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15000"/>
                        </a:lnSpc>
                        <a:spcBef>
                          <a:spcPts val="0"/>
                        </a:spcBef>
                        <a:spcAft>
                          <a:spcPts val="0"/>
                        </a:spcAft>
                      </a:pPr>
                      <a:r>
                        <a:rPr lang="en-US" sz="1600" b="1" dirty="0">
                          <a:effectLst/>
                        </a:rPr>
                        <a:t>PI</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15000"/>
                        </a:lnSpc>
                        <a:spcBef>
                          <a:spcPts val="0"/>
                        </a:spcBef>
                        <a:spcAft>
                          <a:spcPts val="0"/>
                        </a:spcAft>
                      </a:pPr>
                      <a:r>
                        <a:rPr lang="en-US" sz="1600" b="1" dirty="0">
                          <a:effectLst/>
                        </a:rPr>
                        <a:t>100</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15000"/>
                        </a:lnSpc>
                        <a:spcBef>
                          <a:spcPts val="0"/>
                        </a:spcBef>
                        <a:spcAft>
                          <a:spcPts val="0"/>
                        </a:spcAft>
                      </a:pPr>
                      <a:r>
                        <a:rPr lang="en-US" sz="1600" b="1" dirty="0">
                          <a:effectLst/>
                        </a:rPr>
                        <a:t>102</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15000"/>
                        </a:lnSpc>
                        <a:spcBef>
                          <a:spcPts val="0"/>
                        </a:spcBef>
                        <a:spcAft>
                          <a:spcPts val="0"/>
                        </a:spcAft>
                      </a:pPr>
                      <a:r>
                        <a:rPr lang="en-US" sz="1600" b="1" dirty="0">
                          <a:effectLst/>
                        </a:rPr>
                        <a:t>104</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15000"/>
                        </a:lnSpc>
                        <a:spcBef>
                          <a:spcPts val="0"/>
                        </a:spcBef>
                        <a:spcAft>
                          <a:spcPts val="0"/>
                        </a:spcAft>
                      </a:pPr>
                      <a:r>
                        <a:rPr lang="en-US" sz="1600" b="1" dirty="0">
                          <a:effectLst/>
                        </a:rPr>
                        <a:t>106</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a:lnSpc>
                          <a:spcPct val="115000"/>
                        </a:lnSpc>
                        <a:spcBef>
                          <a:spcPts val="0"/>
                        </a:spcBef>
                        <a:spcAft>
                          <a:spcPts val="0"/>
                        </a:spcAft>
                      </a:pPr>
                      <a:r>
                        <a:rPr lang="en-US" sz="1200" b="1">
                          <a:effectLst/>
                        </a:rPr>
                        <a:t>---</a:t>
                      </a:r>
                      <a:endParaRPr lang="en-US" sz="2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rPr>
                        <a:t>---</a:t>
                      </a:r>
                      <a:endParaRPr lang="en-US" sz="2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effectLst/>
                        </a:rPr>
                        <a:t>200</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260716">
                <a:tc vMerge="1">
                  <a:txBody>
                    <a:bodyPr/>
                    <a:lstStyle/>
                    <a:p>
                      <a:endParaRPr lang="en-US"/>
                    </a:p>
                  </a:txBody>
                  <a:tcPr/>
                </a:tc>
                <a:tc>
                  <a:txBody>
                    <a:bodyPr/>
                    <a:lstStyle/>
                    <a:p>
                      <a:pPr marL="0" marR="0" algn="ctr">
                        <a:lnSpc>
                          <a:spcPct val="115000"/>
                        </a:lnSpc>
                        <a:spcBef>
                          <a:spcPts val="0"/>
                        </a:spcBef>
                        <a:spcAft>
                          <a:spcPts val="0"/>
                        </a:spcAft>
                      </a:pPr>
                      <a:r>
                        <a:rPr lang="en-US" sz="1400" dirty="0">
                          <a:effectLst/>
                        </a:rPr>
                        <a:t>Expected Annual % Gains</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rPr>
                        <a:t>2%</a:t>
                      </a:r>
                      <a:endParaRPr lang="en-US" sz="2800" dirty="0">
                        <a:effectLst/>
                      </a:endParaRPr>
                    </a:p>
                    <a:p>
                      <a:pPr marL="0" marR="0" algn="ctr">
                        <a:lnSpc>
                          <a:spcPct val="115000"/>
                        </a:lnSpc>
                        <a:spcBef>
                          <a:spcPts val="0"/>
                        </a:spcBef>
                        <a:spcAft>
                          <a:spcPts val="0"/>
                        </a:spcAft>
                      </a:pPr>
                      <a:r>
                        <a:rPr lang="en-US" sz="1400" dirty="0">
                          <a:effectLst/>
                        </a:rPr>
                        <a:t>(2% over baseline)</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rPr>
                        <a:t>2%</a:t>
                      </a:r>
                      <a:endParaRPr lang="en-US" sz="2800">
                        <a:effectLst/>
                      </a:endParaRPr>
                    </a:p>
                    <a:p>
                      <a:pPr marL="0" marR="0" algn="ctr">
                        <a:lnSpc>
                          <a:spcPct val="115000"/>
                        </a:lnSpc>
                        <a:spcBef>
                          <a:spcPts val="0"/>
                        </a:spcBef>
                        <a:spcAft>
                          <a:spcPts val="0"/>
                        </a:spcAft>
                      </a:pPr>
                      <a:r>
                        <a:rPr lang="en-US" sz="1400">
                          <a:effectLst/>
                        </a:rPr>
                        <a:t>(4% over baseline)</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rPr>
                        <a:t>2%</a:t>
                      </a:r>
                      <a:endParaRPr lang="en-US" sz="2800">
                        <a:effectLst/>
                      </a:endParaRPr>
                    </a:p>
                    <a:p>
                      <a:pPr marL="0" marR="0" algn="ctr">
                        <a:lnSpc>
                          <a:spcPct val="115000"/>
                        </a:lnSpc>
                        <a:spcBef>
                          <a:spcPts val="0"/>
                        </a:spcBef>
                        <a:spcAft>
                          <a:spcPts val="0"/>
                        </a:spcAft>
                      </a:pPr>
                      <a:r>
                        <a:rPr lang="en-US" sz="1400">
                          <a:effectLst/>
                        </a:rPr>
                        <a:t>(6% over baseline)</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609406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r>
              <a:rPr lang="en-US" sz="2200" dirty="0">
                <a:solidFill>
                  <a:srgbClr val="0070C0"/>
                </a:solidFill>
              </a:rPr>
              <a:t>All schools in newly identified for Receivership are designated as Struggling.</a:t>
            </a:r>
          </a:p>
          <a:p>
            <a:pPr lvl="1"/>
            <a:r>
              <a:rPr lang="en-US" sz="1800" dirty="0">
                <a:solidFill>
                  <a:srgbClr val="0070C0"/>
                </a:solidFill>
              </a:rPr>
              <a:t>No new Persistently Struggling schools.</a:t>
            </a:r>
          </a:p>
          <a:p>
            <a:r>
              <a:rPr lang="en-US" sz="2200" dirty="0">
                <a:solidFill>
                  <a:srgbClr val="0070C0"/>
                </a:solidFill>
              </a:rPr>
              <a:t>Struggling Schools must annually make Demonstrable Improvement (DI) after a two-year period, and annually thereafter, or they will be placed in Independent Receivership.</a:t>
            </a:r>
          </a:p>
          <a:p>
            <a:pPr lvl="1"/>
            <a:r>
              <a:rPr lang="en-US" sz="1800" dirty="0">
                <a:solidFill>
                  <a:srgbClr val="0070C0"/>
                </a:solidFill>
              </a:rPr>
              <a:t>Schools that make Demonstrable Improvement continue under Superintendent Receivership.</a:t>
            </a:r>
          </a:p>
          <a:p>
            <a:pPr>
              <a:defRPr/>
            </a:pPr>
            <a:r>
              <a:rPr lang="en-US" sz="2200" dirty="0">
                <a:solidFill>
                  <a:srgbClr val="0070C0"/>
                </a:solidFill>
              </a:rPr>
              <a:t>In deciding whether Demonstrable Improvement has been made, Commissioner shall consider:</a:t>
            </a:r>
          </a:p>
          <a:p>
            <a:pPr lvl="1"/>
            <a:r>
              <a:rPr lang="en-US" sz="1800" dirty="0">
                <a:solidFill>
                  <a:srgbClr val="0070C0"/>
                </a:solidFill>
              </a:rPr>
              <a:t>Performance on Metrics (Indicators).</a:t>
            </a:r>
          </a:p>
          <a:p>
            <a:pPr lvl="1">
              <a:defRPr/>
            </a:pPr>
            <a:r>
              <a:rPr lang="en-US" sz="1800" dirty="0">
                <a:solidFill>
                  <a:srgbClr val="0070C0"/>
                </a:solidFill>
              </a:rPr>
              <a:t>Number of Years Schools have been Identified.</a:t>
            </a:r>
          </a:p>
          <a:p>
            <a:pPr lvl="1"/>
            <a:r>
              <a:rPr lang="en-US" sz="1800" dirty="0">
                <a:solidFill>
                  <a:srgbClr val="0070C0"/>
                </a:solidFill>
              </a:rPr>
              <a:t>Superintendent’s Successful use of Receivership Powers to Implement the School’s Plan.</a:t>
            </a:r>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4</a:t>
            </a:fld>
            <a:endParaRPr lang="en-US" altLang="en-US" sz="1400" b="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p:txBody>
          <a:bodyPr/>
          <a:lstStyle/>
          <a:p>
            <a:r>
              <a:rPr lang="en-US" dirty="0"/>
              <a:t>Demonstrable Improvement Process</a:t>
            </a:r>
          </a:p>
        </p:txBody>
      </p:sp>
    </p:spTree>
    <p:extLst>
      <p:ext uri="{BB962C8B-B14F-4D97-AF65-F5344CB8AC3E}">
        <p14:creationId xmlns:p14="http://schemas.microsoft.com/office/powerpoint/2010/main" val="3692656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pPr marL="342900" indent="-342900">
              <a:buFont typeface="Arial" panose="020B0604020202020204" pitchFamily="34" charset="0"/>
              <a:buChar char="•"/>
            </a:pPr>
            <a:r>
              <a:rPr lang="en-US" sz="2200" dirty="0">
                <a:solidFill>
                  <a:srgbClr val="0070C0"/>
                </a:solidFill>
              </a:rPr>
              <a:t>For schools operating under Superintendent Receivership:</a:t>
            </a:r>
          </a:p>
          <a:p>
            <a:pPr marL="800100" lvl="1" indent="-342900">
              <a:buFont typeface="Arial" panose="020B0604020202020204" pitchFamily="34" charset="0"/>
              <a:buChar char="•"/>
            </a:pPr>
            <a:r>
              <a:rPr lang="en-US" sz="1800" dirty="0">
                <a:solidFill>
                  <a:srgbClr val="0070C0"/>
                </a:solidFill>
              </a:rPr>
              <a:t>Demonstrable Improvement (DI) is the process used to determine whether an Independent Receiver shall be appointed to a school in Superintendent Receivership.</a:t>
            </a:r>
          </a:p>
          <a:p>
            <a:pPr marL="800100" lvl="1" indent="-342900">
              <a:buFont typeface="Arial" panose="020B0604020202020204" pitchFamily="34" charset="0"/>
              <a:buChar char="•"/>
            </a:pPr>
            <a:r>
              <a:rPr lang="en-US" sz="1800" dirty="0">
                <a:solidFill>
                  <a:srgbClr val="0070C0"/>
                </a:solidFill>
              </a:rPr>
              <a:t>DI does not determine whether a school is removed from Receivership.</a:t>
            </a:r>
          </a:p>
          <a:p>
            <a:pPr marL="800100" lvl="1" indent="-342900">
              <a:buFont typeface="Arial" panose="020B0604020202020204" pitchFamily="34" charset="0"/>
              <a:buChar char="•"/>
            </a:pPr>
            <a:r>
              <a:rPr lang="en-US" sz="1800" dirty="0">
                <a:solidFill>
                  <a:srgbClr val="0070C0"/>
                </a:solidFill>
              </a:rPr>
              <a:t>Removal from Receivership occurs at the end of the school year in which a school under Superintendent Receivership is removed from Comprehensive Support and Improvement status.</a:t>
            </a:r>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5</a:t>
            </a:fld>
            <a:endParaRPr lang="en-US" altLang="en-US" sz="1400" b="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p:txBody>
          <a:bodyPr/>
          <a:lstStyle/>
          <a:p>
            <a:r>
              <a:rPr lang="en-US" dirty="0"/>
              <a:t>What is Demonstrable Improvement?</a:t>
            </a:r>
          </a:p>
        </p:txBody>
      </p:sp>
    </p:spTree>
    <p:extLst>
      <p:ext uri="{BB962C8B-B14F-4D97-AF65-F5344CB8AC3E}">
        <p14:creationId xmlns:p14="http://schemas.microsoft.com/office/powerpoint/2010/main" val="3692656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pPr marL="579437" indent="-342900">
              <a:buFont typeface="Arial" panose="020B0604020202020204" pitchFamily="34" charset="0"/>
              <a:buChar char="•"/>
            </a:pPr>
            <a:r>
              <a:rPr lang="en-US" dirty="0">
                <a:solidFill>
                  <a:srgbClr val="0070C0"/>
                </a:solidFill>
              </a:rPr>
              <a:t>One or more indicator(s) have been established for each Metric specified in legislation.</a:t>
            </a:r>
          </a:p>
          <a:p>
            <a:pPr marL="579437" indent="-342900">
              <a:buFont typeface="Arial" panose="020B0604020202020204" pitchFamily="34" charset="0"/>
              <a:buChar char="•"/>
            </a:pPr>
            <a:r>
              <a:rPr lang="en-US" dirty="0">
                <a:solidFill>
                  <a:srgbClr val="0070C0"/>
                </a:solidFill>
              </a:rPr>
              <a:t>For each indicator, a school can make progress by achieving  a school specific Progress Target.</a:t>
            </a:r>
          </a:p>
          <a:p>
            <a:pPr marL="579437" indent="-342900">
              <a:buFont typeface="Arial" panose="020B0604020202020204" pitchFamily="34" charset="0"/>
              <a:buChar char="•"/>
            </a:pPr>
            <a:r>
              <a:rPr lang="en-US" dirty="0">
                <a:solidFill>
                  <a:srgbClr val="0070C0"/>
                </a:solidFill>
              </a:rPr>
              <a:t>Progress Targets increase over the three-year period.</a:t>
            </a:r>
          </a:p>
          <a:p>
            <a:pPr marL="579437" indent="-342900">
              <a:buFont typeface="Arial" panose="020B0604020202020204" pitchFamily="34" charset="0"/>
              <a:buChar char="•"/>
            </a:pPr>
            <a:r>
              <a:rPr lang="en-US" dirty="0">
                <a:solidFill>
                  <a:srgbClr val="0070C0"/>
                </a:solidFill>
              </a:rPr>
              <a:t>Most indicators are based on student performance – these are classified as Tier</a:t>
            </a:r>
            <a:r>
              <a:rPr lang="en-US" dirty="0">
                <a:solidFill>
                  <a:srgbClr val="0000FF"/>
                </a:solidFill>
              </a:rPr>
              <a:t> 1 indicators</a:t>
            </a:r>
            <a:r>
              <a:rPr lang="en-US" dirty="0">
                <a:solidFill>
                  <a:srgbClr val="0070C0"/>
                </a:solidFill>
              </a:rPr>
              <a:t>. </a:t>
            </a:r>
          </a:p>
          <a:p>
            <a:pPr marL="579437" indent="-342900">
              <a:buFont typeface="Arial" panose="020B0604020202020204" pitchFamily="34" charset="0"/>
              <a:buChar char="•"/>
            </a:pPr>
            <a:r>
              <a:rPr lang="en-US" dirty="0">
                <a:solidFill>
                  <a:srgbClr val="0070C0"/>
                </a:solidFill>
              </a:rPr>
              <a:t>Other indicators are based on implementation of programs and/or processes – these are classified as Tier</a:t>
            </a:r>
            <a:r>
              <a:rPr lang="en-US" dirty="0">
                <a:solidFill>
                  <a:srgbClr val="0000FF"/>
                </a:solidFill>
              </a:rPr>
              <a:t> 2 indicators</a:t>
            </a:r>
            <a:r>
              <a:rPr lang="en-US" dirty="0">
                <a:solidFill>
                  <a:srgbClr val="0070C0"/>
                </a:solidFill>
              </a:rPr>
              <a:t>.</a:t>
            </a:r>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6</a:t>
            </a:fld>
            <a:endParaRPr lang="en-US" altLang="en-US" sz="1400" b="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p:txBody>
          <a:bodyPr/>
          <a:lstStyle/>
          <a:p>
            <a:r>
              <a:rPr lang="en-US" dirty="0"/>
              <a:t>DI Methodology: Guiding Principles</a:t>
            </a:r>
          </a:p>
        </p:txBody>
      </p:sp>
    </p:spTree>
    <p:extLst>
      <p:ext uri="{BB962C8B-B14F-4D97-AF65-F5344CB8AC3E}">
        <p14:creationId xmlns:p14="http://schemas.microsoft.com/office/powerpoint/2010/main" val="3692656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pPr marL="522287" indent="-285750">
              <a:buFont typeface="Arial" panose="020B0604020202020204" pitchFamily="34" charset="0"/>
              <a:buChar char="•"/>
            </a:pPr>
            <a:r>
              <a:rPr lang="en-US" sz="1800" dirty="0">
                <a:solidFill>
                  <a:srgbClr val="0070C0"/>
                </a:solidFill>
              </a:rPr>
              <a:t>The State Education Department will select and assign some of the school indicators, and the School Receiver in consultation with the Community Engagement Team shall select some.</a:t>
            </a:r>
          </a:p>
          <a:p>
            <a:pPr marL="522287" indent="-285750">
              <a:buFont typeface="Arial" panose="020B0604020202020204" pitchFamily="34" charset="0"/>
              <a:buChar char="•"/>
            </a:pPr>
            <a:r>
              <a:rPr lang="en-US" sz="1800" dirty="0">
                <a:solidFill>
                  <a:srgbClr val="0070C0"/>
                </a:solidFill>
              </a:rPr>
              <a:t>Selected indicators will be based primarily on where the school’s performance needs the most improvement.</a:t>
            </a:r>
          </a:p>
          <a:p>
            <a:pPr marL="522287" indent="-285750">
              <a:buFont typeface="Arial" panose="020B0604020202020204" pitchFamily="34" charset="0"/>
              <a:buChar char="•"/>
            </a:pPr>
            <a:r>
              <a:rPr lang="en-US" sz="1800" dirty="0">
                <a:solidFill>
                  <a:srgbClr val="0070C0"/>
                </a:solidFill>
              </a:rPr>
              <a:t>A Superintendent Receiver may seek to have local measures approved by the Commissioner.</a:t>
            </a:r>
          </a:p>
          <a:p>
            <a:pPr marL="522287" indent="-285750">
              <a:buFont typeface="Arial" panose="020B0604020202020204" pitchFamily="34" charset="0"/>
              <a:buChar char="•"/>
            </a:pPr>
            <a:r>
              <a:rPr lang="en-US" sz="1800" dirty="0">
                <a:solidFill>
                  <a:srgbClr val="0070C0"/>
                </a:solidFill>
              </a:rPr>
              <a:t>Schools should avoid selecting indicators that measure the same performance as another indicator or indicators that only apply to a small percentage of school’s students.</a:t>
            </a:r>
          </a:p>
          <a:p>
            <a:pPr marL="522287" indent="-285750">
              <a:buFont typeface="Arial" panose="020B0604020202020204" pitchFamily="34" charset="0"/>
              <a:buChar char="•"/>
            </a:pPr>
            <a:r>
              <a:rPr lang="en-US" sz="1800" dirty="0">
                <a:solidFill>
                  <a:srgbClr val="0070C0"/>
                </a:solidFill>
              </a:rPr>
              <a:t>The result of the process shall be a judgment that </a:t>
            </a:r>
          </a:p>
          <a:p>
            <a:pPr marL="236537"/>
            <a:r>
              <a:rPr lang="en-US" sz="1600" dirty="0">
                <a:solidFill>
                  <a:srgbClr val="0070C0"/>
                </a:solidFill>
              </a:rPr>
              <a:t>	a) the school made Demonstrable Improvement, </a:t>
            </a:r>
          </a:p>
          <a:p>
            <a:pPr marL="236537"/>
            <a:r>
              <a:rPr lang="en-US" sz="1600" dirty="0">
                <a:solidFill>
                  <a:srgbClr val="0070C0"/>
                </a:solidFill>
              </a:rPr>
              <a:t>	b) the school did not make Demonstrable Improvement unless there </a:t>
            </a:r>
          </a:p>
          <a:p>
            <a:pPr marL="236537"/>
            <a:r>
              <a:rPr lang="en-US" sz="1600" dirty="0">
                <a:solidFill>
                  <a:srgbClr val="0070C0"/>
                </a:solidFill>
              </a:rPr>
              <a:t>	are shown to be extenuating or extraordinary circumstances, or </a:t>
            </a:r>
          </a:p>
          <a:p>
            <a:pPr marL="236537"/>
            <a:r>
              <a:rPr lang="en-US" sz="1600" dirty="0">
                <a:solidFill>
                  <a:srgbClr val="0070C0"/>
                </a:solidFill>
              </a:rPr>
              <a:t>	c) the Commissioner shall review the totality of the school's record to </a:t>
            </a:r>
          </a:p>
          <a:p>
            <a:pPr marL="236537"/>
            <a:r>
              <a:rPr lang="en-US" sz="1600" dirty="0">
                <a:solidFill>
                  <a:srgbClr val="0070C0"/>
                </a:solidFill>
              </a:rPr>
              <a:t>	make a determination as to whether or not the school made 	Demonstrable Improvement.</a:t>
            </a:r>
            <a:endParaRPr lang="en-US" sz="1600" dirty="0"/>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7</a:t>
            </a:fld>
            <a:endParaRPr lang="en-US" altLang="en-US" sz="1400" b="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p:txBody>
          <a:bodyPr/>
          <a:lstStyle/>
          <a:p>
            <a:r>
              <a:rPr lang="en-US" dirty="0"/>
              <a:t>DI Methodology: Guiding Principles</a:t>
            </a:r>
          </a:p>
        </p:txBody>
      </p:sp>
    </p:spTree>
    <p:extLst>
      <p:ext uri="{BB962C8B-B14F-4D97-AF65-F5344CB8AC3E}">
        <p14:creationId xmlns:p14="http://schemas.microsoft.com/office/powerpoint/2010/main" val="2217891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pPr marL="522287" indent="-285750">
              <a:buFont typeface="Arial" panose="020B0604020202020204" pitchFamily="34" charset="0"/>
              <a:buChar char="•"/>
            </a:pPr>
            <a:r>
              <a:rPr lang="en-US" sz="1800" dirty="0">
                <a:solidFill>
                  <a:srgbClr val="0070C0"/>
                </a:solidFill>
              </a:rPr>
              <a:t>The existing DI methodology has been utilized from the 2015-16 school through the 2017-18 school year.</a:t>
            </a:r>
          </a:p>
          <a:p>
            <a:pPr marL="522287" indent="-285750">
              <a:buFont typeface="Arial" panose="020B0604020202020204" pitchFamily="34" charset="0"/>
              <a:buChar char="•"/>
            </a:pPr>
            <a:r>
              <a:rPr lang="en-US" sz="1800" dirty="0">
                <a:solidFill>
                  <a:srgbClr val="0070C0"/>
                </a:solidFill>
              </a:rPr>
              <a:t>Beginning with the 2018-19 school year, NYSED has revised the methodology to a) align the DI indicators with the ESSA indicators, b) update and streamline the annual Progress Targets, and c) differentiate the targets for current vs. new Receivership schools.</a:t>
            </a:r>
          </a:p>
          <a:p>
            <a:pPr marL="522287" indent="-285750">
              <a:buFont typeface="Arial" panose="020B0604020202020204" pitchFamily="34" charset="0"/>
              <a:buChar char="•"/>
            </a:pPr>
            <a:r>
              <a:rPr lang="en-US" sz="1800" dirty="0">
                <a:solidFill>
                  <a:srgbClr val="0070C0"/>
                </a:solidFill>
              </a:rPr>
              <a:t>Implementation of the revised methodology is differentiated for schools that are continuing in Receivership, referred to as </a:t>
            </a:r>
            <a:r>
              <a:rPr lang="en-US" sz="1800" dirty="0">
                <a:solidFill>
                  <a:srgbClr val="0000FF"/>
                </a:solidFill>
              </a:rPr>
              <a:t>Cohort 1 Schools, </a:t>
            </a:r>
            <a:r>
              <a:rPr lang="en-US" sz="1800" dirty="0">
                <a:solidFill>
                  <a:srgbClr val="0070C0"/>
                </a:solidFill>
              </a:rPr>
              <a:t>vs. newly identified Receivership schools, referred to as </a:t>
            </a:r>
            <a:r>
              <a:rPr lang="en-US" sz="1800" dirty="0">
                <a:solidFill>
                  <a:srgbClr val="0000FF"/>
                </a:solidFill>
              </a:rPr>
              <a:t>Cohort 2 Schools </a:t>
            </a:r>
            <a:r>
              <a:rPr lang="en-US" sz="1800" dirty="0">
                <a:solidFill>
                  <a:srgbClr val="0070C0"/>
                </a:solidFill>
              </a:rPr>
              <a:t>(discussed in more detail in a separate section).</a:t>
            </a:r>
          </a:p>
          <a:p>
            <a:pPr marL="522287" indent="-285750">
              <a:buFont typeface="Arial" panose="020B0604020202020204" pitchFamily="34" charset="0"/>
              <a:buChar char="•"/>
            </a:pPr>
            <a:r>
              <a:rPr lang="en-US" sz="1800" dirty="0">
                <a:solidFill>
                  <a:srgbClr val="0070C0"/>
                </a:solidFill>
              </a:rPr>
              <a:t>Schools will be assigned and asked to select new indicators based on the revised methodology.</a:t>
            </a:r>
          </a:p>
          <a:p>
            <a:pPr marL="522287" indent="-285750">
              <a:buFont typeface="Arial" panose="020B0604020202020204" pitchFamily="34" charset="0"/>
              <a:buChar char="•"/>
            </a:pPr>
            <a:r>
              <a:rPr lang="en-US" sz="1800" dirty="0">
                <a:solidFill>
                  <a:srgbClr val="0070C0"/>
                </a:solidFill>
              </a:rPr>
              <a:t>However, DI determinations based on the revised methodology will first be made using 2019-20 school year results. </a:t>
            </a:r>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8</a:t>
            </a:fld>
            <a:endParaRPr lang="en-US" altLang="en-US" sz="1400" b="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p:txBody>
          <a:bodyPr/>
          <a:lstStyle/>
          <a:p>
            <a:r>
              <a:rPr lang="en-US" dirty="0"/>
              <a:t>DI Methodology: Revision</a:t>
            </a:r>
          </a:p>
        </p:txBody>
      </p:sp>
    </p:spTree>
    <p:extLst>
      <p:ext uri="{BB962C8B-B14F-4D97-AF65-F5344CB8AC3E}">
        <p14:creationId xmlns:p14="http://schemas.microsoft.com/office/powerpoint/2010/main" val="2217891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solidFill>
                  <a:srgbClr val="0070C0"/>
                </a:solidFill>
                <a:latin typeface="Rockwell" panose="02060603020205020403" pitchFamily="18" charset="0"/>
              </a:rPr>
              <a:t>2. Selecting Demonstrable Improvement Indicators</a:t>
            </a:r>
            <a:endParaRPr lang="en-US" dirty="0"/>
          </a:p>
        </p:txBody>
      </p:sp>
    </p:spTree>
    <p:extLst>
      <p:ext uri="{BB962C8B-B14F-4D97-AF65-F5344CB8AC3E}">
        <p14:creationId xmlns:p14="http://schemas.microsoft.com/office/powerpoint/2010/main" val="579427529"/>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808080"/>
      </a:lt2>
      <a:accent1>
        <a:srgbClr val="08233B"/>
      </a:accent1>
      <a:accent2>
        <a:srgbClr val="045CAA"/>
      </a:accent2>
      <a:accent3>
        <a:srgbClr val="D83B01"/>
      </a:accent3>
      <a:accent4>
        <a:srgbClr val="08233B"/>
      </a:accent4>
      <a:accent5>
        <a:srgbClr val="045CAA"/>
      </a:accent5>
      <a:accent6>
        <a:srgbClr val="D83B01"/>
      </a:accent6>
      <a:hlink>
        <a:srgbClr val="045CAA"/>
      </a:hlink>
      <a:folHlink>
        <a:srgbClr val="D83B01"/>
      </a:folHlink>
    </a:clrScheme>
    <a:fontScheme name="Default Design">
      <a:majorFont>
        <a:latin typeface="CartoGothic St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4840</TotalTime>
  <Words>3927</Words>
  <Application>Microsoft Office PowerPoint</Application>
  <PresentationFormat>On-screen Show (4:3)</PresentationFormat>
  <Paragraphs>609</Paragraphs>
  <Slides>34</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34</vt:i4>
      </vt:variant>
    </vt:vector>
  </HeadingPairs>
  <TitlesOfParts>
    <vt:vector size="42" baseType="lpstr">
      <vt:lpstr>Arial</vt:lpstr>
      <vt:lpstr>Calibri</vt:lpstr>
      <vt:lpstr>CartoGothic Std</vt:lpstr>
      <vt:lpstr>Helvetica</vt:lpstr>
      <vt:lpstr>Rockwell</vt:lpstr>
      <vt:lpstr>Times New Roman</vt:lpstr>
      <vt:lpstr>Wingdings</vt:lpstr>
      <vt:lpstr>Default Design</vt:lpstr>
      <vt:lpstr>Demonstrable Improvement for Schools in Receivership</vt:lpstr>
      <vt:lpstr>Goals for This Presentation</vt:lpstr>
      <vt:lpstr>1. Demonstrable Improvement Process Overview</vt:lpstr>
      <vt:lpstr>Demonstrable Improvement Process</vt:lpstr>
      <vt:lpstr>What is Demonstrable Improvement?</vt:lpstr>
      <vt:lpstr>DI Methodology: Guiding Principles</vt:lpstr>
      <vt:lpstr>DI Methodology: Guiding Principles</vt:lpstr>
      <vt:lpstr>DI Methodology: Revision</vt:lpstr>
      <vt:lpstr>2. Selecting Demonstrable Improvement Indicators</vt:lpstr>
      <vt:lpstr>Selecting Indicators</vt:lpstr>
      <vt:lpstr>Selecting Indicators: Level 1</vt:lpstr>
      <vt:lpstr>Selecting Indicators: Level 1</vt:lpstr>
      <vt:lpstr>Selecting Indicators: Level 1</vt:lpstr>
      <vt:lpstr>Selecting Indicators: Level 2</vt:lpstr>
      <vt:lpstr>Selecting Indicators: Level 2, Tier 1</vt:lpstr>
      <vt:lpstr>Selecting Indicators: Level 2, Tier 2 </vt:lpstr>
      <vt:lpstr>Computing the DI Index</vt:lpstr>
      <vt:lpstr>Computing the DI Index: Cohort 2 Example</vt:lpstr>
      <vt:lpstr>Demonstrable Improvement Determinations</vt:lpstr>
      <vt:lpstr>Demonstrable Improvement Determinations</vt:lpstr>
      <vt:lpstr>Additional Information</vt:lpstr>
      <vt:lpstr>3. DI Process for Cohort 1 &amp; Cohort 2 Schools</vt:lpstr>
      <vt:lpstr>Demonstrable Improvement</vt:lpstr>
      <vt:lpstr>DI Determinations for 2018-19: Cohort 1</vt:lpstr>
      <vt:lpstr>DI Determinations for 2018-19: Cohort 2</vt:lpstr>
      <vt:lpstr>DI Determinations for 2019-20 and 2020-21</vt:lpstr>
      <vt:lpstr>How a School Exits Receivership</vt:lpstr>
      <vt:lpstr>Timeline for Indicator Selection</vt:lpstr>
      <vt:lpstr>Next Steps</vt:lpstr>
      <vt:lpstr>Thank You</vt:lpstr>
      <vt:lpstr>Appendix: Progress Targets for New Indicators</vt:lpstr>
      <vt:lpstr>Progress Targets: Level 1 Indicators</vt:lpstr>
      <vt:lpstr>Progress Targets: Level 2 Indicators</vt:lpstr>
      <vt:lpstr>Progress Targets:  Comparison with Measures of Interim Progress</vt:lpstr>
    </vt:vector>
  </TitlesOfParts>
  <Company>New York State Education Department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Demonstrable Improvement for Schools in Receivership</dc:title>
  <dc:creator>New York State Education Department</dc:creator>
  <cp:lastModifiedBy>Shibu Joseph</cp:lastModifiedBy>
  <cp:revision>68</cp:revision>
  <dcterms:created xsi:type="dcterms:W3CDTF">2012-11-02T15:03:06Z</dcterms:created>
  <dcterms:modified xsi:type="dcterms:W3CDTF">2019-02-12T18:47:20Z</dcterms:modified>
</cp:coreProperties>
</file>