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charts/chart6.xml" ContentType="application/vnd.openxmlformats-officedocument.drawingml.chart+xml"/>
  <Override PartName="/ppt/theme/themeOverride6.xml" ContentType="application/vnd.openxmlformats-officedocument.themeOverride+xml"/>
  <Override PartName="/ppt/charts/chart7.xml" ContentType="application/vnd.openxmlformats-officedocument.drawingml.chart+xml"/>
  <Override PartName="/ppt/theme/themeOverride7.xml" ContentType="application/vnd.openxmlformats-officedocument.themeOverride+xml"/>
  <Override PartName="/ppt/notesSlides/notesSlide16.xml" ContentType="application/vnd.openxmlformats-officedocument.presentationml.notesSlide+xml"/>
  <Override PartName="/ppt/charts/chart8.xml" ContentType="application/vnd.openxmlformats-officedocument.drawingml.chart+xml"/>
  <Override PartName="/ppt/theme/themeOverride8.xml" ContentType="application/vnd.openxmlformats-officedocument.themeOverride+xml"/>
  <Override PartName="/ppt/charts/chart9.xml" ContentType="application/vnd.openxmlformats-officedocument.drawingml.chart+xml"/>
  <Override PartName="/ppt/theme/themeOverride9.xml" ContentType="application/vnd.openxmlformats-officedocument.themeOverride+xml"/>
  <Override PartName="/ppt/notesSlides/notesSlide17.xml" ContentType="application/vnd.openxmlformats-officedocument.presentationml.notesSlide+xml"/>
  <Override PartName="/ppt/charts/chart10.xml" ContentType="application/vnd.openxmlformats-officedocument.drawingml.chart+xml"/>
  <Override PartName="/ppt/theme/themeOverride10.xml" ContentType="application/vnd.openxmlformats-officedocument.themeOverride+xml"/>
  <Override PartName="/ppt/charts/chart11.xml" ContentType="application/vnd.openxmlformats-officedocument.drawingml.chart+xml"/>
  <Override PartName="/ppt/theme/themeOverride11.xml" ContentType="application/vnd.openxmlformats-officedocument.themeOverride+xml"/>
  <Override PartName="/ppt/charts/chart12.xml" ContentType="application/vnd.openxmlformats-officedocument.drawingml.chart+xml"/>
  <Override PartName="/ppt/theme/themeOverride12.xml" ContentType="application/vnd.openxmlformats-officedocument.themeOverr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791" r:id="rId1"/>
    <p:sldMasterId id="2147483816" r:id="rId2"/>
  </p:sldMasterIdLst>
  <p:notesMasterIdLst>
    <p:notesMasterId r:id="rId51"/>
  </p:notesMasterIdLst>
  <p:handoutMasterIdLst>
    <p:handoutMasterId r:id="rId52"/>
  </p:handoutMasterIdLst>
  <p:sldIdLst>
    <p:sldId id="279" r:id="rId3"/>
    <p:sldId id="318" r:id="rId4"/>
    <p:sldId id="300" r:id="rId5"/>
    <p:sldId id="282" r:id="rId6"/>
    <p:sldId id="319" r:id="rId7"/>
    <p:sldId id="297" r:id="rId8"/>
    <p:sldId id="333" r:id="rId9"/>
    <p:sldId id="332" r:id="rId10"/>
    <p:sldId id="331" r:id="rId11"/>
    <p:sldId id="334" r:id="rId12"/>
    <p:sldId id="320" r:id="rId13"/>
    <p:sldId id="268" r:id="rId14"/>
    <p:sldId id="265" r:id="rId15"/>
    <p:sldId id="322" r:id="rId16"/>
    <p:sldId id="323" r:id="rId17"/>
    <p:sldId id="354" r:id="rId18"/>
    <p:sldId id="355" r:id="rId19"/>
    <p:sldId id="345" r:id="rId20"/>
    <p:sldId id="347" r:id="rId21"/>
    <p:sldId id="350" r:id="rId22"/>
    <p:sldId id="351" r:id="rId23"/>
    <p:sldId id="352" r:id="rId24"/>
    <p:sldId id="353" r:id="rId25"/>
    <p:sldId id="344" r:id="rId26"/>
    <p:sldId id="335" r:id="rId27"/>
    <p:sldId id="336" r:id="rId28"/>
    <p:sldId id="337" r:id="rId29"/>
    <p:sldId id="338" r:id="rId30"/>
    <p:sldId id="339" r:id="rId31"/>
    <p:sldId id="340" r:id="rId32"/>
    <p:sldId id="341" r:id="rId33"/>
    <p:sldId id="342" r:id="rId34"/>
    <p:sldId id="343" r:id="rId35"/>
    <p:sldId id="317" r:id="rId36"/>
    <p:sldId id="310" r:id="rId37"/>
    <p:sldId id="356" r:id="rId38"/>
    <p:sldId id="357" r:id="rId39"/>
    <p:sldId id="311" r:id="rId40"/>
    <p:sldId id="358" r:id="rId41"/>
    <p:sldId id="312" r:id="rId42"/>
    <p:sldId id="314" r:id="rId43"/>
    <p:sldId id="359" r:id="rId44"/>
    <p:sldId id="360" r:id="rId45"/>
    <p:sldId id="361" r:id="rId46"/>
    <p:sldId id="362" r:id="rId47"/>
    <p:sldId id="316" r:id="rId48"/>
    <p:sldId id="330" r:id="rId49"/>
    <p:sldId id="294" r:id="rId50"/>
  </p:sldIdLst>
  <p:sldSz cx="9144000" cy="6858000" type="screen4x3"/>
  <p:notesSz cx="6858000" cy="9144000"/>
  <p:custDataLst>
    <p:tags r:id="rId5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920">
          <p15:clr>
            <a:srgbClr val="A4A3A4"/>
          </p15:clr>
        </p15:guide>
        <p15:guide id="2" pos="2544">
          <p15:clr>
            <a:srgbClr val="A4A3A4"/>
          </p15:clr>
        </p15:guide>
        <p15:guide id="3" orient="horz" pos="2784">
          <p15:clr>
            <a:srgbClr val="A4A3A4"/>
          </p15:clr>
        </p15:guide>
      </p15:sldGuideLst>
    </p:ext>
    <p:ext uri="{2D200454-40CA-4A62-9FC3-DE9A4176ACB9}">
      <p15:notesGuideLst xmlns:p15="http://schemas.microsoft.com/office/powerpoint/2012/main" xmlns="">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1591" autoAdjust="0"/>
  </p:normalViewPr>
  <p:slideViewPr>
    <p:cSldViewPr>
      <p:cViewPr>
        <p:scale>
          <a:sx n="89" d="100"/>
          <a:sy n="89" d="100"/>
        </p:scale>
        <p:origin x="-1356" y="12"/>
      </p:cViewPr>
      <p:guideLst>
        <p:guide orient="horz" pos="1920"/>
        <p:guide orient="horz" pos="2784"/>
        <p:guide pos="2544"/>
      </p:guideLst>
    </p:cSldViewPr>
  </p:slideViewPr>
  <p:notesTextViewPr>
    <p:cViewPr>
      <p:scale>
        <a:sx n="3" d="2"/>
        <a:sy n="3" d="2"/>
      </p:scale>
      <p:origin x="0" y="0"/>
    </p:cViewPr>
  </p:notesTextViewPr>
  <p:sorterViewPr>
    <p:cViewPr>
      <p:scale>
        <a:sx n="100" d="100"/>
        <a:sy n="100" d="100"/>
      </p:scale>
      <p:origin x="0" y="0"/>
    </p:cViewPr>
  </p:sorterViewPr>
  <p:notesViewPr>
    <p:cSldViewPr>
      <p:cViewPr varScale="1">
        <p:scale>
          <a:sx n="88" d="100"/>
          <a:sy n="88" d="100"/>
        </p:scale>
        <p:origin x="-3780"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gs" Target="tags/tag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notesMaster" Target="notesMasters/notesMaster1.xml"/><Relationship Id="rId3" Type="http://schemas.openxmlformats.org/officeDocument/2006/relationships/slide" Target="slides/slide1.xml"/></Relationships>
</file>

<file path=ppt/charts/_rels/chart1.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10.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11.xml"/></Relationships>
</file>

<file path=ppt/charts/_rels/chart12.xml.rels><?xml version="1.0" encoding="UTF-8" standalone="yes"?>
<Relationships xmlns="http://schemas.openxmlformats.org/package/2006/relationships"><Relationship Id="rId2" Type="http://schemas.openxmlformats.org/officeDocument/2006/relationships/oleObject" Target="../embeddings/oleObject4.bin"/><Relationship Id="rId1" Type="http://schemas.openxmlformats.org/officeDocument/2006/relationships/themeOverride" Target="../theme/themeOverride12.xml"/></Relationships>
</file>

<file path=ppt/charts/_rels/chart2.xml.rels><?xml version="1.0" encoding="UTF-8" standalone="yes"?>
<Relationships xmlns="http://schemas.openxmlformats.org/package/2006/relationships"><Relationship Id="rId2" Type="http://schemas.openxmlformats.org/officeDocument/2006/relationships/oleObject" Target="../embeddings/oleObject2.bin"/><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embeddings/oleObject3.bin"/><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8.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0124756974822604"/>
          <c:y val="3.99636693914623E-2"/>
          <c:w val="0.49566601049868803"/>
          <c:h val="0.82378367554192"/>
        </c:manualLayout>
      </c:layout>
      <c:barChart>
        <c:barDir val="bar"/>
        <c:grouping val="stacked"/>
        <c:varyColors val="0"/>
        <c:ser>
          <c:idx val="0"/>
          <c:order val="0"/>
          <c:tx>
            <c:strRef>
              <c:f>Sheet1!$B$2</c:f>
              <c:strCache>
                <c:ptCount val="1"/>
                <c:pt idx="0">
                  <c:v>Not at all</c:v>
                </c:pt>
              </c:strCache>
            </c:strRef>
          </c:tx>
          <c:spPr>
            <a:solidFill>
              <a:srgbClr val="002060"/>
            </a:solidFill>
            <a:ln>
              <a:noFill/>
            </a:ln>
            <a:effectLst/>
          </c:spPr>
          <c:invertIfNegative val="0"/>
          <c:dPt>
            <c:idx val="4"/>
            <c:invertIfNegative val="0"/>
            <c:bubble3D val="0"/>
          </c:dPt>
          <c:dLbls>
            <c:dLbl>
              <c:idx val="0"/>
              <c:delete val="1"/>
              <c:extLst>
                <c:ext xmlns:c15="http://schemas.microsoft.com/office/drawing/2012/chart" uri="{CE6537A1-D6FC-4f65-9D91-7224C49458BB}"/>
              </c:extLst>
            </c:dLbl>
            <c:dLbl>
              <c:idx val="1"/>
              <c:delete val="1"/>
              <c:extLst>
                <c:ext xmlns:c15="http://schemas.microsoft.com/office/drawing/2012/chart" uri="{CE6537A1-D6FC-4f65-9D91-7224C49458BB}"/>
              </c:extLst>
            </c:dLbl>
            <c:dLbl>
              <c:idx val="2"/>
              <c:delete val="1"/>
              <c:extLst>
                <c:ext xmlns:c15="http://schemas.microsoft.com/office/drawing/2012/chart" uri="{CE6537A1-D6FC-4f65-9D91-7224C49458BB}"/>
              </c:extLst>
            </c:dLbl>
            <c:dLbl>
              <c:idx val="3"/>
              <c:delete val="1"/>
              <c:extLst>
                <c:ext xmlns:c15="http://schemas.microsoft.com/office/drawing/2012/chart" uri="{CE6537A1-D6FC-4f65-9D91-7224C49458BB}"/>
              </c:extLst>
            </c:dLbl>
            <c:dLbl>
              <c:idx val="4"/>
              <c:layout>
                <c:manualLayout>
                  <c:x val="1.2097793331389099E-3"/>
                  <c:y val="-3.6330608537693001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5"/>
              <c:delete val="1"/>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j-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Sheet1!$A$3:$A$8</c:f>
              <c:strCache>
                <c:ptCount val="6"/>
                <c:pt idx="0">
                  <c:v>They observed and/or participated in the hiring of teachers and staff at the internship school.</c:v>
                </c:pt>
                <c:pt idx="1">
                  <c:v>They observed and/or participated in the supervision of instructional staff.</c:v>
                </c:pt>
                <c:pt idx="2">
                  <c:v>They developed a professional development plan for the school that was informed by various data.</c:v>
                </c:pt>
                <c:pt idx="3">
                  <c:v>They took responsibility for leading, facilitating, and making decisions typical of a school principal (e.g., budget, staffing, etc.). </c:v>
                </c:pt>
                <c:pt idx="4">
                  <c:v>They participated in other activities such as lunch or bus duty.</c:v>
                </c:pt>
                <c:pt idx="5">
                  <c:v>Their internship progress toward mastery of competency areas was monitored by the faculty supervisor and the assigned mentor principal. </c:v>
                </c:pt>
              </c:strCache>
            </c:strRef>
          </c:cat>
          <c:val>
            <c:numRef>
              <c:f>Sheet1!$B$3:$B$8</c:f>
              <c:numCache>
                <c:formatCode>0%</c:formatCode>
                <c:ptCount val="6"/>
                <c:pt idx="0">
                  <c:v>0</c:v>
                </c:pt>
                <c:pt idx="1">
                  <c:v>0</c:v>
                </c:pt>
                <c:pt idx="2">
                  <c:v>0</c:v>
                </c:pt>
                <c:pt idx="3">
                  <c:v>0</c:v>
                </c:pt>
                <c:pt idx="4">
                  <c:v>0.05</c:v>
                </c:pt>
                <c:pt idx="5">
                  <c:v>0</c:v>
                </c:pt>
              </c:numCache>
            </c:numRef>
          </c:val>
        </c:ser>
        <c:ser>
          <c:idx val="1"/>
          <c:order val="1"/>
          <c:tx>
            <c:strRef>
              <c:f>Sheet1!$C$2</c:f>
              <c:strCache>
                <c:ptCount val="1"/>
                <c:pt idx="0">
                  <c:v>Minimum extent</c:v>
                </c:pt>
              </c:strCache>
            </c:strRef>
          </c:tx>
          <c:spPr>
            <a:solidFill>
              <a:srgbClr val="4B76A0"/>
            </a:solidFill>
            <a:ln>
              <a:noFill/>
            </a:ln>
            <a:effectLst/>
          </c:spPr>
          <c:invertIfNegative val="0"/>
          <c:dLbls>
            <c:dLbl>
              <c:idx val="2"/>
              <c:delete val="1"/>
              <c:extLst>
                <c:ext xmlns:c15="http://schemas.microsoft.com/office/drawing/2012/chart" uri="{CE6537A1-D6FC-4f65-9D91-7224C49458BB}"/>
              </c:extLst>
            </c:dLbl>
            <c:dLbl>
              <c:idx val="5"/>
              <c:delete val="1"/>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ysClr val="windowText" lastClr="000000"/>
                    </a:solidFill>
                    <a:latin typeface="+mj-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Sheet1!$A$3:$A$8</c:f>
              <c:strCache>
                <c:ptCount val="6"/>
                <c:pt idx="0">
                  <c:v>They observed and/or participated in the hiring of teachers and staff at the internship school.</c:v>
                </c:pt>
                <c:pt idx="1">
                  <c:v>They observed and/or participated in the supervision of instructional staff.</c:v>
                </c:pt>
                <c:pt idx="2">
                  <c:v>They developed a professional development plan for the school that was informed by various data.</c:v>
                </c:pt>
                <c:pt idx="3">
                  <c:v>They took responsibility for leading, facilitating, and making decisions typical of a school principal (e.g., budget, staffing, etc.). </c:v>
                </c:pt>
                <c:pt idx="4">
                  <c:v>They participated in other activities such as lunch or bus duty.</c:v>
                </c:pt>
                <c:pt idx="5">
                  <c:v>Their internship progress toward mastery of competency areas was monitored by the faculty supervisor and the assigned mentor principal. </c:v>
                </c:pt>
              </c:strCache>
            </c:strRef>
          </c:cat>
          <c:val>
            <c:numRef>
              <c:f>Sheet1!$C$3:$C$8</c:f>
              <c:numCache>
                <c:formatCode>0%</c:formatCode>
                <c:ptCount val="6"/>
                <c:pt idx="0">
                  <c:v>0.15</c:v>
                </c:pt>
                <c:pt idx="1">
                  <c:v>0.1</c:v>
                </c:pt>
                <c:pt idx="2">
                  <c:v>0</c:v>
                </c:pt>
                <c:pt idx="3">
                  <c:v>0.15</c:v>
                </c:pt>
                <c:pt idx="4">
                  <c:v>0.2</c:v>
                </c:pt>
                <c:pt idx="5">
                  <c:v>0</c:v>
                </c:pt>
              </c:numCache>
            </c:numRef>
          </c:val>
        </c:ser>
        <c:ser>
          <c:idx val="2"/>
          <c:order val="2"/>
          <c:tx>
            <c:strRef>
              <c:f>Sheet1!$D$2</c:f>
              <c:strCache>
                <c:ptCount val="1"/>
                <c:pt idx="0">
                  <c:v>Moderate extent</c:v>
                </c:pt>
              </c:strCache>
            </c:strRef>
          </c:tx>
          <c:spPr>
            <a:solidFill>
              <a:srgbClr val="FF33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j-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Sheet1!$A$3:$A$8</c:f>
              <c:strCache>
                <c:ptCount val="6"/>
                <c:pt idx="0">
                  <c:v>They observed and/or participated in the hiring of teachers and staff at the internship school.</c:v>
                </c:pt>
                <c:pt idx="1">
                  <c:v>They observed and/or participated in the supervision of instructional staff.</c:v>
                </c:pt>
                <c:pt idx="2">
                  <c:v>They developed a professional development plan for the school that was informed by various data.</c:v>
                </c:pt>
                <c:pt idx="3">
                  <c:v>They took responsibility for leading, facilitating, and making decisions typical of a school principal (e.g., budget, staffing, etc.). </c:v>
                </c:pt>
                <c:pt idx="4">
                  <c:v>They participated in other activities such as lunch or bus duty.</c:v>
                </c:pt>
                <c:pt idx="5">
                  <c:v>Their internship progress toward mastery of competency areas was monitored by the faculty supervisor and the assigned mentor principal. </c:v>
                </c:pt>
              </c:strCache>
            </c:strRef>
          </c:cat>
          <c:val>
            <c:numRef>
              <c:f>Sheet1!$D$3:$D$8</c:f>
              <c:numCache>
                <c:formatCode>0%</c:formatCode>
                <c:ptCount val="6"/>
                <c:pt idx="0">
                  <c:v>0.3</c:v>
                </c:pt>
                <c:pt idx="1">
                  <c:v>0.45</c:v>
                </c:pt>
                <c:pt idx="2">
                  <c:v>0.45</c:v>
                </c:pt>
                <c:pt idx="3">
                  <c:v>0.5</c:v>
                </c:pt>
                <c:pt idx="4">
                  <c:v>0.3</c:v>
                </c:pt>
                <c:pt idx="5">
                  <c:v>0.3</c:v>
                </c:pt>
              </c:numCache>
            </c:numRef>
          </c:val>
        </c:ser>
        <c:ser>
          <c:idx val="3"/>
          <c:order val="3"/>
          <c:tx>
            <c:strRef>
              <c:f>Sheet1!$E$2</c:f>
              <c:strCache>
                <c:ptCount val="1"/>
                <c:pt idx="0">
                  <c:v>Great extent</c:v>
                </c:pt>
              </c:strCache>
            </c:strRef>
          </c:tx>
          <c:spPr>
            <a:solidFill>
              <a:srgbClr val="CC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j-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Sheet1!$A$3:$A$8</c:f>
              <c:strCache>
                <c:ptCount val="6"/>
                <c:pt idx="0">
                  <c:v>They observed and/or participated in the hiring of teachers and staff at the internship school.</c:v>
                </c:pt>
                <c:pt idx="1">
                  <c:v>They observed and/or participated in the supervision of instructional staff.</c:v>
                </c:pt>
                <c:pt idx="2">
                  <c:v>They developed a professional development plan for the school that was informed by various data.</c:v>
                </c:pt>
                <c:pt idx="3">
                  <c:v>They took responsibility for leading, facilitating, and making decisions typical of a school principal (e.g., budget, staffing, etc.). </c:v>
                </c:pt>
                <c:pt idx="4">
                  <c:v>They participated in other activities such as lunch or bus duty.</c:v>
                </c:pt>
                <c:pt idx="5">
                  <c:v>Their internship progress toward mastery of competency areas was monitored by the faculty supervisor and the assigned mentor principal. </c:v>
                </c:pt>
              </c:strCache>
            </c:strRef>
          </c:cat>
          <c:val>
            <c:numRef>
              <c:f>Sheet1!$E$3:$E$8</c:f>
              <c:numCache>
                <c:formatCode>0%</c:formatCode>
                <c:ptCount val="6"/>
                <c:pt idx="0">
                  <c:v>0.55000000000000004</c:v>
                </c:pt>
                <c:pt idx="1">
                  <c:v>0.45</c:v>
                </c:pt>
                <c:pt idx="2">
                  <c:v>0.55000000000000004</c:v>
                </c:pt>
                <c:pt idx="3">
                  <c:v>0.35</c:v>
                </c:pt>
                <c:pt idx="4">
                  <c:v>0.45</c:v>
                </c:pt>
                <c:pt idx="5">
                  <c:v>0.7</c:v>
                </c:pt>
              </c:numCache>
            </c:numRef>
          </c:val>
        </c:ser>
        <c:dLbls>
          <c:showLegendKey val="0"/>
          <c:showVal val="0"/>
          <c:showCatName val="0"/>
          <c:showSerName val="0"/>
          <c:showPercent val="0"/>
          <c:showBubbleSize val="0"/>
        </c:dLbls>
        <c:gapWidth val="40"/>
        <c:overlap val="100"/>
        <c:axId val="64187392"/>
        <c:axId val="64193280"/>
      </c:barChart>
      <c:catAx>
        <c:axId val="6418739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Narrow" panose="020B0606020202030204" pitchFamily="34" charset="0"/>
                <a:ea typeface="+mn-ea"/>
                <a:cs typeface="+mn-cs"/>
              </a:defRPr>
            </a:pPr>
            <a:endParaRPr lang="en-US"/>
          </a:p>
        </c:txPr>
        <c:crossAx val="64193280"/>
        <c:crosses val="autoZero"/>
        <c:auto val="1"/>
        <c:lblAlgn val="ctr"/>
        <c:lblOffset val="100"/>
        <c:noMultiLvlLbl val="0"/>
      </c:catAx>
      <c:valAx>
        <c:axId val="64193280"/>
        <c:scaling>
          <c:orientation val="minMax"/>
        </c:scaling>
        <c:delete val="1"/>
        <c:axPos val="b"/>
        <c:majorGridlines>
          <c:spPr>
            <a:ln w="9525" cap="flat" cmpd="sng" algn="ctr">
              <a:noFill/>
              <a:round/>
            </a:ln>
            <a:effectLst/>
          </c:spPr>
        </c:majorGridlines>
        <c:numFmt formatCode="0%" sourceLinked="1"/>
        <c:majorTickMark val="none"/>
        <c:minorTickMark val="none"/>
        <c:tickLblPos val="nextTo"/>
        <c:crossAx val="641873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j-lt"/>
              <a:ea typeface="+mn-ea"/>
              <a:cs typeface="+mn-cs"/>
            </a:defRPr>
          </a:pPr>
          <a:endParaRPr lang="en-US"/>
        </a:p>
      </c:txPr>
    </c:legend>
    <c:plotVisOnly val="1"/>
    <c:dispBlanksAs val="gap"/>
    <c:showDLblsOverMax val="0"/>
  </c:chart>
  <c:spPr>
    <a:solidFill>
      <a:schemeClr val="bg1"/>
    </a:solidFill>
    <a:ln w="9525" cap="flat" cmpd="sng" algn="ctr">
      <a:solidFill>
        <a:srgbClr val="FFFFFF">
          <a:lumMod val="75000"/>
        </a:srgbClr>
      </a:solidFill>
      <a:round/>
    </a:ln>
    <a:effectLst/>
  </c:spPr>
  <c:txPr>
    <a:bodyPr/>
    <a:lstStyle/>
    <a:p>
      <a:pPr>
        <a:defRPr/>
      </a:pPr>
      <a:endParaRPr lang="en-US"/>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lt2" tx2="dk2" accent1="accent1" accent2="accent2" accent3="accent3" accent4="accent4" accent5="accent5" accent6="accent6" hlink="hlink" folHlink="folHlink"/>
  <c:chart>
    <c:autoTitleDeleted val="0"/>
    <c:plotArea>
      <c:layout/>
      <c:barChart>
        <c:barDir val="bar"/>
        <c:grouping val="percentStacked"/>
        <c:varyColors val="0"/>
        <c:ser>
          <c:idx val="0"/>
          <c:order val="0"/>
          <c:tx>
            <c:strRef>
              <c:f>Sheet1!$B$1</c:f>
              <c:strCache>
                <c:ptCount val="1"/>
                <c:pt idx="0">
                  <c:v>Yes</c:v>
                </c:pt>
              </c:strCache>
            </c:strRef>
          </c:tx>
          <c:spPr>
            <a:solidFill>
              <a:srgbClr val="336600"/>
            </a:solidFill>
            <a:ln>
              <a:noFill/>
            </a:ln>
            <a:effectLst/>
          </c:spPr>
          <c:invertIfNegative val="0"/>
          <c:dPt>
            <c:idx val="0"/>
            <c:invertIfNegative val="0"/>
            <c:bubble3D val="0"/>
          </c:dPt>
          <c:dPt>
            <c:idx val="1"/>
            <c:invertIfNegative val="0"/>
            <c:bubble3D val="0"/>
          </c:dPt>
          <c:dLbls>
            <c:spPr>
              <a:noFill/>
              <a:ln>
                <a:noFill/>
              </a:ln>
              <a:effectLst/>
            </c:spPr>
            <c:txPr>
              <a:bodyPr rot="0" spcFirstLastPara="1" vertOverflow="ellipsis" vert="horz" wrap="square" anchor="ctr" anchorCtr="1"/>
              <a:lstStyle/>
              <a:p>
                <a:pPr>
                  <a:defRPr sz="10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Sheet1!$A$2:$A$3</c:f>
              <c:strCache>
                <c:ptCount val="2"/>
                <c:pt idx="0">
                  <c:v>Faculty supervisor</c:v>
                </c:pt>
                <c:pt idx="1">
                  <c:v>Mentor principal</c:v>
                </c:pt>
              </c:strCache>
            </c:strRef>
          </c:cat>
          <c:val>
            <c:numRef>
              <c:f>Sheet1!$B$2:$B$3</c:f>
              <c:numCache>
                <c:formatCode>0%</c:formatCode>
                <c:ptCount val="2"/>
                <c:pt idx="0">
                  <c:v>0.6</c:v>
                </c:pt>
                <c:pt idx="1">
                  <c:v>0.8</c:v>
                </c:pt>
              </c:numCache>
            </c:numRef>
          </c:val>
        </c:ser>
        <c:ser>
          <c:idx val="1"/>
          <c:order val="1"/>
          <c:tx>
            <c:strRef>
              <c:f>Sheet1!$C$1</c:f>
              <c:strCache>
                <c:ptCount val="1"/>
                <c:pt idx="0">
                  <c:v>No</c:v>
                </c:pt>
              </c:strCache>
            </c:strRef>
          </c:tx>
          <c:spPr>
            <a:solidFill>
              <a:srgbClr val="00CC99"/>
            </a:solidFill>
            <a:ln>
              <a:noFill/>
            </a:ln>
            <a:effectLst/>
          </c:spPr>
          <c:invertIfNegative val="0"/>
          <c:dLbls>
            <c:spPr>
              <a:noFill/>
              <a:ln>
                <a:noFill/>
              </a:ln>
              <a:effectLst/>
            </c:spPr>
            <c:txPr>
              <a:bodyPr rot="0" spcFirstLastPara="1" vertOverflow="ellipsis" vert="horz" wrap="square" anchor="ctr" anchorCtr="1"/>
              <a:lstStyle/>
              <a:p>
                <a:pPr>
                  <a:defRPr sz="10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Sheet1!$A$2:$A$3</c:f>
              <c:strCache>
                <c:ptCount val="2"/>
                <c:pt idx="0">
                  <c:v>Faculty supervisor</c:v>
                </c:pt>
                <c:pt idx="1">
                  <c:v>Mentor principal</c:v>
                </c:pt>
              </c:strCache>
            </c:strRef>
          </c:cat>
          <c:val>
            <c:numRef>
              <c:f>Sheet1!$C$2:$C$3</c:f>
              <c:numCache>
                <c:formatCode>0%</c:formatCode>
                <c:ptCount val="2"/>
                <c:pt idx="0">
                  <c:v>0.4</c:v>
                </c:pt>
                <c:pt idx="1">
                  <c:v>0.2</c:v>
                </c:pt>
              </c:numCache>
            </c:numRef>
          </c:val>
        </c:ser>
        <c:dLbls>
          <c:showLegendKey val="0"/>
          <c:showVal val="0"/>
          <c:showCatName val="0"/>
          <c:showSerName val="0"/>
          <c:showPercent val="0"/>
          <c:showBubbleSize val="0"/>
        </c:dLbls>
        <c:gapWidth val="75"/>
        <c:overlap val="100"/>
        <c:axId val="88803584"/>
        <c:axId val="88834048"/>
      </c:barChart>
      <c:catAx>
        <c:axId val="88803584"/>
        <c:scaling>
          <c:orientation val="minMax"/>
        </c:scaling>
        <c:delete val="0"/>
        <c:axPos val="l"/>
        <c:numFmt formatCode="General"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100" b="0" i="0" u="none" strike="noStrike" kern="1200" baseline="0">
                <a:solidFill>
                  <a:schemeClr val="tx1"/>
                </a:solidFill>
                <a:latin typeface="Arial Narrow" panose="020B0606020202030204" pitchFamily="34" charset="0"/>
                <a:ea typeface="+mn-ea"/>
                <a:cs typeface="Arial" panose="020B0604020202020204" pitchFamily="34" charset="0"/>
              </a:defRPr>
            </a:pPr>
            <a:endParaRPr lang="en-US"/>
          </a:p>
        </c:txPr>
        <c:crossAx val="88834048"/>
        <c:crosses val="autoZero"/>
        <c:auto val="1"/>
        <c:lblAlgn val="ctr"/>
        <c:lblOffset val="100"/>
        <c:noMultiLvlLbl val="0"/>
      </c:catAx>
      <c:valAx>
        <c:axId val="88834048"/>
        <c:scaling>
          <c:orientation val="minMax"/>
        </c:scaling>
        <c:delete val="1"/>
        <c:axPos val="b"/>
        <c:numFmt formatCode="0%" sourceLinked="1"/>
        <c:majorTickMark val="out"/>
        <c:minorTickMark val="none"/>
        <c:tickLblPos val="nextTo"/>
        <c:crossAx val="88803584"/>
        <c:crosses val="autoZero"/>
        <c:crossBetween val="between"/>
      </c:valAx>
      <c:spPr>
        <a:solidFill>
          <a:schemeClr val="bg1"/>
        </a:solid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solidFill>
      <a:schemeClr val="bg1"/>
    </a:solidFill>
    <a:ln w="9525" cap="flat" cmpd="sng" algn="ctr">
      <a:noFill/>
      <a:prstDash val="solid"/>
      <a:round/>
    </a:ln>
    <a:effectLst/>
  </c:spPr>
  <c:txPr>
    <a:bodyPr/>
    <a:lstStyle/>
    <a:p>
      <a:pPr>
        <a:defRPr sz="900" baseline="0">
          <a:latin typeface="Arial" panose="020B0604020202020204" pitchFamily="34" charset="0"/>
          <a:cs typeface="Arial" panose="020B0604020202020204" pitchFamily="34" charset="0"/>
        </a:defRPr>
      </a:pPr>
      <a:endParaRPr lang="en-US"/>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lt2" tx2="dk2" accent1="accent1" accent2="accent2" accent3="accent3" accent4="accent4" accent5="accent5" accent6="accent6" hlink="hlink" folHlink="folHlink"/>
  <c:chart>
    <c:autoTitleDeleted val="0"/>
    <c:plotArea>
      <c:layout/>
      <c:barChart>
        <c:barDir val="bar"/>
        <c:grouping val="percentStacked"/>
        <c:varyColors val="0"/>
        <c:ser>
          <c:idx val="0"/>
          <c:order val="0"/>
          <c:tx>
            <c:strRef>
              <c:f>Sheet1!$B$1</c:f>
              <c:strCache>
                <c:ptCount val="1"/>
                <c:pt idx="0">
                  <c:v>Yes</c:v>
                </c:pt>
              </c:strCache>
            </c:strRef>
          </c:tx>
          <c:spPr>
            <a:solidFill>
              <a:srgbClr val="D4D4D4">
                <a:lumMod val="25000"/>
              </a:srgbClr>
            </a:solidFill>
          </c:spPr>
          <c:invertIfNegative val="0"/>
          <c:dLbls>
            <c:spPr>
              <a:noFill/>
              <a:ln>
                <a:noFill/>
              </a:ln>
              <a:effectLst/>
            </c:spPr>
            <c:txPr>
              <a:bodyPr/>
              <a:lstStyle/>
              <a:p>
                <a:pPr>
                  <a:defRPr sz="1000" b="1">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Sheet1!$A$2:$A$3</c:f>
              <c:strCache>
                <c:ptCount val="2"/>
                <c:pt idx="0">
                  <c:v>Faculty supervisor </c:v>
                </c:pt>
                <c:pt idx="1">
                  <c:v>Mentor principal</c:v>
                </c:pt>
              </c:strCache>
            </c:strRef>
          </c:cat>
          <c:val>
            <c:numRef>
              <c:f>Sheet1!$B$2:$B$3</c:f>
              <c:numCache>
                <c:formatCode>0%</c:formatCode>
                <c:ptCount val="2"/>
                <c:pt idx="0">
                  <c:v>0.56299999999999994</c:v>
                </c:pt>
                <c:pt idx="1">
                  <c:v>0.56299999999999994</c:v>
                </c:pt>
              </c:numCache>
            </c:numRef>
          </c:val>
        </c:ser>
        <c:ser>
          <c:idx val="1"/>
          <c:order val="1"/>
          <c:tx>
            <c:strRef>
              <c:f>Sheet1!$C$1</c:f>
              <c:strCache>
                <c:ptCount val="1"/>
                <c:pt idx="0">
                  <c:v>No</c:v>
                </c:pt>
              </c:strCache>
            </c:strRef>
          </c:tx>
          <c:spPr>
            <a:solidFill>
              <a:srgbClr val="666699"/>
            </a:solidFill>
          </c:spPr>
          <c:invertIfNegative val="0"/>
          <c:dLbls>
            <c:spPr>
              <a:noFill/>
              <a:ln>
                <a:noFill/>
              </a:ln>
              <a:effectLst/>
            </c:spPr>
            <c:txPr>
              <a:bodyPr/>
              <a:lstStyle/>
              <a:p>
                <a:pPr>
                  <a:defRPr sz="1000" b="1">
                    <a:solidFill>
                      <a:sysClr val="windowText" lastClr="000000"/>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Sheet1!$A$2:$A$3</c:f>
              <c:strCache>
                <c:ptCount val="2"/>
                <c:pt idx="0">
                  <c:v>Faculty supervisor </c:v>
                </c:pt>
                <c:pt idx="1">
                  <c:v>Mentor principal</c:v>
                </c:pt>
              </c:strCache>
            </c:strRef>
          </c:cat>
          <c:val>
            <c:numRef>
              <c:f>Sheet1!$C$2:$C$3</c:f>
              <c:numCache>
                <c:formatCode>0%</c:formatCode>
                <c:ptCount val="2"/>
                <c:pt idx="0">
                  <c:v>0.438</c:v>
                </c:pt>
                <c:pt idx="1">
                  <c:v>0.438</c:v>
                </c:pt>
              </c:numCache>
            </c:numRef>
          </c:val>
        </c:ser>
        <c:dLbls>
          <c:showLegendKey val="0"/>
          <c:showVal val="0"/>
          <c:showCatName val="0"/>
          <c:showSerName val="0"/>
          <c:showPercent val="0"/>
          <c:showBubbleSize val="0"/>
        </c:dLbls>
        <c:gapWidth val="75"/>
        <c:overlap val="100"/>
        <c:axId val="88868736"/>
        <c:axId val="88870272"/>
      </c:barChart>
      <c:catAx>
        <c:axId val="88868736"/>
        <c:scaling>
          <c:orientation val="minMax"/>
        </c:scaling>
        <c:delete val="1"/>
        <c:axPos val="l"/>
        <c:numFmt formatCode="General" sourceLinked="0"/>
        <c:majorTickMark val="out"/>
        <c:minorTickMark val="none"/>
        <c:tickLblPos val="nextTo"/>
        <c:crossAx val="88870272"/>
        <c:crosses val="autoZero"/>
        <c:auto val="1"/>
        <c:lblAlgn val="ctr"/>
        <c:lblOffset val="100"/>
        <c:noMultiLvlLbl val="0"/>
      </c:catAx>
      <c:valAx>
        <c:axId val="88870272"/>
        <c:scaling>
          <c:orientation val="minMax"/>
        </c:scaling>
        <c:delete val="1"/>
        <c:axPos val="b"/>
        <c:numFmt formatCode="0%" sourceLinked="1"/>
        <c:majorTickMark val="out"/>
        <c:minorTickMark val="none"/>
        <c:tickLblPos val="nextTo"/>
        <c:crossAx val="88868736"/>
        <c:crosses val="autoZero"/>
        <c:crossBetween val="between"/>
      </c:valAx>
    </c:plotArea>
    <c:legend>
      <c:legendPos val="b"/>
      <c:overlay val="0"/>
      <c:txPr>
        <a:bodyPr/>
        <a:lstStyle/>
        <a:p>
          <a:pPr>
            <a:defRPr sz="1000"/>
          </a:pPr>
          <a:endParaRPr lang="en-US"/>
        </a:p>
      </c:txPr>
    </c:legend>
    <c:plotVisOnly val="1"/>
    <c:dispBlanksAs val="gap"/>
    <c:showDLblsOverMax val="0"/>
  </c:chart>
  <c:spPr>
    <a:ln>
      <a:noFill/>
    </a:ln>
  </c:spPr>
  <c:txPr>
    <a:bodyPr/>
    <a:lstStyle/>
    <a:p>
      <a:pPr>
        <a:defRPr sz="900" baseline="0">
          <a:latin typeface="Arial" panose="020B0604020202020204" pitchFamily="34" charset="0"/>
          <a:cs typeface="Arial" panose="020B0604020202020204" pitchFamily="34" charset="0"/>
        </a:defRPr>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Sheet5!$B$2</c:f>
              <c:strCache>
                <c:ptCount val="1"/>
                <c:pt idx="0">
                  <c:v>Full-Time, Full-Semester Candidates</c:v>
                </c:pt>
              </c:strCache>
            </c:strRef>
          </c:tx>
          <c:spPr>
            <a:solidFill>
              <a:srgbClr val="336600"/>
            </a:solidFill>
            <a:ln>
              <a:noFill/>
            </a:ln>
            <a:effectLst/>
          </c:spPr>
          <c:invertIfNegative val="0"/>
          <c:dLbls>
            <c:dLbl>
              <c:idx val="2"/>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j-lt"/>
                      <a:ea typeface="+mn-ea"/>
                      <a:cs typeface="+mn-cs"/>
                    </a:defRPr>
                  </a:pPr>
                  <a:endParaRPr lang="en-US"/>
                </a:p>
              </c:txPr>
              <c:dLblPos val="in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j-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Sheet5!$A$3:$A$5</c:f>
              <c:strCache>
                <c:ptCount val="3"/>
                <c:pt idx="0">
                  <c:v>1 or 2 times</c:v>
                </c:pt>
                <c:pt idx="1">
                  <c:v>3 or 4 times</c:v>
                </c:pt>
                <c:pt idx="2">
                  <c:v>More than 4 times</c:v>
                </c:pt>
              </c:strCache>
            </c:strRef>
          </c:cat>
          <c:val>
            <c:numRef>
              <c:f>Sheet5!$B$3:$B$5</c:f>
              <c:numCache>
                <c:formatCode>0%</c:formatCode>
                <c:ptCount val="3"/>
                <c:pt idx="0">
                  <c:v>0</c:v>
                </c:pt>
                <c:pt idx="1">
                  <c:v>0</c:v>
                </c:pt>
                <c:pt idx="2">
                  <c:v>1</c:v>
                </c:pt>
              </c:numCache>
            </c:numRef>
          </c:val>
        </c:ser>
        <c:ser>
          <c:idx val="1"/>
          <c:order val="1"/>
          <c:tx>
            <c:strRef>
              <c:f>Sheet5!$C$2</c:f>
              <c:strCache>
                <c:ptCount val="1"/>
                <c:pt idx="0">
                  <c:v>Traditional Yearlong Candidates</c:v>
                </c:pt>
              </c:strCache>
            </c:strRef>
          </c:tx>
          <c:spPr>
            <a:solidFill>
              <a:schemeClr val="bg2">
                <a:lumMod val="25000"/>
              </a:schemeClr>
            </a:solidFill>
            <a:ln>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j-lt"/>
                      <a:ea typeface="+mn-ea"/>
                      <a:cs typeface="+mn-cs"/>
                    </a:defRPr>
                  </a:pPr>
                  <a:endParaRPr lang="en-US"/>
                </a:p>
              </c:txPr>
              <c:dLblPos val="inEnd"/>
              <c:showLegendKey val="0"/>
              <c:showVal val="1"/>
              <c:showCatName val="0"/>
              <c:showSerName val="0"/>
              <c:showPercent val="0"/>
              <c:showBubbleSize val="0"/>
              <c:extLst>
                <c:ext xmlns:c15="http://schemas.microsoft.com/office/drawing/2012/chart" uri="{CE6537A1-D6FC-4f65-9D91-7224C49458BB}">
                  <c15:layout/>
                </c:ext>
              </c:extLst>
            </c:dLbl>
            <c:dLbl>
              <c:idx val="1"/>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j-lt"/>
                      <a:ea typeface="+mn-ea"/>
                      <a:cs typeface="+mn-cs"/>
                    </a:defRPr>
                  </a:pPr>
                  <a:endParaRPr lang="en-US"/>
                </a:p>
              </c:txPr>
              <c:dLblPos val="in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j-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Sheet5!$A$3:$A$5</c:f>
              <c:strCache>
                <c:ptCount val="3"/>
                <c:pt idx="0">
                  <c:v>1 or 2 times</c:v>
                </c:pt>
                <c:pt idx="1">
                  <c:v>3 or 4 times</c:v>
                </c:pt>
                <c:pt idx="2">
                  <c:v>More than 4 times</c:v>
                </c:pt>
              </c:strCache>
            </c:strRef>
          </c:cat>
          <c:val>
            <c:numRef>
              <c:f>Sheet5!$C$3:$C$5</c:f>
              <c:numCache>
                <c:formatCode>0%</c:formatCode>
                <c:ptCount val="3"/>
                <c:pt idx="0">
                  <c:v>0.56000000000000005</c:v>
                </c:pt>
                <c:pt idx="1">
                  <c:v>0.22</c:v>
                </c:pt>
                <c:pt idx="2">
                  <c:v>0</c:v>
                </c:pt>
              </c:numCache>
            </c:numRef>
          </c:val>
        </c:ser>
        <c:dLbls>
          <c:showLegendKey val="0"/>
          <c:showVal val="0"/>
          <c:showCatName val="0"/>
          <c:showSerName val="0"/>
          <c:showPercent val="0"/>
          <c:showBubbleSize val="0"/>
        </c:dLbls>
        <c:gapWidth val="40"/>
        <c:axId val="88998656"/>
        <c:axId val="89000192"/>
      </c:barChart>
      <c:catAx>
        <c:axId val="889986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j-lt"/>
                <a:ea typeface="+mn-ea"/>
                <a:cs typeface="+mn-cs"/>
              </a:defRPr>
            </a:pPr>
            <a:endParaRPr lang="en-US"/>
          </a:p>
        </c:txPr>
        <c:crossAx val="89000192"/>
        <c:crosses val="autoZero"/>
        <c:auto val="1"/>
        <c:lblAlgn val="ctr"/>
        <c:lblOffset val="100"/>
        <c:noMultiLvlLbl val="0"/>
      </c:catAx>
      <c:valAx>
        <c:axId val="89000192"/>
        <c:scaling>
          <c:orientation val="minMax"/>
        </c:scaling>
        <c:delete val="1"/>
        <c:axPos val="l"/>
        <c:majorGridlines>
          <c:spPr>
            <a:ln w="9525" cap="flat" cmpd="sng" algn="ctr">
              <a:noFill/>
              <a:round/>
            </a:ln>
            <a:effectLst/>
          </c:spPr>
        </c:majorGridlines>
        <c:numFmt formatCode="0%" sourceLinked="1"/>
        <c:majorTickMark val="none"/>
        <c:minorTickMark val="none"/>
        <c:tickLblPos val="nextTo"/>
        <c:crossAx val="889986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j-lt"/>
              <a:ea typeface="+mn-ea"/>
              <a:cs typeface="+mn-cs"/>
            </a:defRPr>
          </a:pPr>
          <a:endParaRPr lang="en-US"/>
        </a:p>
      </c:txPr>
    </c:legend>
    <c:plotVisOnly val="1"/>
    <c:dispBlanksAs val="gap"/>
    <c:showDLblsOverMax val="0"/>
  </c:chart>
  <c:spPr>
    <a:solidFill>
      <a:schemeClr val="bg1"/>
    </a:solidFill>
    <a:ln w="9525" cap="flat" cmpd="sng" algn="ctr">
      <a:solidFill>
        <a:srgbClr val="FFFFFF">
          <a:lumMod val="75000"/>
        </a:srgbClr>
      </a:solidFill>
      <a:round/>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percentStacked"/>
        <c:varyColors val="0"/>
        <c:ser>
          <c:idx val="0"/>
          <c:order val="0"/>
          <c:tx>
            <c:strRef>
              <c:f>Sheet1!$M$2</c:f>
              <c:strCache>
                <c:ptCount val="1"/>
                <c:pt idx="0">
                  <c:v>Not at all</c:v>
                </c:pt>
              </c:strCache>
            </c:strRef>
          </c:tx>
          <c:spPr>
            <a:solidFill>
              <a:srgbClr val="4B76A0">
                <a:lumMod val="50000"/>
              </a:srgbClr>
            </a:solidFill>
            <a:ln>
              <a:noFill/>
            </a:ln>
            <a:effectLst/>
          </c:spPr>
          <c:invertIfNegative val="0"/>
          <c:dLbls>
            <c:dLbl>
              <c:idx val="1"/>
              <c:delete val="1"/>
              <c:extLst>
                <c:ext xmlns:c15="http://schemas.microsoft.com/office/drawing/2012/chart" uri="{CE6537A1-D6FC-4f65-9D91-7224C49458BB}"/>
              </c:extLst>
            </c:dLbl>
            <c:dLbl>
              <c:idx val="3"/>
              <c:delete val="1"/>
              <c:extLst>
                <c:ext xmlns:c15="http://schemas.microsoft.com/office/drawing/2012/chart" uri="{CE6537A1-D6FC-4f65-9D91-7224C49458BB}"/>
              </c:extLst>
            </c:dLbl>
            <c:dLbl>
              <c:idx val="5"/>
              <c:delete val="1"/>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j-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Sheet1!$L$3:$L$11</c:f>
              <c:strCache>
                <c:ptCount val="9"/>
                <c:pt idx="0">
                  <c:v>They worked in school(s) serving students with various backgrounds (e.g., students with disabilities, ELLs, gifted students).</c:v>
                </c:pt>
                <c:pt idx="1">
                  <c:v>They served students at all grade levels (Grades PK-12).</c:v>
                </c:pt>
                <c:pt idx="2">
                  <c:v>They were engaged in an early education program or classroom at their internship school.</c:v>
                </c:pt>
                <c:pt idx="3">
                  <c:v>They observed and/or participated in the hiring of teachers and staff at the internship school.</c:v>
                </c:pt>
                <c:pt idx="4">
                  <c:v>They observed and/or participated in the supervision of instructional staff.</c:v>
                </c:pt>
                <c:pt idx="5">
                  <c:v>They developed a professional development plan for the school that was informed by various data.</c:v>
                </c:pt>
                <c:pt idx="6">
                  <c:v>They took responsibility for leading, facilitating, and making decisions typical of a school principal (e.g., budget, staffing, etc.). </c:v>
                </c:pt>
                <c:pt idx="7">
                  <c:v>They participated in other activities such as lunch or bus duty.*</c:v>
                </c:pt>
                <c:pt idx="8">
                  <c:v>Their internship progress toward mastery of competency areas was monitored by the faculty supervisor and the assigned mentor principal. </c:v>
                </c:pt>
              </c:strCache>
            </c:strRef>
          </c:cat>
          <c:val>
            <c:numRef>
              <c:f>Sheet1!$M$3:$M$11</c:f>
              <c:numCache>
                <c:formatCode>0%</c:formatCode>
                <c:ptCount val="9"/>
                <c:pt idx="0" formatCode="0.0%">
                  <c:v>0.125</c:v>
                </c:pt>
                <c:pt idx="1">
                  <c:v>0</c:v>
                </c:pt>
                <c:pt idx="2" formatCode="0.0%">
                  <c:v>0.125</c:v>
                </c:pt>
                <c:pt idx="3">
                  <c:v>0</c:v>
                </c:pt>
                <c:pt idx="4" formatCode="0.0%">
                  <c:v>0.125</c:v>
                </c:pt>
                <c:pt idx="5">
                  <c:v>0</c:v>
                </c:pt>
                <c:pt idx="6" formatCode="0.0%">
                  <c:v>0.125</c:v>
                </c:pt>
                <c:pt idx="7" formatCode="0.0%">
                  <c:v>0.14299999999999999</c:v>
                </c:pt>
                <c:pt idx="8" formatCode="0.0%">
                  <c:v>0.125</c:v>
                </c:pt>
              </c:numCache>
            </c:numRef>
          </c:val>
        </c:ser>
        <c:ser>
          <c:idx val="1"/>
          <c:order val="1"/>
          <c:tx>
            <c:strRef>
              <c:f>Sheet1!$N$2</c:f>
              <c:strCache>
                <c:ptCount val="1"/>
                <c:pt idx="0">
                  <c:v>Minimum extent</c:v>
                </c:pt>
              </c:strCache>
            </c:strRef>
          </c:tx>
          <c:spPr>
            <a:solidFill>
              <a:srgbClr val="4B76A0"/>
            </a:solidFill>
            <a:ln>
              <a:noFill/>
            </a:ln>
            <a:effectLst/>
          </c:spPr>
          <c:invertIfNegative val="0"/>
          <c:dLbls>
            <c:dLbl>
              <c:idx val="0"/>
              <c:delete val="1"/>
              <c:extLst>
                <c:ext xmlns:c15="http://schemas.microsoft.com/office/drawing/2012/chart" uri="{CE6537A1-D6FC-4f65-9D91-7224C49458BB}"/>
              </c:extLst>
            </c:dLbl>
            <c:dLbl>
              <c:idx val="8"/>
              <c:delete val="1"/>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ysClr val="windowText" lastClr="000000"/>
                    </a:solidFill>
                    <a:latin typeface="+mj-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Sheet1!$L$3:$L$11</c:f>
              <c:strCache>
                <c:ptCount val="9"/>
                <c:pt idx="0">
                  <c:v>They worked in school(s) serving students with various backgrounds (e.g., students with disabilities, ELLs, gifted students).</c:v>
                </c:pt>
                <c:pt idx="1">
                  <c:v>They served students at all grade levels (Grades PK-12).</c:v>
                </c:pt>
                <c:pt idx="2">
                  <c:v>They were engaged in an early education program or classroom at their internship school.</c:v>
                </c:pt>
                <c:pt idx="3">
                  <c:v>They observed and/or participated in the hiring of teachers and staff at the internship school.</c:v>
                </c:pt>
                <c:pt idx="4">
                  <c:v>They observed and/or participated in the supervision of instructional staff.</c:v>
                </c:pt>
                <c:pt idx="5">
                  <c:v>They developed a professional development plan for the school that was informed by various data.</c:v>
                </c:pt>
                <c:pt idx="6">
                  <c:v>They took responsibility for leading, facilitating, and making decisions typical of a school principal (e.g., budget, staffing, etc.). </c:v>
                </c:pt>
                <c:pt idx="7">
                  <c:v>They participated in other activities such as lunch or bus duty.*</c:v>
                </c:pt>
                <c:pt idx="8">
                  <c:v>Their internship progress toward mastery of competency areas was monitored by the faculty supervisor and the assigned mentor principal. </c:v>
                </c:pt>
              </c:strCache>
            </c:strRef>
          </c:cat>
          <c:val>
            <c:numRef>
              <c:f>Sheet1!$N$3:$N$11</c:f>
              <c:numCache>
                <c:formatCode>0%</c:formatCode>
                <c:ptCount val="9"/>
                <c:pt idx="0">
                  <c:v>0</c:v>
                </c:pt>
                <c:pt idx="1">
                  <c:v>0.25</c:v>
                </c:pt>
                <c:pt idx="2">
                  <c:v>0.5</c:v>
                </c:pt>
                <c:pt idx="3" formatCode="0.0%">
                  <c:v>0.125</c:v>
                </c:pt>
                <c:pt idx="4" formatCode="0.0%">
                  <c:v>0.125</c:v>
                </c:pt>
                <c:pt idx="5" formatCode="0.0%">
                  <c:v>0.375</c:v>
                </c:pt>
                <c:pt idx="6" formatCode="0.0%">
                  <c:v>0.375</c:v>
                </c:pt>
                <c:pt idx="7" formatCode="0.0%">
                  <c:v>0.71399999999999997</c:v>
                </c:pt>
                <c:pt idx="8">
                  <c:v>0</c:v>
                </c:pt>
              </c:numCache>
            </c:numRef>
          </c:val>
        </c:ser>
        <c:ser>
          <c:idx val="2"/>
          <c:order val="2"/>
          <c:tx>
            <c:strRef>
              <c:f>Sheet1!$O$2</c:f>
              <c:strCache>
                <c:ptCount val="1"/>
                <c:pt idx="0">
                  <c:v>Moderate extent</c:v>
                </c:pt>
              </c:strCache>
            </c:strRef>
          </c:tx>
          <c:spPr>
            <a:solidFill>
              <a:srgbClr val="FF3300"/>
            </a:solidFill>
            <a:ln>
              <a:noFill/>
            </a:ln>
            <a:effectLst/>
          </c:spPr>
          <c:invertIfNegative val="0"/>
          <c:dLbls>
            <c:dLbl>
              <c:idx val="7"/>
              <c:delete val="1"/>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j-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Sheet1!$L$3:$L$11</c:f>
              <c:strCache>
                <c:ptCount val="9"/>
                <c:pt idx="0">
                  <c:v>They worked in school(s) serving students with various backgrounds (e.g., students with disabilities, ELLs, gifted students).</c:v>
                </c:pt>
                <c:pt idx="1">
                  <c:v>They served students at all grade levels (Grades PK-12).</c:v>
                </c:pt>
                <c:pt idx="2">
                  <c:v>They were engaged in an early education program or classroom at their internship school.</c:v>
                </c:pt>
                <c:pt idx="3">
                  <c:v>They observed and/or participated in the hiring of teachers and staff at the internship school.</c:v>
                </c:pt>
                <c:pt idx="4">
                  <c:v>They observed and/or participated in the supervision of instructional staff.</c:v>
                </c:pt>
                <c:pt idx="5">
                  <c:v>They developed a professional development plan for the school that was informed by various data.</c:v>
                </c:pt>
                <c:pt idx="6">
                  <c:v>They took responsibility for leading, facilitating, and making decisions typical of a school principal (e.g., budget, staffing, etc.). </c:v>
                </c:pt>
                <c:pt idx="7">
                  <c:v>They participated in other activities such as lunch or bus duty.*</c:v>
                </c:pt>
                <c:pt idx="8">
                  <c:v>Their internship progress toward mastery of competency areas was monitored by the faculty supervisor and the assigned mentor principal. </c:v>
                </c:pt>
              </c:strCache>
            </c:strRef>
          </c:cat>
          <c:val>
            <c:numRef>
              <c:f>Sheet1!$O$3:$O$11</c:f>
              <c:numCache>
                <c:formatCode>0.0%</c:formatCode>
                <c:ptCount val="9"/>
                <c:pt idx="0">
                  <c:v>0.625</c:v>
                </c:pt>
                <c:pt idx="1">
                  <c:v>0.625</c:v>
                </c:pt>
                <c:pt idx="2" formatCode="0%">
                  <c:v>0.25</c:v>
                </c:pt>
                <c:pt idx="3">
                  <c:v>0.625</c:v>
                </c:pt>
                <c:pt idx="4" formatCode="0%">
                  <c:v>0.5</c:v>
                </c:pt>
                <c:pt idx="5">
                  <c:v>0.375</c:v>
                </c:pt>
                <c:pt idx="6" formatCode="0%">
                  <c:v>0.25</c:v>
                </c:pt>
                <c:pt idx="7" formatCode="0%">
                  <c:v>0</c:v>
                </c:pt>
                <c:pt idx="8" formatCode="0%">
                  <c:v>0.5</c:v>
                </c:pt>
              </c:numCache>
            </c:numRef>
          </c:val>
        </c:ser>
        <c:ser>
          <c:idx val="3"/>
          <c:order val="3"/>
          <c:tx>
            <c:strRef>
              <c:f>Sheet1!$P$2</c:f>
              <c:strCache>
                <c:ptCount val="1"/>
                <c:pt idx="0">
                  <c:v>Great extent</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j-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Sheet1!$L$3:$L$11</c:f>
              <c:strCache>
                <c:ptCount val="9"/>
                <c:pt idx="0">
                  <c:v>They worked in school(s) serving students with various backgrounds (e.g., students with disabilities, ELLs, gifted students).</c:v>
                </c:pt>
                <c:pt idx="1">
                  <c:v>They served students at all grade levels (Grades PK-12).</c:v>
                </c:pt>
                <c:pt idx="2">
                  <c:v>They were engaged in an early education program or classroom at their internship school.</c:v>
                </c:pt>
                <c:pt idx="3">
                  <c:v>They observed and/or participated in the hiring of teachers and staff at the internship school.</c:v>
                </c:pt>
                <c:pt idx="4">
                  <c:v>They observed and/or participated in the supervision of instructional staff.</c:v>
                </c:pt>
                <c:pt idx="5">
                  <c:v>They developed a professional development plan for the school that was informed by various data.</c:v>
                </c:pt>
                <c:pt idx="6">
                  <c:v>They took responsibility for leading, facilitating, and making decisions typical of a school principal (e.g., budget, staffing, etc.). </c:v>
                </c:pt>
                <c:pt idx="7">
                  <c:v>They participated in other activities such as lunch or bus duty.*</c:v>
                </c:pt>
                <c:pt idx="8">
                  <c:v>Their internship progress toward mastery of competency areas was monitored by the faculty supervisor and the assigned mentor principal. </c:v>
                </c:pt>
              </c:strCache>
            </c:strRef>
          </c:cat>
          <c:val>
            <c:numRef>
              <c:f>Sheet1!$P$3:$P$11</c:f>
              <c:numCache>
                <c:formatCode>0.0%</c:formatCode>
                <c:ptCount val="9"/>
                <c:pt idx="0" formatCode="0%">
                  <c:v>0.25</c:v>
                </c:pt>
                <c:pt idx="1">
                  <c:v>0.125</c:v>
                </c:pt>
                <c:pt idx="2">
                  <c:v>0.125</c:v>
                </c:pt>
                <c:pt idx="3" formatCode="0%">
                  <c:v>0.25</c:v>
                </c:pt>
                <c:pt idx="4" formatCode="0%">
                  <c:v>0.25</c:v>
                </c:pt>
                <c:pt idx="5" formatCode="0%">
                  <c:v>0.25</c:v>
                </c:pt>
                <c:pt idx="6" formatCode="0%">
                  <c:v>0.25</c:v>
                </c:pt>
                <c:pt idx="7">
                  <c:v>0.14299999999999999</c:v>
                </c:pt>
                <c:pt idx="8">
                  <c:v>0.375</c:v>
                </c:pt>
              </c:numCache>
            </c:numRef>
          </c:val>
        </c:ser>
        <c:dLbls>
          <c:showLegendKey val="0"/>
          <c:showVal val="0"/>
          <c:showCatName val="0"/>
          <c:showSerName val="0"/>
          <c:showPercent val="0"/>
          <c:showBubbleSize val="0"/>
        </c:dLbls>
        <c:gapWidth val="40"/>
        <c:overlap val="100"/>
        <c:axId val="64222336"/>
        <c:axId val="64223872"/>
      </c:barChart>
      <c:catAx>
        <c:axId val="6422233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Narrow" panose="020B0606020202030204" pitchFamily="34" charset="0"/>
                <a:ea typeface="+mn-ea"/>
                <a:cs typeface="+mn-cs"/>
              </a:defRPr>
            </a:pPr>
            <a:endParaRPr lang="en-US"/>
          </a:p>
        </c:txPr>
        <c:crossAx val="64223872"/>
        <c:crosses val="autoZero"/>
        <c:auto val="1"/>
        <c:lblAlgn val="ctr"/>
        <c:lblOffset val="100"/>
        <c:noMultiLvlLbl val="0"/>
      </c:catAx>
      <c:valAx>
        <c:axId val="64223872"/>
        <c:scaling>
          <c:orientation val="minMax"/>
        </c:scaling>
        <c:delete val="1"/>
        <c:axPos val="b"/>
        <c:majorGridlines>
          <c:spPr>
            <a:ln w="9525" cap="flat" cmpd="sng" algn="ctr">
              <a:noFill/>
              <a:round/>
            </a:ln>
            <a:effectLst/>
          </c:spPr>
        </c:majorGridlines>
        <c:numFmt formatCode="0%" sourceLinked="1"/>
        <c:majorTickMark val="none"/>
        <c:minorTickMark val="none"/>
        <c:tickLblPos val="nextTo"/>
        <c:crossAx val="642223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j-lt"/>
              <a:ea typeface="+mn-ea"/>
              <a:cs typeface="+mn-cs"/>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8946485855934702"/>
          <c:y val="2.9274783765801698E-2"/>
          <c:w val="0.49355983279867799"/>
          <c:h val="0.87091538707362204"/>
        </c:manualLayout>
      </c:layout>
      <c:barChart>
        <c:barDir val="bar"/>
        <c:grouping val="percentStacked"/>
        <c:varyColors val="0"/>
        <c:ser>
          <c:idx val="0"/>
          <c:order val="0"/>
          <c:tx>
            <c:strRef>
              <c:f>Sheet2!$J$2</c:f>
              <c:strCache>
                <c:ptCount val="1"/>
                <c:pt idx="0">
                  <c:v>No</c:v>
                </c:pt>
              </c:strCache>
            </c:strRef>
          </c:tx>
          <c:spPr>
            <a:solidFill>
              <a:schemeClr val="bg2">
                <a:lumMod val="75000"/>
              </a:schemeClr>
            </a:solidFill>
            <a:ln>
              <a:noFill/>
            </a:ln>
            <a:effectLst/>
          </c:spPr>
          <c:invertIfNegative val="0"/>
          <c:dLbls>
            <c:dLbl>
              <c:idx val="0"/>
              <c:delete val="1"/>
              <c:extLst>
                <c:ext xmlns:c15="http://schemas.microsoft.com/office/drawing/2012/chart" uri="{CE6537A1-D6FC-4f65-9D91-7224C49458BB}"/>
              </c:extLst>
            </c:dLbl>
            <c:dLbl>
              <c:idx val="3"/>
              <c:delete val="1"/>
              <c:extLst>
                <c:ext xmlns:c15="http://schemas.microsoft.com/office/drawing/2012/chart" uri="{CE6537A1-D6FC-4f65-9D91-7224C49458BB}"/>
              </c:extLst>
            </c:dLbl>
            <c:dLbl>
              <c:idx val="5"/>
              <c:delete val="1"/>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mj-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Sheet2!$I$3:$I$18</c:f>
              <c:strCache>
                <c:ptCount val="16"/>
                <c:pt idx="0">
                  <c:v>Serving students with various backgrounds (for example, students with disabiliies, English language learners, or gifted students)</c:v>
                </c:pt>
                <c:pt idx="1">
                  <c:v>Serving students at all grade levels (Grades PK-12).</c:v>
                </c:pt>
                <c:pt idx="2">
                  <c:v>Being engaged in early childhood programs or classrooms (for example, evaluating prekindergarten teachers in using curricula assessment).</c:v>
                </c:pt>
                <c:pt idx="3">
                  <c:v>Participating in different instructional support and guidance activities at this school (for example, use of data to improve instruction, designing curriculum, etc.)</c:v>
                </c:pt>
                <c:pt idx="4">
                  <c:v>Aligning school's mission and vision with activities that improve teaching and learning</c:v>
                </c:pt>
                <c:pt idx="5">
                  <c:v>Conducting data analysis using student data to inform decision-making.</c:v>
                </c:pt>
                <c:pt idx="6">
                  <c:v>Conducting data analysis using student data to inform the school improvement plan</c:v>
                </c:pt>
                <c:pt idx="7">
                  <c:v>Developing a school improvement plan (SIP)</c:v>
                </c:pt>
                <c:pt idx="8">
                  <c:v>Being involved in the implementation of the SIP</c:v>
                </c:pt>
                <c:pt idx="9">
                  <c:v>Determining progress towards SIP goals</c:v>
                </c:pt>
                <c:pt idx="10">
                  <c:v>Communicating information about SIP to staff</c:v>
                </c:pt>
                <c:pt idx="11">
                  <c:v>Participating in the hiring of teachers and staff at this school.</c:v>
                </c:pt>
                <c:pt idx="12">
                  <c:v>Observing instructional staff</c:v>
                </c:pt>
                <c:pt idx="13">
                  <c:v>Observing non-instructional staff</c:v>
                </c:pt>
                <c:pt idx="14">
                  <c:v>Participating in a model evaluation of instructional staff.</c:v>
                </c:pt>
                <c:pt idx="15">
                  <c:v>Participating in a model evaluation of non-instructional staff.</c:v>
                </c:pt>
              </c:strCache>
            </c:strRef>
          </c:cat>
          <c:val>
            <c:numRef>
              <c:f>Sheet2!$J$3:$J$18</c:f>
              <c:numCache>
                <c:formatCode>0.0%</c:formatCode>
                <c:ptCount val="16"/>
                <c:pt idx="0" formatCode="0%">
                  <c:v>0</c:v>
                </c:pt>
                <c:pt idx="1">
                  <c:v>5.8999999999999997E-2</c:v>
                </c:pt>
                <c:pt idx="2">
                  <c:v>0.23499999999999999</c:v>
                </c:pt>
                <c:pt idx="3" formatCode="0%">
                  <c:v>0</c:v>
                </c:pt>
                <c:pt idx="4">
                  <c:v>0.11799999999999999</c:v>
                </c:pt>
                <c:pt idx="5" formatCode="0%">
                  <c:v>0</c:v>
                </c:pt>
                <c:pt idx="6">
                  <c:v>0.11799999999999999</c:v>
                </c:pt>
                <c:pt idx="7">
                  <c:v>0.11799999999999999</c:v>
                </c:pt>
                <c:pt idx="8">
                  <c:v>5.8999999999999997E-2</c:v>
                </c:pt>
                <c:pt idx="9">
                  <c:v>0.17599999999999999</c:v>
                </c:pt>
                <c:pt idx="10">
                  <c:v>5.8999999999999997E-2</c:v>
                </c:pt>
                <c:pt idx="11">
                  <c:v>5.8999999999999997E-2</c:v>
                </c:pt>
                <c:pt idx="12">
                  <c:v>5.8999999999999997E-2</c:v>
                </c:pt>
                <c:pt idx="13">
                  <c:v>0.29399999999999998</c:v>
                </c:pt>
                <c:pt idx="14">
                  <c:v>0.11799999999999999</c:v>
                </c:pt>
                <c:pt idx="15">
                  <c:v>0.35299999999999998</c:v>
                </c:pt>
              </c:numCache>
            </c:numRef>
          </c:val>
        </c:ser>
        <c:ser>
          <c:idx val="1"/>
          <c:order val="1"/>
          <c:tx>
            <c:strRef>
              <c:f>Sheet2!$K$2</c:f>
              <c:strCache>
                <c:ptCount val="1"/>
                <c:pt idx="0">
                  <c:v>Yes</c:v>
                </c:pt>
              </c:strCache>
            </c:strRef>
          </c:tx>
          <c:spPr>
            <a:solidFill>
              <a:schemeClr val="bg2">
                <a:lumMod val="2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j-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Sheet2!$I$3:$I$18</c:f>
              <c:strCache>
                <c:ptCount val="16"/>
                <c:pt idx="0">
                  <c:v>Serving students with various backgrounds (for example, students with disabiliies, English language learners, or gifted students)</c:v>
                </c:pt>
                <c:pt idx="1">
                  <c:v>Serving students at all grade levels (Grades PK-12).</c:v>
                </c:pt>
                <c:pt idx="2">
                  <c:v>Being engaged in early childhood programs or classrooms (for example, evaluating prekindergarten teachers in using curricula assessment).</c:v>
                </c:pt>
                <c:pt idx="3">
                  <c:v>Participating in different instructional support and guidance activities at this school (for example, use of data to improve instruction, designing curriculum, etc.)</c:v>
                </c:pt>
                <c:pt idx="4">
                  <c:v>Aligning school's mission and vision with activities that improve teaching and learning</c:v>
                </c:pt>
                <c:pt idx="5">
                  <c:v>Conducting data analysis using student data to inform decision-making.</c:v>
                </c:pt>
                <c:pt idx="6">
                  <c:v>Conducting data analysis using student data to inform the school improvement plan</c:v>
                </c:pt>
                <c:pt idx="7">
                  <c:v>Developing a school improvement plan (SIP)</c:v>
                </c:pt>
                <c:pt idx="8">
                  <c:v>Being involved in the implementation of the SIP</c:v>
                </c:pt>
                <c:pt idx="9">
                  <c:v>Determining progress towards SIP goals</c:v>
                </c:pt>
                <c:pt idx="10">
                  <c:v>Communicating information about SIP to staff</c:v>
                </c:pt>
                <c:pt idx="11">
                  <c:v>Participating in the hiring of teachers and staff at this school.</c:v>
                </c:pt>
                <c:pt idx="12">
                  <c:v>Observing instructional staff</c:v>
                </c:pt>
                <c:pt idx="13">
                  <c:v>Observing non-instructional staff</c:v>
                </c:pt>
                <c:pt idx="14">
                  <c:v>Participating in a model evaluation of instructional staff.</c:v>
                </c:pt>
                <c:pt idx="15">
                  <c:v>Participating in a model evaluation of non-instructional staff.</c:v>
                </c:pt>
              </c:strCache>
            </c:strRef>
          </c:cat>
          <c:val>
            <c:numRef>
              <c:f>Sheet2!$K$3:$K$18</c:f>
              <c:numCache>
                <c:formatCode>0.0%</c:formatCode>
                <c:ptCount val="16"/>
                <c:pt idx="0" formatCode="0%">
                  <c:v>1</c:v>
                </c:pt>
                <c:pt idx="1">
                  <c:v>0.94099999999999995</c:v>
                </c:pt>
                <c:pt idx="2">
                  <c:v>0.76500000000000001</c:v>
                </c:pt>
                <c:pt idx="3" formatCode="0%">
                  <c:v>1</c:v>
                </c:pt>
                <c:pt idx="4">
                  <c:v>0.88200000000000001</c:v>
                </c:pt>
                <c:pt idx="5" formatCode="0%">
                  <c:v>1</c:v>
                </c:pt>
                <c:pt idx="6">
                  <c:v>0.88200000000000001</c:v>
                </c:pt>
                <c:pt idx="7">
                  <c:v>0.88200000000000001</c:v>
                </c:pt>
                <c:pt idx="8">
                  <c:v>0.94099999999999995</c:v>
                </c:pt>
                <c:pt idx="9">
                  <c:v>0.82399999999999995</c:v>
                </c:pt>
                <c:pt idx="10">
                  <c:v>0.94099999999999995</c:v>
                </c:pt>
                <c:pt idx="11">
                  <c:v>0.94099999999999995</c:v>
                </c:pt>
                <c:pt idx="12">
                  <c:v>0.94099999999999995</c:v>
                </c:pt>
                <c:pt idx="13">
                  <c:v>0.70599999999999996</c:v>
                </c:pt>
                <c:pt idx="14">
                  <c:v>0.88200000000000001</c:v>
                </c:pt>
                <c:pt idx="15">
                  <c:v>0.64700000000000002</c:v>
                </c:pt>
              </c:numCache>
            </c:numRef>
          </c:val>
        </c:ser>
        <c:dLbls>
          <c:showLegendKey val="0"/>
          <c:showVal val="0"/>
          <c:showCatName val="0"/>
          <c:showSerName val="0"/>
          <c:showPercent val="0"/>
          <c:showBubbleSize val="0"/>
        </c:dLbls>
        <c:gapWidth val="40"/>
        <c:overlap val="100"/>
        <c:axId val="64460288"/>
        <c:axId val="64461824"/>
      </c:barChart>
      <c:catAx>
        <c:axId val="6446028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Narrow" panose="020B0606020202030204" pitchFamily="34" charset="0"/>
                <a:ea typeface="+mn-ea"/>
                <a:cs typeface="Khmer UI" panose="020B0502040204020203" pitchFamily="34" charset="0"/>
              </a:defRPr>
            </a:pPr>
            <a:endParaRPr lang="en-US"/>
          </a:p>
        </c:txPr>
        <c:crossAx val="64461824"/>
        <c:crosses val="autoZero"/>
        <c:auto val="1"/>
        <c:lblAlgn val="ctr"/>
        <c:lblOffset val="100"/>
        <c:noMultiLvlLbl val="0"/>
      </c:catAx>
      <c:valAx>
        <c:axId val="64461824"/>
        <c:scaling>
          <c:orientation val="minMax"/>
        </c:scaling>
        <c:delete val="1"/>
        <c:axPos val="b"/>
        <c:majorGridlines>
          <c:spPr>
            <a:ln w="9525" cap="flat" cmpd="sng" algn="ctr">
              <a:noFill/>
              <a:round/>
            </a:ln>
            <a:effectLst/>
          </c:spPr>
        </c:majorGridlines>
        <c:numFmt formatCode="0%" sourceLinked="1"/>
        <c:majorTickMark val="none"/>
        <c:minorTickMark val="none"/>
        <c:tickLblPos val="nextTo"/>
        <c:crossAx val="644602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j-lt"/>
              <a:ea typeface="+mn-ea"/>
              <a:cs typeface="+mn-cs"/>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lrMapOvr bg1="lt1" tx1="dk1" bg2="lt2" tx2="dk2" accent1="accent1" accent2="accent2" accent3="accent3" accent4="accent4" accent5="accent5" accent6="accent6" hlink="hlink" folHlink="folHlink"/>
  <c:chart>
    <c:autoTitleDeleted val="0"/>
    <c:plotArea>
      <c:layout/>
      <c:barChart>
        <c:barDir val="bar"/>
        <c:grouping val="percentStacked"/>
        <c:varyColors val="0"/>
        <c:ser>
          <c:idx val="0"/>
          <c:order val="0"/>
          <c:tx>
            <c:strRef>
              <c:f>Sheet1!$B$1</c:f>
              <c:strCache>
                <c:ptCount val="1"/>
                <c:pt idx="0">
                  <c:v>Strongly disagree</c:v>
                </c:pt>
              </c:strCache>
            </c:strRef>
          </c:tx>
          <c:spPr>
            <a:solidFill>
              <a:srgbClr val="006666"/>
            </a:solidFill>
          </c:spPr>
          <c:invertIfNegative val="0"/>
          <c:cat>
            <c:strRef>
              <c:f>Sheet1!$A$2:$A$11</c:f>
              <c:strCache>
                <c:ptCount val="10"/>
                <c:pt idx="0">
                  <c:v>My current school type  (e.g., elementary, middle, and high schools)</c:v>
                </c:pt>
                <c:pt idx="1">
                  <c:v>My interests</c:v>
                </c:pt>
                <c:pt idx="2">
                  <c:v>My background or content area of expertise</c:v>
                </c:pt>
                <c:pt idx="3">
                  <c:v>My areas for growth and development</c:v>
                </c:pt>
                <c:pt idx="4">
                  <c:v>The location of the school (e.g., proximity of site to my home, proximity of site to the university)</c:v>
                </c:pt>
                <c:pt idx="5">
                  <c:v>Availability of qualified mentor principals</c:v>
                </c:pt>
                <c:pt idx="6">
                  <c:v>District input</c:v>
                </c:pt>
                <c:pt idx="7">
                  <c:v>University input</c:v>
                </c:pt>
                <c:pt idx="8">
                  <c:v>My expressed preference for working with this mentor principal</c:v>
                </c:pt>
                <c:pt idx="9">
                  <c:v>Mentor principal preference</c:v>
                </c:pt>
              </c:strCache>
            </c:strRef>
          </c:cat>
          <c:val>
            <c:numRef>
              <c:f>Sheet1!$B$2:$B$11</c:f>
              <c:numCache>
                <c:formatCode>0.0%</c:formatCode>
                <c:ptCount val="10"/>
                <c:pt idx="0">
                  <c:v>0</c:v>
                </c:pt>
                <c:pt idx="1">
                  <c:v>0</c:v>
                </c:pt>
                <c:pt idx="2">
                  <c:v>0</c:v>
                </c:pt>
                <c:pt idx="3">
                  <c:v>0</c:v>
                </c:pt>
                <c:pt idx="4">
                  <c:v>0</c:v>
                </c:pt>
                <c:pt idx="5">
                  <c:v>0</c:v>
                </c:pt>
                <c:pt idx="6">
                  <c:v>0</c:v>
                </c:pt>
                <c:pt idx="7">
                  <c:v>0</c:v>
                </c:pt>
                <c:pt idx="8">
                  <c:v>0</c:v>
                </c:pt>
                <c:pt idx="9">
                  <c:v>0</c:v>
                </c:pt>
              </c:numCache>
            </c:numRef>
          </c:val>
        </c:ser>
        <c:ser>
          <c:idx val="1"/>
          <c:order val="1"/>
          <c:tx>
            <c:strRef>
              <c:f>Sheet1!$C$1</c:f>
              <c:strCache>
                <c:ptCount val="1"/>
                <c:pt idx="0">
                  <c:v>Disagree</c:v>
                </c:pt>
              </c:strCache>
            </c:strRef>
          </c:tx>
          <c:spPr>
            <a:solidFill>
              <a:srgbClr val="00CC99"/>
            </a:solidFill>
            <a:ln>
              <a:solidFill>
                <a:srgbClr val="4B76A0">
                  <a:alpha val="80000"/>
                </a:srgbClr>
              </a:solidFill>
            </a:ln>
          </c:spPr>
          <c:invertIfNegative val="0"/>
          <c:dLbls>
            <c:dLbl>
              <c:idx val="5"/>
              <c:delete val="1"/>
              <c:extLst>
                <c:ext xmlns:c15="http://schemas.microsoft.com/office/drawing/2012/chart" uri="{CE6537A1-D6FC-4f65-9D91-7224C49458BB}"/>
              </c:extLst>
            </c:dLbl>
            <c:dLbl>
              <c:idx val="6"/>
              <c:delete val="1"/>
              <c:extLst>
                <c:ext xmlns:c15="http://schemas.microsoft.com/office/drawing/2012/chart" uri="{CE6537A1-D6FC-4f65-9D91-7224C49458BB}"/>
              </c:extLst>
            </c:dLbl>
            <c:dLbl>
              <c:idx val="7"/>
              <c:delete val="1"/>
              <c:extLst>
                <c:ext xmlns:c15="http://schemas.microsoft.com/office/drawing/2012/chart" uri="{CE6537A1-D6FC-4f65-9D91-7224C49458BB}"/>
              </c:extLst>
            </c:dLbl>
            <c:numFmt formatCode="0%" sourceLinked="0"/>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Sheet1!$A$2:$A$11</c:f>
              <c:strCache>
                <c:ptCount val="10"/>
                <c:pt idx="0">
                  <c:v>My current school type  (e.g., elementary, middle, and high schools)</c:v>
                </c:pt>
                <c:pt idx="1">
                  <c:v>My interests</c:v>
                </c:pt>
                <c:pt idx="2">
                  <c:v>My background or content area of expertise</c:v>
                </c:pt>
                <c:pt idx="3">
                  <c:v>My areas for growth and development</c:v>
                </c:pt>
                <c:pt idx="4">
                  <c:v>The location of the school (e.g., proximity of site to my home, proximity of site to the university)</c:v>
                </c:pt>
                <c:pt idx="5">
                  <c:v>Availability of qualified mentor principals</c:v>
                </c:pt>
                <c:pt idx="6">
                  <c:v>District input</c:v>
                </c:pt>
                <c:pt idx="7">
                  <c:v>University input</c:v>
                </c:pt>
                <c:pt idx="8">
                  <c:v>My expressed preference for working with this mentor principal</c:v>
                </c:pt>
                <c:pt idx="9">
                  <c:v>Mentor principal preference</c:v>
                </c:pt>
              </c:strCache>
            </c:strRef>
          </c:cat>
          <c:val>
            <c:numRef>
              <c:f>Sheet1!$C$2:$C$11</c:f>
              <c:numCache>
                <c:formatCode>0.0%</c:formatCode>
                <c:ptCount val="10"/>
                <c:pt idx="0">
                  <c:v>0.2</c:v>
                </c:pt>
                <c:pt idx="1">
                  <c:v>0.2</c:v>
                </c:pt>
                <c:pt idx="2">
                  <c:v>0.2</c:v>
                </c:pt>
                <c:pt idx="3">
                  <c:v>0.2</c:v>
                </c:pt>
                <c:pt idx="4">
                  <c:v>0.2</c:v>
                </c:pt>
                <c:pt idx="5">
                  <c:v>0</c:v>
                </c:pt>
                <c:pt idx="6">
                  <c:v>0</c:v>
                </c:pt>
                <c:pt idx="7">
                  <c:v>0</c:v>
                </c:pt>
                <c:pt idx="8">
                  <c:v>0.2</c:v>
                </c:pt>
                <c:pt idx="9">
                  <c:v>0.2</c:v>
                </c:pt>
              </c:numCache>
            </c:numRef>
          </c:val>
        </c:ser>
        <c:ser>
          <c:idx val="2"/>
          <c:order val="2"/>
          <c:tx>
            <c:strRef>
              <c:f>Sheet1!$D$1</c:f>
              <c:strCache>
                <c:ptCount val="1"/>
                <c:pt idx="0">
                  <c:v>Agree</c:v>
                </c:pt>
              </c:strCache>
            </c:strRef>
          </c:tx>
          <c:spPr>
            <a:solidFill>
              <a:srgbClr val="73AF23">
                <a:lumMod val="60000"/>
                <a:lumOff val="40000"/>
              </a:srgbClr>
            </a:solidFill>
          </c:spPr>
          <c:invertIfNegative val="0"/>
          <c:dLbls>
            <c:dLbl>
              <c:idx val="0"/>
              <c:delete val="1"/>
              <c:extLst>
                <c:ext xmlns:c15="http://schemas.microsoft.com/office/drawing/2012/chart" uri="{CE6537A1-D6FC-4f65-9D91-7224C49458BB}"/>
              </c:extLst>
            </c:dLbl>
            <c:dLbl>
              <c:idx val="1"/>
              <c:delete val="1"/>
              <c:extLst>
                <c:ext xmlns:c15="http://schemas.microsoft.com/office/drawing/2012/chart" uri="{CE6537A1-D6FC-4f65-9D91-7224C49458BB}"/>
              </c:extLst>
            </c:dLbl>
            <c:dLbl>
              <c:idx val="3"/>
              <c:delete val="1"/>
              <c:extLst>
                <c:ext xmlns:c15="http://schemas.microsoft.com/office/drawing/2012/chart" uri="{CE6537A1-D6FC-4f65-9D91-7224C49458BB}"/>
              </c:extLst>
            </c:dLbl>
            <c:dLbl>
              <c:idx val="4"/>
              <c:delete val="1"/>
              <c:extLst>
                <c:ext xmlns:c15="http://schemas.microsoft.com/office/drawing/2012/chart" uri="{CE6537A1-D6FC-4f65-9D91-7224C49458BB}"/>
              </c:extLst>
            </c:dLbl>
            <c:dLbl>
              <c:idx val="8"/>
              <c:delete val="1"/>
              <c:extLst>
                <c:ext xmlns:c15="http://schemas.microsoft.com/office/drawing/2012/chart" uri="{CE6537A1-D6FC-4f65-9D91-7224C49458BB}"/>
              </c:extLst>
            </c:dLbl>
            <c:dLbl>
              <c:idx val="9"/>
              <c:delete val="1"/>
              <c:extLst>
                <c:ext xmlns:c15="http://schemas.microsoft.com/office/drawing/2012/chart" uri="{CE6537A1-D6FC-4f65-9D91-7224C49458BB}"/>
              </c:extLst>
            </c:dLbl>
            <c:numFmt formatCode="0%" sourceLinked="0"/>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Sheet1!$A$2:$A$11</c:f>
              <c:strCache>
                <c:ptCount val="10"/>
                <c:pt idx="0">
                  <c:v>My current school type  (e.g., elementary, middle, and high schools)</c:v>
                </c:pt>
                <c:pt idx="1">
                  <c:v>My interests</c:v>
                </c:pt>
                <c:pt idx="2">
                  <c:v>My background or content area of expertise</c:v>
                </c:pt>
                <c:pt idx="3">
                  <c:v>My areas for growth and development</c:v>
                </c:pt>
                <c:pt idx="4">
                  <c:v>The location of the school (e.g., proximity of site to my home, proximity of site to the university)</c:v>
                </c:pt>
                <c:pt idx="5">
                  <c:v>Availability of qualified mentor principals</c:v>
                </c:pt>
                <c:pt idx="6">
                  <c:v>District input</c:v>
                </c:pt>
                <c:pt idx="7">
                  <c:v>University input</c:v>
                </c:pt>
                <c:pt idx="8">
                  <c:v>My expressed preference for working with this mentor principal</c:v>
                </c:pt>
                <c:pt idx="9">
                  <c:v>Mentor principal preference</c:v>
                </c:pt>
              </c:strCache>
            </c:strRef>
          </c:cat>
          <c:val>
            <c:numRef>
              <c:f>Sheet1!$D$2:$D$11</c:f>
              <c:numCache>
                <c:formatCode>0.0%</c:formatCode>
                <c:ptCount val="10"/>
                <c:pt idx="0">
                  <c:v>0</c:v>
                </c:pt>
                <c:pt idx="1">
                  <c:v>0</c:v>
                </c:pt>
                <c:pt idx="2">
                  <c:v>0.2</c:v>
                </c:pt>
                <c:pt idx="3">
                  <c:v>0</c:v>
                </c:pt>
                <c:pt idx="4">
                  <c:v>0</c:v>
                </c:pt>
                <c:pt idx="5">
                  <c:v>0.2</c:v>
                </c:pt>
                <c:pt idx="6">
                  <c:v>0.2</c:v>
                </c:pt>
                <c:pt idx="7">
                  <c:v>0.2</c:v>
                </c:pt>
                <c:pt idx="8">
                  <c:v>0</c:v>
                </c:pt>
                <c:pt idx="9">
                  <c:v>0</c:v>
                </c:pt>
              </c:numCache>
            </c:numRef>
          </c:val>
        </c:ser>
        <c:ser>
          <c:idx val="3"/>
          <c:order val="3"/>
          <c:tx>
            <c:strRef>
              <c:f>Sheet1!$E$1</c:f>
              <c:strCache>
                <c:ptCount val="1"/>
                <c:pt idx="0">
                  <c:v>Strongly agree</c:v>
                </c:pt>
              </c:strCache>
            </c:strRef>
          </c:tx>
          <c:spPr>
            <a:solidFill>
              <a:srgbClr val="336600"/>
            </a:solidFill>
            <a:ln>
              <a:solidFill>
                <a:srgbClr val="4B76A0">
                  <a:alpha val="80000"/>
                </a:srgbClr>
              </a:solidFill>
            </a:ln>
          </c:spPr>
          <c:invertIfNegative val="0"/>
          <c:dPt>
            <c:idx val="9"/>
            <c:invertIfNegative val="0"/>
            <c:bubble3D val="0"/>
            <c:spPr>
              <a:solidFill>
                <a:srgbClr val="336600"/>
              </a:solidFill>
              <a:ln>
                <a:solidFill>
                  <a:srgbClr val="4B76A0">
                    <a:alpha val="50000"/>
                  </a:srgbClr>
                </a:solidFill>
              </a:ln>
            </c:spPr>
          </c:dPt>
          <c:dLbls>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Sheet1!$A$2:$A$11</c:f>
              <c:strCache>
                <c:ptCount val="10"/>
                <c:pt idx="0">
                  <c:v>My current school type  (e.g., elementary, middle, and high schools)</c:v>
                </c:pt>
                <c:pt idx="1">
                  <c:v>My interests</c:v>
                </c:pt>
                <c:pt idx="2">
                  <c:v>My background or content area of expertise</c:v>
                </c:pt>
                <c:pt idx="3">
                  <c:v>My areas for growth and development</c:v>
                </c:pt>
                <c:pt idx="4">
                  <c:v>The location of the school (e.g., proximity of site to my home, proximity of site to the university)</c:v>
                </c:pt>
                <c:pt idx="5">
                  <c:v>Availability of qualified mentor principals</c:v>
                </c:pt>
                <c:pt idx="6">
                  <c:v>District input</c:v>
                </c:pt>
                <c:pt idx="7">
                  <c:v>University input</c:v>
                </c:pt>
                <c:pt idx="8">
                  <c:v>My expressed preference for working with this mentor principal</c:v>
                </c:pt>
                <c:pt idx="9">
                  <c:v>Mentor principal preference</c:v>
                </c:pt>
              </c:strCache>
            </c:strRef>
          </c:cat>
          <c:val>
            <c:numRef>
              <c:f>Sheet1!$E$2:$E$11</c:f>
              <c:numCache>
                <c:formatCode>0.0%</c:formatCode>
                <c:ptCount val="10"/>
                <c:pt idx="0">
                  <c:v>0.8</c:v>
                </c:pt>
                <c:pt idx="1">
                  <c:v>0.8</c:v>
                </c:pt>
                <c:pt idx="2">
                  <c:v>0.6</c:v>
                </c:pt>
                <c:pt idx="3">
                  <c:v>0.8</c:v>
                </c:pt>
                <c:pt idx="4">
                  <c:v>0.8</c:v>
                </c:pt>
                <c:pt idx="5">
                  <c:v>0.8</c:v>
                </c:pt>
                <c:pt idx="6">
                  <c:v>0.8</c:v>
                </c:pt>
                <c:pt idx="7">
                  <c:v>0.8</c:v>
                </c:pt>
                <c:pt idx="8">
                  <c:v>0.8</c:v>
                </c:pt>
                <c:pt idx="9">
                  <c:v>0.8</c:v>
                </c:pt>
              </c:numCache>
            </c:numRef>
          </c:val>
        </c:ser>
        <c:dLbls>
          <c:showLegendKey val="0"/>
          <c:showVal val="0"/>
          <c:showCatName val="0"/>
          <c:showSerName val="0"/>
          <c:showPercent val="0"/>
          <c:showBubbleSize val="0"/>
        </c:dLbls>
        <c:gapWidth val="40"/>
        <c:overlap val="100"/>
        <c:axId val="65626880"/>
        <c:axId val="65628416"/>
      </c:barChart>
      <c:catAx>
        <c:axId val="65626880"/>
        <c:scaling>
          <c:orientation val="minMax"/>
        </c:scaling>
        <c:delete val="0"/>
        <c:axPos val="l"/>
        <c:numFmt formatCode="General" sourceLinked="0"/>
        <c:majorTickMark val="out"/>
        <c:minorTickMark val="none"/>
        <c:tickLblPos val="nextTo"/>
        <c:crossAx val="65628416"/>
        <c:crosses val="autoZero"/>
        <c:auto val="1"/>
        <c:lblAlgn val="ctr"/>
        <c:lblOffset val="100"/>
        <c:noMultiLvlLbl val="0"/>
      </c:catAx>
      <c:valAx>
        <c:axId val="65628416"/>
        <c:scaling>
          <c:orientation val="minMax"/>
        </c:scaling>
        <c:delete val="1"/>
        <c:axPos val="b"/>
        <c:numFmt formatCode="0%" sourceLinked="1"/>
        <c:majorTickMark val="out"/>
        <c:minorTickMark val="none"/>
        <c:tickLblPos val="nextTo"/>
        <c:crossAx val="65626880"/>
        <c:crosses val="autoZero"/>
        <c:crossBetween val="between"/>
      </c:valAx>
    </c:plotArea>
    <c:legend>
      <c:legendPos val="b"/>
      <c:overlay val="0"/>
    </c:legend>
    <c:plotVisOnly val="1"/>
    <c:dispBlanksAs val="gap"/>
    <c:showDLblsOverMax val="0"/>
  </c:chart>
  <c:spPr>
    <a:ln>
      <a:noFill/>
    </a:ln>
  </c:spPr>
  <c:txPr>
    <a:bodyPr/>
    <a:lstStyle/>
    <a:p>
      <a:pPr>
        <a:defRPr sz="1000" baseline="0">
          <a:latin typeface="Arial Narrow" panose="020B0606020202030204" pitchFamily="34" charset="0"/>
          <a:cs typeface="Arial" panose="020B0604020202020204" pitchFamily="34" charset="0"/>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lt2" tx2="dk2" accent1="accent1" accent2="accent2" accent3="accent3" accent4="accent4" accent5="accent5" accent6="accent6" hlink="hlink" folHlink="folHlink"/>
  <c:chart>
    <c:autoTitleDeleted val="0"/>
    <c:plotArea>
      <c:layout/>
      <c:barChart>
        <c:barDir val="bar"/>
        <c:grouping val="percentStacked"/>
        <c:varyColors val="0"/>
        <c:ser>
          <c:idx val="0"/>
          <c:order val="0"/>
          <c:tx>
            <c:strRef>
              <c:f>Sheet1!$B$1</c:f>
              <c:strCache>
                <c:ptCount val="1"/>
                <c:pt idx="0">
                  <c:v>Strongly disagree</c:v>
                </c:pt>
              </c:strCache>
            </c:strRef>
          </c:tx>
          <c:spPr>
            <a:solidFill>
              <a:srgbClr val="4B76A0">
                <a:lumMod val="50000"/>
              </a:srgbClr>
            </a:solidFill>
          </c:spPr>
          <c:invertIfNegative val="0"/>
          <c:dLbls>
            <c:dLbl>
              <c:idx val="0"/>
              <c:delete val="1"/>
              <c:extLst>
                <c:ext xmlns:c15="http://schemas.microsoft.com/office/drawing/2012/chart" uri="{CE6537A1-D6FC-4f65-9D91-7224C49458BB}"/>
              </c:extLst>
            </c:dLbl>
            <c:dLbl>
              <c:idx val="1"/>
              <c:delete val="1"/>
              <c:extLst>
                <c:ext xmlns:c15="http://schemas.microsoft.com/office/drawing/2012/chart" uri="{CE6537A1-D6FC-4f65-9D91-7224C49458BB}"/>
              </c:extLst>
            </c:dLbl>
            <c:dLbl>
              <c:idx val="2"/>
              <c:delete val="1"/>
              <c:extLst>
                <c:ext xmlns:c15="http://schemas.microsoft.com/office/drawing/2012/chart" uri="{CE6537A1-D6FC-4f65-9D91-7224C49458BB}"/>
              </c:extLst>
            </c:dLbl>
            <c:dLbl>
              <c:idx val="3"/>
              <c:layout>
                <c:manualLayout>
                  <c:x val="1.1049723756906099E-2"/>
                  <c:y val="-9.73870998541769E-17"/>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4"/>
              <c:delete val="1"/>
              <c:extLst>
                <c:ext xmlns:c15="http://schemas.microsoft.com/office/drawing/2012/chart" uri="{CE6537A1-D6FC-4f65-9D91-7224C49458BB}"/>
              </c:extLst>
            </c:dLbl>
            <c:dLbl>
              <c:idx val="5"/>
              <c:delete val="1"/>
              <c:extLst>
                <c:ext xmlns:c15="http://schemas.microsoft.com/office/drawing/2012/chart" uri="{CE6537A1-D6FC-4f65-9D91-7224C49458BB}"/>
              </c:extLst>
            </c:dLbl>
            <c:dLbl>
              <c:idx val="6"/>
              <c:delete val="1"/>
              <c:extLst>
                <c:ext xmlns:c15="http://schemas.microsoft.com/office/drawing/2012/chart" uri="{CE6537A1-D6FC-4f65-9D91-7224C49458BB}"/>
              </c:extLst>
            </c:dLbl>
            <c:dLbl>
              <c:idx val="7"/>
              <c:delete val="1"/>
              <c:extLst>
                <c:ext xmlns:c15="http://schemas.microsoft.com/office/drawing/2012/chart" uri="{CE6537A1-D6FC-4f65-9D91-7224C49458BB}"/>
              </c:extLst>
            </c:dLbl>
            <c:dLbl>
              <c:idx val="8"/>
              <c:delete val="1"/>
              <c:extLst>
                <c:ext xmlns:c15="http://schemas.microsoft.com/office/drawing/2012/chart" uri="{CE6537A1-D6FC-4f65-9D91-7224C49458BB}"/>
              </c:extLst>
            </c:dLbl>
            <c:dLbl>
              <c:idx val="9"/>
              <c:delete val="1"/>
              <c:extLst>
                <c:ext xmlns:c15="http://schemas.microsoft.com/office/drawing/2012/chart" uri="{CE6537A1-D6FC-4f65-9D91-7224C49458BB}"/>
              </c:extLst>
            </c:dLbl>
            <c:spPr>
              <a:noFill/>
              <a:ln>
                <a:noFill/>
              </a:ln>
              <a:effectLst/>
            </c:spPr>
            <c:txPr>
              <a:bodyPr wrap="square" lIns="38100" tIns="19050" rIns="38100" bIns="19050" anchor="ctr">
                <a:spAutoFit/>
              </a:bodyPr>
              <a:lstStyle/>
              <a:p>
                <a:pPr>
                  <a:defRPr sz="950" b="1">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My current school type  (e.g., elementary, middle, and high schools)</c:v>
                </c:pt>
                <c:pt idx="1">
                  <c:v>My interests</c:v>
                </c:pt>
                <c:pt idx="2">
                  <c:v>My background or content area of expertise</c:v>
                </c:pt>
                <c:pt idx="3">
                  <c:v>My areas for growth and development</c:v>
                </c:pt>
                <c:pt idx="4">
                  <c:v>The location of the school (e.g., proximity of site to my home, proximity of site to the university)</c:v>
                </c:pt>
                <c:pt idx="5">
                  <c:v>Availability of qualified mentor principals</c:v>
                </c:pt>
                <c:pt idx="6">
                  <c:v>District input</c:v>
                </c:pt>
                <c:pt idx="7">
                  <c:v>University input</c:v>
                </c:pt>
                <c:pt idx="8">
                  <c:v>My expressed preference for working with this mentor principal</c:v>
                </c:pt>
                <c:pt idx="9">
                  <c:v>Mentor principal preference</c:v>
                </c:pt>
              </c:strCache>
            </c:strRef>
          </c:cat>
          <c:val>
            <c:numRef>
              <c:f>Sheet1!$B$2:$B$11</c:f>
              <c:numCache>
                <c:formatCode>###0.0%</c:formatCode>
                <c:ptCount val="10"/>
                <c:pt idx="0">
                  <c:v>0</c:v>
                </c:pt>
                <c:pt idx="1">
                  <c:v>0</c:v>
                </c:pt>
                <c:pt idx="2">
                  <c:v>0</c:v>
                </c:pt>
                <c:pt idx="3">
                  <c:v>5.8823529411764698E-2</c:v>
                </c:pt>
                <c:pt idx="4">
                  <c:v>0</c:v>
                </c:pt>
                <c:pt idx="5">
                  <c:v>0</c:v>
                </c:pt>
                <c:pt idx="6">
                  <c:v>0</c:v>
                </c:pt>
                <c:pt idx="7">
                  <c:v>0</c:v>
                </c:pt>
                <c:pt idx="8">
                  <c:v>0</c:v>
                </c:pt>
                <c:pt idx="9">
                  <c:v>0</c:v>
                </c:pt>
              </c:numCache>
            </c:numRef>
          </c:val>
        </c:ser>
        <c:ser>
          <c:idx val="1"/>
          <c:order val="1"/>
          <c:tx>
            <c:strRef>
              <c:f>Sheet1!$C$1</c:f>
              <c:strCache>
                <c:ptCount val="1"/>
                <c:pt idx="0">
                  <c:v>Disagree</c:v>
                </c:pt>
              </c:strCache>
            </c:strRef>
          </c:tx>
          <c:spPr>
            <a:solidFill>
              <a:srgbClr val="666699"/>
            </a:solidFill>
          </c:spPr>
          <c:invertIfNegative val="0"/>
          <c:dLbls>
            <c:dLbl>
              <c:idx val="0"/>
              <c:layout>
                <c:manualLayout>
                  <c:x val="1.17302052785924E-2"/>
                  <c:y val="0"/>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1.17302052785924E-2"/>
                  <c:y val="0"/>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7.82013685239491E-3"/>
                  <c:y val="-2.6560424966800399E-3"/>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4"/>
              <c:delete val="1"/>
              <c:extLst>
                <c:ext xmlns:c15="http://schemas.microsoft.com/office/drawing/2012/chart" uri="{CE6537A1-D6FC-4f65-9D91-7224C49458BB}"/>
              </c:extLst>
            </c:dLbl>
            <c:dLbl>
              <c:idx val="5"/>
              <c:delete val="1"/>
              <c:extLst>
                <c:ext xmlns:c15="http://schemas.microsoft.com/office/drawing/2012/chart" uri="{CE6537A1-D6FC-4f65-9D91-7224C49458BB}"/>
              </c:extLst>
            </c:dLbl>
            <c:dLbl>
              <c:idx val="6"/>
              <c:delete val="1"/>
              <c:extLst>
                <c:ext xmlns:c15="http://schemas.microsoft.com/office/drawing/2012/chart" uri="{CE6537A1-D6FC-4f65-9D91-7224C49458BB}"/>
              </c:extLst>
            </c:dLbl>
            <c:numFmt formatCode="0%" sourceLinked="0"/>
            <c:spPr>
              <a:noFill/>
              <a:ln>
                <a:noFill/>
              </a:ln>
              <a:effectLst/>
            </c:spPr>
            <c:txPr>
              <a:bodyPr wrap="square" lIns="38100" tIns="19050" rIns="38100" bIns="19050" anchor="ctr">
                <a:spAutoFit/>
              </a:bodyPr>
              <a:lstStyle/>
              <a:p>
                <a:pPr>
                  <a:defRPr sz="1000" b="1" strike="noStrike">
                    <a:solidFill>
                      <a:sysClr val="windowText" lastClr="000000"/>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Sheet1!$A$2:$A$11</c:f>
              <c:strCache>
                <c:ptCount val="10"/>
                <c:pt idx="0">
                  <c:v>My current school type  (e.g., elementary, middle, and high schools)</c:v>
                </c:pt>
                <c:pt idx="1">
                  <c:v>My interests</c:v>
                </c:pt>
                <c:pt idx="2">
                  <c:v>My background or content area of expertise</c:v>
                </c:pt>
                <c:pt idx="3">
                  <c:v>My areas for growth and development</c:v>
                </c:pt>
                <c:pt idx="4">
                  <c:v>The location of the school (e.g., proximity of site to my home, proximity of site to the university)</c:v>
                </c:pt>
                <c:pt idx="5">
                  <c:v>Availability of qualified mentor principals</c:v>
                </c:pt>
                <c:pt idx="6">
                  <c:v>District input</c:v>
                </c:pt>
                <c:pt idx="7">
                  <c:v>University input</c:v>
                </c:pt>
                <c:pt idx="8">
                  <c:v>My expressed preference for working with this mentor principal</c:v>
                </c:pt>
                <c:pt idx="9">
                  <c:v>Mentor principal preference</c:v>
                </c:pt>
              </c:strCache>
            </c:strRef>
          </c:cat>
          <c:val>
            <c:numRef>
              <c:f>Sheet1!$C$2:$C$11</c:f>
              <c:numCache>
                <c:formatCode>###0.0%</c:formatCode>
                <c:ptCount val="10"/>
                <c:pt idx="0">
                  <c:v>5.8823529411764698E-2</c:v>
                </c:pt>
                <c:pt idx="1">
                  <c:v>5.8823529411764698E-2</c:v>
                </c:pt>
                <c:pt idx="2">
                  <c:v>5.8823529411764698E-2</c:v>
                </c:pt>
                <c:pt idx="3">
                  <c:v>0.17647058823529399</c:v>
                </c:pt>
                <c:pt idx="4">
                  <c:v>0</c:v>
                </c:pt>
                <c:pt idx="5">
                  <c:v>0</c:v>
                </c:pt>
                <c:pt idx="6">
                  <c:v>0</c:v>
                </c:pt>
                <c:pt idx="7">
                  <c:v>0.29411764705882398</c:v>
                </c:pt>
                <c:pt idx="8">
                  <c:v>0.17647058823529399</c:v>
                </c:pt>
                <c:pt idx="9">
                  <c:v>0.23529411764705899</c:v>
                </c:pt>
              </c:numCache>
            </c:numRef>
          </c:val>
        </c:ser>
        <c:ser>
          <c:idx val="2"/>
          <c:order val="2"/>
          <c:tx>
            <c:strRef>
              <c:f>Sheet1!$D$1</c:f>
              <c:strCache>
                <c:ptCount val="1"/>
                <c:pt idx="0">
                  <c:v>Agree</c:v>
                </c:pt>
              </c:strCache>
            </c:strRef>
          </c:tx>
          <c:spPr>
            <a:solidFill>
              <a:srgbClr val="D4D4D4">
                <a:lumMod val="50000"/>
              </a:srgbClr>
            </a:solidFill>
          </c:spPr>
          <c:invertIfNegative val="0"/>
          <c:dLbls>
            <c:numFmt formatCode="0%" sourceLinked="0"/>
            <c:spPr>
              <a:noFill/>
              <a:ln>
                <a:noFill/>
              </a:ln>
              <a:effectLst/>
            </c:spPr>
            <c:txPr>
              <a:bodyPr wrap="square" lIns="38100" tIns="19050" rIns="38100" bIns="19050" anchor="ctr">
                <a:spAutoFit/>
              </a:bodyPr>
              <a:lstStyle/>
              <a:p>
                <a:pPr>
                  <a:defRPr sz="1000" b="1">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Sheet1!$A$2:$A$11</c:f>
              <c:strCache>
                <c:ptCount val="10"/>
                <c:pt idx="0">
                  <c:v>My current school type  (e.g., elementary, middle, and high schools)</c:v>
                </c:pt>
                <c:pt idx="1">
                  <c:v>My interests</c:v>
                </c:pt>
                <c:pt idx="2">
                  <c:v>My background or content area of expertise</c:v>
                </c:pt>
                <c:pt idx="3">
                  <c:v>My areas for growth and development</c:v>
                </c:pt>
                <c:pt idx="4">
                  <c:v>The location of the school (e.g., proximity of site to my home, proximity of site to the university)</c:v>
                </c:pt>
                <c:pt idx="5">
                  <c:v>Availability of qualified mentor principals</c:v>
                </c:pt>
                <c:pt idx="6">
                  <c:v>District input</c:v>
                </c:pt>
                <c:pt idx="7">
                  <c:v>University input</c:v>
                </c:pt>
                <c:pt idx="8">
                  <c:v>My expressed preference for working with this mentor principal</c:v>
                </c:pt>
                <c:pt idx="9">
                  <c:v>Mentor principal preference</c:v>
                </c:pt>
              </c:strCache>
            </c:strRef>
          </c:cat>
          <c:val>
            <c:numRef>
              <c:f>Sheet1!$D$2:$D$11</c:f>
              <c:numCache>
                <c:formatCode>###0.0%</c:formatCode>
                <c:ptCount val="10"/>
                <c:pt idx="0">
                  <c:v>0.29411764705882398</c:v>
                </c:pt>
                <c:pt idx="1">
                  <c:v>0.47058823529411797</c:v>
                </c:pt>
                <c:pt idx="2">
                  <c:v>0.52941176470588203</c:v>
                </c:pt>
                <c:pt idx="3">
                  <c:v>0.41176470588235298</c:v>
                </c:pt>
                <c:pt idx="4">
                  <c:v>0.35294117647058798</c:v>
                </c:pt>
                <c:pt idx="5">
                  <c:v>0.35294117647058798</c:v>
                </c:pt>
                <c:pt idx="6">
                  <c:v>0.41176470588235298</c:v>
                </c:pt>
                <c:pt idx="7">
                  <c:v>0.35294117647058798</c:v>
                </c:pt>
                <c:pt idx="8">
                  <c:v>0.29411764705882398</c:v>
                </c:pt>
                <c:pt idx="9">
                  <c:v>0.35294117647058798</c:v>
                </c:pt>
              </c:numCache>
            </c:numRef>
          </c:val>
        </c:ser>
        <c:ser>
          <c:idx val="3"/>
          <c:order val="3"/>
          <c:tx>
            <c:strRef>
              <c:f>Sheet1!$E$1</c:f>
              <c:strCache>
                <c:ptCount val="1"/>
                <c:pt idx="0">
                  <c:v>Strongly agree</c:v>
                </c:pt>
              </c:strCache>
            </c:strRef>
          </c:tx>
          <c:spPr>
            <a:solidFill>
              <a:srgbClr val="D4D4D4">
                <a:lumMod val="25000"/>
              </a:srgbClr>
            </a:solidFill>
          </c:spPr>
          <c:invertIfNegative val="0"/>
          <c:dLbls>
            <c:numFmt formatCode="0%" sourceLinked="0"/>
            <c:spPr>
              <a:noFill/>
              <a:ln>
                <a:noFill/>
              </a:ln>
              <a:effectLst/>
            </c:spPr>
            <c:txPr>
              <a:bodyPr wrap="square" lIns="38100" tIns="19050" rIns="38100" bIns="19050" anchor="ctr">
                <a:spAutoFit/>
              </a:bodyPr>
              <a:lstStyle/>
              <a:p>
                <a:pPr>
                  <a:defRPr sz="1000" b="1">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Sheet1!$A$2:$A$11</c:f>
              <c:strCache>
                <c:ptCount val="10"/>
                <c:pt idx="0">
                  <c:v>My current school type  (e.g., elementary, middle, and high schools)</c:v>
                </c:pt>
                <c:pt idx="1">
                  <c:v>My interests</c:v>
                </c:pt>
                <c:pt idx="2">
                  <c:v>My background or content area of expertise</c:v>
                </c:pt>
                <c:pt idx="3">
                  <c:v>My areas for growth and development</c:v>
                </c:pt>
                <c:pt idx="4">
                  <c:v>The location of the school (e.g., proximity of site to my home, proximity of site to the university)</c:v>
                </c:pt>
                <c:pt idx="5">
                  <c:v>Availability of qualified mentor principals</c:v>
                </c:pt>
                <c:pt idx="6">
                  <c:v>District input</c:v>
                </c:pt>
                <c:pt idx="7">
                  <c:v>University input</c:v>
                </c:pt>
                <c:pt idx="8">
                  <c:v>My expressed preference for working with this mentor principal</c:v>
                </c:pt>
                <c:pt idx="9">
                  <c:v>Mentor principal preference</c:v>
                </c:pt>
              </c:strCache>
            </c:strRef>
          </c:cat>
          <c:val>
            <c:numRef>
              <c:f>Sheet1!$E$2:$E$11</c:f>
              <c:numCache>
                <c:formatCode>###0.0%</c:formatCode>
                <c:ptCount val="10"/>
                <c:pt idx="0">
                  <c:v>0.64705882352941202</c:v>
                </c:pt>
                <c:pt idx="1">
                  <c:v>0.47058823529411797</c:v>
                </c:pt>
                <c:pt idx="2">
                  <c:v>0.41176470588235298</c:v>
                </c:pt>
                <c:pt idx="3">
                  <c:v>0.35294117647058798</c:v>
                </c:pt>
                <c:pt idx="4">
                  <c:v>0.64705882352941202</c:v>
                </c:pt>
                <c:pt idx="5">
                  <c:v>0.64705882352941202</c:v>
                </c:pt>
                <c:pt idx="6">
                  <c:v>0.58823529411764697</c:v>
                </c:pt>
                <c:pt idx="7">
                  <c:v>0.35294117647058798</c:v>
                </c:pt>
                <c:pt idx="8">
                  <c:v>0.52941176470588203</c:v>
                </c:pt>
                <c:pt idx="9">
                  <c:v>0.41176470588235298</c:v>
                </c:pt>
              </c:numCache>
            </c:numRef>
          </c:val>
        </c:ser>
        <c:dLbls>
          <c:showLegendKey val="0"/>
          <c:showVal val="0"/>
          <c:showCatName val="0"/>
          <c:showSerName val="0"/>
          <c:showPercent val="0"/>
          <c:showBubbleSize val="0"/>
        </c:dLbls>
        <c:gapWidth val="44"/>
        <c:overlap val="100"/>
        <c:axId val="66305024"/>
        <c:axId val="66315008"/>
      </c:barChart>
      <c:catAx>
        <c:axId val="66305024"/>
        <c:scaling>
          <c:orientation val="minMax"/>
        </c:scaling>
        <c:delete val="1"/>
        <c:axPos val="l"/>
        <c:numFmt formatCode="General" sourceLinked="0"/>
        <c:majorTickMark val="out"/>
        <c:minorTickMark val="none"/>
        <c:tickLblPos val="nextTo"/>
        <c:crossAx val="66315008"/>
        <c:crosses val="autoZero"/>
        <c:auto val="1"/>
        <c:lblAlgn val="ctr"/>
        <c:lblOffset val="100"/>
        <c:noMultiLvlLbl val="0"/>
      </c:catAx>
      <c:valAx>
        <c:axId val="66315008"/>
        <c:scaling>
          <c:orientation val="minMax"/>
        </c:scaling>
        <c:delete val="1"/>
        <c:axPos val="b"/>
        <c:numFmt formatCode="0%" sourceLinked="1"/>
        <c:majorTickMark val="out"/>
        <c:minorTickMark val="none"/>
        <c:tickLblPos val="nextTo"/>
        <c:crossAx val="66305024"/>
        <c:crosses val="autoZero"/>
        <c:crossBetween val="between"/>
      </c:valAx>
    </c:plotArea>
    <c:legend>
      <c:legendPos val="b"/>
      <c:overlay val="0"/>
      <c:txPr>
        <a:bodyPr/>
        <a:lstStyle/>
        <a:p>
          <a:pPr>
            <a:defRPr>
              <a:solidFill>
                <a:schemeClr val="tx1"/>
              </a:solidFill>
            </a:defRPr>
          </a:pPr>
          <a:endParaRPr lang="en-US"/>
        </a:p>
      </c:txPr>
    </c:legend>
    <c:plotVisOnly val="1"/>
    <c:dispBlanksAs val="gap"/>
    <c:showDLblsOverMax val="0"/>
  </c:chart>
  <c:spPr>
    <a:ln>
      <a:noFill/>
    </a:ln>
  </c:spPr>
  <c:txPr>
    <a:bodyPr/>
    <a:lstStyle/>
    <a:p>
      <a:pPr>
        <a:defRPr sz="900" baseline="0">
          <a:latin typeface="Arial" panose="020B0604020202020204" pitchFamily="34" charset="0"/>
          <a:cs typeface="Arial" panose="020B0604020202020204" pitchFamily="34" charset="0"/>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lrMapOvr bg1="lt1" tx1="dk1" bg2="lt2" tx2="dk2" accent1="accent1" accent2="accent2" accent3="accent3" accent4="accent4" accent5="accent5" accent6="accent6" hlink="hlink" folHlink="folHlink"/>
  <c:chart>
    <c:autoTitleDeleted val="0"/>
    <c:plotArea>
      <c:layout/>
      <c:barChart>
        <c:barDir val="bar"/>
        <c:grouping val="percentStacked"/>
        <c:varyColors val="0"/>
        <c:ser>
          <c:idx val="0"/>
          <c:order val="0"/>
          <c:tx>
            <c:strRef>
              <c:f>Sheet1!$B$1</c:f>
              <c:strCache>
                <c:ptCount val="1"/>
                <c:pt idx="0">
                  <c:v>Strongly disagree</c:v>
                </c:pt>
              </c:strCache>
            </c:strRef>
          </c:tx>
          <c:spPr>
            <a:solidFill>
              <a:srgbClr val="002060"/>
            </a:solidFill>
          </c:spPr>
          <c:invertIfNegative val="0"/>
          <c:cat>
            <c:strRef>
              <c:f>Sheet1!$A$2:$A$7</c:f>
              <c:strCache>
                <c:ptCount val="6"/>
                <c:pt idx="0">
                  <c:v>The type of school that I eventually want to work at as a principal</c:v>
                </c:pt>
                <c:pt idx="1">
                  <c:v>The types of students I want to work with</c:v>
                </c:pt>
                <c:pt idx="2">
                  <c:v>The location or area that I want to work in</c:v>
                </c:pt>
                <c:pt idx="3">
                  <c:v>The type of environment in which I have the least experience</c:v>
                </c:pt>
                <c:pt idx="4">
                  <c:v>My ability to work or collaborate with other interns in the district</c:v>
                </c:pt>
                <c:pt idx="5">
                  <c:v>My expressed preference for working at this particular internship site</c:v>
                </c:pt>
              </c:strCache>
            </c:strRef>
          </c:cat>
          <c:val>
            <c:numRef>
              <c:f>Sheet1!$B$2:$B$7</c:f>
              <c:numCache>
                <c:formatCode>###0.0%</c:formatCode>
                <c:ptCount val="6"/>
                <c:pt idx="0">
                  <c:v>0</c:v>
                </c:pt>
                <c:pt idx="1">
                  <c:v>0</c:v>
                </c:pt>
                <c:pt idx="2">
                  <c:v>0</c:v>
                </c:pt>
                <c:pt idx="3">
                  <c:v>0</c:v>
                </c:pt>
                <c:pt idx="4">
                  <c:v>0</c:v>
                </c:pt>
                <c:pt idx="5">
                  <c:v>0</c:v>
                </c:pt>
              </c:numCache>
            </c:numRef>
          </c:val>
        </c:ser>
        <c:ser>
          <c:idx val="1"/>
          <c:order val="1"/>
          <c:tx>
            <c:strRef>
              <c:f>Sheet1!$C$1</c:f>
              <c:strCache>
                <c:ptCount val="1"/>
                <c:pt idx="0">
                  <c:v>Disagree</c:v>
                </c:pt>
              </c:strCache>
            </c:strRef>
          </c:tx>
          <c:spPr>
            <a:solidFill>
              <a:srgbClr val="00CC99"/>
            </a:solidFill>
          </c:spPr>
          <c:invertIfNegative val="0"/>
          <c:dLbls>
            <c:dLbl>
              <c:idx val="3"/>
              <c:delete val="1"/>
              <c:extLst>
                <c:ext xmlns:c15="http://schemas.microsoft.com/office/drawing/2012/chart" uri="{CE6537A1-D6FC-4f65-9D91-7224C49458BB}"/>
              </c:extLst>
            </c:dLbl>
            <c:dLbl>
              <c:idx val="4"/>
              <c:delete val="1"/>
              <c:extLst>
                <c:ext xmlns:c15="http://schemas.microsoft.com/office/drawing/2012/chart" uri="{CE6537A1-D6FC-4f65-9D91-7224C49458BB}"/>
              </c:extLst>
            </c:dLbl>
            <c:numFmt formatCode="0%" sourceLinked="0"/>
            <c:spPr>
              <a:noFill/>
              <a:ln>
                <a:noFill/>
              </a:ln>
              <a:effectLst/>
            </c:spPr>
            <c:txPr>
              <a:bodyPr wrap="square" lIns="38100" tIns="19050" rIns="38100" bIns="19050" anchor="ctr">
                <a:spAutoFit/>
              </a:bodyPr>
              <a:lstStyle/>
              <a:p>
                <a:pPr>
                  <a:defRPr sz="1000" b="1"/>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Sheet1!$A$2:$A$7</c:f>
              <c:strCache>
                <c:ptCount val="6"/>
                <c:pt idx="0">
                  <c:v>The type of school that I eventually want to work at as a principal</c:v>
                </c:pt>
                <c:pt idx="1">
                  <c:v>The types of students I want to work with</c:v>
                </c:pt>
                <c:pt idx="2">
                  <c:v>The location or area that I want to work in</c:v>
                </c:pt>
                <c:pt idx="3">
                  <c:v>The type of environment in which I have the least experience</c:v>
                </c:pt>
                <c:pt idx="4">
                  <c:v>My ability to work or collaborate with other interns in the district</c:v>
                </c:pt>
                <c:pt idx="5">
                  <c:v>My expressed preference for working at this particular internship site</c:v>
                </c:pt>
              </c:strCache>
            </c:strRef>
          </c:cat>
          <c:val>
            <c:numRef>
              <c:f>Sheet1!$C$2:$C$7</c:f>
              <c:numCache>
                <c:formatCode>###0.0%</c:formatCode>
                <c:ptCount val="6"/>
                <c:pt idx="0">
                  <c:v>0.2</c:v>
                </c:pt>
                <c:pt idx="1">
                  <c:v>0.2</c:v>
                </c:pt>
                <c:pt idx="2">
                  <c:v>0.2</c:v>
                </c:pt>
                <c:pt idx="3">
                  <c:v>0</c:v>
                </c:pt>
                <c:pt idx="4">
                  <c:v>0</c:v>
                </c:pt>
                <c:pt idx="5">
                  <c:v>0.2</c:v>
                </c:pt>
              </c:numCache>
            </c:numRef>
          </c:val>
        </c:ser>
        <c:ser>
          <c:idx val="2"/>
          <c:order val="2"/>
          <c:tx>
            <c:strRef>
              <c:f>Sheet1!$D$1</c:f>
              <c:strCache>
                <c:ptCount val="1"/>
                <c:pt idx="0">
                  <c:v>Agree</c:v>
                </c:pt>
              </c:strCache>
            </c:strRef>
          </c:tx>
          <c:spPr>
            <a:solidFill>
              <a:srgbClr val="73AF23">
                <a:lumMod val="60000"/>
                <a:lumOff val="40000"/>
              </a:srgbClr>
            </a:solidFill>
          </c:spPr>
          <c:invertIfNegative val="0"/>
          <c:dLbls>
            <c:dLbl>
              <c:idx val="2"/>
              <c:delete val="1"/>
              <c:extLst>
                <c:ext xmlns:c15="http://schemas.microsoft.com/office/drawing/2012/chart" uri="{CE6537A1-D6FC-4f65-9D91-7224C49458BB}"/>
              </c:extLst>
            </c:dLbl>
            <c:dLbl>
              <c:idx val="5"/>
              <c:delete val="1"/>
              <c:extLst>
                <c:ext xmlns:c15="http://schemas.microsoft.com/office/drawing/2012/chart" uri="{CE6537A1-D6FC-4f65-9D91-7224C49458BB}"/>
              </c:extLst>
            </c:dLbl>
            <c:numFmt formatCode="0%" sourceLinked="0"/>
            <c:spPr>
              <a:noFill/>
              <a:ln>
                <a:noFill/>
              </a:ln>
              <a:effectLst/>
            </c:spPr>
            <c:txPr>
              <a:bodyPr wrap="square" lIns="38100" tIns="19050" rIns="38100" bIns="19050" anchor="ctr">
                <a:spAutoFit/>
              </a:bodyPr>
              <a:lstStyle/>
              <a:p>
                <a:pPr>
                  <a:defRPr sz="1000" b="1">
                    <a:solidFill>
                      <a:sysClr val="windowText" lastClr="000000"/>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Sheet1!$A$2:$A$7</c:f>
              <c:strCache>
                <c:ptCount val="6"/>
                <c:pt idx="0">
                  <c:v>The type of school that I eventually want to work at as a principal</c:v>
                </c:pt>
                <c:pt idx="1">
                  <c:v>The types of students I want to work with</c:v>
                </c:pt>
                <c:pt idx="2">
                  <c:v>The location or area that I want to work in</c:v>
                </c:pt>
                <c:pt idx="3">
                  <c:v>The type of environment in which I have the least experience</c:v>
                </c:pt>
                <c:pt idx="4">
                  <c:v>My ability to work or collaborate with other interns in the district</c:v>
                </c:pt>
                <c:pt idx="5">
                  <c:v>My expressed preference for working at this particular internship site</c:v>
                </c:pt>
              </c:strCache>
            </c:strRef>
          </c:cat>
          <c:val>
            <c:numRef>
              <c:f>Sheet1!$D$2:$D$7</c:f>
              <c:numCache>
                <c:formatCode>###0.0%</c:formatCode>
                <c:ptCount val="6"/>
                <c:pt idx="0">
                  <c:v>0.2</c:v>
                </c:pt>
                <c:pt idx="1">
                  <c:v>0.2</c:v>
                </c:pt>
                <c:pt idx="2">
                  <c:v>0</c:v>
                </c:pt>
                <c:pt idx="3">
                  <c:v>0.4</c:v>
                </c:pt>
                <c:pt idx="4">
                  <c:v>0.2</c:v>
                </c:pt>
                <c:pt idx="5">
                  <c:v>0</c:v>
                </c:pt>
              </c:numCache>
            </c:numRef>
          </c:val>
        </c:ser>
        <c:ser>
          <c:idx val="3"/>
          <c:order val="3"/>
          <c:tx>
            <c:strRef>
              <c:f>Sheet1!$E$1</c:f>
              <c:strCache>
                <c:ptCount val="1"/>
                <c:pt idx="0">
                  <c:v>Strongly agree</c:v>
                </c:pt>
              </c:strCache>
            </c:strRef>
          </c:tx>
          <c:spPr>
            <a:solidFill>
              <a:srgbClr val="336600"/>
            </a:solidFill>
          </c:spPr>
          <c:invertIfNegative val="0"/>
          <c:dLbls>
            <c:numFmt formatCode="0%" sourceLinked="0"/>
            <c:spPr>
              <a:noFill/>
              <a:ln>
                <a:noFill/>
              </a:ln>
              <a:effectLst/>
            </c:spPr>
            <c:txPr>
              <a:bodyPr wrap="square" lIns="38100" tIns="19050" rIns="38100" bIns="19050" anchor="ctr">
                <a:spAutoFit/>
              </a:bodyPr>
              <a:lstStyle/>
              <a:p>
                <a:pPr>
                  <a:defRPr sz="1000" b="1">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Sheet1!$A$2:$A$7</c:f>
              <c:strCache>
                <c:ptCount val="6"/>
                <c:pt idx="0">
                  <c:v>The type of school that I eventually want to work at as a principal</c:v>
                </c:pt>
                <c:pt idx="1">
                  <c:v>The types of students I want to work with</c:v>
                </c:pt>
                <c:pt idx="2">
                  <c:v>The location or area that I want to work in</c:v>
                </c:pt>
                <c:pt idx="3">
                  <c:v>The type of environment in which I have the least experience</c:v>
                </c:pt>
                <c:pt idx="4">
                  <c:v>My ability to work or collaborate with other interns in the district</c:v>
                </c:pt>
                <c:pt idx="5">
                  <c:v>My expressed preference for working at this particular internship site</c:v>
                </c:pt>
              </c:strCache>
            </c:strRef>
          </c:cat>
          <c:val>
            <c:numRef>
              <c:f>Sheet1!$E$2:$E$7</c:f>
              <c:numCache>
                <c:formatCode>###0.0%</c:formatCode>
                <c:ptCount val="6"/>
                <c:pt idx="0">
                  <c:v>0.6</c:v>
                </c:pt>
                <c:pt idx="1">
                  <c:v>0.6</c:v>
                </c:pt>
                <c:pt idx="2">
                  <c:v>0.8</c:v>
                </c:pt>
                <c:pt idx="3">
                  <c:v>0.6</c:v>
                </c:pt>
                <c:pt idx="4">
                  <c:v>0.8</c:v>
                </c:pt>
                <c:pt idx="5">
                  <c:v>0.8</c:v>
                </c:pt>
              </c:numCache>
            </c:numRef>
          </c:val>
        </c:ser>
        <c:dLbls>
          <c:showLegendKey val="0"/>
          <c:showVal val="0"/>
          <c:showCatName val="0"/>
          <c:showSerName val="0"/>
          <c:showPercent val="0"/>
          <c:showBubbleSize val="0"/>
        </c:dLbls>
        <c:gapWidth val="75"/>
        <c:overlap val="100"/>
        <c:axId val="68262528"/>
        <c:axId val="68276608"/>
      </c:barChart>
      <c:catAx>
        <c:axId val="68262528"/>
        <c:scaling>
          <c:orientation val="minMax"/>
        </c:scaling>
        <c:delete val="0"/>
        <c:axPos val="l"/>
        <c:numFmt formatCode="General" sourceLinked="0"/>
        <c:majorTickMark val="out"/>
        <c:minorTickMark val="none"/>
        <c:tickLblPos val="nextTo"/>
        <c:crossAx val="68276608"/>
        <c:crosses val="autoZero"/>
        <c:auto val="1"/>
        <c:lblAlgn val="ctr"/>
        <c:lblOffset val="100"/>
        <c:noMultiLvlLbl val="0"/>
      </c:catAx>
      <c:valAx>
        <c:axId val="68276608"/>
        <c:scaling>
          <c:orientation val="minMax"/>
        </c:scaling>
        <c:delete val="1"/>
        <c:axPos val="b"/>
        <c:numFmt formatCode="0%" sourceLinked="1"/>
        <c:majorTickMark val="out"/>
        <c:minorTickMark val="none"/>
        <c:tickLblPos val="nextTo"/>
        <c:crossAx val="68262528"/>
        <c:crosses val="autoZero"/>
        <c:crossBetween val="between"/>
      </c:valAx>
    </c:plotArea>
    <c:legend>
      <c:legendPos val="b"/>
      <c:overlay val="0"/>
    </c:legend>
    <c:plotVisOnly val="1"/>
    <c:dispBlanksAs val="gap"/>
    <c:showDLblsOverMax val="0"/>
  </c:chart>
  <c:spPr>
    <a:ln>
      <a:noFill/>
    </a:ln>
  </c:spPr>
  <c:txPr>
    <a:bodyPr/>
    <a:lstStyle/>
    <a:p>
      <a:pPr>
        <a:defRPr sz="900" baseline="0">
          <a:latin typeface="Arial" panose="020B0604020202020204" pitchFamily="34" charset="0"/>
          <a:cs typeface="Arial" panose="020B0604020202020204" pitchFamily="34" charset="0"/>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lt2" tx2="dk2" accent1="accent1" accent2="accent2" accent3="accent3" accent4="accent4" accent5="accent5" accent6="accent6" hlink="hlink" folHlink="folHlink"/>
  <c:chart>
    <c:autoTitleDeleted val="0"/>
    <c:plotArea>
      <c:layout/>
      <c:barChart>
        <c:barDir val="bar"/>
        <c:grouping val="percentStacked"/>
        <c:varyColors val="0"/>
        <c:ser>
          <c:idx val="0"/>
          <c:order val="0"/>
          <c:tx>
            <c:strRef>
              <c:f>Sheet1!$B$1</c:f>
              <c:strCache>
                <c:ptCount val="1"/>
                <c:pt idx="0">
                  <c:v>Strongly disagree</c:v>
                </c:pt>
              </c:strCache>
            </c:strRef>
          </c:tx>
          <c:spPr>
            <a:solidFill>
              <a:srgbClr val="7030A0"/>
            </a:solidFill>
          </c:spPr>
          <c:invertIfNegative val="0"/>
          <c:cat>
            <c:strRef>
              <c:f>Sheet1!$A$2:$A$7</c:f>
              <c:strCache>
                <c:ptCount val="6"/>
                <c:pt idx="0">
                  <c:v>The type of school that I eventually want to work at as a principal</c:v>
                </c:pt>
                <c:pt idx="1">
                  <c:v>The types of students I want to work with</c:v>
                </c:pt>
                <c:pt idx="2">
                  <c:v>The location or area that I want to work in</c:v>
                </c:pt>
                <c:pt idx="3">
                  <c:v>The type of environment in which I have the least experience</c:v>
                </c:pt>
                <c:pt idx="4">
                  <c:v>My ability to work or collaborate with other interns in the district</c:v>
                </c:pt>
                <c:pt idx="5">
                  <c:v>My expressed preference for working at this particular internship site</c:v>
                </c:pt>
              </c:strCache>
            </c:strRef>
          </c:cat>
          <c:val>
            <c:numRef>
              <c:f>Sheet1!$B$2:$B$7</c:f>
              <c:numCache>
                <c:formatCode>0%</c:formatCode>
                <c:ptCount val="6"/>
                <c:pt idx="0">
                  <c:v>0</c:v>
                </c:pt>
                <c:pt idx="1">
                  <c:v>0</c:v>
                </c:pt>
                <c:pt idx="2">
                  <c:v>0</c:v>
                </c:pt>
                <c:pt idx="3">
                  <c:v>0</c:v>
                </c:pt>
                <c:pt idx="4">
                  <c:v>0</c:v>
                </c:pt>
                <c:pt idx="5">
                  <c:v>0</c:v>
                </c:pt>
              </c:numCache>
            </c:numRef>
          </c:val>
        </c:ser>
        <c:ser>
          <c:idx val="1"/>
          <c:order val="1"/>
          <c:tx>
            <c:strRef>
              <c:f>Sheet1!$C$1</c:f>
              <c:strCache>
                <c:ptCount val="1"/>
                <c:pt idx="0">
                  <c:v>Disagree</c:v>
                </c:pt>
              </c:strCache>
            </c:strRef>
          </c:tx>
          <c:spPr>
            <a:solidFill>
              <a:srgbClr val="666699"/>
            </a:solidFill>
          </c:spPr>
          <c:invertIfNegative val="0"/>
          <c:dLbls>
            <c:dLbl>
              <c:idx val="1"/>
              <c:delete val="1"/>
              <c:extLst>
                <c:ext xmlns:c15="http://schemas.microsoft.com/office/drawing/2012/chart" uri="{CE6537A1-D6FC-4f65-9D91-7224C49458BB}"/>
              </c:extLst>
            </c:dLbl>
            <c:spPr>
              <a:noFill/>
              <a:ln>
                <a:noFill/>
              </a:ln>
              <a:effectLst/>
            </c:spPr>
            <c:txPr>
              <a:bodyPr wrap="square" lIns="38100" tIns="19050" rIns="38100" bIns="19050" anchor="ctr">
                <a:spAutoFit/>
              </a:bodyPr>
              <a:lstStyle/>
              <a:p>
                <a:pPr>
                  <a:defRPr sz="1000" b="1">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Sheet1!$A$2:$A$7</c:f>
              <c:strCache>
                <c:ptCount val="6"/>
                <c:pt idx="0">
                  <c:v>The type of school that I eventually want to work at as a principal</c:v>
                </c:pt>
                <c:pt idx="1">
                  <c:v>The types of students I want to work with</c:v>
                </c:pt>
                <c:pt idx="2">
                  <c:v>The location or area that I want to work in</c:v>
                </c:pt>
                <c:pt idx="3">
                  <c:v>The type of environment in which I have the least experience</c:v>
                </c:pt>
                <c:pt idx="4">
                  <c:v>My ability to work or collaborate with other interns in the district</c:v>
                </c:pt>
                <c:pt idx="5">
                  <c:v>My expressed preference for working at this particular internship site</c:v>
                </c:pt>
              </c:strCache>
            </c:strRef>
          </c:cat>
          <c:val>
            <c:numRef>
              <c:f>Sheet1!$C$2:$C$7</c:f>
              <c:numCache>
                <c:formatCode>0%</c:formatCode>
                <c:ptCount val="6"/>
                <c:pt idx="0">
                  <c:v>0.3</c:v>
                </c:pt>
                <c:pt idx="1">
                  <c:v>0</c:v>
                </c:pt>
                <c:pt idx="2">
                  <c:v>0.1</c:v>
                </c:pt>
                <c:pt idx="3">
                  <c:v>0.5</c:v>
                </c:pt>
                <c:pt idx="4">
                  <c:v>0.2</c:v>
                </c:pt>
                <c:pt idx="5">
                  <c:v>0.1</c:v>
                </c:pt>
              </c:numCache>
            </c:numRef>
          </c:val>
        </c:ser>
        <c:ser>
          <c:idx val="2"/>
          <c:order val="2"/>
          <c:tx>
            <c:strRef>
              <c:f>Sheet1!$D$1</c:f>
              <c:strCache>
                <c:ptCount val="1"/>
                <c:pt idx="0">
                  <c:v>Agree</c:v>
                </c:pt>
              </c:strCache>
            </c:strRef>
          </c:tx>
          <c:spPr>
            <a:solidFill>
              <a:srgbClr val="D4D4D4">
                <a:lumMod val="50000"/>
              </a:srgbClr>
            </a:solidFill>
          </c:spPr>
          <c:invertIfNegative val="0"/>
          <c:dLbls>
            <c:spPr>
              <a:noFill/>
              <a:ln>
                <a:noFill/>
              </a:ln>
              <a:effectLst/>
            </c:spPr>
            <c:txPr>
              <a:bodyPr wrap="square" lIns="38100" tIns="19050" rIns="38100" bIns="19050" anchor="ctr">
                <a:spAutoFit/>
              </a:bodyPr>
              <a:lstStyle/>
              <a:p>
                <a:pPr>
                  <a:defRPr sz="1000" b="1">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Sheet1!$A$2:$A$7</c:f>
              <c:strCache>
                <c:ptCount val="6"/>
                <c:pt idx="0">
                  <c:v>The type of school that I eventually want to work at as a principal</c:v>
                </c:pt>
                <c:pt idx="1">
                  <c:v>The types of students I want to work with</c:v>
                </c:pt>
                <c:pt idx="2">
                  <c:v>The location or area that I want to work in</c:v>
                </c:pt>
                <c:pt idx="3">
                  <c:v>The type of environment in which I have the least experience</c:v>
                </c:pt>
                <c:pt idx="4">
                  <c:v>My ability to work or collaborate with other interns in the district</c:v>
                </c:pt>
                <c:pt idx="5">
                  <c:v>My expressed preference for working at this particular internship site</c:v>
                </c:pt>
              </c:strCache>
            </c:strRef>
          </c:cat>
          <c:val>
            <c:numRef>
              <c:f>Sheet1!$D$2:$D$7</c:f>
              <c:numCache>
                <c:formatCode>0%</c:formatCode>
                <c:ptCount val="6"/>
                <c:pt idx="0">
                  <c:v>0.5</c:v>
                </c:pt>
                <c:pt idx="1">
                  <c:v>0.8</c:v>
                </c:pt>
                <c:pt idx="2">
                  <c:v>0.7</c:v>
                </c:pt>
                <c:pt idx="3">
                  <c:v>0.4</c:v>
                </c:pt>
                <c:pt idx="4">
                  <c:v>0.7</c:v>
                </c:pt>
                <c:pt idx="5">
                  <c:v>0.5</c:v>
                </c:pt>
              </c:numCache>
            </c:numRef>
          </c:val>
        </c:ser>
        <c:ser>
          <c:idx val="3"/>
          <c:order val="3"/>
          <c:tx>
            <c:strRef>
              <c:f>Sheet1!$E$1</c:f>
              <c:strCache>
                <c:ptCount val="1"/>
                <c:pt idx="0">
                  <c:v>Strongly agree</c:v>
                </c:pt>
              </c:strCache>
            </c:strRef>
          </c:tx>
          <c:spPr>
            <a:solidFill>
              <a:srgbClr val="D4D4D4">
                <a:lumMod val="25000"/>
              </a:srgbClr>
            </a:solidFill>
          </c:spPr>
          <c:invertIfNegative val="0"/>
          <c:dLbls>
            <c:spPr>
              <a:noFill/>
              <a:ln>
                <a:noFill/>
              </a:ln>
              <a:effectLst/>
            </c:spPr>
            <c:txPr>
              <a:bodyPr wrap="square" lIns="38100" tIns="19050" rIns="38100" bIns="19050" anchor="ctr">
                <a:spAutoFit/>
              </a:bodyPr>
              <a:lstStyle/>
              <a:p>
                <a:pPr>
                  <a:defRPr sz="1000" b="1">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Sheet1!$A$2:$A$7</c:f>
              <c:strCache>
                <c:ptCount val="6"/>
                <c:pt idx="0">
                  <c:v>The type of school that I eventually want to work at as a principal</c:v>
                </c:pt>
                <c:pt idx="1">
                  <c:v>The types of students I want to work with</c:v>
                </c:pt>
                <c:pt idx="2">
                  <c:v>The location or area that I want to work in</c:v>
                </c:pt>
                <c:pt idx="3">
                  <c:v>The type of environment in which I have the least experience</c:v>
                </c:pt>
                <c:pt idx="4">
                  <c:v>My ability to work or collaborate with other interns in the district</c:v>
                </c:pt>
                <c:pt idx="5">
                  <c:v>My expressed preference for working at this particular internship site</c:v>
                </c:pt>
              </c:strCache>
            </c:strRef>
          </c:cat>
          <c:val>
            <c:numRef>
              <c:f>Sheet1!$E$2:$E$7</c:f>
              <c:numCache>
                <c:formatCode>0%</c:formatCode>
                <c:ptCount val="6"/>
                <c:pt idx="0">
                  <c:v>0.2</c:v>
                </c:pt>
                <c:pt idx="1">
                  <c:v>0.2</c:v>
                </c:pt>
                <c:pt idx="2">
                  <c:v>0.2</c:v>
                </c:pt>
                <c:pt idx="3">
                  <c:v>0.1</c:v>
                </c:pt>
                <c:pt idx="4">
                  <c:v>0.1</c:v>
                </c:pt>
                <c:pt idx="5">
                  <c:v>0.4</c:v>
                </c:pt>
              </c:numCache>
            </c:numRef>
          </c:val>
        </c:ser>
        <c:dLbls>
          <c:showLegendKey val="0"/>
          <c:showVal val="0"/>
          <c:showCatName val="0"/>
          <c:showSerName val="0"/>
          <c:showPercent val="0"/>
          <c:showBubbleSize val="0"/>
        </c:dLbls>
        <c:gapWidth val="75"/>
        <c:overlap val="100"/>
        <c:axId val="72008448"/>
        <c:axId val="72009984"/>
      </c:barChart>
      <c:catAx>
        <c:axId val="72008448"/>
        <c:scaling>
          <c:orientation val="minMax"/>
        </c:scaling>
        <c:delete val="1"/>
        <c:axPos val="l"/>
        <c:numFmt formatCode="General" sourceLinked="0"/>
        <c:majorTickMark val="out"/>
        <c:minorTickMark val="none"/>
        <c:tickLblPos val="nextTo"/>
        <c:crossAx val="72009984"/>
        <c:crosses val="autoZero"/>
        <c:auto val="1"/>
        <c:lblAlgn val="ctr"/>
        <c:lblOffset val="100"/>
        <c:noMultiLvlLbl val="0"/>
      </c:catAx>
      <c:valAx>
        <c:axId val="72009984"/>
        <c:scaling>
          <c:orientation val="minMax"/>
        </c:scaling>
        <c:delete val="1"/>
        <c:axPos val="b"/>
        <c:numFmt formatCode="0%" sourceLinked="1"/>
        <c:majorTickMark val="out"/>
        <c:minorTickMark val="none"/>
        <c:tickLblPos val="nextTo"/>
        <c:crossAx val="72008448"/>
        <c:crosses val="autoZero"/>
        <c:crossBetween val="between"/>
      </c:valAx>
    </c:plotArea>
    <c:legend>
      <c:legendPos val="b"/>
      <c:overlay val="0"/>
    </c:legend>
    <c:plotVisOnly val="1"/>
    <c:dispBlanksAs val="gap"/>
    <c:showDLblsOverMax val="0"/>
  </c:chart>
  <c:spPr>
    <a:ln>
      <a:noFill/>
    </a:ln>
  </c:spPr>
  <c:txPr>
    <a:bodyPr/>
    <a:lstStyle/>
    <a:p>
      <a:pPr>
        <a:defRPr sz="900" baseline="0">
          <a:latin typeface="Arial" panose="020B0604020202020204" pitchFamily="34" charset="0"/>
          <a:cs typeface="Arial" panose="020B0604020202020204" pitchFamily="34" charset="0"/>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lt2" tx2="dk2" accent1="accent1" accent2="accent2" accent3="accent3" accent4="accent4" accent5="accent5" accent6="accent6" hlink="hlink" folHlink="folHlink"/>
  <c:chart>
    <c:autoTitleDeleted val="0"/>
    <c:plotArea>
      <c:layout/>
      <c:barChart>
        <c:barDir val="col"/>
        <c:grouping val="percentStacked"/>
        <c:varyColors val="0"/>
        <c:ser>
          <c:idx val="0"/>
          <c:order val="0"/>
          <c:tx>
            <c:strRef>
              <c:f>Sheet1!$B$1</c:f>
              <c:strCache>
                <c:ptCount val="1"/>
                <c:pt idx="0">
                  <c:v>Not at all</c:v>
                </c:pt>
              </c:strCache>
            </c:strRef>
          </c:tx>
          <c:spPr>
            <a:solidFill>
              <a:srgbClr val="773C75">
                <a:lumMod val="75000"/>
              </a:srgbClr>
            </a:solidFill>
          </c:spPr>
          <c:invertIfNegative val="0"/>
          <c:dLbls>
            <c:numFmt formatCode="0%" sourceLinked="0"/>
            <c:spPr>
              <a:noFill/>
              <a:ln>
                <a:noFill/>
              </a:ln>
              <a:effectLst/>
            </c:spPr>
            <c:txPr>
              <a:bodyPr wrap="square" lIns="38100" tIns="19050" rIns="38100" bIns="19050" anchor="ctr">
                <a:spAutoFit/>
              </a:bodyPr>
              <a:lstStyle/>
              <a:p>
                <a:pPr>
                  <a:defRPr sz="1000" b="1">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Sheet1!$A$2:$A$4</c:f>
              <c:strCache>
                <c:ptCount val="3"/>
                <c:pt idx="0">
                  <c:v>I have been closely supervised and assisted by a knowledgeable school mentor principal. </c:v>
                </c:pt>
                <c:pt idx="1">
                  <c:v>I have been closely supervised and assisted by a knowledgeable assistant principal.</c:v>
                </c:pt>
                <c:pt idx="2">
                  <c:v>I have received regular (e.g., monthly) feedback from my mentor principal regarding my progress toward demonstrating the required competencies.</c:v>
                </c:pt>
              </c:strCache>
            </c:strRef>
          </c:cat>
          <c:val>
            <c:numRef>
              <c:f>Sheet1!$B$2:$B$4</c:f>
              <c:numCache>
                <c:formatCode>###0.0%</c:formatCode>
                <c:ptCount val="3"/>
                <c:pt idx="0">
                  <c:v>5.8823529411764698E-2</c:v>
                </c:pt>
                <c:pt idx="1">
                  <c:v>0.52941176470588203</c:v>
                </c:pt>
                <c:pt idx="2" formatCode="0%">
                  <c:v>0.1</c:v>
                </c:pt>
              </c:numCache>
            </c:numRef>
          </c:val>
        </c:ser>
        <c:ser>
          <c:idx val="1"/>
          <c:order val="1"/>
          <c:tx>
            <c:strRef>
              <c:f>Sheet1!$C$1</c:f>
              <c:strCache>
                <c:ptCount val="1"/>
                <c:pt idx="0">
                  <c:v>Minimum extent</c:v>
                </c:pt>
              </c:strCache>
            </c:strRef>
          </c:tx>
          <c:spPr>
            <a:solidFill>
              <a:srgbClr val="666699"/>
            </a:solidFill>
          </c:spPr>
          <c:invertIfNegative val="0"/>
          <c:dLbls>
            <c:numFmt formatCode="0%" sourceLinked="0"/>
            <c:spPr>
              <a:noFill/>
              <a:ln>
                <a:noFill/>
              </a:ln>
              <a:effectLst/>
            </c:spPr>
            <c:txPr>
              <a:bodyPr wrap="square" lIns="38100" tIns="19050" rIns="38100" bIns="19050" anchor="ctr">
                <a:spAutoFit/>
              </a:bodyPr>
              <a:lstStyle/>
              <a:p>
                <a:pPr>
                  <a:defRPr sz="1000" b="1">
                    <a:solidFill>
                      <a:schemeClr val="tx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Sheet1!$A$2:$A$4</c:f>
              <c:strCache>
                <c:ptCount val="3"/>
                <c:pt idx="0">
                  <c:v>I have been closely supervised and assisted by a knowledgeable school mentor principal. </c:v>
                </c:pt>
                <c:pt idx="1">
                  <c:v>I have been closely supervised and assisted by a knowledgeable assistant principal.</c:v>
                </c:pt>
                <c:pt idx="2">
                  <c:v>I have received regular (e.g., monthly) feedback from my mentor principal regarding my progress toward demonstrating the required competencies.</c:v>
                </c:pt>
              </c:strCache>
            </c:strRef>
          </c:cat>
          <c:val>
            <c:numRef>
              <c:f>Sheet1!$C$2:$C$4</c:f>
              <c:numCache>
                <c:formatCode>###0.0%</c:formatCode>
                <c:ptCount val="3"/>
                <c:pt idx="0">
                  <c:v>0.35294117647058798</c:v>
                </c:pt>
                <c:pt idx="1">
                  <c:v>0.29411764705882398</c:v>
                </c:pt>
                <c:pt idx="2" formatCode="0%">
                  <c:v>0.5</c:v>
                </c:pt>
              </c:numCache>
            </c:numRef>
          </c:val>
        </c:ser>
        <c:ser>
          <c:idx val="2"/>
          <c:order val="2"/>
          <c:tx>
            <c:strRef>
              <c:f>Sheet1!$D$1</c:f>
              <c:strCache>
                <c:ptCount val="1"/>
                <c:pt idx="0">
                  <c:v>Moderate extent</c:v>
                </c:pt>
              </c:strCache>
            </c:strRef>
          </c:tx>
          <c:spPr>
            <a:solidFill>
              <a:srgbClr val="D4D4D4">
                <a:lumMod val="75000"/>
              </a:srgbClr>
            </a:solidFill>
          </c:spPr>
          <c:invertIfNegative val="0"/>
          <c:dLbls>
            <c:numFmt formatCode="0%" sourceLinked="0"/>
            <c:spPr>
              <a:noFill/>
              <a:ln>
                <a:noFill/>
              </a:ln>
              <a:effectLst/>
            </c:spPr>
            <c:txPr>
              <a:bodyPr wrap="square" lIns="38100" tIns="19050" rIns="38100" bIns="19050" anchor="ctr">
                <a:spAutoFit/>
              </a:bodyPr>
              <a:lstStyle/>
              <a:p>
                <a:pPr>
                  <a:defRPr sz="1000" b="1">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Sheet1!$A$2:$A$4</c:f>
              <c:strCache>
                <c:ptCount val="3"/>
                <c:pt idx="0">
                  <c:v>I have been closely supervised and assisted by a knowledgeable school mentor principal. </c:v>
                </c:pt>
                <c:pt idx="1">
                  <c:v>I have been closely supervised and assisted by a knowledgeable assistant principal.</c:v>
                </c:pt>
                <c:pt idx="2">
                  <c:v>I have received regular (e.g., monthly) feedback from my mentor principal regarding my progress toward demonstrating the required competencies.</c:v>
                </c:pt>
              </c:strCache>
            </c:strRef>
          </c:cat>
          <c:val>
            <c:numRef>
              <c:f>Sheet1!$D$2:$D$4</c:f>
              <c:numCache>
                <c:formatCode>###0.0%</c:formatCode>
                <c:ptCount val="3"/>
                <c:pt idx="0">
                  <c:v>0.23529411764705899</c:v>
                </c:pt>
                <c:pt idx="1">
                  <c:v>0.11764705882352899</c:v>
                </c:pt>
                <c:pt idx="2" formatCode="0%">
                  <c:v>0.2</c:v>
                </c:pt>
              </c:numCache>
            </c:numRef>
          </c:val>
        </c:ser>
        <c:ser>
          <c:idx val="3"/>
          <c:order val="3"/>
          <c:tx>
            <c:strRef>
              <c:f>Sheet1!$E$1</c:f>
              <c:strCache>
                <c:ptCount val="1"/>
                <c:pt idx="0">
                  <c:v>Great extent</c:v>
                </c:pt>
              </c:strCache>
            </c:strRef>
          </c:tx>
          <c:spPr>
            <a:solidFill>
              <a:srgbClr val="D4D4D4">
                <a:lumMod val="25000"/>
              </a:srgbClr>
            </a:solidFill>
          </c:spPr>
          <c:invertIfNegative val="0"/>
          <c:dLbls>
            <c:numFmt formatCode="0%" sourceLinked="0"/>
            <c:spPr>
              <a:noFill/>
              <a:ln>
                <a:noFill/>
              </a:ln>
              <a:effectLst/>
            </c:spPr>
            <c:txPr>
              <a:bodyPr wrap="square" lIns="38100" tIns="19050" rIns="38100" bIns="19050" anchor="ctr">
                <a:spAutoFit/>
              </a:bodyPr>
              <a:lstStyle/>
              <a:p>
                <a:pPr>
                  <a:defRPr sz="1000" b="1">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Sheet1!$A$2:$A$4</c:f>
              <c:strCache>
                <c:ptCount val="3"/>
                <c:pt idx="0">
                  <c:v>I have been closely supervised and assisted by a knowledgeable school mentor principal. </c:v>
                </c:pt>
                <c:pt idx="1">
                  <c:v>I have been closely supervised and assisted by a knowledgeable assistant principal.</c:v>
                </c:pt>
                <c:pt idx="2">
                  <c:v>I have received regular (e.g., monthly) feedback from my mentor principal regarding my progress toward demonstrating the required competencies.</c:v>
                </c:pt>
              </c:strCache>
            </c:strRef>
          </c:cat>
          <c:val>
            <c:numRef>
              <c:f>Sheet1!$E$2:$E$4</c:f>
              <c:numCache>
                <c:formatCode>###0.0%</c:formatCode>
                <c:ptCount val="3"/>
                <c:pt idx="0">
                  <c:v>0.35294117647058798</c:v>
                </c:pt>
                <c:pt idx="1">
                  <c:v>5.8823529411764698E-2</c:v>
                </c:pt>
                <c:pt idx="2" formatCode="0%">
                  <c:v>0.2</c:v>
                </c:pt>
              </c:numCache>
            </c:numRef>
          </c:val>
        </c:ser>
        <c:dLbls>
          <c:showLegendKey val="0"/>
          <c:showVal val="0"/>
          <c:showCatName val="0"/>
          <c:showSerName val="0"/>
          <c:showPercent val="0"/>
          <c:showBubbleSize val="0"/>
        </c:dLbls>
        <c:gapWidth val="150"/>
        <c:overlap val="100"/>
        <c:axId val="74212480"/>
        <c:axId val="74214016"/>
      </c:barChart>
      <c:catAx>
        <c:axId val="74212480"/>
        <c:scaling>
          <c:orientation val="minMax"/>
        </c:scaling>
        <c:delete val="0"/>
        <c:axPos val="b"/>
        <c:numFmt formatCode="General" sourceLinked="0"/>
        <c:majorTickMark val="out"/>
        <c:minorTickMark val="none"/>
        <c:tickLblPos val="nextTo"/>
        <c:txPr>
          <a:bodyPr/>
          <a:lstStyle/>
          <a:p>
            <a:pPr>
              <a:defRPr sz="1100">
                <a:latin typeface="Arial Narrow" panose="020B0606020202030204" pitchFamily="34" charset="0"/>
              </a:defRPr>
            </a:pPr>
            <a:endParaRPr lang="en-US"/>
          </a:p>
        </c:txPr>
        <c:crossAx val="74214016"/>
        <c:crosses val="autoZero"/>
        <c:auto val="1"/>
        <c:lblAlgn val="ctr"/>
        <c:lblOffset val="100"/>
        <c:noMultiLvlLbl val="0"/>
      </c:catAx>
      <c:valAx>
        <c:axId val="74214016"/>
        <c:scaling>
          <c:orientation val="minMax"/>
        </c:scaling>
        <c:delete val="1"/>
        <c:axPos val="l"/>
        <c:numFmt formatCode="0%" sourceLinked="1"/>
        <c:majorTickMark val="out"/>
        <c:minorTickMark val="none"/>
        <c:tickLblPos val="nextTo"/>
        <c:crossAx val="74212480"/>
        <c:crosses val="autoZero"/>
        <c:crossBetween val="between"/>
      </c:valAx>
    </c:plotArea>
    <c:legend>
      <c:legendPos val="b"/>
      <c:overlay val="0"/>
      <c:txPr>
        <a:bodyPr/>
        <a:lstStyle/>
        <a:p>
          <a:pPr>
            <a:defRPr sz="1000"/>
          </a:pPr>
          <a:endParaRPr lang="en-US"/>
        </a:p>
      </c:txPr>
    </c:legend>
    <c:plotVisOnly val="1"/>
    <c:dispBlanksAs val="gap"/>
    <c:showDLblsOverMax val="0"/>
  </c:chart>
  <c:spPr>
    <a:ln>
      <a:solidFill>
        <a:srgbClr val="FFFFFF">
          <a:lumMod val="75000"/>
        </a:srgbClr>
      </a:solidFill>
    </a:ln>
  </c:spPr>
  <c:txPr>
    <a:bodyPr/>
    <a:lstStyle/>
    <a:p>
      <a:pPr>
        <a:defRPr sz="900" baseline="0">
          <a:latin typeface="Arial" panose="020B0604020202020204" pitchFamily="34" charset="0"/>
          <a:cs typeface="Arial" panose="020B0604020202020204" pitchFamily="34" charset="0"/>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3.3295838020247472E-2"/>
          <c:y val="0"/>
          <c:w val="0.93567251461988299"/>
          <c:h val="0.6159013560804899"/>
        </c:manualLayout>
      </c:layout>
      <c:barChart>
        <c:barDir val="col"/>
        <c:grouping val="percentStacked"/>
        <c:varyColors val="0"/>
        <c:ser>
          <c:idx val="0"/>
          <c:order val="0"/>
          <c:tx>
            <c:strRef>
              <c:f>Sheet1!$B$1</c:f>
              <c:strCache>
                <c:ptCount val="1"/>
                <c:pt idx="0">
                  <c:v>Not at all</c:v>
                </c:pt>
              </c:strCache>
            </c:strRef>
          </c:tx>
          <c:spPr>
            <a:solidFill>
              <a:srgbClr val="002060"/>
            </a:solidFill>
          </c:spPr>
          <c:invertIfNegative val="0"/>
          <c:dLbls>
            <c:dLbl>
              <c:idx val="0"/>
              <c:delete val="1"/>
              <c:extLst>
                <c:ext xmlns:c15="http://schemas.microsoft.com/office/drawing/2012/chart" uri="{CE6537A1-D6FC-4f65-9D91-7224C49458BB}"/>
              </c:extLst>
            </c:dLbl>
            <c:dLbl>
              <c:idx val="2"/>
              <c:delete val="1"/>
              <c:extLst>
                <c:ext xmlns:c15="http://schemas.microsoft.com/office/drawing/2012/chart" uri="{CE6537A1-D6FC-4f65-9D91-7224C49458BB}"/>
              </c:extLst>
            </c:dLbl>
            <c:numFmt formatCode="0%" sourceLinked="0"/>
            <c:spPr>
              <a:noFill/>
              <a:ln>
                <a:noFill/>
              </a:ln>
              <a:effectLst/>
            </c:spPr>
            <c:txPr>
              <a:bodyPr/>
              <a:lstStyle/>
              <a:p>
                <a:pPr>
                  <a:defRPr sz="1000" b="1">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Sheet1!$A$2:$A$4</c:f>
              <c:strCache>
                <c:ptCount val="3"/>
                <c:pt idx="0">
                  <c:v>I have been closely supervised and assisted by a knowledgeable school mentor principal. </c:v>
                </c:pt>
                <c:pt idx="1">
                  <c:v>I have been closely supervised and assisted by a knowledgeable assistant principal.</c:v>
                </c:pt>
                <c:pt idx="2">
                  <c:v>I have received regular (e.g., monthly) feedback from my mentor principal regarding my progress toward demonstrating the required competencies.</c:v>
                </c:pt>
              </c:strCache>
            </c:strRef>
          </c:cat>
          <c:val>
            <c:numRef>
              <c:f>Sheet1!$B$2:$B$4</c:f>
              <c:numCache>
                <c:formatCode>###0.0%</c:formatCode>
                <c:ptCount val="3"/>
                <c:pt idx="0">
                  <c:v>0</c:v>
                </c:pt>
                <c:pt idx="1">
                  <c:v>0.2</c:v>
                </c:pt>
                <c:pt idx="2">
                  <c:v>0</c:v>
                </c:pt>
              </c:numCache>
            </c:numRef>
          </c:val>
        </c:ser>
        <c:ser>
          <c:idx val="1"/>
          <c:order val="1"/>
          <c:tx>
            <c:strRef>
              <c:f>Sheet1!$C$1</c:f>
              <c:strCache>
                <c:ptCount val="1"/>
                <c:pt idx="0">
                  <c:v>Minimum extent </c:v>
                </c:pt>
              </c:strCache>
            </c:strRef>
          </c:tx>
          <c:spPr>
            <a:solidFill>
              <a:srgbClr val="00CC99"/>
            </a:solidFill>
          </c:spPr>
          <c:invertIfNegative val="0"/>
          <c:dLbls>
            <c:dLbl>
              <c:idx val="0"/>
              <c:delete val="1"/>
              <c:extLst>
                <c:ext xmlns:c15="http://schemas.microsoft.com/office/drawing/2012/chart" uri="{CE6537A1-D6FC-4f65-9D91-7224C49458BB}"/>
              </c:extLst>
            </c:dLbl>
            <c:dLbl>
              <c:idx val="2"/>
              <c:delete val="1"/>
              <c:extLst>
                <c:ext xmlns:c15="http://schemas.microsoft.com/office/drawing/2012/chart" uri="{CE6537A1-D6FC-4f65-9D91-7224C49458BB}"/>
              </c:extLst>
            </c:dLbl>
            <c:numFmt formatCode="0%" sourceLinked="0"/>
            <c:spPr>
              <a:noFill/>
              <a:ln>
                <a:noFill/>
              </a:ln>
              <a:effectLst/>
            </c:spPr>
            <c:txPr>
              <a:bodyPr/>
              <a:lstStyle/>
              <a:p>
                <a:pPr>
                  <a:defRPr sz="1000" b="1" i="0">
                    <a:solidFill>
                      <a:sysClr val="windowText" lastClr="000000"/>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Sheet1!$A$2:$A$4</c:f>
              <c:strCache>
                <c:ptCount val="3"/>
                <c:pt idx="0">
                  <c:v>I have been closely supervised and assisted by a knowledgeable school mentor principal. </c:v>
                </c:pt>
                <c:pt idx="1">
                  <c:v>I have been closely supervised and assisted by a knowledgeable assistant principal.</c:v>
                </c:pt>
                <c:pt idx="2">
                  <c:v>I have received regular (e.g., monthly) feedback from my mentor principal regarding my progress toward demonstrating the required competencies.</c:v>
                </c:pt>
              </c:strCache>
            </c:strRef>
          </c:cat>
          <c:val>
            <c:numRef>
              <c:f>Sheet1!$C$2:$C$4</c:f>
              <c:numCache>
                <c:formatCode>###0.0%</c:formatCode>
                <c:ptCount val="3"/>
                <c:pt idx="0">
                  <c:v>0</c:v>
                </c:pt>
                <c:pt idx="1">
                  <c:v>0.2</c:v>
                </c:pt>
                <c:pt idx="2">
                  <c:v>0</c:v>
                </c:pt>
              </c:numCache>
            </c:numRef>
          </c:val>
        </c:ser>
        <c:ser>
          <c:idx val="2"/>
          <c:order val="2"/>
          <c:tx>
            <c:strRef>
              <c:f>Sheet1!$D$1</c:f>
              <c:strCache>
                <c:ptCount val="1"/>
                <c:pt idx="0">
                  <c:v>Moderate extent</c:v>
                </c:pt>
              </c:strCache>
            </c:strRef>
          </c:tx>
          <c:spPr>
            <a:solidFill>
              <a:srgbClr val="73AF23">
                <a:lumMod val="60000"/>
                <a:lumOff val="40000"/>
              </a:srgbClr>
            </a:solidFill>
          </c:spPr>
          <c:invertIfNegative val="0"/>
          <c:dLbls>
            <c:dLbl>
              <c:idx val="1"/>
              <c:delete val="1"/>
              <c:extLst>
                <c:ext xmlns:c15="http://schemas.microsoft.com/office/drawing/2012/chart" uri="{CE6537A1-D6FC-4f65-9D91-7224C49458BB}"/>
              </c:extLst>
            </c:dLbl>
            <c:numFmt formatCode="0%" sourceLinked="0"/>
            <c:spPr>
              <a:noFill/>
              <a:ln>
                <a:noFill/>
              </a:ln>
              <a:effectLst/>
            </c:spPr>
            <c:txPr>
              <a:bodyPr/>
              <a:lstStyle/>
              <a:p>
                <a:pPr>
                  <a:defRPr sz="1000" b="1" i="0">
                    <a:solidFill>
                      <a:sysClr val="windowText" lastClr="000000"/>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Sheet1!$A$2:$A$4</c:f>
              <c:strCache>
                <c:ptCount val="3"/>
                <c:pt idx="0">
                  <c:v>I have been closely supervised and assisted by a knowledgeable school mentor principal. </c:v>
                </c:pt>
                <c:pt idx="1">
                  <c:v>I have been closely supervised and assisted by a knowledgeable assistant principal.</c:v>
                </c:pt>
                <c:pt idx="2">
                  <c:v>I have received regular (e.g., monthly) feedback from my mentor principal regarding my progress toward demonstrating the required competencies.</c:v>
                </c:pt>
              </c:strCache>
            </c:strRef>
          </c:cat>
          <c:val>
            <c:numRef>
              <c:f>Sheet1!$D$2:$D$4</c:f>
              <c:numCache>
                <c:formatCode>###0.0%</c:formatCode>
                <c:ptCount val="3"/>
                <c:pt idx="0">
                  <c:v>0.2</c:v>
                </c:pt>
                <c:pt idx="1">
                  <c:v>0</c:v>
                </c:pt>
                <c:pt idx="2">
                  <c:v>0.2</c:v>
                </c:pt>
              </c:numCache>
            </c:numRef>
          </c:val>
        </c:ser>
        <c:ser>
          <c:idx val="3"/>
          <c:order val="3"/>
          <c:tx>
            <c:strRef>
              <c:f>Sheet1!$E$1</c:f>
              <c:strCache>
                <c:ptCount val="1"/>
                <c:pt idx="0">
                  <c:v>Great extent</c:v>
                </c:pt>
              </c:strCache>
            </c:strRef>
          </c:tx>
          <c:spPr>
            <a:solidFill>
              <a:srgbClr val="336600"/>
            </a:solidFill>
          </c:spPr>
          <c:invertIfNegative val="0"/>
          <c:dLbls>
            <c:numFmt formatCode="0%" sourceLinked="0"/>
            <c:spPr>
              <a:noFill/>
              <a:ln>
                <a:noFill/>
              </a:ln>
              <a:effectLst/>
            </c:spPr>
            <c:txPr>
              <a:bodyPr/>
              <a:lstStyle/>
              <a:p>
                <a:pPr>
                  <a:defRPr sz="1000" b="1" i="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Sheet1!$A$2:$A$4</c:f>
              <c:strCache>
                <c:ptCount val="3"/>
                <c:pt idx="0">
                  <c:v>I have been closely supervised and assisted by a knowledgeable school mentor principal. </c:v>
                </c:pt>
                <c:pt idx="1">
                  <c:v>I have been closely supervised and assisted by a knowledgeable assistant principal.</c:v>
                </c:pt>
                <c:pt idx="2">
                  <c:v>I have received regular (e.g., monthly) feedback from my mentor principal regarding my progress toward demonstrating the required competencies.</c:v>
                </c:pt>
              </c:strCache>
            </c:strRef>
          </c:cat>
          <c:val>
            <c:numRef>
              <c:f>Sheet1!$E$2:$E$4</c:f>
              <c:numCache>
                <c:formatCode>###0.0%</c:formatCode>
                <c:ptCount val="3"/>
                <c:pt idx="0">
                  <c:v>0.8</c:v>
                </c:pt>
                <c:pt idx="1">
                  <c:v>0.6</c:v>
                </c:pt>
                <c:pt idx="2">
                  <c:v>0.8</c:v>
                </c:pt>
              </c:numCache>
            </c:numRef>
          </c:val>
        </c:ser>
        <c:dLbls>
          <c:showLegendKey val="0"/>
          <c:showVal val="0"/>
          <c:showCatName val="0"/>
          <c:showSerName val="0"/>
          <c:showPercent val="0"/>
          <c:showBubbleSize val="0"/>
        </c:dLbls>
        <c:gapWidth val="150"/>
        <c:overlap val="100"/>
        <c:axId val="88739840"/>
        <c:axId val="88741376"/>
      </c:barChart>
      <c:catAx>
        <c:axId val="88739840"/>
        <c:scaling>
          <c:orientation val="minMax"/>
        </c:scaling>
        <c:delete val="0"/>
        <c:axPos val="b"/>
        <c:numFmt formatCode="General" sourceLinked="0"/>
        <c:majorTickMark val="out"/>
        <c:minorTickMark val="none"/>
        <c:tickLblPos val="nextTo"/>
        <c:txPr>
          <a:bodyPr/>
          <a:lstStyle/>
          <a:p>
            <a:pPr>
              <a:defRPr sz="1100" i="0">
                <a:latin typeface="Arial Narrow" panose="020B0606020202030204" pitchFamily="34" charset="0"/>
              </a:defRPr>
            </a:pPr>
            <a:endParaRPr lang="en-US"/>
          </a:p>
        </c:txPr>
        <c:crossAx val="88741376"/>
        <c:crosses val="autoZero"/>
        <c:auto val="1"/>
        <c:lblAlgn val="ctr"/>
        <c:lblOffset val="100"/>
        <c:noMultiLvlLbl val="0"/>
      </c:catAx>
      <c:valAx>
        <c:axId val="88741376"/>
        <c:scaling>
          <c:orientation val="minMax"/>
        </c:scaling>
        <c:delete val="1"/>
        <c:axPos val="l"/>
        <c:numFmt formatCode="0%" sourceLinked="1"/>
        <c:majorTickMark val="out"/>
        <c:minorTickMark val="none"/>
        <c:tickLblPos val="nextTo"/>
        <c:crossAx val="88739840"/>
        <c:crosses val="autoZero"/>
        <c:crossBetween val="between"/>
      </c:valAx>
    </c:plotArea>
    <c:legend>
      <c:legendPos val="b"/>
      <c:overlay val="0"/>
      <c:txPr>
        <a:bodyPr/>
        <a:lstStyle/>
        <a:p>
          <a:pPr>
            <a:defRPr sz="1000" i="0"/>
          </a:pPr>
          <a:endParaRPr lang="en-US"/>
        </a:p>
      </c:txPr>
    </c:legend>
    <c:plotVisOnly val="1"/>
    <c:dispBlanksAs val="gap"/>
    <c:showDLblsOverMax val="0"/>
  </c:chart>
  <c:spPr>
    <a:ln>
      <a:solidFill>
        <a:srgbClr val="FFFFFF">
          <a:lumMod val="75000"/>
        </a:srgbClr>
      </a:solidFill>
    </a:ln>
  </c:spPr>
  <c:txPr>
    <a:bodyPr/>
    <a:lstStyle/>
    <a:p>
      <a:pPr>
        <a:defRPr sz="900" i="1" baseline="0">
          <a:latin typeface="Arial" panose="020B0604020202020204" pitchFamily="34" charset="0"/>
          <a:cs typeface="Arial" panose="020B0604020202020204" pitchFamily="34" charset="0"/>
        </a:defRPr>
      </a:pPr>
      <a:endParaRPr lang="en-US"/>
    </a:p>
  </c:txPr>
  <c:externalData r:id="rId2">
    <c:autoUpdate val="0"/>
  </c:externalData>
</c:chartSpace>
</file>

<file path=ppt/diagrams/_rels/data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 Id="rId5" Type="http://schemas.openxmlformats.org/officeDocument/2006/relationships/image" Target="../media/image17.png"/><Relationship Id="rId4" Type="http://schemas.openxmlformats.org/officeDocument/2006/relationships/image" Target="../media/image16.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61994D6-E0A7-4CDA-A3D6-9BB6E7AB4219}"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en-US"/>
        </a:p>
      </dgm:t>
    </dgm:pt>
    <dgm:pt modelId="{EB3480AC-B560-4DBF-9BFA-ED25CD74FAF5}">
      <dgm:prSet phldrT="[Text]"/>
      <dgm:spPr/>
      <dgm:t>
        <a:bodyPr/>
        <a:lstStyle/>
        <a:p>
          <a:r>
            <a:rPr lang="en-US" dirty="0" smtClean="0"/>
            <a:t>Rapport &amp; PD</a:t>
          </a:r>
          <a:endParaRPr lang="en-US" dirty="0"/>
        </a:p>
      </dgm:t>
    </dgm:pt>
    <dgm:pt modelId="{998B3233-7187-4917-9E1A-888975B38B7A}" type="parTrans" cxnId="{4C49B3A2-1836-497A-975C-777EBD92DD87}">
      <dgm:prSet/>
      <dgm:spPr/>
      <dgm:t>
        <a:bodyPr/>
        <a:lstStyle/>
        <a:p>
          <a:endParaRPr lang="en-US"/>
        </a:p>
      </dgm:t>
    </dgm:pt>
    <dgm:pt modelId="{D7A5C98A-DE38-4F9E-AEFB-FEBB26A6EEED}" type="sibTrans" cxnId="{4C49B3A2-1836-497A-975C-777EBD92DD87}">
      <dgm:prSet/>
      <dgm:spPr/>
      <dgm:t>
        <a:bodyPr/>
        <a:lstStyle/>
        <a:p>
          <a:endParaRPr lang="en-US"/>
        </a:p>
      </dgm:t>
    </dgm:pt>
    <dgm:pt modelId="{0DF7DDD2-2FA8-4CC3-BBE2-996CE3956325}">
      <dgm:prSet phldrT="[Text]"/>
      <dgm:spPr/>
      <dgm:t>
        <a:bodyPr/>
        <a:lstStyle/>
        <a:p>
          <a:r>
            <a:rPr lang="en-US" dirty="0" smtClean="0"/>
            <a:t>Principal Mentor Selection</a:t>
          </a:r>
          <a:endParaRPr lang="en-US" dirty="0"/>
        </a:p>
      </dgm:t>
    </dgm:pt>
    <dgm:pt modelId="{2E47B63F-390F-44CB-8CF3-C42644A9CCB1}" type="parTrans" cxnId="{E1B0CEEB-EC77-4BBB-8CB6-829FA221A8D4}">
      <dgm:prSet/>
      <dgm:spPr/>
      <dgm:t>
        <a:bodyPr/>
        <a:lstStyle/>
        <a:p>
          <a:endParaRPr lang="en-US"/>
        </a:p>
      </dgm:t>
    </dgm:pt>
    <dgm:pt modelId="{B38B7122-713F-42B2-8AF9-8B74207757E8}" type="sibTrans" cxnId="{E1B0CEEB-EC77-4BBB-8CB6-829FA221A8D4}">
      <dgm:prSet/>
      <dgm:spPr/>
      <dgm:t>
        <a:bodyPr/>
        <a:lstStyle/>
        <a:p>
          <a:endParaRPr lang="en-US"/>
        </a:p>
      </dgm:t>
    </dgm:pt>
    <dgm:pt modelId="{867ADDEF-B236-4D6A-B89A-6569AA135681}">
      <dgm:prSet phldrT="[Text]"/>
      <dgm:spPr/>
      <dgm:t>
        <a:bodyPr/>
        <a:lstStyle/>
        <a:p>
          <a:r>
            <a:rPr lang="en-US" dirty="0" smtClean="0"/>
            <a:t>Strategic Matching</a:t>
          </a:r>
          <a:endParaRPr lang="en-US" dirty="0"/>
        </a:p>
      </dgm:t>
    </dgm:pt>
    <dgm:pt modelId="{DB231D50-DA6D-4BF5-AAD3-C9F497926F8A}" type="parTrans" cxnId="{F97E06BD-4CA0-4906-996B-1CD90DF19E34}">
      <dgm:prSet/>
      <dgm:spPr/>
      <dgm:t>
        <a:bodyPr/>
        <a:lstStyle/>
        <a:p>
          <a:endParaRPr lang="en-US"/>
        </a:p>
      </dgm:t>
    </dgm:pt>
    <dgm:pt modelId="{DC9E2BA0-0AF1-4987-B561-92A50358FDF4}" type="sibTrans" cxnId="{F97E06BD-4CA0-4906-996B-1CD90DF19E34}">
      <dgm:prSet/>
      <dgm:spPr/>
      <dgm:t>
        <a:bodyPr/>
        <a:lstStyle/>
        <a:p>
          <a:endParaRPr lang="en-US"/>
        </a:p>
      </dgm:t>
    </dgm:pt>
    <dgm:pt modelId="{359BCF59-1BF3-41D5-B34D-940DFF97061F}">
      <dgm:prSet/>
      <dgm:spPr/>
      <dgm:t>
        <a:bodyPr/>
        <a:lstStyle/>
        <a:p>
          <a:r>
            <a:rPr lang="en-US" dirty="0" smtClean="0"/>
            <a:t>Continuous Support</a:t>
          </a:r>
          <a:endParaRPr lang="en-US" dirty="0"/>
        </a:p>
      </dgm:t>
    </dgm:pt>
    <dgm:pt modelId="{9ADC7E4C-557E-47F1-BA6E-DBF8611274F7}" type="parTrans" cxnId="{AD9396C7-AB93-467C-9617-6AD0F859719C}">
      <dgm:prSet/>
      <dgm:spPr/>
      <dgm:t>
        <a:bodyPr/>
        <a:lstStyle/>
        <a:p>
          <a:endParaRPr lang="en-US"/>
        </a:p>
      </dgm:t>
    </dgm:pt>
    <dgm:pt modelId="{FB23FE0C-B21F-4812-AFEA-0B4600F22DDD}" type="sibTrans" cxnId="{AD9396C7-AB93-467C-9617-6AD0F859719C}">
      <dgm:prSet/>
      <dgm:spPr/>
      <dgm:t>
        <a:bodyPr/>
        <a:lstStyle/>
        <a:p>
          <a:endParaRPr lang="en-US"/>
        </a:p>
      </dgm:t>
    </dgm:pt>
    <dgm:pt modelId="{97794465-4C64-43FB-89FB-DA91DAE12280}">
      <dgm:prSet/>
      <dgm:spPr/>
      <dgm:t>
        <a:bodyPr/>
        <a:lstStyle/>
        <a:p>
          <a:r>
            <a:rPr lang="en-US" dirty="0" smtClean="0"/>
            <a:t>Collaborative Internship Action Plan</a:t>
          </a:r>
          <a:endParaRPr lang="en-US" dirty="0"/>
        </a:p>
      </dgm:t>
    </dgm:pt>
    <dgm:pt modelId="{AC50A214-3158-4671-8F27-5F8C0CB4A525}" type="parTrans" cxnId="{24F0D3D2-76F0-45D4-911F-9EE61A61B61C}">
      <dgm:prSet/>
      <dgm:spPr/>
      <dgm:t>
        <a:bodyPr/>
        <a:lstStyle/>
        <a:p>
          <a:endParaRPr lang="en-US"/>
        </a:p>
      </dgm:t>
    </dgm:pt>
    <dgm:pt modelId="{A6F15EAB-07E5-452B-9015-9D05398BFD6A}" type="sibTrans" cxnId="{24F0D3D2-76F0-45D4-911F-9EE61A61B61C}">
      <dgm:prSet/>
      <dgm:spPr/>
      <dgm:t>
        <a:bodyPr/>
        <a:lstStyle/>
        <a:p>
          <a:endParaRPr lang="en-US"/>
        </a:p>
      </dgm:t>
    </dgm:pt>
    <dgm:pt modelId="{0372090F-BEBB-4CC3-B9DC-50C1AF653D60}" type="pres">
      <dgm:prSet presAssocID="{D61994D6-E0A7-4CDA-A3D6-9BB6E7AB4219}" presName="Name0" presStyleCnt="0">
        <dgm:presLayoutVars>
          <dgm:dir/>
          <dgm:animLvl val="lvl"/>
          <dgm:resizeHandles val="exact"/>
        </dgm:presLayoutVars>
      </dgm:prSet>
      <dgm:spPr/>
      <dgm:t>
        <a:bodyPr/>
        <a:lstStyle/>
        <a:p>
          <a:endParaRPr lang="en-US"/>
        </a:p>
      </dgm:t>
    </dgm:pt>
    <dgm:pt modelId="{578888A8-7168-4FDB-B58B-6E40BD9907B1}" type="pres">
      <dgm:prSet presAssocID="{D61994D6-E0A7-4CDA-A3D6-9BB6E7AB4219}" presName="tSp" presStyleCnt="0"/>
      <dgm:spPr/>
    </dgm:pt>
    <dgm:pt modelId="{1C323968-758B-4DE4-A798-89AE8E61D825}" type="pres">
      <dgm:prSet presAssocID="{D61994D6-E0A7-4CDA-A3D6-9BB6E7AB4219}" presName="bSp" presStyleCnt="0"/>
      <dgm:spPr/>
    </dgm:pt>
    <dgm:pt modelId="{98119A1A-5D9A-4B39-8C14-2AE3CD4EE2C5}" type="pres">
      <dgm:prSet presAssocID="{D61994D6-E0A7-4CDA-A3D6-9BB6E7AB4219}" presName="process" presStyleCnt="0"/>
      <dgm:spPr/>
    </dgm:pt>
    <dgm:pt modelId="{62242FBD-97E3-4782-95D3-3641BE492CB9}" type="pres">
      <dgm:prSet presAssocID="{EB3480AC-B560-4DBF-9BFA-ED25CD74FAF5}" presName="composite1" presStyleCnt="0"/>
      <dgm:spPr/>
    </dgm:pt>
    <dgm:pt modelId="{2346DBBD-637F-4C65-BFF2-2A975CFCD4E1}" type="pres">
      <dgm:prSet presAssocID="{EB3480AC-B560-4DBF-9BFA-ED25CD74FAF5}" presName="dummyNode1" presStyleLbl="node1" presStyleIdx="0" presStyleCnt="5"/>
      <dgm:spPr/>
    </dgm:pt>
    <dgm:pt modelId="{5C8C4528-F14F-481B-B1D9-5B7EFAC1388D}" type="pres">
      <dgm:prSet presAssocID="{EB3480AC-B560-4DBF-9BFA-ED25CD74FAF5}" presName="childNode1" presStyleLbl="bgAcc1" presStyleIdx="0" presStyleCnt="5">
        <dgm:presLayoutVars>
          <dgm:bulletEnabled val="1"/>
        </dgm:presLayoutVars>
      </dgm:prSet>
      <dgm:spPr>
        <a:blipFill rotWithShape="0">
          <a:blip xmlns:r="http://schemas.openxmlformats.org/officeDocument/2006/relationships" r:embed="rId1"/>
          <a:stretch>
            <a:fillRect/>
          </a:stretch>
        </a:blipFill>
      </dgm:spPr>
      <dgm:t>
        <a:bodyPr/>
        <a:lstStyle/>
        <a:p>
          <a:endParaRPr lang="en-US"/>
        </a:p>
      </dgm:t>
    </dgm:pt>
    <dgm:pt modelId="{BA6917B1-0961-49C2-898B-32C73DB0A6ED}" type="pres">
      <dgm:prSet presAssocID="{EB3480AC-B560-4DBF-9BFA-ED25CD74FAF5}" presName="childNode1tx" presStyleLbl="bgAcc1" presStyleIdx="0" presStyleCnt="5">
        <dgm:presLayoutVars>
          <dgm:bulletEnabled val="1"/>
        </dgm:presLayoutVars>
      </dgm:prSet>
      <dgm:spPr/>
      <dgm:t>
        <a:bodyPr/>
        <a:lstStyle/>
        <a:p>
          <a:endParaRPr lang="en-US"/>
        </a:p>
      </dgm:t>
    </dgm:pt>
    <dgm:pt modelId="{3A4914F4-E905-4CDB-A4C3-EC3AA29F9670}" type="pres">
      <dgm:prSet presAssocID="{EB3480AC-B560-4DBF-9BFA-ED25CD74FAF5}" presName="parentNode1" presStyleLbl="node1" presStyleIdx="0" presStyleCnt="5">
        <dgm:presLayoutVars>
          <dgm:chMax val="1"/>
          <dgm:bulletEnabled val="1"/>
        </dgm:presLayoutVars>
      </dgm:prSet>
      <dgm:spPr/>
      <dgm:t>
        <a:bodyPr/>
        <a:lstStyle/>
        <a:p>
          <a:endParaRPr lang="en-US"/>
        </a:p>
      </dgm:t>
    </dgm:pt>
    <dgm:pt modelId="{63CFBA57-10F2-4206-A168-DC7DA3384A79}" type="pres">
      <dgm:prSet presAssocID="{EB3480AC-B560-4DBF-9BFA-ED25CD74FAF5}" presName="connSite1" presStyleCnt="0"/>
      <dgm:spPr/>
    </dgm:pt>
    <dgm:pt modelId="{AF04D8C0-5706-4147-8AE2-13DBD4F1744E}" type="pres">
      <dgm:prSet presAssocID="{D7A5C98A-DE38-4F9E-AEFB-FEBB26A6EEED}" presName="Name9" presStyleLbl="sibTrans2D1" presStyleIdx="0" presStyleCnt="4"/>
      <dgm:spPr/>
      <dgm:t>
        <a:bodyPr/>
        <a:lstStyle/>
        <a:p>
          <a:endParaRPr lang="en-US"/>
        </a:p>
      </dgm:t>
    </dgm:pt>
    <dgm:pt modelId="{4A305F41-BCCD-48D4-BFC6-48476E839F7E}" type="pres">
      <dgm:prSet presAssocID="{97794465-4C64-43FB-89FB-DA91DAE12280}" presName="composite2" presStyleCnt="0"/>
      <dgm:spPr/>
    </dgm:pt>
    <dgm:pt modelId="{2FFC5145-C130-40E6-BA7A-7A0EF1146389}" type="pres">
      <dgm:prSet presAssocID="{97794465-4C64-43FB-89FB-DA91DAE12280}" presName="dummyNode2" presStyleLbl="node1" presStyleIdx="0" presStyleCnt="5"/>
      <dgm:spPr/>
    </dgm:pt>
    <dgm:pt modelId="{E7222AD7-C614-41CA-A677-8B401BC31961}" type="pres">
      <dgm:prSet presAssocID="{97794465-4C64-43FB-89FB-DA91DAE12280}" presName="childNode2" presStyleLbl="bgAcc1" presStyleIdx="1" presStyleCnt="5">
        <dgm:presLayoutVars>
          <dgm:bulletEnabled val="1"/>
        </dgm:presLayoutVars>
      </dgm:prSet>
      <dgm:spPr>
        <a:blipFill rotWithShape="0">
          <a:blip xmlns:r="http://schemas.openxmlformats.org/officeDocument/2006/relationships" r:embed="rId2"/>
          <a:stretch>
            <a:fillRect/>
          </a:stretch>
        </a:blipFill>
      </dgm:spPr>
      <dgm:t>
        <a:bodyPr/>
        <a:lstStyle/>
        <a:p>
          <a:endParaRPr lang="en-US"/>
        </a:p>
      </dgm:t>
    </dgm:pt>
    <dgm:pt modelId="{88682718-77DB-439C-A529-3C9522B6CD70}" type="pres">
      <dgm:prSet presAssocID="{97794465-4C64-43FB-89FB-DA91DAE12280}" presName="childNode2tx" presStyleLbl="bgAcc1" presStyleIdx="1" presStyleCnt="5">
        <dgm:presLayoutVars>
          <dgm:bulletEnabled val="1"/>
        </dgm:presLayoutVars>
      </dgm:prSet>
      <dgm:spPr/>
    </dgm:pt>
    <dgm:pt modelId="{2BDF5277-856A-41A4-B179-2EE45B499D0E}" type="pres">
      <dgm:prSet presAssocID="{97794465-4C64-43FB-89FB-DA91DAE12280}" presName="parentNode2" presStyleLbl="node1" presStyleIdx="1" presStyleCnt="5" custScaleX="118089" custScaleY="111301">
        <dgm:presLayoutVars>
          <dgm:chMax val="0"/>
          <dgm:bulletEnabled val="1"/>
        </dgm:presLayoutVars>
      </dgm:prSet>
      <dgm:spPr/>
      <dgm:t>
        <a:bodyPr/>
        <a:lstStyle/>
        <a:p>
          <a:endParaRPr lang="en-US"/>
        </a:p>
      </dgm:t>
    </dgm:pt>
    <dgm:pt modelId="{BE2BB6C9-7B98-40AB-B80E-2875EB4E6597}" type="pres">
      <dgm:prSet presAssocID="{97794465-4C64-43FB-89FB-DA91DAE12280}" presName="connSite2" presStyleCnt="0"/>
      <dgm:spPr/>
    </dgm:pt>
    <dgm:pt modelId="{45DC54C2-C1A9-4CDB-96E0-64548D321A3A}" type="pres">
      <dgm:prSet presAssocID="{A6F15EAB-07E5-452B-9015-9D05398BFD6A}" presName="Name18" presStyleLbl="sibTrans2D1" presStyleIdx="1" presStyleCnt="4"/>
      <dgm:spPr/>
      <dgm:t>
        <a:bodyPr/>
        <a:lstStyle/>
        <a:p>
          <a:endParaRPr lang="en-US"/>
        </a:p>
      </dgm:t>
    </dgm:pt>
    <dgm:pt modelId="{39A0733C-63BD-4910-A4F3-535CB5DD72AC}" type="pres">
      <dgm:prSet presAssocID="{0DF7DDD2-2FA8-4CC3-BBE2-996CE3956325}" presName="composite1" presStyleCnt="0"/>
      <dgm:spPr/>
    </dgm:pt>
    <dgm:pt modelId="{B86DF5DB-3354-4B56-8050-F2E8A835DB3A}" type="pres">
      <dgm:prSet presAssocID="{0DF7DDD2-2FA8-4CC3-BBE2-996CE3956325}" presName="dummyNode1" presStyleLbl="node1" presStyleIdx="1" presStyleCnt="5"/>
      <dgm:spPr/>
    </dgm:pt>
    <dgm:pt modelId="{37B012CF-5607-44AB-A26D-6825147BD80C}" type="pres">
      <dgm:prSet presAssocID="{0DF7DDD2-2FA8-4CC3-BBE2-996CE3956325}" presName="childNode1" presStyleLbl="bgAcc1" presStyleIdx="2" presStyleCnt="5">
        <dgm:presLayoutVars>
          <dgm:bulletEnabled val="1"/>
        </dgm:presLayoutVars>
      </dgm:prSet>
      <dgm:spPr>
        <a:blipFill rotWithShape="0">
          <a:blip xmlns:r="http://schemas.openxmlformats.org/officeDocument/2006/relationships" r:embed="rId3"/>
          <a:stretch>
            <a:fillRect/>
          </a:stretch>
        </a:blipFill>
      </dgm:spPr>
      <dgm:t>
        <a:bodyPr/>
        <a:lstStyle/>
        <a:p>
          <a:endParaRPr lang="en-US"/>
        </a:p>
      </dgm:t>
    </dgm:pt>
    <dgm:pt modelId="{77276B2C-7FF9-401B-B8C0-BEEC54987B87}" type="pres">
      <dgm:prSet presAssocID="{0DF7DDD2-2FA8-4CC3-BBE2-996CE3956325}" presName="childNode1tx" presStyleLbl="bgAcc1" presStyleIdx="2" presStyleCnt="5">
        <dgm:presLayoutVars>
          <dgm:bulletEnabled val="1"/>
        </dgm:presLayoutVars>
      </dgm:prSet>
      <dgm:spPr/>
      <dgm:t>
        <a:bodyPr/>
        <a:lstStyle/>
        <a:p>
          <a:endParaRPr lang="en-US"/>
        </a:p>
      </dgm:t>
    </dgm:pt>
    <dgm:pt modelId="{2F71A1D4-8BF7-4678-B214-0E5A75CC0309}" type="pres">
      <dgm:prSet presAssocID="{0DF7DDD2-2FA8-4CC3-BBE2-996CE3956325}" presName="parentNode1" presStyleLbl="node1" presStyleIdx="2" presStyleCnt="5">
        <dgm:presLayoutVars>
          <dgm:chMax val="1"/>
          <dgm:bulletEnabled val="1"/>
        </dgm:presLayoutVars>
      </dgm:prSet>
      <dgm:spPr/>
      <dgm:t>
        <a:bodyPr/>
        <a:lstStyle/>
        <a:p>
          <a:endParaRPr lang="en-US"/>
        </a:p>
      </dgm:t>
    </dgm:pt>
    <dgm:pt modelId="{B8EF0A42-77DB-46A6-846C-3F59591B174B}" type="pres">
      <dgm:prSet presAssocID="{0DF7DDD2-2FA8-4CC3-BBE2-996CE3956325}" presName="connSite1" presStyleCnt="0"/>
      <dgm:spPr/>
    </dgm:pt>
    <dgm:pt modelId="{AAE50E22-8CC2-4B7A-BB13-14BC2693474A}" type="pres">
      <dgm:prSet presAssocID="{B38B7122-713F-42B2-8AF9-8B74207757E8}" presName="Name9" presStyleLbl="sibTrans2D1" presStyleIdx="2" presStyleCnt="4"/>
      <dgm:spPr/>
      <dgm:t>
        <a:bodyPr/>
        <a:lstStyle/>
        <a:p>
          <a:endParaRPr lang="en-US"/>
        </a:p>
      </dgm:t>
    </dgm:pt>
    <dgm:pt modelId="{46209823-ED6D-4599-B3D3-B9FB909FDF57}" type="pres">
      <dgm:prSet presAssocID="{867ADDEF-B236-4D6A-B89A-6569AA135681}" presName="composite2" presStyleCnt="0"/>
      <dgm:spPr/>
    </dgm:pt>
    <dgm:pt modelId="{3A3B7736-5373-4FE0-9A2A-27F9DA47BD93}" type="pres">
      <dgm:prSet presAssocID="{867ADDEF-B236-4D6A-B89A-6569AA135681}" presName="dummyNode2" presStyleLbl="node1" presStyleIdx="2" presStyleCnt="5"/>
      <dgm:spPr/>
    </dgm:pt>
    <dgm:pt modelId="{6D2B2A46-F5C5-46A8-9415-6F00254FCB42}" type="pres">
      <dgm:prSet presAssocID="{867ADDEF-B236-4D6A-B89A-6569AA135681}" presName="childNode2" presStyleLbl="bgAcc1" presStyleIdx="3" presStyleCnt="5">
        <dgm:presLayoutVars>
          <dgm:bulletEnabled val="1"/>
        </dgm:presLayoutVars>
      </dgm:prSet>
      <dgm:spPr>
        <a:blipFill rotWithShape="0">
          <a:blip xmlns:r="http://schemas.openxmlformats.org/officeDocument/2006/relationships" r:embed="rId4"/>
          <a:stretch>
            <a:fillRect/>
          </a:stretch>
        </a:blipFill>
      </dgm:spPr>
      <dgm:t>
        <a:bodyPr/>
        <a:lstStyle/>
        <a:p>
          <a:endParaRPr lang="en-US"/>
        </a:p>
      </dgm:t>
    </dgm:pt>
    <dgm:pt modelId="{6FF9B20D-0399-42F7-970F-C0C9F74F502A}" type="pres">
      <dgm:prSet presAssocID="{867ADDEF-B236-4D6A-B89A-6569AA135681}" presName="childNode2tx" presStyleLbl="bgAcc1" presStyleIdx="3" presStyleCnt="5">
        <dgm:presLayoutVars>
          <dgm:bulletEnabled val="1"/>
        </dgm:presLayoutVars>
      </dgm:prSet>
      <dgm:spPr/>
      <dgm:t>
        <a:bodyPr/>
        <a:lstStyle/>
        <a:p>
          <a:endParaRPr lang="en-US"/>
        </a:p>
      </dgm:t>
    </dgm:pt>
    <dgm:pt modelId="{8542AF7E-7D4B-4D89-B83F-39564B88017A}" type="pres">
      <dgm:prSet presAssocID="{867ADDEF-B236-4D6A-B89A-6569AA135681}" presName="parentNode2" presStyleLbl="node1" presStyleIdx="3" presStyleCnt="5" custLinFactNeighborX="936" custLinFactNeighborY="-58819">
        <dgm:presLayoutVars>
          <dgm:chMax val="0"/>
          <dgm:bulletEnabled val="1"/>
        </dgm:presLayoutVars>
      </dgm:prSet>
      <dgm:spPr/>
      <dgm:t>
        <a:bodyPr/>
        <a:lstStyle/>
        <a:p>
          <a:endParaRPr lang="en-US"/>
        </a:p>
      </dgm:t>
    </dgm:pt>
    <dgm:pt modelId="{0A6DDDF7-EE6F-4147-83D8-498E837D0EDE}" type="pres">
      <dgm:prSet presAssocID="{867ADDEF-B236-4D6A-B89A-6569AA135681}" presName="connSite2" presStyleCnt="0"/>
      <dgm:spPr/>
    </dgm:pt>
    <dgm:pt modelId="{ED4B3415-79E0-4AF5-BF53-5E0BCD6D32B0}" type="pres">
      <dgm:prSet presAssocID="{DC9E2BA0-0AF1-4987-B561-92A50358FDF4}" presName="Name18" presStyleLbl="sibTrans2D1" presStyleIdx="3" presStyleCnt="4"/>
      <dgm:spPr/>
      <dgm:t>
        <a:bodyPr/>
        <a:lstStyle/>
        <a:p>
          <a:endParaRPr lang="en-US"/>
        </a:p>
      </dgm:t>
    </dgm:pt>
    <dgm:pt modelId="{ED54CB0C-9480-462A-AF82-13736557A9FD}" type="pres">
      <dgm:prSet presAssocID="{359BCF59-1BF3-41D5-B34D-940DFF97061F}" presName="composite1" presStyleCnt="0"/>
      <dgm:spPr/>
    </dgm:pt>
    <dgm:pt modelId="{FFF86985-D205-4314-9F91-B091F1C55A8D}" type="pres">
      <dgm:prSet presAssocID="{359BCF59-1BF3-41D5-B34D-940DFF97061F}" presName="dummyNode1" presStyleLbl="node1" presStyleIdx="3" presStyleCnt="5"/>
      <dgm:spPr/>
    </dgm:pt>
    <dgm:pt modelId="{368612FA-50CF-437B-B4EA-BAF7438FC28A}" type="pres">
      <dgm:prSet presAssocID="{359BCF59-1BF3-41D5-B34D-940DFF97061F}" presName="childNode1" presStyleLbl="bgAcc1" presStyleIdx="4" presStyleCnt="5">
        <dgm:presLayoutVars>
          <dgm:bulletEnabled val="1"/>
        </dgm:presLayoutVars>
      </dgm:prSet>
      <dgm:spPr>
        <a:blipFill rotWithShape="0">
          <a:blip xmlns:r="http://schemas.openxmlformats.org/officeDocument/2006/relationships" r:embed="rId5"/>
          <a:stretch>
            <a:fillRect/>
          </a:stretch>
        </a:blipFill>
      </dgm:spPr>
      <dgm:t>
        <a:bodyPr/>
        <a:lstStyle/>
        <a:p>
          <a:endParaRPr lang="en-US"/>
        </a:p>
      </dgm:t>
    </dgm:pt>
    <dgm:pt modelId="{8918BBC6-1926-4338-A525-DE0A89199260}" type="pres">
      <dgm:prSet presAssocID="{359BCF59-1BF3-41D5-B34D-940DFF97061F}" presName="childNode1tx" presStyleLbl="bgAcc1" presStyleIdx="4" presStyleCnt="5">
        <dgm:presLayoutVars>
          <dgm:bulletEnabled val="1"/>
        </dgm:presLayoutVars>
      </dgm:prSet>
      <dgm:spPr/>
    </dgm:pt>
    <dgm:pt modelId="{3C1022DB-C572-4D22-A77E-172B6D0551A0}" type="pres">
      <dgm:prSet presAssocID="{359BCF59-1BF3-41D5-B34D-940DFF97061F}" presName="parentNode1" presStyleLbl="node1" presStyleIdx="4" presStyleCnt="5">
        <dgm:presLayoutVars>
          <dgm:chMax val="1"/>
          <dgm:bulletEnabled val="1"/>
        </dgm:presLayoutVars>
      </dgm:prSet>
      <dgm:spPr/>
      <dgm:t>
        <a:bodyPr/>
        <a:lstStyle/>
        <a:p>
          <a:endParaRPr lang="en-US"/>
        </a:p>
      </dgm:t>
    </dgm:pt>
    <dgm:pt modelId="{9F5B3211-1B78-4777-A295-AC50B27EA258}" type="pres">
      <dgm:prSet presAssocID="{359BCF59-1BF3-41D5-B34D-940DFF97061F}" presName="connSite1" presStyleCnt="0"/>
      <dgm:spPr/>
    </dgm:pt>
  </dgm:ptLst>
  <dgm:cxnLst>
    <dgm:cxn modelId="{AA4CAD52-192E-467E-82AD-A000F3462262}" type="presOf" srcId="{0DF7DDD2-2FA8-4CC3-BBE2-996CE3956325}" destId="{2F71A1D4-8BF7-4678-B214-0E5A75CC0309}" srcOrd="0" destOrd="0" presId="urn:microsoft.com/office/officeart/2005/8/layout/hProcess4"/>
    <dgm:cxn modelId="{76114788-1901-45B3-B611-C2BD0F6E1A51}" type="presOf" srcId="{DC9E2BA0-0AF1-4987-B561-92A50358FDF4}" destId="{ED4B3415-79E0-4AF5-BF53-5E0BCD6D32B0}" srcOrd="0" destOrd="0" presId="urn:microsoft.com/office/officeart/2005/8/layout/hProcess4"/>
    <dgm:cxn modelId="{F97E06BD-4CA0-4906-996B-1CD90DF19E34}" srcId="{D61994D6-E0A7-4CDA-A3D6-9BB6E7AB4219}" destId="{867ADDEF-B236-4D6A-B89A-6569AA135681}" srcOrd="3" destOrd="0" parTransId="{DB231D50-DA6D-4BF5-AAD3-C9F497926F8A}" sibTransId="{DC9E2BA0-0AF1-4987-B561-92A50358FDF4}"/>
    <dgm:cxn modelId="{0D9E1F8D-C7DB-4BFC-96AB-B77D450E39F2}" type="presOf" srcId="{B38B7122-713F-42B2-8AF9-8B74207757E8}" destId="{AAE50E22-8CC2-4B7A-BB13-14BC2693474A}" srcOrd="0" destOrd="0" presId="urn:microsoft.com/office/officeart/2005/8/layout/hProcess4"/>
    <dgm:cxn modelId="{AD9396C7-AB93-467C-9617-6AD0F859719C}" srcId="{D61994D6-E0A7-4CDA-A3D6-9BB6E7AB4219}" destId="{359BCF59-1BF3-41D5-B34D-940DFF97061F}" srcOrd="4" destOrd="0" parTransId="{9ADC7E4C-557E-47F1-BA6E-DBF8611274F7}" sibTransId="{FB23FE0C-B21F-4812-AFEA-0B4600F22DDD}"/>
    <dgm:cxn modelId="{F8640F16-DE88-48A5-A9FA-1AFB410EE210}" type="presOf" srcId="{867ADDEF-B236-4D6A-B89A-6569AA135681}" destId="{8542AF7E-7D4B-4D89-B83F-39564B88017A}" srcOrd="0" destOrd="0" presId="urn:microsoft.com/office/officeart/2005/8/layout/hProcess4"/>
    <dgm:cxn modelId="{24F0D3D2-76F0-45D4-911F-9EE61A61B61C}" srcId="{D61994D6-E0A7-4CDA-A3D6-9BB6E7AB4219}" destId="{97794465-4C64-43FB-89FB-DA91DAE12280}" srcOrd="1" destOrd="0" parTransId="{AC50A214-3158-4671-8F27-5F8C0CB4A525}" sibTransId="{A6F15EAB-07E5-452B-9015-9D05398BFD6A}"/>
    <dgm:cxn modelId="{E1B0CEEB-EC77-4BBB-8CB6-829FA221A8D4}" srcId="{D61994D6-E0A7-4CDA-A3D6-9BB6E7AB4219}" destId="{0DF7DDD2-2FA8-4CC3-BBE2-996CE3956325}" srcOrd="2" destOrd="0" parTransId="{2E47B63F-390F-44CB-8CF3-C42644A9CCB1}" sibTransId="{B38B7122-713F-42B2-8AF9-8B74207757E8}"/>
    <dgm:cxn modelId="{03C7DC9E-7D99-4D28-B991-5239BC264CA8}" type="presOf" srcId="{A6F15EAB-07E5-452B-9015-9D05398BFD6A}" destId="{45DC54C2-C1A9-4CDB-96E0-64548D321A3A}" srcOrd="0" destOrd="0" presId="urn:microsoft.com/office/officeart/2005/8/layout/hProcess4"/>
    <dgm:cxn modelId="{0CA6235E-072C-443D-A9FA-9AAFFB785AF1}" type="presOf" srcId="{97794465-4C64-43FB-89FB-DA91DAE12280}" destId="{2BDF5277-856A-41A4-B179-2EE45B499D0E}" srcOrd="0" destOrd="0" presId="urn:microsoft.com/office/officeart/2005/8/layout/hProcess4"/>
    <dgm:cxn modelId="{1DAF08FC-486D-419B-A273-EB26297E5BE9}" type="presOf" srcId="{EB3480AC-B560-4DBF-9BFA-ED25CD74FAF5}" destId="{3A4914F4-E905-4CDB-A4C3-EC3AA29F9670}" srcOrd="0" destOrd="0" presId="urn:microsoft.com/office/officeart/2005/8/layout/hProcess4"/>
    <dgm:cxn modelId="{3E67A02B-EF73-4807-883A-4A6D6359C3A0}" type="presOf" srcId="{D7A5C98A-DE38-4F9E-AEFB-FEBB26A6EEED}" destId="{AF04D8C0-5706-4147-8AE2-13DBD4F1744E}" srcOrd="0" destOrd="0" presId="urn:microsoft.com/office/officeart/2005/8/layout/hProcess4"/>
    <dgm:cxn modelId="{ADABF7F5-48B6-4CA7-B7B6-98AE3CA27611}" type="presOf" srcId="{D61994D6-E0A7-4CDA-A3D6-9BB6E7AB4219}" destId="{0372090F-BEBB-4CC3-B9DC-50C1AF653D60}" srcOrd="0" destOrd="0" presId="urn:microsoft.com/office/officeart/2005/8/layout/hProcess4"/>
    <dgm:cxn modelId="{4C49B3A2-1836-497A-975C-777EBD92DD87}" srcId="{D61994D6-E0A7-4CDA-A3D6-9BB6E7AB4219}" destId="{EB3480AC-B560-4DBF-9BFA-ED25CD74FAF5}" srcOrd="0" destOrd="0" parTransId="{998B3233-7187-4917-9E1A-888975B38B7A}" sibTransId="{D7A5C98A-DE38-4F9E-AEFB-FEBB26A6EEED}"/>
    <dgm:cxn modelId="{02800424-6835-41FA-A03D-291E830E8CD6}" type="presOf" srcId="{359BCF59-1BF3-41D5-B34D-940DFF97061F}" destId="{3C1022DB-C572-4D22-A77E-172B6D0551A0}" srcOrd="0" destOrd="0" presId="urn:microsoft.com/office/officeart/2005/8/layout/hProcess4"/>
    <dgm:cxn modelId="{6CEBC69C-CA09-4F33-B6F4-D9DD08071BD7}" type="presParOf" srcId="{0372090F-BEBB-4CC3-B9DC-50C1AF653D60}" destId="{578888A8-7168-4FDB-B58B-6E40BD9907B1}" srcOrd="0" destOrd="0" presId="urn:microsoft.com/office/officeart/2005/8/layout/hProcess4"/>
    <dgm:cxn modelId="{1345468E-588E-4E18-B480-68C84DFF34C3}" type="presParOf" srcId="{0372090F-BEBB-4CC3-B9DC-50C1AF653D60}" destId="{1C323968-758B-4DE4-A798-89AE8E61D825}" srcOrd="1" destOrd="0" presId="urn:microsoft.com/office/officeart/2005/8/layout/hProcess4"/>
    <dgm:cxn modelId="{CECBF79F-8F16-4391-83B2-DE361CE4DAF3}" type="presParOf" srcId="{0372090F-BEBB-4CC3-B9DC-50C1AF653D60}" destId="{98119A1A-5D9A-4B39-8C14-2AE3CD4EE2C5}" srcOrd="2" destOrd="0" presId="urn:microsoft.com/office/officeart/2005/8/layout/hProcess4"/>
    <dgm:cxn modelId="{4B8F8D3B-2E0E-476F-AF04-DD16357FC617}" type="presParOf" srcId="{98119A1A-5D9A-4B39-8C14-2AE3CD4EE2C5}" destId="{62242FBD-97E3-4782-95D3-3641BE492CB9}" srcOrd="0" destOrd="0" presId="urn:microsoft.com/office/officeart/2005/8/layout/hProcess4"/>
    <dgm:cxn modelId="{A478F212-1152-454F-811B-0651EB7EC93D}" type="presParOf" srcId="{62242FBD-97E3-4782-95D3-3641BE492CB9}" destId="{2346DBBD-637F-4C65-BFF2-2A975CFCD4E1}" srcOrd="0" destOrd="0" presId="urn:microsoft.com/office/officeart/2005/8/layout/hProcess4"/>
    <dgm:cxn modelId="{48057FBD-7C85-4BE4-BB4F-4DEE4100B34C}" type="presParOf" srcId="{62242FBD-97E3-4782-95D3-3641BE492CB9}" destId="{5C8C4528-F14F-481B-B1D9-5B7EFAC1388D}" srcOrd="1" destOrd="0" presId="urn:microsoft.com/office/officeart/2005/8/layout/hProcess4"/>
    <dgm:cxn modelId="{160EC9DF-648C-4C86-92F3-2DE73665281B}" type="presParOf" srcId="{62242FBD-97E3-4782-95D3-3641BE492CB9}" destId="{BA6917B1-0961-49C2-898B-32C73DB0A6ED}" srcOrd="2" destOrd="0" presId="urn:microsoft.com/office/officeart/2005/8/layout/hProcess4"/>
    <dgm:cxn modelId="{35FE0AFB-F2F0-4870-8349-05F2DF827FBF}" type="presParOf" srcId="{62242FBD-97E3-4782-95D3-3641BE492CB9}" destId="{3A4914F4-E905-4CDB-A4C3-EC3AA29F9670}" srcOrd="3" destOrd="0" presId="urn:microsoft.com/office/officeart/2005/8/layout/hProcess4"/>
    <dgm:cxn modelId="{94C0D2BF-3BE8-4E22-A89C-4A8EA36EAFEB}" type="presParOf" srcId="{62242FBD-97E3-4782-95D3-3641BE492CB9}" destId="{63CFBA57-10F2-4206-A168-DC7DA3384A79}" srcOrd="4" destOrd="0" presId="urn:microsoft.com/office/officeart/2005/8/layout/hProcess4"/>
    <dgm:cxn modelId="{8450EF05-5501-4A45-9290-88F04F2498E6}" type="presParOf" srcId="{98119A1A-5D9A-4B39-8C14-2AE3CD4EE2C5}" destId="{AF04D8C0-5706-4147-8AE2-13DBD4F1744E}" srcOrd="1" destOrd="0" presId="urn:microsoft.com/office/officeart/2005/8/layout/hProcess4"/>
    <dgm:cxn modelId="{A3023101-4046-4E6A-B9B3-79125B6B7544}" type="presParOf" srcId="{98119A1A-5D9A-4B39-8C14-2AE3CD4EE2C5}" destId="{4A305F41-BCCD-48D4-BFC6-48476E839F7E}" srcOrd="2" destOrd="0" presId="urn:microsoft.com/office/officeart/2005/8/layout/hProcess4"/>
    <dgm:cxn modelId="{112FE2F7-86D3-46BE-8B1C-25A19C3902FD}" type="presParOf" srcId="{4A305F41-BCCD-48D4-BFC6-48476E839F7E}" destId="{2FFC5145-C130-40E6-BA7A-7A0EF1146389}" srcOrd="0" destOrd="0" presId="urn:microsoft.com/office/officeart/2005/8/layout/hProcess4"/>
    <dgm:cxn modelId="{8E4642DF-7004-42D3-ADD3-B23C76EECD91}" type="presParOf" srcId="{4A305F41-BCCD-48D4-BFC6-48476E839F7E}" destId="{E7222AD7-C614-41CA-A677-8B401BC31961}" srcOrd="1" destOrd="0" presId="urn:microsoft.com/office/officeart/2005/8/layout/hProcess4"/>
    <dgm:cxn modelId="{6873A0D8-558C-4DA1-88BA-B2628E2A3A68}" type="presParOf" srcId="{4A305F41-BCCD-48D4-BFC6-48476E839F7E}" destId="{88682718-77DB-439C-A529-3C9522B6CD70}" srcOrd="2" destOrd="0" presId="urn:microsoft.com/office/officeart/2005/8/layout/hProcess4"/>
    <dgm:cxn modelId="{A866589D-14D9-4B8B-A637-9F1D051539FC}" type="presParOf" srcId="{4A305F41-BCCD-48D4-BFC6-48476E839F7E}" destId="{2BDF5277-856A-41A4-B179-2EE45B499D0E}" srcOrd="3" destOrd="0" presId="urn:microsoft.com/office/officeart/2005/8/layout/hProcess4"/>
    <dgm:cxn modelId="{D0EAC22C-FEC6-429E-A319-27F2BE687BD5}" type="presParOf" srcId="{4A305F41-BCCD-48D4-BFC6-48476E839F7E}" destId="{BE2BB6C9-7B98-40AB-B80E-2875EB4E6597}" srcOrd="4" destOrd="0" presId="urn:microsoft.com/office/officeart/2005/8/layout/hProcess4"/>
    <dgm:cxn modelId="{AAF083EF-EFEA-45C4-87B9-75744436CA73}" type="presParOf" srcId="{98119A1A-5D9A-4B39-8C14-2AE3CD4EE2C5}" destId="{45DC54C2-C1A9-4CDB-96E0-64548D321A3A}" srcOrd="3" destOrd="0" presId="urn:microsoft.com/office/officeart/2005/8/layout/hProcess4"/>
    <dgm:cxn modelId="{81A44172-2CD1-43E6-9A25-B3F9C27B13A3}" type="presParOf" srcId="{98119A1A-5D9A-4B39-8C14-2AE3CD4EE2C5}" destId="{39A0733C-63BD-4910-A4F3-535CB5DD72AC}" srcOrd="4" destOrd="0" presId="urn:microsoft.com/office/officeart/2005/8/layout/hProcess4"/>
    <dgm:cxn modelId="{827FCC3B-5459-479A-B1CF-6691D4DC8C18}" type="presParOf" srcId="{39A0733C-63BD-4910-A4F3-535CB5DD72AC}" destId="{B86DF5DB-3354-4B56-8050-F2E8A835DB3A}" srcOrd="0" destOrd="0" presId="urn:microsoft.com/office/officeart/2005/8/layout/hProcess4"/>
    <dgm:cxn modelId="{88CFB8CB-45ED-4535-ABD0-470BA003BA99}" type="presParOf" srcId="{39A0733C-63BD-4910-A4F3-535CB5DD72AC}" destId="{37B012CF-5607-44AB-A26D-6825147BD80C}" srcOrd="1" destOrd="0" presId="urn:microsoft.com/office/officeart/2005/8/layout/hProcess4"/>
    <dgm:cxn modelId="{3D0D3A9A-77F9-4FBC-BDE4-23F514B1523E}" type="presParOf" srcId="{39A0733C-63BD-4910-A4F3-535CB5DD72AC}" destId="{77276B2C-7FF9-401B-B8C0-BEEC54987B87}" srcOrd="2" destOrd="0" presId="urn:microsoft.com/office/officeart/2005/8/layout/hProcess4"/>
    <dgm:cxn modelId="{ECF3213D-189C-48C1-85D7-BD17FB0E2C05}" type="presParOf" srcId="{39A0733C-63BD-4910-A4F3-535CB5DD72AC}" destId="{2F71A1D4-8BF7-4678-B214-0E5A75CC0309}" srcOrd="3" destOrd="0" presId="urn:microsoft.com/office/officeart/2005/8/layout/hProcess4"/>
    <dgm:cxn modelId="{85346A40-CC00-475B-9EB5-B286775934D2}" type="presParOf" srcId="{39A0733C-63BD-4910-A4F3-535CB5DD72AC}" destId="{B8EF0A42-77DB-46A6-846C-3F59591B174B}" srcOrd="4" destOrd="0" presId="urn:microsoft.com/office/officeart/2005/8/layout/hProcess4"/>
    <dgm:cxn modelId="{3062E006-B5EA-4373-8C5B-C01B7779AA8B}" type="presParOf" srcId="{98119A1A-5D9A-4B39-8C14-2AE3CD4EE2C5}" destId="{AAE50E22-8CC2-4B7A-BB13-14BC2693474A}" srcOrd="5" destOrd="0" presId="urn:microsoft.com/office/officeart/2005/8/layout/hProcess4"/>
    <dgm:cxn modelId="{AAAB5238-C065-4AB8-A45D-14DE0BCB2BEF}" type="presParOf" srcId="{98119A1A-5D9A-4B39-8C14-2AE3CD4EE2C5}" destId="{46209823-ED6D-4599-B3D3-B9FB909FDF57}" srcOrd="6" destOrd="0" presId="urn:microsoft.com/office/officeart/2005/8/layout/hProcess4"/>
    <dgm:cxn modelId="{AB79FB17-2910-4F34-9280-245C5FC28B3B}" type="presParOf" srcId="{46209823-ED6D-4599-B3D3-B9FB909FDF57}" destId="{3A3B7736-5373-4FE0-9A2A-27F9DA47BD93}" srcOrd="0" destOrd="0" presId="urn:microsoft.com/office/officeart/2005/8/layout/hProcess4"/>
    <dgm:cxn modelId="{F66A3693-0C3F-418D-BA78-E8C69F2673FD}" type="presParOf" srcId="{46209823-ED6D-4599-B3D3-B9FB909FDF57}" destId="{6D2B2A46-F5C5-46A8-9415-6F00254FCB42}" srcOrd="1" destOrd="0" presId="urn:microsoft.com/office/officeart/2005/8/layout/hProcess4"/>
    <dgm:cxn modelId="{6754D7E7-09BD-46FD-B227-DE2F770CBCC0}" type="presParOf" srcId="{46209823-ED6D-4599-B3D3-B9FB909FDF57}" destId="{6FF9B20D-0399-42F7-970F-C0C9F74F502A}" srcOrd="2" destOrd="0" presId="urn:microsoft.com/office/officeart/2005/8/layout/hProcess4"/>
    <dgm:cxn modelId="{A7604251-19ED-44CD-9284-A28454FBBDD8}" type="presParOf" srcId="{46209823-ED6D-4599-B3D3-B9FB909FDF57}" destId="{8542AF7E-7D4B-4D89-B83F-39564B88017A}" srcOrd="3" destOrd="0" presId="urn:microsoft.com/office/officeart/2005/8/layout/hProcess4"/>
    <dgm:cxn modelId="{C935E02A-725D-4E6A-B7E5-801717E99E16}" type="presParOf" srcId="{46209823-ED6D-4599-B3D3-B9FB909FDF57}" destId="{0A6DDDF7-EE6F-4147-83D8-498E837D0EDE}" srcOrd="4" destOrd="0" presId="urn:microsoft.com/office/officeart/2005/8/layout/hProcess4"/>
    <dgm:cxn modelId="{A5078764-5C4A-4474-929F-3189B0D6A249}" type="presParOf" srcId="{98119A1A-5D9A-4B39-8C14-2AE3CD4EE2C5}" destId="{ED4B3415-79E0-4AF5-BF53-5E0BCD6D32B0}" srcOrd="7" destOrd="0" presId="urn:microsoft.com/office/officeart/2005/8/layout/hProcess4"/>
    <dgm:cxn modelId="{12892FC5-8370-4021-BC39-A604F2BE565D}" type="presParOf" srcId="{98119A1A-5D9A-4B39-8C14-2AE3CD4EE2C5}" destId="{ED54CB0C-9480-462A-AF82-13736557A9FD}" srcOrd="8" destOrd="0" presId="urn:microsoft.com/office/officeart/2005/8/layout/hProcess4"/>
    <dgm:cxn modelId="{98B967FA-4792-466C-86F8-49DA71A7D911}" type="presParOf" srcId="{ED54CB0C-9480-462A-AF82-13736557A9FD}" destId="{FFF86985-D205-4314-9F91-B091F1C55A8D}" srcOrd="0" destOrd="0" presId="urn:microsoft.com/office/officeart/2005/8/layout/hProcess4"/>
    <dgm:cxn modelId="{4D437488-0897-4DDC-A9DC-6314EC74C212}" type="presParOf" srcId="{ED54CB0C-9480-462A-AF82-13736557A9FD}" destId="{368612FA-50CF-437B-B4EA-BAF7438FC28A}" srcOrd="1" destOrd="0" presId="urn:microsoft.com/office/officeart/2005/8/layout/hProcess4"/>
    <dgm:cxn modelId="{520603EF-770B-4ECA-AA4C-AF78EAA16899}" type="presParOf" srcId="{ED54CB0C-9480-462A-AF82-13736557A9FD}" destId="{8918BBC6-1926-4338-A525-DE0A89199260}" srcOrd="2" destOrd="0" presId="urn:microsoft.com/office/officeart/2005/8/layout/hProcess4"/>
    <dgm:cxn modelId="{414D8728-0E4F-4495-B977-8B1F523E889E}" type="presParOf" srcId="{ED54CB0C-9480-462A-AF82-13736557A9FD}" destId="{3C1022DB-C572-4D22-A77E-172B6D0551A0}" srcOrd="3" destOrd="0" presId="urn:microsoft.com/office/officeart/2005/8/layout/hProcess4"/>
    <dgm:cxn modelId="{BFA47317-E407-4A97-ACD4-5B5F876686E9}" type="presParOf" srcId="{ED54CB0C-9480-462A-AF82-13736557A9FD}" destId="{9F5B3211-1B78-4777-A295-AC50B27EA258}"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2CC5C9A-CFA4-4854-BC12-BDDB276AF0A9}" type="doc">
      <dgm:prSet loTypeId="urn:microsoft.com/office/officeart/2005/8/layout/radial2" loCatId="relationship" qsTypeId="urn:microsoft.com/office/officeart/2005/8/quickstyle/simple1" qsCatId="simple" csTypeId="urn:microsoft.com/office/officeart/2005/8/colors/accent1_2" csCatId="accent1" phldr="1"/>
      <dgm:spPr/>
      <dgm:t>
        <a:bodyPr/>
        <a:lstStyle/>
        <a:p>
          <a:endParaRPr lang="en-US"/>
        </a:p>
      </dgm:t>
    </dgm:pt>
    <dgm:pt modelId="{610A66F9-0318-4C2A-BB44-7197EFB088F9}">
      <dgm:prSet phldrT="[Text]"/>
      <dgm:spPr/>
      <dgm:t>
        <a:bodyPr/>
        <a:lstStyle/>
        <a:p>
          <a:r>
            <a:rPr lang="en-US" dirty="0" smtClean="0"/>
            <a:t>Principal Mentor</a:t>
          </a:r>
          <a:endParaRPr lang="en-US" dirty="0"/>
        </a:p>
      </dgm:t>
    </dgm:pt>
    <dgm:pt modelId="{E5F31459-3A34-48D4-8580-F4C5AB5F6952}" type="parTrans" cxnId="{568DA7FD-9E32-4CAD-AEBA-C0210286E061}">
      <dgm:prSet/>
      <dgm:spPr/>
      <dgm:t>
        <a:bodyPr/>
        <a:lstStyle/>
        <a:p>
          <a:endParaRPr lang="en-US"/>
        </a:p>
      </dgm:t>
    </dgm:pt>
    <dgm:pt modelId="{78EBFCB1-2E28-4EE4-AD71-F70EDABECC82}" type="sibTrans" cxnId="{568DA7FD-9E32-4CAD-AEBA-C0210286E061}">
      <dgm:prSet/>
      <dgm:spPr/>
      <dgm:t>
        <a:bodyPr/>
        <a:lstStyle/>
        <a:p>
          <a:endParaRPr lang="en-US"/>
        </a:p>
      </dgm:t>
    </dgm:pt>
    <dgm:pt modelId="{AE20C2DB-DE21-4229-8911-C3C2160AFB05}">
      <dgm:prSet phldrT="[Text]"/>
      <dgm:spPr/>
      <dgm:t>
        <a:bodyPr/>
        <a:lstStyle/>
        <a:p>
          <a:r>
            <a:rPr lang="en-US" dirty="0" smtClean="0"/>
            <a:t>University Supervisor </a:t>
          </a:r>
          <a:endParaRPr lang="en-US" dirty="0"/>
        </a:p>
      </dgm:t>
    </dgm:pt>
    <dgm:pt modelId="{AA289E25-56C6-43E3-A1A7-BDDB4C1B8168}" type="parTrans" cxnId="{B2F1B1E1-B9FD-461B-B6D5-6B3EB8CF2F93}">
      <dgm:prSet/>
      <dgm:spPr/>
      <dgm:t>
        <a:bodyPr/>
        <a:lstStyle/>
        <a:p>
          <a:endParaRPr lang="en-US"/>
        </a:p>
      </dgm:t>
    </dgm:pt>
    <dgm:pt modelId="{EAAB12FA-9172-4F32-848C-5C3D6DBB0995}" type="sibTrans" cxnId="{B2F1B1E1-B9FD-461B-B6D5-6B3EB8CF2F93}">
      <dgm:prSet/>
      <dgm:spPr/>
      <dgm:t>
        <a:bodyPr/>
        <a:lstStyle/>
        <a:p>
          <a:endParaRPr lang="en-US"/>
        </a:p>
      </dgm:t>
    </dgm:pt>
    <dgm:pt modelId="{10F2273A-2266-4E3F-8C06-00475264BA53}">
      <dgm:prSet phldrT="[Text]"/>
      <dgm:spPr/>
      <dgm:t>
        <a:bodyPr/>
        <a:lstStyle/>
        <a:p>
          <a:r>
            <a:rPr lang="en-US" dirty="0" smtClean="0"/>
            <a:t>IL-PART Coordinators &amp; Directors</a:t>
          </a:r>
          <a:endParaRPr lang="en-US" dirty="0"/>
        </a:p>
      </dgm:t>
    </dgm:pt>
    <dgm:pt modelId="{F221168E-D342-4488-A408-F6DF31D9307C}" type="parTrans" cxnId="{53191724-94B4-45AE-B3BD-9635F9C7E799}">
      <dgm:prSet/>
      <dgm:spPr/>
      <dgm:t>
        <a:bodyPr/>
        <a:lstStyle/>
        <a:p>
          <a:endParaRPr lang="en-US"/>
        </a:p>
      </dgm:t>
    </dgm:pt>
    <dgm:pt modelId="{4B201D44-25A7-4E5E-8AFC-348FEC9A93F3}" type="sibTrans" cxnId="{53191724-94B4-45AE-B3BD-9635F9C7E799}">
      <dgm:prSet/>
      <dgm:spPr/>
      <dgm:t>
        <a:bodyPr/>
        <a:lstStyle/>
        <a:p>
          <a:endParaRPr lang="en-US"/>
        </a:p>
      </dgm:t>
    </dgm:pt>
    <dgm:pt modelId="{1135C0DB-5BA3-4FC9-B240-1697D83E62CC}" type="pres">
      <dgm:prSet presAssocID="{72CC5C9A-CFA4-4854-BC12-BDDB276AF0A9}" presName="composite" presStyleCnt="0">
        <dgm:presLayoutVars>
          <dgm:chMax val="5"/>
          <dgm:dir/>
          <dgm:animLvl val="ctr"/>
          <dgm:resizeHandles val="exact"/>
        </dgm:presLayoutVars>
      </dgm:prSet>
      <dgm:spPr/>
      <dgm:t>
        <a:bodyPr/>
        <a:lstStyle/>
        <a:p>
          <a:endParaRPr lang="en-US"/>
        </a:p>
      </dgm:t>
    </dgm:pt>
    <dgm:pt modelId="{18929299-A5B5-4CD3-9846-AC89473E4DCE}" type="pres">
      <dgm:prSet presAssocID="{72CC5C9A-CFA4-4854-BC12-BDDB276AF0A9}" presName="cycle" presStyleCnt="0"/>
      <dgm:spPr/>
    </dgm:pt>
    <dgm:pt modelId="{2C0A2F1D-8E90-4C54-9B62-962538E19B0A}" type="pres">
      <dgm:prSet presAssocID="{72CC5C9A-CFA4-4854-BC12-BDDB276AF0A9}" presName="centerShape" presStyleCnt="0"/>
      <dgm:spPr/>
    </dgm:pt>
    <dgm:pt modelId="{2F2D3BB5-9C5D-4159-8B34-900B6231A2F3}" type="pres">
      <dgm:prSet presAssocID="{72CC5C9A-CFA4-4854-BC12-BDDB276AF0A9}" presName="connSite" presStyleLbl="node1" presStyleIdx="0" presStyleCnt="4"/>
      <dgm:spPr/>
    </dgm:pt>
    <dgm:pt modelId="{671AA8CC-FBD1-46A0-92E2-403374AC6678}" type="pres">
      <dgm:prSet presAssocID="{72CC5C9A-CFA4-4854-BC12-BDDB276AF0A9}" presName="visible" presStyleLbl="node1" presStyleIdx="0" presStyleCnt="4"/>
      <dgm:spPr/>
      <dgm:t>
        <a:bodyPr/>
        <a:lstStyle/>
        <a:p>
          <a:endParaRPr lang="en-US"/>
        </a:p>
      </dgm:t>
    </dgm:pt>
    <dgm:pt modelId="{13A1753B-CCE6-4B51-AA26-F97EC7019E4F}" type="pres">
      <dgm:prSet presAssocID="{E5F31459-3A34-48D4-8580-F4C5AB5F6952}" presName="Name25" presStyleLbl="parChTrans1D1" presStyleIdx="0" presStyleCnt="3"/>
      <dgm:spPr/>
      <dgm:t>
        <a:bodyPr/>
        <a:lstStyle/>
        <a:p>
          <a:endParaRPr lang="en-US"/>
        </a:p>
      </dgm:t>
    </dgm:pt>
    <dgm:pt modelId="{ED9F81A6-E441-4A44-A8C8-4E56C27BE29B}" type="pres">
      <dgm:prSet presAssocID="{610A66F9-0318-4C2A-BB44-7197EFB088F9}" presName="node" presStyleCnt="0"/>
      <dgm:spPr/>
    </dgm:pt>
    <dgm:pt modelId="{25381F69-3688-404B-8D4A-29705C53E306}" type="pres">
      <dgm:prSet presAssocID="{610A66F9-0318-4C2A-BB44-7197EFB088F9}" presName="parentNode" presStyleLbl="node1" presStyleIdx="1" presStyleCnt="4">
        <dgm:presLayoutVars>
          <dgm:chMax val="1"/>
          <dgm:bulletEnabled val="1"/>
        </dgm:presLayoutVars>
      </dgm:prSet>
      <dgm:spPr/>
      <dgm:t>
        <a:bodyPr/>
        <a:lstStyle/>
        <a:p>
          <a:endParaRPr lang="en-US"/>
        </a:p>
      </dgm:t>
    </dgm:pt>
    <dgm:pt modelId="{4DC3979E-CCCF-4475-9AA2-7EB9D79164CB}" type="pres">
      <dgm:prSet presAssocID="{610A66F9-0318-4C2A-BB44-7197EFB088F9}" presName="childNode" presStyleLbl="revTx" presStyleIdx="0" presStyleCnt="0">
        <dgm:presLayoutVars>
          <dgm:bulletEnabled val="1"/>
        </dgm:presLayoutVars>
      </dgm:prSet>
      <dgm:spPr/>
      <dgm:t>
        <a:bodyPr/>
        <a:lstStyle/>
        <a:p>
          <a:endParaRPr lang="en-US"/>
        </a:p>
      </dgm:t>
    </dgm:pt>
    <dgm:pt modelId="{7568466F-E039-48CA-9CDF-B64A0DB4DCCD}" type="pres">
      <dgm:prSet presAssocID="{AA289E25-56C6-43E3-A1A7-BDDB4C1B8168}" presName="Name25" presStyleLbl="parChTrans1D1" presStyleIdx="1" presStyleCnt="3"/>
      <dgm:spPr/>
      <dgm:t>
        <a:bodyPr/>
        <a:lstStyle/>
        <a:p>
          <a:endParaRPr lang="en-US"/>
        </a:p>
      </dgm:t>
    </dgm:pt>
    <dgm:pt modelId="{44E08D4A-CEFA-41E7-B4E5-59542D89650A}" type="pres">
      <dgm:prSet presAssocID="{AE20C2DB-DE21-4229-8911-C3C2160AFB05}" presName="node" presStyleCnt="0"/>
      <dgm:spPr/>
    </dgm:pt>
    <dgm:pt modelId="{C275CE23-91C0-4095-ABBD-D561BAF319C4}" type="pres">
      <dgm:prSet presAssocID="{AE20C2DB-DE21-4229-8911-C3C2160AFB05}" presName="parentNode" presStyleLbl="node1" presStyleIdx="2" presStyleCnt="4">
        <dgm:presLayoutVars>
          <dgm:chMax val="1"/>
          <dgm:bulletEnabled val="1"/>
        </dgm:presLayoutVars>
      </dgm:prSet>
      <dgm:spPr/>
      <dgm:t>
        <a:bodyPr/>
        <a:lstStyle/>
        <a:p>
          <a:endParaRPr lang="en-US"/>
        </a:p>
      </dgm:t>
    </dgm:pt>
    <dgm:pt modelId="{4BDAF10C-A296-44F0-9C41-8DF1C0A7B333}" type="pres">
      <dgm:prSet presAssocID="{AE20C2DB-DE21-4229-8911-C3C2160AFB05}" presName="childNode" presStyleLbl="revTx" presStyleIdx="0" presStyleCnt="0">
        <dgm:presLayoutVars>
          <dgm:bulletEnabled val="1"/>
        </dgm:presLayoutVars>
      </dgm:prSet>
      <dgm:spPr/>
      <dgm:t>
        <a:bodyPr/>
        <a:lstStyle/>
        <a:p>
          <a:endParaRPr lang="en-US"/>
        </a:p>
      </dgm:t>
    </dgm:pt>
    <dgm:pt modelId="{E5346CC8-0FA2-47AF-9974-DEE9AE3A82EB}" type="pres">
      <dgm:prSet presAssocID="{F221168E-D342-4488-A408-F6DF31D9307C}" presName="Name25" presStyleLbl="parChTrans1D1" presStyleIdx="2" presStyleCnt="3"/>
      <dgm:spPr/>
      <dgm:t>
        <a:bodyPr/>
        <a:lstStyle/>
        <a:p>
          <a:endParaRPr lang="en-US"/>
        </a:p>
      </dgm:t>
    </dgm:pt>
    <dgm:pt modelId="{E28B6245-B7A5-4E00-AA28-78E425D995C0}" type="pres">
      <dgm:prSet presAssocID="{10F2273A-2266-4E3F-8C06-00475264BA53}" presName="node" presStyleCnt="0"/>
      <dgm:spPr/>
    </dgm:pt>
    <dgm:pt modelId="{0E420858-92B3-493C-8F50-F83A963A7E55}" type="pres">
      <dgm:prSet presAssocID="{10F2273A-2266-4E3F-8C06-00475264BA53}" presName="parentNode" presStyleLbl="node1" presStyleIdx="3" presStyleCnt="4">
        <dgm:presLayoutVars>
          <dgm:chMax val="1"/>
          <dgm:bulletEnabled val="1"/>
        </dgm:presLayoutVars>
      </dgm:prSet>
      <dgm:spPr/>
      <dgm:t>
        <a:bodyPr/>
        <a:lstStyle/>
        <a:p>
          <a:endParaRPr lang="en-US"/>
        </a:p>
      </dgm:t>
    </dgm:pt>
    <dgm:pt modelId="{B5CFBE08-9FE5-4105-BA4C-36164156C4F2}" type="pres">
      <dgm:prSet presAssocID="{10F2273A-2266-4E3F-8C06-00475264BA53}" presName="childNode" presStyleLbl="revTx" presStyleIdx="0" presStyleCnt="0">
        <dgm:presLayoutVars>
          <dgm:bulletEnabled val="1"/>
        </dgm:presLayoutVars>
      </dgm:prSet>
      <dgm:spPr/>
      <dgm:t>
        <a:bodyPr/>
        <a:lstStyle/>
        <a:p>
          <a:endParaRPr lang="en-US"/>
        </a:p>
      </dgm:t>
    </dgm:pt>
  </dgm:ptLst>
  <dgm:cxnLst>
    <dgm:cxn modelId="{568DA7FD-9E32-4CAD-AEBA-C0210286E061}" srcId="{72CC5C9A-CFA4-4854-BC12-BDDB276AF0A9}" destId="{610A66F9-0318-4C2A-BB44-7197EFB088F9}" srcOrd="0" destOrd="0" parTransId="{E5F31459-3A34-48D4-8580-F4C5AB5F6952}" sibTransId="{78EBFCB1-2E28-4EE4-AD71-F70EDABECC82}"/>
    <dgm:cxn modelId="{5914924B-12C9-4B94-9EE7-8E0792E16949}" type="presOf" srcId="{F221168E-D342-4488-A408-F6DF31D9307C}" destId="{E5346CC8-0FA2-47AF-9974-DEE9AE3A82EB}" srcOrd="0" destOrd="0" presId="urn:microsoft.com/office/officeart/2005/8/layout/radial2"/>
    <dgm:cxn modelId="{B2F1B1E1-B9FD-461B-B6D5-6B3EB8CF2F93}" srcId="{72CC5C9A-CFA4-4854-BC12-BDDB276AF0A9}" destId="{AE20C2DB-DE21-4229-8911-C3C2160AFB05}" srcOrd="1" destOrd="0" parTransId="{AA289E25-56C6-43E3-A1A7-BDDB4C1B8168}" sibTransId="{EAAB12FA-9172-4F32-848C-5C3D6DBB0995}"/>
    <dgm:cxn modelId="{42EB3A17-5AED-459A-A97A-FF683B02B58D}" type="presOf" srcId="{AE20C2DB-DE21-4229-8911-C3C2160AFB05}" destId="{C275CE23-91C0-4095-ABBD-D561BAF319C4}" srcOrd="0" destOrd="0" presId="urn:microsoft.com/office/officeart/2005/8/layout/radial2"/>
    <dgm:cxn modelId="{ECD01632-713A-4192-B5DF-C2857DCA9637}" type="presOf" srcId="{72CC5C9A-CFA4-4854-BC12-BDDB276AF0A9}" destId="{1135C0DB-5BA3-4FC9-B240-1697D83E62CC}" srcOrd="0" destOrd="0" presId="urn:microsoft.com/office/officeart/2005/8/layout/radial2"/>
    <dgm:cxn modelId="{53191724-94B4-45AE-B3BD-9635F9C7E799}" srcId="{72CC5C9A-CFA4-4854-BC12-BDDB276AF0A9}" destId="{10F2273A-2266-4E3F-8C06-00475264BA53}" srcOrd="2" destOrd="0" parTransId="{F221168E-D342-4488-A408-F6DF31D9307C}" sibTransId="{4B201D44-25A7-4E5E-8AFC-348FEC9A93F3}"/>
    <dgm:cxn modelId="{D9A53E70-EBDB-439A-BAD8-326EA88C9F56}" type="presOf" srcId="{E5F31459-3A34-48D4-8580-F4C5AB5F6952}" destId="{13A1753B-CCE6-4B51-AA26-F97EC7019E4F}" srcOrd="0" destOrd="0" presId="urn:microsoft.com/office/officeart/2005/8/layout/radial2"/>
    <dgm:cxn modelId="{21244E09-C48A-4909-9952-84D0F28A7D42}" type="presOf" srcId="{AA289E25-56C6-43E3-A1A7-BDDB4C1B8168}" destId="{7568466F-E039-48CA-9CDF-B64A0DB4DCCD}" srcOrd="0" destOrd="0" presId="urn:microsoft.com/office/officeart/2005/8/layout/radial2"/>
    <dgm:cxn modelId="{7AB91084-8C32-4958-B0AE-A24B1D9390AD}" type="presOf" srcId="{10F2273A-2266-4E3F-8C06-00475264BA53}" destId="{0E420858-92B3-493C-8F50-F83A963A7E55}" srcOrd="0" destOrd="0" presId="urn:microsoft.com/office/officeart/2005/8/layout/radial2"/>
    <dgm:cxn modelId="{97BF68AF-D2AB-4D5F-BDEB-C5489096B574}" type="presOf" srcId="{610A66F9-0318-4C2A-BB44-7197EFB088F9}" destId="{25381F69-3688-404B-8D4A-29705C53E306}" srcOrd="0" destOrd="0" presId="urn:microsoft.com/office/officeart/2005/8/layout/radial2"/>
    <dgm:cxn modelId="{07F66E32-C4C0-4B52-BBCB-4DF68540D963}" type="presParOf" srcId="{1135C0DB-5BA3-4FC9-B240-1697D83E62CC}" destId="{18929299-A5B5-4CD3-9846-AC89473E4DCE}" srcOrd="0" destOrd="0" presId="urn:microsoft.com/office/officeart/2005/8/layout/radial2"/>
    <dgm:cxn modelId="{105B0A50-4AFB-4839-AAA3-1DB10AFB346C}" type="presParOf" srcId="{18929299-A5B5-4CD3-9846-AC89473E4DCE}" destId="{2C0A2F1D-8E90-4C54-9B62-962538E19B0A}" srcOrd="0" destOrd="0" presId="urn:microsoft.com/office/officeart/2005/8/layout/radial2"/>
    <dgm:cxn modelId="{EB080FFC-BCA5-42F2-BB0C-F15BE90C2FB7}" type="presParOf" srcId="{2C0A2F1D-8E90-4C54-9B62-962538E19B0A}" destId="{2F2D3BB5-9C5D-4159-8B34-900B6231A2F3}" srcOrd="0" destOrd="0" presId="urn:microsoft.com/office/officeart/2005/8/layout/radial2"/>
    <dgm:cxn modelId="{86C15353-58E0-4B3B-8559-5F7C9981ADA4}" type="presParOf" srcId="{2C0A2F1D-8E90-4C54-9B62-962538E19B0A}" destId="{671AA8CC-FBD1-46A0-92E2-403374AC6678}" srcOrd="1" destOrd="0" presId="urn:microsoft.com/office/officeart/2005/8/layout/radial2"/>
    <dgm:cxn modelId="{2C9E0896-066C-4371-8F72-C17ECE1E39CD}" type="presParOf" srcId="{18929299-A5B5-4CD3-9846-AC89473E4DCE}" destId="{13A1753B-CCE6-4B51-AA26-F97EC7019E4F}" srcOrd="1" destOrd="0" presId="urn:microsoft.com/office/officeart/2005/8/layout/radial2"/>
    <dgm:cxn modelId="{58C23171-38D0-4C02-AF12-4D83CD9C0356}" type="presParOf" srcId="{18929299-A5B5-4CD3-9846-AC89473E4DCE}" destId="{ED9F81A6-E441-4A44-A8C8-4E56C27BE29B}" srcOrd="2" destOrd="0" presId="urn:microsoft.com/office/officeart/2005/8/layout/radial2"/>
    <dgm:cxn modelId="{4D50AEB8-0D56-4B43-B479-A780070AF621}" type="presParOf" srcId="{ED9F81A6-E441-4A44-A8C8-4E56C27BE29B}" destId="{25381F69-3688-404B-8D4A-29705C53E306}" srcOrd="0" destOrd="0" presId="urn:microsoft.com/office/officeart/2005/8/layout/radial2"/>
    <dgm:cxn modelId="{04297E40-4AD8-4F4D-AC6E-CA5A5A560BDE}" type="presParOf" srcId="{ED9F81A6-E441-4A44-A8C8-4E56C27BE29B}" destId="{4DC3979E-CCCF-4475-9AA2-7EB9D79164CB}" srcOrd="1" destOrd="0" presId="urn:microsoft.com/office/officeart/2005/8/layout/radial2"/>
    <dgm:cxn modelId="{557ACE5A-EF46-4BC6-B5DE-653B009ACBE5}" type="presParOf" srcId="{18929299-A5B5-4CD3-9846-AC89473E4DCE}" destId="{7568466F-E039-48CA-9CDF-B64A0DB4DCCD}" srcOrd="3" destOrd="0" presId="urn:microsoft.com/office/officeart/2005/8/layout/radial2"/>
    <dgm:cxn modelId="{0165E61A-DDD6-40E7-8C52-E960BE0779D2}" type="presParOf" srcId="{18929299-A5B5-4CD3-9846-AC89473E4DCE}" destId="{44E08D4A-CEFA-41E7-B4E5-59542D89650A}" srcOrd="4" destOrd="0" presId="urn:microsoft.com/office/officeart/2005/8/layout/radial2"/>
    <dgm:cxn modelId="{76DCF0D8-AC75-4FB3-A908-D0938C6AFE88}" type="presParOf" srcId="{44E08D4A-CEFA-41E7-B4E5-59542D89650A}" destId="{C275CE23-91C0-4095-ABBD-D561BAF319C4}" srcOrd="0" destOrd="0" presId="urn:microsoft.com/office/officeart/2005/8/layout/radial2"/>
    <dgm:cxn modelId="{4A0A96E4-2214-4205-BFB2-5D4315CAB946}" type="presParOf" srcId="{44E08D4A-CEFA-41E7-B4E5-59542D89650A}" destId="{4BDAF10C-A296-44F0-9C41-8DF1C0A7B333}" srcOrd="1" destOrd="0" presId="urn:microsoft.com/office/officeart/2005/8/layout/radial2"/>
    <dgm:cxn modelId="{108F3E9F-F897-4636-96C0-DAFD9B339AD6}" type="presParOf" srcId="{18929299-A5B5-4CD3-9846-AC89473E4DCE}" destId="{E5346CC8-0FA2-47AF-9974-DEE9AE3A82EB}" srcOrd="5" destOrd="0" presId="urn:microsoft.com/office/officeart/2005/8/layout/radial2"/>
    <dgm:cxn modelId="{045F9278-9BE3-4894-B0AD-684E484F26FE}" type="presParOf" srcId="{18929299-A5B5-4CD3-9846-AC89473E4DCE}" destId="{E28B6245-B7A5-4E00-AA28-78E425D995C0}" srcOrd="6" destOrd="0" presId="urn:microsoft.com/office/officeart/2005/8/layout/radial2"/>
    <dgm:cxn modelId="{3BF193AF-44E2-4648-AC2F-FEB95A9B9387}" type="presParOf" srcId="{E28B6245-B7A5-4E00-AA28-78E425D995C0}" destId="{0E420858-92B3-493C-8F50-F83A963A7E55}" srcOrd="0" destOrd="0" presId="urn:microsoft.com/office/officeart/2005/8/layout/radial2"/>
    <dgm:cxn modelId="{CE1F81FF-C8AB-45D4-955B-B6FAC9A7873F}" type="presParOf" srcId="{E28B6245-B7A5-4E00-AA28-78E425D995C0}" destId="{B5CFBE08-9FE5-4105-BA4C-36164156C4F2}" srcOrd="1" destOrd="0" presId="urn:microsoft.com/office/officeart/2005/8/layout/radial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2CC5C9A-CFA4-4854-BC12-BDDB276AF0A9}" type="doc">
      <dgm:prSet loTypeId="urn:microsoft.com/office/officeart/2005/8/layout/radial2" loCatId="relationship" qsTypeId="urn:microsoft.com/office/officeart/2005/8/quickstyle/simple1" qsCatId="simple" csTypeId="urn:microsoft.com/office/officeart/2005/8/colors/accent1_2" csCatId="accent1" phldr="1"/>
      <dgm:spPr/>
      <dgm:t>
        <a:bodyPr/>
        <a:lstStyle/>
        <a:p>
          <a:endParaRPr lang="en-US"/>
        </a:p>
      </dgm:t>
    </dgm:pt>
    <dgm:pt modelId="{610A66F9-0318-4C2A-BB44-7197EFB088F9}">
      <dgm:prSet phldrT="[Text]"/>
      <dgm:spPr/>
      <dgm:t>
        <a:bodyPr/>
        <a:lstStyle/>
        <a:p>
          <a:r>
            <a:rPr lang="en-US" smtClean="0"/>
            <a:t>CEC External Coach</a:t>
          </a:r>
          <a:endParaRPr lang="en-US" dirty="0"/>
        </a:p>
      </dgm:t>
    </dgm:pt>
    <dgm:pt modelId="{E5F31459-3A34-48D4-8580-F4C5AB5F6952}" type="parTrans" cxnId="{568DA7FD-9E32-4CAD-AEBA-C0210286E061}">
      <dgm:prSet/>
      <dgm:spPr/>
      <dgm:t>
        <a:bodyPr/>
        <a:lstStyle/>
        <a:p>
          <a:endParaRPr lang="en-US"/>
        </a:p>
      </dgm:t>
    </dgm:pt>
    <dgm:pt modelId="{78EBFCB1-2E28-4EE4-AD71-F70EDABECC82}" type="sibTrans" cxnId="{568DA7FD-9E32-4CAD-AEBA-C0210286E061}">
      <dgm:prSet/>
      <dgm:spPr/>
      <dgm:t>
        <a:bodyPr/>
        <a:lstStyle/>
        <a:p>
          <a:endParaRPr lang="en-US"/>
        </a:p>
      </dgm:t>
    </dgm:pt>
    <dgm:pt modelId="{AE20C2DB-DE21-4229-8911-C3C2160AFB05}">
      <dgm:prSet phldrT="[Text]"/>
      <dgm:spPr/>
      <dgm:t>
        <a:bodyPr/>
        <a:lstStyle/>
        <a:p>
          <a:r>
            <a:rPr lang="en-US" dirty="0" smtClean="0"/>
            <a:t>Principal Mentors</a:t>
          </a:r>
          <a:endParaRPr lang="en-US" dirty="0"/>
        </a:p>
      </dgm:t>
    </dgm:pt>
    <dgm:pt modelId="{AA289E25-56C6-43E3-A1A7-BDDB4C1B8168}" type="parTrans" cxnId="{B2F1B1E1-B9FD-461B-B6D5-6B3EB8CF2F93}">
      <dgm:prSet/>
      <dgm:spPr/>
      <dgm:t>
        <a:bodyPr/>
        <a:lstStyle/>
        <a:p>
          <a:endParaRPr lang="en-US"/>
        </a:p>
      </dgm:t>
    </dgm:pt>
    <dgm:pt modelId="{EAAB12FA-9172-4F32-848C-5C3D6DBB0995}" type="sibTrans" cxnId="{B2F1B1E1-B9FD-461B-B6D5-6B3EB8CF2F93}">
      <dgm:prSet/>
      <dgm:spPr/>
      <dgm:t>
        <a:bodyPr/>
        <a:lstStyle/>
        <a:p>
          <a:endParaRPr lang="en-US"/>
        </a:p>
      </dgm:t>
    </dgm:pt>
    <dgm:pt modelId="{10F2273A-2266-4E3F-8C06-00475264BA53}">
      <dgm:prSet phldrT="[Text]"/>
      <dgm:spPr/>
      <dgm:t>
        <a:bodyPr/>
        <a:lstStyle/>
        <a:p>
          <a:r>
            <a:rPr lang="en-US" dirty="0" smtClean="0"/>
            <a:t>Academic Directors</a:t>
          </a:r>
          <a:endParaRPr lang="en-US" dirty="0"/>
        </a:p>
      </dgm:t>
    </dgm:pt>
    <dgm:pt modelId="{F221168E-D342-4488-A408-F6DF31D9307C}" type="parTrans" cxnId="{53191724-94B4-45AE-B3BD-9635F9C7E799}">
      <dgm:prSet/>
      <dgm:spPr/>
      <dgm:t>
        <a:bodyPr/>
        <a:lstStyle/>
        <a:p>
          <a:endParaRPr lang="en-US"/>
        </a:p>
      </dgm:t>
    </dgm:pt>
    <dgm:pt modelId="{4B201D44-25A7-4E5E-8AFC-348FEC9A93F3}" type="sibTrans" cxnId="{53191724-94B4-45AE-B3BD-9635F9C7E799}">
      <dgm:prSet/>
      <dgm:spPr/>
      <dgm:t>
        <a:bodyPr/>
        <a:lstStyle/>
        <a:p>
          <a:endParaRPr lang="en-US"/>
        </a:p>
      </dgm:t>
    </dgm:pt>
    <dgm:pt modelId="{1135C0DB-5BA3-4FC9-B240-1697D83E62CC}" type="pres">
      <dgm:prSet presAssocID="{72CC5C9A-CFA4-4854-BC12-BDDB276AF0A9}" presName="composite" presStyleCnt="0">
        <dgm:presLayoutVars>
          <dgm:chMax val="5"/>
          <dgm:dir/>
          <dgm:animLvl val="ctr"/>
          <dgm:resizeHandles val="exact"/>
        </dgm:presLayoutVars>
      </dgm:prSet>
      <dgm:spPr/>
      <dgm:t>
        <a:bodyPr/>
        <a:lstStyle/>
        <a:p>
          <a:endParaRPr lang="en-US"/>
        </a:p>
      </dgm:t>
    </dgm:pt>
    <dgm:pt modelId="{18929299-A5B5-4CD3-9846-AC89473E4DCE}" type="pres">
      <dgm:prSet presAssocID="{72CC5C9A-CFA4-4854-BC12-BDDB276AF0A9}" presName="cycle" presStyleCnt="0"/>
      <dgm:spPr/>
    </dgm:pt>
    <dgm:pt modelId="{2C0A2F1D-8E90-4C54-9B62-962538E19B0A}" type="pres">
      <dgm:prSet presAssocID="{72CC5C9A-CFA4-4854-BC12-BDDB276AF0A9}" presName="centerShape" presStyleCnt="0"/>
      <dgm:spPr/>
    </dgm:pt>
    <dgm:pt modelId="{2F2D3BB5-9C5D-4159-8B34-900B6231A2F3}" type="pres">
      <dgm:prSet presAssocID="{72CC5C9A-CFA4-4854-BC12-BDDB276AF0A9}" presName="connSite" presStyleLbl="node1" presStyleIdx="0" presStyleCnt="4"/>
      <dgm:spPr/>
    </dgm:pt>
    <dgm:pt modelId="{671AA8CC-FBD1-46A0-92E2-403374AC6678}" type="pres">
      <dgm:prSet presAssocID="{72CC5C9A-CFA4-4854-BC12-BDDB276AF0A9}" presName="visible" presStyleLbl="node1" presStyleIdx="0" presStyleCnt="4"/>
      <dgm:spPr>
        <a:solidFill>
          <a:schemeClr val="accent1">
            <a:hueOff val="0"/>
            <a:satOff val="0"/>
            <a:lumOff val="0"/>
          </a:schemeClr>
        </a:solidFill>
      </dgm:spPr>
      <dgm:t>
        <a:bodyPr/>
        <a:lstStyle/>
        <a:p>
          <a:endParaRPr lang="en-US"/>
        </a:p>
      </dgm:t>
    </dgm:pt>
    <dgm:pt modelId="{13A1753B-CCE6-4B51-AA26-F97EC7019E4F}" type="pres">
      <dgm:prSet presAssocID="{E5F31459-3A34-48D4-8580-F4C5AB5F6952}" presName="Name25" presStyleLbl="parChTrans1D1" presStyleIdx="0" presStyleCnt="3"/>
      <dgm:spPr/>
      <dgm:t>
        <a:bodyPr/>
        <a:lstStyle/>
        <a:p>
          <a:endParaRPr lang="en-US"/>
        </a:p>
      </dgm:t>
    </dgm:pt>
    <dgm:pt modelId="{ED9F81A6-E441-4A44-A8C8-4E56C27BE29B}" type="pres">
      <dgm:prSet presAssocID="{610A66F9-0318-4C2A-BB44-7197EFB088F9}" presName="node" presStyleCnt="0"/>
      <dgm:spPr/>
    </dgm:pt>
    <dgm:pt modelId="{25381F69-3688-404B-8D4A-29705C53E306}" type="pres">
      <dgm:prSet presAssocID="{610A66F9-0318-4C2A-BB44-7197EFB088F9}" presName="parentNode" presStyleLbl="node1" presStyleIdx="1" presStyleCnt="4">
        <dgm:presLayoutVars>
          <dgm:chMax val="1"/>
          <dgm:bulletEnabled val="1"/>
        </dgm:presLayoutVars>
      </dgm:prSet>
      <dgm:spPr/>
      <dgm:t>
        <a:bodyPr/>
        <a:lstStyle/>
        <a:p>
          <a:endParaRPr lang="en-US"/>
        </a:p>
      </dgm:t>
    </dgm:pt>
    <dgm:pt modelId="{4DC3979E-CCCF-4475-9AA2-7EB9D79164CB}" type="pres">
      <dgm:prSet presAssocID="{610A66F9-0318-4C2A-BB44-7197EFB088F9}" presName="childNode" presStyleLbl="revTx" presStyleIdx="0" presStyleCnt="0">
        <dgm:presLayoutVars>
          <dgm:bulletEnabled val="1"/>
        </dgm:presLayoutVars>
      </dgm:prSet>
      <dgm:spPr/>
      <dgm:t>
        <a:bodyPr/>
        <a:lstStyle/>
        <a:p>
          <a:endParaRPr lang="en-US"/>
        </a:p>
      </dgm:t>
    </dgm:pt>
    <dgm:pt modelId="{7568466F-E039-48CA-9CDF-B64A0DB4DCCD}" type="pres">
      <dgm:prSet presAssocID="{AA289E25-56C6-43E3-A1A7-BDDB4C1B8168}" presName="Name25" presStyleLbl="parChTrans1D1" presStyleIdx="1" presStyleCnt="3"/>
      <dgm:spPr/>
      <dgm:t>
        <a:bodyPr/>
        <a:lstStyle/>
        <a:p>
          <a:endParaRPr lang="en-US"/>
        </a:p>
      </dgm:t>
    </dgm:pt>
    <dgm:pt modelId="{44E08D4A-CEFA-41E7-B4E5-59542D89650A}" type="pres">
      <dgm:prSet presAssocID="{AE20C2DB-DE21-4229-8911-C3C2160AFB05}" presName="node" presStyleCnt="0"/>
      <dgm:spPr/>
    </dgm:pt>
    <dgm:pt modelId="{C275CE23-91C0-4095-ABBD-D561BAF319C4}" type="pres">
      <dgm:prSet presAssocID="{AE20C2DB-DE21-4229-8911-C3C2160AFB05}" presName="parentNode" presStyleLbl="node1" presStyleIdx="2" presStyleCnt="4">
        <dgm:presLayoutVars>
          <dgm:chMax val="1"/>
          <dgm:bulletEnabled val="1"/>
        </dgm:presLayoutVars>
      </dgm:prSet>
      <dgm:spPr/>
      <dgm:t>
        <a:bodyPr/>
        <a:lstStyle/>
        <a:p>
          <a:endParaRPr lang="en-US"/>
        </a:p>
      </dgm:t>
    </dgm:pt>
    <dgm:pt modelId="{4BDAF10C-A296-44F0-9C41-8DF1C0A7B333}" type="pres">
      <dgm:prSet presAssocID="{AE20C2DB-DE21-4229-8911-C3C2160AFB05}" presName="childNode" presStyleLbl="revTx" presStyleIdx="0" presStyleCnt="0">
        <dgm:presLayoutVars>
          <dgm:bulletEnabled val="1"/>
        </dgm:presLayoutVars>
      </dgm:prSet>
      <dgm:spPr/>
      <dgm:t>
        <a:bodyPr/>
        <a:lstStyle/>
        <a:p>
          <a:endParaRPr lang="en-US"/>
        </a:p>
      </dgm:t>
    </dgm:pt>
    <dgm:pt modelId="{E5346CC8-0FA2-47AF-9974-DEE9AE3A82EB}" type="pres">
      <dgm:prSet presAssocID="{F221168E-D342-4488-A408-F6DF31D9307C}" presName="Name25" presStyleLbl="parChTrans1D1" presStyleIdx="2" presStyleCnt="3"/>
      <dgm:spPr/>
      <dgm:t>
        <a:bodyPr/>
        <a:lstStyle/>
        <a:p>
          <a:endParaRPr lang="en-US"/>
        </a:p>
      </dgm:t>
    </dgm:pt>
    <dgm:pt modelId="{E28B6245-B7A5-4E00-AA28-78E425D995C0}" type="pres">
      <dgm:prSet presAssocID="{10F2273A-2266-4E3F-8C06-00475264BA53}" presName="node" presStyleCnt="0"/>
      <dgm:spPr/>
    </dgm:pt>
    <dgm:pt modelId="{0E420858-92B3-493C-8F50-F83A963A7E55}" type="pres">
      <dgm:prSet presAssocID="{10F2273A-2266-4E3F-8C06-00475264BA53}" presName="parentNode" presStyleLbl="node1" presStyleIdx="3" presStyleCnt="4">
        <dgm:presLayoutVars>
          <dgm:chMax val="1"/>
          <dgm:bulletEnabled val="1"/>
        </dgm:presLayoutVars>
      </dgm:prSet>
      <dgm:spPr/>
      <dgm:t>
        <a:bodyPr/>
        <a:lstStyle/>
        <a:p>
          <a:endParaRPr lang="en-US"/>
        </a:p>
      </dgm:t>
    </dgm:pt>
    <dgm:pt modelId="{B5CFBE08-9FE5-4105-BA4C-36164156C4F2}" type="pres">
      <dgm:prSet presAssocID="{10F2273A-2266-4E3F-8C06-00475264BA53}" presName="childNode" presStyleLbl="revTx" presStyleIdx="0" presStyleCnt="0">
        <dgm:presLayoutVars>
          <dgm:bulletEnabled val="1"/>
        </dgm:presLayoutVars>
      </dgm:prSet>
      <dgm:spPr/>
      <dgm:t>
        <a:bodyPr/>
        <a:lstStyle/>
        <a:p>
          <a:endParaRPr lang="en-US"/>
        </a:p>
      </dgm:t>
    </dgm:pt>
  </dgm:ptLst>
  <dgm:cxnLst>
    <dgm:cxn modelId="{C0AA6A29-5A6D-42FA-B523-055E94E1EEAC}" type="presOf" srcId="{AA289E25-56C6-43E3-A1A7-BDDB4C1B8168}" destId="{7568466F-E039-48CA-9CDF-B64A0DB4DCCD}" srcOrd="0" destOrd="0" presId="urn:microsoft.com/office/officeart/2005/8/layout/radial2"/>
    <dgm:cxn modelId="{8F9968BB-D934-4FAE-9394-E7704B561643}" type="presOf" srcId="{610A66F9-0318-4C2A-BB44-7197EFB088F9}" destId="{25381F69-3688-404B-8D4A-29705C53E306}" srcOrd="0" destOrd="0" presId="urn:microsoft.com/office/officeart/2005/8/layout/radial2"/>
    <dgm:cxn modelId="{5BB41E77-4A5E-435D-8F4A-98E9D9707952}" type="presOf" srcId="{AE20C2DB-DE21-4229-8911-C3C2160AFB05}" destId="{C275CE23-91C0-4095-ABBD-D561BAF319C4}" srcOrd="0" destOrd="0" presId="urn:microsoft.com/office/officeart/2005/8/layout/radial2"/>
    <dgm:cxn modelId="{568DA7FD-9E32-4CAD-AEBA-C0210286E061}" srcId="{72CC5C9A-CFA4-4854-BC12-BDDB276AF0A9}" destId="{610A66F9-0318-4C2A-BB44-7197EFB088F9}" srcOrd="0" destOrd="0" parTransId="{E5F31459-3A34-48D4-8580-F4C5AB5F6952}" sibTransId="{78EBFCB1-2E28-4EE4-AD71-F70EDABECC82}"/>
    <dgm:cxn modelId="{4FADFEF4-C3E9-4FB7-A00D-75F0B2D2EE7A}" type="presOf" srcId="{E5F31459-3A34-48D4-8580-F4C5AB5F6952}" destId="{13A1753B-CCE6-4B51-AA26-F97EC7019E4F}" srcOrd="0" destOrd="0" presId="urn:microsoft.com/office/officeart/2005/8/layout/radial2"/>
    <dgm:cxn modelId="{E317C619-44B3-4BE0-BA31-06D14B34C614}" type="presOf" srcId="{72CC5C9A-CFA4-4854-BC12-BDDB276AF0A9}" destId="{1135C0DB-5BA3-4FC9-B240-1697D83E62CC}" srcOrd="0" destOrd="0" presId="urn:microsoft.com/office/officeart/2005/8/layout/radial2"/>
    <dgm:cxn modelId="{B2F1B1E1-B9FD-461B-B6D5-6B3EB8CF2F93}" srcId="{72CC5C9A-CFA4-4854-BC12-BDDB276AF0A9}" destId="{AE20C2DB-DE21-4229-8911-C3C2160AFB05}" srcOrd="1" destOrd="0" parTransId="{AA289E25-56C6-43E3-A1A7-BDDB4C1B8168}" sibTransId="{EAAB12FA-9172-4F32-848C-5C3D6DBB0995}"/>
    <dgm:cxn modelId="{007FDC20-6083-4F39-A851-F400A5A44534}" type="presOf" srcId="{10F2273A-2266-4E3F-8C06-00475264BA53}" destId="{0E420858-92B3-493C-8F50-F83A963A7E55}" srcOrd="0" destOrd="0" presId="urn:microsoft.com/office/officeart/2005/8/layout/radial2"/>
    <dgm:cxn modelId="{0A836420-AB20-49E7-B4D2-AB199B866230}" type="presOf" srcId="{F221168E-D342-4488-A408-F6DF31D9307C}" destId="{E5346CC8-0FA2-47AF-9974-DEE9AE3A82EB}" srcOrd="0" destOrd="0" presId="urn:microsoft.com/office/officeart/2005/8/layout/radial2"/>
    <dgm:cxn modelId="{53191724-94B4-45AE-B3BD-9635F9C7E799}" srcId="{72CC5C9A-CFA4-4854-BC12-BDDB276AF0A9}" destId="{10F2273A-2266-4E3F-8C06-00475264BA53}" srcOrd="2" destOrd="0" parTransId="{F221168E-D342-4488-A408-F6DF31D9307C}" sibTransId="{4B201D44-25A7-4E5E-8AFC-348FEC9A93F3}"/>
    <dgm:cxn modelId="{7264A103-4940-4DAB-842D-573E4BED847D}" type="presParOf" srcId="{1135C0DB-5BA3-4FC9-B240-1697D83E62CC}" destId="{18929299-A5B5-4CD3-9846-AC89473E4DCE}" srcOrd="0" destOrd="0" presId="urn:microsoft.com/office/officeart/2005/8/layout/radial2"/>
    <dgm:cxn modelId="{9C4CB0A2-8158-480E-995E-1D4F4EF5C5F0}" type="presParOf" srcId="{18929299-A5B5-4CD3-9846-AC89473E4DCE}" destId="{2C0A2F1D-8E90-4C54-9B62-962538E19B0A}" srcOrd="0" destOrd="0" presId="urn:microsoft.com/office/officeart/2005/8/layout/radial2"/>
    <dgm:cxn modelId="{C4D1A734-462A-4CCA-8A16-E3B54F02A069}" type="presParOf" srcId="{2C0A2F1D-8E90-4C54-9B62-962538E19B0A}" destId="{2F2D3BB5-9C5D-4159-8B34-900B6231A2F3}" srcOrd="0" destOrd="0" presId="urn:microsoft.com/office/officeart/2005/8/layout/radial2"/>
    <dgm:cxn modelId="{9DFE0147-5897-4044-BBB5-065A246FF079}" type="presParOf" srcId="{2C0A2F1D-8E90-4C54-9B62-962538E19B0A}" destId="{671AA8CC-FBD1-46A0-92E2-403374AC6678}" srcOrd="1" destOrd="0" presId="urn:microsoft.com/office/officeart/2005/8/layout/radial2"/>
    <dgm:cxn modelId="{2621E61E-245C-4800-9913-8AA3F4C89984}" type="presParOf" srcId="{18929299-A5B5-4CD3-9846-AC89473E4DCE}" destId="{13A1753B-CCE6-4B51-AA26-F97EC7019E4F}" srcOrd="1" destOrd="0" presId="urn:microsoft.com/office/officeart/2005/8/layout/radial2"/>
    <dgm:cxn modelId="{4EAF0747-D355-4E2C-9F15-05246E39A4EB}" type="presParOf" srcId="{18929299-A5B5-4CD3-9846-AC89473E4DCE}" destId="{ED9F81A6-E441-4A44-A8C8-4E56C27BE29B}" srcOrd="2" destOrd="0" presId="urn:microsoft.com/office/officeart/2005/8/layout/radial2"/>
    <dgm:cxn modelId="{60694375-16F6-491F-93E5-B5BA88B9BB74}" type="presParOf" srcId="{ED9F81A6-E441-4A44-A8C8-4E56C27BE29B}" destId="{25381F69-3688-404B-8D4A-29705C53E306}" srcOrd="0" destOrd="0" presId="urn:microsoft.com/office/officeart/2005/8/layout/radial2"/>
    <dgm:cxn modelId="{6934D50C-2D9F-499A-8700-6B81FC37D4B2}" type="presParOf" srcId="{ED9F81A6-E441-4A44-A8C8-4E56C27BE29B}" destId="{4DC3979E-CCCF-4475-9AA2-7EB9D79164CB}" srcOrd="1" destOrd="0" presId="urn:microsoft.com/office/officeart/2005/8/layout/radial2"/>
    <dgm:cxn modelId="{DF3D6E7E-BF12-4BC4-B150-DEC0163EEC98}" type="presParOf" srcId="{18929299-A5B5-4CD3-9846-AC89473E4DCE}" destId="{7568466F-E039-48CA-9CDF-B64A0DB4DCCD}" srcOrd="3" destOrd="0" presId="urn:microsoft.com/office/officeart/2005/8/layout/radial2"/>
    <dgm:cxn modelId="{5BC05987-3B9D-47F3-84C3-B8CF2FACC5C7}" type="presParOf" srcId="{18929299-A5B5-4CD3-9846-AC89473E4DCE}" destId="{44E08D4A-CEFA-41E7-B4E5-59542D89650A}" srcOrd="4" destOrd="0" presId="urn:microsoft.com/office/officeart/2005/8/layout/radial2"/>
    <dgm:cxn modelId="{F947B5A5-50F6-4951-8C29-737CA14434ED}" type="presParOf" srcId="{44E08D4A-CEFA-41E7-B4E5-59542D89650A}" destId="{C275CE23-91C0-4095-ABBD-D561BAF319C4}" srcOrd="0" destOrd="0" presId="urn:microsoft.com/office/officeart/2005/8/layout/radial2"/>
    <dgm:cxn modelId="{E5C66E45-F746-413B-B09A-13692BF4CB3A}" type="presParOf" srcId="{44E08D4A-CEFA-41E7-B4E5-59542D89650A}" destId="{4BDAF10C-A296-44F0-9C41-8DF1C0A7B333}" srcOrd="1" destOrd="0" presId="urn:microsoft.com/office/officeart/2005/8/layout/radial2"/>
    <dgm:cxn modelId="{82866BC4-CC24-4348-ACC5-702E47A28FD1}" type="presParOf" srcId="{18929299-A5B5-4CD3-9846-AC89473E4DCE}" destId="{E5346CC8-0FA2-47AF-9974-DEE9AE3A82EB}" srcOrd="5" destOrd="0" presId="urn:microsoft.com/office/officeart/2005/8/layout/radial2"/>
    <dgm:cxn modelId="{D42C4B1D-E86E-4D3C-8893-71361BCCE6C1}" type="presParOf" srcId="{18929299-A5B5-4CD3-9846-AC89473E4DCE}" destId="{E28B6245-B7A5-4E00-AA28-78E425D995C0}" srcOrd="6" destOrd="0" presId="urn:microsoft.com/office/officeart/2005/8/layout/radial2"/>
    <dgm:cxn modelId="{BD75F72B-F953-4107-9325-5F6C489CD6DF}" type="presParOf" srcId="{E28B6245-B7A5-4E00-AA28-78E425D995C0}" destId="{0E420858-92B3-493C-8F50-F83A963A7E55}" srcOrd="0" destOrd="0" presId="urn:microsoft.com/office/officeart/2005/8/layout/radial2"/>
    <dgm:cxn modelId="{F8E45EC3-094C-4CDB-97E6-9AAE6C6C29EF}" type="presParOf" srcId="{E28B6245-B7A5-4E00-AA28-78E425D995C0}" destId="{B5CFBE08-9FE5-4105-BA4C-36164156C4F2}" srcOrd="1" destOrd="0" presId="urn:microsoft.com/office/officeart/2005/8/layout/radial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2CC5C9A-CFA4-4854-BC12-BDDB276AF0A9}" type="doc">
      <dgm:prSet loTypeId="urn:microsoft.com/office/officeart/2005/8/layout/radial2" loCatId="relationship" qsTypeId="urn:microsoft.com/office/officeart/2005/8/quickstyle/simple1" qsCatId="simple" csTypeId="urn:microsoft.com/office/officeart/2005/8/colors/accent1_2" csCatId="accent1" phldr="1"/>
      <dgm:spPr/>
      <dgm:t>
        <a:bodyPr/>
        <a:lstStyle/>
        <a:p>
          <a:endParaRPr lang="en-US"/>
        </a:p>
      </dgm:t>
    </dgm:pt>
    <dgm:pt modelId="{610A66F9-0318-4C2A-BB44-7197EFB088F9}">
      <dgm:prSet phldrT="[Text]"/>
      <dgm:spPr/>
      <dgm:t>
        <a:bodyPr/>
        <a:lstStyle/>
        <a:p>
          <a:r>
            <a:rPr lang="en-US" dirty="0" smtClean="0"/>
            <a:t>Teacher Mentor</a:t>
          </a:r>
          <a:endParaRPr lang="en-US" dirty="0"/>
        </a:p>
      </dgm:t>
    </dgm:pt>
    <dgm:pt modelId="{E5F31459-3A34-48D4-8580-F4C5AB5F6952}" type="parTrans" cxnId="{568DA7FD-9E32-4CAD-AEBA-C0210286E061}">
      <dgm:prSet/>
      <dgm:spPr/>
      <dgm:t>
        <a:bodyPr/>
        <a:lstStyle/>
        <a:p>
          <a:endParaRPr lang="en-US"/>
        </a:p>
      </dgm:t>
    </dgm:pt>
    <dgm:pt modelId="{78EBFCB1-2E28-4EE4-AD71-F70EDABECC82}" type="sibTrans" cxnId="{568DA7FD-9E32-4CAD-AEBA-C0210286E061}">
      <dgm:prSet/>
      <dgm:spPr/>
      <dgm:t>
        <a:bodyPr/>
        <a:lstStyle/>
        <a:p>
          <a:endParaRPr lang="en-US"/>
        </a:p>
      </dgm:t>
    </dgm:pt>
    <dgm:pt modelId="{AE20C2DB-DE21-4229-8911-C3C2160AFB05}">
      <dgm:prSet phldrT="[Text]"/>
      <dgm:spPr/>
      <dgm:t>
        <a:bodyPr/>
        <a:lstStyle/>
        <a:p>
          <a:r>
            <a:rPr lang="en-US" dirty="0" smtClean="0"/>
            <a:t>Principal</a:t>
          </a:r>
          <a:endParaRPr lang="en-US" dirty="0"/>
        </a:p>
      </dgm:t>
    </dgm:pt>
    <dgm:pt modelId="{AA289E25-56C6-43E3-A1A7-BDDB4C1B8168}" type="parTrans" cxnId="{B2F1B1E1-B9FD-461B-B6D5-6B3EB8CF2F93}">
      <dgm:prSet/>
      <dgm:spPr/>
      <dgm:t>
        <a:bodyPr/>
        <a:lstStyle/>
        <a:p>
          <a:endParaRPr lang="en-US"/>
        </a:p>
      </dgm:t>
    </dgm:pt>
    <dgm:pt modelId="{EAAB12FA-9172-4F32-848C-5C3D6DBB0995}" type="sibTrans" cxnId="{B2F1B1E1-B9FD-461B-B6D5-6B3EB8CF2F93}">
      <dgm:prSet/>
      <dgm:spPr/>
      <dgm:t>
        <a:bodyPr/>
        <a:lstStyle/>
        <a:p>
          <a:endParaRPr lang="en-US"/>
        </a:p>
      </dgm:t>
    </dgm:pt>
    <dgm:pt modelId="{10F2273A-2266-4E3F-8C06-00475264BA53}">
      <dgm:prSet phldrT="[Text]"/>
      <dgm:spPr/>
      <dgm:t>
        <a:bodyPr/>
        <a:lstStyle/>
        <a:p>
          <a:r>
            <a:rPr lang="en-US" dirty="0" smtClean="0"/>
            <a:t>PLC Team</a:t>
          </a:r>
          <a:endParaRPr lang="en-US" dirty="0"/>
        </a:p>
      </dgm:t>
    </dgm:pt>
    <dgm:pt modelId="{F221168E-D342-4488-A408-F6DF31D9307C}" type="parTrans" cxnId="{53191724-94B4-45AE-B3BD-9635F9C7E799}">
      <dgm:prSet/>
      <dgm:spPr/>
      <dgm:t>
        <a:bodyPr/>
        <a:lstStyle/>
        <a:p>
          <a:endParaRPr lang="en-US"/>
        </a:p>
      </dgm:t>
    </dgm:pt>
    <dgm:pt modelId="{4B201D44-25A7-4E5E-8AFC-348FEC9A93F3}" type="sibTrans" cxnId="{53191724-94B4-45AE-B3BD-9635F9C7E799}">
      <dgm:prSet/>
      <dgm:spPr/>
      <dgm:t>
        <a:bodyPr/>
        <a:lstStyle/>
        <a:p>
          <a:endParaRPr lang="en-US"/>
        </a:p>
      </dgm:t>
    </dgm:pt>
    <dgm:pt modelId="{1135C0DB-5BA3-4FC9-B240-1697D83E62CC}" type="pres">
      <dgm:prSet presAssocID="{72CC5C9A-CFA4-4854-BC12-BDDB276AF0A9}" presName="composite" presStyleCnt="0">
        <dgm:presLayoutVars>
          <dgm:chMax val="5"/>
          <dgm:dir/>
          <dgm:animLvl val="ctr"/>
          <dgm:resizeHandles val="exact"/>
        </dgm:presLayoutVars>
      </dgm:prSet>
      <dgm:spPr/>
      <dgm:t>
        <a:bodyPr/>
        <a:lstStyle/>
        <a:p>
          <a:endParaRPr lang="en-US"/>
        </a:p>
      </dgm:t>
    </dgm:pt>
    <dgm:pt modelId="{18929299-A5B5-4CD3-9846-AC89473E4DCE}" type="pres">
      <dgm:prSet presAssocID="{72CC5C9A-CFA4-4854-BC12-BDDB276AF0A9}" presName="cycle" presStyleCnt="0"/>
      <dgm:spPr/>
    </dgm:pt>
    <dgm:pt modelId="{2C0A2F1D-8E90-4C54-9B62-962538E19B0A}" type="pres">
      <dgm:prSet presAssocID="{72CC5C9A-CFA4-4854-BC12-BDDB276AF0A9}" presName="centerShape" presStyleCnt="0"/>
      <dgm:spPr/>
    </dgm:pt>
    <dgm:pt modelId="{2F2D3BB5-9C5D-4159-8B34-900B6231A2F3}" type="pres">
      <dgm:prSet presAssocID="{72CC5C9A-CFA4-4854-BC12-BDDB276AF0A9}" presName="connSite" presStyleLbl="node1" presStyleIdx="0" presStyleCnt="4"/>
      <dgm:spPr/>
    </dgm:pt>
    <dgm:pt modelId="{671AA8CC-FBD1-46A0-92E2-403374AC6678}" type="pres">
      <dgm:prSet presAssocID="{72CC5C9A-CFA4-4854-BC12-BDDB276AF0A9}" presName="visible" presStyleLbl="node1" presStyleIdx="0" presStyleCnt="4"/>
      <dgm:spPr/>
      <dgm:t>
        <a:bodyPr/>
        <a:lstStyle/>
        <a:p>
          <a:endParaRPr lang="en-US"/>
        </a:p>
      </dgm:t>
    </dgm:pt>
    <dgm:pt modelId="{13A1753B-CCE6-4B51-AA26-F97EC7019E4F}" type="pres">
      <dgm:prSet presAssocID="{E5F31459-3A34-48D4-8580-F4C5AB5F6952}" presName="Name25" presStyleLbl="parChTrans1D1" presStyleIdx="0" presStyleCnt="3"/>
      <dgm:spPr/>
      <dgm:t>
        <a:bodyPr/>
        <a:lstStyle/>
        <a:p>
          <a:endParaRPr lang="en-US"/>
        </a:p>
      </dgm:t>
    </dgm:pt>
    <dgm:pt modelId="{ED9F81A6-E441-4A44-A8C8-4E56C27BE29B}" type="pres">
      <dgm:prSet presAssocID="{610A66F9-0318-4C2A-BB44-7197EFB088F9}" presName="node" presStyleCnt="0"/>
      <dgm:spPr/>
    </dgm:pt>
    <dgm:pt modelId="{25381F69-3688-404B-8D4A-29705C53E306}" type="pres">
      <dgm:prSet presAssocID="{610A66F9-0318-4C2A-BB44-7197EFB088F9}" presName="parentNode" presStyleLbl="node1" presStyleIdx="1" presStyleCnt="4">
        <dgm:presLayoutVars>
          <dgm:chMax val="1"/>
          <dgm:bulletEnabled val="1"/>
        </dgm:presLayoutVars>
      </dgm:prSet>
      <dgm:spPr/>
      <dgm:t>
        <a:bodyPr/>
        <a:lstStyle/>
        <a:p>
          <a:endParaRPr lang="en-US"/>
        </a:p>
      </dgm:t>
    </dgm:pt>
    <dgm:pt modelId="{4DC3979E-CCCF-4475-9AA2-7EB9D79164CB}" type="pres">
      <dgm:prSet presAssocID="{610A66F9-0318-4C2A-BB44-7197EFB088F9}" presName="childNode" presStyleLbl="revTx" presStyleIdx="0" presStyleCnt="0">
        <dgm:presLayoutVars>
          <dgm:bulletEnabled val="1"/>
        </dgm:presLayoutVars>
      </dgm:prSet>
      <dgm:spPr/>
      <dgm:t>
        <a:bodyPr/>
        <a:lstStyle/>
        <a:p>
          <a:endParaRPr lang="en-US"/>
        </a:p>
      </dgm:t>
    </dgm:pt>
    <dgm:pt modelId="{7568466F-E039-48CA-9CDF-B64A0DB4DCCD}" type="pres">
      <dgm:prSet presAssocID="{AA289E25-56C6-43E3-A1A7-BDDB4C1B8168}" presName="Name25" presStyleLbl="parChTrans1D1" presStyleIdx="1" presStyleCnt="3"/>
      <dgm:spPr/>
      <dgm:t>
        <a:bodyPr/>
        <a:lstStyle/>
        <a:p>
          <a:endParaRPr lang="en-US"/>
        </a:p>
      </dgm:t>
    </dgm:pt>
    <dgm:pt modelId="{44E08D4A-CEFA-41E7-B4E5-59542D89650A}" type="pres">
      <dgm:prSet presAssocID="{AE20C2DB-DE21-4229-8911-C3C2160AFB05}" presName="node" presStyleCnt="0"/>
      <dgm:spPr/>
    </dgm:pt>
    <dgm:pt modelId="{C275CE23-91C0-4095-ABBD-D561BAF319C4}" type="pres">
      <dgm:prSet presAssocID="{AE20C2DB-DE21-4229-8911-C3C2160AFB05}" presName="parentNode" presStyleLbl="node1" presStyleIdx="2" presStyleCnt="4">
        <dgm:presLayoutVars>
          <dgm:chMax val="1"/>
          <dgm:bulletEnabled val="1"/>
        </dgm:presLayoutVars>
      </dgm:prSet>
      <dgm:spPr/>
      <dgm:t>
        <a:bodyPr/>
        <a:lstStyle/>
        <a:p>
          <a:endParaRPr lang="en-US"/>
        </a:p>
      </dgm:t>
    </dgm:pt>
    <dgm:pt modelId="{4BDAF10C-A296-44F0-9C41-8DF1C0A7B333}" type="pres">
      <dgm:prSet presAssocID="{AE20C2DB-DE21-4229-8911-C3C2160AFB05}" presName="childNode" presStyleLbl="revTx" presStyleIdx="0" presStyleCnt="0">
        <dgm:presLayoutVars>
          <dgm:bulletEnabled val="1"/>
        </dgm:presLayoutVars>
      </dgm:prSet>
      <dgm:spPr/>
      <dgm:t>
        <a:bodyPr/>
        <a:lstStyle/>
        <a:p>
          <a:endParaRPr lang="en-US"/>
        </a:p>
      </dgm:t>
    </dgm:pt>
    <dgm:pt modelId="{E5346CC8-0FA2-47AF-9974-DEE9AE3A82EB}" type="pres">
      <dgm:prSet presAssocID="{F221168E-D342-4488-A408-F6DF31D9307C}" presName="Name25" presStyleLbl="parChTrans1D1" presStyleIdx="2" presStyleCnt="3"/>
      <dgm:spPr/>
      <dgm:t>
        <a:bodyPr/>
        <a:lstStyle/>
        <a:p>
          <a:endParaRPr lang="en-US"/>
        </a:p>
      </dgm:t>
    </dgm:pt>
    <dgm:pt modelId="{E28B6245-B7A5-4E00-AA28-78E425D995C0}" type="pres">
      <dgm:prSet presAssocID="{10F2273A-2266-4E3F-8C06-00475264BA53}" presName="node" presStyleCnt="0"/>
      <dgm:spPr/>
    </dgm:pt>
    <dgm:pt modelId="{0E420858-92B3-493C-8F50-F83A963A7E55}" type="pres">
      <dgm:prSet presAssocID="{10F2273A-2266-4E3F-8C06-00475264BA53}" presName="parentNode" presStyleLbl="node1" presStyleIdx="3" presStyleCnt="4">
        <dgm:presLayoutVars>
          <dgm:chMax val="1"/>
          <dgm:bulletEnabled val="1"/>
        </dgm:presLayoutVars>
      </dgm:prSet>
      <dgm:spPr/>
      <dgm:t>
        <a:bodyPr/>
        <a:lstStyle/>
        <a:p>
          <a:endParaRPr lang="en-US"/>
        </a:p>
      </dgm:t>
    </dgm:pt>
    <dgm:pt modelId="{B5CFBE08-9FE5-4105-BA4C-36164156C4F2}" type="pres">
      <dgm:prSet presAssocID="{10F2273A-2266-4E3F-8C06-00475264BA53}" presName="childNode" presStyleLbl="revTx" presStyleIdx="0" presStyleCnt="0">
        <dgm:presLayoutVars>
          <dgm:bulletEnabled val="1"/>
        </dgm:presLayoutVars>
      </dgm:prSet>
      <dgm:spPr/>
      <dgm:t>
        <a:bodyPr/>
        <a:lstStyle/>
        <a:p>
          <a:endParaRPr lang="en-US"/>
        </a:p>
      </dgm:t>
    </dgm:pt>
  </dgm:ptLst>
  <dgm:cxnLst>
    <dgm:cxn modelId="{568DA7FD-9E32-4CAD-AEBA-C0210286E061}" srcId="{72CC5C9A-CFA4-4854-BC12-BDDB276AF0A9}" destId="{610A66F9-0318-4C2A-BB44-7197EFB088F9}" srcOrd="0" destOrd="0" parTransId="{E5F31459-3A34-48D4-8580-F4C5AB5F6952}" sibTransId="{78EBFCB1-2E28-4EE4-AD71-F70EDABECC82}"/>
    <dgm:cxn modelId="{45213593-C28C-4997-9C12-20C20EED2A7C}" type="presOf" srcId="{F221168E-D342-4488-A408-F6DF31D9307C}" destId="{E5346CC8-0FA2-47AF-9974-DEE9AE3A82EB}" srcOrd="0" destOrd="0" presId="urn:microsoft.com/office/officeart/2005/8/layout/radial2"/>
    <dgm:cxn modelId="{B2F1B1E1-B9FD-461B-B6D5-6B3EB8CF2F93}" srcId="{72CC5C9A-CFA4-4854-BC12-BDDB276AF0A9}" destId="{AE20C2DB-DE21-4229-8911-C3C2160AFB05}" srcOrd="1" destOrd="0" parTransId="{AA289E25-56C6-43E3-A1A7-BDDB4C1B8168}" sibTransId="{EAAB12FA-9172-4F32-848C-5C3D6DBB0995}"/>
    <dgm:cxn modelId="{9DBD310F-8AFF-476D-8FA6-11C7E3DF814F}" type="presOf" srcId="{E5F31459-3A34-48D4-8580-F4C5AB5F6952}" destId="{13A1753B-CCE6-4B51-AA26-F97EC7019E4F}" srcOrd="0" destOrd="0" presId="urn:microsoft.com/office/officeart/2005/8/layout/radial2"/>
    <dgm:cxn modelId="{0A7BAB9B-5410-4C44-AA7A-3EA81274AF12}" type="presOf" srcId="{AA289E25-56C6-43E3-A1A7-BDDB4C1B8168}" destId="{7568466F-E039-48CA-9CDF-B64A0DB4DCCD}" srcOrd="0" destOrd="0" presId="urn:microsoft.com/office/officeart/2005/8/layout/radial2"/>
    <dgm:cxn modelId="{53191724-94B4-45AE-B3BD-9635F9C7E799}" srcId="{72CC5C9A-CFA4-4854-BC12-BDDB276AF0A9}" destId="{10F2273A-2266-4E3F-8C06-00475264BA53}" srcOrd="2" destOrd="0" parTransId="{F221168E-D342-4488-A408-F6DF31D9307C}" sibTransId="{4B201D44-25A7-4E5E-8AFC-348FEC9A93F3}"/>
    <dgm:cxn modelId="{60BD56C7-148F-475B-A913-C8B5280E6A28}" type="presOf" srcId="{AE20C2DB-DE21-4229-8911-C3C2160AFB05}" destId="{C275CE23-91C0-4095-ABBD-D561BAF319C4}" srcOrd="0" destOrd="0" presId="urn:microsoft.com/office/officeart/2005/8/layout/radial2"/>
    <dgm:cxn modelId="{CCFDADAE-95F1-48F3-93CB-3D30CF687F50}" type="presOf" srcId="{610A66F9-0318-4C2A-BB44-7197EFB088F9}" destId="{25381F69-3688-404B-8D4A-29705C53E306}" srcOrd="0" destOrd="0" presId="urn:microsoft.com/office/officeart/2005/8/layout/radial2"/>
    <dgm:cxn modelId="{D1A32BBE-227A-4288-A362-A84FEEA786C2}" type="presOf" srcId="{72CC5C9A-CFA4-4854-BC12-BDDB276AF0A9}" destId="{1135C0DB-5BA3-4FC9-B240-1697D83E62CC}" srcOrd="0" destOrd="0" presId="urn:microsoft.com/office/officeart/2005/8/layout/radial2"/>
    <dgm:cxn modelId="{A396132E-5012-4036-91D1-64555D1B8B8D}" type="presOf" srcId="{10F2273A-2266-4E3F-8C06-00475264BA53}" destId="{0E420858-92B3-493C-8F50-F83A963A7E55}" srcOrd="0" destOrd="0" presId="urn:microsoft.com/office/officeart/2005/8/layout/radial2"/>
    <dgm:cxn modelId="{77154F4C-DE0C-4EFC-B058-55EF98AFEC66}" type="presParOf" srcId="{1135C0DB-5BA3-4FC9-B240-1697D83E62CC}" destId="{18929299-A5B5-4CD3-9846-AC89473E4DCE}" srcOrd="0" destOrd="0" presId="urn:microsoft.com/office/officeart/2005/8/layout/radial2"/>
    <dgm:cxn modelId="{DB4820D7-6D66-48A3-B48D-A046C8611878}" type="presParOf" srcId="{18929299-A5B5-4CD3-9846-AC89473E4DCE}" destId="{2C0A2F1D-8E90-4C54-9B62-962538E19B0A}" srcOrd="0" destOrd="0" presId="urn:microsoft.com/office/officeart/2005/8/layout/radial2"/>
    <dgm:cxn modelId="{9B2AF45B-D74F-4D46-A8B0-7BBDDD9F8BFE}" type="presParOf" srcId="{2C0A2F1D-8E90-4C54-9B62-962538E19B0A}" destId="{2F2D3BB5-9C5D-4159-8B34-900B6231A2F3}" srcOrd="0" destOrd="0" presId="urn:microsoft.com/office/officeart/2005/8/layout/radial2"/>
    <dgm:cxn modelId="{990DA3E6-C17C-4332-BE86-9F4A3F731400}" type="presParOf" srcId="{2C0A2F1D-8E90-4C54-9B62-962538E19B0A}" destId="{671AA8CC-FBD1-46A0-92E2-403374AC6678}" srcOrd="1" destOrd="0" presId="urn:microsoft.com/office/officeart/2005/8/layout/radial2"/>
    <dgm:cxn modelId="{621DA83D-12CF-4863-94F1-ADBB9C142D71}" type="presParOf" srcId="{18929299-A5B5-4CD3-9846-AC89473E4DCE}" destId="{13A1753B-CCE6-4B51-AA26-F97EC7019E4F}" srcOrd="1" destOrd="0" presId="urn:microsoft.com/office/officeart/2005/8/layout/radial2"/>
    <dgm:cxn modelId="{E01D3FE0-28DC-444D-8FAE-74188564511D}" type="presParOf" srcId="{18929299-A5B5-4CD3-9846-AC89473E4DCE}" destId="{ED9F81A6-E441-4A44-A8C8-4E56C27BE29B}" srcOrd="2" destOrd="0" presId="urn:microsoft.com/office/officeart/2005/8/layout/radial2"/>
    <dgm:cxn modelId="{78858ED8-478C-42B3-AD34-A74412DF2BF1}" type="presParOf" srcId="{ED9F81A6-E441-4A44-A8C8-4E56C27BE29B}" destId="{25381F69-3688-404B-8D4A-29705C53E306}" srcOrd="0" destOrd="0" presId="urn:microsoft.com/office/officeart/2005/8/layout/radial2"/>
    <dgm:cxn modelId="{73CFAD11-EBA3-4E55-8A32-C9A020A58C21}" type="presParOf" srcId="{ED9F81A6-E441-4A44-A8C8-4E56C27BE29B}" destId="{4DC3979E-CCCF-4475-9AA2-7EB9D79164CB}" srcOrd="1" destOrd="0" presId="urn:microsoft.com/office/officeart/2005/8/layout/radial2"/>
    <dgm:cxn modelId="{6B0B5EF0-74AE-4142-AFEB-34AA533D011D}" type="presParOf" srcId="{18929299-A5B5-4CD3-9846-AC89473E4DCE}" destId="{7568466F-E039-48CA-9CDF-B64A0DB4DCCD}" srcOrd="3" destOrd="0" presId="urn:microsoft.com/office/officeart/2005/8/layout/radial2"/>
    <dgm:cxn modelId="{262B6B64-43EA-4ABD-A16E-95BDBC6D4722}" type="presParOf" srcId="{18929299-A5B5-4CD3-9846-AC89473E4DCE}" destId="{44E08D4A-CEFA-41E7-B4E5-59542D89650A}" srcOrd="4" destOrd="0" presId="urn:microsoft.com/office/officeart/2005/8/layout/radial2"/>
    <dgm:cxn modelId="{8E73CF9D-1735-41E8-B7D2-534113FC7885}" type="presParOf" srcId="{44E08D4A-CEFA-41E7-B4E5-59542D89650A}" destId="{C275CE23-91C0-4095-ABBD-D561BAF319C4}" srcOrd="0" destOrd="0" presId="urn:microsoft.com/office/officeart/2005/8/layout/radial2"/>
    <dgm:cxn modelId="{D8DFF989-0EBF-428A-A4B0-533FC60364EC}" type="presParOf" srcId="{44E08D4A-CEFA-41E7-B4E5-59542D89650A}" destId="{4BDAF10C-A296-44F0-9C41-8DF1C0A7B333}" srcOrd="1" destOrd="0" presId="urn:microsoft.com/office/officeart/2005/8/layout/radial2"/>
    <dgm:cxn modelId="{A34FD0C3-6980-4E7E-A2C9-CA3870D44E59}" type="presParOf" srcId="{18929299-A5B5-4CD3-9846-AC89473E4DCE}" destId="{E5346CC8-0FA2-47AF-9974-DEE9AE3A82EB}" srcOrd="5" destOrd="0" presId="urn:microsoft.com/office/officeart/2005/8/layout/radial2"/>
    <dgm:cxn modelId="{F34BBEF8-4A32-47A2-B5DD-84F3E1F8177A}" type="presParOf" srcId="{18929299-A5B5-4CD3-9846-AC89473E4DCE}" destId="{E28B6245-B7A5-4E00-AA28-78E425D995C0}" srcOrd="6" destOrd="0" presId="urn:microsoft.com/office/officeart/2005/8/layout/radial2"/>
    <dgm:cxn modelId="{0B6FDB3C-90C0-4F63-AC84-6E9F5FB93587}" type="presParOf" srcId="{E28B6245-B7A5-4E00-AA28-78E425D995C0}" destId="{0E420858-92B3-493C-8F50-F83A963A7E55}" srcOrd="0" destOrd="0" presId="urn:microsoft.com/office/officeart/2005/8/layout/radial2"/>
    <dgm:cxn modelId="{CD43E3A9-42FE-47D7-BCED-21C1ACD6263F}" type="presParOf" srcId="{E28B6245-B7A5-4E00-AA28-78E425D995C0}" destId="{B5CFBE08-9FE5-4105-BA4C-36164156C4F2}" srcOrd="1" destOrd="0" presId="urn:microsoft.com/office/officeart/2005/8/layout/radial2"/>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2421" cy="457513"/>
          </a:xfrm>
          <a:prstGeom prst="rect">
            <a:avLst/>
          </a:prstGeom>
        </p:spPr>
        <p:txBody>
          <a:bodyPr vert="horz" lIns="89730" tIns="44865" rIns="89730" bIns="44865" rtlCol="0"/>
          <a:lstStyle>
            <a:lvl1pPr algn="l">
              <a:defRPr sz="1200"/>
            </a:lvl1pPr>
          </a:lstStyle>
          <a:p>
            <a:endParaRPr lang="en-US"/>
          </a:p>
        </p:txBody>
      </p:sp>
      <p:sp>
        <p:nvSpPr>
          <p:cNvPr id="3" name="Date Placeholder 2"/>
          <p:cNvSpPr>
            <a:spLocks noGrp="1"/>
          </p:cNvSpPr>
          <p:nvPr>
            <p:ph type="dt" sz="quarter" idx="1"/>
          </p:nvPr>
        </p:nvSpPr>
        <p:spPr>
          <a:xfrm>
            <a:off x="3884027" y="0"/>
            <a:ext cx="2972421" cy="457513"/>
          </a:xfrm>
          <a:prstGeom prst="rect">
            <a:avLst/>
          </a:prstGeom>
        </p:spPr>
        <p:txBody>
          <a:bodyPr vert="horz" lIns="89730" tIns="44865" rIns="89730" bIns="44865" rtlCol="0"/>
          <a:lstStyle>
            <a:lvl1pPr algn="r">
              <a:defRPr sz="1200"/>
            </a:lvl1pPr>
          </a:lstStyle>
          <a:p>
            <a:fld id="{170D62F3-F852-4855-A538-BC489C80CBE5}" type="datetimeFigureOut">
              <a:rPr lang="en-US" smtClean="0"/>
              <a:t>11/21/2016</a:t>
            </a:fld>
            <a:endParaRPr lang="en-US"/>
          </a:p>
        </p:txBody>
      </p:sp>
      <p:sp>
        <p:nvSpPr>
          <p:cNvPr id="4" name="Footer Placeholder 3"/>
          <p:cNvSpPr>
            <a:spLocks noGrp="1"/>
          </p:cNvSpPr>
          <p:nvPr>
            <p:ph type="ftr" sz="quarter" idx="2"/>
          </p:nvPr>
        </p:nvSpPr>
        <p:spPr>
          <a:xfrm>
            <a:off x="1" y="8684926"/>
            <a:ext cx="2972421" cy="457513"/>
          </a:xfrm>
          <a:prstGeom prst="rect">
            <a:avLst/>
          </a:prstGeom>
        </p:spPr>
        <p:txBody>
          <a:bodyPr vert="horz" lIns="89730" tIns="44865" rIns="89730" bIns="44865" rtlCol="0" anchor="b"/>
          <a:lstStyle>
            <a:lvl1pPr algn="l">
              <a:defRPr sz="1200"/>
            </a:lvl1pPr>
          </a:lstStyle>
          <a:p>
            <a:endParaRPr lang="en-US"/>
          </a:p>
        </p:txBody>
      </p:sp>
      <p:sp>
        <p:nvSpPr>
          <p:cNvPr id="5" name="Slide Number Placeholder 4"/>
          <p:cNvSpPr>
            <a:spLocks noGrp="1"/>
          </p:cNvSpPr>
          <p:nvPr>
            <p:ph type="sldNum" sz="quarter" idx="3"/>
          </p:nvPr>
        </p:nvSpPr>
        <p:spPr>
          <a:xfrm>
            <a:off x="3884027" y="8684926"/>
            <a:ext cx="2972421" cy="457513"/>
          </a:xfrm>
          <a:prstGeom prst="rect">
            <a:avLst/>
          </a:prstGeom>
        </p:spPr>
        <p:txBody>
          <a:bodyPr vert="horz" lIns="89730" tIns="44865" rIns="89730" bIns="44865" rtlCol="0" anchor="b"/>
          <a:lstStyle>
            <a:lvl1pPr algn="r">
              <a:defRPr sz="1200"/>
            </a:lvl1pPr>
          </a:lstStyle>
          <a:p>
            <a:fld id="{F4D6D330-C8F5-45BD-BF1D-C33374CD20EF}" type="slidenum">
              <a:rPr lang="en-US" smtClean="0"/>
              <a:t>‹#›</a:t>
            </a:fld>
            <a:endParaRPr lang="en-US"/>
          </a:p>
        </p:txBody>
      </p:sp>
    </p:spTree>
    <p:extLst>
      <p:ext uri="{BB962C8B-B14F-4D97-AF65-F5344CB8AC3E}">
        <p14:creationId xmlns:p14="http://schemas.microsoft.com/office/powerpoint/2010/main" val="15448786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35" tIns="45718" rIns="91435" bIns="45718"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35" tIns="45718" rIns="91435" bIns="45718" rtlCol="0"/>
          <a:lstStyle>
            <a:lvl1pPr algn="r">
              <a:defRPr sz="1200"/>
            </a:lvl1pPr>
          </a:lstStyle>
          <a:p>
            <a:fld id="{4B74CCA7-952C-AF49-B0DB-0059CA483913}" type="datetimeFigureOut">
              <a:rPr lang="en-US" smtClean="0"/>
              <a:pPr/>
              <a:t>11/21/2016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35" tIns="45718" rIns="91435" bIns="45718"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35" tIns="45718" rIns="91435" bIns="4571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35" tIns="45718" rIns="91435" bIns="45718"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35" tIns="45718" rIns="91435" bIns="45718" rtlCol="0" anchor="b"/>
          <a:lstStyle>
            <a:lvl1pPr algn="r">
              <a:defRPr sz="1200"/>
            </a:lvl1pPr>
          </a:lstStyle>
          <a:p>
            <a:fld id="{4AC253FA-296B-454C-B0FF-093AAC0339AE}" type="slidenum">
              <a:rPr lang="en-US" smtClean="0"/>
              <a:pPr/>
              <a:t>‹#›</a:t>
            </a:fld>
            <a:endParaRPr lang="en-US" dirty="0"/>
          </a:p>
        </p:txBody>
      </p:sp>
    </p:spTree>
    <p:extLst>
      <p:ext uri="{BB962C8B-B14F-4D97-AF65-F5344CB8AC3E}">
        <p14:creationId xmlns:p14="http://schemas.microsoft.com/office/powerpoint/2010/main" val="305638198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C253FA-296B-454C-B0FF-093AAC0339AE}" type="slidenum">
              <a:rPr lang="en-US" smtClean="0"/>
              <a:pPr/>
              <a:t>1</a:t>
            </a:fld>
            <a:endParaRPr lang="en-US" dirty="0"/>
          </a:p>
        </p:txBody>
      </p:sp>
    </p:spTree>
    <p:extLst>
      <p:ext uri="{BB962C8B-B14F-4D97-AF65-F5344CB8AC3E}">
        <p14:creationId xmlns:p14="http://schemas.microsoft.com/office/powerpoint/2010/main" val="11084556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4AC253FA-296B-454C-B0FF-093AAC0339AE}" type="slidenum">
              <a:rPr lang="en-US" smtClean="0"/>
              <a:pPr/>
              <a:t>10</a:t>
            </a:fld>
            <a:endParaRPr lang="en-US" dirty="0"/>
          </a:p>
        </p:txBody>
      </p:sp>
    </p:spTree>
    <p:extLst>
      <p:ext uri="{BB962C8B-B14F-4D97-AF65-F5344CB8AC3E}">
        <p14:creationId xmlns:p14="http://schemas.microsoft.com/office/powerpoint/2010/main" val="36362440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C253FA-296B-454C-B0FF-093AAC0339AE}" type="slidenum">
              <a:rPr lang="en-US" smtClean="0"/>
              <a:pPr/>
              <a:t>11</a:t>
            </a:fld>
            <a:endParaRPr lang="en-US" dirty="0"/>
          </a:p>
        </p:txBody>
      </p:sp>
    </p:spTree>
    <p:extLst>
      <p:ext uri="{BB962C8B-B14F-4D97-AF65-F5344CB8AC3E}">
        <p14:creationId xmlns:p14="http://schemas.microsoft.com/office/powerpoint/2010/main" val="25003452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C253FA-296B-454C-B0FF-093AAC0339AE}" type="slidenum">
              <a:rPr lang="en-US" smtClean="0"/>
              <a:pPr/>
              <a:t>12</a:t>
            </a:fld>
            <a:endParaRPr lang="en-US" dirty="0"/>
          </a:p>
        </p:txBody>
      </p:sp>
    </p:spTree>
    <p:extLst>
      <p:ext uri="{BB962C8B-B14F-4D97-AF65-F5344CB8AC3E}">
        <p14:creationId xmlns:p14="http://schemas.microsoft.com/office/powerpoint/2010/main" val="15484544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C253FA-296B-454C-B0FF-093AAC0339AE}" type="slidenum">
              <a:rPr lang="en-US" smtClean="0"/>
              <a:pPr/>
              <a:t>13</a:t>
            </a:fld>
            <a:endParaRPr lang="en-US" dirty="0"/>
          </a:p>
        </p:txBody>
      </p:sp>
    </p:spTree>
    <p:extLst>
      <p:ext uri="{BB962C8B-B14F-4D97-AF65-F5344CB8AC3E}">
        <p14:creationId xmlns:p14="http://schemas.microsoft.com/office/powerpoint/2010/main" val="17385898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AC253FA-296B-454C-B0FF-093AAC0339AE}" type="slidenum">
              <a:rPr lang="en-US" smtClean="0"/>
              <a:pPr/>
              <a:t>14</a:t>
            </a:fld>
            <a:endParaRPr lang="en-US" dirty="0"/>
          </a:p>
        </p:txBody>
      </p:sp>
    </p:spTree>
    <p:extLst>
      <p:ext uri="{BB962C8B-B14F-4D97-AF65-F5344CB8AC3E}">
        <p14:creationId xmlns:p14="http://schemas.microsoft.com/office/powerpoint/2010/main" val="25093408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AC253FA-296B-454C-B0FF-093AAC0339AE}" type="slidenum">
              <a:rPr lang="en-US" smtClean="0"/>
              <a:pPr/>
              <a:t>15</a:t>
            </a:fld>
            <a:endParaRPr lang="en-US" dirty="0"/>
          </a:p>
        </p:txBody>
      </p:sp>
    </p:spTree>
    <p:extLst>
      <p:ext uri="{BB962C8B-B14F-4D97-AF65-F5344CB8AC3E}">
        <p14:creationId xmlns:p14="http://schemas.microsoft.com/office/powerpoint/2010/main" val="22249453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C253FA-296B-454C-B0FF-093AAC0339AE}" type="slidenum">
              <a:rPr lang="en-US" smtClean="0"/>
              <a:pPr/>
              <a:t>21</a:t>
            </a:fld>
            <a:endParaRPr lang="en-US" dirty="0"/>
          </a:p>
        </p:txBody>
      </p:sp>
    </p:spTree>
    <p:extLst>
      <p:ext uri="{BB962C8B-B14F-4D97-AF65-F5344CB8AC3E}">
        <p14:creationId xmlns:p14="http://schemas.microsoft.com/office/powerpoint/2010/main" val="34024203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C253FA-296B-454C-B0FF-093AAC0339AE}" type="slidenum">
              <a:rPr lang="en-US" smtClean="0"/>
              <a:pPr/>
              <a:t>22</a:t>
            </a:fld>
            <a:endParaRPr lang="en-US" dirty="0"/>
          </a:p>
        </p:txBody>
      </p:sp>
    </p:spTree>
    <p:extLst>
      <p:ext uri="{BB962C8B-B14F-4D97-AF65-F5344CB8AC3E}">
        <p14:creationId xmlns:p14="http://schemas.microsoft.com/office/powerpoint/2010/main" val="6173442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C253FA-296B-454C-B0FF-093AAC0339AE}" type="slidenum">
              <a:rPr lang="en-US" smtClean="0"/>
              <a:pPr/>
              <a:t>24</a:t>
            </a:fld>
            <a:endParaRPr lang="en-US" dirty="0"/>
          </a:p>
        </p:txBody>
      </p:sp>
    </p:spTree>
    <p:extLst>
      <p:ext uri="{BB962C8B-B14F-4D97-AF65-F5344CB8AC3E}">
        <p14:creationId xmlns:p14="http://schemas.microsoft.com/office/powerpoint/2010/main" val="25003452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C253FA-296B-454C-B0FF-093AAC0339AE}" type="slidenum">
              <a:rPr lang="en-US" smtClean="0"/>
              <a:pPr/>
              <a:t>25</a:t>
            </a:fld>
            <a:endParaRPr lang="en-US" dirty="0"/>
          </a:p>
        </p:txBody>
      </p:sp>
    </p:spTree>
    <p:extLst>
      <p:ext uri="{BB962C8B-B14F-4D97-AF65-F5344CB8AC3E}">
        <p14:creationId xmlns:p14="http://schemas.microsoft.com/office/powerpoint/2010/main" val="42670926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C253FA-296B-454C-B0FF-093AAC0339AE}" type="slidenum">
              <a:rPr lang="en-US" smtClean="0"/>
              <a:pPr/>
              <a:t>2</a:t>
            </a:fld>
            <a:endParaRPr lang="en-US" dirty="0"/>
          </a:p>
        </p:txBody>
      </p:sp>
    </p:spTree>
    <p:extLst>
      <p:ext uri="{BB962C8B-B14F-4D97-AF65-F5344CB8AC3E}">
        <p14:creationId xmlns:p14="http://schemas.microsoft.com/office/powerpoint/2010/main" val="34396506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C253FA-296B-454C-B0FF-093AAC0339AE}" type="slidenum">
              <a:rPr lang="en-US" smtClean="0"/>
              <a:pPr/>
              <a:t>26</a:t>
            </a:fld>
            <a:endParaRPr lang="en-US" dirty="0"/>
          </a:p>
        </p:txBody>
      </p:sp>
    </p:spTree>
    <p:extLst>
      <p:ext uri="{BB962C8B-B14F-4D97-AF65-F5344CB8AC3E}">
        <p14:creationId xmlns:p14="http://schemas.microsoft.com/office/powerpoint/2010/main" val="40084788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4C6FFF2-044E-4365-BF82-E666CD6AACE2}" type="slidenum">
              <a:rPr lang="en-US" smtClean="0"/>
              <a:pPr/>
              <a:t>27</a:t>
            </a:fld>
            <a:endParaRPr lang="en-US" dirty="0"/>
          </a:p>
        </p:txBody>
      </p:sp>
    </p:spTree>
    <p:extLst>
      <p:ext uri="{BB962C8B-B14F-4D97-AF65-F5344CB8AC3E}">
        <p14:creationId xmlns:p14="http://schemas.microsoft.com/office/powerpoint/2010/main" val="42835430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4C6FFF2-044E-4365-BF82-E666CD6AACE2}" type="slidenum">
              <a:rPr lang="en-US" smtClean="0"/>
              <a:pPr/>
              <a:t>28</a:t>
            </a:fld>
            <a:endParaRPr lang="en-US" dirty="0"/>
          </a:p>
        </p:txBody>
      </p:sp>
    </p:spTree>
    <p:extLst>
      <p:ext uri="{BB962C8B-B14F-4D97-AF65-F5344CB8AC3E}">
        <p14:creationId xmlns:p14="http://schemas.microsoft.com/office/powerpoint/2010/main" val="42835430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endParaRPr lang="en-US" baseline="0" dirty="0" smtClean="0"/>
          </a:p>
        </p:txBody>
      </p:sp>
      <p:sp>
        <p:nvSpPr>
          <p:cNvPr id="4" name="Slide Number Placeholder 3"/>
          <p:cNvSpPr>
            <a:spLocks noGrp="1"/>
          </p:cNvSpPr>
          <p:nvPr>
            <p:ph type="sldNum" sz="quarter" idx="10"/>
          </p:nvPr>
        </p:nvSpPr>
        <p:spPr/>
        <p:txBody>
          <a:bodyPr/>
          <a:lstStyle/>
          <a:p>
            <a:fld id="{84C6FFF2-044E-4365-BF82-E666CD6AACE2}" type="slidenum">
              <a:rPr lang="en-US" smtClean="0"/>
              <a:pPr/>
              <a:t>29</a:t>
            </a:fld>
            <a:endParaRPr lang="en-US" dirty="0"/>
          </a:p>
        </p:txBody>
      </p:sp>
    </p:spTree>
    <p:extLst>
      <p:ext uri="{BB962C8B-B14F-4D97-AF65-F5344CB8AC3E}">
        <p14:creationId xmlns:p14="http://schemas.microsoft.com/office/powerpoint/2010/main" val="2512237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800" b="1" dirty="0"/>
          </a:p>
        </p:txBody>
      </p:sp>
      <p:sp>
        <p:nvSpPr>
          <p:cNvPr id="4" name="Slide Number Placeholder 3"/>
          <p:cNvSpPr>
            <a:spLocks noGrp="1"/>
          </p:cNvSpPr>
          <p:nvPr>
            <p:ph type="sldNum" sz="quarter" idx="10"/>
          </p:nvPr>
        </p:nvSpPr>
        <p:spPr/>
        <p:txBody>
          <a:bodyPr/>
          <a:lstStyle/>
          <a:p>
            <a:fld id="{84C6FFF2-044E-4365-BF82-E666CD6AACE2}" type="slidenum">
              <a:rPr lang="en-US" smtClean="0"/>
              <a:pPr/>
              <a:t>30</a:t>
            </a:fld>
            <a:endParaRPr lang="en-US" dirty="0"/>
          </a:p>
        </p:txBody>
      </p:sp>
    </p:spTree>
    <p:extLst>
      <p:ext uri="{BB962C8B-B14F-4D97-AF65-F5344CB8AC3E}">
        <p14:creationId xmlns:p14="http://schemas.microsoft.com/office/powerpoint/2010/main" val="42099562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84C6FFF2-044E-4365-BF82-E666CD6AACE2}" type="slidenum">
              <a:rPr lang="en-US" smtClean="0"/>
              <a:pPr/>
              <a:t>31</a:t>
            </a:fld>
            <a:endParaRPr lang="en-US" dirty="0"/>
          </a:p>
        </p:txBody>
      </p:sp>
    </p:spTree>
    <p:extLst>
      <p:ext uri="{BB962C8B-B14F-4D97-AF65-F5344CB8AC3E}">
        <p14:creationId xmlns:p14="http://schemas.microsoft.com/office/powerpoint/2010/main" val="2512237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800" b="1" dirty="0"/>
          </a:p>
        </p:txBody>
      </p:sp>
      <p:sp>
        <p:nvSpPr>
          <p:cNvPr id="4" name="Slide Number Placeholder 3"/>
          <p:cNvSpPr>
            <a:spLocks noGrp="1"/>
          </p:cNvSpPr>
          <p:nvPr>
            <p:ph type="sldNum" sz="quarter" idx="10"/>
          </p:nvPr>
        </p:nvSpPr>
        <p:spPr/>
        <p:txBody>
          <a:bodyPr/>
          <a:lstStyle/>
          <a:p>
            <a:fld id="{84C6FFF2-044E-4365-BF82-E666CD6AACE2}" type="slidenum">
              <a:rPr lang="en-US" smtClean="0"/>
              <a:pPr/>
              <a:t>32</a:t>
            </a:fld>
            <a:endParaRPr lang="en-US" dirty="0"/>
          </a:p>
        </p:txBody>
      </p:sp>
    </p:spTree>
    <p:extLst>
      <p:ext uri="{BB962C8B-B14F-4D97-AF65-F5344CB8AC3E}">
        <p14:creationId xmlns:p14="http://schemas.microsoft.com/office/powerpoint/2010/main" val="39581826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AC253FA-296B-454C-B0FF-093AAC0339AE}" type="slidenum">
              <a:rPr lang="en-US" smtClean="0"/>
              <a:pPr/>
              <a:t>33</a:t>
            </a:fld>
            <a:endParaRPr lang="en-US" dirty="0"/>
          </a:p>
        </p:txBody>
      </p:sp>
    </p:spTree>
    <p:extLst>
      <p:ext uri="{BB962C8B-B14F-4D97-AF65-F5344CB8AC3E}">
        <p14:creationId xmlns:p14="http://schemas.microsoft.com/office/powerpoint/2010/main" val="41151489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C253FA-296B-454C-B0FF-093AAC0339AE}" type="slidenum">
              <a:rPr lang="en-US" smtClean="0"/>
              <a:pPr/>
              <a:t>34</a:t>
            </a:fld>
            <a:endParaRPr lang="en-US" dirty="0"/>
          </a:p>
        </p:txBody>
      </p:sp>
    </p:spTree>
    <p:extLst>
      <p:ext uri="{BB962C8B-B14F-4D97-AF65-F5344CB8AC3E}">
        <p14:creationId xmlns:p14="http://schemas.microsoft.com/office/powerpoint/2010/main" val="10243448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solidFill>
                  <a:prstClr val="black"/>
                </a:solidFill>
                <a:latin typeface="Arial" panose="020B0604020202020204"/>
              </a:rPr>
              <a:pPr/>
              <a:t>35</a:t>
            </a:fld>
            <a:endParaRPr lang="en-US">
              <a:solidFill>
                <a:prstClr val="black"/>
              </a:solidFill>
              <a:latin typeface="Arial" panose="020B0604020202020204"/>
            </a:endParaRPr>
          </a:p>
        </p:txBody>
      </p:sp>
    </p:spTree>
    <p:extLst>
      <p:ext uri="{BB962C8B-B14F-4D97-AF65-F5344CB8AC3E}">
        <p14:creationId xmlns:p14="http://schemas.microsoft.com/office/powerpoint/2010/main" val="31520594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1843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09" indent="-285734" eaLnBrk="0" hangingPunct="0">
              <a:defRPr sz="2400">
                <a:solidFill>
                  <a:schemeClr val="tx1"/>
                </a:solidFill>
                <a:latin typeface="Arial" pitchFamily="34" charset="0"/>
                <a:ea typeface="ＭＳ Ｐゴシック" pitchFamily="34" charset="-128"/>
              </a:defRPr>
            </a:lvl2pPr>
            <a:lvl3pPr marL="1142937" indent="-228587" eaLnBrk="0" hangingPunct="0">
              <a:defRPr sz="2400">
                <a:solidFill>
                  <a:schemeClr val="tx1"/>
                </a:solidFill>
                <a:latin typeface="Arial" pitchFamily="34" charset="0"/>
                <a:ea typeface="ＭＳ Ｐゴシック" pitchFamily="34" charset="-128"/>
              </a:defRPr>
            </a:lvl3pPr>
            <a:lvl4pPr marL="1600112" indent="-228587" eaLnBrk="0" hangingPunct="0">
              <a:defRPr sz="2400">
                <a:solidFill>
                  <a:schemeClr val="tx1"/>
                </a:solidFill>
                <a:latin typeface="Arial" pitchFamily="34" charset="0"/>
                <a:ea typeface="ＭＳ Ｐゴシック" pitchFamily="34" charset="-128"/>
              </a:defRPr>
            </a:lvl4pPr>
            <a:lvl5pPr marL="2057287" indent="-228587" eaLnBrk="0" hangingPunct="0">
              <a:defRPr sz="2400">
                <a:solidFill>
                  <a:schemeClr val="tx1"/>
                </a:solidFill>
                <a:latin typeface="Arial" pitchFamily="34" charset="0"/>
                <a:ea typeface="ＭＳ Ｐゴシック" pitchFamily="34" charset="-128"/>
              </a:defRPr>
            </a:lvl5pPr>
            <a:lvl6pPr marL="2514461" indent="-228587" defTabSz="457175"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635" indent="-228587" defTabSz="457175"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8810" indent="-228587" defTabSz="457175"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5985" indent="-228587" defTabSz="457175"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CFC243D9-7227-463E-9491-F3C713F6BE62}" type="slidenum">
              <a:rPr lang="en-US" altLang="en-US" sz="1200">
                <a:latin typeface="Calibri" pitchFamily="34" charset="0"/>
              </a:rPr>
              <a:pPr eaLnBrk="1" hangingPunct="1"/>
              <a:t>3</a:t>
            </a:fld>
            <a:endParaRPr lang="en-US" altLang="en-US" sz="1200">
              <a:latin typeface="Calibri" pitchFamily="34" charset="0"/>
            </a:endParaRPr>
          </a:p>
        </p:txBody>
      </p:sp>
    </p:spTree>
    <p:extLst>
      <p:ext uri="{BB962C8B-B14F-4D97-AF65-F5344CB8AC3E}">
        <p14:creationId xmlns:p14="http://schemas.microsoft.com/office/powerpoint/2010/main" val="16620674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36</a:t>
            </a:fld>
            <a:endParaRPr lang="en-US"/>
          </a:p>
        </p:txBody>
      </p:sp>
    </p:spTree>
    <p:extLst>
      <p:ext uri="{BB962C8B-B14F-4D97-AF65-F5344CB8AC3E}">
        <p14:creationId xmlns:p14="http://schemas.microsoft.com/office/powerpoint/2010/main" val="118917019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37</a:t>
            </a:fld>
            <a:endParaRPr lang="en-US"/>
          </a:p>
        </p:txBody>
      </p:sp>
    </p:spTree>
    <p:extLst>
      <p:ext uri="{BB962C8B-B14F-4D97-AF65-F5344CB8AC3E}">
        <p14:creationId xmlns:p14="http://schemas.microsoft.com/office/powerpoint/2010/main" val="90707717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solidFill>
                  <a:prstClr val="black"/>
                </a:solidFill>
                <a:latin typeface="Arial" panose="020B0604020202020204"/>
              </a:rPr>
              <a:pPr/>
              <a:t>38</a:t>
            </a:fld>
            <a:endParaRPr lang="en-US">
              <a:solidFill>
                <a:prstClr val="black"/>
              </a:solidFill>
              <a:latin typeface="Arial" panose="020B0604020202020204"/>
            </a:endParaRPr>
          </a:p>
        </p:txBody>
      </p:sp>
    </p:spTree>
    <p:extLst>
      <p:ext uri="{BB962C8B-B14F-4D97-AF65-F5344CB8AC3E}">
        <p14:creationId xmlns:p14="http://schemas.microsoft.com/office/powerpoint/2010/main" val="52460875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B8796F01-7154-41E0-B48B-A6921757531A}" type="slidenum">
              <a:rPr lang="en-US" smtClean="0"/>
              <a:pPr/>
              <a:t>39</a:t>
            </a:fld>
            <a:endParaRPr lang="en-US"/>
          </a:p>
        </p:txBody>
      </p:sp>
    </p:spTree>
    <p:extLst>
      <p:ext uri="{BB962C8B-B14F-4D97-AF65-F5344CB8AC3E}">
        <p14:creationId xmlns:p14="http://schemas.microsoft.com/office/powerpoint/2010/main" val="84923572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C253FA-296B-454C-B0FF-093AAC0339AE}" type="slidenum">
              <a:rPr lang="en-US" smtClean="0"/>
              <a:pPr/>
              <a:t>40</a:t>
            </a:fld>
            <a:endParaRPr lang="en-US" dirty="0"/>
          </a:p>
        </p:txBody>
      </p:sp>
    </p:spTree>
    <p:extLst>
      <p:ext uri="{BB962C8B-B14F-4D97-AF65-F5344CB8AC3E}">
        <p14:creationId xmlns:p14="http://schemas.microsoft.com/office/powerpoint/2010/main" val="213791140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solidFill>
                  <a:prstClr val="black"/>
                </a:solidFill>
                <a:latin typeface="Arial" panose="020B0604020202020204"/>
              </a:rPr>
              <a:pPr/>
              <a:t>41</a:t>
            </a:fld>
            <a:endParaRPr lang="en-US">
              <a:solidFill>
                <a:prstClr val="black"/>
              </a:solidFill>
              <a:latin typeface="Arial" panose="020B0604020202020204"/>
            </a:endParaRPr>
          </a:p>
        </p:txBody>
      </p:sp>
    </p:spTree>
    <p:extLst>
      <p:ext uri="{BB962C8B-B14F-4D97-AF65-F5344CB8AC3E}">
        <p14:creationId xmlns:p14="http://schemas.microsoft.com/office/powerpoint/2010/main" val="245355666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42</a:t>
            </a:fld>
            <a:endParaRPr lang="en-US"/>
          </a:p>
        </p:txBody>
      </p:sp>
    </p:spTree>
    <p:extLst>
      <p:ext uri="{BB962C8B-B14F-4D97-AF65-F5344CB8AC3E}">
        <p14:creationId xmlns:p14="http://schemas.microsoft.com/office/powerpoint/2010/main" val="93097847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B8796F01-7154-41E0-B48B-A6921757531A}" type="slidenum">
              <a:rPr lang="en-US" smtClean="0"/>
              <a:pPr/>
              <a:t>43</a:t>
            </a:fld>
            <a:endParaRPr lang="en-US"/>
          </a:p>
        </p:txBody>
      </p:sp>
    </p:spTree>
    <p:extLst>
      <p:ext uri="{BB962C8B-B14F-4D97-AF65-F5344CB8AC3E}">
        <p14:creationId xmlns:p14="http://schemas.microsoft.com/office/powerpoint/2010/main" val="266897065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B8796F01-7154-41E0-B48B-A6921757531A}" type="slidenum">
              <a:rPr lang="en-US" smtClean="0"/>
              <a:pPr/>
              <a:t>44</a:t>
            </a:fld>
            <a:endParaRPr lang="en-US"/>
          </a:p>
        </p:txBody>
      </p:sp>
    </p:spTree>
    <p:extLst>
      <p:ext uri="{BB962C8B-B14F-4D97-AF65-F5344CB8AC3E}">
        <p14:creationId xmlns:p14="http://schemas.microsoft.com/office/powerpoint/2010/main" val="199041459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45</a:t>
            </a:fld>
            <a:endParaRPr lang="en-US"/>
          </a:p>
        </p:txBody>
      </p:sp>
    </p:spTree>
    <p:extLst>
      <p:ext uri="{BB962C8B-B14F-4D97-AF65-F5344CB8AC3E}">
        <p14:creationId xmlns:p14="http://schemas.microsoft.com/office/powerpoint/2010/main" val="40899368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C253FA-296B-454C-B0FF-093AAC0339AE}" type="slidenum">
              <a:rPr lang="en-US" smtClean="0"/>
              <a:pPr/>
              <a:t>4</a:t>
            </a:fld>
            <a:endParaRPr lang="en-US" dirty="0"/>
          </a:p>
        </p:txBody>
      </p:sp>
    </p:spTree>
    <p:extLst>
      <p:ext uri="{BB962C8B-B14F-4D97-AF65-F5344CB8AC3E}">
        <p14:creationId xmlns:p14="http://schemas.microsoft.com/office/powerpoint/2010/main" val="72655738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C253FA-296B-454C-B0FF-093AAC0339AE}" type="slidenum">
              <a:rPr lang="en-US" smtClean="0"/>
              <a:pPr/>
              <a:t>46</a:t>
            </a:fld>
            <a:endParaRPr lang="en-US" dirty="0"/>
          </a:p>
        </p:txBody>
      </p:sp>
    </p:spTree>
    <p:extLst>
      <p:ext uri="{BB962C8B-B14F-4D97-AF65-F5344CB8AC3E}">
        <p14:creationId xmlns:p14="http://schemas.microsoft.com/office/powerpoint/2010/main" val="346863715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C253FA-296B-454C-B0FF-093AAC0339AE}" type="slidenum">
              <a:rPr lang="en-US" smtClean="0"/>
              <a:pPr/>
              <a:t>47</a:t>
            </a:fld>
            <a:endParaRPr lang="en-US" dirty="0"/>
          </a:p>
        </p:txBody>
      </p:sp>
    </p:spTree>
    <p:extLst>
      <p:ext uri="{BB962C8B-B14F-4D97-AF65-F5344CB8AC3E}">
        <p14:creationId xmlns:p14="http://schemas.microsoft.com/office/powerpoint/2010/main" val="29730679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C253FA-296B-454C-B0FF-093AAC0339AE}" type="slidenum">
              <a:rPr lang="en-US" smtClean="0"/>
              <a:pPr/>
              <a:t>5</a:t>
            </a:fld>
            <a:endParaRPr lang="en-US" dirty="0"/>
          </a:p>
        </p:txBody>
      </p:sp>
    </p:spTree>
    <p:extLst>
      <p:ext uri="{BB962C8B-B14F-4D97-AF65-F5344CB8AC3E}">
        <p14:creationId xmlns:p14="http://schemas.microsoft.com/office/powerpoint/2010/main" val="465223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C253FA-296B-454C-B0FF-093AAC0339AE}" type="slidenum">
              <a:rPr lang="en-US" smtClean="0"/>
              <a:pPr/>
              <a:t>6</a:t>
            </a:fld>
            <a:endParaRPr lang="en-US" dirty="0"/>
          </a:p>
        </p:txBody>
      </p:sp>
    </p:spTree>
    <p:extLst>
      <p:ext uri="{BB962C8B-B14F-4D97-AF65-F5344CB8AC3E}">
        <p14:creationId xmlns:p14="http://schemas.microsoft.com/office/powerpoint/2010/main" val="36362440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C253FA-296B-454C-B0FF-093AAC0339AE}" type="slidenum">
              <a:rPr lang="en-US" smtClean="0"/>
              <a:pPr/>
              <a:t>7</a:t>
            </a:fld>
            <a:endParaRPr lang="en-US" dirty="0"/>
          </a:p>
        </p:txBody>
      </p:sp>
    </p:spTree>
    <p:extLst>
      <p:ext uri="{BB962C8B-B14F-4D97-AF65-F5344CB8AC3E}">
        <p14:creationId xmlns:p14="http://schemas.microsoft.com/office/powerpoint/2010/main" val="36362440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4AC253FA-296B-454C-B0FF-093AAC0339AE}" type="slidenum">
              <a:rPr lang="en-US" smtClean="0"/>
              <a:pPr/>
              <a:t>8</a:t>
            </a:fld>
            <a:endParaRPr lang="en-US" dirty="0"/>
          </a:p>
        </p:txBody>
      </p:sp>
    </p:spTree>
    <p:extLst>
      <p:ext uri="{BB962C8B-B14F-4D97-AF65-F5344CB8AC3E}">
        <p14:creationId xmlns:p14="http://schemas.microsoft.com/office/powerpoint/2010/main" val="36362440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4AC253FA-296B-454C-B0FF-093AAC0339AE}" type="slidenum">
              <a:rPr lang="en-US" smtClean="0"/>
              <a:pPr/>
              <a:t>9</a:t>
            </a:fld>
            <a:endParaRPr lang="en-US" dirty="0"/>
          </a:p>
        </p:txBody>
      </p:sp>
    </p:spTree>
    <p:extLst>
      <p:ext uri="{BB962C8B-B14F-4D97-AF65-F5344CB8AC3E}">
        <p14:creationId xmlns:p14="http://schemas.microsoft.com/office/powerpoint/2010/main" val="36362440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A1BCDB9-5335-453B-B047-30AA26690D52}" type="datetimeFigureOut">
              <a:rPr lang="en-US" smtClean="0"/>
              <a:pPr/>
              <a:t>11/21/2016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7EC1A45-E175-4871-824C-DBCE38251A11}" type="slidenum">
              <a:rPr lang="en-US" smtClean="0"/>
              <a:pPr/>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6364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A1BCDB9-5335-453B-B047-30AA26690D52}" type="datetimeFigureOut">
              <a:rPr lang="en-US" smtClean="0"/>
              <a:pPr/>
              <a:t>11/21/2016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7EC1A45-E175-4871-824C-DBCE38251A11}" type="slidenum">
              <a:rPr lang="en-US" smtClean="0"/>
              <a:pPr/>
              <a:t>‹#›</a:t>
            </a:fld>
            <a:endParaRPr lang="en-US" dirty="0"/>
          </a:p>
        </p:txBody>
      </p:sp>
    </p:spTree>
    <p:extLst>
      <p:ext uri="{BB962C8B-B14F-4D97-AF65-F5344CB8AC3E}">
        <p14:creationId xmlns:p14="http://schemas.microsoft.com/office/powerpoint/2010/main" val="36709712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A1BCDB9-5335-453B-B047-30AA26690D52}" type="datetimeFigureOut">
              <a:rPr lang="en-US" smtClean="0"/>
              <a:pPr/>
              <a:t>11/21/2016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7EC1A45-E175-4871-824C-DBCE38251A11}" type="slidenum">
              <a:rPr lang="en-US" smtClean="0"/>
              <a:pPr/>
              <a:t>‹#›</a:t>
            </a:fld>
            <a:endParaRPr lang="en-US" dirty="0"/>
          </a:p>
        </p:txBody>
      </p:sp>
    </p:spTree>
    <p:extLst>
      <p:ext uri="{BB962C8B-B14F-4D97-AF65-F5344CB8AC3E}">
        <p14:creationId xmlns:p14="http://schemas.microsoft.com/office/powerpoint/2010/main" val="12585163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4" name="Content Placeholder 2"/>
          <p:cNvSpPr>
            <a:spLocks noGrp="1"/>
          </p:cNvSpPr>
          <p:nvPr>
            <p:ph idx="10"/>
          </p:nvPr>
        </p:nvSpPr>
        <p:spPr bwMode="gray">
          <a:xfrm>
            <a:off x="493959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1"/>
          </p:nvPr>
        </p:nvSpPr>
        <p:spPr/>
        <p:txBody>
          <a:body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19635973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A1BCDB9-5335-453B-B047-30AA26690D52}" type="datetimeFigureOut">
              <a:rPr lang="en-US" smtClean="0"/>
              <a:pPr/>
              <a:t>11/21/2016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7EC1A45-E175-4871-824C-DBCE38251A11}" type="slidenum">
              <a:rPr lang="en-US" smtClean="0"/>
              <a:pPr/>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90667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A1BCDB9-5335-453B-B047-30AA26690D52}" type="datetimeFigureOut">
              <a:rPr lang="en-US" smtClean="0"/>
              <a:pPr/>
              <a:t>11/21/2016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7EC1A45-E175-4871-824C-DBCE38251A11}" type="slidenum">
              <a:rPr lang="en-US" smtClean="0"/>
              <a:pPr/>
              <a:t>‹#›</a:t>
            </a:fld>
            <a:endParaRPr lang="en-US" dirty="0"/>
          </a:p>
        </p:txBody>
      </p:sp>
    </p:spTree>
    <p:extLst>
      <p:ext uri="{BB962C8B-B14F-4D97-AF65-F5344CB8AC3E}">
        <p14:creationId xmlns:p14="http://schemas.microsoft.com/office/powerpoint/2010/main" val="42902316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A1BCDB9-5335-453B-B047-30AA26690D52}" type="datetimeFigureOut">
              <a:rPr lang="en-US" smtClean="0"/>
              <a:pPr/>
              <a:t>11/21/2016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7EC1A45-E175-4871-824C-DBCE38251A11}" type="slidenum">
              <a:rPr lang="en-US" smtClean="0"/>
              <a:pPr/>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07197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A1BCDB9-5335-453B-B047-30AA26690D52}" type="datetimeFigureOut">
              <a:rPr lang="en-US" smtClean="0"/>
              <a:pPr/>
              <a:t>11/21/2016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7EC1A45-E175-4871-824C-DBCE38251A11}" type="slidenum">
              <a:rPr lang="en-US" smtClean="0"/>
              <a:pPr/>
              <a:t>‹#›</a:t>
            </a:fld>
            <a:endParaRPr lang="en-US" dirty="0"/>
          </a:p>
        </p:txBody>
      </p:sp>
    </p:spTree>
    <p:extLst>
      <p:ext uri="{BB962C8B-B14F-4D97-AF65-F5344CB8AC3E}">
        <p14:creationId xmlns:p14="http://schemas.microsoft.com/office/powerpoint/2010/main" val="9043550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2960" y="2582334"/>
            <a:ext cx="370332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440" y="2582334"/>
            <a:ext cx="370332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A1BCDB9-5335-453B-B047-30AA26690D52}" type="datetimeFigureOut">
              <a:rPr lang="en-US" smtClean="0"/>
              <a:pPr/>
              <a:t>11/21/2016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7EC1A45-E175-4871-824C-DBCE38251A11}" type="slidenum">
              <a:rPr lang="en-US" smtClean="0"/>
              <a:pPr/>
              <a:t>‹#›</a:t>
            </a:fld>
            <a:endParaRPr lang="en-US" dirty="0"/>
          </a:p>
        </p:txBody>
      </p:sp>
    </p:spTree>
    <p:extLst>
      <p:ext uri="{BB962C8B-B14F-4D97-AF65-F5344CB8AC3E}">
        <p14:creationId xmlns:p14="http://schemas.microsoft.com/office/powerpoint/2010/main" val="15577909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A1BCDB9-5335-453B-B047-30AA26690D52}" type="datetimeFigureOut">
              <a:rPr lang="en-US" smtClean="0"/>
              <a:pPr/>
              <a:t>11/21/2016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7EC1A45-E175-4871-824C-DBCE38251A11}" type="slidenum">
              <a:rPr lang="en-US" smtClean="0"/>
              <a:pPr/>
              <a:t>‹#›</a:t>
            </a:fld>
            <a:endParaRPr lang="en-US" dirty="0"/>
          </a:p>
        </p:txBody>
      </p:sp>
    </p:spTree>
    <p:extLst>
      <p:ext uri="{BB962C8B-B14F-4D97-AF65-F5344CB8AC3E}">
        <p14:creationId xmlns:p14="http://schemas.microsoft.com/office/powerpoint/2010/main" val="23281851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AA1BCDB9-5335-453B-B047-30AA26690D52}" type="datetimeFigureOut">
              <a:rPr lang="en-US" smtClean="0"/>
              <a:pPr/>
              <a:t>11/21/2016</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87EC1A45-E175-4871-824C-DBCE38251A11}" type="slidenum">
              <a:rPr lang="en-US" smtClean="0"/>
              <a:pPr/>
              <a:t>‹#›</a:t>
            </a:fld>
            <a:endParaRPr lang="en-US" dirty="0"/>
          </a:p>
        </p:txBody>
      </p:sp>
    </p:spTree>
    <p:extLst>
      <p:ext uri="{BB962C8B-B14F-4D97-AF65-F5344CB8AC3E}">
        <p14:creationId xmlns:p14="http://schemas.microsoft.com/office/powerpoint/2010/main" val="17256290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A1BCDB9-5335-453B-B047-30AA26690D52}" type="datetimeFigureOut">
              <a:rPr lang="en-US" smtClean="0"/>
              <a:pPr/>
              <a:t>11/21/2016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7EC1A45-E175-4871-824C-DBCE38251A11}" type="slidenum">
              <a:rPr lang="en-US" smtClean="0"/>
              <a:pPr/>
              <a:t>‹#›</a:t>
            </a:fld>
            <a:endParaRPr lang="en-US" dirty="0"/>
          </a:p>
        </p:txBody>
      </p:sp>
    </p:spTree>
    <p:extLst>
      <p:ext uri="{BB962C8B-B14F-4D97-AF65-F5344CB8AC3E}">
        <p14:creationId xmlns:p14="http://schemas.microsoft.com/office/powerpoint/2010/main" val="1200901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AA1BCDB9-5335-453B-B047-30AA26690D52}" type="datetimeFigureOut">
              <a:rPr lang="en-US" smtClean="0"/>
              <a:pPr/>
              <a:t>11/21/2016</a:t>
            </a:fld>
            <a:endParaRPr lang="en-US" dirty="0"/>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dirty="0">
              <a:solidFill>
                <a:srgbClr val="696464"/>
              </a:solidFill>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87EC1A45-E175-4871-824C-DBCE38251A11}" type="slidenum">
              <a:rPr lang="en-US" smtClean="0">
                <a:solidFill>
                  <a:srgbClr val="696464"/>
                </a:solidFill>
              </a:rPr>
              <a:pPr/>
              <a:t>‹#›</a:t>
            </a:fld>
            <a:endParaRPr lang="en-US" dirty="0">
              <a:solidFill>
                <a:srgbClr val="696464"/>
              </a:solidFill>
            </a:endParaRPr>
          </a:p>
        </p:txBody>
      </p:sp>
    </p:spTree>
    <p:extLst>
      <p:ext uri="{BB962C8B-B14F-4D97-AF65-F5344CB8AC3E}">
        <p14:creationId xmlns:p14="http://schemas.microsoft.com/office/powerpoint/2010/main" val="1581760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5234"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A1BCDB9-5335-453B-B047-30AA26690D52}" type="datetimeFigureOut">
              <a:rPr lang="en-US" smtClean="0"/>
              <a:pPr/>
              <a:t>11/21/2016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7EC1A45-E175-4871-824C-DBCE38251A11}" type="slidenum">
              <a:rPr lang="en-US" smtClean="0"/>
              <a:pPr/>
              <a:t>‹#›</a:t>
            </a:fld>
            <a:endParaRPr lang="en-US" dirty="0"/>
          </a:p>
        </p:txBody>
      </p:sp>
    </p:spTree>
    <p:extLst>
      <p:ext uri="{BB962C8B-B14F-4D97-AF65-F5344CB8AC3E}">
        <p14:creationId xmlns:p14="http://schemas.microsoft.com/office/powerpoint/2010/main" val="34265501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A1BCDB9-5335-453B-B047-30AA26690D52}" type="datetimeFigureOut">
              <a:rPr lang="en-US" smtClean="0"/>
              <a:pPr/>
              <a:t>11/21/2016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7EC1A45-E175-4871-824C-DBCE38251A11}" type="slidenum">
              <a:rPr lang="en-US" smtClean="0"/>
              <a:pPr/>
              <a:t>‹#›</a:t>
            </a:fld>
            <a:endParaRPr lang="en-US" dirty="0"/>
          </a:p>
        </p:txBody>
      </p:sp>
    </p:spTree>
    <p:extLst>
      <p:ext uri="{BB962C8B-B14F-4D97-AF65-F5344CB8AC3E}">
        <p14:creationId xmlns:p14="http://schemas.microsoft.com/office/powerpoint/2010/main" val="24073566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A1BCDB9-5335-453B-B047-30AA26690D52}" type="datetimeFigureOut">
              <a:rPr lang="en-US" smtClean="0"/>
              <a:pPr/>
              <a:t>11/21/2016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7EC1A45-E175-4871-824C-DBCE38251A11}" type="slidenum">
              <a:rPr lang="en-US" smtClean="0"/>
              <a:pPr/>
              <a:t>‹#›</a:t>
            </a:fld>
            <a:endParaRPr lang="en-US" dirty="0"/>
          </a:p>
        </p:txBody>
      </p:sp>
    </p:spTree>
    <p:extLst>
      <p:ext uri="{BB962C8B-B14F-4D97-AF65-F5344CB8AC3E}">
        <p14:creationId xmlns:p14="http://schemas.microsoft.com/office/powerpoint/2010/main" val="21781511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4" name="Content Placeholder 2"/>
          <p:cNvSpPr>
            <a:spLocks noGrp="1"/>
          </p:cNvSpPr>
          <p:nvPr>
            <p:ph idx="10"/>
          </p:nvPr>
        </p:nvSpPr>
        <p:spPr bwMode="gray">
          <a:xfrm>
            <a:off x="493959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1"/>
          </p:nvPr>
        </p:nvSpPr>
        <p:spPr/>
        <p:txBody>
          <a:bodyPr/>
          <a:lstStyle/>
          <a:p>
            <a:fld id="{F3477EC8-074D-41C4-94AE-E9EA7CEEA348}" type="slidenum">
              <a:rPr lang="en-US" smtClean="0"/>
              <a:pPr/>
              <a:t>‹#›</a:t>
            </a:fld>
            <a:endParaRPr lang="en-US" dirty="0"/>
          </a:p>
        </p:txBody>
      </p:sp>
    </p:spTree>
    <p:extLst>
      <p:ext uri="{BB962C8B-B14F-4D97-AF65-F5344CB8AC3E}">
        <p14:creationId xmlns:p14="http://schemas.microsoft.com/office/powerpoint/2010/main" val="20547514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A1BCDB9-5335-453B-B047-30AA26690D52}" type="datetimeFigureOut">
              <a:rPr lang="en-US" smtClean="0"/>
              <a:pPr/>
              <a:t>11/21/2016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7EC1A45-E175-4871-824C-DBCE38251A11}" type="slidenum">
              <a:rPr lang="en-US" smtClean="0"/>
              <a:pPr/>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94297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A1BCDB9-5335-453B-B047-30AA26690D52}" type="datetimeFigureOut">
              <a:rPr lang="en-US" smtClean="0"/>
              <a:pPr/>
              <a:t>11/21/2016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7EC1A45-E175-4871-824C-DBCE38251A11}" type="slidenum">
              <a:rPr lang="en-US" smtClean="0"/>
              <a:pPr/>
              <a:t>‹#›</a:t>
            </a:fld>
            <a:endParaRPr lang="en-US" dirty="0"/>
          </a:p>
        </p:txBody>
      </p:sp>
    </p:spTree>
    <p:extLst>
      <p:ext uri="{BB962C8B-B14F-4D97-AF65-F5344CB8AC3E}">
        <p14:creationId xmlns:p14="http://schemas.microsoft.com/office/powerpoint/2010/main" val="23075012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2960" y="2582334"/>
            <a:ext cx="370332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440" y="2582334"/>
            <a:ext cx="370332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A1BCDB9-5335-453B-B047-30AA26690D52}" type="datetimeFigureOut">
              <a:rPr lang="en-US" smtClean="0"/>
              <a:pPr/>
              <a:t>11/21/2016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7EC1A45-E175-4871-824C-DBCE38251A11}" type="slidenum">
              <a:rPr lang="en-US" smtClean="0"/>
              <a:pPr/>
              <a:t>‹#›</a:t>
            </a:fld>
            <a:endParaRPr lang="en-US" dirty="0"/>
          </a:p>
        </p:txBody>
      </p:sp>
    </p:spTree>
    <p:extLst>
      <p:ext uri="{BB962C8B-B14F-4D97-AF65-F5344CB8AC3E}">
        <p14:creationId xmlns:p14="http://schemas.microsoft.com/office/powerpoint/2010/main" val="35009900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A1BCDB9-5335-453B-B047-30AA26690D52}" type="datetimeFigureOut">
              <a:rPr lang="en-US" smtClean="0"/>
              <a:pPr/>
              <a:t>11/21/2016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7EC1A45-E175-4871-824C-DBCE38251A11}" type="slidenum">
              <a:rPr lang="en-US" smtClean="0"/>
              <a:pPr/>
              <a:t>‹#›</a:t>
            </a:fld>
            <a:endParaRPr lang="en-US" dirty="0"/>
          </a:p>
        </p:txBody>
      </p:sp>
    </p:spTree>
    <p:extLst>
      <p:ext uri="{BB962C8B-B14F-4D97-AF65-F5344CB8AC3E}">
        <p14:creationId xmlns:p14="http://schemas.microsoft.com/office/powerpoint/2010/main" val="24501934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AA1BCDB9-5335-453B-B047-30AA26690D52}" type="datetimeFigureOut">
              <a:rPr lang="en-US" smtClean="0"/>
              <a:pPr/>
              <a:t>11/21/2016</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87EC1A45-E175-4871-824C-DBCE38251A11}" type="slidenum">
              <a:rPr lang="en-US" smtClean="0"/>
              <a:pPr/>
              <a:t>‹#›</a:t>
            </a:fld>
            <a:endParaRPr lang="en-US" dirty="0"/>
          </a:p>
        </p:txBody>
      </p:sp>
    </p:spTree>
    <p:extLst>
      <p:ext uri="{BB962C8B-B14F-4D97-AF65-F5344CB8AC3E}">
        <p14:creationId xmlns:p14="http://schemas.microsoft.com/office/powerpoint/2010/main" val="30954553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AA1BCDB9-5335-453B-B047-30AA26690D52}" type="datetimeFigureOut">
              <a:rPr lang="en-US" smtClean="0"/>
              <a:pPr/>
              <a:t>11/21/2016</a:t>
            </a:fld>
            <a:endParaRPr lang="en-US" dirty="0"/>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87EC1A45-E175-4871-824C-DBCE38251A11}" type="slidenum">
              <a:rPr lang="en-US" smtClean="0"/>
              <a:pPr/>
              <a:t>‹#›</a:t>
            </a:fld>
            <a:endParaRPr lang="en-US" dirty="0"/>
          </a:p>
        </p:txBody>
      </p:sp>
    </p:spTree>
    <p:extLst>
      <p:ext uri="{BB962C8B-B14F-4D97-AF65-F5344CB8AC3E}">
        <p14:creationId xmlns:p14="http://schemas.microsoft.com/office/powerpoint/2010/main" val="34474814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5234"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A1BCDB9-5335-453B-B047-30AA26690D52}" type="datetimeFigureOut">
              <a:rPr lang="en-US" smtClean="0"/>
              <a:pPr/>
              <a:t>11/21/2016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7EC1A45-E175-4871-824C-DBCE38251A11}" type="slidenum">
              <a:rPr lang="en-US" smtClean="0"/>
              <a:pPr/>
              <a:t>‹#›</a:t>
            </a:fld>
            <a:endParaRPr lang="en-US" dirty="0"/>
          </a:p>
        </p:txBody>
      </p:sp>
    </p:spTree>
    <p:extLst>
      <p:ext uri="{BB962C8B-B14F-4D97-AF65-F5344CB8AC3E}">
        <p14:creationId xmlns:p14="http://schemas.microsoft.com/office/powerpoint/2010/main" val="23777705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AA1BCDB9-5335-453B-B047-30AA26690D52}" type="datetimeFigureOut">
              <a:rPr lang="en-US" smtClean="0"/>
              <a:pPr/>
              <a:t>11/21/2016</a:t>
            </a:fld>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87EC1A45-E175-4871-824C-DBCE38251A11}" type="slidenum">
              <a:rPr lang="en-US" smtClean="0"/>
              <a:pPr/>
              <a:t>‹#›</a:t>
            </a:fld>
            <a:endParaRPr lang="en-US" dirty="0"/>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8414982"/>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 id="2147483803" r:id="rId12"/>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solidFill>
                <a:prstClr val="white"/>
              </a:solidFill>
            </a:endParaRPr>
          </a:p>
        </p:txBody>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AA1BCDB9-5335-453B-B047-30AA26690D52}" type="datetimeFigureOut">
              <a:rPr lang="en-US" smtClean="0"/>
              <a:pPr/>
              <a:t>11/21/2016</a:t>
            </a:fld>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87EC1A45-E175-4871-824C-DBCE38251A11}" type="slidenum">
              <a:rPr lang="en-US" smtClean="0"/>
              <a:pPr/>
              <a:t>‹#›</a:t>
            </a:fld>
            <a:endParaRPr lang="en-US" dirty="0"/>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0980024"/>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 id="2147483828" r:id="rId12"/>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6.xml"/><Relationship Id="rId1" Type="http://schemas.openxmlformats.org/officeDocument/2006/relationships/slideLayout" Target="../slideLayouts/slideLayout17.xml"/><Relationship Id="rId4" Type="http://schemas.openxmlformats.org/officeDocument/2006/relationships/chart" Target="../charts/chart9.xml"/></Relationships>
</file>

<file path=ppt/slides/_rels/slide22.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7.xml"/><Relationship Id="rId1" Type="http://schemas.openxmlformats.org/officeDocument/2006/relationships/slideLayout" Target="../slideLayouts/slideLayout17.xml"/><Relationship Id="rId4" Type="http://schemas.openxmlformats.org/officeDocument/2006/relationships/chart" Target="../charts/chart11.xml"/></Relationships>
</file>

<file path=ppt/slides/_rels/slide23.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hyperlink" Target="http://www.wiu.edu/" TargetMode="External"/><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7.jpeg"/><Relationship Id="rId7" Type="http://schemas.openxmlformats.org/officeDocument/2006/relationships/hyperlink" Target="http://www.wiu.edu/" TargetMode="External"/><Relationship Id="rId2" Type="http://schemas.openxmlformats.org/officeDocument/2006/relationships/notesSlide" Target="../notesSlides/notesSlide29.xml"/><Relationship Id="rId1" Type="http://schemas.openxmlformats.org/officeDocument/2006/relationships/slideLayout" Target="../slideLayouts/slideLayout4.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3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2.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41.xml.rels><?xml version="1.0" encoding="UTF-8" standalone="yes"?>
<Relationships xmlns="http://schemas.openxmlformats.org/package/2006/relationships"><Relationship Id="rId8" Type="http://schemas.microsoft.com/office/2007/relationships/diagramDrawing" Target="../diagrams/drawing2.xml"/><Relationship Id="rId13" Type="http://schemas.microsoft.com/office/2007/relationships/diagramDrawing" Target="../diagrams/drawing3.xml"/><Relationship Id="rId18" Type="http://schemas.microsoft.com/office/2007/relationships/diagramDrawing" Target="../diagrams/drawing4.xml"/><Relationship Id="rId3" Type="http://schemas.openxmlformats.org/officeDocument/2006/relationships/image" Target="../media/image20.jpeg"/><Relationship Id="rId7" Type="http://schemas.openxmlformats.org/officeDocument/2006/relationships/diagramColors" Target="../diagrams/colors2.xml"/><Relationship Id="rId12" Type="http://schemas.openxmlformats.org/officeDocument/2006/relationships/diagramColors" Target="../diagrams/colors3.xml"/><Relationship Id="rId17" Type="http://schemas.openxmlformats.org/officeDocument/2006/relationships/diagramColors" Target="../diagrams/colors4.xml"/><Relationship Id="rId2" Type="http://schemas.openxmlformats.org/officeDocument/2006/relationships/notesSlide" Target="../notesSlides/notesSlide35.xml"/><Relationship Id="rId16" Type="http://schemas.openxmlformats.org/officeDocument/2006/relationships/diagramQuickStyle" Target="../diagrams/quickStyle4.xml"/><Relationship Id="rId1" Type="http://schemas.openxmlformats.org/officeDocument/2006/relationships/slideLayout" Target="../slideLayouts/slideLayout4.xml"/><Relationship Id="rId6" Type="http://schemas.openxmlformats.org/officeDocument/2006/relationships/diagramQuickStyle" Target="../diagrams/quickStyle2.xml"/><Relationship Id="rId11" Type="http://schemas.openxmlformats.org/officeDocument/2006/relationships/diagramQuickStyle" Target="../diagrams/quickStyle3.xml"/><Relationship Id="rId5" Type="http://schemas.openxmlformats.org/officeDocument/2006/relationships/diagramLayout" Target="../diagrams/layout2.xml"/><Relationship Id="rId15" Type="http://schemas.openxmlformats.org/officeDocument/2006/relationships/diagramLayout" Target="../diagrams/layout4.xml"/><Relationship Id="rId10" Type="http://schemas.openxmlformats.org/officeDocument/2006/relationships/diagramLayout" Target="../diagrams/layout3.xml"/><Relationship Id="rId19" Type="http://schemas.openxmlformats.org/officeDocument/2006/relationships/image" Target="../media/image18.jpeg"/><Relationship Id="rId4" Type="http://schemas.openxmlformats.org/officeDocument/2006/relationships/diagramData" Target="../diagrams/data2.xml"/><Relationship Id="rId9" Type="http://schemas.openxmlformats.org/officeDocument/2006/relationships/diagramData" Target="../diagrams/data3.xml"/><Relationship Id="rId14" Type="http://schemas.openxmlformats.org/officeDocument/2006/relationships/diagramData" Target="../diagrams/data4.xml"/></Relationships>
</file>

<file path=ppt/slides/_rels/slide4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36.xml"/><Relationship Id="rId1" Type="http://schemas.openxmlformats.org/officeDocument/2006/relationships/slideLayout" Target="../slideLayouts/slideLayout6.xml"/><Relationship Id="rId5" Type="http://schemas.openxmlformats.org/officeDocument/2006/relationships/image" Target="../media/image23.png"/><Relationship Id="rId4" Type="http://schemas.openxmlformats.org/officeDocument/2006/relationships/image" Target="../media/image22.png"/></Relationships>
</file>

<file path=ppt/slides/_rels/slide4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7.xml"/><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4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s://www.facebook.com/ISU.CSEP" TargetMode="External"/><Relationship Id="rId2" Type="http://schemas.openxmlformats.org/officeDocument/2006/relationships/hyperlink" Target="http://education.illinoisstate.edu/csep/" TargetMode="External"/><Relationship Id="rId1" Type="http://schemas.openxmlformats.org/officeDocument/2006/relationships/slideLayout" Target="../slideLayouts/slideLayout2.xml"/><Relationship Id="rId5" Type="http://schemas.openxmlformats.org/officeDocument/2006/relationships/hyperlink" Target="http://www.illinoisschoolleader.org/" TargetMode="External"/><Relationship Id="rId4" Type="http://schemas.openxmlformats.org/officeDocument/2006/relationships/hyperlink" Target="http://www.il-part.org/"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152400"/>
            <a:ext cx="2670175" cy="14478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85800" y="2404533"/>
            <a:ext cx="7848600" cy="3046988"/>
          </a:xfrm>
          <a:prstGeom prst="rect">
            <a:avLst/>
          </a:prstGeom>
          <a:noFill/>
        </p:spPr>
        <p:txBody>
          <a:bodyPr wrap="square" rtlCol="0">
            <a:spAutoFit/>
          </a:bodyPr>
          <a:lstStyle/>
          <a:p>
            <a:pPr algn="ctr"/>
            <a:r>
              <a:rPr lang="en-US" sz="4800" b="1" dirty="0" smtClean="0">
                <a:solidFill>
                  <a:schemeClr val="accent2"/>
                </a:solidFill>
                <a:latin typeface="Georgia" panose="02040502050405020303" pitchFamily="18" charset="0"/>
              </a:rPr>
              <a:t>Clinical Experiences in Illinois: A Look at the State Requirements and Different Local Models</a:t>
            </a:r>
            <a:endParaRPr lang="en-US" sz="4800" b="1" dirty="0">
              <a:solidFill>
                <a:schemeClr val="accent2"/>
              </a:solidFill>
              <a:latin typeface="Georgia" panose="02040502050405020303" pitchFamily="18" charset="0"/>
            </a:endParaRPr>
          </a:p>
        </p:txBody>
      </p:sp>
    </p:spTree>
    <p:extLst>
      <p:ext uri="{BB962C8B-B14F-4D97-AF65-F5344CB8AC3E}">
        <p14:creationId xmlns:p14="http://schemas.microsoft.com/office/powerpoint/2010/main" val="18485952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smtClean="0">
                <a:solidFill>
                  <a:schemeClr val="accent2"/>
                </a:solidFill>
                <a:latin typeface="Georgia" panose="02040502050405020303" pitchFamily="18" charset="0"/>
              </a:rPr>
              <a:t>CPS/New Leaders/UIC Strategy</a:t>
            </a:r>
            <a:endParaRPr lang="en-US" sz="4000" b="1" dirty="0">
              <a:solidFill>
                <a:schemeClr val="accent2"/>
              </a:solidFill>
              <a:latin typeface="Georgia" panose="02040502050405020303" pitchFamily="18" charset="0"/>
            </a:endParaRPr>
          </a:p>
        </p:txBody>
      </p:sp>
      <p:sp>
        <p:nvSpPr>
          <p:cNvPr id="3" name="Content Placeholder 2"/>
          <p:cNvSpPr>
            <a:spLocks noGrp="1"/>
          </p:cNvSpPr>
          <p:nvPr>
            <p:ph idx="1"/>
          </p:nvPr>
        </p:nvSpPr>
        <p:spPr/>
        <p:txBody>
          <a:bodyPr>
            <a:normAutofit/>
          </a:bodyPr>
          <a:lstStyle/>
          <a:p>
            <a:r>
              <a:rPr lang="en-US" sz="2100" b="1" dirty="0" smtClean="0"/>
              <a:t>Partnerships</a:t>
            </a:r>
            <a:r>
              <a:rPr lang="en-US" sz="2100" dirty="0" smtClean="0"/>
              <a:t> between the district and preparation programs are focused on the following elements:</a:t>
            </a:r>
          </a:p>
          <a:p>
            <a:pPr marL="292100" indent="-292100">
              <a:buFont typeface="Wingdings" charset="2"/>
              <a:buChar char="Ø"/>
            </a:pPr>
            <a:r>
              <a:rPr lang="en-US" sz="2100" dirty="0" smtClean="0"/>
              <a:t>Rigorous selection process focused on previous experience and performance.</a:t>
            </a:r>
          </a:p>
          <a:p>
            <a:pPr marL="292100" indent="-292100">
              <a:buFont typeface="Wingdings" charset="2"/>
              <a:buChar char="Ø"/>
            </a:pPr>
            <a:r>
              <a:rPr lang="en-US" sz="2100" dirty="0" smtClean="0"/>
              <a:t>Relevant coursework that truly blends theory, empirical research, and practice.</a:t>
            </a:r>
          </a:p>
          <a:p>
            <a:pPr marL="292100" indent="-292100">
              <a:buFont typeface="Wingdings" charset="2"/>
              <a:buChar char="Ø"/>
            </a:pPr>
            <a:r>
              <a:rPr lang="en-US" sz="2100" dirty="0" smtClean="0"/>
              <a:t>Authentic leadership experience in an intensive full time/full year internship.</a:t>
            </a:r>
          </a:p>
          <a:p>
            <a:pPr marL="292100" indent="-292100">
              <a:buFont typeface="Wingdings" charset="2"/>
              <a:buChar char="Ø"/>
            </a:pPr>
            <a:r>
              <a:rPr lang="en-US" sz="2100" dirty="0" smtClean="0"/>
              <a:t>Comprehensive supervision and support throughout the program with coaching that spans from pre-service through the transition to novice principal.</a:t>
            </a:r>
          </a:p>
          <a:p>
            <a:endParaRPr lang="en-US" dirty="0" smtClean="0"/>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7346914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905000"/>
            <a:ext cx="7543800" cy="2270760"/>
          </a:xfrm>
        </p:spPr>
        <p:txBody>
          <a:bodyPr>
            <a:normAutofit/>
          </a:bodyPr>
          <a:lstStyle/>
          <a:p>
            <a:pPr algn="ctr"/>
            <a:r>
              <a:rPr lang="en-US" sz="4400" b="1" dirty="0" smtClean="0">
                <a:solidFill>
                  <a:schemeClr val="accent2"/>
                </a:solidFill>
                <a:latin typeface="Georgia" panose="02040502050405020303" pitchFamily="18" charset="0"/>
              </a:rPr>
              <a:t>Another Innovative Model: Full Time/Full Semester Internship</a:t>
            </a:r>
            <a:endParaRPr lang="en-US" sz="4400" b="1" dirty="0">
              <a:solidFill>
                <a:schemeClr val="accent2"/>
              </a:solidFill>
              <a:latin typeface="Georgia" panose="02040502050405020303" pitchFamily="18" charset="0"/>
            </a:endParaRPr>
          </a:p>
        </p:txBody>
      </p:sp>
      <p:sp>
        <p:nvSpPr>
          <p:cNvPr id="3" name="Subtitle 2"/>
          <p:cNvSpPr>
            <a:spLocks noGrp="1"/>
          </p:cNvSpPr>
          <p:nvPr>
            <p:ph type="subTitle" idx="1"/>
          </p:nvPr>
        </p:nvSpPr>
        <p:spPr>
          <a:xfrm>
            <a:off x="825038" y="4648200"/>
            <a:ext cx="7543800" cy="1143000"/>
          </a:xfrm>
        </p:spPr>
        <p:txBody>
          <a:bodyPr>
            <a:normAutofit fontScale="92500" lnSpcReduction="10000"/>
          </a:bodyPr>
          <a:lstStyle/>
          <a:p>
            <a:pPr algn="ctr">
              <a:lnSpc>
                <a:spcPct val="110000"/>
              </a:lnSpc>
              <a:spcBef>
                <a:spcPts val="0"/>
              </a:spcBef>
              <a:spcAft>
                <a:spcPts val="0"/>
              </a:spcAft>
            </a:pPr>
            <a:r>
              <a:rPr lang="en-US" dirty="0" smtClean="0"/>
              <a:t>Dr. </a:t>
            </a:r>
            <a:r>
              <a:rPr lang="en-US" dirty="0" err="1" smtClean="0"/>
              <a:t>erika</a:t>
            </a:r>
            <a:r>
              <a:rPr lang="en-US" dirty="0" smtClean="0"/>
              <a:t> hunt, IL-PART Co-Project Director</a:t>
            </a:r>
          </a:p>
          <a:p>
            <a:pPr algn="ctr">
              <a:lnSpc>
                <a:spcPct val="110000"/>
              </a:lnSpc>
              <a:spcBef>
                <a:spcPts val="0"/>
              </a:spcBef>
              <a:spcAft>
                <a:spcPts val="0"/>
              </a:spcAft>
            </a:pPr>
            <a:r>
              <a:rPr lang="en-US" dirty="0" smtClean="0"/>
              <a:t>Led Wallace Funded School Leadership Work in Illinois</a:t>
            </a:r>
            <a:endParaRPr lang="en-US" dirty="0"/>
          </a:p>
        </p:txBody>
      </p:sp>
    </p:spTree>
    <p:extLst>
      <p:ext uri="{BB962C8B-B14F-4D97-AF65-F5344CB8AC3E}">
        <p14:creationId xmlns:p14="http://schemas.microsoft.com/office/powerpoint/2010/main" val="16094663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Autofit/>
          </a:bodyPr>
          <a:lstStyle/>
          <a:p>
            <a:pPr algn="ctr"/>
            <a:r>
              <a:rPr lang="en-US" sz="4000" b="1" dirty="0" smtClean="0">
                <a:solidFill>
                  <a:schemeClr val="accent2"/>
                </a:solidFill>
                <a:latin typeface="Georgia" panose="02040502050405020303" pitchFamily="18" charset="0"/>
              </a:rPr>
              <a:t>IL-PART Grant</a:t>
            </a:r>
            <a:endParaRPr lang="en-US" sz="4000" b="1" dirty="0">
              <a:solidFill>
                <a:schemeClr val="accent2"/>
              </a:solidFill>
              <a:latin typeface="Georgia" panose="02040502050405020303" pitchFamily="18" charset="0"/>
            </a:endParaRPr>
          </a:p>
        </p:txBody>
      </p:sp>
      <p:pic>
        <p:nvPicPr>
          <p:cNvPr id="4" name="Content Placeholder 3"/>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7704" r="3705" b="1291"/>
          <a:stretch/>
        </p:blipFill>
        <p:spPr>
          <a:xfrm>
            <a:off x="1401713" y="838200"/>
            <a:ext cx="6680499" cy="5242560"/>
          </a:xfrm>
          <a:prstGeom prst="rect">
            <a:avLst/>
          </a:prstGeom>
        </p:spPr>
      </p:pic>
      <p:pic>
        <p:nvPicPr>
          <p:cNvPr id="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39000" y="5791200"/>
            <a:ext cx="1686425" cy="914400"/>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64673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a:spLocks noGrp="1"/>
          </p:cNvSpPr>
          <p:nvPr/>
        </p:nvSpPr>
        <p:spPr bwMode="gray">
          <a:xfrm>
            <a:off x="1530034" y="6400800"/>
            <a:ext cx="6547166" cy="392997"/>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lvl1pPr algn="l" rtl="0" eaLnBrk="0" fontAlgn="base" hangingPunct="0">
              <a:spcBef>
                <a:spcPct val="0"/>
              </a:spcBef>
              <a:spcAft>
                <a:spcPct val="0"/>
              </a:spcAft>
              <a:defRPr lang="en-US" sz="4800" kern="1200" dirty="0">
                <a:solidFill>
                  <a:schemeClr val="bg1">
                    <a:lumMod val="65000"/>
                  </a:schemeClr>
                </a:solidFill>
                <a:latin typeface="+mj-lt"/>
                <a:ea typeface="ＭＳ Ｐゴシック" charset="0"/>
                <a:cs typeface="Arial Narrow" pitchFamily="34" charset="0"/>
              </a:defRPr>
            </a:lvl1pPr>
            <a:lvl2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2pPr>
            <a:lvl3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3pPr>
            <a:lvl4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4pPr>
            <a:lvl5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5pPr>
            <a:lvl6pPr marL="457200" algn="l" rtl="0" fontAlgn="base">
              <a:spcBef>
                <a:spcPct val="0"/>
              </a:spcBef>
              <a:spcAft>
                <a:spcPct val="0"/>
              </a:spcAft>
              <a:defRPr sz="4000" b="1">
                <a:solidFill>
                  <a:schemeClr val="bg1"/>
                </a:solidFill>
                <a:latin typeface="FranklinGothic" pitchFamily="-48" charset="0"/>
              </a:defRPr>
            </a:lvl6pPr>
            <a:lvl7pPr marL="914400" algn="l" rtl="0" fontAlgn="base">
              <a:spcBef>
                <a:spcPct val="0"/>
              </a:spcBef>
              <a:spcAft>
                <a:spcPct val="0"/>
              </a:spcAft>
              <a:defRPr sz="4000" b="1">
                <a:solidFill>
                  <a:schemeClr val="bg1"/>
                </a:solidFill>
                <a:latin typeface="FranklinGothic" pitchFamily="-48" charset="0"/>
              </a:defRPr>
            </a:lvl7pPr>
            <a:lvl8pPr marL="1371600" algn="l" rtl="0" fontAlgn="base">
              <a:spcBef>
                <a:spcPct val="0"/>
              </a:spcBef>
              <a:spcAft>
                <a:spcPct val="0"/>
              </a:spcAft>
              <a:defRPr sz="4000" b="1">
                <a:solidFill>
                  <a:schemeClr val="bg1"/>
                </a:solidFill>
                <a:latin typeface="FranklinGothic" pitchFamily="-48" charset="0"/>
              </a:defRPr>
            </a:lvl8pPr>
            <a:lvl9pPr marL="1828800" algn="l" rtl="0" fontAlgn="base">
              <a:spcBef>
                <a:spcPct val="0"/>
              </a:spcBef>
              <a:spcAft>
                <a:spcPct val="0"/>
              </a:spcAft>
              <a:defRPr sz="4000" b="1">
                <a:solidFill>
                  <a:schemeClr val="bg1"/>
                </a:solidFill>
                <a:latin typeface="FranklinGothic" pitchFamily="-48" charset="0"/>
              </a:defRPr>
            </a:lvl9pPr>
          </a:lstStyle>
          <a:p>
            <a:pPr algn="ctr"/>
            <a:r>
              <a:rPr lang="en-US" sz="3200" b="1" dirty="0" smtClean="0">
                <a:solidFill>
                  <a:schemeClr val="bg1"/>
                </a:solidFill>
              </a:rPr>
              <a:t>IL-PART</a:t>
            </a:r>
            <a:r>
              <a:rPr lang="en-US" sz="3200" b="1" dirty="0" smtClean="0">
                <a:solidFill>
                  <a:schemeClr val="accent2"/>
                </a:solidFill>
              </a:rPr>
              <a:t> </a:t>
            </a:r>
            <a:r>
              <a:rPr lang="en-US" sz="3200" b="1" dirty="0" smtClean="0">
                <a:solidFill>
                  <a:schemeClr val="bg1"/>
                </a:solidFill>
              </a:rPr>
              <a:t>Theory</a:t>
            </a:r>
            <a:r>
              <a:rPr lang="en-US" sz="3200" b="1" dirty="0" smtClean="0">
                <a:solidFill>
                  <a:schemeClr val="accent2"/>
                </a:solidFill>
              </a:rPr>
              <a:t> </a:t>
            </a:r>
            <a:r>
              <a:rPr lang="en-US" sz="3200" b="1" dirty="0" smtClean="0">
                <a:solidFill>
                  <a:schemeClr val="bg1"/>
                </a:solidFill>
              </a:rPr>
              <a:t>of Action</a:t>
            </a:r>
            <a:endParaRPr lang="en-US" sz="3200" b="1" dirty="0">
              <a:solidFill>
                <a:schemeClr val="bg1"/>
              </a:solidFill>
            </a:endParaRPr>
          </a:p>
        </p:txBody>
      </p:sp>
      <p:grpSp>
        <p:nvGrpSpPr>
          <p:cNvPr id="158" name="Group 157"/>
          <p:cNvGrpSpPr/>
          <p:nvPr/>
        </p:nvGrpSpPr>
        <p:grpSpPr>
          <a:xfrm>
            <a:off x="152400" y="240077"/>
            <a:ext cx="8887326" cy="6019800"/>
            <a:chOff x="152400" y="240077"/>
            <a:chExt cx="8887326" cy="6019800"/>
          </a:xfrm>
        </p:grpSpPr>
        <p:sp>
          <p:nvSpPr>
            <p:cNvPr id="48" name="Rectangle 47"/>
            <p:cNvSpPr/>
            <p:nvPr/>
          </p:nvSpPr>
          <p:spPr>
            <a:xfrm>
              <a:off x="6536722" y="240078"/>
              <a:ext cx="2502999" cy="912849"/>
            </a:xfrm>
            <a:prstGeom prst="rect">
              <a:avLst/>
            </a:prstGeom>
            <a:solidFill>
              <a:srgbClr val="FFFFFF"/>
            </a:solidFill>
            <a:ln w="25400" cap="flat" cmpd="sng" algn="ctr">
              <a:solidFill>
                <a:srgbClr val="73AF23"/>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nSpc>
                  <a:spcPct val="115000"/>
                </a:lnSpc>
                <a:spcBef>
                  <a:spcPts val="0"/>
                </a:spcBef>
                <a:spcAft>
                  <a:spcPts val="0"/>
                </a:spcAft>
              </a:pPr>
              <a:r>
                <a:rPr lang="en-US" sz="1000" dirty="0">
                  <a:effectLst/>
                  <a:latin typeface="Calibri"/>
                  <a:ea typeface="Calibri"/>
                  <a:cs typeface="Times New Roman"/>
                </a:rPr>
                <a:t>Schools Demonstrate Positive Change(s) via Working Conditions and Student Growth Gains </a:t>
              </a:r>
              <a:r>
                <a:rPr lang="en-US" sz="1000" dirty="0">
                  <a:solidFill>
                    <a:srgbClr val="FF0000"/>
                  </a:solidFill>
                  <a:effectLst/>
                  <a:latin typeface="Calibri"/>
                  <a:ea typeface="Calibri"/>
                  <a:cs typeface="Times New Roman"/>
                </a:rPr>
                <a:t>(</a:t>
              </a:r>
              <a:r>
                <a:rPr lang="en-US" sz="1000" i="1" dirty="0">
                  <a:solidFill>
                    <a:srgbClr val="FF0000"/>
                  </a:solidFill>
                  <a:effectLst/>
                  <a:latin typeface="Calibri"/>
                  <a:ea typeface="Calibri"/>
                  <a:cs typeface="Times New Roman"/>
                </a:rPr>
                <a:t>outcome)</a:t>
              </a:r>
              <a:endParaRPr lang="en-US" sz="1100" dirty="0">
                <a:effectLst/>
                <a:latin typeface="Calibri"/>
                <a:ea typeface="Calibri"/>
                <a:cs typeface="Times New Roman"/>
              </a:endParaRPr>
            </a:p>
          </p:txBody>
        </p:sp>
        <p:sp>
          <p:nvSpPr>
            <p:cNvPr id="49" name="Rectangle 48"/>
            <p:cNvSpPr/>
            <p:nvPr/>
          </p:nvSpPr>
          <p:spPr>
            <a:xfrm>
              <a:off x="1731523" y="835443"/>
              <a:ext cx="2675997" cy="292179"/>
            </a:xfrm>
            <a:prstGeom prst="rect">
              <a:avLst/>
            </a:prstGeom>
            <a:solidFill>
              <a:srgbClr val="FFFFFF"/>
            </a:solidFill>
            <a:ln w="25400" cap="flat" cmpd="sng" algn="ctr">
              <a:solidFill>
                <a:srgbClr val="A74D15"/>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1000" dirty="0">
                  <a:effectLst/>
                  <a:latin typeface="Calibri"/>
                  <a:ea typeface="Calibri"/>
                  <a:cs typeface="Times New Roman"/>
                </a:rPr>
                <a:t>Partnership Advisory Committee</a:t>
              </a:r>
              <a:endParaRPr lang="en-US" sz="1100" dirty="0">
                <a:effectLst/>
                <a:latin typeface="Calibri"/>
                <a:ea typeface="Calibri"/>
                <a:cs typeface="Times New Roman"/>
              </a:endParaRPr>
            </a:p>
          </p:txBody>
        </p:sp>
        <p:sp>
          <p:nvSpPr>
            <p:cNvPr id="50" name="Rectangle 49"/>
            <p:cNvSpPr/>
            <p:nvPr/>
          </p:nvSpPr>
          <p:spPr>
            <a:xfrm>
              <a:off x="1860374" y="2658627"/>
              <a:ext cx="1441719" cy="965117"/>
            </a:xfrm>
            <a:prstGeom prst="rect">
              <a:avLst/>
            </a:prstGeom>
            <a:solidFill>
              <a:srgbClr val="FFFFFF"/>
            </a:solidFill>
            <a:ln w="25400" cap="flat" cmpd="sng" algn="ctr">
              <a:solidFill>
                <a:srgbClr val="773C75"/>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0"/>
                </a:spcAft>
              </a:pPr>
              <a:r>
                <a:rPr lang="en-US" sz="1000" dirty="0">
                  <a:effectLst/>
                  <a:latin typeface="Calibri"/>
                  <a:ea typeface="Calibri"/>
                  <a:cs typeface="Times New Roman"/>
                </a:rPr>
                <a:t>School-Based Learning Experiences (Internships)</a:t>
              </a:r>
              <a:endParaRPr lang="en-US" sz="1100" dirty="0">
                <a:effectLst/>
                <a:latin typeface="Calibri"/>
                <a:ea typeface="Calibri"/>
                <a:cs typeface="Times New Roman"/>
              </a:endParaRPr>
            </a:p>
          </p:txBody>
        </p:sp>
        <p:sp>
          <p:nvSpPr>
            <p:cNvPr id="51" name="Rectangle 50"/>
            <p:cNvSpPr/>
            <p:nvPr/>
          </p:nvSpPr>
          <p:spPr>
            <a:xfrm>
              <a:off x="1703812" y="1377886"/>
              <a:ext cx="2676738" cy="339578"/>
            </a:xfrm>
            <a:prstGeom prst="rect">
              <a:avLst/>
            </a:prstGeom>
            <a:solidFill>
              <a:srgbClr val="FFFFFF"/>
            </a:solidFill>
            <a:ln w="25400" cap="flat" cmpd="sng" algn="ctr">
              <a:solidFill>
                <a:srgbClr val="A74D15"/>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1000" dirty="0">
                  <a:effectLst/>
                  <a:latin typeface="Calibri"/>
                  <a:ea typeface="Calibri"/>
                  <a:cs typeface="Times New Roman"/>
                </a:rPr>
                <a:t>University-–District Partnerships</a:t>
              </a:r>
              <a:endParaRPr lang="en-US" sz="1100" dirty="0">
                <a:effectLst/>
                <a:latin typeface="Calibri"/>
                <a:ea typeface="Calibri"/>
                <a:cs typeface="Times New Roman"/>
              </a:endParaRPr>
            </a:p>
          </p:txBody>
        </p:sp>
        <p:sp>
          <p:nvSpPr>
            <p:cNvPr id="52" name="Rectangle 51"/>
            <p:cNvSpPr/>
            <p:nvPr/>
          </p:nvSpPr>
          <p:spPr>
            <a:xfrm>
              <a:off x="281841" y="2658747"/>
              <a:ext cx="1274284" cy="852733"/>
            </a:xfrm>
            <a:prstGeom prst="rect">
              <a:avLst/>
            </a:prstGeom>
            <a:solidFill>
              <a:srgbClr val="FFFFFF"/>
            </a:solidFill>
            <a:ln w="25400" cap="flat" cmpd="sng" algn="ctr">
              <a:solidFill>
                <a:srgbClr val="773C75"/>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0"/>
                </a:spcAft>
              </a:pPr>
              <a:r>
                <a:rPr lang="en-US" sz="1000" dirty="0">
                  <a:effectLst/>
                  <a:latin typeface="Calibri"/>
                  <a:ea typeface="Calibri"/>
                  <a:cs typeface="Times New Roman"/>
                </a:rPr>
                <a:t>Selection of High-Potential Candidates</a:t>
              </a:r>
              <a:endParaRPr lang="en-US" sz="1100" dirty="0">
                <a:effectLst/>
                <a:latin typeface="Calibri"/>
                <a:ea typeface="Calibri"/>
                <a:cs typeface="Times New Roman"/>
              </a:endParaRPr>
            </a:p>
          </p:txBody>
        </p:sp>
        <p:sp>
          <p:nvSpPr>
            <p:cNvPr id="53" name="Rectangle 52"/>
            <p:cNvSpPr/>
            <p:nvPr/>
          </p:nvSpPr>
          <p:spPr>
            <a:xfrm>
              <a:off x="6536724" y="2188183"/>
              <a:ext cx="2503002" cy="606003"/>
            </a:xfrm>
            <a:prstGeom prst="rect">
              <a:avLst/>
            </a:prstGeom>
            <a:solidFill>
              <a:srgbClr val="FFFFFF"/>
            </a:solidFill>
            <a:ln w="25400" cap="flat" cmpd="sng" algn="ctr">
              <a:solidFill>
                <a:srgbClr val="73AF23"/>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nSpc>
                  <a:spcPct val="115000"/>
                </a:lnSpc>
                <a:spcBef>
                  <a:spcPts val="0"/>
                </a:spcBef>
                <a:spcAft>
                  <a:spcPts val="0"/>
                </a:spcAft>
              </a:pPr>
              <a:r>
                <a:rPr lang="en-US" sz="1000" dirty="0">
                  <a:effectLst/>
                  <a:latin typeface="Calibri"/>
                  <a:ea typeface="Calibri"/>
                  <a:cs typeface="Times New Roman"/>
                </a:rPr>
                <a:t>Principals and APs Placed in High-Need Schools </a:t>
              </a:r>
              <a:r>
                <a:rPr lang="en-US" sz="1000" i="1" dirty="0">
                  <a:solidFill>
                    <a:srgbClr val="FF0000"/>
                  </a:solidFill>
                  <a:effectLst/>
                  <a:latin typeface="Calibri"/>
                  <a:ea typeface="Calibri"/>
                  <a:cs typeface="Times New Roman"/>
                </a:rPr>
                <a:t>(outcome)</a:t>
              </a:r>
              <a:endParaRPr lang="en-US" sz="1100" dirty="0">
                <a:effectLst/>
                <a:latin typeface="Calibri"/>
                <a:ea typeface="Calibri"/>
                <a:cs typeface="Times New Roman"/>
              </a:endParaRPr>
            </a:p>
          </p:txBody>
        </p:sp>
        <p:sp>
          <p:nvSpPr>
            <p:cNvPr id="54" name="Rectangle 53"/>
            <p:cNvSpPr/>
            <p:nvPr/>
          </p:nvSpPr>
          <p:spPr>
            <a:xfrm>
              <a:off x="6536722" y="1388497"/>
              <a:ext cx="2502260" cy="571467"/>
            </a:xfrm>
            <a:prstGeom prst="rect">
              <a:avLst/>
            </a:prstGeom>
            <a:solidFill>
              <a:srgbClr val="FFFFFF"/>
            </a:solidFill>
            <a:ln w="25400" cap="flat" cmpd="sng" algn="ctr">
              <a:solidFill>
                <a:srgbClr val="73AF23"/>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nSpc>
                  <a:spcPct val="115000"/>
                </a:lnSpc>
                <a:spcBef>
                  <a:spcPts val="0"/>
                </a:spcBef>
                <a:spcAft>
                  <a:spcPts val="0"/>
                </a:spcAft>
              </a:pPr>
              <a:r>
                <a:rPr lang="en-US" sz="1000" dirty="0">
                  <a:effectLst/>
                  <a:latin typeface="Calibri"/>
                  <a:ea typeface="Calibri"/>
                  <a:cs typeface="Times New Roman"/>
                </a:rPr>
                <a:t>Principal and APs Retained for at Least 2 Years </a:t>
              </a:r>
              <a:r>
                <a:rPr lang="en-US" sz="1000" i="1" dirty="0">
                  <a:solidFill>
                    <a:srgbClr val="FF0000"/>
                  </a:solidFill>
                  <a:effectLst/>
                  <a:latin typeface="Calibri"/>
                  <a:ea typeface="Calibri"/>
                  <a:cs typeface="Times New Roman"/>
                </a:rPr>
                <a:t>(outcome)</a:t>
              </a:r>
              <a:endParaRPr lang="en-US" sz="1100" dirty="0">
                <a:effectLst/>
                <a:latin typeface="Calibri"/>
                <a:ea typeface="Calibri"/>
                <a:cs typeface="Times New Roman"/>
              </a:endParaRPr>
            </a:p>
          </p:txBody>
        </p:sp>
        <p:sp>
          <p:nvSpPr>
            <p:cNvPr id="55" name="Rectangle 54"/>
            <p:cNvSpPr/>
            <p:nvPr/>
          </p:nvSpPr>
          <p:spPr>
            <a:xfrm>
              <a:off x="3583483" y="2764061"/>
              <a:ext cx="1402453" cy="653735"/>
            </a:xfrm>
            <a:prstGeom prst="rect">
              <a:avLst/>
            </a:prstGeom>
            <a:solidFill>
              <a:srgbClr val="FFFFFF"/>
            </a:solidFill>
            <a:ln w="25400" cap="flat" cmpd="sng" algn="ctr">
              <a:solidFill>
                <a:srgbClr val="773C75"/>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0"/>
                </a:spcAft>
              </a:pPr>
              <a:r>
                <a:rPr lang="en-US" sz="1000" dirty="0">
                  <a:effectLst/>
                  <a:latin typeface="Calibri"/>
                  <a:ea typeface="Calibri"/>
                  <a:cs typeface="Times New Roman"/>
                </a:rPr>
                <a:t>Performance-Based Assessments</a:t>
              </a:r>
              <a:endParaRPr lang="en-US" sz="1100" dirty="0">
                <a:effectLst/>
                <a:latin typeface="Calibri"/>
                <a:ea typeface="Calibri"/>
                <a:cs typeface="Times New Roman"/>
              </a:endParaRPr>
            </a:p>
          </p:txBody>
        </p:sp>
        <p:sp>
          <p:nvSpPr>
            <p:cNvPr id="56" name="Rectangle 55"/>
            <p:cNvSpPr/>
            <p:nvPr/>
          </p:nvSpPr>
          <p:spPr>
            <a:xfrm>
              <a:off x="5252806" y="2794155"/>
              <a:ext cx="1283917" cy="639031"/>
            </a:xfrm>
            <a:prstGeom prst="rect">
              <a:avLst/>
            </a:prstGeom>
            <a:solidFill>
              <a:srgbClr val="FFFFFF"/>
            </a:solidFill>
            <a:ln w="25400" cap="flat" cmpd="sng" algn="ctr">
              <a:solidFill>
                <a:srgbClr val="773C75"/>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0"/>
                </a:spcAft>
              </a:pPr>
              <a:r>
                <a:rPr lang="en-US" sz="1000" dirty="0">
                  <a:effectLst/>
                  <a:latin typeface="Calibri"/>
                  <a:ea typeface="Calibri"/>
                  <a:cs typeface="Times New Roman"/>
                </a:rPr>
                <a:t>Principal Certification Earned</a:t>
              </a:r>
              <a:endParaRPr lang="en-US" sz="1100" dirty="0">
                <a:effectLst/>
                <a:latin typeface="Calibri"/>
                <a:ea typeface="Calibri"/>
                <a:cs typeface="Times New Roman"/>
              </a:endParaRPr>
            </a:p>
          </p:txBody>
        </p:sp>
        <p:sp>
          <p:nvSpPr>
            <p:cNvPr id="57" name="Rectangle 56"/>
            <p:cNvSpPr/>
            <p:nvPr/>
          </p:nvSpPr>
          <p:spPr>
            <a:xfrm>
              <a:off x="6536722" y="3017926"/>
              <a:ext cx="2502258" cy="910311"/>
            </a:xfrm>
            <a:prstGeom prst="rect">
              <a:avLst/>
            </a:prstGeom>
            <a:solidFill>
              <a:srgbClr val="FFFFFF"/>
            </a:solidFill>
            <a:ln w="25400" cap="flat" cmpd="sng" algn="ctr">
              <a:solidFill>
                <a:srgbClr val="73AF23"/>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nSpc>
                  <a:spcPct val="115000"/>
                </a:lnSpc>
                <a:spcBef>
                  <a:spcPts val="0"/>
                </a:spcBef>
                <a:spcAft>
                  <a:spcPts val="0"/>
                </a:spcAft>
              </a:pPr>
              <a:r>
                <a:rPr lang="en-US" sz="1000" dirty="0">
                  <a:effectLst/>
                  <a:latin typeface="Calibri"/>
                  <a:ea typeface="Calibri"/>
                  <a:cs typeface="Times New Roman"/>
                </a:rPr>
                <a:t>Pool of Highly Effective Principals and Assistant Principals (APs) for High- Need Schools in the State or Region</a:t>
              </a:r>
              <a:endParaRPr lang="en-US" sz="1100" dirty="0">
                <a:effectLst/>
                <a:latin typeface="Calibri"/>
                <a:ea typeface="Calibri"/>
                <a:cs typeface="Times New Roman"/>
              </a:endParaRPr>
            </a:p>
          </p:txBody>
        </p:sp>
        <p:sp>
          <p:nvSpPr>
            <p:cNvPr id="58" name="Rectangle 57"/>
            <p:cNvSpPr/>
            <p:nvPr/>
          </p:nvSpPr>
          <p:spPr>
            <a:xfrm>
              <a:off x="1703812" y="1960020"/>
              <a:ext cx="2675997" cy="311280"/>
            </a:xfrm>
            <a:prstGeom prst="rect">
              <a:avLst/>
            </a:prstGeom>
            <a:solidFill>
              <a:srgbClr val="FFFFFF"/>
            </a:solidFill>
            <a:ln w="25400" cap="flat" cmpd="sng" algn="ctr">
              <a:solidFill>
                <a:srgbClr val="773C75"/>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1000" dirty="0">
                  <a:effectLst/>
                  <a:latin typeface="Calibri"/>
                  <a:ea typeface="Calibri"/>
                  <a:cs typeface="Times New Roman"/>
                </a:rPr>
                <a:t>Principal Preparation Program(s)</a:t>
              </a:r>
              <a:endParaRPr lang="en-US" sz="1100" dirty="0">
                <a:effectLst/>
                <a:latin typeface="Calibri"/>
                <a:ea typeface="Calibri"/>
                <a:cs typeface="Times New Roman"/>
              </a:endParaRPr>
            </a:p>
          </p:txBody>
        </p:sp>
        <p:sp>
          <p:nvSpPr>
            <p:cNvPr id="59" name="Rounded Rectangle 58"/>
            <p:cNvSpPr/>
            <p:nvPr/>
          </p:nvSpPr>
          <p:spPr>
            <a:xfrm>
              <a:off x="176132" y="3776785"/>
              <a:ext cx="1902868" cy="2078870"/>
            </a:xfrm>
            <a:prstGeom prst="roundRect">
              <a:avLst/>
            </a:prstGeom>
            <a:solidFill>
              <a:srgbClr val="FFFFFF"/>
            </a:solidFill>
            <a:ln w="25400" cap="flat" cmpd="sng" algn="ctr">
              <a:solidFill>
                <a:srgbClr val="48709F"/>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342900" marR="0" lvl="0" indent="-342900">
                <a:spcBef>
                  <a:spcPts val="0"/>
                </a:spcBef>
                <a:spcAft>
                  <a:spcPts val="0"/>
                </a:spcAft>
                <a:buSzPts val="1000"/>
                <a:buFont typeface="Symbol"/>
                <a:buChar char=""/>
              </a:pPr>
              <a:r>
                <a:rPr lang="en-US" sz="1000" dirty="0">
                  <a:effectLst/>
                  <a:latin typeface="Times New Roman"/>
                  <a:ea typeface="Times New Roman"/>
                </a:rPr>
                <a:t>Extensive teaching experience</a:t>
              </a:r>
              <a:endParaRPr lang="en-US" sz="1200" dirty="0">
                <a:effectLst/>
                <a:latin typeface="Times New Roman"/>
                <a:ea typeface="Times New Roman"/>
              </a:endParaRPr>
            </a:p>
            <a:p>
              <a:pPr marL="342900" marR="0" lvl="0" indent="-342900">
                <a:spcBef>
                  <a:spcPts val="0"/>
                </a:spcBef>
                <a:spcAft>
                  <a:spcPts val="0"/>
                </a:spcAft>
                <a:buSzPts val="1000"/>
                <a:buFont typeface="Symbol"/>
                <a:buChar char=""/>
              </a:pPr>
              <a:r>
                <a:rPr lang="en-US" sz="1000" dirty="0">
                  <a:effectLst/>
                  <a:latin typeface="Times New Roman"/>
                  <a:ea typeface="Times New Roman"/>
                </a:rPr>
                <a:t>Knowledge &amp; and Skills</a:t>
              </a:r>
              <a:endParaRPr lang="en-US" sz="1200" dirty="0">
                <a:effectLst/>
                <a:latin typeface="Times New Roman"/>
                <a:ea typeface="Times New Roman"/>
              </a:endParaRPr>
            </a:p>
            <a:p>
              <a:pPr marL="342900" marR="0" lvl="0" indent="-342900">
                <a:spcBef>
                  <a:spcPts val="0"/>
                </a:spcBef>
                <a:spcAft>
                  <a:spcPts val="0"/>
                </a:spcAft>
                <a:buSzPts val="1000"/>
                <a:buFont typeface="Symbol"/>
                <a:buChar char=""/>
              </a:pPr>
              <a:r>
                <a:rPr lang="en-US" sz="1000" dirty="0">
                  <a:effectLst/>
                  <a:latin typeface="Times New Roman"/>
                  <a:ea typeface="Times New Roman"/>
                </a:rPr>
                <a:t>Portfolio of accomplishments (including evidence of student growth and leadership</a:t>
              </a:r>
              <a:r>
                <a:rPr lang="en-US" sz="1200" dirty="0">
                  <a:effectLst/>
                  <a:latin typeface="Times New Roman"/>
                  <a:ea typeface="Times New Roman"/>
                </a:rPr>
                <a:t>)</a:t>
              </a:r>
            </a:p>
            <a:p>
              <a:pPr marL="91440" marR="0" indent="-91440" algn="ctr">
                <a:lnSpc>
                  <a:spcPct val="115000"/>
                </a:lnSpc>
                <a:spcBef>
                  <a:spcPts val="0"/>
                </a:spcBef>
                <a:spcAft>
                  <a:spcPts val="0"/>
                </a:spcAft>
              </a:pPr>
              <a:r>
                <a:rPr lang="en-US" sz="1100" dirty="0">
                  <a:effectLst/>
                  <a:latin typeface="Calibri"/>
                  <a:ea typeface="Calibri"/>
                  <a:cs typeface="Times New Roman"/>
                </a:rPr>
                <a:t> </a:t>
              </a:r>
            </a:p>
          </p:txBody>
        </p:sp>
        <p:sp>
          <p:nvSpPr>
            <p:cNvPr id="60" name="Rounded Rectangle 59"/>
            <p:cNvSpPr/>
            <p:nvPr/>
          </p:nvSpPr>
          <p:spPr>
            <a:xfrm>
              <a:off x="2225945" y="3777013"/>
              <a:ext cx="1646602" cy="1961028"/>
            </a:xfrm>
            <a:prstGeom prst="roundRect">
              <a:avLst/>
            </a:prstGeom>
            <a:solidFill>
              <a:srgbClr val="FFFFFF"/>
            </a:solidFill>
            <a:ln w="25400" cap="flat" cmpd="sng" algn="ctr">
              <a:solidFill>
                <a:srgbClr val="48709F"/>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342900" marR="0" lvl="0" indent="-342900">
                <a:spcBef>
                  <a:spcPts val="0"/>
                </a:spcBef>
                <a:spcAft>
                  <a:spcPts val="0"/>
                </a:spcAft>
                <a:buFont typeface="Symbol"/>
                <a:buChar char=""/>
              </a:pPr>
              <a:r>
                <a:rPr lang="en-US" sz="1000" dirty="0">
                  <a:effectLst/>
                  <a:latin typeface="Times New Roman"/>
                  <a:ea typeface="Times New Roman"/>
                </a:rPr>
                <a:t>Training for faculty supervisors</a:t>
              </a:r>
              <a:endParaRPr lang="en-US" sz="1200" dirty="0">
                <a:effectLst/>
                <a:latin typeface="Times New Roman"/>
                <a:ea typeface="Times New Roman"/>
              </a:endParaRPr>
            </a:p>
            <a:p>
              <a:pPr marL="342900" marR="0" lvl="0" indent="-342900">
                <a:spcBef>
                  <a:spcPts val="0"/>
                </a:spcBef>
                <a:spcAft>
                  <a:spcPts val="0"/>
                </a:spcAft>
                <a:buFont typeface="Symbol"/>
                <a:buChar char=""/>
              </a:pPr>
              <a:r>
                <a:rPr lang="en-US" sz="1000" dirty="0">
                  <a:effectLst/>
                  <a:latin typeface="Times New Roman"/>
                  <a:ea typeface="Times New Roman"/>
                </a:rPr>
                <a:t>Training for district mentor</a:t>
              </a:r>
              <a:endParaRPr lang="en-US" sz="1200" dirty="0">
                <a:effectLst/>
                <a:latin typeface="Times New Roman"/>
                <a:ea typeface="Times New Roman"/>
              </a:endParaRPr>
            </a:p>
            <a:p>
              <a:pPr marL="342900" marR="0" lvl="0" indent="-342900">
                <a:spcBef>
                  <a:spcPts val="0"/>
                </a:spcBef>
                <a:spcAft>
                  <a:spcPts val="0"/>
                </a:spcAft>
                <a:buFont typeface="Symbol"/>
                <a:buChar char=""/>
              </a:pPr>
              <a:r>
                <a:rPr lang="en-US" sz="1000" dirty="0">
                  <a:effectLst/>
                  <a:latin typeface="Times New Roman"/>
                  <a:ea typeface="Times New Roman"/>
                </a:rPr>
                <a:t>Network and development opportunities</a:t>
              </a:r>
              <a:endParaRPr lang="en-US" sz="1200" dirty="0">
                <a:effectLst/>
                <a:latin typeface="Times New Roman"/>
                <a:ea typeface="Times New Roman"/>
              </a:endParaRPr>
            </a:p>
            <a:p>
              <a:pPr marL="342900" marR="0" lvl="0" indent="-342900">
                <a:spcBef>
                  <a:spcPts val="0"/>
                </a:spcBef>
                <a:spcAft>
                  <a:spcPts val="0"/>
                </a:spcAft>
                <a:buFont typeface="Symbol"/>
                <a:buChar char=""/>
              </a:pPr>
              <a:r>
                <a:rPr lang="en-US" sz="1000" dirty="0">
                  <a:effectLst/>
                  <a:latin typeface="Times New Roman"/>
                  <a:ea typeface="Times New Roman"/>
                </a:rPr>
                <a:t>Data sharing and analysis</a:t>
              </a:r>
              <a:endParaRPr lang="en-US" sz="1200" dirty="0">
                <a:effectLst/>
                <a:latin typeface="Times New Roman"/>
                <a:ea typeface="Times New Roman"/>
              </a:endParaRPr>
            </a:p>
          </p:txBody>
        </p:sp>
        <p:sp>
          <p:nvSpPr>
            <p:cNvPr id="61" name="Rounded Rectangle 60"/>
            <p:cNvSpPr/>
            <p:nvPr/>
          </p:nvSpPr>
          <p:spPr>
            <a:xfrm>
              <a:off x="4142310" y="3720438"/>
              <a:ext cx="1595616" cy="2292154"/>
            </a:xfrm>
            <a:prstGeom prst="roundRect">
              <a:avLst/>
            </a:prstGeom>
            <a:solidFill>
              <a:srgbClr val="FFFFFF"/>
            </a:solidFill>
            <a:ln w="25400" cap="flat" cmpd="sng" algn="ctr">
              <a:solidFill>
                <a:srgbClr val="48709F"/>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342900" marR="0" lvl="0" indent="-342900">
                <a:spcBef>
                  <a:spcPts val="0"/>
                </a:spcBef>
                <a:spcAft>
                  <a:spcPts val="0"/>
                </a:spcAft>
                <a:buFont typeface="Symbol"/>
                <a:buChar char=""/>
              </a:pPr>
              <a:r>
                <a:rPr lang="en-US" sz="1000" dirty="0">
                  <a:effectLst/>
                  <a:latin typeface="Times New Roman"/>
                  <a:ea typeface="Times New Roman"/>
                </a:rPr>
                <a:t>Alignment of assessments with district principal evaluation system</a:t>
              </a:r>
              <a:endParaRPr lang="en-US" sz="1200" dirty="0">
                <a:effectLst/>
                <a:latin typeface="Times New Roman"/>
                <a:ea typeface="Times New Roman"/>
              </a:endParaRPr>
            </a:p>
            <a:p>
              <a:pPr marL="342900" marR="0" lvl="0" indent="-342900">
                <a:spcBef>
                  <a:spcPts val="0"/>
                </a:spcBef>
                <a:spcAft>
                  <a:spcPts val="0"/>
                </a:spcAft>
                <a:buFont typeface="Symbol"/>
                <a:buChar char=""/>
              </a:pPr>
              <a:r>
                <a:rPr lang="en-US" sz="1000" dirty="0">
                  <a:effectLst/>
                  <a:latin typeface="Times New Roman"/>
                  <a:ea typeface="Times New Roman"/>
                </a:rPr>
                <a:t>Assessments used to match potential principals with high- need schools</a:t>
              </a:r>
              <a:endParaRPr lang="en-US" sz="1200" dirty="0">
                <a:effectLst/>
                <a:latin typeface="Times New Roman"/>
                <a:ea typeface="Times New Roman"/>
              </a:endParaRPr>
            </a:p>
          </p:txBody>
        </p:sp>
        <p:cxnSp>
          <p:nvCxnSpPr>
            <p:cNvPr id="62" name="Straight Arrow Connector 61"/>
            <p:cNvCxnSpPr/>
            <p:nvPr/>
          </p:nvCxnSpPr>
          <p:spPr>
            <a:xfrm>
              <a:off x="2964626" y="1152971"/>
              <a:ext cx="0" cy="235583"/>
            </a:xfrm>
            <a:prstGeom prst="straightConnector1">
              <a:avLst/>
            </a:prstGeom>
            <a:noFill/>
            <a:ln w="25400" cap="flat" cmpd="sng" algn="ctr">
              <a:solidFill>
                <a:srgbClr val="000000"/>
              </a:solidFill>
              <a:prstDash val="solid"/>
              <a:tailEnd type="arrow"/>
            </a:ln>
            <a:effectLst>
              <a:outerShdw blurRad="40000" dist="20000" dir="5400000" rotWithShape="0">
                <a:srgbClr val="000000">
                  <a:alpha val="38000"/>
                </a:srgbClr>
              </a:outerShdw>
            </a:effectLst>
          </p:spPr>
        </p:cxnSp>
        <p:cxnSp>
          <p:nvCxnSpPr>
            <p:cNvPr id="63" name="Straight Arrow Connector 62"/>
            <p:cNvCxnSpPr/>
            <p:nvPr/>
          </p:nvCxnSpPr>
          <p:spPr>
            <a:xfrm>
              <a:off x="2978482" y="1748335"/>
              <a:ext cx="0" cy="207284"/>
            </a:xfrm>
            <a:prstGeom prst="straightConnector1">
              <a:avLst/>
            </a:prstGeom>
            <a:noFill/>
            <a:ln w="25400" cap="flat" cmpd="sng" algn="ctr">
              <a:solidFill>
                <a:srgbClr val="000000"/>
              </a:solidFill>
              <a:prstDash val="solid"/>
              <a:tailEnd type="arrow"/>
            </a:ln>
            <a:effectLst>
              <a:outerShdw blurRad="40000" dist="20000" dir="5400000" rotWithShape="0">
                <a:srgbClr val="000000">
                  <a:alpha val="38000"/>
                </a:srgbClr>
              </a:outerShdw>
            </a:effectLst>
          </p:spPr>
        </p:cxnSp>
        <p:cxnSp>
          <p:nvCxnSpPr>
            <p:cNvPr id="64" name="Straight Connector 63"/>
            <p:cNvCxnSpPr/>
            <p:nvPr/>
          </p:nvCxnSpPr>
          <p:spPr>
            <a:xfrm>
              <a:off x="1385504" y="2449542"/>
              <a:ext cx="3259797" cy="0"/>
            </a:xfrm>
            <a:prstGeom prst="line">
              <a:avLst/>
            </a:prstGeom>
            <a:noFill/>
            <a:ln w="25400" cap="flat" cmpd="sng" algn="ctr">
              <a:solidFill>
                <a:srgbClr val="000000"/>
              </a:solidFill>
              <a:prstDash val="solid"/>
            </a:ln>
            <a:effectLst>
              <a:outerShdw blurRad="40000" dist="20000" dir="5400000" rotWithShape="0">
                <a:srgbClr val="000000">
                  <a:alpha val="38000"/>
                </a:srgbClr>
              </a:outerShdw>
            </a:effectLst>
          </p:spPr>
        </p:cxnSp>
        <p:cxnSp>
          <p:nvCxnSpPr>
            <p:cNvPr id="65" name="Straight Arrow Connector 64"/>
            <p:cNvCxnSpPr/>
            <p:nvPr/>
          </p:nvCxnSpPr>
          <p:spPr>
            <a:xfrm flipH="1">
              <a:off x="1371600" y="2476003"/>
              <a:ext cx="27759" cy="190997"/>
            </a:xfrm>
            <a:prstGeom prst="straightConnector1">
              <a:avLst/>
            </a:prstGeom>
            <a:noFill/>
            <a:ln w="25400" cap="flat" cmpd="sng" algn="ctr">
              <a:solidFill>
                <a:srgbClr val="000000"/>
              </a:solidFill>
              <a:prstDash val="solid"/>
              <a:tailEnd type="arrow"/>
            </a:ln>
            <a:effectLst>
              <a:outerShdw blurRad="40000" dist="20000" dir="5400000" rotWithShape="0">
                <a:srgbClr val="000000">
                  <a:alpha val="38000"/>
                </a:srgbClr>
              </a:outerShdw>
            </a:effectLst>
          </p:spPr>
        </p:cxnSp>
        <p:cxnSp>
          <p:nvCxnSpPr>
            <p:cNvPr id="66" name="Straight Arrow Connector 65"/>
            <p:cNvCxnSpPr/>
            <p:nvPr/>
          </p:nvCxnSpPr>
          <p:spPr>
            <a:xfrm flipH="1">
              <a:off x="2971800" y="2449542"/>
              <a:ext cx="6999" cy="217458"/>
            </a:xfrm>
            <a:prstGeom prst="straightConnector1">
              <a:avLst/>
            </a:prstGeom>
            <a:noFill/>
            <a:ln w="25400" cap="flat" cmpd="sng" algn="ctr">
              <a:solidFill>
                <a:srgbClr val="000000"/>
              </a:solidFill>
              <a:prstDash val="solid"/>
              <a:tailEnd type="arrow"/>
            </a:ln>
            <a:effectLst>
              <a:outerShdw blurRad="40000" dist="20000" dir="5400000" rotWithShape="0">
                <a:srgbClr val="000000">
                  <a:alpha val="38000"/>
                </a:srgbClr>
              </a:outerShdw>
            </a:effectLst>
          </p:spPr>
        </p:cxnSp>
        <p:cxnSp>
          <p:nvCxnSpPr>
            <p:cNvPr id="67" name="Straight Arrow Connector 66"/>
            <p:cNvCxnSpPr/>
            <p:nvPr/>
          </p:nvCxnSpPr>
          <p:spPr>
            <a:xfrm>
              <a:off x="4641452" y="2436312"/>
              <a:ext cx="0" cy="357972"/>
            </a:xfrm>
            <a:prstGeom prst="straightConnector1">
              <a:avLst/>
            </a:prstGeom>
            <a:noFill/>
            <a:ln w="25400" cap="flat" cmpd="sng" algn="ctr">
              <a:solidFill>
                <a:srgbClr val="000000"/>
              </a:solidFill>
              <a:prstDash val="solid"/>
              <a:tailEnd type="arrow"/>
            </a:ln>
            <a:effectLst>
              <a:outerShdw blurRad="40000" dist="20000" dir="5400000" rotWithShape="0">
                <a:srgbClr val="000000">
                  <a:alpha val="38000"/>
                </a:srgbClr>
              </a:outerShdw>
            </a:effectLst>
          </p:spPr>
        </p:cxnSp>
        <p:cxnSp>
          <p:nvCxnSpPr>
            <p:cNvPr id="68" name="Straight Arrow Connector 67"/>
            <p:cNvCxnSpPr/>
            <p:nvPr/>
          </p:nvCxnSpPr>
          <p:spPr>
            <a:xfrm>
              <a:off x="2978482" y="2277548"/>
              <a:ext cx="0" cy="188183"/>
            </a:xfrm>
            <a:prstGeom prst="straightConnector1">
              <a:avLst/>
            </a:prstGeom>
            <a:noFill/>
            <a:ln w="25400" cap="flat" cmpd="sng" algn="ctr">
              <a:solidFill>
                <a:srgbClr val="000000"/>
              </a:solidFill>
              <a:prstDash val="solid"/>
              <a:tailEnd type="arrow"/>
            </a:ln>
            <a:effectLst>
              <a:outerShdw blurRad="40000" dist="20000" dir="5400000" rotWithShape="0">
                <a:srgbClr val="000000">
                  <a:alpha val="38000"/>
                </a:srgbClr>
              </a:outerShdw>
            </a:effectLst>
          </p:spPr>
        </p:cxnSp>
        <p:cxnSp>
          <p:nvCxnSpPr>
            <p:cNvPr id="69" name="Straight Arrow Connector 68"/>
            <p:cNvCxnSpPr/>
            <p:nvPr/>
          </p:nvCxnSpPr>
          <p:spPr>
            <a:xfrm>
              <a:off x="1564768" y="3051184"/>
              <a:ext cx="295604" cy="0"/>
            </a:xfrm>
            <a:prstGeom prst="straightConnector1">
              <a:avLst/>
            </a:prstGeom>
            <a:noFill/>
            <a:ln w="25400" cap="flat" cmpd="sng" algn="ctr">
              <a:solidFill>
                <a:srgbClr val="000000"/>
              </a:solidFill>
              <a:prstDash val="solid"/>
              <a:tailEnd type="arrow"/>
            </a:ln>
            <a:effectLst>
              <a:outerShdw blurRad="40000" dist="20000" dir="5400000" rotWithShape="0">
                <a:srgbClr val="000000">
                  <a:alpha val="38000"/>
                </a:srgbClr>
              </a:outerShdw>
            </a:effectLst>
          </p:spPr>
        </p:cxnSp>
        <p:cxnSp>
          <p:nvCxnSpPr>
            <p:cNvPr id="70" name="Straight Arrow Connector 69"/>
            <p:cNvCxnSpPr/>
            <p:nvPr/>
          </p:nvCxnSpPr>
          <p:spPr>
            <a:xfrm>
              <a:off x="3302093" y="3027643"/>
              <a:ext cx="281390" cy="0"/>
            </a:xfrm>
            <a:prstGeom prst="straightConnector1">
              <a:avLst/>
            </a:prstGeom>
            <a:noFill/>
            <a:ln w="25400" cap="flat" cmpd="sng" algn="ctr">
              <a:solidFill>
                <a:srgbClr val="000000"/>
              </a:solidFill>
              <a:prstDash val="solid"/>
              <a:tailEnd type="arrow"/>
            </a:ln>
            <a:effectLst>
              <a:outerShdw blurRad="40000" dist="20000" dir="5400000" rotWithShape="0">
                <a:srgbClr val="000000">
                  <a:alpha val="38000"/>
                </a:srgbClr>
              </a:outerShdw>
            </a:effectLst>
          </p:spPr>
        </p:cxnSp>
        <p:cxnSp>
          <p:nvCxnSpPr>
            <p:cNvPr id="71" name="Straight Arrow Connector 70"/>
            <p:cNvCxnSpPr/>
            <p:nvPr/>
          </p:nvCxnSpPr>
          <p:spPr>
            <a:xfrm>
              <a:off x="4985937" y="3027643"/>
              <a:ext cx="266869" cy="0"/>
            </a:xfrm>
            <a:prstGeom prst="straightConnector1">
              <a:avLst/>
            </a:prstGeom>
            <a:noFill/>
            <a:ln w="25400" cap="flat" cmpd="sng" algn="ctr">
              <a:solidFill>
                <a:srgbClr val="000000"/>
              </a:solidFill>
              <a:prstDash val="solid"/>
              <a:tailEnd type="arrow"/>
            </a:ln>
            <a:effectLst>
              <a:outerShdw blurRad="40000" dist="20000" dir="5400000" rotWithShape="0">
                <a:srgbClr val="000000">
                  <a:alpha val="38000"/>
                </a:srgbClr>
              </a:outerShdw>
            </a:effectLst>
          </p:spPr>
        </p:cxnSp>
        <p:cxnSp>
          <p:nvCxnSpPr>
            <p:cNvPr id="72" name="Straight Connector 71"/>
            <p:cNvCxnSpPr>
              <a:stCxn id="56" idx="2"/>
            </p:cNvCxnSpPr>
            <p:nvPr/>
          </p:nvCxnSpPr>
          <p:spPr>
            <a:xfrm>
              <a:off x="5894765" y="3433186"/>
              <a:ext cx="0" cy="126069"/>
            </a:xfrm>
            <a:prstGeom prst="line">
              <a:avLst/>
            </a:prstGeom>
            <a:noFill/>
            <a:ln w="25400" cap="flat" cmpd="sng" algn="ctr">
              <a:solidFill>
                <a:srgbClr val="000000"/>
              </a:solidFill>
              <a:prstDash val="solid"/>
            </a:ln>
            <a:effectLst>
              <a:outerShdw blurRad="40000" dist="20000" dir="5400000" rotWithShape="0">
                <a:srgbClr val="000000">
                  <a:alpha val="38000"/>
                </a:srgbClr>
              </a:outerShdw>
            </a:effectLst>
          </p:spPr>
        </p:cxnSp>
        <p:cxnSp>
          <p:nvCxnSpPr>
            <p:cNvPr id="73" name="Straight Arrow Connector 72"/>
            <p:cNvCxnSpPr/>
            <p:nvPr/>
          </p:nvCxnSpPr>
          <p:spPr>
            <a:xfrm>
              <a:off x="5875131" y="3559422"/>
              <a:ext cx="678069" cy="21978"/>
            </a:xfrm>
            <a:prstGeom prst="straightConnector1">
              <a:avLst/>
            </a:prstGeom>
            <a:noFill/>
            <a:ln w="25400" cap="flat" cmpd="sng" algn="ctr">
              <a:solidFill>
                <a:srgbClr val="000000"/>
              </a:solidFill>
              <a:prstDash val="solid"/>
              <a:tailEnd type="arrow"/>
            </a:ln>
            <a:effectLst>
              <a:outerShdw blurRad="40000" dist="20000" dir="5400000" rotWithShape="0">
                <a:srgbClr val="000000">
                  <a:alpha val="38000"/>
                </a:srgbClr>
              </a:outerShdw>
            </a:effectLst>
          </p:spPr>
        </p:cxnSp>
        <p:cxnSp>
          <p:nvCxnSpPr>
            <p:cNvPr id="74" name="Straight Arrow Connector 73"/>
            <p:cNvCxnSpPr/>
            <p:nvPr/>
          </p:nvCxnSpPr>
          <p:spPr>
            <a:xfrm flipH="1" flipV="1">
              <a:off x="7772488" y="2777379"/>
              <a:ext cx="8198" cy="263458"/>
            </a:xfrm>
            <a:prstGeom prst="straightConnector1">
              <a:avLst/>
            </a:prstGeom>
            <a:noFill/>
            <a:ln w="25400" cap="flat" cmpd="sng" algn="ctr">
              <a:solidFill>
                <a:srgbClr val="000000"/>
              </a:solidFill>
              <a:prstDash val="solid"/>
              <a:tailEnd type="arrow"/>
            </a:ln>
            <a:effectLst>
              <a:outerShdw blurRad="40000" dist="20000" dir="5400000" rotWithShape="0">
                <a:srgbClr val="000000">
                  <a:alpha val="38000"/>
                </a:srgbClr>
              </a:outerShdw>
            </a:effectLst>
          </p:spPr>
        </p:cxnSp>
        <p:cxnSp>
          <p:nvCxnSpPr>
            <p:cNvPr id="75" name="Straight Arrow Connector 74"/>
            <p:cNvCxnSpPr/>
            <p:nvPr/>
          </p:nvCxnSpPr>
          <p:spPr>
            <a:xfrm flipV="1">
              <a:off x="7786559" y="1946790"/>
              <a:ext cx="0" cy="234876"/>
            </a:xfrm>
            <a:prstGeom prst="straightConnector1">
              <a:avLst/>
            </a:prstGeom>
            <a:noFill/>
            <a:ln w="25400" cap="flat" cmpd="sng" algn="ctr">
              <a:solidFill>
                <a:srgbClr val="000000"/>
              </a:solidFill>
              <a:prstDash val="solid"/>
              <a:tailEnd type="arrow"/>
            </a:ln>
            <a:effectLst>
              <a:outerShdw blurRad="40000" dist="20000" dir="5400000" rotWithShape="0">
                <a:srgbClr val="000000">
                  <a:alpha val="38000"/>
                </a:srgbClr>
              </a:outerShdw>
            </a:effectLst>
          </p:spPr>
        </p:cxnSp>
        <p:cxnSp>
          <p:nvCxnSpPr>
            <p:cNvPr id="76" name="Straight Arrow Connector 75"/>
            <p:cNvCxnSpPr/>
            <p:nvPr/>
          </p:nvCxnSpPr>
          <p:spPr>
            <a:xfrm flipV="1">
              <a:off x="7800003" y="1106279"/>
              <a:ext cx="0" cy="282276"/>
            </a:xfrm>
            <a:prstGeom prst="straightConnector1">
              <a:avLst/>
            </a:prstGeom>
            <a:noFill/>
            <a:ln w="25400" cap="flat" cmpd="sng" algn="ctr">
              <a:solidFill>
                <a:srgbClr val="000000"/>
              </a:solidFill>
              <a:prstDash val="solid"/>
              <a:tailEnd type="arrow"/>
            </a:ln>
            <a:effectLst>
              <a:outerShdw blurRad="40000" dist="20000" dir="5400000" rotWithShape="0">
                <a:srgbClr val="000000">
                  <a:alpha val="38000"/>
                </a:srgbClr>
              </a:outerShdw>
            </a:effectLst>
          </p:spPr>
        </p:cxnSp>
        <p:cxnSp>
          <p:nvCxnSpPr>
            <p:cNvPr id="77" name="Straight Arrow Connector 76"/>
            <p:cNvCxnSpPr/>
            <p:nvPr/>
          </p:nvCxnSpPr>
          <p:spPr>
            <a:xfrm>
              <a:off x="4932409" y="5982040"/>
              <a:ext cx="0" cy="253976"/>
            </a:xfrm>
            <a:prstGeom prst="straightConnector1">
              <a:avLst/>
            </a:prstGeom>
            <a:noFill/>
            <a:ln w="12700" cap="flat" cmpd="sng" algn="ctr">
              <a:solidFill>
                <a:srgbClr val="EFB219">
                  <a:shade val="95000"/>
                  <a:satMod val="105000"/>
                </a:srgbClr>
              </a:solidFill>
              <a:prstDash val="solid"/>
              <a:tailEnd type="arrow"/>
            </a:ln>
            <a:effectLst/>
          </p:spPr>
        </p:cxnSp>
        <p:cxnSp>
          <p:nvCxnSpPr>
            <p:cNvPr id="78" name="Straight Arrow Connector 77"/>
            <p:cNvCxnSpPr>
              <a:stCxn id="60" idx="2"/>
            </p:cNvCxnSpPr>
            <p:nvPr/>
          </p:nvCxnSpPr>
          <p:spPr>
            <a:xfrm>
              <a:off x="3049246" y="5738041"/>
              <a:ext cx="0" cy="488393"/>
            </a:xfrm>
            <a:prstGeom prst="straightConnector1">
              <a:avLst/>
            </a:prstGeom>
            <a:noFill/>
            <a:ln w="12700" cap="flat" cmpd="sng" algn="ctr">
              <a:solidFill>
                <a:srgbClr val="EFB219">
                  <a:shade val="95000"/>
                  <a:satMod val="105000"/>
                </a:srgbClr>
              </a:solidFill>
              <a:prstDash val="solid"/>
              <a:tailEnd type="arrow"/>
            </a:ln>
            <a:effectLst/>
          </p:spPr>
        </p:cxnSp>
        <p:cxnSp>
          <p:nvCxnSpPr>
            <p:cNvPr id="79" name="Straight Arrow Connector 78"/>
            <p:cNvCxnSpPr>
              <a:endCxn id="57" idx="2"/>
            </p:cNvCxnSpPr>
            <p:nvPr/>
          </p:nvCxnSpPr>
          <p:spPr>
            <a:xfrm flipV="1">
              <a:off x="7772486" y="3928237"/>
              <a:ext cx="15365" cy="2295046"/>
            </a:xfrm>
            <a:prstGeom prst="straightConnector1">
              <a:avLst/>
            </a:prstGeom>
            <a:noFill/>
            <a:ln w="12700" cap="flat" cmpd="sng" algn="ctr">
              <a:solidFill>
                <a:srgbClr val="EFB219">
                  <a:shade val="95000"/>
                  <a:satMod val="105000"/>
                </a:srgbClr>
              </a:solidFill>
              <a:prstDash val="solid"/>
              <a:tailEnd type="arrow"/>
            </a:ln>
            <a:effectLst/>
          </p:spPr>
        </p:cxnSp>
        <p:cxnSp>
          <p:nvCxnSpPr>
            <p:cNvPr id="80" name="Straight Arrow Connector 79"/>
            <p:cNvCxnSpPr/>
            <p:nvPr/>
          </p:nvCxnSpPr>
          <p:spPr>
            <a:xfrm>
              <a:off x="176133" y="6259877"/>
              <a:ext cx="7604662" cy="0"/>
            </a:xfrm>
            <a:prstGeom prst="straightConnector1">
              <a:avLst/>
            </a:prstGeom>
            <a:noFill/>
            <a:ln w="12700" cap="flat" cmpd="sng" algn="ctr">
              <a:solidFill>
                <a:srgbClr val="EFB219">
                  <a:shade val="95000"/>
                  <a:satMod val="105000"/>
                </a:srgbClr>
              </a:solidFill>
              <a:prstDash val="solid"/>
              <a:tailEnd type="arrow"/>
            </a:ln>
            <a:effectLst/>
          </p:spPr>
        </p:cxnSp>
        <p:cxnSp>
          <p:nvCxnSpPr>
            <p:cNvPr id="81" name="Straight Arrow Connector 80"/>
            <p:cNvCxnSpPr/>
            <p:nvPr/>
          </p:nvCxnSpPr>
          <p:spPr>
            <a:xfrm>
              <a:off x="4442417" y="3406940"/>
              <a:ext cx="0" cy="302083"/>
            </a:xfrm>
            <a:prstGeom prst="straightConnector1">
              <a:avLst/>
            </a:prstGeom>
            <a:noFill/>
            <a:ln w="12700" cap="flat" cmpd="sng" algn="ctr">
              <a:solidFill>
                <a:srgbClr val="EFB219">
                  <a:shade val="95000"/>
                  <a:satMod val="105000"/>
                </a:srgbClr>
              </a:solidFill>
              <a:prstDash val="solid"/>
              <a:tailEnd type="arrow"/>
            </a:ln>
            <a:effectLst/>
          </p:spPr>
        </p:cxnSp>
        <p:cxnSp>
          <p:nvCxnSpPr>
            <p:cNvPr id="82" name="Straight Arrow Connector 81"/>
            <p:cNvCxnSpPr/>
            <p:nvPr/>
          </p:nvCxnSpPr>
          <p:spPr>
            <a:xfrm>
              <a:off x="2743200" y="3581400"/>
              <a:ext cx="29522" cy="174629"/>
            </a:xfrm>
            <a:prstGeom prst="straightConnector1">
              <a:avLst/>
            </a:prstGeom>
            <a:noFill/>
            <a:ln w="12700" cap="flat" cmpd="sng" algn="ctr">
              <a:solidFill>
                <a:srgbClr val="EFB219">
                  <a:shade val="95000"/>
                  <a:satMod val="105000"/>
                </a:srgbClr>
              </a:solidFill>
              <a:prstDash val="solid"/>
              <a:tailEnd type="arrow"/>
            </a:ln>
            <a:effectLst/>
          </p:spPr>
        </p:cxnSp>
        <p:cxnSp>
          <p:nvCxnSpPr>
            <p:cNvPr id="83" name="Straight Arrow Connector 82"/>
            <p:cNvCxnSpPr/>
            <p:nvPr/>
          </p:nvCxnSpPr>
          <p:spPr>
            <a:xfrm>
              <a:off x="1016456" y="3494739"/>
              <a:ext cx="0" cy="282275"/>
            </a:xfrm>
            <a:prstGeom prst="straightConnector1">
              <a:avLst/>
            </a:prstGeom>
            <a:noFill/>
            <a:ln w="12700" cap="flat" cmpd="sng" algn="ctr">
              <a:solidFill>
                <a:srgbClr val="EFB219">
                  <a:shade val="95000"/>
                  <a:satMod val="105000"/>
                </a:srgbClr>
              </a:solidFill>
              <a:prstDash val="solid"/>
              <a:tailEnd type="arrow"/>
            </a:ln>
            <a:effectLst/>
          </p:spPr>
        </p:cxnSp>
        <p:cxnSp>
          <p:nvCxnSpPr>
            <p:cNvPr id="84" name="Straight Arrow Connector 83"/>
            <p:cNvCxnSpPr/>
            <p:nvPr/>
          </p:nvCxnSpPr>
          <p:spPr>
            <a:xfrm flipH="1">
              <a:off x="152400" y="425303"/>
              <a:ext cx="2755270" cy="0"/>
            </a:xfrm>
            <a:prstGeom prst="straightConnector1">
              <a:avLst/>
            </a:prstGeom>
            <a:noFill/>
            <a:ln w="12700" cap="flat" cmpd="sng" algn="ctr">
              <a:solidFill>
                <a:srgbClr val="EFB219">
                  <a:shade val="95000"/>
                  <a:satMod val="105000"/>
                </a:srgbClr>
              </a:solidFill>
              <a:prstDash val="solid"/>
              <a:tailEnd type="arrow"/>
            </a:ln>
            <a:effectLst/>
          </p:spPr>
        </p:cxnSp>
        <p:cxnSp>
          <p:nvCxnSpPr>
            <p:cNvPr id="85" name="Straight Arrow Connector 84"/>
            <p:cNvCxnSpPr>
              <a:stCxn id="49" idx="1"/>
            </p:cNvCxnSpPr>
            <p:nvPr/>
          </p:nvCxnSpPr>
          <p:spPr>
            <a:xfrm flipH="1">
              <a:off x="152401" y="981533"/>
              <a:ext cx="1579122" cy="0"/>
            </a:xfrm>
            <a:prstGeom prst="straightConnector1">
              <a:avLst/>
            </a:prstGeom>
            <a:noFill/>
            <a:ln w="12700" cap="flat" cmpd="sng" algn="ctr">
              <a:solidFill>
                <a:srgbClr val="EFB219">
                  <a:shade val="95000"/>
                  <a:satMod val="105000"/>
                </a:srgbClr>
              </a:solidFill>
              <a:prstDash val="solid"/>
              <a:tailEnd type="arrow"/>
            </a:ln>
            <a:effectLst/>
          </p:spPr>
        </p:cxnSp>
        <p:cxnSp>
          <p:nvCxnSpPr>
            <p:cNvPr id="86" name="Straight Arrow Connector 85"/>
            <p:cNvCxnSpPr/>
            <p:nvPr/>
          </p:nvCxnSpPr>
          <p:spPr>
            <a:xfrm flipH="1">
              <a:off x="166256" y="425303"/>
              <a:ext cx="9880" cy="5801131"/>
            </a:xfrm>
            <a:prstGeom prst="straightConnector1">
              <a:avLst/>
            </a:prstGeom>
            <a:noFill/>
            <a:ln w="12700" cap="flat" cmpd="sng" algn="ctr">
              <a:solidFill>
                <a:srgbClr val="EFB219">
                  <a:shade val="95000"/>
                  <a:satMod val="105000"/>
                </a:srgbClr>
              </a:solidFill>
              <a:prstDash val="solid"/>
              <a:tailEnd type="arrow"/>
            </a:ln>
            <a:effectLst/>
          </p:spPr>
        </p:cxnSp>
        <p:cxnSp>
          <p:nvCxnSpPr>
            <p:cNvPr id="87" name="Straight Arrow Connector 86"/>
            <p:cNvCxnSpPr>
              <a:stCxn id="59" idx="2"/>
            </p:cNvCxnSpPr>
            <p:nvPr/>
          </p:nvCxnSpPr>
          <p:spPr>
            <a:xfrm>
              <a:off x="1127566" y="5855655"/>
              <a:ext cx="15434" cy="392745"/>
            </a:xfrm>
            <a:prstGeom prst="straightConnector1">
              <a:avLst/>
            </a:prstGeom>
            <a:noFill/>
            <a:ln w="12700" cap="flat" cmpd="sng" algn="ctr">
              <a:solidFill>
                <a:srgbClr val="EFB219">
                  <a:shade val="95000"/>
                  <a:satMod val="105000"/>
                </a:srgbClr>
              </a:solidFill>
              <a:prstDash val="solid"/>
              <a:tailEnd type="arrow"/>
            </a:ln>
            <a:effectLst/>
          </p:spPr>
        </p:cxnSp>
        <p:sp>
          <p:nvSpPr>
            <p:cNvPr id="88" name="Rectangle 87"/>
            <p:cNvSpPr/>
            <p:nvPr/>
          </p:nvSpPr>
          <p:spPr>
            <a:xfrm>
              <a:off x="1717666" y="240077"/>
              <a:ext cx="2666366" cy="519985"/>
            </a:xfrm>
            <a:prstGeom prst="rect">
              <a:avLst/>
            </a:prstGeom>
            <a:solidFill>
              <a:srgbClr val="FFFFFF"/>
            </a:solidFill>
            <a:ln w="25400" cap="flat" cmpd="sng" algn="ctr">
              <a:solidFill>
                <a:srgbClr val="35A396"/>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0"/>
                </a:spcAft>
              </a:pPr>
              <a:r>
                <a:rPr lang="en-US" sz="1000" dirty="0">
                  <a:effectLst/>
                  <a:latin typeface="Calibri"/>
                  <a:ea typeface="Calibri"/>
                  <a:cs typeface="Times New Roman"/>
                </a:rPr>
                <a:t>Illinois State Legislation on Principal Preparation</a:t>
              </a:r>
              <a:endParaRPr lang="en-US" sz="1100" dirty="0">
                <a:effectLst/>
                <a:latin typeface="Calibri"/>
                <a:ea typeface="Calibri"/>
                <a:cs typeface="Times New Roman"/>
              </a:endParaRPr>
            </a:p>
          </p:txBody>
        </p:sp>
        <p:cxnSp>
          <p:nvCxnSpPr>
            <p:cNvPr id="89" name="Straight Arrow Connector 88"/>
            <p:cNvCxnSpPr>
              <a:stCxn id="51" idx="1"/>
            </p:cNvCxnSpPr>
            <p:nvPr/>
          </p:nvCxnSpPr>
          <p:spPr>
            <a:xfrm flipH="1">
              <a:off x="176134" y="1547675"/>
              <a:ext cx="1527678" cy="0"/>
            </a:xfrm>
            <a:prstGeom prst="straightConnector1">
              <a:avLst/>
            </a:prstGeom>
            <a:noFill/>
            <a:ln w="12700" cap="flat" cmpd="sng" algn="ctr">
              <a:solidFill>
                <a:srgbClr val="EFB219">
                  <a:shade val="95000"/>
                  <a:satMod val="105000"/>
                </a:srgbClr>
              </a:solidFill>
              <a:prstDash val="solid"/>
              <a:tailEnd type="arrow"/>
            </a:ln>
            <a:effectLst/>
          </p:spPr>
        </p:cxnSp>
        <p:cxnSp>
          <p:nvCxnSpPr>
            <p:cNvPr id="90" name="Straight Arrow Connector 89"/>
            <p:cNvCxnSpPr/>
            <p:nvPr/>
          </p:nvCxnSpPr>
          <p:spPr>
            <a:xfrm flipH="1">
              <a:off x="4427108" y="1523420"/>
              <a:ext cx="356356" cy="0"/>
            </a:xfrm>
            <a:prstGeom prst="straightConnector1">
              <a:avLst/>
            </a:prstGeom>
            <a:noFill/>
            <a:ln w="12700" cap="flat" cmpd="sng" algn="ctr">
              <a:solidFill>
                <a:srgbClr val="EFB219">
                  <a:shade val="95000"/>
                  <a:satMod val="105000"/>
                </a:srgbClr>
              </a:solidFill>
              <a:prstDash val="solid"/>
              <a:tailEnd type="arrow"/>
            </a:ln>
            <a:effectLst/>
          </p:spPr>
        </p:cxnSp>
        <p:cxnSp>
          <p:nvCxnSpPr>
            <p:cNvPr id="91" name="Straight Arrow Connector 90"/>
            <p:cNvCxnSpPr/>
            <p:nvPr/>
          </p:nvCxnSpPr>
          <p:spPr>
            <a:xfrm flipH="1">
              <a:off x="4440965" y="967746"/>
              <a:ext cx="345736" cy="1"/>
            </a:xfrm>
            <a:prstGeom prst="straightConnector1">
              <a:avLst/>
            </a:prstGeom>
            <a:noFill/>
            <a:ln w="12700" cap="flat" cmpd="sng" algn="ctr">
              <a:solidFill>
                <a:srgbClr val="EFB219">
                  <a:shade val="95000"/>
                  <a:satMod val="105000"/>
                </a:srgbClr>
              </a:solidFill>
              <a:prstDash val="solid"/>
              <a:tailEnd type="arrow"/>
            </a:ln>
            <a:effectLst/>
          </p:spPr>
        </p:cxnSp>
        <p:cxnSp>
          <p:nvCxnSpPr>
            <p:cNvPr id="92" name="Straight Arrow Connector 91"/>
            <p:cNvCxnSpPr/>
            <p:nvPr/>
          </p:nvCxnSpPr>
          <p:spPr>
            <a:xfrm flipH="1">
              <a:off x="4399399" y="2171706"/>
              <a:ext cx="385496" cy="8489"/>
            </a:xfrm>
            <a:prstGeom prst="straightConnector1">
              <a:avLst/>
            </a:prstGeom>
            <a:noFill/>
            <a:ln w="12700" cap="flat" cmpd="sng" algn="ctr">
              <a:solidFill>
                <a:srgbClr val="EFB219">
                  <a:shade val="95000"/>
                  <a:satMod val="105000"/>
                </a:srgbClr>
              </a:solidFill>
              <a:prstDash val="solid"/>
              <a:tailEnd type="arrow"/>
            </a:ln>
            <a:effectLst/>
          </p:spPr>
        </p:cxnSp>
        <p:cxnSp>
          <p:nvCxnSpPr>
            <p:cNvPr id="93" name="Straight Arrow Connector 92"/>
            <p:cNvCxnSpPr/>
            <p:nvPr/>
          </p:nvCxnSpPr>
          <p:spPr>
            <a:xfrm>
              <a:off x="4440965" y="425303"/>
              <a:ext cx="355614" cy="0"/>
            </a:xfrm>
            <a:prstGeom prst="straightConnector1">
              <a:avLst/>
            </a:prstGeom>
            <a:noFill/>
            <a:ln w="12700" cap="flat" cmpd="sng" algn="ctr">
              <a:solidFill>
                <a:srgbClr val="EFB219">
                  <a:shade val="95000"/>
                  <a:satMod val="105000"/>
                </a:srgbClr>
              </a:solidFill>
              <a:prstDash val="solid"/>
              <a:tailEnd type="arrow"/>
            </a:ln>
            <a:effectLst/>
          </p:spPr>
        </p:cxnSp>
        <p:cxnSp>
          <p:nvCxnSpPr>
            <p:cNvPr id="94" name="Straight Arrow Connector 93"/>
            <p:cNvCxnSpPr/>
            <p:nvPr/>
          </p:nvCxnSpPr>
          <p:spPr>
            <a:xfrm>
              <a:off x="4787342" y="425303"/>
              <a:ext cx="0" cy="1762978"/>
            </a:xfrm>
            <a:prstGeom prst="straightConnector1">
              <a:avLst/>
            </a:prstGeom>
            <a:noFill/>
            <a:ln w="12700" cap="flat" cmpd="sng" algn="ctr">
              <a:solidFill>
                <a:srgbClr val="EFB219">
                  <a:shade val="95000"/>
                  <a:satMod val="105000"/>
                </a:srgbClr>
              </a:solidFill>
              <a:prstDash val="solid"/>
              <a:tailEnd type="arrow"/>
            </a:ln>
            <a:effectLst/>
          </p:spPr>
        </p:cxnSp>
      </p:grpSp>
    </p:spTree>
    <p:extLst>
      <p:ext uri="{BB962C8B-B14F-4D97-AF65-F5344CB8AC3E}">
        <p14:creationId xmlns:p14="http://schemas.microsoft.com/office/powerpoint/2010/main" val="33827596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828800"/>
            <a:ext cx="8458200" cy="4495800"/>
          </a:xfrm>
        </p:spPr>
        <p:txBody>
          <a:bodyPr>
            <a:noAutofit/>
          </a:bodyPr>
          <a:lstStyle/>
          <a:p>
            <a:pPr>
              <a:buFont typeface="Wingdings" pitchFamily="2" charset="2"/>
              <a:buChar char="§"/>
            </a:pPr>
            <a:r>
              <a:rPr lang="en-US" sz="1900" dirty="0" smtClean="0"/>
              <a:t>  IL-Part has piloted an intensive full time/full semester long internship model. </a:t>
            </a:r>
          </a:p>
          <a:p>
            <a:pPr marL="228600" indent="-228600">
              <a:buFont typeface="Wingdings" pitchFamily="2" charset="2"/>
              <a:buChar char="§"/>
            </a:pPr>
            <a:r>
              <a:rPr lang="en-US" sz="1900" dirty="0" smtClean="0"/>
              <a:t>The intensive model </a:t>
            </a:r>
            <a:r>
              <a:rPr lang="en-US" sz="1900" dirty="0"/>
              <a:t>p</a:t>
            </a:r>
            <a:r>
              <a:rPr lang="en-US" sz="1900" dirty="0" smtClean="0"/>
              <a:t>rovides a </a:t>
            </a:r>
            <a:r>
              <a:rPr lang="en-US" sz="1900" dirty="0"/>
              <a:t>longer duration of full-time, job embedded </a:t>
            </a:r>
            <a:r>
              <a:rPr lang="en-US" sz="1900" dirty="0" smtClean="0"/>
              <a:t>experiences than a traditional internship allows. </a:t>
            </a:r>
          </a:p>
          <a:p>
            <a:pPr marL="228600" indent="-228600">
              <a:buFont typeface="Wingdings" pitchFamily="2" charset="2"/>
              <a:buChar char="§"/>
            </a:pPr>
            <a:r>
              <a:rPr lang="en-US" sz="1900" dirty="0" smtClean="0"/>
              <a:t>The intensive model’s approach to funding the substitute is a cost </a:t>
            </a:r>
            <a:r>
              <a:rPr lang="en-US" sz="1900" dirty="0"/>
              <a:t>effective </a:t>
            </a:r>
            <a:r>
              <a:rPr lang="en-US" sz="1900" dirty="0" smtClean="0"/>
              <a:t>and replicable strategy</a:t>
            </a:r>
            <a:r>
              <a:rPr lang="en-US" sz="1900" dirty="0"/>
              <a:t>.  </a:t>
            </a:r>
            <a:endParaRPr lang="en-US" sz="1900" dirty="0" smtClean="0"/>
          </a:p>
          <a:p>
            <a:pPr marL="228600" indent="-228600">
              <a:buFont typeface="Wingdings" pitchFamily="2" charset="2"/>
              <a:buChar char="§"/>
            </a:pPr>
            <a:r>
              <a:rPr lang="en-US" sz="1900" dirty="0" smtClean="0"/>
              <a:t>Project covers </a:t>
            </a:r>
            <a:r>
              <a:rPr lang="en-US" sz="1900" dirty="0"/>
              <a:t>the substitute teacher’s </a:t>
            </a:r>
            <a:r>
              <a:rPr lang="en-US" sz="1900" dirty="0" smtClean="0"/>
              <a:t>cost, </a:t>
            </a:r>
            <a:r>
              <a:rPr lang="en-US" sz="1900" dirty="0"/>
              <a:t>versus the </a:t>
            </a:r>
            <a:r>
              <a:rPr lang="en-US" sz="1900" dirty="0" smtClean="0"/>
              <a:t>salary cost of the principal intern. </a:t>
            </a:r>
          </a:p>
          <a:p>
            <a:pPr>
              <a:buFont typeface="Wingdings" pitchFamily="2" charset="2"/>
              <a:buChar char="§"/>
            </a:pPr>
            <a:r>
              <a:rPr lang="en-US" sz="1900" dirty="0" smtClean="0"/>
              <a:t>  Lessons learned on compliance with:</a:t>
            </a:r>
          </a:p>
          <a:p>
            <a:pPr lvl="1">
              <a:buFont typeface="Arial" panose="020B0604020202020204" pitchFamily="34" charset="0"/>
              <a:buChar char="•"/>
            </a:pPr>
            <a:r>
              <a:rPr lang="en-US" sz="1900" dirty="0"/>
              <a:t>How to utilize this model for successful succession planning to sustain the principal pipeline. </a:t>
            </a:r>
          </a:p>
          <a:p>
            <a:pPr lvl="1">
              <a:buFont typeface="Arial" panose="020B0604020202020204" pitchFamily="34" charset="0"/>
              <a:buChar char="•"/>
            </a:pPr>
            <a:r>
              <a:rPr lang="en-US" sz="1900" dirty="0" smtClean="0"/>
              <a:t>Implications involving the new teacher evaluation system.</a:t>
            </a:r>
          </a:p>
          <a:p>
            <a:pPr lvl="1">
              <a:buFont typeface="Arial" panose="020B0604020202020204" pitchFamily="34" charset="0"/>
              <a:buChar char="•"/>
            </a:pPr>
            <a:r>
              <a:rPr lang="en-US" sz="1900" dirty="0" smtClean="0"/>
              <a:t>Implications involving the Affordable </a:t>
            </a:r>
            <a:r>
              <a:rPr lang="en-US" sz="1900" dirty="0"/>
              <a:t>Care </a:t>
            </a:r>
            <a:r>
              <a:rPr lang="en-US" sz="1900" dirty="0" smtClean="0"/>
              <a:t>Act. </a:t>
            </a:r>
          </a:p>
          <a:p>
            <a:pPr lvl="1">
              <a:buFont typeface="Arial" panose="020B0604020202020204" pitchFamily="34" charset="0"/>
              <a:buChar char="•"/>
            </a:pPr>
            <a:r>
              <a:rPr lang="en-US" sz="1900" dirty="0" smtClean="0"/>
              <a:t>Identification </a:t>
            </a:r>
            <a:r>
              <a:rPr lang="en-US" sz="1900" dirty="0"/>
              <a:t>and placement of quality substitute </a:t>
            </a:r>
            <a:r>
              <a:rPr lang="en-US" sz="1900" dirty="0" smtClean="0"/>
              <a:t>teachers. </a:t>
            </a:r>
          </a:p>
          <a:p>
            <a:endParaRPr lang="en-US" sz="1900" dirty="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9000" y="5791200"/>
            <a:ext cx="1686425" cy="914400"/>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
        <p:nvSpPr>
          <p:cNvPr id="5" name="Title 4"/>
          <p:cNvSpPr>
            <a:spLocks noGrp="1"/>
          </p:cNvSpPr>
          <p:nvPr>
            <p:ph type="title"/>
          </p:nvPr>
        </p:nvSpPr>
        <p:spPr>
          <a:xfrm>
            <a:off x="304800" y="286605"/>
            <a:ext cx="8534400" cy="1161195"/>
          </a:xfrm>
        </p:spPr>
        <p:txBody>
          <a:bodyPr>
            <a:normAutofit/>
          </a:bodyPr>
          <a:lstStyle/>
          <a:p>
            <a:pPr algn="ctr"/>
            <a:r>
              <a:rPr lang="en-US" sz="4400" b="1" dirty="0" smtClean="0">
                <a:solidFill>
                  <a:schemeClr val="accent2"/>
                </a:solidFill>
                <a:latin typeface="Georgia" panose="02040502050405020303" pitchFamily="18" charset="0"/>
              </a:rPr>
              <a:t>Full Time Internship Model</a:t>
            </a:r>
            <a:endParaRPr lang="en-US" sz="4400" b="1" dirty="0">
              <a:solidFill>
                <a:schemeClr val="accent2"/>
              </a:solidFill>
              <a:latin typeface="Georgia" panose="02040502050405020303" pitchFamily="18" charset="0"/>
            </a:endParaRPr>
          </a:p>
        </p:txBody>
      </p:sp>
    </p:spTree>
    <p:extLst>
      <p:ext uri="{BB962C8B-B14F-4D97-AF65-F5344CB8AC3E}">
        <p14:creationId xmlns:p14="http://schemas.microsoft.com/office/powerpoint/2010/main" val="241650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34201" y="5715000"/>
            <a:ext cx="1686425" cy="914400"/>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838199" y="1996440"/>
            <a:ext cx="7543801" cy="4023360"/>
          </a:xfrm>
        </p:spPr>
        <p:txBody>
          <a:bodyPr>
            <a:normAutofit/>
          </a:bodyPr>
          <a:lstStyle/>
          <a:p>
            <a:pPr marL="517525" lvl="1" indent="-317500">
              <a:buFont typeface="Wingdings" pitchFamily="2" charset="2"/>
              <a:buChar char="§"/>
            </a:pPr>
            <a:r>
              <a:rPr lang="en-US" sz="2400" dirty="0" smtClean="0"/>
              <a:t>Candidates </a:t>
            </a:r>
            <a:r>
              <a:rPr lang="en-US" sz="2400" dirty="0"/>
              <a:t>completing full time internships expressed greater satisfaction with the program than do those completing </a:t>
            </a:r>
            <a:r>
              <a:rPr lang="en-US" sz="2400" dirty="0" smtClean="0"/>
              <a:t>traditional internships</a:t>
            </a:r>
            <a:r>
              <a:rPr lang="en-US" sz="2400" dirty="0"/>
              <a:t>.  </a:t>
            </a:r>
            <a:endParaRPr lang="en-US" sz="2400" dirty="0" smtClean="0"/>
          </a:p>
          <a:p>
            <a:pPr marL="517525" lvl="1" indent="-317500">
              <a:buFont typeface="Wingdings" pitchFamily="2" charset="2"/>
              <a:buChar char="§"/>
            </a:pPr>
            <a:r>
              <a:rPr lang="en-US" sz="2400" dirty="0" smtClean="0"/>
              <a:t>Candidates </a:t>
            </a:r>
            <a:r>
              <a:rPr lang="en-US" sz="2400" dirty="0"/>
              <a:t>serving full time internships reported a higher degree of supervision and a stronger belief that their programs prepared them to take on the challenge of school principal. </a:t>
            </a:r>
            <a:endParaRPr lang="en-US" sz="2400" dirty="0" smtClean="0"/>
          </a:p>
          <a:p>
            <a:pPr marL="517525" lvl="1" indent="-317500">
              <a:buFont typeface="Wingdings" pitchFamily="2" charset="2"/>
              <a:buChar char="§"/>
            </a:pPr>
            <a:r>
              <a:rPr lang="en-US" sz="2400" dirty="0"/>
              <a:t>P</a:t>
            </a:r>
            <a:r>
              <a:rPr lang="en-US" sz="2400" dirty="0" smtClean="0"/>
              <a:t>rincipal </a:t>
            </a:r>
            <a:r>
              <a:rPr lang="en-US" sz="2400" dirty="0"/>
              <a:t>candidates, mentor principals, and university supervisors all acknowledged the benefits of the </a:t>
            </a:r>
            <a:r>
              <a:rPr lang="en-US" sz="2400" dirty="0" smtClean="0"/>
              <a:t>full time internship experience. </a:t>
            </a:r>
            <a:endParaRPr lang="en-US" sz="2400" dirty="0"/>
          </a:p>
        </p:txBody>
      </p:sp>
      <p:sp>
        <p:nvSpPr>
          <p:cNvPr id="5" name="Title 4"/>
          <p:cNvSpPr>
            <a:spLocks noGrp="1"/>
          </p:cNvSpPr>
          <p:nvPr>
            <p:ph type="title"/>
          </p:nvPr>
        </p:nvSpPr>
        <p:spPr>
          <a:xfrm>
            <a:off x="838200" y="381000"/>
            <a:ext cx="7543800" cy="1237396"/>
          </a:xfrm>
        </p:spPr>
        <p:txBody>
          <a:bodyPr>
            <a:normAutofit fontScale="90000"/>
          </a:bodyPr>
          <a:lstStyle/>
          <a:p>
            <a:pPr algn="ctr"/>
            <a:r>
              <a:rPr lang="en-US" b="1" dirty="0" smtClean="0">
                <a:solidFill>
                  <a:schemeClr val="accent2"/>
                </a:solidFill>
                <a:latin typeface="Georgia" panose="02040502050405020303" pitchFamily="18" charset="0"/>
              </a:rPr>
              <a:t>IL-PART Satisfaction Survey</a:t>
            </a:r>
            <a:endParaRPr lang="en-US" b="1" dirty="0">
              <a:solidFill>
                <a:schemeClr val="accent2"/>
              </a:solidFill>
              <a:latin typeface="Georgia" panose="02040502050405020303" pitchFamily="18" charset="0"/>
            </a:endParaRPr>
          </a:p>
        </p:txBody>
      </p:sp>
    </p:spTree>
    <p:extLst>
      <p:ext uri="{BB962C8B-B14F-4D97-AF65-F5344CB8AC3E}">
        <p14:creationId xmlns:p14="http://schemas.microsoft.com/office/powerpoint/2010/main" val="31226818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2425" y="152400"/>
            <a:ext cx="8763000" cy="627796"/>
          </a:xfrm>
        </p:spPr>
        <p:txBody>
          <a:bodyPr>
            <a:normAutofit fontScale="90000"/>
          </a:bodyPr>
          <a:lstStyle/>
          <a:p>
            <a:pPr algn="ctr"/>
            <a:r>
              <a:rPr lang="en-US" sz="2400" dirty="0">
                <a:solidFill>
                  <a:schemeClr val="accent2"/>
                </a:solidFill>
                <a:latin typeface="Georgia" panose="02040502050405020303" pitchFamily="18" charset="0"/>
              </a:rPr>
              <a:t>Mentor Principal Perspectives: Candidates Participation in Internship Experiences (n = 20)</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04740994"/>
              </p:ext>
            </p:extLst>
          </p:nvPr>
        </p:nvGraphicFramePr>
        <p:xfrm>
          <a:off x="304800" y="838200"/>
          <a:ext cx="8763000" cy="503078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081375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915400" cy="780196"/>
          </a:xfrm>
        </p:spPr>
        <p:txBody>
          <a:bodyPr>
            <a:normAutofit/>
          </a:bodyPr>
          <a:lstStyle/>
          <a:p>
            <a:pPr marL="0" marR="0" algn="ctr">
              <a:spcBef>
                <a:spcPts val="1200"/>
              </a:spcBef>
              <a:spcAft>
                <a:spcPts val="600"/>
              </a:spcAft>
            </a:pPr>
            <a:r>
              <a:rPr lang="en-US" sz="2400" dirty="0">
                <a:solidFill>
                  <a:schemeClr val="accent2"/>
                </a:solidFill>
                <a:latin typeface="Georgia" panose="02040502050405020303" pitchFamily="18" charset="0"/>
                <a:ea typeface="SimSun"/>
                <a:cs typeface="Times New Roman"/>
              </a:rPr>
              <a:t>Faculty Supervisor Perspective: Candidates Participation in Internship Experiences (</a:t>
            </a:r>
            <a:r>
              <a:rPr lang="en-US" sz="2400" i="1" dirty="0">
                <a:solidFill>
                  <a:schemeClr val="accent2"/>
                </a:solidFill>
                <a:latin typeface="Georgia" panose="02040502050405020303" pitchFamily="18" charset="0"/>
                <a:ea typeface="SimSun"/>
                <a:cs typeface="Times New Roman"/>
              </a:rPr>
              <a:t>n = 8</a:t>
            </a:r>
            <a:r>
              <a:rPr lang="en-US" sz="2400" i="1" dirty="0" smtClean="0">
                <a:solidFill>
                  <a:schemeClr val="accent2"/>
                </a:solidFill>
                <a:latin typeface="Georgia" panose="02040502050405020303" pitchFamily="18" charset="0"/>
                <a:ea typeface="SimSun"/>
                <a:cs typeface="Times New Roman"/>
              </a:rPr>
              <a:t>)</a:t>
            </a:r>
            <a:endParaRPr lang="en-US" sz="2400" dirty="0">
              <a:solidFill>
                <a:schemeClr val="accent2"/>
              </a:solidFill>
              <a:latin typeface="Georgia" panose="02040502050405020303"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36013886"/>
              </p:ext>
            </p:extLst>
          </p:nvPr>
        </p:nvGraphicFramePr>
        <p:xfrm>
          <a:off x="304800" y="914400"/>
          <a:ext cx="8686800" cy="495458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548167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763000" cy="533400"/>
          </a:xfrm>
        </p:spPr>
        <p:txBody>
          <a:bodyPr>
            <a:noAutofit/>
          </a:bodyPr>
          <a:lstStyle/>
          <a:p>
            <a:pPr algn="ctr"/>
            <a:r>
              <a:rPr lang="en-US" sz="2400" dirty="0" smtClean="0">
                <a:solidFill>
                  <a:schemeClr val="accent2"/>
                </a:solidFill>
                <a:latin typeface="Georgia" panose="02040502050405020303" pitchFamily="18" charset="0"/>
              </a:rPr>
              <a:t/>
            </a:r>
            <a:br>
              <a:rPr lang="en-US" sz="2400" dirty="0" smtClean="0">
                <a:solidFill>
                  <a:schemeClr val="accent2"/>
                </a:solidFill>
                <a:latin typeface="Georgia" panose="02040502050405020303" pitchFamily="18" charset="0"/>
              </a:rPr>
            </a:br>
            <a:r>
              <a:rPr lang="en-US" sz="2400" dirty="0">
                <a:solidFill>
                  <a:schemeClr val="accent2"/>
                </a:solidFill>
                <a:latin typeface="Georgia" panose="02040502050405020303" pitchFamily="18" charset="0"/>
              </a:rPr>
              <a:t/>
            </a:r>
            <a:br>
              <a:rPr lang="en-US" sz="2400" dirty="0">
                <a:solidFill>
                  <a:schemeClr val="accent2"/>
                </a:solidFill>
                <a:latin typeface="Georgia" panose="02040502050405020303" pitchFamily="18" charset="0"/>
              </a:rPr>
            </a:br>
            <a:r>
              <a:rPr lang="en-US" sz="2400" dirty="0" smtClean="0">
                <a:solidFill>
                  <a:schemeClr val="accent2"/>
                </a:solidFill>
                <a:latin typeface="Georgia" panose="02040502050405020303" pitchFamily="18" charset="0"/>
              </a:rPr>
              <a:t/>
            </a:r>
            <a:br>
              <a:rPr lang="en-US" sz="2400" dirty="0" smtClean="0">
                <a:solidFill>
                  <a:schemeClr val="accent2"/>
                </a:solidFill>
                <a:latin typeface="Georgia" panose="02040502050405020303" pitchFamily="18" charset="0"/>
              </a:rPr>
            </a:br>
            <a:r>
              <a:rPr lang="en-US" sz="2400" dirty="0" smtClean="0">
                <a:solidFill>
                  <a:schemeClr val="accent2"/>
                </a:solidFill>
                <a:latin typeface="Georgia" panose="02040502050405020303" pitchFamily="18" charset="0"/>
              </a:rPr>
              <a:t/>
            </a:r>
            <a:br>
              <a:rPr lang="en-US" sz="2400" dirty="0" smtClean="0">
                <a:solidFill>
                  <a:schemeClr val="accent2"/>
                </a:solidFill>
                <a:latin typeface="Georgia" panose="02040502050405020303" pitchFamily="18" charset="0"/>
              </a:rPr>
            </a:br>
            <a:r>
              <a:rPr lang="en-US" sz="2400" dirty="0">
                <a:solidFill>
                  <a:schemeClr val="accent2"/>
                </a:solidFill>
                <a:latin typeface="Georgia" panose="02040502050405020303" pitchFamily="18" charset="0"/>
              </a:rPr>
              <a:t/>
            </a:r>
            <a:br>
              <a:rPr lang="en-US" sz="2400" dirty="0">
                <a:solidFill>
                  <a:schemeClr val="accent2"/>
                </a:solidFill>
                <a:latin typeface="Georgia" panose="02040502050405020303" pitchFamily="18" charset="0"/>
              </a:rPr>
            </a:br>
            <a:r>
              <a:rPr lang="en-US" sz="2400" dirty="0" smtClean="0">
                <a:solidFill>
                  <a:schemeClr val="accent2"/>
                </a:solidFill>
                <a:latin typeface="Georgia" panose="02040502050405020303" pitchFamily="18" charset="0"/>
              </a:rPr>
              <a:t>Traditional </a:t>
            </a:r>
            <a:r>
              <a:rPr lang="en-US" sz="2400" dirty="0">
                <a:solidFill>
                  <a:schemeClr val="accent2"/>
                </a:solidFill>
                <a:latin typeface="Georgia" panose="02040502050405020303" pitchFamily="18" charset="0"/>
              </a:rPr>
              <a:t>Yearlong Candidate Internship Activities (</a:t>
            </a:r>
            <a:r>
              <a:rPr lang="en-US" sz="2400" i="1" dirty="0">
                <a:solidFill>
                  <a:schemeClr val="accent2"/>
                </a:solidFill>
                <a:latin typeface="Georgia" panose="02040502050405020303" pitchFamily="18" charset="0"/>
              </a:rPr>
              <a:t>n =</a:t>
            </a:r>
            <a:r>
              <a:rPr lang="en-US" sz="2400" dirty="0">
                <a:solidFill>
                  <a:schemeClr val="accent2"/>
                </a:solidFill>
                <a:latin typeface="Georgia" panose="02040502050405020303" pitchFamily="18" charset="0"/>
              </a:rPr>
              <a:t>17)</a:t>
            </a:r>
            <a:br>
              <a:rPr lang="en-US" sz="2400" dirty="0">
                <a:solidFill>
                  <a:schemeClr val="accent2"/>
                </a:solidFill>
                <a:latin typeface="Georgia" panose="02040502050405020303" pitchFamily="18" charset="0"/>
              </a:rPr>
            </a:br>
            <a:endParaRPr lang="en-US" sz="2400" dirty="0">
              <a:solidFill>
                <a:schemeClr val="accent2"/>
              </a:solidFill>
              <a:latin typeface="Georgia" panose="02040502050405020303"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5294505"/>
              </p:ext>
            </p:extLst>
          </p:nvPr>
        </p:nvGraphicFramePr>
        <p:xfrm>
          <a:off x="0" y="609600"/>
          <a:ext cx="9144000" cy="5638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221976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9050"/>
            <a:ext cx="8534400" cy="590550"/>
          </a:xfrm>
        </p:spPr>
        <p:txBody>
          <a:bodyPr>
            <a:normAutofit/>
          </a:bodyPr>
          <a:lstStyle/>
          <a:p>
            <a:pPr algn="ctr"/>
            <a:r>
              <a:rPr lang="en-US" sz="2400" b="1" dirty="0">
                <a:solidFill>
                  <a:schemeClr val="accent2"/>
                </a:solidFill>
                <a:latin typeface="Georgia" panose="02040502050405020303" pitchFamily="18" charset="0"/>
              </a:rPr>
              <a:t>Mentor Principal </a:t>
            </a:r>
            <a:r>
              <a:rPr lang="en-US" sz="2400" b="1" dirty="0" smtClean="0">
                <a:solidFill>
                  <a:schemeClr val="accent2"/>
                </a:solidFill>
                <a:latin typeface="Georgia" panose="02040502050405020303" pitchFamily="18" charset="0"/>
              </a:rPr>
              <a:t>Matching</a:t>
            </a:r>
            <a:endParaRPr lang="en-US" sz="2400" dirty="0">
              <a:solidFill>
                <a:schemeClr val="accent2"/>
              </a:solidFill>
              <a:latin typeface="Georgia" panose="02040502050405020303" pitchFamily="18" charset="0"/>
            </a:endParaRPr>
          </a:p>
        </p:txBody>
      </p:sp>
      <p:sp>
        <p:nvSpPr>
          <p:cNvPr id="3" name="Text Placeholder 2"/>
          <p:cNvSpPr>
            <a:spLocks noGrp="1"/>
          </p:cNvSpPr>
          <p:nvPr>
            <p:ph type="body" idx="1"/>
          </p:nvPr>
        </p:nvSpPr>
        <p:spPr>
          <a:xfrm>
            <a:off x="152400" y="685800"/>
            <a:ext cx="4343400" cy="736282"/>
          </a:xfrm>
        </p:spPr>
        <p:txBody>
          <a:bodyPr>
            <a:normAutofit/>
          </a:bodyPr>
          <a:lstStyle/>
          <a:p>
            <a:pPr algn="ctr"/>
            <a:r>
              <a:rPr lang="en-US" b="1" dirty="0" smtClean="0"/>
              <a:t>Full-Time</a:t>
            </a:r>
            <a:r>
              <a:rPr lang="en-US" b="1" dirty="0"/>
              <a:t>, Full-Semester Respondents (</a:t>
            </a:r>
            <a:r>
              <a:rPr lang="en-US" b="1" i="1" dirty="0"/>
              <a:t>n</a:t>
            </a:r>
            <a:r>
              <a:rPr lang="en-US" b="1" dirty="0"/>
              <a:t> = 5)</a:t>
            </a:r>
            <a:endParaRPr lang="en-US" dirty="0"/>
          </a:p>
        </p:txBody>
      </p:sp>
      <p:sp>
        <p:nvSpPr>
          <p:cNvPr id="5" name="Text Placeholder 4"/>
          <p:cNvSpPr>
            <a:spLocks noGrp="1"/>
          </p:cNvSpPr>
          <p:nvPr>
            <p:ph type="body" sz="quarter" idx="3"/>
          </p:nvPr>
        </p:nvSpPr>
        <p:spPr>
          <a:xfrm>
            <a:off x="5029200" y="685800"/>
            <a:ext cx="3733800" cy="736282"/>
          </a:xfrm>
        </p:spPr>
        <p:txBody>
          <a:bodyPr/>
          <a:lstStyle/>
          <a:p>
            <a:pPr algn="ctr"/>
            <a:r>
              <a:rPr lang="en-US" b="1" dirty="0"/>
              <a:t>Traditional Yearlong Candidates (n = 17)</a:t>
            </a:r>
          </a:p>
        </p:txBody>
      </p:sp>
      <p:graphicFrame>
        <p:nvGraphicFramePr>
          <p:cNvPr id="7" name="Content Placeholder 6"/>
          <p:cNvGraphicFramePr>
            <a:graphicFrameLocks noGrp="1"/>
          </p:cNvGraphicFramePr>
          <p:nvPr>
            <p:ph sz="half" idx="2"/>
            <p:extLst>
              <p:ext uri="{D42A27DB-BD31-4B8C-83A1-F6EECF244321}">
                <p14:modId xmlns:p14="http://schemas.microsoft.com/office/powerpoint/2010/main" val="1657474190"/>
              </p:ext>
            </p:extLst>
          </p:nvPr>
        </p:nvGraphicFramePr>
        <p:xfrm>
          <a:off x="38100" y="1295400"/>
          <a:ext cx="4610100" cy="45894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ontent Placeholder 7"/>
          <p:cNvGraphicFramePr>
            <a:graphicFrameLocks noGrp="1"/>
          </p:cNvGraphicFramePr>
          <p:nvPr>
            <p:ph sz="quarter" idx="4"/>
            <p:extLst>
              <p:ext uri="{D42A27DB-BD31-4B8C-83A1-F6EECF244321}">
                <p14:modId xmlns:p14="http://schemas.microsoft.com/office/powerpoint/2010/main" val="131579047"/>
              </p:ext>
            </p:extLst>
          </p:nvPr>
        </p:nvGraphicFramePr>
        <p:xfrm>
          <a:off x="4876800" y="1295400"/>
          <a:ext cx="4022725" cy="4419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719053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00100" y="914400"/>
            <a:ext cx="7543800" cy="3203448"/>
          </a:xfrm>
        </p:spPr>
        <p:txBody>
          <a:bodyPr>
            <a:normAutofit/>
          </a:bodyPr>
          <a:lstStyle/>
          <a:p>
            <a:pPr algn="ctr"/>
            <a:r>
              <a:rPr lang="en-US" sz="4400" b="1" dirty="0" smtClean="0">
                <a:solidFill>
                  <a:schemeClr val="accent2"/>
                </a:solidFill>
                <a:latin typeface="Georgia" panose="02040502050405020303" pitchFamily="18" charset="0"/>
              </a:rPr>
              <a:t>State Requirements for Illinois Principal Preparation Internships</a:t>
            </a:r>
            <a:endParaRPr lang="en-US" sz="4400" b="1" dirty="0">
              <a:solidFill>
                <a:schemeClr val="accent2"/>
              </a:solidFill>
              <a:latin typeface="Georgia" panose="02040502050405020303" pitchFamily="18" charset="0"/>
            </a:endParaRPr>
          </a:p>
        </p:txBody>
      </p:sp>
      <p:pic>
        <p:nvPicPr>
          <p:cNvPr id="1028" name="Picture 4" descr="Center for the Study of Education Polic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 y="0"/>
            <a:ext cx="9144000" cy="2057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44509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2400"/>
            <a:ext cx="7543800" cy="475396"/>
          </a:xfrm>
        </p:spPr>
        <p:txBody>
          <a:bodyPr>
            <a:normAutofit/>
          </a:bodyPr>
          <a:lstStyle/>
          <a:p>
            <a:pPr algn="ctr"/>
            <a:r>
              <a:rPr lang="en-US" sz="2400" b="1" dirty="0">
                <a:solidFill>
                  <a:schemeClr val="accent2"/>
                </a:solidFill>
                <a:latin typeface="Georgia" panose="02040502050405020303" pitchFamily="18" charset="0"/>
              </a:rPr>
              <a:t>Internship Matching</a:t>
            </a:r>
            <a:endParaRPr lang="en-US" sz="2400" dirty="0">
              <a:solidFill>
                <a:schemeClr val="accent2"/>
              </a:solidFill>
              <a:latin typeface="Georgia" panose="02040502050405020303" pitchFamily="18" charset="0"/>
            </a:endParaRPr>
          </a:p>
        </p:txBody>
      </p:sp>
      <p:sp>
        <p:nvSpPr>
          <p:cNvPr id="3" name="Text Placeholder 2"/>
          <p:cNvSpPr>
            <a:spLocks noGrp="1"/>
          </p:cNvSpPr>
          <p:nvPr>
            <p:ph type="body" idx="1"/>
          </p:nvPr>
        </p:nvSpPr>
        <p:spPr>
          <a:xfrm>
            <a:off x="76200" y="838200"/>
            <a:ext cx="4495800" cy="736282"/>
          </a:xfrm>
        </p:spPr>
        <p:txBody>
          <a:bodyPr/>
          <a:lstStyle/>
          <a:p>
            <a:pPr algn="ctr"/>
            <a:r>
              <a:rPr lang="en-US" b="1" dirty="0"/>
              <a:t>Full-Time, Full-Semester Respondents (</a:t>
            </a:r>
            <a:r>
              <a:rPr lang="en-US" b="1" i="1" dirty="0"/>
              <a:t>n</a:t>
            </a:r>
            <a:r>
              <a:rPr lang="en-US" b="1" dirty="0"/>
              <a:t> = 5)</a:t>
            </a:r>
            <a:endParaRPr lang="en-US" dirty="0"/>
          </a:p>
        </p:txBody>
      </p:sp>
      <p:sp>
        <p:nvSpPr>
          <p:cNvPr id="5" name="Text Placeholder 4"/>
          <p:cNvSpPr>
            <a:spLocks noGrp="1"/>
          </p:cNvSpPr>
          <p:nvPr>
            <p:ph type="body" sz="quarter" idx="3"/>
          </p:nvPr>
        </p:nvSpPr>
        <p:spPr>
          <a:xfrm>
            <a:off x="4648200" y="838200"/>
            <a:ext cx="4114800" cy="736282"/>
          </a:xfrm>
        </p:spPr>
        <p:txBody>
          <a:bodyPr/>
          <a:lstStyle/>
          <a:p>
            <a:pPr algn="ctr"/>
            <a:r>
              <a:rPr lang="en-US" b="1" dirty="0"/>
              <a:t>Traditional Yearlong Respondents (</a:t>
            </a:r>
            <a:r>
              <a:rPr lang="en-US" b="1" i="1" dirty="0"/>
              <a:t>n</a:t>
            </a:r>
            <a:r>
              <a:rPr lang="en-US" b="1" dirty="0"/>
              <a:t> = 17) </a:t>
            </a:r>
            <a:endParaRPr lang="en-US" dirty="0"/>
          </a:p>
        </p:txBody>
      </p:sp>
      <p:graphicFrame>
        <p:nvGraphicFramePr>
          <p:cNvPr id="7" name="Content Placeholder 4"/>
          <p:cNvGraphicFramePr>
            <a:graphicFrameLocks noGrp="1"/>
          </p:cNvGraphicFramePr>
          <p:nvPr>
            <p:ph sz="half" idx="2"/>
            <p:extLst>
              <p:ext uri="{D42A27DB-BD31-4B8C-83A1-F6EECF244321}">
                <p14:modId xmlns:p14="http://schemas.microsoft.com/office/powerpoint/2010/main" val="500902953"/>
              </p:ext>
            </p:extLst>
          </p:nvPr>
        </p:nvGraphicFramePr>
        <p:xfrm>
          <a:off x="228600" y="1524001"/>
          <a:ext cx="4297363" cy="44196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ontent Placeholder 7"/>
          <p:cNvGraphicFramePr>
            <a:graphicFrameLocks noGrp="1"/>
          </p:cNvGraphicFramePr>
          <p:nvPr>
            <p:ph sz="quarter" idx="4"/>
            <p:extLst>
              <p:ext uri="{D42A27DB-BD31-4B8C-83A1-F6EECF244321}">
                <p14:modId xmlns:p14="http://schemas.microsoft.com/office/powerpoint/2010/main" val="4206401427"/>
              </p:ext>
            </p:extLst>
          </p:nvPr>
        </p:nvGraphicFramePr>
        <p:xfrm>
          <a:off x="4572000" y="1524000"/>
          <a:ext cx="4267200" cy="4419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299693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
            <a:ext cx="8305800" cy="457200"/>
          </a:xfrm>
        </p:spPr>
        <p:txBody>
          <a:bodyPr>
            <a:normAutofit/>
          </a:bodyPr>
          <a:lstStyle/>
          <a:p>
            <a:pPr algn="ctr"/>
            <a:r>
              <a:rPr lang="en-US" sz="2400" b="1" dirty="0">
                <a:solidFill>
                  <a:schemeClr val="accent2"/>
                </a:solidFill>
                <a:latin typeface="Georgia" panose="02040502050405020303" pitchFamily="18" charset="0"/>
              </a:rPr>
              <a:t>Experience With Mentor Principal Supervision</a:t>
            </a:r>
          </a:p>
        </p:txBody>
      </p:sp>
      <p:graphicFrame>
        <p:nvGraphicFramePr>
          <p:cNvPr id="21" name="Content Placeholder 14"/>
          <p:cNvGraphicFramePr>
            <a:graphicFrameLocks noGrp="1"/>
          </p:cNvGraphicFramePr>
          <p:nvPr>
            <p:ph sz="quarter" idx="4"/>
            <p:extLst>
              <p:ext uri="{D42A27DB-BD31-4B8C-83A1-F6EECF244321}">
                <p14:modId xmlns:p14="http://schemas.microsoft.com/office/powerpoint/2010/main" val="2275594755"/>
              </p:ext>
            </p:extLst>
          </p:nvPr>
        </p:nvGraphicFramePr>
        <p:xfrm>
          <a:off x="4724400" y="1371600"/>
          <a:ext cx="4267200" cy="4589463"/>
        </p:xfrm>
        <a:graphic>
          <a:graphicData uri="http://schemas.openxmlformats.org/drawingml/2006/chart">
            <c:chart xmlns:c="http://schemas.openxmlformats.org/drawingml/2006/chart" xmlns:r="http://schemas.openxmlformats.org/officeDocument/2006/relationships" r:id="rId3"/>
          </a:graphicData>
        </a:graphic>
      </p:graphicFrame>
      <p:sp>
        <p:nvSpPr>
          <p:cNvPr id="26" name="Text Placeholder 2"/>
          <p:cNvSpPr txBox="1">
            <a:spLocks/>
          </p:cNvSpPr>
          <p:nvPr/>
        </p:nvSpPr>
        <p:spPr>
          <a:xfrm>
            <a:off x="4648200" y="609600"/>
            <a:ext cx="4389120" cy="736282"/>
          </a:xfrm>
          <a:prstGeom prst="rect">
            <a:avLst/>
          </a:prstGeom>
        </p:spPr>
        <p:txBody>
          <a:bodyPr vert="horz" lIns="91440" tIns="45720" rIns="91440" bIns="45720" rtlCol="0">
            <a:normAutofit fontScale="62500" lnSpcReduction="2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b="1" dirty="0" smtClean="0">
                <a:solidFill>
                  <a:schemeClr val="tx2"/>
                </a:solidFill>
                <a:latin typeface="Georgia" panose="02040502050405020303" pitchFamily="18" charset="0"/>
              </a:rPr>
              <a:t>Traditional Yearlong Candidate Perspectives (</a:t>
            </a:r>
            <a:r>
              <a:rPr lang="en-US" b="1" i="1" dirty="0" smtClean="0">
                <a:solidFill>
                  <a:schemeClr val="tx2"/>
                </a:solidFill>
                <a:latin typeface="Georgia" panose="02040502050405020303" pitchFamily="18" charset="0"/>
              </a:rPr>
              <a:t>n = </a:t>
            </a:r>
            <a:r>
              <a:rPr lang="en-US" b="1" dirty="0" smtClean="0">
                <a:solidFill>
                  <a:schemeClr val="tx2"/>
                </a:solidFill>
                <a:latin typeface="Georgia" panose="02040502050405020303" pitchFamily="18" charset="0"/>
              </a:rPr>
              <a:t>17)</a:t>
            </a:r>
          </a:p>
          <a:p>
            <a:endParaRPr lang="en-US" dirty="0"/>
          </a:p>
        </p:txBody>
      </p:sp>
      <p:sp>
        <p:nvSpPr>
          <p:cNvPr id="27" name="Text Placeholder 4"/>
          <p:cNvSpPr txBox="1">
            <a:spLocks/>
          </p:cNvSpPr>
          <p:nvPr/>
        </p:nvSpPr>
        <p:spPr>
          <a:xfrm>
            <a:off x="76200" y="714375"/>
            <a:ext cx="4572000" cy="762000"/>
          </a:xfrm>
          <a:prstGeom prst="rect">
            <a:avLst/>
          </a:prstGeom>
        </p:spPr>
        <p:txBody>
          <a:bodyPr vert="horz" lIns="91440" tIns="45720" rIns="91440" bIns="45720" rtlCol="0" anchor="ctr">
            <a:normAutofit fontScale="92500" lnSpcReduction="10000"/>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000" b="0" kern="1200" cap="all" baseline="0">
                <a:solidFill>
                  <a:schemeClr val="tx2"/>
                </a:solidFill>
                <a:latin typeface="+mn-lt"/>
                <a:ea typeface="+mn-ea"/>
                <a:cs typeface="+mn-cs"/>
              </a:defRPr>
            </a:lvl1pPr>
            <a:lvl2pPr marL="457200" indent="0" algn="l" defTabSz="914400" rtl="0" eaLnBrk="1" latinLnBrk="0" hangingPunct="1">
              <a:lnSpc>
                <a:spcPct val="90000"/>
              </a:lnSpc>
              <a:spcBef>
                <a:spcPts val="200"/>
              </a:spcBef>
              <a:spcAft>
                <a:spcPts val="400"/>
              </a:spcAft>
              <a:buClr>
                <a:schemeClr val="accent1"/>
              </a:buClr>
              <a:buFont typeface="Calibri" pitchFamily="34" charset="0"/>
              <a:buNone/>
              <a:defRPr sz="2000" b="1" kern="1200">
                <a:solidFill>
                  <a:schemeClr val="tx1">
                    <a:lumMod val="75000"/>
                    <a:lumOff val="25000"/>
                  </a:schemeClr>
                </a:solidFill>
                <a:latin typeface="+mn-lt"/>
                <a:ea typeface="+mn-ea"/>
                <a:cs typeface="+mn-cs"/>
              </a:defRPr>
            </a:lvl2pPr>
            <a:lvl3pPr marL="914400" indent="0" algn="l" defTabSz="914400" rtl="0" eaLnBrk="1" latinLnBrk="0" hangingPunct="1">
              <a:lnSpc>
                <a:spcPct val="90000"/>
              </a:lnSpc>
              <a:spcBef>
                <a:spcPts val="200"/>
              </a:spcBef>
              <a:spcAft>
                <a:spcPts val="400"/>
              </a:spcAft>
              <a:buClr>
                <a:schemeClr val="accent1"/>
              </a:buClr>
              <a:buFont typeface="Calibri" pitchFamily="34" charset="0"/>
              <a:buNone/>
              <a:defRPr sz="1800" b="1" kern="1200">
                <a:solidFill>
                  <a:schemeClr val="tx1">
                    <a:lumMod val="75000"/>
                    <a:lumOff val="25000"/>
                  </a:schemeClr>
                </a:solidFill>
                <a:latin typeface="+mn-lt"/>
                <a:ea typeface="+mn-ea"/>
                <a:cs typeface="+mn-cs"/>
              </a:defRPr>
            </a:lvl3pPr>
            <a:lvl4pPr marL="13716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4pPr>
            <a:lvl5pPr marL="18288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5pPr>
            <a:lvl6pPr marL="22860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9pPr>
          </a:lstStyle>
          <a:p>
            <a:pPr algn="ctr">
              <a:lnSpc>
                <a:spcPct val="100000"/>
              </a:lnSpc>
              <a:spcBef>
                <a:spcPts val="0"/>
              </a:spcBef>
              <a:spcAft>
                <a:spcPts val="600"/>
              </a:spcAft>
            </a:pPr>
            <a:r>
              <a:rPr lang="en-US" sz="2200" b="1" cap="none" dirty="0" smtClean="0">
                <a:latin typeface="Georgia" panose="02040502050405020303" pitchFamily="18" charset="0"/>
              </a:rPr>
              <a:t>Full-Time, Full-Semester Candidate Perspectives (</a:t>
            </a:r>
            <a:r>
              <a:rPr lang="en-US" sz="2200" b="1" i="1" cap="none" dirty="0" smtClean="0">
                <a:latin typeface="Georgia" panose="02040502050405020303" pitchFamily="18" charset="0"/>
              </a:rPr>
              <a:t>n = </a:t>
            </a:r>
            <a:r>
              <a:rPr lang="en-US" sz="2200" b="1" cap="none" dirty="0" smtClean="0">
                <a:latin typeface="Georgia" panose="02040502050405020303" pitchFamily="18" charset="0"/>
              </a:rPr>
              <a:t>5)</a:t>
            </a:r>
          </a:p>
          <a:p>
            <a:pPr algn="ctr"/>
            <a:endParaRPr lang="en-US" dirty="0"/>
          </a:p>
        </p:txBody>
      </p:sp>
      <p:graphicFrame>
        <p:nvGraphicFramePr>
          <p:cNvPr id="28" name="Content Placeholder 12"/>
          <p:cNvGraphicFramePr>
            <a:graphicFrameLocks/>
          </p:cNvGraphicFramePr>
          <p:nvPr>
            <p:extLst>
              <p:ext uri="{D42A27DB-BD31-4B8C-83A1-F6EECF244321}">
                <p14:modId xmlns:p14="http://schemas.microsoft.com/office/powerpoint/2010/main" val="520864300"/>
              </p:ext>
            </p:extLst>
          </p:nvPr>
        </p:nvGraphicFramePr>
        <p:xfrm>
          <a:off x="228600" y="1371600"/>
          <a:ext cx="4267200" cy="4648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915527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5"/>
            <a:ext cx="7543800" cy="399196"/>
          </a:xfrm>
        </p:spPr>
        <p:txBody>
          <a:bodyPr>
            <a:noAutofit/>
          </a:bodyPr>
          <a:lstStyle/>
          <a:p>
            <a:pPr algn="ctr"/>
            <a:r>
              <a:rPr lang="en-US" sz="2400" b="1" dirty="0" smtClean="0">
                <a:solidFill>
                  <a:schemeClr val="accent2"/>
                </a:solidFill>
                <a:latin typeface="Georgia" panose="02040502050405020303" pitchFamily="18" charset="0"/>
              </a:rPr>
              <a:t>Frequency of Observations</a:t>
            </a:r>
            <a:endParaRPr lang="en-US" sz="2400" b="1" dirty="0">
              <a:solidFill>
                <a:schemeClr val="accent2"/>
              </a:solidFill>
              <a:latin typeface="Georgia" panose="02040502050405020303" pitchFamily="18" charset="0"/>
            </a:endParaRPr>
          </a:p>
        </p:txBody>
      </p:sp>
      <p:sp>
        <p:nvSpPr>
          <p:cNvPr id="3" name="Text Placeholder 2"/>
          <p:cNvSpPr>
            <a:spLocks noGrp="1"/>
          </p:cNvSpPr>
          <p:nvPr>
            <p:ph type="body" idx="1"/>
          </p:nvPr>
        </p:nvSpPr>
        <p:spPr>
          <a:xfrm>
            <a:off x="4953000" y="762000"/>
            <a:ext cx="3703320" cy="736282"/>
          </a:xfrm>
        </p:spPr>
        <p:txBody>
          <a:bodyPr/>
          <a:lstStyle/>
          <a:p>
            <a:pPr algn="ctr"/>
            <a:r>
              <a:rPr lang="en-US" dirty="0" smtClean="0"/>
              <a:t>Traditional </a:t>
            </a:r>
            <a:r>
              <a:rPr lang="en-US" dirty="0"/>
              <a:t>Yearlong Candidates (n = </a:t>
            </a:r>
            <a:r>
              <a:rPr lang="en-US" dirty="0" smtClean="0"/>
              <a:t>17)</a:t>
            </a:r>
            <a:endParaRPr lang="en-US" dirty="0"/>
          </a:p>
        </p:txBody>
      </p:sp>
      <p:sp>
        <p:nvSpPr>
          <p:cNvPr id="5" name="Text Placeholder 4"/>
          <p:cNvSpPr>
            <a:spLocks noGrp="1"/>
          </p:cNvSpPr>
          <p:nvPr>
            <p:ph type="body" sz="quarter" idx="3"/>
          </p:nvPr>
        </p:nvSpPr>
        <p:spPr>
          <a:xfrm>
            <a:off x="457200" y="762000"/>
            <a:ext cx="3779520" cy="914400"/>
          </a:xfrm>
        </p:spPr>
        <p:txBody>
          <a:bodyPr>
            <a:normAutofit fontScale="70000" lnSpcReduction="20000"/>
          </a:bodyPr>
          <a:lstStyle/>
          <a:p>
            <a:endParaRPr lang="en-US" dirty="0" smtClean="0"/>
          </a:p>
          <a:p>
            <a:pPr algn="ctr"/>
            <a:r>
              <a:rPr lang="en-US" sz="2900" dirty="0" smtClean="0"/>
              <a:t>Full-Time</a:t>
            </a:r>
            <a:r>
              <a:rPr lang="en-US" sz="2900" dirty="0"/>
              <a:t>, Full-Semester Candidates (</a:t>
            </a:r>
            <a:r>
              <a:rPr lang="en-US" sz="2900" i="1" dirty="0"/>
              <a:t>n</a:t>
            </a:r>
            <a:r>
              <a:rPr lang="en-US" sz="2900" dirty="0"/>
              <a:t> = 5)</a:t>
            </a:r>
          </a:p>
          <a:p>
            <a:endParaRPr lang="en-US" sz="2900" dirty="0"/>
          </a:p>
        </p:txBody>
      </p:sp>
      <p:graphicFrame>
        <p:nvGraphicFramePr>
          <p:cNvPr id="10" name="Content Placeholder 9"/>
          <p:cNvGraphicFramePr>
            <a:graphicFrameLocks noGrp="1"/>
          </p:cNvGraphicFramePr>
          <p:nvPr>
            <p:ph sz="quarter" idx="4"/>
            <p:extLst>
              <p:ext uri="{D42A27DB-BD31-4B8C-83A1-F6EECF244321}">
                <p14:modId xmlns:p14="http://schemas.microsoft.com/office/powerpoint/2010/main" val="2721858203"/>
              </p:ext>
            </p:extLst>
          </p:nvPr>
        </p:nvGraphicFramePr>
        <p:xfrm>
          <a:off x="228600" y="1524000"/>
          <a:ext cx="4038600" cy="44196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ontent Placeholder 11"/>
          <p:cNvGraphicFramePr>
            <a:graphicFrameLocks noGrp="1"/>
          </p:cNvGraphicFramePr>
          <p:nvPr>
            <p:ph sz="half" idx="2"/>
            <p:extLst>
              <p:ext uri="{D42A27DB-BD31-4B8C-83A1-F6EECF244321}">
                <p14:modId xmlns:p14="http://schemas.microsoft.com/office/powerpoint/2010/main" val="2157071177"/>
              </p:ext>
            </p:extLst>
          </p:nvPr>
        </p:nvGraphicFramePr>
        <p:xfrm>
          <a:off x="5029200" y="1524000"/>
          <a:ext cx="3703638" cy="443706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705382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1389796"/>
          </a:xfrm>
        </p:spPr>
        <p:txBody>
          <a:bodyPr>
            <a:normAutofit fontScale="90000"/>
          </a:bodyPr>
          <a:lstStyle/>
          <a:p>
            <a:pPr algn="ctr"/>
            <a:r>
              <a:rPr lang="en-US" b="1" dirty="0" smtClean="0"/>
              <a:t/>
            </a:r>
            <a:br>
              <a:rPr lang="en-US" b="1" dirty="0" smtClean="0"/>
            </a:br>
            <a:r>
              <a:rPr lang="en-US" sz="2700" b="1" dirty="0" smtClean="0">
                <a:solidFill>
                  <a:schemeClr val="accent2"/>
                </a:solidFill>
                <a:latin typeface="Georgia" panose="02040502050405020303" pitchFamily="18" charset="0"/>
              </a:rPr>
              <a:t>Number </a:t>
            </a:r>
            <a:r>
              <a:rPr lang="en-US" sz="2700" b="1" dirty="0">
                <a:solidFill>
                  <a:schemeClr val="accent2"/>
                </a:solidFill>
                <a:latin typeface="Georgia" panose="02040502050405020303" pitchFamily="18" charset="0"/>
              </a:rPr>
              <a:t>of Formal Mentor Principal Observations: Full-Time, Full Semester Candidates (</a:t>
            </a:r>
            <a:r>
              <a:rPr lang="en-US" sz="2700" b="1" i="1" dirty="0">
                <a:solidFill>
                  <a:schemeClr val="accent2"/>
                </a:solidFill>
                <a:latin typeface="Georgia" panose="02040502050405020303" pitchFamily="18" charset="0"/>
              </a:rPr>
              <a:t>n = </a:t>
            </a:r>
            <a:r>
              <a:rPr lang="en-US" sz="2700" b="1" dirty="0">
                <a:solidFill>
                  <a:schemeClr val="accent2"/>
                </a:solidFill>
                <a:latin typeface="Georgia" panose="02040502050405020303" pitchFamily="18" charset="0"/>
              </a:rPr>
              <a:t>4) and Traditional Yearlong Candidates (</a:t>
            </a:r>
            <a:r>
              <a:rPr lang="en-US" sz="2700" b="1" i="1" dirty="0">
                <a:solidFill>
                  <a:schemeClr val="accent2"/>
                </a:solidFill>
                <a:latin typeface="Georgia" panose="02040502050405020303" pitchFamily="18" charset="0"/>
              </a:rPr>
              <a:t>n = </a:t>
            </a:r>
            <a:r>
              <a:rPr lang="en-US" sz="2700" b="1" dirty="0">
                <a:solidFill>
                  <a:schemeClr val="accent2"/>
                </a:solidFill>
                <a:latin typeface="Georgia" panose="02040502050405020303" pitchFamily="18" charset="0"/>
              </a:rPr>
              <a:t>9)</a:t>
            </a:r>
            <a:br>
              <a:rPr lang="en-US" sz="2700" b="1" dirty="0">
                <a:solidFill>
                  <a:schemeClr val="accent2"/>
                </a:solidFill>
                <a:latin typeface="Georgia" panose="02040502050405020303" pitchFamily="18" charset="0"/>
              </a:rPr>
            </a:br>
            <a:endParaRPr lang="en-US" sz="2700" dirty="0">
              <a:solidFill>
                <a:schemeClr val="accent2"/>
              </a:solidFill>
              <a:latin typeface="Georgia" panose="02040502050405020303"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55986942"/>
              </p:ext>
            </p:extLst>
          </p:nvPr>
        </p:nvGraphicFramePr>
        <p:xfrm>
          <a:off x="457200" y="1219200"/>
          <a:ext cx="8305800" cy="4343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4736268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905000"/>
            <a:ext cx="7543800" cy="2270760"/>
          </a:xfrm>
        </p:spPr>
        <p:txBody>
          <a:bodyPr>
            <a:normAutofit/>
          </a:bodyPr>
          <a:lstStyle/>
          <a:p>
            <a:pPr algn="ctr"/>
            <a:r>
              <a:rPr lang="en-US" sz="4400" b="1" dirty="0" smtClean="0">
                <a:solidFill>
                  <a:schemeClr val="accent2"/>
                </a:solidFill>
                <a:latin typeface="Georgia" panose="02040502050405020303" pitchFamily="18" charset="0"/>
              </a:rPr>
              <a:t>The New Internship Requirements from a University Perspective</a:t>
            </a:r>
            <a:endParaRPr lang="en-US" sz="4400" b="1" dirty="0">
              <a:solidFill>
                <a:schemeClr val="accent2"/>
              </a:solidFill>
              <a:latin typeface="Georgia" panose="02040502050405020303" pitchFamily="18" charset="0"/>
            </a:endParaRPr>
          </a:p>
        </p:txBody>
      </p:sp>
      <p:sp>
        <p:nvSpPr>
          <p:cNvPr id="3" name="Subtitle 2"/>
          <p:cNvSpPr>
            <a:spLocks noGrp="1"/>
          </p:cNvSpPr>
          <p:nvPr>
            <p:ph type="subTitle" idx="1"/>
          </p:nvPr>
        </p:nvSpPr>
        <p:spPr>
          <a:xfrm>
            <a:off x="914400" y="4724400"/>
            <a:ext cx="7543800" cy="1143000"/>
          </a:xfrm>
        </p:spPr>
        <p:txBody>
          <a:bodyPr/>
          <a:lstStyle/>
          <a:p>
            <a:pPr algn="ctr"/>
            <a:r>
              <a:rPr lang="en-US" dirty="0" smtClean="0"/>
              <a:t>Dr. Carol Webb, Associate Professor, Western Illinois University </a:t>
            </a:r>
            <a:endParaRPr lang="en-US" dirty="0"/>
          </a:p>
        </p:txBody>
      </p:sp>
      <p:pic>
        <p:nvPicPr>
          <p:cNvPr id="1026" name="Picture 2" descr="Logo image of Western Illinois University bell tower">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76200"/>
            <a:ext cx="914400" cy="1581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271680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smtClean="0">
                <a:solidFill>
                  <a:schemeClr val="accent2">
                    <a:lumMod val="75000"/>
                  </a:schemeClr>
                </a:solidFill>
              </a:rPr>
              <a:t>Internship Requirements </a:t>
            </a:r>
            <a:endParaRPr lang="en-US" sz="2400" dirty="0">
              <a:solidFill>
                <a:srgbClr val="FF0000"/>
              </a:solidFill>
            </a:endParaRPr>
          </a:p>
        </p:txBody>
      </p:sp>
      <p:sp>
        <p:nvSpPr>
          <p:cNvPr id="5" name="Text Placeholder 4"/>
          <p:cNvSpPr>
            <a:spLocks noGrp="1"/>
          </p:cNvSpPr>
          <p:nvPr>
            <p:ph type="body" idx="1"/>
          </p:nvPr>
        </p:nvSpPr>
        <p:spPr>
          <a:xfrm>
            <a:off x="822960" y="1922252"/>
            <a:ext cx="7559040" cy="973348"/>
          </a:xfrm>
        </p:spPr>
        <p:txBody>
          <a:bodyPr>
            <a:noAutofit/>
          </a:bodyPr>
          <a:lstStyle/>
          <a:p>
            <a:r>
              <a:rPr lang="en-US" sz="1600" cap="none" dirty="0" smtClean="0"/>
              <a:t>The internship portion of the program shall…enable the candidate to be exposed to and to participate in a variety of school leadership situations in settings that represent diverse economic and cultural conditions and involve interaction with various members of the school community… IL Code </a:t>
            </a:r>
            <a:r>
              <a:rPr lang="en-US" sz="1600" cap="none" dirty="0"/>
              <a:t>S</a:t>
            </a:r>
            <a:r>
              <a:rPr lang="en-US" sz="1600" cap="none" dirty="0" smtClean="0"/>
              <a:t>ection 30.40(a)</a:t>
            </a:r>
          </a:p>
        </p:txBody>
      </p:sp>
      <p:sp>
        <p:nvSpPr>
          <p:cNvPr id="3" name="Content Placeholder 2"/>
          <p:cNvSpPr>
            <a:spLocks noGrp="1"/>
          </p:cNvSpPr>
          <p:nvPr>
            <p:ph sz="half" idx="2"/>
          </p:nvPr>
        </p:nvSpPr>
        <p:spPr>
          <a:xfrm>
            <a:off x="533400" y="3022600"/>
            <a:ext cx="3992880" cy="3378200"/>
          </a:xfrm>
        </p:spPr>
        <p:txBody>
          <a:bodyPr>
            <a:normAutofit lnSpcReduction="10000"/>
          </a:bodyPr>
          <a:lstStyle/>
          <a:p>
            <a:pPr marL="0" lvl="7" indent="0">
              <a:buNone/>
            </a:pPr>
            <a:r>
              <a:rPr lang="en-US" sz="2000" dirty="0"/>
              <a:t>Engagement of the candidate in instructional activities that involve teachers at all grade levels (preschool through grade 12):</a:t>
            </a:r>
          </a:p>
          <a:p>
            <a:pPr marL="231775" lvl="8"/>
            <a:r>
              <a:rPr lang="en-US" sz="2000" dirty="0"/>
              <a:t>In General Education </a:t>
            </a:r>
            <a:r>
              <a:rPr lang="en-US" sz="2000" dirty="0" smtClean="0"/>
              <a:t>Settings.</a:t>
            </a:r>
            <a:endParaRPr lang="en-US" sz="2000" dirty="0"/>
          </a:p>
          <a:p>
            <a:pPr marL="231775" lvl="8"/>
            <a:r>
              <a:rPr lang="en-US" sz="2000" dirty="0"/>
              <a:t>In Special Education </a:t>
            </a:r>
            <a:r>
              <a:rPr lang="en-US" sz="2000" dirty="0" smtClean="0"/>
              <a:t>Settings.</a:t>
            </a:r>
            <a:endParaRPr lang="en-US" sz="2000" dirty="0"/>
          </a:p>
          <a:p>
            <a:pPr marL="231775" lvl="8"/>
            <a:r>
              <a:rPr lang="en-US" sz="2000" dirty="0"/>
              <a:t>In Bilingual Education </a:t>
            </a:r>
            <a:r>
              <a:rPr lang="en-US" sz="2000" dirty="0" smtClean="0"/>
              <a:t>Settings.</a:t>
            </a:r>
            <a:endParaRPr lang="en-US" sz="2000" dirty="0"/>
          </a:p>
          <a:p>
            <a:pPr marL="231775" lvl="8"/>
            <a:r>
              <a:rPr lang="en-US" sz="2000" dirty="0"/>
              <a:t>In Gifted Education Settings</a:t>
            </a:r>
            <a:r>
              <a:rPr lang="en-US" sz="2000" dirty="0" smtClean="0"/>
              <a:t>.</a:t>
            </a:r>
          </a:p>
          <a:p>
            <a:pPr marL="231775" lvl="8"/>
            <a:r>
              <a:rPr lang="en-US" sz="2000" dirty="0" smtClean="0"/>
              <a:t>In </a:t>
            </a:r>
            <a:r>
              <a:rPr lang="en-US" sz="2000" dirty="0"/>
              <a:t>the observation of the </a:t>
            </a:r>
            <a:r>
              <a:rPr lang="en-US" sz="2000" b="1" u="sng" dirty="0"/>
              <a:t>hiring</a:t>
            </a:r>
            <a:r>
              <a:rPr lang="en-US" sz="2000" dirty="0"/>
              <a:t> of teachers, other certified staff, and non-certificated </a:t>
            </a:r>
            <a:r>
              <a:rPr lang="en-US" sz="2000" dirty="0" smtClean="0"/>
              <a:t>staff.</a:t>
            </a:r>
            <a:endParaRPr lang="en-US" sz="2000" dirty="0"/>
          </a:p>
          <a:p>
            <a:pPr marL="231775" lvl="8"/>
            <a:endParaRPr lang="en-US" sz="2000" dirty="0"/>
          </a:p>
          <a:p>
            <a:endParaRPr lang="en-US" dirty="0"/>
          </a:p>
        </p:txBody>
      </p:sp>
      <p:sp>
        <p:nvSpPr>
          <p:cNvPr id="7" name="Content Placeholder 6"/>
          <p:cNvSpPr>
            <a:spLocks noGrp="1"/>
          </p:cNvSpPr>
          <p:nvPr>
            <p:ph sz="quarter" idx="4"/>
          </p:nvPr>
        </p:nvSpPr>
        <p:spPr>
          <a:xfrm>
            <a:off x="4663440" y="3124200"/>
            <a:ext cx="4099560" cy="3378200"/>
          </a:xfrm>
        </p:spPr>
        <p:txBody>
          <a:bodyPr>
            <a:noAutofit/>
          </a:bodyPr>
          <a:lstStyle/>
          <a:p>
            <a:pPr lvl="1"/>
            <a:r>
              <a:rPr lang="en-US" sz="2000" dirty="0" smtClean="0"/>
              <a:t>In </a:t>
            </a:r>
            <a:r>
              <a:rPr lang="en-US" sz="2000" dirty="0"/>
              <a:t>the </a:t>
            </a:r>
            <a:r>
              <a:rPr lang="en-US" sz="2000" b="1" u="sng" dirty="0"/>
              <a:t>observation</a:t>
            </a:r>
            <a:r>
              <a:rPr lang="en-US" sz="2000" dirty="0"/>
              <a:t> of supervision and </a:t>
            </a:r>
            <a:r>
              <a:rPr lang="en-US" sz="2000" b="1" u="sng" dirty="0"/>
              <a:t>evaluation</a:t>
            </a:r>
            <a:r>
              <a:rPr lang="en-US" sz="2000" dirty="0"/>
              <a:t> of various </a:t>
            </a:r>
            <a:r>
              <a:rPr lang="en-US" sz="2000" dirty="0" smtClean="0"/>
              <a:t>staff.</a:t>
            </a:r>
            <a:endParaRPr lang="en-US" sz="2000" dirty="0"/>
          </a:p>
          <a:p>
            <a:pPr lvl="1"/>
            <a:r>
              <a:rPr lang="en-US" sz="2000" dirty="0"/>
              <a:t>In the development of a </a:t>
            </a:r>
            <a:r>
              <a:rPr lang="en-US" sz="2000" b="1" u="sng" dirty="0"/>
              <a:t>professional development plan</a:t>
            </a:r>
            <a:r>
              <a:rPr lang="en-US" sz="2000" dirty="0"/>
              <a:t> for </a:t>
            </a:r>
            <a:r>
              <a:rPr lang="en-US" sz="2000" dirty="0" smtClean="0"/>
              <a:t>teachers.</a:t>
            </a:r>
            <a:endParaRPr lang="en-US" sz="2000" dirty="0"/>
          </a:p>
          <a:p>
            <a:pPr lvl="1"/>
            <a:r>
              <a:rPr lang="en-US" sz="2000" dirty="0"/>
              <a:t>In the engagement of the candidate in </a:t>
            </a:r>
            <a:r>
              <a:rPr lang="en-US" sz="2000" b="1" u="sng" dirty="0"/>
              <a:t>leadership opportunities. </a:t>
            </a:r>
          </a:p>
          <a:p>
            <a:pPr lvl="1"/>
            <a:r>
              <a:rPr lang="en-US" sz="2000" i="1" dirty="0"/>
              <a:t>(No student supervision activities will be logged by a candidate.)</a:t>
            </a:r>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228600"/>
            <a:ext cx="1855068" cy="1005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501758"/>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a:solidFill>
                  <a:schemeClr val="accent2">
                    <a:lumMod val="75000"/>
                  </a:schemeClr>
                </a:solidFill>
              </a:rPr>
              <a:t>Internship Requirements </a:t>
            </a:r>
            <a:endParaRPr lang="en-US" sz="3200" dirty="0">
              <a:solidFill>
                <a:schemeClr val="accent2"/>
              </a:solidFill>
            </a:endParaRPr>
          </a:p>
        </p:txBody>
      </p:sp>
      <p:sp>
        <p:nvSpPr>
          <p:cNvPr id="3" name="Content Placeholder 2"/>
          <p:cNvSpPr>
            <a:spLocks noGrp="1"/>
          </p:cNvSpPr>
          <p:nvPr>
            <p:ph idx="1"/>
          </p:nvPr>
        </p:nvSpPr>
        <p:spPr>
          <a:xfrm>
            <a:off x="609600" y="1845734"/>
            <a:ext cx="8077199" cy="4631266"/>
          </a:xfrm>
        </p:spPr>
        <p:txBody>
          <a:bodyPr>
            <a:noAutofit/>
          </a:bodyPr>
          <a:lstStyle/>
          <a:p>
            <a:r>
              <a:rPr lang="en-US" sz="1800" dirty="0"/>
              <a:t>Assessment 1: The candidate conveys an understanding of how the school’s vision and mission affect the work of the staff in enhancing student achievement.</a:t>
            </a:r>
          </a:p>
          <a:p>
            <a:pPr>
              <a:buFont typeface="Wingdings" panose="05000000000000000000" pitchFamily="2" charset="2"/>
              <a:buChar char="Ø"/>
            </a:pPr>
            <a:r>
              <a:rPr lang="en-US" sz="1800" dirty="0" smtClean="0"/>
              <a:t>1.1</a:t>
            </a:r>
            <a:r>
              <a:rPr lang="en-US" sz="1800" dirty="0"/>
              <a:t>. Explain the purpose of the SIP and its relationship to the school’s vision in a </a:t>
            </a:r>
            <a:r>
              <a:rPr lang="en-US" sz="1800" b="1" dirty="0"/>
              <a:t>presentation to a group of </a:t>
            </a:r>
            <a:r>
              <a:rPr lang="en-US" sz="1800" b="1" dirty="0" smtClean="0"/>
              <a:t>stakeholders</a:t>
            </a:r>
            <a:r>
              <a:rPr lang="en-US" sz="1800" dirty="0" smtClean="0"/>
              <a:t>.... </a:t>
            </a:r>
            <a:r>
              <a:rPr lang="en-US" sz="1800" dirty="0"/>
              <a:t>(SREB 6a, 6b, 12a</a:t>
            </a:r>
            <a:r>
              <a:rPr lang="en-US" sz="1800" dirty="0" smtClean="0"/>
              <a:t>).</a:t>
            </a:r>
            <a:endParaRPr lang="en-US" sz="1800" dirty="0"/>
          </a:p>
          <a:p>
            <a:pPr>
              <a:buFont typeface="Wingdings" panose="05000000000000000000" pitchFamily="2" charset="2"/>
              <a:buChar char="Ø"/>
            </a:pPr>
            <a:r>
              <a:rPr lang="en-US" sz="1800" dirty="0" smtClean="0"/>
              <a:t>1.2</a:t>
            </a:r>
            <a:r>
              <a:rPr lang="en-US" sz="1800" dirty="0"/>
              <a:t>. Analyze, review and disaggregate data, including but not limited to, student work and state test results, and </a:t>
            </a:r>
            <a:r>
              <a:rPr lang="en-US" sz="1800" b="1" dirty="0"/>
              <a:t>work with a faculty group/team </a:t>
            </a:r>
            <a:r>
              <a:rPr lang="en-US" sz="1800" dirty="0"/>
              <a:t>to identify areas for improvement and interventions, with particular attention given to </a:t>
            </a:r>
            <a:r>
              <a:rPr lang="en-US" sz="1800" dirty="0" smtClean="0"/>
              <a:t>student </a:t>
            </a:r>
            <a:r>
              <a:rPr lang="en-US" sz="1800" dirty="0"/>
              <a:t>subgroups and low performing students.(SREB 2c, 5a. 5b, 9a</a:t>
            </a:r>
            <a:r>
              <a:rPr lang="en-US" sz="1800" dirty="0" smtClean="0"/>
              <a:t>). </a:t>
            </a:r>
            <a:endParaRPr lang="en-US" sz="1800" dirty="0"/>
          </a:p>
          <a:p>
            <a:pPr>
              <a:buFont typeface="Wingdings" panose="05000000000000000000" pitchFamily="2" charset="2"/>
              <a:buChar char="Ø"/>
            </a:pPr>
            <a:r>
              <a:rPr lang="en-US" sz="1800" dirty="0" smtClean="0"/>
              <a:t>1.3</a:t>
            </a:r>
            <a:r>
              <a:rPr lang="en-US" sz="1800" dirty="0"/>
              <a:t>. </a:t>
            </a:r>
            <a:r>
              <a:rPr lang="en-US" sz="1800" b="1" dirty="0"/>
              <a:t>Work with faculty teams </a:t>
            </a:r>
            <a:r>
              <a:rPr lang="en-US" sz="1800" dirty="0"/>
              <a:t>to create, implement, and formatively evaluate a school improvement action plan based on research based instructional practices. (SREB 1a, 7a, 13a</a:t>
            </a:r>
            <a:r>
              <a:rPr lang="en-US" sz="1800" dirty="0" smtClean="0"/>
              <a:t>).  </a:t>
            </a:r>
            <a:endParaRPr lang="en-US" sz="1800" dirty="0"/>
          </a:p>
          <a:p>
            <a:pPr>
              <a:buFont typeface="Wingdings" panose="05000000000000000000" pitchFamily="2" charset="2"/>
              <a:buChar char="Ø"/>
            </a:pPr>
            <a:r>
              <a:rPr lang="en-US" sz="1800" dirty="0" smtClean="0"/>
              <a:t>1.4</a:t>
            </a:r>
            <a:r>
              <a:rPr lang="en-US" sz="1800" dirty="0"/>
              <a:t>. </a:t>
            </a:r>
            <a:r>
              <a:rPr lang="en-US" sz="1800" b="1" dirty="0"/>
              <a:t>Work with administration and faculty or faculty teams </a:t>
            </a:r>
            <a:r>
              <a:rPr lang="en-US" sz="1800" dirty="0"/>
              <a:t>to gather and examine data and current best practices research to assess progress on the SIP and make recommendations for improvements and modifications to the SIP for the following year. (SREB 1b, 1c</a:t>
            </a:r>
            <a:r>
              <a:rPr lang="en-US" sz="1800" dirty="0" smtClean="0"/>
              <a:t>). </a:t>
            </a:r>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228600"/>
            <a:ext cx="1855068" cy="1005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6046514"/>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5"/>
            <a:ext cx="7543800" cy="1161196"/>
          </a:xfrm>
        </p:spPr>
        <p:txBody>
          <a:bodyPr>
            <a:normAutofit/>
          </a:bodyPr>
          <a:lstStyle/>
          <a:p>
            <a:pPr algn="ctr"/>
            <a:r>
              <a:rPr lang="en-US" sz="4000" b="1" dirty="0">
                <a:solidFill>
                  <a:schemeClr val="accent2">
                    <a:lumMod val="75000"/>
                  </a:schemeClr>
                </a:solidFill>
              </a:rPr>
              <a:t>Internship </a:t>
            </a:r>
            <a:r>
              <a:rPr lang="en-US" sz="4000" b="1" dirty="0" smtClean="0">
                <a:solidFill>
                  <a:schemeClr val="accent2">
                    <a:lumMod val="75000"/>
                  </a:schemeClr>
                </a:solidFill>
              </a:rPr>
              <a:t>Requirements</a:t>
            </a:r>
            <a:endParaRPr lang="en-US" sz="3200" dirty="0">
              <a:solidFill>
                <a:schemeClr val="accent2"/>
              </a:solidFill>
            </a:endParaRPr>
          </a:p>
        </p:txBody>
      </p:sp>
      <p:sp>
        <p:nvSpPr>
          <p:cNvPr id="3" name="Content Placeholder 2"/>
          <p:cNvSpPr>
            <a:spLocks noGrp="1"/>
          </p:cNvSpPr>
          <p:nvPr>
            <p:ph idx="1"/>
          </p:nvPr>
        </p:nvSpPr>
        <p:spPr>
          <a:xfrm>
            <a:off x="457200" y="1752600"/>
            <a:ext cx="8153399" cy="4724400"/>
          </a:xfrm>
        </p:spPr>
        <p:txBody>
          <a:bodyPr>
            <a:noAutofit/>
          </a:bodyPr>
          <a:lstStyle/>
          <a:p>
            <a:pPr eaLnBrk="0"/>
            <a:r>
              <a:rPr lang="en-US" sz="1700" b="1" dirty="0" smtClean="0"/>
              <a:t>Assessment 2</a:t>
            </a:r>
            <a:r>
              <a:rPr lang="en-US" sz="1700" dirty="0" smtClean="0"/>
              <a:t>: The candidate demonstrates a comprehensive understanding of the process used for </a:t>
            </a:r>
            <a:r>
              <a:rPr lang="en-US" sz="1700" b="1" dirty="0" smtClean="0"/>
              <a:t>hiring, evaluation and professional development </a:t>
            </a:r>
            <a:r>
              <a:rPr lang="en-US" sz="1700" dirty="0" smtClean="0"/>
              <a:t>of staff to meet the learning needs of the students. </a:t>
            </a:r>
          </a:p>
          <a:p>
            <a:pPr eaLnBrk="0"/>
            <a:r>
              <a:rPr lang="en-US" sz="1700" dirty="0" smtClean="0"/>
              <a:t> 2.1. </a:t>
            </a:r>
            <a:r>
              <a:rPr lang="en-US" sz="1700" b="1" dirty="0" smtClean="0"/>
              <a:t>Participate in the hiring process </a:t>
            </a:r>
            <a:r>
              <a:rPr lang="en-US" sz="1700" dirty="0" smtClean="0"/>
              <a:t>including, at a minimum: creation of job description; creation of interview questions and assessment rubric; participation in interviews for the position; recommendation of the candidate to hire with rationale and data to support the selection; and preparation of letters of rejection for candidates who were not selected. </a:t>
            </a:r>
          </a:p>
          <a:p>
            <a:pPr eaLnBrk="0"/>
            <a:r>
              <a:rPr lang="en-US" sz="1700" dirty="0" smtClean="0"/>
              <a:t> 2.2. </a:t>
            </a:r>
            <a:r>
              <a:rPr lang="en-US" sz="1700" b="1" dirty="0" smtClean="0"/>
              <a:t>Conduct a full cycle of clinical observation</a:t>
            </a:r>
            <a:r>
              <a:rPr lang="en-US" sz="1700" dirty="0" smtClean="0"/>
              <a:t>, including a pre-observation conference, a classroom observation, and a post-observational conference for 4 different teachers. Write a summary that provides evidence utilizing actual notes, observations, discussion, forms, and student achievement data providing feedback to the teacher. Provide examples of interventions and supports needed for the non-tenured or struggling teacher. (SREB 8b) </a:t>
            </a:r>
          </a:p>
          <a:p>
            <a:pPr eaLnBrk="0"/>
            <a:r>
              <a:rPr lang="en-US" sz="1700" b="1" dirty="0" smtClean="0"/>
              <a:t> </a:t>
            </a:r>
            <a:r>
              <a:rPr lang="en-US" sz="1700" dirty="0" smtClean="0"/>
              <a:t>2.3. </a:t>
            </a:r>
            <a:r>
              <a:rPr lang="en-US" sz="1700" b="1" dirty="0" smtClean="0"/>
              <a:t>In conjunction with stakeholders</a:t>
            </a:r>
            <a:r>
              <a:rPr lang="en-US" sz="1700" dirty="0" smtClean="0"/>
              <a:t>, lead in the </a:t>
            </a:r>
            <a:r>
              <a:rPr lang="en-US" sz="1700" b="1" dirty="0" smtClean="0"/>
              <a:t>development of a professional development plan </a:t>
            </a:r>
            <a:r>
              <a:rPr lang="en-US" sz="1700" dirty="0" smtClean="0"/>
              <a:t>for a school building that includes: (1) data analysis (reviewed in Focus Area 1.2); (2) multiple options for teacher development; and (3) a method for evaluating the professional development plan and the extent to which it will lead to school improvement. (SREB 8a, 8b, 8c) </a:t>
            </a:r>
            <a:endParaRPr lang="en-US" sz="1700" dirty="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228600"/>
            <a:ext cx="1855068" cy="1005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800388"/>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4"/>
            <a:ext cx="7543800" cy="1313595"/>
          </a:xfrm>
        </p:spPr>
        <p:txBody>
          <a:bodyPr>
            <a:normAutofit/>
          </a:bodyPr>
          <a:lstStyle/>
          <a:p>
            <a:pPr algn="ctr"/>
            <a:r>
              <a:rPr lang="en-US" sz="4000" b="1" dirty="0">
                <a:solidFill>
                  <a:schemeClr val="accent2">
                    <a:lumMod val="75000"/>
                  </a:schemeClr>
                </a:solidFill>
              </a:rPr>
              <a:t>Internship </a:t>
            </a:r>
            <a:r>
              <a:rPr lang="en-US" sz="4000" b="1" dirty="0" smtClean="0">
                <a:solidFill>
                  <a:schemeClr val="accent2">
                    <a:lumMod val="75000"/>
                  </a:schemeClr>
                </a:solidFill>
              </a:rPr>
              <a:t>Requirements</a:t>
            </a:r>
            <a:endParaRPr lang="en-US" sz="3200" dirty="0">
              <a:solidFill>
                <a:schemeClr val="accent2"/>
              </a:solidFill>
            </a:endParaRPr>
          </a:p>
        </p:txBody>
      </p:sp>
      <p:sp>
        <p:nvSpPr>
          <p:cNvPr id="3" name="Content Placeholder 2"/>
          <p:cNvSpPr>
            <a:spLocks noGrp="1"/>
          </p:cNvSpPr>
          <p:nvPr>
            <p:ph idx="1"/>
          </p:nvPr>
        </p:nvSpPr>
        <p:spPr>
          <a:xfrm>
            <a:off x="304800" y="1828800"/>
            <a:ext cx="8458199" cy="4572000"/>
          </a:xfrm>
        </p:spPr>
        <p:txBody>
          <a:bodyPr>
            <a:noAutofit/>
          </a:bodyPr>
          <a:lstStyle/>
          <a:p>
            <a:pPr eaLnBrk="0"/>
            <a:r>
              <a:rPr lang="en-US" sz="1550" b="1" dirty="0"/>
              <a:t>Assessment 3</a:t>
            </a:r>
            <a:r>
              <a:rPr lang="en-US" sz="1550" dirty="0"/>
              <a:t>:  The candidate demonstrates the ability to </a:t>
            </a:r>
            <a:r>
              <a:rPr lang="en-US" sz="1550" b="1" dirty="0"/>
              <a:t>understand and manage personnel, resources and systems </a:t>
            </a:r>
            <a:r>
              <a:rPr lang="en-US" sz="1550" dirty="0"/>
              <a:t>on a school-wide basis to ensure adequacy and equity.</a:t>
            </a:r>
          </a:p>
          <a:p>
            <a:pPr eaLnBrk="0"/>
            <a:r>
              <a:rPr lang="en-US" sz="1550" dirty="0"/>
              <a:t> 3.1.  Investigate, define, and delineate the systems and factors for advocating, nurturing, and sustaining a </a:t>
            </a:r>
            <a:r>
              <a:rPr lang="en-US" sz="1550" b="1" dirty="0"/>
              <a:t>culture of collaboration, trust, learning, high expectations, and a personalized and motivating learning environment </a:t>
            </a:r>
            <a:r>
              <a:rPr lang="en-US" sz="1550" dirty="0"/>
              <a:t>for students with a focus on curriculum implementation that emphasizes effective research practices and strategies designed to close the achievement gap. (SREB 3a, 3b, 3c, 3d, 3e, 3f, 3g</a:t>
            </a:r>
            <a:r>
              <a:rPr lang="en-US" sz="1550" dirty="0" smtClean="0"/>
              <a:t>)</a:t>
            </a:r>
            <a:endParaRPr lang="en-US" sz="1550" dirty="0"/>
          </a:p>
          <a:p>
            <a:pPr eaLnBrk="0"/>
            <a:r>
              <a:rPr lang="en-US" sz="1550" dirty="0"/>
              <a:t> 3.2. Review the school’s budget and other resources with the internship principal. Detail how the resources are typically used, evaluated for adequacy, assess for effectiveness and efficiency. Provide recommendations for improvement. </a:t>
            </a:r>
            <a:r>
              <a:rPr lang="en-US" sz="1550" b="1" dirty="0"/>
              <a:t>Address the impact of the budget on the following student subgroups: limited English proficiency, special education and economically disadvantaged. Present recommendations for improvement to a faculty group and solicit input in the budget developmental process</a:t>
            </a:r>
            <a:r>
              <a:rPr lang="en-US" sz="1550" dirty="0"/>
              <a:t>. (SREB </a:t>
            </a:r>
            <a:r>
              <a:rPr lang="en-US" sz="1550" dirty="0" smtClean="0"/>
              <a:t>11a) </a:t>
            </a:r>
            <a:endParaRPr lang="en-US" sz="1550" dirty="0"/>
          </a:p>
          <a:p>
            <a:pPr eaLnBrk="0"/>
            <a:r>
              <a:rPr lang="en-US" sz="1550" b="1" dirty="0"/>
              <a:t> </a:t>
            </a:r>
            <a:r>
              <a:rPr lang="en-US" sz="1550" dirty="0"/>
              <a:t>3.3. </a:t>
            </a:r>
            <a:r>
              <a:rPr lang="en-US" sz="1550" dirty="0" smtClean="0"/>
              <a:t>Determine </a:t>
            </a:r>
            <a:r>
              <a:rPr lang="en-US" sz="1550" dirty="0"/>
              <a:t>and analyze the different systems that exist within the school to fulfill the school’s mission (i.e. instructional: curriculum, assessment, technology, class structure; and management: discipline plan; attendance; maintenance; transportation, etc.). </a:t>
            </a:r>
            <a:r>
              <a:rPr lang="en-US" sz="1550" b="1" dirty="0"/>
              <a:t>Choose one instructional and one management system; create an assessment tool that will be used to rate the two systems. Finally, develop recommendations for improvement </a:t>
            </a:r>
            <a:r>
              <a:rPr lang="en-US" sz="1550" dirty="0"/>
              <a:t>of aspects of the two systems that need improvement and report the findings to the internship principal. </a:t>
            </a:r>
            <a:r>
              <a:rPr lang="en-US" sz="1550" dirty="0" smtClean="0"/>
              <a:t> </a:t>
            </a:r>
            <a:endParaRPr lang="en-US" sz="1550" dirty="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228600"/>
            <a:ext cx="1855068" cy="1005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753683"/>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5"/>
            <a:ext cx="7543800" cy="1161196"/>
          </a:xfrm>
        </p:spPr>
        <p:txBody>
          <a:bodyPr>
            <a:normAutofit/>
          </a:bodyPr>
          <a:lstStyle/>
          <a:p>
            <a:pPr algn="ctr"/>
            <a:r>
              <a:rPr lang="en-US" sz="4000" b="1" dirty="0">
                <a:solidFill>
                  <a:schemeClr val="accent2">
                    <a:lumMod val="75000"/>
                  </a:schemeClr>
                </a:solidFill>
              </a:rPr>
              <a:t>Internship Requirements </a:t>
            </a:r>
            <a:endParaRPr lang="en-US" sz="3200" dirty="0">
              <a:solidFill>
                <a:schemeClr val="accent2"/>
              </a:solidFill>
            </a:endParaRPr>
          </a:p>
        </p:txBody>
      </p:sp>
      <p:sp>
        <p:nvSpPr>
          <p:cNvPr id="3" name="Content Placeholder 2"/>
          <p:cNvSpPr>
            <a:spLocks noGrp="1"/>
          </p:cNvSpPr>
          <p:nvPr>
            <p:ph idx="1"/>
          </p:nvPr>
        </p:nvSpPr>
        <p:spPr>
          <a:xfrm>
            <a:off x="838201" y="1845734"/>
            <a:ext cx="7528559" cy="4023360"/>
          </a:xfrm>
        </p:spPr>
        <p:txBody>
          <a:bodyPr>
            <a:noAutofit/>
          </a:bodyPr>
          <a:lstStyle/>
          <a:p>
            <a:pPr eaLnBrk="0"/>
            <a:r>
              <a:rPr lang="en-US" sz="2200" b="1" dirty="0"/>
              <a:t>Assessment </a:t>
            </a:r>
            <a:r>
              <a:rPr lang="en-US" sz="2200" b="1" dirty="0" smtClean="0"/>
              <a:t>4</a:t>
            </a:r>
            <a:r>
              <a:rPr lang="en-US" sz="2200" dirty="0"/>
              <a:t>:  </a:t>
            </a:r>
            <a:r>
              <a:rPr lang="en-US" sz="2200" dirty="0" smtClean="0"/>
              <a:t>The </a:t>
            </a:r>
            <a:r>
              <a:rPr lang="en-US" sz="2200" dirty="0"/>
              <a:t>candidate demonstrates a thorough understanding of the requirements for, and development of, </a:t>
            </a:r>
            <a:r>
              <a:rPr lang="en-US" sz="2200" b="1" dirty="0"/>
              <a:t>individualized education programs</a:t>
            </a:r>
            <a:r>
              <a:rPr lang="en-US" sz="2200" dirty="0" smtClean="0"/>
              <a:t>.</a:t>
            </a:r>
          </a:p>
          <a:p>
            <a:pPr lvl="1" eaLnBrk="0">
              <a:buFont typeface="Wingdings" panose="05000000000000000000" pitchFamily="2" charset="2"/>
              <a:buChar char="Ø"/>
            </a:pPr>
            <a:r>
              <a:rPr lang="en-US" sz="2200" dirty="0" smtClean="0"/>
              <a:t>8 Specific Tasks</a:t>
            </a:r>
          </a:p>
          <a:p>
            <a:pPr lvl="1" eaLnBrk="0">
              <a:buFont typeface="Wingdings" panose="05000000000000000000" pitchFamily="2" charset="2"/>
              <a:buChar char="Ø"/>
            </a:pPr>
            <a:endParaRPr lang="en-US" sz="2200" dirty="0"/>
          </a:p>
          <a:p>
            <a:pPr eaLnBrk="0"/>
            <a:r>
              <a:rPr lang="en-US" sz="2200" b="1" dirty="0" smtClean="0"/>
              <a:t>Assessment 5</a:t>
            </a:r>
            <a:r>
              <a:rPr lang="en-US" sz="2200" dirty="0" smtClean="0"/>
              <a:t>:  Candidates demonstrate experiences and learnings that reflect </a:t>
            </a:r>
            <a:r>
              <a:rPr lang="en-US" sz="2200" b="1" dirty="0" smtClean="0"/>
              <a:t>common performance situations </a:t>
            </a:r>
            <a:r>
              <a:rPr lang="en-US" sz="2200" dirty="0" smtClean="0"/>
              <a:t>associated with success in the principalship. </a:t>
            </a:r>
          </a:p>
          <a:p>
            <a:pPr lvl="1" eaLnBrk="0">
              <a:buFont typeface="Wingdings" panose="05000000000000000000" pitchFamily="2" charset="2"/>
              <a:buChar char="Ø"/>
            </a:pPr>
            <a:r>
              <a:rPr lang="en-US" sz="2200" dirty="0" smtClean="0"/>
              <a:t>18 Specific Tasks</a:t>
            </a:r>
          </a:p>
          <a:p>
            <a:pPr lvl="2" eaLnBrk="0">
              <a:buFont typeface="Wingdings" panose="05000000000000000000" pitchFamily="2" charset="2"/>
              <a:buChar char="Ø"/>
            </a:pPr>
            <a:endParaRPr lang="en-US" sz="1200" dirty="0" smtClean="0"/>
          </a:p>
          <a:p>
            <a:pPr marL="201168" lvl="1" indent="0" eaLnBrk="0">
              <a:buNone/>
            </a:pPr>
            <a:endParaRPr lang="en-US" sz="1600" dirty="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34200" y="5638800"/>
            <a:ext cx="1855068" cy="1005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103922"/>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09600"/>
            <a:ext cx="7543800" cy="1066800"/>
          </a:xfrm>
        </p:spPr>
        <p:txBody>
          <a:bodyPr wrap="square" numCol="1" anchorCtr="0" compatLnSpc="1">
            <a:prstTxWarp prst="textNoShape">
              <a:avLst/>
            </a:prstTxWarp>
            <a:normAutofit fontScale="90000"/>
          </a:bodyPr>
          <a:lstStyle/>
          <a:p>
            <a:pPr marL="342900" indent="-342900" algn="ctr" eaLnBrk="1" hangingPunct="1"/>
            <a:r>
              <a:rPr lang="en-US" altLang="en-US" sz="2600" dirty="0" smtClean="0">
                <a:solidFill>
                  <a:schemeClr val="accent2"/>
                </a:solidFill>
              </a:rPr>
              <a:t>           </a:t>
            </a:r>
            <a:br>
              <a:rPr lang="en-US" altLang="en-US" sz="2600" dirty="0" smtClean="0">
                <a:solidFill>
                  <a:schemeClr val="accent2"/>
                </a:solidFill>
              </a:rPr>
            </a:br>
            <a:r>
              <a:rPr lang="en-US" altLang="en-US" sz="2600" dirty="0" smtClean="0">
                <a:solidFill>
                  <a:schemeClr val="accent2"/>
                </a:solidFill>
              </a:rPr>
              <a:t/>
            </a:r>
            <a:br>
              <a:rPr lang="en-US" altLang="en-US" sz="2600" dirty="0" smtClean="0">
                <a:solidFill>
                  <a:schemeClr val="accent2"/>
                </a:solidFill>
              </a:rPr>
            </a:br>
            <a:r>
              <a:rPr lang="en-US" altLang="en-US" sz="2600" dirty="0" smtClean="0">
                <a:solidFill>
                  <a:schemeClr val="accent2"/>
                </a:solidFill>
              </a:rPr>
              <a:t/>
            </a:r>
            <a:br>
              <a:rPr lang="en-US" altLang="en-US" sz="2600" dirty="0" smtClean="0">
                <a:solidFill>
                  <a:schemeClr val="accent2"/>
                </a:solidFill>
              </a:rPr>
            </a:br>
            <a:r>
              <a:rPr lang="en-US" altLang="en-US" sz="2600" dirty="0" smtClean="0">
                <a:solidFill>
                  <a:schemeClr val="accent2"/>
                </a:solidFill>
              </a:rPr>
              <a:t/>
            </a:r>
            <a:br>
              <a:rPr lang="en-US" altLang="en-US" sz="2600" dirty="0" smtClean="0">
                <a:solidFill>
                  <a:schemeClr val="accent2"/>
                </a:solidFill>
              </a:rPr>
            </a:br>
            <a:r>
              <a:rPr lang="en-US" altLang="en-US" sz="3600" b="1" dirty="0" smtClean="0">
                <a:solidFill>
                  <a:schemeClr val="accent2"/>
                </a:solidFill>
              </a:rPr>
              <a:t> </a:t>
            </a:r>
            <a:r>
              <a:rPr lang="en-US" altLang="en-US" sz="4000" b="1" dirty="0" smtClean="0">
                <a:solidFill>
                  <a:schemeClr val="accent2"/>
                </a:solidFill>
                <a:latin typeface="Georgia" panose="02040502050405020303" pitchFamily="18" charset="0"/>
              </a:rPr>
              <a:t>Key Elements of </a:t>
            </a:r>
            <a:br>
              <a:rPr lang="en-US" altLang="en-US" sz="4000" b="1" dirty="0" smtClean="0">
                <a:solidFill>
                  <a:schemeClr val="accent2"/>
                </a:solidFill>
                <a:latin typeface="Georgia" panose="02040502050405020303" pitchFamily="18" charset="0"/>
              </a:rPr>
            </a:br>
            <a:r>
              <a:rPr lang="en-US" altLang="en-US" sz="4000" b="1" dirty="0">
                <a:solidFill>
                  <a:schemeClr val="accent2"/>
                </a:solidFill>
                <a:latin typeface="Georgia" panose="02040502050405020303" pitchFamily="18" charset="0"/>
              </a:rPr>
              <a:t> </a:t>
            </a:r>
            <a:r>
              <a:rPr lang="en-US" altLang="en-US" sz="4000" b="1" dirty="0" smtClean="0">
                <a:solidFill>
                  <a:schemeClr val="accent2"/>
                </a:solidFill>
                <a:latin typeface="Georgia" panose="02040502050405020303" pitchFamily="18" charset="0"/>
              </a:rPr>
              <a:t>      Principal Preparation Legislation</a:t>
            </a:r>
          </a:p>
        </p:txBody>
      </p:sp>
      <p:sp>
        <p:nvSpPr>
          <p:cNvPr id="17410" name="Content Placeholder 2"/>
          <p:cNvSpPr>
            <a:spLocks noGrp="1"/>
          </p:cNvSpPr>
          <p:nvPr>
            <p:ph idx="1"/>
          </p:nvPr>
        </p:nvSpPr>
        <p:spPr>
          <a:xfrm>
            <a:off x="304800" y="1828800"/>
            <a:ext cx="8686800" cy="4495800"/>
          </a:xfrm>
        </p:spPr>
        <p:txBody>
          <a:bodyPr>
            <a:normAutofit fontScale="85000" lnSpcReduction="10000"/>
          </a:bodyPr>
          <a:lstStyle/>
          <a:p>
            <a:pPr>
              <a:lnSpc>
                <a:spcPct val="80000"/>
              </a:lnSpc>
              <a:spcBef>
                <a:spcPts val="1400"/>
              </a:spcBef>
              <a:buFont typeface="Wingdings" panose="05000000000000000000" pitchFamily="2" charset="2"/>
              <a:buChar char="Ø"/>
            </a:pPr>
            <a:r>
              <a:rPr lang="en-US" altLang="en-US" sz="2500" b="1" dirty="0" smtClean="0"/>
              <a:t>Termination of Type 75 </a:t>
            </a:r>
            <a:r>
              <a:rPr lang="en-US" altLang="en-US" sz="2500" dirty="0" smtClean="0"/>
              <a:t>– general administrative programs.</a:t>
            </a:r>
          </a:p>
          <a:p>
            <a:pPr>
              <a:lnSpc>
                <a:spcPct val="80000"/>
              </a:lnSpc>
              <a:spcBef>
                <a:spcPts val="1400"/>
              </a:spcBef>
              <a:buFont typeface="Wingdings" panose="05000000000000000000" pitchFamily="2" charset="2"/>
              <a:buChar char="Ø"/>
            </a:pPr>
            <a:r>
              <a:rPr lang="en-US" altLang="en-US" sz="2500" dirty="0" smtClean="0"/>
              <a:t>Creation of a </a:t>
            </a:r>
            <a:r>
              <a:rPr lang="en-US" altLang="en-US" sz="2500" b="1" dirty="0" smtClean="0"/>
              <a:t>new Principal Endorsement </a:t>
            </a:r>
            <a:r>
              <a:rPr lang="en-US" altLang="en-US" sz="2500" dirty="0" smtClean="0"/>
              <a:t>attached to Professional Ed License.</a:t>
            </a:r>
          </a:p>
          <a:p>
            <a:pPr marL="228600" indent="-228600">
              <a:lnSpc>
                <a:spcPct val="80000"/>
              </a:lnSpc>
              <a:spcBef>
                <a:spcPts val="1400"/>
              </a:spcBef>
              <a:buFont typeface="Wingdings" panose="05000000000000000000" pitchFamily="2" charset="2"/>
              <a:buChar char="Ø"/>
            </a:pPr>
            <a:r>
              <a:rPr lang="en-US" altLang="en-US" sz="2500" dirty="0" smtClean="0"/>
              <a:t>Requirement of a </a:t>
            </a:r>
            <a:r>
              <a:rPr lang="en-US" altLang="en-US" sz="2500" b="1" dirty="0" smtClean="0"/>
              <a:t>formal university/district partnership </a:t>
            </a:r>
            <a:r>
              <a:rPr lang="en-US" altLang="en-US" sz="2500" dirty="0" smtClean="0"/>
              <a:t>involved in the design, delivery and improvement of the program.</a:t>
            </a:r>
          </a:p>
          <a:p>
            <a:pPr>
              <a:lnSpc>
                <a:spcPct val="80000"/>
              </a:lnSpc>
              <a:spcBef>
                <a:spcPts val="1400"/>
              </a:spcBef>
              <a:buFont typeface="Wingdings" panose="05000000000000000000" pitchFamily="2" charset="2"/>
              <a:buChar char="Ø"/>
            </a:pPr>
            <a:r>
              <a:rPr lang="en-US" altLang="en-US" sz="2500" b="1" dirty="0" smtClean="0"/>
              <a:t>Selective admissions criteria </a:t>
            </a:r>
            <a:r>
              <a:rPr lang="en-US" altLang="en-US" sz="2500" dirty="0" smtClean="0"/>
              <a:t>for applying to principal endorsement programs. </a:t>
            </a:r>
          </a:p>
          <a:p>
            <a:pPr marL="228600" indent="-228600">
              <a:lnSpc>
                <a:spcPct val="80000"/>
              </a:lnSpc>
              <a:spcBef>
                <a:spcPts val="1400"/>
              </a:spcBef>
              <a:buFont typeface="Wingdings" panose="05000000000000000000" pitchFamily="2" charset="2"/>
              <a:buChar char="Ø"/>
            </a:pPr>
            <a:r>
              <a:rPr lang="en-US" altLang="en-US" sz="2500" b="1" dirty="0" smtClean="0"/>
              <a:t>PreK-12 licensure structure; </a:t>
            </a:r>
            <a:r>
              <a:rPr lang="en-US" altLang="en-US" sz="2500" dirty="0" smtClean="0"/>
              <a:t>required candidate experiences across grade span.</a:t>
            </a:r>
          </a:p>
          <a:p>
            <a:pPr marL="228600" indent="-228600">
              <a:lnSpc>
                <a:spcPct val="80000"/>
              </a:lnSpc>
              <a:spcBef>
                <a:spcPts val="1400"/>
              </a:spcBef>
              <a:buFont typeface="Wingdings" panose="05000000000000000000" pitchFamily="2" charset="2"/>
              <a:buChar char="Ø"/>
            </a:pPr>
            <a:r>
              <a:rPr lang="en-US" altLang="en-US" sz="2500" b="1" dirty="0" smtClean="0"/>
              <a:t>Performance-based internship  </a:t>
            </a:r>
            <a:r>
              <a:rPr lang="en-US" altLang="en-US" sz="2500" dirty="0" smtClean="0"/>
              <a:t>with required leadership experiences </a:t>
            </a:r>
            <a:r>
              <a:rPr lang="en-US" altLang="en-US" sz="2500" b="1" dirty="0"/>
              <a:t>c</a:t>
            </a:r>
            <a:r>
              <a:rPr lang="en-US" altLang="en-US" sz="2500" b="1" dirty="0" smtClean="0"/>
              <a:t>ompetency-based assessments </a:t>
            </a:r>
            <a:r>
              <a:rPr lang="en-US" altLang="en-US" sz="2500" dirty="0" smtClean="0"/>
              <a:t>with standardized scoring rubric.</a:t>
            </a:r>
          </a:p>
          <a:p>
            <a:pPr marL="228600" indent="-228600">
              <a:lnSpc>
                <a:spcPct val="80000"/>
              </a:lnSpc>
              <a:spcBef>
                <a:spcPts val="1400"/>
              </a:spcBef>
              <a:buFont typeface="Wingdings" panose="05000000000000000000" pitchFamily="2" charset="2"/>
              <a:buChar char="Ø"/>
            </a:pPr>
            <a:r>
              <a:rPr lang="en-US" altLang="en-US" sz="2500" b="1" dirty="0" smtClean="0"/>
              <a:t>Collaborative supervision of candidates </a:t>
            </a:r>
            <a:r>
              <a:rPr lang="en-US" altLang="en-US" sz="2500" dirty="0" smtClean="0"/>
              <a:t>by a qualified and trained faculty supervisor and mentor principal.</a:t>
            </a:r>
          </a:p>
          <a:p>
            <a:pPr marL="228600" indent="-228600">
              <a:lnSpc>
                <a:spcPct val="80000"/>
              </a:lnSpc>
              <a:spcBef>
                <a:spcPts val="1400"/>
              </a:spcBef>
              <a:buFont typeface="Wingdings" panose="05000000000000000000" pitchFamily="2" charset="2"/>
              <a:buChar char="Ø"/>
            </a:pPr>
            <a:r>
              <a:rPr lang="en-US" altLang="en-US" sz="2500" dirty="0" smtClean="0"/>
              <a:t>An </a:t>
            </a:r>
            <a:r>
              <a:rPr lang="en-US" altLang="en-US" sz="2500" b="1" dirty="0" smtClean="0"/>
              <a:t>8-hour Principal Endorsement exam </a:t>
            </a:r>
            <a:r>
              <a:rPr lang="en-US" altLang="en-US" sz="2500" dirty="0" smtClean="0"/>
              <a:t>on Instructional Leadership administered by the Illinois State Board of Education.</a:t>
            </a:r>
          </a:p>
          <a:p>
            <a:pPr eaLnBrk="1" hangingPunct="1">
              <a:lnSpc>
                <a:spcPct val="80000"/>
              </a:lnSpc>
              <a:buFont typeface="Arial" pitchFamily="34" charset="0"/>
              <a:buNone/>
            </a:pPr>
            <a:endParaRPr lang="en-US" altLang="en-US" sz="600" dirty="0" smtClean="0"/>
          </a:p>
          <a:p>
            <a:pPr eaLnBrk="1" hangingPunct="1">
              <a:lnSpc>
                <a:spcPct val="80000"/>
              </a:lnSpc>
              <a:buFont typeface="Arial" pitchFamily="34" charset="0"/>
              <a:buNone/>
            </a:pPr>
            <a:endParaRPr lang="en-US" altLang="en-US" sz="600" dirty="0" smtClean="0"/>
          </a:p>
        </p:txBody>
      </p:sp>
      <p:pic>
        <p:nvPicPr>
          <p:cNvPr id="2050" name="Picture 2" descr="csep logo"/>
          <p:cNvPicPr>
            <a:picLocks noChangeAspect="1" noChangeArrowheads="1"/>
          </p:cNvPicPr>
          <p:nvPr/>
        </p:nvPicPr>
        <p:blipFill rotWithShape="1">
          <a:blip r:embed="rId3">
            <a:extLst>
              <a:ext uri="{28A0092B-C50C-407E-A947-70E740481C1C}">
                <a14:useLocalDpi xmlns:a14="http://schemas.microsoft.com/office/drawing/2010/main" val="0"/>
              </a:ext>
            </a:extLst>
          </a:blip>
          <a:srcRect t="5000" b="10000"/>
          <a:stretch/>
        </p:blipFill>
        <p:spPr bwMode="auto">
          <a:xfrm>
            <a:off x="609600" y="152400"/>
            <a:ext cx="1523999" cy="1554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265962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a:solidFill>
                  <a:schemeClr val="accent2">
                    <a:lumMod val="75000"/>
                  </a:schemeClr>
                </a:solidFill>
              </a:rPr>
              <a:t>Internship Requirements </a:t>
            </a:r>
            <a:endParaRPr lang="en-US" sz="4000" dirty="0"/>
          </a:p>
        </p:txBody>
      </p:sp>
      <p:sp>
        <p:nvSpPr>
          <p:cNvPr id="5" name="Content Placeholder 4"/>
          <p:cNvSpPr>
            <a:spLocks noGrp="1"/>
          </p:cNvSpPr>
          <p:nvPr>
            <p:ph sz="half" idx="1"/>
          </p:nvPr>
        </p:nvSpPr>
        <p:spPr>
          <a:xfrm>
            <a:off x="601980" y="1905000"/>
            <a:ext cx="3992880" cy="4478866"/>
          </a:xfrm>
        </p:spPr>
        <p:txBody>
          <a:bodyPr>
            <a:noAutofit/>
          </a:bodyPr>
          <a:lstStyle/>
          <a:p>
            <a:pPr marL="201168" lvl="1" indent="0">
              <a:buNone/>
            </a:pPr>
            <a:r>
              <a:rPr lang="en-US" sz="2200" b="1" dirty="0" smtClean="0">
                <a:solidFill>
                  <a:srgbClr val="7030A0"/>
                </a:solidFill>
              </a:rPr>
              <a:t>Mentor principals must… </a:t>
            </a:r>
          </a:p>
          <a:p>
            <a:pPr lvl="1"/>
            <a:r>
              <a:rPr lang="en-US" sz="2050" dirty="0" smtClean="0"/>
              <a:t>Complete </a:t>
            </a:r>
            <a:r>
              <a:rPr lang="en-US" sz="2050" dirty="0"/>
              <a:t>an online tutorial on the principal internship </a:t>
            </a:r>
            <a:r>
              <a:rPr lang="en-US" sz="2050" dirty="0" smtClean="0"/>
              <a:t>requirements.</a:t>
            </a:r>
            <a:endParaRPr lang="en-US" sz="2050" dirty="0"/>
          </a:p>
          <a:p>
            <a:pPr lvl="1"/>
            <a:r>
              <a:rPr lang="en-US" sz="2050" dirty="0"/>
              <a:t>Support interns in meeting the 3 SREB Competencies (13 Critical Success Factors &amp; 36 associated activities</a:t>
            </a:r>
            <a:r>
              <a:rPr lang="en-US" sz="2050" dirty="0" smtClean="0"/>
              <a:t>). </a:t>
            </a:r>
            <a:endParaRPr lang="en-US" sz="2050" dirty="0"/>
          </a:p>
          <a:p>
            <a:pPr lvl="1"/>
            <a:r>
              <a:rPr lang="en-US" sz="2050" dirty="0"/>
              <a:t>Hold a valid and current administrative </a:t>
            </a:r>
            <a:r>
              <a:rPr lang="en-US" sz="2050" dirty="0" smtClean="0"/>
              <a:t>certificate.</a:t>
            </a:r>
            <a:endParaRPr lang="en-US" sz="2050" dirty="0"/>
          </a:p>
          <a:p>
            <a:pPr lvl="1"/>
            <a:r>
              <a:rPr lang="en-US" sz="2050" dirty="0"/>
              <a:t>Have 3 years of successful experience as a building </a:t>
            </a:r>
            <a:r>
              <a:rPr lang="en-US" sz="2050" dirty="0" smtClean="0"/>
              <a:t>principal.</a:t>
            </a:r>
            <a:endParaRPr lang="en-US" sz="2050" dirty="0"/>
          </a:p>
          <a:p>
            <a:pPr lvl="1"/>
            <a:r>
              <a:rPr lang="en-US" sz="2050" dirty="0"/>
              <a:t>Have 2 years data </a:t>
            </a:r>
            <a:r>
              <a:rPr lang="en-US" sz="2050" b="1" i="1" dirty="0"/>
              <a:t>(of last 5 years) </a:t>
            </a:r>
            <a:r>
              <a:rPr lang="en-US" sz="2050" dirty="0"/>
              <a:t>showing student growth</a:t>
            </a:r>
            <a:r>
              <a:rPr lang="en-US" sz="2050" dirty="0" smtClean="0"/>
              <a:t>.</a:t>
            </a:r>
            <a:endParaRPr lang="en-US" sz="2050" dirty="0"/>
          </a:p>
        </p:txBody>
      </p:sp>
      <p:sp>
        <p:nvSpPr>
          <p:cNvPr id="6" name="Content Placeholder 5"/>
          <p:cNvSpPr>
            <a:spLocks noGrp="1"/>
          </p:cNvSpPr>
          <p:nvPr>
            <p:ph sz="half" idx="2"/>
          </p:nvPr>
        </p:nvSpPr>
        <p:spPr>
          <a:xfrm>
            <a:off x="4663440" y="1905000"/>
            <a:ext cx="3947160" cy="4631265"/>
          </a:xfrm>
        </p:spPr>
        <p:txBody>
          <a:bodyPr>
            <a:normAutofit/>
          </a:bodyPr>
          <a:lstStyle/>
          <a:p>
            <a:pPr marL="201168" lvl="1" indent="0">
              <a:buNone/>
            </a:pPr>
            <a:r>
              <a:rPr lang="en-US" sz="2050" b="1" dirty="0">
                <a:solidFill>
                  <a:srgbClr val="7030A0"/>
                </a:solidFill>
              </a:rPr>
              <a:t>University supervisors must…</a:t>
            </a:r>
          </a:p>
          <a:p>
            <a:pPr lvl="1"/>
            <a:r>
              <a:rPr lang="en-US" sz="2050" dirty="0"/>
              <a:t>Conduct 4 face-to-face meetings with </a:t>
            </a:r>
            <a:r>
              <a:rPr lang="en-US" sz="2050" dirty="0" smtClean="0"/>
              <a:t>mentors.</a:t>
            </a:r>
            <a:endParaRPr lang="en-US" sz="2050" dirty="0"/>
          </a:p>
          <a:p>
            <a:pPr lvl="1"/>
            <a:r>
              <a:rPr lang="en-US" sz="2050" dirty="0"/>
              <a:t>Observe, evaluate and provide feedback 4 times a year to the </a:t>
            </a:r>
            <a:r>
              <a:rPr lang="en-US" sz="2050" dirty="0" smtClean="0"/>
              <a:t>intern.</a:t>
            </a:r>
            <a:endParaRPr lang="en-US" sz="2050" dirty="0"/>
          </a:p>
          <a:p>
            <a:pPr lvl="1"/>
            <a:r>
              <a:rPr lang="en-US" sz="2050" dirty="0"/>
              <a:t>Host 3 seminars relating to student learning and school </a:t>
            </a:r>
            <a:r>
              <a:rPr lang="en-US" sz="2050" dirty="0" smtClean="0"/>
              <a:t>improvement.</a:t>
            </a:r>
            <a:endParaRPr lang="en-US" sz="2050" dirty="0"/>
          </a:p>
          <a:p>
            <a:pPr lvl="1"/>
            <a:r>
              <a:rPr lang="en-US" sz="2050" dirty="0" smtClean="0"/>
              <a:t>Complete, </a:t>
            </a:r>
            <a:r>
              <a:rPr lang="en-US" sz="2050" dirty="0"/>
              <a:t>with the </a:t>
            </a:r>
            <a:r>
              <a:rPr lang="en-US" sz="2050" dirty="0" smtClean="0"/>
              <a:t>mentor, </a:t>
            </a:r>
            <a:r>
              <a:rPr lang="en-US" sz="2050" dirty="0"/>
              <a:t>an intern assessment of the candidate’s performance.</a:t>
            </a:r>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60332" y="5699760"/>
            <a:ext cx="1855068" cy="1005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0153293"/>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4"/>
            <a:ext cx="7543800" cy="1389795"/>
          </a:xfrm>
        </p:spPr>
        <p:txBody>
          <a:bodyPr>
            <a:normAutofit/>
          </a:bodyPr>
          <a:lstStyle/>
          <a:p>
            <a:pPr algn="ctr"/>
            <a:r>
              <a:rPr lang="en-US" sz="4000" b="1" dirty="0" smtClean="0">
                <a:solidFill>
                  <a:schemeClr val="accent2">
                    <a:lumMod val="75000"/>
                  </a:schemeClr>
                </a:solidFill>
              </a:rPr>
              <a:t>Traditional Model</a:t>
            </a:r>
            <a:br>
              <a:rPr lang="en-US" sz="4000" b="1" dirty="0" smtClean="0">
                <a:solidFill>
                  <a:schemeClr val="accent2">
                    <a:lumMod val="75000"/>
                  </a:schemeClr>
                </a:solidFill>
              </a:rPr>
            </a:br>
            <a:r>
              <a:rPr lang="en-US" sz="4000" b="1" dirty="0" smtClean="0">
                <a:solidFill>
                  <a:schemeClr val="accent2">
                    <a:lumMod val="75000"/>
                  </a:schemeClr>
                </a:solidFill>
              </a:rPr>
              <a:t>(Non-IL-PART Schools)</a:t>
            </a:r>
            <a:endParaRPr lang="en-US" sz="3200" dirty="0">
              <a:solidFill>
                <a:schemeClr val="accent2"/>
              </a:solidFill>
            </a:endParaRPr>
          </a:p>
        </p:txBody>
      </p:sp>
      <p:sp>
        <p:nvSpPr>
          <p:cNvPr id="3" name="Content Placeholder 2"/>
          <p:cNvSpPr>
            <a:spLocks noGrp="1"/>
          </p:cNvSpPr>
          <p:nvPr>
            <p:ph idx="1"/>
          </p:nvPr>
        </p:nvSpPr>
        <p:spPr>
          <a:xfrm>
            <a:off x="838200" y="1845734"/>
            <a:ext cx="7619999" cy="4250266"/>
          </a:xfrm>
        </p:spPr>
        <p:txBody>
          <a:bodyPr>
            <a:noAutofit/>
          </a:bodyPr>
          <a:lstStyle/>
          <a:p>
            <a:pPr marL="342900" indent="-342900" eaLnBrk="0">
              <a:spcBef>
                <a:spcPts val="600"/>
              </a:spcBef>
              <a:buFont typeface="+mj-lt"/>
              <a:buAutoNum type="arabicPeriod"/>
            </a:pPr>
            <a:r>
              <a:rPr lang="en-US" dirty="0" smtClean="0"/>
              <a:t>Candidates complete internships in buildings in which they teach over a calendar year; often, because they have been leaders in their own schools, they continue “to do what they’ve done”.</a:t>
            </a:r>
          </a:p>
          <a:p>
            <a:pPr marL="342900" indent="-342900" eaLnBrk="0">
              <a:spcBef>
                <a:spcPts val="600"/>
              </a:spcBef>
              <a:buFont typeface="+mj-lt"/>
              <a:buAutoNum type="arabicPeriod"/>
            </a:pPr>
            <a:r>
              <a:rPr lang="en-US" dirty="0" smtClean="0"/>
              <a:t>Tasks completed during prep time, summer, or school breaks can lack the leadership practice of working with groups.</a:t>
            </a:r>
          </a:p>
          <a:p>
            <a:pPr marL="342900" indent="-342900" eaLnBrk="0">
              <a:spcBef>
                <a:spcPts val="600"/>
              </a:spcBef>
              <a:buFont typeface="+mj-lt"/>
              <a:buAutoNum type="arabicPeriod"/>
            </a:pPr>
            <a:r>
              <a:rPr lang="en-US" dirty="0" smtClean="0"/>
              <a:t>Difficult to find time for planning, executing, and debriefing tasks with the mentor principal.</a:t>
            </a:r>
          </a:p>
          <a:p>
            <a:pPr marL="342900" indent="-342900" eaLnBrk="0">
              <a:spcBef>
                <a:spcPts val="600"/>
              </a:spcBef>
              <a:buFont typeface="+mj-lt"/>
              <a:buAutoNum type="arabicPeriod"/>
            </a:pPr>
            <a:r>
              <a:rPr lang="en-US" dirty="0" smtClean="0"/>
              <a:t>Difficult to schedule meaningful time in other districts having exceptionality in academics, income, grade levels, and diversity.</a:t>
            </a:r>
          </a:p>
          <a:p>
            <a:pPr marL="342900" indent="-342900" eaLnBrk="0">
              <a:spcBef>
                <a:spcPts val="600"/>
              </a:spcBef>
              <a:buFont typeface="+mj-lt"/>
              <a:buAutoNum type="arabicPeriod"/>
            </a:pPr>
            <a:r>
              <a:rPr lang="en-US" dirty="0" smtClean="0"/>
              <a:t>Lacks providing experience that broadens the candidate’s perspective about education in a different setting.</a:t>
            </a:r>
          </a:p>
          <a:p>
            <a:pPr marL="342900" indent="-342900" eaLnBrk="0">
              <a:spcBef>
                <a:spcPts val="600"/>
              </a:spcBef>
              <a:buFont typeface="+mj-lt"/>
              <a:buAutoNum type="arabicPeriod"/>
            </a:pPr>
            <a:r>
              <a:rPr lang="en-US" dirty="0" smtClean="0"/>
              <a:t>Principal mentor has been the intern’s supervising principal; intern may only experience one style of leadership.</a:t>
            </a:r>
          </a:p>
          <a:p>
            <a:pPr marL="342900" indent="-342900" eaLnBrk="0">
              <a:buFont typeface="+mj-lt"/>
              <a:buAutoNum type="arabicPeriod"/>
            </a:pPr>
            <a:endParaRPr lang="en-US" sz="1800" dirty="0" smtClean="0"/>
          </a:p>
          <a:p>
            <a:pPr marL="342900" indent="-342900" eaLnBrk="0">
              <a:buFont typeface="+mj-lt"/>
              <a:buAutoNum type="arabicPeriod"/>
            </a:pPr>
            <a:endParaRPr lang="en-US" sz="1800" dirty="0" smtClean="0"/>
          </a:p>
          <a:p>
            <a:pPr marL="342900" indent="-342900" eaLnBrk="0">
              <a:buFont typeface="+mj-lt"/>
              <a:buAutoNum type="arabicPeriod"/>
            </a:pPr>
            <a:endParaRPr lang="en-US" sz="1800" dirty="0" smtClean="0"/>
          </a:p>
          <a:p>
            <a:pPr marL="342900" indent="-342900" eaLnBrk="0">
              <a:buFont typeface="+mj-lt"/>
              <a:buAutoNum type="arabicPeriod"/>
            </a:pPr>
            <a:endParaRPr lang="en-US" sz="1800" dirty="0" smtClean="0"/>
          </a:p>
          <a:p>
            <a:pPr marL="201168" lvl="1" indent="0" eaLnBrk="0">
              <a:buNone/>
            </a:pPr>
            <a:endParaRPr lang="en-US" sz="1600" dirty="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86600" y="5762415"/>
            <a:ext cx="1855068" cy="1005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4339144"/>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4"/>
            <a:ext cx="7543800" cy="1465996"/>
          </a:xfrm>
        </p:spPr>
        <p:txBody>
          <a:bodyPr/>
          <a:lstStyle/>
          <a:p>
            <a:pPr algn="ctr"/>
            <a:r>
              <a:rPr lang="en-US" sz="4000" b="1" dirty="0" smtClean="0">
                <a:solidFill>
                  <a:schemeClr val="accent2">
                    <a:lumMod val="75000"/>
                  </a:schemeClr>
                </a:solidFill>
              </a:rPr>
              <a:t>Benefits of the Partnership Model</a:t>
            </a:r>
            <a:endParaRPr lang="en-US" sz="3200" dirty="0">
              <a:solidFill>
                <a:schemeClr val="accent2"/>
              </a:solidFill>
            </a:endParaRPr>
          </a:p>
        </p:txBody>
      </p:sp>
      <p:sp>
        <p:nvSpPr>
          <p:cNvPr id="3" name="Content Placeholder 2"/>
          <p:cNvSpPr>
            <a:spLocks noGrp="1"/>
          </p:cNvSpPr>
          <p:nvPr>
            <p:ph idx="1"/>
          </p:nvPr>
        </p:nvSpPr>
        <p:spPr>
          <a:xfrm>
            <a:off x="822959" y="1828800"/>
            <a:ext cx="7543801" cy="4267200"/>
          </a:xfrm>
        </p:spPr>
        <p:txBody>
          <a:bodyPr>
            <a:noAutofit/>
          </a:bodyPr>
          <a:lstStyle/>
          <a:p>
            <a:pPr lvl="1"/>
            <a:r>
              <a:rPr lang="en-US" sz="2000" dirty="0" smtClean="0"/>
              <a:t>Opportunity to shape partnership activities across the district.</a:t>
            </a:r>
          </a:p>
          <a:p>
            <a:pPr lvl="1"/>
            <a:r>
              <a:rPr lang="en-US" sz="2000" dirty="0" smtClean="0"/>
              <a:t>Opportunity to do internship at a different level within the district.</a:t>
            </a:r>
          </a:p>
          <a:p>
            <a:pPr lvl="1"/>
            <a:r>
              <a:rPr lang="en-US" sz="2000" dirty="0" smtClean="0"/>
              <a:t>Opportunity to experience a different leadership style; mentors apply and are selected to serve as mentors.</a:t>
            </a:r>
          </a:p>
          <a:p>
            <a:pPr lvl="1"/>
            <a:r>
              <a:rPr lang="en-US" sz="2000" dirty="0" smtClean="0"/>
              <a:t>Growth in knowledge of other grade levels’ unique challenges and opportunities.</a:t>
            </a:r>
          </a:p>
          <a:p>
            <a:pPr lvl="1"/>
            <a:r>
              <a:rPr lang="en-US" sz="2000" dirty="0" smtClean="0"/>
              <a:t>Because of the district support, interns have leadership opportunities throughout the year.</a:t>
            </a:r>
          </a:p>
          <a:p>
            <a:pPr lvl="1"/>
            <a:r>
              <a:rPr lang="en-US" sz="2000" dirty="0" smtClean="0"/>
              <a:t>Creates a focus on leadership for the district.</a:t>
            </a:r>
          </a:p>
          <a:p>
            <a:pPr lvl="1"/>
            <a:r>
              <a:rPr lang="en-US" sz="2000" dirty="0" smtClean="0"/>
              <a:t>University personnel participate in district professional development—not just visit 4 times during the year.</a:t>
            </a:r>
          </a:p>
          <a:p>
            <a:pPr lvl="1"/>
            <a:r>
              <a:rPr lang="en-US" sz="2000" dirty="0" smtClean="0"/>
              <a:t>Partners assist in recruitment; screening from the district identifies </a:t>
            </a:r>
            <a:r>
              <a:rPr lang="en-US" sz="2000" smtClean="0"/>
              <a:t>best candidates.</a:t>
            </a:r>
            <a:endParaRPr lang="en-US" sz="2000" dirty="0" smtClean="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84132" y="5730240"/>
            <a:ext cx="1855068" cy="1005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1940553"/>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smtClean="0">
                <a:solidFill>
                  <a:schemeClr val="accent2">
                    <a:lumMod val="75000"/>
                  </a:schemeClr>
                </a:solidFill>
              </a:rPr>
              <a:t>Together, We’re Better</a:t>
            </a:r>
            <a:endParaRPr lang="en-US" sz="3200" dirty="0">
              <a:solidFill>
                <a:schemeClr val="accent2"/>
              </a:solidFill>
            </a:endParaRPr>
          </a:p>
        </p:txBody>
      </p:sp>
      <p:sp>
        <p:nvSpPr>
          <p:cNvPr id="3" name="Content Placeholder 2"/>
          <p:cNvSpPr>
            <a:spLocks noGrp="1"/>
          </p:cNvSpPr>
          <p:nvPr>
            <p:ph idx="1"/>
          </p:nvPr>
        </p:nvSpPr>
        <p:spPr>
          <a:xfrm>
            <a:off x="1584959" y="1996440"/>
            <a:ext cx="6263641" cy="4023360"/>
          </a:xfrm>
        </p:spPr>
        <p:txBody>
          <a:bodyPr>
            <a:normAutofit/>
          </a:bodyPr>
          <a:lstStyle/>
          <a:p>
            <a:r>
              <a:rPr lang="en-US" sz="2800" dirty="0" smtClean="0"/>
              <a:t>P – Partnership, not placement</a:t>
            </a:r>
          </a:p>
          <a:p>
            <a:r>
              <a:rPr lang="en-US" sz="2800" dirty="0" smtClean="0"/>
              <a:t>A – Active involvement, not activity-driven</a:t>
            </a:r>
          </a:p>
          <a:p>
            <a:r>
              <a:rPr lang="en-US" sz="2800" dirty="0" smtClean="0"/>
              <a:t>R – Rigorous, not restrained</a:t>
            </a:r>
          </a:p>
          <a:p>
            <a:r>
              <a:rPr lang="en-US" sz="2800" dirty="0" smtClean="0"/>
              <a:t>T – Teams, not isolates</a:t>
            </a:r>
          </a:p>
          <a:p>
            <a:r>
              <a:rPr lang="en-US" sz="2800" dirty="0" smtClean="0"/>
              <a:t>N – Natural, not negative</a:t>
            </a:r>
          </a:p>
          <a:p>
            <a:r>
              <a:rPr lang="en-US" sz="2800" dirty="0" smtClean="0"/>
              <a:t>E – Enlightening, not enigmatic </a:t>
            </a:r>
          </a:p>
          <a:p>
            <a:r>
              <a:rPr lang="en-US" sz="2800" dirty="0" smtClean="0"/>
              <a:t>R – Reflective, not redundant</a:t>
            </a:r>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86600" y="5638800"/>
            <a:ext cx="1855068" cy="1005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8274457"/>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2960" y="1828800"/>
            <a:ext cx="7543800" cy="2286000"/>
          </a:xfrm>
        </p:spPr>
        <p:txBody>
          <a:bodyPr>
            <a:normAutofit/>
          </a:bodyPr>
          <a:lstStyle/>
          <a:p>
            <a:pPr algn="ctr"/>
            <a:r>
              <a:rPr lang="en-US" sz="4400" b="1" dirty="0">
                <a:solidFill>
                  <a:schemeClr val="accent2"/>
                </a:solidFill>
                <a:latin typeface="Georgia" panose="02040502050405020303" pitchFamily="18" charset="0"/>
              </a:rPr>
              <a:t>What Does This Look Like at District Level?</a:t>
            </a:r>
            <a:endParaRPr lang="en-US" sz="4400" dirty="0">
              <a:latin typeface="Georgia" panose="02040502050405020303" pitchFamily="18" charset="0"/>
            </a:endParaRPr>
          </a:p>
        </p:txBody>
      </p:sp>
      <p:sp>
        <p:nvSpPr>
          <p:cNvPr id="3" name="Subtitle 2"/>
          <p:cNvSpPr>
            <a:spLocks noGrp="1"/>
          </p:cNvSpPr>
          <p:nvPr>
            <p:ph type="subTitle" idx="1"/>
          </p:nvPr>
        </p:nvSpPr>
        <p:spPr>
          <a:xfrm>
            <a:off x="914400" y="4724400"/>
            <a:ext cx="7543800" cy="1143000"/>
          </a:xfrm>
        </p:spPr>
        <p:txBody>
          <a:bodyPr>
            <a:normAutofit fontScale="92500" lnSpcReduction="10000"/>
          </a:bodyPr>
          <a:lstStyle/>
          <a:p>
            <a:pPr algn="ctr"/>
            <a:r>
              <a:rPr lang="en-US" dirty="0" smtClean="0"/>
              <a:t>MS. Michaela fray, </a:t>
            </a:r>
            <a:r>
              <a:rPr lang="en-US" dirty="0"/>
              <a:t>IL-PART District University Partnership </a:t>
            </a:r>
            <a:r>
              <a:rPr lang="en-US" dirty="0" smtClean="0"/>
              <a:t>Coordinator</a:t>
            </a:r>
          </a:p>
          <a:p>
            <a:pPr algn="ctr"/>
            <a:r>
              <a:rPr lang="en-US" dirty="0" smtClean="0"/>
              <a:t>Quincy public schools</a:t>
            </a:r>
            <a:endParaRPr lang="en-US" dirty="0"/>
          </a:p>
        </p:txBody>
      </p:sp>
      <p:pic>
        <p:nvPicPr>
          <p:cNvPr id="2050" name="Picture 2" descr="Quincy Public School Distric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28600"/>
            <a:ext cx="1905000" cy="1409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599948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1054" y="3693436"/>
            <a:ext cx="2443150" cy="1628768"/>
          </a:xfrm>
          <a:prstGeom prst="rect">
            <a:avLst/>
          </a:prstGeom>
        </p:spPr>
      </p:pic>
      <p:sp>
        <p:nvSpPr>
          <p:cNvPr id="2" name="TextBox 1"/>
          <p:cNvSpPr txBox="1"/>
          <p:nvPr/>
        </p:nvSpPr>
        <p:spPr>
          <a:xfrm>
            <a:off x="798395" y="3109131"/>
            <a:ext cx="7789459" cy="669414"/>
          </a:xfrm>
          <a:prstGeom prst="rect">
            <a:avLst/>
          </a:prstGeom>
          <a:noFill/>
        </p:spPr>
        <p:txBody>
          <a:bodyPr wrap="square" rtlCol="0">
            <a:spAutoFit/>
          </a:bodyPr>
          <a:lstStyle/>
          <a:p>
            <a:r>
              <a:rPr lang="en-US" sz="3750" b="1" dirty="0">
                <a:solidFill>
                  <a:prstClr val="white"/>
                </a:solidFill>
              </a:rPr>
              <a:t>Mutually Beneficial Partnerships</a:t>
            </a: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66916" y="3909968"/>
            <a:ext cx="2620938" cy="1965703"/>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3452623" y="4126484"/>
            <a:ext cx="2043562" cy="1532672"/>
          </a:xfrm>
          <a:prstGeom prst="rect">
            <a:avLst/>
          </a:prstGeom>
        </p:spPr>
      </p:pic>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46111" y="1165053"/>
            <a:ext cx="3091053" cy="2438710"/>
          </a:xfrm>
          <a:prstGeom prst="rect">
            <a:avLst/>
          </a:prstGeom>
        </p:spPr>
      </p:pic>
      <p:sp>
        <p:nvSpPr>
          <p:cNvPr id="9" name="Title 1"/>
          <p:cNvSpPr txBox="1">
            <a:spLocks/>
          </p:cNvSpPr>
          <p:nvPr/>
        </p:nvSpPr>
        <p:spPr>
          <a:xfrm>
            <a:off x="382137" y="-153399"/>
            <a:ext cx="8451376" cy="1206079"/>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4400" b="1" dirty="0" smtClean="0">
                <a:solidFill>
                  <a:schemeClr val="accent2"/>
                </a:solidFill>
                <a:latin typeface="Georgia" panose="02040502050405020303" pitchFamily="18" charset="0"/>
              </a:rPr>
              <a:t>The Power of the Partnership</a:t>
            </a:r>
            <a:endParaRPr lang="en-US" sz="4400" dirty="0">
              <a:latin typeface="Georgia" panose="02040502050405020303" pitchFamily="18" charset="0"/>
            </a:endParaRPr>
          </a:p>
        </p:txBody>
      </p:sp>
      <p:pic>
        <p:nvPicPr>
          <p:cNvPr id="11" name="Picture 2" descr="Logo image of Western Illinois University bell tower">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86400" y="1184103"/>
            <a:ext cx="1361361" cy="23540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1476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smtClean="0">
                <a:solidFill>
                  <a:schemeClr val="accent2"/>
                </a:solidFill>
                <a:latin typeface="Georgia" panose="02040502050405020303" pitchFamily="18" charset="0"/>
              </a:rPr>
              <a:t>Training for All </a:t>
            </a:r>
            <a:br>
              <a:rPr lang="en-US" b="1" dirty="0" smtClean="0">
                <a:solidFill>
                  <a:schemeClr val="accent2"/>
                </a:solidFill>
                <a:latin typeface="Georgia" panose="02040502050405020303" pitchFamily="18" charset="0"/>
              </a:rPr>
            </a:br>
            <a:r>
              <a:rPr lang="en-US" b="1" dirty="0" smtClean="0">
                <a:solidFill>
                  <a:schemeClr val="accent2"/>
                </a:solidFill>
                <a:latin typeface="Georgia" panose="02040502050405020303" pitchFamily="18" charset="0"/>
              </a:rPr>
              <a:t>QPS Administrators</a:t>
            </a:r>
            <a:endParaRPr lang="en-US" b="1" dirty="0">
              <a:solidFill>
                <a:schemeClr val="accent2"/>
              </a:solidFill>
              <a:latin typeface="Georgia" panose="02040502050405020303" pitchFamily="18" charset="0"/>
            </a:endParaRPr>
          </a:p>
        </p:txBody>
      </p:sp>
      <p:sp>
        <p:nvSpPr>
          <p:cNvPr id="4" name="Subtitle 2"/>
          <p:cNvSpPr txBox="1">
            <a:spLocks/>
          </p:cNvSpPr>
          <p:nvPr/>
        </p:nvSpPr>
        <p:spPr>
          <a:xfrm>
            <a:off x="341798" y="1905000"/>
            <a:ext cx="8746228" cy="4495800"/>
          </a:xfrm>
          <a:prstGeom prst="rect">
            <a:avLst/>
          </a:prstGeom>
        </p:spPr>
        <p:txBody>
          <a:bodyPr vert="horz" lIns="91448" tIns="45724" rIns="91448" bIns="45724" rtlCol="0">
            <a:normAutofit/>
          </a:bodyPr>
          <a:lst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011328"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011328"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2011328"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2011328"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a:lstStyle>
          <a:p>
            <a:pPr>
              <a:spcAft>
                <a:spcPts val="450"/>
              </a:spcAft>
              <a:buFont typeface="Wingdings" panose="05000000000000000000" pitchFamily="2" charset="2"/>
              <a:buChar char="§"/>
            </a:pPr>
            <a:r>
              <a:rPr lang="en-US" sz="1800" b="1" dirty="0"/>
              <a:t>Eight Professional Development Sessions for Administrators</a:t>
            </a:r>
          </a:p>
          <a:p>
            <a:pPr lvl="1">
              <a:lnSpc>
                <a:spcPct val="100000"/>
              </a:lnSpc>
              <a:spcBef>
                <a:spcPts val="0"/>
              </a:spcBef>
              <a:buFont typeface="Wingdings" panose="05000000000000000000" pitchFamily="2" charset="2"/>
              <a:buChar char="§"/>
            </a:pPr>
            <a:r>
              <a:rPr lang="en-US" sz="1800" dirty="0"/>
              <a:t>Building a New Structure for School Leadership</a:t>
            </a:r>
          </a:p>
          <a:p>
            <a:pPr lvl="1">
              <a:lnSpc>
                <a:spcPct val="100000"/>
              </a:lnSpc>
              <a:spcBef>
                <a:spcPts val="0"/>
              </a:spcBef>
              <a:buFont typeface="Wingdings" panose="05000000000000000000" pitchFamily="2" charset="2"/>
              <a:buChar char="§"/>
            </a:pPr>
            <a:r>
              <a:rPr lang="en-US" sz="1800" dirty="0"/>
              <a:t>Supervision of Principal Interns Administrative Academy</a:t>
            </a:r>
          </a:p>
          <a:p>
            <a:pPr lvl="1">
              <a:lnSpc>
                <a:spcPct val="100000"/>
              </a:lnSpc>
              <a:spcBef>
                <a:spcPts val="0"/>
              </a:spcBef>
              <a:buFont typeface="Wingdings" panose="05000000000000000000" pitchFamily="2" charset="2"/>
              <a:buChar char="§"/>
            </a:pPr>
            <a:r>
              <a:rPr lang="en-US" sz="1800" dirty="0"/>
              <a:t>Instructional Rounds</a:t>
            </a:r>
          </a:p>
          <a:p>
            <a:pPr lvl="1">
              <a:lnSpc>
                <a:spcPct val="100000"/>
              </a:lnSpc>
              <a:spcBef>
                <a:spcPts val="0"/>
              </a:spcBef>
              <a:buFont typeface="Wingdings" panose="05000000000000000000" pitchFamily="2" charset="2"/>
              <a:buChar char="§"/>
            </a:pPr>
            <a:r>
              <a:rPr lang="en-US" sz="1800" dirty="0"/>
              <a:t>Superintendent Rounds Training</a:t>
            </a:r>
          </a:p>
          <a:p>
            <a:pPr lvl="1">
              <a:lnSpc>
                <a:spcPct val="100000"/>
              </a:lnSpc>
              <a:spcBef>
                <a:spcPts val="0"/>
              </a:spcBef>
              <a:buFont typeface="Wingdings" panose="05000000000000000000" pitchFamily="2" charset="2"/>
              <a:buChar char="§"/>
            </a:pPr>
            <a:r>
              <a:rPr lang="en-US" sz="1800" dirty="0"/>
              <a:t>Network Instructional Rounds</a:t>
            </a:r>
          </a:p>
          <a:p>
            <a:pPr lvl="1">
              <a:lnSpc>
                <a:spcPct val="100000"/>
              </a:lnSpc>
              <a:spcBef>
                <a:spcPts val="0"/>
              </a:spcBef>
              <a:buFont typeface="Wingdings" panose="05000000000000000000" pitchFamily="2" charset="2"/>
              <a:buChar char="§"/>
            </a:pPr>
            <a:r>
              <a:rPr lang="en-US" sz="1800" dirty="0"/>
              <a:t>Crucial Conversations for School Leadership</a:t>
            </a:r>
          </a:p>
          <a:p>
            <a:pPr lvl="1">
              <a:lnSpc>
                <a:spcPct val="100000"/>
              </a:lnSpc>
              <a:spcBef>
                <a:spcPts val="0"/>
              </a:spcBef>
              <a:buFont typeface="Wingdings" panose="05000000000000000000" pitchFamily="2" charset="2"/>
              <a:buChar char="§"/>
            </a:pPr>
            <a:r>
              <a:rPr lang="en-US" sz="1800" dirty="0"/>
              <a:t>Implementing the QPS-WIU Internship Project</a:t>
            </a:r>
          </a:p>
          <a:p>
            <a:pPr>
              <a:lnSpc>
                <a:spcPct val="100000"/>
              </a:lnSpc>
              <a:spcBef>
                <a:spcPts val="0"/>
              </a:spcBef>
              <a:buFont typeface="Wingdings" panose="05000000000000000000" pitchFamily="2" charset="2"/>
              <a:buChar char="§"/>
            </a:pPr>
            <a:endParaRPr lang="en-US" sz="1800" dirty="0"/>
          </a:p>
          <a:p>
            <a:pPr>
              <a:lnSpc>
                <a:spcPct val="100000"/>
              </a:lnSpc>
              <a:spcBef>
                <a:spcPts val="0"/>
              </a:spcBef>
              <a:buFont typeface="Wingdings" panose="05000000000000000000" pitchFamily="2" charset="2"/>
              <a:buChar char="§"/>
            </a:pPr>
            <a:r>
              <a:rPr lang="en-US" sz="1800" b="1" dirty="0"/>
              <a:t>Full-Day Principal Mentor Training by DuPage County ROE</a:t>
            </a:r>
          </a:p>
          <a:p>
            <a:pPr>
              <a:lnSpc>
                <a:spcPct val="100000"/>
              </a:lnSpc>
              <a:spcBef>
                <a:spcPts val="0"/>
              </a:spcBef>
              <a:buFont typeface="Wingdings" panose="05000000000000000000" pitchFamily="2" charset="2"/>
              <a:buChar char="§"/>
            </a:pPr>
            <a:endParaRPr lang="en-US" sz="1800" dirty="0"/>
          </a:p>
          <a:p>
            <a:pPr>
              <a:lnSpc>
                <a:spcPct val="100000"/>
              </a:lnSpc>
              <a:spcBef>
                <a:spcPts val="0"/>
              </a:spcBef>
              <a:buFont typeface="Wingdings" panose="05000000000000000000" pitchFamily="2" charset="2"/>
              <a:buChar char="§"/>
            </a:pPr>
            <a:r>
              <a:rPr lang="en-US" sz="1800" b="1" dirty="0"/>
              <a:t>Blended Coaching Training- Dr. Gary Bloom</a:t>
            </a:r>
          </a:p>
          <a:p>
            <a:pPr>
              <a:lnSpc>
                <a:spcPct val="100000"/>
              </a:lnSpc>
              <a:spcBef>
                <a:spcPts val="0"/>
              </a:spcBef>
              <a:buFont typeface="Wingdings" panose="05000000000000000000" pitchFamily="2" charset="2"/>
              <a:buChar char="§"/>
            </a:pPr>
            <a:endParaRPr lang="en-US" sz="1800" dirty="0"/>
          </a:p>
          <a:p>
            <a:pPr>
              <a:lnSpc>
                <a:spcPct val="100000"/>
              </a:lnSpc>
              <a:spcBef>
                <a:spcPts val="0"/>
              </a:spcBef>
              <a:buFont typeface="Wingdings" panose="05000000000000000000" pitchFamily="2" charset="2"/>
              <a:buChar char="§"/>
            </a:pPr>
            <a:r>
              <a:rPr lang="en-US" sz="1800" b="1" dirty="0"/>
              <a:t>IL-PART Symposium &amp; Teacher Evaluation Professional Development</a:t>
            </a:r>
          </a:p>
          <a:p>
            <a:pPr lvl="1">
              <a:lnSpc>
                <a:spcPct val="100000"/>
              </a:lnSpc>
              <a:spcBef>
                <a:spcPts val="0"/>
              </a:spcBef>
              <a:buFont typeface="Wingdings" panose="05000000000000000000" pitchFamily="2" charset="2"/>
              <a:buChar char="§"/>
            </a:pPr>
            <a:endParaRPr lang="en-US" sz="1500" dirty="0">
              <a:latin typeface="Bookman Old Style" panose="02050604050505020204" pitchFamily="18" charset="0"/>
            </a:endParaRPr>
          </a:p>
          <a:p>
            <a:pPr lvl="1">
              <a:lnSpc>
                <a:spcPct val="100000"/>
              </a:lnSpc>
              <a:spcBef>
                <a:spcPts val="0"/>
              </a:spcBef>
              <a:buFont typeface="Wingdings" panose="05000000000000000000" pitchFamily="2" charset="2"/>
              <a:buChar char="§"/>
            </a:pPr>
            <a:endParaRPr lang="en-US" sz="1500" dirty="0">
              <a:latin typeface="Bookman Old Style" panose="02050604050505020204" pitchFamily="18" charset="0"/>
            </a:endParaRPr>
          </a:p>
          <a:p>
            <a:pPr lvl="1">
              <a:spcAft>
                <a:spcPts val="450"/>
              </a:spcAft>
              <a:buFont typeface="Wingdings" panose="05000000000000000000" pitchFamily="2" charset="2"/>
              <a:buChar char="§"/>
            </a:pPr>
            <a:endParaRPr lang="en-US" sz="1500" dirty="0">
              <a:latin typeface="Bookman Old Style" panose="02050604050505020204" pitchFamily="18" charset="0"/>
            </a:endParaRPr>
          </a:p>
          <a:p>
            <a:endParaRPr lang="en-US" sz="1800" dirty="0"/>
          </a:p>
          <a:p>
            <a:endParaRPr lang="en-US" sz="18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68572" y="5943600"/>
            <a:ext cx="1746828" cy="838200"/>
          </a:xfrm>
          <a:prstGeom prst="rect">
            <a:avLst/>
          </a:prstGeom>
        </p:spPr>
      </p:pic>
    </p:spTree>
    <p:extLst>
      <p:ext uri="{BB962C8B-B14F-4D97-AF65-F5344CB8AC3E}">
        <p14:creationId xmlns:p14="http://schemas.microsoft.com/office/powerpoint/2010/main" val="3933542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1" y="913745"/>
            <a:ext cx="9144000" cy="571649"/>
          </a:xfrm>
        </p:spPr>
        <p:txBody>
          <a:bodyPr>
            <a:normAutofit fontScale="90000"/>
          </a:bodyPr>
          <a:lstStyle/>
          <a:p>
            <a:pPr algn="ctr"/>
            <a:r>
              <a:rPr lang="en-US" b="1" dirty="0" smtClean="0">
                <a:solidFill>
                  <a:schemeClr val="accent2"/>
                </a:solidFill>
                <a:latin typeface="Georgia" panose="02040502050405020303" pitchFamily="18" charset="0"/>
              </a:rPr>
              <a:t>Resources for All </a:t>
            </a:r>
            <a:br>
              <a:rPr lang="en-US" b="1" dirty="0" smtClean="0">
                <a:solidFill>
                  <a:schemeClr val="accent2"/>
                </a:solidFill>
                <a:latin typeface="Georgia" panose="02040502050405020303" pitchFamily="18" charset="0"/>
              </a:rPr>
            </a:br>
            <a:r>
              <a:rPr lang="en-US" b="1" dirty="0" smtClean="0">
                <a:solidFill>
                  <a:schemeClr val="accent2"/>
                </a:solidFill>
                <a:latin typeface="Georgia" panose="02040502050405020303" pitchFamily="18" charset="0"/>
              </a:rPr>
              <a:t>QPS Administrators</a:t>
            </a:r>
            <a:endParaRPr lang="en-US" b="1" dirty="0">
              <a:solidFill>
                <a:schemeClr val="accent2"/>
              </a:solidFill>
              <a:latin typeface="Georgia" panose="02040502050405020303" pitchFamily="18" charset="0"/>
            </a:endParaRPr>
          </a:p>
        </p:txBody>
      </p:sp>
      <p:sp>
        <p:nvSpPr>
          <p:cNvPr id="11" name="Subtitle 2"/>
          <p:cNvSpPr txBox="1">
            <a:spLocks/>
          </p:cNvSpPr>
          <p:nvPr/>
        </p:nvSpPr>
        <p:spPr>
          <a:xfrm>
            <a:off x="398964" y="1828800"/>
            <a:ext cx="8574732" cy="4648200"/>
          </a:xfrm>
          <a:prstGeom prst="rect">
            <a:avLst/>
          </a:prstGeom>
        </p:spPr>
        <p:txBody>
          <a:bodyPr vert="horz" lIns="91448" tIns="45724" rIns="91448" bIns="45724" rtlCol="0">
            <a:normAutofit fontScale="92500" lnSpcReduction="20000"/>
          </a:bodyPr>
          <a:lst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011328"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011328"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2011328"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2011328"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a:lstStyle>
          <a:p>
            <a:pPr>
              <a:spcAft>
                <a:spcPts val="450"/>
              </a:spcAft>
              <a:buFont typeface="Wingdings" panose="05000000000000000000" pitchFamily="2" charset="2"/>
              <a:buChar char="§"/>
            </a:pPr>
            <a:r>
              <a:rPr lang="en-US" sz="1800" b="1" dirty="0"/>
              <a:t>Professional Books</a:t>
            </a:r>
          </a:p>
          <a:p>
            <a:pPr lvl="1">
              <a:lnSpc>
                <a:spcPct val="120000"/>
              </a:lnSpc>
              <a:spcBef>
                <a:spcPts val="0"/>
              </a:spcBef>
              <a:buFont typeface="Wingdings" panose="05000000000000000000" pitchFamily="2" charset="2"/>
              <a:buChar char="§"/>
            </a:pPr>
            <a:r>
              <a:rPr lang="en-US" sz="1725" i="1" dirty="0"/>
              <a:t>Instructional Rounds in Education: A Network Approach to Improving Teaching &amp; Learning </a:t>
            </a:r>
            <a:r>
              <a:rPr lang="en-US" sz="1725" dirty="0"/>
              <a:t>by City, Elmore, </a:t>
            </a:r>
            <a:r>
              <a:rPr lang="en-US" sz="1725" dirty="0" err="1"/>
              <a:t>Fiarman</a:t>
            </a:r>
            <a:r>
              <a:rPr lang="en-US" sz="1725" dirty="0"/>
              <a:t>, and </a:t>
            </a:r>
            <a:r>
              <a:rPr lang="en-US" sz="1725" dirty="0" err="1" smtClean="0"/>
              <a:t>Teitel</a:t>
            </a:r>
            <a:r>
              <a:rPr lang="en-US" sz="1725" dirty="0" smtClean="0"/>
              <a:t>.</a:t>
            </a:r>
            <a:endParaRPr lang="en-US" sz="1725" dirty="0"/>
          </a:p>
          <a:p>
            <a:pPr lvl="1">
              <a:spcAft>
                <a:spcPts val="450"/>
              </a:spcAft>
              <a:buFont typeface="Wingdings" panose="05000000000000000000" pitchFamily="2" charset="2"/>
              <a:buChar char="§"/>
            </a:pPr>
            <a:r>
              <a:rPr lang="en-US" sz="1725" i="1" dirty="0"/>
              <a:t>School-Based Instructional Rounds: Improving Teaching &amp; Learning Across Classrooms</a:t>
            </a:r>
            <a:r>
              <a:rPr lang="en-US" sz="1725" dirty="0"/>
              <a:t> by Lee </a:t>
            </a:r>
            <a:r>
              <a:rPr lang="en-US" sz="1725" dirty="0" err="1" smtClean="0"/>
              <a:t>Teitel</a:t>
            </a:r>
            <a:r>
              <a:rPr lang="en-US" sz="1725" dirty="0" smtClean="0"/>
              <a:t>.</a:t>
            </a:r>
            <a:endParaRPr lang="en-US" sz="1725" dirty="0"/>
          </a:p>
          <a:p>
            <a:pPr lvl="1">
              <a:spcAft>
                <a:spcPts val="450"/>
              </a:spcAft>
              <a:buFont typeface="Wingdings" panose="05000000000000000000" pitchFamily="2" charset="2"/>
              <a:buChar char="§"/>
            </a:pPr>
            <a:r>
              <a:rPr lang="en-US" sz="1725" i="1" dirty="0"/>
              <a:t>Talk About Teaching: Leading Professional Conversations </a:t>
            </a:r>
            <a:r>
              <a:rPr lang="en-US" sz="1725" dirty="0"/>
              <a:t>by Charlotte </a:t>
            </a:r>
            <a:r>
              <a:rPr lang="en-US" sz="1725" dirty="0" smtClean="0"/>
              <a:t>Danielson.</a:t>
            </a:r>
            <a:endParaRPr lang="en-US" sz="1725" dirty="0"/>
          </a:p>
          <a:p>
            <a:pPr lvl="1">
              <a:spcAft>
                <a:spcPts val="450"/>
              </a:spcAft>
              <a:buFont typeface="Wingdings" panose="05000000000000000000" pitchFamily="2" charset="2"/>
              <a:buChar char="§"/>
            </a:pPr>
            <a:r>
              <a:rPr lang="en-US" sz="1725" i="1" dirty="0"/>
              <a:t>Brain Science for Principals: What School Leaders Need to Know </a:t>
            </a:r>
            <a:r>
              <a:rPr lang="en-US" sz="1725" dirty="0"/>
              <a:t>by Dr. Linda </a:t>
            </a:r>
            <a:r>
              <a:rPr lang="en-US" sz="1725" dirty="0" smtClean="0"/>
              <a:t>Lyman.</a:t>
            </a:r>
            <a:endParaRPr lang="en-US" sz="1725" dirty="0"/>
          </a:p>
          <a:p>
            <a:pPr lvl="1">
              <a:spcAft>
                <a:spcPts val="450"/>
              </a:spcAft>
              <a:buFont typeface="Wingdings" panose="05000000000000000000" pitchFamily="2" charset="2"/>
              <a:buChar char="§"/>
            </a:pPr>
            <a:r>
              <a:rPr lang="en-US" sz="1725" i="1" dirty="0"/>
              <a:t>Blended Coaching </a:t>
            </a:r>
            <a:r>
              <a:rPr lang="en-US" sz="1725" dirty="0"/>
              <a:t>by Dr. Gary </a:t>
            </a:r>
            <a:r>
              <a:rPr lang="en-US" sz="1725" dirty="0" smtClean="0"/>
              <a:t>Bloom.</a:t>
            </a:r>
            <a:endParaRPr lang="en-US" sz="1725" dirty="0"/>
          </a:p>
          <a:p>
            <a:pPr>
              <a:spcAft>
                <a:spcPts val="450"/>
              </a:spcAft>
              <a:buFont typeface="Wingdings" panose="05000000000000000000" pitchFamily="2" charset="2"/>
              <a:buChar char="§"/>
            </a:pPr>
            <a:r>
              <a:rPr lang="en-US" sz="1800" b="1" dirty="0"/>
              <a:t>Networking Opportunities</a:t>
            </a:r>
          </a:p>
          <a:p>
            <a:pPr lvl="1">
              <a:lnSpc>
                <a:spcPct val="120000"/>
              </a:lnSpc>
              <a:spcBef>
                <a:spcPts val="0"/>
              </a:spcBef>
              <a:buFont typeface="Wingdings" panose="05000000000000000000" pitchFamily="2" charset="2"/>
              <a:buChar char="§"/>
            </a:pPr>
            <a:r>
              <a:rPr lang="en-US" sz="1725" dirty="0"/>
              <a:t>WIU, ISU, &amp; NCC Professors</a:t>
            </a:r>
          </a:p>
          <a:p>
            <a:pPr lvl="1">
              <a:lnSpc>
                <a:spcPct val="120000"/>
              </a:lnSpc>
              <a:spcBef>
                <a:spcPts val="0"/>
              </a:spcBef>
              <a:buFont typeface="Wingdings" panose="05000000000000000000" pitchFamily="2" charset="2"/>
              <a:buChar char="§"/>
            </a:pPr>
            <a:r>
              <a:rPr lang="en-US" sz="1725" dirty="0"/>
              <a:t>LUDA Executive Directors</a:t>
            </a:r>
          </a:p>
          <a:p>
            <a:pPr lvl="1">
              <a:lnSpc>
                <a:spcPct val="120000"/>
              </a:lnSpc>
              <a:spcBef>
                <a:spcPts val="0"/>
              </a:spcBef>
              <a:buFont typeface="Wingdings" panose="05000000000000000000" pitchFamily="2" charset="2"/>
              <a:buChar char="§"/>
            </a:pPr>
            <a:r>
              <a:rPr lang="en-US" sz="1725" dirty="0"/>
              <a:t>CEC External Coaches </a:t>
            </a:r>
          </a:p>
          <a:p>
            <a:pPr lvl="1">
              <a:lnSpc>
                <a:spcPct val="120000"/>
              </a:lnSpc>
              <a:spcBef>
                <a:spcPts val="0"/>
              </a:spcBef>
              <a:buFont typeface="Wingdings" panose="05000000000000000000" pitchFamily="2" charset="2"/>
              <a:buChar char="§"/>
            </a:pPr>
            <a:r>
              <a:rPr lang="en-US" sz="1725" dirty="0"/>
              <a:t>Partner District Administration</a:t>
            </a:r>
          </a:p>
          <a:p>
            <a:pPr lvl="1">
              <a:lnSpc>
                <a:spcPct val="120000"/>
              </a:lnSpc>
              <a:spcBef>
                <a:spcPts val="0"/>
              </a:spcBef>
              <a:buFont typeface="Wingdings" panose="05000000000000000000" pitchFamily="2" charset="2"/>
              <a:buChar char="§"/>
            </a:pPr>
            <a:r>
              <a:rPr lang="en-US" sz="1725" dirty="0"/>
              <a:t>Illinois School Leadership Advisory Council – Convened by ISBE &amp; IBHE</a:t>
            </a:r>
          </a:p>
          <a:p>
            <a:pPr lvl="1">
              <a:lnSpc>
                <a:spcPct val="120000"/>
              </a:lnSpc>
              <a:spcBef>
                <a:spcPts val="0"/>
              </a:spcBef>
              <a:buFont typeface="Wingdings" panose="05000000000000000000" pitchFamily="2" charset="2"/>
              <a:buChar char="§"/>
            </a:pPr>
            <a:r>
              <a:rPr lang="en-US" sz="1725" dirty="0"/>
              <a:t>U.S. Department of Education’s School Leadership Program</a:t>
            </a:r>
          </a:p>
          <a:p>
            <a:pPr lvl="1">
              <a:lnSpc>
                <a:spcPct val="100000"/>
              </a:lnSpc>
              <a:spcBef>
                <a:spcPts val="0"/>
              </a:spcBef>
              <a:buFont typeface="Wingdings" panose="05000000000000000000" pitchFamily="2" charset="2"/>
              <a:buChar char="§"/>
            </a:pPr>
            <a:endParaRPr lang="en-US" sz="1500" dirty="0">
              <a:latin typeface="Bookman Old Style" panose="02050604050505020204" pitchFamily="18" charset="0"/>
            </a:endParaRPr>
          </a:p>
          <a:p>
            <a:pPr lvl="1">
              <a:lnSpc>
                <a:spcPct val="100000"/>
              </a:lnSpc>
              <a:spcBef>
                <a:spcPts val="0"/>
              </a:spcBef>
              <a:buFont typeface="Wingdings" panose="05000000000000000000" pitchFamily="2" charset="2"/>
              <a:buChar char="§"/>
            </a:pPr>
            <a:endParaRPr lang="en-US" sz="1500" dirty="0">
              <a:latin typeface="Bookman Old Style" panose="02050604050505020204" pitchFamily="18" charset="0"/>
            </a:endParaRPr>
          </a:p>
          <a:p>
            <a:pPr lvl="1">
              <a:spcAft>
                <a:spcPts val="450"/>
              </a:spcAft>
              <a:buFont typeface="Wingdings" panose="05000000000000000000" pitchFamily="2" charset="2"/>
              <a:buChar char="§"/>
            </a:pPr>
            <a:endParaRPr lang="en-US" sz="1500" dirty="0">
              <a:latin typeface="Bookman Old Style" panose="02050604050505020204" pitchFamily="18" charset="0"/>
            </a:endParaRPr>
          </a:p>
          <a:p>
            <a:endParaRPr lang="en-US" sz="1800" dirty="0"/>
          </a:p>
          <a:p>
            <a:endParaRPr lang="en-US" sz="1800" dirty="0"/>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5791200"/>
            <a:ext cx="1677032" cy="914400"/>
          </a:xfrm>
          <a:prstGeom prst="rect">
            <a:avLst/>
          </a:prstGeom>
        </p:spPr>
      </p:pic>
    </p:spTree>
    <p:extLst>
      <p:ext uri="{BB962C8B-B14F-4D97-AF65-F5344CB8AC3E}">
        <p14:creationId xmlns:p14="http://schemas.microsoft.com/office/powerpoint/2010/main" val="3050422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4466" y="152400"/>
            <a:ext cx="8214360" cy="1450757"/>
          </a:xfrm>
        </p:spPr>
        <p:txBody>
          <a:bodyPr>
            <a:normAutofit fontScale="90000"/>
          </a:bodyPr>
          <a:lstStyle/>
          <a:p>
            <a:pPr algn="ctr"/>
            <a:r>
              <a:rPr lang="en-US" sz="5400" b="1" dirty="0" smtClean="0">
                <a:solidFill>
                  <a:schemeClr val="accent2"/>
                </a:solidFill>
                <a:latin typeface="Georgia" panose="02040502050405020303" pitchFamily="18" charset="0"/>
              </a:rPr>
              <a:t>The Intentional Internship </a:t>
            </a:r>
            <a:endParaRPr lang="en-US" sz="5400" b="1" dirty="0">
              <a:solidFill>
                <a:schemeClr val="accent2"/>
              </a:solidFill>
              <a:latin typeface="Georgia" panose="02040502050405020303" pitchFamily="18" charset="0"/>
            </a:endParaRPr>
          </a:p>
        </p:txBody>
      </p:sp>
      <p:graphicFrame>
        <p:nvGraphicFramePr>
          <p:cNvPr id="5" name="Diagram 4"/>
          <p:cNvGraphicFramePr/>
          <p:nvPr>
            <p:extLst>
              <p:ext uri="{D42A27DB-BD31-4B8C-83A1-F6EECF244321}">
                <p14:modId xmlns:p14="http://schemas.microsoft.com/office/powerpoint/2010/main" val="4184997118"/>
              </p:ext>
            </p:extLst>
          </p:nvPr>
        </p:nvGraphicFramePr>
        <p:xfrm>
          <a:off x="863082" y="1403998"/>
          <a:ext cx="7737410" cy="44634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772400" y="5638800"/>
            <a:ext cx="1036426" cy="565110"/>
          </a:xfrm>
          <a:prstGeom prst="rect">
            <a:avLst/>
          </a:prstGeom>
        </p:spPr>
      </p:pic>
    </p:spTree>
    <p:extLst>
      <p:ext uri="{BB962C8B-B14F-4D97-AF65-F5344CB8AC3E}">
        <p14:creationId xmlns:p14="http://schemas.microsoft.com/office/powerpoint/2010/main" val="18986103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85800" y="431215"/>
            <a:ext cx="7620000" cy="590704"/>
          </a:xfrm>
          <a:prstGeom prst="rect">
            <a:avLst/>
          </a:prstGeom>
        </p:spPr>
        <p:txBody>
          <a:bodyPr>
            <a:noAutofit/>
          </a:bodyPr>
          <a:lst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a:lstStyle>
          <a:p>
            <a:pPr algn="ctr"/>
            <a:r>
              <a:rPr lang="en-US" sz="4000" b="1" dirty="0">
                <a:solidFill>
                  <a:schemeClr val="accent2"/>
                </a:solidFill>
                <a:latin typeface="Georgia" panose="02040502050405020303" pitchFamily="18" charset="0"/>
              </a:rPr>
              <a:t>An Intentional </a:t>
            </a:r>
            <a:endParaRPr lang="en-US" sz="4000" b="1" dirty="0" smtClean="0">
              <a:solidFill>
                <a:schemeClr val="accent2"/>
              </a:solidFill>
              <a:latin typeface="Georgia" panose="02040502050405020303" pitchFamily="18" charset="0"/>
            </a:endParaRPr>
          </a:p>
          <a:p>
            <a:pPr algn="ctr"/>
            <a:r>
              <a:rPr lang="en-US" sz="4000" b="1" dirty="0" smtClean="0">
                <a:solidFill>
                  <a:schemeClr val="accent2"/>
                </a:solidFill>
                <a:latin typeface="Georgia" panose="02040502050405020303" pitchFamily="18" charset="0"/>
              </a:rPr>
              <a:t>Internship </a:t>
            </a:r>
            <a:r>
              <a:rPr lang="en-US" sz="4000" b="1" dirty="0">
                <a:solidFill>
                  <a:schemeClr val="accent2"/>
                </a:solidFill>
                <a:latin typeface="Georgia" panose="02040502050405020303" pitchFamily="18" charset="0"/>
              </a:rPr>
              <a:t>Experience</a:t>
            </a:r>
          </a:p>
        </p:txBody>
      </p:sp>
      <p:sp>
        <p:nvSpPr>
          <p:cNvPr id="3" name="Content Placeholder 2"/>
          <p:cNvSpPr txBox="1">
            <a:spLocks/>
          </p:cNvSpPr>
          <p:nvPr/>
        </p:nvSpPr>
        <p:spPr>
          <a:xfrm>
            <a:off x="228600" y="1973240"/>
            <a:ext cx="8754292" cy="4596842"/>
          </a:xfrm>
          <a:prstGeom prst="rect">
            <a:avLst/>
          </a:prstGeom>
        </p:spPr>
        <p:txBody>
          <a:bodyPr>
            <a:normAutofit/>
          </a:bodyPr>
          <a:lst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86461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3291264"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377885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en-US" sz="2026" b="1" dirty="0"/>
              <a:t>Identification &amp; Recruitment</a:t>
            </a:r>
          </a:p>
          <a:p>
            <a:pPr lvl="1">
              <a:buFont typeface="Wingdings" panose="05000000000000000000" pitchFamily="2" charset="2"/>
              <a:buChar char="§"/>
            </a:pPr>
            <a:r>
              <a:rPr lang="en-US" sz="1725" dirty="0"/>
              <a:t>Collaboration Between QPS &amp; WIU to Recruit Principal Preparation Candidates</a:t>
            </a:r>
          </a:p>
          <a:p>
            <a:pPr lvl="1">
              <a:buFont typeface="Wingdings" panose="05000000000000000000" pitchFamily="2" charset="2"/>
              <a:buChar char="§"/>
            </a:pPr>
            <a:r>
              <a:rPr lang="en-US" sz="1725" dirty="0"/>
              <a:t>Communication &amp; Strategic Planning During Course-Work Leading Into the Internship </a:t>
            </a:r>
          </a:p>
          <a:p>
            <a:pPr>
              <a:lnSpc>
                <a:spcPct val="100000"/>
              </a:lnSpc>
              <a:spcBef>
                <a:spcPts val="0"/>
              </a:spcBef>
              <a:buFont typeface="Wingdings" panose="05000000000000000000" pitchFamily="2" charset="2"/>
              <a:buChar char="§"/>
            </a:pPr>
            <a:endParaRPr lang="en-US" sz="600" dirty="0"/>
          </a:p>
          <a:p>
            <a:pPr>
              <a:lnSpc>
                <a:spcPct val="100000"/>
              </a:lnSpc>
              <a:spcBef>
                <a:spcPts val="0"/>
              </a:spcBef>
              <a:buFont typeface="Wingdings" panose="05000000000000000000" pitchFamily="2" charset="2"/>
              <a:buChar char="§"/>
            </a:pPr>
            <a:endParaRPr lang="en-US" sz="600" dirty="0"/>
          </a:p>
          <a:p>
            <a:pPr>
              <a:lnSpc>
                <a:spcPct val="100000"/>
              </a:lnSpc>
              <a:spcBef>
                <a:spcPts val="0"/>
              </a:spcBef>
              <a:buFont typeface="Wingdings" panose="05000000000000000000" pitchFamily="2" charset="2"/>
              <a:buChar char="§"/>
            </a:pPr>
            <a:endParaRPr lang="en-US" sz="600" dirty="0"/>
          </a:p>
          <a:p>
            <a:pPr>
              <a:lnSpc>
                <a:spcPct val="100000"/>
              </a:lnSpc>
              <a:spcBef>
                <a:spcPts val="0"/>
              </a:spcBef>
              <a:buFont typeface="Wingdings" panose="05000000000000000000" pitchFamily="2" charset="2"/>
              <a:buChar char="§"/>
            </a:pPr>
            <a:r>
              <a:rPr lang="en-US" sz="2026" b="1" dirty="0"/>
              <a:t>Principal Mentor Selection Process</a:t>
            </a:r>
          </a:p>
          <a:p>
            <a:pPr lvl="1">
              <a:lnSpc>
                <a:spcPct val="100000"/>
              </a:lnSpc>
              <a:spcBef>
                <a:spcPts val="0"/>
              </a:spcBef>
              <a:buFont typeface="Wingdings" panose="05000000000000000000" pitchFamily="2" charset="2"/>
              <a:buChar char="§"/>
            </a:pPr>
            <a:endParaRPr lang="en-US" sz="675" dirty="0"/>
          </a:p>
          <a:p>
            <a:pPr lvl="1">
              <a:lnSpc>
                <a:spcPct val="100000"/>
              </a:lnSpc>
              <a:spcBef>
                <a:spcPts val="0"/>
              </a:spcBef>
              <a:buFont typeface="Wingdings" panose="05000000000000000000" pitchFamily="2" charset="2"/>
              <a:buChar char="§"/>
            </a:pPr>
            <a:r>
              <a:rPr lang="en-US" sz="1725" dirty="0"/>
              <a:t>Principal Mentor Application, Reviewed by QPS &amp; WIU</a:t>
            </a:r>
          </a:p>
          <a:p>
            <a:pPr lvl="1">
              <a:lnSpc>
                <a:spcPct val="100000"/>
              </a:lnSpc>
              <a:spcBef>
                <a:spcPts val="0"/>
              </a:spcBef>
              <a:buFont typeface="Wingdings" panose="05000000000000000000" pitchFamily="2" charset="2"/>
              <a:buChar char="§"/>
            </a:pPr>
            <a:endParaRPr lang="en-US" sz="675" dirty="0"/>
          </a:p>
          <a:p>
            <a:pPr lvl="1">
              <a:lnSpc>
                <a:spcPct val="100000"/>
              </a:lnSpc>
              <a:spcBef>
                <a:spcPts val="0"/>
              </a:spcBef>
              <a:buFont typeface="Wingdings" panose="05000000000000000000" pitchFamily="2" charset="2"/>
              <a:buChar char="§"/>
            </a:pPr>
            <a:r>
              <a:rPr lang="en-US" sz="1725" dirty="0"/>
              <a:t>Interview Process Conducted Collaboratively by QPS &amp; WIU</a:t>
            </a:r>
          </a:p>
          <a:p>
            <a:pPr lvl="1">
              <a:lnSpc>
                <a:spcPct val="100000"/>
              </a:lnSpc>
              <a:spcBef>
                <a:spcPts val="0"/>
              </a:spcBef>
              <a:buFont typeface="Wingdings" panose="05000000000000000000" pitchFamily="2" charset="2"/>
              <a:buChar char="§"/>
            </a:pPr>
            <a:endParaRPr lang="en-US" sz="675" dirty="0"/>
          </a:p>
          <a:p>
            <a:pPr lvl="1">
              <a:lnSpc>
                <a:spcPct val="100000"/>
              </a:lnSpc>
              <a:spcBef>
                <a:spcPts val="0"/>
              </a:spcBef>
              <a:buFont typeface="Wingdings" panose="05000000000000000000" pitchFamily="2" charset="2"/>
              <a:buChar char="§"/>
            </a:pPr>
            <a:r>
              <a:rPr lang="en-US" sz="1725" dirty="0"/>
              <a:t>Input from QPS &amp; WIU for Selection</a:t>
            </a:r>
          </a:p>
          <a:p>
            <a:pPr lvl="1">
              <a:lnSpc>
                <a:spcPct val="100000"/>
              </a:lnSpc>
              <a:spcBef>
                <a:spcPts val="0"/>
              </a:spcBef>
              <a:buFont typeface="Wingdings" panose="05000000000000000000" pitchFamily="2" charset="2"/>
              <a:buChar char="§"/>
            </a:pPr>
            <a:endParaRPr lang="en-US" sz="1725" b="1" dirty="0"/>
          </a:p>
          <a:p>
            <a:pPr>
              <a:lnSpc>
                <a:spcPct val="100000"/>
              </a:lnSpc>
              <a:spcBef>
                <a:spcPts val="0"/>
              </a:spcBef>
              <a:buFont typeface="Wingdings" panose="05000000000000000000" pitchFamily="2" charset="2"/>
              <a:buChar char="§"/>
            </a:pPr>
            <a:r>
              <a:rPr lang="en-US" sz="2026" b="1" dirty="0"/>
              <a:t>Mentor &amp; Intern Pairing Process</a:t>
            </a:r>
          </a:p>
          <a:p>
            <a:pPr lvl="1">
              <a:lnSpc>
                <a:spcPct val="100000"/>
              </a:lnSpc>
              <a:spcBef>
                <a:spcPts val="0"/>
              </a:spcBef>
              <a:buFont typeface="Wingdings" panose="05000000000000000000" pitchFamily="2" charset="2"/>
              <a:buChar char="§"/>
            </a:pPr>
            <a:endParaRPr lang="en-US" sz="675" dirty="0"/>
          </a:p>
          <a:p>
            <a:pPr lvl="1">
              <a:lnSpc>
                <a:spcPct val="100000"/>
              </a:lnSpc>
              <a:spcBef>
                <a:spcPts val="0"/>
              </a:spcBef>
              <a:buFont typeface="Wingdings" panose="05000000000000000000" pitchFamily="2" charset="2"/>
              <a:buChar char="§"/>
            </a:pPr>
            <a:r>
              <a:rPr lang="en-US" sz="1725" dirty="0"/>
              <a:t>Strategic Pairings Based on Experience, Expertise, and Strengths</a:t>
            </a:r>
          </a:p>
          <a:p>
            <a:pPr lvl="1">
              <a:lnSpc>
                <a:spcPct val="100000"/>
              </a:lnSpc>
              <a:spcBef>
                <a:spcPts val="0"/>
              </a:spcBef>
              <a:buFont typeface="Wingdings" panose="05000000000000000000" pitchFamily="2" charset="2"/>
              <a:buChar char="§"/>
            </a:pPr>
            <a:endParaRPr lang="en-US" sz="1725" b="1" dirty="0">
              <a:latin typeface="Bookman Old Style" panose="02050604050505020204" pitchFamily="18" charset="0"/>
            </a:endParaRPr>
          </a:p>
          <a:p>
            <a:pPr lvl="1">
              <a:lnSpc>
                <a:spcPct val="100000"/>
              </a:lnSpc>
              <a:spcBef>
                <a:spcPts val="0"/>
              </a:spcBef>
              <a:buFont typeface="Wingdings" panose="05000000000000000000" pitchFamily="2" charset="2"/>
              <a:buChar char="§"/>
            </a:pPr>
            <a:endParaRPr lang="en-US" sz="1725" dirty="0">
              <a:latin typeface="Bookman Old Style" panose="02050604050505020204" pitchFamily="18" charset="0"/>
            </a:endParaRPr>
          </a:p>
          <a:p>
            <a:pPr lvl="1">
              <a:lnSpc>
                <a:spcPct val="100000"/>
              </a:lnSpc>
              <a:spcBef>
                <a:spcPts val="0"/>
              </a:spcBef>
              <a:buFont typeface="Wingdings" panose="05000000000000000000" pitchFamily="2" charset="2"/>
              <a:buChar char="§"/>
            </a:pPr>
            <a:endParaRPr lang="en-US" sz="1725" dirty="0">
              <a:latin typeface="Bookman Old Style" panose="02050604050505020204"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62168" y="5791200"/>
            <a:ext cx="1677032" cy="914400"/>
          </a:xfrm>
          <a:prstGeom prst="rect">
            <a:avLst/>
          </a:prstGeom>
        </p:spPr>
      </p:pic>
    </p:spTree>
    <p:extLst>
      <p:ext uri="{BB962C8B-B14F-4D97-AF65-F5344CB8AC3E}">
        <p14:creationId xmlns:p14="http://schemas.microsoft.com/office/powerpoint/2010/main" val="203881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1" y="533400"/>
            <a:ext cx="8696824" cy="1066800"/>
          </a:xfrm>
        </p:spPr>
        <p:txBody>
          <a:bodyPr>
            <a:normAutofit fontScale="90000"/>
          </a:bodyPr>
          <a:lstStyle/>
          <a:p>
            <a:pPr algn="ctr"/>
            <a:r>
              <a:rPr lang="en-US" dirty="0"/>
              <a:t/>
            </a:r>
            <a:br>
              <a:rPr lang="en-US" dirty="0"/>
            </a:br>
            <a:r>
              <a:rPr lang="en-US" dirty="0" smtClean="0"/>
              <a:t/>
            </a:r>
            <a:br>
              <a:rPr lang="en-US" dirty="0" smtClean="0"/>
            </a:br>
            <a:r>
              <a:rPr lang="en-US" dirty="0" smtClean="0"/>
              <a:t/>
            </a:r>
            <a:br>
              <a:rPr lang="en-US" dirty="0" smtClean="0"/>
            </a:br>
            <a:r>
              <a:rPr lang="en-US" dirty="0"/>
              <a:t/>
            </a:r>
            <a:br>
              <a:rPr lang="en-US" dirty="0"/>
            </a:br>
            <a:r>
              <a:rPr lang="en-US" dirty="0" smtClean="0"/>
              <a:t/>
            </a:r>
            <a:br>
              <a:rPr lang="en-US" dirty="0" smtClean="0"/>
            </a:br>
            <a:r>
              <a:rPr lang="en-US" dirty="0" smtClean="0"/>
              <a:t/>
            </a:r>
            <a:br>
              <a:rPr lang="en-US" dirty="0" smtClean="0"/>
            </a:br>
            <a:r>
              <a:rPr lang="en-US" sz="4400" b="1" dirty="0" smtClean="0">
                <a:solidFill>
                  <a:schemeClr val="accent2"/>
                </a:solidFill>
                <a:latin typeface="Georgia" panose="02040502050405020303" pitchFamily="18" charset="0"/>
              </a:rPr>
              <a:t>Illinois</a:t>
            </a:r>
            <a:r>
              <a:rPr lang="en-US" sz="4400" b="1" dirty="0">
                <a:solidFill>
                  <a:schemeClr val="accent2"/>
                </a:solidFill>
                <a:latin typeface="Georgia" panose="02040502050405020303" pitchFamily="18" charset="0"/>
              </a:rPr>
              <a:t>’ </a:t>
            </a:r>
            <a:r>
              <a:rPr lang="en-US" sz="4400" b="1" dirty="0" smtClean="0">
                <a:solidFill>
                  <a:schemeClr val="accent2"/>
                </a:solidFill>
                <a:latin typeface="Georgia" panose="02040502050405020303" pitchFamily="18" charset="0"/>
              </a:rPr>
              <a:t>New State Internship Requirements </a:t>
            </a:r>
            <a:endParaRPr lang="en-US" sz="4400" b="1" dirty="0">
              <a:solidFill>
                <a:schemeClr val="accent2"/>
              </a:solidFill>
              <a:latin typeface="Georgia" panose="02040502050405020303" pitchFamily="18" charset="0"/>
            </a:endParaRPr>
          </a:p>
        </p:txBody>
      </p:sp>
      <p:sp>
        <p:nvSpPr>
          <p:cNvPr id="3" name="Content Placeholder 2"/>
          <p:cNvSpPr>
            <a:spLocks noGrp="1"/>
          </p:cNvSpPr>
          <p:nvPr>
            <p:ph idx="1"/>
          </p:nvPr>
        </p:nvSpPr>
        <p:spPr>
          <a:xfrm>
            <a:off x="457200" y="1752600"/>
            <a:ext cx="8305799" cy="4326466"/>
          </a:xfrm>
        </p:spPr>
        <p:txBody>
          <a:bodyPr>
            <a:noAutofit/>
          </a:bodyPr>
          <a:lstStyle/>
          <a:p>
            <a:pPr marL="457200" indent="-457200">
              <a:buFont typeface="+mj-lt"/>
              <a:buAutoNum type="arabicPeriod"/>
            </a:pPr>
            <a:r>
              <a:rPr lang="en-US" sz="1800" dirty="0" smtClean="0"/>
              <a:t>Mandated </a:t>
            </a:r>
            <a:r>
              <a:rPr lang="en-US" sz="1800" dirty="0"/>
              <a:t>year-long, performance-based internship designed to provide authentic leadership experiences intended to increase proficiency in areas shown to improve student </a:t>
            </a:r>
            <a:r>
              <a:rPr lang="en-US" sz="1800" dirty="0" smtClean="0"/>
              <a:t>learning. </a:t>
            </a:r>
            <a:endParaRPr lang="en-US" sz="1800" dirty="0"/>
          </a:p>
          <a:p>
            <a:pPr marL="457200" indent="-457200">
              <a:buFont typeface="+mj-lt"/>
              <a:buAutoNum type="arabicPeriod"/>
            </a:pPr>
            <a:r>
              <a:rPr lang="en-US" sz="1800" dirty="0" smtClean="0"/>
              <a:t>Mandated </a:t>
            </a:r>
            <a:r>
              <a:rPr lang="en-US" sz="1800" dirty="0"/>
              <a:t>competency-based assessments of candidate performance aligned to both the ISLLC Standards and Southern Regional Education Board’s 13 Critical Success Factors and 36 Leadership </a:t>
            </a:r>
            <a:r>
              <a:rPr lang="en-US" sz="1800" dirty="0" smtClean="0"/>
              <a:t>Tasks.</a:t>
            </a:r>
          </a:p>
          <a:p>
            <a:pPr marL="457200" indent="-457200">
              <a:buFont typeface="+mj-lt"/>
              <a:buAutoNum type="arabicPeriod"/>
            </a:pPr>
            <a:r>
              <a:rPr lang="en-US" sz="1800" dirty="0" smtClean="0"/>
              <a:t>Required 80</a:t>
            </a:r>
            <a:r>
              <a:rPr lang="en-US" sz="1800" dirty="0"/>
              <a:t>% of internship activities </a:t>
            </a:r>
            <a:r>
              <a:rPr lang="en-US" sz="1800" dirty="0" smtClean="0"/>
              <a:t>be completed in </a:t>
            </a:r>
            <a:r>
              <a:rPr lang="en-US" sz="1800" dirty="0"/>
              <a:t>a leadership </a:t>
            </a:r>
            <a:r>
              <a:rPr lang="en-US" sz="1800" dirty="0" smtClean="0"/>
              <a:t>capacity rather than an observational </a:t>
            </a:r>
            <a:r>
              <a:rPr lang="en-US" sz="1800" dirty="0"/>
              <a:t>role.</a:t>
            </a:r>
          </a:p>
          <a:p>
            <a:pPr marL="457200" indent="-457200">
              <a:buFont typeface="+mj-lt"/>
              <a:buAutoNum type="arabicPeriod"/>
            </a:pPr>
            <a:r>
              <a:rPr lang="en-US" sz="1800" dirty="0" smtClean="0"/>
              <a:t>A </a:t>
            </a:r>
            <a:r>
              <a:rPr lang="en-US" sz="1800" dirty="0"/>
              <a:t>PreK-12 grade span focus that requires coursework and internship experiences across the </a:t>
            </a:r>
            <a:r>
              <a:rPr lang="en-US" sz="1800" dirty="0" smtClean="0"/>
              <a:t>grade levels including </a:t>
            </a:r>
            <a:r>
              <a:rPr lang="en-US" sz="1800" dirty="0"/>
              <a:t>a focus on specific student subgroups (special </a:t>
            </a:r>
            <a:r>
              <a:rPr lang="en-US" sz="1800" dirty="0" smtClean="0"/>
              <a:t>education, </a:t>
            </a:r>
            <a:r>
              <a:rPr lang="en-US" sz="1800" dirty="0"/>
              <a:t>ELL, early </a:t>
            </a:r>
            <a:r>
              <a:rPr lang="en-US" sz="1800" dirty="0" smtClean="0"/>
              <a:t>childhood, gifted).</a:t>
            </a:r>
            <a:endParaRPr lang="en-US" sz="1800" dirty="0"/>
          </a:p>
          <a:p>
            <a:pPr marL="457200" indent="-457200">
              <a:buFont typeface="+mj-lt"/>
              <a:buAutoNum type="arabicPeriod"/>
            </a:pPr>
            <a:r>
              <a:rPr lang="en-US" sz="1800" dirty="0" smtClean="0"/>
              <a:t>Established minimum </a:t>
            </a:r>
            <a:r>
              <a:rPr lang="en-US" sz="1800" dirty="0"/>
              <a:t>qualification and training requirements for mentor principals and faculty </a:t>
            </a:r>
            <a:r>
              <a:rPr lang="en-US" sz="1800" dirty="0" smtClean="0"/>
              <a:t>supervisors.</a:t>
            </a:r>
            <a:endParaRPr lang="en-US" sz="1800" dirty="0"/>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9000" y="5791200"/>
            <a:ext cx="1686425" cy="914400"/>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273238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7001" y="457200"/>
            <a:ext cx="9136999" cy="525780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15200" y="5791200"/>
            <a:ext cx="1677032" cy="914400"/>
          </a:xfrm>
          <a:prstGeom prst="rect">
            <a:avLst/>
          </a:prstGeom>
        </p:spPr>
      </p:pic>
    </p:spTree>
    <p:extLst>
      <p:ext uri="{BB962C8B-B14F-4D97-AF65-F5344CB8AC3E}">
        <p14:creationId xmlns:p14="http://schemas.microsoft.com/office/powerpoint/2010/main" val="19347790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http://nccc.georgetown.edu/images/mentoring-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499089">
            <a:off x="282437" y="1992034"/>
            <a:ext cx="2409505" cy="135316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89700" y="961380"/>
            <a:ext cx="8229600" cy="685800"/>
          </a:xfrm>
        </p:spPr>
        <p:txBody>
          <a:bodyPr>
            <a:noAutofit/>
          </a:bodyPr>
          <a:lstStyle/>
          <a:p>
            <a:pPr algn="ctr"/>
            <a:r>
              <a:rPr lang="en-US" sz="5400" b="1" dirty="0" smtClean="0">
                <a:solidFill>
                  <a:schemeClr val="accent2"/>
                </a:solidFill>
                <a:latin typeface="Georgia" panose="02040502050405020303" pitchFamily="18" charset="0"/>
              </a:rPr>
              <a:t>A Culture &amp; Continuum</a:t>
            </a:r>
            <a:endParaRPr lang="en-US" sz="5400" b="1" dirty="0">
              <a:solidFill>
                <a:schemeClr val="accent2"/>
              </a:solidFill>
              <a:latin typeface="Georgia" panose="02040502050405020303" pitchFamily="18" charset="0"/>
            </a:endParaRPr>
          </a:p>
        </p:txBody>
      </p:sp>
      <p:graphicFrame>
        <p:nvGraphicFramePr>
          <p:cNvPr id="5" name="Content Placeholder 4"/>
          <p:cNvGraphicFramePr>
            <a:graphicFrameLocks noGrp="1"/>
          </p:cNvGraphicFramePr>
          <p:nvPr>
            <p:ph sz="half" idx="1"/>
            <p:extLst/>
          </p:nvPr>
        </p:nvGraphicFramePr>
        <p:xfrm>
          <a:off x="3293534" y="2263561"/>
          <a:ext cx="3502928" cy="255265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7" name="Content Placeholder 4"/>
          <p:cNvGraphicFramePr>
            <a:graphicFrameLocks noGrp="1"/>
          </p:cNvGraphicFramePr>
          <p:nvPr>
            <p:ph sz="half" idx="2"/>
            <p:extLst/>
          </p:nvPr>
        </p:nvGraphicFramePr>
        <p:xfrm>
          <a:off x="6128100" y="1415137"/>
          <a:ext cx="2750198" cy="2552652"/>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6" name="Content Placeholder 4"/>
          <p:cNvGraphicFramePr>
            <a:graphicFrameLocks noGrp="1"/>
          </p:cNvGraphicFramePr>
          <p:nvPr>
            <p:ph sz="half" idx="4294967295"/>
            <p:extLst>
              <p:ext uri="{D42A27DB-BD31-4B8C-83A1-F6EECF244321}">
                <p14:modId xmlns:p14="http://schemas.microsoft.com/office/powerpoint/2010/main" val="3968402595"/>
              </p:ext>
            </p:extLst>
          </p:nvPr>
        </p:nvGraphicFramePr>
        <p:xfrm>
          <a:off x="689106" y="3244182"/>
          <a:ext cx="2794000" cy="2552700"/>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sp>
        <p:nvSpPr>
          <p:cNvPr id="4" name="TextBox 3"/>
          <p:cNvSpPr txBox="1"/>
          <p:nvPr/>
        </p:nvSpPr>
        <p:spPr>
          <a:xfrm>
            <a:off x="3483106" y="3274428"/>
            <a:ext cx="1012694" cy="553998"/>
          </a:xfrm>
          <a:prstGeom prst="rect">
            <a:avLst/>
          </a:prstGeom>
          <a:solidFill>
            <a:schemeClr val="accent1">
              <a:hueOff val="0"/>
              <a:satOff val="0"/>
              <a:lumOff val="0"/>
            </a:schemeClr>
          </a:solidFill>
        </p:spPr>
        <p:txBody>
          <a:bodyPr wrap="square" rtlCol="0">
            <a:spAutoFit/>
          </a:bodyPr>
          <a:lstStyle/>
          <a:p>
            <a:pPr algn="ctr"/>
            <a:r>
              <a:rPr lang="en-US" sz="1500" b="1" dirty="0">
                <a:solidFill>
                  <a:prstClr val="white"/>
                </a:solidFill>
              </a:rPr>
              <a:t>Principal Interns</a:t>
            </a:r>
          </a:p>
        </p:txBody>
      </p:sp>
      <p:sp>
        <p:nvSpPr>
          <p:cNvPr id="8" name="TextBox 7"/>
          <p:cNvSpPr txBox="1"/>
          <p:nvPr/>
        </p:nvSpPr>
        <p:spPr>
          <a:xfrm>
            <a:off x="689106" y="4312783"/>
            <a:ext cx="972929" cy="415498"/>
          </a:xfrm>
          <a:prstGeom prst="rect">
            <a:avLst/>
          </a:prstGeom>
          <a:solidFill>
            <a:schemeClr val="accent1">
              <a:hueOff val="0"/>
              <a:satOff val="0"/>
              <a:lumOff val="0"/>
            </a:schemeClr>
          </a:solidFill>
        </p:spPr>
        <p:txBody>
          <a:bodyPr wrap="square" rtlCol="0">
            <a:spAutoFit/>
          </a:bodyPr>
          <a:lstStyle/>
          <a:p>
            <a:pPr algn="ctr"/>
            <a:r>
              <a:rPr lang="en-US" sz="1050" b="1" dirty="0">
                <a:solidFill>
                  <a:prstClr val="white"/>
                </a:solidFill>
              </a:rPr>
              <a:t>Classroom Teachers</a:t>
            </a:r>
          </a:p>
        </p:txBody>
      </p:sp>
      <p:sp>
        <p:nvSpPr>
          <p:cNvPr id="9" name="TextBox 8"/>
          <p:cNvSpPr txBox="1"/>
          <p:nvPr/>
        </p:nvSpPr>
        <p:spPr>
          <a:xfrm>
            <a:off x="6114452" y="2414464"/>
            <a:ext cx="1360715" cy="523220"/>
          </a:xfrm>
          <a:prstGeom prst="rect">
            <a:avLst/>
          </a:prstGeom>
          <a:noFill/>
        </p:spPr>
        <p:txBody>
          <a:bodyPr wrap="square" rtlCol="0">
            <a:spAutoFit/>
          </a:bodyPr>
          <a:lstStyle/>
          <a:p>
            <a:r>
              <a:rPr lang="en-US" sz="1400" b="1" dirty="0">
                <a:solidFill>
                  <a:prstClr val="white"/>
                </a:solidFill>
              </a:rPr>
              <a:t>Practicing Principals</a:t>
            </a:r>
          </a:p>
        </p:txBody>
      </p:sp>
      <p:pic>
        <p:nvPicPr>
          <p:cNvPr id="12" name="Picture 11"/>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7086600" y="5715000"/>
            <a:ext cx="1677032" cy="914400"/>
          </a:xfrm>
          <a:prstGeom prst="rect">
            <a:avLst/>
          </a:prstGeom>
        </p:spPr>
      </p:pic>
    </p:spTree>
    <p:extLst>
      <p:ext uri="{BB962C8B-B14F-4D97-AF65-F5344CB8AC3E}">
        <p14:creationId xmlns:p14="http://schemas.microsoft.com/office/powerpoint/2010/main" val="17035612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42369" y="755745"/>
            <a:ext cx="8168640" cy="684306"/>
          </a:xfrm>
        </p:spPr>
        <p:txBody>
          <a:bodyPr>
            <a:noAutofit/>
          </a:bodyPr>
          <a:lstStyle/>
          <a:p>
            <a:pPr algn="ctr"/>
            <a:r>
              <a:rPr lang="en-US" sz="3200" b="1" dirty="0">
                <a:solidFill>
                  <a:schemeClr val="accent2"/>
                </a:solidFill>
                <a:latin typeface="Georgia" panose="02040502050405020303" pitchFamily="18" charset="0"/>
              </a:rPr>
              <a:t>New School Leaders in Year 1-3 </a:t>
            </a:r>
            <a:r>
              <a:rPr lang="en-US" sz="3200" b="1" dirty="0" smtClean="0">
                <a:solidFill>
                  <a:schemeClr val="accent2"/>
                </a:solidFill>
                <a:latin typeface="Georgia" panose="02040502050405020303" pitchFamily="18" charset="0"/>
              </a:rPr>
              <a:t/>
            </a:r>
            <a:br>
              <a:rPr lang="en-US" sz="3200" b="1" dirty="0" smtClean="0">
                <a:solidFill>
                  <a:schemeClr val="accent2"/>
                </a:solidFill>
                <a:latin typeface="Georgia" panose="02040502050405020303" pitchFamily="18" charset="0"/>
              </a:rPr>
            </a:br>
            <a:r>
              <a:rPr lang="en-US" sz="3200" b="1" dirty="0" smtClean="0">
                <a:solidFill>
                  <a:schemeClr val="accent2"/>
                </a:solidFill>
                <a:latin typeface="Georgia" panose="02040502050405020303" pitchFamily="18" charset="0"/>
              </a:rPr>
              <a:t>Receive </a:t>
            </a:r>
            <a:r>
              <a:rPr lang="en-US" sz="3200" b="1" dirty="0">
                <a:solidFill>
                  <a:schemeClr val="accent2"/>
                </a:solidFill>
                <a:latin typeface="Georgia" panose="02040502050405020303" pitchFamily="18" charset="0"/>
              </a:rPr>
              <a:t>Internal &amp; External </a:t>
            </a:r>
            <a:r>
              <a:rPr lang="en-US" sz="3200" b="1" dirty="0" smtClean="0">
                <a:solidFill>
                  <a:schemeClr val="accent2"/>
                </a:solidFill>
                <a:latin typeface="Georgia" panose="02040502050405020303" pitchFamily="18" charset="0"/>
              </a:rPr>
              <a:t>Support</a:t>
            </a:r>
            <a:endParaRPr lang="en-US" sz="3200" dirty="0">
              <a:solidFill>
                <a:schemeClr val="accent2"/>
              </a:solidFill>
              <a:latin typeface="Georgia" panose="02040502050405020303" pitchFamily="18" charset="0"/>
            </a:endParaRPr>
          </a:p>
        </p:txBody>
      </p:sp>
      <p:sp>
        <p:nvSpPr>
          <p:cNvPr id="3" name="Content Placeholder 2"/>
          <p:cNvSpPr>
            <a:spLocks noGrp="1"/>
          </p:cNvSpPr>
          <p:nvPr>
            <p:ph sz="half" idx="4294967295"/>
          </p:nvPr>
        </p:nvSpPr>
        <p:spPr>
          <a:xfrm>
            <a:off x="1924050" y="1828800"/>
            <a:ext cx="7219950" cy="3810000"/>
          </a:xfrm>
        </p:spPr>
        <p:txBody>
          <a:bodyPr/>
          <a:lstStyle/>
          <a:p>
            <a:pPr lvl="1">
              <a:buFont typeface="Wingdings" panose="05000000000000000000" pitchFamily="2" charset="2"/>
              <a:buChar char="§"/>
            </a:pPr>
            <a:r>
              <a:rPr lang="en-US" sz="2000" dirty="0" smtClean="0"/>
              <a:t>Internal Support</a:t>
            </a:r>
          </a:p>
          <a:p>
            <a:pPr lvl="2">
              <a:buFont typeface="Wingdings" panose="05000000000000000000" pitchFamily="2" charset="2"/>
              <a:buChar char="§"/>
            </a:pPr>
            <a:r>
              <a:rPr lang="en-US" sz="2000" dirty="0" smtClean="0"/>
              <a:t>Access to District Principal Mentors &amp; IL-PART Co-Directors</a:t>
            </a:r>
          </a:p>
          <a:p>
            <a:pPr lvl="1">
              <a:buFont typeface="Wingdings" panose="05000000000000000000" pitchFamily="2" charset="2"/>
              <a:buChar char="§"/>
            </a:pPr>
            <a:r>
              <a:rPr lang="en-US" sz="2000" dirty="0" smtClean="0"/>
              <a:t>External Support</a:t>
            </a:r>
          </a:p>
          <a:p>
            <a:pPr lvl="2">
              <a:buFont typeface="Wingdings" panose="05000000000000000000" pitchFamily="2" charset="2"/>
              <a:buChar char="§"/>
            </a:pPr>
            <a:r>
              <a:rPr lang="en-US" sz="2000" dirty="0" smtClean="0"/>
              <a:t>Regular &amp; Ongoing Coaching from a Consortium for Educational Change (CEC)</a:t>
            </a:r>
          </a:p>
          <a:p>
            <a:pPr lvl="2">
              <a:buFont typeface="Wingdings" panose="05000000000000000000" pitchFamily="2" charset="2"/>
              <a:buChar char="§"/>
            </a:pPr>
            <a:r>
              <a:rPr lang="en-US" sz="2000" dirty="0" smtClean="0"/>
              <a:t>Access to WIU &amp; ISU Professors</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7090" y="4017461"/>
            <a:ext cx="3144069" cy="2358052"/>
          </a:xfrm>
          <a:prstGeom prst="rect">
            <a:avLst/>
          </a:prstGeom>
        </p:spPr>
      </p:pic>
      <p:pic>
        <p:nvPicPr>
          <p:cNvPr id="12" name="Picture 11"/>
          <p:cNvPicPr>
            <a:picLocks noChangeAspect="1"/>
          </p:cNvPicPr>
          <p:nvPr/>
        </p:nvPicPr>
        <p:blipFill>
          <a:blip r:embed="rId4"/>
          <a:stretch>
            <a:fillRect/>
          </a:stretch>
        </p:blipFill>
        <p:spPr>
          <a:xfrm>
            <a:off x="6934200" y="3427539"/>
            <a:ext cx="1776809" cy="3069151"/>
          </a:xfrm>
          <a:prstGeom prst="rect">
            <a:avLst/>
          </a:prstGeom>
        </p:spPr>
      </p:pic>
      <p:pic>
        <p:nvPicPr>
          <p:cNvPr id="13" name="Picture 12"/>
          <p:cNvPicPr>
            <a:picLocks noChangeAspect="1"/>
          </p:cNvPicPr>
          <p:nvPr/>
        </p:nvPicPr>
        <p:blipFill>
          <a:blip r:embed="rId5"/>
          <a:stretch>
            <a:fillRect/>
          </a:stretch>
        </p:blipFill>
        <p:spPr>
          <a:xfrm>
            <a:off x="228600" y="1981200"/>
            <a:ext cx="1695450" cy="4072522"/>
          </a:xfrm>
          <a:prstGeom prst="rect">
            <a:avLst/>
          </a:prstGeom>
        </p:spPr>
      </p:pic>
    </p:spTree>
    <p:extLst>
      <p:ext uri="{BB962C8B-B14F-4D97-AF65-F5344CB8AC3E}">
        <p14:creationId xmlns:p14="http://schemas.microsoft.com/office/powerpoint/2010/main" val="1514775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38013" y="3056162"/>
            <a:ext cx="2778538" cy="1950278"/>
          </a:xfrm>
          <a:prstGeom prst="rect">
            <a:avLst/>
          </a:prstGeom>
          <a:ln w="22225">
            <a:solidFill>
              <a:schemeClr val="accent1"/>
            </a:solidFill>
          </a:ln>
        </p:spPr>
      </p:pic>
      <p:sp>
        <p:nvSpPr>
          <p:cNvPr id="7" name="Title 12"/>
          <p:cNvSpPr txBox="1">
            <a:spLocks/>
          </p:cNvSpPr>
          <p:nvPr/>
        </p:nvSpPr>
        <p:spPr>
          <a:xfrm>
            <a:off x="1682912" y="443310"/>
            <a:ext cx="5830818" cy="1080690"/>
          </a:xfrm>
          <a:prstGeom prst="rect">
            <a:avLst/>
          </a:prstGeom>
        </p:spPr>
        <p:txBody>
          <a:bodyPr/>
          <a:lstStyle>
            <a:lvl1pPr algn="l" rtl="0" eaLnBrk="1" latinLnBrk="0" hangingPunct="1">
              <a:spcBef>
                <a:spcPct val="0"/>
              </a:spcBef>
              <a:buNone/>
              <a:defRPr kumimoji="0" sz="3999" kern="1200" spc="-100" baseline="0">
                <a:solidFill>
                  <a:schemeClr val="tx2"/>
                </a:solidFill>
                <a:latin typeface="+mj-lt"/>
                <a:ea typeface="+mj-ea"/>
                <a:cs typeface="+mj-cs"/>
              </a:defRPr>
            </a:lvl1pPr>
            <a:extLst/>
          </a:lstStyle>
          <a:p>
            <a:pPr algn="ctr"/>
            <a:r>
              <a:rPr lang="en-US" sz="2800" b="1" dirty="0">
                <a:solidFill>
                  <a:schemeClr val="accent2"/>
                </a:solidFill>
                <a:latin typeface="Georgia" panose="02040502050405020303" pitchFamily="18" charset="0"/>
              </a:rPr>
              <a:t>2015-2016 </a:t>
            </a:r>
          </a:p>
          <a:p>
            <a:pPr algn="ctr"/>
            <a:r>
              <a:rPr lang="en-US" sz="2800" b="1" dirty="0">
                <a:solidFill>
                  <a:schemeClr val="accent2"/>
                </a:solidFill>
                <a:latin typeface="Georgia" panose="02040502050405020303" pitchFamily="18" charset="0"/>
              </a:rPr>
              <a:t>Principal Mentors &amp; Interns</a:t>
            </a:r>
          </a:p>
        </p:txBody>
      </p:sp>
      <p:pic>
        <p:nvPicPr>
          <p:cNvPr id="3" name="Picture 2"/>
          <p:cNvPicPr>
            <a:picLocks noChangeAspect="1"/>
          </p:cNvPicPr>
          <p:nvPr/>
        </p:nvPicPr>
        <p:blipFill>
          <a:blip r:embed="rId4"/>
          <a:stretch>
            <a:fillRect/>
          </a:stretch>
        </p:blipFill>
        <p:spPr>
          <a:xfrm>
            <a:off x="2725945" y="2618131"/>
            <a:ext cx="1989577" cy="2786106"/>
          </a:xfrm>
          <a:prstGeom prst="rect">
            <a:avLst/>
          </a:prstGeom>
        </p:spPr>
      </p:pic>
      <p:pic>
        <p:nvPicPr>
          <p:cNvPr id="4" name="Picture 3"/>
          <p:cNvPicPr>
            <a:picLocks noChangeAspect="1"/>
          </p:cNvPicPr>
          <p:nvPr/>
        </p:nvPicPr>
        <p:blipFill>
          <a:blip r:embed="rId5"/>
          <a:stretch>
            <a:fillRect/>
          </a:stretch>
        </p:blipFill>
        <p:spPr>
          <a:xfrm>
            <a:off x="7089978" y="2618131"/>
            <a:ext cx="1714946" cy="2786106"/>
          </a:xfrm>
          <a:prstGeom prst="rect">
            <a:avLst/>
          </a:prstGeom>
        </p:spPr>
      </p:pic>
      <p:pic>
        <p:nvPicPr>
          <p:cNvPr id="5" name="Picture 4"/>
          <p:cNvPicPr>
            <a:picLocks noChangeAspect="1"/>
          </p:cNvPicPr>
          <p:nvPr/>
        </p:nvPicPr>
        <p:blipFill>
          <a:blip r:embed="rId6"/>
          <a:stretch>
            <a:fillRect/>
          </a:stretch>
        </p:blipFill>
        <p:spPr>
          <a:xfrm>
            <a:off x="4932695" y="2618131"/>
            <a:ext cx="1890005" cy="2786106"/>
          </a:xfrm>
          <a:prstGeom prst="rect">
            <a:avLst/>
          </a:prstGeom>
        </p:spPr>
      </p:pic>
      <p:sp>
        <p:nvSpPr>
          <p:cNvPr id="11" name="Title 12"/>
          <p:cNvSpPr txBox="1">
            <a:spLocks/>
          </p:cNvSpPr>
          <p:nvPr/>
        </p:nvSpPr>
        <p:spPr>
          <a:xfrm>
            <a:off x="555598" y="1954804"/>
            <a:ext cx="1581503" cy="514618"/>
          </a:xfrm>
          <a:prstGeom prst="rect">
            <a:avLst/>
          </a:prstGeom>
        </p:spPr>
        <p:txBody>
          <a:bodyPr/>
          <a:lstStyle>
            <a:lvl1pPr algn="l" rtl="0" eaLnBrk="1" latinLnBrk="0" hangingPunct="1">
              <a:spcBef>
                <a:spcPct val="0"/>
              </a:spcBef>
              <a:buNone/>
              <a:defRPr kumimoji="0" sz="3999" kern="1200" spc="-100" baseline="0">
                <a:solidFill>
                  <a:schemeClr val="tx2"/>
                </a:solidFill>
                <a:latin typeface="+mj-lt"/>
                <a:ea typeface="+mj-ea"/>
                <a:cs typeface="+mj-cs"/>
              </a:defRPr>
            </a:lvl1pPr>
            <a:extLst/>
          </a:lstStyle>
          <a:p>
            <a:pPr algn="ctr"/>
            <a:r>
              <a:rPr lang="en-US" sz="900" dirty="0">
                <a:solidFill>
                  <a:schemeClr val="tx1"/>
                </a:solidFill>
                <a:latin typeface="Bookman Old Style" panose="02050604050505020204" pitchFamily="18" charset="0"/>
              </a:rPr>
              <a:t>Danielle Edgar, Mentor &amp; Lisa </a:t>
            </a:r>
            <a:r>
              <a:rPr lang="en-US" sz="900" dirty="0" err="1">
                <a:solidFill>
                  <a:schemeClr val="tx1"/>
                </a:solidFill>
                <a:latin typeface="Bookman Old Style" panose="02050604050505020204" pitchFamily="18" charset="0"/>
              </a:rPr>
              <a:t>Otten</a:t>
            </a:r>
            <a:r>
              <a:rPr lang="en-US" sz="900" dirty="0">
                <a:solidFill>
                  <a:schemeClr val="tx1"/>
                </a:solidFill>
                <a:latin typeface="Bookman Old Style" panose="02050604050505020204" pitchFamily="18" charset="0"/>
              </a:rPr>
              <a:t>, Intern</a:t>
            </a:r>
          </a:p>
        </p:txBody>
      </p:sp>
      <p:sp>
        <p:nvSpPr>
          <p:cNvPr id="12" name="Title 12"/>
          <p:cNvSpPr txBox="1">
            <a:spLocks/>
          </p:cNvSpPr>
          <p:nvPr/>
        </p:nvSpPr>
        <p:spPr>
          <a:xfrm>
            <a:off x="2849049" y="1954804"/>
            <a:ext cx="1581503" cy="514618"/>
          </a:xfrm>
          <a:prstGeom prst="rect">
            <a:avLst/>
          </a:prstGeom>
        </p:spPr>
        <p:txBody>
          <a:bodyPr/>
          <a:lstStyle>
            <a:lvl1pPr algn="l" rtl="0" eaLnBrk="1" latinLnBrk="0" hangingPunct="1">
              <a:spcBef>
                <a:spcPct val="0"/>
              </a:spcBef>
              <a:buNone/>
              <a:defRPr kumimoji="0" sz="3999" kern="1200" spc="-100" baseline="0">
                <a:solidFill>
                  <a:schemeClr val="tx2"/>
                </a:solidFill>
                <a:latin typeface="+mj-lt"/>
                <a:ea typeface="+mj-ea"/>
                <a:cs typeface="+mj-cs"/>
              </a:defRPr>
            </a:lvl1pPr>
            <a:extLst/>
          </a:lstStyle>
          <a:p>
            <a:pPr algn="ctr"/>
            <a:r>
              <a:rPr lang="en-US" sz="900" dirty="0">
                <a:solidFill>
                  <a:schemeClr val="tx1"/>
                </a:solidFill>
                <a:latin typeface="Bookman Old Style" panose="02050604050505020204" pitchFamily="18" charset="0"/>
              </a:rPr>
              <a:t>Kaleb Smith, Intern &amp; </a:t>
            </a:r>
          </a:p>
          <a:p>
            <a:pPr algn="ctr"/>
            <a:r>
              <a:rPr lang="en-US" sz="900" dirty="0">
                <a:solidFill>
                  <a:schemeClr val="tx1"/>
                </a:solidFill>
                <a:latin typeface="Bookman Old Style" panose="02050604050505020204" pitchFamily="18" charset="0"/>
              </a:rPr>
              <a:t>Mark </a:t>
            </a:r>
            <a:r>
              <a:rPr lang="en-US" sz="900" dirty="0" err="1">
                <a:solidFill>
                  <a:schemeClr val="tx1"/>
                </a:solidFill>
                <a:latin typeface="Bookman Old Style" panose="02050604050505020204" pitchFamily="18" charset="0"/>
              </a:rPr>
              <a:t>Pfleiger</a:t>
            </a:r>
            <a:r>
              <a:rPr lang="en-US" sz="900" dirty="0">
                <a:solidFill>
                  <a:schemeClr val="tx1"/>
                </a:solidFill>
                <a:latin typeface="Bookman Old Style" panose="02050604050505020204" pitchFamily="18" charset="0"/>
              </a:rPr>
              <a:t>, Mentor</a:t>
            </a:r>
          </a:p>
        </p:txBody>
      </p:sp>
      <p:sp>
        <p:nvSpPr>
          <p:cNvPr id="13" name="Title 12"/>
          <p:cNvSpPr txBox="1">
            <a:spLocks/>
          </p:cNvSpPr>
          <p:nvPr/>
        </p:nvSpPr>
        <p:spPr>
          <a:xfrm>
            <a:off x="5086945" y="1952274"/>
            <a:ext cx="1581503" cy="514618"/>
          </a:xfrm>
          <a:prstGeom prst="rect">
            <a:avLst/>
          </a:prstGeom>
        </p:spPr>
        <p:txBody>
          <a:bodyPr/>
          <a:lstStyle>
            <a:lvl1pPr algn="l" rtl="0" eaLnBrk="1" latinLnBrk="0" hangingPunct="1">
              <a:spcBef>
                <a:spcPct val="0"/>
              </a:spcBef>
              <a:buNone/>
              <a:defRPr kumimoji="0" sz="3999" kern="1200" spc="-100" baseline="0">
                <a:solidFill>
                  <a:schemeClr val="tx2"/>
                </a:solidFill>
                <a:latin typeface="+mj-lt"/>
                <a:ea typeface="+mj-ea"/>
                <a:cs typeface="+mj-cs"/>
              </a:defRPr>
            </a:lvl1pPr>
            <a:extLst/>
          </a:lstStyle>
          <a:p>
            <a:pPr algn="ctr"/>
            <a:r>
              <a:rPr lang="en-US" sz="900" dirty="0">
                <a:solidFill>
                  <a:schemeClr val="tx1"/>
                </a:solidFill>
                <a:latin typeface="Bookman Old Style" panose="02050604050505020204" pitchFamily="18" charset="0"/>
              </a:rPr>
              <a:t>Dan Sparrow, Mentor &amp; Scott Douglas, Intern</a:t>
            </a:r>
          </a:p>
        </p:txBody>
      </p:sp>
      <p:sp>
        <p:nvSpPr>
          <p:cNvPr id="14" name="Title 12"/>
          <p:cNvSpPr txBox="1">
            <a:spLocks/>
          </p:cNvSpPr>
          <p:nvPr/>
        </p:nvSpPr>
        <p:spPr>
          <a:xfrm>
            <a:off x="7089978" y="1926368"/>
            <a:ext cx="1581503" cy="514618"/>
          </a:xfrm>
          <a:prstGeom prst="rect">
            <a:avLst/>
          </a:prstGeom>
        </p:spPr>
        <p:txBody>
          <a:bodyPr/>
          <a:lstStyle>
            <a:lvl1pPr algn="l" rtl="0" eaLnBrk="1" latinLnBrk="0" hangingPunct="1">
              <a:spcBef>
                <a:spcPct val="0"/>
              </a:spcBef>
              <a:buNone/>
              <a:defRPr kumimoji="0" sz="3999" kern="1200" spc="-100" baseline="0">
                <a:solidFill>
                  <a:schemeClr val="tx2"/>
                </a:solidFill>
                <a:latin typeface="+mj-lt"/>
                <a:ea typeface="+mj-ea"/>
                <a:cs typeface="+mj-cs"/>
              </a:defRPr>
            </a:lvl1pPr>
            <a:extLst/>
          </a:lstStyle>
          <a:p>
            <a:pPr algn="ctr"/>
            <a:r>
              <a:rPr lang="en-US" sz="900" dirty="0" smtClean="0">
                <a:solidFill>
                  <a:schemeClr val="tx1"/>
                </a:solidFill>
                <a:latin typeface="Bookman Old Style" panose="02050604050505020204" pitchFamily="18" charset="0"/>
              </a:rPr>
              <a:t>Tony </a:t>
            </a:r>
            <a:r>
              <a:rPr lang="en-US" sz="900" dirty="0" err="1" smtClean="0">
                <a:solidFill>
                  <a:schemeClr val="tx1"/>
                </a:solidFill>
                <a:latin typeface="Bookman Old Style" panose="02050604050505020204" pitchFamily="18" charset="0"/>
              </a:rPr>
              <a:t>Fesler</a:t>
            </a:r>
            <a:r>
              <a:rPr lang="en-US" sz="900" dirty="0" smtClean="0">
                <a:solidFill>
                  <a:schemeClr val="tx1"/>
                </a:solidFill>
                <a:latin typeface="Bookman Old Style" panose="02050604050505020204" pitchFamily="18" charset="0"/>
              </a:rPr>
              <a:t>, Intern &amp; </a:t>
            </a:r>
          </a:p>
          <a:p>
            <a:pPr algn="ctr"/>
            <a:r>
              <a:rPr lang="en-US" sz="900" dirty="0" smtClean="0">
                <a:solidFill>
                  <a:schemeClr val="tx1"/>
                </a:solidFill>
                <a:latin typeface="Bookman Old Style" panose="02050604050505020204" pitchFamily="18" charset="0"/>
              </a:rPr>
              <a:t>Brian Trowbridge, Mentor</a:t>
            </a:r>
            <a:endParaRPr lang="en-US" sz="900" dirty="0">
              <a:solidFill>
                <a:schemeClr val="tx1"/>
              </a:solidFill>
              <a:latin typeface="Bookman Old Style" panose="02050604050505020204" pitchFamily="18" charset="0"/>
            </a:endParaRPr>
          </a:p>
        </p:txBody>
      </p:sp>
      <p:sp>
        <p:nvSpPr>
          <p:cNvPr id="15" name="Title 12"/>
          <p:cNvSpPr txBox="1">
            <a:spLocks/>
          </p:cNvSpPr>
          <p:nvPr/>
        </p:nvSpPr>
        <p:spPr>
          <a:xfrm>
            <a:off x="436903" y="5581382"/>
            <a:ext cx="1601170" cy="498286"/>
          </a:xfrm>
          <a:prstGeom prst="rect">
            <a:avLst/>
          </a:prstGeom>
        </p:spPr>
        <p:txBody>
          <a:bodyPr/>
          <a:lstStyle>
            <a:lvl1pPr algn="l" rtl="0" eaLnBrk="1" latinLnBrk="0" hangingPunct="1">
              <a:spcBef>
                <a:spcPct val="0"/>
              </a:spcBef>
              <a:buNone/>
              <a:defRPr kumimoji="0" sz="3999" kern="1200" spc="-100" baseline="0">
                <a:solidFill>
                  <a:schemeClr val="tx2"/>
                </a:solidFill>
                <a:latin typeface="+mj-lt"/>
                <a:ea typeface="+mj-ea"/>
                <a:cs typeface="+mj-cs"/>
              </a:defRPr>
            </a:lvl1pPr>
            <a:extLst/>
          </a:lstStyle>
          <a:p>
            <a:pPr algn="ctr"/>
            <a:r>
              <a:rPr lang="en-US" sz="900" dirty="0">
                <a:solidFill>
                  <a:schemeClr val="tx1"/>
                </a:solidFill>
                <a:latin typeface="Bookman Old Style" panose="02050604050505020204" pitchFamily="18" charset="0"/>
              </a:rPr>
              <a:t>Lisa </a:t>
            </a:r>
            <a:r>
              <a:rPr lang="en-US" sz="900" dirty="0" err="1">
                <a:solidFill>
                  <a:schemeClr val="tx1"/>
                </a:solidFill>
                <a:latin typeface="Bookman Old Style" panose="02050604050505020204" pitchFamily="18" charset="0"/>
              </a:rPr>
              <a:t>Otten</a:t>
            </a:r>
            <a:endParaRPr lang="en-US" sz="900" dirty="0">
              <a:solidFill>
                <a:schemeClr val="tx1"/>
              </a:solidFill>
              <a:latin typeface="Bookman Old Style" panose="02050604050505020204" pitchFamily="18" charset="0"/>
            </a:endParaRPr>
          </a:p>
          <a:p>
            <a:pPr algn="ctr"/>
            <a:r>
              <a:rPr lang="en-US" sz="900" dirty="0">
                <a:solidFill>
                  <a:schemeClr val="tx1"/>
                </a:solidFill>
                <a:latin typeface="Bookman Old Style" panose="02050604050505020204" pitchFamily="18" charset="0"/>
              </a:rPr>
              <a:t> 2016-2017 </a:t>
            </a:r>
          </a:p>
          <a:p>
            <a:pPr algn="ctr"/>
            <a:r>
              <a:rPr lang="en-US" sz="900" dirty="0">
                <a:solidFill>
                  <a:schemeClr val="tx1"/>
                </a:solidFill>
                <a:latin typeface="Bookman Old Style" panose="02050604050505020204" pitchFamily="18" charset="0"/>
              </a:rPr>
              <a:t>QHS School Administration Manager (SAM)</a:t>
            </a:r>
          </a:p>
        </p:txBody>
      </p:sp>
      <p:sp>
        <p:nvSpPr>
          <p:cNvPr id="16" name="Title 12"/>
          <p:cNvSpPr txBox="1">
            <a:spLocks/>
          </p:cNvSpPr>
          <p:nvPr/>
        </p:nvSpPr>
        <p:spPr>
          <a:xfrm>
            <a:off x="2645013" y="5581382"/>
            <a:ext cx="1858473" cy="514618"/>
          </a:xfrm>
          <a:prstGeom prst="rect">
            <a:avLst/>
          </a:prstGeom>
        </p:spPr>
        <p:txBody>
          <a:bodyPr/>
          <a:lstStyle>
            <a:lvl1pPr algn="l" rtl="0" eaLnBrk="1" latinLnBrk="0" hangingPunct="1">
              <a:spcBef>
                <a:spcPct val="0"/>
              </a:spcBef>
              <a:buNone/>
              <a:defRPr kumimoji="0" sz="3999" kern="1200" spc="-100" baseline="0">
                <a:solidFill>
                  <a:schemeClr val="tx2"/>
                </a:solidFill>
                <a:latin typeface="+mj-lt"/>
                <a:ea typeface="+mj-ea"/>
                <a:cs typeface="+mj-cs"/>
              </a:defRPr>
            </a:lvl1pPr>
            <a:extLst/>
          </a:lstStyle>
          <a:p>
            <a:pPr algn="ctr"/>
            <a:r>
              <a:rPr lang="en-US" sz="900" dirty="0">
                <a:solidFill>
                  <a:schemeClr val="tx1"/>
                </a:solidFill>
                <a:latin typeface="Bookman Old Style" panose="02050604050505020204" pitchFamily="18" charset="0"/>
              </a:rPr>
              <a:t>Kaleb Smith</a:t>
            </a:r>
          </a:p>
          <a:p>
            <a:pPr algn="ctr"/>
            <a:r>
              <a:rPr lang="en-US" sz="900" dirty="0">
                <a:solidFill>
                  <a:schemeClr val="tx1"/>
                </a:solidFill>
                <a:latin typeface="Bookman Old Style" panose="02050604050505020204" pitchFamily="18" charset="0"/>
              </a:rPr>
              <a:t>2016-2017</a:t>
            </a:r>
          </a:p>
          <a:p>
            <a:pPr algn="ctr"/>
            <a:r>
              <a:rPr lang="en-US" sz="900" dirty="0">
                <a:solidFill>
                  <a:schemeClr val="tx1"/>
                </a:solidFill>
                <a:latin typeface="Bookman Old Style" panose="02050604050505020204" pitchFamily="18" charset="0"/>
              </a:rPr>
              <a:t>QAVTC Teacher/</a:t>
            </a:r>
          </a:p>
          <a:p>
            <a:pPr algn="ctr"/>
            <a:r>
              <a:rPr lang="en-US" sz="900" dirty="0">
                <a:solidFill>
                  <a:schemeClr val="tx1"/>
                </a:solidFill>
                <a:latin typeface="Bookman Old Style" panose="02050604050505020204" pitchFamily="18" charset="0"/>
              </a:rPr>
              <a:t>Curriculum Facilitator </a:t>
            </a:r>
          </a:p>
          <a:p>
            <a:pPr algn="ctr"/>
            <a:endParaRPr lang="en-US" sz="900" b="1" dirty="0">
              <a:solidFill>
                <a:schemeClr val="tx1"/>
              </a:solidFill>
              <a:latin typeface="Bookman Old Style" panose="02050604050505020204" pitchFamily="18" charset="0"/>
            </a:endParaRPr>
          </a:p>
        </p:txBody>
      </p:sp>
      <p:sp>
        <p:nvSpPr>
          <p:cNvPr id="17" name="Title 12"/>
          <p:cNvSpPr txBox="1">
            <a:spLocks/>
          </p:cNvSpPr>
          <p:nvPr/>
        </p:nvSpPr>
        <p:spPr>
          <a:xfrm>
            <a:off x="5029762" y="5581382"/>
            <a:ext cx="1581503" cy="514618"/>
          </a:xfrm>
          <a:prstGeom prst="rect">
            <a:avLst/>
          </a:prstGeom>
        </p:spPr>
        <p:txBody>
          <a:bodyPr/>
          <a:lstStyle>
            <a:lvl1pPr algn="l" rtl="0" eaLnBrk="1" latinLnBrk="0" hangingPunct="1">
              <a:spcBef>
                <a:spcPct val="0"/>
              </a:spcBef>
              <a:buNone/>
              <a:defRPr kumimoji="0" sz="3999" kern="1200" spc="-100" baseline="0">
                <a:solidFill>
                  <a:schemeClr val="tx2"/>
                </a:solidFill>
                <a:latin typeface="+mj-lt"/>
                <a:ea typeface="+mj-ea"/>
                <a:cs typeface="+mj-cs"/>
              </a:defRPr>
            </a:lvl1pPr>
            <a:extLst/>
          </a:lstStyle>
          <a:p>
            <a:pPr algn="ctr"/>
            <a:r>
              <a:rPr lang="en-US" sz="900" dirty="0">
                <a:solidFill>
                  <a:schemeClr val="tx1"/>
                </a:solidFill>
                <a:latin typeface="Bookman Old Style" panose="02050604050505020204" pitchFamily="18" charset="0"/>
              </a:rPr>
              <a:t>Scott Douglas </a:t>
            </a:r>
          </a:p>
          <a:p>
            <a:pPr algn="ctr"/>
            <a:r>
              <a:rPr lang="en-US" sz="900" dirty="0">
                <a:solidFill>
                  <a:schemeClr val="tx1"/>
                </a:solidFill>
                <a:latin typeface="Bookman Old Style" panose="02050604050505020204" pitchFamily="18" charset="0"/>
              </a:rPr>
              <a:t>2016-2017</a:t>
            </a:r>
          </a:p>
          <a:p>
            <a:pPr algn="ctr"/>
            <a:r>
              <a:rPr lang="en-US" sz="900" dirty="0">
                <a:solidFill>
                  <a:schemeClr val="tx1"/>
                </a:solidFill>
                <a:latin typeface="Bookman Old Style" panose="02050604050505020204" pitchFamily="18" charset="0"/>
              </a:rPr>
              <a:t>QHS Athletic Director</a:t>
            </a:r>
          </a:p>
        </p:txBody>
      </p:sp>
      <p:sp>
        <p:nvSpPr>
          <p:cNvPr id="18" name="Title 12"/>
          <p:cNvSpPr txBox="1">
            <a:spLocks/>
          </p:cNvSpPr>
          <p:nvPr/>
        </p:nvSpPr>
        <p:spPr>
          <a:xfrm>
            <a:off x="7137541" y="5581382"/>
            <a:ext cx="1581503" cy="514618"/>
          </a:xfrm>
          <a:prstGeom prst="rect">
            <a:avLst/>
          </a:prstGeom>
        </p:spPr>
        <p:txBody>
          <a:bodyPr/>
          <a:lstStyle>
            <a:lvl1pPr algn="l" rtl="0" eaLnBrk="1" latinLnBrk="0" hangingPunct="1">
              <a:spcBef>
                <a:spcPct val="0"/>
              </a:spcBef>
              <a:buNone/>
              <a:defRPr kumimoji="0" sz="3999" kern="1200" spc="-100" baseline="0">
                <a:solidFill>
                  <a:schemeClr val="tx2"/>
                </a:solidFill>
                <a:latin typeface="+mj-lt"/>
                <a:ea typeface="+mj-ea"/>
                <a:cs typeface="+mj-cs"/>
              </a:defRPr>
            </a:lvl1pPr>
            <a:extLst/>
          </a:lstStyle>
          <a:p>
            <a:pPr algn="ctr"/>
            <a:r>
              <a:rPr lang="en-US" sz="900" dirty="0">
                <a:solidFill>
                  <a:schemeClr val="tx1"/>
                </a:solidFill>
                <a:latin typeface="Bookman Old Style" panose="02050604050505020204" pitchFamily="18" charset="0"/>
              </a:rPr>
              <a:t>Tony </a:t>
            </a:r>
            <a:r>
              <a:rPr lang="en-US" sz="900" dirty="0" err="1">
                <a:solidFill>
                  <a:schemeClr val="tx1"/>
                </a:solidFill>
                <a:latin typeface="Bookman Old Style" panose="02050604050505020204" pitchFamily="18" charset="0"/>
              </a:rPr>
              <a:t>Fesler</a:t>
            </a:r>
            <a:endParaRPr lang="en-US" sz="900" dirty="0">
              <a:solidFill>
                <a:schemeClr val="tx1"/>
              </a:solidFill>
              <a:latin typeface="Bookman Old Style" panose="02050604050505020204" pitchFamily="18" charset="0"/>
            </a:endParaRPr>
          </a:p>
          <a:p>
            <a:pPr algn="ctr"/>
            <a:r>
              <a:rPr lang="en-US" sz="900" dirty="0">
                <a:solidFill>
                  <a:schemeClr val="tx1"/>
                </a:solidFill>
                <a:latin typeface="Bookman Old Style" panose="02050604050505020204" pitchFamily="18" charset="0"/>
              </a:rPr>
              <a:t>2016-2017 </a:t>
            </a:r>
          </a:p>
          <a:p>
            <a:pPr algn="ctr"/>
            <a:r>
              <a:rPr lang="en-US" sz="900" dirty="0" err="1">
                <a:solidFill>
                  <a:schemeClr val="tx1"/>
                </a:solidFill>
                <a:latin typeface="Bookman Old Style" panose="02050604050505020204" pitchFamily="18" charset="0"/>
              </a:rPr>
              <a:t>Pikeland</a:t>
            </a:r>
            <a:r>
              <a:rPr lang="en-US" sz="900" dirty="0">
                <a:solidFill>
                  <a:schemeClr val="tx1"/>
                </a:solidFill>
                <a:latin typeface="Bookman Old Style" panose="02050604050505020204" pitchFamily="18" charset="0"/>
              </a:rPr>
              <a:t> Assistant Principal</a:t>
            </a:r>
          </a:p>
        </p:txBody>
      </p:sp>
    </p:spTree>
    <p:extLst>
      <p:ext uri="{BB962C8B-B14F-4D97-AF65-F5344CB8AC3E}">
        <p14:creationId xmlns:p14="http://schemas.microsoft.com/office/powerpoint/2010/main" val="3695900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86604"/>
            <a:ext cx="7528560" cy="1450757"/>
          </a:xfrm>
        </p:spPr>
        <p:txBody>
          <a:bodyPr>
            <a:normAutofit fontScale="90000"/>
          </a:bodyPr>
          <a:lstStyle/>
          <a:p>
            <a:pPr algn="ctr"/>
            <a:r>
              <a:rPr lang="en-US" sz="5400" b="1" dirty="0" smtClean="0">
                <a:solidFill>
                  <a:schemeClr val="accent2"/>
                </a:solidFill>
                <a:latin typeface="Georgia" panose="02040502050405020303" pitchFamily="18" charset="0"/>
              </a:rPr>
              <a:t>Post </a:t>
            </a:r>
            <a:r>
              <a:rPr lang="en-US" sz="5400" b="1" dirty="0">
                <a:solidFill>
                  <a:schemeClr val="accent2"/>
                </a:solidFill>
                <a:latin typeface="Georgia" panose="02040502050405020303" pitchFamily="18" charset="0"/>
              </a:rPr>
              <a:t/>
            </a:r>
            <a:br>
              <a:rPr lang="en-US" sz="5400" b="1" dirty="0">
                <a:solidFill>
                  <a:schemeClr val="accent2"/>
                </a:solidFill>
                <a:latin typeface="Georgia" panose="02040502050405020303" pitchFamily="18" charset="0"/>
              </a:rPr>
            </a:br>
            <a:r>
              <a:rPr lang="en-US" sz="5400" b="1" dirty="0" smtClean="0">
                <a:solidFill>
                  <a:schemeClr val="accent2"/>
                </a:solidFill>
                <a:latin typeface="Georgia" panose="02040502050405020303" pitchFamily="18" charset="0"/>
              </a:rPr>
              <a:t>Completion Impact</a:t>
            </a:r>
            <a:endParaRPr lang="en-US" sz="5400" dirty="0">
              <a:solidFill>
                <a:schemeClr val="accent2"/>
              </a:solidFill>
              <a:latin typeface="Georgia" panose="02040502050405020303" pitchFamily="18" charset="0"/>
            </a:endParaRPr>
          </a:p>
        </p:txBody>
      </p:sp>
      <p:sp>
        <p:nvSpPr>
          <p:cNvPr id="3" name="Content Placeholder 2"/>
          <p:cNvSpPr>
            <a:spLocks noGrp="1"/>
          </p:cNvSpPr>
          <p:nvPr>
            <p:ph idx="1"/>
          </p:nvPr>
        </p:nvSpPr>
        <p:spPr>
          <a:xfrm>
            <a:off x="341798" y="2114208"/>
            <a:ext cx="8631898" cy="3601388"/>
          </a:xfrm>
        </p:spPr>
        <p:txBody>
          <a:bodyPr>
            <a:normAutofit/>
          </a:bodyPr>
          <a:lstStyle/>
          <a:p>
            <a:pPr>
              <a:buFont typeface="Wingdings" panose="05000000000000000000" pitchFamily="2" charset="2"/>
              <a:buChar char="§"/>
            </a:pPr>
            <a:r>
              <a:rPr lang="en-US" sz="2400" dirty="0"/>
              <a:t>3 of 4 Principal Interns Hired within Quincy Public Schools</a:t>
            </a:r>
          </a:p>
          <a:p>
            <a:pPr>
              <a:buFont typeface="Wingdings" panose="05000000000000000000" pitchFamily="2" charset="2"/>
              <a:buChar char="§"/>
            </a:pPr>
            <a:endParaRPr lang="en-US" sz="2400" dirty="0"/>
          </a:p>
          <a:p>
            <a:pPr>
              <a:buFont typeface="Wingdings" panose="05000000000000000000" pitchFamily="2" charset="2"/>
              <a:buChar char="§"/>
            </a:pPr>
            <a:r>
              <a:rPr lang="en-US" sz="2400" dirty="0"/>
              <a:t>1 of 4 Principal Intern Hired within ROE 1</a:t>
            </a:r>
          </a:p>
          <a:p>
            <a:pPr>
              <a:buFont typeface="Wingdings" panose="05000000000000000000" pitchFamily="2" charset="2"/>
              <a:buChar char="§"/>
            </a:pPr>
            <a:endParaRPr lang="en-US" sz="2400" dirty="0"/>
          </a:p>
          <a:p>
            <a:pPr>
              <a:buFont typeface="Wingdings" panose="05000000000000000000" pitchFamily="2" charset="2"/>
              <a:buChar char="§"/>
            </a:pPr>
            <a:r>
              <a:rPr lang="en-US" sz="2400" dirty="0"/>
              <a:t>4 of 4 Principal Interns Hired in a Leadership Role for the 2016-2017 School Year</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8369" y="5715000"/>
            <a:ext cx="1677031" cy="914400"/>
          </a:xfrm>
          <a:prstGeom prst="rect">
            <a:avLst/>
          </a:prstGeom>
        </p:spPr>
      </p:pic>
    </p:spTree>
    <p:extLst>
      <p:ext uri="{BB962C8B-B14F-4D97-AF65-F5344CB8AC3E}">
        <p14:creationId xmlns:p14="http://schemas.microsoft.com/office/powerpoint/2010/main" val="1190485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chemeClr val="accent2"/>
                </a:solidFill>
                <a:latin typeface="Georgia" panose="02040502050405020303" pitchFamily="18" charset="0"/>
              </a:rPr>
              <a:t>Goals for Next Year</a:t>
            </a:r>
            <a:endParaRPr lang="en-US" b="1" dirty="0">
              <a:solidFill>
                <a:schemeClr val="accent2"/>
              </a:solidFill>
              <a:latin typeface="Georgia" panose="02040502050405020303" pitchFamily="18" charset="0"/>
            </a:endParaRPr>
          </a:p>
        </p:txBody>
      </p:sp>
      <p:sp>
        <p:nvSpPr>
          <p:cNvPr id="3" name="Content Placeholder 2"/>
          <p:cNvSpPr>
            <a:spLocks noGrp="1"/>
          </p:cNvSpPr>
          <p:nvPr>
            <p:ph idx="1"/>
          </p:nvPr>
        </p:nvSpPr>
        <p:spPr>
          <a:xfrm>
            <a:off x="822959" y="1996440"/>
            <a:ext cx="7543801" cy="4023360"/>
          </a:xfrm>
        </p:spPr>
        <p:txBody>
          <a:bodyPr>
            <a:normAutofit/>
          </a:bodyPr>
          <a:lstStyle/>
          <a:p>
            <a:pPr marL="350838" indent="-350838">
              <a:buFont typeface="Wingdings" panose="05000000000000000000" pitchFamily="2" charset="2"/>
              <a:buChar char="§"/>
            </a:pPr>
            <a:r>
              <a:rPr lang="en-US" sz="2800" dirty="0" smtClean="0">
                <a:solidFill>
                  <a:schemeClr val="tx1"/>
                </a:solidFill>
                <a:ea typeface="+mj-ea"/>
                <a:cs typeface="+mj-cs"/>
              </a:rPr>
              <a:t>Dissemination </a:t>
            </a:r>
            <a:r>
              <a:rPr lang="en-US" sz="2800" dirty="0">
                <a:solidFill>
                  <a:schemeClr val="tx1"/>
                </a:solidFill>
                <a:ea typeface="+mj-ea"/>
                <a:cs typeface="+mj-cs"/>
              </a:rPr>
              <a:t>of IL-PART evaluation findings and </a:t>
            </a:r>
            <a:r>
              <a:rPr lang="en-US" sz="2800" dirty="0" smtClean="0">
                <a:solidFill>
                  <a:schemeClr val="tx1"/>
                </a:solidFill>
                <a:ea typeface="+mj-ea"/>
                <a:cs typeface="+mj-cs"/>
              </a:rPr>
              <a:t>  emerging </a:t>
            </a:r>
            <a:r>
              <a:rPr lang="en-US" sz="2800" dirty="0">
                <a:solidFill>
                  <a:schemeClr val="tx1"/>
                </a:solidFill>
                <a:ea typeface="+mj-ea"/>
                <a:cs typeface="+mj-cs"/>
              </a:rPr>
              <a:t>best practices in principal preparation and partnership </a:t>
            </a:r>
            <a:r>
              <a:rPr lang="en-US" sz="2800" dirty="0" smtClean="0">
                <a:solidFill>
                  <a:schemeClr val="tx1"/>
                </a:solidFill>
                <a:ea typeface="+mj-ea"/>
                <a:cs typeface="+mj-cs"/>
              </a:rPr>
              <a:t>development.</a:t>
            </a:r>
          </a:p>
          <a:p>
            <a:pPr marL="350838" indent="-350838">
              <a:buFont typeface="Wingdings" panose="05000000000000000000" pitchFamily="2" charset="2"/>
              <a:buChar char="§"/>
            </a:pPr>
            <a:r>
              <a:rPr lang="en-US" sz="2800" dirty="0" smtClean="0">
                <a:solidFill>
                  <a:schemeClr val="tx1"/>
                </a:solidFill>
                <a:ea typeface="+mj-ea"/>
                <a:cs typeface="+mj-cs"/>
              </a:rPr>
              <a:t>Capacity </a:t>
            </a:r>
            <a:r>
              <a:rPr lang="en-US" sz="2800" dirty="0">
                <a:solidFill>
                  <a:schemeClr val="tx1"/>
                </a:solidFill>
                <a:ea typeface="+mj-ea"/>
                <a:cs typeface="+mj-cs"/>
              </a:rPr>
              <a:t>building among other districts around the </a:t>
            </a:r>
            <a:r>
              <a:rPr lang="en-US" sz="2800" dirty="0" smtClean="0">
                <a:solidFill>
                  <a:schemeClr val="tx1"/>
                </a:solidFill>
                <a:ea typeface="+mj-ea"/>
                <a:cs typeface="+mj-cs"/>
              </a:rPr>
              <a:t>state.</a:t>
            </a:r>
          </a:p>
          <a:p>
            <a:pPr marL="350838" indent="-350838">
              <a:buFont typeface="Wingdings" panose="05000000000000000000" pitchFamily="2" charset="2"/>
              <a:buChar char="§"/>
            </a:pPr>
            <a:r>
              <a:rPr lang="en-US" sz="2800" dirty="0" smtClean="0">
                <a:solidFill>
                  <a:schemeClr val="tx1"/>
                </a:solidFill>
                <a:ea typeface="+mj-ea"/>
                <a:cs typeface="+mj-cs"/>
              </a:rPr>
              <a:t>Quincy </a:t>
            </a:r>
            <a:r>
              <a:rPr lang="en-US" sz="2800" dirty="0">
                <a:solidFill>
                  <a:schemeClr val="tx1"/>
                </a:solidFill>
                <a:ea typeface="+mj-ea"/>
                <a:cs typeface="+mj-cs"/>
              </a:rPr>
              <a:t>School District as a regional hub of innovation and an economic </a:t>
            </a:r>
            <a:r>
              <a:rPr lang="en-US" sz="2800" dirty="0" smtClean="0">
                <a:solidFill>
                  <a:schemeClr val="tx1"/>
                </a:solidFill>
                <a:ea typeface="+mj-ea"/>
                <a:cs typeface="+mj-cs"/>
              </a:rPr>
              <a:t>engine.</a:t>
            </a:r>
            <a:endParaRPr lang="en-US" sz="2800" dirty="0">
              <a:solidFill>
                <a:schemeClr val="tx1"/>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5715000"/>
            <a:ext cx="1677032" cy="914400"/>
          </a:xfrm>
          <a:prstGeom prst="rect">
            <a:avLst/>
          </a:prstGeom>
        </p:spPr>
      </p:pic>
    </p:spTree>
    <p:extLst>
      <p:ext uri="{BB962C8B-B14F-4D97-AF65-F5344CB8AC3E}">
        <p14:creationId xmlns:p14="http://schemas.microsoft.com/office/powerpoint/2010/main" val="1583181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543800" cy="2667000"/>
          </a:xfrm>
        </p:spPr>
        <p:txBody>
          <a:bodyPr>
            <a:normAutofit/>
          </a:bodyPr>
          <a:lstStyle/>
          <a:p>
            <a:pPr algn="ctr">
              <a:lnSpc>
                <a:spcPct val="150000"/>
              </a:lnSpc>
            </a:pPr>
            <a:r>
              <a:rPr lang="en-US" sz="4400" dirty="0" smtClean="0">
                <a:solidFill>
                  <a:schemeClr val="accent2"/>
                </a:solidFill>
              </a:rPr>
              <a:t>IL-PART Web Site:</a:t>
            </a:r>
            <a:br>
              <a:rPr lang="en-US" sz="4400" dirty="0" smtClean="0">
                <a:solidFill>
                  <a:schemeClr val="accent2"/>
                </a:solidFill>
              </a:rPr>
            </a:br>
            <a:r>
              <a:rPr lang="en-US" sz="4400" i="1" dirty="0" smtClean="0">
                <a:solidFill>
                  <a:schemeClr val="accent2"/>
                </a:solidFill>
              </a:rPr>
              <a:t>www.ilpart.org</a:t>
            </a:r>
            <a:endParaRPr lang="en-US" sz="4400" i="1" dirty="0">
              <a:solidFill>
                <a:schemeClr val="accent2"/>
              </a:solidFill>
            </a:endParaRPr>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398" y="228600"/>
            <a:ext cx="2698283" cy="1463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094630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chemeClr val="accent2"/>
                </a:solidFill>
              </a:rPr>
              <a:t>Questions?</a:t>
            </a:r>
            <a:endParaRPr lang="en-US" b="1" dirty="0">
              <a:solidFill>
                <a:schemeClr val="accent2"/>
              </a:solidFill>
            </a:endParaRPr>
          </a:p>
        </p:txBody>
      </p:sp>
      <p:pic>
        <p:nvPicPr>
          <p:cNvPr id="4098" name="Picture 2" descr="C:\Users\elhunt\AppData\Local\Microsoft\Windows\Temporary Internet Files\Content.IE5\O4UAJ2SU\SAP-HANA-Questions[1].jp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457200"/>
            <a:ext cx="8077200" cy="4743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165809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5"/>
            <a:ext cx="7543800" cy="1313596"/>
          </a:xfrm>
        </p:spPr>
        <p:txBody>
          <a:bodyPr/>
          <a:lstStyle/>
          <a:p>
            <a:pPr algn="ctr"/>
            <a:r>
              <a:rPr lang="en-US" b="1" dirty="0" smtClean="0">
                <a:solidFill>
                  <a:schemeClr val="accent2"/>
                </a:solidFill>
              </a:rPr>
              <a:t>Follow the Work </a:t>
            </a:r>
            <a:endParaRPr lang="en-US" b="1" dirty="0">
              <a:solidFill>
                <a:schemeClr val="accent2"/>
              </a:solidFill>
            </a:endParaRPr>
          </a:p>
        </p:txBody>
      </p:sp>
      <p:sp>
        <p:nvSpPr>
          <p:cNvPr id="3" name="Content Placeholder 2"/>
          <p:cNvSpPr>
            <a:spLocks noGrp="1"/>
          </p:cNvSpPr>
          <p:nvPr>
            <p:ph idx="1"/>
          </p:nvPr>
        </p:nvSpPr>
        <p:spPr/>
        <p:txBody>
          <a:bodyPr>
            <a:normAutofit fontScale="85000" lnSpcReduction="20000"/>
          </a:bodyPr>
          <a:lstStyle/>
          <a:p>
            <a:pPr marL="0" indent="0" algn="ctr">
              <a:lnSpc>
                <a:spcPct val="100000"/>
              </a:lnSpc>
              <a:spcBef>
                <a:spcPts val="0"/>
              </a:spcBef>
              <a:spcAft>
                <a:spcPts val="0"/>
              </a:spcAft>
              <a:buNone/>
            </a:pPr>
            <a:endParaRPr lang="en-US" sz="2800" dirty="0" smtClean="0"/>
          </a:p>
          <a:p>
            <a:pPr marL="0" indent="0" algn="ctr">
              <a:lnSpc>
                <a:spcPct val="100000"/>
              </a:lnSpc>
              <a:spcBef>
                <a:spcPts val="0"/>
              </a:spcBef>
              <a:spcAft>
                <a:spcPts val="0"/>
              </a:spcAft>
              <a:buNone/>
            </a:pPr>
            <a:r>
              <a:rPr lang="en-US" sz="2800" dirty="0" smtClean="0"/>
              <a:t>Center </a:t>
            </a:r>
            <a:r>
              <a:rPr lang="en-US" sz="2800" dirty="0"/>
              <a:t>for the Study of Education Policy Web Site: </a:t>
            </a:r>
            <a:r>
              <a:rPr lang="en-US" sz="2800" dirty="0">
                <a:hlinkClick r:id="rId2"/>
              </a:rPr>
              <a:t>http://education.illinoisstate.edu/csep</a:t>
            </a:r>
            <a:r>
              <a:rPr lang="en-US" sz="2800" dirty="0" smtClean="0">
                <a:hlinkClick r:id="rId2"/>
              </a:rPr>
              <a:t>/</a:t>
            </a:r>
            <a:r>
              <a:rPr lang="en-US" sz="2800" dirty="0" smtClean="0"/>
              <a:t/>
            </a:r>
            <a:br>
              <a:rPr lang="en-US" sz="2800" dirty="0" smtClean="0"/>
            </a:br>
            <a:r>
              <a:rPr lang="en-US" sz="2800" dirty="0"/>
              <a:t>CSEP_ISU</a:t>
            </a:r>
          </a:p>
          <a:p>
            <a:pPr marL="0" indent="0" algn="ctr">
              <a:lnSpc>
                <a:spcPct val="100000"/>
              </a:lnSpc>
              <a:spcBef>
                <a:spcPts val="0"/>
              </a:spcBef>
              <a:spcAft>
                <a:spcPts val="0"/>
              </a:spcAft>
              <a:buNone/>
            </a:pPr>
            <a:r>
              <a:rPr lang="en-US" sz="2800" dirty="0">
                <a:hlinkClick r:id="rId3"/>
              </a:rPr>
              <a:t>https://www.facebook.com/ISU.CSEP</a:t>
            </a:r>
            <a:endParaRPr lang="en-US" sz="2800" dirty="0"/>
          </a:p>
          <a:p>
            <a:pPr marL="0" indent="0" algn="ctr">
              <a:buNone/>
            </a:pPr>
            <a:endParaRPr lang="en-US" sz="2800" dirty="0" smtClean="0"/>
          </a:p>
          <a:p>
            <a:pPr marL="0" indent="0" algn="ctr">
              <a:lnSpc>
                <a:spcPct val="100000"/>
              </a:lnSpc>
              <a:spcBef>
                <a:spcPts val="0"/>
              </a:spcBef>
              <a:spcAft>
                <a:spcPts val="0"/>
              </a:spcAft>
              <a:buNone/>
            </a:pPr>
            <a:r>
              <a:rPr lang="en-US" sz="2800" dirty="0" smtClean="0"/>
              <a:t>IL-PART Web Site: </a:t>
            </a:r>
          </a:p>
          <a:p>
            <a:pPr marL="0" indent="0" algn="ctr">
              <a:lnSpc>
                <a:spcPct val="100000"/>
              </a:lnSpc>
              <a:spcBef>
                <a:spcPts val="0"/>
              </a:spcBef>
              <a:spcAft>
                <a:spcPts val="0"/>
              </a:spcAft>
              <a:buNone/>
            </a:pPr>
            <a:r>
              <a:rPr lang="en-US" sz="2800" dirty="0" smtClean="0">
                <a:hlinkClick r:id="rId4"/>
              </a:rPr>
              <a:t>www.ilpart.org</a:t>
            </a:r>
            <a:endParaRPr lang="en-US" sz="2800" dirty="0" smtClean="0"/>
          </a:p>
          <a:p>
            <a:pPr marL="0" indent="0" algn="ctr">
              <a:lnSpc>
                <a:spcPct val="100000"/>
              </a:lnSpc>
              <a:spcBef>
                <a:spcPts val="0"/>
              </a:spcBef>
              <a:spcAft>
                <a:spcPts val="0"/>
              </a:spcAft>
              <a:buNone/>
            </a:pPr>
            <a:endParaRPr lang="en-US" sz="2800" dirty="0"/>
          </a:p>
          <a:p>
            <a:pPr marL="0" indent="0" algn="ctr">
              <a:lnSpc>
                <a:spcPct val="100000"/>
              </a:lnSpc>
              <a:spcBef>
                <a:spcPts val="0"/>
              </a:spcBef>
              <a:spcAft>
                <a:spcPts val="0"/>
              </a:spcAft>
              <a:buNone/>
            </a:pPr>
            <a:r>
              <a:rPr lang="en-US" sz="2800" dirty="0" smtClean="0"/>
              <a:t>Illinois School Leader Web Site: </a:t>
            </a:r>
          </a:p>
          <a:p>
            <a:pPr marL="0" indent="0" algn="ctr">
              <a:lnSpc>
                <a:spcPct val="100000"/>
              </a:lnSpc>
              <a:spcBef>
                <a:spcPts val="0"/>
              </a:spcBef>
              <a:spcAft>
                <a:spcPts val="0"/>
              </a:spcAft>
              <a:buNone/>
            </a:pPr>
            <a:r>
              <a:rPr lang="en-US" sz="2800" dirty="0" smtClean="0">
                <a:hlinkClick r:id="rId5"/>
              </a:rPr>
              <a:t>www.illinoisschoolleader.org</a:t>
            </a:r>
            <a:endParaRPr lang="en-US" sz="2800" dirty="0" smtClean="0"/>
          </a:p>
          <a:p>
            <a:pPr marL="0" indent="0" algn="ctr">
              <a:lnSpc>
                <a:spcPct val="100000"/>
              </a:lnSpc>
              <a:spcBef>
                <a:spcPts val="0"/>
              </a:spcBef>
              <a:spcAft>
                <a:spcPts val="0"/>
              </a:spcAft>
              <a:buNone/>
            </a:pPr>
            <a:r>
              <a:rPr lang="en-US" sz="2800" dirty="0" smtClean="0"/>
              <a:t/>
            </a:r>
            <a:br>
              <a:rPr lang="en-US" sz="2800" dirty="0" smtClean="0"/>
            </a:br>
            <a:endParaRPr lang="en-US" dirty="0"/>
          </a:p>
        </p:txBody>
      </p:sp>
    </p:spTree>
    <p:extLst>
      <p:ext uri="{BB962C8B-B14F-4D97-AF65-F5344CB8AC3E}">
        <p14:creationId xmlns:p14="http://schemas.microsoft.com/office/powerpoint/2010/main" val="12943391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2960" y="701040"/>
            <a:ext cx="7543800" cy="3566160"/>
          </a:xfrm>
        </p:spPr>
        <p:txBody>
          <a:bodyPr>
            <a:normAutofit/>
          </a:bodyPr>
          <a:lstStyle/>
          <a:p>
            <a:pPr algn="ctr"/>
            <a:r>
              <a:rPr lang="en-US" sz="4400" b="1" dirty="0" smtClean="0">
                <a:solidFill>
                  <a:schemeClr val="accent2"/>
                </a:solidFill>
                <a:latin typeface="Georgia" panose="02040502050405020303" pitchFamily="18" charset="0"/>
              </a:rPr>
              <a:t>Illinois’ State Requirements Based on Two Evidenced-Based Models in Chicago</a:t>
            </a:r>
            <a:endParaRPr lang="en-US" sz="4400" b="1" dirty="0">
              <a:solidFill>
                <a:schemeClr val="accent2"/>
              </a:solidFill>
              <a:latin typeface="Georgia" panose="02040502050405020303" pitchFamily="18" charset="0"/>
            </a:endParaRPr>
          </a:p>
        </p:txBody>
      </p:sp>
      <p:sp>
        <p:nvSpPr>
          <p:cNvPr id="3" name="Subtitle 2"/>
          <p:cNvSpPr>
            <a:spLocks noGrp="1"/>
          </p:cNvSpPr>
          <p:nvPr>
            <p:ph type="subTitle" idx="1"/>
          </p:nvPr>
        </p:nvSpPr>
        <p:spPr>
          <a:xfrm>
            <a:off x="825038" y="4648200"/>
            <a:ext cx="7543800" cy="1143000"/>
          </a:xfrm>
        </p:spPr>
        <p:txBody>
          <a:bodyPr>
            <a:normAutofit lnSpcReduction="10000"/>
          </a:bodyPr>
          <a:lstStyle/>
          <a:p>
            <a:pPr algn="ctr">
              <a:lnSpc>
                <a:spcPct val="100000"/>
              </a:lnSpc>
              <a:spcBef>
                <a:spcPts val="0"/>
              </a:spcBef>
              <a:spcAft>
                <a:spcPts val="0"/>
              </a:spcAft>
            </a:pPr>
            <a:r>
              <a:rPr lang="en-US" dirty="0" smtClean="0"/>
              <a:t>Dr. Alicia Haller, IL-PART co-director</a:t>
            </a:r>
          </a:p>
          <a:p>
            <a:pPr algn="ctr">
              <a:lnSpc>
                <a:spcPct val="100000"/>
              </a:lnSpc>
              <a:spcBef>
                <a:spcPts val="0"/>
              </a:spcBef>
              <a:spcAft>
                <a:spcPts val="0"/>
              </a:spcAft>
            </a:pPr>
            <a:r>
              <a:rPr lang="en-US" dirty="0" smtClean="0"/>
              <a:t>Former administrator, Chicago Public Schools</a:t>
            </a:r>
            <a:endParaRPr lang="en-US" dirty="0"/>
          </a:p>
        </p:txBody>
      </p:sp>
    </p:spTree>
    <p:extLst>
      <p:ext uri="{BB962C8B-B14F-4D97-AF65-F5344CB8AC3E}">
        <p14:creationId xmlns:p14="http://schemas.microsoft.com/office/powerpoint/2010/main" val="17666261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382000" cy="1450757"/>
          </a:xfrm>
        </p:spPr>
        <p:txBody>
          <a:bodyPr>
            <a:noAutofit/>
          </a:bodyPr>
          <a:lstStyle/>
          <a:p>
            <a:pPr algn="ctr"/>
            <a:r>
              <a:rPr lang="en-US" sz="4000" b="1" dirty="0" smtClean="0">
                <a:solidFill>
                  <a:schemeClr val="accent2"/>
                </a:solidFill>
                <a:latin typeface="Georgia" panose="02040502050405020303" pitchFamily="18" charset="0"/>
              </a:rPr>
              <a:t>Illinois Demonstration Site: Chicago Public Schools</a:t>
            </a:r>
            <a:endParaRPr lang="en-US" sz="4000" b="1" dirty="0">
              <a:solidFill>
                <a:schemeClr val="accent2"/>
              </a:solidFill>
              <a:latin typeface="Georgia" panose="02040502050405020303" pitchFamily="18" charset="0"/>
            </a:endParaRPr>
          </a:p>
        </p:txBody>
      </p:sp>
      <p:sp>
        <p:nvSpPr>
          <p:cNvPr id="3" name="Content Placeholder 2"/>
          <p:cNvSpPr>
            <a:spLocks noGrp="1"/>
          </p:cNvSpPr>
          <p:nvPr>
            <p:ph idx="1"/>
          </p:nvPr>
        </p:nvSpPr>
        <p:spPr>
          <a:xfrm>
            <a:off x="533400" y="1981200"/>
            <a:ext cx="8229599" cy="4343400"/>
          </a:xfrm>
        </p:spPr>
        <p:txBody>
          <a:bodyPr>
            <a:noAutofit/>
          </a:bodyPr>
          <a:lstStyle/>
          <a:p>
            <a:r>
              <a:rPr lang="en-US" sz="2100" dirty="0" smtClean="0"/>
              <a:t>CPS is the largest district in Illinois and the third largest in the U.S.</a:t>
            </a:r>
          </a:p>
          <a:p>
            <a:r>
              <a:rPr lang="en-US" sz="2100" dirty="0" smtClean="0"/>
              <a:t>CPS serves just under 400,000 students in 660 schools.</a:t>
            </a:r>
          </a:p>
          <a:p>
            <a:r>
              <a:rPr lang="en-US" sz="2100" dirty="0" smtClean="0"/>
              <a:t>CPS student demographics include: 91% minority, 87% low income, 18% limited English, 14% IEP, and 5% homeless.</a:t>
            </a:r>
            <a:endParaRPr lang="en-US" sz="2100" dirty="0"/>
          </a:p>
          <a:p>
            <a:r>
              <a:rPr lang="en-US" sz="2100" dirty="0" smtClean="0"/>
              <a:t>The district invests heavily in leadership development including:</a:t>
            </a:r>
          </a:p>
          <a:p>
            <a:pPr marL="342900" indent="-279400">
              <a:buNone/>
            </a:pPr>
            <a:r>
              <a:rPr lang="en-US" sz="2100" dirty="0" smtClean="0"/>
              <a:t>1</a:t>
            </a:r>
            <a:r>
              <a:rPr lang="en-US" sz="2100" dirty="0"/>
              <a:t>. Preparing a pipeline of </a:t>
            </a:r>
            <a:r>
              <a:rPr lang="en-US" sz="2100" dirty="0" smtClean="0"/>
              <a:t>effective </a:t>
            </a:r>
            <a:r>
              <a:rPr lang="en-US" sz="2100" dirty="0"/>
              <a:t>school leaders </a:t>
            </a:r>
            <a:r>
              <a:rPr lang="en-US" sz="2100" dirty="0" smtClean="0"/>
              <a:t>through partnerships    with </a:t>
            </a:r>
            <a:r>
              <a:rPr lang="en-US" sz="2100" dirty="0"/>
              <a:t>selected principal preparation </a:t>
            </a:r>
            <a:r>
              <a:rPr lang="en-US" sz="2100" dirty="0" smtClean="0"/>
              <a:t>programs.</a:t>
            </a:r>
            <a:endParaRPr lang="en-US" sz="2100" dirty="0"/>
          </a:p>
          <a:p>
            <a:r>
              <a:rPr lang="en-US" sz="2100" dirty="0"/>
              <a:t>2. Rigorous screening of aspiring </a:t>
            </a:r>
            <a:r>
              <a:rPr lang="en-US" sz="2100" dirty="0" smtClean="0"/>
              <a:t>principals.</a:t>
            </a:r>
          </a:p>
          <a:p>
            <a:r>
              <a:rPr lang="en-US" sz="2100" dirty="0" smtClean="0"/>
              <a:t>3. Principal </a:t>
            </a:r>
            <a:r>
              <a:rPr lang="en-US" sz="2100" dirty="0"/>
              <a:t>mentoring </a:t>
            </a:r>
            <a:r>
              <a:rPr lang="en-US" sz="2100" dirty="0" smtClean="0"/>
              <a:t>(pre</a:t>
            </a:r>
            <a:r>
              <a:rPr lang="en-US" sz="2100" dirty="0"/>
              <a:t>- and in-</a:t>
            </a:r>
            <a:r>
              <a:rPr lang="en-US" sz="2100" dirty="0" smtClean="0"/>
              <a:t>service).</a:t>
            </a:r>
            <a:endParaRPr lang="en-US" sz="2100" dirty="0"/>
          </a:p>
          <a:p>
            <a:r>
              <a:rPr lang="en-US" sz="2100" dirty="0"/>
              <a:t>4. </a:t>
            </a:r>
            <a:r>
              <a:rPr lang="en-US" sz="2100" dirty="0" smtClean="0"/>
              <a:t>Extensive professional </a:t>
            </a:r>
            <a:r>
              <a:rPr lang="en-US" sz="2100" dirty="0"/>
              <a:t>development for </a:t>
            </a:r>
            <a:r>
              <a:rPr lang="en-US" sz="2100" dirty="0" smtClean="0"/>
              <a:t>school leaders.</a:t>
            </a:r>
            <a:endParaRPr lang="en-US" sz="2100" dirty="0"/>
          </a:p>
        </p:txBody>
      </p:sp>
    </p:spTree>
    <p:extLst>
      <p:ext uri="{BB962C8B-B14F-4D97-AF65-F5344CB8AC3E}">
        <p14:creationId xmlns:p14="http://schemas.microsoft.com/office/powerpoint/2010/main" val="1933600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2500" y="152400"/>
            <a:ext cx="7543800" cy="1450757"/>
          </a:xfrm>
        </p:spPr>
        <p:txBody>
          <a:bodyPr>
            <a:noAutofit/>
          </a:bodyPr>
          <a:lstStyle/>
          <a:p>
            <a:pPr algn="ctr"/>
            <a:r>
              <a:rPr lang="en-US" sz="4000" b="1" dirty="0" smtClean="0">
                <a:solidFill>
                  <a:schemeClr val="accent2"/>
                </a:solidFill>
                <a:latin typeface="Georgia" panose="02040502050405020303" pitchFamily="18" charset="0"/>
              </a:rPr>
              <a:t>Illinois Demonstration Site: Partners</a:t>
            </a:r>
            <a:endParaRPr lang="en-US" sz="4000" b="1" dirty="0">
              <a:solidFill>
                <a:schemeClr val="accent2"/>
              </a:solidFill>
              <a:latin typeface="Georgia" panose="02040502050405020303" pitchFamily="18" charset="0"/>
            </a:endParaRPr>
          </a:p>
        </p:txBody>
      </p:sp>
      <p:sp>
        <p:nvSpPr>
          <p:cNvPr id="3" name="Content Placeholder 2"/>
          <p:cNvSpPr>
            <a:spLocks noGrp="1"/>
          </p:cNvSpPr>
          <p:nvPr>
            <p:ph idx="1"/>
          </p:nvPr>
        </p:nvSpPr>
        <p:spPr>
          <a:xfrm>
            <a:off x="822959" y="1845734"/>
            <a:ext cx="7543801" cy="4478866"/>
          </a:xfrm>
        </p:spPr>
        <p:txBody>
          <a:bodyPr>
            <a:noAutofit/>
          </a:bodyPr>
          <a:lstStyle/>
          <a:p>
            <a:pPr>
              <a:lnSpc>
                <a:spcPct val="100000"/>
              </a:lnSpc>
              <a:spcBef>
                <a:spcPts val="0"/>
              </a:spcBef>
              <a:spcAft>
                <a:spcPts val="0"/>
              </a:spcAft>
            </a:pPr>
            <a:r>
              <a:rPr lang="en-US" b="1" dirty="0" smtClean="0"/>
              <a:t>Original District Partners in Principal Preparation:</a:t>
            </a:r>
          </a:p>
          <a:p>
            <a:pPr marL="342900" indent="-342900">
              <a:lnSpc>
                <a:spcPct val="100000"/>
              </a:lnSpc>
              <a:spcBef>
                <a:spcPts val="0"/>
              </a:spcBef>
              <a:spcAft>
                <a:spcPts val="0"/>
              </a:spcAft>
            </a:pPr>
            <a:endParaRPr lang="en-US" b="1" i="1" dirty="0"/>
          </a:p>
          <a:p>
            <a:pPr marL="342900" indent="-342900">
              <a:lnSpc>
                <a:spcPct val="100000"/>
              </a:lnSpc>
              <a:spcBef>
                <a:spcPts val="0"/>
              </a:spcBef>
              <a:spcAft>
                <a:spcPts val="0"/>
              </a:spcAft>
              <a:buFont typeface="Wingdings" charset="2"/>
              <a:buChar char="Ø"/>
            </a:pPr>
            <a:r>
              <a:rPr lang="en-US" b="1" i="1" dirty="0" smtClean="0"/>
              <a:t>New Leaders </a:t>
            </a:r>
            <a:r>
              <a:rPr lang="en-US" dirty="0" smtClean="0"/>
              <a:t>is a national non-profit with </a:t>
            </a:r>
            <a:r>
              <a:rPr lang="en-US" dirty="0"/>
              <a:t>a mission </a:t>
            </a:r>
            <a:r>
              <a:rPr lang="en-US" dirty="0" smtClean="0"/>
              <a:t>to improve student outcomes by </a:t>
            </a:r>
            <a:r>
              <a:rPr lang="en-US" dirty="0"/>
              <a:t>developing transformational school </a:t>
            </a:r>
            <a:r>
              <a:rPr lang="en-US" dirty="0" smtClean="0"/>
              <a:t>leaders through an intensive and authentic principal preparation program.</a:t>
            </a:r>
          </a:p>
          <a:p>
            <a:pPr marL="342900" indent="-342900">
              <a:lnSpc>
                <a:spcPct val="100000"/>
              </a:lnSpc>
              <a:spcBef>
                <a:spcPts val="0"/>
              </a:spcBef>
              <a:spcAft>
                <a:spcPts val="0"/>
              </a:spcAft>
              <a:buFont typeface="Wingdings" charset="2"/>
              <a:buChar char="Ø"/>
            </a:pPr>
            <a:endParaRPr lang="en-US" dirty="0" smtClean="0"/>
          </a:p>
          <a:p>
            <a:pPr marL="342900" indent="-342900">
              <a:lnSpc>
                <a:spcPct val="100000"/>
              </a:lnSpc>
              <a:spcBef>
                <a:spcPts val="0"/>
              </a:spcBef>
              <a:spcAft>
                <a:spcPts val="0"/>
              </a:spcAft>
              <a:buFont typeface="Wingdings" charset="2"/>
              <a:buChar char="Ø"/>
            </a:pPr>
            <a:r>
              <a:rPr lang="en-US" b="1" i="1" dirty="0" smtClean="0"/>
              <a:t>UIC</a:t>
            </a:r>
            <a:r>
              <a:rPr lang="en-US" dirty="0" smtClean="0"/>
              <a:t> is a public university with an urban-focused principal preparation program designed around a five year </a:t>
            </a:r>
            <a:r>
              <a:rPr lang="en-US" dirty="0" err="1" smtClean="0"/>
              <a:t>EdD</a:t>
            </a:r>
            <a:r>
              <a:rPr lang="en-US" dirty="0" smtClean="0"/>
              <a:t> program.</a:t>
            </a:r>
          </a:p>
          <a:p>
            <a:pPr marL="0" indent="0">
              <a:lnSpc>
                <a:spcPct val="100000"/>
              </a:lnSpc>
              <a:spcBef>
                <a:spcPts val="0"/>
              </a:spcBef>
              <a:spcAft>
                <a:spcPts val="0"/>
              </a:spcAft>
              <a:buNone/>
            </a:pPr>
            <a:endParaRPr lang="en-US" dirty="0"/>
          </a:p>
          <a:p>
            <a:pPr marL="0" indent="0">
              <a:lnSpc>
                <a:spcPct val="100000"/>
              </a:lnSpc>
              <a:spcBef>
                <a:spcPts val="0"/>
              </a:spcBef>
              <a:spcAft>
                <a:spcPts val="0"/>
              </a:spcAft>
              <a:buNone/>
            </a:pPr>
            <a:r>
              <a:rPr lang="en-US" dirty="0" smtClean="0"/>
              <a:t>The initial partnerships between CPS and select principal preparation programs began in 2001.</a:t>
            </a:r>
          </a:p>
          <a:p>
            <a:pPr marL="0" indent="0">
              <a:lnSpc>
                <a:spcPct val="100000"/>
              </a:lnSpc>
              <a:spcBef>
                <a:spcPts val="0"/>
              </a:spcBef>
              <a:spcAft>
                <a:spcPts val="0"/>
              </a:spcAft>
              <a:buNone/>
            </a:pPr>
            <a:endParaRPr lang="en-US" dirty="0"/>
          </a:p>
          <a:p>
            <a:pPr marL="0" indent="0">
              <a:lnSpc>
                <a:spcPct val="100000"/>
              </a:lnSpc>
              <a:spcBef>
                <a:spcPts val="0"/>
              </a:spcBef>
              <a:spcAft>
                <a:spcPts val="0"/>
              </a:spcAft>
              <a:buNone/>
            </a:pPr>
            <a:r>
              <a:rPr lang="en-US" dirty="0" smtClean="0"/>
              <a:t>Partnerships began organically and have grown into a very formal structure: the Chicago Leadership Collaborative, launched in 2015.</a:t>
            </a:r>
            <a:endParaRPr lang="en-US" dirty="0"/>
          </a:p>
        </p:txBody>
      </p:sp>
    </p:spTree>
    <p:extLst>
      <p:ext uri="{BB962C8B-B14F-4D97-AF65-F5344CB8AC3E}">
        <p14:creationId xmlns:p14="http://schemas.microsoft.com/office/powerpoint/2010/main" val="248119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86604"/>
            <a:ext cx="8915400" cy="1450757"/>
          </a:xfrm>
        </p:spPr>
        <p:txBody>
          <a:bodyPr>
            <a:noAutofit/>
          </a:bodyPr>
          <a:lstStyle/>
          <a:p>
            <a:pPr algn="ctr"/>
            <a:r>
              <a:rPr lang="en-US" sz="3600" b="1" dirty="0" smtClean="0">
                <a:solidFill>
                  <a:schemeClr val="accent2"/>
                </a:solidFill>
                <a:latin typeface="Georgia" panose="02040502050405020303" pitchFamily="18" charset="0"/>
              </a:rPr>
              <a:t>CPS Partnerships with New Leaders-Chicago and the University of Illinois-Chicago: What They </a:t>
            </a:r>
            <a:r>
              <a:rPr lang="en-US" sz="3600" b="1" dirty="0">
                <a:solidFill>
                  <a:schemeClr val="accent2"/>
                </a:solidFill>
                <a:latin typeface="Georgia" panose="02040502050405020303" pitchFamily="18" charset="0"/>
              </a:rPr>
              <a:t>D</a:t>
            </a:r>
            <a:r>
              <a:rPr lang="en-US" sz="3600" b="1" dirty="0" smtClean="0">
                <a:solidFill>
                  <a:schemeClr val="accent2"/>
                </a:solidFill>
                <a:latin typeface="Georgia" panose="02040502050405020303" pitchFamily="18" charset="0"/>
              </a:rPr>
              <a:t>o</a:t>
            </a:r>
            <a:endParaRPr lang="en-US" sz="3600" b="1" dirty="0">
              <a:solidFill>
                <a:schemeClr val="accent2"/>
              </a:solidFill>
              <a:latin typeface="Georgia" panose="02040502050405020303" pitchFamily="18" charset="0"/>
            </a:endParaRPr>
          </a:p>
        </p:txBody>
      </p:sp>
      <p:sp>
        <p:nvSpPr>
          <p:cNvPr id="3" name="Content Placeholder 2"/>
          <p:cNvSpPr>
            <a:spLocks noGrp="1"/>
          </p:cNvSpPr>
          <p:nvPr>
            <p:ph idx="1"/>
          </p:nvPr>
        </p:nvSpPr>
        <p:spPr>
          <a:xfrm>
            <a:off x="685800" y="1845734"/>
            <a:ext cx="7924799" cy="4555066"/>
          </a:xfrm>
        </p:spPr>
        <p:txBody>
          <a:bodyPr>
            <a:normAutofit fontScale="92500" lnSpcReduction="20000"/>
          </a:bodyPr>
          <a:lstStyle/>
          <a:p>
            <a:pPr marL="228600" indent="-228600">
              <a:buFont typeface="Wingdings" charset="2"/>
              <a:buChar char="Ø"/>
            </a:pPr>
            <a:r>
              <a:rPr lang="en-US" dirty="0" smtClean="0"/>
              <a:t>CPS officials and Preparation Partners work together to recruit and select roughly </a:t>
            </a:r>
            <a:r>
              <a:rPr lang="en-US" dirty="0"/>
              <a:t>3</a:t>
            </a:r>
            <a:r>
              <a:rPr lang="en-US" dirty="0" smtClean="0"/>
              <a:t>0-40 high potential teacher leaders for participation in full time/full semester principal internships (annually).</a:t>
            </a:r>
          </a:p>
          <a:p>
            <a:pPr marL="228600" indent="-228600">
              <a:buFont typeface="Wingdings" charset="2"/>
              <a:buChar char="Ø"/>
            </a:pPr>
            <a:r>
              <a:rPr lang="en-US" dirty="0" smtClean="0"/>
              <a:t>CPS pays the salary and benefits of the principal candidates to complete a full time/full year principal internship.</a:t>
            </a:r>
          </a:p>
          <a:p>
            <a:pPr marL="228600" indent="-228600">
              <a:buFont typeface="Wingdings" charset="2"/>
              <a:buChar char="Ø"/>
            </a:pPr>
            <a:r>
              <a:rPr lang="en-US" dirty="0" smtClean="0"/>
              <a:t>The preparation programs provide coursework, supervision and coaching, and faculty from the program collaborate with CPS officials on the continuous improvement process.</a:t>
            </a:r>
          </a:p>
          <a:p>
            <a:pPr marL="228600" indent="-228600">
              <a:buFont typeface="Wingdings" charset="2"/>
              <a:buChar char="Ø"/>
            </a:pPr>
            <a:r>
              <a:rPr lang="en-US" dirty="0" smtClean="0"/>
              <a:t>The district and partners collaboratively identify placement sites for the principal candidates to complete the internship.</a:t>
            </a:r>
          </a:p>
          <a:p>
            <a:pPr marL="228600" indent="-228600">
              <a:buFont typeface="Wingdings" charset="2"/>
              <a:buChar char="Ø"/>
            </a:pPr>
            <a:r>
              <a:rPr lang="en-US" dirty="0" smtClean="0"/>
              <a:t>Dual mentoring and supervision is provided by the CPS host principal and faculty supervisor from the preparation program.</a:t>
            </a:r>
          </a:p>
          <a:p>
            <a:pPr marL="228600" indent="-228600">
              <a:buFont typeface="Wingdings" charset="2"/>
              <a:buChar char="Ø"/>
            </a:pPr>
            <a:r>
              <a:rPr lang="en-US" dirty="0" smtClean="0"/>
              <a:t>Assessment of intern performance is completed jointly by the host principal and faculty supervisor.</a:t>
            </a:r>
          </a:p>
          <a:p>
            <a:pPr marL="228600" indent="-228600">
              <a:buFont typeface="Wingdings" charset="2"/>
              <a:buChar char="Ø"/>
            </a:pPr>
            <a:r>
              <a:rPr lang="en-US" dirty="0" smtClean="0"/>
              <a:t>Faculty and host principals work with interns to assist them in securing positions upon completion of the internship.</a:t>
            </a:r>
            <a:endParaRPr lang="en-US" dirty="0"/>
          </a:p>
        </p:txBody>
      </p:sp>
    </p:spTree>
    <p:extLst>
      <p:ext uri="{BB962C8B-B14F-4D97-AF65-F5344CB8AC3E}">
        <p14:creationId xmlns:p14="http://schemas.microsoft.com/office/powerpoint/2010/main" val="8091838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smtClean="0">
                <a:solidFill>
                  <a:schemeClr val="accent2"/>
                </a:solidFill>
                <a:latin typeface="Georgia" panose="02040502050405020303" pitchFamily="18" charset="0"/>
              </a:rPr>
              <a:t>CPS/New Leaders/UIC Outcomes</a:t>
            </a:r>
            <a:endParaRPr lang="en-US" sz="4000" b="1" dirty="0">
              <a:solidFill>
                <a:schemeClr val="accent2"/>
              </a:solidFill>
              <a:latin typeface="Georgia" panose="02040502050405020303" pitchFamily="18" charset="0"/>
            </a:endParaRPr>
          </a:p>
        </p:txBody>
      </p:sp>
      <p:sp>
        <p:nvSpPr>
          <p:cNvPr id="3" name="Content Placeholder 2"/>
          <p:cNvSpPr>
            <a:spLocks noGrp="1"/>
          </p:cNvSpPr>
          <p:nvPr>
            <p:ph idx="1"/>
          </p:nvPr>
        </p:nvSpPr>
        <p:spPr/>
        <p:txBody>
          <a:bodyPr>
            <a:normAutofit lnSpcReduction="10000"/>
          </a:bodyPr>
          <a:lstStyle/>
          <a:p>
            <a:r>
              <a:rPr lang="en-US" sz="2200" dirty="0" smtClean="0"/>
              <a:t>Impact on the District: Between 2001-2015:  New Leaders and UIC have supplied </a:t>
            </a:r>
            <a:r>
              <a:rPr lang="en-US" sz="2200" dirty="0"/>
              <a:t>the district with over 270 </a:t>
            </a:r>
            <a:r>
              <a:rPr lang="en-US" sz="2200" dirty="0" smtClean="0"/>
              <a:t>principals</a:t>
            </a:r>
            <a:r>
              <a:rPr lang="en-US" sz="2200" dirty="0"/>
              <a:t>, directly </a:t>
            </a:r>
            <a:r>
              <a:rPr lang="en-US" sz="2200" dirty="0" smtClean="0"/>
              <a:t>impacting over </a:t>
            </a:r>
            <a:r>
              <a:rPr lang="en-US" sz="2200" dirty="0"/>
              <a:t>130,000 </a:t>
            </a:r>
            <a:r>
              <a:rPr lang="en-US" sz="2200" dirty="0" smtClean="0"/>
              <a:t>students.</a:t>
            </a:r>
          </a:p>
          <a:p>
            <a:r>
              <a:rPr lang="en-US" sz="2200" dirty="0" smtClean="0"/>
              <a:t>UIC &amp; NL  led schools are outperforming CPS averages on numerous measures (from 2015 data):</a:t>
            </a:r>
          </a:p>
          <a:p>
            <a:pPr marL="228600" indent="-228600">
              <a:buFont typeface="Wingdings" charset="2"/>
              <a:buChar char="Ø"/>
            </a:pPr>
            <a:r>
              <a:rPr lang="en-US" sz="2200" dirty="0" smtClean="0"/>
              <a:t>NWEA MAP Growth in Math (66% vs. 69%) and Reading (58% vs. 60%).</a:t>
            </a:r>
          </a:p>
          <a:p>
            <a:pPr marL="228600" indent="-228600">
              <a:buFont typeface="Wingdings" charset="2"/>
              <a:buChar char="Ø"/>
            </a:pPr>
            <a:r>
              <a:rPr lang="en-US" sz="2200" dirty="0" smtClean="0"/>
              <a:t>Percent of Freshman on Track (59% vs. 84%). </a:t>
            </a:r>
          </a:p>
          <a:p>
            <a:pPr marL="228600" indent="-228600">
              <a:buFont typeface="Wingdings" charset="2"/>
              <a:buChar char="Ø"/>
            </a:pPr>
            <a:r>
              <a:rPr lang="en-US" sz="2200" dirty="0" smtClean="0"/>
              <a:t>High School Graduation (68% vs. 70%) – with the impact even greater in schools with 90% low income and 90% minority (69% vs. 87%).</a:t>
            </a:r>
          </a:p>
          <a:p>
            <a:endParaRPr lang="en-US" dirty="0" smtClean="0">
              <a:latin typeface="Georgia" panose="02040502050405020303" pitchFamily="18" charset="0"/>
            </a:endParaRPr>
          </a:p>
          <a:p>
            <a:endParaRPr lang="en-US" dirty="0" smtClean="0"/>
          </a:p>
          <a:p>
            <a:endParaRPr lang="en-US" dirty="0" smtClean="0"/>
          </a:p>
          <a:p>
            <a:endParaRPr lang="en-US" dirty="0"/>
          </a:p>
        </p:txBody>
      </p:sp>
    </p:spTree>
    <p:extLst>
      <p:ext uri="{BB962C8B-B14F-4D97-AF65-F5344CB8AC3E}">
        <p14:creationId xmlns:p14="http://schemas.microsoft.com/office/powerpoint/2010/main" val="236286465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7.0&quot;&gt;&lt;object type=&quot;1&quot; unique_id=&quot;10001&quot;&gt;&lt;object type=&quot;2&quot; unique_id=&quot;10002&quot;&gt;&lt;object type=&quot;3&quot; unique_id=&quot;10003&quot;&gt;&lt;property id=&quot;20148&quot; value=&quot;5&quot;/&gt;&lt;property id=&quot;20300&quot; value=&quot;Slide 1&quot;/&gt;&lt;property id=&quot;20307&quot; value=&quot;279&quot;/&gt;&lt;/object&gt;&lt;object type=&quot;3&quot; unique_id=&quot;10004&quot;&gt;&lt;property id=&quot;20148&quot; value=&quot;5&quot;/&gt;&lt;property id=&quot;20300&quot; value=&quot;Slide 2 - &amp;quot;Partners and Partnerships&amp;quot;&quot;/&gt;&lt;property id=&quot;20307&quot; value=&quot;268&quot;/&gt;&lt;/object&gt;&lt;object type=&quot;3&quot; unique_id=&quot;10005&quot;&gt;&lt;property id=&quot;20148&quot; value=&quot;5&quot;/&gt;&lt;property id=&quot;20300&quot; value=&quot;Slide 3&quot;/&gt;&lt;property id=&quot;20307&quot; value=&quot;265&quot;/&gt;&lt;/object&gt;&lt;object type=&quot;3&quot; unique_id=&quot;10006&quot;&gt;&lt;property id=&quot;20148&quot; value=&quot;5&quot;/&gt;&lt;property id=&quot;20300&quot; value=&quot;Slide 4 - &amp;quot;Impact on Preparation Programs&amp;quot;&quot;/&gt;&lt;property id=&quot;20307&quot; value=&quot;275&quot;/&gt;&lt;/object&gt;&lt;object type=&quot;3&quot; unique_id=&quot;10007&quot;&gt;&lt;property id=&quot;20148&quot; value=&quot;5&quot;/&gt;&lt;property id=&quot;20300&quot; value=&quot;Slide 5 - &amp;quot;&amp;#x0D;&amp;#x0A;&amp;#x0D;&amp;#x0A;&amp;#x0D;&amp;#x0A;&amp;#x0D;&amp;#x0A;Impact on Partner Districts&amp;quot;&quot;/&gt;&lt;property id=&quot;20307&quot; value=&quot;276&quot;/&gt;&lt;/object&gt;&lt;object type=&quot;3&quot; unique_id=&quot;10008&quot;&gt;&lt;property id=&quot;20148&quot; value=&quot;5&quot;/&gt;&lt;property id=&quot;20300&quot; value=&quot;Slide 6 - &amp;quot;&amp;#x0D;&amp;#x0A;&amp;#x0D;&amp;#x0A;&amp;#x0D;&amp;#x0A;&amp;#x0D;&amp;#x0A;&amp;#x0D;&amp;#x0A;&amp;#x0D;&amp;#x0A;Illinois’ New State Requirements&amp;quot;&quot;/&gt;&lt;property id=&quot;20307&quot; value=&quot;282&quot;/&gt;&lt;/object&gt;&lt;object type=&quot;3&quot; unique_id=&quot;10009&quot;&gt;&lt;property id=&quot;20148&quot; value=&quot;5&quot;/&gt;&lt;property id=&quot;20300&quot; value=&quot;Slide 7 - &amp;quot;Full Time Internship Model&amp;#x0D;&amp;#x0A;&amp;quot;&quot;/&gt;&lt;property id=&quot;20307&quot; value=&quot;283&quot;/&gt;&lt;/object&gt;&lt;object type=&quot;3&quot; unique_id=&quot;10010&quot;&gt;&lt;property id=&quot;20148&quot; value=&quot;5&quot;/&gt;&lt;property id=&quot;20300&quot; value=&quot;Slide 8 - &amp;quot;IL-PART Satisfaction Survey&amp;#x0D;&amp;#x0A;&amp;#x0D;&amp;#x0A;&amp;quot;&quot;/&gt;&lt;property id=&quot;20307&quot; value=&quot;285&quot;/&gt;&lt;/object&gt;&lt;object type=&quot;3&quot; unique_id=&quot;10011&quot;&gt;&lt;property id=&quot;20148&quot; value=&quot;5&quot;/&gt;&lt;property id=&quot;20300&quot; value=&quot;Slide 9 - &amp;quot;&amp;#x0D;&amp;#x0A;&amp;#x0D;&amp;#x0A;&amp;#x0D;&amp;#x0A;&amp;#x0D;&amp;#x0A;&amp;#x0D;&amp;#x0A;&amp;#x0D;&amp;#x0A;80 percent of respondents strongly agreed that their full time internship experience provided them with oppor&quot;/&gt;&lt;property id=&quot;20307&quot; value=&quot;291&quot;/&gt;&lt;/object&gt;&lt;object type=&quot;3&quot; unique_id=&quot;10012&quot;&gt;&lt;property id=&quot;20148&quot; value=&quot;5&quot;/&gt;&lt;property id=&quot;20300&quot; value=&quot;Slide 10 - &amp;quot;Satisfaction among traditional candidates also high…&amp;quot;&quot;/&gt;&lt;property id=&quot;20307&quot; value=&quot;295&quot;/&gt;&lt;/object&gt;&lt;object type=&quot;3&quot; unique_id=&quot;10013&quot;&gt;&lt;property id=&quot;20148&quot; value=&quot;5&quot;/&gt;&lt;property id=&quot;20300&quot; value=&quot;Slide 11 - &amp;quot;Perceptions of Principal Candidate Preparedness by Faculty Supervisor and Principal Mentor&amp;quot;&quot;/&gt;&lt;property id=&quot;20307&quot; value=&quot;292&quot;/&gt;&lt;/object&gt;&lt;object type=&quot;3&quot; unique_id=&quot;10014&quot;&gt;&lt;property id=&quot;20148&quot; value=&quot;5&quot;/&gt;&lt;property id=&quot;20300&quot; value=&quot;Slide 12 - &amp;quot;&amp;#x0D;&amp;#x0A;&amp;#x0D;&amp;#x0A;Purpose of IL-PART Symposium&amp;quot;&quot;/&gt;&lt;property id=&quot;20307&quot; value=&quot;288&quot;/&gt;&lt;/object&gt;&lt;object type=&quot;3&quot; unique_id=&quot;10015&quot;&gt;&lt;property id=&quot;20148&quot; value=&quot;5&quot;/&gt;&lt;property id=&quot;20300&quot; value=&quot;Slide 13 - &amp;quot;Strands Designed for Your Needs&amp;#x0D;&amp;#x0A;&amp;quot;&quot;/&gt;&lt;property id=&quot;20307&quot; value=&quot;289&quot;/&gt;&lt;/object&gt;&lt;object type=&quot;3&quot; unique_id=&quot;10016&quot;&gt;&lt;property id=&quot;20148&quot; value=&quot;5&quot;/&gt;&lt;property id=&quot;20300&quot; value=&quot;Slide 14 - &amp;quot;Follow the Work &amp;quot;&quot;/&gt;&lt;property id=&quot;20307&quot; value=&quot;294&quot;/&gt;&lt;/object&gt;&lt;/object&gt;&lt;object type=&quot;8&quot; unique_id=&quot;10032&quot;&gt;&lt;/object&gt;&lt;/object&gt;&lt;/database&gt;"/>
  <p:tag name="MMPROD_NEXTUNIQUEID" val="10009"/>
  <p:tag name="SECTOMILLISECCONVERTED" val="1"/>
</p:tagLst>
</file>

<file path=ppt/theme/theme1.xml><?xml version="1.0" encoding="utf-8"?>
<a:theme xmlns:a="http://schemas.openxmlformats.org/drawingml/2006/main" name="Retrospect">
  <a:themeElements>
    <a:clrScheme name="Custom 6">
      <a:dk1>
        <a:sysClr val="windowText" lastClr="000000"/>
      </a:dk1>
      <a:lt1>
        <a:sysClr val="window" lastClr="FFFFFF"/>
      </a:lt1>
      <a:dk2>
        <a:srgbClr val="696464"/>
      </a:dk2>
      <a:lt2>
        <a:srgbClr val="E9E5DC"/>
      </a:lt2>
      <a:accent1>
        <a:srgbClr val="595959"/>
      </a:accent1>
      <a:accent2>
        <a:srgbClr val="8A0000"/>
      </a:accent2>
      <a:accent3>
        <a:srgbClr val="A28E6A"/>
      </a:accent3>
      <a:accent4>
        <a:srgbClr val="956251"/>
      </a:accent4>
      <a:accent5>
        <a:srgbClr val="918485"/>
      </a:accent5>
      <a:accent6>
        <a:srgbClr val="855D5D"/>
      </a:accent6>
      <a:hlink>
        <a:srgbClr val="CC9900"/>
      </a:hlink>
      <a:folHlink>
        <a:srgbClr val="96A9A9"/>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xmlns="" name="Retrospect" id="{5F128B03-DCCA-4EEB-AB3B-CF2899314A46}" vid="{02006FA4-1611-4B07-AF7F-85CF6D20EB3E}"/>
    </a:ext>
  </a:extLst>
</a:theme>
</file>

<file path=ppt/theme/theme2.xml><?xml version="1.0" encoding="utf-8"?>
<a:theme xmlns:a="http://schemas.openxmlformats.org/drawingml/2006/main" name="1_Retrospect">
  <a:themeElements>
    <a:clrScheme name="Custom 6">
      <a:dk1>
        <a:sysClr val="windowText" lastClr="000000"/>
      </a:dk1>
      <a:lt1>
        <a:sysClr val="window" lastClr="FFFFFF"/>
      </a:lt1>
      <a:dk2>
        <a:srgbClr val="696464"/>
      </a:dk2>
      <a:lt2>
        <a:srgbClr val="E9E5DC"/>
      </a:lt2>
      <a:accent1>
        <a:srgbClr val="595959"/>
      </a:accent1>
      <a:accent2>
        <a:srgbClr val="8A0000"/>
      </a:accent2>
      <a:accent3>
        <a:srgbClr val="A28E6A"/>
      </a:accent3>
      <a:accent4>
        <a:srgbClr val="956251"/>
      </a:accent4>
      <a:accent5>
        <a:srgbClr val="918485"/>
      </a:accent5>
      <a:accent6>
        <a:srgbClr val="855D5D"/>
      </a:accent6>
      <a:hlink>
        <a:srgbClr val="CC9900"/>
      </a:hlink>
      <a:folHlink>
        <a:srgbClr val="96A9A9"/>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xmlns="" name="Retrospect" id="{5F128B03-DCCA-4EEB-AB3B-CF2899314A46}" vid="{02006FA4-1611-4B07-AF7F-85CF6D20EB3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_AIR 2015 Corporate Colors">
    <a:dk1>
      <a:srgbClr val="000000"/>
    </a:dk1>
    <a:lt1>
      <a:srgbClr val="FFFFFF"/>
    </a:lt1>
    <a:dk2>
      <a:srgbClr val="003462"/>
    </a:dk2>
    <a:lt2>
      <a:srgbClr val="D4D4D4"/>
    </a:lt2>
    <a:accent1>
      <a:srgbClr val="4B76A0"/>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_AIR 2015 Corporate Colors">
    <a:dk1>
      <a:srgbClr val="000000"/>
    </a:dk1>
    <a:lt1>
      <a:srgbClr val="FFFFFF"/>
    </a:lt1>
    <a:dk2>
      <a:srgbClr val="003462"/>
    </a:dk2>
    <a:lt2>
      <a:srgbClr val="D4D4D4"/>
    </a:lt2>
    <a:accent1>
      <a:srgbClr val="4B76A0"/>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_AIR 2015 Corporate Colors">
    <a:dk1>
      <a:srgbClr val="000000"/>
    </a:dk1>
    <a:lt1>
      <a:srgbClr val="FFFFFF"/>
    </a:lt1>
    <a:dk2>
      <a:srgbClr val="003462"/>
    </a:dk2>
    <a:lt2>
      <a:srgbClr val="D4D4D4"/>
    </a:lt2>
    <a:accent1>
      <a:srgbClr val="4B76A0"/>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_AIR 2015 Corporate Colors">
    <a:dk1>
      <a:srgbClr val="000000"/>
    </a:dk1>
    <a:lt1>
      <a:srgbClr val="FFFFFF"/>
    </a:lt1>
    <a:dk2>
      <a:srgbClr val="003462"/>
    </a:dk2>
    <a:lt2>
      <a:srgbClr val="D4D4D4"/>
    </a:lt2>
    <a:accent1>
      <a:srgbClr val="4B76A0"/>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_AIR 2015 Corporate Colors">
    <a:dk1>
      <a:srgbClr val="000000"/>
    </a:dk1>
    <a:lt1>
      <a:srgbClr val="FFFFFF"/>
    </a:lt1>
    <a:dk2>
      <a:srgbClr val="003462"/>
    </a:dk2>
    <a:lt2>
      <a:srgbClr val="D4D4D4"/>
    </a:lt2>
    <a:accent1>
      <a:srgbClr val="4B76A0"/>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_AIR 2015 Corporate Colors">
    <a:dk1>
      <a:srgbClr val="000000"/>
    </a:dk1>
    <a:lt1>
      <a:srgbClr val="FFFFFF"/>
    </a:lt1>
    <a:dk2>
      <a:srgbClr val="003462"/>
    </a:dk2>
    <a:lt2>
      <a:srgbClr val="D4D4D4"/>
    </a:lt2>
    <a:accent1>
      <a:srgbClr val="4B76A0"/>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1999</TotalTime>
  <Words>2730</Words>
  <Application>Microsoft Office PowerPoint</Application>
  <PresentationFormat>On-screen Show (4:3)</PresentationFormat>
  <Paragraphs>367</Paragraphs>
  <Slides>48</Slides>
  <Notes>41</Notes>
  <HiddenSlides>0</HiddenSlides>
  <MMClips>0</MMClips>
  <ScaleCrop>false</ScaleCrop>
  <HeadingPairs>
    <vt:vector size="4" baseType="variant">
      <vt:variant>
        <vt:lpstr>Theme</vt:lpstr>
      </vt:variant>
      <vt:variant>
        <vt:i4>2</vt:i4>
      </vt:variant>
      <vt:variant>
        <vt:lpstr>Slide Titles</vt:lpstr>
      </vt:variant>
      <vt:variant>
        <vt:i4>48</vt:i4>
      </vt:variant>
    </vt:vector>
  </HeadingPairs>
  <TitlesOfParts>
    <vt:vector size="50" baseType="lpstr">
      <vt:lpstr>Retrospect</vt:lpstr>
      <vt:lpstr>1_Retrospect</vt:lpstr>
      <vt:lpstr>PowerPoint Presentation</vt:lpstr>
      <vt:lpstr>State Requirements for Illinois Principal Preparation Internships</vt:lpstr>
      <vt:lpstr>                Key Elements of         Principal Preparation Legislation</vt:lpstr>
      <vt:lpstr>      Illinois’ New State Internship Requirements </vt:lpstr>
      <vt:lpstr>Illinois’ State Requirements Based on Two Evidenced-Based Models in Chicago</vt:lpstr>
      <vt:lpstr>Illinois Demonstration Site: Chicago Public Schools</vt:lpstr>
      <vt:lpstr>Illinois Demonstration Site: Partners</vt:lpstr>
      <vt:lpstr>CPS Partnerships with New Leaders-Chicago and the University of Illinois-Chicago: What They Do</vt:lpstr>
      <vt:lpstr>CPS/New Leaders/UIC Outcomes</vt:lpstr>
      <vt:lpstr>CPS/New Leaders/UIC Strategy</vt:lpstr>
      <vt:lpstr>Another Innovative Model: Full Time/Full Semester Internship</vt:lpstr>
      <vt:lpstr>IL-PART Grant</vt:lpstr>
      <vt:lpstr>PowerPoint Presentation</vt:lpstr>
      <vt:lpstr>Full Time Internship Model</vt:lpstr>
      <vt:lpstr>IL-PART Satisfaction Survey</vt:lpstr>
      <vt:lpstr>Mentor Principal Perspectives: Candidates Participation in Internship Experiences (n = 20)</vt:lpstr>
      <vt:lpstr>Faculty Supervisor Perspective: Candidates Participation in Internship Experiences (n = 8)</vt:lpstr>
      <vt:lpstr>     Traditional Yearlong Candidate Internship Activities (n =17) </vt:lpstr>
      <vt:lpstr>Mentor Principal Matching</vt:lpstr>
      <vt:lpstr>Internship Matching</vt:lpstr>
      <vt:lpstr>Experience With Mentor Principal Supervision</vt:lpstr>
      <vt:lpstr>Frequency of Observations</vt:lpstr>
      <vt:lpstr> Number of Formal Mentor Principal Observations: Full-Time, Full Semester Candidates (n = 4) and Traditional Yearlong Candidates (n = 9) </vt:lpstr>
      <vt:lpstr>The New Internship Requirements from a University Perspective</vt:lpstr>
      <vt:lpstr>Internship Requirements </vt:lpstr>
      <vt:lpstr>Internship Requirements </vt:lpstr>
      <vt:lpstr>Internship Requirements</vt:lpstr>
      <vt:lpstr>Internship Requirements</vt:lpstr>
      <vt:lpstr>Internship Requirements </vt:lpstr>
      <vt:lpstr>Internship Requirements </vt:lpstr>
      <vt:lpstr>Traditional Model (Non-IL-PART Schools)</vt:lpstr>
      <vt:lpstr>Benefits of the Partnership Model</vt:lpstr>
      <vt:lpstr>Together, We’re Better</vt:lpstr>
      <vt:lpstr>What Does This Look Like at District Level?</vt:lpstr>
      <vt:lpstr>PowerPoint Presentation</vt:lpstr>
      <vt:lpstr>Training for All  QPS Administrators</vt:lpstr>
      <vt:lpstr>Resources for All  QPS Administrators</vt:lpstr>
      <vt:lpstr>The Intentional Internship </vt:lpstr>
      <vt:lpstr>PowerPoint Presentation</vt:lpstr>
      <vt:lpstr>PowerPoint Presentation</vt:lpstr>
      <vt:lpstr>A Culture &amp; Continuum</vt:lpstr>
      <vt:lpstr>New School Leaders in Year 1-3  Receive Internal &amp; External Support</vt:lpstr>
      <vt:lpstr>PowerPoint Presentation</vt:lpstr>
      <vt:lpstr>Post  Completion Impact</vt:lpstr>
      <vt:lpstr>Goals for Next Year</vt:lpstr>
      <vt:lpstr>IL-PART Web Site: www.ilpart.org</vt:lpstr>
      <vt:lpstr>Questions?</vt:lpstr>
      <vt:lpstr>Follow the Work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test</dc:creator>
  <cp:lastModifiedBy>Kenneth Turner</cp:lastModifiedBy>
  <cp:revision>132</cp:revision>
  <cp:lastPrinted>2016-10-13T19:50:41Z</cp:lastPrinted>
  <dcterms:created xsi:type="dcterms:W3CDTF">2015-09-30T17:01:28Z</dcterms:created>
  <dcterms:modified xsi:type="dcterms:W3CDTF">2016-11-21T20:22:06Z</dcterms:modified>
</cp:coreProperties>
</file>