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1" r:id="rId3"/>
    <p:sldId id="338" r:id="rId4"/>
    <p:sldId id="416" r:id="rId5"/>
    <p:sldId id="410" r:id="rId6"/>
    <p:sldId id="339" r:id="rId7"/>
    <p:sldId id="343" r:id="rId8"/>
    <p:sldId id="428" r:id="rId9"/>
    <p:sldId id="419" r:id="rId10"/>
    <p:sldId id="420" r:id="rId11"/>
    <p:sldId id="411" r:id="rId12"/>
    <p:sldId id="413" r:id="rId13"/>
    <p:sldId id="412" r:id="rId14"/>
    <p:sldId id="414" r:id="rId15"/>
    <p:sldId id="415" r:id="rId16"/>
    <p:sldId id="427" r:id="rId17"/>
    <p:sldId id="417" r:id="rId18"/>
    <p:sldId id="425" r:id="rId19"/>
    <p:sldId id="421" r:id="rId20"/>
    <p:sldId id="424" r:id="rId21"/>
    <p:sldId id="423" r:id="rId22"/>
    <p:sldId id="422" r:id="rId23"/>
    <p:sldId id="429" r:id="rId24"/>
    <p:sldId id="430" r:id="rId25"/>
    <p:sldId id="431" r:id="rId26"/>
    <p:sldId id="426" r:id="rId27"/>
    <p:sldId id="372" r:id="rId28"/>
    <p:sldId id="390" r:id="rId29"/>
    <p:sldId id="391" r:id="rId30"/>
    <p:sldId id="406" r:id="rId31"/>
    <p:sldId id="392" r:id="rId32"/>
    <p:sldId id="407" r:id="rId33"/>
    <p:sldId id="393" r:id="rId34"/>
    <p:sldId id="408" r:id="rId35"/>
    <p:sldId id="394" r:id="rId36"/>
    <p:sldId id="409" r:id="rId37"/>
    <p:sldId id="395" r:id="rId38"/>
    <p:sldId id="405" r:id="rId39"/>
    <p:sldId id="373" r:id="rId40"/>
    <p:sldId id="375" r:id="rId41"/>
    <p:sldId id="376" r:id="rId42"/>
    <p:sldId id="377" r:id="rId43"/>
    <p:sldId id="378" r:id="rId44"/>
    <p:sldId id="379" r:id="rId45"/>
    <p:sldId id="404" r:id="rId46"/>
    <p:sldId id="295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850" autoAdjust="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8FD68B-405D-4BCB-8004-12F9B45A01CA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02EC1C-DFD9-4560-8F85-EB4029084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79B-2452-4E53-B0F6-0BE10949B3B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F923-31F3-4220-B926-A33DEC165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F923-31F3-4220-B926-A33DEC1652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F923-31F3-4220-B926-A33DEC1652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4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4C9B-A06E-4C66-8880-2928C09E853D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44A7-B66F-4AFE-9CB5-BA489336ED47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F3AC-4E95-4749-8451-262659141CBC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0F7-A4B1-4D1C-9DC4-FACF545DF08C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B7A1-B516-4A2F-9A7F-29B88ADEBF5C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576-9B86-4127-96D7-9E3302CBFB93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3788-0CC0-40A2-AAF1-F41AF8B8A2E0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56FE-5593-46D8-A9DE-FD7B830610F8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F601-3BF2-4792-8EC9-387DA001AB71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6038-AEDF-49D6-925F-3B8D86B61244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A73-639A-4187-AEBB-78CEEB145F45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F7CB-044F-4EBE-82DA-94E355EE625F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uckduckgo.com/?q=paul+sings+nessum+dorma+idol&amp;t=hg&amp;atb=v103-5_f&amp;ia=videos&amp;iai=2I3Ha8PABz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35175"/>
            <a:ext cx="83820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Principal Preparation Project Advisory Team (Phase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4008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March 21, 2018</a:t>
            </a:r>
          </a:p>
        </p:txBody>
      </p:sp>
    </p:spTree>
    <p:extLst>
      <p:ext uri="{BB962C8B-B14F-4D97-AF65-F5344CB8AC3E}">
        <p14:creationId xmlns:p14="http://schemas.microsoft.com/office/powerpoint/2010/main" val="18644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3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1F7A-29B4-44D6-8A75-FBD05CDA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Logic Model Guidance </a:t>
            </a:r>
            <a:r>
              <a:rPr lang="en-US" sz="2400" dirty="0"/>
              <a:t>(RAND, 2017, </a:t>
            </a:r>
            <a:r>
              <a:rPr lang="en-US" sz="2400" dirty="0" err="1"/>
              <a:t>pg</a:t>
            </a:r>
            <a:r>
              <a:rPr lang="en-US" sz="2400" dirty="0"/>
              <a:t>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A89F-DDC3-41A2-B189-4C0092C2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9831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/>
              <a:t>A </a:t>
            </a:r>
            <a:r>
              <a:rPr lang="en-US" sz="3400" dirty="0">
                <a:highlight>
                  <a:srgbClr val="FFFF00"/>
                </a:highlight>
              </a:rPr>
              <a:t>logic model presents </a:t>
            </a:r>
            <a:r>
              <a:rPr lang="en-US" sz="2400" dirty="0"/>
              <a:t>a framework that identifies the </a:t>
            </a:r>
            <a:r>
              <a:rPr lang="en-US" sz="3400" dirty="0">
                <a:highlight>
                  <a:srgbClr val="FFFF00"/>
                </a:highlight>
              </a:rPr>
              <a:t>components of proposed strategy </a:t>
            </a:r>
            <a:r>
              <a:rPr lang="en-US" sz="2400" dirty="0"/>
              <a:t>(i.e., the includes active ingredients </a:t>
            </a:r>
            <a:r>
              <a:rPr lang="en-US" sz="3400" dirty="0"/>
              <a:t>that are </a:t>
            </a:r>
            <a:r>
              <a:rPr lang="en-US" sz="3400" dirty="0">
                <a:highlight>
                  <a:srgbClr val="FFFF00"/>
                </a:highlight>
              </a:rPr>
              <a:t>hypothesized</a:t>
            </a:r>
            <a:r>
              <a:rPr lang="en-US" sz="3400" dirty="0"/>
              <a:t> </a:t>
            </a:r>
            <a:r>
              <a:rPr lang="en-US" sz="2400" dirty="0"/>
              <a:t>to be critical to achieving the relevant outcomes) and also shows and describes </a:t>
            </a:r>
            <a:r>
              <a:rPr lang="en-US" sz="3400" dirty="0">
                <a:highlight>
                  <a:srgbClr val="FFFF00"/>
                </a:highlight>
              </a:rPr>
              <a:t>how key components and outcomes are related</a:t>
            </a:r>
            <a:r>
              <a:rPr lang="en-US" sz="3400" dirty="0"/>
              <a:t>,</a:t>
            </a:r>
            <a:r>
              <a:rPr lang="en-US" sz="2400" dirty="0"/>
              <a:t> theoretically and operationally (U.S. Department of Education, 2016)</a:t>
            </a:r>
          </a:p>
          <a:p>
            <a:pPr marL="690563" indent="-690563">
              <a:buNone/>
            </a:pPr>
            <a:endParaRPr lang="en-US" sz="1900" dirty="0"/>
          </a:p>
          <a:p>
            <a:pPr marL="796925" indent="-796925">
              <a:buNone/>
            </a:pPr>
            <a:r>
              <a:rPr lang="en-US" sz="1800" dirty="0"/>
              <a:t>Source:	</a:t>
            </a:r>
            <a:r>
              <a:rPr lang="en-US" sz="1800" i="1" dirty="0"/>
              <a:t>Logic Models for Selecting, Designing, and Implementing Evidence-Based School Leadership Interventions</a:t>
            </a:r>
            <a:r>
              <a:rPr lang="en-US" sz="1800" dirty="0"/>
              <a:t> (L. Daugherty, R. Herman, F. </a:t>
            </a:r>
            <a:r>
              <a:rPr lang="en-US" sz="1800" dirty="0" err="1"/>
              <a:t>Unlu</a:t>
            </a:r>
            <a:r>
              <a:rPr lang="en-US" sz="1800" dirty="0"/>
              <a:t>, RAND, 2017)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74FB9-310C-4635-A791-60A87E2E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A92-78B3-4D8D-BB56-8A8339A7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The Problem </a:t>
            </a:r>
            <a:r>
              <a:rPr lang="en-US" sz="2400" dirty="0"/>
              <a:t>(RAND, 2017, pg.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9ADA-FAEB-4F8C-990F-F422AD81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637"/>
            <a:ext cx="8763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Many states and districts </a:t>
            </a:r>
            <a:r>
              <a:rPr lang="en-US" sz="3400" dirty="0">
                <a:highlight>
                  <a:srgbClr val="FFFF00"/>
                </a:highlight>
              </a:rPr>
              <a:t>struggle with a shortage of</a:t>
            </a:r>
            <a:r>
              <a:rPr lang="en-US" sz="3400" dirty="0"/>
              <a:t> </a:t>
            </a:r>
            <a:r>
              <a:rPr lang="en-US" sz="2400" dirty="0"/>
              <a:t>new </a:t>
            </a:r>
            <a:r>
              <a:rPr lang="en-US" sz="3400" dirty="0">
                <a:highlight>
                  <a:srgbClr val="FFFF00"/>
                </a:highlight>
              </a:rPr>
              <a:t>principals who possess competencies needed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for effective leadership. Attending training programs, principal </a:t>
            </a:r>
            <a:r>
              <a:rPr lang="en-US" sz="3400" dirty="0">
                <a:highlight>
                  <a:srgbClr val="FFFF00"/>
                </a:highlight>
              </a:rPr>
              <a:t>candidates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3400" dirty="0">
                <a:highlight>
                  <a:srgbClr val="FFFF00"/>
                </a:highlight>
              </a:rPr>
              <a:t>often do not receive </a:t>
            </a:r>
            <a:r>
              <a:rPr lang="en-US" sz="2400" dirty="0"/>
              <a:t>coursework and </a:t>
            </a:r>
            <a:r>
              <a:rPr lang="en-US" sz="3400" dirty="0"/>
              <a:t>clinical </a:t>
            </a:r>
            <a:r>
              <a:rPr lang="en-US" sz="3400" dirty="0">
                <a:highlight>
                  <a:srgbClr val="FFFF00"/>
                </a:highlight>
              </a:rPr>
              <a:t>experiences that prepare them </a:t>
            </a:r>
            <a:r>
              <a:rPr lang="en-US" sz="2400" dirty="0"/>
              <a:t>for leadership positions in real life. After graduation, new principals often             </a:t>
            </a:r>
            <a:r>
              <a:rPr lang="en-US" sz="3400" dirty="0">
                <a:highlight>
                  <a:srgbClr val="FFFF00"/>
                </a:highlight>
              </a:rPr>
              <a:t>do not receive sufficient support and mentoring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B2C5-7CCC-4D5C-A252-784D5BC6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AF4F-6692-4075-B90A-4A2A5A21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/>
              <a:t>Intervention Types </a:t>
            </a:r>
            <a:r>
              <a:rPr lang="en-US" sz="2400" dirty="0"/>
              <a:t>(RAND, 2017, pg.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8304-D7E0-4942-9184-987A9024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51037"/>
            <a:ext cx="8763000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2400" dirty="0"/>
              <a:t>RAND identifies 6 intervention types (policy levers):</a:t>
            </a:r>
          </a:p>
          <a:p>
            <a:pPr marL="404813" lvl="0" indent="-404813">
              <a:lnSpc>
                <a:spcPts val="4000"/>
              </a:lnSpc>
              <a:buNone/>
            </a:pPr>
            <a:r>
              <a:rPr lang="en-US" sz="2400" dirty="0"/>
              <a:t>- 	</a:t>
            </a:r>
            <a:r>
              <a:rPr lang="en-US" sz="3400" dirty="0">
                <a:highlight>
                  <a:srgbClr val="FFFF00"/>
                </a:highlight>
              </a:rPr>
              <a:t>Principal preparation </a:t>
            </a:r>
            <a:r>
              <a:rPr lang="en-US" sz="2400" dirty="0"/>
              <a:t>programs</a:t>
            </a:r>
          </a:p>
          <a:p>
            <a:pPr marL="404813" lvl="0" indent="-404813">
              <a:lnSpc>
                <a:spcPts val="4000"/>
              </a:lnSpc>
              <a:buNone/>
            </a:pPr>
            <a:r>
              <a:rPr lang="en-US" sz="2400" dirty="0"/>
              <a:t>-	</a:t>
            </a:r>
            <a:r>
              <a:rPr lang="en-US" sz="3400" dirty="0">
                <a:highlight>
                  <a:srgbClr val="FFFF00"/>
                </a:highlight>
              </a:rPr>
              <a:t>Recruitment, selection, and placement</a:t>
            </a:r>
          </a:p>
          <a:p>
            <a:pPr marL="404813" lvl="0" indent="-404813">
              <a:lnSpc>
                <a:spcPts val="4000"/>
              </a:lnSpc>
              <a:buNone/>
            </a:pPr>
            <a:r>
              <a:rPr lang="en-US" sz="2400" dirty="0"/>
              <a:t>-	</a:t>
            </a:r>
            <a:r>
              <a:rPr lang="en-US" sz="3400" dirty="0">
                <a:highlight>
                  <a:srgbClr val="FFFF00"/>
                </a:highlight>
              </a:rPr>
              <a:t>Supervision</a:t>
            </a:r>
            <a:r>
              <a:rPr lang="en-US" sz="2400" dirty="0"/>
              <a:t> and evaluation</a:t>
            </a:r>
          </a:p>
          <a:p>
            <a:pPr marL="404813" indent="-404813">
              <a:lnSpc>
                <a:spcPts val="4000"/>
              </a:lnSpc>
              <a:buNone/>
            </a:pPr>
            <a:r>
              <a:rPr lang="en-US" sz="2400" dirty="0"/>
              <a:t>-	</a:t>
            </a:r>
            <a:r>
              <a:rPr lang="en-US" sz="3400" dirty="0">
                <a:highlight>
                  <a:srgbClr val="FFFF00"/>
                </a:highlight>
              </a:rPr>
              <a:t>Professional learning</a:t>
            </a:r>
          </a:p>
          <a:p>
            <a:pPr marL="404813" lvl="0" indent="-404813">
              <a:lnSpc>
                <a:spcPts val="4000"/>
              </a:lnSpc>
              <a:buNone/>
            </a:pPr>
            <a:r>
              <a:rPr lang="en-US" sz="2400" dirty="0"/>
              <a:t>-	Working conditions</a:t>
            </a:r>
          </a:p>
          <a:p>
            <a:pPr marL="404813" lvl="0" indent="-404813">
              <a:lnSpc>
                <a:spcPts val="4000"/>
              </a:lnSpc>
              <a:buNone/>
            </a:pPr>
            <a:r>
              <a:rPr lang="en-US" sz="2400" dirty="0"/>
              <a:t>-	</a:t>
            </a:r>
            <a:r>
              <a:rPr lang="en-US" sz="2400" dirty="0">
                <a:highlight>
                  <a:srgbClr val="FFFF00"/>
                </a:highlight>
              </a:rPr>
              <a:t>School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0D42-3FFA-4B69-B7E5-65A23E5F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3D0A-45DF-46B3-B179-AD7D4E8C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/>
              <a:t>Prep Program Interventions </a:t>
            </a:r>
            <a:r>
              <a:rPr lang="en-US" sz="2400" dirty="0"/>
              <a:t>(RAND, 2017, pg.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FCD2-133C-438B-8FBA-CC85A7AC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Leadership interventions </a:t>
            </a:r>
            <a:r>
              <a:rPr lang="en-US" sz="4000" dirty="0">
                <a:highlight>
                  <a:srgbClr val="FFFF00"/>
                </a:highlight>
              </a:rPr>
              <a:t>broadly include </a:t>
            </a:r>
            <a:r>
              <a:rPr lang="en-US" sz="2800" dirty="0"/>
              <a:t>any </a:t>
            </a:r>
            <a:r>
              <a:rPr lang="en-US" sz="4000" dirty="0">
                <a:highlight>
                  <a:srgbClr val="FFFF00"/>
                </a:highlight>
              </a:rPr>
              <a:t>effort</a:t>
            </a:r>
            <a:r>
              <a:rPr lang="en-US" sz="4000" dirty="0"/>
              <a:t> </a:t>
            </a:r>
            <a:r>
              <a:rPr lang="en-US" sz="4000" dirty="0">
                <a:highlight>
                  <a:srgbClr val="FFFF00"/>
                </a:highlight>
              </a:rPr>
              <a:t>to improve leadership capacity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2800" dirty="0"/>
              <a:t>in schools by altering </a:t>
            </a:r>
            <a:r>
              <a:rPr lang="en-US" sz="4000" dirty="0">
                <a:highlight>
                  <a:srgbClr val="FFFF00"/>
                </a:highlight>
              </a:rPr>
              <a:t>programs, practices, or policies</a:t>
            </a:r>
            <a:r>
              <a:rPr lang="en-US" sz="2400" dirty="0"/>
              <a:t>. </a:t>
            </a:r>
            <a:r>
              <a:rPr lang="en-US" sz="2800" dirty="0"/>
              <a:t>Interventions can include specialized programs that target certain groups of principals or districtwide/statewide practices that affect all principals. Interventions </a:t>
            </a:r>
            <a:r>
              <a:rPr lang="en-US" sz="4000" dirty="0">
                <a:highlight>
                  <a:srgbClr val="FFFF00"/>
                </a:highlight>
              </a:rPr>
              <a:t>can be developed in-house </a:t>
            </a:r>
            <a:r>
              <a:rPr lang="en-US" sz="2800" dirty="0"/>
              <a:t>by states and districts,</a:t>
            </a:r>
            <a:r>
              <a:rPr lang="en-US" sz="2400" dirty="0"/>
              <a:t> </a:t>
            </a:r>
            <a:r>
              <a:rPr lang="en-US" sz="4000" dirty="0">
                <a:highlight>
                  <a:srgbClr val="FFFF00"/>
                </a:highlight>
              </a:rPr>
              <a:t>purchased</a:t>
            </a:r>
            <a:r>
              <a:rPr lang="en-US" sz="2400" dirty="0"/>
              <a:t> </a:t>
            </a:r>
            <a:r>
              <a:rPr lang="en-US" sz="2800" dirty="0"/>
              <a:t>from external organizations</a:t>
            </a:r>
            <a:r>
              <a:rPr lang="en-US" sz="2400" dirty="0"/>
              <a:t>, </a:t>
            </a:r>
            <a:r>
              <a:rPr lang="en-US" sz="4000" dirty="0">
                <a:highlight>
                  <a:srgbClr val="FFFF00"/>
                </a:highlight>
              </a:rPr>
              <a:t>or developed </a:t>
            </a:r>
            <a:r>
              <a:rPr lang="en-US" sz="40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collaboratively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1F9AA-9E8D-4927-91DD-859E86E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CFFC-D8C4-453A-986A-252CB02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200" dirty="0"/>
              <a:t>Prep Program Interventions</a:t>
            </a:r>
            <a:r>
              <a:rPr lang="en-US" dirty="0"/>
              <a:t> </a:t>
            </a:r>
            <a:r>
              <a:rPr lang="en-US" sz="2400" dirty="0"/>
              <a:t>(RAND, 2017, pg. 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2208-F9E1-4246-BA2B-1D454CAA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1142"/>
            <a:ext cx="8686800" cy="45710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 </a:t>
            </a:r>
            <a:r>
              <a:rPr lang="en-US" sz="3400" dirty="0">
                <a:highlight>
                  <a:srgbClr val="FFFF00"/>
                </a:highlight>
              </a:rPr>
              <a:t>principal preparation program </a:t>
            </a:r>
            <a:r>
              <a:rPr lang="en-US" sz="2400" dirty="0"/>
              <a:t>aims to prepare current and aspiring educators to become principals through training that </a:t>
            </a:r>
            <a:r>
              <a:rPr lang="en-US" sz="3400" dirty="0">
                <a:highlight>
                  <a:srgbClr val="FFFF00"/>
                </a:highlight>
              </a:rPr>
              <a:t>combines high-quality classroom instruction and some type of school-based internship</a:t>
            </a:r>
            <a:r>
              <a:rPr lang="en-US" sz="2400" dirty="0"/>
              <a:t>.  These programs can lead to an advanced degree or certification. They may be </a:t>
            </a:r>
            <a:r>
              <a:rPr lang="en-US" sz="3400" dirty="0">
                <a:highlight>
                  <a:srgbClr val="FFFF00"/>
                </a:highlight>
              </a:rPr>
              <a:t>provided by universities, districts, or independent organizations or some combination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5BA7B-FCF8-4118-9F70-C4D4FF7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2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700" dirty="0"/>
              <a:t>What is meant by “interventions are related?”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19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5AF693-FDA9-466E-A1D5-84C84C3E4158}"/>
              </a:ext>
            </a:extLst>
          </p:cNvPr>
          <p:cNvCxnSpPr/>
          <p:nvPr/>
        </p:nvCxnSpPr>
        <p:spPr>
          <a:xfrm flipH="1" flipV="1">
            <a:off x="4343400" y="3429000"/>
            <a:ext cx="22098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7BE87F2-BB9B-4D2D-B306-90A226B61FB2}"/>
              </a:ext>
            </a:extLst>
          </p:cNvPr>
          <p:cNvSpPr/>
          <p:nvPr/>
        </p:nvSpPr>
        <p:spPr>
          <a:xfrm>
            <a:off x="1676400" y="5334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What is meant by “competencies?”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7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309" cy="68798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259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Welcome by the Chairs (10:30 am)</a:t>
            </a:r>
          </a:p>
          <a:p>
            <a:pPr marL="406400" indent="-393700">
              <a:buFontTx/>
              <a:buChar char="-"/>
            </a:pPr>
            <a:r>
              <a:rPr lang="en-US" dirty="0"/>
              <a:t>Gladys Cruz</a:t>
            </a:r>
          </a:p>
          <a:p>
            <a:pPr marL="406400" indent="-393700">
              <a:buFontTx/>
              <a:buChar char="-"/>
            </a:pPr>
            <a:r>
              <a:rPr lang="en-US" dirty="0"/>
              <a:t>Suzanne Rosenblith</a:t>
            </a:r>
          </a:p>
          <a:p>
            <a:pPr marL="406400" indent="-393700">
              <a:buFontTx/>
              <a:buChar char="-"/>
            </a:pPr>
            <a:r>
              <a:rPr lang="en-US" dirty="0"/>
              <a:t>Reggie Landeau</a:t>
            </a:r>
          </a:p>
          <a:p>
            <a:pPr marL="45720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Introductions 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5BCD-AF2F-4A3F-8E7F-DD198DE0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1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75"/>
            <a:ext cx="9138242" cy="68536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"/>
            <a:ext cx="9132425" cy="6849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5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4"/>
            <a:ext cx="9132425" cy="6849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9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SBL exam competencies </a:t>
            </a:r>
            <a:r>
              <a:rPr lang="en-US" sz="2400" dirty="0"/>
              <a:t>(See </a:t>
            </a:r>
            <a:r>
              <a:rPr lang="en-US" sz="2400" dirty="0" err="1"/>
              <a:t>pg</a:t>
            </a:r>
            <a:r>
              <a:rPr lang="en-US" sz="2400" dirty="0"/>
              <a:t> 55-61 in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of NYS competencies (SBL exam, Pearson)</a:t>
            </a:r>
          </a:p>
          <a:p>
            <a:pPr lvl="0">
              <a:buFontTx/>
              <a:buChar char="-"/>
            </a:pPr>
            <a:r>
              <a:rPr lang="en-US" dirty="0"/>
              <a:t>Instructional leadership</a:t>
            </a:r>
          </a:p>
          <a:p>
            <a:pPr lvl="0">
              <a:buFontTx/>
              <a:buChar char="-"/>
            </a:pPr>
            <a:r>
              <a:rPr lang="en-US" dirty="0"/>
              <a:t>School culture and learning</a:t>
            </a:r>
          </a:p>
          <a:p>
            <a:pPr lvl="0">
              <a:buFontTx/>
              <a:buChar char="-"/>
            </a:pPr>
            <a:r>
              <a:rPr lang="en-US" dirty="0"/>
              <a:t>Developing human capital</a:t>
            </a:r>
          </a:p>
          <a:p>
            <a:pPr lvl="0">
              <a:buFontTx/>
              <a:buChar char="-"/>
            </a:pPr>
            <a:r>
              <a:rPr lang="en-US" dirty="0"/>
              <a:t>Family and community engagement</a:t>
            </a:r>
          </a:p>
          <a:p>
            <a:pPr lvl="0">
              <a:buFontTx/>
              <a:buChar char="-"/>
            </a:pPr>
            <a:r>
              <a:rPr lang="en-US" dirty="0"/>
              <a:t>Operations, data, and legal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700" dirty="0"/>
              <a:t>What does logic model look like with changes?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8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72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9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7" y="19050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“First Principles” (10:40 am – 11:00 am)</a:t>
            </a:r>
          </a:p>
          <a:p>
            <a:pPr marL="0" indent="0">
              <a:buNone/>
            </a:pPr>
            <a:endParaRPr lang="en-US" sz="2600" dirty="0"/>
          </a:p>
          <a:p>
            <a:pPr marL="1600200" indent="-1593850">
              <a:buNone/>
            </a:pPr>
            <a:r>
              <a:rPr lang="en-US" sz="2800" dirty="0"/>
              <a:t>Objective  	Decide how many and which to adopt.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Activity	Use SurveyMonkey results (from February).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	Be ready to use Fist-to-Five.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	Consensus recommendations go forward.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		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B21E8-5AD3-497D-9D38-F9810D81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3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15947"/>
            <a:ext cx="845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2400" dirty="0"/>
              <a:t>(supported by all respondents to February survey)</a:t>
            </a:r>
          </a:p>
          <a:p>
            <a:endParaRPr lang="en-US" sz="2800" i="1" u="sng" dirty="0"/>
          </a:p>
          <a:p>
            <a:endParaRPr lang="en-US" sz="2800" i="1" u="sng" dirty="0"/>
          </a:p>
          <a:p>
            <a:r>
              <a:rPr lang="en-US" sz="2800" u="sng" dirty="0"/>
              <a:t>The Foundation</a:t>
            </a:r>
            <a:r>
              <a:rPr lang="en-US" sz="2800" dirty="0"/>
              <a:t> </a:t>
            </a:r>
            <a:br>
              <a:rPr lang="en-US" sz="2800" i="1" dirty="0"/>
            </a:br>
            <a:endParaRPr lang="en-US" dirty="0"/>
          </a:p>
          <a:p>
            <a:r>
              <a:rPr lang="en-US" sz="2800" dirty="0"/>
              <a:t>Realizing educational excellence and equity throughout NYS requires well-trained leaders who have a convincing command of competencies associated with the </a:t>
            </a:r>
            <a:r>
              <a:rPr lang="en-US" sz="2800" i="1" dirty="0"/>
              <a:t>Professional Standards for Educational Leaders (PSELs).</a:t>
            </a:r>
          </a:p>
          <a:p>
            <a:endParaRPr lang="en-US" sz="28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45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25708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2400" dirty="0"/>
              <a:t>(supported by all respondents to February survey)</a:t>
            </a:r>
          </a:p>
          <a:p>
            <a:endParaRPr lang="en-US" sz="3400" u="sng" dirty="0"/>
          </a:p>
          <a:p>
            <a:endParaRPr lang="en-US" sz="3400" u="sng" dirty="0"/>
          </a:p>
          <a:p>
            <a:r>
              <a:rPr lang="en-US" sz="2800" u="sng" dirty="0"/>
              <a:t>Purpose and Effect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We agree with Linda Darling Hammond.  The intent is to create a P20 educational system that learns to get better at getting better.  Improving principal preparation contributes to school and student success.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07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514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#2 </a:t>
            </a:r>
            <a:r>
              <a:rPr lang="en-US" sz="2400" dirty="0"/>
              <a:t>(see </a:t>
            </a:r>
            <a:r>
              <a:rPr lang="en-US" sz="2400" dirty="0" err="1"/>
              <a:t>pg</a:t>
            </a:r>
            <a:r>
              <a:rPr lang="en-US" sz="2400" dirty="0"/>
              <a:t> 1 in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140"/>
            <a:ext cx="88392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Goal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Identify recommendations we support by consensus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C92F-D039-4624-A6E6-82C19663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46306"/>
            <a:ext cx="8991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2400" dirty="0"/>
              <a:t>(supported by all respondents to February survey)</a:t>
            </a:r>
          </a:p>
          <a:p>
            <a:endParaRPr lang="en-US" sz="3400" u="sng" dirty="0"/>
          </a:p>
          <a:p>
            <a:endParaRPr lang="en-US" sz="2600" u="sng" dirty="0"/>
          </a:p>
          <a:p>
            <a:r>
              <a:rPr lang="en-US" sz="2800" u="sng" dirty="0"/>
              <a:t>Feedback and Data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Feedback is at the heart of learning to get better; thus data collection, analysis, and reporting are vital because they make it possible to gauge whether activity translates into improvement.</a:t>
            </a:r>
          </a:p>
        </p:txBody>
      </p:sp>
    </p:spTree>
    <p:extLst>
      <p:ext uri="{BB962C8B-B14F-4D97-AF65-F5344CB8AC3E}">
        <p14:creationId xmlns:p14="http://schemas.microsoft.com/office/powerpoint/2010/main" val="2563999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01908"/>
            <a:ext cx="872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2400" dirty="0"/>
              <a:t>(supported by all respondents to February survey)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P20 Partnership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Districts are clients of (and partners with) preparation programs; so close and ongoing feedback between field-based practitioners and university-based programs are essential elements of principal preparation </a:t>
            </a:r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17082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449282"/>
            <a:ext cx="872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2400" dirty="0"/>
              <a:t>(supported by all respondents to February survey)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Mentoring and Coaching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Because continuous learning is a necessity, principals need ongoing support in the form of high-quality mentoring and coaching up to and beyond the full first year on the job </a:t>
            </a:r>
          </a:p>
        </p:txBody>
      </p:sp>
    </p:spTree>
    <p:extLst>
      <p:ext uri="{BB962C8B-B14F-4D97-AF65-F5344CB8AC3E}">
        <p14:creationId xmlns:p14="http://schemas.microsoft.com/office/powerpoint/2010/main" val="3222082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456486"/>
            <a:ext cx="8874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400" dirty="0"/>
              <a:t>(not yet supported by all survey respondents)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Quality is the Driver, not Dollars</a:t>
            </a:r>
            <a:r>
              <a:rPr lang="en-US" sz="2800" dirty="0"/>
              <a:t> </a:t>
            </a:r>
            <a:r>
              <a:rPr lang="en-US" sz="2000" dirty="0"/>
              <a:t>(survey included one “1” and one “2”)</a:t>
            </a:r>
          </a:p>
          <a:p>
            <a:br>
              <a:rPr lang="en-US" dirty="0"/>
            </a:br>
            <a:r>
              <a:rPr lang="en-US" sz="2800" dirty="0"/>
              <a:t>The ability of program graduates to assume a leadership role and lead schools to higher ground is not just the aim and purpose of preparation programs but the driver of program success (not revenue generation).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064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430173"/>
            <a:ext cx="88748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400" dirty="0"/>
              <a:t>(not yet supported by all survey respondents)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Aim of Prep Program</a:t>
            </a:r>
            <a:r>
              <a:rPr lang="en-US" sz="2800" dirty="0"/>
              <a:t> </a:t>
            </a:r>
            <a:r>
              <a:rPr lang="en-US" sz="2000" dirty="0"/>
              <a:t>(survey included one “2”)</a:t>
            </a:r>
          </a:p>
          <a:p>
            <a:br>
              <a:rPr lang="en-US" dirty="0"/>
            </a:br>
            <a:r>
              <a:rPr lang="en-US" sz="2800" dirty="0"/>
              <a:t>Sound programs equip candidates to lead schools in continuous school improvement and to lead turnaround in schools that struggle most.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629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42" y="444817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(not yet supported by all survey respondents)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Competency Matters Most</a:t>
            </a:r>
            <a:r>
              <a:rPr lang="en-US" sz="2800" dirty="0"/>
              <a:t> </a:t>
            </a:r>
            <a:r>
              <a:rPr lang="en-US" sz="2000" dirty="0"/>
              <a:t>(survey included one “1” and one “2”)</a:t>
            </a:r>
          </a:p>
          <a:p>
            <a:br>
              <a:rPr lang="en-US" dirty="0"/>
            </a:br>
            <a:r>
              <a:rPr lang="en-US" sz="2800" dirty="0"/>
              <a:t>Candidates enrolled in preparation programs demonstrate certification readiness by leading efforts at a district school that lift staff, student, or school performance.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190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7113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(not yet supported by all survey respondents)</a:t>
            </a:r>
          </a:p>
          <a:p>
            <a:endParaRPr lang="en-US" sz="4000" u="sng" dirty="0"/>
          </a:p>
          <a:p>
            <a:endParaRPr lang="en-US" sz="2800" u="sng" dirty="0"/>
          </a:p>
          <a:p>
            <a:r>
              <a:rPr lang="en-US" sz="2800" u="sng" dirty="0"/>
              <a:t>Defensible Judgments</a:t>
            </a:r>
            <a:r>
              <a:rPr lang="en-US" sz="2800" dirty="0"/>
              <a:t> </a:t>
            </a:r>
            <a:r>
              <a:rPr lang="en-US" sz="2000" dirty="0"/>
              <a:t>(survey included two “2s”)</a:t>
            </a:r>
            <a:endParaRPr lang="en-US" sz="2000" u="sng" dirty="0"/>
          </a:p>
          <a:p>
            <a:br>
              <a:rPr lang="en-US" dirty="0"/>
            </a:br>
            <a:r>
              <a:rPr lang="en-US" sz="2800" dirty="0"/>
              <a:t>We work toward ensuring that judgments about the adequacy of preparation programs and/or candidate readiness for certification are reliable, valid for their purpose, and comparable across individual, program, and year.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308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0756" y="533400"/>
            <a:ext cx="872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(not yet supported by all survey respondents)</a:t>
            </a:r>
          </a:p>
          <a:p>
            <a:endParaRPr lang="en-US" sz="4400" u="sng" dirty="0"/>
          </a:p>
          <a:p>
            <a:r>
              <a:rPr lang="en-US" sz="2800" u="sng" dirty="0"/>
              <a:t>Residency</a:t>
            </a:r>
            <a:r>
              <a:rPr lang="en-US" sz="2800" dirty="0"/>
              <a:t> </a:t>
            </a:r>
            <a:r>
              <a:rPr lang="en-US" sz="2000" dirty="0"/>
              <a:t>(survey included four“2s”)</a:t>
            </a:r>
            <a:endParaRPr lang="en-US" sz="2000" u="sng" dirty="0"/>
          </a:p>
          <a:p>
            <a:br>
              <a:rPr lang="en-US" dirty="0"/>
            </a:br>
            <a:r>
              <a:rPr lang="en-US" sz="2800" dirty="0"/>
              <a:t>During a full-time, year-long, (ideally paid), school-based internship, candidates identify problems of practice and design and lead interventions that help improve opportunities and outcomes for staff and students.</a:t>
            </a:r>
          </a:p>
          <a:p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078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#6 </a:t>
            </a:r>
            <a:r>
              <a:rPr lang="en-US" sz="2400" dirty="0"/>
              <a:t>(see </a:t>
            </a:r>
            <a:r>
              <a:rPr lang="en-US" sz="2400" dirty="0" err="1"/>
              <a:t>pg</a:t>
            </a:r>
            <a:r>
              <a:rPr lang="en-US" sz="2400" dirty="0"/>
              <a:t> 1, </a:t>
            </a:r>
            <a:r>
              <a:rPr lang="en-US" sz="2400" dirty="0" err="1"/>
              <a:t>pg</a:t>
            </a:r>
            <a:r>
              <a:rPr lang="en-US" sz="2400" dirty="0"/>
              <a:t> 18-21, and </a:t>
            </a:r>
            <a:r>
              <a:rPr lang="en-US" sz="2400" dirty="0" err="1"/>
              <a:t>pg</a:t>
            </a:r>
            <a:r>
              <a:rPr lang="en-US" sz="2400" dirty="0"/>
              <a:t> 22-28 in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5" y="20574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Straw Poll (11:00 am – 11:05 am)</a:t>
            </a:r>
          </a:p>
          <a:p>
            <a:pPr marL="1479550" indent="-1479550">
              <a:buNone/>
            </a:pPr>
            <a:endParaRPr lang="en-US" sz="1600" dirty="0"/>
          </a:p>
          <a:p>
            <a:pPr marL="1479550" indent="-1479550">
              <a:buNone/>
            </a:pPr>
            <a:r>
              <a:rPr lang="en-US" sz="2600" dirty="0"/>
              <a:t>Objective	If we called the question now, determine how much support exists for recommendations from each group.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51202-A20A-41BB-BB0B-D530807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53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#7 </a:t>
            </a:r>
            <a:r>
              <a:rPr lang="en-US" sz="2400" dirty="0"/>
              <a:t>(see pg. 1, </a:t>
            </a:r>
            <a:r>
              <a:rPr lang="en-US" sz="2400" dirty="0" err="1"/>
              <a:t>pg</a:t>
            </a:r>
            <a:r>
              <a:rPr lang="en-US" sz="2400" dirty="0"/>
              <a:t> 18-21, and </a:t>
            </a:r>
            <a:r>
              <a:rPr lang="en-US" sz="2400" dirty="0" err="1"/>
              <a:t>pg</a:t>
            </a:r>
            <a:r>
              <a:rPr lang="en-US" sz="2400" dirty="0"/>
              <a:t> 22-28 in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5" y="19050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Food for Thought (11:05 am – 11:30 am)</a:t>
            </a:r>
          </a:p>
          <a:p>
            <a:pPr marL="1479550" indent="-1479550">
              <a:buNone/>
            </a:pPr>
            <a:endParaRPr lang="en-US" sz="1600" dirty="0"/>
          </a:p>
          <a:p>
            <a:pPr marL="1479550" indent="-1479550">
              <a:buNone/>
            </a:pPr>
            <a:r>
              <a:rPr lang="en-US" sz="2600" dirty="0"/>
              <a:t>Objective	One by one, each small group provides flyover on its recommendations and invites input from colleagues.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51202-A20A-41BB-BB0B-D530807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5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Friendly Reminder: Reaching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Fist to Five</a:t>
            </a:r>
          </a:p>
          <a:p>
            <a:pPr lvl="1"/>
            <a:r>
              <a:rPr lang="en-US" sz="2200" dirty="0"/>
              <a:t>The goal is to something that every member can live with and support.</a:t>
            </a:r>
          </a:p>
          <a:p>
            <a:pPr lvl="1"/>
            <a:r>
              <a:rPr lang="en-US" sz="2200" dirty="0"/>
              <a:t>When co-chairs call a question, members show hands to show support.</a:t>
            </a:r>
          </a:p>
          <a:p>
            <a:pPr lvl="1"/>
            <a:r>
              <a:rPr lang="en-US" sz="2200" dirty="0"/>
              <a:t>Those who hold up 3, 4, or 5 fingers support the option</a:t>
            </a:r>
          </a:p>
          <a:p>
            <a:pPr lvl="1"/>
            <a:r>
              <a:rPr lang="en-US" sz="2200" dirty="0"/>
              <a:t>2 fingers means “I cannot live with it ‘as is’”</a:t>
            </a:r>
          </a:p>
          <a:p>
            <a:pPr lvl="1"/>
            <a:r>
              <a:rPr lang="en-US" sz="2200" dirty="0"/>
              <a:t>1 finger means “A larger reservation prevents me from supporting it”</a:t>
            </a:r>
          </a:p>
          <a:p>
            <a:pPr lvl="1"/>
            <a:r>
              <a:rPr lang="en-US" sz="2200" dirty="0"/>
              <a:t>Showing a fist means “I cannot support it, as a matter of conscience.”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03045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 Options that are forwarded enjoy consensus support.  For these, every Team member shows 3, 4, or 5 fingers.  Those who show a fist, 1, or 2 fingers will be asked, “What would it take to make this something you can live with and support?”</a:t>
            </a:r>
          </a:p>
        </p:txBody>
      </p:sp>
    </p:spTree>
    <p:extLst>
      <p:ext uri="{BB962C8B-B14F-4D97-AF65-F5344CB8AC3E}">
        <p14:creationId xmlns:p14="http://schemas.microsoft.com/office/powerpoint/2010/main" val="2244703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Small Team Breakout Sessions (11:30 am – 12:45 pm)</a:t>
            </a:r>
          </a:p>
          <a:p>
            <a:pPr marL="0" indent="0">
              <a:buNone/>
            </a:pPr>
            <a:endParaRPr lang="en-US" dirty="0"/>
          </a:p>
          <a:p>
            <a:pPr marL="1489075" indent="-1489075">
              <a:buNone/>
            </a:pPr>
            <a:r>
              <a:rPr lang="en-US" sz="2800" dirty="0"/>
              <a:t>Objective	Finalize recommendation concepts and phrasing.</a:t>
            </a:r>
          </a:p>
          <a:p>
            <a:pPr marL="1489075" indent="-1489075">
              <a:buNone/>
            </a:pPr>
            <a:endParaRPr lang="en-US" sz="2000" dirty="0"/>
          </a:p>
          <a:p>
            <a:pPr marL="1489075" indent="-1489075">
              <a:buNone/>
            </a:pPr>
            <a:r>
              <a:rPr lang="en-US" sz="2800" dirty="0"/>
              <a:t>Activity	Over working lunch, use colleague input to finalize recommendations (note changes on chart paper).</a:t>
            </a:r>
          </a:p>
          <a:p>
            <a:pPr marL="1489075" indent="-1489075">
              <a:buNone/>
            </a:pPr>
            <a:endParaRPr lang="en-US" sz="1600" dirty="0"/>
          </a:p>
          <a:p>
            <a:pPr marL="1489075" indent="-1489075">
              <a:buNone/>
            </a:pPr>
            <a:r>
              <a:rPr lang="en-US" sz="2800" dirty="0"/>
              <a:t>	Re-convene (ready to report out) when video ends.</a:t>
            </a:r>
          </a:p>
          <a:p>
            <a:pPr marL="1489075" indent="0">
              <a:buNone/>
            </a:pPr>
            <a:r>
              <a:rPr lang="en-US" sz="1200" u="sng" dirty="0">
                <a:hlinkClick r:id="rId2"/>
              </a:rPr>
              <a:t>https://duckduckgo.com/?q=paul+sings+nessum+dorma+idol&amp;t=hg&amp;atb=v103-5_f&amp;ia=videos&amp;iai=2I3Ha8PABzc</a:t>
            </a:r>
            <a:endParaRPr lang="en-US" sz="1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E5466-80EC-4816-92AB-2A98E6B1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44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#9 </a:t>
            </a:r>
            <a:r>
              <a:rPr lang="en-US" sz="2400" dirty="0"/>
              <a:t>(see pg. 1, </a:t>
            </a:r>
            <a:r>
              <a:rPr lang="en-US" sz="2400" dirty="0" err="1"/>
              <a:t>pg</a:t>
            </a:r>
            <a:r>
              <a:rPr lang="en-US" sz="2400" dirty="0"/>
              <a:t> 18-21, and </a:t>
            </a:r>
            <a:r>
              <a:rPr lang="en-US" sz="2400" dirty="0" err="1"/>
              <a:t>pg</a:t>
            </a:r>
            <a:r>
              <a:rPr lang="en-US" sz="2400" dirty="0"/>
              <a:t> 22-28 in folder)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2202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Report out (12:45 pm – 1:15 pm)</a:t>
            </a:r>
          </a:p>
          <a:p>
            <a:pPr marL="0" indent="0">
              <a:buNone/>
            </a:pPr>
            <a:endParaRPr lang="en-US" dirty="0"/>
          </a:p>
          <a:p>
            <a:pPr marL="1711325" indent="-1711325">
              <a:buNone/>
            </a:pPr>
            <a:r>
              <a:rPr lang="en-US" sz="2900" dirty="0"/>
              <a:t>Objective	Understand proposed final phrasing  </a:t>
            </a:r>
          </a:p>
          <a:p>
            <a:pPr marL="1711325" indent="-1711325">
              <a:buNone/>
            </a:pPr>
            <a:endParaRPr lang="en-US" sz="2700" dirty="0"/>
          </a:p>
          <a:p>
            <a:pPr marL="1711325" indent="-1711325">
              <a:buNone/>
            </a:pPr>
            <a:r>
              <a:rPr lang="en-US" sz="2900" dirty="0"/>
              <a:t>Activity	Small group leaders summarize, field questions</a:t>
            </a:r>
          </a:p>
          <a:p>
            <a:pPr marL="1711325" indent="-1711325">
              <a:buNone/>
            </a:pPr>
            <a:r>
              <a:rPr lang="en-US" sz="2900" dirty="0"/>
              <a:t>	</a:t>
            </a:r>
            <a:endParaRPr lang="en-US" sz="27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D8A8-DA10-42DE-BAD1-7C129499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2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Calling the Question (1:15 pm – 1:45 pm)</a:t>
            </a:r>
          </a:p>
          <a:p>
            <a:pPr marL="0" indent="0">
              <a:buNone/>
            </a:pPr>
            <a:endParaRPr lang="en-US" dirty="0"/>
          </a:p>
          <a:p>
            <a:pPr marL="1485900" indent="-1485900">
              <a:buNone/>
            </a:pPr>
            <a:r>
              <a:rPr lang="en-US" sz="2700" dirty="0"/>
              <a:t>Objective	Identify recommendations having consensus support</a:t>
            </a:r>
          </a:p>
          <a:p>
            <a:pPr marL="1485900" indent="-1485900">
              <a:buNone/>
            </a:pPr>
            <a:endParaRPr lang="en-US" sz="2700" dirty="0"/>
          </a:p>
          <a:p>
            <a:pPr marL="1485900" indent="-1485900">
              <a:buNone/>
            </a:pPr>
            <a:r>
              <a:rPr lang="en-US" sz="2700" dirty="0"/>
              <a:t>Activity	Use Fist-to-Five</a:t>
            </a:r>
          </a:p>
          <a:p>
            <a:pPr marL="1485900" indent="-1485900">
              <a:buNone/>
            </a:pPr>
            <a:r>
              <a:rPr lang="en-US" sz="27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D8AD-1D11-4113-8AD7-EC8E314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2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Overview of Final Report (1:45 pm – 2:00 pm)</a:t>
            </a:r>
          </a:p>
          <a:p>
            <a:pPr marL="0" indent="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Objective	Identify elements of the final report</a:t>
            </a:r>
          </a:p>
          <a:p>
            <a:pPr marL="1485900" indent="-1485900">
              <a:buNone/>
            </a:pPr>
            <a:endParaRPr lang="en-US" sz="2000" dirty="0"/>
          </a:p>
          <a:p>
            <a:pPr marL="1489075" lvl="0" indent="-1489075">
              <a:buNone/>
            </a:pPr>
            <a:r>
              <a:rPr lang="en-US" sz="2800" dirty="0"/>
              <a:t>Activity	Acknowledgments; members, chairs, group leaders</a:t>
            </a:r>
          </a:p>
          <a:p>
            <a:pPr marL="1489075" lvl="0" indent="-1489075">
              <a:buNone/>
            </a:pPr>
            <a:r>
              <a:rPr lang="en-US" sz="2800" dirty="0"/>
              <a:t>	How Phase 2 builds on work of our predecessors</a:t>
            </a:r>
          </a:p>
          <a:p>
            <a:pPr marL="1489075" lvl="0" indent="-1489075">
              <a:buNone/>
            </a:pPr>
            <a:r>
              <a:rPr lang="en-US" sz="2800" dirty="0"/>
              <a:t>	Evidence base		</a:t>
            </a:r>
          </a:p>
          <a:p>
            <a:pPr marL="1489075" lvl="0" indent="-1489075">
              <a:buNone/>
            </a:pPr>
            <a:r>
              <a:rPr lang="en-US" sz="2800" dirty="0"/>
              <a:t>	Process for assembling consensus </a:t>
            </a:r>
          </a:p>
          <a:p>
            <a:pPr marL="1489075" lvl="0" indent="-1489075">
              <a:buNone/>
            </a:pPr>
            <a:r>
              <a:rPr lang="en-US" sz="2800" dirty="0"/>
              <a:t>	First principles, logic model (if approved)</a:t>
            </a:r>
          </a:p>
          <a:p>
            <a:pPr marL="1489075" indent="-1489075">
              <a:buNone/>
            </a:pPr>
            <a:r>
              <a:rPr lang="en-US" sz="2800" dirty="0"/>
              <a:t>	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798D-1C41-4B85-9A65-A6AC4BDF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88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" y="1600200"/>
            <a:ext cx="92964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Possible next steps (2:00 pm – 2:15 pm)</a:t>
            </a:r>
          </a:p>
          <a:p>
            <a:pPr marL="0" indent="0">
              <a:buNone/>
            </a:pPr>
            <a:endParaRPr lang="en-US" sz="1800" dirty="0"/>
          </a:p>
          <a:p>
            <a:pPr marL="1603375" indent="-1603375">
              <a:buNone/>
            </a:pPr>
            <a:r>
              <a:rPr lang="en-US" sz="3000" dirty="0"/>
              <a:t>Objective	Decide our response if asked about next steps.</a:t>
            </a:r>
          </a:p>
          <a:p>
            <a:pPr marL="1485900" indent="-1485900">
              <a:buNone/>
            </a:pPr>
            <a:endParaRPr lang="en-US" sz="2800" dirty="0"/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CADB-82C1-4B5B-8010-E73F91E2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36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" y="1600200"/>
            <a:ext cx="928965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Evaluating this effort (2:15 pm – 2:30 pm)</a:t>
            </a:r>
          </a:p>
          <a:p>
            <a:pPr marL="0" indent="0">
              <a:buNone/>
            </a:pPr>
            <a:endParaRPr lang="en-US" sz="1800" dirty="0"/>
          </a:p>
          <a:p>
            <a:pPr marL="1828800" indent="-1828800">
              <a:buNone/>
            </a:pPr>
            <a:r>
              <a:rPr lang="en-US" dirty="0"/>
              <a:t>Objective	Identify strengths and areas of possible improvement in process and product</a:t>
            </a:r>
          </a:p>
          <a:p>
            <a:pPr marL="1485900" indent="-148590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CADB-82C1-4B5B-8010-E73F91E2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6868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- ADJOURN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4D128-41AC-4135-A0CE-135C74B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What’s happened since last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92964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Project management is passing to SED staff</a:t>
            </a:r>
          </a:p>
          <a:p>
            <a:pPr marL="406400" indent="-406400" defTabSz="747713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999A9-6B89-46AA-87F9-0F14E0CA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0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819400"/>
          </a:xfrm>
        </p:spPr>
        <p:txBody>
          <a:bodyPr>
            <a:normAutofit/>
          </a:bodyPr>
          <a:lstStyle/>
          <a:p>
            <a:pPr marL="517525" indent="0">
              <a:buNone/>
            </a:pPr>
            <a:r>
              <a:rPr lang="en-US" sz="3800" dirty="0"/>
              <a:t>Minutes </a:t>
            </a:r>
            <a:r>
              <a:rPr lang="en-US" sz="2400" dirty="0"/>
              <a:t>(see pages 2-16 in folder)</a:t>
            </a:r>
          </a:p>
          <a:p>
            <a:pPr marL="517525" indent="0">
              <a:buNone/>
            </a:pPr>
            <a:endParaRPr lang="en-US" sz="1200" dirty="0"/>
          </a:p>
          <a:p>
            <a:pPr marL="1089025" indent="-571500">
              <a:buFontTx/>
              <a:buChar char="-"/>
            </a:pPr>
            <a:r>
              <a:rPr lang="en-US" sz="3600" dirty="0"/>
              <a:t>Accept “as is” or agree on needed change.</a:t>
            </a:r>
          </a:p>
          <a:p>
            <a:pPr marL="45720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B36-D14F-4F05-9032-A7EC1154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1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Logic Models (10:35 am – 10:40 am)</a:t>
            </a:r>
          </a:p>
          <a:p>
            <a:pPr marL="0" indent="0">
              <a:buNone/>
            </a:pPr>
            <a:endParaRPr lang="en-US" sz="2000" dirty="0"/>
          </a:p>
          <a:p>
            <a:pPr marL="1493838" indent="-1493838">
              <a:buNone/>
            </a:pPr>
            <a:r>
              <a:rPr lang="en-US" sz="2800" dirty="0"/>
              <a:t>Context  	</a:t>
            </a:r>
            <a:r>
              <a:rPr lang="en-US" sz="2800" i="1" dirty="0"/>
              <a:t>ESSA</a:t>
            </a:r>
            <a:r>
              <a:rPr lang="en-US" sz="2800" dirty="0"/>
              <a:t> requires this if using Title IIA for principal prep</a:t>
            </a:r>
          </a:p>
          <a:p>
            <a:pPr marL="1493838" indent="-1493838">
              <a:buNone/>
            </a:pPr>
            <a:endParaRPr lang="en-US" sz="1800" dirty="0"/>
          </a:p>
          <a:p>
            <a:pPr marL="1493838" indent="-1493838">
              <a:buNone/>
            </a:pPr>
            <a:r>
              <a:rPr lang="en-US" sz="2800" dirty="0"/>
              <a:t>Objective	Decide whether to support a revised logic model</a:t>
            </a:r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Note	Changes suggested in our Feb. 28, 2018 meeting:</a:t>
            </a:r>
          </a:p>
          <a:p>
            <a:pPr marL="1881188" indent="-392113">
              <a:buNone/>
            </a:pPr>
            <a:r>
              <a:rPr lang="en-US" sz="2800" dirty="0"/>
              <a:t>-	Unpack “outputs” (short-, medium-, long-term)</a:t>
            </a:r>
          </a:p>
          <a:p>
            <a:pPr marL="1881188" indent="-392113">
              <a:buNone/>
            </a:pPr>
            <a:r>
              <a:rPr lang="en-US" sz="2800" dirty="0"/>
              <a:t>-	Provide rationale for the “problem statement”</a:t>
            </a:r>
          </a:p>
          <a:p>
            <a:pPr marL="1881188" indent="-392113">
              <a:buNone/>
            </a:pPr>
            <a:r>
              <a:rPr lang="en-US" sz="2800" dirty="0"/>
              <a:t>-	Investigate to see whether activities and outputs that appear should be hypothesized or actual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70CD-6464-4856-925A-3555CB0F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9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Where do we look for guidance?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577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/>
              <a:t>pg</a:t>
            </a:r>
            <a:r>
              <a:rPr lang="en-US" sz="2400" dirty="0"/>
              <a:t> 17 in your folder (competencies for school turnaround leaders)</a:t>
            </a:r>
          </a:p>
        </p:txBody>
      </p:sp>
    </p:spTree>
    <p:extLst>
      <p:ext uri="{BB962C8B-B14F-4D97-AF65-F5344CB8AC3E}">
        <p14:creationId xmlns:p14="http://schemas.microsoft.com/office/powerpoint/2010/main" val="157776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1044</Words>
  <Application>Microsoft Office PowerPoint</Application>
  <PresentationFormat>On-screen Show (4:3)</PresentationFormat>
  <Paragraphs>241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Principal Preparation Project Advisory Team (Phase 2)</vt:lpstr>
      <vt:lpstr>Agenda Item #1</vt:lpstr>
      <vt:lpstr>Agenda Item #2 (see pg 1 in folder)</vt:lpstr>
      <vt:lpstr>Friendly Reminder: Reaching consensus</vt:lpstr>
      <vt:lpstr>What’s happened since last meeting</vt:lpstr>
      <vt:lpstr>Agenda Item #3</vt:lpstr>
      <vt:lpstr>Agenda Item #4</vt:lpstr>
      <vt:lpstr>Where do we look for guidance?</vt:lpstr>
      <vt:lpstr>PowerPoint Presentation</vt:lpstr>
      <vt:lpstr>PowerPoint Presentation</vt:lpstr>
      <vt:lpstr>Logic Model Guidance (RAND, 2017, pg 4)</vt:lpstr>
      <vt:lpstr>The Problem (RAND, 2017, pg. 9)</vt:lpstr>
      <vt:lpstr>Intervention Types (RAND, 2017, pg. 9)</vt:lpstr>
      <vt:lpstr>Prep Program Interventions (RAND, 2017, pg. 9)</vt:lpstr>
      <vt:lpstr>Prep Program Interventions (RAND, 2017, pg. 9) </vt:lpstr>
      <vt:lpstr>What is meant by “interventions are related?”</vt:lpstr>
      <vt:lpstr>PowerPoint Presentation</vt:lpstr>
      <vt:lpstr>What is meant by “competencies?”</vt:lpstr>
      <vt:lpstr>PowerPoint Presentation</vt:lpstr>
      <vt:lpstr>PowerPoint Presentation</vt:lpstr>
      <vt:lpstr>PowerPoint Presentation</vt:lpstr>
      <vt:lpstr>PowerPoint Presentation</vt:lpstr>
      <vt:lpstr>SBL exam competencies (See pg 55-61 in folder)</vt:lpstr>
      <vt:lpstr>What does logic model look like with changes?</vt:lpstr>
      <vt:lpstr>PowerPoint Presentation</vt:lpstr>
      <vt:lpstr>PowerPoint Presentation</vt:lpstr>
      <vt:lpstr>Agenda Item #5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#6 (see pg 1, pg 18-21, and pg 22-28 in folder)</vt:lpstr>
      <vt:lpstr>Agenda Item #7 (see pg. 1, pg 18-21, and pg 22-28 in folder)</vt:lpstr>
      <vt:lpstr>Agenda Item #8</vt:lpstr>
      <vt:lpstr>Agenda Item #9 (see pg. 1, pg 18-21, and pg 22-28 in folder)</vt:lpstr>
      <vt:lpstr>Agenda Item #10</vt:lpstr>
      <vt:lpstr>Agenda Item #11</vt:lpstr>
      <vt:lpstr>Agenda Item #12</vt:lpstr>
      <vt:lpstr>Agenda Item #13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Project Advisory Team Presentation</dc:title>
  <dc:creator>Ken Turner</dc:creator>
  <cp:lastModifiedBy>Emily Goodenough</cp:lastModifiedBy>
  <cp:revision>427</cp:revision>
  <cp:lastPrinted>2018-02-25T22:05:14Z</cp:lastPrinted>
  <dcterms:created xsi:type="dcterms:W3CDTF">2016-09-21T11:14:55Z</dcterms:created>
  <dcterms:modified xsi:type="dcterms:W3CDTF">2018-03-21T14:41:35Z</dcterms:modified>
</cp:coreProperties>
</file>