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61" r:id="rId3"/>
    <p:sldId id="338" r:id="rId4"/>
    <p:sldId id="386" r:id="rId5"/>
    <p:sldId id="403" r:id="rId6"/>
    <p:sldId id="371" r:id="rId7"/>
    <p:sldId id="405" r:id="rId8"/>
    <p:sldId id="400" r:id="rId9"/>
    <p:sldId id="401" r:id="rId10"/>
    <p:sldId id="402" r:id="rId11"/>
    <p:sldId id="339" r:id="rId12"/>
    <p:sldId id="343" r:id="rId13"/>
    <p:sldId id="398" r:id="rId14"/>
    <p:sldId id="388" r:id="rId15"/>
    <p:sldId id="372" r:id="rId16"/>
    <p:sldId id="396" r:id="rId17"/>
    <p:sldId id="390" r:id="rId18"/>
    <p:sldId id="391" r:id="rId19"/>
    <p:sldId id="392" r:id="rId20"/>
    <p:sldId id="393" r:id="rId21"/>
    <p:sldId id="394" r:id="rId22"/>
    <p:sldId id="395" r:id="rId23"/>
    <p:sldId id="389" r:id="rId24"/>
    <p:sldId id="373" r:id="rId25"/>
    <p:sldId id="399" r:id="rId26"/>
    <p:sldId id="382" r:id="rId27"/>
    <p:sldId id="383" r:id="rId28"/>
    <p:sldId id="374" r:id="rId29"/>
    <p:sldId id="384" r:id="rId30"/>
    <p:sldId id="385" r:id="rId31"/>
    <p:sldId id="381" r:id="rId32"/>
    <p:sldId id="380" r:id="rId33"/>
    <p:sldId id="375" r:id="rId34"/>
    <p:sldId id="376" r:id="rId35"/>
    <p:sldId id="377" r:id="rId36"/>
    <p:sldId id="378" r:id="rId37"/>
    <p:sldId id="379" r:id="rId38"/>
    <p:sldId id="404" r:id="rId39"/>
    <p:sldId id="295" r:id="rId40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867" autoAdjust="0"/>
  </p:normalViewPr>
  <p:slideViewPr>
    <p:cSldViewPr>
      <p:cViewPr varScale="1">
        <p:scale>
          <a:sx n="99" d="100"/>
          <a:sy n="99" d="100"/>
        </p:scale>
        <p:origin x="33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8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5" d="100"/>
        <a:sy n="135" d="100"/>
      </p:scale>
      <p:origin x="0" y="41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18FD68B-405D-4BCB-8004-12F9B45A01CA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4202EC1C-DFD9-4560-8F85-EB4029084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76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DB79B-2452-4E53-B0F6-0BE10949B3B6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1F923-31F3-4220-B926-A33DEC165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3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1F923-31F3-4220-B926-A33DEC1652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05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1F923-31F3-4220-B926-A33DEC16527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44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1F923-31F3-4220-B926-A33DEC16527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51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4C9B-A06E-4C66-8880-2928C09E853D}" type="datetime1">
              <a:rPr lang="en-US" smtClean="0"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16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F44A7-B66F-4AFE-9CB5-BA489336ED47}" type="datetime1">
              <a:rPr lang="en-US" smtClean="0"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140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8F3AC-4E95-4749-8451-262659141CBC}" type="datetime1">
              <a:rPr lang="en-US" smtClean="0"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171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A0F7-A4B1-4D1C-9DC4-FACF545DF08C}" type="datetime1">
              <a:rPr lang="en-US" smtClean="0"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782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B7A1-B516-4A2F-9A7F-29B88ADEBF5C}" type="datetime1">
              <a:rPr lang="en-US" smtClean="0"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069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7576-9B86-4127-96D7-9E3302CBFB93}" type="datetime1">
              <a:rPr lang="en-US" smtClean="0"/>
              <a:t>3/5/2018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801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F3788-0CC0-40A2-AAF1-F41AF8B8A2E0}" type="datetime1">
              <a:rPr lang="en-US" smtClean="0"/>
              <a:t>3/5/2018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957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56FE-5593-46D8-A9DE-FD7B830610F8}" type="datetime1">
              <a:rPr lang="en-US" smtClean="0"/>
              <a:t>3/5/2018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773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F601-3BF2-4792-8EC9-387DA001AB71}" type="datetime1">
              <a:rPr lang="en-US" smtClean="0"/>
              <a:t>3/5/2018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817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B6038-AEDF-49D6-925F-3B8D86B61244}" type="datetime1">
              <a:rPr lang="en-US" smtClean="0"/>
              <a:t>3/5/2018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001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CA73-639A-4187-AEBB-78CEEB145F45}" type="datetime1">
              <a:rPr lang="en-US" smtClean="0"/>
              <a:t>3/5/2018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55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6F7CB-044F-4EBE-82DA-94E355EE625F}" type="datetime1">
              <a:rPr lang="en-US" smtClean="0"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99018-B499-4D43-ACA0-41DC52C25B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20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duckduckgo.com/?q=paul+sings+nessum+dorma+idol&amp;t=hg&amp;atb=v103-5_f&amp;ia=videos&amp;iai=2I3Ha8PABzc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035175"/>
            <a:ext cx="8382000" cy="1470025"/>
          </a:xfrm>
        </p:spPr>
        <p:txBody>
          <a:bodyPr>
            <a:noAutofit/>
          </a:bodyPr>
          <a:lstStyle/>
          <a:p>
            <a:r>
              <a:rPr lang="en-US" sz="4800" b="1" dirty="0"/>
              <a:t>Principal Preparation Project Advisory Team (Phase 2)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953000"/>
            <a:ext cx="6400800" cy="1066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February 28, 2018</a:t>
            </a:r>
          </a:p>
        </p:txBody>
      </p:sp>
    </p:spTree>
    <p:extLst>
      <p:ext uri="{BB962C8B-B14F-4D97-AF65-F5344CB8AC3E}">
        <p14:creationId xmlns:p14="http://schemas.microsoft.com/office/powerpoint/2010/main" val="186441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2" b="43629"/>
          <a:stretch/>
        </p:blipFill>
        <p:spPr>
          <a:xfrm>
            <a:off x="1523999" y="829880"/>
            <a:ext cx="6306557" cy="48768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230803" y="3657600"/>
            <a:ext cx="1676400" cy="990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72593" y="2067951"/>
            <a:ext cx="1392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Define what is meant by program success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230803" y="1887626"/>
            <a:ext cx="1676400" cy="156097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553200" y="3077780"/>
            <a:ext cx="609600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55514" y="3968234"/>
            <a:ext cx="16002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Align to NELP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477000" y="3962400"/>
            <a:ext cx="671332" cy="8962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500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8915400" cy="1143000"/>
          </a:xfrm>
        </p:spPr>
        <p:txBody>
          <a:bodyPr>
            <a:noAutofit/>
          </a:bodyPr>
          <a:lstStyle/>
          <a:p>
            <a:r>
              <a:rPr lang="en-US" sz="4200" dirty="0"/>
              <a:t>Agenda Item #4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9144000" cy="2819400"/>
          </a:xfrm>
        </p:spPr>
        <p:txBody>
          <a:bodyPr>
            <a:normAutofit/>
          </a:bodyPr>
          <a:lstStyle/>
          <a:p>
            <a:pPr marL="517525" indent="0">
              <a:buNone/>
            </a:pPr>
            <a:r>
              <a:rPr lang="en-US" sz="3800" dirty="0"/>
              <a:t>Housekeeping</a:t>
            </a:r>
          </a:p>
          <a:p>
            <a:pPr marL="517525" indent="0">
              <a:buNone/>
            </a:pPr>
            <a:endParaRPr lang="en-US" sz="1200" dirty="0"/>
          </a:p>
          <a:p>
            <a:pPr marL="1089025" indent="-571500">
              <a:buFontTx/>
              <a:buChar char="-"/>
            </a:pPr>
            <a:r>
              <a:rPr lang="en-US" sz="3600" dirty="0"/>
              <a:t>Review minutes </a:t>
            </a:r>
          </a:p>
          <a:p>
            <a:pPr marL="1089025" indent="-571500">
              <a:buFontTx/>
              <a:buChar char="-"/>
            </a:pPr>
            <a:r>
              <a:rPr lang="en-US" sz="3600" dirty="0"/>
              <a:t>Accept (or agree on any needed change)</a:t>
            </a:r>
          </a:p>
          <a:p>
            <a:pPr marL="457200" indent="0">
              <a:buNone/>
            </a:pPr>
            <a:endParaRPr lang="en-US" sz="36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03B36-D14F-4F05-9032-A7EC1154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216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152400"/>
            <a:ext cx="8915400" cy="1143000"/>
          </a:xfrm>
        </p:spPr>
        <p:txBody>
          <a:bodyPr>
            <a:noAutofit/>
          </a:bodyPr>
          <a:lstStyle/>
          <a:p>
            <a:r>
              <a:rPr lang="en-US" sz="4200" dirty="0"/>
              <a:t>Agenda Item #5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9144000" cy="2819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Logic Models (10:35 am)</a:t>
            </a:r>
          </a:p>
          <a:p>
            <a:pPr marL="0" indent="0">
              <a:buNone/>
            </a:pPr>
            <a:endParaRPr lang="en-US" sz="2000" dirty="0"/>
          </a:p>
          <a:p>
            <a:pPr marL="1493838" indent="-1493838">
              <a:buNone/>
            </a:pPr>
            <a:r>
              <a:rPr lang="en-US" sz="2800" dirty="0"/>
              <a:t>Context  	</a:t>
            </a:r>
            <a:r>
              <a:rPr lang="en-US" sz="2800" i="1" dirty="0"/>
              <a:t>ESSA</a:t>
            </a:r>
            <a:r>
              <a:rPr lang="en-US" sz="2800" dirty="0"/>
              <a:t> requires this if using Title IIA for principal prep</a:t>
            </a:r>
          </a:p>
          <a:p>
            <a:pPr marL="1493838" indent="-1493838">
              <a:buNone/>
            </a:pPr>
            <a:endParaRPr lang="en-US" sz="1800" dirty="0"/>
          </a:p>
          <a:p>
            <a:pPr marL="1493838" indent="-1493838">
              <a:buNone/>
            </a:pPr>
            <a:r>
              <a:rPr lang="en-US" sz="2800" dirty="0"/>
              <a:t>Objective	Decide whether to adopt model “as is” or refine it</a:t>
            </a:r>
          </a:p>
          <a:p>
            <a:pPr marL="1722438" indent="-1722438">
              <a:buNone/>
            </a:pPr>
            <a:endParaRPr lang="en-US" sz="1800" dirty="0"/>
          </a:p>
          <a:p>
            <a:pPr marL="1485900" indent="-1485900">
              <a:buNone/>
            </a:pPr>
            <a:r>
              <a:rPr lang="en-US" sz="2800" dirty="0"/>
              <a:t>Activity	In groups of 3, compare views on the following</a:t>
            </a:r>
          </a:p>
          <a:p>
            <a:pPr marL="1943100" indent="-465138">
              <a:buFontTx/>
              <a:buChar char="-"/>
            </a:pPr>
            <a:r>
              <a:rPr lang="en-US" sz="2800" dirty="0"/>
              <a:t>A strength of the model (as presented)</a:t>
            </a:r>
          </a:p>
          <a:p>
            <a:pPr marL="1943100" indent="-465138">
              <a:buFontTx/>
              <a:buChar char="-"/>
            </a:pPr>
            <a:r>
              <a:rPr lang="en-US" sz="2800" dirty="0"/>
              <a:t>A possibility for improvement</a:t>
            </a:r>
          </a:p>
          <a:p>
            <a:pPr marL="1943100" indent="-465138">
              <a:buFontTx/>
              <a:buChar char="-"/>
            </a:pPr>
            <a:r>
              <a:rPr lang="en-US" sz="2800" dirty="0"/>
              <a:t>A question that may help us improve the model</a:t>
            </a:r>
          </a:p>
          <a:p>
            <a:pPr marL="1477962" indent="0">
              <a:buNone/>
            </a:pPr>
            <a:r>
              <a:rPr lang="en-US" sz="2800" dirty="0"/>
              <a:t>Be ready to use “Fist to Five”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670CD-6464-4856-925A-3555CB0F0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398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7630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Review our process to reach consensus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991600" cy="3124200"/>
          </a:xfrm>
        </p:spPr>
        <p:txBody>
          <a:bodyPr>
            <a:normAutofit/>
          </a:bodyPr>
          <a:lstStyle/>
          <a:p>
            <a:r>
              <a:rPr lang="en-US" sz="2600" dirty="0"/>
              <a:t>Fist to Five</a:t>
            </a:r>
          </a:p>
          <a:p>
            <a:pPr lvl="1"/>
            <a:r>
              <a:rPr lang="en-US" sz="2200" dirty="0"/>
              <a:t>The goal is to something that every member can live with and support.</a:t>
            </a:r>
          </a:p>
          <a:p>
            <a:pPr lvl="1"/>
            <a:r>
              <a:rPr lang="en-US" sz="2200" dirty="0"/>
              <a:t>When co-chairs call a question, members show hands to show support.</a:t>
            </a:r>
          </a:p>
          <a:p>
            <a:pPr lvl="1"/>
            <a:r>
              <a:rPr lang="en-US" sz="2200" dirty="0"/>
              <a:t>Those who hold up 3, 4, or 5 fingers support the option</a:t>
            </a:r>
          </a:p>
          <a:p>
            <a:pPr lvl="1"/>
            <a:r>
              <a:rPr lang="en-US" sz="2200" dirty="0"/>
              <a:t>2 fingers means “I cannot live with it ‘as is’”</a:t>
            </a:r>
          </a:p>
          <a:p>
            <a:pPr lvl="1"/>
            <a:r>
              <a:rPr lang="en-US" sz="2200" dirty="0"/>
              <a:t>1 finger means “A larger reservation prevents me from supporting it”</a:t>
            </a:r>
          </a:p>
          <a:p>
            <a:pPr lvl="1"/>
            <a:r>
              <a:rPr lang="en-US" sz="2200" dirty="0"/>
              <a:t>Showing a fist means “I cannot support it, as a matter of conscience.”</a:t>
            </a:r>
          </a:p>
          <a:p>
            <a:pPr lvl="1"/>
            <a:endParaRPr lang="en-US" sz="2200" dirty="0"/>
          </a:p>
          <a:p>
            <a:endParaRPr lang="en-US" sz="26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4800600"/>
            <a:ext cx="845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Note:  Options that are forwarded enjoy consensus support.  For these, every Team member shows 3, 4, or 5 fingers.  Those who show a fist, 1, or 2 fingers will be asked, “What would it take to make this something you can live with and support?”</a:t>
            </a:r>
          </a:p>
        </p:txBody>
      </p:sp>
    </p:spTree>
    <p:extLst>
      <p:ext uri="{BB962C8B-B14F-4D97-AF65-F5344CB8AC3E}">
        <p14:creationId xmlns:p14="http://schemas.microsoft.com/office/powerpoint/2010/main" val="74951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79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1143000"/>
          </a:xfrm>
        </p:spPr>
        <p:txBody>
          <a:bodyPr>
            <a:noAutofit/>
          </a:bodyPr>
          <a:lstStyle/>
          <a:p>
            <a:r>
              <a:rPr lang="en-US" sz="4200" dirty="0"/>
              <a:t>Agenda Item #6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27" y="1600200"/>
            <a:ext cx="9144000" cy="2819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Two Surveys on “First Principles” (10:40 am)</a:t>
            </a:r>
          </a:p>
          <a:p>
            <a:pPr marL="0" indent="0">
              <a:buNone/>
            </a:pPr>
            <a:endParaRPr lang="en-US" sz="2600" dirty="0"/>
          </a:p>
          <a:p>
            <a:pPr marL="1600200" indent="-1593850">
              <a:buNone/>
            </a:pPr>
            <a:r>
              <a:rPr lang="en-US" sz="2800" dirty="0"/>
              <a:t>Context	Survey results point to support for the possibilities</a:t>
            </a:r>
          </a:p>
          <a:p>
            <a:pPr marL="1600200" indent="-1593850">
              <a:buNone/>
            </a:pPr>
            <a:endParaRPr lang="en-US" sz="1800" dirty="0"/>
          </a:p>
          <a:p>
            <a:pPr marL="1600200" indent="-1593850">
              <a:buNone/>
            </a:pPr>
            <a:r>
              <a:rPr lang="en-US" sz="2800" dirty="0"/>
              <a:t>Objective  	Decide which of these will help add coherence</a:t>
            </a:r>
          </a:p>
          <a:p>
            <a:pPr marL="1600200" indent="-1593850">
              <a:buNone/>
            </a:pPr>
            <a:endParaRPr lang="en-US" sz="1800" dirty="0"/>
          </a:p>
          <a:p>
            <a:pPr marL="1600200" indent="-1593850">
              <a:buNone/>
            </a:pPr>
            <a:r>
              <a:rPr lang="en-US" sz="2800" dirty="0"/>
              <a:t>Activity	Review results from the recent SurveyMonkey</a:t>
            </a:r>
          </a:p>
          <a:p>
            <a:pPr marL="1600200" indent="-1593850">
              <a:buNone/>
            </a:pPr>
            <a:endParaRPr lang="en-US" sz="1800" dirty="0"/>
          </a:p>
          <a:p>
            <a:pPr marL="1600200" indent="-1593850">
              <a:buNone/>
            </a:pPr>
            <a:r>
              <a:rPr lang="en-US" sz="2800" dirty="0"/>
              <a:t>	Be ready to use Fist-to-Five; we will accept those that we all support by showing a “3” or better; we will continue to work on others until Mar. 21, 2018</a:t>
            </a:r>
          </a:p>
          <a:p>
            <a:pPr marL="2165350" indent="-2165350">
              <a:buNone/>
            </a:pPr>
            <a:r>
              <a:rPr lang="en-US" sz="2800" dirty="0"/>
              <a:t>		 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B21E8-5AD3-497D-9D38-F9810D813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039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8915400" cy="1143000"/>
          </a:xfrm>
        </p:spPr>
        <p:txBody>
          <a:bodyPr>
            <a:noAutofit/>
          </a:bodyPr>
          <a:lstStyle/>
          <a:p>
            <a:r>
              <a:rPr lang="en-US" sz="4200" dirty="0"/>
              <a:t>Agenda Item #6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50" y="1447800"/>
            <a:ext cx="9144000" cy="2819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Two surveys on “First Principles”</a:t>
            </a:r>
          </a:p>
          <a:p>
            <a:pPr marL="0" indent="0">
              <a:buNone/>
            </a:pPr>
            <a:endParaRPr lang="en-US" sz="2400" dirty="0"/>
          </a:p>
          <a:p>
            <a:pPr marL="1774825" indent="-1774825">
              <a:buNone/>
            </a:pPr>
            <a:r>
              <a:rPr lang="en-US" sz="2600" dirty="0"/>
              <a:t>Background	What will bring coherence to recommendations that emerge from 5 work groups? First principles provide common thread for the work of 5 groups. These are elements that we agree guided the work of all groups</a:t>
            </a:r>
          </a:p>
          <a:p>
            <a:pPr marL="1774825" indent="-1774825">
              <a:buNone/>
            </a:pPr>
            <a:endParaRPr lang="en-US" sz="2600" dirty="0"/>
          </a:p>
          <a:p>
            <a:pPr marL="1774825" indent="-1774825">
              <a:buNone/>
            </a:pPr>
            <a:r>
              <a:rPr lang="en-US" sz="2600" dirty="0"/>
              <a:t>	We conducted two surveys of members. Based on a January survey we reduced the list of principles from 12 to 10.  A February survey showed that all respondents support five principles.  A few of us still question five other principles.</a:t>
            </a:r>
            <a:br>
              <a:rPr lang="en-US" sz="2800" dirty="0"/>
            </a:br>
            <a:r>
              <a:rPr lang="en-US" sz="2800" dirty="0"/>
              <a:t>		 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B21E8-5AD3-497D-9D38-F9810D813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773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515947"/>
            <a:ext cx="84582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/>
              <a:t>First Principles</a:t>
            </a:r>
          </a:p>
          <a:p>
            <a:pPr algn="ctr"/>
            <a:r>
              <a:rPr lang="en-US" sz="3000" dirty="0"/>
              <a:t>(supported by all respondents to February survey)</a:t>
            </a:r>
          </a:p>
          <a:p>
            <a:endParaRPr lang="en-US" sz="2800" i="1" u="sng" dirty="0"/>
          </a:p>
          <a:p>
            <a:endParaRPr lang="en-US" sz="2800" i="1" u="sng" dirty="0"/>
          </a:p>
          <a:p>
            <a:r>
              <a:rPr lang="en-US" sz="2800" u="sng" dirty="0"/>
              <a:t>The Foundation</a:t>
            </a:r>
            <a:r>
              <a:rPr lang="en-US" sz="2800" dirty="0"/>
              <a:t> </a:t>
            </a:r>
            <a:br>
              <a:rPr lang="en-US" sz="2800" i="1" dirty="0"/>
            </a:br>
            <a:endParaRPr lang="en-US" dirty="0"/>
          </a:p>
          <a:p>
            <a:r>
              <a:rPr lang="en-US" sz="2800" dirty="0"/>
              <a:t>Realizing educational excellence and equity throughout NYS requires well-trained leaders who have a convincing command of competencies associated with the </a:t>
            </a:r>
            <a:r>
              <a:rPr lang="en-US" sz="2800" i="1" dirty="0"/>
              <a:t>Professional Standards for Educational Leaders (PSELs).</a:t>
            </a:r>
          </a:p>
          <a:p>
            <a:endParaRPr lang="en-US" sz="2800" i="1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06453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176272"/>
            <a:ext cx="89916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/>
              <a:t>First Principles</a:t>
            </a:r>
          </a:p>
          <a:p>
            <a:pPr algn="ctr"/>
            <a:r>
              <a:rPr lang="en-US" sz="3000" dirty="0"/>
              <a:t>(supported by all respondents to February survey)</a:t>
            </a:r>
          </a:p>
          <a:p>
            <a:endParaRPr lang="en-US" sz="3400" u="sng" dirty="0"/>
          </a:p>
          <a:p>
            <a:r>
              <a:rPr lang="en-US" sz="2800" u="sng" dirty="0"/>
              <a:t>Purpose and Effect</a:t>
            </a:r>
            <a:r>
              <a:rPr lang="en-US" sz="2800" dirty="0"/>
              <a:t> </a:t>
            </a:r>
            <a:br>
              <a:rPr lang="en-US" sz="2800" dirty="0"/>
            </a:br>
            <a:endParaRPr lang="en-US" dirty="0"/>
          </a:p>
          <a:p>
            <a:r>
              <a:rPr lang="en-US" sz="2800" dirty="0"/>
              <a:t>We agree with Linda Darling Hammond.  The intent is to create a P20 educational system that learns to get better at getting better.  Improving principal preparation contributes to school and student success.</a:t>
            </a:r>
          </a:p>
          <a:p>
            <a:endParaRPr lang="en-US" sz="2600" u="sng" dirty="0"/>
          </a:p>
          <a:p>
            <a:r>
              <a:rPr lang="en-US" sz="2800" u="sng" dirty="0"/>
              <a:t>Feedback and Data</a:t>
            </a:r>
            <a:r>
              <a:rPr lang="en-US" sz="2800" dirty="0"/>
              <a:t> </a:t>
            </a:r>
            <a:br>
              <a:rPr lang="en-US" sz="2800" dirty="0"/>
            </a:br>
            <a:endParaRPr lang="en-US" dirty="0"/>
          </a:p>
          <a:p>
            <a:r>
              <a:rPr lang="en-US" sz="2800" dirty="0"/>
              <a:t>Feedback is at the heart of learning to get better; thus data collection, analysis, and reporting are vital because they make it possible to gauge whether activity translates into improvement.</a:t>
            </a:r>
          </a:p>
        </p:txBody>
      </p:sp>
    </p:spTree>
    <p:extLst>
      <p:ext uri="{BB962C8B-B14F-4D97-AF65-F5344CB8AC3E}">
        <p14:creationId xmlns:p14="http://schemas.microsoft.com/office/powerpoint/2010/main" val="2466072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9112" y="237827"/>
            <a:ext cx="872248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/>
              <a:t>First Principles</a:t>
            </a:r>
          </a:p>
          <a:p>
            <a:pPr algn="ctr"/>
            <a:r>
              <a:rPr lang="en-US" sz="3000" dirty="0"/>
              <a:t>(supported by all respondents to February survey)</a:t>
            </a:r>
          </a:p>
          <a:p>
            <a:endParaRPr lang="en-US" sz="4000" u="sng" dirty="0"/>
          </a:p>
          <a:p>
            <a:r>
              <a:rPr lang="en-US" sz="2800" u="sng" dirty="0"/>
              <a:t>P20 Partnership</a:t>
            </a:r>
            <a:r>
              <a:rPr lang="en-US" sz="2800" dirty="0"/>
              <a:t> </a:t>
            </a:r>
            <a:br>
              <a:rPr lang="en-US" sz="2800" dirty="0"/>
            </a:br>
            <a:endParaRPr lang="en-US" dirty="0"/>
          </a:p>
          <a:p>
            <a:r>
              <a:rPr lang="en-US" sz="2800" dirty="0"/>
              <a:t>Districts are clients of (and partners with) preparation programs; so close and ongoing feedback between field-based practitioners and university-based programs are essential elements of principal preparation </a:t>
            </a:r>
          </a:p>
          <a:p>
            <a:endParaRPr lang="en-US" sz="2800" u="sng" dirty="0"/>
          </a:p>
          <a:p>
            <a:r>
              <a:rPr lang="en-US" sz="2800" u="sng" dirty="0"/>
              <a:t>Mentoring and Coaching</a:t>
            </a:r>
            <a:r>
              <a:rPr lang="en-US" sz="2800" dirty="0"/>
              <a:t> </a:t>
            </a:r>
            <a:br>
              <a:rPr lang="en-US" sz="2800" dirty="0"/>
            </a:br>
            <a:endParaRPr lang="en-US" dirty="0"/>
          </a:p>
          <a:p>
            <a:r>
              <a:rPr lang="en-US" sz="2800" dirty="0"/>
              <a:t>Because continuous learning is a necessity, principals need ongoing support in the form of high-quality mentoring and coaching up to and beyond the full first year on the job </a:t>
            </a:r>
          </a:p>
        </p:txBody>
      </p:sp>
    </p:spTree>
    <p:extLst>
      <p:ext uri="{BB962C8B-B14F-4D97-AF65-F5344CB8AC3E}">
        <p14:creationId xmlns:p14="http://schemas.microsoft.com/office/powerpoint/2010/main" val="2617082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1143000"/>
          </a:xfrm>
        </p:spPr>
        <p:txBody>
          <a:bodyPr>
            <a:noAutofit/>
          </a:bodyPr>
          <a:lstStyle/>
          <a:p>
            <a:r>
              <a:rPr lang="en-US" sz="4000" dirty="0"/>
              <a:t>Agenda Item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915400" cy="2590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Welcome by the Chairs (10:30 am)</a:t>
            </a:r>
          </a:p>
          <a:p>
            <a:pPr marL="406400" indent="-393700">
              <a:buFontTx/>
              <a:buChar char="-"/>
            </a:pPr>
            <a:r>
              <a:rPr lang="en-US" dirty="0"/>
              <a:t>Gladys Cruz</a:t>
            </a:r>
          </a:p>
          <a:p>
            <a:pPr marL="406400" indent="-393700">
              <a:buFontTx/>
              <a:buChar char="-"/>
            </a:pPr>
            <a:r>
              <a:rPr lang="en-US" dirty="0"/>
              <a:t>Suzanne </a:t>
            </a:r>
            <a:r>
              <a:rPr lang="en-US" dirty="0" err="1"/>
              <a:t>Rosenblith</a:t>
            </a:r>
            <a:endParaRPr lang="en-US" dirty="0"/>
          </a:p>
          <a:p>
            <a:pPr marL="406400" indent="-393700">
              <a:buFontTx/>
              <a:buChar char="-"/>
            </a:pPr>
            <a:r>
              <a:rPr lang="en-US" dirty="0"/>
              <a:t>Reggie Landeau</a:t>
            </a:r>
          </a:p>
          <a:p>
            <a:pPr marL="45720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dirty="0"/>
              <a:t>Introductions </a:t>
            </a:r>
          </a:p>
          <a:p>
            <a:pPr marL="406400" indent="-406400">
              <a:buFontTx/>
              <a:buChar char="-"/>
            </a:pPr>
            <a:r>
              <a:rPr lang="en-US" dirty="0"/>
              <a:t>Members</a:t>
            </a:r>
          </a:p>
          <a:p>
            <a:pPr marL="406400" indent="-406400">
              <a:buFontTx/>
              <a:buChar char="-"/>
            </a:pPr>
            <a:r>
              <a:rPr lang="en-US" dirty="0"/>
              <a:t>Guests (Mary Strain, </a:t>
            </a:r>
            <a:r>
              <a:rPr lang="en-US" i="1" dirty="0"/>
              <a:t>Teaching Matters</a:t>
            </a:r>
            <a:r>
              <a:rPr lang="en-US" dirty="0"/>
              <a:t>)</a:t>
            </a:r>
          </a:p>
          <a:p>
            <a:pPr>
              <a:buFontTx/>
              <a:buChar char="-"/>
            </a:pPr>
            <a:endParaRPr lang="en-US" sz="34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D5BCD-AF2F-4A3F-8E7F-DD198DE08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614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9112" y="237827"/>
            <a:ext cx="887488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First Principles</a:t>
            </a:r>
          </a:p>
          <a:p>
            <a:pPr algn="ctr"/>
            <a:r>
              <a:rPr lang="en-US" sz="2800" dirty="0"/>
              <a:t>(those not yet supported by all survey respondents)</a:t>
            </a:r>
          </a:p>
          <a:p>
            <a:endParaRPr lang="en-US" sz="4000" u="sng" dirty="0"/>
          </a:p>
          <a:p>
            <a:r>
              <a:rPr lang="en-US" sz="2800" u="sng" dirty="0"/>
              <a:t>Quality is the Driver, not Dollars</a:t>
            </a:r>
            <a:r>
              <a:rPr lang="en-US" sz="2800" dirty="0"/>
              <a:t> </a:t>
            </a:r>
            <a:r>
              <a:rPr lang="en-US" sz="2000" dirty="0"/>
              <a:t>(one “1” and one “2”)</a:t>
            </a:r>
          </a:p>
          <a:p>
            <a:br>
              <a:rPr lang="en-US" dirty="0"/>
            </a:br>
            <a:r>
              <a:rPr lang="en-US" sz="2800" dirty="0"/>
              <a:t>The ability of program graduates to assume a leadership role and lead schools to higher ground is not just the aim and purpose of preparation programs but the driver of program success (not revenue generation).</a:t>
            </a:r>
          </a:p>
          <a:p>
            <a:endParaRPr lang="en-US" sz="2800" u="sng" dirty="0"/>
          </a:p>
          <a:p>
            <a:r>
              <a:rPr lang="en-US" sz="2800" u="sng" dirty="0"/>
              <a:t>Aim of Prep Program</a:t>
            </a:r>
            <a:r>
              <a:rPr lang="en-US" sz="2800" dirty="0"/>
              <a:t> </a:t>
            </a:r>
            <a:r>
              <a:rPr lang="en-US" sz="2000" dirty="0"/>
              <a:t>(one “2”)</a:t>
            </a:r>
          </a:p>
          <a:p>
            <a:br>
              <a:rPr lang="en-US" dirty="0"/>
            </a:br>
            <a:r>
              <a:rPr lang="en-US" sz="2800" dirty="0"/>
              <a:t>Sound programs equip candidates to lead schools in continuous school improvement and to lead turnaround in schools that struggle most.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20648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237827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First Principles</a:t>
            </a:r>
          </a:p>
          <a:p>
            <a:pPr algn="ctr"/>
            <a:r>
              <a:rPr lang="en-US" sz="2800" dirty="0"/>
              <a:t>(those not yet supported by all survey respondents)</a:t>
            </a:r>
          </a:p>
          <a:p>
            <a:endParaRPr lang="en-US" sz="4000" u="sng" dirty="0"/>
          </a:p>
          <a:p>
            <a:r>
              <a:rPr lang="en-US" sz="2800" u="sng" dirty="0"/>
              <a:t>Competency Matters Most</a:t>
            </a:r>
            <a:r>
              <a:rPr lang="en-US" sz="2800" dirty="0"/>
              <a:t> </a:t>
            </a:r>
            <a:r>
              <a:rPr lang="en-US" sz="2000" dirty="0"/>
              <a:t>(one “1” and one “2”)</a:t>
            </a:r>
          </a:p>
          <a:p>
            <a:br>
              <a:rPr lang="en-US" dirty="0"/>
            </a:br>
            <a:r>
              <a:rPr lang="en-US" sz="2800" dirty="0"/>
              <a:t>Candidates enrolled in preparation programs demonstrate certification readiness by leading efforts at a district school that lift staff, student, or school performance.</a:t>
            </a:r>
          </a:p>
          <a:p>
            <a:endParaRPr lang="en-US" sz="2800" u="sng" dirty="0"/>
          </a:p>
          <a:p>
            <a:r>
              <a:rPr lang="en-US" sz="2800" u="sng" dirty="0"/>
              <a:t>Defensible Judgments</a:t>
            </a:r>
            <a:r>
              <a:rPr lang="en-US" sz="2800" dirty="0"/>
              <a:t> </a:t>
            </a:r>
            <a:r>
              <a:rPr lang="en-US" sz="2000" dirty="0"/>
              <a:t>(two “2s”)</a:t>
            </a:r>
            <a:endParaRPr lang="en-US" sz="2000" u="sng" dirty="0"/>
          </a:p>
          <a:p>
            <a:br>
              <a:rPr lang="en-US" dirty="0"/>
            </a:br>
            <a:r>
              <a:rPr lang="en-US" sz="2800" dirty="0"/>
              <a:t>We work toward ensuring that judgments about the adequacy of preparation programs and/or candidate readiness for certification are reliable, valid for their purpose, and comparable across individual, program, and year.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8190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9112" y="331887"/>
            <a:ext cx="87224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First Principles</a:t>
            </a:r>
          </a:p>
          <a:p>
            <a:pPr algn="ctr"/>
            <a:r>
              <a:rPr lang="en-US" sz="2800" dirty="0"/>
              <a:t>(those not yet supported by all survey respondents)</a:t>
            </a:r>
          </a:p>
          <a:p>
            <a:endParaRPr lang="en-US" sz="4400" u="sng" dirty="0"/>
          </a:p>
          <a:p>
            <a:r>
              <a:rPr lang="en-US" sz="2800" u="sng" dirty="0"/>
              <a:t>Residency</a:t>
            </a:r>
            <a:r>
              <a:rPr lang="en-US" sz="2800" dirty="0"/>
              <a:t> </a:t>
            </a:r>
            <a:r>
              <a:rPr lang="en-US" sz="2000" dirty="0"/>
              <a:t>(four“2s”)</a:t>
            </a:r>
            <a:endParaRPr lang="en-US" sz="2000" u="sng" dirty="0"/>
          </a:p>
          <a:p>
            <a:br>
              <a:rPr lang="en-US" dirty="0"/>
            </a:br>
            <a:r>
              <a:rPr lang="en-US" sz="2800" dirty="0"/>
              <a:t>During a full-time, year-long, (ideally paid), school-based internship, candidates identify problems of practice and design and lead interventions that help improve opportunities and outcomes for staff and students.</a:t>
            </a:r>
          </a:p>
          <a:p>
            <a:endParaRPr lang="en-US" sz="2800" u="sng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7078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39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915400" cy="1143000"/>
          </a:xfrm>
        </p:spPr>
        <p:txBody>
          <a:bodyPr>
            <a:noAutofit/>
          </a:bodyPr>
          <a:lstStyle/>
          <a:p>
            <a:r>
              <a:rPr lang="en-US" sz="4200" dirty="0"/>
              <a:t>Agenda Item #7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35" y="1447800"/>
            <a:ext cx="9144000" cy="2819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Priming the Pump: Conversation with Mary Strain (10:45 am)</a:t>
            </a:r>
          </a:p>
          <a:p>
            <a:pPr marL="0" indent="0">
              <a:buNone/>
            </a:pPr>
            <a:endParaRPr lang="en-US" sz="2000" dirty="0"/>
          </a:p>
          <a:p>
            <a:pPr marL="1479550" indent="-1479550">
              <a:buNone/>
            </a:pPr>
            <a:r>
              <a:rPr lang="en-US" sz="2600" dirty="0"/>
              <a:t>Context	Our predecessors gave the Commissioner and the Regents 11 recommendations.   Included was this.</a:t>
            </a:r>
          </a:p>
          <a:p>
            <a:pPr marL="1479550" indent="-1479550">
              <a:buNone/>
            </a:pPr>
            <a:endParaRPr lang="en-US" sz="1800" dirty="0"/>
          </a:p>
          <a:p>
            <a:pPr marL="1827213" indent="1588">
              <a:buNone/>
            </a:pPr>
            <a:r>
              <a:rPr lang="en-US" sz="2400" i="1" dirty="0"/>
              <a:t>“Consistent with </a:t>
            </a:r>
            <a:r>
              <a:rPr lang="en-US" sz="2400" i="1" dirty="0" err="1"/>
              <a:t>regs</a:t>
            </a:r>
            <a:r>
              <a:rPr lang="en-US" sz="2400" i="1" dirty="0"/>
              <a:t> pertaining to competency-based practices and internship, create a mechanism culminating in issuance of a micro-credential recognized by NYS”.  </a:t>
            </a:r>
          </a:p>
          <a:p>
            <a:pPr marL="1479550" indent="-1479550">
              <a:buNone/>
            </a:pPr>
            <a:endParaRPr lang="en-US" sz="1800" dirty="0"/>
          </a:p>
          <a:p>
            <a:pPr marL="1479550" indent="-1479550">
              <a:buNone/>
            </a:pPr>
            <a:r>
              <a:rPr lang="en-US" sz="2600" dirty="0"/>
              <a:t>	Our task is to provide a framework for that to happen.</a:t>
            </a:r>
          </a:p>
          <a:p>
            <a:pPr marL="1479550" indent="-1479550">
              <a:buNone/>
            </a:pPr>
            <a:endParaRPr lang="en-US" sz="1600" dirty="0"/>
          </a:p>
          <a:p>
            <a:pPr marL="1479550" indent="-1479550">
              <a:buNone/>
            </a:pPr>
            <a:r>
              <a:rPr lang="en-US" sz="2600" dirty="0"/>
              <a:t>Objective	Understand how micro credentials are used throughout the US and how those examples can inform our work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A51202-A20A-41BB-BB0B-D53080759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157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0" b="17468"/>
          <a:stretch/>
        </p:blipFill>
        <p:spPr>
          <a:xfrm>
            <a:off x="1120210" y="136967"/>
            <a:ext cx="6880790" cy="649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664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8915400" cy="1143000"/>
          </a:xfrm>
        </p:spPr>
        <p:txBody>
          <a:bodyPr>
            <a:noAutofit/>
          </a:bodyPr>
          <a:lstStyle/>
          <a:p>
            <a:r>
              <a:rPr lang="en-US" sz="4000" dirty="0"/>
              <a:t>Prelude to Agenda Item #8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057400"/>
            <a:ext cx="9067800" cy="2819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Value proposition describes a promise of benefit that attracts and satisfies clients, customers, or consumers</a:t>
            </a:r>
          </a:p>
          <a:p>
            <a:pPr marL="0" indent="0">
              <a:buNone/>
            </a:pPr>
            <a:r>
              <a:rPr lang="en-US" dirty="0"/>
              <a:t>						(</a:t>
            </a:r>
            <a:r>
              <a:rPr lang="en-US" dirty="0" err="1"/>
              <a:t>Frankhauser</a:t>
            </a:r>
            <a:r>
              <a:rPr lang="en-US" dirty="0"/>
              <a:t>, 2013)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803187-77A2-43E3-8F84-BADCE9353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034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8915400" cy="1143000"/>
          </a:xfrm>
        </p:spPr>
        <p:txBody>
          <a:bodyPr>
            <a:noAutofit/>
          </a:bodyPr>
          <a:lstStyle/>
          <a:p>
            <a:r>
              <a:rPr lang="en-US" sz="4000" dirty="0"/>
              <a:t>Prelude to Agenda Item #8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9067800" cy="2819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iTunes</a:t>
            </a:r>
          </a:p>
          <a:p>
            <a:pPr marL="0" indent="0">
              <a:buNone/>
            </a:pPr>
            <a:r>
              <a:rPr lang="en-US" sz="2600" i="1" dirty="0"/>
              <a:t>You’ve never been so easily entertained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/>
              <a:t>Skype</a:t>
            </a:r>
          </a:p>
          <a:p>
            <a:pPr marL="0" indent="0">
              <a:buNone/>
            </a:pPr>
            <a:r>
              <a:rPr lang="en-US" sz="2600" i="1" dirty="0"/>
              <a:t>Wherever you are or they are – Skype keeps you together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/>
              <a:t>Disney</a:t>
            </a:r>
          </a:p>
          <a:p>
            <a:pPr marL="0" indent="0">
              <a:buNone/>
            </a:pPr>
            <a:r>
              <a:rPr lang="en-US" sz="2600" i="1" dirty="0"/>
              <a:t>Magical, many-times-in-a-lifetime experiences for kids of all ages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/>
              <a:t>Pinterest</a:t>
            </a:r>
          </a:p>
          <a:p>
            <a:pPr marL="0" indent="0">
              <a:buNone/>
            </a:pPr>
            <a:r>
              <a:rPr lang="en-US" sz="2600" i="1" dirty="0"/>
              <a:t>A few (million) of your favorite things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BF390F-EC76-40A9-B37B-A561D4866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373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152400"/>
            <a:ext cx="8915400" cy="1143000"/>
          </a:xfrm>
        </p:spPr>
        <p:txBody>
          <a:bodyPr>
            <a:noAutofit/>
          </a:bodyPr>
          <a:lstStyle/>
          <a:p>
            <a:r>
              <a:rPr lang="en-US" sz="4000" dirty="0"/>
              <a:t>Prelude to Agenda Item #8 (continued)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2819400"/>
          </a:xfrm>
        </p:spPr>
        <p:txBody>
          <a:bodyPr>
            <a:noAutofit/>
          </a:bodyPr>
          <a:lstStyle/>
          <a:p>
            <a:pPr marL="1485900" indent="-1485900">
              <a:buNone/>
            </a:pPr>
            <a:r>
              <a:rPr lang="en-US" sz="2700" dirty="0"/>
              <a:t>Context	“When you are up to your eyeballs in alligators, it is easy to forget that the goal was to drain the swamp.”</a:t>
            </a:r>
          </a:p>
          <a:p>
            <a:pPr marL="1485900" indent="-1485900">
              <a:buNone/>
            </a:pPr>
            <a:endParaRPr lang="en-US" sz="1800" dirty="0"/>
          </a:p>
          <a:p>
            <a:pPr marL="1485900" indent="-1485900">
              <a:buNone/>
            </a:pPr>
            <a:r>
              <a:rPr lang="en-US" sz="2700" dirty="0"/>
              <a:t>	At this stage, we’re awash in questions:</a:t>
            </a:r>
          </a:p>
          <a:p>
            <a:pPr marL="1943100" indent="-457200">
              <a:buFontTx/>
              <a:buChar char="-"/>
            </a:pPr>
            <a:r>
              <a:rPr lang="en-US" sz="2700" dirty="0"/>
              <a:t>What would it costs?</a:t>
            </a:r>
          </a:p>
          <a:p>
            <a:pPr marL="1943100" indent="-457200">
              <a:buFontTx/>
              <a:buChar char="-"/>
            </a:pPr>
            <a:r>
              <a:rPr lang="en-US" sz="2700" dirty="0"/>
              <a:t>Who would do the work?</a:t>
            </a:r>
          </a:p>
          <a:p>
            <a:pPr marL="1943100" indent="-457200">
              <a:buFontTx/>
              <a:buChar char="-"/>
            </a:pPr>
            <a:r>
              <a:rPr lang="en-US" sz="2700" dirty="0"/>
              <a:t>Whose support are we waiting for?</a:t>
            </a:r>
          </a:p>
          <a:p>
            <a:pPr marL="1943100" indent="-457200">
              <a:buFontTx/>
              <a:buChar char="-"/>
            </a:pPr>
            <a:r>
              <a:rPr lang="en-US" sz="2700" dirty="0"/>
              <a:t>Where would the money come from?</a:t>
            </a:r>
          </a:p>
          <a:p>
            <a:pPr>
              <a:buFontTx/>
              <a:buChar char="-"/>
            </a:pPr>
            <a:endParaRPr lang="en-US" sz="1800" dirty="0"/>
          </a:p>
          <a:p>
            <a:pPr marL="1485900" indent="-1485900">
              <a:buNone/>
            </a:pPr>
            <a:r>
              <a:rPr lang="en-US" sz="2700" dirty="0"/>
              <a:t>	At moments like this it helps to remember our goal    . . . consensus recommendations that are the best solutions we can imagine.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EC2FE-5C08-43A5-993A-AF2D56373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9551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8915400" cy="1143000"/>
          </a:xfrm>
        </p:spPr>
        <p:txBody>
          <a:bodyPr>
            <a:noAutofit/>
          </a:bodyPr>
          <a:lstStyle/>
          <a:p>
            <a:r>
              <a:rPr lang="en-US" sz="4000" dirty="0"/>
              <a:t>Prelude to Agenda Item #8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9067800" cy="2819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We know the challenges:</a:t>
            </a:r>
          </a:p>
          <a:p>
            <a:pPr>
              <a:buFontTx/>
              <a:buChar char="-"/>
            </a:pPr>
            <a:r>
              <a:rPr lang="en-US" sz="2800" dirty="0"/>
              <a:t>The job of principal has changed in ways we can’t control</a:t>
            </a:r>
          </a:p>
          <a:p>
            <a:pPr>
              <a:buFontTx/>
              <a:buChar char="-"/>
            </a:pPr>
            <a:r>
              <a:rPr lang="en-US" sz="2800" dirty="0"/>
              <a:t>From accountability (more of it)</a:t>
            </a:r>
          </a:p>
          <a:p>
            <a:pPr>
              <a:buFontTx/>
              <a:buChar char="-"/>
            </a:pPr>
            <a:r>
              <a:rPr lang="en-US" sz="2800" dirty="0"/>
              <a:t>To expectations (higher)</a:t>
            </a:r>
          </a:p>
          <a:p>
            <a:pPr>
              <a:buFontTx/>
              <a:buChar char="-"/>
            </a:pPr>
            <a:r>
              <a:rPr lang="en-US" sz="2800" dirty="0"/>
              <a:t>To funding (tighter)</a:t>
            </a:r>
          </a:p>
          <a:p>
            <a:pPr>
              <a:buFontTx/>
              <a:buChar char="-"/>
            </a:pPr>
            <a:r>
              <a:rPr lang="en-US" sz="2800" dirty="0"/>
              <a:t>To technology (for better and worse)</a:t>
            </a:r>
          </a:p>
          <a:p>
            <a:pPr>
              <a:buFontTx/>
              <a:buChar char="-"/>
            </a:pPr>
            <a:r>
              <a:rPr lang="en-US" sz="2800" dirty="0"/>
              <a:t>To demography (linguistic, cultural, racial/ethnic, poverty)</a:t>
            </a:r>
          </a:p>
          <a:p>
            <a:pPr>
              <a:buFontTx/>
              <a:buChar char="-"/>
            </a:pPr>
            <a:r>
              <a:rPr lang="en-US" sz="2800" dirty="0"/>
              <a:t>Our system is perfectly designed to get results we get now</a:t>
            </a:r>
          </a:p>
          <a:p>
            <a:pPr>
              <a:buFontTx/>
              <a:buChar char="-"/>
            </a:pPr>
            <a:r>
              <a:rPr lang="en-US" sz="2800" dirty="0"/>
              <a:t>Yet, as competitive as we are, we know we can do better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87B974-D4EE-4277-90C3-BA8521045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169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8915400" cy="1143000"/>
          </a:xfrm>
        </p:spPr>
        <p:txBody>
          <a:bodyPr>
            <a:noAutofit/>
          </a:bodyPr>
          <a:lstStyle/>
          <a:p>
            <a:r>
              <a:rPr lang="en-US" sz="4000" dirty="0"/>
              <a:t>Agenda Item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9677400" cy="28194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/>
              <a:t>Goal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dirty="0"/>
              <a:t>Finalize recommendations in each area of our charge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3C92F-D039-4624-A6E6-82C19663D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392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8915400" cy="1143000"/>
          </a:xfrm>
        </p:spPr>
        <p:txBody>
          <a:bodyPr>
            <a:noAutofit/>
          </a:bodyPr>
          <a:lstStyle/>
          <a:p>
            <a:r>
              <a:rPr lang="en-US" sz="4000" dirty="0"/>
              <a:t>Prelude to Agenda Item #8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9067800" cy="2819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/>
              <a:t>We know and accept that:</a:t>
            </a:r>
          </a:p>
          <a:p>
            <a:pPr>
              <a:buFontTx/>
              <a:buChar char="-"/>
            </a:pPr>
            <a:r>
              <a:rPr lang="en-US" sz="3000" dirty="0"/>
              <a:t>Continuous improvement calls for self-reckoning</a:t>
            </a:r>
          </a:p>
          <a:p>
            <a:pPr>
              <a:buFontTx/>
              <a:buChar char="-"/>
            </a:pPr>
            <a:r>
              <a:rPr lang="en-US" sz="3000" dirty="0"/>
              <a:t>Our systems can (should) adapt</a:t>
            </a:r>
          </a:p>
          <a:p>
            <a:pPr>
              <a:buFontTx/>
              <a:buChar char="-"/>
            </a:pPr>
            <a:r>
              <a:rPr lang="en-US" sz="3000" dirty="0"/>
              <a:t>Improvement is more than alignment</a:t>
            </a:r>
          </a:p>
          <a:p>
            <a:pPr>
              <a:buFontTx/>
              <a:buChar char="-"/>
            </a:pPr>
            <a:r>
              <a:rPr lang="en-US" sz="3000" dirty="0"/>
              <a:t>Real change means changing the narrative</a:t>
            </a:r>
          </a:p>
          <a:p>
            <a:pPr>
              <a:buFontTx/>
              <a:buChar char="-"/>
            </a:pPr>
            <a:r>
              <a:rPr lang="en-US" sz="3000" dirty="0"/>
              <a:t>Real change begins with believing we can be better</a:t>
            </a:r>
          </a:p>
          <a:p>
            <a:pPr>
              <a:buFontTx/>
              <a:buChar char="-"/>
            </a:pPr>
            <a:r>
              <a:rPr lang="en-US" sz="3000" dirty="0"/>
              <a:t>It means embracing changes that define our world</a:t>
            </a:r>
          </a:p>
          <a:p>
            <a:pPr>
              <a:buFontTx/>
              <a:buChar char="-"/>
            </a:pPr>
            <a:r>
              <a:rPr lang="en-US" sz="3000" dirty="0"/>
              <a:t>Redefining what it means to be excellent</a:t>
            </a:r>
          </a:p>
          <a:p>
            <a:pPr>
              <a:buFontTx/>
              <a:buChar char="-"/>
            </a:pPr>
            <a:r>
              <a:rPr lang="en-US" sz="3000" dirty="0"/>
              <a:t>Seeing equity as the North Star</a:t>
            </a:r>
          </a:p>
          <a:p>
            <a:pPr>
              <a:buFontTx/>
              <a:buChar char="-"/>
            </a:pPr>
            <a:r>
              <a:rPr lang="en-US" sz="3000" dirty="0"/>
              <a:t>So “I can, I will, I know how” is in every child’s script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B55F31-4A2F-405C-99B3-60196F07B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6568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8915400" cy="1143000"/>
          </a:xfrm>
        </p:spPr>
        <p:txBody>
          <a:bodyPr>
            <a:noAutofit/>
          </a:bodyPr>
          <a:lstStyle/>
          <a:p>
            <a:r>
              <a:rPr lang="en-US" sz="4000" dirty="0"/>
              <a:t>Prelude to Agenda Item #8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30" y="1752600"/>
            <a:ext cx="9144000" cy="2819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900" dirty="0"/>
              <a:t>What is our highest aspiration? </a:t>
            </a:r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dirty="0"/>
              <a:t>We seek:</a:t>
            </a:r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dirty="0"/>
              <a:t>Relentless statewide support for leadership development that enables NY to advance equity, expand opportunity, and enhance outcomes for every student.</a:t>
            </a:r>
          </a:p>
          <a:p>
            <a:pPr marL="0" indent="0">
              <a:buNone/>
            </a:pPr>
            <a:endParaRPr lang="en-US" sz="29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F6EE8F-78A4-4ADE-804B-54F959DAC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7981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-76200"/>
            <a:ext cx="8915400" cy="1143000"/>
          </a:xfrm>
        </p:spPr>
        <p:txBody>
          <a:bodyPr>
            <a:noAutofit/>
          </a:bodyPr>
          <a:lstStyle/>
          <a:p>
            <a:r>
              <a:rPr lang="en-US" sz="4000" dirty="0"/>
              <a:t>Agenda Item #8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2819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Breakout Sessions, Small Work </a:t>
            </a:r>
            <a:r>
              <a:rPr lang="en-US" dirty="0" err="1"/>
              <a:t>Tms</a:t>
            </a:r>
            <a:r>
              <a:rPr lang="en-US" dirty="0"/>
              <a:t> (11:15 am - noon)</a:t>
            </a:r>
          </a:p>
          <a:p>
            <a:pPr marL="0" indent="0">
              <a:buNone/>
            </a:pPr>
            <a:endParaRPr lang="en-US" sz="2800" dirty="0"/>
          </a:p>
          <a:p>
            <a:pPr marL="1257300" indent="-1257300">
              <a:buNone/>
            </a:pPr>
            <a:r>
              <a:rPr lang="en-US" sz="2700" dirty="0"/>
              <a:t>Context	The good news; we’re invited to re-imagine the system.</a:t>
            </a:r>
          </a:p>
          <a:p>
            <a:pPr marL="1257300" indent="-1257300">
              <a:buNone/>
            </a:pPr>
            <a:endParaRPr lang="en-US" sz="1800" dirty="0"/>
          </a:p>
          <a:p>
            <a:pPr marL="1257300" indent="-1257300">
              <a:buNone/>
            </a:pPr>
            <a:r>
              <a:rPr lang="en-US" sz="2700" dirty="0"/>
              <a:t>	To do that set aside implementation concerns (for now)</a:t>
            </a:r>
          </a:p>
          <a:p>
            <a:pPr marL="1257300" indent="-1257300">
              <a:buNone/>
            </a:pPr>
            <a:endParaRPr lang="en-US" sz="1800" dirty="0"/>
          </a:p>
          <a:p>
            <a:pPr marL="1257300" indent="-1257300">
              <a:buNone/>
            </a:pPr>
            <a:r>
              <a:rPr lang="en-US" sz="2700" dirty="0"/>
              <a:t>	What matters now is to point the way for policymakers in ways that lift our game as a state.  </a:t>
            </a:r>
          </a:p>
          <a:p>
            <a:pPr marL="1257300" indent="-1257300">
              <a:buNone/>
            </a:pPr>
            <a:endParaRPr lang="en-US" sz="1800" dirty="0"/>
          </a:p>
          <a:p>
            <a:pPr marL="1257300" indent="-1257300">
              <a:buNone/>
            </a:pPr>
            <a:r>
              <a:rPr lang="en-US" sz="2700" dirty="0"/>
              <a:t>	Today, we choose a heading and set a course.  Identify things that will boost the benefit to those in the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5E894-C75F-42EB-AADF-2780498C0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0979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1143000"/>
          </a:xfrm>
        </p:spPr>
        <p:txBody>
          <a:bodyPr>
            <a:noAutofit/>
          </a:bodyPr>
          <a:lstStyle/>
          <a:p>
            <a:r>
              <a:rPr lang="en-US" sz="4000" dirty="0"/>
              <a:t>Agenda Item #8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828800"/>
            <a:ext cx="9067800" cy="2819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Breakout Sessions, Small Work </a:t>
            </a:r>
            <a:r>
              <a:rPr lang="en-US" dirty="0" err="1"/>
              <a:t>Tms</a:t>
            </a:r>
            <a:r>
              <a:rPr lang="en-US" dirty="0"/>
              <a:t> (11:15 am - noon)</a:t>
            </a:r>
          </a:p>
          <a:p>
            <a:pPr marL="0" indent="0">
              <a:buNone/>
            </a:pPr>
            <a:endParaRPr lang="en-US" sz="2400" dirty="0"/>
          </a:p>
          <a:p>
            <a:pPr marL="1489075" indent="-1489075">
              <a:buNone/>
            </a:pPr>
            <a:r>
              <a:rPr lang="en-US" sz="2800" dirty="0"/>
              <a:t>Objective	Prepare recommendations for a “gallery walk”</a:t>
            </a:r>
          </a:p>
          <a:p>
            <a:pPr marL="1489075" indent="-1489075">
              <a:buNone/>
            </a:pPr>
            <a:endParaRPr lang="en-US" sz="2000" dirty="0"/>
          </a:p>
          <a:p>
            <a:pPr marL="1489075" indent="-1489075">
              <a:buNone/>
            </a:pPr>
            <a:r>
              <a:rPr lang="en-US" sz="2800" dirty="0"/>
              <a:t>Activity	Working for 45 minutes as a small group, finalize recommendations and place them on chart paper.</a:t>
            </a:r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6E5466-80EC-4816-92AB-2A98E6B11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2443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1143000"/>
          </a:xfrm>
        </p:spPr>
        <p:txBody>
          <a:bodyPr>
            <a:noAutofit/>
          </a:bodyPr>
          <a:lstStyle/>
          <a:p>
            <a:r>
              <a:rPr lang="en-US" sz="4000" dirty="0"/>
              <a:t>Agenda Item #9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828800"/>
            <a:ext cx="9067800" cy="2819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Carousel fashion gallery walk (Noon – 12:20 pm)</a:t>
            </a:r>
          </a:p>
          <a:p>
            <a:pPr marL="0" indent="0">
              <a:buNone/>
            </a:pPr>
            <a:endParaRPr lang="en-US" dirty="0"/>
          </a:p>
          <a:p>
            <a:pPr marL="1489075" indent="-1489075">
              <a:buNone/>
            </a:pPr>
            <a:r>
              <a:rPr lang="en-US" sz="2700" dirty="0"/>
              <a:t>Objective	Gather member feedback to each recommendation  </a:t>
            </a:r>
          </a:p>
          <a:p>
            <a:pPr marL="1946275" indent="-457200">
              <a:buFontTx/>
              <a:buChar char="-"/>
            </a:pPr>
            <a:r>
              <a:rPr lang="en-US" sz="2700" dirty="0"/>
              <a:t>Record feedback on a post-it (1 idea per post-it)</a:t>
            </a:r>
          </a:p>
          <a:p>
            <a:pPr marL="1946275" indent="-457200">
              <a:buFontTx/>
              <a:buChar char="-"/>
            </a:pPr>
            <a:r>
              <a:rPr lang="en-US" sz="2700" dirty="0"/>
              <a:t>Place post-it in a category (plus, delta, question)</a:t>
            </a:r>
          </a:p>
          <a:p>
            <a:pPr marL="0" indent="0">
              <a:buNone/>
            </a:pPr>
            <a:endParaRPr lang="en-US" sz="2700" dirty="0"/>
          </a:p>
          <a:p>
            <a:pPr marL="1489075" indent="-1489075">
              <a:buNone/>
            </a:pPr>
            <a:r>
              <a:rPr lang="en-US" sz="2700" dirty="0"/>
              <a:t>Note	This is a 20 minute activity</a:t>
            </a:r>
          </a:p>
          <a:p>
            <a:pPr marL="1489075" indent="-1489075">
              <a:buNone/>
            </a:pPr>
            <a:r>
              <a:rPr lang="en-US" sz="2700" dirty="0"/>
              <a:t>	Re-convene as a small group when video ends</a:t>
            </a:r>
          </a:p>
          <a:p>
            <a:pPr marL="1489075" indent="-1489075">
              <a:buNone/>
            </a:pPr>
            <a:r>
              <a:rPr lang="en-US" sz="2700" dirty="0"/>
              <a:t>	Lunch follows video (12:20 pm to 1:25 pm)</a:t>
            </a:r>
          </a:p>
          <a:p>
            <a:pPr marL="1489075" indent="-7938">
              <a:buNone/>
            </a:pPr>
            <a:r>
              <a:rPr lang="en-US" sz="800" u="sng" dirty="0">
                <a:hlinkClick r:id="rId2"/>
              </a:rPr>
              <a:t>https://duckduckgo.com/?q=paul+sings+nessum+dorma+idol&amp;t=hg&amp;atb=v103-5_f&amp;ia=videos&amp;iai=2I3Ha8PABzc</a:t>
            </a:r>
            <a:endParaRPr lang="en-US" sz="800" dirty="0"/>
          </a:p>
          <a:p>
            <a:pPr marL="1489075" indent="-1489075">
              <a:buNone/>
            </a:pPr>
            <a:endParaRPr lang="en-US" sz="27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B8D8A8-DA10-42DE-BAD1-7C129499A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9221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1143000"/>
          </a:xfrm>
        </p:spPr>
        <p:txBody>
          <a:bodyPr>
            <a:noAutofit/>
          </a:bodyPr>
          <a:lstStyle/>
          <a:p>
            <a:r>
              <a:rPr lang="en-US" sz="4000" dirty="0"/>
              <a:t>Agenda Item #10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9144000" cy="2819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/>
              <a:t>Working lunch, seated with small group (12:20 – 1:25 pm)</a:t>
            </a:r>
          </a:p>
          <a:p>
            <a:pPr marL="0" indent="0">
              <a:buNone/>
            </a:pPr>
            <a:endParaRPr lang="en-US" sz="1800" dirty="0"/>
          </a:p>
          <a:p>
            <a:pPr marL="1485900" indent="-1485900">
              <a:buNone/>
            </a:pPr>
            <a:r>
              <a:rPr lang="en-US" sz="2700" dirty="0"/>
              <a:t>Objective	Revise recommendation given gallery walk feedback</a:t>
            </a:r>
          </a:p>
          <a:p>
            <a:pPr marL="1485900" indent="-1485900">
              <a:buNone/>
            </a:pPr>
            <a:endParaRPr lang="en-US" sz="1800" dirty="0"/>
          </a:p>
          <a:p>
            <a:pPr marL="1485900" indent="-1485900">
              <a:buNone/>
            </a:pPr>
            <a:r>
              <a:rPr lang="en-US" sz="2700" dirty="0"/>
              <a:t>Activity	Gather with your small work group</a:t>
            </a:r>
          </a:p>
          <a:p>
            <a:pPr marL="1485900" indent="-1485900">
              <a:buNone/>
            </a:pPr>
            <a:r>
              <a:rPr lang="en-US" sz="2700" dirty="0"/>
              <a:t>	After digesting feedback, make any needed changes.  </a:t>
            </a:r>
          </a:p>
          <a:p>
            <a:pPr marL="1485900" indent="-1485900">
              <a:buNone/>
            </a:pPr>
            <a:r>
              <a:rPr lang="en-US" sz="2700" dirty="0"/>
              <a:t>	Replace original chart paper with revised version</a:t>
            </a:r>
          </a:p>
          <a:p>
            <a:pPr marL="1485900" indent="-1485900">
              <a:buNone/>
            </a:pPr>
            <a:endParaRPr lang="en-US" sz="2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CD8AD-1D11-4113-8AD7-EC8E3149E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6223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1143000"/>
          </a:xfrm>
        </p:spPr>
        <p:txBody>
          <a:bodyPr>
            <a:noAutofit/>
          </a:bodyPr>
          <a:lstStyle/>
          <a:p>
            <a:r>
              <a:rPr lang="en-US" sz="4000" dirty="0"/>
              <a:t>Agenda Item #11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9067800" cy="2819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World Café (1:25 – 2:05 pm)</a:t>
            </a:r>
          </a:p>
          <a:p>
            <a:pPr marL="0" indent="0">
              <a:buNone/>
            </a:pPr>
            <a:endParaRPr lang="en-US" sz="1800" dirty="0"/>
          </a:p>
          <a:p>
            <a:pPr marL="1485900" indent="-1485900">
              <a:buNone/>
            </a:pPr>
            <a:r>
              <a:rPr lang="en-US" sz="2800" dirty="0"/>
              <a:t>Objective	Gather feedback from all Phase 2 team members </a:t>
            </a:r>
          </a:p>
          <a:p>
            <a:pPr marL="1485900" indent="-1485900">
              <a:buNone/>
            </a:pPr>
            <a:endParaRPr lang="en-US" sz="2000" dirty="0"/>
          </a:p>
          <a:p>
            <a:pPr marL="1493838" indent="-1493838">
              <a:buNone/>
            </a:pPr>
            <a:r>
              <a:rPr lang="en-US" sz="2800" dirty="0"/>
              <a:t>Activity	Co-leaders stay at their table. </a:t>
            </a:r>
          </a:p>
          <a:p>
            <a:pPr marL="1493838" indent="-1493838">
              <a:buNone/>
            </a:pPr>
            <a:r>
              <a:rPr lang="en-US" sz="2800" dirty="0"/>
              <a:t>	Think of this session as four 10-minute periods</a:t>
            </a:r>
          </a:p>
          <a:p>
            <a:pPr marL="1493838" indent="-1493838">
              <a:buNone/>
            </a:pPr>
            <a:r>
              <a:rPr lang="en-US" sz="2800" dirty="0"/>
              <a:t>	“Ring and run”</a:t>
            </a:r>
          </a:p>
          <a:p>
            <a:pPr marL="1493838" indent="-1493838">
              <a:buNone/>
            </a:pPr>
            <a:r>
              <a:rPr lang="en-US" sz="2800" dirty="0"/>
              <a:t>	On 10 minute intervals, members shift tables</a:t>
            </a:r>
          </a:p>
          <a:p>
            <a:pPr marL="1493838" indent="-1493838">
              <a:buNone/>
            </a:pPr>
            <a:r>
              <a:rPr lang="en-US" sz="2800" dirty="0"/>
              <a:t>	Co-leaders field questions </a:t>
            </a:r>
          </a:p>
          <a:p>
            <a:pPr marL="1493838" indent="-1493838">
              <a:buNone/>
            </a:pPr>
            <a:r>
              <a:rPr lang="en-US" sz="2800" dirty="0"/>
              <a:t>	Phase 2 members use post-its to record feedback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F0798D-1C41-4B85-9A65-A6AC4BDF9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5888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1143000"/>
          </a:xfrm>
        </p:spPr>
        <p:txBody>
          <a:bodyPr>
            <a:noAutofit/>
          </a:bodyPr>
          <a:lstStyle/>
          <a:p>
            <a:r>
              <a:rPr lang="en-US" sz="4000" dirty="0"/>
              <a:t>Agenda Item #12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0" y="1600200"/>
            <a:ext cx="9296400" cy="2819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Re-convene, re-engage as small group (2:05 – 2:35 pm)</a:t>
            </a:r>
          </a:p>
          <a:p>
            <a:pPr marL="0" indent="0">
              <a:buNone/>
            </a:pPr>
            <a:endParaRPr lang="en-US" sz="1800" dirty="0"/>
          </a:p>
          <a:p>
            <a:pPr marL="1485900" indent="-1485900">
              <a:buNone/>
            </a:pPr>
            <a:r>
              <a:rPr lang="en-US" sz="2800" dirty="0"/>
              <a:t>Objective	Digest and discuss feedback that was offered</a:t>
            </a:r>
          </a:p>
          <a:p>
            <a:pPr marL="1485900" indent="-1485900">
              <a:buNone/>
            </a:pPr>
            <a:r>
              <a:rPr lang="en-US" sz="2800" dirty="0"/>
              <a:t>	Make any needed improvements </a:t>
            </a:r>
          </a:p>
          <a:p>
            <a:pPr marL="1485900" indent="-1485900">
              <a:buNone/>
            </a:pPr>
            <a:r>
              <a:rPr lang="en-US" sz="2800" dirty="0"/>
              <a:t>	Co-leaders be prepared to report out</a:t>
            </a:r>
          </a:p>
          <a:p>
            <a:pPr marL="1485900" indent="-1485900">
              <a:buNone/>
            </a:pPr>
            <a:endParaRPr lang="en-US" sz="1800" dirty="0"/>
          </a:p>
          <a:p>
            <a:pPr marL="1485900" indent="-1485900">
              <a:buNone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1FCADB-82C1-4B5B-8010-E73F91E28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4364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1143000"/>
          </a:xfrm>
        </p:spPr>
        <p:txBody>
          <a:bodyPr>
            <a:noAutofit/>
          </a:bodyPr>
          <a:lstStyle/>
          <a:p>
            <a:r>
              <a:rPr lang="en-US" sz="4000" dirty="0"/>
              <a:t>Agenda Item #13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0" y="1600200"/>
            <a:ext cx="9296400" cy="2819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Re-convene as a whole group (2:35 – 3:00 pm)</a:t>
            </a:r>
          </a:p>
          <a:p>
            <a:pPr marL="0" indent="0">
              <a:buNone/>
            </a:pPr>
            <a:endParaRPr lang="en-US" sz="1800" dirty="0"/>
          </a:p>
          <a:p>
            <a:pPr marL="1485900" indent="-1485900">
              <a:buNone/>
            </a:pPr>
            <a:r>
              <a:rPr lang="en-US" sz="2800" dirty="0"/>
              <a:t>Objective	Co-leaders each have 3 minutes to report out</a:t>
            </a:r>
          </a:p>
          <a:p>
            <a:pPr marL="1485900" indent="-1485900">
              <a:buNone/>
            </a:pPr>
            <a:r>
              <a:rPr lang="en-US" sz="2800" dirty="0"/>
              <a:t>	Present latest version on behalf of small team</a:t>
            </a:r>
          </a:p>
          <a:p>
            <a:pPr marL="1485900" indent="-1485900">
              <a:buNone/>
            </a:pPr>
            <a:r>
              <a:rPr lang="en-US" sz="2800" dirty="0"/>
              <a:t>	If requested, use Warm/Cool to gauge support</a:t>
            </a:r>
          </a:p>
          <a:p>
            <a:pPr marL="1485900" indent="-1485900">
              <a:buNone/>
            </a:pPr>
            <a:endParaRPr lang="en-US" sz="1800" dirty="0"/>
          </a:p>
          <a:p>
            <a:pPr marL="1485900" indent="-1485900">
              <a:buNone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1FCADB-82C1-4B5B-8010-E73F91E28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7055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15400" cy="1143000"/>
          </a:xfrm>
        </p:spPr>
        <p:txBody>
          <a:bodyPr>
            <a:noAutofit/>
          </a:bodyPr>
          <a:lstStyle/>
          <a:p>
            <a:r>
              <a:rPr lang="en-US" sz="4000" dirty="0"/>
              <a:t>Final Meeting Reminder and Adjourn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55837"/>
            <a:ext cx="8686800" cy="3763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7000" dirty="0"/>
              <a:t>Schedule for future meetings</a:t>
            </a:r>
          </a:p>
          <a:p>
            <a:pPr lvl="1"/>
            <a:r>
              <a:rPr lang="en-US" sz="7000" dirty="0"/>
              <a:t> Mar. 21, 2018</a:t>
            </a:r>
          </a:p>
          <a:p>
            <a:pPr marL="0" indent="0">
              <a:buNone/>
            </a:pPr>
            <a:endParaRPr lang="en-US" sz="8000" dirty="0"/>
          </a:p>
          <a:p>
            <a:endParaRPr lang="en-US" sz="8000" dirty="0"/>
          </a:p>
          <a:p>
            <a:pPr marL="0" indent="0">
              <a:buNone/>
            </a:pPr>
            <a:r>
              <a:rPr lang="en-US" sz="14400" dirty="0"/>
              <a:t>ADJOURN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4D128-41AC-4135-A0CE-135C74BCA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725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7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594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43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15400" cy="1143000"/>
          </a:xfrm>
        </p:spPr>
        <p:txBody>
          <a:bodyPr>
            <a:noAutofit/>
          </a:bodyPr>
          <a:lstStyle/>
          <a:p>
            <a:r>
              <a:rPr lang="en-US" sz="4000" dirty="0"/>
              <a:t>Agenda Item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34" y="1447800"/>
            <a:ext cx="9296400" cy="3733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100" dirty="0"/>
              <a:t>What has happened since our last meeting?</a:t>
            </a:r>
          </a:p>
          <a:p>
            <a:pPr marL="0" indent="0" defTabSz="747713">
              <a:buNone/>
            </a:pPr>
            <a:endParaRPr lang="en-US" sz="2000" dirty="0"/>
          </a:p>
          <a:p>
            <a:pPr marL="227013" indent="-227013" defTabSz="747713">
              <a:buFontTx/>
              <a:buChar char="-"/>
            </a:pPr>
            <a:r>
              <a:rPr lang="en-US" sz="2400" dirty="0"/>
              <a:t>SUNY Trustees called for a system-wide micro-credential framework</a:t>
            </a:r>
          </a:p>
          <a:p>
            <a:pPr marL="227013" indent="-227013" defTabSz="747713">
              <a:buFontTx/>
              <a:buChar char="-"/>
            </a:pPr>
            <a:r>
              <a:rPr lang="en-US" sz="2400" i="1" dirty="0"/>
              <a:t>NELP</a:t>
            </a:r>
            <a:r>
              <a:rPr lang="en-US" sz="2400" dirty="0"/>
              <a:t> development team sent us their most recent draft </a:t>
            </a:r>
          </a:p>
          <a:p>
            <a:pPr marL="227013" indent="-227013" defTabSz="747713">
              <a:buFontTx/>
              <a:buChar char="-"/>
            </a:pPr>
            <a:r>
              <a:rPr lang="en-US" sz="2400" dirty="0"/>
              <a:t>CADEA gave suggestions to SED on how to re-register SBL programs</a:t>
            </a:r>
          </a:p>
          <a:p>
            <a:pPr marL="227013" indent="-227013" defTabSz="747713">
              <a:buFontTx/>
              <a:buChar char="-"/>
            </a:pPr>
            <a:r>
              <a:rPr lang="en-US" sz="2400" dirty="0"/>
              <a:t>There is a growing consensus in SED to allocate Title IIA funds directly</a:t>
            </a:r>
          </a:p>
          <a:p>
            <a:pPr marL="458788" indent="-214313" defTabSz="747713">
              <a:buFont typeface="Courier New" panose="02070309020205020404" pitchFamily="49" charset="0"/>
              <a:buChar char="o"/>
            </a:pPr>
            <a:r>
              <a:rPr lang="en-US" sz="2200" dirty="0"/>
              <a:t>$1M </a:t>
            </a:r>
            <a:r>
              <a:rPr lang="en-US" sz="2200" dirty="0">
                <a:sym typeface="Wingdings" panose="05000000000000000000" pitchFamily="2" charset="2"/>
              </a:rPr>
              <a:t> </a:t>
            </a:r>
            <a:r>
              <a:rPr lang="en-US" sz="2200" dirty="0"/>
              <a:t>principal PD (mentoring/coaching) via state-funded postsecondary</a:t>
            </a:r>
          </a:p>
          <a:p>
            <a:pPr marL="458788" indent="-214313" defTabSz="747713">
              <a:buFont typeface="Courier New" panose="02070309020205020404" pitchFamily="49" charset="0"/>
              <a:buChar char="o"/>
            </a:pPr>
            <a:r>
              <a:rPr lang="en-US" sz="2200" dirty="0"/>
              <a:t>$3.4M </a:t>
            </a:r>
            <a:r>
              <a:rPr lang="en-US" sz="2200" dirty="0">
                <a:sym typeface="Wingdings" panose="05000000000000000000" pitchFamily="2" charset="2"/>
              </a:rPr>
              <a:t> P20 partnerships (includes district, IHE, and other entities)</a:t>
            </a:r>
          </a:p>
          <a:p>
            <a:pPr marL="1371600" indent="-800100" defTabSz="747713">
              <a:buNone/>
            </a:pPr>
            <a:endParaRPr lang="en-US" sz="1800" dirty="0">
              <a:sym typeface="Wingdings" panose="05000000000000000000" pitchFamily="2" charset="2"/>
            </a:endParaRPr>
          </a:p>
          <a:p>
            <a:pPr marL="627063" indent="-627063" defTabSz="747713">
              <a:buNone/>
            </a:pPr>
            <a:r>
              <a:rPr lang="en-US" sz="2000" dirty="0">
                <a:sym typeface="Wingdings" panose="05000000000000000000" pitchFamily="2" charset="2"/>
              </a:rPr>
              <a:t>Note:	“IHE” includes independent and/or state-funded institutions</a:t>
            </a:r>
          </a:p>
          <a:p>
            <a:pPr marL="627063" indent="-627063" defTabSz="747713">
              <a:buNone/>
            </a:pPr>
            <a:r>
              <a:rPr lang="en-US" sz="2000" dirty="0">
                <a:sym typeface="Wingdings" panose="05000000000000000000" pitchFamily="2" charset="2"/>
              </a:rPr>
              <a:t>	“Other entities” may include BOCES, professional organizations that represent school building leaders for the purpose of collective bargaining, or organizations with leadership development expertise (either for-profit or not-for-profit).</a:t>
            </a:r>
            <a:endParaRPr lang="en-US" sz="2000" dirty="0"/>
          </a:p>
          <a:p>
            <a:pPr marL="406400" indent="-406400" defTabSz="747713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8999A9-6B89-46AA-87F9-0F14E0CA7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708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CADEA Program Redesign Recommendations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93837"/>
            <a:ext cx="8915400" cy="452596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300" dirty="0"/>
              <a:t>All programs (regardless of enrollee number) should be prepared to:</a:t>
            </a:r>
          </a:p>
          <a:p>
            <a:pPr lvl="0"/>
            <a:r>
              <a:rPr lang="en-US" sz="2300" dirty="0"/>
              <a:t>Redesign in alignment with </a:t>
            </a:r>
            <a:r>
              <a:rPr lang="en-US" sz="2300" i="1" dirty="0"/>
              <a:t>PSELs</a:t>
            </a:r>
            <a:r>
              <a:rPr lang="en-US" sz="2300" dirty="0"/>
              <a:t> and forthcoming </a:t>
            </a:r>
            <a:r>
              <a:rPr lang="en-US" sz="2300" i="1" dirty="0"/>
              <a:t>NELP</a:t>
            </a:r>
            <a:r>
              <a:rPr lang="en-US" sz="2300" dirty="0"/>
              <a:t> standards </a:t>
            </a:r>
          </a:p>
          <a:p>
            <a:pPr marL="0" lvl="0" indent="0">
              <a:buNone/>
            </a:pPr>
            <a:endParaRPr lang="en-US" sz="2300" dirty="0"/>
          </a:p>
          <a:p>
            <a:pPr marL="0" lvl="0" indent="0">
              <a:buNone/>
            </a:pPr>
            <a:r>
              <a:rPr lang="en-US" sz="2300" dirty="0"/>
              <a:t>State Education Department in Albany should:</a:t>
            </a:r>
          </a:p>
          <a:p>
            <a:r>
              <a:rPr lang="en-US" sz="2300" dirty="0"/>
              <a:t>Match redesign application to CAEP/NELP accreditation requirements</a:t>
            </a:r>
          </a:p>
          <a:p>
            <a:pPr lvl="0"/>
            <a:r>
              <a:rPr lang="en-US" sz="2300" dirty="0"/>
              <a:t>Streamline the application to reduce redundancy</a:t>
            </a:r>
          </a:p>
          <a:p>
            <a:pPr lvl="0"/>
            <a:r>
              <a:rPr lang="en-US" sz="2300" dirty="0"/>
              <a:t>Align assessment with PSEL &amp; NELP so results can be used as evidence</a:t>
            </a:r>
          </a:p>
          <a:p>
            <a:pPr lvl="0"/>
            <a:r>
              <a:rPr lang="en-US" sz="2300" dirty="0"/>
              <a:t>Require evidence of program effectiveness &amp; prep of effective leaders</a:t>
            </a:r>
          </a:p>
          <a:p>
            <a:pPr lvl="0"/>
            <a:r>
              <a:rPr lang="en-US" sz="2300" dirty="0"/>
              <a:t>Require proof of proactive steps to recruit diverse candidates</a:t>
            </a:r>
          </a:p>
          <a:p>
            <a:pPr lvl="0"/>
            <a:r>
              <a:rPr lang="en-US" sz="2300" dirty="0"/>
              <a:t>Allow multi-site versions of a program to be registered as one program </a:t>
            </a:r>
          </a:p>
          <a:p>
            <a:pPr lvl="0"/>
            <a:r>
              <a:rPr lang="en-US" sz="2300" dirty="0"/>
              <a:t>Plan for program re-registration after NELP standards are released.</a:t>
            </a:r>
          </a:p>
          <a:p>
            <a:pPr lvl="0"/>
            <a:r>
              <a:rPr lang="en-US" sz="2300" dirty="0"/>
              <a:t>Allow 7 months for program redesign applications to be submitted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933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6" r="8501" b="7848"/>
          <a:stretch/>
        </p:blipFill>
        <p:spPr>
          <a:xfrm>
            <a:off x="1600200" y="95877"/>
            <a:ext cx="5334000" cy="67101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3124200"/>
            <a:ext cx="16002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Align to PSEL</a:t>
            </a:r>
          </a:p>
          <a:p>
            <a:endParaRPr lang="en-US" dirty="0"/>
          </a:p>
          <a:p>
            <a:r>
              <a:rPr lang="en-US" dirty="0"/>
              <a:t>Align to NELP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162800" y="3124200"/>
            <a:ext cx="1676400" cy="990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400800" y="3733800"/>
            <a:ext cx="609600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7162800" y="4580859"/>
            <a:ext cx="1676400" cy="990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239000" y="4648129"/>
            <a:ext cx="16764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Do not allow totally on-line programs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248400" y="5291435"/>
            <a:ext cx="762000" cy="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7183056" y="5715000"/>
            <a:ext cx="1676400" cy="990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271795" y="5715000"/>
            <a:ext cx="16002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Clinically rich, authentic experiences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393084" y="6553200"/>
            <a:ext cx="762000" cy="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117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9018-B499-4D43-ACA0-41DC52C25B4D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9" b="7342"/>
          <a:stretch/>
        </p:blipFill>
        <p:spPr>
          <a:xfrm>
            <a:off x="1922318" y="0"/>
            <a:ext cx="5164282" cy="678404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239000" y="533400"/>
            <a:ext cx="1676400" cy="990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262150" y="1895817"/>
            <a:ext cx="1676400" cy="990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62150" y="697375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3-way support for internship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72593" y="2067951"/>
            <a:ext cx="1392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High quality internships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248400" y="1895817"/>
            <a:ext cx="838200" cy="32316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553200" y="984766"/>
            <a:ext cx="609600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7262150" y="3392022"/>
            <a:ext cx="1676400" cy="156097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300250" y="3564156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Evidence of outcomes from work as a school leader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477000" y="4038600"/>
            <a:ext cx="609600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490268" y="5406389"/>
            <a:ext cx="1392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Performance indicators &amp; authentic assessment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317612" y="5226065"/>
            <a:ext cx="1676400" cy="156097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6477001" y="4953001"/>
            <a:ext cx="685799" cy="4533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711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2604</TotalTime>
  <Words>1096</Words>
  <Application>Microsoft Office PowerPoint</Application>
  <PresentationFormat>On-screen Show (4:3)</PresentationFormat>
  <Paragraphs>312</Paragraphs>
  <Slides>39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Courier New</vt:lpstr>
      <vt:lpstr>Wingdings</vt:lpstr>
      <vt:lpstr>Office Theme</vt:lpstr>
      <vt:lpstr>Principal Preparation Project Advisory Team (Phase 2)</vt:lpstr>
      <vt:lpstr>Agenda Item #1</vt:lpstr>
      <vt:lpstr>Agenda Item #2</vt:lpstr>
      <vt:lpstr>PowerPoint Presentation</vt:lpstr>
      <vt:lpstr>PowerPoint Presentation</vt:lpstr>
      <vt:lpstr>Agenda Item #3</vt:lpstr>
      <vt:lpstr>CADEA Program Redesign Recommendations</vt:lpstr>
      <vt:lpstr>PowerPoint Presentation</vt:lpstr>
      <vt:lpstr>PowerPoint Presentation</vt:lpstr>
      <vt:lpstr>PowerPoint Presentation</vt:lpstr>
      <vt:lpstr>Agenda Item #4</vt:lpstr>
      <vt:lpstr>Agenda Item #5</vt:lpstr>
      <vt:lpstr>Review our process to reach consensus</vt:lpstr>
      <vt:lpstr>PowerPoint Presentation</vt:lpstr>
      <vt:lpstr>Agenda Item #6 </vt:lpstr>
      <vt:lpstr>Agenda Item #6 (continued)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Agenda Item #7</vt:lpstr>
      <vt:lpstr>PowerPoint Presentation</vt:lpstr>
      <vt:lpstr>Prelude to Agenda Item #8 (continued)</vt:lpstr>
      <vt:lpstr>Prelude to Agenda Item #8 (continued)</vt:lpstr>
      <vt:lpstr>Prelude to Agenda Item #8 (continued) </vt:lpstr>
      <vt:lpstr>Prelude to Agenda Item #8 (continued)</vt:lpstr>
      <vt:lpstr>Prelude to Agenda Item #8 (continued)</vt:lpstr>
      <vt:lpstr>Prelude to Agenda Item #8</vt:lpstr>
      <vt:lpstr>Agenda Item #8 </vt:lpstr>
      <vt:lpstr>Agenda Item #8</vt:lpstr>
      <vt:lpstr>Agenda Item #9</vt:lpstr>
      <vt:lpstr>Agenda Item #10</vt:lpstr>
      <vt:lpstr>Agenda Item #11</vt:lpstr>
      <vt:lpstr>Agenda Item #12</vt:lpstr>
      <vt:lpstr>Agenda Item #13</vt:lpstr>
      <vt:lpstr>Final Meeting Reminder and Adjourn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Principal Preparation Project Advisory Team (Phase 2) Meeting #3</dc:title>
  <dc:creator>New York State Education Department</dc:creator>
  <cp:lastModifiedBy>Emily Goodenough</cp:lastModifiedBy>
  <cp:revision>300</cp:revision>
  <cp:lastPrinted>2018-02-25T22:05:14Z</cp:lastPrinted>
  <dcterms:created xsi:type="dcterms:W3CDTF">2016-09-21T11:14:55Z</dcterms:created>
  <dcterms:modified xsi:type="dcterms:W3CDTF">2018-03-05T15:56:44Z</dcterms:modified>
</cp:coreProperties>
</file>