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91" r:id="rId1"/>
  </p:sldMasterIdLst>
  <p:notesMasterIdLst>
    <p:notesMasterId r:id="rId16"/>
  </p:notesMasterIdLst>
  <p:sldIdLst>
    <p:sldId id="279" r:id="rId2"/>
    <p:sldId id="268" r:id="rId3"/>
    <p:sldId id="265" r:id="rId4"/>
    <p:sldId id="275" r:id="rId5"/>
    <p:sldId id="276" r:id="rId6"/>
    <p:sldId id="282" r:id="rId7"/>
    <p:sldId id="283" r:id="rId8"/>
    <p:sldId id="285" r:id="rId9"/>
    <p:sldId id="291" r:id="rId10"/>
    <p:sldId id="295" r:id="rId11"/>
    <p:sldId id="292" r:id="rId12"/>
    <p:sldId id="288" r:id="rId13"/>
    <p:sldId id="289" r:id="rId14"/>
    <p:sldId id="294" r:id="rId15"/>
  </p:sldIdLst>
  <p:sldSz cx="9144000" cy="6858000" type="screen4x3"/>
  <p:notesSz cx="7010400" cy="92964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07" autoAdjust="0"/>
  </p:normalViewPr>
  <p:slideViewPr>
    <p:cSldViewPr>
      <p:cViewPr>
        <p:scale>
          <a:sx n="100" d="100"/>
          <a:sy n="100" d="100"/>
        </p:scale>
        <p:origin x="-1110" y="-60"/>
      </p:cViewPr>
      <p:guideLst>
        <p:guide orient="horz" pos="1920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>
                <a:solidFill>
                  <a:schemeClr val="tx2"/>
                </a:solidFill>
                <a:latin typeface="+mj-lt"/>
              </a:defRPr>
            </a:pPr>
            <a:r>
              <a:rPr lang="en-US" sz="1600" b="1" i="0" u="none" strike="noStrike" baseline="0" dirty="0" smtClean="0">
                <a:solidFill>
                  <a:schemeClr val="tx2"/>
                </a:solidFill>
                <a:effectLst/>
                <a:latin typeface="+mj-lt"/>
              </a:rPr>
              <a:t>Full-time, Full-Semester Candidate Learning Opportunities </a:t>
            </a:r>
          </a:p>
          <a:p>
            <a:pPr>
              <a:defRPr sz="1600">
                <a:solidFill>
                  <a:schemeClr val="tx2"/>
                </a:solidFill>
                <a:latin typeface="+mj-lt"/>
              </a:defRPr>
            </a:pPr>
            <a:r>
              <a:rPr lang="en-US" sz="1600" b="1" i="0" u="none" strike="noStrike" baseline="0" dirty="0" smtClean="0">
                <a:solidFill>
                  <a:schemeClr val="tx2"/>
                </a:solidFill>
                <a:effectLst/>
                <a:latin typeface="+mj-lt"/>
              </a:rPr>
              <a:t>(</a:t>
            </a:r>
            <a:r>
              <a:rPr lang="en-US" sz="1600" b="1" i="1" u="none" strike="noStrike" baseline="0" dirty="0" smtClean="0">
                <a:solidFill>
                  <a:schemeClr val="tx2"/>
                </a:solidFill>
                <a:effectLst/>
                <a:latin typeface="+mj-lt"/>
              </a:rPr>
              <a:t>n</a:t>
            </a:r>
            <a:r>
              <a:rPr lang="en-US" sz="1600" b="1" i="0" u="none" strike="noStrike" baseline="0" dirty="0" smtClean="0">
                <a:solidFill>
                  <a:schemeClr val="tx2"/>
                </a:solidFill>
                <a:effectLst/>
                <a:latin typeface="+mj-lt"/>
              </a:rPr>
              <a:t> = 5)</a:t>
            </a:r>
            <a:endParaRPr lang="en-US" sz="1600" dirty="0">
              <a:solidFill>
                <a:schemeClr val="tx2"/>
              </a:solidFill>
              <a:latin typeface="+mj-lt"/>
            </a:endParaRPr>
          </a:p>
        </c:rich>
      </c:tx>
      <c:layout>
        <c:manualLayout>
          <c:xMode val="edge"/>
          <c:yMode val="edge"/>
          <c:x val="9.2521010631246847E-2"/>
          <c:y val="1.8942383583267563E-2"/>
        </c:manualLayout>
      </c:layout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How to become an effective school principal at all grade levels (Grades PK-12)</c:v>
                </c:pt>
                <c:pt idx="1">
                  <c:v>How to become an effective principal at schools serving students with various backgrounds (e.g., students with disabilities, English language learners, gifted students)</c:v>
                </c:pt>
                <c:pt idx="2">
                  <c:v>How to become a principal in the current school where I am employed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Disagree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How to become an effective school principal at all grade levels (Grades PK-12)</c:v>
                </c:pt>
                <c:pt idx="1">
                  <c:v>How to become an effective principal at schools serving students with various backgrounds (e.g., students with disabilities, English language learners, gifted students)</c:v>
                </c:pt>
                <c:pt idx="2">
                  <c:v>How to become a principal in the current school where I am employed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How to become an effective school principal at all grade levels (Grades PK-12)</c:v>
                </c:pt>
                <c:pt idx="1">
                  <c:v>How to become an effective principal at schools serving students with various backgrounds (e.g., students with disabilities, English language learners, gifted students)</c:v>
                </c:pt>
                <c:pt idx="2">
                  <c:v>How to become a principal in the current school where I am employed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Strongly agree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  <a:latin typeface="+mj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How to become an effective school principal at all grade levels (Grades PK-12)</c:v>
                </c:pt>
                <c:pt idx="1">
                  <c:v>How to become an effective principal at schools serving students with various backgrounds (e.g., students with disabilities, English language learners, gifted students)</c:v>
                </c:pt>
                <c:pt idx="2">
                  <c:v>How to become a principal in the current school where I am employed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0.8</c:v>
                </c:pt>
                <c:pt idx="1">
                  <c:v>0.8</c:v>
                </c:pt>
                <c:pt idx="2">
                  <c:v>0.8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82253312"/>
        <c:axId val="82254848"/>
      </c:barChart>
      <c:catAx>
        <c:axId val="8225331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tx2"/>
                </a:solidFill>
                <a:latin typeface="Arial" panose="020B0604020202020204" pitchFamily="34" charset="0"/>
              </a:defRPr>
            </a:pPr>
            <a:endParaRPr lang="en-US"/>
          </a:p>
        </c:txPr>
        <c:crossAx val="82254848"/>
        <c:crosses val="autoZero"/>
        <c:auto val="0"/>
        <c:lblAlgn val="ctr"/>
        <c:lblOffset val="100"/>
        <c:noMultiLvlLbl val="0"/>
      </c:catAx>
      <c:valAx>
        <c:axId val="8225484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8225331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>
              <a:solidFill>
                <a:schemeClr val="tx2"/>
              </a:solidFill>
              <a:latin typeface="+mj-lt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2"/>
                </a:solidFill>
              </a:defRPr>
            </a:pPr>
            <a:r>
              <a:rPr lang="en-US" sz="1600" b="1" i="0" u="none" strike="noStrike" baseline="0" dirty="0" smtClean="0">
                <a:solidFill>
                  <a:schemeClr val="tx2"/>
                </a:solidFill>
                <a:effectLst/>
              </a:rPr>
              <a:t>Traditional Candidate Learning Opportunities (</a:t>
            </a:r>
            <a:r>
              <a:rPr lang="en-US" sz="1600" b="1" i="1" u="none" strike="noStrike" baseline="0" dirty="0" smtClean="0">
                <a:solidFill>
                  <a:schemeClr val="tx2"/>
                </a:solidFill>
                <a:effectLst/>
              </a:rPr>
              <a:t>n</a:t>
            </a:r>
            <a:r>
              <a:rPr lang="en-US" sz="1600" b="1" i="0" u="none" strike="noStrike" baseline="0" dirty="0" smtClean="0">
                <a:solidFill>
                  <a:schemeClr val="tx2"/>
                </a:solidFill>
                <a:effectLst/>
              </a:rPr>
              <a:t> = 10)</a:t>
            </a:r>
            <a:endParaRPr lang="en-US" sz="1600" dirty="0">
              <a:solidFill>
                <a:schemeClr val="tx2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disagree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How to become an effective school principal at all grade levels (Grades PK-12)</c:v>
                </c:pt>
                <c:pt idx="1">
                  <c:v>How to become an effective principal at schools serving students with various backgrounds (e.g., students with disabilities, English language learners, gifted students)</c:v>
                </c:pt>
                <c:pt idx="2">
                  <c:v>How to become a principal in the current school where I am employed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Disagre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How to become an effective school principal at all grade levels (Grades PK-12)</c:v>
                </c:pt>
                <c:pt idx="1">
                  <c:v>How to become an effective principal at schools serving students with various backgrounds (e.g., students with disabilities, English language learners, gifted students)</c:v>
                </c:pt>
                <c:pt idx="2">
                  <c:v>How to become a principal in the current school where I am employed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0.1</c:v>
                </c:pt>
                <c:pt idx="1">
                  <c:v>0.1</c:v>
                </c:pt>
                <c:pt idx="2">
                  <c:v>0.2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How to become an effective school principal at all grade levels (Grades PK-12)</c:v>
                </c:pt>
                <c:pt idx="1">
                  <c:v>How to become an effective principal at schools serving students with various backgrounds (e.g., students with disabilities, English language learners, gifted students)</c:v>
                </c:pt>
                <c:pt idx="2">
                  <c:v>How to become a principal in the current school where I am employed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0.8</c:v>
                </c:pt>
                <c:pt idx="1">
                  <c:v>0.8</c:v>
                </c:pt>
                <c:pt idx="2">
                  <c:v>0.6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Strongly agree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How to become an effective school principal at all grade levels (Grades PK-12)</c:v>
                </c:pt>
                <c:pt idx="1">
                  <c:v>How to become an effective principal at schools serving students with various backgrounds (e.g., students with disabilities, English language learners, gifted students)</c:v>
                </c:pt>
                <c:pt idx="2">
                  <c:v>How to become a principal in the current school where I am employed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0.1</c:v>
                </c:pt>
                <c:pt idx="1">
                  <c:v>0.1</c:v>
                </c:pt>
                <c:pt idx="2">
                  <c:v>0.2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84911232"/>
        <c:axId val="84912768"/>
      </c:barChart>
      <c:catAx>
        <c:axId val="8491123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2"/>
                </a:solidFill>
              </a:defRPr>
            </a:pPr>
            <a:endParaRPr lang="en-US"/>
          </a:p>
        </c:txPr>
        <c:crossAx val="84912768"/>
        <c:crosses val="autoZero"/>
        <c:auto val="1"/>
        <c:lblAlgn val="ctr"/>
        <c:lblOffset val="100"/>
        <c:noMultiLvlLbl val="0"/>
      </c:catAx>
      <c:valAx>
        <c:axId val="8491276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8491123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>
              <a:solidFill>
                <a:schemeClr val="tx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74CCA7-952C-AF49-B0DB-0059CA483913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C253FA-296B-454C-B0FF-093AAC0339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381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253FA-296B-454C-B0FF-093AAC0339A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55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253FA-296B-454C-B0FF-093AAC0339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54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meat</a:t>
            </a:r>
          </a:p>
          <a:p>
            <a:r>
              <a:rPr lang="en-US" dirty="0" smtClean="0"/>
              <a:t>Our focus:  what does it look like on</a:t>
            </a:r>
            <a:r>
              <a:rPr lang="en-US" baseline="0" dirty="0" smtClean="0"/>
              <a:t> the ground?  We are working it/implementing it and AIR is studying it along the way</a:t>
            </a:r>
          </a:p>
          <a:p>
            <a:r>
              <a:rPr lang="en-US" baseline="0" dirty="0" smtClean="0"/>
              <a:t>What does this look like in action?</a:t>
            </a:r>
          </a:p>
          <a:p>
            <a:r>
              <a:rPr lang="en-US" baseline="0" dirty="0" smtClean="0"/>
              <a:t>Importance of TIME-  it takes time to develop relationships</a:t>
            </a:r>
          </a:p>
          <a:p>
            <a:r>
              <a:rPr lang="en-US" baseline="0" dirty="0" smtClean="0"/>
              <a:t>Research is important but the pragmatic piece is too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253FA-296B-454C-B0FF-093AAC0339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589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29 candidates</a:t>
            </a:r>
            <a:r>
              <a:rPr lang="en-US" baseline="0" dirty="0" smtClean="0"/>
              <a:t> from ISU; 38 candidates from North Central, and 39 candidates from WIU</a:t>
            </a:r>
          </a:p>
          <a:p>
            <a:endParaRPr lang="en-US" baseline="0" dirty="0" smtClean="0"/>
          </a:p>
          <a:p>
            <a:r>
              <a:rPr lang="en-US" baseline="0" dirty="0" smtClean="0"/>
              <a:t>OVER ACHIEVEED enrollment target!  </a:t>
            </a:r>
          </a:p>
          <a:p>
            <a:r>
              <a:rPr lang="en-US" baseline="0" dirty="0" smtClean="0"/>
              <a:t>Shortages are talked about but…</a:t>
            </a:r>
          </a:p>
          <a:p>
            <a:r>
              <a:rPr lang="en-US" baseline="0" dirty="0" smtClean="0"/>
              <a:t>106 includes IL-PART and others</a:t>
            </a:r>
          </a:p>
          <a:p>
            <a:r>
              <a:rPr lang="en-US" baseline="0" dirty="0" smtClean="0"/>
              <a:t>Go into some detail here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253FA-296B-454C-B0FF-093AAC0339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11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58</a:t>
            </a:r>
            <a:r>
              <a:rPr lang="en-US" baseline="0" dirty="0" smtClean="0"/>
              <a:t> principals &amp; 30 assistant principals &amp; 31 Central Office Administrators from partner districts</a:t>
            </a:r>
          </a:p>
          <a:p>
            <a:r>
              <a:rPr lang="en-US" baseline="0" dirty="0" smtClean="0"/>
              <a:t>13 principals, 1 AP in non-partner districts and 4 Superintendents and 1 Regional Superintendents in non</a:t>
            </a:r>
          </a:p>
          <a:p>
            <a:r>
              <a:rPr lang="en-US" baseline="0" dirty="0" smtClean="0"/>
              <a:t>Practicing Principals were trained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253FA-296B-454C-B0FF-093AAC0339A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15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CDB9-5335-453B-B047-30AA26690D52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1A45-E175-4871-824C-DBCE38251A1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36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CDB9-5335-453B-B047-30AA26690D52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1A45-E175-4871-824C-DBCE38251A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97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CDB9-5335-453B-B047-30AA26690D52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1A45-E175-4871-824C-DBCE38251A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516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687526" y="2055813"/>
            <a:ext cx="3972629" cy="3852006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1pPr>
            <a:lvl2pPr>
              <a:defRPr sz="1800"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2pPr>
            <a:lvl3pPr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3pPr>
            <a:lvl4pPr marL="915988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 marL="1143000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  <a:lvl6pPr marL="1377950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6pPr>
            <a:lvl7pPr marL="1597025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7pPr>
            <a:lvl8pPr marL="1830388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8pPr>
            <a:lvl9pPr marL="2057400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</a:t>
            </a:r>
          </a:p>
          <a:p>
            <a:pPr lvl="4"/>
            <a:r>
              <a:rPr lang="en-US" dirty="0" smtClean="0"/>
              <a:t>Five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	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 bwMode="gray">
          <a:xfrm>
            <a:off x="4939596" y="2055813"/>
            <a:ext cx="3972629" cy="3852006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1pPr>
            <a:lvl2pPr>
              <a:defRPr sz="1800"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2pPr>
            <a:lvl3pPr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  <a:cs typeface="Franklin Gothic Book" pitchFamily="34" charset="0"/>
              </a:defRPr>
            </a:lvl3pPr>
            <a:lvl4pPr marL="915988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 marL="1143000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  <a:lvl6pPr marL="1377950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6pPr>
            <a:lvl7pPr marL="1597025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7pPr>
            <a:lvl8pPr marL="1830388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8pPr>
            <a:lvl9pPr marL="2057400" indent="-228600">
              <a:defRPr sz="14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</a:t>
            </a:r>
          </a:p>
          <a:p>
            <a:pPr lvl="4"/>
            <a:r>
              <a:rPr lang="en-US" dirty="0" smtClean="0"/>
              <a:t>Five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	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3477EC8-074D-41C4-94AE-E9EA7CEEA348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9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CDB9-5335-453B-B047-30AA26690D52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1A45-E175-4871-824C-DBCE38251A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CDB9-5335-453B-B047-30AA26690D52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1A45-E175-4871-824C-DBCE38251A1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942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CDB9-5335-453B-B047-30AA26690D52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1A45-E175-4871-824C-DBCE38251A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0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CDB9-5335-453B-B047-30AA26690D52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1A45-E175-4871-824C-DBCE38251A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9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CDB9-5335-453B-B047-30AA26690D52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1A45-E175-4871-824C-DBCE38251A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9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CDB9-5335-453B-B047-30AA26690D52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1A45-E175-4871-824C-DBCE38251A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5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A1BCDB9-5335-453B-B047-30AA26690D52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EC1A45-E175-4871-824C-DBCE38251A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48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CDB9-5335-453B-B047-30AA26690D52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C1A45-E175-4871-824C-DBCE38251A1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7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A1BCDB9-5335-453B-B047-30AA26690D52}" type="datetimeFigureOut">
              <a:rPr lang="en-US" smtClean="0"/>
              <a:pPr/>
              <a:t>11/17/2016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7EC1A45-E175-4871-824C-DBCE38251A1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41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ISU.CSEP" TargetMode="External"/><Relationship Id="rId2" Type="http://schemas.openxmlformats.org/officeDocument/2006/relationships/hyperlink" Target="http://education.illinoisstate.edu/csep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l-part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267017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2404533"/>
            <a:ext cx="784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2"/>
                </a:solidFill>
              </a:rPr>
              <a:t>Illinois Partnerships Advancing Rigorous Training (IL-PART)</a:t>
            </a:r>
            <a:endParaRPr lang="en-US" sz="4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59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31359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Satisfaction among traditional candidates also high…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656979"/>
              </p:ext>
            </p:extLst>
          </p:nvPr>
        </p:nvGraphicFramePr>
        <p:xfrm>
          <a:off x="838200" y="1828800"/>
          <a:ext cx="7620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8848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accent2"/>
                </a:solidFill>
              </a:rPr>
              <a:t>Perceptions of Principal Candidate </a:t>
            </a:r>
            <a:r>
              <a:rPr lang="en-US" sz="3600" b="1" dirty="0" smtClean="0">
                <a:solidFill>
                  <a:schemeClr val="accent2"/>
                </a:solidFill>
              </a:rPr>
              <a:t>Preparedness by Faculty Supervisor and Principal Mentor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37677" y="1846263"/>
            <a:ext cx="6113096" cy="402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795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0866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chemeClr val="accent2"/>
                </a:solidFill>
                <a:ea typeface="MS Mincho"/>
                <a:cs typeface="Times New Roman"/>
              </a:rPr>
              <a:t/>
            </a:r>
            <a:br>
              <a:rPr lang="en-US" sz="4400" b="1" dirty="0" smtClean="0">
                <a:solidFill>
                  <a:schemeClr val="accent2"/>
                </a:solidFill>
                <a:ea typeface="MS Mincho"/>
                <a:cs typeface="Times New Roman"/>
              </a:rPr>
            </a:br>
            <a:r>
              <a:rPr lang="en-US" sz="4400" b="1" dirty="0" smtClean="0">
                <a:solidFill>
                  <a:schemeClr val="accent2"/>
                </a:solidFill>
                <a:ea typeface="MS Mincho"/>
                <a:cs typeface="Times New Roman"/>
              </a:rPr>
              <a:t/>
            </a:r>
            <a:br>
              <a:rPr lang="en-US" sz="4400" b="1" dirty="0" smtClean="0">
                <a:solidFill>
                  <a:schemeClr val="accent2"/>
                </a:solidFill>
                <a:ea typeface="MS Mincho"/>
                <a:cs typeface="Times New Roman"/>
              </a:rPr>
            </a:br>
            <a:r>
              <a:rPr lang="en-US" sz="5300" b="1" dirty="0" smtClean="0">
                <a:solidFill>
                  <a:schemeClr val="accent2"/>
                </a:solidFill>
                <a:ea typeface="MS Mincho"/>
                <a:cs typeface="Times New Roman"/>
              </a:rPr>
              <a:t>Purpose of IL-PART Symposium</a:t>
            </a:r>
            <a:endParaRPr lang="en-US" sz="53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/>
                <a:ea typeface="MS Mincho"/>
                <a:cs typeface="Times New Roman"/>
              </a:rPr>
              <a:t> </a:t>
            </a:r>
            <a:endParaRPr lang="en-US" dirty="0">
              <a:latin typeface="Cambria"/>
              <a:ea typeface="MS Mincho"/>
              <a:cs typeface="Times New Roman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28600" algn="l"/>
              </a:tabLst>
            </a:pPr>
            <a:r>
              <a:rPr lang="en-US" sz="2500" dirty="0">
                <a:ea typeface="MS Mincho"/>
                <a:cs typeface="Times New Roman"/>
              </a:rPr>
              <a:t>Content delivered along three specific topic strands aimed at participant’s </a:t>
            </a:r>
            <a:r>
              <a:rPr lang="en-US" sz="2500" dirty="0" smtClean="0">
                <a:ea typeface="MS Mincho"/>
                <a:cs typeface="Times New Roman"/>
              </a:rPr>
              <a:t>needs.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28600" algn="l"/>
              </a:tabLst>
            </a:pPr>
            <a:r>
              <a:rPr lang="en-US" sz="2500" dirty="0" smtClean="0">
                <a:ea typeface="MS Mincho"/>
                <a:cs typeface="Times New Roman"/>
              </a:rPr>
              <a:t>Participants </a:t>
            </a:r>
            <a:r>
              <a:rPr lang="en-US" sz="2500" dirty="0">
                <a:ea typeface="MS Mincho"/>
                <a:cs typeface="Times New Roman"/>
              </a:rPr>
              <a:t>will receive a flash drive that includes a toolkit to assist districts and programs in preparing excellent school leaders and hiring the best principals, along with other resources provided at the </a:t>
            </a:r>
            <a:r>
              <a:rPr lang="en-US" sz="2500" dirty="0" smtClean="0">
                <a:ea typeface="MS Mincho"/>
                <a:cs typeface="Times New Roman"/>
              </a:rPr>
              <a:t>symposium.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28600" algn="l"/>
              </a:tabLst>
            </a:pPr>
            <a:r>
              <a:rPr lang="en-US" sz="2500" dirty="0" smtClean="0">
                <a:ea typeface="MS Mincho"/>
                <a:cs typeface="Times New Roman"/>
              </a:rPr>
              <a:t>Participants </a:t>
            </a:r>
            <a:r>
              <a:rPr lang="en-US" sz="2500" dirty="0">
                <a:ea typeface="MS Mincho"/>
                <a:cs typeface="Times New Roman"/>
              </a:rPr>
              <a:t>will be provided a free copy of the book </a:t>
            </a:r>
            <a:r>
              <a:rPr lang="en-US" sz="2500" i="1" dirty="0">
                <a:ea typeface="MS Mincho"/>
                <a:cs typeface="Times New Roman"/>
              </a:rPr>
              <a:t>Brain Science for Principals: </a:t>
            </a:r>
            <a:r>
              <a:rPr lang="en-US" sz="2500" i="1" spc="25" dirty="0">
                <a:ea typeface="Times New Roman"/>
                <a:cs typeface="Times New Roman"/>
              </a:rPr>
              <a:t>What School Leaders Need to </a:t>
            </a:r>
            <a:r>
              <a:rPr lang="en-US" sz="2500" i="1" spc="25" dirty="0" smtClean="0">
                <a:ea typeface="Times New Roman"/>
                <a:cs typeface="Times New Roman"/>
              </a:rPr>
              <a:t>Know.</a:t>
            </a:r>
            <a:endParaRPr lang="en-US" sz="2500" dirty="0">
              <a:ea typeface="MS Mincho"/>
              <a:cs typeface="Times New Roman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tabLst>
                <a:tab pos="228600" algn="l"/>
              </a:tabLst>
            </a:pPr>
            <a:r>
              <a:rPr lang="en-US" sz="2500" dirty="0" smtClean="0">
                <a:ea typeface="MS Mincho"/>
                <a:cs typeface="Times New Roman"/>
              </a:rPr>
              <a:t>Professional </a:t>
            </a:r>
            <a:r>
              <a:rPr lang="en-US" sz="2500" dirty="0">
                <a:ea typeface="MS Mincho"/>
                <a:cs typeface="Times New Roman"/>
              </a:rPr>
              <a:t>networking and partnership development </a:t>
            </a:r>
            <a:r>
              <a:rPr lang="en-US" sz="2500" dirty="0" smtClean="0">
                <a:ea typeface="MS Mincho"/>
                <a:cs typeface="Times New Roman"/>
              </a:rPr>
              <a:t>discussions.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791200"/>
            <a:ext cx="1686425" cy="9144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36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50000"/>
              </a:lnSpc>
            </a:pPr>
            <a:r>
              <a:rPr lang="en-US" sz="4400" b="1" dirty="0" smtClean="0">
                <a:solidFill>
                  <a:schemeClr val="accent2"/>
                </a:solidFill>
              </a:rPr>
              <a:t>Strands Designed for Your Needs</a:t>
            </a:r>
            <a:br>
              <a:rPr lang="en-US" sz="4400" b="1" dirty="0" smtClean="0">
                <a:solidFill>
                  <a:schemeClr val="accent2"/>
                </a:solidFill>
              </a:rPr>
            </a:br>
            <a:endParaRPr lang="en-US" sz="44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548331"/>
              </p:ext>
            </p:extLst>
          </p:nvPr>
        </p:nvGraphicFramePr>
        <p:xfrm>
          <a:off x="822325" y="1846263"/>
          <a:ext cx="7543800" cy="3914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8969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baseline="0" dirty="0" smtClean="0">
                          <a:solidFill>
                            <a:schemeClr val="lt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Strand #1: How to Replicate IL-PART Successes in Other School Districts</a:t>
                      </a:r>
                      <a:endParaRPr lang="en-US" sz="1600" b="0" i="0" baseline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kern="1200" baseline="0" dirty="0" smtClean="0">
                          <a:solidFill>
                            <a:schemeClr val="lt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Strand #2: Leadership Professional Development Strand </a:t>
                      </a:r>
                      <a:endParaRPr lang="en-US" sz="1600" b="0" i="0" baseline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kern="1200" baseline="0" dirty="0" smtClean="0">
                          <a:solidFill>
                            <a:schemeClr val="lt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Strand #3: Future Leaders Fellowship Strand</a:t>
                      </a:r>
                      <a:endParaRPr lang="en-US" sz="1600" b="0" i="0" baseline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0" i="0" baseline="0" dirty="0" smtClean="0">
                          <a:effectLst/>
                          <a:latin typeface="Calibri Light" panose="020F0302020204030204" pitchFamily="34" charset="0"/>
                          <a:ea typeface="Calibri"/>
                          <a:cs typeface="Times New Roman"/>
                        </a:rPr>
                        <a:t>How </a:t>
                      </a:r>
                      <a:r>
                        <a:rPr lang="en-US" sz="1600" b="0" i="0" baseline="0" dirty="0">
                          <a:effectLst/>
                          <a:latin typeface="Calibri Light" panose="020F0302020204030204" pitchFamily="34" charset="0"/>
                          <a:ea typeface="Calibri"/>
                          <a:cs typeface="Times New Roman"/>
                        </a:rPr>
                        <a:t>to Replicate and Budget for Best Practices of IL-PART</a:t>
                      </a: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Symbol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Brain Science for   Principals: What School Leaders Need to Know</a:t>
                      </a:r>
                      <a:endParaRPr lang="en-US" sz="1600" b="0" i="0" baseline="0" dirty="0" smtClean="0">
                        <a:effectLst/>
                        <a:latin typeface="Calibri Light" panose="020F0302020204030204" pitchFamily="34" charset="0"/>
                        <a:ea typeface="MS Mincho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Lessons Learned by Interns</a:t>
                      </a:r>
                      <a:endParaRPr lang="en-US" sz="1600" b="0" i="0" baseline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5580" algn="l"/>
                        </a:tabLst>
                      </a:pPr>
                      <a:r>
                        <a:rPr lang="en-US" sz="1600" b="0" i="0" baseline="0" dirty="0">
                          <a:effectLst/>
                          <a:latin typeface="Calibri Light" panose="020F0302020204030204" pitchFamily="34" charset="0"/>
                          <a:ea typeface="Calibri"/>
                          <a:cs typeface="Times New Roman"/>
                        </a:rPr>
                        <a:t>Building Leadership Capacity and Supervision Support for </a:t>
                      </a:r>
                      <a:r>
                        <a:rPr lang="en-US" sz="1600" b="0" i="0" baseline="0" dirty="0" smtClean="0">
                          <a:effectLst/>
                          <a:latin typeface="Calibri Light" panose="020F0302020204030204" pitchFamily="34" charset="0"/>
                          <a:ea typeface="Calibri"/>
                          <a:cs typeface="Times New Roman"/>
                        </a:rPr>
                        <a:t>Mentors </a:t>
                      </a:r>
                      <a:endParaRPr lang="en-US" sz="1600" b="0" i="0" baseline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Font typeface="Symbol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Assessment Lessons for Supporting Teachers</a:t>
                      </a:r>
                      <a:endParaRPr lang="en-US" sz="1600" b="0" i="0" baseline="0" dirty="0" smtClean="0">
                        <a:effectLst/>
                        <a:latin typeface="Calibri Light" panose="020F0302020204030204" pitchFamily="34" charset="0"/>
                        <a:ea typeface="MS Mincho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baseline="0" dirty="0">
                          <a:effectLst/>
                          <a:latin typeface="Calibri Light" panose="020F0302020204030204" pitchFamily="34" charset="0"/>
                          <a:ea typeface="Calibri"/>
                          <a:cs typeface="Times New Roman"/>
                        </a:rPr>
                        <a:t>Interview </a:t>
                      </a:r>
                      <a:r>
                        <a:rPr lang="en-US" sz="1600" b="0" i="0" baseline="0" dirty="0" smtClean="0">
                          <a:effectLst/>
                          <a:latin typeface="Calibri Light" panose="020F0302020204030204" pitchFamily="34" charset="0"/>
                          <a:ea typeface="Calibri"/>
                          <a:cs typeface="Times New Roman"/>
                        </a:rPr>
                        <a:t>Preparation Strategies </a:t>
                      </a:r>
                      <a:endParaRPr lang="en-US" sz="1600" b="0" i="0" baseline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How to Implement a District Succession Plan for a Leadership Pipeline</a:t>
                      </a:r>
                      <a:endParaRPr lang="en-US" sz="1600" b="0" i="0" baseline="0" dirty="0">
                        <a:effectLst/>
                        <a:latin typeface="Calibri Light" panose="020F0302020204030204" pitchFamily="34" charset="0"/>
                        <a:ea typeface="MS Mincho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spc="25" baseline="0" dirty="0">
                          <a:effectLst/>
                          <a:latin typeface="Calibri Light" panose="020F0302020204030204" pitchFamily="34" charset="0"/>
                          <a:ea typeface="Times New Roman"/>
                          <a:cs typeface="Times New Roman"/>
                        </a:rPr>
                        <a:t>Bridging School and  University Partnerships to Enhance Use of Instructional Rounds for Continual School Improvement</a:t>
                      </a:r>
                      <a:endParaRPr lang="en-US" sz="1600" b="0" i="0" baseline="0" dirty="0">
                        <a:effectLst/>
                        <a:latin typeface="Calibri Light" panose="020F03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+mn-cs"/>
                        </a:rPr>
                        <a:t>Mock Interviews </a:t>
                      </a:r>
                      <a:endParaRPr lang="en-US" sz="1600" b="0" i="0" baseline="0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45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31359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Follow the Work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Center for the Study of Education Policy Web Site: </a:t>
            </a:r>
            <a:r>
              <a:rPr lang="en-US" sz="2800" dirty="0">
                <a:hlinkClick r:id="rId2"/>
              </a:rPr>
              <a:t>http://education.illinoisstate.edu/csep</a:t>
            </a:r>
            <a:r>
              <a:rPr lang="en-US" sz="2800" dirty="0" smtClean="0">
                <a:hlinkClick r:id="rId2"/>
              </a:rPr>
              <a:t>/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CSEP_ISU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hlinkClick r:id="rId3"/>
              </a:rPr>
              <a:t>https://www.facebook.com/ISU.CSEP</a:t>
            </a:r>
            <a:endParaRPr lang="en-US" sz="2800" dirty="0"/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IL-PART Web Site: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hlinkClick r:id="rId4"/>
              </a:rPr>
              <a:t>www.il-part.org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IL-PART Twitter: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#</a:t>
            </a:r>
            <a:r>
              <a:rPr lang="en-US" sz="2800" dirty="0" smtClean="0"/>
              <a:t>leadershipmatters#ILPART</a:t>
            </a:r>
            <a:br>
              <a:rPr lang="en-US" sz="2800" dirty="0" smtClean="0"/>
            </a:b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3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accent2"/>
                </a:solidFill>
                <a:latin typeface="+mn-lt"/>
              </a:rPr>
              <a:t>Partners and Partnerships</a:t>
            </a:r>
            <a:endParaRPr lang="en-US" sz="36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4" r="3705" b="1291"/>
          <a:stretch/>
        </p:blipFill>
        <p:spPr>
          <a:xfrm>
            <a:off x="1401713" y="838200"/>
            <a:ext cx="6680499" cy="524256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1200"/>
            <a:ext cx="1686425" cy="9144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46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/>
        </p:nvSpPr>
        <p:spPr bwMode="gray">
          <a:xfrm>
            <a:off x="1530034" y="6400800"/>
            <a:ext cx="6547166" cy="39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4800" kern="1200" dirty="0">
                <a:solidFill>
                  <a:schemeClr val="bg1">
                    <a:lumMod val="65000"/>
                  </a:schemeClr>
                </a:solidFill>
                <a:latin typeface="+mj-lt"/>
                <a:ea typeface="ＭＳ Ｐゴシック" charset="0"/>
                <a:cs typeface="Arial Narrow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F1419"/>
                </a:solidFill>
                <a:latin typeface="Franklin Gothic Demi" pitchFamily="34" charset="0"/>
                <a:ea typeface="ＭＳ Ｐゴシック" charset="0"/>
                <a:cs typeface="Franklin Gothic Dem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F1419"/>
                </a:solidFill>
                <a:latin typeface="Franklin Gothic Demi" pitchFamily="34" charset="0"/>
                <a:ea typeface="ＭＳ Ｐゴシック" charset="0"/>
                <a:cs typeface="Franklin Gothic Dem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F1419"/>
                </a:solidFill>
                <a:latin typeface="Franklin Gothic Demi" pitchFamily="34" charset="0"/>
                <a:ea typeface="ＭＳ Ｐゴシック" charset="0"/>
                <a:cs typeface="Franklin Gothic Dem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F1419"/>
                </a:solidFill>
                <a:latin typeface="Franklin Gothic Demi" pitchFamily="34" charset="0"/>
                <a:ea typeface="ＭＳ Ｐゴシック" charset="0"/>
                <a:cs typeface="Franklin Gothic Dem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FranklinGothic" pitchFamily="-4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FranklinGothic" pitchFamily="-4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FranklinGothic" pitchFamily="-4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FranklinGothic" pitchFamily="-48" charset="0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IL-PART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Theory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of Action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152400" y="240077"/>
            <a:ext cx="8887326" cy="6019800"/>
            <a:chOff x="152400" y="240077"/>
            <a:chExt cx="8887326" cy="6019800"/>
          </a:xfrm>
        </p:grpSpPr>
        <p:sp>
          <p:nvSpPr>
            <p:cNvPr id="48" name="Rectangle 47"/>
            <p:cNvSpPr/>
            <p:nvPr/>
          </p:nvSpPr>
          <p:spPr>
            <a:xfrm>
              <a:off x="6536722" y="240078"/>
              <a:ext cx="2502999" cy="91284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73AF23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Times New Roman"/>
                </a:rPr>
                <a:t>Schools Demonstrate Positive Change(s) via Working Conditions and Student Growth Gains </a:t>
              </a:r>
              <a:r>
                <a:rPr lang="en-US" sz="1000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(</a:t>
              </a:r>
              <a:r>
                <a:rPr lang="en-US" sz="1000" i="1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outcome)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731523" y="835443"/>
              <a:ext cx="2675997" cy="292179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A74D15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Times New Roman"/>
                </a:rPr>
                <a:t>Partnership Advisory Committee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860374" y="2658627"/>
              <a:ext cx="1441719" cy="965117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773C75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Times New Roman"/>
                </a:rPr>
                <a:t>School-Based Learning Experiences (Internships)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703812" y="1377886"/>
              <a:ext cx="2676738" cy="339578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A74D15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Times New Roman"/>
                </a:rPr>
                <a:t>University-–District Partnerships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81841" y="2658747"/>
              <a:ext cx="1274284" cy="852733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773C75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Times New Roman"/>
                </a:rPr>
                <a:t>Selection of High-Potential Candidates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6536724" y="2188183"/>
              <a:ext cx="2503002" cy="606003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73AF23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Times New Roman"/>
                </a:rPr>
                <a:t>Principals and APs Placed in High-Need Schools </a:t>
              </a:r>
              <a:r>
                <a:rPr lang="en-US" sz="1000" i="1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(outcome)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536722" y="1388497"/>
              <a:ext cx="2502260" cy="571467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73AF23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Times New Roman"/>
                </a:rPr>
                <a:t>Principal and APs Retained for at Least 2 Years </a:t>
              </a:r>
              <a:r>
                <a:rPr lang="en-US" sz="1000" i="1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(outcome)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583483" y="2764061"/>
              <a:ext cx="1402453" cy="653735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773C75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Times New Roman"/>
                </a:rPr>
                <a:t>Performance-Based Assessments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252806" y="2794155"/>
              <a:ext cx="1283917" cy="639031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773C75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Times New Roman"/>
                </a:rPr>
                <a:t>Principal Certification Earned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6536722" y="3017926"/>
              <a:ext cx="2502258" cy="910311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73AF23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Times New Roman"/>
                </a:rPr>
                <a:t>Pool of Highly Effective Principals and Assistant Principals (APs) for High- Need Schools in the State or Region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703812" y="1960020"/>
              <a:ext cx="2675997" cy="31128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773C75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Times New Roman"/>
                </a:rPr>
                <a:t>Principal Preparation Program(s)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176132" y="3776785"/>
              <a:ext cx="1902868" cy="2078870"/>
            </a:xfrm>
            <a:prstGeom prst="roundRect">
              <a:avLst/>
            </a:prstGeom>
            <a:solidFill>
              <a:srgbClr val="FFFFFF"/>
            </a:solidFill>
            <a:ln w="25400" cap="flat" cmpd="sng" algn="ctr">
              <a:solidFill>
                <a:srgbClr val="48709F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42900" marR="0" lvl="0" indent="-342900">
                <a:spcBef>
                  <a:spcPts val="0"/>
                </a:spcBef>
                <a:spcAft>
                  <a:spcPts val="0"/>
                </a:spcAft>
                <a:buSzPts val="1000"/>
                <a:buFont typeface="Symbol"/>
                <a:buChar char=""/>
              </a:pPr>
              <a:r>
                <a:rPr lang="en-US" sz="1000" dirty="0">
                  <a:effectLst/>
                  <a:latin typeface="Times New Roman"/>
                  <a:ea typeface="Times New Roman"/>
                </a:rPr>
                <a:t>Extensive teaching experience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>
                <a:spcBef>
                  <a:spcPts val="0"/>
                </a:spcBef>
                <a:spcAft>
                  <a:spcPts val="0"/>
                </a:spcAft>
                <a:buSzPts val="1000"/>
                <a:buFont typeface="Symbol"/>
                <a:buChar char=""/>
              </a:pPr>
              <a:r>
                <a:rPr lang="en-US" sz="1000" dirty="0">
                  <a:effectLst/>
                  <a:latin typeface="Times New Roman"/>
                  <a:ea typeface="Times New Roman"/>
                </a:rPr>
                <a:t>Knowledge &amp; and Skills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>
                <a:spcBef>
                  <a:spcPts val="0"/>
                </a:spcBef>
                <a:spcAft>
                  <a:spcPts val="0"/>
                </a:spcAft>
                <a:buSzPts val="1000"/>
                <a:buFont typeface="Symbol"/>
                <a:buChar char=""/>
              </a:pPr>
              <a:r>
                <a:rPr lang="en-US" sz="1000" dirty="0">
                  <a:effectLst/>
                  <a:latin typeface="Times New Roman"/>
                  <a:ea typeface="Times New Roman"/>
                </a:rPr>
                <a:t>Portfolio of accomplishments (including evidence of student growth and leadership</a:t>
              </a:r>
              <a:r>
                <a:rPr lang="en-US" sz="1200" dirty="0">
                  <a:effectLst/>
                  <a:latin typeface="Times New Roman"/>
                  <a:ea typeface="Times New Roman"/>
                </a:rPr>
                <a:t>)</a:t>
              </a:r>
            </a:p>
            <a:p>
              <a:pPr marL="91440" marR="0" indent="-9144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2225945" y="3777013"/>
              <a:ext cx="1646602" cy="1961028"/>
            </a:xfrm>
            <a:prstGeom prst="roundRect">
              <a:avLst/>
            </a:prstGeom>
            <a:solidFill>
              <a:srgbClr val="FFFFFF"/>
            </a:solidFill>
            <a:ln w="25400" cap="flat" cmpd="sng" algn="ctr">
              <a:solidFill>
                <a:srgbClr val="48709F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42900" marR="0" lvl="0" indent="-34290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US" sz="1000" dirty="0">
                  <a:effectLst/>
                  <a:latin typeface="Times New Roman"/>
                  <a:ea typeface="Times New Roman"/>
                </a:rPr>
                <a:t>Training for faculty supervisors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US" sz="1000" dirty="0">
                  <a:effectLst/>
                  <a:latin typeface="Times New Roman"/>
                  <a:ea typeface="Times New Roman"/>
                </a:rPr>
                <a:t>Training for district mentor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US" sz="1000" dirty="0">
                  <a:effectLst/>
                  <a:latin typeface="Times New Roman"/>
                  <a:ea typeface="Times New Roman"/>
                </a:rPr>
                <a:t>Network and development opportunities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US" sz="1000" dirty="0">
                  <a:effectLst/>
                  <a:latin typeface="Times New Roman"/>
                  <a:ea typeface="Times New Roman"/>
                </a:rPr>
                <a:t>Data sharing and analysis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4142310" y="3720438"/>
              <a:ext cx="1595616" cy="2292154"/>
            </a:xfrm>
            <a:prstGeom prst="roundRect">
              <a:avLst/>
            </a:prstGeom>
            <a:solidFill>
              <a:srgbClr val="FFFFFF"/>
            </a:solidFill>
            <a:ln w="25400" cap="flat" cmpd="sng" algn="ctr">
              <a:solidFill>
                <a:srgbClr val="48709F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342900" marR="0" lvl="0" indent="-34290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US" sz="1000" dirty="0">
                  <a:effectLst/>
                  <a:latin typeface="Times New Roman"/>
                  <a:ea typeface="Times New Roman"/>
                </a:rPr>
                <a:t>Alignment of assessments with district principal evaluation system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342900" marR="0" lvl="0" indent="-342900">
                <a:spcBef>
                  <a:spcPts val="0"/>
                </a:spcBef>
                <a:spcAft>
                  <a:spcPts val="0"/>
                </a:spcAft>
                <a:buFont typeface="Symbol"/>
                <a:buChar char=""/>
              </a:pPr>
              <a:r>
                <a:rPr lang="en-US" sz="1000" dirty="0">
                  <a:effectLst/>
                  <a:latin typeface="Times New Roman"/>
                  <a:ea typeface="Times New Roman"/>
                </a:rPr>
                <a:t>Assessments used to match potential principals with high- need schools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>
              <a:off x="2964626" y="1152971"/>
              <a:ext cx="0" cy="235583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63" name="Straight Arrow Connector 62"/>
            <p:cNvCxnSpPr/>
            <p:nvPr/>
          </p:nvCxnSpPr>
          <p:spPr>
            <a:xfrm>
              <a:off x="2978482" y="1748335"/>
              <a:ext cx="0" cy="207284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64" name="Straight Connector 63"/>
            <p:cNvCxnSpPr/>
            <p:nvPr/>
          </p:nvCxnSpPr>
          <p:spPr>
            <a:xfrm>
              <a:off x="1385504" y="2449542"/>
              <a:ext cx="3259797" cy="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65" name="Straight Arrow Connector 64"/>
            <p:cNvCxnSpPr/>
            <p:nvPr/>
          </p:nvCxnSpPr>
          <p:spPr>
            <a:xfrm flipH="1">
              <a:off x="1371600" y="2476003"/>
              <a:ext cx="27759" cy="190997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66" name="Straight Arrow Connector 65"/>
            <p:cNvCxnSpPr/>
            <p:nvPr/>
          </p:nvCxnSpPr>
          <p:spPr>
            <a:xfrm flipH="1">
              <a:off x="2971800" y="2449542"/>
              <a:ext cx="6999" cy="217458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67" name="Straight Arrow Connector 66"/>
            <p:cNvCxnSpPr/>
            <p:nvPr/>
          </p:nvCxnSpPr>
          <p:spPr>
            <a:xfrm>
              <a:off x="4641452" y="2436312"/>
              <a:ext cx="0" cy="357972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68" name="Straight Arrow Connector 67"/>
            <p:cNvCxnSpPr/>
            <p:nvPr/>
          </p:nvCxnSpPr>
          <p:spPr>
            <a:xfrm>
              <a:off x="2978482" y="2277548"/>
              <a:ext cx="0" cy="188183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69" name="Straight Arrow Connector 68"/>
            <p:cNvCxnSpPr/>
            <p:nvPr/>
          </p:nvCxnSpPr>
          <p:spPr>
            <a:xfrm>
              <a:off x="1564768" y="3051184"/>
              <a:ext cx="295604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70" name="Straight Arrow Connector 69"/>
            <p:cNvCxnSpPr/>
            <p:nvPr/>
          </p:nvCxnSpPr>
          <p:spPr>
            <a:xfrm>
              <a:off x="3302093" y="3027643"/>
              <a:ext cx="28139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71" name="Straight Arrow Connector 70"/>
            <p:cNvCxnSpPr/>
            <p:nvPr/>
          </p:nvCxnSpPr>
          <p:spPr>
            <a:xfrm>
              <a:off x="4985937" y="3027643"/>
              <a:ext cx="266869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72" name="Straight Connector 71"/>
            <p:cNvCxnSpPr>
              <a:stCxn id="56" idx="2"/>
            </p:cNvCxnSpPr>
            <p:nvPr/>
          </p:nvCxnSpPr>
          <p:spPr>
            <a:xfrm>
              <a:off x="5894765" y="3433186"/>
              <a:ext cx="0" cy="126069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73" name="Straight Arrow Connector 72"/>
            <p:cNvCxnSpPr/>
            <p:nvPr/>
          </p:nvCxnSpPr>
          <p:spPr>
            <a:xfrm>
              <a:off x="5875131" y="3559422"/>
              <a:ext cx="678069" cy="21978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74" name="Straight Arrow Connector 73"/>
            <p:cNvCxnSpPr/>
            <p:nvPr/>
          </p:nvCxnSpPr>
          <p:spPr>
            <a:xfrm flipH="1" flipV="1">
              <a:off x="7772488" y="2777379"/>
              <a:ext cx="8198" cy="263458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75" name="Straight Arrow Connector 74"/>
            <p:cNvCxnSpPr/>
            <p:nvPr/>
          </p:nvCxnSpPr>
          <p:spPr>
            <a:xfrm flipV="1">
              <a:off x="7786559" y="1946790"/>
              <a:ext cx="0" cy="234876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76" name="Straight Arrow Connector 75"/>
            <p:cNvCxnSpPr/>
            <p:nvPr/>
          </p:nvCxnSpPr>
          <p:spPr>
            <a:xfrm flipV="1">
              <a:off x="7800003" y="1106279"/>
              <a:ext cx="0" cy="282276"/>
            </a:xfrm>
            <a:prstGeom prst="straightConnector1">
              <a:avLst/>
            </a:prstGeom>
            <a:noFill/>
            <a:ln w="25400" cap="flat" cmpd="sng" algn="ctr">
              <a:solidFill>
                <a:srgbClr val="000000"/>
              </a:solidFill>
              <a:prstDash val="solid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77" name="Straight Arrow Connector 76"/>
            <p:cNvCxnSpPr/>
            <p:nvPr/>
          </p:nvCxnSpPr>
          <p:spPr>
            <a:xfrm>
              <a:off x="4932409" y="5982040"/>
              <a:ext cx="0" cy="253976"/>
            </a:xfrm>
            <a:prstGeom prst="straightConnector1">
              <a:avLst/>
            </a:prstGeom>
            <a:noFill/>
            <a:ln w="12700" cap="flat" cmpd="sng" algn="ctr">
              <a:solidFill>
                <a:srgbClr val="EFB219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78" name="Straight Arrow Connector 77"/>
            <p:cNvCxnSpPr>
              <a:stCxn id="60" idx="2"/>
            </p:cNvCxnSpPr>
            <p:nvPr/>
          </p:nvCxnSpPr>
          <p:spPr>
            <a:xfrm>
              <a:off x="3049246" y="5738041"/>
              <a:ext cx="0" cy="488393"/>
            </a:xfrm>
            <a:prstGeom prst="straightConnector1">
              <a:avLst/>
            </a:prstGeom>
            <a:noFill/>
            <a:ln w="12700" cap="flat" cmpd="sng" algn="ctr">
              <a:solidFill>
                <a:srgbClr val="EFB219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79" name="Straight Arrow Connector 78"/>
            <p:cNvCxnSpPr>
              <a:endCxn id="57" idx="2"/>
            </p:cNvCxnSpPr>
            <p:nvPr/>
          </p:nvCxnSpPr>
          <p:spPr>
            <a:xfrm flipV="1">
              <a:off x="7772486" y="3928237"/>
              <a:ext cx="15365" cy="2295046"/>
            </a:xfrm>
            <a:prstGeom prst="straightConnector1">
              <a:avLst/>
            </a:prstGeom>
            <a:noFill/>
            <a:ln w="12700" cap="flat" cmpd="sng" algn="ctr">
              <a:solidFill>
                <a:srgbClr val="EFB219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>
            <a:xfrm>
              <a:off x="176133" y="6259877"/>
              <a:ext cx="7604662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EFB219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>
            <a:xfrm>
              <a:off x="4442417" y="3406940"/>
              <a:ext cx="0" cy="302083"/>
            </a:xfrm>
            <a:prstGeom prst="straightConnector1">
              <a:avLst/>
            </a:prstGeom>
            <a:noFill/>
            <a:ln w="12700" cap="flat" cmpd="sng" algn="ctr">
              <a:solidFill>
                <a:srgbClr val="EFB219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82" name="Straight Arrow Connector 81"/>
            <p:cNvCxnSpPr/>
            <p:nvPr/>
          </p:nvCxnSpPr>
          <p:spPr>
            <a:xfrm>
              <a:off x="2743200" y="3581400"/>
              <a:ext cx="29522" cy="174629"/>
            </a:xfrm>
            <a:prstGeom prst="straightConnector1">
              <a:avLst/>
            </a:prstGeom>
            <a:noFill/>
            <a:ln w="12700" cap="flat" cmpd="sng" algn="ctr">
              <a:solidFill>
                <a:srgbClr val="EFB219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83" name="Straight Arrow Connector 82"/>
            <p:cNvCxnSpPr/>
            <p:nvPr/>
          </p:nvCxnSpPr>
          <p:spPr>
            <a:xfrm>
              <a:off x="1016456" y="3494739"/>
              <a:ext cx="0" cy="282275"/>
            </a:xfrm>
            <a:prstGeom prst="straightConnector1">
              <a:avLst/>
            </a:prstGeom>
            <a:noFill/>
            <a:ln w="12700" cap="flat" cmpd="sng" algn="ctr">
              <a:solidFill>
                <a:srgbClr val="EFB219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>
            <a:xfrm flipH="1">
              <a:off x="152400" y="425303"/>
              <a:ext cx="2755270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EFB219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85" name="Straight Arrow Connector 84"/>
            <p:cNvCxnSpPr>
              <a:stCxn id="49" idx="1"/>
            </p:cNvCxnSpPr>
            <p:nvPr/>
          </p:nvCxnSpPr>
          <p:spPr>
            <a:xfrm flipH="1">
              <a:off x="152401" y="981533"/>
              <a:ext cx="1579122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EFB219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86" name="Straight Arrow Connector 85"/>
            <p:cNvCxnSpPr/>
            <p:nvPr/>
          </p:nvCxnSpPr>
          <p:spPr>
            <a:xfrm flipH="1">
              <a:off x="166256" y="425303"/>
              <a:ext cx="9880" cy="5801131"/>
            </a:xfrm>
            <a:prstGeom prst="straightConnector1">
              <a:avLst/>
            </a:prstGeom>
            <a:noFill/>
            <a:ln w="12700" cap="flat" cmpd="sng" algn="ctr">
              <a:solidFill>
                <a:srgbClr val="EFB219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87" name="Straight Arrow Connector 86"/>
            <p:cNvCxnSpPr>
              <a:stCxn id="59" idx="2"/>
            </p:cNvCxnSpPr>
            <p:nvPr/>
          </p:nvCxnSpPr>
          <p:spPr>
            <a:xfrm>
              <a:off x="1127566" y="5855655"/>
              <a:ext cx="15434" cy="392745"/>
            </a:xfrm>
            <a:prstGeom prst="straightConnector1">
              <a:avLst/>
            </a:prstGeom>
            <a:noFill/>
            <a:ln w="12700" cap="flat" cmpd="sng" algn="ctr">
              <a:solidFill>
                <a:srgbClr val="EFB219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88" name="Rectangle 87"/>
            <p:cNvSpPr/>
            <p:nvPr/>
          </p:nvSpPr>
          <p:spPr>
            <a:xfrm>
              <a:off x="1717666" y="240077"/>
              <a:ext cx="2666366" cy="519985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35A396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Calibri"/>
                  <a:ea typeface="Calibri"/>
                  <a:cs typeface="Times New Roman"/>
                </a:rPr>
                <a:t>Illinois State Legislation on Principal Preparation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89" name="Straight Arrow Connector 88"/>
            <p:cNvCxnSpPr>
              <a:stCxn id="51" idx="1"/>
            </p:cNvCxnSpPr>
            <p:nvPr/>
          </p:nvCxnSpPr>
          <p:spPr>
            <a:xfrm flipH="1">
              <a:off x="176134" y="1547675"/>
              <a:ext cx="1527678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EFB219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90" name="Straight Arrow Connector 89"/>
            <p:cNvCxnSpPr/>
            <p:nvPr/>
          </p:nvCxnSpPr>
          <p:spPr>
            <a:xfrm flipH="1">
              <a:off x="4427108" y="1523420"/>
              <a:ext cx="356356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EFB219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91" name="Straight Arrow Connector 90"/>
            <p:cNvCxnSpPr/>
            <p:nvPr/>
          </p:nvCxnSpPr>
          <p:spPr>
            <a:xfrm flipH="1">
              <a:off x="4440965" y="967746"/>
              <a:ext cx="345736" cy="1"/>
            </a:xfrm>
            <a:prstGeom prst="straightConnector1">
              <a:avLst/>
            </a:prstGeom>
            <a:noFill/>
            <a:ln w="12700" cap="flat" cmpd="sng" algn="ctr">
              <a:solidFill>
                <a:srgbClr val="EFB219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92" name="Straight Arrow Connector 91"/>
            <p:cNvCxnSpPr/>
            <p:nvPr/>
          </p:nvCxnSpPr>
          <p:spPr>
            <a:xfrm flipH="1">
              <a:off x="4399399" y="2171706"/>
              <a:ext cx="385496" cy="8489"/>
            </a:xfrm>
            <a:prstGeom prst="straightConnector1">
              <a:avLst/>
            </a:prstGeom>
            <a:noFill/>
            <a:ln w="12700" cap="flat" cmpd="sng" algn="ctr">
              <a:solidFill>
                <a:srgbClr val="EFB219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93" name="Straight Arrow Connector 92"/>
            <p:cNvCxnSpPr/>
            <p:nvPr/>
          </p:nvCxnSpPr>
          <p:spPr>
            <a:xfrm>
              <a:off x="4440965" y="425303"/>
              <a:ext cx="355614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EFB219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94" name="Straight Arrow Connector 93"/>
            <p:cNvCxnSpPr/>
            <p:nvPr/>
          </p:nvCxnSpPr>
          <p:spPr>
            <a:xfrm>
              <a:off x="4787342" y="425303"/>
              <a:ext cx="0" cy="1762978"/>
            </a:xfrm>
            <a:prstGeom prst="straightConnector1">
              <a:avLst/>
            </a:prstGeom>
            <a:noFill/>
            <a:ln w="12700" cap="flat" cmpd="sng" algn="ctr">
              <a:solidFill>
                <a:srgbClr val="EFB219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38275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11430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accent2"/>
                </a:solidFill>
                <a:latin typeface="+mn-lt"/>
              </a:rPr>
              <a:t>Impact on Preparation Programs</a:t>
            </a:r>
            <a:endParaRPr lang="en-US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543801" cy="3945466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A </a:t>
            </a:r>
            <a:r>
              <a:rPr lang="en-US" sz="2400" dirty="0"/>
              <a:t>cumulative total target of 80 principal candidates enrolled was exceeded in Year 2, when </a:t>
            </a:r>
            <a:r>
              <a:rPr lang="en-US" sz="2400" dirty="0" smtClean="0"/>
              <a:t>enrollment totaled 102  </a:t>
            </a:r>
          </a:p>
          <a:p>
            <a:pPr lvl="0"/>
            <a:r>
              <a:rPr lang="en-US" sz="2400" dirty="0" smtClean="0"/>
              <a:t>The </a:t>
            </a:r>
            <a:r>
              <a:rPr lang="en-US" sz="2400" dirty="0"/>
              <a:t>retention rate of those </a:t>
            </a:r>
            <a:r>
              <a:rPr lang="en-US" sz="2400" dirty="0" smtClean="0"/>
              <a:t>102 at the end of PY3 is 99%</a:t>
            </a:r>
          </a:p>
          <a:p>
            <a:pPr lvl="0"/>
            <a:r>
              <a:rPr lang="en-US" sz="2400" dirty="0" smtClean="0"/>
              <a:t>Year 3 enrollment at 161 candidates.</a:t>
            </a:r>
            <a:endParaRPr lang="en-US" sz="2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791200"/>
            <a:ext cx="1686426" cy="9144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Image result for targe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114800"/>
            <a:ext cx="2200275" cy="2076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524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315200" cy="1066800"/>
          </a:xfrm>
        </p:spPr>
        <p:txBody>
          <a:bodyPr>
            <a:noAutofit/>
          </a:bodyPr>
          <a:lstStyle/>
          <a:p>
            <a:pPr algn="ctr">
              <a:lnSpc>
                <a:spcPct val="50000"/>
              </a:lnSpc>
            </a:pP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>
                <a:solidFill>
                  <a:schemeClr val="accent2"/>
                </a:solidFill>
              </a:rPr>
              <a:t/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sz="4000" b="1" dirty="0" smtClean="0">
                <a:solidFill>
                  <a:schemeClr val="accent2"/>
                </a:solidFill>
              </a:rPr>
              <a:t/>
            </a:r>
            <a:br>
              <a:rPr lang="en-US" sz="4000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Impact on Partner Districts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59140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IL-PART set a </a:t>
            </a:r>
            <a:r>
              <a:rPr lang="en-US" u="sng" dirty="0" smtClean="0">
                <a:solidFill>
                  <a:schemeClr val="tx1"/>
                </a:solidFill>
              </a:rPr>
              <a:t>training target of 60 </a:t>
            </a:r>
            <a:r>
              <a:rPr lang="en-US" dirty="0" smtClean="0">
                <a:solidFill>
                  <a:schemeClr val="tx1"/>
                </a:solidFill>
              </a:rPr>
              <a:t>principals and assistant principals in partner districts by PY5. 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Currently 99 principals and assistant principals have participated in IL-PART supported professional development, representing </a:t>
            </a:r>
            <a:r>
              <a:rPr lang="en-US" u="sng" dirty="0" smtClean="0">
                <a:solidFill>
                  <a:schemeClr val="tx1"/>
                </a:solidFill>
              </a:rPr>
              <a:t>165% of target</a:t>
            </a:r>
            <a:r>
              <a:rPr lang="en-US" dirty="0" smtClean="0">
                <a:solidFill>
                  <a:schemeClr val="tx1"/>
                </a:solidFill>
              </a:rPr>
              <a:t>.  </a:t>
            </a:r>
          </a:p>
          <a:p>
            <a:pPr>
              <a:buFont typeface="Wingdings" pitchFamily="2" charset="2"/>
              <a:buChar char="§"/>
            </a:pPr>
            <a:r>
              <a:rPr lang="en-US" u="sng" dirty="0" smtClean="0">
                <a:solidFill>
                  <a:schemeClr val="tx1"/>
                </a:solidFill>
              </a:rPr>
              <a:t>92% retention </a:t>
            </a:r>
            <a:r>
              <a:rPr lang="en-US" dirty="0" smtClean="0">
                <a:solidFill>
                  <a:schemeClr val="tx1"/>
                </a:solidFill>
              </a:rPr>
              <a:t>of principals and assistant </a:t>
            </a:r>
            <a:r>
              <a:rPr lang="en-US" dirty="0">
                <a:solidFill>
                  <a:schemeClr val="tx1"/>
                </a:solidFill>
              </a:rPr>
              <a:t>principals </a:t>
            </a:r>
            <a:r>
              <a:rPr lang="en-US" dirty="0" smtClean="0">
                <a:solidFill>
                  <a:schemeClr val="tx1"/>
                </a:solidFill>
              </a:rPr>
              <a:t>participating in IL-PART activities through PY3.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Of the participating principals and assistant principals, </a:t>
            </a:r>
            <a:r>
              <a:rPr lang="en-US" u="sng" dirty="0" smtClean="0">
                <a:solidFill>
                  <a:schemeClr val="tx1"/>
                </a:solidFill>
              </a:rPr>
              <a:t>100% </a:t>
            </a:r>
            <a:r>
              <a:rPr lang="en-US" u="sng" dirty="0">
                <a:solidFill>
                  <a:schemeClr val="tx1"/>
                </a:solidFill>
              </a:rPr>
              <a:t>were rated effective or highly effective</a:t>
            </a:r>
            <a:r>
              <a:rPr lang="en-US" dirty="0">
                <a:solidFill>
                  <a:schemeClr val="tx1"/>
                </a:solidFill>
              </a:rPr>
              <a:t> on their annual performance </a:t>
            </a:r>
            <a:r>
              <a:rPr lang="en-US" dirty="0" smtClean="0">
                <a:solidFill>
                  <a:schemeClr val="tx1"/>
                </a:solidFill>
              </a:rPr>
              <a:t>evaluations after at least one year of participation in IL-PART activities.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participating </a:t>
            </a:r>
            <a:r>
              <a:rPr lang="en-US" dirty="0" smtClean="0">
                <a:solidFill>
                  <a:schemeClr val="tx1"/>
                </a:solidFill>
              </a:rPr>
              <a:t>principals and assistant principals, more than </a:t>
            </a:r>
            <a:r>
              <a:rPr lang="en-US" u="sng" dirty="0" smtClean="0">
                <a:solidFill>
                  <a:schemeClr val="tx1"/>
                </a:solidFill>
              </a:rPr>
              <a:t>94% </a:t>
            </a:r>
            <a:r>
              <a:rPr lang="en-US" u="sng" dirty="0">
                <a:solidFill>
                  <a:schemeClr val="tx1"/>
                </a:solidFill>
              </a:rPr>
              <a:t>demonstrated positive student growth</a:t>
            </a:r>
            <a:r>
              <a:rPr lang="en-US" dirty="0">
                <a:solidFill>
                  <a:schemeClr val="tx1"/>
                </a:solidFill>
              </a:rPr>
              <a:t> after at least one year of participation in IL-PART activities.</a:t>
            </a:r>
          </a:p>
          <a:p>
            <a:endParaRPr lang="en-US" dirty="0">
              <a:latin typeface="Arial Narrow" panose="020B060602020203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775" y="5867400"/>
            <a:ext cx="1686425" cy="9144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02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304800"/>
            <a:ext cx="8696824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1" dirty="0" smtClean="0">
                <a:solidFill>
                  <a:schemeClr val="accent2"/>
                </a:solidFill>
              </a:rPr>
              <a:t>Illinois</a:t>
            </a:r>
            <a:r>
              <a:rPr lang="en-US" sz="5300" b="1" dirty="0">
                <a:solidFill>
                  <a:schemeClr val="accent2"/>
                </a:solidFill>
              </a:rPr>
              <a:t>’ </a:t>
            </a:r>
            <a:r>
              <a:rPr lang="en-US" sz="5300" b="1" dirty="0" smtClean="0">
                <a:solidFill>
                  <a:schemeClr val="accent2"/>
                </a:solidFill>
              </a:rPr>
              <a:t>New State Requirements</a:t>
            </a:r>
            <a:endParaRPr lang="en-US" sz="53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799" cy="432646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Mandated </a:t>
            </a:r>
            <a:r>
              <a:rPr lang="en-US" sz="1800" dirty="0"/>
              <a:t>year-long, performance-based internship designed to provide authentic leadership experiences intended to increase proficiency in areas shown to improve student </a:t>
            </a:r>
            <a:r>
              <a:rPr lang="en-US" sz="1800" dirty="0" smtClean="0"/>
              <a:t>learning. 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Mandated </a:t>
            </a:r>
            <a:r>
              <a:rPr lang="en-US" sz="1800" dirty="0"/>
              <a:t>competency-based assessments of candidate performance aligned to both the ISLLC Standards and Southern Regional Education Board’s 13 Critical Success Factors and 36 Leadership </a:t>
            </a:r>
            <a:r>
              <a:rPr lang="en-US" sz="1800" dirty="0" smtClean="0"/>
              <a:t>Tasks.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Required 80</a:t>
            </a:r>
            <a:r>
              <a:rPr lang="en-US" sz="1800" dirty="0"/>
              <a:t>% of internship activities </a:t>
            </a:r>
            <a:r>
              <a:rPr lang="en-US" sz="1800" dirty="0" smtClean="0"/>
              <a:t>be completed in </a:t>
            </a:r>
            <a:r>
              <a:rPr lang="en-US" sz="1800" dirty="0"/>
              <a:t>a leadership </a:t>
            </a:r>
            <a:r>
              <a:rPr lang="en-US" sz="1800" dirty="0" smtClean="0"/>
              <a:t>capacity rather than an observational </a:t>
            </a:r>
            <a:r>
              <a:rPr lang="en-US" sz="1800" dirty="0"/>
              <a:t>role.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A </a:t>
            </a:r>
            <a:r>
              <a:rPr lang="en-US" sz="1800" dirty="0"/>
              <a:t>PreK-12 grade span focus that requires coursework and internship experiences across the </a:t>
            </a:r>
            <a:r>
              <a:rPr lang="en-US" sz="1800" dirty="0" smtClean="0"/>
              <a:t>grade levels including </a:t>
            </a:r>
            <a:r>
              <a:rPr lang="en-US" sz="1800" dirty="0"/>
              <a:t>a focus on specific student subgroups (special </a:t>
            </a:r>
            <a:r>
              <a:rPr lang="en-US" sz="1800" dirty="0" smtClean="0"/>
              <a:t>education, </a:t>
            </a:r>
            <a:r>
              <a:rPr lang="en-US" sz="1800" dirty="0"/>
              <a:t>ELL, early </a:t>
            </a:r>
            <a:r>
              <a:rPr lang="en-US" sz="1800" dirty="0" smtClean="0"/>
              <a:t>childhood, gifted).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Established minimum </a:t>
            </a:r>
            <a:r>
              <a:rPr lang="en-US" sz="1800" dirty="0"/>
              <a:t>qualification and training requirements for mentor principals and faculty </a:t>
            </a:r>
            <a:r>
              <a:rPr lang="en-US" sz="1800" dirty="0" smtClean="0"/>
              <a:t>supervisors.</a:t>
            </a:r>
            <a:endParaRPr lang="en-US" sz="1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1200"/>
            <a:ext cx="1686425" cy="9144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273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6604"/>
            <a:ext cx="8001000" cy="1450757"/>
          </a:xfrm>
        </p:spPr>
        <p:txBody>
          <a:bodyPr>
            <a:normAutofit/>
          </a:bodyPr>
          <a:lstStyle/>
          <a:p>
            <a:pPr algn="ctr">
              <a:lnSpc>
                <a:spcPct val="50000"/>
              </a:lnSpc>
            </a:pPr>
            <a:r>
              <a:rPr lang="en-US" b="1" dirty="0" smtClean="0">
                <a:solidFill>
                  <a:schemeClr val="accent2"/>
                </a:solidFill>
              </a:rPr>
              <a:t>Full Time Internship Model</a:t>
            </a:r>
            <a:br>
              <a:rPr lang="en-US" b="1" dirty="0" smtClean="0">
                <a:solidFill>
                  <a:schemeClr val="accent2"/>
                </a:solidFill>
              </a:rPr>
            </a:b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38709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1800" dirty="0"/>
              <a:t>IL-Part </a:t>
            </a:r>
            <a:r>
              <a:rPr lang="en-US" sz="1800" dirty="0" smtClean="0"/>
              <a:t>has piloted and intensive full time/full semester long internship model (funding substitute teachers to provide release time for candidates). 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The intensive model </a:t>
            </a:r>
            <a:r>
              <a:rPr lang="en-US" sz="1800" dirty="0"/>
              <a:t>p</a:t>
            </a:r>
            <a:r>
              <a:rPr lang="en-US" sz="1800" dirty="0" smtClean="0"/>
              <a:t>rovides a </a:t>
            </a:r>
            <a:r>
              <a:rPr lang="en-US" sz="1800" dirty="0"/>
              <a:t>longer duration of full-time, job embedded </a:t>
            </a:r>
            <a:r>
              <a:rPr lang="en-US" sz="1800" dirty="0" smtClean="0"/>
              <a:t>experiences. 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The intensive model’s approach to funding the substitute is a cost </a:t>
            </a:r>
            <a:r>
              <a:rPr lang="en-US" sz="1800" dirty="0"/>
              <a:t>effective </a:t>
            </a:r>
            <a:r>
              <a:rPr lang="en-US" sz="1800" dirty="0" smtClean="0"/>
              <a:t>and replicable strategy</a:t>
            </a:r>
            <a:r>
              <a:rPr lang="en-US" sz="1800" dirty="0"/>
              <a:t>.  </a:t>
            </a:r>
            <a:endParaRPr lang="en-US" sz="1800" dirty="0" smtClean="0"/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Project covers </a:t>
            </a:r>
            <a:r>
              <a:rPr lang="en-US" sz="1800" dirty="0"/>
              <a:t>the substitute teacher’s </a:t>
            </a:r>
            <a:r>
              <a:rPr lang="en-US" sz="1800" dirty="0" smtClean="0"/>
              <a:t>cost, </a:t>
            </a:r>
            <a:r>
              <a:rPr lang="en-US" sz="1800" dirty="0"/>
              <a:t>versus the </a:t>
            </a:r>
            <a:r>
              <a:rPr lang="en-US" sz="1800" dirty="0" smtClean="0"/>
              <a:t>salary cost of the principal intern. </a:t>
            </a:r>
          </a:p>
          <a:p>
            <a:pPr>
              <a:buFont typeface="Wingdings" pitchFamily="2" charset="2"/>
              <a:buChar char="§"/>
            </a:pPr>
            <a:r>
              <a:rPr lang="en-US" sz="1800" dirty="0" smtClean="0"/>
              <a:t>Lessons learned on compliance with: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 to utilize this model for successful succession planning to sustain the principal pipeline.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Implications involving the new teacher evaluation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Implications involving the Affordable </a:t>
            </a:r>
            <a:r>
              <a:rPr lang="en-US" dirty="0"/>
              <a:t>Care </a:t>
            </a:r>
            <a:r>
              <a:rPr lang="en-US" dirty="0" smtClean="0"/>
              <a:t>Act.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Identification </a:t>
            </a:r>
            <a:r>
              <a:rPr lang="en-US" dirty="0"/>
              <a:t>and placement of quality substitute </a:t>
            </a:r>
            <a:r>
              <a:rPr lang="en-US" dirty="0" smtClean="0"/>
              <a:t>teachers</a:t>
            </a:r>
            <a:r>
              <a:rPr lang="en-US" sz="1700" dirty="0" smtClean="0"/>
              <a:t>. </a:t>
            </a:r>
          </a:p>
          <a:p>
            <a:endParaRPr lang="en-US" sz="19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791200"/>
            <a:ext cx="1686425" cy="9144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1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5105400"/>
            <a:ext cx="1686425" cy="9144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543800" cy="1450757"/>
          </a:xfrm>
        </p:spPr>
        <p:txBody>
          <a:bodyPr>
            <a:normAutofit/>
          </a:bodyPr>
          <a:lstStyle/>
          <a:p>
            <a:pPr algn="ctr">
              <a:lnSpc>
                <a:spcPct val="50000"/>
              </a:lnSpc>
            </a:pPr>
            <a:r>
              <a:rPr lang="en-US" b="1" dirty="0" smtClean="0">
                <a:solidFill>
                  <a:schemeClr val="accent2"/>
                </a:solidFill>
              </a:rPr>
              <a:t>IL-PART Satisfaction Survey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Candidates </a:t>
            </a:r>
            <a:r>
              <a:rPr lang="en-US" sz="2400" dirty="0"/>
              <a:t>completing full time internships expressed greater satisfaction with the program than do those completing </a:t>
            </a:r>
            <a:r>
              <a:rPr lang="en-US" sz="2400" dirty="0" smtClean="0"/>
              <a:t>traditional internships</a:t>
            </a:r>
            <a:r>
              <a:rPr lang="en-US" sz="2400" dirty="0"/>
              <a:t>.  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 smtClean="0"/>
              <a:t>Candidates </a:t>
            </a:r>
            <a:r>
              <a:rPr lang="en-US" sz="2400" dirty="0"/>
              <a:t>serving full time internships reported a higher degree of supervision and a stronger belief that their programs prepared them to take on the challenge of school principal. </a:t>
            </a:r>
            <a:endParaRPr lang="en-US" sz="2400" dirty="0" smtClean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P</a:t>
            </a:r>
            <a:r>
              <a:rPr lang="en-US" sz="2400" dirty="0" smtClean="0"/>
              <a:t>rincipal </a:t>
            </a:r>
            <a:r>
              <a:rPr lang="en-US" sz="2400" dirty="0"/>
              <a:t>candidates, mentor principals, and university supervisors all acknowledged the benefits of the </a:t>
            </a:r>
            <a:r>
              <a:rPr lang="en-US" sz="2400" dirty="0" smtClean="0"/>
              <a:t>full time internship experience.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891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1905000"/>
            <a:ext cx="8686800" cy="5334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4000" b="1" dirty="0" smtClean="0">
                <a:solidFill>
                  <a:schemeClr val="accent2"/>
                </a:solidFill>
              </a:rPr>
              <a:t>80 </a:t>
            </a:r>
            <a:r>
              <a:rPr lang="en-US" sz="4000" b="1" dirty="0">
                <a:solidFill>
                  <a:schemeClr val="accent2"/>
                </a:solidFill>
              </a:rPr>
              <a:t>percent of </a:t>
            </a:r>
            <a:r>
              <a:rPr lang="en-US" sz="4000" b="1" dirty="0" smtClean="0">
                <a:solidFill>
                  <a:schemeClr val="accent2"/>
                </a:solidFill>
              </a:rPr>
              <a:t>respondents </a:t>
            </a:r>
            <a:r>
              <a:rPr lang="en-US" sz="4000" b="1" i="1" dirty="0" smtClean="0">
                <a:solidFill>
                  <a:schemeClr val="accent2"/>
                </a:solidFill>
              </a:rPr>
              <a:t>strongly </a:t>
            </a:r>
            <a:r>
              <a:rPr lang="en-US" sz="4000" b="1" i="1" dirty="0">
                <a:solidFill>
                  <a:schemeClr val="accent2"/>
                </a:solidFill>
              </a:rPr>
              <a:t>agreed </a:t>
            </a:r>
            <a:r>
              <a:rPr lang="en-US" sz="4000" b="1" dirty="0">
                <a:solidFill>
                  <a:schemeClr val="accent2"/>
                </a:solidFill>
              </a:rPr>
              <a:t>that their </a:t>
            </a:r>
            <a:r>
              <a:rPr lang="en-US" sz="4000" b="1" dirty="0" smtClean="0">
                <a:solidFill>
                  <a:schemeClr val="accent2"/>
                </a:solidFill>
              </a:rPr>
              <a:t>full time internship </a:t>
            </a:r>
            <a:r>
              <a:rPr lang="en-US" sz="4000" b="1" dirty="0">
                <a:solidFill>
                  <a:schemeClr val="accent2"/>
                </a:solidFill>
              </a:rPr>
              <a:t>experience provided them with opportunities to </a:t>
            </a:r>
            <a:r>
              <a:rPr lang="en-US" sz="4000" b="1" dirty="0" smtClean="0">
                <a:solidFill>
                  <a:schemeClr val="accent2"/>
                </a:solidFill>
              </a:rPr>
              <a:t>learn…</a:t>
            </a:r>
            <a:r>
              <a:rPr lang="en-US" sz="4000" b="1" dirty="0">
                <a:solidFill>
                  <a:schemeClr val="accent2"/>
                </a:solidFill>
              </a:rPr>
              <a:t/>
            </a:r>
            <a:br>
              <a:rPr lang="en-US" sz="4000" b="1" dirty="0">
                <a:solidFill>
                  <a:schemeClr val="accent2"/>
                </a:solidFill>
              </a:rPr>
            </a:br>
            <a:r>
              <a:rPr lang="en-US" sz="3100" b="1" dirty="0" smtClean="0">
                <a:solidFill>
                  <a:schemeClr val="accent2"/>
                </a:solidFill>
              </a:rPr>
              <a:t/>
            </a:r>
            <a:br>
              <a:rPr lang="en-US" sz="3100" b="1" dirty="0" smtClean="0">
                <a:solidFill>
                  <a:schemeClr val="accent2"/>
                </a:solidFill>
              </a:rPr>
            </a:br>
            <a:endParaRPr lang="en-US" sz="3100" b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8102059"/>
              </p:ext>
            </p:extLst>
          </p:nvPr>
        </p:nvGraphicFramePr>
        <p:xfrm>
          <a:off x="838200" y="1905000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143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9&quot;/&gt;&lt;/object&gt;&lt;object type=&quot;3&quot; unique_id=&quot;10004&quot;&gt;&lt;property id=&quot;20148&quot; value=&quot;5&quot;/&gt;&lt;property id=&quot;20300&quot; value=&quot;Slide 2 - &amp;quot;Partners and Partnerships&amp;quot;&quot;/&gt;&lt;property id=&quot;20307&quot; value=&quot;268&quot;/&gt;&lt;/object&gt;&lt;object type=&quot;3&quot; unique_id=&quot;10005&quot;&gt;&lt;property id=&quot;20148&quot; value=&quot;5&quot;/&gt;&lt;property id=&quot;20300&quot; value=&quot;Slide 3&quot;/&gt;&lt;property id=&quot;20307&quot; value=&quot;265&quot;/&gt;&lt;/object&gt;&lt;object type=&quot;3&quot; unique_id=&quot;10006&quot;&gt;&lt;property id=&quot;20148&quot; value=&quot;5&quot;/&gt;&lt;property id=&quot;20300&quot; value=&quot;Slide 4 - &amp;quot;Impact on Preparation Programs&amp;quot;&quot;/&gt;&lt;property id=&quot;20307&quot; value=&quot;275&quot;/&gt;&lt;/object&gt;&lt;object type=&quot;3&quot; unique_id=&quot;10007&quot;&gt;&lt;property id=&quot;20148&quot; value=&quot;5&quot;/&gt;&lt;property id=&quot;20300&quot; value=&quot;Slide 5 - &amp;quot;&amp;#x0D;&amp;#x0A;&amp;#x0D;&amp;#x0A;&amp;#x0D;&amp;#x0A;&amp;#x0D;&amp;#x0A;Impact on Partner Districts&amp;quot;&quot;/&gt;&lt;property id=&quot;20307&quot; value=&quot;276&quot;/&gt;&lt;/object&gt;&lt;object type=&quot;3&quot; unique_id=&quot;10008&quot;&gt;&lt;property id=&quot;20148&quot; value=&quot;5&quot;/&gt;&lt;property id=&quot;20300&quot; value=&quot;Slide 6 - &amp;quot;&amp;#x0D;&amp;#x0A;&amp;#x0D;&amp;#x0A;&amp;#x0D;&amp;#x0A;&amp;#x0D;&amp;#x0A;&amp;#x0D;&amp;#x0A;&amp;#x0D;&amp;#x0A;Illinois’ New State Requirements&amp;quot;&quot;/&gt;&lt;property id=&quot;20307&quot; value=&quot;282&quot;/&gt;&lt;/object&gt;&lt;object type=&quot;3&quot; unique_id=&quot;10009&quot;&gt;&lt;property id=&quot;20148&quot; value=&quot;5&quot;/&gt;&lt;property id=&quot;20300&quot; value=&quot;Slide 7 - &amp;quot;Full Time Internship Model&amp;#x0D;&amp;#x0A;&amp;quot;&quot;/&gt;&lt;property id=&quot;20307&quot; value=&quot;283&quot;/&gt;&lt;/object&gt;&lt;object type=&quot;3&quot; unique_id=&quot;10010&quot;&gt;&lt;property id=&quot;20148&quot; value=&quot;5&quot;/&gt;&lt;property id=&quot;20300&quot; value=&quot;Slide 8 - &amp;quot;IL-PART Satisfaction Survey&amp;#x0D;&amp;#x0A;&amp;#x0D;&amp;#x0A;&amp;quot;&quot;/&gt;&lt;property id=&quot;20307&quot; value=&quot;285&quot;/&gt;&lt;/object&gt;&lt;object type=&quot;3&quot; unique_id=&quot;10011&quot;&gt;&lt;property id=&quot;20148&quot; value=&quot;5&quot;/&gt;&lt;property id=&quot;20300&quot; value=&quot;Slide 9 - &amp;quot;&amp;#x0D;&amp;#x0A;&amp;#x0D;&amp;#x0A;&amp;#x0D;&amp;#x0A;&amp;#x0D;&amp;#x0A;&amp;#x0D;&amp;#x0A;&amp;#x0D;&amp;#x0A;80 percent of respondents strongly agreed that their full time internship experience provided them with oppor&quot;/&gt;&lt;property id=&quot;20307&quot; value=&quot;291&quot;/&gt;&lt;/object&gt;&lt;object type=&quot;3&quot; unique_id=&quot;10012&quot;&gt;&lt;property id=&quot;20148&quot; value=&quot;5&quot;/&gt;&lt;property id=&quot;20300&quot; value=&quot;Slide 10 - &amp;quot;Satisfaction among traditional candidates also high…&amp;quot;&quot;/&gt;&lt;property id=&quot;20307&quot; value=&quot;295&quot;/&gt;&lt;/object&gt;&lt;object type=&quot;3&quot; unique_id=&quot;10013&quot;&gt;&lt;property id=&quot;20148&quot; value=&quot;5&quot;/&gt;&lt;property id=&quot;20300&quot; value=&quot;Slide 11 - &amp;quot;Perceptions of Principal Candidate Preparedness by Faculty Supervisor and Principal Mentor&amp;quot;&quot;/&gt;&lt;property id=&quot;20307&quot; value=&quot;292&quot;/&gt;&lt;/object&gt;&lt;object type=&quot;3&quot; unique_id=&quot;10014&quot;&gt;&lt;property id=&quot;20148&quot; value=&quot;5&quot;/&gt;&lt;property id=&quot;20300&quot; value=&quot;Slide 12 - &amp;quot;&amp;#x0D;&amp;#x0A;&amp;#x0D;&amp;#x0A;Purpose of IL-PART Symposium&amp;quot;&quot;/&gt;&lt;property id=&quot;20307&quot; value=&quot;288&quot;/&gt;&lt;/object&gt;&lt;object type=&quot;3&quot; unique_id=&quot;10015&quot;&gt;&lt;property id=&quot;20148&quot; value=&quot;5&quot;/&gt;&lt;property id=&quot;20300&quot; value=&quot;Slide 13 - &amp;quot;Strands Designed for Your Needs&amp;#x0D;&amp;#x0A;&amp;quot;&quot;/&gt;&lt;property id=&quot;20307&quot; value=&quot;289&quot;/&gt;&lt;/object&gt;&lt;object type=&quot;3&quot; unique_id=&quot;10016&quot;&gt;&lt;property id=&quot;20148&quot; value=&quot;5&quot;/&gt;&lt;property id=&quot;20300&quot; value=&quot;Slide 14 - &amp;quot;Follow the Work &amp;quot;&quot;/&gt;&lt;property id=&quot;20307&quot; value=&quot;294&quot;/&gt;&lt;/object&gt;&lt;/object&gt;&lt;object type=&quot;8&quot; unique_id=&quot;1003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Retrospect">
  <a:themeElements>
    <a:clrScheme name="Custom 6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595959"/>
      </a:accent1>
      <a:accent2>
        <a:srgbClr val="8A0000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_AIR 2015 Corporate Colors">
    <a:dk1>
      <a:srgbClr val="000000"/>
    </a:dk1>
    <a:lt1>
      <a:srgbClr val="FFFFFF"/>
    </a:lt1>
    <a:dk2>
      <a:srgbClr val="003462"/>
    </a:dk2>
    <a:lt2>
      <a:srgbClr val="D4D4D4"/>
    </a:lt2>
    <a:accent1>
      <a:srgbClr val="4B76A0"/>
    </a:accent1>
    <a:accent2>
      <a:srgbClr val="A74D15"/>
    </a:accent2>
    <a:accent3>
      <a:srgbClr val="73AF23"/>
    </a:accent3>
    <a:accent4>
      <a:srgbClr val="773C75"/>
    </a:accent4>
    <a:accent5>
      <a:srgbClr val="EFB219"/>
    </a:accent5>
    <a:accent6>
      <a:srgbClr val="35A396"/>
    </a:accent6>
    <a:hlink>
      <a:srgbClr val="0000FF"/>
    </a:hlink>
    <a:folHlink>
      <a:srgbClr val="800080"/>
    </a:folHlink>
  </a:clrScheme>
  <a:fontScheme name="Office Classic">
    <a:majorFont>
      <a:latin typeface="Arial"/>
      <a:ea typeface=""/>
      <a:cs typeface=""/>
      <a:font script="Jpan" typeface="ＭＳ Ｐゴシック"/>
      <a:font script="Hang" typeface="돋움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Times New Roman"/>
      <a:ea typeface=""/>
      <a:cs typeface=""/>
      <a:font script="Jpan" typeface="ＭＳ Ｐ明朝"/>
      <a:font script="Hang" typeface="바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AIR 2015 Corporate">
    <a:dk1>
      <a:srgbClr val="000000"/>
    </a:dk1>
    <a:lt1>
      <a:srgbClr val="FFFFFF"/>
    </a:lt1>
    <a:dk2>
      <a:srgbClr val="003462"/>
    </a:dk2>
    <a:lt2>
      <a:srgbClr val="D4D4D4"/>
    </a:lt2>
    <a:accent1>
      <a:srgbClr val="4B76A0"/>
    </a:accent1>
    <a:accent2>
      <a:srgbClr val="A74D15"/>
    </a:accent2>
    <a:accent3>
      <a:srgbClr val="73AF23"/>
    </a:accent3>
    <a:accent4>
      <a:srgbClr val="773C75"/>
    </a:accent4>
    <a:accent5>
      <a:srgbClr val="EFB219"/>
    </a:accent5>
    <a:accent6>
      <a:srgbClr val="35A396"/>
    </a:accent6>
    <a:hlink>
      <a:srgbClr val="0000FF"/>
    </a:hlink>
    <a:folHlink>
      <a:srgbClr val="800080"/>
    </a:folHlink>
  </a:clrScheme>
  <a:fontScheme name="AIR 2015 PPT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</TotalTime>
  <Words>899</Words>
  <Application>Microsoft Office PowerPoint</Application>
  <PresentationFormat>On-screen Show (4:3)</PresentationFormat>
  <Paragraphs>106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Retrospect</vt:lpstr>
      <vt:lpstr>PowerPoint Presentation</vt:lpstr>
      <vt:lpstr>Partners and Partnerships</vt:lpstr>
      <vt:lpstr>PowerPoint Presentation</vt:lpstr>
      <vt:lpstr>Impact on Preparation Programs</vt:lpstr>
      <vt:lpstr>    Impact on Partner Districts</vt:lpstr>
      <vt:lpstr>      Illinois’ New State Requirements</vt:lpstr>
      <vt:lpstr>Full Time Internship Model </vt:lpstr>
      <vt:lpstr>IL-PART Satisfaction Survey  </vt:lpstr>
      <vt:lpstr>      80 percent of respondents strongly agreed that their full time internship experience provided them with opportunities to learn…  </vt:lpstr>
      <vt:lpstr>Satisfaction among traditional candidates also high…</vt:lpstr>
      <vt:lpstr>Perceptions of Principal Candidate Preparedness by Faculty Supervisor and Principal Mentor</vt:lpstr>
      <vt:lpstr>  Purpose of IL-PART Symposium</vt:lpstr>
      <vt:lpstr>Strands Designed for Your Needs </vt:lpstr>
      <vt:lpstr>Follow the Work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Administrator</cp:lastModifiedBy>
  <cp:revision>66</cp:revision>
  <cp:lastPrinted>2015-10-03T18:48:26Z</cp:lastPrinted>
  <dcterms:created xsi:type="dcterms:W3CDTF">2015-09-30T17:01:28Z</dcterms:created>
  <dcterms:modified xsi:type="dcterms:W3CDTF">2016-11-17T15:24:18Z</dcterms:modified>
</cp:coreProperties>
</file>