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96" r:id="rId4"/>
    <p:sldId id="259" r:id="rId5"/>
    <p:sldId id="309" r:id="rId6"/>
    <p:sldId id="281" r:id="rId7"/>
    <p:sldId id="320" r:id="rId8"/>
    <p:sldId id="313" r:id="rId9"/>
    <p:sldId id="317" r:id="rId10"/>
    <p:sldId id="316" r:id="rId11"/>
    <p:sldId id="315" r:id="rId12"/>
    <p:sldId id="314" r:id="rId13"/>
    <p:sldId id="319" r:id="rId14"/>
    <p:sldId id="318" r:id="rId15"/>
    <p:sldId id="310" r:id="rId16"/>
    <p:sldId id="311" r:id="rId17"/>
    <p:sldId id="312" r:id="rId18"/>
    <p:sldId id="282" r:id="rId19"/>
    <p:sldId id="321" r:id="rId20"/>
    <p:sldId id="322" r:id="rId21"/>
    <p:sldId id="307" r:id="rId22"/>
    <p:sldId id="303" r:id="rId23"/>
    <p:sldId id="295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8FD68B-405D-4BCB-8004-12F9B45A01CA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02EC1C-DFD9-4560-8F85-EB402908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79B-2452-4E53-B0F6-0BE10949B3B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F923-31F3-4220-B926-A33DEC16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7795-583F-41C0-B1FF-969513C7137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35175"/>
            <a:ext cx="8382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Principal Project Advisory Team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400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November 30,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322"/>
            <a:ext cx="5257800" cy="6804212"/>
          </a:xfrm>
        </p:spPr>
      </p:pic>
    </p:spTree>
    <p:extLst>
      <p:ext uri="{BB962C8B-B14F-4D97-AF65-F5344CB8AC3E}">
        <p14:creationId xmlns:p14="http://schemas.microsoft.com/office/powerpoint/2010/main" val="33116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271186" cy="6821534"/>
          </a:xfrm>
        </p:spPr>
      </p:pic>
    </p:spTree>
    <p:extLst>
      <p:ext uri="{BB962C8B-B14F-4D97-AF65-F5344CB8AC3E}">
        <p14:creationId xmlns:p14="http://schemas.microsoft.com/office/powerpoint/2010/main" val="297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271186" cy="6821535"/>
          </a:xfrm>
        </p:spPr>
      </p:pic>
    </p:spTree>
    <p:extLst>
      <p:ext uri="{BB962C8B-B14F-4D97-AF65-F5344CB8AC3E}">
        <p14:creationId xmlns:p14="http://schemas.microsoft.com/office/powerpoint/2010/main" val="9156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"/>
            <a:ext cx="8885611" cy="6866154"/>
          </a:xfrm>
        </p:spPr>
      </p:pic>
    </p:spTree>
    <p:extLst>
      <p:ext uri="{BB962C8B-B14F-4D97-AF65-F5344CB8AC3E}">
        <p14:creationId xmlns:p14="http://schemas.microsoft.com/office/powerpoint/2010/main" val="2581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2" y="0"/>
            <a:ext cx="5299363" cy="6858000"/>
          </a:xfrm>
        </p:spPr>
      </p:pic>
    </p:spTree>
    <p:extLst>
      <p:ext uri="{BB962C8B-B14F-4D97-AF65-F5344CB8AC3E}">
        <p14:creationId xmlns:p14="http://schemas.microsoft.com/office/powerpoint/2010/main" val="2530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"/>
            <a:ext cx="5410200" cy="67818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00400" cy="594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compares age distribution of those enrolled in leader prep programs for the two most-recent years for which data are available.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It shows the distribution becoming younger and more-tightly bunched.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median age in 2014-2015 is 36 (vs 37 the previous year).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Half of those enrolled in 2015-2015 are between 32 and 38 years old (vs 33 and 43 the previous year)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5" y="36466"/>
            <a:ext cx="5271185" cy="682153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00400" cy="594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compares students-to-principal ratio for the most-recent year for which data are available.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typical students-to-principal ratio is 443:1.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</a:t>
            </a:r>
            <a:r>
              <a:rPr lang="en-US" sz="2000" dirty="0" smtClean="0"/>
              <a:t>he typical students-to-school administrators (principals and vice principals or assistant principals) ratio is 306:1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If this display were created for urban districts versus other districts, results would vary considerably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0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410200" cy="6858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00400" cy="594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This displays data over the period from 2003-2004 to 2011-2012.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This shows that the </a:t>
            </a:r>
            <a:r>
              <a:rPr lang="en-US" sz="2000" dirty="0"/>
              <a:t>share of non-White students in </a:t>
            </a:r>
            <a:r>
              <a:rPr lang="en-US" sz="2000" dirty="0" smtClean="0"/>
              <a:t>NYS has </a:t>
            </a:r>
            <a:r>
              <a:rPr lang="en-US" sz="2000" dirty="0"/>
              <a:t>inched up in an </a:t>
            </a:r>
            <a:r>
              <a:rPr lang="en-US" sz="2000" dirty="0" smtClean="0"/>
              <a:t>8-year period (reaching 50.5% by 2011-2012).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Yet simultaneously, in </a:t>
            </a:r>
            <a:r>
              <a:rPr lang="en-US" sz="2000" dirty="0"/>
              <a:t>the most-recent </a:t>
            </a:r>
            <a:r>
              <a:rPr lang="en-US" sz="2000" dirty="0"/>
              <a:t>4</a:t>
            </a:r>
            <a:r>
              <a:rPr lang="en-US" sz="2000" dirty="0" smtClean="0"/>
              <a:t>-year </a:t>
            </a:r>
            <a:r>
              <a:rPr lang="en-US" sz="2000" dirty="0"/>
              <a:t>period </a:t>
            </a:r>
            <a:r>
              <a:rPr lang="en-US" sz="2000" dirty="0" smtClean="0"/>
              <a:t>(2007-2008 </a:t>
            </a:r>
            <a:r>
              <a:rPr lang="en-US" sz="2000" dirty="0"/>
              <a:t>to 2011-2012), </a:t>
            </a:r>
            <a:r>
              <a:rPr lang="en-US" sz="2000" dirty="0" smtClean="0"/>
              <a:t>the </a:t>
            </a:r>
            <a:r>
              <a:rPr lang="en-US" sz="2000" dirty="0"/>
              <a:t>share of non-White principals </a:t>
            </a:r>
            <a:r>
              <a:rPr lang="en-US" sz="2000" dirty="0" smtClean="0"/>
              <a:t>in NYS declined </a:t>
            </a:r>
            <a:r>
              <a:rPr lang="en-US" sz="2000" dirty="0"/>
              <a:t>from 26.1 percent to 21.3 </a:t>
            </a:r>
            <a:r>
              <a:rPr lang="en-US" sz="2000" dirty="0" smtClean="0"/>
              <a:t>percent.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82100" cy="3581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Belief Statements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err="1" smtClean="0"/>
              <a:t>MonkeySurvey</a:t>
            </a:r>
            <a:r>
              <a:rPr lang="en-US" sz="4400" dirty="0" smtClean="0"/>
              <a:t> results reviewed (27 respondents by noon Nov. 29)</a:t>
            </a:r>
            <a:endParaRPr lang="en-US" sz="4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Identify how </a:t>
            </a:r>
            <a:r>
              <a:rPr lang="en-US" sz="4400" dirty="0"/>
              <a:t>many and which beliefs enjoy consensus </a:t>
            </a:r>
            <a:r>
              <a:rPr lang="en-US" sz="4400" dirty="0" smtClean="0"/>
              <a:t>support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Fist to five</a:t>
            </a:r>
            <a:endParaRPr lang="en-US" sz="4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Theory of Action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err="1" smtClean="0"/>
              <a:t>MonkeySurvey</a:t>
            </a:r>
            <a:r>
              <a:rPr lang="en-US" sz="4400" dirty="0" smtClean="0"/>
              <a:t> </a:t>
            </a:r>
            <a:r>
              <a:rPr lang="en-US" sz="4400" dirty="0"/>
              <a:t>results </a:t>
            </a:r>
            <a:r>
              <a:rPr lang="en-US" sz="4400" dirty="0" smtClean="0"/>
              <a:t>reviewed </a:t>
            </a:r>
            <a:r>
              <a:rPr lang="en-US" sz="4400" dirty="0" smtClean="0"/>
              <a:t>(gaugin</a:t>
            </a:r>
            <a:r>
              <a:rPr lang="en-US" sz="4400" dirty="0" smtClean="0"/>
              <a:t>g </a:t>
            </a:r>
            <a:r>
              <a:rPr lang="en-US" sz="4400" dirty="0" smtClean="0"/>
              <a:t>support </a:t>
            </a:r>
            <a:r>
              <a:rPr lang="en-US" sz="4400" dirty="0"/>
              <a:t>for </a:t>
            </a:r>
            <a:r>
              <a:rPr lang="en-US" sz="4400" dirty="0" smtClean="0"/>
              <a:t>“straw </a:t>
            </a:r>
            <a:r>
              <a:rPr lang="en-US" sz="4400" dirty="0"/>
              <a:t>man</a:t>
            </a:r>
            <a:r>
              <a:rPr lang="en-US" sz="4400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Identify whether support exists for (any) </a:t>
            </a:r>
            <a:r>
              <a:rPr lang="en-US" sz="4400" dirty="0" smtClean="0"/>
              <a:t>elements </a:t>
            </a:r>
            <a:endParaRPr lang="en-US" sz="4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 smtClean="0"/>
              <a:t>Fist to five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Agenda Item #4:  Old business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13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36559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#1:  Greetings/Introductions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819400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 smtClean="0"/>
              <a:t>Seating today </a:t>
            </a:r>
            <a:r>
              <a:rPr lang="en-US" sz="7600" dirty="0" smtClean="0"/>
              <a:t>by </a:t>
            </a:r>
            <a:r>
              <a:rPr lang="en-US" sz="7600" dirty="0" smtClean="0"/>
              <a:t>Breakout Groups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7600" dirty="0" smtClean="0"/>
              <a:t>Authentic Experiences and Internship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7600" dirty="0" smtClean="0"/>
              <a:t>P12-Higher Education Partnership 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7600" dirty="0" smtClean="0"/>
              <a:t>2015 Standards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7600" dirty="0" smtClean="0"/>
              <a:t>Diversity</a:t>
            </a:r>
            <a:endParaRPr lang="en-US" sz="7600" dirty="0"/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 smtClean="0"/>
              <a:t>Those participating via WebEx are in group titled “Professional Learning and Support”</a:t>
            </a:r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 smtClean="0"/>
              <a:t>What has happened since we last met</a:t>
            </a:r>
          </a:p>
          <a:p>
            <a:pPr lvl="1"/>
            <a:r>
              <a:rPr lang="en-US" sz="7600" dirty="0"/>
              <a:t>An online survey of school board members and educators closed </a:t>
            </a:r>
            <a:r>
              <a:rPr lang="en-US" sz="7600" dirty="0" smtClean="0"/>
              <a:t>(Oct 11. - Nov</a:t>
            </a:r>
            <a:r>
              <a:rPr lang="en-US" sz="7600" dirty="0" smtClean="0"/>
              <a:t>. </a:t>
            </a:r>
            <a:r>
              <a:rPr lang="en-US" sz="7600" dirty="0"/>
              <a:t>2) </a:t>
            </a:r>
          </a:p>
          <a:p>
            <a:pPr lvl="1"/>
            <a:r>
              <a:rPr lang="en-US" sz="7600" dirty="0" smtClean="0"/>
              <a:t>Presidential election (Nov. 8</a:t>
            </a:r>
            <a:r>
              <a:rPr lang="en-US" sz="7600" dirty="0" smtClean="0"/>
              <a:t>)</a:t>
            </a:r>
          </a:p>
          <a:p>
            <a:pPr lvl="1"/>
            <a:r>
              <a:rPr lang="en-US" sz="7600" dirty="0"/>
              <a:t>Work group within the ESSA Think Tank considered “High-Concept Paper” (Nov. 21</a:t>
            </a:r>
            <a:r>
              <a:rPr lang="en-US" sz="7600" dirty="0" smtClean="0"/>
              <a:t>)</a:t>
            </a:r>
          </a:p>
          <a:p>
            <a:pPr lvl="1"/>
            <a:r>
              <a:rPr lang="en-US" sz="7600" dirty="0" smtClean="0"/>
              <a:t>President-elect nominated Betsy </a:t>
            </a:r>
            <a:r>
              <a:rPr lang="en-US" sz="7600" dirty="0" err="1" smtClean="0"/>
              <a:t>DeVos</a:t>
            </a:r>
            <a:r>
              <a:rPr lang="en-US" sz="7600" dirty="0" smtClean="0"/>
              <a:t> for US Secretary of Education (Nov. 23)</a:t>
            </a:r>
            <a:endParaRPr lang="en-US" sz="7600" dirty="0" smtClean="0"/>
          </a:p>
          <a:p>
            <a:pPr lvl="1"/>
            <a:r>
              <a:rPr lang="en-US" sz="7600" dirty="0" smtClean="0"/>
              <a:t>Team completed o</a:t>
            </a:r>
            <a:r>
              <a:rPr lang="en-US" sz="7600" dirty="0" smtClean="0"/>
              <a:t>nline </a:t>
            </a:r>
            <a:r>
              <a:rPr lang="en-US" sz="7600" dirty="0" smtClean="0"/>
              <a:t>Monkey-Survey </a:t>
            </a:r>
            <a:r>
              <a:rPr lang="en-US" sz="7600" dirty="0" smtClean="0"/>
              <a:t>on beliefs &amp; Theory of Action (Nov</a:t>
            </a:r>
            <a:r>
              <a:rPr lang="en-US" sz="7600" dirty="0" smtClean="0"/>
              <a:t>. 17 </a:t>
            </a:r>
            <a:r>
              <a:rPr lang="en-US" sz="7600" dirty="0" smtClean="0"/>
              <a:t>- </a:t>
            </a:r>
            <a:r>
              <a:rPr lang="en-US" sz="7600" dirty="0" smtClean="0"/>
              <a:t>29)</a:t>
            </a:r>
            <a:endParaRPr lang="en-US" sz="7600" dirty="0" smtClean="0"/>
          </a:p>
          <a:p>
            <a:pPr lvl="1"/>
            <a:r>
              <a:rPr lang="en-US" sz="7600" dirty="0" smtClean="0"/>
              <a:t>US </a:t>
            </a:r>
            <a:r>
              <a:rPr lang="en-US" sz="7600" dirty="0" err="1" smtClean="0"/>
              <a:t>Dept</a:t>
            </a:r>
            <a:r>
              <a:rPr lang="en-US" sz="7600" dirty="0" smtClean="0"/>
              <a:t> of </a:t>
            </a:r>
            <a:r>
              <a:rPr lang="en-US" sz="7600" dirty="0" err="1" smtClean="0"/>
              <a:t>Educ</a:t>
            </a:r>
            <a:r>
              <a:rPr lang="en-US" sz="7600" dirty="0" smtClean="0"/>
              <a:t> issued final guidance on </a:t>
            </a:r>
            <a:r>
              <a:rPr lang="en-US" sz="7600" i="1" dirty="0" smtClean="0"/>
              <a:t>Every Student Succeeds Act </a:t>
            </a:r>
            <a:r>
              <a:rPr lang="en-US" sz="7600" dirty="0" smtClean="0"/>
              <a:t>(Nov. 28)</a:t>
            </a:r>
            <a:endParaRPr lang="en-US" sz="7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Responses to one open-ended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1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Item #5: </a:t>
            </a:r>
            <a:r>
              <a:rPr lang="en-US" dirty="0" smtClean="0"/>
              <a:t>Overview of Nat’l </a:t>
            </a:r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9067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Topic:  </a:t>
            </a:r>
            <a:r>
              <a:rPr lang="en-US" sz="2300" i="1" dirty="0" smtClean="0"/>
              <a:t>National Educational Leadership Preparation Standards (NELP)</a:t>
            </a:r>
          </a:p>
          <a:p>
            <a:r>
              <a:rPr lang="en-US" sz="2300" dirty="0" smtClean="0"/>
              <a:t>Presenter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dirty="0" smtClean="0"/>
              <a:t>	</a:t>
            </a:r>
            <a:r>
              <a:rPr lang="en-US" sz="2300" dirty="0" smtClean="0"/>
              <a:t>Michelle D. Young, Ph.D.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dirty="0"/>
              <a:t>	</a:t>
            </a:r>
            <a:r>
              <a:rPr lang="en-US" sz="2300" dirty="0" smtClean="0"/>
              <a:t>Executive Director, University Council for Educational Administration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dirty="0"/>
              <a:t>	</a:t>
            </a:r>
            <a:r>
              <a:rPr lang="en-US" sz="2300" dirty="0" smtClean="0"/>
              <a:t>Professor of Educational Leadership, University of Virginia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dirty="0"/>
              <a:t>	</a:t>
            </a:r>
            <a:r>
              <a:rPr lang="en-US" sz="2300" dirty="0" smtClean="0"/>
              <a:t>Chair, NELP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dirty="0"/>
              <a:t>	</a:t>
            </a:r>
            <a:r>
              <a:rPr lang="en-US" sz="2300" dirty="0" smtClean="0"/>
              <a:t>Chair, </a:t>
            </a:r>
            <a:r>
              <a:rPr lang="en-US" sz="2300" i="1" dirty="0" smtClean="0"/>
              <a:t>Educational Leadership Constituent Council (ELCC)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2300" i="1" dirty="0"/>
              <a:t>	</a:t>
            </a:r>
            <a:r>
              <a:rPr lang="en-US" sz="2300" dirty="0" smtClean="0"/>
              <a:t>Author, “The Research Base Supporting the ELCC Standards”, 2012</a:t>
            </a:r>
          </a:p>
          <a:p>
            <a:pPr>
              <a:tabLst>
                <a:tab pos="342900" algn="l"/>
              </a:tabLst>
            </a:pPr>
            <a:r>
              <a:rPr lang="en-US" sz="2300" dirty="0" smtClean="0"/>
              <a:t>Following presentation, whole group discussion to address implications </a:t>
            </a:r>
            <a:endParaRPr lang="en-US" sz="2300" dirty="0"/>
          </a:p>
          <a:p>
            <a:pPr marL="0" indent="0">
              <a:buNone/>
              <a:tabLst>
                <a:tab pos="342900" algn="l"/>
              </a:tabLst>
            </a:pPr>
            <a:endParaRPr lang="en-US" sz="2300" dirty="0" smtClean="0"/>
          </a:p>
          <a:p>
            <a:pPr marL="0" indent="0">
              <a:buNone/>
              <a:tabLst>
                <a:tab pos="342900" algn="l"/>
              </a:tabLst>
            </a:pPr>
            <a:endParaRPr lang="en-US" sz="23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3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#6: Breakout Group Meetings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904494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Process</a:t>
            </a:r>
            <a:r>
              <a:rPr lang="en-US" sz="2600" dirty="0"/>
              <a:t> </a:t>
            </a:r>
            <a:r>
              <a:rPr lang="en-US" sz="2600" dirty="0" smtClean="0"/>
              <a:t>. . 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600" dirty="0" smtClean="0"/>
              <a:t>Choose recorder and </a:t>
            </a:r>
            <a:r>
              <a:rPr lang="en-US" sz="2600" dirty="0" smtClean="0"/>
              <a:t>spokesperson</a:t>
            </a:r>
            <a:endParaRPr lang="en-US" sz="2600" dirty="0" smtClean="0"/>
          </a:p>
          <a:p>
            <a:r>
              <a:rPr lang="en-US" sz="2600" dirty="0" smtClean="0"/>
              <a:t>Helpful question </a:t>
            </a:r>
            <a:r>
              <a:rPr lang="en-US" sz="2600" dirty="0" smtClean="0"/>
              <a:t>prompts </a:t>
            </a:r>
            <a:r>
              <a:rPr lang="en-US" sz="2600" dirty="0" smtClean="0"/>
              <a:t>are found in your “Meeting </a:t>
            </a:r>
            <a:r>
              <a:rPr lang="en-US" sz="2600" dirty="0" smtClean="0"/>
              <a:t>in a Box”</a:t>
            </a:r>
          </a:p>
          <a:p>
            <a:r>
              <a:rPr lang="en-US" sz="2600" dirty="0"/>
              <a:t>Work toward completing Table of Breakout Group “Look </a:t>
            </a:r>
            <a:r>
              <a:rPr lang="en-US" sz="2600" dirty="0" err="1"/>
              <a:t>Fors</a:t>
            </a:r>
            <a:r>
              <a:rPr lang="en-US" sz="2600" dirty="0"/>
              <a:t>”</a:t>
            </a:r>
          </a:p>
          <a:p>
            <a:r>
              <a:rPr lang="en-US" sz="2600" dirty="0" smtClean="0"/>
              <a:t>Use pad to r</a:t>
            </a:r>
            <a:r>
              <a:rPr lang="en-US" sz="2600" dirty="0" smtClean="0"/>
              <a:t>ecord </a:t>
            </a:r>
            <a:r>
              <a:rPr lang="en-US" sz="2600" dirty="0" smtClean="0"/>
              <a:t>if group reaches </a:t>
            </a:r>
            <a:r>
              <a:rPr lang="en-US" sz="2600" dirty="0" smtClean="0"/>
              <a:t>understanding/consensus</a:t>
            </a:r>
            <a:endParaRPr lang="en-US" sz="2600" dirty="0" smtClean="0"/>
          </a:p>
          <a:p>
            <a:r>
              <a:rPr lang="en-US" sz="2600" dirty="0" smtClean="0"/>
              <a:t>Be ready </a:t>
            </a:r>
            <a:r>
              <a:rPr lang="en-US" sz="2600" dirty="0" smtClean="0"/>
              <a:t>to report out </a:t>
            </a:r>
            <a:r>
              <a:rPr lang="en-US" sz="2600" dirty="0" smtClean="0"/>
              <a:t>on accomplishments </a:t>
            </a:r>
            <a:r>
              <a:rPr lang="en-US" sz="2600" dirty="0" smtClean="0"/>
              <a:t>and next </a:t>
            </a:r>
            <a:r>
              <a:rPr lang="en-US" sz="2600" dirty="0" smtClean="0"/>
              <a:t>steps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3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Agenda Item #7:  Next Meeting Reminder &amp; Adjourn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6868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 smtClean="0"/>
              <a:t>Schedule for future meetings</a:t>
            </a:r>
            <a:endParaRPr lang="en-US" sz="10400" dirty="0"/>
          </a:p>
          <a:p>
            <a:pPr lvl="1"/>
            <a:r>
              <a:rPr lang="en-US" sz="10400" dirty="0" smtClean="0"/>
              <a:t>Jan</a:t>
            </a:r>
            <a:r>
              <a:rPr lang="en-US" sz="10400" dirty="0"/>
              <a:t>. 25, 2017</a:t>
            </a:r>
          </a:p>
          <a:p>
            <a:pPr lvl="1"/>
            <a:r>
              <a:rPr lang="en-US" sz="10400" dirty="0"/>
              <a:t>Feb. 22, 2017</a:t>
            </a:r>
          </a:p>
          <a:p>
            <a:pPr lvl="1"/>
            <a:r>
              <a:rPr lang="en-US" sz="10400" dirty="0"/>
              <a:t>Mar. 22, 2017</a:t>
            </a:r>
          </a:p>
          <a:p>
            <a:pPr lvl="1"/>
            <a:r>
              <a:rPr lang="en-US" sz="10400" dirty="0"/>
              <a:t>Apr. 12, 2017</a:t>
            </a:r>
          </a:p>
          <a:p>
            <a:pPr lvl="1"/>
            <a:r>
              <a:rPr lang="en-US" sz="10400" dirty="0"/>
              <a:t>May 31, 2017</a:t>
            </a:r>
          </a:p>
          <a:p>
            <a:pPr marL="0" indent="0">
              <a:buNone/>
            </a:pPr>
            <a:endParaRPr lang="en-US" sz="8000" dirty="0"/>
          </a:p>
          <a:p>
            <a:endParaRPr lang="en-US" sz="8000" dirty="0" smtClean="0"/>
          </a:p>
          <a:p>
            <a:pPr marL="0" indent="0">
              <a:buNone/>
            </a:pPr>
            <a:r>
              <a:rPr lang="en-US" sz="14400" dirty="0" smtClean="0"/>
              <a:t>ADJOURN</a:t>
            </a:r>
            <a:endParaRPr lang="en-US" sz="1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#2:  Meeting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9067800" cy="2819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Confirm </a:t>
            </a:r>
            <a:r>
              <a:rPr lang="en-US" sz="2400" dirty="0" smtClean="0"/>
              <a:t>schedule </a:t>
            </a:r>
            <a:r>
              <a:rPr lang="en-US" sz="2400" dirty="0" smtClean="0"/>
              <a:t>of remaining meetings </a:t>
            </a:r>
          </a:p>
          <a:p>
            <a:pPr lvl="0"/>
            <a:r>
              <a:rPr lang="en-US" sz="2400" dirty="0" smtClean="0"/>
              <a:t>Reach </a:t>
            </a:r>
            <a:r>
              <a:rPr lang="en-US" sz="2400" dirty="0"/>
              <a:t>consensus on belief statements </a:t>
            </a:r>
            <a:r>
              <a:rPr lang="en-US" sz="2400" dirty="0" smtClean="0"/>
              <a:t>that form foundation for our work</a:t>
            </a:r>
            <a:endParaRPr lang="en-US" sz="2400" dirty="0"/>
          </a:p>
          <a:p>
            <a:pPr lvl="0"/>
            <a:r>
              <a:rPr lang="en-US" sz="2400" dirty="0" smtClean="0"/>
              <a:t>Identify if consensus can be reached on </a:t>
            </a:r>
            <a:r>
              <a:rPr lang="en-US" sz="2400" dirty="0" smtClean="0"/>
              <a:t>elements of a theory </a:t>
            </a:r>
            <a:r>
              <a:rPr lang="en-US" sz="2400" dirty="0"/>
              <a:t>of action describing how </a:t>
            </a:r>
            <a:r>
              <a:rPr lang="en-US" sz="2400" dirty="0" smtClean="0"/>
              <a:t>recommendations </a:t>
            </a:r>
            <a:r>
              <a:rPr lang="en-US" sz="2400" dirty="0"/>
              <a:t>lead to enhanced school leadership</a:t>
            </a:r>
          </a:p>
          <a:p>
            <a:pPr lvl="0"/>
            <a:r>
              <a:rPr lang="en-US" sz="2400" dirty="0"/>
              <a:t>Recognize </a:t>
            </a:r>
            <a:r>
              <a:rPr lang="en-US" sz="2400" dirty="0" smtClean="0"/>
              <a:t>national </a:t>
            </a:r>
            <a:r>
              <a:rPr lang="en-US" sz="2400" dirty="0"/>
              <a:t>efforts to create SBL program standards aligned to </a:t>
            </a:r>
            <a:r>
              <a:rPr lang="en-US" sz="2400" dirty="0" smtClean="0"/>
              <a:t>Council for the Accreditation of Educator Preparation (CAEP) and </a:t>
            </a:r>
            <a:r>
              <a:rPr lang="en-US" sz="2400" dirty="0"/>
              <a:t>2015 </a:t>
            </a:r>
            <a:r>
              <a:rPr lang="en-US" sz="2400" i="1" dirty="0" smtClean="0"/>
              <a:t>Professional </a:t>
            </a:r>
            <a:r>
              <a:rPr lang="en-US" sz="2400" i="1" dirty="0"/>
              <a:t>Standards for </a:t>
            </a:r>
            <a:r>
              <a:rPr lang="en-US" sz="2400" i="1" dirty="0" smtClean="0"/>
              <a:t>Educational Leaders (PSEL)</a:t>
            </a:r>
            <a:endParaRPr lang="en-US" sz="2400" i="1" dirty="0"/>
          </a:p>
          <a:p>
            <a:pPr lvl="0"/>
            <a:r>
              <a:rPr lang="en-US" sz="2400" dirty="0" smtClean="0"/>
              <a:t>Begin to d</a:t>
            </a:r>
            <a:r>
              <a:rPr lang="en-US" sz="2400" dirty="0" smtClean="0"/>
              <a:t>evelop </a:t>
            </a:r>
            <a:r>
              <a:rPr lang="en-US" sz="2400" dirty="0" smtClean="0"/>
              <a:t>recommendations </a:t>
            </a:r>
            <a:r>
              <a:rPr lang="en-US" sz="2400" dirty="0"/>
              <a:t>in </a:t>
            </a:r>
            <a:r>
              <a:rPr lang="en-US" sz="2400" dirty="0" smtClean="0"/>
              <a:t>5 areas </a:t>
            </a:r>
            <a:r>
              <a:rPr lang="en-US" sz="2400" dirty="0"/>
              <a:t>(working in small </a:t>
            </a:r>
            <a:r>
              <a:rPr lang="en-US" sz="2400" dirty="0" smtClean="0"/>
              <a:t>subgroups)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#3:  Platform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ccept </a:t>
            </a:r>
            <a:r>
              <a:rPr lang="en-US" sz="2800" dirty="0" smtClean="0"/>
              <a:t>“as is” or suggest needed </a:t>
            </a:r>
            <a:r>
              <a:rPr lang="en-US" sz="2800" dirty="0" smtClean="0"/>
              <a:t>changes to:</a:t>
            </a:r>
          </a:p>
          <a:p>
            <a:pPr>
              <a:buFontTx/>
              <a:buChar char="-"/>
            </a:pPr>
            <a:r>
              <a:rPr lang="en-US" sz="2800" dirty="0" smtClean="0"/>
              <a:t>Minutes from second Advisory Team meeting (Oct 19)</a:t>
            </a:r>
          </a:p>
          <a:p>
            <a:pPr>
              <a:buFontTx/>
              <a:buChar char="-"/>
            </a:pPr>
            <a:r>
              <a:rPr lang="en-US" sz="2800" dirty="0" smtClean="0"/>
              <a:t>Agreements reached &amp; Transcription of Notes (Oct 19)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Confirm Schedule of Remaining Meetings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382000" cy="28194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8000" dirty="0" smtClean="0"/>
              <a:t>Wednesday</a:t>
            </a:r>
            <a:endParaRPr lang="en-US" sz="8000" dirty="0"/>
          </a:p>
          <a:p>
            <a:pPr marL="0" lvl="0" indent="0">
              <a:buNone/>
            </a:pPr>
            <a:r>
              <a:rPr lang="en-US" sz="8000" dirty="0"/>
              <a:t>Noon – 3:00 </a:t>
            </a:r>
            <a:r>
              <a:rPr lang="en-US" sz="8000" dirty="0" smtClean="0"/>
              <a:t>pm</a:t>
            </a:r>
            <a:endParaRPr lang="en-US" sz="8000" dirty="0"/>
          </a:p>
          <a:p>
            <a:pPr marL="0" lvl="0" indent="0">
              <a:buNone/>
            </a:pPr>
            <a:r>
              <a:rPr lang="en-US" sz="8000" dirty="0"/>
              <a:t>New York State Education Department, 89 Washington Ave, Albany (Rm 5A-5B)</a:t>
            </a:r>
          </a:p>
          <a:p>
            <a:pPr marL="0" indent="0">
              <a:buNone/>
            </a:pPr>
            <a:r>
              <a:rPr lang="en-US" sz="8000" dirty="0"/>
              <a:t> </a:t>
            </a:r>
          </a:p>
          <a:p>
            <a:pPr marL="0" lvl="0" indent="0">
              <a:buNone/>
            </a:pPr>
            <a:r>
              <a:rPr lang="en-US" sz="8000" dirty="0"/>
              <a:t>Nov. 30, 2016	</a:t>
            </a:r>
          </a:p>
          <a:p>
            <a:pPr marL="0" lvl="0" indent="0">
              <a:buNone/>
            </a:pPr>
            <a:r>
              <a:rPr lang="en-US" sz="8000" dirty="0"/>
              <a:t>Jan. 25, 2017	</a:t>
            </a:r>
          </a:p>
          <a:p>
            <a:pPr marL="0" lvl="0" indent="0">
              <a:buNone/>
            </a:pPr>
            <a:r>
              <a:rPr lang="en-US" sz="8000" dirty="0"/>
              <a:t>Feb. 22, 2017	</a:t>
            </a:r>
          </a:p>
          <a:p>
            <a:pPr marL="0" lvl="0" indent="0">
              <a:buNone/>
            </a:pPr>
            <a:r>
              <a:rPr lang="en-US" sz="8000" dirty="0"/>
              <a:t>Mar. 22, 2017	</a:t>
            </a:r>
          </a:p>
          <a:p>
            <a:pPr marL="0" lvl="0" indent="0">
              <a:buNone/>
            </a:pPr>
            <a:r>
              <a:rPr lang="en-US" sz="8000" dirty="0"/>
              <a:t>Apr. 12, 2017	</a:t>
            </a:r>
          </a:p>
          <a:p>
            <a:pPr marL="0" lvl="0" indent="0">
              <a:buNone/>
            </a:pPr>
            <a:r>
              <a:rPr lang="en-US" sz="8000" dirty="0"/>
              <a:t>May 31, 2017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16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Review our process to reach consensus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3124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Fist to Five</a:t>
            </a:r>
          </a:p>
          <a:p>
            <a:pPr lvl="1"/>
            <a:r>
              <a:rPr lang="en-US" sz="2200" dirty="0" smtClean="0"/>
              <a:t>The goal is to something that every member can live with and support.</a:t>
            </a:r>
          </a:p>
          <a:p>
            <a:pPr lvl="1"/>
            <a:r>
              <a:rPr lang="en-US" sz="2200" dirty="0" smtClean="0"/>
              <a:t>When co-chairs call a question, members show hands to show support.</a:t>
            </a:r>
          </a:p>
          <a:p>
            <a:pPr lvl="1"/>
            <a:r>
              <a:rPr lang="en-US" sz="2200" dirty="0" smtClean="0"/>
              <a:t>Those who hold up 3, 4, or 5 fingers support the option</a:t>
            </a:r>
          </a:p>
          <a:p>
            <a:pPr lvl="1"/>
            <a:r>
              <a:rPr lang="en-US" sz="2200" dirty="0" smtClean="0"/>
              <a:t>2 fingers means “I cannot live with it ‘as is’”</a:t>
            </a:r>
          </a:p>
          <a:p>
            <a:pPr lvl="1"/>
            <a:r>
              <a:rPr lang="en-US" sz="2200" dirty="0" smtClean="0"/>
              <a:t>1 finger means “A larger reservation prevents me from supporting it”</a:t>
            </a:r>
          </a:p>
          <a:p>
            <a:pPr lvl="1"/>
            <a:r>
              <a:rPr lang="en-US" sz="2200" dirty="0" smtClean="0"/>
              <a:t>Showing a fist means “I cannot support it, as a matter of conscience.”</a:t>
            </a:r>
          </a:p>
          <a:p>
            <a:pPr lvl="1"/>
            <a:endParaRPr lang="en-US" sz="22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Note:  </a:t>
            </a:r>
            <a:r>
              <a:rPr lang="en-US" sz="2200" dirty="0"/>
              <a:t>O</a:t>
            </a:r>
            <a:r>
              <a:rPr lang="en-US" sz="2200" dirty="0" smtClean="0"/>
              <a:t>ptions that are forwarded enjoy consensus support.  For these, every Team member shows 3, 4, or 5 fingers.  Those who show a fist, 1, or 2 fingers will be asked, “What would it take to make this something you can live with and support?”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63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material you received this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00400" cy="5943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Summary of </a:t>
            </a:r>
            <a:r>
              <a:rPr lang="en-US" sz="2400" dirty="0"/>
              <a:t>r</a:t>
            </a:r>
            <a:r>
              <a:rPr lang="en-US" sz="2400" dirty="0" smtClean="0"/>
              <a:t>esults from online survey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Survey</a:t>
            </a:r>
            <a:r>
              <a:rPr lang="en-US" sz="2400" dirty="0" smtClean="0"/>
              <a:t> was open to local school board </a:t>
            </a:r>
            <a:r>
              <a:rPr lang="en-US" sz="2400" dirty="0"/>
              <a:t>m</a:t>
            </a:r>
            <a:r>
              <a:rPr lang="en-US" sz="2400" dirty="0" smtClean="0"/>
              <a:t>embers and educators </a:t>
            </a:r>
            <a:br>
              <a:rPr lang="en-US" sz="2400" dirty="0" smtClean="0"/>
            </a:br>
            <a:r>
              <a:rPr lang="en-US" sz="2400" dirty="0" smtClean="0"/>
              <a:t>(Oct. 11 – Nov. 2)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“Educators” includes P12 staff and deans and faculty from Schools of Education at Institutions of Higher Education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1109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410200" cy="6858000"/>
          </a:xfrm>
        </p:spPr>
      </p:pic>
    </p:spTree>
    <p:extLst>
      <p:ext uri="{BB962C8B-B14F-4D97-AF65-F5344CB8AC3E}">
        <p14:creationId xmlns:p14="http://schemas.microsoft.com/office/powerpoint/2010/main" val="19371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636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Principal Project Advisory Team</vt:lpstr>
      <vt:lpstr>Agenda Item #1:  Greetings/Introductions</vt:lpstr>
      <vt:lpstr>Agenda Item #2:  Meeting Objectives</vt:lpstr>
      <vt:lpstr>Agenda Item #3:  Platform</vt:lpstr>
      <vt:lpstr>Confirm Schedule of Remaining Meetings</vt:lpstr>
      <vt:lpstr>Review our process to reach consensus</vt:lpstr>
      <vt:lpstr>Review material you received this month</vt:lpstr>
      <vt:lpstr> Summary of results from online survey  Survey was open to local school board members and educators  (Oct. 11 – Nov. 2)  “Educators” includes P12 staff and deans and faculty from Schools of Education at Institutions of Higher Education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This compares age distribution of those enrolled in leader prep programs for the two most-recent years for which data are available.  It shows the distribution becoming younger and more-tightly bunched.  The median age in 2014-2015 is 36 (vs 37 the previous year).  Half of those enrolled in 2015-2015 are between 32 and 38 years old (vs 33 and 43 the previous year) </vt:lpstr>
      <vt:lpstr> This compares students-to-principal ratio for the most-recent year for which data are available.  The typical students-to-principal ratio is 443:1.  The typical students-to-school administrators (principals and vice principals or assistant principals) ratio is 306:1  If this display were created for urban districts versus other districts, results would vary considerably </vt:lpstr>
      <vt:lpstr>This displays data over the period from 2003-2004 to 2011-2012.  This shows that the share of non-White students in NYS has inched up in an 8-year period (reaching 50.5% by 2011-2012).  Yet simultaneously, in the most-recent 4-year period (2007-2008 to 2011-2012), the share of non-White principals in NYS declined from 26.1 percent to 21.3 percent.</vt:lpstr>
      <vt:lpstr>PowerPoint Presentation</vt:lpstr>
      <vt:lpstr>PowerPoint Presentation</vt:lpstr>
      <vt:lpstr>Responses to one open-ended question</vt:lpstr>
      <vt:lpstr>Agenda Item #5: Overview of Nat’l Effort</vt:lpstr>
      <vt:lpstr>Agenda Item #6: Breakout Group Meetings</vt:lpstr>
      <vt:lpstr>Agenda Item #7:  Next Meeting Reminder &amp; Adjourn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Project Advisory Team</dc:title>
  <dc:creator>Ken Turner</dc:creator>
  <cp:lastModifiedBy>Kenneth Turner</cp:lastModifiedBy>
  <cp:revision>98</cp:revision>
  <cp:lastPrinted>2016-11-21T19:19:20Z</cp:lastPrinted>
  <dcterms:created xsi:type="dcterms:W3CDTF">2016-09-21T11:14:55Z</dcterms:created>
  <dcterms:modified xsi:type="dcterms:W3CDTF">2016-11-29T19:52:57Z</dcterms:modified>
</cp:coreProperties>
</file>