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1" r:id="rId3"/>
    <p:sldId id="346" r:id="rId4"/>
    <p:sldId id="339" r:id="rId5"/>
    <p:sldId id="342" r:id="rId6"/>
    <p:sldId id="351" r:id="rId7"/>
    <p:sldId id="352" r:id="rId8"/>
    <p:sldId id="345" r:id="rId9"/>
    <p:sldId id="341" r:id="rId10"/>
    <p:sldId id="259" r:id="rId11"/>
    <p:sldId id="326" r:id="rId12"/>
    <p:sldId id="349" r:id="rId13"/>
    <p:sldId id="350" r:id="rId14"/>
    <p:sldId id="281" r:id="rId15"/>
    <p:sldId id="309" r:id="rId16"/>
    <p:sldId id="324" r:id="rId17"/>
    <p:sldId id="325" r:id="rId18"/>
    <p:sldId id="334" r:id="rId19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>
        <p:scale>
          <a:sx n="95" d="100"/>
          <a:sy n="95" d="100"/>
        </p:scale>
        <p:origin x="-19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888"/>
    </p:cViewPr>
  </p:sorterViewPr>
  <p:notesViewPr>
    <p:cSldViewPr>
      <p:cViewPr varScale="1">
        <p:scale>
          <a:sx n="65" d="100"/>
          <a:sy n="65" d="100"/>
        </p:scale>
        <p:origin x="-3270" y="-114"/>
      </p:cViewPr>
      <p:guideLst>
        <p:guide orient="horz" pos="2928"/>
        <p:guide pos="216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18FD68B-405D-4BCB-8004-12F9B45A01CA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202EC1C-DFD9-4560-8F85-EB4029084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76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DB79B-2452-4E53-B0F6-0BE10949B3B6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1F923-31F3-4220-B926-A33DEC165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3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1F923-31F3-4220-B926-A33DEC16527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08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1F923-31F3-4220-B926-A33DEC1652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75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16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14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17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782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069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801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57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773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81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001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55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67795-583F-41C0-B1FF-969513C71377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20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035175"/>
            <a:ext cx="8382000" cy="1470025"/>
          </a:xfrm>
        </p:spPr>
        <p:txBody>
          <a:bodyPr>
            <a:noAutofit/>
          </a:bodyPr>
          <a:lstStyle/>
          <a:p>
            <a:r>
              <a:rPr lang="en-US" sz="4800" dirty="0" smtClean="0"/>
              <a:t>Final Meeting of the </a:t>
            </a:r>
            <a:br>
              <a:rPr lang="en-US" sz="4800" dirty="0" smtClean="0"/>
            </a:br>
            <a:r>
              <a:rPr lang="en-US" sz="4800" dirty="0" smtClean="0"/>
              <a:t>Principal </a:t>
            </a:r>
            <a:r>
              <a:rPr lang="en-US" sz="4800" dirty="0" smtClean="0"/>
              <a:t>Project Advisory Team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953000"/>
            <a:ext cx="64008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May </a:t>
            </a:r>
            <a:r>
              <a:rPr lang="en-US" dirty="0" smtClean="0">
                <a:solidFill>
                  <a:schemeClr val="tx1"/>
                </a:solidFill>
              </a:rPr>
              <a:t>31</a:t>
            </a:r>
            <a:r>
              <a:rPr lang="en-US" dirty="0" smtClean="0">
                <a:solidFill>
                  <a:schemeClr val="tx1"/>
                </a:solidFill>
              </a:rPr>
              <a:t>, 2017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4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Housekeeping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686800" cy="1752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ccept “as is” or suggest needed changes to:</a:t>
            </a:r>
          </a:p>
          <a:p>
            <a:pPr>
              <a:buFontTx/>
              <a:buChar char="-"/>
            </a:pPr>
            <a:r>
              <a:rPr lang="en-US" dirty="0" smtClean="0"/>
              <a:t>Minutes from </a:t>
            </a:r>
            <a:r>
              <a:rPr lang="en-US" dirty="0" smtClean="0"/>
              <a:t>sixth Advisory </a:t>
            </a:r>
            <a:r>
              <a:rPr lang="en-US" dirty="0" smtClean="0"/>
              <a:t>Team meeting (</a:t>
            </a:r>
            <a:r>
              <a:rPr lang="en-US" dirty="0" smtClean="0"/>
              <a:t>May 1)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Agreements reached &amp; Transcription of Notes (</a:t>
            </a:r>
            <a:r>
              <a:rPr lang="en-US" dirty="0" smtClean="0"/>
              <a:t>May 1)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Note:  </a:t>
            </a:r>
          </a:p>
          <a:p>
            <a:pPr marL="0" indent="0">
              <a:buNone/>
            </a:pPr>
            <a:r>
              <a:rPr lang="en-US" dirty="0" smtClean="0"/>
              <a:t>“Agreements reached” refers to 9 beliefs and recommendations dated May 3, 2017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16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Agenda Item </a:t>
            </a:r>
            <a:r>
              <a:rPr lang="en-US" sz="3400" dirty="0" smtClean="0"/>
              <a:t>3:  Belief </a:t>
            </a:r>
            <a:r>
              <a:rPr lang="en-US" sz="3400" dirty="0" smtClean="0"/>
              <a:t>Statements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28194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r>
              <a:rPr lang="en-US" sz="2000" dirty="0" smtClean="0"/>
              <a:t>Seven beliefs have been approved by consensus</a:t>
            </a:r>
          </a:p>
          <a:p>
            <a:pPr lvl="0">
              <a:buFontTx/>
              <a:buChar char="-"/>
            </a:pPr>
            <a:r>
              <a:rPr lang="en-US" sz="2000" dirty="0" smtClean="0"/>
              <a:t>Purpose</a:t>
            </a:r>
          </a:p>
          <a:p>
            <a:pPr lvl="0">
              <a:buFontTx/>
              <a:buChar char="-"/>
            </a:pPr>
            <a:r>
              <a:rPr lang="en-US" sz="2000" dirty="0"/>
              <a:t>Equity</a:t>
            </a:r>
          </a:p>
          <a:p>
            <a:pPr lvl="0">
              <a:buFontTx/>
              <a:buChar char="-"/>
            </a:pPr>
            <a:r>
              <a:rPr lang="en-US" sz="2000" dirty="0"/>
              <a:t>Value Diversity</a:t>
            </a:r>
          </a:p>
          <a:p>
            <a:pPr lvl="0">
              <a:buFontTx/>
              <a:buChar char="-"/>
            </a:pPr>
            <a:r>
              <a:rPr lang="en-US" sz="2000" dirty="0" smtClean="0"/>
              <a:t>Instruction</a:t>
            </a:r>
            <a:endParaRPr lang="en-US" sz="2000" dirty="0" smtClean="0"/>
          </a:p>
          <a:p>
            <a:pPr lvl="0">
              <a:buFontTx/>
              <a:buChar char="-"/>
            </a:pPr>
            <a:r>
              <a:rPr lang="en-US" sz="2000" dirty="0" smtClean="0"/>
              <a:t>Shared Decision-Making and Shared Leadership</a:t>
            </a:r>
          </a:p>
          <a:p>
            <a:pPr lvl="0">
              <a:buFontTx/>
              <a:buChar char="-"/>
            </a:pPr>
            <a:r>
              <a:rPr lang="en-US" sz="2000" dirty="0" smtClean="0"/>
              <a:t>Continuous Improvement &amp; Change Management</a:t>
            </a:r>
          </a:p>
          <a:p>
            <a:pPr>
              <a:buFontTx/>
              <a:buChar char="-"/>
            </a:pPr>
            <a:r>
              <a:rPr lang="en-US" sz="2000" dirty="0" smtClean="0"/>
              <a:t>Collaborative Partnership</a:t>
            </a:r>
          </a:p>
          <a:p>
            <a:pPr>
              <a:buFontTx/>
              <a:buChar char="-"/>
            </a:pPr>
            <a:r>
              <a:rPr lang="en-US" sz="2000" dirty="0"/>
              <a:t>Skillful Practice Under Authentic </a:t>
            </a:r>
            <a:r>
              <a:rPr lang="en-US" sz="2000" dirty="0" smtClean="0"/>
              <a:t>Conditions</a:t>
            </a:r>
            <a:endParaRPr lang="en-US" sz="2000" dirty="0" smtClean="0"/>
          </a:p>
          <a:p>
            <a:pPr>
              <a:buFontTx/>
              <a:buChar char="-"/>
            </a:pPr>
            <a:r>
              <a:rPr lang="en-US" sz="2000" dirty="0"/>
              <a:t>Reflective Practice</a:t>
            </a:r>
          </a:p>
          <a:p>
            <a:pPr marL="0" lvl="0" indent="0">
              <a:buNone/>
            </a:pPr>
            <a:endParaRPr lang="en-US" sz="2000" dirty="0"/>
          </a:p>
          <a:p>
            <a:pPr marL="0" lvl="0" indent="0">
              <a:buNone/>
            </a:pPr>
            <a:r>
              <a:rPr lang="en-US" sz="2000" dirty="0" smtClean="0"/>
              <a:t>Three beliefs remain </a:t>
            </a:r>
            <a:endParaRPr lang="en-US" sz="2000" dirty="0" smtClean="0"/>
          </a:p>
          <a:p>
            <a:pPr>
              <a:buFontTx/>
              <a:buChar char="-"/>
            </a:pPr>
            <a:r>
              <a:rPr lang="en-US" sz="2000" dirty="0" smtClean="0"/>
              <a:t>Innovation</a:t>
            </a:r>
          </a:p>
          <a:p>
            <a:pPr>
              <a:buFontTx/>
              <a:buChar char="-"/>
            </a:pPr>
            <a:r>
              <a:rPr lang="en-US" sz="2000" dirty="0" smtClean="0"/>
              <a:t>Shared </a:t>
            </a:r>
            <a:r>
              <a:rPr lang="en-US" sz="2000" dirty="0" smtClean="0"/>
              <a:t>Responsibility for Feedback</a:t>
            </a:r>
          </a:p>
          <a:p>
            <a:pPr>
              <a:buFontTx/>
              <a:buChar char="-"/>
            </a:pPr>
            <a:r>
              <a:rPr lang="en-US" sz="2000" dirty="0" smtClean="0"/>
              <a:t>Program </a:t>
            </a:r>
            <a:r>
              <a:rPr lang="en-US" sz="2000" dirty="0" smtClean="0"/>
              <a:t>Admission</a:t>
            </a:r>
            <a:endParaRPr lang="en-US" sz="2000" dirty="0"/>
          </a:p>
          <a:p>
            <a:pPr marL="0" lvl="0" indent="0">
              <a:buNone/>
            </a:pPr>
            <a:endParaRPr lang="en-US" sz="2000" dirty="0"/>
          </a:p>
          <a:p>
            <a:pPr lvl="0">
              <a:buFontTx/>
              <a:buChar char="-"/>
            </a:pP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096000" y="4343400"/>
            <a:ext cx="2667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See note from Advisory Team member (and Fab 5 participant) John Blowers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7105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Agenda Item 4:  </a:t>
            </a:r>
            <a:r>
              <a:rPr lang="en-US" sz="3000" dirty="0" smtClean="0"/>
              <a:t>Recognize and Consider Feedback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9067800" cy="28194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000" dirty="0" smtClean="0"/>
              <a:t>Six data points</a:t>
            </a:r>
            <a:endParaRPr lang="en-US" sz="2000" dirty="0" smtClean="0"/>
          </a:p>
          <a:p>
            <a:pPr lvl="0">
              <a:buFontTx/>
              <a:buChar char="-"/>
            </a:pPr>
            <a:r>
              <a:rPr lang="en-US" sz="2000" dirty="0" smtClean="0"/>
              <a:t>A </a:t>
            </a:r>
            <a:r>
              <a:rPr lang="en-US" sz="2000" dirty="0"/>
              <a:t>list of questions from the Regents that they posed on May 8, </a:t>
            </a:r>
            <a:r>
              <a:rPr lang="en-US" sz="2000" dirty="0" smtClean="0"/>
              <a:t>2017</a:t>
            </a:r>
          </a:p>
          <a:p>
            <a:pPr lvl="0">
              <a:buFontTx/>
              <a:buChar char="-"/>
            </a:pPr>
            <a:r>
              <a:rPr lang="en-US" sz="2000" dirty="0" smtClean="0"/>
              <a:t>A </a:t>
            </a:r>
            <a:r>
              <a:rPr lang="en-US" sz="2000" dirty="0"/>
              <a:t>17-page memo from the executive committee of the </a:t>
            </a:r>
            <a:r>
              <a:rPr lang="en-US" sz="2000" i="1" dirty="0"/>
              <a:t>Metropolitan Council of Education Administration </a:t>
            </a:r>
            <a:r>
              <a:rPr lang="en-US" sz="2000" i="1" dirty="0" smtClean="0"/>
              <a:t>Programs</a:t>
            </a:r>
            <a:endParaRPr lang="en-US" sz="2000" dirty="0"/>
          </a:p>
          <a:p>
            <a:pPr lvl="0">
              <a:buFontTx/>
              <a:buChar char="-"/>
            </a:pPr>
            <a:r>
              <a:rPr lang="en-US" sz="2000" dirty="0" smtClean="0"/>
              <a:t>A </a:t>
            </a:r>
            <a:r>
              <a:rPr lang="en-US" sz="2000" dirty="0"/>
              <a:t>graphic series with results from online survey gauging stakeholder opinion of recommendations conducted May </a:t>
            </a:r>
            <a:r>
              <a:rPr lang="en-US" sz="2000" dirty="0" smtClean="0"/>
              <a:t>3-17</a:t>
            </a:r>
          </a:p>
          <a:p>
            <a:pPr lvl="0">
              <a:buFontTx/>
              <a:buChar char="-"/>
            </a:pPr>
            <a:r>
              <a:rPr lang="en-US" sz="2000" dirty="0" smtClean="0"/>
              <a:t>A </a:t>
            </a:r>
            <a:r>
              <a:rPr lang="en-US" sz="2000" dirty="0"/>
              <a:t>graphic series of results from a survey gauging stakeholder opinion of </a:t>
            </a:r>
            <a:r>
              <a:rPr lang="en-US" sz="2000" i="1" dirty="0"/>
              <a:t>Professional Standards for Educational </a:t>
            </a:r>
            <a:r>
              <a:rPr lang="en-US" sz="2000" i="1" dirty="0" smtClean="0"/>
              <a:t>Leaders</a:t>
            </a:r>
            <a:endParaRPr lang="en-US" sz="2000" dirty="0"/>
          </a:p>
          <a:p>
            <a:pPr lvl="0">
              <a:buFontTx/>
              <a:buChar char="-"/>
            </a:pPr>
            <a:r>
              <a:rPr lang="en-US" sz="2000" dirty="0" smtClean="0"/>
              <a:t>A graphic series of results </a:t>
            </a:r>
            <a:r>
              <a:rPr lang="en-US" sz="2000" dirty="0"/>
              <a:t>from an online survey of Ed School deans </a:t>
            </a:r>
            <a:r>
              <a:rPr lang="en-US" sz="2000" dirty="0" smtClean="0"/>
              <a:t>(or SBL program directors) related </a:t>
            </a:r>
            <a:r>
              <a:rPr lang="en-US" sz="2000" dirty="0"/>
              <a:t>to forthcoming </a:t>
            </a:r>
            <a:r>
              <a:rPr lang="en-US" sz="2000" dirty="0" smtClean="0"/>
              <a:t>recommendations</a:t>
            </a:r>
          </a:p>
          <a:p>
            <a:pPr lvl="0">
              <a:buFontTx/>
              <a:buChar char="-"/>
            </a:pPr>
            <a:r>
              <a:rPr lang="en-US" sz="2000" dirty="0" smtClean="0"/>
              <a:t>Feedback </a:t>
            </a:r>
            <a:r>
              <a:rPr lang="en-US" sz="2000" dirty="0"/>
              <a:t>from online survey of Advisory Team members related </a:t>
            </a:r>
            <a:r>
              <a:rPr lang="en-US" sz="2000" dirty="0" smtClean="0"/>
              <a:t>to </a:t>
            </a:r>
            <a:r>
              <a:rPr lang="en-US" sz="2000" dirty="0" err="1" smtClean="0"/>
              <a:t>Preamble+Beliefs+Consolidated</a:t>
            </a:r>
            <a:r>
              <a:rPr lang="en-US" sz="2000" dirty="0" smtClean="0"/>
              <a:t> </a:t>
            </a:r>
            <a:r>
              <a:rPr lang="en-US" sz="2000" dirty="0"/>
              <a:t>Recommendations </a:t>
            </a:r>
          </a:p>
          <a:p>
            <a:pPr lvl="0">
              <a:buFontTx/>
              <a:buChar char="-"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8815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Agenda Item </a:t>
            </a:r>
            <a:r>
              <a:rPr lang="en-US" sz="3000" dirty="0"/>
              <a:t>5</a:t>
            </a:r>
            <a:r>
              <a:rPr lang="en-US" sz="3000" dirty="0" smtClean="0"/>
              <a:t>:  </a:t>
            </a:r>
            <a:r>
              <a:rPr lang="en-US" sz="3000" dirty="0" smtClean="0"/>
              <a:t>Consider Questions from Regents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9067800" cy="28194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en-US" sz="2800" dirty="0"/>
          </a:p>
          <a:p>
            <a:pPr marL="0" lvl="0" indent="0">
              <a:buNone/>
            </a:pPr>
            <a:r>
              <a:rPr lang="en-US" sz="2600" dirty="0" smtClean="0"/>
              <a:t>Does consensus exist to answer one or more of these questions?</a:t>
            </a:r>
            <a:endParaRPr lang="en-US" sz="2600" dirty="0" smtClean="0"/>
          </a:p>
          <a:p>
            <a:pPr marL="0" lv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6629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7630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Review our process to reach consensus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8991600" cy="31242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Fist to Five</a:t>
            </a:r>
          </a:p>
          <a:p>
            <a:pPr lvl="1"/>
            <a:r>
              <a:rPr lang="en-US" sz="2200" dirty="0" smtClean="0"/>
              <a:t>The goal is to something that every member can live with and support.</a:t>
            </a:r>
          </a:p>
          <a:p>
            <a:pPr lvl="1"/>
            <a:r>
              <a:rPr lang="en-US" sz="2200" dirty="0" smtClean="0"/>
              <a:t>When co-chairs call a question, members show hands to show support.</a:t>
            </a:r>
          </a:p>
          <a:p>
            <a:pPr lvl="1"/>
            <a:r>
              <a:rPr lang="en-US" sz="2200" dirty="0" smtClean="0"/>
              <a:t>Those who hold up 3, 4, or 5 fingers support the option</a:t>
            </a:r>
          </a:p>
          <a:p>
            <a:pPr lvl="1"/>
            <a:r>
              <a:rPr lang="en-US" sz="2200" dirty="0" smtClean="0"/>
              <a:t>2 fingers means “I cannot live with it ‘as is’”</a:t>
            </a:r>
          </a:p>
          <a:p>
            <a:pPr lvl="1"/>
            <a:r>
              <a:rPr lang="en-US" sz="2200" dirty="0" smtClean="0"/>
              <a:t>1 finger means “A larger reservation prevents me from supporting it”</a:t>
            </a:r>
          </a:p>
          <a:p>
            <a:pPr lvl="1"/>
            <a:r>
              <a:rPr lang="en-US" sz="2200" dirty="0" smtClean="0"/>
              <a:t>Showing a fist means “I cannot support it, as a matter of conscience.”</a:t>
            </a:r>
          </a:p>
          <a:p>
            <a:pPr lvl="1"/>
            <a:endParaRPr lang="en-US" sz="2200" dirty="0" smtClean="0"/>
          </a:p>
          <a:p>
            <a:endParaRPr lang="en-US" sz="26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800600"/>
            <a:ext cx="8458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Note:  </a:t>
            </a:r>
            <a:r>
              <a:rPr lang="en-US" sz="2200" dirty="0"/>
              <a:t>O</a:t>
            </a:r>
            <a:r>
              <a:rPr lang="en-US" sz="2200" dirty="0" smtClean="0"/>
              <a:t>ptions that are forwarded enjoy consensus support.  For these, every Team member shows 3, 4, or 5 fingers.  Those who show a fist, 1, or 2 fingers will be asked, “What would it take to make this something you can live with and support?”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1638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Agenda Item 6:  </a:t>
            </a:r>
            <a:r>
              <a:rPr lang="en-US" sz="3400" dirty="0" smtClean="0"/>
              <a:t>Identify elements of a possible charge</a:t>
            </a:r>
            <a:endParaRPr lang="en-US" sz="3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62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Agenda Item 7:  </a:t>
            </a:r>
            <a:r>
              <a:rPr lang="en-US" dirty="0" smtClean="0"/>
              <a:t>Call the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9144000" cy="28194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400" dirty="0" smtClean="0"/>
              <a:t>Unless consensus is reached to add to the 9 beliefs and the recommendations that the Advisory Team approved by consensus on May 1, 2017, then these items alone will be forwarded to the Commissioner and Regents.</a:t>
            </a:r>
          </a:p>
          <a:p>
            <a:pPr marL="0" lvl="0" indent="0">
              <a:buNone/>
            </a:pPr>
            <a:endParaRPr lang="en-US" sz="2400" dirty="0"/>
          </a:p>
          <a:p>
            <a:pPr marL="0" lvl="0" indent="0">
              <a:buNone/>
            </a:pPr>
            <a:r>
              <a:rPr lang="en-US" sz="2400" dirty="0" smtClean="0"/>
              <a:t>Using Fist-to-Five, determine whether consensus exists to:</a:t>
            </a:r>
          </a:p>
          <a:p>
            <a:pPr lvl="0">
              <a:buFontTx/>
              <a:buChar char="-"/>
            </a:pPr>
            <a:r>
              <a:rPr lang="en-US" sz="2400" dirty="0" smtClean="0"/>
              <a:t>Include the Preamble in the items that are forwarded</a:t>
            </a:r>
          </a:p>
          <a:p>
            <a:pPr lvl="0">
              <a:buFontTx/>
              <a:buChar char="-"/>
            </a:pPr>
            <a:r>
              <a:rPr lang="en-US" sz="2400" dirty="0" smtClean="0"/>
              <a:t>Include Consolidated Recommendations in items to be forwarded</a:t>
            </a:r>
            <a:endParaRPr lang="en-US" sz="2400" dirty="0"/>
          </a:p>
          <a:p>
            <a:pPr marL="0" indent="0">
              <a:buNone/>
            </a:pPr>
            <a:r>
              <a:rPr lang="en-US" sz="2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7488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Agenda Item 8:  </a:t>
            </a:r>
            <a:r>
              <a:rPr lang="en-US" sz="3400" dirty="0" smtClean="0"/>
              <a:t>Evaluating our Process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286000"/>
            <a:ext cx="9067800" cy="28194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5533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50"/>
            <a:ext cx="89154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Thank you and Adjourn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46237"/>
            <a:ext cx="85344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5100" dirty="0"/>
          </a:p>
          <a:p>
            <a:pPr marL="0" indent="0">
              <a:buNone/>
            </a:pPr>
            <a:endParaRPr lang="en-US" sz="8000" dirty="0"/>
          </a:p>
          <a:p>
            <a:endParaRPr lang="en-US" sz="8000" dirty="0" smtClean="0"/>
          </a:p>
          <a:p>
            <a:pPr marL="0" indent="0">
              <a:buNone/>
            </a:pPr>
            <a:r>
              <a:rPr lang="en-US" sz="6400" dirty="0" smtClean="0"/>
              <a:t>ADJOURN</a:t>
            </a:r>
            <a:endParaRPr lang="en-US" sz="6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28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0242" y="381000"/>
            <a:ext cx="9067800" cy="1143000"/>
          </a:xfrm>
        </p:spPr>
        <p:txBody>
          <a:bodyPr>
            <a:noAutofit/>
          </a:bodyPr>
          <a:lstStyle/>
          <a:p>
            <a:r>
              <a:rPr lang="en-US" sz="4200" dirty="0" smtClean="0"/>
              <a:t>Agenda </a:t>
            </a:r>
            <a:r>
              <a:rPr lang="en-US" sz="4200" dirty="0"/>
              <a:t>I</a:t>
            </a:r>
            <a:r>
              <a:rPr lang="en-US" sz="4200" dirty="0" smtClean="0"/>
              <a:t>tem #1: Welcome &amp; Objectives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14600"/>
            <a:ext cx="9144000" cy="28194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6200" dirty="0" smtClean="0"/>
              <a:t>Meeting objectives</a:t>
            </a:r>
          </a:p>
          <a:p>
            <a:pPr lvl="0">
              <a:buFontTx/>
              <a:buChar char="-"/>
            </a:pPr>
            <a:r>
              <a:rPr lang="en-US" sz="6200" dirty="0" smtClean="0"/>
              <a:t>Understand what has happened since we last met</a:t>
            </a:r>
          </a:p>
          <a:p>
            <a:pPr lvl="0">
              <a:buFontTx/>
              <a:buChar char="-"/>
            </a:pPr>
            <a:r>
              <a:rPr lang="en-US" sz="6200" dirty="0" smtClean="0"/>
              <a:t>Recognize feedback we received from online surveys occurring May 3 - May 17</a:t>
            </a:r>
          </a:p>
          <a:p>
            <a:pPr lvl="0">
              <a:buFontTx/>
              <a:buChar char="-"/>
            </a:pPr>
            <a:r>
              <a:rPr lang="en-US" sz="6200" dirty="0" smtClean="0"/>
              <a:t>Decide whether to approve additional beliefs </a:t>
            </a:r>
          </a:p>
          <a:p>
            <a:pPr lvl="0">
              <a:buFontTx/>
              <a:buChar char="-"/>
            </a:pPr>
            <a:r>
              <a:rPr lang="en-US" sz="6200" dirty="0" smtClean="0"/>
              <a:t>Given feedback, determine whether to adopt Preamble language </a:t>
            </a:r>
          </a:p>
          <a:p>
            <a:pPr lvl="0">
              <a:buFontTx/>
              <a:buChar char="-"/>
            </a:pPr>
            <a:r>
              <a:rPr lang="en-US" sz="6200" dirty="0"/>
              <a:t>Given feedback, determine whether to adopt </a:t>
            </a:r>
            <a:r>
              <a:rPr lang="en-US" sz="6200" dirty="0" smtClean="0"/>
              <a:t>consolidated recommendations </a:t>
            </a:r>
          </a:p>
          <a:p>
            <a:pPr lvl="0">
              <a:buFontTx/>
              <a:buChar char="-"/>
            </a:pPr>
            <a:r>
              <a:rPr lang="en-US" sz="6200" dirty="0" smtClean="0"/>
              <a:t>Identify elements of a possible charge for efforts to extend work until Jan., 2018</a:t>
            </a:r>
          </a:p>
          <a:p>
            <a:pPr lvl="0">
              <a:buFontTx/>
              <a:buChar char="-"/>
            </a:pPr>
            <a:r>
              <a:rPr lang="en-US" sz="6200" dirty="0" smtClean="0"/>
              <a:t>Use “Fist to Five” to decide on adopting Preamble/Consolidated Recommendations</a:t>
            </a:r>
          </a:p>
          <a:p>
            <a:pPr lvl="0">
              <a:buFontTx/>
              <a:buChar char="-"/>
            </a:pPr>
            <a:r>
              <a:rPr lang="en-US" sz="6200" dirty="0" smtClean="0"/>
              <a:t>Review and accept “as is” or agree on change to minutes from May 1</a:t>
            </a:r>
            <a:r>
              <a:rPr lang="en-US" sz="6200" baseline="30000" dirty="0" smtClean="0"/>
              <a:t>st</a:t>
            </a:r>
            <a:r>
              <a:rPr lang="en-US" sz="6200" dirty="0" smtClean="0"/>
              <a:t> meeting</a:t>
            </a:r>
            <a:endParaRPr lang="en-US" sz="62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61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0"/>
            <a:ext cx="89154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Expected Outcome for </a:t>
            </a:r>
            <a:r>
              <a:rPr lang="en-US" dirty="0" smtClean="0"/>
              <a:t>Today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Aim:  Identify elements to include in findings that are forwarded to Commissioner and Regents for consideration (and possible action)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7873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Setting the tone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332037"/>
            <a:ext cx="8991600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800" dirty="0" smtClean="0"/>
              <a:t>On March 22, emphasis began to shift from “me” to “we”</a:t>
            </a:r>
          </a:p>
          <a:p>
            <a:pPr>
              <a:buFontTx/>
              <a:buChar char="-"/>
            </a:pPr>
            <a:r>
              <a:rPr lang="en-US" sz="2800" dirty="0" smtClean="0"/>
              <a:t>That continues today</a:t>
            </a:r>
          </a:p>
          <a:p>
            <a:pPr>
              <a:buFontTx/>
              <a:buChar char="-"/>
            </a:pPr>
            <a:r>
              <a:rPr lang="en-US" sz="2800" dirty="0"/>
              <a:t>W</a:t>
            </a:r>
            <a:r>
              <a:rPr lang="en-US" sz="2800" dirty="0" smtClean="0"/>
              <a:t>e take another step</a:t>
            </a:r>
          </a:p>
          <a:p>
            <a:pPr>
              <a:buFontTx/>
              <a:buChar char="-"/>
            </a:pPr>
            <a:r>
              <a:rPr lang="en-US" sz="2800" dirty="0" smtClean="0"/>
              <a:t>We merge breakout group recommendations into 1 draft</a:t>
            </a:r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98468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Key for </a:t>
            </a:r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590800"/>
            <a:ext cx="9067800" cy="28194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L</a:t>
            </a:r>
            <a:r>
              <a:rPr lang="en-US" sz="2800" dirty="0" smtClean="0"/>
              <a:t>ive up to agreements we made to ourselves 8 months ago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5953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Recall opening slide from our 1</a:t>
            </a:r>
            <a:r>
              <a:rPr lang="en-US" sz="3600" baseline="30000" dirty="0" smtClean="0"/>
              <a:t>st</a:t>
            </a:r>
            <a:r>
              <a:rPr lang="en-US" sz="3600" dirty="0" smtClean="0"/>
              <a:t> meeting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00011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Meeting #1, A</a:t>
            </a:r>
            <a:r>
              <a:rPr lang="en-US" sz="4000" dirty="0" smtClean="0"/>
              <a:t>genda </a:t>
            </a:r>
            <a:r>
              <a:rPr lang="en-US" sz="4000" dirty="0"/>
              <a:t>I</a:t>
            </a:r>
            <a:r>
              <a:rPr lang="en-US" sz="4000" dirty="0" smtClean="0"/>
              <a:t>tem #5:  Housekeeping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514600"/>
            <a:ext cx="9067800" cy="2079248"/>
          </a:xfrm>
        </p:spPr>
        <p:txBody>
          <a:bodyPr>
            <a:normAutofit/>
          </a:bodyPr>
          <a:lstStyle/>
          <a:p>
            <a:r>
              <a:rPr lang="en-US" sz="2600" dirty="0" smtClean="0"/>
              <a:t>How </a:t>
            </a:r>
            <a:r>
              <a:rPr lang="en-US" sz="2600" dirty="0" smtClean="0"/>
              <a:t>do we stem “mission creep?”</a:t>
            </a:r>
          </a:p>
          <a:p>
            <a:pPr lvl="1"/>
            <a:r>
              <a:rPr lang="en-US" sz="2000" dirty="0" smtClean="0"/>
              <a:t>Lock in agreements, record them in minutes, and post them prominently</a:t>
            </a:r>
          </a:p>
          <a:p>
            <a:pPr lvl="1"/>
            <a:r>
              <a:rPr lang="en-US" sz="2000" dirty="0" smtClean="0"/>
              <a:t>Avoid revisiting decided issues; so cross each proverbial bridge once.</a:t>
            </a:r>
          </a:p>
          <a:p>
            <a:pPr lvl="1"/>
            <a:r>
              <a:rPr lang="en-US" sz="2000" dirty="0"/>
              <a:t>R</a:t>
            </a:r>
            <a:r>
              <a:rPr lang="en-US" sz="2000" dirty="0" smtClean="0"/>
              <a:t>ecord </a:t>
            </a:r>
            <a:r>
              <a:rPr lang="en-US" sz="2000" dirty="0" smtClean="0"/>
              <a:t>promising ideas that are beyond our charge</a:t>
            </a:r>
          </a:p>
          <a:p>
            <a:pPr lvl="1"/>
            <a:r>
              <a:rPr lang="en-US" sz="2000" dirty="0" smtClean="0"/>
              <a:t>Avoid trying to cure world hunger, refrain from prescriptions beyond charge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51816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Note:  Unless Team concludes otherwise, this will guide our work.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029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27536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</a:t>
            </a:r>
            <a:r>
              <a:rPr lang="en-US" dirty="0" smtClean="0"/>
              <a:t>specifically (from our 1</a:t>
            </a:r>
            <a:r>
              <a:rPr lang="en-US" baseline="30000" dirty="0" smtClean="0"/>
              <a:t>st</a:t>
            </a:r>
            <a:r>
              <a:rPr lang="en-US" dirty="0" smtClean="0"/>
              <a:t> meeting) </a:t>
            </a:r>
            <a:r>
              <a:rPr lang="en-US" dirty="0" smtClean="0"/>
              <a:t>. . 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112" y="2057400"/>
            <a:ext cx="9144000" cy="28194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200" dirty="0" smtClean="0"/>
              <a:t>On Sept. 22, 2016 we all considered were invited to answer a single question:</a:t>
            </a:r>
          </a:p>
          <a:p>
            <a:pPr marL="0" indent="0">
              <a:spcBef>
                <a:spcPts val="0"/>
              </a:spcBef>
              <a:buNone/>
            </a:pPr>
            <a:endParaRPr lang="en-US" sz="2200" dirty="0" smtClean="0"/>
          </a:p>
          <a:p>
            <a:pPr marL="0" lvl="0" indent="0">
              <a:spcBef>
                <a:spcPts val="0"/>
              </a:spcBef>
              <a:buNone/>
            </a:pPr>
            <a:r>
              <a:rPr lang="en-US" sz="2200" dirty="0" smtClean="0"/>
              <a:t>“To </a:t>
            </a:r>
            <a:r>
              <a:rPr lang="en-US" sz="2200" dirty="0"/>
              <a:t>achieve more </a:t>
            </a:r>
            <a:r>
              <a:rPr lang="en-US" sz="2200" dirty="0" smtClean="0"/>
              <a:t>than </a:t>
            </a:r>
            <a:r>
              <a:rPr lang="en-US" sz="2200" dirty="0"/>
              <a:t>anyone can </a:t>
            </a:r>
            <a:r>
              <a:rPr lang="en-US" sz="2200" dirty="0" smtClean="0"/>
              <a:t>alone </a:t>
            </a:r>
            <a:r>
              <a:rPr lang="en-US" sz="2200" dirty="0"/>
              <a:t>do we </a:t>
            </a:r>
            <a:r>
              <a:rPr lang="en-US" sz="2200" dirty="0" smtClean="0"/>
              <a:t>each agree </a:t>
            </a:r>
            <a:r>
              <a:rPr lang="en-US" sz="2200" dirty="0"/>
              <a:t>to be </a:t>
            </a:r>
            <a:r>
              <a:rPr lang="en-US" sz="2200" dirty="0" smtClean="0"/>
              <a:t>reasonable?”</a:t>
            </a:r>
            <a:endParaRPr lang="en-US" sz="2200" dirty="0"/>
          </a:p>
          <a:p>
            <a:pPr marL="0" indent="0">
              <a:spcBef>
                <a:spcPts val="0"/>
              </a:spcBef>
              <a:buNone/>
            </a:pPr>
            <a:endParaRPr lang="en-US" sz="2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/>
              <a:t>Each of us agreed.</a:t>
            </a:r>
          </a:p>
          <a:p>
            <a:pPr marL="0" indent="0">
              <a:spcBef>
                <a:spcPts val="0"/>
              </a:spcBef>
              <a:buNone/>
            </a:pPr>
            <a:endParaRPr lang="en-US" sz="22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/>
              <a:t>As a team, we approved norms.</a:t>
            </a:r>
          </a:p>
          <a:p>
            <a:pPr marL="342900" lvl="2" indent="-342900">
              <a:spcBef>
                <a:spcPts val="0"/>
              </a:spcBef>
              <a:buFontTx/>
              <a:buChar char="-"/>
            </a:pPr>
            <a:r>
              <a:rPr lang="en-US" sz="2200" dirty="0" smtClean="0"/>
              <a:t>Forward </a:t>
            </a:r>
            <a:r>
              <a:rPr lang="en-US" sz="2200" dirty="0"/>
              <a:t>recommendations that we reach by </a:t>
            </a:r>
            <a:r>
              <a:rPr lang="en-US" sz="2200" dirty="0" smtClean="0"/>
              <a:t>consensus</a:t>
            </a:r>
          </a:p>
          <a:p>
            <a:pPr marL="342900" lvl="2" indent="-342900">
              <a:spcBef>
                <a:spcPts val="0"/>
              </a:spcBef>
              <a:buFontTx/>
              <a:buChar char="-"/>
            </a:pPr>
            <a:r>
              <a:rPr lang="en-US" sz="2200" dirty="0" smtClean="0"/>
              <a:t>Show </a:t>
            </a:r>
            <a:r>
              <a:rPr lang="en-US" sz="2200" dirty="0"/>
              <a:t>we’re reasonable by accepting and supporting </a:t>
            </a:r>
            <a:r>
              <a:rPr lang="en-US" sz="2200" u="sng" dirty="0"/>
              <a:t>proposals we can live </a:t>
            </a:r>
            <a:r>
              <a:rPr lang="en-US" sz="2200" u="sng" dirty="0" smtClean="0"/>
              <a:t>with, not those </a:t>
            </a:r>
            <a:r>
              <a:rPr lang="en-US" sz="2200" u="sng" dirty="0"/>
              <a:t>that are </a:t>
            </a:r>
            <a:r>
              <a:rPr lang="en-US" sz="2200" u="sng" dirty="0" smtClean="0"/>
              <a:t>ideal </a:t>
            </a:r>
            <a:r>
              <a:rPr lang="en-US" sz="2200" dirty="0" smtClean="0"/>
              <a:t>(i.e., be flexible in our thinking)</a:t>
            </a:r>
          </a:p>
          <a:p>
            <a:pPr marL="342900" lvl="2" indent="-342900">
              <a:spcBef>
                <a:spcPts val="0"/>
              </a:spcBef>
              <a:buFontTx/>
              <a:buChar char="-"/>
            </a:pPr>
            <a:r>
              <a:rPr lang="en-US" sz="2200" dirty="0" smtClean="0"/>
              <a:t>If </a:t>
            </a:r>
            <a:r>
              <a:rPr lang="en-US" sz="2200" dirty="0"/>
              <a:t>initially -- as a matter of conscience -- we can’t support a proposal, </a:t>
            </a:r>
            <a:r>
              <a:rPr lang="en-US" sz="2200" dirty="0" smtClean="0"/>
              <a:t>we agree to state </a:t>
            </a:r>
            <a:r>
              <a:rPr lang="en-US" sz="2200" dirty="0"/>
              <a:t>what would make it something we do </a:t>
            </a:r>
            <a:r>
              <a:rPr lang="en-US" sz="2200" dirty="0" smtClean="0"/>
              <a:t>support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4068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81000"/>
            <a:ext cx="89154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Agenda </a:t>
            </a:r>
            <a:r>
              <a:rPr lang="en-US" sz="3200" dirty="0"/>
              <a:t>I</a:t>
            </a:r>
            <a:r>
              <a:rPr lang="en-US" sz="3200" dirty="0" smtClean="0"/>
              <a:t>tem </a:t>
            </a:r>
            <a:r>
              <a:rPr lang="en-US" sz="3200" dirty="0" smtClean="0"/>
              <a:t>#2:  </a:t>
            </a:r>
            <a:r>
              <a:rPr lang="en-US" sz="3200" dirty="0" smtClean="0"/>
              <a:t>What Happened Since we Last Met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56" y="2133600"/>
            <a:ext cx="9144000" cy="28194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What has happened since we last met</a:t>
            </a:r>
          </a:p>
          <a:p>
            <a:pPr marL="285750" lvl="1">
              <a:spcBef>
                <a:spcPts val="0"/>
              </a:spcBef>
            </a:pPr>
            <a:r>
              <a:rPr lang="en-US" sz="2000" dirty="0" smtClean="0"/>
              <a:t>Alignment </a:t>
            </a:r>
            <a:r>
              <a:rPr lang="en-US" sz="2000" dirty="0"/>
              <a:t>studies completed </a:t>
            </a:r>
            <a:endParaRPr lang="en-US" sz="2000" dirty="0" smtClean="0"/>
          </a:p>
          <a:p>
            <a:pPr marL="285750" lvl="1">
              <a:spcBef>
                <a:spcPts val="0"/>
              </a:spcBef>
            </a:pPr>
            <a:r>
              <a:rPr lang="en-US" sz="2000" dirty="0" smtClean="0"/>
              <a:t>Regents </a:t>
            </a:r>
            <a:r>
              <a:rPr lang="en-US" sz="2000" dirty="0"/>
              <a:t>meeting on May 8, </a:t>
            </a:r>
            <a:r>
              <a:rPr lang="en-US" sz="2000" dirty="0" smtClean="0"/>
              <a:t>2017</a:t>
            </a:r>
          </a:p>
          <a:p>
            <a:pPr marL="285750" lvl="1">
              <a:spcBef>
                <a:spcPts val="0"/>
              </a:spcBef>
            </a:pPr>
            <a:r>
              <a:rPr lang="en-US" sz="2000" dirty="0" smtClean="0"/>
              <a:t>NYS </a:t>
            </a:r>
            <a:r>
              <a:rPr lang="en-US" sz="2000" dirty="0"/>
              <a:t>ESSA plan released </a:t>
            </a:r>
            <a:r>
              <a:rPr lang="en-US" sz="2000" dirty="0" smtClean="0"/>
              <a:t>(includes elements from Principal </a:t>
            </a:r>
            <a:r>
              <a:rPr lang="en-US" sz="2000" dirty="0"/>
              <a:t>Preparation </a:t>
            </a:r>
            <a:r>
              <a:rPr lang="en-US" sz="2000" dirty="0" smtClean="0"/>
              <a:t>Project)</a:t>
            </a:r>
          </a:p>
          <a:p>
            <a:pPr marL="285750" lvl="1">
              <a:spcBef>
                <a:spcPts val="0"/>
              </a:spcBef>
            </a:pPr>
            <a:r>
              <a:rPr lang="en-US" sz="2000" dirty="0" smtClean="0"/>
              <a:t>Budget </a:t>
            </a:r>
            <a:r>
              <a:rPr lang="en-US" sz="2000" dirty="0"/>
              <a:t>proposal advancing </a:t>
            </a:r>
            <a:r>
              <a:rPr lang="en-US" sz="2000" dirty="0" smtClean="0"/>
              <a:t>that </a:t>
            </a:r>
            <a:r>
              <a:rPr lang="en-US" sz="2000" dirty="0"/>
              <a:t>eliminates </a:t>
            </a:r>
            <a:r>
              <a:rPr lang="en-US" sz="2000" dirty="0" smtClean="0"/>
              <a:t>funding </a:t>
            </a:r>
            <a:r>
              <a:rPr lang="en-US" sz="2000" dirty="0"/>
              <a:t>for Title </a:t>
            </a:r>
            <a:r>
              <a:rPr lang="en-US" sz="2000" dirty="0" smtClean="0"/>
              <a:t>IIA </a:t>
            </a:r>
            <a:r>
              <a:rPr lang="en-US" sz="2000" dirty="0"/>
              <a:t>(leader </a:t>
            </a:r>
            <a:r>
              <a:rPr lang="en-US" sz="2000" dirty="0" smtClean="0"/>
              <a:t>prep $s)</a:t>
            </a:r>
            <a:endParaRPr lang="en-US" sz="2000" dirty="0"/>
          </a:p>
          <a:p>
            <a:pPr marL="285750" lvl="1">
              <a:spcBef>
                <a:spcPts val="0"/>
              </a:spcBef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spcBef>
                <a:spcPts val="0"/>
              </a:spcBef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1992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</TotalTime>
  <Words>898</Words>
  <Application>Microsoft Office PowerPoint</Application>
  <PresentationFormat>On-screen Show (4:3)</PresentationFormat>
  <Paragraphs>112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Final Meeting of the  Principal Project Advisory Team</vt:lpstr>
      <vt:lpstr>Agenda Item #1: Welcome &amp; Objectives</vt:lpstr>
      <vt:lpstr>Expected Outcome for Today   Aim:  Identify elements to include in findings that are forwarded to Commissioner and Regents for consideration (and possible action)</vt:lpstr>
      <vt:lpstr>Setting the tone</vt:lpstr>
      <vt:lpstr>Key for today</vt:lpstr>
      <vt:lpstr>Recall opening slide from our 1st meeting</vt:lpstr>
      <vt:lpstr>Meeting #1, Agenda Item #5:  Housekeeping</vt:lpstr>
      <vt:lpstr>More specifically (from our 1st meeting) . . . </vt:lpstr>
      <vt:lpstr>Agenda Item #2:  What Happened Since we Last Met</vt:lpstr>
      <vt:lpstr>Housekeeping</vt:lpstr>
      <vt:lpstr>Agenda Item 3:  Belief Statements</vt:lpstr>
      <vt:lpstr>Agenda Item 4:  Recognize and Consider Feedback</vt:lpstr>
      <vt:lpstr>Agenda Item 5:  Consider Questions from Regents</vt:lpstr>
      <vt:lpstr>Review our process to reach consensus</vt:lpstr>
      <vt:lpstr>Agenda Item 6:  Identify elements of a possible charge</vt:lpstr>
      <vt:lpstr>Agenda Item 7:  Call the Question</vt:lpstr>
      <vt:lpstr>Agenda Item 8:  Evaluating our Process</vt:lpstr>
      <vt:lpstr>Thank you and Adjourn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 Project Advisory Team</dc:title>
  <dc:creator>Ken Turner</dc:creator>
  <cp:lastModifiedBy>Kenneth Turner</cp:lastModifiedBy>
  <cp:revision>177</cp:revision>
  <cp:lastPrinted>2017-05-31T12:42:13Z</cp:lastPrinted>
  <dcterms:created xsi:type="dcterms:W3CDTF">2016-09-21T11:14:55Z</dcterms:created>
  <dcterms:modified xsi:type="dcterms:W3CDTF">2017-05-31T13:59:08Z</dcterms:modified>
</cp:coreProperties>
</file>